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4"/>
    <p:restoredTop sz="57377"/>
  </p:normalViewPr>
  <p:slideViewPr>
    <p:cSldViewPr snapToGrid="0" snapToObjects="1">
      <p:cViewPr varScale="1">
        <p:scale>
          <a:sx n="57" d="100"/>
          <a:sy n="57" d="100"/>
        </p:scale>
        <p:origin x="196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0C64F4-46FC-8041-9B95-72576A993740}" type="datetimeFigureOut">
              <a:rPr lang="en-US" smtClean="0"/>
              <a:t>1/17/23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22B834-9F6C-234D-8313-E08FB4D060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149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Facebook "meaningful social interactions" ranking change</a:t>
            </a:r>
          </a:p>
          <a:p>
            <a:endParaRPr lang="en-US" sz="1200" b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case study was drawn from WSJ Facebook Files podcast, part 4: the Outrage Algorithm:</a:t>
            </a:r>
          </a:p>
          <a:p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https://</a:t>
            </a:r>
            <a:r>
              <a:rPr lang="en-US" sz="1200" b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www.wsj.com</a:t>
            </a:r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/podcasts/the-journal/the-facebook-files-part-4-the-outrage-algorithm/e619fbb7-43b0-485b-877f-18a98ffa773f</a:t>
            </a:r>
          </a:p>
          <a:p>
            <a:endParaRPr lang="en-US" sz="1200" b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b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n-US" sz="1200" b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22B834-9F6C-234D-8313-E08FB4D060B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111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some possible **differences**</a:t>
            </a:r>
          </a:p>
          <a:p>
            <a:b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 increased engagement -- more comments, reactions, likes</a:t>
            </a:r>
          </a:p>
          <a:p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 people feel stronger social connection to their friends</a:t>
            </a:r>
          </a:p>
          <a:p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 people change their posts to get reactions</a:t>
            </a:r>
          </a:p>
          <a:p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 influencers need to broaden their social networks in order to get higher uptake</a:t>
            </a:r>
          </a:p>
          <a:p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 velocity of information increases (more resharing)</a:t>
            </a:r>
          </a:p>
          <a:p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 people see more updates from family &amp; friends, less news from mainstream media outlets</a:t>
            </a:r>
          </a:p>
          <a:p>
            <a:b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some possible **players**</a:t>
            </a:r>
          </a:p>
          <a:p>
            <a:b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 FB employees</a:t>
            </a:r>
          </a:p>
          <a:p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 FB users</a:t>
            </a:r>
          </a:p>
          <a:p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 FB shareholders</a:t>
            </a:r>
          </a:p>
          <a:p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 advertisers</a:t>
            </a:r>
          </a:p>
          <a:p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 competitors (e.g. Twitter, LinkedIn)</a:t>
            </a:r>
          </a:p>
          <a:p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 media and PR people</a:t>
            </a:r>
          </a:p>
          <a:p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 subjects of viral FB discussions (celebrities, public figures, cancel victims)</a:t>
            </a:r>
          </a:p>
          <a:p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 elected politicians</a:t>
            </a:r>
          </a:p>
          <a:p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 government officials</a:t>
            </a:r>
          </a:p>
          <a:p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 healthcare workers (e.g. Covid denial or vaccine disinformation)</a:t>
            </a:r>
          </a:p>
          <a:p>
            <a:endParaRPr lang="en-US" sz="1200" b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22B834-9F6C-234D-8313-E08FB4D060B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4388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Get at least the main 3 lenses on the board, and offer another mental model: game shows</a:t>
            </a:r>
          </a:p>
          <a:p>
            <a:b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 Outcomes: what's the prize at the end: winner gets a million bucks? or all the losers die?</a:t>
            </a:r>
          </a:p>
          <a:p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 Process: is the experience of playing the game degrading or unpleasant (trash TV)? or are you enjoying it (maybe singing or showing your knowledge)?</a:t>
            </a:r>
          </a:p>
          <a:p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 Structure: how are outcomes or processes distributed? Is the game fair, or is it biased against certain kinds of players? College educated. People with enormous upper body strength.</a:t>
            </a:r>
          </a:p>
          <a:p>
            <a:endParaRPr lang="en-US" sz="1200" b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22B834-9F6C-234D-8313-E08FB4D060B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0222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quote (“We have an ethical duty...”) comes from a FB employee speaking in an internal FB training video around that time (cited in </a:t>
            </a:r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WSJ Facebook Files podcast, part 4: the Outrage Algorithm)</a:t>
            </a:r>
          </a:p>
          <a:p>
            <a:b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Divide the room into 5-6 sections, and assign one stakeholder group to each section. Probably aim for these (which hopefully are already on the board from the warmup discussion):</a:t>
            </a:r>
          </a:p>
          <a:p>
            <a:b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 FB users</a:t>
            </a:r>
          </a:p>
          <a:p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 FB shareholders</a:t>
            </a:r>
          </a:p>
          <a:p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 advertisers</a:t>
            </a:r>
          </a:p>
          <a:p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 media, influencers, PR people</a:t>
            </a:r>
          </a:p>
          <a:p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 subjects of viral FB discussions (celebrities, public figures, cancel victims)</a:t>
            </a:r>
          </a:p>
          <a:p>
            <a:b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Students work in pairs for 10 minutes, thinking just about their stakeholder group with respect to the 4 lenses.</a:t>
            </a:r>
          </a:p>
          <a:p>
            <a:b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Then come together as groups, in a Google Slide doc for each group (using google-slides-</a:t>
            </a:r>
            <a:r>
              <a:rPr lang="en-US" sz="1200" b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template.pptx</a:t>
            </a:r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</a:t>
            </a:r>
            <a:r>
              <a:rPr lang="en-US" sz="1200" b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allowing anonymous editing), </a:t>
            </a:r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consolidate their points for 10 minutes.</a:t>
            </a:r>
          </a:p>
          <a:p>
            <a:b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Instructor then cherry-picks some slides from some groups (don't have time to do 3 lenses * 5 groups) and asks students to discuss highlighted points.</a:t>
            </a:r>
          </a:p>
          <a:p>
            <a:b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Some possible insights:</a:t>
            </a:r>
          </a:p>
          <a:p>
            <a:b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Outcomes</a:t>
            </a:r>
          </a:p>
          <a:p>
            <a:b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 (FB users) more happiness because they are seeing what their friends are doing and caring about</a:t>
            </a:r>
          </a:p>
          <a:p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 (FB shareholders) higher share price because people are still on FB and happy about it</a:t>
            </a:r>
          </a:p>
          <a:p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 (PR people or press) less spread of their content </a:t>
            </a:r>
            <a:b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b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Process</a:t>
            </a:r>
          </a:p>
          <a:p>
            <a:b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 (media/influencers) have to work harder to broaden their social networks and encourage </a:t>
            </a:r>
          </a:p>
          <a:p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 (FB users) experience more posts from their highly-active friends -- so maybe more political posts?</a:t>
            </a:r>
          </a:p>
          <a:p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 (celebrities)</a:t>
            </a:r>
          </a:p>
          <a:p>
            <a:b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Structure</a:t>
            </a:r>
          </a:p>
          <a:p>
            <a:b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 (media) mainstream media might experience slower velocity, while extremist media experiences higher velocity</a:t>
            </a:r>
          </a:p>
          <a:p>
            <a:endParaRPr lang="en-US" sz="1200" b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22B834-9F6C-234D-8313-E08FB4D060B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0435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actually happened as a result of this change?</a:t>
            </a:r>
          </a:p>
          <a:p>
            <a:b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 Engagement did increase</a:t>
            </a:r>
          </a:p>
          <a:p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 User happiness fell -- people were seeing more upsetting things in their feeds</a:t>
            </a:r>
          </a:p>
          <a:p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 Strong reaction-emojis got higher weight</a:t>
            </a:r>
          </a:p>
          <a:p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 Velocity of misinformation and hate speech increased</a:t>
            </a:r>
          </a:p>
          <a:p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 Heavy activity by a weak tie with strong views would be promoted</a:t>
            </a:r>
          </a:p>
          <a:p>
            <a:b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Why this case study?</a:t>
            </a:r>
          </a:p>
          <a:p>
            <a:b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 Example of a well-intentioned change made by well-meaning engineers to support their values, even if there are players and differences they haven't considered or addressed, or unforeseen consequences.</a:t>
            </a:r>
          </a:p>
          <a:p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 Remember to iterate!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22B834-9F6C-234D-8313-E08FB4D060B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6397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72A1E-BA9D-FF0C-6A39-91AEEA74A1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4A745B-3DB8-2C11-3EB2-873B11CB09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F4F079-52AF-0D54-9027-3C4E6AC69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255D9-B98E-3341-A1D1-18D9B1E88494}" type="datetime1">
              <a:rPr lang="en-US" smtClean="0"/>
              <a:t>1/17/23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5ED0BA-E162-F370-306B-700FAD0CB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74E1F0-9A4F-7105-830F-159E4331A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483D4-1747-FC4D-A9E2-8163F5E5D2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256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DCB12-3AC6-60F9-2252-7EFB209DC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B9F6C5-3EFB-B196-ACAD-BF54E2343A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1C9324-EE8C-9E47-0253-152A69EC1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65760-82F5-0B44-A961-A2F23B70DFE0}" type="datetime1">
              <a:rPr lang="en-US" smtClean="0"/>
              <a:t>1/17/23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16C085-79DB-3754-1697-A17B7DEFE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A3FFE0-6461-4E98-0ED1-1712B118B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483D4-1747-FC4D-A9E2-8163F5E5D2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20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1025CB8-84B8-E6BA-DF05-FB9F15D80C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77A0F3-206B-F9C8-75CB-D5703FC5C3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C7BF3D-26F7-23FA-0B04-67424155F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448B9-6DB5-0448-BEBC-84F9CCC966D1}" type="datetime1">
              <a:rPr lang="en-US" smtClean="0"/>
              <a:t>1/17/23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079C11-F9B1-8061-EEEE-275B4526B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066CF2-DB36-D95E-7AE0-6B990D9F7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483D4-1747-FC4D-A9E2-8163F5E5D2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346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18E29-049C-ADE5-07C6-E7D167DC02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F093E5-1267-B62B-8C57-63B127F112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A11A5B-B5D8-2D71-9EA1-2E411771F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C9B36-C326-6C49-919C-134B82140333}" type="datetime1">
              <a:rPr lang="en-US" smtClean="0"/>
              <a:t>1/17/23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3009EE-2F6E-342C-5B22-ACC80AE02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851A54-26B6-85CB-317F-C59EE9A16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483D4-1747-FC4D-A9E2-8163F5E5D2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093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A73D6-3B21-2B73-1E5A-BEF94C151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356FE2-75C0-AD18-28AA-DF05188F94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FBBC3C-CDCC-AA60-C9EB-4AAB2E6FF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BF4F1-0F94-2D41-9BD7-A2CFC2A1E284}" type="datetime1">
              <a:rPr lang="en-US" smtClean="0"/>
              <a:t>1/17/23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69D5B0-3873-0453-0257-55A9CAF54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4408E-BC90-3623-BE9C-C7431A37C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483D4-1747-FC4D-A9E2-8163F5E5D2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382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7408C-F324-709B-9516-675489D42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EE7ED7-CEA0-039E-FDAF-B641F649E2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0D7C1D-A898-AF3E-79B1-CBFA81F00F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1FC338-67B8-8AB7-2189-EE217B26C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05979-0BB6-C04B-B37E-40BC68B3822D}" type="datetime1">
              <a:rPr lang="en-US" smtClean="0"/>
              <a:t>1/17/23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87072C-B85E-E8C1-D650-F82F28BC9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2BE52C-AAFB-8064-2783-12C7B9803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483D4-1747-FC4D-A9E2-8163F5E5D2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863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705EAC-FA40-D189-C5FE-5A08CC9DA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BB66C2-A483-ECA5-42A6-F27FCA2AD5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74CD32-9831-5008-78F6-D16B9EB60E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DB6971-09D1-CC1B-F073-48AAFCAF5D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B4654E-CC2B-9476-2371-E0702CB6AF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BA64A4A-F2BF-B00B-B180-3380FB96A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B0D5F-32A9-5443-B22D-82C0F4793749}" type="datetime1">
              <a:rPr lang="en-US" smtClean="0"/>
              <a:t>1/17/23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EBEA7C-1C55-09D4-3F55-398331C72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766DFD4-4CF9-4148-35A2-423325EEF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483D4-1747-FC4D-A9E2-8163F5E5D2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387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8B3FD5-6E04-1E54-D2C3-79CB45181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6E3277-B1E5-08A6-D523-71A0DA3A34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D97C0-D2AB-C848-B56D-03D2784A1B9F}" type="datetime1">
              <a:rPr lang="en-US" smtClean="0"/>
              <a:t>1/17/23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48963E-CD47-BE02-6500-01457DCC3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4FB0F5-57F5-BE2F-5393-A50537F75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483D4-1747-FC4D-A9E2-8163F5E5D2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793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BB36CDE-A383-D2C6-2A6C-D73A9FEDC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6920D-D23E-C743-AD6E-BB80EFBFCC27}" type="datetime1">
              <a:rPr lang="en-US" smtClean="0"/>
              <a:t>1/17/23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0B992E-FF81-AC13-E737-2F1F76863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6D1EFB-1C49-9A49-AE99-50030C811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483D4-1747-FC4D-A9E2-8163F5E5D2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069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9DAE9-6B0C-07F3-2396-200C6C1BC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0E9298-89A1-88E3-3012-598664D2EB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7F48C1-8508-5E88-0188-618A01E6F6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AA3529-CB13-9643-304E-815F25A46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5CEDD-EA6B-404C-B7B6-C9AF98172583}" type="datetime1">
              <a:rPr lang="en-US" smtClean="0"/>
              <a:t>1/17/23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C4B10D-4D1D-0CF9-8051-1036041AE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DBC383-CCE1-6DEF-25CB-CFFEDCC31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483D4-1747-FC4D-A9E2-8163F5E5D2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387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C63D3-92E6-3B7B-4AE6-33EEE0E27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2959AA-2390-859B-4008-69DEB20ADC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3CCB92-25AB-D305-501E-97FC7A87EB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5CDE42-AD3D-540C-A76D-AD7AC1D15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4DEB8-03DC-294A-AA45-904CE513C3D3}" type="datetime1">
              <a:rPr lang="en-US" smtClean="0"/>
              <a:t>1/17/23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30051D-25C7-08B6-3C6A-1D8DE6165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2F8ABE-D1B0-B2C3-BF52-36EB1A566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483D4-1747-FC4D-A9E2-8163F5E5D2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906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5BC5B7-67A5-CBF0-6ED4-FE991430BC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2C493F-5A1A-A531-9925-5D1DD55A97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C27FEE-8D22-0E65-473A-035184DEB4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89F552-FB76-F445-AC64-00E0DCC091D3}" type="datetime1">
              <a:rPr lang="en-US" smtClean="0"/>
              <a:t>1/17/23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C1F1BE-65A2-498E-F410-9E32989F2F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FFC11D-7A97-811D-3393-A74EA7EC30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483D4-1747-FC4D-A9E2-8163F5E5D2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095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ocw.mit.edu/help/faq-fair-use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ocw.mit.edu/terms/" TargetMode="External"/><Relationship Id="rId2" Type="http://schemas.openxmlformats.org/officeDocument/2006/relationships/hyperlink" Target="https://ocw.mit.edu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C7F86-7AA0-43B2-BD61-3B8371ED47D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Moral Lenses case study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07C416-4FEB-8E76-1B2E-6897BF1BC61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9A8ECB-9C13-C372-7452-9EFDEBF05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483D4-1747-FC4D-A9E2-8163F5E5D20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665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AF369-A132-EE0D-4DC3-3A103CB80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Warmup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189A7D-82FA-F25D-CB02-8F0956EBA9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Read the problem and the proposed design change</a:t>
            </a:r>
          </a:p>
          <a:p>
            <a:r>
              <a:rPr lang="en-US" dirty="0"/>
              <a:t>With your partner, brainstorm:</a:t>
            </a:r>
          </a:p>
          <a:p>
            <a:pPr lvl="1"/>
            <a:r>
              <a:rPr lang="en-US" b="1" dirty="0"/>
              <a:t>differences </a:t>
            </a:r>
            <a:r>
              <a:rPr lang="en-US" dirty="0"/>
              <a:t>that might happen as a result</a:t>
            </a:r>
          </a:p>
          <a:p>
            <a:pPr lvl="1"/>
            <a:r>
              <a:rPr lang="en-US" b="1" dirty="0"/>
              <a:t>stakeholders </a:t>
            </a:r>
            <a:r>
              <a:rPr lang="en-US" dirty="0"/>
              <a:t>affected by or interested in those differences</a:t>
            </a:r>
          </a:p>
          <a:p>
            <a:r>
              <a:rPr lang="en-US" dirty="0"/>
              <a:t>Write your answers in case-</a:t>
            </a:r>
            <a:r>
              <a:rPr lang="en-US" dirty="0" err="1"/>
              <a:t>study.txt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DF8F14-AE22-C2D2-9BD7-4E8A0B074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483D4-1747-FC4D-A9E2-8163F5E5D20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341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FBC46-3953-633B-7FB4-8732A092C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Moral Lenses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EE29C5-E0B5-0935-6222-F186BEF83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are the three moral lenses?</a:t>
            </a:r>
          </a:p>
          <a:p>
            <a:pPr lvl="1"/>
            <a:r>
              <a:rPr lang="en-US" dirty="0"/>
              <a:t>let’s imagine them in the context of a game show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DA9B5C-26AA-F4BB-B555-D729701AE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483D4-1747-FC4D-A9E2-8163F5E5D20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34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A62DB-9E95-796E-15AA-C36FD3FA42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Facebook in 2017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BB23D8-B965-44F4-D71A-9E29C32CF6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Problem: people are still using FB, but more passively</a:t>
            </a:r>
          </a:p>
          <a:p>
            <a:pPr lvl="1"/>
            <a:r>
              <a:rPr lang="en-US" dirty="0"/>
              <a:t>reading posts and watching videos, but not commenting or liking as much as before</a:t>
            </a:r>
          </a:p>
          <a:p>
            <a:pPr lvl="1"/>
            <a:r>
              <a:rPr lang="en-US" dirty="0"/>
              <a:t>"We have an ethical duty not to turn Facebook users into zombies"</a:t>
            </a:r>
          </a:p>
          <a:p>
            <a:r>
              <a:rPr lang="en-US" dirty="0"/>
              <a:t>Proposal: rank posts by meaningful social interaction (MSI)</a:t>
            </a:r>
          </a:p>
          <a:p>
            <a:pPr lvl="1"/>
            <a:r>
              <a:rPr lang="en-US" dirty="0"/>
              <a:t>MSI = actions on a post (comment &gt;&gt; react-emoji/reshare &gt;&gt; like) made by your own friends</a:t>
            </a:r>
            <a:br>
              <a:rPr lang="en-US" dirty="0"/>
            </a:br>
            <a:endParaRPr lang="en-US" dirty="0"/>
          </a:p>
          <a:p>
            <a:r>
              <a:rPr lang="en-US" dirty="0"/>
              <a:t>With your partner: </a:t>
            </a:r>
          </a:p>
          <a:p>
            <a:pPr lvl="1"/>
            <a:r>
              <a:rPr lang="en-US" dirty="0"/>
              <a:t>apply the </a:t>
            </a:r>
            <a:r>
              <a:rPr lang="en-US" b="1" dirty="0"/>
              <a:t>moral lenses </a:t>
            </a:r>
            <a:r>
              <a:rPr lang="en-US" dirty="0"/>
              <a:t>for the stakeholder group of your section of the room</a:t>
            </a:r>
          </a:p>
          <a:p>
            <a:pPr lvl="1"/>
            <a:r>
              <a:rPr lang="en-US" dirty="0"/>
              <a:t>write your answers in case-</a:t>
            </a:r>
            <a:r>
              <a:rPr lang="en-US" dirty="0" err="1"/>
              <a:t>study.txt</a:t>
            </a:r>
            <a:endParaRPr lang="en-US" dirty="0"/>
          </a:p>
          <a:p>
            <a:r>
              <a:rPr lang="en-US" dirty="0"/>
              <a:t>Working with the other pairs in your section:</a:t>
            </a:r>
          </a:p>
          <a:p>
            <a:pPr lvl="1"/>
            <a:r>
              <a:rPr lang="en-US" dirty="0"/>
              <a:t>put your Outcomes/Process/Structure points in the slides</a:t>
            </a:r>
          </a:p>
          <a:p>
            <a:pPr lvl="1"/>
            <a:r>
              <a:rPr lang="en-US" dirty="0"/>
              <a:t>consolidate similar points </a:t>
            </a:r>
          </a:p>
          <a:p>
            <a:pPr lvl="1"/>
            <a:r>
              <a:rPr lang="en-US" dirty="0"/>
              <a:t>vote for 1-2 points per slide (e.g. important or nonobvious)</a:t>
            </a:r>
          </a:p>
          <a:p>
            <a:pPr lvl="1"/>
            <a:r>
              <a:rPr lang="en-US" b="1" dirty="0"/>
              <a:t>boldface </a:t>
            </a:r>
            <a:r>
              <a:rPr lang="en-US" dirty="0"/>
              <a:t>those key points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79ABD5-4E8F-2847-3AAD-F11304565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483D4-1747-FC4D-A9E2-8163F5E5D20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2719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30E95-F562-4CA2-EB27-ADF92D5DFD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FEE68E-EA6A-992D-F22D-4041A4D241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After moral lens analysis, what do we have that we may not have had before?</a:t>
            </a:r>
          </a:p>
          <a:p>
            <a:r>
              <a:rPr lang="en-US" dirty="0"/>
              <a:t>What can we do with that new knowledge?</a:t>
            </a:r>
          </a:p>
          <a:p>
            <a:pPr marL="0" indent="0">
              <a:buNone/>
            </a:pPr>
            <a:br>
              <a:rPr lang="en-US" dirty="0"/>
            </a:br>
            <a:endParaRPr lang="en-US" dirty="0"/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7F9FE9D-1C8D-9DBD-2A72-971769E8D3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92588" y="3838575"/>
            <a:ext cx="5761212" cy="26543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DD48B8B-E139-1487-8CA2-E4ED589790AF}"/>
              </a:ext>
            </a:extLst>
          </p:cNvPr>
          <p:cNvSpPr txBox="1"/>
          <p:nvPr/>
        </p:nvSpPr>
        <p:spPr>
          <a:xfrm>
            <a:off x="5922788" y="3467100"/>
            <a:ext cx="47543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For more about this case study: </a:t>
            </a:r>
          </a:p>
          <a:p>
            <a:r>
              <a:rPr lang="en-US" dirty="0"/>
              <a:t>Wall Street Journal Facebook Files podcast series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BB8B76-06CB-9C6D-DBCF-1981D1AD8687}"/>
              </a:ext>
            </a:extLst>
          </p:cNvPr>
          <p:cNvSpPr txBox="1"/>
          <p:nvPr/>
        </p:nvSpPr>
        <p:spPr>
          <a:xfrm>
            <a:off x="4997730" y="6259810"/>
            <a:ext cx="69509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© WSJ. All rights reserved. This content is excluded from our Creative Commons license. For more information, see </a:t>
            </a:r>
            <a:r>
              <a:rPr lang="en-US" sz="1200" dirty="0">
                <a:solidFill>
                  <a:srgbClr val="222222"/>
                </a:solidFill>
                <a:effectLst/>
                <a:latin typeface="Verdana" panose="020B0604030504040204" pitchFamily="34" charset="0"/>
                <a:hlinkClick r:id="rId4"/>
              </a:rPr>
              <a:t>https://</a:t>
            </a:r>
            <a:r>
              <a:rPr lang="en-US" sz="1200" dirty="0" err="1">
                <a:solidFill>
                  <a:srgbClr val="222222"/>
                </a:solidFill>
                <a:effectLst/>
                <a:latin typeface="Verdana" panose="020B0604030504040204" pitchFamily="34" charset="0"/>
                <a:hlinkClick r:id="rId4"/>
              </a:rPr>
              <a:t>ocw.mit.edu</a:t>
            </a:r>
            <a:r>
              <a:rPr lang="en-US" sz="1200" dirty="0">
                <a:solidFill>
                  <a:srgbClr val="222222"/>
                </a:solidFill>
                <a:effectLst/>
                <a:latin typeface="Verdana" panose="020B0604030504040204" pitchFamily="34" charset="0"/>
                <a:hlinkClick r:id="rId4"/>
              </a:rPr>
              <a:t>/help/</a:t>
            </a:r>
            <a:r>
              <a:rPr lang="en-US" sz="1200" dirty="0" err="1">
                <a:solidFill>
                  <a:srgbClr val="222222"/>
                </a:solidFill>
                <a:effectLst/>
                <a:latin typeface="Verdana" panose="020B0604030504040204" pitchFamily="34" charset="0"/>
                <a:hlinkClick r:id="rId4"/>
              </a:rPr>
              <a:t>faq</a:t>
            </a:r>
            <a:r>
              <a:rPr lang="en-US" sz="1200" dirty="0">
                <a:solidFill>
                  <a:srgbClr val="222222"/>
                </a:solidFill>
                <a:effectLst/>
                <a:latin typeface="Verdana" panose="020B0604030504040204" pitchFamily="34" charset="0"/>
                <a:hlinkClick r:id="rId4"/>
              </a:rPr>
              <a:t>-fair-use/</a:t>
            </a:r>
            <a:endParaRPr lang="en-US" sz="1200" dirty="0">
              <a:solidFill>
                <a:srgbClr val="222222"/>
              </a:solidFill>
              <a:effectLst/>
              <a:latin typeface="Verdana" panose="020B0604030504040204" pitchFamily="34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EC166F-49D7-8E97-212E-E143FA37C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483D4-1747-FC4D-A9E2-8163F5E5D20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634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AAFB8DB-4D6C-AD1D-3369-E83D3E26A5F4}"/>
              </a:ext>
            </a:extLst>
          </p:cNvPr>
          <p:cNvSpPr txBox="1"/>
          <p:nvPr/>
        </p:nvSpPr>
        <p:spPr>
          <a:xfrm>
            <a:off x="490654" y="669072"/>
            <a:ext cx="11128917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effectLst/>
                <a:latin typeface="Helvetica" pitchFamily="2" charset="0"/>
              </a:rPr>
              <a:t>MIT </a:t>
            </a:r>
            <a:r>
              <a:rPr lang="en-US" dirty="0" err="1">
                <a:effectLst/>
                <a:latin typeface="Helvetica" pitchFamily="2" charset="0"/>
              </a:rPr>
              <a:t>OpenCourseWare</a:t>
            </a:r>
            <a:endParaRPr lang="en-US" dirty="0">
              <a:effectLst/>
              <a:latin typeface="Helvetica" pitchFamily="2" charset="0"/>
            </a:endParaRPr>
          </a:p>
          <a:p>
            <a:r>
              <a:rPr lang="en-US" dirty="0">
                <a:solidFill>
                  <a:srgbClr val="0462C2"/>
                </a:solidFill>
                <a:effectLst/>
                <a:latin typeface="Helvetica" pitchFamily="2" charset="0"/>
                <a:hlinkClick r:id="rId2"/>
              </a:rPr>
              <a:t>https://ocw.mit.edu/</a:t>
            </a:r>
            <a:endParaRPr lang="en-US" dirty="0">
              <a:solidFill>
                <a:srgbClr val="0462C2"/>
              </a:solidFill>
              <a:effectLst/>
              <a:latin typeface="Helvetica" pitchFamily="2" charset="0"/>
            </a:endParaRPr>
          </a:p>
          <a:p>
            <a:endParaRPr lang="en-US" dirty="0">
              <a:solidFill>
                <a:srgbClr val="0462C2"/>
              </a:solidFill>
              <a:effectLst/>
              <a:latin typeface="Helvetica" pitchFamily="2" charset="0"/>
            </a:endParaRPr>
          </a:p>
          <a:p>
            <a:r>
              <a:rPr lang="en-US" dirty="0">
                <a:effectLst/>
                <a:latin typeface="Helvetica" pitchFamily="2" charset="0"/>
              </a:rPr>
              <a:t>RES.TLL-008 Social and Ethical Responsibilities of Computing (SERC)</a:t>
            </a:r>
          </a:p>
          <a:p>
            <a:r>
              <a:rPr lang="en-US" dirty="0">
                <a:effectLst/>
                <a:latin typeface="Helvetica" pitchFamily="2" charset="0"/>
              </a:rPr>
              <a:t>Fall 2022</a:t>
            </a:r>
          </a:p>
          <a:p>
            <a:endParaRPr lang="en-US" dirty="0">
              <a:effectLst/>
              <a:latin typeface="Helvetica" pitchFamily="2" charset="0"/>
            </a:endParaRPr>
          </a:p>
          <a:p>
            <a:r>
              <a:rPr lang="en-US" dirty="0">
                <a:effectLst/>
                <a:latin typeface="Helvetica" pitchFamily="2" charset="0"/>
              </a:rPr>
              <a:t>For information about citing these materials or our Terms of Use, visit: </a:t>
            </a:r>
            <a:r>
              <a:rPr lang="en-US" u="sng" dirty="0">
                <a:solidFill>
                  <a:srgbClr val="0563C2"/>
                </a:solidFill>
                <a:effectLst/>
                <a:latin typeface="Helvetica" pitchFamily="2" charset="0"/>
                <a:hlinkClick r:id="rId3"/>
              </a:rPr>
              <a:t>https://</a:t>
            </a:r>
            <a:endParaRPr lang="en-US" u="sng" dirty="0">
              <a:effectLst/>
              <a:latin typeface="Helvetica" pitchFamily="2" charset="0"/>
              <a:hlinkClick r:id="rId3"/>
            </a:endParaRPr>
          </a:p>
          <a:p>
            <a:r>
              <a:rPr lang="en-US" u="sng" dirty="0" err="1">
                <a:solidFill>
                  <a:srgbClr val="0563C2"/>
                </a:solidFill>
                <a:effectLst/>
                <a:latin typeface="Helvetica" pitchFamily="2" charset="0"/>
                <a:hlinkClick r:id="rId3"/>
              </a:rPr>
              <a:t>ocw.mit.edu</a:t>
            </a:r>
            <a:r>
              <a:rPr lang="en-US" u="sng" dirty="0">
                <a:solidFill>
                  <a:srgbClr val="0563C2"/>
                </a:solidFill>
                <a:effectLst/>
                <a:latin typeface="Helvetica" pitchFamily="2" charset="0"/>
                <a:hlinkClick r:id="rId3"/>
              </a:rPr>
              <a:t>/terms</a:t>
            </a:r>
            <a:endParaRPr lang="en-US" u="sng" dirty="0">
              <a:solidFill>
                <a:srgbClr val="0563C2"/>
              </a:solidFill>
              <a:effectLst/>
              <a:latin typeface="Helvetica" pitchFamily="2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853A7C-8948-A0F5-6514-8D4B9F264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483D4-1747-FC4D-A9E2-8163F5E5D20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4025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1040</Words>
  <Application>Microsoft Macintosh PowerPoint</Application>
  <PresentationFormat>Widescreen</PresentationFormat>
  <Paragraphs>107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Helvetica</vt:lpstr>
      <vt:lpstr>Verdana</vt:lpstr>
      <vt:lpstr>Office Theme</vt:lpstr>
      <vt:lpstr>Moral Lenses case study</vt:lpstr>
      <vt:lpstr>Warmup</vt:lpstr>
      <vt:lpstr>Moral Lenses review</vt:lpstr>
      <vt:lpstr>Facebook in 2017</vt:lpstr>
      <vt:lpstr>Action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RES.TLL-008 Social and Ethical Responsibilities of Computing (SERC), 6.031 Moral Lenses case study</dc:title>
  <dc:subject/>
  <dc:creator>Robert C Miller, Abby Jaques</dc:creator>
  <cp:keywords/>
  <dc:description/>
  <cp:lastModifiedBy>Cathleen Nalezyty</cp:lastModifiedBy>
  <cp:revision>7</cp:revision>
  <dcterms:created xsi:type="dcterms:W3CDTF">2022-05-17T17:20:13Z</dcterms:created>
  <dcterms:modified xsi:type="dcterms:W3CDTF">2023-01-17T15:51:53Z</dcterms:modified>
  <cp:category/>
</cp:coreProperties>
</file>