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5" r:id="rId68"/>
    <p:sldId id="326" r:id="rId69"/>
    <p:sldId id="327" r:id="rId70"/>
    <p:sldId id="328" r:id="rId71"/>
    <p:sldId id="333" r:id="rId72"/>
    <p:sldId id="334" r:id="rId73"/>
    <p:sldId id="335" r:id="rId74"/>
    <p:sldId id="336" r:id="rId75"/>
    <p:sldId id="337" r:id="rId76"/>
    <p:sldId id="338" r:id="rId77"/>
    <p:sldId id="339" r:id="rId78"/>
  </p:sldIdLst>
  <p:sldSz cx="9144000" cy="5143500" type="screen16x9"/>
  <p:notesSz cx="6858000" cy="9144000"/>
  <p:embeddedFontLst>
    <p:embeddedFont>
      <p:font typeface="Quattrocento Sans" panose="02020502030000000404" pitchFamily="18" charset="0"/>
      <p:regular r:id="rId80"/>
      <p:bold r:id="rId81"/>
      <p:italic r:id="rId82"/>
      <p:boldItalic r:id="rId83"/>
    </p:embeddedFont>
    <p:embeddedFont>
      <p:font typeface="Roboto" panose="02000000000000000000" pitchFamily="2" charset="0"/>
      <p:regular r:id="rId84"/>
      <p:bold r:id="rId85"/>
      <p:italic r:id="rId86"/>
      <p:boldItalic r:id="rId87"/>
    </p:embeddedFont>
    <p:embeddedFont>
      <p:font typeface="Spectral" panose="02020502060000000000" pitchFamily="18" charset="77"/>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41B886-CCFE-4B00-A32B-3CA9FF941C30}">
  <a:tblStyle styleId="{9E41B886-CCFE-4B00-A32B-3CA9FF941C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76004"/>
  </p:normalViewPr>
  <p:slideViewPr>
    <p:cSldViewPr snapToGrid="0">
      <p:cViewPr varScale="1">
        <p:scale>
          <a:sx n="92" d="100"/>
          <a:sy n="92" d="100"/>
        </p:scale>
        <p:origin x="152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font" Target="fonts/font11.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3d3933a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3d3933a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Introduce myself</a:t>
            </a:r>
            <a:endParaRPr sz="2400" dirty="0"/>
          </a:p>
          <a:p>
            <a:pPr marL="457200" lvl="0" indent="-381000" algn="l" rtl="0">
              <a:spcBef>
                <a:spcPts val="0"/>
              </a:spcBef>
              <a:spcAft>
                <a:spcPts val="0"/>
              </a:spcAft>
              <a:buSzPts val="2400"/>
              <a:buChar char="●"/>
            </a:pPr>
            <a:r>
              <a:rPr lang="en" sz="2400" dirty="0"/>
              <a:t>Note my conflicts of interest:</a:t>
            </a:r>
            <a:endParaRPr sz="2400" dirty="0"/>
          </a:p>
          <a:p>
            <a:pPr marL="914400" lvl="1" indent="-381000" algn="l" rtl="0">
              <a:spcBef>
                <a:spcPts val="0"/>
              </a:spcBef>
              <a:spcAft>
                <a:spcPts val="0"/>
              </a:spcAft>
              <a:buSzPts val="2400"/>
              <a:buChar char="○"/>
            </a:pPr>
            <a:r>
              <a:rPr lang="en" sz="2400" dirty="0"/>
              <a:t>Former Google Employee</a:t>
            </a:r>
            <a:endParaRPr sz="2400" dirty="0"/>
          </a:p>
          <a:p>
            <a:pPr marL="914400" lvl="1" indent="-381000" algn="l" rtl="0">
              <a:spcBef>
                <a:spcPts val="0"/>
              </a:spcBef>
              <a:spcAft>
                <a:spcPts val="0"/>
              </a:spcAft>
              <a:buSzPts val="2400"/>
              <a:buChar char="○"/>
            </a:pPr>
            <a:r>
              <a:rPr lang="en" sz="2400" dirty="0"/>
              <a:t>Currently mostly funded by the NSF and MIT</a:t>
            </a:r>
            <a:endParaRPr sz="2400" dirty="0"/>
          </a:p>
          <a:p>
            <a:pPr marL="457200" lvl="0" indent="-381000" algn="l" rtl="0">
              <a:spcBef>
                <a:spcPts val="0"/>
              </a:spcBef>
              <a:spcAft>
                <a:spcPts val="0"/>
              </a:spcAft>
              <a:buSzPts val="2400"/>
              <a:buChar char="●"/>
            </a:pPr>
            <a:r>
              <a:rPr lang="en" sz="2400" dirty="0"/>
              <a:t>Today I’m presenting the ethics protocol, a method for designing responsibly, which was created by Milo and Abby.</a:t>
            </a:r>
            <a:endParaRPr sz="2400" dirty="0"/>
          </a:p>
          <a:p>
            <a:pPr marL="457200" lvl="0" indent="-381000" algn="l" rtl="0">
              <a:spcBef>
                <a:spcPts val="0"/>
              </a:spcBef>
              <a:spcAft>
                <a:spcPts val="0"/>
              </a:spcAft>
              <a:buSzPts val="2400"/>
              <a:buChar char="●"/>
            </a:pPr>
            <a:r>
              <a:rPr lang="en" sz="2400" dirty="0"/>
              <a:t>Milo introduce?</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3d3933a4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3d3933a4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By considering the needs and experiences of our stakeholders, the ethics protocol can help us avoid thoughtless blunders.</a:t>
            </a:r>
            <a:endParaRPr sz="2400">
              <a:solidFill>
                <a:schemeClr val="dk1"/>
              </a:solidFill>
            </a:endParaRPr>
          </a:p>
          <a:p>
            <a:pPr marL="45720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However, without participatory design, we’re very vulnerable to blind spots. We likely do not understand the implications of our design decisions for all stakeholders. I want to stress: </a:t>
            </a:r>
            <a:r>
              <a:rPr lang="en" sz="2400" b="1">
                <a:solidFill>
                  <a:schemeClr val="dk1"/>
                </a:solidFill>
              </a:rPr>
              <a:t>The ethics protocol cannot replace participatory design. </a:t>
            </a:r>
            <a:endParaRPr sz="24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1c190fd82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 quick overview of the ethics protocol, before we dive into the details.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The first step is what we asked you to do for your preparatory activity: envision possible futures. </a:t>
            </a:r>
            <a:endParaRPr sz="2400"/>
          </a:p>
        </p:txBody>
      </p:sp>
      <p:sp>
        <p:nvSpPr>
          <p:cNvPr id="144" name="Google Shape;144;ga1c190fd82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3d3933a42_0_1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second step is to identify any and all stakeholders. </a:t>
            </a:r>
            <a:endParaRPr sz="2400"/>
          </a:p>
        </p:txBody>
      </p:sp>
      <p:sp>
        <p:nvSpPr>
          <p:cNvPr id="150" name="Google Shape;150;ga3d3933a42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3d3933a42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third step is to assess what your values are, and what values are relevant for the problem at hand. </a:t>
            </a:r>
            <a:endParaRPr sz="2400"/>
          </a:p>
        </p:txBody>
      </p:sp>
      <p:sp>
        <p:nvSpPr>
          <p:cNvPr id="158" name="Google Shape;158;ga3d3933a42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d3933a42_0_1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fourth step is to identify so-called “value-laden design choices”, or decision points in building software with ethical consequences. </a:t>
            </a:r>
            <a:endParaRPr sz="2400"/>
          </a:p>
        </p:txBody>
      </p:sp>
      <p:sp>
        <p:nvSpPr>
          <p:cNvPr id="168" name="Google Shape;168;ga3d3933a42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3d3933a42_0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last step is to choose and justify. </a:t>
            </a:r>
            <a:endParaRPr sz="2400"/>
          </a:p>
        </p:txBody>
      </p:sp>
      <p:sp>
        <p:nvSpPr>
          <p:cNvPr id="180" name="Google Shape;180;ga3d3933a42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e7fc4abde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This protocol informs how you should build. </a:t>
            </a:r>
            <a:endParaRPr sz="2400"/>
          </a:p>
          <a:p>
            <a:pPr marL="0" lvl="0" indent="0" algn="l" rtl="0">
              <a:spcBef>
                <a:spcPts val="0"/>
              </a:spcBef>
              <a:spcAft>
                <a:spcPts val="0"/>
              </a:spcAft>
              <a:buNone/>
            </a:pPr>
            <a:r>
              <a:rPr lang="en" sz="2400"/>
              <a:t>But it’s not a one off: as you uncover new technical design decisions, you should return to the ethics protocol to iterate.</a:t>
            </a:r>
            <a:endParaRPr sz="2400"/>
          </a:p>
        </p:txBody>
      </p:sp>
      <p:sp>
        <p:nvSpPr>
          <p:cNvPr id="194" name="Google Shape;194;g9e7fc4abd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3d3933a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3d3933a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Before we dive into the rest of the material, I want to give you a head’s up that we’re going to be talking mostly about COVID-19.</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I want to give you an opportunity to slip out in case you’re not ready to talk about this in an academic setting. We’ll share these slides and distribute a handout which can help you apply the ethics protocol to your final projects. </a:t>
            </a:r>
            <a:endParaRPr sz="2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3fe64c35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3fe64c3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As a running example, we’ll be using Digital Contact Tracing.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You may have heard about contact tracing through the news, and you read about it as part of the prep activity.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As a brief reminder, the two core features of digital contact tracing are contact identification and notification.</a:t>
            </a:r>
            <a:endParaRPr sz="2400"/>
          </a:p>
          <a:p>
            <a:pPr marL="0" lvl="0" indent="0" algn="l" rtl="0">
              <a:spcBef>
                <a:spcPts val="0"/>
              </a:spcBef>
              <a:spcAft>
                <a:spcPts val="0"/>
              </a:spcAft>
              <a:buNone/>
            </a:pPr>
            <a:r>
              <a:rPr lang="en" sz="2400"/>
              <a:t> </a:t>
            </a:r>
            <a:endParaRPr sz="2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e7fc4abde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9e7fc4abde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sz="2400">
                <a:solidFill>
                  <a:schemeClr val="dk1"/>
                </a:solidFill>
              </a:rPr>
              <a:t>There are hundreds of ways to build digital contact tracing. </a:t>
            </a:r>
            <a:endParaRPr sz="2400">
              <a:solidFill>
                <a:schemeClr val="dk1"/>
              </a:solidFill>
            </a:endParaRPr>
          </a:p>
          <a:p>
            <a:pPr marL="0" lvl="0" indent="0" algn="l" rtl="0">
              <a:spcBef>
                <a:spcPts val="0"/>
              </a:spcBef>
              <a:spcAft>
                <a:spcPts val="0"/>
              </a:spcAft>
              <a:buSzPts val="1100"/>
              <a:buNone/>
            </a:pPr>
            <a:endParaRPr sz="2400">
              <a:solidFill>
                <a:schemeClr val="dk1"/>
              </a:solidFill>
            </a:endParaRPr>
          </a:p>
          <a:p>
            <a:pPr marL="0" lvl="0" indent="0" algn="l" rtl="0">
              <a:spcBef>
                <a:spcPts val="0"/>
              </a:spcBef>
              <a:spcAft>
                <a:spcPts val="0"/>
              </a:spcAft>
              <a:buSzPts val="1100"/>
              <a:buNone/>
            </a:pPr>
            <a:r>
              <a:rPr lang="en" sz="2400">
                <a:solidFill>
                  <a:schemeClr val="dk1"/>
                </a:solidFill>
              </a:rPr>
              <a:t>Here are some example design choices we have to make in designing a contact tracing app. </a:t>
            </a:r>
            <a:endParaRPr sz="2400">
              <a:solidFill>
                <a:schemeClr val="dk1"/>
              </a:solidFill>
            </a:endParaRPr>
          </a:p>
          <a:p>
            <a:pPr marL="0" lvl="0" indent="0" algn="l" rtl="0">
              <a:spcBef>
                <a:spcPts val="0"/>
              </a:spcBef>
              <a:spcAft>
                <a:spcPts val="0"/>
              </a:spcAft>
              <a:buSzPts val="1100"/>
              <a:buNone/>
            </a:pP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Where does it work? Are we making an app which is designed to be “always on”, and collecting data anywhere we bring our phone? Or do we want something more focused - perhaps an app which we need to use only in certain higher-risk interactions, like dining at a restaurant?</a:t>
            </a:r>
            <a:endParaRPr sz="2400">
              <a:solidFill>
                <a:schemeClr val="dk1"/>
              </a:solidFill>
            </a:endParaRPr>
          </a:p>
          <a:p>
            <a:pPr marL="45720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How does the app work? Is it a phone-to-phone contact tracing app? Or is there some additional hardware we need? If you’re around MIT at the moment, you probably know that MIT’s contact tracing solution is not using smartphones at all: instead, they’re using RFD tags and tracking stations in high-contact spaces, like dorm kitchens.</a:t>
            </a:r>
            <a:endParaRPr sz="2400">
              <a:solidFill>
                <a:schemeClr val="dk1"/>
              </a:solidFill>
            </a:endParaRPr>
          </a:p>
          <a:p>
            <a:pPr marL="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Do we use bluetooth or GPS?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How is the app distributed? </a:t>
            </a:r>
            <a:endParaRPr sz="2400">
              <a:solidFill>
                <a:schemeClr val="dk1"/>
              </a:solidFill>
            </a:endParaRPr>
          </a:p>
          <a:p>
            <a:pPr marL="45720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These are just a few questions you’d have to answer. </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3fe64c35c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3fe64c35c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Following Professor Jackson’s introduction to Dark Patterns, I’d like to talk about our responsibility as engineers. We’ll take a look at some case studies, and assess how we might respond.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solidFill>
                  <a:schemeClr val="dk1"/>
                </a:solidFill>
              </a:rPr>
              <a:t>Talking about ethics, especially without formal training, can be challenging. We want you to have psychological safety here, so we ask that everyone adhere to the rule: “what’s learned here leaves here, what’s said here stays here.” In particular, please do not repeat anything said by your classmates outside the classroom.</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r>
              <a:rPr lang="en" sz="2000"/>
              <a:t>You of course will not be judged or evaluated based on your responses in class. Most of all, we want your participation!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3fe64c35c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So, let’s jump in to envisioning possible futures for our contact tracing apps. </a:t>
            </a:r>
            <a:endParaRPr sz="2400"/>
          </a:p>
          <a:p>
            <a:pPr marL="0" lvl="0" indent="0" algn="l" rtl="0">
              <a:spcBef>
                <a:spcPts val="0"/>
              </a:spcBef>
              <a:spcAft>
                <a:spcPts val="0"/>
              </a:spcAft>
              <a:buNone/>
            </a:pPr>
            <a:r>
              <a:rPr lang="en" sz="2400"/>
              <a:t>As a reminder, this was your preparatory assignment. </a:t>
            </a:r>
            <a:endParaRPr sz="2400"/>
          </a:p>
        </p:txBody>
      </p:sp>
      <p:sp>
        <p:nvSpPr>
          <p:cNvPr id="229" name="Google Shape;229;ga3fe64c35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3fe64c35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3fe64c35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Here’s one possible future I wrote. This is, I suppose, a “Light Mirror” episode. </a:t>
            </a:r>
            <a:endParaRPr sz="2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3e7878ff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3e7878ff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Now, it’s your turn. I’m going to break us all into rooms, and I want you as a room to discuss your envisaged futures. Each room has a slide, like this one shown above.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I’ll share access to these slides so you can add your envisaged futures.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After 5 minutes, we’ll come back together and discuss as a larger group. </a:t>
            </a:r>
            <a:endParaRPr sz="2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3e7878ff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3e7878f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3e7878f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3e7878ff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3e7878ff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3e7878ff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3e7878ff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a3e7878ff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3e7878ff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3e7878ff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3e7878ff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3e7878ff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3fe64c35c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next step is to identify stakeholders.</a:t>
            </a:r>
            <a:endParaRPr sz="2400"/>
          </a:p>
        </p:txBody>
      </p:sp>
      <p:sp>
        <p:nvSpPr>
          <p:cNvPr id="284" name="Google Shape;284;ga3fe64c35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d478a79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d478a79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OK, here’s our first case study. </a:t>
            </a:r>
            <a:endParaRPr sz="2500"/>
          </a:p>
          <a:p>
            <a:pPr marL="0" lvl="0" indent="0" algn="l" rtl="0">
              <a:spcBef>
                <a:spcPts val="0"/>
              </a:spcBef>
              <a:spcAft>
                <a:spcPts val="0"/>
              </a:spcAft>
              <a:buNone/>
            </a:pPr>
            <a:endParaRPr sz="2500"/>
          </a:p>
          <a:p>
            <a:pPr marL="0" lvl="0" indent="0" algn="l" rtl="0">
              <a:lnSpc>
                <a:spcPct val="115000"/>
              </a:lnSpc>
              <a:spcBef>
                <a:spcPts val="0"/>
              </a:spcBef>
              <a:spcAft>
                <a:spcPts val="1600"/>
              </a:spcAft>
              <a:buNone/>
            </a:pPr>
            <a:r>
              <a:rPr lang="en" sz="2500">
                <a:solidFill>
                  <a:srgbClr val="595959"/>
                </a:solidFill>
                <a:latin typeface="Spectral"/>
                <a:ea typeface="Spectral"/>
                <a:cs typeface="Spectral"/>
                <a:sym typeface="Spectral"/>
              </a:rPr>
              <a:t>You’re an engineer at change.org…. What do you do?</a:t>
            </a:r>
            <a:endParaRPr sz="2500">
              <a:solidFill>
                <a:srgbClr val="595959"/>
              </a:solidFill>
              <a:latin typeface="Spectral"/>
              <a:ea typeface="Spectral"/>
              <a:cs typeface="Spectral"/>
              <a:sym typeface="Spectr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a3fe64c35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a3fe64c35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But first we need to define stakeholder!</a:t>
            </a:r>
            <a:endParaRPr sz="2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3fe64c35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a3fe64c35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rPr>
              <a:t>We define a stakeholder as anyone or any thing that can affect or be affected by your project.</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3fe64c35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a3fe64c35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3fe64c35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3fe64c35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3fe64c35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3fe64c35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rPr>
              <a:t>We cannot box an entity and say, “you’re not our priority so you won’t experience ethical implications.”</a:t>
            </a:r>
            <a:endParaRPr sz="2400">
              <a:solidFill>
                <a:schemeClr val="dk1"/>
              </a:solidFill>
            </a:endParaRPr>
          </a:p>
          <a:p>
            <a:pPr marL="0" lvl="0" indent="0" algn="l" rtl="0">
              <a:spcBef>
                <a:spcPts val="0"/>
              </a:spcBef>
              <a:spcAft>
                <a:spcPts val="0"/>
              </a:spcAft>
              <a:buClr>
                <a:schemeClr val="dk1"/>
              </a:buClr>
              <a:buSzPts val="1100"/>
              <a:buFont typeface="Arial"/>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There are no ethical externalities.</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a3fe64c35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a3fe64c35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a3fe64c35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a3fe64c35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3fe64c35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a3fe64c35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as a particular note, stakeholder </a:t>
            </a:r>
            <a:r>
              <a:rPr lang="en" i="1"/>
              <a:t>subgroups </a:t>
            </a:r>
            <a:r>
              <a:rPr lang="en"/>
              <a:t>are important.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d478a79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9d478a79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example stakeholders for contact tracing are smartphone users and not-smartphone users.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a4657cff0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a4657cff0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For COVID-19, some important subgroups to consider are Black, Hispanic, and Latino people. </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We know these communities are disproportionately affected by this pandemic, and we need to make sure we think about how contact tracing will further impact them. </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e76b2973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e76b2973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a3fe64c35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a3fe64c35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3e7878ff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3e7878ff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3e7878ff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3e7878ff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3e7878ff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3e7878ff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3e7878ff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3e7878ff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a3e7878ff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a3e7878ff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a3fe64c35c_0_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solidFill>
                  <a:schemeClr val="dk1"/>
                </a:solidFill>
              </a:rPr>
              <a:t>The next step is to identify values at play</a:t>
            </a:r>
            <a:endParaRPr sz="2100">
              <a:solidFill>
                <a:schemeClr val="dk1"/>
              </a:solidFill>
            </a:endParaRPr>
          </a:p>
          <a:p>
            <a:pPr marL="0" lvl="0" indent="0" algn="l" rtl="0">
              <a:spcBef>
                <a:spcPts val="0"/>
              </a:spcBef>
              <a:spcAft>
                <a:spcPts val="0"/>
              </a:spcAft>
              <a:buNone/>
            </a:pPr>
            <a:endParaRPr/>
          </a:p>
        </p:txBody>
      </p:sp>
      <p:sp>
        <p:nvSpPr>
          <p:cNvPr id="379" name="Google Shape;379;ga3fe64c35c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a3fe64c35c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a3fe64c35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Moral lenses are a sub-tool of the ethics protocol. We use these to identify values at play. </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Moral lenses are different views we can take for analyzing the ethical consequences of a decision. </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Let’s look at a few lenses.  </a:t>
            </a:r>
            <a:endParaRPr sz="21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a3fe64c35c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a3fe64c35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rPr>
              <a:t>The first lens views the outcomes or consequences of a decision. </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 sz="2100">
                <a:solidFill>
                  <a:schemeClr val="dk1"/>
                </a:solidFill>
              </a:rPr>
              <a:t>In what ways did your decision turn out better or worse for your stakeholders?</a:t>
            </a:r>
            <a:endParaRPr sz="2100">
              <a:solidFill>
                <a:schemeClr val="dk1"/>
              </a:solidFill>
            </a:endParaRPr>
          </a:p>
          <a:p>
            <a:pPr marL="0" lvl="0" indent="0" algn="l" rtl="0">
              <a:spcBef>
                <a:spcPts val="0"/>
              </a:spcBef>
              <a:spcAft>
                <a:spcPts val="0"/>
              </a:spcAft>
              <a:buNone/>
            </a:pPr>
            <a:r>
              <a:rPr lang="en" sz="2100">
                <a:solidFill>
                  <a:schemeClr val="dk1"/>
                </a:solidFill>
              </a:rPr>
              <a:t>Note there is no precise definition of best or worst. This analysis may not be entirely straightforward.</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For COVID, for example, one definition of “best” might be that life looks the most normal for the most stakeholders. Another definition of “best” might be that the fewest of these stakeholders get sick.</a:t>
            </a:r>
            <a:endParaRPr sz="21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a3fe64c35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a3fe64c35c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rPr>
              <a:t>The second lens is the process lens.</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 sz="2100">
                <a:solidFill>
                  <a:schemeClr val="dk1"/>
                </a:solidFill>
              </a:rPr>
              <a:t>How did we treat stakeholders throughout the design process and in our final decision? </a:t>
            </a: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Did we trick them? Did we include them? Do they understand our solution? </a:t>
            </a:r>
            <a:endParaRPr sz="21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3d3933a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3d3933a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Maybe these ideas sound simple. They become more complicated when you add more constraints: family obligations, promotion cycles, paychecks.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Maybe ideas and predicaments sound farfetched, but the truth is that they are not.</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If you’re in this class, you’re most likely a 3rd year or 4th year undergraduate. Through this class, you have now recreated the core functionality of a popular social media app. Take a second to think about that: you’ve been learning this subject for just a few years, and you have the skills to actually, really make something.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OK, it’s a prototype and it’s not ready to scale to hundreds of millions of users. But, if we sent you off into the world, bestowed with handy tools like Stackoverflow and Search, we know you could build </a:t>
            </a:r>
            <a:r>
              <a:rPr lang="en" sz="2400" b="1">
                <a:solidFill>
                  <a:schemeClr val="dk1"/>
                </a:solidFill>
              </a:rPr>
              <a:t>real things</a:t>
            </a:r>
            <a:r>
              <a:rPr lang="en" sz="2400">
                <a:solidFill>
                  <a:schemeClr val="dk1"/>
                </a:solidFill>
              </a:rPr>
              <a:t> to be used by </a:t>
            </a:r>
            <a:r>
              <a:rPr lang="en" sz="2400" b="1">
                <a:solidFill>
                  <a:schemeClr val="dk1"/>
                </a:solidFill>
              </a:rPr>
              <a:t>real people</a:t>
            </a:r>
            <a:r>
              <a:rPr lang="en" sz="2400">
                <a:solidFill>
                  <a:schemeClr val="dk1"/>
                </a:solidFill>
              </a:rPr>
              <a:t>.</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And, I’m sure you’re aware that you’re in the same position now as Mark Zuckerberg was when he started Facebook. So, we want to remind you: With great power comes great responsibility.</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a3fe64c35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a3fe64c35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rPr>
              <a:t>The third lens I’ll introduce is the structure lens. Another name for this could be the “Justice Lens”</a:t>
            </a:r>
            <a:endParaRPr sz="2100">
              <a:solidFill>
                <a:schemeClr val="dk1"/>
              </a:solidFill>
            </a:endParaRPr>
          </a:p>
          <a:p>
            <a:pPr marL="0" lvl="0" indent="0" algn="l" rtl="0">
              <a:spcBef>
                <a:spcPts val="0"/>
              </a:spcBef>
              <a:spcAft>
                <a:spcPts val="0"/>
              </a:spcAft>
              <a:buClr>
                <a:schemeClr val="dk1"/>
              </a:buClr>
              <a:buSzPts val="1100"/>
              <a:buFont typeface="Arial"/>
              <a:buNone/>
            </a:pPr>
            <a:endParaRPr sz="2100">
              <a:solidFill>
                <a:schemeClr val="dk1"/>
              </a:solidFill>
            </a:endParaRPr>
          </a:p>
          <a:p>
            <a:pPr marL="0" lvl="0" indent="0" algn="l" rtl="0">
              <a:spcBef>
                <a:spcPts val="0"/>
              </a:spcBef>
              <a:spcAft>
                <a:spcPts val="0"/>
              </a:spcAft>
              <a:buNone/>
            </a:pPr>
            <a:r>
              <a:rPr lang="en" sz="2100">
                <a:solidFill>
                  <a:schemeClr val="dk1"/>
                </a:solidFill>
              </a:rPr>
              <a:t>The structure lens asks you to explicitly think about subgroups of stakeholders. </a:t>
            </a: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How were the outcomes distributed among different stakeholders? What are the differences in how they were treated by the process?</a:t>
            </a:r>
            <a:endParaRPr sz="2100">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a1c190fd8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a1c190fd8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rPr>
              <a:t>We introduced three lenses: outcome, process, and structure. </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 sz="2100">
                <a:solidFill>
                  <a:schemeClr val="dk1"/>
                </a:solidFill>
              </a:rPr>
              <a:t>These lenses might seem a little pie-in-the-sky, but we find them to be useful for analyzing specific decisions. </a:t>
            </a:r>
            <a:endParaRPr sz="2100">
              <a:solidFill>
                <a:schemeClr val="dk1"/>
              </a:solidFill>
            </a:endParaRPr>
          </a:p>
          <a:p>
            <a:pPr marL="0" lvl="0" indent="0" algn="l" rtl="0">
              <a:spcBef>
                <a:spcPts val="0"/>
              </a:spcBef>
              <a:spcAft>
                <a:spcPts val="0"/>
              </a:spcAft>
              <a:buNone/>
            </a:pPr>
            <a:r>
              <a:rPr lang="en" sz="2100">
                <a:solidFill>
                  <a:schemeClr val="dk1"/>
                </a:solidFill>
              </a:rPr>
              <a:t>We’ll jump into some concrete examples in just a moment. </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 sz="2100">
                <a:solidFill>
                  <a:schemeClr val="dk1"/>
                </a:solidFill>
              </a:rPr>
              <a:t>But first, I want to stress that these lenses may not have coverage of the ethical dimensions you care about. </a:t>
            </a:r>
            <a:endParaRPr sz="2100">
              <a:solidFill>
                <a:schemeClr val="dk1"/>
              </a:solidFill>
            </a:endParaRPr>
          </a:p>
          <a:p>
            <a:pPr marL="0" lvl="0" indent="0" algn="l" rtl="0">
              <a:spcBef>
                <a:spcPts val="0"/>
              </a:spcBef>
              <a:spcAft>
                <a:spcPts val="0"/>
              </a:spcAft>
              <a:buNone/>
            </a:pPr>
            <a:r>
              <a:rPr lang="en" sz="2100">
                <a:solidFill>
                  <a:schemeClr val="dk1"/>
                </a:solidFill>
              </a:rPr>
              <a:t>What are your values? Are they not represented? </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You can add your own lenses to help support your decision-making. </a:t>
            </a:r>
            <a:endParaRPr sz="21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3fe64c35c_0_1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solidFill>
                  <a:schemeClr val="dk1"/>
                </a:solidFill>
              </a:rPr>
              <a:t>The next step is to identify value-laden design choices</a:t>
            </a:r>
            <a:endParaRPr sz="2100">
              <a:solidFill>
                <a:schemeClr val="dk1"/>
              </a:solidFill>
            </a:endParaRPr>
          </a:p>
          <a:p>
            <a:pPr marL="0" lvl="0" indent="0" algn="l" rtl="0">
              <a:spcBef>
                <a:spcPts val="0"/>
              </a:spcBef>
              <a:spcAft>
                <a:spcPts val="0"/>
              </a:spcAft>
              <a:buNone/>
            </a:pPr>
            <a:endParaRPr/>
          </a:p>
        </p:txBody>
      </p:sp>
      <p:sp>
        <p:nvSpPr>
          <p:cNvPr id="414" name="Google Shape;414;ga3fe64c35c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1c190fd82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a1c190fd82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a:t>There are two ways to identify value-laden decisions.</a:t>
            </a:r>
            <a:endParaRPr sz="2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a3fe64c35c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a3fe64c35c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a:solidFill>
                  <a:schemeClr val="dk1"/>
                </a:solidFill>
              </a:rPr>
              <a:t>The first is to work forward. </a:t>
            </a:r>
            <a:endParaRPr sz="2400">
              <a:solidFill>
                <a:schemeClr val="dk1"/>
              </a:solidFill>
            </a:endParaRPr>
          </a:p>
          <a:p>
            <a:pPr marL="0" lvl="0" indent="0" algn="l" rtl="0">
              <a:spcBef>
                <a:spcPts val="0"/>
              </a:spcBef>
              <a:spcAft>
                <a:spcPts val="0"/>
              </a:spcAft>
              <a:buClr>
                <a:schemeClr val="dk1"/>
              </a:buClr>
              <a:buFont typeface="Arial"/>
              <a:buNone/>
            </a:pPr>
            <a:r>
              <a:rPr lang="en" sz="2400">
                <a:solidFill>
                  <a:schemeClr val="dk1"/>
                </a:solidFill>
              </a:rPr>
              <a:t>Take a design choice you’ll have to make, and use the moral lenses to assess the value-laden implications.</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d478a79fc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9d478a79fc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2400">
                <a:solidFill>
                  <a:schemeClr val="dk1"/>
                </a:solidFill>
              </a:rPr>
              <a:t>For example, one choice we have to make for digital contact tracing is to answer: how are COVID-19 cases identified?</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a3fe64c35c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a3fe64c35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I can think of three possible options here. </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The first is that users post their COVID-19 status without proof. </a:t>
            </a:r>
            <a:endParaRPr sz="2400">
              <a:solidFill>
                <a:schemeClr val="dk1"/>
              </a:solidFill>
            </a:endParaRPr>
          </a:p>
          <a:p>
            <a:pPr marL="0" lvl="0" indent="0" algn="l" rtl="0">
              <a:spcBef>
                <a:spcPts val="0"/>
              </a:spcBef>
              <a:spcAft>
                <a:spcPts val="0"/>
              </a:spcAft>
              <a:buNone/>
            </a:pPr>
            <a:r>
              <a:rPr lang="en" sz="2400">
                <a:solidFill>
                  <a:schemeClr val="dk1"/>
                </a:solidFill>
              </a:rPr>
              <a:t>The second is that users post their COVID-19 status with an accompanying doctor’s note. </a:t>
            </a:r>
            <a:endParaRPr sz="2400">
              <a:solidFill>
                <a:schemeClr val="dk1"/>
              </a:solidFill>
            </a:endParaRPr>
          </a:p>
          <a:p>
            <a:pPr marL="0" lvl="0" indent="0" algn="l" rtl="0">
              <a:spcBef>
                <a:spcPts val="0"/>
              </a:spcBef>
              <a:spcAft>
                <a:spcPts val="0"/>
              </a:spcAft>
              <a:buNone/>
            </a:pPr>
            <a:r>
              <a:rPr lang="en" sz="2400">
                <a:solidFill>
                  <a:schemeClr val="dk1"/>
                </a:solidFill>
              </a:rPr>
              <a:t>The third is that we use experimental MIT technology to identify COVID-19 from vocal patterns. </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Of course, there are more choices, but let’s limit ourselves to these three right now. </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Outcome Lens: In what ways did your decision turn out better or worse for your stakeholders?</a:t>
            </a:r>
            <a:endParaRPr sz="21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Process Lens: How did we treat stakeholders throughout the design process and in our final decision? </a:t>
            </a: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Did we trick them? Did we include them? Do they understand our solution? </a:t>
            </a:r>
            <a:endParaRPr sz="21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Structure Les: think about subgroups of stakeholders. </a:t>
            </a: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How were the outcomes distributed among different stakeholders? What are the differences in how they were treated by the process?</a:t>
            </a:r>
            <a:endParaRPr>
              <a:solidFill>
                <a:schemeClr val="dk1"/>
              </a:solidFill>
            </a:endParaRPr>
          </a:p>
          <a:p>
            <a:pPr marL="0" lvl="0" indent="0" algn="l" rtl="0">
              <a:spcBef>
                <a:spcPts val="0"/>
              </a:spcBef>
              <a:spcAft>
                <a:spcPts val="0"/>
              </a:spcAft>
              <a:buNone/>
            </a:pPr>
            <a:endParaRPr sz="2400">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a4657cff0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a4657cff0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I can think of three possible options here. </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The first is that users post their COVID-19 status without proof. </a:t>
            </a:r>
            <a:endParaRPr sz="2400">
              <a:solidFill>
                <a:schemeClr val="dk1"/>
              </a:solidFill>
            </a:endParaRPr>
          </a:p>
          <a:p>
            <a:pPr marL="0" lvl="0" indent="0" algn="l" rtl="0">
              <a:spcBef>
                <a:spcPts val="0"/>
              </a:spcBef>
              <a:spcAft>
                <a:spcPts val="0"/>
              </a:spcAft>
              <a:buNone/>
            </a:pPr>
            <a:endParaRPr sz="2400">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a4657cff0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a4657cff0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The second is that users post their status with a doctor’s note</a:t>
            </a:r>
            <a:endParaRPr sz="2400">
              <a:solidFill>
                <a:schemeClr val="dk1"/>
              </a:solidFill>
            </a:endParaRPr>
          </a:p>
          <a:p>
            <a:pPr marL="0" lvl="0" indent="0" algn="l" rtl="0">
              <a:spcBef>
                <a:spcPts val="0"/>
              </a:spcBef>
              <a:spcAft>
                <a:spcPts val="0"/>
              </a:spcAft>
              <a:buNone/>
            </a:pPr>
            <a:endParaRPr sz="2400">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a4657cff0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a4657cff0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The third is that we use experimental MIT research to identify positive cases through analyzing vocal patterns</a:t>
            </a:r>
            <a:endParaRPr sz="24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3d3933a4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3d3933a4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Thinking about ethics now is important.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Maybe you don’t yet have the experience to assess your responsibility, and you don’t know how you’ll feel when your paycheck is on the line.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Still, thinking about building responsibly now when you have (believe it or not) less pressure, less stress, and fewer sources of internal conflict can help you make better decisions in the future.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To that end, today I’m going to introduce a tool called the “Ethics Protocol”, designed by Milo and Abby, to help us design responsibly. </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a4657cff0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a4657cff0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Of course, there are more choices, but let’s limit ourselves to these three right now. </a:t>
            </a:r>
            <a:endParaRPr sz="2400">
              <a:solidFill>
                <a:schemeClr val="dk1"/>
              </a:solidFill>
            </a:endParaRPr>
          </a:p>
          <a:p>
            <a:pPr marL="0" lvl="0" indent="0" algn="l" rtl="0">
              <a:spcBef>
                <a:spcPts val="0"/>
              </a:spcBef>
              <a:spcAft>
                <a:spcPts val="0"/>
              </a:spcAft>
              <a:buNone/>
            </a:pPr>
            <a:r>
              <a:rPr lang="en" sz="2400">
                <a:solidFill>
                  <a:schemeClr val="dk1"/>
                </a:solidFill>
              </a:rPr>
              <a:t>Having identified these three options, we can start to assess: what values are promoted? What values are demoted?</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For example, if we let users post their status without proof, </a:t>
            </a:r>
            <a:endParaRPr sz="2400">
              <a:solidFill>
                <a:schemeClr val="dk1"/>
              </a:solidFill>
            </a:endParaRPr>
          </a:p>
          <a:p>
            <a:pPr marL="0" lvl="0" indent="0" algn="l" rtl="0">
              <a:spcBef>
                <a:spcPts val="0"/>
              </a:spcBef>
              <a:spcAft>
                <a:spcPts val="0"/>
              </a:spcAft>
              <a:buNone/>
            </a:pPr>
            <a:r>
              <a:rPr lang="en" sz="2400">
                <a:solidFill>
                  <a:schemeClr val="dk1"/>
                </a:solidFill>
              </a:rPr>
              <a:t>The structure lens shows us that users benefit since they don’t have to see a doctor (which has a high barrier to access)</a:t>
            </a:r>
            <a:endParaRPr sz="2400">
              <a:solidFill>
                <a:schemeClr val="dk1"/>
              </a:solidFill>
            </a:endParaRPr>
          </a:p>
          <a:p>
            <a:pPr marL="0" lvl="0" indent="0" algn="l" rtl="0">
              <a:spcBef>
                <a:spcPts val="0"/>
              </a:spcBef>
              <a:spcAft>
                <a:spcPts val="0"/>
              </a:spcAft>
              <a:buNone/>
            </a:pPr>
            <a:r>
              <a:rPr lang="en" sz="2400">
                <a:solidFill>
                  <a:schemeClr val="dk1"/>
                </a:solidFill>
              </a:rPr>
              <a:t>The process lens shows us that the users benefit from the transparency, since they have to understand their positive status in order to share it. </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The outcomes lens shows us that some users are hurt, as it’s possible for anyone to easily prank the system.</a:t>
            </a:r>
            <a:endParaRPr sz="2400">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a4657cff0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a4657cff0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100">
                <a:solidFill>
                  <a:schemeClr val="dk1"/>
                </a:solidFill>
              </a:rPr>
              <a:t>Outcome Lens: In what ways did your decision turn out better or worse for your stakeholders?</a:t>
            </a:r>
            <a:endParaRPr sz="21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2100">
                <a:solidFill>
                  <a:schemeClr val="dk1"/>
                </a:solidFill>
              </a:rPr>
              <a:t>Process Lens: How did we treat stakeholders throughout the design process and in our final decision? </a:t>
            </a:r>
            <a:endParaRPr sz="2100">
              <a:solidFill>
                <a:schemeClr val="dk1"/>
              </a:solidFill>
            </a:endParaRPr>
          </a:p>
          <a:p>
            <a:pPr marL="0" lvl="0" indent="0" algn="l" rtl="0">
              <a:spcBef>
                <a:spcPts val="0"/>
              </a:spcBef>
              <a:spcAft>
                <a:spcPts val="0"/>
              </a:spcAft>
              <a:buNone/>
            </a:pPr>
            <a:r>
              <a:rPr lang="en" sz="2100">
                <a:solidFill>
                  <a:schemeClr val="dk1"/>
                </a:solidFill>
              </a:rPr>
              <a:t>Did we trick them? Did we include them? Do they understand our solution? </a:t>
            </a:r>
            <a:endParaRPr sz="21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2100">
                <a:solidFill>
                  <a:schemeClr val="dk1"/>
                </a:solidFill>
              </a:rPr>
              <a:t>Structure Les: think about subgroups of stakeholders. </a:t>
            </a:r>
            <a:endParaRPr sz="2100">
              <a:solidFill>
                <a:schemeClr val="dk1"/>
              </a:solidFill>
            </a:endParaRPr>
          </a:p>
          <a:p>
            <a:pPr marL="0" lvl="0" indent="0" algn="l" rtl="0">
              <a:spcBef>
                <a:spcPts val="0"/>
              </a:spcBef>
              <a:spcAft>
                <a:spcPts val="0"/>
              </a:spcAft>
              <a:buNone/>
            </a:pPr>
            <a:r>
              <a:rPr lang="en" sz="2100">
                <a:solidFill>
                  <a:schemeClr val="dk1"/>
                </a:solidFill>
              </a:rPr>
              <a:t>How were the outcomes distributed among different stakeholders? What are the differences in how they were treated by the process?</a:t>
            </a:r>
            <a:endParaRPr>
              <a:solidFill>
                <a:schemeClr val="dk1"/>
              </a:solidFill>
            </a:endParaRPr>
          </a:p>
          <a:p>
            <a:pPr marL="0" lvl="0" indent="0" algn="l" rtl="0">
              <a:spcBef>
                <a:spcPts val="0"/>
              </a:spcBef>
              <a:spcAft>
                <a:spcPts val="0"/>
              </a:spcAft>
              <a:buNone/>
            </a:pPr>
            <a:endParaRPr sz="2400">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a3fe64c35c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a3fe64c35c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a3fe64c35c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a3fe64c35c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a:solidFill>
                  <a:schemeClr val="dk1"/>
                </a:solidFill>
              </a:rPr>
              <a:t>As an example of how we can work backward, let’s imagine this future: there are so many false positives, the system is ineffective and we give up using it. </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What value-laden design decisions may have contributed to this?</a:t>
            </a:r>
            <a:endParaRPr sz="2400">
              <a:solidFill>
                <a:schemeClr val="dk1"/>
              </a:solidFill>
            </a:endParaRPr>
          </a:p>
          <a:p>
            <a:pPr marL="0" lvl="0" indent="0" algn="l" rtl="0">
              <a:spcBef>
                <a:spcPts val="0"/>
              </a:spcBef>
              <a:spcAft>
                <a:spcPts val="0"/>
              </a:spcAft>
              <a:buNone/>
            </a:pPr>
            <a:r>
              <a:rPr lang="en" sz="2400">
                <a:solidFill>
                  <a:schemeClr val="dk1"/>
                </a:solidFill>
              </a:rPr>
              <a:t>One example may be this question of</a:t>
            </a:r>
            <a:r>
              <a:rPr lang="en" sz="2100">
                <a:solidFill>
                  <a:schemeClr val="dk1"/>
                </a:solidFill>
                <a:latin typeface="Spectral"/>
                <a:ea typeface="Spectral"/>
                <a:cs typeface="Spectral"/>
                <a:sym typeface="Spectral"/>
              </a:rPr>
              <a:t>  How COVID-19 cases are identified?</a:t>
            </a:r>
            <a:endParaRPr sz="2100">
              <a:solidFill>
                <a:schemeClr val="dk1"/>
              </a:solidFill>
              <a:latin typeface="Spectral"/>
              <a:ea typeface="Spectral"/>
              <a:cs typeface="Spectral"/>
              <a:sym typeface="Spectral"/>
            </a:endParaRPr>
          </a:p>
          <a:p>
            <a:pPr marL="0" lvl="0" indent="0" algn="l" rtl="0">
              <a:spcBef>
                <a:spcPts val="0"/>
              </a:spcBef>
              <a:spcAft>
                <a:spcPts val="0"/>
              </a:spcAft>
              <a:buNone/>
            </a:pPr>
            <a:endParaRPr sz="2400">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a4657cff01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a4657cff01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sz="2400">
                <a:solidFill>
                  <a:schemeClr val="dk1"/>
                </a:solidFill>
              </a:rPr>
              <a:t>OK, I’m about to break us into rooms to try applying this process. You can either “work forward” or “work backward”. If you work backward, you can use the envisaged futures from your assignment and earlier discussions. If you work forward, here are some design choices you could think about. But there are many more! </a:t>
            </a:r>
            <a:endParaRPr sz="2400">
              <a:solidFill>
                <a:schemeClr val="dk1"/>
              </a:solidFill>
            </a:endParaRPr>
          </a:p>
          <a:p>
            <a:pPr marL="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Does your app use GPS or Phone-to-Phone Bluetooth?</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Is the system opt-in or opt-out?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How is your app distributed?</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Is your app always on, or only used in certain locations?</a:t>
            </a:r>
            <a:endParaRPr sz="2400">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a3fe64c35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a3fe64c35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solidFill>
                  <a:schemeClr val="dk1"/>
                </a:solidFill>
              </a:rPr>
              <a:t>Outcome Lens: In what ways did your decision turn out better or worse for your stakeholders?</a:t>
            </a:r>
            <a:endParaRPr sz="21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2100">
                <a:solidFill>
                  <a:schemeClr val="dk1"/>
                </a:solidFill>
              </a:rPr>
              <a:t>Process Lens: How did we treat stakeholders throughout the design process and in our final decision? </a:t>
            </a: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Did we trick them? Did we include them? Do they understand our solution? </a:t>
            </a:r>
            <a:endParaRPr sz="21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2100">
                <a:solidFill>
                  <a:schemeClr val="dk1"/>
                </a:solidFill>
              </a:rPr>
              <a:t>Structure Les: think about subgroups of stakeholders. </a:t>
            </a:r>
            <a:endParaRPr sz="21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How were the outcomes distributed among different stakeholders? What are the differences in how they were treated by the process?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9d478a79f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9d478a79f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dirty="0">
                <a:solidFill>
                  <a:schemeClr val="dk1"/>
                </a:solidFill>
              </a:rPr>
              <a:t>Outcome Lens: In what ways did your decision turn out better or worse for your stakeholders?</a:t>
            </a:r>
            <a:endParaRPr sz="2100"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sz="2100" dirty="0">
                <a:solidFill>
                  <a:schemeClr val="dk1"/>
                </a:solidFill>
              </a:rPr>
              <a:t>Process Lens: How did we treat stakeholders throughout the design process and in our final decision? </a:t>
            </a:r>
            <a:endParaRPr sz="2100" dirty="0">
              <a:solidFill>
                <a:schemeClr val="dk1"/>
              </a:solidFill>
            </a:endParaRPr>
          </a:p>
          <a:p>
            <a:pPr marL="0" lvl="0" indent="0" algn="l" rtl="0">
              <a:spcBef>
                <a:spcPts val="0"/>
              </a:spcBef>
              <a:spcAft>
                <a:spcPts val="0"/>
              </a:spcAft>
              <a:buClr>
                <a:schemeClr val="dk1"/>
              </a:buClr>
              <a:buSzPts val="1100"/>
              <a:buFont typeface="Arial"/>
              <a:buNone/>
            </a:pPr>
            <a:r>
              <a:rPr lang="en" sz="2100" dirty="0">
                <a:solidFill>
                  <a:schemeClr val="dk1"/>
                </a:solidFill>
              </a:rPr>
              <a:t>Did we trick them? Did we include them? Do they understand our solution? </a:t>
            </a:r>
            <a:endParaRPr sz="2100"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sz="2100" dirty="0">
                <a:solidFill>
                  <a:schemeClr val="dk1"/>
                </a:solidFill>
              </a:rPr>
              <a:t>Structure Les: think about subgroups of stakeholders. </a:t>
            </a:r>
            <a:endParaRPr sz="2100" dirty="0">
              <a:solidFill>
                <a:schemeClr val="dk1"/>
              </a:solidFill>
            </a:endParaRPr>
          </a:p>
          <a:p>
            <a:pPr marL="0" lvl="0" indent="0" algn="l" rtl="0">
              <a:spcBef>
                <a:spcPts val="0"/>
              </a:spcBef>
              <a:spcAft>
                <a:spcPts val="0"/>
              </a:spcAft>
              <a:buClr>
                <a:schemeClr val="dk1"/>
              </a:buClr>
              <a:buSzPts val="1100"/>
              <a:buFont typeface="Arial"/>
              <a:buNone/>
            </a:pPr>
            <a:r>
              <a:rPr lang="en" sz="2100" dirty="0">
                <a:solidFill>
                  <a:schemeClr val="dk1"/>
                </a:solidFill>
              </a:rPr>
              <a:t>How were the outcomes distributed among different stakeholders? What are the differences in how they were treated by the process?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a3fe64c35c_0_1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a3fe64c35c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9d478a79f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9d478a79f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slides for each breakout group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a3fe64c35c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a3fe64c35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d478a79f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d478a79f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If all of that isn’t reason enough to care, I’ll give you one more. We will ask you to use the ethics protocol for your final projects.</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9e76b297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9e76b297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slides for each breakout group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a3fe64c35c_0_1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OK, finally I want to talk about that last piece: building your software. </a:t>
            </a:r>
            <a:endParaRPr sz="2400"/>
          </a:p>
          <a:p>
            <a:pPr marL="0" lvl="0" indent="0" algn="l" rtl="0">
              <a:spcBef>
                <a:spcPts val="0"/>
              </a:spcBef>
              <a:spcAft>
                <a:spcPts val="0"/>
              </a:spcAft>
              <a:buNone/>
            </a:pPr>
            <a:r>
              <a:rPr lang="en" sz="2400"/>
              <a:t>You’ll notice that in the overview, we draw an arrow to and from “Choose and Justify”. </a:t>
            </a:r>
            <a:endParaRPr sz="2400"/>
          </a:p>
        </p:txBody>
      </p:sp>
      <p:sp>
        <p:nvSpPr>
          <p:cNvPr id="576" name="Google Shape;576;ga3fe64c35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a3fe64c35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a3fe64c35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One of the reasons that we can’t just use the ethics protocol once at the beginning of a project and be done with it is that “minor” technical decisions can have ethical consequences.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It has to be an iterative process.</a:t>
            </a:r>
            <a:endParaRPr sz="24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3fe64c35c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a3fe64c35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Assume we’re designing a phone-to-phone bluetooth contact tracing app. </a:t>
            </a:r>
            <a:endParaRPr sz="2400"/>
          </a:p>
          <a:p>
            <a:pPr marL="0" lvl="0" indent="0" algn="l" rtl="0">
              <a:spcBef>
                <a:spcPts val="0"/>
              </a:spcBef>
              <a:spcAft>
                <a:spcPts val="0"/>
              </a:spcAft>
              <a:buNone/>
            </a:pPr>
            <a:r>
              <a:rPr lang="en" sz="2400"/>
              <a:t>Each phone you come in “contact” with shares a one-time key identifying it. You know that specific key, and the phone that shared it knows every one-time key they’ve ever shared.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One downstream technical question we have to answer is: </a:t>
            </a:r>
            <a:r>
              <a:rPr lang="en" sz="2400" i="1"/>
              <a:t>do we want immediate notifications?</a:t>
            </a:r>
            <a:endParaRPr sz="2400" i="1"/>
          </a:p>
          <a:p>
            <a:pPr marL="0" lvl="0" indent="0" algn="l" rtl="0">
              <a:spcBef>
                <a:spcPts val="0"/>
              </a:spcBef>
              <a:spcAft>
                <a:spcPts val="0"/>
              </a:spcAft>
              <a:buNone/>
            </a:pPr>
            <a:endParaRPr sz="2400" i="1"/>
          </a:p>
          <a:p>
            <a:pPr marL="0" lvl="0" indent="0" algn="l" rtl="0">
              <a:spcBef>
                <a:spcPts val="0"/>
              </a:spcBef>
              <a:spcAft>
                <a:spcPts val="0"/>
              </a:spcAft>
              <a:buNone/>
            </a:pPr>
            <a:r>
              <a:rPr lang="en" sz="2400"/>
              <a:t>If we’re OK with notifications not being immediate, we can store the set of one-time keys we’ve received locally (which is better for privacy). To check whether we’ve been exposed to COVID-19, we regularly poll a for all one-time keys which identify covid-positive phones. (Extra cost: regular polling)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If we want notifications to be immediate, we can instead send all our received keys to the server (Google/Apple?). As soon as a key is reported as COVID-positive, the server can notify us. This comes with the cost of sharing all our one-time keys. Even though these one-time keys are anonymous, they can potentially be combined with other data (for example, time of upload, your doctor’s note &amp; covid transmission rates in your community) to compromise privacy. </a:t>
            </a:r>
            <a:endParaRPr sz="24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d13403d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9d13403d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ethics protocol is most useful for helping you consider the ethical implications of your work, and for finding ways to compromise and uphold your principles as you do so.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Don’t forget, though, to ask “Should I build this?” Sometimes the answer is simply </a:t>
            </a:r>
            <a:r>
              <a:rPr lang="en" sz="2400" i="1"/>
              <a:t>no</a:t>
            </a:r>
            <a:r>
              <a:rPr lang="en" sz="2400"/>
              <a:t>.</a:t>
            </a:r>
            <a:endParaRPr sz="24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a4657cff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a4657cff0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a3fe64c35c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a3fe64c35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3d3933a4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3d3933a4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So, what does the ethics protocol do and how does it work? </a:t>
            </a:r>
            <a:endParaRPr sz="2400">
              <a:solidFill>
                <a:schemeClr val="dk1"/>
              </a:solidFill>
            </a:endParaRPr>
          </a:p>
          <a:p>
            <a:pPr marL="45720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First off, the ethics protocol should be used throughout design to inform</a:t>
            </a:r>
            <a:r>
              <a:rPr lang="en" sz="2400" i="1">
                <a:solidFill>
                  <a:schemeClr val="dk1"/>
                </a:solidFill>
              </a:rPr>
              <a:t> technical </a:t>
            </a:r>
            <a:r>
              <a:rPr lang="en" sz="2400">
                <a:solidFill>
                  <a:schemeClr val="dk1"/>
                </a:solidFill>
              </a:rPr>
              <a:t>design</a:t>
            </a:r>
            <a:r>
              <a:rPr lang="en" sz="2400" i="1">
                <a:solidFill>
                  <a:schemeClr val="dk1"/>
                </a:solidFill>
              </a:rPr>
              <a:t> </a:t>
            </a:r>
            <a:r>
              <a:rPr lang="en" sz="2400">
                <a:solidFill>
                  <a:schemeClr val="dk1"/>
                </a:solidFill>
              </a:rPr>
              <a:t>decisions.</a:t>
            </a:r>
            <a:endParaRPr sz="2400">
              <a:solidFill>
                <a:schemeClr val="dk1"/>
              </a:solidFill>
            </a:endParaRPr>
          </a:p>
          <a:p>
            <a:pPr marL="45720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It should </a:t>
            </a:r>
            <a:r>
              <a:rPr lang="en" sz="2400" b="1">
                <a:solidFill>
                  <a:schemeClr val="dk1"/>
                </a:solidFill>
              </a:rPr>
              <a:t>not</a:t>
            </a:r>
            <a:r>
              <a:rPr lang="en" sz="2400">
                <a:solidFill>
                  <a:schemeClr val="dk1"/>
                </a:solidFill>
              </a:rPr>
              <a:t> be used after-the-fact, to justify existing decisions. That won’t help you design responsibly.</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3d3933a4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3d3933a4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While some decisions have clear “yes” or “no” answers, these are actually pretty rare. Normally there is a spectrum of possible outcomes, and you have to assess and balance these outcomes. The ethics protocol is a tool to help you assess your priorities, and to reach this compromise. </a:t>
            </a:r>
            <a:endParaRPr sz="2400">
              <a:solidFill>
                <a:schemeClr val="dk1"/>
              </a:solidFill>
            </a:endParaRPr>
          </a:p>
          <a:p>
            <a:pPr marL="45720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You may be disappointed to hear that there is no single best, right answer. There’s no way around that: your personal values are an integral part of this process. </a:t>
            </a: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Center">
  <p:cSld name="TITLE_AND_BODY_1">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92969" y="1701106"/>
            <a:ext cx="7358100" cy="1741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rgbClr val="888888"/>
                </a:solidFill>
              </a:defRPr>
            </a:lvl1pPr>
            <a:lvl2pPr marL="0" lvl="1" indent="0" algn="r" rtl="0">
              <a:spcBef>
                <a:spcPts val="0"/>
              </a:spcBef>
              <a:buNone/>
              <a:defRPr sz="900">
                <a:solidFill>
                  <a:srgbClr val="888888"/>
                </a:solidFill>
              </a:defRPr>
            </a:lvl2pPr>
            <a:lvl3pPr marL="0" lvl="2" indent="0" algn="r" rtl="0">
              <a:spcBef>
                <a:spcPts val="0"/>
              </a:spcBef>
              <a:buNone/>
              <a:defRPr sz="900">
                <a:solidFill>
                  <a:srgbClr val="888888"/>
                </a:solidFill>
              </a:defRPr>
            </a:lvl3pPr>
            <a:lvl4pPr marL="0" lvl="3" indent="0" algn="r" rtl="0">
              <a:spcBef>
                <a:spcPts val="0"/>
              </a:spcBef>
              <a:buNone/>
              <a:defRPr sz="900">
                <a:solidFill>
                  <a:srgbClr val="888888"/>
                </a:solidFill>
              </a:defRPr>
            </a:lvl4pPr>
            <a:lvl5pPr marL="0" lvl="4" indent="0" algn="r" rtl="0">
              <a:spcBef>
                <a:spcPts val="0"/>
              </a:spcBef>
              <a:buNone/>
              <a:defRPr sz="900">
                <a:solidFill>
                  <a:srgbClr val="888888"/>
                </a:solidFill>
              </a:defRPr>
            </a:lvl5pPr>
            <a:lvl6pPr marL="0" lvl="5" indent="0" algn="r" rtl="0">
              <a:spcBef>
                <a:spcPts val="0"/>
              </a:spcBef>
              <a:buNone/>
              <a:defRPr sz="900">
                <a:solidFill>
                  <a:srgbClr val="888888"/>
                </a:solidFill>
              </a:defRPr>
            </a:lvl6pPr>
            <a:lvl7pPr marL="0" lvl="6" indent="0" algn="r" rtl="0">
              <a:spcBef>
                <a:spcPts val="0"/>
              </a:spcBef>
              <a:buNone/>
              <a:defRPr sz="900">
                <a:solidFill>
                  <a:srgbClr val="888888"/>
                </a:solidFill>
              </a:defRPr>
            </a:lvl7pPr>
            <a:lvl8pPr marL="0" lvl="7" indent="0" algn="r" rtl="0">
              <a:spcBef>
                <a:spcPts val="0"/>
              </a:spcBef>
              <a:buNone/>
              <a:defRPr sz="900">
                <a:solidFill>
                  <a:srgbClr val="888888"/>
                </a:solidFill>
              </a:defRPr>
            </a:lvl8pPr>
            <a:lvl9pPr marL="0" lvl="8" indent="0" algn="r" rtl="0">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62" name="Google Shape;6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rgbClr val="888888"/>
                </a:solidFill>
              </a:defRPr>
            </a:lvl1pPr>
            <a:lvl2pPr marL="0" lvl="1" indent="0" algn="r" rtl="0">
              <a:spcBef>
                <a:spcPts val="0"/>
              </a:spcBef>
              <a:buNone/>
              <a:defRPr sz="900">
                <a:solidFill>
                  <a:srgbClr val="888888"/>
                </a:solidFill>
              </a:defRPr>
            </a:lvl2pPr>
            <a:lvl3pPr marL="0" lvl="2" indent="0" algn="r" rtl="0">
              <a:spcBef>
                <a:spcPts val="0"/>
              </a:spcBef>
              <a:buNone/>
              <a:defRPr sz="900">
                <a:solidFill>
                  <a:srgbClr val="888888"/>
                </a:solidFill>
              </a:defRPr>
            </a:lvl3pPr>
            <a:lvl4pPr marL="0" lvl="3" indent="0" algn="r" rtl="0">
              <a:spcBef>
                <a:spcPts val="0"/>
              </a:spcBef>
              <a:buNone/>
              <a:defRPr sz="900">
                <a:solidFill>
                  <a:srgbClr val="888888"/>
                </a:solidFill>
              </a:defRPr>
            </a:lvl4pPr>
            <a:lvl5pPr marL="0" lvl="4" indent="0" algn="r" rtl="0">
              <a:spcBef>
                <a:spcPts val="0"/>
              </a:spcBef>
              <a:buNone/>
              <a:defRPr sz="900">
                <a:solidFill>
                  <a:srgbClr val="888888"/>
                </a:solidFill>
              </a:defRPr>
            </a:lvl5pPr>
            <a:lvl6pPr marL="0" lvl="5" indent="0" algn="r" rtl="0">
              <a:spcBef>
                <a:spcPts val="0"/>
              </a:spcBef>
              <a:buNone/>
              <a:defRPr sz="900">
                <a:solidFill>
                  <a:srgbClr val="888888"/>
                </a:solidFill>
              </a:defRPr>
            </a:lvl6pPr>
            <a:lvl7pPr marL="0" lvl="6" indent="0" algn="r" rtl="0">
              <a:spcBef>
                <a:spcPts val="0"/>
              </a:spcBef>
              <a:buNone/>
              <a:defRPr sz="900">
                <a:solidFill>
                  <a:srgbClr val="888888"/>
                </a:solidFill>
              </a:defRPr>
            </a:lvl7pPr>
            <a:lvl8pPr marL="0" lvl="7" indent="0" algn="r" rtl="0">
              <a:spcBef>
                <a:spcPts val="0"/>
              </a:spcBef>
              <a:buNone/>
              <a:defRPr sz="900">
                <a:solidFill>
                  <a:srgbClr val="888888"/>
                </a:solidFill>
              </a:defRPr>
            </a:lvl8pPr>
            <a:lvl9pPr marL="0" lvl="8" indent="0" algn="r" rtl="0">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Spectral"/>
                <a:ea typeface="Spectral"/>
                <a:cs typeface="Spectral"/>
                <a:sym typeface="Spectr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atin typeface="Spectral"/>
                <a:ea typeface="Spectral"/>
                <a:cs typeface="Spectral"/>
                <a:sym typeface="Spectra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Spectral"/>
                <a:ea typeface="Spectral"/>
                <a:cs typeface="Spectral"/>
                <a:sym typeface="Spectr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hange.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twitter.com/Abebab/status/1316762952205246465/photo/1" TargetMode="External"/><Relationship Id="rId4" Type="http://schemas.openxmlformats.org/officeDocument/2006/relationships/hyperlink" Target="https://petitions.whitehouse.gov/petition/justice-breonna-taylor-5"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Abebab/status/1316762952205246465/photo/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s://news.mit.edu/2020/signs-covid-19-may-be-hidden-speech-signals-0708" TargetMode="External"/><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news.mit.edu/2020/signs-covid-19-may-be-hidden-speech-signals-0708" TargetMode="External"/><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news.mit.edu/2020/signs-covid-19-may-be-hidden-speech-signals-0708" TargetMode="External"/><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rgbClr val="980000"/>
                </a:solidFill>
                <a:latin typeface="Spectral"/>
                <a:ea typeface="Spectral"/>
                <a:cs typeface="Spectral"/>
                <a:sym typeface="Spectral"/>
              </a:rPr>
              <a:t>Ethics Protocol: </a:t>
            </a:r>
            <a:endParaRPr sz="4800">
              <a:solidFill>
                <a:srgbClr val="980000"/>
              </a:solidFill>
              <a:latin typeface="Spectral"/>
              <a:ea typeface="Spectral"/>
              <a:cs typeface="Spectral"/>
              <a:sym typeface="Spectral"/>
            </a:endParaRPr>
          </a:p>
          <a:p>
            <a:pPr marL="0" lvl="0" indent="0" algn="ctr" rtl="0">
              <a:spcBef>
                <a:spcPts val="0"/>
              </a:spcBef>
              <a:spcAft>
                <a:spcPts val="0"/>
              </a:spcAft>
              <a:buNone/>
            </a:pPr>
            <a:r>
              <a:rPr lang="en" sz="4000">
                <a:latin typeface="Spectral"/>
                <a:ea typeface="Spectral"/>
                <a:cs typeface="Spectral"/>
                <a:sym typeface="Spectral"/>
              </a:rPr>
              <a:t>A method for designing </a:t>
            </a:r>
            <a:r>
              <a:rPr lang="en" sz="4000" i="1">
                <a:latin typeface="Spectral"/>
                <a:ea typeface="Spectral"/>
                <a:cs typeface="Spectral"/>
                <a:sym typeface="Spectral"/>
              </a:rPr>
              <a:t>responsibly</a:t>
            </a:r>
            <a:endParaRPr sz="4000" i="1">
              <a:latin typeface="Spectral"/>
              <a:ea typeface="Spectral"/>
              <a:cs typeface="Spectral"/>
              <a:sym typeface="Spectral"/>
            </a:endParaRPr>
          </a:p>
        </p:txBody>
      </p:sp>
      <p:sp>
        <p:nvSpPr>
          <p:cNvPr id="68" name="Google Shape;68;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dirty="0">
              <a:solidFill>
                <a:srgbClr val="999999"/>
              </a:solidFill>
              <a:latin typeface="Spectral"/>
              <a:ea typeface="Spectral"/>
              <a:cs typeface="Spectral"/>
              <a:sym typeface="Spectral"/>
            </a:endParaRPr>
          </a:p>
          <a:p>
            <a:pPr marL="0" lvl="0" indent="0" algn="ctr" rtl="0">
              <a:spcBef>
                <a:spcPts val="0"/>
              </a:spcBef>
              <a:spcAft>
                <a:spcPts val="0"/>
              </a:spcAft>
              <a:buClr>
                <a:schemeClr val="dk1"/>
              </a:buClr>
              <a:buSzPts val="1100"/>
              <a:buFont typeface="Arial"/>
              <a:buNone/>
            </a:pPr>
            <a:r>
              <a:rPr lang="en" sz="2400" dirty="0">
                <a:solidFill>
                  <a:srgbClr val="999999"/>
                </a:solidFill>
                <a:latin typeface="Spectral"/>
                <a:ea typeface="Spectral"/>
                <a:cs typeface="Spectral"/>
                <a:sym typeface="Spectral"/>
              </a:rPr>
              <a:t>6.170 Fall 2020  </a:t>
            </a:r>
            <a:endParaRPr sz="2400" dirty="0">
              <a:solidFill>
                <a:srgbClr val="999999"/>
              </a:solidFill>
              <a:latin typeface="Spectral"/>
              <a:ea typeface="Spectral"/>
              <a:cs typeface="Spectral"/>
              <a:sym typeface="Spectral"/>
            </a:endParaRPr>
          </a:p>
          <a:p>
            <a:pPr marL="0" lvl="0" indent="0" algn="ctr" rtl="0">
              <a:spcBef>
                <a:spcPts val="0"/>
              </a:spcBef>
              <a:spcAft>
                <a:spcPts val="0"/>
              </a:spcAft>
              <a:buNone/>
            </a:pPr>
            <a:r>
              <a:rPr lang="en" sz="2400" dirty="0">
                <a:solidFill>
                  <a:srgbClr val="999999"/>
                </a:solidFill>
                <a:latin typeface="Spectral"/>
                <a:ea typeface="Spectral"/>
                <a:cs typeface="Spectral"/>
                <a:sym typeface="Spectral"/>
              </a:rPr>
              <a:t>Serena Booth</a:t>
            </a:r>
            <a:endParaRPr sz="2400" dirty="0">
              <a:solidFill>
                <a:srgbClr val="999999"/>
              </a:solidFill>
              <a:latin typeface="Spectral"/>
              <a:ea typeface="Spectral"/>
              <a:cs typeface="Spectral"/>
              <a:sym typeface="Spectral"/>
            </a:endParaRPr>
          </a:p>
          <a:p>
            <a:pPr marL="0" lvl="0" indent="0" algn="ctr" rtl="0">
              <a:spcBef>
                <a:spcPts val="0"/>
              </a:spcBef>
              <a:spcAft>
                <a:spcPts val="0"/>
              </a:spcAft>
              <a:buNone/>
            </a:pPr>
            <a:r>
              <a:rPr lang="en" sz="2400" dirty="0">
                <a:solidFill>
                  <a:srgbClr val="999999"/>
                </a:solidFill>
                <a:latin typeface="Spectral"/>
                <a:ea typeface="Spectral"/>
                <a:cs typeface="Spectral"/>
                <a:sym typeface="Spectral"/>
              </a:rPr>
              <a:t>Content: Milo Phillips-Brown and Abby </a:t>
            </a:r>
            <a:r>
              <a:rPr lang="en" sz="2400" dirty="0" err="1">
                <a:solidFill>
                  <a:srgbClr val="999999"/>
                </a:solidFill>
                <a:latin typeface="Spectral"/>
                <a:ea typeface="Spectral"/>
                <a:cs typeface="Spectral"/>
                <a:sym typeface="Spectral"/>
              </a:rPr>
              <a:t>Jaques</a:t>
            </a:r>
            <a:endParaRPr sz="2400" dirty="0">
              <a:solidFill>
                <a:srgbClr val="999999"/>
              </a:solidFill>
              <a:latin typeface="Spectral"/>
              <a:ea typeface="Spectral"/>
              <a:cs typeface="Spectral"/>
              <a:sym typeface="Spectral"/>
            </a:endParaRPr>
          </a:p>
          <a:p>
            <a:pPr marL="0" lvl="0" indent="0" algn="l" rtl="0">
              <a:spcBef>
                <a:spcPts val="0"/>
              </a:spcBef>
              <a:spcAft>
                <a:spcPts val="0"/>
              </a:spcAft>
              <a:buNone/>
            </a:pPr>
            <a:endParaRPr sz="2400" dirty="0">
              <a:solidFill>
                <a:srgbClr val="999999"/>
              </a:solidFill>
              <a:latin typeface="Spectral"/>
              <a:ea typeface="Spectral"/>
              <a:cs typeface="Spectral"/>
              <a:sym typeface="Spectral"/>
            </a:endParaRPr>
          </a:p>
          <a:p>
            <a:pPr marL="0" lvl="0" indent="0" algn="ctr" rtl="0">
              <a:spcBef>
                <a:spcPts val="0"/>
              </a:spcBef>
              <a:spcAft>
                <a:spcPts val="0"/>
              </a:spcAft>
              <a:buNone/>
            </a:pPr>
            <a:endParaRPr sz="2400" dirty="0">
              <a:solidFill>
                <a:srgbClr val="999999"/>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8A66D5AC-1543-E34F-B594-DA8D471A57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Ethics Protocol Goals</a:t>
            </a:r>
            <a:endParaRPr>
              <a:latin typeface="Spectral"/>
              <a:ea typeface="Spectral"/>
              <a:cs typeface="Spectral"/>
              <a:sym typeface="Spectral"/>
            </a:endParaRPr>
          </a:p>
        </p:txBody>
      </p:sp>
      <p:sp>
        <p:nvSpPr>
          <p:cNvPr id="136" name="Google Shape;136;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700">
              <a:latin typeface="Spectral"/>
              <a:ea typeface="Spectral"/>
              <a:cs typeface="Spectral"/>
              <a:sym typeface="Spectral"/>
            </a:endParaRPr>
          </a:p>
          <a:p>
            <a:pPr marL="0" lvl="0" indent="0" algn="l" rtl="0">
              <a:lnSpc>
                <a:spcPct val="200000"/>
              </a:lnSpc>
              <a:spcBef>
                <a:spcPts val="1600"/>
              </a:spcBef>
              <a:spcAft>
                <a:spcPts val="0"/>
              </a:spcAft>
              <a:buNone/>
            </a:pPr>
            <a:endParaRPr sz="1700">
              <a:latin typeface="Spectral"/>
              <a:ea typeface="Spectral"/>
              <a:cs typeface="Spectral"/>
              <a:sym typeface="Spectral"/>
            </a:endParaRPr>
          </a:p>
          <a:p>
            <a:pPr marL="457200" lvl="0" indent="-336550" algn="l" rtl="0">
              <a:lnSpc>
                <a:spcPct val="200000"/>
              </a:lnSpc>
              <a:spcBef>
                <a:spcPts val="1600"/>
              </a:spcBef>
              <a:spcAft>
                <a:spcPts val="0"/>
              </a:spcAft>
              <a:buSzPts val="1700"/>
              <a:buFont typeface="Spectral"/>
              <a:buChar char="●"/>
            </a:pPr>
            <a:r>
              <a:rPr lang="en" sz="1700">
                <a:latin typeface="Spectral"/>
                <a:ea typeface="Spectral"/>
                <a:cs typeface="Spectral"/>
                <a:sym typeface="Spectral"/>
              </a:rPr>
              <a:t>Make more informed decisions</a:t>
            </a:r>
            <a:endParaRPr sz="1700">
              <a:latin typeface="Spectral"/>
              <a:ea typeface="Spectral"/>
              <a:cs typeface="Spectral"/>
              <a:sym typeface="Spectral"/>
            </a:endParaRPr>
          </a:p>
          <a:p>
            <a:pPr marL="457200" lvl="0" indent="-336550" algn="l" rtl="0">
              <a:lnSpc>
                <a:spcPct val="200000"/>
              </a:lnSpc>
              <a:spcBef>
                <a:spcPts val="0"/>
              </a:spcBef>
              <a:spcAft>
                <a:spcPts val="0"/>
              </a:spcAft>
              <a:buSzPts val="1700"/>
              <a:buFont typeface="Spectral"/>
              <a:buChar char="●"/>
            </a:pPr>
            <a:r>
              <a:rPr lang="en" sz="1700">
                <a:latin typeface="Spectral"/>
                <a:ea typeface="Spectral"/>
                <a:cs typeface="Spectral"/>
                <a:sym typeface="Spectral"/>
              </a:rPr>
              <a:t>Assess priorities, compromise</a:t>
            </a:r>
            <a:endParaRPr sz="1700">
              <a:latin typeface="Spectral"/>
              <a:ea typeface="Spectral"/>
              <a:cs typeface="Spectral"/>
              <a:sym typeface="Spectral"/>
            </a:endParaRPr>
          </a:p>
          <a:p>
            <a:pPr marL="457200" lvl="0" indent="-336550" algn="l" rtl="0">
              <a:lnSpc>
                <a:spcPct val="200000"/>
              </a:lnSpc>
              <a:spcBef>
                <a:spcPts val="0"/>
              </a:spcBef>
              <a:spcAft>
                <a:spcPts val="0"/>
              </a:spcAft>
              <a:buSzPts val="1700"/>
              <a:buFont typeface="Spectral"/>
              <a:buChar char="●"/>
            </a:pPr>
            <a:r>
              <a:rPr lang="en" sz="1700">
                <a:latin typeface="Spectral"/>
                <a:ea typeface="Spectral"/>
                <a:cs typeface="Spectral"/>
                <a:sym typeface="Spectral"/>
              </a:rPr>
              <a:t>Avoid thoughtless blunders</a:t>
            </a:r>
            <a:endParaRPr sz="1700">
              <a:latin typeface="Spectral"/>
              <a:ea typeface="Spectral"/>
              <a:cs typeface="Spectral"/>
              <a:sym typeface="Spectral"/>
            </a:endParaRPr>
          </a:p>
        </p:txBody>
      </p:sp>
      <p:sp>
        <p:nvSpPr>
          <p:cNvPr id="137" name="Google Shape;137;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endParaRPr sz="1700">
              <a:latin typeface="Spectral"/>
              <a:ea typeface="Spectral"/>
              <a:cs typeface="Spectral"/>
              <a:sym typeface="Spectral"/>
            </a:endParaRPr>
          </a:p>
          <a:p>
            <a:pPr marL="0" lvl="0" indent="0" algn="l" rtl="0">
              <a:lnSpc>
                <a:spcPct val="200000"/>
              </a:lnSpc>
              <a:spcBef>
                <a:spcPts val="1600"/>
              </a:spcBef>
              <a:spcAft>
                <a:spcPts val="0"/>
              </a:spcAft>
              <a:buNone/>
            </a:pPr>
            <a:endParaRPr sz="1700">
              <a:latin typeface="Spectral"/>
              <a:ea typeface="Spectral"/>
              <a:cs typeface="Spectral"/>
              <a:sym typeface="Spectral"/>
            </a:endParaRPr>
          </a:p>
          <a:p>
            <a:pPr marL="457200" lvl="0" indent="-336550" algn="l" rtl="0">
              <a:lnSpc>
                <a:spcPct val="200000"/>
              </a:lnSpc>
              <a:spcBef>
                <a:spcPts val="1600"/>
              </a:spcBef>
              <a:spcAft>
                <a:spcPts val="0"/>
              </a:spcAft>
              <a:buSzPts val="1700"/>
              <a:buFont typeface="Spectral"/>
              <a:buChar char="●"/>
            </a:pPr>
            <a:r>
              <a:rPr lang="en" sz="1700">
                <a:latin typeface="Spectral"/>
                <a:ea typeface="Spectral"/>
                <a:cs typeface="Spectral"/>
                <a:sym typeface="Spectral"/>
              </a:rPr>
              <a:t>Justifying existing/past decisions</a:t>
            </a:r>
            <a:endParaRPr sz="1700">
              <a:latin typeface="Spectral"/>
              <a:ea typeface="Spectral"/>
              <a:cs typeface="Spectral"/>
              <a:sym typeface="Spectral"/>
            </a:endParaRPr>
          </a:p>
          <a:p>
            <a:pPr marL="457200" lvl="0" indent="-336550" algn="l" rtl="0">
              <a:lnSpc>
                <a:spcPct val="200000"/>
              </a:lnSpc>
              <a:spcBef>
                <a:spcPts val="0"/>
              </a:spcBef>
              <a:spcAft>
                <a:spcPts val="0"/>
              </a:spcAft>
              <a:buSzPts val="1700"/>
              <a:buFont typeface="Spectral"/>
              <a:buChar char="●"/>
            </a:pPr>
            <a:r>
              <a:rPr lang="en" sz="1700">
                <a:latin typeface="Spectral"/>
                <a:ea typeface="Spectral"/>
                <a:cs typeface="Spectral"/>
                <a:sym typeface="Spectral"/>
              </a:rPr>
              <a:t>Search for a simple “right” answer</a:t>
            </a:r>
            <a:endParaRPr sz="1700">
              <a:latin typeface="Spectral"/>
              <a:ea typeface="Spectral"/>
              <a:cs typeface="Spectral"/>
              <a:sym typeface="Spectral"/>
            </a:endParaRPr>
          </a:p>
          <a:p>
            <a:pPr marL="457200" lvl="0" indent="-336550" algn="l" rtl="0">
              <a:lnSpc>
                <a:spcPct val="200000"/>
              </a:lnSpc>
              <a:spcBef>
                <a:spcPts val="0"/>
              </a:spcBef>
              <a:spcAft>
                <a:spcPts val="0"/>
              </a:spcAft>
              <a:buSzPts val="1700"/>
              <a:buFont typeface="Spectral"/>
              <a:buChar char="●"/>
            </a:pPr>
            <a:r>
              <a:rPr lang="en" sz="1700">
                <a:latin typeface="Spectral"/>
                <a:ea typeface="Spectral"/>
                <a:cs typeface="Spectral"/>
                <a:sym typeface="Spectral"/>
              </a:rPr>
              <a:t>Replacing participatory design </a:t>
            </a:r>
            <a:endParaRPr sz="1700">
              <a:latin typeface="Spectral"/>
              <a:ea typeface="Spectral"/>
              <a:cs typeface="Spectral"/>
              <a:sym typeface="Spectral"/>
            </a:endParaRPr>
          </a:p>
        </p:txBody>
      </p:sp>
      <p:cxnSp>
        <p:nvCxnSpPr>
          <p:cNvPr id="138" name="Google Shape;138;p25"/>
          <p:cNvCxnSpPr/>
          <p:nvPr/>
        </p:nvCxnSpPr>
        <p:spPr>
          <a:xfrm>
            <a:off x="1841000" y="1857150"/>
            <a:ext cx="282900" cy="250200"/>
          </a:xfrm>
          <a:prstGeom prst="straightConnector1">
            <a:avLst/>
          </a:prstGeom>
          <a:noFill/>
          <a:ln w="76200" cap="flat" cmpd="sng">
            <a:solidFill>
              <a:srgbClr val="38761D"/>
            </a:solidFill>
            <a:prstDash val="solid"/>
            <a:round/>
            <a:headEnd type="none" w="med" len="med"/>
            <a:tailEnd type="none" w="med" len="med"/>
          </a:ln>
        </p:spPr>
      </p:cxnSp>
      <p:cxnSp>
        <p:nvCxnSpPr>
          <p:cNvPr id="139" name="Google Shape;139;p25"/>
          <p:cNvCxnSpPr/>
          <p:nvPr/>
        </p:nvCxnSpPr>
        <p:spPr>
          <a:xfrm rot="10800000" flipH="1">
            <a:off x="2091325" y="1380650"/>
            <a:ext cx="678300" cy="702600"/>
          </a:xfrm>
          <a:prstGeom prst="straightConnector1">
            <a:avLst/>
          </a:prstGeom>
          <a:noFill/>
          <a:ln w="76200" cap="flat" cmpd="sng">
            <a:solidFill>
              <a:srgbClr val="38761D"/>
            </a:solidFill>
            <a:prstDash val="solid"/>
            <a:round/>
            <a:headEnd type="none" w="med" len="med"/>
            <a:tailEnd type="none" w="med" len="med"/>
          </a:ln>
        </p:spPr>
      </p:cxnSp>
      <p:cxnSp>
        <p:nvCxnSpPr>
          <p:cNvPr id="140" name="Google Shape;140;p25"/>
          <p:cNvCxnSpPr/>
          <p:nvPr/>
        </p:nvCxnSpPr>
        <p:spPr>
          <a:xfrm rot="10800000" flipH="1">
            <a:off x="6493200" y="1380650"/>
            <a:ext cx="678300" cy="702600"/>
          </a:xfrm>
          <a:prstGeom prst="straightConnector1">
            <a:avLst/>
          </a:prstGeom>
          <a:noFill/>
          <a:ln w="76200" cap="flat" cmpd="sng">
            <a:solidFill>
              <a:srgbClr val="800000"/>
            </a:solidFill>
            <a:prstDash val="solid"/>
            <a:round/>
            <a:headEnd type="none" w="med" len="med"/>
            <a:tailEnd type="none" w="med" len="med"/>
          </a:ln>
        </p:spPr>
      </p:cxnSp>
      <p:cxnSp>
        <p:nvCxnSpPr>
          <p:cNvPr id="141" name="Google Shape;141;p25"/>
          <p:cNvCxnSpPr/>
          <p:nvPr/>
        </p:nvCxnSpPr>
        <p:spPr>
          <a:xfrm rot="10800000">
            <a:off x="6493200" y="1380650"/>
            <a:ext cx="678300" cy="702600"/>
          </a:xfrm>
          <a:prstGeom prst="straightConnector1">
            <a:avLst/>
          </a:prstGeom>
          <a:noFill/>
          <a:ln w="76200" cap="flat" cmpd="sng">
            <a:solidFill>
              <a:srgbClr val="800000"/>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F5FD4C82-2151-8F49-A4C2-9DDD400C4C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147" name="Google Shape;147;p26"/>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F23DEDD9-2482-EB41-BA9A-C509B5EE7E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153" name="Google Shape;153;p27"/>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154" name="Google Shape;154;p27"/>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155" name="Google Shape;155;p27"/>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8438010B-ACE6-EC46-AEFF-F5060D6CD5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161" name="Google Shape;161;p28"/>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162" name="Google Shape;162;p28"/>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163" name="Google Shape;163;p28"/>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164" name="Google Shape;164;p28"/>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526B0033-F3EB-7444-A2E9-4265E34243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171" name="Google Shape;171;p29"/>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172" name="Google Shape;172;p29"/>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173" name="Google Shape;173;p29"/>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174" name="Google Shape;174;p29"/>
          <p:cNvSpPr/>
          <p:nvPr/>
        </p:nvSpPr>
        <p:spPr>
          <a:xfrm>
            <a:off x="4351406" y="1017725"/>
            <a:ext cx="1809000" cy="1713000"/>
          </a:xfrm>
          <a:prstGeom prst="flowChartConnector">
            <a:avLst/>
          </a:prstGeom>
          <a:solidFill>
            <a:srgbClr val="1155C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Value-Laden Design Choices</a:t>
            </a:r>
            <a:endParaRPr sz="1500" b="1">
              <a:solidFill>
                <a:schemeClr val="lt1"/>
              </a:solidFill>
              <a:latin typeface="Spectral"/>
              <a:ea typeface="Spectral"/>
              <a:cs typeface="Spectral"/>
              <a:sym typeface="Spectral"/>
            </a:endParaRPr>
          </a:p>
        </p:txBody>
      </p:sp>
      <p:sp>
        <p:nvSpPr>
          <p:cNvPr id="175" name="Google Shape;175;p29"/>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rot="-3299133">
            <a:off x="4340278"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5E2E31B8-E514-B341-B5B7-FCB625084F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183" name="Google Shape;183;p30"/>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184" name="Google Shape;184;p30"/>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185" name="Google Shape;185;p30"/>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186" name="Google Shape;186;p30"/>
          <p:cNvSpPr/>
          <p:nvPr/>
        </p:nvSpPr>
        <p:spPr>
          <a:xfrm>
            <a:off x="4351406" y="1017725"/>
            <a:ext cx="1809000" cy="1713000"/>
          </a:xfrm>
          <a:prstGeom prst="flowChartConnector">
            <a:avLst/>
          </a:prstGeom>
          <a:solidFill>
            <a:srgbClr val="1155C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Value-Laden Design Choices</a:t>
            </a:r>
            <a:endParaRPr sz="1500" b="1">
              <a:solidFill>
                <a:schemeClr val="lt1"/>
              </a:solidFill>
              <a:latin typeface="Spectral"/>
              <a:ea typeface="Spectral"/>
              <a:cs typeface="Spectral"/>
              <a:sym typeface="Spectral"/>
            </a:endParaRPr>
          </a:p>
        </p:txBody>
      </p:sp>
      <p:sp>
        <p:nvSpPr>
          <p:cNvPr id="187" name="Google Shape;187;p30"/>
          <p:cNvSpPr/>
          <p:nvPr/>
        </p:nvSpPr>
        <p:spPr>
          <a:xfrm>
            <a:off x="5804053" y="3156684"/>
            <a:ext cx="1809000" cy="1713000"/>
          </a:xfrm>
          <a:prstGeom prst="flowChartConnector">
            <a:avLst/>
          </a:prstGeom>
          <a:solidFill>
            <a:srgbClr val="0B539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Choose &amp; Justify</a:t>
            </a:r>
            <a:endParaRPr sz="1500" b="1">
              <a:solidFill>
                <a:schemeClr val="lt1"/>
              </a:solidFill>
              <a:latin typeface="Spectral"/>
              <a:ea typeface="Spectral"/>
              <a:cs typeface="Spectral"/>
              <a:sym typeface="Spectral"/>
            </a:endParaRPr>
          </a:p>
        </p:txBody>
      </p:sp>
      <p:sp>
        <p:nvSpPr>
          <p:cNvPr id="188" name="Google Shape;188;p30"/>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rot="-3299133">
            <a:off x="4340278"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rot="-7500867" flipH="1">
            <a:off x="58202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E8D51FC6-2A6F-C145-8E13-1C05DDBB57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197" name="Google Shape;197;p31"/>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198" name="Google Shape;198;p31"/>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199" name="Google Shape;199;p31"/>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200" name="Google Shape;200;p31"/>
          <p:cNvSpPr/>
          <p:nvPr/>
        </p:nvSpPr>
        <p:spPr>
          <a:xfrm>
            <a:off x="4351406" y="1017725"/>
            <a:ext cx="1809000" cy="1713000"/>
          </a:xfrm>
          <a:prstGeom prst="flowChartConnector">
            <a:avLst/>
          </a:prstGeom>
          <a:solidFill>
            <a:srgbClr val="1155C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Value-Laden Design Choices</a:t>
            </a:r>
            <a:endParaRPr sz="1500" b="1">
              <a:solidFill>
                <a:schemeClr val="lt1"/>
              </a:solidFill>
              <a:latin typeface="Spectral"/>
              <a:ea typeface="Spectral"/>
              <a:cs typeface="Spectral"/>
              <a:sym typeface="Spectral"/>
            </a:endParaRPr>
          </a:p>
        </p:txBody>
      </p:sp>
      <p:sp>
        <p:nvSpPr>
          <p:cNvPr id="201" name="Google Shape;201;p31"/>
          <p:cNvSpPr/>
          <p:nvPr/>
        </p:nvSpPr>
        <p:spPr>
          <a:xfrm>
            <a:off x="5804053" y="3156684"/>
            <a:ext cx="1809000" cy="1713000"/>
          </a:xfrm>
          <a:prstGeom prst="flowChartConnector">
            <a:avLst/>
          </a:prstGeom>
          <a:solidFill>
            <a:srgbClr val="0B539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Choose &amp; Justify</a:t>
            </a:r>
            <a:endParaRPr sz="1500" b="1">
              <a:solidFill>
                <a:schemeClr val="lt1"/>
              </a:solidFill>
              <a:latin typeface="Spectral"/>
              <a:ea typeface="Spectral"/>
              <a:cs typeface="Spectral"/>
              <a:sym typeface="Spectral"/>
            </a:endParaRPr>
          </a:p>
        </p:txBody>
      </p:sp>
      <p:sp>
        <p:nvSpPr>
          <p:cNvPr id="202" name="Google Shape;202;p31"/>
          <p:cNvSpPr/>
          <p:nvPr/>
        </p:nvSpPr>
        <p:spPr>
          <a:xfrm>
            <a:off x="7291450" y="1017725"/>
            <a:ext cx="1809000" cy="1713000"/>
          </a:xfrm>
          <a:prstGeom prst="flowChartConnector">
            <a:avLst/>
          </a:prstGeom>
          <a:solidFill>
            <a:srgbClr val="351C75"/>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Build</a:t>
            </a:r>
            <a:endParaRPr sz="1500" b="1">
              <a:solidFill>
                <a:schemeClr val="lt1"/>
              </a:solidFill>
              <a:latin typeface="Spectral"/>
              <a:ea typeface="Spectral"/>
              <a:cs typeface="Spectral"/>
              <a:sym typeface="Spectral"/>
            </a:endParaRPr>
          </a:p>
        </p:txBody>
      </p:sp>
      <p:sp>
        <p:nvSpPr>
          <p:cNvPr id="203" name="Google Shape;203;p31"/>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rot="-3299133">
            <a:off x="4340278"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rot="-7500867" flipH="1">
            <a:off x="58202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rot="2403869" flipH="1">
            <a:off x="7317900" y="2621657"/>
            <a:ext cx="323002" cy="627333"/>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8E22E61E-CB15-834D-AE8E-CF81093F91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ctrTitle"/>
          </p:nvPr>
        </p:nvSpPr>
        <p:spPr>
          <a:xfrm>
            <a:off x="311700" y="683575"/>
            <a:ext cx="8520600" cy="23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Spectral"/>
                <a:ea typeface="Spectral"/>
                <a:cs typeface="Spectral"/>
                <a:sym typeface="Spectral"/>
              </a:rPr>
              <a:t>cw: COVID-19</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9FEF4344-4E2D-9842-8FD6-0899E22A4B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Running Example: Digital Contact Tracing </a:t>
            </a:r>
            <a:endParaRPr/>
          </a:p>
        </p:txBody>
      </p:sp>
      <p:sp>
        <p:nvSpPr>
          <p:cNvPr id="218" name="Google Shape;218;p33"/>
          <p:cNvSpPr txBox="1">
            <a:spLocks noGrp="1"/>
          </p:cNvSpPr>
          <p:nvPr>
            <p:ph type="body" idx="1"/>
          </p:nvPr>
        </p:nvSpPr>
        <p:spPr>
          <a:xfrm>
            <a:off x="311700" y="1152475"/>
            <a:ext cx="48108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Two main features: </a:t>
            </a:r>
            <a:endParaRPr/>
          </a:p>
          <a:p>
            <a:pPr marL="457200" lvl="0" indent="-342900" algn="l" rtl="0">
              <a:lnSpc>
                <a:spcPct val="100000"/>
              </a:lnSpc>
              <a:spcBef>
                <a:spcPts val="1600"/>
              </a:spcBef>
              <a:spcAft>
                <a:spcPts val="0"/>
              </a:spcAft>
              <a:buSzPts val="1800"/>
              <a:buFont typeface="Spectral"/>
              <a:buAutoNum type="arabicPeriod"/>
            </a:pPr>
            <a:r>
              <a:rPr lang="en" sz="2400">
                <a:solidFill>
                  <a:schemeClr val="dk1"/>
                </a:solidFill>
              </a:rPr>
              <a:t>Contact Identification</a:t>
            </a:r>
            <a:endParaRPr sz="2400">
              <a:solidFill>
                <a:schemeClr val="dk1"/>
              </a:solidFill>
            </a:endParaRPr>
          </a:p>
          <a:p>
            <a:pPr marL="457200" lvl="0" indent="0" algn="l" rtl="0">
              <a:lnSpc>
                <a:spcPct val="100000"/>
              </a:lnSpc>
              <a:spcBef>
                <a:spcPts val="0"/>
              </a:spcBef>
              <a:spcAft>
                <a:spcPts val="0"/>
              </a:spcAft>
              <a:buNone/>
            </a:pPr>
            <a:r>
              <a:rPr lang="en" sz="1600" i="1">
                <a:solidFill>
                  <a:schemeClr val="dk1"/>
                </a:solidFill>
              </a:rPr>
              <a:t>people who have been exposed are identified</a:t>
            </a:r>
            <a:endParaRPr sz="1600" i="1">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42900" algn="l" rtl="0">
              <a:lnSpc>
                <a:spcPct val="100000"/>
              </a:lnSpc>
              <a:spcBef>
                <a:spcPts val="0"/>
              </a:spcBef>
              <a:spcAft>
                <a:spcPts val="0"/>
              </a:spcAft>
              <a:buSzPts val="1800"/>
              <a:buFont typeface="Spectral"/>
              <a:buAutoNum type="arabicPeriod"/>
            </a:pPr>
            <a:r>
              <a:rPr lang="en" sz="2400">
                <a:solidFill>
                  <a:schemeClr val="dk1"/>
                </a:solidFill>
              </a:rPr>
              <a:t>Contact Notification</a:t>
            </a:r>
            <a:endParaRPr sz="1100">
              <a:solidFill>
                <a:schemeClr val="dk1"/>
              </a:solidFill>
            </a:endParaRPr>
          </a:p>
          <a:p>
            <a:pPr marL="457200" lvl="0" indent="0" algn="l" rtl="0">
              <a:lnSpc>
                <a:spcPct val="100000"/>
              </a:lnSpc>
              <a:spcBef>
                <a:spcPts val="0"/>
              </a:spcBef>
              <a:spcAft>
                <a:spcPts val="0"/>
              </a:spcAft>
              <a:buNone/>
            </a:pPr>
            <a:r>
              <a:rPr lang="en" sz="1600" i="1">
                <a:solidFill>
                  <a:schemeClr val="dk1"/>
                </a:solidFill>
              </a:rPr>
              <a:t>people are notified of their potential exposure</a:t>
            </a:r>
            <a:endParaRPr sz="1600" i="1"/>
          </a:p>
        </p:txBody>
      </p:sp>
      <p:pic>
        <p:nvPicPr>
          <p:cNvPr id="219" name="Google Shape;219;p33"/>
          <p:cNvPicPr preferRelativeResize="0"/>
          <p:nvPr/>
        </p:nvPicPr>
        <p:blipFill>
          <a:blip r:embed="rId3">
            <a:alphaModFix/>
          </a:blip>
          <a:stretch>
            <a:fillRect/>
          </a:stretch>
        </p:blipFill>
        <p:spPr>
          <a:xfrm>
            <a:off x="7126275" y="1170125"/>
            <a:ext cx="1765495" cy="3820974"/>
          </a:xfrm>
          <a:prstGeom prst="rect">
            <a:avLst/>
          </a:prstGeom>
          <a:noFill/>
          <a:ln>
            <a:noFill/>
          </a:ln>
          <a:effectLst>
            <a:outerShdw blurRad="57150" dist="19050" dir="5400000" algn="bl" rotWithShape="0">
              <a:srgbClr val="000000">
                <a:alpha val="50000"/>
              </a:srgbClr>
            </a:outerShdw>
          </a:effectLst>
        </p:spPr>
      </p:pic>
      <p:pic>
        <p:nvPicPr>
          <p:cNvPr id="220" name="Google Shape;220;p33"/>
          <p:cNvPicPr preferRelativeResize="0"/>
          <p:nvPr/>
        </p:nvPicPr>
        <p:blipFill>
          <a:blip r:embed="rId4">
            <a:alphaModFix/>
          </a:blip>
          <a:stretch>
            <a:fillRect/>
          </a:stretch>
        </p:blipFill>
        <p:spPr>
          <a:xfrm>
            <a:off x="5181320" y="1170125"/>
            <a:ext cx="1765495" cy="3820974"/>
          </a:xfrm>
          <a:prstGeom prst="rect">
            <a:avLst/>
          </a:prstGeom>
          <a:noFill/>
          <a:ln>
            <a:noFill/>
          </a:ln>
          <a:effectLst>
            <a:outerShdw blurRad="57150" dist="19050" dir="5400000" algn="bl" rotWithShape="0">
              <a:srgbClr val="000000">
                <a:alpha val="50000"/>
              </a:srgbClr>
            </a:outerShdw>
          </a:effectLst>
        </p:spPr>
      </p:pic>
      <p:sp>
        <p:nvSpPr>
          <p:cNvPr id="2" name="Slide Number Placeholder 1">
            <a:extLst>
              <a:ext uri="{FF2B5EF4-FFF2-40B4-BE49-F238E27FC236}">
                <a16:creationId xmlns:a16="http://schemas.microsoft.com/office/drawing/2014/main" id="{20155EBF-9653-1244-B230-26DC8E6EAC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1545282" y="315218"/>
            <a:ext cx="5853300" cy="113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Quattrocento Sans"/>
              <a:buNone/>
            </a:pPr>
            <a:r>
              <a:rPr lang="en" sz="3200">
                <a:solidFill>
                  <a:srgbClr val="000000"/>
                </a:solidFill>
                <a:latin typeface="Spectral"/>
                <a:ea typeface="Spectral"/>
                <a:cs typeface="Spectral"/>
                <a:sym typeface="Spectral"/>
              </a:rPr>
              <a:t>Preliminary</a:t>
            </a:r>
            <a:r>
              <a:rPr lang="en" sz="3200" i="0" u="none" strike="noStrike" cap="none">
                <a:solidFill>
                  <a:srgbClr val="000000"/>
                </a:solidFill>
                <a:latin typeface="Spectral"/>
                <a:ea typeface="Spectral"/>
                <a:cs typeface="Spectral"/>
                <a:sym typeface="Spectral"/>
              </a:rPr>
              <a:t> design choices</a:t>
            </a:r>
            <a:endParaRPr sz="3200" i="0" u="none" strike="noStrike" cap="none">
              <a:solidFill>
                <a:srgbClr val="000000"/>
              </a:solidFill>
              <a:latin typeface="Spectral"/>
              <a:ea typeface="Spectral"/>
              <a:cs typeface="Spectral"/>
              <a:sym typeface="Spectral"/>
            </a:endParaRPr>
          </a:p>
        </p:txBody>
      </p:sp>
      <p:sp>
        <p:nvSpPr>
          <p:cNvPr id="226" name="Google Shape;226;p34"/>
          <p:cNvSpPr txBox="1">
            <a:spLocks noGrp="1"/>
          </p:cNvSpPr>
          <p:nvPr>
            <p:ph type="body" idx="1"/>
          </p:nvPr>
        </p:nvSpPr>
        <p:spPr>
          <a:xfrm>
            <a:off x="1545282" y="1709142"/>
            <a:ext cx="6161400" cy="3315300"/>
          </a:xfrm>
          <a:prstGeom prst="rect">
            <a:avLst/>
          </a:prstGeom>
          <a:noFill/>
          <a:ln>
            <a:noFill/>
          </a:ln>
        </p:spPr>
        <p:txBody>
          <a:bodyPr spcFirstLastPara="1" wrap="square" lIns="68575" tIns="34275" rIns="68575" bIns="34275" anchor="t" anchorCtr="0">
            <a:noAutofit/>
          </a:bodyPr>
          <a:lstStyle/>
          <a:p>
            <a:pPr marL="177800" lvl="0" indent="-222250" algn="l" rtl="0">
              <a:spcBef>
                <a:spcPts val="1400"/>
              </a:spcBef>
              <a:spcAft>
                <a:spcPts val="0"/>
              </a:spcAft>
              <a:buSzPts val="2100"/>
              <a:buFont typeface="Spectral"/>
              <a:buAutoNum type="arabicPeriod"/>
            </a:pPr>
            <a:r>
              <a:rPr lang="en" sz="2100">
                <a:solidFill>
                  <a:schemeClr val="dk1"/>
                </a:solidFill>
                <a:latin typeface="Spectral"/>
                <a:ea typeface="Spectral"/>
                <a:cs typeface="Spectral"/>
                <a:sym typeface="Spectral"/>
              </a:rPr>
              <a:t>Is contact tracing always “on,” or is it just used at certain establishments (e.g., restaurants)?</a:t>
            </a:r>
            <a:endParaRPr sz="2100">
              <a:solidFill>
                <a:schemeClr val="dk1"/>
              </a:solidFill>
              <a:latin typeface="Spectral"/>
              <a:ea typeface="Spectral"/>
              <a:cs typeface="Spectral"/>
              <a:sym typeface="Spectral"/>
            </a:endParaRPr>
          </a:p>
          <a:p>
            <a:pPr marL="177800" lvl="0" indent="-222250" algn="l" rtl="0">
              <a:spcBef>
                <a:spcPts val="1600"/>
              </a:spcBef>
              <a:spcAft>
                <a:spcPts val="0"/>
              </a:spcAft>
              <a:buClr>
                <a:schemeClr val="dk1"/>
              </a:buClr>
              <a:buSzPts val="2100"/>
              <a:buFont typeface="Spectral"/>
              <a:buAutoNum type="arabicPeriod"/>
            </a:pPr>
            <a:r>
              <a:rPr lang="en" sz="2100">
                <a:solidFill>
                  <a:schemeClr val="dk1"/>
                </a:solidFill>
                <a:latin typeface="Spectral"/>
                <a:ea typeface="Spectral"/>
                <a:cs typeface="Spectral"/>
                <a:sym typeface="Spectral"/>
              </a:rPr>
              <a:t>Does the app use phone-to-phone communication, or do we add additional hardware beacons?</a:t>
            </a:r>
            <a:endParaRPr sz="2100">
              <a:solidFill>
                <a:schemeClr val="dk1"/>
              </a:solidFill>
              <a:latin typeface="Spectral"/>
              <a:ea typeface="Spectral"/>
              <a:cs typeface="Spectral"/>
              <a:sym typeface="Spectral"/>
            </a:endParaRPr>
          </a:p>
          <a:p>
            <a:pPr marL="177800" lvl="0" indent="-222250" algn="l" rtl="0">
              <a:spcBef>
                <a:spcPts val="1600"/>
              </a:spcBef>
              <a:spcAft>
                <a:spcPts val="0"/>
              </a:spcAft>
              <a:buClr>
                <a:schemeClr val="dk1"/>
              </a:buClr>
              <a:buSzPts val="2100"/>
              <a:buFont typeface="Spectral"/>
              <a:buAutoNum type="arabicPeriod"/>
            </a:pPr>
            <a:r>
              <a:rPr lang="en" sz="2100">
                <a:solidFill>
                  <a:schemeClr val="dk1"/>
                </a:solidFill>
                <a:latin typeface="Spectral"/>
                <a:ea typeface="Spectral"/>
                <a:cs typeface="Spectral"/>
                <a:sym typeface="Spectral"/>
              </a:rPr>
              <a:t>Do we use bluetooth or GPS or neither?</a:t>
            </a:r>
            <a:endParaRPr sz="2100">
              <a:solidFill>
                <a:schemeClr val="dk1"/>
              </a:solidFill>
              <a:latin typeface="Spectral"/>
              <a:ea typeface="Spectral"/>
              <a:cs typeface="Spectral"/>
              <a:sym typeface="Spectral"/>
            </a:endParaRPr>
          </a:p>
          <a:p>
            <a:pPr marL="177800" lvl="0" indent="-222250" algn="l" rtl="0">
              <a:spcBef>
                <a:spcPts val="1600"/>
              </a:spcBef>
              <a:spcAft>
                <a:spcPts val="0"/>
              </a:spcAft>
              <a:buSzPts val="2100"/>
              <a:buFont typeface="Spectral"/>
              <a:buAutoNum type="arabicPeriod"/>
            </a:pPr>
            <a:r>
              <a:rPr lang="en" sz="2100">
                <a:solidFill>
                  <a:schemeClr val="dk1"/>
                </a:solidFill>
                <a:latin typeface="Spectral"/>
                <a:ea typeface="Spectral"/>
                <a:cs typeface="Spectral"/>
                <a:sym typeface="Spectral"/>
              </a:rPr>
              <a:t>How is the app distributed?</a:t>
            </a:r>
            <a:endParaRPr sz="2100">
              <a:solidFill>
                <a:schemeClr val="dk1"/>
              </a:solidFill>
              <a:latin typeface="Spectral"/>
              <a:ea typeface="Spectral"/>
              <a:cs typeface="Spectral"/>
              <a:sym typeface="Spectral"/>
            </a:endParaRPr>
          </a:p>
          <a:p>
            <a:pPr marL="177800" lvl="0" indent="-222250" algn="l" rtl="0">
              <a:spcBef>
                <a:spcPts val="1600"/>
              </a:spcBef>
              <a:spcAft>
                <a:spcPts val="1600"/>
              </a:spcAft>
              <a:buSzPts val="2100"/>
              <a:buFont typeface="Spectral"/>
              <a:buAutoNum type="arabicPeriod"/>
            </a:pPr>
            <a:r>
              <a:rPr lang="en" sz="2100">
                <a:solidFill>
                  <a:srgbClr val="000000"/>
                </a:solidFill>
                <a:latin typeface="Spectral"/>
                <a:ea typeface="Spectral"/>
                <a:cs typeface="Spectral"/>
                <a:sym typeface="Spectral"/>
              </a:rPr>
              <a:t>… </a:t>
            </a:r>
            <a:endParaRPr sz="21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826CFC04-97C8-FF47-A3ED-211A99BF39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sz="1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11700" y="21845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Responsibility</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B8FA6194-DBC4-0440-BBE5-7B4F3CBBD5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232" name="Google Shape;232;p35"/>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A825EF25-1ED7-1944-828C-8068D76213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Contact Tracing Imagined Futures</a:t>
            </a:r>
            <a:endParaRPr sz="3600"/>
          </a:p>
          <a:p>
            <a:pPr marL="0" lvl="0" indent="0" algn="l" rtl="0">
              <a:spcBef>
                <a:spcPts val="0"/>
              </a:spcBef>
              <a:spcAft>
                <a:spcPts val="0"/>
              </a:spcAft>
              <a:buNone/>
            </a:pPr>
            <a:endParaRPr/>
          </a:p>
        </p:txBody>
      </p:sp>
      <p:sp>
        <p:nvSpPr>
          <p:cNvPr id="238" name="Google Shape;238;p36"/>
          <p:cNvSpPr txBox="1">
            <a:spLocks noGrp="1"/>
          </p:cNvSpPr>
          <p:nvPr>
            <p:ph type="body" idx="1"/>
          </p:nvPr>
        </p:nvSpPr>
        <p:spPr>
          <a:xfrm>
            <a:off x="311700" y="1228675"/>
            <a:ext cx="58815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300" i="1"/>
              <a:t>The government releases a contact tracing app. Within two months, there were zero COVID-19 cases in the country. Hundreds of thousands of lives were saved. Schools reopened, businesses flourished, and the roaring twenties kicked off. The government preemptively decided to stop collecting data from users, but maintained the app for in case of future pandemics.</a:t>
            </a:r>
            <a:endParaRPr sz="2300" i="1"/>
          </a:p>
        </p:txBody>
      </p:sp>
      <p:sp>
        <p:nvSpPr>
          <p:cNvPr id="2" name="Slide Number Placeholder 1">
            <a:extLst>
              <a:ext uri="{FF2B5EF4-FFF2-40B4-BE49-F238E27FC236}">
                <a16:creationId xmlns:a16="http://schemas.microsoft.com/office/drawing/2014/main" id="{D3A09707-82F8-ED45-A6B2-8FDC675E3B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Imagined Futures</a:t>
            </a:r>
            <a:endParaRPr sz="3600"/>
          </a:p>
          <a:p>
            <a:pPr marL="0" lvl="0" indent="0" algn="l" rtl="0">
              <a:spcBef>
                <a:spcPts val="0"/>
              </a:spcBef>
              <a:spcAft>
                <a:spcPts val="0"/>
              </a:spcAft>
              <a:buNone/>
            </a:pPr>
            <a:endParaRPr/>
          </a:p>
        </p:txBody>
      </p:sp>
      <p:sp>
        <p:nvSpPr>
          <p:cNvPr id="244" name="Google Shape;244;p37"/>
          <p:cNvSpPr txBox="1">
            <a:spLocks noGrp="1"/>
          </p:cNvSpPr>
          <p:nvPr>
            <p:ph type="body" idx="1"/>
          </p:nvPr>
        </p:nvSpPr>
        <p:spPr>
          <a:xfrm>
            <a:off x="311700" y="1152475"/>
            <a:ext cx="58815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300" i="1"/>
              <a:t>&lt; Room X: Add your imagined futures&gt;</a:t>
            </a:r>
            <a:endParaRPr sz="2300" i="1"/>
          </a:p>
        </p:txBody>
      </p:sp>
      <p:sp>
        <p:nvSpPr>
          <p:cNvPr id="2" name="Slide Number Placeholder 1">
            <a:extLst>
              <a:ext uri="{FF2B5EF4-FFF2-40B4-BE49-F238E27FC236}">
                <a16:creationId xmlns:a16="http://schemas.microsoft.com/office/drawing/2014/main" id="{0B13B262-23B1-984C-BBBB-5BC112255E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Contact Tracing Imagined Futures</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457200" lvl="0" indent="0" algn="ctr" rtl="0">
              <a:spcBef>
                <a:spcPts val="0"/>
              </a:spcBef>
              <a:spcAft>
                <a:spcPts val="0"/>
              </a:spcAft>
              <a:buNone/>
            </a:pPr>
            <a:r>
              <a:rPr lang="en">
                <a:solidFill>
                  <a:srgbClr val="888888"/>
                </a:solidFill>
                <a:latin typeface="Spectral"/>
                <a:ea typeface="Spectral"/>
                <a:cs typeface="Spectral"/>
                <a:sym typeface="Spectral"/>
              </a:rPr>
              <a:t>5 minutes</a:t>
            </a:r>
            <a:endParaRPr>
              <a:solidFill>
                <a:srgbClr val="888888"/>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2E199CCA-73C1-0B4B-82F3-350D5F9480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Imagined Futures</a:t>
            </a:r>
            <a:endParaRPr sz="3600"/>
          </a:p>
          <a:p>
            <a:pPr marL="0" lvl="0" indent="0" algn="l" rtl="0">
              <a:spcBef>
                <a:spcPts val="0"/>
              </a:spcBef>
              <a:spcAft>
                <a:spcPts val="0"/>
              </a:spcAft>
              <a:buNone/>
            </a:pPr>
            <a:endParaRPr/>
          </a:p>
        </p:txBody>
      </p:sp>
      <p:sp>
        <p:nvSpPr>
          <p:cNvPr id="255" name="Google Shape;255;p39"/>
          <p:cNvSpPr txBox="1"/>
          <p:nvPr/>
        </p:nvSpPr>
        <p:spPr>
          <a:xfrm>
            <a:off x="166575" y="2455975"/>
            <a:ext cx="2665200" cy="21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t>NEGATIVE</a:t>
            </a:r>
            <a:endParaRPr sz="1000"/>
          </a:p>
          <a:p>
            <a:pPr marL="457200" lvl="0" indent="-349250" algn="l" rtl="0">
              <a:lnSpc>
                <a:spcPct val="115000"/>
              </a:lnSpc>
              <a:spcBef>
                <a:spcPts val="0"/>
              </a:spcBef>
              <a:spcAft>
                <a:spcPts val="0"/>
              </a:spcAft>
              <a:buClr>
                <a:schemeClr val="dk2"/>
              </a:buClr>
              <a:buSzPts val="1900"/>
              <a:buChar char="-"/>
            </a:pPr>
            <a:r>
              <a:rPr lang="en" sz="1900">
                <a:solidFill>
                  <a:schemeClr val="dk2"/>
                </a:solidFill>
                <a:latin typeface="Spectral"/>
                <a:ea typeface="Spectral"/>
                <a:cs typeface="Spectral"/>
                <a:sym typeface="Spectral"/>
              </a:rPr>
              <a:t>Track certain groups movements through the app (e.g. criminals)</a:t>
            </a:r>
            <a:endParaRPr sz="1900">
              <a:solidFill>
                <a:schemeClr val="dk2"/>
              </a:solidFill>
              <a:latin typeface="Spectral"/>
              <a:ea typeface="Spectral"/>
              <a:cs typeface="Spectral"/>
              <a:sym typeface="Spectral"/>
            </a:endParaRPr>
          </a:p>
          <a:p>
            <a:pPr marL="457200" lvl="0" indent="-349250" algn="l" rtl="0">
              <a:lnSpc>
                <a:spcPct val="115000"/>
              </a:lnSpc>
              <a:spcBef>
                <a:spcPts val="0"/>
              </a:spcBef>
              <a:spcAft>
                <a:spcPts val="0"/>
              </a:spcAft>
              <a:buClr>
                <a:schemeClr val="dk2"/>
              </a:buClr>
              <a:buSzPts val="1900"/>
              <a:buFont typeface="Spectral"/>
              <a:buChar char="-"/>
            </a:pPr>
            <a:r>
              <a:rPr lang="en" sz="1900">
                <a:solidFill>
                  <a:schemeClr val="dk2"/>
                </a:solidFill>
                <a:latin typeface="Spectral"/>
                <a:ea typeface="Spectral"/>
                <a:cs typeface="Spectral"/>
                <a:sym typeface="Spectral"/>
              </a:rPr>
              <a:t>Overreach for other examples that don’t require...</a:t>
            </a:r>
            <a:endParaRPr sz="1900">
              <a:solidFill>
                <a:schemeClr val="dk2"/>
              </a:solidFill>
              <a:latin typeface="Spectral"/>
              <a:ea typeface="Spectral"/>
              <a:cs typeface="Spectral"/>
              <a:sym typeface="Spectral"/>
            </a:endParaRPr>
          </a:p>
          <a:p>
            <a:pPr marL="457200" lvl="0" indent="-292100" algn="l" rtl="0">
              <a:spcBef>
                <a:spcPts val="0"/>
              </a:spcBef>
              <a:spcAft>
                <a:spcPts val="0"/>
              </a:spcAft>
              <a:buSzPts val="1000"/>
              <a:buChar char="-"/>
            </a:pPr>
            <a:r>
              <a:rPr lang="en" sz="1000"/>
              <a:t>Make assumptions about movement of certain groups</a:t>
            </a:r>
            <a:endParaRPr sz="1000"/>
          </a:p>
        </p:txBody>
      </p:sp>
      <p:sp>
        <p:nvSpPr>
          <p:cNvPr id="256" name="Google Shape;256;p39"/>
          <p:cNvSpPr txBox="1"/>
          <p:nvPr/>
        </p:nvSpPr>
        <p:spPr>
          <a:xfrm>
            <a:off x="3617725" y="1056875"/>
            <a:ext cx="1820100" cy="165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POSITIVE</a:t>
            </a:r>
            <a:endParaRPr/>
          </a:p>
          <a:p>
            <a:pPr marL="457200" lvl="0" indent="-317500" algn="l" rtl="0">
              <a:spcBef>
                <a:spcPts val="0"/>
              </a:spcBef>
              <a:spcAft>
                <a:spcPts val="0"/>
              </a:spcAft>
              <a:buSzPts val="1400"/>
              <a:buChar char="-"/>
            </a:pPr>
            <a:r>
              <a:rPr lang="en"/>
              <a:t>Faster pandemic recovery</a:t>
            </a:r>
            <a:endParaRPr/>
          </a:p>
        </p:txBody>
      </p:sp>
      <p:sp>
        <p:nvSpPr>
          <p:cNvPr id="257" name="Google Shape;257;p39"/>
          <p:cNvSpPr txBox="1"/>
          <p:nvPr/>
        </p:nvSpPr>
        <p:spPr>
          <a:xfrm>
            <a:off x="5865800" y="1381100"/>
            <a:ext cx="2751300" cy="21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NEUTRAL</a:t>
            </a:r>
            <a:endParaRPr/>
          </a:p>
          <a:p>
            <a:pPr marL="457200" lvl="0" indent="-317500" algn="l" rtl="0">
              <a:spcBef>
                <a:spcPts val="0"/>
              </a:spcBef>
              <a:spcAft>
                <a:spcPts val="0"/>
              </a:spcAft>
              <a:buSzPts val="1400"/>
              <a:buChar char="-"/>
            </a:pPr>
            <a:r>
              <a:rPr lang="en"/>
              <a:t>What happens to data after contact tracing is know longer needed?</a:t>
            </a:r>
            <a:endParaRPr/>
          </a:p>
          <a:p>
            <a:pPr marL="457200" lvl="0" indent="-317500" algn="l" rtl="0">
              <a:lnSpc>
                <a:spcPct val="115000"/>
              </a:lnSpc>
              <a:spcBef>
                <a:spcPts val="0"/>
              </a:spcBef>
              <a:spcAft>
                <a:spcPts val="0"/>
              </a:spcAft>
              <a:buClr>
                <a:schemeClr val="dk2"/>
              </a:buClr>
              <a:buSzPts val="1400"/>
              <a:buChar char="-"/>
            </a:pPr>
            <a:r>
              <a:rPr lang="en">
                <a:solidFill>
                  <a:schemeClr val="dk2"/>
                </a:solidFill>
                <a:latin typeface="Spectral"/>
                <a:ea typeface="Spectral"/>
                <a:cs typeface="Spectral"/>
                <a:sym typeface="Spectral"/>
              </a:rPr>
              <a:t>Increased Legislation for reusing the app</a:t>
            </a:r>
            <a:endParaRPr>
              <a:solidFill>
                <a:schemeClr val="dk2"/>
              </a:solidFill>
              <a:latin typeface="Spectral"/>
              <a:ea typeface="Spectral"/>
              <a:cs typeface="Spectral"/>
              <a:sym typeface="Spectral"/>
            </a:endParaRPr>
          </a:p>
          <a:p>
            <a:pPr marL="457200" lvl="0" indent="-317500" algn="l" rtl="0">
              <a:lnSpc>
                <a:spcPct val="115000"/>
              </a:lnSpc>
              <a:spcBef>
                <a:spcPts val="0"/>
              </a:spcBef>
              <a:spcAft>
                <a:spcPts val="0"/>
              </a:spcAft>
              <a:buSzPts val="1400"/>
              <a:buChar char="-"/>
            </a:pPr>
            <a:r>
              <a:rPr lang="en">
                <a:solidFill>
                  <a:schemeClr val="dk2"/>
                </a:solidFill>
                <a:latin typeface="Spectral"/>
                <a:ea typeface="Spectral"/>
                <a:cs typeface="Spectral"/>
                <a:sym typeface="Spectral"/>
              </a:rPr>
              <a:t>Data used for future research</a:t>
            </a:r>
            <a:endParaRPr/>
          </a:p>
        </p:txBody>
      </p:sp>
      <p:sp>
        <p:nvSpPr>
          <p:cNvPr id="2" name="Slide Number Placeholder 1">
            <a:extLst>
              <a:ext uri="{FF2B5EF4-FFF2-40B4-BE49-F238E27FC236}">
                <a16:creationId xmlns:a16="http://schemas.microsoft.com/office/drawing/2014/main" id="{09F90B8C-A74D-B141-8261-B8CC86B03B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Imagined Futures</a:t>
            </a:r>
            <a:endParaRPr sz="3600"/>
          </a:p>
          <a:p>
            <a:pPr marL="0" lvl="0" indent="0" algn="l" rtl="0">
              <a:spcBef>
                <a:spcPts val="0"/>
              </a:spcBef>
              <a:spcAft>
                <a:spcPts val="0"/>
              </a:spcAft>
              <a:buNone/>
            </a:pPr>
            <a:endParaRPr/>
          </a:p>
        </p:txBody>
      </p:sp>
      <p:sp>
        <p:nvSpPr>
          <p:cNvPr id="263" name="Google Shape;263;p40"/>
          <p:cNvSpPr txBox="1">
            <a:spLocks noGrp="1"/>
          </p:cNvSpPr>
          <p:nvPr>
            <p:ph type="body" idx="1"/>
          </p:nvPr>
        </p:nvSpPr>
        <p:spPr>
          <a:xfrm>
            <a:off x="311700" y="1152475"/>
            <a:ext cx="8472300" cy="34887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Font typeface="Roboto"/>
              <a:buChar char="-"/>
            </a:pPr>
            <a:r>
              <a:rPr lang="en" sz="2000">
                <a:latin typeface="Roboto"/>
                <a:ea typeface="Roboto"/>
                <a:cs typeface="Roboto"/>
                <a:sym typeface="Roboto"/>
              </a:rPr>
              <a:t>Surveillance state</a:t>
            </a:r>
            <a:endParaRPr sz="2000">
              <a:latin typeface="Roboto"/>
              <a:ea typeface="Roboto"/>
              <a:cs typeface="Roboto"/>
              <a:sym typeface="Roboto"/>
            </a:endParaRPr>
          </a:p>
          <a:p>
            <a:pPr marL="914400" lvl="1" indent="-355600" algn="l" rtl="0">
              <a:spcBef>
                <a:spcPts val="0"/>
              </a:spcBef>
              <a:spcAft>
                <a:spcPts val="0"/>
              </a:spcAft>
              <a:buSzPts val="2000"/>
              <a:buFont typeface="Roboto"/>
              <a:buChar char="-"/>
            </a:pPr>
            <a:r>
              <a:rPr lang="en" sz="2000">
                <a:latin typeface="Roboto"/>
                <a:ea typeface="Roboto"/>
                <a:cs typeface="Roboto"/>
                <a:sym typeface="Roboto"/>
              </a:rPr>
              <a:t>Disproportionately harms marginalized communities </a:t>
            </a:r>
            <a:endParaRPr sz="2000">
              <a:latin typeface="Roboto"/>
              <a:ea typeface="Roboto"/>
              <a:cs typeface="Roboto"/>
              <a:sym typeface="Roboto"/>
            </a:endParaRPr>
          </a:p>
          <a:p>
            <a:pPr marL="914400" lvl="1" indent="-355600" algn="l" rtl="0">
              <a:spcBef>
                <a:spcPts val="0"/>
              </a:spcBef>
              <a:spcAft>
                <a:spcPts val="0"/>
              </a:spcAft>
              <a:buSzPts val="2000"/>
              <a:buFont typeface="Roboto"/>
              <a:buChar char="-"/>
            </a:pPr>
            <a:r>
              <a:rPr lang="en" sz="2000">
                <a:latin typeface="Roboto"/>
                <a:ea typeface="Roboto"/>
                <a:cs typeface="Roboto"/>
                <a:sym typeface="Roboto"/>
              </a:rPr>
              <a:t>Protestors/whistleblowers at risk (one person traced can lead to tracking others)</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Buggy App</a:t>
            </a:r>
            <a:endParaRPr sz="2000">
              <a:latin typeface="Roboto"/>
              <a:ea typeface="Roboto"/>
              <a:cs typeface="Roboto"/>
              <a:sym typeface="Roboto"/>
            </a:endParaRPr>
          </a:p>
          <a:p>
            <a:pPr marL="914400" lvl="1" indent="-355600" algn="l" rtl="0">
              <a:spcBef>
                <a:spcPts val="0"/>
              </a:spcBef>
              <a:spcAft>
                <a:spcPts val="0"/>
              </a:spcAft>
              <a:buSzPts val="2000"/>
              <a:buFont typeface="Roboto"/>
              <a:buChar char="-"/>
            </a:pPr>
            <a:r>
              <a:rPr lang="en" sz="2000">
                <a:latin typeface="Roboto"/>
                <a:ea typeface="Roboto"/>
                <a:cs typeface="Roboto"/>
                <a:sym typeface="Roboto"/>
              </a:rPr>
              <a:t>Loses User’s Trust, causes mass panic, doesn’t prevent spread</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App is hacked/compromised</a:t>
            </a:r>
            <a:endParaRPr sz="2000">
              <a:latin typeface="Roboto"/>
              <a:ea typeface="Roboto"/>
              <a:cs typeface="Roboto"/>
              <a:sym typeface="Roboto"/>
            </a:endParaRPr>
          </a:p>
          <a:p>
            <a:pPr marL="914400" lvl="1" indent="-355600" algn="l" rtl="0">
              <a:spcBef>
                <a:spcPts val="0"/>
              </a:spcBef>
              <a:spcAft>
                <a:spcPts val="0"/>
              </a:spcAft>
              <a:buSzPts val="2000"/>
              <a:buFont typeface="Roboto"/>
              <a:buChar char="-"/>
            </a:pPr>
            <a:r>
              <a:rPr lang="en" sz="2000">
                <a:latin typeface="Roboto"/>
                <a:ea typeface="Roboto"/>
                <a:cs typeface="Roboto"/>
                <a:sym typeface="Roboto"/>
              </a:rPr>
              <a:t>Can be used for ransom/stalking/blackmail </a:t>
            </a:r>
            <a:endParaRPr sz="2000">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D271A8BB-4EC8-AA44-8409-1437D08166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Imagined Futures</a:t>
            </a:r>
            <a:endParaRPr sz="3600"/>
          </a:p>
          <a:p>
            <a:pPr marL="0" lvl="0" indent="0" algn="l" rtl="0">
              <a:spcBef>
                <a:spcPts val="0"/>
              </a:spcBef>
              <a:spcAft>
                <a:spcPts val="0"/>
              </a:spcAft>
              <a:buNone/>
            </a:pPr>
            <a:endParaRPr/>
          </a:p>
        </p:txBody>
      </p:sp>
      <p:sp>
        <p:nvSpPr>
          <p:cNvPr id="269" name="Google Shape;269;p41"/>
          <p:cNvSpPr txBox="1">
            <a:spLocks noGrp="1"/>
          </p:cNvSpPr>
          <p:nvPr>
            <p:ph type="body" idx="1"/>
          </p:nvPr>
        </p:nvSpPr>
        <p:spPr>
          <a:xfrm>
            <a:off x="311700" y="1197625"/>
            <a:ext cx="8248800" cy="32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300" i="1"/>
          </a:p>
          <a:p>
            <a:pPr marL="457200" lvl="0" indent="-374650" algn="l" rtl="0">
              <a:spcBef>
                <a:spcPts val="1600"/>
              </a:spcBef>
              <a:spcAft>
                <a:spcPts val="0"/>
              </a:spcAft>
              <a:buSzPts val="2300"/>
              <a:buChar char="-"/>
            </a:pPr>
            <a:r>
              <a:rPr lang="en" sz="2300" i="1"/>
              <a:t>Privacy issues: creators of the app have access to other users’ locations and may use users’ information for financial gain (e.g. selling to companies), could be used in turn for individual marketing</a:t>
            </a:r>
            <a:endParaRPr sz="2300" i="1"/>
          </a:p>
          <a:p>
            <a:pPr marL="457200" lvl="0" indent="-374650" algn="l" rtl="0">
              <a:spcBef>
                <a:spcPts val="0"/>
              </a:spcBef>
              <a:spcAft>
                <a:spcPts val="0"/>
              </a:spcAft>
              <a:buSzPts val="2300"/>
              <a:buChar char="-"/>
            </a:pPr>
            <a:r>
              <a:rPr lang="en" sz="2300" i="1"/>
              <a:t>Overconfidence issue: users’ behavior becomes more risky as they underestimate exposure and reduce testing frequency</a:t>
            </a:r>
            <a:endParaRPr sz="2300" i="1"/>
          </a:p>
          <a:p>
            <a:pPr marL="457200" lvl="0" indent="-374650" algn="l" rtl="0">
              <a:spcBef>
                <a:spcPts val="0"/>
              </a:spcBef>
              <a:spcAft>
                <a:spcPts val="0"/>
              </a:spcAft>
              <a:buSzPts val="2300"/>
              <a:buChar char="-"/>
            </a:pPr>
            <a:r>
              <a:rPr lang="en" sz="2300" i="1"/>
              <a:t>Government abuse: using the app to track groups of people / how they interact, potentially voter suppression </a:t>
            </a:r>
            <a:endParaRPr sz="2300" i="1"/>
          </a:p>
        </p:txBody>
      </p:sp>
      <p:sp>
        <p:nvSpPr>
          <p:cNvPr id="2" name="Slide Number Placeholder 1">
            <a:extLst>
              <a:ext uri="{FF2B5EF4-FFF2-40B4-BE49-F238E27FC236}">
                <a16:creationId xmlns:a16="http://schemas.microsoft.com/office/drawing/2014/main" id="{0E916C03-1C20-6A45-B720-6C0C45D998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Imagined Futures</a:t>
            </a:r>
            <a:endParaRPr sz="3600"/>
          </a:p>
          <a:p>
            <a:pPr marL="0" lvl="0" indent="0" algn="l" rtl="0">
              <a:spcBef>
                <a:spcPts val="0"/>
              </a:spcBef>
              <a:spcAft>
                <a:spcPts val="0"/>
              </a:spcAft>
              <a:buNone/>
            </a:pPr>
            <a:endParaRPr/>
          </a:p>
        </p:txBody>
      </p:sp>
      <p:sp>
        <p:nvSpPr>
          <p:cNvPr id="275" name="Google Shape;275;p42"/>
          <p:cNvSpPr txBox="1">
            <a:spLocks noGrp="1"/>
          </p:cNvSpPr>
          <p:nvPr>
            <p:ph type="body" idx="1"/>
          </p:nvPr>
        </p:nvSpPr>
        <p:spPr>
          <a:xfrm>
            <a:off x="311700" y="1152475"/>
            <a:ext cx="83313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i="1"/>
              <a:t>&lt; Room 4: Add your imagined futures&gt;</a:t>
            </a:r>
            <a:endParaRPr sz="2300" i="1"/>
          </a:p>
          <a:p>
            <a:pPr marL="0" lvl="0" indent="0" algn="l" rtl="0">
              <a:spcBef>
                <a:spcPts val="1600"/>
              </a:spcBef>
              <a:spcAft>
                <a:spcPts val="0"/>
              </a:spcAft>
              <a:buNone/>
            </a:pPr>
            <a:r>
              <a:rPr lang="en" sz="2300" i="1"/>
              <a:t>Good: </a:t>
            </a:r>
            <a:endParaRPr sz="2300" i="1"/>
          </a:p>
          <a:p>
            <a:pPr marL="457200" lvl="0" indent="-374650" algn="l" rtl="0">
              <a:spcBef>
                <a:spcPts val="1600"/>
              </a:spcBef>
              <a:spcAft>
                <a:spcPts val="0"/>
              </a:spcAft>
              <a:buSzPts val="2300"/>
              <a:buChar char="●"/>
            </a:pPr>
            <a:r>
              <a:rPr lang="en" sz="2300" i="1"/>
              <a:t>Limited only for pandemic</a:t>
            </a:r>
            <a:endParaRPr sz="2300" i="1"/>
          </a:p>
          <a:p>
            <a:pPr marL="0" lvl="0" indent="0" algn="l" rtl="0">
              <a:spcBef>
                <a:spcPts val="1600"/>
              </a:spcBef>
              <a:spcAft>
                <a:spcPts val="0"/>
              </a:spcAft>
              <a:buNone/>
            </a:pPr>
            <a:r>
              <a:rPr lang="en" sz="2300" i="1"/>
              <a:t>Bad:</a:t>
            </a:r>
            <a:endParaRPr sz="2300" i="1"/>
          </a:p>
          <a:p>
            <a:pPr marL="457200" lvl="0" indent="-374650" algn="l" rtl="0">
              <a:spcBef>
                <a:spcPts val="1600"/>
              </a:spcBef>
              <a:spcAft>
                <a:spcPts val="0"/>
              </a:spcAft>
              <a:buSzPts val="2300"/>
              <a:buChar char="●"/>
            </a:pPr>
            <a:r>
              <a:rPr lang="en" sz="2300" i="1"/>
              <a:t>Using for other domains</a:t>
            </a:r>
            <a:endParaRPr sz="2300" i="1"/>
          </a:p>
          <a:p>
            <a:pPr marL="457200" lvl="0" indent="-374650" algn="l" rtl="0">
              <a:spcBef>
                <a:spcPts val="0"/>
              </a:spcBef>
              <a:spcAft>
                <a:spcPts val="0"/>
              </a:spcAft>
              <a:buSzPts val="2300"/>
              <a:buChar char="●"/>
            </a:pPr>
            <a:r>
              <a:rPr lang="en" sz="2300" i="1"/>
              <a:t>Collected data unintentionally leaks sensitive information or is misused/sold</a:t>
            </a:r>
            <a:endParaRPr sz="2300" i="1"/>
          </a:p>
        </p:txBody>
      </p:sp>
      <p:sp>
        <p:nvSpPr>
          <p:cNvPr id="2" name="Slide Number Placeholder 1">
            <a:extLst>
              <a:ext uri="{FF2B5EF4-FFF2-40B4-BE49-F238E27FC236}">
                <a16:creationId xmlns:a16="http://schemas.microsoft.com/office/drawing/2014/main" id="{D894D417-302B-1340-AA82-41972E03DB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Imagined Futures</a:t>
            </a:r>
            <a:endParaRPr sz="3600"/>
          </a:p>
          <a:p>
            <a:pPr marL="0" lvl="0" indent="0" algn="l" rtl="0">
              <a:spcBef>
                <a:spcPts val="0"/>
              </a:spcBef>
              <a:spcAft>
                <a:spcPts val="0"/>
              </a:spcAft>
              <a:buNone/>
            </a:pPr>
            <a:endParaRPr/>
          </a:p>
        </p:txBody>
      </p:sp>
      <p:sp>
        <p:nvSpPr>
          <p:cNvPr id="281" name="Google Shape;281;p43"/>
          <p:cNvSpPr txBox="1">
            <a:spLocks noGrp="1"/>
          </p:cNvSpPr>
          <p:nvPr>
            <p:ph type="body" idx="1"/>
          </p:nvPr>
        </p:nvSpPr>
        <p:spPr>
          <a:xfrm>
            <a:off x="311700" y="1152475"/>
            <a:ext cx="58815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a:t>Social media could be transformed if this contact tracing app takes off. Something like proximity-based socialization and connecting to others.</a:t>
            </a:r>
            <a:endParaRPr sz="1900"/>
          </a:p>
          <a:p>
            <a:pPr marL="0" lvl="0" indent="0" algn="l" rtl="0">
              <a:spcBef>
                <a:spcPts val="1600"/>
              </a:spcBef>
              <a:spcAft>
                <a:spcPts val="1600"/>
              </a:spcAft>
              <a:buNone/>
            </a:pPr>
            <a:r>
              <a:rPr lang="en" sz="1900"/>
              <a:t>Surveillance from government and corporations increases. What if our location data is all sold?</a:t>
            </a:r>
            <a:endParaRPr sz="1900"/>
          </a:p>
        </p:txBody>
      </p:sp>
      <p:sp>
        <p:nvSpPr>
          <p:cNvPr id="2" name="Slide Number Placeholder 1">
            <a:extLst>
              <a:ext uri="{FF2B5EF4-FFF2-40B4-BE49-F238E27FC236}">
                <a16:creationId xmlns:a16="http://schemas.microsoft.com/office/drawing/2014/main" id="{BF8D103A-3366-204B-B2FE-A96076535F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287" name="Google Shape;287;p44"/>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288" name="Google Shape;288;p44"/>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289" name="Google Shape;289;p44"/>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F0B53564-D224-EF45-8DF1-7AFAEB487E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Responsibility</a:t>
            </a:r>
            <a:endParaRPr>
              <a:latin typeface="Spectral"/>
              <a:ea typeface="Spectral"/>
              <a:cs typeface="Spectral"/>
              <a:sym typeface="Spectral"/>
            </a:endParaRPr>
          </a:p>
        </p:txBody>
      </p:sp>
      <p:sp>
        <p:nvSpPr>
          <p:cNvPr id="79" name="Google Shape;79;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pectral"/>
                <a:ea typeface="Spectral"/>
                <a:cs typeface="Spectral"/>
                <a:sym typeface="Spectral"/>
              </a:rPr>
              <a:t>You’re an engineer at </a:t>
            </a:r>
            <a:r>
              <a:rPr lang="en" dirty="0" err="1">
                <a:latin typeface="Spectral"/>
                <a:ea typeface="Spectral"/>
                <a:cs typeface="Spectral"/>
                <a:sym typeface="Spectral"/>
              </a:rPr>
              <a:t>change.org</a:t>
            </a:r>
            <a:r>
              <a:rPr lang="en" dirty="0">
                <a:latin typeface="Spectral"/>
                <a:ea typeface="Spectral"/>
                <a:cs typeface="Spectral"/>
                <a:sym typeface="Spectral"/>
              </a:rPr>
              <a:t>. </a:t>
            </a:r>
            <a:endParaRPr dirty="0">
              <a:latin typeface="Spectral"/>
              <a:ea typeface="Spectral"/>
              <a:cs typeface="Spectral"/>
              <a:sym typeface="Spectral"/>
            </a:endParaRPr>
          </a:p>
          <a:p>
            <a:pPr marL="0" lvl="0" indent="0" algn="l" rtl="0">
              <a:spcBef>
                <a:spcPts val="1600"/>
              </a:spcBef>
              <a:spcAft>
                <a:spcPts val="0"/>
              </a:spcAft>
              <a:buNone/>
            </a:pPr>
            <a:r>
              <a:rPr lang="en" dirty="0">
                <a:latin typeface="Spectral"/>
                <a:ea typeface="Spectral"/>
                <a:cs typeface="Spectral"/>
                <a:sym typeface="Spectral"/>
              </a:rPr>
              <a:t>Your users have been learning that your company is for-profit, and that your petitions are never presented to government in an official capacity. They’re starting to leave your platform. </a:t>
            </a:r>
            <a:endParaRPr dirty="0">
              <a:latin typeface="Spectral"/>
              <a:ea typeface="Spectral"/>
              <a:cs typeface="Spectral"/>
              <a:sym typeface="Spectral"/>
            </a:endParaRPr>
          </a:p>
          <a:p>
            <a:pPr marL="0" lvl="0" indent="0" algn="l" rtl="0">
              <a:spcBef>
                <a:spcPts val="1600"/>
              </a:spcBef>
              <a:spcAft>
                <a:spcPts val="0"/>
              </a:spcAft>
              <a:buNone/>
            </a:pPr>
            <a:r>
              <a:rPr lang="en" dirty="0">
                <a:latin typeface="Spectral"/>
                <a:ea typeface="Spectral"/>
                <a:cs typeface="Spectral"/>
                <a:sym typeface="Spectral"/>
              </a:rPr>
              <a:t>Your manager asks you to design an alternative </a:t>
            </a:r>
            <a:r>
              <a:rPr lang="en" u="sng" dirty="0" err="1">
                <a:solidFill>
                  <a:schemeClr val="accent5"/>
                </a:solidFill>
                <a:latin typeface="Spectral"/>
                <a:ea typeface="Spectral"/>
                <a:cs typeface="Spectral"/>
                <a:sym typeface="Spectral"/>
                <a:hlinkClick r:id="rId3"/>
              </a:rPr>
              <a:t>change.org</a:t>
            </a:r>
            <a:r>
              <a:rPr lang="en" dirty="0">
                <a:solidFill>
                  <a:schemeClr val="accent5"/>
                </a:solidFill>
                <a:latin typeface="Spectral"/>
                <a:ea typeface="Spectral"/>
                <a:cs typeface="Spectral"/>
                <a:sym typeface="Spectral"/>
                <a:hlinkClick r:id="rId3"/>
              </a:rPr>
              <a:t> </a:t>
            </a:r>
            <a:r>
              <a:rPr lang="en" dirty="0">
                <a:latin typeface="Spectral"/>
                <a:ea typeface="Spectral"/>
                <a:cs typeface="Spectral"/>
                <a:sym typeface="Spectral"/>
              </a:rPr>
              <a:t>website to look and feel exactly like </a:t>
            </a:r>
            <a:r>
              <a:rPr lang="en" u="sng" dirty="0">
                <a:solidFill>
                  <a:schemeClr val="hlink"/>
                </a:solidFill>
                <a:latin typeface="Spectral"/>
                <a:ea typeface="Spectral"/>
                <a:cs typeface="Spectral"/>
                <a:sym typeface="Spectral"/>
                <a:hlinkClick r:id="rId4"/>
              </a:rPr>
              <a:t>real government petitions</a:t>
            </a:r>
            <a:r>
              <a:rPr lang="en" dirty="0">
                <a:latin typeface="Spectral"/>
                <a:ea typeface="Spectral"/>
                <a:cs typeface="Spectral"/>
                <a:sym typeface="Spectral"/>
              </a:rPr>
              <a:t> using their newly purchased </a:t>
            </a:r>
            <a:r>
              <a:rPr lang="en" dirty="0" err="1">
                <a:latin typeface="Spectral"/>
                <a:ea typeface="Spectral"/>
                <a:cs typeface="Spectral"/>
                <a:sym typeface="Spectral"/>
              </a:rPr>
              <a:t>change.whitehouse.</a:t>
            </a:r>
            <a:r>
              <a:rPr lang="en" b="1" dirty="0" err="1">
                <a:latin typeface="Spectral"/>
                <a:ea typeface="Spectral"/>
                <a:cs typeface="Spectral"/>
                <a:sym typeface="Spectral"/>
              </a:rPr>
              <a:t>org</a:t>
            </a:r>
            <a:r>
              <a:rPr lang="en" dirty="0">
                <a:latin typeface="Spectral"/>
                <a:ea typeface="Spectral"/>
                <a:cs typeface="Spectral"/>
                <a:sym typeface="Spectral"/>
              </a:rPr>
              <a:t> domain.</a:t>
            </a:r>
            <a:endParaRPr dirty="0">
              <a:latin typeface="Spectral"/>
              <a:ea typeface="Spectral"/>
              <a:cs typeface="Spectral"/>
              <a:sym typeface="Spectral"/>
            </a:endParaRPr>
          </a:p>
          <a:p>
            <a:pPr marL="0" lvl="0" indent="0" algn="l" rtl="0">
              <a:spcBef>
                <a:spcPts val="1600"/>
              </a:spcBef>
              <a:spcAft>
                <a:spcPts val="1600"/>
              </a:spcAft>
              <a:buNone/>
            </a:pPr>
            <a:r>
              <a:rPr lang="en" dirty="0">
                <a:latin typeface="Spectral"/>
                <a:ea typeface="Spectral"/>
                <a:cs typeface="Spectral"/>
                <a:sym typeface="Spectral"/>
              </a:rPr>
              <a:t>What do you do?</a:t>
            </a:r>
            <a:endParaRPr dirty="0">
              <a:latin typeface="Spectral"/>
              <a:ea typeface="Spectral"/>
              <a:cs typeface="Spectral"/>
              <a:sym typeface="Spectral"/>
            </a:endParaRPr>
          </a:p>
        </p:txBody>
      </p:sp>
      <p:sp>
        <p:nvSpPr>
          <p:cNvPr id="80" name="Google Shape;80;p18"/>
          <p:cNvSpPr/>
          <p:nvPr/>
        </p:nvSpPr>
        <p:spPr>
          <a:xfrm>
            <a:off x="311700" y="1152475"/>
            <a:ext cx="3558300" cy="3416400"/>
          </a:xfrm>
          <a:prstGeom prst="rect">
            <a:avLst/>
          </a:prstGeom>
          <a:noFill/>
          <a:ln w="38100"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Spectral"/>
                <a:ea typeface="Spectral"/>
                <a:cs typeface="Spectral"/>
                <a:sym typeface="Spectral"/>
              </a:rPr>
              <a:t>Some Choices</a:t>
            </a:r>
            <a:endParaRPr b="1">
              <a:latin typeface="Spectral"/>
              <a:ea typeface="Spectral"/>
              <a:cs typeface="Spectral"/>
              <a:sym typeface="Spectral"/>
            </a:endParaRPr>
          </a:p>
          <a:p>
            <a:pPr marL="0" lvl="0" indent="0" algn="ctr" rtl="0">
              <a:spcBef>
                <a:spcPts val="0"/>
              </a:spcBef>
              <a:spcAft>
                <a:spcPts val="0"/>
              </a:spcAft>
              <a:buNone/>
            </a:pPr>
            <a:endParaRPr b="1">
              <a:latin typeface="Spectral"/>
              <a:ea typeface="Spectral"/>
              <a:cs typeface="Spectral"/>
              <a:sym typeface="Spectral"/>
            </a:endParaRPr>
          </a:p>
          <a:p>
            <a:pPr marL="457200" lvl="0" indent="-304800" algn="l" rtl="0">
              <a:spcBef>
                <a:spcPts val="0"/>
              </a:spcBef>
              <a:spcAft>
                <a:spcPts val="0"/>
              </a:spcAft>
              <a:buSzPts val="1200"/>
              <a:buFont typeface="Spectral"/>
              <a:buAutoNum type="alphaUcPeriod"/>
            </a:pPr>
            <a:r>
              <a:rPr lang="en" sz="1200">
                <a:latin typeface="Spectral"/>
                <a:ea typeface="Spectral"/>
                <a:cs typeface="Spectral"/>
                <a:sym typeface="Spectral"/>
              </a:rPr>
              <a:t>Happy to do it</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Reluctant but would do it</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Object to doing it and ask for an alternative task, but would do it if I had to</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Leak information to the public, but don’t resign from my job</a:t>
            </a:r>
            <a:endParaRPr sz="1200">
              <a:latin typeface="Spectral"/>
              <a:ea typeface="Spectral"/>
              <a:cs typeface="Spectral"/>
              <a:sym typeface="Spectral"/>
            </a:endParaRPr>
          </a:p>
          <a:p>
            <a:pPr marL="457200" lvl="0" indent="-304800" algn="l" rtl="0">
              <a:spcBef>
                <a:spcPts val="1000"/>
              </a:spcBef>
              <a:spcAft>
                <a:spcPts val="0"/>
              </a:spcAft>
              <a:buClr>
                <a:schemeClr val="dk1"/>
              </a:buClr>
              <a:buSzPts val="1200"/>
              <a:buFont typeface="Spectral"/>
              <a:buAutoNum type="alphaUcPeriod"/>
            </a:pPr>
            <a:r>
              <a:rPr lang="en" sz="1200">
                <a:solidFill>
                  <a:schemeClr val="dk1"/>
                </a:solidFill>
                <a:latin typeface="Spectral"/>
                <a:ea typeface="Spectral"/>
                <a:cs typeface="Spectral"/>
                <a:sym typeface="Spectral"/>
              </a:rPr>
              <a:t>Keep your job, but organize with others to stand up to leadership in the future. </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Resign from my job rather than do it </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Resign from my job and leak information to the public</a:t>
            </a:r>
            <a:endParaRPr sz="1200">
              <a:latin typeface="Spectral"/>
              <a:ea typeface="Spectral"/>
              <a:cs typeface="Spectral"/>
              <a:sym typeface="Spectral"/>
            </a:endParaRPr>
          </a:p>
          <a:p>
            <a:pPr marL="0" lvl="0" indent="0" algn="l" rtl="0">
              <a:spcBef>
                <a:spcPts val="1000"/>
              </a:spcBef>
              <a:spcAft>
                <a:spcPts val="0"/>
              </a:spcAft>
              <a:buNone/>
            </a:pPr>
            <a:endParaRPr>
              <a:latin typeface="Spectral"/>
              <a:ea typeface="Spectral"/>
              <a:cs typeface="Spectral"/>
              <a:sym typeface="Spectral"/>
            </a:endParaRPr>
          </a:p>
        </p:txBody>
      </p:sp>
      <p:sp>
        <p:nvSpPr>
          <p:cNvPr id="81" name="Google Shape;81;p18"/>
          <p:cNvSpPr txBox="1"/>
          <p:nvPr/>
        </p:nvSpPr>
        <p:spPr>
          <a:xfrm>
            <a:off x="147575" y="4759600"/>
            <a:ext cx="1521900" cy="2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Spectral"/>
                <a:ea typeface="Spectral"/>
                <a:cs typeface="Spectral"/>
                <a:sym typeface="Spectral"/>
              </a:rPr>
              <a:t>Cite: </a:t>
            </a:r>
            <a:r>
              <a:rPr lang="en" sz="1000" u="sng" dirty="0">
                <a:solidFill>
                  <a:schemeClr val="hlink"/>
                </a:solidFill>
                <a:latin typeface="Spectral"/>
                <a:ea typeface="Spectral"/>
                <a:cs typeface="Spectral"/>
                <a:sym typeface="Spectral"/>
                <a:hlinkClick r:id="rId5"/>
              </a:rPr>
              <a:t>Abeba Birhane</a:t>
            </a:r>
            <a:r>
              <a:rPr lang="en" sz="1000" dirty="0">
                <a:latin typeface="Spectral"/>
                <a:ea typeface="Spectral"/>
                <a:cs typeface="Spectral"/>
                <a:sym typeface="Spectral"/>
              </a:rPr>
              <a:t> </a:t>
            </a:r>
            <a:endParaRPr sz="1000" dirty="0">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EB176227-FC8A-FC48-B33E-487DA01E98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What is a </a:t>
            </a:r>
            <a:r>
              <a:rPr lang="en" b="1">
                <a:latin typeface="Spectral"/>
                <a:ea typeface="Spectral"/>
                <a:cs typeface="Spectral"/>
                <a:sym typeface="Spectral"/>
              </a:rPr>
              <a:t>stakeholder</a:t>
            </a:r>
            <a:r>
              <a:rPr lang="en">
                <a:latin typeface="Spectral"/>
                <a:ea typeface="Spectral"/>
                <a:cs typeface="Spectral"/>
                <a:sym typeface="Spectral"/>
              </a:rPr>
              <a:t>?</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DE6D8905-B69E-D748-80CA-225B12E3B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latin typeface="Spectral"/>
                <a:ea typeface="Spectral"/>
                <a:cs typeface="Spectral"/>
                <a:sym typeface="Spectral"/>
              </a:rPr>
              <a:t>What is a </a:t>
            </a:r>
            <a:r>
              <a:rPr lang="en" b="1">
                <a:solidFill>
                  <a:srgbClr val="000000"/>
                </a:solidFill>
                <a:latin typeface="Spectral"/>
                <a:ea typeface="Spectral"/>
                <a:cs typeface="Spectral"/>
                <a:sym typeface="Spectral"/>
              </a:rPr>
              <a:t>stakeholder</a:t>
            </a:r>
            <a:r>
              <a:rPr lang="en">
                <a:solidFill>
                  <a:srgbClr val="000000"/>
                </a:solidFill>
                <a:latin typeface="Spectral"/>
                <a:ea typeface="Spectral"/>
                <a:cs typeface="Spectral"/>
                <a:sym typeface="Spectral"/>
              </a:rPr>
              <a:t>?</a:t>
            </a:r>
            <a:endParaRPr>
              <a:solidFill>
                <a:srgbClr val="000000"/>
              </a:solidFill>
              <a:latin typeface="Spectral"/>
              <a:ea typeface="Spectral"/>
              <a:cs typeface="Spectral"/>
              <a:sym typeface="Spectral"/>
            </a:endParaRPr>
          </a:p>
          <a:p>
            <a:pPr marL="0" lvl="0" indent="0" algn="ctr" rtl="0">
              <a:spcBef>
                <a:spcPts val="0"/>
              </a:spcBef>
              <a:spcAft>
                <a:spcPts val="0"/>
              </a:spcAft>
              <a:buNone/>
            </a:pPr>
            <a:endParaRPr>
              <a:solidFill>
                <a:srgbClr val="000000"/>
              </a:solidFill>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Quattrocento Sans"/>
              <a:buNone/>
            </a:pPr>
            <a:r>
              <a:rPr lang="en" sz="3500">
                <a:solidFill>
                  <a:srgbClr val="000000"/>
                </a:solidFill>
                <a:latin typeface="Spectral"/>
                <a:ea typeface="Spectral"/>
                <a:cs typeface="Spectral"/>
                <a:sym typeface="Spectral"/>
              </a:rPr>
              <a:t>A stakeholder is </a:t>
            </a:r>
            <a:r>
              <a:rPr lang="en" sz="3500" i="1">
                <a:solidFill>
                  <a:srgbClr val="000000"/>
                </a:solidFill>
                <a:latin typeface="Spectral"/>
                <a:ea typeface="Spectral"/>
                <a:cs typeface="Spectral"/>
                <a:sym typeface="Spectral"/>
              </a:rPr>
              <a:t>anyone or any thing</a:t>
            </a:r>
            <a:r>
              <a:rPr lang="en" sz="3500">
                <a:solidFill>
                  <a:srgbClr val="000000"/>
                </a:solidFill>
                <a:latin typeface="Spectral"/>
                <a:ea typeface="Spectral"/>
                <a:cs typeface="Spectral"/>
                <a:sym typeface="Spectral"/>
              </a:rPr>
              <a:t> that can affect or be affected by your project. </a:t>
            </a:r>
            <a:endParaRPr sz="2700">
              <a:solidFill>
                <a:srgbClr val="000000"/>
              </a:solidFill>
              <a:latin typeface="Spectral"/>
              <a:ea typeface="Spectral"/>
              <a:cs typeface="Spectral"/>
              <a:sym typeface="Spectral"/>
            </a:endParaRPr>
          </a:p>
          <a:p>
            <a:pPr marL="0" lvl="0" indent="0" algn="ctr" rtl="0">
              <a:spcBef>
                <a:spcPts val="0"/>
              </a:spcBef>
              <a:spcAft>
                <a:spcPts val="0"/>
              </a:spcAft>
              <a:buNone/>
            </a:pPr>
            <a:endParaRPr>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B8DFA21A-E5B7-4845-B260-D8FED1A1B0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latin typeface="Spectral"/>
                <a:ea typeface="Spectral"/>
                <a:cs typeface="Spectral"/>
                <a:sym typeface="Spectral"/>
              </a:rPr>
              <a:t>Stakeholders are not (just):</a:t>
            </a:r>
            <a:endParaRPr>
              <a:solidFill>
                <a:srgbClr val="000000"/>
              </a:solidFill>
              <a:latin typeface="Spectral"/>
              <a:ea typeface="Spectral"/>
              <a:cs typeface="Spectral"/>
              <a:sym typeface="Spectral"/>
            </a:endParaRPr>
          </a:p>
          <a:p>
            <a:pPr marL="0" lvl="0" indent="0" algn="l" rtl="0">
              <a:spcBef>
                <a:spcPts val="0"/>
              </a:spcBef>
              <a:spcAft>
                <a:spcPts val="0"/>
              </a:spcAft>
              <a:buNone/>
            </a:pPr>
            <a:endParaRPr>
              <a:solidFill>
                <a:srgbClr val="000000"/>
              </a:solidFill>
              <a:latin typeface="Spectral"/>
              <a:ea typeface="Spectral"/>
              <a:cs typeface="Spectral"/>
              <a:sym typeface="Spectral"/>
            </a:endParaRPr>
          </a:p>
          <a:p>
            <a:pPr marL="0" lvl="0" indent="0" algn="ctr" rtl="0">
              <a:spcBef>
                <a:spcPts val="0"/>
              </a:spcBef>
              <a:spcAft>
                <a:spcPts val="0"/>
              </a:spcAft>
              <a:buNone/>
            </a:pPr>
            <a:r>
              <a:rPr lang="en">
                <a:solidFill>
                  <a:srgbClr val="888888"/>
                </a:solidFill>
                <a:latin typeface="Spectral"/>
                <a:ea typeface="Spectral"/>
                <a:cs typeface="Spectral"/>
                <a:sym typeface="Spectral"/>
              </a:rPr>
              <a:t>You &amp; your institution </a:t>
            </a:r>
            <a:endParaRPr>
              <a:solidFill>
                <a:srgbClr val="888888"/>
              </a:solidFill>
              <a:latin typeface="Spectral"/>
              <a:ea typeface="Spectral"/>
              <a:cs typeface="Spectral"/>
              <a:sym typeface="Spectral"/>
            </a:endParaRPr>
          </a:p>
          <a:p>
            <a:pPr marL="0" lvl="0" indent="0" algn="ctr" rtl="0">
              <a:spcBef>
                <a:spcPts val="0"/>
              </a:spcBef>
              <a:spcAft>
                <a:spcPts val="0"/>
              </a:spcAft>
              <a:buNone/>
            </a:pPr>
            <a:endParaRPr>
              <a:solidFill>
                <a:srgbClr val="888888"/>
              </a:solidFill>
              <a:latin typeface="Spectral"/>
              <a:ea typeface="Spectral"/>
              <a:cs typeface="Spectral"/>
              <a:sym typeface="Spectral"/>
            </a:endParaRPr>
          </a:p>
          <a:p>
            <a:pPr marL="0" lvl="0" indent="0" algn="ctr" rtl="0">
              <a:spcBef>
                <a:spcPts val="0"/>
              </a:spcBef>
              <a:spcAft>
                <a:spcPts val="0"/>
              </a:spcAft>
              <a:buNone/>
            </a:pPr>
            <a:r>
              <a:rPr lang="en">
                <a:solidFill>
                  <a:srgbClr val="888888"/>
                </a:solidFill>
                <a:latin typeface="Spectral"/>
                <a:ea typeface="Spectral"/>
                <a:cs typeface="Spectral"/>
                <a:sym typeface="Spectral"/>
              </a:rPr>
              <a:t>Financial backers (shareholders)</a:t>
            </a:r>
            <a:endParaRPr>
              <a:solidFill>
                <a:srgbClr val="888888"/>
              </a:solidFill>
              <a:latin typeface="Spectral"/>
              <a:ea typeface="Spectral"/>
              <a:cs typeface="Spectral"/>
              <a:sym typeface="Spectral"/>
            </a:endParaRPr>
          </a:p>
          <a:p>
            <a:pPr marL="0" lvl="0" indent="0" algn="ctr" rtl="0">
              <a:spcBef>
                <a:spcPts val="0"/>
              </a:spcBef>
              <a:spcAft>
                <a:spcPts val="0"/>
              </a:spcAft>
              <a:buNone/>
            </a:pPr>
            <a:endParaRPr>
              <a:solidFill>
                <a:srgbClr val="888888"/>
              </a:solidFill>
              <a:latin typeface="Spectral"/>
              <a:ea typeface="Spectral"/>
              <a:cs typeface="Spectral"/>
              <a:sym typeface="Spectral"/>
            </a:endParaRPr>
          </a:p>
          <a:p>
            <a:pPr marL="0" lvl="0" indent="0" algn="ctr" rtl="0">
              <a:spcBef>
                <a:spcPts val="0"/>
              </a:spcBef>
              <a:spcAft>
                <a:spcPts val="0"/>
              </a:spcAft>
              <a:buNone/>
            </a:pPr>
            <a:r>
              <a:rPr lang="en">
                <a:solidFill>
                  <a:srgbClr val="888888"/>
                </a:solidFill>
                <a:latin typeface="Spectral"/>
                <a:ea typeface="Spectral"/>
                <a:cs typeface="Spectral"/>
                <a:sym typeface="Spectral"/>
              </a:rPr>
              <a:t>Users</a:t>
            </a:r>
            <a:endParaRPr>
              <a:solidFill>
                <a:srgbClr val="888888"/>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8E4635ED-BF37-0B40-BEE5-D1C4904FEB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Why define stakeholder so broadly?</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EBF6DA06-704D-7744-880D-130279A4DF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Why define stakeholder so broadly?</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0" lvl="0" indent="0" algn="ctr" rtl="0">
              <a:spcBef>
                <a:spcPts val="0"/>
              </a:spcBef>
              <a:spcAft>
                <a:spcPts val="0"/>
              </a:spcAft>
              <a:buNone/>
            </a:pPr>
            <a:r>
              <a:rPr lang="en">
                <a:latin typeface="Spectral"/>
                <a:ea typeface="Spectral"/>
                <a:cs typeface="Spectral"/>
                <a:sym typeface="Spectral"/>
              </a:rPr>
              <a:t>There are no </a:t>
            </a:r>
            <a:r>
              <a:rPr lang="en" i="1">
                <a:latin typeface="Spectral"/>
                <a:ea typeface="Spectral"/>
                <a:cs typeface="Spectral"/>
                <a:sym typeface="Spectral"/>
              </a:rPr>
              <a:t>ethical externalities.</a:t>
            </a:r>
            <a:endParaRPr i="1">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BABD5DFB-A3ED-4D41-9FDF-37E1A71343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Spectral"/>
              <a:ea typeface="Spectral"/>
              <a:cs typeface="Spectral"/>
              <a:sym typeface="Spectral"/>
            </a:endParaRPr>
          </a:p>
          <a:p>
            <a:pPr marL="0" lvl="0" indent="0" algn="ctr" rtl="0">
              <a:spcBef>
                <a:spcPts val="0"/>
              </a:spcBef>
              <a:spcAft>
                <a:spcPts val="0"/>
              </a:spcAft>
              <a:buNone/>
            </a:pPr>
            <a:r>
              <a:rPr lang="en">
                <a:latin typeface="Spectral"/>
                <a:ea typeface="Spectral"/>
                <a:cs typeface="Spectral"/>
                <a:sym typeface="Spectral"/>
              </a:rPr>
              <a:t>That doesn’t mean you’re responsible for everything. </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349259A9-EB4A-4A49-BC43-81FA5FA52C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1"/>
          <p:cNvSpPr txBox="1">
            <a:spLocks noGrp="1"/>
          </p:cNvSpPr>
          <p:nvPr>
            <p:ph type="title"/>
          </p:nvPr>
        </p:nvSpPr>
        <p:spPr>
          <a:xfrm>
            <a:off x="311700" y="354300"/>
            <a:ext cx="8520600" cy="44349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a:solidFill>
                  <a:srgbClr val="000000"/>
                </a:solidFill>
                <a:latin typeface="Spectral"/>
                <a:ea typeface="Spectral"/>
                <a:cs typeface="Spectral"/>
                <a:sym typeface="Spectral"/>
              </a:rPr>
              <a:t>But, to make things ethically, </a:t>
            </a:r>
            <a:br>
              <a:rPr lang="en">
                <a:solidFill>
                  <a:srgbClr val="000000"/>
                </a:solidFill>
                <a:latin typeface="Spectral"/>
                <a:ea typeface="Spectral"/>
                <a:cs typeface="Spectral"/>
                <a:sym typeface="Spectral"/>
              </a:rPr>
            </a:br>
            <a:r>
              <a:rPr lang="en">
                <a:solidFill>
                  <a:srgbClr val="000000"/>
                </a:solidFill>
                <a:latin typeface="Spectral"/>
                <a:ea typeface="Spectral"/>
                <a:cs typeface="Spectral"/>
                <a:sym typeface="Spectral"/>
              </a:rPr>
              <a:t>you need to know </a:t>
            </a:r>
            <a:br>
              <a:rPr lang="en">
                <a:solidFill>
                  <a:srgbClr val="000000"/>
                </a:solidFill>
                <a:latin typeface="Spectral"/>
                <a:ea typeface="Spectral"/>
                <a:cs typeface="Spectral"/>
                <a:sym typeface="Spectral"/>
              </a:rPr>
            </a:br>
            <a:r>
              <a:rPr lang="en">
                <a:solidFill>
                  <a:srgbClr val="000000"/>
                </a:solidFill>
                <a:latin typeface="Spectral"/>
                <a:ea typeface="Spectral"/>
                <a:cs typeface="Spectral"/>
                <a:sym typeface="Spectral"/>
              </a:rPr>
              <a:t>what all the ethical elements are!</a:t>
            </a:r>
            <a:endParaRPr>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6042E9FA-F24C-DB44-9F5E-2788316FD9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latin typeface="Spectral"/>
                <a:ea typeface="Spectral"/>
                <a:cs typeface="Spectral"/>
                <a:sym typeface="Spectral"/>
              </a:rPr>
              <a:t>Stakeholder </a:t>
            </a:r>
            <a:r>
              <a:rPr lang="en" i="1">
                <a:solidFill>
                  <a:srgbClr val="000000"/>
                </a:solidFill>
                <a:latin typeface="Spectral"/>
                <a:ea typeface="Spectral"/>
                <a:cs typeface="Spectral"/>
                <a:sym typeface="Spectral"/>
              </a:rPr>
              <a:t>subgroups</a:t>
            </a:r>
            <a:r>
              <a:rPr lang="en">
                <a:solidFill>
                  <a:srgbClr val="000000"/>
                </a:solidFill>
                <a:latin typeface="Spectral"/>
                <a:ea typeface="Spectral"/>
                <a:cs typeface="Spectral"/>
                <a:sym typeface="Spectral"/>
              </a:rPr>
              <a:t> matter.</a:t>
            </a:r>
            <a:endParaRPr>
              <a:solidFill>
                <a:srgbClr val="888888"/>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09989129-D2D2-E34E-BBF6-CB3147C84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Contact Tracing Stakeholders</a:t>
            </a:r>
            <a:endParaRPr sz="3600"/>
          </a:p>
          <a:p>
            <a:pPr marL="0" lvl="0" indent="0" algn="l" rtl="0">
              <a:spcBef>
                <a:spcPts val="0"/>
              </a:spcBef>
              <a:spcAft>
                <a:spcPts val="0"/>
              </a:spcAft>
              <a:buNone/>
            </a:pPr>
            <a:endParaRPr/>
          </a:p>
        </p:txBody>
      </p:sp>
      <p:sp>
        <p:nvSpPr>
          <p:cNvPr id="335" name="Google Shape;335;p53"/>
          <p:cNvSpPr txBox="1">
            <a:spLocks noGrp="1"/>
          </p:cNvSpPr>
          <p:nvPr>
            <p:ph type="body" idx="1"/>
          </p:nvPr>
        </p:nvSpPr>
        <p:spPr>
          <a:xfrm>
            <a:off x="311700" y="1152475"/>
            <a:ext cx="58815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i="1"/>
              <a:t>Smartphone users</a:t>
            </a:r>
            <a:endParaRPr sz="2300" i="1"/>
          </a:p>
          <a:p>
            <a:pPr marL="0" lvl="0" indent="0" algn="l" rtl="0">
              <a:spcBef>
                <a:spcPts val="1600"/>
              </a:spcBef>
              <a:spcAft>
                <a:spcPts val="1600"/>
              </a:spcAft>
              <a:buNone/>
            </a:pPr>
            <a:r>
              <a:rPr lang="en" sz="2300" i="1"/>
              <a:t>Not-smartphone users</a:t>
            </a:r>
            <a:endParaRPr sz="2300" i="1"/>
          </a:p>
        </p:txBody>
      </p:sp>
      <p:sp>
        <p:nvSpPr>
          <p:cNvPr id="2" name="Slide Number Placeholder 1">
            <a:extLst>
              <a:ext uri="{FF2B5EF4-FFF2-40B4-BE49-F238E27FC236}">
                <a16:creationId xmlns:a16="http://schemas.microsoft.com/office/drawing/2014/main" id="{E2145671-C579-304B-B778-20D84DBC53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Contact Tracing Stakeholders</a:t>
            </a:r>
            <a:endParaRPr sz="3600"/>
          </a:p>
          <a:p>
            <a:pPr marL="0" lvl="0" indent="0" algn="l" rtl="0">
              <a:spcBef>
                <a:spcPts val="0"/>
              </a:spcBef>
              <a:spcAft>
                <a:spcPts val="0"/>
              </a:spcAft>
              <a:buNone/>
            </a:pPr>
            <a:endParaRPr/>
          </a:p>
        </p:txBody>
      </p:sp>
      <p:sp>
        <p:nvSpPr>
          <p:cNvPr id="341" name="Google Shape;341;p54"/>
          <p:cNvSpPr txBox="1">
            <a:spLocks noGrp="1"/>
          </p:cNvSpPr>
          <p:nvPr>
            <p:ph type="body" idx="1"/>
          </p:nvPr>
        </p:nvSpPr>
        <p:spPr>
          <a:xfrm>
            <a:off x="311700" y="1152475"/>
            <a:ext cx="58815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300" i="1"/>
          </a:p>
          <a:p>
            <a:pPr marL="0" lvl="0" indent="0" algn="l" rtl="0">
              <a:spcBef>
                <a:spcPts val="1600"/>
              </a:spcBef>
              <a:spcAft>
                <a:spcPts val="0"/>
              </a:spcAft>
              <a:buNone/>
            </a:pPr>
            <a:endParaRPr sz="2300" i="1"/>
          </a:p>
          <a:p>
            <a:pPr marL="0" lvl="0" indent="0" algn="l" rtl="0">
              <a:spcBef>
                <a:spcPts val="1600"/>
              </a:spcBef>
              <a:spcAft>
                <a:spcPts val="0"/>
              </a:spcAft>
              <a:buNone/>
            </a:pPr>
            <a:r>
              <a:rPr lang="en" sz="2300" i="1"/>
              <a:t>Smartphone users</a:t>
            </a:r>
            <a:endParaRPr sz="2300" i="1"/>
          </a:p>
          <a:p>
            <a:pPr marL="0" lvl="0" indent="0" algn="l" rtl="0">
              <a:spcBef>
                <a:spcPts val="1600"/>
              </a:spcBef>
              <a:spcAft>
                <a:spcPts val="0"/>
              </a:spcAft>
              <a:buNone/>
            </a:pPr>
            <a:r>
              <a:rPr lang="en" sz="2300" i="1"/>
              <a:t>Not-smartphone users</a:t>
            </a:r>
            <a:endParaRPr sz="2300" i="1"/>
          </a:p>
          <a:p>
            <a:pPr marL="0" lvl="0" indent="0" algn="l" rtl="0">
              <a:spcBef>
                <a:spcPts val="1600"/>
              </a:spcBef>
              <a:spcAft>
                <a:spcPts val="0"/>
              </a:spcAft>
              <a:buNone/>
            </a:pPr>
            <a:r>
              <a:rPr lang="en" sz="2300" i="1"/>
              <a:t>Black people</a:t>
            </a:r>
            <a:endParaRPr sz="2300" i="1"/>
          </a:p>
          <a:p>
            <a:pPr marL="0" lvl="0" indent="0" algn="l" rtl="0">
              <a:spcBef>
                <a:spcPts val="1600"/>
              </a:spcBef>
              <a:spcAft>
                <a:spcPts val="1600"/>
              </a:spcAft>
              <a:buNone/>
            </a:pPr>
            <a:r>
              <a:rPr lang="en" sz="2300" i="1"/>
              <a:t>Hispanic or Latino people </a:t>
            </a:r>
            <a:endParaRPr sz="2300" i="1"/>
          </a:p>
        </p:txBody>
      </p:sp>
      <p:sp>
        <p:nvSpPr>
          <p:cNvPr id="2" name="Slide Number Placeholder 1">
            <a:extLst>
              <a:ext uri="{FF2B5EF4-FFF2-40B4-BE49-F238E27FC236}">
                <a16:creationId xmlns:a16="http://schemas.microsoft.com/office/drawing/2014/main" id="{9C240B04-D550-344F-9035-EB2214582F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Responsibility</a:t>
            </a:r>
            <a:endParaRPr>
              <a:latin typeface="Spectral"/>
              <a:ea typeface="Spectral"/>
              <a:cs typeface="Spectral"/>
              <a:sym typeface="Spectral"/>
            </a:endParaRPr>
          </a:p>
        </p:txBody>
      </p:sp>
      <p:sp>
        <p:nvSpPr>
          <p:cNvPr id="87" name="Google Shape;87;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You’re a UROP. You’re interested in going to grad school, and you had a hard time getting this position. You’re hoping for a good letter. </a:t>
            </a:r>
            <a:endParaRPr>
              <a:latin typeface="Spectral"/>
              <a:ea typeface="Spectral"/>
              <a:cs typeface="Spectral"/>
              <a:sym typeface="Spectral"/>
            </a:endParaRPr>
          </a:p>
          <a:p>
            <a:pPr marL="0" lvl="0" indent="0" algn="l" rtl="0">
              <a:spcBef>
                <a:spcPts val="1600"/>
              </a:spcBef>
              <a:spcAft>
                <a:spcPts val="0"/>
              </a:spcAft>
              <a:buNone/>
            </a:pPr>
            <a:r>
              <a:rPr lang="en">
                <a:latin typeface="Spectral"/>
                <a:ea typeface="Spectral"/>
                <a:cs typeface="Spectral"/>
                <a:sym typeface="Spectral"/>
              </a:rPr>
              <a:t>Your grad student mentor works on a method for explaining the decisions of autonomous systems. Your grad student recently realized their system could also work for drones.</a:t>
            </a:r>
            <a:endParaRPr>
              <a:latin typeface="Spectral"/>
              <a:ea typeface="Spectral"/>
              <a:cs typeface="Spectral"/>
              <a:sym typeface="Spectral"/>
            </a:endParaRPr>
          </a:p>
          <a:p>
            <a:pPr marL="0" lvl="0" indent="0" algn="l" rtl="0">
              <a:spcBef>
                <a:spcPts val="1600"/>
              </a:spcBef>
              <a:spcAft>
                <a:spcPts val="0"/>
              </a:spcAft>
              <a:buNone/>
            </a:pPr>
            <a:r>
              <a:rPr lang="en">
                <a:latin typeface="Spectral"/>
                <a:ea typeface="Spectral"/>
                <a:cs typeface="Spectral"/>
                <a:sym typeface="Spectral"/>
              </a:rPr>
              <a:t>They task you with creating a website to help military personnel assess UAV decisions. They say, “they’re already using the drones, this will just increase accountability.” </a:t>
            </a:r>
            <a:endParaRPr>
              <a:latin typeface="Spectral"/>
              <a:ea typeface="Spectral"/>
              <a:cs typeface="Spectral"/>
              <a:sym typeface="Spectral"/>
            </a:endParaRPr>
          </a:p>
          <a:p>
            <a:pPr marL="0" lvl="0" indent="0" algn="l" rtl="0">
              <a:spcBef>
                <a:spcPts val="1600"/>
              </a:spcBef>
              <a:spcAft>
                <a:spcPts val="1600"/>
              </a:spcAft>
              <a:buNone/>
            </a:pPr>
            <a:r>
              <a:rPr lang="en">
                <a:latin typeface="Spectral"/>
                <a:ea typeface="Spectral"/>
                <a:cs typeface="Spectral"/>
                <a:sym typeface="Spectral"/>
              </a:rPr>
              <a:t>What do you do? </a:t>
            </a:r>
            <a:endParaRPr>
              <a:latin typeface="Spectral"/>
              <a:ea typeface="Spectral"/>
              <a:cs typeface="Spectral"/>
              <a:sym typeface="Spectral"/>
            </a:endParaRPr>
          </a:p>
        </p:txBody>
      </p:sp>
      <p:sp>
        <p:nvSpPr>
          <p:cNvPr id="88" name="Google Shape;88;p19"/>
          <p:cNvSpPr/>
          <p:nvPr/>
        </p:nvSpPr>
        <p:spPr>
          <a:xfrm>
            <a:off x="311700" y="1152475"/>
            <a:ext cx="3558300" cy="3416400"/>
          </a:xfrm>
          <a:prstGeom prst="rect">
            <a:avLst/>
          </a:prstGeom>
          <a:noFill/>
          <a:ln w="38100"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Spectral"/>
                <a:ea typeface="Spectral"/>
                <a:cs typeface="Spectral"/>
                <a:sym typeface="Spectral"/>
              </a:rPr>
              <a:t>Some Choices</a:t>
            </a:r>
            <a:endParaRPr b="1">
              <a:latin typeface="Spectral"/>
              <a:ea typeface="Spectral"/>
              <a:cs typeface="Spectral"/>
              <a:sym typeface="Spectral"/>
            </a:endParaRPr>
          </a:p>
          <a:p>
            <a:pPr marL="0" lvl="0" indent="0" algn="ctr" rtl="0">
              <a:spcBef>
                <a:spcPts val="0"/>
              </a:spcBef>
              <a:spcAft>
                <a:spcPts val="0"/>
              </a:spcAft>
              <a:buNone/>
            </a:pPr>
            <a:endParaRPr b="1">
              <a:latin typeface="Spectral"/>
              <a:ea typeface="Spectral"/>
              <a:cs typeface="Spectral"/>
              <a:sym typeface="Spectral"/>
            </a:endParaRPr>
          </a:p>
          <a:p>
            <a:pPr marL="457200" lvl="0" indent="-304800" algn="l" rtl="0">
              <a:spcBef>
                <a:spcPts val="0"/>
              </a:spcBef>
              <a:spcAft>
                <a:spcPts val="0"/>
              </a:spcAft>
              <a:buSzPts val="1200"/>
              <a:buFont typeface="Spectral"/>
              <a:buAutoNum type="alphaUcPeriod"/>
            </a:pPr>
            <a:r>
              <a:rPr lang="en" sz="1200">
                <a:latin typeface="Spectral"/>
                <a:ea typeface="Spectral"/>
                <a:cs typeface="Spectral"/>
                <a:sym typeface="Spectral"/>
              </a:rPr>
              <a:t>Happy to do it</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Reluctant but would do it</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Object to doing it and ask for an alternative task, but would do it if I had to</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Leak information to the public, but don’t resign from my job</a:t>
            </a:r>
            <a:endParaRPr sz="1200">
              <a:latin typeface="Spectral"/>
              <a:ea typeface="Spectral"/>
              <a:cs typeface="Spectral"/>
              <a:sym typeface="Spectral"/>
            </a:endParaRPr>
          </a:p>
          <a:p>
            <a:pPr marL="457200" lvl="0" indent="-304800" algn="l" rtl="0">
              <a:spcBef>
                <a:spcPts val="1000"/>
              </a:spcBef>
              <a:spcAft>
                <a:spcPts val="0"/>
              </a:spcAft>
              <a:buClr>
                <a:schemeClr val="dk1"/>
              </a:buClr>
              <a:buSzPts val="1200"/>
              <a:buFont typeface="Spectral"/>
              <a:buAutoNum type="alphaUcPeriod"/>
            </a:pPr>
            <a:r>
              <a:rPr lang="en" sz="1200">
                <a:solidFill>
                  <a:schemeClr val="dk1"/>
                </a:solidFill>
                <a:latin typeface="Spectral"/>
                <a:ea typeface="Spectral"/>
                <a:cs typeface="Spectral"/>
                <a:sym typeface="Spectral"/>
              </a:rPr>
              <a:t>Keep your job, but organize with others to stand up to leadership in the future. </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Resign from my job rather than do it </a:t>
            </a:r>
            <a:endParaRPr sz="1200">
              <a:latin typeface="Spectral"/>
              <a:ea typeface="Spectral"/>
              <a:cs typeface="Spectral"/>
              <a:sym typeface="Spectral"/>
            </a:endParaRPr>
          </a:p>
          <a:p>
            <a:pPr marL="457200" lvl="0" indent="-304800" algn="l" rtl="0">
              <a:spcBef>
                <a:spcPts val="1000"/>
              </a:spcBef>
              <a:spcAft>
                <a:spcPts val="0"/>
              </a:spcAft>
              <a:buSzPts val="1200"/>
              <a:buFont typeface="Spectral"/>
              <a:buAutoNum type="alphaUcPeriod"/>
            </a:pPr>
            <a:r>
              <a:rPr lang="en" sz="1200">
                <a:latin typeface="Spectral"/>
                <a:ea typeface="Spectral"/>
                <a:cs typeface="Spectral"/>
                <a:sym typeface="Spectral"/>
              </a:rPr>
              <a:t>Resign from my job and leak information to the public</a:t>
            </a:r>
            <a:endParaRPr sz="1200">
              <a:latin typeface="Spectral"/>
              <a:ea typeface="Spectral"/>
              <a:cs typeface="Spectral"/>
              <a:sym typeface="Spectral"/>
            </a:endParaRPr>
          </a:p>
          <a:p>
            <a:pPr marL="0" lvl="0" indent="0" algn="l" rtl="0">
              <a:spcBef>
                <a:spcPts val="1000"/>
              </a:spcBef>
              <a:spcAft>
                <a:spcPts val="0"/>
              </a:spcAft>
              <a:buNone/>
            </a:pPr>
            <a:endParaRPr>
              <a:latin typeface="Spectral"/>
              <a:ea typeface="Spectral"/>
              <a:cs typeface="Spectral"/>
              <a:sym typeface="Spectral"/>
            </a:endParaRPr>
          </a:p>
        </p:txBody>
      </p:sp>
      <p:sp>
        <p:nvSpPr>
          <p:cNvPr id="89" name="Google Shape;89;p19"/>
          <p:cNvSpPr txBox="1"/>
          <p:nvPr/>
        </p:nvSpPr>
        <p:spPr>
          <a:xfrm>
            <a:off x="147575" y="4759600"/>
            <a:ext cx="1521900" cy="2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Spectral"/>
                <a:ea typeface="Spectral"/>
                <a:cs typeface="Spectral"/>
                <a:sym typeface="Spectral"/>
              </a:rPr>
              <a:t>Cite: </a:t>
            </a:r>
            <a:r>
              <a:rPr lang="en" sz="1000" u="sng">
                <a:solidFill>
                  <a:schemeClr val="hlink"/>
                </a:solidFill>
                <a:latin typeface="Spectral"/>
                <a:ea typeface="Spectral"/>
                <a:cs typeface="Spectral"/>
                <a:sym typeface="Spectral"/>
                <a:hlinkClick r:id="rId3"/>
              </a:rPr>
              <a:t>Abeba Birhane</a:t>
            </a:r>
            <a:r>
              <a:rPr lang="en" sz="1000">
                <a:latin typeface="Spectral"/>
                <a:ea typeface="Spectral"/>
                <a:cs typeface="Spectral"/>
                <a:sym typeface="Spectral"/>
              </a:rPr>
              <a:t> </a:t>
            </a:r>
            <a:endParaRPr sz="1000">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54537FF0-2C26-5B41-A995-9BE100E611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Contact Tracing Stakeholders</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0" lvl="0" indent="0" algn="ctr" rtl="0">
              <a:spcBef>
                <a:spcPts val="0"/>
              </a:spcBef>
              <a:spcAft>
                <a:spcPts val="0"/>
              </a:spcAft>
              <a:buNone/>
            </a:pPr>
            <a:r>
              <a:rPr lang="en" sz="2500" i="1">
                <a:latin typeface="Spectral"/>
                <a:ea typeface="Spectral"/>
                <a:cs typeface="Spectral"/>
                <a:sym typeface="Spectral"/>
              </a:rPr>
              <a:t>Task: Brainstorm as many stakeholders as you can</a:t>
            </a:r>
            <a:endParaRPr sz="2500" i="1">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0" lvl="0" indent="0" algn="ctr" rtl="0">
              <a:spcBef>
                <a:spcPts val="0"/>
              </a:spcBef>
              <a:spcAft>
                <a:spcPts val="0"/>
              </a:spcAft>
              <a:buNone/>
            </a:pPr>
            <a:r>
              <a:rPr lang="en">
                <a:solidFill>
                  <a:srgbClr val="888888"/>
                </a:solidFill>
                <a:latin typeface="Spectral"/>
                <a:ea typeface="Spectral"/>
                <a:cs typeface="Spectral"/>
                <a:sym typeface="Spectral"/>
              </a:rPr>
              <a:t>5 minutes</a:t>
            </a:r>
            <a:endParaRPr>
              <a:solidFill>
                <a:srgbClr val="888888"/>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8D2E70A2-7A49-C14D-8914-35613C9000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Stakeholders</a:t>
            </a:r>
            <a:endParaRPr sz="3600"/>
          </a:p>
          <a:p>
            <a:pPr marL="0" lvl="0" indent="0" algn="l" rtl="0">
              <a:spcBef>
                <a:spcPts val="0"/>
              </a:spcBef>
              <a:spcAft>
                <a:spcPts val="0"/>
              </a:spcAft>
              <a:buNone/>
            </a:pPr>
            <a:endParaRPr/>
          </a:p>
        </p:txBody>
      </p:sp>
      <p:sp>
        <p:nvSpPr>
          <p:cNvPr id="352" name="Google Shape;352;p56"/>
          <p:cNvSpPr txBox="1">
            <a:spLocks noGrp="1"/>
          </p:cNvSpPr>
          <p:nvPr>
            <p:ph type="body" idx="1"/>
          </p:nvPr>
        </p:nvSpPr>
        <p:spPr>
          <a:xfrm>
            <a:off x="311700" y="1152475"/>
            <a:ext cx="5881500" cy="3488700"/>
          </a:xfrm>
          <a:prstGeom prst="rect">
            <a:avLst/>
          </a:prstGeom>
        </p:spPr>
        <p:txBody>
          <a:bodyPr spcFirstLastPara="1" wrap="square" lIns="91425" tIns="91425" rIns="91425" bIns="91425" anchor="ctr" anchorCtr="0">
            <a:noAutofit/>
          </a:bodyPr>
          <a:lstStyle/>
          <a:p>
            <a:pPr marL="457200" lvl="0" indent="-374650" algn="l" rtl="0">
              <a:spcBef>
                <a:spcPts val="0"/>
              </a:spcBef>
              <a:spcAft>
                <a:spcPts val="0"/>
              </a:spcAft>
              <a:buSzPts val="2300"/>
              <a:buChar char="●"/>
            </a:pPr>
            <a:r>
              <a:rPr lang="en" sz="2300" i="1"/>
              <a:t>Coronavirus(?)</a:t>
            </a:r>
            <a:endParaRPr sz="2300" i="1"/>
          </a:p>
          <a:p>
            <a:pPr marL="457200" lvl="0" indent="-374650" algn="l" rtl="0">
              <a:spcBef>
                <a:spcPts val="0"/>
              </a:spcBef>
              <a:spcAft>
                <a:spcPts val="0"/>
              </a:spcAft>
              <a:buSzPts val="2300"/>
              <a:buChar char="●"/>
            </a:pPr>
            <a:r>
              <a:rPr lang="en" sz="2300" i="1"/>
              <a:t>Low income communities</a:t>
            </a:r>
            <a:endParaRPr sz="2300" i="1"/>
          </a:p>
          <a:p>
            <a:pPr marL="457200" lvl="0" indent="-374650" algn="l" rtl="0">
              <a:spcBef>
                <a:spcPts val="0"/>
              </a:spcBef>
              <a:spcAft>
                <a:spcPts val="0"/>
              </a:spcAft>
              <a:buSzPts val="2300"/>
              <a:buChar char="●"/>
            </a:pPr>
            <a:r>
              <a:rPr lang="en" sz="2300" i="1"/>
              <a:t>Developers</a:t>
            </a:r>
            <a:endParaRPr sz="2300" i="1"/>
          </a:p>
          <a:p>
            <a:pPr marL="457200" lvl="0" indent="-374650" algn="l" rtl="0">
              <a:spcBef>
                <a:spcPts val="0"/>
              </a:spcBef>
              <a:spcAft>
                <a:spcPts val="0"/>
              </a:spcAft>
              <a:buSzPts val="2300"/>
              <a:buChar char="●"/>
            </a:pPr>
            <a:r>
              <a:rPr lang="en" sz="2300" i="1"/>
              <a:t>Governments</a:t>
            </a:r>
            <a:endParaRPr sz="2300" i="1"/>
          </a:p>
          <a:p>
            <a:pPr marL="457200" lvl="0" indent="-374650" algn="l" rtl="0">
              <a:spcBef>
                <a:spcPts val="0"/>
              </a:spcBef>
              <a:spcAft>
                <a:spcPts val="0"/>
              </a:spcAft>
              <a:buSzPts val="2300"/>
              <a:buChar char="●"/>
            </a:pPr>
            <a:r>
              <a:rPr lang="en" sz="2300" i="1"/>
              <a:t>Different Age Groups</a:t>
            </a:r>
            <a:endParaRPr sz="2300" i="1"/>
          </a:p>
          <a:p>
            <a:pPr marL="457200" lvl="0" indent="-374650" algn="l" rtl="0">
              <a:spcBef>
                <a:spcPts val="0"/>
              </a:spcBef>
              <a:spcAft>
                <a:spcPts val="0"/>
              </a:spcAft>
              <a:buSzPts val="2300"/>
              <a:buChar char="●"/>
            </a:pPr>
            <a:r>
              <a:rPr lang="en" sz="2300" i="1"/>
              <a:t>People in areas with worse connectivity</a:t>
            </a:r>
            <a:endParaRPr sz="2300" i="1"/>
          </a:p>
          <a:p>
            <a:pPr marL="457200" lvl="0" indent="-374650" algn="l" rtl="0">
              <a:spcBef>
                <a:spcPts val="0"/>
              </a:spcBef>
              <a:spcAft>
                <a:spcPts val="0"/>
              </a:spcAft>
              <a:buSzPts val="2300"/>
              <a:buChar char="●"/>
            </a:pPr>
            <a:r>
              <a:rPr lang="en" sz="2300" i="1"/>
              <a:t>People who are benefiting from the pandemic.</a:t>
            </a:r>
            <a:endParaRPr sz="2300" i="1"/>
          </a:p>
        </p:txBody>
      </p:sp>
      <p:sp>
        <p:nvSpPr>
          <p:cNvPr id="2" name="Slide Number Placeholder 1">
            <a:extLst>
              <a:ext uri="{FF2B5EF4-FFF2-40B4-BE49-F238E27FC236}">
                <a16:creationId xmlns:a16="http://schemas.microsoft.com/office/drawing/2014/main" id="{9A3F41AA-D287-9D45-B817-C29BE68C23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Stakeholders</a:t>
            </a:r>
            <a:endParaRPr sz="3600"/>
          </a:p>
          <a:p>
            <a:pPr marL="0" lvl="0" indent="0" algn="l" rtl="0">
              <a:spcBef>
                <a:spcPts val="0"/>
              </a:spcBef>
              <a:spcAft>
                <a:spcPts val="0"/>
              </a:spcAft>
              <a:buNone/>
            </a:pPr>
            <a:endParaRPr/>
          </a:p>
        </p:txBody>
      </p:sp>
      <p:sp>
        <p:nvSpPr>
          <p:cNvPr id="358" name="Google Shape;358;p57"/>
          <p:cNvSpPr txBox="1">
            <a:spLocks noGrp="1"/>
          </p:cNvSpPr>
          <p:nvPr>
            <p:ph type="body" idx="1"/>
          </p:nvPr>
        </p:nvSpPr>
        <p:spPr>
          <a:xfrm>
            <a:off x="440275" y="1131025"/>
            <a:ext cx="58815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i="1"/>
              <a:t>&lt; Room 2: Add your stakeholders&gt;</a:t>
            </a:r>
            <a:endParaRPr sz="2300" i="1"/>
          </a:p>
          <a:p>
            <a:pPr marL="457200" lvl="0" indent="-374650" algn="l" rtl="0">
              <a:spcBef>
                <a:spcPts val="1600"/>
              </a:spcBef>
              <a:spcAft>
                <a:spcPts val="0"/>
              </a:spcAft>
              <a:buSzPts val="2300"/>
              <a:buChar char="-"/>
            </a:pPr>
            <a:r>
              <a:rPr lang="en" sz="2300"/>
              <a:t>Healthcare workers</a:t>
            </a:r>
            <a:endParaRPr sz="2300"/>
          </a:p>
          <a:p>
            <a:pPr marL="457200" lvl="0" indent="-374650" algn="l" rtl="0">
              <a:spcBef>
                <a:spcPts val="0"/>
              </a:spcBef>
              <a:spcAft>
                <a:spcPts val="0"/>
              </a:spcAft>
              <a:buSzPts val="2300"/>
              <a:buChar char="-"/>
            </a:pPr>
            <a:r>
              <a:rPr lang="en" sz="2300"/>
              <a:t>Essential workers</a:t>
            </a:r>
            <a:endParaRPr sz="2300"/>
          </a:p>
          <a:p>
            <a:pPr marL="457200" lvl="0" indent="-374650" algn="l" rtl="0">
              <a:spcBef>
                <a:spcPts val="0"/>
              </a:spcBef>
              <a:spcAft>
                <a:spcPts val="0"/>
              </a:spcAft>
              <a:buSzPts val="2300"/>
              <a:buChar char="-"/>
            </a:pPr>
            <a:r>
              <a:rPr lang="en" sz="2300"/>
              <a:t>Businesses/potential hubs for transmission</a:t>
            </a:r>
            <a:endParaRPr sz="2300"/>
          </a:p>
          <a:p>
            <a:pPr marL="457200" lvl="0" indent="-374650" algn="l" rtl="0">
              <a:spcBef>
                <a:spcPts val="0"/>
              </a:spcBef>
              <a:spcAft>
                <a:spcPts val="0"/>
              </a:spcAft>
              <a:buSzPts val="2300"/>
              <a:buChar char="-"/>
            </a:pPr>
            <a:r>
              <a:rPr lang="en" sz="2300"/>
              <a:t>Maker of app</a:t>
            </a:r>
            <a:endParaRPr sz="2300"/>
          </a:p>
        </p:txBody>
      </p:sp>
      <p:sp>
        <p:nvSpPr>
          <p:cNvPr id="2" name="Slide Number Placeholder 1">
            <a:extLst>
              <a:ext uri="{FF2B5EF4-FFF2-40B4-BE49-F238E27FC236}">
                <a16:creationId xmlns:a16="http://schemas.microsoft.com/office/drawing/2014/main" id="{078590D4-EF79-CF4B-BC50-5E4D5404BC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Stakeholders</a:t>
            </a:r>
            <a:endParaRPr sz="3600"/>
          </a:p>
          <a:p>
            <a:pPr marL="0" lvl="0" indent="0" algn="l" rtl="0">
              <a:spcBef>
                <a:spcPts val="0"/>
              </a:spcBef>
              <a:spcAft>
                <a:spcPts val="0"/>
              </a:spcAft>
              <a:buNone/>
            </a:pPr>
            <a:endParaRPr/>
          </a:p>
        </p:txBody>
      </p:sp>
      <p:sp>
        <p:nvSpPr>
          <p:cNvPr id="364" name="Google Shape;364;p58"/>
          <p:cNvSpPr txBox="1">
            <a:spLocks noGrp="1"/>
          </p:cNvSpPr>
          <p:nvPr>
            <p:ph type="body" idx="1"/>
          </p:nvPr>
        </p:nvSpPr>
        <p:spPr>
          <a:xfrm>
            <a:off x="311699" y="1530215"/>
            <a:ext cx="6837245" cy="3204900"/>
          </a:xfrm>
          <a:prstGeom prst="rect">
            <a:avLst/>
          </a:prstGeom>
        </p:spPr>
        <p:txBody>
          <a:bodyPr spcFirstLastPara="1" wrap="square" lIns="91425" tIns="91425" rIns="91425" bIns="91425" anchor="ctr" anchorCtr="0">
            <a:noAutofit/>
          </a:bodyPr>
          <a:lstStyle/>
          <a:p>
            <a:pPr marL="457200" lvl="0" indent="-374650" algn="l" rtl="0">
              <a:spcBef>
                <a:spcPts val="0"/>
              </a:spcBef>
              <a:spcAft>
                <a:spcPts val="0"/>
              </a:spcAft>
              <a:buSzPts val="2300"/>
              <a:buChar char="●"/>
            </a:pPr>
            <a:r>
              <a:rPr lang="en" sz="2300" dirty="0"/>
              <a:t>Homeless &amp; low-income</a:t>
            </a:r>
            <a:endParaRPr sz="2300" dirty="0"/>
          </a:p>
          <a:p>
            <a:pPr marL="457200" lvl="0" indent="-374650" algn="l" rtl="0">
              <a:spcBef>
                <a:spcPts val="0"/>
              </a:spcBef>
              <a:spcAft>
                <a:spcPts val="0"/>
              </a:spcAft>
              <a:buSzPts val="2300"/>
              <a:buChar char="●"/>
            </a:pPr>
            <a:r>
              <a:rPr lang="en" sz="2300" dirty="0"/>
              <a:t>Healthcare workers</a:t>
            </a:r>
            <a:endParaRPr sz="2300" dirty="0"/>
          </a:p>
          <a:p>
            <a:pPr marL="457200" lvl="0" indent="-374650" algn="l" rtl="0">
              <a:spcBef>
                <a:spcPts val="0"/>
              </a:spcBef>
              <a:spcAft>
                <a:spcPts val="0"/>
              </a:spcAft>
              <a:buSzPts val="2300"/>
              <a:buChar char="●"/>
            </a:pPr>
            <a:r>
              <a:rPr lang="en" sz="2300" dirty="0"/>
              <a:t>BIPOC</a:t>
            </a:r>
            <a:endParaRPr sz="2300" dirty="0"/>
          </a:p>
          <a:p>
            <a:pPr marL="457200" lvl="0" indent="-374650" algn="l" rtl="0">
              <a:spcBef>
                <a:spcPts val="0"/>
              </a:spcBef>
              <a:spcAft>
                <a:spcPts val="0"/>
              </a:spcAft>
              <a:buSzPts val="2300"/>
              <a:buChar char="●"/>
            </a:pPr>
            <a:r>
              <a:rPr lang="en" sz="2300" dirty="0"/>
              <a:t>Non-smartphone owners</a:t>
            </a:r>
            <a:endParaRPr sz="2300" dirty="0"/>
          </a:p>
          <a:p>
            <a:pPr marL="457200" lvl="0" indent="-374650" algn="l" rtl="0">
              <a:spcBef>
                <a:spcPts val="0"/>
              </a:spcBef>
              <a:spcAft>
                <a:spcPts val="0"/>
              </a:spcAft>
              <a:buSzPts val="2300"/>
              <a:buChar char="●"/>
            </a:pPr>
            <a:r>
              <a:rPr lang="en" sz="2300" dirty="0"/>
              <a:t>Elderly</a:t>
            </a:r>
            <a:endParaRPr sz="2300" dirty="0"/>
          </a:p>
          <a:p>
            <a:pPr marL="457200" lvl="0" indent="-374650" algn="l" rtl="0">
              <a:spcBef>
                <a:spcPts val="0"/>
              </a:spcBef>
              <a:spcAft>
                <a:spcPts val="0"/>
              </a:spcAft>
              <a:buSzPts val="2300"/>
              <a:buChar char="●"/>
            </a:pPr>
            <a:r>
              <a:rPr lang="en" sz="2300" dirty="0"/>
              <a:t>Disabled</a:t>
            </a:r>
            <a:endParaRPr sz="2300" dirty="0"/>
          </a:p>
          <a:p>
            <a:pPr marL="457200" lvl="0" indent="-374650" algn="l" rtl="0">
              <a:spcBef>
                <a:spcPts val="0"/>
              </a:spcBef>
              <a:spcAft>
                <a:spcPts val="0"/>
              </a:spcAft>
              <a:buSzPts val="2300"/>
              <a:buChar char="●"/>
            </a:pPr>
            <a:r>
              <a:rPr lang="en" sz="2300" dirty="0"/>
              <a:t>Children</a:t>
            </a:r>
            <a:endParaRPr sz="2300" dirty="0"/>
          </a:p>
          <a:p>
            <a:pPr marL="457200" lvl="0" indent="-374650" algn="l" rtl="0">
              <a:spcBef>
                <a:spcPts val="0"/>
              </a:spcBef>
              <a:spcAft>
                <a:spcPts val="0"/>
              </a:spcAft>
              <a:buSzPts val="2300"/>
              <a:buChar char="●"/>
            </a:pPr>
            <a:r>
              <a:rPr lang="en" sz="2300" dirty="0"/>
              <a:t>Essential workers</a:t>
            </a:r>
            <a:endParaRPr sz="2300" dirty="0"/>
          </a:p>
          <a:p>
            <a:pPr marL="457200" lvl="0" indent="-374650" algn="l" rtl="0">
              <a:spcBef>
                <a:spcPts val="0"/>
              </a:spcBef>
              <a:spcAft>
                <a:spcPts val="0"/>
              </a:spcAft>
              <a:buSzPts val="2300"/>
              <a:buChar char="●"/>
            </a:pPr>
            <a:r>
              <a:rPr lang="en" sz="2300" dirty="0"/>
              <a:t>Public transportation users</a:t>
            </a:r>
            <a:endParaRPr sz="2300" dirty="0"/>
          </a:p>
          <a:p>
            <a:pPr marL="457200" lvl="0" indent="-374650" algn="l" rtl="0">
              <a:spcBef>
                <a:spcPts val="0"/>
              </a:spcBef>
              <a:spcAft>
                <a:spcPts val="0"/>
              </a:spcAft>
              <a:buSzPts val="2300"/>
              <a:buChar char="●"/>
            </a:pPr>
            <a:r>
              <a:rPr lang="en" sz="2300" dirty="0"/>
              <a:t>Government (all levels)</a:t>
            </a:r>
            <a:endParaRPr sz="2300" dirty="0"/>
          </a:p>
        </p:txBody>
      </p:sp>
      <p:sp>
        <p:nvSpPr>
          <p:cNvPr id="2" name="Slide Number Placeholder 1">
            <a:extLst>
              <a:ext uri="{FF2B5EF4-FFF2-40B4-BE49-F238E27FC236}">
                <a16:creationId xmlns:a16="http://schemas.microsoft.com/office/drawing/2014/main" id="{7530BFC6-F40A-A94E-9DBA-E70504E950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Stakeholders</a:t>
            </a:r>
            <a:endParaRPr sz="3600"/>
          </a:p>
          <a:p>
            <a:pPr marL="0" lvl="0" indent="0" algn="l" rtl="0">
              <a:spcBef>
                <a:spcPts val="0"/>
              </a:spcBef>
              <a:spcAft>
                <a:spcPts val="0"/>
              </a:spcAft>
              <a:buNone/>
            </a:pPr>
            <a:endParaRPr/>
          </a:p>
        </p:txBody>
      </p:sp>
      <p:sp>
        <p:nvSpPr>
          <p:cNvPr id="370" name="Google Shape;370;p59"/>
          <p:cNvSpPr txBox="1">
            <a:spLocks noGrp="1"/>
          </p:cNvSpPr>
          <p:nvPr>
            <p:ph type="body" idx="1"/>
          </p:nvPr>
        </p:nvSpPr>
        <p:spPr>
          <a:xfrm>
            <a:off x="311700" y="1152475"/>
            <a:ext cx="5881500" cy="3488700"/>
          </a:xfrm>
          <a:prstGeom prst="rect">
            <a:avLst/>
          </a:prstGeom>
        </p:spPr>
        <p:txBody>
          <a:bodyPr spcFirstLastPara="1" wrap="square" lIns="91425" tIns="91425" rIns="91425" bIns="91425" anchor="ctr" anchorCtr="0">
            <a:noAutofit/>
          </a:bodyPr>
          <a:lstStyle/>
          <a:p>
            <a:pPr marL="457200" lvl="0" indent="-374650" algn="l" rtl="0">
              <a:spcBef>
                <a:spcPts val="0"/>
              </a:spcBef>
              <a:spcAft>
                <a:spcPts val="0"/>
              </a:spcAft>
              <a:buSzPts val="2300"/>
              <a:buChar char="●"/>
            </a:pPr>
            <a:r>
              <a:rPr lang="en" sz="2300" i="1"/>
              <a:t>Users</a:t>
            </a:r>
            <a:endParaRPr sz="2300" i="1"/>
          </a:p>
          <a:p>
            <a:pPr marL="457200" lvl="0" indent="-374650" algn="l" rtl="0">
              <a:spcBef>
                <a:spcPts val="0"/>
              </a:spcBef>
              <a:spcAft>
                <a:spcPts val="0"/>
              </a:spcAft>
              <a:buSzPts val="2300"/>
              <a:buChar char="●"/>
            </a:pPr>
            <a:r>
              <a:rPr lang="en" sz="2300" i="1"/>
              <a:t>Non-Users: Elderly (non-smartphone users)</a:t>
            </a:r>
            <a:endParaRPr sz="2300" i="1"/>
          </a:p>
          <a:p>
            <a:pPr marL="457200" lvl="0" indent="-374650" algn="l" rtl="0">
              <a:spcBef>
                <a:spcPts val="0"/>
              </a:spcBef>
              <a:spcAft>
                <a:spcPts val="0"/>
              </a:spcAft>
              <a:buSzPts val="2300"/>
              <a:buChar char="●"/>
            </a:pPr>
            <a:r>
              <a:rPr lang="en" sz="2300" i="1"/>
              <a:t>Government</a:t>
            </a:r>
            <a:endParaRPr sz="2300" i="1"/>
          </a:p>
          <a:p>
            <a:pPr marL="457200" lvl="0" indent="-374650" algn="l" rtl="0">
              <a:spcBef>
                <a:spcPts val="0"/>
              </a:spcBef>
              <a:spcAft>
                <a:spcPts val="0"/>
              </a:spcAft>
              <a:buSzPts val="2300"/>
              <a:buChar char="●"/>
            </a:pPr>
            <a:r>
              <a:rPr lang="en" sz="2300" i="1"/>
              <a:t>Hospitals</a:t>
            </a:r>
            <a:endParaRPr sz="2300" i="1"/>
          </a:p>
          <a:p>
            <a:pPr marL="457200" lvl="0" indent="-374650" algn="l" rtl="0">
              <a:spcBef>
                <a:spcPts val="0"/>
              </a:spcBef>
              <a:spcAft>
                <a:spcPts val="0"/>
              </a:spcAft>
              <a:buSzPts val="2300"/>
              <a:buChar char="●"/>
            </a:pPr>
            <a:r>
              <a:rPr lang="en" sz="2300" i="1"/>
              <a:t>Testing Centers</a:t>
            </a:r>
            <a:endParaRPr sz="2300" i="1"/>
          </a:p>
          <a:p>
            <a:pPr marL="457200" lvl="0" indent="-374650" algn="l" rtl="0">
              <a:spcBef>
                <a:spcPts val="0"/>
              </a:spcBef>
              <a:spcAft>
                <a:spcPts val="0"/>
              </a:spcAft>
              <a:buSzPts val="2300"/>
              <a:buChar char="●"/>
            </a:pPr>
            <a:r>
              <a:rPr lang="en" sz="2300" i="1"/>
              <a:t>Academia </a:t>
            </a:r>
            <a:endParaRPr sz="2300" i="1"/>
          </a:p>
          <a:p>
            <a:pPr marL="457200" lvl="0" indent="-374650" algn="l" rtl="0">
              <a:spcBef>
                <a:spcPts val="0"/>
              </a:spcBef>
              <a:spcAft>
                <a:spcPts val="0"/>
              </a:spcAft>
              <a:buSzPts val="2300"/>
              <a:buChar char="●"/>
            </a:pPr>
            <a:r>
              <a:rPr lang="en" sz="2300" i="1"/>
              <a:t>Big pharma</a:t>
            </a:r>
            <a:endParaRPr sz="2300" i="1"/>
          </a:p>
          <a:p>
            <a:pPr marL="457200" lvl="0" indent="-374650" algn="l" rtl="0">
              <a:spcBef>
                <a:spcPts val="0"/>
              </a:spcBef>
              <a:spcAft>
                <a:spcPts val="0"/>
              </a:spcAft>
              <a:buSzPts val="2300"/>
              <a:buChar char="●"/>
            </a:pPr>
            <a:r>
              <a:rPr lang="en" sz="2300" i="1"/>
              <a:t>Inter-Country Tracing Systems</a:t>
            </a:r>
            <a:endParaRPr sz="2300" i="1"/>
          </a:p>
        </p:txBody>
      </p:sp>
      <p:sp>
        <p:nvSpPr>
          <p:cNvPr id="2" name="Slide Number Placeholder 1">
            <a:extLst>
              <a:ext uri="{FF2B5EF4-FFF2-40B4-BE49-F238E27FC236}">
                <a16:creationId xmlns:a16="http://schemas.microsoft.com/office/drawing/2014/main" id="{3FF3A058-D15D-B747-B088-EF5D5B12A2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Contact Tracing Stakeholders</a:t>
            </a:r>
            <a:endParaRPr sz="3600"/>
          </a:p>
          <a:p>
            <a:pPr marL="0" lvl="0" indent="0" algn="l" rtl="0">
              <a:spcBef>
                <a:spcPts val="0"/>
              </a:spcBef>
              <a:spcAft>
                <a:spcPts val="0"/>
              </a:spcAft>
              <a:buNone/>
            </a:pPr>
            <a:endParaRPr/>
          </a:p>
        </p:txBody>
      </p:sp>
      <p:sp>
        <p:nvSpPr>
          <p:cNvPr id="376" name="Google Shape;376;p60"/>
          <p:cNvSpPr txBox="1">
            <a:spLocks noGrp="1"/>
          </p:cNvSpPr>
          <p:nvPr>
            <p:ph type="body" idx="1"/>
          </p:nvPr>
        </p:nvSpPr>
        <p:spPr>
          <a:xfrm>
            <a:off x="311700" y="1152475"/>
            <a:ext cx="5881500" cy="348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i="1"/>
              <a:t>&lt; Room 5: Add your stakeholders&gt;</a:t>
            </a:r>
            <a:endParaRPr sz="1700" i="1"/>
          </a:p>
          <a:p>
            <a:pPr marL="457200" lvl="0" indent="-336550" algn="l" rtl="0">
              <a:spcBef>
                <a:spcPts val="1600"/>
              </a:spcBef>
              <a:spcAft>
                <a:spcPts val="0"/>
              </a:spcAft>
              <a:buSzPts val="1700"/>
              <a:buChar char="●"/>
            </a:pPr>
            <a:r>
              <a:rPr lang="en" sz="1700"/>
              <a:t>Lower-income, anyone without a phone or areas with poor connectivity</a:t>
            </a:r>
            <a:endParaRPr sz="1700"/>
          </a:p>
          <a:p>
            <a:pPr marL="457200" lvl="0" indent="-336550" algn="l" rtl="0">
              <a:spcBef>
                <a:spcPts val="0"/>
              </a:spcBef>
              <a:spcAft>
                <a:spcPts val="0"/>
              </a:spcAft>
              <a:buSzPts val="1700"/>
              <a:buChar char="●"/>
            </a:pPr>
            <a:r>
              <a:rPr lang="en" sz="1700"/>
              <a:t>Rural vs. urban?</a:t>
            </a:r>
            <a:endParaRPr sz="1700"/>
          </a:p>
          <a:p>
            <a:pPr marL="914400" lvl="1" indent="-336550" algn="l" rtl="0">
              <a:spcBef>
                <a:spcPts val="0"/>
              </a:spcBef>
              <a:spcAft>
                <a:spcPts val="0"/>
              </a:spcAft>
              <a:buSzPts val="1700"/>
              <a:buChar char="○"/>
            </a:pPr>
            <a:r>
              <a:rPr lang="en" sz="1700"/>
              <a:t>Proximity to other people (tracing you through other people’s devices)</a:t>
            </a:r>
            <a:endParaRPr sz="1700"/>
          </a:p>
          <a:p>
            <a:pPr marL="457200" lvl="0" indent="-336550" algn="l" rtl="0">
              <a:spcBef>
                <a:spcPts val="0"/>
              </a:spcBef>
              <a:spcAft>
                <a:spcPts val="0"/>
              </a:spcAft>
              <a:buSzPts val="1700"/>
              <a:buChar char="●"/>
            </a:pPr>
            <a:r>
              <a:rPr lang="en" sz="1700"/>
              <a:t>Older vs younger </a:t>
            </a:r>
            <a:endParaRPr sz="1700"/>
          </a:p>
          <a:p>
            <a:pPr marL="914400" lvl="1" indent="-336550" algn="l" rtl="0">
              <a:spcBef>
                <a:spcPts val="0"/>
              </a:spcBef>
              <a:spcAft>
                <a:spcPts val="0"/>
              </a:spcAft>
              <a:buSzPts val="1700"/>
              <a:buChar char="○"/>
            </a:pPr>
            <a:r>
              <a:rPr lang="en" sz="1700"/>
              <a:t>People</a:t>
            </a:r>
            <a:endParaRPr sz="1700"/>
          </a:p>
          <a:p>
            <a:pPr marL="914400" lvl="1" indent="-336550" algn="l" rtl="0">
              <a:spcBef>
                <a:spcPts val="0"/>
              </a:spcBef>
              <a:spcAft>
                <a:spcPts val="0"/>
              </a:spcAft>
              <a:buSzPts val="1700"/>
              <a:buChar char="○"/>
            </a:pPr>
            <a:r>
              <a:rPr lang="en" sz="1700"/>
              <a:t>Tech</a:t>
            </a:r>
            <a:endParaRPr sz="1700"/>
          </a:p>
          <a:p>
            <a:pPr marL="1371600" lvl="2" indent="-336550" algn="l" rtl="0">
              <a:spcBef>
                <a:spcPts val="0"/>
              </a:spcBef>
              <a:spcAft>
                <a:spcPts val="0"/>
              </a:spcAft>
              <a:buSzPts val="1700"/>
              <a:buChar char="■"/>
            </a:pPr>
            <a:r>
              <a:rPr lang="en" sz="1700"/>
              <a:t>New tech - less hackable but built in hardware</a:t>
            </a:r>
            <a:endParaRPr sz="1700"/>
          </a:p>
          <a:p>
            <a:pPr marL="457200" lvl="0" indent="-336550" algn="l" rtl="0">
              <a:spcBef>
                <a:spcPts val="0"/>
              </a:spcBef>
              <a:spcAft>
                <a:spcPts val="0"/>
              </a:spcAft>
              <a:buSzPts val="1700"/>
              <a:buChar char="●"/>
            </a:pPr>
            <a:r>
              <a:rPr lang="en" sz="1700"/>
              <a:t>BIPOC</a:t>
            </a:r>
            <a:endParaRPr sz="1700"/>
          </a:p>
        </p:txBody>
      </p:sp>
      <p:sp>
        <p:nvSpPr>
          <p:cNvPr id="2" name="Slide Number Placeholder 1">
            <a:extLst>
              <a:ext uri="{FF2B5EF4-FFF2-40B4-BE49-F238E27FC236}">
                <a16:creationId xmlns:a16="http://schemas.microsoft.com/office/drawing/2014/main" id="{E1751EED-0A5D-5E49-88E6-16CCE49060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0"/>
        <p:cNvGrpSpPr/>
        <p:nvPr/>
      </p:nvGrpSpPr>
      <p:grpSpPr>
        <a:xfrm>
          <a:off x="0" y="0"/>
          <a:ext cx="0" cy="0"/>
          <a:chOff x="0" y="0"/>
          <a:chExt cx="0" cy="0"/>
        </a:xfrm>
      </p:grpSpPr>
      <p:sp>
        <p:nvSpPr>
          <p:cNvPr id="381" name="Google Shape;381;p6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382" name="Google Shape;382;p61"/>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383" name="Google Shape;383;p61"/>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384" name="Google Shape;384;p61"/>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385" name="Google Shape;385;p61"/>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1"/>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65406A0C-C2BF-3C49-8D0C-3BE832933F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134F5C"/>
                </a:solidFill>
                <a:latin typeface="Spectral"/>
                <a:ea typeface="Spectral"/>
                <a:cs typeface="Spectral"/>
                <a:sym typeface="Spectral"/>
              </a:rPr>
              <a:t>Moral Lenses</a:t>
            </a:r>
            <a:endParaRPr>
              <a:solidFill>
                <a:srgbClr val="134F5C"/>
              </a:solidFill>
              <a:latin typeface="Spectral"/>
              <a:ea typeface="Spectral"/>
              <a:cs typeface="Spectral"/>
              <a:sym typeface="Spectral"/>
            </a:endParaRPr>
          </a:p>
          <a:p>
            <a:pPr marL="0" lvl="0" indent="0" algn="l" rtl="0">
              <a:spcBef>
                <a:spcPts val="0"/>
              </a:spcBef>
              <a:spcAft>
                <a:spcPts val="0"/>
              </a:spcAft>
              <a:buNone/>
            </a:pPr>
            <a:endParaRPr>
              <a:solidFill>
                <a:srgbClr val="134F5C"/>
              </a:solidFill>
              <a:latin typeface="Spectral"/>
              <a:ea typeface="Spectral"/>
              <a:cs typeface="Spectral"/>
              <a:sym typeface="Spectral"/>
            </a:endParaRPr>
          </a:p>
          <a:p>
            <a:pPr marL="0" lvl="0" indent="0" algn="l" rtl="0">
              <a:spcBef>
                <a:spcPts val="0"/>
              </a:spcBef>
              <a:spcAft>
                <a:spcPts val="0"/>
              </a:spcAft>
              <a:buClr>
                <a:schemeClr val="dk1"/>
              </a:buClr>
              <a:buFont typeface="Arial"/>
              <a:buNone/>
            </a:pPr>
            <a:r>
              <a:rPr lang="en" sz="3000">
                <a:solidFill>
                  <a:srgbClr val="000000"/>
                </a:solidFill>
                <a:latin typeface="Spectral"/>
                <a:ea typeface="Spectral"/>
                <a:cs typeface="Spectral"/>
                <a:sym typeface="Spectral"/>
              </a:rPr>
              <a:t>Different ways of looking at effects on stakeholders that reveal different kinds of ethical significance.</a:t>
            </a: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a:solidFill>
                <a:srgbClr val="134F5C"/>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EBBAEAA5-E8B6-3B45-B56B-E3985C7A9C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134F5C"/>
                </a:solidFill>
                <a:latin typeface="Spectral"/>
                <a:ea typeface="Spectral"/>
                <a:cs typeface="Spectral"/>
                <a:sym typeface="Spectral"/>
              </a:rPr>
              <a:t>Outcome Lens</a:t>
            </a:r>
            <a:endParaRPr>
              <a:solidFill>
                <a:srgbClr val="134F5C"/>
              </a:solidFill>
              <a:latin typeface="Spectral"/>
              <a:ea typeface="Spectral"/>
              <a:cs typeface="Spectral"/>
              <a:sym typeface="Spectral"/>
            </a:endParaRPr>
          </a:p>
          <a:p>
            <a:pPr marL="0" lvl="0" indent="0" algn="l" rtl="0">
              <a:spcBef>
                <a:spcPts val="0"/>
              </a:spcBef>
              <a:spcAft>
                <a:spcPts val="0"/>
              </a:spcAft>
              <a:buNone/>
            </a:pPr>
            <a:endParaRPr>
              <a:solidFill>
                <a:srgbClr val="134F5C"/>
              </a:solidFill>
              <a:latin typeface="Spectral"/>
              <a:ea typeface="Spectral"/>
              <a:cs typeface="Spectral"/>
              <a:sym typeface="Spectral"/>
            </a:endParaRPr>
          </a:p>
          <a:p>
            <a:pPr marL="0" lvl="0" indent="0" algn="l" rtl="0">
              <a:spcBef>
                <a:spcPts val="0"/>
              </a:spcBef>
              <a:spcAft>
                <a:spcPts val="0"/>
              </a:spcAft>
              <a:buNone/>
            </a:pPr>
            <a:r>
              <a:rPr lang="en" sz="3000">
                <a:solidFill>
                  <a:srgbClr val="000000"/>
                </a:solidFill>
                <a:latin typeface="Spectral"/>
                <a:ea typeface="Spectral"/>
                <a:cs typeface="Spectral"/>
                <a:sym typeface="Spectral"/>
              </a:rPr>
              <a:t>In what ways does what you’re making turn out better or worse</a:t>
            </a:r>
            <a:br>
              <a:rPr lang="en" sz="3000">
                <a:solidFill>
                  <a:srgbClr val="000000"/>
                </a:solidFill>
                <a:latin typeface="Spectral"/>
                <a:ea typeface="Spectral"/>
                <a:cs typeface="Spectral"/>
                <a:sym typeface="Spectral"/>
              </a:rPr>
            </a:br>
            <a:r>
              <a:rPr lang="en" sz="3000">
                <a:solidFill>
                  <a:srgbClr val="000000"/>
                </a:solidFill>
                <a:latin typeface="Spectral"/>
                <a:ea typeface="Spectral"/>
                <a:cs typeface="Spectral"/>
                <a:sym typeface="Spectral"/>
              </a:rPr>
              <a:t>for your stakeholders?</a:t>
            </a: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sz="30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ED886C33-EEEE-2547-B1CF-73C9027513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4"/>
          <p:cNvSpPr txBox="1">
            <a:spLocks noGrp="1"/>
          </p:cNvSpPr>
          <p:nvPr>
            <p:ph type="title"/>
          </p:nvPr>
        </p:nvSpPr>
        <p:spPr>
          <a:xfrm>
            <a:off x="490250" y="450150"/>
            <a:ext cx="6367800" cy="460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134F5C"/>
                </a:solidFill>
                <a:latin typeface="Spectral"/>
                <a:ea typeface="Spectral"/>
                <a:cs typeface="Spectral"/>
                <a:sym typeface="Spectral"/>
              </a:rPr>
              <a:t>Process Lens</a:t>
            </a: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sz="3000">
              <a:solidFill>
                <a:srgbClr val="000000"/>
              </a:solidFill>
              <a:latin typeface="Spectral"/>
              <a:ea typeface="Spectral"/>
              <a:cs typeface="Spectral"/>
              <a:sym typeface="Spectral"/>
            </a:endParaRPr>
          </a:p>
          <a:p>
            <a:pPr marL="0" lvl="0" indent="0" algn="l" rtl="0">
              <a:spcBef>
                <a:spcPts val="0"/>
              </a:spcBef>
              <a:spcAft>
                <a:spcPts val="0"/>
              </a:spcAft>
              <a:buNone/>
            </a:pPr>
            <a:r>
              <a:rPr lang="en" sz="3000">
                <a:solidFill>
                  <a:srgbClr val="000000"/>
                </a:solidFill>
                <a:latin typeface="Spectral"/>
                <a:ea typeface="Spectral"/>
                <a:cs typeface="Spectral"/>
                <a:sym typeface="Spectral"/>
              </a:rPr>
              <a:t>How did the process treat stakeholders?</a:t>
            </a:r>
            <a:endParaRPr sz="3000">
              <a:solidFill>
                <a:srgbClr val="000000"/>
              </a:solidFill>
              <a:latin typeface="Spectral"/>
              <a:ea typeface="Spectral"/>
              <a:cs typeface="Spectral"/>
              <a:sym typeface="Spectral"/>
            </a:endParaRPr>
          </a:p>
          <a:p>
            <a:pPr marL="457200" lvl="0" indent="0" algn="l" rtl="0">
              <a:spcBef>
                <a:spcPts val="0"/>
              </a:spcBef>
              <a:spcAft>
                <a:spcPts val="0"/>
              </a:spcAft>
              <a:buNone/>
            </a:pPr>
            <a:endParaRPr sz="3000">
              <a:solidFill>
                <a:srgbClr val="000000"/>
              </a:solidFill>
              <a:latin typeface="Spectral"/>
              <a:ea typeface="Spectral"/>
              <a:cs typeface="Spectral"/>
              <a:sym typeface="Spectral"/>
            </a:endParaRPr>
          </a:p>
          <a:p>
            <a:pPr marL="457200" lvl="0" indent="0" algn="l" rtl="0">
              <a:spcBef>
                <a:spcPts val="0"/>
              </a:spcBef>
              <a:spcAft>
                <a:spcPts val="0"/>
              </a:spcAft>
              <a:buNone/>
            </a:pPr>
            <a:r>
              <a:rPr lang="en" sz="3000">
                <a:solidFill>
                  <a:srgbClr val="000000"/>
                </a:solidFill>
                <a:latin typeface="Spectral"/>
                <a:ea typeface="Spectral"/>
                <a:cs typeface="Spectral"/>
                <a:sym typeface="Spectral"/>
              </a:rPr>
              <a:t>Think: autonomy, consent, transparency, participation, etc.</a:t>
            </a: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sz="30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BF7DD544-051E-4941-B6E0-ADA38B0EF1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Ethics: why should I care?</a:t>
            </a:r>
            <a:endParaRPr/>
          </a:p>
        </p:txBody>
      </p:sp>
      <p:pic>
        <p:nvPicPr>
          <p:cNvPr id="95" name="Google Shape;95;p20"/>
          <p:cNvPicPr preferRelativeResize="0"/>
          <p:nvPr/>
        </p:nvPicPr>
        <p:blipFill>
          <a:blip r:embed="rId3">
            <a:alphaModFix/>
          </a:blip>
          <a:stretch>
            <a:fillRect/>
          </a:stretch>
        </p:blipFill>
        <p:spPr>
          <a:xfrm>
            <a:off x="3262200" y="1261963"/>
            <a:ext cx="2619575" cy="2619575"/>
          </a:xfrm>
          <a:prstGeom prst="rect">
            <a:avLst/>
          </a:prstGeom>
          <a:noFill/>
          <a:ln>
            <a:noFill/>
          </a:ln>
        </p:spPr>
      </p:pic>
      <p:sp>
        <p:nvSpPr>
          <p:cNvPr id="2" name="Slide Number Placeholder 1">
            <a:extLst>
              <a:ext uri="{FF2B5EF4-FFF2-40B4-BE49-F238E27FC236}">
                <a16:creationId xmlns:a16="http://schemas.microsoft.com/office/drawing/2014/main" id="{3FF944A5-3A52-DC46-8440-C7D60EBD88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a:spLocks noGrp="1"/>
          </p:cNvSpPr>
          <p:nvPr>
            <p:ph type="title"/>
          </p:nvPr>
        </p:nvSpPr>
        <p:spPr>
          <a:xfrm>
            <a:off x="490250" y="450150"/>
            <a:ext cx="6367800" cy="460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134F5C"/>
                </a:solidFill>
                <a:latin typeface="Spectral"/>
                <a:ea typeface="Spectral"/>
                <a:cs typeface="Spectral"/>
                <a:sym typeface="Spectral"/>
              </a:rPr>
              <a:t>Structure Lens</a:t>
            </a: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sz="3000">
              <a:solidFill>
                <a:srgbClr val="000000"/>
              </a:solidFill>
              <a:latin typeface="Spectral"/>
              <a:ea typeface="Spectral"/>
              <a:cs typeface="Spectral"/>
              <a:sym typeface="Spectral"/>
            </a:endParaRPr>
          </a:p>
          <a:p>
            <a:pPr marL="0" lvl="0" indent="0" algn="l" rtl="0">
              <a:spcBef>
                <a:spcPts val="0"/>
              </a:spcBef>
              <a:spcAft>
                <a:spcPts val="0"/>
              </a:spcAft>
              <a:buNone/>
            </a:pPr>
            <a:r>
              <a:rPr lang="en" sz="3000">
                <a:solidFill>
                  <a:srgbClr val="000000"/>
                </a:solidFill>
                <a:latin typeface="Spectral"/>
                <a:ea typeface="Spectral"/>
                <a:cs typeface="Spectral"/>
                <a:sym typeface="Spectral"/>
              </a:rPr>
              <a:t>How are the outcomes distributed among different stakeholders? What are the differences in how different stakeholders were treated by the process? </a:t>
            </a:r>
            <a:endParaRPr sz="3000">
              <a:solidFill>
                <a:srgbClr val="000000"/>
              </a:solidFill>
              <a:latin typeface="Spectral"/>
              <a:ea typeface="Spectral"/>
              <a:cs typeface="Spectral"/>
              <a:sym typeface="Spectral"/>
            </a:endParaRPr>
          </a:p>
          <a:p>
            <a:pPr marL="0" lvl="0" indent="0" algn="l" rtl="0">
              <a:spcBef>
                <a:spcPts val="0"/>
              </a:spcBef>
              <a:spcAft>
                <a:spcPts val="0"/>
              </a:spcAft>
              <a:buNone/>
            </a:pPr>
            <a:endParaRPr sz="3000">
              <a:solidFill>
                <a:srgbClr val="000000"/>
              </a:solidFill>
              <a:latin typeface="Spectral"/>
              <a:ea typeface="Spectral"/>
              <a:cs typeface="Spectral"/>
              <a:sym typeface="Spectral"/>
            </a:endParaRPr>
          </a:p>
          <a:p>
            <a:pPr marL="0" lvl="0" indent="0" algn="l" rtl="0">
              <a:spcBef>
                <a:spcPts val="0"/>
              </a:spcBef>
              <a:spcAft>
                <a:spcPts val="0"/>
              </a:spcAft>
              <a:buNone/>
            </a:pPr>
            <a:r>
              <a:rPr lang="en" sz="3000">
                <a:solidFill>
                  <a:srgbClr val="000000"/>
                </a:solidFill>
                <a:latin typeface="Spectral"/>
                <a:ea typeface="Spectral"/>
                <a:cs typeface="Spectral"/>
                <a:sym typeface="Spectral"/>
              </a:rPr>
              <a:t>Could be called ‘Justice Lens’</a:t>
            </a:r>
            <a:endParaRPr sz="30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B96F8891-A501-7740-8F9C-D7566337C4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Outcome, Process, Structure</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0" lvl="0" indent="0" algn="ctr" rtl="0">
              <a:spcBef>
                <a:spcPts val="0"/>
              </a:spcBef>
              <a:spcAft>
                <a:spcPts val="0"/>
              </a:spcAft>
              <a:buNone/>
            </a:pPr>
            <a:r>
              <a:rPr lang="en">
                <a:latin typeface="Spectral"/>
                <a:ea typeface="Spectral"/>
                <a:cs typeface="Spectral"/>
                <a:sym typeface="Spectral"/>
              </a:rPr>
              <a:t>What’s missing?</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0" lvl="0" indent="0" algn="ctr" rtl="0">
              <a:spcBef>
                <a:spcPts val="0"/>
              </a:spcBef>
              <a:spcAft>
                <a:spcPts val="0"/>
              </a:spcAft>
              <a:buNone/>
            </a:pPr>
            <a:r>
              <a:rPr lang="en">
                <a:latin typeface="Spectral"/>
                <a:ea typeface="Spectral"/>
                <a:cs typeface="Spectral"/>
                <a:sym typeface="Spectral"/>
              </a:rPr>
              <a:t>What are </a:t>
            </a:r>
            <a:r>
              <a:rPr lang="en" b="1">
                <a:latin typeface="Spectral"/>
                <a:ea typeface="Spectral"/>
                <a:cs typeface="Spectral"/>
                <a:sym typeface="Spectral"/>
              </a:rPr>
              <a:t>your</a:t>
            </a:r>
            <a:r>
              <a:rPr lang="en">
                <a:latin typeface="Spectral"/>
                <a:ea typeface="Spectral"/>
                <a:cs typeface="Spectral"/>
                <a:sym typeface="Spectral"/>
              </a:rPr>
              <a:t> values?</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03724273-90B7-4C4F-BBFE-B4A1820020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5"/>
        <p:cNvGrpSpPr/>
        <p:nvPr/>
      </p:nvGrpSpPr>
      <p:grpSpPr>
        <a:xfrm>
          <a:off x="0" y="0"/>
          <a:ext cx="0" cy="0"/>
          <a:chOff x="0" y="0"/>
          <a:chExt cx="0" cy="0"/>
        </a:xfrm>
      </p:grpSpPr>
      <p:sp>
        <p:nvSpPr>
          <p:cNvPr id="416" name="Google Shape;416;p6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417" name="Google Shape;417;p67"/>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418" name="Google Shape;418;p67"/>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419" name="Google Shape;419;p67"/>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420" name="Google Shape;420;p67"/>
          <p:cNvSpPr/>
          <p:nvPr/>
        </p:nvSpPr>
        <p:spPr>
          <a:xfrm>
            <a:off x="4351406" y="1017725"/>
            <a:ext cx="1809000" cy="1713000"/>
          </a:xfrm>
          <a:prstGeom prst="flowChartConnector">
            <a:avLst/>
          </a:prstGeom>
          <a:solidFill>
            <a:srgbClr val="1155C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Value-Laden Design Choices</a:t>
            </a:r>
            <a:endParaRPr sz="1500" b="1">
              <a:solidFill>
                <a:schemeClr val="lt1"/>
              </a:solidFill>
              <a:latin typeface="Spectral"/>
              <a:ea typeface="Spectral"/>
              <a:cs typeface="Spectral"/>
              <a:sym typeface="Spectral"/>
            </a:endParaRPr>
          </a:p>
        </p:txBody>
      </p:sp>
      <p:sp>
        <p:nvSpPr>
          <p:cNvPr id="421" name="Google Shape;421;p67"/>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7"/>
          <p:cNvSpPr/>
          <p:nvPr/>
        </p:nvSpPr>
        <p:spPr>
          <a:xfrm rot="-3299133">
            <a:off x="4340278"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7"/>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36BA7AD3-D7DF-9D4E-99CB-E5603070EE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1545282" y="315218"/>
            <a:ext cx="5853300" cy="113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Quattrocento Sans"/>
              <a:buNone/>
            </a:pPr>
            <a:r>
              <a:rPr lang="en" sz="3200" i="0" u="none" strike="noStrike" cap="none">
                <a:solidFill>
                  <a:srgbClr val="000000"/>
                </a:solidFill>
                <a:latin typeface="Spectral"/>
                <a:ea typeface="Spectral"/>
                <a:cs typeface="Spectral"/>
                <a:sym typeface="Spectral"/>
              </a:rPr>
              <a:t>Two ways to identify value-laden design choices</a:t>
            </a:r>
            <a:endParaRPr sz="3200" i="0" u="none" strike="noStrike" cap="none">
              <a:solidFill>
                <a:srgbClr val="000000"/>
              </a:solidFill>
              <a:latin typeface="Spectral"/>
              <a:ea typeface="Spectral"/>
              <a:cs typeface="Spectral"/>
              <a:sym typeface="Spectral"/>
            </a:endParaRPr>
          </a:p>
        </p:txBody>
      </p:sp>
      <p:sp>
        <p:nvSpPr>
          <p:cNvPr id="429" name="Google Shape;429;p68"/>
          <p:cNvSpPr txBox="1">
            <a:spLocks noGrp="1"/>
          </p:cNvSpPr>
          <p:nvPr>
            <p:ph type="body" idx="1"/>
          </p:nvPr>
        </p:nvSpPr>
        <p:spPr>
          <a:xfrm>
            <a:off x="1545282" y="1709142"/>
            <a:ext cx="6161400" cy="3315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1600"/>
              </a:spcAft>
              <a:buClr>
                <a:schemeClr val="lt1"/>
              </a:buClr>
              <a:buSzPts val="2100"/>
              <a:buNone/>
            </a:pPr>
            <a:br>
              <a:rPr lang="en" sz="2100" b="1">
                <a:solidFill>
                  <a:srgbClr val="000000"/>
                </a:solidFill>
                <a:latin typeface="Quattrocento Sans"/>
                <a:ea typeface="Quattrocento Sans"/>
                <a:cs typeface="Quattrocento Sans"/>
                <a:sym typeface="Quattrocento Sans"/>
              </a:rPr>
            </a:br>
            <a:endParaRPr sz="2100" b="1">
              <a:solidFill>
                <a:srgbClr val="000000"/>
              </a:solidFill>
              <a:latin typeface="Quattrocento Sans"/>
              <a:ea typeface="Quattrocento Sans"/>
              <a:cs typeface="Quattrocento Sans"/>
              <a:sym typeface="Quattrocento Sans"/>
            </a:endParaRPr>
          </a:p>
        </p:txBody>
      </p:sp>
      <p:sp>
        <p:nvSpPr>
          <p:cNvPr id="2" name="Slide Number Placeholder 1">
            <a:extLst>
              <a:ext uri="{FF2B5EF4-FFF2-40B4-BE49-F238E27FC236}">
                <a16:creationId xmlns:a16="http://schemas.microsoft.com/office/drawing/2014/main" id="{4ADC1118-1CB6-F740-BDB4-B525172C4D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sz="1000">
              <a:solidFill>
                <a:schemeClr val="dk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sp>
        <p:nvSpPr>
          <p:cNvPr id="434" name="Google Shape;434;p69"/>
          <p:cNvSpPr txBox="1">
            <a:spLocks noGrp="1"/>
          </p:cNvSpPr>
          <p:nvPr>
            <p:ph type="title"/>
          </p:nvPr>
        </p:nvSpPr>
        <p:spPr>
          <a:xfrm>
            <a:off x="1545282" y="315218"/>
            <a:ext cx="5853300" cy="113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Quattrocento Sans"/>
              <a:buNone/>
            </a:pPr>
            <a:r>
              <a:rPr lang="en" sz="3200" i="0" u="none" strike="noStrike" cap="none">
                <a:solidFill>
                  <a:srgbClr val="000000"/>
                </a:solidFill>
                <a:latin typeface="Spectral"/>
                <a:ea typeface="Spectral"/>
                <a:cs typeface="Spectral"/>
                <a:sym typeface="Spectral"/>
              </a:rPr>
              <a:t>Two ways to identify value-laden design choices</a:t>
            </a:r>
            <a:endParaRPr sz="3200" i="0" u="none" strike="noStrike" cap="none">
              <a:solidFill>
                <a:srgbClr val="000000"/>
              </a:solidFill>
              <a:latin typeface="Spectral"/>
              <a:ea typeface="Spectral"/>
              <a:cs typeface="Spectral"/>
              <a:sym typeface="Spectral"/>
            </a:endParaRPr>
          </a:p>
        </p:txBody>
      </p:sp>
      <p:sp>
        <p:nvSpPr>
          <p:cNvPr id="435" name="Google Shape;435;p69"/>
          <p:cNvSpPr txBox="1">
            <a:spLocks noGrp="1"/>
          </p:cNvSpPr>
          <p:nvPr>
            <p:ph type="body" idx="1"/>
          </p:nvPr>
        </p:nvSpPr>
        <p:spPr>
          <a:xfrm>
            <a:off x="1545282" y="1709142"/>
            <a:ext cx="6161400" cy="3315300"/>
          </a:xfrm>
          <a:prstGeom prst="rect">
            <a:avLst/>
          </a:prstGeom>
          <a:noFill/>
          <a:ln>
            <a:noFill/>
          </a:ln>
        </p:spPr>
        <p:txBody>
          <a:bodyPr spcFirstLastPara="1" wrap="square" lIns="68575" tIns="34275" rIns="68575" bIns="34275" anchor="ctr" anchorCtr="0">
            <a:noAutofit/>
          </a:bodyPr>
          <a:lstStyle/>
          <a:p>
            <a:pPr marL="330200" lvl="0" indent="-323850" algn="l" rtl="0">
              <a:lnSpc>
                <a:spcPct val="90000"/>
              </a:lnSpc>
              <a:spcBef>
                <a:spcPts val="0"/>
              </a:spcBef>
              <a:spcAft>
                <a:spcPts val="0"/>
              </a:spcAft>
              <a:buClr>
                <a:srgbClr val="000000"/>
              </a:buClr>
              <a:buSzPts val="2100"/>
              <a:buFont typeface="Spectral"/>
              <a:buAutoNum type="arabicPeriod"/>
            </a:pPr>
            <a:r>
              <a:rPr lang="en" sz="2100">
                <a:solidFill>
                  <a:srgbClr val="1155CC"/>
                </a:solidFill>
                <a:latin typeface="Spectral"/>
                <a:ea typeface="Spectral"/>
                <a:cs typeface="Spectral"/>
                <a:sym typeface="Spectral"/>
              </a:rPr>
              <a:t>Work forward: </a:t>
            </a:r>
            <a:br>
              <a:rPr lang="en" sz="2100" i="1">
                <a:solidFill>
                  <a:srgbClr val="000000"/>
                </a:solidFill>
                <a:latin typeface="Spectral"/>
                <a:ea typeface="Spectral"/>
                <a:cs typeface="Spectral"/>
                <a:sym typeface="Spectral"/>
              </a:rPr>
            </a:br>
            <a:r>
              <a:rPr lang="en" sz="2100">
                <a:solidFill>
                  <a:srgbClr val="000000"/>
                </a:solidFill>
                <a:latin typeface="Spectral"/>
                <a:ea typeface="Spectral"/>
                <a:cs typeface="Spectral"/>
                <a:sym typeface="Spectral"/>
              </a:rPr>
              <a:t>Take a choice you know you’d have to make and trace out the value-laden implications</a:t>
            </a:r>
            <a:endParaRPr sz="2100">
              <a:solidFill>
                <a:srgbClr val="000000"/>
              </a:solidFill>
              <a:latin typeface="Spectral"/>
              <a:ea typeface="Spectral"/>
              <a:cs typeface="Spectral"/>
              <a:sym typeface="Spectral"/>
            </a:endParaRPr>
          </a:p>
          <a:p>
            <a:pPr marL="0" lvl="0" indent="0" algn="l" rtl="0">
              <a:lnSpc>
                <a:spcPct val="90000"/>
              </a:lnSpc>
              <a:spcBef>
                <a:spcPts val="1600"/>
              </a:spcBef>
              <a:spcAft>
                <a:spcPts val="0"/>
              </a:spcAft>
              <a:buNone/>
            </a:pPr>
            <a:endParaRPr sz="2100">
              <a:solidFill>
                <a:srgbClr val="1155CC"/>
              </a:solidFill>
              <a:latin typeface="Spectral"/>
              <a:ea typeface="Spectral"/>
              <a:cs typeface="Spectral"/>
              <a:sym typeface="Spectral"/>
            </a:endParaRPr>
          </a:p>
          <a:p>
            <a:pPr marL="0" lvl="0" indent="0" algn="l" rtl="0">
              <a:lnSpc>
                <a:spcPct val="90000"/>
              </a:lnSpc>
              <a:spcBef>
                <a:spcPts val="1600"/>
              </a:spcBef>
              <a:spcAft>
                <a:spcPts val="0"/>
              </a:spcAft>
              <a:buNone/>
            </a:pPr>
            <a:endParaRPr sz="2100">
              <a:solidFill>
                <a:srgbClr val="1155CC"/>
              </a:solidFill>
              <a:latin typeface="Spectral"/>
              <a:ea typeface="Spectral"/>
              <a:cs typeface="Spectral"/>
              <a:sym typeface="Spectral"/>
            </a:endParaRPr>
          </a:p>
          <a:p>
            <a:pPr marL="0" lvl="0" indent="0" algn="l" rtl="0">
              <a:lnSpc>
                <a:spcPct val="90000"/>
              </a:lnSpc>
              <a:spcBef>
                <a:spcPts val="1600"/>
              </a:spcBef>
              <a:spcAft>
                <a:spcPts val="1600"/>
              </a:spcAft>
              <a:buNone/>
            </a:pPr>
            <a:endParaRPr sz="21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975BD3C2-F1B5-B14A-A76B-EF75BCA10A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sz="1000">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9"/>
        <p:cNvGrpSpPr/>
        <p:nvPr/>
      </p:nvGrpSpPr>
      <p:grpSpPr>
        <a:xfrm>
          <a:off x="0" y="0"/>
          <a:ext cx="0" cy="0"/>
          <a:chOff x="0" y="0"/>
          <a:chExt cx="0" cy="0"/>
        </a:xfrm>
      </p:grpSpPr>
      <p:sp>
        <p:nvSpPr>
          <p:cNvPr id="440" name="Google Shape;440;p70"/>
          <p:cNvSpPr txBox="1">
            <a:spLocks noGrp="1"/>
          </p:cNvSpPr>
          <p:nvPr>
            <p:ph type="title"/>
          </p:nvPr>
        </p:nvSpPr>
        <p:spPr>
          <a:xfrm>
            <a:off x="1545282" y="315218"/>
            <a:ext cx="5853300" cy="113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Quattrocento Sans"/>
              <a:buNone/>
            </a:pPr>
            <a:r>
              <a:rPr lang="en" sz="3200">
                <a:solidFill>
                  <a:srgbClr val="000000"/>
                </a:solidFill>
                <a:latin typeface="Spectral"/>
                <a:ea typeface="Spectral"/>
                <a:cs typeface="Spectral"/>
                <a:sym typeface="Spectral"/>
              </a:rPr>
              <a:t>Preliminary</a:t>
            </a:r>
            <a:r>
              <a:rPr lang="en" sz="3200" i="0" u="none" strike="noStrike" cap="none">
                <a:solidFill>
                  <a:srgbClr val="000000"/>
                </a:solidFill>
                <a:latin typeface="Spectral"/>
                <a:ea typeface="Spectral"/>
                <a:cs typeface="Spectral"/>
                <a:sym typeface="Spectral"/>
              </a:rPr>
              <a:t> design choices</a:t>
            </a:r>
            <a:endParaRPr sz="3200" i="0" u="none" strike="noStrike" cap="none">
              <a:solidFill>
                <a:srgbClr val="000000"/>
              </a:solidFill>
              <a:latin typeface="Spectral"/>
              <a:ea typeface="Spectral"/>
              <a:cs typeface="Spectral"/>
              <a:sym typeface="Spectral"/>
            </a:endParaRPr>
          </a:p>
        </p:txBody>
      </p:sp>
      <p:sp>
        <p:nvSpPr>
          <p:cNvPr id="441" name="Google Shape;441;p70"/>
          <p:cNvSpPr txBox="1">
            <a:spLocks noGrp="1"/>
          </p:cNvSpPr>
          <p:nvPr>
            <p:ph type="body" idx="1"/>
          </p:nvPr>
        </p:nvSpPr>
        <p:spPr>
          <a:xfrm>
            <a:off x="1545282" y="1709142"/>
            <a:ext cx="6161400" cy="3315300"/>
          </a:xfrm>
          <a:prstGeom prst="rect">
            <a:avLst/>
          </a:prstGeom>
          <a:noFill/>
          <a:ln>
            <a:noFill/>
          </a:ln>
        </p:spPr>
        <p:txBody>
          <a:bodyPr spcFirstLastPara="1" wrap="square" lIns="68575" tIns="34275" rIns="68575" bIns="34275" anchor="t" anchorCtr="0">
            <a:noAutofit/>
          </a:bodyPr>
          <a:lstStyle/>
          <a:p>
            <a:pPr marL="177800" lvl="0" indent="-222250" algn="l" rtl="0">
              <a:spcBef>
                <a:spcPts val="1400"/>
              </a:spcBef>
              <a:spcAft>
                <a:spcPts val="1600"/>
              </a:spcAft>
              <a:buSzPts val="2100"/>
              <a:buFont typeface="Spectral"/>
              <a:buAutoNum type="arabicPeriod"/>
            </a:pPr>
            <a:r>
              <a:rPr lang="en" sz="2100">
                <a:solidFill>
                  <a:schemeClr val="dk1"/>
                </a:solidFill>
                <a:latin typeface="Spectral"/>
                <a:ea typeface="Spectral"/>
                <a:cs typeface="Spectral"/>
                <a:sym typeface="Spectral"/>
              </a:rPr>
              <a:t>  How are COVID-19 cases identified?</a:t>
            </a:r>
            <a:endParaRPr sz="21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174415A6-6FF5-5144-A16F-657F20A85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sz="1000">
              <a:solidFill>
                <a:schemeClr val="dk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aphicFrame>
        <p:nvGraphicFramePr>
          <p:cNvPr id="446" name="Google Shape;446;p71"/>
          <p:cNvGraphicFramePr/>
          <p:nvPr/>
        </p:nvGraphicFramePr>
        <p:xfrm>
          <a:off x="952500" y="327063"/>
          <a:ext cx="7239000" cy="448173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b="1">
                          <a:solidFill>
                            <a:schemeClr val="dk1"/>
                          </a:solidFill>
                          <a:latin typeface="Spectral"/>
                          <a:ea typeface="Spectral"/>
                          <a:cs typeface="Spectral"/>
                          <a:sym typeface="Spectral"/>
                        </a:rPr>
                        <a:t>Option A</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b="1">
                          <a:latin typeface="Spectral"/>
                          <a:ea typeface="Spectral"/>
                          <a:cs typeface="Spectral"/>
                          <a:sym typeface="Spectral"/>
                        </a:rPr>
                        <a:t>Option B</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b="1">
                          <a:latin typeface="Spectral"/>
                          <a:ea typeface="Spectral"/>
                          <a:cs typeface="Spectral"/>
                          <a:sym typeface="Spectral"/>
                        </a:rPr>
                        <a:t>Option C</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solidFill>
                          <a:schemeClr val="dk1"/>
                        </a:solidFill>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6162950A-034D-B34D-AF0A-23223E1013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sz="1000">
              <a:solidFill>
                <a:schemeClr val="dk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aphicFrame>
        <p:nvGraphicFramePr>
          <p:cNvPr id="451" name="Google Shape;451;p72"/>
          <p:cNvGraphicFramePr/>
          <p:nvPr/>
        </p:nvGraphicFramePr>
        <p:xfrm>
          <a:off x="952500" y="327063"/>
          <a:ext cx="7239000" cy="448173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Users post their COVID-19 status without proof</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b="1">
                          <a:latin typeface="Spectral"/>
                          <a:ea typeface="Spectral"/>
                          <a:cs typeface="Spectral"/>
                          <a:sym typeface="Spectral"/>
                        </a:rPr>
                        <a:t>Option B</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b="1">
                          <a:latin typeface="Spectral"/>
                          <a:ea typeface="Spectral"/>
                          <a:cs typeface="Spectral"/>
                          <a:sym typeface="Spectral"/>
                        </a:rPr>
                        <a:t>Option C</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solidFill>
                          <a:schemeClr val="dk1"/>
                        </a:solidFill>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F907557-3018-AD44-A76B-4EF0796128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sz="1000">
              <a:solidFill>
                <a:schemeClr val="dk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graphicFrame>
        <p:nvGraphicFramePr>
          <p:cNvPr id="456" name="Google Shape;456;p73"/>
          <p:cNvGraphicFramePr/>
          <p:nvPr/>
        </p:nvGraphicFramePr>
        <p:xfrm>
          <a:off x="952500" y="327063"/>
          <a:ext cx="7239000" cy="448173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Users post their COVID-19 status without proof</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a:solidFill>
                            <a:schemeClr val="dk1"/>
                          </a:solidFill>
                          <a:latin typeface="Spectral"/>
                          <a:ea typeface="Spectral"/>
                          <a:cs typeface="Spectral"/>
                          <a:sym typeface="Spectral"/>
                        </a:rPr>
                        <a:t>Users post their COVID-19 status with doctor’s note</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b="1">
                          <a:latin typeface="Spectral"/>
                          <a:ea typeface="Spectral"/>
                          <a:cs typeface="Spectral"/>
                          <a:sym typeface="Spectral"/>
                        </a:rPr>
                        <a:t>Option C</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solidFill>
                          <a:schemeClr val="dk1"/>
                        </a:solidFill>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B1779090-D813-6C48-9512-760B2883A9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sz="1000">
              <a:solidFill>
                <a:schemeClr val="dk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aphicFrame>
        <p:nvGraphicFramePr>
          <p:cNvPr id="461" name="Google Shape;461;p74"/>
          <p:cNvGraphicFramePr/>
          <p:nvPr/>
        </p:nvGraphicFramePr>
        <p:xfrm>
          <a:off x="952500" y="327063"/>
          <a:ext cx="7239000" cy="448173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Users post their COVID-19 status without proof</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a:solidFill>
                            <a:schemeClr val="dk1"/>
                          </a:solidFill>
                          <a:latin typeface="Spectral"/>
                          <a:ea typeface="Spectral"/>
                          <a:cs typeface="Spectral"/>
                          <a:sym typeface="Spectral"/>
                        </a:rPr>
                        <a:t>Users post their COVID-19 status with doctor’s note</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a:solidFill>
                            <a:schemeClr val="dk1"/>
                          </a:solidFill>
                          <a:latin typeface="Spectral"/>
                          <a:ea typeface="Spectral"/>
                          <a:cs typeface="Spectral"/>
                          <a:sym typeface="Spectral"/>
                        </a:rPr>
                        <a:t>We identify COVID-19 status by monitoring vocal patterns </a:t>
                      </a:r>
                      <a:r>
                        <a:rPr lang="en" u="sng">
                          <a:solidFill>
                            <a:schemeClr val="accent5"/>
                          </a:solidFill>
                          <a:latin typeface="Spectral"/>
                          <a:ea typeface="Spectral"/>
                          <a:cs typeface="Spectral"/>
                          <a:sym typeface="Spectral"/>
                          <a:hlinkClick r:id="rId3">
                            <a:extLst>
                              <a:ext uri="{A12FA001-AC4F-418D-AE19-62706E023703}">
                                <ahyp:hlinkClr xmlns:ahyp="http://schemas.microsoft.com/office/drawing/2018/hyperlinkcolor" val="tx"/>
                              </a:ext>
                            </a:extLst>
                          </a:hlinkClick>
                        </a:rPr>
                        <a:t>[src]</a:t>
                      </a:r>
                      <a:endParaRPr b="1">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solidFill>
                          <a:schemeClr val="dk1"/>
                        </a:solidFill>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A1DA4E02-10A6-9B49-BEF9-6193BDA751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Ethics: why should I care?</a:t>
            </a:r>
            <a:endParaRPr/>
          </a:p>
        </p:txBody>
      </p:sp>
      <p:sp>
        <p:nvSpPr>
          <p:cNvPr id="101" name="Google Shape;101;p21"/>
          <p:cNvSpPr txBox="1">
            <a:spLocks noGrp="1"/>
          </p:cNvSpPr>
          <p:nvPr>
            <p:ph type="body" idx="1"/>
          </p:nvPr>
        </p:nvSpPr>
        <p:spPr>
          <a:xfrm>
            <a:off x="311700" y="1673650"/>
            <a:ext cx="8520600" cy="2036400"/>
          </a:xfrm>
          <a:prstGeom prst="rect">
            <a:avLst/>
          </a:prstGeom>
        </p:spPr>
        <p:txBody>
          <a:bodyPr spcFirstLastPara="1" wrap="square" lIns="91425" tIns="91425" rIns="91425" bIns="91425" anchor="ctr" anchorCtr="0">
            <a:noAutofit/>
          </a:bodyPr>
          <a:lstStyle/>
          <a:p>
            <a:pPr marL="0" lvl="0" indent="0" algn="l" rtl="0">
              <a:lnSpc>
                <a:spcPct val="100000"/>
              </a:lnSpc>
              <a:spcBef>
                <a:spcPts val="1000"/>
              </a:spcBef>
              <a:spcAft>
                <a:spcPts val="0"/>
              </a:spcAft>
              <a:buNone/>
            </a:pPr>
            <a:r>
              <a:rPr lang="en" sz="2400"/>
              <a:t>We claim: exploring ethics and assessing your values now will help you make better decisions in the future. </a:t>
            </a:r>
            <a:endParaRPr sz="2400"/>
          </a:p>
          <a:p>
            <a:pPr marL="0" lvl="0" indent="0" algn="l" rtl="0">
              <a:spcBef>
                <a:spcPts val="1600"/>
              </a:spcBef>
              <a:spcAft>
                <a:spcPts val="0"/>
              </a:spcAft>
              <a:buNone/>
            </a:pPr>
            <a:r>
              <a:rPr lang="en" sz="2400"/>
              <a:t>Now: less pressure, less stress, fewer sources of conflict.</a:t>
            </a:r>
            <a:endParaRPr sz="2400"/>
          </a:p>
          <a:p>
            <a:pPr marL="0" lvl="0" indent="0" algn="l" rtl="0">
              <a:spcBef>
                <a:spcPts val="1600"/>
              </a:spcBef>
              <a:spcAft>
                <a:spcPts val="0"/>
              </a:spcAft>
              <a:buNone/>
            </a:pPr>
            <a:r>
              <a:rPr lang="en" sz="2400"/>
              <a:t>The ethics protocol is a tool to help you with such decisions.</a:t>
            </a:r>
            <a:endParaRPr sz="2400"/>
          </a:p>
          <a:p>
            <a:pPr marL="0" lvl="0" indent="0" algn="l" rtl="0">
              <a:spcBef>
                <a:spcPts val="1600"/>
              </a:spcBef>
              <a:spcAft>
                <a:spcPts val="1600"/>
              </a:spcAft>
              <a:buNone/>
            </a:pPr>
            <a:endParaRPr/>
          </a:p>
        </p:txBody>
      </p:sp>
      <p:sp>
        <p:nvSpPr>
          <p:cNvPr id="2" name="Slide Number Placeholder 1">
            <a:extLst>
              <a:ext uri="{FF2B5EF4-FFF2-40B4-BE49-F238E27FC236}">
                <a16:creationId xmlns:a16="http://schemas.microsoft.com/office/drawing/2014/main" id="{05D85F29-137B-5A45-89AD-99A9606689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aphicFrame>
        <p:nvGraphicFramePr>
          <p:cNvPr id="466" name="Google Shape;466;p75"/>
          <p:cNvGraphicFramePr/>
          <p:nvPr/>
        </p:nvGraphicFramePr>
        <p:xfrm>
          <a:off x="952500" y="327063"/>
          <a:ext cx="7239000" cy="451178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Users post their COVID-19 status without proof</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b="1">
                          <a:latin typeface="Spectral"/>
                          <a:ea typeface="Spectral"/>
                          <a:cs typeface="Spectral"/>
                          <a:sym typeface="Spectral"/>
                        </a:rPr>
                        <a:t>Structure Lens:</a:t>
                      </a:r>
                      <a:r>
                        <a:rPr lang="en">
                          <a:latin typeface="Spectral"/>
                          <a:ea typeface="Spectral"/>
                          <a:cs typeface="Spectral"/>
                          <a:sym typeface="Spectral"/>
                        </a:rPr>
                        <a:t> users don’t have to see a doctor </a:t>
                      </a:r>
                      <a:endParaRPr>
                        <a:latin typeface="Spectral"/>
                        <a:ea typeface="Spectral"/>
                        <a:cs typeface="Spectral"/>
                        <a:sym typeface="Spectral"/>
                      </a:endParaRPr>
                    </a:p>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r>
                        <a:rPr lang="en" b="1">
                          <a:solidFill>
                            <a:schemeClr val="dk1"/>
                          </a:solidFill>
                          <a:latin typeface="Spectral"/>
                          <a:ea typeface="Spectral"/>
                          <a:cs typeface="Spectral"/>
                          <a:sym typeface="Spectral"/>
                        </a:rPr>
                        <a:t>Process Lens:</a:t>
                      </a:r>
                      <a:r>
                        <a:rPr lang="en">
                          <a:solidFill>
                            <a:schemeClr val="dk1"/>
                          </a:solidFill>
                          <a:latin typeface="Spectral"/>
                          <a:ea typeface="Spectral"/>
                          <a:cs typeface="Spectral"/>
                          <a:sym typeface="Spectral"/>
                        </a:rPr>
                        <a:t> the process is entirely transparent</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r>
                        <a:rPr lang="en" b="1">
                          <a:latin typeface="Spectral"/>
                          <a:ea typeface="Spectral"/>
                          <a:cs typeface="Spectral"/>
                          <a:sym typeface="Spectral"/>
                        </a:rPr>
                        <a:t>Outcome Lens:</a:t>
                      </a:r>
                      <a:r>
                        <a:rPr lang="en">
                          <a:latin typeface="Spectral"/>
                          <a:ea typeface="Spectral"/>
                          <a:cs typeface="Spectral"/>
                          <a:sym typeface="Spectral"/>
                        </a:rPr>
                        <a:t> bad actors can prank the system</a:t>
                      </a: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Users post their COVID-19 status with doctor’s note</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dirty="0">
                          <a:latin typeface="Spectral"/>
                          <a:ea typeface="Spectral"/>
                          <a:cs typeface="Spectral"/>
                          <a:sym typeface="Spectral"/>
                        </a:rPr>
                        <a:t>We identify COVID-19 status by monitoring vocal patterns </a:t>
                      </a:r>
                      <a:r>
                        <a:rPr lang="en" u="sng" dirty="0">
                          <a:solidFill>
                            <a:schemeClr val="hlink"/>
                          </a:solidFill>
                          <a:latin typeface="Spectral"/>
                          <a:ea typeface="Spectral"/>
                          <a:cs typeface="Spectral"/>
                          <a:sym typeface="Spectral"/>
                          <a:hlinkClick r:id="rId3"/>
                        </a:rPr>
                        <a:t>[src]</a:t>
                      </a:r>
                      <a:endParaRPr dirty="0">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dirty="0">
                        <a:solidFill>
                          <a:schemeClr val="dk1"/>
                        </a:solidFill>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92D330A9-2C90-8048-911C-A22D120C5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sz="1000">
              <a:solidFill>
                <a:schemeClr val="dk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aphicFrame>
        <p:nvGraphicFramePr>
          <p:cNvPr id="471" name="Google Shape;471;p76"/>
          <p:cNvGraphicFramePr/>
          <p:nvPr/>
        </p:nvGraphicFramePr>
        <p:xfrm>
          <a:off x="952500" y="327063"/>
          <a:ext cx="7239000" cy="478524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Users post their COVID-19 status without proof</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b="1">
                          <a:latin typeface="Spectral"/>
                          <a:ea typeface="Spectral"/>
                          <a:cs typeface="Spectral"/>
                          <a:sym typeface="Spectral"/>
                        </a:rPr>
                        <a:t>Structure Lens:</a:t>
                      </a:r>
                      <a:r>
                        <a:rPr lang="en">
                          <a:latin typeface="Spectral"/>
                          <a:ea typeface="Spectral"/>
                          <a:cs typeface="Spectral"/>
                          <a:sym typeface="Spectral"/>
                        </a:rPr>
                        <a:t> users don’t have to see a doctor </a:t>
                      </a:r>
                      <a:endParaRPr>
                        <a:latin typeface="Spectral"/>
                        <a:ea typeface="Spectral"/>
                        <a:cs typeface="Spectral"/>
                        <a:sym typeface="Spectral"/>
                      </a:endParaRPr>
                    </a:p>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r>
                        <a:rPr lang="en" b="1">
                          <a:solidFill>
                            <a:schemeClr val="dk1"/>
                          </a:solidFill>
                          <a:latin typeface="Spectral"/>
                          <a:ea typeface="Spectral"/>
                          <a:cs typeface="Spectral"/>
                          <a:sym typeface="Spectral"/>
                        </a:rPr>
                        <a:t>Process Lens:</a:t>
                      </a:r>
                      <a:r>
                        <a:rPr lang="en">
                          <a:solidFill>
                            <a:schemeClr val="dk1"/>
                          </a:solidFill>
                          <a:latin typeface="Spectral"/>
                          <a:ea typeface="Spectral"/>
                          <a:cs typeface="Spectral"/>
                          <a:sym typeface="Spectral"/>
                        </a:rPr>
                        <a:t> the process is entirely transparent</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r>
                        <a:rPr lang="en" b="1">
                          <a:latin typeface="Spectral"/>
                          <a:ea typeface="Spectral"/>
                          <a:cs typeface="Spectral"/>
                          <a:sym typeface="Spectral"/>
                        </a:rPr>
                        <a:t>Outcome Lens:</a:t>
                      </a:r>
                      <a:r>
                        <a:rPr lang="en">
                          <a:latin typeface="Spectral"/>
                          <a:ea typeface="Spectral"/>
                          <a:cs typeface="Spectral"/>
                          <a:sym typeface="Spectral"/>
                        </a:rPr>
                        <a:t> bad actors can prank the system</a:t>
                      </a: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Users post their COVID-19 status with doctor’s note</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b="1">
                          <a:latin typeface="Spectral"/>
                          <a:ea typeface="Spectral"/>
                          <a:cs typeface="Spectral"/>
                          <a:sym typeface="Spectral"/>
                        </a:rPr>
                        <a:t>Outcome Lens: </a:t>
                      </a:r>
                      <a:r>
                        <a:rPr lang="en">
                          <a:latin typeface="Spectral"/>
                          <a:ea typeface="Spectral"/>
                          <a:cs typeface="Spectral"/>
                          <a:sym typeface="Spectral"/>
                        </a:rPr>
                        <a:t>the least false positives</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b="1">
                          <a:latin typeface="Spectral"/>
                          <a:ea typeface="Spectral"/>
                          <a:cs typeface="Spectral"/>
                          <a:sym typeface="Spectral"/>
                        </a:rPr>
                        <a:t>Structure Lens: </a:t>
                      </a:r>
                      <a:r>
                        <a:rPr lang="en">
                          <a:latin typeface="Spectral"/>
                          <a:ea typeface="Spectral"/>
                          <a:cs typeface="Spectral"/>
                          <a:sym typeface="Spectral"/>
                        </a:rPr>
                        <a:t>high barrier to use </a:t>
                      </a:r>
                      <a:endParaRPr>
                        <a:latin typeface="Spectral"/>
                        <a:ea typeface="Spectral"/>
                        <a:cs typeface="Spectral"/>
                        <a:sym typeface="Spectral"/>
                      </a:endParaRPr>
                    </a:p>
                    <a:p>
                      <a:pPr marL="0" lvl="0" indent="0" algn="l" rtl="0">
                        <a:spcBef>
                          <a:spcPts val="0"/>
                        </a:spcBef>
                        <a:spcAft>
                          <a:spcPts val="0"/>
                        </a:spcAft>
                        <a:buNone/>
                      </a:pPr>
                      <a:endParaRPr>
                        <a:latin typeface="Spectral"/>
                        <a:ea typeface="Spectral"/>
                        <a:cs typeface="Spectral"/>
                        <a:sym typeface="Spectral"/>
                      </a:endParaRPr>
                    </a:p>
                    <a:p>
                      <a:pPr marL="0" lvl="0" indent="0" algn="l" rtl="0">
                        <a:spcBef>
                          <a:spcPts val="0"/>
                        </a:spcBef>
                        <a:spcAft>
                          <a:spcPts val="0"/>
                        </a:spcAft>
                        <a:buNone/>
                      </a:pPr>
                      <a:r>
                        <a:rPr lang="en" b="1">
                          <a:latin typeface="Spectral"/>
                          <a:ea typeface="Spectral"/>
                          <a:cs typeface="Spectral"/>
                          <a:sym typeface="Spectral"/>
                        </a:rPr>
                        <a:t>Process Lens:</a:t>
                      </a:r>
                      <a:r>
                        <a:rPr lang="en">
                          <a:latin typeface="Spectral"/>
                          <a:ea typeface="Spectral"/>
                          <a:cs typeface="Spectral"/>
                          <a:sym typeface="Spectral"/>
                        </a:rPr>
                        <a:t> compromises privacy</a:t>
                      </a:r>
                      <a:endParaRPr>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We identify COVID-19 status by monitoring vocal patterns </a:t>
                      </a:r>
                      <a:r>
                        <a:rPr lang="en" u="sng">
                          <a:solidFill>
                            <a:schemeClr val="hlink"/>
                          </a:solidFill>
                          <a:latin typeface="Spectral"/>
                          <a:ea typeface="Spectral"/>
                          <a:cs typeface="Spectral"/>
                          <a:sym typeface="Spectral"/>
                          <a:hlinkClick r:id="rId3"/>
                        </a:rPr>
                        <a:t>[src]</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b="1">
                          <a:latin typeface="Spectral"/>
                          <a:ea typeface="Spectral"/>
                          <a:cs typeface="Spectral"/>
                          <a:sym typeface="Spectral"/>
                        </a:rPr>
                        <a:t>Outcome Lens: </a:t>
                      </a:r>
                      <a:r>
                        <a:rPr lang="en">
                          <a:latin typeface="Spectral"/>
                          <a:ea typeface="Spectral"/>
                          <a:cs typeface="Spectral"/>
                          <a:sym typeface="Spectral"/>
                        </a:rPr>
                        <a:t>we’re able to identify the most cases using this technology </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b="1">
                          <a:solidFill>
                            <a:schemeClr val="dk1"/>
                          </a:solidFill>
                          <a:latin typeface="Spectral"/>
                          <a:ea typeface="Spectral"/>
                          <a:cs typeface="Spectral"/>
                          <a:sym typeface="Spectral"/>
                        </a:rPr>
                        <a:t>Process Lens: </a:t>
                      </a:r>
                      <a:r>
                        <a:rPr lang="en">
                          <a:solidFill>
                            <a:schemeClr val="dk1"/>
                          </a:solidFill>
                          <a:latin typeface="Spectral"/>
                          <a:ea typeface="Spectral"/>
                          <a:cs typeface="Spectral"/>
                          <a:sym typeface="Spectral"/>
                        </a:rPr>
                        <a:t>users didn’t consent to this data collection </a:t>
                      </a:r>
                      <a:endParaRPr>
                        <a:solidFill>
                          <a:schemeClr val="dk1"/>
                        </a:solidFill>
                        <a:latin typeface="Spectral"/>
                        <a:ea typeface="Spectral"/>
                        <a:cs typeface="Spectral"/>
                        <a:sym typeface="Spectral"/>
                      </a:endParaRPr>
                    </a:p>
                    <a:p>
                      <a:pPr marL="0" lvl="0" indent="0" algn="l" rtl="0">
                        <a:spcBef>
                          <a:spcPts val="0"/>
                        </a:spcBef>
                        <a:spcAft>
                          <a:spcPts val="0"/>
                        </a:spcAft>
                        <a:buNone/>
                      </a:pPr>
                      <a:endParaRPr>
                        <a:solidFill>
                          <a:schemeClr val="dk1"/>
                        </a:solidFill>
                        <a:latin typeface="Spectral"/>
                        <a:ea typeface="Spectral"/>
                        <a:cs typeface="Spectral"/>
                        <a:sym typeface="Spectral"/>
                      </a:endParaRPr>
                    </a:p>
                    <a:p>
                      <a:pPr marL="0" lvl="0" indent="0" algn="l" rtl="0">
                        <a:spcBef>
                          <a:spcPts val="0"/>
                        </a:spcBef>
                        <a:spcAft>
                          <a:spcPts val="0"/>
                        </a:spcAft>
                        <a:buNone/>
                      </a:pPr>
                      <a:r>
                        <a:rPr lang="en" b="1">
                          <a:solidFill>
                            <a:schemeClr val="dk1"/>
                          </a:solidFill>
                          <a:latin typeface="Spectral"/>
                          <a:ea typeface="Spectral"/>
                          <a:cs typeface="Spectral"/>
                          <a:sym typeface="Spectral"/>
                        </a:rPr>
                        <a:t>Structure Lens: </a:t>
                      </a:r>
                      <a:r>
                        <a:rPr lang="en">
                          <a:solidFill>
                            <a:schemeClr val="dk1"/>
                          </a:solidFill>
                          <a:latin typeface="Spectral"/>
                          <a:ea typeface="Spectral"/>
                          <a:cs typeface="Spectral"/>
                          <a:sym typeface="Spectral"/>
                        </a:rPr>
                        <a:t>the model only uses English data.</a:t>
                      </a:r>
                      <a:endParaRPr>
                        <a:solidFill>
                          <a:schemeClr val="dk1"/>
                        </a:solidFill>
                        <a:latin typeface="Spectral"/>
                        <a:ea typeface="Spectral"/>
                        <a:cs typeface="Spectral"/>
                        <a:sym typeface="Spectral"/>
                      </a:endParaRPr>
                    </a:p>
                  </a:txBody>
                  <a:tcPr marL="91425" marR="91425" marT="91425" marB="91425" anchor="b"/>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7D5CAEB7-A39C-B548-91B6-DF9A7AA5EE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sz="1000">
              <a:solidFill>
                <a:schemeClr val="dk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5"/>
        <p:cNvGrpSpPr/>
        <p:nvPr/>
      </p:nvGrpSpPr>
      <p:grpSpPr>
        <a:xfrm>
          <a:off x="0" y="0"/>
          <a:ext cx="0" cy="0"/>
          <a:chOff x="0" y="0"/>
          <a:chExt cx="0" cy="0"/>
        </a:xfrm>
      </p:grpSpPr>
      <p:sp>
        <p:nvSpPr>
          <p:cNvPr id="476" name="Google Shape;476;p77"/>
          <p:cNvSpPr txBox="1">
            <a:spLocks noGrp="1"/>
          </p:cNvSpPr>
          <p:nvPr>
            <p:ph type="title"/>
          </p:nvPr>
        </p:nvSpPr>
        <p:spPr>
          <a:xfrm>
            <a:off x="1545282" y="315218"/>
            <a:ext cx="5853300" cy="113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Quattrocento Sans"/>
              <a:buNone/>
            </a:pPr>
            <a:r>
              <a:rPr lang="en" sz="3200" i="0" u="none" strike="noStrike" cap="none">
                <a:solidFill>
                  <a:srgbClr val="000000"/>
                </a:solidFill>
                <a:latin typeface="Spectral"/>
                <a:ea typeface="Spectral"/>
                <a:cs typeface="Spectral"/>
                <a:sym typeface="Spectral"/>
              </a:rPr>
              <a:t>Two ways to identify value-laden design choices</a:t>
            </a:r>
            <a:endParaRPr sz="3200" i="0" u="none" strike="noStrike" cap="none">
              <a:solidFill>
                <a:srgbClr val="000000"/>
              </a:solidFill>
              <a:latin typeface="Spectral"/>
              <a:ea typeface="Spectral"/>
              <a:cs typeface="Spectral"/>
              <a:sym typeface="Spectral"/>
            </a:endParaRPr>
          </a:p>
        </p:txBody>
      </p:sp>
      <p:sp>
        <p:nvSpPr>
          <p:cNvPr id="477" name="Google Shape;477;p77"/>
          <p:cNvSpPr txBox="1">
            <a:spLocks noGrp="1"/>
          </p:cNvSpPr>
          <p:nvPr>
            <p:ph type="body" idx="1"/>
          </p:nvPr>
        </p:nvSpPr>
        <p:spPr>
          <a:xfrm>
            <a:off x="1545282" y="1709142"/>
            <a:ext cx="6161400" cy="3315300"/>
          </a:xfrm>
          <a:prstGeom prst="rect">
            <a:avLst/>
          </a:prstGeom>
          <a:noFill/>
          <a:ln>
            <a:noFill/>
          </a:ln>
        </p:spPr>
        <p:txBody>
          <a:bodyPr spcFirstLastPara="1" wrap="square" lIns="68575" tIns="34275" rIns="68575" bIns="34275" anchor="ctr" anchorCtr="0">
            <a:noAutofit/>
          </a:bodyPr>
          <a:lstStyle/>
          <a:p>
            <a:pPr marL="330200" lvl="0" indent="-323850" algn="l" rtl="0">
              <a:lnSpc>
                <a:spcPct val="90000"/>
              </a:lnSpc>
              <a:spcBef>
                <a:spcPts val="0"/>
              </a:spcBef>
              <a:spcAft>
                <a:spcPts val="0"/>
              </a:spcAft>
              <a:buClr>
                <a:srgbClr val="000000"/>
              </a:buClr>
              <a:buSzPts val="2100"/>
              <a:buFont typeface="Spectral"/>
              <a:buAutoNum type="arabicPeriod"/>
            </a:pPr>
            <a:r>
              <a:rPr lang="en" sz="2100">
                <a:solidFill>
                  <a:srgbClr val="1155CC"/>
                </a:solidFill>
                <a:latin typeface="Spectral"/>
                <a:ea typeface="Spectral"/>
                <a:cs typeface="Spectral"/>
                <a:sym typeface="Spectral"/>
              </a:rPr>
              <a:t>Work forward: </a:t>
            </a:r>
            <a:br>
              <a:rPr lang="en" sz="2100" i="1">
                <a:solidFill>
                  <a:srgbClr val="000000"/>
                </a:solidFill>
                <a:latin typeface="Spectral"/>
                <a:ea typeface="Spectral"/>
                <a:cs typeface="Spectral"/>
                <a:sym typeface="Spectral"/>
              </a:rPr>
            </a:br>
            <a:r>
              <a:rPr lang="en" sz="2100">
                <a:solidFill>
                  <a:srgbClr val="000000"/>
                </a:solidFill>
                <a:latin typeface="Spectral"/>
                <a:ea typeface="Spectral"/>
                <a:cs typeface="Spectral"/>
                <a:sym typeface="Spectral"/>
              </a:rPr>
              <a:t>Take a choice you know you’d have to make and trace out the value-laden implications</a:t>
            </a:r>
            <a:endParaRPr sz="2100">
              <a:solidFill>
                <a:srgbClr val="000000"/>
              </a:solidFill>
              <a:latin typeface="Spectral"/>
              <a:ea typeface="Spectral"/>
              <a:cs typeface="Spectral"/>
              <a:sym typeface="Spectral"/>
            </a:endParaRPr>
          </a:p>
          <a:p>
            <a:pPr marL="330200" lvl="0" indent="-323850" algn="l" rtl="0">
              <a:lnSpc>
                <a:spcPct val="90000"/>
              </a:lnSpc>
              <a:spcBef>
                <a:spcPts val="1600"/>
              </a:spcBef>
              <a:spcAft>
                <a:spcPts val="0"/>
              </a:spcAft>
              <a:buClr>
                <a:srgbClr val="000000"/>
              </a:buClr>
              <a:buSzPts val="2100"/>
              <a:buFont typeface="Spectral"/>
              <a:buAutoNum type="arabicPeriod"/>
            </a:pPr>
            <a:r>
              <a:rPr lang="en" sz="2100">
                <a:solidFill>
                  <a:srgbClr val="1155CC"/>
                </a:solidFill>
                <a:latin typeface="Spectral"/>
                <a:ea typeface="Spectral"/>
                <a:cs typeface="Spectral"/>
                <a:sym typeface="Spectral"/>
              </a:rPr>
              <a:t>Work backward:</a:t>
            </a:r>
            <a:r>
              <a:rPr lang="en" sz="2100">
                <a:solidFill>
                  <a:srgbClr val="000000"/>
                </a:solidFill>
                <a:latin typeface="Spectral"/>
                <a:ea typeface="Spectral"/>
                <a:cs typeface="Spectral"/>
                <a:sym typeface="Spectral"/>
              </a:rPr>
              <a:t> </a:t>
            </a:r>
            <a:br>
              <a:rPr lang="en" sz="2100" i="1">
                <a:solidFill>
                  <a:srgbClr val="000000"/>
                </a:solidFill>
                <a:latin typeface="Spectral"/>
                <a:ea typeface="Spectral"/>
                <a:cs typeface="Spectral"/>
                <a:sym typeface="Spectral"/>
              </a:rPr>
            </a:br>
            <a:r>
              <a:rPr lang="en" sz="2100">
                <a:solidFill>
                  <a:srgbClr val="000000"/>
                </a:solidFill>
                <a:latin typeface="Spectral"/>
                <a:ea typeface="Spectral"/>
                <a:cs typeface="Spectral"/>
                <a:sym typeface="Spectral"/>
              </a:rPr>
              <a:t>You’ve identified futures and their ethical dimensions. Which choices result in which outcomes?</a:t>
            </a:r>
            <a:endParaRPr sz="2100">
              <a:solidFill>
                <a:srgbClr val="000000"/>
              </a:solidFill>
              <a:latin typeface="Spectral"/>
              <a:ea typeface="Spectral"/>
              <a:cs typeface="Spectral"/>
              <a:sym typeface="Spectral"/>
            </a:endParaRPr>
          </a:p>
          <a:p>
            <a:pPr marL="0" lvl="0" indent="0" algn="l" rtl="0">
              <a:lnSpc>
                <a:spcPct val="90000"/>
              </a:lnSpc>
              <a:spcBef>
                <a:spcPts val="1600"/>
              </a:spcBef>
              <a:spcAft>
                <a:spcPts val="1600"/>
              </a:spcAft>
              <a:buNone/>
            </a:pPr>
            <a:endParaRPr sz="21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2B8E64B5-3BA4-EF47-BFAB-E3E9E3E5C8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sz="1000">
              <a:solidFill>
                <a:schemeClr val="dk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1"/>
        <p:cNvGrpSpPr/>
        <p:nvPr/>
      </p:nvGrpSpPr>
      <p:grpSpPr>
        <a:xfrm>
          <a:off x="0" y="0"/>
          <a:ext cx="0" cy="0"/>
          <a:chOff x="0" y="0"/>
          <a:chExt cx="0" cy="0"/>
        </a:xfrm>
      </p:grpSpPr>
      <p:sp>
        <p:nvSpPr>
          <p:cNvPr id="482" name="Google Shape;482;p78"/>
          <p:cNvSpPr txBox="1">
            <a:spLocks noGrp="1"/>
          </p:cNvSpPr>
          <p:nvPr>
            <p:ph type="title"/>
          </p:nvPr>
        </p:nvSpPr>
        <p:spPr>
          <a:xfrm>
            <a:off x="1545282" y="315218"/>
            <a:ext cx="5853300" cy="113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Quattrocento Sans"/>
              <a:buNone/>
            </a:pPr>
            <a:r>
              <a:rPr lang="en" sz="3200">
                <a:solidFill>
                  <a:srgbClr val="000000"/>
                </a:solidFill>
                <a:latin typeface="Spectral"/>
                <a:ea typeface="Spectral"/>
                <a:cs typeface="Spectral"/>
                <a:sym typeface="Spectral"/>
              </a:rPr>
              <a:t>Working backward</a:t>
            </a:r>
            <a:endParaRPr sz="3200" i="0" u="none" strike="noStrike" cap="none">
              <a:solidFill>
                <a:srgbClr val="000000"/>
              </a:solidFill>
              <a:latin typeface="Spectral"/>
              <a:ea typeface="Spectral"/>
              <a:cs typeface="Spectral"/>
              <a:sym typeface="Spectral"/>
            </a:endParaRPr>
          </a:p>
        </p:txBody>
      </p:sp>
      <p:sp>
        <p:nvSpPr>
          <p:cNvPr id="483" name="Google Shape;483;p78"/>
          <p:cNvSpPr txBox="1">
            <a:spLocks noGrp="1"/>
          </p:cNvSpPr>
          <p:nvPr>
            <p:ph type="body" idx="1"/>
          </p:nvPr>
        </p:nvSpPr>
        <p:spPr>
          <a:xfrm>
            <a:off x="1545282" y="1709142"/>
            <a:ext cx="6161400" cy="3315300"/>
          </a:xfrm>
          <a:prstGeom prst="rect">
            <a:avLst/>
          </a:prstGeom>
          <a:noFill/>
          <a:ln>
            <a:noFill/>
          </a:ln>
        </p:spPr>
        <p:txBody>
          <a:bodyPr spcFirstLastPara="1" wrap="square" lIns="68575" tIns="34275" rIns="68575" bIns="34275" anchor="t" anchorCtr="0">
            <a:noAutofit/>
          </a:bodyPr>
          <a:lstStyle/>
          <a:p>
            <a:pPr marL="0" lvl="0" indent="0" algn="l" rtl="0">
              <a:spcBef>
                <a:spcPts val="1400"/>
              </a:spcBef>
              <a:spcAft>
                <a:spcPts val="0"/>
              </a:spcAft>
              <a:buNone/>
            </a:pPr>
            <a:r>
              <a:rPr lang="en" sz="2100">
                <a:solidFill>
                  <a:schemeClr val="dk1"/>
                </a:solidFill>
                <a:latin typeface="Spectral"/>
                <a:ea typeface="Spectral"/>
                <a:cs typeface="Spectral"/>
                <a:sym typeface="Spectral"/>
              </a:rPr>
              <a:t>One envisioned future is that there are so many false positives, the system is incredibly ineffective and we give up using it.</a:t>
            </a:r>
            <a:endParaRPr sz="2100">
              <a:solidFill>
                <a:schemeClr val="dk1"/>
              </a:solidFill>
              <a:latin typeface="Spectral"/>
              <a:ea typeface="Spectral"/>
              <a:cs typeface="Spectral"/>
              <a:sym typeface="Spectral"/>
            </a:endParaRPr>
          </a:p>
          <a:p>
            <a:pPr marL="0" lvl="0" indent="0" algn="l" rtl="0">
              <a:spcBef>
                <a:spcPts val="1600"/>
              </a:spcBef>
              <a:spcAft>
                <a:spcPts val="0"/>
              </a:spcAft>
              <a:buNone/>
            </a:pPr>
            <a:endParaRPr sz="2100">
              <a:solidFill>
                <a:schemeClr val="dk1"/>
              </a:solidFill>
              <a:latin typeface="Spectral"/>
              <a:ea typeface="Spectral"/>
              <a:cs typeface="Spectral"/>
              <a:sym typeface="Spectral"/>
            </a:endParaRPr>
          </a:p>
          <a:p>
            <a:pPr marL="0" lvl="0" indent="0" algn="l" rtl="0">
              <a:spcBef>
                <a:spcPts val="1600"/>
              </a:spcBef>
              <a:spcAft>
                <a:spcPts val="1600"/>
              </a:spcAft>
              <a:buNone/>
            </a:pPr>
            <a:r>
              <a:rPr lang="en" sz="2100">
                <a:solidFill>
                  <a:schemeClr val="dk1"/>
                </a:solidFill>
                <a:latin typeface="Spectral"/>
                <a:ea typeface="Spectral"/>
                <a:cs typeface="Spectral"/>
                <a:sym typeface="Spectral"/>
              </a:rPr>
              <a:t>One contributing design decision could be this question of how positive cases are communicated. </a:t>
            </a:r>
            <a:endParaRPr sz="21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66C4F88F-DDB8-CE42-AEDE-F0300A868B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sz="1000">
              <a:solidFill>
                <a:schemeClr val="dk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7"/>
        <p:cNvGrpSpPr/>
        <p:nvPr/>
      </p:nvGrpSpPr>
      <p:grpSpPr>
        <a:xfrm>
          <a:off x="0" y="0"/>
          <a:ext cx="0" cy="0"/>
          <a:chOff x="0" y="0"/>
          <a:chExt cx="0" cy="0"/>
        </a:xfrm>
      </p:grpSpPr>
      <p:sp>
        <p:nvSpPr>
          <p:cNvPr id="488" name="Google Shape;488;p79"/>
          <p:cNvSpPr txBox="1">
            <a:spLocks noGrp="1"/>
          </p:cNvSpPr>
          <p:nvPr>
            <p:ph type="title"/>
          </p:nvPr>
        </p:nvSpPr>
        <p:spPr>
          <a:xfrm>
            <a:off x="1545282" y="315218"/>
            <a:ext cx="5853300" cy="113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200"/>
              <a:buFont typeface="Quattrocento Sans"/>
              <a:buNone/>
            </a:pPr>
            <a:r>
              <a:rPr lang="en" sz="3200">
                <a:solidFill>
                  <a:srgbClr val="000000"/>
                </a:solidFill>
                <a:latin typeface="Spectral"/>
                <a:ea typeface="Spectral"/>
                <a:cs typeface="Spectral"/>
                <a:sym typeface="Spectral"/>
              </a:rPr>
              <a:t>Preliminary</a:t>
            </a:r>
            <a:r>
              <a:rPr lang="en" sz="3200" i="0" u="none" strike="noStrike" cap="none">
                <a:solidFill>
                  <a:srgbClr val="000000"/>
                </a:solidFill>
                <a:latin typeface="Spectral"/>
                <a:ea typeface="Spectral"/>
                <a:cs typeface="Spectral"/>
                <a:sym typeface="Spectral"/>
              </a:rPr>
              <a:t> design choices</a:t>
            </a:r>
            <a:endParaRPr sz="3200" i="0" u="none" strike="noStrike" cap="none">
              <a:solidFill>
                <a:srgbClr val="000000"/>
              </a:solidFill>
              <a:latin typeface="Spectral"/>
              <a:ea typeface="Spectral"/>
              <a:cs typeface="Spectral"/>
              <a:sym typeface="Spectral"/>
            </a:endParaRPr>
          </a:p>
        </p:txBody>
      </p:sp>
      <p:sp>
        <p:nvSpPr>
          <p:cNvPr id="489" name="Google Shape;489;p79"/>
          <p:cNvSpPr txBox="1">
            <a:spLocks noGrp="1"/>
          </p:cNvSpPr>
          <p:nvPr>
            <p:ph type="body" idx="1"/>
          </p:nvPr>
        </p:nvSpPr>
        <p:spPr>
          <a:xfrm>
            <a:off x="1545282" y="1709142"/>
            <a:ext cx="6161400" cy="3315300"/>
          </a:xfrm>
          <a:prstGeom prst="rect">
            <a:avLst/>
          </a:prstGeom>
          <a:noFill/>
          <a:ln>
            <a:noFill/>
          </a:ln>
        </p:spPr>
        <p:txBody>
          <a:bodyPr spcFirstLastPara="1" wrap="square" lIns="68575" tIns="34275" rIns="68575" bIns="34275" anchor="t" anchorCtr="0">
            <a:noAutofit/>
          </a:bodyPr>
          <a:lstStyle/>
          <a:p>
            <a:pPr marL="177800" lvl="0" indent="-222250" algn="l" rtl="0">
              <a:spcBef>
                <a:spcPts val="1400"/>
              </a:spcBef>
              <a:spcAft>
                <a:spcPts val="0"/>
              </a:spcAft>
              <a:buSzPts val="2100"/>
              <a:buFont typeface="Spectral"/>
              <a:buAutoNum type="arabicPeriod"/>
            </a:pPr>
            <a:r>
              <a:rPr lang="en" sz="2100">
                <a:solidFill>
                  <a:schemeClr val="dk1"/>
                </a:solidFill>
                <a:latin typeface="Spectral"/>
                <a:ea typeface="Spectral"/>
                <a:cs typeface="Spectral"/>
                <a:sym typeface="Spectral"/>
              </a:rPr>
              <a:t>  How are COVID-19 cases identified?</a:t>
            </a:r>
            <a:endParaRPr sz="2100">
              <a:solidFill>
                <a:srgbClr val="000000"/>
              </a:solidFill>
              <a:latin typeface="Spectral"/>
              <a:ea typeface="Spectral"/>
              <a:cs typeface="Spectral"/>
              <a:sym typeface="Spectral"/>
            </a:endParaRPr>
          </a:p>
          <a:p>
            <a:pPr marL="177800" lvl="0" indent="-222250" algn="l" rtl="0">
              <a:spcBef>
                <a:spcPts val="1600"/>
              </a:spcBef>
              <a:spcAft>
                <a:spcPts val="0"/>
              </a:spcAft>
              <a:buSzPts val="2100"/>
              <a:buFont typeface="Spectral"/>
              <a:buAutoNum type="arabicPeriod"/>
            </a:pPr>
            <a:r>
              <a:rPr lang="en" sz="2100">
                <a:solidFill>
                  <a:schemeClr val="dk1"/>
                </a:solidFill>
                <a:latin typeface="Spectral"/>
                <a:ea typeface="Spectral"/>
                <a:cs typeface="Spectral"/>
                <a:sym typeface="Spectral"/>
              </a:rPr>
              <a:t>  GPS vs Phone-to-Phone Bluetooth</a:t>
            </a:r>
            <a:endParaRPr sz="2100">
              <a:solidFill>
                <a:srgbClr val="000000"/>
              </a:solidFill>
              <a:latin typeface="Spectral"/>
              <a:ea typeface="Spectral"/>
              <a:cs typeface="Spectral"/>
              <a:sym typeface="Spectral"/>
            </a:endParaRPr>
          </a:p>
          <a:p>
            <a:pPr marL="177800" lvl="0" indent="-222250" algn="l" rtl="0">
              <a:spcBef>
                <a:spcPts val="1600"/>
              </a:spcBef>
              <a:spcAft>
                <a:spcPts val="0"/>
              </a:spcAft>
              <a:buSzPts val="2100"/>
              <a:buFont typeface="Spectral"/>
              <a:buAutoNum type="arabicPeriod"/>
            </a:pPr>
            <a:r>
              <a:rPr lang="en" sz="2100">
                <a:solidFill>
                  <a:srgbClr val="000000"/>
                </a:solidFill>
                <a:latin typeface="Spectral"/>
                <a:ea typeface="Spectral"/>
                <a:cs typeface="Spectral"/>
                <a:sym typeface="Spectral"/>
              </a:rPr>
              <a:t>  Opt-in vs opt-out?</a:t>
            </a:r>
            <a:endParaRPr sz="2100">
              <a:solidFill>
                <a:srgbClr val="000000"/>
              </a:solidFill>
              <a:latin typeface="Spectral"/>
              <a:ea typeface="Spectral"/>
              <a:cs typeface="Spectral"/>
              <a:sym typeface="Spectral"/>
            </a:endParaRPr>
          </a:p>
          <a:p>
            <a:pPr marL="177800" lvl="0" indent="-222250" algn="l" rtl="0">
              <a:spcBef>
                <a:spcPts val="1600"/>
              </a:spcBef>
              <a:spcAft>
                <a:spcPts val="0"/>
              </a:spcAft>
              <a:buClr>
                <a:srgbClr val="000000"/>
              </a:buClr>
              <a:buSzPts val="2100"/>
              <a:buFont typeface="Spectral"/>
              <a:buAutoNum type="arabicPeriod"/>
            </a:pPr>
            <a:r>
              <a:rPr lang="en" sz="2100">
                <a:solidFill>
                  <a:srgbClr val="000000"/>
                </a:solidFill>
                <a:latin typeface="Spectral"/>
                <a:ea typeface="Spectral"/>
                <a:cs typeface="Spectral"/>
                <a:sym typeface="Spectral"/>
              </a:rPr>
              <a:t>  Distribution mechanism?</a:t>
            </a:r>
            <a:endParaRPr sz="2100">
              <a:solidFill>
                <a:srgbClr val="000000"/>
              </a:solidFill>
              <a:latin typeface="Spectral"/>
              <a:ea typeface="Spectral"/>
              <a:cs typeface="Spectral"/>
              <a:sym typeface="Spectral"/>
            </a:endParaRPr>
          </a:p>
          <a:p>
            <a:pPr marL="177800" lvl="0" indent="-222250" algn="l" rtl="0">
              <a:spcBef>
                <a:spcPts val="1600"/>
              </a:spcBef>
              <a:spcAft>
                <a:spcPts val="0"/>
              </a:spcAft>
              <a:buClr>
                <a:srgbClr val="000000"/>
              </a:buClr>
              <a:buSzPts val="2100"/>
              <a:buFont typeface="Spectral"/>
              <a:buAutoNum type="arabicPeriod"/>
            </a:pPr>
            <a:r>
              <a:rPr lang="en" sz="2100">
                <a:solidFill>
                  <a:srgbClr val="000000"/>
                </a:solidFill>
                <a:latin typeface="Spectral"/>
                <a:ea typeface="Spectral"/>
                <a:cs typeface="Spectral"/>
                <a:sym typeface="Spectral"/>
              </a:rPr>
              <a:t>  Always on, or only used in certain locations?</a:t>
            </a:r>
            <a:endParaRPr sz="2100">
              <a:solidFill>
                <a:srgbClr val="000000"/>
              </a:solidFill>
              <a:latin typeface="Spectral"/>
              <a:ea typeface="Spectral"/>
              <a:cs typeface="Spectral"/>
              <a:sym typeface="Spectral"/>
            </a:endParaRPr>
          </a:p>
          <a:p>
            <a:pPr marL="177800" lvl="0" indent="-222250" algn="l" rtl="0">
              <a:spcBef>
                <a:spcPts val="1600"/>
              </a:spcBef>
              <a:spcAft>
                <a:spcPts val="1600"/>
              </a:spcAft>
              <a:buSzPts val="2100"/>
              <a:buFont typeface="Spectral"/>
              <a:buAutoNum type="arabicPeriod"/>
            </a:pPr>
            <a:r>
              <a:rPr lang="en" sz="2100">
                <a:solidFill>
                  <a:srgbClr val="000000"/>
                </a:solidFill>
                <a:latin typeface="Spectral"/>
                <a:ea typeface="Spectral"/>
                <a:cs typeface="Spectral"/>
                <a:sym typeface="Spectral"/>
              </a:rPr>
              <a:t>  … </a:t>
            </a:r>
            <a:endParaRPr sz="2100">
              <a:solidFill>
                <a:srgbClr val="0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8DD762F2-25E1-2D4D-A3B5-B1EA80C6A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sz="1000">
              <a:solidFill>
                <a:schemeClr val="dk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aphicFrame>
        <p:nvGraphicFramePr>
          <p:cNvPr id="494" name="Google Shape;494;p80"/>
          <p:cNvGraphicFramePr/>
          <p:nvPr/>
        </p:nvGraphicFramePr>
        <p:xfrm>
          <a:off x="952500" y="327063"/>
          <a:ext cx="7239000" cy="451178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GPS</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a:t>Outcomes: we can remove outdoors</a:t>
                      </a:r>
                      <a:endParaRPr/>
                    </a:p>
                    <a:p>
                      <a:pPr marL="0" lvl="0" indent="0" algn="l" rtl="0">
                        <a:spcBef>
                          <a:spcPts val="0"/>
                        </a:spcBef>
                        <a:spcAft>
                          <a:spcPts val="0"/>
                        </a:spcAft>
                        <a:buNone/>
                      </a:pPr>
                      <a:endParaRPr/>
                    </a:p>
                    <a:p>
                      <a:pPr marL="0" lvl="0" indent="0" algn="l" rtl="0">
                        <a:spcBef>
                          <a:spcPts val="0"/>
                        </a:spcBef>
                        <a:spcAft>
                          <a:spcPts val="0"/>
                        </a:spcAft>
                        <a:buNone/>
                      </a:pPr>
                      <a:r>
                        <a:rPr lang="en"/>
                        <a:t>Justice: works anywhere in the world</a:t>
                      </a:r>
                      <a:endParaRPr/>
                    </a:p>
                  </a:txBody>
                  <a:tcPr marL="91425" marR="91425" marT="91425" marB="91425"/>
                </a:tc>
                <a:tc>
                  <a:txBody>
                    <a:bodyPr/>
                    <a:lstStyle/>
                    <a:p>
                      <a:pPr marL="0" lvl="0" indent="0" algn="l" rtl="0">
                        <a:spcBef>
                          <a:spcPts val="0"/>
                        </a:spcBef>
                        <a:spcAft>
                          <a:spcPts val="0"/>
                        </a:spcAft>
                        <a:buNone/>
                      </a:pPr>
                      <a:r>
                        <a:rPr lang="en"/>
                        <a:t>Outcomes: generally worse protocol</a:t>
                      </a:r>
                      <a:endParaRPr/>
                    </a:p>
                    <a:p>
                      <a:pPr marL="0" lvl="0" indent="0" algn="l" rtl="0">
                        <a:spcBef>
                          <a:spcPts val="0"/>
                        </a:spcBef>
                        <a:spcAft>
                          <a:spcPts val="0"/>
                        </a:spcAft>
                        <a:buNone/>
                      </a:pPr>
                      <a:endParaRPr/>
                    </a:p>
                    <a:p>
                      <a:pPr marL="0" lvl="0" indent="0" algn="l" rtl="0">
                        <a:spcBef>
                          <a:spcPts val="0"/>
                        </a:spcBef>
                        <a:spcAft>
                          <a:spcPts val="0"/>
                        </a:spcAft>
                        <a:buNone/>
                      </a:pPr>
                      <a:r>
                        <a:rPr lang="en"/>
                        <a:t>Process: collecting a lot more data</a:t>
                      </a:r>
                      <a:endParaRPr/>
                    </a:p>
                  </a:txBody>
                  <a:tcPr marL="91425" marR="91425" marT="91425" marB="91425"/>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a:solidFill>
                            <a:schemeClr val="dk1"/>
                          </a:solidFill>
                          <a:latin typeface="Spectral"/>
                          <a:ea typeface="Spectral"/>
                          <a:cs typeface="Spectral"/>
                          <a:sym typeface="Spectral"/>
                        </a:rPr>
                        <a:t>Bluetooth</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r>
                        <a:rPr lang="en"/>
                        <a:t>Outcomes: we’re more confident you were in close proximity</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Option C</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495" name="Google Shape;495;p80"/>
          <p:cNvSpPr txBox="1"/>
          <p:nvPr/>
        </p:nvSpPr>
        <p:spPr>
          <a:xfrm>
            <a:off x="49950" y="4663800"/>
            <a:ext cx="11991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Room 1</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E9AAC22A-490A-1345-A67F-3FCC7D812F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sz="1000">
              <a:solidFill>
                <a:schemeClr val="dk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0" name="Google Shape;500;p81"/>
          <p:cNvGraphicFramePr/>
          <p:nvPr/>
        </p:nvGraphicFramePr>
        <p:xfrm>
          <a:off x="952500" y="327063"/>
          <a:ext cx="7239000" cy="4481730"/>
        </p:xfrm>
        <a:graphic>
          <a:graphicData uri="http://schemas.openxmlformats.org/drawingml/2006/table">
            <a:tbl>
              <a:tblPr>
                <a:noFill/>
                <a:tableStyleId>{9E41B886-CCFE-4B00-A32B-3CA9FF941C30}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12250">
                <a:tc>
                  <a:txBody>
                    <a:bodyPr/>
                    <a:lstStyle/>
                    <a:p>
                      <a:pPr marL="0" lvl="0" indent="0" algn="ctr" rtl="0">
                        <a:spcBef>
                          <a:spcPts val="0"/>
                        </a:spcBef>
                        <a:spcAft>
                          <a:spcPts val="0"/>
                        </a:spcAft>
                        <a:buNone/>
                      </a:pPr>
                      <a:r>
                        <a:rPr lang="en" sz="2100">
                          <a:latin typeface="Spectral"/>
                          <a:ea typeface="Spectral"/>
                          <a:cs typeface="Spectral"/>
                          <a:sym typeface="Spectral"/>
                        </a:rPr>
                        <a:t>Possible Choice</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promoted (and for whom?)</a:t>
                      </a:r>
                      <a:endParaRPr sz="2100">
                        <a:latin typeface="Spectral"/>
                        <a:ea typeface="Spectral"/>
                        <a:cs typeface="Spectral"/>
                        <a:sym typeface="Spectral"/>
                      </a:endParaRPr>
                    </a:p>
                  </a:txBody>
                  <a:tcPr marL="91425" marR="91425" marT="91425" marB="91425" anchor="ctr"/>
                </a:tc>
                <a:tc>
                  <a:txBody>
                    <a:bodyPr/>
                    <a:lstStyle/>
                    <a:p>
                      <a:pPr marL="0" lvl="0" indent="0" algn="ctr" rtl="0">
                        <a:spcBef>
                          <a:spcPts val="0"/>
                        </a:spcBef>
                        <a:spcAft>
                          <a:spcPts val="0"/>
                        </a:spcAft>
                        <a:buNone/>
                      </a:pPr>
                      <a:r>
                        <a:rPr lang="en" sz="2100">
                          <a:latin typeface="Spectral"/>
                          <a:ea typeface="Spectral"/>
                          <a:cs typeface="Spectral"/>
                          <a:sym typeface="Spectral"/>
                        </a:rPr>
                        <a:t>Values demoted (and for whom?)</a:t>
                      </a:r>
                      <a:endParaRPr sz="2100">
                        <a:latin typeface="Spectral"/>
                        <a:ea typeface="Spectral"/>
                        <a:cs typeface="Spectral"/>
                        <a:sym typeface="Spectral"/>
                      </a:endParaRPr>
                    </a:p>
                  </a:txBody>
                  <a:tcPr marL="91425" marR="91425" marT="91425" marB="91425" anchor="ctr"/>
                </a:tc>
                <a:extLst>
                  <a:ext uri="{0D108BD9-81ED-4DB2-BD59-A6C34878D82A}">
                    <a16:rowId xmlns:a16="http://schemas.microsoft.com/office/drawing/2014/main" val="10000"/>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Option A</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219600">
                <a:tc>
                  <a:txBody>
                    <a:bodyPr/>
                    <a:lstStyle/>
                    <a:p>
                      <a:pPr marL="0" lvl="0" indent="0" algn="l" rtl="0">
                        <a:spcBef>
                          <a:spcPts val="0"/>
                        </a:spcBef>
                        <a:spcAft>
                          <a:spcPts val="0"/>
                        </a:spcAft>
                        <a:buNone/>
                      </a:pPr>
                      <a:r>
                        <a:rPr lang="en">
                          <a:solidFill>
                            <a:schemeClr val="dk1"/>
                          </a:solidFill>
                          <a:latin typeface="Spectral"/>
                          <a:ea typeface="Spectral"/>
                          <a:cs typeface="Spectral"/>
                          <a:sym typeface="Spectral"/>
                        </a:rPr>
                        <a:t>Option B</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219600">
                <a:tc>
                  <a:txBody>
                    <a:bodyPr/>
                    <a:lstStyle/>
                    <a:p>
                      <a:pPr marL="0" lvl="0" indent="0" algn="l" rtl="0">
                        <a:spcBef>
                          <a:spcPts val="0"/>
                        </a:spcBef>
                        <a:spcAft>
                          <a:spcPts val="0"/>
                        </a:spcAft>
                        <a:buNone/>
                      </a:pPr>
                      <a:r>
                        <a:rPr lang="en">
                          <a:latin typeface="Spectral"/>
                          <a:ea typeface="Spectral"/>
                          <a:cs typeface="Spectral"/>
                          <a:sym typeface="Spectral"/>
                        </a:rPr>
                        <a:t>Option C</a:t>
                      </a:r>
                      <a:endParaRPr>
                        <a:latin typeface="Spectral"/>
                        <a:ea typeface="Spectral"/>
                        <a:cs typeface="Spectral"/>
                        <a:sym typeface="Spectral"/>
                      </a:endParaRPr>
                    </a:p>
                  </a:txBody>
                  <a:tcPr marL="91425" marR="91425" marT="91425" marB="91425" anchor="b"/>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501" name="Google Shape;501;p81"/>
          <p:cNvSpPr txBox="1"/>
          <p:nvPr/>
        </p:nvSpPr>
        <p:spPr>
          <a:xfrm>
            <a:off x="49950" y="4663800"/>
            <a:ext cx="11991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Room 2</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1A034AEE-19A9-244E-B59B-BDBF107723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sz="1000">
              <a:solidFill>
                <a:schemeClr val="dk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3"/>
        <p:cNvGrpSpPr/>
        <p:nvPr/>
      </p:nvGrpSpPr>
      <p:grpSpPr>
        <a:xfrm>
          <a:off x="0" y="0"/>
          <a:ext cx="0" cy="0"/>
          <a:chOff x="0" y="0"/>
          <a:chExt cx="0" cy="0"/>
        </a:xfrm>
      </p:grpSpPr>
      <p:sp>
        <p:nvSpPr>
          <p:cNvPr id="524" name="Google Shape;524;p8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525" name="Google Shape;525;p85"/>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526" name="Google Shape;526;p85"/>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527" name="Google Shape;527;p85"/>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528" name="Google Shape;528;p85"/>
          <p:cNvSpPr/>
          <p:nvPr/>
        </p:nvSpPr>
        <p:spPr>
          <a:xfrm>
            <a:off x="4351406" y="1017725"/>
            <a:ext cx="1809000" cy="1713000"/>
          </a:xfrm>
          <a:prstGeom prst="flowChartConnector">
            <a:avLst/>
          </a:prstGeom>
          <a:solidFill>
            <a:srgbClr val="1155C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Value-Laden Design Choices</a:t>
            </a:r>
            <a:endParaRPr sz="1500" b="1">
              <a:solidFill>
                <a:schemeClr val="lt1"/>
              </a:solidFill>
              <a:latin typeface="Spectral"/>
              <a:ea typeface="Spectral"/>
              <a:cs typeface="Spectral"/>
              <a:sym typeface="Spectral"/>
            </a:endParaRPr>
          </a:p>
        </p:txBody>
      </p:sp>
      <p:sp>
        <p:nvSpPr>
          <p:cNvPr id="529" name="Google Shape;529;p85"/>
          <p:cNvSpPr/>
          <p:nvPr/>
        </p:nvSpPr>
        <p:spPr>
          <a:xfrm>
            <a:off x="5804053" y="3156684"/>
            <a:ext cx="1809000" cy="1713000"/>
          </a:xfrm>
          <a:prstGeom prst="flowChartConnector">
            <a:avLst/>
          </a:prstGeom>
          <a:solidFill>
            <a:srgbClr val="0B539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Choose &amp; Justify</a:t>
            </a:r>
            <a:endParaRPr sz="1500" b="1">
              <a:solidFill>
                <a:schemeClr val="lt1"/>
              </a:solidFill>
              <a:latin typeface="Spectral"/>
              <a:ea typeface="Spectral"/>
              <a:cs typeface="Spectral"/>
              <a:sym typeface="Spectral"/>
            </a:endParaRPr>
          </a:p>
        </p:txBody>
      </p:sp>
      <p:sp>
        <p:nvSpPr>
          <p:cNvPr id="530" name="Google Shape;530;p85"/>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5"/>
          <p:cNvSpPr/>
          <p:nvPr/>
        </p:nvSpPr>
        <p:spPr>
          <a:xfrm rot="-3299133">
            <a:off x="4340278"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5"/>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5"/>
          <p:cNvSpPr/>
          <p:nvPr/>
        </p:nvSpPr>
        <p:spPr>
          <a:xfrm rot="-7500867" flipH="1">
            <a:off x="58202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32698F8F-61D3-494D-AAA7-A897FEAC2C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67</a:t>
            </a:fld>
            <a:endParaRPr lang="e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6"/>
          <p:cNvSpPr txBox="1">
            <a:spLocks noGrp="1"/>
          </p:cNvSpPr>
          <p:nvPr>
            <p:ph type="body" idx="1"/>
          </p:nvPr>
        </p:nvSpPr>
        <p:spPr>
          <a:xfrm>
            <a:off x="1545275" y="314553"/>
            <a:ext cx="6161400" cy="4710000"/>
          </a:xfrm>
          <a:prstGeom prst="rect">
            <a:avLst/>
          </a:prstGeom>
          <a:noFill/>
          <a:ln>
            <a:noFill/>
          </a:ln>
        </p:spPr>
        <p:txBody>
          <a:bodyPr spcFirstLastPara="1" wrap="square" lIns="68575" tIns="34275" rIns="68575" bIns="34275" anchor="t" anchorCtr="0">
            <a:noAutofit/>
          </a:bodyPr>
          <a:lstStyle/>
          <a:p>
            <a:pPr marL="177800" lvl="0" indent="-222250" algn="l" rtl="0">
              <a:spcBef>
                <a:spcPts val="1400"/>
              </a:spcBef>
              <a:spcAft>
                <a:spcPts val="0"/>
              </a:spcAft>
              <a:buSzPts val="2100"/>
              <a:buFont typeface="Spectral"/>
              <a:buAutoNum type="arabicPeriod"/>
            </a:pPr>
            <a:r>
              <a:rPr lang="en" sz="2100">
                <a:solidFill>
                  <a:schemeClr val="dk1"/>
                </a:solidFill>
                <a:latin typeface="Spectral"/>
                <a:ea typeface="Spectral"/>
                <a:cs typeface="Spectral"/>
                <a:sym typeface="Spectral"/>
              </a:rPr>
              <a:t>  How are COVID-19 cases identified?</a:t>
            </a:r>
            <a:endParaRPr sz="2100">
              <a:solidFill>
                <a:schemeClr val="dk1"/>
              </a:solidFill>
              <a:latin typeface="Spectral"/>
              <a:ea typeface="Spectral"/>
              <a:cs typeface="Spectral"/>
              <a:sym typeface="Spectral"/>
            </a:endParaRPr>
          </a:p>
          <a:p>
            <a:pPr marL="0" lvl="0" indent="0" algn="l" rtl="0">
              <a:spcBef>
                <a:spcPts val="1600"/>
              </a:spcBef>
              <a:spcAft>
                <a:spcPts val="0"/>
              </a:spcAft>
              <a:buNone/>
            </a:pPr>
            <a:r>
              <a:rPr lang="en" sz="2100" i="1">
                <a:solidFill>
                  <a:schemeClr val="dk1"/>
                </a:solidFill>
                <a:latin typeface="Spectral"/>
                <a:ea typeface="Spectral"/>
                <a:cs typeface="Spectral"/>
                <a:sym typeface="Spectral"/>
              </a:rPr>
              <a:t>Choice: Users post their COVID-19 Status by acquiring an authorization code from their doctor. </a:t>
            </a:r>
            <a:endParaRPr sz="2100" i="1">
              <a:solidFill>
                <a:schemeClr val="dk1"/>
              </a:solidFill>
              <a:latin typeface="Spectral"/>
              <a:ea typeface="Spectral"/>
              <a:cs typeface="Spectral"/>
              <a:sym typeface="Spectral"/>
            </a:endParaRPr>
          </a:p>
          <a:p>
            <a:pPr marL="457200" lvl="0" indent="-361950" algn="l" rtl="0">
              <a:spcBef>
                <a:spcPts val="1600"/>
              </a:spcBef>
              <a:spcAft>
                <a:spcPts val="0"/>
              </a:spcAft>
              <a:buClr>
                <a:schemeClr val="dk1"/>
              </a:buClr>
              <a:buSzPts val="2100"/>
              <a:buFont typeface="Spectral"/>
              <a:buChar char="●"/>
            </a:pPr>
            <a:r>
              <a:rPr lang="en" sz="2100">
                <a:solidFill>
                  <a:schemeClr val="dk1"/>
                </a:solidFill>
                <a:latin typeface="Spectral"/>
                <a:ea typeface="Spectral"/>
                <a:cs typeface="Spectral"/>
                <a:sym typeface="Spectral"/>
              </a:rPr>
              <a:t>This prevents bad actors from manipulating the system, forcing unnecessary self-isolation, unlike without requiring authorization codes.</a:t>
            </a:r>
            <a:endParaRPr sz="2100">
              <a:solidFill>
                <a:schemeClr val="dk1"/>
              </a:solidFill>
              <a:latin typeface="Spectral"/>
              <a:ea typeface="Spectral"/>
              <a:cs typeface="Spectral"/>
              <a:sym typeface="Spectral"/>
            </a:endParaRPr>
          </a:p>
          <a:p>
            <a:pPr marL="457200" lvl="0" indent="-361950" algn="l" rtl="0">
              <a:spcBef>
                <a:spcPts val="0"/>
              </a:spcBef>
              <a:spcAft>
                <a:spcPts val="0"/>
              </a:spcAft>
              <a:buClr>
                <a:schemeClr val="dk1"/>
              </a:buClr>
              <a:buSzPts val="2100"/>
              <a:buFont typeface="Spectral"/>
              <a:buChar char="●"/>
            </a:pPr>
            <a:r>
              <a:rPr lang="en" sz="2100">
                <a:solidFill>
                  <a:schemeClr val="dk1"/>
                </a:solidFill>
                <a:latin typeface="Spectral"/>
                <a:ea typeface="Spectral"/>
                <a:cs typeface="Spectral"/>
                <a:sym typeface="Spectral"/>
              </a:rPr>
              <a:t>Users consent, unlike with the voice monitoring solution. </a:t>
            </a:r>
            <a:endParaRPr sz="2100">
              <a:solidFill>
                <a:schemeClr val="dk1"/>
              </a:solidFill>
              <a:latin typeface="Spectral"/>
              <a:ea typeface="Spectral"/>
              <a:cs typeface="Spectral"/>
              <a:sym typeface="Spectral"/>
            </a:endParaRPr>
          </a:p>
          <a:p>
            <a:pPr marL="457200" lvl="0" indent="-361950" algn="l" rtl="0">
              <a:spcBef>
                <a:spcPts val="0"/>
              </a:spcBef>
              <a:spcAft>
                <a:spcPts val="0"/>
              </a:spcAft>
              <a:buClr>
                <a:schemeClr val="dk1"/>
              </a:buClr>
              <a:buSzPts val="2100"/>
              <a:buFont typeface="Spectral"/>
              <a:buChar char="●"/>
            </a:pPr>
            <a:r>
              <a:rPr lang="en" sz="2100">
                <a:solidFill>
                  <a:schemeClr val="dk1"/>
                </a:solidFill>
                <a:latin typeface="Spectral"/>
                <a:ea typeface="Spectral"/>
                <a:cs typeface="Spectral"/>
                <a:sym typeface="Spectral"/>
              </a:rPr>
              <a:t>Fewer users report, since this requires the financial means/feelings of security needed to see a doctor in the US.</a:t>
            </a:r>
            <a:endParaRPr sz="2100">
              <a:solidFill>
                <a:schemeClr val="dk1"/>
              </a:solidFill>
              <a:latin typeface="Spectral"/>
              <a:ea typeface="Spectral"/>
              <a:cs typeface="Spectral"/>
              <a:sym typeface="Spectral"/>
            </a:endParaRPr>
          </a:p>
          <a:p>
            <a:pPr marL="457200" lvl="0" indent="-361950" algn="l" rtl="0">
              <a:spcBef>
                <a:spcPts val="0"/>
              </a:spcBef>
              <a:spcAft>
                <a:spcPts val="0"/>
              </a:spcAft>
              <a:buClr>
                <a:schemeClr val="dk1"/>
              </a:buClr>
              <a:buSzPts val="2100"/>
              <a:buFont typeface="Spectral"/>
              <a:buChar char="●"/>
            </a:pPr>
            <a:r>
              <a:rPr lang="en" sz="2100">
                <a:solidFill>
                  <a:schemeClr val="dk1"/>
                </a:solidFill>
                <a:latin typeface="Spectral"/>
                <a:ea typeface="Spectral"/>
                <a:cs typeface="Spectral"/>
                <a:sym typeface="Spectral"/>
              </a:rPr>
              <a:t>Privacy is compromised since users can be associated with a specific doctor’s visit. </a:t>
            </a:r>
            <a:endParaRPr sz="2100">
              <a:solidFill>
                <a:schemeClr val="dk1"/>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8E72EEDA-BB18-4E41-96F2-72F5F7E5C8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sz="1000">
              <a:solidFill>
                <a:schemeClr val="dk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Contact Tracing Choose &amp; Justify</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457200" lvl="0" indent="0" algn="ctr" rtl="0">
              <a:spcBef>
                <a:spcPts val="0"/>
              </a:spcBef>
              <a:spcAft>
                <a:spcPts val="0"/>
              </a:spcAft>
              <a:buNone/>
            </a:pPr>
            <a:r>
              <a:rPr lang="en">
                <a:solidFill>
                  <a:srgbClr val="888888"/>
                </a:solidFill>
                <a:latin typeface="Spectral"/>
                <a:ea typeface="Spectral"/>
                <a:cs typeface="Spectral"/>
                <a:sym typeface="Spectral"/>
              </a:rPr>
              <a:t>5 minutes</a:t>
            </a:r>
            <a:endParaRPr>
              <a:solidFill>
                <a:srgbClr val="888888"/>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852EDB2B-EB2D-FC43-9351-A0C09AC2FA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69</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Ethics: why should I care?</a:t>
            </a:r>
            <a:endParaRPr/>
          </a:p>
        </p:txBody>
      </p:sp>
      <p:sp>
        <p:nvSpPr>
          <p:cNvPr id="107" name="Google Shape;107;p22"/>
          <p:cNvSpPr txBox="1">
            <a:spLocks noGrp="1"/>
          </p:cNvSpPr>
          <p:nvPr>
            <p:ph type="body" idx="1"/>
          </p:nvPr>
        </p:nvSpPr>
        <p:spPr>
          <a:xfrm>
            <a:off x="311700" y="1673650"/>
            <a:ext cx="8520600" cy="2036400"/>
          </a:xfrm>
          <a:prstGeom prst="rect">
            <a:avLst/>
          </a:prstGeom>
        </p:spPr>
        <p:txBody>
          <a:bodyPr spcFirstLastPara="1" wrap="square" lIns="91425" tIns="91425" rIns="91425" bIns="91425" anchor="ctr" anchorCtr="0">
            <a:noAutofit/>
          </a:bodyPr>
          <a:lstStyle/>
          <a:p>
            <a:pPr marL="0" lvl="0" indent="0" algn="l" rtl="0">
              <a:lnSpc>
                <a:spcPct val="100000"/>
              </a:lnSpc>
              <a:spcBef>
                <a:spcPts val="1000"/>
              </a:spcBef>
              <a:spcAft>
                <a:spcPts val="0"/>
              </a:spcAft>
              <a:buNone/>
            </a:pPr>
            <a:r>
              <a:rPr lang="en" sz="2400"/>
              <a:t>We claim: exploring ethics and assessing your values now will help you make better decisions in the future. </a:t>
            </a:r>
            <a:endParaRPr sz="2400"/>
          </a:p>
          <a:p>
            <a:pPr marL="0" lvl="0" indent="0" algn="l" rtl="0">
              <a:spcBef>
                <a:spcPts val="1600"/>
              </a:spcBef>
              <a:spcAft>
                <a:spcPts val="0"/>
              </a:spcAft>
              <a:buNone/>
            </a:pPr>
            <a:r>
              <a:rPr lang="en" sz="2400"/>
              <a:t>Now: less pressure, less stress, fewer sources of conflict.</a:t>
            </a:r>
            <a:endParaRPr sz="2400"/>
          </a:p>
          <a:p>
            <a:pPr marL="0" lvl="0" indent="0" algn="l" rtl="0">
              <a:spcBef>
                <a:spcPts val="1600"/>
              </a:spcBef>
              <a:spcAft>
                <a:spcPts val="0"/>
              </a:spcAft>
              <a:buNone/>
            </a:pPr>
            <a:r>
              <a:rPr lang="en" sz="2400"/>
              <a:t>The ethics protocol is a tool to help you with such decisions.</a:t>
            </a:r>
            <a:endParaRPr sz="2400"/>
          </a:p>
          <a:p>
            <a:pPr marL="0" lvl="0" indent="0" algn="l" rtl="0">
              <a:spcBef>
                <a:spcPts val="1600"/>
              </a:spcBef>
              <a:spcAft>
                <a:spcPts val="1600"/>
              </a:spcAft>
              <a:buNone/>
            </a:pPr>
            <a:endParaRPr/>
          </a:p>
        </p:txBody>
      </p:sp>
      <p:sp>
        <p:nvSpPr>
          <p:cNvPr id="108" name="Google Shape;108;p22"/>
          <p:cNvSpPr/>
          <p:nvPr/>
        </p:nvSpPr>
        <p:spPr>
          <a:xfrm>
            <a:off x="421500" y="3832125"/>
            <a:ext cx="8301000" cy="897900"/>
          </a:xfrm>
          <a:prstGeom prst="roundRect">
            <a:avLst>
              <a:gd name="adj" fmla="val 16667"/>
            </a:avLst>
          </a:prstGeom>
          <a:solidFill>
            <a:srgbClr val="CCCCCC"/>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i="1">
                <a:latin typeface="Spectral"/>
                <a:ea typeface="Spectral"/>
                <a:cs typeface="Spectral"/>
                <a:sym typeface="Spectral"/>
              </a:rPr>
              <a:t>You will use the ethics protocol for your final projects. </a:t>
            </a:r>
            <a:endParaRPr sz="2400" i="1">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442751EA-7ECA-7E47-81D6-EEDAA909D8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8"/>
          <p:cNvSpPr txBox="1">
            <a:spLocks noGrp="1"/>
          </p:cNvSpPr>
          <p:nvPr>
            <p:ph type="body" idx="1"/>
          </p:nvPr>
        </p:nvSpPr>
        <p:spPr>
          <a:xfrm>
            <a:off x="1545275" y="314553"/>
            <a:ext cx="6161400" cy="4710000"/>
          </a:xfrm>
          <a:prstGeom prst="rect">
            <a:avLst/>
          </a:prstGeom>
          <a:noFill/>
          <a:ln>
            <a:noFill/>
          </a:ln>
        </p:spPr>
        <p:txBody>
          <a:bodyPr spcFirstLastPara="1" wrap="square" lIns="68575" tIns="34275" rIns="68575" bIns="34275" anchor="t" anchorCtr="0">
            <a:noAutofit/>
          </a:bodyPr>
          <a:lstStyle/>
          <a:p>
            <a:pPr marL="177800" lvl="0" indent="-222250" algn="l" rtl="0">
              <a:spcBef>
                <a:spcPts val="1400"/>
              </a:spcBef>
              <a:spcAft>
                <a:spcPts val="0"/>
              </a:spcAft>
              <a:buSzPts val="2100"/>
              <a:buFont typeface="Spectral"/>
              <a:buAutoNum type="arabicPeriod"/>
            </a:pPr>
            <a:r>
              <a:rPr lang="en" sz="2100">
                <a:solidFill>
                  <a:schemeClr val="dk1"/>
                </a:solidFill>
                <a:latin typeface="Spectral"/>
                <a:ea typeface="Spectral"/>
                <a:cs typeface="Spectral"/>
                <a:sym typeface="Spectral"/>
              </a:rPr>
              <a:t>  Question?</a:t>
            </a:r>
            <a:endParaRPr sz="2100">
              <a:solidFill>
                <a:schemeClr val="dk1"/>
              </a:solidFill>
              <a:latin typeface="Spectral"/>
              <a:ea typeface="Spectral"/>
              <a:cs typeface="Spectral"/>
              <a:sym typeface="Spectral"/>
            </a:endParaRPr>
          </a:p>
          <a:p>
            <a:pPr marL="0" lvl="0" indent="0" algn="l" rtl="0">
              <a:spcBef>
                <a:spcPts val="1600"/>
              </a:spcBef>
              <a:spcAft>
                <a:spcPts val="0"/>
              </a:spcAft>
              <a:buNone/>
            </a:pPr>
            <a:r>
              <a:rPr lang="en" sz="2100" i="1">
                <a:solidFill>
                  <a:schemeClr val="dk1"/>
                </a:solidFill>
                <a:latin typeface="Spectral"/>
                <a:ea typeface="Spectral"/>
                <a:cs typeface="Spectral"/>
                <a:sym typeface="Spectral"/>
              </a:rPr>
              <a:t>Choice </a:t>
            </a:r>
            <a:endParaRPr sz="2100" i="1">
              <a:solidFill>
                <a:schemeClr val="dk1"/>
              </a:solidFill>
              <a:latin typeface="Spectral"/>
              <a:ea typeface="Spectral"/>
              <a:cs typeface="Spectral"/>
              <a:sym typeface="Spectral"/>
            </a:endParaRPr>
          </a:p>
          <a:p>
            <a:pPr marL="0" lvl="0" indent="0" algn="l" rtl="0">
              <a:spcBef>
                <a:spcPts val="1600"/>
              </a:spcBef>
              <a:spcAft>
                <a:spcPts val="1600"/>
              </a:spcAft>
              <a:buNone/>
            </a:pPr>
            <a:r>
              <a:rPr lang="en" sz="2100">
                <a:solidFill>
                  <a:schemeClr val="dk1"/>
                </a:solidFill>
                <a:latin typeface="Spectral"/>
                <a:ea typeface="Spectral"/>
                <a:cs typeface="Spectral"/>
                <a:sym typeface="Spectral"/>
              </a:rPr>
              <a:t>Justification</a:t>
            </a:r>
            <a:endParaRPr sz="2100">
              <a:solidFill>
                <a:schemeClr val="dk1"/>
              </a:solidFill>
              <a:latin typeface="Spectral"/>
              <a:ea typeface="Spectral"/>
              <a:cs typeface="Spectral"/>
              <a:sym typeface="Spectral"/>
            </a:endParaRPr>
          </a:p>
        </p:txBody>
      </p:sp>
      <p:sp>
        <p:nvSpPr>
          <p:cNvPr id="549" name="Google Shape;549;p88"/>
          <p:cNvSpPr txBox="1"/>
          <p:nvPr/>
        </p:nvSpPr>
        <p:spPr>
          <a:xfrm>
            <a:off x="49950" y="4663800"/>
            <a:ext cx="11991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Room 1</a:t>
            </a:r>
            <a:endParaRPr>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A5A6DCDF-2A3F-1F4D-A5F1-9A8EED99D2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70</a:t>
            </a:fld>
            <a:endParaRPr lang="en" sz="1000">
              <a:solidFill>
                <a:schemeClr val="dk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7"/>
        <p:cNvGrpSpPr/>
        <p:nvPr/>
      </p:nvGrpSpPr>
      <p:grpSpPr>
        <a:xfrm>
          <a:off x="0" y="0"/>
          <a:ext cx="0" cy="0"/>
          <a:chOff x="0" y="0"/>
          <a:chExt cx="0" cy="0"/>
        </a:xfrm>
      </p:grpSpPr>
      <p:sp>
        <p:nvSpPr>
          <p:cNvPr id="578" name="Google Shape;578;p9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4100"/>
              <a:buFont typeface="Quattrocento Sans"/>
              <a:buNone/>
            </a:pPr>
            <a:r>
              <a:rPr lang="en"/>
              <a:t>Ethics Protocol Overview</a:t>
            </a:r>
            <a:endParaRPr/>
          </a:p>
        </p:txBody>
      </p:sp>
      <p:sp>
        <p:nvSpPr>
          <p:cNvPr id="579" name="Google Shape;579;p93"/>
          <p:cNvSpPr/>
          <p:nvPr/>
        </p:nvSpPr>
        <p:spPr>
          <a:xfrm>
            <a:off x="43550" y="3156684"/>
            <a:ext cx="1809000" cy="1713000"/>
          </a:xfrm>
          <a:prstGeom prst="flowChartConnector">
            <a:avLst/>
          </a:prstGeom>
          <a:solidFill>
            <a:srgbClr val="B45F0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Envision Possible Futures</a:t>
            </a:r>
            <a:endParaRPr sz="1500" b="1" i="0" u="none" strike="noStrike" cap="none">
              <a:solidFill>
                <a:schemeClr val="lt1"/>
              </a:solidFill>
              <a:latin typeface="Spectral"/>
              <a:ea typeface="Spectral"/>
              <a:cs typeface="Spectral"/>
              <a:sym typeface="Spectral"/>
            </a:endParaRPr>
          </a:p>
        </p:txBody>
      </p:sp>
      <p:sp>
        <p:nvSpPr>
          <p:cNvPr id="580" name="Google Shape;580;p93"/>
          <p:cNvSpPr/>
          <p:nvPr/>
        </p:nvSpPr>
        <p:spPr>
          <a:xfrm>
            <a:off x="1411362" y="1017725"/>
            <a:ext cx="1809000" cy="1713000"/>
          </a:xfrm>
          <a:prstGeom prst="flowChartConnector">
            <a:avLst/>
          </a:prstGeom>
          <a:solidFill>
            <a:srgbClr val="BF9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Stakeholders</a:t>
            </a:r>
            <a:endParaRPr sz="1500" b="1">
              <a:solidFill>
                <a:schemeClr val="lt1"/>
              </a:solidFill>
              <a:latin typeface="Spectral"/>
              <a:ea typeface="Spectral"/>
              <a:cs typeface="Spectral"/>
              <a:sym typeface="Spectral"/>
            </a:endParaRPr>
          </a:p>
        </p:txBody>
      </p:sp>
      <p:sp>
        <p:nvSpPr>
          <p:cNvPr id="581" name="Google Shape;581;p93"/>
          <p:cNvSpPr/>
          <p:nvPr/>
        </p:nvSpPr>
        <p:spPr>
          <a:xfrm>
            <a:off x="2845887" y="3156684"/>
            <a:ext cx="1809000" cy="1713000"/>
          </a:xfrm>
          <a:prstGeom prst="flowChartConnector">
            <a:avLst/>
          </a:prstGeom>
          <a:solidFill>
            <a:srgbClr val="134F5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Values at Play</a:t>
            </a:r>
            <a:endParaRPr sz="1500" b="1">
              <a:solidFill>
                <a:schemeClr val="lt1"/>
              </a:solidFill>
              <a:latin typeface="Spectral"/>
              <a:ea typeface="Spectral"/>
              <a:cs typeface="Spectral"/>
              <a:sym typeface="Spectral"/>
            </a:endParaRPr>
          </a:p>
        </p:txBody>
      </p:sp>
      <p:sp>
        <p:nvSpPr>
          <p:cNvPr id="582" name="Google Shape;582;p93"/>
          <p:cNvSpPr/>
          <p:nvPr/>
        </p:nvSpPr>
        <p:spPr>
          <a:xfrm>
            <a:off x="4351406" y="1017725"/>
            <a:ext cx="1809000" cy="1713000"/>
          </a:xfrm>
          <a:prstGeom prst="flowChartConnector">
            <a:avLst/>
          </a:prstGeom>
          <a:solidFill>
            <a:srgbClr val="1155C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Identify </a:t>
            </a:r>
            <a:endParaRPr sz="1500" b="1">
              <a:solidFill>
                <a:schemeClr val="lt1"/>
              </a:solidFill>
              <a:latin typeface="Spectral"/>
              <a:ea typeface="Spectral"/>
              <a:cs typeface="Spectral"/>
              <a:sym typeface="Spectral"/>
            </a:endParaRPr>
          </a:p>
          <a:p>
            <a:pPr marL="0" marR="0" lvl="0" indent="0" algn="ctr" rtl="0">
              <a:spcBef>
                <a:spcPts val="0"/>
              </a:spcBef>
              <a:spcAft>
                <a:spcPts val="0"/>
              </a:spcAft>
              <a:buNone/>
            </a:pPr>
            <a:r>
              <a:rPr lang="en" sz="1500" b="1">
                <a:solidFill>
                  <a:schemeClr val="lt1"/>
                </a:solidFill>
                <a:latin typeface="Spectral"/>
                <a:ea typeface="Spectral"/>
                <a:cs typeface="Spectral"/>
                <a:sym typeface="Spectral"/>
              </a:rPr>
              <a:t>Value-Laden Design Choices</a:t>
            </a:r>
            <a:endParaRPr sz="1500" b="1">
              <a:solidFill>
                <a:schemeClr val="lt1"/>
              </a:solidFill>
              <a:latin typeface="Spectral"/>
              <a:ea typeface="Spectral"/>
              <a:cs typeface="Spectral"/>
              <a:sym typeface="Spectral"/>
            </a:endParaRPr>
          </a:p>
        </p:txBody>
      </p:sp>
      <p:sp>
        <p:nvSpPr>
          <p:cNvPr id="583" name="Google Shape;583;p93"/>
          <p:cNvSpPr/>
          <p:nvPr/>
        </p:nvSpPr>
        <p:spPr>
          <a:xfrm>
            <a:off x="5804053" y="3156684"/>
            <a:ext cx="1809000" cy="1713000"/>
          </a:xfrm>
          <a:prstGeom prst="flowChartConnector">
            <a:avLst/>
          </a:prstGeom>
          <a:solidFill>
            <a:srgbClr val="0B539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Choose &amp; Justify</a:t>
            </a:r>
            <a:endParaRPr sz="1500" b="1">
              <a:solidFill>
                <a:schemeClr val="lt1"/>
              </a:solidFill>
              <a:latin typeface="Spectral"/>
              <a:ea typeface="Spectral"/>
              <a:cs typeface="Spectral"/>
              <a:sym typeface="Spectral"/>
            </a:endParaRPr>
          </a:p>
        </p:txBody>
      </p:sp>
      <p:sp>
        <p:nvSpPr>
          <p:cNvPr id="584" name="Google Shape;584;p93"/>
          <p:cNvSpPr/>
          <p:nvPr/>
        </p:nvSpPr>
        <p:spPr>
          <a:xfrm>
            <a:off x="7291450" y="1017725"/>
            <a:ext cx="1809000" cy="1713000"/>
          </a:xfrm>
          <a:prstGeom prst="flowChartConnector">
            <a:avLst/>
          </a:prstGeom>
          <a:solidFill>
            <a:srgbClr val="351C75"/>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Build</a:t>
            </a:r>
            <a:endParaRPr sz="1500" b="1">
              <a:solidFill>
                <a:schemeClr val="lt1"/>
              </a:solidFill>
              <a:latin typeface="Spectral"/>
              <a:ea typeface="Spectral"/>
              <a:cs typeface="Spectral"/>
              <a:sym typeface="Spectral"/>
            </a:endParaRPr>
          </a:p>
        </p:txBody>
      </p:sp>
      <p:sp>
        <p:nvSpPr>
          <p:cNvPr id="585" name="Google Shape;585;p93"/>
          <p:cNvSpPr/>
          <p:nvPr/>
        </p:nvSpPr>
        <p:spPr>
          <a:xfrm rot="-3299133">
            <a:off x="13804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3"/>
          <p:cNvSpPr/>
          <p:nvPr/>
        </p:nvSpPr>
        <p:spPr>
          <a:xfrm rot="-3299133">
            <a:off x="4340278"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3"/>
          <p:cNvSpPr/>
          <p:nvPr/>
        </p:nvSpPr>
        <p:spPr>
          <a:xfrm rot="-7500867" flipH="1">
            <a:off x="2860353"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3"/>
          <p:cNvSpPr/>
          <p:nvPr/>
        </p:nvSpPr>
        <p:spPr>
          <a:xfrm rot="-7500867" flipH="1">
            <a:off x="5820215" y="2777656"/>
            <a:ext cx="565196" cy="31534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3"/>
          <p:cNvSpPr/>
          <p:nvPr/>
        </p:nvSpPr>
        <p:spPr>
          <a:xfrm rot="2403869" flipH="1">
            <a:off x="7317900" y="2621657"/>
            <a:ext cx="323002" cy="627333"/>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99A2000E-503D-1840-8217-484EBF53EC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71</a:t>
            </a:fld>
            <a:endParaRPr lang="e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94"/>
          <p:cNvSpPr txBox="1">
            <a:spLocks noGrp="1"/>
          </p:cNvSpPr>
          <p:nvPr>
            <p:ph type="title"/>
          </p:nvPr>
        </p:nvSpPr>
        <p:spPr>
          <a:xfrm>
            <a:off x="311700" y="400500"/>
            <a:ext cx="4979100" cy="44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“Minor” technical decisions can have ethical consequences.</a:t>
            </a:r>
            <a:endParaRPr>
              <a:latin typeface="Spectral"/>
              <a:ea typeface="Spectral"/>
              <a:cs typeface="Spectral"/>
              <a:sym typeface="Spectral"/>
            </a:endParaRPr>
          </a:p>
        </p:txBody>
      </p:sp>
      <p:sp>
        <p:nvSpPr>
          <p:cNvPr id="595" name="Google Shape;595;p94"/>
          <p:cNvSpPr/>
          <p:nvPr/>
        </p:nvSpPr>
        <p:spPr>
          <a:xfrm>
            <a:off x="5804053" y="3156684"/>
            <a:ext cx="1809000" cy="1713000"/>
          </a:xfrm>
          <a:prstGeom prst="flowChartConnector">
            <a:avLst/>
          </a:prstGeom>
          <a:solidFill>
            <a:srgbClr val="0B539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Choose &amp; Justify</a:t>
            </a:r>
            <a:endParaRPr sz="1500" b="1">
              <a:solidFill>
                <a:schemeClr val="lt1"/>
              </a:solidFill>
              <a:latin typeface="Spectral"/>
              <a:ea typeface="Spectral"/>
              <a:cs typeface="Spectral"/>
              <a:sym typeface="Spectral"/>
            </a:endParaRPr>
          </a:p>
        </p:txBody>
      </p:sp>
      <p:sp>
        <p:nvSpPr>
          <p:cNvPr id="596" name="Google Shape;596;p94"/>
          <p:cNvSpPr/>
          <p:nvPr/>
        </p:nvSpPr>
        <p:spPr>
          <a:xfrm>
            <a:off x="7291450" y="1017725"/>
            <a:ext cx="1809000" cy="1713000"/>
          </a:xfrm>
          <a:prstGeom prst="flowChartConnector">
            <a:avLst/>
          </a:prstGeom>
          <a:solidFill>
            <a:srgbClr val="351C75"/>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Build</a:t>
            </a:r>
            <a:endParaRPr sz="1500" b="1">
              <a:solidFill>
                <a:schemeClr val="lt1"/>
              </a:solidFill>
              <a:latin typeface="Spectral"/>
              <a:ea typeface="Spectral"/>
              <a:cs typeface="Spectral"/>
              <a:sym typeface="Spectral"/>
            </a:endParaRPr>
          </a:p>
        </p:txBody>
      </p:sp>
      <p:sp>
        <p:nvSpPr>
          <p:cNvPr id="597" name="Google Shape;597;p94"/>
          <p:cNvSpPr/>
          <p:nvPr/>
        </p:nvSpPr>
        <p:spPr>
          <a:xfrm rot="2403869" flipH="1">
            <a:off x="7317900" y="2621657"/>
            <a:ext cx="323002" cy="627333"/>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AACBE241-200B-F94B-9524-B0F1FA6FDC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72</a:t>
            </a:fld>
            <a:endParaRPr lang="e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5"/>
          <p:cNvSpPr txBox="1">
            <a:spLocks noGrp="1"/>
          </p:cNvSpPr>
          <p:nvPr>
            <p:ph type="title"/>
          </p:nvPr>
        </p:nvSpPr>
        <p:spPr>
          <a:xfrm>
            <a:off x="311700" y="400500"/>
            <a:ext cx="4979100" cy="44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Immediate Notifications?</a:t>
            </a:r>
            <a:endParaRPr>
              <a:latin typeface="Spectral"/>
              <a:ea typeface="Spectral"/>
              <a:cs typeface="Spectral"/>
              <a:sym typeface="Spectral"/>
            </a:endParaRPr>
          </a:p>
        </p:txBody>
      </p:sp>
      <p:sp>
        <p:nvSpPr>
          <p:cNvPr id="603" name="Google Shape;603;p95"/>
          <p:cNvSpPr/>
          <p:nvPr/>
        </p:nvSpPr>
        <p:spPr>
          <a:xfrm>
            <a:off x="5804053" y="3156684"/>
            <a:ext cx="1809000" cy="1713000"/>
          </a:xfrm>
          <a:prstGeom prst="flowChartConnector">
            <a:avLst/>
          </a:prstGeom>
          <a:solidFill>
            <a:srgbClr val="0B539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Choose &amp; Justify</a:t>
            </a:r>
            <a:endParaRPr sz="1500" b="1">
              <a:solidFill>
                <a:schemeClr val="lt1"/>
              </a:solidFill>
              <a:latin typeface="Spectral"/>
              <a:ea typeface="Spectral"/>
              <a:cs typeface="Spectral"/>
              <a:sym typeface="Spectral"/>
            </a:endParaRPr>
          </a:p>
        </p:txBody>
      </p:sp>
      <p:sp>
        <p:nvSpPr>
          <p:cNvPr id="604" name="Google Shape;604;p95"/>
          <p:cNvSpPr/>
          <p:nvPr/>
        </p:nvSpPr>
        <p:spPr>
          <a:xfrm>
            <a:off x="7291450" y="1017725"/>
            <a:ext cx="1809000" cy="1713000"/>
          </a:xfrm>
          <a:prstGeom prst="flowChartConnector">
            <a:avLst/>
          </a:prstGeom>
          <a:solidFill>
            <a:srgbClr val="351C75"/>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solidFill>
                  <a:schemeClr val="lt1"/>
                </a:solidFill>
                <a:latin typeface="Spectral"/>
                <a:ea typeface="Spectral"/>
                <a:cs typeface="Spectral"/>
                <a:sym typeface="Spectral"/>
              </a:rPr>
              <a:t>Build</a:t>
            </a:r>
            <a:endParaRPr sz="1500" b="1">
              <a:solidFill>
                <a:schemeClr val="lt1"/>
              </a:solidFill>
              <a:latin typeface="Spectral"/>
              <a:ea typeface="Spectral"/>
              <a:cs typeface="Spectral"/>
              <a:sym typeface="Spectral"/>
            </a:endParaRPr>
          </a:p>
        </p:txBody>
      </p:sp>
      <p:sp>
        <p:nvSpPr>
          <p:cNvPr id="605" name="Google Shape;605;p95"/>
          <p:cNvSpPr/>
          <p:nvPr/>
        </p:nvSpPr>
        <p:spPr>
          <a:xfrm rot="2403869" flipH="1">
            <a:off x="7317900" y="2621657"/>
            <a:ext cx="323002" cy="627333"/>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80912F2A-6556-0A4D-A315-210360F7D3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pectral"/>
                <a:ea typeface="Spectral"/>
                <a:cs typeface="Spectral"/>
                <a:sym typeface="Spectral"/>
              </a:rPr>
              <a:t>Don’t forget to ask: </a:t>
            </a:r>
            <a:endParaRPr>
              <a:latin typeface="Spectral"/>
              <a:ea typeface="Spectral"/>
              <a:cs typeface="Spectral"/>
              <a:sym typeface="Spectral"/>
            </a:endParaRPr>
          </a:p>
          <a:p>
            <a:pPr marL="0" lvl="0" indent="0" algn="ctr" rtl="0">
              <a:spcBef>
                <a:spcPts val="0"/>
              </a:spcBef>
              <a:spcAft>
                <a:spcPts val="0"/>
              </a:spcAft>
              <a:buNone/>
            </a:pPr>
            <a:r>
              <a:rPr lang="en">
                <a:latin typeface="Spectral"/>
                <a:ea typeface="Spectral"/>
                <a:cs typeface="Spectral"/>
                <a:sym typeface="Spectral"/>
              </a:rPr>
              <a:t>“Should I build this?”</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0" lvl="0" indent="0" algn="ctr" rtl="0">
              <a:spcBef>
                <a:spcPts val="0"/>
              </a:spcBef>
              <a:spcAft>
                <a:spcPts val="0"/>
              </a:spcAft>
              <a:buNone/>
            </a:pPr>
            <a:r>
              <a:rPr lang="en">
                <a:latin typeface="Spectral"/>
                <a:ea typeface="Spectral"/>
                <a:cs typeface="Spectral"/>
                <a:sym typeface="Spectral"/>
              </a:rPr>
              <a:t>Fin! </a:t>
            </a:r>
            <a:endParaRPr>
              <a:latin typeface="Spectral"/>
              <a:ea typeface="Spectral"/>
              <a:cs typeface="Spectral"/>
              <a:sym typeface="Spectral"/>
            </a:endParaRPr>
          </a:p>
          <a:p>
            <a:pPr marL="0" lvl="0" indent="0" algn="ctr" rtl="0">
              <a:spcBef>
                <a:spcPts val="0"/>
              </a:spcBef>
              <a:spcAft>
                <a:spcPts val="0"/>
              </a:spcAft>
              <a:buNone/>
            </a:pPr>
            <a:endParaRPr>
              <a:latin typeface="Spectral"/>
              <a:ea typeface="Spectral"/>
              <a:cs typeface="Spectral"/>
              <a:sym typeface="Spectral"/>
            </a:endParaRPr>
          </a:p>
          <a:p>
            <a:pPr marL="0" lvl="0" indent="0" algn="ctr" rtl="0">
              <a:spcBef>
                <a:spcPts val="0"/>
              </a:spcBef>
              <a:spcAft>
                <a:spcPts val="0"/>
              </a:spcAft>
              <a:buNone/>
            </a:pPr>
            <a:r>
              <a:rPr lang="en">
                <a:solidFill>
                  <a:srgbClr val="800000"/>
                </a:solidFill>
                <a:latin typeface="Spectral"/>
                <a:ea typeface="Spectral"/>
                <a:cs typeface="Spectral"/>
                <a:sym typeface="Spectral"/>
              </a:rPr>
              <a:t>Reminder: You’ll use the ethics protocol in your final projects.</a:t>
            </a:r>
            <a:endParaRPr>
              <a:solidFill>
                <a:srgbClr val="800000"/>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CE0FB0A4-1DE3-324E-A18F-F621AE4376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74</a:t>
            </a:fld>
            <a:endParaRPr lang="en"/>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 More Ethics! </a:t>
            </a:r>
            <a:endParaRPr/>
          </a:p>
        </p:txBody>
      </p:sp>
      <p:sp>
        <p:nvSpPr>
          <p:cNvPr id="616" name="Google Shape;616;p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Classes (Spring `21):</a:t>
            </a:r>
            <a:endParaRPr/>
          </a:p>
          <a:p>
            <a:pPr marL="457200" lvl="0" indent="-342900" algn="l" rtl="0">
              <a:spcBef>
                <a:spcPts val="1600"/>
              </a:spcBef>
              <a:spcAft>
                <a:spcPts val="0"/>
              </a:spcAft>
              <a:buSzPts val="1800"/>
              <a:buChar char="●"/>
            </a:pPr>
            <a:r>
              <a:rPr lang="en"/>
              <a:t>24.191 Being, Thinking, Doing (or not): Ethics in Your Life</a:t>
            </a:r>
            <a:endParaRPr/>
          </a:p>
          <a:p>
            <a:pPr marL="457200" lvl="0" indent="-342900" algn="l" rtl="0">
              <a:spcBef>
                <a:spcPts val="0"/>
              </a:spcBef>
              <a:spcAft>
                <a:spcPts val="0"/>
              </a:spcAft>
              <a:buSzPts val="1800"/>
              <a:buChar char="●"/>
            </a:pPr>
            <a:r>
              <a:rPr lang="en"/>
              <a:t>24.03 Good Food: The Ethics and Politics of Food</a:t>
            </a:r>
            <a:endParaRPr/>
          </a:p>
          <a:p>
            <a:pPr marL="457200" lvl="0" indent="-342900" algn="l" rtl="0">
              <a:spcBef>
                <a:spcPts val="0"/>
              </a:spcBef>
              <a:spcAft>
                <a:spcPts val="0"/>
              </a:spcAft>
              <a:buSzPts val="1800"/>
              <a:buChar char="●"/>
            </a:pPr>
            <a:r>
              <a:rPr lang="en"/>
              <a:t>24.231 Ethics: Systematic study of central theories in ethics</a:t>
            </a:r>
            <a:endParaRPr/>
          </a:p>
          <a:p>
            <a:pPr marL="457200" lvl="0" indent="-342900" algn="l" rtl="0">
              <a:spcBef>
                <a:spcPts val="0"/>
              </a:spcBef>
              <a:spcAft>
                <a:spcPts val="0"/>
              </a:spcAft>
              <a:buSzPts val="1800"/>
              <a:buChar char="●"/>
            </a:pPr>
            <a:r>
              <a:rPr lang="en"/>
              <a:t>24.237(J) Feminist Thought</a:t>
            </a:r>
            <a:endParaRPr/>
          </a:p>
          <a:p>
            <a:pPr marL="0" lvl="0" indent="0" algn="l" rtl="0">
              <a:spcBef>
                <a:spcPts val="1600"/>
              </a:spcBef>
              <a:spcAft>
                <a:spcPts val="0"/>
              </a:spcAft>
              <a:buNone/>
            </a:pPr>
            <a:r>
              <a:rPr lang="en"/>
              <a:t>Other:</a:t>
            </a:r>
            <a:endParaRPr/>
          </a:p>
          <a:p>
            <a:pPr marL="457200" lvl="0" indent="-342900" algn="l" rtl="0">
              <a:spcBef>
                <a:spcPts val="1600"/>
              </a:spcBef>
              <a:spcAft>
                <a:spcPts val="0"/>
              </a:spcAft>
              <a:buSzPts val="1800"/>
              <a:buChar char="●"/>
            </a:pPr>
            <a:r>
              <a:rPr lang="en"/>
              <a:t>PKG Center - internships, colloquia, funding for your ideas, lots of opportunities!</a:t>
            </a:r>
            <a:endParaRPr/>
          </a:p>
          <a:p>
            <a:pPr marL="457200" lvl="0" indent="-342900" algn="l" rtl="0">
              <a:spcBef>
                <a:spcPts val="0"/>
              </a:spcBef>
              <a:spcAft>
                <a:spcPts val="0"/>
              </a:spcAft>
              <a:buSzPts val="1800"/>
              <a:buChar char="●"/>
            </a:pPr>
            <a:r>
              <a:rPr lang="en"/>
              <a:t>AI Ethics Reading Group, AI Alignment Reading Group, &amp; more  </a:t>
            </a:r>
            <a:endParaRPr/>
          </a:p>
        </p:txBody>
      </p:sp>
      <p:sp>
        <p:nvSpPr>
          <p:cNvPr id="2" name="Slide Number Placeholder 1">
            <a:extLst>
              <a:ext uri="{FF2B5EF4-FFF2-40B4-BE49-F238E27FC236}">
                <a16:creationId xmlns:a16="http://schemas.microsoft.com/office/drawing/2014/main" id="{F03FC422-BC49-CF48-97A4-4A611603EF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75</a:t>
            </a:fld>
            <a:endParaRPr lang="en"/>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Spectral"/>
                <a:ea typeface="Spectral"/>
                <a:cs typeface="Spectral"/>
                <a:sym typeface="Spectral"/>
              </a:rPr>
              <a:t>Q&amp;A</a:t>
            </a:r>
            <a:endParaRPr dirty="0">
              <a:solidFill>
                <a:srgbClr val="888888"/>
              </a:solidFill>
              <a:latin typeface="Spectral"/>
              <a:ea typeface="Spectral"/>
              <a:cs typeface="Spectral"/>
              <a:sym typeface="Spectral"/>
            </a:endParaRPr>
          </a:p>
        </p:txBody>
      </p:sp>
      <p:sp>
        <p:nvSpPr>
          <p:cNvPr id="2" name="Slide Number Placeholder 1">
            <a:extLst>
              <a:ext uri="{FF2B5EF4-FFF2-40B4-BE49-F238E27FC236}">
                <a16:creationId xmlns:a16="http://schemas.microsoft.com/office/drawing/2014/main" id="{78495023-0C3F-564E-AD96-6A202B9FC8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76</a:t>
            </a:fld>
            <a:endParaRPr lang="e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A8C3E-4C07-B84E-8EC8-6091B47EFA36}"/>
              </a:ext>
            </a:extLst>
          </p:cNvPr>
          <p:cNvSpPr txBox="1"/>
          <p:nvPr/>
        </p:nvSpPr>
        <p:spPr>
          <a:xfrm>
            <a:off x="692728" y="637310"/>
            <a:ext cx="7024254" cy="1415772"/>
          </a:xfrm>
          <a:prstGeom prst="rect">
            <a:avLst/>
          </a:prstGeom>
          <a:noFill/>
        </p:spPr>
        <p:txBody>
          <a:bodyPr wrap="square" rtlCol="0">
            <a:spAutoFit/>
          </a:bodyPr>
          <a:lstStyle/>
          <a:p>
            <a:r>
              <a:rPr lang="en-US" sz="1200" dirty="0"/>
              <a:t>MIT </a:t>
            </a:r>
            <a:r>
              <a:rPr lang="en-US" sz="1200" dirty="0" err="1"/>
              <a:t>OpenCourseWare</a:t>
            </a:r>
            <a:endParaRPr lang="en-US" sz="1200" dirty="0"/>
          </a:p>
          <a:p>
            <a:r>
              <a:rPr lang="en-US" sz="1200" u="sng" dirty="0">
                <a:hlinkClick r:id="rId2"/>
              </a:rPr>
              <a:t>https://ocw.mit.edu</a:t>
            </a:r>
            <a:endParaRPr lang="en-US" sz="1200" dirty="0"/>
          </a:p>
          <a:p>
            <a:r>
              <a:rPr lang="en-US" sz="1200" dirty="0"/>
              <a:t> </a:t>
            </a:r>
          </a:p>
          <a:p>
            <a:r>
              <a:rPr lang="en-US" dirty="0"/>
              <a:t>RES.TLL-008 Social and Ethical Responsibilities of Computing (SERC)</a:t>
            </a:r>
          </a:p>
          <a:p>
            <a:r>
              <a:rPr lang="en-US" sz="1200" dirty="0"/>
              <a:t>Fall 2021</a:t>
            </a:r>
          </a:p>
          <a:p>
            <a:r>
              <a:rPr lang="en-US" sz="1200" dirty="0"/>
              <a:t> </a:t>
            </a:r>
          </a:p>
          <a:p>
            <a:r>
              <a:rPr lang="en-US" sz="1200" dirty="0"/>
              <a:t>For information about citing these materials or our Terms of Use, visit: </a:t>
            </a:r>
            <a:r>
              <a:rPr lang="en-US" sz="1200" u="sng" dirty="0">
                <a:hlinkClick r:id="rId3"/>
              </a:rPr>
              <a:t>https://ocw.mit.edu/terms</a:t>
            </a:r>
            <a:endParaRPr lang="en-US" sz="1200" dirty="0"/>
          </a:p>
        </p:txBody>
      </p:sp>
      <p:sp>
        <p:nvSpPr>
          <p:cNvPr id="4" name="Slide Number Placeholder 3">
            <a:extLst>
              <a:ext uri="{FF2B5EF4-FFF2-40B4-BE49-F238E27FC236}">
                <a16:creationId xmlns:a16="http://schemas.microsoft.com/office/drawing/2014/main" id="{D0ECA807-A7A9-9542-AB0B-4C02DC51DB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77</a:t>
            </a:fld>
            <a:endParaRPr lang="en"/>
          </a:p>
        </p:txBody>
      </p:sp>
    </p:spTree>
    <p:extLst>
      <p:ext uri="{BB962C8B-B14F-4D97-AF65-F5344CB8AC3E}">
        <p14:creationId xmlns:p14="http://schemas.microsoft.com/office/powerpoint/2010/main" val="175295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Ethics Protocol Goals</a:t>
            </a:r>
            <a:endParaRPr>
              <a:latin typeface="Spectral"/>
              <a:ea typeface="Spectral"/>
              <a:cs typeface="Spectral"/>
              <a:sym typeface="Spectral"/>
            </a:endParaRPr>
          </a:p>
        </p:txBody>
      </p:sp>
      <p:sp>
        <p:nvSpPr>
          <p:cNvPr id="114" name="Google Shape;114;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700">
              <a:latin typeface="Spectral"/>
              <a:ea typeface="Spectral"/>
              <a:cs typeface="Spectral"/>
              <a:sym typeface="Spectral"/>
            </a:endParaRPr>
          </a:p>
          <a:p>
            <a:pPr marL="0" lvl="0" indent="0" algn="l" rtl="0">
              <a:lnSpc>
                <a:spcPct val="200000"/>
              </a:lnSpc>
              <a:spcBef>
                <a:spcPts val="1600"/>
              </a:spcBef>
              <a:spcAft>
                <a:spcPts val="0"/>
              </a:spcAft>
              <a:buNone/>
            </a:pPr>
            <a:endParaRPr sz="1700">
              <a:latin typeface="Spectral"/>
              <a:ea typeface="Spectral"/>
              <a:cs typeface="Spectral"/>
              <a:sym typeface="Spectral"/>
            </a:endParaRPr>
          </a:p>
          <a:p>
            <a:pPr marL="457200" lvl="0" indent="-336550" algn="l" rtl="0">
              <a:lnSpc>
                <a:spcPct val="200000"/>
              </a:lnSpc>
              <a:spcBef>
                <a:spcPts val="1600"/>
              </a:spcBef>
              <a:spcAft>
                <a:spcPts val="0"/>
              </a:spcAft>
              <a:buSzPts val="1700"/>
              <a:buFont typeface="Spectral"/>
              <a:buChar char="●"/>
            </a:pPr>
            <a:r>
              <a:rPr lang="en" sz="1700">
                <a:latin typeface="Spectral"/>
                <a:ea typeface="Spectral"/>
                <a:cs typeface="Spectral"/>
                <a:sym typeface="Spectral"/>
              </a:rPr>
              <a:t>Make more informed decisions</a:t>
            </a:r>
            <a:endParaRPr sz="1700">
              <a:latin typeface="Spectral"/>
              <a:ea typeface="Spectral"/>
              <a:cs typeface="Spectral"/>
              <a:sym typeface="Spectral"/>
            </a:endParaRPr>
          </a:p>
        </p:txBody>
      </p:sp>
      <p:sp>
        <p:nvSpPr>
          <p:cNvPr id="115" name="Google Shape;115;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endParaRPr sz="1700">
              <a:latin typeface="Spectral"/>
              <a:ea typeface="Spectral"/>
              <a:cs typeface="Spectral"/>
              <a:sym typeface="Spectral"/>
            </a:endParaRPr>
          </a:p>
          <a:p>
            <a:pPr marL="0" lvl="0" indent="0" algn="l" rtl="0">
              <a:lnSpc>
                <a:spcPct val="200000"/>
              </a:lnSpc>
              <a:spcBef>
                <a:spcPts val="1600"/>
              </a:spcBef>
              <a:spcAft>
                <a:spcPts val="0"/>
              </a:spcAft>
              <a:buNone/>
            </a:pPr>
            <a:endParaRPr sz="1700">
              <a:latin typeface="Spectral"/>
              <a:ea typeface="Spectral"/>
              <a:cs typeface="Spectral"/>
              <a:sym typeface="Spectral"/>
            </a:endParaRPr>
          </a:p>
          <a:p>
            <a:pPr marL="457200" lvl="0" indent="-336550" algn="l" rtl="0">
              <a:lnSpc>
                <a:spcPct val="200000"/>
              </a:lnSpc>
              <a:spcBef>
                <a:spcPts val="1600"/>
              </a:spcBef>
              <a:spcAft>
                <a:spcPts val="0"/>
              </a:spcAft>
              <a:buSzPts val="1700"/>
              <a:buFont typeface="Spectral"/>
              <a:buChar char="●"/>
            </a:pPr>
            <a:r>
              <a:rPr lang="en" sz="1700">
                <a:latin typeface="Spectral"/>
                <a:ea typeface="Spectral"/>
                <a:cs typeface="Spectral"/>
                <a:sym typeface="Spectral"/>
              </a:rPr>
              <a:t>Justifying existing/past decisions</a:t>
            </a:r>
            <a:endParaRPr sz="1700">
              <a:latin typeface="Spectral"/>
              <a:ea typeface="Spectral"/>
              <a:cs typeface="Spectral"/>
              <a:sym typeface="Spectral"/>
            </a:endParaRPr>
          </a:p>
        </p:txBody>
      </p:sp>
      <p:cxnSp>
        <p:nvCxnSpPr>
          <p:cNvPr id="116" name="Google Shape;116;p23"/>
          <p:cNvCxnSpPr/>
          <p:nvPr/>
        </p:nvCxnSpPr>
        <p:spPr>
          <a:xfrm>
            <a:off x="1841000" y="1857150"/>
            <a:ext cx="282900" cy="250200"/>
          </a:xfrm>
          <a:prstGeom prst="straightConnector1">
            <a:avLst/>
          </a:prstGeom>
          <a:noFill/>
          <a:ln w="76200" cap="flat" cmpd="sng">
            <a:solidFill>
              <a:srgbClr val="38761D"/>
            </a:solidFill>
            <a:prstDash val="solid"/>
            <a:round/>
            <a:headEnd type="none" w="med" len="med"/>
            <a:tailEnd type="none" w="med" len="med"/>
          </a:ln>
        </p:spPr>
      </p:cxnSp>
      <p:cxnSp>
        <p:nvCxnSpPr>
          <p:cNvPr id="117" name="Google Shape;117;p23"/>
          <p:cNvCxnSpPr/>
          <p:nvPr/>
        </p:nvCxnSpPr>
        <p:spPr>
          <a:xfrm rot="10800000" flipH="1">
            <a:off x="2091325" y="1380650"/>
            <a:ext cx="678300" cy="702600"/>
          </a:xfrm>
          <a:prstGeom prst="straightConnector1">
            <a:avLst/>
          </a:prstGeom>
          <a:noFill/>
          <a:ln w="76200" cap="flat" cmpd="sng">
            <a:solidFill>
              <a:srgbClr val="38761D"/>
            </a:solidFill>
            <a:prstDash val="solid"/>
            <a:round/>
            <a:headEnd type="none" w="med" len="med"/>
            <a:tailEnd type="none" w="med" len="med"/>
          </a:ln>
        </p:spPr>
      </p:cxnSp>
      <p:cxnSp>
        <p:nvCxnSpPr>
          <p:cNvPr id="118" name="Google Shape;118;p23"/>
          <p:cNvCxnSpPr/>
          <p:nvPr/>
        </p:nvCxnSpPr>
        <p:spPr>
          <a:xfrm rot="10800000" flipH="1">
            <a:off x="6493200" y="1380650"/>
            <a:ext cx="678300" cy="702600"/>
          </a:xfrm>
          <a:prstGeom prst="straightConnector1">
            <a:avLst/>
          </a:prstGeom>
          <a:noFill/>
          <a:ln w="76200" cap="flat" cmpd="sng">
            <a:solidFill>
              <a:srgbClr val="800000"/>
            </a:solidFill>
            <a:prstDash val="solid"/>
            <a:round/>
            <a:headEnd type="none" w="med" len="med"/>
            <a:tailEnd type="none" w="med" len="med"/>
          </a:ln>
        </p:spPr>
      </p:cxnSp>
      <p:cxnSp>
        <p:nvCxnSpPr>
          <p:cNvPr id="119" name="Google Shape;119;p23"/>
          <p:cNvCxnSpPr/>
          <p:nvPr/>
        </p:nvCxnSpPr>
        <p:spPr>
          <a:xfrm rot="10800000">
            <a:off x="6493200" y="1380650"/>
            <a:ext cx="678300" cy="702600"/>
          </a:xfrm>
          <a:prstGeom prst="straightConnector1">
            <a:avLst/>
          </a:prstGeom>
          <a:noFill/>
          <a:ln w="76200" cap="flat" cmpd="sng">
            <a:solidFill>
              <a:srgbClr val="800000"/>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5E4166CD-20A0-E547-88CA-CE0167D9F7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pectral"/>
                <a:ea typeface="Spectral"/>
                <a:cs typeface="Spectral"/>
                <a:sym typeface="Spectral"/>
              </a:rPr>
              <a:t>Ethics Protocol Goals</a:t>
            </a:r>
            <a:endParaRPr>
              <a:latin typeface="Spectral"/>
              <a:ea typeface="Spectral"/>
              <a:cs typeface="Spectral"/>
              <a:sym typeface="Spectral"/>
            </a:endParaRPr>
          </a:p>
        </p:txBody>
      </p:sp>
      <p:sp>
        <p:nvSpPr>
          <p:cNvPr id="125" name="Google Shape;125;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700">
              <a:latin typeface="Spectral"/>
              <a:ea typeface="Spectral"/>
              <a:cs typeface="Spectral"/>
              <a:sym typeface="Spectral"/>
            </a:endParaRPr>
          </a:p>
          <a:p>
            <a:pPr marL="0" lvl="0" indent="0" algn="l" rtl="0">
              <a:lnSpc>
                <a:spcPct val="200000"/>
              </a:lnSpc>
              <a:spcBef>
                <a:spcPts val="1600"/>
              </a:spcBef>
              <a:spcAft>
                <a:spcPts val="0"/>
              </a:spcAft>
              <a:buNone/>
            </a:pPr>
            <a:endParaRPr sz="1700">
              <a:latin typeface="Spectral"/>
              <a:ea typeface="Spectral"/>
              <a:cs typeface="Spectral"/>
              <a:sym typeface="Spectral"/>
            </a:endParaRPr>
          </a:p>
          <a:p>
            <a:pPr marL="457200" lvl="0" indent="-336550" algn="l" rtl="0">
              <a:lnSpc>
                <a:spcPct val="200000"/>
              </a:lnSpc>
              <a:spcBef>
                <a:spcPts val="1600"/>
              </a:spcBef>
              <a:spcAft>
                <a:spcPts val="0"/>
              </a:spcAft>
              <a:buSzPts val="1700"/>
              <a:buFont typeface="Spectral"/>
              <a:buChar char="●"/>
            </a:pPr>
            <a:r>
              <a:rPr lang="en" sz="1700">
                <a:latin typeface="Spectral"/>
                <a:ea typeface="Spectral"/>
                <a:cs typeface="Spectral"/>
                <a:sym typeface="Spectral"/>
              </a:rPr>
              <a:t>Make more informed decisions</a:t>
            </a:r>
            <a:endParaRPr sz="1700">
              <a:latin typeface="Spectral"/>
              <a:ea typeface="Spectral"/>
              <a:cs typeface="Spectral"/>
              <a:sym typeface="Spectral"/>
            </a:endParaRPr>
          </a:p>
          <a:p>
            <a:pPr marL="457200" lvl="0" indent="-336550" algn="l" rtl="0">
              <a:lnSpc>
                <a:spcPct val="200000"/>
              </a:lnSpc>
              <a:spcBef>
                <a:spcPts val="0"/>
              </a:spcBef>
              <a:spcAft>
                <a:spcPts val="0"/>
              </a:spcAft>
              <a:buSzPts val="1700"/>
              <a:buFont typeface="Spectral"/>
              <a:buChar char="●"/>
            </a:pPr>
            <a:r>
              <a:rPr lang="en" sz="1700">
                <a:latin typeface="Spectral"/>
                <a:ea typeface="Spectral"/>
                <a:cs typeface="Spectral"/>
                <a:sym typeface="Spectral"/>
              </a:rPr>
              <a:t>Assess priorities, compromise</a:t>
            </a:r>
            <a:endParaRPr sz="1700">
              <a:latin typeface="Spectral"/>
              <a:ea typeface="Spectral"/>
              <a:cs typeface="Spectral"/>
              <a:sym typeface="Spectral"/>
            </a:endParaRPr>
          </a:p>
          <a:p>
            <a:pPr marL="457200" lvl="0" indent="0" algn="l" rtl="0">
              <a:lnSpc>
                <a:spcPct val="200000"/>
              </a:lnSpc>
              <a:spcBef>
                <a:spcPts val="1600"/>
              </a:spcBef>
              <a:spcAft>
                <a:spcPts val="1600"/>
              </a:spcAft>
              <a:buNone/>
            </a:pPr>
            <a:endParaRPr sz="1700">
              <a:latin typeface="Spectral"/>
              <a:ea typeface="Spectral"/>
              <a:cs typeface="Spectral"/>
              <a:sym typeface="Spectral"/>
            </a:endParaRPr>
          </a:p>
        </p:txBody>
      </p:sp>
      <p:sp>
        <p:nvSpPr>
          <p:cNvPr id="126" name="Google Shape;126;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endParaRPr sz="1700">
              <a:latin typeface="Spectral"/>
              <a:ea typeface="Spectral"/>
              <a:cs typeface="Spectral"/>
              <a:sym typeface="Spectral"/>
            </a:endParaRPr>
          </a:p>
          <a:p>
            <a:pPr marL="0" lvl="0" indent="0" algn="l" rtl="0">
              <a:lnSpc>
                <a:spcPct val="200000"/>
              </a:lnSpc>
              <a:spcBef>
                <a:spcPts val="1600"/>
              </a:spcBef>
              <a:spcAft>
                <a:spcPts val="0"/>
              </a:spcAft>
              <a:buNone/>
            </a:pPr>
            <a:endParaRPr sz="1700">
              <a:latin typeface="Spectral"/>
              <a:ea typeface="Spectral"/>
              <a:cs typeface="Spectral"/>
              <a:sym typeface="Spectral"/>
            </a:endParaRPr>
          </a:p>
          <a:p>
            <a:pPr marL="457200" lvl="0" indent="-336550" algn="l" rtl="0">
              <a:lnSpc>
                <a:spcPct val="200000"/>
              </a:lnSpc>
              <a:spcBef>
                <a:spcPts val="1600"/>
              </a:spcBef>
              <a:spcAft>
                <a:spcPts val="0"/>
              </a:spcAft>
              <a:buSzPts val="1700"/>
              <a:buFont typeface="Spectral"/>
              <a:buChar char="●"/>
            </a:pPr>
            <a:r>
              <a:rPr lang="en" sz="1700">
                <a:latin typeface="Spectral"/>
                <a:ea typeface="Spectral"/>
                <a:cs typeface="Spectral"/>
                <a:sym typeface="Spectral"/>
              </a:rPr>
              <a:t>Justifying existing/past decisions</a:t>
            </a:r>
            <a:endParaRPr sz="1700">
              <a:latin typeface="Spectral"/>
              <a:ea typeface="Spectral"/>
              <a:cs typeface="Spectral"/>
              <a:sym typeface="Spectral"/>
            </a:endParaRPr>
          </a:p>
          <a:p>
            <a:pPr marL="457200" lvl="0" indent="-336550" algn="l" rtl="0">
              <a:lnSpc>
                <a:spcPct val="200000"/>
              </a:lnSpc>
              <a:spcBef>
                <a:spcPts val="0"/>
              </a:spcBef>
              <a:spcAft>
                <a:spcPts val="0"/>
              </a:spcAft>
              <a:buSzPts val="1700"/>
              <a:buFont typeface="Spectral"/>
              <a:buChar char="●"/>
            </a:pPr>
            <a:r>
              <a:rPr lang="en" sz="1700">
                <a:latin typeface="Spectral"/>
                <a:ea typeface="Spectral"/>
                <a:cs typeface="Spectral"/>
                <a:sym typeface="Spectral"/>
              </a:rPr>
              <a:t>Search for a simple “right” answer</a:t>
            </a:r>
            <a:endParaRPr sz="1700">
              <a:latin typeface="Spectral"/>
              <a:ea typeface="Spectral"/>
              <a:cs typeface="Spectral"/>
              <a:sym typeface="Spectral"/>
            </a:endParaRPr>
          </a:p>
          <a:p>
            <a:pPr marL="457200" lvl="0" indent="0" algn="l" rtl="0">
              <a:lnSpc>
                <a:spcPct val="200000"/>
              </a:lnSpc>
              <a:spcBef>
                <a:spcPts val="1600"/>
              </a:spcBef>
              <a:spcAft>
                <a:spcPts val="1600"/>
              </a:spcAft>
              <a:buNone/>
            </a:pPr>
            <a:endParaRPr sz="1700">
              <a:latin typeface="Spectral"/>
              <a:ea typeface="Spectral"/>
              <a:cs typeface="Spectral"/>
              <a:sym typeface="Spectral"/>
            </a:endParaRPr>
          </a:p>
        </p:txBody>
      </p:sp>
      <p:cxnSp>
        <p:nvCxnSpPr>
          <p:cNvPr id="127" name="Google Shape;127;p24"/>
          <p:cNvCxnSpPr/>
          <p:nvPr/>
        </p:nvCxnSpPr>
        <p:spPr>
          <a:xfrm>
            <a:off x="1841000" y="1857150"/>
            <a:ext cx="282900" cy="250200"/>
          </a:xfrm>
          <a:prstGeom prst="straightConnector1">
            <a:avLst/>
          </a:prstGeom>
          <a:noFill/>
          <a:ln w="76200" cap="flat" cmpd="sng">
            <a:solidFill>
              <a:srgbClr val="38761D"/>
            </a:solidFill>
            <a:prstDash val="solid"/>
            <a:round/>
            <a:headEnd type="none" w="med" len="med"/>
            <a:tailEnd type="none" w="med" len="med"/>
          </a:ln>
        </p:spPr>
      </p:cxnSp>
      <p:cxnSp>
        <p:nvCxnSpPr>
          <p:cNvPr id="128" name="Google Shape;128;p24"/>
          <p:cNvCxnSpPr/>
          <p:nvPr/>
        </p:nvCxnSpPr>
        <p:spPr>
          <a:xfrm rot="10800000" flipH="1">
            <a:off x="2091325" y="1380650"/>
            <a:ext cx="678300" cy="702600"/>
          </a:xfrm>
          <a:prstGeom prst="straightConnector1">
            <a:avLst/>
          </a:prstGeom>
          <a:noFill/>
          <a:ln w="76200" cap="flat" cmpd="sng">
            <a:solidFill>
              <a:srgbClr val="38761D"/>
            </a:solidFill>
            <a:prstDash val="solid"/>
            <a:round/>
            <a:headEnd type="none" w="med" len="med"/>
            <a:tailEnd type="none" w="med" len="med"/>
          </a:ln>
        </p:spPr>
      </p:cxnSp>
      <p:cxnSp>
        <p:nvCxnSpPr>
          <p:cNvPr id="129" name="Google Shape;129;p24"/>
          <p:cNvCxnSpPr/>
          <p:nvPr/>
        </p:nvCxnSpPr>
        <p:spPr>
          <a:xfrm rot="10800000" flipH="1">
            <a:off x="6493200" y="1380650"/>
            <a:ext cx="678300" cy="702600"/>
          </a:xfrm>
          <a:prstGeom prst="straightConnector1">
            <a:avLst/>
          </a:prstGeom>
          <a:noFill/>
          <a:ln w="76200" cap="flat" cmpd="sng">
            <a:solidFill>
              <a:srgbClr val="800000"/>
            </a:solidFill>
            <a:prstDash val="solid"/>
            <a:round/>
            <a:headEnd type="none" w="med" len="med"/>
            <a:tailEnd type="none" w="med" len="med"/>
          </a:ln>
        </p:spPr>
      </p:cxnSp>
      <p:cxnSp>
        <p:nvCxnSpPr>
          <p:cNvPr id="130" name="Google Shape;130;p24"/>
          <p:cNvCxnSpPr/>
          <p:nvPr/>
        </p:nvCxnSpPr>
        <p:spPr>
          <a:xfrm rot="10800000">
            <a:off x="6493200" y="1380650"/>
            <a:ext cx="678300" cy="702600"/>
          </a:xfrm>
          <a:prstGeom prst="straightConnector1">
            <a:avLst/>
          </a:prstGeom>
          <a:noFill/>
          <a:ln w="76200" cap="flat" cmpd="sng">
            <a:solidFill>
              <a:srgbClr val="800000"/>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FA01F088-4EFF-AD41-AD8D-F961308006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5317</Words>
  <Application>Microsoft Macintosh PowerPoint</Application>
  <PresentationFormat>On-screen Show (16:9)</PresentationFormat>
  <Paragraphs>720</Paragraphs>
  <Slides>77</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Roboto</vt:lpstr>
      <vt:lpstr>Spectral</vt:lpstr>
      <vt:lpstr>Quattrocento Sans</vt:lpstr>
      <vt:lpstr>Simple Light</vt:lpstr>
      <vt:lpstr>Ethics Protocol:  A method for designing responsibly</vt:lpstr>
      <vt:lpstr>Responsibility</vt:lpstr>
      <vt:lpstr>Responsibility</vt:lpstr>
      <vt:lpstr>Responsibility</vt:lpstr>
      <vt:lpstr>Ethics: why should I care?</vt:lpstr>
      <vt:lpstr>Ethics: why should I care?</vt:lpstr>
      <vt:lpstr>Ethics: why should I care?</vt:lpstr>
      <vt:lpstr>Ethics Protocol Goals</vt:lpstr>
      <vt:lpstr>Ethics Protocol Goals</vt:lpstr>
      <vt:lpstr>Ethics Protocol Goals</vt:lpstr>
      <vt:lpstr>Ethics Protocol Overview</vt:lpstr>
      <vt:lpstr>Ethics Protocol Overview</vt:lpstr>
      <vt:lpstr>Ethics Protocol Overview</vt:lpstr>
      <vt:lpstr>Ethics Protocol Overview</vt:lpstr>
      <vt:lpstr>Ethics Protocol Overview</vt:lpstr>
      <vt:lpstr>Ethics Protocol Overview</vt:lpstr>
      <vt:lpstr>cw: COVID-19</vt:lpstr>
      <vt:lpstr>Running Example: Digital Contact Tracing </vt:lpstr>
      <vt:lpstr>Preliminary design choices</vt:lpstr>
      <vt:lpstr>Ethics Protocol Overview</vt:lpstr>
      <vt:lpstr>Contact Tracing Imagined Futures </vt:lpstr>
      <vt:lpstr>Contact Tracing Imagined Futures </vt:lpstr>
      <vt:lpstr>Contact Tracing Imagined Futures  5 minutes</vt:lpstr>
      <vt:lpstr>Contact Tracing Imagined Futures </vt:lpstr>
      <vt:lpstr>Contact Tracing Imagined Futures </vt:lpstr>
      <vt:lpstr>Contact Tracing Imagined Futures </vt:lpstr>
      <vt:lpstr>Contact Tracing Imagined Futures </vt:lpstr>
      <vt:lpstr>Contact Tracing Imagined Futures </vt:lpstr>
      <vt:lpstr>Ethics Protocol Overview</vt:lpstr>
      <vt:lpstr>What is a stakeholder?</vt:lpstr>
      <vt:lpstr>What is a stakeholder?  A stakeholder is anyone or any thing that can affect or be affected by your project.  </vt:lpstr>
      <vt:lpstr>Stakeholders are not (just):  You &amp; your institution   Financial backers (shareholders)  Users</vt:lpstr>
      <vt:lpstr>Why define stakeholder so broadly?</vt:lpstr>
      <vt:lpstr>Why define stakeholder so broadly?  There are no ethical externalities.</vt:lpstr>
      <vt:lpstr> That doesn’t mean you’re responsible for everything. </vt:lpstr>
      <vt:lpstr>But, to make things ethically,  you need to know  what all the ethical elements are!</vt:lpstr>
      <vt:lpstr>Stakeholder subgroups matter.</vt:lpstr>
      <vt:lpstr>Contact Tracing Stakeholders </vt:lpstr>
      <vt:lpstr>Contact Tracing Stakeholders </vt:lpstr>
      <vt:lpstr>Contact Tracing Stakeholders  Task: Brainstorm as many stakeholders as you can  5 minutes</vt:lpstr>
      <vt:lpstr>Contact Tracing Stakeholders </vt:lpstr>
      <vt:lpstr>Contact Tracing Stakeholders </vt:lpstr>
      <vt:lpstr>Contact Tracing Stakeholders </vt:lpstr>
      <vt:lpstr>Contact Tracing Stakeholders </vt:lpstr>
      <vt:lpstr>Contact Tracing Stakeholders </vt:lpstr>
      <vt:lpstr>Ethics Protocol Overview</vt:lpstr>
      <vt:lpstr>Moral Lenses  Different ways of looking at effects on stakeholders that reveal different kinds of ethical significance. </vt:lpstr>
      <vt:lpstr>Outcome Lens  In what ways does what you’re making turn out better or worse for your stakeholders?  </vt:lpstr>
      <vt:lpstr>Process Lens  How did the process treat stakeholders?  Think: autonomy, consent, transparency, participation, etc.  </vt:lpstr>
      <vt:lpstr>Structure Lens  How are the outcomes distributed among different stakeholders? What are the differences in how different stakeholders were treated by the process?   Could be called ‘Justice Lens’</vt:lpstr>
      <vt:lpstr>Outcome, Process, Structure  What’s missing?  What are your values?</vt:lpstr>
      <vt:lpstr>Ethics Protocol Overview</vt:lpstr>
      <vt:lpstr>Two ways to identify value-laden design choices</vt:lpstr>
      <vt:lpstr>Two ways to identify value-laden design choices</vt:lpstr>
      <vt:lpstr>Preliminary design choices</vt:lpstr>
      <vt:lpstr>PowerPoint Presentation</vt:lpstr>
      <vt:lpstr>PowerPoint Presentation</vt:lpstr>
      <vt:lpstr>PowerPoint Presentation</vt:lpstr>
      <vt:lpstr>PowerPoint Presentation</vt:lpstr>
      <vt:lpstr>PowerPoint Presentation</vt:lpstr>
      <vt:lpstr>PowerPoint Presentation</vt:lpstr>
      <vt:lpstr>Two ways to identify value-laden design choices</vt:lpstr>
      <vt:lpstr>Working backward</vt:lpstr>
      <vt:lpstr>Preliminary design choices</vt:lpstr>
      <vt:lpstr>PowerPoint Presentation</vt:lpstr>
      <vt:lpstr>PowerPoint Presentation</vt:lpstr>
      <vt:lpstr>Ethics Protocol Overview</vt:lpstr>
      <vt:lpstr>PowerPoint Presentation</vt:lpstr>
      <vt:lpstr>Contact Tracing Choose &amp; Justify  5 minutes</vt:lpstr>
      <vt:lpstr>PowerPoint Presentation</vt:lpstr>
      <vt:lpstr>Ethics Protocol Overview</vt:lpstr>
      <vt:lpstr>“Minor” technical decisions can have ethical consequences.</vt:lpstr>
      <vt:lpstr>Immediate Notifications?</vt:lpstr>
      <vt:lpstr>Don’t forget to ask:  “Should I build this?”  Fin!   Reminder: You’ll use the ethics protocol in your final projects.</vt:lpstr>
      <vt:lpstr>Learn More Ethics! </vt:lpstr>
      <vt:lpstr>Q&amp;A</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RES.TLL-008 Social and Ethical Responsibilities of Computing (SERC), 6.170 Ethics Protocol Lecture</dc:title>
  <dc:subject/>
  <dc:creator>Serena Booth</dc:creator>
  <cp:keywords/>
  <dc:description/>
  <cp:lastModifiedBy>Microsoft Office User</cp:lastModifiedBy>
  <cp:revision>3</cp:revision>
  <cp:lastPrinted>2021-10-29T16:06:15Z</cp:lastPrinted>
  <dcterms:modified xsi:type="dcterms:W3CDTF">2021-10-29T16:11:23Z</dcterms:modified>
  <cp:category/>
</cp:coreProperties>
</file>