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2"/>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06"/>
    <p:restoredTop sz="94608"/>
  </p:normalViewPr>
  <p:slideViewPr>
    <p:cSldViewPr snapToGrid="0">
      <p:cViewPr>
        <p:scale>
          <a:sx n="100" d="100"/>
          <a:sy n="100" d="100"/>
        </p:scale>
        <p:origin x="-216" y="1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Rockwel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Rockwel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Rockwel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44D6C"/>
            </a:gs>
            <a:gs pos="66000">
              <a:srgbClr val="344D6C"/>
            </a:gs>
            <a:gs pos="100000">
              <a:srgbClr val="15202D"/>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Rockwell"/>
              <a:buNone/>
              <a:defRPr sz="44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Rockwell"/>
                <a:ea typeface="Rockwell"/>
                <a:cs typeface="Rockwell"/>
                <a:sym typeface="Rockwel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Rockwell"/>
                <a:ea typeface="Rockwell"/>
                <a:cs typeface="Rockwell"/>
                <a:sym typeface="Rockwel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Rockwell"/>
                <a:ea typeface="Rockwell"/>
                <a:cs typeface="Rockwell"/>
                <a:sym typeface="Rockwell"/>
              </a:defRPr>
            </a:lvl1pPr>
            <a:lvl2pPr marL="0" marR="0" lvl="1" indent="0" algn="r" rtl="0">
              <a:spcBef>
                <a:spcPts val="0"/>
              </a:spcBef>
              <a:buNone/>
              <a:defRPr sz="1200" b="0" i="0" u="none" strike="noStrike" cap="none">
                <a:solidFill>
                  <a:schemeClr val="lt1"/>
                </a:solidFill>
                <a:latin typeface="Rockwell"/>
                <a:ea typeface="Rockwell"/>
                <a:cs typeface="Rockwell"/>
                <a:sym typeface="Rockwell"/>
              </a:defRPr>
            </a:lvl2pPr>
            <a:lvl3pPr marL="0" marR="0" lvl="2" indent="0" algn="r" rtl="0">
              <a:spcBef>
                <a:spcPts val="0"/>
              </a:spcBef>
              <a:buNone/>
              <a:defRPr sz="1200" b="0" i="0" u="none" strike="noStrike" cap="none">
                <a:solidFill>
                  <a:schemeClr val="lt1"/>
                </a:solidFill>
                <a:latin typeface="Rockwell"/>
                <a:ea typeface="Rockwell"/>
                <a:cs typeface="Rockwell"/>
                <a:sym typeface="Rockwell"/>
              </a:defRPr>
            </a:lvl3pPr>
            <a:lvl4pPr marL="0" marR="0" lvl="3" indent="0" algn="r" rtl="0">
              <a:spcBef>
                <a:spcPts val="0"/>
              </a:spcBef>
              <a:buNone/>
              <a:defRPr sz="1200" b="0" i="0" u="none" strike="noStrike" cap="none">
                <a:solidFill>
                  <a:schemeClr val="lt1"/>
                </a:solidFill>
                <a:latin typeface="Rockwell"/>
                <a:ea typeface="Rockwell"/>
                <a:cs typeface="Rockwell"/>
                <a:sym typeface="Rockwell"/>
              </a:defRPr>
            </a:lvl4pPr>
            <a:lvl5pPr marL="0" marR="0" lvl="4" indent="0" algn="r" rtl="0">
              <a:spcBef>
                <a:spcPts val="0"/>
              </a:spcBef>
              <a:buNone/>
              <a:defRPr sz="1200" b="0" i="0" u="none" strike="noStrike" cap="none">
                <a:solidFill>
                  <a:schemeClr val="lt1"/>
                </a:solidFill>
                <a:latin typeface="Rockwell"/>
                <a:ea typeface="Rockwell"/>
                <a:cs typeface="Rockwell"/>
                <a:sym typeface="Rockwell"/>
              </a:defRPr>
            </a:lvl5pPr>
            <a:lvl6pPr marL="0" marR="0" lvl="5" indent="0" algn="r" rtl="0">
              <a:spcBef>
                <a:spcPts val="0"/>
              </a:spcBef>
              <a:buNone/>
              <a:defRPr sz="1200" b="0" i="0" u="none" strike="noStrike" cap="none">
                <a:solidFill>
                  <a:schemeClr val="lt1"/>
                </a:solidFill>
                <a:latin typeface="Rockwell"/>
                <a:ea typeface="Rockwell"/>
                <a:cs typeface="Rockwell"/>
                <a:sym typeface="Rockwell"/>
              </a:defRPr>
            </a:lvl6pPr>
            <a:lvl7pPr marL="0" marR="0" lvl="6" indent="0" algn="r" rtl="0">
              <a:spcBef>
                <a:spcPts val="0"/>
              </a:spcBef>
              <a:buNone/>
              <a:defRPr sz="1200" b="0" i="0" u="none" strike="noStrike" cap="none">
                <a:solidFill>
                  <a:schemeClr val="lt1"/>
                </a:solidFill>
                <a:latin typeface="Rockwell"/>
                <a:ea typeface="Rockwell"/>
                <a:cs typeface="Rockwell"/>
                <a:sym typeface="Rockwell"/>
              </a:defRPr>
            </a:lvl7pPr>
            <a:lvl8pPr marL="0" marR="0" lvl="7" indent="0" algn="r" rtl="0">
              <a:spcBef>
                <a:spcPts val="0"/>
              </a:spcBef>
              <a:buNone/>
              <a:defRPr sz="1200" b="0" i="0" u="none" strike="noStrike" cap="none">
                <a:solidFill>
                  <a:schemeClr val="lt1"/>
                </a:solidFill>
                <a:latin typeface="Rockwell"/>
                <a:ea typeface="Rockwell"/>
                <a:cs typeface="Rockwell"/>
                <a:sym typeface="Rockwell"/>
              </a:defRPr>
            </a:lvl8pPr>
            <a:lvl9pPr marL="0" marR="0" lvl="8" indent="0" algn="r" rtl="0">
              <a:spcBef>
                <a:spcPts val="0"/>
              </a:spcBef>
              <a:buNone/>
              <a:defRPr sz="12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cw.mit.edu/help/faq-fair-us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ref.li/?http://photoarchive.lib.uchicago.edu/db.xqy?one=apf1-02325.x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hyperlink" Target="https://href.li/?http://photoarchive.lib.uchicago.edu/db.xqy?one=apf1-02325.x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hyperlink" Target="https://href.li/?http://photoarchive.lib.uchicago.edu/db.xqy?one=apf1-02325.x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bay.com/itm/Illinois-State-Penitentiary-Prison-Joliet-IL-postcard-/352318826559?_ul=I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ebay.com/itm/Illinois-State-Penitentiary-Prison-Joliet-IL-postcard-/352318826559?_ul=I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vcsc.virginia.gov/worksheet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hyperlink" Target="https://www.cnn.com/2017/08/02/us/us-airline-hijackings-1970s-declassified/index.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hyperlink" Target="https://www.cnn.com/2017/08/02/us/us-airline-hijackings-1970s-declassified/index.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https://www.propublica.org/article/machine-bias-risk-assessments-in-criminal-sentenc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hyperlink" Target="https://www.innovations.harvard.edu/compstat-crime-reduction-management-too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Jack_Maple#/media/File:Jack_Maple.jp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hyperlink" Target="https://www.innovations.harvard.edu/compstat-crime-reduction-management-too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hyperlink" Target="https://www.innovations.harvard.edu/compstat-crime-reduction-management-to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brennancenter.org/our-work/research-reports/what-caused-crime-declin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ocw.mit.edu/help/faq-fair-use/" TargetMode="External"/><Relationship Id="rId5" Type="http://schemas.openxmlformats.org/officeDocument/2006/relationships/image" Target="../media/image19.jpg"/><Relationship Id="rId4" Type="http://schemas.openxmlformats.org/officeDocument/2006/relationships/hyperlink" Target="http://pricetheory.uchicago.edu/levitt/Papers/LevittUnderstandingWhyCrime2004.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archive.nytimes.com/www.nytimes.com/interactive/2013/12/06/nyregion/bratton-on-the-issues.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23.jpg"/></Relationships>
</file>

<file path=ppt/slides/_rels/slide44.xml.rels><?xml version="1.0" encoding="UTF-8" standalone="yes"?>
<Relationships xmlns="http://schemas.openxmlformats.org/package/2006/relationships"><Relationship Id="rId3" Type="http://schemas.openxmlformats.org/officeDocument/2006/relationships/hyperlink" Target="https://www.sentencingproject.org/wp-content/uploads/2015/11/Black-Lives-Matter.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ity-journal.org/html/precision-policing-16033.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ocw.mit.edu/help/faq-fair-use/" TargetMode="External"/><Relationship Id="rId4" Type="http://schemas.openxmlformats.org/officeDocument/2006/relationships/image" Target="../media/image25.jpg"/></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ocw.mit.edu/terms" TargetMode="External"/><Relationship Id="rId2" Type="http://schemas.openxmlformats.org/officeDocument/2006/relationships/hyperlink" Target="https://ocw.mit.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cw.mit.edu/help/faq-fair-u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lib-dbserver.princeton.edu/visual_materials/maps/websites/thematic-maps/quantitative/sociology-economics/sociology-economic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cw.mit.edu/help/faq-fair-use/" TargetMode="External"/><Relationship Id="rId5" Type="http://schemas.openxmlformats.org/officeDocument/2006/relationships/image" Target="../media/image7.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14300" y="3934123"/>
            <a:ext cx="8915400" cy="29238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small" dirty="0">
                <a:solidFill>
                  <a:schemeClr val="lt1"/>
                </a:solidFill>
                <a:latin typeface="Rockwell"/>
                <a:ea typeface="Rockwell"/>
                <a:cs typeface="Rockwell"/>
                <a:sym typeface="Rockwell"/>
              </a:rPr>
              <a:t>STS.047</a:t>
            </a:r>
            <a:endParaRPr dirty="0"/>
          </a:p>
          <a:p>
            <a:pPr marL="0" marR="0" lvl="0" indent="0" algn="ctr" rtl="0">
              <a:spcBef>
                <a:spcPts val="0"/>
              </a:spcBef>
              <a:spcAft>
                <a:spcPts val="0"/>
              </a:spcAft>
              <a:buNone/>
            </a:pPr>
            <a:endParaRPr sz="1600" b="1" i="0" u="none" strike="noStrike" cap="none" dirty="0">
              <a:solidFill>
                <a:schemeClr val="lt1"/>
              </a:solidFill>
              <a:latin typeface="Rockwell"/>
              <a:ea typeface="Rockwell"/>
              <a:cs typeface="Rockwell"/>
              <a:sym typeface="Rockwell"/>
            </a:endParaRPr>
          </a:p>
          <a:p>
            <a:pPr marL="0" marR="0" lvl="0" indent="0" algn="ctr" rtl="0">
              <a:spcBef>
                <a:spcPts val="0"/>
              </a:spcBef>
              <a:spcAft>
                <a:spcPts val="0"/>
              </a:spcAft>
              <a:buNone/>
            </a:pPr>
            <a:r>
              <a:rPr lang="en-US" sz="3200" b="1" i="0" u="none" strike="noStrike" cap="none" dirty="0">
                <a:solidFill>
                  <a:schemeClr val="lt1"/>
                </a:solidFill>
                <a:latin typeface="Rockwell"/>
                <a:ea typeface="Rockwell"/>
                <a:cs typeface="Rockwell"/>
                <a:sym typeface="Rockwell"/>
              </a:rPr>
              <a:t>Quantify and Punish:</a:t>
            </a:r>
            <a:endParaRPr dirty="0"/>
          </a:p>
          <a:p>
            <a:pPr marL="0" marR="0" lvl="0" indent="0" algn="ctr" rtl="0">
              <a:spcBef>
                <a:spcPts val="0"/>
              </a:spcBef>
              <a:spcAft>
                <a:spcPts val="0"/>
              </a:spcAft>
              <a:buNone/>
            </a:pPr>
            <a:r>
              <a:rPr lang="en-US" sz="3200" b="1" i="0" u="none" strike="noStrike" cap="none" dirty="0">
                <a:solidFill>
                  <a:schemeClr val="lt1"/>
                </a:solidFill>
                <a:latin typeface="Rockwell"/>
                <a:ea typeface="Rockwell"/>
                <a:cs typeface="Rockwell"/>
                <a:sym typeface="Rockwell"/>
              </a:rPr>
              <a:t>Data, Race, and Policing </a:t>
            </a:r>
            <a:endParaRPr dirty="0"/>
          </a:p>
          <a:p>
            <a:pPr marL="0" marR="0" lvl="0" indent="0" algn="ctr" rtl="0">
              <a:spcBef>
                <a:spcPts val="0"/>
              </a:spcBef>
              <a:spcAft>
                <a:spcPts val="0"/>
              </a:spcAft>
              <a:buNone/>
            </a:pPr>
            <a:r>
              <a:rPr lang="en-US" sz="3200" b="1" i="0" u="none" strike="noStrike" cap="none" dirty="0">
                <a:solidFill>
                  <a:schemeClr val="lt1"/>
                </a:solidFill>
                <a:latin typeface="Rockwell"/>
                <a:ea typeface="Rockwell"/>
                <a:cs typeface="Rockwell"/>
                <a:sym typeface="Rockwell"/>
              </a:rPr>
              <a:t>From the Burgess Method to Big Data</a:t>
            </a:r>
            <a:endParaRPr sz="2400" b="1" i="0" u="none" strike="noStrike" cap="none" dirty="0">
              <a:solidFill>
                <a:schemeClr val="lt1"/>
              </a:solidFill>
              <a:latin typeface="Rockwell"/>
              <a:ea typeface="Rockwell"/>
              <a:cs typeface="Rockwell"/>
              <a:sym typeface="Rockwell"/>
            </a:endParaRPr>
          </a:p>
          <a:p>
            <a:pPr marL="0" marR="0" lvl="0" indent="0" algn="ctr" rtl="0">
              <a:spcBef>
                <a:spcPts val="0"/>
              </a:spcBef>
              <a:spcAft>
                <a:spcPts val="0"/>
              </a:spcAft>
              <a:buNone/>
            </a:pPr>
            <a:endParaRPr sz="2400" b="0" i="0" u="none" strike="noStrike" cap="none" dirty="0">
              <a:solidFill>
                <a:schemeClr val="lt1"/>
              </a:solidFill>
              <a:latin typeface="Rockwell"/>
              <a:ea typeface="Rockwell"/>
              <a:cs typeface="Rockwell"/>
              <a:sym typeface="Rockwell"/>
            </a:endParaRPr>
          </a:p>
          <a:p>
            <a:pPr marL="0" marR="0" lvl="0" indent="0" algn="ctr" rtl="0">
              <a:spcBef>
                <a:spcPts val="0"/>
              </a:spcBef>
              <a:spcAft>
                <a:spcPts val="0"/>
              </a:spcAft>
              <a:buNone/>
            </a:pPr>
            <a:r>
              <a:rPr lang="en-US" sz="2400" b="0" i="0" u="none" strike="noStrike" cap="none" dirty="0">
                <a:solidFill>
                  <a:schemeClr val="lt1"/>
                </a:solidFill>
                <a:latin typeface="Rockwell"/>
                <a:ea typeface="Rockwell"/>
                <a:cs typeface="Rockwell"/>
                <a:sym typeface="Rockwell"/>
              </a:rPr>
              <a:t>Module 11</a:t>
            </a:r>
            <a:endParaRPr sz="2400" b="0" i="0" u="none" strike="noStrike" cap="none" dirty="0">
              <a:solidFill>
                <a:schemeClr val="lt1"/>
              </a:solidFill>
              <a:latin typeface="Rockwell"/>
              <a:ea typeface="Rockwell"/>
              <a:cs typeface="Rockwell"/>
              <a:sym typeface="Rockwell"/>
            </a:endParaRPr>
          </a:p>
        </p:txBody>
      </p:sp>
      <p:pic>
        <p:nvPicPr>
          <p:cNvPr id="85" name="Google Shape;85;p13"/>
          <p:cNvPicPr preferRelativeResize="0"/>
          <p:nvPr/>
        </p:nvPicPr>
        <p:blipFill rotWithShape="1">
          <a:blip r:embed="rId3">
            <a:alphaModFix/>
          </a:blip>
          <a:srcRect/>
          <a:stretch/>
        </p:blipFill>
        <p:spPr>
          <a:xfrm>
            <a:off x="0" y="246185"/>
            <a:ext cx="9144000" cy="4173415"/>
          </a:xfrm>
          <a:prstGeom prst="rect">
            <a:avLst/>
          </a:prstGeom>
          <a:noFill/>
          <a:ln>
            <a:noFill/>
          </a:ln>
        </p:spPr>
      </p:pic>
      <p:sp>
        <p:nvSpPr>
          <p:cNvPr id="2" name="TextBox 1">
            <a:extLst>
              <a:ext uri="{FF2B5EF4-FFF2-40B4-BE49-F238E27FC236}">
                <a16:creationId xmlns:a16="http://schemas.microsoft.com/office/drawing/2014/main" id="{4B6D385C-5688-C14A-BB39-6E57916B2502}"/>
              </a:ext>
            </a:extLst>
          </p:cNvPr>
          <p:cNvSpPr txBox="1"/>
          <p:nvPr/>
        </p:nvSpPr>
        <p:spPr>
          <a:xfrm>
            <a:off x="38100" y="4419600"/>
            <a:ext cx="9067800" cy="400110"/>
          </a:xfrm>
          <a:prstGeom prst="rect">
            <a:avLst/>
          </a:prstGeom>
          <a:noFill/>
        </p:spPr>
        <p:txBody>
          <a:bodyPr wrap="square" rtlCol="0">
            <a:spAutoFit/>
          </a:bodyPr>
          <a:lstStyle/>
          <a:p>
            <a:r>
              <a:rPr lang="en-US" sz="1000" dirty="0">
                <a:solidFill>
                  <a:schemeClr val="bg1"/>
                </a:solidFill>
              </a:rPr>
              <a:t>© NYPD.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1C3D3939-C70B-274E-A043-EF3C7FE405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cxnSp>
        <p:nvCxnSpPr>
          <p:cNvPr id="169" name="Google Shape;169;p23"/>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70" name="Google Shape;170;p23"/>
          <p:cNvSpPr txBox="1"/>
          <p:nvPr/>
        </p:nvSpPr>
        <p:spPr>
          <a:xfrm>
            <a:off x="609600" y="253425"/>
            <a:ext cx="7772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2F2F2"/>
                </a:solidFill>
                <a:latin typeface="Rockwell"/>
                <a:ea typeface="Rockwell"/>
                <a:cs typeface="Rockwell"/>
                <a:sym typeface="Rockwell"/>
              </a:rPr>
              <a:t>The Statistical Condemnation of Blackness</a:t>
            </a:r>
            <a:endParaRPr sz="2800" b="1">
              <a:solidFill>
                <a:srgbClr val="F2F2F2"/>
              </a:solidFill>
              <a:latin typeface="Rockwell"/>
              <a:ea typeface="Rockwell"/>
              <a:cs typeface="Rockwell"/>
              <a:sym typeface="Rockwell"/>
            </a:endParaRPr>
          </a:p>
        </p:txBody>
      </p:sp>
      <p:sp>
        <p:nvSpPr>
          <p:cNvPr id="171" name="Google Shape;171;p23"/>
          <p:cNvSpPr txBox="1"/>
          <p:nvPr/>
        </p:nvSpPr>
        <p:spPr>
          <a:xfrm>
            <a:off x="4343400" y="1143000"/>
            <a:ext cx="4267200" cy="55553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In 2011 book, Khalil Gibran Muhammad argues that statistics played a crucial role in the establishing a link between Blackness and criminality</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Notion that criminality was a feature of Black Americans </a:t>
            </a:r>
            <a:r>
              <a:rPr lang="en-US" sz="2000" i="1">
                <a:solidFill>
                  <a:schemeClr val="lt1"/>
                </a:solidFill>
                <a:latin typeface="Rockwell"/>
                <a:ea typeface="Rockwell"/>
                <a:cs typeface="Rockwell"/>
                <a:sym typeface="Rockwell"/>
              </a:rPr>
              <a:t>as a group</a:t>
            </a:r>
            <a:r>
              <a:rPr lang="en-US" sz="2000">
                <a:solidFill>
                  <a:schemeClr val="lt1"/>
                </a:solidFill>
                <a:latin typeface="Rockwell"/>
                <a:ea typeface="Rockwell"/>
                <a:cs typeface="Rockwell"/>
                <a:sym typeface="Rockwell"/>
              </a:rPr>
              <a:t>, while crime by white Americans was masked as individual failure</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“Black criminality [became] the most significant and durable signifier of black inferiority in white people’s minds” (p. 3)</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Gibran argues this link was forged in the Jim Crow era (1890-1940)</a:t>
            </a:r>
            <a:endParaRPr/>
          </a:p>
        </p:txBody>
      </p:sp>
      <p:pic>
        <p:nvPicPr>
          <p:cNvPr id="172" name="Google Shape;172;p23"/>
          <p:cNvPicPr preferRelativeResize="0"/>
          <p:nvPr/>
        </p:nvPicPr>
        <p:blipFill rotWithShape="1">
          <a:blip r:embed="rId3">
            <a:alphaModFix/>
          </a:blip>
          <a:srcRect/>
          <a:stretch/>
        </p:blipFill>
        <p:spPr>
          <a:xfrm>
            <a:off x="685800" y="977703"/>
            <a:ext cx="3581399" cy="5366721"/>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651FFFD6-FFF8-1346-87AD-66FA0DAE2195}"/>
              </a:ext>
            </a:extLst>
          </p:cNvPr>
          <p:cNvSpPr txBox="1"/>
          <p:nvPr/>
        </p:nvSpPr>
        <p:spPr>
          <a:xfrm>
            <a:off x="451339" y="6344424"/>
            <a:ext cx="4267201" cy="707886"/>
          </a:xfrm>
          <a:prstGeom prst="rect">
            <a:avLst/>
          </a:prstGeom>
          <a:noFill/>
        </p:spPr>
        <p:txBody>
          <a:bodyPr wrap="square" rtlCol="0">
            <a:spAutoFit/>
          </a:bodyPr>
          <a:lstStyle/>
          <a:p>
            <a:r>
              <a:rPr lang="en-US" sz="1000" dirty="0">
                <a:solidFill>
                  <a:schemeClr val="bg1"/>
                </a:solidFill>
              </a:rPr>
              <a:t>© Khalil Gibran Muhammad/Harvard University Press.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29DA1E64-35DA-AD45-8661-491D45492F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cxnSp>
        <p:nvCxnSpPr>
          <p:cNvPr id="177" name="Google Shape;177;p24"/>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78" name="Google Shape;178;p24"/>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The 1890 Census</a:t>
            </a:r>
            <a:endParaRPr sz="3200" b="1">
              <a:solidFill>
                <a:srgbClr val="F2F2F2"/>
              </a:solidFill>
              <a:latin typeface="Rockwell"/>
              <a:ea typeface="Rockwell"/>
              <a:cs typeface="Rockwell"/>
              <a:sym typeface="Rockwell"/>
            </a:endParaRPr>
          </a:p>
        </p:txBody>
      </p:sp>
      <p:sp>
        <p:nvSpPr>
          <p:cNvPr id="179" name="Google Shape;179;p24"/>
          <p:cNvSpPr txBox="1"/>
          <p:nvPr/>
        </p:nvSpPr>
        <p:spPr>
          <a:xfrm>
            <a:off x="609600" y="1143000"/>
            <a:ext cx="4267200" cy="524759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1890 Census was a watershed moment</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Context: 25 years after emancipation; more than a decade after end of Reconstruction – question of status and future of African Americans in American society</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1890 census publicized data about prison populations by race: Black Americans were 12% of population and 30% of prisoners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Statistical racists like Frederick T. Hoffman (</a:t>
            </a:r>
            <a:r>
              <a:rPr lang="en-US" sz="2000" i="1">
                <a:solidFill>
                  <a:schemeClr val="lt1"/>
                </a:solidFill>
                <a:latin typeface="Rockwell"/>
                <a:ea typeface="Rockwell"/>
                <a:cs typeface="Rockwell"/>
                <a:sym typeface="Rockwell"/>
              </a:rPr>
              <a:t>Module 7</a:t>
            </a:r>
            <a:r>
              <a:rPr lang="en-US" sz="2000">
                <a:solidFill>
                  <a:schemeClr val="lt1"/>
                </a:solidFill>
                <a:latin typeface="Rockwell"/>
                <a:ea typeface="Rockwell"/>
                <a:cs typeface="Rockwell"/>
                <a:sym typeface="Rockwell"/>
              </a:rPr>
              <a:t>) drew heavily on 1890 </a:t>
            </a:r>
            <a:endParaRPr/>
          </a:p>
        </p:txBody>
      </p:sp>
      <p:pic>
        <p:nvPicPr>
          <p:cNvPr id="180" name="Google Shape;180;p24"/>
          <p:cNvPicPr preferRelativeResize="0"/>
          <p:nvPr/>
        </p:nvPicPr>
        <p:blipFill rotWithShape="1">
          <a:blip r:embed="rId3">
            <a:alphaModFix/>
          </a:blip>
          <a:srcRect/>
          <a:stretch/>
        </p:blipFill>
        <p:spPr>
          <a:xfrm>
            <a:off x="5105400" y="1155843"/>
            <a:ext cx="3352800" cy="5391066"/>
          </a:xfrm>
          <a:prstGeom prst="rect">
            <a:avLst/>
          </a:prstGeom>
          <a:noFill/>
          <a:ln>
            <a:noFill/>
          </a:ln>
        </p:spPr>
      </p:pic>
      <p:sp>
        <p:nvSpPr>
          <p:cNvPr id="2" name="TextBox 1">
            <a:extLst>
              <a:ext uri="{FF2B5EF4-FFF2-40B4-BE49-F238E27FC236}">
                <a16:creationId xmlns:a16="http://schemas.microsoft.com/office/drawing/2014/main" id="{E3059066-5F4B-704A-8A44-AF16B3B222B4}"/>
              </a:ext>
            </a:extLst>
          </p:cNvPr>
          <p:cNvSpPr txBox="1"/>
          <p:nvPr/>
        </p:nvSpPr>
        <p:spPr>
          <a:xfrm>
            <a:off x="5105400" y="6546909"/>
            <a:ext cx="1875835" cy="246221"/>
          </a:xfrm>
          <a:prstGeom prst="rect">
            <a:avLst/>
          </a:prstGeom>
          <a:noFill/>
        </p:spPr>
        <p:txBody>
          <a:bodyPr wrap="none" rtlCol="0">
            <a:spAutoFit/>
          </a:bodyPr>
          <a:lstStyle/>
          <a:p>
            <a:r>
              <a:rPr lang="en-US" sz="1000" dirty="0">
                <a:solidFill>
                  <a:schemeClr val="bg1"/>
                </a:solidFill>
              </a:rPr>
              <a:t>Image is in the public domain.</a:t>
            </a:r>
          </a:p>
        </p:txBody>
      </p:sp>
      <p:sp>
        <p:nvSpPr>
          <p:cNvPr id="3" name="Slide Number Placeholder 2">
            <a:extLst>
              <a:ext uri="{FF2B5EF4-FFF2-40B4-BE49-F238E27FC236}">
                <a16:creationId xmlns:a16="http://schemas.microsoft.com/office/drawing/2014/main" id="{FD604900-DD8F-1143-8294-03F37CEB01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cxnSp>
        <p:nvCxnSpPr>
          <p:cNvPr id="185" name="Google Shape;185;p25"/>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86" name="Google Shape;186;p25"/>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Comparing Black and Foreign-Born</a:t>
            </a:r>
            <a:endParaRPr sz="3200" b="1">
              <a:solidFill>
                <a:srgbClr val="F2F2F2"/>
              </a:solidFill>
              <a:latin typeface="Rockwell"/>
              <a:ea typeface="Rockwell"/>
              <a:cs typeface="Rockwell"/>
              <a:sym typeface="Rockwell"/>
            </a:endParaRPr>
          </a:p>
        </p:txBody>
      </p:sp>
      <p:sp>
        <p:nvSpPr>
          <p:cNvPr id="187" name="Google Shape;187;p25"/>
          <p:cNvSpPr txBox="1"/>
          <p:nvPr/>
        </p:nvSpPr>
        <p:spPr>
          <a:xfrm>
            <a:off x="4191000" y="1143000"/>
            <a:ext cx="4419600" cy="517064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Crucial to the creation of what Muhammad calls the “statistical ghetto” was comparison between Black and foreign-born white Americans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Progressive era social scientists interpreted (or dismissed) statistics on crime by European immigrants as evidence that Irish, Italians, Poles, etc. could be assimilated into US culture</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Charles R. Henderson, U. Chicago sociologist, 1901: “the [evil of immigrant crime] is not so great as statistics carelessly interpreted might prove…”</a:t>
            </a:r>
            <a:endParaRPr/>
          </a:p>
        </p:txBody>
      </p:sp>
      <p:pic>
        <p:nvPicPr>
          <p:cNvPr id="188" name="Google Shape;188;p25"/>
          <p:cNvPicPr preferRelativeResize="0"/>
          <p:nvPr/>
        </p:nvPicPr>
        <p:blipFill rotWithShape="1">
          <a:blip r:embed="rId3">
            <a:alphaModFix/>
          </a:blip>
          <a:srcRect/>
          <a:stretch/>
        </p:blipFill>
        <p:spPr>
          <a:xfrm>
            <a:off x="699499" y="1295400"/>
            <a:ext cx="3276600" cy="4901300"/>
          </a:xfrm>
          <a:prstGeom prst="rect">
            <a:avLst/>
          </a:prstGeom>
          <a:noFill/>
          <a:ln>
            <a:noFill/>
          </a:ln>
        </p:spPr>
      </p:pic>
      <p:sp>
        <p:nvSpPr>
          <p:cNvPr id="6" name="TextBox 5">
            <a:extLst>
              <a:ext uri="{FF2B5EF4-FFF2-40B4-BE49-F238E27FC236}">
                <a16:creationId xmlns:a16="http://schemas.microsoft.com/office/drawing/2014/main" id="{FD6E1888-4AC1-D54C-BEDE-437AB54219AC}"/>
              </a:ext>
            </a:extLst>
          </p:cNvPr>
          <p:cNvSpPr txBox="1"/>
          <p:nvPr/>
        </p:nvSpPr>
        <p:spPr>
          <a:xfrm>
            <a:off x="416170" y="6264502"/>
            <a:ext cx="4267201" cy="707886"/>
          </a:xfrm>
          <a:prstGeom prst="rect">
            <a:avLst/>
          </a:prstGeom>
          <a:noFill/>
        </p:spPr>
        <p:txBody>
          <a:bodyPr wrap="square" rtlCol="0">
            <a:spAutoFit/>
          </a:bodyPr>
          <a:lstStyle/>
          <a:p>
            <a:r>
              <a:rPr lang="en-US" sz="1000" dirty="0">
                <a:solidFill>
                  <a:schemeClr val="bg1"/>
                </a:solidFill>
              </a:rPr>
              <a:t>© Khalil Gibran Muhammad/Harvard University Press.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8F4CB4BD-832F-3848-8773-B4B4BA39B0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cxnSp>
        <p:nvCxnSpPr>
          <p:cNvPr id="193" name="Google Shape;193;p26"/>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94" name="Google Shape;194;p26"/>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Comparing Black and Foreign-Born</a:t>
            </a:r>
            <a:endParaRPr sz="3200" b="1">
              <a:solidFill>
                <a:srgbClr val="F2F2F2"/>
              </a:solidFill>
              <a:latin typeface="Rockwell"/>
              <a:ea typeface="Rockwell"/>
              <a:cs typeface="Rockwell"/>
              <a:sym typeface="Rockwell"/>
            </a:endParaRPr>
          </a:p>
        </p:txBody>
      </p:sp>
      <p:sp>
        <p:nvSpPr>
          <p:cNvPr id="195" name="Google Shape;195;p26"/>
          <p:cNvSpPr txBox="1"/>
          <p:nvPr/>
        </p:nvSpPr>
        <p:spPr>
          <a:xfrm>
            <a:off x="4191000" y="1143000"/>
            <a:ext cx="4419600"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Henderson (1901), cont’d: But where the “Negro factor” is concerned, “racial inheritance, physical and mental inferiority, barbarian and slave ancestry and culture…” were among the “most serious factors in crime statistics.” </a:t>
            </a:r>
            <a:endParaRPr/>
          </a:p>
        </p:txBody>
      </p:sp>
      <p:pic>
        <p:nvPicPr>
          <p:cNvPr id="196" name="Google Shape;196;p26"/>
          <p:cNvPicPr preferRelativeResize="0"/>
          <p:nvPr/>
        </p:nvPicPr>
        <p:blipFill rotWithShape="1">
          <a:blip r:embed="rId3">
            <a:alphaModFix/>
          </a:blip>
          <a:srcRect/>
          <a:stretch/>
        </p:blipFill>
        <p:spPr>
          <a:xfrm>
            <a:off x="699499" y="1295400"/>
            <a:ext cx="3276600" cy="4901300"/>
          </a:xfrm>
          <a:prstGeom prst="rect">
            <a:avLst/>
          </a:prstGeom>
          <a:noFill/>
          <a:ln>
            <a:noFill/>
          </a:ln>
        </p:spPr>
      </p:pic>
      <p:sp>
        <p:nvSpPr>
          <p:cNvPr id="6" name="TextBox 5">
            <a:extLst>
              <a:ext uri="{FF2B5EF4-FFF2-40B4-BE49-F238E27FC236}">
                <a16:creationId xmlns:a16="http://schemas.microsoft.com/office/drawing/2014/main" id="{F2D1E169-D8F1-4844-A923-3AB5AF31A8A3}"/>
              </a:ext>
            </a:extLst>
          </p:cNvPr>
          <p:cNvSpPr txBox="1"/>
          <p:nvPr/>
        </p:nvSpPr>
        <p:spPr>
          <a:xfrm>
            <a:off x="416170" y="6264502"/>
            <a:ext cx="4267201" cy="707886"/>
          </a:xfrm>
          <a:prstGeom prst="rect">
            <a:avLst/>
          </a:prstGeom>
          <a:noFill/>
        </p:spPr>
        <p:txBody>
          <a:bodyPr wrap="square" rtlCol="0">
            <a:spAutoFit/>
          </a:bodyPr>
          <a:lstStyle/>
          <a:p>
            <a:r>
              <a:rPr lang="en-US" sz="1000" dirty="0">
                <a:solidFill>
                  <a:schemeClr val="bg1"/>
                </a:solidFill>
              </a:rPr>
              <a:t>© Khalil Gibran Muhammad/Harvard University Press.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368515C6-8DF8-444A-9F46-6E6A165E75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cxnSp>
        <p:nvCxnSpPr>
          <p:cNvPr id="201" name="Google Shape;201;p27"/>
          <p:cNvCxnSpPr/>
          <p:nvPr/>
        </p:nvCxnSpPr>
        <p:spPr>
          <a:xfrm>
            <a:off x="685800" y="2667000"/>
            <a:ext cx="7772400" cy="0"/>
          </a:xfrm>
          <a:prstGeom prst="straightConnector1">
            <a:avLst/>
          </a:prstGeom>
          <a:noFill/>
          <a:ln w="66675" cap="flat" cmpd="thickThin">
            <a:solidFill>
              <a:srgbClr val="D8D8D8"/>
            </a:solidFill>
            <a:prstDash val="solid"/>
            <a:round/>
            <a:headEnd type="none" w="sm" len="sm"/>
            <a:tailEnd type="none" w="sm" len="sm"/>
          </a:ln>
        </p:spPr>
      </p:cxnSp>
      <p:cxnSp>
        <p:nvCxnSpPr>
          <p:cNvPr id="202" name="Google Shape;202;p27"/>
          <p:cNvCxnSpPr/>
          <p:nvPr/>
        </p:nvCxnSpPr>
        <p:spPr>
          <a:xfrm>
            <a:off x="685800" y="41910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03" name="Google Shape;203;p27"/>
          <p:cNvSpPr txBox="1"/>
          <p:nvPr/>
        </p:nvSpPr>
        <p:spPr>
          <a:xfrm>
            <a:off x="609600" y="2743200"/>
            <a:ext cx="78486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Rockwell"/>
                <a:ea typeface="Rockwell"/>
                <a:cs typeface="Rockwell"/>
                <a:sym typeface="Rockwell"/>
              </a:rPr>
              <a:t>Risk assessment and the “actuarial” approach to policing and punishment, from the Burgess Method (1928) to AI</a:t>
            </a:r>
            <a:endParaRPr/>
          </a:p>
        </p:txBody>
      </p:sp>
      <p:sp>
        <p:nvSpPr>
          <p:cNvPr id="2" name="Slide Number Placeholder 1">
            <a:extLst>
              <a:ext uri="{FF2B5EF4-FFF2-40B4-BE49-F238E27FC236}">
                <a16:creationId xmlns:a16="http://schemas.microsoft.com/office/drawing/2014/main" id="{B11D7163-3301-8741-8E3E-93291E97B8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cxnSp>
        <p:nvCxnSpPr>
          <p:cNvPr id="208" name="Google Shape;208;p28"/>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09" name="Google Shape;209;p28"/>
          <p:cNvSpPr txBox="1"/>
          <p:nvPr/>
        </p:nvSpPr>
        <p:spPr>
          <a:xfrm>
            <a:off x="609600" y="253425"/>
            <a:ext cx="7772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F2F2F2"/>
                </a:solidFill>
                <a:latin typeface="Rockwell"/>
                <a:ea typeface="Rockwell"/>
                <a:cs typeface="Rockwell"/>
                <a:sym typeface="Rockwell"/>
              </a:rPr>
              <a:t>“Positive Criminology” &amp; “Individualization”</a:t>
            </a:r>
            <a:endParaRPr sz="2600" b="1">
              <a:solidFill>
                <a:srgbClr val="F2F2F2"/>
              </a:solidFill>
              <a:latin typeface="Rockwell"/>
              <a:ea typeface="Rockwell"/>
              <a:cs typeface="Rockwell"/>
              <a:sym typeface="Rockwell"/>
            </a:endParaRPr>
          </a:p>
        </p:txBody>
      </p:sp>
      <p:sp>
        <p:nvSpPr>
          <p:cNvPr id="210" name="Google Shape;210;p28"/>
          <p:cNvSpPr txBox="1"/>
          <p:nvPr/>
        </p:nvSpPr>
        <p:spPr>
          <a:xfrm>
            <a:off x="4191000" y="1143000"/>
            <a:ext cx="4419600" cy="55553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Key finding of 19</a:t>
            </a:r>
            <a:r>
              <a:rPr lang="en-US" sz="2000" baseline="30000">
                <a:solidFill>
                  <a:schemeClr val="lt1"/>
                </a:solidFill>
                <a:latin typeface="Rockwell"/>
                <a:ea typeface="Rockwell"/>
                <a:cs typeface="Rockwell"/>
                <a:sym typeface="Rockwell"/>
              </a:rPr>
              <a:t>th</a:t>
            </a:r>
            <a:r>
              <a:rPr lang="en-US" sz="2000">
                <a:solidFill>
                  <a:schemeClr val="lt1"/>
                </a:solidFill>
                <a:latin typeface="Rockwell"/>
                <a:ea typeface="Rockwell"/>
                <a:cs typeface="Rockwell"/>
                <a:sym typeface="Rockwell"/>
              </a:rPr>
              <a:t> c. quantitative soc. sci. was regularity of “laws” of crime – Quetelet’s “budget of the scaffold” </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Crime was not random, but predictably steady</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Advocates of “positive criminology” like </a:t>
            </a:r>
            <a:r>
              <a:rPr lang="en-US" sz="2000" b="1">
                <a:solidFill>
                  <a:schemeClr val="lt1"/>
                </a:solidFill>
                <a:latin typeface="Rockwell"/>
                <a:ea typeface="Rockwell"/>
                <a:cs typeface="Rockwell"/>
                <a:sym typeface="Rockwell"/>
              </a:rPr>
              <a:t>Cesare Lombroso (1835-1909) </a:t>
            </a:r>
            <a:r>
              <a:rPr lang="en-US" sz="2000">
                <a:solidFill>
                  <a:schemeClr val="lt1"/>
                </a:solidFill>
                <a:latin typeface="Rockwell"/>
                <a:ea typeface="Rockwell"/>
                <a:cs typeface="Rockwell"/>
                <a:sym typeface="Rockwell"/>
              </a:rPr>
              <a:t>and </a:t>
            </a:r>
            <a:r>
              <a:rPr lang="en-US" sz="2000" b="1">
                <a:solidFill>
                  <a:schemeClr val="lt1"/>
                </a:solidFill>
                <a:latin typeface="Rockwell"/>
                <a:ea typeface="Rockwell"/>
                <a:cs typeface="Rockwell"/>
                <a:sym typeface="Rockwell"/>
              </a:rPr>
              <a:t>Charles Goring (1870-1919) </a:t>
            </a:r>
            <a:r>
              <a:rPr lang="en-US" sz="2000">
                <a:solidFill>
                  <a:schemeClr val="lt1"/>
                </a:solidFill>
                <a:latin typeface="Rockwell"/>
                <a:ea typeface="Rockwell"/>
                <a:cs typeface="Rockwell"/>
                <a:sym typeface="Rockwell"/>
              </a:rPr>
              <a:t>held criminals were not randomly chosen from population</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Criminality seen to be correlated with home conditions, physical traits, genetic makeup, neighborhood, and </a:t>
            </a:r>
            <a:r>
              <a:rPr lang="en-US" sz="2000" i="1">
                <a:solidFill>
                  <a:schemeClr val="lt1"/>
                </a:solidFill>
                <a:latin typeface="Rockwell"/>
                <a:ea typeface="Rockwell"/>
                <a:cs typeface="Rockwell"/>
                <a:sym typeface="Rockwell"/>
              </a:rPr>
              <a:t>race </a:t>
            </a:r>
            <a:endParaRPr sz="2000">
              <a:solidFill>
                <a:schemeClr val="lt1"/>
              </a:solidFill>
              <a:latin typeface="Rockwell"/>
              <a:ea typeface="Rockwell"/>
              <a:cs typeface="Rockwell"/>
              <a:sym typeface="Rockwell"/>
            </a:endParaRPr>
          </a:p>
        </p:txBody>
      </p:sp>
      <p:pic>
        <p:nvPicPr>
          <p:cNvPr id="211" name="Google Shape;211;p28"/>
          <p:cNvPicPr preferRelativeResize="0"/>
          <p:nvPr/>
        </p:nvPicPr>
        <p:blipFill rotWithShape="1">
          <a:blip r:embed="rId3">
            <a:alphaModFix/>
          </a:blip>
          <a:srcRect/>
          <a:stretch/>
        </p:blipFill>
        <p:spPr>
          <a:xfrm>
            <a:off x="685800" y="1171253"/>
            <a:ext cx="3048000" cy="5237113"/>
          </a:xfrm>
          <a:prstGeom prst="rect">
            <a:avLst/>
          </a:prstGeom>
          <a:noFill/>
          <a:ln>
            <a:noFill/>
          </a:ln>
        </p:spPr>
      </p:pic>
      <p:sp>
        <p:nvSpPr>
          <p:cNvPr id="2" name="TextBox 1">
            <a:extLst>
              <a:ext uri="{FF2B5EF4-FFF2-40B4-BE49-F238E27FC236}">
                <a16:creationId xmlns:a16="http://schemas.microsoft.com/office/drawing/2014/main" id="{D76A1AD8-A0D7-3540-B5F8-8C18BF009164}"/>
              </a:ext>
            </a:extLst>
          </p:cNvPr>
          <p:cNvSpPr txBox="1"/>
          <p:nvPr/>
        </p:nvSpPr>
        <p:spPr>
          <a:xfrm>
            <a:off x="609600" y="6388963"/>
            <a:ext cx="2141933" cy="400110"/>
          </a:xfrm>
          <a:prstGeom prst="rect">
            <a:avLst/>
          </a:prstGeom>
          <a:noFill/>
        </p:spPr>
        <p:txBody>
          <a:bodyPr wrap="none" rtlCol="0">
            <a:spAutoFit/>
          </a:bodyPr>
          <a:lstStyle/>
          <a:p>
            <a:r>
              <a:rPr lang="en-US" sz="1000" dirty="0">
                <a:solidFill>
                  <a:schemeClr val="bg1"/>
                </a:solidFill>
              </a:rPr>
              <a:t>This image is in the public domain.</a:t>
            </a: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D3FAB04C-3E93-A741-AC79-D36AA060F2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cxnSp>
        <p:nvCxnSpPr>
          <p:cNvPr id="216" name="Google Shape;216;p29"/>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17" name="Google Shape;217;p29"/>
          <p:cNvSpPr txBox="1"/>
          <p:nvPr/>
        </p:nvSpPr>
        <p:spPr>
          <a:xfrm>
            <a:off x="609600" y="253425"/>
            <a:ext cx="7772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F2F2F2"/>
                </a:solidFill>
                <a:latin typeface="Rockwell"/>
                <a:ea typeface="Rockwell"/>
                <a:cs typeface="Rockwell"/>
                <a:sym typeface="Rockwell"/>
              </a:rPr>
              <a:t>“Positive Criminology” &amp; “Individualization”</a:t>
            </a:r>
            <a:endParaRPr sz="2600" b="1">
              <a:solidFill>
                <a:srgbClr val="F2F2F2"/>
              </a:solidFill>
              <a:latin typeface="Rockwell"/>
              <a:ea typeface="Rockwell"/>
              <a:cs typeface="Rockwell"/>
              <a:sym typeface="Rockwell"/>
            </a:endParaRPr>
          </a:p>
        </p:txBody>
      </p:sp>
      <p:sp>
        <p:nvSpPr>
          <p:cNvPr id="218" name="Google Shape;218;p29"/>
          <p:cNvSpPr txBox="1"/>
          <p:nvPr/>
        </p:nvSpPr>
        <p:spPr>
          <a:xfrm>
            <a:off x="4191000" y="1143000"/>
            <a:ext cx="4419600" cy="493981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Circa 1900: international interest in the “individualization of penal treatment”</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National Conference on Criminal Law and Criminology, 1909: U. Chicago law profs. Ernst Freund and Roscoe Pound set agenda:</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“Modern science recognizes that penal or remedial treatment cannot possibly be indiscriminate and machine-like, but must be adapted to the causes, and to the man as affected by those causes”</a:t>
            </a:r>
            <a:endParaRPr/>
          </a:p>
          <a:p>
            <a:pPr marL="342900" marR="0" lvl="0" indent="-215900" algn="l" rtl="0">
              <a:spcBef>
                <a:spcPts val="600"/>
              </a:spcBef>
              <a:spcAft>
                <a:spcPts val="0"/>
              </a:spcAft>
              <a:buClr>
                <a:schemeClr val="lt1"/>
              </a:buClr>
              <a:buSzPts val="2000"/>
              <a:buFont typeface="Noto Sans Symbols"/>
              <a:buNone/>
            </a:pPr>
            <a:endParaRPr sz="2000">
              <a:solidFill>
                <a:schemeClr val="lt1"/>
              </a:solidFill>
              <a:latin typeface="Rockwell"/>
              <a:ea typeface="Rockwell"/>
              <a:cs typeface="Rockwell"/>
              <a:sym typeface="Rockwell"/>
            </a:endParaRPr>
          </a:p>
        </p:txBody>
      </p:sp>
      <p:pic>
        <p:nvPicPr>
          <p:cNvPr id="219" name="Google Shape;219;p29"/>
          <p:cNvPicPr preferRelativeResize="0"/>
          <p:nvPr/>
        </p:nvPicPr>
        <p:blipFill rotWithShape="1">
          <a:blip r:embed="rId3">
            <a:alphaModFix/>
          </a:blip>
          <a:srcRect/>
          <a:stretch/>
        </p:blipFill>
        <p:spPr>
          <a:xfrm>
            <a:off x="685800" y="1171253"/>
            <a:ext cx="3048000" cy="5237113"/>
          </a:xfrm>
          <a:prstGeom prst="rect">
            <a:avLst/>
          </a:prstGeom>
          <a:noFill/>
          <a:ln>
            <a:noFill/>
          </a:ln>
        </p:spPr>
      </p:pic>
      <p:sp>
        <p:nvSpPr>
          <p:cNvPr id="6" name="TextBox 5">
            <a:extLst>
              <a:ext uri="{FF2B5EF4-FFF2-40B4-BE49-F238E27FC236}">
                <a16:creationId xmlns:a16="http://schemas.microsoft.com/office/drawing/2014/main" id="{7E1CC415-5DB1-D74B-8E93-18F4EF1D94B4}"/>
              </a:ext>
            </a:extLst>
          </p:cNvPr>
          <p:cNvSpPr txBox="1"/>
          <p:nvPr/>
        </p:nvSpPr>
        <p:spPr>
          <a:xfrm>
            <a:off x="609600" y="6388963"/>
            <a:ext cx="2141933" cy="400110"/>
          </a:xfrm>
          <a:prstGeom prst="rect">
            <a:avLst/>
          </a:prstGeom>
          <a:noFill/>
        </p:spPr>
        <p:txBody>
          <a:bodyPr wrap="none" rtlCol="0">
            <a:spAutoFit/>
          </a:bodyPr>
          <a:lstStyle/>
          <a:p>
            <a:r>
              <a:rPr lang="en-US" sz="1000" dirty="0">
                <a:solidFill>
                  <a:schemeClr val="bg1"/>
                </a:solidFill>
              </a:rPr>
              <a:t>This image is in the public domain.</a:t>
            </a: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F480CB73-A931-174D-ABB9-A49C748C26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cxnSp>
        <p:nvCxnSpPr>
          <p:cNvPr id="224" name="Google Shape;224;p30"/>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25" name="Google Shape;225;p30"/>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Ernest Burgess and Parole Prediction</a:t>
            </a:r>
            <a:endParaRPr sz="3200" b="1">
              <a:solidFill>
                <a:srgbClr val="F2F2F2"/>
              </a:solidFill>
              <a:latin typeface="Rockwell"/>
              <a:ea typeface="Rockwell"/>
              <a:cs typeface="Rockwell"/>
              <a:sym typeface="Rockwell"/>
            </a:endParaRPr>
          </a:p>
        </p:txBody>
      </p:sp>
      <p:sp>
        <p:nvSpPr>
          <p:cNvPr id="226" name="Google Shape;226;p30"/>
          <p:cNvSpPr txBox="1"/>
          <p:nvPr/>
        </p:nvSpPr>
        <p:spPr>
          <a:xfrm>
            <a:off x="609600" y="1143000"/>
            <a:ext cx="4267200" cy="59400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Goal of “Individualization” encouraged move toward indeterminate sentencing for crimes: local parole boards to determine length of sentence</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1920s: researchers like Hornell Hart (Iowa Child Research Station) argue that statistics might make it possible to create a “prognostic score for each man coming up for parole”</a:t>
            </a:r>
            <a:endParaRPr/>
          </a:p>
          <a:p>
            <a:pPr marL="342900" marR="0" lvl="0" indent="-342900" algn="l" rtl="0">
              <a:spcBef>
                <a:spcPts val="600"/>
              </a:spcBef>
              <a:spcAft>
                <a:spcPts val="0"/>
              </a:spcAft>
              <a:buClr>
                <a:schemeClr val="lt1"/>
              </a:buClr>
              <a:buSzPts val="2000"/>
              <a:buFont typeface="Noto Sans Symbols"/>
              <a:buChar char="▪"/>
            </a:pPr>
            <a:r>
              <a:rPr lang="en-US" sz="2000" b="1">
                <a:solidFill>
                  <a:schemeClr val="lt1"/>
                </a:solidFill>
                <a:latin typeface="Rockwell"/>
                <a:ea typeface="Rockwell"/>
                <a:cs typeface="Rockwell"/>
                <a:sym typeface="Rockwell"/>
              </a:rPr>
              <a:t>Robert Burgess (1886-1966): </a:t>
            </a:r>
            <a:r>
              <a:rPr lang="en-US" sz="2000">
                <a:solidFill>
                  <a:schemeClr val="lt1"/>
                </a:solidFill>
                <a:latin typeface="Rockwell"/>
                <a:ea typeface="Rockwell"/>
                <a:cs typeface="Rockwell"/>
                <a:sym typeface="Rockwell"/>
              </a:rPr>
              <a:t>PhD in Sociology from U. Chicago in 1913; faculty 1916</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Co-wrote </a:t>
            </a:r>
            <a:r>
              <a:rPr lang="en-US" sz="2000" i="1">
                <a:solidFill>
                  <a:schemeClr val="lt1"/>
                </a:solidFill>
                <a:latin typeface="Rockwell"/>
                <a:ea typeface="Rockwell"/>
                <a:cs typeface="Rockwell"/>
                <a:sym typeface="Rockwell"/>
              </a:rPr>
              <a:t>Introduction to the Science of Sociology </a:t>
            </a:r>
            <a:r>
              <a:rPr lang="en-US" sz="2000">
                <a:solidFill>
                  <a:schemeClr val="lt1"/>
                </a:solidFill>
                <a:latin typeface="Rockwell"/>
                <a:ea typeface="Rockwell"/>
                <a:cs typeface="Rockwell"/>
                <a:sym typeface="Rockwell"/>
              </a:rPr>
              <a:t>w. Chicago mentor Robert Park (1921)</a:t>
            </a:r>
            <a:endParaRPr sz="2000">
              <a:solidFill>
                <a:schemeClr val="lt1"/>
              </a:solidFill>
              <a:latin typeface="Rockwell"/>
              <a:ea typeface="Rockwell"/>
              <a:cs typeface="Rockwell"/>
              <a:sym typeface="Rockwell"/>
            </a:endParaRPr>
          </a:p>
          <a:p>
            <a:pPr marL="342900" marR="0" lvl="0" indent="-215900" algn="l" rtl="0">
              <a:spcBef>
                <a:spcPts val="600"/>
              </a:spcBef>
              <a:spcAft>
                <a:spcPts val="0"/>
              </a:spcAft>
              <a:buClr>
                <a:schemeClr val="lt1"/>
              </a:buClr>
              <a:buSzPts val="2000"/>
              <a:buFont typeface="Noto Sans Symbols"/>
              <a:buNone/>
            </a:pPr>
            <a:endParaRPr sz="2000">
              <a:solidFill>
                <a:schemeClr val="lt1"/>
              </a:solidFill>
              <a:latin typeface="Rockwell"/>
              <a:ea typeface="Rockwell"/>
              <a:cs typeface="Rockwell"/>
              <a:sym typeface="Rockwell"/>
            </a:endParaRPr>
          </a:p>
        </p:txBody>
      </p:sp>
      <p:sp>
        <p:nvSpPr>
          <p:cNvPr id="227" name="Google Shape;227;p30"/>
          <p:cNvSpPr txBox="1"/>
          <p:nvPr/>
        </p:nvSpPr>
        <p:spPr>
          <a:xfrm>
            <a:off x="5201564" y="5115699"/>
            <a:ext cx="325663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Rockwell"/>
                <a:ea typeface="Rockwell"/>
                <a:cs typeface="Rockwell"/>
                <a:sym typeface="Rockwell"/>
              </a:rPr>
              <a:t>Ernest W. Burgess photographed by Stephen </a:t>
            </a:r>
            <a:r>
              <a:rPr lang="en-US" sz="1200" dirty="0" err="1">
                <a:solidFill>
                  <a:schemeClr val="lt1"/>
                </a:solidFill>
                <a:latin typeface="Rockwell"/>
                <a:ea typeface="Rockwell"/>
                <a:cs typeface="Rockwell"/>
                <a:sym typeface="Rockwell"/>
              </a:rPr>
              <a:t>Deutch</a:t>
            </a:r>
            <a:r>
              <a:rPr lang="en-US" sz="1200" dirty="0">
                <a:solidFill>
                  <a:schemeClr val="lt1"/>
                </a:solidFill>
                <a:latin typeface="Rockwell"/>
                <a:ea typeface="Rockwell"/>
                <a:cs typeface="Rockwell"/>
                <a:sym typeface="Rockwell"/>
              </a:rPr>
              <a:t>, </a:t>
            </a:r>
            <a:r>
              <a:rPr lang="en-US" sz="1200" u="sng" dirty="0">
                <a:solidFill>
                  <a:schemeClr val="hlink"/>
                </a:solidFill>
                <a:latin typeface="Rockwell"/>
                <a:ea typeface="Rockwell"/>
                <a:cs typeface="Rockwell"/>
                <a:sym typeface="Rockwell"/>
                <a:hlinkClick r:id="rId3"/>
              </a:rPr>
              <a:t>University of Chicago Photographic Archive</a:t>
            </a:r>
            <a:r>
              <a:rPr lang="en-US" sz="1200" dirty="0">
                <a:solidFill>
                  <a:schemeClr val="lt1"/>
                </a:solidFill>
                <a:latin typeface="Rockwell"/>
                <a:ea typeface="Rockwell"/>
                <a:cs typeface="Rockwell"/>
                <a:sym typeface="Rockwell"/>
              </a:rPr>
              <a:t>, apf1-02325, Special Collections Research Center, University of Chicago Library. </a:t>
            </a:r>
            <a:endParaRPr sz="1200" dirty="0">
              <a:solidFill>
                <a:schemeClr val="lt1"/>
              </a:solidFill>
              <a:latin typeface="Rockwell"/>
              <a:ea typeface="Rockwell"/>
              <a:cs typeface="Rockwell"/>
              <a:sym typeface="Rockwell"/>
            </a:endParaRPr>
          </a:p>
        </p:txBody>
      </p:sp>
      <p:pic>
        <p:nvPicPr>
          <p:cNvPr id="228" name="Google Shape;228;p30"/>
          <p:cNvPicPr preferRelativeResize="0"/>
          <p:nvPr/>
        </p:nvPicPr>
        <p:blipFill rotWithShape="1">
          <a:blip r:embed="rId4">
            <a:alphaModFix/>
          </a:blip>
          <a:srcRect/>
          <a:stretch/>
        </p:blipFill>
        <p:spPr>
          <a:xfrm>
            <a:off x="5201564" y="1204099"/>
            <a:ext cx="3256636" cy="3886200"/>
          </a:xfrm>
          <a:prstGeom prst="rect">
            <a:avLst/>
          </a:prstGeom>
          <a:noFill/>
          <a:ln>
            <a:noFill/>
          </a:ln>
        </p:spPr>
      </p:pic>
      <p:sp>
        <p:nvSpPr>
          <p:cNvPr id="2" name="TextBox 1">
            <a:extLst>
              <a:ext uri="{FF2B5EF4-FFF2-40B4-BE49-F238E27FC236}">
                <a16:creationId xmlns:a16="http://schemas.microsoft.com/office/drawing/2014/main" id="{61981004-8DD1-CA44-85EF-8A8BA7F9B162}"/>
              </a:ext>
            </a:extLst>
          </p:cNvPr>
          <p:cNvSpPr txBox="1"/>
          <p:nvPr/>
        </p:nvSpPr>
        <p:spPr>
          <a:xfrm>
            <a:off x="5201564" y="6156762"/>
            <a:ext cx="3256636" cy="861774"/>
          </a:xfrm>
          <a:prstGeom prst="rect">
            <a:avLst/>
          </a:prstGeom>
          <a:noFill/>
        </p:spPr>
        <p:txBody>
          <a:bodyPr wrap="square" rtlCol="0">
            <a:spAutoFit/>
          </a:bodyPr>
          <a:lstStyle/>
          <a:p>
            <a:r>
              <a:rPr lang="en-US" sz="1000" dirty="0">
                <a:solidFill>
                  <a:schemeClr val="bg1"/>
                </a:solidFill>
              </a:rPr>
              <a:t>© University of Chicago.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2EE55156-27FD-9D4E-A811-D187FD4ADD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cxnSp>
        <p:nvCxnSpPr>
          <p:cNvPr id="233" name="Google Shape;233;p31"/>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34" name="Google Shape;234;p31"/>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Ernest Burgess and Parole Prediction</a:t>
            </a:r>
            <a:endParaRPr sz="3200" b="1">
              <a:solidFill>
                <a:srgbClr val="F2F2F2"/>
              </a:solidFill>
              <a:latin typeface="Rockwell"/>
              <a:ea typeface="Rockwell"/>
              <a:cs typeface="Rockwell"/>
              <a:sym typeface="Rockwell"/>
            </a:endParaRPr>
          </a:p>
        </p:txBody>
      </p:sp>
      <p:sp>
        <p:nvSpPr>
          <p:cNvPr id="235" name="Google Shape;235;p31"/>
          <p:cNvSpPr txBox="1"/>
          <p:nvPr/>
        </p:nvSpPr>
        <p:spPr>
          <a:xfrm>
            <a:off x="609600" y="1143000"/>
            <a:ext cx="4267200" cy="601703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Burgess emphasized quant. methods over “ecological” approach dominant at Chicago</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Burgess: “Prediction is the aim of the social sciences as it is of the physical sciences.” (1929)</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1927-28: Burgess and four colleagues requested by chairman of Illinois parole board to study Ill. procedures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Understaffed, overworked parole officials in Ill. had been unable to give much attention or deliberation to parole cases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Burgess conducts study of 3,000 parole cases in Illinois ~1920-1924</a:t>
            </a:r>
            <a:endParaRPr/>
          </a:p>
          <a:p>
            <a:pPr marL="342900" marR="0" lvl="0" indent="-215900" algn="l" rtl="0">
              <a:spcBef>
                <a:spcPts val="600"/>
              </a:spcBef>
              <a:spcAft>
                <a:spcPts val="0"/>
              </a:spcAft>
              <a:buClr>
                <a:schemeClr val="lt1"/>
              </a:buClr>
              <a:buSzPts val="2000"/>
              <a:buFont typeface="Noto Sans Symbols"/>
              <a:buNone/>
            </a:pPr>
            <a:endParaRPr sz="2000">
              <a:solidFill>
                <a:schemeClr val="lt1"/>
              </a:solidFill>
              <a:latin typeface="Rockwell"/>
              <a:ea typeface="Rockwell"/>
              <a:cs typeface="Rockwell"/>
              <a:sym typeface="Rockwell"/>
            </a:endParaRPr>
          </a:p>
        </p:txBody>
      </p:sp>
      <p:sp>
        <p:nvSpPr>
          <p:cNvPr id="236" name="Google Shape;236;p31"/>
          <p:cNvSpPr txBox="1"/>
          <p:nvPr/>
        </p:nvSpPr>
        <p:spPr>
          <a:xfrm>
            <a:off x="5201564" y="5115699"/>
            <a:ext cx="325663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Rockwell"/>
                <a:ea typeface="Rockwell"/>
                <a:cs typeface="Rockwell"/>
                <a:sym typeface="Rockwell"/>
              </a:rPr>
              <a:t>Ernest W. Burgess photographed by Stephen Deutch, </a:t>
            </a:r>
            <a:r>
              <a:rPr lang="en-US" sz="1200" u="sng">
                <a:solidFill>
                  <a:schemeClr val="hlink"/>
                </a:solidFill>
                <a:latin typeface="Rockwell"/>
                <a:ea typeface="Rockwell"/>
                <a:cs typeface="Rockwell"/>
                <a:sym typeface="Rockwell"/>
                <a:hlinkClick r:id="rId3"/>
              </a:rPr>
              <a:t>University of Chicago Photographic Archive</a:t>
            </a:r>
            <a:r>
              <a:rPr lang="en-US" sz="1200">
                <a:solidFill>
                  <a:schemeClr val="lt1"/>
                </a:solidFill>
                <a:latin typeface="Rockwell"/>
                <a:ea typeface="Rockwell"/>
                <a:cs typeface="Rockwell"/>
                <a:sym typeface="Rockwell"/>
              </a:rPr>
              <a:t>, apf1-02325, Special Collections Research Center, University of Chicago Library. </a:t>
            </a:r>
            <a:endParaRPr sz="1200">
              <a:solidFill>
                <a:schemeClr val="lt1"/>
              </a:solidFill>
              <a:latin typeface="Rockwell"/>
              <a:ea typeface="Rockwell"/>
              <a:cs typeface="Rockwell"/>
              <a:sym typeface="Rockwell"/>
            </a:endParaRPr>
          </a:p>
        </p:txBody>
      </p:sp>
      <p:pic>
        <p:nvPicPr>
          <p:cNvPr id="237" name="Google Shape;237;p31"/>
          <p:cNvPicPr preferRelativeResize="0"/>
          <p:nvPr/>
        </p:nvPicPr>
        <p:blipFill rotWithShape="1">
          <a:blip r:embed="rId4">
            <a:alphaModFix/>
          </a:blip>
          <a:srcRect/>
          <a:stretch/>
        </p:blipFill>
        <p:spPr>
          <a:xfrm>
            <a:off x="5201564" y="1204099"/>
            <a:ext cx="3256636" cy="3886200"/>
          </a:xfrm>
          <a:prstGeom prst="rect">
            <a:avLst/>
          </a:prstGeom>
          <a:noFill/>
          <a:ln>
            <a:noFill/>
          </a:ln>
        </p:spPr>
      </p:pic>
      <p:sp>
        <p:nvSpPr>
          <p:cNvPr id="7" name="TextBox 6">
            <a:extLst>
              <a:ext uri="{FF2B5EF4-FFF2-40B4-BE49-F238E27FC236}">
                <a16:creationId xmlns:a16="http://schemas.microsoft.com/office/drawing/2014/main" id="{1C756A97-B524-734E-AF1E-7FFEEAD6FDEE}"/>
              </a:ext>
            </a:extLst>
          </p:cNvPr>
          <p:cNvSpPr txBox="1"/>
          <p:nvPr/>
        </p:nvSpPr>
        <p:spPr>
          <a:xfrm>
            <a:off x="5201564" y="6156762"/>
            <a:ext cx="3256636" cy="861774"/>
          </a:xfrm>
          <a:prstGeom prst="rect">
            <a:avLst/>
          </a:prstGeom>
          <a:noFill/>
        </p:spPr>
        <p:txBody>
          <a:bodyPr wrap="square" rtlCol="0">
            <a:spAutoFit/>
          </a:bodyPr>
          <a:lstStyle/>
          <a:p>
            <a:r>
              <a:rPr lang="en-US" sz="1000" dirty="0">
                <a:solidFill>
                  <a:schemeClr val="bg1"/>
                </a:solidFill>
              </a:rPr>
              <a:t>© University of Chicago.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81EE2B18-6F8B-BF4E-9173-9677B8C4DD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cxnSp>
        <p:nvCxnSpPr>
          <p:cNvPr id="242" name="Google Shape;242;p32"/>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43" name="Google Shape;243;p32"/>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Ernest Burgess and Parole Prediction</a:t>
            </a:r>
            <a:endParaRPr sz="3200" b="1">
              <a:solidFill>
                <a:srgbClr val="F2F2F2"/>
              </a:solidFill>
              <a:latin typeface="Rockwell"/>
              <a:ea typeface="Rockwell"/>
              <a:cs typeface="Rockwell"/>
              <a:sym typeface="Rockwell"/>
            </a:endParaRPr>
          </a:p>
        </p:txBody>
      </p:sp>
      <p:sp>
        <p:nvSpPr>
          <p:cNvPr id="244" name="Google Shape;244;p32"/>
          <p:cNvSpPr txBox="1"/>
          <p:nvPr/>
        </p:nvSpPr>
        <p:spPr>
          <a:xfrm>
            <a:off x="609600" y="1143000"/>
            <a:ext cx="4267200" cy="55553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Burgess attempted to find a statistical relationship between who did/did not violate terms of parole and 22 other independent factors	</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Factors included: racial and ethnic categorization, social &amp; personality type, mental age, circumstances of crime, and prior criminal record</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Burgess develops 21-factor test: those with high scores (16-21) had low parole-offense rates (1.5%); those with low scores (2-4) had highest offending rates (76%)</a:t>
            </a:r>
            <a:endParaRPr/>
          </a:p>
          <a:p>
            <a:pPr marL="342900" marR="0" lvl="0" indent="-342900" algn="l" rtl="0">
              <a:spcBef>
                <a:spcPts val="600"/>
              </a:spcBef>
              <a:spcAft>
                <a:spcPts val="0"/>
              </a:spcAft>
              <a:buClr>
                <a:schemeClr val="lt1"/>
              </a:buClr>
              <a:buSzPts val="2000"/>
              <a:buFont typeface="Noto Sans Symbols"/>
              <a:buChar char="▪"/>
            </a:pPr>
            <a:r>
              <a:rPr lang="en-US" sz="2000" b="1" i="1">
                <a:solidFill>
                  <a:schemeClr val="lt1"/>
                </a:solidFill>
                <a:latin typeface="Rockwell"/>
                <a:ea typeface="Rockwell"/>
                <a:cs typeface="Rockwell"/>
                <a:sym typeface="Rockwell"/>
              </a:rPr>
              <a:t>Reading for this module…</a:t>
            </a:r>
            <a:endParaRPr/>
          </a:p>
        </p:txBody>
      </p:sp>
      <p:sp>
        <p:nvSpPr>
          <p:cNvPr id="245" name="Google Shape;245;p32"/>
          <p:cNvSpPr txBox="1"/>
          <p:nvPr/>
        </p:nvSpPr>
        <p:spPr>
          <a:xfrm>
            <a:off x="5201564" y="5115699"/>
            <a:ext cx="325663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Rockwell"/>
                <a:ea typeface="Rockwell"/>
                <a:cs typeface="Rockwell"/>
                <a:sym typeface="Rockwell"/>
              </a:rPr>
              <a:t>Ernest W. Burgess photographed by Stephen Deutch, </a:t>
            </a:r>
            <a:r>
              <a:rPr lang="en-US" sz="1200" u="sng">
                <a:solidFill>
                  <a:schemeClr val="hlink"/>
                </a:solidFill>
                <a:latin typeface="Rockwell"/>
                <a:ea typeface="Rockwell"/>
                <a:cs typeface="Rockwell"/>
                <a:sym typeface="Rockwell"/>
                <a:hlinkClick r:id="rId3"/>
              </a:rPr>
              <a:t>University of Chicago Photographic Archive</a:t>
            </a:r>
            <a:r>
              <a:rPr lang="en-US" sz="1200">
                <a:solidFill>
                  <a:schemeClr val="lt1"/>
                </a:solidFill>
                <a:latin typeface="Rockwell"/>
                <a:ea typeface="Rockwell"/>
                <a:cs typeface="Rockwell"/>
                <a:sym typeface="Rockwell"/>
              </a:rPr>
              <a:t>, apf1-02325, Special Collections Research Center, University of Chicago Library. </a:t>
            </a:r>
            <a:endParaRPr sz="1200">
              <a:solidFill>
                <a:schemeClr val="lt1"/>
              </a:solidFill>
              <a:latin typeface="Rockwell"/>
              <a:ea typeface="Rockwell"/>
              <a:cs typeface="Rockwell"/>
              <a:sym typeface="Rockwell"/>
            </a:endParaRPr>
          </a:p>
        </p:txBody>
      </p:sp>
      <p:pic>
        <p:nvPicPr>
          <p:cNvPr id="246" name="Google Shape;246;p32"/>
          <p:cNvPicPr preferRelativeResize="0"/>
          <p:nvPr/>
        </p:nvPicPr>
        <p:blipFill rotWithShape="1">
          <a:blip r:embed="rId4">
            <a:alphaModFix/>
          </a:blip>
          <a:srcRect/>
          <a:stretch/>
        </p:blipFill>
        <p:spPr>
          <a:xfrm>
            <a:off x="5201564" y="1204099"/>
            <a:ext cx="3256636" cy="3886200"/>
          </a:xfrm>
          <a:prstGeom prst="rect">
            <a:avLst/>
          </a:prstGeom>
          <a:noFill/>
          <a:ln>
            <a:noFill/>
          </a:ln>
        </p:spPr>
      </p:pic>
      <p:sp>
        <p:nvSpPr>
          <p:cNvPr id="7" name="TextBox 6">
            <a:extLst>
              <a:ext uri="{FF2B5EF4-FFF2-40B4-BE49-F238E27FC236}">
                <a16:creationId xmlns:a16="http://schemas.microsoft.com/office/drawing/2014/main" id="{2BB1713B-1BA3-7A4C-9AFC-125B826BD5E4}"/>
              </a:ext>
            </a:extLst>
          </p:cNvPr>
          <p:cNvSpPr txBox="1"/>
          <p:nvPr/>
        </p:nvSpPr>
        <p:spPr>
          <a:xfrm>
            <a:off x="5201564" y="6156762"/>
            <a:ext cx="3256636" cy="861774"/>
          </a:xfrm>
          <a:prstGeom prst="rect">
            <a:avLst/>
          </a:prstGeom>
          <a:noFill/>
        </p:spPr>
        <p:txBody>
          <a:bodyPr wrap="square" rtlCol="0">
            <a:spAutoFit/>
          </a:bodyPr>
          <a:lstStyle/>
          <a:p>
            <a:r>
              <a:rPr lang="en-US" sz="1000" dirty="0">
                <a:solidFill>
                  <a:schemeClr val="bg1"/>
                </a:solidFill>
              </a:rPr>
              <a:t>© University of Chicago.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13C19025-66BF-A145-9667-C6A1368B0D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cxnSp>
        <p:nvCxnSpPr>
          <p:cNvPr id="90" name="Google Shape;90;p14"/>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91" name="Google Shape;91;p14"/>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F2F2F2"/>
                </a:solidFill>
                <a:latin typeface="Rockwell"/>
                <a:ea typeface="Rockwell"/>
                <a:cs typeface="Rockwell"/>
                <a:sym typeface="Rockwell"/>
              </a:rPr>
              <a:t>Logistics</a:t>
            </a:r>
            <a:endParaRPr sz="3200" b="1">
              <a:solidFill>
                <a:srgbClr val="F2F2F2"/>
              </a:solidFill>
              <a:latin typeface="Rockwell"/>
              <a:ea typeface="Rockwell"/>
              <a:cs typeface="Rockwell"/>
              <a:sym typeface="Rockwell"/>
            </a:endParaRPr>
          </a:p>
        </p:txBody>
      </p:sp>
      <p:sp>
        <p:nvSpPr>
          <p:cNvPr id="92" name="Google Shape;92;p14"/>
          <p:cNvSpPr txBox="1"/>
          <p:nvPr/>
        </p:nvSpPr>
        <p:spPr>
          <a:xfrm>
            <a:off x="4191000" y="1244054"/>
            <a:ext cx="4267200" cy="5355312"/>
          </a:xfrm>
          <a:prstGeom prst="rect">
            <a:avLst/>
          </a:prstGeom>
          <a:noFill/>
          <a:ln>
            <a:noFill/>
          </a:ln>
        </p:spPr>
        <p:txBody>
          <a:bodyPr spcFirstLastPara="1" wrap="square" lIns="91425" tIns="45700" rIns="91425" bIns="45700" anchor="t" anchorCtr="0">
            <a:spAutoFit/>
          </a:bodyPr>
          <a:lstStyle/>
          <a:p>
            <a:pPr marL="463550" marR="0" lvl="0" indent="-463550" algn="l" rtl="0">
              <a:spcBef>
                <a:spcPts val="0"/>
              </a:spcBef>
              <a:spcAft>
                <a:spcPts val="0"/>
              </a:spcAft>
              <a:buClr>
                <a:schemeClr val="lt1"/>
              </a:buClr>
              <a:buSzPts val="2400"/>
              <a:buFont typeface="Noto Sans Symbols"/>
              <a:buChar char="▪"/>
            </a:pPr>
            <a:r>
              <a:rPr lang="en-US" sz="2400">
                <a:solidFill>
                  <a:schemeClr val="lt1"/>
                </a:solidFill>
                <a:latin typeface="Rockwell"/>
                <a:ea typeface="Rockwell"/>
                <a:cs typeface="Rockwell"/>
                <a:sym typeface="Rockwell"/>
              </a:rPr>
              <a:t>For next Thursday: come prepared to give a brief (3/5 minute) presentation on an empowering work of recent social science</a:t>
            </a:r>
            <a:endParaRPr/>
          </a:p>
          <a:p>
            <a:pPr marL="463550" marR="0" lvl="0" indent="-463550" algn="l" rtl="0">
              <a:spcBef>
                <a:spcPts val="1200"/>
              </a:spcBef>
              <a:spcAft>
                <a:spcPts val="0"/>
              </a:spcAft>
              <a:buClr>
                <a:schemeClr val="lt1"/>
              </a:buClr>
              <a:buSzPts val="2400"/>
              <a:buFont typeface="Noto Sans Symbols"/>
              <a:buChar char="▪"/>
            </a:pPr>
            <a:r>
              <a:rPr lang="en-US" sz="2400">
                <a:solidFill>
                  <a:schemeClr val="lt1"/>
                </a:solidFill>
                <a:latin typeface="Rockwell"/>
                <a:ea typeface="Rockwell"/>
                <a:cs typeface="Rockwell"/>
                <a:sym typeface="Rockwell"/>
              </a:rPr>
              <a:t>Individually or in pairs (if in pairs, both partners should talk, presentation should be proportionally longer)</a:t>
            </a:r>
            <a:endParaRPr/>
          </a:p>
          <a:p>
            <a:pPr marL="463550" marR="0" lvl="0" indent="-463550" algn="l" rtl="0">
              <a:spcBef>
                <a:spcPts val="1200"/>
              </a:spcBef>
              <a:spcAft>
                <a:spcPts val="0"/>
              </a:spcAft>
              <a:buClr>
                <a:schemeClr val="lt1"/>
              </a:buClr>
              <a:buSzPts val="2400"/>
              <a:buFont typeface="Noto Sans Symbols"/>
              <a:buChar char="▪"/>
            </a:pPr>
            <a:r>
              <a:rPr lang="en-US" sz="2400">
                <a:solidFill>
                  <a:schemeClr val="lt1"/>
                </a:solidFill>
                <a:latin typeface="Rockwell"/>
                <a:ea typeface="Rockwell"/>
                <a:cs typeface="Rockwell"/>
                <a:sym typeface="Rockwell"/>
              </a:rPr>
              <a:t>Slides/visuals optional… </a:t>
            </a:r>
            <a:endParaRPr/>
          </a:p>
          <a:p>
            <a:pPr marL="463550" marR="0" lvl="0" indent="-463550" algn="l" rtl="0">
              <a:spcBef>
                <a:spcPts val="1200"/>
              </a:spcBef>
              <a:spcAft>
                <a:spcPts val="0"/>
              </a:spcAft>
              <a:buClr>
                <a:schemeClr val="lt1"/>
              </a:buClr>
              <a:buSzPts val="2400"/>
              <a:buFont typeface="Noto Sans Symbols"/>
              <a:buChar char="▪"/>
            </a:pPr>
            <a:r>
              <a:rPr lang="en-US" sz="2400">
                <a:solidFill>
                  <a:schemeClr val="lt1"/>
                </a:solidFill>
                <a:latin typeface="Rockwell"/>
                <a:ea typeface="Rockwell"/>
                <a:cs typeface="Rockwell"/>
                <a:sym typeface="Rockwell"/>
              </a:rPr>
              <a:t>Post links on Canvas board</a:t>
            </a:r>
            <a:endParaRPr/>
          </a:p>
        </p:txBody>
      </p:sp>
      <p:pic>
        <p:nvPicPr>
          <p:cNvPr id="93" name="Google Shape;93;p14"/>
          <p:cNvPicPr preferRelativeResize="0"/>
          <p:nvPr/>
        </p:nvPicPr>
        <p:blipFill rotWithShape="1">
          <a:blip r:embed="rId3">
            <a:alphaModFix/>
          </a:blip>
          <a:srcRect/>
          <a:stretch/>
        </p:blipFill>
        <p:spPr>
          <a:xfrm rot="-5400000">
            <a:off x="-771918" y="2625549"/>
            <a:ext cx="5363308" cy="2447869"/>
          </a:xfrm>
          <a:prstGeom prst="rect">
            <a:avLst/>
          </a:prstGeom>
          <a:noFill/>
          <a:ln>
            <a:noFill/>
          </a:ln>
        </p:spPr>
      </p:pic>
      <p:sp>
        <p:nvSpPr>
          <p:cNvPr id="6" name="TextBox 5">
            <a:extLst>
              <a:ext uri="{FF2B5EF4-FFF2-40B4-BE49-F238E27FC236}">
                <a16:creationId xmlns:a16="http://schemas.microsoft.com/office/drawing/2014/main" id="{69918BEC-5F47-1D47-8BAD-0CA8BA7B59C1}"/>
              </a:ext>
            </a:extLst>
          </p:cNvPr>
          <p:cNvSpPr txBox="1"/>
          <p:nvPr/>
        </p:nvSpPr>
        <p:spPr>
          <a:xfrm>
            <a:off x="166437" y="6245423"/>
            <a:ext cx="4152900" cy="707886"/>
          </a:xfrm>
          <a:prstGeom prst="rect">
            <a:avLst/>
          </a:prstGeom>
          <a:noFill/>
        </p:spPr>
        <p:txBody>
          <a:bodyPr wrap="square" rtlCol="0">
            <a:spAutoFit/>
          </a:bodyPr>
          <a:lstStyle/>
          <a:p>
            <a:r>
              <a:rPr lang="en-US" sz="1000" dirty="0">
                <a:solidFill>
                  <a:schemeClr val="bg1"/>
                </a:solidFill>
              </a:rPr>
              <a:t>© NYPD.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A2433B52-6B24-B74F-AC45-CF54626E6A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cxnSp>
        <p:nvCxnSpPr>
          <p:cNvPr id="251" name="Google Shape;251;p33"/>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52" name="Google Shape;252;p33"/>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The Burgess Method Takes Hold</a:t>
            </a:r>
            <a:endParaRPr sz="2900" b="1">
              <a:solidFill>
                <a:srgbClr val="F2F2F2"/>
              </a:solidFill>
              <a:latin typeface="Rockwell"/>
              <a:ea typeface="Rockwell"/>
              <a:cs typeface="Rockwell"/>
              <a:sym typeface="Rockwell"/>
            </a:endParaRPr>
          </a:p>
        </p:txBody>
      </p:sp>
      <p:sp>
        <p:nvSpPr>
          <p:cNvPr id="253" name="Google Shape;253;p33"/>
          <p:cNvSpPr txBox="1"/>
          <p:nvPr/>
        </p:nvSpPr>
        <p:spPr>
          <a:xfrm>
            <a:off x="4114800" y="1143000"/>
            <a:ext cx="4495800" cy="524759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Burgess Method implemented quickly at Joliet Penitentiary, 1932-33</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1932 election: Democratic wave leads to Dem. Governor elected in IL; appoints John Landesco, Burgess’s research assistant, to State Parole Board</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Landesco urges IL legislature to pass bill to hire sociologists and actuaries to “make analyses and predictions in the cases of all men being considered for parole”</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1930s-40s: Adoption of Burgess Method in IL triggers outpouring of academic research</a:t>
            </a:r>
            <a:endParaRPr/>
          </a:p>
        </p:txBody>
      </p:sp>
      <p:sp>
        <p:nvSpPr>
          <p:cNvPr id="254" name="Google Shape;254;p33"/>
          <p:cNvSpPr txBox="1"/>
          <p:nvPr/>
        </p:nvSpPr>
        <p:spPr>
          <a:xfrm>
            <a:off x="722699" y="3456802"/>
            <a:ext cx="298132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Rockwell"/>
                <a:ea typeface="Rockwell"/>
                <a:cs typeface="Rockwell"/>
                <a:sym typeface="Rockwell"/>
              </a:rPr>
              <a:t>Illinois State Penitentiary, Joliet (</a:t>
            </a:r>
            <a:r>
              <a:rPr lang="en-US" sz="1200" u="sng" dirty="0">
                <a:solidFill>
                  <a:schemeClr val="hlink"/>
                </a:solidFill>
                <a:latin typeface="Rockwell"/>
                <a:ea typeface="Rockwell"/>
                <a:cs typeface="Rockwell"/>
                <a:sym typeface="Rockwell"/>
                <a:hlinkClick r:id="rId3"/>
              </a:rPr>
              <a:t>Source</a:t>
            </a:r>
            <a:r>
              <a:rPr lang="en-US" sz="1200" dirty="0">
                <a:solidFill>
                  <a:schemeClr val="lt1"/>
                </a:solidFill>
                <a:latin typeface="Rockwell"/>
                <a:ea typeface="Rockwell"/>
                <a:cs typeface="Rockwell"/>
                <a:sym typeface="Rockwell"/>
              </a:rPr>
              <a:t>)</a:t>
            </a:r>
            <a:endParaRPr sz="1200" dirty="0">
              <a:solidFill>
                <a:schemeClr val="lt1"/>
              </a:solidFill>
              <a:latin typeface="Rockwell"/>
              <a:ea typeface="Rockwell"/>
              <a:cs typeface="Rockwell"/>
              <a:sym typeface="Rockwell"/>
            </a:endParaRPr>
          </a:p>
        </p:txBody>
      </p:sp>
      <p:pic>
        <p:nvPicPr>
          <p:cNvPr id="255" name="Google Shape;255;p33"/>
          <p:cNvPicPr preferRelativeResize="0"/>
          <p:nvPr/>
        </p:nvPicPr>
        <p:blipFill rotWithShape="1">
          <a:blip r:embed="rId4">
            <a:alphaModFix/>
          </a:blip>
          <a:srcRect l="13333" t="8519" r="13749" b="7777"/>
          <a:stretch/>
        </p:blipFill>
        <p:spPr>
          <a:xfrm>
            <a:off x="722699" y="1295401"/>
            <a:ext cx="3304248" cy="2133600"/>
          </a:xfrm>
          <a:prstGeom prst="rect">
            <a:avLst/>
          </a:prstGeom>
          <a:noFill/>
          <a:ln>
            <a:noFill/>
          </a:ln>
        </p:spPr>
      </p:pic>
      <p:sp>
        <p:nvSpPr>
          <p:cNvPr id="2" name="TextBox 1">
            <a:extLst>
              <a:ext uri="{FF2B5EF4-FFF2-40B4-BE49-F238E27FC236}">
                <a16:creationId xmlns:a16="http://schemas.microsoft.com/office/drawing/2014/main" id="{D03189FD-5CF7-2341-8B2D-0855CDEBF72B}"/>
              </a:ext>
            </a:extLst>
          </p:cNvPr>
          <p:cNvSpPr txBox="1"/>
          <p:nvPr/>
        </p:nvSpPr>
        <p:spPr>
          <a:xfrm>
            <a:off x="740230" y="4020457"/>
            <a:ext cx="3286718" cy="861774"/>
          </a:xfrm>
          <a:prstGeom prst="rect">
            <a:avLst/>
          </a:prstGeom>
          <a:noFill/>
        </p:spPr>
        <p:txBody>
          <a:bodyPr wrap="square" rtlCol="0">
            <a:spAutoFit/>
          </a:bodyPr>
          <a:lstStyle/>
          <a:p>
            <a:r>
              <a:rPr lang="en-US" sz="1000" dirty="0">
                <a:solidFill>
                  <a:schemeClr val="bg1"/>
                </a:solidFill>
              </a:rPr>
              <a:t>© Source unknown.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95CFDCE7-EB60-1F40-9E45-9F2BBD43A6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cxnSp>
        <p:nvCxnSpPr>
          <p:cNvPr id="260" name="Google Shape;260;p34"/>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61" name="Google Shape;261;p34"/>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The Burgess Method Takes Hold</a:t>
            </a:r>
            <a:endParaRPr sz="2900" b="1">
              <a:solidFill>
                <a:srgbClr val="F2F2F2"/>
              </a:solidFill>
              <a:latin typeface="Rockwell"/>
              <a:ea typeface="Rockwell"/>
              <a:cs typeface="Rockwell"/>
              <a:sym typeface="Rockwell"/>
            </a:endParaRPr>
          </a:p>
        </p:txBody>
      </p:sp>
      <p:sp>
        <p:nvSpPr>
          <p:cNvPr id="262" name="Google Shape;262;p34"/>
          <p:cNvSpPr txBox="1"/>
          <p:nvPr/>
        </p:nvSpPr>
        <p:spPr>
          <a:xfrm>
            <a:off x="4114800" y="1143000"/>
            <a:ext cx="4495800" cy="54784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Others seek to critique, improve Burgess Method through more data and development of new risk-assessment tools using different variables and weighting different variables more/less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Some explored more sophisticated statistical techniques (e.g. multiple regression) to develop assessment tools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Researchers studying Burgess Method found prominent positions at top institutions like U. Chicago, Harvard Law School, University of Southern California, and University of Minnesota</a:t>
            </a:r>
            <a:endParaRPr/>
          </a:p>
        </p:txBody>
      </p:sp>
      <p:sp>
        <p:nvSpPr>
          <p:cNvPr id="263" name="Google Shape;263;p34"/>
          <p:cNvSpPr txBox="1"/>
          <p:nvPr/>
        </p:nvSpPr>
        <p:spPr>
          <a:xfrm>
            <a:off x="722699" y="3456802"/>
            <a:ext cx="298132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Rockwell"/>
                <a:ea typeface="Rockwell"/>
                <a:cs typeface="Rockwell"/>
                <a:sym typeface="Rockwell"/>
              </a:rPr>
              <a:t>Illinois State Penitentiary, Joliet (</a:t>
            </a:r>
            <a:r>
              <a:rPr lang="en-US" sz="1200" u="sng">
                <a:solidFill>
                  <a:schemeClr val="hlink"/>
                </a:solidFill>
                <a:latin typeface="Rockwell"/>
                <a:ea typeface="Rockwell"/>
                <a:cs typeface="Rockwell"/>
                <a:sym typeface="Rockwell"/>
                <a:hlinkClick r:id="rId3"/>
              </a:rPr>
              <a:t>Source</a:t>
            </a:r>
            <a:r>
              <a:rPr lang="en-US" sz="1200">
                <a:solidFill>
                  <a:schemeClr val="lt1"/>
                </a:solidFill>
                <a:latin typeface="Rockwell"/>
                <a:ea typeface="Rockwell"/>
                <a:cs typeface="Rockwell"/>
                <a:sym typeface="Rockwell"/>
              </a:rPr>
              <a:t>)</a:t>
            </a:r>
            <a:endParaRPr sz="1200">
              <a:solidFill>
                <a:schemeClr val="lt1"/>
              </a:solidFill>
              <a:latin typeface="Rockwell"/>
              <a:ea typeface="Rockwell"/>
              <a:cs typeface="Rockwell"/>
              <a:sym typeface="Rockwell"/>
            </a:endParaRPr>
          </a:p>
        </p:txBody>
      </p:sp>
      <p:pic>
        <p:nvPicPr>
          <p:cNvPr id="264" name="Google Shape;264;p34"/>
          <p:cNvPicPr preferRelativeResize="0"/>
          <p:nvPr/>
        </p:nvPicPr>
        <p:blipFill rotWithShape="1">
          <a:blip r:embed="rId4">
            <a:alphaModFix/>
          </a:blip>
          <a:srcRect l="13333" t="8519" r="13749" b="7777"/>
          <a:stretch/>
        </p:blipFill>
        <p:spPr>
          <a:xfrm>
            <a:off x="722699" y="1295401"/>
            <a:ext cx="3304248" cy="2133600"/>
          </a:xfrm>
          <a:prstGeom prst="rect">
            <a:avLst/>
          </a:prstGeom>
          <a:noFill/>
          <a:ln>
            <a:noFill/>
          </a:ln>
        </p:spPr>
      </p:pic>
      <p:sp>
        <p:nvSpPr>
          <p:cNvPr id="7" name="TextBox 6">
            <a:extLst>
              <a:ext uri="{FF2B5EF4-FFF2-40B4-BE49-F238E27FC236}">
                <a16:creationId xmlns:a16="http://schemas.microsoft.com/office/drawing/2014/main" id="{B7D86804-D730-DA40-AA4F-1923B125D94C}"/>
              </a:ext>
            </a:extLst>
          </p:cNvPr>
          <p:cNvSpPr txBox="1"/>
          <p:nvPr/>
        </p:nvSpPr>
        <p:spPr>
          <a:xfrm>
            <a:off x="740230" y="4020457"/>
            <a:ext cx="3286718" cy="861774"/>
          </a:xfrm>
          <a:prstGeom prst="rect">
            <a:avLst/>
          </a:prstGeom>
          <a:noFill/>
        </p:spPr>
        <p:txBody>
          <a:bodyPr wrap="square" rtlCol="0">
            <a:spAutoFit/>
          </a:bodyPr>
          <a:lstStyle/>
          <a:p>
            <a:r>
              <a:rPr lang="en-US" sz="1000" dirty="0">
                <a:solidFill>
                  <a:schemeClr val="bg1"/>
                </a:solidFill>
              </a:rPr>
              <a:t>© Source unknown.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3AB839AC-DEEF-3841-9DAF-30B05B01C1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69" name="Google Shape;269;p35"/>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70" name="Google Shape;270;p35"/>
          <p:cNvSpPr txBox="1"/>
          <p:nvPr/>
        </p:nvSpPr>
        <p:spPr>
          <a:xfrm>
            <a:off x="609600" y="1066800"/>
            <a:ext cx="4267200" cy="581697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For the first few decades, application actuarial parole methods confined to Illinois </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Other states begin to adopt similar tools in 1960s</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Prior to 1970s, race and nationality were common factors in these tools</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Early 1970s: federal gov’t adopts slim, 7-factor “Salient Factor Score” </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Federal adoption stimulates widespread interest in parole prediction tools – first in California, then wave of other states in the 1980s-90s</a:t>
            </a:r>
            <a:endParaRPr/>
          </a:p>
        </p:txBody>
      </p:sp>
      <p:sp>
        <p:nvSpPr>
          <p:cNvPr id="271" name="Google Shape;271;p35"/>
          <p:cNvSpPr txBox="1"/>
          <p:nvPr/>
        </p:nvSpPr>
        <p:spPr>
          <a:xfrm>
            <a:off x="5257801" y="3759200"/>
            <a:ext cx="329692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Rockwell"/>
                <a:ea typeface="Rockwell"/>
                <a:cs typeface="Rockwell"/>
                <a:sym typeface="Rockwell"/>
              </a:rPr>
              <a:t>From Harcourt, </a:t>
            </a:r>
            <a:r>
              <a:rPr lang="en-US" sz="1200" i="1" dirty="0">
                <a:solidFill>
                  <a:schemeClr val="lt1"/>
                </a:solidFill>
                <a:latin typeface="Rockwell"/>
                <a:ea typeface="Rockwell"/>
                <a:cs typeface="Rockwell"/>
                <a:sym typeface="Rockwell"/>
              </a:rPr>
              <a:t>Against Prediction: Policing, Punishing, and Profiling in an Actuarial Age </a:t>
            </a:r>
            <a:r>
              <a:rPr lang="en-US" sz="1200" dirty="0">
                <a:solidFill>
                  <a:schemeClr val="lt1"/>
                </a:solidFill>
                <a:latin typeface="Rockwell"/>
                <a:ea typeface="Rockwell"/>
                <a:cs typeface="Rockwell"/>
                <a:sym typeface="Rockwell"/>
              </a:rPr>
              <a:t>(Chicago, 2007)</a:t>
            </a:r>
            <a:r>
              <a:rPr lang="en-US" sz="1200" i="1" dirty="0">
                <a:solidFill>
                  <a:schemeClr val="lt1"/>
                </a:solidFill>
                <a:latin typeface="Rockwell"/>
                <a:ea typeface="Rockwell"/>
                <a:cs typeface="Rockwell"/>
                <a:sym typeface="Rockwell"/>
              </a:rPr>
              <a:t>, </a:t>
            </a:r>
            <a:r>
              <a:rPr lang="en-US" sz="1200" dirty="0">
                <a:solidFill>
                  <a:schemeClr val="lt1"/>
                </a:solidFill>
                <a:latin typeface="Rockwell"/>
                <a:ea typeface="Rockwell"/>
                <a:cs typeface="Rockwell"/>
                <a:sym typeface="Rockwell"/>
              </a:rPr>
              <a:t>p. 9.</a:t>
            </a:r>
            <a:endParaRPr sz="1200" dirty="0">
              <a:solidFill>
                <a:schemeClr val="lt1"/>
              </a:solidFill>
              <a:latin typeface="Rockwell"/>
              <a:ea typeface="Rockwell"/>
              <a:cs typeface="Rockwell"/>
              <a:sym typeface="Rockwell"/>
            </a:endParaRPr>
          </a:p>
        </p:txBody>
      </p:sp>
      <p:pic>
        <p:nvPicPr>
          <p:cNvPr id="272" name="Google Shape;272;p35"/>
          <p:cNvPicPr preferRelativeResize="0"/>
          <p:nvPr/>
        </p:nvPicPr>
        <p:blipFill rotWithShape="1">
          <a:blip r:embed="rId3">
            <a:alphaModFix/>
          </a:blip>
          <a:srcRect/>
          <a:stretch/>
        </p:blipFill>
        <p:spPr>
          <a:xfrm>
            <a:off x="5257800" y="1219200"/>
            <a:ext cx="3296920" cy="2514600"/>
          </a:xfrm>
          <a:prstGeom prst="rect">
            <a:avLst/>
          </a:prstGeom>
          <a:noFill/>
          <a:ln>
            <a:noFill/>
          </a:ln>
        </p:spPr>
      </p:pic>
      <p:sp>
        <p:nvSpPr>
          <p:cNvPr id="273" name="Google Shape;273;p35"/>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The Actuarial Approach Takes Off</a:t>
            </a:r>
            <a:endParaRPr sz="3200" b="1">
              <a:solidFill>
                <a:srgbClr val="F2F2F2"/>
              </a:solidFill>
              <a:latin typeface="Rockwell"/>
              <a:ea typeface="Rockwell"/>
              <a:cs typeface="Rockwell"/>
              <a:sym typeface="Rockwell"/>
            </a:endParaRPr>
          </a:p>
        </p:txBody>
      </p:sp>
      <p:sp>
        <p:nvSpPr>
          <p:cNvPr id="2" name="TextBox 1">
            <a:extLst>
              <a:ext uri="{FF2B5EF4-FFF2-40B4-BE49-F238E27FC236}">
                <a16:creationId xmlns:a16="http://schemas.microsoft.com/office/drawing/2014/main" id="{49C60540-721F-F246-AAA5-C280878D8E08}"/>
              </a:ext>
            </a:extLst>
          </p:cNvPr>
          <p:cNvSpPr txBox="1"/>
          <p:nvPr/>
        </p:nvSpPr>
        <p:spPr>
          <a:xfrm>
            <a:off x="5257800" y="4405531"/>
            <a:ext cx="3200400" cy="923330"/>
          </a:xfrm>
          <a:prstGeom prst="rect">
            <a:avLst/>
          </a:prstGeom>
          <a:noFill/>
        </p:spPr>
        <p:txBody>
          <a:bodyPr wrap="square" rtlCol="0">
            <a:spAutoFit/>
          </a:bodyPr>
          <a:lstStyle/>
          <a:p>
            <a:r>
              <a:rPr lang="en-US" sz="1000" dirty="0">
                <a:solidFill>
                  <a:schemeClr val="bg1"/>
                </a:solidFill>
              </a:rPr>
              <a:t>© Bernard Harcourt.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dirty="0"/>
          </a:p>
        </p:txBody>
      </p:sp>
      <p:sp>
        <p:nvSpPr>
          <p:cNvPr id="3" name="Slide Number Placeholder 2">
            <a:extLst>
              <a:ext uri="{FF2B5EF4-FFF2-40B4-BE49-F238E27FC236}">
                <a16:creationId xmlns:a16="http://schemas.microsoft.com/office/drawing/2014/main" id="{F667B3E5-692B-AE44-839B-003CF987DB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cxnSp>
        <p:nvCxnSpPr>
          <p:cNvPr id="278" name="Google Shape;278;p36"/>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79" name="Google Shape;279;p36"/>
          <p:cNvSpPr txBox="1"/>
          <p:nvPr/>
        </p:nvSpPr>
        <p:spPr>
          <a:xfrm>
            <a:off x="500702" y="6380071"/>
            <a:ext cx="8142596" cy="2770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Rockwell"/>
                <a:ea typeface="Rockwell"/>
                <a:cs typeface="Rockwell"/>
                <a:sym typeface="Rockwell"/>
              </a:rPr>
              <a:t>From Harcourt, </a:t>
            </a:r>
            <a:r>
              <a:rPr lang="en-US" sz="1200" i="1">
                <a:solidFill>
                  <a:schemeClr val="lt1"/>
                </a:solidFill>
                <a:latin typeface="Rockwell"/>
                <a:ea typeface="Rockwell"/>
                <a:cs typeface="Rockwell"/>
                <a:sym typeface="Rockwell"/>
              </a:rPr>
              <a:t>Against Prediction: Policing, Punishing, and Profiling in an Actuarial Age </a:t>
            </a:r>
            <a:r>
              <a:rPr lang="en-US" sz="1200">
                <a:solidFill>
                  <a:schemeClr val="lt1"/>
                </a:solidFill>
                <a:latin typeface="Rockwell"/>
                <a:ea typeface="Rockwell"/>
                <a:cs typeface="Rockwell"/>
                <a:sym typeface="Rockwell"/>
              </a:rPr>
              <a:t>(Chicago, 2007)</a:t>
            </a:r>
            <a:r>
              <a:rPr lang="en-US" sz="1200" i="1">
                <a:solidFill>
                  <a:schemeClr val="lt1"/>
                </a:solidFill>
                <a:latin typeface="Rockwell"/>
                <a:ea typeface="Rockwell"/>
                <a:cs typeface="Rockwell"/>
                <a:sym typeface="Rockwell"/>
              </a:rPr>
              <a:t>, </a:t>
            </a:r>
            <a:r>
              <a:rPr lang="en-US" sz="1200">
                <a:solidFill>
                  <a:schemeClr val="lt1"/>
                </a:solidFill>
                <a:latin typeface="Rockwell"/>
                <a:ea typeface="Rockwell"/>
                <a:cs typeface="Rockwell"/>
                <a:sym typeface="Rockwell"/>
              </a:rPr>
              <a:t>p. 9.</a:t>
            </a:r>
            <a:endParaRPr sz="1200">
              <a:solidFill>
                <a:schemeClr val="lt1"/>
              </a:solidFill>
              <a:latin typeface="Rockwell"/>
              <a:ea typeface="Rockwell"/>
              <a:cs typeface="Rockwell"/>
              <a:sym typeface="Rockwell"/>
            </a:endParaRPr>
          </a:p>
        </p:txBody>
      </p:sp>
      <p:pic>
        <p:nvPicPr>
          <p:cNvPr id="280" name="Google Shape;280;p36"/>
          <p:cNvPicPr preferRelativeResize="0"/>
          <p:nvPr/>
        </p:nvPicPr>
        <p:blipFill rotWithShape="1">
          <a:blip r:embed="rId3">
            <a:alphaModFix/>
          </a:blip>
          <a:srcRect/>
          <a:stretch/>
        </p:blipFill>
        <p:spPr>
          <a:xfrm>
            <a:off x="1267460" y="1170122"/>
            <a:ext cx="6858000" cy="5230678"/>
          </a:xfrm>
          <a:prstGeom prst="rect">
            <a:avLst/>
          </a:prstGeom>
          <a:noFill/>
          <a:ln>
            <a:noFill/>
          </a:ln>
        </p:spPr>
      </p:pic>
      <p:sp>
        <p:nvSpPr>
          <p:cNvPr id="281" name="Google Shape;281;p36"/>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The Actuarial Approach Takes Off</a:t>
            </a:r>
            <a:endParaRPr sz="3200" b="1">
              <a:solidFill>
                <a:srgbClr val="F2F2F2"/>
              </a:solidFill>
              <a:latin typeface="Rockwell"/>
              <a:ea typeface="Rockwell"/>
              <a:cs typeface="Rockwell"/>
              <a:sym typeface="Rockwell"/>
            </a:endParaRPr>
          </a:p>
        </p:txBody>
      </p:sp>
      <p:sp>
        <p:nvSpPr>
          <p:cNvPr id="6" name="TextBox 5">
            <a:extLst>
              <a:ext uri="{FF2B5EF4-FFF2-40B4-BE49-F238E27FC236}">
                <a16:creationId xmlns:a16="http://schemas.microsoft.com/office/drawing/2014/main" id="{538841F5-9204-074E-BD5E-83858E00F36F}"/>
              </a:ext>
            </a:extLst>
          </p:cNvPr>
          <p:cNvSpPr txBox="1"/>
          <p:nvPr/>
        </p:nvSpPr>
        <p:spPr>
          <a:xfrm>
            <a:off x="827468" y="6504483"/>
            <a:ext cx="8316532" cy="615553"/>
          </a:xfrm>
          <a:prstGeom prst="rect">
            <a:avLst/>
          </a:prstGeom>
          <a:noFill/>
        </p:spPr>
        <p:txBody>
          <a:bodyPr wrap="square" rtlCol="0">
            <a:spAutoFit/>
          </a:bodyPr>
          <a:lstStyle/>
          <a:p>
            <a:r>
              <a:rPr lang="en-US" sz="1000" dirty="0">
                <a:solidFill>
                  <a:schemeClr val="bg1"/>
                </a:solidFill>
              </a:rPr>
              <a:t>© Bernard Harcourt.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dirty="0"/>
          </a:p>
        </p:txBody>
      </p:sp>
      <p:sp>
        <p:nvSpPr>
          <p:cNvPr id="2" name="Slide Number Placeholder 1">
            <a:extLst>
              <a:ext uri="{FF2B5EF4-FFF2-40B4-BE49-F238E27FC236}">
                <a16:creationId xmlns:a16="http://schemas.microsoft.com/office/drawing/2014/main" id="{38BE0808-219B-5946-8265-6C47F16FD1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p:nvPr/>
        </p:nvSpPr>
        <p:spPr>
          <a:xfrm>
            <a:off x="5486400" y="1981200"/>
            <a:ext cx="347713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lt1"/>
                </a:solidFill>
                <a:latin typeface="Rockwell"/>
                <a:ea typeface="Rockwell"/>
                <a:cs typeface="Rockwell"/>
                <a:sym typeface="Rockwell"/>
              </a:rPr>
              <a:t>Example of a criminal sentencing worksheet from the Virginia Criminal Sentencing Commission (</a:t>
            </a:r>
            <a:r>
              <a:rPr lang="en-US" sz="1600" u="sng" dirty="0">
                <a:solidFill>
                  <a:schemeClr val="hlink"/>
                </a:solidFill>
                <a:latin typeface="Rockwell"/>
                <a:ea typeface="Rockwell"/>
                <a:cs typeface="Rockwell"/>
                <a:sym typeface="Rockwell"/>
                <a:hlinkClick r:id="rId3"/>
              </a:rPr>
              <a:t>Source</a:t>
            </a:r>
            <a:r>
              <a:rPr lang="en-US" sz="1600" dirty="0">
                <a:solidFill>
                  <a:schemeClr val="lt1"/>
                </a:solidFill>
                <a:latin typeface="Rockwell"/>
                <a:ea typeface="Rockwell"/>
                <a:cs typeface="Rockwell"/>
                <a:sym typeface="Rockwell"/>
              </a:rPr>
              <a:t>)</a:t>
            </a:r>
            <a:endParaRPr sz="1600" dirty="0">
              <a:solidFill>
                <a:schemeClr val="lt1"/>
              </a:solidFill>
              <a:latin typeface="Rockwell"/>
              <a:ea typeface="Rockwell"/>
              <a:cs typeface="Rockwell"/>
              <a:sym typeface="Rockwell"/>
            </a:endParaRPr>
          </a:p>
        </p:txBody>
      </p:sp>
      <p:pic>
        <p:nvPicPr>
          <p:cNvPr id="287" name="Google Shape;287;p37"/>
          <p:cNvPicPr preferRelativeResize="0"/>
          <p:nvPr/>
        </p:nvPicPr>
        <p:blipFill rotWithShape="1">
          <a:blip r:embed="rId4">
            <a:alphaModFix/>
          </a:blip>
          <a:srcRect/>
          <a:stretch/>
        </p:blipFill>
        <p:spPr>
          <a:xfrm>
            <a:off x="0" y="0"/>
            <a:ext cx="5299364" cy="6858000"/>
          </a:xfrm>
          <a:prstGeom prst="rect">
            <a:avLst/>
          </a:prstGeom>
          <a:noFill/>
          <a:ln>
            <a:noFill/>
          </a:ln>
        </p:spPr>
      </p:pic>
      <p:sp>
        <p:nvSpPr>
          <p:cNvPr id="2" name="TextBox 1">
            <a:extLst>
              <a:ext uri="{FF2B5EF4-FFF2-40B4-BE49-F238E27FC236}">
                <a16:creationId xmlns:a16="http://schemas.microsoft.com/office/drawing/2014/main" id="{E1161818-BA1C-0E42-B7B3-3EBE79D1459A}"/>
              </a:ext>
            </a:extLst>
          </p:cNvPr>
          <p:cNvSpPr txBox="1"/>
          <p:nvPr/>
        </p:nvSpPr>
        <p:spPr>
          <a:xfrm>
            <a:off x="5486400" y="5895833"/>
            <a:ext cx="3111690" cy="861774"/>
          </a:xfrm>
          <a:prstGeom prst="rect">
            <a:avLst/>
          </a:prstGeom>
          <a:noFill/>
        </p:spPr>
        <p:txBody>
          <a:bodyPr wrap="square" rtlCol="0">
            <a:spAutoFit/>
          </a:bodyPr>
          <a:lstStyle/>
          <a:p>
            <a:r>
              <a:rPr lang="en-US" sz="1000" dirty="0">
                <a:solidFill>
                  <a:schemeClr val="bg1"/>
                </a:solidFill>
              </a:rPr>
              <a:t>© Commonwealth of Virginia. Virginia Criminal Sentencing Commission..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p:txBody>
      </p:sp>
      <p:sp>
        <p:nvSpPr>
          <p:cNvPr id="3" name="Slide Number Placeholder 2">
            <a:extLst>
              <a:ext uri="{FF2B5EF4-FFF2-40B4-BE49-F238E27FC236}">
                <a16:creationId xmlns:a16="http://schemas.microsoft.com/office/drawing/2014/main" id="{303D674C-C490-A345-BC74-05296CE038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cxnSp>
        <p:nvCxnSpPr>
          <p:cNvPr id="292" name="Google Shape;292;p38"/>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293" name="Google Shape;293;p38"/>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From Parole Prediction to Profiling</a:t>
            </a:r>
            <a:endParaRPr sz="3200" b="1">
              <a:solidFill>
                <a:srgbClr val="F2F2F2"/>
              </a:solidFill>
              <a:latin typeface="Rockwell"/>
              <a:ea typeface="Rockwell"/>
              <a:cs typeface="Rockwell"/>
              <a:sym typeface="Rockwell"/>
            </a:endParaRPr>
          </a:p>
        </p:txBody>
      </p:sp>
      <p:sp>
        <p:nvSpPr>
          <p:cNvPr id="294" name="Google Shape;294;p38"/>
          <p:cNvSpPr txBox="1"/>
          <p:nvPr/>
        </p:nvSpPr>
        <p:spPr>
          <a:xfrm>
            <a:off x="4343400" y="1143000"/>
            <a:ext cx="4267200" cy="574003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By 1951, Burgess argued actuarial risk assessment could be applied much more widely than parole selection</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Later part of the 20</a:t>
            </a:r>
            <a:r>
              <a:rPr lang="en-US" sz="2200" baseline="30000">
                <a:solidFill>
                  <a:schemeClr val="lt1"/>
                </a:solidFill>
                <a:latin typeface="Rockwell"/>
                <a:ea typeface="Rockwell"/>
                <a:cs typeface="Rockwell"/>
                <a:sym typeface="Rockwell"/>
              </a:rPr>
              <a:t>th</a:t>
            </a:r>
            <a:r>
              <a:rPr lang="en-US" sz="2200">
                <a:solidFill>
                  <a:schemeClr val="lt1"/>
                </a:solidFill>
                <a:latin typeface="Rockwell"/>
                <a:ea typeface="Rockwell"/>
                <a:cs typeface="Rockwell"/>
                <a:sym typeface="Rockwell"/>
              </a:rPr>
              <a:t> century saw adoption of risk-assessment methods to policing </a:t>
            </a:r>
            <a:r>
              <a:rPr lang="en-US" sz="2200" i="1">
                <a:solidFill>
                  <a:schemeClr val="lt1"/>
                </a:solidFill>
                <a:latin typeface="Rockwell"/>
                <a:ea typeface="Rockwell"/>
                <a:cs typeface="Rockwell"/>
                <a:sym typeface="Rockwell"/>
              </a:rPr>
              <a:t>potential </a:t>
            </a:r>
            <a:r>
              <a:rPr lang="en-US" sz="2200">
                <a:solidFill>
                  <a:schemeClr val="lt1"/>
                </a:solidFill>
                <a:latin typeface="Rockwell"/>
                <a:ea typeface="Rockwell"/>
                <a:cs typeface="Rockwell"/>
                <a:sym typeface="Rockwell"/>
              </a:rPr>
              <a:t>crimes as well (“profiling”)</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1968: Federal Aviation Administration implements “airline-highjacker” profile – 25 characteristics </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1970s+:  increasing use of profiles for specific crimes “drug-courier”</a:t>
            </a:r>
            <a:endParaRPr/>
          </a:p>
        </p:txBody>
      </p:sp>
      <p:pic>
        <p:nvPicPr>
          <p:cNvPr id="295" name="Google Shape;295;p38"/>
          <p:cNvPicPr preferRelativeResize="0"/>
          <p:nvPr/>
        </p:nvPicPr>
        <p:blipFill rotWithShape="1">
          <a:blip r:embed="rId3">
            <a:alphaModFix/>
          </a:blip>
          <a:srcRect l="16667" r="26041"/>
          <a:stretch/>
        </p:blipFill>
        <p:spPr>
          <a:xfrm>
            <a:off x="723900" y="1295400"/>
            <a:ext cx="3414889" cy="3352800"/>
          </a:xfrm>
          <a:prstGeom prst="rect">
            <a:avLst/>
          </a:prstGeom>
          <a:noFill/>
          <a:ln>
            <a:noFill/>
          </a:ln>
          <a:effectLst>
            <a:outerShdw blurRad="50800" dist="38100" dir="2700000" algn="tl" rotWithShape="0">
              <a:srgbClr val="000000">
                <a:alpha val="40000"/>
              </a:srgbClr>
            </a:outerShdw>
          </a:effectLst>
        </p:spPr>
      </p:pic>
      <p:sp>
        <p:nvSpPr>
          <p:cNvPr id="296" name="Google Shape;296;p38"/>
          <p:cNvSpPr txBox="1"/>
          <p:nvPr/>
        </p:nvSpPr>
        <p:spPr>
          <a:xfrm>
            <a:off x="660400" y="4722167"/>
            <a:ext cx="3478389" cy="459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Rockwell"/>
                <a:ea typeface="Rockwell"/>
                <a:cs typeface="Rockwell"/>
                <a:sym typeface="Rockwell"/>
              </a:rPr>
              <a:t>Image from hijacking of TWA flight 847, 1985 (</a:t>
            </a:r>
            <a:r>
              <a:rPr lang="en-US" sz="1200" u="sng" dirty="0">
                <a:solidFill>
                  <a:schemeClr val="hlink"/>
                </a:solidFill>
                <a:latin typeface="Rockwell"/>
                <a:ea typeface="Rockwell"/>
                <a:cs typeface="Rockwell"/>
                <a:sym typeface="Rockwell"/>
                <a:hlinkClick r:id="rId4"/>
              </a:rPr>
              <a:t>CNN</a:t>
            </a:r>
            <a:r>
              <a:rPr lang="en-US" sz="1200" dirty="0">
                <a:solidFill>
                  <a:schemeClr val="lt1"/>
                </a:solidFill>
                <a:latin typeface="Rockwell"/>
                <a:ea typeface="Rockwell"/>
                <a:cs typeface="Rockwell"/>
                <a:sym typeface="Rockwell"/>
              </a:rPr>
              <a:t>)</a:t>
            </a:r>
            <a:endParaRPr sz="1200" dirty="0">
              <a:solidFill>
                <a:schemeClr val="lt1"/>
              </a:solidFill>
              <a:latin typeface="Rockwell"/>
              <a:ea typeface="Rockwell"/>
              <a:cs typeface="Rockwell"/>
              <a:sym typeface="Rockwell"/>
            </a:endParaRPr>
          </a:p>
        </p:txBody>
      </p:sp>
      <p:sp>
        <p:nvSpPr>
          <p:cNvPr id="2" name="TextBox 1">
            <a:extLst>
              <a:ext uri="{FF2B5EF4-FFF2-40B4-BE49-F238E27FC236}">
                <a16:creationId xmlns:a16="http://schemas.microsoft.com/office/drawing/2014/main" id="{2F38C044-96A9-BB49-B6B8-C1BDD7876E75}"/>
              </a:ext>
            </a:extLst>
          </p:cNvPr>
          <p:cNvSpPr txBox="1"/>
          <p:nvPr/>
        </p:nvSpPr>
        <p:spPr>
          <a:xfrm>
            <a:off x="685800" y="5181601"/>
            <a:ext cx="3452989" cy="861774"/>
          </a:xfrm>
          <a:prstGeom prst="rect">
            <a:avLst/>
          </a:prstGeom>
          <a:noFill/>
        </p:spPr>
        <p:txBody>
          <a:bodyPr wrap="square" rtlCol="0">
            <a:spAutoFit/>
          </a:bodyPr>
          <a:lstStyle/>
          <a:p>
            <a:r>
              <a:rPr lang="en-US" sz="1000" dirty="0">
                <a:solidFill>
                  <a:schemeClr val="bg1"/>
                </a:solidFill>
              </a:rPr>
              <a:t>© JOEL ROBINE/AFP/Getty Images.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2B806AFE-FF18-2A42-89D7-75B074D7DD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39"/>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02" name="Google Shape;302;p39"/>
          <p:cNvSpPr txBox="1"/>
          <p:nvPr/>
        </p:nvSpPr>
        <p:spPr>
          <a:xfrm>
            <a:off x="4343400" y="1143000"/>
            <a:ext cx="4267200" cy="28007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Starting in 1969, IRS began to use computerized assessment of past income tax returns to develop predictive tools (secret “Discriminant Index Function”) to flag income tax return for audit</a:t>
            </a:r>
            <a:endParaRPr/>
          </a:p>
        </p:txBody>
      </p:sp>
      <p:sp>
        <p:nvSpPr>
          <p:cNvPr id="303" name="Google Shape;303;p39"/>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From Parole Prediction to Profiling</a:t>
            </a:r>
            <a:endParaRPr sz="3200" b="1">
              <a:solidFill>
                <a:srgbClr val="F2F2F2"/>
              </a:solidFill>
              <a:latin typeface="Rockwell"/>
              <a:ea typeface="Rockwell"/>
              <a:cs typeface="Rockwell"/>
              <a:sym typeface="Rockwell"/>
            </a:endParaRPr>
          </a:p>
        </p:txBody>
      </p:sp>
      <p:pic>
        <p:nvPicPr>
          <p:cNvPr id="304" name="Google Shape;304;p39"/>
          <p:cNvPicPr preferRelativeResize="0"/>
          <p:nvPr/>
        </p:nvPicPr>
        <p:blipFill rotWithShape="1">
          <a:blip r:embed="rId3">
            <a:alphaModFix/>
          </a:blip>
          <a:srcRect l="16667" r="26041"/>
          <a:stretch/>
        </p:blipFill>
        <p:spPr>
          <a:xfrm>
            <a:off x="723900" y="1295400"/>
            <a:ext cx="3414889" cy="3352800"/>
          </a:xfrm>
          <a:prstGeom prst="rect">
            <a:avLst/>
          </a:prstGeom>
          <a:noFill/>
          <a:ln>
            <a:noFill/>
          </a:ln>
          <a:effectLst>
            <a:outerShdw blurRad="50800" dist="38100" dir="2700000" algn="tl" rotWithShape="0">
              <a:srgbClr val="000000">
                <a:alpha val="40000"/>
              </a:srgbClr>
            </a:outerShdw>
          </a:effectLst>
        </p:spPr>
      </p:pic>
      <p:sp>
        <p:nvSpPr>
          <p:cNvPr id="305" name="Google Shape;305;p39"/>
          <p:cNvSpPr txBox="1"/>
          <p:nvPr/>
        </p:nvSpPr>
        <p:spPr>
          <a:xfrm>
            <a:off x="660400" y="4722167"/>
            <a:ext cx="3478389" cy="459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Rockwell"/>
                <a:ea typeface="Rockwell"/>
                <a:cs typeface="Rockwell"/>
                <a:sym typeface="Rockwell"/>
              </a:rPr>
              <a:t>Image from hijacking of TWA flight 847, 1985 (</a:t>
            </a:r>
            <a:r>
              <a:rPr lang="en-US" sz="1200" u="sng">
                <a:solidFill>
                  <a:schemeClr val="hlink"/>
                </a:solidFill>
                <a:latin typeface="Rockwell"/>
                <a:ea typeface="Rockwell"/>
                <a:cs typeface="Rockwell"/>
                <a:sym typeface="Rockwell"/>
                <a:hlinkClick r:id="rId4"/>
              </a:rPr>
              <a:t>CNN</a:t>
            </a:r>
            <a:r>
              <a:rPr lang="en-US" sz="1200">
                <a:solidFill>
                  <a:schemeClr val="lt1"/>
                </a:solidFill>
                <a:latin typeface="Rockwell"/>
                <a:ea typeface="Rockwell"/>
                <a:cs typeface="Rockwell"/>
                <a:sym typeface="Rockwell"/>
              </a:rPr>
              <a:t>)</a:t>
            </a:r>
            <a:endParaRPr sz="1200">
              <a:solidFill>
                <a:schemeClr val="lt1"/>
              </a:solidFill>
              <a:latin typeface="Rockwell"/>
              <a:ea typeface="Rockwell"/>
              <a:cs typeface="Rockwell"/>
              <a:sym typeface="Rockwell"/>
            </a:endParaRPr>
          </a:p>
        </p:txBody>
      </p:sp>
      <p:sp>
        <p:nvSpPr>
          <p:cNvPr id="7" name="TextBox 6">
            <a:extLst>
              <a:ext uri="{FF2B5EF4-FFF2-40B4-BE49-F238E27FC236}">
                <a16:creationId xmlns:a16="http://schemas.microsoft.com/office/drawing/2014/main" id="{9D73803D-A6FB-2640-83F3-FD08C58D8B04}"/>
              </a:ext>
            </a:extLst>
          </p:cNvPr>
          <p:cNvSpPr txBox="1"/>
          <p:nvPr/>
        </p:nvSpPr>
        <p:spPr>
          <a:xfrm>
            <a:off x="685800" y="5181601"/>
            <a:ext cx="3452989" cy="861774"/>
          </a:xfrm>
          <a:prstGeom prst="rect">
            <a:avLst/>
          </a:prstGeom>
          <a:noFill/>
        </p:spPr>
        <p:txBody>
          <a:bodyPr wrap="square" rtlCol="0">
            <a:spAutoFit/>
          </a:bodyPr>
          <a:lstStyle/>
          <a:p>
            <a:r>
              <a:rPr lang="en-US" sz="1000" dirty="0">
                <a:solidFill>
                  <a:schemeClr val="bg1"/>
                </a:solidFill>
              </a:rPr>
              <a:t>© JOEL ROBINE/AFP/Getty Images.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9291300A-583F-C84C-A6EC-AFCB69FC9C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cxnSp>
        <p:nvCxnSpPr>
          <p:cNvPr id="310" name="Google Shape;310;p40"/>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11" name="Google Shape;311;p40"/>
          <p:cNvSpPr txBox="1"/>
          <p:nvPr/>
        </p:nvSpPr>
        <p:spPr>
          <a:xfrm>
            <a:off x="609600" y="253425"/>
            <a:ext cx="77724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F2F2"/>
                </a:solidFill>
                <a:latin typeface="Rockwell"/>
                <a:ea typeface="Rockwell"/>
                <a:cs typeface="Rockwell"/>
                <a:sym typeface="Rockwell"/>
              </a:rPr>
              <a:t>Social Costs of Prediction: the “Ratchet”</a:t>
            </a:r>
            <a:endParaRPr sz="3000" b="1">
              <a:solidFill>
                <a:srgbClr val="F2F2F2"/>
              </a:solidFill>
              <a:latin typeface="Rockwell"/>
              <a:ea typeface="Rockwell"/>
              <a:cs typeface="Rockwell"/>
              <a:sym typeface="Rockwell"/>
            </a:endParaRPr>
          </a:p>
        </p:txBody>
      </p:sp>
      <p:sp>
        <p:nvSpPr>
          <p:cNvPr id="312" name="Google Shape;312;p40"/>
          <p:cNvSpPr txBox="1"/>
          <p:nvPr/>
        </p:nvSpPr>
        <p:spPr>
          <a:xfrm>
            <a:off x="622300" y="1122065"/>
            <a:ext cx="4267200" cy="524759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Legal scholar Bernard Harcourt and others have identified crucial social costs to the actuarial, predictive approach to criminal justice</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Using statistical techniques to target policing/ punishment will increase success rate of searches, audits, parole decisions, etc.</a:t>
            </a:r>
            <a:endParaRPr/>
          </a:p>
          <a:p>
            <a:pPr marL="800100" marR="0" lvl="1" indent="-342900" algn="l" rtl="0">
              <a:spcBef>
                <a:spcPts val="600"/>
              </a:spcBef>
              <a:spcAft>
                <a:spcPts val="0"/>
              </a:spcAft>
              <a:buClr>
                <a:schemeClr val="lt1"/>
              </a:buClr>
              <a:buSzPts val="2000"/>
              <a:buFont typeface="Noto Sans Symbols"/>
              <a:buChar char="▪"/>
            </a:pPr>
            <a:r>
              <a:rPr lang="en-US" sz="2000" b="0" i="0" u="none" strike="noStrike" cap="none">
                <a:solidFill>
                  <a:schemeClr val="lt1"/>
                </a:solidFill>
                <a:latin typeface="Rockwell"/>
                <a:ea typeface="Rockwell"/>
                <a:cs typeface="Rockwell"/>
                <a:sym typeface="Rockwell"/>
              </a:rPr>
              <a:t>More searches (of specific group) will find more contraband…</a:t>
            </a:r>
            <a:endParaRPr/>
          </a:p>
          <a:p>
            <a:pPr marL="800100" marR="0" lvl="1" indent="-342900" algn="l" rtl="0">
              <a:spcBef>
                <a:spcPts val="600"/>
              </a:spcBef>
              <a:spcAft>
                <a:spcPts val="0"/>
              </a:spcAft>
              <a:buClr>
                <a:schemeClr val="lt1"/>
              </a:buClr>
              <a:buSzPts val="2000"/>
              <a:buFont typeface="Noto Sans Symbols"/>
              <a:buChar char="▪"/>
            </a:pPr>
            <a:r>
              <a:rPr lang="en-US" sz="2000" b="0" i="0" u="none" strike="noStrike" cap="none">
                <a:solidFill>
                  <a:schemeClr val="lt1"/>
                </a:solidFill>
                <a:latin typeface="Rockwell"/>
                <a:ea typeface="Rockwell"/>
                <a:cs typeface="Rockwell"/>
                <a:sym typeface="Rockwell"/>
              </a:rPr>
              <a:t>More parole denials (of specific group) will prevent re-offenses…  </a:t>
            </a:r>
            <a:endParaRPr/>
          </a:p>
        </p:txBody>
      </p:sp>
      <p:pic>
        <p:nvPicPr>
          <p:cNvPr id="313" name="Google Shape;313;p40"/>
          <p:cNvPicPr preferRelativeResize="0"/>
          <p:nvPr/>
        </p:nvPicPr>
        <p:blipFill rotWithShape="1">
          <a:blip r:embed="rId3">
            <a:alphaModFix/>
          </a:blip>
          <a:srcRect/>
          <a:stretch/>
        </p:blipFill>
        <p:spPr>
          <a:xfrm>
            <a:off x="4889500" y="1219200"/>
            <a:ext cx="3568700" cy="5347691"/>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FA52421E-786D-8C46-9326-45FB6E99063B}"/>
              </a:ext>
            </a:extLst>
          </p:cNvPr>
          <p:cNvSpPr txBox="1"/>
          <p:nvPr/>
        </p:nvSpPr>
        <p:spPr>
          <a:xfrm>
            <a:off x="0" y="6485003"/>
            <a:ext cx="9143999" cy="553998"/>
          </a:xfrm>
          <a:prstGeom prst="rect">
            <a:avLst/>
          </a:prstGeom>
          <a:noFill/>
        </p:spPr>
        <p:txBody>
          <a:bodyPr wrap="square" rtlCol="0">
            <a:spAutoFit/>
          </a:bodyPr>
          <a:lstStyle/>
          <a:p>
            <a:r>
              <a:rPr lang="en-US" sz="1000" dirty="0">
                <a:solidFill>
                  <a:schemeClr val="bg1"/>
                </a:solidFill>
              </a:rPr>
              <a:t>© Bernard Harcourt, University of Chicago Press.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AC8454F6-E651-FC4D-9ED8-7014A3565B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cxnSp>
        <p:nvCxnSpPr>
          <p:cNvPr id="318" name="Google Shape;318;p41"/>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19" name="Google Shape;319;p41"/>
          <p:cNvSpPr txBox="1"/>
          <p:nvPr/>
        </p:nvSpPr>
        <p:spPr>
          <a:xfrm>
            <a:off x="609600" y="253425"/>
            <a:ext cx="77724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F2F2"/>
                </a:solidFill>
                <a:latin typeface="Rockwell"/>
                <a:ea typeface="Rockwell"/>
                <a:cs typeface="Rockwell"/>
                <a:sym typeface="Rockwell"/>
              </a:rPr>
              <a:t>Social Costs of Prediction: the “Ratchet”</a:t>
            </a:r>
            <a:endParaRPr sz="3000" b="1">
              <a:solidFill>
                <a:srgbClr val="F2F2F2"/>
              </a:solidFill>
              <a:latin typeface="Rockwell"/>
              <a:ea typeface="Rockwell"/>
              <a:cs typeface="Rockwell"/>
              <a:sym typeface="Rockwell"/>
            </a:endParaRPr>
          </a:p>
        </p:txBody>
      </p:sp>
      <p:sp>
        <p:nvSpPr>
          <p:cNvPr id="320" name="Google Shape;320;p41"/>
          <p:cNvSpPr txBox="1"/>
          <p:nvPr/>
        </p:nvSpPr>
        <p:spPr>
          <a:xfrm>
            <a:off x="622300" y="1122065"/>
            <a:ext cx="4267200" cy="578619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If the actuarial methods disproportionately target a specific group – e.g. drywall contractors for tax audits, young Black men for street frisks – then over time the extra policing attention will produce more infractions from that group </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This may be taken as confirmatory evidence that the specific group offends at a higher rate (not that the group is under heightened attention)</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This creates a “ratchet”: increased police attention 🡪 more evidence of infractions 🡪 increased police attention 🡪 …</a:t>
            </a:r>
            <a:endParaRPr sz="2000">
              <a:solidFill>
                <a:schemeClr val="lt1"/>
              </a:solidFill>
              <a:latin typeface="Rockwell"/>
              <a:ea typeface="Rockwell"/>
              <a:cs typeface="Rockwell"/>
              <a:sym typeface="Rockwell"/>
            </a:endParaRPr>
          </a:p>
        </p:txBody>
      </p:sp>
      <p:pic>
        <p:nvPicPr>
          <p:cNvPr id="321" name="Google Shape;321;p41"/>
          <p:cNvPicPr preferRelativeResize="0"/>
          <p:nvPr/>
        </p:nvPicPr>
        <p:blipFill rotWithShape="1">
          <a:blip r:embed="rId3">
            <a:alphaModFix/>
          </a:blip>
          <a:srcRect/>
          <a:stretch/>
        </p:blipFill>
        <p:spPr>
          <a:xfrm>
            <a:off x="4876799" y="852687"/>
            <a:ext cx="3568700" cy="5347691"/>
          </a:xfrm>
          <a:prstGeom prst="rect">
            <a:avLst/>
          </a:prstGeom>
          <a:noFill/>
          <a:ln>
            <a:noFill/>
          </a:ln>
          <a:effectLst>
            <a:outerShdw blurRad="50800" dist="38100" dir="2700000" algn="tl" rotWithShape="0">
              <a:srgbClr val="000000">
                <a:alpha val="40000"/>
              </a:srgbClr>
            </a:outerShdw>
          </a:effectLst>
        </p:spPr>
      </p:pic>
      <p:sp>
        <p:nvSpPr>
          <p:cNvPr id="6" name="TextBox 5">
            <a:extLst>
              <a:ext uri="{FF2B5EF4-FFF2-40B4-BE49-F238E27FC236}">
                <a16:creationId xmlns:a16="http://schemas.microsoft.com/office/drawing/2014/main" id="{797E3A84-B9E3-A146-9071-47F7FF7AEECC}"/>
              </a:ext>
            </a:extLst>
          </p:cNvPr>
          <p:cNvSpPr txBox="1"/>
          <p:nvPr/>
        </p:nvSpPr>
        <p:spPr>
          <a:xfrm>
            <a:off x="4876799" y="6305271"/>
            <a:ext cx="4267200" cy="707886"/>
          </a:xfrm>
          <a:prstGeom prst="rect">
            <a:avLst/>
          </a:prstGeom>
          <a:noFill/>
        </p:spPr>
        <p:txBody>
          <a:bodyPr wrap="square" rtlCol="0">
            <a:spAutoFit/>
          </a:bodyPr>
          <a:lstStyle/>
          <a:p>
            <a:r>
              <a:rPr lang="en-US" sz="1000" dirty="0">
                <a:solidFill>
                  <a:schemeClr val="bg1"/>
                </a:solidFill>
              </a:rPr>
              <a:t>© Bernard Harcourt, University of Chicago Press.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DFDABE64-F88B-B541-B6F0-1698641DB8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cxnSp>
        <p:nvCxnSpPr>
          <p:cNvPr id="326" name="Google Shape;326;p42"/>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27" name="Google Shape;327;p42"/>
          <p:cNvSpPr txBox="1"/>
          <p:nvPr/>
        </p:nvSpPr>
        <p:spPr>
          <a:xfrm>
            <a:off x="609600" y="253425"/>
            <a:ext cx="77724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F2F2"/>
                </a:solidFill>
                <a:latin typeface="Rockwell"/>
                <a:ea typeface="Rockwell"/>
                <a:cs typeface="Rockwell"/>
                <a:sym typeface="Rockwell"/>
              </a:rPr>
              <a:t>Social Costs of Prediction: the “Ratchet”</a:t>
            </a:r>
            <a:endParaRPr sz="3000" b="1">
              <a:solidFill>
                <a:srgbClr val="F2F2F2"/>
              </a:solidFill>
              <a:latin typeface="Rockwell"/>
              <a:ea typeface="Rockwell"/>
              <a:cs typeface="Rockwell"/>
              <a:sym typeface="Rockwell"/>
            </a:endParaRPr>
          </a:p>
        </p:txBody>
      </p:sp>
      <p:sp>
        <p:nvSpPr>
          <p:cNvPr id="328" name="Google Shape;328;p42"/>
          <p:cNvSpPr txBox="1"/>
          <p:nvPr/>
        </p:nvSpPr>
        <p:spPr>
          <a:xfrm>
            <a:off x="622300" y="1122065"/>
            <a:ext cx="5423658" cy="293922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subject to police contacts, even with small/no punishment or for minor infractions, can have significant social costs</a:t>
            </a:r>
            <a:endParaRPr dirty="0"/>
          </a:p>
          <a:p>
            <a:pPr marL="342900" marR="0" lvl="0" indent="-342900" algn="l" rtl="0">
              <a:spcBef>
                <a:spcPts val="60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Harcourt: “Disproportionate criminal supervision and incarceration reduces work opportunities, breaks down families and communities, and disrupts education.” (161)</a:t>
            </a:r>
            <a:endParaRPr dirty="0"/>
          </a:p>
        </p:txBody>
      </p:sp>
      <p:pic>
        <p:nvPicPr>
          <p:cNvPr id="329" name="Google Shape;329;p42"/>
          <p:cNvPicPr preferRelativeResize="0"/>
          <p:nvPr/>
        </p:nvPicPr>
        <p:blipFill rotWithShape="1">
          <a:blip r:embed="rId3">
            <a:alphaModFix/>
          </a:blip>
          <a:srcRect/>
          <a:stretch/>
        </p:blipFill>
        <p:spPr>
          <a:xfrm>
            <a:off x="6477000" y="1219201"/>
            <a:ext cx="1981200" cy="2968825"/>
          </a:xfrm>
          <a:prstGeom prst="rect">
            <a:avLst/>
          </a:prstGeom>
          <a:noFill/>
          <a:ln>
            <a:noFill/>
          </a:ln>
          <a:effectLst>
            <a:outerShdw blurRad="50800" dist="38100" dir="2700000" algn="tl" rotWithShape="0">
              <a:srgbClr val="000000">
                <a:alpha val="40000"/>
              </a:srgbClr>
            </a:outerShdw>
          </a:effectLst>
        </p:spPr>
      </p:pic>
      <p:pic>
        <p:nvPicPr>
          <p:cNvPr id="330" name="Google Shape;330;p42"/>
          <p:cNvPicPr preferRelativeResize="0"/>
          <p:nvPr/>
        </p:nvPicPr>
        <p:blipFill rotWithShape="1">
          <a:blip r:embed="rId4">
            <a:alphaModFix/>
          </a:blip>
          <a:srcRect/>
          <a:stretch/>
        </p:blipFill>
        <p:spPr>
          <a:xfrm>
            <a:off x="914399" y="4091456"/>
            <a:ext cx="7315200" cy="2325249"/>
          </a:xfrm>
          <a:prstGeom prst="rect">
            <a:avLst/>
          </a:prstGeom>
          <a:noFill/>
          <a:ln w="9525" cap="flat" cmpd="sng">
            <a:solidFill>
              <a:srgbClr val="C13821"/>
            </a:solidFill>
            <a:prstDash val="solid"/>
            <a:round/>
            <a:headEnd type="none" w="sm" len="sm"/>
            <a:tailEnd type="none" w="sm" len="sm"/>
          </a:ln>
          <a:effectLst>
            <a:outerShdw blurRad="50800" dist="38100" dir="2700000" algn="tl" rotWithShape="0">
              <a:srgbClr val="000000">
                <a:alpha val="40000"/>
              </a:srgbClr>
            </a:outerShdw>
          </a:effectLst>
        </p:spPr>
      </p:pic>
      <p:sp>
        <p:nvSpPr>
          <p:cNvPr id="331" name="Google Shape;331;p42"/>
          <p:cNvSpPr txBox="1"/>
          <p:nvPr/>
        </p:nvSpPr>
        <p:spPr>
          <a:xfrm>
            <a:off x="8190614" y="5868622"/>
            <a:ext cx="5351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Rockwell"/>
                <a:ea typeface="Rockwell"/>
                <a:cs typeface="Rockwell"/>
                <a:sym typeface="Rockwell"/>
              </a:rPr>
              <a:t>p. 163</a:t>
            </a:r>
            <a:endParaRPr sz="1200">
              <a:solidFill>
                <a:schemeClr val="lt1"/>
              </a:solidFill>
              <a:latin typeface="Rockwell"/>
              <a:ea typeface="Rockwell"/>
              <a:cs typeface="Rockwell"/>
              <a:sym typeface="Rockwell"/>
            </a:endParaRPr>
          </a:p>
        </p:txBody>
      </p:sp>
      <p:sp>
        <p:nvSpPr>
          <p:cNvPr id="8" name="TextBox 7">
            <a:extLst>
              <a:ext uri="{FF2B5EF4-FFF2-40B4-BE49-F238E27FC236}">
                <a16:creationId xmlns:a16="http://schemas.microsoft.com/office/drawing/2014/main" id="{BE80AD2A-6BC4-8D48-84E7-53A2F07AA6A0}"/>
              </a:ext>
            </a:extLst>
          </p:cNvPr>
          <p:cNvSpPr txBox="1"/>
          <p:nvPr/>
        </p:nvSpPr>
        <p:spPr>
          <a:xfrm>
            <a:off x="0" y="6411053"/>
            <a:ext cx="9143999" cy="553998"/>
          </a:xfrm>
          <a:prstGeom prst="rect">
            <a:avLst/>
          </a:prstGeom>
          <a:noFill/>
        </p:spPr>
        <p:txBody>
          <a:bodyPr wrap="square" rtlCol="0">
            <a:spAutoFit/>
          </a:bodyPr>
          <a:lstStyle/>
          <a:p>
            <a:r>
              <a:rPr lang="en-US" sz="1000" dirty="0">
                <a:solidFill>
                  <a:schemeClr val="bg1"/>
                </a:solidFill>
              </a:rPr>
              <a:t>© Bernard Harcourt, University of Chicago Press.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43EDEAFB-86BB-F048-B7BA-7A27C798C5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cxnSp>
        <p:nvCxnSpPr>
          <p:cNvPr id="98" name="Google Shape;98;p15"/>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99" name="Google Shape;99;p15"/>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Today’s Plan</a:t>
            </a:r>
            <a:endParaRPr sz="3200" b="1">
              <a:solidFill>
                <a:srgbClr val="F2F2F2"/>
              </a:solidFill>
              <a:latin typeface="Rockwell"/>
              <a:ea typeface="Rockwell"/>
              <a:cs typeface="Rockwell"/>
              <a:sym typeface="Rockwell"/>
            </a:endParaRPr>
          </a:p>
        </p:txBody>
      </p:sp>
      <p:sp>
        <p:nvSpPr>
          <p:cNvPr id="100" name="Google Shape;100;p15"/>
          <p:cNvSpPr txBox="1"/>
          <p:nvPr/>
        </p:nvSpPr>
        <p:spPr>
          <a:xfrm>
            <a:off x="4114800" y="1244054"/>
            <a:ext cx="4343400" cy="5416868"/>
          </a:xfrm>
          <a:prstGeom prst="rect">
            <a:avLst/>
          </a:prstGeom>
          <a:noFill/>
          <a:ln>
            <a:noFill/>
          </a:ln>
        </p:spPr>
        <p:txBody>
          <a:bodyPr spcFirstLastPara="1" wrap="square" lIns="91425" tIns="45700" rIns="91425" bIns="45700" anchor="t" anchorCtr="0">
            <a:spAutoFit/>
          </a:bodyPr>
          <a:lstStyle/>
          <a:p>
            <a:pPr marL="463550" marR="0" lvl="0" indent="-463550" algn="l" rtl="0">
              <a:spcBef>
                <a:spcPts val="0"/>
              </a:spcBef>
              <a:spcAft>
                <a:spcPts val="0"/>
              </a:spcAft>
              <a:buClr>
                <a:schemeClr val="lt1"/>
              </a:buClr>
              <a:buSzPts val="2200"/>
              <a:buFont typeface="Rockwell"/>
              <a:buAutoNum type="romanUcPeriod"/>
            </a:pPr>
            <a:r>
              <a:rPr lang="en-US" sz="2200">
                <a:solidFill>
                  <a:schemeClr val="lt1"/>
                </a:solidFill>
                <a:latin typeface="Rockwell"/>
                <a:ea typeface="Rockwell"/>
                <a:cs typeface="Rockwell"/>
                <a:sym typeface="Rockwell"/>
              </a:rPr>
              <a:t>Statistics, policing, and racial injustice: an overview</a:t>
            </a:r>
            <a:endParaRPr/>
          </a:p>
          <a:p>
            <a:pPr marL="463550" marR="0" lvl="0" indent="-463550" algn="l" rtl="0">
              <a:spcBef>
                <a:spcPts val="2400"/>
              </a:spcBef>
              <a:spcAft>
                <a:spcPts val="0"/>
              </a:spcAft>
              <a:buClr>
                <a:schemeClr val="lt1"/>
              </a:buClr>
              <a:buSzPts val="2200"/>
              <a:buFont typeface="Rockwell"/>
              <a:buAutoNum type="romanUcPeriod"/>
            </a:pPr>
            <a:r>
              <a:rPr lang="en-US" sz="2200">
                <a:solidFill>
                  <a:schemeClr val="lt1"/>
                </a:solidFill>
                <a:latin typeface="Rockwell"/>
                <a:ea typeface="Rockwell"/>
                <a:cs typeface="Rockwell"/>
                <a:sym typeface="Rockwell"/>
              </a:rPr>
              <a:t>Crime statistics and the “condemnation of blackness,” c. 1890-1940</a:t>
            </a:r>
            <a:endParaRPr/>
          </a:p>
          <a:p>
            <a:pPr marL="463550" marR="0" lvl="0" indent="-463550" algn="l" rtl="0">
              <a:spcBef>
                <a:spcPts val="2400"/>
              </a:spcBef>
              <a:spcAft>
                <a:spcPts val="0"/>
              </a:spcAft>
              <a:buClr>
                <a:schemeClr val="lt1"/>
              </a:buClr>
              <a:buSzPts val="2200"/>
              <a:buFont typeface="Rockwell"/>
              <a:buAutoNum type="romanUcPeriod"/>
            </a:pPr>
            <a:r>
              <a:rPr lang="en-US" sz="2200">
                <a:solidFill>
                  <a:schemeClr val="lt1"/>
                </a:solidFill>
                <a:latin typeface="Rockwell"/>
                <a:ea typeface="Rockwell"/>
                <a:cs typeface="Rockwell"/>
                <a:sym typeface="Rockwell"/>
              </a:rPr>
              <a:t>Risk assessment and the “actuarial” approach to policing and punishment, from the Burgess Method (1928) to AI</a:t>
            </a:r>
            <a:endParaRPr/>
          </a:p>
          <a:p>
            <a:pPr marL="463550" marR="0" lvl="0" indent="-463550" algn="l" rtl="0">
              <a:spcBef>
                <a:spcPts val="2400"/>
              </a:spcBef>
              <a:spcAft>
                <a:spcPts val="0"/>
              </a:spcAft>
              <a:buClr>
                <a:schemeClr val="lt1"/>
              </a:buClr>
              <a:buSzPts val="2200"/>
              <a:buFont typeface="Rockwell"/>
              <a:buAutoNum type="romanUcPeriod"/>
            </a:pPr>
            <a:r>
              <a:rPr lang="en-US" sz="2200">
                <a:solidFill>
                  <a:schemeClr val="lt1"/>
                </a:solidFill>
                <a:latin typeface="Rockwell"/>
                <a:ea typeface="Rockwell"/>
                <a:cs typeface="Rockwell"/>
                <a:sym typeface="Rockwell"/>
              </a:rPr>
              <a:t>“Data-driven” policing from CompStat (1990s) to Big Data</a:t>
            </a:r>
            <a:endParaRPr/>
          </a:p>
        </p:txBody>
      </p:sp>
      <p:pic>
        <p:nvPicPr>
          <p:cNvPr id="101" name="Google Shape;101;p15"/>
          <p:cNvPicPr preferRelativeResize="0"/>
          <p:nvPr/>
        </p:nvPicPr>
        <p:blipFill rotWithShape="1">
          <a:blip r:embed="rId3">
            <a:alphaModFix/>
          </a:blip>
          <a:srcRect/>
          <a:stretch/>
        </p:blipFill>
        <p:spPr>
          <a:xfrm rot="-5400000">
            <a:off x="-771918" y="2625549"/>
            <a:ext cx="5363308" cy="2447869"/>
          </a:xfrm>
          <a:prstGeom prst="rect">
            <a:avLst/>
          </a:prstGeom>
          <a:noFill/>
          <a:ln>
            <a:noFill/>
          </a:ln>
        </p:spPr>
      </p:pic>
      <p:sp>
        <p:nvSpPr>
          <p:cNvPr id="6" name="TextBox 5">
            <a:extLst>
              <a:ext uri="{FF2B5EF4-FFF2-40B4-BE49-F238E27FC236}">
                <a16:creationId xmlns:a16="http://schemas.microsoft.com/office/drawing/2014/main" id="{BB4B2CBC-7402-8B4D-8F0B-0542FB49F736}"/>
              </a:ext>
            </a:extLst>
          </p:cNvPr>
          <p:cNvSpPr txBox="1"/>
          <p:nvPr/>
        </p:nvSpPr>
        <p:spPr>
          <a:xfrm>
            <a:off x="166437" y="6245423"/>
            <a:ext cx="4152900" cy="707886"/>
          </a:xfrm>
          <a:prstGeom prst="rect">
            <a:avLst/>
          </a:prstGeom>
          <a:noFill/>
        </p:spPr>
        <p:txBody>
          <a:bodyPr wrap="square" rtlCol="0">
            <a:spAutoFit/>
          </a:bodyPr>
          <a:lstStyle/>
          <a:p>
            <a:r>
              <a:rPr lang="en-US" sz="1000" dirty="0">
                <a:solidFill>
                  <a:schemeClr val="bg1"/>
                </a:solidFill>
              </a:rPr>
              <a:t>© NYPD.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9C2683BE-BF18-D049-B5FD-5CBB76BCF5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cxnSp>
        <p:nvCxnSpPr>
          <p:cNvPr id="336" name="Google Shape;336;p43"/>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37" name="Google Shape;337;p43"/>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Algorithmic Predictions and Their Biases</a:t>
            </a:r>
            <a:endParaRPr sz="2900" b="1">
              <a:solidFill>
                <a:srgbClr val="F2F2F2"/>
              </a:solidFill>
              <a:latin typeface="Rockwell"/>
              <a:ea typeface="Rockwell"/>
              <a:cs typeface="Rockwell"/>
              <a:sym typeface="Rockwell"/>
            </a:endParaRPr>
          </a:p>
        </p:txBody>
      </p:sp>
      <p:sp>
        <p:nvSpPr>
          <p:cNvPr id="338" name="Google Shape;338;p43"/>
          <p:cNvSpPr txBox="1"/>
          <p:nvPr/>
        </p:nvSpPr>
        <p:spPr>
          <a:xfrm>
            <a:off x="4191000" y="1143000"/>
            <a:ext cx="4720988" cy="56323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Today, “risk assessment” for criminal sentencing and parole are increasingly conducted by algorithms </a:t>
            </a:r>
            <a:endParaRPr dirty="0"/>
          </a:p>
          <a:p>
            <a:pPr marL="342900" marR="0" lvl="0" indent="-342900" algn="l" rtl="0">
              <a:spcBef>
                <a:spcPts val="60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E.g. the COMPAS -- Correctional Offender Management Profiling for Alternative Sanctions – algorithm from for-profit company Northpointe</a:t>
            </a:r>
            <a:endParaRPr sz="2000" dirty="0">
              <a:solidFill>
                <a:schemeClr val="lt1"/>
              </a:solidFill>
              <a:latin typeface="Rockwell"/>
              <a:ea typeface="Rockwell"/>
              <a:cs typeface="Rockwell"/>
              <a:sym typeface="Rockwell"/>
            </a:endParaRPr>
          </a:p>
          <a:p>
            <a:pPr marL="342900" marR="0" lvl="0" indent="-342900" algn="l" rtl="0">
              <a:spcBef>
                <a:spcPts val="60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Algorithmic risk scores widely used in assigning bail, criminal sentencing, and parole decisions</a:t>
            </a:r>
            <a:endParaRPr dirty="0"/>
          </a:p>
          <a:p>
            <a:pPr marL="342900" marR="0" lvl="0" indent="-342900" algn="l" rtl="0">
              <a:spcBef>
                <a:spcPts val="60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As of 2016, risk scores given directly to judges during sentencing in at least 11 states</a:t>
            </a:r>
            <a:endParaRPr dirty="0"/>
          </a:p>
          <a:p>
            <a:pPr marL="342900" marR="0" lvl="0" indent="-342900" algn="l" rtl="0">
              <a:spcBef>
                <a:spcPts val="60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COMPAS algorithm based on 137 questions/data points; not race</a:t>
            </a:r>
            <a:endParaRPr dirty="0"/>
          </a:p>
        </p:txBody>
      </p:sp>
      <p:pic>
        <p:nvPicPr>
          <p:cNvPr id="339" name="Google Shape;339;p43"/>
          <p:cNvPicPr preferRelativeResize="0"/>
          <p:nvPr/>
        </p:nvPicPr>
        <p:blipFill rotWithShape="1">
          <a:blip r:embed="rId3">
            <a:alphaModFix/>
          </a:blip>
          <a:srcRect l="20416" t="44074" r="20833" b="21851"/>
          <a:stretch/>
        </p:blipFill>
        <p:spPr>
          <a:xfrm>
            <a:off x="697029" y="3749376"/>
            <a:ext cx="3399763" cy="1109142"/>
          </a:xfrm>
          <a:prstGeom prst="rect">
            <a:avLst/>
          </a:prstGeom>
          <a:noFill/>
          <a:ln>
            <a:noFill/>
          </a:ln>
          <a:effectLst>
            <a:outerShdw blurRad="50800" dist="38100" dir="2700000" algn="tl" rotWithShape="0">
              <a:srgbClr val="000000">
                <a:alpha val="40000"/>
              </a:srgbClr>
            </a:outerShdw>
          </a:effectLst>
        </p:spPr>
      </p:pic>
      <p:pic>
        <p:nvPicPr>
          <p:cNvPr id="340" name="Google Shape;340;p43"/>
          <p:cNvPicPr preferRelativeResize="0"/>
          <p:nvPr/>
        </p:nvPicPr>
        <p:blipFill rotWithShape="1">
          <a:blip r:embed="rId4">
            <a:alphaModFix/>
          </a:blip>
          <a:srcRect/>
          <a:stretch/>
        </p:blipFill>
        <p:spPr>
          <a:xfrm>
            <a:off x="719453" y="1283825"/>
            <a:ext cx="3319147" cy="1791568"/>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8C12AE28-0039-C640-9855-01B1FE3D746E}"/>
              </a:ext>
            </a:extLst>
          </p:cNvPr>
          <p:cNvSpPr txBox="1"/>
          <p:nvPr/>
        </p:nvSpPr>
        <p:spPr>
          <a:xfrm>
            <a:off x="643252" y="3041490"/>
            <a:ext cx="3471547" cy="707886"/>
          </a:xfrm>
          <a:prstGeom prst="rect">
            <a:avLst/>
          </a:prstGeom>
          <a:noFill/>
        </p:spPr>
        <p:txBody>
          <a:bodyPr wrap="square" rtlCol="0">
            <a:spAutoFit/>
          </a:bodyPr>
          <a:lstStyle/>
          <a:p>
            <a:r>
              <a:rPr lang="en-US" sz="1000" dirty="0">
                <a:solidFill>
                  <a:schemeClr val="bg1"/>
                </a:solidFill>
              </a:rPr>
              <a:t>© Northpointe.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D4480E18-D40A-9343-9739-03E2BB53F9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cxnSp>
        <p:nvCxnSpPr>
          <p:cNvPr id="345" name="Google Shape;345;p44"/>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46" name="Google Shape;346;p44"/>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Algorithmic Predictions and Their Biases</a:t>
            </a:r>
            <a:endParaRPr sz="2900" b="1">
              <a:solidFill>
                <a:srgbClr val="F2F2F2"/>
              </a:solidFill>
              <a:latin typeface="Rockwell"/>
              <a:ea typeface="Rockwell"/>
              <a:cs typeface="Rockwell"/>
              <a:sym typeface="Rockwell"/>
            </a:endParaRPr>
          </a:p>
        </p:txBody>
      </p:sp>
      <p:sp>
        <p:nvSpPr>
          <p:cNvPr id="347" name="Google Shape;347;p44"/>
          <p:cNvSpPr/>
          <p:nvPr/>
        </p:nvSpPr>
        <p:spPr>
          <a:xfrm>
            <a:off x="3886200" y="1204078"/>
            <a:ext cx="4572000" cy="5251307"/>
          </a:xfrm>
          <a:prstGeom prst="rect">
            <a:avLst/>
          </a:prstGeom>
          <a:solidFill>
            <a:srgbClr val="4E74A3"/>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lt1"/>
                </a:solidFill>
                <a:latin typeface="Rockwell"/>
                <a:ea typeface="Rockwell"/>
                <a:cs typeface="Rockwell"/>
                <a:sym typeface="Rockwell"/>
              </a:rPr>
              <a:t>‘The survey asks defendants such things as: “Was one of your parents ever sent to jail or prison?” “How many of your friends/acquaintances are taking drugs illegally?” and “How often did you get in fights while at school?” The questionnaire also asks people to agree or disagree with statements such as “A hungry person has a right to steal” and “If people make me angry or lose my temper, I can be dangerous.”’</a:t>
            </a:r>
            <a:endParaRPr dirty="0"/>
          </a:p>
          <a:p>
            <a:pPr marL="0" marR="0" lvl="0" indent="0" algn="l" rtl="0">
              <a:spcBef>
                <a:spcPts val="0"/>
              </a:spcBef>
              <a:spcAft>
                <a:spcPts val="0"/>
              </a:spcAft>
              <a:buNone/>
            </a:pPr>
            <a:endParaRPr sz="2000" dirty="0">
              <a:solidFill>
                <a:schemeClr val="lt1"/>
              </a:solidFill>
              <a:latin typeface="Rockwell"/>
              <a:ea typeface="Rockwell"/>
              <a:cs typeface="Rockwell"/>
              <a:sym typeface="Rockwell"/>
            </a:endParaRPr>
          </a:p>
          <a:p>
            <a:pPr marL="0" marR="0" lvl="0" indent="0" algn="l" rtl="0">
              <a:spcBef>
                <a:spcPts val="0"/>
              </a:spcBef>
              <a:spcAft>
                <a:spcPts val="0"/>
              </a:spcAft>
              <a:buNone/>
            </a:pPr>
            <a:r>
              <a:rPr lang="en-US" sz="2000" dirty="0">
                <a:solidFill>
                  <a:schemeClr val="lt1"/>
                </a:solidFill>
                <a:latin typeface="Rockwell"/>
                <a:ea typeface="Rockwell"/>
                <a:cs typeface="Rockwell"/>
                <a:sym typeface="Rockwell"/>
              </a:rPr>
              <a:t>Julia Angwin, Jeff Larson, Surya </a:t>
            </a:r>
            <a:r>
              <a:rPr lang="en-US" sz="2000" dirty="0" err="1">
                <a:solidFill>
                  <a:schemeClr val="lt1"/>
                </a:solidFill>
                <a:latin typeface="Rockwell"/>
                <a:ea typeface="Rockwell"/>
                <a:cs typeface="Rockwell"/>
                <a:sym typeface="Rockwell"/>
              </a:rPr>
              <a:t>Mattu</a:t>
            </a:r>
            <a:r>
              <a:rPr lang="en-US" sz="2000" dirty="0">
                <a:solidFill>
                  <a:schemeClr val="lt1"/>
                </a:solidFill>
                <a:latin typeface="Rockwell"/>
                <a:ea typeface="Rockwell"/>
                <a:cs typeface="Rockwell"/>
                <a:sym typeface="Rockwell"/>
              </a:rPr>
              <a:t> and Lauren Kirchner, “</a:t>
            </a:r>
            <a:r>
              <a:rPr lang="en-US" sz="2000" u="sng" dirty="0">
                <a:solidFill>
                  <a:schemeClr val="hlink"/>
                </a:solidFill>
                <a:latin typeface="Rockwell"/>
                <a:ea typeface="Rockwell"/>
                <a:cs typeface="Rockwell"/>
                <a:sym typeface="Rockwell"/>
                <a:hlinkClick r:id="rId3"/>
              </a:rPr>
              <a:t>Machine Bias</a:t>
            </a:r>
            <a:r>
              <a:rPr lang="en-US" sz="2000" dirty="0">
                <a:solidFill>
                  <a:schemeClr val="lt1"/>
                </a:solidFill>
                <a:latin typeface="Rockwell"/>
                <a:ea typeface="Rockwell"/>
                <a:cs typeface="Rockwell"/>
                <a:sym typeface="Rockwell"/>
              </a:rPr>
              <a:t>,” </a:t>
            </a:r>
            <a:r>
              <a:rPr lang="en-US" sz="2000" i="1" dirty="0">
                <a:solidFill>
                  <a:schemeClr val="lt1"/>
                </a:solidFill>
                <a:latin typeface="Rockwell"/>
                <a:ea typeface="Rockwell"/>
                <a:cs typeface="Rockwell"/>
                <a:sym typeface="Rockwell"/>
              </a:rPr>
              <a:t>ProPublica </a:t>
            </a:r>
            <a:r>
              <a:rPr lang="en-US" sz="2000" dirty="0">
                <a:solidFill>
                  <a:schemeClr val="lt1"/>
                </a:solidFill>
                <a:latin typeface="Rockwell"/>
                <a:ea typeface="Rockwell"/>
                <a:cs typeface="Rockwell"/>
                <a:sym typeface="Rockwell"/>
              </a:rPr>
              <a:t>(May 23, 2016). </a:t>
            </a:r>
            <a:endParaRPr sz="2000" i="1" dirty="0">
              <a:solidFill>
                <a:schemeClr val="lt1"/>
              </a:solidFill>
              <a:latin typeface="Rockwell"/>
              <a:ea typeface="Rockwell"/>
              <a:cs typeface="Rockwell"/>
              <a:sym typeface="Rockwell"/>
            </a:endParaRPr>
          </a:p>
        </p:txBody>
      </p:sp>
      <p:pic>
        <p:nvPicPr>
          <p:cNvPr id="348" name="Google Shape;348;p44"/>
          <p:cNvPicPr preferRelativeResize="0"/>
          <p:nvPr/>
        </p:nvPicPr>
        <p:blipFill rotWithShape="1">
          <a:blip r:embed="rId4">
            <a:alphaModFix/>
          </a:blip>
          <a:srcRect/>
          <a:stretch/>
        </p:blipFill>
        <p:spPr>
          <a:xfrm>
            <a:off x="719453" y="1219200"/>
            <a:ext cx="2861947" cy="1544786"/>
          </a:xfrm>
          <a:prstGeom prst="rect">
            <a:avLst/>
          </a:prstGeom>
          <a:noFill/>
          <a:ln>
            <a:noFill/>
          </a:ln>
          <a:effectLst>
            <a:outerShdw blurRad="50800" dist="38100" dir="2700000" algn="tl" rotWithShape="0">
              <a:srgbClr val="000000">
                <a:alpha val="40000"/>
              </a:srgbClr>
            </a:outerShdw>
          </a:effectLst>
        </p:spPr>
      </p:pic>
      <p:sp>
        <p:nvSpPr>
          <p:cNvPr id="6" name="TextBox 5">
            <a:extLst>
              <a:ext uri="{FF2B5EF4-FFF2-40B4-BE49-F238E27FC236}">
                <a16:creationId xmlns:a16="http://schemas.microsoft.com/office/drawing/2014/main" id="{F6CB984D-E551-EF40-94E2-A67E9F10307A}"/>
              </a:ext>
            </a:extLst>
          </p:cNvPr>
          <p:cNvSpPr txBox="1"/>
          <p:nvPr/>
        </p:nvSpPr>
        <p:spPr>
          <a:xfrm>
            <a:off x="609600" y="2763986"/>
            <a:ext cx="2861948" cy="861774"/>
          </a:xfrm>
          <a:prstGeom prst="rect">
            <a:avLst/>
          </a:prstGeom>
          <a:noFill/>
        </p:spPr>
        <p:txBody>
          <a:bodyPr wrap="square" rtlCol="0">
            <a:spAutoFit/>
          </a:bodyPr>
          <a:lstStyle/>
          <a:p>
            <a:r>
              <a:rPr lang="en-US" sz="1000" dirty="0">
                <a:solidFill>
                  <a:schemeClr val="bg1"/>
                </a:solidFill>
              </a:rPr>
              <a:t>© Northpointe.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AD3C0D57-AD08-924F-84A8-4112AA7F56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cxnSp>
        <p:nvCxnSpPr>
          <p:cNvPr id="353" name="Google Shape;353;p45"/>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54" name="Google Shape;354;p45"/>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Algorithmic Predictions and Their Biases</a:t>
            </a:r>
            <a:endParaRPr sz="2900" b="1">
              <a:solidFill>
                <a:srgbClr val="F2F2F2"/>
              </a:solidFill>
              <a:latin typeface="Rockwell"/>
              <a:ea typeface="Rockwell"/>
              <a:cs typeface="Rockwell"/>
              <a:sym typeface="Rockwell"/>
            </a:endParaRPr>
          </a:p>
        </p:txBody>
      </p:sp>
      <p:sp>
        <p:nvSpPr>
          <p:cNvPr id="355" name="Google Shape;355;p45"/>
          <p:cNvSpPr txBox="1"/>
          <p:nvPr/>
        </p:nvSpPr>
        <p:spPr>
          <a:xfrm>
            <a:off x="4191000" y="1143000"/>
            <a:ext cx="4419600" cy="55553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2016 study by ProPublica found that COMPAS algorithm was…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…very bad at predicting violent crime: 20% of those predicted to commit future violent crime did </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…only moderately good at predicting all crime (including misdemeanor): 61% of those deemed likely recidivists committed future crimes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…racially biased: Black defendants much more likely to be flagged incorrectly as likely re-offenders (</a:t>
            </a:r>
            <a:r>
              <a:rPr lang="en-US" sz="2000" i="1">
                <a:solidFill>
                  <a:schemeClr val="lt1"/>
                </a:solidFill>
                <a:latin typeface="Rockwell"/>
                <a:ea typeface="Rockwell"/>
                <a:cs typeface="Rockwell"/>
                <a:sym typeface="Rockwell"/>
              </a:rPr>
              <a:t>false positive</a:t>
            </a:r>
            <a:r>
              <a:rPr lang="en-US" sz="2000">
                <a:solidFill>
                  <a:schemeClr val="lt1"/>
                </a:solidFill>
                <a:latin typeface="Rockwell"/>
                <a:ea typeface="Rockwell"/>
                <a:cs typeface="Rockwell"/>
                <a:sym typeface="Rockwell"/>
              </a:rPr>
              <a:t>), </a:t>
            </a:r>
            <a:r>
              <a:rPr lang="en-US" sz="2000" b="1">
                <a:solidFill>
                  <a:schemeClr val="lt1"/>
                </a:solidFill>
                <a:latin typeface="Rockwell"/>
                <a:ea typeface="Rockwell"/>
                <a:cs typeface="Rockwell"/>
                <a:sym typeface="Rockwell"/>
              </a:rPr>
              <a:t>and </a:t>
            </a:r>
            <a:r>
              <a:rPr lang="en-US" sz="2000">
                <a:solidFill>
                  <a:schemeClr val="lt1"/>
                </a:solidFill>
                <a:latin typeface="Rockwell"/>
                <a:ea typeface="Rockwell"/>
                <a:cs typeface="Rockwell"/>
                <a:sym typeface="Rockwell"/>
              </a:rPr>
              <a:t>white defendants more likely to be mislabeled as low risk (</a:t>
            </a:r>
            <a:r>
              <a:rPr lang="en-US" sz="2000" i="1">
                <a:solidFill>
                  <a:schemeClr val="lt1"/>
                </a:solidFill>
                <a:latin typeface="Rockwell"/>
                <a:ea typeface="Rockwell"/>
                <a:cs typeface="Rockwell"/>
                <a:sym typeface="Rockwell"/>
              </a:rPr>
              <a:t>false negative</a:t>
            </a:r>
            <a:r>
              <a:rPr lang="en-US" sz="2000">
                <a:solidFill>
                  <a:schemeClr val="lt1"/>
                </a:solidFill>
                <a:latin typeface="Rockwell"/>
                <a:ea typeface="Rockwell"/>
                <a:cs typeface="Rockwell"/>
                <a:sym typeface="Rockwell"/>
              </a:rPr>
              <a:t>)</a:t>
            </a:r>
            <a:endParaRPr/>
          </a:p>
        </p:txBody>
      </p:sp>
      <p:pic>
        <p:nvPicPr>
          <p:cNvPr id="356" name="Google Shape;356;p45"/>
          <p:cNvPicPr preferRelativeResize="0"/>
          <p:nvPr/>
        </p:nvPicPr>
        <p:blipFill rotWithShape="1">
          <a:blip r:embed="rId3">
            <a:alphaModFix/>
          </a:blip>
          <a:srcRect l="20416" t="44074" r="20833" b="21851"/>
          <a:stretch/>
        </p:blipFill>
        <p:spPr>
          <a:xfrm>
            <a:off x="697029" y="3749376"/>
            <a:ext cx="3399763" cy="1109142"/>
          </a:xfrm>
          <a:prstGeom prst="rect">
            <a:avLst/>
          </a:prstGeom>
          <a:noFill/>
          <a:ln>
            <a:noFill/>
          </a:ln>
          <a:effectLst>
            <a:outerShdw blurRad="50800" dist="38100" dir="2700000" algn="tl" rotWithShape="0">
              <a:srgbClr val="000000">
                <a:alpha val="40000"/>
              </a:srgbClr>
            </a:outerShdw>
          </a:effectLst>
        </p:spPr>
      </p:pic>
      <p:pic>
        <p:nvPicPr>
          <p:cNvPr id="357" name="Google Shape;357;p45"/>
          <p:cNvPicPr preferRelativeResize="0"/>
          <p:nvPr/>
        </p:nvPicPr>
        <p:blipFill rotWithShape="1">
          <a:blip r:embed="rId4">
            <a:alphaModFix/>
          </a:blip>
          <a:srcRect/>
          <a:stretch/>
        </p:blipFill>
        <p:spPr>
          <a:xfrm>
            <a:off x="719453" y="1283825"/>
            <a:ext cx="3319147" cy="1791568"/>
          </a:xfrm>
          <a:prstGeom prst="rect">
            <a:avLst/>
          </a:prstGeom>
          <a:noFill/>
          <a:ln>
            <a:noFill/>
          </a:ln>
          <a:effectLst>
            <a:outerShdw blurRad="50800" dist="38100" dir="2700000" algn="tl" rotWithShape="0">
              <a:srgbClr val="000000">
                <a:alpha val="40000"/>
              </a:srgbClr>
            </a:outerShdw>
          </a:effectLst>
        </p:spPr>
      </p:pic>
      <p:sp>
        <p:nvSpPr>
          <p:cNvPr id="7" name="TextBox 6">
            <a:extLst>
              <a:ext uri="{FF2B5EF4-FFF2-40B4-BE49-F238E27FC236}">
                <a16:creationId xmlns:a16="http://schemas.microsoft.com/office/drawing/2014/main" id="{029DFDF6-FE9C-0A47-B169-68ED97504A6F}"/>
              </a:ext>
            </a:extLst>
          </p:cNvPr>
          <p:cNvSpPr txBox="1"/>
          <p:nvPr/>
        </p:nvSpPr>
        <p:spPr>
          <a:xfrm>
            <a:off x="609600" y="3108624"/>
            <a:ext cx="3471547" cy="707886"/>
          </a:xfrm>
          <a:prstGeom prst="rect">
            <a:avLst/>
          </a:prstGeom>
          <a:noFill/>
        </p:spPr>
        <p:txBody>
          <a:bodyPr wrap="square" rtlCol="0">
            <a:spAutoFit/>
          </a:bodyPr>
          <a:lstStyle/>
          <a:p>
            <a:r>
              <a:rPr lang="en-US" sz="1000" dirty="0">
                <a:solidFill>
                  <a:schemeClr val="bg1"/>
                </a:solidFill>
              </a:rPr>
              <a:t>© Northpointe.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2" name="TextBox 1">
            <a:extLst>
              <a:ext uri="{FF2B5EF4-FFF2-40B4-BE49-F238E27FC236}">
                <a16:creationId xmlns:a16="http://schemas.microsoft.com/office/drawing/2014/main" id="{321063EB-F7C2-8649-99E0-EE9FF2FB66B9}"/>
              </a:ext>
            </a:extLst>
          </p:cNvPr>
          <p:cNvSpPr txBox="1"/>
          <p:nvPr/>
        </p:nvSpPr>
        <p:spPr>
          <a:xfrm>
            <a:off x="719453" y="4954137"/>
            <a:ext cx="3471547" cy="861774"/>
          </a:xfrm>
          <a:prstGeom prst="rect">
            <a:avLst/>
          </a:prstGeom>
          <a:noFill/>
        </p:spPr>
        <p:txBody>
          <a:bodyPr wrap="square" rtlCol="0">
            <a:spAutoFit/>
          </a:bodyPr>
          <a:lstStyle/>
          <a:p>
            <a:r>
              <a:rPr lang="en-US" sz="1000" dirty="0">
                <a:solidFill>
                  <a:schemeClr val="bg1"/>
                </a:solidFill>
              </a:rPr>
              <a:t>© Julia Angwin, Jeff Larson, Surya </a:t>
            </a:r>
            <a:r>
              <a:rPr lang="en-US" sz="1000" dirty="0" err="1">
                <a:solidFill>
                  <a:schemeClr val="bg1"/>
                </a:solidFill>
              </a:rPr>
              <a:t>Mattu</a:t>
            </a:r>
            <a:r>
              <a:rPr lang="en-US" sz="1000" dirty="0">
                <a:solidFill>
                  <a:schemeClr val="bg1"/>
                </a:solidFill>
              </a:rPr>
              <a:t> and Lauren Kirchner, ProPublica.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B4753FE4-C8C1-0444-B5FA-06E9675E03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cxnSp>
        <p:nvCxnSpPr>
          <p:cNvPr id="362" name="Google Shape;362;p46"/>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63" name="Google Shape;363;p46"/>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Algorithmic Predictions and Their Biases</a:t>
            </a:r>
            <a:endParaRPr sz="2900" b="1">
              <a:solidFill>
                <a:srgbClr val="F2F2F2"/>
              </a:solidFill>
              <a:latin typeface="Rockwell"/>
              <a:ea typeface="Rockwell"/>
              <a:cs typeface="Rockwell"/>
              <a:sym typeface="Rockwell"/>
            </a:endParaRPr>
          </a:p>
        </p:txBody>
      </p:sp>
      <p:pic>
        <p:nvPicPr>
          <p:cNvPr id="364" name="Google Shape;364;p46"/>
          <p:cNvPicPr preferRelativeResize="0"/>
          <p:nvPr/>
        </p:nvPicPr>
        <p:blipFill rotWithShape="1">
          <a:blip r:embed="rId3">
            <a:alphaModFix/>
          </a:blip>
          <a:srcRect l="20416" t="44074" r="20833" b="21851"/>
          <a:stretch/>
        </p:blipFill>
        <p:spPr>
          <a:xfrm>
            <a:off x="697029" y="2351366"/>
            <a:ext cx="7684971" cy="2507152"/>
          </a:xfrm>
          <a:prstGeom prst="rect">
            <a:avLst/>
          </a:prstGeom>
          <a:noFill/>
          <a:ln>
            <a:noFill/>
          </a:ln>
          <a:effectLst>
            <a:outerShdw blurRad="50800" dist="38100" dir="2700000" algn="tl" rotWithShape="0">
              <a:srgbClr val="000000">
                <a:alpha val="40000"/>
              </a:srgbClr>
            </a:outerShdw>
          </a:effectLst>
        </p:spPr>
      </p:pic>
      <p:sp>
        <p:nvSpPr>
          <p:cNvPr id="6" name="TextBox 5">
            <a:extLst>
              <a:ext uri="{FF2B5EF4-FFF2-40B4-BE49-F238E27FC236}">
                <a16:creationId xmlns:a16="http://schemas.microsoft.com/office/drawing/2014/main" id="{ACF7983D-6037-964E-B12E-66F05B2AF6FF}"/>
              </a:ext>
            </a:extLst>
          </p:cNvPr>
          <p:cNvSpPr txBox="1"/>
          <p:nvPr/>
        </p:nvSpPr>
        <p:spPr>
          <a:xfrm>
            <a:off x="719453" y="4954137"/>
            <a:ext cx="7684971" cy="553998"/>
          </a:xfrm>
          <a:prstGeom prst="rect">
            <a:avLst/>
          </a:prstGeom>
          <a:noFill/>
        </p:spPr>
        <p:txBody>
          <a:bodyPr wrap="square" rtlCol="0">
            <a:spAutoFit/>
          </a:bodyPr>
          <a:lstStyle/>
          <a:p>
            <a:r>
              <a:rPr lang="en-US" sz="1000" dirty="0">
                <a:solidFill>
                  <a:schemeClr val="bg1"/>
                </a:solidFill>
              </a:rPr>
              <a:t>© Julia Angwin, Jeff Larson, Surya </a:t>
            </a:r>
            <a:r>
              <a:rPr lang="en-US" sz="1000" dirty="0" err="1">
                <a:solidFill>
                  <a:schemeClr val="bg1"/>
                </a:solidFill>
              </a:rPr>
              <a:t>Mattu</a:t>
            </a:r>
            <a:r>
              <a:rPr lang="en-US" sz="1000" dirty="0">
                <a:solidFill>
                  <a:schemeClr val="bg1"/>
                </a:solidFill>
              </a:rPr>
              <a:t> and Lauren Kirchner, ProPublica.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00694EE8-ADD2-7849-8F11-5D69163CBE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cxnSp>
        <p:nvCxnSpPr>
          <p:cNvPr id="369" name="Google Shape;369;p47"/>
          <p:cNvCxnSpPr/>
          <p:nvPr/>
        </p:nvCxnSpPr>
        <p:spPr>
          <a:xfrm>
            <a:off x="685800" y="2667000"/>
            <a:ext cx="7772400" cy="0"/>
          </a:xfrm>
          <a:prstGeom prst="straightConnector1">
            <a:avLst/>
          </a:prstGeom>
          <a:noFill/>
          <a:ln w="66675" cap="flat" cmpd="thickThin">
            <a:solidFill>
              <a:srgbClr val="D8D8D8"/>
            </a:solidFill>
            <a:prstDash val="solid"/>
            <a:round/>
            <a:headEnd type="none" w="sm" len="sm"/>
            <a:tailEnd type="none" w="sm" len="sm"/>
          </a:ln>
        </p:spPr>
      </p:cxnSp>
      <p:cxnSp>
        <p:nvCxnSpPr>
          <p:cNvPr id="370" name="Google Shape;370;p47"/>
          <p:cNvCxnSpPr/>
          <p:nvPr/>
        </p:nvCxnSpPr>
        <p:spPr>
          <a:xfrm>
            <a:off x="685800" y="41910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71" name="Google Shape;371;p47"/>
          <p:cNvSpPr txBox="1"/>
          <p:nvPr/>
        </p:nvSpPr>
        <p:spPr>
          <a:xfrm>
            <a:off x="609600" y="2932093"/>
            <a:ext cx="78486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Rockwell"/>
                <a:ea typeface="Rockwell"/>
                <a:cs typeface="Rockwell"/>
                <a:sym typeface="Rockwell"/>
              </a:rPr>
              <a:t>“Data-driven” policing from CompStat (1990s) to Big Data</a:t>
            </a:r>
            <a:endParaRPr/>
          </a:p>
        </p:txBody>
      </p:sp>
      <p:sp>
        <p:nvSpPr>
          <p:cNvPr id="2" name="Slide Number Placeholder 1">
            <a:extLst>
              <a:ext uri="{FF2B5EF4-FFF2-40B4-BE49-F238E27FC236}">
                <a16:creationId xmlns:a16="http://schemas.microsoft.com/office/drawing/2014/main" id="{B35797BC-CBD3-1449-9D90-BF5CC4D8C7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cxnSp>
        <p:nvCxnSpPr>
          <p:cNvPr id="376" name="Google Shape;376;p48"/>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77" name="Google Shape;377;p48"/>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Bill Bratton and Data-Driven Policing</a:t>
            </a:r>
            <a:endParaRPr sz="2900" b="1">
              <a:solidFill>
                <a:srgbClr val="F2F2F2"/>
              </a:solidFill>
              <a:latin typeface="Rockwell"/>
              <a:ea typeface="Rockwell"/>
              <a:cs typeface="Rockwell"/>
              <a:sym typeface="Rockwell"/>
            </a:endParaRPr>
          </a:p>
        </p:txBody>
      </p:sp>
      <p:sp>
        <p:nvSpPr>
          <p:cNvPr id="378" name="Google Shape;378;p48"/>
          <p:cNvSpPr txBox="1"/>
          <p:nvPr/>
        </p:nvSpPr>
        <p:spPr>
          <a:xfrm>
            <a:off x="4343400" y="1143000"/>
            <a:ext cx="4267200" cy="574003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No single individual more responsible for expansion of “data-driven policing” than Bill Bratton</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Across two stints as police chief in NYC and one in LA, Bratton led three major expansions of use of data and computation</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Critically: in all three cases, Bratton was brought in to reform police depts. in crisis</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In each case, Bratton turned to data and computation as a remedy for corruption, mal-practice, and bias</a:t>
            </a:r>
            <a:endParaRPr/>
          </a:p>
        </p:txBody>
      </p:sp>
      <p:pic>
        <p:nvPicPr>
          <p:cNvPr id="379" name="Google Shape;379;p48"/>
          <p:cNvPicPr preferRelativeResize="0"/>
          <p:nvPr/>
        </p:nvPicPr>
        <p:blipFill rotWithShape="1">
          <a:blip r:embed="rId3">
            <a:alphaModFix/>
          </a:blip>
          <a:srcRect/>
          <a:stretch/>
        </p:blipFill>
        <p:spPr>
          <a:xfrm>
            <a:off x="685800" y="1219200"/>
            <a:ext cx="3581400" cy="4718494"/>
          </a:xfrm>
          <a:prstGeom prst="rect">
            <a:avLst/>
          </a:prstGeom>
          <a:noFill/>
          <a:ln>
            <a:noFill/>
          </a:ln>
        </p:spPr>
      </p:pic>
      <p:sp>
        <p:nvSpPr>
          <p:cNvPr id="2" name="TextBox 1">
            <a:extLst>
              <a:ext uri="{FF2B5EF4-FFF2-40B4-BE49-F238E27FC236}">
                <a16:creationId xmlns:a16="http://schemas.microsoft.com/office/drawing/2014/main" id="{BBE78AB6-1709-5E47-809A-36E047BBD890}"/>
              </a:ext>
            </a:extLst>
          </p:cNvPr>
          <p:cNvSpPr txBox="1"/>
          <p:nvPr/>
        </p:nvSpPr>
        <p:spPr>
          <a:xfrm>
            <a:off x="685800" y="5937694"/>
            <a:ext cx="3581400" cy="707886"/>
          </a:xfrm>
          <a:prstGeom prst="rect">
            <a:avLst/>
          </a:prstGeom>
          <a:noFill/>
        </p:spPr>
        <p:txBody>
          <a:bodyPr wrap="square" rtlCol="0">
            <a:spAutoFit/>
          </a:bodyPr>
          <a:lstStyle/>
          <a:p>
            <a:r>
              <a:rPr lang="en-US" sz="1000" dirty="0">
                <a:solidFill>
                  <a:schemeClr val="bg1"/>
                </a:solidFill>
              </a:rPr>
              <a:t>© TIME.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0EB83B49-891E-7C4E-A4DB-ADF3760706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Google Shape;384;p49"/>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85" name="Google Shape;385;p49"/>
          <p:cNvSpPr txBox="1"/>
          <p:nvPr/>
        </p:nvSpPr>
        <p:spPr>
          <a:xfrm>
            <a:off x="609600" y="253425"/>
            <a:ext cx="7772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2F2F2"/>
                </a:solidFill>
                <a:latin typeface="Rockwell"/>
                <a:ea typeface="Rockwell"/>
                <a:cs typeface="Rockwell"/>
                <a:sym typeface="Rockwell"/>
              </a:rPr>
              <a:t>Compstat: Quantitative Policing in the ‘90s</a:t>
            </a:r>
            <a:endParaRPr sz="2800" b="1">
              <a:solidFill>
                <a:srgbClr val="F2F2F2"/>
              </a:solidFill>
              <a:latin typeface="Rockwell"/>
              <a:ea typeface="Rockwell"/>
              <a:cs typeface="Rockwell"/>
              <a:sym typeface="Rockwell"/>
            </a:endParaRPr>
          </a:p>
        </p:txBody>
      </p:sp>
      <p:sp>
        <p:nvSpPr>
          <p:cNvPr id="386" name="Google Shape;386;p49"/>
          <p:cNvSpPr txBox="1"/>
          <p:nvPr/>
        </p:nvSpPr>
        <p:spPr>
          <a:xfrm>
            <a:off x="609600" y="1143000"/>
            <a:ext cx="4267200" cy="55553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Early 1990s, NYC experiencing high crime and raft of police corruption</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Mollen Commission (created 1992) revealed widespread, unchecked corruption in NYPD: “characterized by brutality, theft, abuse of authority, and active police criminality.”</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1994: Mayor Rudolph Giuliani appoints Bratton new Police Commissioner; previously Boston police chief and head of NYC Transit Police</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As head of Transit Police, Bratton had overseen work of </a:t>
            </a:r>
            <a:r>
              <a:rPr lang="en-US" sz="2000" b="1">
                <a:solidFill>
                  <a:schemeClr val="lt1"/>
                </a:solidFill>
                <a:latin typeface="Rockwell"/>
                <a:ea typeface="Rockwell"/>
                <a:cs typeface="Rockwell"/>
                <a:sym typeface="Rockwell"/>
              </a:rPr>
              <a:t>Jack Maple</a:t>
            </a:r>
            <a:endParaRPr sz="2000">
              <a:solidFill>
                <a:schemeClr val="lt1"/>
              </a:solidFill>
              <a:latin typeface="Rockwell"/>
              <a:ea typeface="Rockwell"/>
              <a:cs typeface="Rockwell"/>
              <a:sym typeface="Rockwell"/>
            </a:endParaRPr>
          </a:p>
        </p:txBody>
      </p:sp>
      <p:pic>
        <p:nvPicPr>
          <p:cNvPr id="387" name="Google Shape;387;p49"/>
          <p:cNvPicPr preferRelativeResize="0"/>
          <p:nvPr/>
        </p:nvPicPr>
        <p:blipFill rotWithShape="1">
          <a:blip r:embed="rId3">
            <a:alphaModFix/>
          </a:blip>
          <a:srcRect/>
          <a:stretch/>
        </p:blipFill>
        <p:spPr>
          <a:xfrm>
            <a:off x="5043118" y="1204556"/>
            <a:ext cx="3415081" cy="2376844"/>
          </a:xfrm>
          <a:prstGeom prst="rect">
            <a:avLst/>
          </a:prstGeom>
          <a:noFill/>
          <a:ln>
            <a:noFill/>
          </a:ln>
        </p:spPr>
      </p:pic>
      <p:sp>
        <p:nvSpPr>
          <p:cNvPr id="388" name="Google Shape;388;p49"/>
          <p:cNvSpPr/>
          <p:nvPr/>
        </p:nvSpPr>
        <p:spPr>
          <a:xfrm>
            <a:off x="5026185" y="3581400"/>
            <a:ext cx="343201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sng" dirty="0">
                <a:solidFill>
                  <a:schemeClr val="accent5"/>
                </a:solidFill>
                <a:latin typeface="Rockwell"/>
                <a:ea typeface="Rockwell"/>
                <a:cs typeface="Rockwell"/>
                <a:sym typeface="Rockwell"/>
                <a:hlinkClick r:id="rId4"/>
              </a:rPr>
              <a:t>https://www.innovations.harvard.edu/</a:t>
            </a:r>
            <a:r>
              <a:rPr lang="en-US" sz="1200" u="sng" dirty="0" err="1">
                <a:solidFill>
                  <a:schemeClr val="accent5"/>
                </a:solidFill>
                <a:latin typeface="Rockwell"/>
                <a:ea typeface="Rockwell"/>
                <a:cs typeface="Rockwell"/>
                <a:sym typeface="Rockwell"/>
                <a:hlinkClick r:id="rId4"/>
              </a:rPr>
              <a:t>compstat</a:t>
            </a:r>
            <a:r>
              <a:rPr lang="en-US" sz="1200" u="sng" dirty="0">
                <a:solidFill>
                  <a:schemeClr val="accent5"/>
                </a:solidFill>
                <a:latin typeface="Rockwell"/>
                <a:ea typeface="Rockwell"/>
                <a:cs typeface="Rockwell"/>
                <a:sym typeface="Rockwell"/>
                <a:hlinkClick r:id="rId4"/>
              </a:rPr>
              <a:t>-crime-reduction-management-tool</a:t>
            </a:r>
            <a:endParaRPr u="sng" dirty="0">
              <a:solidFill>
                <a:schemeClr val="accent5"/>
              </a:solidFill>
            </a:endParaRPr>
          </a:p>
          <a:p>
            <a:pPr marL="0" marR="0" lvl="0" indent="0" algn="l" rtl="0">
              <a:spcBef>
                <a:spcPts val="0"/>
              </a:spcBef>
              <a:spcAft>
                <a:spcPts val="0"/>
              </a:spcAft>
              <a:buNone/>
            </a:pPr>
            <a:endParaRPr sz="1200" dirty="0">
              <a:solidFill>
                <a:schemeClr val="lt1"/>
              </a:solidFill>
              <a:latin typeface="Rockwell"/>
              <a:ea typeface="Rockwell"/>
              <a:cs typeface="Rockwell"/>
              <a:sym typeface="Rockwell"/>
            </a:endParaRPr>
          </a:p>
        </p:txBody>
      </p:sp>
      <p:sp>
        <p:nvSpPr>
          <p:cNvPr id="2" name="TextBox 1">
            <a:extLst>
              <a:ext uri="{FF2B5EF4-FFF2-40B4-BE49-F238E27FC236}">
                <a16:creationId xmlns:a16="http://schemas.microsoft.com/office/drawing/2014/main" id="{22819FF5-2B11-924E-A591-A7EE4142E88A}"/>
              </a:ext>
            </a:extLst>
          </p:cNvPr>
          <p:cNvSpPr txBox="1"/>
          <p:nvPr/>
        </p:nvSpPr>
        <p:spPr>
          <a:xfrm>
            <a:off x="4996550" y="4050311"/>
            <a:ext cx="3508215" cy="707886"/>
          </a:xfrm>
          <a:prstGeom prst="rect">
            <a:avLst/>
          </a:prstGeom>
          <a:noFill/>
        </p:spPr>
        <p:txBody>
          <a:bodyPr wrap="square" rtlCol="0">
            <a:spAutoFit/>
          </a:bodyPr>
          <a:lstStyle/>
          <a:p>
            <a:r>
              <a:rPr lang="en-US" sz="1000" dirty="0">
                <a:solidFill>
                  <a:schemeClr val="bg1"/>
                </a:solidFill>
              </a:rPr>
              <a:t>© Harvard.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r>
              <a:rPr lang="en-US" sz="1000" dirty="0">
                <a:solidFill>
                  <a:schemeClr val="bg1"/>
                </a:solidFill>
              </a:rPr>
              <a:t>/</a:t>
            </a:r>
          </a:p>
          <a:p>
            <a:endParaRPr lang="en-US" sz="1000" dirty="0">
              <a:solidFill>
                <a:schemeClr val="bg1"/>
              </a:solidFill>
            </a:endParaRPr>
          </a:p>
        </p:txBody>
      </p:sp>
      <p:sp>
        <p:nvSpPr>
          <p:cNvPr id="4" name="Slide Number Placeholder 3">
            <a:extLst>
              <a:ext uri="{FF2B5EF4-FFF2-40B4-BE49-F238E27FC236}">
                <a16:creationId xmlns:a16="http://schemas.microsoft.com/office/drawing/2014/main" id="{403FE192-C71F-704C-8E4F-73A8CBC4A1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cxnSp>
        <p:nvCxnSpPr>
          <p:cNvPr id="393" name="Google Shape;393;p50"/>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394" name="Google Shape;394;p50"/>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Jack Maple’s “Charts of the Future”</a:t>
            </a:r>
            <a:endParaRPr sz="2900" b="1">
              <a:solidFill>
                <a:srgbClr val="F2F2F2"/>
              </a:solidFill>
              <a:latin typeface="Rockwell"/>
              <a:ea typeface="Rockwell"/>
              <a:cs typeface="Rockwell"/>
              <a:sym typeface="Rockwell"/>
            </a:endParaRPr>
          </a:p>
        </p:txBody>
      </p:sp>
      <p:sp>
        <p:nvSpPr>
          <p:cNvPr id="395" name="Google Shape;395;p50"/>
          <p:cNvSpPr txBox="1"/>
          <p:nvPr/>
        </p:nvSpPr>
        <p:spPr>
          <a:xfrm>
            <a:off x="3886200" y="1143000"/>
            <a:ext cx="4724400" cy="563231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Jack Maple started in NYPD in 1970; became a transit police officer, inc. undercover Times Square / 42</a:t>
            </a:r>
            <a:r>
              <a:rPr lang="en-US" sz="2000" baseline="30000">
                <a:solidFill>
                  <a:schemeClr val="lt1"/>
                </a:solidFill>
                <a:latin typeface="Rockwell"/>
                <a:ea typeface="Rockwell"/>
                <a:cs typeface="Rockwell"/>
                <a:sym typeface="Rockwell"/>
              </a:rPr>
              <a:t>nd</a:t>
            </a:r>
            <a:r>
              <a:rPr lang="en-US" sz="2000">
                <a:solidFill>
                  <a:schemeClr val="lt1"/>
                </a:solidFill>
                <a:latin typeface="Rockwell"/>
                <a:ea typeface="Rockwell"/>
                <a:cs typeface="Rockwell"/>
                <a:sym typeface="Rockwell"/>
              </a:rPr>
              <a:t> Street Station</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In 1970s-80s, subways major sites of crime, esp. violent robberies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As detective, Maple took to mapping patterns of subway crime with pushpins on wall maps – “Chart of the Future”</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Charts allowed Maple to observe repeated patterns in subways crimes – large %age of crimes from serial offenders tracing set routes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Targeting policing to key locations disrupted these patterns; led to 27% reduction in subway crime</a:t>
            </a:r>
            <a:endParaRPr/>
          </a:p>
        </p:txBody>
      </p:sp>
      <p:sp>
        <p:nvSpPr>
          <p:cNvPr id="396" name="Google Shape;396;p50"/>
          <p:cNvSpPr txBox="1"/>
          <p:nvPr/>
        </p:nvSpPr>
        <p:spPr>
          <a:xfrm>
            <a:off x="609600" y="5878089"/>
            <a:ext cx="159819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Rockwell"/>
                <a:ea typeface="Rockwell"/>
                <a:cs typeface="Rockwell"/>
                <a:sym typeface="Rockwell"/>
              </a:rPr>
              <a:t>Jack Maple (</a:t>
            </a:r>
            <a:r>
              <a:rPr lang="en-US" sz="1200" u="sng" dirty="0">
                <a:solidFill>
                  <a:schemeClr val="hlink"/>
                </a:solidFill>
                <a:latin typeface="Rockwell"/>
                <a:ea typeface="Rockwell"/>
                <a:cs typeface="Rockwell"/>
                <a:sym typeface="Rockwell"/>
                <a:hlinkClick r:id="rId3"/>
              </a:rPr>
              <a:t>Source</a:t>
            </a:r>
            <a:r>
              <a:rPr lang="en-US" sz="1200" dirty="0">
                <a:solidFill>
                  <a:schemeClr val="lt1"/>
                </a:solidFill>
                <a:latin typeface="Rockwell"/>
                <a:ea typeface="Rockwell"/>
                <a:cs typeface="Rockwell"/>
                <a:sym typeface="Rockwell"/>
              </a:rPr>
              <a:t>)</a:t>
            </a:r>
            <a:endParaRPr sz="1200" dirty="0">
              <a:solidFill>
                <a:schemeClr val="lt1"/>
              </a:solidFill>
              <a:latin typeface="Rockwell"/>
              <a:ea typeface="Rockwell"/>
              <a:cs typeface="Rockwell"/>
              <a:sym typeface="Rockwell"/>
            </a:endParaRPr>
          </a:p>
        </p:txBody>
      </p:sp>
      <p:pic>
        <p:nvPicPr>
          <p:cNvPr id="397" name="Google Shape;397;p50"/>
          <p:cNvPicPr preferRelativeResize="0"/>
          <p:nvPr/>
        </p:nvPicPr>
        <p:blipFill rotWithShape="1">
          <a:blip r:embed="rId4">
            <a:alphaModFix/>
          </a:blip>
          <a:srcRect/>
          <a:stretch/>
        </p:blipFill>
        <p:spPr>
          <a:xfrm>
            <a:off x="685799" y="937483"/>
            <a:ext cx="2667969" cy="4983033"/>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E14714CE-DF5A-B04A-9986-EBD1B8FA7DC0}"/>
              </a:ext>
            </a:extLst>
          </p:cNvPr>
          <p:cNvSpPr txBox="1"/>
          <p:nvPr/>
        </p:nvSpPr>
        <p:spPr>
          <a:xfrm>
            <a:off x="35654" y="6250632"/>
            <a:ext cx="3968257" cy="707886"/>
          </a:xfrm>
          <a:prstGeom prst="rect">
            <a:avLst/>
          </a:prstGeom>
          <a:noFill/>
        </p:spPr>
        <p:txBody>
          <a:bodyPr wrap="square" rtlCol="0">
            <a:spAutoFit/>
          </a:bodyPr>
          <a:lstStyle/>
          <a:p>
            <a:r>
              <a:rPr lang="en-US" sz="1000" dirty="0">
                <a:solidFill>
                  <a:schemeClr val="bg1"/>
                </a:solidFill>
              </a:rPr>
              <a:t>© unknown.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r>
              <a:rPr lang="en-US" sz="1000" dirty="0">
                <a:solidFill>
                  <a:schemeClr val="bg1"/>
                </a:solidFill>
              </a:rPr>
              <a:t>/</a:t>
            </a: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150A287E-3008-6641-9AB9-B2C7C9BDCE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cxnSp>
        <p:nvCxnSpPr>
          <p:cNvPr id="402" name="Google Shape;402;p51"/>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03" name="Google Shape;403;p51"/>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CompStat in Practice</a:t>
            </a:r>
            <a:endParaRPr sz="2900" b="1">
              <a:solidFill>
                <a:srgbClr val="F2F2F2"/>
              </a:solidFill>
              <a:latin typeface="Rockwell"/>
              <a:ea typeface="Rockwell"/>
              <a:cs typeface="Rockwell"/>
              <a:sym typeface="Rockwell"/>
            </a:endParaRPr>
          </a:p>
        </p:txBody>
      </p:sp>
      <p:sp>
        <p:nvSpPr>
          <p:cNvPr id="404" name="Google Shape;404;p51"/>
          <p:cNvSpPr txBox="1"/>
          <p:nvPr/>
        </p:nvSpPr>
        <p:spPr>
          <a:xfrm>
            <a:off x="609600" y="1143000"/>
            <a:ext cx="4876800" cy="540147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When appointed Commissioner in 1994, Bratton promoted Maple from lieutenant to Deputy Chief</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Maple and Bratton institute new COMPuterized STATistics program </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CompStat required personnel from each of city’s 77 precincts and other units to submit weekly report on complaints, arrests, summons, open crimes, etc. </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NYPD CompStat system produced regular reports showing weekly, monthly, annual trends</a:t>
            </a:r>
            <a:endParaRPr/>
          </a:p>
        </p:txBody>
      </p:sp>
      <p:pic>
        <p:nvPicPr>
          <p:cNvPr id="405" name="Google Shape;405;p51"/>
          <p:cNvPicPr preferRelativeResize="0"/>
          <p:nvPr/>
        </p:nvPicPr>
        <p:blipFill rotWithShape="1">
          <a:blip r:embed="rId3">
            <a:alphaModFix/>
          </a:blip>
          <a:srcRect/>
          <a:stretch/>
        </p:blipFill>
        <p:spPr>
          <a:xfrm>
            <a:off x="5486400" y="1204556"/>
            <a:ext cx="2971799" cy="2068327"/>
          </a:xfrm>
          <a:prstGeom prst="rect">
            <a:avLst/>
          </a:prstGeom>
          <a:noFill/>
          <a:ln>
            <a:noFill/>
          </a:ln>
        </p:spPr>
      </p:pic>
      <p:sp>
        <p:nvSpPr>
          <p:cNvPr id="406" name="Google Shape;406;p51"/>
          <p:cNvSpPr/>
          <p:nvPr/>
        </p:nvSpPr>
        <p:spPr>
          <a:xfrm>
            <a:off x="5486399" y="3352800"/>
            <a:ext cx="2971799"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sng" dirty="0">
                <a:solidFill>
                  <a:schemeClr val="accent5"/>
                </a:solidFill>
                <a:latin typeface="Rockwell"/>
                <a:ea typeface="Rockwell"/>
                <a:cs typeface="Rockwell"/>
                <a:sym typeface="Rockwell"/>
                <a:hlinkClick r:id="rId4"/>
              </a:rPr>
              <a:t>https://</a:t>
            </a:r>
            <a:r>
              <a:rPr lang="en-US" sz="1200" u="sng" dirty="0" err="1">
                <a:solidFill>
                  <a:schemeClr val="accent5"/>
                </a:solidFill>
                <a:latin typeface="Rockwell"/>
                <a:ea typeface="Rockwell"/>
                <a:cs typeface="Rockwell"/>
                <a:sym typeface="Rockwell"/>
                <a:hlinkClick r:id="rId4"/>
              </a:rPr>
              <a:t>www.innovations.harvard.edu</a:t>
            </a:r>
            <a:r>
              <a:rPr lang="en-US" sz="1200" u="sng" dirty="0">
                <a:solidFill>
                  <a:schemeClr val="accent5"/>
                </a:solidFill>
                <a:latin typeface="Rockwell"/>
                <a:ea typeface="Rockwell"/>
                <a:cs typeface="Rockwell"/>
                <a:sym typeface="Rockwell"/>
                <a:hlinkClick r:id="rId4"/>
              </a:rPr>
              <a:t>/</a:t>
            </a:r>
            <a:r>
              <a:rPr lang="en-US" sz="1200" u="sng" dirty="0" err="1">
                <a:solidFill>
                  <a:schemeClr val="accent5"/>
                </a:solidFill>
                <a:latin typeface="Rockwell"/>
                <a:ea typeface="Rockwell"/>
                <a:cs typeface="Rockwell"/>
                <a:sym typeface="Rockwell"/>
                <a:hlinkClick r:id="rId4"/>
              </a:rPr>
              <a:t>compstat</a:t>
            </a:r>
            <a:r>
              <a:rPr lang="en-US" sz="1200" u="sng" dirty="0">
                <a:solidFill>
                  <a:schemeClr val="accent5"/>
                </a:solidFill>
                <a:latin typeface="Rockwell"/>
                <a:ea typeface="Rockwell"/>
                <a:cs typeface="Rockwell"/>
                <a:sym typeface="Rockwell"/>
                <a:hlinkClick r:id="rId4"/>
              </a:rPr>
              <a:t>-crime-reduction-management-tool</a:t>
            </a:r>
            <a:endParaRPr u="sng" dirty="0">
              <a:solidFill>
                <a:schemeClr val="accent5"/>
              </a:solidFill>
            </a:endParaRPr>
          </a:p>
          <a:p>
            <a:pPr marL="0" marR="0" lvl="0" indent="0" algn="l" rtl="0">
              <a:spcBef>
                <a:spcPts val="0"/>
              </a:spcBef>
              <a:spcAft>
                <a:spcPts val="0"/>
              </a:spcAft>
              <a:buNone/>
            </a:pPr>
            <a:endParaRPr sz="1200" dirty="0">
              <a:solidFill>
                <a:schemeClr val="lt1"/>
              </a:solidFill>
              <a:latin typeface="Rockwell"/>
              <a:ea typeface="Rockwell"/>
              <a:cs typeface="Rockwell"/>
              <a:sym typeface="Rockwell"/>
            </a:endParaRPr>
          </a:p>
        </p:txBody>
      </p:sp>
      <p:sp>
        <p:nvSpPr>
          <p:cNvPr id="7" name="TextBox 6">
            <a:extLst>
              <a:ext uri="{FF2B5EF4-FFF2-40B4-BE49-F238E27FC236}">
                <a16:creationId xmlns:a16="http://schemas.microsoft.com/office/drawing/2014/main" id="{9877FD54-EF5F-4B4C-96C3-1338594ED771}"/>
              </a:ext>
            </a:extLst>
          </p:cNvPr>
          <p:cNvSpPr txBox="1"/>
          <p:nvPr/>
        </p:nvSpPr>
        <p:spPr>
          <a:xfrm>
            <a:off x="5365039" y="3982253"/>
            <a:ext cx="3508215" cy="707886"/>
          </a:xfrm>
          <a:prstGeom prst="rect">
            <a:avLst/>
          </a:prstGeom>
          <a:noFill/>
        </p:spPr>
        <p:txBody>
          <a:bodyPr wrap="square" rtlCol="0">
            <a:spAutoFit/>
          </a:bodyPr>
          <a:lstStyle/>
          <a:p>
            <a:r>
              <a:rPr lang="en-US" sz="1000" dirty="0">
                <a:solidFill>
                  <a:schemeClr val="bg1"/>
                </a:solidFill>
              </a:rPr>
              <a:t>© Harvard.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r>
              <a:rPr lang="en-US" sz="1000" dirty="0">
                <a:solidFill>
                  <a:schemeClr val="bg1"/>
                </a:solidFill>
              </a:rPr>
              <a:t>/</a:t>
            </a: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A91C5BB7-B3B1-0741-8C40-0A95EB82E8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cxnSp>
        <p:nvCxnSpPr>
          <p:cNvPr id="411" name="Google Shape;411;p52"/>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12" name="Google Shape;412;p52"/>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CompStat in Practice</a:t>
            </a:r>
            <a:endParaRPr sz="2900" b="1">
              <a:solidFill>
                <a:srgbClr val="F2F2F2"/>
              </a:solidFill>
              <a:latin typeface="Rockwell"/>
              <a:ea typeface="Rockwell"/>
              <a:cs typeface="Rockwell"/>
              <a:sym typeface="Rockwell"/>
            </a:endParaRPr>
          </a:p>
        </p:txBody>
      </p:sp>
      <p:sp>
        <p:nvSpPr>
          <p:cNvPr id="413" name="Google Shape;413;p52"/>
          <p:cNvSpPr txBox="1"/>
          <p:nvPr/>
        </p:nvSpPr>
        <p:spPr>
          <a:xfrm>
            <a:off x="609600" y="1143000"/>
            <a:ext cx="4648200" cy="547842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Systems of regular meetings with leading NYPD officials and precinct/unit commanders enabled sharing of data, discussion of crime control strategies, and oversight of units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One key objective of CompStat including improving accountability and professionalism of local force while giving more responsibility to local commanders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Also sought to address problems of inadequate police attention in certain areas: e.g. major crimes in poor, predominantly Black and Latinx areas outside Manhattan core went routinely unsolved</a:t>
            </a:r>
            <a:endParaRPr/>
          </a:p>
        </p:txBody>
      </p:sp>
      <p:pic>
        <p:nvPicPr>
          <p:cNvPr id="414" name="Google Shape;414;p52"/>
          <p:cNvPicPr preferRelativeResize="0"/>
          <p:nvPr/>
        </p:nvPicPr>
        <p:blipFill rotWithShape="1">
          <a:blip r:embed="rId3">
            <a:alphaModFix/>
          </a:blip>
          <a:srcRect/>
          <a:stretch/>
        </p:blipFill>
        <p:spPr>
          <a:xfrm>
            <a:off x="5486400" y="1204556"/>
            <a:ext cx="2971799" cy="2068327"/>
          </a:xfrm>
          <a:prstGeom prst="rect">
            <a:avLst/>
          </a:prstGeom>
          <a:noFill/>
          <a:ln>
            <a:noFill/>
          </a:ln>
        </p:spPr>
      </p:pic>
      <p:sp>
        <p:nvSpPr>
          <p:cNvPr id="415" name="Google Shape;415;p52"/>
          <p:cNvSpPr/>
          <p:nvPr/>
        </p:nvSpPr>
        <p:spPr>
          <a:xfrm>
            <a:off x="5486399" y="3352800"/>
            <a:ext cx="2971799"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u="sng" dirty="0">
                <a:solidFill>
                  <a:schemeClr val="accent5"/>
                </a:solidFill>
                <a:latin typeface="Rockwell"/>
                <a:ea typeface="Rockwell"/>
                <a:cs typeface="Rockwell"/>
                <a:sym typeface="Rockwell"/>
                <a:hlinkClick r:id="rId4"/>
              </a:rPr>
              <a:t>https://</a:t>
            </a:r>
            <a:r>
              <a:rPr lang="en-US" sz="1200" u="sng" dirty="0" err="1">
                <a:solidFill>
                  <a:schemeClr val="accent5"/>
                </a:solidFill>
                <a:latin typeface="Rockwell"/>
                <a:ea typeface="Rockwell"/>
                <a:cs typeface="Rockwell"/>
                <a:sym typeface="Rockwell"/>
                <a:hlinkClick r:id="rId4"/>
              </a:rPr>
              <a:t>www.innovations.harvard.edu</a:t>
            </a:r>
            <a:r>
              <a:rPr lang="en-US" sz="1200" u="sng" dirty="0">
                <a:solidFill>
                  <a:schemeClr val="accent5"/>
                </a:solidFill>
                <a:latin typeface="Rockwell"/>
                <a:ea typeface="Rockwell"/>
                <a:cs typeface="Rockwell"/>
                <a:sym typeface="Rockwell"/>
                <a:hlinkClick r:id="rId4"/>
              </a:rPr>
              <a:t>/</a:t>
            </a:r>
            <a:r>
              <a:rPr lang="en-US" sz="1200" u="sng" dirty="0" err="1">
                <a:solidFill>
                  <a:schemeClr val="accent5"/>
                </a:solidFill>
                <a:latin typeface="Rockwell"/>
                <a:ea typeface="Rockwell"/>
                <a:cs typeface="Rockwell"/>
                <a:sym typeface="Rockwell"/>
                <a:hlinkClick r:id="rId4"/>
              </a:rPr>
              <a:t>compstat</a:t>
            </a:r>
            <a:r>
              <a:rPr lang="en-US" sz="1200" u="sng" dirty="0">
                <a:solidFill>
                  <a:schemeClr val="accent5"/>
                </a:solidFill>
                <a:latin typeface="Rockwell"/>
                <a:ea typeface="Rockwell"/>
                <a:cs typeface="Rockwell"/>
                <a:sym typeface="Rockwell"/>
                <a:hlinkClick r:id="rId4"/>
              </a:rPr>
              <a:t>-crime-reduction-management-tool</a:t>
            </a:r>
            <a:endParaRPr u="sng" dirty="0">
              <a:solidFill>
                <a:schemeClr val="accent5"/>
              </a:solidFill>
            </a:endParaRPr>
          </a:p>
          <a:p>
            <a:pPr marL="0" marR="0" lvl="0" indent="0" algn="l" rtl="0">
              <a:spcBef>
                <a:spcPts val="0"/>
              </a:spcBef>
              <a:spcAft>
                <a:spcPts val="0"/>
              </a:spcAft>
              <a:buNone/>
            </a:pPr>
            <a:endParaRPr sz="1200" dirty="0">
              <a:solidFill>
                <a:schemeClr val="lt1"/>
              </a:solidFill>
              <a:latin typeface="Rockwell"/>
              <a:ea typeface="Rockwell"/>
              <a:cs typeface="Rockwell"/>
              <a:sym typeface="Rockwell"/>
            </a:endParaRPr>
          </a:p>
        </p:txBody>
      </p:sp>
      <p:sp>
        <p:nvSpPr>
          <p:cNvPr id="7" name="TextBox 6">
            <a:extLst>
              <a:ext uri="{FF2B5EF4-FFF2-40B4-BE49-F238E27FC236}">
                <a16:creationId xmlns:a16="http://schemas.microsoft.com/office/drawing/2014/main" id="{E56ACFEC-7C51-744F-ABE8-809B9554523B}"/>
              </a:ext>
            </a:extLst>
          </p:cNvPr>
          <p:cNvSpPr txBox="1"/>
          <p:nvPr/>
        </p:nvSpPr>
        <p:spPr>
          <a:xfrm>
            <a:off x="5486399" y="4023015"/>
            <a:ext cx="3508215" cy="707886"/>
          </a:xfrm>
          <a:prstGeom prst="rect">
            <a:avLst/>
          </a:prstGeom>
          <a:noFill/>
        </p:spPr>
        <p:txBody>
          <a:bodyPr wrap="square" rtlCol="0">
            <a:spAutoFit/>
          </a:bodyPr>
          <a:lstStyle/>
          <a:p>
            <a:r>
              <a:rPr lang="en-US" sz="1000" dirty="0">
                <a:solidFill>
                  <a:schemeClr val="bg1"/>
                </a:solidFill>
              </a:rPr>
              <a:t>© Harvard.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r>
              <a:rPr lang="en-US" sz="1000" dirty="0">
                <a:solidFill>
                  <a:schemeClr val="bg1"/>
                </a:solidFill>
              </a:rPr>
              <a:t>/</a:t>
            </a: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3542AD1D-2DC0-5F4B-983E-AE13B23E8F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cxnSp>
        <p:nvCxnSpPr>
          <p:cNvPr id="106" name="Google Shape;106;p16"/>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07" name="Google Shape;107;p16"/>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Quantify and Punish: Overview</a:t>
            </a:r>
            <a:endParaRPr sz="2900" b="1">
              <a:solidFill>
                <a:srgbClr val="F2F2F2"/>
              </a:solidFill>
              <a:latin typeface="Rockwell"/>
              <a:ea typeface="Rockwell"/>
              <a:cs typeface="Rockwell"/>
              <a:sym typeface="Rockwell"/>
            </a:endParaRPr>
          </a:p>
        </p:txBody>
      </p:sp>
      <p:sp>
        <p:nvSpPr>
          <p:cNvPr id="108" name="Google Shape;108;p16"/>
          <p:cNvSpPr txBox="1"/>
          <p:nvPr/>
        </p:nvSpPr>
        <p:spPr>
          <a:xfrm>
            <a:off x="326571" y="1143000"/>
            <a:ext cx="5464629" cy="532453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Module 11 considers: what role have quantitative data, computational methods, and social science played in the construction of modern systems of criminal justice?</a:t>
            </a:r>
            <a:endParaRPr dirty="0"/>
          </a:p>
          <a:p>
            <a:pPr marL="342900" marR="0" lvl="0" indent="-342900" algn="l" rtl="0">
              <a:spcBef>
                <a:spcPts val="120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How has quantification contributed to the injustices of modern policing and punishment – to the creation and maintenance of a system that disproportionately and unjustly targets, punishes, incarcerates, and kills people of color, especially Black citizens?</a:t>
            </a:r>
            <a:endParaRPr dirty="0"/>
          </a:p>
          <a:p>
            <a:pPr marL="342900" marR="0" lvl="0" indent="-342900" algn="l" rtl="0">
              <a:spcBef>
                <a:spcPts val="1200"/>
              </a:spcBef>
              <a:spcAft>
                <a:spcPts val="0"/>
              </a:spcAft>
              <a:buClr>
                <a:schemeClr val="lt1"/>
              </a:buClr>
              <a:buSzPts val="2000"/>
              <a:buFont typeface="Noto Sans Symbols"/>
              <a:buChar char="▪"/>
            </a:pPr>
            <a:r>
              <a:rPr lang="en-US" sz="2000" dirty="0">
                <a:solidFill>
                  <a:schemeClr val="lt1"/>
                </a:solidFill>
                <a:latin typeface="Rockwell"/>
                <a:ea typeface="Rockwell"/>
                <a:cs typeface="Rockwell"/>
                <a:sym typeface="Rockwell"/>
              </a:rPr>
              <a:t>What can history tell us about the role that data and computation should – or should not – play in efforts to create a more just system of justice in the future?</a:t>
            </a:r>
            <a:endParaRPr dirty="0"/>
          </a:p>
        </p:txBody>
      </p:sp>
      <p:pic>
        <p:nvPicPr>
          <p:cNvPr id="109" name="Google Shape;109;p16"/>
          <p:cNvPicPr preferRelativeResize="0"/>
          <p:nvPr/>
        </p:nvPicPr>
        <p:blipFill rotWithShape="1">
          <a:blip r:embed="rId3">
            <a:alphaModFix/>
          </a:blip>
          <a:srcRect/>
          <a:stretch/>
        </p:blipFill>
        <p:spPr>
          <a:xfrm>
            <a:off x="6094142" y="1219200"/>
            <a:ext cx="2364058" cy="2743200"/>
          </a:xfrm>
          <a:prstGeom prst="rect">
            <a:avLst/>
          </a:prstGeom>
          <a:noFill/>
          <a:ln>
            <a:noFill/>
          </a:ln>
        </p:spPr>
      </p:pic>
      <p:sp>
        <p:nvSpPr>
          <p:cNvPr id="2" name="TextBox 1">
            <a:extLst>
              <a:ext uri="{FF2B5EF4-FFF2-40B4-BE49-F238E27FC236}">
                <a16:creationId xmlns:a16="http://schemas.microsoft.com/office/drawing/2014/main" id="{E278A115-C9C1-2B4E-A0A8-3B607E0F3BA8}"/>
              </a:ext>
            </a:extLst>
          </p:cNvPr>
          <p:cNvSpPr txBox="1"/>
          <p:nvPr/>
        </p:nvSpPr>
        <p:spPr>
          <a:xfrm>
            <a:off x="6094142" y="4088674"/>
            <a:ext cx="2364058" cy="1015663"/>
          </a:xfrm>
          <a:prstGeom prst="rect">
            <a:avLst/>
          </a:prstGeom>
          <a:noFill/>
        </p:spPr>
        <p:txBody>
          <a:bodyPr wrap="square" rtlCol="0">
            <a:spAutoFit/>
          </a:bodyPr>
          <a:lstStyle/>
          <a:p>
            <a:r>
              <a:rPr lang="en-US" sz="1000" dirty="0">
                <a:solidFill>
                  <a:schemeClr val="bg1"/>
                </a:solidFill>
              </a:rPr>
              <a:t>© Chicago Police Department.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6D71F2E5-1977-334A-9898-706C5D6541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cxnSp>
        <p:nvCxnSpPr>
          <p:cNvPr id="420" name="Google Shape;420;p53"/>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21" name="Google Shape;421;p53"/>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The “Marvel” of CompStat</a:t>
            </a:r>
            <a:endParaRPr sz="2900" b="1">
              <a:solidFill>
                <a:srgbClr val="F2F2F2"/>
              </a:solidFill>
              <a:latin typeface="Rockwell"/>
              <a:ea typeface="Rockwell"/>
              <a:cs typeface="Rockwell"/>
              <a:sym typeface="Rockwell"/>
            </a:endParaRPr>
          </a:p>
        </p:txBody>
      </p:sp>
      <p:sp>
        <p:nvSpPr>
          <p:cNvPr id="422" name="Google Shape;422;p53"/>
          <p:cNvSpPr txBox="1"/>
          <p:nvPr/>
        </p:nvSpPr>
        <p:spPr>
          <a:xfrm>
            <a:off x="4114800" y="1143000"/>
            <a:ext cx="4419600" cy="55553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Institution of CompStat coincided with notable decline in crime in New York City – inc. stark decline in murders, from record 2,245 in 1990 to 673 in 2000 (and 289 in 2018)</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Bratton publicly targeted 10%+ reductions in crime; achieved 12% in first CompStat years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NYT called results under Bratton “marvel of modern law enforcement”; “simply breathtaking”</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But debate over role of CompStat in decline in crime (decline began in 1990, before CompStat, and occurred across major cities)</a:t>
            </a:r>
            <a:endParaRPr/>
          </a:p>
        </p:txBody>
      </p:sp>
      <p:pic>
        <p:nvPicPr>
          <p:cNvPr id="423" name="Google Shape;423;p53"/>
          <p:cNvPicPr preferRelativeResize="0"/>
          <p:nvPr/>
        </p:nvPicPr>
        <p:blipFill rotWithShape="1">
          <a:blip r:embed="rId3">
            <a:alphaModFix/>
          </a:blip>
          <a:srcRect/>
          <a:stretch/>
        </p:blipFill>
        <p:spPr>
          <a:xfrm>
            <a:off x="685800" y="1219200"/>
            <a:ext cx="3352800" cy="4417314"/>
          </a:xfrm>
          <a:prstGeom prst="rect">
            <a:avLst/>
          </a:prstGeom>
          <a:noFill/>
          <a:ln>
            <a:noFill/>
          </a:ln>
        </p:spPr>
      </p:pic>
      <p:sp>
        <p:nvSpPr>
          <p:cNvPr id="6" name="TextBox 5">
            <a:extLst>
              <a:ext uri="{FF2B5EF4-FFF2-40B4-BE49-F238E27FC236}">
                <a16:creationId xmlns:a16="http://schemas.microsoft.com/office/drawing/2014/main" id="{8F4F5845-BD42-C14B-BE5B-09A5A30974F9}"/>
              </a:ext>
            </a:extLst>
          </p:cNvPr>
          <p:cNvSpPr txBox="1"/>
          <p:nvPr/>
        </p:nvSpPr>
        <p:spPr>
          <a:xfrm>
            <a:off x="685800" y="5937694"/>
            <a:ext cx="3581400" cy="707886"/>
          </a:xfrm>
          <a:prstGeom prst="rect">
            <a:avLst/>
          </a:prstGeom>
          <a:noFill/>
        </p:spPr>
        <p:txBody>
          <a:bodyPr wrap="square" rtlCol="0">
            <a:spAutoFit/>
          </a:bodyPr>
          <a:lstStyle/>
          <a:p>
            <a:r>
              <a:rPr lang="en-US" sz="1000" dirty="0">
                <a:solidFill>
                  <a:schemeClr val="bg1"/>
                </a:solidFill>
              </a:rPr>
              <a:t>© TIME.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1EFCBFA2-4292-E145-84D6-8075D6615E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cxnSp>
        <p:nvCxnSpPr>
          <p:cNvPr id="428" name="Google Shape;428;p54"/>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29" name="Google Shape;429;p54"/>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The “Marvel” of CompStat</a:t>
            </a:r>
            <a:endParaRPr sz="2900" b="1">
              <a:solidFill>
                <a:srgbClr val="F2F2F2"/>
              </a:solidFill>
              <a:latin typeface="Rockwell"/>
              <a:ea typeface="Rockwell"/>
              <a:cs typeface="Rockwell"/>
              <a:sym typeface="Rockwell"/>
            </a:endParaRPr>
          </a:p>
        </p:txBody>
      </p:sp>
      <p:sp>
        <p:nvSpPr>
          <p:cNvPr id="430" name="Google Shape;430;p54"/>
          <p:cNvSpPr txBox="1"/>
          <p:nvPr/>
        </p:nvSpPr>
        <p:spPr>
          <a:xfrm>
            <a:off x="4114800" y="1143000"/>
            <a:ext cx="4419600" cy="55553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Apparent successes of CompStat in New York led to widespread uptake of data-driven methods across other US police departments over early 2000s, inc. Philadelphia, Miami, Chicago, Baltimore, DC, San Francisco, etc. </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2002: Bratton recruited to lead Los Angeles PD; wracked by longstanding abuses, poor community relations, poor morale, and major corruption scandal in anti-gang unit (“Rampart Scandal”)</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Bratton instituted CompStat in LA</a:t>
            </a:r>
            <a:endParaRPr/>
          </a:p>
          <a:p>
            <a:pPr marL="342900" marR="0" lvl="0" indent="-215900" algn="l" rtl="0">
              <a:spcBef>
                <a:spcPts val="600"/>
              </a:spcBef>
              <a:spcAft>
                <a:spcPts val="0"/>
              </a:spcAft>
              <a:buClr>
                <a:schemeClr val="lt1"/>
              </a:buClr>
              <a:buSzPts val="2000"/>
              <a:buFont typeface="Noto Sans Symbols"/>
              <a:buNone/>
            </a:pPr>
            <a:endParaRPr sz="2000">
              <a:solidFill>
                <a:schemeClr val="lt1"/>
              </a:solidFill>
              <a:latin typeface="Rockwell"/>
              <a:ea typeface="Rockwell"/>
              <a:cs typeface="Rockwell"/>
              <a:sym typeface="Rockwell"/>
            </a:endParaRPr>
          </a:p>
        </p:txBody>
      </p:sp>
      <p:pic>
        <p:nvPicPr>
          <p:cNvPr id="431" name="Google Shape;431;p54"/>
          <p:cNvPicPr preferRelativeResize="0"/>
          <p:nvPr/>
        </p:nvPicPr>
        <p:blipFill rotWithShape="1">
          <a:blip r:embed="rId3">
            <a:alphaModFix/>
          </a:blip>
          <a:srcRect/>
          <a:stretch/>
        </p:blipFill>
        <p:spPr>
          <a:xfrm>
            <a:off x="685800" y="1219200"/>
            <a:ext cx="3352800" cy="4417314"/>
          </a:xfrm>
          <a:prstGeom prst="rect">
            <a:avLst/>
          </a:prstGeom>
          <a:noFill/>
          <a:ln>
            <a:noFill/>
          </a:ln>
        </p:spPr>
      </p:pic>
      <p:sp>
        <p:nvSpPr>
          <p:cNvPr id="6" name="TextBox 5">
            <a:extLst>
              <a:ext uri="{FF2B5EF4-FFF2-40B4-BE49-F238E27FC236}">
                <a16:creationId xmlns:a16="http://schemas.microsoft.com/office/drawing/2014/main" id="{9431FBBA-D40C-B446-B76C-67518DE5CE56}"/>
              </a:ext>
            </a:extLst>
          </p:cNvPr>
          <p:cNvSpPr txBox="1"/>
          <p:nvPr/>
        </p:nvSpPr>
        <p:spPr>
          <a:xfrm>
            <a:off x="685800" y="5937694"/>
            <a:ext cx="3581400" cy="707886"/>
          </a:xfrm>
          <a:prstGeom prst="rect">
            <a:avLst/>
          </a:prstGeom>
          <a:noFill/>
        </p:spPr>
        <p:txBody>
          <a:bodyPr wrap="square" rtlCol="0">
            <a:spAutoFit/>
          </a:bodyPr>
          <a:lstStyle/>
          <a:p>
            <a:r>
              <a:rPr lang="en-US" sz="1000" dirty="0">
                <a:solidFill>
                  <a:schemeClr val="bg1"/>
                </a:solidFill>
              </a:rPr>
              <a:t>© TIME.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D1DA3EBE-60C9-1840-BB61-778AE288D9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cxnSp>
        <p:nvCxnSpPr>
          <p:cNvPr id="436" name="Google Shape;436;p55"/>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37" name="Google Shape;437;p55"/>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The “Marvel” of CompStat</a:t>
            </a:r>
            <a:endParaRPr sz="2900" b="1">
              <a:solidFill>
                <a:srgbClr val="F2F2F2"/>
              </a:solidFill>
              <a:latin typeface="Rockwell"/>
              <a:ea typeface="Rockwell"/>
              <a:cs typeface="Rockwell"/>
              <a:sym typeface="Rockwell"/>
            </a:endParaRPr>
          </a:p>
        </p:txBody>
      </p:sp>
      <p:sp>
        <p:nvSpPr>
          <p:cNvPr id="438" name="Google Shape;438;p55"/>
          <p:cNvSpPr txBox="1"/>
          <p:nvPr/>
        </p:nvSpPr>
        <p:spPr>
          <a:xfrm>
            <a:off x="4114800" y="1143000"/>
            <a:ext cx="4419600" cy="501675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For opposing perspectives on the role of CompStat in crime decline:</a:t>
            </a:r>
            <a:endParaRPr/>
          </a:p>
          <a:p>
            <a:pPr marL="342900" marR="0" lvl="0" indent="-215900" algn="l" rtl="0">
              <a:spcBef>
                <a:spcPts val="600"/>
              </a:spcBef>
              <a:spcAft>
                <a:spcPts val="0"/>
              </a:spcAft>
              <a:buClr>
                <a:schemeClr val="lt1"/>
              </a:buClr>
              <a:buSzPts val="2000"/>
              <a:buFont typeface="Noto Sans Symbols"/>
              <a:buNone/>
            </a:pPr>
            <a:endParaRPr sz="2000">
              <a:solidFill>
                <a:schemeClr val="lt1"/>
              </a:solidFill>
              <a:latin typeface="Rockwell"/>
              <a:ea typeface="Rockwell"/>
              <a:cs typeface="Rockwell"/>
              <a:sym typeface="Rockwell"/>
            </a:endParaRPr>
          </a:p>
          <a:p>
            <a:pPr marL="0" marR="0" lvl="0" indent="0" algn="l" rtl="0">
              <a:spcBef>
                <a:spcPts val="600"/>
              </a:spcBef>
              <a:spcAft>
                <a:spcPts val="0"/>
              </a:spcAft>
              <a:buNone/>
            </a:pPr>
            <a:r>
              <a:rPr lang="en-US" sz="2000">
                <a:solidFill>
                  <a:schemeClr val="lt1"/>
                </a:solidFill>
                <a:latin typeface="Rockwell"/>
                <a:ea typeface="Rockwell"/>
                <a:cs typeface="Rockwell"/>
                <a:sym typeface="Rockwell"/>
              </a:rPr>
              <a:t>Lauren-Brooke Eisen, Oliver Roeder, and Julia Bowling, “</a:t>
            </a:r>
            <a:r>
              <a:rPr lang="en-US" sz="2000" u="sng">
                <a:solidFill>
                  <a:schemeClr val="hlink"/>
                </a:solidFill>
                <a:latin typeface="Rockwell"/>
                <a:ea typeface="Rockwell"/>
                <a:cs typeface="Rockwell"/>
                <a:sym typeface="Rockwell"/>
                <a:hlinkClick r:id="rId3"/>
              </a:rPr>
              <a:t>What Caused the Crime Decline</a:t>
            </a:r>
            <a:r>
              <a:rPr lang="en-US" sz="2000">
                <a:solidFill>
                  <a:schemeClr val="lt1"/>
                </a:solidFill>
                <a:latin typeface="Rockwell"/>
                <a:ea typeface="Rockwell"/>
                <a:cs typeface="Rockwell"/>
                <a:sym typeface="Rockwell"/>
              </a:rPr>
              <a:t>?” </a:t>
            </a:r>
            <a:r>
              <a:rPr lang="en-US" sz="2000" i="1">
                <a:solidFill>
                  <a:schemeClr val="lt1"/>
                </a:solidFill>
                <a:latin typeface="Rockwell"/>
                <a:ea typeface="Rockwell"/>
                <a:cs typeface="Rockwell"/>
                <a:sym typeface="Rockwell"/>
              </a:rPr>
              <a:t>The Brennan Center for Justice </a:t>
            </a:r>
            <a:r>
              <a:rPr lang="en-US" sz="2000">
                <a:solidFill>
                  <a:schemeClr val="lt1"/>
                </a:solidFill>
                <a:latin typeface="Rockwell"/>
                <a:ea typeface="Rockwell"/>
                <a:cs typeface="Rockwell"/>
                <a:sym typeface="Rockwell"/>
              </a:rPr>
              <a:t>(Feb. 12, 2015)</a:t>
            </a:r>
            <a:endParaRPr/>
          </a:p>
          <a:p>
            <a:pPr marL="0" marR="0" lvl="0" indent="0" algn="l" rtl="0">
              <a:spcBef>
                <a:spcPts val="600"/>
              </a:spcBef>
              <a:spcAft>
                <a:spcPts val="0"/>
              </a:spcAft>
              <a:buNone/>
            </a:pPr>
            <a:endParaRPr sz="2000">
              <a:solidFill>
                <a:schemeClr val="lt1"/>
              </a:solidFill>
              <a:latin typeface="Rockwell"/>
              <a:ea typeface="Rockwell"/>
              <a:cs typeface="Rockwell"/>
              <a:sym typeface="Rockwell"/>
            </a:endParaRPr>
          </a:p>
          <a:p>
            <a:pPr marL="0" marR="0" lvl="0" indent="0" algn="l" rtl="0">
              <a:spcBef>
                <a:spcPts val="600"/>
              </a:spcBef>
              <a:spcAft>
                <a:spcPts val="0"/>
              </a:spcAft>
              <a:buNone/>
            </a:pPr>
            <a:r>
              <a:rPr lang="en-US" sz="2000">
                <a:solidFill>
                  <a:schemeClr val="lt1"/>
                </a:solidFill>
                <a:latin typeface="Rockwell"/>
                <a:ea typeface="Rockwell"/>
                <a:cs typeface="Rockwell"/>
                <a:sym typeface="Rockwell"/>
              </a:rPr>
              <a:t>Steven D. Levitt, “</a:t>
            </a:r>
            <a:r>
              <a:rPr lang="en-US" sz="2000" u="sng">
                <a:solidFill>
                  <a:schemeClr val="hlink"/>
                </a:solidFill>
                <a:latin typeface="Rockwell"/>
                <a:ea typeface="Rockwell"/>
                <a:cs typeface="Rockwell"/>
                <a:sym typeface="Rockwell"/>
                <a:hlinkClick r:id="rId4"/>
              </a:rPr>
              <a:t>Understanding Why Crime Fell in the 1990s: Four Factors that Explain the Decline and Six That Do Not</a:t>
            </a:r>
            <a:r>
              <a:rPr lang="en-US" sz="2000">
                <a:solidFill>
                  <a:schemeClr val="lt1"/>
                </a:solidFill>
                <a:latin typeface="Rockwell"/>
                <a:ea typeface="Rockwell"/>
                <a:cs typeface="Rockwell"/>
                <a:sym typeface="Rockwell"/>
              </a:rPr>
              <a:t>,” </a:t>
            </a:r>
            <a:r>
              <a:rPr lang="en-US" sz="2000" i="1">
                <a:solidFill>
                  <a:schemeClr val="lt1"/>
                </a:solidFill>
                <a:latin typeface="Rockwell"/>
                <a:ea typeface="Rockwell"/>
                <a:cs typeface="Rockwell"/>
                <a:sym typeface="Rockwell"/>
              </a:rPr>
              <a:t>Journal of Economic Perspectives </a:t>
            </a:r>
            <a:r>
              <a:rPr lang="en-US" sz="2000">
                <a:solidFill>
                  <a:schemeClr val="lt1"/>
                </a:solidFill>
                <a:latin typeface="Rockwell"/>
                <a:ea typeface="Rockwell"/>
                <a:cs typeface="Rockwell"/>
                <a:sym typeface="Rockwell"/>
              </a:rPr>
              <a:t>18, no. 1 (Winter 2004): 163-190.</a:t>
            </a:r>
            <a:endParaRPr/>
          </a:p>
        </p:txBody>
      </p:sp>
      <p:pic>
        <p:nvPicPr>
          <p:cNvPr id="439" name="Google Shape;439;p55"/>
          <p:cNvPicPr preferRelativeResize="0"/>
          <p:nvPr/>
        </p:nvPicPr>
        <p:blipFill rotWithShape="1">
          <a:blip r:embed="rId5">
            <a:alphaModFix/>
          </a:blip>
          <a:srcRect/>
          <a:stretch/>
        </p:blipFill>
        <p:spPr>
          <a:xfrm>
            <a:off x="685800" y="1219200"/>
            <a:ext cx="3352800" cy="4417314"/>
          </a:xfrm>
          <a:prstGeom prst="rect">
            <a:avLst/>
          </a:prstGeom>
          <a:noFill/>
          <a:ln>
            <a:noFill/>
          </a:ln>
        </p:spPr>
      </p:pic>
      <p:sp>
        <p:nvSpPr>
          <p:cNvPr id="6" name="TextBox 5">
            <a:extLst>
              <a:ext uri="{FF2B5EF4-FFF2-40B4-BE49-F238E27FC236}">
                <a16:creationId xmlns:a16="http://schemas.microsoft.com/office/drawing/2014/main" id="{C2B01A72-78CE-5A4B-BE9E-C8B102762F0E}"/>
              </a:ext>
            </a:extLst>
          </p:cNvPr>
          <p:cNvSpPr txBox="1"/>
          <p:nvPr/>
        </p:nvSpPr>
        <p:spPr>
          <a:xfrm>
            <a:off x="685800" y="5937694"/>
            <a:ext cx="3581400" cy="707886"/>
          </a:xfrm>
          <a:prstGeom prst="rect">
            <a:avLst/>
          </a:prstGeom>
          <a:noFill/>
        </p:spPr>
        <p:txBody>
          <a:bodyPr wrap="square" rtlCol="0">
            <a:spAutoFit/>
          </a:bodyPr>
          <a:lstStyle/>
          <a:p>
            <a:r>
              <a:rPr lang="en-US" sz="1000" dirty="0">
                <a:solidFill>
                  <a:schemeClr val="bg1"/>
                </a:solidFill>
              </a:rPr>
              <a:t>© TIME. All rights reserved. This content is excluded from our Creative Commons license. For more information, see </a:t>
            </a:r>
            <a:r>
              <a:rPr lang="en-US" sz="1000" dirty="0">
                <a:solidFill>
                  <a:schemeClr val="bg1"/>
                </a:solidFill>
                <a:hlinkClick r:id="rId6"/>
              </a:rPr>
              <a:t>https://</a:t>
            </a:r>
            <a:r>
              <a:rPr lang="en-US" sz="1000" dirty="0" err="1">
                <a:solidFill>
                  <a:schemeClr val="bg1"/>
                </a:solidFill>
                <a:hlinkClick r:id="rId6"/>
              </a:rPr>
              <a:t>ocw.mit.edu</a:t>
            </a:r>
            <a:r>
              <a:rPr lang="en-US" sz="1000" dirty="0">
                <a:solidFill>
                  <a:schemeClr val="bg1"/>
                </a:solidFill>
                <a:hlinkClick r:id="rId6"/>
              </a:rPr>
              <a:t>/help/</a:t>
            </a:r>
            <a:r>
              <a:rPr lang="en-US" sz="1000" dirty="0" err="1">
                <a:solidFill>
                  <a:schemeClr val="bg1"/>
                </a:solidFill>
                <a:hlinkClick r:id="rId6"/>
              </a:rPr>
              <a:t>faq</a:t>
            </a:r>
            <a:r>
              <a:rPr lang="en-US" sz="1000" dirty="0">
                <a:solidFill>
                  <a:schemeClr val="bg1"/>
                </a:solidFill>
                <a:hlinkClick r:id="rId6"/>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6D1EF149-F63F-F642-8E82-760D792D2B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cxnSp>
        <p:nvCxnSpPr>
          <p:cNvPr id="444" name="Google Shape;444;p56"/>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45" name="Google Shape;445;p56"/>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“Juking the Stats”: Critiques of CompStat</a:t>
            </a:r>
            <a:endParaRPr sz="2900" b="1">
              <a:solidFill>
                <a:srgbClr val="F2F2F2"/>
              </a:solidFill>
              <a:latin typeface="Rockwell"/>
              <a:ea typeface="Rockwell"/>
              <a:cs typeface="Rockwell"/>
              <a:sym typeface="Rockwell"/>
            </a:endParaRPr>
          </a:p>
        </p:txBody>
      </p:sp>
      <p:sp>
        <p:nvSpPr>
          <p:cNvPr id="446" name="Google Shape;446;p56"/>
          <p:cNvSpPr txBox="1"/>
          <p:nvPr/>
        </p:nvSpPr>
        <p:spPr>
          <a:xfrm>
            <a:off x="609600" y="1143000"/>
            <a:ext cx="4572000" cy="59400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Introduction of CompStat had major effects on practice and culture of policing</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Increasing political, managerial emphasis on reducing CompStat numbers created pressure on commanders and officers to make it appear crime was falling</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Emphasis on measurable stats distracted from public safety goals, community relationships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“Juking the Stats”: statistical manipulation designed to make CompStat figures </a:t>
            </a:r>
            <a:r>
              <a:rPr lang="en-US" sz="2000" i="1">
                <a:solidFill>
                  <a:schemeClr val="lt1"/>
                </a:solidFill>
                <a:latin typeface="Rockwell"/>
                <a:ea typeface="Rockwell"/>
                <a:cs typeface="Rockwell"/>
                <a:sym typeface="Rockwell"/>
              </a:rPr>
              <a:t>appear </a:t>
            </a:r>
            <a:r>
              <a:rPr lang="en-US" sz="2000">
                <a:solidFill>
                  <a:schemeClr val="lt1"/>
                </a:solidFill>
                <a:latin typeface="Rockwell"/>
                <a:ea typeface="Rockwell"/>
                <a:cs typeface="Rockwell"/>
                <a:sym typeface="Rockwell"/>
              </a:rPr>
              <a:t>better: e.g. through reclassifying crimes into lesser categories (aggravated assaults 🡪 assaults) </a:t>
            </a:r>
            <a:endParaRPr/>
          </a:p>
          <a:p>
            <a:pPr marL="342900" marR="0" lvl="0" indent="-215900" algn="l" rtl="0">
              <a:spcBef>
                <a:spcPts val="600"/>
              </a:spcBef>
              <a:spcAft>
                <a:spcPts val="0"/>
              </a:spcAft>
              <a:buClr>
                <a:schemeClr val="lt1"/>
              </a:buClr>
              <a:buSzPts val="2000"/>
              <a:buFont typeface="Noto Sans Symbols"/>
              <a:buNone/>
            </a:pPr>
            <a:endParaRPr sz="2000">
              <a:solidFill>
                <a:schemeClr val="lt1"/>
              </a:solidFill>
              <a:latin typeface="Rockwell"/>
              <a:ea typeface="Rockwell"/>
              <a:cs typeface="Rockwell"/>
              <a:sym typeface="Rockwell"/>
            </a:endParaRPr>
          </a:p>
        </p:txBody>
      </p:sp>
      <p:sp>
        <p:nvSpPr>
          <p:cNvPr id="447" name="Google Shape;447;p56"/>
          <p:cNvSpPr txBox="1"/>
          <p:nvPr/>
        </p:nvSpPr>
        <p:spPr>
          <a:xfrm>
            <a:off x="5181600" y="3555399"/>
            <a:ext cx="32766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Rockwell"/>
                <a:ea typeface="Rockwell"/>
                <a:cs typeface="Rockwell"/>
                <a:sym typeface="Rockwell"/>
              </a:rPr>
              <a:t>Mayor Rudolph W. Giuliani, right, and Police Commissioner William Bratton at a 1995 news conference reporting a decline in crime </a:t>
            </a:r>
            <a:r>
              <a:rPr lang="en-US" sz="1200" dirty="0" err="1">
                <a:solidFill>
                  <a:schemeClr val="lt1"/>
                </a:solidFill>
                <a:latin typeface="Rockwell"/>
                <a:ea typeface="Rockwell"/>
                <a:cs typeface="Rockwell"/>
                <a:sym typeface="Rockwell"/>
              </a:rPr>
              <a:t>statistics.James</a:t>
            </a:r>
            <a:r>
              <a:rPr lang="en-US" sz="1200" dirty="0">
                <a:solidFill>
                  <a:schemeClr val="lt1"/>
                </a:solidFill>
                <a:latin typeface="Rockwell"/>
                <a:ea typeface="Rockwell"/>
                <a:cs typeface="Rockwell"/>
                <a:sym typeface="Rockwell"/>
              </a:rPr>
              <a:t> Estrin for The New York Times. </a:t>
            </a:r>
            <a:r>
              <a:rPr lang="en-US" sz="1200" u="sng" dirty="0">
                <a:solidFill>
                  <a:schemeClr val="accent5"/>
                </a:solidFill>
                <a:latin typeface="Rockwell"/>
                <a:ea typeface="Rockwell"/>
                <a:cs typeface="Rockwell"/>
                <a:sym typeface="Rockwell"/>
                <a:hlinkClick r:id="rId3"/>
              </a:rPr>
              <a:t>https://archive.nytimes.com/www.nytimes.com/interactive/2013/12/06/nyregion/bratton-on-the-issues.html - /</a:t>
            </a:r>
            <a:endParaRPr sz="1200" u="sng" dirty="0">
              <a:solidFill>
                <a:schemeClr val="accent5"/>
              </a:solidFill>
              <a:latin typeface="Rockwell"/>
              <a:ea typeface="Rockwell"/>
              <a:cs typeface="Rockwell"/>
              <a:sym typeface="Rockwell"/>
            </a:endParaRPr>
          </a:p>
        </p:txBody>
      </p:sp>
      <p:pic>
        <p:nvPicPr>
          <p:cNvPr id="448" name="Google Shape;448;p56"/>
          <p:cNvPicPr preferRelativeResize="0"/>
          <p:nvPr/>
        </p:nvPicPr>
        <p:blipFill rotWithShape="1">
          <a:blip r:embed="rId4">
            <a:alphaModFix/>
          </a:blip>
          <a:srcRect/>
          <a:stretch/>
        </p:blipFill>
        <p:spPr>
          <a:xfrm>
            <a:off x="5181600" y="1213139"/>
            <a:ext cx="3276600" cy="2189861"/>
          </a:xfrm>
          <a:prstGeom prst="rect">
            <a:avLst/>
          </a:prstGeom>
          <a:noFill/>
          <a:ln>
            <a:noFill/>
          </a:ln>
        </p:spPr>
      </p:pic>
      <p:sp>
        <p:nvSpPr>
          <p:cNvPr id="2" name="TextBox 1">
            <a:extLst>
              <a:ext uri="{FF2B5EF4-FFF2-40B4-BE49-F238E27FC236}">
                <a16:creationId xmlns:a16="http://schemas.microsoft.com/office/drawing/2014/main" id="{93309E08-7CE2-794C-9D63-77D07552B365}"/>
              </a:ext>
            </a:extLst>
          </p:cNvPr>
          <p:cNvSpPr txBox="1"/>
          <p:nvPr/>
        </p:nvSpPr>
        <p:spPr>
          <a:xfrm>
            <a:off x="5181601" y="5125059"/>
            <a:ext cx="3276600" cy="861774"/>
          </a:xfrm>
          <a:prstGeom prst="rect">
            <a:avLst/>
          </a:prstGeom>
          <a:noFill/>
        </p:spPr>
        <p:txBody>
          <a:bodyPr wrap="square" rtlCol="0">
            <a:spAutoFit/>
          </a:bodyPr>
          <a:lstStyle/>
          <a:p>
            <a:r>
              <a:rPr lang="en-US" sz="1000" dirty="0">
                <a:solidFill>
                  <a:schemeClr val="bg1"/>
                </a:solidFill>
              </a:rPr>
              <a:t>© James Estrin/The New York Times.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614A62AB-7A76-3F45-934F-15B4D74DD4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cxnSp>
        <p:nvCxnSpPr>
          <p:cNvPr id="453" name="Google Shape;453;p57"/>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54" name="Google Shape;454;p57"/>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“Juking the Stats”: Critiques of CompStat</a:t>
            </a:r>
            <a:endParaRPr sz="2900" b="1">
              <a:solidFill>
                <a:srgbClr val="F2F2F2"/>
              </a:solidFill>
              <a:latin typeface="Rockwell"/>
              <a:ea typeface="Rockwell"/>
              <a:cs typeface="Rockwell"/>
              <a:sym typeface="Rockwell"/>
            </a:endParaRPr>
          </a:p>
        </p:txBody>
      </p:sp>
      <p:sp>
        <p:nvSpPr>
          <p:cNvPr id="455" name="Google Shape;455;p57"/>
          <p:cNvSpPr txBox="1"/>
          <p:nvPr/>
        </p:nvSpPr>
        <p:spPr>
          <a:xfrm>
            <a:off x="609600" y="1143000"/>
            <a:ext cx="5029200" cy="578619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Rewarding measurable indicators of police activity – e.g. arrests and tickets – incentivized officers to increase punishment for minor offenses (e.g. transit fare evasion, vandalism, loitering)</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Especially combined with “broken windows” theory (as in Bratton in the 90s): theory that rigorously policing minor “anti-social” crimes creates environment of order, lawfulness that prevents more serious crime</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Black and Latino citizens dis-proportionately targets of minor-crime enforcement: 2001-2013, Blacks and Latinos in NY (57% of population) were </a:t>
            </a:r>
            <a:r>
              <a:rPr lang="en-US" sz="2000" u="sng">
                <a:solidFill>
                  <a:schemeClr val="hlink"/>
                </a:solidFill>
                <a:latin typeface="Rockwell"/>
                <a:ea typeface="Rockwell"/>
                <a:cs typeface="Rockwell"/>
                <a:sym typeface="Rockwell"/>
                <a:hlinkClick r:id="rId3"/>
              </a:rPr>
              <a:t>80% of misdemeanor arrests and summonses</a:t>
            </a:r>
            <a:endParaRPr sz="2000">
              <a:solidFill>
                <a:schemeClr val="lt1"/>
              </a:solidFill>
              <a:latin typeface="Rockwell"/>
              <a:ea typeface="Rockwell"/>
              <a:cs typeface="Rockwell"/>
              <a:sym typeface="Rockwell"/>
            </a:endParaRPr>
          </a:p>
        </p:txBody>
      </p:sp>
      <p:pic>
        <p:nvPicPr>
          <p:cNvPr id="456" name="Google Shape;456;p57"/>
          <p:cNvPicPr preferRelativeResize="0"/>
          <p:nvPr/>
        </p:nvPicPr>
        <p:blipFill rotWithShape="1">
          <a:blip r:embed="rId4">
            <a:alphaModFix/>
          </a:blip>
          <a:srcRect/>
          <a:stretch/>
        </p:blipFill>
        <p:spPr>
          <a:xfrm>
            <a:off x="5712772" y="1213139"/>
            <a:ext cx="2745428" cy="1834861"/>
          </a:xfrm>
          <a:prstGeom prst="rect">
            <a:avLst/>
          </a:prstGeom>
          <a:noFill/>
          <a:ln>
            <a:noFill/>
          </a:ln>
        </p:spPr>
      </p:pic>
      <p:sp>
        <p:nvSpPr>
          <p:cNvPr id="6" name="TextBox 5">
            <a:extLst>
              <a:ext uri="{FF2B5EF4-FFF2-40B4-BE49-F238E27FC236}">
                <a16:creationId xmlns:a16="http://schemas.microsoft.com/office/drawing/2014/main" id="{6FF510FC-03A7-AF4A-B365-96A7AD4BFB04}"/>
              </a:ext>
            </a:extLst>
          </p:cNvPr>
          <p:cNvSpPr txBox="1"/>
          <p:nvPr/>
        </p:nvSpPr>
        <p:spPr>
          <a:xfrm>
            <a:off x="5712772" y="3048000"/>
            <a:ext cx="3276600" cy="861774"/>
          </a:xfrm>
          <a:prstGeom prst="rect">
            <a:avLst/>
          </a:prstGeom>
          <a:noFill/>
        </p:spPr>
        <p:txBody>
          <a:bodyPr wrap="square" rtlCol="0">
            <a:spAutoFit/>
          </a:bodyPr>
          <a:lstStyle/>
          <a:p>
            <a:r>
              <a:rPr lang="en-US" sz="1000" dirty="0">
                <a:solidFill>
                  <a:schemeClr val="bg1"/>
                </a:solidFill>
              </a:rPr>
              <a:t>© James Estrin/The New York Times.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A732EE12-04D4-5C43-A123-C4E13C92EC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8"/>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62" name="Google Shape;462;p58"/>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“Juking the Stats”</a:t>
            </a:r>
            <a:endParaRPr sz="2900" b="1">
              <a:solidFill>
                <a:srgbClr val="F2F2F2"/>
              </a:solidFill>
              <a:latin typeface="Rockwell"/>
              <a:ea typeface="Rockwell"/>
              <a:cs typeface="Rockwell"/>
              <a:sym typeface="Rockwell"/>
            </a:endParaRPr>
          </a:p>
        </p:txBody>
      </p:sp>
      <p:pic>
        <p:nvPicPr>
          <p:cNvPr id="463" name="Google Shape;463;p58"/>
          <p:cNvPicPr preferRelativeResize="0"/>
          <p:nvPr/>
        </p:nvPicPr>
        <p:blipFill rotWithShape="1">
          <a:blip r:embed="rId3">
            <a:alphaModFix/>
          </a:blip>
          <a:srcRect/>
          <a:stretch/>
        </p:blipFill>
        <p:spPr>
          <a:xfrm>
            <a:off x="685800" y="1295400"/>
            <a:ext cx="7721599" cy="4343400"/>
          </a:xfrm>
          <a:prstGeom prst="rect">
            <a:avLst/>
          </a:prstGeom>
          <a:noFill/>
          <a:ln>
            <a:noFill/>
          </a:ln>
        </p:spPr>
      </p:pic>
      <p:sp>
        <p:nvSpPr>
          <p:cNvPr id="464" name="Google Shape;464;p58"/>
          <p:cNvSpPr txBox="1"/>
          <p:nvPr/>
        </p:nvSpPr>
        <p:spPr>
          <a:xfrm>
            <a:off x="762000" y="5805099"/>
            <a:ext cx="454387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1">
                <a:solidFill>
                  <a:schemeClr val="lt1"/>
                </a:solidFill>
                <a:latin typeface="Rockwell"/>
                <a:ea typeface="Rockwell"/>
                <a:cs typeface="Rockwell"/>
                <a:sym typeface="Rockwell"/>
              </a:rPr>
              <a:t>The Wire</a:t>
            </a:r>
            <a:r>
              <a:rPr lang="en-US" sz="2000">
                <a:solidFill>
                  <a:schemeClr val="lt1"/>
                </a:solidFill>
                <a:latin typeface="Rockwell"/>
                <a:ea typeface="Rockwell"/>
                <a:cs typeface="Rockwell"/>
                <a:sym typeface="Rockwell"/>
              </a:rPr>
              <a:t>, Season 4, Episode 9 (2006).</a:t>
            </a:r>
            <a:endParaRPr sz="2000">
              <a:solidFill>
                <a:schemeClr val="lt1"/>
              </a:solidFill>
              <a:latin typeface="Rockwell"/>
              <a:ea typeface="Rockwell"/>
              <a:cs typeface="Rockwell"/>
              <a:sym typeface="Rockwell"/>
            </a:endParaRPr>
          </a:p>
        </p:txBody>
      </p:sp>
      <p:sp>
        <p:nvSpPr>
          <p:cNvPr id="2" name="Slide Number Placeholder 1">
            <a:extLst>
              <a:ext uri="{FF2B5EF4-FFF2-40B4-BE49-F238E27FC236}">
                <a16:creationId xmlns:a16="http://schemas.microsoft.com/office/drawing/2014/main" id="{22FB3100-6CF9-DF40-9EB2-B186A21E82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cxnSp>
        <p:nvCxnSpPr>
          <p:cNvPr id="469" name="Google Shape;469;p59"/>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70" name="Google Shape;470;p59"/>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The Rise of Big Data Policing in the 2000s</a:t>
            </a:r>
            <a:endParaRPr sz="2900" b="1">
              <a:solidFill>
                <a:srgbClr val="F2F2F2"/>
              </a:solidFill>
              <a:latin typeface="Rockwell"/>
              <a:ea typeface="Rockwell"/>
              <a:cs typeface="Rockwell"/>
              <a:sym typeface="Rockwell"/>
            </a:endParaRPr>
          </a:p>
        </p:txBody>
      </p:sp>
      <p:sp>
        <p:nvSpPr>
          <p:cNvPr id="471" name="Google Shape;471;p59"/>
          <p:cNvSpPr txBox="1"/>
          <p:nvPr/>
        </p:nvSpPr>
        <p:spPr>
          <a:xfrm>
            <a:off x="4343400" y="1143000"/>
            <a:ext cx="4267200" cy="566308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Bratton returned as NYPD chief Jan. 1, 2014 – in wake of widespread anger about “stop-and-frisk” and legal ruling declaring it unconstitutional</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Bratton oversees construction of real-time crime-command center in Manhattan; orders tens of thousands of crime mapping tablet computers</a:t>
            </a:r>
            <a:endParaRPr/>
          </a:p>
          <a:p>
            <a:pPr marL="342900" marR="0" lvl="0" indent="-342900" algn="l" rtl="0">
              <a:spcBef>
                <a:spcPts val="600"/>
              </a:spcBef>
              <a:spcAft>
                <a:spcPts val="0"/>
              </a:spcAft>
              <a:buClr>
                <a:schemeClr val="lt1"/>
              </a:buClr>
              <a:buSzPts val="2200"/>
              <a:buFont typeface="Noto Sans Symbols"/>
              <a:buChar char="▪"/>
            </a:pPr>
            <a:r>
              <a:rPr lang="en-US" sz="2200">
                <a:solidFill>
                  <a:schemeClr val="lt1"/>
                </a:solidFill>
                <a:latin typeface="Rockwell"/>
                <a:ea typeface="Rockwell"/>
                <a:cs typeface="Rockwell"/>
                <a:sym typeface="Rockwell"/>
              </a:rPr>
              <a:t>“Intelligence-led policing” purported to go beyond “hunches,” offer alternative to stop and frisk</a:t>
            </a:r>
            <a:endParaRPr/>
          </a:p>
        </p:txBody>
      </p:sp>
      <p:sp>
        <p:nvSpPr>
          <p:cNvPr id="472" name="Google Shape;472;p59"/>
          <p:cNvSpPr txBox="1"/>
          <p:nvPr/>
        </p:nvSpPr>
        <p:spPr>
          <a:xfrm>
            <a:off x="609600" y="3260466"/>
            <a:ext cx="32876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Rockwell"/>
                <a:ea typeface="Rockwell"/>
                <a:cs typeface="Rockwell"/>
                <a:sym typeface="Rockwell"/>
              </a:rPr>
              <a:t>NYPD Joint Operations Center (</a:t>
            </a:r>
            <a:r>
              <a:rPr lang="en-US" sz="1200" u="sng" dirty="0">
                <a:solidFill>
                  <a:schemeClr val="hlink"/>
                </a:solidFill>
                <a:latin typeface="Rockwell"/>
                <a:ea typeface="Rockwell"/>
                <a:cs typeface="Rockwell"/>
                <a:sym typeface="Rockwell"/>
                <a:hlinkClick r:id="rId3"/>
              </a:rPr>
              <a:t>City Journal</a:t>
            </a:r>
            <a:r>
              <a:rPr lang="en-US" sz="1200" dirty="0">
                <a:solidFill>
                  <a:schemeClr val="lt1"/>
                </a:solidFill>
                <a:latin typeface="Rockwell"/>
                <a:ea typeface="Rockwell"/>
                <a:cs typeface="Rockwell"/>
                <a:sym typeface="Rockwell"/>
              </a:rPr>
              <a:t>)</a:t>
            </a:r>
            <a:endParaRPr sz="1200" dirty="0">
              <a:solidFill>
                <a:schemeClr val="lt1"/>
              </a:solidFill>
              <a:latin typeface="Rockwell"/>
              <a:ea typeface="Rockwell"/>
              <a:cs typeface="Rockwell"/>
              <a:sym typeface="Rockwell"/>
            </a:endParaRPr>
          </a:p>
        </p:txBody>
      </p:sp>
      <p:pic>
        <p:nvPicPr>
          <p:cNvPr id="473" name="Google Shape;473;p59"/>
          <p:cNvPicPr preferRelativeResize="0"/>
          <p:nvPr/>
        </p:nvPicPr>
        <p:blipFill rotWithShape="1">
          <a:blip r:embed="rId4">
            <a:alphaModFix/>
          </a:blip>
          <a:srcRect/>
          <a:stretch/>
        </p:blipFill>
        <p:spPr>
          <a:xfrm>
            <a:off x="685800" y="1189167"/>
            <a:ext cx="3677684" cy="2011233"/>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151A4716-E8BA-D041-84FF-2EE181ABAD8C}"/>
              </a:ext>
            </a:extLst>
          </p:cNvPr>
          <p:cNvSpPr txBox="1"/>
          <p:nvPr/>
        </p:nvSpPr>
        <p:spPr>
          <a:xfrm>
            <a:off x="609600" y="3537465"/>
            <a:ext cx="3621206" cy="707886"/>
          </a:xfrm>
          <a:prstGeom prst="rect">
            <a:avLst/>
          </a:prstGeom>
          <a:noFill/>
        </p:spPr>
        <p:txBody>
          <a:bodyPr wrap="square" rtlCol="0">
            <a:spAutoFit/>
          </a:bodyPr>
          <a:lstStyle/>
          <a:p>
            <a:r>
              <a:rPr lang="en-US" sz="1000" dirty="0">
                <a:solidFill>
                  <a:schemeClr val="bg1"/>
                </a:solidFill>
              </a:rPr>
              <a:t>© Victor </a:t>
            </a:r>
            <a:r>
              <a:rPr lang="en-US" sz="1000" dirty="0" err="1">
                <a:solidFill>
                  <a:schemeClr val="bg1"/>
                </a:solidFill>
              </a:rPr>
              <a:t>Milsoslvsky</a:t>
            </a:r>
            <a:r>
              <a:rPr lang="en-US" sz="1000" dirty="0">
                <a:solidFill>
                  <a:schemeClr val="bg1"/>
                </a:solidFill>
              </a:rPr>
              <a:t>/NYPD. All rights reserved. This content is excluded from our Creative Commons license. For more information, see </a:t>
            </a:r>
            <a:r>
              <a:rPr lang="en-US" sz="1000" dirty="0">
                <a:solidFill>
                  <a:schemeClr val="bg1"/>
                </a:solidFill>
                <a:hlinkClick r:id="rId5"/>
              </a:rPr>
              <a:t>https://</a:t>
            </a:r>
            <a:r>
              <a:rPr lang="en-US" sz="1000" dirty="0" err="1">
                <a:solidFill>
                  <a:schemeClr val="bg1"/>
                </a:solidFill>
                <a:hlinkClick r:id="rId5"/>
              </a:rPr>
              <a:t>ocw.mit.edu</a:t>
            </a:r>
            <a:r>
              <a:rPr lang="en-US" sz="1000" dirty="0">
                <a:solidFill>
                  <a:schemeClr val="bg1"/>
                </a:solidFill>
                <a:hlinkClick r:id="rId5"/>
              </a:rPr>
              <a:t>/help/</a:t>
            </a:r>
            <a:r>
              <a:rPr lang="en-US" sz="1000" dirty="0" err="1">
                <a:solidFill>
                  <a:schemeClr val="bg1"/>
                </a:solidFill>
                <a:hlinkClick r:id="rId5"/>
              </a:rPr>
              <a:t>faq</a:t>
            </a:r>
            <a:r>
              <a:rPr lang="en-US" sz="1000" dirty="0">
                <a:solidFill>
                  <a:schemeClr val="bg1"/>
                </a:solidFill>
                <a:hlinkClick r:id="rId5"/>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9F0362CC-3D7B-3647-B67A-39DB4B997A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cxnSp>
        <p:nvCxnSpPr>
          <p:cNvPr id="478" name="Google Shape;478;p60"/>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79" name="Google Shape;479;p60"/>
          <p:cNvSpPr txBox="1"/>
          <p:nvPr/>
        </p:nvSpPr>
        <p:spPr>
          <a:xfrm>
            <a:off x="609600" y="370725"/>
            <a:ext cx="7772400"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F2F2F2"/>
                </a:solidFill>
                <a:latin typeface="Rockwell"/>
                <a:ea typeface="Rockwell"/>
                <a:cs typeface="Rockwell"/>
                <a:sym typeface="Rockwell"/>
              </a:rPr>
              <a:t>Data &amp; the Who/Where/When/How of Policing	</a:t>
            </a:r>
            <a:endParaRPr sz="2600" b="1">
              <a:solidFill>
                <a:srgbClr val="F2F2F2"/>
              </a:solidFill>
              <a:latin typeface="Rockwell"/>
              <a:ea typeface="Rockwell"/>
              <a:cs typeface="Rockwell"/>
              <a:sym typeface="Rockwell"/>
            </a:endParaRPr>
          </a:p>
        </p:txBody>
      </p:sp>
      <p:sp>
        <p:nvSpPr>
          <p:cNvPr id="480" name="Google Shape;480;p60"/>
          <p:cNvSpPr txBox="1"/>
          <p:nvPr/>
        </p:nvSpPr>
        <p:spPr>
          <a:xfrm>
            <a:off x="609599" y="1160981"/>
            <a:ext cx="4470115" cy="566308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900"/>
              <a:buFont typeface="Noto Sans Symbols"/>
              <a:buChar char="▪"/>
            </a:pPr>
            <a:r>
              <a:rPr lang="en-US" sz="1900" b="1">
                <a:solidFill>
                  <a:schemeClr val="lt1"/>
                </a:solidFill>
                <a:latin typeface="Rockwell"/>
                <a:ea typeface="Rockwell"/>
                <a:cs typeface="Rockwell"/>
                <a:sym typeface="Rockwell"/>
              </a:rPr>
              <a:t>Whom… </a:t>
            </a:r>
            <a:endParaRPr/>
          </a:p>
          <a:p>
            <a:pPr marL="800100" marR="0" lvl="1" indent="-342900" algn="l" rtl="0">
              <a:spcBef>
                <a:spcPts val="600"/>
              </a:spcBef>
              <a:spcAft>
                <a:spcPts val="0"/>
              </a:spcAft>
              <a:buClr>
                <a:schemeClr val="lt1"/>
              </a:buClr>
              <a:buSzPts val="1900"/>
              <a:buFont typeface="Noto Sans Symbols"/>
              <a:buChar char="▪"/>
            </a:pPr>
            <a:r>
              <a:rPr lang="en-US" sz="1900" b="0" i="0" u="none" strike="noStrike" cap="none">
                <a:solidFill>
                  <a:schemeClr val="lt1"/>
                </a:solidFill>
                <a:latin typeface="Rockwell"/>
                <a:ea typeface="Rockwell"/>
                <a:cs typeface="Rockwell"/>
                <a:sym typeface="Rockwell"/>
              </a:rPr>
              <a:t>In 2012, Kansas City PD used social-network analysis to identify 884 people deemed likely to commit homicides 🡪 “focused deterrence” </a:t>
            </a:r>
            <a:endParaRPr/>
          </a:p>
          <a:p>
            <a:pPr marL="800100" marR="0" lvl="1" indent="-342900" algn="l" rtl="0">
              <a:spcBef>
                <a:spcPts val="600"/>
              </a:spcBef>
              <a:spcAft>
                <a:spcPts val="0"/>
              </a:spcAft>
              <a:buClr>
                <a:schemeClr val="lt1"/>
              </a:buClr>
              <a:buSzPts val="1900"/>
              <a:buFont typeface="Noto Sans Symbols"/>
              <a:buChar char="▪"/>
            </a:pPr>
            <a:r>
              <a:rPr lang="en-US" sz="1900" b="0" i="0" u="none" strike="noStrike" cap="none">
                <a:solidFill>
                  <a:schemeClr val="lt1"/>
                </a:solidFill>
                <a:latin typeface="Rockwell"/>
                <a:ea typeface="Rockwell"/>
                <a:cs typeface="Rockwell"/>
                <a:sym typeface="Rockwell"/>
              </a:rPr>
              <a:t>Chicago developed algorithmic “heat list” to identify likely perpetrators and victims of gum violence</a:t>
            </a:r>
            <a:endParaRPr/>
          </a:p>
          <a:p>
            <a:pPr marL="342900" marR="0" lvl="0" indent="-342900" algn="l" rtl="0">
              <a:spcBef>
                <a:spcPts val="600"/>
              </a:spcBef>
              <a:spcAft>
                <a:spcPts val="0"/>
              </a:spcAft>
              <a:buClr>
                <a:schemeClr val="lt1"/>
              </a:buClr>
              <a:buSzPts val="1900"/>
              <a:buFont typeface="Noto Sans Symbols"/>
              <a:buChar char="▪"/>
            </a:pPr>
            <a:r>
              <a:rPr lang="en-US" sz="1900" b="1">
                <a:solidFill>
                  <a:schemeClr val="lt1"/>
                </a:solidFill>
                <a:latin typeface="Rockwell"/>
                <a:ea typeface="Rockwell"/>
                <a:cs typeface="Rockwell"/>
                <a:sym typeface="Rockwell"/>
              </a:rPr>
              <a:t>Where…</a:t>
            </a:r>
            <a:endParaRPr sz="1900">
              <a:solidFill>
                <a:schemeClr val="lt1"/>
              </a:solidFill>
              <a:latin typeface="Rockwell"/>
              <a:ea typeface="Rockwell"/>
              <a:cs typeface="Rockwell"/>
              <a:sym typeface="Rockwell"/>
            </a:endParaRPr>
          </a:p>
          <a:p>
            <a:pPr marL="800100" marR="0" lvl="1" indent="-342900" algn="l" rtl="0">
              <a:spcBef>
                <a:spcPts val="600"/>
              </a:spcBef>
              <a:spcAft>
                <a:spcPts val="0"/>
              </a:spcAft>
              <a:buClr>
                <a:schemeClr val="lt1"/>
              </a:buClr>
              <a:buSzPts val="1900"/>
              <a:buFont typeface="Noto Sans Symbols"/>
              <a:buChar char="▪"/>
            </a:pPr>
            <a:r>
              <a:rPr lang="en-US" sz="1900" b="0" i="0" u="none" strike="noStrike" cap="none">
                <a:solidFill>
                  <a:schemeClr val="lt1"/>
                </a:solidFill>
                <a:latin typeface="Rockwell"/>
                <a:ea typeface="Rockwell"/>
                <a:cs typeface="Rockwell"/>
                <a:sym typeface="Rockwell"/>
              </a:rPr>
              <a:t>Jeff Brantingham (UCLA) uses earthquake-prediction techniques to develop PredPol algorithm for identifying likely sites of crime 🡪 implemented by LAPD in 2011 (25% reduction in burglaries)</a:t>
            </a:r>
            <a:endParaRPr sz="1900" b="0" i="0" u="none" strike="noStrike" cap="none">
              <a:solidFill>
                <a:schemeClr val="lt1"/>
              </a:solidFill>
              <a:latin typeface="Rockwell"/>
              <a:ea typeface="Rockwell"/>
              <a:cs typeface="Rockwell"/>
              <a:sym typeface="Rockwell"/>
            </a:endParaRPr>
          </a:p>
        </p:txBody>
      </p:sp>
      <p:pic>
        <p:nvPicPr>
          <p:cNvPr id="481" name="Google Shape;481;p60"/>
          <p:cNvPicPr preferRelativeResize="0"/>
          <p:nvPr/>
        </p:nvPicPr>
        <p:blipFill rotWithShape="1">
          <a:blip r:embed="rId3">
            <a:alphaModFix/>
          </a:blip>
          <a:srcRect/>
          <a:stretch/>
        </p:blipFill>
        <p:spPr>
          <a:xfrm>
            <a:off x="5079715" y="1273552"/>
            <a:ext cx="3378485" cy="5063770"/>
          </a:xfrm>
          <a:prstGeom prst="rect">
            <a:avLst/>
          </a:prstGeom>
          <a:noFill/>
          <a:ln>
            <a:noFill/>
          </a:ln>
          <a:effectLst>
            <a:outerShdw blurRad="50800" dist="38100" dir="2700000" algn="tl" rotWithShape="0">
              <a:srgbClr val="000000">
                <a:alpha val="40000"/>
              </a:srgbClr>
            </a:outerShdw>
          </a:effectLst>
        </p:spPr>
      </p:pic>
      <p:sp>
        <p:nvSpPr>
          <p:cNvPr id="2" name="Slide Number Placeholder 1">
            <a:extLst>
              <a:ext uri="{FF2B5EF4-FFF2-40B4-BE49-F238E27FC236}">
                <a16:creationId xmlns:a16="http://schemas.microsoft.com/office/drawing/2014/main" id="{CA0FD50B-39DB-2545-8600-BD19F74AB4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cxnSp>
        <p:nvCxnSpPr>
          <p:cNvPr id="486" name="Google Shape;486;p61"/>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87" name="Google Shape;487;p61"/>
          <p:cNvSpPr txBox="1"/>
          <p:nvPr/>
        </p:nvSpPr>
        <p:spPr>
          <a:xfrm>
            <a:off x="609600" y="370725"/>
            <a:ext cx="7772400"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F2F2F2"/>
                </a:solidFill>
                <a:latin typeface="Rockwell"/>
                <a:ea typeface="Rockwell"/>
                <a:cs typeface="Rockwell"/>
                <a:sym typeface="Rockwell"/>
              </a:rPr>
              <a:t>Data &amp; the Who/Where/When/How of Policing	</a:t>
            </a:r>
            <a:endParaRPr sz="2600" b="1">
              <a:solidFill>
                <a:srgbClr val="F2F2F2"/>
              </a:solidFill>
              <a:latin typeface="Rockwell"/>
              <a:ea typeface="Rockwell"/>
              <a:cs typeface="Rockwell"/>
              <a:sym typeface="Rockwell"/>
            </a:endParaRPr>
          </a:p>
        </p:txBody>
      </p:sp>
      <p:sp>
        <p:nvSpPr>
          <p:cNvPr id="488" name="Google Shape;488;p61"/>
          <p:cNvSpPr txBox="1"/>
          <p:nvPr/>
        </p:nvSpPr>
        <p:spPr>
          <a:xfrm>
            <a:off x="609599" y="1160981"/>
            <a:ext cx="4470115" cy="574003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900"/>
              <a:buFont typeface="Noto Sans Symbols"/>
              <a:buChar char="▪"/>
            </a:pPr>
            <a:r>
              <a:rPr lang="en-US" sz="1900" b="1">
                <a:solidFill>
                  <a:schemeClr val="lt1"/>
                </a:solidFill>
                <a:latin typeface="Rockwell"/>
                <a:ea typeface="Rockwell"/>
                <a:cs typeface="Rockwell"/>
                <a:sym typeface="Rockwell"/>
              </a:rPr>
              <a:t>When…</a:t>
            </a:r>
            <a:endParaRPr sz="1900">
              <a:solidFill>
                <a:schemeClr val="lt1"/>
              </a:solidFill>
              <a:latin typeface="Rockwell"/>
              <a:ea typeface="Rockwell"/>
              <a:cs typeface="Rockwell"/>
              <a:sym typeface="Rockwell"/>
            </a:endParaRPr>
          </a:p>
          <a:p>
            <a:pPr marL="800100" marR="0" lvl="1" indent="-342900" algn="l" rtl="0">
              <a:spcBef>
                <a:spcPts val="600"/>
              </a:spcBef>
              <a:spcAft>
                <a:spcPts val="0"/>
              </a:spcAft>
              <a:buClr>
                <a:schemeClr val="lt1"/>
              </a:buClr>
              <a:buSzPts val="1900"/>
              <a:buFont typeface="Noto Sans Symbols"/>
              <a:buChar char="▪"/>
            </a:pPr>
            <a:r>
              <a:rPr lang="en-US" sz="1900" b="0" i="0" u="none" strike="noStrike" cap="none">
                <a:solidFill>
                  <a:schemeClr val="lt1"/>
                </a:solidFill>
                <a:latin typeface="Rockwell"/>
                <a:ea typeface="Rockwell"/>
                <a:cs typeface="Rockwell"/>
                <a:sym typeface="Rockwell"/>
              </a:rPr>
              <a:t>Networks of surveillance devices (cameras, license plate readers, etc.) used for real-time tracking and alerts; e.g. NYPD-Microsoft “Domain Awareness system” monitoring southern Manhattan</a:t>
            </a:r>
            <a:endParaRPr/>
          </a:p>
          <a:p>
            <a:pPr marL="342900" marR="0" lvl="0" indent="-342900" algn="l" rtl="0">
              <a:spcBef>
                <a:spcPts val="600"/>
              </a:spcBef>
              <a:spcAft>
                <a:spcPts val="0"/>
              </a:spcAft>
              <a:buClr>
                <a:schemeClr val="lt1"/>
              </a:buClr>
              <a:buSzPts val="1900"/>
              <a:buFont typeface="Noto Sans Symbols"/>
              <a:buChar char="▪"/>
            </a:pPr>
            <a:r>
              <a:rPr lang="en-US" sz="1900" b="1">
                <a:solidFill>
                  <a:schemeClr val="lt1"/>
                </a:solidFill>
                <a:latin typeface="Rockwell"/>
                <a:ea typeface="Rockwell"/>
                <a:cs typeface="Rockwell"/>
                <a:sym typeface="Rockwell"/>
              </a:rPr>
              <a:t>How…</a:t>
            </a:r>
            <a:endParaRPr/>
          </a:p>
          <a:p>
            <a:pPr marL="800100" marR="0" lvl="1" indent="-342900" algn="l" rtl="0">
              <a:spcBef>
                <a:spcPts val="600"/>
              </a:spcBef>
              <a:spcAft>
                <a:spcPts val="0"/>
              </a:spcAft>
              <a:buClr>
                <a:schemeClr val="lt1"/>
              </a:buClr>
              <a:buSzPts val="1900"/>
              <a:buFont typeface="Noto Sans Symbols"/>
              <a:buChar char="▪"/>
            </a:pPr>
            <a:r>
              <a:rPr lang="en-US" sz="1900" b="0" i="0" u="none" strike="noStrike" cap="none">
                <a:solidFill>
                  <a:schemeClr val="lt1"/>
                </a:solidFill>
                <a:latin typeface="Rockwell"/>
                <a:ea typeface="Rockwell"/>
                <a:cs typeface="Rockwell"/>
                <a:sym typeface="Rockwell"/>
              </a:rPr>
              <a:t>Data mining to search “cellular, digital, and biological data trails” </a:t>
            </a:r>
            <a:endParaRPr/>
          </a:p>
          <a:p>
            <a:pPr marL="800100" marR="0" lvl="1" indent="-342900" algn="l" rtl="0">
              <a:spcBef>
                <a:spcPts val="600"/>
              </a:spcBef>
              <a:spcAft>
                <a:spcPts val="0"/>
              </a:spcAft>
              <a:buClr>
                <a:schemeClr val="lt1"/>
              </a:buClr>
              <a:buSzPts val="1900"/>
              <a:buFont typeface="Noto Sans Symbols"/>
              <a:buChar char="▪"/>
            </a:pPr>
            <a:r>
              <a:rPr lang="en-US" sz="1900" b="0" i="0" u="none" strike="noStrike" cap="none">
                <a:solidFill>
                  <a:schemeClr val="lt1"/>
                </a:solidFill>
                <a:latin typeface="Rockwell"/>
                <a:ea typeface="Rockwell"/>
                <a:cs typeface="Rockwell"/>
                <a:sym typeface="Rockwell"/>
              </a:rPr>
              <a:t>Facial recognition</a:t>
            </a:r>
            <a:endParaRPr/>
          </a:p>
          <a:p>
            <a:pPr marL="342900" marR="0" lvl="0" indent="-342900" algn="l" rtl="0">
              <a:spcBef>
                <a:spcPts val="600"/>
              </a:spcBef>
              <a:spcAft>
                <a:spcPts val="0"/>
              </a:spcAft>
              <a:buClr>
                <a:schemeClr val="lt1"/>
              </a:buClr>
              <a:buSzPts val="1900"/>
              <a:buFont typeface="Noto Sans Symbols"/>
              <a:buChar char="▪"/>
            </a:pPr>
            <a:r>
              <a:rPr lang="en-US" sz="1900">
                <a:solidFill>
                  <a:schemeClr val="lt1"/>
                </a:solidFill>
                <a:latin typeface="Rockwell"/>
                <a:ea typeface="Rockwell"/>
                <a:cs typeface="Rockwell"/>
                <a:sym typeface="Rockwell"/>
              </a:rPr>
              <a:t>Notably, much of this done in concert with private for-profit companies – as in Palantir and LAPD Real-Time Analysis Critical Response section</a:t>
            </a:r>
            <a:endParaRPr/>
          </a:p>
        </p:txBody>
      </p:sp>
      <p:pic>
        <p:nvPicPr>
          <p:cNvPr id="489" name="Google Shape;489;p61"/>
          <p:cNvPicPr preferRelativeResize="0"/>
          <p:nvPr/>
        </p:nvPicPr>
        <p:blipFill rotWithShape="1">
          <a:blip r:embed="rId3">
            <a:alphaModFix/>
          </a:blip>
          <a:srcRect/>
          <a:stretch/>
        </p:blipFill>
        <p:spPr>
          <a:xfrm>
            <a:off x="5079715" y="1273552"/>
            <a:ext cx="3378485" cy="5063770"/>
          </a:xfrm>
          <a:prstGeom prst="rect">
            <a:avLst/>
          </a:prstGeom>
          <a:noFill/>
          <a:ln>
            <a:noFill/>
          </a:ln>
          <a:effectLst>
            <a:outerShdw blurRad="50800" dist="38100" dir="2700000" algn="tl" rotWithShape="0">
              <a:srgbClr val="000000">
                <a:alpha val="40000"/>
              </a:srgbClr>
            </a:outerShdw>
          </a:effectLst>
        </p:spPr>
      </p:pic>
      <p:sp>
        <p:nvSpPr>
          <p:cNvPr id="2" name="Slide Number Placeholder 1">
            <a:extLst>
              <a:ext uri="{FF2B5EF4-FFF2-40B4-BE49-F238E27FC236}">
                <a16:creationId xmlns:a16="http://schemas.microsoft.com/office/drawing/2014/main" id="{47DD92DE-ED3F-3246-BBE6-0A24A0EE0E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cxnSp>
        <p:nvCxnSpPr>
          <p:cNvPr id="494" name="Google Shape;494;p62"/>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495" name="Google Shape;495;p62"/>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The Future of Big Data and Policing?</a:t>
            </a:r>
            <a:endParaRPr sz="2900" b="1">
              <a:solidFill>
                <a:srgbClr val="F2F2F2"/>
              </a:solidFill>
              <a:latin typeface="Rockwell"/>
              <a:ea typeface="Rockwell"/>
              <a:cs typeface="Rockwell"/>
              <a:sym typeface="Rockwell"/>
            </a:endParaRPr>
          </a:p>
        </p:txBody>
      </p:sp>
      <p:sp>
        <p:nvSpPr>
          <p:cNvPr id="496" name="Google Shape;496;p62"/>
          <p:cNvSpPr txBox="1"/>
          <p:nvPr/>
        </p:nvSpPr>
        <p:spPr>
          <a:xfrm>
            <a:off x="4038600" y="1066800"/>
            <a:ext cx="4572000" cy="572464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Andrew Guthrie Ferguson proposes five-point checklist for safe application of big data techniques:</a:t>
            </a:r>
            <a:endParaRPr/>
          </a:p>
          <a:p>
            <a:pPr marL="914400" marR="0" lvl="1" indent="-457200" algn="l" rtl="0">
              <a:spcBef>
                <a:spcPts val="600"/>
              </a:spcBef>
              <a:spcAft>
                <a:spcPts val="0"/>
              </a:spcAft>
              <a:buClr>
                <a:schemeClr val="lt1"/>
              </a:buClr>
              <a:buSzPts val="1800"/>
              <a:buFont typeface="Rockwell"/>
              <a:buAutoNum type="arabicPeriod"/>
            </a:pPr>
            <a:r>
              <a:rPr lang="en-US" sz="1800" b="0" i="0" u="none" strike="noStrike" cap="none">
                <a:solidFill>
                  <a:schemeClr val="lt1"/>
                </a:solidFill>
                <a:latin typeface="Rockwell"/>
                <a:ea typeface="Rockwell"/>
                <a:cs typeface="Rockwell"/>
                <a:sym typeface="Rockwell"/>
              </a:rPr>
              <a:t>Can you identify the risks your technology is trying to address?</a:t>
            </a:r>
            <a:endParaRPr/>
          </a:p>
          <a:p>
            <a:pPr marL="914400" marR="0" lvl="1" indent="-457200" algn="l" rtl="0">
              <a:spcBef>
                <a:spcPts val="600"/>
              </a:spcBef>
              <a:spcAft>
                <a:spcPts val="0"/>
              </a:spcAft>
              <a:buClr>
                <a:schemeClr val="lt1"/>
              </a:buClr>
              <a:buSzPts val="1800"/>
              <a:buFont typeface="Rockwell"/>
              <a:buAutoNum type="arabicPeriod"/>
            </a:pPr>
            <a:r>
              <a:rPr lang="en-US" sz="1800" b="0" i="0" u="none" strike="noStrike" cap="none">
                <a:solidFill>
                  <a:schemeClr val="lt1"/>
                </a:solidFill>
                <a:latin typeface="Rockwell"/>
                <a:ea typeface="Rockwell"/>
                <a:cs typeface="Rockwell"/>
                <a:sym typeface="Rockwell"/>
              </a:rPr>
              <a:t>Can you defend the inputs into the system?</a:t>
            </a:r>
            <a:endParaRPr/>
          </a:p>
          <a:p>
            <a:pPr marL="914400" marR="0" lvl="1" indent="-457200" algn="l" rtl="0">
              <a:spcBef>
                <a:spcPts val="600"/>
              </a:spcBef>
              <a:spcAft>
                <a:spcPts val="0"/>
              </a:spcAft>
              <a:buClr>
                <a:schemeClr val="lt1"/>
              </a:buClr>
              <a:buSzPts val="1800"/>
              <a:buFont typeface="Rockwell"/>
              <a:buAutoNum type="arabicPeriod"/>
            </a:pPr>
            <a:r>
              <a:rPr lang="en-US" sz="1800" b="0" i="0" u="none" strike="noStrike" cap="none">
                <a:solidFill>
                  <a:schemeClr val="lt1"/>
                </a:solidFill>
                <a:latin typeface="Rockwell"/>
                <a:ea typeface="Rockwell"/>
                <a:cs typeface="Rockwell"/>
                <a:sym typeface="Rockwell"/>
              </a:rPr>
              <a:t>Can you defend the outputs (how they will impact policing practice/community)?</a:t>
            </a:r>
            <a:endParaRPr/>
          </a:p>
          <a:p>
            <a:pPr marL="914400" marR="0" lvl="1" indent="-457200" algn="l" rtl="0">
              <a:spcBef>
                <a:spcPts val="600"/>
              </a:spcBef>
              <a:spcAft>
                <a:spcPts val="0"/>
              </a:spcAft>
              <a:buClr>
                <a:schemeClr val="lt1"/>
              </a:buClr>
              <a:buSzPts val="1800"/>
              <a:buFont typeface="Rockwell"/>
              <a:buAutoNum type="arabicPeriod"/>
            </a:pPr>
            <a:r>
              <a:rPr lang="en-US" sz="1800" b="0" i="0" u="none" strike="noStrike" cap="none">
                <a:solidFill>
                  <a:schemeClr val="lt1"/>
                </a:solidFill>
                <a:latin typeface="Rockwell"/>
                <a:ea typeface="Rockwell"/>
                <a:cs typeface="Rockwell"/>
                <a:sym typeface="Rockwell"/>
              </a:rPr>
              <a:t>Can you test the technology (transparency/accountability)?</a:t>
            </a:r>
            <a:endParaRPr/>
          </a:p>
          <a:p>
            <a:pPr marL="914400" marR="0" lvl="1" indent="-457200" algn="l" rtl="0">
              <a:spcBef>
                <a:spcPts val="600"/>
              </a:spcBef>
              <a:spcAft>
                <a:spcPts val="0"/>
              </a:spcAft>
              <a:buClr>
                <a:schemeClr val="lt1"/>
              </a:buClr>
              <a:buSzPts val="1800"/>
              <a:buFont typeface="Rockwell"/>
              <a:buAutoNum type="arabicPeriod"/>
            </a:pPr>
            <a:r>
              <a:rPr lang="en-US" sz="1800" b="0" i="0" u="none" strike="noStrike" cap="none">
                <a:solidFill>
                  <a:schemeClr val="lt1"/>
                </a:solidFill>
                <a:latin typeface="Rockwell"/>
                <a:ea typeface="Rockwell"/>
                <a:cs typeface="Rockwell"/>
                <a:sym typeface="Rockwell"/>
              </a:rPr>
              <a:t>Is police use of the technology respectful of the autonomy of the people it will impact?</a:t>
            </a:r>
            <a:endParaRPr/>
          </a:p>
          <a:p>
            <a:pPr marL="457200" marR="0" lvl="0" indent="-4572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Or, abolish big data? (Data for Black Lives)</a:t>
            </a:r>
            <a:endParaRPr sz="2000">
              <a:solidFill>
                <a:schemeClr val="lt1"/>
              </a:solidFill>
              <a:latin typeface="Rockwell"/>
              <a:ea typeface="Rockwell"/>
              <a:cs typeface="Rockwell"/>
              <a:sym typeface="Rockwell"/>
            </a:endParaRPr>
          </a:p>
        </p:txBody>
      </p:sp>
      <p:pic>
        <p:nvPicPr>
          <p:cNvPr id="497" name="Google Shape;497;p62"/>
          <p:cNvPicPr preferRelativeResize="0"/>
          <p:nvPr/>
        </p:nvPicPr>
        <p:blipFill rotWithShape="1">
          <a:blip r:embed="rId3">
            <a:alphaModFix/>
          </a:blip>
          <a:srcRect/>
          <a:stretch/>
        </p:blipFill>
        <p:spPr>
          <a:xfrm>
            <a:off x="717479" y="1189167"/>
            <a:ext cx="3291020" cy="2773233"/>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0D962243-BF23-B34A-BB25-C177E2E002E3}"/>
              </a:ext>
            </a:extLst>
          </p:cNvPr>
          <p:cNvSpPr txBox="1"/>
          <p:nvPr/>
        </p:nvSpPr>
        <p:spPr>
          <a:xfrm>
            <a:off x="717479" y="3962400"/>
            <a:ext cx="3291020" cy="861774"/>
          </a:xfrm>
          <a:prstGeom prst="rect">
            <a:avLst/>
          </a:prstGeom>
          <a:noFill/>
        </p:spPr>
        <p:txBody>
          <a:bodyPr wrap="square" rtlCol="0">
            <a:spAutoFit/>
          </a:bodyPr>
          <a:lstStyle/>
          <a:p>
            <a:r>
              <a:rPr lang="en-US" sz="1000" dirty="0">
                <a:solidFill>
                  <a:schemeClr val="bg1"/>
                </a:solidFill>
              </a:rPr>
              <a:t>© Data for Black Lives.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3" name="Slide Number Placeholder 2">
            <a:extLst>
              <a:ext uri="{FF2B5EF4-FFF2-40B4-BE49-F238E27FC236}">
                <a16:creationId xmlns:a16="http://schemas.microsoft.com/office/drawing/2014/main" id="{38EA3423-95AB-CA40-B759-2A92912084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114" name="Google Shape;114;p17"/>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15" name="Google Shape;115;p17"/>
          <p:cNvSpPr txBox="1"/>
          <p:nvPr/>
        </p:nvSpPr>
        <p:spPr>
          <a:xfrm>
            <a:off x="609600" y="253425"/>
            <a:ext cx="7772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2F2F2"/>
                </a:solidFill>
                <a:latin typeface="Rockwell"/>
                <a:ea typeface="Rockwell"/>
                <a:cs typeface="Rockwell"/>
                <a:sym typeface="Rockwell"/>
              </a:rPr>
              <a:t>Quantification-Race-Policing: Big Themes</a:t>
            </a:r>
            <a:endParaRPr sz="2800" b="1">
              <a:solidFill>
                <a:srgbClr val="F2F2F2"/>
              </a:solidFill>
              <a:latin typeface="Rockwell"/>
              <a:ea typeface="Rockwell"/>
              <a:cs typeface="Rockwell"/>
              <a:sym typeface="Rockwell"/>
            </a:endParaRPr>
          </a:p>
        </p:txBody>
      </p:sp>
      <p:sp>
        <p:nvSpPr>
          <p:cNvPr id="116" name="Google Shape;116;p17"/>
          <p:cNvSpPr txBox="1"/>
          <p:nvPr/>
        </p:nvSpPr>
        <p:spPr>
          <a:xfrm>
            <a:off x="4038600" y="1143000"/>
            <a:ext cx="4572000" cy="55553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Turn to data and quantification often driven by desire to create fairer, more accountable, less biased systems – often in response to crisis, calls for reform</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While quantitative turn has brought some positive effects and reforms, it has also brought harms</a:t>
            </a:r>
            <a:endParaRPr sz="2000">
              <a:solidFill>
                <a:schemeClr val="lt1"/>
              </a:solidFill>
              <a:latin typeface="Rockwell"/>
              <a:ea typeface="Rockwell"/>
              <a:cs typeface="Rockwell"/>
              <a:sym typeface="Rockwell"/>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Efforts to quantify policing and punishment rely on historical data, which reflect biases of previous system – histories of data shape their futures</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Data is </a:t>
            </a:r>
            <a:r>
              <a:rPr lang="en-US" sz="2000" i="1">
                <a:solidFill>
                  <a:schemeClr val="lt1"/>
                </a:solidFill>
                <a:latin typeface="Rockwell"/>
                <a:ea typeface="Rockwell"/>
                <a:cs typeface="Rockwell"/>
                <a:sym typeface="Rockwell"/>
              </a:rPr>
              <a:t>always already </a:t>
            </a:r>
            <a:r>
              <a:rPr lang="en-US" sz="2000">
                <a:solidFill>
                  <a:schemeClr val="lt1"/>
                </a:solidFill>
                <a:latin typeface="Rockwell"/>
                <a:ea typeface="Rockwell"/>
                <a:cs typeface="Rockwell"/>
                <a:sym typeface="Rockwell"/>
              </a:rPr>
              <a:t>mediated through previous criminal justice apparatus – the crime data” is in fact always “policing data”</a:t>
            </a:r>
            <a:endParaRPr/>
          </a:p>
        </p:txBody>
      </p:sp>
      <p:pic>
        <p:nvPicPr>
          <p:cNvPr id="117" name="Google Shape;117;p17"/>
          <p:cNvPicPr preferRelativeResize="0"/>
          <p:nvPr/>
        </p:nvPicPr>
        <p:blipFill rotWithShape="1">
          <a:blip r:embed="rId3">
            <a:alphaModFix/>
          </a:blip>
          <a:srcRect/>
          <a:stretch/>
        </p:blipFill>
        <p:spPr>
          <a:xfrm>
            <a:off x="685801" y="1187623"/>
            <a:ext cx="3200400" cy="2193898"/>
          </a:xfrm>
          <a:prstGeom prst="rect">
            <a:avLst/>
          </a:prstGeom>
          <a:noFill/>
          <a:ln>
            <a:noFill/>
          </a:ln>
        </p:spPr>
      </p:pic>
      <p:sp>
        <p:nvSpPr>
          <p:cNvPr id="6" name="TextBox 5">
            <a:extLst>
              <a:ext uri="{FF2B5EF4-FFF2-40B4-BE49-F238E27FC236}">
                <a16:creationId xmlns:a16="http://schemas.microsoft.com/office/drawing/2014/main" id="{5CBECF48-A6B1-AC43-9CC4-A072A1AF0981}"/>
              </a:ext>
            </a:extLst>
          </p:cNvPr>
          <p:cNvSpPr txBox="1"/>
          <p:nvPr/>
        </p:nvSpPr>
        <p:spPr>
          <a:xfrm>
            <a:off x="685799" y="3429000"/>
            <a:ext cx="3200401" cy="707886"/>
          </a:xfrm>
          <a:prstGeom prst="rect">
            <a:avLst/>
          </a:prstGeom>
          <a:noFill/>
        </p:spPr>
        <p:txBody>
          <a:bodyPr wrap="square" rtlCol="0">
            <a:spAutoFit/>
          </a:bodyPr>
          <a:lstStyle/>
          <a:p>
            <a:r>
              <a:rPr lang="en-US" sz="1000" dirty="0">
                <a:solidFill>
                  <a:schemeClr val="bg1"/>
                </a:solidFill>
              </a:rPr>
              <a:t>© NYPD.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CC21C2BC-70D2-044D-8ACB-A54D441871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F4B0A6-07E4-6648-9F13-A680C27FF291}"/>
              </a:ext>
            </a:extLst>
          </p:cNvPr>
          <p:cNvSpPr txBox="1"/>
          <p:nvPr/>
        </p:nvSpPr>
        <p:spPr>
          <a:xfrm>
            <a:off x="372028" y="647005"/>
            <a:ext cx="8060772" cy="1815882"/>
          </a:xfrm>
          <a:prstGeom prst="rect">
            <a:avLst/>
          </a:prstGeom>
          <a:noFill/>
        </p:spPr>
        <p:txBody>
          <a:bodyPr wrap="square" rtlCol="0">
            <a:spAutoFit/>
          </a:bodyPr>
          <a:lstStyle/>
          <a:p>
            <a:r>
              <a:rPr lang="en-US" dirty="0"/>
              <a:t>MIT </a:t>
            </a:r>
            <a:r>
              <a:rPr lang="en-US" dirty="0" err="1"/>
              <a:t>OpenCourseWare</a:t>
            </a:r>
            <a:endParaRPr lang="en-US" dirty="0"/>
          </a:p>
          <a:p>
            <a:r>
              <a:rPr lang="en-US" u="sng" dirty="0">
                <a:hlinkClick r:id="rId2"/>
              </a:rPr>
              <a:t>https://ocw.mit.edu</a:t>
            </a:r>
            <a:endParaRPr lang="en-US" dirty="0"/>
          </a:p>
          <a:p>
            <a:r>
              <a:rPr lang="en-US" dirty="0"/>
              <a:t> </a:t>
            </a:r>
          </a:p>
          <a:p>
            <a:r>
              <a:rPr lang="en-US" dirty="0"/>
              <a:t>RES.TLL-008 Social and Ethical Responsibilities of Computing (SERC)</a:t>
            </a:r>
          </a:p>
          <a:p>
            <a:r>
              <a:rPr lang="en-US" dirty="0"/>
              <a:t>Fall 2021</a:t>
            </a:r>
          </a:p>
          <a:p>
            <a:r>
              <a:rPr lang="en-US" dirty="0"/>
              <a:t> </a:t>
            </a:r>
          </a:p>
          <a:p>
            <a:r>
              <a:rPr lang="en-US" dirty="0"/>
              <a:t>For information about citing these materials or our Terms of Use, visit: </a:t>
            </a:r>
            <a:r>
              <a:rPr lang="en-US" u="sng" dirty="0">
                <a:hlinkClick r:id="rId3"/>
              </a:rPr>
              <a:t>https://ocw.mit.edu/terms</a:t>
            </a:r>
            <a:endParaRPr lang="en-US" dirty="0"/>
          </a:p>
          <a:p>
            <a:endParaRPr lang="en-US" dirty="0"/>
          </a:p>
        </p:txBody>
      </p:sp>
      <p:sp>
        <p:nvSpPr>
          <p:cNvPr id="5" name="Slide Number Placeholder 4">
            <a:extLst>
              <a:ext uri="{FF2B5EF4-FFF2-40B4-BE49-F238E27FC236}">
                <a16:creationId xmlns:a16="http://schemas.microsoft.com/office/drawing/2014/main" id="{0FE3ED34-F888-2C41-A34E-28B911967D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Tree>
    <p:extLst>
      <p:ext uri="{BB962C8B-B14F-4D97-AF65-F5344CB8AC3E}">
        <p14:creationId xmlns:p14="http://schemas.microsoft.com/office/powerpoint/2010/main" val="124678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cxnSp>
        <p:nvCxnSpPr>
          <p:cNvPr id="122" name="Google Shape;122;p18"/>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23" name="Google Shape;123;p18"/>
          <p:cNvSpPr txBox="1"/>
          <p:nvPr/>
        </p:nvSpPr>
        <p:spPr>
          <a:xfrm>
            <a:off x="609600" y="253425"/>
            <a:ext cx="7772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2F2F2"/>
                </a:solidFill>
                <a:latin typeface="Rockwell"/>
                <a:ea typeface="Rockwell"/>
                <a:cs typeface="Rockwell"/>
                <a:sym typeface="Rockwell"/>
              </a:rPr>
              <a:t>Quantification-Race-Policing: Big Themes</a:t>
            </a:r>
            <a:endParaRPr sz="2800" b="1">
              <a:solidFill>
                <a:srgbClr val="F2F2F2"/>
              </a:solidFill>
              <a:latin typeface="Rockwell"/>
              <a:ea typeface="Rockwell"/>
              <a:cs typeface="Rockwell"/>
              <a:sym typeface="Rockwell"/>
            </a:endParaRPr>
          </a:p>
        </p:txBody>
      </p:sp>
      <p:sp>
        <p:nvSpPr>
          <p:cNvPr id="124" name="Google Shape;124;p18"/>
          <p:cNvSpPr txBox="1"/>
          <p:nvPr/>
        </p:nvSpPr>
        <p:spPr>
          <a:xfrm>
            <a:off x="4038600" y="1143000"/>
            <a:ext cx="4572000" cy="570925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In fact, data has played a central role in the historical construction of ideas about criminality that undergird structural racism of modern criminal justice system</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Computational tools can obscure, launder, and exacerbate existing patterns of discrimination – behind veil of “objectivity”</a:t>
            </a:r>
            <a:endParaRPr/>
          </a:p>
          <a:p>
            <a:pPr marL="342900" marR="0" lvl="0" indent="-342900" algn="l" rtl="0">
              <a:spcBef>
                <a:spcPts val="600"/>
              </a:spcBef>
              <a:spcAft>
                <a:spcPts val="0"/>
              </a:spcAft>
              <a:buClr>
                <a:schemeClr val="lt1"/>
              </a:buClr>
              <a:buSzPts val="2000"/>
              <a:buFont typeface="Noto Sans Symbols"/>
              <a:buChar char="▪"/>
            </a:pPr>
            <a:r>
              <a:rPr lang="en-US" sz="2000">
                <a:solidFill>
                  <a:schemeClr val="lt1"/>
                </a:solidFill>
                <a:latin typeface="Rockwell"/>
                <a:ea typeface="Rockwell"/>
                <a:cs typeface="Rockwell"/>
                <a:sym typeface="Rockwell"/>
              </a:rPr>
              <a:t>The establishment of quantitative systems for guiding and evaluating policing can reshape policing behaviors in detrimental ways:</a:t>
            </a:r>
            <a:endParaRPr/>
          </a:p>
          <a:p>
            <a:pPr marL="800100" marR="0" lvl="1" indent="-342900" algn="l" rtl="0">
              <a:spcBef>
                <a:spcPts val="600"/>
              </a:spcBef>
              <a:spcAft>
                <a:spcPts val="0"/>
              </a:spcAft>
              <a:buClr>
                <a:schemeClr val="lt1"/>
              </a:buClr>
              <a:buSzPts val="2000"/>
              <a:buFont typeface="Noto Sans Symbols"/>
              <a:buChar char="▪"/>
            </a:pPr>
            <a:r>
              <a:rPr lang="en-US" sz="2000" b="0" i="0" u="none" strike="noStrike" cap="none">
                <a:solidFill>
                  <a:schemeClr val="lt1"/>
                </a:solidFill>
                <a:latin typeface="Rockwell"/>
                <a:ea typeface="Rockwell"/>
                <a:cs typeface="Rockwell"/>
                <a:sym typeface="Rockwell"/>
              </a:rPr>
              <a:t>“Ratchet effects”</a:t>
            </a:r>
            <a:endParaRPr/>
          </a:p>
          <a:p>
            <a:pPr marL="800100" marR="0" lvl="1" indent="-342900" algn="l" rtl="0">
              <a:spcBef>
                <a:spcPts val="600"/>
              </a:spcBef>
              <a:spcAft>
                <a:spcPts val="0"/>
              </a:spcAft>
              <a:buClr>
                <a:schemeClr val="lt1"/>
              </a:buClr>
              <a:buSzPts val="2000"/>
              <a:buFont typeface="Noto Sans Symbols"/>
              <a:buChar char="▪"/>
            </a:pPr>
            <a:r>
              <a:rPr lang="en-US" sz="2000" b="0" i="0" u="none" strike="noStrike" cap="none">
                <a:solidFill>
                  <a:schemeClr val="lt1"/>
                </a:solidFill>
                <a:latin typeface="Rockwell"/>
                <a:ea typeface="Rockwell"/>
                <a:cs typeface="Rockwell"/>
                <a:sym typeface="Rockwell"/>
              </a:rPr>
              <a:t>“Juking the stats”</a:t>
            </a:r>
            <a:endParaRPr/>
          </a:p>
          <a:p>
            <a:pPr marL="800100" marR="0" lvl="1" indent="-215900" algn="l" rtl="0">
              <a:spcBef>
                <a:spcPts val="600"/>
              </a:spcBef>
              <a:spcAft>
                <a:spcPts val="0"/>
              </a:spcAft>
              <a:buClr>
                <a:schemeClr val="lt1"/>
              </a:buClr>
              <a:buSzPts val="2000"/>
              <a:buFont typeface="Noto Sans Symbols"/>
              <a:buNone/>
            </a:pPr>
            <a:endParaRPr sz="2000" b="0" i="0" u="none" strike="noStrike" cap="none">
              <a:solidFill>
                <a:schemeClr val="lt1"/>
              </a:solidFill>
              <a:latin typeface="Rockwell"/>
              <a:ea typeface="Rockwell"/>
              <a:cs typeface="Rockwell"/>
              <a:sym typeface="Rockwell"/>
            </a:endParaRPr>
          </a:p>
        </p:txBody>
      </p:sp>
      <p:pic>
        <p:nvPicPr>
          <p:cNvPr id="125" name="Google Shape;125;p18"/>
          <p:cNvPicPr preferRelativeResize="0"/>
          <p:nvPr/>
        </p:nvPicPr>
        <p:blipFill rotWithShape="1">
          <a:blip r:embed="rId3">
            <a:alphaModFix/>
          </a:blip>
          <a:srcRect/>
          <a:stretch/>
        </p:blipFill>
        <p:spPr>
          <a:xfrm>
            <a:off x="685801" y="1187623"/>
            <a:ext cx="3200400" cy="2193898"/>
          </a:xfrm>
          <a:prstGeom prst="rect">
            <a:avLst/>
          </a:prstGeom>
          <a:noFill/>
          <a:ln>
            <a:noFill/>
          </a:ln>
        </p:spPr>
      </p:pic>
      <p:sp>
        <p:nvSpPr>
          <p:cNvPr id="6" name="TextBox 5">
            <a:extLst>
              <a:ext uri="{FF2B5EF4-FFF2-40B4-BE49-F238E27FC236}">
                <a16:creationId xmlns:a16="http://schemas.microsoft.com/office/drawing/2014/main" id="{12FB6D58-459B-2E44-A986-9099FBDF92C9}"/>
              </a:ext>
            </a:extLst>
          </p:cNvPr>
          <p:cNvSpPr txBox="1"/>
          <p:nvPr/>
        </p:nvSpPr>
        <p:spPr>
          <a:xfrm>
            <a:off x="609600" y="3381521"/>
            <a:ext cx="3276601" cy="707886"/>
          </a:xfrm>
          <a:prstGeom prst="rect">
            <a:avLst/>
          </a:prstGeom>
          <a:noFill/>
        </p:spPr>
        <p:txBody>
          <a:bodyPr wrap="square" rtlCol="0">
            <a:spAutoFit/>
          </a:bodyPr>
          <a:lstStyle/>
          <a:p>
            <a:r>
              <a:rPr lang="en-US" sz="1000" dirty="0">
                <a:solidFill>
                  <a:schemeClr val="bg1"/>
                </a:solidFill>
              </a:rPr>
              <a:t>© NYPD. All rights reserved. This content is excluded from our Creative Commons license. For more information, see </a:t>
            </a:r>
            <a:r>
              <a:rPr lang="en-US" sz="1000" dirty="0">
                <a:solidFill>
                  <a:schemeClr val="bg1"/>
                </a:solidFill>
                <a:hlinkClick r:id="rId4"/>
              </a:rPr>
              <a:t>https://</a:t>
            </a:r>
            <a:r>
              <a:rPr lang="en-US" sz="1000" dirty="0" err="1">
                <a:solidFill>
                  <a:schemeClr val="bg1"/>
                </a:solidFill>
                <a:hlinkClick r:id="rId4"/>
              </a:rPr>
              <a:t>ocw.mit.edu</a:t>
            </a:r>
            <a:r>
              <a:rPr lang="en-US" sz="1000" dirty="0">
                <a:solidFill>
                  <a:schemeClr val="bg1"/>
                </a:solidFill>
                <a:hlinkClick r:id="rId4"/>
              </a:rPr>
              <a:t>/help/</a:t>
            </a:r>
            <a:r>
              <a:rPr lang="en-US" sz="1000" dirty="0" err="1">
                <a:solidFill>
                  <a:schemeClr val="bg1"/>
                </a:solidFill>
                <a:hlinkClick r:id="rId4"/>
              </a:rPr>
              <a:t>faq</a:t>
            </a:r>
            <a:r>
              <a:rPr lang="en-US" sz="1000" dirty="0">
                <a:solidFill>
                  <a:schemeClr val="bg1"/>
                </a:solidFill>
                <a:hlinkClick r:id="rId4"/>
              </a:rPr>
              <a:t>-fair-use/</a:t>
            </a:r>
            <a:endParaRPr lang="en-US" sz="1000" dirty="0">
              <a:solidFill>
                <a:schemeClr val="bg1"/>
              </a:solidFill>
            </a:endParaRPr>
          </a:p>
          <a:p>
            <a:endParaRPr lang="en-US" sz="1000" dirty="0">
              <a:solidFill>
                <a:schemeClr val="bg1"/>
              </a:solidFill>
            </a:endParaRPr>
          </a:p>
        </p:txBody>
      </p:sp>
      <p:sp>
        <p:nvSpPr>
          <p:cNvPr id="2" name="Slide Number Placeholder 1">
            <a:extLst>
              <a:ext uri="{FF2B5EF4-FFF2-40B4-BE49-F238E27FC236}">
                <a16:creationId xmlns:a16="http://schemas.microsoft.com/office/drawing/2014/main" id="{59862F83-EAF9-244C-A62C-1688468B1F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cxnSp>
        <p:nvCxnSpPr>
          <p:cNvPr id="130" name="Google Shape;130;p19"/>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31" name="Google Shape;131;p19"/>
          <p:cNvSpPr txBox="1"/>
          <p:nvPr/>
        </p:nvSpPr>
        <p:spPr>
          <a:xfrm>
            <a:off x="609600" y="253425"/>
            <a:ext cx="7772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2F2F2"/>
                </a:solidFill>
                <a:latin typeface="Rockwell"/>
                <a:ea typeface="Rockwell"/>
                <a:cs typeface="Rockwell"/>
                <a:sym typeface="Rockwell"/>
              </a:rPr>
              <a:t>Crime, Numbers, and Social Science</a:t>
            </a:r>
            <a:endParaRPr sz="3200" b="1">
              <a:solidFill>
                <a:srgbClr val="F2F2F2"/>
              </a:solidFill>
              <a:latin typeface="Rockwell"/>
              <a:ea typeface="Rockwell"/>
              <a:cs typeface="Rockwell"/>
              <a:sym typeface="Rockwell"/>
            </a:endParaRPr>
          </a:p>
        </p:txBody>
      </p:sp>
      <p:pic>
        <p:nvPicPr>
          <p:cNvPr id="132" name="Google Shape;132;p19"/>
          <p:cNvPicPr preferRelativeResize="0"/>
          <p:nvPr/>
        </p:nvPicPr>
        <p:blipFill rotWithShape="1">
          <a:blip r:embed="rId3">
            <a:alphaModFix/>
          </a:blip>
          <a:srcRect/>
          <a:stretch/>
        </p:blipFill>
        <p:spPr>
          <a:xfrm>
            <a:off x="1219200" y="1146889"/>
            <a:ext cx="6629400" cy="4552720"/>
          </a:xfrm>
          <a:prstGeom prst="rect">
            <a:avLst/>
          </a:prstGeom>
          <a:noFill/>
          <a:ln>
            <a:noFill/>
          </a:ln>
        </p:spPr>
      </p:pic>
      <p:sp>
        <p:nvSpPr>
          <p:cNvPr id="133" name="Google Shape;133;p19"/>
          <p:cNvSpPr/>
          <p:nvPr/>
        </p:nvSpPr>
        <p:spPr>
          <a:xfrm>
            <a:off x="637953" y="5852010"/>
            <a:ext cx="7820247"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lt1"/>
                </a:solidFill>
                <a:latin typeface="Rockwell"/>
                <a:ea typeface="Rockwell"/>
                <a:cs typeface="Rockwell"/>
                <a:sym typeface="Rockwell"/>
              </a:rPr>
              <a:t>“</a:t>
            </a:r>
            <a:r>
              <a:rPr lang="en-US" sz="1400" dirty="0" err="1">
                <a:solidFill>
                  <a:schemeClr val="lt1"/>
                </a:solidFill>
                <a:latin typeface="Rockwell"/>
                <a:ea typeface="Rockwell"/>
                <a:cs typeface="Rockwell"/>
                <a:sym typeface="Rockwell"/>
              </a:rPr>
              <a:t>Cartes</a:t>
            </a:r>
            <a:r>
              <a:rPr lang="en-US" sz="1400" dirty="0">
                <a:solidFill>
                  <a:schemeClr val="lt1"/>
                </a:solidFill>
                <a:latin typeface="Rockwell"/>
                <a:ea typeface="Rockwell"/>
                <a:cs typeface="Rockwell"/>
                <a:sym typeface="Rockwell"/>
              </a:rPr>
              <a:t> figurative: Crimes </a:t>
            </a:r>
            <a:r>
              <a:rPr lang="en-US" sz="1400" dirty="0" err="1">
                <a:solidFill>
                  <a:schemeClr val="lt1"/>
                </a:solidFill>
                <a:latin typeface="Rockwell"/>
                <a:ea typeface="Rockwell"/>
                <a:cs typeface="Rockwell"/>
                <a:sym typeface="Rockwell"/>
              </a:rPr>
              <a:t>contre</a:t>
            </a:r>
            <a:r>
              <a:rPr lang="en-US" sz="1400" dirty="0">
                <a:solidFill>
                  <a:schemeClr val="lt1"/>
                </a:solidFill>
                <a:latin typeface="Rockwell"/>
                <a:ea typeface="Rockwell"/>
                <a:cs typeface="Rockwell"/>
                <a:sym typeface="Rockwell"/>
              </a:rPr>
              <a:t> les </a:t>
            </a:r>
            <a:r>
              <a:rPr lang="en-US" sz="1400" dirty="0" err="1">
                <a:solidFill>
                  <a:schemeClr val="lt1"/>
                </a:solidFill>
                <a:latin typeface="Rockwell"/>
                <a:ea typeface="Rockwell"/>
                <a:cs typeface="Rockwell"/>
                <a:sym typeface="Rockwell"/>
              </a:rPr>
              <a:t>propriétés</a:t>
            </a:r>
            <a:r>
              <a:rPr lang="en-US" sz="1400" dirty="0">
                <a:solidFill>
                  <a:schemeClr val="lt1"/>
                </a:solidFill>
                <a:latin typeface="Rockwell"/>
                <a:ea typeface="Rockwell"/>
                <a:cs typeface="Rockwell"/>
                <a:sym typeface="Rockwell"/>
              </a:rPr>
              <a:t> / Crimes </a:t>
            </a:r>
            <a:r>
              <a:rPr lang="en-US" sz="1400" dirty="0" err="1">
                <a:solidFill>
                  <a:schemeClr val="lt1"/>
                </a:solidFill>
                <a:latin typeface="Rockwell"/>
                <a:ea typeface="Rockwell"/>
                <a:cs typeface="Rockwell"/>
                <a:sym typeface="Rockwell"/>
              </a:rPr>
              <a:t>contre</a:t>
            </a:r>
            <a:r>
              <a:rPr lang="en-US" sz="1400" dirty="0">
                <a:solidFill>
                  <a:schemeClr val="lt1"/>
                </a:solidFill>
                <a:latin typeface="Rockwell"/>
                <a:ea typeface="Rockwell"/>
                <a:cs typeface="Rockwell"/>
                <a:sym typeface="Rockwell"/>
              </a:rPr>
              <a:t> les </a:t>
            </a:r>
            <a:r>
              <a:rPr lang="en-US" sz="1400" dirty="0" err="1">
                <a:solidFill>
                  <a:schemeClr val="lt1"/>
                </a:solidFill>
                <a:latin typeface="Rockwell"/>
                <a:ea typeface="Rockwell"/>
                <a:cs typeface="Rockwell"/>
                <a:sym typeface="Rockwell"/>
              </a:rPr>
              <a:t>personnes</a:t>
            </a:r>
            <a:r>
              <a:rPr lang="en-US" sz="1400" dirty="0">
                <a:solidFill>
                  <a:schemeClr val="lt1"/>
                </a:solidFill>
                <a:latin typeface="Rockwell"/>
                <a:ea typeface="Rockwell"/>
                <a:cs typeface="Rockwell"/>
                <a:sym typeface="Rockwell"/>
              </a:rPr>
              <a:t>.” Two lithograph maps within one border, 21.5 × 33 cm. From </a:t>
            </a:r>
            <a:r>
              <a:rPr lang="en-US" sz="1400" dirty="0" err="1">
                <a:solidFill>
                  <a:schemeClr val="lt1"/>
                </a:solidFill>
                <a:latin typeface="Rockwell"/>
                <a:ea typeface="Rockwell"/>
                <a:cs typeface="Rockwell"/>
                <a:sym typeface="Rockwell"/>
              </a:rPr>
              <a:t>Quetelet’s</a:t>
            </a:r>
            <a:r>
              <a:rPr lang="en-US" sz="1400" dirty="0">
                <a:solidFill>
                  <a:schemeClr val="lt1"/>
                </a:solidFill>
                <a:latin typeface="Rockwell"/>
                <a:ea typeface="Rockwell"/>
                <a:cs typeface="Rockwell"/>
                <a:sym typeface="Rockwell"/>
              </a:rPr>
              <a:t> </a:t>
            </a:r>
            <a:r>
              <a:rPr lang="en-US" sz="1400" i="1" dirty="0">
                <a:solidFill>
                  <a:schemeClr val="lt1"/>
                </a:solidFill>
                <a:latin typeface="Rockwell"/>
                <a:ea typeface="Rockwell"/>
                <a:cs typeface="Rockwell"/>
                <a:sym typeface="Rockwell"/>
              </a:rPr>
              <a:t>Sur </a:t>
            </a:r>
            <a:r>
              <a:rPr lang="en-US" sz="1400" i="1" dirty="0" err="1">
                <a:solidFill>
                  <a:schemeClr val="lt1"/>
                </a:solidFill>
                <a:latin typeface="Rockwell"/>
                <a:ea typeface="Rockwell"/>
                <a:cs typeface="Rockwell"/>
                <a:sym typeface="Rockwell"/>
              </a:rPr>
              <a:t>l’homme</a:t>
            </a:r>
            <a:r>
              <a:rPr lang="en-US" sz="1400" i="1" dirty="0">
                <a:solidFill>
                  <a:schemeClr val="lt1"/>
                </a:solidFill>
                <a:latin typeface="Rockwell"/>
                <a:ea typeface="Rockwell"/>
                <a:cs typeface="Rockwell"/>
                <a:sym typeface="Rockwell"/>
              </a:rPr>
              <a:t> et le </a:t>
            </a:r>
            <a:r>
              <a:rPr lang="en-US" sz="1400" i="1" dirty="0" err="1">
                <a:solidFill>
                  <a:schemeClr val="lt1"/>
                </a:solidFill>
                <a:latin typeface="Rockwell"/>
                <a:ea typeface="Rockwell"/>
                <a:cs typeface="Rockwell"/>
                <a:sym typeface="Rockwell"/>
              </a:rPr>
              <a:t>développement</a:t>
            </a:r>
            <a:r>
              <a:rPr lang="en-US" sz="1400" i="1" dirty="0">
                <a:solidFill>
                  <a:schemeClr val="lt1"/>
                </a:solidFill>
                <a:latin typeface="Rockwell"/>
                <a:ea typeface="Rockwell"/>
                <a:cs typeface="Rockwell"/>
                <a:sym typeface="Rockwell"/>
              </a:rPr>
              <a:t> de </a:t>
            </a:r>
            <a:r>
              <a:rPr lang="en-US" sz="1400" i="1" dirty="0" err="1">
                <a:solidFill>
                  <a:schemeClr val="lt1"/>
                </a:solidFill>
                <a:latin typeface="Rockwell"/>
                <a:ea typeface="Rockwell"/>
                <a:cs typeface="Rockwell"/>
                <a:sym typeface="Rockwell"/>
              </a:rPr>
              <a:t>ses</a:t>
            </a:r>
            <a:r>
              <a:rPr lang="en-US" sz="1400" i="1" dirty="0">
                <a:solidFill>
                  <a:schemeClr val="lt1"/>
                </a:solidFill>
                <a:latin typeface="Rockwell"/>
                <a:ea typeface="Rockwell"/>
                <a:cs typeface="Rockwell"/>
                <a:sym typeface="Rockwell"/>
              </a:rPr>
              <a:t> </a:t>
            </a:r>
            <a:r>
              <a:rPr lang="en-US" sz="1400" i="1" dirty="0" err="1">
                <a:solidFill>
                  <a:schemeClr val="lt1"/>
                </a:solidFill>
                <a:latin typeface="Rockwell"/>
                <a:ea typeface="Rockwell"/>
                <a:cs typeface="Rockwell"/>
                <a:sym typeface="Rockwell"/>
              </a:rPr>
              <a:t>facultés</a:t>
            </a:r>
            <a:r>
              <a:rPr lang="en-US" sz="1400" i="1" dirty="0">
                <a:solidFill>
                  <a:schemeClr val="lt1"/>
                </a:solidFill>
                <a:latin typeface="Rockwell"/>
                <a:ea typeface="Rockwell"/>
                <a:cs typeface="Rockwell"/>
                <a:sym typeface="Rockwell"/>
              </a:rPr>
              <a:t>; </a:t>
            </a:r>
            <a:r>
              <a:rPr lang="en-US" sz="1400" i="1" dirty="0" err="1">
                <a:solidFill>
                  <a:schemeClr val="lt1"/>
                </a:solidFill>
                <a:latin typeface="Rockwell"/>
                <a:ea typeface="Rockwell"/>
                <a:cs typeface="Rockwell"/>
                <a:sym typeface="Rockwell"/>
              </a:rPr>
              <a:t>ou</a:t>
            </a:r>
            <a:r>
              <a:rPr lang="en-US" sz="1400" i="1" dirty="0">
                <a:solidFill>
                  <a:schemeClr val="lt1"/>
                </a:solidFill>
                <a:latin typeface="Rockwell"/>
                <a:ea typeface="Rockwell"/>
                <a:cs typeface="Rockwell"/>
                <a:sym typeface="Rockwell"/>
              </a:rPr>
              <a:t>, </a:t>
            </a:r>
            <a:r>
              <a:rPr lang="en-US" sz="1400" i="1" dirty="0" err="1">
                <a:solidFill>
                  <a:schemeClr val="lt1"/>
                </a:solidFill>
                <a:latin typeface="Rockwell"/>
                <a:ea typeface="Rockwell"/>
                <a:cs typeface="Rockwell"/>
                <a:sym typeface="Rockwell"/>
              </a:rPr>
              <a:t>Essai</a:t>
            </a:r>
            <a:r>
              <a:rPr lang="en-US" sz="1400" i="1" dirty="0">
                <a:solidFill>
                  <a:schemeClr val="lt1"/>
                </a:solidFill>
                <a:latin typeface="Rockwell"/>
                <a:ea typeface="Rockwell"/>
                <a:cs typeface="Rockwell"/>
                <a:sym typeface="Rockwell"/>
              </a:rPr>
              <a:t> de physique </a:t>
            </a:r>
            <a:r>
              <a:rPr lang="en-US" sz="1400" i="1" dirty="0" err="1">
                <a:solidFill>
                  <a:schemeClr val="lt1"/>
                </a:solidFill>
                <a:latin typeface="Rockwell"/>
                <a:ea typeface="Rockwell"/>
                <a:cs typeface="Rockwell"/>
                <a:sym typeface="Rockwell"/>
              </a:rPr>
              <a:t>sociale</a:t>
            </a:r>
            <a:r>
              <a:rPr lang="en-US" sz="1400" dirty="0">
                <a:solidFill>
                  <a:schemeClr val="lt1"/>
                </a:solidFill>
                <a:latin typeface="Rockwell"/>
                <a:ea typeface="Rockwell"/>
                <a:cs typeface="Rockwell"/>
                <a:sym typeface="Rockwell"/>
              </a:rPr>
              <a:t>, 2 vols. in 1 (Brussels: Louis </a:t>
            </a:r>
            <a:r>
              <a:rPr lang="en-US" sz="1400" dirty="0" err="1">
                <a:solidFill>
                  <a:schemeClr val="lt1"/>
                </a:solidFill>
                <a:latin typeface="Rockwell"/>
                <a:ea typeface="Rockwell"/>
                <a:cs typeface="Rockwell"/>
                <a:sym typeface="Rockwell"/>
              </a:rPr>
              <a:t>Hauman</a:t>
            </a:r>
            <a:r>
              <a:rPr lang="en-US" sz="1400" dirty="0">
                <a:solidFill>
                  <a:schemeClr val="lt1"/>
                </a:solidFill>
                <a:latin typeface="Rockwell"/>
                <a:ea typeface="Rockwell"/>
                <a:cs typeface="Rockwell"/>
                <a:sym typeface="Rockwell"/>
              </a:rPr>
              <a:t>, 1836) [Historic Maps Collection]. (</a:t>
            </a:r>
            <a:r>
              <a:rPr lang="en-US" sz="1400" u="sng" dirty="0">
                <a:solidFill>
                  <a:schemeClr val="hlink"/>
                </a:solidFill>
                <a:latin typeface="Rockwell"/>
                <a:ea typeface="Rockwell"/>
                <a:cs typeface="Rockwell"/>
                <a:sym typeface="Rockwell"/>
                <a:hlinkClick r:id="rId4"/>
              </a:rPr>
              <a:t>Princeton Historical Maps Collection</a:t>
            </a:r>
            <a:r>
              <a:rPr lang="en-US" sz="1400" dirty="0">
                <a:solidFill>
                  <a:schemeClr val="lt1"/>
                </a:solidFill>
                <a:latin typeface="Rockwell"/>
                <a:ea typeface="Rockwell"/>
                <a:cs typeface="Rockwell"/>
                <a:sym typeface="Rockwell"/>
              </a:rPr>
              <a:t>)</a:t>
            </a:r>
            <a:endParaRPr sz="1400" dirty="0">
              <a:solidFill>
                <a:schemeClr val="lt1"/>
              </a:solidFill>
              <a:latin typeface="Rockwell"/>
              <a:ea typeface="Rockwell"/>
              <a:cs typeface="Rockwell"/>
              <a:sym typeface="Rockwell"/>
            </a:endParaRPr>
          </a:p>
        </p:txBody>
      </p:sp>
      <p:sp>
        <p:nvSpPr>
          <p:cNvPr id="2" name="TextBox 1">
            <a:extLst>
              <a:ext uri="{FF2B5EF4-FFF2-40B4-BE49-F238E27FC236}">
                <a16:creationId xmlns:a16="http://schemas.microsoft.com/office/drawing/2014/main" id="{FD78194E-C94A-A241-AA1A-629013EAEBC2}"/>
              </a:ext>
            </a:extLst>
          </p:cNvPr>
          <p:cNvSpPr txBox="1"/>
          <p:nvPr/>
        </p:nvSpPr>
        <p:spPr>
          <a:xfrm>
            <a:off x="5486401" y="5621921"/>
            <a:ext cx="3433010" cy="307777"/>
          </a:xfrm>
          <a:prstGeom prst="rect">
            <a:avLst/>
          </a:prstGeom>
          <a:noFill/>
        </p:spPr>
        <p:txBody>
          <a:bodyPr wrap="square" rtlCol="0">
            <a:spAutoFit/>
          </a:bodyPr>
          <a:lstStyle/>
          <a:p>
            <a:r>
              <a:rPr lang="en-US" dirty="0">
                <a:solidFill>
                  <a:schemeClr val="bg1"/>
                </a:solidFill>
              </a:rPr>
              <a:t>Image is in the public domain.</a:t>
            </a:r>
          </a:p>
        </p:txBody>
      </p:sp>
      <p:sp>
        <p:nvSpPr>
          <p:cNvPr id="3" name="Slide Number Placeholder 2">
            <a:extLst>
              <a:ext uri="{FF2B5EF4-FFF2-40B4-BE49-F238E27FC236}">
                <a16:creationId xmlns:a16="http://schemas.microsoft.com/office/drawing/2014/main" id="{13762C5D-A98F-F04E-8921-5B8F7C1229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cxnSp>
        <p:nvCxnSpPr>
          <p:cNvPr id="138" name="Google Shape;138;p20"/>
          <p:cNvCxnSpPr/>
          <p:nvPr/>
        </p:nvCxnSpPr>
        <p:spPr>
          <a:xfrm>
            <a:off x="685800" y="9906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39" name="Google Shape;139;p20"/>
          <p:cNvSpPr txBox="1"/>
          <p:nvPr/>
        </p:nvSpPr>
        <p:spPr>
          <a:xfrm>
            <a:off x="609600" y="253425"/>
            <a:ext cx="7772400"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F2F2F2"/>
                </a:solidFill>
                <a:latin typeface="Rockwell"/>
                <a:ea typeface="Rockwell"/>
                <a:cs typeface="Rockwell"/>
                <a:sym typeface="Rockwell"/>
              </a:rPr>
              <a:t>Three Episodes</a:t>
            </a:r>
            <a:endParaRPr sz="2900" b="1">
              <a:solidFill>
                <a:srgbClr val="F2F2F2"/>
              </a:solidFill>
              <a:latin typeface="Rockwell"/>
              <a:ea typeface="Rockwell"/>
              <a:cs typeface="Rockwell"/>
              <a:sym typeface="Rockwell"/>
            </a:endParaRPr>
          </a:p>
        </p:txBody>
      </p:sp>
      <p:sp>
        <p:nvSpPr>
          <p:cNvPr id="140" name="Google Shape;140;p20"/>
          <p:cNvSpPr txBox="1"/>
          <p:nvPr/>
        </p:nvSpPr>
        <p:spPr>
          <a:xfrm>
            <a:off x="4343400" y="1143000"/>
            <a:ext cx="4267200" cy="461664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lt1"/>
              </a:buClr>
              <a:buSzPts val="2200"/>
              <a:buFont typeface="Noto Sans Symbols"/>
              <a:buChar char="▪"/>
            </a:pPr>
            <a:r>
              <a:rPr lang="en-US" sz="2200" dirty="0">
                <a:solidFill>
                  <a:schemeClr val="lt1"/>
                </a:solidFill>
                <a:latin typeface="Rockwell"/>
                <a:ea typeface="Rockwell"/>
                <a:cs typeface="Rockwell"/>
                <a:sym typeface="Rockwell"/>
              </a:rPr>
              <a:t>Crime statistics and the “condemnation of blackness,” c. 1890-1940</a:t>
            </a:r>
            <a:endParaRPr dirty="0"/>
          </a:p>
          <a:p>
            <a:pPr marL="457200" marR="0" lvl="0" indent="-457200" algn="l" rtl="0">
              <a:spcBef>
                <a:spcPts val="1200"/>
              </a:spcBef>
              <a:spcAft>
                <a:spcPts val="0"/>
              </a:spcAft>
              <a:buClr>
                <a:schemeClr val="lt1"/>
              </a:buClr>
              <a:buSzPts val="2200"/>
              <a:buFont typeface="Noto Sans Symbols"/>
              <a:buChar char="▪"/>
            </a:pPr>
            <a:r>
              <a:rPr lang="en-US" sz="2200" dirty="0">
                <a:solidFill>
                  <a:schemeClr val="lt1"/>
                </a:solidFill>
                <a:latin typeface="Rockwell"/>
                <a:ea typeface="Rockwell"/>
                <a:cs typeface="Rockwell"/>
                <a:sym typeface="Rockwell"/>
              </a:rPr>
              <a:t>Risk assessment and the “actuarial” approach to policing and punishment, from the Burgess Method (1928) to AI</a:t>
            </a:r>
            <a:endParaRPr dirty="0"/>
          </a:p>
          <a:p>
            <a:pPr marL="457200" marR="0" lvl="0" indent="-457200" algn="l" rtl="0">
              <a:spcBef>
                <a:spcPts val="1200"/>
              </a:spcBef>
              <a:spcAft>
                <a:spcPts val="0"/>
              </a:spcAft>
              <a:buClr>
                <a:schemeClr val="lt1"/>
              </a:buClr>
              <a:buSzPts val="2200"/>
              <a:buFont typeface="Noto Sans Symbols"/>
              <a:buChar char="▪"/>
            </a:pPr>
            <a:r>
              <a:rPr lang="en-US" sz="2200" dirty="0">
                <a:solidFill>
                  <a:schemeClr val="lt1"/>
                </a:solidFill>
                <a:latin typeface="Rockwell"/>
                <a:ea typeface="Rockwell"/>
                <a:cs typeface="Rockwell"/>
                <a:sym typeface="Rockwell"/>
              </a:rPr>
              <a:t>“Data-driven” policing from CompStat (1990s) to Big Data</a:t>
            </a:r>
            <a:endParaRPr dirty="0"/>
          </a:p>
          <a:p>
            <a:pPr marL="457200" marR="0" lvl="0" indent="-317500" algn="l" rtl="0">
              <a:spcBef>
                <a:spcPts val="1200"/>
              </a:spcBef>
              <a:spcAft>
                <a:spcPts val="0"/>
              </a:spcAft>
              <a:buClr>
                <a:schemeClr val="lt1"/>
              </a:buClr>
              <a:buSzPts val="2200"/>
              <a:buFont typeface="Rockwell"/>
              <a:buNone/>
            </a:pPr>
            <a:endParaRPr sz="2200" dirty="0">
              <a:solidFill>
                <a:schemeClr val="lt1"/>
              </a:solidFill>
              <a:latin typeface="Rockwell"/>
              <a:ea typeface="Rockwell"/>
              <a:cs typeface="Rockwell"/>
              <a:sym typeface="Rockwell"/>
            </a:endParaRPr>
          </a:p>
        </p:txBody>
      </p:sp>
      <p:pic>
        <p:nvPicPr>
          <p:cNvPr id="141" name="Google Shape;141;p20"/>
          <p:cNvPicPr preferRelativeResize="0"/>
          <p:nvPr/>
        </p:nvPicPr>
        <p:blipFill rotWithShape="1">
          <a:blip r:embed="rId3">
            <a:alphaModFix/>
          </a:blip>
          <a:srcRect/>
          <a:stretch/>
        </p:blipFill>
        <p:spPr>
          <a:xfrm>
            <a:off x="690664" y="2780432"/>
            <a:ext cx="3319147" cy="1791568"/>
          </a:xfrm>
          <a:prstGeom prst="rect">
            <a:avLst/>
          </a:prstGeom>
          <a:noFill/>
          <a:ln>
            <a:noFill/>
          </a:ln>
          <a:effectLst>
            <a:outerShdw blurRad="50800" dist="38100" dir="2700000" algn="tl" rotWithShape="0">
              <a:srgbClr val="000000">
                <a:alpha val="40000"/>
              </a:srgbClr>
            </a:outerShdw>
          </a:effectLst>
        </p:spPr>
      </p:pic>
      <p:pic>
        <p:nvPicPr>
          <p:cNvPr id="142" name="Google Shape;142;p20"/>
          <p:cNvPicPr preferRelativeResize="0"/>
          <p:nvPr/>
        </p:nvPicPr>
        <p:blipFill rotWithShape="1">
          <a:blip r:embed="rId4">
            <a:alphaModFix/>
          </a:blip>
          <a:srcRect l="29167" r="28333" b="56600"/>
          <a:stretch/>
        </p:blipFill>
        <p:spPr>
          <a:xfrm>
            <a:off x="685800" y="4724400"/>
            <a:ext cx="3324011" cy="1549199"/>
          </a:xfrm>
          <a:prstGeom prst="rect">
            <a:avLst/>
          </a:prstGeom>
          <a:noFill/>
          <a:ln>
            <a:noFill/>
          </a:ln>
          <a:effectLst>
            <a:outerShdw blurRad="50800" dist="38100" dir="2700000" algn="tl" rotWithShape="0">
              <a:srgbClr val="000000">
                <a:alpha val="40000"/>
              </a:srgbClr>
            </a:outerShdw>
          </a:effectLst>
        </p:spPr>
      </p:pic>
      <p:pic>
        <p:nvPicPr>
          <p:cNvPr id="143" name="Google Shape;143;p20"/>
          <p:cNvPicPr preferRelativeResize="0"/>
          <p:nvPr/>
        </p:nvPicPr>
        <p:blipFill rotWithShape="1">
          <a:blip r:embed="rId5">
            <a:alphaModFix/>
          </a:blip>
          <a:srcRect t="12543" b="60601"/>
          <a:stretch/>
        </p:blipFill>
        <p:spPr>
          <a:xfrm>
            <a:off x="671405" y="1143000"/>
            <a:ext cx="3352800" cy="1447800"/>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1BC2FE01-C652-384E-956A-8629A3EA2602}"/>
              </a:ext>
            </a:extLst>
          </p:cNvPr>
          <p:cNvSpPr txBox="1"/>
          <p:nvPr/>
        </p:nvSpPr>
        <p:spPr>
          <a:xfrm>
            <a:off x="609600" y="6250632"/>
            <a:ext cx="3414605" cy="707886"/>
          </a:xfrm>
          <a:prstGeom prst="rect">
            <a:avLst/>
          </a:prstGeom>
          <a:noFill/>
        </p:spPr>
        <p:txBody>
          <a:bodyPr wrap="square" rtlCol="0">
            <a:spAutoFit/>
          </a:bodyPr>
          <a:lstStyle/>
          <a:p>
            <a:r>
              <a:rPr lang="en-US" sz="1000" dirty="0">
                <a:solidFill>
                  <a:schemeClr val="bg1"/>
                </a:solidFill>
              </a:rPr>
              <a:t>© Northpointe, NYPD. All rights reserved. This content is excluded from our Creative Commons license. For more information, see </a:t>
            </a:r>
            <a:r>
              <a:rPr lang="en-US" sz="1000" dirty="0">
                <a:solidFill>
                  <a:schemeClr val="bg1"/>
                </a:solidFill>
                <a:hlinkClick r:id="rId6"/>
              </a:rPr>
              <a:t>https://</a:t>
            </a:r>
            <a:r>
              <a:rPr lang="en-US" sz="1000" dirty="0" err="1">
                <a:solidFill>
                  <a:schemeClr val="bg1"/>
                </a:solidFill>
                <a:hlinkClick r:id="rId6"/>
              </a:rPr>
              <a:t>ocw.mit.edu</a:t>
            </a:r>
            <a:r>
              <a:rPr lang="en-US" sz="1000" dirty="0">
                <a:solidFill>
                  <a:schemeClr val="bg1"/>
                </a:solidFill>
                <a:hlinkClick r:id="rId6"/>
              </a:rPr>
              <a:t>/help/</a:t>
            </a:r>
            <a:r>
              <a:rPr lang="en-US" sz="1000" dirty="0" err="1">
                <a:solidFill>
                  <a:schemeClr val="bg1"/>
                </a:solidFill>
                <a:hlinkClick r:id="rId6"/>
              </a:rPr>
              <a:t>faq</a:t>
            </a:r>
            <a:r>
              <a:rPr lang="en-US" sz="1000" dirty="0">
                <a:solidFill>
                  <a:schemeClr val="bg1"/>
                </a:solidFill>
                <a:hlinkClick r:id="rId6"/>
              </a:rPr>
              <a:t>-fair-use/</a:t>
            </a:r>
            <a:endParaRPr lang="en-US" sz="1000" dirty="0">
              <a:solidFill>
                <a:schemeClr val="bg1"/>
              </a:solidFill>
            </a:endParaRPr>
          </a:p>
          <a:p>
            <a:endParaRPr lang="en-US" sz="1000" dirty="0">
              <a:solidFill>
                <a:schemeClr val="bg1"/>
              </a:solidFill>
            </a:endParaRPr>
          </a:p>
        </p:txBody>
      </p:sp>
      <p:sp>
        <p:nvSpPr>
          <p:cNvPr id="3" name="TextBox 2">
            <a:extLst>
              <a:ext uri="{FF2B5EF4-FFF2-40B4-BE49-F238E27FC236}">
                <a16:creationId xmlns:a16="http://schemas.microsoft.com/office/drawing/2014/main" id="{B16959A1-DDDE-C34A-95D6-4C80D893A248}"/>
              </a:ext>
            </a:extLst>
          </p:cNvPr>
          <p:cNvSpPr txBox="1"/>
          <p:nvPr/>
        </p:nvSpPr>
        <p:spPr>
          <a:xfrm>
            <a:off x="671405" y="2347555"/>
            <a:ext cx="1871025" cy="246221"/>
          </a:xfrm>
          <a:prstGeom prst="rect">
            <a:avLst/>
          </a:prstGeom>
          <a:noFill/>
        </p:spPr>
        <p:txBody>
          <a:bodyPr wrap="none" rtlCol="0">
            <a:spAutoFit/>
          </a:bodyPr>
          <a:lstStyle/>
          <a:p>
            <a:r>
              <a:rPr lang="en-US" sz="1000" dirty="0"/>
              <a:t>Image is in the public domain.</a:t>
            </a:r>
          </a:p>
        </p:txBody>
      </p:sp>
      <p:sp>
        <p:nvSpPr>
          <p:cNvPr id="4" name="Slide Number Placeholder 3">
            <a:extLst>
              <a:ext uri="{FF2B5EF4-FFF2-40B4-BE49-F238E27FC236}">
                <a16:creationId xmlns:a16="http://schemas.microsoft.com/office/drawing/2014/main" id="{FBD65205-93C3-7745-AA20-B17CE4F1FF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cxnSp>
        <p:nvCxnSpPr>
          <p:cNvPr id="162" name="Google Shape;162;p22"/>
          <p:cNvCxnSpPr/>
          <p:nvPr/>
        </p:nvCxnSpPr>
        <p:spPr>
          <a:xfrm>
            <a:off x="685800" y="2667000"/>
            <a:ext cx="7772400" cy="0"/>
          </a:xfrm>
          <a:prstGeom prst="straightConnector1">
            <a:avLst/>
          </a:prstGeom>
          <a:noFill/>
          <a:ln w="66675" cap="flat" cmpd="thickThin">
            <a:solidFill>
              <a:srgbClr val="D8D8D8"/>
            </a:solidFill>
            <a:prstDash val="solid"/>
            <a:round/>
            <a:headEnd type="none" w="sm" len="sm"/>
            <a:tailEnd type="none" w="sm" len="sm"/>
          </a:ln>
        </p:spPr>
      </p:cxnSp>
      <p:cxnSp>
        <p:nvCxnSpPr>
          <p:cNvPr id="163" name="Google Shape;163;p22"/>
          <p:cNvCxnSpPr/>
          <p:nvPr/>
        </p:nvCxnSpPr>
        <p:spPr>
          <a:xfrm>
            <a:off x="685800" y="4191000"/>
            <a:ext cx="7772400" cy="0"/>
          </a:xfrm>
          <a:prstGeom prst="straightConnector1">
            <a:avLst/>
          </a:prstGeom>
          <a:noFill/>
          <a:ln w="66675" cap="flat" cmpd="thickThin">
            <a:solidFill>
              <a:srgbClr val="D8D8D8"/>
            </a:solidFill>
            <a:prstDash val="solid"/>
            <a:round/>
            <a:headEnd type="none" w="sm" len="sm"/>
            <a:tailEnd type="none" w="sm" len="sm"/>
          </a:ln>
        </p:spPr>
      </p:cxnSp>
      <p:sp>
        <p:nvSpPr>
          <p:cNvPr id="164" name="Google Shape;164;p22"/>
          <p:cNvSpPr txBox="1"/>
          <p:nvPr/>
        </p:nvSpPr>
        <p:spPr>
          <a:xfrm>
            <a:off x="609600" y="2932093"/>
            <a:ext cx="78486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Rockwell"/>
                <a:ea typeface="Rockwell"/>
                <a:cs typeface="Rockwell"/>
                <a:sym typeface="Rockwell"/>
              </a:rPr>
              <a:t>Crime statistics and the “condemnation of blackness,” c. 1890-1940</a:t>
            </a:r>
            <a:endParaRPr/>
          </a:p>
        </p:txBody>
      </p:sp>
      <p:sp>
        <p:nvSpPr>
          <p:cNvPr id="2" name="Slide Number Placeholder 1">
            <a:extLst>
              <a:ext uri="{FF2B5EF4-FFF2-40B4-BE49-F238E27FC236}">
                <a16:creationId xmlns:a16="http://schemas.microsoft.com/office/drawing/2014/main" id="{6AB9F71B-4B5C-F647-AED0-D2115C7C02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4575</TotalTime>
  <Words>5335</Words>
  <Application>Microsoft Macintosh PowerPoint</Application>
  <PresentationFormat>On-screen Show (4:3)</PresentationFormat>
  <Paragraphs>328</Paragraphs>
  <Slides>50</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Noto Sans Symbols</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RES.TLL-008  Social and Ethical Responsibilities of Computing (SERC), STS.047 Quantifying People: A History of Social Science Lecture</dc:title>
  <dc:subject/>
  <dc:creator>Will Deringer</dc:creator>
  <cp:keywords/>
  <dc:description/>
  <cp:lastModifiedBy>Microsoft Office User</cp:lastModifiedBy>
  <cp:revision>12</cp:revision>
  <dcterms:modified xsi:type="dcterms:W3CDTF">2022-01-25T20:22:37Z</dcterms:modified>
  <cp:category/>
</cp:coreProperties>
</file>