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677" r:id="rId2"/>
    <p:sldId id="3595" r:id="rId3"/>
    <p:sldId id="3596" r:id="rId4"/>
    <p:sldId id="3541" r:id="rId5"/>
    <p:sldId id="3679" r:id="rId6"/>
    <p:sldId id="3542" r:id="rId7"/>
    <p:sldId id="3696" r:id="rId8"/>
    <p:sldId id="3698" r:id="rId9"/>
    <p:sldId id="3607" r:id="rId10"/>
    <p:sldId id="267" r:id="rId11"/>
    <p:sldId id="266" r:id="rId12"/>
    <p:sldId id="263" r:id="rId13"/>
    <p:sldId id="272" r:id="rId14"/>
    <p:sldId id="271" r:id="rId15"/>
    <p:sldId id="273" r:id="rId16"/>
    <p:sldId id="275" r:id="rId17"/>
    <p:sldId id="276" r:id="rId18"/>
    <p:sldId id="281" r:id="rId19"/>
    <p:sldId id="3688" r:id="rId20"/>
    <p:sldId id="3695" r:id="rId21"/>
    <p:sldId id="3662" r:id="rId22"/>
    <p:sldId id="3546" r:id="rId23"/>
    <p:sldId id="3683" r:id="rId24"/>
    <p:sldId id="3661" r:id="rId25"/>
    <p:sldId id="3594" r:id="rId26"/>
    <p:sldId id="324" r:id="rId27"/>
    <p:sldId id="308" r:id="rId2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gan Lim" initials="" lastIdx="4" clrIdx="0"/>
  <p:cmAuthor id="2" name="Anoushka Tamhane" initials="" lastIdx="1" clrIdx="1"/>
  <p:cmAuthor id="3" name="Susan Murcott" initials="SM" lastIdx="13" clrIdx="2">
    <p:extLst>
      <p:ext uri="{19B8F6BF-5375-455C-9EA6-DF929625EA0E}">
        <p15:presenceInfo xmlns:p15="http://schemas.microsoft.com/office/powerpoint/2012/main" userId="S::murcott@mit.edu::48e975fe-feda-4315-94c5-603cb4e719d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62272" autoAdjust="0"/>
  </p:normalViewPr>
  <p:slideViewPr>
    <p:cSldViewPr snapToGrid="0">
      <p:cViewPr varScale="1">
        <p:scale>
          <a:sx n="127" d="100"/>
          <a:sy n="127" d="100"/>
        </p:scale>
        <p:origin x="376" y="192"/>
      </p:cViewPr>
      <p:guideLst/>
    </p:cSldViewPr>
  </p:slideViewPr>
  <p:outlineViewPr>
    <p:cViewPr>
      <p:scale>
        <a:sx n="33" d="100"/>
        <a:sy n="33" d="100"/>
      </p:scale>
      <p:origin x="0" y="-2846"/>
    </p:cViewPr>
  </p:outlineViewPr>
  <p:notesTextViewPr>
    <p:cViewPr>
      <p:scale>
        <a:sx n="1" d="1"/>
        <a:sy n="1" d="1"/>
      </p:scale>
      <p:origin x="0" y="0"/>
    </p:cViewPr>
  </p:notesTextViewPr>
  <p:sorterViewPr>
    <p:cViewPr>
      <p:scale>
        <a:sx n="100" d="100"/>
        <a:sy n="100" d="100"/>
      </p:scale>
      <p:origin x="0" y="-480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5-01-23T16:30:11.355" idx="12">
    <p:pos x="4418" y="269"/>
    <p:text>I wouldn't say Hot Water for Heating CUP vs. distributed Heat PUmps. I would say "Centralized Geothermal via a Heat Pump Plant. So, I would simplify that to Centralized Geotehrmal vs Distributed Thermal Energy Networks. The COP of that option will be much greater than 1.0. Or, Are you just talking generically???.</p:text>
    <p:extLst>
      <p:ext uri="{C676402C-5697-4E1C-873F-D02D1690AC5C}">
        <p15:threadingInfo xmlns:p15="http://schemas.microsoft.com/office/powerpoint/2012/main" timeZoneBias="300"/>
      </p:ext>
    </p:extLst>
  </p:cm>
  <p:cm authorId="3" dt="2025-01-23T16:35:27.700" idx="13">
    <p:pos x="10" y="10"/>
    <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6744338-37D5-4A89-9CF9-9286D77E6D9C}" type="datetimeFigureOut">
              <a:rPr lang="en-US" smtClean="0"/>
              <a:t>7/11/25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09E9B88-239D-4312-8695-F2805D5C6DBB}" type="slidenum">
              <a:rPr lang="en-US" smtClean="0"/>
              <a:t>‹#›</a:t>
            </a:fld>
            <a:endParaRPr lang="en-US"/>
          </a:p>
        </p:txBody>
      </p:sp>
    </p:spTree>
    <p:extLst>
      <p:ext uri="{BB962C8B-B14F-4D97-AF65-F5344CB8AC3E}">
        <p14:creationId xmlns:p14="http://schemas.microsoft.com/office/powerpoint/2010/main" val="2153603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AD550-F489-7515-A27C-D476EC2432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3035C0-8D60-C97F-4C4C-F9639CF84A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7E7D64-3F75-D091-BFA5-816B749EBC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D892D7-3DC9-2DF7-8603-97EB0B7AB84E}"/>
              </a:ext>
            </a:extLst>
          </p:cNvPr>
          <p:cNvSpPr>
            <a:spLocks noGrp="1"/>
          </p:cNvSpPr>
          <p:nvPr>
            <p:ph type="sldNum" sz="quarter" idx="5"/>
          </p:nvPr>
        </p:nvSpPr>
        <p:spPr/>
        <p:txBody>
          <a:bodyPr/>
          <a:lstStyle/>
          <a:p>
            <a:fld id="{D5277DF7-AC4F-314D-8A28-2CC9D2136FCA}" type="slidenum">
              <a:rPr lang="en-US" smtClean="0"/>
              <a:t>9</a:t>
            </a:fld>
            <a:endParaRPr lang="en-US" dirty="0"/>
          </a:p>
        </p:txBody>
      </p:sp>
    </p:spTree>
    <p:extLst>
      <p:ext uri="{BB962C8B-B14F-4D97-AF65-F5344CB8AC3E}">
        <p14:creationId xmlns:p14="http://schemas.microsoft.com/office/powerpoint/2010/main" val="2940192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af3f264ba7_3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2af3f264ba7_3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6128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1"/>
        <p:cNvGrpSpPr/>
        <p:nvPr/>
      </p:nvGrpSpPr>
      <p:grpSpPr>
        <a:xfrm>
          <a:off x="0" y="0"/>
          <a:ext cx="0" cy="0"/>
          <a:chOff x="0" y="0"/>
          <a:chExt cx="0" cy="0"/>
        </a:xfrm>
      </p:grpSpPr>
      <p:sp>
        <p:nvSpPr>
          <p:cNvPr id="1892" name="Google Shape;1892;p69:notes"/>
          <p:cNvSpPr txBox="1">
            <a:spLocks noGrp="1"/>
          </p:cNvSpPr>
          <p:nvPr>
            <p:ph type="body" idx="1"/>
          </p:nvPr>
        </p:nvSpPr>
        <p:spPr>
          <a:xfrm>
            <a:off x="914400" y="2474913"/>
            <a:ext cx="7315200" cy="20256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3" name="Google Shape;1893;p69:notes"/>
          <p:cNvSpPr>
            <a:spLocks noGrp="1" noRot="1" noChangeAspect="1"/>
          </p:cNvSpPr>
          <p:nvPr>
            <p:ph type="sldImg" idx="2"/>
          </p:nvPr>
        </p:nvSpPr>
        <p:spPr>
          <a:xfrm>
            <a:off x="3028950" y="642938"/>
            <a:ext cx="3086100" cy="1736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324f510e6df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324f510e6df_0_15:notes"/>
          <p:cNvSpPr txBox="1">
            <a:spLocks noGrp="1"/>
          </p:cNvSpPr>
          <p:nvPr>
            <p:ph type="body" idx="1"/>
          </p:nvPr>
        </p:nvSpPr>
        <p:spPr>
          <a:xfrm>
            <a:off x="686360" y="4400262"/>
            <a:ext cx="5485235" cy="3600818"/>
          </a:xfrm>
          <a:prstGeom prst="rect">
            <a:avLst/>
          </a:prstGeom>
        </p:spPr>
        <p:txBody>
          <a:bodyPr spcFirstLastPara="1" wrap="square" lIns="82045" tIns="41011" rIns="82045" bIns="41011" anchor="t" anchorCtr="0">
            <a:noAutofit/>
          </a:bodyPr>
          <a:lstStyle/>
          <a:p>
            <a:endParaRPr/>
          </a:p>
        </p:txBody>
      </p:sp>
      <p:sp>
        <p:nvSpPr>
          <p:cNvPr id="341" name="Google Shape;341;g324f510e6df_0_15:notes"/>
          <p:cNvSpPr txBox="1">
            <a:spLocks noGrp="1"/>
          </p:cNvSpPr>
          <p:nvPr>
            <p:ph type="sldNum" idx="12"/>
          </p:nvPr>
        </p:nvSpPr>
        <p:spPr>
          <a:xfrm>
            <a:off x="3884240" y="8685068"/>
            <a:ext cx="2972382" cy="459000"/>
          </a:xfrm>
          <a:prstGeom prst="rect">
            <a:avLst/>
          </a:prstGeom>
        </p:spPr>
        <p:txBody>
          <a:bodyPr spcFirstLastPara="1" wrap="square" lIns="82045" tIns="41011" rIns="82045" bIns="41011" anchor="b" anchorCtr="0">
            <a:noAutofit/>
          </a:bodyPr>
          <a:lstStyle/>
          <a:p>
            <a:pPr>
              <a:buClr>
                <a:srgbClr val="000000"/>
              </a:buClr>
            </a:pPr>
            <a:fld id="{00000000-1234-1234-1234-123412341234}" type="slidenum">
              <a:rPr lang="en-US"/>
              <a:pPr>
                <a:buClr>
                  <a:srgbClr val="000000"/>
                </a:buClr>
              </a:pPr>
              <a:t>12</a:t>
            </a:fld>
            <a:endParaRPr/>
          </a:p>
        </p:txBody>
      </p:sp>
    </p:spTree>
    <p:extLst>
      <p:ext uri="{BB962C8B-B14F-4D97-AF65-F5344CB8AC3E}">
        <p14:creationId xmlns:p14="http://schemas.microsoft.com/office/powerpoint/2010/main" val="1581052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19:notes"/>
          <p:cNvSpPr txBox="1">
            <a:spLocks noGrp="1"/>
          </p:cNvSpPr>
          <p:nvPr>
            <p:ph type="body" idx="1"/>
          </p:nvPr>
        </p:nvSpPr>
        <p:spPr>
          <a:xfrm>
            <a:off x="686361" y="4400262"/>
            <a:ext cx="5485279" cy="3600738"/>
          </a:xfrm>
          <a:prstGeom prst="rect">
            <a:avLst/>
          </a:prstGeom>
        </p:spPr>
        <p:txBody>
          <a:bodyPr spcFirstLastPara="1" wrap="square" lIns="82045" tIns="41011" rIns="82045" bIns="41011" anchor="t" anchorCtr="0">
            <a:noAutofit/>
          </a:bodyPr>
          <a:lstStyle/>
          <a:p>
            <a:endParaRPr/>
          </a:p>
        </p:txBody>
      </p:sp>
      <p:sp>
        <p:nvSpPr>
          <p:cNvPr id="406" name="Google Shape;40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29:notes"/>
          <p:cNvSpPr txBox="1">
            <a:spLocks noGrp="1"/>
          </p:cNvSpPr>
          <p:nvPr>
            <p:ph type="body" idx="1"/>
          </p:nvPr>
        </p:nvSpPr>
        <p:spPr>
          <a:xfrm>
            <a:off x="686361" y="4400262"/>
            <a:ext cx="5485279" cy="3600738"/>
          </a:xfrm>
          <a:prstGeom prst="rect">
            <a:avLst/>
          </a:prstGeom>
        </p:spPr>
        <p:txBody>
          <a:bodyPr spcFirstLastPara="1" wrap="square" lIns="82045" tIns="41011" rIns="82045" bIns="41011" anchor="t" anchorCtr="0">
            <a:noAutofit/>
          </a:bodyPr>
          <a:lstStyle/>
          <a:p>
            <a:endParaRPr/>
          </a:p>
        </p:txBody>
      </p:sp>
      <p:sp>
        <p:nvSpPr>
          <p:cNvPr id="414" name="Google Shape;41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25:notes"/>
          <p:cNvSpPr txBox="1">
            <a:spLocks noGrp="1"/>
          </p:cNvSpPr>
          <p:nvPr>
            <p:ph type="body" idx="1"/>
          </p:nvPr>
        </p:nvSpPr>
        <p:spPr>
          <a:xfrm>
            <a:off x="686361" y="4400262"/>
            <a:ext cx="5485279" cy="3600738"/>
          </a:xfrm>
          <a:prstGeom prst="rect">
            <a:avLst/>
          </a:prstGeom>
        </p:spPr>
        <p:txBody>
          <a:bodyPr spcFirstLastPara="1" wrap="square" lIns="82045" tIns="41011" rIns="82045" bIns="41011" anchor="t" anchorCtr="0">
            <a:noAutofit/>
          </a:bodyPr>
          <a:lstStyle/>
          <a:p>
            <a:endParaRPr/>
          </a:p>
        </p:txBody>
      </p:sp>
      <p:sp>
        <p:nvSpPr>
          <p:cNvPr id="481" name="Google Shape;48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26:notes"/>
          <p:cNvSpPr txBox="1">
            <a:spLocks noGrp="1"/>
          </p:cNvSpPr>
          <p:nvPr>
            <p:ph type="body" idx="1"/>
          </p:nvPr>
        </p:nvSpPr>
        <p:spPr>
          <a:xfrm>
            <a:off x="686361" y="4400262"/>
            <a:ext cx="5485279" cy="3600738"/>
          </a:xfrm>
          <a:prstGeom prst="rect">
            <a:avLst/>
          </a:prstGeom>
        </p:spPr>
        <p:txBody>
          <a:bodyPr spcFirstLastPara="1" wrap="square" lIns="82045" tIns="41011" rIns="82045" bIns="41011" anchor="t" anchorCtr="0">
            <a:noAutofit/>
          </a:bodyPr>
          <a:lstStyle/>
          <a:p>
            <a:endParaRPr/>
          </a:p>
        </p:txBody>
      </p:sp>
      <p:sp>
        <p:nvSpPr>
          <p:cNvPr id="563" name="Google Shape;56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af3f264ba7_0_9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2af3f264ba7_0_9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Campuses today with central utility plants are almost all 4-pipe with separate heating and cooling, or 3-pipe with chilled water and steam. Other campuses are individual buildings. All would be optimized with thermal energy networks </a:t>
            </a:r>
            <a:endParaRPr sz="1050">
              <a:solidFill>
                <a:srgbClr val="444746"/>
              </a:solidFill>
              <a:latin typeface="Roboto"/>
              <a:ea typeface="Roboto"/>
              <a:cs typeface="Roboto"/>
              <a:sym typeface="Roboto"/>
            </a:endParaRPr>
          </a:p>
          <a:p>
            <a:pPr marL="0" lvl="0" indent="0" algn="l" rtl="0">
              <a:spcBef>
                <a:spcPts val="0"/>
              </a:spcBef>
              <a:spcAft>
                <a:spcPts val="0"/>
              </a:spcAft>
              <a:buNone/>
            </a:pPr>
            <a:endParaRPr sz="1050">
              <a:solidFill>
                <a:srgbClr val="444746"/>
              </a:solidFill>
              <a:latin typeface="Roboto"/>
              <a:ea typeface="Roboto"/>
              <a:cs typeface="Roboto"/>
              <a:sym typeface="Roboto"/>
            </a:endParaRPr>
          </a:p>
          <a:p>
            <a:pPr marL="0" lvl="0" indent="0" algn="l" rtl="0">
              <a:spcBef>
                <a:spcPts val="0"/>
              </a:spcBef>
              <a:spcAft>
                <a:spcPts val="0"/>
              </a:spcAft>
              <a:buNone/>
            </a:pPr>
            <a:r>
              <a:rPr lang="en" sz="1050">
                <a:solidFill>
                  <a:srgbClr val="444746"/>
                </a:solidFill>
                <a:latin typeface="Roboto"/>
                <a:ea typeface="Roboto"/>
                <a:cs typeface="Roboto"/>
                <a:sym typeface="Roboto"/>
              </a:rPr>
              <a:t>Campuses today are almost all 4-pipe with separate heating and cooling. Many new secondary schools are 2-pipe ... the same for military new buildings.</a:t>
            </a:r>
            <a:endParaRPr sz="1050">
              <a:solidFill>
                <a:srgbClr val="444746"/>
              </a:solidFill>
              <a:latin typeface="Roboto"/>
              <a:ea typeface="Roboto"/>
              <a:cs typeface="Roboto"/>
              <a:sym typeface="Roboto"/>
            </a:endParaRPr>
          </a:p>
          <a:p>
            <a:pPr marL="0" lvl="0" indent="0" algn="l" rtl="0">
              <a:spcBef>
                <a:spcPts val="0"/>
              </a:spcBef>
              <a:spcAft>
                <a:spcPts val="0"/>
              </a:spcAft>
              <a:buNone/>
            </a:pPr>
            <a:endParaRPr sz="1050">
              <a:solidFill>
                <a:srgbClr val="444746"/>
              </a:solidFill>
              <a:latin typeface="Roboto"/>
              <a:ea typeface="Roboto"/>
              <a:cs typeface="Roboto"/>
              <a:sym typeface="Roboto"/>
            </a:endParaRPr>
          </a:p>
          <a:p>
            <a:pPr marL="0" lvl="0" indent="0" algn="l" rtl="0">
              <a:spcBef>
                <a:spcPts val="0"/>
              </a:spcBef>
              <a:spcAft>
                <a:spcPts val="0"/>
              </a:spcAft>
              <a:buNone/>
            </a:pPr>
            <a:r>
              <a:rPr lang="en" sz="1050">
                <a:solidFill>
                  <a:srgbClr val="444746"/>
                </a:solidFill>
                <a:latin typeface="Roboto"/>
                <a:ea typeface="Roboto"/>
                <a:cs typeface="Roboto"/>
                <a:sym typeface="Roboto"/>
              </a:rPr>
              <a:t>Most campuses are individual buildings with individual HVAC, others have central utilities </a:t>
            </a:r>
            <a:endParaRPr sz="1050">
              <a:solidFill>
                <a:srgbClr val="444746"/>
              </a:solidFill>
              <a:latin typeface="Roboto"/>
              <a:ea typeface="Roboto"/>
              <a:cs typeface="Roboto"/>
              <a:sym typeface="Roboto"/>
            </a:endParaRPr>
          </a:p>
          <a:p>
            <a:pPr marL="0" lvl="0" indent="0" algn="l" rtl="0">
              <a:spcBef>
                <a:spcPts val="0"/>
              </a:spcBef>
              <a:spcAft>
                <a:spcPts val="0"/>
              </a:spcAft>
              <a:buNone/>
            </a:pPr>
            <a:endParaRPr sz="1050">
              <a:solidFill>
                <a:srgbClr val="444746"/>
              </a:solidFill>
              <a:latin typeface="Roboto"/>
              <a:ea typeface="Roboto"/>
              <a:cs typeface="Roboto"/>
              <a:sym typeface="Roboto"/>
            </a:endParaRPr>
          </a:p>
          <a:p>
            <a:pPr marL="0" lvl="0" indent="0" algn="l" rtl="0">
              <a:spcBef>
                <a:spcPts val="0"/>
              </a:spcBef>
              <a:spcAft>
                <a:spcPts val="0"/>
              </a:spcAft>
              <a:buNone/>
            </a:pPr>
            <a:r>
              <a:rPr lang="en" sz="1050">
                <a:solidFill>
                  <a:srgbClr val="444746"/>
                </a:solidFill>
                <a:latin typeface="Roboto"/>
                <a:ea typeface="Roboto"/>
                <a:cs typeface="Roboto"/>
                <a:sym typeface="Roboto"/>
              </a:rPr>
              <a:t>If upgrading from steam to hot water, you’re wasting money. Should just go direct from steam to thermal energy networks</a:t>
            </a:r>
            <a:endParaRPr sz="1050">
              <a:solidFill>
                <a:srgbClr val="444746"/>
              </a:solidFill>
              <a:latin typeface="Roboto"/>
              <a:ea typeface="Roboto"/>
              <a:cs typeface="Roboto"/>
              <a:sym typeface="Roboto"/>
            </a:endParaRPr>
          </a:p>
          <a:p>
            <a:pPr marL="0" lvl="0" indent="0" algn="l" rtl="0">
              <a:spcBef>
                <a:spcPts val="0"/>
              </a:spcBef>
              <a:spcAft>
                <a:spcPts val="0"/>
              </a:spcAft>
              <a:buNone/>
            </a:pPr>
            <a:endParaRPr sz="1050">
              <a:solidFill>
                <a:srgbClr val="444746"/>
              </a:solidFill>
              <a:latin typeface="Roboto"/>
              <a:ea typeface="Roboto"/>
              <a:cs typeface="Roboto"/>
              <a:sym typeface="Roboto"/>
            </a:endParaRPr>
          </a:p>
          <a:p>
            <a:pPr marL="0" lvl="0" indent="0" algn="l" rtl="0">
              <a:spcBef>
                <a:spcPts val="0"/>
              </a:spcBef>
              <a:spcAft>
                <a:spcPts val="0"/>
              </a:spcAft>
              <a:buNone/>
            </a:pPr>
            <a:r>
              <a:rPr lang="en" sz="1050">
                <a:solidFill>
                  <a:srgbClr val="444746"/>
                </a:solidFill>
                <a:latin typeface="Roboto"/>
                <a:ea typeface="Roboto"/>
                <a:cs typeface="Roboto"/>
                <a:sym typeface="Roboto"/>
              </a:rPr>
              <a:t>Deleted</a:t>
            </a:r>
            <a:endParaRPr sz="1050">
              <a:solidFill>
                <a:srgbClr val="444746"/>
              </a:solidFill>
              <a:latin typeface="Roboto"/>
              <a:ea typeface="Roboto"/>
              <a:cs typeface="Roboto"/>
              <a:sym typeface="Roboto"/>
            </a:endParaRPr>
          </a:p>
          <a:p>
            <a:pPr marL="457200" lvl="0" indent="-292100" algn="l" rtl="0">
              <a:spcBef>
                <a:spcPts val="0"/>
              </a:spcBef>
              <a:spcAft>
                <a:spcPts val="0"/>
              </a:spcAft>
              <a:buClr>
                <a:schemeClr val="dk1"/>
              </a:buClr>
              <a:buSzPts val="1000"/>
              <a:buChar char="●"/>
            </a:pPr>
            <a:r>
              <a:rPr lang="en" sz="1000">
                <a:solidFill>
                  <a:schemeClr val="dk1"/>
                </a:solidFill>
              </a:rPr>
              <a:t>Centralized Fossil Fuel-Based Systems</a:t>
            </a:r>
            <a:endParaRPr sz="1000">
              <a:solidFill>
                <a:schemeClr val="dk1"/>
              </a:solidFill>
            </a:endParaRPr>
          </a:p>
          <a:p>
            <a:pPr marL="914400" lvl="1" indent="-292100" algn="l" rtl="0">
              <a:spcBef>
                <a:spcPts val="0"/>
              </a:spcBef>
              <a:spcAft>
                <a:spcPts val="0"/>
              </a:spcAft>
              <a:buClr>
                <a:schemeClr val="dk1"/>
              </a:buClr>
              <a:buSzPts val="1000"/>
              <a:buChar char="○"/>
            </a:pPr>
            <a:r>
              <a:rPr lang="en" sz="1000">
                <a:solidFill>
                  <a:schemeClr val="dk1"/>
                </a:solidFill>
              </a:rPr>
              <a:t>steam/hot water boilers</a:t>
            </a:r>
            <a:endParaRPr sz="1000">
              <a:solidFill>
                <a:schemeClr val="dk1"/>
              </a:solidFill>
            </a:endParaRPr>
          </a:p>
          <a:p>
            <a:pPr marL="914400" lvl="1" indent="-292100" algn="l" rtl="0">
              <a:spcBef>
                <a:spcPts val="0"/>
              </a:spcBef>
              <a:spcAft>
                <a:spcPts val="0"/>
              </a:spcAft>
              <a:buClr>
                <a:schemeClr val="dk1"/>
              </a:buClr>
              <a:buSzPts val="1000"/>
              <a:buChar char="○"/>
            </a:pPr>
            <a:r>
              <a:rPr lang="en" sz="1000">
                <a:solidFill>
                  <a:schemeClr val="dk1"/>
                </a:solidFill>
              </a:rPr>
              <a:t>Chilled water plants</a:t>
            </a:r>
            <a:endParaRPr sz="1000">
              <a:solidFill>
                <a:schemeClr val="dk1"/>
              </a:solidFill>
            </a:endParaRPr>
          </a:p>
          <a:p>
            <a:pPr marL="457200" lvl="0" indent="-292100" algn="l" rtl="0">
              <a:spcBef>
                <a:spcPts val="0"/>
              </a:spcBef>
              <a:spcAft>
                <a:spcPts val="0"/>
              </a:spcAft>
              <a:buClr>
                <a:schemeClr val="dk1"/>
              </a:buClr>
              <a:buSzPts val="1000"/>
              <a:buChar char="●"/>
            </a:pPr>
            <a:r>
              <a:rPr lang="en" sz="1000">
                <a:solidFill>
                  <a:schemeClr val="dk1"/>
                </a:solidFill>
              </a:rPr>
              <a:t>Individual Building Systems (i.e. standalone HVAC units)</a:t>
            </a:r>
            <a:endParaRPr sz="1000">
              <a:solidFill>
                <a:schemeClr val="dk1"/>
              </a:solidFill>
            </a:endParaRPr>
          </a:p>
          <a:p>
            <a:pPr marL="457200" lvl="0" indent="-292100" algn="l" rtl="0">
              <a:spcBef>
                <a:spcPts val="0"/>
              </a:spcBef>
              <a:spcAft>
                <a:spcPts val="0"/>
              </a:spcAft>
              <a:buClr>
                <a:schemeClr val="dk1"/>
              </a:buClr>
              <a:buSzPts val="1000"/>
              <a:buChar char="●"/>
            </a:pPr>
            <a:r>
              <a:rPr lang="en" sz="1000">
                <a:solidFill>
                  <a:schemeClr val="dk1"/>
                </a:solidFill>
              </a:rPr>
              <a:t>High-Temperature Distribution Networks</a:t>
            </a:r>
            <a:endParaRPr sz="1000">
              <a:solidFill>
                <a:schemeClr val="dk1"/>
              </a:solidFill>
            </a:endParaRPr>
          </a:p>
          <a:p>
            <a:pPr marL="914400" lvl="1" indent="-292100" algn="l" rtl="0">
              <a:spcBef>
                <a:spcPts val="0"/>
              </a:spcBef>
              <a:spcAft>
                <a:spcPts val="0"/>
              </a:spcAft>
              <a:buClr>
                <a:schemeClr val="dk1"/>
              </a:buClr>
              <a:buSzPts val="1000"/>
              <a:buChar char="○"/>
            </a:pPr>
            <a:r>
              <a:rPr lang="en" sz="1000">
                <a:solidFill>
                  <a:schemeClr val="dk1"/>
                </a:solidFill>
              </a:rPr>
              <a:t>Steam or traditional heating and cooling</a:t>
            </a:r>
            <a:endParaRPr sz="1000">
              <a:solidFill>
                <a:schemeClr val="dk1"/>
              </a:solidFill>
            </a:endParaRPr>
          </a:p>
          <a:p>
            <a:pPr marL="0" lvl="0" indent="0" algn="l" rtl="0">
              <a:spcBef>
                <a:spcPts val="0"/>
              </a:spcBef>
              <a:spcAft>
                <a:spcPts val="0"/>
              </a:spcAft>
              <a:buClr>
                <a:schemeClr val="dk1"/>
              </a:buClr>
              <a:buSzPts val="1100"/>
              <a:buFont typeface="Arial"/>
              <a:buNone/>
            </a:pPr>
            <a:endParaRPr sz="2100">
              <a:solidFill>
                <a:schemeClr val="dk1"/>
              </a:solidFill>
            </a:endParaRPr>
          </a:p>
          <a:p>
            <a:pPr marL="0" lvl="0" indent="0" algn="l" rtl="0">
              <a:spcBef>
                <a:spcPts val="0"/>
              </a:spcBef>
              <a:spcAft>
                <a:spcPts val="0"/>
              </a:spcAft>
              <a:buNone/>
            </a:pPr>
            <a:endParaRPr sz="1050">
              <a:solidFill>
                <a:srgbClr val="444746"/>
              </a:solidFill>
              <a:latin typeface="Roboto"/>
              <a:ea typeface="Roboto"/>
              <a:cs typeface="Roboto"/>
              <a:sym typeface="Roboto"/>
            </a:endParaRPr>
          </a:p>
        </p:txBody>
      </p:sp>
    </p:spTree>
    <p:extLst>
      <p:ext uri="{BB962C8B-B14F-4D97-AF65-F5344CB8AC3E}">
        <p14:creationId xmlns:p14="http://schemas.microsoft.com/office/powerpoint/2010/main" val="1050740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dirty="0"/>
              <a:t>At the end of the day, this project is not about Public Relations, it should result in Real Progress. </a:t>
            </a:r>
          </a:p>
          <a:p>
            <a:pPr lvl="0"/>
            <a:r>
              <a:rPr lang="en-US" sz="1200" b="1" dirty="0"/>
              <a:t>Let's show the world how to decarbonize!  MIT is the world's foremost research institution and should do something no one else has done at scale. </a:t>
            </a:r>
          </a:p>
          <a:p>
            <a:pPr lvl="0"/>
            <a:r>
              <a:rPr lang="en-US" sz="1200" b="1" dirty="0"/>
              <a:t>MIT should use the campus as a laboratory, possibly implementing different decarbonization solutions for different campus districts and comparing the results.</a:t>
            </a:r>
          </a:p>
          <a:p>
            <a:r>
              <a:rPr lang="en-US" sz="1200" b="1" dirty="0"/>
              <a:t>No technology option should be taken off the table if it is proven, through preliminary public review, available now,  cost-effective, successful in providing substantial decarbonization and minimally disruptive.</a:t>
            </a:r>
          </a:p>
          <a:p>
            <a:r>
              <a:rPr lang="en-US" sz="1200" b="1" dirty="0"/>
              <a:t>Central Utility Plant will play an important role in every solution, including distributed water source heat pumps, but it does not need to take center stage. </a:t>
            </a:r>
          </a:p>
          <a:p>
            <a:r>
              <a:rPr lang="en-US" sz="1200" b="1" dirty="0"/>
              <a:t>Next steps: pilot!</a:t>
            </a:r>
          </a:p>
          <a:p>
            <a:endParaRPr lang="en-US" dirty="0"/>
          </a:p>
        </p:txBody>
      </p:sp>
      <p:sp>
        <p:nvSpPr>
          <p:cNvPr id="4" name="Slide Number Placeholder 3"/>
          <p:cNvSpPr>
            <a:spLocks noGrp="1"/>
          </p:cNvSpPr>
          <p:nvPr>
            <p:ph type="sldNum" sz="quarter" idx="5"/>
          </p:nvPr>
        </p:nvSpPr>
        <p:spPr/>
        <p:txBody>
          <a:bodyPr/>
          <a:lstStyle/>
          <a:p>
            <a:fld id="{909E9B88-239D-4312-8695-F2805D5C6DBB}" type="slidenum">
              <a:rPr lang="en-US" smtClean="0"/>
              <a:t>22</a:t>
            </a:fld>
            <a:endParaRPr lang="en-US"/>
          </a:p>
        </p:txBody>
      </p:sp>
    </p:spTree>
    <p:extLst>
      <p:ext uri="{BB962C8B-B14F-4D97-AF65-F5344CB8AC3E}">
        <p14:creationId xmlns:p14="http://schemas.microsoft.com/office/powerpoint/2010/main" val="489241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af3f264ba7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2af3f264ba7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Highlight that this is a institute priority, give context on climate project, climate action plan, new VP of climate</a:t>
            </a:r>
            <a:endParaRPr dirty="0"/>
          </a:p>
        </p:txBody>
      </p:sp>
    </p:spTree>
    <p:extLst>
      <p:ext uri="{BB962C8B-B14F-4D97-AF65-F5344CB8AC3E}">
        <p14:creationId xmlns:p14="http://schemas.microsoft.com/office/powerpoint/2010/main" val="319687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B48DC-4EEA-6F25-B552-FFA41A4B10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821FBB-09ED-D1B8-E450-D018C82832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170E7E-6383-896D-C7AC-04B5A261F8F0}"/>
              </a:ext>
            </a:extLst>
          </p:cNvPr>
          <p:cNvSpPr>
            <a:spLocks noGrp="1"/>
          </p:cNvSpPr>
          <p:nvPr>
            <p:ph type="dt" sz="half" idx="10"/>
          </p:nvPr>
        </p:nvSpPr>
        <p:spPr/>
        <p:txBody>
          <a:bodyPr/>
          <a:lstStyle/>
          <a:p>
            <a:r>
              <a:rPr lang="en-US"/>
              <a:t>01/29/2025</a:t>
            </a:r>
          </a:p>
        </p:txBody>
      </p:sp>
      <p:sp>
        <p:nvSpPr>
          <p:cNvPr id="5" name="Footer Placeholder 4">
            <a:extLst>
              <a:ext uri="{FF2B5EF4-FFF2-40B4-BE49-F238E27FC236}">
                <a16:creationId xmlns:a16="http://schemas.microsoft.com/office/drawing/2014/main" id="{0D1C5FD3-59D8-5178-F96E-99A0F0F80839}"/>
              </a:ext>
            </a:extLst>
          </p:cNvPr>
          <p:cNvSpPr>
            <a:spLocks noGrp="1"/>
          </p:cNvSpPr>
          <p:nvPr>
            <p:ph type="ftr" sz="quarter" idx="11"/>
          </p:nvPr>
        </p:nvSpPr>
        <p:spPr/>
        <p:txBody>
          <a:bodyPr/>
          <a:lstStyle/>
          <a:p>
            <a:r>
              <a:rPr lang="en-US"/>
              <a:t>IAP Class </a:t>
            </a:r>
          </a:p>
        </p:txBody>
      </p:sp>
      <p:sp>
        <p:nvSpPr>
          <p:cNvPr id="6" name="Slide Number Placeholder 5">
            <a:extLst>
              <a:ext uri="{FF2B5EF4-FFF2-40B4-BE49-F238E27FC236}">
                <a16:creationId xmlns:a16="http://schemas.microsoft.com/office/drawing/2014/main" id="{8A3E513A-E153-B518-0C93-7279CAECE78C}"/>
              </a:ext>
            </a:extLst>
          </p:cNvPr>
          <p:cNvSpPr>
            <a:spLocks noGrp="1"/>
          </p:cNvSpPr>
          <p:nvPr>
            <p:ph type="sldNum" sz="quarter" idx="12"/>
          </p:nvPr>
        </p:nvSpPr>
        <p:spPr/>
        <p:txBody>
          <a:bodyPr/>
          <a:lstStyle/>
          <a:p>
            <a:fld id="{B1FFB0EB-FB64-4D6A-889A-24A30240CB27}" type="slidenum">
              <a:rPr lang="en-US" smtClean="0"/>
              <a:t>‹#›</a:t>
            </a:fld>
            <a:endParaRPr lang="en-US"/>
          </a:p>
        </p:txBody>
      </p:sp>
    </p:spTree>
    <p:extLst>
      <p:ext uri="{BB962C8B-B14F-4D97-AF65-F5344CB8AC3E}">
        <p14:creationId xmlns:p14="http://schemas.microsoft.com/office/powerpoint/2010/main" val="438329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BB61D-B960-CA88-52C5-FD5E3E86A4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070A6D-413A-79BE-ECE0-7F406E7352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FB18E0-CAAE-628D-150E-5FA472AF0856}"/>
              </a:ext>
            </a:extLst>
          </p:cNvPr>
          <p:cNvSpPr>
            <a:spLocks noGrp="1"/>
          </p:cNvSpPr>
          <p:nvPr>
            <p:ph type="dt" sz="half" idx="10"/>
          </p:nvPr>
        </p:nvSpPr>
        <p:spPr/>
        <p:txBody>
          <a:bodyPr/>
          <a:lstStyle/>
          <a:p>
            <a:r>
              <a:rPr lang="en-US"/>
              <a:t>01/29/2025</a:t>
            </a:r>
          </a:p>
        </p:txBody>
      </p:sp>
      <p:sp>
        <p:nvSpPr>
          <p:cNvPr id="5" name="Footer Placeholder 4">
            <a:extLst>
              <a:ext uri="{FF2B5EF4-FFF2-40B4-BE49-F238E27FC236}">
                <a16:creationId xmlns:a16="http://schemas.microsoft.com/office/drawing/2014/main" id="{1D9B70B0-D56F-1F7B-1B7E-1DCBCA81E076}"/>
              </a:ext>
            </a:extLst>
          </p:cNvPr>
          <p:cNvSpPr>
            <a:spLocks noGrp="1"/>
          </p:cNvSpPr>
          <p:nvPr>
            <p:ph type="ftr" sz="quarter" idx="11"/>
          </p:nvPr>
        </p:nvSpPr>
        <p:spPr/>
        <p:txBody>
          <a:bodyPr/>
          <a:lstStyle/>
          <a:p>
            <a:r>
              <a:rPr lang="en-US"/>
              <a:t>IAP Class </a:t>
            </a:r>
          </a:p>
        </p:txBody>
      </p:sp>
      <p:sp>
        <p:nvSpPr>
          <p:cNvPr id="6" name="Slide Number Placeholder 5">
            <a:extLst>
              <a:ext uri="{FF2B5EF4-FFF2-40B4-BE49-F238E27FC236}">
                <a16:creationId xmlns:a16="http://schemas.microsoft.com/office/drawing/2014/main" id="{8BA3C1CC-141A-B9C6-8B77-A02C81BC9AF6}"/>
              </a:ext>
            </a:extLst>
          </p:cNvPr>
          <p:cNvSpPr>
            <a:spLocks noGrp="1"/>
          </p:cNvSpPr>
          <p:nvPr>
            <p:ph type="sldNum" sz="quarter" idx="12"/>
          </p:nvPr>
        </p:nvSpPr>
        <p:spPr/>
        <p:txBody>
          <a:bodyPr/>
          <a:lstStyle/>
          <a:p>
            <a:fld id="{B1FFB0EB-FB64-4D6A-889A-24A30240CB27}" type="slidenum">
              <a:rPr lang="en-US" smtClean="0"/>
              <a:t>‹#›</a:t>
            </a:fld>
            <a:endParaRPr lang="en-US"/>
          </a:p>
        </p:txBody>
      </p:sp>
    </p:spTree>
    <p:extLst>
      <p:ext uri="{BB962C8B-B14F-4D97-AF65-F5344CB8AC3E}">
        <p14:creationId xmlns:p14="http://schemas.microsoft.com/office/powerpoint/2010/main" val="1351560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6AD591-170C-68C5-C258-7F54428BC5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0674CD-E1DC-A072-6BB0-8B130ADEA3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E66992-4C55-F361-AE34-7D2447634BDF}"/>
              </a:ext>
            </a:extLst>
          </p:cNvPr>
          <p:cNvSpPr>
            <a:spLocks noGrp="1"/>
          </p:cNvSpPr>
          <p:nvPr>
            <p:ph type="dt" sz="half" idx="10"/>
          </p:nvPr>
        </p:nvSpPr>
        <p:spPr/>
        <p:txBody>
          <a:bodyPr/>
          <a:lstStyle/>
          <a:p>
            <a:r>
              <a:rPr lang="en-US"/>
              <a:t>01/29/2025</a:t>
            </a:r>
          </a:p>
        </p:txBody>
      </p:sp>
      <p:sp>
        <p:nvSpPr>
          <p:cNvPr id="5" name="Footer Placeholder 4">
            <a:extLst>
              <a:ext uri="{FF2B5EF4-FFF2-40B4-BE49-F238E27FC236}">
                <a16:creationId xmlns:a16="http://schemas.microsoft.com/office/drawing/2014/main" id="{FFCC9B2D-85B6-B9ED-DCF0-C8C54C4D2F38}"/>
              </a:ext>
            </a:extLst>
          </p:cNvPr>
          <p:cNvSpPr>
            <a:spLocks noGrp="1"/>
          </p:cNvSpPr>
          <p:nvPr>
            <p:ph type="ftr" sz="quarter" idx="11"/>
          </p:nvPr>
        </p:nvSpPr>
        <p:spPr/>
        <p:txBody>
          <a:bodyPr/>
          <a:lstStyle/>
          <a:p>
            <a:r>
              <a:rPr lang="en-US"/>
              <a:t>IAP Class </a:t>
            </a:r>
          </a:p>
        </p:txBody>
      </p:sp>
      <p:sp>
        <p:nvSpPr>
          <p:cNvPr id="6" name="Slide Number Placeholder 5">
            <a:extLst>
              <a:ext uri="{FF2B5EF4-FFF2-40B4-BE49-F238E27FC236}">
                <a16:creationId xmlns:a16="http://schemas.microsoft.com/office/drawing/2014/main" id="{9DECD513-7CCC-0623-CEF1-C445D9C49A57}"/>
              </a:ext>
            </a:extLst>
          </p:cNvPr>
          <p:cNvSpPr>
            <a:spLocks noGrp="1"/>
          </p:cNvSpPr>
          <p:nvPr>
            <p:ph type="sldNum" sz="quarter" idx="12"/>
          </p:nvPr>
        </p:nvSpPr>
        <p:spPr/>
        <p:txBody>
          <a:bodyPr/>
          <a:lstStyle/>
          <a:p>
            <a:fld id="{B1FFB0EB-FB64-4D6A-889A-24A30240CB27}" type="slidenum">
              <a:rPr lang="en-US" smtClean="0"/>
              <a:t>‹#›</a:t>
            </a:fld>
            <a:endParaRPr lang="en-US"/>
          </a:p>
        </p:txBody>
      </p:sp>
    </p:spTree>
    <p:extLst>
      <p:ext uri="{BB962C8B-B14F-4D97-AF65-F5344CB8AC3E}">
        <p14:creationId xmlns:p14="http://schemas.microsoft.com/office/powerpoint/2010/main" val="4239211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66698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 Subtitle">
  <p:cSld name="Title + Subtitle">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1143000" y="2422281"/>
            <a:ext cx="10195560" cy="1768372"/>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4000"/>
              <a:buFont typeface="Arial Black"/>
              <a:buNone/>
              <a:defRPr b="0" i="0" cap="none">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4"/>
          <p:cNvSpPr txBox="1">
            <a:spLocks noGrp="1"/>
          </p:cNvSpPr>
          <p:nvPr>
            <p:ph type="body" idx="1"/>
          </p:nvPr>
        </p:nvSpPr>
        <p:spPr>
          <a:xfrm>
            <a:off x="1143000" y="4342511"/>
            <a:ext cx="10195560" cy="85294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2310"/>
              <a:buNone/>
              <a:defRPr sz="2100" b="0" i="0" cap="none">
                <a:solidFill>
                  <a:schemeClr val="dk2"/>
                </a:solidFill>
                <a:latin typeface="Arial Black"/>
                <a:ea typeface="Arial Black"/>
                <a:cs typeface="Arial Black"/>
                <a:sym typeface="Arial Black"/>
              </a:defRPr>
            </a:lvl1pPr>
            <a:lvl2pPr marL="914400" lvl="1" indent="-228600" algn="l">
              <a:lnSpc>
                <a:spcPct val="120000"/>
              </a:lnSpc>
              <a:spcBef>
                <a:spcPts val="500"/>
              </a:spcBef>
              <a:spcAft>
                <a:spcPts val="0"/>
              </a:spcAft>
              <a:buSzPts val="1980"/>
              <a:buNone/>
              <a:defRPr/>
            </a:lvl2pPr>
            <a:lvl3pPr marL="1371600" lvl="2" indent="-354330" algn="l">
              <a:lnSpc>
                <a:spcPct val="120000"/>
              </a:lnSpc>
              <a:spcBef>
                <a:spcPts val="500"/>
              </a:spcBef>
              <a:spcAft>
                <a:spcPts val="0"/>
              </a:spcAft>
              <a:buSzPts val="1980"/>
              <a:buChar char="▪"/>
              <a:defRPr/>
            </a:lvl3pPr>
            <a:lvl4pPr marL="1828800" lvl="3" indent="-354330" algn="l">
              <a:lnSpc>
                <a:spcPct val="120000"/>
              </a:lnSpc>
              <a:spcBef>
                <a:spcPts val="500"/>
              </a:spcBef>
              <a:spcAft>
                <a:spcPts val="0"/>
              </a:spcAft>
              <a:buSzPts val="1980"/>
              <a:buChar char="▪"/>
              <a:defRPr/>
            </a:lvl4pPr>
            <a:lvl5pPr marL="2286000" lvl="4" indent="-354329" algn="l">
              <a:lnSpc>
                <a:spcPct val="120000"/>
              </a:lnSpc>
              <a:spcBef>
                <a:spcPts val="500"/>
              </a:spcBef>
              <a:spcAft>
                <a:spcPts val="0"/>
              </a:spcAft>
              <a:buSzPts val="1980"/>
              <a:buChar char="▪"/>
              <a:defRPr/>
            </a:lvl5pPr>
            <a:lvl6pPr marL="2743200" lvl="5" indent="-354329" algn="l">
              <a:lnSpc>
                <a:spcPct val="120000"/>
              </a:lnSpc>
              <a:spcBef>
                <a:spcPts val="500"/>
              </a:spcBef>
              <a:spcAft>
                <a:spcPts val="0"/>
              </a:spcAft>
              <a:buSzPts val="1980"/>
              <a:buChar char="▪"/>
              <a:defRPr/>
            </a:lvl6pPr>
            <a:lvl7pPr marL="3200400" lvl="6" indent="-354329" algn="l">
              <a:lnSpc>
                <a:spcPct val="120000"/>
              </a:lnSpc>
              <a:spcBef>
                <a:spcPts val="500"/>
              </a:spcBef>
              <a:spcAft>
                <a:spcPts val="0"/>
              </a:spcAft>
              <a:buSzPts val="1980"/>
              <a:buChar char="▪"/>
              <a:defRPr/>
            </a:lvl7pPr>
            <a:lvl8pPr marL="3657600" lvl="7" indent="-354329" algn="l">
              <a:lnSpc>
                <a:spcPct val="120000"/>
              </a:lnSpc>
              <a:spcBef>
                <a:spcPts val="500"/>
              </a:spcBef>
              <a:spcAft>
                <a:spcPts val="0"/>
              </a:spcAft>
              <a:buSzPts val="1980"/>
              <a:buChar char="▪"/>
              <a:defRPr/>
            </a:lvl8pPr>
            <a:lvl9pPr marL="4114800" lvl="8" indent="-354329" algn="l">
              <a:lnSpc>
                <a:spcPct val="120000"/>
              </a:lnSpc>
              <a:spcBef>
                <a:spcPts val="500"/>
              </a:spcBef>
              <a:spcAft>
                <a:spcPts val="0"/>
              </a:spcAft>
              <a:buSzPts val="1980"/>
              <a:buChar char="▪"/>
              <a:defRPr/>
            </a:lvl9pPr>
          </a:lstStyle>
          <a:p>
            <a:endParaRPr/>
          </a:p>
        </p:txBody>
      </p:sp>
      <p:sp>
        <p:nvSpPr>
          <p:cNvPr id="16" name="Google Shape;16;p4"/>
          <p:cNvSpPr txBox="1">
            <a:spLocks noGrp="1"/>
          </p:cNvSpPr>
          <p:nvPr>
            <p:ph type="sldNum" idx="12"/>
          </p:nvPr>
        </p:nvSpPr>
        <p:spPr>
          <a:xfrm>
            <a:off x="11385018" y="6047232"/>
            <a:ext cx="806982" cy="810768"/>
          </a:xfrm>
          <a:prstGeom prst="rect">
            <a:avLst/>
          </a:prstGeom>
          <a:solidFill>
            <a:srgbClr val="D5D5D3"/>
          </a:solidFill>
          <a:ln>
            <a:noFill/>
          </a:ln>
        </p:spPr>
        <p:txBody>
          <a:bodyPr spcFirstLastPara="1" wrap="square" lIns="91425" tIns="45700" rIns="91425" bIns="45700" anchor="ctr" anchorCtr="0">
            <a:noAutofit/>
          </a:bodyPr>
          <a:lstStyle>
            <a:lvl1pPr marL="0" lvl="0" indent="0" algn="ctr">
              <a:spcBef>
                <a:spcPts val="0"/>
              </a:spcBef>
              <a:buNone/>
              <a:defRPr sz="1600" b="1" i="0" u="none" strike="noStrike" cap="none">
                <a:solidFill>
                  <a:srgbClr val="181817"/>
                </a:solidFill>
                <a:latin typeface="Arial"/>
                <a:ea typeface="Arial"/>
                <a:cs typeface="Arial"/>
                <a:sym typeface="Arial"/>
              </a:defRPr>
            </a:lvl1pPr>
            <a:lvl2pPr marL="0" lvl="1" indent="0" algn="ctr">
              <a:spcBef>
                <a:spcPts val="0"/>
              </a:spcBef>
              <a:buNone/>
              <a:defRPr sz="1600" b="1" i="0" u="none" strike="noStrike" cap="none">
                <a:solidFill>
                  <a:srgbClr val="181817"/>
                </a:solidFill>
                <a:latin typeface="Arial"/>
                <a:ea typeface="Arial"/>
                <a:cs typeface="Arial"/>
                <a:sym typeface="Arial"/>
              </a:defRPr>
            </a:lvl2pPr>
            <a:lvl3pPr marL="0" lvl="2" indent="0" algn="ctr">
              <a:spcBef>
                <a:spcPts val="0"/>
              </a:spcBef>
              <a:buNone/>
              <a:defRPr sz="1600" b="1" i="0" u="none" strike="noStrike" cap="none">
                <a:solidFill>
                  <a:srgbClr val="181817"/>
                </a:solidFill>
                <a:latin typeface="Arial"/>
                <a:ea typeface="Arial"/>
                <a:cs typeface="Arial"/>
                <a:sym typeface="Arial"/>
              </a:defRPr>
            </a:lvl3pPr>
            <a:lvl4pPr marL="0" lvl="3" indent="0" algn="ctr">
              <a:spcBef>
                <a:spcPts val="0"/>
              </a:spcBef>
              <a:buNone/>
              <a:defRPr sz="1600" b="1" i="0" u="none" strike="noStrike" cap="none">
                <a:solidFill>
                  <a:srgbClr val="181817"/>
                </a:solidFill>
                <a:latin typeface="Arial"/>
                <a:ea typeface="Arial"/>
                <a:cs typeface="Arial"/>
                <a:sym typeface="Arial"/>
              </a:defRPr>
            </a:lvl4pPr>
            <a:lvl5pPr marL="0" lvl="4" indent="0" algn="ctr">
              <a:spcBef>
                <a:spcPts val="0"/>
              </a:spcBef>
              <a:buNone/>
              <a:defRPr sz="1600" b="1" i="0" u="none" strike="noStrike" cap="none">
                <a:solidFill>
                  <a:srgbClr val="181817"/>
                </a:solidFill>
                <a:latin typeface="Arial"/>
                <a:ea typeface="Arial"/>
                <a:cs typeface="Arial"/>
                <a:sym typeface="Arial"/>
              </a:defRPr>
            </a:lvl5pPr>
            <a:lvl6pPr marL="0" lvl="5" indent="0" algn="ctr">
              <a:spcBef>
                <a:spcPts val="0"/>
              </a:spcBef>
              <a:buNone/>
              <a:defRPr sz="1600" b="1" i="0" u="none" strike="noStrike" cap="none">
                <a:solidFill>
                  <a:srgbClr val="181817"/>
                </a:solidFill>
                <a:latin typeface="Arial"/>
                <a:ea typeface="Arial"/>
                <a:cs typeface="Arial"/>
                <a:sym typeface="Arial"/>
              </a:defRPr>
            </a:lvl6pPr>
            <a:lvl7pPr marL="0" lvl="6" indent="0" algn="ctr">
              <a:spcBef>
                <a:spcPts val="0"/>
              </a:spcBef>
              <a:buNone/>
              <a:defRPr sz="1600" b="1" i="0" u="none" strike="noStrike" cap="none">
                <a:solidFill>
                  <a:srgbClr val="181817"/>
                </a:solidFill>
                <a:latin typeface="Arial"/>
                <a:ea typeface="Arial"/>
                <a:cs typeface="Arial"/>
                <a:sym typeface="Arial"/>
              </a:defRPr>
            </a:lvl7pPr>
            <a:lvl8pPr marL="0" lvl="7" indent="0" algn="ctr">
              <a:spcBef>
                <a:spcPts val="0"/>
              </a:spcBef>
              <a:buNone/>
              <a:defRPr sz="1600" b="1" i="0" u="none" strike="noStrike" cap="none">
                <a:solidFill>
                  <a:srgbClr val="181817"/>
                </a:solidFill>
                <a:latin typeface="Arial"/>
                <a:ea typeface="Arial"/>
                <a:cs typeface="Arial"/>
                <a:sym typeface="Arial"/>
              </a:defRPr>
            </a:lvl8pPr>
            <a:lvl9pPr marL="0" lvl="8" indent="0" algn="ctr">
              <a:spcBef>
                <a:spcPts val="0"/>
              </a:spcBef>
              <a:buNone/>
              <a:defRPr sz="1600" b="1" i="0" u="none" strike="noStrike" cap="none">
                <a:solidFill>
                  <a:srgbClr val="181817"/>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dirty="0"/>
          </a:p>
        </p:txBody>
      </p:sp>
    </p:spTree>
    <p:extLst>
      <p:ext uri="{BB962C8B-B14F-4D97-AF65-F5344CB8AC3E}">
        <p14:creationId xmlns:p14="http://schemas.microsoft.com/office/powerpoint/2010/main" val="3693952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5_Blank">
    <p:spTree>
      <p:nvGrpSpPr>
        <p:cNvPr id="1" name=""/>
        <p:cNvGrpSpPr/>
        <p:nvPr/>
      </p:nvGrpSpPr>
      <p:grpSpPr>
        <a:xfrm>
          <a:off x="0" y="0"/>
          <a:ext cx="0" cy="0"/>
          <a:chOff x="0" y="0"/>
          <a:chExt cx="0" cy="0"/>
        </a:xfrm>
      </p:grpSpPr>
      <p:sp>
        <p:nvSpPr>
          <p:cNvPr id="3" name="Title Placeholder 1"/>
          <p:cNvSpPr>
            <a:spLocks noGrp="1"/>
          </p:cNvSpPr>
          <p:nvPr>
            <p:ph type="title"/>
          </p:nvPr>
        </p:nvSpPr>
        <p:spPr bwMode="auto">
          <a:xfrm>
            <a:off x="203200" y="247652"/>
            <a:ext cx="10160000"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t>Click to edit Master title style</a:t>
            </a:r>
            <a:endParaRPr lang="en-US" dirty="0"/>
          </a:p>
        </p:txBody>
      </p:sp>
    </p:spTree>
    <p:extLst>
      <p:ext uri="{BB962C8B-B14F-4D97-AF65-F5344CB8AC3E}">
        <p14:creationId xmlns:p14="http://schemas.microsoft.com/office/powerpoint/2010/main" val="1857490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EC4A7-E4BA-EBCD-C693-28204C2E85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6C2640-75F4-0F0E-5F1B-1A8AF0784B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68AF1-C4CB-AE73-B34D-B7CFC5FDEACA}"/>
              </a:ext>
            </a:extLst>
          </p:cNvPr>
          <p:cNvSpPr>
            <a:spLocks noGrp="1"/>
          </p:cNvSpPr>
          <p:nvPr>
            <p:ph type="dt" sz="half" idx="10"/>
          </p:nvPr>
        </p:nvSpPr>
        <p:spPr/>
        <p:txBody>
          <a:bodyPr/>
          <a:lstStyle/>
          <a:p>
            <a:r>
              <a:rPr lang="en-US"/>
              <a:t>01/29/2025</a:t>
            </a:r>
          </a:p>
        </p:txBody>
      </p:sp>
      <p:sp>
        <p:nvSpPr>
          <p:cNvPr id="5" name="Footer Placeholder 4">
            <a:extLst>
              <a:ext uri="{FF2B5EF4-FFF2-40B4-BE49-F238E27FC236}">
                <a16:creationId xmlns:a16="http://schemas.microsoft.com/office/drawing/2014/main" id="{99E153C1-F6D0-93BD-749F-B7F280D7EC7A}"/>
              </a:ext>
            </a:extLst>
          </p:cNvPr>
          <p:cNvSpPr>
            <a:spLocks noGrp="1"/>
          </p:cNvSpPr>
          <p:nvPr>
            <p:ph type="ftr" sz="quarter" idx="11"/>
          </p:nvPr>
        </p:nvSpPr>
        <p:spPr/>
        <p:txBody>
          <a:bodyPr/>
          <a:lstStyle/>
          <a:p>
            <a:r>
              <a:rPr lang="en-US"/>
              <a:t>IAP Class </a:t>
            </a:r>
          </a:p>
        </p:txBody>
      </p:sp>
      <p:sp>
        <p:nvSpPr>
          <p:cNvPr id="6" name="Slide Number Placeholder 5">
            <a:extLst>
              <a:ext uri="{FF2B5EF4-FFF2-40B4-BE49-F238E27FC236}">
                <a16:creationId xmlns:a16="http://schemas.microsoft.com/office/drawing/2014/main" id="{3D093A83-AF93-A67A-60CA-14F922357BC2}"/>
              </a:ext>
            </a:extLst>
          </p:cNvPr>
          <p:cNvSpPr>
            <a:spLocks noGrp="1"/>
          </p:cNvSpPr>
          <p:nvPr>
            <p:ph type="sldNum" sz="quarter" idx="12"/>
          </p:nvPr>
        </p:nvSpPr>
        <p:spPr/>
        <p:txBody>
          <a:bodyPr/>
          <a:lstStyle/>
          <a:p>
            <a:fld id="{B1FFB0EB-FB64-4D6A-889A-24A30240CB27}" type="slidenum">
              <a:rPr lang="en-US" smtClean="0"/>
              <a:t>‹#›</a:t>
            </a:fld>
            <a:endParaRPr lang="en-US"/>
          </a:p>
        </p:txBody>
      </p:sp>
    </p:spTree>
    <p:extLst>
      <p:ext uri="{BB962C8B-B14F-4D97-AF65-F5344CB8AC3E}">
        <p14:creationId xmlns:p14="http://schemas.microsoft.com/office/powerpoint/2010/main" val="4106610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B1A06-6439-1673-7B59-DF99F9E006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8BBE73-0DE4-C4D4-0603-B2F709D354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21CCD-DFC3-A938-42EF-C7567B1C52AD}"/>
              </a:ext>
            </a:extLst>
          </p:cNvPr>
          <p:cNvSpPr>
            <a:spLocks noGrp="1"/>
          </p:cNvSpPr>
          <p:nvPr>
            <p:ph type="dt" sz="half" idx="10"/>
          </p:nvPr>
        </p:nvSpPr>
        <p:spPr/>
        <p:txBody>
          <a:bodyPr/>
          <a:lstStyle/>
          <a:p>
            <a:r>
              <a:rPr lang="en-US"/>
              <a:t>01/29/2025</a:t>
            </a:r>
          </a:p>
        </p:txBody>
      </p:sp>
      <p:sp>
        <p:nvSpPr>
          <p:cNvPr id="5" name="Footer Placeholder 4">
            <a:extLst>
              <a:ext uri="{FF2B5EF4-FFF2-40B4-BE49-F238E27FC236}">
                <a16:creationId xmlns:a16="http://schemas.microsoft.com/office/drawing/2014/main" id="{CBF10809-F9D3-EE7C-BF97-CCC7DE1835FD}"/>
              </a:ext>
            </a:extLst>
          </p:cNvPr>
          <p:cNvSpPr>
            <a:spLocks noGrp="1"/>
          </p:cNvSpPr>
          <p:nvPr>
            <p:ph type="ftr" sz="quarter" idx="11"/>
          </p:nvPr>
        </p:nvSpPr>
        <p:spPr/>
        <p:txBody>
          <a:bodyPr/>
          <a:lstStyle/>
          <a:p>
            <a:r>
              <a:rPr lang="en-US"/>
              <a:t>IAP Class </a:t>
            </a:r>
          </a:p>
        </p:txBody>
      </p:sp>
      <p:sp>
        <p:nvSpPr>
          <p:cNvPr id="6" name="Slide Number Placeholder 5">
            <a:extLst>
              <a:ext uri="{FF2B5EF4-FFF2-40B4-BE49-F238E27FC236}">
                <a16:creationId xmlns:a16="http://schemas.microsoft.com/office/drawing/2014/main" id="{2B189F0C-6B00-9D2C-489E-766C6973D492}"/>
              </a:ext>
            </a:extLst>
          </p:cNvPr>
          <p:cNvSpPr>
            <a:spLocks noGrp="1"/>
          </p:cNvSpPr>
          <p:nvPr>
            <p:ph type="sldNum" sz="quarter" idx="12"/>
          </p:nvPr>
        </p:nvSpPr>
        <p:spPr/>
        <p:txBody>
          <a:bodyPr/>
          <a:lstStyle/>
          <a:p>
            <a:fld id="{B1FFB0EB-FB64-4D6A-889A-24A30240CB27}" type="slidenum">
              <a:rPr lang="en-US" smtClean="0"/>
              <a:t>‹#›</a:t>
            </a:fld>
            <a:endParaRPr lang="en-US"/>
          </a:p>
        </p:txBody>
      </p:sp>
    </p:spTree>
    <p:extLst>
      <p:ext uri="{BB962C8B-B14F-4D97-AF65-F5344CB8AC3E}">
        <p14:creationId xmlns:p14="http://schemas.microsoft.com/office/powerpoint/2010/main" val="695033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703CC-3FFF-90DE-F727-34F66E0F0F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C6AA61-AF4D-2F19-2B36-E61FCE431F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51C1DC-FC23-9CD3-D153-A9FBB0320C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AE23FA-008C-8840-8D0B-C599AAC8BD94}"/>
              </a:ext>
            </a:extLst>
          </p:cNvPr>
          <p:cNvSpPr>
            <a:spLocks noGrp="1"/>
          </p:cNvSpPr>
          <p:nvPr>
            <p:ph type="dt" sz="half" idx="10"/>
          </p:nvPr>
        </p:nvSpPr>
        <p:spPr/>
        <p:txBody>
          <a:bodyPr/>
          <a:lstStyle/>
          <a:p>
            <a:r>
              <a:rPr lang="en-US"/>
              <a:t>01/29/2025</a:t>
            </a:r>
          </a:p>
        </p:txBody>
      </p:sp>
      <p:sp>
        <p:nvSpPr>
          <p:cNvPr id="6" name="Footer Placeholder 5">
            <a:extLst>
              <a:ext uri="{FF2B5EF4-FFF2-40B4-BE49-F238E27FC236}">
                <a16:creationId xmlns:a16="http://schemas.microsoft.com/office/drawing/2014/main" id="{5DDE07E5-ECC1-EC4B-5B75-6B912FD8C603}"/>
              </a:ext>
            </a:extLst>
          </p:cNvPr>
          <p:cNvSpPr>
            <a:spLocks noGrp="1"/>
          </p:cNvSpPr>
          <p:nvPr>
            <p:ph type="ftr" sz="quarter" idx="11"/>
          </p:nvPr>
        </p:nvSpPr>
        <p:spPr/>
        <p:txBody>
          <a:bodyPr/>
          <a:lstStyle/>
          <a:p>
            <a:r>
              <a:rPr lang="en-US"/>
              <a:t>IAP Class </a:t>
            </a:r>
          </a:p>
        </p:txBody>
      </p:sp>
      <p:sp>
        <p:nvSpPr>
          <p:cNvPr id="7" name="Slide Number Placeholder 6">
            <a:extLst>
              <a:ext uri="{FF2B5EF4-FFF2-40B4-BE49-F238E27FC236}">
                <a16:creationId xmlns:a16="http://schemas.microsoft.com/office/drawing/2014/main" id="{BD7AB486-A6E3-396B-FCFA-2A65C2805BCE}"/>
              </a:ext>
            </a:extLst>
          </p:cNvPr>
          <p:cNvSpPr>
            <a:spLocks noGrp="1"/>
          </p:cNvSpPr>
          <p:nvPr>
            <p:ph type="sldNum" sz="quarter" idx="12"/>
          </p:nvPr>
        </p:nvSpPr>
        <p:spPr/>
        <p:txBody>
          <a:bodyPr/>
          <a:lstStyle/>
          <a:p>
            <a:fld id="{B1FFB0EB-FB64-4D6A-889A-24A30240CB27}" type="slidenum">
              <a:rPr lang="en-US" smtClean="0"/>
              <a:t>‹#›</a:t>
            </a:fld>
            <a:endParaRPr lang="en-US"/>
          </a:p>
        </p:txBody>
      </p:sp>
    </p:spTree>
    <p:extLst>
      <p:ext uri="{BB962C8B-B14F-4D97-AF65-F5344CB8AC3E}">
        <p14:creationId xmlns:p14="http://schemas.microsoft.com/office/powerpoint/2010/main" val="3312542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5B04C-F302-B663-997F-9F26354C96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C682D4-2395-3F4C-C615-E0DDB001C6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968531-D6AF-6827-737B-86EF42A0A0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2A006-9660-D78E-DB82-A6FE3B8E06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2B492E-B570-27EC-58A2-76368C73BE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A9050-A282-CCDB-20AA-F805221DD6C9}"/>
              </a:ext>
            </a:extLst>
          </p:cNvPr>
          <p:cNvSpPr>
            <a:spLocks noGrp="1"/>
          </p:cNvSpPr>
          <p:nvPr>
            <p:ph type="dt" sz="half" idx="10"/>
          </p:nvPr>
        </p:nvSpPr>
        <p:spPr/>
        <p:txBody>
          <a:bodyPr/>
          <a:lstStyle/>
          <a:p>
            <a:r>
              <a:rPr lang="en-US"/>
              <a:t>01/29/2025</a:t>
            </a:r>
          </a:p>
        </p:txBody>
      </p:sp>
      <p:sp>
        <p:nvSpPr>
          <p:cNvPr id="8" name="Footer Placeholder 7">
            <a:extLst>
              <a:ext uri="{FF2B5EF4-FFF2-40B4-BE49-F238E27FC236}">
                <a16:creationId xmlns:a16="http://schemas.microsoft.com/office/drawing/2014/main" id="{A6FBEFD3-4D41-03BF-1270-CBA9ACDF0046}"/>
              </a:ext>
            </a:extLst>
          </p:cNvPr>
          <p:cNvSpPr>
            <a:spLocks noGrp="1"/>
          </p:cNvSpPr>
          <p:nvPr>
            <p:ph type="ftr" sz="quarter" idx="11"/>
          </p:nvPr>
        </p:nvSpPr>
        <p:spPr/>
        <p:txBody>
          <a:bodyPr/>
          <a:lstStyle/>
          <a:p>
            <a:r>
              <a:rPr lang="en-US"/>
              <a:t>IAP Class </a:t>
            </a:r>
          </a:p>
        </p:txBody>
      </p:sp>
      <p:sp>
        <p:nvSpPr>
          <p:cNvPr id="9" name="Slide Number Placeholder 8">
            <a:extLst>
              <a:ext uri="{FF2B5EF4-FFF2-40B4-BE49-F238E27FC236}">
                <a16:creationId xmlns:a16="http://schemas.microsoft.com/office/drawing/2014/main" id="{D40A5E2D-A96C-E8B9-ED0C-79E06B491A0E}"/>
              </a:ext>
            </a:extLst>
          </p:cNvPr>
          <p:cNvSpPr>
            <a:spLocks noGrp="1"/>
          </p:cNvSpPr>
          <p:nvPr>
            <p:ph type="sldNum" sz="quarter" idx="12"/>
          </p:nvPr>
        </p:nvSpPr>
        <p:spPr/>
        <p:txBody>
          <a:bodyPr/>
          <a:lstStyle/>
          <a:p>
            <a:fld id="{B1FFB0EB-FB64-4D6A-889A-24A30240CB27}" type="slidenum">
              <a:rPr lang="en-US" smtClean="0"/>
              <a:t>‹#›</a:t>
            </a:fld>
            <a:endParaRPr lang="en-US"/>
          </a:p>
        </p:txBody>
      </p:sp>
    </p:spTree>
    <p:extLst>
      <p:ext uri="{BB962C8B-B14F-4D97-AF65-F5344CB8AC3E}">
        <p14:creationId xmlns:p14="http://schemas.microsoft.com/office/powerpoint/2010/main" val="755818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31E35-1261-E122-C93A-B8E7461B64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FAD46D-0F1B-252E-C852-704073AA32F0}"/>
              </a:ext>
            </a:extLst>
          </p:cNvPr>
          <p:cNvSpPr>
            <a:spLocks noGrp="1"/>
          </p:cNvSpPr>
          <p:nvPr>
            <p:ph type="dt" sz="half" idx="10"/>
          </p:nvPr>
        </p:nvSpPr>
        <p:spPr/>
        <p:txBody>
          <a:bodyPr/>
          <a:lstStyle/>
          <a:p>
            <a:r>
              <a:rPr lang="en-US"/>
              <a:t>01/29/2025</a:t>
            </a:r>
          </a:p>
        </p:txBody>
      </p:sp>
      <p:sp>
        <p:nvSpPr>
          <p:cNvPr id="4" name="Footer Placeholder 3">
            <a:extLst>
              <a:ext uri="{FF2B5EF4-FFF2-40B4-BE49-F238E27FC236}">
                <a16:creationId xmlns:a16="http://schemas.microsoft.com/office/drawing/2014/main" id="{354E6113-363A-54F4-8F96-37DC20B4B3ED}"/>
              </a:ext>
            </a:extLst>
          </p:cNvPr>
          <p:cNvSpPr>
            <a:spLocks noGrp="1"/>
          </p:cNvSpPr>
          <p:nvPr>
            <p:ph type="ftr" sz="quarter" idx="11"/>
          </p:nvPr>
        </p:nvSpPr>
        <p:spPr/>
        <p:txBody>
          <a:bodyPr/>
          <a:lstStyle/>
          <a:p>
            <a:r>
              <a:rPr lang="en-US"/>
              <a:t>IAP Class </a:t>
            </a:r>
          </a:p>
        </p:txBody>
      </p:sp>
      <p:sp>
        <p:nvSpPr>
          <p:cNvPr id="5" name="Slide Number Placeholder 4">
            <a:extLst>
              <a:ext uri="{FF2B5EF4-FFF2-40B4-BE49-F238E27FC236}">
                <a16:creationId xmlns:a16="http://schemas.microsoft.com/office/drawing/2014/main" id="{58C2ADDB-3733-F999-377B-A37B0DF18070}"/>
              </a:ext>
            </a:extLst>
          </p:cNvPr>
          <p:cNvSpPr>
            <a:spLocks noGrp="1"/>
          </p:cNvSpPr>
          <p:nvPr>
            <p:ph type="sldNum" sz="quarter" idx="12"/>
          </p:nvPr>
        </p:nvSpPr>
        <p:spPr/>
        <p:txBody>
          <a:bodyPr/>
          <a:lstStyle/>
          <a:p>
            <a:fld id="{B1FFB0EB-FB64-4D6A-889A-24A30240CB27}" type="slidenum">
              <a:rPr lang="en-US" smtClean="0"/>
              <a:t>‹#›</a:t>
            </a:fld>
            <a:endParaRPr lang="en-US"/>
          </a:p>
        </p:txBody>
      </p:sp>
    </p:spTree>
    <p:extLst>
      <p:ext uri="{BB962C8B-B14F-4D97-AF65-F5344CB8AC3E}">
        <p14:creationId xmlns:p14="http://schemas.microsoft.com/office/powerpoint/2010/main" val="1234648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F00C56-32BD-0583-ED7A-007082E4BFB7}"/>
              </a:ext>
            </a:extLst>
          </p:cNvPr>
          <p:cNvSpPr>
            <a:spLocks noGrp="1"/>
          </p:cNvSpPr>
          <p:nvPr>
            <p:ph type="dt" sz="half" idx="10"/>
          </p:nvPr>
        </p:nvSpPr>
        <p:spPr/>
        <p:txBody>
          <a:bodyPr/>
          <a:lstStyle/>
          <a:p>
            <a:r>
              <a:rPr lang="en-US"/>
              <a:t>01/29/2025</a:t>
            </a:r>
          </a:p>
        </p:txBody>
      </p:sp>
      <p:sp>
        <p:nvSpPr>
          <p:cNvPr id="3" name="Footer Placeholder 2">
            <a:extLst>
              <a:ext uri="{FF2B5EF4-FFF2-40B4-BE49-F238E27FC236}">
                <a16:creationId xmlns:a16="http://schemas.microsoft.com/office/drawing/2014/main" id="{C1A7E085-E4B9-E1D8-4651-4055C3A2421D}"/>
              </a:ext>
            </a:extLst>
          </p:cNvPr>
          <p:cNvSpPr>
            <a:spLocks noGrp="1"/>
          </p:cNvSpPr>
          <p:nvPr>
            <p:ph type="ftr" sz="quarter" idx="11"/>
          </p:nvPr>
        </p:nvSpPr>
        <p:spPr/>
        <p:txBody>
          <a:bodyPr/>
          <a:lstStyle/>
          <a:p>
            <a:r>
              <a:rPr lang="en-US"/>
              <a:t>IAP Class </a:t>
            </a:r>
          </a:p>
        </p:txBody>
      </p:sp>
      <p:sp>
        <p:nvSpPr>
          <p:cNvPr id="4" name="Slide Number Placeholder 3">
            <a:extLst>
              <a:ext uri="{FF2B5EF4-FFF2-40B4-BE49-F238E27FC236}">
                <a16:creationId xmlns:a16="http://schemas.microsoft.com/office/drawing/2014/main" id="{81D5E354-054D-118E-A0B8-1D4CE97C8F2E}"/>
              </a:ext>
            </a:extLst>
          </p:cNvPr>
          <p:cNvSpPr>
            <a:spLocks noGrp="1"/>
          </p:cNvSpPr>
          <p:nvPr>
            <p:ph type="sldNum" sz="quarter" idx="12"/>
          </p:nvPr>
        </p:nvSpPr>
        <p:spPr/>
        <p:txBody>
          <a:bodyPr/>
          <a:lstStyle/>
          <a:p>
            <a:fld id="{B1FFB0EB-FB64-4D6A-889A-24A30240CB27}" type="slidenum">
              <a:rPr lang="en-US" smtClean="0"/>
              <a:t>‹#›</a:t>
            </a:fld>
            <a:endParaRPr lang="en-US"/>
          </a:p>
        </p:txBody>
      </p:sp>
    </p:spTree>
    <p:extLst>
      <p:ext uri="{BB962C8B-B14F-4D97-AF65-F5344CB8AC3E}">
        <p14:creationId xmlns:p14="http://schemas.microsoft.com/office/powerpoint/2010/main" val="3093193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654D6-5FCD-F20A-1BBD-C3EDEBD5BC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E59E27-482C-C4D1-4013-76AA21FD54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6BCE9B-2401-2CBA-AD7F-8A1683F30B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AC9761-4D91-9228-9659-69A820123D37}"/>
              </a:ext>
            </a:extLst>
          </p:cNvPr>
          <p:cNvSpPr>
            <a:spLocks noGrp="1"/>
          </p:cNvSpPr>
          <p:nvPr>
            <p:ph type="dt" sz="half" idx="10"/>
          </p:nvPr>
        </p:nvSpPr>
        <p:spPr/>
        <p:txBody>
          <a:bodyPr/>
          <a:lstStyle/>
          <a:p>
            <a:r>
              <a:rPr lang="en-US"/>
              <a:t>01/29/2025</a:t>
            </a:r>
          </a:p>
        </p:txBody>
      </p:sp>
      <p:sp>
        <p:nvSpPr>
          <p:cNvPr id="6" name="Footer Placeholder 5">
            <a:extLst>
              <a:ext uri="{FF2B5EF4-FFF2-40B4-BE49-F238E27FC236}">
                <a16:creationId xmlns:a16="http://schemas.microsoft.com/office/drawing/2014/main" id="{4AE77B55-BDAA-8D7B-F022-F4021980DFDE}"/>
              </a:ext>
            </a:extLst>
          </p:cNvPr>
          <p:cNvSpPr>
            <a:spLocks noGrp="1"/>
          </p:cNvSpPr>
          <p:nvPr>
            <p:ph type="ftr" sz="quarter" idx="11"/>
          </p:nvPr>
        </p:nvSpPr>
        <p:spPr/>
        <p:txBody>
          <a:bodyPr/>
          <a:lstStyle/>
          <a:p>
            <a:r>
              <a:rPr lang="en-US"/>
              <a:t>IAP Class </a:t>
            </a:r>
          </a:p>
        </p:txBody>
      </p:sp>
      <p:sp>
        <p:nvSpPr>
          <p:cNvPr id="7" name="Slide Number Placeholder 6">
            <a:extLst>
              <a:ext uri="{FF2B5EF4-FFF2-40B4-BE49-F238E27FC236}">
                <a16:creationId xmlns:a16="http://schemas.microsoft.com/office/drawing/2014/main" id="{1FDDBE00-8D51-2544-AF21-12EF134D33CD}"/>
              </a:ext>
            </a:extLst>
          </p:cNvPr>
          <p:cNvSpPr>
            <a:spLocks noGrp="1"/>
          </p:cNvSpPr>
          <p:nvPr>
            <p:ph type="sldNum" sz="quarter" idx="12"/>
          </p:nvPr>
        </p:nvSpPr>
        <p:spPr/>
        <p:txBody>
          <a:bodyPr/>
          <a:lstStyle/>
          <a:p>
            <a:fld id="{B1FFB0EB-FB64-4D6A-889A-24A30240CB27}" type="slidenum">
              <a:rPr lang="en-US" smtClean="0"/>
              <a:t>‹#›</a:t>
            </a:fld>
            <a:endParaRPr lang="en-US"/>
          </a:p>
        </p:txBody>
      </p:sp>
    </p:spTree>
    <p:extLst>
      <p:ext uri="{BB962C8B-B14F-4D97-AF65-F5344CB8AC3E}">
        <p14:creationId xmlns:p14="http://schemas.microsoft.com/office/powerpoint/2010/main" val="3761786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F9D2F-2234-A572-8FDB-A57C7FF4F5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300033-0AD3-0430-38F2-9A8DBF25D5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3B75E4-A9DD-A46B-31F0-EC01C35935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A5047D-7FE7-6452-8025-3206086D5CE4}"/>
              </a:ext>
            </a:extLst>
          </p:cNvPr>
          <p:cNvSpPr>
            <a:spLocks noGrp="1"/>
          </p:cNvSpPr>
          <p:nvPr>
            <p:ph type="dt" sz="half" idx="10"/>
          </p:nvPr>
        </p:nvSpPr>
        <p:spPr/>
        <p:txBody>
          <a:bodyPr/>
          <a:lstStyle/>
          <a:p>
            <a:r>
              <a:rPr lang="en-US"/>
              <a:t>01/29/2025</a:t>
            </a:r>
          </a:p>
        </p:txBody>
      </p:sp>
      <p:sp>
        <p:nvSpPr>
          <p:cNvPr id="6" name="Footer Placeholder 5">
            <a:extLst>
              <a:ext uri="{FF2B5EF4-FFF2-40B4-BE49-F238E27FC236}">
                <a16:creationId xmlns:a16="http://schemas.microsoft.com/office/drawing/2014/main" id="{63B56744-4D7D-B791-F4A6-CD1CCFAF6E89}"/>
              </a:ext>
            </a:extLst>
          </p:cNvPr>
          <p:cNvSpPr>
            <a:spLocks noGrp="1"/>
          </p:cNvSpPr>
          <p:nvPr>
            <p:ph type="ftr" sz="quarter" idx="11"/>
          </p:nvPr>
        </p:nvSpPr>
        <p:spPr/>
        <p:txBody>
          <a:bodyPr/>
          <a:lstStyle/>
          <a:p>
            <a:r>
              <a:rPr lang="en-US"/>
              <a:t>IAP Class </a:t>
            </a:r>
          </a:p>
        </p:txBody>
      </p:sp>
      <p:sp>
        <p:nvSpPr>
          <p:cNvPr id="7" name="Slide Number Placeholder 6">
            <a:extLst>
              <a:ext uri="{FF2B5EF4-FFF2-40B4-BE49-F238E27FC236}">
                <a16:creationId xmlns:a16="http://schemas.microsoft.com/office/drawing/2014/main" id="{F106B3E5-5805-9AD3-1610-23ADC2009F99}"/>
              </a:ext>
            </a:extLst>
          </p:cNvPr>
          <p:cNvSpPr>
            <a:spLocks noGrp="1"/>
          </p:cNvSpPr>
          <p:nvPr>
            <p:ph type="sldNum" sz="quarter" idx="12"/>
          </p:nvPr>
        </p:nvSpPr>
        <p:spPr/>
        <p:txBody>
          <a:bodyPr/>
          <a:lstStyle/>
          <a:p>
            <a:fld id="{B1FFB0EB-FB64-4D6A-889A-24A30240CB27}" type="slidenum">
              <a:rPr lang="en-US" smtClean="0"/>
              <a:t>‹#›</a:t>
            </a:fld>
            <a:endParaRPr lang="en-US"/>
          </a:p>
        </p:txBody>
      </p:sp>
    </p:spTree>
    <p:extLst>
      <p:ext uri="{BB962C8B-B14F-4D97-AF65-F5344CB8AC3E}">
        <p14:creationId xmlns:p14="http://schemas.microsoft.com/office/powerpoint/2010/main" val="3382670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85490B-0E24-D6A4-B97B-9101A5921D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2B023A-8D8B-5A87-31D4-F73F20BA23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43B05B-CB76-A740-96C7-A061660E49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01/29/2025</a:t>
            </a:r>
          </a:p>
        </p:txBody>
      </p:sp>
      <p:sp>
        <p:nvSpPr>
          <p:cNvPr id="5" name="Footer Placeholder 4">
            <a:extLst>
              <a:ext uri="{FF2B5EF4-FFF2-40B4-BE49-F238E27FC236}">
                <a16:creationId xmlns:a16="http://schemas.microsoft.com/office/drawing/2014/main" id="{CBF530E3-AA17-D220-6AC0-1811BC9A27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IAP Class </a:t>
            </a:r>
          </a:p>
        </p:txBody>
      </p:sp>
      <p:sp>
        <p:nvSpPr>
          <p:cNvPr id="6" name="Slide Number Placeholder 5">
            <a:extLst>
              <a:ext uri="{FF2B5EF4-FFF2-40B4-BE49-F238E27FC236}">
                <a16:creationId xmlns:a16="http://schemas.microsoft.com/office/drawing/2014/main" id="{B3BD3EB8-2F7B-F9A4-23F4-D97B003A60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FFB0EB-FB64-4D6A-889A-24A30240CB27}" type="slidenum">
              <a:rPr lang="en-US" smtClean="0"/>
              <a:t>‹#›</a:t>
            </a:fld>
            <a:endParaRPr lang="en-US"/>
          </a:p>
        </p:txBody>
      </p:sp>
    </p:spTree>
    <p:extLst>
      <p:ext uri="{BB962C8B-B14F-4D97-AF65-F5344CB8AC3E}">
        <p14:creationId xmlns:p14="http://schemas.microsoft.com/office/powerpoint/2010/main" val="1892139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 id="2147483665" r:id="rId13"/>
    <p:sldLayoutId id="2147483667"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4.jpe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2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8.png"/><Relationship Id="rId2" Type="http://schemas.openxmlformats.org/officeDocument/2006/relationships/notesSlide" Target="../notesSlides/notesSlide5.xml"/><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24.jpeg"/><Relationship Id="rId10" Type="http://schemas.openxmlformats.org/officeDocument/2006/relationships/image" Target="../media/image32.png"/><Relationship Id="rId19" Type="http://schemas.openxmlformats.org/officeDocument/2006/relationships/image" Target="../media/image19.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20.png"/><Relationship Id="rId4" Type="http://schemas.openxmlformats.org/officeDocument/2006/relationships/image" Target="../media/image41.jpeg"/><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sustainability.mit.edu/topic/zero-carbon-campus#!buildings" TargetMode="External"/><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hyperlink" Target="https://ocw.mit.edu/help/faq-fair-use/"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hyperlink" Target="https://ocw.mit.edu/terms" TargetMode="External"/><Relationship Id="rId2" Type="http://schemas.openxmlformats.org/officeDocument/2006/relationships/hyperlink" Target="https://ocw.mit.edu/" TargetMode="Externa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hyperlink" Target="https://ocw.mit.edu/help/faq-fair-us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CB5BBD-5948-3162-6F06-00C5D8AC55C9}"/>
              </a:ext>
            </a:extLst>
          </p:cNvPr>
          <p:cNvSpPr>
            <a:spLocks noGrp="1"/>
          </p:cNvSpPr>
          <p:nvPr>
            <p:ph type="ctrTitle"/>
          </p:nvPr>
        </p:nvSpPr>
        <p:spPr>
          <a:xfrm>
            <a:off x="76974" y="2114549"/>
            <a:ext cx="11829276" cy="2061261"/>
          </a:xfrm>
        </p:spPr>
        <p:txBody>
          <a:bodyPr>
            <a:noAutofit/>
          </a:bodyPr>
          <a:lstStyle/>
          <a:p>
            <a:pPr marL="0" marR="0" algn="l"/>
            <a:b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br>
            <a:b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br>
            <a:b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br>
            <a:b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br>
            <a:b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br>
            <a:b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br>
            <a:b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b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b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br>
            <a:b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b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a:t>
            </a:r>
            <a:br>
              <a:rPr lang="en-US" sz="2400" kern="100" dirty="0">
                <a:effectLst/>
                <a:latin typeface="Calibri" panose="020F0502020204030204" pitchFamily="34" charset="0"/>
                <a:ea typeface="Calibri" panose="020F0502020204030204" pitchFamily="34" charset="0"/>
                <a:cs typeface="Calibri" panose="020F0502020204030204" pitchFamily="34" charset="0"/>
              </a:rPr>
            </a:b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5" name="Subtitle 4">
            <a:extLst>
              <a:ext uri="{FF2B5EF4-FFF2-40B4-BE49-F238E27FC236}">
                <a16:creationId xmlns:a16="http://schemas.microsoft.com/office/drawing/2014/main" id="{1C975D09-6554-4B0C-AB3D-E2719EE2861E}"/>
              </a:ext>
            </a:extLst>
          </p:cNvPr>
          <p:cNvSpPr>
            <a:spLocks noGrp="1"/>
          </p:cNvSpPr>
          <p:nvPr>
            <p:ph type="subTitle" idx="1"/>
          </p:nvPr>
        </p:nvSpPr>
        <p:spPr>
          <a:xfrm>
            <a:off x="0" y="2049005"/>
            <a:ext cx="12198349" cy="2192347"/>
          </a:xfrm>
        </p:spPr>
        <p:txBody>
          <a:bodyPr>
            <a:normAutofit fontScale="40000" lnSpcReduction="20000"/>
          </a:bodyPr>
          <a:lstStyle/>
          <a:p>
            <a:pPr>
              <a:lnSpc>
                <a:spcPct val="100000"/>
              </a:lnSpc>
            </a:pPr>
            <a:br>
              <a:rPr lang="en-US" sz="4400" kern="100" dirty="0">
                <a:effectLst/>
                <a:ea typeface="Aptos" panose="020B0004020202020204" pitchFamily="34" charset="0"/>
                <a:cs typeface="Times New Roman" panose="02020603050405020304" pitchFamily="18" charset="0"/>
              </a:rPr>
            </a:br>
            <a:r>
              <a:rPr lang="en-US" sz="4500" kern="100" dirty="0">
                <a:effectLst/>
                <a:ea typeface="Aptos" panose="020B0004020202020204" pitchFamily="34" charset="0"/>
                <a:cs typeface="Times New Roman" panose="02020603050405020304" pitchFamily="18" charset="0"/>
              </a:rPr>
              <a:t>Susan Murcott</a:t>
            </a:r>
          </a:p>
          <a:p>
            <a:pPr>
              <a:lnSpc>
                <a:spcPct val="100000"/>
              </a:lnSpc>
            </a:pPr>
            <a:br>
              <a:rPr lang="en-US" sz="4500" kern="100" dirty="0">
                <a:effectLst/>
                <a:ea typeface="Aptos" panose="020B0004020202020204" pitchFamily="34" charset="0"/>
                <a:cs typeface="Times New Roman" panose="02020603050405020304" pitchFamily="18" charset="0"/>
              </a:rPr>
            </a:br>
            <a:r>
              <a:rPr lang="en-US" sz="4500" kern="100" dirty="0">
                <a:effectLst/>
                <a:ea typeface="Aptos" panose="020B0004020202020204" pitchFamily="34" charset="0"/>
                <a:cs typeface="Times New Roman" panose="02020603050405020304" pitchFamily="18" charset="0"/>
              </a:rPr>
              <a:t>MIT Alumni for Climate Action (MACA) – MIT Campus Group / </a:t>
            </a:r>
            <a:r>
              <a:rPr lang="en-US" sz="4500" kern="100" dirty="0" err="1">
                <a:effectLst/>
                <a:ea typeface="Aptos" panose="020B0004020202020204" pitchFamily="34" charset="0"/>
                <a:cs typeface="Times New Roman" panose="02020603050405020304" pitchFamily="18" charset="0"/>
              </a:rPr>
              <a:t>Geo@MIT</a:t>
            </a:r>
            <a:r>
              <a:rPr lang="en-US" sz="4500" kern="100" dirty="0">
                <a:ea typeface="Aptos" panose="020B0004020202020204" pitchFamily="34" charset="0"/>
                <a:cs typeface="Times New Roman" panose="02020603050405020304" pitchFamily="18" charset="0"/>
              </a:rPr>
              <a:t> (student group)</a:t>
            </a:r>
          </a:p>
          <a:p>
            <a:pPr algn="ctr"/>
            <a:endParaRPr lang="en-US" sz="4500" kern="100" dirty="0">
              <a:effectLst/>
              <a:ea typeface="Aptos" panose="020B0004020202020204" pitchFamily="34" charset="0"/>
              <a:cs typeface="Times New Roman" panose="02020603050405020304" pitchFamily="18" charset="0"/>
            </a:endParaRPr>
          </a:p>
          <a:p>
            <a:pPr algn="ctr"/>
            <a:r>
              <a:rPr lang="en-US" sz="4500" dirty="0">
                <a:solidFill>
                  <a:srgbClr val="000000"/>
                </a:solidFill>
                <a:cs typeface="Times New Roman" panose="02020603050405020304" pitchFamily="18" charset="0"/>
              </a:rPr>
              <a:t>Geot</a:t>
            </a:r>
            <a:r>
              <a:rPr lang="en-US" sz="4500" b="0" i="0" u="none" strike="noStrike" kern="1200" dirty="0">
                <a:solidFill>
                  <a:srgbClr val="000000"/>
                </a:solidFill>
                <a:effectLst/>
                <a:cs typeface="Times New Roman" panose="02020603050405020304" pitchFamily="18" charset="0"/>
              </a:rPr>
              <a:t>hermal Energy Networks </a:t>
            </a:r>
            <a:r>
              <a:rPr lang="en-US" sz="4500" dirty="0">
                <a:solidFill>
                  <a:srgbClr val="000000"/>
                </a:solidFill>
                <a:cs typeface="Times New Roman" panose="02020603050405020304" pitchFamily="18" charset="0"/>
              </a:rPr>
              <a:t>Workship</a:t>
            </a:r>
            <a:br>
              <a:rPr lang="en-US" sz="4500" b="0" i="0" u="none" strike="noStrike" kern="1200" dirty="0">
                <a:solidFill>
                  <a:srgbClr val="000000"/>
                </a:solidFill>
                <a:effectLst/>
                <a:cs typeface="Times New Roman" panose="02020603050405020304" pitchFamily="18" charset="0"/>
              </a:rPr>
            </a:br>
            <a:r>
              <a:rPr lang="en-US" sz="4500" kern="100" dirty="0">
                <a:effectLst/>
                <a:ea typeface="Aptos" panose="020B0004020202020204" pitchFamily="34" charset="0"/>
                <a:cs typeface="Times New Roman" panose="02020603050405020304" pitchFamily="18" charset="0"/>
              </a:rPr>
              <a:t>Jan. </a:t>
            </a:r>
            <a:r>
              <a:rPr lang="en-US" sz="4500" kern="100" dirty="0">
                <a:ea typeface="Aptos" panose="020B0004020202020204" pitchFamily="34" charset="0"/>
                <a:cs typeface="Times New Roman" panose="02020603050405020304" pitchFamily="18" charset="0"/>
              </a:rPr>
              <a:t>30 – 31, 2025 </a:t>
            </a:r>
            <a:br>
              <a:rPr lang="en-US" sz="4500" kern="100" dirty="0">
                <a:effectLst/>
                <a:ea typeface="Aptos" panose="020B0004020202020204" pitchFamily="34" charset="0"/>
                <a:cs typeface="Times New Roman" panose="02020603050405020304" pitchFamily="18" charset="0"/>
              </a:rPr>
            </a:br>
            <a:endParaRPr lang="en-US" sz="4500" dirty="0"/>
          </a:p>
          <a:p>
            <a:pPr>
              <a:lnSpc>
                <a:spcPct val="100000"/>
              </a:lnSpc>
            </a:pPr>
            <a:endParaRPr lang="en-US" sz="2000" kern="100" dirty="0">
              <a:effectLst/>
              <a:ea typeface="Aptos" panose="020B0004020202020204" pitchFamily="34" charset="0"/>
              <a:cs typeface="Times New Roman" panose="02020603050405020304" pitchFamily="18" charset="0"/>
            </a:endParaRPr>
          </a:p>
        </p:txBody>
      </p:sp>
      <p:pic>
        <p:nvPicPr>
          <p:cNvPr id="8" name="Google Shape;718;p70">
            <a:extLst>
              <a:ext uri="{FF2B5EF4-FFF2-40B4-BE49-F238E27FC236}">
                <a16:creationId xmlns:a16="http://schemas.microsoft.com/office/drawing/2014/main" id="{CC81C8F6-B7E4-A532-70AF-7478507F96F3}"/>
              </a:ext>
            </a:extLst>
          </p:cNvPr>
          <p:cNvPicPr preferRelativeResize="0"/>
          <p:nvPr/>
        </p:nvPicPr>
        <p:blipFill rotWithShape="1">
          <a:blip r:embed="rId2">
            <a:alphaModFix/>
          </a:blip>
          <a:srcRect/>
          <a:stretch/>
        </p:blipFill>
        <p:spPr>
          <a:xfrm>
            <a:off x="2973030" y="5454014"/>
            <a:ext cx="4628570" cy="1263248"/>
          </a:xfrm>
          <a:prstGeom prst="rect">
            <a:avLst/>
          </a:prstGeom>
          <a:noFill/>
          <a:ln>
            <a:noFill/>
          </a:ln>
        </p:spPr>
      </p:pic>
      <p:pic>
        <p:nvPicPr>
          <p:cNvPr id="9" name="Picture 1">
            <a:extLst>
              <a:ext uri="{FF2B5EF4-FFF2-40B4-BE49-F238E27FC236}">
                <a16:creationId xmlns:a16="http://schemas.microsoft.com/office/drawing/2014/main" id="{5AA988D2-A30F-58E8-8482-558C74B64990}"/>
              </a:ext>
            </a:extLst>
          </p:cNvPr>
          <p:cNvPicPr>
            <a:picLocks noChangeAspect="1" noChangeArrowheads="1"/>
          </p:cNvPicPr>
          <p:nvPr/>
        </p:nvPicPr>
        <p:blipFill>
          <a:blip r:embed="rId3" cstate="print"/>
          <a:srcRect/>
          <a:stretch>
            <a:fillRect/>
          </a:stretch>
        </p:blipFill>
        <p:spPr bwMode="auto">
          <a:xfrm>
            <a:off x="179030" y="5424731"/>
            <a:ext cx="2794000" cy="1316260"/>
          </a:xfrm>
          <a:prstGeom prst="rect">
            <a:avLst/>
          </a:prstGeom>
          <a:noFill/>
          <a:ln w="9525">
            <a:noFill/>
            <a:miter lim="800000"/>
            <a:headEnd/>
            <a:tailEnd/>
          </a:ln>
          <a:effectLst/>
        </p:spPr>
      </p:pic>
      <p:pic>
        <p:nvPicPr>
          <p:cNvPr id="10" name="Picture 2">
            <a:extLst>
              <a:ext uri="{FF2B5EF4-FFF2-40B4-BE49-F238E27FC236}">
                <a16:creationId xmlns:a16="http://schemas.microsoft.com/office/drawing/2014/main" id="{85BDC2A6-9BD5-A5EA-336E-F0CBB434D9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1600" y="5417653"/>
            <a:ext cx="4246214" cy="5041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 descr="A logo for a company">
            <a:extLst>
              <a:ext uri="{FF2B5EF4-FFF2-40B4-BE49-F238E27FC236}">
                <a16:creationId xmlns:a16="http://schemas.microsoft.com/office/drawing/2014/main" id="{B352FC82-FE74-3C2E-9251-A571A42507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6146" y="5920997"/>
            <a:ext cx="1634413" cy="8764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D0A7712-F37E-4049-E1EB-8E23906A6B2B}"/>
              </a:ext>
            </a:extLst>
          </p:cNvPr>
          <p:cNvSpPr txBox="1"/>
          <p:nvPr/>
        </p:nvSpPr>
        <p:spPr>
          <a:xfrm>
            <a:off x="368300" y="158750"/>
            <a:ext cx="11912600" cy="1446550"/>
          </a:xfrm>
          <a:prstGeom prst="rect">
            <a:avLst/>
          </a:prstGeom>
          <a:noFill/>
        </p:spPr>
        <p:txBody>
          <a:bodyPr wrap="square" rtlCol="0">
            <a:spAutoFit/>
          </a:bodyPr>
          <a:lstStyle/>
          <a:p>
            <a:pPr algn="ctr"/>
            <a:r>
              <a:rPr lang="en-US" sz="3200" kern="100" dirty="0">
                <a:effectLst/>
                <a:ea typeface="Aptos" panose="020B0004020202020204" pitchFamily="34" charset="0"/>
                <a:cs typeface="Times New Roman" panose="02020603050405020304" pitchFamily="18" charset="0"/>
              </a:rPr>
              <a:t>Introduction to the “MIT Thermal Energy Networks (MITTEN) Plan </a:t>
            </a:r>
            <a:br>
              <a:rPr lang="en-US" sz="3200" kern="100" dirty="0">
                <a:effectLst/>
                <a:ea typeface="Aptos" panose="020B0004020202020204" pitchFamily="34" charset="0"/>
                <a:cs typeface="Times New Roman" panose="02020603050405020304" pitchFamily="18" charset="0"/>
              </a:rPr>
            </a:br>
            <a:r>
              <a:rPr lang="en-US" sz="3200" kern="100" dirty="0">
                <a:effectLst/>
                <a:ea typeface="Aptos" panose="020B0004020202020204" pitchFamily="34" charset="0"/>
                <a:cs typeface="Times New Roman" panose="02020603050405020304" pitchFamily="18" charset="0"/>
              </a:rPr>
              <a:t>for Rapid, Cost-Effective Campus Decarbonization</a:t>
            </a:r>
            <a:br>
              <a:rPr lang="en-US" sz="3200" kern="100" dirty="0">
                <a:effectLst/>
                <a:ea typeface="Aptos" panose="020B0004020202020204" pitchFamily="34" charset="0"/>
                <a:cs typeface="Times New Roman" panose="02020603050405020304" pitchFamily="18" charset="0"/>
              </a:rPr>
            </a:br>
            <a:endParaRPr lang="en-US" sz="2400" dirty="0"/>
          </a:p>
        </p:txBody>
      </p:sp>
      <p:sp>
        <p:nvSpPr>
          <p:cNvPr id="3" name="Slide Number Placeholder 2">
            <a:extLst>
              <a:ext uri="{FF2B5EF4-FFF2-40B4-BE49-F238E27FC236}">
                <a16:creationId xmlns:a16="http://schemas.microsoft.com/office/drawing/2014/main" id="{0CD905A3-EE9C-3ED1-AFBB-14123C52DD9F}"/>
              </a:ext>
            </a:extLst>
          </p:cNvPr>
          <p:cNvSpPr>
            <a:spLocks noGrp="1"/>
          </p:cNvSpPr>
          <p:nvPr>
            <p:ph type="sldNum" sz="quarter" idx="12"/>
          </p:nvPr>
        </p:nvSpPr>
        <p:spPr/>
        <p:txBody>
          <a:bodyPr/>
          <a:lstStyle/>
          <a:p>
            <a:fld id="{B1FFB0EB-FB64-4D6A-889A-24A30240CB27}" type="slidenum">
              <a:rPr lang="en-US" smtClean="0"/>
              <a:t>1</a:t>
            </a:fld>
            <a:endParaRPr lang="en-US"/>
          </a:p>
        </p:txBody>
      </p:sp>
    </p:spTree>
    <p:extLst>
      <p:ext uri="{BB962C8B-B14F-4D97-AF65-F5344CB8AC3E}">
        <p14:creationId xmlns:p14="http://schemas.microsoft.com/office/powerpoint/2010/main" val="450114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6"/>
          <p:cNvGrpSpPr/>
          <p:nvPr/>
        </p:nvGrpSpPr>
        <p:grpSpPr>
          <a:xfrm>
            <a:off x="3810000" y="1041401"/>
            <a:ext cx="7721600" cy="5130800"/>
            <a:chOff x="2857500" y="1047750"/>
            <a:chExt cx="5791200" cy="3848100"/>
          </a:xfrm>
        </p:grpSpPr>
        <p:sp>
          <p:nvSpPr>
            <p:cNvPr id="3" name="Rectangle 2"/>
            <p:cNvSpPr/>
            <p:nvPr/>
          </p:nvSpPr>
          <p:spPr>
            <a:xfrm>
              <a:off x="2857500" y="1047750"/>
              <a:ext cx="5791200" cy="384810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93"/>
            <p:cNvGrpSpPr/>
            <p:nvPr/>
          </p:nvGrpSpPr>
          <p:grpSpPr>
            <a:xfrm>
              <a:off x="2869407" y="1251287"/>
              <a:ext cx="5741192" cy="3526004"/>
              <a:chOff x="1726407" y="552449"/>
              <a:chExt cx="5207793" cy="3841273"/>
            </a:xfrm>
          </p:grpSpPr>
          <p:pic>
            <p:nvPicPr>
              <p:cNvPr id="5" name="Picture 2"/>
              <p:cNvPicPr>
                <a:picLocks noChangeAspect="1" noChangeArrowheads="1"/>
              </p:cNvPicPr>
              <p:nvPr/>
            </p:nvPicPr>
            <p:blipFill>
              <a:blip r:embed="rId2" cstate="print"/>
              <a:srcRect l="11306" t="17353" r="8772" b="6765"/>
              <a:stretch>
                <a:fillRect/>
              </a:stretch>
            </p:blipFill>
            <p:spPr bwMode="auto">
              <a:xfrm>
                <a:off x="3695701" y="623886"/>
                <a:ext cx="3238499" cy="2669011"/>
              </a:xfrm>
              <a:prstGeom prst="rect">
                <a:avLst/>
              </a:prstGeom>
              <a:noFill/>
              <a:ln w="9525">
                <a:noFill/>
                <a:miter lim="800000"/>
                <a:headEnd/>
                <a:tailEnd/>
              </a:ln>
              <a:effectLst/>
            </p:spPr>
          </p:pic>
          <p:sp>
            <p:nvSpPr>
              <p:cNvPr id="6" name="TextBox 5"/>
              <p:cNvSpPr txBox="1"/>
              <p:nvPr/>
            </p:nvSpPr>
            <p:spPr>
              <a:xfrm>
                <a:off x="4344160" y="3301533"/>
                <a:ext cx="1786181" cy="259907"/>
              </a:xfrm>
              <a:prstGeom prst="rect">
                <a:avLst/>
              </a:prstGeom>
              <a:noFill/>
            </p:spPr>
            <p:txBody>
              <a:bodyPr wrap="square" rtlCol="0">
                <a:spAutoFit/>
              </a:bodyPr>
              <a:lstStyle/>
              <a:p>
                <a:pPr algn="ctr"/>
                <a:r>
                  <a:rPr lang="en-US" sz="1467" b="1" dirty="0"/>
                  <a:t>Below Ground Elements</a:t>
                </a:r>
              </a:p>
            </p:txBody>
          </p:sp>
          <p:grpSp>
            <p:nvGrpSpPr>
              <p:cNvPr id="7" name="Group 78"/>
              <p:cNvGrpSpPr/>
              <p:nvPr/>
            </p:nvGrpSpPr>
            <p:grpSpPr>
              <a:xfrm>
                <a:off x="1938295" y="2388972"/>
                <a:ext cx="2951144" cy="936613"/>
                <a:chOff x="3957595" y="2388972"/>
                <a:chExt cx="2951144" cy="936613"/>
              </a:xfrm>
            </p:grpSpPr>
            <p:sp>
              <p:nvSpPr>
                <p:cNvPr id="73" name="Right Arrow 72"/>
                <p:cNvSpPr/>
                <p:nvPr/>
              </p:nvSpPr>
              <p:spPr>
                <a:xfrm rot="10800000">
                  <a:off x="5115112" y="2419349"/>
                  <a:ext cx="550590" cy="123623"/>
                </a:xfrm>
                <a:prstGeom prst="rightArrow">
                  <a:avLst>
                    <a:gd name="adj1" fmla="val 50000"/>
                    <a:gd name="adj2" fmla="val 50000"/>
                  </a:avLst>
                </a:prstGeom>
                <a:solidFill>
                  <a:srgbClr val="FFFF00"/>
                </a:solidFill>
                <a:ln w="12700">
                  <a:solidFill>
                    <a:srgbClr val="000000">
                      <a:alpha val="43137"/>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4" name="Right Arrow 73"/>
                <p:cNvSpPr/>
                <p:nvPr/>
              </p:nvSpPr>
              <p:spPr>
                <a:xfrm>
                  <a:off x="5115112" y="3173408"/>
                  <a:ext cx="540235" cy="123310"/>
                </a:xfrm>
                <a:prstGeom prst="rightArrow">
                  <a:avLst>
                    <a:gd name="adj1" fmla="val 50000"/>
                    <a:gd name="adj2" fmla="val 50000"/>
                  </a:avLst>
                </a:prstGeom>
                <a:solidFill>
                  <a:srgbClr val="FFFF00"/>
                </a:solidFill>
                <a:ln w="12700">
                  <a:solidFill>
                    <a:srgbClr val="000000">
                      <a:alpha val="43137"/>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5" name="Right Arrow 74"/>
                <p:cNvSpPr/>
                <p:nvPr/>
              </p:nvSpPr>
              <p:spPr>
                <a:xfrm rot="5400000">
                  <a:off x="4676875" y="2778493"/>
                  <a:ext cx="816429" cy="136242"/>
                </a:xfrm>
                <a:prstGeom prst="rightArrow">
                  <a:avLst/>
                </a:prstGeom>
                <a:solidFill>
                  <a:srgbClr val="FFFF00"/>
                </a:solidFill>
                <a:ln w="12700">
                  <a:solidFill>
                    <a:srgbClr val="000000">
                      <a:alpha val="43137"/>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8" name="Group 48"/>
                <p:cNvGrpSpPr/>
                <p:nvPr/>
              </p:nvGrpSpPr>
              <p:grpSpPr>
                <a:xfrm>
                  <a:off x="4828239" y="2546122"/>
                  <a:ext cx="520649" cy="366100"/>
                  <a:chOff x="3314700" y="1429696"/>
                  <a:chExt cx="685800" cy="482228"/>
                </a:xfrm>
              </p:grpSpPr>
              <p:sp>
                <p:nvSpPr>
                  <p:cNvPr id="89" name="Rounded Rectangle 88"/>
                  <p:cNvSpPr/>
                  <p:nvPr/>
                </p:nvSpPr>
                <p:spPr>
                  <a:xfrm>
                    <a:off x="3314700" y="1468878"/>
                    <a:ext cx="685800" cy="34087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0" name="TextBox 89"/>
                  <p:cNvSpPr txBox="1"/>
                  <p:nvPr/>
                </p:nvSpPr>
                <p:spPr>
                  <a:xfrm>
                    <a:off x="3314700" y="1429696"/>
                    <a:ext cx="685800" cy="482228"/>
                  </a:xfrm>
                  <a:prstGeom prst="rect">
                    <a:avLst/>
                  </a:prstGeom>
                  <a:noFill/>
                </p:spPr>
                <p:txBody>
                  <a:bodyPr wrap="square" rtlCol="0">
                    <a:spAutoFit/>
                  </a:bodyPr>
                  <a:lstStyle/>
                  <a:p>
                    <a:pPr algn="ctr">
                      <a:lnSpc>
                        <a:spcPct val="70000"/>
                      </a:lnSpc>
                    </a:pPr>
                    <a:r>
                      <a:rPr lang="en-US" sz="1600" b="1" dirty="0"/>
                      <a:t>Air Coil</a:t>
                    </a:r>
                  </a:p>
                </p:txBody>
              </p:sp>
            </p:grpSp>
            <p:grpSp>
              <p:nvGrpSpPr>
                <p:cNvPr id="9" name="Group 54"/>
                <p:cNvGrpSpPr/>
                <p:nvPr/>
              </p:nvGrpSpPr>
              <p:grpSpPr>
                <a:xfrm>
                  <a:off x="4061392" y="2388972"/>
                  <a:ext cx="1434193" cy="936613"/>
                  <a:chOff x="3142806" y="1405486"/>
                  <a:chExt cx="1889123" cy="1417024"/>
                </a:xfrm>
              </p:grpSpPr>
              <p:sp>
                <p:nvSpPr>
                  <p:cNvPr id="87" name="Rounded Rectangle 55"/>
                  <p:cNvSpPr/>
                  <p:nvPr/>
                </p:nvSpPr>
                <p:spPr>
                  <a:xfrm>
                    <a:off x="3142806" y="1405486"/>
                    <a:ext cx="1889123" cy="1417024"/>
                  </a:xfrm>
                  <a:prstGeom prst="roundRect">
                    <a:avLst>
                      <a:gd name="adj"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 name="TextBox 87"/>
                  <p:cNvSpPr txBox="1"/>
                  <p:nvPr/>
                </p:nvSpPr>
                <p:spPr>
                  <a:xfrm>
                    <a:off x="3228839" y="1508065"/>
                    <a:ext cx="858160" cy="553883"/>
                  </a:xfrm>
                  <a:prstGeom prst="rect">
                    <a:avLst/>
                  </a:prstGeom>
                  <a:noFill/>
                </p:spPr>
                <p:txBody>
                  <a:bodyPr wrap="square" rtlCol="0">
                    <a:spAutoFit/>
                  </a:bodyPr>
                  <a:lstStyle/>
                  <a:p>
                    <a:pPr algn="ctr">
                      <a:lnSpc>
                        <a:spcPct val="70000"/>
                      </a:lnSpc>
                    </a:pPr>
                    <a:r>
                      <a:rPr lang="en-US" sz="1600" b="1" dirty="0"/>
                      <a:t>Heat Pumps</a:t>
                    </a:r>
                  </a:p>
                </p:txBody>
              </p:sp>
            </p:grpSp>
            <p:grpSp>
              <p:nvGrpSpPr>
                <p:cNvPr id="10" name="Group 59"/>
                <p:cNvGrpSpPr/>
                <p:nvPr/>
              </p:nvGrpSpPr>
              <p:grpSpPr>
                <a:xfrm>
                  <a:off x="4720694" y="2859077"/>
                  <a:ext cx="742234" cy="366100"/>
                  <a:chOff x="3685530" y="2445449"/>
                  <a:chExt cx="742234" cy="366100"/>
                </a:xfrm>
              </p:grpSpPr>
              <p:sp>
                <p:nvSpPr>
                  <p:cNvPr id="85" name="Rounded Rectangle 84"/>
                  <p:cNvSpPr/>
                  <p:nvPr/>
                </p:nvSpPr>
                <p:spPr>
                  <a:xfrm>
                    <a:off x="3798984" y="2475199"/>
                    <a:ext cx="520649" cy="25878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6" name="TextBox 85"/>
                  <p:cNvSpPr txBox="1"/>
                  <p:nvPr/>
                </p:nvSpPr>
                <p:spPr>
                  <a:xfrm>
                    <a:off x="3685530" y="2445449"/>
                    <a:ext cx="742234" cy="366100"/>
                  </a:xfrm>
                  <a:prstGeom prst="rect">
                    <a:avLst/>
                  </a:prstGeom>
                  <a:noFill/>
                </p:spPr>
                <p:txBody>
                  <a:bodyPr wrap="square" rtlCol="0">
                    <a:spAutoFit/>
                  </a:bodyPr>
                  <a:lstStyle/>
                  <a:p>
                    <a:pPr algn="ctr">
                      <a:lnSpc>
                        <a:spcPct val="70000"/>
                      </a:lnSpc>
                    </a:pPr>
                    <a:r>
                      <a:rPr lang="en-US" sz="1600" b="1" dirty="0"/>
                      <a:t>Reheat Coil</a:t>
                    </a:r>
                  </a:p>
                </p:txBody>
              </p:sp>
            </p:grpSp>
            <p:sp>
              <p:nvSpPr>
                <p:cNvPr id="79" name="Right Arrow 63"/>
                <p:cNvSpPr/>
                <p:nvPr/>
              </p:nvSpPr>
              <p:spPr>
                <a:xfrm rot="21143867">
                  <a:off x="5406110" y="2500421"/>
                  <a:ext cx="1502629" cy="18329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80" name="Straight Connector 77"/>
                <p:cNvCxnSpPr/>
                <p:nvPr/>
              </p:nvCxnSpPr>
              <p:spPr>
                <a:xfrm rot="10800000">
                  <a:off x="3957595" y="3005928"/>
                  <a:ext cx="244627" cy="1"/>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1" name="Group 78"/>
                <p:cNvGrpSpPr/>
                <p:nvPr/>
              </p:nvGrpSpPr>
              <p:grpSpPr>
                <a:xfrm>
                  <a:off x="4162110" y="2838447"/>
                  <a:ext cx="612297" cy="387900"/>
                  <a:chOff x="3261866" y="1675645"/>
                  <a:chExt cx="806519" cy="510943"/>
                </a:xfrm>
              </p:grpSpPr>
              <p:sp>
                <p:nvSpPr>
                  <p:cNvPr id="83" name="Rounded Rectangle 82"/>
                  <p:cNvSpPr/>
                  <p:nvPr/>
                </p:nvSpPr>
                <p:spPr>
                  <a:xfrm>
                    <a:off x="3314700" y="1675645"/>
                    <a:ext cx="685800" cy="44120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4" name="TextBox 80"/>
                  <p:cNvSpPr txBox="1"/>
                  <p:nvPr/>
                </p:nvSpPr>
                <p:spPr>
                  <a:xfrm>
                    <a:off x="3261866" y="1704358"/>
                    <a:ext cx="806519" cy="482230"/>
                  </a:xfrm>
                  <a:prstGeom prst="rect">
                    <a:avLst/>
                  </a:prstGeom>
                  <a:noFill/>
                </p:spPr>
                <p:txBody>
                  <a:bodyPr wrap="square" rtlCol="0">
                    <a:spAutoFit/>
                  </a:bodyPr>
                  <a:lstStyle/>
                  <a:p>
                    <a:pPr algn="ctr">
                      <a:lnSpc>
                        <a:spcPct val="70000"/>
                      </a:lnSpc>
                    </a:pPr>
                    <a:r>
                      <a:rPr lang="en-US" sz="1600" b="1" dirty="0"/>
                      <a:t>Water Coil</a:t>
                    </a:r>
                  </a:p>
                </p:txBody>
              </p:sp>
            </p:grpSp>
            <p:sp>
              <p:nvSpPr>
                <p:cNvPr id="82" name="Oval 81"/>
                <p:cNvSpPr/>
                <p:nvPr/>
              </p:nvSpPr>
              <p:spPr>
                <a:xfrm>
                  <a:off x="5422107" y="2838449"/>
                  <a:ext cx="304800" cy="3048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rgbClr val="FF0000"/>
                      </a:solidFill>
                    </a:rPr>
                    <a:t>3</a:t>
                  </a:r>
                </a:p>
              </p:txBody>
            </p:sp>
          </p:grpSp>
          <p:grpSp>
            <p:nvGrpSpPr>
              <p:cNvPr id="12" name="Group 82"/>
              <p:cNvGrpSpPr/>
              <p:nvPr/>
            </p:nvGrpSpPr>
            <p:grpSpPr>
              <a:xfrm>
                <a:off x="2374107" y="3546629"/>
                <a:ext cx="1150573" cy="630756"/>
                <a:chOff x="4393407" y="3546629"/>
                <a:chExt cx="1150573" cy="630756"/>
              </a:xfrm>
            </p:grpSpPr>
            <p:cxnSp>
              <p:nvCxnSpPr>
                <p:cNvPr id="68" name="Straight Connector 67"/>
                <p:cNvCxnSpPr/>
                <p:nvPr/>
              </p:nvCxnSpPr>
              <p:spPr>
                <a:xfrm rot="5400000">
                  <a:off x="4920928" y="3641082"/>
                  <a:ext cx="190494" cy="1588"/>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4" name="Group 46"/>
                <p:cNvGrpSpPr/>
                <p:nvPr/>
              </p:nvGrpSpPr>
              <p:grpSpPr>
                <a:xfrm>
                  <a:off x="4507707" y="3699589"/>
                  <a:ext cx="1036273" cy="477796"/>
                  <a:chOff x="3261866" y="1581151"/>
                  <a:chExt cx="806519" cy="629354"/>
                </a:xfrm>
              </p:grpSpPr>
              <p:sp>
                <p:nvSpPr>
                  <p:cNvPr id="71" name="Rounded Rectangle 70"/>
                  <p:cNvSpPr/>
                  <p:nvPr/>
                </p:nvSpPr>
                <p:spPr>
                  <a:xfrm>
                    <a:off x="3314700" y="1629549"/>
                    <a:ext cx="685800" cy="53339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2" name="TextBox 71"/>
                  <p:cNvSpPr txBox="1"/>
                  <p:nvPr/>
                </p:nvSpPr>
                <p:spPr>
                  <a:xfrm>
                    <a:off x="3261866" y="1581151"/>
                    <a:ext cx="806519" cy="629354"/>
                  </a:xfrm>
                  <a:prstGeom prst="rect">
                    <a:avLst/>
                  </a:prstGeom>
                  <a:noFill/>
                </p:spPr>
                <p:txBody>
                  <a:bodyPr wrap="square" rtlCol="0">
                    <a:spAutoFit/>
                  </a:bodyPr>
                  <a:lstStyle/>
                  <a:p>
                    <a:pPr algn="ctr"/>
                    <a:r>
                      <a:rPr lang="en-US" sz="1600" b="1" dirty="0"/>
                      <a:t>Thermal Batteries</a:t>
                    </a:r>
                  </a:p>
                </p:txBody>
              </p:sp>
            </p:grpSp>
            <p:sp>
              <p:nvSpPr>
                <p:cNvPr id="70" name="Oval 69"/>
                <p:cNvSpPr/>
                <p:nvPr/>
              </p:nvSpPr>
              <p:spPr>
                <a:xfrm>
                  <a:off x="4393407" y="3714749"/>
                  <a:ext cx="304800" cy="3048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rgbClr val="FF0000"/>
                      </a:solidFill>
                    </a:rPr>
                    <a:t>4</a:t>
                  </a:r>
                </a:p>
              </p:txBody>
            </p:sp>
          </p:grpSp>
          <p:grpSp>
            <p:nvGrpSpPr>
              <p:cNvPr id="26" name="Group 84"/>
              <p:cNvGrpSpPr/>
              <p:nvPr/>
            </p:nvGrpSpPr>
            <p:grpSpPr>
              <a:xfrm>
                <a:off x="3517107" y="3562350"/>
                <a:ext cx="1066800" cy="800099"/>
                <a:chOff x="5536407" y="3562350"/>
                <a:chExt cx="1066800" cy="800099"/>
              </a:xfrm>
            </p:grpSpPr>
            <p:cxnSp>
              <p:nvCxnSpPr>
                <p:cNvPr id="63" name="Straight Connector 62"/>
                <p:cNvCxnSpPr/>
                <p:nvPr/>
              </p:nvCxnSpPr>
              <p:spPr>
                <a:xfrm rot="16200000" flipH="1">
                  <a:off x="6058519" y="3647114"/>
                  <a:ext cx="172252" cy="2724"/>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2" name="Group 65"/>
                <p:cNvGrpSpPr/>
                <p:nvPr/>
              </p:nvGrpSpPr>
              <p:grpSpPr>
                <a:xfrm>
                  <a:off x="5648010" y="3701962"/>
                  <a:ext cx="955197" cy="660487"/>
                  <a:chOff x="3261866" y="1581151"/>
                  <a:chExt cx="806519" cy="869996"/>
                </a:xfrm>
              </p:grpSpPr>
              <p:sp>
                <p:nvSpPr>
                  <p:cNvPr id="66" name="Rounded Rectangle 65"/>
                  <p:cNvSpPr/>
                  <p:nvPr/>
                </p:nvSpPr>
                <p:spPr>
                  <a:xfrm>
                    <a:off x="3314701" y="1629549"/>
                    <a:ext cx="685800" cy="82159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7" name="TextBox 66"/>
                  <p:cNvSpPr txBox="1"/>
                  <p:nvPr/>
                </p:nvSpPr>
                <p:spPr>
                  <a:xfrm>
                    <a:off x="3261866" y="1581151"/>
                    <a:ext cx="806519" cy="629355"/>
                  </a:xfrm>
                  <a:prstGeom prst="rect">
                    <a:avLst/>
                  </a:prstGeom>
                  <a:noFill/>
                </p:spPr>
                <p:txBody>
                  <a:bodyPr wrap="square" rtlCol="0">
                    <a:spAutoFit/>
                  </a:bodyPr>
                  <a:lstStyle/>
                  <a:p>
                    <a:pPr algn="ctr"/>
                    <a:r>
                      <a:rPr lang="en-US" sz="1600" b="1" dirty="0"/>
                      <a:t>Ground Heat Exchangers</a:t>
                    </a:r>
                  </a:p>
                </p:txBody>
              </p:sp>
            </p:grpSp>
            <p:sp>
              <p:nvSpPr>
                <p:cNvPr id="65" name="Oval 64"/>
                <p:cNvSpPr/>
                <p:nvPr/>
              </p:nvSpPr>
              <p:spPr>
                <a:xfrm>
                  <a:off x="5536407" y="3714749"/>
                  <a:ext cx="304800" cy="3048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rgbClr val="FF0000"/>
                      </a:solidFill>
                    </a:rPr>
                    <a:t>4</a:t>
                  </a:r>
                </a:p>
              </p:txBody>
            </p:sp>
          </p:grpSp>
          <p:grpSp>
            <p:nvGrpSpPr>
              <p:cNvPr id="33" name="Group 85"/>
              <p:cNvGrpSpPr/>
              <p:nvPr/>
            </p:nvGrpSpPr>
            <p:grpSpPr>
              <a:xfrm>
                <a:off x="4648196" y="3562350"/>
                <a:ext cx="2259811" cy="831372"/>
                <a:chOff x="6667496" y="3562350"/>
                <a:chExt cx="2259811" cy="831372"/>
              </a:xfrm>
            </p:grpSpPr>
            <p:cxnSp>
              <p:nvCxnSpPr>
                <p:cNvPr id="54" name="Straight Connector 53"/>
                <p:cNvCxnSpPr/>
                <p:nvPr/>
              </p:nvCxnSpPr>
              <p:spPr>
                <a:xfrm rot="5400000">
                  <a:off x="7090910" y="3656920"/>
                  <a:ext cx="189142" cy="1588"/>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4" name="Group 68"/>
                <p:cNvGrpSpPr/>
                <p:nvPr/>
              </p:nvGrpSpPr>
              <p:grpSpPr>
                <a:xfrm>
                  <a:off x="6667496" y="3714750"/>
                  <a:ext cx="1031396" cy="647699"/>
                  <a:chOff x="3261866" y="1581151"/>
                  <a:chExt cx="806519" cy="853152"/>
                </a:xfrm>
              </p:grpSpPr>
              <p:sp>
                <p:nvSpPr>
                  <p:cNvPr id="61" name="Rounded Rectangle 60"/>
                  <p:cNvSpPr/>
                  <p:nvPr/>
                </p:nvSpPr>
                <p:spPr>
                  <a:xfrm>
                    <a:off x="3314700" y="1629548"/>
                    <a:ext cx="685800" cy="80475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2" name="TextBox 61"/>
                  <p:cNvSpPr txBox="1"/>
                  <p:nvPr/>
                </p:nvSpPr>
                <p:spPr>
                  <a:xfrm>
                    <a:off x="3261866" y="1581151"/>
                    <a:ext cx="806519" cy="629355"/>
                  </a:xfrm>
                  <a:prstGeom prst="rect">
                    <a:avLst/>
                  </a:prstGeom>
                  <a:noFill/>
                </p:spPr>
                <p:txBody>
                  <a:bodyPr wrap="square" rtlCol="0">
                    <a:spAutoFit/>
                  </a:bodyPr>
                  <a:lstStyle/>
                  <a:p>
                    <a:pPr algn="ctr"/>
                    <a:r>
                      <a:rPr lang="en-US" sz="1600" b="1" dirty="0"/>
                      <a:t>Sewer Energy Recovery</a:t>
                    </a:r>
                  </a:p>
                </p:txBody>
              </p:sp>
            </p:grpSp>
            <p:grpSp>
              <p:nvGrpSpPr>
                <p:cNvPr id="55" name="Group 72"/>
                <p:cNvGrpSpPr/>
                <p:nvPr/>
              </p:nvGrpSpPr>
              <p:grpSpPr>
                <a:xfrm>
                  <a:off x="7781610" y="3714748"/>
                  <a:ext cx="1145697" cy="678974"/>
                  <a:chOff x="3261866" y="1581151"/>
                  <a:chExt cx="806519" cy="894348"/>
                </a:xfrm>
              </p:grpSpPr>
              <p:sp>
                <p:nvSpPr>
                  <p:cNvPr id="59" name="Rounded Rectangle 58"/>
                  <p:cNvSpPr/>
                  <p:nvPr/>
                </p:nvSpPr>
                <p:spPr>
                  <a:xfrm>
                    <a:off x="3314700" y="1629548"/>
                    <a:ext cx="685800" cy="75457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0" name="TextBox 59"/>
                  <p:cNvSpPr txBox="1"/>
                  <p:nvPr/>
                </p:nvSpPr>
                <p:spPr>
                  <a:xfrm>
                    <a:off x="3261866" y="1581151"/>
                    <a:ext cx="806519" cy="894348"/>
                  </a:xfrm>
                  <a:prstGeom prst="rect">
                    <a:avLst/>
                  </a:prstGeom>
                  <a:noFill/>
                </p:spPr>
                <p:txBody>
                  <a:bodyPr wrap="square" rtlCol="0">
                    <a:spAutoFit/>
                  </a:bodyPr>
                  <a:lstStyle/>
                  <a:p>
                    <a:pPr algn="ctr"/>
                    <a:r>
                      <a:rPr lang="en-US" sz="1600" b="1" dirty="0"/>
                      <a:t>City Water Thermal Connection</a:t>
                    </a:r>
                  </a:p>
                </p:txBody>
              </p:sp>
            </p:grpSp>
            <p:cxnSp>
              <p:nvCxnSpPr>
                <p:cNvPr id="57" name="Straight Connector 56"/>
                <p:cNvCxnSpPr/>
                <p:nvPr/>
              </p:nvCxnSpPr>
              <p:spPr>
                <a:xfrm rot="16200000" flipH="1">
                  <a:off x="8306419" y="3647114"/>
                  <a:ext cx="172252" cy="2724"/>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58" name="Oval 57"/>
                <p:cNvSpPr/>
                <p:nvPr/>
              </p:nvSpPr>
              <p:spPr>
                <a:xfrm>
                  <a:off x="7593807" y="3676649"/>
                  <a:ext cx="304800" cy="3048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rgbClr val="FF0000"/>
                      </a:solidFill>
                    </a:rPr>
                    <a:t>5</a:t>
                  </a:r>
                </a:p>
              </p:txBody>
            </p:sp>
          </p:grpSp>
          <p:grpSp>
            <p:nvGrpSpPr>
              <p:cNvPr id="56" name="Group 72"/>
              <p:cNvGrpSpPr/>
              <p:nvPr/>
            </p:nvGrpSpPr>
            <p:grpSpPr>
              <a:xfrm>
                <a:off x="1726407" y="2000250"/>
                <a:ext cx="5181600" cy="1714500"/>
                <a:chOff x="3745707" y="2000250"/>
                <a:chExt cx="5181600" cy="1714500"/>
              </a:xfrm>
            </p:grpSpPr>
            <p:cxnSp>
              <p:nvCxnSpPr>
                <p:cNvPr id="50" name="Straight Connector 49"/>
                <p:cNvCxnSpPr/>
                <p:nvPr/>
              </p:nvCxnSpPr>
              <p:spPr>
                <a:xfrm rot="16200000" flipV="1">
                  <a:off x="3205114" y="2752732"/>
                  <a:ext cx="1521675" cy="1671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3978826" y="3300739"/>
                  <a:ext cx="2460074" cy="259907"/>
                </a:xfrm>
                <a:prstGeom prst="rect">
                  <a:avLst/>
                </a:prstGeom>
                <a:noFill/>
              </p:spPr>
              <p:txBody>
                <a:bodyPr wrap="square" rtlCol="0">
                  <a:spAutoFit/>
                </a:bodyPr>
                <a:lstStyle/>
                <a:p>
                  <a:pPr algn="ctr"/>
                  <a:r>
                    <a:rPr lang="en-US" sz="1467" b="1" dirty="0"/>
                    <a:t>Campus Ambient Loop (existing)</a:t>
                  </a:r>
                </a:p>
              </p:txBody>
            </p:sp>
            <p:cxnSp>
              <p:nvCxnSpPr>
                <p:cNvPr id="52" name="Straight Connector 51"/>
                <p:cNvCxnSpPr/>
                <p:nvPr/>
              </p:nvCxnSpPr>
              <p:spPr>
                <a:xfrm rot="10800000">
                  <a:off x="3745707" y="3523597"/>
                  <a:ext cx="5181600" cy="22236"/>
                </a:xfrm>
                <a:prstGeom prst="line">
                  <a:avLst/>
                </a:prstGeom>
                <a:ln w="57150">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3962400" y="3409950"/>
                  <a:ext cx="304800" cy="3048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rgbClr val="FF0000"/>
                      </a:solidFill>
                    </a:rPr>
                    <a:t>1</a:t>
                  </a:r>
                </a:p>
              </p:txBody>
            </p:sp>
          </p:grpSp>
          <p:grpSp>
            <p:nvGrpSpPr>
              <p:cNvPr id="64" name="Group 76"/>
              <p:cNvGrpSpPr/>
              <p:nvPr/>
            </p:nvGrpSpPr>
            <p:grpSpPr>
              <a:xfrm>
                <a:off x="1916907" y="552449"/>
                <a:ext cx="2966279" cy="1802326"/>
                <a:chOff x="3936207" y="552449"/>
                <a:chExt cx="2966279" cy="1802326"/>
              </a:xfrm>
            </p:grpSpPr>
            <p:grpSp>
              <p:nvGrpSpPr>
                <p:cNvPr id="69" name="Group 25"/>
                <p:cNvGrpSpPr/>
                <p:nvPr/>
              </p:nvGrpSpPr>
              <p:grpSpPr>
                <a:xfrm>
                  <a:off x="4327700" y="552449"/>
                  <a:ext cx="1336992" cy="1333501"/>
                  <a:chOff x="3496713" y="542208"/>
                  <a:chExt cx="1761088" cy="1756491"/>
                </a:xfrm>
              </p:grpSpPr>
              <p:sp>
                <p:nvSpPr>
                  <p:cNvPr id="46" name="Right Arrow 20"/>
                  <p:cNvSpPr/>
                  <p:nvPr/>
                </p:nvSpPr>
                <p:spPr>
                  <a:xfrm rot="5400000">
                    <a:off x="2995574" y="1165228"/>
                    <a:ext cx="1374262" cy="371983"/>
                  </a:xfrm>
                  <a:prstGeom prst="rightArrow">
                    <a:avLst/>
                  </a:prstGeom>
                  <a:solidFill>
                    <a:srgbClr val="FFFF00"/>
                  </a:solidFill>
                  <a:ln w="12700">
                    <a:solidFill>
                      <a:schemeClr val="tx1">
                        <a:alpha val="43137"/>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7" name="Right Arrow 21"/>
                  <p:cNvSpPr/>
                  <p:nvPr/>
                </p:nvSpPr>
                <p:spPr>
                  <a:xfrm rot="16200000">
                    <a:off x="3819545" y="1071931"/>
                    <a:ext cx="1381842" cy="322396"/>
                  </a:xfrm>
                  <a:prstGeom prst="rightArrow">
                    <a:avLst/>
                  </a:prstGeom>
                  <a:solidFill>
                    <a:srgbClr val="FFFF00"/>
                  </a:solidFill>
                  <a:ln w="12700">
                    <a:solidFill>
                      <a:schemeClr val="tx1">
                        <a:alpha val="43137"/>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 name="Right Arrow 22"/>
                  <p:cNvSpPr/>
                  <p:nvPr/>
                </p:nvSpPr>
                <p:spPr>
                  <a:xfrm rot="10800000">
                    <a:off x="4533896" y="1796843"/>
                    <a:ext cx="685800" cy="301114"/>
                  </a:xfrm>
                  <a:prstGeom prst="rightArrow">
                    <a:avLst>
                      <a:gd name="adj1" fmla="val 50000"/>
                      <a:gd name="adj2" fmla="val 50000"/>
                    </a:avLst>
                  </a:prstGeom>
                  <a:solidFill>
                    <a:srgbClr val="FFFF00"/>
                  </a:solidFill>
                  <a:ln w="12700">
                    <a:solidFill>
                      <a:schemeClr val="tx1">
                        <a:alpha val="43137"/>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Right Arrow 23"/>
                  <p:cNvSpPr/>
                  <p:nvPr/>
                </p:nvSpPr>
                <p:spPr>
                  <a:xfrm>
                    <a:off x="3619501" y="2019634"/>
                    <a:ext cx="1638300" cy="279065"/>
                  </a:xfrm>
                  <a:prstGeom prst="rightArrow">
                    <a:avLst/>
                  </a:prstGeom>
                  <a:solidFill>
                    <a:srgbClr val="FFFF00"/>
                  </a:solidFill>
                  <a:ln w="12700">
                    <a:solidFill>
                      <a:schemeClr val="tx1">
                        <a:alpha val="43137"/>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7" name="Flowchart: Extract 3"/>
                <p:cNvSpPr/>
                <p:nvPr/>
              </p:nvSpPr>
              <p:spPr>
                <a:xfrm>
                  <a:off x="4716255" y="791624"/>
                  <a:ext cx="768790" cy="357391"/>
                </a:xfrm>
                <a:prstGeom prst="flowChartExtra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Flowchart: Merge 27"/>
                <p:cNvSpPr/>
                <p:nvPr/>
              </p:nvSpPr>
              <p:spPr>
                <a:xfrm>
                  <a:off x="4086685" y="791625"/>
                  <a:ext cx="755234" cy="365412"/>
                </a:xfrm>
                <a:prstGeom prst="flowChartMerg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tx1"/>
                    </a:solidFill>
                  </a:endParaRPr>
                </a:p>
              </p:txBody>
            </p:sp>
            <p:sp>
              <p:nvSpPr>
                <p:cNvPr id="29" name="TextBox 28"/>
                <p:cNvSpPr txBox="1"/>
                <p:nvPr/>
              </p:nvSpPr>
              <p:spPr>
                <a:xfrm>
                  <a:off x="4246784" y="789477"/>
                  <a:ext cx="423135" cy="342055"/>
                </a:xfrm>
                <a:prstGeom prst="rect">
                  <a:avLst/>
                </a:prstGeom>
                <a:noFill/>
              </p:spPr>
              <p:txBody>
                <a:bodyPr wrap="none" rtlCol="0">
                  <a:spAutoFit/>
                </a:bodyPr>
                <a:lstStyle/>
                <a:p>
                  <a:pPr algn="ctr">
                    <a:lnSpc>
                      <a:spcPct val="70000"/>
                    </a:lnSpc>
                  </a:pPr>
                  <a:r>
                    <a:rPr lang="en-US" sz="1467" b="1" dirty="0"/>
                    <a:t>Make</a:t>
                  </a:r>
                </a:p>
                <a:p>
                  <a:pPr algn="ctr">
                    <a:lnSpc>
                      <a:spcPct val="70000"/>
                    </a:lnSpc>
                  </a:pPr>
                  <a:r>
                    <a:rPr lang="en-US" sz="1467" b="1" dirty="0"/>
                    <a:t>Up</a:t>
                  </a:r>
                </a:p>
              </p:txBody>
            </p:sp>
            <p:sp>
              <p:nvSpPr>
                <p:cNvPr id="30" name="TextBox 6"/>
                <p:cNvSpPr txBox="1"/>
                <p:nvPr/>
              </p:nvSpPr>
              <p:spPr>
                <a:xfrm>
                  <a:off x="4804695" y="928333"/>
                  <a:ext cx="578822" cy="276619"/>
                </a:xfrm>
                <a:prstGeom prst="rect">
                  <a:avLst/>
                </a:prstGeom>
                <a:noFill/>
              </p:spPr>
              <p:txBody>
                <a:bodyPr wrap="none" rtlCol="0">
                  <a:spAutoFit/>
                </a:bodyPr>
                <a:lstStyle/>
                <a:p>
                  <a:pPr algn="ctr"/>
                  <a:r>
                    <a:rPr lang="en-US" sz="1600" b="1" dirty="0"/>
                    <a:t>Exhaust</a:t>
                  </a:r>
                </a:p>
              </p:txBody>
            </p:sp>
            <p:sp>
              <p:nvSpPr>
                <p:cNvPr id="31" name="Rounded Rectangle 8"/>
                <p:cNvSpPr/>
                <p:nvPr/>
              </p:nvSpPr>
              <p:spPr>
                <a:xfrm>
                  <a:off x="4189515" y="1208065"/>
                  <a:ext cx="520649" cy="29688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76" name="Group 11"/>
                <p:cNvGrpSpPr/>
                <p:nvPr/>
              </p:nvGrpSpPr>
              <p:grpSpPr>
                <a:xfrm>
                  <a:off x="4825863" y="1192184"/>
                  <a:ext cx="520649" cy="366100"/>
                  <a:chOff x="3314700" y="1384871"/>
                  <a:chExt cx="685800" cy="482228"/>
                </a:xfrm>
              </p:grpSpPr>
              <p:sp>
                <p:nvSpPr>
                  <p:cNvPr id="44" name="Rounded Rectangle 12"/>
                  <p:cNvSpPr/>
                  <p:nvPr/>
                </p:nvSpPr>
                <p:spPr>
                  <a:xfrm>
                    <a:off x="3314700" y="1405787"/>
                    <a:ext cx="685800" cy="39105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 name="TextBox 13"/>
                  <p:cNvSpPr txBox="1"/>
                  <p:nvPr/>
                </p:nvSpPr>
                <p:spPr>
                  <a:xfrm>
                    <a:off x="3331609" y="1384871"/>
                    <a:ext cx="668891" cy="482228"/>
                  </a:xfrm>
                  <a:prstGeom prst="rect">
                    <a:avLst/>
                  </a:prstGeom>
                  <a:noFill/>
                </p:spPr>
                <p:txBody>
                  <a:bodyPr wrap="square" rtlCol="0">
                    <a:spAutoFit/>
                  </a:bodyPr>
                  <a:lstStyle/>
                  <a:p>
                    <a:pPr algn="ctr">
                      <a:lnSpc>
                        <a:spcPct val="70000"/>
                      </a:lnSpc>
                    </a:pPr>
                    <a:r>
                      <a:rPr lang="en-US" sz="1600" b="1" dirty="0"/>
                      <a:t>Air Coils</a:t>
                    </a:r>
                  </a:p>
                </p:txBody>
              </p:sp>
            </p:grpSp>
            <p:grpSp>
              <p:nvGrpSpPr>
                <p:cNvPr id="77" name="Group 14"/>
                <p:cNvGrpSpPr/>
                <p:nvPr/>
              </p:nvGrpSpPr>
              <p:grpSpPr>
                <a:xfrm>
                  <a:off x="4149404" y="1885950"/>
                  <a:ext cx="612297" cy="387897"/>
                  <a:chOff x="3261866" y="1725829"/>
                  <a:chExt cx="806519" cy="510939"/>
                </a:xfrm>
              </p:grpSpPr>
              <p:sp>
                <p:nvSpPr>
                  <p:cNvPr id="42" name="Rounded Rectangle 41"/>
                  <p:cNvSpPr/>
                  <p:nvPr/>
                </p:nvSpPr>
                <p:spPr>
                  <a:xfrm>
                    <a:off x="3314700" y="1725829"/>
                    <a:ext cx="685800" cy="44120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3" name="TextBox 42"/>
                  <p:cNvSpPr txBox="1"/>
                  <p:nvPr/>
                </p:nvSpPr>
                <p:spPr>
                  <a:xfrm>
                    <a:off x="3261866" y="1754539"/>
                    <a:ext cx="806519" cy="482229"/>
                  </a:xfrm>
                  <a:prstGeom prst="rect">
                    <a:avLst/>
                  </a:prstGeom>
                  <a:noFill/>
                </p:spPr>
                <p:txBody>
                  <a:bodyPr wrap="square" rtlCol="0">
                    <a:spAutoFit/>
                  </a:bodyPr>
                  <a:lstStyle/>
                  <a:p>
                    <a:pPr algn="ctr">
                      <a:lnSpc>
                        <a:spcPct val="70000"/>
                      </a:lnSpc>
                    </a:pPr>
                    <a:r>
                      <a:rPr lang="en-US" sz="1600" b="1" dirty="0"/>
                      <a:t>Water Coil</a:t>
                    </a:r>
                  </a:p>
                </p:txBody>
              </p:sp>
            </p:grpSp>
            <p:grpSp>
              <p:nvGrpSpPr>
                <p:cNvPr id="78" name="Group 19"/>
                <p:cNvGrpSpPr/>
                <p:nvPr/>
              </p:nvGrpSpPr>
              <p:grpSpPr>
                <a:xfrm>
                  <a:off x="4058670" y="742949"/>
                  <a:ext cx="1436915" cy="1611826"/>
                  <a:chOff x="3142353" y="1405486"/>
                  <a:chExt cx="1892709" cy="1482470"/>
                </a:xfrm>
              </p:grpSpPr>
              <p:sp>
                <p:nvSpPr>
                  <p:cNvPr id="40" name="Rounded Rectangle 39"/>
                  <p:cNvSpPr/>
                  <p:nvPr/>
                </p:nvSpPr>
                <p:spPr>
                  <a:xfrm>
                    <a:off x="3142353" y="1405486"/>
                    <a:ext cx="1892709" cy="1417024"/>
                  </a:xfrm>
                  <a:prstGeom prst="roundRect">
                    <a:avLst>
                      <a:gd name="adj"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 name="TextBox 40"/>
                  <p:cNvSpPr txBox="1"/>
                  <p:nvPr/>
                </p:nvSpPr>
                <p:spPr>
                  <a:xfrm>
                    <a:off x="4070704" y="2421714"/>
                    <a:ext cx="858161" cy="466242"/>
                  </a:xfrm>
                  <a:prstGeom prst="rect">
                    <a:avLst/>
                  </a:prstGeom>
                  <a:noFill/>
                </p:spPr>
                <p:txBody>
                  <a:bodyPr wrap="square" rtlCol="0">
                    <a:spAutoFit/>
                  </a:bodyPr>
                  <a:lstStyle/>
                  <a:p>
                    <a:pPr algn="ctr">
                      <a:lnSpc>
                        <a:spcPct val="70000"/>
                      </a:lnSpc>
                    </a:pPr>
                    <a:r>
                      <a:rPr lang="en-US" sz="1600" b="1" dirty="0"/>
                      <a:t>3-Way Heat Pumps</a:t>
                    </a:r>
                  </a:p>
                </p:txBody>
              </p:sp>
            </p:grpSp>
            <p:sp>
              <p:nvSpPr>
                <p:cNvPr id="35" name="TextBox 34"/>
                <p:cNvSpPr txBox="1"/>
                <p:nvPr/>
              </p:nvSpPr>
              <p:spPr>
                <a:xfrm>
                  <a:off x="4368649" y="1543050"/>
                  <a:ext cx="871646" cy="259907"/>
                </a:xfrm>
                <a:prstGeom prst="rect">
                  <a:avLst/>
                </a:prstGeom>
                <a:noFill/>
              </p:spPr>
              <p:txBody>
                <a:bodyPr wrap="square" rtlCol="0">
                  <a:spAutoFit/>
                </a:bodyPr>
                <a:lstStyle/>
                <a:p>
                  <a:pPr algn="ctr"/>
                  <a:r>
                    <a:rPr lang="en-US" sz="1467" b="1" dirty="0"/>
                    <a:t>Air Flows</a:t>
                  </a:r>
                </a:p>
              </p:txBody>
            </p:sp>
            <p:cxnSp>
              <p:nvCxnSpPr>
                <p:cNvPr id="36" name="Straight Connector 35"/>
                <p:cNvCxnSpPr/>
                <p:nvPr/>
              </p:nvCxnSpPr>
              <p:spPr>
                <a:xfrm rot="10800000">
                  <a:off x="3936207" y="2038349"/>
                  <a:ext cx="253309" cy="1"/>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186853" y="1183848"/>
                  <a:ext cx="520649" cy="366101"/>
                </a:xfrm>
                <a:prstGeom prst="rect">
                  <a:avLst/>
                </a:prstGeom>
                <a:noFill/>
              </p:spPr>
              <p:txBody>
                <a:bodyPr wrap="square" rtlCol="0">
                  <a:spAutoFit/>
                </a:bodyPr>
                <a:lstStyle/>
                <a:p>
                  <a:pPr algn="ctr">
                    <a:lnSpc>
                      <a:spcPct val="70000"/>
                    </a:lnSpc>
                  </a:pPr>
                  <a:r>
                    <a:rPr lang="en-US" sz="1600" b="1" dirty="0"/>
                    <a:t>Air Coils</a:t>
                  </a:r>
                </a:p>
              </p:txBody>
            </p:sp>
            <p:sp>
              <p:nvSpPr>
                <p:cNvPr id="38" name="Oval 37"/>
                <p:cNvSpPr/>
                <p:nvPr/>
              </p:nvSpPr>
              <p:spPr>
                <a:xfrm>
                  <a:off x="5307807" y="628649"/>
                  <a:ext cx="304800" cy="3048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rgbClr val="FF0000"/>
                      </a:solidFill>
                    </a:rPr>
                    <a:t>2</a:t>
                  </a:r>
                </a:p>
              </p:txBody>
            </p:sp>
            <p:sp>
              <p:nvSpPr>
                <p:cNvPr id="39" name="Right Arrow 38"/>
                <p:cNvSpPr/>
                <p:nvPr/>
              </p:nvSpPr>
              <p:spPr>
                <a:xfrm rot="21143867">
                  <a:off x="5399857" y="1184439"/>
                  <a:ext cx="1502629" cy="18329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3" name="TextBox 12"/>
              <p:cNvSpPr txBox="1"/>
              <p:nvPr/>
            </p:nvSpPr>
            <p:spPr>
              <a:xfrm>
                <a:off x="4862500" y="1337785"/>
                <a:ext cx="1273506" cy="779720"/>
              </a:xfrm>
              <a:prstGeom prst="rect">
                <a:avLst/>
              </a:prstGeom>
              <a:solidFill>
                <a:srgbClr val="FFFFFF">
                  <a:alpha val="50196"/>
                </a:srgbClr>
              </a:solidFill>
            </p:spPr>
            <p:txBody>
              <a:bodyPr wrap="none" rtlCol="0">
                <a:spAutoFit/>
              </a:bodyPr>
              <a:lstStyle/>
              <a:p>
                <a:pPr algn="ctr"/>
                <a:r>
                  <a:rPr lang="en-US" sz="1867" b="1" dirty="0"/>
                  <a:t>MIT Bldg 76</a:t>
                </a:r>
              </a:p>
              <a:p>
                <a:pPr algn="ctr"/>
                <a:r>
                  <a:rPr lang="en-US" sz="1867" b="1" dirty="0"/>
                  <a:t>100% Ventilation</a:t>
                </a:r>
              </a:p>
              <a:p>
                <a:pPr algn="ctr"/>
                <a:r>
                  <a:rPr lang="en-US" sz="1867" b="1" dirty="0"/>
                  <a:t>Cancer Labs</a:t>
                </a:r>
              </a:p>
            </p:txBody>
          </p:sp>
          <p:grpSp>
            <p:nvGrpSpPr>
              <p:cNvPr id="81" name="Group 93"/>
              <p:cNvGrpSpPr/>
              <p:nvPr/>
            </p:nvGrpSpPr>
            <p:grpSpPr>
              <a:xfrm>
                <a:off x="5219700" y="2952750"/>
                <a:ext cx="762000" cy="149895"/>
                <a:chOff x="7239000" y="2952750"/>
                <a:chExt cx="762000" cy="149895"/>
              </a:xfrm>
            </p:grpSpPr>
            <p:sp>
              <p:nvSpPr>
                <p:cNvPr id="19" name="Oval 18"/>
                <p:cNvSpPr/>
                <p:nvPr/>
              </p:nvSpPr>
              <p:spPr>
                <a:xfrm>
                  <a:off x="7239000" y="2952750"/>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Oval 19"/>
                <p:cNvSpPr/>
                <p:nvPr/>
              </p:nvSpPr>
              <p:spPr>
                <a:xfrm>
                  <a:off x="7353300" y="2962770"/>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Oval 20"/>
                <p:cNvSpPr/>
                <p:nvPr/>
              </p:nvSpPr>
              <p:spPr>
                <a:xfrm>
                  <a:off x="7467600" y="2972790"/>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Oval 21"/>
                <p:cNvSpPr/>
                <p:nvPr/>
              </p:nvSpPr>
              <p:spPr>
                <a:xfrm>
                  <a:off x="7581900" y="2988345"/>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Oval 22"/>
                <p:cNvSpPr/>
                <p:nvPr/>
              </p:nvSpPr>
              <p:spPr>
                <a:xfrm>
                  <a:off x="7696200" y="3000870"/>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Oval 23"/>
                <p:cNvSpPr/>
                <p:nvPr/>
              </p:nvSpPr>
              <p:spPr>
                <a:xfrm>
                  <a:off x="7810500" y="3010890"/>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Oval 24"/>
                <p:cNvSpPr/>
                <p:nvPr/>
              </p:nvSpPr>
              <p:spPr>
                <a:xfrm>
                  <a:off x="7924800" y="3026445"/>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5" name="Rounded Rectangle 14"/>
              <p:cNvSpPr/>
              <p:nvPr/>
            </p:nvSpPr>
            <p:spPr>
              <a:xfrm flipV="1">
                <a:off x="5136572" y="2805545"/>
                <a:ext cx="983673" cy="39485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Right Arrow 15"/>
              <p:cNvSpPr/>
              <p:nvPr/>
            </p:nvSpPr>
            <p:spPr>
              <a:xfrm rot="20308611">
                <a:off x="3218289" y="3348126"/>
                <a:ext cx="2072753" cy="183291"/>
              </a:xfrm>
              <a:prstGeom prst="rightArrow">
                <a:avLst>
                  <a:gd name="adj1" fmla="val 50000"/>
                  <a:gd name="adj2" fmla="val 11981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TextBox 16"/>
              <p:cNvSpPr txBox="1"/>
              <p:nvPr/>
            </p:nvSpPr>
            <p:spPr>
              <a:xfrm>
                <a:off x="4000500" y="893066"/>
                <a:ext cx="1830517" cy="267975"/>
              </a:xfrm>
              <a:prstGeom prst="rect">
                <a:avLst/>
              </a:prstGeom>
              <a:noFill/>
            </p:spPr>
            <p:txBody>
              <a:bodyPr wrap="none" rtlCol="0">
                <a:spAutoFit/>
              </a:bodyPr>
              <a:lstStyle/>
              <a:p>
                <a:pPr>
                  <a:lnSpc>
                    <a:spcPct val="80000"/>
                  </a:lnSpc>
                </a:pPr>
                <a:r>
                  <a:rPr lang="en-US" sz="1867" b="1" dirty="0">
                    <a:solidFill>
                      <a:srgbClr val="FF0000"/>
                    </a:solidFill>
                  </a:rPr>
                  <a:t>50,000 CFM Lab Exhausts</a:t>
                </a:r>
              </a:p>
            </p:txBody>
          </p:sp>
          <p:sp>
            <p:nvSpPr>
              <p:cNvPr id="18" name="Rounded Rectangle 17"/>
              <p:cNvSpPr/>
              <p:nvPr/>
            </p:nvSpPr>
            <p:spPr>
              <a:xfrm flipV="1">
                <a:off x="4000500" y="590549"/>
                <a:ext cx="2209800" cy="54725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sp>
        <p:nvSpPr>
          <p:cNvPr id="91" name="TextBox 90"/>
          <p:cNvSpPr txBox="1"/>
          <p:nvPr/>
        </p:nvSpPr>
        <p:spPr>
          <a:xfrm>
            <a:off x="152401" y="889000"/>
            <a:ext cx="3583577" cy="5021055"/>
          </a:xfrm>
          <a:prstGeom prst="rect">
            <a:avLst/>
          </a:prstGeom>
          <a:noFill/>
        </p:spPr>
        <p:txBody>
          <a:bodyPr wrap="square" rtlCol="0">
            <a:spAutoFit/>
          </a:bodyPr>
          <a:lstStyle/>
          <a:p>
            <a:pPr>
              <a:lnSpc>
                <a:spcPct val="150000"/>
              </a:lnSpc>
            </a:pPr>
            <a:r>
              <a:rPr lang="en-US" sz="2400" b="1" dirty="0"/>
              <a:t>Key Transitions:</a:t>
            </a:r>
          </a:p>
          <a:p>
            <a:pPr marL="457189" indent="-457189">
              <a:lnSpc>
                <a:spcPct val="150000"/>
              </a:lnSpc>
              <a:buFont typeface="+mj-lt"/>
              <a:buAutoNum type="arabicPeriod"/>
            </a:pPr>
            <a:r>
              <a:rPr lang="en-US" sz="2400" b="1" dirty="0"/>
              <a:t>Ambient Loop</a:t>
            </a:r>
          </a:p>
          <a:p>
            <a:pPr marL="457189" indent="-457189">
              <a:lnSpc>
                <a:spcPct val="150000"/>
              </a:lnSpc>
              <a:buFont typeface="+mj-lt"/>
              <a:buAutoNum type="arabicPeriod"/>
            </a:pPr>
            <a:r>
              <a:rPr lang="en-US" sz="2400" b="1" dirty="0"/>
              <a:t>Exhaust Recovery</a:t>
            </a:r>
          </a:p>
          <a:p>
            <a:pPr marL="457189" indent="-457189">
              <a:lnSpc>
                <a:spcPct val="150000"/>
              </a:lnSpc>
              <a:buFont typeface="+mj-lt"/>
              <a:buAutoNum type="arabicPeriod"/>
            </a:pPr>
            <a:r>
              <a:rPr lang="en-US" sz="2400" b="1" dirty="0"/>
              <a:t>Distributed WSHPs</a:t>
            </a:r>
          </a:p>
          <a:p>
            <a:pPr marL="457189" indent="-457189">
              <a:lnSpc>
                <a:spcPct val="150000"/>
              </a:lnSpc>
              <a:buFont typeface="+mj-lt"/>
              <a:buAutoNum type="arabicPeriod"/>
            </a:pPr>
            <a:r>
              <a:rPr lang="en-US" sz="2400" b="1" dirty="0"/>
              <a:t>Thermal Storage,</a:t>
            </a:r>
          </a:p>
          <a:p>
            <a:pPr marL="457189" indent="-457189">
              <a:lnSpc>
                <a:spcPct val="150000"/>
              </a:lnSpc>
            </a:pPr>
            <a:r>
              <a:rPr lang="en-US" sz="2400" b="1" dirty="0"/>
              <a:t>	ASHP, GHEX</a:t>
            </a:r>
          </a:p>
          <a:p>
            <a:pPr marL="457189" indent="-457189">
              <a:lnSpc>
                <a:spcPct val="150000"/>
              </a:lnSpc>
              <a:buFont typeface="+mj-lt"/>
              <a:buAutoNum type="arabicPeriod" startAt="5"/>
            </a:pPr>
            <a:r>
              <a:rPr lang="en-US" sz="2400" b="1" dirty="0"/>
              <a:t>Municipal Water Thermal, CSP Solar, Other</a:t>
            </a:r>
          </a:p>
        </p:txBody>
      </p:sp>
      <p:sp>
        <p:nvSpPr>
          <p:cNvPr id="92" name="TextBox 91"/>
          <p:cNvSpPr txBox="1"/>
          <p:nvPr/>
        </p:nvSpPr>
        <p:spPr>
          <a:xfrm>
            <a:off x="382867" y="127000"/>
            <a:ext cx="11426270" cy="748988"/>
          </a:xfrm>
          <a:prstGeom prst="rect">
            <a:avLst/>
          </a:prstGeom>
          <a:noFill/>
        </p:spPr>
        <p:txBody>
          <a:bodyPr wrap="none" rtlCol="0">
            <a:spAutoFit/>
          </a:bodyPr>
          <a:lstStyle/>
          <a:p>
            <a:pPr algn="ctr"/>
            <a:r>
              <a:rPr lang="en-US" sz="4267" b="1" dirty="0"/>
              <a:t>5</a:t>
            </a:r>
            <a:r>
              <a:rPr lang="en-US" sz="4267" b="1" baseline="30000" dirty="0"/>
              <a:t>th</a:t>
            </a:r>
            <a:r>
              <a:rPr lang="en-US" sz="4267" b="1" dirty="0"/>
              <a:t>/6th Generation District HVAC Decarbonization</a:t>
            </a:r>
          </a:p>
        </p:txBody>
      </p:sp>
      <p:sp>
        <p:nvSpPr>
          <p:cNvPr id="93" name="Slide Number Placeholder 92">
            <a:extLst>
              <a:ext uri="{FF2B5EF4-FFF2-40B4-BE49-F238E27FC236}">
                <a16:creationId xmlns:a16="http://schemas.microsoft.com/office/drawing/2014/main" id="{CD59DA19-2AD5-09C7-984A-90A9B98F55DA}"/>
              </a:ext>
            </a:extLst>
          </p:cNvPr>
          <p:cNvSpPr>
            <a:spLocks noGrp="1"/>
          </p:cNvSpPr>
          <p:nvPr>
            <p:ph type="sldNum" sz="quarter" idx="12"/>
          </p:nvPr>
        </p:nvSpPr>
        <p:spPr/>
        <p:txBody>
          <a:bodyPr/>
          <a:lstStyle/>
          <a:p>
            <a:fld id="{B1FFB0EB-FB64-4D6A-889A-24A30240CB27}" type="slidenum">
              <a:rPr lang="en-US" smtClean="0"/>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RC2\Documents\__Grants-MIT\MIT_HVAC\Decarbonization Committees\Plans &amp; Docs\Utilities\MIT Chilled Water Extent.png"/>
          <p:cNvPicPr>
            <a:picLocks noChangeAspect="1" noChangeArrowheads="1"/>
          </p:cNvPicPr>
          <p:nvPr/>
        </p:nvPicPr>
        <p:blipFill>
          <a:blip r:embed="rId2"/>
          <a:srcRect/>
          <a:stretch>
            <a:fillRect/>
          </a:stretch>
        </p:blipFill>
        <p:spPr bwMode="auto">
          <a:xfrm>
            <a:off x="0" y="1397000"/>
            <a:ext cx="12090400" cy="2951725"/>
          </a:xfrm>
          <a:prstGeom prst="rect">
            <a:avLst/>
          </a:prstGeom>
          <a:noFill/>
        </p:spPr>
      </p:pic>
      <p:cxnSp>
        <p:nvCxnSpPr>
          <p:cNvPr id="7" name="Straight Connector 6"/>
          <p:cNvCxnSpPr/>
          <p:nvPr/>
        </p:nvCxnSpPr>
        <p:spPr>
          <a:xfrm rot="5400000">
            <a:off x="8764059" y="3200400"/>
            <a:ext cx="152400" cy="2117"/>
          </a:xfrm>
          <a:prstGeom prst="line">
            <a:avLst/>
          </a:prstGeom>
          <a:ln w="38100">
            <a:solidFill>
              <a:srgbClr val="009900"/>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432800" y="3835400"/>
            <a:ext cx="203200" cy="50800"/>
          </a:xfrm>
          <a:prstGeom prst="line">
            <a:avLst/>
          </a:prstGeom>
          <a:ln w="38100">
            <a:solidFill>
              <a:srgbClr val="009900"/>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06400" y="3879312"/>
            <a:ext cx="5603275" cy="6888"/>
          </a:xfrm>
          <a:prstGeom prst="line">
            <a:avLst/>
          </a:prstGeom>
          <a:ln w="38100">
            <a:solidFill>
              <a:srgbClr val="0099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130800" y="2667000"/>
            <a:ext cx="762000" cy="101600"/>
          </a:xfrm>
          <a:prstGeom prst="line">
            <a:avLst/>
          </a:prstGeom>
          <a:ln w="38100">
            <a:solidFill>
              <a:srgbClr val="009900"/>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219200" y="3327400"/>
            <a:ext cx="1997470" cy="379656"/>
          </a:xfrm>
          <a:prstGeom prst="rect">
            <a:avLst/>
          </a:prstGeom>
          <a:noFill/>
        </p:spPr>
        <p:txBody>
          <a:bodyPr wrap="none" rtlCol="0">
            <a:spAutoFit/>
          </a:bodyPr>
          <a:lstStyle/>
          <a:p>
            <a:r>
              <a:rPr lang="en-US" sz="1867" b="1" dirty="0">
                <a:solidFill>
                  <a:srgbClr val="009900"/>
                </a:solidFill>
              </a:rPr>
              <a:t>New Ambient/CW</a:t>
            </a:r>
          </a:p>
        </p:txBody>
      </p:sp>
      <p:cxnSp>
        <p:nvCxnSpPr>
          <p:cNvPr id="18" name="Straight Arrow Connector 17"/>
          <p:cNvCxnSpPr/>
          <p:nvPr/>
        </p:nvCxnSpPr>
        <p:spPr>
          <a:xfrm>
            <a:off x="2895600" y="3683000"/>
            <a:ext cx="304800" cy="101600"/>
          </a:xfrm>
          <a:prstGeom prst="straightConnector1">
            <a:avLst/>
          </a:prstGeom>
          <a:ln w="28575">
            <a:solidFill>
              <a:srgbClr val="0099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3149600" y="2768600"/>
            <a:ext cx="2032000" cy="609600"/>
          </a:xfrm>
          <a:prstGeom prst="straightConnector1">
            <a:avLst/>
          </a:prstGeom>
          <a:ln w="28575">
            <a:solidFill>
              <a:srgbClr val="0099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0800" y="1803401"/>
            <a:ext cx="2965748" cy="830997"/>
          </a:xfrm>
          <a:prstGeom prst="rect">
            <a:avLst/>
          </a:prstGeom>
          <a:noFill/>
        </p:spPr>
        <p:txBody>
          <a:bodyPr wrap="none" rtlCol="0">
            <a:spAutoFit/>
          </a:bodyPr>
          <a:lstStyle/>
          <a:p>
            <a:r>
              <a:rPr lang="en-US" sz="2400" b="1" dirty="0">
                <a:solidFill>
                  <a:srgbClr val="FF0000"/>
                </a:solidFill>
              </a:rPr>
              <a:t>6</a:t>
            </a:r>
            <a:r>
              <a:rPr lang="en-US" sz="2400" b="1" baseline="30000" dirty="0">
                <a:solidFill>
                  <a:srgbClr val="FF0000"/>
                </a:solidFill>
              </a:rPr>
              <a:t>th</a:t>
            </a:r>
            <a:r>
              <a:rPr lang="en-US" sz="2400" b="1" dirty="0">
                <a:solidFill>
                  <a:srgbClr val="FF0000"/>
                </a:solidFill>
              </a:rPr>
              <a:t> Generation</a:t>
            </a:r>
          </a:p>
          <a:p>
            <a:r>
              <a:rPr lang="en-US" sz="2400" b="1" dirty="0">
                <a:solidFill>
                  <a:srgbClr val="FF0000"/>
                </a:solidFill>
              </a:rPr>
              <a:t>Almost no new piping</a:t>
            </a:r>
          </a:p>
        </p:txBody>
      </p:sp>
      <p:sp>
        <p:nvSpPr>
          <p:cNvPr id="22" name="TextBox 21"/>
          <p:cNvSpPr txBox="1"/>
          <p:nvPr/>
        </p:nvSpPr>
        <p:spPr>
          <a:xfrm>
            <a:off x="2844800" y="4546600"/>
            <a:ext cx="5314468" cy="1938992"/>
          </a:xfrm>
          <a:prstGeom prst="rect">
            <a:avLst/>
          </a:prstGeom>
          <a:noFill/>
        </p:spPr>
        <p:txBody>
          <a:bodyPr wrap="none" rtlCol="0">
            <a:spAutoFit/>
          </a:bodyPr>
          <a:lstStyle/>
          <a:p>
            <a:pPr>
              <a:buFont typeface="Arial" pitchFamily="34" charset="0"/>
              <a:buChar char="•"/>
            </a:pPr>
            <a:r>
              <a:rPr lang="en-US" sz="2400" b="1" dirty="0"/>
              <a:t>  Very little new pipe needed</a:t>
            </a:r>
          </a:p>
          <a:p>
            <a:pPr>
              <a:buFont typeface="Arial" pitchFamily="34" charset="0"/>
              <a:buChar char="•"/>
            </a:pPr>
            <a:r>
              <a:rPr lang="en-US" sz="2400" b="1" dirty="0"/>
              <a:t>  All new pipe HDPE/PP fusion welded</a:t>
            </a:r>
          </a:p>
          <a:p>
            <a:pPr lvl="1">
              <a:buFont typeface="Arial" pitchFamily="34" charset="0"/>
              <a:buChar char="•"/>
            </a:pPr>
            <a:r>
              <a:rPr lang="en-US" sz="2400" b="1" dirty="0"/>
              <a:t>  Will outlast the buildings!</a:t>
            </a:r>
          </a:p>
          <a:p>
            <a:pPr lvl="1">
              <a:buFont typeface="Arial" pitchFamily="34" charset="0"/>
              <a:buChar char="•"/>
            </a:pPr>
            <a:r>
              <a:rPr lang="en-US" sz="2400" b="1" dirty="0"/>
              <a:t>  Far less costly to install</a:t>
            </a:r>
          </a:p>
          <a:p>
            <a:pPr lvl="1">
              <a:buFont typeface="Arial" pitchFamily="34" charset="0"/>
              <a:buChar char="•"/>
            </a:pPr>
            <a:r>
              <a:rPr lang="en-US" sz="2400" b="1" dirty="0"/>
              <a:t>  Can use horizontal boring to install</a:t>
            </a:r>
          </a:p>
        </p:txBody>
      </p:sp>
      <p:sp>
        <p:nvSpPr>
          <p:cNvPr id="24" name="TextBox 23"/>
          <p:cNvSpPr txBox="1"/>
          <p:nvPr/>
        </p:nvSpPr>
        <p:spPr>
          <a:xfrm>
            <a:off x="1" y="279401"/>
            <a:ext cx="12192001" cy="1077218"/>
          </a:xfrm>
          <a:prstGeom prst="rect">
            <a:avLst/>
          </a:prstGeom>
          <a:noFill/>
        </p:spPr>
        <p:txBody>
          <a:bodyPr wrap="square" rtlCol="0">
            <a:spAutoFit/>
          </a:bodyPr>
          <a:lstStyle/>
          <a:p>
            <a:pPr algn="ctr"/>
            <a:r>
              <a:rPr lang="en-US" sz="3200" b="1" dirty="0"/>
              <a:t>The MIT Solution: Chiller Loop to Ambient Loop Conversion:</a:t>
            </a:r>
          </a:p>
          <a:p>
            <a:pPr algn="ctr"/>
            <a:r>
              <a:rPr lang="en-US" sz="3200" b="1" dirty="0"/>
              <a:t>Same 2 pipes w/o thermal limits, add heat pumps and sources/sinks</a:t>
            </a:r>
          </a:p>
        </p:txBody>
      </p:sp>
      <p:sp>
        <p:nvSpPr>
          <p:cNvPr id="2" name="Slide Number Placeholder 1">
            <a:extLst>
              <a:ext uri="{FF2B5EF4-FFF2-40B4-BE49-F238E27FC236}">
                <a16:creationId xmlns:a16="http://schemas.microsoft.com/office/drawing/2014/main" id="{563CB66B-2A7C-8435-97C9-EDD30AC23034}"/>
              </a:ext>
            </a:extLst>
          </p:cNvPr>
          <p:cNvSpPr>
            <a:spLocks noGrp="1"/>
          </p:cNvSpPr>
          <p:nvPr>
            <p:ph type="sldNum" sz="quarter" idx="12"/>
          </p:nvPr>
        </p:nvSpPr>
        <p:spPr/>
        <p:txBody>
          <a:bodyPr/>
          <a:lstStyle/>
          <a:p>
            <a:fld id="{B1FFB0EB-FB64-4D6A-889A-24A30240CB27}" type="slidenum">
              <a:rPr lang="en-US" smtClean="0"/>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54"/>
          <p:cNvSpPr txBox="1">
            <a:spLocks noGrp="1"/>
          </p:cNvSpPr>
          <p:nvPr>
            <p:ph type="ctrTitle"/>
          </p:nvPr>
        </p:nvSpPr>
        <p:spPr>
          <a:xfrm>
            <a:off x="227260" y="76200"/>
            <a:ext cx="11784369" cy="1470000"/>
          </a:xfrm>
          <a:prstGeom prst="rect">
            <a:avLst/>
          </a:prstGeom>
        </p:spPr>
        <p:txBody>
          <a:bodyPr spcFirstLastPara="1" vert="horz" wrap="square" lIns="91437" tIns="45707" rIns="91437" bIns="45707" rtlCol="0" anchor="ctr" anchorCtr="0">
            <a:normAutofit/>
          </a:bodyPr>
          <a:lstStyle/>
          <a:p>
            <a:pPr>
              <a:spcBef>
                <a:spcPts val="0"/>
              </a:spcBef>
            </a:pPr>
            <a:r>
              <a:rPr lang="en-US" sz="4000" b="1" dirty="0">
                <a:latin typeface="Arial"/>
                <a:ea typeface="Arial"/>
                <a:cs typeface="Arial"/>
                <a:sym typeface="Arial"/>
              </a:rPr>
              <a:t>MIT Buildings: </a:t>
            </a:r>
            <a:br>
              <a:rPr lang="en-US" sz="4000" b="1" dirty="0">
                <a:latin typeface="Arial"/>
                <a:ea typeface="Arial"/>
                <a:cs typeface="Arial"/>
                <a:sym typeface="Arial"/>
              </a:rPr>
            </a:br>
            <a:r>
              <a:rPr lang="en-US" sz="4000" b="1" dirty="0">
                <a:latin typeface="Arial"/>
                <a:ea typeface="Arial"/>
                <a:cs typeface="Arial"/>
                <a:sym typeface="Arial"/>
              </a:rPr>
              <a:t>Wide Range of Energy Efficiencies, All High!</a:t>
            </a:r>
            <a:endParaRPr sz="4000" b="1" dirty="0">
              <a:latin typeface="Arial"/>
              <a:ea typeface="Arial"/>
              <a:cs typeface="Arial"/>
              <a:sym typeface="Arial"/>
            </a:endParaRPr>
          </a:p>
        </p:txBody>
      </p:sp>
      <p:sp>
        <p:nvSpPr>
          <p:cNvPr id="344" name="Google Shape;344;p54"/>
          <p:cNvSpPr txBox="1">
            <a:spLocks noGrp="1"/>
          </p:cNvSpPr>
          <p:nvPr>
            <p:ph type="subTitle" idx="1"/>
          </p:nvPr>
        </p:nvSpPr>
        <p:spPr>
          <a:xfrm>
            <a:off x="1828800" y="3538400"/>
            <a:ext cx="8534523" cy="1752600"/>
          </a:xfrm>
          <a:prstGeom prst="rect">
            <a:avLst/>
          </a:prstGeom>
        </p:spPr>
        <p:txBody>
          <a:bodyPr spcFirstLastPara="1" vert="horz" wrap="square" lIns="91437" tIns="45707" rIns="91437" bIns="45707" rtlCol="0" anchor="t" anchorCtr="0">
            <a:normAutofit/>
          </a:bodyPr>
          <a:lstStyle/>
          <a:p>
            <a:pPr>
              <a:spcBef>
                <a:spcPts val="640"/>
              </a:spcBef>
            </a:pPr>
            <a:endParaRPr/>
          </a:p>
        </p:txBody>
      </p:sp>
      <p:pic>
        <p:nvPicPr>
          <p:cNvPr id="345" name="Google Shape;345;p54"/>
          <p:cNvPicPr preferRelativeResize="0"/>
          <p:nvPr/>
        </p:nvPicPr>
        <p:blipFill rotWithShape="1">
          <a:blip r:embed="rId3">
            <a:alphaModFix/>
          </a:blip>
          <a:srcRect/>
          <a:stretch/>
        </p:blipFill>
        <p:spPr>
          <a:xfrm>
            <a:off x="227261" y="1600200"/>
            <a:ext cx="10991836" cy="4726227"/>
          </a:xfrm>
          <a:prstGeom prst="rect">
            <a:avLst/>
          </a:prstGeom>
          <a:noFill/>
          <a:ln>
            <a:noFill/>
          </a:ln>
        </p:spPr>
      </p:pic>
      <p:sp>
        <p:nvSpPr>
          <p:cNvPr id="346" name="Google Shape;346;p54"/>
          <p:cNvSpPr/>
          <p:nvPr/>
        </p:nvSpPr>
        <p:spPr>
          <a:xfrm rot="3527647">
            <a:off x="2277033" y="5108907"/>
            <a:ext cx="462639" cy="704844"/>
          </a:xfrm>
          <a:prstGeom prst="up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37" tIns="91437" rIns="91437" bIns="91437" anchor="ctr" anchorCtr="0">
            <a:noAutofit/>
          </a:bodyPr>
          <a:lstStyle/>
          <a:p>
            <a:pPr algn="ctr"/>
            <a:endParaRPr sz="2400">
              <a:latin typeface="Calibri"/>
              <a:ea typeface="Calibri"/>
              <a:cs typeface="Calibri"/>
              <a:sym typeface="Calibri"/>
            </a:endParaRPr>
          </a:p>
        </p:txBody>
      </p:sp>
      <p:sp>
        <p:nvSpPr>
          <p:cNvPr id="347" name="Google Shape;347;p54"/>
          <p:cNvSpPr/>
          <p:nvPr/>
        </p:nvSpPr>
        <p:spPr>
          <a:xfrm rot="3527647">
            <a:off x="4182529" y="5108907"/>
            <a:ext cx="462639" cy="704844"/>
          </a:xfrm>
          <a:prstGeom prst="up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37" tIns="91437" rIns="91437" bIns="91437" anchor="ctr" anchorCtr="0">
            <a:noAutofit/>
          </a:bodyPr>
          <a:lstStyle/>
          <a:p>
            <a:pPr algn="ctr"/>
            <a:endParaRPr sz="2400">
              <a:latin typeface="Calibri"/>
              <a:ea typeface="Calibri"/>
              <a:cs typeface="Calibri"/>
              <a:sym typeface="Calibri"/>
            </a:endParaRPr>
          </a:p>
        </p:txBody>
      </p:sp>
      <p:sp>
        <p:nvSpPr>
          <p:cNvPr id="348" name="Google Shape;348;p54"/>
          <p:cNvSpPr/>
          <p:nvPr/>
        </p:nvSpPr>
        <p:spPr>
          <a:xfrm rot="3527647">
            <a:off x="5249606" y="5185107"/>
            <a:ext cx="462639" cy="704844"/>
          </a:xfrm>
          <a:prstGeom prst="up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37" tIns="91437" rIns="91437" bIns="91437" anchor="ctr" anchorCtr="0">
            <a:noAutofit/>
          </a:bodyPr>
          <a:lstStyle/>
          <a:p>
            <a:pPr algn="ctr"/>
            <a:endParaRPr sz="2400">
              <a:latin typeface="Calibri"/>
              <a:ea typeface="Calibri"/>
              <a:cs typeface="Calibri"/>
              <a:sym typeface="Calibri"/>
            </a:endParaRPr>
          </a:p>
        </p:txBody>
      </p:sp>
      <p:sp>
        <p:nvSpPr>
          <p:cNvPr id="349" name="Google Shape;349;p54"/>
          <p:cNvSpPr/>
          <p:nvPr/>
        </p:nvSpPr>
        <p:spPr>
          <a:xfrm rot="3527647">
            <a:off x="6850223" y="5185107"/>
            <a:ext cx="462639" cy="704844"/>
          </a:xfrm>
          <a:prstGeom prst="up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37" tIns="91437" rIns="91437" bIns="91437" anchor="ctr" anchorCtr="0">
            <a:noAutofit/>
          </a:bodyPr>
          <a:lstStyle/>
          <a:p>
            <a:pPr algn="ctr"/>
            <a:endParaRPr sz="2400">
              <a:latin typeface="Calibri"/>
              <a:ea typeface="Calibri"/>
              <a:cs typeface="Calibri"/>
              <a:sym typeface="Calibri"/>
            </a:endParaRPr>
          </a:p>
        </p:txBody>
      </p:sp>
      <p:sp>
        <p:nvSpPr>
          <p:cNvPr id="350" name="Google Shape;350;p54"/>
          <p:cNvSpPr/>
          <p:nvPr/>
        </p:nvSpPr>
        <p:spPr>
          <a:xfrm rot="3527647">
            <a:off x="9136819" y="5185107"/>
            <a:ext cx="462639" cy="704844"/>
          </a:xfrm>
          <a:prstGeom prst="up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37" tIns="91437" rIns="91437" bIns="91437" anchor="ctr" anchorCtr="0">
            <a:noAutofit/>
          </a:bodyPr>
          <a:lstStyle/>
          <a:p>
            <a:pPr algn="ctr"/>
            <a:endParaRPr sz="2400">
              <a:latin typeface="Calibri"/>
              <a:ea typeface="Calibri"/>
              <a:cs typeface="Calibri"/>
              <a:sym typeface="Calibri"/>
            </a:endParaRPr>
          </a:p>
        </p:txBody>
      </p:sp>
      <p:pic>
        <p:nvPicPr>
          <p:cNvPr id="351" name="Google Shape;351;p54"/>
          <p:cNvPicPr preferRelativeResize="0"/>
          <p:nvPr/>
        </p:nvPicPr>
        <p:blipFill>
          <a:blip r:embed="rId4">
            <a:alphaModFix/>
          </a:blip>
          <a:stretch>
            <a:fillRect/>
          </a:stretch>
        </p:blipFill>
        <p:spPr>
          <a:xfrm>
            <a:off x="5617563" y="3242113"/>
            <a:ext cx="1436824" cy="1087035"/>
          </a:xfrm>
          <a:prstGeom prst="rect">
            <a:avLst/>
          </a:prstGeom>
          <a:noFill/>
          <a:ln>
            <a:noFill/>
          </a:ln>
        </p:spPr>
      </p:pic>
      <p:pic>
        <p:nvPicPr>
          <p:cNvPr id="352" name="Google Shape;352;p54"/>
          <p:cNvPicPr preferRelativeResize="0"/>
          <p:nvPr/>
        </p:nvPicPr>
        <p:blipFill rotWithShape="1">
          <a:blip r:embed="rId5" cstate="print">
            <a:alphaModFix/>
          </a:blip>
          <a:srcRect/>
          <a:stretch/>
        </p:blipFill>
        <p:spPr>
          <a:xfrm>
            <a:off x="10464800" y="5613401"/>
            <a:ext cx="1447717" cy="708761"/>
          </a:xfrm>
          <a:prstGeom prst="rect">
            <a:avLst/>
          </a:prstGeom>
          <a:noFill/>
          <a:ln>
            <a:noFill/>
          </a:ln>
        </p:spPr>
      </p:pic>
      <p:sp>
        <p:nvSpPr>
          <p:cNvPr id="12" name="TextBox 11"/>
          <p:cNvSpPr txBox="1"/>
          <p:nvPr/>
        </p:nvSpPr>
        <p:spPr>
          <a:xfrm>
            <a:off x="406401" y="4601231"/>
            <a:ext cx="771365" cy="379656"/>
          </a:xfrm>
          <a:prstGeom prst="rect">
            <a:avLst/>
          </a:prstGeom>
          <a:noFill/>
        </p:spPr>
        <p:txBody>
          <a:bodyPr wrap="none" rtlCol="0">
            <a:spAutoFit/>
          </a:bodyPr>
          <a:lstStyle/>
          <a:p>
            <a:r>
              <a:rPr lang="en-US" sz="1867" b="1" dirty="0"/>
              <a:t>UNCA</a:t>
            </a:r>
          </a:p>
        </p:txBody>
      </p:sp>
      <p:sp>
        <p:nvSpPr>
          <p:cNvPr id="2" name="Slide Number Placeholder 1">
            <a:extLst>
              <a:ext uri="{FF2B5EF4-FFF2-40B4-BE49-F238E27FC236}">
                <a16:creationId xmlns:a16="http://schemas.microsoft.com/office/drawing/2014/main" id="{F12059AF-90F7-7EFF-350E-F9059BEE3078}"/>
              </a:ext>
            </a:extLst>
          </p:cNvPr>
          <p:cNvSpPr>
            <a:spLocks noGrp="1"/>
          </p:cNvSpPr>
          <p:nvPr>
            <p:ph type="sldNum" sz="quarter" idx="12"/>
          </p:nvPr>
        </p:nvSpPr>
        <p:spPr/>
        <p:txBody>
          <a:bodyPr/>
          <a:lstStyle/>
          <a:p>
            <a:fld id="{B1FFB0EB-FB64-4D6A-889A-24A30240CB27}" type="slidenum">
              <a:rPr lang="en-US" smtClean="0"/>
              <a:t>12</a:t>
            </a:fld>
            <a:endParaRPr lang="en-US"/>
          </a:p>
        </p:txBody>
      </p:sp>
    </p:spTree>
    <p:extLst>
      <p:ext uri="{BB962C8B-B14F-4D97-AF65-F5344CB8AC3E}">
        <p14:creationId xmlns:p14="http://schemas.microsoft.com/office/powerpoint/2010/main" val="334520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59"/>
          <p:cNvSpPr txBox="1">
            <a:spLocks noGrp="1"/>
          </p:cNvSpPr>
          <p:nvPr>
            <p:ph type="title"/>
          </p:nvPr>
        </p:nvSpPr>
        <p:spPr>
          <a:xfrm>
            <a:off x="0" y="18251"/>
            <a:ext cx="12192000" cy="1544100"/>
          </a:xfrm>
          <a:prstGeom prst="rect">
            <a:avLst/>
          </a:prstGeom>
          <a:solidFill>
            <a:schemeClr val="lt1"/>
          </a:solidFill>
          <a:ln>
            <a:noFill/>
          </a:ln>
        </p:spPr>
        <p:txBody>
          <a:bodyPr spcFirstLastPara="1" vert="horz" wrap="square" lIns="91437" tIns="45707" rIns="91437" bIns="45707" rtlCol="0" anchor="ctr" anchorCtr="0">
            <a:noAutofit/>
          </a:bodyPr>
          <a:lstStyle/>
          <a:p>
            <a:pPr>
              <a:spcBef>
                <a:spcPts val="0"/>
              </a:spcBef>
              <a:buClr>
                <a:schemeClr val="dk1"/>
              </a:buClr>
              <a:buSzPct val="97749"/>
            </a:pPr>
            <a:r>
              <a:rPr lang="en-US" sz="4267" b="1" dirty="0"/>
              <a:t>Adding New Ambient Loop Pipe in W33</a:t>
            </a:r>
            <a:endParaRPr sz="4267" b="1"/>
          </a:p>
          <a:p>
            <a:pPr>
              <a:spcBef>
                <a:spcPts val="0"/>
              </a:spcBef>
              <a:buClr>
                <a:schemeClr val="dk1"/>
              </a:buClr>
              <a:buSzPct val="97749"/>
            </a:pPr>
            <a:r>
              <a:rPr lang="en-US" sz="4267" b="1" dirty="0"/>
              <a:t>3D Graphic - Hanging Pipe in Available Space</a:t>
            </a:r>
            <a:endParaRPr sz="4267" b="1"/>
          </a:p>
        </p:txBody>
      </p:sp>
      <p:pic>
        <p:nvPicPr>
          <p:cNvPr id="409" name="Google Shape;409;p59"/>
          <p:cNvPicPr preferRelativeResize="0"/>
          <p:nvPr/>
        </p:nvPicPr>
        <p:blipFill rotWithShape="1">
          <a:blip r:embed="rId3">
            <a:alphaModFix/>
          </a:blip>
          <a:srcRect/>
          <a:stretch/>
        </p:blipFill>
        <p:spPr>
          <a:xfrm>
            <a:off x="1400664" y="1413676"/>
            <a:ext cx="9165737" cy="5082001"/>
          </a:xfrm>
          <a:prstGeom prst="rect">
            <a:avLst/>
          </a:prstGeom>
          <a:noFill/>
          <a:ln>
            <a:noFill/>
          </a:ln>
        </p:spPr>
      </p:pic>
      <p:pic>
        <p:nvPicPr>
          <p:cNvPr id="410" name="Google Shape;410;p59"/>
          <p:cNvPicPr preferRelativeResize="0"/>
          <p:nvPr/>
        </p:nvPicPr>
        <p:blipFill rotWithShape="1">
          <a:blip r:embed="rId4">
            <a:alphaModFix/>
          </a:blip>
          <a:srcRect/>
          <a:stretch/>
        </p:blipFill>
        <p:spPr>
          <a:xfrm>
            <a:off x="1" y="5913213"/>
            <a:ext cx="1764296" cy="769475"/>
          </a:xfrm>
          <a:prstGeom prst="rect">
            <a:avLst/>
          </a:prstGeom>
          <a:noFill/>
          <a:ln>
            <a:noFill/>
          </a:ln>
        </p:spPr>
      </p:pic>
      <p:pic>
        <p:nvPicPr>
          <p:cNvPr id="411" name="Google Shape;411;p59"/>
          <p:cNvPicPr preferRelativeResize="0"/>
          <p:nvPr/>
        </p:nvPicPr>
        <p:blipFill rotWithShape="1">
          <a:blip r:embed="rId5" cstate="print">
            <a:alphaModFix/>
          </a:blip>
          <a:srcRect/>
          <a:stretch/>
        </p:blipFill>
        <p:spPr>
          <a:xfrm>
            <a:off x="10232041" y="5818175"/>
            <a:ext cx="1959961" cy="959551"/>
          </a:xfrm>
          <a:prstGeom prst="rect">
            <a:avLst/>
          </a:prstGeom>
          <a:noFill/>
          <a:ln>
            <a:noFill/>
          </a:ln>
        </p:spPr>
      </p:pic>
      <p:sp>
        <p:nvSpPr>
          <p:cNvPr id="2" name="Slide Number Placeholder 1">
            <a:extLst>
              <a:ext uri="{FF2B5EF4-FFF2-40B4-BE49-F238E27FC236}">
                <a16:creationId xmlns:a16="http://schemas.microsoft.com/office/drawing/2014/main" id="{FA943D67-5CA8-E5C1-33B8-61D92A1BCF5A}"/>
              </a:ext>
            </a:extLst>
          </p:cNvPr>
          <p:cNvSpPr>
            <a:spLocks noGrp="1"/>
          </p:cNvSpPr>
          <p:nvPr>
            <p:ph type="sldNum" sz="quarter" idx="12"/>
          </p:nvPr>
        </p:nvSpPr>
        <p:spPr>
          <a:xfrm>
            <a:off x="9419736" y="5548088"/>
            <a:ext cx="2743200" cy="365125"/>
          </a:xfrm>
        </p:spPr>
        <p:txBody>
          <a:bodyPr/>
          <a:lstStyle/>
          <a:p>
            <a:fld id="{B1FFB0EB-FB64-4D6A-889A-24A30240CB27}" type="slidenum">
              <a:rPr lang="en-US" smtClean="0"/>
              <a:t>13</a:t>
            </a:fld>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t="9514"/>
          <a:stretch>
            <a:fillRect/>
          </a:stretch>
        </p:blipFill>
        <p:spPr bwMode="auto">
          <a:xfrm>
            <a:off x="304800" y="0"/>
            <a:ext cx="11480800" cy="6849141"/>
          </a:xfrm>
          <a:prstGeom prst="rect">
            <a:avLst/>
          </a:prstGeom>
          <a:noFill/>
          <a:ln w="9525">
            <a:noFill/>
            <a:miter lim="800000"/>
            <a:headEnd/>
            <a:tailEnd/>
          </a:ln>
          <a:effectLst/>
        </p:spPr>
      </p:pic>
      <p:sp>
        <p:nvSpPr>
          <p:cNvPr id="2" name="Slide Number Placeholder 1">
            <a:extLst>
              <a:ext uri="{FF2B5EF4-FFF2-40B4-BE49-F238E27FC236}">
                <a16:creationId xmlns:a16="http://schemas.microsoft.com/office/drawing/2014/main" id="{E6E7C1A0-D637-2C67-4A54-92AC9A8F31DB}"/>
              </a:ext>
            </a:extLst>
          </p:cNvPr>
          <p:cNvSpPr txBox="1">
            <a:spLocks/>
          </p:cNvSpPr>
          <p:nvPr/>
        </p:nvSpPr>
        <p:spPr>
          <a:xfrm>
            <a:off x="9448800" y="648401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1FFB0EB-FB64-4D6A-889A-24A30240CB27}" type="slidenum">
              <a:rPr lang="en-US" sz="1050" smtClean="0"/>
              <a:pPr algn="r"/>
              <a:t>14</a:t>
            </a:fld>
            <a:endParaRPr lang="en-US" sz="10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grpSp>
        <p:nvGrpSpPr>
          <p:cNvPr id="2" name="Google Shape;416;p60"/>
          <p:cNvGrpSpPr/>
          <p:nvPr/>
        </p:nvGrpSpPr>
        <p:grpSpPr>
          <a:xfrm>
            <a:off x="304803" y="894"/>
            <a:ext cx="11887323" cy="6856287"/>
            <a:chOff x="228600" y="0"/>
            <a:chExt cx="8915399" cy="5143500"/>
          </a:xfrm>
        </p:grpSpPr>
        <p:pic>
          <p:nvPicPr>
            <p:cNvPr id="417" name="Google Shape;417;p60"/>
            <p:cNvPicPr preferRelativeResize="0"/>
            <p:nvPr/>
          </p:nvPicPr>
          <p:blipFill rotWithShape="1">
            <a:blip r:embed="rId3">
              <a:alphaModFix/>
            </a:blip>
            <a:srcRect/>
            <a:stretch/>
          </p:blipFill>
          <p:spPr>
            <a:xfrm>
              <a:off x="2088339" y="0"/>
              <a:ext cx="7055660" cy="5143500"/>
            </a:xfrm>
            <a:prstGeom prst="rect">
              <a:avLst/>
            </a:prstGeom>
            <a:noFill/>
            <a:ln>
              <a:noFill/>
            </a:ln>
          </p:spPr>
        </p:pic>
        <p:sp>
          <p:nvSpPr>
            <p:cNvPr id="418" name="Google Shape;418;p60"/>
            <p:cNvSpPr/>
            <p:nvPr/>
          </p:nvSpPr>
          <p:spPr>
            <a:xfrm>
              <a:off x="228600" y="0"/>
              <a:ext cx="2358390" cy="5143500"/>
            </a:xfrm>
            <a:custGeom>
              <a:avLst/>
              <a:gdLst/>
              <a:ahLst/>
              <a:cxnLst/>
              <a:rect l="l" t="t" r="r" b="b"/>
              <a:pathLst>
                <a:path w="2358390" h="5143500" extrusionOk="0">
                  <a:moveTo>
                    <a:pt x="2357999" y="5143499"/>
                  </a:moveTo>
                  <a:lnTo>
                    <a:pt x="0" y="5143499"/>
                  </a:lnTo>
                  <a:lnTo>
                    <a:pt x="0" y="0"/>
                  </a:lnTo>
                  <a:lnTo>
                    <a:pt x="2357999" y="0"/>
                  </a:lnTo>
                  <a:lnTo>
                    <a:pt x="2357999" y="5143499"/>
                  </a:lnTo>
                  <a:close/>
                </a:path>
              </a:pathLst>
            </a:custGeom>
            <a:solidFill>
              <a:srgbClr val="252525"/>
            </a:solidFill>
            <a:ln>
              <a:noFill/>
            </a:ln>
          </p:spPr>
          <p:txBody>
            <a:bodyPr spcFirstLastPara="1" wrap="square" lIns="0" tIns="0" rIns="0" bIns="0" anchor="t" anchorCtr="0">
              <a:noAutofit/>
            </a:bodyPr>
            <a:lstStyle/>
            <a:p>
              <a:r>
                <a:rPr lang="en-US" sz="2400" dirty="0">
                  <a:solidFill>
                    <a:schemeClr val="dk1"/>
                  </a:solidFill>
                </a:rPr>
                <a:t>W2</a:t>
              </a:r>
              <a:endParaRPr sz="2400">
                <a:solidFill>
                  <a:schemeClr val="dk1"/>
                </a:solidFill>
                <a:latin typeface="Arial"/>
                <a:ea typeface="Arial"/>
                <a:cs typeface="Arial"/>
                <a:sym typeface="Arial"/>
              </a:endParaRPr>
            </a:p>
          </p:txBody>
        </p:sp>
        <p:sp>
          <p:nvSpPr>
            <p:cNvPr id="419" name="Google Shape;419;p60"/>
            <p:cNvSpPr/>
            <p:nvPr/>
          </p:nvSpPr>
          <p:spPr>
            <a:xfrm>
              <a:off x="228600" y="0"/>
              <a:ext cx="2358390" cy="5143500"/>
            </a:xfrm>
            <a:custGeom>
              <a:avLst/>
              <a:gdLst/>
              <a:ahLst/>
              <a:cxnLst/>
              <a:rect l="l" t="t" r="r" b="b"/>
              <a:pathLst>
                <a:path w="2358390" h="5143500" extrusionOk="0">
                  <a:moveTo>
                    <a:pt x="0" y="5143499"/>
                  </a:moveTo>
                  <a:lnTo>
                    <a:pt x="0" y="0"/>
                  </a:lnTo>
                  <a:lnTo>
                    <a:pt x="2357999" y="0"/>
                  </a:lnTo>
                  <a:lnTo>
                    <a:pt x="2357999" y="5143499"/>
                  </a:lnTo>
                </a:path>
              </a:pathLst>
            </a:custGeom>
            <a:noFill/>
            <a:ln w="9525" cap="flat" cmpd="sng">
              <a:solidFill>
                <a:srgbClr val="595959"/>
              </a:solidFill>
              <a:prstDash val="solid"/>
              <a:round/>
              <a:headEnd type="none" w="sm" len="sm"/>
              <a:tailEnd type="none" w="sm" len="sm"/>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grpSp>
      <p:sp>
        <p:nvSpPr>
          <p:cNvPr id="420" name="Google Shape;420;p60"/>
          <p:cNvSpPr txBox="1"/>
          <p:nvPr/>
        </p:nvSpPr>
        <p:spPr>
          <a:xfrm>
            <a:off x="350770" y="1067975"/>
            <a:ext cx="4734933" cy="3903504"/>
          </a:xfrm>
          <a:prstGeom prst="rect">
            <a:avLst/>
          </a:prstGeom>
          <a:solidFill>
            <a:srgbClr val="252525"/>
          </a:solidFill>
          <a:ln>
            <a:noFill/>
          </a:ln>
        </p:spPr>
        <p:txBody>
          <a:bodyPr spcFirstLastPara="1" wrap="square" lIns="0" tIns="0" rIns="0" bIns="0" anchor="t" anchorCtr="0">
            <a:spAutoFit/>
          </a:bodyPr>
          <a:lstStyle/>
          <a:p>
            <a:pPr marL="107512">
              <a:lnSpc>
                <a:spcPct val="115678"/>
              </a:lnSpc>
            </a:pPr>
            <a:r>
              <a:rPr lang="en-US" sz="5867" b="1" dirty="0">
                <a:solidFill>
                  <a:srgbClr val="FFFFFF"/>
                </a:solidFill>
                <a:latin typeface="Trebuchet MS"/>
                <a:ea typeface="Trebuchet MS"/>
                <a:cs typeface="Trebuchet MS"/>
                <a:sym typeface="Trebuchet MS"/>
              </a:rPr>
              <a:t>W20</a:t>
            </a:r>
            <a:endParaRPr sz="5867" b="1">
              <a:solidFill>
                <a:srgbClr val="FFFFFF"/>
              </a:solidFill>
              <a:latin typeface="Trebuchet MS"/>
              <a:ea typeface="Trebuchet MS"/>
              <a:cs typeface="Trebuchet MS"/>
              <a:sym typeface="Trebuchet MS"/>
            </a:endParaRPr>
          </a:p>
          <a:p>
            <a:pPr marL="107512">
              <a:lnSpc>
                <a:spcPct val="115678"/>
              </a:lnSpc>
            </a:pPr>
            <a:r>
              <a:rPr lang="en-US" sz="4000" b="1" dirty="0">
                <a:solidFill>
                  <a:srgbClr val="FFFFFF"/>
                </a:solidFill>
                <a:latin typeface="Trebuchet MS"/>
                <a:ea typeface="Trebuchet MS"/>
                <a:cs typeface="Trebuchet MS"/>
                <a:sym typeface="Trebuchet MS"/>
              </a:rPr>
              <a:t>Multi-Stack Heat Pump Units</a:t>
            </a:r>
            <a:endParaRPr sz="4000" b="1">
              <a:solidFill>
                <a:srgbClr val="FFFFFF"/>
              </a:solidFill>
              <a:latin typeface="Trebuchet MS"/>
              <a:ea typeface="Trebuchet MS"/>
              <a:cs typeface="Trebuchet MS"/>
              <a:sym typeface="Trebuchet MS"/>
            </a:endParaRPr>
          </a:p>
          <a:p>
            <a:pPr marL="107512">
              <a:lnSpc>
                <a:spcPct val="115678"/>
              </a:lnSpc>
            </a:pPr>
            <a:r>
              <a:rPr lang="en-US" sz="4000" b="1" dirty="0">
                <a:solidFill>
                  <a:srgbClr val="FFFFFF"/>
                </a:solidFill>
                <a:latin typeface="Trebuchet MS"/>
                <a:ea typeface="Trebuchet MS"/>
                <a:cs typeface="Trebuchet MS"/>
                <a:sym typeface="Trebuchet MS"/>
              </a:rPr>
              <a:t>on Roof of Stratton Building</a:t>
            </a:r>
            <a:endParaRPr sz="4000" b="1">
              <a:solidFill>
                <a:srgbClr val="FFFFFF"/>
              </a:solidFill>
              <a:latin typeface="Trebuchet MS"/>
              <a:ea typeface="Trebuchet MS"/>
              <a:cs typeface="Trebuchet MS"/>
              <a:sym typeface="Trebuchet MS"/>
            </a:endParaRPr>
          </a:p>
        </p:txBody>
      </p:sp>
      <p:pic>
        <p:nvPicPr>
          <p:cNvPr id="421" name="Google Shape;421;p60"/>
          <p:cNvPicPr preferRelativeResize="0"/>
          <p:nvPr/>
        </p:nvPicPr>
        <p:blipFill rotWithShape="1">
          <a:blip r:embed="rId4">
            <a:alphaModFix/>
          </a:blip>
          <a:srcRect/>
          <a:stretch/>
        </p:blipFill>
        <p:spPr>
          <a:xfrm>
            <a:off x="11602947" y="6298743"/>
            <a:ext cx="284759" cy="283631"/>
          </a:xfrm>
          <a:prstGeom prst="rect">
            <a:avLst/>
          </a:prstGeom>
          <a:noFill/>
          <a:ln>
            <a:noFill/>
          </a:ln>
        </p:spPr>
      </p:pic>
      <p:sp>
        <p:nvSpPr>
          <p:cNvPr id="422" name="Google Shape;422;p60"/>
          <p:cNvSpPr txBox="1"/>
          <p:nvPr/>
        </p:nvSpPr>
        <p:spPr>
          <a:xfrm rot="3120000">
            <a:off x="11912643" y="6202433"/>
            <a:ext cx="147623" cy="143565"/>
          </a:xfrm>
          <a:prstGeom prst="rect">
            <a:avLst/>
          </a:prstGeom>
          <a:noFill/>
          <a:ln>
            <a:noFill/>
          </a:ln>
        </p:spPr>
        <p:txBody>
          <a:bodyPr spcFirstLastPara="1" wrap="square" lIns="0" tIns="0" rIns="0" bIns="0" anchor="t" anchorCtr="0">
            <a:spAutoFit/>
          </a:bodyPr>
          <a:lstStyle/>
          <a:p>
            <a:r>
              <a:rPr lang="en-US" sz="933" dirty="0">
                <a:solidFill>
                  <a:schemeClr val="dk1"/>
                </a:solidFill>
                <a:latin typeface="Arial"/>
                <a:ea typeface="Arial"/>
                <a:cs typeface="Arial"/>
                <a:sym typeface="Arial"/>
              </a:rPr>
              <a:t>N</a:t>
            </a:r>
            <a:endParaRPr sz="933">
              <a:solidFill>
                <a:schemeClr val="dk1"/>
              </a:solidFill>
              <a:latin typeface="Arial"/>
              <a:ea typeface="Arial"/>
              <a:cs typeface="Arial"/>
              <a:sym typeface="Arial"/>
            </a:endParaRPr>
          </a:p>
        </p:txBody>
      </p:sp>
      <p:grpSp>
        <p:nvGrpSpPr>
          <p:cNvPr id="3" name="Google Shape;423;p60"/>
          <p:cNvGrpSpPr/>
          <p:nvPr/>
        </p:nvGrpSpPr>
        <p:grpSpPr>
          <a:xfrm>
            <a:off x="68955" y="-220781"/>
            <a:ext cx="3360455" cy="6401319"/>
            <a:chOff x="66550" y="0"/>
            <a:chExt cx="2520315" cy="4802190"/>
          </a:xfrm>
        </p:grpSpPr>
        <p:sp>
          <p:nvSpPr>
            <p:cNvPr id="424" name="Google Shape;424;p60"/>
            <p:cNvSpPr/>
            <p:nvPr/>
          </p:nvSpPr>
          <p:spPr>
            <a:xfrm>
              <a:off x="380999" y="4710750"/>
              <a:ext cx="285115" cy="91440"/>
            </a:xfrm>
            <a:custGeom>
              <a:avLst/>
              <a:gdLst/>
              <a:ahLst/>
              <a:cxnLst/>
              <a:rect l="l" t="t" r="r" b="b"/>
              <a:pathLst>
                <a:path w="285115" h="91439" extrusionOk="0">
                  <a:moveTo>
                    <a:pt x="284699" y="91199"/>
                  </a:moveTo>
                  <a:lnTo>
                    <a:pt x="0" y="91199"/>
                  </a:lnTo>
                  <a:lnTo>
                    <a:pt x="0" y="0"/>
                  </a:lnTo>
                  <a:lnTo>
                    <a:pt x="284699" y="0"/>
                  </a:lnTo>
                  <a:lnTo>
                    <a:pt x="284699" y="91199"/>
                  </a:lnTo>
                  <a:close/>
                </a:path>
              </a:pathLst>
            </a:custGeom>
            <a:solidFill>
              <a:srgbClr val="FF0000"/>
            </a:solidFill>
            <a:ln>
              <a:noFill/>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sp>
          <p:nvSpPr>
            <p:cNvPr id="425" name="Google Shape;425;p60"/>
            <p:cNvSpPr/>
            <p:nvPr/>
          </p:nvSpPr>
          <p:spPr>
            <a:xfrm>
              <a:off x="380999" y="4710750"/>
              <a:ext cx="285115" cy="91440"/>
            </a:xfrm>
            <a:custGeom>
              <a:avLst/>
              <a:gdLst/>
              <a:ahLst/>
              <a:cxnLst/>
              <a:rect l="l" t="t" r="r" b="b"/>
              <a:pathLst>
                <a:path w="285115" h="91439" extrusionOk="0">
                  <a:moveTo>
                    <a:pt x="0" y="0"/>
                  </a:moveTo>
                  <a:lnTo>
                    <a:pt x="284699" y="0"/>
                  </a:lnTo>
                  <a:lnTo>
                    <a:pt x="284699" y="91199"/>
                  </a:lnTo>
                  <a:lnTo>
                    <a:pt x="0" y="91199"/>
                  </a:lnTo>
                  <a:lnTo>
                    <a:pt x="0" y="0"/>
                  </a:lnTo>
                  <a:close/>
                </a:path>
              </a:pathLst>
            </a:custGeom>
            <a:noFill/>
            <a:ln w="9525"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sp>
          <p:nvSpPr>
            <p:cNvPr id="426" name="Google Shape;426;p60"/>
            <p:cNvSpPr/>
            <p:nvPr/>
          </p:nvSpPr>
          <p:spPr>
            <a:xfrm>
              <a:off x="380999" y="4447525"/>
              <a:ext cx="285115" cy="91440"/>
            </a:xfrm>
            <a:custGeom>
              <a:avLst/>
              <a:gdLst/>
              <a:ahLst/>
              <a:cxnLst/>
              <a:rect l="l" t="t" r="r" b="b"/>
              <a:pathLst>
                <a:path w="285115" h="91439" extrusionOk="0">
                  <a:moveTo>
                    <a:pt x="284699" y="91199"/>
                  </a:moveTo>
                  <a:lnTo>
                    <a:pt x="0" y="91199"/>
                  </a:lnTo>
                  <a:lnTo>
                    <a:pt x="0" y="0"/>
                  </a:lnTo>
                  <a:lnTo>
                    <a:pt x="284699" y="0"/>
                  </a:lnTo>
                  <a:lnTo>
                    <a:pt x="284699" y="91199"/>
                  </a:lnTo>
                  <a:close/>
                </a:path>
              </a:pathLst>
            </a:custGeom>
            <a:solidFill>
              <a:srgbClr val="FFFF00"/>
            </a:solidFill>
            <a:ln>
              <a:noFill/>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sp>
          <p:nvSpPr>
            <p:cNvPr id="427" name="Google Shape;427;p60"/>
            <p:cNvSpPr/>
            <p:nvPr/>
          </p:nvSpPr>
          <p:spPr>
            <a:xfrm>
              <a:off x="66550" y="3875525"/>
              <a:ext cx="2520315" cy="663575"/>
            </a:xfrm>
            <a:custGeom>
              <a:avLst/>
              <a:gdLst/>
              <a:ahLst/>
              <a:cxnLst/>
              <a:rect l="l" t="t" r="r" b="b"/>
              <a:pathLst>
                <a:path w="2520315" h="663575" extrusionOk="0">
                  <a:moveTo>
                    <a:pt x="314449" y="571999"/>
                  </a:moveTo>
                  <a:lnTo>
                    <a:pt x="599149" y="571999"/>
                  </a:lnTo>
                  <a:lnTo>
                    <a:pt x="599149" y="663199"/>
                  </a:lnTo>
                  <a:lnTo>
                    <a:pt x="314449" y="663199"/>
                  </a:lnTo>
                  <a:lnTo>
                    <a:pt x="314449" y="571999"/>
                  </a:lnTo>
                  <a:close/>
                </a:path>
                <a:path w="2520315" h="663575" extrusionOk="0">
                  <a:moveTo>
                    <a:pt x="0" y="0"/>
                  </a:moveTo>
                  <a:lnTo>
                    <a:pt x="2519999" y="0"/>
                  </a:lnTo>
                </a:path>
              </a:pathLst>
            </a:custGeom>
            <a:noFill/>
            <a:ln w="9525"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pic>
          <p:nvPicPr>
            <p:cNvPr id="428" name="Google Shape;428;p60"/>
            <p:cNvPicPr preferRelativeResize="0"/>
            <p:nvPr/>
          </p:nvPicPr>
          <p:blipFill rotWithShape="1">
            <a:blip r:embed="rId5">
              <a:alphaModFix/>
            </a:blip>
            <a:srcRect/>
            <a:stretch/>
          </p:blipFill>
          <p:spPr>
            <a:xfrm>
              <a:off x="228600" y="0"/>
              <a:ext cx="2358000" cy="460361"/>
            </a:xfrm>
            <a:prstGeom prst="rect">
              <a:avLst/>
            </a:prstGeom>
            <a:noFill/>
            <a:ln>
              <a:noFill/>
            </a:ln>
          </p:spPr>
        </p:pic>
        <p:sp>
          <p:nvSpPr>
            <p:cNvPr id="429" name="Google Shape;429;p60"/>
            <p:cNvSpPr/>
            <p:nvPr/>
          </p:nvSpPr>
          <p:spPr>
            <a:xfrm>
              <a:off x="66550" y="1450712"/>
              <a:ext cx="2520315" cy="0"/>
            </a:xfrm>
            <a:custGeom>
              <a:avLst/>
              <a:gdLst/>
              <a:ahLst/>
              <a:cxnLst/>
              <a:rect l="l" t="t" r="r" b="b"/>
              <a:pathLst>
                <a:path w="2520315" h="120000" extrusionOk="0">
                  <a:moveTo>
                    <a:pt x="0" y="0"/>
                  </a:moveTo>
                  <a:lnTo>
                    <a:pt x="2519999" y="0"/>
                  </a:lnTo>
                </a:path>
              </a:pathLst>
            </a:custGeom>
            <a:noFill/>
            <a:ln w="9525"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grpSp>
      <p:sp>
        <p:nvSpPr>
          <p:cNvPr id="430" name="Google Shape;430;p60"/>
          <p:cNvSpPr txBox="1"/>
          <p:nvPr/>
        </p:nvSpPr>
        <p:spPr>
          <a:xfrm>
            <a:off x="503769" y="5336573"/>
            <a:ext cx="1768660" cy="1619802"/>
          </a:xfrm>
          <a:prstGeom prst="rect">
            <a:avLst/>
          </a:prstGeom>
          <a:noFill/>
          <a:ln>
            <a:noFill/>
          </a:ln>
        </p:spPr>
        <p:txBody>
          <a:bodyPr spcFirstLastPara="1" wrap="square" lIns="0" tIns="0" rIns="0" bIns="0" anchor="t" anchorCtr="0">
            <a:spAutoFit/>
          </a:bodyPr>
          <a:lstStyle/>
          <a:p>
            <a:pPr marL="16930">
              <a:lnSpc>
                <a:spcPct val="118340"/>
              </a:lnSpc>
            </a:pPr>
            <a:r>
              <a:rPr lang="en-US" sz="2400" b="1" u="sng" dirty="0">
                <a:solidFill>
                  <a:srgbClr val="FFFFFF"/>
                </a:solidFill>
                <a:latin typeface="Trebuchet MS"/>
                <a:ea typeface="Trebuchet MS"/>
                <a:cs typeface="Trebuchet MS"/>
                <a:sym typeface="Trebuchet MS"/>
              </a:rPr>
              <a:t>3D </a:t>
            </a:r>
            <a:r>
              <a:rPr lang="en-US" sz="2400" b="1" u="sng" dirty="0" err="1">
                <a:solidFill>
                  <a:srgbClr val="FFFFFF"/>
                </a:solidFill>
                <a:latin typeface="Trebuchet MS"/>
                <a:ea typeface="Trebuchet MS"/>
                <a:cs typeface="Trebuchet MS"/>
                <a:sym typeface="Trebuchet MS"/>
              </a:rPr>
              <a:t>Infographic</a:t>
            </a:r>
            <a:endParaRPr sz="2400">
              <a:solidFill>
                <a:schemeClr val="dk1"/>
              </a:solidFill>
              <a:latin typeface="Trebuchet MS"/>
              <a:ea typeface="Trebuchet MS"/>
              <a:cs typeface="Trebuchet MS"/>
              <a:sym typeface="Trebuchet MS"/>
            </a:endParaRPr>
          </a:p>
          <a:p>
            <a:pPr marL="461368" marR="6773">
              <a:lnSpc>
                <a:spcPct val="172700"/>
              </a:lnSpc>
              <a:spcBef>
                <a:spcPts val="267"/>
              </a:spcBef>
            </a:pPr>
            <a:r>
              <a:rPr lang="en-US" sz="1333" dirty="0">
                <a:solidFill>
                  <a:srgbClr val="FFFFFF"/>
                </a:solidFill>
                <a:latin typeface="Arial"/>
                <a:ea typeface="Arial"/>
                <a:cs typeface="Arial"/>
                <a:sym typeface="Arial"/>
              </a:rPr>
              <a:t>Electrical room Mechanical room</a:t>
            </a:r>
            <a:endParaRPr sz="1333">
              <a:solidFill>
                <a:schemeClr val="dk1"/>
              </a:solidFill>
              <a:latin typeface="Arial"/>
              <a:ea typeface="Arial"/>
              <a:cs typeface="Arial"/>
              <a:sym typeface="Arial"/>
            </a:endParaRPr>
          </a:p>
        </p:txBody>
      </p:sp>
      <p:pic>
        <p:nvPicPr>
          <p:cNvPr id="431" name="Google Shape;431;p60"/>
          <p:cNvPicPr preferRelativeResize="0"/>
          <p:nvPr/>
        </p:nvPicPr>
        <p:blipFill rotWithShape="1">
          <a:blip r:embed="rId6">
            <a:alphaModFix/>
          </a:blip>
          <a:srcRect/>
          <a:stretch/>
        </p:blipFill>
        <p:spPr>
          <a:xfrm>
            <a:off x="2558092" y="6034989"/>
            <a:ext cx="1764296" cy="769475"/>
          </a:xfrm>
          <a:prstGeom prst="rect">
            <a:avLst/>
          </a:prstGeom>
          <a:noFill/>
          <a:ln>
            <a:noFill/>
          </a:ln>
        </p:spPr>
      </p:pic>
      <p:pic>
        <p:nvPicPr>
          <p:cNvPr id="432" name="Google Shape;432;p60"/>
          <p:cNvPicPr preferRelativeResize="0"/>
          <p:nvPr/>
        </p:nvPicPr>
        <p:blipFill rotWithShape="1">
          <a:blip r:embed="rId7" cstate="print">
            <a:alphaModFix/>
          </a:blip>
          <a:srcRect/>
          <a:stretch/>
        </p:blipFill>
        <p:spPr>
          <a:xfrm>
            <a:off x="10232041" y="5818175"/>
            <a:ext cx="1959961" cy="959551"/>
          </a:xfrm>
          <a:prstGeom prst="rect">
            <a:avLst/>
          </a:prstGeom>
          <a:noFill/>
          <a:ln>
            <a:noFill/>
          </a:ln>
        </p:spPr>
      </p:pic>
      <p:sp>
        <p:nvSpPr>
          <p:cNvPr id="4" name="Slide Number Placeholder 3">
            <a:extLst>
              <a:ext uri="{FF2B5EF4-FFF2-40B4-BE49-F238E27FC236}">
                <a16:creationId xmlns:a16="http://schemas.microsoft.com/office/drawing/2014/main" id="{A6BC89C4-547F-A428-9C26-572F23555AFD}"/>
              </a:ext>
            </a:extLst>
          </p:cNvPr>
          <p:cNvSpPr>
            <a:spLocks noGrp="1"/>
          </p:cNvSpPr>
          <p:nvPr>
            <p:ph type="sldNum" sz="quarter" idx="12"/>
          </p:nvPr>
        </p:nvSpPr>
        <p:spPr>
          <a:xfrm>
            <a:off x="9407519" y="5393485"/>
            <a:ext cx="2743200" cy="365125"/>
          </a:xfrm>
        </p:spPr>
        <p:txBody>
          <a:bodyPr/>
          <a:lstStyle/>
          <a:p>
            <a:fld id="{B1FFB0EB-FB64-4D6A-889A-24A30240CB27}" type="slidenum">
              <a:rPr lang="en-US" smtClean="0">
                <a:solidFill>
                  <a:schemeClr val="bg1"/>
                </a:solidFill>
              </a:rPr>
              <a:t>15</a:t>
            </a:fld>
            <a:endParaRPr lang="en-US" dirty="0">
              <a:solidFill>
                <a:schemeClr val="bg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grpSp>
        <p:nvGrpSpPr>
          <p:cNvPr id="2" name="Google Shape;483;p62"/>
          <p:cNvGrpSpPr/>
          <p:nvPr/>
        </p:nvGrpSpPr>
        <p:grpSpPr>
          <a:xfrm>
            <a:off x="3812700" y="881763"/>
            <a:ext cx="8162565" cy="4705707"/>
            <a:chOff x="2859525" y="660825"/>
            <a:chExt cx="6121924" cy="3530199"/>
          </a:xfrm>
        </p:grpSpPr>
        <p:pic>
          <p:nvPicPr>
            <p:cNvPr id="484" name="Google Shape;484;p62"/>
            <p:cNvPicPr preferRelativeResize="0"/>
            <p:nvPr/>
          </p:nvPicPr>
          <p:blipFill rotWithShape="1">
            <a:blip r:embed="rId3">
              <a:alphaModFix/>
            </a:blip>
            <a:srcRect/>
            <a:stretch/>
          </p:blipFill>
          <p:spPr>
            <a:xfrm>
              <a:off x="2870350" y="660825"/>
              <a:ext cx="6111099" cy="3530199"/>
            </a:xfrm>
            <a:prstGeom prst="rect">
              <a:avLst/>
            </a:prstGeom>
            <a:noFill/>
            <a:ln>
              <a:noFill/>
            </a:ln>
          </p:spPr>
        </p:pic>
        <p:sp>
          <p:nvSpPr>
            <p:cNvPr id="485" name="Google Shape;485;p62"/>
            <p:cNvSpPr/>
            <p:nvPr/>
          </p:nvSpPr>
          <p:spPr>
            <a:xfrm>
              <a:off x="2859525" y="1121075"/>
              <a:ext cx="947419" cy="182880"/>
            </a:xfrm>
            <a:custGeom>
              <a:avLst/>
              <a:gdLst/>
              <a:ahLst/>
              <a:cxnLst/>
              <a:rect l="l" t="t" r="r" b="b"/>
              <a:pathLst>
                <a:path w="947420" h="182880" extrusionOk="0">
                  <a:moveTo>
                    <a:pt x="947365" y="182879"/>
                  </a:moveTo>
                  <a:lnTo>
                    <a:pt x="0" y="182879"/>
                  </a:lnTo>
                  <a:lnTo>
                    <a:pt x="0" y="0"/>
                  </a:lnTo>
                  <a:lnTo>
                    <a:pt x="947365" y="0"/>
                  </a:lnTo>
                  <a:lnTo>
                    <a:pt x="947365" y="182879"/>
                  </a:lnTo>
                  <a:close/>
                </a:path>
              </a:pathLst>
            </a:custGeom>
            <a:solidFill>
              <a:srgbClr val="FFFFFF"/>
            </a:solidFill>
            <a:ln>
              <a:noFill/>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grpSp>
      <p:sp>
        <p:nvSpPr>
          <p:cNvPr id="486" name="Google Shape;486;p62"/>
          <p:cNvSpPr txBox="1"/>
          <p:nvPr/>
        </p:nvSpPr>
        <p:spPr>
          <a:xfrm>
            <a:off x="3716400" y="1470216"/>
            <a:ext cx="3610187" cy="263314"/>
          </a:xfrm>
          <a:prstGeom prst="rect">
            <a:avLst/>
          </a:prstGeom>
          <a:noFill/>
          <a:ln>
            <a:noFill/>
          </a:ln>
        </p:spPr>
        <p:txBody>
          <a:bodyPr spcFirstLastPara="1" wrap="square" lIns="0" tIns="16927" rIns="0" bIns="0" anchor="t" anchorCtr="0">
            <a:spAutoFit/>
          </a:bodyPr>
          <a:lstStyle/>
          <a:p>
            <a:pPr marL="16930"/>
            <a:r>
              <a:rPr lang="en-US" sz="1600" b="1" u="sng" dirty="0">
                <a:solidFill>
                  <a:schemeClr val="dk1"/>
                </a:solidFill>
                <a:latin typeface="Trebuchet MS"/>
                <a:ea typeface="Trebuchet MS"/>
                <a:cs typeface="Trebuchet MS"/>
                <a:sym typeface="Trebuchet MS"/>
              </a:rPr>
              <a:t> Modular units	</a:t>
            </a:r>
            <a:endParaRPr sz="1600">
              <a:solidFill>
                <a:schemeClr val="dk1"/>
              </a:solidFill>
              <a:latin typeface="Trebuchet MS"/>
              <a:ea typeface="Trebuchet MS"/>
              <a:cs typeface="Trebuchet MS"/>
              <a:sym typeface="Trebuchet MS"/>
            </a:endParaRPr>
          </a:p>
        </p:txBody>
      </p:sp>
      <p:sp>
        <p:nvSpPr>
          <p:cNvPr id="487" name="Google Shape;487;p62"/>
          <p:cNvSpPr txBox="1"/>
          <p:nvPr/>
        </p:nvSpPr>
        <p:spPr>
          <a:xfrm>
            <a:off x="3812701" y="1775615"/>
            <a:ext cx="2000673" cy="285591"/>
          </a:xfrm>
          <a:prstGeom prst="rect">
            <a:avLst/>
          </a:prstGeom>
          <a:solidFill>
            <a:srgbClr val="FFFFFF"/>
          </a:solidFill>
          <a:ln>
            <a:noFill/>
          </a:ln>
        </p:spPr>
        <p:txBody>
          <a:bodyPr spcFirstLastPara="1" wrap="square" lIns="0" tIns="0" rIns="0" bIns="0" anchor="t" anchorCtr="0">
            <a:spAutoFit/>
          </a:bodyPr>
          <a:lstStyle/>
          <a:p>
            <a:pPr>
              <a:lnSpc>
                <a:spcPct val="115812"/>
              </a:lnSpc>
            </a:pPr>
            <a:r>
              <a:rPr lang="en-US" sz="1600" dirty="0">
                <a:solidFill>
                  <a:schemeClr val="dk1"/>
                </a:solidFill>
                <a:latin typeface="Gill Sans"/>
                <a:ea typeface="Gill Sans"/>
                <a:cs typeface="Gill Sans"/>
                <a:sym typeface="Gill Sans"/>
              </a:rPr>
              <a:t>Dimensions (12 Units)</a:t>
            </a:r>
            <a:endParaRPr sz="1600">
              <a:solidFill>
                <a:schemeClr val="dk1"/>
              </a:solidFill>
              <a:latin typeface="Gill Sans"/>
              <a:ea typeface="Gill Sans"/>
              <a:cs typeface="Gill Sans"/>
              <a:sym typeface="Gill Sans"/>
            </a:endParaRPr>
          </a:p>
        </p:txBody>
      </p:sp>
      <p:sp>
        <p:nvSpPr>
          <p:cNvPr id="488" name="Google Shape;488;p62"/>
          <p:cNvSpPr txBox="1"/>
          <p:nvPr/>
        </p:nvSpPr>
        <p:spPr>
          <a:xfrm>
            <a:off x="3812701" y="2055957"/>
            <a:ext cx="495300" cy="285591"/>
          </a:xfrm>
          <a:prstGeom prst="rect">
            <a:avLst/>
          </a:prstGeom>
          <a:solidFill>
            <a:srgbClr val="FFFFFF"/>
          </a:solidFill>
          <a:ln>
            <a:noFill/>
          </a:ln>
        </p:spPr>
        <p:txBody>
          <a:bodyPr spcFirstLastPara="1" wrap="square" lIns="0" tIns="0" rIns="0" bIns="0" anchor="t" anchorCtr="0">
            <a:spAutoFit/>
          </a:bodyPr>
          <a:lstStyle/>
          <a:p>
            <a:pPr>
              <a:lnSpc>
                <a:spcPct val="115812"/>
              </a:lnSpc>
            </a:pPr>
            <a:r>
              <a:rPr lang="en-US" sz="1600" dirty="0">
                <a:solidFill>
                  <a:schemeClr val="dk1"/>
                </a:solidFill>
                <a:latin typeface="Gill Sans"/>
                <a:ea typeface="Gill Sans"/>
                <a:cs typeface="Gill Sans"/>
                <a:sym typeface="Gill Sans"/>
              </a:rPr>
              <a:t>H:60”</a:t>
            </a:r>
            <a:endParaRPr sz="1600">
              <a:solidFill>
                <a:schemeClr val="dk1"/>
              </a:solidFill>
              <a:latin typeface="Gill Sans"/>
              <a:ea typeface="Gill Sans"/>
              <a:cs typeface="Gill Sans"/>
              <a:sym typeface="Gill Sans"/>
            </a:endParaRPr>
          </a:p>
        </p:txBody>
      </p:sp>
      <p:sp>
        <p:nvSpPr>
          <p:cNvPr id="489" name="Google Shape;489;p62"/>
          <p:cNvSpPr txBox="1"/>
          <p:nvPr/>
        </p:nvSpPr>
        <p:spPr>
          <a:xfrm>
            <a:off x="3812701" y="2336300"/>
            <a:ext cx="530860" cy="285591"/>
          </a:xfrm>
          <a:prstGeom prst="rect">
            <a:avLst/>
          </a:prstGeom>
          <a:solidFill>
            <a:srgbClr val="FFFFFF"/>
          </a:solidFill>
          <a:ln>
            <a:noFill/>
          </a:ln>
        </p:spPr>
        <p:txBody>
          <a:bodyPr spcFirstLastPara="1" wrap="square" lIns="0" tIns="0" rIns="0" bIns="0" anchor="t" anchorCtr="0">
            <a:spAutoFit/>
          </a:bodyPr>
          <a:lstStyle/>
          <a:p>
            <a:pPr>
              <a:lnSpc>
                <a:spcPct val="115812"/>
              </a:lnSpc>
            </a:pPr>
            <a:r>
              <a:rPr lang="en-US" sz="1600" dirty="0">
                <a:solidFill>
                  <a:schemeClr val="dk1"/>
                </a:solidFill>
                <a:latin typeface="Gill Sans"/>
                <a:ea typeface="Gill Sans"/>
                <a:cs typeface="Gill Sans"/>
                <a:sym typeface="Gill Sans"/>
              </a:rPr>
              <a:t>W:50”</a:t>
            </a:r>
            <a:endParaRPr sz="1600">
              <a:solidFill>
                <a:schemeClr val="dk1"/>
              </a:solidFill>
              <a:latin typeface="Gill Sans"/>
              <a:ea typeface="Gill Sans"/>
              <a:cs typeface="Gill Sans"/>
              <a:sym typeface="Gill Sans"/>
            </a:endParaRPr>
          </a:p>
        </p:txBody>
      </p:sp>
      <p:sp>
        <p:nvSpPr>
          <p:cNvPr id="490" name="Google Shape;490;p62"/>
          <p:cNvSpPr/>
          <p:nvPr/>
        </p:nvSpPr>
        <p:spPr>
          <a:xfrm>
            <a:off x="3812701" y="2616644"/>
            <a:ext cx="483447" cy="243777"/>
          </a:xfrm>
          <a:custGeom>
            <a:avLst/>
            <a:gdLst/>
            <a:ahLst/>
            <a:cxnLst/>
            <a:rect l="l" t="t" r="r" b="b"/>
            <a:pathLst>
              <a:path w="362585" h="182880" extrusionOk="0">
                <a:moveTo>
                  <a:pt x="362396" y="182879"/>
                </a:moveTo>
                <a:lnTo>
                  <a:pt x="0" y="182879"/>
                </a:lnTo>
                <a:lnTo>
                  <a:pt x="0" y="0"/>
                </a:lnTo>
                <a:lnTo>
                  <a:pt x="362396" y="0"/>
                </a:lnTo>
                <a:lnTo>
                  <a:pt x="362396" y="182879"/>
                </a:lnTo>
                <a:close/>
              </a:path>
            </a:pathLst>
          </a:custGeom>
          <a:solidFill>
            <a:srgbClr val="FFFFFF"/>
          </a:solidFill>
          <a:ln>
            <a:noFill/>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sp>
        <p:nvSpPr>
          <p:cNvPr id="491" name="Google Shape;491;p62"/>
          <p:cNvSpPr txBox="1"/>
          <p:nvPr/>
        </p:nvSpPr>
        <p:spPr>
          <a:xfrm>
            <a:off x="3795767" y="2591589"/>
            <a:ext cx="516467" cy="263314"/>
          </a:xfrm>
          <a:prstGeom prst="rect">
            <a:avLst/>
          </a:prstGeom>
          <a:noFill/>
          <a:ln>
            <a:noFill/>
          </a:ln>
        </p:spPr>
        <p:txBody>
          <a:bodyPr spcFirstLastPara="1" wrap="square" lIns="0" tIns="16927" rIns="0" bIns="0" anchor="t" anchorCtr="0">
            <a:spAutoFit/>
          </a:bodyPr>
          <a:lstStyle/>
          <a:p>
            <a:pPr marL="16930"/>
            <a:r>
              <a:rPr lang="en-US" sz="1600" dirty="0">
                <a:solidFill>
                  <a:schemeClr val="dk1"/>
                </a:solidFill>
                <a:latin typeface="Gill Sans"/>
                <a:ea typeface="Gill Sans"/>
                <a:cs typeface="Gill Sans"/>
                <a:sym typeface="Gill Sans"/>
              </a:rPr>
              <a:t>D:32”</a:t>
            </a:r>
            <a:endParaRPr sz="1600">
              <a:solidFill>
                <a:schemeClr val="dk1"/>
              </a:solidFill>
              <a:latin typeface="Gill Sans"/>
              <a:ea typeface="Gill Sans"/>
              <a:cs typeface="Gill Sans"/>
              <a:sym typeface="Gill Sans"/>
            </a:endParaRPr>
          </a:p>
        </p:txBody>
      </p:sp>
      <p:grpSp>
        <p:nvGrpSpPr>
          <p:cNvPr id="3" name="Google Shape;492;p62"/>
          <p:cNvGrpSpPr/>
          <p:nvPr/>
        </p:nvGrpSpPr>
        <p:grpSpPr>
          <a:xfrm>
            <a:off x="3680535" y="2782781"/>
            <a:ext cx="8182773" cy="2447076"/>
            <a:chOff x="2760400" y="2086959"/>
            <a:chExt cx="6137081" cy="1835785"/>
          </a:xfrm>
        </p:grpSpPr>
        <p:sp>
          <p:nvSpPr>
            <p:cNvPr id="493" name="Google Shape;493;p62"/>
            <p:cNvSpPr/>
            <p:nvPr/>
          </p:nvSpPr>
          <p:spPr>
            <a:xfrm>
              <a:off x="5850751" y="2086959"/>
              <a:ext cx="3046730" cy="1835785"/>
            </a:xfrm>
            <a:custGeom>
              <a:avLst/>
              <a:gdLst/>
              <a:ahLst/>
              <a:cxnLst/>
              <a:rect l="l" t="t" r="r" b="b"/>
              <a:pathLst>
                <a:path w="3046729" h="1835785" extrusionOk="0">
                  <a:moveTo>
                    <a:pt x="7249" y="972250"/>
                  </a:moveTo>
                  <a:lnTo>
                    <a:pt x="1247749" y="1828150"/>
                  </a:lnTo>
                </a:path>
                <a:path w="3046729" h="1835785" extrusionOk="0">
                  <a:moveTo>
                    <a:pt x="1784375" y="278"/>
                  </a:moveTo>
                  <a:lnTo>
                    <a:pt x="3046475" y="798278"/>
                  </a:lnTo>
                </a:path>
                <a:path w="3046729" h="1835785" extrusionOk="0">
                  <a:moveTo>
                    <a:pt x="0" y="979499"/>
                  </a:moveTo>
                  <a:lnTo>
                    <a:pt x="1769999" y="0"/>
                  </a:lnTo>
                </a:path>
                <a:path w="3046729" h="1835785" extrusionOk="0">
                  <a:moveTo>
                    <a:pt x="1247599" y="1835422"/>
                  </a:moveTo>
                  <a:lnTo>
                    <a:pt x="3039499" y="783922"/>
                  </a:lnTo>
                </a:path>
              </a:pathLst>
            </a:custGeom>
            <a:noFill/>
            <a:ln w="9525" cap="flat" cmpd="sng">
              <a:solidFill>
                <a:srgbClr val="FF0000"/>
              </a:solidFill>
              <a:prstDash val="solid"/>
              <a:round/>
              <a:headEnd type="none" w="sm" len="sm"/>
              <a:tailEnd type="none" w="sm" len="sm"/>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sp>
          <p:nvSpPr>
            <p:cNvPr id="494" name="Google Shape;494;p62"/>
            <p:cNvSpPr/>
            <p:nvPr/>
          </p:nvSpPr>
          <p:spPr>
            <a:xfrm>
              <a:off x="6264201" y="2362861"/>
              <a:ext cx="2219960" cy="1327785"/>
            </a:xfrm>
            <a:custGeom>
              <a:avLst/>
              <a:gdLst/>
              <a:ahLst/>
              <a:cxnLst/>
              <a:rect l="l" t="t" r="r" b="b"/>
              <a:pathLst>
                <a:path w="2219959" h="1327785" extrusionOk="0">
                  <a:moveTo>
                    <a:pt x="899414" y="1327347"/>
                  </a:moveTo>
                  <a:lnTo>
                    <a:pt x="0" y="732597"/>
                  </a:lnTo>
                  <a:lnTo>
                    <a:pt x="1356372" y="0"/>
                  </a:lnTo>
                  <a:lnTo>
                    <a:pt x="2219513" y="529505"/>
                  </a:lnTo>
                  <a:lnTo>
                    <a:pt x="899414" y="1327347"/>
                  </a:lnTo>
                  <a:close/>
                </a:path>
              </a:pathLst>
            </a:custGeom>
            <a:solidFill>
              <a:srgbClr val="FF0000">
                <a:alpha val="18039"/>
              </a:srgbClr>
            </a:solidFill>
            <a:ln>
              <a:noFill/>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sp>
          <p:nvSpPr>
            <p:cNvPr id="495" name="Google Shape;495;p62"/>
            <p:cNvSpPr/>
            <p:nvPr/>
          </p:nvSpPr>
          <p:spPr>
            <a:xfrm>
              <a:off x="6264201" y="2362861"/>
              <a:ext cx="2219960" cy="1327785"/>
            </a:xfrm>
            <a:custGeom>
              <a:avLst/>
              <a:gdLst/>
              <a:ahLst/>
              <a:cxnLst/>
              <a:rect l="l" t="t" r="r" b="b"/>
              <a:pathLst>
                <a:path w="2219959" h="1327785" extrusionOk="0">
                  <a:moveTo>
                    <a:pt x="0" y="732597"/>
                  </a:moveTo>
                  <a:lnTo>
                    <a:pt x="899414" y="1327347"/>
                  </a:lnTo>
                  <a:lnTo>
                    <a:pt x="2219513" y="529505"/>
                  </a:lnTo>
                  <a:lnTo>
                    <a:pt x="1356372" y="0"/>
                  </a:lnTo>
                  <a:lnTo>
                    <a:pt x="0" y="732597"/>
                  </a:lnTo>
                  <a:close/>
                </a:path>
              </a:pathLst>
            </a:custGeom>
            <a:noFill/>
            <a:ln w="9525" cap="flat" cmpd="sng">
              <a:solidFill>
                <a:srgbClr val="FF0000"/>
              </a:solidFill>
              <a:prstDash val="solid"/>
              <a:round/>
              <a:headEnd type="none" w="sm" len="sm"/>
              <a:tailEnd type="none" w="sm" len="sm"/>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sp>
          <p:nvSpPr>
            <p:cNvPr id="496" name="Google Shape;496;p62"/>
            <p:cNvSpPr/>
            <p:nvPr/>
          </p:nvSpPr>
          <p:spPr>
            <a:xfrm>
              <a:off x="2760400" y="2348800"/>
              <a:ext cx="1367790" cy="182880"/>
            </a:xfrm>
            <a:custGeom>
              <a:avLst/>
              <a:gdLst/>
              <a:ahLst/>
              <a:cxnLst/>
              <a:rect l="l" t="t" r="r" b="b"/>
              <a:pathLst>
                <a:path w="1367789" h="182880" extrusionOk="0">
                  <a:moveTo>
                    <a:pt x="1367284" y="182879"/>
                  </a:moveTo>
                  <a:lnTo>
                    <a:pt x="0" y="182879"/>
                  </a:lnTo>
                  <a:lnTo>
                    <a:pt x="0" y="0"/>
                  </a:lnTo>
                  <a:lnTo>
                    <a:pt x="1367284" y="0"/>
                  </a:lnTo>
                  <a:lnTo>
                    <a:pt x="1367284" y="182879"/>
                  </a:lnTo>
                  <a:close/>
                </a:path>
              </a:pathLst>
            </a:custGeom>
            <a:solidFill>
              <a:srgbClr val="FFFFFF"/>
            </a:solidFill>
            <a:ln>
              <a:noFill/>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grpSp>
      <p:sp>
        <p:nvSpPr>
          <p:cNvPr id="497" name="Google Shape;497;p62"/>
          <p:cNvSpPr txBox="1"/>
          <p:nvPr/>
        </p:nvSpPr>
        <p:spPr>
          <a:xfrm>
            <a:off x="3663599" y="3106758"/>
            <a:ext cx="1855893" cy="509535"/>
          </a:xfrm>
          <a:prstGeom prst="rect">
            <a:avLst/>
          </a:prstGeom>
          <a:noFill/>
          <a:ln>
            <a:noFill/>
          </a:ln>
        </p:spPr>
        <p:txBody>
          <a:bodyPr spcFirstLastPara="1" wrap="square" lIns="0" tIns="16927" rIns="0" bIns="0" anchor="t" anchorCtr="0">
            <a:spAutoFit/>
          </a:bodyPr>
          <a:lstStyle/>
          <a:p>
            <a:pPr marL="16930"/>
            <a:r>
              <a:rPr lang="en-US" sz="1600" b="1" dirty="0">
                <a:solidFill>
                  <a:schemeClr val="dk1"/>
                </a:solidFill>
                <a:latin typeface="Trebuchet MS"/>
                <a:ea typeface="Trebuchet MS"/>
                <a:cs typeface="Trebuchet MS"/>
                <a:sym typeface="Trebuchet MS"/>
              </a:rPr>
              <a:t>Distance equipment</a:t>
            </a:r>
            <a:endParaRPr sz="1600">
              <a:solidFill>
                <a:schemeClr val="dk1"/>
              </a:solidFill>
              <a:latin typeface="Trebuchet MS"/>
              <a:ea typeface="Trebuchet MS"/>
              <a:cs typeface="Trebuchet MS"/>
              <a:sym typeface="Trebuchet MS"/>
            </a:endParaRPr>
          </a:p>
        </p:txBody>
      </p:sp>
      <p:sp>
        <p:nvSpPr>
          <p:cNvPr id="498" name="Google Shape;498;p62"/>
          <p:cNvSpPr/>
          <p:nvPr/>
        </p:nvSpPr>
        <p:spPr>
          <a:xfrm>
            <a:off x="3680532" y="3412154"/>
            <a:ext cx="1358053" cy="243777"/>
          </a:xfrm>
          <a:custGeom>
            <a:avLst/>
            <a:gdLst/>
            <a:ahLst/>
            <a:cxnLst/>
            <a:rect l="l" t="t" r="r" b="b"/>
            <a:pathLst>
              <a:path w="1018539" h="182880" extrusionOk="0">
                <a:moveTo>
                  <a:pt x="1018356" y="182880"/>
                </a:moveTo>
                <a:lnTo>
                  <a:pt x="0" y="182880"/>
                </a:lnTo>
                <a:lnTo>
                  <a:pt x="0" y="0"/>
                </a:lnTo>
                <a:lnTo>
                  <a:pt x="1018356" y="0"/>
                </a:lnTo>
                <a:lnTo>
                  <a:pt x="1018356" y="182880"/>
                </a:lnTo>
                <a:close/>
              </a:path>
            </a:pathLst>
          </a:custGeom>
          <a:solidFill>
            <a:srgbClr val="FFFFFF"/>
          </a:solidFill>
          <a:ln>
            <a:noFill/>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sp>
        <p:nvSpPr>
          <p:cNvPr id="499" name="Google Shape;499;p62"/>
          <p:cNvSpPr txBox="1"/>
          <p:nvPr/>
        </p:nvSpPr>
        <p:spPr>
          <a:xfrm>
            <a:off x="3663601" y="3387101"/>
            <a:ext cx="1390225" cy="263314"/>
          </a:xfrm>
          <a:prstGeom prst="rect">
            <a:avLst/>
          </a:prstGeom>
          <a:noFill/>
          <a:ln>
            <a:noFill/>
          </a:ln>
        </p:spPr>
        <p:txBody>
          <a:bodyPr spcFirstLastPara="1" wrap="square" lIns="0" tIns="16927" rIns="0" bIns="0" anchor="t" anchorCtr="0">
            <a:spAutoFit/>
          </a:bodyPr>
          <a:lstStyle/>
          <a:p>
            <a:pPr marL="16930"/>
            <a:r>
              <a:rPr lang="en-US" sz="1600" dirty="0">
                <a:solidFill>
                  <a:schemeClr val="dk1"/>
                </a:solidFill>
                <a:latin typeface="Gill Sans"/>
                <a:ea typeface="Gill Sans"/>
                <a:cs typeface="Gill Sans"/>
                <a:sym typeface="Gill Sans"/>
              </a:rPr>
              <a:t>offset distance</a:t>
            </a:r>
            <a:endParaRPr sz="1600">
              <a:solidFill>
                <a:schemeClr val="dk1"/>
              </a:solidFill>
              <a:latin typeface="Gill Sans"/>
              <a:ea typeface="Gill Sans"/>
              <a:cs typeface="Gill Sans"/>
              <a:sym typeface="Gill Sans"/>
            </a:endParaRPr>
          </a:p>
        </p:txBody>
      </p:sp>
      <p:sp>
        <p:nvSpPr>
          <p:cNvPr id="500" name="Google Shape;500;p62"/>
          <p:cNvSpPr/>
          <p:nvPr/>
        </p:nvSpPr>
        <p:spPr>
          <a:xfrm>
            <a:off x="3680534" y="3692497"/>
            <a:ext cx="530860" cy="243777"/>
          </a:xfrm>
          <a:custGeom>
            <a:avLst/>
            <a:gdLst/>
            <a:ahLst/>
            <a:cxnLst/>
            <a:rect l="l" t="t" r="r" b="b"/>
            <a:pathLst>
              <a:path w="398144" h="182880" extrusionOk="0">
                <a:moveTo>
                  <a:pt x="397668" y="182879"/>
                </a:moveTo>
                <a:lnTo>
                  <a:pt x="0" y="182879"/>
                </a:lnTo>
                <a:lnTo>
                  <a:pt x="0" y="0"/>
                </a:lnTo>
                <a:lnTo>
                  <a:pt x="397668" y="0"/>
                </a:lnTo>
                <a:lnTo>
                  <a:pt x="397668" y="182879"/>
                </a:lnTo>
                <a:close/>
              </a:path>
            </a:pathLst>
          </a:custGeom>
          <a:solidFill>
            <a:srgbClr val="FFFFFF"/>
          </a:solidFill>
          <a:ln>
            <a:noFill/>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sp>
        <p:nvSpPr>
          <p:cNvPr id="501" name="Google Shape;501;p62"/>
          <p:cNvSpPr txBox="1"/>
          <p:nvPr/>
        </p:nvSpPr>
        <p:spPr>
          <a:xfrm>
            <a:off x="3663601" y="3667444"/>
            <a:ext cx="563879" cy="263314"/>
          </a:xfrm>
          <a:prstGeom prst="rect">
            <a:avLst/>
          </a:prstGeom>
          <a:noFill/>
          <a:ln>
            <a:noFill/>
          </a:ln>
        </p:spPr>
        <p:txBody>
          <a:bodyPr spcFirstLastPara="1" wrap="square" lIns="0" tIns="16927" rIns="0" bIns="0" anchor="t" anchorCtr="0">
            <a:spAutoFit/>
          </a:bodyPr>
          <a:lstStyle/>
          <a:p>
            <a:pPr marL="16930"/>
            <a:r>
              <a:rPr lang="en-US" sz="1600" dirty="0">
                <a:solidFill>
                  <a:schemeClr val="dk1"/>
                </a:solidFill>
                <a:latin typeface="Gill Sans"/>
                <a:ea typeface="Gill Sans"/>
                <a:cs typeface="Gill Sans"/>
                <a:sym typeface="Gill Sans"/>
              </a:rPr>
              <a:t>W:42”</a:t>
            </a:r>
            <a:endParaRPr sz="1600">
              <a:solidFill>
                <a:schemeClr val="dk1"/>
              </a:solidFill>
              <a:latin typeface="Gill Sans"/>
              <a:ea typeface="Gill Sans"/>
              <a:cs typeface="Gill Sans"/>
              <a:sym typeface="Gill Sans"/>
            </a:endParaRPr>
          </a:p>
        </p:txBody>
      </p:sp>
      <p:sp>
        <p:nvSpPr>
          <p:cNvPr id="502" name="Google Shape;502;p62"/>
          <p:cNvSpPr/>
          <p:nvPr/>
        </p:nvSpPr>
        <p:spPr>
          <a:xfrm>
            <a:off x="3680535" y="3972840"/>
            <a:ext cx="483447" cy="243777"/>
          </a:xfrm>
          <a:custGeom>
            <a:avLst/>
            <a:gdLst/>
            <a:ahLst/>
            <a:cxnLst/>
            <a:rect l="l" t="t" r="r" b="b"/>
            <a:pathLst>
              <a:path w="362585" h="182880" extrusionOk="0">
                <a:moveTo>
                  <a:pt x="362396" y="182879"/>
                </a:moveTo>
                <a:lnTo>
                  <a:pt x="0" y="182879"/>
                </a:lnTo>
                <a:lnTo>
                  <a:pt x="0" y="0"/>
                </a:lnTo>
                <a:lnTo>
                  <a:pt x="362396" y="0"/>
                </a:lnTo>
                <a:lnTo>
                  <a:pt x="362396" y="182879"/>
                </a:lnTo>
                <a:close/>
              </a:path>
            </a:pathLst>
          </a:custGeom>
          <a:solidFill>
            <a:srgbClr val="FFFFFF"/>
          </a:solidFill>
          <a:ln>
            <a:noFill/>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sp>
        <p:nvSpPr>
          <p:cNvPr id="503" name="Google Shape;503;p62"/>
          <p:cNvSpPr txBox="1"/>
          <p:nvPr/>
        </p:nvSpPr>
        <p:spPr>
          <a:xfrm>
            <a:off x="3663600" y="3947786"/>
            <a:ext cx="516467" cy="263314"/>
          </a:xfrm>
          <a:prstGeom prst="rect">
            <a:avLst/>
          </a:prstGeom>
          <a:noFill/>
          <a:ln>
            <a:noFill/>
          </a:ln>
        </p:spPr>
        <p:txBody>
          <a:bodyPr spcFirstLastPara="1" wrap="square" lIns="0" tIns="16927" rIns="0" bIns="0" anchor="t" anchorCtr="0">
            <a:spAutoFit/>
          </a:bodyPr>
          <a:lstStyle/>
          <a:p>
            <a:pPr marL="16930"/>
            <a:r>
              <a:rPr lang="en-US" sz="1600" dirty="0">
                <a:solidFill>
                  <a:schemeClr val="dk1"/>
                </a:solidFill>
                <a:latin typeface="Gill Sans"/>
                <a:ea typeface="Gill Sans"/>
                <a:cs typeface="Gill Sans"/>
                <a:sym typeface="Gill Sans"/>
              </a:rPr>
              <a:t>D:36”</a:t>
            </a:r>
            <a:endParaRPr sz="1600">
              <a:solidFill>
                <a:schemeClr val="dk1"/>
              </a:solidFill>
              <a:latin typeface="Gill Sans"/>
              <a:ea typeface="Gill Sans"/>
              <a:cs typeface="Gill Sans"/>
              <a:sym typeface="Gill Sans"/>
            </a:endParaRPr>
          </a:p>
        </p:txBody>
      </p:sp>
      <p:grpSp>
        <p:nvGrpSpPr>
          <p:cNvPr id="4" name="Google Shape;504;p62"/>
          <p:cNvGrpSpPr/>
          <p:nvPr/>
        </p:nvGrpSpPr>
        <p:grpSpPr>
          <a:xfrm>
            <a:off x="3724934" y="1750338"/>
            <a:ext cx="7754137" cy="3336873"/>
            <a:chOff x="2793700" y="1312425"/>
            <a:chExt cx="5815603" cy="2503307"/>
          </a:xfrm>
        </p:grpSpPr>
        <p:pic>
          <p:nvPicPr>
            <p:cNvPr id="505" name="Google Shape;505;p62"/>
            <p:cNvPicPr preferRelativeResize="0"/>
            <p:nvPr/>
          </p:nvPicPr>
          <p:blipFill rotWithShape="1">
            <a:blip r:embed="rId4">
              <a:alphaModFix/>
            </a:blip>
            <a:srcRect/>
            <a:stretch/>
          </p:blipFill>
          <p:spPr>
            <a:xfrm>
              <a:off x="6583472" y="3417120"/>
              <a:ext cx="156966" cy="116831"/>
            </a:xfrm>
            <a:prstGeom prst="rect">
              <a:avLst/>
            </a:prstGeom>
            <a:noFill/>
            <a:ln>
              <a:noFill/>
            </a:ln>
          </p:spPr>
        </p:pic>
        <p:pic>
          <p:nvPicPr>
            <p:cNvPr id="506" name="Google Shape;506;p62"/>
            <p:cNvPicPr preferRelativeResize="0"/>
            <p:nvPr/>
          </p:nvPicPr>
          <p:blipFill rotWithShape="1">
            <a:blip r:embed="rId4">
              <a:alphaModFix/>
            </a:blip>
            <a:srcRect/>
            <a:stretch/>
          </p:blipFill>
          <p:spPr>
            <a:xfrm>
              <a:off x="6111997" y="3094694"/>
              <a:ext cx="156966" cy="116831"/>
            </a:xfrm>
            <a:prstGeom prst="rect">
              <a:avLst/>
            </a:prstGeom>
            <a:noFill/>
            <a:ln>
              <a:noFill/>
            </a:ln>
          </p:spPr>
        </p:pic>
        <p:pic>
          <p:nvPicPr>
            <p:cNvPr id="507" name="Google Shape;507;p62"/>
            <p:cNvPicPr preferRelativeResize="0"/>
            <p:nvPr/>
          </p:nvPicPr>
          <p:blipFill rotWithShape="1">
            <a:blip r:embed="rId4">
              <a:alphaModFix/>
            </a:blip>
            <a:srcRect/>
            <a:stretch/>
          </p:blipFill>
          <p:spPr>
            <a:xfrm>
              <a:off x="6353185" y="3257173"/>
              <a:ext cx="156966" cy="116831"/>
            </a:xfrm>
            <a:prstGeom prst="rect">
              <a:avLst/>
            </a:prstGeom>
            <a:noFill/>
            <a:ln>
              <a:noFill/>
            </a:ln>
          </p:spPr>
        </p:pic>
        <p:pic>
          <p:nvPicPr>
            <p:cNvPr id="508" name="Google Shape;508;p62"/>
            <p:cNvPicPr preferRelativeResize="0"/>
            <p:nvPr/>
          </p:nvPicPr>
          <p:blipFill rotWithShape="1">
            <a:blip r:embed="rId4">
              <a:alphaModFix/>
            </a:blip>
            <a:srcRect/>
            <a:stretch/>
          </p:blipFill>
          <p:spPr>
            <a:xfrm>
              <a:off x="6784786" y="3551667"/>
              <a:ext cx="156966" cy="116831"/>
            </a:xfrm>
            <a:prstGeom prst="rect">
              <a:avLst/>
            </a:prstGeom>
            <a:noFill/>
            <a:ln>
              <a:noFill/>
            </a:ln>
          </p:spPr>
        </p:pic>
        <p:pic>
          <p:nvPicPr>
            <p:cNvPr id="509" name="Google Shape;509;p62"/>
            <p:cNvPicPr preferRelativeResize="0"/>
            <p:nvPr/>
          </p:nvPicPr>
          <p:blipFill rotWithShape="1">
            <a:blip r:embed="rId5">
              <a:alphaModFix/>
            </a:blip>
            <a:srcRect/>
            <a:stretch/>
          </p:blipFill>
          <p:spPr>
            <a:xfrm>
              <a:off x="6995482" y="3685495"/>
              <a:ext cx="288075" cy="130237"/>
            </a:xfrm>
            <a:prstGeom prst="rect">
              <a:avLst/>
            </a:prstGeom>
            <a:noFill/>
            <a:ln>
              <a:noFill/>
            </a:ln>
          </p:spPr>
        </p:pic>
        <p:pic>
          <p:nvPicPr>
            <p:cNvPr id="510" name="Google Shape;510;p62"/>
            <p:cNvPicPr preferRelativeResize="0"/>
            <p:nvPr/>
          </p:nvPicPr>
          <p:blipFill rotWithShape="1">
            <a:blip r:embed="rId6">
              <a:alphaModFix/>
            </a:blip>
            <a:srcRect/>
            <a:stretch/>
          </p:blipFill>
          <p:spPr>
            <a:xfrm>
              <a:off x="7371425" y="3552627"/>
              <a:ext cx="130263" cy="97334"/>
            </a:xfrm>
            <a:prstGeom prst="rect">
              <a:avLst/>
            </a:prstGeom>
            <a:noFill/>
            <a:ln>
              <a:noFill/>
            </a:ln>
          </p:spPr>
        </p:pic>
        <p:pic>
          <p:nvPicPr>
            <p:cNvPr id="511" name="Google Shape;511;p62"/>
            <p:cNvPicPr preferRelativeResize="0"/>
            <p:nvPr/>
          </p:nvPicPr>
          <p:blipFill rotWithShape="1">
            <a:blip r:embed="rId7">
              <a:alphaModFix/>
            </a:blip>
            <a:srcRect/>
            <a:stretch/>
          </p:blipFill>
          <p:spPr>
            <a:xfrm>
              <a:off x="7604990" y="3428475"/>
              <a:ext cx="122856" cy="93908"/>
            </a:xfrm>
            <a:prstGeom prst="rect">
              <a:avLst/>
            </a:prstGeom>
            <a:noFill/>
            <a:ln>
              <a:noFill/>
            </a:ln>
          </p:spPr>
        </p:pic>
        <p:pic>
          <p:nvPicPr>
            <p:cNvPr id="512" name="Google Shape;512;p62"/>
            <p:cNvPicPr preferRelativeResize="0"/>
            <p:nvPr/>
          </p:nvPicPr>
          <p:blipFill rotWithShape="1">
            <a:blip r:embed="rId7">
              <a:alphaModFix/>
            </a:blip>
            <a:srcRect/>
            <a:stretch/>
          </p:blipFill>
          <p:spPr>
            <a:xfrm>
              <a:off x="7830932" y="3296461"/>
              <a:ext cx="122856" cy="93908"/>
            </a:xfrm>
            <a:prstGeom prst="rect">
              <a:avLst/>
            </a:prstGeom>
            <a:noFill/>
            <a:ln>
              <a:noFill/>
            </a:ln>
          </p:spPr>
        </p:pic>
        <p:pic>
          <p:nvPicPr>
            <p:cNvPr id="513" name="Google Shape;513;p62"/>
            <p:cNvPicPr preferRelativeResize="0"/>
            <p:nvPr/>
          </p:nvPicPr>
          <p:blipFill rotWithShape="1">
            <a:blip r:embed="rId7">
              <a:alphaModFix/>
            </a:blip>
            <a:srcRect/>
            <a:stretch/>
          </p:blipFill>
          <p:spPr>
            <a:xfrm>
              <a:off x="8054342" y="3164419"/>
              <a:ext cx="122856" cy="93908"/>
            </a:xfrm>
            <a:prstGeom prst="rect">
              <a:avLst/>
            </a:prstGeom>
            <a:noFill/>
            <a:ln>
              <a:noFill/>
            </a:ln>
          </p:spPr>
        </p:pic>
        <p:pic>
          <p:nvPicPr>
            <p:cNvPr id="514" name="Google Shape;514;p62"/>
            <p:cNvPicPr preferRelativeResize="0"/>
            <p:nvPr/>
          </p:nvPicPr>
          <p:blipFill rotWithShape="1">
            <a:blip r:embed="rId7">
              <a:alphaModFix/>
            </a:blip>
            <a:srcRect/>
            <a:stretch/>
          </p:blipFill>
          <p:spPr>
            <a:xfrm>
              <a:off x="8262534" y="3029873"/>
              <a:ext cx="122855" cy="93908"/>
            </a:xfrm>
            <a:prstGeom prst="rect">
              <a:avLst/>
            </a:prstGeom>
            <a:noFill/>
            <a:ln>
              <a:noFill/>
            </a:ln>
          </p:spPr>
        </p:pic>
        <p:pic>
          <p:nvPicPr>
            <p:cNvPr id="515" name="Google Shape;515;p62"/>
            <p:cNvPicPr preferRelativeResize="0"/>
            <p:nvPr/>
          </p:nvPicPr>
          <p:blipFill rotWithShape="1">
            <a:blip r:embed="rId8">
              <a:alphaModFix/>
            </a:blip>
            <a:srcRect/>
            <a:stretch/>
          </p:blipFill>
          <p:spPr>
            <a:xfrm>
              <a:off x="8479040" y="2880480"/>
              <a:ext cx="130263" cy="97334"/>
            </a:xfrm>
            <a:prstGeom prst="rect">
              <a:avLst/>
            </a:prstGeom>
            <a:noFill/>
            <a:ln>
              <a:noFill/>
            </a:ln>
          </p:spPr>
        </p:pic>
        <p:pic>
          <p:nvPicPr>
            <p:cNvPr id="516" name="Google Shape;516;p62"/>
            <p:cNvPicPr preferRelativeResize="0"/>
            <p:nvPr/>
          </p:nvPicPr>
          <p:blipFill rotWithShape="1">
            <a:blip r:embed="rId9">
              <a:alphaModFix/>
            </a:blip>
            <a:srcRect/>
            <a:stretch/>
          </p:blipFill>
          <p:spPr>
            <a:xfrm>
              <a:off x="8386953" y="2666796"/>
              <a:ext cx="163687" cy="107932"/>
            </a:xfrm>
            <a:prstGeom prst="rect">
              <a:avLst/>
            </a:prstGeom>
            <a:noFill/>
            <a:ln>
              <a:noFill/>
            </a:ln>
          </p:spPr>
        </p:pic>
        <p:pic>
          <p:nvPicPr>
            <p:cNvPr id="517" name="Google Shape;517;p62"/>
            <p:cNvPicPr preferRelativeResize="0"/>
            <p:nvPr/>
          </p:nvPicPr>
          <p:blipFill rotWithShape="1">
            <a:blip r:embed="rId10">
              <a:alphaModFix/>
            </a:blip>
            <a:srcRect/>
            <a:stretch/>
          </p:blipFill>
          <p:spPr>
            <a:xfrm>
              <a:off x="8096536" y="2526545"/>
              <a:ext cx="163687" cy="107932"/>
            </a:xfrm>
            <a:prstGeom prst="rect">
              <a:avLst/>
            </a:prstGeom>
            <a:noFill/>
            <a:ln>
              <a:noFill/>
            </a:ln>
          </p:spPr>
        </p:pic>
        <p:pic>
          <p:nvPicPr>
            <p:cNvPr id="518" name="Google Shape;518;p62"/>
            <p:cNvPicPr preferRelativeResize="0"/>
            <p:nvPr/>
          </p:nvPicPr>
          <p:blipFill rotWithShape="1">
            <a:blip r:embed="rId11">
              <a:alphaModFix/>
            </a:blip>
            <a:srcRect/>
            <a:stretch/>
          </p:blipFill>
          <p:spPr>
            <a:xfrm>
              <a:off x="7906469" y="2392025"/>
              <a:ext cx="163687" cy="107932"/>
            </a:xfrm>
            <a:prstGeom prst="rect">
              <a:avLst/>
            </a:prstGeom>
            <a:noFill/>
            <a:ln>
              <a:noFill/>
            </a:ln>
          </p:spPr>
        </p:pic>
        <p:pic>
          <p:nvPicPr>
            <p:cNvPr id="519" name="Google Shape;519;p62"/>
            <p:cNvPicPr preferRelativeResize="0"/>
            <p:nvPr/>
          </p:nvPicPr>
          <p:blipFill rotWithShape="1">
            <a:blip r:embed="rId12">
              <a:alphaModFix/>
            </a:blip>
            <a:srcRect/>
            <a:stretch/>
          </p:blipFill>
          <p:spPr>
            <a:xfrm>
              <a:off x="7664934" y="2236475"/>
              <a:ext cx="163687" cy="107932"/>
            </a:xfrm>
            <a:prstGeom prst="rect">
              <a:avLst/>
            </a:prstGeom>
            <a:noFill/>
            <a:ln>
              <a:noFill/>
            </a:ln>
          </p:spPr>
        </p:pic>
        <p:pic>
          <p:nvPicPr>
            <p:cNvPr id="520" name="Google Shape;520;p62"/>
            <p:cNvPicPr preferRelativeResize="0"/>
            <p:nvPr/>
          </p:nvPicPr>
          <p:blipFill rotWithShape="1">
            <a:blip r:embed="rId13">
              <a:alphaModFix/>
            </a:blip>
            <a:srcRect/>
            <a:stretch/>
          </p:blipFill>
          <p:spPr>
            <a:xfrm>
              <a:off x="7427844" y="2237965"/>
              <a:ext cx="157431" cy="105163"/>
            </a:xfrm>
            <a:prstGeom prst="rect">
              <a:avLst/>
            </a:prstGeom>
            <a:noFill/>
            <a:ln>
              <a:noFill/>
            </a:ln>
          </p:spPr>
        </p:pic>
        <p:pic>
          <p:nvPicPr>
            <p:cNvPr id="521" name="Google Shape;521;p62"/>
            <p:cNvPicPr preferRelativeResize="0"/>
            <p:nvPr/>
          </p:nvPicPr>
          <p:blipFill rotWithShape="1">
            <a:blip r:embed="rId14">
              <a:alphaModFix/>
            </a:blip>
            <a:srcRect/>
            <a:stretch/>
          </p:blipFill>
          <p:spPr>
            <a:xfrm>
              <a:off x="7223518" y="2365768"/>
              <a:ext cx="157431" cy="105163"/>
            </a:xfrm>
            <a:prstGeom prst="rect">
              <a:avLst/>
            </a:prstGeom>
            <a:noFill/>
            <a:ln>
              <a:noFill/>
            </a:ln>
          </p:spPr>
        </p:pic>
        <p:pic>
          <p:nvPicPr>
            <p:cNvPr id="522" name="Google Shape;522;p62"/>
            <p:cNvPicPr preferRelativeResize="0"/>
            <p:nvPr/>
          </p:nvPicPr>
          <p:blipFill rotWithShape="1">
            <a:blip r:embed="rId14">
              <a:alphaModFix/>
            </a:blip>
            <a:srcRect/>
            <a:stretch/>
          </p:blipFill>
          <p:spPr>
            <a:xfrm>
              <a:off x="6943922" y="2528035"/>
              <a:ext cx="157432" cy="105163"/>
            </a:xfrm>
            <a:prstGeom prst="rect">
              <a:avLst/>
            </a:prstGeom>
            <a:noFill/>
            <a:ln>
              <a:noFill/>
            </a:ln>
          </p:spPr>
        </p:pic>
        <p:pic>
          <p:nvPicPr>
            <p:cNvPr id="523" name="Google Shape;523;p62"/>
            <p:cNvPicPr preferRelativeResize="0"/>
            <p:nvPr/>
          </p:nvPicPr>
          <p:blipFill rotWithShape="1">
            <a:blip r:embed="rId14">
              <a:alphaModFix/>
            </a:blip>
            <a:srcRect/>
            <a:stretch/>
          </p:blipFill>
          <p:spPr>
            <a:xfrm>
              <a:off x="6662887" y="2668285"/>
              <a:ext cx="157431" cy="105164"/>
            </a:xfrm>
            <a:prstGeom prst="rect">
              <a:avLst/>
            </a:prstGeom>
            <a:noFill/>
            <a:ln>
              <a:noFill/>
            </a:ln>
          </p:spPr>
        </p:pic>
        <p:pic>
          <p:nvPicPr>
            <p:cNvPr id="524" name="Google Shape;524;p62"/>
            <p:cNvPicPr preferRelativeResize="0"/>
            <p:nvPr/>
          </p:nvPicPr>
          <p:blipFill rotWithShape="1">
            <a:blip r:embed="rId14">
              <a:alphaModFix/>
            </a:blip>
            <a:srcRect/>
            <a:stretch/>
          </p:blipFill>
          <p:spPr>
            <a:xfrm>
              <a:off x="6405307" y="2772873"/>
              <a:ext cx="157432" cy="105164"/>
            </a:xfrm>
            <a:prstGeom prst="rect">
              <a:avLst/>
            </a:prstGeom>
            <a:noFill/>
            <a:ln>
              <a:noFill/>
            </a:ln>
          </p:spPr>
        </p:pic>
        <p:pic>
          <p:nvPicPr>
            <p:cNvPr id="525" name="Google Shape;525;p62"/>
            <p:cNvPicPr preferRelativeResize="0"/>
            <p:nvPr/>
          </p:nvPicPr>
          <p:blipFill rotWithShape="1">
            <a:blip r:embed="rId14">
              <a:alphaModFix/>
            </a:blip>
            <a:srcRect/>
            <a:stretch/>
          </p:blipFill>
          <p:spPr>
            <a:xfrm>
              <a:off x="6170569" y="2934233"/>
              <a:ext cx="157431" cy="105163"/>
            </a:xfrm>
            <a:prstGeom prst="rect">
              <a:avLst/>
            </a:prstGeom>
            <a:noFill/>
            <a:ln>
              <a:noFill/>
            </a:ln>
          </p:spPr>
        </p:pic>
        <p:sp>
          <p:nvSpPr>
            <p:cNvPr id="526" name="Google Shape;526;p62"/>
            <p:cNvSpPr/>
            <p:nvPr/>
          </p:nvSpPr>
          <p:spPr>
            <a:xfrm>
              <a:off x="5478900" y="1312425"/>
              <a:ext cx="960755" cy="1363345"/>
            </a:xfrm>
            <a:custGeom>
              <a:avLst/>
              <a:gdLst/>
              <a:ahLst/>
              <a:cxnLst/>
              <a:rect l="l" t="t" r="r" b="b"/>
              <a:pathLst>
                <a:path w="960754" h="1363345" extrusionOk="0">
                  <a:moveTo>
                    <a:pt x="0" y="0"/>
                  </a:moveTo>
                  <a:lnTo>
                    <a:pt x="960209" y="1363087"/>
                  </a:lnTo>
                </a:path>
              </a:pathLst>
            </a:custGeom>
            <a:noFill/>
            <a:ln w="9525" cap="flat" cmpd="sng">
              <a:solidFill>
                <a:srgbClr val="595959"/>
              </a:solidFill>
              <a:prstDash val="solid"/>
              <a:round/>
              <a:headEnd type="none" w="sm" len="sm"/>
              <a:tailEnd type="none" w="sm" len="sm"/>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sp>
          <p:nvSpPr>
            <p:cNvPr id="527" name="Google Shape;527;p62"/>
            <p:cNvSpPr/>
            <p:nvPr/>
          </p:nvSpPr>
          <p:spPr>
            <a:xfrm>
              <a:off x="6432695" y="2672883"/>
              <a:ext cx="31115" cy="31115"/>
            </a:xfrm>
            <a:custGeom>
              <a:avLst/>
              <a:gdLst/>
              <a:ahLst/>
              <a:cxnLst/>
              <a:rect l="l" t="t" r="r" b="b"/>
              <a:pathLst>
                <a:path w="31114" h="31114" extrusionOk="0">
                  <a:moveTo>
                    <a:pt x="12760" y="30876"/>
                  </a:moveTo>
                  <a:lnTo>
                    <a:pt x="7147" y="28738"/>
                  </a:lnTo>
                  <a:lnTo>
                    <a:pt x="2628" y="24461"/>
                  </a:lnTo>
                  <a:lnTo>
                    <a:pt x="123" y="18766"/>
                  </a:lnTo>
                  <a:lnTo>
                    <a:pt x="0" y="12761"/>
                  </a:lnTo>
                  <a:lnTo>
                    <a:pt x="2137" y="7147"/>
                  </a:lnTo>
                  <a:lnTo>
                    <a:pt x="6414" y="2628"/>
                  </a:lnTo>
                  <a:lnTo>
                    <a:pt x="12109" y="123"/>
                  </a:lnTo>
                  <a:lnTo>
                    <a:pt x="18115" y="0"/>
                  </a:lnTo>
                  <a:lnTo>
                    <a:pt x="23728" y="2137"/>
                  </a:lnTo>
                  <a:lnTo>
                    <a:pt x="28247" y="6414"/>
                  </a:lnTo>
                  <a:lnTo>
                    <a:pt x="30753" y="12109"/>
                  </a:lnTo>
                  <a:lnTo>
                    <a:pt x="30876" y="18115"/>
                  </a:lnTo>
                  <a:lnTo>
                    <a:pt x="28738" y="23728"/>
                  </a:lnTo>
                  <a:lnTo>
                    <a:pt x="24461" y="28247"/>
                  </a:lnTo>
                  <a:lnTo>
                    <a:pt x="18766" y="30753"/>
                  </a:lnTo>
                  <a:lnTo>
                    <a:pt x="12760" y="30876"/>
                  </a:lnTo>
                  <a:close/>
                </a:path>
              </a:pathLst>
            </a:custGeom>
            <a:solidFill>
              <a:srgbClr val="595959"/>
            </a:solidFill>
            <a:ln>
              <a:noFill/>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sp>
          <p:nvSpPr>
            <p:cNvPr id="528" name="Google Shape;528;p62"/>
            <p:cNvSpPr/>
            <p:nvPr/>
          </p:nvSpPr>
          <p:spPr>
            <a:xfrm>
              <a:off x="6432695" y="2672883"/>
              <a:ext cx="31115" cy="31115"/>
            </a:xfrm>
            <a:custGeom>
              <a:avLst/>
              <a:gdLst/>
              <a:ahLst/>
              <a:cxnLst/>
              <a:rect l="l" t="t" r="r" b="b"/>
              <a:pathLst>
                <a:path w="31114" h="31114" extrusionOk="0">
                  <a:moveTo>
                    <a:pt x="24461" y="28247"/>
                  </a:moveTo>
                  <a:lnTo>
                    <a:pt x="18766" y="30753"/>
                  </a:lnTo>
                  <a:lnTo>
                    <a:pt x="12760" y="30876"/>
                  </a:lnTo>
                  <a:lnTo>
                    <a:pt x="7147" y="28738"/>
                  </a:lnTo>
                  <a:lnTo>
                    <a:pt x="2628" y="24461"/>
                  </a:lnTo>
                  <a:lnTo>
                    <a:pt x="123" y="18766"/>
                  </a:lnTo>
                  <a:lnTo>
                    <a:pt x="0" y="12761"/>
                  </a:lnTo>
                  <a:lnTo>
                    <a:pt x="2137" y="7147"/>
                  </a:lnTo>
                  <a:lnTo>
                    <a:pt x="6414" y="2628"/>
                  </a:lnTo>
                  <a:lnTo>
                    <a:pt x="12109" y="123"/>
                  </a:lnTo>
                  <a:lnTo>
                    <a:pt x="18115" y="0"/>
                  </a:lnTo>
                  <a:lnTo>
                    <a:pt x="23728" y="2137"/>
                  </a:lnTo>
                  <a:lnTo>
                    <a:pt x="28247" y="6414"/>
                  </a:lnTo>
                  <a:lnTo>
                    <a:pt x="30753" y="12109"/>
                  </a:lnTo>
                  <a:lnTo>
                    <a:pt x="30876" y="18115"/>
                  </a:lnTo>
                  <a:lnTo>
                    <a:pt x="28738" y="23728"/>
                  </a:lnTo>
                  <a:lnTo>
                    <a:pt x="24461" y="28247"/>
                  </a:lnTo>
                  <a:close/>
                </a:path>
              </a:pathLst>
            </a:custGeom>
            <a:noFill/>
            <a:ln w="9525" cap="flat" cmpd="sng">
              <a:solidFill>
                <a:srgbClr val="595959"/>
              </a:solidFill>
              <a:prstDash val="solid"/>
              <a:round/>
              <a:headEnd type="none" w="sm" len="sm"/>
              <a:tailEnd type="none" w="sm" len="sm"/>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sp>
          <p:nvSpPr>
            <p:cNvPr id="529" name="Google Shape;529;p62"/>
            <p:cNvSpPr/>
            <p:nvPr/>
          </p:nvSpPr>
          <p:spPr>
            <a:xfrm>
              <a:off x="5628300" y="2557950"/>
              <a:ext cx="434340" cy="554355"/>
            </a:xfrm>
            <a:custGeom>
              <a:avLst/>
              <a:gdLst/>
              <a:ahLst/>
              <a:cxnLst/>
              <a:rect l="l" t="t" r="r" b="b"/>
              <a:pathLst>
                <a:path w="434339" h="554355" extrusionOk="0">
                  <a:moveTo>
                    <a:pt x="0" y="0"/>
                  </a:moveTo>
                  <a:lnTo>
                    <a:pt x="434040" y="554179"/>
                  </a:lnTo>
                </a:path>
              </a:pathLst>
            </a:custGeom>
            <a:noFill/>
            <a:ln w="9525" cap="flat" cmpd="sng">
              <a:solidFill>
                <a:srgbClr val="595959"/>
              </a:solidFill>
              <a:prstDash val="solid"/>
              <a:round/>
              <a:headEnd type="none" w="sm" len="sm"/>
              <a:tailEnd type="none" w="sm" len="sm"/>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sp>
          <p:nvSpPr>
            <p:cNvPr id="530" name="Google Shape;530;p62"/>
            <p:cNvSpPr/>
            <p:nvPr/>
          </p:nvSpPr>
          <p:spPr>
            <a:xfrm>
              <a:off x="6056447" y="3108910"/>
              <a:ext cx="31115" cy="31115"/>
            </a:xfrm>
            <a:custGeom>
              <a:avLst/>
              <a:gdLst/>
              <a:ahLst/>
              <a:cxnLst/>
              <a:rect l="l" t="t" r="r" b="b"/>
              <a:pathLst>
                <a:path w="31114" h="31114" extrusionOk="0">
                  <a:moveTo>
                    <a:pt x="13663" y="31108"/>
                  </a:moveTo>
                  <a:lnTo>
                    <a:pt x="7948" y="29257"/>
                  </a:lnTo>
                  <a:lnTo>
                    <a:pt x="3218" y="25215"/>
                  </a:lnTo>
                  <a:lnTo>
                    <a:pt x="427" y="19654"/>
                  </a:lnTo>
                  <a:lnTo>
                    <a:pt x="0" y="13663"/>
                  </a:lnTo>
                  <a:lnTo>
                    <a:pt x="1850" y="7948"/>
                  </a:lnTo>
                  <a:lnTo>
                    <a:pt x="5892" y="3218"/>
                  </a:lnTo>
                  <a:lnTo>
                    <a:pt x="11453" y="427"/>
                  </a:lnTo>
                  <a:lnTo>
                    <a:pt x="17445" y="0"/>
                  </a:lnTo>
                  <a:lnTo>
                    <a:pt x="23159" y="1850"/>
                  </a:lnTo>
                  <a:lnTo>
                    <a:pt x="27889" y="5892"/>
                  </a:lnTo>
                  <a:lnTo>
                    <a:pt x="30680" y="11453"/>
                  </a:lnTo>
                  <a:lnTo>
                    <a:pt x="31108" y="17445"/>
                  </a:lnTo>
                  <a:lnTo>
                    <a:pt x="29257" y="23159"/>
                  </a:lnTo>
                  <a:lnTo>
                    <a:pt x="25215" y="27889"/>
                  </a:lnTo>
                  <a:lnTo>
                    <a:pt x="19654" y="30680"/>
                  </a:lnTo>
                  <a:lnTo>
                    <a:pt x="13663" y="31108"/>
                  </a:lnTo>
                  <a:close/>
                </a:path>
              </a:pathLst>
            </a:custGeom>
            <a:solidFill>
              <a:srgbClr val="595959"/>
            </a:solidFill>
            <a:ln>
              <a:noFill/>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sp>
          <p:nvSpPr>
            <p:cNvPr id="531" name="Google Shape;531;p62"/>
            <p:cNvSpPr/>
            <p:nvPr/>
          </p:nvSpPr>
          <p:spPr>
            <a:xfrm>
              <a:off x="6056447" y="3108910"/>
              <a:ext cx="31115" cy="31115"/>
            </a:xfrm>
            <a:custGeom>
              <a:avLst/>
              <a:gdLst/>
              <a:ahLst/>
              <a:cxnLst/>
              <a:rect l="l" t="t" r="r" b="b"/>
              <a:pathLst>
                <a:path w="31114" h="31114" extrusionOk="0">
                  <a:moveTo>
                    <a:pt x="25215" y="27889"/>
                  </a:moveTo>
                  <a:lnTo>
                    <a:pt x="19654" y="30680"/>
                  </a:lnTo>
                  <a:lnTo>
                    <a:pt x="13663" y="31108"/>
                  </a:lnTo>
                  <a:lnTo>
                    <a:pt x="7948" y="29257"/>
                  </a:lnTo>
                  <a:lnTo>
                    <a:pt x="3218" y="25215"/>
                  </a:lnTo>
                  <a:lnTo>
                    <a:pt x="427" y="19654"/>
                  </a:lnTo>
                  <a:lnTo>
                    <a:pt x="0" y="13663"/>
                  </a:lnTo>
                  <a:lnTo>
                    <a:pt x="1850" y="7948"/>
                  </a:lnTo>
                  <a:lnTo>
                    <a:pt x="5892" y="3218"/>
                  </a:lnTo>
                  <a:lnTo>
                    <a:pt x="11453" y="427"/>
                  </a:lnTo>
                  <a:lnTo>
                    <a:pt x="17445" y="0"/>
                  </a:lnTo>
                  <a:lnTo>
                    <a:pt x="23159" y="1850"/>
                  </a:lnTo>
                  <a:lnTo>
                    <a:pt x="27889" y="5892"/>
                  </a:lnTo>
                  <a:lnTo>
                    <a:pt x="30680" y="11453"/>
                  </a:lnTo>
                  <a:lnTo>
                    <a:pt x="31108" y="17445"/>
                  </a:lnTo>
                  <a:lnTo>
                    <a:pt x="29257" y="23159"/>
                  </a:lnTo>
                  <a:lnTo>
                    <a:pt x="25215" y="27889"/>
                  </a:lnTo>
                  <a:close/>
                </a:path>
              </a:pathLst>
            </a:custGeom>
            <a:noFill/>
            <a:ln w="9525" cap="flat" cmpd="sng">
              <a:solidFill>
                <a:srgbClr val="595959"/>
              </a:solidFill>
              <a:prstDash val="solid"/>
              <a:round/>
              <a:headEnd type="none" w="sm" len="sm"/>
              <a:tailEnd type="none" w="sm" len="sm"/>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sp>
          <p:nvSpPr>
            <p:cNvPr id="532" name="Google Shape;532;p62"/>
            <p:cNvSpPr/>
            <p:nvPr/>
          </p:nvSpPr>
          <p:spPr>
            <a:xfrm>
              <a:off x="2793700" y="2549649"/>
              <a:ext cx="2848610" cy="0"/>
            </a:xfrm>
            <a:custGeom>
              <a:avLst/>
              <a:gdLst/>
              <a:ahLst/>
              <a:cxnLst/>
              <a:rect l="l" t="t" r="r" b="b"/>
              <a:pathLst>
                <a:path w="2848610" h="120000" extrusionOk="0">
                  <a:moveTo>
                    <a:pt x="0" y="0"/>
                  </a:moveTo>
                  <a:lnTo>
                    <a:pt x="2848499" y="0"/>
                  </a:lnTo>
                </a:path>
              </a:pathLst>
            </a:custGeom>
            <a:noFill/>
            <a:ln w="9525" cap="flat" cmpd="sng">
              <a:solidFill>
                <a:srgbClr val="595959"/>
              </a:solidFill>
              <a:prstDash val="solid"/>
              <a:round/>
              <a:headEnd type="none" w="sm" len="sm"/>
              <a:tailEnd type="none" w="sm" len="sm"/>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sp>
          <p:nvSpPr>
            <p:cNvPr id="533" name="Google Shape;533;p62"/>
            <p:cNvSpPr/>
            <p:nvPr/>
          </p:nvSpPr>
          <p:spPr>
            <a:xfrm>
              <a:off x="6258204" y="1796608"/>
              <a:ext cx="2206625" cy="1911985"/>
            </a:xfrm>
            <a:custGeom>
              <a:avLst/>
              <a:gdLst/>
              <a:ahLst/>
              <a:cxnLst/>
              <a:rect l="l" t="t" r="r" b="b"/>
              <a:pathLst>
                <a:path w="2206625" h="1911985" extrusionOk="0">
                  <a:moveTo>
                    <a:pt x="0" y="1310076"/>
                  </a:moveTo>
                  <a:lnTo>
                    <a:pt x="0" y="796056"/>
                  </a:lnTo>
                  <a:lnTo>
                    <a:pt x="1284997" y="0"/>
                  </a:lnTo>
                  <a:lnTo>
                    <a:pt x="1629747" y="213113"/>
                  </a:lnTo>
                  <a:lnTo>
                    <a:pt x="1629747" y="520256"/>
                  </a:lnTo>
                  <a:lnTo>
                    <a:pt x="1874204" y="369830"/>
                  </a:lnTo>
                  <a:lnTo>
                    <a:pt x="2206426" y="582943"/>
                  </a:lnTo>
                  <a:lnTo>
                    <a:pt x="2206426" y="1115753"/>
                  </a:lnTo>
                  <a:lnTo>
                    <a:pt x="927693" y="1911810"/>
                  </a:lnTo>
                  <a:lnTo>
                    <a:pt x="589206" y="1698696"/>
                  </a:lnTo>
                  <a:lnTo>
                    <a:pt x="589206" y="1385290"/>
                  </a:lnTo>
                  <a:lnTo>
                    <a:pt x="319669" y="1554533"/>
                  </a:lnTo>
                  <a:lnTo>
                    <a:pt x="0" y="1310076"/>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grpSp>
      <p:grpSp>
        <p:nvGrpSpPr>
          <p:cNvPr id="5" name="Google Shape;534;p62"/>
          <p:cNvGrpSpPr/>
          <p:nvPr/>
        </p:nvGrpSpPr>
        <p:grpSpPr>
          <a:xfrm>
            <a:off x="304801" y="894"/>
            <a:ext cx="3144520" cy="6856215"/>
            <a:chOff x="228600" y="0"/>
            <a:chExt cx="2358390" cy="5143500"/>
          </a:xfrm>
        </p:grpSpPr>
        <p:sp>
          <p:nvSpPr>
            <p:cNvPr id="535" name="Google Shape;535;p62"/>
            <p:cNvSpPr/>
            <p:nvPr/>
          </p:nvSpPr>
          <p:spPr>
            <a:xfrm>
              <a:off x="228600" y="0"/>
              <a:ext cx="2358390" cy="5143500"/>
            </a:xfrm>
            <a:custGeom>
              <a:avLst/>
              <a:gdLst/>
              <a:ahLst/>
              <a:cxnLst/>
              <a:rect l="l" t="t" r="r" b="b"/>
              <a:pathLst>
                <a:path w="2358390" h="5143500" extrusionOk="0">
                  <a:moveTo>
                    <a:pt x="2357999" y="5143499"/>
                  </a:moveTo>
                  <a:lnTo>
                    <a:pt x="0" y="5143499"/>
                  </a:lnTo>
                  <a:lnTo>
                    <a:pt x="0" y="0"/>
                  </a:lnTo>
                  <a:lnTo>
                    <a:pt x="2357999" y="0"/>
                  </a:lnTo>
                  <a:lnTo>
                    <a:pt x="2357999" y="5143499"/>
                  </a:lnTo>
                  <a:close/>
                </a:path>
              </a:pathLst>
            </a:custGeom>
            <a:solidFill>
              <a:srgbClr val="252525"/>
            </a:solidFill>
            <a:ln>
              <a:noFill/>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sp>
          <p:nvSpPr>
            <p:cNvPr id="536" name="Google Shape;536;p62"/>
            <p:cNvSpPr/>
            <p:nvPr/>
          </p:nvSpPr>
          <p:spPr>
            <a:xfrm>
              <a:off x="228600" y="0"/>
              <a:ext cx="2358390" cy="5143500"/>
            </a:xfrm>
            <a:custGeom>
              <a:avLst/>
              <a:gdLst/>
              <a:ahLst/>
              <a:cxnLst/>
              <a:rect l="l" t="t" r="r" b="b"/>
              <a:pathLst>
                <a:path w="2358390" h="5143500" extrusionOk="0">
                  <a:moveTo>
                    <a:pt x="0" y="5143499"/>
                  </a:moveTo>
                  <a:lnTo>
                    <a:pt x="0" y="0"/>
                  </a:lnTo>
                  <a:lnTo>
                    <a:pt x="2357999" y="0"/>
                  </a:lnTo>
                  <a:lnTo>
                    <a:pt x="2357999" y="5143499"/>
                  </a:lnTo>
                </a:path>
              </a:pathLst>
            </a:custGeom>
            <a:noFill/>
            <a:ln w="9525" cap="flat" cmpd="sng">
              <a:solidFill>
                <a:srgbClr val="595959"/>
              </a:solidFill>
              <a:prstDash val="solid"/>
              <a:round/>
              <a:headEnd type="none" w="sm" len="sm"/>
              <a:tailEnd type="none" w="sm" len="sm"/>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grpSp>
      <p:sp>
        <p:nvSpPr>
          <p:cNvPr id="537" name="Google Shape;537;p62"/>
          <p:cNvSpPr txBox="1"/>
          <p:nvPr/>
        </p:nvSpPr>
        <p:spPr>
          <a:xfrm>
            <a:off x="311150" y="1020002"/>
            <a:ext cx="3131916" cy="919968"/>
          </a:xfrm>
          <a:prstGeom prst="rect">
            <a:avLst/>
          </a:prstGeom>
          <a:noFill/>
          <a:ln>
            <a:noFill/>
          </a:ln>
        </p:spPr>
        <p:txBody>
          <a:bodyPr spcFirstLastPara="1" wrap="square" lIns="0" tIns="16927" rIns="0" bIns="0" anchor="t" anchorCtr="0">
            <a:spAutoFit/>
          </a:bodyPr>
          <a:lstStyle/>
          <a:p>
            <a:pPr marL="107512"/>
            <a:r>
              <a:rPr lang="en-US" sz="5867" b="1" dirty="0">
                <a:solidFill>
                  <a:srgbClr val="FFFFFF"/>
                </a:solidFill>
                <a:latin typeface="Trebuchet MS"/>
                <a:ea typeface="Trebuchet MS"/>
                <a:cs typeface="Trebuchet MS"/>
                <a:sym typeface="Trebuchet MS"/>
              </a:rPr>
              <a:t>W34</a:t>
            </a:r>
            <a:endParaRPr sz="5867">
              <a:solidFill>
                <a:schemeClr val="dk1"/>
              </a:solidFill>
              <a:latin typeface="Trebuchet MS"/>
              <a:ea typeface="Trebuchet MS"/>
              <a:cs typeface="Trebuchet MS"/>
              <a:sym typeface="Trebuchet MS"/>
            </a:endParaRPr>
          </a:p>
        </p:txBody>
      </p:sp>
      <p:sp>
        <p:nvSpPr>
          <p:cNvPr id="538" name="Google Shape;538;p62"/>
          <p:cNvSpPr txBox="1"/>
          <p:nvPr/>
        </p:nvSpPr>
        <p:spPr>
          <a:xfrm>
            <a:off x="387370" y="1941021"/>
            <a:ext cx="3131916" cy="2831544"/>
          </a:xfrm>
          <a:prstGeom prst="rect">
            <a:avLst/>
          </a:prstGeom>
          <a:solidFill>
            <a:srgbClr val="252525"/>
          </a:solidFill>
          <a:ln>
            <a:noFill/>
          </a:ln>
        </p:spPr>
        <p:txBody>
          <a:bodyPr spcFirstLastPara="1" wrap="square" lIns="0" tIns="0" rIns="0" bIns="0" anchor="t" anchorCtr="0">
            <a:spAutoFit/>
          </a:bodyPr>
          <a:lstStyle/>
          <a:p>
            <a:r>
              <a:rPr lang="en-US" sz="3600" b="1" dirty="0">
                <a:solidFill>
                  <a:schemeClr val="lt1"/>
                </a:solidFill>
                <a:latin typeface="Trebuchet MS"/>
                <a:ea typeface="Trebuchet MS"/>
                <a:cs typeface="Trebuchet MS"/>
                <a:sym typeface="Trebuchet MS"/>
              </a:rPr>
              <a:t>Option 1: </a:t>
            </a:r>
            <a:r>
              <a:rPr lang="en-US" sz="3600" b="1" dirty="0" err="1">
                <a:solidFill>
                  <a:schemeClr val="lt1"/>
                </a:solidFill>
                <a:latin typeface="Trebuchet MS"/>
                <a:ea typeface="Trebuchet MS"/>
                <a:cs typeface="Trebuchet MS"/>
                <a:sym typeface="Trebuchet MS"/>
              </a:rPr>
              <a:t>Multistack</a:t>
            </a:r>
            <a:r>
              <a:rPr lang="en-US" sz="3600" b="1" dirty="0">
                <a:solidFill>
                  <a:srgbClr val="FFFFFF"/>
                </a:solidFill>
                <a:latin typeface="Trebuchet MS"/>
                <a:ea typeface="Trebuchet MS"/>
                <a:cs typeface="Trebuchet MS"/>
                <a:sym typeface="Trebuchet MS"/>
              </a:rPr>
              <a:t> -&gt; </a:t>
            </a:r>
            <a:r>
              <a:rPr lang="en-US" sz="3600" b="1" dirty="0" err="1">
                <a:solidFill>
                  <a:srgbClr val="FFFFFF"/>
                </a:solidFill>
                <a:latin typeface="Trebuchet MS"/>
                <a:ea typeface="Trebuchet MS"/>
                <a:cs typeface="Trebuchet MS"/>
                <a:sym typeface="Trebuchet MS"/>
              </a:rPr>
              <a:t>Mech</a:t>
            </a:r>
            <a:r>
              <a:rPr lang="en-US" sz="3600" b="1" dirty="0">
                <a:solidFill>
                  <a:srgbClr val="FFFFFF"/>
                </a:solidFill>
                <a:latin typeface="Trebuchet MS"/>
                <a:ea typeface="Trebuchet MS"/>
                <a:cs typeface="Trebuchet MS"/>
                <a:sym typeface="Trebuchet MS"/>
              </a:rPr>
              <a:t> Room (</a:t>
            </a:r>
            <a:r>
              <a:rPr lang="en-US" sz="3600" b="1" dirty="0">
                <a:solidFill>
                  <a:schemeClr val="lt1"/>
                </a:solidFill>
                <a:latin typeface="Trebuchet MS"/>
                <a:ea typeface="Trebuchet MS"/>
                <a:cs typeface="Trebuchet MS"/>
                <a:sym typeface="Trebuchet MS"/>
              </a:rPr>
              <a:t>W34-228)</a:t>
            </a:r>
            <a:endParaRPr sz="3600" b="1">
              <a:solidFill>
                <a:schemeClr val="lt1"/>
              </a:solidFill>
              <a:latin typeface="Trebuchet MS"/>
              <a:ea typeface="Trebuchet MS"/>
              <a:cs typeface="Trebuchet MS"/>
              <a:sym typeface="Trebuchet MS"/>
            </a:endParaRPr>
          </a:p>
          <a:p>
            <a:endParaRPr sz="4000" b="1">
              <a:solidFill>
                <a:schemeClr val="lt1"/>
              </a:solidFill>
              <a:latin typeface="Trebuchet MS"/>
              <a:ea typeface="Trebuchet MS"/>
              <a:cs typeface="Trebuchet MS"/>
              <a:sym typeface="Trebuchet MS"/>
            </a:endParaRPr>
          </a:p>
        </p:txBody>
      </p:sp>
      <p:grpSp>
        <p:nvGrpSpPr>
          <p:cNvPr id="6" name="Google Shape;539;p62"/>
          <p:cNvGrpSpPr/>
          <p:nvPr/>
        </p:nvGrpSpPr>
        <p:grpSpPr>
          <a:xfrm>
            <a:off x="88734" y="894"/>
            <a:ext cx="3360420" cy="6401253"/>
            <a:chOff x="66550" y="0"/>
            <a:chExt cx="2520315" cy="4802190"/>
          </a:xfrm>
        </p:grpSpPr>
        <p:sp>
          <p:nvSpPr>
            <p:cNvPr id="540" name="Google Shape;540;p62"/>
            <p:cNvSpPr/>
            <p:nvPr/>
          </p:nvSpPr>
          <p:spPr>
            <a:xfrm>
              <a:off x="380999" y="4710750"/>
              <a:ext cx="285115" cy="91440"/>
            </a:xfrm>
            <a:custGeom>
              <a:avLst/>
              <a:gdLst/>
              <a:ahLst/>
              <a:cxnLst/>
              <a:rect l="l" t="t" r="r" b="b"/>
              <a:pathLst>
                <a:path w="285115" h="91439" extrusionOk="0">
                  <a:moveTo>
                    <a:pt x="284699" y="91199"/>
                  </a:moveTo>
                  <a:lnTo>
                    <a:pt x="0" y="91199"/>
                  </a:lnTo>
                  <a:lnTo>
                    <a:pt x="0" y="0"/>
                  </a:lnTo>
                  <a:lnTo>
                    <a:pt x="284699" y="0"/>
                  </a:lnTo>
                  <a:lnTo>
                    <a:pt x="284699" y="91199"/>
                  </a:lnTo>
                  <a:close/>
                </a:path>
              </a:pathLst>
            </a:custGeom>
            <a:solidFill>
              <a:srgbClr val="FF0000"/>
            </a:solidFill>
            <a:ln>
              <a:noFill/>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sp>
          <p:nvSpPr>
            <p:cNvPr id="541" name="Google Shape;541;p62"/>
            <p:cNvSpPr/>
            <p:nvPr/>
          </p:nvSpPr>
          <p:spPr>
            <a:xfrm>
              <a:off x="380999" y="4710750"/>
              <a:ext cx="285115" cy="91440"/>
            </a:xfrm>
            <a:custGeom>
              <a:avLst/>
              <a:gdLst/>
              <a:ahLst/>
              <a:cxnLst/>
              <a:rect l="l" t="t" r="r" b="b"/>
              <a:pathLst>
                <a:path w="285115" h="91439" extrusionOk="0">
                  <a:moveTo>
                    <a:pt x="0" y="0"/>
                  </a:moveTo>
                  <a:lnTo>
                    <a:pt x="284699" y="0"/>
                  </a:lnTo>
                  <a:lnTo>
                    <a:pt x="284699" y="91199"/>
                  </a:lnTo>
                  <a:lnTo>
                    <a:pt x="0" y="91199"/>
                  </a:lnTo>
                  <a:lnTo>
                    <a:pt x="0" y="0"/>
                  </a:lnTo>
                  <a:close/>
                </a:path>
              </a:pathLst>
            </a:custGeom>
            <a:noFill/>
            <a:ln w="9525"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sp>
          <p:nvSpPr>
            <p:cNvPr id="542" name="Google Shape;542;p62"/>
            <p:cNvSpPr/>
            <p:nvPr/>
          </p:nvSpPr>
          <p:spPr>
            <a:xfrm>
              <a:off x="380999" y="4447525"/>
              <a:ext cx="285115" cy="91440"/>
            </a:xfrm>
            <a:custGeom>
              <a:avLst/>
              <a:gdLst/>
              <a:ahLst/>
              <a:cxnLst/>
              <a:rect l="l" t="t" r="r" b="b"/>
              <a:pathLst>
                <a:path w="285115" h="91439" extrusionOk="0">
                  <a:moveTo>
                    <a:pt x="284699" y="91199"/>
                  </a:moveTo>
                  <a:lnTo>
                    <a:pt x="0" y="91199"/>
                  </a:lnTo>
                  <a:lnTo>
                    <a:pt x="0" y="0"/>
                  </a:lnTo>
                  <a:lnTo>
                    <a:pt x="284699" y="0"/>
                  </a:lnTo>
                  <a:lnTo>
                    <a:pt x="284699" y="91199"/>
                  </a:lnTo>
                  <a:close/>
                </a:path>
              </a:pathLst>
            </a:custGeom>
            <a:solidFill>
              <a:srgbClr val="FFFF00"/>
            </a:solidFill>
            <a:ln>
              <a:noFill/>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sp>
          <p:nvSpPr>
            <p:cNvPr id="543" name="Google Shape;543;p62"/>
            <p:cNvSpPr/>
            <p:nvPr/>
          </p:nvSpPr>
          <p:spPr>
            <a:xfrm>
              <a:off x="66550" y="3875525"/>
              <a:ext cx="2520315" cy="663575"/>
            </a:xfrm>
            <a:custGeom>
              <a:avLst/>
              <a:gdLst/>
              <a:ahLst/>
              <a:cxnLst/>
              <a:rect l="l" t="t" r="r" b="b"/>
              <a:pathLst>
                <a:path w="2520315" h="663575" extrusionOk="0">
                  <a:moveTo>
                    <a:pt x="314449" y="571999"/>
                  </a:moveTo>
                  <a:lnTo>
                    <a:pt x="599149" y="571999"/>
                  </a:lnTo>
                  <a:lnTo>
                    <a:pt x="599149" y="663199"/>
                  </a:lnTo>
                  <a:lnTo>
                    <a:pt x="314449" y="663199"/>
                  </a:lnTo>
                  <a:lnTo>
                    <a:pt x="314449" y="571999"/>
                  </a:lnTo>
                  <a:close/>
                </a:path>
                <a:path w="2520315" h="663575" extrusionOk="0">
                  <a:moveTo>
                    <a:pt x="0" y="0"/>
                  </a:moveTo>
                  <a:lnTo>
                    <a:pt x="2519999" y="0"/>
                  </a:lnTo>
                </a:path>
              </a:pathLst>
            </a:custGeom>
            <a:noFill/>
            <a:ln w="9525"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pic>
          <p:nvPicPr>
            <p:cNvPr id="544" name="Google Shape;544;p62"/>
            <p:cNvPicPr preferRelativeResize="0"/>
            <p:nvPr/>
          </p:nvPicPr>
          <p:blipFill rotWithShape="1">
            <a:blip r:embed="rId15">
              <a:alphaModFix/>
            </a:blip>
            <a:srcRect/>
            <a:stretch/>
          </p:blipFill>
          <p:spPr>
            <a:xfrm>
              <a:off x="228600" y="0"/>
              <a:ext cx="2358000" cy="460361"/>
            </a:xfrm>
            <a:prstGeom prst="rect">
              <a:avLst/>
            </a:prstGeom>
            <a:noFill/>
            <a:ln>
              <a:noFill/>
            </a:ln>
          </p:spPr>
        </p:pic>
        <p:sp>
          <p:nvSpPr>
            <p:cNvPr id="545" name="Google Shape;545;p62"/>
            <p:cNvSpPr/>
            <p:nvPr/>
          </p:nvSpPr>
          <p:spPr>
            <a:xfrm>
              <a:off x="66550" y="1450712"/>
              <a:ext cx="2520315" cy="0"/>
            </a:xfrm>
            <a:custGeom>
              <a:avLst/>
              <a:gdLst/>
              <a:ahLst/>
              <a:cxnLst/>
              <a:rect l="l" t="t" r="r" b="b"/>
              <a:pathLst>
                <a:path w="2520315" h="120000" extrusionOk="0">
                  <a:moveTo>
                    <a:pt x="0" y="0"/>
                  </a:moveTo>
                  <a:lnTo>
                    <a:pt x="2519999" y="0"/>
                  </a:lnTo>
                </a:path>
              </a:pathLst>
            </a:custGeom>
            <a:noFill/>
            <a:ln w="9525"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grpSp>
      <p:sp>
        <p:nvSpPr>
          <p:cNvPr id="546" name="Google Shape;546;p62"/>
          <p:cNvSpPr txBox="1"/>
          <p:nvPr/>
        </p:nvSpPr>
        <p:spPr>
          <a:xfrm>
            <a:off x="949069" y="5862117"/>
            <a:ext cx="1323340" cy="581221"/>
          </a:xfrm>
          <a:prstGeom prst="rect">
            <a:avLst/>
          </a:prstGeom>
          <a:noFill/>
          <a:ln>
            <a:noFill/>
          </a:ln>
        </p:spPr>
        <p:txBody>
          <a:bodyPr spcFirstLastPara="1" wrap="square" lIns="0" tIns="16927" rIns="0" bIns="0" anchor="t" anchorCtr="0">
            <a:spAutoFit/>
          </a:bodyPr>
          <a:lstStyle/>
          <a:p>
            <a:pPr marL="16930"/>
            <a:r>
              <a:rPr lang="en-US" sz="1333" dirty="0">
                <a:solidFill>
                  <a:srgbClr val="FFFFFF"/>
                </a:solidFill>
                <a:latin typeface="Arial"/>
                <a:ea typeface="Arial"/>
                <a:cs typeface="Arial"/>
                <a:sym typeface="Arial"/>
              </a:rPr>
              <a:t>Electrical room</a:t>
            </a:r>
            <a:endParaRPr sz="1333">
              <a:solidFill>
                <a:schemeClr val="dk1"/>
              </a:solidFill>
              <a:latin typeface="Arial"/>
              <a:ea typeface="Arial"/>
              <a:cs typeface="Arial"/>
              <a:sym typeface="Arial"/>
            </a:endParaRPr>
          </a:p>
          <a:p>
            <a:pPr marL="16930">
              <a:spcBef>
                <a:spcPts val="1159"/>
              </a:spcBef>
            </a:pPr>
            <a:r>
              <a:rPr lang="en-US" sz="1333" dirty="0">
                <a:solidFill>
                  <a:srgbClr val="FFFFFF"/>
                </a:solidFill>
                <a:latin typeface="Arial"/>
                <a:ea typeface="Arial"/>
                <a:cs typeface="Arial"/>
                <a:sym typeface="Arial"/>
              </a:rPr>
              <a:t>Mechanical room</a:t>
            </a:r>
            <a:endParaRPr sz="1333">
              <a:solidFill>
                <a:schemeClr val="dk1"/>
              </a:solidFill>
              <a:latin typeface="Arial"/>
              <a:ea typeface="Arial"/>
              <a:cs typeface="Arial"/>
              <a:sym typeface="Arial"/>
            </a:endParaRPr>
          </a:p>
        </p:txBody>
      </p:sp>
      <p:sp>
        <p:nvSpPr>
          <p:cNvPr id="547" name="Google Shape;547;p62"/>
          <p:cNvSpPr txBox="1"/>
          <p:nvPr/>
        </p:nvSpPr>
        <p:spPr>
          <a:xfrm>
            <a:off x="503750" y="5314550"/>
            <a:ext cx="2445037" cy="386424"/>
          </a:xfrm>
          <a:prstGeom prst="rect">
            <a:avLst/>
          </a:prstGeom>
          <a:noFill/>
          <a:ln>
            <a:noFill/>
          </a:ln>
        </p:spPr>
        <p:txBody>
          <a:bodyPr spcFirstLastPara="1" wrap="square" lIns="0" tIns="16927" rIns="0" bIns="0" anchor="t" anchorCtr="0">
            <a:spAutoFit/>
          </a:bodyPr>
          <a:lstStyle/>
          <a:p>
            <a:pPr marL="16930"/>
            <a:r>
              <a:rPr lang="en-US" sz="2400" b="1" u="sng" dirty="0">
                <a:solidFill>
                  <a:srgbClr val="FFFFFF"/>
                </a:solidFill>
                <a:latin typeface="Trebuchet MS"/>
                <a:ea typeface="Trebuchet MS"/>
                <a:cs typeface="Trebuchet MS"/>
                <a:sym typeface="Trebuchet MS"/>
              </a:rPr>
              <a:t>3D </a:t>
            </a:r>
            <a:r>
              <a:rPr lang="en-US" sz="2400" b="1" u="sng" dirty="0" err="1">
                <a:solidFill>
                  <a:srgbClr val="FFFFFF"/>
                </a:solidFill>
                <a:latin typeface="Trebuchet MS"/>
                <a:ea typeface="Trebuchet MS"/>
                <a:cs typeface="Trebuchet MS"/>
                <a:sym typeface="Trebuchet MS"/>
              </a:rPr>
              <a:t>Infographic</a:t>
            </a:r>
            <a:endParaRPr sz="2400">
              <a:solidFill>
                <a:schemeClr val="dk1"/>
              </a:solidFill>
              <a:latin typeface="Trebuchet MS"/>
              <a:ea typeface="Trebuchet MS"/>
              <a:cs typeface="Trebuchet MS"/>
              <a:sym typeface="Trebuchet MS"/>
            </a:endParaRPr>
          </a:p>
        </p:txBody>
      </p:sp>
      <p:sp>
        <p:nvSpPr>
          <p:cNvPr id="548" name="Google Shape;548;p62"/>
          <p:cNvSpPr txBox="1"/>
          <p:nvPr/>
        </p:nvSpPr>
        <p:spPr>
          <a:xfrm>
            <a:off x="4514700" y="5552290"/>
            <a:ext cx="650240" cy="386424"/>
          </a:xfrm>
          <a:prstGeom prst="rect">
            <a:avLst/>
          </a:prstGeom>
          <a:noFill/>
          <a:ln>
            <a:noFill/>
          </a:ln>
        </p:spPr>
        <p:txBody>
          <a:bodyPr spcFirstLastPara="1" wrap="square" lIns="0" tIns="16927" rIns="0" bIns="0" anchor="t" anchorCtr="0">
            <a:spAutoFit/>
          </a:bodyPr>
          <a:lstStyle/>
          <a:p>
            <a:pPr marL="16930"/>
            <a:r>
              <a:rPr lang="en-US" sz="2400" b="1" dirty="0">
                <a:solidFill>
                  <a:schemeClr val="dk1"/>
                </a:solidFill>
                <a:latin typeface="Trebuchet MS"/>
                <a:ea typeface="Trebuchet MS"/>
                <a:cs typeface="Trebuchet MS"/>
                <a:sym typeface="Trebuchet MS"/>
              </a:rPr>
              <a:t>W34</a:t>
            </a:r>
            <a:endParaRPr sz="2400">
              <a:solidFill>
                <a:schemeClr val="dk1"/>
              </a:solidFill>
              <a:latin typeface="Trebuchet MS"/>
              <a:ea typeface="Trebuchet MS"/>
              <a:cs typeface="Trebuchet MS"/>
              <a:sym typeface="Trebuchet MS"/>
            </a:endParaRPr>
          </a:p>
        </p:txBody>
      </p:sp>
      <p:grpSp>
        <p:nvGrpSpPr>
          <p:cNvPr id="7" name="Google Shape;549;p62"/>
          <p:cNvGrpSpPr/>
          <p:nvPr/>
        </p:nvGrpSpPr>
        <p:grpSpPr>
          <a:xfrm>
            <a:off x="4139036" y="5823593"/>
            <a:ext cx="3856081" cy="383376"/>
            <a:chOff x="3104275" y="4368162"/>
            <a:chExt cx="2892061" cy="287607"/>
          </a:xfrm>
        </p:grpSpPr>
        <p:sp>
          <p:nvSpPr>
            <p:cNvPr id="550" name="Google Shape;550;p62"/>
            <p:cNvSpPr/>
            <p:nvPr/>
          </p:nvSpPr>
          <p:spPr>
            <a:xfrm>
              <a:off x="3248674" y="4473499"/>
              <a:ext cx="2633980" cy="0"/>
            </a:xfrm>
            <a:custGeom>
              <a:avLst/>
              <a:gdLst/>
              <a:ahLst/>
              <a:cxnLst/>
              <a:rect l="l" t="t" r="r" b="b"/>
              <a:pathLst>
                <a:path w="2633979" h="120000" extrusionOk="0">
                  <a:moveTo>
                    <a:pt x="0" y="0"/>
                  </a:moveTo>
                  <a:lnTo>
                    <a:pt x="2633600" y="0"/>
                  </a:lnTo>
                </a:path>
              </a:pathLst>
            </a:custGeom>
            <a:noFill/>
            <a:ln w="38075" cap="flat" cmpd="sng">
              <a:solidFill>
                <a:srgbClr val="6AA84F"/>
              </a:solidFill>
              <a:prstDash val="solid"/>
              <a:round/>
              <a:headEnd type="none" w="sm" len="sm"/>
              <a:tailEnd type="none" w="sm" len="sm"/>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pic>
          <p:nvPicPr>
            <p:cNvPr id="551" name="Google Shape;551;p62"/>
            <p:cNvPicPr preferRelativeResize="0"/>
            <p:nvPr/>
          </p:nvPicPr>
          <p:blipFill rotWithShape="1">
            <a:blip r:embed="rId16">
              <a:alphaModFix/>
            </a:blip>
            <a:srcRect/>
            <a:stretch/>
          </p:blipFill>
          <p:spPr>
            <a:xfrm>
              <a:off x="3104275" y="4391775"/>
              <a:ext cx="163448" cy="163448"/>
            </a:xfrm>
            <a:prstGeom prst="rect">
              <a:avLst/>
            </a:prstGeom>
            <a:noFill/>
            <a:ln>
              <a:noFill/>
            </a:ln>
          </p:spPr>
        </p:pic>
        <p:sp>
          <p:nvSpPr>
            <p:cNvPr id="552" name="Google Shape;552;p62"/>
            <p:cNvSpPr/>
            <p:nvPr/>
          </p:nvSpPr>
          <p:spPr>
            <a:xfrm>
              <a:off x="3730225" y="4473524"/>
              <a:ext cx="1793875" cy="182245"/>
            </a:xfrm>
            <a:custGeom>
              <a:avLst/>
              <a:gdLst/>
              <a:ahLst/>
              <a:cxnLst/>
              <a:rect l="l" t="t" r="r" b="b"/>
              <a:pathLst>
                <a:path w="1793875" h="182245" extrusionOk="0">
                  <a:moveTo>
                    <a:pt x="0" y="182099"/>
                  </a:moveTo>
                  <a:lnTo>
                    <a:pt x="0" y="0"/>
                  </a:lnTo>
                </a:path>
                <a:path w="1793875" h="182245" extrusionOk="0">
                  <a:moveTo>
                    <a:pt x="897174" y="182099"/>
                  </a:moveTo>
                  <a:lnTo>
                    <a:pt x="897174" y="0"/>
                  </a:lnTo>
                </a:path>
                <a:path w="1793875" h="182245" extrusionOk="0">
                  <a:moveTo>
                    <a:pt x="1793549" y="182099"/>
                  </a:moveTo>
                  <a:lnTo>
                    <a:pt x="1793549" y="0"/>
                  </a:lnTo>
                </a:path>
              </a:pathLst>
            </a:custGeom>
            <a:noFill/>
            <a:ln w="38075" cap="flat" cmpd="sng">
              <a:solidFill>
                <a:srgbClr val="6AA84F"/>
              </a:solidFill>
              <a:prstDash val="solid"/>
              <a:round/>
              <a:headEnd type="none" w="sm" len="sm"/>
              <a:tailEnd type="none" w="sm" len="sm"/>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pic>
          <p:nvPicPr>
            <p:cNvPr id="553" name="Google Shape;553;p62"/>
            <p:cNvPicPr preferRelativeResize="0"/>
            <p:nvPr/>
          </p:nvPicPr>
          <p:blipFill rotWithShape="1">
            <a:blip r:embed="rId17">
              <a:alphaModFix/>
            </a:blip>
            <a:srcRect/>
            <a:stretch/>
          </p:blipFill>
          <p:spPr>
            <a:xfrm>
              <a:off x="5785662" y="4368162"/>
              <a:ext cx="210674" cy="210674"/>
            </a:xfrm>
            <a:prstGeom prst="rect">
              <a:avLst/>
            </a:prstGeom>
            <a:noFill/>
            <a:ln>
              <a:noFill/>
            </a:ln>
          </p:spPr>
        </p:pic>
      </p:grpSp>
      <p:sp>
        <p:nvSpPr>
          <p:cNvPr id="554" name="Google Shape;554;p62"/>
          <p:cNvSpPr txBox="1"/>
          <p:nvPr/>
        </p:nvSpPr>
        <p:spPr>
          <a:xfrm>
            <a:off x="4482272" y="6298057"/>
            <a:ext cx="982133" cy="201758"/>
          </a:xfrm>
          <a:prstGeom prst="rect">
            <a:avLst/>
          </a:prstGeom>
          <a:noFill/>
          <a:ln>
            <a:noFill/>
          </a:ln>
        </p:spPr>
        <p:txBody>
          <a:bodyPr spcFirstLastPara="1" wrap="square" lIns="0" tIns="16927" rIns="0" bIns="0" anchor="t" anchorCtr="0">
            <a:spAutoFit/>
          </a:bodyPr>
          <a:lstStyle/>
          <a:p>
            <a:pPr marL="16930"/>
            <a:r>
              <a:rPr lang="en-US" sz="1200" dirty="0">
                <a:solidFill>
                  <a:schemeClr val="dk1"/>
                </a:solidFill>
                <a:latin typeface="Gill Sans"/>
                <a:ea typeface="Gill Sans"/>
                <a:cs typeface="Gill Sans"/>
                <a:sym typeface="Gill Sans"/>
              </a:rPr>
              <a:t>Ice Exchanger</a:t>
            </a:r>
            <a:endParaRPr sz="1200">
              <a:solidFill>
                <a:schemeClr val="dk1"/>
              </a:solidFill>
              <a:latin typeface="Gill Sans"/>
              <a:ea typeface="Gill Sans"/>
              <a:cs typeface="Gill Sans"/>
              <a:sym typeface="Gill Sans"/>
            </a:endParaRPr>
          </a:p>
        </p:txBody>
      </p:sp>
      <p:sp>
        <p:nvSpPr>
          <p:cNvPr id="555" name="Google Shape;555;p62"/>
          <p:cNvSpPr txBox="1"/>
          <p:nvPr/>
        </p:nvSpPr>
        <p:spPr>
          <a:xfrm>
            <a:off x="5828935" y="6298058"/>
            <a:ext cx="681567" cy="386424"/>
          </a:xfrm>
          <a:prstGeom prst="rect">
            <a:avLst/>
          </a:prstGeom>
          <a:noFill/>
          <a:ln>
            <a:noFill/>
          </a:ln>
        </p:spPr>
        <p:txBody>
          <a:bodyPr spcFirstLastPara="1" wrap="square" lIns="0" tIns="16927" rIns="0" bIns="0" anchor="t" anchorCtr="0">
            <a:spAutoFit/>
          </a:bodyPr>
          <a:lstStyle/>
          <a:p>
            <a:pPr marL="138833" marR="6773" indent="-122749"/>
            <a:r>
              <a:rPr lang="en-US" sz="1200" dirty="0">
                <a:solidFill>
                  <a:schemeClr val="dk1"/>
                </a:solidFill>
                <a:latin typeface="Gill Sans"/>
                <a:ea typeface="Gill Sans"/>
                <a:cs typeface="Gill Sans"/>
                <a:sym typeface="Gill Sans"/>
              </a:rPr>
              <a:t>9 x AAON SA-23</a:t>
            </a:r>
            <a:endParaRPr sz="1200">
              <a:solidFill>
                <a:schemeClr val="dk1"/>
              </a:solidFill>
              <a:latin typeface="Gill Sans"/>
              <a:ea typeface="Gill Sans"/>
              <a:cs typeface="Gill Sans"/>
              <a:sym typeface="Gill Sans"/>
            </a:endParaRPr>
          </a:p>
        </p:txBody>
      </p:sp>
      <p:sp>
        <p:nvSpPr>
          <p:cNvPr id="556" name="Google Shape;556;p62"/>
          <p:cNvSpPr txBox="1"/>
          <p:nvPr/>
        </p:nvSpPr>
        <p:spPr>
          <a:xfrm>
            <a:off x="7027822" y="6298058"/>
            <a:ext cx="673945" cy="386424"/>
          </a:xfrm>
          <a:prstGeom prst="rect">
            <a:avLst/>
          </a:prstGeom>
          <a:noFill/>
          <a:ln>
            <a:noFill/>
          </a:ln>
        </p:spPr>
        <p:txBody>
          <a:bodyPr spcFirstLastPara="1" wrap="square" lIns="0" tIns="16927" rIns="0" bIns="0" anchor="t" anchorCtr="0">
            <a:spAutoFit/>
          </a:bodyPr>
          <a:lstStyle/>
          <a:p>
            <a:pPr algn="ctr"/>
            <a:r>
              <a:rPr lang="en-US" sz="1200" dirty="0">
                <a:solidFill>
                  <a:schemeClr val="dk1"/>
                </a:solidFill>
                <a:latin typeface="Gill Sans"/>
                <a:ea typeface="Gill Sans"/>
                <a:cs typeface="Gill Sans"/>
                <a:sym typeface="Gill Sans"/>
              </a:rPr>
              <a:t>4 x ??</a:t>
            </a:r>
            <a:endParaRPr sz="1200">
              <a:solidFill>
                <a:schemeClr val="dk1"/>
              </a:solidFill>
              <a:latin typeface="Gill Sans"/>
              <a:ea typeface="Gill Sans"/>
              <a:cs typeface="Gill Sans"/>
              <a:sym typeface="Gill Sans"/>
            </a:endParaRPr>
          </a:p>
          <a:p>
            <a:pPr algn="ctr"/>
            <a:r>
              <a:rPr lang="en-US" sz="1200" dirty="0">
                <a:solidFill>
                  <a:schemeClr val="dk1"/>
                </a:solidFill>
                <a:latin typeface="Gill Sans"/>
                <a:ea typeface="Gill Sans"/>
                <a:cs typeface="Gill Sans"/>
                <a:sym typeface="Gill Sans"/>
              </a:rPr>
              <a:t>(exhaust)</a:t>
            </a:r>
            <a:endParaRPr sz="1200">
              <a:solidFill>
                <a:schemeClr val="dk1"/>
              </a:solidFill>
              <a:latin typeface="Gill Sans"/>
              <a:ea typeface="Gill Sans"/>
              <a:cs typeface="Gill Sans"/>
              <a:sym typeface="Gill Sans"/>
            </a:endParaRPr>
          </a:p>
        </p:txBody>
      </p:sp>
      <p:sp>
        <p:nvSpPr>
          <p:cNvPr id="557" name="Google Shape;557;p62"/>
          <p:cNvSpPr txBox="1"/>
          <p:nvPr/>
        </p:nvSpPr>
        <p:spPr>
          <a:xfrm>
            <a:off x="7682251" y="5620390"/>
            <a:ext cx="2514600" cy="201758"/>
          </a:xfrm>
          <a:prstGeom prst="rect">
            <a:avLst/>
          </a:prstGeom>
          <a:noFill/>
          <a:ln>
            <a:noFill/>
          </a:ln>
        </p:spPr>
        <p:txBody>
          <a:bodyPr spcFirstLastPara="1" wrap="square" lIns="0" tIns="16927" rIns="0" bIns="0" anchor="t" anchorCtr="0">
            <a:spAutoFit/>
          </a:bodyPr>
          <a:lstStyle/>
          <a:p>
            <a:pPr marL="16930"/>
            <a:r>
              <a:rPr lang="en-US" sz="1200" dirty="0">
                <a:solidFill>
                  <a:srgbClr val="595959"/>
                </a:solidFill>
                <a:latin typeface="Arial"/>
                <a:ea typeface="Arial"/>
                <a:cs typeface="Arial"/>
                <a:sym typeface="Arial"/>
              </a:rPr>
              <a:t>Source: Figure created by the author</a:t>
            </a:r>
            <a:endParaRPr sz="1200" dirty="0">
              <a:solidFill>
                <a:schemeClr val="dk1"/>
              </a:solidFill>
              <a:latin typeface="Arial"/>
              <a:ea typeface="Arial"/>
              <a:cs typeface="Arial"/>
              <a:sym typeface="Arial"/>
            </a:endParaRPr>
          </a:p>
        </p:txBody>
      </p:sp>
      <p:sp>
        <p:nvSpPr>
          <p:cNvPr id="558" name="Google Shape;558;p62"/>
          <p:cNvSpPr txBox="1">
            <a:spLocks noGrp="1"/>
          </p:cNvSpPr>
          <p:nvPr>
            <p:ph type="title"/>
          </p:nvPr>
        </p:nvSpPr>
        <p:spPr>
          <a:xfrm>
            <a:off x="3747767" y="727664"/>
            <a:ext cx="2445173" cy="571090"/>
          </a:xfrm>
          <a:prstGeom prst="rect">
            <a:avLst/>
          </a:prstGeom>
          <a:noFill/>
          <a:ln>
            <a:noFill/>
          </a:ln>
        </p:spPr>
        <p:txBody>
          <a:bodyPr spcFirstLastPara="1" vert="horz" wrap="square" lIns="0" tIns="16927" rIns="0" bIns="0" rtlCol="0" anchor="ctr" anchorCtr="0">
            <a:spAutoFit/>
          </a:bodyPr>
          <a:lstStyle/>
          <a:p>
            <a:pPr marL="16930">
              <a:spcBef>
                <a:spcPts val="0"/>
              </a:spcBef>
              <a:buClr>
                <a:srgbClr val="000000"/>
              </a:buClr>
              <a:buSzPts val="3999"/>
            </a:pPr>
            <a:r>
              <a:rPr lang="en-US" sz="4000" dirty="0" err="1">
                <a:solidFill>
                  <a:srgbClr val="000000"/>
                </a:solidFill>
              </a:rPr>
              <a:t>Multistack</a:t>
            </a:r>
            <a:endParaRPr sz="4000"/>
          </a:p>
        </p:txBody>
      </p:sp>
      <p:pic>
        <p:nvPicPr>
          <p:cNvPr id="559" name="Google Shape;559;p62"/>
          <p:cNvPicPr preferRelativeResize="0"/>
          <p:nvPr/>
        </p:nvPicPr>
        <p:blipFill rotWithShape="1">
          <a:blip r:embed="rId18" cstate="print">
            <a:alphaModFix/>
          </a:blip>
          <a:srcRect/>
          <a:stretch/>
        </p:blipFill>
        <p:spPr>
          <a:xfrm>
            <a:off x="10232041" y="5818175"/>
            <a:ext cx="1959961" cy="959551"/>
          </a:xfrm>
          <a:prstGeom prst="rect">
            <a:avLst/>
          </a:prstGeom>
          <a:noFill/>
          <a:ln>
            <a:noFill/>
          </a:ln>
        </p:spPr>
      </p:pic>
      <p:pic>
        <p:nvPicPr>
          <p:cNvPr id="560" name="Google Shape;560;p62"/>
          <p:cNvPicPr preferRelativeResize="0"/>
          <p:nvPr/>
        </p:nvPicPr>
        <p:blipFill rotWithShape="1">
          <a:blip r:embed="rId19">
            <a:alphaModFix/>
          </a:blip>
          <a:srcRect/>
          <a:stretch/>
        </p:blipFill>
        <p:spPr>
          <a:xfrm>
            <a:off x="8288821" y="5971664"/>
            <a:ext cx="1764296" cy="769475"/>
          </a:xfrm>
          <a:prstGeom prst="rect">
            <a:avLst/>
          </a:prstGeom>
          <a:noFill/>
          <a:ln>
            <a:noFill/>
          </a:ln>
        </p:spPr>
      </p:pic>
      <p:grpSp>
        <p:nvGrpSpPr>
          <p:cNvPr id="80" name="Group 79"/>
          <p:cNvGrpSpPr/>
          <p:nvPr/>
        </p:nvGrpSpPr>
        <p:grpSpPr>
          <a:xfrm>
            <a:off x="203201" y="3612666"/>
            <a:ext cx="5700636" cy="3169135"/>
            <a:chOff x="138628" y="1695450"/>
            <a:chExt cx="5462072" cy="3036510"/>
          </a:xfrm>
        </p:grpSpPr>
        <p:grpSp>
          <p:nvGrpSpPr>
            <p:cNvPr id="81" name="Group 14"/>
            <p:cNvGrpSpPr/>
            <p:nvPr/>
          </p:nvGrpSpPr>
          <p:grpSpPr>
            <a:xfrm>
              <a:off x="152400" y="1695450"/>
              <a:ext cx="5448300" cy="3036510"/>
              <a:chOff x="2546950" y="994237"/>
              <a:chExt cx="6368450" cy="3549339"/>
            </a:xfrm>
          </p:grpSpPr>
          <p:pic>
            <p:nvPicPr>
              <p:cNvPr id="83" name="object 8"/>
              <p:cNvPicPr/>
              <p:nvPr/>
            </p:nvPicPr>
            <p:blipFill>
              <a:blip r:embed="rId20" cstate="print"/>
              <a:stretch>
                <a:fillRect/>
              </a:stretch>
            </p:blipFill>
            <p:spPr>
              <a:xfrm>
                <a:off x="2546950" y="994237"/>
                <a:ext cx="6368450" cy="3549339"/>
              </a:xfrm>
              <a:prstGeom prst="rect">
                <a:avLst/>
              </a:prstGeom>
              <a:ln w="28575">
                <a:solidFill>
                  <a:schemeClr val="tx1"/>
                </a:solidFill>
              </a:ln>
            </p:spPr>
          </p:pic>
          <p:sp>
            <p:nvSpPr>
              <p:cNvPr id="84" name="object 9"/>
              <p:cNvSpPr/>
              <p:nvPr/>
            </p:nvSpPr>
            <p:spPr>
              <a:xfrm>
                <a:off x="5004425" y="1440050"/>
                <a:ext cx="2473325" cy="2401570"/>
              </a:xfrm>
              <a:custGeom>
                <a:avLst/>
                <a:gdLst/>
                <a:ahLst/>
                <a:cxnLst/>
                <a:rect l="l" t="t" r="r" b="b"/>
                <a:pathLst>
                  <a:path w="2473325" h="2401570">
                    <a:moveTo>
                      <a:pt x="1203449" y="2401399"/>
                    </a:moveTo>
                    <a:lnTo>
                      <a:pt x="153874" y="1692499"/>
                    </a:lnTo>
                    <a:lnTo>
                      <a:pt x="146249" y="1677724"/>
                    </a:lnTo>
                    <a:lnTo>
                      <a:pt x="128599" y="1677724"/>
                    </a:lnTo>
                    <a:lnTo>
                      <a:pt x="128599" y="1714599"/>
                    </a:lnTo>
                    <a:lnTo>
                      <a:pt x="98149" y="1870149"/>
                    </a:lnTo>
                    <a:lnTo>
                      <a:pt x="122199" y="1733849"/>
                    </a:lnTo>
                    <a:lnTo>
                      <a:pt x="123799" y="1672899"/>
                    </a:lnTo>
                    <a:lnTo>
                      <a:pt x="149449" y="1668099"/>
                    </a:lnTo>
                    <a:lnTo>
                      <a:pt x="170299" y="1636024"/>
                    </a:lnTo>
                    <a:lnTo>
                      <a:pt x="171899" y="1475674"/>
                    </a:lnTo>
                    <a:lnTo>
                      <a:pt x="163874" y="1331349"/>
                    </a:lnTo>
                    <a:lnTo>
                      <a:pt x="162274" y="1239949"/>
                    </a:lnTo>
                    <a:lnTo>
                      <a:pt x="215199" y="1387474"/>
                    </a:lnTo>
                    <a:lnTo>
                      <a:pt x="210399" y="1421149"/>
                    </a:lnTo>
                    <a:lnTo>
                      <a:pt x="216799" y="1472474"/>
                    </a:lnTo>
                    <a:lnTo>
                      <a:pt x="244074" y="1485299"/>
                    </a:lnTo>
                    <a:lnTo>
                      <a:pt x="258499" y="1469249"/>
                    </a:lnTo>
                    <a:lnTo>
                      <a:pt x="256899" y="1422749"/>
                    </a:lnTo>
                    <a:lnTo>
                      <a:pt x="226424" y="1286449"/>
                    </a:lnTo>
                    <a:lnTo>
                      <a:pt x="221624" y="1214299"/>
                    </a:lnTo>
                    <a:lnTo>
                      <a:pt x="200774" y="1143749"/>
                    </a:lnTo>
                    <a:lnTo>
                      <a:pt x="210399" y="1110074"/>
                    </a:lnTo>
                    <a:lnTo>
                      <a:pt x="191149" y="1106849"/>
                    </a:lnTo>
                    <a:lnTo>
                      <a:pt x="165499" y="1053949"/>
                    </a:lnTo>
                    <a:lnTo>
                      <a:pt x="125399" y="1045924"/>
                    </a:lnTo>
                    <a:lnTo>
                      <a:pt x="66074" y="1012249"/>
                    </a:lnTo>
                    <a:lnTo>
                      <a:pt x="66074" y="972149"/>
                    </a:lnTo>
                    <a:lnTo>
                      <a:pt x="91724" y="943299"/>
                    </a:lnTo>
                    <a:lnTo>
                      <a:pt x="70874" y="867924"/>
                    </a:lnTo>
                    <a:lnTo>
                      <a:pt x="40424" y="847074"/>
                    </a:lnTo>
                    <a:lnTo>
                      <a:pt x="0" y="851749"/>
                    </a:lnTo>
                    <a:lnTo>
                      <a:pt x="16499" y="675899"/>
                    </a:lnTo>
                    <a:lnTo>
                      <a:pt x="1203449" y="0"/>
                    </a:lnTo>
                    <a:lnTo>
                      <a:pt x="2192599" y="263749"/>
                    </a:lnTo>
                    <a:lnTo>
                      <a:pt x="2192599" y="324199"/>
                    </a:lnTo>
                    <a:lnTo>
                      <a:pt x="2181599" y="434099"/>
                    </a:lnTo>
                    <a:lnTo>
                      <a:pt x="2170599" y="1005599"/>
                    </a:lnTo>
                    <a:lnTo>
                      <a:pt x="2165124" y="1142999"/>
                    </a:lnTo>
                    <a:lnTo>
                      <a:pt x="2231049" y="1511174"/>
                    </a:lnTo>
                    <a:lnTo>
                      <a:pt x="2472849" y="2000249"/>
                    </a:lnTo>
                    <a:lnTo>
                      <a:pt x="1203449" y="2401399"/>
                    </a:lnTo>
                    <a:close/>
                  </a:path>
                </a:pathLst>
              </a:custGeom>
              <a:solidFill>
                <a:srgbClr val="FF0000">
                  <a:alpha val="27038"/>
                </a:srgbClr>
              </a:solidFill>
              <a:ln w="28575">
                <a:solidFill>
                  <a:schemeClr val="tx1"/>
                </a:solidFill>
              </a:ln>
            </p:spPr>
            <p:txBody>
              <a:bodyPr wrap="square" lIns="0" tIns="0" rIns="0" bIns="0" rtlCol="0"/>
              <a:lstStyle/>
              <a:p>
                <a:endParaRPr sz="2400"/>
              </a:p>
            </p:txBody>
          </p:sp>
        </p:grpSp>
        <p:sp>
          <p:nvSpPr>
            <p:cNvPr id="82" name="TextBox 81"/>
            <p:cNvSpPr txBox="1"/>
            <p:nvPr/>
          </p:nvSpPr>
          <p:spPr>
            <a:xfrm>
              <a:off x="138628" y="4131096"/>
              <a:ext cx="5451498" cy="560303"/>
            </a:xfrm>
            <a:prstGeom prst="rect">
              <a:avLst/>
            </a:prstGeom>
            <a:solidFill>
              <a:schemeClr val="bg1"/>
            </a:solidFill>
          </p:spPr>
          <p:txBody>
            <a:bodyPr wrap="square" rtlCol="0">
              <a:spAutoFit/>
            </a:bodyPr>
            <a:lstStyle/>
            <a:p>
              <a:pPr algn="ctr"/>
              <a:r>
                <a:rPr lang="en-US" sz="3200" b="1" dirty="0">
                  <a:latin typeface="Arial" pitchFamily="34" charset="0"/>
                  <a:cs typeface="Arial" pitchFamily="34" charset="0"/>
                </a:rPr>
                <a:t>Also used photo analysis</a:t>
              </a:r>
            </a:p>
          </p:txBody>
        </p:sp>
      </p:grpSp>
      <p:sp>
        <p:nvSpPr>
          <p:cNvPr id="8" name="Slide Number Placeholder 7">
            <a:extLst>
              <a:ext uri="{FF2B5EF4-FFF2-40B4-BE49-F238E27FC236}">
                <a16:creationId xmlns:a16="http://schemas.microsoft.com/office/drawing/2014/main" id="{D4FEBDF8-BD38-97C2-9A78-7D2D4835A058}"/>
              </a:ext>
            </a:extLst>
          </p:cNvPr>
          <p:cNvSpPr>
            <a:spLocks noGrp="1"/>
          </p:cNvSpPr>
          <p:nvPr>
            <p:ph type="sldNum" sz="quarter" idx="12"/>
          </p:nvPr>
        </p:nvSpPr>
        <p:spPr>
          <a:xfrm>
            <a:off x="9388608" y="5291504"/>
            <a:ext cx="2743200" cy="365125"/>
          </a:xfrm>
        </p:spPr>
        <p:txBody>
          <a:bodyPr/>
          <a:lstStyle/>
          <a:p>
            <a:fld id="{B1FFB0EB-FB64-4D6A-889A-24A30240CB27}" type="slidenum">
              <a:rPr lang="en-US" smtClean="0"/>
              <a:t>16</a:t>
            </a:fld>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565" name="Google Shape;565;p63"/>
          <p:cNvPicPr preferRelativeResize="0"/>
          <p:nvPr/>
        </p:nvPicPr>
        <p:blipFill rotWithShape="1">
          <a:blip r:embed="rId3">
            <a:alphaModFix/>
          </a:blip>
          <a:srcRect/>
          <a:stretch/>
        </p:blipFill>
        <p:spPr>
          <a:xfrm>
            <a:off x="4521598" y="1024093"/>
            <a:ext cx="7613063" cy="5700747"/>
          </a:xfrm>
          <a:prstGeom prst="rect">
            <a:avLst/>
          </a:prstGeom>
          <a:noFill/>
          <a:ln>
            <a:noFill/>
          </a:ln>
        </p:spPr>
      </p:pic>
      <p:sp>
        <p:nvSpPr>
          <p:cNvPr id="566" name="Google Shape;566;p63"/>
          <p:cNvSpPr txBox="1"/>
          <p:nvPr/>
        </p:nvSpPr>
        <p:spPr>
          <a:xfrm>
            <a:off x="3804700" y="1779328"/>
            <a:ext cx="3015827" cy="869461"/>
          </a:xfrm>
          <a:prstGeom prst="rect">
            <a:avLst/>
          </a:prstGeom>
          <a:noFill/>
          <a:ln>
            <a:noFill/>
          </a:ln>
        </p:spPr>
        <p:txBody>
          <a:bodyPr spcFirstLastPara="1" wrap="square" lIns="0" tIns="53332" rIns="0" bIns="0" anchor="t" anchorCtr="0">
            <a:spAutoFit/>
          </a:bodyPr>
          <a:lstStyle/>
          <a:p>
            <a:pPr marL="16930"/>
            <a:r>
              <a:rPr lang="en-US" sz="1600" b="1" u="sng" dirty="0">
                <a:solidFill>
                  <a:schemeClr val="dk1"/>
                </a:solidFill>
                <a:latin typeface="Trebuchet MS"/>
                <a:ea typeface="Trebuchet MS"/>
                <a:cs typeface="Trebuchet MS"/>
                <a:sym typeface="Trebuchet MS"/>
              </a:rPr>
              <a:t>Modular units dimensions	</a:t>
            </a:r>
            <a:endParaRPr sz="1600">
              <a:solidFill>
                <a:schemeClr val="dk1"/>
              </a:solidFill>
              <a:latin typeface="Trebuchet MS"/>
              <a:ea typeface="Trebuchet MS"/>
              <a:cs typeface="Trebuchet MS"/>
              <a:sym typeface="Trebuchet MS"/>
            </a:endParaRPr>
          </a:p>
          <a:p>
            <a:pPr marL="16930">
              <a:spcBef>
                <a:spcPts val="287"/>
              </a:spcBef>
            </a:pPr>
            <a:r>
              <a:rPr lang="en-US" sz="1600" dirty="0">
                <a:solidFill>
                  <a:schemeClr val="dk1"/>
                </a:solidFill>
                <a:latin typeface="Gill Sans"/>
                <a:ea typeface="Gill Sans"/>
                <a:cs typeface="Gill Sans"/>
                <a:sym typeface="Gill Sans"/>
              </a:rPr>
              <a:t>(4) UNITS</a:t>
            </a:r>
            <a:endParaRPr sz="1600">
              <a:solidFill>
                <a:schemeClr val="dk1"/>
              </a:solidFill>
              <a:latin typeface="Gill Sans"/>
              <a:ea typeface="Gill Sans"/>
              <a:cs typeface="Gill Sans"/>
              <a:sym typeface="Gill Sans"/>
            </a:endParaRPr>
          </a:p>
          <a:p>
            <a:pPr marL="16930">
              <a:spcBef>
                <a:spcPts val="287"/>
              </a:spcBef>
            </a:pPr>
            <a:r>
              <a:rPr lang="en-US" sz="1600" dirty="0">
                <a:solidFill>
                  <a:schemeClr val="dk1"/>
                </a:solidFill>
                <a:latin typeface="Gill Sans"/>
                <a:ea typeface="Gill Sans"/>
                <a:cs typeface="Gill Sans"/>
                <a:sym typeface="Gill Sans"/>
              </a:rPr>
              <a:t>H:9’  W:6.2’  D:5’</a:t>
            </a:r>
            <a:endParaRPr sz="1600">
              <a:solidFill>
                <a:schemeClr val="dk1"/>
              </a:solidFill>
              <a:latin typeface="Gill Sans"/>
              <a:ea typeface="Gill Sans"/>
              <a:cs typeface="Gill Sans"/>
              <a:sym typeface="Gill Sans"/>
            </a:endParaRPr>
          </a:p>
        </p:txBody>
      </p:sp>
      <p:grpSp>
        <p:nvGrpSpPr>
          <p:cNvPr id="2" name="Google Shape;567;p63"/>
          <p:cNvGrpSpPr/>
          <p:nvPr/>
        </p:nvGrpSpPr>
        <p:grpSpPr>
          <a:xfrm>
            <a:off x="3825734" y="511025"/>
            <a:ext cx="5269521" cy="6163931"/>
            <a:chOff x="2869300" y="382699"/>
            <a:chExt cx="3952141" cy="4624151"/>
          </a:xfrm>
        </p:grpSpPr>
        <p:sp>
          <p:nvSpPr>
            <p:cNvPr id="568" name="Google Shape;568;p63"/>
            <p:cNvSpPr/>
            <p:nvPr/>
          </p:nvSpPr>
          <p:spPr>
            <a:xfrm>
              <a:off x="5102200" y="1563275"/>
              <a:ext cx="1690370" cy="1026160"/>
            </a:xfrm>
            <a:custGeom>
              <a:avLst/>
              <a:gdLst/>
              <a:ahLst/>
              <a:cxnLst/>
              <a:rect l="l" t="t" r="r" b="b"/>
              <a:pathLst>
                <a:path w="1690370" h="1026160" extrusionOk="0">
                  <a:moveTo>
                    <a:pt x="0" y="0"/>
                  </a:moveTo>
                  <a:lnTo>
                    <a:pt x="1690237" y="1025573"/>
                  </a:lnTo>
                </a:path>
              </a:pathLst>
            </a:custGeom>
            <a:noFill/>
            <a:ln w="9525" cap="flat" cmpd="sng">
              <a:solidFill>
                <a:srgbClr val="595959"/>
              </a:solidFill>
              <a:prstDash val="solid"/>
              <a:round/>
              <a:headEnd type="none" w="sm" len="sm"/>
              <a:tailEnd type="none" w="sm" len="sm"/>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sp>
          <p:nvSpPr>
            <p:cNvPr id="569" name="Google Shape;569;p63"/>
            <p:cNvSpPr/>
            <p:nvPr/>
          </p:nvSpPr>
          <p:spPr>
            <a:xfrm>
              <a:off x="6790326" y="2581469"/>
              <a:ext cx="31115" cy="31115"/>
            </a:xfrm>
            <a:custGeom>
              <a:avLst/>
              <a:gdLst/>
              <a:ahLst/>
              <a:cxnLst/>
              <a:rect l="l" t="t" r="r" b="b"/>
              <a:pathLst>
                <a:path w="31115" h="31114" extrusionOk="0">
                  <a:moveTo>
                    <a:pt x="13231" y="31013"/>
                  </a:moveTo>
                  <a:lnTo>
                    <a:pt x="7378" y="28902"/>
                  </a:lnTo>
                  <a:lnTo>
                    <a:pt x="2803" y="24685"/>
                  </a:lnTo>
                  <a:lnTo>
                    <a:pt x="287" y="19231"/>
                  </a:lnTo>
                  <a:lnTo>
                    <a:pt x="0" y="13231"/>
                  </a:lnTo>
                  <a:lnTo>
                    <a:pt x="2111" y="7378"/>
                  </a:lnTo>
                  <a:lnTo>
                    <a:pt x="6327" y="2803"/>
                  </a:lnTo>
                  <a:lnTo>
                    <a:pt x="11781" y="287"/>
                  </a:lnTo>
                  <a:lnTo>
                    <a:pt x="17781" y="0"/>
                  </a:lnTo>
                  <a:lnTo>
                    <a:pt x="23634" y="2111"/>
                  </a:lnTo>
                  <a:lnTo>
                    <a:pt x="28209" y="6327"/>
                  </a:lnTo>
                  <a:lnTo>
                    <a:pt x="30725" y="11781"/>
                  </a:lnTo>
                  <a:lnTo>
                    <a:pt x="31012" y="17781"/>
                  </a:lnTo>
                  <a:lnTo>
                    <a:pt x="28901" y="23634"/>
                  </a:lnTo>
                  <a:lnTo>
                    <a:pt x="24685" y="28210"/>
                  </a:lnTo>
                  <a:lnTo>
                    <a:pt x="19230" y="30726"/>
                  </a:lnTo>
                  <a:lnTo>
                    <a:pt x="13231" y="31013"/>
                  </a:lnTo>
                  <a:close/>
                </a:path>
              </a:pathLst>
            </a:custGeom>
            <a:solidFill>
              <a:srgbClr val="595959"/>
            </a:solidFill>
            <a:ln>
              <a:noFill/>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sp>
          <p:nvSpPr>
            <p:cNvPr id="570" name="Google Shape;570;p63"/>
            <p:cNvSpPr/>
            <p:nvPr/>
          </p:nvSpPr>
          <p:spPr>
            <a:xfrm>
              <a:off x="6790326" y="2581469"/>
              <a:ext cx="31115" cy="31115"/>
            </a:xfrm>
            <a:custGeom>
              <a:avLst/>
              <a:gdLst/>
              <a:ahLst/>
              <a:cxnLst/>
              <a:rect l="l" t="t" r="r" b="b"/>
              <a:pathLst>
                <a:path w="31115" h="31114" extrusionOk="0">
                  <a:moveTo>
                    <a:pt x="28901" y="23634"/>
                  </a:moveTo>
                  <a:lnTo>
                    <a:pt x="24685" y="28210"/>
                  </a:lnTo>
                  <a:lnTo>
                    <a:pt x="19230" y="30726"/>
                  </a:lnTo>
                  <a:lnTo>
                    <a:pt x="13231" y="31013"/>
                  </a:lnTo>
                  <a:lnTo>
                    <a:pt x="7378" y="28902"/>
                  </a:lnTo>
                  <a:lnTo>
                    <a:pt x="2803" y="24685"/>
                  </a:lnTo>
                  <a:lnTo>
                    <a:pt x="287" y="19231"/>
                  </a:lnTo>
                  <a:lnTo>
                    <a:pt x="0" y="13231"/>
                  </a:lnTo>
                  <a:lnTo>
                    <a:pt x="2111" y="7378"/>
                  </a:lnTo>
                  <a:lnTo>
                    <a:pt x="6327" y="2803"/>
                  </a:lnTo>
                  <a:lnTo>
                    <a:pt x="11781" y="287"/>
                  </a:lnTo>
                  <a:lnTo>
                    <a:pt x="17781" y="0"/>
                  </a:lnTo>
                  <a:lnTo>
                    <a:pt x="23634" y="2111"/>
                  </a:lnTo>
                  <a:lnTo>
                    <a:pt x="28209" y="6327"/>
                  </a:lnTo>
                  <a:lnTo>
                    <a:pt x="30725" y="11781"/>
                  </a:lnTo>
                  <a:lnTo>
                    <a:pt x="31012" y="17781"/>
                  </a:lnTo>
                  <a:lnTo>
                    <a:pt x="28901" y="23634"/>
                  </a:lnTo>
                  <a:close/>
                </a:path>
              </a:pathLst>
            </a:custGeom>
            <a:noFill/>
            <a:ln w="9525" cap="flat" cmpd="sng">
              <a:solidFill>
                <a:srgbClr val="595959"/>
              </a:solidFill>
              <a:prstDash val="solid"/>
              <a:round/>
              <a:headEnd type="none" w="sm" len="sm"/>
              <a:tailEnd type="none" w="sm" len="sm"/>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pic>
          <p:nvPicPr>
            <p:cNvPr id="571" name="Google Shape;571;p63"/>
            <p:cNvPicPr preferRelativeResize="0"/>
            <p:nvPr/>
          </p:nvPicPr>
          <p:blipFill rotWithShape="1">
            <a:blip r:embed="rId4" cstate="print">
              <a:alphaModFix/>
            </a:blip>
            <a:srcRect/>
            <a:stretch/>
          </p:blipFill>
          <p:spPr>
            <a:xfrm>
              <a:off x="2869300" y="382699"/>
              <a:ext cx="1973849" cy="1008525"/>
            </a:xfrm>
            <a:prstGeom prst="rect">
              <a:avLst/>
            </a:prstGeom>
            <a:noFill/>
            <a:ln>
              <a:noFill/>
            </a:ln>
          </p:spPr>
        </p:pic>
        <p:pic>
          <p:nvPicPr>
            <p:cNvPr id="572" name="Google Shape;572;p63"/>
            <p:cNvPicPr preferRelativeResize="0"/>
            <p:nvPr/>
          </p:nvPicPr>
          <p:blipFill rotWithShape="1">
            <a:blip r:embed="rId5">
              <a:alphaModFix/>
            </a:blip>
            <a:srcRect/>
            <a:stretch/>
          </p:blipFill>
          <p:spPr>
            <a:xfrm>
              <a:off x="5581904" y="4793227"/>
              <a:ext cx="213010" cy="213623"/>
            </a:xfrm>
            <a:prstGeom prst="rect">
              <a:avLst/>
            </a:prstGeom>
            <a:noFill/>
            <a:ln>
              <a:noFill/>
            </a:ln>
          </p:spPr>
        </p:pic>
      </p:grpSp>
      <p:sp>
        <p:nvSpPr>
          <p:cNvPr id="573" name="Google Shape;573;p63"/>
          <p:cNvSpPr txBox="1"/>
          <p:nvPr/>
        </p:nvSpPr>
        <p:spPr>
          <a:xfrm rot="8520000">
            <a:off x="7680178" y="6700602"/>
            <a:ext cx="147156" cy="143565"/>
          </a:xfrm>
          <a:prstGeom prst="rect">
            <a:avLst/>
          </a:prstGeom>
          <a:noFill/>
          <a:ln>
            <a:noFill/>
          </a:ln>
        </p:spPr>
        <p:txBody>
          <a:bodyPr spcFirstLastPara="1" wrap="square" lIns="0" tIns="0" rIns="0" bIns="0" anchor="t" anchorCtr="0">
            <a:spAutoFit/>
          </a:bodyPr>
          <a:lstStyle/>
          <a:p>
            <a:r>
              <a:rPr lang="en-US" sz="933" dirty="0">
                <a:solidFill>
                  <a:schemeClr val="dk1"/>
                </a:solidFill>
                <a:latin typeface="Arial"/>
                <a:ea typeface="Arial"/>
                <a:cs typeface="Arial"/>
                <a:sym typeface="Arial"/>
              </a:rPr>
              <a:t>N</a:t>
            </a:r>
            <a:endParaRPr sz="933">
              <a:solidFill>
                <a:schemeClr val="dk1"/>
              </a:solidFill>
              <a:latin typeface="Arial"/>
              <a:ea typeface="Arial"/>
              <a:cs typeface="Arial"/>
              <a:sym typeface="Arial"/>
            </a:endParaRPr>
          </a:p>
        </p:txBody>
      </p:sp>
      <p:grpSp>
        <p:nvGrpSpPr>
          <p:cNvPr id="3" name="Google Shape;574;p63"/>
          <p:cNvGrpSpPr/>
          <p:nvPr/>
        </p:nvGrpSpPr>
        <p:grpSpPr>
          <a:xfrm>
            <a:off x="5502811" y="511025"/>
            <a:ext cx="6689197" cy="3571124"/>
            <a:chOff x="4127107" y="382698"/>
            <a:chExt cx="5016899" cy="2679041"/>
          </a:xfrm>
        </p:grpSpPr>
        <p:sp>
          <p:nvSpPr>
            <p:cNvPr id="575" name="Google Shape;575;p63"/>
            <p:cNvSpPr/>
            <p:nvPr/>
          </p:nvSpPr>
          <p:spPr>
            <a:xfrm>
              <a:off x="6254000" y="1614574"/>
              <a:ext cx="1928495" cy="1447165"/>
            </a:xfrm>
            <a:custGeom>
              <a:avLst/>
              <a:gdLst/>
              <a:ahLst/>
              <a:cxnLst/>
              <a:rect l="l" t="t" r="r" b="b"/>
              <a:pathLst>
                <a:path w="1928495" h="1447164" extrusionOk="0">
                  <a:moveTo>
                    <a:pt x="0" y="50124"/>
                  </a:moveTo>
                  <a:lnTo>
                    <a:pt x="0" y="1446624"/>
                  </a:lnTo>
                </a:path>
                <a:path w="1928495" h="1447164" extrusionOk="0">
                  <a:moveTo>
                    <a:pt x="1928474" y="0"/>
                  </a:moveTo>
                  <a:lnTo>
                    <a:pt x="1928474" y="1396499"/>
                  </a:lnTo>
                </a:path>
              </a:pathLst>
            </a:custGeom>
            <a:noFill/>
            <a:ln w="19025" cap="flat" cmpd="sng">
              <a:solidFill>
                <a:srgbClr val="000000"/>
              </a:solidFill>
              <a:prstDash val="lgDash"/>
              <a:round/>
              <a:headEnd type="none" w="sm" len="sm"/>
              <a:tailEnd type="none" w="sm" len="sm"/>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pic>
          <p:nvPicPr>
            <p:cNvPr id="576" name="Google Shape;576;p63"/>
            <p:cNvPicPr preferRelativeResize="0"/>
            <p:nvPr/>
          </p:nvPicPr>
          <p:blipFill rotWithShape="1">
            <a:blip r:embed="rId6" cstate="print">
              <a:alphaModFix/>
            </a:blip>
            <a:srcRect/>
            <a:stretch/>
          </p:blipFill>
          <p:spPr>
            <a:xfrm>
              <a:off x="6481238" y="748839"/>
              <a:ext cx="2662768" cy="1263066"/>
            </a:xfrm>
            <a:prstGeom prst="rect">
              <a:avLst/>
            </a:prstGeom>
            <a:noFill/>
            <a:ln>
              <a:noFill/>
            </a:ln>
          </p:spPr>
        </p:pic>
        <p:pic>
          <p:nvPicPr>
            <p:cNvPr id="577" name="Google Shape;577;p63"/>
            <p:cNvPicPr preferRelativeResize="0"/>
            <p:nvPr/>
          </p:nvPicPr>
          <p:blipFill rotWithShape="1">
            <a:blip r:embed="rId6" cstate="print">
              <a:alphaModFix/>
            </a:blip>
            <a:srcRect/>
            <a:stretch/>
          </p:blipFill>
          <p:spPr>
            <a:xfrm>
              <a:off x="5833966" y="382698"/>
              <a:ext cx="2662768" cy="1263066"/>
            </a:xfrm>
            <a:prstGeom prst="rect">
              <a:avLst/>
            </a:prstGeom>
            <a:noFill/>
            <a:ln>
              <a:noFill/>
            </a:ln>
          </p:spPr>
        </p:pic>
        <p:pic>
          <p:nvPicPr>
            <p:cNvPr id="578" name="Google Shape;578;p63"/>
            <p:cNvPicPr preferRelativeResize="0"/>
            <p:nvPr/>
          </p:nvPicPr>
          <p:blipFill rotWithShape="1">
            <a:blip r:embed="rId6" cstate="print">
              <a:alphaModFix/>
            </a:blip>
            <a:srcRect/>
            <a:stretch/>
          </p:blipFill>
          <p:spPr>
            <a:xfrm>
              <a:off x="5298988" y="682241"/>
              <a:ext cx="2662768" cy="1263066"/>
            </a:xfrm>
            <a:prstGeom prst="rect">
              <a:avLst/>
            </a:prstGeom>
            <a:noFill/>
            <a:ln>
              <a:noFill/>
            </a:ln>
          </p:spPr>
        </p:pic>
        <p:pic>
          <p:nvPicPr>
            <p:cNvPr id="579" name="Google Shape;579;p63"/>
            <p:cNvPicPr preferRelativeResize="0"/>
            <p:nvPr/>
          </p:nvPicPr>
          <p:blipFill rotWithShape="1">
            <a:blip r:embed="rId6" cstate="print">
              <a:alphaModFix/>
            </a:blip>
            <a:srcRect/>
            <a:stretch/>
          </p:blipFill>
          <p:spPr>
            <a:xfrm>
              <a:off x="5946260" y="1048382"/>
              <a:ext cx="2662769" cy="1263066"/>
            </a:xfrm>
            <a:prstGeom prst="rect">
              <a:avLst/>
            </a:prstGeom>
            <a:noFill/>
            <a:ln>
              <a:noFill/>
            </a:ln>
          </p:spPr>
        </p:pic>
        <p:sp>
          <p:nvSpPr>
            <p:cNvPr id="580" name="Google Shape;580;p63"/>
            <p:cNvSpPr/>
            <p:nvPr/>
          </p:nvSpPr>
          <p:spPr>
            <a:xfrm>
              <a:off x="6253325" y="497025"/>
              <a:ext cx="1939925" cy="1711325"/>
            </a:xfrm>
            <a:custGeom>
              <a:avLst/>
              <a:gdLst/>
              <a:ahLst/>
              <a:cxnLst/>
              <a:rect l="l" t="t" r="r" b="b"/>
              <a:pathLst>
                <a:path w="1939925" h="1711325" extrusionOk="0">
                  <a:moveTo>
                    <a:pt x="0" y="1057074"/>
                  </a:moveTo>
                  <a:lnTo>
                    <a:pt x="0" y="564174"/>
                  </a:lnTo>
                  <a:lnTo>
                    <a:pt x="439599" y="301074"/>
                  </a:lnTo>
                  <a:lnTo>
                    <a:pt x="532874" y="354374"/>
                  </a:lnTo>
                  <a:lnTo>
                    <a:pt x="532874" y="264449"/>
                  </a:lnTo>
                  <a:lnTo>
                    <a:pt x="972474" y="0"/>
                  </a:lnTo>
                  <a:lnTo>
                    <a:pt x="1285549" y="196499"/>
                  </a:lnTo>
                  <a:lnTo>
                    <a:pt x="1285549" y="562849"/>
                  </a:lnTo>
                  <a:lnTo>
                    <a:pt x="1615249" y="366349"/>
                  </a:lnTo>
                  <a:lnTo>
                    <a:pt x="1938299" y="562849"/>
                  </a:lnTo>
                  <a:lnTo>
                    <a:pt x="1938299" y="1051099"/>
                  </a:lnTo>
                </a:path>
                <a:path w="1939925" h="1711325" extrusionOk="0">
                  <a:moveTo>
                    <a:pt x="1939524" y="1051849"/>
                  </a:moveTo>
                  <a:lnTo>
                    <a:pt x="1922424" y="1063224"/>
                  </a:lnTo>
                  <a:lnTo>
                    <a:pt x="1922424" y="1160049"/>
                  </a:lnTo>
                  <a:lnTo>
                    <a:pt x="1498149" y="1412049"/>
                  </a:lnTo>
                  <a:lnTo>
                    <a:pt x="1472524" y="1397824"/>
                  </a:lnTo>
                  <a:lnTo>
                    <a:pt x="1472524" y="1310974"/>
                  </a:lnTo>
                  <a:lnTo>
                    <a:pt x="1395624" y="1265399"/>
                  </a:lnTo>
                  <a:lnTo>
                    <a:pt x="1395624" y="1347124"/>
                  </a:lnTo>
                </a:path>
                <a:path w="1939925" h="1711325" extrusionOk="0">
                  <a:moveTo>
                    <a:pt x="1395624" y="1344574"/>
                  </a:moveTo>
                  <a:lnTo>
                    <a:pt x="1388524" y="1358799"/>
                  </a:lnTo>
                  <a:lnTo>
                    <a:pt x="1388524" y="1461324"/>
                  </a:lnTo>
                  <a:lnTo>
                    <a:pt x="962799" y="1711049"/>
                  </a:lnTo>
                  <a:lnTo>
                    <a:pt x="935749" y="1695374"/>
                  </a:lnTo>
                  <a:lnTo>
                    <a:pt x="935749" y="1609949"/>
                  </a:lnTo>
                  <a:lnTo>
                    <a:pt x="772599" y="1511724"/>
                  </a:lnTo>
                  <a:lnTo>
                    <a:pt x="697124" y="1552999"/>
                  </a:lnTo>
                  <a:lnTo>
                    <a:pt x="660124" y="1530224"/>
                  </a:lnTo>
                  <a:lnTo>
                    <a:pt x="660124" y="1434849"/>
                  </a:lnTo>
                  <a:lnTo>
                    <a:pt x="641599" y="1422024"/>
                  </a:lnTo>
                  <a:lnTo>
                    <a:pt x="641599" y="1153224"/>
                  </a:lnTo>
                  <a:lnTo>
                    <a:pt x="309874" y="1345424"/>
                  </a:lnTo>
                  <a:lnTo>
                    <a:pt x="294199" y="1332599"/>
                  </a:lnTo>
                  <a:lnTo>
                    <a:pt x="294199" y="1244349"/>
                  </a:lnTo>
                  <a:lnTo>
                    <a:pt x="124374" y="1147249"/>
                  </a:lnTo>
                  <a:lnTo>
                    <a:pt x="50499" y="1189674"/>
                  </a:lnTo>
                  <a:lnTo>
                    <a:pt x="12774" y="1166099"/>
                  </a:lnTo>
                  <a:lnTo>
                    <a:pt x="9624" y="1065499"/>
                  </a:lnTo>
                  <a:lnTo>
                    <a:pt x="1774" y="1049799"/>
                  </a:lnTo>
                </a:path>
              </a:pathLst>
            </a:custGeom>
            <a:noFill/>
            <a:ln w="9525" cap="flat" cmpd="sng">
              <a:solidFill>
                <a:srgbClr val="595959"/>
              </a:solidFill>
              <a:prstDash val="solid"/>
              <a:round/>
              <a:headEnd type="none" w="sm" len="sm"/>
              <a:tailEnd type="none" w="sm" len="sm"/>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pic>
          <p:nvPicPr>
            <p:cNvPr id="581" name="Google Shape;581;p63"/>
            <p:cNvPicPr preferRelativeResize="0"/>
            <p:nvPr/>
          </p:nvPicPr>
          <p:blipFill rotWithShape="1">
            <a:blip r:embed="rId7">
              <a:alphaModFix/>
            </a:blip>
            <a:srcRect/>
            <a:stretch/>
          </p:blipFill>
          <p:spPr>
            <a:xfrm>
              <a:off x="4127107" y="992192"/>
              <a:ext cx="214704" cy="214704"/>
            </a:xfrm>
            <a:prstGeom prst="rect">
              <a:avLst/>
            </a:prstGeom>
            <a:noFill/>
            <a:ln>
              <a:noFill/>
            </a:ln>
          </p:spPr>
        </p:pic>
      </p:grpSp>
      <p:sp>
        <p:nvSpPr>
          <p:cNvPr id="582" name="Google Shape;582;p63"/>
          <p:cNvSpPr txBox="1"/>
          <p:nvPr/>
        </p:nvSpPr>
        <p:spPr>
          <a:xfrm>
            <a:off x="5599076" y="1075313"/>
            <a:ext cx="120227" cy="160658"/>
          </a:xfrm>
          <a:prstGeom prst="rect">
            <a:avLst/>
          </a:prstGeom>
          <a:noFill/>
          <a:ln>
            <a:noFill/>
          </a:ln>
        </p:spPr>
        <p:txBody>
          <a:bodyPr spcFirstLastPara="1" wrap="square" lIns="0" tIns="16927" rIns="0" bIns="0" anchor="t" anchorCtr="0">
            <a:spAutoFit/>
          </a:bodyPr>
          <a:lstStyle/>
          <a:p>
            <a:pPr marL="16930"/>
            <a:r>
              <a:rPr lang="en-US" sz="933" dirty="0">
                <a:solidFill>
                  <a:schemeClr val="dk1"/>
                </a:solidFill>
                <a:latin typeface="Arial"/>
                <a:ea typeface="Arial"/>
                <a:cs typeface="Arial"/>
                <a:sym typeface="Arial"/>
              </a:rPr>
              <a:t>N</a:t>
            </a:r>
            <a:endParaRPr sz="933">
              <a:solidFill>
                <a:schemeClr val="dk1"/>
              </a:solidFill>
              <a:latin typeface="Arial"/>
              <a:ea typeface="Arial"/>
              <a:cs typeface="Arial"/>
              <a:sym typeface="Arial"/>
            </a:endParaRPr>
          </a:p>
        </p:txBody>
      </p:sp>
      <p:grpSp>
        <p:nvGrpSpPr>
          <p:cNvPr id="4" name="Google Shape;583;p63"/>
          <p:cNvGrpSpPr/>
          <p:nvPr/>
        </p:nvGrpSpPr>
        <p:grpSpPr>
          <a:xfrm>
            <a:off x="304801" y="894"/>
            <a:ext cx="3144520" cy="6856215"/>
            <a:chOff x="228600" y="0"/>
            <a:chExt cx="2358390" cy="5143500"/>
          </a:xfrm>
        </p:grpSpPr>
        <p:sp>
          <p:nvSpPr>
            <p:cNvPr id="584" name="Google Shape;584;p63"/>
            <p:cNvSpPr/>
            <p:nvPr/>
          </p:nvSpPr>
          <p:spPr>
            <a:xfrm>
              <a:off x="228600" y="0"/>
              <a:ext cx="2358390" cy="5143500"/>
            </a:xfrm>
            <a:custGeom>
              <a:avLst/>
              <a:gdLst/>
              <a:ahLst/>
              <a:cxnLst/>
              <a:rect l="l" t="t" r="r" b="b"/>
              <a:pathLst>
                <a:path w="2358390" h="5143500" extrusionOk="0">
                  <a:moveTo>
                    <a:pt x="2357999" y="5143499"/>
                  </a:moveTo>
                  <a:lnTo>
                    <a:pt x="0" y="5143499"/>
                  </a:lnTo>
                  <a:lnTo>
                    <a:pt x="0" y="0"/>
                  </a:lnTo>
                  <a:lnTo>
                    <a:pt x="2357999" y="0"/>
                  </a:lnTo>
                  <a:lnTo>
                    <a:pt x="2357999" y="5143499"/>
                  </a:lnTo>
                  <a:close/>
                </a:path>
              </a:pathLst>
            </a:custGeom>
            <a:solidFill>
              <a:srgbClr val="252525"/>
            </a:solidFill>
            <a:ln>
              <a:noFill/>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sp>
          <p:nvSpPr>
            <p:cNvPr id="585" name="Google Shape;585;p63"/>
            <p:cNvSpPr/>
            <p:nvPr/>
          </p:nvSpPr>
          <p:spPr>
            <a:xfrm>
              <a:off x="228600" y="0"/>
              <a:ext cx="2358390" cy="5143500"/>
            </a:xfrm>
            <a:custGeom>
              <a:avLst/>
              <a:gdLst/>
              <a:ahLst/>
              <a:cxnLst/>
              <a:rect l="l" t="t" r="r" b="b"/>
              <a:pathLst>
                <a:path w="2358390" h="5143500" extrusionOk="0">
                  <a:moveTo>
                    <a:pt x="0" y="5143499"/>
                  </a:moveTo>
                  <a:lnTo>
                    <a:pt x="0" y="0"/>
                  </a:lnTo>
                  <a:lnTo>
                    <a:pt x="2357999" y="0"/>
                  </a:lnTo>
                  <a:lnTo>
                    <a:pt x="2357999" y="5143499"/>
                  </a:lnTo>
                </a:path>
              </a:pathLst>
            </a:custGeom>
            <a:noFill/>
            <a:ln w="9525" cap="flat" cmpd="sng">
              <a:solidFill>
                <a:srgbClr val="595959"/>
              </a:solidFill>
              <a:prstDash val="solid"/>
              <a:round/>
              <a:headEnd type="none" w="sm" len="sm"/>
              <a:tailEnd type="none" w="sm" len="sm"/>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grpSp>
      <p:sp>
        <p:nvSpPr>
          <p:cNvPr id="586" name="Google Shape;586;p63"/>
          <p:cNvSpPr txBox="1">
            <a:spLocks noGrp="1"/>
          </p:cNvSpPr>
          <p:nvPr>
            <p:ph type="title"/>
          </p:nvPr>
        </p:nvSpPr>
        <p:spPr>
          <a:xfrm>
            <a:off x="311150" y="1068154"/>
            <a:ext cx="3131820" cy="811092"/>
          </a:xfrm>
          <a:prstGeom prst="rect">
            <a:avLst/>
          </a:prstGeom>
          <a:noFill/>
          <a:ln>
            <a:noFill/>
          </a:ln>
        </p:spPr>
        <p:txBody>
          <a:bodyPr spcFirstLastPara="1" vert="horz" wrap="square" lIns="0" tIns="16927" rIns="0" bIns="0" rtlCol="0" anchor="ctr" anchorCtr="0">
            <a:spAutoFit/>
          </a:bodyPr>
          <a:lstStyle/>
          <a:p>
            <a:pPr marL="107512">
              <a:spcBef>
                <a:spcPts val="0"/>
              </a:spcBef>
              <a:buClr>
                <a:schemeClr val="lt1"/>
              </a:buClr>
              <a:buSzPts val="5732"/>
            </a:pPr>
            <a:r>
              <a:rPr lang="en-US" sz="5733" b="1" dirty="0">
                <a:solidFill>
                  <a:schemeClr val="lt1"/>
                </a:solidFill>
              </a:rPr>
              <a:t>W34</a:t>
            </a:r>
            <a:endParaRPr sz="5733" b="1">
              <a:solidFill>
                <a:schemeClr val="lt1"/>
              </a:solidFill>
            </a:endParaRPr>
          </a:p>
        </p:txBody>
      </p:sp>
      <p:sp>
        <p:nvSpPr>
          <p:cNvPr id="587" name="Google Shape;587;p63"/>
          <p:cNvSpPr txBox="1"/>
          <p:nvPr/>
        </p:nvSpPr>
        <p:spPr>
          <a:xfrm>
            <a:off x="311150" y="1941021"/>
            <a:ext cx="3131916" cy="3094437"/>
          </a:xfrm>
          <a:prstGeom prst="rect">
            <a:avLst/>
          </a:prstGeom>
          <a:solidFill>
            <a:srgbClr val="252525"/>
          </a:solidFill>
          <a:ln>
            <a:noFill/>
          </a:ln>
        </p:spPr>
        <p:txBody>
          <a:bodyPr spcFirstLastPara="1" wrap="square" lIns="0" tIns="0" rIns="0" bIns="0" anchor="t" anchorCtr="0">
            <a:spAutoFit/>
          </a:bodyPr>
          <a:lstStyle/>
          <a:p>
            <a:pPr marL="107512">
              <a:lnSpc>
                <a:spcPct val="115678"/>
              </a:lnSpc>
            </a:pPr>
            <a:r>
              <a:rPr lang="en-US" sz="3467" b="1" dirty="0">
                <a:solidFill>
                  <a:srgbClr val="FFFFFF"/>
                </a:solidFill>
                <a:latin typeface="Trebuchet MS"/>
                <a:ea typeface="Trebuchet MS"/>
                <a:cs typeface="Trebuchet MS"/>
                <a:sym typeface="Trebuchet MS"/>
              </a:rPr>
              <a:t>Option 2: AAON SA-23</a:t>
            </a:r>
            <a:endParaRPr sz="3467" b="1">
              <a:solidFill>
                <a:srgbClr val="FFFFFF"/>
              </a:solidFill>
              <a:latin typeface="Trebuchet MS"/>
              <a:ea typeface="Trebuchet MS"/>
              <a:cs typeface="Trebuchet MS"/>
              <a:sym typeface="Trebuchet MS"/>
            </a:endParaRPr>
          </a:p>
          <a:p>
            <a:pPr marL="107512">
              <a:lnSpc>
                <a:spcPct val="115678"/>
              </a:lnSpc>
            </a:pPr>
            <a:r>
              <a:rPr lang="en-US" sz="3467" b="1" dirty="0">
                <a:solidFill>
                  <a:srgbClr val="FFFFFF"/>
                </a:solidFill>
                <a:latin typeface="Trebuchet MS"/>
                <a:ea typeface="Trebuchet MS"/>
                <a:cs typeface="Trebuchet MS"/>
                <a:sym typeface="Trebuchet MS"/>
              </a:rPr>
              <a:t>Heat Pumps -&gt; </a:t>
            </a:r>
            <a:r>
              <a:rPr lang="en-US" sz="3467" b="1" dirty="0" err="1">
                <a:solidFill>
                  <a:srgbClr val="FFFFFF"/>
                </a:solidFill>
                <a:latin typeface="Trebuchet MS"/>
                <a:ea typeface="Trebuchet MS"/>
                <a:cs typeface="Trebuchet MS"/>
                <a:sym typeface="Trebuchet MS"/>
              </a:rPr>
              <a:t>Mech</a:t>
            </a:r>
            <a:r>
              <a:rPr lang="en-US" sz="3467" b="1" dirty="0">
                <a:solidFill>
                  <a:srgbClr val="FFFFFF"/>
                </a:solidFill>
                <a:latin typeface="Trebuchet MS"/>
                <a:ea typeface="Trebuchet MS"/>
                <a:cs typeface="Trebuchet MS"/>
                <a:sym typeface="Trebuchet MS"/>
              </a:rPr>
              <a:t> Room (W34-125M)</a:t>
            </a:r>
            <a:endParaRPr sz="3467">
              <a:solidFill>
                <a:schemeClr val="dk1"/>
              </a:solidFill>
              <a:latin typeface="Trebuchet MS"/>
              <a:ea typeface="Trebuchet MS"/>
              <a:cs typeface="Trebuchet MS"/>
              <a:sym typeface="Trebuchet MS"/>
            </a:endParaRPr>
          </a:p>
        </p:txBody>
      </p:sp>
      <p:grpSp>
        <p:nvGrpSpPr>
          <p:cNvPr id="5" name="Google Shape;588;p63"/>
          <p:cNvGrpSpPr/>
          <p:nvPr/>
        </p:nvGrpSpPr>
        <p:grpSpPr>
          <a:xfrm>
            <a:off x="88734" y="894"/>
            <a:ext cx="3360420" cy="6401253"/>
            <a:chOff x="66550" y="0"/>
            <a:chExt cx="2520315" cy="4802190"/>
          </a:xfrm>
        </p:grpSpPr>
        <p:sp>
          <p:nvSpPr>
            <p:cNvPr id="589" name="Google Shape;589;p63"/>
            <p:cNvSpPr/>
            <p:nvPr/>
          </p:nvSpPr>
          <p:spPr>
            <a:xfrm>
              <a:off x="380999" y="4710750"/>
              <a:ext cx="285115" cy="91440"/>
            </a:xfrm>
            <a:custGeom>
              <a:avLst/>
              <a:gdLst/>
              <a:ahLst/>
              <a:cxnLst/>
              <a:rect l="l" t="t" r="r" b="b"/>
              <a:pathLst>
                <a:path w="285115" h="91439" extrusionOk="0">
                  <a:moveTo>
                    <a:pt x="284699" y="91199"/>
                  </a:moveTo>
                  <a:lnTo>
                    <a:pt x="0" y="91199"/>
                  </a:lnTo>
                  <a:lnTo>
                    <a:pt x="0" y="0"/>
                  </a:lnTo>
                  <a:lnTo>
                    <a:pt x="284699" y="0"/>
                  </a:lnTo>
                  <a:lnTo>
                    <a:pt x="284699" y="91199"/>
                  </a:lnTo>
                  <a:close/>
                </a:path>
              </a:pathLst>
            </a:custGeom>
            <a:solidFill>
              <a:srgbClr val="FF0000"/>
            </a:solidFill>
            <a:ln>
              <a:noFill/>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sp>
          <p:nvSpPr>
            <p:cNvPr id="590" name="Google Shape;590;p63"/>
            <p:cNvSpPr/>
            <p:nvPr/>
          </p:nvSpPr>
          <p:spPr>
            <a:xfrm>
              <a:off x="380999" y="4710750"/>
              <a:ext cx="285115" cy="91440"/>
            </a:xfrm>
            <a:custGeom>
              <a:avLst/>
              <a:gdLst/>
              <a:ahLst/>
              <a:cxnLst/>
              <a:rect l="l" t="t" r="r" b="b"/>
              <a:pathLst>
                <a:path w="285115" h="91439" extrusionOk="0">
                  <a:moveTo>
                    <a:pt x="0" y="0"/>
                  </a:moveTo>
                  <a:lnTo>
                    <a:pt x="284699" y="0"/>
                  </a:lnTo>
                  <a:lnTo>
                    <a:pt x="284699" y="91199"/>
                  </a:lnTo>
                  <a:lnTo>
                    <a:pt x="0" y="91199"/>
                  </a:lnTo>
                  <a:lnTo>
                    <a:pt x="0" y="0"/>
                  </a:lnTo>
                  <a:close/>
                </a:path>
              </a:pathLst>
            </a:custGeom>
            <a:noFill/>
            <a:ln w="9525"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sp>
          <p:nvSpPr>
            <p:cNvPr id="591" name="Google Shape;591;p63"/>
            <p:cNvSpPr/>
            <p:nvPr/>
          </p:nvSpPr>
          <p:spPr>
            <a:xfrm>
              <a:off x="380999" y="4447525"/>
              <a:ext cx="285115" cy="91440"/>
            </a:xfrm>
            <a:custGeom>
              <a:avLst/>
              <a:gdLst/>
              <a:ahLst/>
              <a:cxnLst/>
              <a:rect l="l" t="t" r="r" b="b"/>
              <a:pathLst>
                <a:path w="285115" h="91439" extrusionOk="0">
                  <a:moveTo>
                    <a:pt x="284699" y="91199"/>
                  </a:moveTo>
                  <a:lnTo>
                    <a:pt x="0" y="91199"/>
                  </a:lnTo>
                  <a:lnTo>
                    <a:pt x="0" y="0"/>
                  </a:lnTo>
                  <a:lnTo>
                    <a:pt x="284699" y="0"/>
                  </a:lnTo>
                  <a:lnTo>
                    <a:pt x="284699" y="91199"/>
                  </a:lnTo>
                  <a:close/>
                </a:path>
              </a:pathLst>
            </a:custGeom>
            <a:solidFill>
              <a:srgbClr val="FFFF00"/>
            </a:solidFill>
            <a:ln>
              <a:noFill/>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sp>
          <p:nvSpPr>
            <p:cNvPr id="592" name="Google Shape;592;p63"/>
            <p:cNvSpPr/>
            <p:nvPr/>
          </p:nvSpPr>
          <p:spPr>
            <a:xfrm>
              <a:off x="66550" y="3875525"/>
              <a:ext cx="2520315" cy="663575"/>
            </a:xfrm>
            <a:custGeom>
              <a:avLst/>
              <a:gdLst/>
              <a:ahLst/>
              <a:cxnLst/>
              <a:rect l="l" t="t" r="r" b="b"/>
              <a:pathLst>
                <a:path w="2520315" h="663575" extrusionOk="0">
                  <a:moveTo>
                    <a:pt x="314449" y="571999"/>
                  </a:moveTo>
                  <a:lnTo>
                    <a:pt x="599149" y="571999"/>
                  </a:lnTo>
                  <a:lnTo>
                    <a:pt x="599149" y="663199"/>
                  </a:lnTo>
                  <a:lnTo>
                    <a:pt x="314449" y="663199"/>
                  </a:lnTo>
                  <a:lnTo>
                    <a:pt x="314449" y="571999"/>
                  </a:lnTo>
                  <a:close/>
                </a:path>
                <a:path w="2520315" h="663575" extrusionOk="0">
                  <a:moveTo>
                    <a:pt x="0" y="0"/>
                  </a:moveTo>
                  <a:lnTo>
                    <a:pt x="2519999" y="0"/>
                  </a:lnTo>
                </a:path>
              </a:pathLst>
            </a:custGeom>
            <a:noFill/>
            <a:ln w="9525"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pic>
          <p:nvPicPr>
            <p:cNvPr id="593" name="Google Shape;593;p63"/>
            <p:cNvPicPr preferRelativeResize="0"/>
            <p:nvPr/>
          </p:nvPicPr>
          <p:blipFill rotWithShape="1">
            <a:blip r:embed="rId8">
              <a:alphaModFix/>
            </a:blip>
            <a:srcRect/>
            <a:stretch/>
          </p:blipFill>
          <p:spPr>
            <a:xfrm>
              <a:off x="228600" y="0"/>
              <a:ext cx="2358000" cy="460361"/>
            </a:xfrm>
            <a:prstGeom prst="rect">
              <a:avLst/>
            </a:prstGeom>
            <a:noFill/>
            <a:ln>
              <a:noFill/>
            </a:ln>
          </p:spPr>
        </p:pic>
        <p:sp>
          <p:nvSpPr>
            <p:cNvPr id="594" name="Google Shape;594;p63"/>
            <p:cNvSpPr/>
            <p:nvPr/>
          </p:nvSpPr>
          <p:spPr>
            <a:xfrm>
              <a:off x="66550" y="1450712"/>
              <a:ext cx="2520315" cy="0"/>
            </a:xfrm>
            <a:custGeom>
              <a:avLst/>
              <a:gdLst/>
              <a:ahLst/>
              <a:cxnLst/>
              <a:rect l="l" t="t" r="r" b="b"/>
              <a:pathLst>
                <a:path w="2520315" h="120000" extrusionOk="0">
                  <a:moveTo>
                    <a:pt x="0" y="0"/>
                  </a:moveTo>
                  <a:lnTo>
                    <a:pt x="2519999" y="0"/>
                  </a:lnTo>
                </a:path>
              </a:pathLst>
            </a:custGeom>
            <a:noFill/>
            <a:ln w="9525"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sz="2400">
                <a:solidFill>
                  <a:schemeClr val="dk1"/>
                </a:solidFill>
                <a:latin typeface="Arial"/>
                <a:ea typeface="Arial"/>
                <a:cs typeface="Arial"/>
                <a:sym typeface="Arial"/>
              </a:endParaRPr>
            </a:p>
          </p:txBody>
        </p:sp>
      </p:grpSp>
      <p:sp>
        <p:nvSpPr>
          <p:cNvPr id="595" name="Google Shape;595;p63"/>
          <p:cNvSpPr txBox="1"/>
          <p:nvPr/>
        </p:nvSpPr>
        <p:spPr>
          <a:xfrm>
            <a:off x="949069" y="5862117"/>
            <a:ext cx="1323340" cy="581221"/>
          </a:xfrm>
          <a:prstGeom prst="rect">
            <a:avLst/>
          </a:prstGeom>
          <a:noFill/>
          <a:ln>
            <a:noFill/>
          </a:ln>
        </p:spPr>
        <p:txBody>
          <a:bodyPr spcFirstLastPara="1" wrap="square" lIns="0" tIns="16927" rIns="0" bIns="0" anchor="t" anchorCtr="0">
            <a:spAutoFit/>
          </a:bodyPr>
          <a:lstStyle/>
          <a:p>
            <a:pPr marL="16930"/>
            <a:r>
              <a:rPr lang="en-US" sz="1333" dirty="0">
                <a:solidFill>
                  <a:srgbClr val="FFFFFF"/>
                </a:solidFill>
                <a:latin typeface="Arial"/>
                <a:ea typeface="Arial"/>
                <a:cs typeface="Arial"/>
                <a:sym typeface="Arial"/>
              </a:rPr>
              <a:t>Electrical room</a:t>
            </a:r>
            <a:endParaRPr sz="1333">
              <a:solidFill>
                <a:schemeClr val="dk1"/>
              </a:solidFill>
              <a:latin typeface="Arial"/>
              <a:ea typeface="Arial"/>
              <a:cs typeface="Arial"/>
              <a:sym typeface="Arial"/>
            </a:endParaRPr>
          </a:p>
          <a:p>
            <a:pPr marL="16930">
              <a:spcBef>
                <a:spcPts val="1159"/>
              </a:spcBef>
            </a:pPr>
            <a:r>
              <a:rPr lang="en-US" sz="1333" dirty="0">
                <a:solidFill>
                  <a:srgbClr val="FFFFFF"/>
                </a:solidFill>
                <a:latin typeface="Arial"/>
                <a:ea typeface="Arial"/>
                <a:cs typeface="Arial"/>
                <a:sym typeface="Arial"/>
              </a:rPr>
              <a:t>Mechanical room</a:t>
            </a:r>
            <a:endParaRPr sz="1333">
              <a:solidFill>
                <a:schemeClr val="dk1"/>
              </a:solidFill>
              <a:latin typeface="Arial"/>
              <a:ea typeface="Arial"/>
              <a:cs typeface="Arial"/>
              <a:sym typeface="Arial"/>
            </a:endParaRPr>
          </a:p>
        </p:txBody>
      </p:sp>
      <p:sp>
        <p:nvSpPr>
          <p:cNvPr id="596" name="Google Shape;596;p63"/>
          <p:cNvSpPr txBox="1"/>
          <p:nvPr/>
        </p:nvSpPr>
        <p:spPr>
          <a:xfrm>
            <a:off x="503751" y="5314550"/>
            <a:ext cx="2384421" cy="386424"/>
          </a:xfrm>
          <a:prstGeom prst="rect">
            <a:avLst/>
          </a:prstGeom>
          <a:noFill/>
          <a:ln>
            <a:noFill/>
          </a:ln>
        </p:spPr>
        <p:txBody>
          <a:bodyPr spcFirstLastPara="1" wrap="square" lIns="0" tIns="16927" rIns="0" bIns="0" anchor="t" anchorCtr="0">
            <a:spAutoFit/>
          </a:bodyPr>
          <a:lstStyle/>
          <a:p>
            <a:pPr marL="16930"/>
            <a:r>
              <a:rPr lang="en-US" sz="2400" b="1" u="sng" dirty="0">
                <a:solidFill>
                  <a:srgbClr val="FFFFFF"/>
                </a:solidFill>
                <a:latin typeface="Trebuchet MS"/>
                <a:ea typeface="Trebuchet MS"/>
                <a:cs typeface="Trebuchet MS"/>
                <a:sym typeface="Trebuchet MS"/>
              </a:rPr>
              <a:t>3D </a:t>
            </a:r>
            <a:r>
              <a:rPr lang="en-US" sz="2400" b="1" u="sng" dirty="0" err="1">
                <a:solidFill>
                  <a:srgbClr val="FFFFFF"/>
                </a:solidFill>
                <a:latin typeface="Trebuchet MS"/>
                <a:ea typeface="Trebuchet MS"/>
                <a:cs typeface="Trebuchet MS"/>
                <a:sym typeface="Trebuchet MS"/>
              </a:rPr>
              <a:t>Infographic</a:t>
            </a:r>
            <a:endParaRPr sz="2400">
              <a:solidFill>
                <a:schemeClr val="dk1"/>
              </a:solidFill>
              <a:latin typeface="Trebuchet MS"/>
              <a:ea typeface="Trebuchet MS"/>
              <a:cs typeface="Trebuchet MS"/>
              <a:sym typeface="Trebuchet MS"/>
            </a:endParaRPr>
          </a:p>
        </p:txBody>
      </p:sp>
      <p:pic>
        <p:nvPicPr>
          <p:cNvPr id="597" name="Google Shape;597;p63"/>
          <p:cNvPicPr preferRelativeResize="0"/>
          <p:nvPr/>
        </p:nvPicPr>
        <p:blipFill rotWithShape="1">
          <a:blip r:embed="rId9">
            <a:alphaModFix/>
          </a:blip>
          <a:srcRect/>
          <a:stretch/>
        </p:blipFill>
        <p:spPr>
          <a:xfrm>
            <a:off x="2462817" y="6043864"/>
            <a:ext cx="1764296" cy="769475"/>
          </a:xfrm>
          <a:prstGeom prst="rect">
            <a:avLst/>
          </a:prstGeom>
          <a:noFill/>
          <a:ln>
            <a:noFill/>
          </a:ln>
        </p:spPr>
      </p:pic>
      <p:pic>
        <p:nvPicPr>
          <p:cNvPr id="598" name="Google Shape;598;p63"/>
          <p:cNvPicPr preferRelativeResize="0"/>
          <p:nvPr/>
        </p:nvPicPr>
        <p:blipFill rotWithShape="1">
          <a:blip r:embed="rId10" cstate="print">
            <a:alphaModFix/>
          </a:blip>
          <a:srcRect/>
          <a:stretch/>
        </p:blipFill>
        <p:spPr>
          <a:xfrm>
            <a:off x="10232041" y="5862126"/>
            <a:ext cx="1959961" cy="959551"/>
          </a:xfrm>
          <a:prstGeom prst="rect">
            <a:avLst/>
          </a:prstGeom>
          <a:noFill/>
          <a:ln>
            <a:noFill/>
          </a:ln>
        </p:spPr>
      </p:pic>
      <p:sp>
        <p:nvSpPr>
          <p:cNvPr id="6" name="Slide Number Placeholder 5">
            <a:extLst>
              <a:ext uri="{FF2B5EF4-FFF2-40B4-BE49-F238E27FC236}">
                <a16:creationId xmlns:a16="http://schemas.microsoft.com/office/drawing/2014/main" id="{5120F286-DC95-C020-F438-F964C8307F99}"/>
              </a:ext>
            </a:extLst>
          </p:cNvPr>
          <p:cNvSpPr>
            <a:spLocks noGrp="1"/>
          </p:cNvSpPr>
          <p:nvPr>
            <p:ph type="sldNum" sz="quarter" idx="12"/>
          </p:nvPr>
        </p:nvSpPr>
        <p:spPr>
          <a:xfrm>
            <a:off x="9420132" y="5537354"/>
            <a:ext cx="2743200" cy="365125"/>
          </a:xfrm>
        </p:spPr>
        <p:txBody>
          <a:bodyPr/>
          <a:lstStyle/>
          <a:p>
            <a:fld id="{B1FFB0EB-FB64-4D6A-889A-24A30240CB27}" type="slidenum">
              <a:rPr lang="en-US" smtClean="0"/>
              <a:t>17</a:t>
            </a:fld>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RC2\Documents\__Grants-MIT\MIT_HVAC\Decarbonization Committees\Plans &amp; Docs\Utilities\MIT Hot Water extent if not using 2-pipe Network Thermal.png"/>
          <p:cNvPicPr>
            <a:picLocks noChangeAspect="1" noChangeArrowheads="1"/>
          </p:cNvPicPr>
          <p:nvPr/>
        </p:nvPicPr>
        <p:blipFill>
          <a:blip r:embed="rId2"/>
          <a:srcRect/>
          <a:stretch>
            <a:fillRect/>
          </a:stretch>
        </p:blipFill>
        <p:spPr bwMode="auto">
          <a:xfrm>
            <a:off x="158426" y="3022601"/>
            <a:ext cx="11881175" cy="3732983"/>
          </a:xfrm>
          <a:prstGeom prst="rect">
            <a:avLst/>
          </a:prstGeom>
          <a:noFill/>
          <a:ln w="28575">
            <a:solidFill>
              <a:schemeClr val="tx1"/>
            </a:solidFill>
          </a:ln>
        </p:spPr>
      </p:pic>
      <p:pic>
        <p:nvPicPr>
          <p:cNvPr id="4099" name="Picture 3" descr="C:\Users\RC2\Documents\__Grants-MIT\MIT_HVAC\Decarbonization Committees\Plans &amp; Docs\Utilities\MIT Chilled Water Extent.png"/>
          <p:cNvPicPr>
            <a:picLocks noChangeAspect="1" noChangeArrowheads="1"/>
          </p:cNvPicPr>
          <p:nvPr/>
        </p:nvPicPr>
        <p:blipFill>
          <a:blip r:embed="rId3"/>
          <a:srcRect/>
          <a:stretch>
            <a:fillRect/>
          </a:stretch>
        </p:blipFill>
        <p:spPr bwMode="auto">
          <a:xfrm>
            <a:off x="0" y="177800"/>
            <a:ext cx="12090400" cy="2951725"/>
          </a:xfrm>
          <a:prstGeom prst="rect">
            <a:avLst/>
          </a:prstGeom>
          <a:noFill/>
        </p:spPr>
      </p:pic>
      <p:cxnSp>
        <p:nvCxnSpPr>
          <p:cNvPr id="7" name="Straight Connector 6"/>
          <p:cNvCxnSpPr/>
          <p:nvPr/>
        </p:nvCxnSpPr>
        <p:spPr>
          <a:xfrm rot="5400000">
            <a:off x="8864600" y="1981200"/>
            <a:ext cx="152400" cy="2117"/>
          </a:xfrm>
          <a:prstGeom prst="line">
            <a:avLst/>
          </a:prstGeom>
          <a:ln w="38100">
            <a:solidFill>
              <a:srgbClr val="009900"/>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534400" y="2616200"/>
            <a:ext cx="203200" cy="50800"/>
          </a:xfrm>
          <a:prstGeom prst="line">
            <a:avLst/>
          </a:prstGeom>
          <a:ln w="38100">
            <a:solidFill>
              <a:srgbClr val="009900"/>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57200" y="2660112"/>
            <a:ext cx="5603275" cy="6888"/>
          </a:xfrm>
          <a:prstGeom prst="line">
            <a:avLst/>
          </a:prstGeom>
          <a:ln w="38100">
            <a:solidFill>
              <a:srgbClr val="0099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130800" y="1447800"/>
            <a:ext cx="762000" cy="101600"/>
          </a:xfrm>
          <a:prstGeom prst="line">
            <a:avLst/>
          </a:prstGeom>
          <a:ln w="38100">
            <a:solidFill>
              <a:srgbClr val="009900"/>
            </a:solidFill>
            <a:prstDash val="sysDot"/>
          </a:ln>
        </p:spPr>
        <p:style>
          <a:lnRef idx="1">
            <a:schemeClr val="accent1"/>
          </a:lnRef>
          <a:fillRef idx="0">
            <a:schemeClr val="accent1"/>
          </a:fillRef>
          <a:effectRef idx="0">
            <a:schemeClr val="accent1"/>
          </a:effectRef>
          <a:fontRef idx="minor">
            <a:schemeClr val="tx1"/>
          </a:fontRef>
        </p:style>
      </p:cxnSp>
      <p:grpSp>
        <p:nvGrpSpPr>
          <p:cNvPr id="2" name="Group 13"/>
          <p:cNvGrpSpPr/>
          <p:nvPr/>
        </p:nvGrpSpPr>
        <p:grpSpPr>
          <a:xfrm>
            <a:off x="1117600" y="4495801"/>
            <a:ext cx="7910957" cy="1104003"/>
            <a:chOff x="495300" y="1187531"/>
            <a:chExt cx="6363494" cy="965119"/>
          </a:xfrm>
        </p:grpSpPr>
        <p:cxnSp>
          <p:nvCxnSpPr>
            <p:cNvPr id="9" name="Straight Connector 8"/>
            <p:cNvCxnSpPr/>
            <p:nvPr/>
          </p:nvCxnSpPr>
          <p:spPr>
            <a:xfrm rot="5400000">
              <a:off x="6800850" y="1638300"/>
              <a:ext cx="114300" cy="1588"/>
            </a:xfrm>
            <a:prstGeom prst="line">
              <a:avLst/>
            </a:prstGeom>
            <a:ln w="38100">
              <a:solidFill>
                <a:srgbClr val="009900"/>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553200" y="2114550"/>
              <a:ext cx="152400" cy="38100"/>
            </a:xfrm>
            <a:prstGeom prst="line">
              <a:avLst/>
            </a:prstGeom>
            <a:ln w="38100">
              <a:solidFill>
                <a:srgbClr val="009900"/>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95300" y="2114550"/>
              <a:ext cx="4267200" cy="38100"/>
            </a:xfrm>
            <a:prstGeom prst="line">
              <a:avLst/>
            </a:prstGeom>
            <a:ln w="38100">
              <a:solidFill>
                <a:srgbClr val="009900"/>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968655" y="1187531"/>
              <a:ext cx="647700" cy="38100"/>
            </a:xfrm>
            <a:prstGeom prst="line">
              <a:avLst/>
            </a:prstGeom>
            <a:ln w="38100">
              <a:solidFill>
                <a:srgbClr val="009900"/>
              </a:solidFill>
              <a:prstDash val="sysDot"/>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1219200" y="2108200"/>
            <a:ext cx="1997470" cy="379656"/>
          </a:xfrm>
          <a:prstGeom prst="rect">
            <a:avLst/>
          </a:prstGeom>
          <a:noFill/>
        </p:spPr>
        <p:txBody>
          <a:bodyPr wrap="none" rtlCol="0">
            <a:spAutoFit/>
          </a:bodyPr>
          <a:lstStyle/>
          <a:p>
            <a:r>
              <a:rPr lang="en-US" sz="1867" b="1" dirty="0">
                <a:solidFill>
                  <a:srgbClr val="009900"/>
                </a:solidFill>
              </a:rPr>
              <a:t>New Ambient/CW</a:t>
            </a:r>
          </a:p>
        </p:txBody>
      </p:sp>
      <p:cxnSp>
        <p:nvCxnSpPr>
          <p:cNvPr id="18" name="Straight Arrow Connector 17"/>
          <p:cNvCxnSpPr/>
          <p:nvPr/>
        </p:nvCxnSpPr>
        <p:spPr>
          <a:xfrm>
            <a:off x="2895600" y="2463800"/>
            <a:ext cx="304800" cy="101600"/>
          </a:xfrm>
          <a:prstGeom prst="straightConnector1">
            <a:avLst/>
          </a:prstGeom>
          <a:ln w="28575">
            <a:solidFill>
              <a:srgbClr val="0099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6200000" flipH="1">
            <a:off x="1320800" y="3733801"/>
            <a:ext cx="3149601" cy="609599"/>
          </a:xfrm>
          <a:prstGeom prst="straightConnector1">
            <a:avLst/>
          </a:prstGeom>
          <a:ln w="28575">
            <a:solidFill>
              <a:srgbClr val="0099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743200" y="2463800"/>
            <a:ext cx="2895600" cy="2133600"/>
          </a:xfrm>
          <a:prstGeom prst="straightConnector1">
            <a:avLst/>
          </a:prstGeom>
          <a:ln w="28575">
            <a:solidFill>
              <a:srgbClr val="0099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3149600" y="1549400"/>
            <a:ext cx="2032000" cy="609600"/>
          </a:xfrm>
          <a:prstGeom prst="straightConnector1">
            <a:avLst/>
          </a:prstGeom>
          <a:ln w="28575">
            <a:solidFill>
              <a:srgbClr val="0099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0801" y="267494"/>
            <a:ext cx="3066737" cy="1200329"/>
          </a:xfrm>
          <a:prstGeom prst="rect">
            <a:avLst/>
          </a:prstGeom>
          <a:noFill/>
        </p:spPr>
        <p:txBody>
          <a:bodyPr wrap="none" rtlCol="0">
            <a:spAutoFit/>
          </a:bodyPr>
          <a:lstStyle/>
          <a:p>
            <a:r>
              <a:rPr lang="en-US" sz="2400" b="1" dirty="0">
                <a:solidFill>
                  <a:srgbClr val="FF0000"/>
                </a:solidFill>
              </a:rPr>
              <a:t>Distributed </a:t>
            </a:r>
          </a:p>
          <a:p>
            <a:r>
              <a:rPr lang="en-US" sz="2400" b="1" dirty="0">
                <a:solidFill>
                  <a:srgbClr val="FF0000"/>
                </a:solidFill>
              </a:rPr>
              <a:t>2-pipe Network</a:t>
            </a:r>
          </a:p>
          <a:p>
            <a:r>
              <a:rPr lang="en-US" sz="2400" b="1" dirty="0">
                <a:solidFill>
                  <a:srgbClr val="FF0000"/>
                </a:solidFill>
              </a:rPr>
              <a:t>Almost no new piping!</a:t>
            </a:r>
          </a:p>
        </p:txBody>
      </p:sp>
      <p:sp>
        <p:nvSpPr>
          <p:cNvPr id="25" name="TextBox 24"/>
          <p:cNvSpPr txBox="1"/>
          <p:nvPr/>
        </p:nvSpPr>
        <p:spPr>
          <a:xfrm>
            <a:off x="88438" y="3213894"/>
            <a:ext cx="2806025" cy="1200329"/>
          </a:xfrm>
          <a:prstGeom prst="rect">
            <a:avLst/>
          </a:prstGeom>
          <a:noFill/>
        </p:spPr>
        <p:txBody>
          <a:bodyPr wrap="none" rtlCol="0">
            <a:spAutoFit/>
          </a:bodyPr>
          <a:lstStyle/>
          <a:p>
            <a:r>
              <a:rPr lang="en-US" sz="2400" b="1" dirty="0">
                <a:solidFill>
                  <a:srgbClr val="FF0000"/>
                </a:solidFill>
              </a:rPr>
              <a:t>Central Plant</a:t>
            </a:r>
          </a:p>
          <a:p>
            <a:r>
              <a:rPr lang="en-US" sz="2400" b="1" dirty="0">
                <a:solidFill>
                  <a:srgbClr val="FF0000"/>
                </a:solidFill>
              </a:rPr>
              <a:t>4-pipe Distribution</a:t>
            </a:r>
          </a:p>
          <a:p>
            <a:r>
              <a:rPr lang="en-US" sz="2400" b="1" dirty="0">
                <a:solidFill>
                  <a:srgbClr val="FF0000"/>
                </a:solidFill>
              </a:rPr>
              <a:t>Massive new piping!</a:t>
            </a:r>
          </a:p>
        </p:txBody>
      </p:sp>
      <p:sp>
        <p:nvSpPr>
          <p:cNvPr id="3" name="Slide Number Placeholder 2">
            <a:extLst>
              <a:ext uri="{FF2B5EF4-FFF2-40B4-BE49-F238E27FC236}">
                <a16:creationId xmlns:a16="http://schemas.microsoft.com/office/drawing/2014/main" id="{4CC8C1CF-3A7E-C174-9E6A-2898F706D04E}"/>
              </a:ext>
            </a:extLst>
          </p:cNvPr>
          <p:cNvSpPr>
            <a:spLocks noGrp="1"/>
          </p:cNvSpPr>
          <p:nvPr>
            <p:ph type="sldNum" sz="quarter" idx="12"/>
          </p:nvPr>
        </p:nvSpPr>
        <p:spPr/>
        <p:txBody>
          <a:bodyPr/>
          <a:lstStyle/>
          <a:p>
            <a:fld id="{B1FFB0EB-FB64-4D6A-889A-24A30240CB27}" type="slidenum">
              <a:rPr lang="en-US" smtClean="0"/>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1923E-4903-8143-D377-A7F8D084C6D0}"/>
              </a:ext>
            </a:extLst>
          </p:cNvPr>
          <p:cNvSpPr>
            <a:spLocks noGrp="1"/>
          </p:cNvSpPr>
          <p:nvPr>
            <p:ph type="title"/>
          </p:nvPr>
        </p:nvSpPr>
        <p:spPr>
          <a:xfrm>
            <a:off x="422787" y="365125"/>
            <a:ext cx="11346425" cy="1325563"/>
          </a:xfrm>
        </p:spPr>
        <p:txBody>
          <a:bodyPr/>
          <a:lstStyle/>
          <a:p>
            <a:r>
              <a:rPr lang="en-US" dirty="0"/>
              <a:t>Hot Water for Heating </a:t>
            </a:r>
            <a:br>
              <a:rPr lang="en-US" dirty="0"/>
            </a:br>
            <a:r>
              <a:rPr lang="en-US" dirty="0"/>
              <a:t>Central Thermal Plant vs Distributed Heat Pumps</a:t>
            </a:r>
          </a:p>
        </p:txBody>
      </p:sp>
      <p:sp>
        <p:nvSpPr>
          <p:cNvPr id="10" name="Flowchart: Magnetic Disk 9">
            <a:extLst>
              <a:ext uri="{FF2B5EF4-FFF2-40B4-BE49-F238E27FC236}">
                <a16:creationId xmlns:a16="http://schemas.microsoft.com/office/drawing/2014/main" id="{F4E9B069-BAE9-F6E4-2E61-D25B153FCA4F}"/>
              </a:ext>
            </a:extLst>
          </p:cNvPr>
          <p:cNvSpPr/>
          <p:nvPr/>
        </p:nvSpPr>
        <p:spPr>
          <a:xfrm>
            <a:off x="1166104" y="1901021"/>
            <a:ext cx="1111045" cy="1651817"/>
          </a:xfrm>
          <a:prstGeom prst="flowChartMagneticDisk">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COP         ~3.0</a:t>
            </a:r>
          </a:p>
        </p:txBody>
      </p:sp>
      <p:sp>
        <p:nvSpPr>
          <p:cNvPr id="11" name="Oval 10">
            <a:extLst>
              <a:ext uri="{FF2B5EF4-FFF2-40B4-BE49-F238E27FC236}">
                <a16:creationId xmlns:a16="http://schemas.microsoft.com/office/drawing/2014/main" id="{D72A8004-57FE-1685-F643-027A81DB63C3}"/>
              </a:ext>
            </a:extLst>
          </p:cNvPr>
          <p:cNvSpPr/>
          <p:nvPr/>
        </p:nvSpPr>
        <p:spPr>
          <a:xfrm>
            <a:off x="2418122" y="2519313"/>
            <a:ext cx="1097280" cy="10972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Pump</a:t>
            </a:r>
          </a:p>
        </p:txBody>
      </p:sp>
      <p:sp>
        <p:nvSpPr>
          <p:cNvPr id="12" name="Cube 11">
            <a:extLst>
              <a:ext uri="{FF2B5EF4-FFF2-40B4-BE49-F238E27FC236}">
                <a16:creationId xmlns:a16="http://schemas.microsoft.com/office/drawing/2014/main" id="{AADCEF12-921C-20A7-1A3D-F3A0778BF07C}"/>
              </a:ext>
            </a:extLst>
          </p:cNvPr>
          <p:cNvSpPr/>
          <p:nvPr/>
        </p:nvSpPr>
        <p:spPr>
          <a:xfrm>
            <a:off x="9372603" y="2281372"/>
            <a:ext cx="1463040" cy="1920240"/>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Bldg</a:t>
            </a:r>
          </a:p>
        </p:txBody>
      </p:sp>
      <p:sp>
        <p:nvSpPr>
          <p:cNvPr id="13" name="Arrow: Striped Right 12">
            <a:extLst>
              <a:ext uri="{FF2B5EF4-FFF2-40B4-BE49-F238E27FC236}">
                <a16:creationId xmlns:a16="http://schemas.microsoft.com/office/drawing/2014/main" id="{3FB9BBAB-53FB-FD67-4FC8-8D7781C3F81E}"/>
              </a:ext>
            </a:extLst>
          </p:cNvPr>
          <p:cNvSpPr/>
          <p:nvPr/>
        </p:nvSpPr>
        <p:spPr>
          <a:xfrm>
            <a:off x="3656375" y="2913011"/>
            <a:ext cx="5621594" cy="595517"/>
          </a:xfrm>
          <a:prstGeom prst="stripedRightArrow">
            <a:avLst/>
          </a:prstGeom>
          <a:gradFill flip="none" rotWithShape="1">
            <a:gsLst>
              <a:gs pos="0">
                <a:schemeClr val="accent2">
                  <a:lumMod val="0"/>
                  <a:lumOff val="100000"/>
                </a:schemeClr>
              </a:gs>
              <a:gs pos="34000">
                <a:schemeClr val="accent2">
                  <a:lumMod val="89000"/>
                </a:schemeClr>
              </a:gs>
              <a:gs pos="0">
                <a:schemeClr val="accent2">
                  <a:lumMod val="75000"/>
                </a:schemeClr>
              </a:gs>
              <a:gs pos="100000">
                <a:schemeClr val="accent2">
                  <a:lumMod val="7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ylinder 13">
            <a:extLst>
              <a:ext uri="{FF2B5EF4-FFF2-40B4-BE49-F238E27FC236}">
                <a16:creationId xmlns:a16="http://schemas.microsoft.com/office/drawing/2014/main" id="{0AD7103A-7AF9-FAD3-4BD4-10F250ADBDFE}"/>
              </a:ext>
            </a:extLst>
          </p:cNvPr>
          <p:cNvSpPr/>
          <p:nvPr/>
        </p:nvSpPr>
        <p:spPr>
          <a:xfrm>
            <a:off x="8610602" y="5727085"/>
            <a:ext cx="609600" cy="811827"/>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COP 5.0</a:t>
            </a:r>
          </a:p>
        </p:txBody>
      </p:sp>
      <p:sp>
        <p:nvSpPr>
          <p:cNvPr id="15" name="Cube 14">
            <a:extLst>
              <a:ext uri="{FF2B5EF4-FFF2-40B4-BE49-F238E27FC236}">
                <a16:creationId xmlns:a16="http://schemas.microsoft.com/office/drawing/2014/main" id="{C090A50C-2880-4DBF-611D-D1878F1BCDB2}"/>
              </a:ext>
            </a:extLst>
          </p:cNvPr>
          <p:cNvSpPr/>
          <p:nvPr/>
        </p:nvSpPr>
        <p:spPr>
          <a:xfrm>
            <a:off x="9436502" y="4712470"/>
            <a:ext cx="1463040" cy="1920240"/>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Bldg</a:t>
            </a:r>
          </a:p>
        </p:txBody>
      </p:sp>
      <p:sp>
        <p:nvSpPr>
          <p:cNvPr id="16" name="TextBox 15">
            <a:extLst>
              <a:ext uri="{FF2B5EF4-FFF2-40B4-BE49-F238E27FC236}">
                <a16:creationId xmlns:a16="http://schemas.microsoft.com/office/drawing/2014/main" id="{06CFD5DF-1755-7638-2B7B-6223D35868D9}"/>
              </a:ext>
            </a:extLst>
          </p:cNvPr>
          <p:cNvSpPr txBox="1"/>
          <p:nvPr/>
        </p:nvSpPr>
        <p:spPr>
          <a:xfrm>
            <a:off x="1021942" y="3813315"/>
            <a:ext cx="1290484" cy="830997"/>
          </a:xfrm>
          <a:prstGeom prst="rect">
            <a:avLst/>
          </a:prstGeom>
          <a:noFill/>
        </p:spPr>
        <p:txBody>
          <a:bodyPr wrap="square" rtlCol="0">
            <a:spAutoFit/>
          </a:bodyPr>
          <a:lstStyle/>
          <a:p>
            <a:r>
              <a:rPr lang="en-US" sz="2400" dirty="0"/>
              <a:t>Less Efficient</a:t>
            </a:r>
          </a:p>
        </p:txBody>
      </p:sp>
      <p:sp>
        <p:nvSpPr>
          <p:cNvPr id="17" name="TextBox 16">
            <a:extLst>
              <a:ext uri="{FF2B5EF4-FFF2-40B4-BE49-F238E27FC236}">
                <a16:creationId xmlns:a16="http://schemas.microsoft.com/office/drawing/2014/main" id="{8D90771B-5B4A-AF14-730E-D2BE87D1A819}"/>
              </a:ext>
            </a:extLst>
          </p:cNvPr>
          <p:cNvSpPr txBox="1"/>
          <p:nvPr/>
        </p:nvSpPr>
        <p:spPr>
          <a:xfrm>
            <a:off x="2405215" y="3795980"/>
            <a:ext cx="1544884" cy="830997"/>
          </a:xfrm>
          <a:prstGeom prst="rect">
            <a:avLst/>
          </a:prstGeom>
          <a:noFill/>
        </p:spPr>
        <p:txBody>
          <a:bodyPr wrap="square" rtlCol="0">
            <a:spAutoFit/>
          </a:bodyPr>
          <a:lstStyle/>
          <a:p>
            <a:r>
              <a:rPr lang="en-US" sz="2400" dirty="0"/>
              <a:t>Added Electricity</a:t>
            </a:r>
          </a:p>
        </p:txBody>
      </p:sp>
      <p:sp>
        <p:nvSpPr>
          <p:cNvPr id="18" name="TextBox 17">
            <a:extLst>
              <a:ext uri="{FF2B5EF4-FFF2-40B4-BE49-F238E27FC236}">
                <a16:creationId xmlns:a16="http://schemas.microsoft.com/office/drawing/2014/main" id="{19049B33-EB6A-7078-D7A8-204F7836DC3A}"/>
              </a:ext>
            </a:extLst>
          </p:cNvPr>
          <p:cNvSpPr txBox="1"/>
          <p:nvPr/>
        </p:nvSpPr>
        <p:spPr>
          <a:xfrm>
            <a:off x="4706594" y="3322005"/>
            <a:ext cx="3739315" cy="461665"/>
          </a:xfrm>
          <a:prstGeom prst="rect">
            <a:avLst/>
          </a:prstGeom>
          <a:noFill/>
        </p:spPr>
        <p:txBody>
          <a:bodyPr wrap="square" rtlCol="0">
            <a:spAutoFit/>
          </a:bodyPr>
          <a:lstStyle/>
          <a:p>
            <a:r>
              <a:rPr lang="en-US" sz="2400" dirty="0"/>
              <a:t>Heat Losses in Transmission</a:t>
            </a:r>
          </a:p>
        </p:txBody>
      </p:sp>
      <p:sp>
        <p:nvSpPr>
          <p:cNvPr id="3" name="TextBox 2">
            <a:extLst>
              <a:ext uri="{FF2B5EF4-FFF2-40B4-BE49-F238E27FC236}">
                <a16:creationId xmlns:a16="http://schemas.microsoft.com/office/drawing/2014/main" id="{3FE26A98-D8F7-4A68-976B-8ADA73950DB3}"/>
              </a:ext>
            </a:extLst>
          </p:cNvPr>
          <p:cNvSpPr txBox="1"/>
          <p:nvPr/>
        </p:nvSpPr>
        <p:spPr>
          <a:xfrm>
            <a:off x="4876793" y="3997980"/>
            <a:ext cx="2595716" cy="461665"/>
          </a:xfrm>
          <a:prstGeom prst="rect">
            <a:avLst/>
          </a:prstGeom>
          <a:noFill/>
          <a:ln w="19050">
            <a:solidFill>
              <a:schemeClr val="tx1"/>
            </a:solidFill>
          </a:ln>
        </p:spPr>
        <p:txBody>
          <a:bodyPr wrap="square" rtlCol="0">
            <a:spAutoFit/>
          </a:bodyPr>
          <a:lstStyle/>
          <a:p>
            <a:pPr algn="ctr"/>
            <a:r>
              <a:rPr lang="en-US" sz="2400" dirty="0"/>
              <a:t>Centralized System</a:t>
            </a:r>
            <a:endParaRPr lang="en-US" dirty="0"/>
          </a:p>
        </p:txBody>
      </p:sp>
      <p:sp>
        <p:nvSpPr>
          <p:cNvPr id="5" name="TextBox 4">
            <a:extLst>
              <a:ext uri="{FF2B5EF4-FFF2-40B4-BE49-F238E27FC236}">
                <a16:creationId xmlns:a16="http://schemas.microsoft.com/office/drawing/2014/main" id="{4EB81E7E-F6DC-A6A7-D2AF-DC20E0C511DD}"/>
              </a:ext>
            </a:extLst>
          </p:cNvPr>
          <p:cNvSpPr txBox="1"/>
          <p:nvPr/>
        </p:nvSpPr>
        <p:spPr>
          <a:xfrm>
            <a:off x="4876793" y="5551813"/>
            <a:ext cx="2595716" cy="461665"/>
          </a:xfrm>
          <a:prstGeom prst="rect">
            <a:avLst/>
          </a:prstGeom>
          <a:noFill/>
          <a:ln w="19050">
            <a:solidFill>
              <a:schemeClr val="tx1"/>
            </a:solidFill>
          </a:ln>
        </p:spPr>
        <p:txBody>
          <a:bodyPr wrap="square" rtlCol="0">
            <a:spAutoFit/>
          </a:bodyPr>
          <a:lstStyle/>
          <a:p>
            <a:pPr algn="ctr"/>
            <a:r>
              <a:rPr lang="en-US" sz="2400" dirty="0"/>
              <a:t>MITTEN System</a:t>
            </a:r>
            <a:endParaRPr lang="en-US" dirty="0"/>
          </a:p>
        </p:txBody>
      </p:sp>
      <p:sp>
        <p:nvSpPr>
          <p:cNvPr id="23" name="Arrow: Up 22">
            <a:extLst>
              <a:ext uri="{FF2B5EF4-FFF2-40B4-BE49-F238E27FC236}">
                <a16:creationId xmlns:a16="http://schemas.microsoft.com/office/drawing/2014/main" id="{DD812A5A-6DB9-E2C4-B1A7-FAFD54D8FA8D}"/>
              </a:ext>
            </a:extLst>
          </p:cNvPr>
          <p:cNvSpPr/>
          <p:nvPr/>
        </p:nvSpPr>
        <p:spPr>
          <a:xfrm>
            <a:off x="7300232" y="3834663"/>
            <a:ext cx="457200" cy="64008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a:extLst>
              <a:ext uri="{FF2B5EF4-FFF2-40B4-BE49-F238E27FC236}">
                <a16:creationId xmlns:a16="http://schemas.microsoft.com/office/drawing/2014/main" id="{F2BF70E6-D0F6-DC88-881F-992D7CF4B460}"/>
              </a:ext>
            </a:extLst>
          </p:cNvPr>
          <p:cNvSpPr/>
          <p:nvPr/>
        </p:nvSpPr>
        <p:spPr>
          <a:xfrm rot="16200000">
            <a:off x="7563949" y="5490857"/>
            <a:ext cx="457200" cy="64008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2CAF76A-D3E2-DEE7-A29B-0410D7DB3333}"/>
              </a:ext>
            </a:extLst>
          </p:cNvPr>
          <p:cNvPicPr>
            <a:picLocks noChangeAspect="1"/>
          </p:cNvPicPr>
          <p:nvPr/>
        </p:nvPicPr>
        <p:blipFill>
          <a:blip r:embed="rId2"/>
          <a:stretch>
            <a:fillRect/>
          </a:stretch>
        </p:blipFill>
        <p:spPr>
          <a:xfrm>
            <a:off x="3721508" y="5499774"/>
            <a:ext cx="1155285" cy="565742"/>
          </a:xfrm>
          <a:prstGeom prst="rect">
            <a:avLst/>
          </a:prstGeom>
        </p:spPr>
      </p:pic>
      <p:sp>
        <p:nvSpPr>
          <p:cNvPr id="6" name="Slide Number Placeholder 5">
            <a:extLst>
              <a:ext uri="{FF2B5EF4-FFF2-40B4-BE49-F238E27FC236}">
                <a16:creationId xmlns:a16="http://schemas.microsoft.com/office/drawing/2014/main" id="{06750F30-F443-A808-1859-1A7A6E7C8F72}"/>
              </a:ext>
            </a:extLst>
          </p:cNvPr>
          <p:cNvSpPr>
            <a:spLocks noGrp="1"/>
          </p:cNvSpPr>
          <p:nvPr>
            <p:ph type="sldNum" sz="quarter" idx="12"/>
          </p:nvPr>
        </p:nvSpPr>
        <p:spPr/>
        <p:txBody>
          <a:bodyPr/>
          <a:lstStyle/>
          <a:p>
            <a:fld id="{B1FFB0EB-FB64-4D6A-889A-24A30240CB27}" type="slidenum">
              <a:rPr lang="en-US" smtClean="0"/>
              <a:t>19</a:t>
            </a:fld>
            <a:endParaRPr lang="en-US"/>
          </a:p>
        </p:txBody>
      </p:sp>
    </p:spTree>
    <p:extLst>
      <p:ext uri="{BB962C8B-B14F-4D97-AF65-F5344CB8AC3E}">
        <p14:creationId xmlns:p14="http://schemas.microsoft.com/office/powerpoint/2010/main" val="3438639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7805D88-DEDB-EA53-4E44-72EA9483C836}"/>
              </a:ext>
            </a:extLst>
          </p:cNvPr>
          <p:cNvSpPr>
            <a:spLocks noGrp="1"/>
          </p:cNvSpPr>
          <p:nvPr>
            <p:ph type="sldNum" sz="quarter" idx="12"/>
          </p:nvPr>
        </p:nvSpPr>
        <p:spPr/>
        <p:txBody>
          <a:bodyPr/>
          <a:lstStyle/>
          <a:p>
            <a:fld id="{37CA0D32-3CC5-4B00-A2F0-94641CADC2B0}" type="slidenum">
              <a:rPr lang="en-US" smtClean="0"/>
              <a:t>2</a:t>
            </a:fld>
            <a:endParaRPr lang="en-US" dirty="0"/>
          </a:p>
        </p:txBody>
      </p:sp>
      <p:sp>
        <p:nvSpPr>
          <p:cNvPr id="9" name="TextBox 8">
            <a:extLst>
              <a:ext uri="{FF2B5EF4-FFF2-40B4-BE49-F238E27FC236}">
                <a16:creationId xmlns:a16="http://schemas.microsoft.com/office/drawing/2014/main" id="{D1614EAF-5E36-856F-1449-B784689CD2C1}"/>
              </a:ext>
            </a:extLst>
          </p:cNvPr>
          <p:cNvSpPr txBox="1"/>
          <p:nvPr/>
        </p:nvSpPr>
        <p:spPr>
          <a:xfrm>
            <a:off x="294600" y="1608322"/>
            <a:ext cx="6440569" cy="4339650"/>
          </a:xfrm>
          <a:prstGeom prst="rect">
            <a:avLst/>
          </a:prstGeom>
          <a:noFill/>
        </p:spPr>
        <p:txBody>
          <a:bodyPr wrap="square" rtlCol="0">
            <a:spAutoFit/>
          </a:bodyPr>
          <a:lstStyle/>
          <a:p>
            <a:pPr marL="571500" indent="-571500">
              <a:buFont typeface="Arial" panose="020B0604020202020204" pitchFamily="34" charset="0"/>
              <a:buChar char="•"/>
            </a:pPr>
            <a:r>
              <a:rPr lang="en-US" sz="4000" dirty="0">
                <a:effectLst/>
                <a:latin typeface="+mj-lt"/>
                <a:ea typeface="Calibri" panose="020F0502020204030204" pitchFamily="34" charset="0"/>
              </a:rPr>
              <a:t>97% of MIT’s greenhouse gasses are from the operations of </a:t>
            </a:r>
            <a:r>
              <a:rPr lang="en-US" sz="4000" dirty="0">
                <a:latin typeface="+mj-lt"/>
                <a:ea typeface="Calibri" panose="020F0502020204030204" pitchFamily="34" charset="0"/>
              </a:rPr>
              <a:t>its </a:t>
            </a:r>
            <a:r>
              <a:rPr lang="en-US" sz="4000" dirty="0">
                <a:effectLst/>
                <a:latin typeface="+mj-lt"/>
                <a:ea typeface="Calibri" panose="020F0502020204030204" pitchFamily="34" charset="0"/>
              </a:rPr>
              <a:t>buildings.*</a:t>
            </a:r>
          </a:p>
          <a:p>
            <a:endParaRPr lang="en-US" sz="3600" dirty="0">
              <a:effectLst/>
              <a:latin typeface="+mj-lt"/>
              <a:ea typeface="Calibri" panose="020F0502020204030204" pitchFamily="34" charset="0"/>
            </a:endParaRPr>
          </a:p>
          <a:p>
            <a:pPr marL="571500" indent="-571500">
              <a:buFont typeface="Arial" panose="020B0604020202020204" pitchFamily="34" charset="0"/>
              <a:buChar char="•"/>
            </a:pPr>
            <a:r>
              <a:rPr lang="en-US" sz="4000" dirty="0">
                <a:latin typeface="+mj-lt"/>
                <a:ea typeface="Calibri" panose="020F0502020204030204" pitchFamily="34" charset="0"/>
              </a:rPr>
              <a:t>2</a:t>
            </a:r>
            <a:r>
              <a:rPr lang="en-US" sz="4000" dirty="0">
                <a:effectLst/>
                <a:latin typeface="+mj-lt"/>
                <a:ea typeface="Calibri" panose="020F0502020204030204" pitchFamily="34" charset="0"/>
              </a:rPr>
              <a:t>6% of all Cambridge’s </a:t>
            </a:r>
            <a:r>
              <a:rPr lang="en-US" sz="4000" dirty="0">
                <a:latin typeface="+mj-lt"/>
                <a:ea typeface="Calibri" panose="020F0502020204030204" pitchFamily="34" charset="0"/>
              </a:rPr>
              <a:t>greenhouse gases are</a:t>
            </a:r>
            <a:r>
              <a:rPr lang="en-US" sz="4000" dirty="0">
                <a:effectLst/>
                <a:latin typeface="+mj-lt"/>
                <a:ea typeface="Calibri" panose="020F0502020204030204" pitchFamily="34" charset="0"/>
              </a:rPr>
              <a:t> from MIT.</a:t>
            </a:r>
            <a:endParaRPr lang="en-US" sz="4000" dirty="0"/>
          </a:p>
        </p:txBody>
      </p:sp>
      <p:sp>
        <p:nvSpPr>
          <p:cNvPr id="10" name="TextBox 9">
            <a:extLst>
              <a:ext uri="{FF2B5EF4-FFF2-40B4-BE49-F238E27FC236}">
                <a16:creationId xmlns:a16="http://schemas.microsoft.com/office/drawing/2014/main" id="{FFE169EE-C424-43BD-ABC6-4F8CCAA89AC6}"/>
              </a:ext>
            </a:extLst>
          </p:cNvPr>
          <p:cNvSpPr txBox="1"/>
          <p:nvPr/>
        </p:nvSpPr>
        <p:spPr>
          <a:xfrm>
            <a:off x="121920" y="440981"/>
            <a:ext cx="11658600" cy="830997"/>
          </a:xfrm>
          <a:prstGeom prst="rect">
            <a:avLst/>
          </a:prstGeom>
          <a:noFill/>
        </p:spPr>
        <p:txBody>
          <a:bodyPr wrap="square" rtlCol="0">
            <a:spAutoFit/>
          </a:bodyPr>
          <a:lstStyle/>
          <a:p>
            <a:pPr algn="ctr"/>
            <a:r>
              <a:rPr lang="en-US" sz="4800" dirty="0">
                <a:latin typeface="+mj-lt"/>
              </a:rPr>
              <a:t>MIT’s Decarbonization Challenge</a:t>
            </a:r>
          </a:p>
        </p:txBody>
      </p:sp>
      <p:pic>
        <p:nvPicPr>
          <p:cNvPr id="4" name="Google Shape;78;p16">
            <a:extLst>
              <a:ext uri="{FF2B5EF4-FFF2-40B4-BE49-F238E27FC236}">
                <a16:creationId xmlns:a16="http://schemas.microsoft.com/office/drawing/2014/main" id="{02EE1EA6-F6F6-4030-3728-E011C960F32D}"/>
              </a:ext>
            </a:extLst>
          </p:cNvPr>
          <p:cNvPicPr preferRelativeResize="0"/>
          <p:nvPr/>
        </p:nvPicPr>
        <p:blipFill>
          <a:blip r:embed="rId2">
            <a:alphaModFix/>
          </a:blip>
          <a:stretch>
            <a:fillRect/>
          </a:stretch>
        </p:blipFill>
        <p:spPr>
          <a:xfrm>
            <a:off x="6512118" y="1383527"/>
            <a:ext cx="5446644" cy="4972823"/>
          </a:xfrm>
          <a:prstGeom prst="rect">
            <a:avLst/>
          </a:prstGeom>
          <a:noFill/>
          <a:ln>
            <a:noFill/>
          </a:ln>
        </p:spPr>
      </p:pic>
      <p:cxnSp>
        <p:nvCxnSpPr>
          <p:cNvPr id="7" name="Straight Arrow Connector 6">
            <a:extLst>
              <a:ext uri="{FF2B5EF4-FFF2-40B4-BE49-F238E27FC236}">
                <a16:creationId xmlns:a16="http://schemas.microsoft.com/office/drawing/2014/main" id="{33C86E52-C1E4-970A-0495-F37776485BF4}"/>
              </a:ext>
            </a:extLst>
          </p:cNvPr>
          <p:cNvCxnSpPr>
            <a:cxnSpLocks/>
          </p:cNvCxnSpPr>
          <p:nvPr/>
        </p:nvCxnSpPr>
        <p:spPr>
          <a:xfrm flipV="1">
            <a:off x="4797188" y="3920041"/>
            <a:ext cx="5083791" cy="1787646"/>
          </a:xfrm>
          <a:prstGeom prst="straightConnector1">
            <a:avLst/>
          </a:prstGeom>
          <a:ln w="5715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63B749F8-6CDD-1363-DF0E-58340FD215BF}"/>
              </a:ext>
            </a:extLst>
          </p:cNvPr>
          <p:cNvSpPr txBox="1"/>
          <p:nvPr/>
        </p:nvSpPr>
        <p:spPr>
          <a:xfrm>
            <a:off x="233238" y="6003746"/>
            <a:ext cx="4635551" cy="369332"/>
          </a:xfrm>
          <a:prstGeom prst="rect">
            <a:avLst/>
          </a:prstGeom>
          <a:noFill/>
        </p:spPr>
        <p:txBody>
          <a:bodyPr wrap="square" rtlCol="0">
            <a:spAutoFit/>
          </a:bodyPr>
          <a:lstStyle/>
          <a:p>
            <a:r>
              <a:rPr lang="en-US" dirty="0"/>
              <a:t>* </a:t>
            </a:r>
            <a:r>
              <a:rPr lang="en-US" dirty="0">
                <a:hlinkClick r:id="rId3"/>
              </a:rPr>
              <a:t>MIT Office of Sustainability Website:</a:t>
            </a:r>
            <a:endParaRPr lang="en-US" dirty="0"/>
          </a:p>
        </p:txBody>
      </p:sp>
      <p:sp>
        <p:nvSpPr>
          <p:cNvPr id="5" name="TextBox 4">
            <a:extLst>
              <a:ext uri="{FF2B5EF4-FFF2-40B4-BE49-F238E27FC236}">
                <a16:creationId xmlns:a16="http://schemas.microsoft.com/office/drawing/2014/main" id="{BF0E9620-FF88-9706-E7AF-10C0E4696DCB}"/>
              </a:ext>
            </a:extLst>
          </p:cNvPr>
          <p:cNvSpPr txBox="1"/>
          <p:nvPr/>
        </p:nvSpPr>
        <p:spPr>
          <a:xfrm>
            <a:off x="6663777" y="6268448"/>
            <a:ext cx="5083791" cy="338554"/>
          </a:xfrm>
          <a:prstGeom prst="rect">
            <a:avLst/>
          </a:prstGeom>
          <a:noFill/>
        </p:spPr>
        <p:txBody>
          <a:bodyPr wrap="square" rtlCol="0">
            <a:spAutoFit/>
          </a:bodyPr>
          <a:lstStyle/>
          <a:p>
            <a:r>
              <a:rPr lang="en-US" sz="800" dirty="0"/>
              <a:t>© Julian J. Giordano. All rights reserved. This content is excluded from our Creative Commons license. For more information, see </a:t>
            </a:r>
            <a:r>
              <a:rPr lang="en-US" sz="800" dirty="0">
                <a:hlinkClick r:id="rId4"/>
              </a:rPr>
              <a:t>https://</a:t>
            </a:r>
            <a:r>
              <a:rPr lang="en-US" sz="800" dirty="0" err="1">
                <a:hlinkClick r:id="rId4"/>
              </a:rPr>
              <a:t>ocw.mit.edu</a:t>
            </a:r>
            <a:r>
              <a:rPr lang="en-US" sz="800" dirty="0">
                <a:hlinkClick r:id="rId4"/>
              </a:rPr>
              <a:t>/help/</a:t>
            </a:r>
            <a:r>
              <a:rPr lang="en-US" sz="800" dirty="0" err="1">
                <a:hlinkClick r:id="rId4"/>
              </a:rPr>
              <a:t>faq</a:t>
            </a:r>
            <a:r>
              <a:rPr lang="en-US" sz="800" dirty="0">
                <a:hlinkClick r:id="rId4"/>
              </a:rPr>
              <a:t>-fair-use/</a:t>
            </a:r>
            <a:endParaRPr lang="en-US" sz="800" dirty="0"/>
          </a:p>
        </p:txBody>
      </p:sp>
    </p:spTree>
    <p:extLst>
      <p:ext uri="{BB962C8B-B14F-4D97-AF65-F5344CB8AC3E}">
        <p14:creationId xmlns:p14="http://schemas.microsoft.com/office/powerpoint/2010/main" val="1493389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7FCFA-A19A-1913-41AB-2EA9D255A4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50D721-C674-835C-6492-1ABCC92AD9C3}"/>
              </a:ext>
            </a:extLst>
          </p:cNvPr>
          <p:cNvSpPr>
            <a:spLocks noGrp="1"/>
          </p:cNvSpPr>
          <p:nvPr>
            <p:ph type="title"/>
          </p:nvPr>
        </p:nvSpPr>
        <p:spPr>
          <a:xfrm>
            <a:off x="838200" y="233928"/>
            <a:ext cx="10515600" cy="890701"/>
          </a:xfrm>
        </p:spPr>
        <p:txBody>
          <a:bodyPr/>
          <a:lstStyle/>
          <a:p>
            <a:r>
              <a:rPr lang="en-US" b="1" dirty="0"/>
              <a:t>MIT HQ Fiduciary Responsibility</a:t>
            </a:r>
          </a:p>
        </p:txBody>
      </p:sp>
      <p:graphicFrame>
        <p:nvGraphicFramePr>
          <p:cNvPr id="7" name="Content Placeholder 6">
            <a:extLst>
              <a:ext uri="{FF2B5EF4-FFF2-40B4-BE49-F238E27FC236}">
                <a16:creationId xmlns:a16="http://schemas.microsoft.com/office/drawing/2014/main" id="{3593C7D5-DDF5-4C16-4CA0-91DB94B0F2E3}"/>
              </a:ext>
            </a:extLst>
          </p:cNvPr>
          <p:cNvGraphicFramePr>
            <a:graphicFrameLocks noGrp="1"/>
          </p:cNvGraphicFramePr>
          <p:nvPr>
            <p:ph idx="1"/>
          </p:nvPr>
        </p:nvGraphicFramePr>
        <p:xfrm>
          <a:off x="1965223" y="1961535"/>
          <a:ext cx="7886700" cy="4114800"/>
        </p:xfrm>
        <a:graphic>
          <a:graphicData uri="http://schemas.openxmlformats.org/drawingml/2006/table">
            <a:tbl>
              <a:tblPr firstRow="1" bandRow="1">
                <a:tableStyleId>{912C8C85-51F0-491E-9774-3900AFEF0FD7}</a:tableStyleId>
              </a:tblPr>
              <a:tblGrid>
                <a:gridCol w="3940277">
                  <a:extLst>
                    <a:ext uri="{9D8B030D-6E8A-4147-A177-3AD203B41FA5}">
                      <a16:colId xmlns:a16="http://schemas.microsoft.com/office/drawing/2014/main" val="3874265114"/>
                    </a:ext>
                  </a:extLst>
                </a:gridCol>
                <a:gridCol w="2133600">
                  <a:extLst>
                    <a:ext uri="{9D8B030D-6E8A-4147-A177-3AD203B41FA5}">
                      <a16:colId xmlns:a16="http://schemas.microsoft.com/office/drawing/2014/main" val="1766100373"/>
                    </a:ext>
                  </a:extLst>
                </a:gridCol>
                <a:gridCol w="1812823">
                  <a:extLst>
                    <a:ext uri="{9D8B030D-6E8A-4147-A177-3AD203B41FA5}">
                      <a16:colId xmlns:a16="http://schemas.microsoft.com/office/drawing/2014/main" val="3829305254"/>
                    </a:ext>
                  </a:extLst>
                </a:gridCol>
              </a:tblGrid>
              <a:tr h="370840">
                <a:tc>
                  <a:txBody>
                    <a:bodyPr/>
                    <a:lstStyle/>
                    <a:p>
                      <a:r>
                        <a:rPr lang="en-US" sz="2400" dirty="0"/>
                        <a:t>Task</a:t>
                      </a:r>
                      <a:endParaRPr lang="en-US" sz="2400" i="1" dirty="0"/>
                    </a:p>
                  </a:txBody>
                  <a:tcPr/>
                </a:tc>
                <a:tc>
                  <a:txBody>
                    <a:bodyPr/>
                    <a:lstStyle/>
                    <a:p>
                      <a:pPr algn="ctr"/>
                      <a:r>
                        <a:rPr lang="en-US" sz="2400" dirty="0"/>
                        <a:t>MITTEN</a:t>
                      </a:r>
                      <a:endParaRPr lang="en-US" sz="2400" i="1" dirty="0"/>
                    </a:p>
                  </a:txBody>
                  <a:tcPr/>
                </a:tc>
                <a:tc>
                  <a:txBody>
                    <a:bodyPr/>
                    <a:lstStyle/>
                    <a:p>
                      <a:pPr algn="ctr"/>
                      <a:r>
                        <a:rPr lang="en-US" sz="2400" dirty="0"/>
                        <a:t>Centralized</a:t>
                      </a:r>
                      <a:endParaRPr lang="en-US" sz="2400" i="1" dirty="0"/>
                    </a:p>
                  </a:txBody>
                  <a:tcPr/>
                </a:tc>
                <a:extLst>
                  <a:ext uri="{0D108BD9-81ED-4DB2-BD59-A6C34878D82A}">
                    <a16:rowId xmlns:a16="http://schemas.microsoft.com/office/drawing/2014/main" val="4293593506"/>
                  </a:ext>
                </a:extLst>
              </a:tr>
              <a:tr h="370840">
                <a:tc>
                  <a:txBody>
                    <a:bodyPr/>
                    <a:lstStyle/>
                    <a:p>
                      <a:r>
                        <a:rPr lang="en-US" sz="2400" dirty="0"/>
                        <a:t>Meets Bldg HVAC Specs</a:t>
                      </a:r>
                    </a:p>
                  </a:txBody>
                  <a:tcPr/>
                </a:tc>
                <a:tc>
                  <a:txBody>
                    <a:bodyPr/>
                    <a:lstStyle/>
                    <a:p>
                      <a:pPr algn="ctr"/>
                      <a:r>
                        <a:rPr lang="en-US" sz="2400" b="0" dirty="0">
                          <a:solidFill>
                            <a:schemeClr val="bg1"/>
                          </a:solidFill>
                          <a:highlight>
                            <a:srgbClr val="008000"/>
                          </a:highlight>
                        </a:rPr>
                        <a:t>√ Yes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highlight>
                            <a:srgbClr val="008000"/>
                          </a:highlight>
                          <a:uLnTx/>
                          <a:uFillTx/>
                          <a:latin typeface="Calibri" panose="020F0502020204030204"/>
                          <a:ea typeface="+mn-ea"/>
                          <a:cs typeface="+mn-cs"/>
                        </a:rPr>
                        <a:t>√ Yes</a:t>
                      </a:r>
                    </a:p>
                  </a:txBody>
                  <a:tcPr/>
                </a:tc>
                <a:extLst>
                  <a:ext uri="{0D108BD9-81ED-4DB2-BD59-A6C34878D82A}">
                    <a16:rowId xmlns:a16="http://schemas.microsoft.com/office/drawing/2014/main" val="276407589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Achieves zero emissions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highlight>
                            <a:srgbClr val="008000"/>
                          </a:highlight>
                          <a:uLnTx/>
                          <a:uFillTx/>
                          <a:latin typeface="Calibri" panose="020F0502020204030204"/>
                          <a:ea typeface="+mn-ea"/>
                          <a:cs typeface="+mn-cs"/>
                        </a:rPr>
                        <a:t>√ Yes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highlight>
                            <a:srgbClr val="008000"/>
                          </a:highlight>
                          <a:uLnTx/>
                          <a:uFillTx/>
                          <a:latin typeface="Calibri" panose="020F0502020204030204"/>
                          <a:ea typeface="+mn-ea"/>
                          <a:cs typeface="+mn-cs"/>
                        </a:rPr>
                        <a:t>√ Yes</a:t>
                      </a:r>
                    </a:p>
                  </a:txBody>
                  <a:tcPr/>
                </a:tc>
                <a:extLst>
                  <a:ext uri="{0D108BD9-81ED-4DB2-BD59-A6C34878D82A}">
                    <a16:rowId xmlns:a16="http://schemas.microsoft.com/office/drawing/2014/main" val="6357041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Achieves by 2035 -BEUDO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highlight>
                            <a:srgbClr val="008000"/>
                          </a:highlight>
                          <a:uLnTx/>
                          <a:uFillTx/>
                          <a:latin typeface="Calibri" panose="020F0502020204030204"/>
                          <a:ea typeface="+mn-ea"/>
                          <a:cs typeface="+mn-cs"/>
                        </a:rPr>
                        <a:t>√ Yes </a:t>
                      </a:r>
                    </a:p>
                  </a:txBody>
                  <a:tcPr/>
                </a:tc>
                <a:tc>
                  <a:txBody>
                    <a:bodyPr/>
                    <a:lstStyle/>
                    <a:p>
                      <a:pPr algn="ctr"/>
                      <a:r>
                        <a:rPr lang="en-US" sz="2400" dirty="0">
                          <a:solidFill>
                            <a:schemeClr val="bg1"/>
                          </a:solidFill>
                          <a:highlight>
                            <a:srgbClr val="FF0000"/>
                          </a:highlight>
                        </a:rPr>
                        <a:t> x No  </a:t>
                      </a:r>
                    </a:p>
                  </a:txBody>
                  <a:tcPr/>
                </a:tc>
                <a:extLst>
                  <a:ext uri="{0D108BD9-81ED-4DB2-BD59-A6C34878D82A}">
                    <a16:rowId xmlns:a16="http://schemas.microsoft.com/office/drawing/2014/main" val="194629975"/>
                  </a:ext>
                </a:extLst>
              </a:tr>
              <a:tr h="370840">
                <a:tc>
                  <a:txBody>
                    <a:bodyPr/>
                    <a:lstStyle/>
                    <a:p>
                      <a:r>
                        <a:rPr lang="en-US" sz="2400" dirty="0"/>
                        <a:t>Minimal Disruption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highlight>
                            <a:srgbClr val="008000"/>
                          </a:highlight>
                          <a:uLnTx/>
                          <a:uFillTx/>
                          <a:latin typeface="Calibri" panose="020F0502020204030204"/>
                          <a:ea typeface="+mn-ea"/>
                          <a:cs typeface="+mn-cs"/>
                        </a:rPr>
                        <a:t>√ Yes</a:t>
                      </a:r>
                    </a:p>
                  </a:txBody>
                  <a:tcPr/>
                </a:tc>
                <a:tc>
                  <a:txBody>
                    <a:bodyPr/>
                    <a:lstStyle/>
                    <a:p>
                      <a:pPr algn="ctr"/>
                      <a:r>
                        <a:rPr lang="en-US" sz="2400" dirty="0">
                          <a:solidFill>
                            <a:schemeClr val="bg1"/>
                          </a:solidFill>
                          <a:highlight>
                            <a:srgbClr val="FF0000"/>
                          </a:highlight>
                        </a:rPr>
                        <a:t>x No</a:t>
                      </a:r>
                    </a:p>
                  </a:txBody>
                  <a:tcPr/>
                </a:tc>
                <a:extLst>
                  <a:ext uri="{0D108BD9-81ED-4DB2-BD59-A6C34878D82A}">
                    <a16:rowId xmlns:a16="http://schemas.microsoft.com/office/drawing/2014/main" val="2080378516"/>
                  </a:ext>
                </a:extLst>
              </a:tr>
              <a:tr h="370840">
                <a:tc>
                  <a:txBody>
                    <a:bodyPr/>
                    <a:lstStyle/>
                    <a:p>
                      <a:r>
                        <a:rPr lang="en-US" sz="2400" dirty="0"/>
                        <a:t>Pilot to Confirm Projections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highlight>
                            <a:srgbClr val="008000"/>
                          </a:highlight>
                          <a:uLnTx/>
                          <a:uFillTx/>
                          <a:latin typeface="Calibri" panose="020F0502020204030204"/>
                          <a:ea typeface="+mn-ea"/>
                          <a:cs typeface="+mn-cs"/>
                        </a:rPr>
                        <a:t>√ Yes</a:t>
                      </a:r>
                    </a:p>
                  </a:txBody>
                  <a:tcPr/>
                </a:tc>
                <a:tc>
                  <a:txBody>
                    <a:bodyPr/>
                    <a:lstStyle/>
                    <a:p>
                      <a:pPr algn="ctr"/>
                      <a:r>
                        <a:rPr lang="en-US" sz="2400" dirty="0">
                          <a:solidFill>
                            <a:schemeClr val="bg1"/>
                          </a:solidFill>
                          <a:highlight>
                            <a:srgbClr val="FF0000"/>
                          </a:highlight>
                        </a:rPr>
                        <a:t>X No</a:t>
                      </a:r>
                    </a:p>
                  </a:txBody>
                  <a:tcPr/>
                </a:tc>
                <a:extLst>
                  <a:ext uri="{0D108BD9-81ED-4DB2-BD59-A6C34878D82A}">
                    <a16:rowId xmlns:a16="http://schemas.microsoft.com/office/drawing/2014/main" val="3773382485"/>
                  </a:ext>
                </a:extLst>
              </a:tr>
              <a:tr h="370840">
                <a:tc>
                  <a:txBody>
                    <a:bodyPr/>
                    <a:lstStyle/>
                    <a:p>
                      <a:r>
                        <a:rPr lang="en-US" sz="2400" dirty="0"/>
                        <a:t>Easy Upgrade Over Time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highlight>
                            <a:srgbClr val="008000"/>
                          </a:highlight>
                          <a:uLnTx/>
                          <a:uFillTx/>
                          <a:latin typeface="Calibri" panose="020F0502020204030204"/>
                          <a:ea typeface="+mn-ea"/>
                          <a:cs typeface="+mn-cs"/>
                        </a:rPr>
                        <a:t>√ Yes</a:t>
                      </a:r>
                    </a:p>
                  </a:txBody>
                  <a:tcPr/>
                </a:tc>
                <a:tc>
                  <a:txBody>
                    <a:bodyPr/>
                    <a:lstStyle/>
                    <a:p>
                      <a:pPr algn="ctr"/>
                      <a:r>
                        <a:rPr lang="en-US" sz="2400" dirty="0">
                          <a:solidFill>
                            <a:schemeClr val="bg1"/>
                          </a:solidFill>
                          <a:highlight>
                            <a:srgbClr val="FF0000"/>
                          </a:highlight>
                        </a:rPr>
                        <a:t>X No</a:t>
                      </a:r>
                    </a:p>
                  </a:txBody>
                  <a:tcPr/>
                </a:tc>
                <a:extLst>
                  <a:ext uri="{0D108BD9-81ED-4DB2-BD59-A6C34878D82A}">
                    <a16:rowId xmlns:a16="http://schemas.microsoft.com/office/drawing/2014/main" val="1490134695"/>
                  </a:ext>
                </a:extLst>
              </a:tr>
              <a:tr h="370840">
                <a:tc>
                  <a:txBody>
                    <a:bodyPr/>
                    <a:lstStyle/>
                    <a:p>
                      <a:r>
                        <a:rPr lang="en-US" sz="2400" dirty="0"/>
                        <a:t>Fiscally Responsible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highlight>
                            <a:srgbClr val="008000"/>
                          </a:highlight>
                          <a:uLnTx/>
                          <a:uFillTx/>
                          <a:latin typeface="Calibri" panose="020F0502020204030204"/>
                          <a:ea typeface="+mn-ea"/>
                          <a:cs typeface="+mn-cs"/>
                        </a:rPr>
                        <a:t>√ Yes</a:t>
                      </a:r>
                    </a:p>
                  </a:txBody>
                  <a:tcPr/>
                </a:tc>
                <a:tc>
                  <a:txBody>
                    <a:bodyPr/>
                    <a:lstStyle/>
                    <a:p>
                      <a:pPr algn="ctr"/>
                      <a:r>
                        <a:rPr lang="en-US" sz="2400" dirty="0">
                          <a:solidFill>
                            <a:schemeClr val="bg1"/>
                          </a:solidFill>
                          <a:highlight>
                            <a:srgbClr val="FF0000"/>
                          </a:highlight>
                        </a:rPr>
                        <a:t>x No</a:t>
                      </a:r>
                    </a:p>
                  </a:txBody>
                  <a:tcPr/>
                </a:tc>
                <a:extLst>
                  <a:ext uri="{0D108BD9-81ED-4DB2-BD59-A6C34878D82A}">
                    <a16:rowId xmlns:a16="http://schemas.microsoft.com/office/drawing/2014/main" val="798792149"/>
                  </a:ext>
                </a:extLst>
              </a:tr>
              <a:tr h="370840">
                <a:tc>
                  <a:txBody>
                    <a:bodyPr/>
                    <a:lstStyle/>
                    <a:p>
                      <a:r>
                        <a:rPr lang="en-US" sz="2400" dirty="0"/>
                        <a:t>MIT Seriously Considering</a:t>
                      </a:r>
                    </a:p>
                  </a:txBody>
                  <a:tcPr/>
                </a:tc>
                <a:tc>
                  <a:txBody>
                    <a:bodyPr/>
                    <a:lstStyle/>
                    <a:p>
                      <a:pPr algn="ctr"/>
                      <a:r>
                        <a:rPr lang="en-US" sz="2400" dirty="0">
                          <a:highlight>
                            <a:srgbClr val="FFFF00"/>
                          </a:highlight>
                        </a:rPr>
                        <a:t>???</a:t>
                      </a:r>
                    </a:p>
                  </a:txBody>
                  <a:tcPr/>
                </a:tc>
                <a:tc>
                  <a:txBody>
                    <a:bodyPr/>
                    <a:lstStyle/>
                    <a:p>
                      <a:pPr algn="ctr"/>
                      <a:r>
                        <a:rPr lang="en-US" sz="2400" b="0" dirty="0">
                          <a:solidFill>
                            <a:schemeClr val="bg1"/>
                          </a:solidFill>
                          <a:highlight>
                            <a:srgbClr val="008000"/>
                          </a:highlight>
                        </a:rPr>
                        <a:t>√ Yes</a:t>
                      </a:r>
                    </a:p>
                  </a:txBody>
                  <a:tcPr/>
                </a:tc>
                <a:extLst>
                  <a:ext uri="{0D108BD9-81ED-4DB2-BD59-A6C34878D82A}">
                    <a16:rowId xmlns:a16="http://schemas.microsoft.com/office/drawing/2014/main" val="1181436622"/>
                  </a:ext>
                </a:extLst>
              </a:tr>
            </a:tbl>
          </a:graphicData>
        </a:graphic>
      </p:graphicFrame>
      <p:sp>
        <p:nvSpPr>
          <p:cNvPr id="8" name="Rectangle 7">
            <a:extLst>
              <a:ext uri="{FF2B5EF4-FFF2-40B4-BE49-F238E27FC236}">
                <a16:creationId xmlns:a16="http://schemas.microsoft.com/office/drawing/2014/main" id="{82C17B95-9204-6168-06B8-2EDE498F9E2F}"/>
              </a:ext>
            </a:extLst>
          </p:cNvPr>
          <p:cNvSpPr/>
          <p:nvPr/>
        </p:nvSpPr>
        <p:spPr>
          <a:xfrm>
            <a:off x="2840521" y="1124629"/>
            <a:ext cx="6272980" cy="6555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Top-Line Comparison of Approaches</a:t>
            </a:r>
          </a:p>
        </p:txBody>
      </p:sp>
      <p:sp>
        <p:nvSpPr>
          <p:cNvPr id="10" name="Rectangle 9">
            <a:extLst>
              <a:ext uri="{FF2B5EF4-FFF2-40B4-BE49-F238E27FC236}">
                <a16:creationId xmlns:a16="http://schemas.microsoft.com/office/drawing/2014/main" id="{EEEC241B-53FA-3F17-96A8-FD5334484A78}"/>
              </a:ext>
            </a:extLst>
          </p:cNvPr>
          <p:cNvSpPr/>
          <p:nvPr/>
        </p:nvSpPr>
        <p:spPr>
          <a:xfrm>
            <a:off x="9933038" y="5294671"/>
            <a:ext cx="2062316" cy="15633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000" dirty="0"/>
              <a:t>Why not? </a:t>
            </a:r>
          </a:p>
          <a:p>
            <a:pPr algn="ctr"/>
            <a:endParaRPr lang="en-US" dirty="0"/>
          </a:p>
          <a:p>
            <a:pPr algn="ctr"/>
            <a:endParaRPr lang="en-US" dirty="0"/>
          </a:p>
        </p:txBody>
      </p:sp>
      <p:pic>
        <p:nvPicPr>
          <p:cNvPr id="12" name="Picture 11">
            <a:extLst>
              <a:ext uri="{FF2B5EF4-FFF2-40B4-BE49-F238E27FC236}">
                <a16:creationId xmlns:a16="http://schemas.microsoft.com/office/drawing/2014/main" id="{E2D0DE5A-7615-F404-5332-2453DD0A7103}"/>
              </a:ext>
            </a:extLst>
          </p:cNvPr>
          <p:cNvPicPr>
            <a:picLocks noChangeAspect="1"/>
          </p:cNvPicPr>
          <p:nvPr/>
        </p:nvPicPr>
        <p:blipFill>
          <a:blip r:embed="rId2"/>
          <a:stretch>
            <a:fillRect/>
          </a:stretch>
        </p:blipFill>
        <p:spPr>
          <a:xfrm>
            <a:off x="10148735" y="5748620"/>
            <a:ext cx="1729246" cy="846810"/>
          </a:xfrm>
          <a:prstGeom prst="rect">
            <a:avLst/>
          </a:prstGeom>
        </p:spPr>
      </p:pic>
      <p:sp>
        <p:nvSpPr>
          <p:cNvPr id="3" name="Slide Number Placeholder 2">
            <a:extLst>
              <a:ext uri="{FF2B5EF4-FFF2-40B4-BE49-F238E27FC236}">
                <a16:creationId xmlns:a16="http://schemas.microsoft.com/office/drawing/2014/main" id="{4894B5C4-5F0B-45DD-2C14-0987F9AE74FF}"/>
              </a:ext>
            </a:extLst>
          </p:cNvPr>
          <p:cNvSpPr>
            <a:spLocks noGrp="1"/>
          </p:cNvSpPr>
          <p:nvPr>
            <p:ph type="sldNum" sz="quarter" idx="12"/>
          </p:nvPr>
        </p:nvSpPr>
        <p:spPr/>
        <p:txBody>
          <a:bodyPr/>
          <a:lstStyle/>
          <a:p>
            <a:fld id="{B1FFB0EB-FB64-4D6A-889A-24A30240CB27}" type="slidenum">
              <a:rPr lang="en-US" smtClean="0"/>
              <a:t>20</a:t>
            </a:fld>
            <a:endParaRPr lang="en-US"/>
          </a:p>
        </p:txBody>
      </p:sp>
      <p:sp>
        <p:nvSpPr>
          <p:cNvPr id="4" name="Slide Number Placeholder 5">
            <a:extLst>
              <a:ext uri="{FF2B5EF4-FFF2-40B4-BE49-F238E27FC236}">
                <a16:creationId xmlns:a16="http://schemas.microsoft.com/office/drawing/2014/main" id="{DCE5E4A5-0048-D898-584D-A1C01FC1060D}"/>
              </a:ext>
            </a:extLst>
          </p:cNvPr>
          <p:cNvSpPr txBox="1">
            <a:spLocks/>
          </p:cNvSpPr>
          <p:nvPr/>
        </p:nvSpPr>
        <p:spPr>
          <a:xfrm>
            <a:off x="9378462" y="484953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FFB0EB-FB64-4D6A-889A-24A30240CB27}" type="slidenum">
              <a:rPr lang="en-US" smtClean="0"/>
              <a:pPr/>
              <a:t>20</a:t>
            </a:fld>
            <a:endParaRPr lang="en-US" dirty="0"/>
          </a:p>
        </p:txBody>
      </p:sp>
    </p:spTree>
    <p:extLst>
      <p:ext uri="{BB962C8B-B14F-4D97-AF65-F5344CB8AC3E}">
        <p14:creationId xmlns:p14="http://schemas.microsoft.com/office/powerpoint/2010/main" val="25155518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cxnSp>
        <p:nvCxnSpPr>
          <p:cNvPr id="374" name="Google Shape;374;p55"/>
          <p:cNvCxnSpPr/>
          <p:nvPr/>
        </p:nvCxnSpPr>
        <p:spPr>
          <a:xfrm flipH="1">
            <a:off x="10623855" y="2598833"/>
            <a:ext cx="9600" cy="750800"/>
          </a:xfrm>
          <a:prstGeom prst="straightConnector1">
            <a:avLst/>
          </a:prstGeom>
          <a:noFill/>
          <a:ln w="57150" cap="flat" cmpd="sng">
            <a:solidFill>
              <a:schemeClr val="dk1"/>
            </a:solidFill>
            <a:prstDash val="solid"/>
            <a:round/>
            <a:headEnd type="none" w="sm" len="sm"/>
            <a:tailEnd type="triangle" w="med" len="med"/>
          </a:ln>
        </p:spPr>
      </p:cxnSp>
      <p:sp>
        <p:nvSpPr>
          <p:cNvPr id="375" name="Google Shape;375;p55"/>
          <p:cNvSpPr txBox="1"/>
          <p:nvPr/>
        </p:nvSpPr>
        <p:spPr>
          <a:xfrm>
            <a:off x="1399136" y="1835968"/>
            <a:ext cx="2030800" cy="697509"/>
          </a:xfrm>
          <a:prstGeom prst="rect">
            <a:avLst/>
          </a:prstGeom>
          <a:noFill/>
          <a:ln>
            <a:noFill/>
          </a:ln>
        </p:spPr>
        <p:txBody>
          <a:bodyPr spcFirstLastPara="1" wrap="square" lIns="121900" tIns="60933" rIns="121900" bIns="60933" anchor="t" anchorCtr="0">
            <a:spAutoFit/>
          </a:bodyPr>
          <a:lstStyle/>
          <a:p>
            <a:r>
              <a:rPr lang="en" sz="3733" b="1">
                <a:latin typeface="Lato"/>
                <a:ea typeface="Lato"/>
                <a:cs typeface="Lato"/>
                <a:sym typeface="Lato"/>
              </a:rPr>
              <a:t>Existing</a:t>
            </a:r>
            <a:endParaRPr sz="3733" b="1">
              <a:latin typeface="Lato"/>
              <a:ea typeface="Lato"/>
              <a:cs typeface="Lato"/>
              <a:sym typeface="Lato"/>
            </a:endParaRPr>
          </a:p>
        </p:txBody>
      </p:sp>
      <p:sp>
        <p:nvSpPr>
          <p:cNvPr id="376" name="Google Shape;376;p55"/>
          <p:cNvSpPr txBox="1"/>
          <p:nvPr/>
        </p:nvSpPr>
        <p:spPr>
          <a:xfrm>
            <a:off x="4491639" y="1835968"/>
            <a:ext cx="4061200" cy="697509"/>
          </a:xfrm>
          <a:prstGeom prst="rect">
            <a:avLst/>
          </a:prstGeom>
          <a:noFill/>
          <a:ln>
            <a:noFill/>
          </a:ln>
        </p:spPr>
        <p:txBody>
          <a:bodyPr spcFirstLastPara="1" wrap="square" lIns="121900" tIns="60933" rIns="121900" bIns="60933" anchor="t" anchorCtr="0">
            <a:spAutoFit/>
          </a:bodyPr>
          <a:lstStyle/>
          <a:p>
            <a:pPr algn="ctr"/>
            <a:r>
              <a:rPr lang="en" sz="3733" b="1" dirty="0">
                <a:solidFill>
                  <a:schemeClr val="dk1"/>
                </a:solidFill>
                <a:latin typeface="Lato"/>
                <a:ea typeface="Lato"/>
                <a:cs typeface="Lato"/>
                <a:sym typeface="Lato"/>
              </a:rPr>
              <a:t>Current Option</a:t>
            </a:r>
            <a:endParaRPr sz="2800" b="1" dirty="0">
              <a:solidFill>
                <a:srgbClr val="FF0000"/>
              </a:solidFill>
              <a:latin typeface="Lato"/>
              <a:ea typeface="Lato"/>
              <a:cs typeface="Lato"/>
              <a:sym typeface="Lato"/>
            </a:endParaRPr>
          </a:p>
        </p:txBody>
      </p:sp>
      <p:sp>
        <p:nvSpPr>
          <p:cNvPr id="377" name="Google Shape;377;p55"/>
          <p:cNvSpPr txBox="1"/>
          <p:nvPr/>
        </p:nvSpPr>
        <p:spPr>
          <a:xfrm>
            <a:off x="10047075" y="1835968"/>
            <a:ext cx="1864400" cy="697509"/>
          </a:xfrm>
          <a:prstGeom prst="rect">
            <a:avLst/>
          </a:prstGeom>
          <a:noFill/>
          <a:ln>
            <a:noFill/>
          </a:ln>
        </p:spPr>
        <p:txBody>
          <a:bodyPr spcFirstLastPara="1" wrap="square" lIns="121900" tIns="60933" rIns="121900" bIns="60933" anchor="t" anchorCtr="0">
            <a:spAutoFit/>
          </a:bodyPr>
          <a:lstStyle/>
          <a:p>
            <a:r>
              <a:rPr lang="en" sz="3733" b="1">
                <a:solidFill>
                  <a:srgbClr val="38761D"/>
                </a:solidFill>
                <a:latin typeface="Lato"/>
                <a:ea typeface="Lato"/>
                <a:cs typeface="Lato"/>
                <a:sym typeface="Lato"/>
              </a:rPr>
              <a:t>Goal</a:t>
            </a:r>
            <a:endParaRPr sz="3733" b="1">
              <a:solidFill>
                <a:srgbClr val="38761D"/>
              </a:solidFill>
              <a:latin typeface="Lato"/>
              <a:ea typeface="Lato"/>
              <a:cs typeface="Lato"/>
              <a:sym typeface="Lato"/>
            </a:endParaRPr>
          </a:p>
        </p:txBody>
      </p:sp>
      <p:sp>
        <p:nvSpPr>
          <p:cNvPr id="378" name="Google Shape;378;p55"/>
          <p:cNvSpPr txBox="1"/>
          <p:nvPr/>
        </p:nvSpPr>
        <p:spPr>
          <a:xfrm>
            <a:off x="1026136" y="3284367"/>
            <a:ext cx="2582000" cy="1231052"/>
          </a:xfrm>
          <a:prstGeom prst="rect">
            <a:avLst/>
          </a:prstGeom>
          <a:noFill/>
          <a:ln>
            <a:noFill/>
          </a:ln>
        </p:spPr>
        <p:txBody>
          <a:bodyPr spcFirstLastPara="1" wrap="square" lIns="121900" tIns="60933" rIns="121900" bIns="60933" anchor="t" anchorCtr="0">
            <a:spAutoFit/>
          </a:bodyPr>
          <a:lstStyle/>
          <a:p>
            <a:pPr>
              <a:buClr>
                <a:schemeClr val="dk1"/>
              </a:buClr>
            </a:pPr>
            <a:r>
              <a:rPr lang="en" sz="2400" b="1" dirty="0">
                <a:solidFill>
                  <a:srgbClr val="595959"/>
                </a:solidFill>
                <a:latin typeface="Lato"/>
                <a:ea typeface="Lato"/>
                <a:cs typeface="Lato"/>
                <a:sym typeface="Lato"/>
              </a:rPr>
              <a:t>Steam/Chiller</a:t>
            </a:r>
            <a:endParaRPr sz="2400" b="1" dirty="0">
              <a:solidFill>
                <a:srgbClr val="595959"/>
              </a:solidFill>
              <a:latin typeface="Lato"/>
              <a:ea typeface="Lato"/>
              <a:cs typeface="Lato"/>
              <a:sym typeface="Lato"/>
            </a:endParaRPr>
          </a:p>
          <a:p>
            <a:r>
              <a:rPr lang="en" sz="2400" b="1" dirty="0">
                <a:solidFill>
                  <a:srgbClr val="595959"/>
                </a:solidFill>
                <a:latin typeface="Lato"/>
                <a:ea typeface="Lato"/>
                <a:cs typeface="Lato"/>
                <a:sym typeface="Lato"/>
              </a:rPr>
              <a:t>Fossil Fuel</a:t>
            </a:r>
            <a:endParaRPr sz="2400" b="1" dirty="0">
              <a:solidFill>
                <a:srgbClr val="595959"/>
              </a:solidFill>
              <a:latin typeface="Lato"/>
              <a:ea typeface="Lato"/>
              <a:cs typeface="Lato"/>
              <a:sym typeface="Lato"/>
            </a:endParaRPr>
          </a:p>
          <a:p>
            <a:endParaRPr sz="2400" b="1" dirty="0">
              <a:solidFill>
                <a:srgbClr val="B7B7B7"/>
              </a:solidFill>
              <a:latin typeface="Lato"/>
              <a:ea typeface="Lato"/>
              <a:cs typeface="Lato"/>
              <a:sym typeface="Lato"/>
            </a:endParaRPr>
          </a:p>
        </p:txBody>
      </p:sp>
      <p:sp>
        <p:nvSpPr>
          <p:cNvPr id="379" name="Google Shape;379;p55"/>
          <p:cNvSpPr txBox="1"/>
          <p:nvPr/>
        </p:nvSpPr>
        <p:spPr>
          <a:xfrm>
            <a:off x="4514869" y="3349633"/>
            <a:ext cx="4579374" cy="1231052"/>
          </a:xfrm>
          <a:prstGeom prst="rect">
            <a:avLst/>
          </a:prstGeom>
          <a:noFill/>
          <a:ln>
            <a:noFill/>
          </a:ln>
        </p:spPr>
        <p:txBody>
          <a:bodyPr spcFirstLastPara="1" wrap="square" lIns="121900" tIns="60933" rIns="121900" bIns="60933" anchor="t" anchorCtr="0">
            <a:spAutoFit/>
          </a:bodyPr>
          <a:lstStyle/>
          <a:p>
            <a:r>
              <a:rPr lang="en-US" sz="2400" b="1" dirty="0">
                <a:solidFill>
                  <a:srgbClr val="595959"/>
                </a:solidFill>
                <a:latin typeface="Lato"/>
                <a:ea typeface="Lato"/>
                <a:cs typeface="Lato"/>
                <a:sym typeface="Lato"/>
              </a:rPr>
              <a:t>Central New Thermal Plant</a:t>
            </a:r>
          </a:p>
          <a:p>
            <a:r>
              <a:rPr lang="en-US" sz="2400" b="1" dirty="0">
                <a:solidFill>
                  <a:srgbClr val="595959"/>
                </a:solidFill>
                <a:latin typeface="Lato"/>
                <a:ea typeface="Lato"/>
                <a:cs typeface="Lato"/>
                <a:sym typeface="Lato"/>
              </a:rPr>
              <a:t>Hot Water Piping</a:t>
            </a:r>
            <a:endParaRPr sz="2400" b="1" dirty="0">
              <a:solidFill>
                <a:srgbClr val="595959"/>
              </a:solidFill>
              <a:latin typeface="Lato"/>
              <a:ea typeface="Lato"/>
              <a:cs typeface="Lato"/>
              <a:sym typeface="Lato"/>
            </a:endParaRPr>
          </a:p>
          <a:p>
            <a:r>
              <a:rPr lang="en" sz="2400" b="1" dirty="0">
                <a:solidFill>
                  <a:srgbClr val="C00000"/>
                </a:solidFill>
                <a:latin typeface="Lato"/>
                <a:ea typeface="Lato"/>
                <a:cs typeface="Lato"/>
                <a:sym typeface="Lato"/>
              </a:rPr>
              <a:t>Not Economical</a:t>
            </a:r>
            <a:endParaRPr sz="2400" b="1" dirty="0">
              <a:solidFill>
                <a:srgbClr val="C00000"/>
              </a:solidFill>
              <a:latin typeface="Lato"/>
              <a:ea typeface="Lato"/>
              <a:cs typeface="Lato"/>
              <a:sym typeface="Lato"/>
            </a:endParaRPr>
          </a:p>
        </p:txBody>
      </p:sp>
      <p:sp>
        <p:nvSpPr>
          <p:cNvPr id="380" name="Google Shape;380;p55"/>
          <p:cNvSpPr txBox="1"/>
          <p:nvPr/>
        </p:nvSpPr>
        <p:spPr>
          <a:xfrm>
            <a:off x="9094243" y="3412368"/>
            <a:ext cx="3523600" cy="1969715"/>
          </a:xfrm>
          <a:prstGeom prst="rect">
            <a:avLst/>
          </a:prstGeom>
          <a:noFill/>
          <a:ln>
            <a:noFill/>
          </a:ln>
        </p:spPr>
        <p:txBody>
          <a:bodyPr spcFirstLastPara="1" wrap="square" lIns="121900" tIns="60933" rIns="121900" bIns="60933" anchor="t" anchorCtr="0">
            <a:spAutoFit/>
          </a:bodyPr>
          <a:lstStyle/>
          <a:p>
            <a:r>
              <a:rPr lang="en" sz="2400" b="1" dirty="0">
                <a:solidFill>
                  <a:srgbClr val="38761D"/>
                </a:solidFill>
                <a:latin typeface="Lato"/>
                <a:ea typeface="Lato"/>
                <a:cs typeface="Lato"/>
                <a:sym typeface="Lato"/>
              </a:rPr>
              <a:t>Distributed Thermal Energy Network</a:t>
            </a:r>
            <a:endParaRPr sz="2400" b="1" dirty="0">
              <a:solidFill>
                <a:srgbClr val="38761D"/>
              </a:solidFill>
              <a:latin typeface="Lato"/>
              <a:ea typeface="Lato"/>
              <a:cs typeface="Lato"/>
              <a:sym typeface="Lato"/>
            </a:endParaRPr>
          </a:p>
          <a:p>
            <a:r>
              <a:rPr lang="en" sz="2400" b="1" dirty="0">
                <a:solidFill>
                  <a:srgbClr val="FF0000"/>
                </a:solidFill>
                <a:latin typeface="Lato"/>
                <a:ea typeface="Lato"/>
                <a:cs typeface="Lato"/>
                <a:sym typeface="Lato"/>
              </a:rPr>
              <a:t>Least cost</a:t>
            </a:r>
          </a:p>
          <a:p>
            <a:r>
              <a:rPr lang="en" sz="2400" b="1" dirty="0">
                <a:solidFill>
                  <a:srgbClr val="FF0000"/>
                </a:solidFill>
                <a:latin typeface="Lato"/>
                <a:ea typeface="Lato"/>
                <a:cs typeface="Lato"/>
                <a:sym typeface="Lato"/>
              </a:rPr>
              <a:t>Lowest power consuming</a:t>
            </a:r>
            <a:endParaRPr sz="2400" b="1" dirty="0">
              <a:solidFill>
                <a:srgbClr val="FF0000"/>
              </a:solidFill>
              <a:latin typeface="Lato"/>
              <a:ea typeface="Lato"/>
              <a:cs typeface="Lato"/>
              <a:sym typeface="Lato"/>
            </a:endParaRPr>
          </a:p>
        </p:txBody>
      </p:sp>
      <p:cxnSp>
        <p:nvCxnSpPr>
          <p:cNvPr id="381" name="Google Shape;381;p55"/>
          <p:cNvCxnSpPr>
            <a:stCxn id="375" idx="2"/>
          </p:cNvCxnSpPr>
          <p:nvPr/>
        </p:nvCxnSpPr>
        <p:spPr>
          <a:xfrm flipH="1">
            <a:off x="2404936" y="2533477"/>
            <a:ext cx="9600" cy="750891"/>
          </a:xfrm>
          <a:prstGeom prst="straightConnector1">
            <a:avLst/>
          </a:prstGeom>
          <a:noFill/>
          <a:ln w="57150" cap="flat" cmpd="sng">
            <a:solidFill>
              <a:schemeClr val="dk1"/>
            </a:solidFill>
            <a:prstDash val="solid"/>
            <a:round/>
            <a:headEnd type="none" w="sm" len="sm"/>
            <a:tailEnd type="triangle" w="med" len="med"/>
          </a:ln>
        </p:spPr>
      </p:cxnSp>
      <p:grpSp>
        <p:nvGrpSpPr>
          <p:cNvPr id="382" name="Google Shape;382;p55"/>
          <p:cNvGrpSpPr/>
          <p:nvPr/>
        </p:nvGrpSpPr>
        <p:grpSpPr>
          <a:xfrm>
            <a:off x="5167475" y="2543366"/>
            <a:ext cx="1957701" cy="3674622"/>
            <a:chOff x="-7995727" y="-807198"/>
            <a:chExt cx="2657032" cy="6510669"/>
          </a:xfrm>
        </p:grpSpPr>
        <p:sp>
          <p:nvSpPr>
            <p:cNvPr id="383" name="Google Shape;383;p55"/>
            <p:cNvSpPr/>
            <p:nvPr/>
          </p:nvSpPr>
          <p:spPr>
            <a:xfrm>
              <a:off x="-7712710" y="3688071"/>
              <a:ext cx="2091000" cy="2015400"/>
            </a:xfrm>
            <a:prstGeom prst="mathMultiply">
              <a:avLst>
                <a:gd name="adj1" fmla="val 23520"/>
              </a:avLst>
            </a:prstGeom>
            <a:solidFill>
              <a:srgbClr val="CC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solidFill>
                  <a:srgbClr val="FF0000"/>
                </a:solidFill>
                <a:latin typeface="Calibri"/>
                <a:ea typeface="Calibri"/>
                <a:cs typeface="Calibri"/>
                <a:sym typeface="Calibri"/>
              </a:endParaRPr>
            </a:p>
          </p:txBody>
        </p:sp>
        <p:sp>
          <p:nvSpPr>
            <p:cNvPr id="384" name="Google Shape;384;p55"/>
            <p:cNvSpPr txBox="1"/>
            <p:nvPr/>
          </p:nvSpPr>
          <p:spPr>
            <a:xfrm>
              <a:off x="-7995727" y="-807198"/>
              <a:ext cx="2657032" cy="1526814"/>
            </a:xfrm>
            <a:prstGeom prst="rect">
              <a:avLst/>
            </a:prstGeom>
            <a:noFill/>
            <a:ln>
              <a:noFill/>
            </a:ln>
          </p:spPr>
          <p:txBody>
            <a:bodyPr spcFirstLastPara="1" wrap="square" lIns="121900" tIns="121900" rIns="121900" bIns="121900" anchor="t" anchorCtr="0">
              <a:spAutoFit/>
            </a:bodyPr>
            <a:lstStyle/>
            <a:p>
              <a:pPr algn="ctr"/>
              <a:r>
                <a:rPr lang="en" sz="4000" b="1" dirty="0">
                  <a:solidFill>
                    <a:srgbClr val="FF0000"/>
                  </a:solidFill>
                  <a:latin typeface="Calibri"/>
                  <a:ea typeface="Calibri"/>
                  <a:cs typeface="Calibri"/>
                  <a:sym typeface="Calibri"/>
                </a:rPr>
                <a:t>Skip !</a:t>
              </a:r>
              <a:endParaRPr sz="4000" b="1" dirty="0">
                <a:solidFill>
                  <a:srgbClr val="FF0000"/>
                </a:solidFill>
                <a:latin typeface="Calibri"/>
                <a:ea typeface="Calibri"/>
                <a:cs typeface="Calibri"/>
                <a:sym typeface="Calibri"/>
              </a:endParaRPr>
            </a:p>
          </p:txBody>
        </p:sp>
      </p:grpSp>
      <p:sp>
        <p:nvSpPr>
          <p:cNvPr id="385" name="Google Shape;385;p55"/>
          <p:cNvSpPr/>
          <p:nvPr/>
        </p:nvSpPr>
        <p:spPr>
          <a:xfrm>
            <a:off x="1966784" y="312133"/>
            <a:ext cx="9097200" cy="1576400"/>
          </a:xfrm>
          <a:prstGeom prst="uturnArrow">
            <a:avLst>
              <a:gd name="adj1" fmla="val 44289"/>
              <a:gd name="adj2" fmla="val 25000"/>
              <a:gd name="adj3" fmla="val 25000"/>
              <a:gd name="adj4" fmla="val 44289"/>
              <a:gd name="adj5" fmla="val 100000"/>
            </a:avLst>
          </a:prstGeom>
          <a:solidFill>
            <a:srgbClr val="33CC33"/>
          </a:solidFill>
          <a:ln>
            <a:noFill/>
          </a:ln>
        </p:spPr>
        <p:txBody>
          <a:bodyPr spcFirstLastPara="1" wrap="square" lIns="121900" tIns="121900" rIns="121900" bIns="121900" anchor="ctr" anchorCtr="0">
            <a:noAutofit/>
          </a:bodyPr>
          <a:lstStyle/>
          <a:p>
            <a:pPr algn="ctr"/>
            <a:endParaRPr sz="2400">
              <a:solidFill>
                <a:srgbClr val="33CC33"/>
              </a:solidFill>
              <a:latin typeface="Calibri"/>
              <a:ea typeface="Calibri"/>
              <a:cs typeface="Calibri"/>
              <a:sym typeface="Calibri"/>
            </a:endParaRPr>
          </a:p>
        </p:txBody>
      </p:sp>
      <p:sp>
        <p:nvSpPr>
          <p:cNvPr id="386" name="Google Shape;386;p55"/>
          <p:cNvSpPr/>
          <p:nvPr/>
        </p:nvSpPr>
        <p:spPr>
          <a:xfrm>
            <a:off x="3367367" y="3761100"/>
            <a:ext cx="1163200" cy="970000"/>
          </a:xfrm>
          <a:prstGeom prst="rightArrow">
            <a:avLst>
              <a:gd name="adj1" fmla="val 50000"/>
              <a:gd name="adj2" fmla="val 50000"/>
            </a:avLst>
          </a:prstGeom>
          <a:solidFill>
            <a:schemeClr val="accent5"/>
          </a:solidFill>
          <a:ln>
            <a:noFill/>
          </a:ln>
        </p:spPr>
        <p:txBody>
          <a:bodyPr spcFirstLastPara="1" wrap="square" lIns="121900" tIns="121900" rIns="121900" bIns="121900" anchor="ctr" anchorCtr="0">
            <a:noAutofit/>
          </a:bodyPr>
          <a:lstStyle/>
          <a:p>
            <a:pPr algn="ctr"/>
            <a:endParaRPr sz="2400">
              <a:latin typeface="Calibri"/>
              <a:ea typeface="Calibri"/>
              <a:cs typeface="Calibri"/>
              <a:sym typeface="Calibri"/>
            </a:endParaRPr>
          </a:p>
        </p:txBody>
      </p:sp>
      <p:sp>
        <p:nvSpPr>
          <p:cNvPr id="387" name="Google Shape;387;p55"/>
          <p:cNvSpPr/>
          <p:nvPr/>
        </p:nvSpPr>
        <p:spPr>
          <a:xfrm>
            <a:off x="7897484" y="3761100"/>
            <a:ext cx="1163200" cy="970000"/>
          </a:xfrm>
          <a:prstGeom prst="rightArrow">
            <a:avLst>
              <a:gd name="adj1" fmla="val 50000"/>
              <a:gd name="adj2" fmla="val 50000"/>
            </a:avLst>
          </a:prstGeom>
          <a:solidFill>
            <a:schemeClr val="accent5"/>
          </a:solidFill>
          <a:ln>
            <a:noFill/>
          </a:ln>
        </p:spPr>
        <p:txBody>
          <a:bodyPr spcFirstLastPara="1" wrap="square" lIns="121900" tIns="121900" rIns="121900" bIns="121900" anchor="ctr" anchorCtr="0">
            <a:noAutofit/>
          </a:bodyPr>
          <a:lstStyle/>
          <a:p>
            <a:pPr algn="ctr"/>
            <a:endParaRPr sz="2400">
              <a:latin typeface="Calibri"/>
              <a:ea typeface="Calibri"/>
              <a:cs typeface="Calibri"/>
              <a:sym typeface="Calibri"/>
            </a:endParaRPr>
          </a:p>
        </p:txBody>
      </p:sp>
      <p:sp>
        <p:nvSpPr>
          <p:cNvPr id="388" name="Google Shape;388;p55"/>
          <p:cNvSpPr txBox="1"/>
          <p:nvPr/>
        </p:nvSpPr>
        <p:spPr>
          <a:xfrm>
            <a:off x="3948967" y="312133"/>
            <a:ext cx="5414800" cy="318400"/>
          </a:xfrm>
          <a:prstGeom prst="rect">
            <a:avLst/>
          </a:prstGeom>
          <a:noFill/>
          <a:ln>
            <a:noFill/>
          </a:ln>
        </p:spPr>
        <p:txBody>
          <a:bodyPr spcFirstLastPara="1" wrap="square" lIns="121900" tIns="121900" rIns="121900" bIns="121900" anchor="t" anchorCtr="0">
            <a:noAutofit/>
          </a:bodyPr>
          <a:lstStyle/>
          <a:p>
            <a:r>
              <a:rPr lang="en" sz="2800" b="1" dirty="0">
                <a:solidFill>
                  <a:schemeClr val="dk2"/>
                </a:solidFill>
                <a:latin typeface="Lato"/>
                <a:ea typeface="Lato"/>
                <a:cs typeface="Lato"/>
                <a:sym typeface="Lato"/>
              </a:rPr>
              <a:t>Thermal transition “leapfrog”</a:t>
            </a:r>
            <a:endParaRPr sz="2800" b="1" dirty="0">
              <a:solidFill>
                <a:schemeClr val="dk2"/>
              </a:solidFill>
              <a:latin typeface="Lato"/>
              <a:ea typeface="Lato"/>
              <a:cs typeface="Lato"/>
              <a:sym typeface="Lato"/>
            </a:endParaRPr>
          </a:p>
        </p:txBody>
      </p:sp>
      <p:sp>
        <p:nvSpPr>
          <p:cNvPr id="2" name="Slide Number Placeholder 1">
            <a:extLst>
              <a:ext uri="{FF2B5EF4-FFF2-40B4-BE49-F238E27FC236}">
                <a16:creationId xmlns:a16="http://schemas.microsoft.com/office/drawing/2014/main" id="{1B705C4B-C87D-2540-9060-001649340092}"/>
              </a:ext>
            </a:extLst>
          </p:cNvPr>
          <p:cNvSpPr>
            <a:spLocks noGrp="1"/>
          </p:cNvSpPr>
          <p:nvPr>
            <p:ph type="sldNum" sz="quarter" idx="12"/>
          </p:nvPr>
        </p:nvSpPr>
        <p:spPr/>
        <p:txBody>
          <a:bodyPr/>
          <a:lstStyle/>
          <a:p>
            <a:fld id="{B1FFB0EB-FB64-4D6A-889A-24A30240CB27}" type="slidenum">
              <a:rPr lang="en-US" smtClean="0"/>
              <a:t>21</a:t>
            </a:fld>
            <a:endParaRPr lang="en-US"/>
          </a:p>
        </p:txBody>
      </p:sp>
    </p:spTree>
    <p:extLst>
      <p:ext uri="{BB962C8B-B14F-4D97-AF65-F5344CB8AC3E}">
        <p14:creationId xmlns:p14="http://schemas.microsoft.com/office/powerpoint/2010/main" val="2213951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E04B8-8F60-4F9E-BEEB-789984A1D527}"/>
              </a:ext>
            </a:extLst>
          </p:cNvPr>
          <p:cNvSpPr>
            <a:spLocks noGrp="1"/>
          </p:cNvSpPr>
          <p:nvPr>
            <p:ph type="title"/>
          </p:nvPr>
        </p:nvSpPr>
        <p:spPr/>
        <p:txBody>
          <a:bodyPr>
            <a:normAutofit/>
          </a:bodyPr>
          <a:lstStyle/>
          <a:p>
            <a:r>
              <a:rPr lang="en-US" sz="4000" b="1" dirty="0">
                <a:latin typeface="+mn-lt"/>
              </a:rPr>
              <a:t>Summary</a:t>
            </a:r>
          </a:p>
        </p:txBody>
      </p:sp>
      <p:sp>
        <p:nvSpPr>
          <p:cNvPr id="3" name="Content Placeholder 2">
            <a:extLst>
              <a:ext uri="{FF2B5EF4-FFF2-40B4-BE49-F238E27FC236}">
                <a16:creationId xmlns:a16="http://schemas.microsoft.com/office/drawing/2014/main" id="{8CCB0AA9-52F9-4410-8C55-284DB14FCE1C}"/>
              </a:ext>
            </a:extLst>
          </p:cNvPr>
          <p:cNvSpPr>
            <a:spLocks noGrp="1"/>
          </p:cNvSpPr>
          <p:nvPr>
            <p:ph idx="1"/>
          </p:nvPr>
        </p:nvSpPr>
        <p:spPr>
          <a:xfrm>
            <a:off x="838200" y="1690688"/>
            <a:ext cx="10515600" cy="3313664"/>
          </a:xfrm>
        </p:spPr>
        <p:txBody>
          <a:bodyPr>
            <a:normAutofit/>
          </a:bodyPr>
          <a:lstStyle/>
          <a:p>
            <a:pPr lvl="0"/>
            <a:r>
              <a:rPr lang="en-US" sz="2400" b="1" dirty="0"/>
              <a:t>At the end of the day, this project is not about Public Relations, it should result in Real Progress. </a:t>
            </a:r>
          </a:p>
          <a:p>
            <a:r>
              <a:rPr lang="en-US" sz="2400" b="1" dirty="0"/>
              <a:t>Central Utility Plant will play an important role in the MITTEN solution. </a:t>
            </a:r>
          </a:p>
          <a:p>
            <a:r>
              <a:rPr lang="en-US" sz="2400" b="1" dirty="0"/>
              <a:t>MITTEN plan is available now,  cost-effective, will eliminate carbon emissions, and be minimally disruptive.</a:t>
            </a:r>
          </a:p>
          <a:p>
            <a:r>
              <a:rPr lang="en-US" sz="2400" b="1" dirty="0"/>
              <a:t>Let's show the world how to decarbonize!  MIT is the world's foremost research institution and should do something no one else has done at scale. </a:t>
            </a:r>
          </a:p>
          <a:p>
            <a:r>
              <a:rPr lang="en-US" sz="2400" b="1" dirty="0"/>
              <a:t>Next steps: pilot!</a:t>
            </a:r>
          </a:p>
          <a:p>
            <a:pPr marL="0" lvl="0" indent="0">
              <a:buNone/>
            </a:pPr>
            <a:endParaRPr lang="en-US" sz="2000" b="1" dirty="0"/>
          </a:p>
          <a:p>
            <a:endParaRPr lang="en-US" sz="2000" b="1" dirty="0"/>
          </a:p>
        </p:txBody>
      </p:sp>
      <p:sp>
        <p:nvSpPr>
          <p:cNvPr id="4" name="Slide Number Placeholder 3">
            <a:extLst>
              <a:ext uri="{FF2B5EF4-FFF2-40B4-BE49-F238E27FC236}">
                <a16:creationId xmlns:a16="http://schemas.microsoft.com/office/drawing/2014/main" id="{BA8DAD33-50DB-9B7A-DB51-FD88552D9F82}"/>
              </a:ext>
            </a:extLst>
          </p:cNvPr>
          <p:cNvSpPr>
            <a:spLocks noGrp="1"/>
          </p:cNvSpPr>
          <p:nvPr>
            <p:ph type="sldNum" sz="quarter" idx="12"/>
          </p:nvPr>
        </p:nvSpPr>
        <p:spPr/>
        <p:txBody>
          <a:bodyPr/>
          <a:lstStyle/>
          <a:p>
            <a:fld id="{B1FFB0EB-FB64-4D6A-889A-24A30240CB27}" type="slidenum">
              <a:rPr lang="en-US" smtClean="0"/>
              <a:t>22</a:t>
            </a:fld>
            <a:endParaRPr lang="en-US"/>
          </a:p>
        </p:txBody>
      </p:sp>
    </p:spTree>
    <p:extLst>
      <p:ext uri="{BB962C8B-B14F-4D97-AF65-F5344CB8AC3E}">
        <p14:creationId xmlns:p14="http://schemas.microsoft.com/office/powerpoint/2010/main" val="3080496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65"/>
          <p:cNvSpPr txBox="1">
            <a:spLocks noGrp="1"/>
          </p:cNvSpPr>
          <p:nvPr>
            <p:ph type="title"/>
          </p:nvPr>
        </p:nvSpPr>
        <p:spPr>
          <a:xfrm>
            <a:off x="415600" y="1946700"/>
            <a:ext cx="11360800" cy="2477200"/>
          </a:xfrm>
          <a:prstGeom prst="rect">
            <a:avLst/>
          </a:prstGeom>
        </p:spPr>
        <p:txBody>
          <a:bodyPr spcFirstLastPara="1" vert="horz" wrap="square" lIns="121900" tIns="121900" rIns="121900" bIns="121900" rtlCol="0" anchor="t" anchorCtr="0">
            <a:noAutofit/>
          </a:bodyPr>
          <a:lstStyle/>
          <a:p>
            <a:pPr algn="ctr">
              <a:buSzPts val="990"/>
            </a:pPr>
            <a:r>
              <a:rPr lang="en" sz="2560" dirty="0">
                <a:latin typeface="Aptos Display" panose="020B0004020202020204" pitchFamily="34" charset="0"/>
              </a:rPr>
              <a:t>“Climate change and its mounting consequences is the </a:t>
            </a:r>
            <a:r>
              <a:rPr lang="en" sz="2560" b="1" dirty="0">
                <a:latin typeface="Aptos Display" panose="020B0004020202020204" pitchFamily="34" charset="0"/>
              </a:rPr>
              <a:t>greatest scientific and societal challenge of this or any age</a:t>
            </a:r>
            <a:r>
              <a:rPr lang="en" sz="2560" dirty="0">
                <a:latin typeface="Aptos Display" panose="020B0004020202020204" pitchFamily="34" charset="0"/>
              </a:rPr>
              <a:t>…We need energy and expertise from every MIT school and the college, from every lab and every center, from every member of the faculty—and from </a:t>
            </a:r>
            <a:r>
              <a:rPr lang="en" sz="2560" b="1" dirty="0">
                <a:latin typeface="Aptos Display" panose="020B0004020202020204" pitchFamily="34" charset="0"/>
              </a:rPr>
              <a:t>every one of you</a:t>
            </a:r>
            <a:r>
              <a:rPr lang="en" sz="2560" dirty="0">
                <a:latin typeface="Aptos Display" panose="020B0004020202020204" pitchFamily="34" charset="0"/>
              </a:rPr>
              <a:t>.” </a:t>
            </a:r>
            <a:endParaRPr sz="2560" dirty="0">
              <a:latin typeface="Aptos Display" panose="020B0004020202020204" pitchFamily="34" charset="0"/>
            </a:endParaRPr>
          </a:p>
          <a:p>
            <a:pPr algn="ctr">
              <a:buSzPts val="990"/>
            </a:pPr>
            <a:endParaRPr sz="2560" dirty="0">
              <a:latin typeface="Aptos Display" panose="020B0004020202020204" pitchFamily="34" charset="0"/>
            </a:endParaRPr>
          </a:p>
          <a:p>
            <a:pPr algn="ctr">
              <a:buSzPts val="990"/>
            </a:pPr>
            <a:r>
              <a:rPr lang="en" sz="2560" dirty="0">
                <a:latin typeface="Aptos Display" panose="020B0004020202020204" pitchFamily="34" charset="0"/>
              </a:rPr>
              <a:t>President Sally Kornbluth, Inauguration Speech 2023</a:t>
            </a:r>
            <a:endParaRPr sz="2560" dirty="0">
              <a:latin typeface="Aptos Display" panose="020B0004020202020204" pitchFamily="34" charset="0"/>
            </a:endParaRPr>
          </a:p>
        </p:txBody>
      </p:sp>
      <p:sp>
        <p:nvSpPr>
          <p:cNvPr id="2" name="Slide Number Placeholder 1">
            <a:extLst>
              <a:ext uri="{FF2B5EF4-FFF2-40B4-BE49-F238E27FC236}">
                <a16:creationId xmlns:a16="http://schemas.microsoft.com/office/drawing/2014/main" id="{F5310874-6FEE-CF20-35A6-9C20E79D2B7D}"/>
              </a:ext>
            </a:extLst>
          </p:cNvPr>
          <p:cNvSpPr>
            <a:spLocks noGrp="1"/>
          </p:cNvSpPr>
          <p:nvPr>
            <p:ph type="sldNum" idx="12"/>
          </p:nvPr>
        </p:nvSpPr>
        <p:spPr/>
        <p:txBody>
          <a:bodyPr/>
          <a:lstStyle/>
          <a:p>
            <a:fld id="{00000000-1234-1234-1234-123412341234}" type="slidenum">
              <a:rPr lang="en" smtClean="0"/>
              <a:pPr/>
              <a:t>23</a:t>
            </a:fld>
            <a:endParaRPr lang="en"/>
          </a:p>
        </p:txBody>
      </p:sp>
    </p:spTree>
    <p:extLst>
      <p:ext uri="{BB962C8B-B14F-4D97-AF65-F5344CB8AC3E}">
        <p14:creationId xmlns:p14="http://schemas.microsoft.com/office/powerpoint/2010/main" val="12025120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sz="6000" dirty="0">
                <a:latin typeface="+mn-lt"/>
              </a:rPr>
              <a:t>The Goal: Zero-Emissions by 2035 </a:t>
            </a:r>
            <a:endParaRPr sz="6000" dirty="0">
              <a:latin typeface="+mn-lt"/>
            </a:endParaRPr>
          </a:p>
        </p:txBody>
      </p:sp>
      <p:sp>
        <p:nvSpPr>
          <p:cNvPr id="369" name="Google Shape;369;p54"/>
          <p:cNvSpPr txBox="1">
            <a:spLocks noGrp="1"/>
          </p:cNvSpPr>
          <p:nvPr>
            <p:ph type="body" idx="1"/>
          </p:nvPr>
        </p:nvSpPr>
        <p:spPr>
          <a:xfrm>
            <a:off x="415599" y="1955600"/>
            <a:ext cx="11408101" cy="4555200"/>
          </a:xfrm>
          <a:prstGeom prst="rect">
            <a:avLst/>
          </a:prstGeom>
        </p:spPr>
        <p:txBody>
          <a:bodyPr spcFirstLastPara="1" vert="horz" wrap="square" lIns="121900" tIns="121900" rIns="121900" bIns="121900" rtlCol="0" anchor="t" anchorCtr="0">
            <a:normAutofit/>
          </a:bodyPr>
          <a:lstStyle/>
          <a:p>
            <a:pPr marL="0" indent="0">
              <a:spcBef>
                <a:spcPts val="1600"/>
              </a:spcBef>
              <a:spcAft>
                <a:spcPts val="1600"/>
              </a:spcAft>
              <a:buNone/>
            </a:pPr>
            <a:r>
              <a:rPr lang="en" sz="4800" b="1" dirty="0"/>
              <a:t>We are proposing a rapid, cost-effective decarbonization solution.</a:t>
            </a:r>
          </a:p>
          <a:p>
            <a:pPr marL="0" indent="0">
              <a:spcBef>
                <a:spcPts val="1600"/>
              </a:spcBef>
              <a:spcAft>
                <a:spcPts val="1600"/>
              </a:spcAft>
              <a:buNone/>
            </a:pPr>
            <a:r>
              <a:rPr lang="en" sz="4800" b="1" dirty="0"/>
              <a:t>MIT, when can we start?</a:t>
            </a:r>
          </a:p>
        </p:txBody>
      </p:sp>
      <p:sp>
        <p:nvSpPr>
          <p:cNvPr id="2" name="Slide Number Placeholder 1">
            <a:extLst>
              <a:ext uri="{FF2B5EF4-FFF2-40B4-BE49-F238E27FC236}">
                <a16:creationId xmlns:a16="http://schemas.microsoft.com/office/drawing/2014/main" id="{DE728DC5-E060-AD3D-AC31-CF50EE8D2ED3}"/>
              </a:ext>
            </a:extLst>
          </p:cNvPr>
          <p:cNvSpPr>
            <a:spLocks noGrp="1"/>
          </p:cNvSpPr>
          <p:nvPr>
            <p:ph type="sldNum" idx="12"/>
          </p:nvPr>
        </p:nvSpPr>
        <p:spPr/>
        <p:txBody>
          <a:bodyPr/>
          <a:lstStyle/>
          <a:p>
            <a:fld id="{00000000-1234-1234-1234-123412341234}" type="slidenum">
              <a:rPr lang="en" smtClean="0"/>
              <a:pPr/>
              <a:t>24</a:t>
            </a:fld>
            <a:endParaRPr lang="en"/>
          </a:p>
        </p:txBody>
      </p:sp>
    </p:spTree>
    <p:extLst>
      <p:ext uri="{BB962C8B-B14F-4D97-AF65-F5344CB8AC3E}">
        <p14:creationId xmlns:p14="http://schemas.microsoft.com/office/powerpoint/2010/main" val="1702825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C8446-C080-4669-A8E4-3AC5B3A1AB51}"/>
              </a:ext>
            </a:extLst>
          </p:cNvPr>
          <p:cNvSpPr>
            <a:spLocks noGrp="1"/>
          </p:cNvSpPr>
          <p:nvPr>
            <p:ph type="title"/>
          </p:nvPr>
        </p:nvSpPr>
        <p:spPr>
          <a:xfrm>
            <a:off x="95249" y="-53975"/>
            <a:ext cx="11942075" cy="1325563"/>
          </a:xfrm>
        </p:spPr>
        <p:txBody>
          <a:bodyPr>
            <a:normAutofit fontScale="90000"/>
          </a:bodyPr>
          <a:lstStyle/>
          <a:p>
            <a:br>
              <a:rPr lang="en-US" sz="1800" dirty="0"/>
            </a:br>
            <a:r>
              <a:rPr lang="en-US" sz="3600" dirty="0"/>
              <a:t>MACA-MIT Campus/Geo Core Team (2025)</a:t>
            </a:r>
            <a:br>
              <a:rPr lang="en-US" sz="3600" dirty="0"/>
            </a:br>
            <a:r>
              <a:rPr lang="en-US" sz="2700" dirty="0"/>
              <a:t>(</a:t>
            </a:r>
            <a:r>
              <a:rPr lang="en-US" sz="2700" u="sng" dirty="0"/>
              <a:t>top to bottom, left to right)</a:t>
            </a:r>
            <a:br>
              <a:rPr lang="en-US" sz="2700" dirty="0"/>
            </a:br>
            <a:endParaRPr lang="en-US" sz="3600" dirty="0"/>
          </a:p>
        </p:txBody>
      </p:sp>
      <p:sp>
        <p:nvSpPr>
          <p:cNvPr id="3" name="Content Placeholder 2">
            <a:extLst>
              <a:ext uri="{FF2B5EF4-FFF2-40B4-BE49-F238E27FC236}">
                <a16:creationId xmlns:a16="http://schemas.microsoft.com/office/drawing/2014/main" id="{099C3A94-B954-4C71-A47B-F03A65B8ACBD}"/>
              </a:ext>
            </a:extLst>
          </p:cNvPr>
          <p:cNvSpPr>
            <a:spLocks noGrp="1"/>
          </p:cNvSpPr>
          <p:nvPr>
            <p:ph idx="1"/>
          </p:nvPr>
        </p:nvSpPr>
        <p:spPr>
          <a:xfrm>
            <a:off x="0" y="1448977"/>
            <a:ext cx="11895442" cy="5354416"/>
          </a:xfrm>
        </p:spPr>
        <p:txBody>
          <a:bodyPr>
            <a:noAutofit/>
          </a:bodyPr>
          <a:lstStyle/>
          <a:p>
            <a:r>
              <a:rPr lang="en-US" sz="1800" dirty="0"/>
              <a:t>John Dabels, MIT  ’79, Sloan School of Management </a:t>
            </a:r>
          </a:p>
          <a:p>
            <a:r>
              <a:rPr lang="en-US" sz="1800" dirty="0"/>
              <a:t>Shiladitya DasSarma, MIT Biochemistry, Founder MACA. Team advisor.</a:t>
            </a:r>
          </a:p>
          <a:p>
            <a:r>
              <a:rPr lang="en-US" sz="1800" dirty="0"/>
              <a:t>David T. Williams, MIT ‘82 (affiliated with ‘81), Mech Eng. P.E.</a:t>
            </a:r>
          </a:p>
          <a:p>
            <a:r>
              <a:rPr lang="en-US" sz="1800" dirty="0"/>
              <a:t>Herb Zien MIT ’73, Sloan School of Management</a:t>
            </a:r>
          </a:p>
          <a:p>
            <a:r>
              <a:rPr lang="en-US" sz="1800" spc="-10" dirty="0">
                <a:effectLst/>
                <a:ea typeface="Calibri" panose="020F0502020204030204" pitchFamily="34" charset="0"/>
              </a:rPr>
              <a:t>Tunca</a:t>
            </a:r>
            <a:r>
              <a:rPr lang="en-US" sz="1800" spc="-55" dirty="0">
                <a:effectLst/>
                <a:ea typeface="Calibri" panose="020F0502020204030204" pitchFamily="34" charset="0"/>
              </a:rPr>
              <a:t> </a:t>
            </a:r>
            <a:r>
              <a:rPr lang="en-US" sz="1800" spc="-10" dirty="0">
                <a:effectLst/>
                <a:ea typeface="Calibri" panose="020F0502020204030204" pitchFamily="34" charset="0"/>
              </a:rPr>
              <a:t>Alikaya, MIT ’24, Sloan Executive-MBA</a:t>
            </a:r>
          </a:p>
          <a:p>
            <a:r>
              <a:rPr lang="en-US" sz="1800" dirty="0"/>
              <a:t>Susan Murcott, MIT ‘90, ’92,  Civil and Env. Eng.</a:t>
            </a:r>
            <a:endParaRPr lang="en-US" sz="1800" spc="-10" dirty="0">
              <a:effectLst/>
              <a:ea typeface="Calibri" panose="020F0502020204030204" pitchFamily="34" charset="0"/>
            </a:endParaRPr>
          </a:p>
          <a:p>
            <a:r>
              <a:rPr lang="en-US" sz="1800" dirty="0"/>
              <a:t>Rick Clemenzi, MIT’81, Computer Science; CGD certification, P.E.</a:t>
            </a:r>
          </a:p>
          <a:p>
            <a:r>
              <a:rPr lang="en-US" sz="1800" dirty="0"/>
              <a:t>Judy Siglin. Director, Net Zero Foundation; </a:t>
            </a:r>
          </a:p>
          <a:p>
            <a:r>
              <a:rPr lang="en-US" sz="1800" dirty="0"/>
              <a:t>Kevin Johnson, Harvard ‘25. GSD Architecture Engineering</a:t>
            </a:r>
          </a:p>
          <a:p>
            <a:r>
              <a:rPr lang="en-US" sz="1800" dirty="0"/>
              <a:t>Jillian James, MIT ‘10, Aerospace Engineering ; ’16, AeroAstro Engineering</a:t>
            </a:r>
          </a:p>
          <a:p>
            <a:r>
              <a:rPr lang="en-US" sz="1800" dirty="0"/>
              <a:t>Jason Chen, MIT ‘25 Mechanical</a:t>
            </a:r>
          </a:p>
          <a:p>
            <a:r>
              <a:rPr lang="en-US" sz="1800" dirty="0"/>
              <a:t>Olivia Chen,  MIT ‘26 Mechanical Engineering; </a:t>
            </a:r>
          </a:p>
          <a:p>
            <a:r>
              <a:rPr lang="en-US" sz="1800" dirty="0"/>
              <a:t>Megan Lim, MIT ’24 Sloan School of Management</a:t>
            </a:r>
          </a:p>
          <a:p>
            <a:r>
              <a:rPr lang="en-US" sz="1800" dirty="0"/>
              <a:t>+ a lot of new students in Fall 2024!</a:t>
            </a:r>
          </a:p>
        </p:txBody>
      </p:sp>
      <p:pic>
        <p:nvPicPr>
          <p:cNvPr id="5" name="Picture 4">
            <a:extLst>
              <a:ext uri="{FF2B5EF4-FFF2-40B4-BE49-F238E27FC236}">
                <a16:creationId xmlns:a16="http://schemas.microsoft.com/office/drawing/2014/main" id="{8CF26969-FD38-9EA6-2B45-2615608CC8DF}"/>
              </a:ext>
            </a:extLst>
          </p:cNvPr>
          <p:cNvPicPr>
            <a:picLocks noChangeAspect="1"/>
          </p:cNvPicPr>
          <p:nvPr/>
        </p:nvPicPr>
        <p:blipFill>
          <a:blip r:embed="rId2"/>
          <a:stretch>
            <a:fillRect/>
          </a:stretch>
        </p:blipFill>
        <p:spPr>
          <a:xfrm>
            <a:off x="9232645" y="1360283"/>
            <a:ext cx="1190791" cy="1390844"/>
          </a:xfrm>
          <a:prstGeom prst="rect">
            <a:avLst/>
          </a:prstGeom>
        </p:spPr>
      </p:pic>
      <p:pic>
        <p:nvPicPr>
          <p:cNvPr id="7" name="Picture 6">
            <a:extLst>
              <a:ext uri="{FF2B5EF4-FFF2-40B4-BE49-F238E27FC236}">
                <a16:creationId xmlns:a16="http://schemas.microsoft.com/office/drawing/2014/main" id="{775AAE95-AFDE-7780-9530-6C2FFA6BD826}"/>
              </a:ext>
            </a:extLst>
          </p:cNvPr>
          <p:cNvPicPr>
            <a:picLocks noChangeAspect="1"/>
          </p:cNvPicPr>
          <p:nvPr/>
        </p:nvPicPr>
        <p:blipFill>
          <a:blip r:embed="rId3"/>
          <a:stretch>
            <a:fillRect/>
          </a:stretch>
        </p:blipFill>
        <p:spPr>
          <a:xfrm>
            <a:off x="9219572" y="2844688"/>
            <a:ext cx="1324160" cy="1305107"/>
          </a:xfrm>
          <a:prstGeom prst="rect">
            <a:avLst/>
          </a:prstGeom>
        </p:spPr>
      </p:pic>
      <p:pic>
        <p:nvPicPr>
          <p:cNvPr id="9" name="Picture 8">
            <a:extLst>
              <a:ext uri="{FF2B5EF4-FFF2-40B4-BE49-F238E27FC236}">
                <a16:creationId xmlns:a16="http://schemas.microsoft.com/office/drawing/2014/main" id="{A4D9F125-163B-7425-B576-C25384E0F42A}"/>
              </a:ext>
            </a:extLst>
          </p:cNvPr>
          <p:cNvPicPr>
            <a:picLocks noChangeAspect="1"/>
          </p:cNvPicPr>
          <p:nvPr/>
        </p:nvPicPr>
        <p:blipFill>
          <a:blip r:embed="rId4"/>
          <a:stretch>
            <a:fillRect/>
          </a:stretch>
        </p:blipFill>
        <p:spPr>
          <a:xfrm>
            <a:off x="9219572" y="4238490"/>
            <a:ext cx="1368993" cy="1305107"/>
          </a:xfrm>
          <a:prstGeom prst="rect">
            <a:avLst/>
          </a:prstGeom>
        </p:spPr>
      </p:pic>
      <p:pic>
        <p:nvPicPr>
          <p:cNvPr id="11" name="Picture 10">
            <a:extLst>
              <a:ext uri="{FF2B5EF4-FFF2-40B4-BE49-F238E27FC236}">
                <a16:creationId xmlns:a16="http://schemas.microsoft.com/office/drawing/2014/main" id="{4247BBFB-4406-0067-8C8A-063ED575C22C}"/>
              </a:ext>
            </a:extLst>
          </p:cNvPr>
          <p:cNvPicPr>
            <a:picLocks noChangeAspect="1"/>
          </p:cNvPicPr>
          <p:nvPr/>
        </p:nvPicPr>
        <p:blipFill>
          <a:blip r:embed="rId5"/>
          <a:stretch>
            <a:fillRect/>
          </a:stretch>
        </p:blipFill>
        <p:spPr>
          <a:xfrm>
            <a:off x="7773409" y="-143302"/>
            <a:ext cx="1214796" cy="6858000"/>
          </a:xfrm>
          <a:prstGeom prst="rect">
            <a:avLst/>
          </a:prstGeom>
        </p:spPr>
      </p:pic>
      <p:pic>
        <p:nvPicPr>
          <p:cNvPr id="13" name="Picture 12">
            <a:extLst>
              <a:ext uri="{FF2B5EF4-FFF2-40B4-BE49-F238E27FC236}">
                <a16:creationId xmlns:a16="http://schemas.microsoft.com/office/drawing/2014/main" id="{FA0F1D46-26FE-238A-023E-B7DFE56A40E6}"/>
              </a:ext>
            </a:extLst>
          </p:cNvPr>
          <p:cNvPicPr>
            <a:picLocks noChangeAspect="1"/>
          </p:cNvPicPr>
          <p:nvPr/>
        </p:nvPicPr>
        <p:blipFill>
          <a:blip r:embed="rId6"/>
          <a:stretch>
            <a:fillRect/>
          </a:stretch>
        </p:blipFill>
        <p:spPr>
          <a:xfrm>
            <a:off x="10667877" y="-53975"/>
            <a:ext cx="1227565" cy="6858000"/>
          </a:xfrm>
          <a:prstGeom prst="rect">
            <a:avLst/>
          </a:prstGeom>
        </p:spPr>
      </p:pic>
      <p:sp>
        <p:nvSpPr>
          <p:cNvPr id="8" name="Slide Number Placeholder 7">
            <a:extLst>
              <a:ext uri="{FF2B5EF4-FFF2-40B4-BE49-F238E27FC236}">
                <a16:creationId xmlns:a16="http://schemas.microsoft.com/office/drawing/2014/main" id="{131AEE11-9FD8-B98D-40ED-436E34CE0B70}"/>
              </a:ext>
            </a:extLst>
          </p:cNvPr>
          <p:cNvSpPr>
            <a:spLocks noGrp="1"/>
          </p:cNvSpPr>
          <p:nvPr>
            <p:ph type="sldNum" sz="quarter" idx="12"/>
          </p:nvPr>
        </p:nvSpPr>
        <p:spPr>
          <a:xfrm>
            <a:off x="9432228" y="6349573"/>
            <a:ext cx="2743200" cy="365125"/>
          </a:xfrm>
        </p:spPr>
        <p:txBody>
          <a:bodyPr/>
          <a:lstStyle/>
          <a:p>
            <a:fld id="{37CA0D32-3CC5-4B00-A2F0-94641CADC2B0}" type="slidenum">
              <a:rPr lang="en-US" smtClean="0"/>
              <a:t>25</a:t>
            </a:fld>
            <a:endParaRPr lang="en-US" dirty="0"/>
          </a:p>
        </p:txBody>
      </p:sp>
      <p:pic>
        <p:nvPicPr>
          <p:cNvPr id="10" name="Picture 2" descr="See related image detail. Josiah McMenamy - MIT">
            <a:extLst>
              <a:ext uri="{FF2B5EF4-FFF2-40B4-BE49-F238E27FC236}">
                <a16:creationId xmlns:a16="http://schemas.microsoft.com/office/drawing/2014/main" id="{5E73B8F3-EA72-D7BC-3215-231FA32333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32228" y="5558165"/>
            <a:ext cx="943680" cy="1207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2593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94"/>
        <p:cNvGrpSpPr/>
        <p:nvPr/>
      </p:nvGrpSpPr>
      <p:grpSpPr>
        <a:xfrm>
          <a:off x="0" y="0"/>
          <a:ext cx="0" cy="0"/>
          <a:chOff x="0" y="0"/>
          <a:chExt cx="0" cy="0"/>
        </a:xfrm>
      </p:grpSpPr>
      <p:sp>
        <p:nvSpPr>
          <p:cNvPr id="1895" name="Google Shape;1895;p69"/>
          <p:cNvSpPr txBox="1">
            <a:spLocks noGrp="1"/>
          </p:cNvSpPr>
          <p:nvPr>
            <p:ph type="title"/>
          </p:nvPr>
        </p:nvSpPr>
        <p:spPr>
          <a:xfrm>
            <a:off x="2773680" y="224861"/>
            <a:ext cx="7117080" cy="923330"/>
          </a:xfrm>
          <a:prstGeom prst="rect">
            <a:avLst/>
          </a:prstGeom>
          <a:noFill/>
          <a:ln>
            <a:noFill/>
          </a:ln>
        </p:spPr>
        <p:txBody>
          <a:bodyPr spcFirstLastPara="1" vert="horz" wrap="square" lIns="0" tIns="0" rIns="0" bIns="0" rtlCol="0" anchor="t" anchorCtr="0">
            <a:spAutoFit/>
          </a:bodyPr>
          <a:lstStyle/>
          <a:p>
            <a:pPr>
              <a:lnSpc>
                <a:spcPct val="100000"/>
              </a:lnSpc>
              <a:spcBef>
                <a:spcPts val="0"/>
              </a:spcBef>
              <a:buSzPts val="1400"/>
            </a:pPr>
            <a:r>
              <a:rPr lang="en-US" sz="6000" b="1" dirty="0"/>
              <a:t>Acknowledgements</a:t>
            </a:r>
            <a:endParaRPr sz="6000" b="1" dirty="0"/>
          </a:p>
        </p:txBody>
      </p:sp>
      <p:sp>
        <p:nvSpPr>
          <p:cNvPr id="1896" name="Google Shape;1896;p69"/>
          <p:cNvSpPr txBox="1">
            <a:spLocks noGrp="1"/>
          </p:cNvSpPr>
          <p:nvPr>
            <p:ph type="body" idx="1"/>
          </p:nvPr>
        </p:nvSpPr>
        <p:spPr>
          <a:xfrm>
            <a:off x="504707" y="1030686"/>
            <a:ext cx="9187933" cy="4308872"/>
          </a:xfrm>
          <a:prstGeom prst="rect">
            <a:avLst/>
          </a:prstGeom>
          <a:noFill/>
          <a:ln>
            <a:noFill/>
          </a:ln>
        </p:spPr>
        <p:txBody>
          <a:bodyPr spcFirstLastPara="1" vert="horz" wrap="square" lIns="0" tIns="0" rIns="0" bIns="0" rtlCol="0" anchor="t" anchorCtr="0">
            <a:spAutoFit/>
          </a:bodyPr>
          <a:lstStyle/>
          <a:p>
            <a:pPr>
              <a:lnSpc>
                <a:spcPct val="100000"/>
              </a:lnSpc>
              <a:spcBef>
                <a:spcPts val="0"/>
              </a:spcBef>
              <a:buSzPts val="1400"/>
            </a:pPr>
            <a:r>
              <a:rPr lang="en-US" sz="2000" dirty="0"/>
              <a:t>MACA – MIT Alumni for Climate Action</a:t>
            </a:r>
          </a:p>
          <a:p>
            <a:pPr>
              <a:lnSpc>
                <a:spcPct val="100000"/>
              </a:lnSpc>
              <a:spcBef>
                <a:spcPts val="0"/>
              </a:spcBef>
              <a:buSzPts val="1400"/>
            </a:pPr>
            <a:r>
              <a:rPr lang="en-US" sz="2000" dirty="0" err="1"/>
              <a:t>Geo@MIT</a:t>
            </a:r>
            <a:r>
              <a:rPr lang="en-US" sz="2000" dirty="0"/>
              <a:t> – MIT student team</a:t>
            </a:r>
          </a:p>
          <a:p>
            <a:pPr>
              <a:lnSpc>
                <a:spcPct val="100000"/>
              </a:lnSpc>
              <a:spcBef>
                <a:spcPts val="0"/>
              </a:spcBef>
              <a:buSzPts val="1400"/>
            </a:pPr>
            <a:r>
              <a:rPr lang="en-US" sz="2000" dirty="0"/>
              <a:t>D-Lab</a:t>
            </a:r>
          </a:p>
          <a:p>
            <a:pPr>
              <a:lnSpc>
                <a:spcPct val="100000"/>
              </a:lnSpc>
              <a:spcBef>
                <a:spcPts val="0"/>
              </a:spcBef>
              <a:buSzPts val="1400"/>
            </a:pPr>
            <a:r>
              <a:rPr lang="en-US" sz="2000" dirty="0"/>
              <a:t>MIT Administration and Staff</a:t>
            </a:r>
          </a:p>
          <a:p>
            <a:pPr>
              <a:lnSpc>
                <a:spcPct val="100000"/>
              </a:lnSpc>
              <a:spcBef>
                <a:spcPts val="0"/>
              </a:spcBef>
              <a:buSzPts val="1400"/>
            </a:pPr>
            <a:r>
              <a:rPr lang="en-US" sz="2000" dirty="0"/>
              <a:t>Joe Higgins, VP Campus Services and Stewardship</a:t>
            </a:r>
          </a:p>
          <a:p>
            <a:pPr>
              <a:lnSpc>
                <a:spcPct val="100000"/>
              </a:lnSpc>
              <a:spcBef>
                <a:spcPts val="0"/>
              </a:spcBef>
              <a:buSzPts val="1400"/>
            </a:pPr>
            <a:r>
              <a:rPr lang="en-US" sz="2000" dirty="0"/>
              <a:t>Julie Newman, MIT Office of Sustainability</a:t>
            </a:r>
          </a:p>
          <a:p>
            <a:pPr>
              <a:lnSpc>
                <a:spcPct val="100000"/>
              </a:lnSpc>
              <a:spcBef>
                <a:spcPts val="0"/>
              </a:spcBef>
              <a:buSzPts val="1400"/>
            </a:pPr>
            <a:r>
              <a:rPr lang="en-US" sz="2000" dirty="0"/>
              <a:t>Dept of </a:t>
            </a:r>
            <a:r>
              <a:rPr lang="en-US" sz="2000" dirty="0" err="1"/>
              <a:t>Facilites</a:t>
            </a:r>
            <a:r>
              <a:rPr lang="en-US" sz="2000" dirty="0"/>
              <a:t> Management &amp; Staff</a:t>
            </a:r>
          </a:p>
          <a:p>
            <a:pPr>
              <a:lnSpc>
                <a:spcPct val="100000"/>
              </a:lnSpc>
              <a:spcBef>
                <a:spcPts val="0"/>
              </a:spcBef>
              <a:buSzPts val="1400"/>
            </a:pPr>
            <a:r>
              <a:rPr lang="en-US" sz="2000" dirty="0"/>
              <a:t>Karen Bowes</a:t>
            </a:r>
          </a:p>
          <a:p>
            <a:pPr>
              <a:lnSpc>
                <a:spcPct val="100000"/>
              </a:lnSpc>
              <a:spcBef>
                <a:spcPts val="0"/>
              </a:spcBef>
              <a:buSzPts val="1400"/>
            </a:pPr>
            <a:r>
              <a:rPr lang="en-US" sz="2000" dirty="0"/>
              <a:t>Carlo Fanone</a:t>
            </a:r>
          </a:p>
          <a:p>
            <a:pPr>
              <a:lnSpc>
                <a:spcPct val="100000"/>
              </a:lnSpc>
              <a:spcBef>
                <a:spcPts val="0"/>
              </a:spcBef>
              <a:buSzPts val="1400"/>
            </a:pPr>
            <a:r>
              <a:rPr lang="en-US" sz="2000" dirty="0"/>
              <a:t>Vasso Mathes</a:t>
            </a:r>
          </a:p>
          <a:p>
            <a:pPr>
              <a:lnSpc>
                <a:spcPct val="100000"/>
              </a:lnSpc>
              <a:spcBef>
                <a:spcPts val="0"/>
              </a:spcBef>
              <a:buSzPts val="1400"/>
            </a:pPr>
            <a:r>
              <a:rPr lang="en-US" sz="2000" dirty="0"/>
              <a:t>Mark Cataldo and Dave Luria– Facilities Guides</a:t>
            </a:r>
          </a:p>
          <a:p>
            <a:pPr>
              <a:lnSpc>
                <a:spcPct val="100000"/>
              </a:lnSpc>
              <a:spcBef>
                <a:spcPts val="0"/>
              </a:spcBef>
              <a:buSzPts val="1400"/>
            </a:pPr>
            <a:r>
              <a:rPr lang="en-US" sz="2000" dirty="0"/>
              <a:t>Josh Raines </a:t>
            </a:r>
          </a:p>
          <a:p>
            <a:pPr>
              <a:lnSpc>
                <a:spcPct val="100000"/>
              </a:lnSpc>
              <a:spcBef>
                <a:spcPts val="0"/>
              </a:spcBef>
              <a:buSzPts val="1400"/>
            </a:pPr>
            <a:r>
              <a:rPr lang="en-US" sz="2000" dirty="0"/>
              <a:t>Kim Bigelow, Paula Tierney, Helen Balzano - Logistics Support</a:t>
            </a:r>
          </a:p>
          <a:p>
            <a:pPr>
              <a:lnSpc>
                <a:spcPct val="100000"/>
              </a:lnSpc>
              <a:spcBef>
                <a:spcPts val="0"/>
              </a:spcBef>
              <a:buSzPts val="1400"/>
            </a:pPr>
            <a:r>
              <a:rPr lang="en-US" sz="2000" dirty="0"/>
              <a:t>MIT Video Productions </a:t>
            </a:r>
            <a:endParaRPr sz="2000" dirty="0"/>
          </a:p>
        </p:txBody>
      </p:sp>
      <p:pic>
        <p:nvPicPr>
          <p:cNvPr id="3" name="Picture 2" descr="A logo with green and black letters">
            <a:extLst>
              <a:ext uri="{FF2B5EF4-FFF2-40B4-BE49-F238E27FC236}">
                <a16:creationId xmlns:a16="http://schemas.microsoft.com/office/drawing/2014/main" id="{81A27A03-4B16-A9E8-B100-00C5662765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326" y="5312339"/>
            <a:ext cx="3898900" cy="1473200"/>
          </a:xfrm>
          <a:prstGeom prst="rect">
            <a:avLst/>
          </a:prstGeom>
        </p:spPr>
      </p:pic>
      <p:pic>
        <p:nvPicPr>
          <p:cNvPr id="5" name="Picture 4">
            <a:extLst>
              <a:ext uri="{FF2B5EF4-FFF2-40B4-BE49-F238E27FC236}">
                <a16:creationId xmlns:a16="http://schemas.microsoft.com/office/drawing/2014/main" id="{78DA634B-1EB2-D49F-5E19-43AE1897F6C1}"/>
              </a:ext>
            </a:extLst>
          </p:cNvPr>
          <p:cNvPicPr>
            <a:picLocks noChangeAspect="1"/>
          </p:cNvPicPr>
          <p:nvPr/>
        </p:nvPicPr>
        <p:blipFill>
          <a:blip r:embed="rId4"/>
          <a:stretch>
            <a:fillRect/>
          </a:stretch>
        </p:blipFill>
        <p:spPr>
          <a:xfrm>
            <a:off x="5288280" y="5406544"/>
            <a:ext cx="6697980" cy="1378995"/>
          </a:xfrm>
          <a:prstGeom prst="rect">
            <a:avLst/>
          </a:prstGeom>
        </p:spPr>
      </p:pic>
      <p:sp>
        <p:nvSpPr>
          <p:cNvPr id="2" name="Slide Number Placeholder 1">
            <a:extLst>
              <a:ext uri="{FF2B5EF4-FFF2-40B4-BE49-F238E27FC236}">
                <a16:creationId xmlns:a16="http://schemas.microsoft.com/office/drawing/2014/main" id="{55FD4415-20D1-CA97-FE3C-4B990FE4C978}"/>
              </a:ext>
            </a:extLst>
          </p:cNvPr>
          <p:cNvSpPr>
            <a:spLocks noGrp="1"/>
          </p:cNvSpPr>
          <p:nvPr>
            <p:ph type="sldNum" sz="quarter" idx="12"/>
          </p:nvPr>
        </p:nvSpPr>
        <p:spPr>
          <a:xfrm>
            <a:off x="9448800" y="5041419"/>
            <a:ext cx="2743200" cy="365125"/>
          </a:xfrm>
        </p:spPr>
        <p:txBody>
          <a:bodyPr/>
          <a:lstStyle/>
          <a:p>
            <a:fld id="{B1FFB0EB-FB64-4D6A-889A-24A30240CB27}" type="slidenum">
              <a:rPr lang="en-US" smtClean="0"/>
              <a:t>26</a:t>
            </a:fld>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D44D60-00A9-FDA1-F5E0-BC5807E69308}"/>
              </a:ext>
            </a:extLst>
          </p:cNvPr>
          <p:cNvSpPr>
            <a:spLocks noGrp="1"/>
          </p:cNvSpPr>
          <p:nvPr>
            <p:ph type="body" idx="1"/>
          </p:nvPr>
        </p:nvSpPr>
        <p:spPr/>
        <p:txBody>
          <a:bodyPr>
            <a:normAutofit/>
          </a:bodyPr>
          <a:lstStyle/>
          <a:p>
            <a:pPr marL="152396" indent="0">
              <a:buNone/>
            </a:pPr>
            <a:r>
              <a:rPr lang="en-US" sz="1867" dirty="0"/>
              <a:t>MIT </a:t>
            </a:r>
            <a:r>
              <a:rPr lang="en-US" sz="1867" dirty="0" err="1"/>
              <a:t>OpenCourseWare</a:t>
            </a:r>
            <a:endParaRPr lang="en-US" sz="1867" dirty="0"/>
          </a:p>
          <a:p>
            <a:pPr marL="152396" indent="0">
              <a:buNone/>
            </a:pPr>
            <a:r>
              <a:rPr lang="en-US" sz="1867" u="sng" dirty="0">
                <a:hlinkClick r:id="rId2"/>
              </a:rPr>
              <a:t>https://ocw.mit.edu/</a:t>
            </a:r>
            <a:endParaRPr lang="en-US" sz="1867" dirty="0"/>
          </a:p>
          <a:p>
            <a:pPr marL="152396" indent="0">
              <a:buNone/>
            </a:pPr>
            <a:r>
              <a:rPr lang="en-US" dirty="0"/>
              <a:t> </a:t>
            </a:r>
          </a:p>
          <a:p>
            <a:pPr marL="152396" indent="0">
              <a:buNone/>
            </a:pPr>
            <a:r>
              <a:rPr lang="en-US" dirty="0"/>
              <a:t> </a:t>
            </a:r>
          </a:p>
          <a:p>
            <a:pPr marL="152396" indent="0">
              <a:buNone/>
            </a:pPr>
            <a:r>
              <a:rPr lang="en-US" dirty="0"/>
              <a:t> </a:t>
            </a:r>
          </a:p>
          <a:p>
            <a:pPr marL="152396" indent="0">
              <a:buNone/>
            </a:pPr>
            <a:r>
              <a:rPr lang="en-US" dirty="0"/>
              <a:t>RES.ENV 007 Geothermal Energy Networks (GENs): Transforming our Thermal Energy System</a:t>
            </a:r>
          </a:p>
          <a:p>
            <a:pPr marL="152396" indent="0">
              <a:buNone/>
            </a:pPr>
            <a:r>
              <a:rPr lang="en-US" sz="2000" dirty="0"/>
              <a:t>IAP 2025 </a:t>
            </a:r>
          </a:p>
          <a:p>
            <a:pPr marL="152396" indent="0">
              <a:buNone/>
            </a:pPr>
            <a:r>
              <a:rPr lang="en-US" dirty="0"/>
              <a:t> </a:t>
            </a:r>
          </a:p>
          <a:p>
            <a:pPr marL="152396" indent="0">
              <a:buNone/>
            </a:pPr>
            <a:r>
              <a:rPr lang="en-US" dirty="0"/>
              <a:t> </a:t>
            </a:r>
          </a:p>
          <a:p>
            <a:pPr marL="152396" indent="0">
              <a:buNone/>
            </a:pPr>
            <a:r>
              <a:rPr lang="en-US" sz="2000" dirty="0"/>
              <a:t>For information about citing these materials or our Terms of Use, visit: </a:t>
            </a:r>
            <a:r>
              <a:rPr lang="en-US" sz="2000" u="sng" dirty="0">
                <a:hlinkClick r:id="rId3"/>
              </a:rPr>
              <a:t>https://ocw.mit.edu/terms</a:t>
            </a:r>
            <a:r>
              <a:rPr lang="en-US" sz="2000" dirty="0"/>
              <a:t>. </a:t>
            </a:r>
          </a:p>
          <a:p>
            <a:endParaRPr lang="en-US" dirty="0"/>
          </a:p>
        </p:txBody>
      </p:sp>
      <p:sp>
        <p:nvSpPr>
          <p:cNvPr id="2" name="Slide Number Placeholder 1">
            <a:extLst>
              <a:ext uri="{FF2B5EF4-FFF2-40B4-BE49-F238E27FC236}">
                <a16:creationId xmlns:a16="http://schemas.microsoft.com/office/drawing/2014/main" id="{A2CA0C66-D353-FDBB-12B4-B870EADBD09E}"/>
              </a:ext>
            </a:extLst>
          </p:cNvPr>
          <p:cNvSpPr>
            <a:spLocks noGrp="1"/>
          </p:cNvSpPr>
          <p:nvPr>
            <p:ph type="sldNum" idx="12"/>
          </p:nvPr>
        </p:nvSpPr>
        <p:spPr/>
        <p:txBody>
          <a:bodyPr/>
          <a:lstStyle/>
          <a:p>
            <a:fld id="{00000000-1234-1234-1234-123412341234}" type="slidenum">
              <a:rPr lang="en" smtClean="0"/>
              <a:pPr/>
              <a:t>27</a:t>
            </a:fld>
            <a:endParaRPr lang="en"/>
          </a:p>
        </p:txBody>
      </p:sp>
    </p:spTree>
    <p:extLst>
      <p:ext uri="{BB962C8B-B14F-4D97-AF65-F5344CB8AC3E}">
        <p14:creationId xmlns:p14="http://schemas.microsoft.com/office/powerpoint/2010/main" val="2685042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CA636-9DB4-7EE7-0172-2BA733D88C9C}"/>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456127E-8BCF-FEE6-4428-C2CD8510F32F}"/>
              </a:ext>
            </a:extLst>
          </p:cNvPr>
          <p:cNvSpPr>
            <a:spLocks noGrp="1"/>
          </p:cNvSpPr>
          <p:nvPr>
            <p:ph type="sldNum" sz="quarter" idx="12"/>
          </p:nvPr>
        </p:nvSpPr>
        <p:spPr/>
        <p:txBody>
          <a:bodyPr/>
          <a:lstStyle/>
          <a:p>
            <a:fld id="{37CA0D32-3CC5-4B00-A2F0-94641CADC2B0}" type="slidenum">
              <a:rPr lang="en-US" smtClean="0"/>
              <a:t>3</a:t>
            </a:fld>
            <a:endParaRPr lang="en-US" dirty="0"/>
          </a:p>
        </p:txBody>
      </p:sp>
      <p:sp>
        <p:nvSpPr>
          <p:cNvPr id="10" name="TextBox 9">
            <a:extLst>
              <a:ext uri="{FF2B5EF4-FFF2-40B4-BE49-F238E27FC236}">
                <a16:creationId xmlns:a16="http://schemas.microsoft.com/office/drawing/2014/main" id="{DA67F48A-06DD-796E-CBF0-96092163FF6C}"/>
              </a:ext>
            </a:extLst>
          </p:cNvPr>
          <p:cNvSpPr txBox="1"/>
          <p:nvPr/>
        </p:nvSpPr>
        <p:spPr>
          <a:xfrm>
            <a:off x="0" y="136525"/>
            <a:ext cx="12248866" cy="1077218"/>
          </a:xfrm>
          <a:prstGeom prst="rect">
            <a:avLst/>
          </a:prstGeom>
          <a:noFill/>
        </p:spPr>
        <p:txBody>
          <a:bodyPr wrap="square" rtlCol="0">
            <a:spAutoFit/>
          </a:bodyPr>
          <a:lstStyle/>
          <a:p>
            <a:pPr algn="ctr"/>
            <a:r>
              <a:rPr lang="en-US" sz="3200" dirty="0">
                <a:latin typeface="+mj-lt"/>
              </a:rPr>
              <a:t>MIT’s Climate Action Plans (2016) and (2021) postpone significant investment in direct MIT Campus Decarbonization until later.</a:t>
            </a:r>
          </a:p>
        </p:txBody>
      </p:sp>
      <p:pic>
        <p:nvPicPr>
          <p:cNvPr id="4" name="Picture 3">
            <a:extLst>
              <a:ext uri="{FF2B5EF4-FFF2-40B4-BE49-F238E27FC236}">
                <a16:creationId xmlns:a16="http://schemas.microsoft.com/office/drawing/2014/main" id="{C4F67246-3999-EAAC-4A19-78E06E57AD07}"/>
              </a:ext>
            </a:extLst>
          </p:cNvPr>
          <p:cNvPicPr>
            <a:picLocks noChangeAspect="1"/>
          </p:cNvPicPr>
          <p:nvPr/>
        </p:nvPicPr>
        <p:blipFill>
          <a:blip r:embed="rId2"/>
          <a:stretch>
            <a:fillRect/>
          </a:stretch>
        </p:blipFill>
        <p:spPr>
          <a:xfrm>
            <a:off x="1787858" y="1666950"/>
            <a:ext cx="8302562" cy="4636243"/>
          </a:xfrm>
          <a:prstGeom prst="rect">
            <a:avLst/>
          </a:prstGeom>
        </p:spPr>
      </p:pic>
      <p:sp>
        <p:nvSpPr>
          <p:cNvPr id="5" name="TextBox 4">
            <a:extLst>
              <a:ext uri="{FF2B5EF4-FFF2-40B4-BE49-F238E27FC236}">
                <a16:creationId xmlns:a16="http://schemas.microsoft.com/office/drawing/2014/main" id="{F6BF7828-F3D6-1DF8-091E-7C6E6A8596D2}"/>
              </a:ext>
            </a:extLst>
          </p:cNvPr>
          <p:cNvSpPr txBox="1"/>
          <p:nvPr/>
        </p:nvSpPr>
        <p:spPr>
          <a:xfrm>
            <a:off x="4267200" y="6289406"/>
            <a:ext cx="4114800" cy="369332"/>
          </a:xfrm>
          <a:prstGeom prst="rect">
            <a:avLst/>
          </a:prstGeom>
          <a:solidFill>
            <a:schemeClr val="bg1"/>
          </a:solidFill>
        </p:spPr>
        <p:txBody>
          <a:bodyPr wrap="square" rtlCol="0">
            <a:spAutoFit/>
          </a:bodyPr>
          <a:lstStyle/>
          <a:p>
            <a:r>
              <a:rPr lang="en-US" dirty="0"/>
              <a:t>Slide credit: Steve Lanou, MITOS, 2023</a:t>
            </a:r>
          </a:p>
        </p:txBody>
      </p:sp>
    </p:spTree>
    <p:extLst>
      <p:ext uri="{BB962C8B-B14F-4D97-AF65-F5344CB8AC3E}">
        <p14:creationId xmlns:p14="http://schemas.microsoft.com/office/powerpoint/2010/main" val="3232255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125415" y="-1743"/>
            <a:ext cx="9485644" cy="1243930"/>
          </a:xfrm>
          <a:prstGeom prst="rect">
            <a:avLst/>
          </a:prstGeom>
        </p:spPr>
        <p:txBody>
          <a:bodyPr vert="horz" wrap="square" lIns="0" tIns="12700" rIns="0" bIns="0" rtlCol="0" anchor="ctr">
            <a:spAutoFit/>
          </a:bodyPr>
          <a:lstStyle/>
          <a:p>
            <a:pPr marL="12700" algn="ctr">
              <a:lnSpc>
                <a:spcPct val="100000"/>
              </a:lnSpc>
              <a:spcBef>
                <a:spcPts val="100"/>
              </a:spcBef>
            </a:pPr>
            <a:r>
              <a:rPr lang="en-US" sz="4000" spc="-10" dirty="0">
                <a:latin typeface="+mn-lt"/>
              </a:rPr>
              <a:t>The MIT Thermal Energy (MITTEN) Decarbonization Plan</a:t>
            </a:r>
            <a:endParaRPr sz="4000" spc="-30" dirty="0">
              <a:latin typeface="+mn-lt"/>
            </a:endParaRPr>
          </a:p>
        </p:txBody>
      </p:sp>
      <p:sp>
        <p:nvSpPr>
          <p:cNvPr id="10" name="TextBox 9">
            <a:extLst>
              <a:ext uri="{FF2B5EF4-FFF2-40B4-BE49-F238E27FC236}">
                <a16:creationId xmlns:a16="http://schemas.microsoft.com/office/drawing/2014/main" id="{66429123-CBB7-D15C-645F-66401D279CC9}"/>
              </a:ext>
            </a:extLst>
          </p:cNvPr>
          <p:cNvSpPr txBox="1"/>
          <p:nvPr/>
        </p:nvSpPr>
        <p:spPr>
          <a:xfrm>
            <a:off x="473871" y="1720840"/>
            <a:ext cx="11420061" cy="3416320"/>
          </a:xfrm>
          <a:prstGeom prst="rect">
            <a:avLst/>
          </a:prstGeom>
          <a:noFill/>
        </p:spPr>
        <p:txBody>
          <a:bodyPr wrap="square" rtlCol="0">
            <a:spAutoFit/>
          </a:bodyPr>
          <a:lstStyle>
            <a:defPPr>
              <a:defRPr lang="en-US"/>
            </a:defPPr>
            <a:lvl1pPr marL="342900" indent="-342900">
              <a:spcBef>
                <a:spcPts val="600"/>
              </a:spcBef>
              <a:buFont typeface="Arial" panose="020B0604020202020204" pitchFamily="34" charset="0"/>
              <a:buChar char="•"/>
              <a:defRPr sz="2000" b="1">
                <a:solidFill>
                  <a:schemeClr val="tx2"/>
                </a:solidFill>
                <a:latin typeface="Calibri"/>
                <a:cs typeface="Calibri"/>
              </a:defRPr>
            </a:lvl1pPr>
          </a:lstStyle>
          <a:p>
            <a:r>
              <a:rPr lang="en-US" sz="2800" b="0" dirty="0">
                <a:solidFill>
                  <a:schemeClr val="tx1"/>
                </a:solidFill>
              </a:rPr>
              <a:t>All-electric campus fueled by carbon-free power.</a:t>
            </a:r>
          </a:p>
          <a:p>
            <a:endParaRPr lang="en-US" sz="2800" b="0" dirty="0">
              <a:solidFill>
                <a:schemeClr val="tx1"/>
              </a:solidFill>
            </a:endParaRPr>
          </a:p>
          <a:p>
            <a:r>
              <a:rPr lang="en-US" sz="2800" b="0" dirty="0">
                <a:solidFill>
                  <a:schemeClr val="tx1"/>
                </a:solidFill>
                <a:latin typeface="Calibri"/>
                <a:cs typeface="Calibri"/>
              </a:rPr>
              <a:t>Implement</a:t>
            </a:r>
            <a:r>
              <a:rPr lang="en-US" sz="2800" b="0" dirty="0">
                <a:solidFill>
                  <a:schemeClr val="tx1"/>
                </a:solidFill>
              </a:rPr>
              <a:t>ing</a:t>
            </a:r>
            <a:r>
              <a:rPr lang="en-US" sz="2800" b="0" dirty="0">
                <a:solidFill>
                  <a:schemeClr val="tx1"/>
                </a:solidFill>
                <a:latin typeface="Calibri"/>
                <a:cs typeface="Calibri"/>
              </a:rPr>
              <a:t> energy conservation measures including waste heat recovery from ventilation systems to reduce heating and cooling demand.</a:t>
            </a:r>
          </a:p>
          <a:p>
            <a:endParaRPr lang="en-US" sz="2800" b="0" dirty="0">
              <a:solidFill>
                <a:schemeClr val="tx1"/>
              </a:solidFill>
            </a:endParaRPr>
          </a:p>
          <a:p>
            <a:r>
              <a:rPr lang="en-US" sz="2800" b="0" dirty="0">
                <a:solidFill>
                  <a:schemeClr val="tx1"/>
                </a:solidFill>
              </a:rPr>
              <a:t>Installing high-efficiency Water Source Heat Pumps in each building for heating </a:t>
            </a:r>
            <a:r>
              <a:rPr lang="en-US" sz="2800" b="0" u="sng" dirty="0">
                <a:solidFill>
                  <a:schemeClr val="tx1"/>
                </a:solidFill>
              </a:rPr>
              <a:t>and</a:t>
            </a:r>
            <a:r>
              <a:rPr lang="en-US" sz="2800" b="0" dirty="0">
                <a:solidFill>
                  <a:schemeClr val="tx1"/>
                </a:solidFill>
              </a:rPr>
              <a:t> cooling</a:t>
            </a:r>
          </a:p>
        </p:txBody>
      </p:sp>
      <p:sp>
        <p:nvSpPr>
          <p:cNvPr id="2" name="Slide Number Placeholder 1">
            <a:extLst>
              <a:ext uri="{FF2B5EF4-FFF2-40B4-BE49-F238E27FC236}">
                <a16:creationId xmlns:a16="http://schemas.microsoft.com/office/drawing/2014/main" id="{8AB664AA-3EE5-0CEC-8638-7BA711D69151}"/>
              </a:ext>
            </a:extLst>
          </p:cNvPr>
          <p:cNvSpPr>
            <a:spLocks noGrp="1"/>
          </p:cNvSpPr>
          <p:nvPr>
            <p:ph type="sldNum" sz="quarter" idx="12"/>
          </p:nvPr>
        </p:nvSpPr>
        <p:spPr/>
        <p:txBody>
          <a:bodyPr/>
          <a:lstStyle/>
          <a:p>
            <a:fld id="{B1FFB0EB-FB64-4D6A-889A-24A30240CB27}" type="slidenum">
              <a:rPr lang="en-US" smtClean="0"/>
              <a:t>4</a:t>
            </a:fld>
            <a:endParaRPr lang="en-US"/>
          </a:p>
        </p:txBody>
      </p:sp>
    </p:spTree>
    <p:extLst>
      <p:ext uri="{BB962C8B-B14F-4D97-AF65-F5344CB8AC3E}">
        <p14:creationId xmlns:p14="http://schemas.microsoft.com/office/powerpoint/2010/main" val="2492455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2125D-6847-B494-696A-D25E47C177BE}"/>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CB2C8DDA-06B7-2B5F-6B03-C86B88458C42}"/>
              </a:ext>
            </a:extLst>
          </p:cNvPr>
          <p:cNvSpPr txBox="1">
            <a:spLocks noGrp="1"/>
          </p:cNvSpPr>
          <p:nvPr>
            <p:ph type="title"/>
          </p:nvPr>
        </p:nvSpPr>
        <p:spPr>
          <a:xfrm>
            <a:off x="1125415" y="306033"/>
            <a:ext cx="9485644" cy="628377"/>
          </a:xfrm>
          <a:prstGeom prst="rect">
            <a:avLst/>
          </a:prstGeom>
        </p:spPr>
        <p:txBody>
          <a:bodyPr vert="horz" wrap="square" lIns="0" tIns="12700" rIns="0" bIns="0" rtlCol="0" anchor="ctr">
            <a:spAutoFit/>
          </a:bodyPr>
          <a:lstStyle/>
          <a:p>
            <a:pPr marL="12700" algn="ctr">
              <a:lnSpc>
                <a:spcPct val="100000"/>
              </a:lnSpc>
              <a:spcBef>
                <a:spcPts val="100"/>
              </a:spcBef>
            </a:pPr>
            <a:r>
              <a:rPr lang="en-US" sz="4000" spc="-10" dirty="0">
                <a:solidFill>
                  <a:schemeClr val="tx2"/>
                </a:solidFill>
                <a:latin typeface="+mn-lt"/>
              </a:rPr>
              <a:t>MITTEN Decarbonization Plan </a:t>
            </a:r>
            <a:r>
              <a:rPr lang="en-US" sz="2400" spc="-10" dirty="0">
                <a:solidFill>
                  <a:schemeClr val="tx2"/>
                </a:solidFill>
                <a:latin typeface="+mn-lt"/>
              </a:rPr>
              <a:t>(</a:t>
            </a:r>
            <a:r>
              <a:rPr lang="en-US" sz="2400" spc="-10" dirty="0" err="1">
                <a:solidFill>
                  <a:schemeClr val="tx2"/>
                </a:solidFill>
                <a:latin typeface="+mn-lt"/>
              </a:rPr>
              <a:t>con’t</a:t>
            </a:r>
            <a:r>
              <a:rPr lang="en-US" sz="2400" spc="-10" dirty="0">
                <a:solidFill>
                  <a:schemeClr val="tx2"/>
                </a:solidFill>
                <a:latin typeface="+mn-lt"/>
              </a:rPr>
              <a:t>)</a:t>
            </a:r>
            <a:endParaRPr sz="4000" spc="-30" dirty="0">
              <a:solidFill>
                <a:schemeClr val="tx2"/>
              </a:solidFill>
              <a:latin typeface="+mn-lt"/>
            </a:endParaRPr>
          </a:p>
        </p:txBody>
      </p:sp>
      <p:sp>
        <p:nvSpPr>
          <p:cNvPr id="10" name="TextBox 9">
            <a:extLst>
              <a:ext uri="{FF2B5EF4-FFF2-40B4-BE49-F238E27FC236}">
                <a16:creationId xmlns:a16="http://schemas.microsoft.com/office/drawing/2014/main" id="{0ED16C59-8F77-4EAF-0631-A0EC4EF4686C}"/>
              </a:ext>
            </a:extLst>
          </p:cNvPr>
          <p:cNvSpPr txBox="1"/>
          <p:nvPr/>
        </p:nvSpPr>
        <p:spPr>
          <a:xfrm>
            <a:off x="644395" y="1542580"/>
            <a:ext cx="9857483" cy="4278094"/>
          </a:xfrm>
          <a:prstGeom prst="rect">
            <a:avLst/>
          </a:prstGeom>
          <a:noFill/>
        </p:spPr>
        <p:txBody>
          <a:bodyPr wrap="square" rtlCol="0">
            <a:spAutoFit/>
          </a:bodyPr>
          <a:lstStyle>
            <a:defPPr>
              <a:defRPr lang="en-US"/>
            </a:defPPr>
            <a:lvl1pPr marL="342900" indent="-342900">
              <a:spcBef>
                <a:spcPts val="600"/>
              </a:spcBef>
              <a:buFont typeface="Arial" panose="020B0604020202020204" pitchFamily="34" charset="0"/>
              <a:buChar char="•"/>
              <a:defRPr sz="2000" b="1">
                <a:solidFill>
                  <a:schemeClr val="tx2"/>
                </a:solidFill>
                <a:latin typeface="Calibri"/>
                <a:cs typeface="Calibri"/>
              </a:defRPr>
            </a:lvl1pPr>
          </a:lstStyle>
          <a:p>
            <a:r>
              <a:rPr lang="en-US" sz="2800" b="0" dirty="0">
                <a:solidFill>
                  <a:schemeClr val="tx1"/>
                </a:solidFill>
              </a:rPr>
              <a:t>Repurposing existing chilled water loop to an Ambient Loop, circulating 45-85</a:t>
            </a:r>
            <a:r>
              <a:rPr lang="en-US" sz="2800" b="0" baseline="30000" dirty="0">
                <a:solidFill>
                  <a:schemeClr val="tx1"/>
                </a:solidFill>
              </a:rPr>
              <a:t>o</a:t>
            </a:r>
            <a:r>
              <a:rPr lang="en-US" sz="2800" b="0" dirty="0">
                <a:solidFill>
                  <a:schemeClr val="tx1"/>
                </a:solidFill>
              </a:rPr>
              <a:t>F water year-round to WSHPs in each building</a:t>
            </a:r>
          </a:p>
          <a:p>
            <a:endParaRPr lang="en-US" sz="2800" b="0" dirty="0">
              <a:solidFill>
                <a:schemeClr val="tx1"/>
              </a:solidFill>
            </a:endParaRPr>
          </a:p>
          <a:p>
            <a:r>
              <a:rPr lang="en-US" sz="2800" b="0" dirty="0">
                <a:solidFill>
                  <a:schemeClr val="tx1"/>
                </a:solidFill>
              </a:rPr>
              <a:t>Repurposing oil tanks at the CUP for thermal storage</a:t>
            </a:r>
          </a:p>
          <a:p>
            <a:endParaRPr lang="en-US" sz="2800" b="0" dirty="0">
              <a:solidFill>
                <a:schemeClr val="tx1"/>
              </a:solidFill>
            </a:endParaRPr>
          </a:p>
          <a:p>
            <a:r>
              <a:rPr lang="en-US" sz="2800" b="0" dirty="0">
                <a:solidFill>
                  <a:schemeClr val="tx1"/>
                </a:solidFill>
              </a:rPr>
              <a:t>Energy Transfer Stations operated by the Cambridge Water Department exchange heat with the Ambient Loop. If not possible, connect to existing wastewater sewerage or drill geothermal boreholes</a:t>
            </a:r>
          </a:p>
        </p:txBody>
      </p:sp>
      <p:sp>
        <p:nvSpPr>
          <p:cNvPr id="2" name="Slide Number Placeholder 1">
            <a:extLst>
              <a:ext uri="{FF2B5EF4-FFF2-40B4-BE49-F238E27FC236}">
                <a16:creationId xmlns:a16="http://schemas.microsoft.com/office/drawing/2014/main" id="{6648784F-D944-B60D-205C-8049C241386B}"/>
              </a:ext>
            </a:extLst>
          </p:cNvPr>
          <p:cNvSpPr>
            <a:spLocks noGrp="1"/>
          </p:cNvSpPr>
          <p:nvPr>
            <p:ph type="sldNum" sz="quarter" idx="12"/>
          </p:nvPr>
        </p:nvSpPr>
        <p:spPr/>
        <p:txBody>
          <a:bodyPr/>
          <a:lstStyle/>
          <a:p>
            <a:fld id="{B1FFB0EB-FB64-4D6A-889A-24A30240CB27}" type="slidenum">
              <a:rPr lang="en-US" smtClean="0"/>
              <a:t>5</a:t>
            </a:fld>
            <a:endParaRPr lang="en-US"/>
          </a:p>
        </p:txBody>
      </p:sp>
    </p:spTree>
    <p:extLst>
      <p:ext uri="{BB962C8B-B14F-4D97-AF65-F5344CB8AC3E}">
        <p14:creationId xmlns:p14="http://schemas.microsoft.com/office/powerpoint/2010/main" val="2995185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125415" y="306032"/>
            <a:ext cx="9485644" cy="628377"/>
          </a:xfrm>
          <a:prstGeom prst="rect">
            <a:avLst/>
          </a:prstGeom>
        </p:spPr>
        <p:txBody>
          <a:bodyPr vert="horz" wrap="square" lIns="0" tIns="12700" rIns="0" bIns="0" rtlCol="0" anchor="ctr">
            <a:spAutoFit/>
          </a:bodyPr>
          <a:lstStyle/>
          <a:p>
            <a:pPr marL="12700" algn="ctr">
              <a:lnSpc>
                <a:spcPct val="100000"/>
              </a:lnSpc>
              <a:spcBef>
                <a:spcPts val="100"/>
              </a:spcBef>
            </a:pPr>
            <a:r>
              <a:rPr lang="en-US" sz="4000" spc="-10" dirty="0">
                <a:solidFill>
                  <a:schemeClr val="tx2"/>
                </a:solidFill>
                <a:latin typeface="+mn-lt"/>
              </a:rPr>
              <a:t>MITTEN: Thermal Energy Network Advantages</a:t>
            </a:r>
            <a:endParaRPr sz="4000" spc="-30" dirty="0">
              <a:solidFill>
                <a:schemeClr val="tx2"/>
              </a:solidFill>
              <a:latin typeface="+mn-lt"/>
            </a:endParaRPr>
          </a:p>
        </p:txBody>
      </p:sp>
      <p:sp>
        <p:nvSpPr>
          <p:cNvPr id="10" name="TextBox 9">
            <a:extLst>
              <a:ext uri="{FF2B5EF4-FFF2-40B4-BE49-F238E27FC236}">
                <a16:creationId xmlns:a16="http://schemas.microsoft.com/office/drawing/2014/main" id="{66429123-CBB7-D15C-645F-66401D279CC9}"/>
              </a:ext>
            </a:extLst>
          </p:cNvPr>
          <p:cNvSpPr txBox="1"/>
          <p:nvPr/>
        </p:nvSpPr>
        <p:spPr>
          <a:xfrm>
            <a:off x="462206" y="1278615"/>
            <a:ext cx="11030323" cy="4516621"/>
          </a:xfrm>
          <a:prstGeom prst="rect">
            <a:avLst/>
          </a:prstGeom>
          <a:noFill/>
        </p:spPr>
        <p:txBody>
          <a:bodyPr wrap="square" rtlCol="0">
            <a:spAutoFit/>
          </a:bodyPr>
          <a:lstStyle/>
          <a:p>
            <a:pPr marR="0" lvl="0">
              <a:lnSpc>
                <a:spcPct val="107000"/>
              </a:lnSpc>
              <a:spcBef>
                <a:spcPts val="0"/>
              </a:spcBef>
              <a:spcAft>
                <a:spcPts val="0"/>
              </a:spcAft>
              <a:buSzPts val="1000"/>
              <a:tabLst>
                <a:tab pos="457200" algn="l"/>
              </a:tabLst>
            </a:pPr>
            <a:r>
              <a:rPr lang="en-US" sz="2500" kern="0" dirty="0">
                <a:effectLst/>
                <a:latin typeface="Calibri" panose="020F0502020204030204" pitchFamily="34" charset="0"/>
                <a:ea typeface="Times New Roman" panose="02020603050405020304" pitchFamily="18" charset="0"/>
                <a:cs typeface="Calibri" panose="020F0502020204030204" pitchFamily="34" charset="0"/>
              </a:rPr>
              <a:t>MITTEN plan is the most cost-effective and energy-efficient way to heat </a:t>
            </a:r>
            <a:r>
              <a:rPr lang="en-US" sz="2500" u="sng" kern="0" dirty="0">
                <a:effectLst/>
                <a:latin typeface="Calibri" panose="020F0502020204030204" pitchFamily="34" charset="0"/>
                <a:ea typeface="Times New Roman" panose="02020603050405020304" pitchFamily="18" charset="0"/>
                <a:cs typeface="Calibri" panose="020F0502020204030204" pitchFamily="34" charset="0"/>
              </a:rPr>
              <a:t>and</a:t>
            </a:r>
            <a:r>
              <a:rPr lang="en-US" sz="2500" kern="0" dirty="0">
                <a:effectLst/>
                <a:latin typeface="Calibri" panose="020F0502020204030204" pitchFamily="34" charset="0"/>
                <a:ea typeface="Times New Roman" panose="02020603050405020304" pitchFamily="18" charset="0"/>
                <a:cs typeface="Calibri" panose="020F0502020204030204" pitchFamily="34" charset="0"/>
              </a:rPr>
              <a:t> cool campus buildings:</a:t>
            </a:r>
            <a:endParaRPr lang="en-US" sz="25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2500" kern="0" dirty="0">
                <a:latin typeface="Calibri" panose="020F0502020204030204" pitchFamily="34" charset="0"/>
                <a:ea typeface="Times New Roman" panose="02020603050405020304" pitchFamily="18" charset="0"/>
              </a:rPr>
              <a:t>Demonstrates MIT’s leadership, </a:t>
            </a: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2500" kern="0" dirty="0">
                <a:effectLst/>
                <a:latin typeface="Calibri" panose="020F0502020204030204" pitchFamily="34" charset="0"/>
                <a:ea typeface="Times New Roman" panose="02020603050405020304" pitchFamily="18" charset="0"/>
                <a:cs typeface="Calibri" panose="020F0502020204030204" pitchFamily="34" charset="0"/>
              </a:rPr>
              <a:t>Leverages MIT’s investment in existing infrastructure,</a:t>
            </a:r>
            <a:endParaRPr lang="en-US" sz="25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2500" kern="0" dirty="0">
                <a:effectLst/>
                <a:latin typeface="Calibri" panose="020F0502020204030204" pitchFamily="34" charset="0"/>
                <a:ea typeface="Times New Roman" panose="02020603050405020304" pitchFamily="18" charset="0"/>
                <a:cs typeface="Calibri" panose="020F0502020204030204" pitchFamily="34" charset="0"/>
              </a:rPr>
              <a:t>Eliminates cost impact of maintaining separate </a:t>
            </a:r>
            <a:r>
              <a:rPr lang="en-US" sz="2500" kern="0" dirty="0">
                <a:latin typeface="Calibri" panose="020F0502020204030204" pitchFamily="34" charset="0"/>
                <a:ea typeface="Times New Roman" panose="02020603050405020304" pitchFamily="18" charset="0"/>
                <a:cs typeface="Calibri" panose="020F0502020204030204" pitchFamily="34" charset="0"/>
              </a:rPr>
              <a:t>systems because </a:t>
            </a:r>
            <a:r>
              <a:rPr lang="en-US" sz="2500" kern="0" dirty="0">
                <a:effectLst/>
                <a:latin typeface="Calibri" panose="020F0502020204030204" pitchFamily="34" charset="0"/>
                <a:ea typeface="Times New Roman" panose="02020603050405020304" pitchFamily="18" charset="0"/>
                <a:cs typeface="Calibri" panose="020F0502020204030204" pitchFamily="34" charset="0"/>
              </a:rPr>
              <a:t>WSHPs provide both heating and cooling;</a:t>
            </a:r>
            <a:endParaRPr lang="en-US" sz="25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2500" kern="0" dirty="0">
                <a:effectLst/>
                <a:latin typeface="Calibri" panose="020F0502020204030204" pitchFamily="34" charset="0"/>
                <a:ea typeface="Times New Roman" panose="02020603050405020304" pitchFamily="18" charset="0"/>
                <a:cs typeface="Calibri" panose="020F0502020204030204" pitchFamily="34" charset="0"/>
              </a:rPr>
              <a:t>Eliminates energy transmission losses;</a:t>
            </a:r>
            <a:endParaRPr lang="en-US" sz="25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2500" kern="0" dirty="0">
                <a:effectLst/>
                <a:latin typeface="Calibri" panose="020F0502020204030204" pitchFamily="34" charset="0"/>
                <a:ea typeface="Times New Roman" panose="02020603050405020304" pitchFamily="18" charset="0"/>
                <a:cs typeface="Calibri" panose="020F0502020204030204" pitchFamily="34" charset="0"/>
              </a:rPr>
              <a:t>Enables the capture of “free energy” when there is concurrent heating and cooling </a:t>
            </a:r>
            <a:r>
              <a:rPr lang="en-US" sz="2500" kern="0" dirty="0">
                <a:latin typeface="Calibri" panose="020F0502020204030204" pitchFamily="34" charset="0"/>
                <a:ea typeface="Times New Roman" panose="02020603050405020304" pitchFamily="18" charset="0"/>
                <a:cs typeface="Calibri" panose="020F0502020204030204" pitchFamily="34" charset="0"/>
              </a:rPr>
              <a:t>on campus;</a:t>
            </a:r>
            <a:endParaRPr lang="en-US" sz="2500" kern="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2500" kern="0" dirty="0">
                <a:effectLst/>
                <a:latin typeface="Calibri" panose="020F0502020204030204" pitchFamily="34" charset="0"/>
                <a:ea typeface="Times New Roman" panose="02020603050405020304" pitchFamily="18" charset="0"/>
              </a:rPr>
              <a:t>Might tap into federal and state subsidy program.</a:t>
            </a:r>
          </a:p>
          <a:p>
            <a:r>
              <a:rPr lang="en-US" sz="2000" b="1" kern="0" dirty="0">
                <a:solidFill>
                  <a:srgbClr val="000000"/>
                </a:solidFill>
                <a:latin typeface="Calibri" panose="020F0502020204030204" pitchFamily="34" charset="0"/>
                <a:ea typeface="Times New Roman" panose="02020603050405020304" pitchFamily="18" charset="0"/>
              </a:rPr>
              <a:t>		</a:t>
            </a:r>
            <a:endParaRPr lang="en-US" sz="2000" b="1" dirty="0">
              <a:solidFill>
                <a:schemeClr val="tx2"/>
              </a:solidFill>
              <a:latin typeface="Calibri"/>
              <a:cs typeface="Calibri"/>
            </a:endParaRPr>
          </a:p>
        </p:txBody>
      </p:sp>
      <p:pic>
        <p:nvPicPr>
          <p:cNvPr id="5" name="Picture 2" descr="Met Warehouse (Monica Lee)">
            <a:extLst>
              <a:ext uri="{FF2B5EF4-FFF2-40B4-BE49-F238E27FC236}">
                <a16:creationId xmlns:a16="http://schemas.microsoft.com/office/drawing/2014/main" id="{3944CF75-8171-429C-8E1B-5BCF9AF808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74" r="1381" b="-1"/>
          <a:stretch/>
        </p:blipFill>
        <p:spPr bwMode="auto">
          <a:xfrm>
            <a:off x="8454245" y="4587220"/>
            <a:ext cx="3022409" cy="214358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43AF304-0360-F633-078A-BE9072B1D7BF}"/>
              </a:ext>
            </a:extLst>
          </p:cNvPr>
          <p:cNvPicPr>
            <a:picLocks noChangeAspect="1"/>
          </p:cNvPicPr>
          <p:nvPr/>
        </p:nvPicPr>
        <p:blipFill>
          <a:blip r:embed="rId3"/>
          <a:stretch>
            <a:fillRect/>
          </a:stretch>
        </p:blipFill>
        <p:spPr>
          <a:xfrm>
            <a:off x="271072" y="5950160"/>
            <a:ext cx="1594122" cy="780641"/>
          </a:xfrm>
          <a:prstGeom prst="rect">
            <a:avLst/>
          </a:prstGeom>
        </p:spPr>
      </p:pic>
      <p:sp>
        <p:nvSpPr>
          <p:cNvPr id="9" name="TextBox 8">
            <a:extLst>
              <a:ext uri="{FF2B5EF4-FFF2-40B4-BE49-F238E27FC236}">
                <a16:creationId xmlns:a16="http://schemas.microsoft.com/office/drawing/2014/main" id="{AAC4CA04-F57B-C3A9-5B4B-E6815DF0D8F5}"/>
              </a:ext>
            </a:extLst>
          </p:cNvPr>
          <p:cNvSpPr txBox="1"/>
          <p:nvPr/>
        </p:nvSpPr>
        <p:spPr>
          <a:xfrm>
            <a:off x="4654698" y="5483742"/>
            <a:ext cx="4223657" cy="1200329"/>
          </a:xfrm>
          <a:prstGeom prst="rect">
            <a:avLst/>
          </a:prstGeom>
          <a:noFill/>
        </p:spPr>
        <p:txBody>
          <a:bodyPr wrap="square">
            <a:spAutoFit/>
          </a:bodyPr>
          <a:lstStyle/>
          <a:p>
            <a:r>
              <a:rPr lang="en-US" sz="2400" b="1" kern="0" dirty="0">
                <a:solidFill>
                  <a:srgbClr val="000000"/>
                </a:solidFill>
                <a:latin typeface="Calibri" panose="020F0502020204030204" pitchFamily="34" charset="0"/>
                <a:ea typeface="Times New Roman" panose="02020603050405020304" pitchFamily="18" charset="0"/>
              </a:rPr>
              <a:t>Met Building (W41) demonstration project is already underway!</a:t>
            </a:r>
            <a:endParaRPr lang="en-US" sz="2400" b="1" dirty="0"/>
          </a:p>
        </p:txBody>
      </p:sp>
      <p:sp>
        <p:nvSpPr>
          <p:cNvPr id="3" name="Slide Number Placeholder 2">
            <a:extLst>
              <a:ext uri="{FF2B5EF4-FFF2-40B4-BE49-F238E27FC236}">
                <a16:creationId xmlns:a16="http://schemas.microsoft.com/office/drawing/2014/main" id="{C88283C4-9C89-8D6B-C5D7-A069E70E19B3}"/>
              </a:ext>
            </a:extLst>
          </p:cNvPr>
          <p:cNvSpPr>
            <a:spLocks noGrp="1"/>
          </p:cNvSpPr>
          <p:nvPr>
            <p:ph type="sldNum" sz="quarter" idx="12"/>
          </p:nvPr>
        </p:nvSpPr>
        <p:spPr>
          <a:xfrm>
            <a:off x="9364226" y="6434746"/>
            <a:ext cx="2743200" cy="365125"/>
          </a:xfrm>
        </p:spPr>
        <p:txBody>
          <a:bodyPr/>
          <a:lstStyle/>
          <a:p>
            <a:fld id="{B1FFB0EB-FB64-4D6A-889A-24A30240CB27}" type="slidenum">
              <a:rPr lang="en-US" smtClean="0">
                <a:solidFill>
                  <a:schemeClr val="tx1"/>
                </a:solidFill>
              </a:rPr>
              <a:t>6</a:t>
            </a:fld>
            <a:endParaRPr lang="en-US" dirty="0">
              <a:solidFill>
                <a:schemeClr val="tx1"/>
              </a:solidFill>
            </a:endParaRPr>
          </a:p>
        </p:txBody>
      </p:sp>
    </p:spTree>
    <p:extLst>
      <p:ext uri="{BB962C8B-B14F-4D97-AF65-F5344CB8AC3E}">
        <p14:creationId xmlns:p14="http://schemas.microsoft.com/office/powerpoint/2010/main" val="820423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E2FDB-CE29-15C9-D632-F315463F5416}"/>
              </a:ext>
            </a:extLst>
          </p:cNvPr>
          <p:cNvSpPr>
            <a:spLocks noGrp="1"/>
          </p:cNvSpPr>
          <p:nvPr>
            <p:ph type="title"/>
          </p:nvPr>
        </p:nvSpPr>
        <p:spPr/>
        <p:txBody>
          <a:bodyPr/>
          <a:lstStyle/>
          <a:p>
            <a:r>
              <a:rPr lang="en-US" sz="4400" dirty="0"/>
              <a:t>How Is Campus Heated/Cooled Now? </a:t>
            </a:r>
            <a:br>
              <a:rPr lang="en-US" sz="4400" dirty="0"/>
            </a:br>
            <a:endParaRPr lang="en-US" dirty="0"/>
          </a:p>
        </p:txBody>
      </p:sp>
      <p:sp>
        <p:nvSpPr>
          <p:cNvPr id="3" name="Content Placeholder 2">
            <a:extLst>
              <a:ext uri="{FF2B5EF4-FFF2-40B4-BE49-F238E27FC236}">
                <a16:creationId xmlns:a16="http://schemas.microsoft.com/office/drawing/2014/main" id="{FD3A392F-4CCB-E407-E144-0E1F37836B49}"/>
              </a:ext>
            </a:extLst>
          </p:cNvPr>
          <p:cNvSpPr>
            <a:spLocks noGrp="1"/>
          </p:cNvSpPr>
          <p:nvPr>
            <p:ph idx="1"/>
          </p:nvPr>
        </p:nvSpPr>
        <p:spPr>
          <a:xfrm>
            <a:off x="-82550" y="2141537"/>
            <a:ext cx="5753100" cy="4351338"/>
          </a:xfrm>
        </p:spPr>
        <p:txBody>
          <a:bodyPr>
            <a:normAutofit/>
          </a:bodyPr>
          <a:lstStyle/>
          <a:p>
            <a:pPr marL="742950" lvl="1" indent="-285750">
              <a:buFont typeface="Arial" panose="020B0604020202020204" pitchFamily="34" charset="0"/>
              <a:buChar char="•"/>
            </a:pPr>
            <a:r>
              <a:rPr lang="en-US" dirty="0"/>
              <a:t>Central (CUP) with co-generating gas turbines. </a:t>
            </a:r>
          </a:p>
          <a:p>
            <a:pPr marL="742950" lvl="1" indent="-285750">
              <a:buFont typeface="Arial" panose="020B0604020202020204" pitchFamily="34" charset="0"/>
              <a:buChar char="•"/>
            </a:pPr>
            <a:r>
              <a:rPr lang="en-US" dirty="0"/>
              <a:t>Produces steam and hot water. </a:t>
            </a:r>
          </a:p>
          <a:p>
            <a:pPr marL="742950" lvl="1" indent="-285750">
              <a:buFont typeface="Arial" panose="020B0604020202020204" pitchFamily="34" charset="0"/>
              <a:buChar char="•"/>
            </a:pPr>
            <a:r>
              <a:rPr lang="en-US" dirty="0"/>
              <a:t>Operates steam-driven chiller. </a:t>
            </a:r>
          </a:p>
          <a:p>
            <a:pPr marL="742950" lvl="1" indent="-285750">
              <a:buFont typeface="Arial" panose="020B0604020202020204" pitchFamily="34" charset="0"/>
              <a:buChar char="•"/>
            </a:pPr>
            <a:r>
              <a:rPr lang="en-US" dirty="0"/>
              <a:t>Generates over 22MW electric power.</a:t>
            </a:r>
          </a:p>
          <a:p>
            <a:pPr marL="742950" lvl="1" indent="-285750">
              <a:buFont typeface="Arial" panose="020B0604020202020204" pitchFamily="34" charset="0"/>
              <a:buChar char="•"/>
            </a:pPr>
            <a:r>
              <a:rPr lang="en-US" dirty="0"/>
              <a:t>Connected to steam distribution system</a:t>
            </a:r>
          </a:p>
          <a:p>
            <a:pPr marL="742950" lvl="1" indent="-285750">
              <a:buFont typeface="Arial" panose="020B0604020202020204" pitchFamily="34" charset="0"/>
              <a:buChar char="•"/>
            </a:pPr>
            <a:r>
              <a:rPr lang="en-US" dirty="0"/>
              <a:t>Connected to chilled water distribution to most buildings</a:t>
            </a:r>
          </a:p>
          <a:p>
            <a:pPr marL="742950" lvl="1" indent="-285750">
              <a:buFont typeface="Arial" panose="020B0604020202020204" pitchFamily="34" charset="0"/>
              <a:buChar char="•"/>
            </a:pPr>
            <a:r>
              <a:rPr lang="en-US" dirty="0"/>
              <a:t>Cooling load is high and most affected by global warming</a:t>
            </a:r>
          </a:p>
          <a:p>
            <a:endParaRPr lang="en-US" dirty="0"/>
          </a:p>
        </p:txBody>
      </p:sp>
      <p:pic>
        <p:nvPicPr>
          <p:cNvPr id="4" name="Picture 2" descr="MIT's Central Utility Plant Expansion / Boiler &amp; Deaerator - BOND Building">
            <a:extLst>
              <a:ext uri="{FF2B5EF4-FFF2-40B4-BE49-F238E27FC236}">
                <a16:creationId xmlns:a16="http://schemas.microsoft.com/office/drawing/2014/main" id="{F2CEF6E1-EE57-BACE-C488-B6B494D5DA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9300" y="2141537"/>
            <a:ext cx="6096000" cy="333375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16789DFF-DE59-07ED-A24C-8EF95A6479C2}"/>
              </a:ext>
            </a:extLst>
          </p:cNvPr>
          <p:cNvSpPr>
            <a:spLocks noGrp="1"/>
          </p:cNvSpPr>
          <p:nvPr>
            <p:ph type="sldNum" sz="quarter" idx="12"/>
          </p:nvPr>
        </p:nvSpPr>
        <p:spPr/>
        <p:txBody>
          <a:bodyPr/>
          <a:lstStyle/>
          <a:p>
            <a:fld id="{B1FFB0EB-FB64-4D6A-889A-24A30240CB27}" type="slidenum">
              <a:rPr lang="en-US" smtClean="0"/>
              <a:t>7</a:t>
            </a:fld>
            <a:endParaRPr lang="en-US"/>
          </a:p>
        </p:txBody>
      </p:sp>
    </p:spTree>
    <p:extLst>
      <p:ext uri="{BB962C8B-B14F-4D97-AF65-F5344CB8AC3E}">
        <p14:creationId xmlns:p14="http://schemas.microsoft.com/office/powerpoint/2010/main" val="180588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392C6-77E1-C8F7-A1F3-F2631BD16E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AB029E-2A50-28F8-DE4B-C11B501BA413}"/>
              </a:ext>
            </a:extLst>
          </p:cNvPr>
          <p:cNvSpPr>
            <a:spLocks noGrp="1"/>
          </p:cNvSpPr>
          <p:nvPr>
            <p:ph type="title"/>
          </p:nvPr>
        </p:nvSpPr>
        <p:spPr/>
        <p:txBody>
          <a:bodyPr>
            <a:normAutofit fontScale="90000"/>
          </a:bodyPr>
          <a:lstStyle/>
          <a:p>
            <a:r>
              <a:rPr lang="en-US" sz="4400" dirty="0"/>
              <a:t>DECARBONIZATION ISSUES WITH EXISTING CENTRAL PLANT:</a:t>
            </a:r>
            <a:br>
              <a:rPr lang="en-US" sz="4400" dirty="0"/>
            </a:br>
            <a:endParaRPr lang="en-US" dirty="0"/>
          </a:p>
        </p:txBody>
      </p:sp>
      <p:sp>
        <p:nvSpPr>
          <p:cNvPr id="3" name="Content Placeholder 2">
            <a:extLst>
              <a:ext uri="{FF2B5EF4-FFF2-40B4-BE49-F238E27FC236}">
                <a16:creationId xmlns:a16="http://schemas.microsoft.com/office/drawing/2014/main" id="{FE7A6A18-CE33-FD04-A19F-58E986EE0A81}"/>
              </a:ext>
            </a:extLst>
          </p:cNvPr>
          <p:cNvSpPr>
            <a:spLocks noGrp="1"/>
          </p:cNvSpPr>
          <p:nvPr>
            <p:ph idx="1"/>
          </p:nvPr>
        </p:nvSpPr>
        <p:spPr>
          <a:xfrm>
            <a:off x="0" y="1603375"/>
            <a:ext cx="5867400" cy="4351338"/>
          </a:xfrm>
        </p:spPr>
        <p:txBody>
          <a:bodyPr>
            <a:normAutofit fontScale="92500" lnSpcReduction="20000"/>
          </a:bodyPr>
          <a:lstStyle/>
          <a:p>
            <a:pPr marL="274320" lvl="1" indent="-182880">
              <a:buFont typeface="Arial" panose="020B0604020202020204" pitchFamily="34" charset="0"/>
              <a:buChar char="•"/>
            </a:pPr>
            <a:r>
              <a:rPr lang="en-US" sz="2800" dirty="0"/>
              <a:t>Grid decarbonization is rapidly reducing carbon once touted for Combined Heat and Power (CHP)</a:t>
            </a:r>
          </a:p>
          <a:p>
            <a:pPr marL="274320" lvl="1" indent="-182880">
              <a:buFont typeface="Arial" panose="020B0604020202020204" pitchFamily="34" charset="0"/>
              <a:buChar char="•"/>
            </a:pPr>
            <a:r>
              <a:rPr lang="en-US" sz="2800" dirty="0"/>
              <a:t>Fossil Fuel Backup is necessary. </a:t>
            </a:r>
          </a:p>
          <a:p>
            <a:pPr marL="274320" lvl="1" indent="-182880">
              <a:buFont typeface="Arial" panose="020B0604020202020204" pitchFamily="34" charset="0"/>
              <a:buChar char="•"/>
            </a:pPr>
            <a:r>
              <a:rPr lang="en-US" sz="2800" dirty="0"/>
              <a:t>Efficiency of 50-55% source to output.</a:t>
            </a:r>
          </a:p>
          <a:p>
            <a:pPr marL="274320" lvl="1" indent="-182880">
              <a:buFont typeface="Arial" panose="020B0604020202020204" pitchFamily="34" charset="0"/>
              <a:buChar char="•"/>
            </a:pPr>
            <a:r>
              <a:rPr lang="en-US" sz="2800" dirty="0"/>
              <a:t>Low Turndown Ratio (30%)</a:t>
            </a:r>
          </a:p>
          <a:p>
            <a:pPr marL="274320" lvl="1" indent="-182880">
              <a:buFont typeface="Arial" panose="020B0604020202020204" pitchFamily="34" charset="0"/>
              <a:buChar char="•"/>
            </a:pPr>
            <a:r>
              <a:rPr lang="en-US" sz="2800" dirty="0"/>
              <a:t>High Thermal Loss in the steam distribution system (10%-20%)</a:t>
            </a:r>
          </a:p>
          <a:p>
            <a:pPr marL="274320" lvl="1" indent="-182880">
              <a:buFont typeface="Arial" panose="020B0604020202020204" pitchFamily="34" charset="0"/>
              <a:buChar char="•"/>
            </a:pPr>
            <a:r>
              <a:rPr lang="en-US" sz="2800" dirty="0"/>
              <a:t>Non-zero losses in the Chilled Water System (5%-15%?)</a:t>
            </a:r>
          </a:p>
          <a:p>
            <a:pPr marL="274320" lvl="1" indent="-182880">
              <a:buFont typeface="Arial" panose="020B0604020202020204" pitchFamily="34" charset="0"/>
              <a:buChar char="•"/>
            </a:pPr>
            <a:r>
              <a:rPr lang="en-US" sz="2800" i="1" dirty="0"/>
              <a:t>BTW: Hot water district systems have losses in the 15%-20% range due to additional piping. </a:t>
            </a:r>
          </a:p>
          <a:p>
            <a:endParaRPr lang="en-US" dirty="0"/>
          </a:p>
        </p:txBody>
      </p:sp>
      <p:pic>
        <p:nvPicPr>
          <p:cNvPr id="4" name="Picture 3">
            <a:extLst>
              <a:ext uri="{FF2B5EF4-FFF2-40B4-BE49-F238E27FC236}">
                <a16:creationId xmlns:a16="http://schemas.microsoft.com/office/drawing/2014/main" id="{3DDB8905-F558-9AD0-CE2D-FB198DCC1923}"/>
              </a:ext>
            </a:extLst>
          </p:cNvPr>
          <p:cNvPicPr>
            <a:picLocks noChangeAspect="1"/>
          </p:cNvPicPr>
          <p:nvPr/>
        </p:nvPicPr>
        <p:blipFill>
          <a:blip r:embed="rId2"/>
          <a:stretch>
            <a:fillRect/>
          </a:stretch>
        </p:blipFill>
        <p:spPr>
          <a:xfrm>
            <a:off x="5590125" y="2048498"/>
            <a:ext cx="6601875" cy="3793800"/>
          </a:xfrm>
          <a:prstGeom prst="rect">
            <a:avLst/>
          </a:prstGeom>
        </p:spPr>
      </p:pic>
      <p:sp>
        <p:nvSpPr>
          <p:cNvPr id="5" name="TextBox 4">
            <a:extLst>
              <a:ext uri="{FF2B5EF4-FFF2-40B4-BE49-F238E27FC236}">
                <a16:creationId xmlns:a16="http://schemas.microsoft.com/office/drawing/2014/main" id="{77C6A9CA-1B43-DFE1-73E7-B602620C1689}"/>
              </a:ext>
            </a:extLst>
          </p:cNvPr>
          <p:cNvSpPr txBox="1"/>
          <p:nvPr/>
        </p:nvSpPr>
        <p:spPr>
          <a:xfrm>
            <a:off x="10682468" y="5483483"/>
            <a:ext cx="1116011" cy="215444"/>
          </a:xfrm>
          <a:prstGeom prst="rect">
            <a:avLst/>
          </a:prstGeom>
          <a:noFill/>
        </p:spPr>
        <p:txBody>
          <a:bodyPr wrap="none" rtlCol="0">
            <a:spAutoFit/>
          </a:bodyPr>
          <a:lstStyle/>
          <a:p>
            <a:r>
              <a:rPr lang="en-US" sz="800" dirty="0"/>
              <a:t>Source: public domain</a:t>
            </a:r>
          </a:p>
        </p:txBody>
      </p:sp>
      <p:sp>
        <p:nvSpPr>
          <p:cNvPr id="6" name="Slide Number Placeholder 5">
            <a:extLst>
              <a:ext uri="{FF2B5EF4-FFF2-40B4-BE49-F238E27FC236}">
                <a16:creationId xmlns:a16="http://schemas.microsoft.com/office/drawing/2014/main" id="{A846ED1E-3FCF-B7F9-BC1B-BF262ABD3CE5}"/>
              </a:ext>
            </a:extLst>
          </p:cNvPr>
          <p:cNvSpPr>
            <a:spLocks noGrp="1"/>
          </p:cNvSpPr>
          <p:nvPr>
            <p:ph type="sldNum" sz="quarter" idx="12"/>
          </p:nvPr>
        </p:nvSpPr>
        <p:spPr/>
        <p:txBody>
          <a:bodyPr/>
          <a:lstStyle/>
          <a:p>
            <a:fld id="{B1FFB0EB-FB64-4D6A-889A-24A30240CB27}" type="slidenum">
              <a:rPr lang="en-US" smtClean="0"/>
              <a:t>8</a:t>
            </a:fld>
            <a:endParaRPr lang="en-US"/>
          </a:p>
        </p:txBody>
      </p:sp>
    </p:spTree>
    <p:extLst>
      <p:ext uri="{BB962C8B-B14F-4D97-AF65-F5344CB8AC3E}">
        <p14:creationId xmlns:p14="http://schemas.microsoft.com/office/powerpoint/2010/main" val="1768864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F58B5-1681-770B-A2D3-B6EC5EDCC4EA}"/>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455BFCB2-A8A4-59D1-D24F-FF19B75A7C0D}"/>
              </a:ext>
            </a:extLst>
          </p:cNvPr>
          <p:cNvSpPr txBox="1"/>
          <p:nvPr/>
        </p:nvSpPr>
        <p:spPr>
          <a:xfrm>
            <a:off x="252127" y="1962527"/>
            <a:ext cx="5368413" cy="3754874"/>
          </a:xfrm>
          <a:prstGeom prst="rect">
            <a:avLst/>
          </a:prstGeom>
          <a:noFill/>
        </p:spPr>
        <p:txBody>
          <a:bodyPr wrap="square" rtlCol="0">
            <a:spAutoFit/>
          </a:bodyPr>
          <a:lstStyle/>
          <a:p>
            <a:endParaRPr lang="en-US" dirty="0"/>
          </a:p>
          <a:p>
            <a:pPr marL="342900" lvl="1" indent="-342900">
              <a:buFont typeface="Arial" panose="020B0604020202020204" pitchFamily="34" charset="0"/>
              <a:buChar char="•"/>
            </a:pPr>
            <a:r>
              <a:rPr lang="en-US" sz="2000" dirty="0"/>
              <a:t>DISTRIBUTED HEAT PUMPS CONNECTED INTO A NETWORK OF SOURCES AND SINKS.</a:t>
            </a:r>
          </a:p>
          <a:p>
            <a:pPr marL="342900" lvl="1" indent="-342900">
              <a:buFont typeface="Arial" panose="020B0604020202020204" pitchFamily="34" charset="0"/>
              <a:buChar char="•"/>
            </a:pPr>
            <a:r>
              <a:rPr lang="en-US" sz="2000" dirty="0"/>
              <a:t>NO ONE SOLUTION SINCE THE BUILDINGS RANGE OVER A HISTORY OF 100 YEARS. </a:t>
            </a:r>
          </a:p>
          <a:p>
            <a:pPr marL="342900" lvl="1" indent="-342900">
              <a:buFont typeface="Arial" panose="020B0604020202020204" pitchFamily="34" charset="0"/>
              <a:buChar char="•"/>
            </a:pPr>
            <a:r>
              <a:rPr lang="en-US" sz="2000" dirty="0"/>
              <a:t>USE OF BUILDING TO BUILDING AND BUILDING IN BUILDING SOURCES AND SINKS. </a:t>
            </a:r>
          </a:p>
          <a:p>
            <a:pPr marL="342900" lvl="1" indent="-342900">
              <a:buFont typeface="Arial" panose="020B0604020202020204" pitchFamily="34" charset="0"/>
              <a:buChar char="•"/>
            </a:pPr>
            <a:r>
              <a:rPr lang="en-US" sz="2000" dirty="0"/>
              <a:t>USE OF THERMAL STORAGE AND GROUND COUPLING.</a:t>
            </a:r>
          </a:p>
          <a:p>
            <a:pPr marL="1200150" lvl="2" indent="-285750">
              <a:buFont typeface="Arial" panose="020B0604020202020204" pitchFamily="34" charset="0"/>
              <a:buChar char="•"/>
            </a:pPr>
            <a:r>
              <a:rPr lang="en-US" sz="2000" dirty="0"/>
              <a:t>CAMBRIDGE WATER THERMAL ACCESS</a:t>
            </a:r>
          </a:p>
          <a:p>
            <a:pPr marL="1200150" lvl="2" indent="-285750">
              <a:buFont typeface="Arial" panose="020B0604020202020204" pitchFamily="34" charset="0"/>
              <a:buChar char="•"/>
            </a:pPr>
            <a:r>
              <a:rPr lang="en-US" sz="2000" dirty="0"/>
              <a:t>SEWER THERMAL ACCESS</a:t>
            </a:r>
          </a:p>
          <a:p>
            <a:pPr marL="1200150" lvl="2" indent="-285750">
              <a:buFont typeface="Arial" panose="020B0604020202020204" pitchFamily="34" charset="0"/>
              <a:buChar char="•"/>
            </a:pPr>
            <a:r>
              <a:rPr lang="en-US" sz="2000" dirty="0"/>
              <a:t>GROUND THERMAL EXCHANGERS</a:t>
            </a:r>
          </a:p>
        </p:txBody>
      </p:sp>
      <p:pic>
        <p:nvPicPr>
          <p:cNvPr id="3" name="Picture 2">
            <a:extLst>
              <a:ext uri="{FF2B5EF4-FFF2-40B4-BE49-F238E27FC236}">
                <a16:creationId xmlns:a16="http://schemas.microsoft.com/office/drawing/2014/main" id="{F0BE7130-1B87-8905-FA86-5B34D140E5CA}"/>
              </a:ext>
            </a:extLst>
          </p:cNvPr>
          <p:cNvPicPr>
            <a:picLocks noChangeAspect="1"/>
          </p:cNvPicPr>
          <p:nvPr/>
        </p:nvPicPr>
        <p:blipFill>
          <a:blip r:embed="rId3"/>
          <a:stretch>
            <a:fillRect/>
          </a:stretch>
        </p:blipFill>
        <p:spPr>
          <a:xfrm>
            <a:off x="5939289" y="750119"/>
            <a:ext cx="5245100" cy="5930900"/>
          </a:xfrm>
          <a:prstGeom prst="rect">
            <a:avLst/>
          </a:prstGeom>
        </p:spPr>
      </p:pic>
      <p:sp>
        <p:nvSpPr>
          <p:cNvPr id="2" name="TextBox 1">
            <a:extLst>
              <a:ext uri="{FF2B5EF4-FFF2-40B4-BE49-F238E27FC236}">
                <a16:creationId xmlns:a16="http://schemas.microsoft.com/office/drawing/2014/main" id="{66011192-8046-DFBF-F384-760784AD3B9F}"/>
              </a:ext>
            </a:extLst>
          </p:cNvPr>
          <p:cNvSpPr txBox="1"/>
          <p:nvPr/>
        </p:nvSpPr>
        <p:spPr>
          <a:xfrm>
            <a:off x="152703" y="564443"/>
            <a:ext cx="6204155" cy="1323439"/>
          </a:xfrm>
          <a:prstGeom prst="rect">
            <a:avLst/>
          </a:prstGeom>
          <a:noFill/>
        </p:spPr>
        <p:txBody>
          <a:bodyPr wrap="square" rtlCol="0">
            <a:spAutoFit/>
          </a:bodyPr>
          <a:lstStyle/>
          <a:p>
            <a:r>
              <a:rPr lang="en-US" sz="4000" dirty="0"/>
              <a:t>HOW WOULD MITTEN HEAT AND COOL THE CAMPUS?</a:t>
            </a:r>
            <a:endParaRPr lang="en-US" dirty="0"/>
          </a:p>
        </p:txBody>
      </p:sp>
      <p:sp>
        <p:nvSpPr>
          <p:cNvPr id="4" name="TextBox 3">
            <a:extLst>
              <a:ext uri="{FF2B5EF4-FFF2-40B4-BE49-F238E27FC236}">
                <a16:creationId xmlns:a16="http://schemas.microsoft.com/office/drawing/2014/main" id="{2C12D409-DFD9-4620-C4C9-6EECDA846A7B}"/>
              </a:ext>
            </a:extLst>
          </p:cNvPr>
          <p:cNvSpPr txBox="1"/>
          <p:nvPr/>
        </p:nvSpPr>
        <p:spPr>
          <a:xfrm>
            <a:off x="5015035" y="6681019"/>
            <a:ext cx="7176965" cy="215444"/>
          </a:xfrm>
          <a:prstGeom prst="rect">
            <a:avLst/>
          </a:prstGeom>
          <a:noFill/>
        </p:spPr>
        <p:txBody>
          <a:bodyPr wrap="none" rtlCol="0">
            <a:spAutoFit/>
          </a:bodyPr>
          <a:lstStyle/>
          <a:p>
            <a:r>
              <a:rPr lang="en-US" sz="800" dirty="0"/>
              <a:t>© Mott MacDonald. All rights reserved. This content is excluded from our Creative Commons license. For more information, see </a:t>
            </a:r>
            <a:r>
              <a:rPr lang="en-US" sz="800" dirty="0">
                <a:hlinkClick r:id="rId4"/>
              </a:rPr>
              <a:t>https://</a:t>
            </a:r>
            <a:r>
              <a:rPr lang="en-US" sz="800" dirty="0" err="1">
                <a:hlinkClick r:id="rId4"/>
              </a:rPr>
              <a:t>ocw.mit.edu</a:t>
            </a:r>
            <a:r>
              <a:rPr lang="en-US" sz="800" dirty="0">
                <a:hlinkClick r:id="rId4"/>
              </a:rPr>
              <a:t>/help/</a:t>
            </a:r>
            <a:r>
              <a:rPr lang="en-US" sz="800" dirty="0" err="1">
                <a:hlinkClick r:id="rId4"/>
              </a:rPr>
              <a:t>faq</a:t>
            </a:r>
            <a:r>
              <a:rPr lang="en-US" sz="800" dirty="0">
                <a:hlinkClick r:id="rId4"/>
              </a:rPr>
              <a:t>-fair-use/</a:t>
            </a:r>
            <a:endParaRPr lang="en-US" sz="800" dirty="0"/>
          </a:p>
        </p:txBody>
      </p:sp>
      <p:sp>
        <p:nvSpPr>
          <p:cNvPr id="5" name="Slide Number Placeholder 4">
            <a:extLst>
              <a:ext uri="{FF2B5EF4-FFF2-40B4-BE49-F238E27FC236}">
                <a16:creationId xmlns:a16="http://schemas.microsoft.com/office/drawing/2014/main" id="{EFCA0383-2292-D19B-F56D-45B4D1923A5F}"/>
              </a:ext>
            </a:extLst>
          </p:cNvPr>
          <p:cNvSpPr>
            <a:spLocks noGrp="1"/>
          </p:cNvSpPr>
          <p:nvPr>
            <p:ph type="sldNum" idx="12"/>
          </p:nvPr>
        </p:nvSpPr>
        <p:spPr>
          <a:xfrm>
            <a:off x="11562683" y="6103239"/>
            <a:ext cx="545960" cy="577780"/>
          </a:xfrm>
        </p:spPr>
        <p:txBody>
          <a:bodyPr/>
          <a:lstStyle/>
          <a:p>
            <a:pPr marL="0" lvl="0" indent="0" algn="ctr" rtl="0">
              <a:spcBef>
                <a:spcPts val="0"/>
              </a:spcBef>
              <a:spcAft>
                <a:spcPts val="0"/>
              </a:spcAft>
              <a:buNone/>
            </a:pPr>
            <a:fld id="{00000000-1234-1234-1234-123412341234}" type="slidenum">
              <a:rPr lang="en-US" sz="1050" smtClean="0"/>
              <a:pPr marL="0" lvl="0" indent="0" algn="ctr" rtl="0">
                <a:spcBef>
                  <a:spcPts val="0"/>
                </a:spcBef>
                <a:spcAft>
                  <a:spcPts val="0"/>
                </a:spcAft>
                <a:buNone/>
              </a:pPr>
              <a:t>9</a:t>
            </a:fld>
            <a:endParaRPr lang="en-US" sz="1050" dirty="0"/>
          </a:p>
        </p:txBody>
      </p:sp>
    </p:spTree>
    <p:extLst>
      <p:ext uri="{BB962C8B-B14F-4D97-AF65-F5344CB8AC3E}">
        <p14:creationId xmlns:p14="http://schemas.microsoft.com/office/powerpoint/2010/main" val="14104466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19082</TotalTime>
  <Words>1914</Words>
  <Application>Microsoft Macintosh PowerPoint</Application>
  <PresentationFormat>Widescreen</PresentationFormat>
  <Paragraphs>319</Paragraphs>
  <Slides>27</Slides>
  <Notes>11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27</vt:i4>
      </vt:variant>
    </vt:vector>
  </HeadingPairs>
  <TitlesOfParts>
    <vt:vector size="40" baseType="lpstr">
      <vt:lpstr>Aptos</vt:lpstr>
      <vt:lpstr>Aptos Display</vt:lpstr>
      <vt:lpstr>Arial</vt:lpstr>
      <vt:lpstr>Arial Black</vt:lpstr>
      <vt:lpstr>Calibri</vt:lpstr>
      <vt:lpstr>Calibri Light</vt:lpstr>
      <vt:lpstr>Gill Sans</vt:lpstr>
      <vt:lpstr>Lato</vt:lpstr>
      <vt:lpstr>Roboto</vt:lpstr>
      <vt:lpstr>Symbol</vt:lpstr>
      <vt:lpstr>Times New Roman</vt:lpstr>
      <vt:lpstr>Trebuchet MS</vt:lpstr>
      <vt:lpstr>Office Theme</vt:lpstr>
      <vt:lpstr>              </vt:lpstr>
      <vt:lpstr>PowerPoint Presentation</vt:lpstr>
      <vt:lpstr>PowerPoint Presentation</vt:lpstr>
      <vt:lpstr>The MIT Thermal Energy (MITTEN) Decarbonization Plan</vt:lpstr>
      <vt:lpstr>MITTEN Decarbonization Plan (con’t)</vt:lpstr>
      <vt:lpstr>MITTEN: Thermal Energy Network Advantages</vt:lpstr>
      <vt:lpstr>How Is Campus Heated/Cooled Now?  </vt:lpstr>
      <vt:lpstr>DECARBONIZATION ISSUES WITH EXISTING CENTRAL PLANT: </vt:lpstr>
      <vt:lpstr>PowerPoint Presentation</vt:lpstr>
      <vt:lpstr>PowerPoint Presentation</vt:lpstr>
      <vt:lpstr>PowerPoint Presentation</vt:lpstr>
      <vt:lpstr>MIT Buildings:  Wide Range of Energy Efficiencies, All High!</vt:lpstr>
      <vt:lpstr>Adding New Ambient Loop Pipe in W33 3D Graphic - Hanging Pipe in Available Space</vt:lpstr>
      <vt:lpstr>PowerPoint Presentation</vt:lpstr>
      <vt:lpstr>PowerPoint Presentation</vt:lpstr>
      <vt:lpstr>Multistack</vt:lpstr>
      <vt:lpstr>W34</vt:lpstr>
      <vt:lpstr>PowerPoint Presentation</vt:lpstr>
      <vt:lpstr>Hot Water for Heating  Central Thermal Plant vs Distributed Heat Pumps</vt:lpstr>
      <vt:lpstr>MIT HQ Fiduciary Responsibility</vt:lpstr>
      <vt:lpstr>PowerPoint Presentation</vt:lpstr>
      <vt:lpstr>Summary</vt:lpstr>
      <vt:lpstr>“Climate change and its mounting consequences is the greatest scientific and societal challenge of this or any age…We need energy and expertise from every MIT school and the college, from every lab and every center, from every member of the faculty—and from every one of you.”   President Sally Kornbluth, Inauguration Speech 2023</vt:lpstr>
      <vt:lpstr>The Goal: Zero-Emissions by 2035 </vt:lpstr>
      <vt:lpstr> MACA-MIT Campus/Geo Core Team (2025) (top to bottom, left to right) </vt:lpstr>
      <vt:lpstr>Acknowledgements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“MIT Thermal Energy Networks (MITTEN) Plan  for Rapid, Cost-Effective Campus Decarbonization</dc:title>
  <dc:subject/>
  <dc:creator>Susan Murcott</dc:creator>
  <cp:keywords/>
  <dc:description/>
  <cp:lastModifiedBy>H. Sharon Lin</cp:lastModifiedBy>
  <cp:revision>76</cp:revision>
  <cp:lastPrinted>2024-01-26T13:06:30Z</cp:lastPrinted>
  <dcterms:created xsi:type="dcterms:W3CDTF">2024-01-25T15:46:58Z</dcterms:created>
  <dcterms:modified xsi:type="dcterms:W3CDTF">2025-07-11T18:36:32Z</dcterms:modified>
  <cp:category/>
</cp:coreProperties>
</file>