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 id="2147483675" r:id="rId3"/>
  </p:sldMasterIdLst>
  <p:notesMasterIdLst>
    <p:notesMasterId r:id="rId2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308" r:id="rId22"/>
  </p:sldIdLst>
  <p:sldSz cx="12192000" cy="6858000"/>
  <p:notesSz cx="6858000" cy="9144000"/>
  <p:embeddedFontLst>
    <p:embeddedFont>
      <p:font typeface="Arial Narrow" panose="020B0604020202020204" pitchFamily="34" charset="0"/>
      <p:regular r:id="rId24"/>
      <p:bold r:id="rId25"/>
      <p:italic r:id="rId26"/>
      <p:boldItalic r:id="rId27"/>
    </p:embeddedFont>
    <p:embeddedFont>
      <p:font typeface="Lustria" panose="02000603060000020004" pitchFamily="2" charset="0"/>
      <p:regular r:id="rId28"/>
    </p:embeddedFont>
    <p:embeddedFont>
      <p:font typeface="Open Sans" panose="020B0606030504020204" pitchFamily="34" charset="0"/>
      <p:regular r:id="rId29"/>
      <p:bold r:id="rId30"/>
      <p:italic r:id="rId31"/>
      <p:boldItalic r:id="rId32"/>
    </p:embeddedFont>
    <p:embeddedFont>
      <p:font typeface="Trebuchet MS" panose="020B0703020202090204" pitchFamily="34" charset="0"/>
      <p:regular r:id="rId33"/>
      <p:bold r:id="rId34"/>
      <p: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26"/>
    <p:restoredTop sz="94658"/>
  </p:normalViewPr>
  <p:slideViewPr>
    <p:cSldViewPr snapToGrid="0">
      <p:cViewPr varScale="1">
        <p:scale>
          <a:sx n="120" d="100"/>
          <a:sy n="120" d="100"/>
        </p:scale>
        <p:origin x="240"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1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678426" y="889820"/>
            <a:ext cx="9989574" cy="359860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5400"/>
              <a:buFont typeface="Open San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78426" y="4488426"/>
            <a:ext cx="6991776" cy="1302774"/>
          </a:xfrm>
          <a:prstGeom prst="rect">
            <a:avLst/>
          </a:prstGeom>
          <a:noFill/>
          <a:ln>
            <a:noFill/>
          </a:ln>
        </p:spPr>
        <p:txBody>
          <a:bodyPr spcFirstLastPara="1" wrap="square" lIns="91425" tIns="45700" rIns="91425" bIns="45700" anchor="b" anchorCtr="0">
            <a:normAutofit/>
          </a:bodyPr>
          <a:lstStyle>
            <a:lvl1pPr lvl="0" algn="l">
              <a:lnSpc>
                <a:spcPct val="120000"/>
              </a:lnSpc>
              <a:spcBef>
                <a:spcPts val="1000"/>
              </a:spcBef>
              <a:spcAft>
                <a:spcPts val="0"/>
              </a:spcAft>
              <a:buClr>
                <a:schemeClr val="lt1"/>
              </a:buClr>
              <a:buSzPts val="2000"/>
              <a:buNone/>
              <a:defRPr sz="2000"/>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20" name="Google Shape;20;p2"/>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22" name="Google Shape;22;p2"/>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678426" y="781665"/>
            <a:ext cx="4093599" cy="122345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dk1"/>
              </a:buClr>
              <a:buSzPts val="3200"/>
              <a:buChar char="•"/>
              <a:defRPr sz="3200"/>
            </a:lvl1pPr>
            <a:lvl2pPr marL="914400" lvl="1" indent="-406400" algn="l">
              <a:lnSpc>
                <a:spcPct val="120000"/>
              </a:lnSpc>
              <a:spcBef>
                <a:spcPts val="500"/>
              </a:spcBef>
              <a:spcAft>
                <a:spcPts val="0"/>
              </a:spcAft>
              <a:buClr>
                <a:schemeClr val="dk1"/>
              </a:buClr>
              <a:buSzPts val="2800"/>
              <a:buChar char="•"/>
              <a:defRPr sz="2800"/>
            </a:lvl2pPr>
            <a:lvl3pPr marL="1371600" lvl="2" indent="-381000" algn="l">
              <a:lnSpc>
                <a:spcPct val="120000"/>
              </a:lnSpc>
              <a:spcBef>
                <a:spcPts val="500"/>
              </a:spcBef>
              <a:spcAft>
                <a:spcPts val="0"/>
              </a:spcAft>
              <a:buClr>
                <a:schemeClr val="dk1"/>
              </a:buClr>
              <a:buSzPts val="2400"/>
              <a:buChar char="•"/>
              <a:defRPr sz="2400"/>
            </a:lvl3pPr>
            <a:lvl4pPr marL="1828800" lvl="3" indent="-355600" algn="l">
              <a:lnSpc>
                <a:spcPct val="120000"/>
              </a:lnSpc>
              <a:spcBef>
                <a:spcPts val="500"/>
              </a:spcBef>
              <a:spcAft>
                <a:spcPts val="0"/>
              </a:spcAft>
              <a:buClr>
                <a:schemeClr val="dk1"/>
              </a:buClr>
              <a:buSzPts val="2000"/>
              <a:buChar char="•"/>
              <a:defRPr sz="2000"/>
            </a:lvl4pPr>
            <a:lvl5pPr marL="2286000" lvl="4" indent="-355600" algn="l">
              <a:lnSpc>
                <a:spcPct val="12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3" name="Google Shape;83;p12"/>
          <p:cNvSpPr txBox="1">
            <a:spLocks noGrp="1"/>
          </p:cNvSpPr>
          <p:nvPr>
            <p:ph type="body" idx="2"/>
          </p:nvPr>
        </p:nvSpPr>
        <p:spPr>
          <a:xfrm>
            <a:off x="688258" y="2315497"/>
            <a:ext cx="4093599" cy="355349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12"/>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86" name="Google Shape;86;p12"/>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683342" y="1066800"/>
            <a:ext cx="4103431" cy="131752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3200"/>
              <a:buFont typeface="Open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3"/>
          <p:cNvSpPr>
            <a:spLocks noGrp="1"/>
          </p:cNvSpPr>
          <p:nvPr>
            <p:ph type="pic" idx="2"/>
          </p:nvPr>
        </p:nvSpPr>
        <p:spPr>
          <a:xfrm>
            <a:off x="5183188" y="1066800"/>
            <a:ext cx="6172200" cy="4794250"/>
          </a:xfrm>
          <a:prstGeom prst="rect">
            <a:avLst/>
          </a:prstGeom>
          <a:noFill/>
          <a:ln>
            <a:noFill/>
          </a:ln>
        </p:spPr>
      </p:sp>
      <p:sp>
        <p:nvSpPr>
          <p:cNvPr id="90" name="Google Shape;90;p13"/>
          <p:cNvSpPr txBox="1">
            <a:spLocks noGrp="1"/>
          </p:cNvSpPr>
          <p:nvPr>
            <p:ph type="body" idx="1"/>
          </p:nvPr>
        </p:nvSpPr>
        <p:spPr>
          <a:xfrm>
            <a:off x="683342" y="2552700"/>
            <a:ext cx="4103431" cy="33162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dk1"/>
              </a:buClr>
              <a:buSzPts val="1600"/>
              <a:buNone/>
              <a:defRPr sz="1600"/>
            </a:lvl1pPr>
            <a:lvl2pPr marL="914400" lvl="1" indent="-228600" algn="l">
              <a:lnSpc>
                <a:spcPct val="120000"/>
              </a:lnSpc>
              <a:spcBef>
                <a:spcPts val="500"/>
              </a:spcBef>
              <a:spcAft>
                <a:spcPts val="0"/>
              </a:spcAft>
              <a:buClr>
                <a:schemeClr val="dk1"/>
              </a:buClr>
              <a:buSzPts val="1400"/>
              <a:buNone/>
              <a:defRPr sz="1400"/>
            </a:lvl2pPr>
            <a:lvl3pPr marL="1371600" lvl="2" indent="-228600" algn="l">
              <a:lnSpc>
                <a:spcPct val="120000"/>
              </a:lnSpc>
              <a:spcBef>
                <a:spcPts val="500"/>
              </a:spcBef>
              <a:spcAft>
                <a:spcPts val="0"/>
              </a:spcAft>
              <a:buClr>
                <a:schemeClr val="dk1"/>
              </a:buClr>
              <a:buSzPts val="1200"/>
              <a:buNone/>
              <a:defRPr sz="1200"/>
            </a:lvl3pPr>
            <a:lvl4pPr marL="1828800" lvl="3" indent="-228600" algn="l">
              <a:lnSpc>
                <a:spcPct val="120000"/>
              </a:lnSpc>
              <a:spcBef>
                <a:spcPts val="500"/>
              </a:spcBef>
              <a:spcAft>
                <a:spcPts val="0"/>
              </a:spcAft>
              <a:buClr>
                <a:schemeClr val="dk1"/>
              </a:buClr>
              <a:buSzPts val="1000"/>
              <a:buNone/>
              <a:defRPr sz="1000"/>
            </a:lvl4pPr>
            <a:lvl5pPr marL="2286000" lvl="4" indent="-228600" algn="l">
              <a:lnSpc>
                <a:spcPct val="12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3"/>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3"/>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93" name="Google Shape;93;p13"/>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4"/>
          <p:cNvSpPr txBox="1">
            <a:spLocks noGrp="1"/>
          </p:cNvSpPr>
          <p:nvPr>
            <p:ph type="body" idx="1"/>
          </p:nvPr>
        </p:nvSpPr>
        <p:spPr>
          <a:xfrm rot="5400000">
            <a:off x="4228224" y="-1234462"/>
            <a:ext cx="3636088" cy="1069126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4"/>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4"/>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99" name="Google Shape;99;p14"/>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15"/>
          <p:cNvSpPr txBox="1">
            <a:spLocks noGrp="1"/>
          </p:cNvSpPr>
          <p:nvPr>
            <p:ph type="title"/>
          </p:nvPr>
        </p:nvSpPr>
        <p:spPr>
          <a:xfrm rot="5400000">
            <a:off x="7924366" y="2315931"/>
            <a:ext cx="4984956" cy="234904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5"/>
          <p:cNvSpPr txBox="1">
            <a:spLocks noGrp="1"/>
          </p:cNvSpPr>
          <p:nvPr>
            <p:ph type="body" idx="1"/>
          </p:nvPr>
        </p:nvSpPr>
        <p:spPr>
          <a:xfrm rot="5400000">
            <a:off x="2547783" y="-711610"/>
            <a:ext cx="4984956" cy="840412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5"/>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5"/>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05" name="Google Shape;105;p15"/>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g2d86f73e997_3_12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g2d86f73e997_3_12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g2d86f73e997_3_1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0322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2"/>
        <p:cNvGrpSpPr/>
        <p:nvPr/>
      </p:nvGrpSpPr>
      <p:grpSpPr>
        <a:xfrm>
          <a:off x="0" y="0"/>
          <a:ext cx="0" cy="0"/>
          <a:chOff x="0" y="0"/>
          <a:chExt cx="0" cy="0"/>
        </a:xfrm>
      </p:grpSpPr>
      <p:sp>
        <p:nvSpPr>
          <p:cNvPr id="113" name="Google Shape;113;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5" name="Google Shape;11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17" name="Google Shape;11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23" name="Google Shape;12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7" name="Google Shape;12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29" name="Google Shape;12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36" name="Google Shape;1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7"/>
        <p:cNvGrpSpPr/>
        <p:nvPr/>
      </p:nvGrpSpPr>
      <p:grpSpPr>
        <a:xfrm>
          <a:off x="0" y="0"/>
          <a:ext cx="0" cy="0"/>
          <a:chOff x="0" y="0"/>
          <a:chExt cx="0" cy="0"/>
        </a:xfrm>
      </p:grpSpPr>
      <p:sp>
        <p:nvSpPr>
          <p:cNvPr id="138" name="Google Shape;138;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0" name="Google Shape;140;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45" name="Google Shape;1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700635" y="2293126"/>
            <a:ext cx="10691265" cy="36360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6" name="Google Shape;26;p3"/>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28" name="Google Shape;28;p3"/>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50" name="Google Shape;15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
        <p:cNvGrpSpPr/>
        <p:nvPr/>
      </p:nvGrpSpPr>
      <p:grpSpPr>
        <a:xfrm>
          <a:off x="0" y="0"/>
          <a:ext cx="0" cy="0"/>
          <a:chOff x="0" y="0"/>
          <a:chExt cx="0" cy="0"/>
        </a:xfrm>
      </p:grpSpPr>
      <p:sp>
        <p:nvSpPr>
          <p:cNvPr id="152" name="Google Shape;15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54" name="Google Shape;15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8" name="Google Shape;158;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9" name="Google Shape;15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61" name="Google Shape;16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2"/>
        <p:cNvGrpSpPr/>
        <p:nvPr/>
      </p:nvGrpSpPr>
      <p:grpSpPr>
        <a:xfrm>
          <a:off x="0" y="0"/>
          <a:ext cx="0" cy="0"/>
          <a:chOff x="0" y="0"/>
          <a:chExt cx="0" cy="0"/>
        </a:xfrm>
      </p:grpSpPr>
      <p:sp>
        <p:nvSpPr>
          <p:cNvPr id="163" name="Google Shape;163;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25"/>
          <p:cNvSpPr>
            <a:spLocks noGrp="1"/>
          </p:cNvSpPr>
          <p:nvPr>
            <p:ph type="pic" idx="2"/>
          </p:nvPr>
        </p:nvSpPr>
        <p:spPr>
          <a:xfrm>
            <a:off x="5183188" y="987425"/>
            <a:ext cx="6172200" cy="4873625"/>
          </a:xfrm>
          <a:prstGeom prst="rect">
            <a:avLst/>
          </a:prstGeom>
          <a:noFill/>
          <a:ln>
            <a:noFill/>
          </a:ln>
        </p:spPr>
      </p:sp>
      <p:sp>
        <p:nvSpPr>
          <p:cNvPr id="165" name="Google Shape;165;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6" name="Google Shape;16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68" name="Google Shape;16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74" name="Google Shape;17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180" name="Google Shape;18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1"/>
        <p:cNvGrpSpPr/>
        <p:nvPr/>
      </p:nvGrpSpPr>
      <p:grpSpPr>
        <a:xfrm>
          <a:off x="0" y="0"/>
          <a:ext cx="0" cy="0"/>
          <a:chOff x="0" y="0"/>
          <a:chExt cx="0" cy="0"/>
        </a:xfrm>
      </p:grpSpPr>
      <p:sp>
        <p:nvSpPr>
          <p:cNvPr id="182" name="Google Shape;182;p28"/>
          <p:cNvSpPr txBox="1">
            <a:spLocks noGrp="1"/>
          </p:cNvSpPr>
          <p:nvPr>
            <p:ph type="body" idx="1"/>
          </p:nvPr>
        </p:nvSpPr>
        <p:spPr>
          <a:xfrm>
            <a:off x="415600" y="5640767"/>
            <a:ext cx="7998400" cy="806800"/>
          </a:xfrm>
          <a:prstGeom prst="rect">
            <a:avLst/>
          </a:prstGeom>
          <a:noFill/>
          <a:ln>
            <a:noFill/>
          </a:ln>
        </p:spPr>
        <p:txBody>
          <a:bodyPr spcFirstLastPara="1" wrap="square" lIns="121875" tIns="121875" rIns="121875" bIns="121875" anchor="ctr" anchorCtr="0">
            <a:noAutofit/>
          </a:bodyPr>
          <a:lstStyle>
            <a:lvl1pPr marL="457200" lvl="0" indent="-228600" algn="l">
              <a:lnSpc>
                <a:spcPct val="100000"/>
              </a:lnSpc>
              <a:spcBef>
                <a:spcPts val="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28"/>
          <p:cNvSpPr txBox="1">
            <a:spLocks noGrp="1"/>
          </p:cNvSpPr>
          <p:nvPr>
            <p:ph type="sldNum" idx="12"/>
          </p:nvPr>
        </p:nvSpPr>
        <p:spPr>
          <a:xfrm>
            <a:off x="11296611" y="6217623"/>
            <a:ext cx="731600" cy="524800"/>
          </a:xfrm>
          <a:prstGeom prst="rect">
            <a:avLst/>
          </a:prstGeom>
          <a:noFill/>
          <a:ln>
            <a:noFill/>
          </a:ln>
        </p:spPr>
        <p:txBody>
          <a:bodyPr spcFirstLastPara="1" wrap="square" lIns="121875" tIns="121875" rIns="121875" bIns="121875" anchor="ctr" anchorCtr="0">
            <a:noAutofit/>
          </a:bodyPr>
          <a:lstStyle>
            <a:lvl1pPr marL="0" marR="0" lvl="0" indent="0" algn="r">
              <a:lnSpc>
                <a:spcPct val="100000"/>
              </a:lnSpc>
              <a:spcBef>
                <a:spcPts val="0"/>
              </a:spcBef>
              <a:spcAft>
                <a:spcPts val="0"/>
              </a:spcAft>
              <a:buClr>
                <a:srgbClr val="000000"/>
              </a:buClr>
              <a:buSzPts val="1000"/>
              <a:buFont typeface="Arial"/>
              <a:buNone/>
              <a:defRPr sz="1300">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a:solidFill>
                  <a:schemeClr val="dk2"/>
                </a:solidFill>
                <a:latin typeface="Arial"/>
                <a:ea typeface="Arial"/>
                <a:cs typeface="Arial"/>
                <a:sym typeface="Arial"/>
              </a:defRPr>
            </a:lvl9pPr>
          </a:lstStyle>
          <a:p>
            <a:pPr marL="0" lvl="0" indent="0" algn="r" rtl="0">
              <a:spcBef>
                <a:spcPts val="0"/>
              </a:spcBef>
              <a:spcAft>
                <a:spcPts val="0"/>
              </a:spcAft>
              <a:buNone/>
            </a:pPr>
            <a:endParaRPr/>
          </a:p>
          <a:p>
            <a:pPr marL="0" lvl="0" indent="0" algn="r" rtl="0">
              <a:spcBef>
                <a:spcPts val="0"/>
              </a:spcBef>
              <a:spcAft>
                <a:spcPts val="0"/>
              </a:spcAft>
              <a:buNone/>
            </a:pPr>
            <a:endParaRPr/>
          </a:p>
        </p:txBody>
      </p:sp>
      <p:cxnSp>
        <p:nvCxnSpPr>
          <p:cNvPr id="184" name="Google Shape;184;p28"/>
          <p:cNvCxnSpPr/>
          <p:nvPr/>
        </p:nvCxnSpPr>
        <p:spPr>
          <a:xfrm>
            <a:off x="575800" y="6322471"/>
            <a:ext cx="11040400" cy="0"/>
          </a:xfrm>
          <a:prstGeom prst="straightConnector1">
            <a:avLst/>
          </a:prstGeom>
          <a:noFill/>
          <a:ln w="9525" cap="flat" cmpd="sng">
            <a:solidFill>
              <a:srgbClr val="C6C5C5"/>
            </a:solidFill>
            <a:prstDash val="dot"/>
            <a:round/>
            <a:headEnd type="none" w="sm" len="sm"/>
            <a:tailEnd type="none" w="sm" len="sm"/>
          </a:ln>
        </p:spPr>
      </p:cxnSp>
      <p:sp>
        <p:nvSpPr>
          <p:cNvPr id="185" name="Google Shape;185;p28"/>
          <p:cNvSpPr txBox="1"/>
          <p:nvPr/>
        </p:nvSpPr>
        <p:spPr>
          <a:xfrm>
            <a:off x="415600" y="284933"/>
            <a:ext cx="11360800" cy="620800"/>
          </a:xfrm>
          <a:prstGeom prst="rect">
            <a:avLst/>
          </a:prstGeom>
          <a:noFill/>
          <a:ln>
            <a:noFill/>
          </a:ln>
        </p:spPr>
        <p:txBody>
          <a:bodyPr spcFirstLastPara="1" wrap="square" lIns="121875" tIns="121875" rIns="121875" bIns="121875" anchor="t" anchorCtr="0">
            <a:noAutofit/>
          </a:bodyPr>
          <a:lstStyle/>
          <a:p>
            <a:pPr marL="0" marR="0" lvl="0" indent="0" algn="l" rtl="0">
              <a:spcBef>
                <a:spcPts val="0"/>
              </a:spcBef>
              <a:spcAft>
                <a:spcPts val="0"/>
              </a:spcAft>
              <a:buClr>
                <a:schemeClr val="dk1"/>
              </a:buClr>
              <a:buSzPts val="3700"/>
              <a:buFont typeface="Calibri"/>
              <a:buNone/>
            </a:pPr>
            <a:endParaRPr sz="3700">
              <a:solidFill>
                <a:srgbClr val="566579"/>
              </a:solidFill>
              <a:latin typeface="Trebuchet MS"/>
              <a:ea typeface="Trebuchet MS"/>
              <a:cs typeface="Trebuchet MS"/>
              <a:sym typeface="Trebuchet MS"/>
            </a:endParaRPr>
          </a:p>
        </p:txBody>
      </p:sp>
      <p:cxnSp>
        <p:nvCxnSpPr>
          <p:cNvPr id="186" name="Google Shape;186;p28"/>
          <p:cNvCxnSpPr/>
          <p:nvPr/>
        </p:nvCxnSpPr>
        <p:spPr>
          <a:xfrm>
            <a:off x="575800" y="1002333"/>
            <a:ext cx="11040400" cy="0"/>
          </a:xfrm>
          <a:prstGeom prst="straightConnector1">
            <a:avLst/>
          </a:prstGeom>
          <a:noFill/>
          <a:ln w="9525" cap="flat" cmpd="sng">
            <a:solidFill>
              <a:srgbClr val="C6C5C5"/>
            </a:solidFill>
            <a:prstDash val="dot"/>
            <a:round/>
            <a:headEnd type="none" w="sm" len="sm"/>
            <a:tailEnd type="none" w="sm" len="sm"/>
          </a:ln>
        </p:spPr>
      </p:cxnSp>
      <p:sp>
        <p:nvSpPr>
          <p:cNvPr id="187" name="Google Shape;187;p28"/>
          <p:cNvSpPr txBox="1"/>
          <p:nvPr/>
        </p:nvSpPr>
        <p:spPr>
          <a:xfrm>
            <a:off x="516133" y="6315183"/>
            <a:ext cx="506400" cy="232800"/>
          </a:xfrm>
          <a:prstGeom prst="rect">
            <a:avLst/>
          </a:prstGeom>
          <a:solidFill>
            <a:srgbClr val="FFFFFF"/>
          </a:solidFill>
          <a:ln>
            <a:noFill/>
          </a:ln>
        </p:spPr>
        <p:txBody>
          <a:bodyPr spcFirstLastPara="1" wrap="square" lIns="121875" tIns="121875" rIns="121875" bIns="121875" anchor="ctr" anchorCtr="0">
            <a:noAutofit/>
          </a:bodyPr>
          <a:lstStyle/>
          <a:p>
            <a:pPr marL="0" marR="0" lvl="0" indent="0" algn="ctr" rtl="0">
              <a:spcBef>
                <a:spcPts val="0"/>
              </a:spcBef>
              <a:spcAft>
                <a:spcPts val="0"/>
              </a:spcAft>
              <a:buClr>
                <a:srgbClr val="B7B7B7"/>
              </a:buClr>
              <a:buSzPts val="1200"/>
              <a:buFont typeface="Calibri"/>
              <a:buNone/>
            </a:pPr>
            <a:fld id="{00000000-1234-1234-1234-123412341234}" type="slidenum">
              <a:rPr lang="en-US" sz="1200">
                <a:solidFill>
                  <a:srgbClr val="B7B7B7"/>
                </a:solidFill>
                <a:latin typeface="Calibri"/>
                <a:ea typeface="Calibri"/>
                <a:cs typeface="Calibri"/>
                <a:sym typeface="Calibri"/>
              </a:rPr>
              <a:t>‹#›</a:t>
            </a:fld>
            <a:endParaRPr sz="1200">
              <a:solidFill>
                <a:srgbClr val="B7B7B7"/>
              </a:solidFill>
              <a:latin typeface="Calibri"/>
              <a:ea typeface="Calibri"/>
              <a:cs typeface="Calibri"/>
              <a:sym typeface="Calibri"/>
            </a:endParaRPr>
          </a:p>
        </p:txBody>
      </p:sp>
      <p:pic>
        <p:nvPicPr>
          <p:cNvPr id="188" name="Google Shape;188;p28" descr="Screen Shot 2018-04-23 at 5.35.47 PM.png"/>
          <p:cNvPicPr preferRelativeResize="0"/>
          <p:nvPr/>
        </p:nvPicPr>
        <p:blipFill rotWithShape="1">
          <a:blip r:embed="rId2">
            <a:alphaModFix/>
          </a:blip>
          <a:srcRect/>
          <a:stretch/>
        </p:blipFill>
        <p:spPr>
          <a:xfrm>
            <a:off x="11151559" y="6339840"/>
            <a:ext cx="624840" cy="304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715383" y="2128684"/>
            <a:ext cx="5304417" cy="384441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
          <p:cNvSpPr txBox="1">
            <a:spLocks noGrp="1"/>
          </p:cNvSpPr>
          <p:nvPr>
            <p:ph type="body" idx="2"/>
          </p:nvPr>
        </p:nvSpPr>
        <p:spPr>
          <a:xfrm>
            <a:off x="6172200" y="2128684"/>
            <a:ext cx="5219700" cy="3844414"/>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43" name="Google Shape;43;p5"/>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6"/>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47" name="Google Shape;47;p6"/>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
        <p:cNvGrpSpPr/>
        <p:nvPr/>
      </p:nvGrpSpPr>
      <p:grpSpPr>
        <a:xfrm>
          <a:off x="0" y="0"/>
          <a:ext cx="0" cy="0"/>
          <a:chOff x="0" y="0"/>
          <a:chExt cx="0" cy="0"/>
        </a:xfrm>
      </p:grpSpPr>
      <p:sp>
        <p:nvSpPr>
          <p:cNvPr id="49" name="Google Shape;49;p7"/>
          <p:cNvSpPr txBox="1">
            <a:spLocks noGrp="1"/>
          </p:cNvSpPr>
          <p:nvPr>
            <p:ph type="ctrTitle"/>
          </p:nvPr>
        </p:nvSpPr>
        <p:spPr>
          <a:xfrm>
            <a:off x="678426" y="889820"/>
            <a:ext cx="9989574" cy="359860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5400"/>
              <a:buFont typeface="Open Sans"/>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7"/>
          <p:cNvSpPr txBox="1">
            <a:spLocks noGrp="1"/>
          </p:cNvSpPr>
          <p:nvPr>
            <p:ph type="subTitle" idx="1"/>
          </p:nvPr>
        </p:nvSpPr>
        <p:spPr>
          <a:xfrm>
            <a:off x="678426" y="4488426"/>
            <a:ext cx="6991776" cy="1302774"/>
          </a:xfrm>
          <a:prstGeom prst="rect">
            <a:avLst/>
          </a:prstGeom>
          <a:noFill/>
          <a:ln>
            <a:noFill/>
          </a:ln>
        </p:spPr>
        <p:txBody>
          <a:bodyPr spcFirstLastPara="1" wrap="square" lIns="91425" tIns="45700" rIns="91425" bIns="45700" anchor="b" anchorCtr="0">
            <a:normAutofit/>
          </a:bodyPr>
          <a:lstStyle>
            <a:lvl1pPr lvl="0" algn="l">
              <a:lnSpc>
                <a:spcPct val="120000"/>
              </a:lnSpc>
              <a:spcBef>
                <a:spcPts val="1000"/>
              </a:spcBef>
              <a:spcAft>
                <a:spcPts val="0"/>
              </a:spcAft>
              <a:buClr>
                <a:schemeClr val="dk1"/>
              </a:buClr>
              <a:buSzPts val="2000"/>
              <a:buNone/>
              <a:defRPr sz="2000"/>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1" name="Google Shape;51;p7"/>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53" name="Google Shape;53;p7"/>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
          <p:cNvSpPr txBox="1">
            <a:spLocks noGrp="1"/>
          </p:cNvSpPr>
          <p:nvPr>
            <p:ph type="body" idx="1"/>
          </p:nvPr>
        </p:nvSpPr>
        <p:spPr>
          <a:xfrm>
            <a:off x="700635" y="2293126"/>
            <a:ext cx="10691265" cy="36360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8"/>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59" name="Google Shape;59;p8"/>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715383" y="1709738"/>
            <a:ext cx="10632067"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txBox="1">
            <a:spLocks noGrp="1"/>
          </p:cNvSpPr>
          <p:nvPr>
            <p:ph type="body" idx="1"/>
          </p:nvPr>
        </p:nvSpPr>
        <p:spPr>
          <a:xfrm>
            <a:off x="715383" y="4589463"/>
            <a:ext cx="10632067"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88888"/>
              </a:buClr>
              <a:buSzPts val="2400"/>
              <a:buNone/>
              <a:defRPr sz="2400">
                <a:solidFill>
                  <a:srgbClr val="888888"/>
                </a:solidFill>
              </a:defRPr>
            </a:lvl1pPr>
            <a:lvl2pPr marL="914400" lvl="1" indent="-228600" algn="l">
              <a:lnSpc>
                <a:spcPct val="120000"/>
              </a:lnSpc>
              <a:spcBef>
                <a:spcPts val="500"/>
              </a:spcBef>
              <a:spcAft>
                <a:spcPts val="0"/>
              </a:spcAft>
              <a:buClr>
                <a:srgbClr val="888888"/>
              </a:buClr>
              <a:buSzPts val="2000"/>
              <a:buNone/>
              <a:defRPr sz="2000">
                <a:solidFill>
                  <a:srgbClr val="888888"/>
                </a:solidFill>
              </a:defRPr>
            </a:lvl2pPr>
            <a:lvl3pPr marL="1371600" lvl="2" indent="-228600" algn="l">
              <a:lnSpc>
                <a:spcPct val="120000"/>
              </a:lnSpc>
              <a:spcBef>
                <a:spcPts val="500"/>
              </a:spcBef>
              <a:spcAft>
                <a:spcPts val="0"/>
              </a:spcAft>
              <a:buClr>
                <a:srgbClr val="888888"/>
              </a:buClr>
              <a:buSzPts val="1800"/>
              <a:buNone/>
              <a:defRPr sz="1800">
                <a:solidFill>
                  <a:srgbClr val="888888"/>
                </a:solidFill>
              </a:defRPr>
            </a:lvl3pPr>
            <a:lvl4pPr marL="1828800" lvl="3" indent="-228600" algn="l">
              <a:lnSpc>
                <a:spcPct val="120000"/>
              </a:lnSpc>
              <a:spcBef>
                <a:spcPts val="500"/>
              </a:spcBef>
              <a:spcAft>
                <a:spcPts val="0"/>
              </a:spcAft>
              <a:buClr>
                <a:srgbClr val="888888"/>
              </a:buClr>
              <a:buSzPts val="1600"/>
              <a:buNone/>
              <a:defRPr sz="1600">
                <a:solidFill>
                  <a:srgbClr val="888888"/>
                </a:solidFill>
              </a:defRPr>
            </a:lvl4pPr>
            <a:lvl5pPr marL="2286000" lvl="4" indent="-228600" algn="l">
              <a:lnSpc>
                <a:spcPct val="12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3" name="Google Shape;63;p9"/>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65" name="Google Shape;65;p9"/>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685887" y="929148"/>
            <a:ext cx="10640005" cy="76154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txBox="1">
            <a:spLocks noGrp="1"/>
          </p:cNvSpPr>
          <p:nvPr>
            <p:ph type="body" idx="1"/>
          </p:nvPr>
        </p:nvSpPr>
        <p:spPr>
          <a:xfrm>
            <a:off x="715384" y="1681163"/>
            <a:ext cx="5282192" cy="657225"/>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dk1"/>
              </a:buClr>
              <a:buSzPts val="1600"/>
              <a:buNone/>
              <a:defRPr sz="1600" b="1">
                <a:latin typeface="Open Sans"/>
                <a:ea typeface="Open Sans"/>
                <a:cs typeface="Open Sans"/>
                <a:sym typeface="Open Sans"/>
              </a:defRPr>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10"/>
          <p:cNvSpPr txBox="1">
            <a:spLocks noGrp="1"/>
          </p:cNvSpPr>
          <p:nvPr>
            <p:ph type="body" idx="2"/>
          </p:nvPr>
        </p:nvSpPr>
        <p:spPr>
          <a:xfrm>
            <a:off x="715384" y="2505075"/>
            <a:ext cx="5282192" cy="342377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0"/>
          <p:cNvSpPr txBox="1">
            <a:spLocks noGrp="1"/>
          </p:cNvSpPr>
          <p:nvPr>
            <p:ph type="body" idx="3"/>
          </p:nvPr>
        </p:nvSpPr>
        <p:spPr>
          <a:xfrm>
            <a:off x="6172200" y="1681163"/>
            <a:ext cx="5183188" cy="657225"/>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dk1"/>
              </a:buClr>
              <a:buSzPts val="1600"/>
              <a:buNone/>
              <a:defRPr sz="1600" b="1">
                <a:latin typeface="Open Sans"/>
                <a:ea typeface="Open Sans"/>
                <a:cs typeface="Open Sans"/>
                <a:sym typeface="Open Sans"/>
              </a:defRPr>
            </a:lvl1pPr>
            <a:lvl2pPr marL="914400" lvl="1" indent="-228600" algn="l">
              <a:lnSpc>
                <a:spcPct val="120000"/>
              </a:lnSpc>
              <a:spcBef>
                <a:spcPts val="500"/>
              </a:spcBef>
              <a:spcAft>
                <a:spcPts val="0"/>
              </a:spcAft>
              <a:buClr>
                <a:schemeClr val="dk1"/>
              </a:buClr>
              <a:buSzPts val="2000"/>
              <a:buNone/>
              <a:defRPr sz="2000" b="1"/>
            </a:lvl2pPr>
            <a:lvl3pPr marL="1371600" lvl="2" indent="-228600" algn="l">
              <a:lnSpc>
                <a:spcPct val="120000"/>
              </a:lnSpc>
              <a:spcBef>
                <a:spcPts val="500"/>
              </a:spcBef>
              <a:spcAft>
                <a:spcPts val="0"/>
              </a:spcAft>
              <a:buClr>
                <a:schemeClr val="dk1"/>
              </a:buClr>
              <a:buSzPts val="1800"/>
              <a:buNone/>
              <a:defRPr sz="1800" b="1"/>
            </a:lvl3pPr>
            <a:lvl4pPr marL="1828800" lvl="3" indent="-228600" algn="l">
              <a:lnSpc>
                <a:spcPct val="120000"/>
              </a:lnSpc>
              <a:spcBef>
                <a:spcPts val="500"/>
              </a:spcBef>
              <a:spcAft>
                <a:spcPts val="0"/>
              </a:spcAft>
              <a:buClr>
                <a:schemeClr val="dk1"/>
              </a:buClr>
              <a:buSzPts val="1600"/>
              <a:buNone/>
              <a:defRPr sz="1600" b="1"/>
            </a:lvl4pPr>
            <a:lvl5pPr marL="2286000" lvl="4" indent="-228600" algn="l">
              <a:lnSpc>
                <a:spcPct val="12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10"/>
          <p:cNvSpPr txBox="1">
            <a:spLocks noGrp="1"/>
          </p:cNvSpPr>
          <p:nvPr>
            <p:ph type="body" idx="4"/>
          </p:nvPr>
        </p:nvSpPr>
        <p:spPr>
          <a:xfrm>
            <a:off x="6172200" y="2505075"/>
            <a:ext cx="5183188" cy="342377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dk1"/>
              </a:buClr>
              <a:buSzPts val="1800"/>
              <a:buChar char="•"/>
              <a:defRPr/>
            </a:lvl1pPr>
            <a:lvl2pPr marL="914400" lvl="1" indent="-342900" algn="l">
              <a:lnSpc>
                <a:spcPct val="120000"/>
              </a:lnSpc>
              <a:spcBef>
                <a:spcPts val="500"/>
              </a:spcBef>
              <a:spcAft>
                <a:spcPts val="0"/>
              </a:spcAft>
              <a:buClr>
                <a:schemeClr val="dk1"/>
              </a:buClr>
              <a:buSzPts val="1800"/>
              <a:buChar char="•"/>
              <a:defRPr/>
            </a:lvl2pPr>
            <a:lvl3pPr marL="1371600" lvl="2" indent="-342900" algn="l">
              <a:lnSpc>
                <a:spcPct val="120000"/>
              </a:lnSpc>
              <a:spcBef>
                <a:spcPts val="500"/>
              </a:spcBef>
              <a:spcAft>
                <a:spcPts val="0"/>
              </a:spcAft>
              <a:buClr>
                <a:schemeClr val="dk1"/>
              </a:buClr>
              <a:buSzPts val="1800"/>
              <a:buChar char="•"/>
              <a:defRPr/>
            </a:lvl3pPr>
            <a:lvl4pPr marL="1828800" lvl="3" indent="-342900" algn="l">
              <a:lnSpc>
                <a:spcPct val="120000"/>
              </a:lnSpc>
              <a:spcBef>
                <a:spcPts val="500"/>
              </a:spcBef>
              <a:spcAft>
                <a:spcPts val="0"/>
              </a:spcAft>
              <a:buClr>
                <a:schemeClr val="dk1"/>
              </a:buClr>
              <a:buSzPts val="1800"/>
              <a:buChar char="•"/>
              <a:defRPr/>
            </a:lvl4pPr>
            <a:lvl5pPr marL="2286000" lvl="4" indent="-342900" algn="l">
              <a:lnSpc>
                <a:spcPct val="12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0"/>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74" name="Google Shape;74;p10"/>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1"/>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Egg Geo 2025</a:t>
            </a:r>
            <a:endParaRPr/>
          </a:p>
        </p:txBody>
      </p:sp>
      <p:sp>
        <p:nvSpPr>
          <p:cNvPr id="79" name="Google Shape;79;p11"/>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lt1"/>
              </a:buClr>
              <a:buSzPts val="4000"/>
              <a:buFont typeface="Open Sans"/>
              <a:buNone/>
              <a:defRPr sz="4000" b="0" i="0" u="none" strike="noStrike" cap="none">
                <a:solidFill>
                  <a:schemeClr val="lt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00635" y="2293126"/>
            <a:ext cx="10691265" cy="363608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lt1"/>
              </a:buClr>
              <a:buSzPts val="2000"/>
              <a:buFont typeface="Arial"/>
              <a:buChar char="•"/>
              <a:defRPr sz="2000" b="0" i="0" u="none" strike="noStrike" cap="none">
                <a:solidFill>
                  <a:schemeClr val="lt1"/>
                </a:solidFill>
                <a:latin typeface="Lustria"/>
                <a:ea typeface="Lustria"/>
                <a:cs typeface="Lustria"/>
                <a:sym typeface="Lustria"/>
              </a:defRPr>
            </a:lvl1pPr>
            <a:lvl2pPr marL="914400" marR="0" lvl="1"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Lustria"/>
                <a:ea typeface="Lustria"/>
                <a:cs typeface="Lustria"/>
                <a:sym typeface="Lustria"/>
              </a:defRPr>
            </a:lvl2pPr>
            <a:lvl3pPr marL="1371600" marR="0" lvl="2" indent="-330200" algn="l" rtl="0">
              <a:lnSpc>
                <a:spcPct val="120000"/>
              </a:lnSpc>
              <a:spcBef>
                <a:spcPts val="500"/>
              </a:spcBef>
              <a:spcAft>
                <a:spcPts val="0"/>
              </a:spcAft>
              <a:buClr>
                <a:schemeClr val="lt1"/>
              </a:buClr>
              <a:buSzPts val="1600"/>
              <a:buFont typeface="Arial"/>
              <a:buChar char="•"/>
              <a:defRPr sz="1600" b="0" i="0" u="none" strike="noStrike" cap="none">
                <a:solidFill>
                  <a:schemeClr val="lt1"/>
                </a:solidFill>
                <a:latin typeface="Lustria"/>
                <a:ea typeface="Lustria"/>
                <a:cs typeface="Lustria"/>
                <a:sym typeface="Lustria"/>
              </a:defRPr>
            </a:lvl3pPr>
            <a:lvl4pPr marL="1828800" marR="0" lvl="3" indent="-317500" algn="l" rtl="0">
              <a:lnSpc>
                <a:spcPct val="120000"/>
              </a:lnSpc>
              <a:spcBef>
                <a:spcPts val="500"/>
              </a:spcBef>
              <a:spcAft>
                <a:spcPts val="0"/>
              </a:spcAft>
              <a:buClr>
                <a:schemeClr val="lt1"/>
              </a:buClr>
              <a:buSzPts val="1400"/>
              <a:buFont typeface="Arial"/>
              <a:buChar char="•"/>
              <a:defRPr sz="1400" b="0" i="0" u="none" strike="noStrike" cap="none">
                <a:solidFill>
                  <a:schemeClr val="lt1"/>
                </a:solidFill>
                <a:latin typeface="Lustria"/>
                <a:ea typeface="Lustria"/>
                <a:cs typeface="Lustria"/>
                <a:sym typeface="Lustria"/>
              </a:defRPr>
            </a:lvl4pPr>
            <a:lvl5pPr marL="2286000" marR="0" lvl="4" indent="-317500" algn="l" rtl="0">
              <a:lnSpc>
                <a:spcPct val="120000"/>
              </a:lnSpc>
              <a:spcBef>
                <a:spcPts val="500"/>
              </a:spcBef>
              <a:spcAft>
                <a:spcPts val="0"/>
              </a:spcAft>
              <a:buClr>
                <a:schemeClr val="lt1"/>
              </a:buClr>
              <a:buSzPts val="1400"/>
              <a:buFont typeface="Arial"/>
              <a:buChar char="•"/>
              <a:defRPr sz="1400" b="0" i="0" u="none" strike="noStrike" cap="none">
                <a:solidFill>
                  <a:schemeClr val="lt1"/>
                </a:solidFill>
                <a:latin typeface="Lustria"/>
                <a:ea typeface="Lustria"/>
                <a:cs typeface="Lustria"/>
                <a:sym typeface="Lustria"/>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ustria"/>
                <a:ea typeface="Lustria"/>
                <a:cs typeface="Lustria"/>
                <a:sym typeface="Lustria"/>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ustria"/>
                <a:ea typeface="Lustria"/>
                <a:cs typeface="Lustria"/>
                <a:sym typeface="Lustria"/>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ustria"/>
                <a:ea typeface="Lustria"/>
                <a:cs typeface="Lustria"/>
                <a:sym typeface="Lustria"/>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ustria"/>
                <a:ea typeface="Lustria"/>
                <a:cs typeface="Lustria"/>
                <a:sym typeface="Lustria"/>
              </a:defRPr>
            </a:lvl9pPr>
          </a:lstStyle>
          <a:p>
            <a:endParaRPr/>
          </a:p>
        </p:txBody>
      </p:sp>
      <p:sp>
        <p:nvSpPr>
          <p:cNvPr id="12" name="Google Shape;12;p1"/>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lt1"/>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2pPr>
            <a:lvl3pPr marR="0" lvl="2"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3pPr>
            <a:lvl4pPr marR="0" lvl="3"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4pPr>
            <a:lvl5pPr marR="0" lvl="4"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5pPr>
            <a:lvl6pPr marR="0" lvl="5"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6pPr>
            <a:lvl7pPr marR="0" lvl="6"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7pPr>
            <a:lvl8pPr marR="0" lvl="7"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8pPr>
            <a:lvl9pPr marR="0" lvl="8"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9pPr>
          </a:lstStyle>
          <a:p>
            <a:endParaRPr/>
          </a:p>
        </p:txBody>
      </p:sp>
      <p:sp>
        <p:nvSpPr>
          <p:cNvPr id="13" name="Google Shape;13;p1"/>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lt1"/>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2pPr>
            <a:lvl3pPr marR="0" lvl="2"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3pPr>
            <a:lvl4pPr marR="0" lvl="3"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4pPr>
            <a:lvl5pPr marR="0" lvl="4"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5pPr>
            <a:lvl6pPr marR="0" lvl="5"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6pPr>
            <a:lvl7pPr marR="0" lvl="6"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7pPr>
            <a:lvl8pPr marR="0" lvl="7"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8pPr>
            <a:lvl9pPr marR="0" lvl="8"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9pPr>
          </a:lstStyle>
          <a:p>
            <a:r>
              <a:rPr lang="en-US"/>
              <a:t>© Egg Geo 2025</a:t>
            </a:r>
            <a:endParaRPr/>
          </a:p>
        </p:txBody>
      </p:sp>
      <p:sp>
        <p:nvSpPr>
          <p:cNvPr id="14" name="Google Shape;14;p1"/>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chemeClr val="lt1"/>
                </a:solidFill>
                <a:latin typeface="Lustria"/>
                <a:ea typeface="Lustria"/>
                <a:cs typeface="Lustria"/>
                <a:sym typeface="Lustria"/>
              </a:defRPr>
            </a:lvl1pPr>
            <a:lvl2pPr marL="0" marR="0" lvl="1" indent="0" algn="r" rtl="0">
              <a:spcBef>
                <a:spcPts val="0"/>
              </a:spcBef>
              <a:buNone/>
              <a:defRPr sz="1800" b="0" i="0" u="none" strike="noStrike" cap="none">
                <a:solidFill>
                  <a:schemeClr val="lt1"/>
                </a:solidFill>
                <a:latin typeface="Lustria"/>
                <a:ea typeface="Lustria"/>
                <a:cs typeface="Lustria"/>
                <a:sym typeface="Lustria"/>
              </a:defRPr>
            </a:lvl2pPr>
            <a:lvl3pPr marL="0" marR="0" lvl="2" indent="0" algn="r" rtl="0">
              <a:spcBef>
                <a:spcPts val="0"/>
              </a:spcBef>
              <a:buNone/>
              <a:defRPr sz="1800" b="0" i="0" u="none" strike="noStrike" cap="none">
                <a:solidFill>
                  <a:schemeClr val="lt1"/>
                </a:solidFill>
                <a:latin typeface="Lustria"/>
                <a:ea typeface="Lustria"/>
                <a:cs typeface="Lustria"/>
                <a:sym typeface="Lustria"/>
              </a:defRPr>
            </a:lvl3pPr>
            <a:lvl4pPr marL="0" marR="0" lvl="3" indent="0" algn="r" rtl="0">
              <a:spcBef>
                <a:spcPts val="0"/>
              </a:spcBef>
              <a:buNone/>
              <a:defRPr sz="1800" b="0" i="0" u="none" strike="noStrike" cap="none">
                <a:solidFill>
                  <a:schemeClr val="lt1"/>
                </a:solidFill>
                <a:latin typeface="Lustria"/>
                <a:ea typeface="Lustria"/>
                <a:cs typeface="Lustria"/>
                <a:sym typeface="Lustria"/>
              </a:defRPr>
            </a:lvl4pPr>
            <a:lvl5pPr marL="0" marR="0" lvl="4" indent="0" algn="r" rtl="0">
              <a:spcBef>
                <a:spcPts val="0"/>
              </a:spcBef>
              <a:buNone/>
              <a:defRPr sz="1800" b="0" i="0" u="none" strike="noStrike" cap="none">
                <a:solidFill>
                  <a:schemeClr val="lt1"/>
                </a:solidFill>
                <a:latin typeface="Lustria"/>
                <a:ea typeface="Lustria"/>
                <a:cs typeface="Lustria"/>
                <a:sym typeface="Lustria"/>
              </a:defRPr>
            </a:lvl5pPr>
            <a:lvl6pPr marL="0" marR="0" lvl="5" indent="0" algn="r" rtl="0">
              <a:spcBef>
                <a:spcPts val="0"/>
              </a:spcBef>
              <a:buNone/>
              <a:defRPr sz="1800" b="0" i="0" u="none" strike="noStrike" cap="none">
                <a:solidFill>
                  <a:schemeClr val="lt1"/>
                </a:solidFill>
                <a:latin typeface="Lustria"/>
                <a:ea typeface="Lustria"/>
                <a:cs typeface="Lustria"/>
                <a:sym typeface="Lustria"/>
              </a:defRPr>
            </a:lvl6pPr>
            <a:lvl7pPr marL="0" marR="0" lvl="6" indent="0" algn="r" rtl="0">
              <a:spcBef>
                <a:spcPts val="0"/>
              </a:spcBef>
              <a:buNone/>
              <a:defRPr sz="1800" b="0" i="0" u="none" strike="noStrike" cap="none">
                <a:solidFill>
                  <a:schemeClr val="lt1"/>
                </a:solidFill>
                <a:latin typeface="Lustria"/>
                <a:ea typeface="Lustria"/>
                <a:cs typeface="Lustria"/>
                <a:sym typeface="Lustria"/>
              </a:defRPr>
            </a:lvl7pPr>
            <a:lvl8pPr marL="0" marR="0" lvl="7" indent="0" algn="r" rtl="0">
              <a:spcBef>
                <a:spcPts val="0"/>
              </a:spcBef>
              <a:buNone/>
              <a:defRPr sz="1800" b="0" i="0" u="none" strike="noStrike" cap="none">
                <a:solidFill>
                  <a:schemeClr val="lt1"/>
                </a:solidFill>
                <a:latin typeface="Lustria"/>
                <a:ea typeface="Lustria"/>
                <a:cs typeface="Lustria"/>
                <a:sym typeface="Lustria"/>
              </a:defRPr>
            </a:lvl8pPr>
            <a:lvl9pPr marL="0" marR="0" lvl="8" indent="0" algn="r" rtl="0">
              <a:spcBef>
                <a:spcPts val="0"/>
              </a:spcBef>
              <a:buNone/>
              <a:defRPr sz="1800" b="0" i="0" u="none" strike="noStrike" cap="none">
                <a:solidFill>
                  <a:schemeClr val="lt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cxnSp>
        <p:nvCxnSpPr>
          <p:cNvPr id="15" name="Google Shape;15;p1"/>
          <p:cNvCxnSpPr/>
          <p:nvPr/>
        </p:nvCxnSpPr>
        <p:spPr>
          <a:xfrm>
            <a:off x="800100" y="723900"/>
            <a:ext cx="10591800" cy="0"/>
          </a:xfrm>
          <a:prstGeom prst="straightConnector1">
            <a:avLst/>
          </a:prstGeom>
          <a:noFill/>
          <a:ln w="44450" cap="flat" cmpd="sng">
            <a:solidFill>
              <a:schemeClr val="lt1"/>
            </a:solidFill>
            <a:prstDash val="solid"/>
            <a:miter lim="800000"/>
            <a:headEnd type="none" w="sm" len="sm"/>
            <a:tailEnd type="none" w="sm" len="sm"/>
          </a:ln>
        </p:spPr>
      </p:cxnSp>
      <p:cxnSp>
        <p:nvCxnSpPr>
          <p:cNvPr id="16" name="Google Shape;16;p1"/>
          <p:cNvCxnSpPr/>
          <p:nvPr/>
        </p:nvCxnSpPr>
        <p:spPr>
          <a:xfrm>
            <a:off x="800100" y="6142781"/>
            <a:ext cx="10591800" cy="0"/>
          </a:xfrm>
          <a:prstGeom prst="straightConnector1">
            <a:avLst/>
          </a:prstGeom>
          <a:noFill/>
          <a:ln w="12700" cap="flat" cmpd="sng">
            <a:solidFill>
              <a:schemeClr val="l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700635" y="922096"/>
            <a:ext cx="10691265" cy="137103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4000"/>
              <a:buFont typeface="Open Sans"/>
              <a:buNone/>
              <a:defRPr sz="40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4"/>
          <p:cNvSpPr txBox="1">
            <a:spLocks noGrp="1"/>
          </p:cNvSpPr>
          <p:nvPr>
            <p:ph type="body" idx="1"/>
          </p:nvPr>
        </p:nvSpPr>
        <p:spPr>
          <a:xfrm>
            <a:off x="700635" y="2293126"/>
            <a:ext cx="10691265" cy="363608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Lustria"/>
                <a:ea typeface="Lustria"/>
                <a:cs typeface="Lustria"/>
                <a:sym typeface="Lustria"/>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Lustria"/>
                <a:ea typeface="Lustria"/>
                <a:cs typeface="Lustria"/>
                <a:sym typeface="Lustria"/>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Lustria"/>
                <a:ea typeface="Lustria"/>
                <a:cs typeface="Lustria"/>
                <a:sym typeface="Lustria"/>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Lustria"/>
                <a:ea typeface="Lustria"/>
                <a:cs typeface="Lustria"/>
                <a:sym typeface="Lustr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stria"/>
                <a:ea typeface="Lustria"/>
                <a:cs typeface="Lustria"/>
                <a:sym typeface="Lustr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stria"/>
                <a:ea typeface="Lustria"/>
                <a:cs typeface="Lustria"/>
                <a:sym typeface="Lustr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stria"/>
                <a:ea typeface="Lustria"/>
                <a:cs typeface="Lustria"/>
                <a:sym typeface="Lustr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ustria"/>
                <a:ea typeface="Lustria"/>
                <a:cs typeface="Lustria"/>
                <a:sym typeface="Lustria"/>
              </a:defRPr>
            </a:lvl9pPr>
          </a:lstStyle>
          <a:p>
            <a:endParaRPr/>
          </a:p>
        </p:txBody>
      </p:sp>
      <p:sp>
        <p:nvSpPr>
          <p:cNvPr id="32" name="Google Shape;32;p4"/>
          <p:cNvSpPr txBox="1">
            <a:spLocks noGrp="1"/>
          </p:cNvSpPr>
          <p:nvPr>
            <p:ph type="dt" idx="10"/>
          </p:nvPr>
        </p:nvSpPr>
        <p:spPr>
          <a:xfrm>
            <a:off x="8369448" y="6356350"/>
            <a:ext cx="259259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dk1"/>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2pPr>
            <a:lvl3pPr marR="0" lvl="2"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3pPr>
            <a:lvl4pPr marR="0" lvl="3"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4pPr>
            <a:lvl5pPr marR="0" lvl="4"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5pPr>
            <a:lvl6pPr marR="0" lvl="5"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6pPr>
            <a:lvl7pPr marR="0" lvl="6"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7pPr>
            <a:lvl8pPr marR="0" lvl="7"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8pPr>
            <a:lvl9pPr marR="0" lvl="8"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9pPr>
          </a:lstStyle>
          <a:p>
            <a:endParaRPr/>
          </a:p>
        </p:txBody>
      </p:sp>
      <p:sp>
        <p:nvSpPr>
          <p:cNvPr id="33" name="Google Shape;33;p4"/>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dk1"/>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2pPr>
            <a:lvl3pPr marR="0" lvl="2"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3pPr>
            <a:lvl4pPr marR="0" lvl="3"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4pPr>
            <a:lvl5pPr marR="0" lvl="4"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5pPr>
            <a:lvl6pPr marR="0" lvl="5"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6pPr>
            <a:lvl7pPr marR="0" lvl="6"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7pPr>
            <a:lvl8pPr marR="0" lvl="7"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8pPr>
            <a:lvl9pPr marR="0" lvl="8" algn="l" rtl="0">
              <a:spcBef>
                <a:spcPts val="0"/>
              </a:spcBef>
              <a:spcAft>
                <a:spcPts val="0"/>
              </a:spcAft>
              <a:buSzPts val="1400"/>
              <a:buNone/>
              <a:defRPr sz="1800" b="0" i="0" u="none" strike="noStrike" cap="none">
                <a:solidFill>
                  <a:schemeClr val="dk1"/>
                </a:solidFill>
                <a:latin typeface="Lustria"/>
                <a:ea typeface="Lustria"/>
                <a:cs typeface="Lustria"/>
                <a:sym typeface="Lustria"/>
              </a:defRPr>
            </a:lvl9pPr>
          </a:lstStyle>
          <a:p>
            <a:r>
              <a:rPr lang="en-US"/>
              <a:t>© Egg Geo 2025</a:t>
            </a:r>
            <a:endParaRPr/>
          </a:p>
        </p:txBody>
      </p:sp>
      <p:sp>
        <p:nvSpPr>
          <p:cNvPr id="34" name="Google Shape;34;p4"/>
          <p:cNvSpPr txBox="1">
            <a:spLocks noGrp="1"/>
          </p:cNvSpPr>
          <p:nvPr>
            <p:ph type="sldNum" idx="12"/>
          </p:nvPr>
        </p:nvSpPr>
        <p:spPr>
          <a:xfrm>
            <a:off x="10919012" y="6356350"/>
            <a:ext cx="67235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chemeClr val="dk1"/>
                </a:solidFill>
                <a:latin typeface="Lustria"/>
                <a:ea typeface="Lustria"/>
                <a:cs typeface="Lustria"/>
                <a:sym typeface="Lustria"/>
              </a:defRPr>
            </a:lvl1pPr>
            <a:lvl2pPr marL="0" marR="0" lvl="1" indent="0" algn="r" rtl="0">
              <a:spcBef>
                <a:spcPts val="0"/>
              </a:spcBef>
              <a:buNone/>
              <a:defRPr sz="1800" b="0" i="0" u="none" strike="noStrike" cap="none">
                <a:solidFill>
                  <a:schemeClr val="dk1"/>
                </a:solidFill>
                <a:latin typeface="Lustria"/>
                <a:ea typeface="Lustria"/>
                <a:cs typeface="Lustria"/>
                <a:sym typeface="Lustria"/>
              </a:defRPr>
            </a:lvl2pPr>
            <a:lvl3pPr marL="0" marR="0" lvl="2" indent="0" algn="r" rtl="0">
              <a:spcBef>
                <a:spcPts val="0"/>
              </a:spcBef>
              <a:buNone/>
              <a:defRPr sz="1800" b="0" i="0" u="none" strike="noStrike" cap="none">
                <a:solidFill>
                  <a:schemeClr val="dk1"/>
                </a:solidFill>
                <a:latin typeface="Lustria"/>
                <a:ea typeface="Lustria"/>
                <a:cs typeface="Lustria"/>
                <a:sym typeface="Lustria"/>
              </a:defRPr>
            </a:lvl3pPr>
            <a:lvl4pPr marL="0" marR="0" lvl="3" indent="0" algn="r" rtl="0">
              <a:spcBef>
                <a:spcPts val="0"/>
              </a:spcBef>
              <a:buNone/>
              <a:defRPr sz="1800" b="0" i="0" u="none" strike="noStrike" cap="none">
                <a:solidFill>
                  <a:schemeClr val="dk1"/>
                </a:solidFill>
                <a:latin typeface="Lustria"/>
                <a:ea typeface="Lustria"/>
                <a:cs typeface="Lustria"/>
                <a:sym typeface="Lustria"/>
              </a:defRPr>
            </a:lvl4pPr>
            <a:lvl5pPr marL="0" marR="0" lvl="4" indent="0" algn="r" rtl="0">
              <a:spcBef>
                <a:spcPts val="0"/>
              </a:spcBef>
              <a:buNone/>
              <a:defRPr sz="1800" b="0" i="0" u="none" strike="noStrike" cap="none">
                <a:solidFill>
                  <a:schemeClr val="dk1"/>
                </a:solidFill>
                <a:latin typeface="Lustria"/>
                <a:ea typeface="Lustria"/>
                <a:cs typeface="Lustria"/>
                <a:sym typeface="Lustria"/>
              </a:defRPr>
            </a:lvl5pPr>
            <a:lvl6pPr marL="0" marR="0" lvl="5" indent="0" algn="r" rtl="0">
              <a:spcBef>
                <a:spcPts val="0"/>
              </a:spcBef>
              <a:buNone/>
              <a:defRPr sz="1800" b="0" i="0" u="none" strike="noStrike" cap="none">
                <a:solidFill>
                  <a:schemeClr val="dk1"/>
                </a:solidFill>
                <a:latin typeface="Lustria"/>
                <a:ea typeface="Lustria"/>
                <a:cs typeface="Lustria"/>
                <a:sym typeface="Lustria"/>
              </a:defRPr>
            </a:lvl6pPr>
            <a:lvl7pPr marL="0" marR="0" lvl="6" indent="0" algn="r" rtl="0">
              <a:spcBef>
                <a:spcPts val="0"/>
              </a:spcBef>
              <a:buNone/>
              <a:defRPr sz="1800" b="0" i="0" u="none" strike="noStrike" cap="none">
                <a:solidFill>
                  <a:schemeClr val="dk1"/>
                </a:solidFill>
                <a:latin typeface="Lustria"/>
                <a:ea typeface="Lustria"/>
                <a:cs typeface="Lustria"/>
                <a:sym typeface="Lustria"/>
              </a:defRPr>
            </a:lvl7pPr>
            <a:lvl8pPr marL="0" marR="0" lvl="7" indent="0" algn="r" rtl="0">
              <a:spcBef>
                <a:spcPts val="0"/>
              </a:spcBef>
              <a:buNone/>
              <a:defRPr sz="1800" b="0" i="0" u="none" strike="noStrike" cap="none">
                <a:solidFill>
                  <a:schemeClr val="dk1"/>
                </a:solidFill>
                <a:latin typeface="Lustria"/>
                <a:ea typeface="Lustria"/>
                <a:cs typeface="Lustria"/>
                <a:sym typeface="Lustria"/>
              </a:defRPr>
            </a:lvl8pPr>
            <a:lvl9pPr marL="0" marR="0" lvl="8" indent="0" algn="r" rtl="0">
              <a:spcBef>
                <a:spcPts val="0"/>
              </a:spcBef>
              <a:buNone/>
              <a:defRPr sz="1800" b="0" i="0" u="none" strike="noStrike" cap="none">
                <a:solidFill>
                  <a:schemeClr val="dk1"/>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n-US"/>
              <a:t>‹#›</a:t>
            </a:fld>
            <a:endParaRPr/>
          </a:p>
        </p:txBody>
      </p:sp>
      <p:cxnSp>
        <p:nvCxnSpPr>
          <p:cNvPr id="35" name="Google Shape;35;p4"/>
          <p:cNvCxnSpPr/>
          <p:nvPr/>
        </p:nvCxnSpPr>
        <p:spPr>
          <a:xfrm>
            <a:off x="800100" y="723900"/>
            <a:ext cx="10591800" cy="0"/>
          </a:xfrm>
          <a:prstGeom prst="straightConnector1">
            <a:avLst/>
          </a:prstGeom>
          <a:noFill/>
          <a:ln w="44450" cap="flat" cmpd="sng">
            <a:solidFill>
              <a:schemeClr val="dk1"/>
            </a:solidFill>
            <a:prstDash val="solid"/>
            <a:miter lim="800000"/>
            <a:headEnd type="none" w="sm" len="sm"/>
            <a:tailEnd type="none" w="sm" len="sm"/>
          </a:ln>
        </p:spPr>
      </p:cxnSp>
      <p:cxnSp>
        <p:nvCxnSpPr>
          <p:cNvPr id="36" name="Google Shape;36;p4"/>
          <p:cNvCxnSpPr/>
          <p:nvPr/>
        </p:nvCxnSpPr>
        <p:spPr>
          <a:xfrm>
            <a:off x="800100" y="6142781"/>
            <a:ext cx="10591800" cy="0"/>
          </a:xfrm>
          <a:prstGeom prst="straightConnector1">
            <a:avLst/>
          </a:prstGeom>
          <a:noFill/>
          <a:ln w="12700"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6" r:id="rId1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8" name="Google Shape;108;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 Egg Geo 2025</a:t>
            </a:r>
            <a:endParaRPr/>
          </a:p>
        </p:txBody>
      </p:sp>
      <p:sp>
        <p:nvSpPr>
          <p:cNvPr id="111" name="Google Shape;11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ocw.mit.edu/help/faq-fair-use/"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ocw.mit.edu/terms" TargetMode="External"/><Relationship Id="rId2" Type="http://schemas.openxmlformats.org/officeDocument/2006/relationships/hyperlink" Target="https://ocw.mit.edu/"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2"/>
        <p:cNvGrpSpPr/>
        <p:nvPr/>
      </p:nvGrpSpPr>
      <p:grpSpPr>
        <a:xfrm>
          <a:off x="0" y="0"/>
          <a:ext cx="0" cy="0"/>
          <a:chOff x="0" y="0"/>
          <a:chExt cx="0" cy="0"/>
        </a:xfrm>
      </p:grpSpPr>
      <p:sp>
        <p:nvSpPr>
          <p:cNvPr id="193" name="Google Shape;193;p2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ustria"/>
              <a:ea typeface="Lustria"/>
              <a:cs typeface="Lustria"/>
              <a:sym typeface="Lustria"/>
            </a:endParaRPr>
          </a:p>
        </p:txBody>
      </p:sp>
      <p:sp>
        <p:nvSpPr>
          <p:cNvPr id="194" name="Google Shape;194;p2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ustria"/>
              <a:ea typeface="Lustria"/>
              <a:cs typeface="Lustria"/>
              <a:sym typeface="Lustria"/>
            </a:endParaRPr>
          </a:p>
        </p:txBody>
      </p:sp>
      <p:pic>
        <p:nvPicPr>
          <p:cNvPr id="195" name="Google Shape;195;p29" descr="Logo, company name&#10;&#10;Description automatically generated"/>
          <p:cNvPicPr preferRelativeResize="0"/>
          <p:nvPr/>
        </p:nvPicPr>
        <p:blipFill rotWithShape="1">
          <a:blip r:embed="rId3">
            <a:alphaModFix/>
          </a:blip>
          <a:srcRect t="1" r="2" b="17035"/>
          <a:stretch/>
        </p:blipFill>
        <p:spPr>
          <a:xfrm>
            <a:off x="719418" y="793597"/>
            <a:ext cx="10591800" cy="3563250"/>
          </a:xfrm>
          <a:prstGeom prst="rect">
            <a:avLst/>
          </a:prstGeom>
          <a:noFill/>
          <a:ln>
            <a:noFill/>
          </a:ln>
        </p:spPr>
      </p:pic>
      <p:cxnSp>
        <p:nvCxnSpPr>
          <p:cNvPr id="196" name="Google Shape;196;p29"/>
          <p:cNvCxnSpPr/>
          <p:nvPr/>
        </p:nvCxnSpPr>
        <p:spPr>
          <a:xfrm>
            <a:off x="800100" y="4555080"/>
            <a:ext cx="10591800" cy="0"/>
          </a:xfrm>
          <a:prstGeom prst="straightConnector1">
            <a:avLst/>
          </a:prstGeom>
          <a:noFill/>
          <a:ln w="44450" cap="flat" cmpd="sng">
            <a:solidFill>
              <a:schemeClr val="lt1"/>
            </a:solidFill>
            <a:prstDash val="solid"/>
            <a:miter lim="800000"/>
            <a:headEnd type="none" w="sm" len="sm"/>
            <a:tailEnd type="none" w="sm" len="sm"/>
          </a:ln>
        </p:spPr>
      </p:cxnSp>
      <p:sp>
        <p:nvSpPr>
          <p:cNvPr id="197" name="Google Shape;197;p29"/>
          <p:cNvSpPr txBox="1">
            <a:spLocks noGrp="1"/>
          </p:cNvSpPr>
          <p:nvPr>
            <p:ph type="ctrTitle"/>
          </p:nvPr>
        </p:nvSpPr>
        <p:spPr>
          <a:xfrm>
            <a:off x="703400" y="4702835"/>
            <a:ext cx="10801350" cy="97877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600"/>
              <a:buFont typeface="Open Sans"/>
              <a:buNone/>
            </a:pPr>
            <a:r>
              <a:rPr lang="en-US" sz="3600" cap="none"/>
              <a:t>Thermal Energy Network Evolution of the Penn South Community in Manhattan</a:t>
            </a:r>
            <a:endParaRPr sz="3600"/>
          </a:p>
        </p:txBody>
      </p:sp>
      <p:sp>
        <p:nvSpPr>
          <p:cNvPr id="198" name="Google Shape;198;p29"/>
          <p:cNvSpPr txBox="1">
            <a:spLocks noGrp="1"/>
          </p:cNvSpPr>
          <p:nvPr>
            <p:ph type="subTitle" idx="1"/>
          </p:nvPr>
        </p:nvSpPr>
        <p:spPr>
          <a:xfrm>
            <a:off x="804223" y="5863213"/>
            <a:ext cx="9470954" cy="533983"/>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1800"/>
              <a:buNone/>
            </a:pPr>
            <a:r>
              <a:rPr lang="en-US" sz="1800"/>
              <a:t>NYSERDA PON 4614: Community Heat Pump Systems</a:t>
            </a:r>
            <a:endParaRPr/>
          </a:p>
        </p:txBody>
      </p:sp>
      <p:sp>
        <p:nvSpPr>
          <p:cNvPr id="199" name="Google Shape;199;p29"/>
          <p:cNvSpPr txBox="1">
            <a:spLocks noGrp="1"/>
          </p:cNvSpPr>
          <p:nvPr>
            <p:ph type="ftr" idx="11"/>
          </p:nvPr>
        </p:nvSpPr>
        <p:spPr>
          <a:xfrm>
            <a:off x="704088" y="6356350"/>
            <a:ext cx="4539727"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t>© Egg Geo 2025</a:t>
            </a:r>
            <a:endParaRPr/>
          </a:p>
        </p:txBody>
      </p:sp>
      <p:sp>
        <p:nvSpPr>
          <p:cNvPr id="2" name="Slide Number Placeholder 1">
            <a:extLst>
              <a:ext uri="{FF2B5EF4-FFF2-40B4-BE49-F238E27FC236}">
                <a16:creationId xmlns:a16="http://schemas.microsoft.com/office/drawing/2014/main" id="{C1267247-2F54-62A9-3EE4-FB457568F7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400"/>
                                        <p:tgtEl>
                                          <p:spTgt spid="197"/>
                                        </p:tgtEl>
                                      </p:cBhvr>
                                    </p:animEffect>
                                  </p:childTnLst>
                                </p:cTn>
                              </p:par>
                              <p:par>
                                <p:cTn id="8" presetID="10" presetClass="entr" presetSubtype="0" fill="hold" nodeType="withEffect">
                                  <p:stCondLst>
                                    <p:cond delay="2000"/>
                                  </p:stCondLst>
                                  <p:childTnLst>
                                    <p:set>
                                      <p:cBhvr>
                                        <p:cTn id="9" dur="1" fill="hold">
                                          <p:stCondLst>
                                            <p:cond delay="0"/>
                                          </p:stCondLst>
                                        </p:cTn>
                                        <p:tgtEl>
                                          <p:spTgt spid="198">
                                            <p:txEl>
                                              <p:pRg st="0" end="0"/>
                                            </p:txEl>
                                          </p:spTgt>
                                        </p:tgtEl>
                                        <p:attrNameLst>
                                          <p:attrName>style.visibility</p:attrName>
                                        </p:attrNameLst>
                                      </p:cBhvr>
                                      <p:to>
                                        <p:strVal val="visible"/>
                                      </p:to>
                                    </p:set>
                                    <p:animEffect transition="in" filter="fade">
                                      <p:cBhvr>
                                        <p:cTn id="10" dur="400"/>
                                        <p:tgtEl>
                                          <p:spTgt spid="1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8"/>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ct val="100000"/>
              <a:buFont typeface="Open Sans"/>
              <a:buNone/>
            </a:pPr>
            <a:r>
              <a:rPr lang="en-US" sz="2800" cap="none" dirty="0"/>
              <a:t>Angled Drilling In Order To Maximize Footprint To Heat Exchange Capacity Ratio</a:t>
            </a:r>
            <a:endParaRPr sz="2800" dirty="0"/>
          </a:p>
        </p:txBody>
      </p:sp>
      <p:pic>
        <p:nvPicPr>
          <p:cNvPr id="290" name="Google Shape;290;p38"/>
          <p:cNvPicPr preferRelativeResize="0">
            <a:picLocks noGrp="1"/>
          </p:cNvPicPr>
          <p:nvPr>
            <p:ph type="body" idx="1"/>
          </p:nvPr>
        </p:nvPicPr>
        <p:blipFill rotWithShape="1">
          <a:blip r:embed="rId3">
            <a:alphaModFix/>
          </a:blip>
          <a:srcRect/>
          <a:stretch/>
        </p:blipFill>
        <p:spPr>
          <a:xfrm>
            <a:off x="1091607" y="2505249"/>
            <a:ext cx="5144218" cy="2876951"/>
          </a:xfrm>
          <a:prstGeom prst="rect">
            <a:avLst/>
          </a:prstGeom>
          <a:noFill/>
          <a:ln>
            <a:noFill/>
          </a:ln>
        </p:spPr>
      </p:pic>
      <p:pic>
        <p:nvPicPr>
          <p:cNvPr id="291" name="Google Shape;291;p38"/>
          <p:cNvPicPr preferRelativeResize="0">
            <a:picLocks noGrp="1"/>
          </p:cNvPicPr>
          <p:nvPr>
            <p:ph type="body" idx="2"/>
          </p:nvPr>
        </p:nvPicPr>
        <p:blipFill rotWithShape="1">
          <a:blip r:embed="rId4">
            <a:alphaModFix/>
          </a:blip>
          <a:srcRect/>
          <a:stretch/>
        </p:blipFill>
        <p:spPr>
          <a:xfrm>
            <a:off x="6063871" y="1459846"/>
            <a:ext cx="4680329" cy="4634172"/>
          </a:xfrm>
          <a:prstGeom prst="rect">
            <a:avLst/>
          </a:prstGeom>
          <a:noFill/>
          <a:ln>
            <a:noFill/>
          </a:ln>
        </p:spPr>
      </p:pic>
      <p:sp>
        <p:nvSpPr>
          <p:cNvPr id="292" name="Google Shape;292;p38"/>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sp>
        <p:nvSpPr>
          <p:cNvPr id="2" name="TextBox 1">
            <a:extLst>
              <a:ext uri="{FF2B5EF4-FFF2-40B4-BE49-F238E27FC236}">
                <a16:creationId xmlns:a16="http://schemas.microsoft.com/office/drawing/2014/main" id="{AAE78509-A05C-61FD-021B-437633969257}"/>
              </a:ext>
            </a:extLst>
          </p:cNvPr>
          <p:cNvSpPr txBox="1"/>
          <p:nvPr/>
        </p:nvSpPr>
        <p:spPr>
          <a:xfrm>
            <a:off x="1258957" y="5414943"/>
            <a:ext cx="4804914" cy="338554"/>
          </a:xfrm>
          <a:prstGeom prst="rect">
            <a:avLst/>
          </a:prstGeom>
          <a:noFill/>
        </p:spPr>
        <p:txBody>
          <a:bodyPr wrap="square" rtlCol="0">
            <a:spAutoFit/>
          </a:bodyPr>
          <a:lstStyle/>
          <a:p>
            <a:r>
              <a:rPr lang="en-US" sz="800" dirty="0"/>
              <a:t>© Celsius Energy. All rights reserved. This content is excluded from our Creative Commons license. For more information, see </a:t>
            </a:r>
            <a:r>
              <a:rPr lang="en-US" sz="800" dirty="0">
                <a:hlinkClick r:id="rId5"/>
              </a:rPr>
              <a:t>https://</a:t>
            </a:r>
            <a:r>
              <a:rPr lang="en-US" sz="800" dirty="0" err="1">
                <a:hlinkClick r:id="rId5"/>
              </a:rPr>
              <a:t>ocw.mit.edu</a:t>
            </a:r>
            <a:r>
              <a:rPr lang="en-US" sz="800" dirty="0">
                <a:hlinkClick r:id="rId5"/>
              </a:rPr>
              <a:t>/help/</a:t>
            </a:r>
            <a:r>
              <a:rPr lang="en-US" sz="800" dirty="0" err="1">
                <a:hlinkClick r:id="rId5"/>
              </a:rPr>
              <a:t>faq</a:t>
            </a:r>
            <a:r>
              <a:rPr lang="en-US" sz="800" dirty="0">
                <a:hlinkClick r:id="rId5"/>
              </a:rPr>
              <a:t>-fair-use/</a:t>
            </a:r>
            <a:endParaRPr lang="en-US" sz="800" dirty="0"/>
          </a:p>
        </p:txBody>
      </p:sp>
      <p:sp>
        <p:nvSpPr>
          <p:cNvPr id="3" name="Slide Number Placeholder 2">
            <a:extLst>
              <a:ext uri="{FF2B5EF4-FFF2-40B4-BE49-F238E27FC236}">
                <a16:creationId xmlns:a16="http://schemas.microsoft.com/office/drawing/2014/main" id="{B16B83E0-09EF-F8C9-F375-A57D290093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39"/>
          <p:cNvPicPr preferRelativeResize="0">
            <a:picLocks noGrp="1"/>
          </p:cNvPicPr>
          <p:nvPr>
            <p:ph type="body" idx="1"/>
          </p:nvPr>
        </p:nvPicPr>
        <p:blipFill rotWithShape="1">
          <a:blip r:embed="rId3">
            <a:alphaModFix/>
          </a:blip>
          <a:srcRect/>
          <a:stretch/>
        </p:blipFill>
        <p:spPr>
          <a:xfrm>
            <a:off x="663388" y="652458"/>
            <a:ext cx="4246417" cy="5294411"/>
          </a:xfrm>
          <a:prstGeom prst="rect">
            <a:avLst/>
          </a:prstGeom>
          <a:noFill/>
          <a:ln>
            <a:noFill/>
          </a:ln>
        </p:spPr>
      </p:pic>
      <p:sp>
        <p:nvSpPr>
          <p:cNvPr id="298" name="Google Shape;298;p39"/>
          <p:cNvSpPr txBox="1">
            <a:spLocks noGrp="1"/>
          </p:cNvSpPr>
          <p:nvPr>
            <p:ph type="title"/>
          </p:nvPr>
        </p:nvSpPr>
        <p:spPr>
          <a:xfrm>
            <a:off x="3352800" y="922096"/>
            <a:ext cx="8357118" cy="112793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800"/>
              <a:buFont typeface="Open Sans"/>
              <a:buNone/>
            </a:pPr>
            <a:r>
              <a:rPr lang="en-US" sz="2400" cap="none" dirty="0"/>
              <a:t>Aquifer Coupled Opportunities Identified at the Chelsea Location (Penn South) due to the presence of glacial till</a:t>
            </a:r>
            <a:endParaRPr sz="2400" dirty="0"/>
          </a:p>
        </p:txBody>
      </p:sp>
      <p:pic>
        <p:nvPicPr>
          <p:cNvPr id="299" name="Google Shape;299;p39"/>
          <p:cNvPicPr preferRelativeResize="0">
            <a:picLocks noGrp="1"/>
          </p:cNvPicPr>
          <p:nvPr>
            <p:ph type="body" idx="2"/>
          </p:nvPr>
        </p:nvPicPr>
        <p:blipFill rotWithShape="1">
          <a:blip r:embed="rId4">
            <a:alphaModFix/>
          </a:blip>
          <a:srcRect/>
          <a:stretch/>
        </p:blipFill>
        <p:spPr>
          <a:xfrm>
            <a:off x="6819900" y="2054898"/>
            <a:ext cx="5219700" cy="3402255"/>
          </a:xfrm>
          <a:prstGeom prst="rect">
            <a:avLst/>
          </a:prstGeom>
          <a:noFill/>
          <a:ln>
            <a:noFill/>
          </a:ln>
        </p:spPr>
      </p:pic>
      <p:sp>
        <p:nvSpPr>
          <p:cNvPr id="300" name="Google Shape;300;p39"/>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pic>
        <p:nvPicPr>
          <p:cNvPr id="301" name="Google Shape;301;p39"/>
          <p:cNvPicPr preferRelativeResize="0"/>
          <p:nvPr/>
        </p:nvPicPr>
        <p:blipFill rotWithShape="1">
          <a:blip r:embed="rId5">
            <a:alphaModFix/>
          </a:blip>
          <a:srcRect/>
          <a:stretch/>
        </p:blipFill>
        <p:spPr>
          <a:xfrm>
            <a:off x="2781233" y="2228849"/>
            <a:ext cx="4050005" cy="3152013"/>
          </a:xfrm>
          <a:prstGeom prst="rect">
            <a:avLst/>
          </a:prstGeom>
          <a:noFill/>
          <a:ln>
            <a:noFill/>
          </a:ln>
        </p:spPr>
      </p:pic>
      <p:sp>
        <p:nvSpPr>
          <p:cNvPr id="2" name="Slide Number Placeholder 1">
            <a:extLst>
              <a:ext uri="{FF2B5EF4-FFF2-40B4-BE49-F238E27FC236}">
                <a16:creationId xmlns:a16="http://schemas.microsoft.com/office/drawing/2014/main" id="{730EC93E-D8E8-2A6B-41B1-23B16FDAF1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Font typeface="Open Sans"/>
              <a:buNone/>
            </a:pPr>
            <a:r>
              <a:rPr lang="en-US" sz="3200" cap="none"/>
              <a:t>Hydrogeologists Studied Subterranean Water Flow To Analyze Thermal Communication And Saturation</a:t>
            </a:r>
            <a:endParaRPr/>
          </a:p>
        </p:txBody>
      </p:sp>
      <p:pic>
        <p:nvPicPr>
          <p:cNvPr id="307" name="Google Shape;307;p40"/>
          <p:cNvPicPr preferRelativeResize="0">
            <a:picLocks noGrp="1"/>
          </p:cNvPicPr>
          <p:nvPr>
            <p:ph type="body" idx="1"/>
          </p:nvPr>
        </p:nvPicPr>
        <p:blipFill rotWithShape="1">
          <a:blip r:embed="rId3">
            <a:alphaModFix/>
          </a:blip>
          <a:srcRect/>
          <a:stretch/>
        </p:blipFill>
        <p:spPr>
          <a:xfrm>
            <a:off x="908971" y="2135611"/>
            <a:ext cx="4931367" cy="3844925"/>
          </a:xfrm>
          <a:prstGeom prst="rect">
            <a:avLst/>
          </a:prstGeom>
          <a:noFill/>
          <a:ln>
            <a:noFill/>
          </a:ln>
        </p:spPr>
      </p:pic>
      <p:pic>
        <p:nvPicPr>
          <p:cNvPr id="308" name="Google Shape;308;p40"/>
          <p:cNvPicPr preferRelativeResize="0">
            <a:picLocks noGrp="1"/>
          </p:cNvPicPr>
          <p:nvPr>
            <p:ph type="body" idx="2"/>
          </p:nvPr>
        </p:nvPicPr>
        <p:blipFill rotWithShape="1">
          <a:blip r:embed="rId4">
            <a:alphaModFix/>
          </a:blip>
          <a:srcRect/>
          <a:stretch/>
        </p:blipFill>
        <p:spPr>
          <a:xfrm>
            <a:off x="6172200" y="2223620"/>
            <a:ext cx="5219700" cy="3655361"/>
          </a:xfrm>
          <a:prstGeom prst="rect">
            <a:avLst/>
          </a:prstGeom>
          <a:noFill/>
          <a:ln>
            <a:noFill/>
          </a:ln>
        </p:spPr>
      </p:pic>
      <p:sp>
        <p:nvSpPr>
          <p:cNvPr id="309" name="Google Shape;309;p40"/>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sp>
        <p:nvSpPr>
          <p:cNvPr id="2" name="TextBox 1">
            <a:extLst>
              <a:ext uri="{FF2B5EF4-FFF2-40B4-BE49-F238E27FC236}">
                <a16:creationId xmlns:a16="http://schemas.microsoft.com/office/drawing/2014/main" id="{0A47C772-C792-1712-A72A-346BB86A44A3}"/>
              </a:ext>
            </a:extLst>
          </p:cNvPr>
          <p:cNvSpPr txBox="1"/>
          <p:nvPr/>
        </p:nvSpPr>
        <p:spPr>
          <a:xfrm>
            <a:off x="4368799" y="5560317"/>
            <a:ext cx="1205779" cy="215444"/>
          </a:xfrm>
          <a:prstGeom prst="rect">
            <a:avLst/>
          </a:prstGeom>
          <a:noFill/>
        </p:spPr>
        <p:txBody>
          <a:bodyPr wrap="none" rtlCol="0">
            <a:spAutoFit/>
          </a:bodyPr>
          <a:lstStyle/>
          <a:p>
            <a:r>
              <a:rPr lang="en-US" sz="800" dirty="0"/>
              <a:t>Source: public domain</a:t>
            </a:r>
          </a:p>
        </p:txBody>
      </p:sp>
      <p:sp>
        <p:nvSpPr>
          <p:cNvPr id="3" name="Slide Number Placeholder 2">
            <a:extLst>
              <a:ext uri="{FF2B5EF4-FFF2-40B4-BE49-F238E27FC236}">
                <a16:creationId xmlns:a16="http://schemas.microsoft.com/office/drawing/2014/main" id="{4F4F9C68-BA56-335F-984F-B420923764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1"/>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Font typeface="Open Sans"/>
              <a:buNone/>
            </a:pPr>
            <a:r>
              <a:rPr lang="en-US" sz="3200" cap="none"/>
              <a:t>Flow &amp; Thermal Effect Over 25 Years Is Computed And Digitized</a:t>
            </a:r>
            <a:endParaRPr/>
          </a:p>
        </p:txBody>
      </p:sp>
      <p:pic>
        <p:nvPicPr>
          <p:cNvPr id="315" name="Google Shape;315;p41"/>
          <p:cNvPicPr preferRelativeResize="0">
            <a:picLocks noGrp="1"/>
          </p:cNvPicPr>
          <p:nvPr>
            <p:ph type="body" idx="1"/>
          </p:nvPr>
        </p:nvPicPr>
        <p:blipFill rotWithShape="1">
          <a:blip r:embed="rId3">
            <a:alphaModFix/>
          </a:blip>
          <a:srcRect/>
          <a:stretch/>
        </p:blipFill>
        <p:spPr>
          <a:xfrm>
            <a:off x="865415" y="1923310"/>
            <a:ext cx="5516724" cy="4191386"/>
          </a:xfrm>
          <a:prstGeom prst="rect">
            <a:avLst/>
          </a:prstGeom>
          <a:noFill/>
          <a:ln>
            <a:noFill/>
          </a:ln>
        </p:spPr>
      </p:pic>
      <p:sp>
        <p:nvSpPr>
          <p:cNvPr id="316" name="Google Shape;316;p41"/>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pic>
        <p:nvPicPr>
          <p:cNvPr id="317" name="Google Shape;317;p41" descr="A colorful graph on a blue background&#10;&#10;Description automatically generated"/>
          <p:cNvPicPr preferRelativeResize="0">
            <a:picLocks noGrp="1"/>
          </p:cNvPicPr>
          <p:nvPr>
            <p:ph type="body" idx="2"/>
          </p:nvPr>
        </p:nvPicPr>
        <p:blipFill rotWithShape="1">
          <a:blip r:embed="rId4">
            <a:alphaModFix/>
          </a:blip>
          <a:srcRect/>
          <a:stretch/>
        </p:blipFill>
        <p:spPr>
          <a:xfrm>
            <a:off x="6856979" y="2083926"/>
            <a:ext cx="3308965" cy="3844925"/>
          </a:xfrm>
          <a:prstGeom prst="rect">
            <a:avLst/>
          </a:prstGeom>
          <a:noFill/>
          <a:ln>
            <a:noFill/>
          </a:ln>
        </p:spPr>
      </p:pic>
      <p:sp>
        <p:nvSpPr>
          <p:cNvPr id="2" name="Slide Number Placeholder 1">
            <a:extLst>
              <a:ext uri="{FF2B5EF4-FFF2-40B4-BE49-F238E27FC236}">
                <a16:creationId xmlns:a16="http://schemas.microsoft.com/office/drawing/2014/main" id="{F493766E-91CF-69F6-B7D0-F33861A204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2"/>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200"/>
              <a:buFont typeface="Open Sans"/>
              <a:buNone/>
            </a:pPr>
            <a:r>
              <a:rPr lang="en-US" sz="3200" cap="none"/>
              <a:t>Flow &amp; Thermal Effect Over 25 Years Is Computed And Digitized</a:t>
            </a:r>
            <a:endParaRPr/>
          </a:p>
        </p:txBody>
      </p:sp>
      <p:pic>
        <p:nvPicPr>
          <p:cNvPr id="323" name="Google Shape;323;p42"/>
          <p:cNvPicPr preferRelativeResize="0">
            <a:picLocks noGrp="1"/>
          </p:cNvPicPr>
          <p:nvPr>
            <p:ph type="body" idx="2"/>
          </p:nvPr>
        </p:nvPicPr>
        <p:blipFill rotWithShape="1">
          <a:blip r:embed="rId3">
            <a:alphaModFix/>
          </a:blip>
          <a:srcRect/>
          <a:stretch/>
        </p:blipFill>
        <p:spPr>
          <a:xfrm>
            <a:off x="5892748" y="2797507"/>
            <a:ext cx="6168352" cy="2811362"/>
          </a:xfrm>
          <a:prstGeom prst="rect">
            <a:avLst/>
          </a:prstGeom>
          <a:noFill/>
          <a:ln>
            <a:noFill/>
          </a:ln>
        </p:spPr>
      </p:pic>
      <p:sp>
        <p:nvSpPr>
          <p:cNvPr id="324" name="Google Shape;324;p42"/>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pic>
        <p:nvPicPr>
          <p:cNvPr id="325" name="Google Shape;325;p42" descr="A multicolored rectangular object&#10;&#10;Description automatically generated"/>
          <p:cNvPicPr preferRelativeResize="0">
            <a:picLocks noGrp="1"/>
          </p:cNvPicPr>
          <p:nvPr>
            <p:ph type="body" idx="1"/>
          </p:nvPr>
        </p:nvPicPr>
        <p:blipFill rotWithShape="1">
          <a:blip r:embed="rId4">
            <a:alphaModFix/>
          </a:blip>
          <a:srcRect/>
          <a:stretch/>
        </p:blipFill>
        <p:spPr>
          <a:xfrm>
            <a:off x="492028" y="2050026"/>
            <a:ext cx="5303837" cy="3637301"/>
          </a:xfrm>
          <a:prstGeom prst="rect">
            <a:avLst/>
          </a:prstGeom>
          <a:noFill/>
          <a:ln>
            <a:noFill/>
          </a:ln>
        </p:spPr>
      </p:pic>
      <p:sp>
        <p:nvSpPr>
          <p:cNvPr id="2" name="Slide Number Placeholder 1">
            <a:extLst>
              <a:ext uri="{FF2B5EF4-FFF2-40B4-BE49-F238E27FC236}">
                <a16:creationId xmlns:a16="http://schemas.microsoft.com/office/drawing/2014/main" id="{52043DAF-1A7D-739A-1295-9E064CB8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3" descr="A graph with a dotted line&#10;&#10;Description automatically generated"/>
          <p:cNvPicPr preferRelativeResize="0"/>
          <p:nvPr/>
        </p:nvPicPr>
        <p:blipFill rotWithShape="1">
          <a:blip r:embed="rId3">
            <a:alphaModFix/>
          </a:blip>
          <a:srcRect/>
          <a:stretch/>
        </p:blipFill>
        <p:spPr>
          <a:xfrm>
            <a:off x="6410859" y="2050026"/>
            <a:ext cx="4644924" cy="3761041"/>
          </a:xfrm>
          <a:prstGeom prst="rect">
            <a:avLst/>
          </a:prstGeom>
          <a:noFill/>
          <a:ln>
            <a:noFill/>
          </a:ln>
        </p:spPr>
      </p:pic>
      <p:sp>
        <p:nvSpPr>
          <p:cNvPr id="331" name="Google Shape;331;p43"/>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ct val="100000"/>
              <a:buFont typeface="Open Sans"/>
              <a:buNone/>
            </a:pPr>
            <a:r>
              <a:rPr lang="en-US" sz="2800" cap="none" dirty="0"/>
              <a:t>The Result Of Thermal Influence After 25 Years Of Pumping At 600 GPM. Also Modeled With Four Doublets Over Five Years</a:t>
            </a:r>
            <a:endParaRPr sz="2800" cap="none" dirty="0"/>
          </a:p>
        </p:txBody>
      </p:sp>
      <p:pic>
        <p:nvPicPr>
          <p:cNvPr id="332" name="Google Shape;332;p43"/>
          <p:cNvPicPr preferRelativeResize="0">
            <a:picLocks noGrp="1"/>
          </p:cNvPicPr>
          <p:nvPr>
            <p:ph type="body" idx="1"/>
          </p:nvPr>
        </p:nvPicPr>
        <p:blipFill rotWithShape="1">
          <a:blip r:embed="rId4">
            <a:alphaModFix/>
          </a:blip>
          <a:srcRect/>
          <a:stretch/>
        </p:blipFill>
        <p:spPr>
          <a:xfrm>
            <a:off x="715963" y="2170780"/>
            <a:ext cx="5303837" cy="3761041"/>
          </a:xfrm>
          <a:prstGeom prst="rect">
            <a:avLst/>
          </a:prstGeom>
          <a:noFill/>
          <a:ln>
            <a:noFill/>
          </a:ln>
        </p:spPr>
      </p:pic>
      <p:pic>
        <p:nvPicPr>
          <p:cNvPr id="333" name="Google Shape;333;p43"/>
          <p:cNvPicPr preferRelativeResize="0">
            <a:picLocks noGrp="1"/>
          </p:cNvPicPr>
          <p:nvPr>
            <p:ph type="body" idx="2"/>
          </p:nvPr>
        </p:nvPicPr>
        <p:blipFill rotWithShape="1">
          <a:blip r:embed="rId5">
            <a:alphaModFix/>
          </a:blip>
          <a:srcRect/>
          <a:stretch/>
        </p:blipFill>
        <p:spPr>
          <a:xfrm>
            <a:off x="4775061" y="4540138"/>
            <a:ext cx="2880537" cy="2181337"/>
          </a:xfrm>
          <a:prstGeom prst="rect">
            <a:avLst/>
          </a:prstGeom>
          <a:noFill/>
          <a:ln>
            <a:noFill/>
          </a:ln>
        </p:spPr>
      </p:pic>
      <p:sp>
        <p:nvSpPr>
          <p:cNvPr id="334" name="Google Shape;334;p43"/>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sp>
        <p:nvSpPr>
          <p:cNvPr id="2" name="Slide Number Placeholder 1">
            <a:extLst>
              <a:ext uri="{FF2B5EF4-FFF2-40B4-BE49-F238E27FC236}">
                <a16:creationId xmlns:a16="http://schemas.microsoft.com/office/drawing/2014/main" id="{84C7006E-0E94-99E2-92B4-66AAC9493E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4"/>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Open Sans"/>
              <a:buNone/>
            </a:pPr>
            <a:r>
              <a:rPr lang="en-US" cap="none"/>
              <a:t>The Thermal Energy Neighborhood Is Identified And Piping Arrangements Are Proposed</a:t>
            </a:r>
            <a:endParaRPr/>
          </a:p>
        </p:txBody>
      </p:sp>
      <p:pic>
        <p:nvPicPr>
          <p:cNvPr id="340" name="Google Shape;340;p44"/>
          <p:cNvPicPr preferRelativeResize="0">
            <a:picLocks noGrp="1"/>
          </p:cNvPicPr>
          <p:nvPr>
            <p:ph type="body" idx="2"/>
          </p:nvPr>
        </p:nvPicPr>
        <p:blipFill rotWithShape="1">
          <a:blip r:embed="rId3">
            <a:alphaModFix/>
          </a:blip>
          <a:srcRect/>
          <a:stretch/>
        </p:blipFill>
        <p:spPr>
          <a:xfrm>
            <a:off x="6527556" y="2128838"/>
            <a:ext cx="4508988" cy="3844925"/>
          </a:xfrm>
          <a:prstGeom prst="rect">
            <a:avLst/>
          </a:prstGeom>
          <a:noFill/>
          <a:ln>
            <a:noFill/>
          </a:ln>
        </p:spPr>
      </p:pic>
      <p:sp>
        <p:nvSpPr>
          <p:cNvPr id="341" name="Google Shape;341;p44"/>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pic>
        <p:nvPicPr>
          <p:cNvPr id="342" name="Google Shape;342;p44"/>
          <p:cNvPicPr preferRelativeResize="0">
            <a:picLocks noGrp="1"/>
          </p:cNvPicPr>
          <p:nvPr>
            <p:ph type="body" idx="1"/>
          </p:nvPr>
        </p:nvPicPr>
        <p:blipFill rotWithShape="1">
          <a:blip r:embed="rId4">
            <a:alphaModFix/>
          </a:blip>
          <a:srcRect/>
          <a:stretch/>
        </p:blipFill>
        <p:spPr>
          <a:xfrm>
            <a:off x="2008162" y="2128838"/>
            <a:ext cx="2719438" cy="3844925"/>
          </a:xfrm>
          <a:prstGeom prst="rect">
            <a:avLst/>
          </a:prstGeom>
          <a:noFill/>
          <a:ln>
            <a:noFill/>
          </a:ln>
        </p:spPr>
      </p:pic>
      <p:sp>
        <p:nvSpPr>
          <p:cNvPr id="2" name="Slide Number Placeholder 1">
            <a:extLst>
              <a:ext uri="{FF2B5EF4-FFF2-40B4-BE49-F238E27FC236}">
                <a16:creationId xmlns:a16="http://schemas.microsoft.com/office/drawing/2014/main" id="{A0D0BA17-10D1-D99D-8DF3-E156F23374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5"/>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Open Sans"/>
              <a:buNone/>
            </a:pPr>
            <a:r>
              <a:rPr lang="en-US" cap="none"/>
              <a:t>Hydronic Arrangement Of Three Clusters Decoupled To A Central Thermal Energy Transportation Loop</a:t>
            </a:r>
            <a:endParaRPr/>
          </a:p>
        </p:txBody>
      </p:sp>
      <p:pic>
        <p:nvPicPr>
          <p:cNvPr id="348" name="Google Shape;348;p45"/>
          <p:cNvPicPr preferRelativeResize="0">
            <a:picLocks noGrp="1"/>
          </p:cNvPicPr>
          <p:nvPr>
            <p:ph type="body" idx="1"/>
          </p:nvPr>
        </p:nvPicPr>
        <p:blipFill rotWithShape="1">
          <a:blip r:embed="rId3">
            <a:alphaModFix/>
          </a:blip>
          <a:srcRect/>
          <a:stretch/>
        </p:blipFill>
        <p:spPr>
          <a:xfrm>
            <a:off x="715963" y="2223408"/>
            <a:ext cx="5303837" cy="3655785"/>
          </a:xfrm>
          <a:prstGeom prst="rect">
            <a:avLst/>
          </a:prstGeom>
          <a:noFill/>
          <a:ln>
            <a:noFill/>
          </a:ln>
        </p:spPr>
      </p:pic>
      <p:sp>
        <p:nvSpPr>
          <p:cNvPr id="349" name="Google Shape;349;p45"/>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pic>
        <p:nvPicPr>
          <p:cNvPr id="350" name="Google Shape;350;p45"/>
          <p:cNvPicPr preferRelativeResize="0">
            <a:picLocks noGrp="1"/>
          </p:cNvPicPr>
          <p:nvPr>
            <p:ph type="body" idx="2"/>
          </p:nvPr>
        </p:nvPicPr>
        <p:blipFill rotWithShape="1">
          <a:blip r:embed="rId4">
            <a:alphaModFix/>
          </a:blip>
          <a:srcRect/>
          <a:stretch/>
        </p:blipFill>
        <p:spPr>
          <a:xfrm>
            <a:off x="6303284" y="2128838"/>
            <a:ext cx="4957531" cy="3844925"/>
          </a:xfrm>
          <a:prstGeom prst="rect">
            <a:avLst/>
          </a:prstGeom>
          <a:noFill/>
          <a:ln>
            <a:noFill/>
          </a:ln>
        </p:spPr>
      </p:pic>
      <p:sp>
        <p:nvSpPr>
          <p:cNvPr id="2" name="Slide Number Placeholder 1">
            <a:extLst>
              <a:ext uri="{FF2B5EF4-FFF2-40B4-BE49-F238E27FC236}">
                <a16:creationId xmlns:a16="http://schemas.microsoft.com/office/drawing/2014/main" id="{12CFE98B-7F62-0BFB-A104-BBF848A6C3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6" descr="A cartoon of a city&#10;&#10;Description automatically generated"/>
          <p:cNvPicPr preferRelativeResize="0">
            <a:picLocks noGrp="1"/>
          </p:cNvPicPr>
          <p:nvPr>
            <p:ph type="body" idx="4294967295"/>
          </p:nvPr>
        </p:nvPicPr>
        <p:blipFill rotWithShape="1">
          <a:blip r:embed="rId3">
            <a:alphaModFix/>
          </a:blip>
          <a:srcRect/>
          <a:stretch/>
        </p:blipFill>
        <p:spPr>
          <a:xfrm>
            <a:off x="0" y="265741"/>
            <a:ext cx="10239863" cy="6582427"/>
          </a:xfrm>
          <a:prstGeom prst="rect">
            <a:avLst/>
          </a:prstGeom>
          <a:noFill/>
          <a:ln>
            <a:noFill/>
          </a:ln>
        </p:spPr>
      </p:pic>
      <p:sp>
        <p:nvSpPr>
          <p:cNvPr id="357" name="Google Shape;357;p46"/>
          <p:cNvSpPr/>
          <p:nvPr/>
        </p:nvSpPr>
        <p:spPr>
          <a:xfrm>
            <a:off x="2268074" y="5021789"/>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2</a:t>
            </a:r>
            <a:endParaRPr/>
          </a:p>
        </p:txBody>
      </p:sp>
      <p:sp>
        <p:nvSpPr>
          <p:cNvPr id="358" name="Google Shape;358;p46"/>
          <p:cNvSpPr/>
          <p:nvPr/>
        </p:nvSpPr>
        <p:spPr>
          <a:xfrm>
            <a:off x="2422640" y="2584167"/>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3</a:t>
            </a:r>
            <a:endParaRPr/>
          </a:p>
        </p:txBody>
      </p:sp>
      <p:sp>
        <p:nvSpPr>
          <p:cNvPr id="359" name="Google Shape;359;p46"/>
          <p:cNvSpPr/>
          <p:nvPr/>
        </p:nvSpPr>
        <p:spPr>
          <a:xfrm>
            <a:off x="2669693" y="5700487"/>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4</a:t>
            </a:r>
            <a:endParaRPr/>
          </a:p>
        </p:txBody>
      </p:sp>
      <p:sp>
        <p:nvSpPr>
          <p:cNvPr id="360" name="Google Shape;360;p46"/>
          <p:cNvSpPr/>
          <p:nvPr/>
        </p:nvSpPr>
        <p:spPr>
          <a:xfrm>
            <a:off x="7483424" y="2564804"/>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a:t>
            </a:r>
            <a:endParaRPr/>
          </a:p>
        </p:txBody>
      </p:sp>
      <p:sp>
        <p:nvSpPr>
          <p:cNvPr id="361" name="Google Shape;361;p46"/>
          <p:cNvSpPr/>
          <p:nvPr/>
        </p:nvSpPr>
        <p:spPr>
          <a:xfrm>
            <a:off x="6096000" y="2063762"/>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5</a:t>
            </a:r>
            <a:endParaRPr/>
          </a:p>
        </p:txBody>
      </p:sp>
      <p:sp>
        <p:nvSpPr>
          <p:cNvPr id="362" name="Google Shape;362;p46"/>
          <p:cNvSpPr/>
          <p:nvPr/>
        </p:nvSpPr>
        <p:spPr>
          <a:xfrm>
            <a:off x="6961646" y="779491"/>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2</a:t>
            </a:r>
            <a:endParaRPr/>
          </a:p>
        </p:txBody>
      </p:sp>
      <p:sp>
        <p:nvSpPr>
          <p:cNvPr id="363" name="Google Shape;363;p46"/>
          <p:cNvSpPr/>
          <p:nvPr/>
        </p:nvSpPr>
        <p:spPr>
          <a:xfrm>
            <a:off x="8300343" y="1279042"/>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3</a:t>
            </a:r>
            <a:endParaRPr/>
          </a:p>
        </p:txBody>
      </p:sp>
      <p:sp>
        <p:nvSpPr>
          <p:cNvPr id="364" name="Google Shape;364;p46"/>
          <p:cNvSpPr/>
          <p:nvPr/>
        </p:nvSpPr>
        <p:spPr>
          <a:xfrm>
            <a:off x="9133765" y="1895977"/>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4</a:t>
            </a:r>
            <a:endParaRPr/>
          </a:p>
        </p:txBody>
      </p:sp>
      <p:sp>
        <p:nvSpPr>
          <p:cNvPr id="365" name="Google Shape;365;p46"/>
          <p:cNvSpPr/>
          <p:nvPr/>
        </p:nvSpPr>
        <p:spPr>
          <a:xfrm>
            <a:off x="4314082" y="275573"/>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a:t>
            </a:r>
            <a:endParaRPr/>
          </a:p>
        </p:txBody>
      </p:sp>
      <p:sp>
        <p:nvSpPr>
          <p:cNvPr id="366" name="Google Shape;366;p46"/>
          <p:cNvSpPr/>
          <p:nvPr/>
        </p:nvSpPr>
        <p:spPr>
          <a:xfrm>
            <a:off x="9406894" y="2698028"/>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5</a:t>
            </a:r>
            <a:endParaRPr/>
          </a:p>
        </p:txBody>
      </p:sp>
      <p:sp>
        <p:nvSpPr>
          <p:cNvPr id="367" name="Google Shape;367;p46"/>
          <p:cNvSpPr txBox="1"/>
          <p:nvPr/>
        </p:nvSpPr>
        <p:spPr>
          <a:xfrm>
            <a:off x="4609579" y="99633"/>
            <a:ext cx="726509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Thermal Energy Networks are utility-scale infrastructure projects that connect multiple buildings into a shared network with sources of thermal energy like geothermal boreholes, surface water, and wastewater.</a:t>
            </a:r>
            <a:endParaRPr/>
          </a:p>
        </p:txBody>
      </p:sp>
      <p:sp>
        <p:nvSpPr>
          <p:cNvPr id="368" name="Google Shape;368;p46"/>
          <p:cNvSpPr txBox="1"/>
          <p:nvPr/>
        </p:nvSpPr>
        <p:spPr>
          <a:xfrm>
            <a:off x="7292732" y="674780"/>
            <a:ext cx="480094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Wastewater Energy Transfer (WET) systems extract and reject heat from the sewers.</a:t>
            </a:r>
            <a:endParaRPr sz="1400" b="0" i="0" u="none" strike="noStrike" cap="none">
              <a:solidFill>
                <a:srgbClr val="000000"/>
              </a:solidFill>
              <a:latin typeface="Calibri"/>
              <a:ea typeface="Calibri"/>
              <a:cs typeface="Calibri"/>
              <a:sym typeface="Calibri"/>
            </a:endParaRPr>
          </a:p>
        </p:txBody>
      </p:sp>
      <p:sp>
        <p:nvSpPr>
          <p:cNvPr id="369" name="Google Shape;369;p46"/>
          <p:cNvSpPr txBox="1"/>
          <p:nvPr/>
        </p:nvSpPr>
        <p:spPr>
          <a:xfrm>
            <a:off x="8630433" y="1177084"/>
            <a:ext cx="356156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Heat (Thermal Energy) is conducted in/out of the mechanical system of buildings.</a:t>
            </a:r>
            <a:endParaRPr/>
          </a:p>
        </p:txBody>
      </p:sp>
      <p:sp>
        <p:nvSpPr>
          <p:cNvPr id="370" name="Google Shape;370;p46"/>
          <p:cNvSpPr txBox="1"/>
          <p:nvPr/>
        </p:nvSpPr>
        <p:spPr>
          <a:xfrm>
            <a:off x="9519622" y="1720149"/>
            <a:ext cx="2497014"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Various geothermal exchange resources absorb or reject thermal energy.</a:t>
            </a:r>
            <a:endParaRPr/>
          </a:p>
        </p:txBody>
      </p:sp>
      <p:sp>
        <p:nvSpPr>
          <p:cNvPr id="371" name="Google Shape;371;p46"/>
          <p:cNvSpPr/>
          <p:nvPr/>
        </p:nvSpPr>
        <p:spPr>
          <a:xfrm>
            <a:off x="9761992" y="3462571"/>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6</a:t>
            </a:r>
            <a:endParaRPr/>
          </a:p>
        </p:txBody>
      </p:sp>
      <p:sp>
        <p:nvSpPr>
          <p:cNvPr id="372" name="Google Shape;372;p46"/>
          <p:cNvSpPr/>
          <p:nvPr/>
        </p:nvSpPr>
        <p:spPr>
          <a:xfrm>
            <a:off x="9742819" y="4166348"/>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7</a:t>
            </a:r>
            <a:endParaRPr/>
          </a:p>
        </p:txBody>
      </p:sp>
      <p:sp>
        <p:nvSpPr>
          <p:cNvPr id="373" name="Google Shape;373;p46"/>
          <p:cNvSpPr/>
          <p:nvPr/>
        </p:nvSpPr>
        <p:spPr>
          <a:xfrm>
            <a:off x="9576059" y="4696687"/>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8</a:t>
            </a:r>
            <a:endParaRPr/>
          </a:p>
        </p:txBody>
      </p:sp>
      <p:sp>
        <p:nvSpPr>
          <p:cNvPr id="374" name="Google Shape;374;p46"/>
          <p:cNvSpPr/>
          <p:nvPr/>
        </p:nvSpPr>
        <p:spPr>
          <a:xfrm>
            <a:off x="3715260" y="4866232"/>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6</a:t>
            </a:r>
            <a:endParaRPr/>
          </a:p>
        </p:txBody>
      </p:sp>
      <p:sp>
        <p:nvSpPr>
          <p:cNvPr id="375" name="Google Shape;375;p46"/>
          <p:cNvSpPr/>
          <p:nvPr/>
        </p:nvSpPr>
        <p:spPr>
          <a:xfrm>
            <a:off x="8997023" y="5447319"/>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9</a:t>
            </a:r>
            <a:endParaRPr/>
          </a:p>
        </p:txBody>
      </p:sp>
      <p:sp>
        <p:nvSpPr>
          <p:cNvPr id="376" name="Google Shape;376;p46"/>
          <p:cNvSpPr/>
          <p:nvPr/>
        </p:nvSpPr>
        <p:spPr>
          <a:xfrm>
            <a:off x="7548224" y="4878759"/>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7</a:t>
            </a:r>
            <a:endParaRPr/>
          </a:p>
        </p:txBody>
      </p:sp>
      <p:sp>
        <p:nvSpPr>
          <p:cNvPr id="377" name="Google Shape;377;p46"/>
          <p:cNvSpPr/>
          <p:nvPr/>
        </p:nvSpPr>
        <p:spPr>
          <a:xfrm>
            <a:off x="4830076" y="2173137"/>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8</a:t>
            </a:r>
            <a:endParaRPr/>
          </a:p>
        </p:txBody>
      </p:sp>
      <p:sp>
        <p:nvSpPr>
          <p:cNvPr id="378" name="Google Shape;378;p46"/>
          <p:cNvSpPr/>
          <p:nvPr/>
        </p:nvSpPr>
        <p:spPr>
          <a:xfrm>
            <a:off x="3430698" y="2925473"/>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9</a:t>
            </a:r>
            <a:endParaRPr/>
          </a:p>
        </p:txBody>
      </p:sp>
      <p:sp>
        <p:nvSpPr>
          <p:cNvPr id="379" name="Google Shape;379;p46"/>
          <p:cNvSpPr txBox="1"/>
          <p:nvPr/>
        </p:nvSpPr>
        <p:spPr>
          <a:xfrm>
            <a:off x="10115672" y="3266095"/>
            <a:ext cx="219504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Recreational facilities such as ice rinks and waterparks may be connected.</a:t>
            </a:r>
            <a:endParaRPr/>
          </a:p>
        </p:txBody>
      </p:sp>
      <p:sp>
        <p:nvSpPr>
          <p:cNvPr id="380" name="Google Shape;380;p46"/>
          <p:cNvSpPr txBox="1"/>
          <p:nvPr/>
        </p:nvSpPr>
        <p:spPr>
          <a:xfrm>
            <a:off x="10096500" y="4086225"/>
            <a:ext cx="207632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Geothermal exchangers under buildings (Piles)…</a:t>
            </a:r>
            <a:endParaRPr/>
          </a:p>
        </p:txBody>
      </p:sp>
      <p:sp>
        <p:nvSpPr>
          <p:cNvPr id="381" name="Google Shape;381;p46"/>
          <p:cNvSpPr txBox="1"/>
          <p:nvPr/>
        </p:nvSpPr>
        <p:spPr>
          <a:xfrm>
            <a:off x="9923926" y="4612147"/>
            <a:ext cx="219075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Surface Water Exchange</a:t>
            </a:r>
            <a:endParaRPr/>
          </a:p>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(Rivers, Lakes, Etc.)</a:t>
            </a:r>
            <a:endParaRPr/>
          </a:p>
        </p:txBody>
      </p:sp>
      <p:sp>
        <p:nvSpPr>
          <p:cNvPr id="382" name="Google Shape;382;p46"/>
          <p:cNvSpPr txBox="1"/>
          <p:nvPr/>
        </p:nvSpPr>
        <p:spPr>
          <a:xfrm>
            <a:off x="9400185" y="5248945"/>
            <a:ext cx="2622897"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Office buildings and data centers are cooling dominant, meaning, they reject heat all year long.</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Lustria"/>
              <a:buNone/>
            </a:pPr>
            <a:endParaRPr sz="1400" b="0" i="0" u="none" strike="noStrike" cap="none">
              <a:solidFill>
                <a:srgbClr val="000000"/>
              </a:solidFill>
              <a:latin typeface="Calibri"/>
              <a:ea typeface="Calibri"/>
              <a:cs typeface="Calibri"/>
              <a:sym typeface="Calibri"/>
            </a:endParaRPr>
          </a:p>
        </p:txBody>
      </p:sp>
      <p:sp>
        <p:nvSpPr>
          <p:cNvPr id="383" name="Google Shape;383;p46"/>
          <p:cNvSpPr txBox="1"/>
          <p:nvPr/>
        </p:nvSpPr>
        <p:spPr>
          <a:xfrm>
            <a:off x="9769360" y="2535308"/>
            <a:ext cx="224727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Power generation facilities of all types can provide waste heat to a “TEN”</a:t>
            </a:r>
            <a:endParaRPr sz="1400" b="0" i="0" u="none" strike="noStrike" cap="none">
              <a:solidFill>
                <a:srgbClr val="000000"/>
              </a:solidFill>
              <a:latin typeface="Calibri"/>
              <a:ea typeface="Calibri"/>
              <a:cs typeface="Calibri"/>
              <a:sym typeface="Calibri"/>
            </a:endParaRPr>
          </a:p>
        </p:txBody>
      </p:sp>
      <p:sp>
        <p:nvSpPr>
          <p:cNvPr id="384" name="Google Shape;384;p46"/>
          <p:cNvSpPr txBox="1"/>
          <p:nvPr/>
        </p:nvSpPr>
        <p:spPr>
          <a:xfrm>
            <a:off x="49160" y="5524184"/>
            <a:ext cx="6961646"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F5496"/>
              </a:buClr>
              <a:buSzPts val="2800"/>
              <a:buFont typeface="Calibri"/>
              <a:buNone/>
            </a:pPr>
            <a:r>
              <a:rPr lang="en-US" sz="2800" b="1" i="0" u="none" strike="noStrike" cap="none">
                <a:solidFill>
                  <a:srgbClr val="2F5496"/>
                </a:solidFill>
                <a:latin typeface="Calibri"/>
                <a:ea typeface="Calibri"/>
                <a:cs typeface="Calibri"/>
                <a:sym typeface="Calibri"/>
              </a:rPr>
              <a:t>Eligible </a:t>
            </a:r>
            <a:endParaRPr/>
          </a:p>
          <a:p>
            <a:pPr marL="0" marR="0" lvl="0" indent="0" algn="l" rtl="0">
              <a:lnSpc>
                <a:spcPct val="100000"/>
              </a:lnSpc>
              <a:spcBef>
                <a:spcPts val="0"/>
              </a:spcBef>
              <a:spcAft>
                <a:spcPts val="0"/>
              </a:spcAft>
              <a:buClr>
                <a:srgbClr val="2F5496"/>
              </a:buClr>
              <a:buSzPts val="2800"/>
              <a:buFont typeface="Calibri"/>
              <a:buNone/>
            </a:pPr>
            <a:r>
              <a:rPr lang="en-US" sz="2800" b="1" i="0" u="none" strike="noStrike" cap="none">
                <a:solidFill>
                  <a:srgbClr val="2F5496"/>
                </a:solidFill>
                <a:latin typeface="Calibri"/>
                <a:ea typeface="Calibri"/>
                <a:cs typeface="Calibri"/>
                <a:sym typeface="Calibri"/>
              </a:rPr>
              <a:t>for IRA </a:t>
            </a:r>
            <a:endParaRPr/>
          </a:p>
          <a:p>
            <a:pPr marL="0" marR="0" lvl="0" indent="0" algn="l" rtl="0">
              <a:lnSpc>
                <a:spcPct val="100000"/>
              </a:lnSpc>
              <a:spcBef>
                <a:spcPts val="0"/>
              </a:spcBef>
              <a:spcAft>
                <a:spcPts val="0"/>
              </a:spcAft>
              <a:buClr>
                <a:srgbClr val="2F5496"/>
              </a:buClr>
              <a:buSzPts val="2800"/>
              <a:buFont typeface="Calibri"/>
              <a:buNone/>
            </a:pPr>
            <a:r>
              <a:rPr lang="en-US" sz="2800" b="1" i="0" u="none" strike="noStrike" cap="none">
                <a:solidFill>
                  <a:srgbClr val="2F5496"/>
                </a:solidFill>
                <a:latin typeface="Calibri"/>
                <a:ea typeface="Calibri"/>
                <a:cs typeface="Calibri"/>
                <a:sym typeface="Calibri"/>
              </a:rPr>
              <a:t>Incentives up to…                        …40% </a:t>
            </a:r>
            <a:r>
              <a:rPr lang="en-US" sz="1800" b="1" i="0" u="none" strike="noStrike" cap="none">
                <a:solidFill>
                  <a:srgbClr val="2F5496"/>
                </a:solidFill>
                <a:latin typeface="Calibri"/>
                <a:ea typeface="Calibri"/>
                <a:cs typeface="Calibri"/>
                <a:sym typeface="Calibri"/>
              </a:rPr>
              <a:t>(or more)</a:t>
            </a:r>
            <a:endParaRPr/>
          </a:p>
        </p:txBody>
      </p:sp>
      <p:sp>
        <p:nvSpPr>
          <p:cNvPr id="385" name="Google Shape;385;p46"/>
          <p:cNvSpPr txBox="1"/>
          <p:nvPr/>
        </p:nvSpPr>
        <p:spPr>
          <a:xfrm>
            <a:off x="126203" y="99633"/>
            <a:ext cx="3957455"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F5496"/>
              </a:buClr>
              <a:buSzPts val="2800"/>
              <a:buFont typeface="Calibri"/>
              <a:buNone/>
            </a:pPr>
            <a:r>
              <a:rPr lang="en-US" sz="2800" b="1" i="0" u="none" strike="noStrike" cap="none">
                <a:solidFill>
                  <a:srgbClr val="2F5496"/>
                </a:solidFill>
                <a:latin typeface="Calibri"/>
                <a:ea typeface="Calibri"/>
                <a:cs typeface="Calibri"/>
                <a:sym typeface="Calibri"/>
              </a:rPr>
              <a:t>Components of a Geo-</a:t>
            </a:r>
            <a:endParaRPr/>
          </a:p>
          <a:p>
            <a:pPr marL="0" marR="0" lvl="0" indent="0" algn="l"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T</a:t>
            </a:r>
            <a:r>
              <a:rPr lang="en-US" sz="2800" b="1" i="0" u="none" strike="noStrike" cap="none">
                <a:solidFill>
                  <a:srgbClr val="2F5496"/>
                </a:solidFill>
                <a:latin typeface="Calibri"/>
                <a:ea typeface="Calibri"/>
                <a:cs typeface="Calibri"/>
                <a:sym typeface="Calibri"/>
              </a:rPr>
              <a:t>hermal </a:t>
            </a:r>
            <a:endParaRPr/>
          </a:p>
          <a:p>
            <a:pPr marL="0" marR="0" lvl="0" indent="0" algn="l"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E</a:t>
            </a:r>
            <a:r>
              <a:rPr lang="en-US" sz="2800" b="1" i="0" u="none" strike="noStrike" cap="none">
                <a:solidFill>
                  <a:srgbClr val="2F5496"/>
                </a:solidFill>
                <a:latin typeface="Calibri"/>
                <a:ea typeface="Calibri"/>
                <a:cs typeface="Calibri"/>
                <a:sym typeface="Calibri"/>
              </a:rPr>
              <a:t>nergy </a:t>
            </a:r>
            <a:endParaRPr/>
          </a:p>
          <a:p>
            <a:pPr marL="0" marR="0" lvl="0" indent="0" algn="l"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N</a:t>
            </a:r>
            <a:r>
              <a:rPr lang="en-US" sz="2800" b="1" i="0" u="none" strike="noStrike" cap="none">
                <a:solidFill>
                  <a:srgbClr val="2F5496"/>
                </a:solidFill>
                <a:latin typeface="Calibri"/>
                <a:ea typeface="Calibri"/>
                <a:cs typeface="Calibri"/>
                <a:sym typeface="Calibri"/>
              </a:rPr>
              <a:t>etwork</a:t>
            </a:r>
            <a:endParaRPr/>
          </a:p>
          <a:p>
            <a:pPr marL="0" marR="0" lvl="0" indent="0" algn="l" rtl="0">
              <a:lnSpc>
                <a:spcPct val="100000"/>
              </a:lnSpc>
              <a:spcBef>
                <a:spcPts val="0"/>
              </a:spcBef>
              <a:spcAft>
                <a:spcPts val="0"/>
              </a:spcAft>
              <a:buClr>
                <a:srgbClr val="2F5496"/>
              </a:buClr>
              <a:buSzPts val="2800"/>
              <a:buFont typeface="Calibri"/>
              <a:buNone/>
            </a:pPr>
            <a:r>
              <a:rPr lang="en-US" sz="2800" b="1" i="0" u="none" strike="noStrike" cap="none">
                <a:solidFill>
                  <a:srgbClr val="2F5496"/>
                </a:solidFill>
                <a:latin typeface="Calibri"/>
                <a:ea typeface="Calibri"/>
                <a:cs typeface="Calibri"/>
                <a:sym typeface="Calibri"/>
              </a:rPr>
              <a:t>(</a:t>
            </a:r>
            <a:r>
              <a:rPr lang="en-US" sz="3200" b="1" i="0" u="none" strike="noStrike" cap="none">
                <a:solidFill>
                  <a:srgbClr val="FF0000"/>
                </a:solidFill>
                <a:latin typeface="Calibri"/>
                <a:ea typeface="Calibri"/>
                <a:cs typeface="Calibri"/>
                <a:sym typeface="Calibri"/>
              </a:rPr>
              <a:t>TEN</a:t>
            </a:r>
            <a:r>
              <a:rPr lang="en-US" sz="2800" b="1" i="0" u="none" strike="noStrike" cap="none">
                <a:solidFill>
                  <a:srgbClr val="2F5496"/>
                </a:solidFill>
                <a:latin typeface="Calibri"/>
                <a:ea typeface="Calibri"/>
                <a:cs typeface="Calibri"/>
                <a:sym typeface="Calibri"/>
              </a:rPr>
              <a:t>)</a:t>
            </a:r>
            <a:endParaRPr/>
          </a:p>
        </p:txBody>
      </p:sp>
      <p:sp>
        <p:nvSpPr>
          <p:cNvPr id="386" name="Google Shape;386;p46"/>
          <p:cNvSpPr/>
          <p:nvPr/>
        </p:nvSpPr>
        <p:spPr>
          <a:xfrm>
            <a:off x="4549590" y="3635427"/>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a:t>
            </a:r>
            <a:endParaRPr/>
          </a:p>
        </p:txBody>
      </p:sp>
      <p:sp>
        <p:nvSpPr>
          <p:cNvPr id="387" name="Google Shape;387;p46"/>
          <p:cNvSpPr/>
          <p:nvPr/>
        </p:nvSpPr>
        <p:spPr>
          <a:xfrm>
            <a:off x="902188" y="2570129"/>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a:t>
            </a:r>
            <a:endParaRPr/>
          </a:p>
        </p:txBody>
      </p:sp>
      <p:sp>
        <p:nvSpPr>
          <p:cNvPr id="388" name="Google Shape;388;p46"/>
          <p:cNvSpPr/>
          <p:nvPr/>
        </p:nvSpPr>
        <p:spPr>
          <a:xfrm>
            <a:off x="8192683" y="2149165"/>
            <a:ext cx="309132" cy="325102"/>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3</a:t>
            </a:r>
            <a:endParaRPr/>
          </a:p>
        </p:txBody>
      </p:sp>
      <p:sp>
        <p:nvSpPr>
          <p:cNvPr id="389" name="Google Shape;389;p46"/>
          <p:cNvSpPr/>
          <p:nvPr/>
        </p:nvSpPr>
        <p:spPr>
          <a:xfrm>
            <a:off x="941730" y="3144155"/>
            <a:ext cx="614155" cy="432464"/>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10</a:t>
            </a:r>
            <a:endParaRPr/>
          </a:p>
        </p:txBody>
      </p:sp>
      <p:sp>
        <p:nvSpPr>
          <p:cNvPr id="390" name="Google Shape;390;p46"/>
          <p:cNvSpPr/>
          <p:nvPr/>
        </p:nvSpPr>
        <p:spPr>
          <a:xfrm>
            <a:off x="10294698" y="5947324"/>
            <a:ext cx="614155" cy="432464"/>
          </a:xfrm>
          <a:prstGeom prst="flowChartConnector">
            <a:avLst/>
          </a:prstGeom>
          <a:solidFill>
            <a:srgbClr val="A16387"/>
          </a:solidFill>
          <a:ln w="12700" cap="flat" cmpd="sng">
            <a:solidFill>
              <a:srgbClr val="533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10</a:t>
            </a:r>
            <a:endParaRPr/>
          </a:p>
        </p:txBody>
      </p:sp>
      <p:sp>
        <p:nvSpPr>
          <p:cNvPr id="391" name="Google Shape;391;p46"/>
          <p:cNvSpPr txBox="1"/>
          <p:nvPr/>
        </p:nvSpPr>
        <p:spPr>
          <a:xfrm>
            <a:off x="10388272" y="6129079"/>
            <a:ext cx="163481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               Thermal                  Storage &amp; Energy Exchange facilities</a:t>
            </a:r>
            <a:endParaRPr/>
          </a:p>
        </p:txBody>
      </p:sp>
      <p:sp>
        <p:nvSpPr>
          <p:cNvPr id="392" name="Google Shape;392;p46"/>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1200"/>
              <a:buFont typeface="Calibri"/>
              <a:buNone/>
            </a:pPr>
            <a:r>
              <a:rPr lang="en-US" sz="1200" b="0" i="0" u="none" strike="noStrike" cap="none">
                <a:solidFill>
                  <a:srgbClr val="888888"/>
                </a:solidFill>
                <a:latin typeface="Calibri"/>
                <a:ea typeface="Calibri"/>
                <a:cs typeface="Calibri"/>
                <a:sym typeface="Calibri"/>
              </a:rPr>
              <a:t>© Egg Geo 2025</a:t>
            </a:r>
            <a:endParaRPr sz="1200" b="0" i="0" u="none" strike="noStrike" cap="none">
              <a:solidFill>
                <a:srgbClr val="888888"/>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7EBE2DD0-A38A-0738-ADE0-86DDF9E1FE92}"/>
              </a:ext>
            </a:extLst>
          </p:cNvPr>
          <p:cNvSpPr>
            <a:spLocks noGrp="1"/>
          </p:cNvSpPr>
          <p:nvPr>
            <p:ph type="sldNum" idx="12"/>
          </p:nvPr>
        </p:nvSpPr>
        <p:spPr>
          <a:xfrm>
            <a:off x="11421323" y="6247645"/>
            <a:ext cx="672354" cy="365125"/>
          </a:xfrm>
        </p:spPr>
        <p:txBody>
          <a:bodyPr/>
          <a:lstStyle/>
          <a:p>
            <a:pPr marL="0" lvl="0" indent="0" algn="r" rtl="0">
              <a:spcBef>
                <a:spcPts val="0"/>
              </a:spcBef>
              <a:spcAft>
                <a:spcPts val="0"/>
              </a:spcAft>
              <a:buNone/>
            </a:pPr>
            <a:fld id="{00000000-1234-1234-1234-123412341234}" type="slidenum">
              <a:rPr lang="en-US" smtClean="0"/>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D44D60-00A9-FDA1-F5E0-BC5807E69308}"/>
              </a:ext>
            </a:extLst>
          </p:cNvPr>
          <p:cNvSpPr>
            <a:spLocks noGrp="1"/>
          </p:cNvSpPr>
          <p:nvPr>
            <p:ph type="body" idx="1"/>
          </p:nvPr>
        </p:nvSpPr>
        <p:spPr/>
        <p:txBody>
          <a:bodyPr>
            <a:normAutofit/>
          </a:bodyPr>
          <a:lstStyle/>
          <a:p>
            <a:pPr marL="152396" indent="0">
              <a:buNone/>
            </a:pPr>
            <a:r>
              <a:rPr lang="en-US" sz="1600" dirty="0"/>
              <a:t>MIT </a:t>
            </a:r>
            <a:r>
              <a:rPr lang="en-US" sz="1600" dirty="0" err="1"/>
              <a:t>OpenCourseWare</a:t>
            </a:r>
            <a:endParaRPr lang="en-US" sz="1600" dirty="0"/>
          </a:p>
          <a:p>
            <a:pPr marL="152396" indent="0">
              <a:buNone/>
            </a:pPr>
            <a:r>
              <a:rPr lang="en-US" sz="1600" u="sng" dirty="0">
                <a:hlinkClick r:id="rId2"/>
              </a:rPr>
              <a:t>https://ocw.mit.edu/</a:t>
            </a:r>
            <a:endParaRPr lang="en-US" sz="1600" dirty="0"/>
          </a:p>
          <a:p>
            <a:pPr marL="152396" indent="0">
              <a:buNone/>
            </a:pPr>
            <a:r>
              <a:rPr lang="en-US" dirty="0"/>
              <a:t> </a:t>
            </a:r>
          </a:p>
          <a:p>
            <a:pPr marL="152396" indent="0">
              <a:buNone/>
            </a:pPr>
            <a:r>
              <a:rPr lang="en-US" dirty="0"/>
              <a:t> </a:t>
            </a:r>
          </a:p>
          <a:p>
            <a:pPr marL="152396" indent="0">
              <a:buNone/>
            </a:pPr>
            <a:r>
              <a:rPr lang="en-US" dirty="0"/>
              <a:t> </a:t>
            </a:r>
          </a:p>
          <a:p>
            <a:pPr marL="152396" indent="0">
              <a:buNone/>
            </a:pPr>
            <a:r>
              <a:rPr lang="en-US" dirty="0"/>
              <a:t>RES.ENV 007 Geothermal Energy Networks (GENs): Transforming our Thermal Energy System</a:t>
            </a:r>
          </a:p>
          <a:p>
            <a:pPr marL="152396" indent="0">
              <a:buNone/>
            </a:pPr>
            <a:r>
              <a:rPr lang="en-US" sz="1600" dirty="0"/>
              <a:t>IAP 2025 </a:t>
            </a:r>
          </a:p>
          <a:p>
            <a:pPr marL="152396" indent="0">
              <a:buNone/>
            </a:pPr>
            <a:r>
              <a:rPr lang="en-US" dirty="0"/>
              <a:t> </a:t>
            </a:r>
          </a:p>
          <a:p>
            <a:pPr marL="152396" indent="0">
              <a:buNone/>
            </a:pPr>
            <a:r>
              <a:rPr lang="en-US" dirty="0"/>
              <a:t> </a:t>
            </a:r>
          </a:p>
          <a:p>
            <a:pPr marL="152396" indent="0">
              <a:buNone/>
            </a:pPr>
            <a:r>
              <a:rPr lang="en-US" sz="1600" dirty="0"/>
              <a:t>For information about citing these materials or our Terms of Use, visit: </a:t>
            </a:r>
            <a:r>
              <a:rPr lang="en-US" sz="1600" u="sng" dirty="0">
                <a:hlinkClick r:id="rId3"/>
              </a:rPr>
              <a:t>https://ocw.mit.edu/terms</a:t>
            </a:r>
            <a:r>
              <a:rPr lang="en-US" sz="1600" dirty="0"/>
              <a:t>. </a:t>
            </a:r>
          </a:p>
          <a:p>
            <a:endParaRPr lang="en-US" dirty="0"/>
          </a:p>
        </p:txBody>
      </p:sp>
      <p:sp>
        <p:nvSpPr>
          <p:cNvPr id="2" name="Slide Number Placeholder 1">
            <a:extLst>
              <a:ext uri="{FF2B5EF4-FFF2-40B4-BE49-F238E27FC236}">
                <a16:creationId xmlns:a16="http://schemas.microsoft.com/office/drawing/2014/main" id="{BDB1AE02-75B6-873E-E9E6-4124E38BFE8D}"/>
              </a:ext>
            </a:extLst>
          </p:cNvPr>
          <p:cNvSpPr>
            <a:spLocks noGrp="1"/>
          </p:cNvSpPr>
          <p:nvPr>
            <p:ph type="sldNum" idx="12"/>
          </p:nvPr>
        </p:nvSpPr>
        <p:spPr/>
        <p:txBody>
          <a:bodyPr/>
          <a:lstStyle/>
          <a:p>
            <a:fld id="{00000000-1234-1234-1234-123412341234}" type="slidenum">
              <a:rPr lang="en-US" smtClean="0"/>
              <a:pPr/>
              <a:t>19</a:t>
            </a:fld>
            <a:endParaRPr lang="en-US"/>
          </a:p>
        </p:txBody>
      </p:sp>
    </p:spTree>
    <p:extLst>
      <p:ext uri="{BB962C8B-B14F-4D97-AF65-F5344CB8AC3E}">
        <p14:creationId xmlns:p14="http://schemas.microsoft.com/office/powerpoint/2010/main" val="2685042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3"/>
        <p:cNvGrpSpPr/>
        <p:nvPr/>
      </p:nvGrpSpPr>
      <p:grpSpPr>
        <a:xfrm>
          <a:off x="0" y="0"/>
          <a:ext cx="0" cy="0"/>
          <a:chOff x="0" y="0"/>
          <a:chExt cx="0" cy="0"/>
        </a:xfrm>
      </p:grpSpPr>
      <p:cxnSp>
        <p:nvCxnSpPr>
          <p:cNvPr id="204" name="Google Shape;204;p30"/>
          <p:cNvCxnSpPr/>
          <p:nvPr/>
        </p:nvCxnSpPr>
        <p:spPr>
          <a:xfrm>
            <a:off x="800100" y="723900"/>
            <a:ext cx="10591800" cy="0"/>
          </a:xfrm>
          <a:prstGeom prst="straightConnector1">
            <a:avLst/>
          </a:prstGeom>
          <a:noFill/>
          <a:ln w="44450" cap="flat" cmpd="sng">
            <a:solidFill>
              <a:schemeClr val="lt1"/>
            </a:solidFill>
            <a:prstDash val="solid"/>
            <a:miter lim="800000"/>
            <a:headEnd type="none" w="sm" len="sm"/>
            <a:tailEnd type="none" w="sm" len="sm"/>
          </a:ln>
        </p:spPr>
      </p:cxnSp>
      <p:cxnSp>
        <p:nvCxnSpPr>
          <p:cNvPr id="205" name="Google Shape;205;p30"/>
          <p:cNvCxnSpPr/>
          <p:nvPr/>
        </p:nvCxnSpPr>
        <p:spPr>
          <a:xfrm>
            <a:off x="800100" y="6142781"/>
            <a:ext cx="10591800" cy="0"/>
          </a:xfrm>
          <a:prstGeom prst="straightConnector1">
            <a:avLst/>
          </a:prstGeom>
          <a:noFill/>
          <a:ln w="12700" cap="flat" cmpd="sng">
            <a:solidFill>
              <a:schemeClr val="lt1"/>
            </a:solidFill>
            <a:prstDash val="solid"/>
            <a:miter lim="800000"/>
            <a:headEnd type="none" w="sm" len="sm"/>
            <a:tailEnd type="none" w="sm" len="sm"/>
          </a:ln>
        </p:spPr>
      </p:cxnSp>
      <p:sp>
        <p:nvSpPr>
          <p:cNvPr id="206" name="Google Shape;206;p3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ustria"/>
              <a:ea typeface="Lustria"/>
              <a:cs typeface="Lustria"/>
              <a:sym typeface="Lustria"/>
            </a:endParaRPr>
          </a:p>
        </p:txBody>
      </p:sp>
      <p:sp>
        <p:nvSpPr>
          <p:cNvPr id="207" name="Google Shape;207;p3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ustria"/>
              <a:ea typeface="Lustria"/>
              <a:cs typeface="Lustria"/>
              <a:sym typeface="Lustria"/>
            </a:endParaRPr>
          </a:p>
        </p:txBody>
      </p:sp>
      <p:pic>
        <p:nvPicPr>
          <p:cNvPr id="208" name="Google Shape;208;p30"/>
          <p:cNvPicPr preferRelativeResize="0">
            <a:picLocks noGrp="1"/>
          </p:cNvPicPr>
          <p:nvPr>
            <p:ph type="body" idx="1"/>
          </p:nvPr>
        </p:nvPicPr>
        <p:blipFill rotWithShape="1">
          <a:blip r:embed="rId3">
            <a:alphaModFix/>
          </a:blip>
          <a:srcRect t="15446" r="2" b="15448"/>
          <a:stretch/>
        </p:blipFill>
        <p:spPr>
          <a:xfrm>
            <a:off x="800100" y="712915"/>
            <a:ext cx="10591800" cy="3806202"/>
          </a:xfrm>
          <a:prstGeom prst="rect">
            <a:avLst/>
          </a:prstGeom>
          <a:noFill/>
          <a:ln>
            <a:noFill/>
          </a:ln>
        </p:spPr>
      </p:pic>
      <p:cxnSp>
        <p:nvCxnSpPr>
          <p:cNvPr id="209" name="Google Shape;209;p30"/>
          <p:cNvCxnSpPr/>
          <p:nvPr/>
        </p:nvCxnSpPr>
        <p:spPr>
          <a:xfrm>
            <a:off x="800100" y="4555080"/>
            <a:ext cx="10591800" cy="0"/>
          </a:xfrm>
          <a:prstGeom prst="straightConnector1">
            <a:avLst/>
          </a:prstGeom>
          <a:noFill/>
          <a:ln w="44450" cap="flat" cmpd="sng">
            <a:solidFill>
              <a:schemeClr val="lt1"/>
            </a:solidFill>
            <a:prstDash val="solid"/>
            <a:miter lim="800000"/>
            <a:headEnd type="none" w="sm" len="sm"/>
            <a:tailEnd type="none" w="sm" len="sm"/>
          </a:ln>
        </p:spPr>
      </p:cxnSp>
      <p:sp>
        <p:nvSpPr>
          <p:cNvPr id="210" name="Google Shape;210;p30"/>
          <p:cNvSpPr txBox="1">
            <a:spLocks noGrp="1"/>
          </p:cNvSpPr>
          <p:nvPr>
            <p:ph type="title"/>
          </p:nvPr>
        </p:nvSpPr>
        <p:spPr>
          <a:xfrm>
            <a:off x="703400" y="4702835"/>
            <a:ext cx="10801350" cy="97877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000"/>
              <a:buFont typeface="Open Sans"/>
              <a:buNone/>
            </a:pPr>
            <a:r>
              <a:rPr lang="en-US" sz="3000" cap="none"/>
              <a:t>District Scale Building Energy Simulation Started, February 2021</a:t>
            </a:r>
            <a:endParaRPr/>
          </a:p>
        </p:txBody>
      </p:sp>
      <p:sp>
        <p:nvSpPr>
          <p:cNvPr id="211" name="Google Shape;211;p30"/>
          <p:cNvSpPr txBox="1">
            <a:spLocks noGrp="1"/>
          </p:cNvSpPr>
          <p:nvPr>
            <p:ph type="ftr" idx="11"/>
          </p:nvPr>
        </p:nvSpPr>
        <p:spPr>
          <a:xfrm>
            <a:off x="704088" y="6356350"/>
            <a:ext cx="4539727"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chemeClr val="lt1"/>
                </a:solidFill>
                <a:latin typeface="Open Sans"/>
                <a:ea typeface="Open Sans"/>
                <a:cs typeface="Open Sans"/>
                <a:sym typeface="Open Sans"/>
              </a:rPr>
              <a:t>© Egg Geo 2025</a:t>
            </a:r>
            <a:endParaRPr/>
          </a:p>
        </p:txBody>
      </p:sp>
      <p:sp>
        <p:nvSpPr>
          <p:cNvPr id="2" name="Slide Number Placeholder 1">
            <a:extLst>
              <a:ext uri="{FF2B5EF4-FFF2-40B4-BE49-F238E27FC236}">
                <a16:creationId xmlns:a16="http://schemas.microsoft.com/office/drawing/2014/main" id="{E7165EB2-4F58-306D-3086-DF04BA745B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655812" y="617296"/>
            <a:ext cx="10691265" cy="112793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Arial Narrow"/>
              <a:buNone/>
            </a:pPr>
            <a:r>
              <a:rPr lang="en-US" sz="4900" b="0" cap="none">
                <a:latin typeface="Arial Narrow"/>
                <a:ea typeface="Arial Narrow"/>
                <a:cs typeface="Arial Narrow"/>
                <a:sym typeface="Arial Narrow"/>
              </a:rPr>
              <a:t>Geothermal Query:</a:t>
            </a:r>
            <a:br>
              <a:rPr lang="en-US" b="0" cap="none">
                <a:latin typeface="Arial Narrow"/>
                <a:ea typeface="Arial Narrow"/>
                <a:cs typeface="Arial Narrow"/>
                <a:sym typeface="Arial Narrow"/>
              </a:rPr>
            </a:br>
            <a:r>
              <a:rPr lang="en-US" sz="3100" b="0" cap="none">
                <a:latin typeface="Arial Narrow"/>
                <a:ea typeface="Arial Narrow"/>
                <a:cs typeface="Arial Narrow"/>
                <a:sym typeface="Arial Narrow"/>
              </a:rPr>
              <a:t> How To Decarbonize (15) 22 Story Residential Buildings</a:t>
            </a:r>
            <a:r>
              <a:rPr lang="en-US" b="0" cap="none">
                <a:latin typeface="Arial Narrow"/>
                <a:ea typeface="Arial Narrow"/>
                <a:cs typeface="Arial Narrow"/>
                <a:sym typeface="Arial Narrow"/>
              </a:rPr>
              <a:t>?</a:t>
            </a:r>
            <a:endParaRPr cap="none"/>
          </a:p>
        </p:txBody>
      </p:sp>
      <p:pic>
        <p:nvPicPr>
          <p:cNvPr id="217" name="Google Shape;217;p31"/>
          <p:cNvPicPr preferRelativeResize="0">
            <a:picLocks noGrp="1"/>
          </p:cNvPicPr>
          <p:nvPr>
            <p:ph type="body" idx="1"/>
          </p:nvPr>
        </p:nvPicPr>
        <p:blipFill rotWithShape="1">
          <a:blip r:embed="rId3">
            <a:alphaModFix/>
          </a:blip>
          <a:srcRect/>
          <a:stretch/>
        </p:blipFill>
        <p:spPr>
          <a:xfrm>
            <a:off x="345889" y="1936073"/>
            <a:ext cx="3242796" cy="4198699"/>
          </a:xfrm>
          <a:prstGeom prst="rect">
            <a:avLst/>
          </a:prstGeom>
          <a:noFill/>
          <a:ln>
            <a:noFill/>
          </a:ln>
        </p:spPr>
      </p:pic>
      <p:pic>
        <p:nvPicPr>
          <p:cNvPr id="218" name="Google Shape;218;p31" descr="C:\Users\Jay\Dropbox\Logos\2021 Logos\egg-geo.png"/>
          <p:cNvPicPr preferRelativeResize="0"/>
          <p:nvPr/>
        </p:nvPicPr>
        <p:blipFill rotWithShape="1">
          <a:blip r:embed="rId4">
            <a:alphaModFix/>
          </a:blip>
          <a:srcRect/>
          <a:stretch/>
        </p:blipFill>
        <p:spPr>
          <a:xfrm>
            <a:off x="8772526" y="2760664"/>
            <a:ext cx="695325" cy="382587"/>
          </a:xfrm>
          <a:prstGeom prst="rect">
            <a:avLst/>
          </a:prstGeom>
          <a:noFill/>
          <a:ln>
            <a:noFill/>
          </a:ln>
        </p:spPr>
      </p:pic>
      <p:sp>
        <p:nvSpPr>
          <p:cNvPr id="219" name="Google Shape;219;p31"/>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pic>
        <p:nvPicPr>
          <p:cNvPr id="220" name="Google Shape;220;p31"/>
          <p:cNvPicPr preferRelativeResize="0">
            <a:picLocks noGrp="1"/>
          </p:cNvPicPr>
          <p:nvPr>
            <p:ph type="body" idx="2"/>
          </p:nvPr>
        </p:nvPicPr>
        <p:blipFill rotWithShape="1">
          <a:blip r:embed="rId5">
            <a:alphaModFix/>
          </a:blip>
          <a:srcRect/>
          <a:stretch/>
        </p:blipFill>
        <p:spPr>
          <a:xfrm>
            <a:off x="6601180" y="2128838"/>
            <a:ext cx="4361739" cy="3844925"/>
          </a:xfrm>
          <a:prstGeom prst="rect">
            <a:avLst/>
          </a:prstGeom>
          <a:noFill/>
          <a:ln>
            <a:noFill/>
          </a:ln>
        </p:spPr>
      </p:pic>
      <p:sp>
        <p:nvSpPr>
          <p:cNvPr id="221" name="Google Shape;221;p31"/>
          <p:cNvSpPr txBox="1"/>
          <p:nvPr/>
        </p:nvSpPr>
        <p:spPr>
          <a:xfrm>
            <a:off x="3800475" y="2019300"/>
            <a:ext cx="2667000"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Lustria"/>
                <a:ea typeface="Lustria"/>
                <a:cs typeface="Lustria"/>
                <a:sym typeface="Lustria"/>
              </a:rPr>
              <a:t>During the 2021 scoping study, A (5) MW heating load was identified; The complex is home to 2500 families living in downtown Manhattan. The 5 MW boiler and 1800 central chiller plant located in the middle of the complex.</a:t>
            </a:r>
            <a:endParaRPr/>
          </a:p>
        </p:txBody>
      </p:sp>
      <p:sp>
        <p:nvSpPr>
          <p:cNvPr id="2" name="Slide Number Placeholder 1">
            <a:extLst>
              <a:ext uri="{FF2B5EF4-FFF2-40B4-BE49-F238E27FC236}">
                <a16:creationId xmlns:a16="http://schemas.microsoft.com/office/drawing/2014/main" id="{272087AD-C61A-CCC5-3902-D4B8DAFC94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cxnSp>
        <p:nvCxnSpPr>
          <p:cNvPr id="226" name="Google Shape;226;p32"/>
          <p:cNvCxnSpPr/>
          <p:nvPr/>
        </p:nvCxnSpPr>
        <p:spPr>
          <a:xfrm>
            <a:off x="800100" y="723900"/>
            <a:ext cx="10591800" cy="0"/>
          </a:xfrm>
          <a:prstGeom prst="straightConnector1">
            <a:avLst/>
          </a:prstGeom>
          <a:noFill/>
          <a:ln w="44450" cap="flat" cmpd="sng">
            <a:solidFill>
              <a:schemeClr val="dk1"/>
            </a:solidFill>
            <a:prstDash val="solid"/>
            <a:miter lim="800000"/>
            <a:headEnd type="none" w="sm" len="sm"/>
            <a:tailEnd type="none" w="sm" len="sm"/>
          </a:ln>
        </p:spPr>
      </p:cxnSp>
      <p:cxnSp>
        <p:nvCxnSpPr>
          <p:cNvPr id="227" name="Google Shape;227;p32"/>
          <p:cNvCxnSpPr/>
          <p:nvPr/>
        </p:nvCxnSpPr>
        <p:spPr>
          <a:xfrm>
            <a:off x="800100" y="6142781"/>
            <a:ext cx="10591800" cy="0"/>
          </a:xfrm>
          <a:prstGeom prst="straightConnector1">
            <a:avLst/>
          </a:prstGeom>
          <a:noFill/>
          <a:ln w="12700" cap="flat" cmpd="sng">
            <a:solidFill>
              <a:schemeClr val="dk1"/>
            </a:solidFill>
            <a:prstDash val="solid"/>
            <a:miter lim="800000"/>
            <a:headEnd type="none" w="sm" len="sm"/>
            <a:tailEnd type="none" w="sm" len="sm"/>
          </a:ln>
        </p:spPr>
      </p:cxnSp>
      <p:sp>
        <p:nvSpPr>
          <p:cNvPr id="228" name="Google Shape;228;p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ustria"/>
              <a:ea typeface="Lustria"/>
              <a:cs typeface="Lustria"/>
              <a:sym typeface="Lustria"/>
            </a:endParaRPr>
          </a:p>
        </p:txBody>
      </p:sp>
      <p:pic>
        <p:nvPicPr>
          <p:cNvPr id="229" name="Google Shape;229;p32" descr="A large green cylindrical container&#10;&#10;Description automatically generated"/>
          <p:cNvPicPr preferRelativeResize="0">
            <a:picLocks noGrp="1"/>
          </p:cNvPicPr>
          <p:nvPr>
            <p:ph type="body" idx="2"/>
          </p:nvPr>
        </p:nvPicPr>
        <p:blipFill rotWithShape="1">
          <a:blip r:embed="rId3">
            <a:alphaModFix/>
          </a:blip>
          <a:srcRect l="39060" r="15060" b="1"/>
          <a:stretch/>
        </p:blipFill>
        <p:spPr>
          <a:xfrm>
            <a:off x="20" y="-17929"/>
            <a:ext cx="4206220" cy="6875929"/>
          </a:xfrm>
          <a:prstGeom prst="rect">
            <a:avLst/>
          </a:prstGeom>
          <a:noFill/>
          <a:ln>
            <a:noFill/>
          </a:ln>
        </p:spPr>
      </p:pic>
      <p:sp>
        <p:nvSpPr>
          <p:cNvPr id="230" name="Google Shape;230;p32"/>
          <p:cNvSpPr txBox="1">
            <a:spLocks noGrp="1"/>
          </p:cNvSpPr>
          <p:nvPr>
            <p:ph type="title"/>
          </p:nvPr>
        </p:nvSpPr>
        <p:spPr>
          <a:xfrm>
            <a:off x="4866968" y="914400"/>
            <a:ext cx="6627924" cy="13075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Font typeface="Open Sans"/>
              <a:buNone/>
            </a:pPr>
            <a:r>
              <a:rPr lang="en-US" sz="2400" b="0" dirty="0"/>
              <a:t>GENERAL OBSERVATIONS; LOCAL LEGISLATION </a:t>
            </a:r>
            <a:br>
              <a:rPr lang="en-US" sz="2400" b="0" dirty="0"/>
            </a:br>
            <a:r>
              <a:rPr lang="en-US" sz="2400" dirty="0"/>
              <a:t>LL38, LL97, IMMINENT THREATS OF FINES</a:t>
            </a:r>
            <a:endParaRPr sz="2400" dirty="0"/>
          </a:p>
        </p:txBody>
      </p:sp>
      <p:sp>
        <p:nvSpPr>
          <p:cNvPr id="231" name="Google Shape;231;p32"/>
          <p:cNvSpPr txBox="1">
            <a:spLocks noGrp="1"/>
          </p:cNvSpPr>
          <p:nvPr>
            <p:ph type="body" idx="1"/>
          </p:nvPr>
        </p:nvSpPr>
        <p:spPr>
          <a:xfrm>
            <a:off x="4866968" y="2221992"/>
            <a:ext cx="6627924" cy="3739896"/>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1400"/>
              <a:buChar char="•"/>
            </a:pPr>
            <a:r>
              <a:rPr lang="en-US" sz="1400"/>
              <a:t>The heat gain and loss loads of the Penn South site have the potential</a:t>
            </a:r>
            <a:br>
              <a:rPr lang="en-US" sz="1400"/>
            </a:br>
            <a:r>
              <a:rPr lang="en-US" sz="1400"/>
              <a:t>capacity of thermal exchange within the site boundaries, providing ample reason to move to the funding, feasibility and engineering stages.</a:t>
            </a:r>
            <a:endParaRPr/>
          </a:p>
          <a:p>
            <a:pPr marL="228600" lvl="0" indent="-228600" algn="l" rtl="0">
              <a:lnSpc>
                <a:spcPct val="100000"/>
              </a:lnSpc>
              <a:spcBef>
                <a:spcPts val="1000"/>
              </a:spcBef>
              <a:spcAft>
                <a:spcPts val="0"/>
              </a:spcAft>
              <a:buClr>
                <a:schemeClr val="dk1"/>
              </a:buClr>
              <a:buSzPts val="1400"/>
              <a:buChar char="•"/>
            </a:pPr>
            <a:r>
              <a:rPr lang="en-US" sz="1400"/>
              <a:t>Ample decarbonization funding mechanisms exist to move from</a:t>
            </a:r>
            <a:br>
              <a:rPr lang="en-US" sz="1400"/>
            </a:br>
            <a:r>
              <a:rPr lang="en-US" sz="1400"/>
              <a:t>researching the energy transition at Penn South, through full feasibility,</a:t>
            </a:r>
            <a:br>
              <a:rPr lang="en-US" sz="1400"/>
            </a:br>
            <a:r>
              <a:rPr lang="en-US" sz="1400"/>
              <a:t>and onto the front-end engineering stages.</a:t>
            </a:r>
            <a:endParaRPr/>
          </a:p>
          <a:p>
            <a:pPr marL="228600" lvl="0" indent="-228600" algn="l" rtl="0">
              <a:lnSpc>
                <a:spcPct val="100000"/>
              </a:lnSpc>
              <a:spcBef>
                <a:spcPts val="1000"/>
              </a:spcBef>
              <a:spcAft>
                <a:spcPts val="0"/>
              </a:spcAft>
              <a:buClr>
                <a:schemeClr val="dk1"/>
              </a:buClr>
              <a:buSzPts val="1400"/>
              <a:buChar char="•"/>
            </a:pPr>
            <a:r>
              <a:rPr lang="en-US" sz="1400"/>
              <a:t>Proceeding now with decarbonization opportunities at Penn South will further mitigate the facilities inherent exposure to LL38, LL97, and</a:t>
            </a:r>
            <a:br>
              <a:rPr lang="en-US" sz="1400"/>
            </a:br>
            <a:r>
              <a:rPr lang="en-US" sz="1400"/>
              <a:t>unforeseen future legislative action.</a:t>
            </a:r>
            <a:endParaRPr/>
          </a:p>
          <a:p>
            <a:pPr marL="228600" lvl="0" indent="-228600" algn="l" rtl="0">
              <a:lnSpc>
                <a:spcPct val="100000"/>
              </a:lnSpc>
              <a:spcBef>
                <a:spcPts val="1000"/>
              </a:spcBef>
              <a:spcAft>
                <a:spcPts val="0"/>
              </a:spcAft>
              <a:buClr>
                <a:schemeClr val="dk1"/>
              </a:buClr>
              <a:buSzPts val="1400"/>
              <a:buChar char="•"/>
            </a:pPr>
            <a:r>
              <a:rPr lang="en-US" sz="1400"/>
              <a:t>There are other commercial buildings onsite &amp; offsite in the area that may be able to tie into a geothermal energy network with Penn South. These should be further vetted, and letters of intent should be drafted during the feasibility stage, or for any application to NYSERDA PON 4614.</a:t>
            </a:r>
            <a:br>
              <a:rPr lang="en-US" sz="1400"/>
            </a:br>
            <a:endParaRPr sz="1400"/>
          </a:p>
        </p:txBody>
      </p:sp>
      <p:sp>
        <p:nvSpPr>
          <p:cNvPr id="232" name="Google Shape;232;p32"/>
          <p:cNvSpPr txBox="1">
            <a:spLocks noGrp="1"/>
          </p:cNvSpPr>
          <p:nvPr>
            <p:ph type="ftr" idx="11"/>
          </p:nvPr>
        </p:nvSpPr>
        <p:spPr>
          <a:xfrm>
            <a:off x="704088" y="6356350"/>
            <a:ext cx="4539727"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FFFFFF"/>
                </a:solidFill>
                <a:latin typeface="Open Sans"/>
                <a:ea typeface="Open Sans"/>
                <a:cs typeface="Open Sans"/>
                <a:sym typeface="Open Sans"/>
              </a:rPr>
              <a:t>© Egg Geo 2025</a:t>
            </a:r>
            <a:endParaRPr/>
          </a:p>
        </p:txBody>
      </p:sp>
      <p:cxnSp>
        <p:nvCxnSpPr>
          <p:cNvPr id="233" name="Google Shape;233;p32"/>
          <p:cNvCxnSpPr/>
          <p:nvPr/>
        </p:nvCxnSpPr>
        <p:spPr>
          <a:xfrm>
            <a:off x="4917665" y="722376"/>
            <a:ext cx="6476356" cy="0"/>
          </a:xfrm>
          <a:prstGeom prst="straightConnector1">
            <a:avLst/>
          </a:prstGeom>
          <a:noFill/>
          <a:ln w="44450" cap="flat" cmpd="sng">
            <a:solidFill>
              <a:schemeClr val="dk1"/>
            </a:solidFill>
            <a:prstDash val="solid"/>
            <a:miter lim="800000"/>
            <a:headEnd type="none" w="sm" len="sm"/>
            <a:tailEnd type="none" w="sm" len="sm"/>
          </a:ln>
        </p:spPr>
      </p:cxnSp>
      <p:cxnSp>
        <p:nvCxnSpPr>
          <p:cNvPr id="234" name="Google Shape;234;p32"/>
          <p:cNvCxnSpPr/>
          <p:nvPr/>
        </p:nvCxnSpPr>
        <p:spPr>
          <a:xfrm>
            <a:off x="4917665" y="6144768"/>
            <a:ext cx="6476356" cy="0"/>
          </a:xfrm>
          <a:prstGeom prst="straightConnector1">
            <a:avLst/>
          </a:prstGeom>
          <a:noFill/>
          <a:ln w="12700" cap="flat" cmpd="sng">
            <a:solidFill>
              <a:schemeClr val="dk1"/>
            </a:solidFill>
            <a:prstDash val="solid"/>
            <a:miter lim="800000"/>
            <a:headEnd type="none" w="sm" len="sm"/>
            <a:tailEnd type="none" w="sm" len="sm"/>
          </a:ln>
        </p:spPr>
      </p:cxnSp>
      <p:sp>
        <p:nvSpPr>
          <p:cNvPr id="2" name="Slide Number Placeholder 1">
            <a:extLst>
              <a:ext uri="{FF2B5EF4-FFF2-40B4-BE49-F238E27FC236}">
                <a16:creationId xmlns:a16="http://schemas.microsoft.com/office/drawing/2014/main" id="{3BEA5A1D-232D-0151-59DE-D58DAEE100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3"/>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Arial Narrow"/>
              <a:buNone/>
            </a:pPr>
            <a:r>
              <a:rPr lang="en-US" b="0" cap="none">
                <a:latin typeface="Arial Narrow"/>
                <a:ea typeface="Arial Narrow"/>
                <a:cs typeface="Arial Narrow"/>
                <a:sym typeface="Arial Narrow"/>
              </a:rPr>
              <a:t>Decision To Move Forward With An Application For Public Opportunity Notice 4614</a:t>
            </a:r>
            <a:endParaRPr cap="none"/>
          </a:p>
        </p:txBody>
      </p:sp>
      <p:sp>
        <p:nvSpPr>
          <p:cNvPr id="240" name="Google Shape;240;p33"/>
          <p:cNvSpPr txBox="1">
            <a:spLocks noGrp="1"/>
          </p:cNvSpPr>
          <p:nvPr>
            <p:ph type="body" idx="1"/>
          </p:nvPr>
        </p:nvSpPr>
        <p:spPr>
          <a:xfrm>
            <a:off x="715383" y="2128684"/>
            <a:ext cx="5304417" cy="3844414"/>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20000"/>
              </a:lnSpc>
              <a:spcBef>
                <a:spcPts val="0"/>
              </a:spcBef>
              <a:spcAft>
                <a:spcPts val="0"/>
              </a:spcAft>
              <a:buClr>
                <a:srgbClr val="000000"/>
              </a:buClr>
              <a:buSzPct val="100000"/>
              <a:buChar char="•"/>
            </a:pPr>
            <a:r>
              <a:rPr lang="en-US" sz="1800">
                <a:solidFill>
                  <a:srgbClr val="000000"/>
                </a:solidFill>
                <a:latin typeface="Arial"/>
                <a:ea typeface="Arial"/>
                <a:cs typeface="Arial"/>
                <a:sym typeface="Arial"/>
              </a:rPr>
              <a:t>NYSERDA PON 4614 is a “Community Heat Pump Systems” funding opportunity</a:t>
            </a:r>
            <a:endParaRPr/>
          </a:p>
          <a:p>
            <a:pPr marL="228600" lvl="0" indent="-228600" algn="l" rtl="0">
              <a:lnSpc>
                <a:spcPct val="120000"/>
              </a:lnSpc>
              <a:spcBef>
                <a:spcPts val="1000"/>
              </a:spcBef>
              <a:spcAft>
                <a:spcPts val="0"/>
              </a:spcAft>
              <a:buClr>
                <a:srgbClr val="000000"/>
              </a:buClr>
              <a:buSzPct val="100000"/>
              <a:buChar char="•"/>
            </a:pPr>
            <a:r>
              <a:rPr lang="en-US" sz="1800">
                <a:solidFill>
                  <a:srgbClr val="000000"/>
                </a:solidFill>
                <a:latin typeface="Arial"/>
                <a:ea typeface="Arial"/>
                <a:cs typeface="Arial"/>
                <a:sym typeface="Arial"/>
              </a:rPr>
              <a:t>Building owners and participants do not need to be system benefits charge payers to join</a:t>
            </a:r>
            <a:endParaRPr/>
          </a:p>
          <a:p>
            <a:pPr marL="228600" lvl="0" indent="-228600" algn="l" rtl="0">
              <a:lnSpc>
                <a:spcPct val="120000"/>
              </a:lnSpc>
              <a:spcBef>
                <a:spcPts val="1000"/>
              </a:spcBef>
              <a:spcAft>
                <a:spcPts val="0"/>
              </a:spcAft>
              <a:buClr>
                <a:srgbClr val="000000"/>
              </a:buClr>
              <a:buSzPct val="100000"/>
              <a:buChar char="•"/>
            </a:pPr>
            <a:r>
              <a:rPr lang="en-US" sz="1800">
                <a:solidFill>
                  <a:srgbClr val="000000"/>
                </a:solidFill>
                <a:latin typeface="Arial"/>
                <a:ea typeface="Arial"/>
                <a:cs typeface="Arial"/>
                <a:sym typeface="Arial"/>
              </a:rPr>
              <a:t>Anchor loads, like those from government buildings and offices, are important for gaining NYSERDA PON 4614 support</a:t>
            </a:r>
            <a:endParaRPr/>
          </a:p>
          <a:p>
            <a:pPr marL="228600" lvl="0" indent="-228600" algn="l" rtl="0">
              <a:lnSpc>
                <a:spcPct val="120000"/>
              </a:lnSpc>
              <a:spcBef>
                <a:spcPts val="1000"/>
              </a:spcBef>
              <a:spcAft>
                <a:spcPts val="0"/>
              </a:spcAft>
              <a:buClr>
                <a:srgbClr val="000000"/>
              </a:buClr>
              <a:buSzPct val="100000"/>
              <a:buChar char="•"/>
            </a:pPr>
            <a:r>
              <a:rPr lang="en-US" sz="1800">
                <a:solidFill>
                  <a:srgbClr val="000000"/>
                </a:solidFill>
                <a:latin typeface="Arial"/>
                <a:ea typeface="Arial"/>
                <a:cs typeface="Arial"/>
                <a:sym typeface="Arial"/>
              </a:rPr>
              <a:t>NYC buildings qualify for PON 4614 – direct from NYSERDA</a:t>
            </a:r>
            <a:endParaRPr/>
          </a:p>
          <a:p>
            <a:pPr marL="228600" lvl="0" indent="-228600" algn="l" rtl="0">
              <a:lnSpc>
                <a:spcPct val="120000"/>
              </a:lnSpc>
              <a:spcBef>
                <a:spcPts val="1000"/>
              </a:spcBef>
              <a:spcAft>
                <a:spcPts val="0"/>
              </a:spcAft>
              <a:buClr>
                <a:srgbClr val="000000"/>
              </a:buClr>
              <a:buSzPct val="100000"/>
              <a:buChar char="•"/>
            </a:pPr>
            <a:r>
              <a:rPr lang="en-US" sz="1800">
                <a:solidFill>
                  <a:srgbClr val="000000"/>
                </a:solidFill>
                <a:latin typeface="Arial"/>
                <a:ea typeface="Arial"/>
                <a:cs typeface="Arial"/>
                <a:sym typeface="Arial"/>
              </a:rPr>
              <a:t>Higher performance, lower energy consumption, given larger load diversity between residential and commercial buildings</a:t>
            </a:r>
            <a:br>
              <a:rPr lang="en-US" sz="1800">
                <a:solidFill>
                  <a:srgbClr val="000000"/>
                </a:solidFill>
                <a:latin typeface="Arial"/>
                <a:ea typeface="Arial"/>
                <a:cs typeface="Arial"/>
                <a:sym typeface="Arial"/>
              </a:rPr>
            </a:br>
            <a:endParaRPr/>
          </a:p>
        </p:txBody>
      </p:sp>
      <p:pic>
        <p:nvPicPr>
          <p:cNvPr id="241" name="Google Shape;241;p33"/>
          <p:cNvPicPr preferRelativeResize="0">
            <a:picLocks noGrp="1"/>
          </p:cNvPicPr>
          <p:nvPr>
            <p:ph type="body" idx="2"/>
          </p:nvPr>
        </p:nvPicPr>
        <p:blipFill rotWithShape="1">
          <a:blip r:embed="rId3">
            <a:alphaModFix/>
          </a:blip>
          <a:srcRect/>
          <a:stretch/>
        </p:blipFill>
        <p:spPr>
          <a:xfrm>
            <a:off x="6329082" y="1459914"/>
            <a:ext cx="4272742" cy="4513850"/>
          </a:xfrm>
          <a:prstGeom prst="rect">
            <a:avLst/>
          </a:prstGeom>
          <a:noFill/>
          <a:ln>
            <a:noFill/>
          </a:ln>
        </p:spPr>
      </p:pic>
      <p:sp>
        <p:nvSpPr>
          <p:cNvPr id="242" name="Google Shape;242;p33"/>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sp>
        <p:nvSpPr>
          <p:cNvPr id="2" name="Slide Number Placeholder 1">
            <a:extLst>
              <a:ext uri="{FF2B5EF4-FFF2-40B4-BE49-F238E27FC236}">
                <a16:creationId xmlns:a16="http://schemas.microsoft.com/office/drawing/2014/main" id="{D4DEC596-496A-5CB3-27B0-200D0C5F75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4"/>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ts val="3600"/>
              <a:buFont typeface="Open Sans"/>
              <a:buNone/>
            </a:pPr>
            <a:r>
              <a:rPr lang="en-US" sz="3600" cap="none"/>
              <a:t>Load Diversity (Pumping Heat From Building To Building</a:t>
            </a:r>
            <a:r>
              <a:rPr lang="en-US" sz="3600"/>
              <a:t>)</a:t>
            </a:r>
            <a:endParaRPr/>
          </a:p>
        </p:txBody>
      </p:sp>
      <p:pic>
        <p:nvPicPr>
          <p:cNvPr id="248" name="Google Shape;248;p34" descr="Map&#10;&#10;Description automatically generated with low confidence"/>
          <p:cNvPicPr preferRelativeResize="0">
            <a:picLocks noGrp="1"/>
          </p:cNvPicPr>
          <p:nvPr>
            <p:ph type="body" idx="1"/>
          </p:nvPr>
        </p:nvPicPr>
        <p:blipFill rotWithShape="1">
          <a:blip r:embed="rId3">
            <a:alphaModFix/>
          </a:blip>
          <a:srcRect/>
          <a:stretch/>
        </p:blipFill>
        <p:spPr>
          <a:xfrm>
            <a:off x="582613" y="1847850"/>
            <a:ext cx="6604001" cy="3714750"/>
          </a:xfrm>
          <a:prstGeom prst="rect">
            <a:avLst/>
          </a:prstGeom>
          <a:noFill/>
          <a:ln>
            <a:noFill/>
          </a:ln>
        </p:spPr>
      </p:pic>
      <p:sp>
        <p:nvSpPr>
          <p:cNvPr id="249" name="Google Shape;249;p34"/>
          <p:cNvSpPr txBox="1">
            <a:spLocks noGrp="1"/>
          </p:cNvSpPr>
          <p:nvPr>
            <p:ph type="body" idx="2"/>
          </p:nvPr>
        </p:nvSpPr>
        <p:spPr>
          <a:xfrm>
            <a:off x="7496174" y="1995334"/>
            <a:ext cx="4048125" cy="384441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a:t>The US Postal Service to the northwest has up to 8 megawatts of thermal rejection through its cooling towers.</a:t>
            </a:r>
            <a:endParaRPr/>
          </a:p>
          <a:p>
            <a:pPr marL="0" lvl="0" indent="0" algn="l" rtl="0">
              <a:lnSpc>
                <a:spcPct val="120000"/>
              </a:lnSpc>
              <a:spcBef>
                <a:spcPts val="1000"/>
              </a:spcBef>
              <a:spcAft>
                <a:spcPts val="0"/>
              </a:spcAft>
              <a:buClr>
                <a:schemeClr val="dk1"/>
              </a:buClr>
              <a:buSzPts val="2000"/>
              <a:buNone/>
            </a:pPr>
            <a:r>
              <a:rPr lang="en-US"/>
              <a:t>Much of that energy can be tapped to assist in the heating loads for proposed heat pump chillers at the central energy plant for Penn South play</a:t>
            </a:r>
            <a:endParaRPr/>
          </a:p>
        </p:txBody>
      </p:sp>
      <p:sp>
        <p:nvSpPr>
          <p:cNvPr id="250" name="Google Shape;250;p34"/>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sp>
        <p:nvSpPr>
          <p:cNvPr id="2" name="Slide Number Placeholder 1">
            <a:extLst>
              <a:ext uri="{FF2B5EF4-FFF2-40B4-BE49-F238E27FC236}">
                <a16:creationId xmlns:a16="http://schemas.microsoft.com/office/drawing/2014/main" id="{CA986777-099F-FA63-D1FA-C710F7B4EE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5"/>
          <p:cNvSpPr txBox="1">
            <a:spLocks noGrp="1"/>
          </p:cNvSpPr>
          <p:nvPr>
            <p:ph type="title"/>
          </p:nvPr>
        </p:nvSpPr>
        <p:spPr>
          <a:xfrm>
            <a:off x="700635" y="922096"/>
            <a:ext cx="10691265" cy="112793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Arial Narrow"/>
              <a:buNone/>
            </a:pPr>
            <a:r>
              <a:rPr lang="en-US" cap="none">
                <a:latin typeface="Arial Narrow"/>
                <a:ea typeface="Arial Narrow"/>
                <a:cs typeface="Arial Narrow"/>
                <a:sym typeface="Arial Narrow"/>
              </a:rPr>
              <a:t>Working Within The City’s Existing Infrastructure Is Expensive And Complicated</a:t>
            </a:r>
            <a:endParaRPr/>
          </a:p>
        </p:txBody>
      </p:sp>
      <p:pic>
        <p:nvPicPr>
          <p:cNvPr id="256" name="Google Shape;256;p35"/>
          <p:cNvPicPr preferRelativeResize="0">
            <a:picLocks noGrp="1"/>
          </p:cNvPicPr>
          <p:nvPr>
            <p:ph type="body" idx="1"/>
          </p:nvPr>
        </p:nvPicPr>
        <p:blipFill rotWithShape="1">
          <a:blip r:embed="rId3">
            <a:alphaModFix/>
          </a:blip>
          <a:srcRect/>
          <a:stretch/>
        </p:blipFill>
        <p:spPr>
          <a:xfrm>
            <a:off x="649288" y="2230614"/>
            <a:ext cx="5603276" cy="3122436"/>
          </a:xfrm>
          <a:prstGeom prst="rect">
            <a:avLst/>
          </a:prstGeom>
          <a:noFill/>
          <a:ln>
            <a:noFill/>
          </a:ln>
        </p:spPr>
      </p:pic>
      <p:sp>
        <p:nvSpPr>
          <p:cNvPr id="257" name="Google Shape;257;p35"/>
          <p:cNvSpPr txBox="1">
            <a:spLocks noGrp="1"/>
          </p:cNvSpPr>
          <p:nvPr>
            <p:ph type="ftr" idx="11"/>
          </p:nvPr>
        </p:nvSpPr>
        <p:spPr>
          <a:xfrm>
            <a:off x="715383" y="6356350"/>
            <a:ext cx="4539727"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Egg Geo 2025</a:t>
            </a:r>
            <a:endParaRPr/>
          </a:p>
        </p:txBody>
      </p:sp>
      <p:pic>
        <p:nvPicPr>
          <p:cNvPr id="258" name="Google Shape;258;p35" descr="C:\Users\Jay\Dropbox\Logos\2021 Logos\egg-geo.png"/>
          <p:cNvPicPr preferRelativeResize="0"/>
          <p:nvPr/>
        </p:nvPicPr>
        <p:blipFill rotWithShape="1">
          <a:blip r:embed="rId4">
            <a:alphaModFix/>
          </a:blip>
          <a:srcRect/>
          <a:stretch/>
        </p:blipFill>
        <p:spPr>
          <a:xfrm>
            <a:off x="9320214" y="3200401"/>
            <a:ext cx="547687" cy="301625"/>
          </a:xfrm>
          <a:prstGeom prst="rect">
            <a:avLst/>
          </a:prstGeom>
          <a:noFill/>
          <a:ln>
            <a:noFill/>
          </a:ln>
        </p:spPr>
      </p:pic>
      <p:pic>
        <p:nvPicPr>
          <p:cNvPr id="259" name="Google Shape;259;p35"/>
          <p:cNvPicPr preferRelativeResize="0">
            <a:picLocks noGrp="1"/>
          </p:cNvPicPr>
          <p:nvPr>
            <p:ph type="body" idx="2"/>
          </p:nvPr>
        </p:nvPicPr>
        <p:blipFill rotWithShape="1">
          <a:blip r:embed="rId5">
            <a:alphaModFix/>
          </a:blip>
          <a:srcRect/>
          <a:stretch/>
        </p:blipFill>
        <p:spPr>
          <a:xfrm>
            <a:off x="6581775" y="2001377"/>
            <a:ext cx="5219700" cy="3414047"/>
          </a:xfrm>
          <a:prstGeom prst="rect">
            <a:avLst/>
          </a:prstGeom>
          <a:noFill/>
          <a:ln>
            <a:noFill/>
          </a:ln>
        </p:spPr>
      </p:pic>
      <p:sp>
        <p:nvSpPr>
          <p:cNvPr id="2" name="Slide Number Placeholder 1">
            <a:extLst>
              <a:ext uri="{FF2B5EF4-FFF2-40B4-BE49-F238E27FC236}">
                <a16:creationId xmlns:a16="http://schemas.microsoft.com/office/drawing/2014/main" id="{9BBD976A-FE5D-286A-2EE6-3401A5104D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cxnSp>
        <p:nvCxnSpPr>
          <p:cNvPr id="264" name="Google Shape;264;p36"/>
          <p:cNvCxnSpPr/>
          <p:nvPr/>
        </p:nvCxnSpPr>
        <p:spPr>
          <a:xfrm>
            <a:off x="800100" y="723900"/>
            <a:ext cx="10591800" cy="0"/>
          </a:xfrm>
          <a:prstGeom prst="straightConnector1">
            <a:avLst/>
          </a:prstGeom>
          <a:noFill/>
          <a:ln w="44450" cap="flat" cmpd="sng">
            <a:solidFill>
              <a:schemeClr val="dk1"/>
            </a:solidFill>
            <a:prstDash val="solid"/>
            <a:miter lim="800000"/>
            <a:headEnd type="none" w="sm" len="sm"/>
            <a:tailEnd type="none" w="sm" len="sm"/>
          </a:ln>
        </p:spPr>
      </p:cxnSp>
      <p:cxnSp>
        <p:nvCxnSpPr>
          <p:cNvPr id="265" name="Google Shape;265;p36"/>
          <p:cNvCxnSpPr/>
          <p:nvPr/>
        </p:nvCxnSpPr>
        <p:spPr>
          <a:xfrm>
            <a:off x="800100" y="6142781"/>
            <a:ext cx="10591800" cy="0"/>
          </a:xfrm>
          <a:prstGeom prst="straightConnector1">
            <a:avLst/>
          </a:prstGeom>
          <a:noFill/>
          <a:ln w="12700" cap="flat" cmpd="sng">
            <a:solidFill>
              <a:schemeClr val="dk1"/>
            </a:solidFill>
            <a:prstDash val="solid"/>
            <a:miter lim="800000"/>
            <a:headEnd type="none" w="sm" len="sm"/>
            <a:tailEnd type="none" w="sm" len="sm"/>
          </a:ln>
        </p:spPr>
      </p:cxnSp>
      <p:sp>
        <p:nvSpPr>
          <p:cNvPr id="266" name="Google Shape;266;p3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ustria"/>
              <a:ea typeface="Lustria"/>
              <a:cs typeface="Lustria"/>
              <a:sym typeface="Lustria"/>
            </a:endParaRPr>
          </a:p>
        </p:txBody>
      </p:sp>
      <p:pic>
        <p:nvPicPr>
          <p:cNvPr id="267" name="Google Shape;267;p36"/>
          <p:cNvPicPr preferRelativeResize="0">
            <a:picLocks noGrp="1"/>
          </p:cNvPicPr>
          <p:nvPr>
            <p:ph type="body" idx="1"/>
          </p:nvPr>
        </p:nvPicPr>
        <p:blipFill rotWithShape="1">
          <a:blip r:embed="rId3">
            <a:alphaModFix/>
          </a:blip>
          <a:srcRect t="19218" r="2" b="30111"/>
          <a:stretch/>
        </p:blipFill>
        <p:spPr>
          <a:xfrm>
            <a:off x="800100" y="717656"/>
            <a:ext cx="10591800" cy="3086100"/>
          </a:xfrm>
          <a:prstGeom prst="rect">
            <a:avLst/>
          </a:prstGeom>
          <a:noFill/>
          <a:ln>
            <a:noFill/>
          </a:ln>
        </p:spPr>
      </p:pic>
      <p:sp>
        <p:nvSpPr>
          <p:cNvPr id="268" name="Google Shape;268;p36"/>
          <p:cNvSpPr txBox="1">
            <a:spLocks noGrp="1"/>
          </p:cNvSpPr>
          <p:nvPr>
            <p:ph type="title"/>
          </p:nvPr>
        </p:nvSpPr>
        <p:spPr>
          <a:xfrm>
            <a:off x="704088" y="4023657"/>
            <a:ext cx="3794760" cy="211044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Open Sans"/>
              <a:buNone/>
            </a:pPr>
            <a:r>
              <a:rPr lang="en-US"/>
              <a:t>JANUARY 16, 2025, UPDATE</a:t>
            </a:r>
            <a:endParaRPr/>
          </a:p>
        </p:txBody>
      </p:sp>
      <p:sp>
        <p:nvSpPr>
          <p:cNvPr id="269" name="Google Shape;269;p36"/>
          <p:cNvSpPr txBox="1">
            <a:spLocks noGrp="1"/>
          </p:cNvSpPr>
          <p:nvPr>
            <p:ph type="body" idx="2"/>
          </p:nvPr>
        </p:nvSpPr>
        <p:spPr>
          <a:xfrm>
            <a:off x="5350933" y="4088705"/>
            <a:ext cx="6135924" cy="209397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300"/>
              <a:buNone/>
            </a:pPr>
            <a:r>
              <a:rPr lang="en-US" sz="1300"/>
              <a:t>Current Objective</a:t>
            </a:r>
            <a:endParaRPr/>
          </a:p>
          <a:p>
            <a:pPr marL="0" lvl="0" indent="0" algn="l" rtl="0">
              <a:lnSpc>
                <a:spcPct val="100000"/>
              </a:lnSpc>
              <a:spcBef>
                <a:spcPts val="1000"/>
              </a:spcBef>
              <a:spcAft>
                <a:spcPts val="0"/>
              </a:spcAft>
              <a:buClr>
                <a:schemeClr val="dk1"/>
              </a:buClr>
              <a:buSzPts val="1300"/>
              <a:buNone/>
            </a:pPr>
            <a:r>
              <a:rPr lang="en-US" sz="1300"/>
              <a:t>After identifying ground source heat exchange and wastewater energy recovery as potential sources and sinks for the Penn South site in previous work, this report aims to determine optimal energy source combinations and develop a conceptual design. Technical and economic feasibility of the conceptual design is explored through the lens of each resource. Site layout, sub grade infrastructure, and ability of the design to meet consumption are outlined along with an assessment of design alternatives and a sensitivity analysis. </a:t>
            </a:r>
            <a:endParaRPr/>
          </a:p>
          <a:p>
            <a:pPr marL="0" lvl="0" indent="82550" algn="l" rtl="0">
              <a:lnSpc>
                <a:spcPct val="100000"/>
              </a:lnSpc>
              <a:spcBef>
                <a:spcPts val="1000"/>
              </a:spcBef>
              <a:spcAft>
                <a:spcPts val="0"/>
              </a:spcAft>
              <a:buClr>
                <a:schemeClr val="dk1"/>
              </a:buClr>
              <a:buSzPts val="1300"/>
              <a:buNone/>
            </a:pPr>
            <a:endParaRPr sz="1300"/>
          </a:p>
        </p:txBody>
      </p:sp>
      <p:sp>
        <p:nvSpPr>
          <p:cNvPr id="270" name="Google Shape;270;p36"/>
          <p:cNvSpPr txBox="1">
            <a:spLocks noGrp="1"/>
          </p:cNvSpPr>
          <p:nvPr>
            <p:ph type="ftr" idx="11"/>
          </p:nvPr>
        </p:nvSpPr>
        <p:spPr>
          <a:xfrm>
            <a:off x="704088" y="6356350"/>
            <a:ext cx="4539727"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chemeClr val="dk1"/>
                </a:solidFill>
                <a:latin typeface="Open Sans"/>
                <a:ea typeface="Open Sans"/>
                <a:cs typeface="Open Sans"/>
                <a:sym typeface="Open Sans"/>
              </a:rPr>
              <a:t>© Egg Geo 2025</a:t>
            </a:r>
            <a:endParaRPr/>
          </a:p>
        </p:txBody>
      </p:sp>
      <p:cxnSp>
        <p:nvCxnSpPr>
          <p:cNvPr id="271" name="Google Shape;271;p36"/>
          <p:cNvCxnSpPr/>
          <p:nvPr/>
        </p:nvCxnSpPr>
        <p:spPr>
          <a:xfrm rot="10800000" flipH="1">
            <a:off x="4876800" y="4114590"/>
            <a:ext cx="9818" cy="2019510"/>
          </a:xfrm>
          <a:prstGeom prst="straightConnector1">
            <a:avLst/>
          </a:prstGeom>
          <a:noFill/>
          <a:ln w="12700" cap="flat" cmpd="sng">
            <a:solidFill>
              <a:schemeClr val="dk1"/>
            </a:solidFill>
            <a:prstDash val="solid"/>
            <a:miter lim="800000"/>
            <a:headEnd type="none" w="sm" len="sm"/>
            <a:tailEnd type="none" w="sm" len="sm"/>
          </a:ln>
        </p:spPr>
      </p:cxnSp>
      <p:sp>
        <p:nvSpPr>
          <p:cNvPr id="2" name="Slide Number Placeholder 1">
            <a:extLst>
              <a:ext uri="{FF2B5EF4-FFF2-40B4-BE49-F238E27FC236}">
                <a16:creationId xmlns:a16="http://schemas.microsoft.com/office/drawing/2014/main" id="{AB539E2F-4B03-C38C-E850-55CF697BD0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cxnSp>
        <p:nvCxnSpPr>
          <p:cNvPr id="276" name="Google Shape;276;p37"/>
          <p:cNvCxnSpPr/>
          <p:nvPr/>
        </p:nvCxnSpPr>
        <p:spPr>
          <a:xfrm>
            <a:off x="800100" y="723900"/>
            <a:ext cx="10591800" cy="0"/>
          </a:xfrm>
          <a:prstGeom prst="straightConnector1">
            <a:avLst/>
          </a:prstGeom>
          <a:noFill/>
          <a:ln w="44450" cap="flat" cmpd="sng">
            <a:solidFill>
              <a:schemeClr val="dk1"/>
            </a:solidFill>
            <a:prstDash val="solid"/>
            <a:miter lim="800000"/>
            <a:headEnd type="none" w="sm" len="sm"/>
            <a:tailEnd type="none" w="sm" len="sm"/>
          </a:ln>
        </p:spPr>
      </p:cxnSp>
      <p:cxnSp>
        <p:nvCxnSpPr>
          <p:cNvPr id="277" name="Google Shape;277;p37"/>
          <p:cNvCxnSpPr/>
          <p:nvPr/>
        </p:nvCxnSpPr>
        <p:spPr>
          <a:xfrm>
            <a:off x="800100" y="6142781"/>
            <a:ext cx="10591800" cy="0"/>
          </a:xfrm>
          <a:prstGeom prst="straightConnector1">
            <a:avLst/>
          </a:prstGeom>
          <a:noFill/>
          <a:ln w="12700" cap="flat" cmpd="sng">
            <a:solidFill>
              <a:schemeClr val="dk1"/>
            </a:solidFill>
            <a:prstDash val="solid"/>
            <a:miter lim="800000"/>
            <a:headEnd type="none" w="sm" len="sm"/>
            <a:tailEnd type="none" w="sm" len="sm"/>
          </a:ln>
        </p:spPr>
      </p:cxnSp>
      <p:sp>
        <p:nvSpPr>
          <p:cNvPr id="278" name="Google Shape;278;p3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ustria"/>
              <a:ea typeface="Lustria"/>
              <a:cs typeface="Lustria"/>
              <a:sym typeface="Lustria"/>
            </a:endParaRPr>
          </a:p>
        </p:txBody>
      </p:sp>
      <p:pic>
        <p:nvPicPr>
          <p:cNvPr id="279" name="Google Shape;279;p37"/>
          <p:cNvPicPr preferRelativeResize="0">
            <a:picLocks noGrp="1"/>
          </p:cNvPicPr>
          <p:nvPr>
            <p:ph type="body" idx="1"/>
          </p:nvPr>
        </p:nvPicPr>
        <p:blipFill rotWithShape="1">
          <a:blip r:embed="rId3">
            <a:alphaModFix/>
          </a:blip>
          <a:srcRect l="34118" r="22602" b="2"/>
          <a:stretch/>
        </p:blipFill>
        <p:spPr>
          <a:xfrm>
            <a:off x="20" y="-17929"/>
            <a:ext cx="4206220" cy="6875929"/>
          </a:xfrm>
          <a:prstGeom prst="rect">
            <a:avLst/>
          </a:prstGeom>
          <a:noFill/>
          <a:ln>
            <a:noFill/>
          </a:ln>
        </p:spPr>
      </p:pic>
      <p:sp>
        <p:nvSpPr>
          <p:cNvPr id="280" name="Google Shape;280;p37"/>
          <p:cNvSpPr txBox="1">
            <a:spLocks noGrp="1"/>
          </p:cNvSpPr>
          <p:nvPr>
            <p:ph type="title"/>
          </p:nvPr>
        </p:nvSpPr>
        <p:spPr>
          <a:xfrm>
            <a:off x="4369981" y="914400"/>
            <a:ext cx="7336466" cy="130759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4000"/>
              <a:buFont typeface="Open Sans"/>
              <a:buNone/>
            </a:pPr>
            <a:r>
              <a:rPr lang="en-US" dirty="0"/>
              <a:t>POTENTIAL DRILLING SPACE</a:t>
            </a:r>
            <a:br>
              <a:rPr lang="en-US" dirty="0"/>
            </a:br>
            <a:r>
              <a:rPr lang="en-US" sz="3200" dirty="0"/>
              <a:t>(CLOSED LOOP OPTION)</a:t>
            </a:r>
            <a:endParaRPr dirty="0"/>
          </a:p>
        </p:txBody>
      </p:sp>
      <p:sp>
        <p:nvSpPr>
          <p:cNvPr id="281" name="Google Shape;281;p37"/>
          <p:cNvSpPr txBox="1">
            <a:spLocks noGrp="1"/>
          </p:cNvSpPr>
          <p:nvPr>
            <p:ph type="body" idx="2"/>
          </p:nvPr>
        </p:nvSpPr>
        <p:spPr>
          <a:xfrm>
            <a:off x="4866968" y="2221992"/>
            <a:ext cx="6627924" cy="373989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400"/>
              <a:buChar char="•"/>
            </a:pPr>
            <a:r>
              <a:rPr lang="en-US" sz="1400" dirty="0"/>
              <a:t>Drilling contractors recommend drilling no deeper than 850 vertical feet. Additionally, the maximum angle they are capable of drilling is 15 degrees. A simple equation was used to calculate the lateral length (b) based on the depth of the borehole (a)=850ft, and angle (</a:t>
            </a:r>
            <a:r>
              <a:rPr lang="en-US" sz="1400" dirty="0" err="1"/>
              <a:t>ß</a:t>
            </a:r>
            <a:r>
              <a:rPr lang="en-US" sz="1400" dirty="0"/>
              <a:t>)=15 degrees. b, or the lateral distance we are able to access with the use of inclined drilling is 228 feet (Figure  &amp; Figure ). This was applied as a buffer to selected sides of potential drilling spaces to determine how far under partner-owned buildings we are able to drill for additional heat exchange area. Care was taken to avoid drilling under streets and buildings not owned by project partners. This area (open drilling space + lateral accessible subsurface) was used in </a:t>
            </a:r>
            <a:r>
              <a:rPr lang="en-US" sz="1400" dirty="0" err="1"/>
              <a:t>GLHEPro</a:t>
            </a:r>
            <a:r>
              <a:rPr lang="en-US" sz="1400" dirty="0"/>
              <a:t> as part of the closed loop analysis to reflect the additional load able to be met due to the use of inclined drilling. This software does not have options to consider the use of inclined boreholes, so the additional space described above and displayed in Figure  was used to reflect this technique.</a:t>
            </a:r>
            <a:endParaRPr dirty="0"/>
          </a:p>
        </p:txBody>
      </p:sp>
      <p:sp>
        <p:nvSpPr>
          <p:cNvPr id="282" name="Google Shape;282;p37"/>
          <p:cNvSpPr txBox="1">
            <a:spLocks noGrp="1"/>
          </p:cNvSpPr>
          <p:nvPr>
            <p:ph type="ftr" idx="11"/>
          </p:nvPr>
        </p:nvSpPr>
        <p:spPr>
          <a:xfrm>
            <a:off x="704088" y="6356350"/>
            <a:ext cx="4539727" cy="36512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FFFFFF"/>
                </a:solidFill>
                <a:latin typeface="Open Sans"/>
                <a:ea typeface="Open Sans"/>
                <a:cs typeface="Open Sans"/>
                <a:sym typeface="Open Sans"/>
              </a:rPr>
              <a:t>© Egg Geo 2025</a:t>
            </a:r>
            <a:endParaRPr/>
          </a:p>
        </p:txBody>
      </p:sp>
      <p:cxnSp>
        <p:nvCxnSpPr>
          <p:cNvPr id="283" name="Google Shape;283;p37"/>
          <p:cNvCxnSpPr/>
          <p:nvPr/>
        </p:nvCxnSpPr>
        <p:spPr>
          <a:xfrm>
            <a:off x="4917665" y="722376"/>
            <a:ext cx="6476356" cy="0"/>
          </a:xfrm>
          <a:prstGeom prst="straightConnector1">
            <a:avLst/>
          </a:prstGeom>
          <a:noFill/>
          <a:ln w="44450" cap="flat" cmpd="sng">
            <a:solidFill>
              <a:schemeClr val="dk1"/>
            </a:solidFill>
            <a:prstDash val="solid"/>
            <a:miter lim="800000"/>
            <a:headEnd type="none" w="sm" len="sm"/>
            <a:tailEnd type="none" w="sm" len="sm"/>
          </a:ln>
        </p:spPr>
      </p:cxnSp>
      <p:cxnSp>
        <p:nvCxnSpPr>
          <p:cNvPr id="284" name="Google Shape;284;p37"/>
          <p:cNvCxnSpPr/>
          <p:nvPr/>
        </p:nvCxnSpPr>
        <p:spPr>
          <a:xfrm>
            <a:off x="4917665" y="6144768"/>
            <a:ext cx="6476356" cy="0"/>
          </a:xfrm>
          <a:prstGeom prst="straightConnector1">
            <a:avLst/>
          </a:prstGeom>
          <a:noFill/>
          <a:ln w="12700" cap="flat" cmpd="sng">
            <a:solidFill>
              <a:schemeClr val="dk1"/>
            </a:solidFill>
            <a:prstDash val="solid"/>
            <a:miter lim="800000"/>
            <a:headEnd type="none" w="sm" len="sm"/>
            <a:tailEnd type="none" w="sm" len="sm"/>
          </a:ln>
        </p:spPr>
      </p:cxnSp>
      <p:sp>
        <p:nvSpPr>
          <p:cNvPr id="2" name="Slide Number Placeholder 1">
            <a:extLst>
              <a:ext uri="{FF2B5EF4-FFF2-40B4-BE49-F238E27FC236}">
                <a16:creationId xmlns:a16="http://schemas.microsoft.com/office/drawing/2014/main" id="{98037A4E-8C6D-2A65-9125-DBAD128DF4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1191</Words>
  <Application>Microsoft Macintosh PowerPoint</Application>
  <PresentationFormat>Widescreen</PresentationFormat>
  <Paragraphs>125</Paragraphs>
  <Slides>19</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Arial Narrow</vt:lpstr>
      <vt:lpstr>Trebuchet MS</vt:lpstr>
      <vt:lpstr>Open Sans</vt:lpstr>
      <vt:lpstr>Calibri</vt:lpstr>
      <vt:lpstr>Lustria</vt:lpstr>
      <vt:lpstr>ChronicleVTI</vt:lpstr>
      <vt:lpstr>ChronicleVTI</vt:lpstr>
      <vt:lpstr>1_Custom Design</vt:lpstr>
      <vt:lpstr>Thermal Energy Network Evolution of the Penn South Community in Manhattan</vt:lpstr>
      <vt:lpstr>District Scale Building Energy Simulation Started, February 2021</vt:lpstr>
      <vt:lpstr>Geothermal Query:  How To Decarbonize (15) 22 Story Residential Buildings?</vt:lpstr>
      <vt:lpstr>GENERAL OBSERVATIONS; LOCAL LEGISLATION  LL38, LL97, IMMINENT THREATS OF FINES</vt:lpstr>
      <vt:lpstr>Decision To Move Forward With An Application For Public Opportunity Notice 4614</vt:lpstr>
      <vt:lpstr>Load Diversity (Pumping Heat From Building To Building)</vt:lpstr>
      <vt:lpstr>Working Within The City’s Existing Infrastructure Is Expensive And Complicated</vt:lpstr>
      <vt:lpstr>JANUARY 16, 2025, UPDATE</vt:lpstr>
      <vt:lpstr>POTENTIAL DRILLING SPACE (CLOSED LOOP OPTION)</vt:lpstr>
      <vt:lpstr>Angled Drilling In Order To Maximize Footprint To Heat Exchange Capacity Ratio</vt:lpstr>
      <vt:lpstr>Aquifer Coupled Opportunities Identified at the Chelsea Location (Penn South) due to the presence of glacial till</vt:lpstr>
      <vt:lpstr>Hydrogeologists Studied Subterranean Water Flow To Analyze Thermal Communication And Saturation</vt:lpstr>
      <vt:lpstr>Flow &amp; Thermal Effect Over 25 Years Is Computed And Digitized</vt:lpstr>
      <vt:lpstr>Flow &amp; Thermal Effect Over 25 Years Is Computed And Digitized</vt:lpstr>
      <vt:lpstr>The Result Of Thermal Influence After 25 Years Of Pumping At 600 GPM. Also Modeled With Four Doublets Over Five Years</vt:lpstr>
      <vt:lpstr>The Thermal Energy Neighborhood Is Identified And Piping Arrangements Are Proposed</vt:lpstr>
      <vt:lpstr>Hydronic Arrangement Of Three Clusters Decoupled To A Central Thermal Energy Transportation Loop</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Thermal Energy Network Evolution of the Penn South</dc:title>
  <dc:subject/>
  <dc:creator>Jay Egg</dc:creator>
  <cp:keywords/>
  <dc:description/>
  <cp:lastModifiedBy>H. Sharon Lin</cp:lastModifiedBy>
  <cp:revision>11</cp:revision>
  <dcterms:modified xsi:type="dcterms:W3CDTF">2025-07-11T18:32:15Z</dcterms:modified>
  <cp:category/>
</cp:coreProperties>
</file>