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2400F-2F20-4941-AC42-939D5E8CA32D}" v="6" dt="2025-01-30T12:25:25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65572-732A-4225-B693-1B0E6D7255E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FDDF10-2804-4275-B7E1-B3F5BD1C1BA3}">
      <dgm:prSet/>
      <dgm:spPr/>
      <dgm:t>
        <a:bodyPr/>
        <a:lstStyle/>
        <a:p>
          <a:r>
            <a:rPr lang="en-CA"/>
            <a:t>A unique “coming together” of seemingly disparate stakeholders.</a:t>
          </a:r>
          <a:endParaRPr lang="en-US"/>
        </a:p>
      </dgm:t>
    </dgm:pt>
    <dgm:pt modelId="{5369BB84-3B27-4A22-88A6-9DB06F4967B8}" type="parTrans" cxnId="{743CD479-C24E-4B87-9373-A43F5093022A}">
      <dgm:prSet/>
      <dgm:spPr/>
      <dgm:t>
        <a:bodyPr/>
        <a:lstStyle/>
        <a:p>
          <a:endParaRPr lang="en-US"/>
        </a:p>
      </dgm:t>
    </dgm:pt>
    <dgm:pt modelId="{68163C2C-482E-40D4-BA88-5F4B68614A26}" type="sibTrans" cxnId="{743CD479-C24E-4B87-9373-A43F5093022A}">
      <dgm:prSet/>
      <dgm:spPr/>
      <dgm:t>
        <a:bodyPr/>
        <a:lstStyle/>
        <a:p>
          <a:endParaRPr lang="en-US"/>
        </a:p>
      </dgm:t>
    </dgm:pt>
    <dgm:pt modelId="{3B1270D0-BA4B-44E6-B42B-DB81C53298D0}">
      <dgm:prSet/>
      <dgm:spPr/>
      <dgm:t>
        <a:bodyPr/>
        <a:lstStyle/>
        <a:p>
          <a:r>
            <a:rPr lang="en-CA"/>
            <a:t>A NatGas utility company undertaking an energy system project with NO natural gas revenue potential (Eversource).</a:t>
          </a:r>
          <a:endParaRPr lang="en-US"/>
        </a:p>
      </dgm:t>
    </dgm:pt>
    <dgm:pt modelId="{A8D04EA7-CA25-4062-9D63-F965C30DB250}" type="parTrans" cxnId="{E22DFE35-1926-474B-824C-8195BBE5484C}">
      <dgm:prSet/>
      <dgm:spPr/>
      <dgm:t>
        <a:bodyPr/>
        <a:lstStyle/>
        <a:p>
          <a:endParaRPr lang="en-US"/>
        </a:p>
      </dgm:t>
    </dgm:pt>
    <dgm:pt modelId="{B41E0C04-5611-46CD-82AE-C23FC93576DE}" type="sibTrans" cxnId="{E22DFE35-1926-474B-824C-8195BBE5484C}">
      <dgm:prSet/>
      <dgm:spPr/>
      <dgm:t>
        <a:bodyPr/>
        <a:lstStyle/>
        <a:p>
          <a:endParaRPr lang="en-US"/>
        </a:p>
      </dgm:t>
    </dgm:pt>
    <dgm:pt modelId="{6CDCAE21-87C9-4265-B231-8EB66EF1721F}">
      <dgm:prSet/>
      <dgm:spPr/>
      <dgm:t>
        <a:bodyPr/>
        <a:lstStyle/>
        <a:p>
          <a:r>
            <a:rPr lang="en-CA"/>
            <a:t>a</a:t>
          </a:r>
          <a:r>
            <a:rPr lang="en-CA" b="0" i="0"/>
            <a:t> non-profit organization  with a mission to drive energy systems change through an ethical and efficient thermal energy transition (HEET).</a:t>
          </a:r>
          <a:endParaRPr lang="en-US"/>
        </a:p>
      </dgm:t>
    </dgm:pt>
    <dgm:pt modelId="{91067617-6B70-4530-B699-684BDBDA291B}" type="parTrans" cxnId="{46C1989B-DCCA-48F9-99A0-1A300FF575E4}">
      <dgm:prSet/>
      <dgm:spPr/>
      <dgm:t>
        <a:bodyPr/>
        <a:lstStyle/>
        <a:p>
          <a:endParaRPr lang="en-US"/>
        </a:p>
      </dgm:t>
    </dgm:pt>
    <dgm:pt modelId="{E78263D2-917B-45F9-B045-FF9AF11F4849}" type="sibTrans" cxnId="{46C1989B-DCCA-48F9-99A0-1A300FF575E4}">
      <dgm:prSet/>
      <dgm:spPr/>
      <dgm:t>
        <a:bodyPr/>
        <a:lstStyle/>
        <a:p>
          <a:endParaRPr lang="en-US"/>
        </a:p>
      </dgm:t>
    </dgm:pt>
    <dgm:pt modelId="{59183DCF-DE4A-42A7-99B8-33EA13BB5E3F}">
      <dgm:prSet/>
      <dgm:spPr/>
      <dgm:t>
        <a:bodyPr/>
        <a:lstStyle/>
        <a:p>
          <a:r>
            <a:rPr lang="en-CA" u="sng"/>
            <a:t>The result</a:t>
          </a:r>
          <a:r>
            <a:rPr lang="en-CA"/>
            <a:t>: A successful pilot project becoming operational!</a:t>
          </a:r>
          <a:endParaRPr lang="en-US"/>
        </a:p>
      </dgm:t>
    </dgm:pt>
    <dgm:pt modelId="{2E79DDC8-2570-467C-9646-7046B1E5B122}" type="parTrans" cxnId="{82ABA751-54FB-494C-9617-28556779DB45}">
      <dgm:prSet/>
      <dgm:spPr/>
      <dgm:t>
        <a:bodyPr/>
        <a:lstStyle/>
        <a:p>
          <a:endParaRPr lang="en-US"/>
        </a:p>
      </dgm:t>
    </dgm:pt>
    <dgm:pt modelId="{B08CB1DB-423D-4F2A-A9E6-E3ED9D817899}" type="sibTrans" cxnId="{82ABA751-54FB-494C-9617-28556779DB45}">
      <dgm:prSet/>
      <dgm:spPr/>
      <dgm:t>
        <a:bodyPr/>
        <a:lstStyle/>
        <a:p>
          <a:endParaRPr lang="en-US"/>
        </a:p>
      </dgm:t>
    </dgm:pt>
    <dgm:pt modelId="{C1186819-EE0E-4A4F-B7A2-FECE4BA05357}" type="pres">
      <dgm:prSet presAssocID="{D0765572-732A-4225-B693-1B0E6D7255E2}" presName="diagram" presStyleCnt="0">
        <dgm:presLayoutVars>
          <dgm:dir/>
          <dgm:resizeHandles val="exact"/>
        </dgm:presLayoutVars>
      </dgm:prSet>
      <dgm:spPr/>
    </dgm:pt>
    <dgm:pt modelId="{CD3C2D24-7190-4640-A8A7-BB55791DF8D6}" type="pres">
      <dgm:prSet presAssocID="{C6FDDF10-2804-4275-B7E1-B3F5BD1C1BA3}" presName="arrow" presStyleLbl="node1" presStyleIdx="0" presStyleCnt="4">
        <dgm:presLayoutVars>
          <dgm:bulletEnabled val="1"/>
        </dgm:presLayoutVars>
      </dgm:prSet>
      <dgm:spPr/>
    </dgm:pt>
    <dgm:pt modelId="{A1B66902-74BF-4201-914B-F8D43ED99987}" type="pres">
      <dgm:prSet presAssocID="{3B1270D0-BA4B-44E6-B42B-DB81C53298D0}" presName="arrow" presStyleLbl="node1" presStyleIdx="1" presStyleCnt="4">
        <dgm:presLayoutVars>
          <dgm:bulletEnabled val="1"/>
        </dgm:presLayoutVars>
      </dgm:prSet>
      <dgm:spPr/>
    </dgm:pt>
    <dgm:pt modelId="{2AAA74A1-E1FE-456A-A4E4-9174C34EC54D}" type="pres">
      <dgm:prSet presAssocID="{6CDCAE21-87C9-4265-B231-8EB66EF1721F}" presName="arrow" presStyleLbl="node1" presStyleIdx="2" presStyleCnt="4">
        <dgm:presLayoutVars>
          <dgm:bulletEnabled val="1"/>
        </dgm:presLayoutVars>
      </dgm:prSet>
      <dgm:spPr/>
    </dgm:pt>
    <dgm:pt modelId="{0F2F38D0-CC0A-4FF6-AB04-66D073016EA4}" type="pres">
      <dgm:prSet presAssocID="{59183DCF-DE4A-42A7-99B8-33EA13BB5E3F}" presName="arrow" presStyleLbl="node1" presStyleIdx="3" presStyleCnt="4">
        <dgm:presLayoutVars>
          <dgm:bulletEnabled val="1"/>
        </dgm:presLayoutVars>
      </dgm:prSet>
      <dgm:spPr/>
    </dgm:pt>
  </dgm:ptLst>
  <dgm:cxnLst>
    <dgm:cxn modelId="{D8C8D620-CC5A-4FA6-B63E-6BB9A47BC4A4}" type="presOf" srcId="{C6FDDF10-2804-4275-B7E1-B3F5BD1C1BA3}" destId="{CD3C2D24-7190-4640-A8A7-BB55791DF8D6}" srcOrd="0" destOrd="0" presId="urn:microsoft.com/office/officeart/2005/8/layout/arrow5"/>
    <dgm:cxn modelId="{E22DFE35-1926-474B-824C-8195BBE5484C}" srcId="{D0765572-732A-4225-B693-1B0E6D7255E2}" destId="{3B1270D0-BA4B-44E6-B42B-DB81C53298D0}" srcOrd="1" destOrd="0" parTransId="{A8D04EA7-CA25-4062-9D63-F965C30DB250}" sibTransId="{B41E0C04-5611-46CD-82AE-C23FC93576DE}"/>
    <dgm:cxn modelId="{82ABA751-54FB-494C-9617-28556779DB45}" srcId="{D0765572-732A-4225-B693-1B0E6D7255E2}" destId="{59183DCF-DE4A-42A7-99B8-33EA13BB5E3F}" srcOrd="3" destOrd="0" parTransId="{2E79DDC8-2570-467C-9646-7046B1E5B122}" sibTransId="{B08CB1DB-423D-4F2A-A9E6-E3ED9D817899}"/>
    <dgm:cxn modelId="{BF11BD75-3B39-4410-8731-45C7450A40A8}" type="presOf" srcId="{59183DCF-DE4A-42A7-99B8-33EA13BB5E3F}" destId="{0F2F38D0-CC0A-4FF6-AB04-66D073016EA4}" srcOrd="0" destOrd="0" presId="urn:microsoft.com/office/officeart/2005/8/layout/arrow5"/>
    <dgm:cxn modelId="{743CD479-C24E-4B87-9373-A43F5093022A}" srcId="{D0765572-732A-4225-B693-1B0E6D7255E2}" destId="{C6FDDF10-2804-4275-B7E1-B3F5BD1C1BA3}" srcOrd="0" destOrd="0" parTransId="{5369BB84-3B27-4A22-88A6-9DB06F4967B8}" sibTransId="{68163C2C-482E-40D4-BA88-5F4B68614A26}"/>
    <dgm:cxn modelId="{46C1989B-DCCA-48F9-99A0-1A300FF575E4}" srcId="{D0765572-732A-4225-B693-1B0E6D7255E2}" destId="{6CDCAE21-87C9-4265-B231-8EB66EF1721F}" srcOrd="2" destOrd="0" parTransId="{91067617-6B70-4530-B699-684BDBDA291B}" sibTransId="{E78263D2-917B-45F9-B045-FF9AF11F4849}"/>
    <dgm:cxn modelId="{5F2A6AB0-C312-402F-9D6B-B354E1F5CB6E}" type="presOf" srcId="{6CDCAE21-87C9-4265-B231-8EB66EF1721F}" destId="{2AAA74A1-E1FE-456A-A4E4-9174C34EC54D}" srcOrd="0" destOrd="0" presId="urn:microsoft.com/office/officeart/2005/8/layout/arrow5"/>
    <dgm:cxn modelId="{090184CD-827F-4BB5-B240-4F23D80D5593}" type="presOf" srcId="{3B1270D0-BA4B-44E6-B42B-DB81C53298D0}" destId="{A1B66902-74BF-4201-914B-F8D43ED99987}" srcOrd="0" destOrd="0" presId="urn:microsoft.com/office/officeart/2005/8/layout/arrow5"/>
    <dgm:cxn modelId="{CD0AE7F4-B0FF-4772-9937-5B888EF32379}" type="presOf" srcId="{D0765572-732A-4225-B693-1B0E6D7255E2}" destId="{C1186819-EE0E-4A4F-B7A2-FECE4BA05357}" srcOrd="0" destOrd="0" presId="urn:microsoft.com/office/officeart/2005/8/layout/arrow5"/>
    <dgm:cxn modelId="{A047F916-947A-4760-8530-074AD4058F32}" type="presParOf" srcId="{C1186819-EE0E-4A4F-B7A2-FECE4BA05357}" destId="{CD3C2D24-7190-4640-A8A7-BB55791DF8D6}" srcOrd="0" destOrd="0" presId="urn:microsoft.com/office/officeart/2005/8/layout/arrow5"/>
    <dgm:cxn modelId="{14173C38-1D7B-48B8-B55D-7DF0D1DA3B55}" type="presParOf" srcId="{C1186819-EE0E-4A4F-B7A2-FECE4BA05357}" destId="{A1B66902-74BF-4201-914B-F8D43ED99987}" srcOrd="1" destOrd="0" presId="urn:microsoft.com/office/officeart/2005/8/layout/arrow5"/>
    <dgm:cxn modelId="{4D131145-BA17-44DB-8687-28705AE2F3DF}" type="presParOf" srcId="{C1186819-EE0E-4A4F-B7A2-FECE4BA05357}" destId="{2AAA74A1-E1FE-456A-A4E4-9174C34EC54D}" srcOrd="2" destOrd="0" presId="urn:microsoft.com/office/officeart/2005/8/layout/arrow5"/>
    <dgm:cxn modelId="{83B76CD1-C63E-448A-9B8F-62808B499EC8}" type="presParOf" srcId="{C1186819-EE0E-4A4F-B7A2-FECE4BA05357}" destId="{0F2F38D0-CC0A-4FF6-AB04-66D073016EA4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2B7CF5-8741-4DF8-9D64-2A0D40465C4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2C0D09-B03D-4C6A-A607-21C9D69C4E52}">
      <dgm:prSet/>
      <dgm:spPr/>
      <dgm:t>
        <a:bodyPr/>
        <a:lstStyle/>
        <a:p>
          <a:r>
            <a:rPr lang="en-CA" dirty="0"/>
            <a:t>Vertical Boreholes were changed to angled boreholes for 1 of the 3 borefields.</a:t>
          </a:r>
          <a:endParaRPr lang="en-US" dirty="0"/>
        </a:p>
      </dgm:t>
    </dgm:pt>
    <dgm:pt modelId="{E5656909-BE98-4102-B726-217EED6FC61D}" type="parTrans" cxnId="{C19269C4-5654-4A80-8D87-2E2E04DA3F10}">
      <dgm:prSet/>
      <dgm:spPr/>
      <dgm:t>
        <a:bodyPr/>
        <a:lstStyle/>
        <a:p>
          <a:endParaRPr lang="en-US"/>
        </a:p>
      </dgm:t>
    </dgm:pt>
    <dgm:pt modelId="{D12F25B7-D073-4F4A-BA97-3B2DFBCDEBC9}" type="sibTrans" cxnId="{C19269C4-5654-4A80-8D87-2E2E04DA3F10}">
      <dgm:prSet/>
      <dgm:spPr/>
      <dgm:t>
        <a:bodyPr/>
        <a:lstStyle/>
        <a:p>
          <a:endParaRPr lang="en-US"/>
        </a:p>
      </dgm:t>
    </dgm:pt>
    <dgm:pt modelId="{40D86B00-C271-47F1-86D9-EBDD4B69EDCB}">
      <dgm:prSet/>
      <dgm:spPr/>
      <dgm:t>
        <a:bodyPr/>
        <a:lstStyle/>
        <a:p>
          <a:r>
            <a:rPr lang="en-CA"/>
            <a:t>Single U – bends in the angled boreholes were changed to “double U – bends” or “quad – loops”.</a:t>
          </a:r>
          <a:endParaRPr lang="en-US"/>
        </a:p>
      </dgm:t>
    </dgm:pt>
    <dgm:pt modelId="{6B2AE459-B009-4F4E-8E01-639B56E7F53B}" type="parTrans" cxnId="{3E2279F7-157D-4BB1-9A11-3B55430CA83D}">
      <dgm:prSet/>
      <dgm:spPr/>
      <dgm:t>
        <a:bodyPr/>
        <a:lstStyle/>
        <a:p>
          <a:endParaRPr lang="en-US"/>
        </a:p>
      </dgm:t>
    </dgm:pt>
    <dgm:pt modelId="{ED99B44A-4A41-4674-9817-2510A78B05BF}" type="sibTrans" cxnId="{3E2279F7-157D-4BB1-9A11-3B55430CA83D}">
      <dgm:prSet/>
      <dgm:spPr/>
      <dgm:t>
        <a:bodyPr/>
        <a:lstStyle/>
        <a:p>
          <a:endParaRPr lang="en-US"/>
        </a:p>
      </dgm:t>
    </dgm:pt>
    <dgm:pt modelId="{FDC24459-8256-40E1-A3D0-5FB7C511C0E6}">
      <dgm:prSet/>
      <dgm:spPr/>
      <dgm:t>
        <a:bodyPr/>
        <a:lstStyle/>
        <a:p>
          <a:r>
            <a:rPr lang="en-CA"/>
            <a:t>Total drilled footage in the angled boreholes was change from 600 feet to approximately 720 feet.</a:t>
          </a:r>
          <a:endParaRPr lang="en-US"/>
        </a:p>
      </dgm:t>
    </dgm:pt>
    <dgm:pt modelId="{A643C211-FC12-4CB0-AB73-7E75AABFE518}" type="parTrans" cxnId="{97FDFF8D-24A0-4017-B1F3-5E5115B4E5C6}">
      <dgm:prSet/>
      <dgm:spPr/>
      <dgm:t>
        <a:bodyPr/>
        <a:lstStyle/>
        <a:p>
          <a:endParaRPr lang="en-US"/>
        </a:p>
      </dgm:t>
    </dgm:pt>
    <dgm:pt modelId="{F5313FA7-4E2A-4810-8761-98789F459D4C}" type="sibTrans" cxnId="{97FDFF8D-24A0-4017-B1F3-5E5115B4E5C6}">
      <dgm:prSet/>
      <dgm:spPr/>
      <dgm:t>
        <a:bodyPr/>
        <a:lstStyle/>
        <a:p>
          <a:endParaRPr lang="en-US"/>
        </a:p>
      </dgm:t>
    </dgm:pt>
    <dgm:pt modelId="{E4C718E0-0385-4B24-AD03-AB7F188258DF}">
      <dgm:prSet/>
      <dgm:spPr/>
      <dgm:t>
        <a:bodyPr/>
        <a:lstStyle/>
        <a:p>
          <a:r>
            <a:rPr lang="en-CA"/>
            <a:t>North American compliant collection vaults for borefields were changed to European spec collection vaults for the angled borefields.</a:t>
          </a:r>
          <a:endParaRPr lang="en-US"/>
        </a:p>
      </dgm:t>
    </dgm:pt>
    <dgm:pt modelId="{20B50A9E-E4AD-42B0-B047-A9CD08F04583}" type="parTrans" cxnId="{E1B481D9-8544-412B-9538-AE3EFA7B5DA6}">
      <dgm:prSet/>
      <dgm:spPr/>
      <dgm:t>
        <a:bodyPr/>
        <a:lstStyle/>
        <a:p>
          <a:endParaRPr lang="en-US"/>
        </a:p>
      </dgm:t>
    </dgm:pt>
    <dgm:pt modelId="{5BEB9C2C-9140-4497-AD27-537E500FBDAD}" type="sibTrans" cxnId="{E1B481D9-8544-412B-9538-AE3EFA7B5DA6}">
      <dgm:prSet/>
      <dgm:spPr/>
      <dgm:t>
        <a:bodyPr/>
        <a:lstStyle/>
        <a:p>
          <a:endParaRPr lang="en-US"/>
        </a:p>
      </dgm:t>
    </dgm:pt>
    <dgm:pt modelId="{CB2EBB2A-6006-40EC-AED7-70B977B21283}">
      <dgm:prSet/>
      <dgm:spPr/>
      <dgm:t>
        <a:bodyPr/>
        <a:lstStyle/>
        <a:p>
          <a:r>
            <a:rPr lang="en-CA"/>
            <a:t>Angled boreholes extended below wetland designated zones.</a:t>
          </a:r>
          <a:endParaRPr lang="en-US"/>
        </a:p>
      </dgm:t>
    </dgm:pt>
    <dgm:pt modelId="{90BA2D09-89EA-40CE-90A8-054F2D1B91F2}" type="parTrans" cxnId="{B4757D56-00A8-422B-8EBB-02CF5000C46A}">
      <dgm:prSet/>
      <dgm:spPr/>
      <dgm:t>
        <a:bodyPr/>
        <a:lstStyle/>
        <a:p>
          <a:endParaRPr lang="en-US"/>
        </a:p>
      </dgm:t>
    </dgm:pt>
    <dgm:pt modelId="{28EF7EE5-315B-42F3-BD2E-CCAA92BD3804}" type="sibTrans" cxnId="{B4757D56-00A8-422B-8EBB-02CF5000C46A}">
      <dgm:prSet/>
      <dgm:spPr/>
      <dgm:t>
        <a:bodyPr/>
        <a:lstStyle/>
        <a:p>
          <a:endParaRPr lang="en-US"/>
        </a:p>
      </dgm:t>
    </dgm:pt>
    <dgm:pt modelId="{9DEC7A27-A382-4738-8860-FF26D7E5B47C}" type="pres">
      <dgm:prSet presAssocID="{D12B7CF5-8741-4DF8-9D64-2A0D40465C4B}" presName="vert0" presStyleCnt="0">
        <dgm:presLayoutVars>
          <dgm:dir/>
          <dgm:animOne val="branch"/>
          <dgm:animLvl val="lvl"/>
        </dgm:presLayoutVars>
      </dgm:prSet>
      <dgm:spPr/>
    </dgm:pt>
    <dgm:pt modelId="{4934220B-4614-4D8D-BF8F-DDDCFD5172D1}" type="pres">
      <dgm:prSet presAssocID="{232C0D09-B03D-4C6A-A607-21C9D69C4E52}" presName="thickLine" presStyleLbl="alignNode1" presStyleIdx="0" presStyleCnt="5"/>
      <dgm:spPr/>
    </dgm:pt>
    <dgm:pt modelId="{C3BBF06A-C5ED-495A-863B-9D55C82C0979}" type="pres">
      <dgm:prSet presAssocID="{232C0D09-B03D-4C6A-A607-21C9D69C4E52}" presName="horz1" presStyleCnt="0"/>
      <dgm:spPr/>
    </dgm:pt>
    <dgm:pt modelId="{1AE05BE3-F30B-45D7-A3C1-291461840D35}" type="pres">
      <dgm:prSet presAssocID="{232C0D09-B03D-4C6A-A607-21C9D69C4E52}" presName="tx1" presStyleLbl="revTx" presStyleIdx="0" presStyleCnt="5"/>
      <dgm:spPr/>
    </dgm:pt>
    <dgm:pt modelId="{A8D38B8A-9BF0-45C7-AA28-FE49E7E3B881}" type="pres">
      <dgm:prSet presAssocID="{232C0D09-B03D-4C6A-A607-21C9D69C4E52}" presName="vert1" presStyleCnt="0"/>
      <dgm:spPr/>
    </dgm:pt>
    <dgm:pt modelId="{5BC463D1-25AB-4030-84FA-9D6D80E75319}" type="pres">
      <dgm:prSet presAssocID="{40D86B00-C271-47F1-86D9-EBDD4B69EDCB}" presName="thickLine" presStyleLbl="alignNode1" presStyleIdx="1" presStyleCnt="5"/>
      <dgm:spPr/>
    </dgm:pt>
    <dgm:pt modelId="{C3FFD485-4927-47E4-8F7E-173F026D73B6}" type="pres">
      <dgm:prSet presAssocID="{40D86B00-C271-47F1-86D9-EBDD4B69EDCB}" presName="horz1" presStyleCnt="0"/>
      <dgm:spPr/>
    </dgm:pt>
    <dgm:pt modelId="{5E3C2682-354C-4DE7-ABE2-68C84A466FC6}" type="pres">
      <dgm:prSet presAssocID="{40D86B00-C271-47F1-86D9-EBDD4B69EDCB}" presName="tx1" presStyleLbl="revTx" presStyleIdx="1" presStyleCnt="5"/>
      <dgm:spPr/>
    </dgm:pt>
    <dgm:pt modelId="{1E8B65DC-59D9-40E5-B7C0-9C6E662D5C5F}" type="pres">
      <dgm:prSet presAssocID="{40D86B00-C271-47F1-86D9-EBDD4B69EDCB}" presName="vert1" presStyleCnt="0"/>
      <dgm:spPr/>
    </dgm:pt>
    <dgm:pt modelId="{F7E33391-EDA5-4DE2-8BC1-3AF94DBEF7D4}" type="pres">
      <dgm:prSet presAssocID="{FDC24459-8256-40E1-A3D0-5FB7C511C0E6}" presName="thickLine" presStyleLbl="alignNode1" presStyleIdx="2" presStyleCnt="5"/>
      <dgm:spPr/>
    </dgm:pt>
    <dgm:pt modelId="{E53ADB88-F8FE-4603-AB1C-F00135D1C328}" type="pres">
      <dgm:prSet presAssocID="{FDC24459-8256-40E1-A3D0-5FB7C511C0E6}" presName="horz1" presStyleCnt="0"/>
      <dgm:spPr/>
    </dgm:pt>
    <dgm:pt modelId="{34CD6FB5-0174-4A26-93BF-7D8B7A34C4F4}" type="pres">
      <dgm:prSet presAssocID="{FDC24459-8256-40E1-A3D0-5FB7C511C0E6}" presName="tx1" presStyleLbl="revTx" presStyleIdx="2" presStyleCnt="5"/>
      <dgm:spPr/>
    </dgm:pt>
    <dgm:pt modelId="{619B7364-4794-452D-817E-8599A04B00B1}" type="pres">
      <dgm:prSet presAssocID="{FDC24459-8256-40E1-A3D0-5FB7C511C0E6}" presName="vert1" presStyleCnt="0"/>
      <dgm:spPr/>
    </dgm:pt>
    <dgm:pt modelId="{C09E4720-FB7A-422B-B183-C065070C0CD9}" type="pres">
      <dgm:prSet presAssocID="{E4C718E0-0385-4B24-AD03-AB7F188258DF}" presName="thickLine" presStyleLbl="alignNode1" presStyleIdx="3" presStyleCnt="5"/>
      <dgm:spPr/>
    </dgm:pt>
    <dgm:pt modelId="{AA3E6D08-0A7B-47A2-82E4-88249B031C7C}" type="pres">
      <dgm:prSet presAssocID="{E4C718E0-0385-4B24-AD03-AB7F188258DF}" presName="horz1" presStyleCnt="0"/>
      <dgm:spPr/>
    </dgm:pt>
    <dgm:pt modelId="{42928E3C-9012-4518-9411-4646299FE08F}" type="pres">
      <dgm:prSet presAssocID="{E4C718E0-0385-4B24-AD03-AB7F188258DF}" presName="tx1" presStyleLbl="revTx" presStyleIdx="3" presStyleCnt="5"/>
      <dgm:spPr/>
    </dgm:pt>
    <dgm:pt modelId="{8B7022EB-FE60-4E7D-8FB5-F208531DD7E9}" type="pres">
      <dgm:prSet presAssocID="{E4C718E0-0385-4B24-AD03-AB7F188258DF}" presName="vert1" presStyleCnt="0"/>
      <dgm:spPr/>
    </dgm:pt>
    <dgm:pt modelId="{569CF762-1237-44D9-B075-5C8AB4CEACC0}" type="pres">
      <dgm:prSet presAssocID="{CB2EBB2A-6006-40EC-AED7-70B977B21283}" presName="thickLine" presStyleLbl="alignNode1" presStyleIdx="4" presStyleCnt="5"/>
      <dgm:spPr/>
    </dgm:pt>
    <dgm:pt modelId="{F53D444C-46F1-41E8-9F38-6B4A892B68A2}" type="pres">
      <dgm:prSet presAssocID="{CB2EBB2A-6006-40EC-AED7-70B977B21283}" presName="horz1" presStyleCnt="0"/>
      <dgm:spPr/>
    </dgm:pt>
    <dgm:pt modelId="{D71BAC26-6518-49D6-9208-76AD927D4333}" type="pres">
      <dgm:prSet presAssocID="{CB2EBB2A-6006-40EC-AED7-70B977B21283}" presName="tx1" presStyleLbl="revTx" presStyleIdx="4" presStyleCnt="5"/>
      <dgm:spPr/>
    </dgm:pt>
    <dgm:pt modelId="{583F4F6F-6981-413C-A95B-9062A1E259D4}" type="pres">
      <dgm:prSet presAssocID="{CB2EBB2A-6006-40EC-AED7-70B977B21283}" presName="vert1" presStyleCnt="0"/>
      <dgm:spPr/>
    </dgm:pt>
  </dgm:ptLst>
  <dgm:cxnLst>
    <dgm:cxn modelId="{B9C75109-A4EE-4B95-8D19-2ED2C286B76D}" type="presOf" srcId="{CB2EBB2A-6006-40EC-AED7-70B977B21283}" destId="{D71BAC26-6518-49D6-9208-76AD927D4333}" srcOrd="0" destOrd="0" presId="urn:microsoft.com/office/officeart/2008/layout/LinedList"/>
    <dgm:cxn modelId="{CC716F1C-2C2E-4317-A118-27A00260ADD7}" type="presOf" srcId="{40D86B00-C271-47F1-86D9-EBDD4B69EDCB}" destId="{5E3C2682-354C-4DE7-ABE2-68C84A466FC6}" srcOrd="0" destOrd="0" presId="urn:microsoft.com/office/officeart/2008/layout/LinedList"/>
    <dgm:cxn modelId="{5B5E703E-7E3B-40D1-97E4-51DA5935C6FD}" type="presOf" srcId="{232C0D09-B03D-4C6A-A607-21C9D69C4E52}" destId="{1AE05BE3-F30B-45D7-A3C1-291461840D35}" srcOrd="0" destOrd="0" presId="urn:microsoft.com/office/officeart/2008/layout/LinedList"/>
    <dgm:cxn modelId="{B4757D56-00A8-422B-8EBB-02CF5000C46A}" srcId="{D12B7CF5-8741-4DF8-9D64-2A0D40465C4B}" destId="{CB2EBB2A-6006-40EC-AED7-70B977B21283}" srcOrd="4" destOrd="0" parTransId="{90BA2D09-89EA-40CE-90A8-054F2D1B91F2}" sibTransId="{28EF7EE5-315B-42F3-BD2E-CCAA92BD3804}"/>
    <dgm:cxn modelId="{04D01B63-BFE3-4256-B445-7FDDC115B771}" type="presOf" srcId="{FDC24459-8256-40E1-A3D0-5FB7C511C0E6}" destId="{34CD6FB5-0174-4A26-93BF-7D8B7A34C4F4}" srcOrd="0" destOrd="0" presId="urn:microsoft.com/office/officeart/2008/layout/LinedList"/>
    <dgm:cxn modelId="{97FDFF8D-24A0-4017-B1F3-5E5115B4E5C6}" srcId="{D12B7CF5-8741-4DF8-9D64-2A0D40465C4B}" destId="{FDC24459-8256-40E1-A3D0-5FB7C511C0E6}" srcOrd="2" destOrd="0" parTransId="{A643C211-FC12-4CB0-AB73-7E75AABFE518}" sibTransId="{F5313FA7-4E2A-4810-8761-98789F459D4C}"/>
    <dgm:cxn modelId="{3605E790-5BAD-4BAB-8EEB-16C4E3422D1F}" type="presOf" srcId="{E4C718E0-0385-4B24-AD03-AB7F188258DF}" destId="{42928E3C-9012-4518-9411-4646299FE08F}" srcOrd="0" destOrd="0" presId="urn:microsoft.com/office/officeart/2008/layout/LinedList"/>
    <dgm:cxn modelId="{C19269C4-5654-4A80-8D87-2E2E04DA3F10}" srcId="{D12B7CF5-8741-4DF8-9D64-2A0D40465C4B}" destId="{232C0D09-B03D-4C6A-A607-21C9D69C4E52}" srcOrd="0" destOrd="0" parTransId="{E5656909-BE98-4102-B726-217EED6FC61D}" sibTransId="{D12F25B7-D073-4F4A-BA97-3B2DFBCDEBC9}"/>
    <dgm:cxn modelId="{E1B481D9-8544-412B-9538-AE3EFA7B5DA6}" srcId="{D12B7CF5-8741-4DF8-9D64-2A0D40465C4B}" destId="{E4C718E0-0385-4B24-AD03-AB7F188258DF}" srcOrd="3" destOrd="0" parTransId="{20B50A9E-E4AD-42B0-B047-A9CD08F04583}" sibTransId="{5BEB9C2C-9140-4497-AD27-537E500FBDAD}"/>
    <dgm:cxn modelId="{71642DE6-7316-475B-B8F9-58FF8BCC8926}" type="presOf" srcId="{D12B7CF5-8741-4DF8-9D64-2A0D40465C4B}" destId="{9DEC7A27-A382-4738-8860-FF26D7E5B47C}" srcOrd="0" destOrd="0" presId="urn:microsoft.com/office/officeart/2008/layout/LinedList"/>
    <dgm:cxn modelId="{3E2279F7-157D-4BB1-9A11-3B55430CA83D}" srcId="{D12B7CF5-8741-4DF8-9D64-2A0D40465C4B}" destId="{40D86B00-C271-47F1-86D9-EBDD4B69EDCB}" srcOrd="1" destOrd="0" parTransId="{6B2AE459-B009-4F4E-8E01-639B56E7F53B}" sibTransId="{ED99B44A-4A41-4674-9817-2510A78B05BF}"/>
    <dgm:cxn modelId="{711444ED-1E0E-4CB6-9EC3-1B65C245F51A}" type="presParOf" srcId="{9DEC7A27-A382-4738-8860-FF26D7E5B47C}" destId="{4934220B-4614-4D8D-BF8F-DDDCFD5172D1}" srcOrd="0" destOrd="0" presId="urn:microsoft.com/office/officeart/2008/layout/LinedList"/>
    <dgm:cxn modelId="{738B8E38-7E7D-45D2-B584-60A2841638CF}" type="presParOf" srcId="{9DEC7A27-A382-4738-8860-FF26D7E5B47C}" destId="{C3BBF06A-C5ED-495A-863B-9D55C82C0979}" srcOrd="1" destOrd="0" presId="urn:microsoft.com/office/officeart/2008/layout/LinedList"/>
    <dgm:cxn modelId="{43B2C439-DD60-4EE1-8D05-C29A2CED4DB1}" type="presParOf" srcId="{C3BBF06A-C5ED-495A-863B-9D55C82C0979}" destId="{1AE05BE3-F30B-45D7-A3C1-291461840D35}" srcOrd="0" destOrd="0" presId="urn:microsoft.com/office/officeart/2008/layout/LinedList"/>
    <dgm:cxn modelId="{F066CAE6-D51F-4A33-A895-B9D85E851FEF}" type="presParOf" srcId="{C3BBF06A-C5ED-495A-863B-9D55C82C0979}" destId="{A8D38B8A-9BF0-45C7-AA28-FE49E7E3B881}" srcOrd="1" destOrd="0" presId="urn:microsoft.com/office/officeart/2008/layout/LinedList"/>
    <dgm:cxn modelId="{99392A6E-F8E1-4A7B-8A96-C3A9E8F8AEDB}" type="presParOf" srcId="{9DEC7A27-A382-4738-8860-FF26D7E5B47C}" destId="{5BC463D1-25AB-4030-84FA-9D6D80E75319}" srcOrd="2" destOrd="0" presId="urn:microsoft.com/office/officeart/2008/layout/LinedList"/>
    <dgm:cxn modelId="{7A230AC7-553F-4630-8C4E-5BA295A16D62}" type="presParOf" srcId="{9DEC7A27-A382-4738-8860-FF26D7E5B47C}" destId="{C3FFD485-4927-47E4-8F7E-173F026D73B6}" srcOrd="3" destOrd="0" presId="urn:microsoft.com/office/officeart/2008/layout/LinedList"/>
    <dgm:cxn modelId="{7EBFC822-434F-48F1-BED6-889B588DF9B9}" type="presParOf" srcId="{C3FFD485-4927-47E4-8F7E-173F026D73B6}" destId="{5E3C2682-354C-4DE7-ABE2-68C84A466FC6}" srcOrd="0" destOrd="0" presId="urn:microsoft.com/office/officeart/2008/layout/LinedList"/>
    <dgm:cxn modelId="{0B309D24-DB16-4C6D-BDC2-CBDD7A618F30}" type="presParOf" srcId="{C3FFD485-4927-47E4-8F7E-173F026D73B6}" destId="{1E8B65DC-59D9-40E5-B7C0-9C6E662D5C5F}" srcOrd="1" destOrd="0" presId="urn:microsoft.com/office/officeart/2008/layout/LinedList"/>
    <dgm:cxn modelId="{82D444B6-F00A-4D76-B285-81A83B709FE7}" type="presParOf" srcId="{9DEC7A27-A382-4738-8860-FF26D7E5B47C}" destId="{F7E33391-EDA5-4DE2-8BC1-3AF94DBEF7D4}" srcOrd="4" destOrd="0" presId="urn:microsoft.com/office/officeart/2008/layout/LinedList"/>
    <dgm:cxn modelId="{2E56BB49-E3AF-41FB-8D6E-30D96A8899A6}" type="presParOf" srcId="{9DEC7A27-A382-4738-8860-FF26D7E5B47C}" destId="{E53ADB88-F8FE-4603-AB1C-F00135D1C328}" srcOrd="5" destOrd="0" presId="urn:microsoft.com/office/officeart/2008/layout/LinedList"/>
    <dgm:cxn modelId="{4954FC87-4EAE-4895-B6DD-181F901CB987}" type="presParOf" srcId="{E53ADB88-F8FE-4603-AB1C-F00135D1C328}" destId="{34CD6FB5-0174-4A26-93BF-7D8B7A34C4F4}" srcOrd="0" destOrd="0" presId="urn:microsoft.com/office/officeart/2008/layout/LinedList"/>
    <dgm:cxn modelId="{F926BE0C-7FD3-42F1-8791-C489AFA07972}" type="presParOf" srcId="{E53ADB88-F8FE-4603-AB1C-F00135D1C328}" destId="{619B7364-4794-452D-817E-8599A04B00B1}" srcOrd="1" destOrd="0" presId="urn:microsoft.com/office/officeart/2008/layout/LinedList"/>
    <dgm:cxn modelId="{4DE4F98A-4016-4147-A140-575A527E47E6}" type="presParOf" srcId="{9DEC7A27-A382-4738-8860-FF26D7E5B47C}" destId="{C09E4720-FB7A-422B-B183-C065070C0CD9}" srcOrd="6" destOrd="0" presId="urn:microsoft.com/office/officeart/2008/layout/LinedList"/>
    <dgm:cxn modelId="{FB5E03B3-C8DE-44CD-9022-155574F18508}" type="presParOf" srcId="{9DEC7A27-A382-4738-8860-FF26D7E5B47C}" destId="{AA3E6D08-0A7B-47A2-82E4-88249B031C7C}" srcOrd="7" destOrd="0" presId="urn:microsoft.com/office/officeart/2008/layout/LinedList"/>
    <dgm:cxn modelId="{4E15C65A-1860-4B55-8BAB-F3E27349EAB8}" type="presParOf" srcId="{AA3E6D08-0A7B-47A2-82E4-88249B031C7C}" destId="{42928E3C-9012-4518-9411-4646299FE08F}" srcOrd="0" destOrd="0" presId="urn:microsoft.com/office/officeart/2008/layout/LinedList"/>
    <dgm:cxn modelId="{338FEB23-7607-4658-8FF7-6AE4B6896D81}" type="presParOf" srcId="{AA3E6D08-0A7B-47A2-82E4-88249B031C7C}" destId="{8B7022EB-FE60-4E7D-8FB5-F208531DD7E9}" srcOrd="1" destOrd="0" presId="urn:microsoft.com/office/officeart/2008/layout/LinedList"/>
    <dgm:cxn modelId="{64494AB5-A096-4992-81DA-69CD91D3B1CC}" type="presParOf" srcId="{9DEC7A27-A382-4738-8860-FF26D7E5B47C}" destId="{569CF762-1237-44D9-B075-5C8AB4CEACC0}" srcOrd="8" destOrd="0" presId="urn:microsoft.com/office/officeart/2008/layout/LinedList"/>
    <dgm:cxn modelId="{1C9C5FB9-91B0-46ED-9EEF-16141B25C3F3}" type="presParOf" srcId="{9DEC7A27-A382-4738-8860-FF26D7E5B47C}" destId="{F53D444C-46F1-41E8-9F38-6B4A892B68A2}" srcOrd="9" destOrd="0" presId="urn:microsoft.com/office/officeart/2008/layout/LinedList"/>
    <dgm:cxn modelId="{950D1711-E45E-4DD3-BE48-975F1E583461}" type="presParOf" srcId="{F53D444C-46F1-41E8-9F38-6B4A892B68A2}" destId="{D71BAC26-6518-49D6-9208-76AD927D4333}" srcOrd="0" destOrd="0" presId="urn:microsoft.com/office/officeart/2008/layout/LinedList"/>
    <dgm:cxn modelId="{372DF48D-7B65-4879-9273-33EFCDE943EF}" type="presParOf" srcId="{F53D444C-46F1-41E8-9F38-6B4A892B68A2}" destId="{583F4F6F-6981-413C-A95B-9062A1E259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C2D24-7190-4640-A8A7-BB55791DF8D6}">
      <dsp:nvSpPr>
        <dsp:cNvPr id="0" name=""/>
        <dsp:cNvSpPr/>
      </dsp:nvSpPr>
      <dsp:spPr>
        <a:xfrm>
          <a:off x="2340383" y="1406"/>
          <a:ext cx="2225724" cy="222572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/>
            <a:t>A unique “coming together” of seemingly disparate stakeholders.</a:t>
          </a:r>
          <a:endParaRPr lang="en-US" sz="1000" kern="1200"/>
        </a:p>
      </dsp:txBody>
      <dsp:txXfrm>
        <a:off x="2896814" y="1406"/>
        <a:ext cx="1112862" cy="1836222"/>
      </dsp:txXfrm>
    </dsp:sp>
    <dsp:sp modelId="{A1B66902-74BF-4201-914B-F8D43ED99987}">
      <dsp:nvSpPr>
        <dsp:cNvPr id="0" name=""/>
        <dsp:cNvSpPr/>
      </dsp:nvSpPr>
      <dsp:spPr>
        <a:xfrm rot="5400000">
          <a:off x="4018924" y="1679947"/>
          <a:ext cx="2225724" cy="222572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/>
            <a:t>A NatGas utility company undertaking an energy system project with NO natural gas revenue potential (Eversource).</a:t>
          </a:r>
          <a:endParaRPr lang="en-US" sz="1000" kern="1200"/>
        </a:p>
      </dsp:txBody>
      <dsp:txXfrm rot="-5400000">
        <a:off x="4408426" y="2236378"/>
        <a:ext cx="1836222" cy="1112862"/>
      </dsp:txXfrm>
    </dsp:sp>
    <dsp:sp modelId="{2AAA74A1-E1FE-456A-A4E4-9174C34EC54D}">
      <dsp:nvSpPr>
        <dsp:cNvPr id="0" name=""/>
        <dsp:cNvSpPr/>
      </dsp:nvSpPr>
      <dsp:spPr>
        <a:xfrm rot="10800000">
          <a:off x="2340383" y="3358488"/>
          <a:ext cx="2225724" cy="222572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/>
            <a:t>a</a:t>
          </a:r>
          <a:r>
            <a:rPr lang="en-CA" sz="1000" b="0" i="0" kern="1200"/>
            <a:t> non-profit organization  with a mission to drive energy systems change through an ethical and efficient thermal energy transition (HEET).</a:t>
          </a:r>
          <a:endParaRPr lang="en-US" sz="1000" kern="1200"/>
        </a:p>
      </dsp:txBody>
      <dsp:txXfrm rot="10800000">
        <a:off x="2896814" y="3747990"/>
        <a:ext cx="1112862" cy="1836222"/>
      </dsp:txXfrm>
    </dsp:sp>
    <dsp:sp modelId="{0F2F38D0-CC0A-4FF6-AB04-66D073016EA4}">
      <dsp:nvSpPr>
        <dsp:cNvPr id="0" name=""/>
        <dsp:cNvSpPr/>
      </dsp:nvSpPr>
      <dsp:spPr>
        <a:xfrm rot="16200000">
          <a:off x="661842" y="1679947"/>
          <a:ext cx="2225724" cy="222572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u="sng" kern="1200"/>
            <a:t>The result</a:t>
          </a:r>
          <a:r>
            <a:rPr lang="en-CA" sz="1000" kern="1200"/>
            <a:t>: A successful pilot project becoming operational!</a:t>
          </a:r>
          <a:endParaRPr lang="en-US" sz="1000" kern="1200"/>
        </a:p>
      </dsp:txBody>
      <dsp:txXfrm rot="5400000">
        <a:off x="661842" y="2236378"/>
        <a:ext cx="1836222" cy="111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4220B-4614-4D8D-BF8F-DDDCFD5172D1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05BE3-F30B-45D7-A3C1-291461840D35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Vertical Boreholes were changed to angled boreholes for 1 of the 3 borefields.</a:t>
          </a:r>
          <a:endParaRPr lang="en-US" sz="2200" kern="1200" dirty="0"/>
        </a:p>
      </dsp:txBody>
      <dsp:txXfrm>
        <a:off x="0" y="675"/>
        <a:ext cx="6291714" cy="1105876"/>
      </dsp:txXfrm>
    </dsp:sp>
    <dsp:sp modelId="{5BC463D1-25AB-4030-84FA-9D6D80E75319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C2682-354C-4DE7-ABE2-68C84A466FC6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Single U – bends in the angled boreholes were changed to “double U – bends” or “quad – loops”.</a:t>
          </a:r>
          <a:endParaRPr lang="en-US" sz="2200" kern="1200"/>
        </a:p>
      </dsp:txBody>
      <dsp:txXfrm>
        <a:off x="0" y="1106552"/>
        <a:ext cx="6291714" cy="1105876"/>
      </dsp:txXfrm>
    </dsp:sp>
    <dsp:sp modelId="{F7E33391-EDA5-4DE2-8BC1-3AF94DBEF7D4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D6FB5-0174-4A26-93BF-7D8B7A34C4F4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Total drilled footage in the angled boreholes was change from 600 feet to approximately 720 feet.</a:t>
          </a:r>
          <a:endParaRPr lang="en-US" sz="2200" kern="1200"/>
        </a:p>
      </dsp:txBody>
      <dsp:txXfrm>
        <a:off x="0" y="2212429"/>
        <a:ext cx="6291714" cy="1105876"/>
      </dsp:txXfrm>
    </dsp:sp>
    <dsp:sp modelId="{C09E4720-FB7A-422B-B183-C065070C0CD9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28E3C-9012-4518-9411-4646299FE08F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North American compliant collection vaults for borefields were changed to European spec collection vaults for the angled borefields.</a:t>
          </a:r>
          <a:endParaRPr lang="en-US" sz="2200" kern="1200"/>
        </a:p>
      </dsp:txBody>
      <dsp:txXfrm>
        <a:off x="0" y="3318305"/>
        <a:ext cx="6291714" cy="1105876"/>
      </dsp:txXfrm>
    </dsp:sp>
    <dsp:sp modelId="{569CF762-1237-44D9-B075-5C8AB4CEACC0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BAC26-6518-49D6-9208-76AD927D4333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Angled boreholes extended below wetland designated zones.</a:t>
          </a:r>
          <a:endParaRPr lang="en-US" sz="2200" kern="1200"/>
        </a:p>
      </dsp:txBody>
      <dsp:txXfrm>
        <a:off x="0" y="4424182"/>
        <a:ext cx="6291714" cy="1105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4F4F-38E8-4EFF-AD96-889114F937ED}" type="datetimeFigureOut">
              <a:rPr lang="en-CA" smtClean="0"/>
              <a:t>2025-07-11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871DF-352C-432C-9F71-DC700E1A0A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626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871DF-352C-432C-9F71-DC700E1A0A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18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871DF-352C-432C-9F71-DC700E1A0A6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96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88FB5-D02A-6A68-B30E-7E204A25B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AA072-89D9-06F4-816A-07CFF613B2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E533B-CCAD-8DA0-9E6C-C27C851E8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B8820-0B8D-3BBC-1332-3E9F4EEEE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871DF-352C-432C-9F71-DC700E1A0A6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44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1AAF-1E6E-E5D5-0144-494AD3FE6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43473-A7D5-88BE-1F9B-40F7D1865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738C1-34B8-57BB-5C5F-F9320F06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1380-A709-AF43-920F-53FA9CFB0C3C}" type="datetime1">
              <a:rPr lang="en-US" smtClean="0"/>
              <a:t>7/11/25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2EA10-C065-6D87-FE28-E3DE7C8C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E4BC-97C0-1B9B-5DA2-82094E93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871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30F9-8FB5-3CDA-D1AF-80080C93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7CDBD-0ED5-8A38-9A60-67F985C74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13BE9-444D-0B6C-22B3-8D198A98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AB49-4076-A042-8F9E-B15B31A888B1}" type="datetime1">
              <a:rPr lang="en-US" smtClean="0"/>
              <a:t>7/11/25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FF44E-5D3D-E3AB-B336-4B366FC0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A6D8-E728-F6E0-6E27-10F9F007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27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30282-795A-1618-84F4-B05570BEC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7A0A7-CE60-4C5B-645F-0D401DEDC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1E5D3-2A18-6638-B225-49B5E5D7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F8C9-3583-B94D-8C54-4929B49837DD}" type="datetime1">
              <a:rPr lang="en-US" smtClean="0"/>
              <a:t>7/11/25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6F49A-8F10-9211-8B26-89914058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DC4FD-4B00-E9F5-0F58-17B110F8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0965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d86f73e997_3_1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d86f73e997_3_1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2d86f73e997_3_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1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E5FD-3E07-CB9A-8C92-AD9B8B2C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F817B-2B1E-7F38-F7DF-EC5D56F70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F13DA-191F-AFA1-02AB-7D5D9532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60EF-05FC-6E43-8B83-A843C0207224}" type="datetime1">
              <a:rPr lang="en-US" smtClean="0"/>
              <a:t>7/11/25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DDEE2-3D86-A146-7B4F-13B0DA72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1012D-A178-118F-1DA1-B3255E93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75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7253-A4D2-EF1C-D44D-39821D43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B6DD1-FC76-F60D-CE94-0D4125F4A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83620-C44A-DA4D-484C-AD95A3D8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0DE5-28E7-3C40-8033-19415E4759C4}" type="datetime1">
              <a:rPr lang="en-US" smtClean="0"/>
              <a:t>7/11/25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AB377-68DC-5FDF-88AB-3F453A3B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4D937-A53E-0AB5-8C04-CF4EAA9C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14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E9E6-F743-85D4-65CD-45565DE1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17BB6-53CE-E6BB-C92B-DABECB2EC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B245F-1A4C-54C9-0DE8-1B0CB5C2E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A6535-B271-D490-F74F-C8A749D7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9007-E57C-B744-86FF-7C1B548221AB}" type="datetime1">
              <a:rPr lang="en-US" smtClean="0"/>
              <a:t>7/11/25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90360-A193-59C9-1826-7CD25F4B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7839-7B61-B31F-5D73-0F6951DF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14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5628-465F-C6DA-7FAF-BF378B2B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C0335-F78C-3BE0-40F5-7E59449FD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D61AC-2214-972A-5970-11026FA65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D3966-3B19-2359-BD71-3E3ADB73F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EF3FF-96F6-4256-02EB-3BBDBA518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D64B3-C1FC-92F7-5E79-6E486775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52B7-3FA4-D64F-8807-35C565FF6941}" type="datetime1">
              <a:rPr lang="en-US" smtClean="0"/>
              <a:t>7/11/25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C8C6B-CB74-806D-082C-1EC816AB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3469E-0659-CDAE-B2EA-596A7847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150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9263-EBE7-8AB0-C51C-32B2E0BC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D7D30-D88A-85BE-2367-95CA0EC1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AA35-D506-714E-8D28-1A8FE4A05710}" type="datetime1">
              <a:rPr lang="en-US" smtClean="0"/>
              <a:t>7/11/25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07CB2-7D2A-3A61-FD6E-71DAB7F5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09FAF-8E7F-C4E8-5636-379D4296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86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C6E5CF-2B24-2A4E-B8B3-D01B7D74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0662-1FC5-8B4C-9B1A-39563B4FA5E5}" type="datetime1">
              <a:rPr lang="en-US" smtClean="0"/>
              <a:t>7/11/25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3B54F-D661-9630-4EE0-B87D8AEA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EAA27-FFF4-DCEA-7642-5C3A391D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93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E62E8-8103-FD78-D966-56DA54D1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E053F-8AEB-367E-26AB-2626D7DB2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3FFD9-5BA7-696B-7879-5B6597BA6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F91B5-2DB0-2329-1885-0D20CA56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D73F-73F8-5F4A-ACB8-5B58F6AEC83D}" type="datetime1">
              <a:rPr lang="en-US" smtClean="0"/>
              <a:t>7/11/25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60E4A-BC5E-6BB1-AF98-F922777F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8B28C-B3B6-6D52-F081-870F1F4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42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E8D2-0E72-5D72-4F77-0F46D0D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D241A-277A-FF1E-334E-A478DCCA4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79575-4A05-F1DB-6229-0AE6F9CD8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2D92A-9064-F786-CDB3-1406DCE7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329E-F45E-1A40-B65F-206233450F81}" type="datetime1">
              <a:rPr lang="en-US" smtClean="0"/>
              <a:t>7/11/25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C4439-CC51-8B4A-D801-EEA30803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433FC-80BC-A3C7-FCB5-F8CB48FF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177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FF832-2470-3CE7-F38F-B5B39679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9DCEB-3FDE-E2E6-F3F8-BF6AE7876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FEF41-5A42-E962-174C-57F3BA1CD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ADBAE-5A27-5F4E-B5B2-3F61756978C7}" type="datetime1">
              <a:rPr lang="en-US" smtClean="0"/>
              <a:t>7/11/25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F3249-8E54-0868-D8B9-1F72AAB8F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CCE0B-4E44-FE42-4711-7D1989DB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DFDDA-6482-B54B-8BEC-5C1F9A95F5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73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terms" TargetMode="External"/><Relationship Id="rId2" Type="http://schemas.openxmlformats.org/officeDocument/2006/relationships/hyperlink" Target="https://ocw.mit.edu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C03BD-0AAF-7D98-07E1-DA594EC7E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4632"/>
            <a:ext cx="6081713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sz="3600">
                <a:solidFill>
                  <a:srgbClr val="FFFFFF"/>
                </a:solidFill>
                <a:effectLst/>
              </a:rPr>
            </a:br>
            <a:br>
              <a:rPr lang="en-US" sz="3600">
                <a:solidFill>
                  <a:srgbClr val="FFFFFF"/>
                </a:solidFill>
                <a:effectLst/>
              </a:rPr>
            </a:br>
            <a:r>
              <a:rPr lang="en-US" sz="3600">
                <a:solidFill>
                  <a:srgbClr val="FFFFFF"/>
                </a:solidFill>
                <a:effectLst/>
              </a:rPr>
              <a:t> “Geothermal Energy Networks (GENs) - Transforming Thermal Energy System” HEET/MIT IAP Course </a:t>
            </a:r>
            <a:br>
              <a:rPr lang="en-US" sz="3600">
                <a:solidFill>
                  <a:srgbClr val="FFFFFF"/>
                </a:solidFill>
                <a:effectLst/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133E5-8CDC-B83E-1E1D-88E9A1A08D98}"/>
              </a:ext>
            </a:extLst>
          </p:cNvPr>
          <p:cNvSpPr txBox="1"/>
          <p:nvPr/>
        </p:nvSpPr>
        <p:spPr>
          <a:xfrm>
            <a:off x="838200" y="4480560"/>
            <a:ext cx="6081713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FFFFFF"/>
                </a:solidFill>
              </a:rPr>
              <a:t>January 31, 2025</a:t>
            </a:r>
          </a:p>
        </p:txBody>
      </p:sp>
      <p:pic>
        <p:nvPicPr>
          <p:cNvPr id="1026" name="Picture 2" descr="Logos &amp; Marks | MIT Brand Guide">
            <a:extLst>
              <a:ext uri="{FF2B5EF4-FFF2-40B4-BE49-F238E27FC236}">
                <a16:creationId xmlns:a16="http://schemas.microsoft.com/office/drawing/2014/main" id="{13B1CE13-C870-43E2-26E3-5371A4C3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4243" y="283464"/>
            <a:ext cx="3618741" cy="29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EET Networking Thermal Energy">
            <a:extLst>
              <a:ext uri="{FF2B5EF4-FFF2-40B4-BE49-F238E27FC236}">
                <a16:creationId xmlns:a16="http://schemas.microsoft.com/office/drawing/2014/main" id="{3269DFFC-14DD-A2D6-9207-B9734A6EE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7654" y="4063882"/>
            <a:ext cx="3931920" cy="16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D98C82-E4BC-5430-BE7F-22DDA4E3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15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01B3BB-8183-4FFE-FA69-F7C0BB06F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045E2-C3C4-DBBF-0347-B0247D04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Drilling Below Wetlands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C276E-FE07-E4C8-1D1A-D8009198AE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666" y="522497"/>
            <a:ext cx="5513643" cy="5655019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3C742-9D9F-DFB2-BE94-36D6A808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86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9F81B6-3F3E-81DF-BD3C-342D42470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DF6D4-11C7-0732-C6B5-E9BBF7A9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Takeaways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1A057-8C23-2965-5F5D-9920ED20ED63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Communication between all parties with respect to design changes is key for successful project execution.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Changes from a single U – bend per borehole to double U – bends (quad loops) per borehole for one of three borefields adds complexity to ground loop design to ensure expected capacities are met.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use of European specification materials creates uncertainty with respect to compliance with the CSA / ANSI / IGSHPA C448 Bi – National Standard.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0D8FC-C936-0239-D79E-DC0BCB7C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12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44D60-00A9-FDA1-F5E0-BC5807E69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r>
              <a:rPr lang="en-US" sz="1867" dirty="0"/>
              <a:t>MIT </a:t>
            </a:r>
            <a:r>
              <a:rPr lang="en-US" sz="1867" dirty="0" err="1"/>
              <a:t>OpenCourseWare</a:t>
            </a:r>
            <a:endParaRPr lang="en-US" sz="1867" dirty="0"/>
          </a:p>
          <a:p>
            <a:pPr marL="152396" indent="0">
              <a:buNone/>
            </a:pPr>
            <a:r>
              <a:rPr lang="en-US" sz="1867" u="sng" dirty="0">
                <a:hlinkClick r:id="rId2"/>
              </a:rPr>
              <a:t>https://ocw.mit.edu/</a:t>
            </a:r>
            <a:endParaRPr lang="en-US" sz="1867" dirty="0"/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dirty="0"/>
              <a:t>RES.ENV 007 Geothermal Energy Networks (GENs): Transforming our Thermal Energy System</a:t>
            </a:r>
          </a:p>
          <a:p>
            <a:pPr marL="152396" indent="0">
              <a:buNone/>
            </a:pPr>
            <a:r>
              <a:rPr lang="en-US" sz="2000" dirty="0"/>
              <a:t>IAP 2025 </a:t>
            </a:r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sz="2000" dirty="0"/>
              <a:t>For information about citing these materials or our Terms of Use, visit: </a:t>
            </a:r>
            <a:r>
              <a:rPr lang="en-US" sz="2000" u="sng" dirty="0">
                <a:hlinkClick r:id="rId3"/>
              </a:rPr>
              <a:t>https://ocw.mit.edu/terms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F9A97E-9F8D-EA00-D25B-3747F112F9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4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2E600-C8D5-E6B8-0B53-73F9A982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FFFFFF"/>
                </a:solidFill>
                <a:latin typeface="Helvetica" pitchFamily="2" charset="0"/>
              </a:rPr>
              <a:t>Framingham, Massachusetts</a:t>
            </a:r>
            <a:br>
              <a:rPr lang="en-CA" sz="3200" dirty="0">
                <a:solidFill>
                  <a:srgbClr val="FFFFFF"/>
                </a:solidFill>
                <a:latin typeface="Helvetica" pitchFamily="2" charset="0"/>
              </a:rPr>
            </a:br>
            <a:r>
              <a:rPr lang="en-CA" sz="3200" dirty="0">
                <a:solidFill>
                  <a:srgbClr val="FFFFFF"/>
                </a:solidFill>
                <a:latin typeface="Helvetica" pitchFamily="2" charset="0"/>
              </a:rPr>
              <a:t>UTEN Pilot Project  - Overview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2D28B-5309-F314-0983-142EC60A9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CA" dirty="0">
                <a:latin typeface="Helvetica" pitchFamily="2" charset="0"/>
              </a:rPr>
              <a:t>Owner: Eversource Energy</a:t>
            </a:r>
          </a:p>
          <a:p>
            <a:pPr algn="just">
              <a:buFont typeface="Wingdings" pitchFamily="2" charset="2"/>
              <a:buChar char="§"/>
            </a:pPr>
            <a:r>
              <a:rPr lang="en-CA" dirty="0">
                <a:solidFill>
                  <a:srgbClr val="171616"/>
                </a:solidFill>
                <a:latin typeface="Helvetica" pitchFamily="2" charset="0"/>
              </a:rPr>
              <a:t>Single</a:t>
            </a:r>
            <a:r>
              <a:rPr lang="en-CA" dirty="0">
                <a:solidFill>
                  <a:srgbClr val="171616"/>
                </a:solidFill>
                <a:effectLst/>
                <a:latin typeface="Helvetica" pitchFamily="2" charset="0"/>
              </a:rPr>
              <a:t> pipe (Ambient) system design of approximately 1 mile of main distribution piping with integral provisions for expansion.</a:t>
            </a:r>
          </a:p>
          <a:p>
            <a:pPr algn="just">
              <a:buFont typeface="Wingdings" pitchFamily="2" charset="2"/>
              <a:buChar char="§"/>
            </a:pPr>
            <a:r>
              <a:rPr lang="en-CA" dirty="0">
                <a:solidFill>
                  <a:srgbClr val="171616"/>
                </a:solidFill>
                <a:effectLst/>
                <a:latin typeface="Helvetica" pitchFamily="2" charset="0"/>
              </a:rPr>
              <a:t>37 buildings with approximately 140 individual customers.</a:t>
            </a:r>
          </a:p>
          <a:p>
            <a:pPr algn="just">
              <a:buFont typeface="Wingdings" pitchFamily="2" charset="2"/>
              <a:buChar char="§"/>
            </a:pPr>
            <a:r>
              <a:rPr lang="en-CA" dirty="0">
                <a:solidFill>
                  <a:srgbClr val="171616"/>
                </a:solidFill>
                <a:latin typeface="Helvetica" pitchFamily="2" charset="0"/>
              </a:rPr>
              <a:t>C</a:t>
            </a:r>
            <a:r>
              <a:rPr lang="en-CA" dirty="0">
                <a:solidFill>
                  <a:srgbClr val="171616"/>
                </a:solidFill>
                <a:effectLst/>
                <a:latin typeface="Helvetica" pitchFamily="2" charset="0"/>
              </a:rPr>
              <a:t>ommercial customers include a large school building.</a:t>
            </a:r>
          </a:p>
          <a:p>
            <a:pPr algn="just">
              <a:buFont typeface="Wingdings" pitchFamily="2" charset="2"/>
              <a:buChar char="§"/>
            </a:pPr>
            <a:r>
              <a:rPr lang="en-CA" dirty="0">
                <a:solidFill>
                  <a:srgbClr val="171616"/>
                </a:solidFill>
                <a:effectLst/>
                <a:latin typeface="Helvetica" pitchFamily="2" charset="0"/>
              </a:rPr>
              <a:t>90 vertical and angled boreholes to depths of 600 feet – 720 feet via 3 distributed borefields.</a:t>
            </a:r>
          </a:p>
          <a:p>
            <a:pPr algn="just">
              <a:buFont typeface="Wingdings" pitchFamily="2" charset="2"/>
              <a:buChar char="§"/>
            </a:pPr>
            <a:r>
              <a:rPr lang="en-CA" dirty="0">
                <a:solidFill>
                  <a:srgbClr val="171616"/>
                </a:solidFill>
                <a:latin typeface="Helvetica" pitchFamily="2" charset="0"/>
              </a:rPr>
              <a:t>A</a:t>
            </a:r>
            <a:r>
              <a:rPr lang="en-CA" dirty="0">
                <a:solidFill>
                  <a:srgbClr val="171616"/>
                </a:solidFill>
                <a:effectLst/>
                <a:latin typeface="Helvetica" pitchFamily="2" charset="0"/>
              </a:rPr>
              <a:t>pproximately 375 tons of </a:t>
            </a:r>
            <a:r>
              <a:rPr lang="en-CA" dirty="0">
                <a:solidFill>
                  <a:srgbClr val="171616"/>
                </a:solidFill>
                <a:latin typeface="Helvetica" pitchFamily="2" charset="0"/>
              </a:rPr>
              <a:t>supply capacity</a:t>
            </a:r>
            <a:r>
              <a:rPr lang="en-CA" dirty="0">
                <a:solidFill>
                  <a:srgbClr val="171616"/>
                </a:solidFill>
                <a:effectLst/>
                <a:latin typeface="Helvetica" pitchFamily="2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CA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A85EE-97A4-965B-2546-6F789AFF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81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86DD5D-4696-3BB2-5EC1-831C65678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397ABEB-DBDC-EC73-FA78-CCCED04CA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33A1EDA-03BF-542D-5ED6-192E4E909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BFE14-FF68-31E2-985F-189A137D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sz="3200">
                <a:solidFill>
                  <a:srgbClr val="FFFFFF"/>
                </a:solidFill>
                <a:latin typeface="Helvetica" pitchFamily="2" charset="0"/>
              </a:rPr>
              <a:t>Framingham, Massachusetts</a:t>
            </a:r>
            <a:br>
              <a:rPr lang="en-CA" sz="3200">
                <a:solidFill>
                  <a:srgbClr val="FFFFFF"/>
                </a:solidFill>
                <a:latin typeface="Helvetica" pitchFamily="2" charset="0"/>
              </a:rPr>
            </a:br>
            <a:r>
              <a:rPr lang="en-CA" sz="3200">
                <a:solidFill>
                  <a:srgbClr val="FFFFFF"/>
                </a:solidFill>
                <a:latin typeface="Helvetica" pitchFamily="2" charset="0"/>
              </a:rPr>
              <a:t>UTEN Pilot Project  - Setting the Stage</a:t>
            </a:r>
            <a:endParaRPr lang="en-CA" sz="3200" dirty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6ED66FC3-A2A7-E629-A75B-31949A9EC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DB0ED552-257F-BF48-D4F1-7B40D5A36A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47308" y="59134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22C4B-063B-C2FD-E1E0-7C42F5E4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414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5584B-5A1C-9590-B511-FA7B613EC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20" y="364671"/>
            <a:ext cx="5040285" cy="1169585"/>
          </a:xfrm>
        </p:spPr>
        <p:txBody>
          <a:bodyPr anchor="b">
            <a:normAutofit fontScale="90000"/>
          </a:bodyPr>
          <a:lstStyle/>
          <a:p>
            <a:r>
              <a:rPr lang="en-CA" sz="4000" dirty="0">
                <a:latin typeface="Helvetica" panose="020B0604020202020204" pitchFamily="34" charset="0"/>
                <a:cs typeface="Helvetica" panose="020B0604020202020204" pitchFamily="34" charset="0"/>
              </a:rPr>
              <a:t>Engineering Overview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37E80DDF-DA8C-8DC5-747B-DADCF5043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11" y="2243638"/>
            <a:ext cx="5040285" cy="3632493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 comprehensive 1200 page + detailed written specification for all aspects of project installation.</a:t>
            </a:r>
          </a:p>
          <a:p>
            <a:pPr algn="just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37 detailed drawings depicting each required procedure.</a:t>
            </a:r>
          </a:p>
          <a:p>
            <a:pPr algn="just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Exhaustive clarification submissions from contractors requiring detailed responses and agreement / resolution.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1CEAC3D-2150-8ECC-35B3-3429EAE40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667" y="896268"/>
            <a:ext cx="4389120" cy="2337206"/>
          </a:xfrm>
          <a:prstGeom prst="rect">
            <a:avLst/>
          </a:prstGeom>
        </p:spPr>
      </p:pic>
      <p:pic>
        <p:nvPicPr>
          <p:cNvPr id="8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51D4ACD4-9A69-6E1A-32CF-CD5D54EE0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667" y="3697057"/>
            <a:ext cx="4389120" cy="23372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747039-E829-CB11-E209-54424742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779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7E179-CB8E-3F35-675D-8C2FE86B2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94B07-43F1-D7D2-F236-941E444D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Changes Happen</a:t>
            </a:r>
          </a:p>
        </p:txBody>
      </p:sp>
      <p:graphicFrame>
        <p:nvGraphicFramePr>
          <p:cNvPr id="57" name="TextBox 8">
            <a:extLst>
              <a:ext uri="{FF2B5EF4-FFF2-40B4-BE49-F238E27FC236}">
                <a16:creationId xmlns:a16="http://schemas.microsoft.com/office/drawing/2014/main" id="{3294BA8B-4B6C-A95A-A5E0-3AD6585C0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667102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F1E6B3-829B-CC60-1E17-C2577BAE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40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0E9A7D-D248-E698-CB49-6599D2524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59" r="1" b="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D2141-E0D8-4925-2F0B-F0A3350E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Angled Drilled BoreHoles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A500C-E9B6-1F5D-A7FE-D7E20E51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9513"/>
            <a:ext cx="2743200" cy="365125"/>
          </a:xfrm>
        </p:spPr>
        <p:txBody>
          <a:bodyPr/>
          <a:lstStyle/>
          <a:p>
            <a:fld id="{21CDFDDA-6482-B54B-8BEC-5C1F9A95F513}" type="slidenum">
              <a:rPr lang="en-CA" smtClean="0">
                <a:solidFill>
                  <a:schemeClr val="tx1"/>
                </a:solidFill>
              </a:rPr>
              <a:t>6</a:t>
            </a:fld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5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6CDEC-D45D-21A6-3E9B-8E210B825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D3082-4A8A-E501-2E1C-5E9282A9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European Spec Vaults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1A2A2DE-7F0A-8CEA-9901-F407FFDB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52" y="2093976"/>
            <a:ext cx="7987777" cy="42534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9E336-CA99-E350-9393-C8FA320A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57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6AF4E1-DF13-C8D2-2B6B-EC048F39B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E1BB98B-ABD6-A65F-0C14-3E9B05F5F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132B6C9-70E2-A1F4-EA61-CC936EFA1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51795-52ED-9D00-AAB5-F17080DE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European Spec Vaults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EAA63B09-1904-AA1F-06C1-DB7F0121A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0C46B-1224-45A6-3DBF-3149308CD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" y="2088560"/>
            <a:ext cx="5836898" cy="441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EDD520-D7D6-D86A-5687-49B0D0F55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98" y="1084521"/>
            <a:ext cx="4078771" cy="542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EFE8D-FA63-41D0-0A30-7FDFD8D8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78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77CC41-4415-1C39-EB63-64E25491F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8C8E6-7A55-2886-E31E-1A33BCCA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European Spec Vaults</a:t>
            </a:r>
          </a:p>
        </p:txBody>
      </p:sp>
      <p:sp>
        <p:nvSpPr>
          <p:cNvPr id="49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494E8D5-E63C-2718-C867-6BB84C87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30" y="3067050"/>
            <a:ext cx="5670491" cy="30195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89C3FA-0C42-8BE1-3FDF-BB1362EE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FDDA-6482-B54B-8BEC-5C1F9A95F51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9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Macintosh PowerPoint</Application>
  <PresentationFormat>Widescreen</PresentationFormat>
  <Paragraphs>58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Helvetica</vt:lpstr>
      <vt:lpstr>Wingdings</vt:lpstr>
      <vt:lpstr>Office Theme</vt:lpstr>
      <vt:lpstr>   “Geothermal Energy Networks (GENs) - Transforming Thermal Energy System” HEET/MIT IAP Course  </vt:lpstr>
      <vt:lpstr>Framingham, Massachusetts UTEN Pilot Project  - Overview</vt:lpstr>
      <vt:lpstr>Framingham, Massachusetts UTEN Pilot Project  - Setting the Stage</vt:lpstr>
      <vt:lpstr>Engineering Overview</vt:lpstr>
      <vt:lpstr>Changes Happen</vt:lpstr>
      <vt:lpstr>Angled Drilled BoreHoles</vt:lpstr>
      <vt:lpstr>European Spec Vaults</vt:lpstr>
      <vt:lpstr>European Spec Vaults</vt:lpstr>
      <vt:lpstr>European Spec Vaults</vt:lpstr>
      <vt:lpstr>Drilling Below Wetlands</vt:lpstr>
      <vt:lpstr>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“Geothermal Energy Networks (GENs) - Transforming Thermal Energy System” HEET/MIT IAP Course</dc:title>
  <dc:creator>Mark Metzner</dc:creator>
  <cp:lastModifiedBy>H. Sharon Lin</cp:lastModifiedBy>
  <cp:revision>6</cp:revision>
  <dcterms:created xsi:type="dcterms:W3CDTF">2025-01-28T00:58:09Z</dcterms:created>
  <dcterms:modified xsi:type="dcterms:W3CDTF">2025-07-11T18:31:25Z</dcterms:modified>
</cp:coreProperties>
</file>