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6" r:id="rId2"/>
    <p:sldId id="510" r:id="rId3"/>
    <p:sldId id="2709" r:id="rId4"/>
    <p:sldId id="2685" r:id="rId5"/>
    <p:sldId id="2708" r:id="rId6"/>
    <p:sldId id="591" r:id="rId7"/>
    <p:sldId id="1168" r:id="rId8"/>
    <p:sldId id="3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8B639-6C71-4128-8BBF-5ACBCB00EF42}" v="2" dt="2025-01-20T15:53:41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69503-A9EE-42C0-B08A-3B994A6F3010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DCA52-BC6F-4C3A-AC0F-B0B60FC6D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B317C-AB55-4B46-9DAF-9833E2F22A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33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ADCF-B3C1-15D1-24EC-7E68796AB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C2CC8-10C1-CE43-EF87-A53ECEBC7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5C9FC-0233-DDB0-E126-080449CD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EDC0-D1E8-9841-A36E-EC06033417ED}" type="datetime1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38194-B22C-39A2-9230-23DDDBAF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9C6CE-6F4A-D5FF-5540-E48BB86C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86D2-08C2-2423-1254-3BC256C1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84ED3-C45E-9BDB-245C-AFD7DE12B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B37D-D523-FD02-2B04-4BFF8E8F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8239-A666-D644-87BD-427D11FD99BF}" type="datetime1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7E22-567E-9EBC-5979-700DEFD8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4B433-41CE-B00D-7600-D98F61F6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3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9D162-1595-1F61-F9F9-40148633F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B915A-97F1-D5C3-5F99-5E08DA1E9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F681-EAB1-536F-4578-97D7870A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830F-F0CC-5641-9BB4-DC984690525C}" type="datetime1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0477A-2DED-311C-4802-16FAC13B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629C4-7B52-6892-730A-DB9722E5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5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d86f73e997_3_1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2d86f73e997_3_1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2d86f73e997_3_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4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F3B2-C1CE-1938-590F-32580267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3F914-6840-F280-6DD9-2E9B2FA87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01F0D-A158-DC00-37D0-29D2323CE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7884-0B33-D14F-84FF-A4A62D616F6E}" type="datetime1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0692D-2B7C-A346-8C02-7D922B1F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2FF7F-2D50-4239-A9FE-3F76557F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2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035E-C8D7-E1A8-69A6-947496C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6C824-BB3D-8BF1-8DD8-242EB0250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C3AB7-9A45-4C3E-62C5-59BB5535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2BCE-16E4-C344-B0BF-8E70BFF51798}" type="datetime1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CA0C6-B40D-306C-9F8D-421672E5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1A710-69DF-9131-F6E1-EC7D09ED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2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CC22-4844-1225-E1C7-F88CAF643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601DD-3B10-7D50-4108-CE22CE473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A555B-EBC9-11B8-F767-5D114F334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604B4-5253-67F0-9ED5-AC585A6B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C234-A5FE-F042-B3FE-7A7320A71B12}" type="datetime1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EECA7-63EE-ADC6-746A-F3740CAD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3AA4A-6470-D334-1428-922D9DA1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4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1D97-66E3-0DAD-E714-092B7C36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FB7EA-3A9C-3810-F99D-80EE6E16E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7EDB2-79DE-0FE8-438D-B3EE8EAC0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F4E95-AAB2-67B9-C4D3-CCA9FA346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3F636-E3D4-162D-B10F-A114E271B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3AE5B-ECC8-FCC7-54C0-B120314E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5ADE2-5A85-C347-B0A6-B02D9C5E8522}" type="datetime1">
              <a:rPr lang="en-US" smtClean="0"/>
              <a:t>7/11/25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DA675C-DC33-FB8F-D9A6-C9F86728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6BF7BA-CE38-6A6B-3D45-786BAC24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7919-25E0-D3A8-0A2D-7A66640F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1FC6-EBE6-B3B9-0037-10FD05E7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D67E-7240-8C4F-BA10-DEBB1FFE2721}" type="datetime1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98A89-71D8-C547-21C8-6856225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91E69-A09F-149E-3BE2-F21F7AC9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5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C53B8-9A1B-86F8-523F-E96F8B9D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556C-08CD-E74B-A471-1564341F3978}" type="datetime1">
              <a:rPr lang="en-US" smtClean="0"/>
              <a:t>7/11/25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87828-9691-B54D-C5D1-891BEE7E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1FEA7-2472-42FF-7697-5EDCBD90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4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7876-CF5E-C8A2-8C97-3657E5A8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AAB8-E171-8B27-7759-F4B4C9978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85DAE-CEA6-1809-AF49-71B2FDDA4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8254E-43D2-5049-0FFA-42B4AE49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A10A-8C75-F943-B59E-999B5EA24430}" type="datetime1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681C3-8599-FDDA-1D1B-B0257010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FE30B-4B98-EEE8-1288-35E0A1BA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3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16F2-1806-885B-669F-206E3866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9C050-757A-70D1-A355-DCB7927B7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59CD4-D4C2-3096-7F88-149746F0B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BCFCD-7E78-F072-DF91-6579EF92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D303-34A5-9545-A6F8-757FFC2E7B8E}" type="datetime1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F2BDC-EF20-17F2-D46E-7A392840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29190-024B-4636-6DC4-2A323178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01C98-F9BF-F10B-578F-AD118FDB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B389A-11D5-61DF-5D7C-6FC949BBA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65E8D-5D5E-1D84-F34C-57D0338AC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8AC084-35C7-6C41-AB64-508EC8137A6A}" type="datetime1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04AF5-9B48-35D2-AE6F-414B5AB56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196D8-A9B5-9EAE-7070-EF20AC126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41094C-9923-4F79-A826-3563D952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w.mit.edu/help/faq-fair-u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w.mit.edu/help/faq-fair-us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cw.mit.edu/help/faq-fair-use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cw.mit.edu/help/faq-fair-us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terms" TargetMode="External"/><Relationship Id="rId2" Type="http://schemas.openxmlformats.org/officeDocument/2006/relationships/hyperlink" Target="https://ocw.mit.edu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BE1E3C2A-FE48-A56C-F98D-D4B3018F5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98" y="1280672"/>
            <a:ext cx="2559072" cy="3694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A49C62-EB28-CA0B-6E2A-3C31072B5387}"/>
              </a:ext>
            </a:extLst>
          </p:cNvPr>
          <p:cNvSpPr txBox="1"/>
          <p:nvPr/>
        </p:nvSpPr>
        <p:spPr>
          <a:xfrm>
            <a:off x="703113" y="160814"/>
            <a:ext cx="820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Cary Smith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CEM CGD CEA CGI AEE Fellow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077D6-932A-8A6E-975E-A658B7A80DEF}"/>
              </a:ext>
            </a:extLst>
          </p:cNvPr>
          <p:cNvSpPr txBox="1"/>
          <p:nvPr/>
        </p:nvSpPr>
        <p:spPr>
          <a:xfrm>
            <a:off x="2941886" y="977249"/>
            <a:ext cx="89771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 Sound Geothermal Corporation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Years in Oil &amp; Gas Industry, 27 years in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Groundsource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AEE Fellow and founding Member of The GreyEdge Group.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design-developer of Ambient Temperature Loops (ATL) one-pipe district 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 - IAPMO USHGC Code and ATL Standard Committee Member IAPMO Uniform Mechanical Code Committee.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on innovative low, medium and high temperature  ground source systems.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SGT is an innovative design group focusing on energy saving building technologies utilizing ground source heat pump systems and/or other renewable energy systems as a core technology.  SGT has contributed to the development and innovation of low temperature geothermal applications.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D391C-6EF6-6735-794C-2436A642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7B9D8-D283-2130-1A38-6EA5E0B0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7BC32-8F54-459A-852A-3CFA150B8A7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C4104-7892-2D25-BEF9-41CFB008F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806" y="160814"/>
            <a:ext cx="936019" cy="90598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A62CFAE-1957-88FB-A95C-880F2E427FFE}"/>
              </a:ext>
            </a:extLst>
          </p:cNvPr>
          <p:cNvSpPr txBox="1">
            <a:spLocks/>
          </p:cNvSpPr>
          <p:nvPr/>
        </p:nvSpPr>
        <p:spPr>
          <a:xfrm>
            <a:off x="4573427" y="1237537"/>
            <a:ext cx="6878664" cy="44634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5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5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5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5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AE52D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200" b="1" dirty="0">
              <a:solidFill>
                <a:srgbClr val="AE52D9">
                  <a:lumMod val="75000"/>
                </a:srgbClr>
              </a:solidFill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ATL District Systems Overview</a:t>
            </a: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300" b="1" dirty="0">
              <a:solidFill>
                <a:srgbClr val="AE52D9">
                  <a:lumMod val="75000"/>
                </a:srgbClr>
              </a:solidFill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AE52D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harvested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moved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</a:t>
            </a: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reused </a:t>
            </a: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Cary Smith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CGD CEM CEA CGI </a:t>
            </a:r>
          </a:p>
          <a:p>
            <a:pPr marL="228600" marR="0" lvl="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FE8BBA-F5D5-29A5-281C-7E181184F5AE}"/>
              </a:ext>
            </a:extLst>
          </p:cNvPr>
          <p:cNvSpPr txBox="1">
            <a:spLocks/>
          </p:cNvSpPr>
          <p:nvPr/>
        </p:nvSpPr>
        <p:spPr>
          <a:xfrm>
            <a:off x="662502" y="4404227"/>
            <a:ext cx="4285958" cy="129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US" sz="1600" b="1" dirty="0">
                <a:solidFill>
                  <a:srgbClr val="000000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Powered by R-718 Technology</a:t>
            </a:r>
            <a:r>
              <a:rPr lang="en-US" sz="1600" b="1" baseline="30000" dirty="0">
                <a:solidFill>
                  <a:srgbClr val="000000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>
                <a:solidFill>
                  <a:srgbClr val="000000"/>
                </a:solidFill>
                <a:effectLst>
                  <a:glow rad="101600">
                    <a:prstClr val="white">
                      <a:lumMod val="85000"/>
                      <a:alpha val="60000"/>
                    </a:prstClr>
                  </a:glow>
                  <a:outerShdw blurRad="50800" dist="38100" dir="5400000" algn="t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828AD-7C2D-2DE6-BD08-F8C7D1819D36}"/>
              </a:ext>
            </a:extLst>
          </p:cNvPr>
          <p:cNvSpPr txBox="1"/>
          <p:nvPr/>
        </p:nvSpPr>
        <p:spPr>
          <a:xfrm>
            <a:off x="1032812" y="282377"/>
            <a:ext cx="10180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Ambient Temperature Loops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ATL’s)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Highway </a:t>
            </a:r>
            <a:endParaRPr kumimoji="0" lang="en-US" sz="3200" b="1" i="0" u="none" strike="noStrike" kern="1200" cap="none" spc="0" normalizeH="0" baseline="6000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0F4EB70-0D6B-BCA6-6E2A-F130721A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37" y="1778161"/>
            <a:ext cx="3549088" cy="26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920BF2F-40A8-CBEE-1962-BDA05FF4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578" y="4803250"/>
            <a:ext cx="505277" cy="2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3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894A-A05B-C91B-CE8A-38059B5E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 </a:t>
            </a:r>
            <a:r>
              <a:rPr lang="en-US"/>
              <a:t>- A </a:t>
            </a:r>
            <a:r>
              <a:rPr lang="en-US" dirty="0"/>
              <a:t>Subset of TENs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8C3E-44A4-EAAB-D0EF-CA2D9D58F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Ambient Temperature Loops are a unique and versatile solution.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One-pipe system</a:t>
            </a:r>
          </a:p>
          <a:p>
            <a:pPr lvl="1"/>
            <a:r>
              <a:rPr lang="en-US" sz="2800" dirty="0"/>
              <a:t>Captures diversity</a:t>
            </a:r>
          </a:p>
          <a:p>
            <a:pPr lvl="1"/>
            <a:r>
              <a:rPr lang="en-US" sz="2800" dirty="0"/>
              <a:t>Emphasizes borehole thermal storage</a:t>
            </a:r>
          </a:p>
          <a:p>
            <a:pPr lvl="1"/>
            <a:r>
              <a:rPr lang="en-US" sz="2800" dirty="0"/>
              <a:t>Distributed part load assets</a:t>
            </a:r>
          </a:p>
          <a:p>
            <a:pPr lvl="1"/>
            <a:r>
              <a:rPr lang="en-US" sz="2800" dirty="0"/>
              <a:t>Low temperature, no antifreeze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5FC70-0C47-E669-84BC-FA183F425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806" y="160814"/>
            <a:ext cx="936019" cy="9059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C2EE3-D8F0-3974-222C-DAA93057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094C-9923-4F79-A826-3563D952EB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6D0A-A179-02AF-ED53-FFF592F1D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8DF08-F136-CE99-A3A4-94B54072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827BC32-8F54-459A-852A-3CFA150B8A7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90DAE-B5D1-FD61-BFF4-E61A44BD7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806" y="160814"/>
            <a:ext cx="936019" cy="905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0A696C-5EBE-D653-38CC-82F9E7ED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025" y="892040"/>
            <a:ext cx="8571158" cy="49680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5BF50C-E11E-381C-DE64-CCDDA5095DC0}"/>
              </a:ext>
            </a:extLst>
          </p:cNvPr>
          <p:cNvSpPr txBox="1"/>
          <p:nvPr/>
        </p:nvSpPr>
        <p:spPr>
          <a:xfrm>
            <a:off x="1258956" y="169072"/>
            <a:ext cx="80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Ambient Temperature One-Pipe District Loops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52109A-3646-F4D2-9665-8278E519429F}"/>
              </a:ext>
            </a:extLst>
          </p:cNvPr>
          <p:cNvSpPr txBox="1"/>
          <p:nvPr/>
        </p:nvSpPr>
        <p:spPr>
          <a:xfrm>
            <a:off x="3442902" y="6291655"/>
            <a:ext cx="441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Sound Geothermal Corporation 2021</a:t>
            </a:r>
            <a:r>
              <a:rPr lang="en-US" sz="1000" baseline="30000" dirty="0"/>
              <a:t>©</a:t>
            </a:r>
          </a:p>
          <a:p>
            <a:pPr algn="ctr"/>
            <a:r>
              <a:rPr lang="en-US" sz="1000" dirty="0"/>
              <a:t>Duplication and Use allowed with proper credit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89FDD-009F-6BA5-A2C9-EBE6304B39D3}"/>
              </a:ext>
            </a:extLst>
          </p:cNvPr>
          <p:cNvSpPr txBox="1"/>
          <p:nvPr/>
        </p:nvSpPr>
        <p:spPr>
          <a:xfrm>
            <a:off x="7043375" y="5906582"/>
            <a:ext cx="441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Sound Geothermal Corporation 2021. All rights reserved. This content is excluded from our Creative Commons license. For more information, see </a:t>
            </a:r>
            <a:r>
              <a:rPr lang="en-US" sz="800" dirty="0">
                <a:hlinkClick r:id="rId4"/>
              </a:rPr>
              <a:t>https://</a:t>
            </a:r>
            <a:r>
              <a:rPr lang="en-US" sz="800" dirty="0" err="1">
                <a:hlinkClick r:id="rId4"/>
              </a:rPr>
              <a:t>ocw.mit.edu</a:t>
            </a:r>
            <a:r>
              <a:rPr lang="en-US" sz="800" dirty="0">
                <a:hlinkClick r:id="rId4"/>
              </a:rPr>
              <a:t>/help/</a:t>
            </a:r>
            <a:r>
              <a:rPr lang="en-US" sz="800" dirty="0" err="1">
                <a:hlinkClick r:id="rId4"/>
              </a:rPr>
              <a:t>faq</a:t>
            </a:r>
            <a:r>
              <a:rPr lang="en-US" sz="800" dirty="0">
                <a:hlinkClick r:id="rId4"/>
              </a:rPr>
              <a:t>-fair-use/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252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D248F-8140-F48D-114C-D9451CF2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22082-B244-47D1-CB67-2EEB3DA6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52211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827BC32-8F54-459A-852A-3CFA150B8A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6822B-33DC-8E20-CA99-4699A0F9C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806" y="160814"/>
            <a:ext cx="936019" cy="905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3C0468-FA23-0985-60FB-B6E3E91C68DA}"/>
              </a:ext>
            </a:extLst>
          </p:cNvPr>
          <p:cNvSpPr txBox="1"/>
          <p:nvPr/>
        </p:nvSpPr>
        <p:spPr>
          <a:xfrm>
            <a:off x="1480458" y="292501"/>
            <a:ext cx="8203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ATL One-pipe Plug and Play Diagram - Assets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719374-A34B-8553-14C4-4051AC6DE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09907"/>
            <a:ext cx="8435010" cy="53689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7686F-22A9-AFC0-60DA-61A6BA0E2DCE}"/>
              </a:ext>
            </a:extLst>
          </p:cNvPr>
          <p:cNvSpPr txBox="1"/>
          <p:nvPr/>
        </p:nvSpPr>
        <p:spPr>
          <a:xfrm>
            <a:off x="3442902" y="6291655"/>
            <a:ext cx="441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Copywrite: Sound Geothermal Corporation 2021</a:t>
            </a:r>
            <a:r>
              <a:rPr lang="en-US" sz="1000" baseline="30000" dirty="0"/>
              <a:t>©</a:t>
            </a:r>
          </a:p>
          <a:p>
            <a:pPr algn="ctr"/>
            <a:r>
              <a:rPr lang="en-US" sz="1000" dirty="0"/>
              <a:t>Duplication and Use allowed with proper credit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E9662-9D3D-16E3-2074-A4D718077288}"/>
              </a:ext>
            </a:extLst>
          </p:cNvPr>
          <p:cNvSpPr txBox="1"/>
          <p:nvPr/>
        </p:nvSpPr>
        <p:spPr>
          <a:xfrm>
            <a:off x="7274602" y="6178837"/>
            <a:ext cx="441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Sound Geothermal Corporation 2021. All rights reserved. This content is excluded from our Creative Commons license. For more information, see </a:t>
            </a:r>
            <a:r>
              <a:rPr lang="en-US" sz="800" dirty="0">
                <a:hlinkClick r:id="rId4"/>
              </a:rPr>
              <a:t>https://</a:t>
            </a:r>
            <a:r>
              <a:rPr lang="en-US" sz="800" dirty="0" err="1">
                <a:hlinkClick r:id="rId4"/>
              </a:rPr>
              <a:t>ocw.mit.edu</a:t>
            </a:r>
            <a:r>
              <a:rPr lang="en-US" sz="800" dirty="0">
                <a:hlinkClick r:id="rId4"/>
              </a:rPr>
              <a:t>/help/</a:t>
            </a:r>
            <a:r>
              <a:rPr lang="en-US" sz="800" dirty="0" err="1">
                <a:hlinkClick r:id="rId4"/>
              </a:rPr>
              <a:t>faq</a:t>
            </a:r>
            <a:r>
              <a:rPr lang="en-US" sz="800" dirty="0">
                <a:hlinkClick r:id="rId4"/>
              </a:rPr>
              <a:t>-fair-use/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4584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001" y="98638"/>
            <a:ext cx="10515600" cy="805931"/>
          </a:xfrm>
        </p:spPr>
        <p:txBody>
          <a:bodyPr>
            <a:normAutofit/>
          </a:bodyPr>
          <a:lstStyle/>
          <a:p>
            <a:r>
              <a:rPr lang="en-US" b="1" dirty="0"/>
              <a:t>CMU’s Central Loop &amp; GMS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717" r="66752" b="5923"/>
          <a:stretch/>
        </p:blipFill>
        <p:spPr>
          <a:xfrm>
            <a:off x="235975" y="1209069"/>
            <a:ext cx="10807617" cy="5486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778A96-B99D-458C-BB0B-062C776A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CCCAB4E8-2111-4900-81B6-37BC3F61B86B}" type="slidenum">
              <a:rPr lang="en-US" sz="1000">
                <a:solidFill>
                  <a:prstClr val="black">
                    <a:tint val="75000"/>
                  </a:prstClr>
                </a:solidFill>
                <a:latin typeface="Tw Cen MT" panose="020B0602020104020603"/>
              </a:rPr>
              <a:pPr defTabSz="914446">
                <a:defRPr/>
              </a:pPr>
              <a:t>6</a:t>
            </a:fld>
            <a:endParaRPr lang="en-US" sz="1000" dirty="0">
              <a:solidFill>
                <a:prstClr val="black">
                  <a:tint val="75000"/>
                </a:prstClr>
              </a:solidFill>
              <a:latin typeface="Tw Cen MT" panose="020B0602020104020603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21B09-6784-43FD-AFC8-638F94464DDA}"/>
              </a:ext>
            </a:extLst>
          </p:cNvPr>
          <p:cNvSpPr txBox="1"/>
          <p:nvPr/>
        </p:nvSpPr>
        <p:spPr>
          <a:xfrm>
            <a:off x="1178332" y="5856117"/>
            <a:ext cx="1633987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sunset" dir="t"/>
          </a:scene3d>
          <a:sp3d prstMaterial="metal">
            <a:bevelT w="63500"/>
            <a:bevelB w="63500" h="69850" prst="angle"/>
          </a:sp3d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1200" dirty="0">
                <a:solidFill>
                  <a:prstClr val="black"/>
                </a:solidFill>
                <a:latin typeface="Tw Cen MT" panose="020B0602020104020603"/>
              </a:rPr>
              <a:t>Global Demand Limit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BB334485-A60A-432F-B457-CF7A64F7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09" y="705129"/>
            <a:ext cx="3326912" cy="6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987FE61-1860-1EC0-647E-1B43C6181128}"/>
              </a:ext>
            </a:extLst>
          </p:cNvPr>
          <p:cNvSpPr/>
          <p:nvPr/>
        </p:nvSpPr>
        <p:spPr>
          <a:xfrm>
            <a:off x="5293688" y="1144475"/>
            <a:ext cx="5124573" cy="3564002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A8DFB8D-8878-4329-DEEC-E38BF89849AE}"/>
              </a:ext>
            </a:extLst>
          </p:cNvPr>
          <p:cNvSpPr/>
          <p:nvPr/>
        </p:nvSpPr>
        <p:spPr>
          <a:xfrm>
            <a:off x="8030989" y="3838513"/>
            <a:ext cx="3555344" cy="2060186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C76C324-82C4-AF02-82E5-C26847150752}"/>
              </a:ext>
            </a:extLst>
          </p:cNvPr>
          <p:cNvSpPr/>
          <p:nvPr/>
        </p:nvSpPr>
        <p:spPr>
          <a:xfrm>
            <a:off x="46540" y="2225368"/>
            <a:ext cx="5124573" cy="1503024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F5B9A2A-0F2E-B025-03E3-5DDF4DBD19B4}"/>
              </a:ext>
            </a:extLst>
          </p:cNvPr>
          <p:cNvSpPr/>
          <p:nvPr/>
        </p:nvSpPr>
        <p:spPr>
          <a:xfrm>
            <a:off x="1246076" y="3708728"/>
            <a:ext cx="5124573" cy="1859607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689CC76-F7A8-01DB-B63B-D1BE719D37B1}"/>
              </a:ext>
            </a:extLst>
          </p:cNvPr>
          <p:cNvSpPr/>
          <p:nvPr/>
        </p:nvSpPr>
        <p:spPr>
          <a:xfrm>
            <a:off x="3916516" y="5651583"/>
            <a:ext cx="3257099" cy="1101213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946F1D5-EE7C-1A84-B416-9FE1DB1B6EBD}"/>
              </a:ext>
            </a:extLst>
          </p:cNvPr>
          <p:cNvSpPr/>
          <p:nvPr/>
        </p:nvSpPr>
        <p:spPr>
          <a:xfrm>
            <a:off x="2561230" y="4335439"/>
            <a:ext cx="732430" cy="1037230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6E95E29-F5C8-D3EA-7E53-75BE91823862}"/>
              </a:ext>
            </a:extLst>
          </p:cNvPr>
          <p:cNvSpPr/>
          <p:nvPr/>
        </p:nvSpPr>
        <p:spPr>
          <a:xfrm>
            <a:off x="5647141" y="2107821"/>
            <a:ext cx="732430" cy="1037230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75DEC-FF3E-BD54-CEE8-20FE60870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806" y="160814"/>
            <a:ext cx="936019" cy="905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A6ACA4-B0E3-F54D-BE36-D85E3F2967A9}"/>
              </a:ext>
            </a:extLst>
          </p:cNvPr>
          <p:cNvSpPr txBox="1"/>
          <p:nvPr/>
        </p:nvSpPr>
        <p:spPr>
          <a:xfrm>
            <a:off x="6911975" y="6181295"/>
            <a:ext cx="441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Sound Geothermal Corporation 2021</a:t>
            </a:r>
            <a:r>
              <a:rPr lang="en-US" sz="1000" baseline="30000" dirty="0"/>
              <a:t>©</a:t>
            </a:r>
          </a:p>
          <a:p>
            <a:pPr algn="ctr"/>
            <a:r>
              <a:rPr lang="en-US" sz="1000" dirty="0"/>
              <a:t>Duplication and Use allowed with proper credit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79E14-64FC-0EA3-5A6C-A54AFF149B6A}"/>
              </a:ext>
            </a:extLst>
          </p:cNvPr>
          <p:cNvSpPr txBox="1"/>
          <p:nvPr/>
        </p:nvSpPr>
        <p:spPr>
          <a:xfrm>
            <a:off x="6820587" y="6554856"/>
            <a:ext cx="441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Sound Geothermal Corporation 2021. All rights reserved. This content is excluded from our Creative Commons license. For more information, see </a:t>
            </a:r>
            <a:r>
              <a:rPr lang="en-US" sz="800" dirty="0">
                <a:hlinkClick r:id="rId5"/>
              </a:rPr>
              <a:t>https://ocw.mit.edu/help/faq-fair-use/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7806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213764" y="3949531"/>
            <a:ext cx="5726458" cy="2136220"/>
            <a:chOff x="3213763" y="3949531"/>
            <a:chExt cx="5726458" cy="2136220"/>
          </a:xfrm>
        </p:grpSpPr>
        <p:sp>
          <p:nvSpPr>
            <p:cNvPr id="75" name="Rectangle 74"/>
            <p:cNvSpPr/>
            <p:nvPr/>
          </p:nvSpPr>
          <p:spPr>
            <a:xfrm>
              <a:off x="6035833" y="4389632"/>
              <a:ext cx="2904388" cy="12229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Emissions Free CHP+S Sites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13763" y="4328084"/>
              <a:ext cx="2822069" cy="175766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endPara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Emissions Free CHP+S Sites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315796" y="4988662"/>
              <a:ext cx="2582974" cy="82242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Utility</a:t>
              </a:r>
              <a:b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Solar</a:t>
              </a:r>
              <a:b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PVT </a:t>
              </a:r>
              <a:b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Farm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369856" y="5132751"/>
              <a:ext cx="1917263" cy="25870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 Exchanger Panels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380016" y="5385967"/>
              <a:ext cx="1917263" cy="258702"/>
            </a:xfrm>
            <a:prstGeom prst="round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 Panels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505034" y="4484953"/>
              <a:ext cx="903345" cy="811918"/>
            </a:xfrm>
            <a:prstGeom prst="round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Run-of-River</a:t>
              </a:r>
              <a:b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Turbines</a:t>
              </a:r>
            </a:p>
          </p:txBody>
        </p:sp>
        <p:cxnSp>
          <p:nvCxnSpPr>
            <p:cNvPr id="81" name="Straight Arrow Connector 80"/>
            <p:cNvCxnSpPr>
              <a:stCxn id="76" idx="3"/>
              <a:endCxn id="57" idx="1"/>
            </p:cNvCxnSpPr>
            <p:nvPr/>
          </p:nvCxnSpPr>
          <p:spPr>
            <a:xfrm>
              <a:off x="7408379" y="4890912"/>
              <a:ext cx="267445" cy="678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ounded Rectangle 82"/>
            <p:cNvSpPr/>
            <p:nvPr/>
          </p:nvSpPr>
          <p:spPr>
            <a:xfrm>
              <a:off x="4714614" y="4493727"/>
              <a:ext cx="854263" cy="416641"/>
            </a:xfrm>
            <a:prstGeom prst="round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</a:t>
              </a:r>
              <a:b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74" name="Up-Down Arrow 73"/>
            <p:cNvSpPr/>
            <p:nvPr/>
          </p:nvSpPr>
          <p:spPr>
            <a:xfrm>
              <a:off x="4617537" y="3949531"/>
              <a:ext cx="89093" cy="1032752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r" defTabSz="91444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2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algn="l" defTabSz="91444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fld id="{7042CF76-7DE5-4B12-AF3A-A1E98A379478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1253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Plug and Play </a:t>
            </a:r>
            <a:b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/ Thermal Energy Systems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05011" y="2802847"/>
            <a:ext cx="6077184" cy="1302005"/>
            <a:chOff x="4460007" y="2290134"/>
            <a:chExt cx="3333304" cy="873809"/>
          </a:xfrm>
          <a:solidFill>
            <a:schemeClr val="accent1">
              <a:lumMod val="75000"/>
            </a:schemeClr>
          </a:solidFill>
        </p:grpSpPr>
        <p:sp>
          <p:nvSpPr>
            <p:cNvPr id="3" name="U-Turn Arrow 2"/>
            <p:cNvSpPr/>
            <p:nvPr/>
          </p:nvSpPr>
          <p:spPr>
            <a:xfrm rot="16200000">
              <a:off x="5039147" y="1710994"/>
              <a:ext cx="773723" cy="1932003"/>
            </a:xfrm>
            <a:prstGeom prst="utur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U-Turn Arrow 26"/>
            <p:cNvSpPr/>
            <p:nvPr/>
          </p:nvSpPr>
          <p:spPr>
            <a:xfrm rot="16200000" flipH="1" flipV="1">
              <a:off x="6237588" y="1608220"/>
              <a:ext cx="773723" cy="2337723"/>
            </a:xfrm>
            <a:prstGeom prst="utur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65298" y="3290882"/>
            <a:ext cx="376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46"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Inter-Connected Thermal Distribution Circuits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4482" y="2948408"/>
            <a:ext cx="2241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46"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Thermal Energy</a:t>
            </a:r>
          </a:p>
        </p:txBody>
      </p:sp>
      <p:sp>
        <p:nvSpPr>
          <p:cNvPr id="33" name="Up-Down Arrow 32"/>
          <p:cNvSpPr/>
          <p:nvPr/>
        </p:nvSpPr>
        <p:spPr>
          <a:xfrm rot="14760000">
            <a:off x="9321501" y="2621304"/>
            <a:ext cx="173615" cy="853514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32801" y="3629128"/>
            <a:ext cx="3763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46"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Temperature Water (45-85 Degrees)</a:t>
            </a:r>
          </a:p>
        </p:txBody>
      </p:sp>
      <p:grpSp>
        <p:nvGrpSpPr>
          <p:cNvPr id="59" name="Group 58"/>
          <p:cNvGrpSpPr/>
          <p:nvPr/>
        </p:nvGrpSpPr>
        <p:grpSpPr>
          <a:xfrm rot="17436708">
            <a:off x="8726186" y="4124850"/>
            <a:ext cx="2504360" cy="983500"/>
            <a:chOff x="4460007" y="2290134"/>
            <a:chExt cx="3333304" cy="873809"/>
          </a:xfrm>
          <a:solidFill>
            <a:schemeClr val="accent1">
              <a:lumMod val="75000"/>
            </a:schemeClr>
          </a:solidFill>
        </p:grpSpPr>
        <p:sp>
          <p:nvSpPr>
            <p:cNvPr id="60" name="U-Turn Arrow 59"/>
            <p:cNvSpPr/>
            <p:nvPr/>
          </p:nvSpPr>
          <p:spPr>
            <a:xfrm rot="16200000">
              <a:off x="5039147" y="1710994"/>
              <a:ext cx="773723" cy="1932003"/>
            </a:xfrm>
            <a:prstGeom prst="utur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U-Turn Arrow 60"/>
            <p:cNvSpPr/>
            <p:nvPr/>
          </p:nvSpPr>
          <p:spPr>
            <a:xfrm rot="16200000" flipH="1" flipV="1">
              <a:off x="6237588" y="1608220"/>
              <a:ext cx="773723" cy="2337723"/>
            </a:xfrm>
            <a:prstGeom prst="utur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 rot="15308134">
            <a:off x="8778114" y="1574558"/>
            <a:ext cx="2504360" cy="1089035"/>
            <a:chOff x="4460007" y="2290134"/>
            <a:chExt cx="3333304" cy="873809"/>
          </a:xfrm>
          <a:solidFill>
            <a:schemeClr val="accent1">
              <a:lumMod val="75000"/>
            </a:schemeClr>
          </a:solidFill>
        </p:grpSpPr>
        <p:sp>
          <p:nvSpPr>
            <p:cNvPr id="71" name="U-Turn Arrow 70"/>
            <p:cNvSpPr/>
            <p:nvPr/>
          </p:nvSpPr>
          <p:spPr>
            <a:xfrm rot="16200000">
              <a:off x="5039147" y="1710994"/>
              <a:ext cx="773723" cy="1932003"/>
            </a:xfrm>
            <a:prstGeom prst="utur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U-Turn Arrow 71"/>
            <p:cNvSpPr/>
            <p:nvPr/>
          </p:nvSpPr>
          <p:spPr>
            <a:xfrm rot="16200000" flipH="1" flipV="1">
              <a:off x="6237588" y="1608220"/>
              <a:ext cx="773723" cy="2337723"/>
            </a:xfrm>
            <a:prstGeom prst="utur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3" name="Up-Down Arrow 72"/>
          <p:cNvSpPr/>
          <p:nvPr/>
        </p:nvSpPr>
        <p:spPr>
          <a:xfrm rot="6840000" flipV="1">
            <a:off x="9349245" y="3362984"/>
            <a:ext cx="173615" cy="853514"/>
          </a:xfrm>
          <a:prstGeom prst="up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54207" y="2305816"/>
            <a:ext cx="1781925" cy="3769376"/>
            <a:chOff x="1454206" y="2150167"/>
            <a:chExt cx="1781925" cy="3769376"/>
          </a:xfrm>
        </p:grpSpPr>
        <p:sp>
          <p:nvSpPr>
            <p:cNvPr id="79" name="Rounded Rectangle 78"/>
            <p:cNvSpPr/>
            <p:nvPr/>
          </p:nvSpPr>
          <p:spPr>
            <a:xfrm>
              <a:off x="1555352" y="2150167"/>
              <a:ext cx="1234483" cy="44355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Conventional CHP</a:t>
              </a:r>
            </a:p>
          </p:txBody>
        </p:sp>
        <p:sp>
          <p:nvSpPr>
            <p:cNvPr id="80" name="Up-Down Arrow 79"/>
            <p:cNvSpPr/>
            <p:nvPr/>
          </p:nvSpPr>
          <p:spPr>
            <a:xfrm rot="7920000" flipV="1">
              <a:off x="2922148" y="2496047"/>
              <a:ext cx="98002" cy="529965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454206" y="3431650"/>
              <a:ext cx="1250218" cy="650122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Micro-Grid</a:t>
              </a:r>
              <a:b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Isolation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53266" y="4076922"/>
              <a:ext cx="1345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Emissions Free</a:t>
              </a:r>
              <a:b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 Power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625156" y="4796861"/>
              <a:ext cx="1020234" cy="27541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Telecom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591591" y="5088546"/>
              <a:ext cx="1345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Grid-Enabled</a:t>
              </a:r>
              <a:b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  <a:b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Intelligent</a:t>
              </a:r>
              <a:b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1770900" y="2768662"/>
              <a:ext cx="843168" cy="44355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Towers</a:t>
              </a:r>
            </a:p>
          </p:txBody>
        </p:sp>
        <p:sp>
          <p:nvSpPr>
            <p:cNvPr id="116" name="Up-Down Arrow 115"/>
            <p:cNvSpPr/>
            <p:nvPr/>
          </p:nvSpPr>
          <p:spPr>
            <a:xfrm rot="6960000" flipV="1">
              <a:off x="2775023" y="2856996"/>
              <a:ext cx="98002" cy="437987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42902" y="723897"/>
            <a:ext cx="5809457" cy="1213985"/>
            <a:chOff x="3442901" y="723896"/>
            <a:chExt cx="5809457" cy="1213985"/>
          </a:xfrm>
        </p:grpSpPr>
        <p:sp>
          <p:nvSpPr>
            <p:cNvPr id="11" name="TextBox 10"/>
            <p:cNvSpPr txBox="1"/>
            <p:nvPr/>
          </p:nvSpPr>
          <p:spPr>
            <a:xfrm>
              <a:off x="3453061" y="723896"/>
              <a:ext cx="5799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46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Cooling                                                                                   Heating</a:t>
              </a:r>
              <a:b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Dominant                                Balanced                               Dominant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42901" y="1256572"/>
              <a:ext cx="5799297" cy="68130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45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Buildings</a:t>
              </a:r>
            </a:p>
            <a:p>
              <a:pPr algn="ctr" defTabSz="914446"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Residential, Commercial, Industrial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544764" y="1172952"/>
            <a:ext cx="7888155" cy="1886978"/>
            <a:chOff x="1544763" y="1172952"/>
            <a:chExt cx="7888155" cy="1886978"/>
          </a:xfrm>
        </p:grpSpPr>
        <p:sp>
          <p:nvSpPr>
            <p:cNvPr id="95" name="Up-Down Arrow 94"/>
            <p:cNvSpPr/>
            <p:nvPr/>
          </p:nvSpPr>
          <p:spPr>
            <a:xfrm rot="8640000" flipV="1">
              <a:off x="2972091" y="1923903"/>
              <a:ext cx="107802" cy="1136027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544763" y="1172952"/>
              <a:ext cx="7888155" cy="1780622"/>
              <a:chOff x="1544763" y="1172952"/>
              <a:chExt cx="7888155" cy="1780622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1544763" y="1172952"/>
                <a:ext cx="1902971" cy="840566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b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Solar PVT</a:t>
                </a:r>
              </a:p>
              <a:p>
                <a:pPr algn="ctr" defTabSz="914446">
                  <a:defRPr/>
                </a:pPr>
                <a:endPara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4446">
                  <a:defRPr/>
                </a:pPr>
                <a:endPara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4446">
                  <a:defRPr/>
                </a:pPr>
                <a:endPara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4446">
                  <a:defRPr/>
                </a:pPr>
                <a:r>
                  <a:rPr lang="en-US" sz="7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 defTabSz="914446">
                  <a:defRPr/>
                </a:pPr>
                <a:endPara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2410093" y="1391910"/>
                <a:ext cx="983859" cy="54771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Heat </a:t>
                </a:r>
                <a:b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Exchange </a:t>
                </a:r>
                <a:b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Panels</a:t>
                </a: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658892" y="1448642"/>
                <a:ext cx="739187" cy="449374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PV</a:t>
                </a:r>
                <a:b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Panels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236160" y="1945935"/>
                <a:ext cx="2888436" cy="6968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4446">
                  <a:defRPr/>
                </a:pPr>
                <a:endPara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914446">
                  <a:defRPr/>
                </a:pPr>
                <a:r>
                  <a:rPr lang="en-US" sz="3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Multi-Source Heat Pumps</a:t>
                </a:r>
              </a:p>
            </p:txBody>
          </p:sp>
          <p:sp>
            <p:nvSpPr>
              <p:cNvPr id="12" name="Up-Down Arrow 11"/>
              <p:cNvSpPr/>
              <p:nvPr/>
            </p:nvSpPr>
            <p:spPr>
              <a:xfrm>
                <a:off x="4138260" y="2641810"/>
                <a:ext cx="80994" cy="299151"/>
              </a:xfrm>
              <a:prstGeom prst="upDown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Up-Down Arrow 31"/>
              <p:cNvSpPr/>
              <p:nvPr/>
            </p:nvSpPr>
            <p:spPr>
              <a:xfrm rot="10800000">
                <a:off x="7616976" y="2588671"/>
                <a:ext cx="89093" cy="361973"/>
              </a:xfrm>
              <a:prstGeom prst="upDown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4677712" y="1952695"/>
                <a:ext cx="1373611" cy="40323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Ground Source</a:t>
                </a:r>
                <a:b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Heat Pumps</a:t>
                </a:r>
              </a:p>
            </p:txBody>
          </p:sp>
          <p:sp>
            <p:nvSpPr>
              <p:cNvPr id="54" name="Up-Down Arrow 53"/>
              <p:cNvSpPr/>
              <p:nvPr/>
            </p:nvSpPr>
            <p:spPr>
              <a:xfrm>
                <a:off x="5753875" y="2362471"/>
                <a:ext cx="80994" cy="582962"/>
              </a:xfrm>
              <a:prstGeom prst="upDown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300496" y="1952695"/>
                <a:ext cx="1150903" cy="40323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Air Source</a:t>
                </a:r>
                <a:b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Heat Pumps</a:t>
                </a: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065752" y="1941325"/>
                <a:ext cx="1150903" cy="64941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Wastewater</a:t>
                </a:r>
                <a:b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Heat Exchangers</a:t>
                </a: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201682" y="1941325"/>
                <a:ext cx="786082" cy="44356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Chillers</a:t>
                </a: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8282015" y="1941325"/>
                <a:ext cx="1150903" cy="649412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Industrial</a:t>
                </a:r>
                <a:b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Waste Heat Capture</a:t>
                </a:r>
              </a:p>
            </p:txBody>
          </p:sp>
          <p:cxnSp>
            <p:nvCxnSpPr>
              <p:cNvPr id="15" name="Straight Arrow Connector 14"/>
              <p:cNvCxnSpPr>
                <a:stCxn id="52" idx="3"/>
                <a:endCxn id="51" idx="1"/>
              </p:cNvCxnSpPr>
              <p:nvPr/>
            </p:nvCxnSpPr>
            <p:spPr>
              <a:xfrm>
                <a:off x="4451399" y="2154314"/>
                <a:ext cx="226313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Up-Down Arrow 77"/>
              <p:cNvSpPr/>
              <p:nvPr/>
            </p:nvSpPr>
            <p:spPr>
              <a:xfrm rot="10800000">
                <a:off x="8551895" y="2591601"/>
                <a:ext cx="89093" cy="361973"/>
              </a:xfrm>
              <a:prstGeom prst="upDown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625929" y="1445333"/>
                <a:ext cx="825470" cy="411609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Electric </a:t>
                </a:r>
                <a:b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Storage</a:t>
                </a: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8220526" y="1334533"/>
                <a:ext cx="908017" cy="502500"/>
              </a:xfrm>
              <a:prstGeom prst="round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Vehicle</a:t>
                </a:r>
                <a:b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Charging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3328693" y="3946925"/>
            <a:ext cx="5505239" cy="1356732"/>
            <a:chOff x="3328692" y="3946925"/>
            <a:chExt cx="5505239" cy="1356732"/>
          </a:xfrm>
        </p:grpSpPr>
        <p:grpSp>
          <p:nvGrpSpPr>
            <p:cNvPr id="63" name="Group 62"/>
            <p:cNvGrpSpPr/>
            <p:nvPr/>
          </p:nvGrpSpPr>
          <p:grpSpPr>
            <a:xfrm>
              <a:off x="3328692" y="4491739"/>
              <a:ext cx="5505239" cy="811918"/>
              <a:chOff x="3328692" y="4491739"/>
              <a:chExt cx="5505239" cy="811918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328692" y="4492129"/>
                <a:ext cx="1250726" cy="4166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Ground Heat Exchangers</a:t>
                </a: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612453" y="4493765"/>
                <a:ext cx="854263" cy="41664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Thermal</a:t>
                </a:r>
                <a:b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Storage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7675824" y="4491739"/>
                <a:ext cx="1158107" cy="81191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Water </a:t>
                </a:r>
                <a:b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Source </a:t>
                </a:r>
                <a:b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Heat Exchangers</a:t>
                </a:r>
              </a:p>
            </p:txBody>
          </p:sp>
        </p:grpSp>
        <p:sp>
          <p:nvSpPr>
            <p:cNvPr id="31" name="Up-Down Arrow 30"/>
            <p:cNvSpPr/>
            <p:nvPr/>
          </p:nvSpPr>
          <p:spPr>
            <a:xfrm>
              <a:off x="8370039" y="3957917"/>
              <a:ext cx="99820" cy="529965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Up-Down Arrow 28"/>
            <p:cNvSpPr/>
            <p:nvPr/>
          </p:nvSpPr>
          <p:spPr>
            <a:xfrm>
              <a:off x="5913386" y="3954988"/>
              <a:ext cx="89093" cy="529965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Up-Down Arrow 55"/>
            <p:cNvSpPr/>
            <p:nvPr/>
          </p:nvSpPr>
          <p:spPr>
            <a:xfrm>
              <a:off x="3900289" y="3946925"/>
              <a:ext cx="89093" cy="529965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65AEFE-5511-BCC9-9EDE-89B491582637}"/>
              </a:ext>
            </a:extLst>
          </p:cNvPr>
          <p:cNvSpPr txBox="1"/>
          <p:nvPr/>
        </p:nvSpPr>
        <p:spPr>
          <a:xfrm>
            <a:off x="3442902" y="6291655"/>
            <a:ext cx="441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Sound Geothermal Corporation 2021</a:t>
            </a:r>
            <a:r>
              <a:rPr lang="en-US" sz="1000" baseline="30000" dirty="0"/>
              <a:t>©</a:t>
            </a:r>
          </a:p>
          <a:p>
            <a:pPr algn="ctr"/>
            <a:r>
              <a:rPr lang="en-US" sz="1000" dirty="0"/>
              <a:t>Duplication and Use allowed with proper credit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2A4B9-7BE2-1F05-5764-C6961D09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806" y="160814"/>
            <a:ext cx="936019" cy="905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62382F-D430-2B62-3BA2-4FB88B50D48F}"/>
              </a:ext>
            </a:extLst>
          </p:cNvPr>
          <p:cNvSpPr txBox="1"/>
          <p:nvPr/>
        </p:nvSpPr>
        <p:spPr>
          <a:xfrm>
            <a:off x="6998140" y="6496574"/>
            <a:ext cx="441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Sound Geothermal Corporation 2021. All rights reserved. This content is excluded from our Creative Commons license. For more information, see </a:t>
            </a:r>
            <a:r>
              <a:rPr lang="en-US" sz="800" dirty="0">
                <a:hlinkClick r:id="rId4"/>
              </a:rPr>
              <a:t>https://</a:t>
            </a:r>
            <a:r>
              <a:rPr lang="en-US" sz="800" dirty="0" err="1">
                <a:hlinkClick r:id="rId4"/>
              </a:rPr>
              <a:t>ocw.mit.edu</a:t>
            </a:r>
            <a:r>
              <a:rPr lang="en-US" sz="800" dirty="0">
                <a:hlinkClick r:id="rId4"/>
              </a:rPr>
              <a:t>/help/</a:t>
            </a:r>
            <a:r>
              <a:rPr lang="en-US" sz="800" dirty="0" err="1">
                <a:hlinkClick r:id="rId4"/>
              </a:rPr>
              <a:t>faq</a:t>
            </a:r>
            <a:r>
              <a:rPr lang="en-US" sz="800" dirty="0">
                <a:hlinkClick r:id="rId4"/>
              </a:rPr>
              <a:t>-fair-use/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07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44D60-00A9-FDA1-F5E0-BC5807E69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r>
              <a:rPr lang="en-US" sz="1867" dirty="0"/>
              <a:t>MIT </a:t>
            </a:r>
            <a:r>
              <a:rPr lang="en-US" sz="1867" dirty="0" err="1"/>
              <a:t>OpenCourseWare</a:t>
            </a:r>
            <a:endParaRPr lang="en-US" sz="1867" dirty="0"/>
          </a:p>
          <a:p>
            <a:pPr marL="152396" indent="0">
              <a:buNone/>
            </a:pPr>
            <a:r>
              <a:rPr lang="en-US" sz="1867" u="sng" dirty="0">
                <a:hlinkClick r:id="rId2"/>
              </a:rPr>
              <a:t>https://ocw.mit.edu/</a:t>
            </a:r>
            <a:endParaRPr lang="en-US" sz="1867" dirty="0"/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RES.ENV 007 Geothermal Energy Networks (GENs): Transforming our Thermal Energy System</a:t>
            </a:r>
          </a:p>
          <a:p>
            <a:pPr marL="152396" indent="0">
              <a:buNone/>
            </a:pPr>
            <a:r>
              <a:rPr lang="en-US" sz="2000" dirty="0"/>
              <a:t>IAP 2025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dirty="0"/>
              <a:t> </a:t>
            </a:r>
          </a:p>
          <a:p>
            <a:pPr marL="152396" indent="0">
              <a:buNone/>
            </a:pPr>
            <a:r>
              <a:rPr lang="en-US" sz="2000" dirty="0"/>
              <a:t>For information about citing these materials or our Terms of Use, visit: </a:t>
            </a:r>
            <a:r>
              <a:rPr lang="en-US" sz="2000" u="sng" dirty="0">
                <a:hlinkClick r:id="rId3"/>
              </a:rPr>
              <a:t>https://ocw.mit.edu/terms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174902-A353-7534-E3C5-5CBDD7406F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620</Words>
  <Application>Microsoft Macintosh PowerPoint</Application>
  <PresentationFormat>Widescreen</PresentationFormat>
  <Paragraphs>118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Tw Cen MT</vt:lpstr>
      <vt:lpstr>Office Theme</vt:lpstr>
      <vt:lpstr>PowerPoint Presentation</vt:lpstr>
      <vt:lpstr>PowerPoint Presentation</vt:lpstr>
      <vt:lpstr>ATL - A Subset of TENs</vt:lpstr>
      <vt:lpstr>PowerPoint Presentation</vt:lpstr>
      <vt:lpstr>PowerPoint Presentation</vt:lpstr>
      <vt:lpstr>CMU’s Central Loop &amp; GMS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 District Systems Overview</dc:title>
  <dc:subject/>
  <dc:creator>Cary Smith</dc:creator>
  <cp:keywords/>
  <dc:description/>
  <cp:lastModifiedBy>H. Sharon Lin</cp:lastModifiedBy>
  <cp:revision>7</cp:revision>
  <dcterms:created xsi:type="dcterms:W3CDTF">2025-01-20T15:46:38Z</dcterms:created>
  <dcterms:modified xsi:type="dcterms:W3CDTF">2025-07-11T18:30:29Z</dcterms:modified>
  <cp:category/>
</cp:coreProperties>
</file>