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308" r:id="rId23"/>
  </p:sldIdLst>
  <p:sldSz cx="9144000" cy="5143500" type="screen16x9"/>
  <p:notesSz cx="6858000" cy="9144000"/>
  <p:embeddedFontLst>
    <p:embeddedFont>
      <p:font typeface="Bebas Neue" panose="020B0606020202050201" pitchFamily="34" charset="77"/>
      <p:regular r:id="rId25"/>
    </p:embeddedFont>
    <p:embeddedFont>
      <p:font typeface="Helvetica Neue" panose="02000503000000020004" pitchFamily="2" charset="0"/>
      <p:regular r:id="rId26"/>
      <p:bold r:id="rId27"/>
      <p:italic r:id="rId28"/>
      <p:boldItalic r:id="rId29"/>
    </p:embeddedFont>
    <p:embeddedFont>
      <p:font typeface="Montserrat" pitchFamily="2" charset="77"/>
      <p:regular r:id="rId30"/>
      <p:bold r:id="rId31"/>
      <p:italic r:id="rId32"/>
      <p:boldItalic r:id="rId33"/>
    </p:embeddedFont>
    <p:embeddedFont>
      <p:font typeface="Montserrat ExtraBold" panose="020F0502020204030204" pitchFamily="34" charset="0"/>
      <p:bold r:id="rId34"/>
      <p:italic r:id="rId35"/>
      <p:boldItalic r:id="rId36"/>
    </p:embeddedFont>
    <p:embeddedFont>
      <p:font typeface="Montserrat SemiBold" panose="020F050202020403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Roboto Condensed" panose="020F0502020204030204" pitchFamily="34" charset="0"/>
      <p:regular r:id="rId45"/>
      <p:bold r:id="rId46"/>
      <p:italic r:id="rId47"/>
      <p:boldItalic r:id="rId48"/>
    </p:embeddedFont>
    <p:embeddedFont>
      <p:font typeface="Trebuchet MS" panose="020B0703020202090204" pitchFamily="34" charset="0"/>
      <p:regular r:id="rId49"/>
      <p:bold r:id="rId50"/>
      <p: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XgRwT5E69+3uaZFJcPt71EGQi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font" Target="fonts/font26.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5.fntdata"/><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font" Target="fonts/font20.fntdata"/><Relationship Id="rId52"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2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8.xml"/><Relationship Id="rId41" Type="http://schemas.openxmlformats.org/officeDocument/2006/relationships/font" Target="fonts/font1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font" Target="fonts/font2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1" name="Google Shape;91;p2:notes"/>
          <p:cNvSpPr txBox="1">
            <a:spLocks noGrp="1"/>
          </p:cNvSpPr>
          <p:nvPr>
            <p:ph type="body" idx="1"/>
          </p:nvPr>
        </p:nvSpPr>
        <p:spPr>
          <a:xfrm>
            <a:off x="701040" y="4415790"/>
            <a:ext cx="5608200" cy="4183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8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8" name="Google Shape;26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all feeds into a final statewide assessment of scaling this technology for the entire state of Massachusetts. Buro Happold, is taking the lead on this part of the project, which involves scaling up projections from the core models to improve not only speed of design and installation, but also system efficiency and equity deployment, as well as minimizing installation costs and emissions.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b="1"/>
              <a:t>Develop scaling projections from the Core Models</a:t>
            </a:r>
            <a:endParaRPr b="1"/>
          </a:p>
          <a:p>
            <a:pPr marL="0" lvl="0" indent="0" algn="l" rtl="0">
              <a:lnSpc>
                <a:spcPct val="100000"/>
              </a:lnSpc>
              <a:spcBef>
                <a:spcPts val="0"/>
              </a:spcBef>
              <a:spcAft>
                <a:spcPts val="0"/>
              </a:spcAft>
              <a:buSzPts val="1100"/>
              <a:buNone/>
            </a:pPr>
            <a:r>
              <a:rPr lang="en-US"/>
              <a:t>Improve speed of design and installation, system efficiency and equity of deployment</a:t>
            </a:r>
            <a:endParaRPr/>
          </a:p>
          <a:p>
            <a:pPr marL="0" lvl="0" indent="0" algn="l" rtl="0">
              <a:lnSpc>
                <a:spcPct val="100000"/>
              </a:lnSpc>
              <a:spcBef>
                <a:spcPts val="0"/>
              </a:spcBef>
              <a:spcAft>
                <a:spcPts val="0"/>
              </a:spcAft>
              <a:buSzPts val="1100"/>
              <a:buNone/>
            </a:pPr>
            <a:r>
              <a:rPr lang="en-US"/>
              <a:t>Minimize installation and operation costs and emissions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Clr>
                <a:srgbClr val="000000"/>
              </a:buClr>
              <a:buSzPts val="1100"/>
              <a:buFont typeface="Arial"/>
              <a:buNone/>
            </a:pPr>
            <a:r>
              <a:rPr lang="en-US" b="1"/>
              <a:t>Measure and maximize impact</a:t>
            </a:r>
            <a:endParaRPr b="1"/>
          </a:p>
          <a:p>
            <a:pPr marL="0" lvl="0" indent="0" algn="l" rtl="0">
              <a:lnSpc>
                <a:spcPct val="100000"/>
              </a:lnSpc>
              <a:spcBef>
                <a:spcPts val="0"/>
              </a:spcBef>
              <a:spcAft>
                <a:spcPts val="0"/>
              </a:spcAft>
              <a:buSzPts val="1100"/>
              <a:buNone/>
            </a:pPr>
            <a:r>
              <a:rPr lang="en-US"/>
              <a:t>Affordability</a:t>
            </a:r>
            <a:endParaRPr/>
          </a:p>
          <a:p>
            <a:pPr marL="0" lvl="0" indent="0" algn="l" rtl="0">
              <a:lnSpc>
                <a:spcPct val="100000"/>
              </a:lnSpc>
              <a:spcBef>
                <a:spcPts val="0"/>
              </a:spcBef>
              <a:spcAft>
                <a:spcPts val="0"/>
              </a:spcAft>
              <a:buSzPts val="1100"/>
              <a:buNone/>
            </a:pPr>
            <a:r>
              <a:rPr lang="en-US"/>
              <a:t>Safety and Health</a:t>
            </a:r>
            <a:endParaRPr/>
          </a:p>
          <a:p>
            <a:pPr marL="0" lvl="0" indent="0" algn="l" rtl="0">
              <a:lnSpc>
                <a:spcPct val="100000"/>
              </a:lnSpc>
              <a:spcBef>
                <a:spcPts val="0"/>
              </a:spcBef>
              <a:spcAft>
                <a:spcPts val="0"/>
              </a:spcAft>
              <a:buSzPts val="1100"/>
              <a:buNone/>
            </a:pPr>
            <a:r>
              <a:rPr lang="en-US"/>
              <a:t>Reliability</a:t>
            </a:r>
            <a:endParaRPr/>
          </a:p>
          <a:p>
            <a:pPr marL="0" lvl="0" indent="0" algn="l" rtl="0">
              <a:lnSpc>
                <a:spcPct val="100000"/>
              </a:lnSpc>
              <a:spcBef>
                <a:spcPts val="0"/>
              </a:spcBef>
              <a:spcAft>
                <a:spcPts val="0"/>
              </a:spcAft>
              <a:buSzPts val="1100"/>
              <a:buNone/>
            </a:pPr>
            <a:r>
              <a:rPr lang="en-US"/>
              <a:t>Security</a:t>
            </a:r>
            <a:endParaRPr/>
          </a:p>
          <a:p>
            <a:pPr marL="0" lvl="0" indent="0" algn="l" rtl="0">
              <a:lnSpc>
                <a:spcPct val="100000"/>
              </a:lnSpc>
              <a:spcBef>
                <a:spcPts val="0"/>
              </a:spcBef>
              <a:spcAft>
                <a:spcPts val="0"/>
              </a:spcAft>
              <a:buSzPts val="1100"/>
              <a:buNone/>
            </a:pPr>
            <a:r>
              <a:rPr lang="en-US"/>
              <a:t>Equity</a:t>
            </a:r>
            <a:endParaRPr/>
          </a:p>
          <a:p>
            <a:pPr marL="0" lvl="0" indent="0" algn="l" rtl="0">
              <a:lnSpc>
                <a:spcPct val="100000"/>
              </a:lnSpc>
              <a:spcBef>
                <a:spcPts val="0"/>
              </a:spcBef>
              <a:spcAft>
                <a:spcPts val="0"/>
              </a:spcAft>
              <a:buSzPts val="1100"/>
              <a:buNone/>
            </a:pPr>
            <a:r>
              <a:rPr lang="en-US"/>
              <a:t>Emissions and Environmental Impact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As a commentary, I’ll mention that the Department of Public Utilities in Massachusetts approved the first two pilots in the state and is awaiting the results from these pilots to approve further installations of these systems. The combined results from the LeGUp research project, including the statewide assessment may also be used by the Department of Public Utilities as they evaluate the approval of future projects.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3172854b2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3172854b2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So what are the goals of this database? First to enable a quantitative comparison between these systems,</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To have datasets that can contribute to simple prediction models about how these systems work</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To inform planning </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1. Enabling the quantitative comparison of these systems by identifying parameters that may be significantly influencing the overall coefficient of performance and costs; </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2. Contributing to prediction models that estimate the future performance of existing installations;</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3. Informing the planning and optimization of parameters for future installations through analyses made possible by this database;</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4. Recording costs related to heating and cooling of buildings with the legacy systems versus the geothermal network system, which will allow quantification of cost differentials;</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5. Identifying costs and energy use by stages, such as thermal resources, distribution, and buildings, which will allow for fair comparison with other heating systems.</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6. Catalyzing the adoption of geothermal network technology through increased knowledge of their efficiency or coefficient of performance and costs;</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7. Demonstrating impacts on emissions, environment, and human health, by recording emissions and air quality effects before and after the installation of geothermal network;</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r>
              <a:rPr lang="en-US">
                <a:latin typeface="Times New Roman"/>
                <a:ea typeface="Times New Roman"/>
                <a:cs typeface="Times New Roman"/>
                <a:sym typeface="Times New Roman"/>
              </a:rPr>
              <a:t>8. Supporting the development of data-driven legislation and regulation related to the proliferation of geothermal network systems;</a:t>
            </a: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endParaRPr>
              <a:latin typeface="Times New Roman"/>
              <a:ea typeface="Times New Roman"/>
              <a:cs typeface="Times New Roman"/>
              <a:sym typeface="Times New Roman"/>
            </a:endParaRPr>
          </a:p>
          <a:p>
            <a:pPr marL="0" lvl="0" indent="0" algn="l" rtl="0">
              <a:lnSpc>
                <a:spcPct val="100000"/>
              </a:lnSpc>
              <a:spcBef>
                <a:spcPts val="1000"/>
              </a:spcBef>
              <a:spcAft>
                <a:spcPts val="0"/>
              </a:spcAft>
              <a:buSzPts val="1400"/>
              <a:buNone/>
            </a:pPr>
            <a:endParaRPr>
              <a:latin typeface="Times New Roman"/>
              <a:ea typeface="Times New Roman"/>
              <a:cs typeface="Times New Roman"/>
              <a:sym typeface="Times New Roman"/>
            </a:endParaRPr>
          </a:p>
        </p:txBody>
      </p:sp>
      <p:sp>
        <p:nvSpPr>
          <p:cNvPr id="649" name="Google Shape;649;g3172854b28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3172854b284_0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2" name="Google Shape;672;g3172854b284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172854b284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g3172854b284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3172854b284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1" name="Google Shape;691;g3172854b284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3172854b284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0" name="Google Shape;700;g3172854b284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32b8259f42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9" name="Google Shape;719;g32b8259f42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9" name="Google Shape;729;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32b8259f42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4" name="Google Shape;734;g32b8259f426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9" name="Google Shape;749;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So, after that introduction to what networked ground-source heat pump systems are, let’s move on to what the Learning from the Ground Up, or LeGUp project is about.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Our project includes research, innovation and systems change goals. Broadly speaking, the first goal is to evaluate the potential of networked geothermal systems to deliver heating and cooling. This includes measuring and modeling system performance, cost drivers, and impact. It also includes determining the positive impacts and the limitations of the technology.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second goal is to engage with and share finding with stakeholders, this means engaging in two-way conversations throughout the project to align all stakeholders, which include department of public utilities, gas utilities and communities.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And the third goal is to prepare communities to adopt change, which means engaging in conversations with communities, and providing resources and knowledge so that they can access change.</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2" name="Google Shape;762;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 name="Google Shape;1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framework that we chose to address these questions is to work backwards from our desired outcome: scaling and driving systemic change.To help us meet our climate goals, we need to compare the potential of networked geothermal systems to meet our goals. Network geothermal systems must reliably deliver affordable heating in an equitable way. They must be safe to run and install. They also must have lower emissions profiles than other net zero technologies for heating. We must understand the impact of scaling the technology on the health of people and our planet. Finally, we must ensure that running these geothermal networks does not over burden the electrical grid - even in extreme weather days, such as heat waves, cold spells, or winter storm Uri. In other words, we must understand the impacts of scaling the technology on “externalities” such as the electrical grid, health, equity and the environment.      And of course to do this with any degree of accuracy, we must develop data-driven models of geothermal networks that closely mimic reality, and use the data and models to engage all stakeholders in driving change.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LeGUp project is centered on the data from two of these neighborhood installations that are in a pilot phase in two communities in Massachusetts.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 reminder of the motivation behind this project is that Massachusetts in its Decarbonization Roadmap has a mandate to achieve net-zero emissions by 2050. And in the state currently 32% of the emissions come from the building sector.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pilot that is more advanced is operated by Eversource Gas and is located in Framingham, Massachusetts, about half an hour west from Boston, where the boreholes are being drilled as we speak and the pipes are going in the ground. It is very exciting to see this project develop. Drilling is expected to finish this Fall and the system will be up and running in the Spring.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systems covers about 40 buildings, including a firestaton, a community college, public housing from the Framingham Housing Authority, private residences, and even a gas station and a CVS pharmacy.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second pilot that is now in the design phase, is located in Lowell, Massachusetts and is operated by National Grid.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There is also a third grant for a site in the Merrimack Valley in MA that has been approved, but a site or operator haven’t been selected yet.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modeling step, as I mentioned, uses data from the two pilots that are underway in Massachusetts. And there are two sets of earth models being developed. One is a full physics model that is being worked on by Lawrence Berkely Labs, and the other is a simplified or reduced order model developed by the National Renewable Energy Lab or NREL.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idea is that after the full physics model is completed, approximations can be made that can inform the simplified or reduced order model. The vision is that in the future, if it is well characterized, a reduced order model may be sufficient when studying these systems.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Build digital twin based on measured data</a:t>
            </a:r>
            <a:endParaRPr/>
          </a:p>
          <a:p>
            <a:pPr marL="0" lvl="0" indent="0" algn="l" rtl="0">
              <a:lnSpc>
                <a:spcPct val="100000"/>
              </a:lnSpc>
              <a:spcBef>
                <a:spcPts val="0"/>
              </a:spcBef>
              <a:spcAft>
                <a:spcPts val="0"/>
              </a:spcAft>
              <a:buSzPts val="1100"/>
              <a:buNone/>
            </a:pPr>
            <a:r>
              <a:rPr lang="en-US"/>
              <a:t>Optimize design and installation </a:t>
            </a:r>
            <a:endParaRPr/>
          </a:p>
          <a:p>
            <a:pPr marL="0" lvl="0" indent="0" algn="l" rtl="0">
              <a:lnSpc>
                <a:spcPct val="100000"/>
              </a:lnSpc>
              <a:spcBef>
                <a:spcPts val="0"/>
              </a:spcBef>
              <a:spcAft>
                <a:spcPts val="0"/>
              </a:spcAft>
              <a:buSzPts val="1100"/>
              <a:buNone/>
            </a:pPr>
            <a:r>
              <a:rPr lang="en-US"/>
              <a:t>Monitor and optimize system operation</a:t>
            </a:r>
            <a:endParaRPr/>
          </a:p>
          <a:p>
            <a:pPr marL="0" lvl="0" indent="0" algn="l" rtl="0">
              <a:lnSpc>
                <a:spcPct val="100000"/>
              </a:lnSpc>
              <a:spcBef>
                <a:spcPts val="0"/>
              </a:spcBef>
              <a:spcAft>
                <a:spcPts val="0"/>
              </a:spcAft>
              <a:buSzPts val="1100"/>
              <a:buNone/>
            </a:pPr>
            <a:r>
              <a:rPr lang="en-US"/>
              <a:t>Allow predictive modeling (e.g., health, emissions)</a:t>
            </a:r>
            <a:endParaRPr/>
          </a:p>
          <a:p>
            <a:pPr marL="0" lvl="0" indent="0" algn="l" rtl="0">
              <a:lnSpc>
                <a:spcPct val="100000"/>
              </a:lnSpc>
              <a:spcBef>
                <a:spcPts val="0"/>
              </a:spcBef>
              <a:spcAft>
                <a:spcPts val="0"/>
              </a:spcAft>
              <a:buSzPts val="1100"/>
              <a:buNone/>
            </a:pPr>
            <a:r>
              <a:rPr lang="en-US"/>
              <a:t>Develop tools to model scaling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NREL: simplified or reduced order model</a:t>
            </a:r>
            <a:endParaRPr/>
          </a:p>
          <a:p>
            <a:pPr marL="0" lvl="0" indent="0" algn="l" rtl="0">
              <a:lnSpc>
                <a:spcPct val="100000"/>
              </a:lnSpc>
              <a:spcBef>
                <a:spcPts val="0"/>
              </a:spcBef>
              <a:spcAft>
                <a:spcPts val="0"/>
              </a:spcAft>
              <a:buSzPts val="1100"/>
              <a:buNone/>
            </a:pPr>
            <a:r>
              <a:rPr lang="en-US"/>
              <a:t>Lawrence Berkely Labs: Full physics model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 modeling step, as I mentioned, uses data from the two pilots that are underway in Massachusetts. And there are two sets of earth models being developed. One is a full physics model that is being worked on by Lawrence Berkely Labs, and the other is a simplified or reduced order model developed by the National Renewable Energy Lab or NREL.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idea is that after the full physics model is completed, approximations can be made that can inform the simplified or reduced order model. The vision is that in the future, if it is well characterized, a reduced order model may be sufficient when studying these systems.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Build digital twin based on measured data</a:t>
            </a:r>
            <a:endParaRPr/>
          </a:p>
          <a:p>
            <a:pPr marL="0" lvl="0" indent="0" algn="l" rtl="0">
              <a:lnSpc>
                <a:spcPct val="100000"/>
              </a:lnSpc>
              <a:spcBef>
                <a:spcPts val="0"/>
              </a:spcBef>
              <a:spcAft>
                <a:spcPts val="0"/>
              </a:spcAft>
              <a:buSzPts val="1100"/>
              <a:buNone/>
            </a:pPr>
            <a:r>
              <a:rPr lang="en-US"/>
              <a:t>Optimize design and installation </a:t>
            </a:r>
            <a:endParaRPr/>
          </a:p>
          <a:p>
            <a:pPr marL="0" lvl="0" indent="0" algn="l" rtl="0">
              <a:lnSpc>
                <a:spcPct val="100000"/>
              </a:lnSpc>
              <a:spcBef>
                <a:spcPts val="0"/>
              </a:spcBef>
              <a:spcAft>
                <a:spcPts val="0"/>
              </a:spcAft>
              <a:buSzPts val="1100"/>
              <a:buNone/>
            </a:pPr>
            <a:r>
              <a:rPr lang="en-US"/>
              <a:t>Monitor and optimize system operation</a:t>
            </a:r>
            <a:endParaRPr/>
          </a:p>
          <a:p>
            <a:pPr marL="0" lvl="0" indent="0" algn="l" rtl="0">
              <a:lnSpc>
                <a:spcPct val="100000"/>
              </a:lnSpc>
              <a:spcBef>
                <a:spcPts val="0"/>
              </a:spcBef>
              <a:spcAft>
                <a:spcPts val="0"/>
              </a:spcAft>
              <a:buSzPts val="1100"/>
              <a:buNone/>
            </a:pPr>
            <a:r>
              <a:rPr lang="en-US"/>
              <a:t>Allow predictive modeling (e.g., health, emissions)</a:t>
            </a:r>
            <a:endParaRPr/>
          </a:p>
          <a:p>
            <a:pPr marL="0" lvl="0" indent="0" algn="l" rtl="0">
              <a:lnSpc>
                <a:spcPct val="100000"/>
              </a:lnSpc>
              <a:spcBef>
                <a:spcPts val="0"/>
              </a:spcBef>
              <a:spcAft>
                <a:spcPts val="0"/>
              </a:spcAft>
              <a:buSzPts val="1100"/>
              <a:buNone/>
            </a:pPr>
            <a:r>
              <a:rPr lang="en-US"/>
              <a:t>Develop tools to model scaling</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NREL: simplified or reduced order model</a:t>
            </a:r>
            <a:endParaRPr/>
          </a:p>
          <a:p>
            <a:pPr marL="0" lvl="0" indent="0" algn="l" rtl="0">
              <a:lnSpc>
                <a:spcPct val="100000"/>
              </a:lnSpc>
              <a:spcBef>
                <a:spcPts val="0"/>
              </a:spcBef>
              <a:spcAft>
                <a:spcPts val="0"/>
              </a:spcAft>
              <a:buSzPts val="1100"/>
              <a:buNone/>
            </a:pPr>
            <a:r>
              <a:rPr lang="en-US"/>
              <a:t>Lawrence Berkely Labs: Full physics model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8" name="Google Shape;24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Step two involves making data-driven models and test predictions using NREL’s reduced order model.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impacts that are being considered include equity, which is worked on by HEET in collaboration with Energy Solutions.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Ecology, which is being worked on by Boston University, Emissions and Health, which is being worked on by the BU school of public health.</a:t>
            </a:r>
            <a:endParaRPr/>
          </a:p>
          <a:p>
            <a:pPr marL="0" lvl="0" indent="0" algn="l" rtl="0">
              <a:lnSpc>
                <a:spcPct val="100000"/>
              </a:lnSpc>
              <a:spcBef>
                <a:spcPts val="0"/>
              </a:spcBef>
              <a:spcAft>
                <a:spcPts val="0"/>
              </a:spcAft>
              <a:buSzPts val="1100"/>
              <a:buNone/>
            </a:pPr>
            <a:r>
              <a:rPr lang="en-US"/>
              <a:t>The impacts on the electrical grid are being worked on by MIT and the costs are being worked on by the National Renewable Energy Lab as well as Buro Happold, which is an engineerng firm.</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HEET/Energy Solutions: Equity</a:t>
            </a:r>
            <a:endParaRPr/>
          </a:p>
          <a:p>
            <a:pPr marL="0" lvl="0" indent="0" algn="l" rtl="0">
              <a:lnSpc>
                <a:spcPct val="100000"/>
              </a:lnSpc>
              <a:spcBef>
                <a:spcPts val="0"/>
              </a:spcBef>
              <a:spcAft>
                <a:spcPts val="0"/>
              </a:spcAft>
              <a:buSzPts val="1100"/>
              <a:buNone/>
            </a:pPr>
            <a:r>
              <a:rPr lang="en-US"/>
              <a:t>BU: Ecology</a:t>
            </a:r>
            <a:endParaRPr/>
          </a:p>
          <a:p>
            <a:pPr marL="0" lvl="0" indent="0" algn="l" rtl="0">
              <a:lnSpc>
                <a:spcPct val="100000"/>
              </a:lnSpc>
              <a:spcBef>
                <a:spcPts val="0"/>
              </a:spcBef>
              <a:spcAft>
                <a:spcPts val="0"/>
              </a:spcAft>
              <a:buSzPts val="1100"/>
              <a:buNone/>
            </a:pPr>
            <a:r>
              <a:rPr lang="en-US"/>
              <a:t>BU School of Public Health: Health &amp; Emissions</a:t>
            </a:r>
            <a:endParaRPr/>
          </a:p>
          <a:p>
            <a:pPr marL="0" lvl="0" indent="0" algn="l" rtl="0">
              <a:lnSpc>
                <a:spcPct val="100000"/>
              </a:lnSpc>
              <a:spcBef>
                <a:spcPts val="0"/>
              </a:spcBef>
              <a:spcAft>
                <a:spcPts val="0"/>
              </a:spcAft>
              <a:buSzPts val="1100"/>
              <a:buNone/>
            </a:pPr>
            <a:r>
              <a:rPr lang="en-US"/>
              <a:t>MIT: Electrical grid impact</a:t>
            </a:r>
            <a:endParaRPr/>
          </a:p>
          <a:p>
            <a:pPr marL="0" lvl="0" indent="0" algn="l" rtl="0">
              <a:lnSpc>
                <a:spcPct val="100000"/>
              </a:lnSpc>
              <a:spcBef>
                <a:spcPts val="0"/>
              </a:spcBef>
              <a:spcAft>
                <a:spcPts val="0"/>
              </a:spcAft>
              <a:buSzPts val="1100"/>
              <a:buNone/>
            </a:pPr>
            <a:r>
              <a:rPr lang="en-US"/>
              <a:t>NREL/Buro Happold: Costs</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
        <p:cNvGrpSpPr/>
        <p:nvPr/>
      </p:nvGrpSpPr>
      <p:grpSpPr>
        <a:xfrm>
          <a:off x="0" y="0"/>
          <a:ext cx="0" cy="0"/>
          <a:chOff x="0" y="0"/>
          <a:chExt cx="0" cy="0"/>
        </a:xfrm>
      </p:grpSpPr>
      <p:sp>
        <p:nvSpPr>
          <p:cNvPr id="10" name="Google Shape;10;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6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2" name="Google Shape;12;p6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3" name="Google Shape;13;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9"/>
        <p:cNvGrpSpPr/>
        <p:nvPr/>
      </p:nvGrpSpPr>
      <p:grpSpPr>
        <a:xfrm>
          <a:off x="0" y="0"/>
          <a:ext cx="0" cy="0"/>
          <a:chOff x="0" y="0"/>
          <a:chExt cx="0" cy="0"/>
        </a:xfrm>
      </p:grpSpPr>
      <p:sp>
        <p:nvSpPr>
          <p:cNvPr id="50" name="Google Shape;50;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1" name="Google Shape;51;p7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2" name="Google Shape;52;p7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3" name="Google Shape;53;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3172854b284_0_81"/>
          <p:cNvSpPr txBox="1">
            <a:spLocks noGrp="1"/>
          </p:cNvSpPr>
          <p:nvPr>
            <p:ph type="title"/>
          </p:nvPr>
        </p:nvSpPr>
        <p:spPr>
          <a:xfrm>
            <a:off x="383241" y="796739"/>
            <a:ext cx="8132100" cy="7023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989BE"/>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g3172854b284_0_81"/>
          <p:cNvSpPr txBox="1">
            <a:spLocks noGrp="1"/>
          </p:cNvSpPr>
          <p:nvPr>
            <p:ph type="body" idx="1"/>
          </p:nvPr>
        </p:nvSpPr>
        <p:spPr>
          <a:xfrm>
            <a:off x="383241" y="1633817"/>
            <a:ext cx="8132100" cy="2998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8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9" name="Google Shape;59;p8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86"/>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62" name="Google Shape;62;p86"/>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3" name="Google Shape;63;p8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4"/>
        <p:cNvGrpSpPr/>
        <p:nvPr/>
      </p:nvGrpSpPr>
      <p:grpSpPr>
        <a:xfrm>
          <a:off x="0" y="0"/>
          <a:ext cx="0" cy="0"/>
          <a:chOff x="0" y="0"/>
          <a:chExt cx="0" cy="0"/>
        </a:xfrm>
      </p:grpSpPr>
      <p:sp>
        <p:nvSpPr>
          <p:cNvPr id="65" name="Google Shape;65;p8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66" name="Google Shape;66;p8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7"/>
        <p:cNvGrpSpPr/>
        <p:nvPr/>
      </p:nvGrpSpPr>
      <p:grpSpPr>
        <a:xfrm>
          <a:off x="0" y="0"/>
          <a:ext cx="0" cy="0"/>
          <a:chOff x="0" y="0"/>
          <a:chExt cx="0" cy="0"/>
        </a:xfrm>
      </p:grpSpPr>
      <p:sp>
        <p:nvSpPr>
          <p:cNvPr id="68" name="Google Shape;68;p8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88"/>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70" name="Google Shape;70;p88"/>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1" name="Google Shape;71;p88"/>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2" name="Google Shape;72;p8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sp>
        <p:nvSpPr>
          <p:cNvPr id="74" name="Google Shape;74;p89"/>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75" name="Google Shape;75;p8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sp>
        <p:nvSpPr>
          <p:cNvPr id="77" name="Google Shape;77;p9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78" name="Google Shape;78;p9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79" name="Google Shape;79;p9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9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82"/>
        <p:cNvGrpSpPr/>
        <p:nvPr/>
      </p:nvGrpSpPr>
      <p:grpSpPr>
        <a:xfrm>
          <a:off x="0" y="0"/>
          <a:ext cx="0" cy="0"/>
          <a:chOff x="0" y="0"/>
          <a:chExt cx="0" cy="0"/>
        </a:xfrm>
      </p:grpSpPr>
      <p:cxnSp>
        <p:nvCxnSpPr>
          <p:cNvPr id="83" name="Google Shape;83;p92"/>
          <p:cNvCxnSpPr/>
          <p:nvPr/>
        </p:nvCxnSpPr>
        <p:spPr>
          <a:xfrm>
            <a:off x="431851" y="4741853"/>
            <a:ext cx="8280300" cy="0"/>
          </a:xfrm>
          <a:prstGeom prst="straightConnector1">
            <a:avLst/>
          </a:prstGeom>
          <a:noFill/>
          <a:ln w="9525" cap="flat" cmpd="sng">
            <a:solidFill>
              <a:srgbClr val="C6C5C5"/>
            </a:solidFill>
            <a:prstDash val="dot"/>
            <a:round/>
            <a:headEnd type="none" w="sm" len="sm"/>
            <a:tailEnd type="none" w="sm" len="sm"/>
          </a:ln>
        </p:spPr>
      </p:cxnSp>
      <p:sp>
        <p:nvSpPr>
          <p:cNvPr id="84" name="Google Shape;84;p92"/>
          <p:cNvSpPr txBox="1"/>
          <p:nvPr/>
        </p:nvSpPr>
        <p:spPr>
          <a:xfrm>
            <a:off x="311701" y="213701"/>
            <a:ext cx="8520600" cy="465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566579"/>
              </a:solidFill>
              <a:latin typeface="Trebuchet MS"/>
              <a:ea typeface="Trebuchet MS"/>
              <a:cs typeface="Trebuchet MS"/>
              <a:sym typeface="Trebuchet MS"/>
            </a:endParaRPr>
          </a:p>
        </p:txBody>
      </p:sp>
      <p:cxnSp>
        <p:nvCxnSpPr>
          <p:cNvPr id="85" name="Google Shape;85;p92"/>
          <p:cNvCxnSpPr/>
          <p:nvPr/>
        </p:nvCxnSpPr>
        <p:spPr>
          <a:xfrm>
            <a:off x="431851" y="751750"/>
            <a:ext cx="8280300" cy="0"/>
          </a:xfrm>
          <a:prstGeom prst="straightConnector1">
            <a:avLst/>
          </a:prstGeom>
          <a:noFill/>
          <a:ln w="9525" cap="flat" cmpd="sng">
            <a:solidFill>
              <a:srgbClr val="C6C5C5"/>
            </a:solidFill>
            <a:prstDash val="dot"/>
            <a:round/>
            <a:headEnd type="none" w="sm" len="sm"/>
            <a:tailEnd type="none" w="sm" len="sm"/>
          </a:ln>
        </p:spPr>
      </p:cxnSp>
      <p:sp>
        <p:nvSpPr>
          <p:cNvPr id="86" name="Google Shape;86;p92"/>
          <p:cNvSpPr txBox="1"/>
          <p:nvPr/>
        </p:nvSpPr>
        <p:spPr>
          <a:xfrm>
            <a:off x="387100" y="4736387"/>
            <a:ext cx="379800" cy="174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B7B7B7"/>
                </a:solidFill>
                <a:latin typeface="Arial"/>
                <a:ea typeface="Arial"/>
                <a:cs typeface="Arial"/>
                <a:sym typeface="Arial"/>
              </a:rPr>
              <a:t>‹#›</a:t>
            </a:fld>
            <a:endParaRPr sz="900" b="0" i="0" u="none" strike="noStrike" cap="none">
              <a:solidFill>
                <a:srgbClr val="B7B7B7"/>
              </a:solidFill>
              <a:latin typeface="Arial"/>
              <a:ea typeface="Arial"/>
              <a:cs typeface="Arial"/>
              <a:sym typeface="Arial"/>
            </a:endParaRPr>
          </a:p>
        </p:txBody>
      </p:sp>
      <p:pic>
        <p:nvPicPr>
          <p:cNvPr id="87" name="Google Shape;87;p92" descr="Screen Shot 2018-04-23 at 5.35.47 PM.png"/>
          <p:cNvPicPr preferRelativeResize="0"/>
          <p:nvPr/>
        </p:nvPicPr>
        <p:blipFill rotWithShape="1">
          <a:blip r:embed="rId2">
            <a:alphaModFix/>
          </a:blip>
          <a:srcRect/>
          <a:stretch/>
        </p:blipFill>
        <p:spPr>
          <a:xfrm>
            <a:off x="8363670" y="4754880"/>
            <a:ext cx="468630" cy="228600"/>
          </a:xfrm>
          <a:prstGeom prst="rect">
            <a:avLst/>
          </a:prstGeom>
          <a:noFill/>
          <a:ln>
            <a:noFill/>
          </a:ln>
        </p:spPr>
      </p:pic>
      <p:sp>
        <p:nvSpPr>
          <p:cNvPr id="88" name="Google Shape;88;p92"/>
          <p:cNvSpPr/>
          <p:nvPr/>
        </p:nvSpPr>
        <p:spPr>
          <a:xfrm>
            <a:off x="7351325" y="5030276"/>
            <a:ext cx="1027200" cy="113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endParaRPr sz="15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9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6" name="Google Shape;16;p9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9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9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p9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
        <p:cNvGrpSpPr/>
        <p:nvPr/>
      </p:nvGrpSpPr>
      <p:grpSpPr>
        <a:xfrm>
          <a:off x="0" y="0"/>
          <a:ext cx="0" cy="0"/>
          <a:chOff x="0" y="0"/>
          <a:chExt cx="0" cy="0"/>
        </a:xfrm>
      </p:grpSpPr>
      <p:sp>
        <p:nvSpPr>
          <p:cNvPr id="22" name="Google Shape;22;p9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 name="Google Shape;23;p9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9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9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27" name="Google Shape;27;p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
        <p:cNvGrpSpPr/>
        <p:nvPr/>
      </p:nvGrpSpPr>
      <p:grpSpPr>
        <a:xfrm>
          <a:off x="0" y="0"/>
          <a:ext cx="0" cy="0"/>
          <a:chOff x="0" y="0"/>
          <a:chExt cx="0" cy="0"/>
        </a:xfrm>
      </p:grpSpPr>
      <p:sp>
        <p:nvSpPr>
          <p:cNvPr id="29" name="Google Shape;29;p9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9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1" name="Google Shape;31;p9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2" name="Google Shape;32;p9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3" name="Google Shape;33;p9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9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36" name="Google Shape;36;p9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sp>
        <p:nvSpPr>
          <p:cNvPr id="42" name="Google Shape;42;p6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 name="Google Shape;43;p6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4" name="Google Shape;44;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66"/>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7" name="Google Shape;47;p66"/>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8" name="Google Shape;48;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6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37"/>
        <p:cNvGrpSpPr/>
        <p:nvPr/>
      </p:nvGrpSpPr>
      <p:grpSpPr>
        <a:xfrm>
          <a:off x="0" y="0"/>
          <a:ext cx="0" cy="0"/>
          <a:chOff x="0" y="0"/>
          <a:chExt cx="0" cy="0"/>
        </a:xfrm>
      </p:grpSpPr>
      <p:sp>
        <p:nvSpPr>
          <p:cNvPr id="38" name="Google Shape;38;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9" name="Google Shape;39;p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40" name="Google Shape;40;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2.png"/><Relationship Id="rId11" Type="http://schemas.openxmlformats.org/officeDocument/2006/relationships/image" Target="../media/image27.jp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 Id="rId5" Type="http://schemas.openxmlformats.org/officeDocument/2006/relationships/image" Target="../media/image27.jp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7.jp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s://ocw.mit.edu/terms" TargetMode="External"/><Relationship Id="rId2" Type="http://schemas.openxmlformats.org/officeDocument/2006/relationships/hyperlink" Target="https://ocw.mit.edu/"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hyperlink" Target="https://ocw.mit.edu/help/faq-fair-u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4673" y="-58856"/>
            <a:ext cx="9148673" cy="5202356"/>
          </a:xfrm>
          <a:prstGeom prst="rect">
            <a:avLst/>
          </a:prstGeom>
          <a:noFill/>
          <a:ln>
            <a:noFill/>
          </a:ln>
        </p:spPr>
      </p:pic>
      <p:sp>
        <p:nvSpPr>
          <p:cNvPr id="94" name="Google Shape;94;p2"/>
          <p:cNvSpPr txBox="1"/>
          <p:nvPr/>
        </p:nvSpPr>
        <p:spPr>
          <a:xfrm>
            <a:off x="330750" y="4139381"/>
            <a:ext cx="8720100" cy="738633"/>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Montserrat SemiBold"/>
                <a:ea typeface="Montserrat SemiBold"/>
                <a:cs typeface="Montserrat SemiBold"/>
                <a:sym typeface="Montserrat SemiBold"/>
              </a:rPr>
              <a:t>Presented by Isabel Varela</a:t>
            </a:r>
            <a:endParaRPr sz="1800" b="1" i="0" u="none" strike="noStrike" cap="none">
              <a:solidFill>
                <a:schemeClr val="dk2"/>
              </a:solidFill>
              <a:latin typeface="Montserrat SemiBold"/>
              <a:ea typeface="Montserrat SemiBold"/>
              <a:cs typeface="Montserrat SemiBold"/>
              <a:sym typeface="Montserrat SemiBold"/>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2"/>
                </a:solidFill>
                <a:latin typeface="Montserrat SemiBold"/>
                <a:ea typeface="Montserrat SemiBold"/>
                <a:cs typeface="Montserrat SemiBold"/>
                <a:sym typeface="Montserrat SemiBold"/>
              </a:rPr>
              <a:t>January 31, 2025</a:t>
            </a:r>
            <a:endParaRPr sz="1800" b="1" i="0" u="none" strike="noStrike" cap="none">
              <a:solidFill>
                <a:schemeClr val="dk2"/>
              </a:solidFill>
              <a:latin typeface="Montserrat SemiBold"/>
              <a:ea typeface="Montserrat SemiBold"/>
              <a:cs typeface="Montserrat SemiBold"/>
              <a:sym typeface="Montserrat SemiBold"/>
            </a:endParaRPr>
          </a:p>
        </p:txBody>
      </p:sp>
      <p:sp>
        <p:nvSpPr>
          <p:cNvPr id="95" name="Google Shape;95;p2"/>
          <p:cNvSpPr txBox="1"/>
          <p:nvPr/>
        </p:nvSpPr>
        <p:spPr>
          <a:xfrm>
            <a:off x="307881" y="1759739"/>
            <a:ext cx="8720100" cy="116952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4200"/>
              <a:buFont typeface="Arial"/>
              <a:buNone/>
            </a:pPr>
            <a:r>
              <a:rPr lang="en-US" sz="3200" b="1" i="0" u="none" strike="noStrike" cap="none">
                <a:solidFill>
                  <a:schemeClr val="dk1"/>
                </a:solidFill>
                <a:latin typeface="Montserrat ExtraBold"/>
                <a:ea typeface="Montserrat ExtraBold"/>
                <a:cs typeface="Montserrat ExtraBold"/>
                <a:sym typeface="Montserrat ExtraBold"/>
              </a:rPr>
              <a:t>Learning from Geothermal Energy Networks</a:t>
            </a:r>
            <a:endParaRPr sz="2400" b="1" i="0" u="none" strike="noStrike" cap="none">
              <a:solidFill>
                <a:srgbClr val="000000"/>
              </a:solidFill>
              <a:latin typeface="Montserrat SemiBold"/>
              <a:ea typeface="Montserrat SemiBold"/>
              <a:cs typeface="Montserrat SemiBold"/>
              <a:sym typeface="Montserrat SemiBold"/>
            </a:endParaRPr>
          </a:p>
        </p:txBody>
      </p:sp>
      <p:pic>
        <p:nvPicPr>
          <p:cNvPr id="96" name="Google Shape;96;p2"/>
          <p:cNvPicPr preferRelativeResize="0"/>
          <p:nvPr/>
        </p:nvPicPr>
        <p:blipFill rotWithShape="1">
          <a:blip r:embed="rId4">
            <a:alphaModFix/>
          </a:blip>
          <a:srcRect/>
          <a:stretch/>
        </p:blipFill>
        <p:spPr>
          <a:xfrm>
            <a:off x="7731325" y="14547"/>
            <a:ext cx="1321925" cy="566150"/>
          </a:xfrm>
          <a:prstGeom prst="rect">
            <a:avLst/>
          </a:prstGeom>
          <a:noFill/>
          <a:ln>
            <a:noFill/>
          </a:ln>
        </p:spPr>
      </p:pic>
      <p:sp>
        <p:nvSpPr>
          <p:cNvPr id="2" name="Slide Number Placeholder 1">
            <a:extLst>
              <a:ext uri="{FF2B5EF4-FFF2-40B4-BE49-F238E27FC236}">
                <a16:creationId xmlns:a16="http://schemas.microsoft.com/office/drawing/2014/main" id="{31DDCA6B-40A5-8187-4A11-1BEE65BE7C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3"/>
          <p:cNvSpPr/>
          <p:nvPr/>
        </p:nvSpPr>
        <p:spPr>
          <a:xfrm>
            <a:off x="5874750" y="1660788"/>
            <a:ext cx="3148200" cy="2908200"/>
          </a:xfrm>
          <a:prstGeom prst="ellipse">
            <a:avLst/>
          </a:prstGeom>
          <a:solidFill>
            <a:srgbClr val="BACC72"/>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Regional Assessment</a:t>
            </a:r>
            <a:endParaRPr b="1"/>
          </a:p>
        </p:txBody>
      </p:sp>
      <p:sp>
        <p:nvSpPr>
          <p:cNvPr id="272" name="Google Shape;272;p13"/>
          <p:cNvSpPr txBox="1">
            <a:spLocks noGrp="1"/>
          </p:cNvSpPr>
          <p:nvPr>
            <p:ph type="body" idx="1"/>
          </p:nvPr>
        </p:nvSpPr>
        <p:spPr>
          <a:xfrm>
            <a:off x="311700" y="1152475"/>
            <a:ext cx="7595700" cy="644400"/>
          </a:xfrm>
          <a:prstGeom prst="rect">
            <a:avLst/>
          </a:prstGeom>
          <a:noFill/>
          <a:ln>
            <a:noFill/>
          </a:ln>
        </p:spPr>
        <p:txBody>
          <a:bodyPr spcFirstLastPara="1" wrap="square" lIns="91425" tIns="91425" rIns="91425" bIns="91425" anchor="t" anchorCtr="0">
            <a:normAutofit fontScale="85000" lnSpcReduction="20000"/>
          </a:bodyPr>
          <a:lstStyle/>
          <a:p>
            <a:pPr marL="457200" lvl="0" indent="-291465" algn="l" rtl="0">
              <a:lnSpc>
                <a:spcPct val="115000"/>
              </a:lnSpc>
              <a:spcBef>
                <a:spcPts val="0"/>
              </a:spcBef>
              <a:spcAft>
                <a:spcPts val="0"/>
              </a:spcAft>
              <a:buSzPct val="100000"/>
              <a:buFont typeface="Roboto"/>
              <a:buChar char="●"/>
            </a:pPr>
            <a:r>
              <a:rPr lang="en-US">
                <a:latin typeface="Roboto"/>
                <a:ea typeface="Roboto"/>
                <a:cs typeface="Roboto"/>
                <a:sym typeface="Roboto"/>
              </a:rPr>
              <a:t>Develop scaling projections from the Core Models</a:t>
            </a:r>
            <a:endParaRPr>
              <a:latin typeface="Roboto"/>
              <a:ea typeface="Roboto"/>
              <a:cs typeface="Roboto"/>
              <a:sym typeface="Roboto"/>
            </a:endParaRPr>
          </a:p>
          <a:p>
            <a:pPr marL="457200" lvl="0" indent="-291465" algn="l" rtl="0">
              <a:lnSpc>
                <a:spcPct val="115000"/>
              </a:lnSpc>
              <a:spcBef>
                <a:spcPts val="0"/>
              </a:spcBef>
              <a:spcAft>
                <a:spcPts val="0"/>
              </a:spcAft>
              <a:buSzPct val="100000"/>
              <a:buFont typeface="Roboto"/>
              <a:buChar char="●"/>
            </a:pPr>
            <a:r>
              <a:rPr lang="en-US">
                <a:latin typeface="Roboto"/>
                <a:ea typeface="Roboto"/>
                <a:cs typeface="Roboto"/>
                <a:sym typeface="Roboto"/>
              </a:rPr>
              <a:t>Measure and maximize impact</a:t>
            </a:r>
            <a:endParaRPr>
              <a:latin typeface="Roboto"/>
              <a:ea typeface="Roboto"/>
              <a:cs typeface="Roboto"/>
              <a:sym typeface="Roboto"/>
            </a:endParaRPr>
          </a:p>
          <a:p>
            <a:pPr marL="0" lvl="0" indent="0" algn="l" rtl="0">
              <a:lnSpc>
                <a:spcPct val="115000"/>
              </a:lnSpc>
              <a:spcBef>
                <a:spcPts val="0"/>
              </a:spcBef>
              <a:spcAft>
                <a:spcPts val="0"/>
              </a:spcAft>
              <a:buSzPct val="100000"/>
              <a:buNone/>
            </a:pPr>
            <a:endParaRPr>
              <a:latin typeface="Roboto"/>
              <a:ea typeface="Roboto"/>
              <a:cs typeface="Roboto"/>
              <a:sym typeface="Roboto"/>
            </a:endParaRPr>
          </a:p>
        </p:txBody>
      </p:sp>
      <p:sp>
        <p:nvSpPr>
          <p:cNvPr id="273" name="Google Shape;273;p13"/>
          <p:cNvSpPr txBox="1"/>
          <p:nvPr/>
        </p:nvSpPr>
        <p:spPr>
          <a:xfrm>
            <a:off x="6302250" y="2607000"/>
            <a:ext cx="2293200" cy="10158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FFFFF"/>
                </a:solidFill>
                <a:latin typeface="Bebas Neue"/>
                <a:ea typeface="Bebas Neue"/>
                <a:cs typeface="Bebas Neue"/>
                <a:sym typeface="Bebas Neue"/>
              </a:rPr>
              <a:t>SCALING AND DRIVING CHANGE</a:t>
            </a:r>
            <a:endParaRPr sz="3000" b="0" i="0" u="none" strike="noStrike" cap="none">
              <a:solidFill>
                <a:srgbClr val="FFFFFF"/>
              </a:solidFill>
              <a:latin typeface="Bebas Neue"/>
              <a:ea typeface="Bebas Neue"/>
              <a:cs typeface="Bebas Neue"/>
              <a:sym typeface="Bebas Neue"/>
            </a:endParaRPr>
          </a:p>
        </p:txBody>
      </p:sp>
      <p:sp>
        <p:nvSpPr>
          <p:cNvPr id="274" name="Google Shape;274;p13"/>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275" name="Google Shape;275;p13"/>
          <p:cNvCxnSpPr/>
          <p:nvPr/>
        </p:nvCxnSpPr>
        <p:spPr>
          <a:xfrm>
            <a:off x="386024" y="3491652"/>
            <a:ext cx="4428900" cy="8400"/>
          </a:xfrm>
          <a:prstGeom prst="straightConnector1">
            <a:avLst/>
          </a:prstGeom>
          <a:noFill/>
          <a:ln w="38100" cap="flat" cmpd="sng">
            <a:solidFill>
              <a:srgbClr val="666666"/>
            </a:solidFill>
            <a:prstDash val="solid"/>
            <a:round/>
            <a:headEnd type="none" w="sm" len="sm"/>
            <a:tailEnd type="none" w="sm" len="sm"/>
          </a:ln>
          <a:effectLst>
            <a:outerShdw blurRad="40000" dist="20000" dir="5400000" rotWithShape="0">
              <a:srgbClr val="000000">
                <a:alpha val="33333"/>
              </a:srgbClr>
            </a:outerShdw>
          </a:effectLst>
        </p:spPr>
      </p:cxnSp>
      <p:cxnSp>
        <p:nvCxnSpPr>
          <p:cNvPr id="276" name="Google Shape;276;p13"/>
          <p:cNvCxnSpPr/>
          <p:nvPr/>
        </p:nvCxnSpPr>
        <p:spPr>
          <a:xfrm rot="10800000" flipH="1">
            <a:off x="1209274" y="2432223"/>
            <a:ext cx="4500" cy="1063800"/>
          </a:xfrm>
          <a:prstGeom prst="straightConnector1">
            <a:avLst/>
          </a:prstGeom>
          <a:noFill/>
          <a:ln w="28575"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sp>
        <p:nvSpPr>
          <p:cNvPr id="277" name="Google Shape;277;p13"/>
          <p:cNvSpPr/>
          <p:nvPr/>
        </p:nvSpPr>
        <p:spPr>
          <a:xfrm>
            <a:off x="2245946" y="3354392"/>
            <a:ext cx="123900" cy="21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cxnSp>
        <p:nvCxnSpPr>
          <p:cNvPr id="278" name="Google Shape;278;p13"/>
          <p:cNvCxnSpPr/>
          <p:nvPr/>
        </p:nvCxnSpPr>
        <p:spPr>
          <a:xfrm rot="10800000">
            <a:off x="442472" y="2759547"/>
            <a:ext cx="766800" cy="0"/>
          </a:xfrm>
          <a:prstGeom prst="straightConnector1">
            <a:avLst/>
          </a:prstGeom>
          <a:noFill/>
          <a:ln w="28575" cap="flat" cmpd="sng">
            <a:solidFill>
              <a:srgbClr val="8E7CC3"/>
            </a:solidFill>
            <a:prstDash val="solid"/>
            <a:round/>
            <a:headEnd type="none" w="sm" len="sm"/>
            <a:tailEnd type="none" w="sm" len="sm"/>
          </a:ln>
          <a:effectLst>
            <a:outerShdw blurRad="40000" dist="20000" dir="5400000" rotWithShape="0">
              <a:srgbClr val="000000">
                <a:alpha val="33333"/>
              </a:srgbClr>
            </a:outerShdw>
          </a:effectLst>
        </p:spPr>
      </p:cxnSp>
      <p:grpSp>
        <p:nvGrpSpPr>
          <p:cNvPr id="279" name="Google Shape;279;p13"/>
          <p:cNvGrpSpPr/>
          <p:nvPr/>
        </p:nvGrpSpPr>
        <p:grpSpPr>
          <a:xfrm>
            <a:off x="197582" y="2714472"/>
            <a:ext cx="172883" cy="107645"/>
            <a:chOff x="3461663" y="4971742"/>
            <a:chExt cx="394800" cy="584711"/>
          </a:xfrm>
        </p:grpSpPr>
        <p:sp>
          <p:nvSpPr>
            <p:cNvPr id="280" name="Google Shape;280;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1" name="Google Shape;281;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82" name="Google Shape;282;p13"/>
          <p:cNvGrpSpPr/>
          <p:nvPr/>
        </p:nvGrpSpPr>
        <p:grpSpPr>
          <a:xfrm>
            <a:off x="386499" y="2565821"/>
            <a:ext cx="172883" cy="107645"/>
            <a:chOff x="3461663" y="4971742"/>
            <a:chExt cx="394800" cy="584711"/>
          </a:xfrm>
        </p:grpSpPr>
        <p:sp>
          <p:nvSpPr>
            <p:cNvPr id="283" name="Google Shape;283;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4" name="Google Shape;284;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85" name="Google Shape;285;p13"/>
          <p:cNvGrpSpPr/>
          <p:nvPr/>
        </p:nvGrpSpPr>
        <p:grpSpPr>
          <a:xfrm>
            <a:off x="606348" y="2565821"/>
            <a:ext cx="172883" cy="107645"/>
            <a:chOff x="3461663" y="4971742"/>
            <a:chExt cx="394800" cy="584711"/>
          </a:xfrm>
        </p:grpSpPr>
        <p:sp>
          <p:nvSpPr>
            <p:cNvPr id="286" name="Google Shape;286;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87" name="Google Shape;287;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288" name="Google Shape;288;p13"/>
          <p:cNvGrpSpPr/>
          <p:nvPr/>
        </p:nvGrpSpPr>
        <p:grpSpPr>
          <a:xfrm>
            <a:off x="826193" y="2565821"/>
            <a:ext cx="172883" cy="107645"/>
            <a:chOff x="3461663" y="4971742"/>
            <a:chExt cx="394800" cy="584711"/>
          </a:xfrm>
        </p:grpSpPr>
        <p:sp>
          <p:nvSpPr>
            <p:cNvPr id="289" name="Google Shape;289;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90" name="Google Shape;290;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cxnSp>
        <p:nvCxnSpPr>
          <p:cNvPr id="291" name="Google Shape;291;p13"/>
          <p:cNvCxnSpPr/>
          <p:nvPr/>
        </p:nvCxnSpPr>
        <p:spPr>
          <a:xfrm flipH="1">
            <a:off x="2997270" y="3183031"/>
            <a:ext cx="336900" cy="900"/>
          </a:xfrm>
          <a:prstGeom prst="straightConnector1">
            <a:avLst/>
          </a:prstGeom>
          <a:noFill/>
          <a:ln w="28575"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cxnSp>
        <p:nvCxnSpPr>
          <p:cNvPr id="292" name="Google Shape;292;p13"/>
          <p:cNvCxnSpPr/>
          <p:nvPr/>
        </p:nvCxnSpPr>
        <p:spPr>
          <a:xfrm rot="5400000" flipH="1">
            <a:off x="2460416" y="2959069"/>
            <a:ext cx="1059000" cy="8700"/>
          </a:xfrm>
          <a:prstGeom prst="straightConnector1">
            <a:avLst/>
          </a:prstGeom>
          <a:noFill/>
          <a:ln w="28575"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cxnSp>
        <p:nvCxnSpPr>
          <p:cNvPr id="293" name="Google Shape;293;p13"/>
          <p:cNvCxnSpPr/>
          <p:nvPr/>
        </p:nvCxnSpPr>
        <p:spPr>
          <a:xfrm flipH="1">
            <a:off x="2979912" y="2654609"/>
            <a:ext cx="645000" cy="5700"/>
          </a:xfrm>
          <a:prstGeom prst="straightConnector1">
            <a:avLst/>
          </a:prstGeom>
          <a:noFill/>
          <a:ln w="28575"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cxnSp>
        <p:nvCxnSpPr>
          <p:cNvPr id="294" name="Google Shape;294;p13"/>
          <p:cNvCxnSpPr/>
          <p:nvPr/>
        </p:nvCxnSpPr>
        <p:spPr>
          <a:xfrm>
            <a:off x="374256" y="4022917"/>
            <a:ext cx="2510100" cy="5100"/>
          </a:xfrm>
          <a:prstGeom prst="straightConnector1">
            <a:avLst/>
          </a:prstGeom>
          <a:noFill/>
          <a:ln w="38100"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cxnSp>
        <p:nvCxnSpPr>
          <p:cNvPr id="295" name="Google Shape;295;p13"/>
          <p:cNvCxnSpPr/>
          <p:nvPr/>
        </p:nvCxnSpPr>
        <p:spPr>
          <a:xfrm rot="10800000">
            <a:off x="386024" y="3490873"/>
            <a:ext cx="0" cy="528000"/>
          </a:xfrm>
          <a:prstGeom prst="straightConnector1">
            <a:avLst/>
          </a:prstGeom>
          <a:noFill/>
          <a:ln w="38100"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cxnSp>
        <p:nvCxnSpPr>
          <p:cNvPr id="296" name="Google Shape;296;p13"/>
          <p:cNvCxnSpPr/>
          <p:nvPr/>
        </p:nvCxnSpPr>
        <p:spPr>
          <a:xfrm rot="10800000">
            <a:off x="1659848" y="3500133"/>
            <a:ext cx="0" cy="528000"/>
          </a:xfrm>
          <a:prstGeom prst="straightConnector1">
            <a:avLst/>
          </a:prstGeom>
          <a:noFill/>
          <a:ln w="38100"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cxnSp>
        <p:nvCxnSpPr>
          <p:cNvPr id="297" name="Google Shape;297;p13"/>
          <p:cNvCxnSpPr/>
          <p:nvPr/>
        </p:nvCxnSpPr>
        <p:spPr>
          <a:xfrm rot="10800000">
            <a:off x="2888925" y="3832043"/>
            <a:ext cx="0" cy="528000"/>
          </a:xfrm>
          <a:prstGeom prst="straightConnector1">
            <a:avLst/>
          </a:prstGeom>
          <a:noFill/>
          <a:ln w="38100"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cxnSp>
        <p:nvCxnSpPr>
          <p:cNvPr id="298" name="Google Shape;298;p13"/>
          <p:cNvCxnSpPr/>
          <p:nvPr/>
        </p:nvCxnSpPr>
        <p:spPr>
          <a:xfrm rot="10800000" flipH="1">
            <a:off x="2878206" y="4355287"/>
            <a:ext cx="1040700" cy="6600"/>
          </a:xfrm>
          <a:prstGeom prst="straightConnector1">
            <a:avLst/>
          </a:prstGeom>
          <a:noFill/>
          <a:ln w="38100" cap="flat" cmpd="sng">
            <a:solidFill>
              <a:srgbClr val="244061"/>
            </a:solidFill>
            <a:prstDash val="solid"/>
            <a:round/>
            <a:headEnd type="none" w="sm" len="sm"/>
            <a:tailEnd type="none" w="sm" len="sm"/>
          </a:ln>
          <a:effectLst>
            <a:outerShdw blurRad="40000" dist="20000" dir="5400000" rotWithShape="0">
              <a:srgbClr val="000000">
                <a:alpha val="33333"/>
              </a:srgbClr>
            </a:outerShdw>
          </a:effectLst>
        </p:spPr>
      </p:cxnSp>
      <p:cxnSp>
        <p:nvCxnSpPr>
          <p:cNvPr id="299" name="Google Shape;299;p13"/>
          <p:cNvCxnSpPr/>
          <p:nvPr/>
        </p:nvCxnSpPr>
        <p:spPr>
          <a:xfrm>
            <a:off x="2882721" y="3840146"/>
            <a:ext cx="1015800" cy="0"/>
          </a:xfrm>
          <a:prstGeom prst="straightConnector1">
            <a:avLst/>
          </a:prstGeom>
          <a:noFill/>
          <a:ln w="38100"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cxnSp>
        <p:nvCxnSpPr>
          <p:cNvPr id="300" name="Google Shape;300;p13"/>
          <p:cNvCxnSpPr/>
          <p:nvPr/>
        </p:nvCxnSpPr>
        <p:spPr>
          <a:xfrm rot="10800000">
            <a:off x="3904990" y="3826543"/>
            <a:ext cx="0" cy="528000"/>
          </a:xfrm>
          <a:prstGeom prst="straightConnector1">
            <a:avLst/>
          </a:prstGeom>
          <a:noFill/>
          <a:ln w="38100"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cxnSp>
        <p:nvCxnSpPr>
          <p:cNvPr id="301" name="Google Shape;301;p13"/>
          <p:cNvCxnSpPr/>
          <p:nvPr/>
        </p:nvCxnSpPr>
        <p:spPr>
          <a:xfrm rot="10800000">
            <a:off x="3419150" y="3839095"/>
            <a:ext cx="1500" cy="510600"/>
          </a:xfrm>
          <a:prstGeom prst="straightConnector1">
            <a:avLst/>
          </a:prstGeom>
          <a:noFill/>
          <a:ln w="38100"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cxnSp>
        <p:nvCxnSpPr>
          <p:cNvPr id="302" name="Google Shape;302;p13"/>
          <p:cNvCxnSpPr/>
          <p:nvPr/>
        </p:nvCxnSpPr>
        <p:spPr>
          <a:xfrm rot="10800000" flipH="1">
            <a:off x="3899660" y="4129585"/>
            <a:ext cx="925200" cy="6300"/>
          </a:xfrm>
          <a:prstGeom prst="straightConnector1">
            <a:avLst/>
          </a:prstGeom>
          <a:noFill/>
          <a:ln w="38100"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cxnSp>
        <p:nvCxnSpPr>
          <p:cNvPr id="303" name="Google Shape;303;p13"/>
          <p:cNvCxnSpPr/>
          <p:nvPr/>
        </p:nvCxnSpPr>
        <p:spPr>
          <a:xfrm rot="10800000">
            <a:off x="4814932" y="3485985"/>
            <a:ext cx="0" cy="644400"/>
          </a:xfrm>
          <a:prstGeom prst="straightConnector1">
            <a:avLst/>
          </a:prstGeom>
          <a:noFill/>
          <a:ln w="38100"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grpSp>
        <p:nvGrpSpPr>
          <p:cNvPr id="304" name="Google Shape;304;p13"/>
          <p:cNvGrpSpPr/>
          <p:nvPr/>
        </p:nvGrpSpPr>
        <p:grpSpPr>
          <a:xfrm>
            <a:off x="383880" y="2838939"/>
            <a:ext cx="172883" cy="107645"/>
            <a:chOff x="3461663" y="4971742"/>
            <a:chExt cx="394800" cy="584711"/>
          </a:xfrm>
        </p:grpSpPr>
        <p:sp>
          <p:nvSpPr>
            <p:cNvPr id="305" name="Google Shape;305;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6" name="Google Shape;306;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07" name="Google Shape;307;p13"/>
          <p:cNvGrpSpPr/>
          <p:nvPr/>
        </p:nvGrpSpPr>
        <p:grpSpPr>
          <a:xfrm>
            <a:off x="603726" y="2838939"/>
            <a:ext cx="172883" cy="107645"/>
            <a:chOff x="3461663" y="4971742"/>
            <a:chExt cx="394800" cy="584711"/>
          </a:xfrm>
        </p:grpSpPr>
        <p:sp>
          <p:nvSpPr>
            <p:cNvPr id="308" name="Google Shape;308;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09" name="Google Shape;309;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10" name="Google Shape;310;p13"/>
          <p:cNvGrpSpPr/>
          <p:nvPr/>
        </p:nvGrpSpPr>
        <p:grpSpPr>
          <a:xfrm>
            <a:off x="823572" y="2838939"/>
            <a:ext cx="172883" cy="107645"/>
            <a:chOff x="3461663" y="4971742"/>
            <a:chExt cx="394800" cy="584711"/>
          </a:xfrm>
        </p:grpSpPr>
        <p:sp>
          <p:nvSpPr>
            <p:cNvPr id="311" name="Google Shape;311;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2" name="Google Shape;312;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cxnSp>
        <p:nvCxnSpPr>
          <p:cNvPr id="313" name="Google Shape;313;p13"/>
          <p:cNvCxnSpPr/>
          <p:nvPr/>
        </p:nvCxnSpPr>
        <p:spPr>
          <a:xfrm rot="5400000" flipH="1">
            <a:off x="1560234" y="2948139"/>
            <a:ext cx="1059000" cy="8700"/>
          </a:xfrm>
          <a:prstGeom prst="straightConnector1">
            <a:avLst/>
          </a:prstGeom>
          <a:noFill/>
          <a:ln w="28575" cap="flat" cmpd="sng">
            <a:solidFill>
              <a:srgbClr val="1F497D"/>
            </a:solidFill>
            <a:prstDash val="solid"/>
            <a:round/>
            <a:headEnd type="none" w="sm" len="sm"/>
            <a:tailEnd type="none" w="sm" len="sm"/>
          </a:ln>
          <a:effectLst>
            <a:outerShdw blurRad="40000" dist="20000" dir="5400000" rotWithShape="0">
              <a:srgbClr val="000000">
                <a:alpha val="33333"/>
              </a:srgbClr>
            </a:outerShdw>
          </a:effectLst>
        </p:spPr>
      </p:cxnSp>
      <p:grpSp>
        <p:nvGrpSpPr>
          <p:cNvPr id="314" name="Google Shape;314;p13"/>
          <p:cNvGrpSpPr/>
          <p:nvPr/>
        </p:nvGrpSpPr>
        <p:grpSpPr>
          <a:xfrm>
            <a:off x="1125230" y="2246228"/>
            <a:ext cx="2717500" cy="1102834"/>
            <a:chOff x="2799741" y="1234547"/>
            <a:chExt cx="4050529" cy="1601560"/>
          </a:xfrm>
        </p:grpSpPr>
        <p:grpSp>
          <p:nvGrpSpPr>
            <p:cNvPr id="315" name="Google Shape;315;p13"/>
            <p:cNvGrpSpPr/>
            <p:nvPr/>
          </p:nvGrpSpPr>
          <p:grpSpPr>
            <a:xfrm>
              <a:off x="3036495" y="1981697"/>
              <a:ext cx="257607" cy="156352"/>
              <a:chOff x="3461663" y="4971742"/>
              <a:chExt cx="394800" cy="584711"/>
            </a:xfrm>
          </p:grpSpPr>
          <p:sp>
            <p:nvSpPr>
              <p:cNvPr id="316" name="Google Shape;316;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7" name="Google Shape;317;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18" name="Google Shape;318;p13"/>
            <p:cNvGrpSpPr/>
            <p:nvPr/>
          </p:nvGrpSpPr>
          <p:grpSpPr>
            <a:xfrm>
              <a:off x="3036495" y="2311208"/>
              <a:ext cx="257607" cy="156352"/>
              <a:chOff x="3461663" y="4971742"/>
              <a:chExt cx="394800" cy="584711"/>
            </a:xfrm>
          </p:grpSpPr>
          <p:sp>
            <p:nvSpPr>
              <p:cNvPr id="319" name="Google Shape;319;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0" name="Google Shape;320;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21" name="Google Shape;321;p13"/>
            <p:cNvGrpSpPr/>
            <p:nvPr/>
          </p:nvGrpSpPr>
          <p:grpSpPr>
            <a:xfrm>
              <a:off x="3036495" y="2640719"/>
              <a:ext cx="257607" cy="156352"/>
              <a:chOff x="3461663" y="4971742"/>
              <a:chExt cx="394800" cy="584711"/>
            </a:xfrm>
          </p:grpSpPr>
          <p:sp>
            <p:nvSpPr>
              <p:cNvPr id="322" name="Google Shape;322;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3" name="Google Shape;323;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24" name="Google Shape;324;p13"/>
            <p:cNvGrpSpPr/>
            <p:nvPr/>
          </p:nvGrpSpPr>
          <p:grpSpPr>
            <a:xfrm>
              <a:off x="3036495" y="1652186"/>
              <a:ext cx="257607" cy="156352"/>
              <a:chOff x="3461663" y="4971742"/>
              <a:chExt cx="394800" cy="584711"/>
            </a:xfrm>
          </p:grpSpPr>
          <p:sp>
            <p:nvSpPr>
              <p:cNvPr id="325" name="Google Shape;325;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6" name="Google Shape;326;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27" name="Google Shape;327;p13"/>
            <p:cNvGrpSpPr/>
            <p:nvPr/>
          </p:nvGrpSpPr>
          <p:grpSpPr>
            <a:xfrm>
              <a:off x="2799741" y="1245509"/>
              <a:ext cx="257607" cy="156352"/>
              <a:chOff x="3461663" y="4971742"/>
              <a:chExt cx="394800" cy="584711"/>
            </a:xfrm>
          </p:grpSpPr>
          <p:sp>
            <p:nvSpPr>
              <p:cNvPr id="328" name="Google Shape;328;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29" name="Google Shape;329;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30" name="Google Shape;330;p13"/>
            <p:cNvGrpSpPr/>
            <p:nvPr/>
          </p:nvGrpSpPr>
          <p:grpSpPr>
            <a:xfrm>
              <a:off x="5898617" y="2679755"/>
              <a:ext cx="257607" cy="156352"/>
              <a:chOff x="3461663" y="4971742"/>
              <a:chExt cx="394800" cy="584711"/>
            </a:xfrm>
          </p:grpSpPr>
          <p:sp>
            <p:nvSpPr>
              <p:cNvPr id="331" name="Google Shape;331;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2" name="Google Shape;332;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33" name="Google Shape;333;p13"/>
            <p:cNvGrpSpPr/>
            <p:nvPr/>
          </p:nvGrpSpPr>
          <p:grpSpPr>
            <a:xfrm>
              <a:off x="6204705" y="2472901"/>
              <a:ext cx="257607" cy="148393"/>
              <a:chOff x="3461663" y="5043163"/>
              <a:chExt cx="394800" cy="554948"/>
            </a:xfrm>
          </p:grpSpPr>
          <p:sp>
            <p:nvSpPr>
              <p:cNvPr id="334" name="Google Shape;334;p13"/>
              <p:cNvSpPr/>
              <p:nvPr/>
            </p:nvSpPr>
            <p:spPr>
              <a:xfrm>
                <a:off x="3495899" y="5310111"/>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5" name="Google Shape;335;p13"/>
              <p:cNvSpPr/>
              <p:nvPr/>
            </p:nvSpPr>
            <p:spPr>
              <a:xfrm>
                <a:off x="3461663" y="5043163"/>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36" name="Google Shape;336;p13"/>
            <p:cNvGrpSpPr/>
            <p:nvPr/>
          </p:nvGrpSpPr>
          <p:grpSpPr>
            <a:xfrm>
              <a:off x="5985536" y="1902761"/>
              <a:ext cx="257607" cy="156352"/>
              <a:chOff x="3461663" y="4971742"/>
              <a:chExt cx="394800" cy="584711"/>
            </a:xfrm>
          </p:grpSpPr>
          <p:sp>
            <p:nvSpPr>
              <p:cNvPr id="337" name="Google Shape;337;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38" name="Google Shape;338;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39" name="Google Shape;339;p13"/>
            <p:cNvGrpSpPr/>
            <p:nvPr/>
          </p:nvGrpSpPr>
          <p:grpSpPr>
            <a:xfrm>
              <a:off x="5997842" y="1540823"/>
              <a:ext cx="257607" cy="156352"/>
              <a:chOff x="3461663" y="4971742"/>
              <a:chExt cx="394800" cy="584711"/>
            </a:xfrm>
          </p:grpSpPr>
          <p:sp>
            <p:nvSpPr>
              <p:cNvPr id="340" name="Google Shape;340;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41" name="Google Shape;341;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42" name="Google Shape;342;p13"/>
            <p:cNvGrpSpPr/>
            <p:nvPr/>
          </p:nvGrpSpPr>
          <p:grpSpPr>
            <a:xfrm>
              <a:off x="5196116" y="1450819"/>
              <a:ext cx="257607" cy="1326041"/>
              <a:chOff x="5043709" y="1377603"/>
              <a:chExt cx="257607" cy="1326041"/>
            </a:xfrm>
          </p:grpSpPr>
          <p:grpSp>
            <p:nvGrpSpPr>
              <p:cNvPr id="343" name="Google Shape;343;p13"/>
              <p:cNvGrpSpPr/>
              <p:nvPr/>
            </p:nvGrpSpPr>
            <p:grpSpPr>
              <a:xfrm>
                <a:off x="5043709" y="1377603"/>
                <a:ext cx="257607" cy="156352"/>
                <a:chOff x="3461663" y="4971742"/>
                <a:chExt cx="394800" cy="584711"/>
              </a:xfrm>
            </p:grpSpPr>
            <p:sp>
              <p:nvSpPr>
                <p:cNvPr id="344" name="Google Shape;344;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45" name="Google Shape;345;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46" name="Google Shape;346;p13"/>
              <p:cNvGrpSpPr/>
              <p:nvPr/>
            </p:nvGrpSpPr>
            <p:grpSpPr>
              <a:xfrm>
                <a:off x="5043709" y="1670025"/>
                <a:ext cx="257607" cy="156352"/>
                <a:chOff x="3461663" y="4971742"/>
                <a:chExt cx="394800" cy="584711"/>
              </a:xfrm>
            </p:grpSpPr>
            <p:sp>
              <p:nvSpPr>
                <p:cNvPr id="347" name="Google Shape;347;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48" name="Google Shape;348;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49" name="Google Shape;349;p13"/>
              <p:cNvGrpSpPr/>
              <p:nvPr/>
            </p:nvGrpSpPr>
            <p:grpSpPr>
              <a:xfrm>
                <a:off x="5043709" y="1962447"/>
                <a:ext cx="257607" cy="156352"/>
                <a:chOff x="3461663" y="4971742"/>
                <a:chExt cx="394800" cy="584711"/>
              </a:xfrm>
            </p:grpSpPr>
            <p:sp>
              <p:nvSpPr>
                <p:cNvPr id="350" name="Google Shape;350;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1" name="Google Shape;351;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52" name="Google Shape;352;p13"/>
              <p:cNvGrpSpPr/>
              <p:nvPr/>
            </p:nvGrpSpPr>
            <p:grpSpPr>
              <a:xfrm>
                <a:off x="5043709" y="2254869"/>
                <a:ext cx="257607" cy="156352"/>
                <a:chOff x="3461663" y="4971742"/>
                <a:chExt cx="394800" cy="584711"/>
              </a:xfrm>
            </p:grpSpPr>
            <p:sp>
              <p:nvSpPr>
                <p:cNvPr id="353" name="Google Shape;353;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4" name="Google Shape;354;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55" name="Google Shape;355;p13"/>
              <p:cNvGrpSpPr/>
              <p:nvPr/>
            </p:nvGrpSpPr>
            <p:grpSpPr>
              <a:xfrm>
                <a:off x="5043709" y="2547292"/>
                <a:ext cx="257607" cy="156352"/>
                <a:chOff x="3461663" y="4971742"/>
                <a:chExt cx="394800" cy="584711"/>
              </a:xfrm>
            </p:grpSpPr>
            <p:sp>
              <p:nvSpPr>
                <p:cNvPr id="356" name="Google Shape;356;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57" name="Google Shape;357;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grpSp>
          <p:nvGrpSpPr>
            <p:cNvPr id="358" name="Google Shape;358;p13"/>
            <p:cNvGrpSpPr/>
            <p:nvPr/>
          </p:nvGrpSpPr>
          <p:grpSpPr>
            <a:xfrm>
              <a:off x="6329072" y="1540823"/>
              <a:ext cx="257607" cy="156352"/>
              <a:chOff x="3461663" y="4971742"/>
              <a:chExt cx="394800" cy="584711"/>
            </a:xfrm>
          </p:grpSpPr>
          <p:sp>
            <p:nvSpPr>
              <p:cNvPr id="359" name="Google Shape;359;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0" name="Google Shape;360;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61" name="Google Shape;361;p13"/>
            <p:cNvGrpSpPr/>
            <p:nvPr/>
          </p:nvGrpSpPr>
          <p:grpSpPr>
            <a:xfrm>
              <a:off x="6322673" y="1902761"/>
              <a:ext cx="257607" cy="156352"/>
              <a:chOff x="3461663" y="4971742"/>
              <a:chExt cx="394800" cy="584711"/>
            </a:xfrm>
          </p:grpSpPr>
          <p:sp>
            <p:nvSpPr>
              <p:cNvPr id="362" name="Google Shape;362;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3" name="Google Shape;363;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64" name="Google Shape;364;p13"/>
            <p:cNvGrpSpPr/>
            <p:nvPr/>
          </p:nvGrpSpPr>
          <p:grpSpPr>
            <a:xfrm>
              <a:off x="6592663" y="1722110"/>
              <a:ext cx="257607" cy="156352"/>
              <a:chOff x="3461663" y="4971742"/>
              <a:chExt cx="394800" cy="584711"/>
            </a:xfrm>
          </p:grpSpPr>
          <p:sp>
            <p:nvSpPr>
              <p:cNvPr id="365" name="Google Shape;365;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6" name="Google Shape;366;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67" name="Google Shape;367;p13"/>
            <p:cNvGrpSpPr/>
            <p:nvPr/>
          </p:nvGrpSpPr>
          <p:grpSpPr>
            <a:xfrm>
              <a:off x="5666610" y="1540823"/>
              <a:ext cx="257607" cy="156352"/>
              <a:chOff x="3461663" y="4971742"/>
              <a:chExt cx="394800" cy="584711"/>
            </a:xfrm>
          </p:grpSpPr>
          <p:sp>
            <p:nvSpPr>
              <p:cNvPr id="368" name="Google Shape;368;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69" name="Google Shape;369;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70" name="Google Shape;370;p13"/>
            <p:cNvGrpSpPr/>
            <p:nvPr/>
          </p:nvGrpSpPr>
          <p:grpSpPr>
            <a:xfrm>
              <a:off x="5659088" y="1902761"/>
              <a:ext cx="257607" cy="156352"/>
              <a:chOff x="3461663" y="4971742"/>
              <a:chExt cx="394800" cy="584711"/>
            </a:xfrm>
          </p:grpSpPr>
          <p:sp>
            <p:nvSpPr>
              <p:cNvPr id="371" name="Google Shape;371;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2" name="Google Shape;372;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73" name="Google Shape;373;p13"/>
            <p:cNvGrpSpPr/>
            <p:nvPr/>
          </p:nvGrpSpPr>
          <p:grpSpPr>
            <a:xfrm>
              <a:off x="5423061" y="1234925"/>
              <a:ext cx="257607" cy="156352"/>
              <a:chOff x="3461663" y="4971742"/>
              <a:chExt cx="394800" cy="584711"/>
            </a:xfrm>
          </p:grpSpPr>
          <p:sp>
            <p:nvSpPr>
              <p:cNvPr id="374" name="Google Shape;374;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5" name="Google Shape;375;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76" name="Google Shape;376;p13"/>
            <p:cNvGrpSpPr/>
            <p:nvPr/>
          </p:nvGrpSpPr>
          <p:grpSpPr>
            <a:xfrm>
              <a:off x="3883723" y="1567157"/>
              <a:ext cx="257607" cy="156352"/>
              <a:chOff x="3461663" y="4971742"/>
              <a:chExt cx="394800" cy="584711"/>
            </a:xfrm>
          </p:grpSpPr>
          <p:sp>
            <p:nvSpPr>
              <p:cNvPr id="377" name="Google Shape;377;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78" name="Google Shape;378;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79" name="Google Shape;379;p13"/>
            <p:cNvGrpSpPr/>
            <p:nvPr/>
          </p:nvGrpSpPr>
          <p:grpSpPr>
            <a:xfrm>
              <a:off x="3883723" y="1880393"/>
              <a:ext cx="257607" cy="156352"/>
              <a:chOff x="3461663" y="4971742"/>
              <a:chExt cx="394800" cy="584711"/>
            </a:xfrm>
          </p:grpSpPr>
          <p:sp>
            <p:nvSpPr>
              <p:cNvPr id="380" name="Google Shape;380;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81" name="Google Shape;381;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82" name="Google Shape;382;p13"/>
            <p:cNvGrpSpPr/>
            <p:nvPr/>
          </p:nvGrpSpPr>
          <p:grpSpPr>
            <a:xfrm>
              <a:off x="3883723" y="2193629"/>
              <a:ext cx="257607" cy="156352"/>
              <a:chOff x="3461663" y="4971742"/>
              <a:chExt cx="394800" cy="584711"/>
            </a:xfrm>
          </p:grpSpPr>
          <p:sp>
            <p:nvSpPr>
              <p:cNvPr id="383" name="Google Shape;383;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84" name="Google Shape;384;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85" name="Google Shape;385;p13"/>
            <p:cNvGrpSpPr/>
            <p:nvPr/>
          </p:nvGrpSpPr>
          <p:grpSpPr>
            <a:xfrm>
              <a:off x="3883723" y="2506862"/>
              <a:ext cx="257607" cy="156352"/>
              <a:chOff x="3461663" y="4971742"/>
              <a:chExt cx="394800" cy="584711"/>
            </a:xfrm>
          </p:grpSpPr>
          <p:sp>
            <p:nvSpPr>
              <p:cNvPr id="386" name="Google Shape;386;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87" name="Google Shape;387;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88" name="Google Shape;388;p13"/>
            <p:cNvGrpSpPr/>
            <p:nvPr/>
          </p:nvGrpSpPr>
          <p:grpSpPr>
            <a:xfrm>
              <a:off x="4118229" y="1234547"/>
              <a:ext cx="257607" cy="156352"/>
              <a:chOff x="3461663" y="4971742"/>
              <a:chExt cx="394800" cy="584711"/>
            </a:xfrm>
          </p:grpSpPr>
          <p:sp>
            <p:nvSpPr>
              <p:cNvPr id="389" name="Google Shape;389;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90" name="Google Shape;390;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91" name="Google Shape;391;p13"/>
            <p:cNvGrpSpPr/>
            <p:nvPr/>
          </p:nvGrpSpPr>
          <p:grpSpPr>
            <a:xfrm>
              <a:off x="4348074" y="1574750"/>
              <a:ext cx="257607" cy="156352"/>
              <a:chOff x="3461663" y="4971742"/>
              <a:chExt cx="394800" cy="584711"/>
            </a:xfrm>
          </p:grpSpPr>
          <p:sp>
            <p:nvSpPr>
              <p:cNvPr id="392" name="Google Shape;392;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93" name="Google Shape;393;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94" name="Google Shape;394;p13"/>
            <p:cNvGrpSpPr/>
            <p:nvPr/>
          </p:nvGrpSpPr>
          <p:grpSpPr>
            <a:xfrm>
              <a:off x="4348074" y="1887983"/>
              <a:ext cx="257607" cy="156352"/>
              <a:chOff x="3461663" y="4971742"/>
              <a:chExt cx="394800" cy="584711"/>
            </a:xfrm>
          </p:grpSpPr>
          <p:sp>
            <p:nvSpPr>
              <p:cNvPr id="395" name="Google Shape;395;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96" name="Google Shape;396;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397" name="Google Shape;397;p13"/>
            <p:cNvGrpSpPr/>
            <p:nvPr/>
          </p:nvGrpSpPr>
          <p:grpSpPr>
            <a:xfrm>
              <a:off x="4348074" y="2201219"/>
              <a:ext cx="257607" cy="156352"/>
              <a:chOff x="3461663" y="4971742"/>
              <a:chExt cx="394800" cy="584711"/>
            </a:xfrm>
          </p:grpSpPr>
          <p:sp>
            <p:nvSpPr>
              <p:cNvPr id="398" name="Google Shape;398;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99" name="Google Shape;399;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00" name="Google Shape;400;p13"/>
            <p:cNvGrpSpPr/>
            <p:nvPr/>
          </p:nvGrpSpPr>
          <p:grpSpPr>
            <a:xfrm>
              <a:off x="4348074" y="2514452"/>
              <a:ext cx="257607" cy="156352"/>
              <a:chOff x="3461663" y="4971742"/>
              <a:chExt cx="394800" cy="584711"/>
            </a:xfrm>
          </p:grpSpPr>
          <p:sp>
            <p:nvSpPr>
              <p:cNvPr id="401" name="Google Shape;401;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02" name="Google Shape;402;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03" name="Google Shape;403;p13"/>
            <p:cNvGrpSpPr/>
            <p:nvPr/>
          </p:nvGrpSpPr>
          <p:grpSpPr>
            <a:xfrm>
              <a:off x="5904650" y="2316563"/>
              <a:ext cx="257607" cy="156352"/>
              <a:chOff x="3461663" y="4971742"/>
              <a:chExt cx="394800" cy="584711"/>
            </a:xfrm>
          </p:grpSpPr>
          <p:sp>
            <p:nvSpPr>
              <p:cNvPr id="404" name="Google Shape;404;p13"/>
              <p:cNvSpPr/>
              <p:nvPr/>
            </p:nvSpPr>
            <p:spPr>
              <a:xfrm>
                <a:off x="3495899" y="5268453"/>
                <a:ext cx="327000" cy="288000"/>
              </a:xfrm>
              <a:prstGeom prst="rect">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05" name="Google Shape;405;p13"/>
              <p:cNvSpPr/>
              <p:nvPr/>
            </p:nvSpPr>
            <p:spPr>
              <a:xfrm>
                <a:off x="3461663" y="4971742"/>
                <a:ext cx="394800" cy="297600"/>
              </a:xfrm>
              <a:prstGeom prst="triangle">
                <a:avLst>
                  <a:gd name="adj" fmla="val 46649"/>
                </a:avLst>
              </a:prstGeom>
              <a:solidFill>
                <a:srgbClr val="888888"/>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grpSp>
        <p:nvGrpSpPr>
          <p:cNvPr id="406" name="Google Shape;406;p13"/>
          <p:cNvGrpSpPr/>
          <p:nvPr/>
        </p:nvGrpSpPr>
        <p:grpSpPr>
          <a:xfrm>
            <a:off x="445292" y="3666577"/>
            <a:ext cx="3909938" cy="853636"/>
            <a:chOff x="1786269" y="3280497"/>
            <a:chExt cx="5827900" cy="1239669"/>
          </a:xfrm>
        </p:grpSpPr>
        <p:grpSp>
          <p:nvGrpSpPr>
            <p:cNvPr id="407" name="Google Shape;407;p13"/>
            <p:cNvGrpSpPr/>
            <p:nvPr/>
          </p:nvGrpSpPr>
          <p:grpSpPr>
            <a:xfrm>
              <a:off x="7351614" y="3412812"/>
              <a:ext cx="257700" cy="433040"/>
              <a:chOff x="3833252" y="5164208"/>
              <a:chExt cx="257700" cy="577386"/>
            </a:xfrm>
          </p:grpSpPr>
          <p:sp>
            <p:nvSpPr>
              <p:cNvPr id="408" name="Google Shape;408;p13"/>
              <p:cNvSpPr/>
              <p:nvPr/>
            </p:nvSpPr>
            <p:spPr>
              <a:xfrm>
                <a:off x="3855592" y="5269994"/>
                <a:ext cx="213300" cy="4716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09" name="Google Shape;409;p13"/>
              <p:cNvSpPr/>
              <p:nvPr/>
            </p:nvSpPr>
            <p:spPr>
              <a:xfrm>
                <a:off x="3833252" y="5164208"/>
                <a:ext cx="257700" cy="1062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10" name="Google Shape;410;p13"/>
            <p:cNvGrpSpPr/>
            <p:nvPr/>
          </p:nvGrpSpPr>
          <p:grpSpPr>
            <a:xfrm>
              <a:off x="7058934" y="3412812"/>
              <a:ext cx="257700" cy="433040"/>
              <a:chOff x="3833252" y="5164208"/>
              <a:chExt cx="257700" cy="577386"/>
            </a:xfrm>
          </p:grpSpPr>
          <p:sp>
            <p:nvSpPr>
              <p:cNvPr id="411" name="Google Shape;411;p13"/>
              <p:cNvSpPr/>
              <p:nvPr/>
            </p:nvSpPr>
            <p:spPr>
              <a:xfrm>
                <a:off x="3855592" y="5269994"/>
                <a:ext cx="213300" cy="4716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12" name="Google Shape;412;p13"/>
              <p:cNvSpPr/>
              <p:nvPr/>
            </p:nvSpPr>
            <p:spPr>
              <a:xfrm>
                <a:off x="3833252" y="5164208"/>
                <a:ext cx="257700" cy="1062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13" name="Google Shape;413;p13"/>
            <p:cNvGrpSpPr/>
            <p:nvPr/>
          </p:nvGrpSpPr>
          <p:grpSpPr>
            <a:xfrm>
              <a:off x="5498413" y="3773850"/>
              <a:ext cx="257700" cy="433040"/>
              <a:chOff x="3833252" y="5164208"/>
              <a:chExt cx="257700" cy="577386"/>
            </a:xfrm>
          </p:grpSpPr>
          <p:sp>
            <p:nvSpPr>
              <p:cNvPr id="414" name="Google Shape;414;p13"/>
              <p:cNvSpPr/>
              <p:nvPr/>
            </p:nvSpPr>
            <p:spPr>
              <a:xfrm>
                <a:off x="3855592" y="5269994"/>
                <a:ext cx="213300" cy="4716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15" name="Google Shape;415;p13"/>
              <p:cNvSpPr/>
              <p:nvPr/>
            </p:nvSpPr>
            <p:spPr>
              <a:xfrm>
                <a:off x="3833252" y="5164208"/>
                <a:ext cx="257700" cy="1062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16" name="Google Shape;416;p13"/>
            <p:cNvGrpSpPr/>
            <p:nvPr/>
          </p:nvGrpSpPr>
          <p:grpSpPr>
            <a:xfrm>
              <a:off x="5080270" y="3280497"/>
              <a:ext cx="257700" cy="433040"/>
              <a:chOff x="3833252" y="5164208"/>
              <a:chExt cx="257700" cy="577386"/>
            </a:xfrm>
          </p:grpSpPr>
          <p:sp>
            <p:nvSpPr>
              <p:cNvPr id="417" name="Google Shape;417;p13"/>
              <p:cNvSpPr/>
              <p:nvPr/>
            </p:nvSpPr>
            <p:spPr>
              <a:xfrm>
                <a:off x="3855592" y="5269994"/>
                <a:ext cx="213300" cy="4716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18" name="Google Shape;418;p13"/>
              <p:cNvSpPr/>
              <p:nvPr/>
            </p:nvSpPr>
            <p:spPr>
              <a:xfrm>
                <a:off x="3833252" y="5164208"/>
                <a:ext cx="257700" cy="1062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19" name="Google Shape;419;p13"/>
            <p:cNvGrpSpPr/>
            <p:nvPr/>
          </p:nvGrpSpPr>
          <p:grpSpPr>
            <a:xfrm>
              <a:off x="7064475" y="4033839"/>
              <a:ext cx="257700" cy="433040"/>
              <a:chOff x="3833252" y="5164208"/>
              <a:chExt cx="257700" cy="577386"/>
            </a:xfrm>
          </p:grpSpPr>
          <p:sp>
            <p:nvSpPr>
              <p:cNvPr id="420" name="Google Shape;420;p13"/>
              <p:cNvSpPr/>
              <p:nvPr/>
            </p:nvSpPr>
            <p:spPr>
              <a:xfrm>
                <a:off x="3855592" y="5269994"/>
                <a:ext cx="213300" cy="4716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21" name="Google Shape;421;p13"/>
              <p:cNvSpPr/>
              <p:nvPr/>
            </p:nvSpPr>
            <p:spPr>
              <a:xfrm>
                <a:off x="3833252" y="5164208"/>
                <a:ext cx="257700" cy="1062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22" name="Google Shape;422;p13"/>
            <p:cNvGrpSpPr/>
            <p:nvPr/>
          </p:nvGrpSpPr>
          <p:grpSpPr>
            <a:xfrm>
              <a:off x="7356469" y="4033839"/>
              <a:ext cx="257700" cy="433040"/>
              <a:chOff x="3833252" y="5164208"/>
              <a:chExt cx="257700" cy="577386"/>
            </a:xfrm>
          </p:grpSpPr>
          <p:sp>
            <p:nvSpPr>
              <p:cNvPr id="423" name="Google Shape;423;p13"/>
              <p:cNvSpPr/>
              <p:nvPr/>
            </p:nvSpPr>
            <p:spPr>
              <a:xfrm>
                <a:off x="3855592" y="5269994"/>
                <a:ext cx="213300" cy="4716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24" name="Google Shape;424;p13"/>
              <p:cNvSpPr/>
              <p:nvPr/>
            </p:nvSpPr>
            <p:spPr>
              <a:xfrm>
                <a:off x="3833252" y="5164208"/>
                <a:ext cx="257700" cy="1062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25" name="Google Shape;425;p13"/>
            <p:cNvGrpSpPr/>
            <p:nvPr/>
          </p:nvGrpSpPr>
          <p:grpSpPr>
            <a:xfrm>
              <a:off x="5758215" y="4050677"/>
              <a:ext cx="257607" cy="156352"/>
              <a:chOff x="3461663" y="4971742"/>
              <a:chExt cx="394800" cy="584711"/>
            </a:xfrm>
          </p:grpSpPr>
          <p:sp>
            <p:nvSpPr>
              <p:cNvPr id="426" name="Google Shape;426;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27" name="Google Shape;427;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28" name="Google Shape;428;p13"/>
            <p:cNvGrpSpPr/>
            <p:nvPr/>
          </p:nvGrpSpPr>
          <p:grpSpPr>
            <a:xfrm>
              <a:off x="6321253" y="4050677"/>
              <a:ext cx="257607" cy="156352"/>
              <a:chOff x="3461663" y="4971742"/>
              <a:chExt cx="394800" cy="584711"/>
            </a:xfrm>
          </p:grpSpPr>
          <p:sp>
            <p:nvSpPr>
              <p:cNvPr id="429" name="Google Shape;429;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30" name="Google Shape;430;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31" name="Google Shape;431;p13"/>
            <p:cNvGrpSpPr/>
            <p:nvPr/>
          </p:nvGrpSpPr>
          <p:grpSpPr>
            <a:xfrm>
              <a:off x="6614376" y="4050677"/>
              <a:ext cx="257607" cy="156352"/>
              <a:chOff x="3461663" y="4971742"/>
              <a:chExt cx="394800" cy="584711"/>
            </a:xfrm>
          </p:grpSpPr>
          <p:sp>
            <p:nvSpPr>
              <p:cNvPr id="432" name="Google Shape;432;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33" name="Google Shape;433;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34" name="Google Shape;434;p13"/>
            <p:cNvGrpSpPr/>
            <p:nvPr/>
          </p:nvGrpSpPr>
          <p:grpSpPr>
            <a:xfrm>
              <a:off x="4745909" y="3557327"/>
              <a:ext cx="257607" cy="156352"/>
              <a:chOff x="3461663" y="4971742"/>
              <a:chExt cx="394800" cy="584711"/>
            </a:xfrm>
          </p:grpSpPr>
          <p:sp>
            <p:nvSpPr>
              <p:cNvPr id="435" name="Google Shape;435;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36" name="Google Shape;436;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37" name="Google Shape;437;p13"/>
            <p:cNvGrpSpPr/>
            <p:nvPr/>
          </p:nvGrpSpPr>
          <p:grpSpPr>
            <a:xfrm>
              <a:off x="4440522" y="3558737"/>
              <a:ext cx="257607" cy="156352"/>
              <a:chOff x="3461663" y="4971742"/>
              <a:chExt cx="394800" cy="584711"/>
            </a:xfrm>
          </p:grpSpPr>
          <p:sp>
            <p:nvSpPr>
              <p:cNvPr id="438" name="Google Shape;438;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39" name="Google Shape;439;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40" name="Google Shape;440;p13"/>
            <p:cNvGrpSpPr/>
            <p:nvPr/>
          </p:nvGrpSpPr>
          <p:grpSpPr>
            <a:xfrm>
              <a:off x="5090582" y="3926357"/>
              <a:ext cx="257607" cy="156352"/>
              <a:chOff x="3461663" y="4971742"/>
              <a:chExt cx="394800" cy="584711"/>
            </a:xfrm>
          </p:grpSpPr>
          <p:sp>
            <p:nvSpPr>
              <p:cNvPr id="441" name="Google Shape;441;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2" name="Google Shape;442;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43" name="Google Shape;443;p13"/>
            <p:cNvGrpSpPr/>
            <p:nvPr/>
          </p:nvGrpSpPr>
          <p:grpSpPr>
            <a:xfrm>
              <a:off x="5420497" y="4358423"/>
              <a:ext cx="257607" cy="156352"/>
              <a:chOff x="3461663" y="4971742"/>
              <a:chExt cx="394800" cy="584711"/>
            </a:xfrm>
          </p:grpSpPr>
          <p:sp>
            <p:nvSpPr>
              <p:cNvPr id="444" name="Google Shape;444;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5" name="Google Shape;445;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46" name="Google Shape;446;p13"/>
            <p:cNvGrpSpPr/>
            <p:nvPr/>
          </p:nvGrpSpPr>
          <p:grpSpPr>
            <a:xfrm>
              <a:off x="5724223" y="4359836"/>
              <a:ext cx="257607" cy="156352"/>
              <a:chOff x="3461663" y="4971742"/>
              <a:chExt cx="394800" cy="584711"/>
            </a:xfrm>
          </p:grpSpPr>
          <p:sp>
            <p:nvSpPr>
              <p:cNvPr id="447" name="Google Shape;447;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48" name="Google Shape;448;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49" name="Google Shape;449;p13"/>
            <p:cNvGrpSpPr/>
            <p:nvPr/>
          </p:nvGrpSpPr>
          <p:grpSpPr>
            <a:xfrm>
              <a:off x="6039391" y="4360991"/>
              <a:ext cx="257607" cy="156352"/>
              <a:chOff x="3461663" y="4971742"/>
              <a:chExt cx="394800" cy="584711"/>
            </a:xfrm>
          </p:grpSpPr>
          <p:sp>
            <p:nvSpPr>
              <p:cNvPr id="450" name="Google Shape;450;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51" name="Google Shape;451;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52" name="Google Shape;452;p13"/>
            <p:cNvGrpSpPr/>
            <p:nvPr/>
          </p:nvGrpSpPr>
          <p:grpSpPr>
            <a:xfrm>
              <a:off x="6346455" y="4362401"/>
              <a:ext cx="257607" cy="156352"/>
              <a:chOff x="3461663" y="4971742"/>
              <a:chExt cx="394800" cy="584711"/>
            </a:xfrm>
          </p:grpSpPr>
          <p:sp>
            <p:nvSpPr>
              <p:cNvPr id="453" name="Google Shape;453;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54" name="Google Shape;454;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55" name="Google Shape;455;p13"/>
            <p:cNvGrpSpPr/>
            <p:nvPr/>
          </p:nvGrpSpPr>
          <p:grpSpPr>
            <a:xfrm>
              <a:off x="6637361" y="4363814"/>
              <a:ext cx="257607" cy="156352"/>
              <a:chOff x="3461663" y="4971742"/>
              <a:chExt cx="394800" cy="584711"/>
            </a:xfrm>
          </p:grpSpPr>
          <p:sp>
            <p:nvSpPr>
              <p:cNvPr id="456" name="Google Shape;456;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57" name="Google Shape;457;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58" name="Google Shape;458;p13"/>
            <p:cNvGrpSpPr/>
            <p:nvPr/>
          </p:nvGrpSpPr>
          <p:grpSpPr>
            <a:xfrm>
              <a:off x="1786269" y="3557327"/>
              <a:ext cx="257607" cy="156352"/>
              <a:chOff x="3461663" y="4971742"/>
              <a:chExt cx="394800" cy="584711"/>
            </a:xfrm>
          </p:grpSpPr>
          <p:sp>
            <p:nvSpPr>
              <p:cNvPr id="459" name="Google Shape;459;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60" name="Google Shape;460;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61" name="Google Shape;461;p13"/>
            <p:cNvGrpSpPr/>
            <p:nvPr/>
          </p:nvGrpSpPr>
          <p:grpSpPr>
            <a:xfrm>
              <a:off x="2090000" y="3558737"/>
              <a:ext cx="257607" cy="156352"/>
              <a:chOff x="3461663" y="4971742"/>
              <a:chExt cx="394800" cy="584711"/>
            </a:xfrm>
          </p:grpSpPr>
          <p:sp>
            <p:nvSpPr>
              <p:cNvPr id="462" name="Google Shape;462;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63" name="Google Shape;463;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64" name="Google Shape;464;p13"/>
            <p:cNvGrpSpPr/>
            <p:nvPr/>
          </p:nvGrpSpPr>
          <p:grpSpPr>
            <a:xfrm>
              <a:off x="2405163" y="3559892"/>
              <a:ext cx="257607" cy="156352"/>
              <a:chOff x="3461663" y="4971742"/>
              <a:chExt cx="394800" cy="584711"/>
            </a:xfrm>
          </p:grpSpPr>
          <p:sp>
            <p:nvSpPr>
              <p:cNvPr id="465" name="Google Shape;465;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66" name="Google Shape;466;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67" name="Google Shape;467;p13"/>
            <p:cNvGrpSpPr/>
            <p:nvPr/>
          </p:nvGrpSpPr>
          <p:grpSpPr>
            <a:xfrm>
              <a:off x="2712228" y="3561305"/>
              <a:ext cx="257607" cy="156352"/>
              <a:chOff x="3461663" y="4971742"/>
              <a:chExt cx="394800" cy="584711"/>
            </a:xfrm>
          </p:grpSpPr>
          <p:sp>
            <p:nvSpPr>
              <p:cNvPr id="468" name="Google Shape;468;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69" name="Google Shape;469;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70" name="Google Shape;470;p13"/>
            <p:cNvGrpSpPr/>
            <p:nvPr/>
          </p:nvGrpSpPr>
          <p:grpSpPr>
            <a:xfrm>
              <a:off x="3003136" y="3562715"/>
              <a:ext cx="257607" cy="156352"/>
              <a:chOff x="3461663" y="4971742"/>
              <a:chExt cx="394800" cy="584711"/>
            </a:xfrm>
          </p:grpSpPr>
          <p:sp>
            <p:nvSpPr>
              <p:cNvPr id="471" name="Google Shape;471;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72" name="Google Shape;472;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73" name="Google Shape;473;p13"/>
            <p:cNvGrpSpPr/>
            <p:nvPr/>
          </p:nvGrpSpPr>
          <p:grpSpPr>
            <a:xfrm>
              <a:off x="3278172" y="3562025"/>
              <a:ext cx="257607" cy="156352"/>
              <a:chOff x="3461663" y="4971742"/>
              <a:chExt cx="394800" cy="584711"/>
            </a:xfrm>
          </p:grpSpPr>
          <p:sp>
            <p:nvSpPr>
              <p:cNvPr id="474" name="Google Shape;474;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75" name="Google Shape;475;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76" name="Google Shape;476;p13"/>
            <p:cNvGrpSpPr/>
            <p:nvPr/>
          </p:nvGrpSpPr>
          <p:grpSpPr>
            <a:xfrm>
              <a:off x="3796958" y="3305929"/>
              <a:ext cx="442887" cy="424500"/>
              <a:chOff x="3461663" y="4971742"/>
              <a:chExt cx="394800" cy="584711"/>
            </a:xfrm>
          </p:grpSpPr>
          <p:sp>
            <p:nvSpPr>
              <p:cNvPr id="477" name="Google Shape;477;p13"/>
              <p:cNvSpPr/>
              <p:nvPr/>
            </p:nvSpPr>
            <p:spPr>
              <a:xfrm>
                <a:off x="3495899" y="5268453"/>
                <a:ext cx="327000" cy="288000"/>
              </a:xfrm>
              <a:prstGeom prst="rect">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78" name="Google Shape;478;p13"/>
              <p:cNvSpPr/>
              <p:nvPr/>
            </p:nvSpPr>
            <p:spPr>
              <a:xfrm>
                <a:off x="3461663" y="4971742"/>
                <a:ext cx="394800" cy="297600"/>
              </a:xfrm>
              <a:prstGeom prst="triangle">
                <a:avLst>
                  <a:gd name="adj" fmla="val 46649"/>
                </a:avLst>
              </a:prstGeom>
              <a:solidFill>
                <a:srgbClr val="A5A5A5"/>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grpSp>
        <p:nvGrpSpPr>
          <p:cNvPr id="479" name="Google Shape;479;p13"/>
          <p:cNvGrpSpPr/>
          <p:nvPr/>
        </p:nvGrpSpPr>
        <p:grpSpPr>
          <a:xfrm>
            <a:off x="445292" y="3666577"/>
            <a:ext cx="3909938" cy="853636"/>
            <a:chOff x="1786269" y="3280497"/>
            <a:chExt cx="5827900" cy="1239669"/>
          </a:xfrm>
        </p:grpSpPr>
        <p:grpSp>
          <p:nvGrpSpPr>
            <p:cNvPr id="480" name="Google Shape;480;p13"/>
            <p:cNvGrpSpPr/>
            <p:nvPr/>
          </p:nvGrpSpPr>
          <p:grpSpPr>
            <a:xfrm>
              <a:off x="7351614" y="3412812"/>
              <a:ext cx="257700" cy="433040"/>
              <a:chOff x="3833252" y="5164208"/>
              <a:chExt cx="257700" cy="577386"/>
            </a:xfrm>
          </p:grpSpPr>
          <p:sp>
            <p:nvSpPr>
              <p:cNvPr id="481" name="Google Shape;481;p13"/>
              <p:cNvSpPr/>
              <p:nvPr/>
            </p:nvSpPr>
            <p:spPr>
              <a:xfrm>
                <a:off x="3855592" y="5269994"/>
                <a:ext cx="213300" cy="4716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82" name="Google Shape;482;p13"/>
              <p:cNvSpPr/>
              <p:nvPr/>
            </p:nvSpPr>
            <p:spPr>
              <a:xfrm>
                <a:off x="3833252" y="5164208"/>
                <a:ext cx="257700" cy="1062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83" name="Google Shape;483;p13"/>
            <p:cNvGrpSpPr/>
            <p:nvPr/>
          </p:nvGrpSpPr>
          <p:grpSpPr>
            <a:xfrm>
              <a:off x="7058934" y="3412812"/>
              <a:ext cx="257700" cy="433040"/>
              <a:chOff x="3833252" y="5164208"/>
              <a:chExt cx="257700" cy="577386"/>
            </a:xfrm>
          </p:grpSpPr>
          <p:sp>
            <p:nvSpPr>
              <p:cNvPr id="484" name="Google Shape;484;p13"/>
              <p:cNvSpPr/>
              <p:nvPr/>
            </p:nvSpPr>
            <p:spPr>
              <a:xfrm>
                <a:off x="3855592" y="5269994"/>
                <a:ext cx="213300" cy="4716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85" name="Google Shape;485;p13"/>
              <p:cNvSpPr/>
              <p:nvPr/>
            </p:nvSpPr>
            <p:spPr>
              <a:xfrm>
                <a:off x="3833252" y="5164208"/>
                <a:ext cx="257700" cy="1062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86" name="Google Shape;486;p13"/>
            <p:cNvGrpSpPr/>
            <p:nvPr/>
          </p:nvGrpSpPr>
          <p:grpSpPr>
            <a:xfrm>
              <a:off x="5498413" y="3773850"/>
              <a:ext cx="257700" cy="433040"/>
              <a:chOff x="3833252" y="5164208"/>
              <a:chExt cx="257700" cy="577386"/>
            </a:xfrm>
          </p:grpSpPr>
          <p:sp>
            <p:nvSpPr>
              <p:cNvPr id="487" name="Google Shape;487;p13"/>
              <p:cNvSpPr/>
              <p:nvPr/>
            </p:nvSpPr>
            <p:spPr>
              <a:xfrm>
                <a:off x="3855592" y="5269994"/>
                <a:ext cx="213300" cy="4716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88" name="Google Shape;488;p13"/>
              <p:cNvSpPr/>
              <p:nvPr/>
            </p:nvSpPr>
            <p:spPr>
              <a:xfrm>
                <a:off x="3833252" y="5164208"/>
                <a:ext cx="257700" cy="1062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89" name="Google Shape;489;p13"/>
            <p:cNvGrpSpPr/>
            <p:nvPr/>
          </p:nvGrpSpPr>
          <p:grpSpPr>
            <a:xfrm>
              <a:off x="5080270" y="3280497"/>
              <a:ext cx="257700" cy="433040"/>
              <a:chOff x="3833252" y="5164208"/>
              <a:chExt cx="257700" cy="577386"/>
            </a:xfrm>
          </p:grpSpPr>
          <p:sp>
            <p:nvSpPr>
              <p:cNvPr id="490" name="Google Shape;490;p13"/>
              <p:cNvSpPr/>
              <p:nvPr/>
            </p:nvSpPr>
            <p:spPr>
              <a:xfrm>
                <a:off x="3855592" y="5269994"/>
                <a:ext cx="213300" cy="4716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91" name="Google Shape;491;p13"/>
              <p:cNvSpPr/>
              <p:nvPr/>
            </p:nvSpPr>
            <p:spPr>
              <a:xfrm>
                <a:off x="3833252" y="5164208"/>
                <a:ext cx="257700" cy="1062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92" name="Google Shape;492;p13"/>
            <p:cNvGrpSpPr/>
            <p:nvPr/>
          </p:nvGrpSpPr>
          <p:grpSpPr>
            <a:xfrm>
              <a:off x="7064475" y="4033839"/>
              <a:ext cx="257700" cy="433040"/>
              <a:chOff x="3833252" y="5164208"/>
              <a:chExt cx="257700" cy="577386"/>
            </a:xfrm>
          </p:grpSpPr>
          <p:sp>
            <p:nvSpPr>
              <p:cNvPr id="493" name="Google Shape;493;p13"/>
              <p:cNvSpPr/>
              <p:nvPr/>
            </p:nvSpPr>
            <p:spPr>
              <a:xfrm>
                <a:off x="3855592" y="5269994"/>
                <a:ext cx="213300" cy="4716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94" name="Google Shape;494;p13"/>
              <p:cNvSpPr/>
              <p:nvPr/>
            </p:nvSpPr>
            <p:spPr>
              <a:xfrm>
                <a:off x="3833252" y="5164208"/>
                <a:ext cx="257700" cy="1062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95" name="Google Shape;495;p13"/>
            <p:cNvGrpSpPr/>
            <p:nvPr/>
          </p:nvGrpSpPr>
          <p:grpSpPr>
            <a:xfrm>
              <a:off x="7356469" y="4033839"/>
              <a:ext cx="257700" cy="433040"/>
              <a:chOff x="3833252" y="5164208"/>
              <a:chExt cx="257700" cy="577386"/>
            </a:xfrm>
          </p:grpSpPr>
          <p:sp>
            <p:nvSpPr>
              <p:cNvPr id="496" name="Google Shape;496;p13"/>
              <p:cNvSpPr/>
              <p:nvPr/>
            </p:nvSpPr>
            <p:spPr>
              <a:xfrm>
                <a:off x="3855592" y="5269994"/>
                <a:ext cx="213300" cy="4716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497" name="Google Shape;497;p13"/>
              <p:cNvSpPr/>
              <p:nvPr/>
            </p:nvSpPr>
            <p:spPr>
              <a:xfrm>
                <a:off x="3833252" y="5164208"/>
                <a:ext cx="257700" cy="1062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498" name="Google Shape;498;p13"/>
            <p:cNvGrpSpPr/>
            <p:nvPr/>
          </p:nvGrpSpPr>
          <p:grpSpPr>
            <a:xfrm>
              <a:off x="5758215" y="4050677"/>
              <a:ext cx="257607" cy="156352"/>
              <a:chOff x="3461663" y="4971742"/>
              <a:chExt cx="394800" cy="584711"/>
            </a:xfrm>
          </p:grpSpPr>
          <p:sp>
            <p:nvSpPr>
              <p:cNvPr id="499" name="Google Shape;499;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00" name="Google Shape;500;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01" name="Google Shape;501;p13"/>
            <p:cNvGrpSpPr/>
            <p:nvPr/>
          </p:nvGrpSpPr>
          <p:grpSpPr>
            <a:xfrm>
              <a:off x="6321253" y="4050677"/>
              <a:ext cx="257607" cy="156352"/>
              <a:chOff x="3461663" y="4971742"/>
              <a:chExt cx="394800" cy="584711"/>
            </a:xfrm>
          </p:grpSpPr>
          <p:sp>
            <p:nvSpPr>
              <p:cNvPr id="502" name="Google Shape;502;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03" name="Google Shape;503;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04" name="Google Shape;504;p13"/>
            <p:cNvGrpSpPr/>
            <p:nvPr/>
          </p:nvGrpSpPr>
          <p:grpSpPr>
            <a:xfrm>
              <a:off x="6614376" y="4050677"/>
              <a:ext cx="257607" cy="156352"/>
              <a:chOff x="3461663" y="4971742"/>
              <a:chExt cx="394800" cy="584711"/>
            </a:xfrm>
          </p:grpSpPr>
          <p:sp>
            <p:nvSpPr>
              <p:cNvPr id="505" name="Google Shape;505;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06" name="Google Shape;506;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07" name="Google Shape;507;p13"/>
            <p:cNvGrpSpPr/>
            <p:nvPr/>
          </p:nvGrpSpPr>
          <p:grpSpPr>
            <a:xfrm>
              <a:off x="4745909" y="3557327"/>
              <a:ext cx="257607" cy="156352"/>
              <a:chOff x="3461663" y="4971742"/>
              <a:chExt cx="394800" cy="584711"/>
            </a:xfrm>
          </p:grpSpPr>
          <p:sp>
            <p:nvSpPr>
              <p:cNvPr id="508" name="Google Shape;508;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09" name="Google Shape;509;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10" name="Google Shape;510;p13"/>
            <p:cNvGrpSpPr/>
            <p:nvPr/>
          </p:nvGrpSpPr>
          <p:grpSpPr>
            <a:xfrm>
              <a:off x="4440522" y="3558737"/>
              <a:ext cx="257607" cy="156352"/>
              <a:chOff x="3461663" y="4971742"/>
              <a:chExt cx="394800" cy="584711"/>
            </a:xfrm>
          </p:grpSpPr>
          <p:sp>
            <p:nvSpPr>
              <p:cNvPr id="511" name="Google Shape;511;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2" name="Google Shape;512;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13" name="Google Shape;513;p13"/>
            <p:cNvGrpSpPr/>
            <p:nvPr/>
          </p:nvGrpSpPr>
          <p:grpSpPr>
            <a:xfrm>
              <a:off x="5090582" y="3926357"/>
              <a:ext cx="257607" cy="156352"/>
              <a:chOff x="3461663" y="4971742"/>
              <a:chExt cx="394800" cy="584711"/>
            </a:xfrm>
          </p:grpSpPr>
          <p:sp>
            <p:nvSpPr>
              <p:cNvPr id="514" name="Google Shape;514;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5" name="Google Shape;515;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16" name="Google Shape;516;p13"/>
            <p:cNvGrpSpPr/>
            <p:nvPr/>
          </p:nvGrpSpPr>
          <p:grpSpPr>
            <a:xfrm>
              <a:off x="5420497" y="4358423"/>
              <a:ext cx="257607" cy="156352"/>
              <a:chOff x="3461663" y="4971742"/>
              <a:chExt cx="394800" cy="584711"/>
            </a:xfrm>
          </p:grpSpPr>
          <p:sp>
            <p:nvSpPr>
              <p:cNvPr id="517" name="Google Shape;517;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18" name="Google Shape;518;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19" name="Google Shape;519;p13"/>
            <p:cNvGrpSpPr/>
            <p:nvPr/>
          </p:nvGrpSpPr>
          <p:grpSpPr>
            <a:xfrm>
              <a:off x="5724223" y="4359836"/>
              <a:ext cx="257607" cy="156352"/>
              <a:chOff x="3461663" y="4971742"/>
              <a:chExt cx="394800" cy="584711"/>
            </a:xfrm>
          </p:grpSpPr>
          <p:sp>
            <p:nvSpPr>
              <p:cNvPr id="520" name="Google Shape;520;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21" name="Google Shape;521;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22" name="Google Shape;522;p13"/>
            <p:cNvGrpSpPr/>
            <p:nvPr/>
          </p:nvGrpSpPr>
          <p:grpSpPr>
            <a:xfrm>
              <a:off x="6039391" y="4360991"/>
              <a:ext cx="257607" cy="156352"/>
              <a:chOff x="3461663" y="4971742"/>
              <a:chExt cx="394800" cy="584711"/>
            </a:xfrm>
          </p:grpSpPr>
          <p:sp>
            <p:nvSpPr>
              <p:cNvPr id="523" name="Google Shape;523;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24" name="Google Shape;524;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25" name="Google Shape;525;p13"/>
            <p:cNvGrpSpPr/>
            <p:nvPr/>
          </p:nvGrpSpPr>
          <p:grpSpPr>
            <a:xfrm>
              <a:off x="6346455" y="4362401"/>
              <a:ext cx="257607" cy="156352"/>
              <a:chOff x="3461663" y="4971742"/>
              <a:chExt cx="394800" cy="584711"/>
            </a:xfrm>
          </p:grpSpPr>
          <p:sp>
            <p:nvSpPr>
              <p:cNvPr id="526" name="Google Shape;526;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27" name="Google Shape;527;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28" name="Google Shape;528;p13"/>
            <p:cNvGrpSpPr/>
            <p:nvPr/>
          </p:nvGrpSpPr>
          <p:grpSpPr>
            <a:xfrm>
              <a:off x="6637361" y="4363814"/>
              <a:ext cx="257607" cy="156352"/>
              <a:chOff x="3461663" y="4971742"/>
              <a:chExt cx="394800" cy="584711"/>
            </a:xfrm>
          </p:grpSpPr>
          <p:sp>
            <p:nvSpPr>
              <p:cNvPr id="529" name="Google Shape;529;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0" name="Google Shape;530;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31" name="Google Shape;531;p13"/>
            <p:cNvGrpSpPr/>
            <p:nvPr/>
          </p:nvGrpSpPr>
          <p:grpSpPr>
            <a:xfrm>
              <a:off x="1786269" y="3557327"/>
              <a:ext cx="257607" cy="156352"/>
              <a:chOff x="3461663" y="4971742"/>
              <a:chExt cx="394800" cy="584711"/>
            </a:xfrm>
          </p:grpSpPr>
          <p:sp>
            <p:nvSpPr>
              <p:cNvPr id="532" name="Google Shape;532;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3" name="Google Shape;533;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34" name="Google Shape;534;p13"/>
            <p:cNvGrpSpPr/>
            <p:nvPr/>
          </p:nvGrpSpPr>
          <p:grpSpPr>
            <a:xfrm>
              <a:off x="2090000" y="3558737"/>
              <a:ext cx="257607" cy="156352"/>
              <a:chOff x="3461663" y="4971742"/>
              <a:chExt cx="394800" cy="584711"/>
            </a:xfrm>
          </p:grpSpPr>
          <p:sp>
            <p:nvSpPr>
              <p:cNvPr id="535" name="Google Shape;535;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6" name="Google Shape;536;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37" name="Google Shape;537;p13"/>
            <p:cNvGrpSpPr/>
            <p:nvPr/>
          </p:nvGrpSpPr>
          <p:grpSpPr>
            <a:xfrm>
              <a:off x="2405163" y="3559892"/>
              <a:ext cx="257607" cy="156352"/>
              <a:chOff x="3461663" y="4971742"/>
              <a:chExt cx="394800" cy="584711"/>
            </a:xfrm>
          </p:grpSpPr>
          <p:sp>
            <p:nvSpPr>
              <p:cNvPr id="538" name="Google Shape;538;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39" name="Google Shape;539;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40" name="Google Shape;540;p13"/>
            <p:cNvGrpSpPr/>
            <p:nvPr/>
          </p:nvGrpSpPr>
          <p:grpSpPr>
            <a:xfrm>
              <a:off x="2712228" y="3561305"/>
              <a:ext cx="257607" cy="156352"/>
              <a:chOff x="3461663" y="4971742"/>
              <a:chExt cx="394800" cy="584711"/>
            </a:xfrm>
          </p:grpSpPr>
          <p:sp>
            <p:nvSpPr>
              <p:cNvPr id="541" name="Google Shape;541;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42" name="Google Shape;542;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43" name="Google Shape;543;p13"/>
            <p:cNvGrpSpPr/>
            <p:nvPr/>
          </p:nvGrpSpPr>
          <p:grpSpPr>
            <a:xfrm>
              <a:off x="3003136" y="3562715"/>
              <a:ext cx="257607" cy="156352"/>
              <a:chOff x="3461663" y="4971742"/>
              <a:chExt cx="394800" cy="584711"/>
            </a:xfrm>
          </p:grpSpPr>
          <p:sp>
            <p:nvSpPr>
              <p:cNvPr id="544" name="Google Shape;544;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45" name="Google Shape;545;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46" name="Google Shape;546;p13"/>
            <p:cNvGrpSpPr/>
            <p:nvPr/>
          </p:nvGrpSpPr>
          <p:grpSpPr>
            <a:xfrm>
              <a:off x="3278172" y="3562025"/>
              <a:ext cx="257607" cy="156352"/>
              <a:chOff x="3461663" y="4971742"/>
              <a:chExt cx="394800" cy="584711"/>
            </a:xfrm>
          </p:grpSpPr>
          <p:sp>
            <p:nvSpPr>
              <p:cNvPr id="547" name="Google Shape;547;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48" name="Google Shape;548;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49" name="Google Shape;549;p13"/>
            <p:cNvGrpSpPr/>
            <p:nvPr/>
          </p:nvGrpSpPr>
          <p:grpSpPr>
            <a:xfrm>
              <a:off x="3796958" y="3305929"/>
              <a:ext cx="442887" cy="424500"/>
              <a:chOff x="3461663" y="4971742"/>
              <a:chExt cx="394800" cy="584711"/>
            </a:xfrm>
          </p:grpSpPr>
          <p:sp>
            <p:nvSpPr>
              <p:cNvPr id="550" name="Google Shape;550;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51" name="Google Shape;551;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grpSp>
        <p:nvGrpSpPr>
          <p:cNvPr id="552" name="Google Shape;552;p13"/>
          <p:cNvGrpSpPr/>
          <p:nvPr/>
        </p:nvGrpSpPr>
        <p:grpSpPr>
          <a:xfrm>
            <a:off x="1130417" y="2246228"/>
            <a:ext cx="2717500" cy="1102834"/>
            <a:chOff x="2799741" y="1234547"/>
            <a:chExt cx="4050529" cy="1601560"/>
          </a:xfrm>
        </p:grpSpPr>
        <p:grpSp>
          <p:nvGrpSpPr>
            <p:cNvPr id="553" name="Google Shape;553;p13"/>
            <p:cNvGrpSpPr/>
            <p:nvPr/>
          </p:nvGrpSpPr>
          <p:grpSpPr>
            <a:xfrm>
              <a:off x="3036495" y="1981697"/>
              <a:ext cx="257607" cy="156352"/>
              <a:chOff x="3461663" y="4971742"/>
              <a:chExt cx="394800" cy="584711"/>
            </a:xfrm>
          </p:grpSpPr>
          <p:sp>
            <p:nvSpPr>
              <p:cNvPr id="554" name="Google Shape;554;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55" name="Google Shape;555;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56" name="Google Shape;556;p13"/>
            <p:cNvGrpSpPr/>
            <p:nvPr/>
          </p:nvGrpSpPr>
          <p:grpSpPr>
            <a:xfrm>
              <a:off x="3036495" y="2311208"/>
              <a:ext cx="257607" cy="156352"/>
              <a:chOff x="3461663" y="4971742"/>
              <a:chExt cx="394800" cy="584711"/>
            </a:xfrm>
          </p:grpSpPr>
          <p:sp>
            <p:nvSpPr>
              <p:cNvPr id="557" name="Google Shape;557;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58" name="Google Shape;558;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59" name="Google Shape;559;p13"/>
            <p:cNvGrpSpPr/>
            <p:nvPr/>
          </p:nvGrpSpPr>
          <p:grpSpPr>
            <a:xfrm>
              <a:off x="3036495" y="2640719"/>
              <a:ext cx="257607" cy="156352"/>
              <a:chOff x="3461663" y="4971742"/>
              <a:chExt cx="394800" cy="584711"/>
            </a:xfrm>
          </p:grpSpPr>
          <p:sp>
            <p:nvSpPr>
              <p:cNvPr id="560" name="Google Shape;560;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61" name="Google Shape;561;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62" name="Google Shape;562;p13"/>
            <p:cNvGrpSpPr/>
            <p:nvPr/>
          </p:nvGrpSpPr>
          <p:grpSpPr>
            <a:xfrm>
              <a:off x="3036495" y="1652186"/>
              <a:ext cx="257607" cy="156352"/>
              <a:chOff x="3461663" y="4971742"/>
              <a:chExt cx="394800" cy="584711"/>
            </a:xfrm>
          </p:grpSpPr>
          <p:sp>
            <p:nvSpPr>
              <p:cNvPr id="563" name="Google Shape;563;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64" name="Google Shape;564;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65" name="Google Shape;565;p13"/>
            <p:cNvGrpSpPr/>
            <p:nvPr/>
          </p:nvGrpSpPr>
          <p:grpSpPr>
            <a:xfrm>
              <a:off x="2799741" y="1245509"/>
              <a:ext cx="257607" cy="156352"/>
              <a:chOff x="3461663" y="4971742"/>
              <a:chExt cx="394800" cy="584711"/>
            </a:xfrm>
          </p:grpSpPr>
          <p:sp>
            <p:nvSpPr>
              <p:cNvPr id="566" name="Google Shape;566;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67" name="Google Shape;567;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68" name="Google Shape;568;p13"/>
            <p:cNvGrpSpPr/>
            <p:nvPr/>
          </p:nvGrpSpPr>
          <p:grpSpPr>
            <a:xfrm>
              <a:off x="5898617" y="2679755"/>
              <a:ext cx="257607" cy="156352"/>
              <a:chOff x="3461663" y="4971742"/>
              <a:chExt cx="394800" cy="584711"/>
            </a:xfrm>
          </p:grpSpPr>
          <p:sp>
            <p:nvSpPr>
              <p:cNvPr id="569" name="Google Shape;569;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0" name="Google Shape;570;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71" name="Google Shape;571;p13"/>
            <p:cNvGrpSpPr/>
            <p:nvPr/>
          </p:nvGrpSpPr>
          <p:grpSpPr>
            <a:xfrm>
              <a:off x="6204705" y="2472901"/>
              <a:ext cx="257607" cy="148393"/>
              <a:chOff x="3461663" y="5043163"/>
              <a:chExt cx="394800" cy="554948"/>
            </a:xfrm>
          </p:grpSpPr>
          <p:sp>
            <p:nvSpPr>
              <p:cNvPr id="572" name="Google Shape;572;p13"/>
              <p:cNvSpPr/>
              <p:nvPr/>
            </p:nvSpPr>
            <p:spPr>
              <a:xfrm>
                <a:off x="3495899" y="5310111"/>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3" name="Google Shape;573;p13"/>
              <p:cNvSpPr/>
              <p:nvPr/>
            </p:nvSpPr>
            <p:spPr>
              <a:xfrm>
                <a:off x="3461663" y="5043163"/>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74" name="Google Shape;574;p13"/>
            <p:cNvGrpSpPr/>
            <p:nvPr/>
          </p:nvGrpSpPr>
          <p:grpSpPr>
            <a:xfrm>
              <a:off x="5985536" y="1902761"/>
              <a:ext cx="257607" cy="156352"/>
              <a:chOff x="3461663" y="4971742"/>
              <a:chExt cx="394800" cy="584711"/>
            </a:xfrm>
          </p:grpSpPr>
          <p:sp>
            <p:nvSpPr>
              <p:cNvPr id="575" name="Google Shape;575;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6" name="Google Shape;576;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77" name="Google Shape;577;p13"/>
            <p:cNvGrpSpPr/>
            <p:nvPr/>
          </p:nvGrpSpPr>
          <p:grpSpPr>
            <a:xfrm>
              <a:off x="5997842" y="1540823"/>
              <a:ext cx="257607" cy="156352"/>
              <a:chOff x="3461663" y="4971742"/>
              <a:chExt cx="394800" cy="584711"/>
            </a:xfrm>
          </p:grpSpPr>
          <p:sp>
            <p:nvSpPr>
              <p:cNvPr id="578" name="Google Shape;578;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79" name="Google Shape;579;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80" name="Google Shape;580;p13"/>
            <p:cNvGrpSpPr/>
            <p:nvPr/>
          </p:nvGrpSpPr>
          <p:grpSpPr>
            <a:xfrm>
              <a:off x="5196116" y="1450819"/>
              <a:ext cx="257607" cy="1326041"/>
              <a:chOff x="5043709" y="1377603"/>
              <a:chExt cx="257607" cy="1326041"/>
            </a:xfrm>
          </p:grpSpPr>
          <p:grpSp>
            <p:nvGrpSpPr>
              <p:cNvPr id="581" name="Google Shape;581;p13"/>
              <p:cNvGrpSpPr/>
              <p:nvPr/>
            </p:nvGrpSpPr>
            <p:grpSpPr>
              <a:xfrm>
                <a:off x="5043709" y="1377603"/>
                <a:ext cx="257607" cy="156352"/>
                <a:chOff x="3461663" y="4971742"/>
                <a:chExt cx="394800" cy="584711"/>
              </a:xfrm>
            </p:grpSpPr>
            <p:sp>
              <p:nvSpPr>
                <p:cNvPr id="582" name="Google Shape;582;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83" name="Google Shape;583;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84" name="Google Shape;584;p13"/>
              <p:cNvGrpSpPr/>
              <p:nvPr/>
            </p:nvGrpSpPr>
            <p:grpSpPr>
              <a:xfrm>
                <a:off x="5043709" y="1670025"/>
                <a:ext cx="257607" cy="156352"/>
                <a:chOff x="3461663" y="4971742"/>
                <a:chExt cx="394800" cy="584711"/>
              </a:xfrm>
            </p:grpSpPr>
            <p:sp>
              <p:nvSpPr>
                <p:cNvPr id="585" name="Google Shape;585;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86" name="Google Shape;586;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87" name="Google Shape;587;p13"/>
              <p:cNvGrpSpPr/>
              <p:nvPr/>
            </p:nvGrpSpPr>
            <p:grpSpPr>
              <a:xfrm>
                <a:off x="5043709" y="1962447"/>
                <a:ext cx="257607" cy="156352"/>
                <a:chOff x="3461663" y="4971742"/>
                <a:chExt cx="394800" cy="584711"/>
              </a:xfrm>
            </p:grpSpPr>
            <p:sp>
              <p:nvSpPr>
                <p:cNvPr id="588" name="Google Shape;588;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89" name="Google Shape;589;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90" name="Google Shape;590;p13"/>
              <p:cNvGrpSpPr/>
              <p:nvPr/>
            </p:nvGrpSpPr>
            <p:grpSpPr>
              <a:xfrm>
                <a:off x="5043709" y="2254869"/>
                <a:ext cx="257607" cy="156352"/>
                <a:chOff x="3461663" y="4971742"/>
                <a:chExt cx="394800" cy="584711"/>
              </a:xfrm>
            </p:grpSpPr>
            <p:sp>
              <p:nvSpPr>
                <p:cNvPr id="591" name="Google Shape;591;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92" name="Google Shape;592;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93" name="Google Shape;593;p13"/>
              <p:cNvGrpSpPr/>
              <p:nvPr/>
            </p:nvGrpSpPr>
            <p:grpSpPr>
              <a:xfrm>
                <a:off x="5043709" y="2547292"/>
                <a:ext cx="257607" cy="156352"/>
                <a:chOff x="3461663" y="4971742"/>
                <a:chExt cx="394800" cy="584711"/>
              </a:xfrm>
            </p:grpSpPr>
            <p:sp>
              <p:nvSpPr>
                <p:cNvPr id="594" name="Google Shape;594;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95" name="Google Shape;595;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grpSp>
          <p:nvGrpSpPr>
            <p:cNvPr id="596" name="Google Shape;596;p13"/>
            <p:cNvGrpSpPr/>
            <p:nvPr/>
          </p:nvGrpSpPr>
          <p:grpSpPr>
            <a:xfrm>
              <a:off x="6329072" y="1540823"/>
              <a:ext cx="257607" cy="156352"/>
              <a:chOff x="3461663" y="4971742"/>
              <a:chExt cx="394800" cy="584711"/>
            </a:xfrm>
          </p:grpSpPr>
          <p:sp>
            <p:nvSpPr>
              <p:cNvPr id="597" name="Google Shape;597;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598" name="Google Shape;598;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599" name="Google Shape;599;p13"/>
            <p:cNvGrpSpPr/>
            <p:nvPr/>
          </p:nvGrpSpPr>
          <p:grpSpPr>
            <a:xfrm>
              <a:off x="6322673" y="1902761"/>
              <a:ext cx="257607" cy="156352"/>
              <a:chOff x="3461663" y="4971742"/>
              <a:chExt cx="394800" cy="584711"/>
            </a:xfrm>
          </p:grpSpPr>
          <p:sp>
            <p:nvSpPr>
              <p:cNvPr id="600" name="Google Shape;600;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01" name="Google Shape;601;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02" name="Google Shape;602;p13"/>
            <p:cNvGrpSpPr/>
            <p:nvPr/>
          </p:nvGrpSpPr>
          <p:grpSpPr>
            <a:xfrm>
              <a:off x="6592663" y="1722110"/>
              <a:ext cx="257607" cy="156352"/>
              <a:chOff x="3461663" y="4971742"/>
              <a:chExt cx="394800" cy="584711"/>
            </a:xfrm>
          </p:grpSpPr>
          <p:sp>
            <p:nvSpPr>
              <p:cNvPr id="603" name="Google Shape;603;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04" name="Google Shape;604;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05" name="Google Shape;605;p13"/>
            <p:cNvGrpSpPr/>
            <p:nvPr/>
          </p:nvGrpSpPr>
          <p:grpSpPr>
            <a:xfrm>
              <a:off x="5666610" y="1540823"/>
              <a:ext cx="257607" cy="156352"/>
              <a:chOff x="3461663" y="4971742"/>
              <a:chExt cx="394800" cy="584711"/>
            </a:xfrm>
          </p:grpSpPr>
          <p:sp>
            <p:nvSpPr>
              <p:cNvPr id="606" name="Google Shape;606;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07" name="Google Shape;607;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08" name="Google Shape;608;p13"/>
            <p:cNvGrpSpPr/>
            <p:nvPr/>
          </p:nvGrpSpPr>
          <p:grpSpPr>
            <a:xfrm>
              <a:off x="5659088" y="1902761"/>
              <a:ext cx="257607" cy="156352"/>
              <a:chOff x="3461663" y="4971742"/>
              <a:chExt cx="394800" cy="584711"/>
            </a:xfrm>
          </p:grpSpPr>
          <p:sp>
            <p:nvSpPr>
              <p:cNvPr id="609" name="Google Shape;609;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10" name="Google Shape;610;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11" name="Google Shape;611;p13"/>
            <p:cNvGrpSpPr/>
            <p:nvPr/>
          </p:nvGrpSpPr>
          <p:grpSpPr>
            <a:xfrm>
              <a:off x="5423061" y="1234925"/>
              <a:ext cx="257607" cy="156352"/>
              <a:chOff x="3461663" y="4971742"/>
              <a:chExt cx="394800" cy="584711"/>
            </a:xfrm>
          </p:grpSpPr>
          <p:sp>
            <p:nvSpPr>
              <p:cNvPr id="612" name="Google Shape;612;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13" name="Google Shape;613;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14" name="Google Shape;614;p13"/>
            <p:cNvGrpSpPr/>
            <p:nvPr/>
          </p:nvGrpSpPr>
          <p:grpSpPr>
            <a:xfrm>
              <a:off x="3883723" y="1567157"/>
              <a:ext cx="257607" cy="156352"/>
              <a:chOff x="3461663" y="4971742"/>
              <a:chExt cx="394800" cy="584711"/>
            </a:xfrm>
          </p:grpSpPr>
          <p:sp>
            <p:nvSpPr>
              <p:cNvPr id="615" name="Google Shape;615;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16" name="Google Shape;616;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17" name="Google Shape;617;p13"/>
            <p:cNvGrpSpPr/>
            <p:nvPr/>
          </p:nvGrpSpPr>
          <p:grpSpPr>
            <a:xfrm>
              <a:off x="3883723" y="1880393"/>
              <a:ext cx="257607" cy="156352"/>
              <a:chOff x="3461663" y="4971742"/>
              <a:chExt cx="394800" cy="584711"/>
            </a:xfrm>
          </p:grpSpPr>
          <p:sp>
            <p:nvSpPr>
              <p:cNvPr id="618" name="Google Shape;618;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19" name="Google Shape;619;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20" name="Google Shape;620;p13"/>
            <p:cNvGrpSpPr/>
            <p:nvPr/>
          </p:nvGrpSpPr>
          <p:grpSpPr>
            <a:xfrm>
              <a:off x="3883723" y="2193629"/>
              <a:ext cx="257607" cy="156352"/>
              <a:chOff x="3461663" y="4971742"/>
              <a:chExt cx="394800" cy="584711"/>
            </a:xfrm>
          </p:grpSpPr>
          <p:sp>
            <p:nvSpPr>
              <p:cNvPr id="621" name="Google Shape;621;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22" name="Google Shape;622;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23" name="Google Shape;623;p13"/>
            <p:cNvGrpSpPr/>
            <p:nvPr/>
          </p:nvGrpSpPr>
          <p:grpSpPr>
            <a:xfrm>
              <a:off x="3883723" y="2506862"/>
              <a:ext cx="257607" cy="156352"/>
              <a:chOff x="3461663" y="4971742"/>
              <a:chExt cx="394800" cy="584711"/>
            </a:xfrm>
          </p:grpSpPr>
          <p:sp>
            <p:nvSpPr>
              <p:cNvPr id="624" name="Google Shape;624;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25" name="Google Shape;625;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26" name="Google Shape;626;p13"/>
            <p:cNvGrpSpPr/>
            <p:nvPr/>
          </p:nvGrpSpPr>
          <p:grpSpPr>
            <a:xfrm>
              <a:off x="4118229" y="1234547"/>
              <a:ext cx="257607" cy="156352"/>
              <a:chOff x="3461663" y="4971742"/>
              <a:chExt cx="394800" cy="584711"/>
            </a:xfrm>
          </p:grpSpPr>
          <p:sp>
            <p:nvSpPr>
              <p:cNvPr id="627" name="Google Shape;627;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28" name="Google Shape;628;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29" name="Google Shape;629;p13"/>
            <p:cNvGrpSpPr/>
            <p:nvPr/>
          </p:nvGrpSpPr>
          <p:grpSpPr>
            <a:xfrm>
              <a:off x="4348074" y="1574750"/>
              <a:ext cx="257607" cy="156352"/>
              <a:chOff x="3461663" y="4971742"/>
              <a:chExt cx="394800" cy="584711"/>
            </a:xfrm>
          </p:grpSpPr>
          <p:sp>
            <p:nvSpPr>
              <p:cNvPr id="630" name="Google Shape;630;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31" name="Google Shape;631;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32" name="Google Shape;632;p13"/>
            <p:cNvGrpSpPr/>
            <p:nvPr/>
          </p:nvGrpSpPr>
          <p:grpSpPr>
            <a:xfrm>
              <a:off x="4348074" y="1887983"/>
              <a:ext cx="257607" cy="156352"/>
              <a:chOff x="3461663" y="4971742"/>
              <a:chExt cx="394800" cy="584711"/>
            </a:xfrm>
          </p:grpSpPr>
          <p:sp>
            <p:nvSpPr>
              <p:cNvPr id="633" name="Google Shape;633;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34" name="Google Shape;634;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35" name="Google Shape;635;p13"/>
            <p:cNvGrpSpPr/>
            <p:nvPr/>
          </p:nvGrpSpPr>
          <p:grpSpPr>
            <a:xfrm>
              <a:off x="4348074" y="2201219"/>
              <a:ext cx="257607" cy="156352"/>
              <a:chOff x="3461663" y="4971742"/>
              <a:chExt cx="394800" cy="584711"/>
            </a:xfrm>
          </p:grpSpPr>
          <p:sp>
            <p:nvSpPr>
              <p:cNvPr id="636" name="Google Shape;636;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37" name="Google Shape;637;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38" name="Google Shape;638;p13"/>
            <p:cNvGrpSpPr/>
            <p:nvPr/>
          </p:nvGrpSpPr>
          <p:grpSpPr>
            <a:xfrm>
              <a:off x="4348074" y="2514452"/>
              <a:ext cx="257607" cy="156352"/>
              <a:chOff x="3461663" y="4971742"/>
              <a:chExt cx="394800" cy="584711"/>
            </a:xfrm>
          </p:grpSpPr>
          <p:sp>
            <p:nvSpPr>
              <p:cNvPr id="639" name="Google Shape;639;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40" name="Google Shape;640;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nvGrpSpPr>
            <p:cNvPr id="641" name="Google Shape;641;p13"/>
            <p:cNvGrpSpPr/>
            <p:nvPr/>
          </p:nvGrpSpPr>
          <p:grpSpPr>
            <a:xfrm>
              <a:off x="5904650" y="2316563"/>
              <a:ext cx="257607" cy="156352"/>
              <a:chOff x="3461663" y="4971742"/>
              <a:chExt cx="394800" cy="584711"/>
            </a:xfrm>
          </p:grpSpPr>
          <p:sp>
            <p:nvSpPr>
              <p:cNvPr id="642" name="Google Shape;642;p13"/>
              <p:cNvSpPr/>
              <p:nvPr/>
            </p:nvSpPr>
            <p:spPr>
              <a:xfrm>
                <a:off x="3495899" y="5268453"/>
                <a:ext cx="327000" cy="288000"/>
              </a:xfrm>
              <a:prstGeom prst="rect">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643" name="Google Shape;643;p13"/>
              <p:cNvSpPr/>
              <p:nvPr/>
            </p:nvSpPr>
            <p:spPr>
              <a:xfrm>
                <a:off x="3461663" y="4971742"/>
                <a:ext cx="394800" cy="297600"/>
              </a:xfrm>
              <a:prstGeom prst="triangle">
                <a:avLst>
                  <a:gd name="adj" fmla="val 46649"/>
                </a:avLst>
              </a:prstGeom>
              <a:solidFill>
                <a:srgbClr val="C4DC2A"/>
              </a:solidFill>
              <a:ln>
                <a:noFill/>
              </a:ln>
              <a:effectLst>
                <a:outerShdw blurRad="40000" dist="23000" dir="5400000" rotWithShape="0">
                  <a:srgbClr val="000000">
                    <a:alpha val="3137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grpSp>
      <p:pic>
        <p:nvPicPr>
          <p:cNvPr id="644" name="Google Shape;644;p13"/>
          <p:cNvPicPr preferRelativeResize="0"/>
          <p:nvPr/>
        </p:nvPicPr>
        <p:blipFill rotWithShape="1">
          <a:blip r:embed="rId3">
            <a:alphaModFix/>
          </a:blip>
          <a:srcRect l="7540" t="5487" r="6743" b="53965"/>
          <a:stretch/>
        </p:blipFill>
        <p:spPr>
          <a:xfrm>
            <a:off x="4234166" y="1986025"/>
            <a:ext cx="1686493" cy="1025832"/>
          </a:xfrm>
          <a:prstGeom prst="rect">
            <a:avLst/>
          </a:prstGeom>
          <a:noFill/>
          <a:ln>
            <a:noFill/>
          </a:ln>
        </p:spPr>
      </p:pic>
      <p:pic>
        <p:nvPicPr>
          <p:cNvPr id="645" name="Google Shape;645;p13" descr="Curved Arrow Orange icon PNG and SVG Vector Free Download"/>
          <p:cNvPicPr preferRelativeResize="0"/>
          <p:nvPr/>
        </p:nvPicPr>
        <p:blipFill rotWithShape="1">
          <a:blip r:embed="rId4">
            <a:alphaModFix/>
          </a:blip>
          <a:srcRect/>
          <a:stretch/>
        </p:blipFill>
        <p:spPr>
          <a:xfrm rot="-4129758">
            <a:off x="4325434" y="2753843"/>
            <a:ext cx="424535" cy="327399"/>
          </a:xfrm>
          <a:prstGeom prst="rect">
            <a:avLst/>
          </a:prstGeom>
          <a:noFill/>
          <a:ln>
            <a:noFill/>
          </a:ln>
        </p:spPr>
      </p:pic>
      <p:sp>
        <p:nvSpPr>
          <p:cNvPr id="2" name="Slide Number Placeholder 1">
            <a:extLst>
              <a:ext uri="{FF2B5EF4-FFF2-40B4-BE49-F238E27FC236}">
                <a16:creationId xmlns:a16="http://schemas.microsoft.com/office/drawing/2014/main" id="{7113DF20-8B3D-C19B-FECD-C01F3560889E}"/>
              </a:ext>
            </a:extLst>
          </p:cNvPr>
          <p:cNvSpPr>
            <a:spLocks noGrp="1"/>
          </p:cNvSpPr>
          <p:nvPr>
            <p:ph type="sldNum" idx="12"/>
          </p:nvPr>
        </p:nvSpPr>
        <p:spPr>
          <a:xfrm>
            <a:off x="8609572" y="4501675"/>
            <a:ext cx="548700" cy="393600"/>
          </a:xfrm>
        </p:spPr>
        <p:txBody>
          <a:bodyPr/>
          <a:lstStyle/>
          <a:p>
            <a:pPr marL="0" lvl="0" indent="0" algn="r" rtl="0">
              <a:spcBef>
                <a:spcPts val="0"/>
              </a:spcBef>
              <a:spcAft>
                <a:spcPts val="0"/>
              </a:spcAft>
              <a:buNone/>
            </a:pPr>
            <a:fld id="{00000000-1234-1234-1234-123412341234}" type="slidenum">
              <a:rPr lang="en-US" smtClean="0"/>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3172854b284_0_0"/>
          <p:cNvSpPr txBox="1">
            <a:spLocks noGrp="1"/>
          </p:cNvSpPr>
          <p:nvPr>
            <p:ph type="title"/>
          </p:nvPr>
        </p:nvSpPr>
        <p:spPr>
          <a:xfrm>
            <a:off x="407416" y="193189"/>
            <a:ext cx="8132100" cy="702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989BE"/>
              </a:buClr>
              <a:buSzPts val="3000"/>
              <a:buFont typeface="Helvetica Neue"/>
              <a:buNone/>
            </a:pPr>
            <a:r>
              <a:rPr lang="en-US">
                <a:solidFill>
                  <a:srgbClr val="0989BE"/>
                </a:solidFill>
              </a:rPr>
              <a:t>Databank for Geothermal Networks</a:t>
            </a:r>
            <a:endParaRPr/>
          </a:p>
        </p:txBody>
      </p:sp>
      <p:pic>
        <p:nvPicPr>
          <p:cNvPr id="652" name="Google Shape;652;g3172854b284_0_0" descr="Abacus outline"/>
          <p:cNvPicPr preferRelativeResize="0"/>
          <p:nvPr/>
        </p:nvPicPr>
        <p:blipFill rotWithShape="1">
          <a:blip r:embed="rId3">
            <a:alphaModFix/>
          </a:blip>
          <a:srcRect/>
          <a:stretch/>
        </p:blipFill>
        <p:spPr>
          <a:xfrm>
            <a:off x="937260" y="1560815"/>
            <a:ext cx="529778" cy="529778"/>
          </a:xfrm>
          <a:prstGeom prst="rect">
            <a:avLst/>
          </a:prstGeom>
          <a:noFill/>
          <a:ln>
            <a:noFill/>
          </a:ln>
        </p:spPr>
      </p:pic>
      <p:pic>
        <p:nvPicPr>
          <p:cNvPr id="653" name="Google Shape;653;g3172854b284_0_0" descr="Money outline"/>
          <p:cNvPicPr preferRelativeResize="0"/>
          <p:nvPr/>
        </p:nvPicPr>
        <p:blipFill rotWithShape="1">
          <a:blip r:embed="rId4">
            <a:alphaModFix/>
          </a:blip>
          <a:srcRect/>
          <a:stretch/>
        </p:blipFill>
        <p:spPr>
          <a:xfrm>
            <a:off x="7705838" y="1543988"/>
            <a:ext cx="563432" cy="563432"/>
          </a:xfrm>
          <a:prstGeom prst="rect">
            <a:avLst/>
          </a:prstGeom>
          <a:noFill/>
          <a:ln>
            <a:noFill/>
          </a:ln>
        </p:spPr>
      </p:pic>
      <p:pic>
        <p:nvPicPr>
          <p:cNvPr id="654" name="Google Shape;654;g3172854b284_0_0" descr="Gantt Chart outline"/>
          <p:cNvPicPr preferRelativeResize="0"/>
          <p:nvPr/>
        </p:nvPicPr>
        <p:blipFill rotWithShape="1">
          <a:blip r:embed="rId5">
            <a:alphaModFix/>
          </a:blip>
          <a:srcRect/>
          <a:stretch/>
        </p:blipFill>
        <p:spPr>
          <a:xfrm>
            <a:off x="5464873" y="1583657"/>
            <a:ext cx="484094" cy="484094"/>
          </a:xfrm>
          <a:prstGeom prst="rect">
            <a:avLst/>
          </a:prstGeom>
          <a:noFill/>
          <a:ln>
            <a:noFill/>
          </a:ln>
        </p:spPr>
      </p:pic>
      <p:pic>
        <p:nvPicPr>
          <p:cNvPr id="655" name="Google Shape;655;g3172854b284_0_0" descr="Blueprint outline"/>
          <p:cNvPicPr preferRelativeResize="0"/>
          <p:nvPr/>
        </p:nvPicPr>
        <p:blipFill rotWithShape="1">
          <a:blip r:embed="rId6">
            <a:alphaModFix/>
          </a:blip>
          <a:srcRect/>
          <a:stretch/>
        </p:blipFill>
        <p:spPr>
          <a:xfrm>
            <a:off x="3223909" y="1583657"/>
            <a:ext cx="484093" cy="484093"/>
          </a:xfrm>
          <a:prstGeom prst="rect">
            <a:avLst/>
          </a:prstGeom>
          <a:noFill/>
          <a:ln>
            <a:noFill/>
          </a:ln>
        </p:spPr>
      </p:pic>
      <p:sp>
        <p:nvSpPr>
          <p:cNvPr id="656" name="Google Shape;656;g3172854b284_0_0"/>
          <p:cNvSpPr txBox="1"/>
          <p:nvPr/>
        </p:nvSpPr>
        <p:spPr>
          <a:xfrm>
            <a:off x="495806" y="2130261"/>
            <a:ext cx="1521300" cy="715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Enable quantitative comparison </a:t>
            </a:r>
            <a:endParaRPr sz="1100" b="0" i="0" u="none" strike="noStrike" cap="none">
              <a:solidFill>
                <a:srgbClr val="000000"/>
              </a:solidFill>
              <a:latin typeface="Arial"/>
              <a:ea typeface="Arial"/>
              <a:cs typeface="Arial"/>
              <a:sym typeface="Arial"/>
            </a:endParaRPr>
          </a:p>
        </p:txBody>
      </p:sp>
      <p:sp>
        <p:nvSpPr>
          <p:cNvPr id="657" name="Google Shape;657;g3172854b284_0_0"/>
          <p:cNvSpPr txBox="1"/>
          <p:nvPr/>
        </p:nvSpPr>
        <p:spPr>
          <a:xfrm>
            <a:off x="2560656" y="2130261"/>
            <a:ext cx="1668000" cy="500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Contribute to prediction models</a:t>
            </a:r>
            <a:endParaRPr sz="1100" b="0" i="0" u="none" strike="noStrike" cap="none">
              <a:solidFill>
                <a:srgbClr val="000000"/>
              </a:solidFill>
              <a:latin typeface="Arial"/>
              <a:ea typeface="Arial"/>
              <a:cs typeface="Arial"/>
              <a:sym typeface="Arial"/>
            </a:endParaRPr>
          </a:p>
        </p:txBody>
      </p:sp>
      <p:sp>
        <p:nvSpPr>
          <p:cNvPr id="658" name="Google Shape;658;g3172854b284_0_0"/>
          <p:cNvSpPr txBox="1"/>
          <p:nvPr/>
        </p:nvSpPr>
        <p:spPr>
          <a:xfrm>
            <a:off x="4396172" y="2130263"/>
            <a:ext cx="2568300" cy="5001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Inform planning &amp; optimization of future systems</a:t>
            </a:r>
            <a:endParaRPr sz="1100" b="0" i="0" u="none" strike="noStrike" cap="none">
              <a:solidFill>
                <a:srgbClr val="000000"/>
              </a:solidFill>
              <a:latin typeface="Arial"/>
              <a:ea typeface="Arial"/>
              <a:cs typeface="Arial"/>
              <a:sym typeface="Arial"/>
            </a:endParaRPr>
          </a:p>
        </p:txBody>
      </p:sp>
      <p:sp>
        <p:nvSpPr>
          <p:cNvPr id="659" name="Google Shape;659;g3172854b284_0_0"/>
          <p:cNvSpPr txBox="1"/>
          <p:nvPr/>
        </p:nvSpPr>
        <p:spPr>
          <a:xfrm>
            <a:off x="7093998" y="2130261"/>
            <a:ext cx="1732800" cy="715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Record costs related to heating and cooling </a:t>
            </a:r>
            <a:endParaRPr sz="1100" b="0" i="0" u="none" strike="noStrike" cap="none">
              <a:solidFill>
                <a:srgbClr val="000000"/>
              </a:solidFill>
              <a:latin typeface="Arial"/>
              <a:ea typeface="Arial"/>
              <a:cs typeface="Arial"/>
              <a:sym typeface="Arial"/>
            </a:endParaRPr>
          </a:p>
        </p:txBody>
      </p:sp>
      <p:grpSp>
        <p:nvGrpSpPr>
          <p:cNvPr id="660" name="Google Shape;660;g3172854b284_0_0"/>
          <p:cNvGrpSpPr/>
          <p:nvPr/>
        </p:nvGrpSpPr>
        <p:grpSpPr>
          <a:xfrm>
            <a:off x="344544" y="3249145"/>
            <a:ext cx="8837387" cy="1236821"/>
            <a:chOff x="459392" y="4332193"/>
            <a:chExt cx="11783183" cy="1649094"/>
          </a:xfrm>
        </p:grpSpPr>
        <p:pic>
          <p:nvPicPr>
            <p:cNvPr id="661" name="Google Shape;661;g3172854b284_0_0" descr="Renewable Energy outline"/>
            <p:cNvPicPr preferRelativeResize="0"/>
            <p:nvPr/>
          </p:nvPicPr>
          <p:blipFill rotWithShape="1">
            <a:blip r:embed="rId7">
              <a:alphaModFix/>
            </a:blip>
            <a:srcRect/>
            <a:stretch/>
          </p:blipFill>
          <p:spPr>
            <a:xfrm>
              <a:off x="1302547" y="4332193"/>
              <a:ext cx="600635" cy="600635"/>
            </a:xfrm>
            <a:prstGeom prst="rect">
              <a:avLst/>
            </a:prstGeom>
            <a:noFill/>
            <a:ln>
              <a:noFill/>
            </a:ln>
          </p:spPr>
        </p:pic>
        <p:pic>
          <p:nvPicPr>
            <p:cNvPr id="662" name="Google Shape;662;g3172854b284_0_0" descr="Globe outline"/>
            <p:cNvPicPr preferRelativeResize="0"/>
            <p:nvPr/>
          </p:nvPicPr>
          <p:blipFill rotWithShape="1">
            <a:blip r:embed="rId8">
              <a:alphaModFix/>
            </a:blip>
            <a:srcRect/>
            <a:stretch/>
          </p:blipFill>
          <p:spPr>
            <a:xfrm>
              <a:off x="4321420" y="4332193"/>
              <a:ext cx="600635" cy="600635"/>
            </a:xfrm>
            <a:prstGeom prst="rect">
              <a:avLst/>
            </a:prstGeom>
            <a:noFill/>
            <a:ln>
              <a:noFill/>
            </a:ln>
          </p:spPr>
        </p:pic>
        <p:pic>
          <p:nvPicPr>
            <p:cNvPr id="663" name="Google Shape;663;g3172854b284_0_0" descr="Gavel outline"/>
            <p:cNvPicPr preferRelativeResize="0"/>
            <p:nvPr/>
          </p:nvPicPr>
          <p:blipFill rotWithShape="1">
            <a:blip r:embed="rId9">
              <a:alphaModFix/>
            </a:blip>
            <a:srcRect/>
            <a:stretch/>
          </p:blipFill>
          <p:spPr>
            <a:xfrm>
              <a:off x="10328688" y="4347433"/>
              <a:ext cx="570155" cy="570155"/>
            </a:xfrm>
            <a:prstGeom prst="rect">
              <a:avLst/>
            </a:prstGeom>
            <a:noFill/>
            <a:ln>
              <a:noFill/>
            </a:ln>
          </p:spPr>
        </p:pic>
        <p:pic>
          <p:nvPicPr>
            <p:cNvPr id="664" name="Google Shape;664;g3172854b284_0_0" descr="Open hand with plant outline"/>
            <p:cNvPicPr preferRelativeResize="0"/>
            <p:nvPr/>
          </p:nvPicPr>
          <p:blipFill rotWithShape="1">
            <a:blip r:embed="rId10">
              <a:alphaModFix/>
            </a:blip>
            <a:srcRect/>
            <a:stretch/>
          </p:blipFill>
          <p:spPr>
            <a:xfrm>
              <a:off x="7340293" y="4347432"/>
              <a:ext cx="570156" cy="570156"/>
            </a:xfrm>
            <a:prstGeom prst="rect">
              <a:avLst/>
            </a:prstGeom>
            <a:noFill/>
            <a:ln>
              <a:noFill/>
            </a:ln>
          </p:spPr>
        </p:pic>
        <p:sp>
          <p:nvSpPr>
            <p:cNvPr id="665" name="Google Shape;665;g3172854b284_0_0"/>
            <p:cNvSpPr txBox="1"/>
            <p:nvPr/>
          </p:nvSpPr>
          <p:spPr>
            <a:xfrm>
              <a:off x="459392" y="5026987"/>
              <a:ext cx="2493000" cy="6669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Identify costs and energy use by stages</a:t>
              </a:r>
              <a:endParaRPr sz="1100" b="0" i="0" u="none" strike="noStrike" cap="none">
                <a:solidFill>
                  <a:srgbClr val="000000"/>
                </a:solidFill>
                <a:latin typeface="Arial"/>
                <a:ea typeface="Arial"/>
                <a:cs typeface="Arial"/>
                <a:sym typeface="Arial"/>
              </a:endParaRPr>
            </a:p>
          </p:txBody>
        </p:sp>
        <p:sp>
          <p:nvSpPr>
            <p:cNvPr id="666" name="Google Shape;666;g3172854b284_0_0"/>
            <p:cNvSpPr txBox="1"/>
            <p:nvPr/>
          </p:nvSpPr>
          <p:spPr>
            <a:xfrm>
              <a:off x="3229438" y="5026975"/>
              <a:ext cx="2800200" cy="954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Catalyze &amp; derisk the adoption of  these networks</a:t>
              </a:r>
              <a:endParaRPr sz="1100" b="0" i="0" u="none" strike="noStrike" cap="none">
                <a:solidFill>
                  <a:srgbClr val="000000"/>
                </a:solidFill>
                <a:latin typeface="Arial"/>
                <a:ea typeface="Arial"/>
                <a:cs typeface="Arial"/>
                <a:sym typeface="Arial"/>
              </a:endParaRPr>
            </a:p>
          </p:txBody>
        </p:sp>
        <p:sp>
          <p:nvSpPr>
            <p:cNvPr id="667" name="Google Shape;667;g3172854b284_0_0"/>
            <p:cNvSpPr txBox="1"/>
            <p:nvPr/>
          </p:nvSpPr>
          <p:spPr>
            <a:xfrm>
              <a:off x="6306670" y="5026987"/>
              <a:ext cx="2719800" cy="954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Demonstrate impacts on emissions, environment and human health</a:t>
              </a:r>
              <a:endParaRPr sz="1100" b="0" i="0" u="none" strike="noStrike" cap="none">
                <a:solidFill>
                  <a:srgbClr val="000000"/>
                </a:solidFill>
                <a:latin typeface="Arial"/>
                <a:ea typeface="Arial"/>
                <a:cs typeface="Arial"/>
                <a:sym typeface="Arial"/>
              </a:endParaRPr>
            </a:p>
          </p:txBody>
        </p:sp>
        <p:sp>
          <p:nvSpPr>
            <p:cNvPr id="668" name="Google Shape;668;g3172854b284_0_0"/>
            <p:cNvSpPr txBox="1"/>
            <p:nvPr/>
          </p:nvSpPr>
          <p:spPr>
            <a:xfrm>
              <a:off x="9159775" y="5026975"/>
              <a:ext cx="3082800" cy="9543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Support development of data-driven legislation &amp; regulation</a:t>
              </a:r>
              <a:endParaRPr sz="1100" b="0" i="0" u="none" strike="noStrike" cap="none">
                <a:solidFill>
                  <a:srgbClr val="000000"/>
                </a:solidFill>
                <a:latin typeface="Arial"/>
                <a:ea typeface="Arial"/>
                <a:cs typeface="Arial"/>
                <a:sym typeface="Arial"/>
              </a:endParaRPr>
            </a:p>
          </p:txBody>
        </p:sp>
      </p:grpSp>
      <p:pic>
        <p:nvPicPr>
          <p:cNvPr id="669" name="Google Shape;669;g3172854b284_0_0" descr="A black and orange logo&#10;&#10;Description automatically generated"/>
          <p:cNvPicPr preferRelativeResize="0"/>
          <p:nvPr/>
        </p:nvPicPr>
        <p:blipFill rotWithShape="1">
          <a:blip r:embed="rId11">
            <a:alphaModFix/>
          </a:blip>
          <a:srcRect t="23312" b="29410"/>
          <a:stretch/>
        </p:blipFill>
        <p:spPr>
          <a:xfrm>
            <a:off x="13376" y="4890439"/>
            <a:ext cx="565082" cy="232915"/>
          </a:xfrm>
          <a:prstGeom prst="rect">
            <a:avLst/>
          </a:prstGeom>
          <a:noFill/>
          <a:ln>
            <a:noFill/>
          </a:ln>
        </p:spPr>
      </p:pic>
      <p:sp>
        <p:nvSpPr>
          <p:cNvPr id="2" name="Slide Number Placeholder 1">
            <a:extLst>
              <a:ext uri="{FF2B5EF4-FFF2-40B4-BE49-F238E27FC236}">
                <a16:creationId xmlns:a16="http://schemas.microsoft.com/office/drawing/2014/main" id="{4483274B-80FC-9C99-93BD-A8372C2C6689}"/>
              </a:ext>
            </a:extLst>
          </p:cNvPr>
          <p:cNvSpPr txBox="1">
            <a:spLocks/>
          </p:cNvSpPr>
          <p:nvPr/>
        </p:nvSpPr>
        <p:spPr>
          <a:xfrm>
            <a:off x="8609572" y="4501675"/>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3172854b284_0_23"/>
          <p:cNvSpPr/>
          <p:nvPr/>
        </p:nvSpPr>
        <p:spPr>
          <a:xfrm>
            <a:off x="5313427" y="1030402"/>
            <a:ext cx="3711300" cy="3084300"/>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675" name="Google Shape;675;g3172854b284_0_23"/>
          <p:cNvSpPr txBox="1"/>
          <p:nvPr/>
        </p:nvSpPr>
        <p:spPr>
          <a:xfrm>
            <a:off x="5313427" y="1144702"/>
            <a:ext cx="3782400" cy="2998500"/>
          </a:xfrm>
          <a:prstGeom prst="rect">
            <a:avLst/>
          </a:prstGeom>
          <a:noFill/>
          <a:ln>
            <a:noFill/>
          </a:ln>
        </p:spPr>
        <p:txBody>
          <a:bodyPr spcFirstLastPara="1" wrap="square" lIns="68575" tIns="68575" rIns="68575" bIns="68575" anchor="t" anchorCtr="0">
            <a:noAutofit/>
          </a:bodyPr>
          <a:lstStyle/>
          <a:p>
            <a:pPr marL="342900" marR="0" lvl="0" indent="-241300" algn="l" rtl="0">
              <a:lnSpc>
                <a:spcPct val="115000"/>
              </a:lnSpc>
              <a:spcBef>
                <a:spcPts val="0"/>
              </a:spcBef>
              <a:spcAft>
                <a:spcPts val="0"/>
              </a:spcAft>
              <a:buClr>
                <a:schemeClr val="dk1"/>
              </a:buClr>
              <a:buSzPts val="1200"/>
              <a:buFont typeface="Arial"/>
              <a:buChar char="●"/>
            </a:pPr>
            <a:r>
              <a:rPr lang="en-US" sz="1500" b="1" i="0" u="none" strike="noStrike" cap="none">
                <a:solidFill>
                  <a:schemeClr val="accent4"/>
                </a:solidFill>
                <a:latin typeface="Helvetica Neue"/>
                <a:ea typeface="Helvetica Neue"/>
                <a:cs typeface="Helvetica Neue"/>
                <a:sym typeface="Helvetica Neue"/>
              </a:rPr>
              <a:t>What?</a:t>
            </a:r>
            <a:r>
              <a:rPr lang="en-US" sz="1500" b="0" i="0" u="none" strike="noStrike" cap="none">
                <a:solidFill>
                  <a:schemeClr val="dk1"/>
                </a:solidFill>
                <a:latin typeface="Helvetica Neue"/>
                <a:ea typeface="Helvetica Neue"/>
                <a:cs typeface="Helvetica Neue"/>
                <a:sym typeface="Helvetica Neue"/>
              </a:rPr>
              <a:t> A </a:t>
            </a:r>
            <a:r>
              <a:rPr lang="en-US" sz="1500" b="1" i="0" u="none" strike="noStrike" cap="none">
                <a:solidFill>
                  <a:schemeClr val="dk1"/>
                </a:solidFill>
                <a:latin typeface="Helvetica Neue"/>
                <a:ea typeface="Helvetica Neue"/>
                <a:cs typeface="Helvetica Neue"/>
                <a:sym typeface="Helvetica Neue"/>
              </a:rPr>
              <a:t>public data bank</a:t>
            </a:r>
            <a:r>
              <a:rPr lang="en-US" sz="1500" b="0" i="0" u="none" strike="noStrike" cap="none">
                <a:solidFill>
                  <a:schemeClr val="dk1"/>
                </a:solidFill>
                <a:latin typeface="Helvetica Neue"/>
                <a:ea typeface="Helvetica Neue"/>
                <a:cs typeface="Helvetica Neue"/>
                <a:sym typeface="Helvetica Neue"/>
              </a:rPr>
              <a:t> of geothermal network installations</a:t>
            </a:r>
            <a:endParaRPr sz="1100" b="0" i="0" u="none" strike="noStrike" cap="none">
              <a:solidFill>
                <a:srgbClr val="000000"/>
              </a:solidFill>
              <a:latin typeface="Arial"/>
              <a:ea typeface="Arial"/>
              <a:cs typeface="Arial"/>
              <a:sym typeface="Arial"/>
            </a:endParaRPr>
          </a:p>
          <a:p>
            <a:pPr marL="101600" marR="0" lvl="0" indent="0" algn="l" rtl="0">
              <a:lnSpc>
                <a:spcPct val="115000"/>
              </a:lnSpc>
              <a:spcBef>
                <a:spcPts val="0"/>
              </a:spcBef>
              <a:spcAft>
                <a:spcPts val="0"/>
              </a:spcAft>
              <a:buClr>
                <a:schemeClr val="dk1"/>
              </a:buClr>
              <a:buSzPts val="1200"/>
              <a:buFont typeface="Arial"/>
              <a:buNone/>
            </a:pPr>
            <a:endParaRPr sz="1500" b="0" i="0" u="none" strike="noStrike" cap="none">
              <a:solidFill>
                <a:schemeClr val="dk1"/>
              </a:solidFill>
              <a:latin typeface="Helvetica Neue"/>
              <a:ea typeface="Helvetica Neue"/>
              <a:cs typeface="Helvetica Neue"/>
              <a:sym typeface="Helvetica Neue"/>
            </a:endParaRPr>
          </a:p>
          <a:p>
            <a:pPr marL="342900" marR="0" lvl="0" indent="-241300" algn="l" rtl="0">
              <a:lnSpc>
                <a:spcPct val="115000"/>
              </a:lnSpc>
              <a:spcBef>
                <a:spcPts val="0"/>
              </a:spcBef>
              <a:spcAft>
                <a:spcPts val="0"/>
              </a:spcAft>
              <a:buClr>
                <a:schemeClr val="dk1"/>
              </a:buClr>
              <a:buSzPts val="1200"/>
              <a:buFont typeface="Roboto"/>
              <a:buChar char="●"/>
            </a:pPr>
            <a:r>
              <a:rPr lang="en-US" sz="1500" b="1" i="0" u="none" strike="noStrike" cap="none">
                <a:solidFill>
                  <a:schemeClr val="accent4"/>
                </a:solidFill>
                <a:latin typeface="Helvetica Neue"/>
                <a:ea typeface="Helvetica Neue"/>
                <a:cs typeface="Helvetica Neue"/>
                <a:sym typeface="Helvetica Neue"/>
              </a:rPr>
              <a:t>Why?</a:t>
            </a:r>
            <a:r>
              <a:rPr lang="en-US" sz="1500" b="1" i="0" u="none" strike="noStrike" cap="none">
                <a:solidFill>
                  <a:schemeClr val="dk1"/>
                </a:solidFill>
                <a:latin typeface="Helvetica Neue"/>
                <a:ea typeface="Helvetica Neue"/>
                <a:cs typeface="Helvetica Neue"/>
                <a:sym typeface="Helvetica Neue"/>
              </a:rPr>
              <a:t> </a:t>
            </a:r>
            <a:r>
              <a:rPr lang="en-US" sz="1500" b="0" i="0" u="none" strike="noStrike" cap="none">
                <a:solidFill>
                  <a:schemeClr val="dk1"/>
                </a:solidFill>
                <a:latin typeface="Helvetica Neue"/>
                <a:ea typeface="Helvetica Neue"/>
                <a:cs typeface="Helvetica Neue"/>
                <a:sym typeface="Helvetica Neue"/>
              </a:rPr>
              <a:t>to</a:t>
            </a:r>
            <a:r>
              <a:rPr lang="en-US" sz="1500" b="1" i="0" u="none" strike="noStrike" cap="none">
                <a:solidFill>
                  <a:schemeClr val="dk1"/>
                </a:solidFill>
                <a:latin typeface="Helvetica Neue"/>
                <a:ea typeface="Helvetica Neue"/>
                <a:cs typeface="Helvetica Neue"/>
                <a:sym typeface="Helvetica Neue"/>
              </a:rPr>
              <a:t> inform and facilitate</a:t>
            </a:r>
            <a:r>
              <a:rPr lang="en-US" sz="1500" b="0" i="0" u="none" strike="noStrike" cap="none">
                <a:solidFill>
                  <a:schemeClr val="dk1"/>
                </a:solidFill>
                <a:latin typeface="Helvetica Neue"/>
                <a:ea typeface="Helvetica Neue"/>
                <a:cs typeface="Helvetica Neue"/>
                <a:sym typeface="Helvetica Neue"/>
              </a:rPr>
              <a:t> future developments, enabling societal-scale building decarbonization</a:t>
            </a:r>
            <a:endParaRPr sz="1100" b="0" i="0" u="none" strike="noStrike" cap="none">
              <a:solidFill>
                <a:srgbClr val="000000"/>
              </a:solidFill>
              <a:latin typeface="Arial"/>
              <a:ea typeface="Arial"/>
              <a:cs typeface="Arial"/>
              <a:sym typeface="Arial"/>
            </a:endParaRPr>
          </a:p>
          <a:p>
            <a:pPr marL="101600" marR="0" lvl="0" indent="0" algn="l" rtl="0">
              <a:lnSpc>
                <a:spcPct val="115000"/>
              </a:lnSpc>
              <a:spcBef>
                <a:spcPts val="0"/>
              </a:spcBef>
              <a:spcAft>
                <a:spcPts val="0"/>
              </a:spcAft>
              <a:buClr>
                <a:schemeClr val="dk1"/>
              </a:buClr>
              <a:buSzPts val="1200"/>
              <a:buFont typeface="Arial"/>
              <a:buNone/>
            </a:pPr>
            <a:endParaRPr sz="1500" b="0" i="0" u="none" strike="noStrike" cap="none">
              <a:solidFill>
                <a:schemeClr val="dk1"/>
              </a:solidFill>
              <a:latin typeface="Helvetica Neue"/>
              <a:ea typeface="Helvetica Neue"/>
              <a:cs typeface="Helvetica Neue"/>
              <a:sym typeface="Helvetica Neue"/>
            </a:endParaRPr>
          </a:p>
          <a:p>
            <a:pPr marL="342900" marR="0" lvl="0" indent="-241300" algn="l" rtl="0">
              <a:lnSpc>
                <a:spcPct val="115000"/>
              </a:lnSpc>
              <a:spcBef>
                <a:spcPts val="0"/>
              </a:spcBef>
              <a:spcAft>
                <a:spcPts val="0"/>
              </a:spcAft>
              <a:buClr>
                <a:schemeClr val="dk1"/>
              </a:buClr>
              <a:buSzPts val="1200"/>
              <a:buFont typeface="Roboto"/>
              <a:buChar char="●"/>
            </a:pPr>
            <a:r>
              <a:rPr lang="en-US" sz="1500" b="1" i="0" u="none" strike="noStrike" cap="none">
                <a:solidFill>
                  <a:srgbClr val="FFC000"/>
                </a:solidFill>
                <a:latin typeface="Helvetica Neue"/>
                <a:ea typeface="Helvetica Neue"/>
                <a:cs typeface="Helvetica Neue"/>
                <a:sym typeface="Helvetica Neue"/>
              </a:rPr>
              <a:t>How? </a:t>
            </a:r>
            <a:r>
              <a:rPr lang="en-US" sz="1500" b="0" i="0" u="none" strike="noStrike" cap="none">
                <a:solidFill>
                  <a:schemeClr val="dk1"/>
                </a:solidFill>
                <a:latin typeface="Helvetica Neue"/>
                <a:ea typeface="Helvetica Neue"/>
                <a:cs typeface="Helvetica Neue"/>
                <a:sym typeface="Helvetica Neue"/>
              </a:rPr>
              <a:t>Interface with HEET website. Database saved in perpetuity in </a:t>
            </a:r>
            <a:r>
              <a:rPr lang="en-US" sz="1500" b="1" i="0" u="none" strike="noStrike" cap="none">
                <a:solidFill>
                  <a:schemeClr val="dk1"/>
                </a:solidFill>
                <a:latin typeface="Helvetica Neue"/>
                <a:ea typeface="Helvetica Neue"/>
                <a:cs typeface="Helvetica Neue"/>
                <a:sym typeface="Helvetica Neue"/>
              </a:rPr>
              <a:t>Harvard Dataverse</a:t>
            </a:r>
            <a:r>
              <a:rPr lang="en-US" sz="1500" b="0" i="0" u="none" strike="noStrike" cap="none">
                <a:solidFill>
                  <a:schemeClr val="dk1"/>
                </a:solidFill>
                <a:latin typeface="Helvetica Neue"/>
                <a:ea typeface="Helvetica Neue"/>
                <a:cs typeface="Helvetica Neue"/>
                <a:sym typeface="Helvetica Neue"/>
              </a:rPr>
              <a:t>. Open access.</a:t>
            </a:r>
            <a:endParaRPr sz="1100" b="0" i="0" u="none" strike="noStrike" cap="none">
              <a:solidFill>
                <a:srgbClr val="000000"/>
              </a:solidFill>
              <a:latin typeface="Arial"/>
              <a:ea typeface="Arial"/>
              <a:cs typeface="Arial"/>
              <a:sym typeface="Arial"/>
            </a:endParaRPr>
          </a:p>
        </p:txBody>
      </p:sp>
      <p:pic>
        <p:nvPicPr>
          <p:cNvPr id="676" name="Google Shape;676;g3172854b284_0_23"/>
          <p:cNvPicPr preferRelativeResize="0"/>
          <p:nvPr/>
        </p:nvPicPr>
        <p:blipFill rotWithShape="1">
          <a:blip r:embed="rId3">
            <a:alphaModFix/>
          </a:blip>
          <a:srcRect/>
          <a:stretch/>
        </p:blipFill>
        <p:spPr>
          <a:xfrm>
            <a:off x="104890" y="797767"/>
            <a:ext cx="5180524" cy="2240474"/>
          </a:xfrm>
          <a:prstGeom prst="rect">
            <a:avLst/>
          </a:prstGeom>
          <a:noFill/>
          <a:ln>
            <a:noFill/>
          </a:ln>
        </p:spPr>
      </p:pic>
      <p:pic>
        <p:nvPicPr>
          <p:cNvPr id="677" name="Google Shape;677;g3172854b284_0_23"/>
          <p:cNvPicPr preferRelativeResize="0"/>
          <p:nvPr/>
        </p:nvPicPr>
        <p:blipFill rotWithShape="1">
          <a:blip r:embed="rId4">
            <a:alphaModFix/>
          </a:blip>
          <a:srcRect/>
          <a:stretch/>
        </p:blipFill>
        <p:spPr>
          <a:xfrm>
            <a:off x="600211" y="2184117"/>
            <a:ext cx="119314" cy="118744"/>
          </a:xfrm>
          <a:prstGeom prst="rect">
            <a:avLst/>
          </a:prstGeom>
          <a:noFill/>
          <a:ln>
            <a:noFill/>
          </a:ln>
        </p:spPr>
      </p:pic>
      <p:pic>
        <p:nvPicPr>
          <p:cNvPr id="678" name="Google Shape;678;g3172854b284_0_23" descr="A black and orange logo&#10;&#10;Description automatically generated"/>
          <p:cNvPicPr preferRelativeResize="0"/>
          <p:nvPr/>
        </p:nvPicPr>
        <p:blipFill rotWithShape="1">
          <a:blip r:embed="rId5">
            <a:alphaModFix/>
          </a:blip>
          <a:srcRect t="23312" b="29410"/>
          <a:stretch/>
        </p:blipFill>
        <p:spPr>
          <a:xfrm>
            <a:off x="13376" y="4890439"/>
            <a:ext cx="565082" cy="232915"/>
          </a:xfrm>
          <a:prstGeom prst="rect">
            <a:avLst/>
          </a:prstGeom>
          <a:noFill/>
          <a:ln>
            <a:noFill/>
          </a:ln>
        </p:spPr>
      </p:pic>
      <p:sp>
        <p:nvSpPr>
          <p:cNvPr id="679" name="Google Shape;679;g3172854b284_0_23"/>
          <p:cNvSpPr txBox="1">
            <a:spLocks noGrp="1"/>
          </p:cNvSpPr>
          <p:nvPr>
            <p:ph type="title"/>
          </p:nvPr>
        </p:nvSpPr>
        <p:spPr>
          <a:xfrm>
            <a:off x="407416" y="193189"/>
            <a:ext cx="8132100" cy="702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989BE"/>
              </a:buClr>
              <a:buSzPts val="3000"/>
              <a:buFont typeface="Helvetica Neue"/>
              <a:buNone/>
            </a:pPr>
            <a:r>
              <a:rPr lang="en-US">
                <a:solidFill>
                  <a:srgbClr val="0989BE"/>
                </a:solidFill>
              </a:rPr>
              <a:t>Databank for Geothermal Networks</a:t>
            </a:r>
            <a:endParaRPr/>
          </a:p>
        </p:txBody>
      </p:sp>
      <p:sp>
        <p:nvSpPr>
          <p:cNvPr id="2" name="Slide Number Placeholder 1">
            <a:extLst>
              <a:ext uri="{FF2B5EF4-FFF2-40B4-BE49-F238E27FC236}">
                <a16:creationId xmlns:a16="http://schemas.microsoft.com/office/drawing/2014/main" id="{3B4457A0-C15C-2137-EBB1-68D76A2404F8}"/>
              </a:ext>
            </a:extLst>
          </p:cNvPr>
          <p:cNvSpPr txBox="1">
            <a:spLocks/>
          </p:cNvSpPr>
          <p:nvPr/>
        </p:nvSpPr>
        <p:spPr>
          <a:xfrm>
            <a:off x="8609572" y="4501675"/>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g3172854b284_0_31"/>
          <p:cNvPicPr preferRelativeResize="0"/>
          <p:nvPr/>
        </p:nvPicPr>
        <p:blipFill rotWithShape="1">
          <a:blip r:embed="rId3">
            <a:alphaModFix/>
          </a:blip>
          <a:srcRect/>
          <a:stretch/>
        </p:blipFill>
        <p:spPr>
          <a:xfrm>
            <a:off x="104890" y="798251"/>
            <a:ext cx="5180524" cy="3324131"/>
          </a:xfrm>
          <a:prstGeom prst="rect">
            <a:avLst/>
          </a:prstGeom>
          <a:noFill/>
          <a:ln>
            <a:noFill/>
          </a:ln>
        </p:spPr>
      </p:pic>
      <p:pic>
        <p:nvPicPr>
          <p:cNvPr id="685" name="Google Shape;685;g3172854b284_0_31" descr="A black and orange logo&#10;&#10;Description automatically generated"/>
          <p:cNvPicPr preferRelativeResize="0"/>
          <p:nvPr/>
        </p:nvPicPr>
        <p:blipFill rotWithShape="1">
          <a:blip r:embed="rId4">
            <a:alphaModFix/>
          </a:blip>
          <a:srcRect t="23312" b="29410"/>
          <a:stretch/>
        </p:blipFill>
        <p:spPr>
          <a:xfrm>
            <a:off x="13376" y="4890439"/>
            <a:ext cx="565082" cy="232915"/>
          </a:xfrm>
          <a:prstGeom prst="rect">
            <a:avLst/>
          </a:prstGeom>
          <a:noFill/>
          <a:ln>
            <a:noFill/>
          </a:ln>
        </p:spPr>
      </p:pic>
      <p:sp>
        <p:nvSpPr>
          <p:cNvPr id="686" name="Google Shape;686;g3172854b284_0_31"/>
          <p:cNvSpPr/>
          <p:nvPr/>
        </p:nvSpPr>
        <p:spPr>
          <a:xfrm>
            <a:off x="5313427" y="1030402"/>
            <a:ext cx="3711300" cy="3084300"/>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687" name="Google Shape;687;g3172854b284_0_31"/>
          <p:cNvSpPr txBox="1"/>
          <p:nvPr/>
        </p:nvSpPr>
        <p:spPr>
          <a:xfrm>
            <a:off x="5313427" y="1144702"/>
            <a:ext cx="3782400" cy="2998500"/>
          </a:xfrm>
          <a:prstGeom prst="rect">
            <a:avLst/>
          </a:prstGeom>
          <a:noFill/>
          <a:ln>
            <a:noFill/>
          </a:ln>
        </p:spPr>
        <p:txBody>
          <a:bodyPr spcFirstLastPara="1" wrap="square" lIns="68575" tIns="68575" rIns="68575" bIns="68575" anchor="t" anchorCtr="0">
            <a:noAutofit/>
          </a:bodyPr>
          <a:lstStyle/>
          <a:p>
            <a:pPr marL="342900" marR="0" lvl="0" indent="-241300" algn="l" rtl="0">
              <a:lnSpc>
                <a:spcPct val="115000"/>
              </a:lnSpc>
              <a:spcBef>
                <a:spcPts val="0"/>
              </a:spcBef>
              <a:spcAft>
                <a:spcPts val="0"/>
              </a:spcAft>
              <a:buClr>
                <a:schemeClr val="dk1"/>
              </a:buClr>
              <a:buSzPts val="1200"/>
              <a:buFont typeface="Arial"/>
              <a:buChar char="●"/>
            </a:pPr>
            <a:r>
              <a:rPr lang="en-US" sz="1500" b="1" i="0" u="none" strike="noStrike" cap="none">
                <a:solidFill>
                  <a:schemeClr val="accent4"/>
                </a:solidFill>
                <a:latin typeface="Helvetica Neue"/>
                <a:ea typeface="Helvetica Neue"/>
                <a:cs typeface="Helvetica Neue"/>
                <a:sym typeface="Helvetica Neue"/>
              </a:rPr>
              <a:t>What?</a:t>
            </a:r>
            <a:r>
              <a:rPr lang="en-US" sz="1500" b="0" i="0" u="none" strike="noStrike" cap="none">
                <a:solidFill>
                  <a:schemeClr val="dk1"/>
                </a:solidFill>
                <a:latin typeface="Helvetica Neue"/>
                <a:ea typeface="Helvetica Neue"/>
                <a:cs typeface="Helvetica Neue"/>
                <a:sym typeface="Helvetica Neue"/>
              </a:rPr>
              <a:t> A </a:t>
            </a:r>
            <a:r>
              <a:rPr lang="en-US" sz="1500" b="1" i="0" u="none" strike="noStrike" cap="none">
                <a:solidFill>
                  <a:schemeClr val="dk1"/>
                </a:solidFill>
                <a:latin typeface="Helvetica Neue"/>
                <a:ea typeface="Helvetica Neue"/>
                <a:cs typeface="Helvetica Neue"/>
                <a:sym typeface="Helvetica Neue"/>
              </a:rPr>
              <a:t>public data bank</a:t>
            </a:r>
            <a:r>
              <a:rPr lang="en-US" sz="1500" b="0" i="0" u="none" strike="noStrike" cap="none">
                <a:solidFill>
                  <a:schemeClr val="dk1"/>
                </a:solidFill>
                <a:latin typeface="Helvetica Neue"/>
                <a:ea typeface="Helvetica Neue"/>
                <a:cs typeface="Helvetica Neue"/>
                <a:sym typeface="Helvetica Neue"/>
              </a:rPr>
              <a:t> of geothermal network installations</a:t>
            </a:r>
            <a:endParaRPr sz="1100" b="0" i="0" u="none" strike="noStrike" cap="none">
              <a:solidFill>
                <a:srgbClr val="000000"/>
              </a:solidFill>
              <a:latin typeface="Arial"/>
              <a:ea typeface="Arial"/>
              <a:cs typeface="Arial"/>
              <a:sym typeface="Arial"/>
            </a:endParaRPr>
          </a:p>
          <a:p>
            <a:pPr marL="101600" marR="0" lvl="0" indent="0" algn="l" rtl="0">
              <a:lnSpc>
                <a:spcPct val="115000"/>
              </a:lnSpc>
              <a:spcBef>
                <a:spcPts val="0"/>
              </a:spcBef>
              <a:spcAft>
                <a:spcPts val="0"/>
              </a:spcAft>
              <a:buClr>
                <a:schemeClr val="dk1"/>
              </a:buClr>
              <a:buSzPts val="1200"/>
              <a:buFont typeface="Arial"/>
              <a:buNone/>
            </a:pPr>
            <a:endParaRPr sz="1500" b="0" i="0" u="none" strike="noStrike" cap="none">
              <a:solidFill>
                <a:schemeClr val="dk1"/>
              </a:solidFill>
              <a:latin typeface="Helvetica Neue"/>
              <a:ea typeface="Helvetica Neue"/>
              <a:cs typeface="Helvetica Neue"/>
              <a:sym typeface="Helvetica Neue"/>
            </a:endParaRPr>
          </a:p>
          <a:p>
            <a:pPr marL="342900" marR="0" lvl="0" indent="-241300" algn="l" rtl="0">
              <a:lnSpc>
                <a:spcPct val="115000"/>
              </a:lnSpc>
              <a:spcBef>
                <a:spcPts val="0"/>
              </a:spcBef>
              <a:spcAft>
                <a:spcPts val="0"/>
              </a:spcAft>
              <a:buClr>
                <a:schemeClr val="dk1"/>
              </a:buClr>
              <a:buSzPts val="1200"/>
              <a:buFont typeface="Roboto"/>
              <a:buChar char="●"/>
            </a:pPr>
            <a:r>
              <a:rPr lang="en-US" sz="1500" b="1" i="0" u="none" strike="noStrike" cap="none">
                <a:solidFill>
                  <a:schemeClr val="accent4"/>
                </a:solidFill>
                <a:latin typeface="Helvetica Neue"/>
                <a:ea typeface="Helvetica Neue"/>
                <a:cs typeface="Helvetica Neue"/>
                <a:sym typeface="Helvetica Neue"/>
              </a:rPr>
              <a:t>Why?</a:t>
            </a:r>
            <a:r>
              <a:rPr lang="en-US" sz="1500" b="1" i="0" u="none" strike="noStrike" cap="none">
                <a:solidFill>
                  <a:schemeClr val="dk1"/>
                </a:solidFill>
                <a:latin typeface="Helvetica Neue"/>
                <a:ea typeface="Helvetica Neue"/>
                <a:cs typeface="Helvetica Neue"/>
                <a:sym typeface="Helvetica Neue"/>
              </a:rPr>
              <a:t> </a:t>
            </a:r>
            <a:r>
              <a:rPr lang="en-US" sz="1500" b="0" i="0" u="none" strike="noStrike" cap="none">
                <a:solidFill>
                  <a:schemeClr val="dk1"/>
                </a:solidFill>
                <a:latin typeface="Helvetica Neue"/>
                <a:ea typeface="Helvetica Neue"/>
                <a:cs typeface="Helvetica Neue"/>
                <a:sym typeface="Helvetica Neue"/>
              </a:rPr>
              <a:t>to</a:t>
            </a:r>
            <a:r>
              <a:rPr lang="en-US" sz="1500" b="1" i="0" u="none" strike="noStrike" cap="none">
                <a:solidFill>
                  <a:schemeClr val="dk1"/>
                </a:solidFill>
                <a:latin typeface="Helvetica Neue"/>
                <a:ea typeface="Helvetica Neue"/>
                <a:cs typeface="Helvetica Neue"/>
                <a:sym typeface="Helvetica Neue"/>
              </a:rPr>
              <a:t> inform and facilitate</a:t>
            </a:r>
            <a:r>
              <a:rPr lang="en-US" sz="1500" b="0" i="0" u="none" strike="noStrike" cap="none">
                <a:solidFill>
                  <a:schemeClr val="dk1"/>
                </a:solidFill>
                <a:latin typeface="Helvetica Neue"/>
                <a:ea typeface="Helvetica Neue"/>
                <a:cs typeface="Helvetica Neue"/>
                <a:sym typeface="Helvetica Neue"/>
              </a:rPr>
              <a:t> future developments, enabling societal-scale building decarbonization</a:t>
            </a:r>
            <a:endParaRPr sz="1100" b="0" i="0" u="none" strike="noStrike" cap="none">
              <a:solidFill>
                <a:srgbClr val="000000"/>
              </a:solidFill>
              <a:latin typeface="Arial"/>
              <a:ea typeface="Arial"/>
              <a:cs typeface="Arial"/>
              <a:sym typeface="Arial"/>
            </a:endParaRPr>
          </a:p>
          <a:p>
            <a:pPr marL="101600" marR="0" lvl="0" indent="0" algn="l" rtl="0">
              <a:lnSpc>
                <a:spcPct val="115000"/>
              </a:lnSpc>
              <a:spcBef>
                <a:spcPts val="0"/>
              </a:spcBef>
              <a:spcAft>
                <a:spcPts val="0"/>
              </a:spcAft>
              <a:buClr>
                <a:schemeClr val="dk1"/>
              </a:buClr>
              <a:buSzPts val="1200"/>
              <a:buFont typeface="Arial"/>
              <a:buNone/>
            </a:pPr>
            <a:endParaRPr sz="1500" b="0" i="0" u="none" strike="noStrike" cap="none">
              <a:solidFill>
                <a:schemeClr val="dk1"/>
              </a:solidFill>
              <a:latin typeface="Helvetica Neue"/>
              <a:ea typeface="Helvetica Neue"/>
              <a:cs typeface="Helvetica Neue"/>
              <a:sym typeface="Helvetica Neue"/>
            </a:endParaRPr>
          </a:p>
          <a:p>
            <a:pPr marL="342900" marR="0" lvl="0" indent="-241300" algn="l" rtl="0">
              <a:lnSpc>
                <a:spcPct val="115000"/>
              </a:lnSpc>
              <a:spcBef>
                <a:spcPts val="0"/>
              </a:spcBef>
              <a:spcAft>
                <a:spcPts val="0"/>
              </a:spcAft>
              <a:buClr>
                <a:schemeClr val="dk1"/>
              </a:buClr>
              <a:buSzPts val="1200"/>
              <a:buFont typeface="Roboto"/>
              <a:buChar char="●"/>
            </a:pPr>
            <a:r>
              <a:rPr lang="en-US" sz="1500" b="1" i="0" u="none" strike="noStrike" cap="none">
                <a:solidFill>
                  <a:srgbClr val="FFC000"/>
                </a:solidFill>
                <a:latin typeface="Helvetica Neue"/>
                <a:ea typeface="Helvetica Neue"/>
                <a:cs typeface="Helvetica Neue"/>
                <a:sym typeface="Helvetica Neue"/>
              </a:rPr>
              <a:t>How? </a:t>
            </a:r>
            <a:r>
              <a:rPr lang="en-US" sz="1500" b="0" i="0" u="none" strike="noStrike" cap="none">
                <a:solidFill>
                  <a:schemeClr val="dk1"/>
                </a:solidFill>
                <a:latin typeface="Helvetica Neue"/>
                <a:ea typeface="Helvetica Neue"/>
                <a:cs typeface="Helvetica Neue"/>
                <a:sym typeface="Helvetica Neue"/>
              </a:rPr>
              <a:t>Interface with HEET website. Database saved in perpetuity in </a:t>
            </a:r>
            <a:r>
              <a:rPr lang="en-US" sz="1500" b="1" i="0" u="none" strike="noStrike" cap="none">
                <a:solidFill>
                  <a:schemeClr val="dk1"/>
                </a:solidFill>
                <a:latin typeface="Helvetica Neue"/>
                <a:ea typeface="Helvetica Neue"/>
                <a:cs typeface="Helvetica Neue"/>
                <a:sym typeface="Helvetica Neue"/>
              </a:rPr>
              <a:t>Harvard Dataverse</a:t>
            </a:r>
            <a:r>
              <a:rPr lang="en-US" sz="1500" b="0" i="0" u="none" strike="noStrike" cap="none">
                <a:solidFill>
                  <a:schemeClr val="dk1"/>
                </a:solidFill>
                <a:latin typeface="Helvetica Neue"/>
                <a:ea typeface="Helvetica Neue"/>
                <a:cs typeface="Helvetica Neue"/>
                <a:sym typeface="Helvetica Neue"/>
              </a:rPr>
              <a:t>. Open access.</a:t>
            </a:r>
            <a:endParaRPr sz="1100" b="0" i="0" u="none" strike="noStrike" cap="none">
              <a:solidFill>
                <a:srgbClr val="000000"/>
              </a:solidFill>
              <a:latin typeface="Arial"/>
              <a:ea typeface="Arial"/>
              <a:cs typeface="Arial"/>
              <a:sym typeface="Arial"/>
            </a:endParaRPr>
          </a:p>
        </p:txBody>
      </p:sp>
      <p:sp>
        <p:nvSpPr>
          <p:cNvPr id="688" name="Google Shape;688;g3172854b284_0_31"/>
          <p:cNvSpPr txBox="1">
            <a:spLocks noGrp="1"/>
          </p:cNvSpPr>
          <p:nvPr>
            <p:ph type="title"/>
          </p:nvPr>
        </p:nvSpPr>
        <p:spPr>
          <a:xfrm>
            <a:off x="407416" y="193189"/>
            <a:ext cx="8132100" cy="702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989BE"/>
              </a:buClr>
              <a:buSzPts val="3000"/>
              <a:buFont typeface="Helvetica Neue"/>
              <a:buNone/>
            </a:pPr>
            <a:r>
              <a:rPr lang="en-US">
                <a:solidFill>
                  <a:srgbClr val="0989BE"/>
                </a:solidFill>
              </a:rPr>
              <a:t>Databank for Geothermal Networks</a:t>
            </a:r>
            <a:endParaRPr/>
          </a:p>
        </p:txBody>
      </p:sp>
      <p:sp>
        <p:nvSpPr>
          <p:cNvPr id="2" name="Slide Number Placeholder 1">
            <a:extLst>
              <a:ext uri="{FF2B5EF4-FFF2-40B4-BE49-F238E27FC236}">
                <a16:creationId xmlns:a16="http://schemas.microsoft.com/office/drawing/2014/main" id="{2C81464E-3D31-F12A-499E-63DF9463A982}"/>
              </a:ext>
            </a:extLst>
          </p:cNvPr>
          <p:cNvSpPr txBox="1">
            <a:spLocks/>
          </p:cNvSpPr>
          <p:nvPr/>
        </p:nvSpPr>
        <p:spPr>
          <a:xfrm>
            <a:off x="8609572" y="4501675"/>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pic>
        <p:nvPicPr>
          <p:cNvPr id="693" name="Google Shape;693;g3172854b284_0_38"/>
          <p:cNvPicPr preferRelativeResize="0"/>
          <p:nvPr/>
        </p:nvPicPr>
        <p:blipFill rotWithShape="1">
          <a:blip r:embed="rId3">
            <a:alphaModFix/>
          </a:blip>
          <a:srcRect/>
          <a:stretch/>
        </p:blipFill>
        <p:spPr>
          <a:xfrm>
            <a:off x="88753" y="802143"/>
            <a:ext cx="5194241" cy="4357495"/>
          </a:xfrm>
          <a:prstGeom prst="rect">
            <a:avLst/>
          </a:prstGeom>
          <a:noFill/>
          <a:ln>
            <a:noFill/>
          </a:ln>
        </p:spPr>
      </p:pic>
      <p:pic>
        <p:nvPicPr>
          <p:cNvPr id="694" name="Google Shape;694;g3172854b284_0_38" descr="A black and orange logo&#10;&#10;Description automatically generated"/>
          <p:cNvPicPr preferRelativeResize="0"/>
          <p:nvPr/>
        </p:nvPicPr>
        <p:blipFill rotWithShape="1">
          <a:blip r:embed="rId4">
            <a:alphaModFix/>
          </a:blip>
          <a:srcRect t="23312" b="29410"/>
          <a:stretch/>
        </p:blipFill>
        <p:spPr>
          <a:xfrm>
            <a:off x="13376" y="4890439"/>
            <a:ext cx="565082" cy="232915"/>
          </a:xfrm>
          <a:prstGeom prst="rect">
            <a:avLst/>
          </a:prstGeom>
          <a:noFill/>
          <a:ln>
            <a:noFill/>
          </a:ln>
        </p:spPr>
      </p:pic>
      <p:sp>
        <p:nvSpPr>
          <p:cNvPr id="695" name="Google Shape;695;g3172854b284_0_38"/>
          <p:cNvSpPr/>
          <p:nvPr/>
        </p:nvSpPr>
        <p:spPr>
          <a:xfrm>
            <a:off x="5313427" y="1030402"/>
            <a:ext cx="3711300" cy="3084300"/>
          </a:xfrm>
          <a:prstGeom prst="roundRect">
            <a:avLst>
              <a:gd name="adj" fmla="val 16667"/>
            </a:avLst>
          </a:prstGeom>
          <a:noFill/>
          <a:ln w="12700" cap="flat" cmpd="sng">
            <a:solidFill>
              <a:srgbClr val="A5A5A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alibri"/>
              <a:ea typeface="Calibri"/>
              <a:cs typeface="Calibri"/>
              <a:sym typeface="Calibri"/>
            </a:endParaRPr>
          </a:p>
        </p:txBody>
      </p:sp>
      <p:sp>
        <p:nvSpPr>
          <p:cNvPr id="696" name="Google Shape;696;g3172854b284_0_38"/>
          <p:cNvSpPr txBox="1"/>
          <p:nvPr/>
        </p:nvSpPr>
        <p:spPr>
          <a:xfrm>
            <a:off x="5313427" y="1144702"/>
            <a:ext cx="3782400" cy="2998500"/>
          </a:xfrm>
          <a:prstGeom prst="rect">
            <a:avLst/>
          </a:prstGeom>
          <a:noFill/>
          <a:ln>
            <a:noFill/>
          </a:ln>
        </p:spPr>
        <p:txBody>
          <a:bodyPr spcFirstLastPara="1" wrap="square" lIns="68575" tIns="68575" rIns="68575" bIns="68575" anchor="t" anchorCtr="0">
            <a:noAutofit/>
          </a:bodyPr>
          <a:lstStyle/>
          <a:p>
            <a:pPr marL="342900" marR="0" lvl="0" indent="-241300" algn="l" rtl="0">
              <a:lnSpc>
                <a:spcPct val="115000"/>
              </a:lnSpc>
              <a:spcBef>
                <a:spcPts val="0"/>
              </a:spcBef>
              <a:spcAft>
                <a:spcPts val="0"/>
              </a:spcAft>
              <a:buClr>
                <a:schemeClr val="dk1"/>
              </a:buClr>
              <a:buSzPts val="1200"/>
              <a:buFont typeface="Arial"/>
              <a:buChar char="●"/>
            </a:pPr>
            <a:r>
              <a:rPr lang="en-US" sz="1500" b="1" i="0" u="none" strike="noStrike" cap="none">
                <a:solidFill>
                  <a:schemeClr val="accent4"/>
                </a:solidFill>
                <a:latin typeface="Helvetica Neue"/>
                <a:ea typeface="Helvetica Neue"/>
                <a:cs typeface="Helvetica Neue"/>
                <a:sym typeface="Helvetica Neue"/>
              </a:rPr>
              <a:t>What?</a:t>
            </a:r>
            <a:r>
              <a:rPr lang="en-US" sz="1500" b="0" i="0" u="none" strike="noStrike" cap="none">
                <a:solidFill>
                  <a:schemeClr val="dk1"/>
                </a:solidFill>
                <a:latin typeface="Helvetica Neue"/>
                <a:ea typeface="Helvetica Neue"/>
                <a:cs typeface="Helvetica Neue"/>
                <a:sym typeface="Helvetica Neue"/>
              </a:rPr>
              <a:t> A </a:t>
            </a:r>
            <a:r>
              <a:rPr lang="en-US" sz="1500" b="1" i="0" u="none" strike="noStrike" cap="none">
                <a:solidFill>
                  <a:schemeClr val="dk1"/>
                </a:solidFill>
                <a:latin typeface="Helvetica Neue"/>
                <a:ea typeface="Helvetica Neue"/>
                <a:cs typeface="Helvetica Neue"/>
                <a:sym typeface="Helvetica Neue"/>
              </a:rPr>
              <a:t>public data bank</a:t>
            </a:r>
            <a:r>
              <a:rPr lang="en-US" sz="1500" b="0" i="0" u="none" strike="noStrike" cap="none">
                <a:solidFill>
                  <a:schemeClr val="dk1"/>
                </a:solidFill>
                <a:latin typeface="Helvetica Neue"/>
                <a:ea typeface="Helvetica Neue"/>
                <a:cs typeface="Helvetica Neue"/>
                <a:sym typeface="Helvetica Neue"/>
              </a:rPr>
              <a:t> of geothermal network installations</a:t>
            </a:r>
            <a:endParaRPr sz="1100" b="0" i="0" u="none" strike="noStrike" cap="none">
              <a:solidFill>
                <a:srgbClr val="000000"/>
              </a:solidFill>
              <a:latin typeface="Arial"/>
              <a:ea typeface="Arial"/>
              <a:cs typeface="Arial"/>
              <a:sym typeface="Arial"/>
            </a:endParaRPr>
          </a:p>
          <a:p>
            <a:pPr marL="101600" marR="0" lvl="0" indent="0" algn="l" rtl="0">
              <a:lnSpc>
                <a:spcPct val="115000"/>
              </a:lnSpc>
              <a:spcBef>
                <a:spcPts val="0"/>
              </a:spcBef>
              <a:spcAft>
                <a:spcPts val="0"/>
              </a:spcAft>
              <a:buClr>
                <a:schemeClr val="dk1"/>
              </a:buClr>
              <a:buSzPts val="1200"/>
              <a:buFont typeface="Arial"/>
              <a:buNone/>
            </a:pPr>
            <a:endParaRPr sz="1500" b="0" i="0" u="none" strike="noStrike" cap="none">
              <a:solidFill>
                <a:schemeClr val="dk1"/>
              </a:solidFill>
              <a:latin typeface="Helvetica Neue"/>
              <a:ea typeface="Helvetica Neue"/>
              <a:cs typeface="Helvetica Neue"/>
              <a:sym typeface="Helvetica Neue"/>
            </a:endParaRPr>
          </a:p>
          <a:p>
            <a:pPr marL="342900" marR="0" lvl="0" indent="-241300" algn="l" rtl="0">
              <a:lnSpc>
                <a:spcPct val="115000"/>
              </a:lnSpc>
              <a:spcBef>
                <a:spcPts val="0"/>
              </a:spcBef>
              <a:spcAft>
                <a:spcPts val="0"/>
              </a:spcAft>
              <a:buClr>
                <a:schemeClr val="dk1"/>
              </a:buClr>
              <a:buSzPts val="1200"/>
              <a:buFont typeface="Roboto"/>
              <a:buChar char="●"/>
            </a:pPr>
            <a:r>
              <a:rPr lang="en-US" sz="1500" b="1" i="0" u="none" strike="noStrike" cap="none">
                <a:solidFill>
                  <a:schemeClr val="accent4"/>
                </a:solidFill>
                <a:latin typeface="Helvetica Neue"/>
                <a:ea typeface="Helvetica Neue"/>
                <a:cs typeface="Helvetica Neue"/>
                <a:sym typeface="Helvetica Neue"/>
              </a:rPr>
              <a:t>Why?</a:t>
            </a:r>
            <a:r>
              <a:rPr lang="en-US" sz="1500" b="1" i="0" u="none" strike="noStrike" cap="none">
                <a:solidFill>
                  <a:schemeClr val="dk1"/>
                </a:solidFill>
                <a:latin typeface="Helvetica Neue"/>
                <a:ea typeface="Helvetica Neue"/>
                <a:cs typeface="Helvetica Neue"/>
                <a:sym typeface="Helvetica Neue"/>
              </a:rPr>
              <a:t> </a:t>
            </a:r>
            <a:r>
              <a:rPr lang="en-US" sz="1500" b="0" i="0" u="none" strike="noStrike" cap="none">
                <a:solidFill>
                  <a:schemeClr val="dk1"/>
                </a:solidFill>
                <a:latin typeface="Helvetica Neue"/>
                <a:ea typeface="Helvetica Neue"/>
                <a:cs typeface="Helvetica Neue"/>
                <a:sym typeface="Helvetica Neue"/>
              </a:rPr>
              <a:t>to</a:t>
            </a:r>
            <a:r>
              <a:rPr lang="en-US" sz="1500" b="1" i="0" u="none" strike="noStrike" cap="none">
                <a:solidFill>
                  <a:schemeClr val="dk1"/>
                </a:solidFill>
                <a:latin typeface="Helvetica Neue"/>
                <a:ea typeface="Helvetica Neue"/>
                <a:cs typeface="Helvetica Neue"/>
                <a:sym typeface="Helvetica Neue"/>
              </a:rPr>
              <a:t> inform and facilitate</a:t>
            </a:r>
            <a:r>
              <a:rPr lang="en-US" sz="1500" b="0" i="0" u="none" strike="noStrike" cap="none">
                <a:solidFill>
                  <a:schemeClr val="dk1"/>
                </a:solidFill>
                <a:latin typeface="Helvetica Neue"/>
                <a:ea typeface="Helvetica Neue"/>
                <a:cs typeface="Helvetica Neue"/>
                <a:sym typeface="Helvetica Neue"/>
              </a:rPr>
              <a:t> future developments, enabling societal-scale building decarbonization</a:t>
            </a:r>
            <a:endParaRPr sz="1100" b="0" i="0" u="none" strike="noStrike" cap="none">
              <a:solidFill>
                <a:srgbClr val="000000"/>
              </a:solidFill>
              <a:latin typeface="Arial"/>
              <a:ea typeface="Arial"/>
              <a:cs typeface="Arial"/>
              <a:sym typeface="Arial"/>
            </a:endParaRPr>
          </a:p>
          <a:p>
            <a:pPr marL="101600" marR="0" lvl="0" indent="0" algn="l" rtl="0">
              <a:lnSpc>
                <a:spcPct val="115000"/>
              </a:lnSpc>
              <a:spcBef>
                <a:spcPts val="0"/>
              </a:spcBef>
              <a:spcAft>
                <a:spcPts val="0"/>
              </a:spcAft>
              <a:buClr>
                <a:schemeClr val="dk1"/>
              </a:buClr>
              <a:buSzPts val="1200"/>
              <a:buFont typeface="Arial"/>
              <a:buNone/>
            </a:pPr>
            <a:endParaRPr sz="1500" b="0" i="0" u="none" strike="noStrike" cap="none">
              <a:solidFill>
                <a:schemeClr val="dk1"/>
              </a:solidFill>
              <a:latin typeface="Helvetica Neue"/>
              <a:ea typeface="Helvetica Neue"/>
              <a:cs typeface="Helvetica Neue"/>
              <a:sym typeface="Helvetica Neue"/>
            </a:endParaRPr>
          </a:p>
          <a:p>
            <a:pPr marL="342900" marR="0" lvl="0" indent="-241300" algn="l" rtl="0">
              <a:lnSpc>
                <a:spcPct val="115000"/>
              </a:lnSpc>
              <a:spcBef>
                <a:spcPts val="0"/>
              </a:spcBef>
              <a:spcAft>
                <a:spcPts val="0"/>
              </a:spcAft>
              <a:buClr>
                <a:schemeClr val="dk1"/>
              </a:buClr>
              <a:buSzPts val="1200"/>
              <a:buFont typeface="Roboto"/>
              <a:buChar char="●"/>
            </a:pPr>
            <a:r>
              <a:rPr lang="en-US" sz="1500" b="1" i="0" u="none" strike="noStrike" cap="none">
                <a:solidFill>
                  <a:srgbClr val="FFC000"/>
                </a:solidFill>
                <a:latin typeface="Helvetica Neue"/>
                <a:ea typeface="Helvetica Neue"/>
                <a:cs typeface="Helvetica Neue"/>
                <a:sym typeface="Helvetica Neue"/>
              </a:rPr>
              <a:t>How? </a:t>
            </a:r>
            <a:r>
              <a:rPr lang="en-US" sz="1500" b="0" i="0" u="none" strike="noStrike" cap="none">
                <a:solidFill>
                  <a:schemeClr val="dk1"/>
                </a:solidFill>
                <a:latin typeface="Helvetica Neue"/>
                <a:ea typeface="Helvetica Neue"/>
                <a:cs typeface="Helvetica Neue"/>
                <a:sym typeface="Helvetica Neue"/>
              </a:rPr>
              <a:t>Interface with HEET website. Database saved in perpetuity in </a:t>
            </a:r>
            <a:r>
              <a:rPr lang="en-US" sz="1500" b="1" i="0" u="none" strike="noStrike" cap="none">
                <a:solidFill>
                  <a:schemeClr val="dk1"/>
                </a:solidFill>
                <a:latin typeface="Helvetica Neue"/>
                <a:ea typeface="Helvetica Neue"/>
                <a:cs typeface="Helvetica Neue"/>
                <a:sym typeface="Helvetica Neue"/>
              </a:rPr>
              <a:t>Harvard Dataverse</a:t>
            </a:r>
            <a:r>
              <a:rPr lang="en-US" sz="1500" b="0" i="0" u="none" strike="noStrike" cap="none">
                <a:solidFill>
                  <a:schemeClr val="dk1"/>
                </a:solidFill>
                <a:latin typeface="Helvetica Neue"/>
                <a:ea typeface="Helvetica Neue"/>
                <a:cs typeface="Helvetica Neue"/>
                <a:sym typeface="Helvetica Neue"/>
              </a:rPr>
              <a:t>. Open access.</a:t>
            </a:r>
            <a:endParaRPr sz="1100" b="0" i="0" u="none" strike="noStrike" cap="none">
              <a:solidFill>
                <a:srgbClr val="000000"/>
              </a:solidFill>
              <a:latin typeface="Arial"/>
              <a:ea typeface="Arial"/>
              <a:cs typeface="Arial"/>
              <a:sym typeface="Arial"/>
            </a:endParaRPr>
          </a:p>
        </p:txBody>
      </p:sp>
      <p:sp>
        <p:nvSpPr>
          <p:cNvPr id="697" name="Google Shape;697;g3172854b284_0_38"/>
          <p:cNvSpPr txBox="1">
            <a:spLocks noGrp="1"/>
          </p:cNvSpPr>
          <p:nvPr>
            <p:ph type="title"/>
          </p:nvPr>
        </p:nvSpPr>
        <p:spPr>
          <a:xfrm>
            <a:off x="407416" y="193189"/>
            <a:ext cx="8132100" cy="702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989BE"/>
              </a:buClr>
              <a:buSzPts val="3000"/>
              <a:buFont typeface="Helvetica Neue"/>
              <a:buNone/>
            </a:pPr>
            <a:r>
              <a:rPr lang="en-US">
                <a:solidFill>
                  <a:srgbClr val="0989BE"/>
                </a:solidFill>
              </a:rPr>
              <a:t>Databank for Geothermal Networks</a:t>
            </a:r>
            <a:endParaRPr/>
          </a:p>
        </p:txBody>
      </p:sp>
      <p:sp>
        <p:nvSpPr>
          <p:cNvPr id="2" name="Slide Number Placeholder 1">
            <a:extLst>
              <a:ext uri="{FF2B5EF4-FFF2-40B4-BE49-F238E27FC236}">
                <a16:creationId xmlns:a16="http://schemas.microsoft.com/office/drawing/2014/main" id="{6F6912AC-2C6F-4E01-89A1-DA8521183185}"/>
              </a:ext>
            </a:extLst>
          </p:cNvPr>
          <p:cNvSpPr txBox="1">
            <a:spLocks/>
          </p:cNvSpPr>
          <p:nvPr/>
        </p:nvSpPr>
        <p:spPr>
          <a:xfrm>
            <a:off x="8609572" y="4501675"/>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pic>
        <p:nvPicPr>
          <p:cNvPr id="702" name="Google Shape;702;g3172854b284_0_45"/>
          <p:cNvPicPr preferRelativeResize="0"/>
          <p:nvPr/>
        </p:nvPicPr>
        <p:blipFill rotWithShape="1">
          <a:blip r:embed="rId3">
            <a:alphaModFix/>
          </a:blip>
          <a:srcRect/>
          <a:stretch/>
        </p:blipFill>
        <p:spPr>
          <a:xfrm>
            <a:off x="383241" y="1428503"/>
            <a:ext cx="3830541" cy="3646589"/>
          </a:xfrm>
          <a:prstGeom prst="rect">
            <a:avLst/>
          </a:prstGeom>
          <a:noFill/>
          <a:ln>
            <a:noFill/>
          </a:ln>
        </p:spPr>
      </p:pic>
      <p:sp>
        <p:nvSpPr>
          <p:cNvPr id="703" name="Google Shape;703;g3172854b284_0_45"/>
          <p:cNvSpPr txBox="1"/>
          <p:nvPr/>
        </p:nvSpPr>
        <p:spPr>
          <a:xfrm>
            <a:off x="1181435" y="796739"/>
            <a:ext cx="2234400" cy="7023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989BE"/>
              </a:buClr>
              <a:buSzPts val="3000"/>
              <a:buFont typeface="Helvetica Neue"/>
              <a:buNone/>
            </a:pPr>
            <a:r>
              <a:rPr lang="en-US" sz="3000" b="1" i="0" u="none" strike="noStrike" cap="none">
                <a:solidFill>
                  <a:srgbClr val="0989BE"/>
                </a:solidFill>
                <a:latin typeface="Helvetica Neue"/>
                <a:ea typeface="Helvetica Neue"/>
                <a:cs typeface="Helvetica Neue"/>
                <a:sym typeface="Helvetica Neue"/>
              </a:rPr>
              <a:t>Categories</a:t>
            </a:r>
            <a:endParaRPr sz="3000" b="1" i="0" u="none" strike="noStrike" cap="none">
              <a:solidFill>
                <a:srgbClr val="0989BE"/>
              </a:solidFill>
              <a:latin typeface="Helvetica Neue"/>
              <a:ea typeface="Helvetica Neue"/>
              <a:cs typeface="Helvetica Neue"/>
              <a:sym typeface="Helvetica Neue"/>
            </a:endParaRPr>
          </a:p>
        </p:txBody>
      </p:sp>
      <p:grpSp>
        <p:nvGrpSpPr>
          <p:cNvPr id="704" name="Google Shape;704;g3172854b284_0_45"/>
          <p:cNvGrpSpPr/>
          <p:nvPr/>
        </p:nvGrpSpPr>
        <p:grpSpPr>
          <a:xfrm>
            <a:off x="4572000" y="1741590"/>
            <a:ext cx="4245318" cy="2237727"/>
            <a:chOff x="6096000" y="2322120"/>
            <a:chExt cx="5660424" cy="2983636"/>
          </a:xfrm>
        </p:grpSpPr>
        <p:pic>
          <p:nvPicPr>
            <p:cNvPr id="705" name="Google Shape;705;g3172854b284_0_45"/>
            <p:cNvPicPr preferRelativeResize="0"/>
            <p:nvPr/>
          </p:nvPicPr>
          <p:blipFill rotWithShape="1">
            <a:blip r:embed="rId4">
              <a:alphaModFix/>
            </a:blip>
            <a:srcRect t="17451" b="19750"/>
            <a:stretch/>
          </p:blipFill>
          <p:spPr>
            <a:xfrm>
              <a:off x="6611368" y="3793675"/>
              <a:ext cx="5107388" cy="1056621"/>
            </a:xfrm>
            <a:prstGeom prst="rect">
              <a:avLst/>
            </a:prstGeom>
            <a:noFill/>
            <a:ln>
              <a:noFill/>
            </a:ln>
          </p:spPr>
        </p:pic>
        <p:sp>
          <p:nvSpPr>
            <p:cNvPr id="706" name="Google Shape;706;g3172854b284_0_45"/>
            <p:cNvSpPr txBox="1"/>
            <p:nvPr/>
          </p:nvSpPr>
          <p:spPr>
            <a:xfrm>
              <a:off x="7858811" y="2322120"/>
              <a:ext cx="2979000" cy="936600"/>
            </a:xfrm>
            <a:prstGeom prst="rect">
              <a:avLst/>
            </a:prstGeom>
            <a:no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rgbClr val="0989BE"/>
                </a:buClr>
                <a:buSzPts val="3000"/>
                <a:buFont typeface="Helvetica Neue"/>
                <a:buNone/>
              </a:pPr>
              <a:r>
                <a:rPr lang="en-US" sz="3000" b="1" i="0" u="none" strike="noStrike" cap="none">
                  <a:solidFill>
                    <a:srgbClr val="0989BE"/>
                  </a:solidFill>
                  <a:latin typeface="Helvetica Neue"/>
                  <a:ea typeface="Helvetica Neue"/>
                  <a:cs typeface="Helvetica Neue"/>
                  <a:sym typeface="Helvetica Neue"/>
                </a:rPr>
                <a:t>Stages</a:t>
              </a:r>
              <a:endParaRPr sz="1100" b="0" i="0" u="none" strike="noStrike" cap="none">
                <a:solidFill>
                  <a:srgbClr val="000000"/>
                </a:solidFill>
                <a:latin typeface="Arial"/>
                <a:ea typeface="Arial"/>
                <a:cs typeface="Arial"/>
                <a:sym typeface="Arial"/>
              </a:endParaRPr>
            </a:p>
          </p:txBody>
        </p:sp>
        <p:sp>
          <p:nvSpPr>
            <p:cNvPr id="707" name="Google Shape;707;g3172854b284_0_45"/>
            <p:cNvSpPr/>
            <p:nvPr/>
          </p:nvSpPr>
          <p:spPr>
            <a:xfrm>
              <a:off x="6573624" y="3258837"/>
              <a:ext cx="5182800" cy="1923600"/>
            </a:xfrm>
            <a:prstGeom prst="roundRect">
              <a:avLst>
                <a:gd name="adj" fmla="val 16667"/>
              </a:avLst>
            </a:prstGeom>
            <a:noFill/>
            <a:ln w="12700" cap="flat" cmpd="sng">
              <a:solidFill>
                <a:srgbClr val="7F7F7F"/>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08" name="Google Shape;708;g3172854b284_0_45"/>
            <p:cNvSpPr/>
            <p:nvPr/>
          </p:nvSpPr>
          <p:spPr>
            <a:xfrm rot="5400000">
              <a:off x="5791650" y="4040891"/>
              <a:ext cx="882300" cy="273600"/>
            </a:xfrm>
            <a:prstGeom prst="triangle">
              <a:avLst>
                <a:gd name="adj" fmla="val 50000"/>
              </a:avLst>
            </a:prstGeom>
            <a:solidFill>
              <a:schemeClr val="lt2"/>
            </a:solidFill>
            <a:ln w="9525" cap="flat" cmpd="sng">
              <a:solidFill>
                <a:srgbClr val="C6C5C5"/>
              </a:solidFill>
              <a:prstDash val="solid"/>
              <a:round/>
              <a:headEnd type="none" w="sm" len="sm"/>
              <a:tailEnd type="none" w="sm" len="sm"/>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dk1"/>
                </a:solidFill>
                <a:highlight>
                  <a:schemeClr val="lt2"/>
                </a:highlight>
                <a:latin typeface="Calibri"/>
                <a:ea typeface="Calibri"/>
                <a:cs typeface="Calibri"/>
                <a:sym typeface="Calibri"/>
              </a:endParaRPr>
            </a:p>
          </p:txBody>
        </p:sp>
        <p:sp>
          <p:nvSpPr>
            <p:cNvPr id="709" name="Google Shape;709;g3172854b284_0_45"/>
            <p:cNvSpPr txBox="1"/>
            <p:nvPr/>
          </p:nvSpPr>
          <p:spPr>
            <a:xfrm>
              <a:off x="6704806" y="3187531"/>
              <a:ext cx="1294800" cy="507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500" b="1" i="0" u="none" strike="noStrike" cap="none">
                  <a:solidFill>
                    <a:srgbClr val="0989BE"/>
                  </a:solidFill>
                  <a:latin typeface="Roboto Condensed"/>
                  <a:ea typeface="Roboto Condensed"/>
                  <a:cs typeface="Roboto Condensed"/>
                  <a:sym typeface="Roboto Condensed"/>
                </a:rPr>
                <a:t>Thermal Resources</a:t>
              </a:r>
              <a:endParaRPr sz="1500" b="1" i="0" u="none" strike="noStrike" cap="none">
                <a:solidFill>
                  <a:srgbClr val="0989BE"/>
                </a:solidFill>
                <a:latin typeface="Roboto Condensed"/>
                <a:ea typeface="Roboto Condensed"/>
                <a:cs typeface="Roboto Condensed"/>
                <a:sym typeface="Roboto Condensed"/>
              </a:endParaRPr>
            </a:p>
          </p:txBody>
        </p:sp>
        <p:sp>
          <p:nvSpPr>
            <p:cNvPr id="710" name="Google Shape;710;g3172854b284_0_45"/>
            <p:cNvSpPr txBox="1"/>
            <p:nvPr/>
          </p:nvSpPr>
          <p:spPr>
            <a:xfrm>
              <a:off x="8484481" y="3176748"/>
              <a:ext cx="1428000" cy="507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500" b="1" i="0" u="none" strike="noStrike" cap="none">
                  <a:solidFill>
                    <a:srgbClr val="0989BE"/>
                  </a:solidFill>
                  <a:latin typeface="Roboto Condensed"/>
                  <a:ea typeface="Roboto Condensed"/>
                  <a:cs typeface="Roboto Condensed"/>
                  <a:sym typeface="Roboto Condensed"/>
                </a:rPr>
                <a:t>Distribution</a:t>
              </a:r>
              <a:endParaRPr sz="1500" b="1" i="0" u="none" strike="noStrike" cap="none">
                <a:solidFill>
                  <a:srgbClr val="0989BE"/>
                </a:solidFill>
                <a:latin typeface="Roboto Condensed"/>
                <a:ea typeface="Roboto Condensed"/>
                <a:cs typeface="Roboto Condensed"/>
                <a:sym typeface="Roboto Condensed"/>
              </a:endParaRPr>
            </a:p>
          </p:txBody>
        </p:sp>
        <p:sp>
          <p:nvSpPr>
            <p:cNvPr id="711" name="Google Shape;711;g3172854b284_0_45"/>
            <p:cNvSpPr txBox="1"/>
            <p:nvPr/>
          </p:nvSpPr>
          <p:spPr>
            <a:xfrm>
              <a:off x="10397452" y="3198314"/>
              <a:ext cx="1177200" cy="507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500" b="1" i="0" u="none" strike="noStrike" cap="none">
                  <a:solidFill>
                    <a:srgbClr val="0989BE"/>
                  </a:solidFill>
                  <a:latin typeface="Roboto Condensed"/>
                  <a:ea typeface="Roboto Condensed"/>
                  <a:cs typeface="Roboto Condensed"/>
                  <a:sym typeface="Roboto Condensed"/>
                </a:rPr>
                <a:t>End-user</a:t>
              </a:r>
              <a:endParaRPr sz="1500" b="1" i="0" u="none" strike="noStrike" cap="none">
                <a:solidFill>
                  <a:srgbClr val="0989BE"/>
                </a:solidFill>
                <a:latin typeface="Roboto Condensed"/>
                <a:ea typeface="Roboto Condensed"/>
                <a:cs typeface="Roboto Condensed"/>
                <a:sym typeface="Roboto Condensed"/>
              </a:endParaRPr>
            </a:p>
          </p:txBody>
        </p:sp>
        <p:sp>
          <p:nvSpPr>
            <p:cNvPr id="712" name="Google Shape;712;g3172854b284_0_45"/>
            <p:cNvSpPr txBox="1"/>
            <p:nvPr/>
          </p:nvSpPr>
          <p:spPr>
            <a:xfrm>
              <a:off x="6690229" y="4787073"/>
              <a:ext cx="1294800" cy="507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500" b="0" i="0" u="none" strike="noStrike" cap="none">
                  <a:solidFill>
                    <a:schemeClr val="dk1"/>
                  </a:solidFill>
                  <a:latin typeface="Roboto Condensed"/>
                  <a:ea typeface="Roboto Condensed"/>
                  <a:cs typeface="Roboto Condensed"/>
                  <a:sym typeface="Roboto Condensed"/>
                </a:rPr>
                <a:t>Boreholes</a:t>
              </a:r>
              <a:endParaRPr sz="1500" b="0" i="0" u="none" strike="noStrike" cap="none">
                <a:solidFill>
                  <a:schemeClr val="dk1"/>
                </a:solidFill>
                <a:latin typeface="Roboto Condensed"/>
                <a:ea typeface="Roboto Condensed"/>
                <a:cs typeface="Roboto Condensed"/>
                <a:sym typeface="Roboto Condensed"/>
              </a:endParaRPr>
            </a:p>
          </p:txBody>
        </p:sp>
        <p:sp>
          <p:nvSpPr>
            <p:cNvPr id="713" name="Google Shape;713;g3172854b284_0_45"/>
            <p:cNvSpPr txBox="1"/>
            <p:nvPr/>
          </p:nvSpPr>
          <p:spPr>
            <a:xfrm>
              <a:off x="8469904" y="4776290"/>
              <a:ext cx="1428000" cy="507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500" b="0" i="0" u="none" strike="noStrike" cap="none">
                  <a:solidFill>
                    <a:schemeClr val="dk1"/>
                  </a:solidFill>
                  <a:latin typeface="Roboto Condensed"/>
                  <a:ea typeface="Roboto Condensed"/>
                  <a:cs typeface="Roboto Condensed"/>
                  <a:sym typeface="Roboto Condensed"/>
                </a:rPr>
                <a:t>Main Loop</a:t>
              </a:r>
              <a:endParaRPr sz="1500" b="0" i="0" u="none" strike="noStrike" cap="none">
                <a:solidFill>
                  <a:schemeClr val="dk1"/>
                </a:solidFill>
                <a:latin typeface="Roboto Condensed"/>
                <a:ea typeface="Roboto Condensed"/>
                <a:cs typeface="Roboto Condensed"/>
                <a:sym typeface="Roboto Condensed"/>
              </a:endParaRPr>
            </a:p>
          </p:txBody>
        </p:sp>
        <p:sp>
          <p:nvSpPr>
            <p:cNvPr id="714" name="Google Shape;714;g3172854b284_0_45"/>
            <p:cNvSpPr txBox="1"/>
            <p:nvPr/>
          </p:nvSpPr>
          <p:spPr>
            <a:xfrm>
              <a:off x="10382875" y="4797856"/>
              <a:ext cx="1177200" cy="507900"/>
            </a:xfrm>
            <a:prstGeom prst="rect">
              <a:avLst/>
            </a:prstGeom>
            <a:noFill/>
            <a:ln>
              <a:noFill/>
            </a:ln>
          </p:spPr>
          <p:txBody>
            <a:bodyPr spcFirstLastPara="1" wrap="square" lIns="68575" tIns="68575" rIns="68575" bIns="68575"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500" b="0" i="0" u="none" strike="noStrike" cap="none">
                  <a:solidFill>
                    <a:schemeClr val="dk1"/>
                  </a:solidFill>
                  <a:latin typeface="Roboto Condensed"/>
                  <a:ea typeface="Roboto Condensed"/>
                  <a:cs typeface="Roboto Condensed"/>
                  <a:sym typeface="Roboto Condensed"/>
                </a:rPr>
                <a:t>Buildings</a:t>
              </a:r>
              <a:endParaRPr sz="1500" b="0" i="0" u="none" strike="noStrike" cap="none">
                <a:solidFill>
                  <a:schemeClr val="dk1"/>
                </a:solidFill>
                <a:latin typeface="Roboto Condensed"/>
                <a:ea typeface="Roboto Condensed"/>
                <a:cs typeface="Roboto Condensed"/>
                <a:sym typeface="Roboto Condensed"/>
              </a:endParaRPr>
            </a:p>
          </p:txBody>
        </p:sp>
      </p:grpSp>
      <p:pic>
        <p:nvPicPr>
          <p:cNvPr id="715" name="Google Shape;715;g3172854b284_0_45" descr="A black and orange logo&#10;&#10;Description automatically generated"/>
          <p:cNvPicPr preferRelativeResize="0"/>
          <p:nvPr/>
        </p:nvPicPr>
        <p:blipFill rotWithShape="1">
          <a:blip r:embed="rId5">
            <a:alphaModFix/>
          </a:blip>
          <a:srcRect t="23312" b="29410"/>
          <a:stretch/>
        </p:blipFill>
        <p:spPr>
          <a:xfrm>
            <a:off x="13376" y="4890439"/>
            <a:ext cx="565082" cy="232915"/>
          </a:xfrm>
          <a:prstGeom prst="rect">
            <a:avLst/>
          </a:prstGeom>
          <a:noFill/>
          <a:ln>
            <a:noFill/>
          </a:ln>
        </p:spPr>
      </p:pic>
      <p:sp>
        <p:nvSpPr>
          <p:cNvPr id="716" name="Google Shape;716;g3172854b284_0_45"/>
          <p:cNvSpPr txBox="1">
            <a:spLocks noGrp="1"/>
          </p:cNvSpPr>
          <p:nvPr>
            <p:ph type="title"/>
          </p:nvPr>
        </p:nvSpPr>
        <p:spPr>
          <a:xfrm>
            <a:off x="407416" y="193189"/>
            <a:ext cx="8132100" cy="7023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0989BE"/>
              </a:buClr>
              <a:buSzPts val="3000"/>
              <a:buFont typeface="Helvetica Neue"/>
              <a:buNone/>
            </a:pPr>
            <a:r>
              <a:rPr lang="en-US">
                <a:solidFill>
                  <a:srgbClr val="0989BE"/>
                </a:solidFill>
              </a:rPr>
              <a:t>Databank for Geothermal Networks</a:t>
            </a:r>
            <a:endParaRPr/>
          </a:p>
        </p:txBody>
      </p:sp>
      <p:sp>
        <p:nvSpPr>
          <p:cNvPr id="2" name="Slide Number Placeholder 1">
            <a:extLst>
              <a:ext uri="{FF2B5EF4-FFF2-40B4-BE49-F238E27FC236}">
                <a16:creationId xmlns:a16="http://schemas.microsoft.com/office/drawing/2014/main" id="{C40B99C4-580D-36FF-45CC-C9CEA9530CF5}"/>
              </a:ext>
            </a:extLst>
          </p:cNvPr>
          <p:cNvSpPr txBox="1">
            <a:spLocks/>
          </p:cNvSpPr>
          <p:nvPr/>
        </p:nvSpPr>
        <p:spPr>
          <a:xfrm>
            <a:off x="8609572" y="4501675"/>
            <a:ext cx="548700"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US" smtClean="0"/>
              <a:pPr algn="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g32b8259f426_0_0" descr="A map of a project&#10;&#10;Description automatically generated"/>
          <p:cNvPicPr preferRelativeResize="0"/>
          <p:nvPr/>
        </p:nvPicPr>
        <p:blipFill rotWithShape="1">
          <a:blip r:embed="rId3">
            <a:alphaModFix/>
          </a:blip>
          <a:srcRect/>
          <a:stretch/>
        </p:blipFill>
        <p:spPr>
          <a:xfrm>
            <a:off x="3501684" y="810509"/>
            <a:ext cx="5503313" cy="3962381"/>
          </a:xfrm>
          <a:prstGeom prst="rect">
            <a:avLst/>
          </a:prstGeom>
          <a:noFill/>
          <a:ln>
            <a:noFill/>
          </a:ln>
        </p:spPr>
      </p:pic>
      <p:pic>
        <p:nvPicPr>
          <p:cNvPr id="722" name="Google Shape;722;g32b8259f426_0_0"/>
          <p:cNvPicPr preferRelativeResize="0"/>
          <p:nvPr/>
        </p:nvPicPr>
        <p:blipFill rotWithShape="1">
          <a:blip r:embed="rId4">
            <a:alphaModFix/>
          </a:blip>
          <a:srcRect/>
          <a:stretch/>
        </p:blipFill>
        <p:spPr>
          <a:xfrm>
            <a:off x="7444657" y="100875"/>
            <a:ext cx="1560336" cy="541200"/>
          </a:xfrm>
          <a:prstGeom prst="rect">
            <a:avLst/>
          </a:prstGeom>
          <a:noFill/>
          <a:ln>
            <a:noFill/>
          </a:ln>
        </p:spPr>
      </p:pic>
      <p:pic>
        <p:nvPicPr>
          <p:cNvPr id="723" name="Google Shape;723;g32b8259f426_0_0"/>
          <p:cNvPicPr preferRelativeResize="0"/>
          <p:nvPr/>
        </p:nvPicPr>
        <p:blipFill rotWithShape="1">
          <a:blip r:embed="rId5">
            <a:alphaModFix/>
          </a:blip>
          <a:srcRect/>
          <a:stretch/>
        </p:blipFill>
        <p:spPr>
          <a:xfrm>
            <a:off x="320994" y="1162898"/>
            <a:ext cx="3582448" cy="2533417"/>
          </a:xfrm>
          <a:prstGeom prst="rect">
            <a:avLst/>
          </a:prstGeom>
          <a:noFill/>
          <a:ln>
            <a:noFill/>
          </a:ln>
        </p:spPr>
      </p:pic>
      <p:sp>
        <p:nvSpPr>
          <p:cNvPr id="724" name="Google Shape;724;g32b8259f426_0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DOE Community Geothermal Grant</a:t>
            </a:r>
            <a:endParaRPr/>
          </a:p>
        </p:txBody>
      </p:sp>
      <p:cxnSp>
        <p:nvCxnSpPr>
          <p:cNvPr id="725" name="Google Shape;725;g32b8259f426_0_0"/>
          <p:cNvCxnSpPr/>
          <p:nvPr/>
        </p:nvCxnSpPr>
        <p:spPr>
          <a:xfrm rot="10800000" flipH="1">
            <a:off x="1586345" y="1017873"/>
            <a:ext cx="2480100" cy="270600"/>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120"/>
              </a:srgbClr>
            </a:outerShdw>
          </a:effectLst>
        </p:spPr>
      </p:cxnSp>
      <p:cxnSp>
        <p:nvCxnSpPr>
          <p:cNvPr id="726" name="Google Shape;726;g32b8259f426_0_0"/>
          <p:cNvCxnSpPr/>
          <p:nvPr/>
        </p:nvCxnSpPr>
        <p:spPr>
          <a:xfrm>
            <a:off x="1953490" y="3612003"/>
            <a:ext cx="2112900" cy="973800"/>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120"/>
              </a:srgbClr>
            </a:outerShdw>
          </a:effectLst>
        </p:spPr>
      </p:cxnSp>
      <p:sp>
        <p:nvSpPr>
          <p:cNvPr id="2" name="Slide Number Placeholder 1">
            <a:extLst>
              <a:ext uri="{FF2B5EF4-FFF2-40B4-BE49-F238E27FC236}">
                <a16:creationId xmlns:a16="http://schemas.microsoft.com/office/drawing/2014/main" id="{B1EA7376-773B-ED5D-8C91-70AC96E9C7AE}"/>
              </a:ext>
            </a:extLst>
          </p:cNvPr>
          <p:cNvSpPr>
            <a:spLocks noGrp="1"/>
          </p:cNvSpPr>
          <p:nvPr>
            <p:ph type="sldNum" idx="12"/>
          </p:nvPr>
        </p:nvSpPr>
        <p:spPr>
          <a:xfrm>
            <a:off x="8671241" y="4585803"/>
            <a:ext cx="548700" cy="393600"/>
          </a:xfrm>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0"/>
        <p:cNvGrpSpPr/>
        <p:nvPr/>
      </p:nvGrpSpPr>
      <p:grpSpPr>
        <a:xfrm>
          <a:off x="0" y="0"/>
          <a:ext cx="0" cy="0"/>
          <a:chOff x="0" y="0"/>
          <a:chExt cx="0" cy="0"/>
        </a:xfrm>
      </p:grpSpPr>
      <p:sp>
        <p:nvSpPr>
          <p:cNvPr id="731" name="Google Shape;731;p63"/>
          <p:cNvSpPr txBox="1">
            <a:spLocks noGrp="1"/>
          </p:cNvSpPr>
          <p:nvPr>
            <p:ph type="ctrTitle"/>
          </p:nvPr>
        </p:nvSpPr>
        <p:spPr>
          <a:xfrm>
            <a:off x="311700" y="1173913"/>
            <a:ext cx="8520600" cy="26679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5200"/>
              <a:buNone/>
            </a:pPr>
            <a:r>
              <a:rPr lang="en-US" sz="3500" b="1">
                <a:solidFill>
                  <a:srgbClr val="E86229"/>
                </a:solidFill>
                <a:latin typeface="Roboto Condensed"/>
                <a:ea typeface="Roboto Condensed"/>
                <a:cs typeface="Roboto Condensed"/>
                <a:sym typeface="Roboto Condensed"/>
              </a:rPr>
              <a:t>Questions &amp; Discussion</a:t>
            </a:r>
            <a:endParaRPr sz="3500">
              <a:solidFill>
                <a:srgbClr val="E86229"/>
              </a:solidFill>
              <a:latin typeface="Roboto Condensed"/>
              <a:ea typeface="Roboto Condensed"/>
              <a:cs typeface="Roboto Condensed"/>
              <a:sym typeface="Roboto Condensed"/>
            </a:endParaRPr>
          </a:p>
        </p:txBody>
      </p:sp>
      <p:sp>
        <p:nvSpPr>
          <p:cNvPr id="2" name="Slide Number Placeholder 1">
            <a:extLst>
              <a:ext uri="{FF2B5EF4-FFF2-40B4-BE49-F238E27FC236}">
                <a16:creationId xmlns:a16="http://schemas.microsoft.com/office/drawing/2014/main" id="{011B0EBD-6041-8F47-3723-AADF54B41FDA}"/>
              </a:ext>
            </a:extLst>
          </p:cNvPr>
          <p:cNvSpPr>
            <a:spLocks noGrp="1"/>
          </p:cNvSpPr>
          <p:nvPr>
            <p:ph type="sldNum" idx="12"/>
          </p:nvPr>
        </p:nvSpPr>
        <p:spPr>
          <a:xfrm>
            <a:off x="8595300" y="4663217"/>
            <a:ext cx="548700" cy="393600"/>
          </a:xfrm>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32b8259f426_0_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Project Accomplishments &amp; Timeline</a:t>
            </a:r>
            <a:endParaRPr/>
          </a:p>
        </p:txBody>
      </p:sp>
      <p:sp>
        <p:nvSpPr>
          <p:cNvPr id="737" name="Google Shape;737;g32b8259f426_0_9"/>
          <p:cNvSpPr/>
          <p:nvPr/>
        </p:nvSpPr>
        <p:spPr>
          <a:xfrm>
            <a:off x="311699" y="1717965"/>
            <a:ext cx="8693700" cy="110700"/>
          </a:xfrm>
          <a:prstGeom prst="rightArrow">
            <a:avLst>
              <a:gd name="adj1" fmla="val 50000"/>
              <a:gd name="adj2" fmla="val 50000"/>
            </a:avLst>
          </a:prstGeom>
          <a:solidFill>
            <a:srgbClr val="D8D8D8"/>
          </a:solidFill>
          <a:ln w="9525"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38" name="Google Shape;738;g32b8259f426_0_9"/>
          <p:cNvSpPr txBox="1"/>
          <p:nvPr/>
        </p:nvSpPr>
        <p:spPr>
          <a:xfrm>
            <a:off x="145471" y="1301257"/>
            <a:ext cx="505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Montserrat"/>
                <a:ea typeface="Montserrat"/>
                <a:cs typeface="Montserrat"/>
                <a:sym typeface="Montserrat"/>
              </a:rPr>
              <a:t>Oct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Montserrat"/>
                <a:ea typeface="Montserrat"/>
                <a:cs typeface="Montserrat"/>
                <a:sym typeface="Montserrat"/>
              </a:rPr>
              <a:t>2022</a:t>
            </a:r>
            <a:endParaRPr sz="1400" b="0" i="0" u="none" strike="noStrike" cap="none">
              <a:solidFill>
                <a:srgbClr val="000000"/>
              </a:solidFill>
              <a:latin typeface="Arial"/>
              <a:ea typeface="Arial"/>
              <a:cs typeface="Arial"/>
              <a:sym typeface="Arial"/>
            </a:endParaRPr>
          </a:p>
        </p:txBody>
      </p:sp>
      <p:sp>
        <p:nvSpPr>
          <p:cNvPr id="739" name="Google Shape;739;g32b8259f426_0_9"/>
          <p:cNvSpPr txBox="1"/>
          <p:nvPr/>
        </p:nvSpPr>
        <p:spPr>
          <a:xfrm>
            <a:off x="1562657" y="1301257"/>
            <a:ext cx="505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Montserrat"/>
                <a:ea typeface="Montserrat"/>
                <a:cs typeface="Montserrat"/>
                <a:sym typeface="Montserrat"/>
              </a:rPr>
              <a:t>Jan 2023</a:t>
            </a:r>
            <a:endParaRPr sz="1400" b="0" i="0" u="none" strike="noStrike" cap="none">
              <a:solidFill>
                <a:srgbClr val="000000"/>
              </a:solidFill>
              <a:latin typeface="Arial"/>
              <a:ea typeface="Arial"/>
              <a:cs typeface="Arial"/>
              <a:sym typeface="Arial"/>
            </a:endParaRPr>
          </a:p>
        </p:txBody>
      </p:sp>
      <p:sp>
        <p:nvSpPr>
          <p:cNvPr id="740" name="Google Shape;740;g32b8259f426_0_9"/>
          <p:cNvSpPr txBox="1"/>
          <p:nvPr/>
        </p:nvSpPr>
        <p:spPr>
          <a:xfrm>
            <a:off x="4404628" y="1301257"/>
            <a:ext cx="505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Montserrat"/>
                <a:ea typeface="Montserrat"/>
                <a:cs typeface="Montserrat"/>
                <a:sym typeface="Montserrat"/>
              </a:rPr>
              <a:t>Jan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Montserrat"/>
                <a:ea typeface="Montserrat"/>
                <a:cs typeface="Montserrat"/>
                <a:sym typeface="Montserrat"/>
              </a:rPr>
              <a:t>2024</a:t>
            </a:r>
            <a:endParaRPr sz="1400" b="0" i="0" u="none" strike="noStrike" cap="none">
              <a:solidFill>
                <a:srgbClr val="000000"/>
              </a:solidFill>
              <a:latin typeface="Arial"/>
              <a:ea typeface="Arial"/>
              <a:cs typeface="Arial"/>
              <a:sym typeface="Arial"/>
            </a:endParaRPr>
          </a:p>
        </p:txBody>
      </p:sp>
      <p:sp>
        <p:nvSpPr>
          <p:cNvPr id="741" name="Google Shape;741;g32b8259f426_0_9"/>
          <p:cNvSpPr txBox="1"/>
          <p:nvPr/>
        </p:nvSpPr>
        <p:spPr>
          <a:xfrm>
            <a:off x="7328497" y="1324945"/>
            <a:ext cx="5058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Montserrat"/>
                <a:ea typeface="Montserrat"/>
                <a:cs typeface="Montserrat"/>
                <a:sym typeface="Montserrat"/>
              </a:rPr>
              <a:t>Jan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Montserrat"/>
                <a:ea typeface="Montserrat"/>
                <a:cs typeface="Montserrat"/>
                <a:sym typeface="Montserrat"/>
              </a:rPr>
              <a:t>2025</a:t>
            </a:r>
            <a:endParaRPr sz="1400" b="0" i="0" u="none" strike="noStrike" cap="none">
              <a:solidFill>
                <a:srgbClr val="000000"/>
              </a:solidFill>
              <a:latin typeface="Arial"/>
              <a:ea typeface="Arial"/>
              <a:cs typeface="Arial"/>
              <a:sym typeface="Arial"/>
            </a:endParaRPr>
          </a:p>
        </p:txBody>
      </p:sp>
      <p:cxnSp>
        <p:nvCxnSpPr>
          <p:cNvPr id="742" name="Google Shape;742;g32b8259f426_0_9"/>
          <p:cNvCxnSpPr/>
          <p:nvPr/>
        </p:nvCxnSpPr>
        <p:spPr>
          <a:xfrm>
            <a:off x="311699" y="1960418"/>
            <a:ext cx="2729400" cy="0"/>
          </a:xfrm>
          <a:prstGeom prst="straightConnector1">
            <a:avLst/>
          </a:prstGeom>
          <a:noFill/>
          <a:ln w="9525" cap="flat" cmpd="sng">
            <a:solidFill>
              <a:srgbClr val="7F7F7F"/>
            </a:solidFill>
            <a:prstDash val="solid"/>
            <a:round/>
            <a:headEnd type="triangle" w="med" len="med"/>
            <a:tailEnd type="triangle" w="med" len="med"/>
          </a:ln>
        </p:spPr>
      </p:cxnSp>
      <p:cxnSp>
        <p:nvCxnSpPr>
          <p:cNvPr id="743" name="Google Shape;743;g32b8259f426_0_9"/>
          <p:cNvCxnSpPr/>
          <p:nvPr/>
        </p:nvCxnSpPr>
        <p:spPr>
          <a:xfrm>
            <a:off x="3089564" y="2168236"/>
            <a:ext cx="3006300" cy="0"/>
          </a:xfrm>
          <a:prstGeom prst="straightConnector1">
            <a:avLst/>
          </a:prstGeom>
          <a:noFill/>
          <a:ln w="9525" cap="flat" cmpd="sng">
            <a:solidFill>
              <a:srgbClr val="00B050"/>
            </a:solidFill>
            <a:prstDash val="solid"/>
            <a:round/>
            <a:headEnd type="triangle" w="med" len="med"/>
            <a:tailEnd type="triangle" w="med" len="med"/>
          </a:ln>
        </p:spPr>
      </p:cxnSp>
      <p:sp>
        <p:nvSpPr>
          <p:cNvPr id="744" name="Google Shape;744;g32b8259f426_0_9"/>
          <p:cNvSpPr txBox="1"/>
          <p:nvPr/>
        </p:nvSpPr>
        <p:spPr>
          <a:xfrm>
            <a:off x="3005319" y="2343121"/>
            <a:ext cx="3902100" cy="21240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Montserrat"/>
                <a:ea typeface="Montserrat"/>
                <a:cs typeface="Montserrat"/>
                <a:sym typeface="Montserrat"/>
              </a:rPr>
              <a:t>DFOS</a:t>
            </a:r>
            <a:r>
              <a:rPr lang="en-US" sz="1100" b="0" i="0" u="none" strike="noStrike" cap="none">
                <a:solidFill>
                  <a:srgbClr val="000000"/>
                </a:solidFill>
                <a:latin typeface="Montserrat"/>
                <a:ea typeface="Montserrat"/>
                <a:cs typeface="Montserrat"/>
                <a:sym typeface="Montserrat"/>
              </a:rPr>
              <a:t> installs completed at Framingham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Montserrat"/>
                <a:ea typeface="Montserrat"/>
                <a:cs typeface="Montserrat"/>
                <a:sym typeface="Montserrat"/>
              </a:rPr>
              <a:t>NREL </a:t>
            </a:r>
            <a:r>
              <a:rPr lang="en-US" sz="1100" b="1" i="0" u="none" strike="noStrike" cap="none">
                <a:solidFill>
                  <a:srgbClr val="000000"/>
                </a:solidFill>
                <a:latin typeface="Montserrat"/>
                <a:ea typeface="Montserrat"/>
                <a:cs typeface="Montserrat"/>
                <a:sym typeface="Montserrat"/>
              </a:rPr>
              <a:t>reduced order model</a:t>
            </a:r>
            <a:r>
              <a:rPr lang="en-US" sz="1100" b="0" i="0" u="none" strike="noStrike" cap="none">
                <a:solidFill>
                  <a:srgbClr val="000000"/>
                </a:solidFill>
                <a:latin typeface="Montserrat"/>
                <a:ea typeface="Montserrat"/>
                <a:cs typeface="Montserrat"/>
                <a:sym typeface="Montserrat"/>
              </a:rPr>
              <a:t> &amp; publication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Montserrat"/>
                <a:ea typeface="Montserrat"/>
                <a:cs typeface="Montserrat"/>
                <a:sym typeface="Montserrat"/>
              </a:rPr>
              <a:t>LBNL ground water flow and full physics model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Montserrat"/>
                <a:ea typeface="Montserrat"/>
                <a:cs typeface="Montserrat"/>
                <a:sym typeface="Montserrat"/>
              </a:rPr>
              <a:t>Soga Research Lab </a:t>
            </a:r>
            <a:r>
              <a:rPr lang="en-US" sz="1100" b="1" i="0" u="none" strike="noStrike" cap="none">
                <a:solidFill>
                  <a:srgbClr val="000000"/>
                </a:solidFill>
                <a:latin typeface="Montserrat"/>
                <a:ea typeface="Montserrat"/>
                <a:cs typeface="Montserrat"/>
                <a:sym typeface="Montserrat"/>
              </a:rPr>
              <a:t>TRT publication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Montserrat"/>
                <a:ea typeface="Montserrat"/>
                <a:cs typeface="Montserrat"/>
                <a:sym typeface="Montserrat"/>
              </a:rPr>
              <a:t>BUSPH </a:t>
            </a:r>
            <a:r>
              <a:rPr lang="en-US" sz="1100" b="1" i="0" u="none" strike="noStrike" cap="none">
                <a:solidFill>
                  <a:srgbClr val="000000"/>
                </a:solidFill>
                <a:latin typeface="Montserrat"/>
                <a:ea typeface="Montserrat"/>
                <a:cs typeface="Montserrat"/>
                <a:sym typeface="Montserrat"/>
              </a:rPr>
              <a:t>equity dashboards</a:t>
            </a:r>
            <a:r>
              <a:rPr lang="en-US" sz="1100" b="0" i="0" u="none" strike="noStrike" cap="none">
                <a:solidFill>
                  <a:srgbClr val="000000"/>
                </a:solidFill>
                <a:latin typeface="Montserrat"/>
                <a:ea typeface="Montserrat"/>
                <a:cs typeface="Montserrat"/>
                <a:sym typeface="Montserrat"/>
              </a:rPr>
              <a:t> live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Montserrat"/>
                <a:ea typeface="Montserrat"/>
                <a:cs typeface="Montserrat"/>
                <a:sym typeface="Montserrat"/>
              </a:rPr>
              <a:t>Kickstart </a:t>
            </a:r>
            <a:r>
              <a:rPr lang="en-US" sz="1100" b="0" i="0" u="none" strike="noStrike" cap="none">
                <a:solidFill>
                  <a:srgbClr val="000000"/>
                </a:solidFill>
                <a:latin typeface="Montserrat"/>
                <a:ea typeface="Montserrat"/>
                <a:cs typeface="Montserrat"/>
                <a:sym typeface="Montserrat"/>
              </a:rPr>
              <a:t>program launched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0" i="0" u="none" strike="noStrike" cap="none">
                <a:solidFill>
                  <a:srgbClr val="000000"/>
                </a:solidFill>
                <a:latin typeface="Montserrat"/>
                <a:ea typeface="Montserrat"/>
                <a:cs typeface="Montserrat"/>
                <a:sym typeface="Montserrat"/>
              </a:rPr>
              <a:t>DEP </a:t>
            </a:r>
            <a:r>
              <a:rPr lang="en-US" sz="1100" b="1" i="0" u="none" strike="noStrike" cap="none">
                <a:solidFill>
                  <a:srgbClr val="000000"/>
                </a:solidFill>
                <a:latin typeface="Montserrat"/>
                <a:ea typeface="Montserrat"/>
                <a:cs typeface="Montserrat"/>
                <a:sym typeface="Montserrat"/>
              </a:rPr>
              <a:t>depth to bedrock maps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Montserrat"/>
                <a:ea typeface="Montserrat"/>
                <a:cs typeface="Montserrat"/>
                <a:sym typeface="Montserrat"/>
              </a:rPr>
              <a:t>Framingham</a:t>
            </a:r>
            <a:r>
              <a:rPr lang="en-US" sz="1100" b="0" i="0" u="none" strike="noStrike" cap="none">
                <a:solidFill>
                  <a:srgbClr val="000000"/>
                </a:solidFill>
                <a:latin typeface="Montserrat"/>
                <a:ea typeface="Montserrat"/>
                <a:cs typeface="Montserrat"/>
                <a:sym typeface="Montserrat"/>
              </a:rPr>
              <a:t> construction finished, commissioning underway</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Montserrat"/>
                <a:ea typeface="Montserrat"/>
                <a:cs typeface="Montserrat"/>
                <a:sym typeface="Montserrat"/>
              </a:rPr>
              <a:t>Lowell design</a:t>
            </a:r>
            <a:r>
              <a:rPr lang="en-US" sz="1100" b="0" i="0" u="none" strike="noStrike" cap="none">
                <a:solidFill>
                  <a:srgbClr val="000000"/>
                </a:solidFill>
                <a:latin typeface="Montserrat"/>
                <a:ea typeface="Montserrat"/>
                <a:cs typeface="Montserrat"/>
                <a:sym typeface="Montserrat"/>
              </a:rPr>
              <a:t> completed with review</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Montserrat"/>
                <a:ea typeface="Montserrat"/>
                <a:cs typeface="Montserrat"/>
                <a:sym typeface="Montserrat"/>
              </a:rPr>
              <a:t>Franklin Field design</a:t>
            </a:r>
            <a:r>
              <a:rPr lang="en-US" sz="1100" b="0" i="0" u="none" strike="noStrike" cap="none">
                <a:solidFill>
                  <a:srgbClr val="000000"/>
                </a:solidFill>
                <a:latin typeface="Montserrat"/>
                <a:ea typeface="Montserrat"/>
                <a:cs typeface="Montserrat"/>
                <a:sym typeface="Montserrat"/>
              </a:rPr>
              <a:t> RFP being designed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1" i="0" u="none" strike="noStrike" cap="none">
                <a:solidFill>
                  <a:srgbClr val="000000"/>
                </a:solidFill>
                <a:latin typeface="Montserrat"/>
                <a:ea typeface="Montserrat"/>
                <a:cs typeface="Montserrat"/>
                <a:sym typeface="Montserrat"/>
              </a:rPr>
              <a:t>Framingham 2</a:t>
            </a:r>
            <a:r>
              <a:rPr lang="en-US" sz="1100" b="1" i="0" u="none" strike="noStrike" cap="none" baseline="30000">
                <a:solidFill>
                  <a:srgbClr val="000000"/>
                </a:solidFill>
                <a:latin typeface="Montserrat"/>
                <a:ea typeface="Montserrat"/>
                <a:cs typeface="Montserrat"/>
                <a:sym typeface="Montserrat"/>
              </a:rPr>
              <a:t>nd</a:t>
            </a:r>
            <a:r>
              <a:rPr lang="en-US" sz="1100" b="1" i="0" u="none" strike="noStrike" cap="none">
                <a:solidFill>
                  <a:srgbClr val="000000"/>
                </a:solidFill>
                <a:latin typeface="Montserrat"/>
                <a:ea typeface="Montserrat"/>
                <a:cs typeface="Montserrat"/>
                <a:sym typeface="Montserrat"/>
              </a:rPr>
              <a:t> loop design</a:t>
            </a:r>
            <a:r>
              <a:rPr lang="en-US" sz="1100" b="0" i="0" u="none" strike="noStrike" cap="none">
                <a:solidFill>
                  <a:srgbClr val="000000"/>
                </a:solidFill>
                <a:latin typeface="Montserrat"/>
                <a:ea typeface="Montserrat"/>
                <a:cs typeface="Montserrat"/>
                <a:sym typeface="Montserrat"/>
              </a:rPr>
              <a:t> completed</a:t>
            </a:r>
            <a:endParaRPr sz="1400" b="0" i="0" u="none" strike="noStrike" cap="none">
              <a:solidFill>
                <a:srgbClr val="000000"/>
              </a:solidFill>
              <a:latin typeface="Arial"/>
              <a:ea typeface="Arial"/>
              <a:cs typeface="Arial"/>
              <a:sym typeface="Arial"/>
            </a:endParaRPr>
          </a:p>
        </p:txBody>
      </p:sp>
      <p:sp>
        <p:nvSpPr>
          <p:cNvPr id="745" name="Google Shape;745;g32b8259f426_0_9"/>
          <p:cNvSpPr txBox="1"/>
          <p:nvPr/>
        </p:nvSpPr>
        <p:spPr>
          <a:xfrm>
            <a:off x="83128" y="2118460"/>
            <a:ext cx="3006300" cy="769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100"/>
              <a:buFont typeface="Arial"/>
              <a:buChar char="•"/>
            </a:pPr>
            <a:r>
              <a:rPr lang="en-US" sz="1100" b="0" i="0" u="none" strike="noStrike" cap="none">
                <a:solidFill>
                  <a:srgbClr val="7F7F7F"/>
                </a:solidFill>
                <a:latin typeface="Montserrat"/>
                <a:ea typeface="Montserrat"/>
                <a:cs typeface="Montserrat"/>
                <a:sym typeface="Montserrat"/>
              </a:rPr>
              <a:t>Teams setup</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0" i="0" u="none" strike="noStrike" cap="none">
                <a:solidFill>
                  <a:srgbClr val="7F7F7F"/>
                </a:solidFill>
                <a:latin typeface="Montserrat"/>
                <a:ea typeface="Montserrat"/>
                <a:cs typeface="Montserrat"/>
                <a:sym typeface="Montserrat"/>
              </a:rPr>
              <a:t>Test boreholes drilled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0" i="0" u="none" strike="noStrike" cap="none">
                <a:solidFill>
                  <a:srgbClr val="7F7F7F"/>
                </a:solidFill>
                <a:latin typeface="Montserrat"/>
                <a:ea typeface="Montserrat"/>
                <a:cs typeface="Montserrat"/>
                <a:sym typeface="Montserrat"/>
              </a:rPr>
              <a:t>TRT Framingham and Lowell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100"/>
              <a:buFont typeface="Arial"/>
              <a:buChar char="•"/>
            </a:pPr>
            <a:r>
              <a:rPr lang="en-US" sz="1100" b="0" i="0" u="none" strike="noStrike" cap="none">
                <a:solidFill>
                  <a:srgbClr val="7F7F7F"/>
                </a:solidFill>
                <a:latin typeface="Montserrat"/>
                <a:ea typeface="Montserrat"/>
                <a:cs typeface="Montserrat"/>
                <a:sym typeface="Montserrat"/>
              </a:rPr>
              <a:t>Construction start at Framingham</a:t>
            </a:r>
            <a:endParaRPr sz="1400" b="0" i="0" u="none" strike="noStrike" cap="none">
              <a:solidFill>
                <a:srgbClr val="000000"/>
              </a:solidFill>
              <a:latin typeface="Arial"/>
              <a:ea typeface="Arial"/>
              <a:cs typeface="Arial"/>
              <a:sym typeface="Arial"/>
            </a:endParaRPr>
          </a:p>
        </p:txBody>
      </p:sp>
      <p:cxnSp>
        <p:nvCxnSpPr>
          <p:cNvPr id="746" name="Google Shape;746;g32b8259f426_0_9"/>
          <p:cNvCxnSpPr/>
          <p:nvPr/>
        </p:nvCxnSpPr>
        <p:spPr>
          <a:xfrm>
            <a:off x="6102926" y="2287703"/>
            <a:ext cx="2729400" cy="0"/>
          </a:xfrm>
          <a:prstGeom prst="straightConnector1">
            <a:avLst/>
          </a:prstGeom>
          <a:noFill/>
          <a:ln w="9525" cap="flat" cmpd="sng">
            <a:solidFill>
              <a:schemeClr val="accent4"/>
            </a:solidFill>
            <a:prstDash val="solid"/>
            <a:round/>
            <a:headEnd type="triangle" w="med" len="med"/>
            <a:tailEnd type="triangle" w="med" len="med"/>
          </a:ln>
        </p:spPr>
      </p:cxnSp>
      <p:sp>
        <p:nvSpPr>
          <p:cNvPr id="2" name="Slide Number Placeholder 1">
            <a:extLst>
              <a:ext uri="{FF2B5EF4-FFF2-40B4-BE49-F238E27FC236}">
                <a16:creationId xmlns:a16="http://schemas.microsoft.com/office/drawing/2014/main" id="{DF0F33CE-1BBE-7F48-D1A8-235A2706AB2D}"/>
              </a:ext>
            </a:extLst>
          </p:cNvPr>
          <p:cNvSpPr>
            <a:spLocks noGrp="1"/>
          </p:cNvSpPr>
          <p:nvPr>
            <p:ph type="sldNum" idx="12"/>
          </p:nvPr>
        </p:nvSpPr>
        <p:spPr>
          <a:xfrm>
            <a:off x="8595300" y="4501675"/>
            <a:ext cx="548700" cy="393600"/>
          </a:xfrm>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sp>
        <p:nvSpPr>
          <p:cNvPr id="751" name="Google Shape;751;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DOE Community Geothermal Grant</a:t>
            </a:r>
            <a:endParaRPr/>
          </a:p>
        </p:txBody>
      </p:sp>
      <p:sp>
        <p:nvSpPr>
          <p:cNvPr id="752" name="Google Shape;752;p32"/>
          <p:cNvSpPr txBox="1">
            <a:spLocks noGrp="1"/>
          </p:cNvSpPr>
          <p:nvPr>
            <p:ph type="body" idx="1"/>
          </p:nvPr>
        </p:nvSpPr>
        <p:spPr>
          <a:xfrm>
            <a:off x="311699" y="921554"/>
            <a:ext cx="5547666" cy="3593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sz="1300" b="1"/>
              <a:t>Phase 1: Design, grant awarded</a:t>
            </a:r>
            <a:endParaRPr sz="1300" b="1"/>
          </a:p>
          <a:p>
            <a:pPr marL="457200" lvl="0" indent="-304800" algn="l" rtl="0">
              <a:lnSpc>
                <a:spcPct val="100000"/>
              </a:lnSpc>
              <a:spcBef>
                <a:spcPts val="1000"/>
              </a:spcBef>
              <a:spcAft>
                <a:spcPts val="0"/>
              </a:spcAft>
              <a:buSzPts val="1200"/>
              <a:buChar char="●"/>
            </a:pPr>
            <a:r>
              <a:rPr lang="en-US" sz="1300" b="1"/>
              <a:t>Announcement: </a:t>
            </a:r>
            <a:r>
              <a:rPr lang="en-US" sz="1300"/>
              <a:t>April 25, 2023, DOE awards HEET and partners a Community Geothermal Grant. Grant starts Oct 1.</a:t>
            </a:r>
            <a:endParaRPr sz="1700"/>
          </a:p>
          <a:p>
            <a:pPr marL="457200" lvl="0" indent="-304800" algn="l" rtl="0">
              <a:lnSpc>
                <a:spcPct val="100000"/>
              </a:lnSpc>
              <a:spcBef>
                <a:spcPts val="1000"/>
              </a:spcBef>
              <a:spcAft>
                <a:spcPts val="0"/>
              </a:spcAft>
              <a:buSzPts val="1200"/>
              <a:buChar char="●"/>
            </a:pPr>
            <a:r>
              <a:rPr lang="en-US" sz="1300" b="1">
                <a:highlight>
                  <a:srgbClr val="FFFFFF"/>
                </a:highlight>
              </a:rPr>
              <a:t>Project uniqueness:</a:t>
            </a:r>
            <a:r>
              <a:rPr lang="en-US" sz="1300">
                <a:highlight>
                  <a:srgbClr val="FFFFFF"/>
                </a:highlight>
              </a:rPr>
              <a:t> First extension to an existing geothermal network run by a utility</a:t>
            </a:r>
            <a:endParaRPr sz="1300"/>
          </a:p>
          <a:p>
            <a:pPr marL="457200" lvl="0" indent="-304800" algn="l" rtl="0">
              <a:lnSpc>
                <a:spcPct val="100000"/>
              </a:lnSpc>
              <a:spcBef>
                <a:spcPts val="1000"/>
              </a:spcBef>
              <a:spcAft>
                <a:spcPts val="0"/>
              </a:spcAft>
              <a:buClr>
                <a:schemeClr val="accent1"/>
              </a:buClr>
              <a:buSzPts val="1200"/>
              <a:buFont typeface="Arial"/>
              <a:buChar char="●"/>
            </a:pPr>
            <a:r>
              <a:rPr lang="en-US" sz="1300" b="1">
                <a:highlight>
                  <a:srgbClr val="FFFFFF"/>
                </a:highlight>
              </a:rPr>
              <a:t>Planned Project:</a:t>
            </a:r>
            <a:r>
              <a:rPr lang="en-US" sz="1300">
                <a:highlight>
                  <a:srgbClr val="FFFFFF"/>
                </a:highlight>
              </a:rPr>
              <a:t> A utility-managed geothermal network in the City of Framingham to meet 100% of the heating and cooling needs of the buildings connected to the system.</a:t>
            </a:r>
            <a:endParaRPr sz="1300">
              <a:highlight>
                <a:srgbClr val="FFFFFF"/>
              </a:highlight>
            </a:endParaRPr>
          </a:p>
          <a:p>
            <a:pPr marL="457200" lvl="0" indent="-304800" algn="l" rtl="0">
              <a:lnSpc>
                <a:spcPct val="100000"/>
              </a:lnSpc>
              <a:spcBef>
                <a:spcPts val="1000"/>
              </a:spcBef>
              <a:spcAft>
                <a:spcPts val="0"/>
              </a:spcAft>
              <a:buClr>
                <a:schemeClr val="accent1"/>
              </a:buClr>
              <a:buSzPts val="1200"/>
              <a:buFont typeface="Arial"/>
              <a:buChar char="●"/>
            </a:pPr>
            <a:r>
              <a:rPr lang="en-US" sz="1300" b="1">
                <a:highlight>
                  <a:srgbClr val="FFFFFF"/>
                </a:highlight>
              </a:rPr>
              <a:t>Grant components</a:t>
            </a:r>
            <a:endParaRPr sz="1300" b="1">
              <a:highlight>
                <a:srgbClr val="FFFFFF"/>
              </a:highlight>
            </a:endParaRPr>
          </a:p>
          <a:p>
            <a:pPr marL="914400" lvl="1" indent="-304800" algn="l" rtl="0">
              <a:lnSpc>
                <a:spcPct val="100000"/>
              </a:lnSpc>
              <a:spcBef>
                <a:spcPts val="0"/>
              </a:spcBef>
              <a:spcAft>
                <a:spcPts val="0"/>
              </a:spcAft>
              <a:buClr>
                <a:schemeClr val="accent1"/>
              </a:buClr>
              <a:buSzPts val="1200"/>
              <a:buFont typeface="Arial"/>
              <a:buAutoNum type="alphaLcPeriod"/>
            </a:pPr>
            <a:r>
              <a:rPr lang="en-US" sz="1000">
                <a:highlight>
                  <a:srgbClr val="FFFFFF"/>
                </a:highlight>
              </a:rPr>
              <a:t>Design of system (current status: 60% design completed) </a:t>
            </a:r>
            <a:endParaRPr sz="1000">
              <a:highlight>
                <a:srgbClr val="FFFFFF"/>
              </a:highlight>
            </a:endParaRPr>
          </a:p>
          <a:p>
            <a:pPr marL="914400" lvl="1" indent="-304800" algn="l" rtl="0">
              <a:lnSpc>
                <a:spcPct val="100000"/>
              </a:lnSpc>
              <a:spcBef>
                <a:spcPts val="0"/>
              </a:spcBef>
              <a:spcAft>
                <a:spcPts val="0"/>
              </a:spcAft>
              <a:buClr>
                <a:schemeClr val="accent1"/>
              </a:buClr>
              <a:buSzPts val="1200"/>
              <a:buFont typeface="Arial"/>
              <a:buAutoNum type="alphaLcPeriod"/>
            </a:pPr>
            <a:r>
              <a:rPr lang="en-US" sz="1000">
                <a:highlight>
                  <a:srgbClr val="FFFFFF"/>
                </a:highlight>
              </a:rPr>
              <a:t>Community Engagement (current status: completed for this BP)</a:t>
            </a:r>
            <a:endParaRPr sz="1000">
              <a:highlight>
                <a:srgbClr val="FFFFFF"/>
              </a:highlight>
            </a:endParaRPr>
          </a:p>
          <a:p>
            <a:pPr marL="914400" lvl="1" indent="-304800" algn="l" rtl="0">
              <a:lnSpc>
                <a:spcPct val="100000"/>
              </a:lnSpc>
              <a:spcBef>
                <a:spcPts val="0"/>
              </a:spcBef>
              <a:spcAft>
                <a:spcPts val="0"/>
              </a:spcAft>
              <a:buClr>
                <a:schemeClr val="accent1"/>
              </a:buClr>
              <a:buSzPts val="1200"/>
              <a:buFont typeface="Arial"/>
              <a:buAutoNum type="alphaLcPeriod"/>
            </a:pPr>
            <a:r>
              <a:rPr lang="en-US" sz="1000">
                <a:highlight>
                  <a:srgbClr val="FFFFFF"/>
                </a:highlight>
              </a:rPr>
              <a:t>Workforce development (current status: tutorial completion today!)</a:t>
            </a:r>
            <a:endParaRPr sz="1000">
              <a:highlight>
                <a:srgbClr val="FFFFFF"/>
              </a:highlight>
            </a:endParaRPr>
          </a:p>
          <a:p>
            <a:pPr marL="914400" lvl="0" indent="0" algn="l" rtl="0">
              <a:lnSpc>
                <a:spcPct val="100000"/>
              </a:lnSpc>
              <a:spcBef>
                <a:spcPts val="0"/>
              </a:spcBef>
              <a:spcAft>
                <a:spcPts val="0"/>
              </a:spcAft>
              <a:buSzPts val="1800"/>
              <a:buNone/>
            </a:pPr>
            <a:endParaRPr sz="1300">
              <a:highlight>
                <a:srgbClr val="FFFFFF"/>
              </a:highlight>
            </a:endParaRPr>
          </a:p>
          <a:p>
            <a:pPr marL="0" lvl="0" indent="0" algn="l" rtl="0">
              <a:lnSpc>
                <a:spcPct val="100000"/>
              </a:lnSpc>
              <a:spcBef>
                <a:spcPts val="1000"/>
              </a:spcBef>
              <a:spcAft>
                <a:spcPts val="0"/>
              </a:spcAft>
              <a:buSzPts val="1800"/>
              <a:buNone/>
            </a:pPr>
            <a:r>
              <a:rPr lang="en-US" sz="1300" b="1"/>
              <a:t>Phase 2: Construction</a:t>
            </a:r>
            <a:r>
              <a:rPr lang="en-US" sz="1300"/>
              <a:t>, application for DOE grant by Sept 30 2024 </a:t>
            </a:r>
            <a:endParaRPr sz="1300">
              <a:highlight>
                <a:srgbClr val="FFFFFF"/>
              </a:highlight>
            </a:endParaRPr>
          </a:p>
          <a:p>
            <a:pPr marL="0" lvl="0" indent="0" algn="l" rtl="0">
              <a:lnSpc>
                <a:spcPct val="100000"/>
              </a:lnSpc>
              <a:spcBef>
                <a:spcPts val="1000"/>
              </a:spcBef>
              <a:spcAft>
                <a:spcPts val="1000"/>
              </a:spcAft>
              <a:buSzPts val="1800"/>
              <a:buNone/>
            </a:pPr>
            <a:endParaRPr sz="1300"/>
          </a:p>
        </p:txBody>
      </p:sp>
      <p:grpSp>
        <p:nvGrpSpPr>
          <p:cNvPr id="753" name="Google Shape;753;p32"/>
          <p:cNvGrpSpPr/>
          <p:nvPr/>
        </p:nvGrpSpPr>
        <p:grpSpPr>
          <a:xfrm>
            <a:off x="5777344" y="1017725"/>
            <a:ext cx="3341581" cy="3245174"/>
            <a:chOff x="5713196" y="1628375"/>
            <a:chExt cx="3341581" cy="3245174"/>
          </a:xfrm>
        </p:grpSpPr>
        <p:pic>
          <p:nvPicPr>
            <p:cNvPr id="754" name="Google Shape;754;p32"/>
            <p:cNvPicPr preferRelativeResize="0"/>
            <p:nvPr/>
          </p:nvPicPr>
          <p:blipFill rotWithShape="1">
            <a:blip r:embed="rId3">
              <a:alphaModFix/>
            </a:blip>
            <a:srcRect t="7510"/>
            <a:stretch/>
          </p:blipFill>
          <p:spPr>
            <a:xfrm>
              <a:off x="5720875" y="1628375"/>
              <a:ext cx="3333902" cy="3245174"/>
            </a:xfrm>
            <a:prstGeom prst="rect">
              <a:avLst/>
            </a:prstGeom>
            <a:noFill/>
            <a:ln>
              <a:noFill/>
            </a:ln>
          </p:spPr>
        </p:pic>
        <p:sp>
          <p:nvSpPr>
            <p:cNvPr id="755" name="Google Shape;755;p32"/>
            <p:cNvSpPr/>
            <p:nvPr/>
          </p:nvSpPr>
          <p:spPr>
            <a:xfrm>
              <a:off x="6381533" y="2148850"/>
              <a:ext cx="203200" cy="1676400"/>
            </a:xfrm>
            <a:custGeom>
              <a:avLst/>
              <a:gdLst/>
              <a:ahLst/>
              <a:cxnLst/>
              <a:rect l="l" t="t" r="r" b="b"/>
              <a:pathLst>
                <a:path w="8128" h="67056" extrusionOk="0">
                  <a:moveTo>
                    <a:pt x="720" y="0"/>
                  </a:moveTo>
                  <a:cubicBezTo>
                    <a:pt x="635" y="2540"/>
                    <a:pt x="297" y="11515"/>
                    <a:pt x="212" y="15240"/>
                  </a:cubicBezTo>
                  <a:cubicBezTo>
                    <a:pt x="127" y="18965"/>
                    <a:pt x="-169" y="20024"/>
                    <a:pt x="212" y="22352"/>
                  </a:cubicBezTo>
                  <a:cubicBezTo>
                    <a:pt x="593" y="24680"/>
                    <a:pt x="1482" y="27051"/>
                    <a:pt x="2498" y="29210"/>
                  </a:cubicBezTo>
                  <a:cubicBezTo>
                    <a:pt x="3514" y="31369"/>
                    <a:pt x="5419" y="32470"/>
                    <a:pt x="6308" y="35306"/>
                  </a:cubicBezTo>
                  <a:cubicBezTo>
                    <a:pt x="7197" y="38142"/>
                    <a:pt x="7536" y="40936"/>
                    <a:pt x="7832" y="46228"/>
                  </a:cubicBezTo>
                  <a:cubicBezTo>
                    <a:pt x="8128" y="51520"/>
                    <a:pt x="8044" y="63585"/>
                    <a:pt x="8086" y="67056"/>
                  </a:cubicBezTo>
                </a:path>
              </a:pathLst>
            </a:custGeom>
            <a:noFill/>
            <a:ln w="38100" cap="flat" cmpd="sng">
              <a:solidFill>
                <a:srgbClr val="FF99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32"/>
            <p:cNvSpPr/>
            <p:nvPr/>
          </p:nvSpPr>
          <p:spPr>
            <a:xfrm>
              <a:off x="5713196" y="2136150"/>
              <a:ext cx="254525" cy="1625600"/>
            </a:xfrm>
            <a:custGeom>
              <a:avLst/>
              <a:gdLst/>
              <a:ahLst/>
              <a:cxnLst/>
              <a:rect l="l" t="t" r="r" b="b"/>
              <a:pathLst>
                <a:path w="10181" h="65024" extrusionOk="0">
                  <a:moveTo>
                    <a:pt x="10181" y="0"/>
                  </a:moveTo>
                  <a:cubicBezTo>
                    <a:pt x="9461" y="2286"/>
                    <a:pt x="7260" y="9398"/>
                    <a:pt x="5863" y="13716"/>
                  </a:cubicBezTo>
                  <a:cubicBezTo>
                    <a:pt x="4466" y="18034"/>
                    <a:pt x="2773" y="22818"/>
                    <a:pt x="1799" y="25908"/>
                  </a:cubicBezTo>
                  <a:cubicBezTo>
                    <a:pt x="825" y="28998"/>
                    <a:pt x="63" y="30268"/>
                    <a:pt x="21" y="32258"/>
                  </a:cubicBezTo>
                  <a:cubicBezTo>
                    <a:pt x="-21" y="34248"/>
                    <a:pt x="783" y="35814"/>
                    <a:pt x="1545" y="37846"/>
                  </a:cubicBezTo>
                  <a:cubicBezTo>
                    <a:pt x="2307" y="39878"/>
                    <a:pt x="3704" y="41571"/>
                    <a:pt x="4593" y="44450"/>
                  </a:cubicBezTo>
                  <a:cubicBezTo>
                    <a:pt x="5482" y="47329"/>
                    <a:pt x="6202" y="51689"/>
                    <a:pt x="6879" y="55118"/>
                  </a:cubicBezTo>
                  <a:cubicBezTo>
                    <a:pt x="7556" y="58547"/>
                    <a:pt x="8361" y="63373"/>
                    <a:pt x="8657" y="65024"/>
                  </a:cubicBezTo>
                </a:path>
              </a:pathLst>
            </a:custGeom>
            <a:noFill/>
            <a:ln w="38100" cap="flat" cmpd="sng">
              <a:solidFill>
                <a:srgbClr val="FF99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57" name="Google Shape;757;p32"/>
            <p:cNvCxnSpPr/>
            <p:nvPr/>
          </p:nvCxnSpPr>
          <p:spPr>
            <a:xfrm>
              <a:off x="5961375" y="2142500"/>
              <a:ext cx="457200" cy="19200"/>
            </a:xfrm>
            <a:prstGeom prst="straightConnector1">
              <a:avLst/>
            </a:prstGeom>
            <a:noFill/>
            <a:ln w="38100" cap="flat" cmpd="sng">
              <a:solidFill>
                <a:srgbClr val="FF9900"/>
              </a:solidFill>
              <a:prstDash val="solid"/>
              <a:round/>
              <a:headEnd type="none" w="sm" len="sm"/>
              <a:tailEnd type="none" w="sm" len="sm"/>
            </a:ln>
          </p:spPr>
        </p:cxnSp>
        <p:sp>
          <p:nvSpPr>
            <p:cNvPr id="758" name="Google Shape;758;p32"/>
            <p:cNvSpPr/>
            <p:nvPr/>
          </p:nvSpPr>
          <p:spPr>
            <a:xfrm>
              <a:off x="5935975" y="3755400"/>
              <a:ext cx="660400" cy="102125"/>
            </a:xfrm>
            <a:custGeom>
              <a:avLst/>
              <a:gdLst/>
              <a:ahLst/>
              <a:cxnLst/>
              <a:rect l="l" t="t" r="r" b="b"/>
              <a:pathLst>
                <a:path w="26416" h="4085" extrusionOk="0">
                  <a:moveTo>
                    <a:pt x="0" y="0"/>
                  </a:moveTo>
                  <a:cubicBezTo>
                    <a:pt x="1524" y="550"/>
                    <a:pt x="6477" y="2625"/>
                    <a:pt x="9144" y="3302"/>
                  </a:cubicBezTo>
                  <a:cubicBezTo>
                    <a:pt x="11811" y="3979"/>
                    <a:pt x="13123" y="4106"/>
                    <a:pt x="16002" y="4064"/>
                  </a:cubicBezTo>
                  <a:cubicBezTo>
                    <a:pt x="18881" y="4022"/>
                    <a:pt x="24680" y="3217"/>
                    <a:pt x="26416" y="3048"/>
                  </a:cubicBezTo>
                </a:path>
              </a:pathLst>
            </a:custGeom>
            <a:noFill/>
            <a:ln w="38100" cap="flat" cmpd="sng">
              <a:solidFill>
                <a:srgbClr val="FF99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759" name="Google Shape;759;p32"/>
          <p:cNvCxnSpPr/>
          <p:nvPr/>
        </p:nvCxnSpPr>
        <p:spPr>
          <a:xfrm rot="10800000" flipH="1">
            <a:off x="5060241" y="2243743"/>
            <a:ext cx="761100" cy="125400"/>
          </a:xfrm>
          <a:prstGeom prst="straightConnector1">
            <a:avLst/>
          </a:prstGeom>
          <a:noFill/>
          <a:ln w="38100" cap="flat" cmpd="sng">
            <a:solidFill>
              <a:schemeClr val="dk2"/>
            </a:solidFill>
            <a:prstDash val="solid"/>
            <a:round/>
            <a:headEnd type="none" w="sm" len="sm"/>
            <a:tailEnd type="triangle" w="med" len="med"/>
          </a:ln>
        </p:spPr>
      </p:cxnSp>
      <p:sp>
        <p:nvSpPr>
          <p:cNvPr id="2" name="Slide Number Placeholder 1">
            <a:extLst>
              <a:ext uri="{FF2B5EF4-FFF2-40B4-BE49-F238E27FC236}">
                <a16:creationId xmlns:a16="http://schemas.microsoft.com/office/drawing/2014/main" id="{B36A718D-BDEE-E01C-AF7D-B56FA1289589}"/>
              </a:ext>
            </a:extLst>
          </p:cNvPr>
          <p:cNvSpPr>
            <a:spLocks noGrp="1"/>
          </p:cNvSpPr>
          <p:nvPr>
            <p:ph type="sldNum" idx="12"/>
          </p:nvPr>
        </p:nvSpPr>
        <p:spPr>
          <a:xfrm>
            <a:off x="8595300" y="4515254"/>
            <a:ext cx="548700" cy="393600"/>
          </a:xfrm>
        </p:spPr>
        <p:txBody>
          <a:bodyPr/>
          <a:lstStyle/>
          <a:p>
            <a:pPr marL="0" lvl="0" indent="0" algn="r" rtl="0">
              <a:spcBef>
                <a:spcPts val="0"/>
              </a:spcBef>
              <a:spcAft>
                <a:spcPts val="0"/>
              </a:spcAft>
              <a:buNone/>
            </a:pPr>
            <a:fld id="{00000000-1234-1234-1234-123412341234}" type="slidenum">
              <a:rPr lang="en-US" smtClean="0"/>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349800" y="2926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LeGUp RESEARCH PROJECT</a:t>
            </a:r>
            <a:endParaRPr/>
          </a:p>
        </p:txBody>
      </p:sp>
      <p:sp>
        <p:nvSpPr>
          <p:cNvPr id="102" name="Google Shape;102;p6"/>
          <p:cNvSpPr txBox="1">
            <a:spLocks noGrp="1"/>
          </p:cNvSpPr>
          <p:nvPr>
            <p:ph type="body" idx="1"/>
          </p:nvPr>
        </p:nvSpPr>
        <p:spPr>
          <a:xfrm>
            <a:off x="456375" y="1531144"/>
            <a:ext cx="4115625" cy="3126000"/>
          </a:xfrm>
          <a:prstGeom prst="rect">
            <a:avLst/>
          </a:prstGeom>
          <a:noFill/>
          <a:ln>
            <a:noFill/>
          </a:ln>
        </p:spPr>
        <p:txBody>
          <a:bodyPr spcFirstLastPara="1" wrap="square" lIns="91425" tIns="91425" rIns="91425" bIns="91425" anchor="t" anchorCtr="0">
            <a:normAutofit/>
          </a:bodyPr>
          <a:lstStyle/>
          <a:p>
            <a:pPr marL="228600" lvl="0" indent="-228600" algn="l" rtl="0">
              <a:lnSpc>
                <a:spcPct val="115000"/>
              </a:lnSpc>
              <a:spcBef>
                <a:spcPts val="0"/>
              </a:spcBef>
              <a:spcAft>
                <a:spcPts val="0"/>
              </a:spcAft>
              <a:buSzPts val="1870"/>
              <a:buFont typeface="Roboto"/>
              <a:buChar char="●"/>
            </a:pPr>
            <a:r>
              <a:rPr lang="en-US" sz="1600">
                <a:solidFill>
                  <a:schemeClr val="dk1"/>
                </a:solidFill>
                <a:latin typeface="Roboto"/>
                <a:ea typeface="Roboto"/>
                <a:cs typeface="Roboto"/>
                <a:sym typeface="Roboto"/>
              </a:rPr>
              <a:t>Evaluate the potential of networked geothermal to deliver heating and cooling in Massachusetts</a:t>
            </a:r>
            <a:endParaRPr sz="1600">
              <a:solidFill>
                <a:schemeClr val="dk1"/>
              </a:solidFill>
              <a:latin typeface="Roboto"/>
              <a:ea typeface="Roboto"/>
              <a:cs typeface="Roboto"/>
              <a:sym typeface="Roboto"/>
            </a:endParaRPr>
          </a:p>
          <a:p>
            <a:pPr marL="228600" lvl="0" indent="-228600" algn="l" rtl="0">
              <a:lnSpc>
                <a:spcPct val="115000"/>
              </a:lnSpc>
              <a:spcBef>
                <a:spcPts val="1000"/>
              </a:spcBef>
              <a:spcAft>
                <a:spcPts val="0"/>
              </a:spcAft>
              <a:buSzPts val="1870"/>
              <a:buFont typeface="Roboto"/>
              <a:buChar char="●"/>
            </a:pPr>
            <a:r>
              <a:rPr lang="en-US" sz="1600">
                <a:solidFill>
                  <a:schemeClr val="dk1"/>
                </a:solidFill>
                <a:latin typeface="Roboto"/>
                <a:ea typeface="Roboto"/>
                <a:cs typeface="Roboto"/>
                <a:sym typeface="Roboto"/>
              </a:rPr>
              <a:t>Increase understanding and optimization of this technology</a:t>
            </a:r>
            <a:endParaRPr sz="1600">
              <a:solidFill>
                <a:schemeClr val="dk1"/>
              </a:solidFill>
            </a:endParaRPr>
          </a:p>
          <a:p>
            <a:pPr marL="228600" lvl="0" indent="-228600" algn="l" rtl="0">
              <a:lnSpc>
                <a:spcPct val="115000"/>
              </a:lnSpc>
              <a:spcBef>
                <a:spcPts val="1000"/>
              </a:spcBef>
              <a:spcAft>
                <a:spcPts val="0"/>
              </a:spcAft>
              <a:buSzPts val="1870"/>
              <a:buFont typeface="Roboto"/>
              <a:buChar char="●"/>
            </a:pPr>
            <a:r>
              <a:rPr lang="en-US" sz="1600">
                <a:solidFill>
                  <a:schemeClr val="dk1"/>
                </a:solidFill>
                <a:latin typeface="Roboto"/>
                <a:ea typeface="Roboto"/>
                <a:cs typeface="Roboto"/>
                <a:sym typeface="Roboto"/>
              </a:rPr>
              <a:t>Engage with and share findings with stakeholders (e.g., Department of Public Utilities, gas utilities, communities)</a:t>
            </a:r>
            <a:endParaRPr sz="1600">
              <a:solidFill>
                <a:schemeClr val="dk1"/>
              </a:solidFill>
              <a:latin typeface="Roboto"/>
              <a:ea typeface="Roboto"/>
              <a:cs typeface="Roboto"/>
              <a:sym typeface="Roboto"/>
            </a:endParaRPr>
          </a:p>
        </p:txBody>
      </p:sp>
      <p:pic>
        <p:nvPicPr>
          <p:cNvPr id="103" name="Google Shape;103;p6"/>
          <p:cNvPicPr preferRelativeResize="0"/>
          <p:nvPr/>
        </p:nvPicPr>
        <p:blipFill rotWithShape="1">
          <a:blip r:embed="rId3">
            <a:alphaModFix/>
          </a:blip>
          <a:srcRect/>
          <a:stretch/>
        </p:blipFill>
        <p:spPr>
          <a:xfrm>
            <a:off x="4465425" y="916575"/>
            <a:ext cx="3826950" cy="3126040"/>
          </a:xfrm>
          <a:prstGeom prst="rect">
            <a:avLst/>
          </a:prstGeom>
          <a:noFill/>
          <a:ln>
            <a:noFill/>
          </a:ln>
        </p:spPr>
      </p:pic>
      <p:sp>
        <p:nvSpPr>
          <p:cNvPr id="104" name="Google Shape;104;p6"/>
          <p:cNvSpPr txBox="1"/>
          <p:nvPr/>
        </p:nvSpPr>
        <p:spPr>
          <a:xfrm>
            <a:off x="265475" y="1145575"/>
            <a:ext cx="890100" cy="507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1D6F83"/>
                </a:solidFill>
                <a:latin typeface="Roboto Condensed"/>
                <a:ea typeface="Roboto Condensed"/>
                <a:cs typeface="Roboto Condensed"/>
                <a:sym typeface="Roboto Condensed"/>
              </a:rPr>
              <a:t>Goals</a:t>
            </a:r>
            <a:endParaRPr sz="5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71EEC8A5-B9E3-B7C5-367B-76F85E429E2B}"/>
              </a:ext>
            </a:extLst>
          </p:cNvPr>
          <p:cNvSpPr>
            <a:spLocks noGrp="1"/>
          </p:cNvSpPr>
          <p:nvPr>
            <p:ph type="sldNum" idx="12"/>
          </p:nvPr>
        </p:nvSpPr>
        <p:spPr>
          <a:xfrm>
            <a:off x="8595300" y="4478809"/>
            <a:ext cx="548700" cy="393600"/>
          </a:xfrm>
        </p:spPr>
        <p:txBody>
          <a:bodyPr/>
          <a:lstStyle/>
          <a:p>
            <a:pPr marL="0" lvl="0" indent="0" algn="r" rtl="0">
              <a:spcBef>
                <a:spcPts val="0"/>
              </a:spcBef>
              <a:spcAft>
                <a:spcPts val="0"/>
              </a:spcAft>
              <a:buNone/>
            </a:pPr>
            <a:fld id="{00000000-1234-1234-1234-123412341234}"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pic>
        <p:nvPicPr>
          <p:cNvPr id="764" name="Google Shape;764;p21" descr="A map of a project&#10;&#10;Description automatically generated"/>
          <p:cNvPicPr preferRelativeResize="0"/>
          <p:nvPr/>
        </p:nvPicPr>
        <p:blipFill rotWithShape="1">
          <a:blip r:embed="rId3">
            <a:alphaModFix/>
          </a:blip>
          <a:srcRect/>
          <a:stretch/>
        </p:blipFill>
        <p:spPr>
          <a:xfrm>
            <a:off x="3501684" y="810509"/>
            <a:ext cx="5503310" cy="3962382"/>
          </a:xfrm>
          <a:prstGeom prst="rect">
            <a:avLst/>
          </a:prstGeom>
          <a:noFill/>
          <a:ln>
            <a:noFill/>
          </a:ln>
        </p:spPr>
      </p:pic>
      <p:pic>
        <p:nvPicPr>
          <p:cNvPr id="765" name="Google Shape;765;p21"/>
          <p:cNvPicPr preferRelativeResize="0"/>
          <p:nvPr/>
        </p:nvPicPr>
        <p:blipFill rotWithShape="1">
          <a:blip r:embed="rId4">
            <a:alphaModFix/>
          </a:blip>
          <a:srcRect/>
          <a:stretch/>
        </p:blipFill>
        <p:spPr>
          <a:xfrm>
            <a:off x="7444657" y="100875"/>
            <a:ext cx="1560336" cy="541200"/>
          </a:xfrm>
          <a:prstGeom prst="rect">
            <a:avLst/>
          </a:prstGeom>
          <a:noFill/>
          <a:ln>
            <a:noFill/>
          </a:ln>
        </p:spPr>
      </p:pic>
      <p:pic>
        <p:nvPicPr>
          <p:cNvPr id="766" name="Google Shape;766;p21"/>
          <p:cNvPicPr preferRelativeResize="0"/>
          <p:nvPr/>
        </p:nvPicPr>
        <p:blipFill rotWithShape="1">
          <a:blip r:embed="rId5">
            <a:alphaModFix/>
          </a:blip>
          <a:srcRect/>
          <a:stretch/>
        </p:blipFill>
        <p:spPr>
          <a:xfrm>
            <a:off x="320994" y="1162898"/>
            <a:ext cx="3582446" cy="2533418"/>
          </a:xfrm>
          <a:prstGeom prst="rect">
            <a:avLst/>
          </a:prstGeom>
          <a:noFill/>
          <a:ln>
            <a:noFill/>
          </a:ln>
        </p:spPr>
      </p:pic>
      <p:sp>
        <p:nvSpPr>
          <p:cNvPr id="767" name="Google Shape;767;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DOE Community Geothermal Grant</a:t>
            </a:r>
            <a:endParaRPr/>
          </a:p>
        </p:txBody>
      </p:sp>
      <p:cxnSp>
        <p:nvCxnSpPr>
          <p:cNvPr id="768" name="Google Shape;768;p21"/>
          <p:cNvCxnSpPr/>
          <p:nvPr/>
        </p:nvCxnSpPr>
        <p:spPr>
          <a:xfrm rot="10800000" flipH="1">
            <a:off x="1586345" y="1017725"/>
            <a:ext cx="2479964" cy="270748"/>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117"/>
              </a:srgbClr>
            </a:outerShdw>
          </a:effectLst>
        </p:spPr>
      </p:cxnSp>
      <p:cxnSp>
        <p:nvCxnSpPr>
          <p:cNvPr id="769" name="Google Shape;769;p21"/>
          <p:cNvCxnSpPr/>
          <p:nvPr/>
        </p:nvCxnSpPr>
        <p:spPr>
          <a:xfrm>
            <a:off x="1953490" y="3612003"/>
            <a:ext cx="2112819" cy="973852"/>
          </a:xfrm>
          <a:prstGeom prst="straightConnector1">
            <a:avLst/>
          </a:prstGeom>
          <a:noFill/>
          <a:ln w="38100" cap="flat" cmpd="sng">
            <a:solidFill>
              <a:schemeClr val="accent2"/>
            </a:solidFill>
            <a:prstDash val="solid"/>
            <a:round/>
            <a:headEnd type="none" w="sm" len="sm"/>
            <a:tailEnd type="triangle" w="med" len="med"/>
          </a:ln>
          <a:effectLst>
            <a:outerShdw blurRad="40000" dist="23000" dir="5400000" rotWithShape="0">
              <a:srgbClr val="000000">
                <a:alpha val="34117"/>
              </a:srgbClr>
            </a:outerShdw>
          </a:effectLst>
        </p:spPr>
      </p:cxnSp>
      <p:sp>
        <p:nvSpPr>
          <p:cNvPr id="2" name="Slide Number Placeholder 1">
            <a:extLst>
              <a:ext uri="{FF2B5EF4-FFF2-40B4-BE49-F238E27FC236}">
                <a16:creationId xmlns:a16="http://schemas.microsoft.com/office/drawing/2014/main" id="{61045B3E-67C7-B91B-3EB9-3E4D9F5DBC3F}"/>
              </a:ext>
            </a:extLst>
          </p:cNvPr>
          <p:cNvSpPr>
            <a:spLocks noGrp="1"/>
          </p:cNvSpPr>
          <p:nvPr>
            <p:ph type="sldNum" idx="12"/>
          </p:nvPr>
        </p:nvSpPr>
        <p:spPr>
          <a:xfrm>
            <a:off x="8643008" y="4547725"/>
            <a:ext cx="548700" cy="393600"/>
          </a:xfrm>
        </p:spPr>
        <p:txBody>
          <a:bodyPr/>
          <a:lstStyle/>
          <a:p>
            <a:pPr marL="0" lvl="0" indent="0" algn="r" rtl="0">
              <a:spcBef>
                <a:spcPts val="0"/>
              </a:spcBef>
              <a:spcAft>
                <a:spcPts val="0"/>
              </a:spcAft>
              <a:buNone/>
            </a:pPr>
            <a:fld id="{00000000-1234-1234-1234-123412341234}"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D44D60-00A9-FDA1-F5E0-BC5807E69308}"/>
              </a:ext>
            </a:extLst>
          </p:cNvPr>
          <p:cNvSpPr>
            <a:spLocks noGrp="1"/>
          </p:cNvSpPr>
          <p:nvPr>
            <p:ph type="body" idx="1"/>
          </p:nvPr>
        </p:nvSpPr>
        <p:spPr/>
        <p:txBody>
          <a:bodyPr>
            <a:normAutofit/>
          </a:bodyPr>
          <a:lstStyle/>
          <a:p>
            <a:pPr marL="114300" indent="0">
              <a:buNone/>
            </a:pPr>
            <a:r>
              <a:rPr lang="en-US" sz="1400" dirty="0"/>
              <a:t>MIT </a:t>
            </a:r>
            <a:r>
              <a:rPr lang="en-US" sz="1400" dirty="0" err="1"/>
              <a:t>OpenCourseWare</a:t>
            </a:r>
            <a:endParaRPr lang="en-US" sz="1400" dirty="0"/>
          </a:p>
          <a:p>
            <a:pPr marL="114300" indent="0">
              <a:buNone/>
            </a:pPr>
            <a:r>
              <a:rPr lang="en-US" sz="1400" u="sng" dirty="0">
                <a:hlinkClick r:id="rId2"/>
              </a:rPr>
              <a:t>https://ocw.mit.edu/</a:t>
            </a:r>
            <a:endParaRPr lang="en-US" sz="1400" dirty="0"/>
          </a:p>
          <a:p>
            <a:pPr marL="114300" indent="0">
              <a:buNone/>
            </a:pPr>
            <a:r>
              <a:rPr lang="en-US" dirty="0"/>
              <a:t> </a:t>
            </a:r>
          </a:p>
          <a:p>
            <a:pPr marL="114300" indent="0">
              <a:buNone/>
            </a:pPr>
            <a:r>
              <a:rPr lang="en-US" dirty="0"/>
              <a:t> </a:t>
            </a:r>
          </a:p>
          <a:p>
            <a:pPr marL="114300" indent="0">
              <a:buNone/>
            </a:pPr>
            <a:r>
              <a:rPr lang="en-US" dirty="0"/>
              <a:t> </a:t>
            </a:r>
          </a:p>
          <a:p>
            <a:pPr marL="114300" indent="0">
              <a:buNone/>
            </a:pPr>
            <a:r>
              <a:rPr lang="en-US" dirty="0"/>
              <a:t>RES.ENV 007 Geothermal Energy Networks (GENs): Transforming our Thermal Energy System</a:t>
            </a:r>
          </a:p>
          <a:p>
            <a:pPr marL="114300" indent="0">
              <a:buNone/>
            </a:pPr>
            <a:r>
              <a:rPr lang="en-US" sz="1500" dirty="0"/>
              <a:t>IAP 2025 </a:t>
            </a:r>
          </a:p>
          <a:p>
            <a:pPr marL="114300" indent="0">
              <a:buNone/>
            </a:pPr>
            <a:r>
              <a:rPr lang="en-US" dirty="0"/>
              <a:t> </a:t>
            </a:r>
          </a:p>
          <a:p>
            <a:pPr marL="114300" indent="0">
              <a:buNone/>
            </a:pPr>
            <a:r>
              <a:rPr lang="en-US" dirty="0"/>
              <a:t> </a:t>
            </a:r>
          </a:p>
          <a:p>
            <a:pPr marL="114300" indent="0">
              <a:buNone/>
            </a:pPr>
            <a:r>
              <a:rPr lang="en-US" sz="1500" dirty="0"/>
              <a:t>For information about citing these materials or our Terms of Use, visit: </a:t>
            </a:r>
            <a:r>
              <a:rPr lang="en-US" sz="1500" u="sng" dirty="0">
                <a:hlinkClick r:id="rId3"/>
              </a:rPr>
              <a:t>https://ocw.mit.edu/terms</a:t>
            </a:r>
            <a:r>
              <a:rPr lang="en-US" sz="1500" dirty="0"/>
              <a:t>. </a:t>
            </a:r>
          </a:p>
          <a:p>
            <a:endParaRPr lang="en-US" dirty="0"/>
          </a:p>
        </p:txBody>
      </p:sp>
      <p:sp>
        <p:nvSpPr>
          <p:cNvPr id="2" name="Slide Number Placeholder 1">
            <a:extLst>
              <a:ext uri="{FF2B5EF4-FFF2-40B4-BE49-F238E27FC236}">
                <a16:creationId xmlns:a16="http://schemas.microsoft.com/office/drawing/2014/main" id="{739C2F6E-CD66-4E3B-CE36-856F83F5C25F}"/>
              </a:ext>
            </a:extLst>
          </p:cNvPr>
          <p:cNvSpPr>
            <a:spLocks noGrp="1"/>
          </p:cNvSpPr>
          <p:nvPr>
            <p:ph type="sldNum" idx="12"/>
          </p:nvPr>
        </p:nvSpPr>
        <p:spPr>
          <a:xfrm>
            <a:off x="8595300" y="4488288"/>
            <a:ext cx="548700" cy="393600"/>
          </a:xfrm>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2685042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grpSp>
        <p:nvGrpSpPr>
          <p:cNvPr id="109" name="Google Shape;109;p7"/>
          <p:cNvGrpSpPr/>
          <p:nvPr/>
        </p:nvGrpSpPr>
        <p:grpSpPr>
          <a:xfrm>
            <a:off x="1685309" y="1732268"/>
            <a:ext cx="1810077" cy="1846669"/>
            <a:chOff x="3490737" y="1374053"/>
            <a:chExt cx="1423800" cy="1423800"/>
          </a:xfrm>
        </p:grpSpPr>
        <p:sp>
          <p:nvSpPr>
            <p:cNvPr id="110" name="Google Shape;110;p7"/>
            <p:cNvSpPr/>
            <p:nvPr/>
          </p:nvSpPr>
          <p:spPr>
            <a:xfrm>
              <a:off x="3490737" y="1374053"/>
              <a:ext cx="1423800" cy="1423800"/>
            </a:xfrm>
            <a:prstGeom prst="ellipse">
              <a:avLst/>
            </a:prstGeom>
            <a:solidFill>
              <a:srgbClr val="E86229"/>
            </a:solidFill>
            <a:ln>
              <a:noFill/>
            </a:ln>
            <a:effectLst>
              <a:outerShdw blurRad="228600" dist="50800" dir="5400000" algn="tl" rotWithShape="0">
                <a:srgbClr val="000000">
                  <a:alpha val="5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7"/>
            <p:cNvSpPr txBox="1"/>
            <p:nvPr/>
          </p:nvSpPr>
          <p:spPr>
            <a:xfrm>
              <a:off x="3702632" y="1694982"/>
              <a:ext cx="1119900" cy="688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oboto"/>
                  <a:ea typeface="Roboto"/>
                  <a:cs typeface="Roboto"/>
                  <a:sym typeface="Roboto"/>
                </a:rPr>
                <a:t>LeGUp</a:t>
              </a:r>
              <a:endParaRPr sz="18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oboto"/>
                  <a:ea typeface="Roboto"/>
                  <a:cs typeface="Roboto"/>
                  <a:sym typeface="Roboto"/>
                </a:rPr>
                <a:t>Governance</a:t>
              </a:r>
              <a:endParaRPr sz="1800" b="1" i="0" u="none" strike="noStrike" cap="none">
                <a:solidFill>
                  <a:srgbClr val="FFFFFF"/>
                </a:solidFill>
                <a:latin typeface="Roboto"/>
                <a:ea typeface="Roboto"/>
                <a:cs typeface="Roboto"/>
                <a:sym typeface="Roboto"/>
              </a:endParaRPr>
            </a:p>
          </p:txBody>
        </p:sp>
      </p:grpSp>
      <p:sp>
        <p:nvSpPr>
          <p:cNvPr id="112" name="Google Shape;112;p7"/>
          <p:cNvSpPr/>
          <p:nvPr/>
        </p:nvSpPr>
        <p:spPr>
          <a:xfrm>
            <a:off x="5987004" y="1372425"/>
            <a:ext cx="2503200" cy="2604900"/>
          </a:xfrm>
          <a:prstGeom prst="ellipse">
            <a:avLst/>
          </a:prstGeom>
          <a:solidFill>
            <a:srgbClr val="E86229"/>
          </a:solidFill>
          <a:ln>
            <a:noFill/>
          </a:ln>
          <a:effectLst>
            <a:outerShdw blurRad="228600" dist="50800" dir="5400000" algn="tl" rotWithShape="0">
              <a:srgbClr val="000000">
                <a:alpha val="5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7"/>
          <p:cNvSpPr/>
          <p:nvPr/>
        </p:nvSpPr>
        <p:spPr>
          <a:xfrm rot="-6598608">
            <a:off x="2834530" y="2688356"/>
            <a:ext cx="2559715" cy="2468701"/>
          </a:xfrm>
          <a:prstGeom prst="ellipse">
            <a:avLst/>
          </a:prstGeom>
          <a:solidFill>
            <a:srgbClr val="1D6F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7"/>
          <p:cNvSpPr/>
          <p:nvPr/>
        </p:nvSpPr>
        <p:spPr>
          <a:xfrm>
            <a:off x="2858541" y="371223"/>
            <a:ext cx="2440200" cy="2517900"/>
          </a:xfrm>
          <a:prstGeom prst="ellipse">
            <a:avLst/>
          </a:prstGeom>
          <a:solidFill>
            <a:srgbClr val="1D6F83"/>
          </a:solidFill>
          <a:ln>
            <a:noFill/>
          </a:ln>
          <a:effectLst>
            <a:outerShdw blurRad="228600" dist="50800" dir="5400000" algn="tl" rotWithShape="0">
              <a:srgbClr val="000000">
                <a:alpha val="5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7"/>
          <p:cNvSpPr txBox="1"/>
          <p:nvPr/>
        </p:nvSpPr>
        <p:spPr>
          <a:xfrm>
            <a:off x="6384491" y="1844002"/>
            <a:ext cx="1907400" cy="1086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Roboto"/>
                <a:ea typeface="Roboto"/>
                <a:cs typeface="Roboto"/>
                <a:sym typeface="Roboto"/>
              </a:rPr>
              <a:t>Communications,Community &amp; Outreach</a:t>
            </a:r>
            <a:endParaRPr sz="1700" b="1" i="0" u="none" strike="noStrike" cap="none">
              <a:solidFill>
                <a:srgbClr val="FFFFFF"/>
              </a:solidFill>
              <a:latin typeface="Roboto"/>
              <a:ea typeface="Roboto"/>
              <a:cs typeface="Roboto"/>
              <a:sym typeface="Roboto"/>
            </a:endParaRPr>
          </a:p>
        </p:txBody>
      </p:sp>
      <p:sp>
        <p:nvSpPr>
          <p:cNvPr id="116" name="Google Shape;116;p7"/>
          <p:cNvSpPr/>
          <p:nvPr/>
        </p:nvSpPr>
        <p:spPr>
          <a:xfrm>
            <a:off x="5017660" y="3305213"/>
            <a:ext cx="1673700" cy="1692900"/>
          </a:xfrm>
          <a:prstGeom prst="ellipse">
            <a:avLst/>
          </a:prstGeom>
          <a:solidFill>
            <a:srgbClr val="1155CC"/>
          </a:solidFill>
          <a:ln>
            <a:noFill/>
          </a:ln>
          <a:effectLst>
            <a:outerShdw blurRad="228600" dist="50800" dir="5400000" algn="tl" rotWithShape="0">
              <a:srgbClr val="000000">
                <a:alpha val="5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7"/>
          <p:cNvSpPr/>
          <p:nvPr/>
        </p:nvSpPr>
        <p:spPr>
          <a:xfrm>
            <a:off x="5002441" y="1885425"/>
            <a:ext cx="1673700" cy="1692900"/>
          </a:xfrm>
          <a:prstGeom prst="ellipse">
            <a:avLst/>
          </a:prstGeom>
          <a:solidFill>
            <a:srgbClr val="1155CC"/>
          </a:solidFill>
          <a:ln>
            <a:noFill/>
          </a:ln>
          <a:effectLst>
            <a:outerShdw blurRad="228600" dist="50800" dir="5400000" algn="tl" rotWithShape="0">
              <a:srgbClr val="000000">
                <a:alpha val="5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7"/>
          <p:cNvSpPr/>
          <p:nvPr/>
        </p:nvSpPr>
        <p:spPr>
          <a:xfrm>
            <a:off x="5002441" y="486215"/>
            <a:ext cx="1673700" cy="1692900"/>
          </a:xfrm>
          <a:prstGeom prst="ellipse">
            <a:avLst/>
          </a:prstGeom>
          <a:solidFill>
            <a:srgbClr val="1155CC"/>
          </a:solidFill>
          <a:ln>
            <a:noFill/>
          </a:ln>
          <a:effectLst>
            <a:outerShdw blurRad="228600" dist="50800" dir="5400000" algn="tl" rotWithShape="0">
              <a:srgbClr val="000000">
                <a:alpha val="5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7"/>
          <p:cNvSpPr/>
          <p:nvPr/>
        </p:nvSpPr>
        <p:spPr>
          <a:xfrm>
            <a:off x="850782" y="3112189"/>
            <a:ext cx="1498800" cy="1498800"/>
          </a:xfrm>
          <a:prstGeom prst="ellipse">
            <a:avLst/>
          </a:prstGeom>
          <a:solidFill>
            <a:srgbClr val="701C7F"/>
          </a:solidFill>
          <a:ln>
            <a:noFill/>
          </a:ln>
          <a:effectLst>
            <a:outerShdw blurRad="228600" dist="50800" dir="5400000" algn="tl" rotWithShape="0">
              <a:srgbClr val="000000">
                <a:alpha val="5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0" name="Google Shape;120;p7"/>
          <p:cNvGrpSpPr/>
          <p:nvPr/>
        </p:nvGrpSpPr>
        <p:grpSpPr>
          <a:xfrm>
            <a:off x="943766" y="837478"/>
            <a:ext cx="1423800" cy="1396178"/>
            <a:chOff x="3454962" y="1292368"/>
            <a:chExt cx="1423800" cy="1423800"/>
          </a:xfrm>
        </p:grpSpPr>
        <p:sp>
          <p:nvSpPr>
            <p:cNvPr id="121" name="Google Shape;121;p7"/>
            <p:cNvSpPr/>
            <p:nvPr/>
          </p:nvSpPr>
          <p:spPr>
            <a:xfrm>
              <a:off x="3454962" y="1292368"/>
              <a:ext cx="1423800" cy="1423800"/>
            </a:xfrm>
            <a:prstGeom prst="ellipse">
              <a:avLst/>
            </a:prstGeom>
            <a:solidFill>
              <a:srgbClr val="761E86"/>
            </a:solidFill>
            <a:ln>
              <a:noFill/>
            </a:ln>
            <a:effectLst>
              <a:outerShdw blurRad="228600" dist="50800" dir="5400000" algn="tl" rotWithShape="0">
                <a:srgbClr val="000000">
                  <a:alpha val="5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7"/>
            <p:cNvSpPr txBox="1"/>
            <p:nvPr/>
          </p:nvSpPr>
          <p:spPr>
            <a:xfrm>
              <a:off x="3491557" y="1457188"/>
              <a:ext cx="1350600"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Roboto"/>
                  <a:ea typeface="Roboto"/>
                  <a:cs typeface="Roboto"/>
                  <a:sym typeface="Roboto"/>
                </a:rPr>
                <a:t>Data Governance Board</a:t>
              </a:r>
              <a:endParaRPr sz="1700" b="1" i="0" u="none" strike="noStrike" cap="none">
                <a:solidFill>
                  <a:srgbClr val="FFFFFF"/>
                </a:solidFill>
                <a:latin typeface="Roboto"/>
                <a:ea typeface="Roboto"/>
                <a:cs typeface="Roboto"/>
                <a:sym typeface="Roboto"/>
              </a:endParaRPr>
            </a:p>
          </p:txBody>
        </p:sp>
      </p:grpSp>
      <p:sp>
        <p:nvSpPr>
          <p:cNvPr id="123" name="Google Shape;123;p7"/>
          <p:cNvSpPr txBox="1"/>
          <p:nvPr/>
        </p:nvSpPr>
        <p:spPr>
          <a:xfrm>
            <a:off x="861466" y="3600000"/>
            <a:ext cx="1380300" cy="52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Roboto"/>
                <a:ea typeface="Roboto"/>
                <a:cs typeface="Roboto"/>
                <a:sym typeface="Roboto"/>
              </a:rPr>
              <a:t>Utilities</a:t>
            </a:r>
            <a:endParaRPr sz="1700" b="1" i="0" u="none" strike="noStrike" cap="none">
              <a:solidFill>
                <a:srgbClr val="FFFFFF"/>
              </a:solidFill>
              <a:latin typeface="Roboto"/>
              <a:ea typeface="Roboto"/>
              <a:cs typeface="Roboto"/>
              <a:sym typeface="Roboto"/>
            </a:endParaRPr>
          </a:p>
        </p:txBody>
      </p:sp>
      <p:sp>
        <p:nvSpPr>
          <p:cNvPr id="124" name="Google Shape;124;p7"/>
          <p:cNvSpPr txBox="1"/>
          <p:nvPr/>
        </p:nvSpPr>
        <p:spPr>
          <a:xfrm>
            <a:off x="5251726" y="3726098"/>
            <a:ext cx="1195272" cy="585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FFFFFF"/>
                </a:solidFill>
                <a:latin typeface="Roboto"/>
                <a:ea typeface="Roboto"/>
                <a:cs typeface="Roboto"/>
                <a:sym typeface="Roboto"/>
              </a:rPr>
              <a:t>Grid </a:t>
            </a:r>
            <a:endParaRPr sz="1600" b="1"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400"/>
              <a:buFont typeface="Arial"/>
              <a:buNone/>
            </a:pPr>
            <a:r>
              <a:rPr lang="en-US" sz="1600" b="1" i="0" u="none" strike="noStrike" cap="none">
                <a:solidFill>
                  <a:srgbClr val="FFFFFF"/>
                </a:solidFill>
                <a:latin typeface="Roboto"/>
                <a:ea typeface="Roboto"/>
                <a:cs typeface="Roboto"/>
                <a:sym typeface="Roboto"/>
              </a:rPr>
              <a:t>Impacts</a:t>
            </a:r>
            <a:endParaRPr sz="1600" b="1" i="0" u="none" strike="noStrike" cap="none">
              <a:solidFill>
                <a:srgbClr val="FFFFFF"/>
              </a:solidFill>
              <a:latin typeface="Roboto"/>
              <a:ea typeface="Roboto"/>
              <a:cs typeface="Roboto"/>
              <a:sym typeface="Roboto"/>
            </a:endParaRPr>
          </a:p>
        </p:txBody>
      </p:sp>
      <p:sp>
        <p:nvSpPr>
          <p:cNvPr id="125" name="Google Shape;125;p7"/>
          <p:cNvSpPr txBox="1"/>
          <p:nvPr/>
        </p:nvSpPr>
        <p:spPr>
          <a:xfrm>
            <a:off x="5149141" y="743456"/>
            <a:ext cx="1380300" cy="523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Roboto"/>
                <a:ea typeface="Roboto"/>
                <a:cs typeface="Roboto"/>
                <a:sym typeface="Roboto"/>
              </a:rPr>
              <a:t>Cost Studies</a:t>
            </a:r>
            <a:endParaRPr sz="1600" b="1" i="0" u="none" strike="noStrike" cap="none">
              <a:solidFill>
                <a:srgbClr val="FFFFFF"/>
              </a:solidFill>
              <a:latin typeface="Roboto"/>
              <a:ea typeface="Roboto"/>
              <a:cs typeface="Roboto"/>
              <a:sym typeface="Roboto"/>
            </a:endParaRPr>
          </a:p>
        </p:txBody>
      </p:sp>
      <p:sp>
        <p:nvSpPr>
          <p:cNvPr id="126" name="Google Shape;126;p7"/>
          <p:cNvSpPr txBox="1"/>
          <p:nvPr/>
        </p:nvSpPr>
        <p:spPr>
          <a:xfrm>
            <a:off x="5060537" y="2192021"/>
            <a:ext cx="1599600" cy="585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600" b="1" i="0" u="none" strike="noStrike" cap="none">
                <a:solidFill>
                  <a:srgbClr val="FFFFFF"/>
                </a:solidFill>
                <a:latin typeface="Roboto"/>
                <a:ea typeface="Roboto"/>
                <a:cs typeface="Roboto"/>
                <a:sym typeface="Roboto"/>
              </a:rPr>
              <a:t>Equity, Health,  Ecology &amp; Env.</a:t>
            </a:r>
            <a:endParaRPr sz="1400" b="0" i="0" u="none" strike="noStrike" cap="none">
              <a:solidFill>
                <a:srgbClr val="000000"/>
              </a:solidFill>
              <a:latin typeface="Arial"/>
              <a:ea typeface="Arial"/>
              <a:cs typeface="Arial"/>
              <a:sym typeface="Arial"/>
            </a:endParaRPr>
          </a:p>
        </p:txBody>
      </p:sp>
      <p:sp>
        <p:nvSpPr>
          <p:cNvPr id="127" name="Google Shape;127;p7"/>
          <p:cNvSpPr txBox="1"/>
          <p:nvPr/>
        </p:nvSpPr>
        <p:spPr>
          <a:xfrm>
            <a:off x="2026816" y="2894275"/>
            <a:ext cx="1072500" cy="3693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chemeClr val="dk1"/>
              </a:buClr>
              <a:buSzPts val="600"/>
              <a:buFont typeface="Arial"/>
              <a:buNone/>
            </a:pPr>
            <a:r>
              <a:rPr lang="en-US" sz="1800" b="1" i="0" u="none" strike="noStrike" cap="none">
                <a:solidFill>
                  <a:srgbClr val="1D6F83"/>
                </a:solidFill>
                <a:latin typeface="Roboto Condensed"/>
                <a:ea typeface="Roboto Condensed"/>
                <a:cs typeface="Roboto Condensed"/>
                <a:sym typeface="Roboto Condensed"/>
              </a:rPr>
              <a:t>HEET</a:t>
            </a:r>
            <a:endParaRPr sz="1800" b="0" i="0" u="none" strike="noStrike" cap="none">
              <a:solidFill>
                <a:srgbClr val="1D6F83"/>
              </a:solidFill>
              <a:latin typeface="Arial"/>
              <a:ea typeface="Arial"/>
              <a:cs typeface="Arial"/>
              <a:sym typeface="Arial"/>
            </a:endParaRPr>
          </a:p>
        </p:txBody>
      </p:sp>
      <p:grpSp>
        <p:nvGrpSpPr>
          <p:cNvPr id="128" name="Google Shape;128;p7"/>
          <p:cNvGrpSpPr/>
          <p:nvPr/>
        </p:nvGrpSpPr>
        <p:grpSpPr>
          <a:xfrm>
            <a:off x="507875" y="1925470"/>
            <a:ext cx="1498800" cy="1498800"/>
            <a:chOff x="644203" y="3718814"/>
            <a:chExt cx="1498800" cy="1498800"/>
          </a:xfrm>
        </p:grpSpPr>
        <p:sp>
          <p:nvSpPr>
            <p:cNvPr id="129" name="Google Shape;129;p7"/>
            <p:cNvSpPr/>
            <p:nvPr/>
          </p:nvSpPr>
          <p:spPr>
            <a:xfrm>
              <a:off x="644203" y="3718814"/>
              <a:ext cx="1498800" cy="1498800"/>
            </a:xfrm>
            <a:prstGeom prst="ellipse">
              <a:avLst/>
            </a:prstGeom>
            <a:solidFill>
              <a:srgbClr val="701C7F"/>
            </a:solidFill>
            <a:ln>
              <a:noFill/>
            </a:ln>
            <a:effectLst>
              <a:outerShdw blurRad="228600" dist="50800" dir="5400000" algn="tl" rotWithShape="0">
                <a:srgbClr val="000000">
                  <a:alpha val="5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7"/>
            <p:cNvSpPr txBox="1"/>
            <p:nvPr/>
          </p:nvSpPr>
          <p:spPr>
            <a:xfrm>
              <a:off x="684169" y="3995869"/>
              <a:ext cx="1380300" cy="944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FFFFFF"/>
                  </a:solidFill>
                  <a:latin typeface="Roboto"/>
                  <a:ea typeface="Roboto"/>
                  <a:cs typeface="Roboto"/>
                  <a:sym typeface="Roboto"/>
                </a:rPr>
                <a:t>Scientific Advisory</a:t>
              </a:r>
              <a:endParaRPr sz="1700" b="1" i="0" u="none" strike="noStrike" cap="none">
                <a:solidFill>
                  <a:srgbClr val="FFFFFF"/>
                </a:solidFill>
                <a:latin typeface="Roboto"/>
                <a:ea typeface="Roboto"/>
                <a:cs typeface="Roboto"/>
                <a:sym typeface="Roboto"/>
              </a:endParaRPr>
            </a:p>
          </p:txBody>
        </p:sp>
      </p:grpSp>
      <p:sp>
        <p:nvSpPr>
          <p:cNvPr id="131" name="Google Shape;131;p7"/>
          <p:cNvSpPr/>
          <p:nvPr/>
        </p:nvSpPr>
        <p:spPr>
          <a:xfrm>
            <a:off x="8083654" y="2114663"/>
            <a:ext cx="1202100" cy="1200300"/>
          </a:xfrm>
          <a:prstGeom prst="ellipse">
            <a:avLst/>
          </a:prstGeom>
          <a:solidFill>
            <a:srgbClr val="F6B26B"/>
          </a:solidFill>
          <a:ln>
            <a:noFill/>
          </a:ln>
          <a:effectLst>
            <a:outerShdw blurRad="228600" dist="50800" dir="5400000" algn="tl" rotWithShape="0">
              <a:srgbClr val="000000">
                <a:alpha val="5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7"/>
          <p:cNvSpPr txBox="1"/>
          <p:nvPr/>
        </p:nvSpPr>
        <p:spPr>
          <a:xfrm>
            <a:off x="8270254" y="2230333"/>
            <a:ext cx="828900" cy="7389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1D6F83"/>
                </a:solidFill>
                <a:latin typeface="Roboto Condensed"/>
                <a:ea typeface="Roboto Condensed"/>
                <a:cs typeface="Roboto Condensed"/>
                <a:sym typeface="Roboto Condensed"/>
              </a:rPr>
              <a:t>Kickstart Feasibility Studies</a:t>
            </a:r>
            <a:endParaRPr sz="1400" b="0" i="0" u="none" strike="noStrike" cap="none">
              <a:solidFill>
                <a:srgbClr val="1D6F83"/>
              </a:solidFill>
              <a:latin typeface="Arial"/>
              <a:ea typeface="Arial"/>
              <a:cs typeface="Arial"/>
              <a:sym typeface="Arial"/>
            </a:endParaRPr>
          </a:p>
        </p:txBody>
      </p:sp>
      <p:sp>
        <p:nvSpPr>
          <p:cNvPr id="133" name="Google Shape;133;p7"/>
          <p:cNvSpPr txBox="1"/>
          <p:nvPr/>
        </p:nvSpPr>
        <p:spPr>
          <a:xfrm>
            <a:off x="3087141" y="3093675"/>
            <a:ext cx="2120100" cy="724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oboto"/>
                <a:ea typeface="Roboto"/>
                <a:cs typeface="Roboto"/>
                <a:sym typeface="Roboto"/>
              </a:rPr>
              <a:t>Statewide Scaling</a:t>
            </a:r>
            <a:endParaRPr sz="1800" b="1" i="0" u="none" strike="noStrike" cap="none">
              <a:solidFill>
                <a:srgbClr val="FFFFFF"/>
              </a:solidFill>
              <a:latin typeface="Roboto"/>
              <a:ea typeface="Roboto"/>
              <a:cs typeface="Roboto"/>
              <a:sym typeface="Roboto"/>
            </a:endParaRPr>
          </a:p>
        </p:txBody>
      </p:sp>
      <p:sp>
        <p:nvSpPr>
          <p:cNvPr id="134" name="Google Shape;134;p7"/>
          <p:cNvSpPr txBox="1"/>
          <p:nvPr/>
        </p:nvSpPr>
        <p:spPr>
          <a:xfrm>
            <a:off x="3481091" y="1390988"/>
            <a:ext cx="1599600" cy="1086900"/>
          </a:xfrm>
          <a:prstGeom prst="rect">
            <a:avLst/>
          </a:prstGeom>
          <a:noFill/>
          <a:ln>
            <a:noFill/>
          </a:ln>
        </p:spPr>
        <p:txBody>
          <a:bodyPr spcFirstLastPara="1" wrap="square" lIns="91425" tIns="91425" rIns="91425" bIns="91425" anchor="ctr" anchorCtr="0">
            <a:noAutofit/>
          </a:bodyPr>
          <a:lstStyle/>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LBNL</a:t>
            </a:r>
            <a:endParaRPr sz="1200" b="0" i="0" u="none" strike="noStrike" cap="none">
              <a:solidFill>
                <a:srgbClr val="FFFFFF"/>
              </a:solidFill>
              <a:latin typeface="Roboto"/>
              <a:ea typeface="Roboto"/>
              <a:cs typeface="Roboto"/>
              <a:sym typeface="Roboto"/>
            </a:endParaRPr>
          </a:p>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NREL</a:t>
            </a:r>
            <a:endParaRPr sz="1200" b="0" i="0" u="none" strike="noStrike" cap="none">
              <a:solidFill>
                <a:srgbClr val="FFFFFF"/>
              </a:solidFill>
              <a:latin typeface="Roboto"/>
              <a:ea typeface="Roboto"/>
              <a:cs typeface="Roboto"/>
              <a:sym typeface="Roboto"/>
            </a:endParaRPr>
          </a:p>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UCB: SRG</a:t>
            </a:r>
            <a:endParaRPr sz="1200" b="0" i="0" u="none" strike="noStrike" cap="none">
              <a:solidFill>
                <a:srgbClr val="FFFFFF"/>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300"/>
              <a:buFont typeface="Arial"/>
              <a:buNone/>
            </a:pPr>
            <a:endParaRPr sz="1300" b="0" i="0" u="none" strike="noStrike" cap="none">
              <a:solidFill>
                <a:srgbClr val="FFFFFF"/>
              </a:solidFill>
              <a:latin typeface="Roboto"/>
              <a:ea typeface="Roboto"/>
              <a:cs typeface="Roboto"/>
              <a:sym typeface="Roboto"/>
            </a:endParaRPr>
          </a:p>
        </p:txBody>
      </p:sp>
      <p:sp>
        <p:nvSpPr>
          <p:cNvPr id="135" name="Google Shape;135;p7"/>
          <p:cNvSpPr txBox="1"/>
          <p:nvPr/>
        </p:nvSpPr>
        <p:spPr>
          <a:xfrm>
            <a:off x="3503465" y="3493025"/>
            <a:ext cx="1599600" cy="1200300"/>
          </a:xfrm>
          <a:prstGeom prst="rect">
            <a:avLst/>
          </a:prstGeom>
          <a:noFill/>
          <a:ln>
            <a:noFill/>
          </a:ln>
        </p:spPr>
        <p:txBody>
          <a:bodyPr spcFirstLastPara="1" wrap="square" lIns="91425" tIns="91425" rIns="91425" bIns="91425" anchor="ctr" anchorCtr="0">
            <a:noAutofit/>
          </a:bodyPr>
          <a:lstStyle/>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NREL</a:t>
            </a:r>
            <a:endParaRPr sz="1200" b="0" i="0" u="none" strike="noStrike" cap="none">
              <a:solidFill>
                <a:srgbClr val="FFFFFF"/>
              </a:solidFill>
              <a:latin typeface="Roboto"/>
              <a:ea typeface="Roboto"/>
              <a:cs typeface="Roboto"/>
              <a:sym typeface="Roboto"/>
            </a:endParaRPr>
          </a:p>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HEET</a:t>
            </a:r>
            <a:endParaRPr sz="1200" b="0" i="0" u="none" strike="noStrike" cap="none">
              <a:solidFill>
                <a:srgbClr val="FFFFFF"/>
              </a:solidFill>
              <a:latin typeface="Roboto"/>
              <a:ea typeface="Roboto"/>
              <a:cs typeface="Roboto"/>
              <a:sym typeface="Roboto"/>
            </a:endParaRPr>
          </a:p>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Buro Happold</a:t>
            </a:r>
            <a:endParaRPr sz="1300" b="0" i="0" u="none" strike="noStrike" cap="none">
              <a:solidFill>
                <a:srgbClr val="FFFFFF"/>
              </a:solidFill>
              <a:latin typeface="Roboto"/>
              <a:ea typeface="Roboto"/>
              <a:cs typeface="Roboto"/>
              <a:sym typeface="Roboto"/>
            </a:endParaRPr>
          </a:p>
        </p:txBody>
      </p:sp>
      <p:sp>
        <p:nvSpPr>
          <p:cNvPr id="136" name="Google Shape;136;p7"/>
          <p:cNvSpPr txBox="1"/>
          <p:nvPr/>
        </p:nvSpPr>
        <p:spPr>
          <a:xfrm>
            <a:off x="3180691" y="837475"/>
            <a:ext cx="1857000" cy="585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FFFFFF"/>
                </a:solidFill>
                <a:latin typeface="Roboto"/>
                <a:ea typeface="Roboto"/>
                <a:cs typeface="Roboto"/>
                <a:sym typeface="Roboto"/>
              </a:rPr>
              <a:t>Core Modeling</a:t>
            </a:r>
            <a:endParaRPr sz="1800" b="1" i="0" u="none" strike="noStrike" cap="none">
              <a:solidFill>
                <a:srgbClr val="FFFFFF"/>
              </a:solidFill>
              <a:latin typeface="Roboto"/>
              <a:ea typeface="Roboto"/>
              <a:cs typeface="Roboto"/>
              <a:sym typeface="Roboto"/>
            </a:endParaRPr>
          </a:p>
        </p:txBody>
      </p:sp>
      <p:sp>
        <p:nvSpPr>
          <p:cNvPr id="137" name="Google Shape;137;p7"/>
          <p:cNvSpPr txBox="1"/>
          <p:nvPr/>
        </p:nvSpPr>
        <p:spPr>
          <a:xfrm>
            <a:off x="6801941" y="3057607"/>
            <a:ext cx="1072500" cy="3693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chemeClr val="dk1"/>
              </a:buClr>
              <a:buSzPts val="600"/>
              <a:buFont typeface="Arial"/>
              <a:buNone/>
            </a:pPr>
            <a:r>
              <a:rPr lang="en-US" sz="1800" b="1" i="0" u="none" strike="noStrike" cap="none">
                <a:solidFill>
                  <a:srgbClr val="1D6F83"/>
                </a:solidFill>
                <a:latin typeface="Roboto Condensed"/>
                <a:ea typeface="Roboto Condensed"/>
                <a:cs typeface="Roboto Condensed"/>
                <a:sym typeface="Roboto Condensed"/>
              </a:rPr>
              <a:t>HEET</a:t>
            </a:r>
            <a:endParaRPr sz="1800" b="0" i="0" u="none" strike="noStrike" cap="none">
              <a:solidFill>
                <a:srgbClr val="1D6F83"/>
              </a:solidFill>
              <a:latin typeface="Arial"/>
              <a:ea typeface="Arial"/>
              <a:cs typeface="Arial"/>
              <a:sym typeface="Arial"/>
            </a:endParaRPr>
          </a:p>
        </p:txBody>
      </p:sp>
      <p:sp>
        <p:nvSpPr>
          <p:cNvPr id="138" name="Google Shape;138;p7"/>
          <p:cNvSpPr txBox="1"/>
          <p:nvPr/>
        </p:nvSpPr>
        <p:spPr>
          <a:xfrm>
            <a:off x="381000" y="266700"/>
            <a:ext cx="2922182"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500"/>
              <a:buFont typeface="Arial"/>
              <a:buNone/>
            </a:pPr>
            <a:r>
              <a:rPr lang="en-US" sz="3000" b="1" i="0" u="none" strike="noStrike" cap="none">
                <a:solidFill>
                  <a:srgbClr val="E86229"/>
                </a:solidFill>
                <a:latin typeface="Roboto Condensed"/>
                <a:ea typeface="Roboto Condensed"/>
                <a:cs typeface="Roboto Condensed"/>
                <a:sym typeface="Roboto Condensed"/>
              </a:rPr>
              <a:t>LeGUp Org Chart</a:t>
            </a:r>
            <a:endParaRPr sz="1400" b="0" i="0" u="none" strike="noStrike" cap="none">
              <a:solidFill>
                <a:srgbClr val="000000"/>
              </a:solidFill>
              <a:latin typeface="Arial"/>
              <a:ea typeface="Arial"/>
              <a:cs typeface="Arial"/>
              <a:sym typeface="Arial"/>
            </a:endParaRPr>
          </a:p>
        </p:txBody>
      </p:sp>
      <p:sp>
        <p:nvSpPr>
          <p:cNvPr id="139" name="Google Shape;139;p7"/>
          <p:cNvSpPr txBox="1"/>
          <p:nvPr/>
        </p:nvSpPr>
        <p:spPr>
          <a:xfrm>
            <a:off x="5181211" y="2762501"/>
            <a:ext cx="1408081" cy="547216"/>
          </a:xfrm>
          <a:prstGeom prst="rect">
            <a:avLst/>
          </a:prstGeom>
          <a:noFill/>
          <a:ln>
            <a:noFill/>
          </a:ln>
        </p:spPr>
        <p:txBody>
          <a:bodyPr spcFirstLastPara="1" wrap="square" lIns="91425" tIns="91425" rIns="91425" bIns="91425" anchor="ctr" anchorCtr="0">
            <a:noAutofit/>
          </a:bodyPr>
          <a:lstStyle/>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BU</a:t>
            </a:r>
            <a:endParaRPr sz="1400" b="0" i="0" u="none" strike="noStrike" cap="none">
              <a:solidFill>
                <a:srgbClr val="000000"/>
              </a:solidFill>
              <a:latin typeface="Arial"/>
              <a:ea typeface="Arial"/>
              <a:cs typeface="Arial"/>
              <a:sym typeface="Arial"/>
            </a:endParaRPr>
          </a:p>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BUSPH</a:t>
            </a:r>
            <a:endParaRPr sz="1400" b="0" i="0" u="none" strike="noStrike" cap="none">
              <a:solidFill>
                <a:srgbClr val="000000"/>
              </a:solidFill>
              <a:latin typeface="Arial"/>
              <a:ea typeface="Arial"/>
              <a:cs typeface="Arial"/>
              <a:sym typeface="Arial"/>
            </a:endParaRPr>
          </a:p>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Umass Lowell</a:t>
            </a:r>
            <a:endParaRPr sz="1300" b="0" i="0" u="none" strike="noStrike" cap="none">
              <a:solidFill>
                <a:srgbClr val="FFFFFF"/>
              </a:solidFill>
              <a:latin typeface="Roboto"/>
              <a:ea typeface="Roboto"/>
              <a:cs typeface="Roboto"/>
              <a:sym typeface="Roboto"/>
            </a:endParaRPr>
          </a:p>
        </p:txBody>
      </p:sp>
      <p:sp>
        <p:nvSpPr>
          <p:cNvPr id="140" name="Google Shape;140;p7"/>
          <p:cNvSpPr txBox="1"/>
          <p:nvPr/>
        </p:nvSpPr>
        <p:spPr>
          <a:xfrm>
            <a:off x="5278061" y="1193848"/>
            <a:ext cx="1345724" cy="547216"/>
          </a:xfrm>
          <a:prstGeom prst="rect">
            <a:avLst/>
          </a:prstGeom>
          <a:noFill/>
          <a:ln>
            <a:noFill/>
          </a:ln>
        </p:spPr>
        <p:txBody>
          <a:bodyPr spcFirstLastPara="1" wrap="square" lIns="91425" tIns="91425" rIns="91425" bIns="91425" anchor="ctr" anchorCtr="0">
            <a:noAutofit/>
          </a:bodyPr>
          <a:lstStyle/>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NREL</a:t>
            </a:r>
            <a:endParaRPr sz="1400" b="0" i="0" u="none" strike="noStrike" cap="none">
              <a:solidFill>
                <a:srgbClr val="000000"/>
              </a:solidFill>
              <a:latin typeface="Arial"/>
              <a:ea typeface="Arial"/>
              <a:cs typeface="Arial"/>
              <a:sym typeface="Arial"/>
            </a:endParaRPr>
          </a:p>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BuroHappold</a:t>
            </a:r>
            <a:endParaRPr sz="1400" b="0" i="0" u="none" strike="noStrike" cap="none">
              <a:solidFill>
                <a:srgbClr val="000000"/>
              </a:solidFill>
              <a:latin typeface="Arial"/>
              <a:ea typeface="Arial"/>
              <a:cs typeface="Arial"/>
              <a:sym typeface="Arial"/>
            </a:endParaRPr>
          </a:p>
          <a:p>
            <a:pPr marL="228600" marR="0" lvl="0" indent="-190500" algn="l" rtl="0">
              <a:lnSpc>
                <a:spcPct val="100000"/>
              </a:lnSpc>
              <a:spcBef>
                <a:spcPts val="0"/>
              </a:spcBef>
              <a:spcAft>
                <a:spcPts val="0"/>
              </a:spcAft>
              <a:buClr>
                <a:srgbClr val="FFFFFF"/>
              </a:buClr>
              <a:buSzPts val="1200"/>
              <a:buFont typeface="Roboto"/>
              <a:buChar char="●"/>
            </a:pPr>
            <a:r>
              <a:rPr lang="en-US" sz="1200" b="0" i="0" u="none" strike="noStrike" cap="none">
                <a:solidFill>
                  <a:srgbClr val="FFFFFF"/>
                </a:solidFill>
                <a:latin typeface="Roboto"/>
                <a:ea typeface="Roboto"/>
                <a:cs typeface="Roboto"/>
                <a:sym typeface="Roboto"/>
              </a:rPr>
              <a:t>HEET</a:t>
            </a:r>
            <a:endParaRPr sz="1300" b="0" i="0" u="none" strike="noStrike" cap="none">
              <a:solidFill>
                <a:srgbClr val="FFFFFF"/>
              </a:solidFill>
              <a:latin typeface="Roboto"/>
              <a:ea typeface="Roboto"/>
              <a:cs typeface="Roboto"/>
              <a:sym typeface="Roboto"/>
            </a:endParaRPr>
          </a:p>
        </p:txBody>
      </p:sp>
      <p:sp>
        <p:nvSpPr>
          <p:cNvPr id="141" name="Google Shape;141;p7"/>
          <p:cNvSpPr txBox="1"/>
          <p:nvPr/>
        </p:nvSpPr>
        <p:spPr>
          <a:xfrm>
            <a:off x="8190336" y="2918322"/>
            <a:ext cx="1072500" cy="3693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chemeClr val="dk1"/>
              </a:buClr>
              <a:buSzPts val="600"/>
              <a:buFont typeface="Arial"/>
              <a:buNone/>
            </a:pPr>
            <a:r>
              <a:rPr lang="en-US" sz="1800" b="1" i="0" u="none" strike="noStrike" cap="none">
                <a:solidFill>
                  <a:srgbClr val="1D6F83"/>
                </a:solidFill>
                <a:latin typeface="Roboto Condensed"/>
                <a:ea typeface="Roboto Condensed"/>
                <a:cs typeface="Roboto Condensed"/>
                <a:sym typeface="Roboto Condensed"/>
              </a:rPr>
              <a:t>HEET</a:t>
            </a:r>
            <a:endParaRPr sz="1800" b="0" i="0" u="none" strike="noStrike" cap="none">
              <a:solidFill>
                <a:srgbClr val="1D6F83"/>
              </a:solidFill>
              <a:latin typeface="Arial"/>
              <a:ea typeface="Arial"/>
              <a:cs typeface="Arial"/>
              <a:sym typeface="Arial"/>
            </a:endParaRPr>
          </a:p>
        </p:txBody>
      </p:sp>
      <p:sp>
        <p:nvSpPr>
          <p:cNvPr id="142" name="Google Shape;142;p7"/>
          <p:cNvSpPr/>
          <p:nvPr/>
        </p:nvSpPr>
        <p:spPr>
          <a:xfrm>
            <a:off x="6713409" y="521134"/>
            <a:ext cx="1202100" cy="1200300"/>
          </a:xfrm>
          <a:prstGeom prst="ellipse">
            <a:avLst/>
          </a:prstGeom>
          <a:solidFill>
            <a:srgbClr val="F6B26B"/>
          </a:solidFill>
          <a:ln>
            <a:noFill/>
          </a:ln>
          <a:effectLst>
            <a:outerShdw blurRad="228600" dist="50800" dir="5400000" algn="tl" rotWithShape="0">
              <a:srgbClr val="000000">
                <a:alpha val="51372"/>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7"/>
          <p:cNvSpPr txBox="1"/>
          <p:nvPr/>
        </p:nvSpPr>
        <p:spPr>
          <a:xfrm>
            <a:off x="6835180" y="910712"/>
            <a:ext cx="1072500" cy="307787"/>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1D6F83"/>
                </a:solidFill>
                <a:latin typeface="Roboto Condensed"/>
                <a:ea typeface="Roboto Condensed"/>
                <a:cs typeface="Roboto Condensed"/>
                <a:sym typeface="Roboto Condensed"/>
              </a:rPr>
              <a:t>GeoDataBank</a:t>
            </a:r>
            <a:endParaRPr sz="1400" b="0" i="0" u="none" strike="noStrike" cap="none">
              <a:solidFill>
                <a:srgbClr val="1D6F83"/>
              </a:solidFill>
              <a:latin typeface="Arial"/>
              <a:ea typeface="Arial"/>
              <a:cs typeface="Arial"/>
              <a:sym typeface="Arial"/>
            </a:endParaRPr>
          </a:p>
        </p:txBody>
      </p:sp>
      <p:sp>
        <p:nvSpPr>
          <p:cNvPr id="144" name="Google Shape;144;p7"/>
          <p:cNvSpPr txBox="1"/>
          <p:nvPr/>
        </p:nvSpPr>
        <p:spPr>
          <a:xfrm>
            <a:off x="6827351" y="1130125"/>
            <a:ext cx="1072500" cy="3693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chemeClr val="dk1"/>
              </a:buClr>
              <a:buSzPts val="600"/>
              <a:buFont typeface="Arial"/>
              <a:buNone/>
            </a:pPr>
            <a:r>
              <a:rPr lang="en-US" sz="1800" b="1" i="0" u="none" strike="noStrike" cap="none">
                <a:solidFill>
                  <a:srgbClr val="1D6F83"/>
                </a:solidFill>
                <a:latin typeface="Roboto Condensed"/>
                <a:ea typeface="Roboto Condensed"/>
                <a:cs typeface="Roboto Condensed"/>
                <a:sym typeface="Roboto Condensed"/>
              </a:rPr>
              <a:t>HEET</a:t>
            </a:r>
            <a:endParaRPr sz="1800" b="0" i="0" u="none" strike="noStrike" cap="none">
              <a:solidFill>
                <a:srgbClr val="1D6F83"/>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1782F675-974C-D5AD-6A9A-BA00C19DC848}"/>
              </a:ext>
            </a:extLst>
          </p:cNvPr>
          <p:cNvSpPr>
            <a:spLocks noGrp="1"/>
          </p:cNvSpPr>
          <p:nvPr>
            <p:ph type="sldNum" idx="12"/>
          </p:nvPr>
        </p:nvSpPr>
        <p:spPr>
          <a:xfrm>
            <a:off x="8595300" y="4496525"/>
            <a:ext cx="548700" cy="393600"/>
          </a:xfrm>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8"/>
          <p:cNvPicPr preferRelativeResize="0"/>
          <p:nvPr/>
        </p:nvPicPr>
        <p:blipFill rotWithShape="1">
          <a:blip r:embed="rId3">
            <a:alphaModFix/>
          </a:blip>
          <a:srcRect/>
          <a:stretch/>
        </p:blipFill>
        <p:spPr>
          <a:xfrm>
            <a:off x="2000250" y="114300"/>
            <a:ext cx="4791649" cy="4791649"/>
          </a:xfrm>
          <a:prstGeom prst="rect">
            <a:avLst/>
          </a:prstGeom>
          <a:noFill/>
          <a:ln>
            <a:noFill/>
          </a:ln>
        </p:spPr>
      </p:pic>
      <p:sp>
        <p:nvSpPr>
          <p:cNvPr id="150" name="Google Shape;150;p8"/>
          <p:cNvSpPr txBox="1">
            <a:spLocks noGrp="1"/>
          </p:cNvSpPr>
          <p:nvPr>
            <p:ph type="title"/>
          </p:nvPr>
        </p:nvSpPr>
        <p:spPr>
          <a:xfrm>
            <a:off x="311700" y="445025"/>
            <a:ext cx="1943400" cy="949666"/>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Project Connections</a:t>
            </a:r>
            <a:endParaRPr/>
          </a:p>
        </p:txBody>
      </p:sp>
      <p:sp>
        <p:nvSpPr>
          <p:cNvPr id="2" name="Slide Number Placeholder 1">
            <a:extLst>
              <a:ext uri="{FF2B5EF4-FFF2-40B4-BE49-F238E27FC236}">
                <a16:creationId xmlns:a16="http://schemas.microsoft.com/office/drawing/2014/main" id="{6EABA58F-9EF9-778D-7E69-3CB5C2B8C398}"/>
              </a:ext>
            </a:extLst>
          </p:cNvPr>
          <p:cNvSpPr>
            <a:spLocks noGrp="1"/>
          </p:cNvSpPr>
          <p:nvPr>
            <p:ph type="sldNum" idx="12"/>
          </p:nvPr>
        </p:nvSpPr>
        <p:spPr>
          <a:xfrm>
            <a:off x="8595300" y="4512349"/>
            <a:ext cx="548700" cy="393600"/>
          </a:xfrm>
        </p:spPr>
        <p:txBody>
          <a:bodyPr/>
          <a:lstStyle/>
          <a:p>
            <a:pPr marL="0" lvl="0" indent="0" algn="r" rtl="0">
              <a:spcBef>
                <a:spcPts val="0"/>
              </a:spcBef>
              <a:spcAft>
                <a:spcPts val="0"/>
              </a:spcAft>
              <a:buNone/>
            </a:pPr>
            <a:fld id="{00000000-1234-1234-1234-123412341234}" type="slidenum">
              <a:rPr lang="en-US" smtClean="0"/>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DATA: PILOT INSTALLATIONS IN MA</a:t>
            </a:r>
            <a:endParaRPr b="1"/>
          </a:p>
        </p:txBody>
      </p:sp>
      <p:sp>
        <p:nvSpPr>
          <p:cNvPr id="156" name="Google Shape;156;p9"/>
          <p:cNvSpPr txBox="1"/>
          <p:nvPr/>
        </p:nvSpPr>
        <p:spPr>
          <a:xfrm>
            <a:off x="2286000" y="2417862"/>
            <a:ext cx="45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7" name="Google Shape;157;p9"/>
          <p:cNvSpPr txBox="1"/>
          <p:nvPr/>
        </p:nvSpPr>
        <p:spPr>
          <a:xfrm>
            <a:off x="2286000" y="2417862"/>
            <a:ext cx="457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58" name="Google Shape;158;p9"/>
          <p:cNvPicPr preferRelativeResize="0"/>
          <p:nvPr/>
        </p:nvPicPr>
        <p:blipFill rotWithShape="1">
          <a:blip r:embed="rId3">
            <a:alphaModFix/>
          </a:blip>
          <a:srcRect l="37382" t="39129" r="39557" b="38406"/>
          <a:stretch/>
        </p:blipFill>
        <p:spPr>
          <a:xfrm>
            <a:off x="6697200" y="2917826"/>
            <a:ext cx="1104901" cy="1076326"/>
          </a:xfrm>
          <a:prstGeom prst="rect">
            <a:avLst/>
          </a:prstGeom>
          <a:noFill/>
          <a:ln>
            <a:noFill/>
          </a:ln>
        </p:spPr>
      </p:pic>
      <p:sp>
        <p:nvSpPr>
          <p:cNvPr id="159" name="Google Shape;159;p9"/>
          <p:cNvSpPr txBox="1">
            <a:spLocks noGrp="1"/>
          </p:cNvSpPr>
          <p:nvPr>
            <p:ph type="body" idx="1"/>
          </p:nvPr>
        </p:nvSpPr>
        <p:spPr>
          <a:xfrm>
            <a:off x="311700" y="1152475"/>
            <a:ext cx="68043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946"/>
              <a:buNone/>
            </a:pPr>
            <a:r>
              <a:rPr lang="en-US">
                <a:latin typeface="Roboto"/>
                <a:ea typeface="Roboto"/>
                <a:cs typeface="Roboto"/>
                <a:sym typeface="Roboto"/>
              </a:rPr>
              <a:t>Motivation: MA Decarb Roadmap mandates net-zero emissions by 2050, 32% of emissions from building sector (MA)</a:t>
            </a:r>
            <a:endParaRPr/>
          </a:p>
        </p:txBody>
      </p:sp>
      <p:sp>
        <p:nvSpPr>
          <p:cNvPr id="160" name="Google Shape;160;p9"/>
          <p:cNvSpPr txBox="1"/>
          <p:nvPr/>
        </p:nvSpPr>
        <p:spPr>
          <a:xfrm>
            <a:off x="407824" y="2084550"/>
            <a:ext cx="4261373" cy="1140282"/>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accent4"/>
                </a:solidFill>
                <a:latin typeface="Roboto"/>
                <a:ea typeface="Roboto"/>
                <a:cs typeface="Roboto"/>
                <a:sym typeface="Roboto"/>
              </a:rPr>
              <a:t>1. Framingham </a:t>
            </a:r>
            <a:r>
              <a:rPr lang="en-US" sz="1400" b="1" i="0" u="none" strike="noStrike" cap="none">
                <a:solidFill>
                  <a:schemeClr val="dk2"/>
                </a:solidFill>
                <a:latin typeface="Roboto"/>
                <a:ea typeface="Roboto"/>
                <a:cs typeface="Roboto"/>
                <a:sym typeface="Roboto"/>
              </a:rPr>
              <a:t>Eversource Gas</a:t>
            </a:r>
            <a:endParaRPr sz="1400" b="0" i="0" u="none" strike="noStrike" cap="none">
              <a:solidFill>
                <a:schemeClr val="dk2"/>
              </a:solidFill>
              <a:latin typeface="Roboto"/>
              <a:ea typeface="Roboto"/>
              <a:cs typeface="Roboto"/>
              <a:sym typeface="Roboto"/>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chemeClr val="accent4"/>
                </a:solidFill>
                <a:latin typeface="Roboto"/>
                <a:ea typeface="Roboto"/>
                <a:cs typeface="Roboto"/>
                <a:sym typeface="Roboto"/>
              </a:rPr>
              <a:t>2. </a:t>
            </a:r>
            <a:r>
              <a:rPr lang="en-US" sz="1800" b="1" i="0" u="none" strike="noStrike" cap="none">
                <a:solidFill>
                  <a:srgbClr val="FFAB40"/>
                </a:solidFill>
                <a:latin typeface="Roboto"/>
                <a:ea typeface="Roboto"/>
                <a:cs typeface="Roboto"/>
                <a:sym typeface="Roboto"/>
              </a:rPr>
              <a:t>Franklin Field </a:t>
            </a:r>
            <a:r>
              <a:rPr lang="en-US" sz="1400" b="1" i="0" u="none" strike="noStrike" cap="none">
                <a:solidFill>
                  <a:schemeClr val="dk2"/>
                </a:solidFill>
                <a:latin typeface="Roboto"/>
                <a:ea typeface="Roboto"/>
                <a:cs typeface="Roboto"/>
                <a:sym typeface="Roboto"/>
              </a:rPr>
              <a:t>National Grid</a:t>
            </a:r>
            <a:endParaRPr sz="14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r>
              <a:rPr lang="en-US" sz="1800" b="1" i="0" u="none" strike="noStrike" cap="none">
                <a:solidFill>
                  <a:srgbClr val="FFAB40"/>
                </a:solidFill>
                <a:latin typeface="Roboto"/>
                <a:ea typeface="Roboto"/>
                <a:cs typeface="Roboto"/>
                <a:sym typeface="Roboto"/>
              </a:rPr>
              <a:t>3. Framingham extension </a:t>
            </a:r>
            <a:r>
              <a:rPr lang="en-US" sz="1400" b="1" i="0" u="none" strike="noStrike" cap="none">
                <a:solidFill>
                  <a:srgbClr val="595959"/>
                </a:solidFill>
                <a:latin typeface="Roboto"/>
                <a:ea typeface="Roboto"/>
                <a:cs typeface="Roboto"/>
                <a:sym typeface="Roboto"/>
              </a:rPr>
              <a:t>Eversource Gas</a:t>
            </a:r>
            <a:endParaRPr sz="1400" b="1" i="0" u="none" strike="noStrike" cap="none">
              <a:solidFill>
                <a:schemeClr val="dk2"/>
              </a:solidFill>
              <a:latin typeface="Roboto"/>
              <a:ea typeface="Roboto"/>
              <a:cs typeface="Roboto"/>
              <a:sym typeface="Roboto"/>
            </a:endParaRPr>
          </a:p>
        </p:txBody>
      </p:sp>
      <p:pic>
        <p:nvPicPr>
          <p:cNvPr id="161" name="Google Shape;161;p9"/>
          <p:cNvPicPr preferRelativeResize="0"/>
          <p:nvPr/>
        </p:nvPicPr>
        <p:blipFill rotWithShape="1">
          <a:blip r:embed="rId4">
            <a:alphaModFix/>
          </a:blip>
          <a:srcRect/>
          <a:stretch/>
        </p:blipFill>
        <p:spPr>
          <a:xfrm>
            <a:off x="5804896" y="0"/>
            <a:ext cx="3657917" cy="2036240"/>
          </a:xfrm>
          <a:prstGeom prst="rect">
            <a:avLst/>
          </a:prstGeom>
          <a:noFill/>
          <a:ln>
            <a:noFill/>
          </a:ln>
        </p:spPr>
      </p:pic>
      <p:sp>
        <p:nvSpPr>
          <p:cNvPr id="2" name="Slide Number Placeholder 1">
            <a:extLst>
              <a:ext uri="{FF2B5EF4-FFF2-40B4-BE49-F238E27FC236}">
                <a16:creationId xmlns:a16="http://schemas.microsoft.com/office/drawing/2014/main" id="{8B14D2B7-6F2B-E4CE-90F5-A178CBE612A1}"/>
              </a:ext>
            </a:extLst>
          </p:cNvPr>
          <p:cNvSpPr>
            <a:spLocks noGrp="1"/>
          </p:cNvSpPr>
          <p:nvPr>
            <p:ph type="sldNum" idx="12"/>
          </p:nvPr>
        </p:nvSpPr>
        <p:spPr>
          <a:xfrm>
            <a:off x="8595300" y="4501675"/>
            <a:ext cx="548700" cy="393600"/>
          </a:xfrm>
        </p:spPr>
        <p:txBody>
          <a:bodyPr/>
          <a:lstStyle/>
          <a:p>
            <a:pPr marL="0" lvl="0" indent="0" algn="r" rtl="0">
              <a:spcBef>
                <a:spcPts val="0"/>
              </a:spcBef>
              <a:spcAft>
                <a:spcPts val="0"/>
              </a:spcAft>
              <a:buNone/>
            </a:pPr>
            <a:fld id="{00000000-1234-1234-1234-123412341234}" type="slidenum">
              <a:rPr lang="en-US" smtClean="0"/>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p:nvPr/>
        </p:nvSpPr>
        <p:spPr>
          <a:xfrm>
            <a:off x="191387" y="2509284"/>
            <a:ext cx="8846288" cy="25711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67" name="Google Shape;167;p24"/>
          <p:cNvSpPr/>
          <p:nvPr/>
        </p:nvSpPr>
        <p:spPr>
          <a:xfrm>
            <a:off x="5014818" y="4584096"/>
            <a:ext cx="1094570"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4"/>
          <p:cNvSpPr/>
          <p:nvPr/>
        </p:nvSpPr>
        <p:spPr>
          <a:xfrm>
            <a:off x="6113802" y="4584096"/>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4"/>
          <p:cNvSpPr/>
          <p:nvPr/>
        </p:nvSpPr>
        <p:spPr>
          <a:xfrm>
            <a:off x="7202662" y="4585739"/>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4"/>
          <p:cNvSpPr/>
          <p:nvPr/>
        </p:nvSpPr>
        <p:spPr>
          <a:xfrm>
            <a:off x="7202662" y="4123385"/>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4"/>
          <p:cNvSpPr/>
          <p:nvPr/>
        </p:nvSpPr>
        <p:spPr>
          <a:xfrm>
            <a:off x="6113802" y="4121742"/>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4"/>
          <p:cNvSpPr/>
          <p:nvPr/>
        </p:nvSpPr>
        <p:spPr>
          <a:xfrm>
            <a:off x="5014818" y="4121742"/>
            <a:ext cx="1094570"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3" name="Google Shape;173;p24"/>
          <p:cNvSpPr/>
          <p:nvPr/>
        </p:nvSpPr>
        <p:spPr>
          <a:xfrm>
            <a:off x="5014818" y="3659219"/>
            <a:ext cx="1094570"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4"/>
          <p:cNvSpPr/>
          <p:nvPr/>
        </p:nvSpPr>
        <p:spPr>
          <a:xfrm>
            <a:off x="3921447" y="3659218"/>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4"/>
          <p:cNvSpPr txBox="1"/>
          <p:nvPr/>
        </p:nvSpPr>
        <p:spPr>
          <a:xfrm>
            <a:off x="293700" y="1052725"/>
            <a:ext cx="4519500" cy="1077900"/>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E86229"/>
                </a:solidFill>
                <a:latin typeface="Roboto"/>
                <a:ea typeface="Roboto"/>
                <a:cs typeface="Roboto"/>
                <a:sym typeface="Roboto"/>
              </a:rPr>
              <a:t>Objective: </a:t>
            </a:r>
            <a:r>
              <a:rPr lang="en-US" sz="1200" b="0" i="0" u="none" strike="noStrike" cap="none">
                <a:solidFill>
                  <a:srgbClr val="000000"/>
                </a:solidFill>
                <a:latin typeface="Roboto"/>
                <a:ea typeface="Roboto"/>
                <a:cs typeface="Roboto"/>
                <a:sym typeface="Roboto"/>
              </a:rPr>
              <a:t>Install fiber in 15 boreholes across the whole system connected to an interrogator device on each borefield</a:t>
            </a:r>
            <a:endParaRPr sz="1200" b="0" i="0" u="none" strike="noStrike" cap="none">
              <a:solidFill>
                <a:srgbClr val="E86229"/>
              </a:solidFill>
              <a:latin typeface="Roboto"/>
              <a:ea typeface="Roboto"/>
              <a:cs typeface="Roboto"/>
              <a:sym typeface="Roboto"/>
            </a:endParaRPr>
          </a:p>
        </p:txBody>
      </p:sp>
      <p:sp>
        <p:nvSpPr>
          <p:cNvPr id="176" name="Google Shape;176;p24"/>
          <p:cNvSpPr txBox="1"/>
          <p:nvPr/>
        </p:nvSpPr>
        <p:spPr>
          <a:xfrm>
            <a:off x="4926530" y="457946"/>
            <a:ext cx="4170900" cy="2109594"/>
          </a:xfrm>
          <a:prstGeom prst="rect">
            <a:avLst/>
          </a:prstGeom>
          <a:noFill/>
          <a:ln>
            <a:noFill/>
          </a:ln>
        </p:spPr>
        <p:txBody>
          <a:bodyPr spcFirstLastPara="1" wrap="square" lIns="91425" tIns="91425" rIns="91425" bIns="91425" anchor="t" anchorCtr="0">
            <a:normAutofit lnSpcReduction="10000"/>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E86229"/>
                </a:solidFill>
                <a:latin typeface="Roboto"/>
                <a:ea typeface="Roboto"/>
                <a:cs typeface="Roboto"/>
                <a:sym typeface="Roboto"/>
              </a:rPr>
              <a:t>Team</a:t>
            </a:r>
            <a:endParaRPr sz="1600" b="0" i="0" u="none"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Soga lab: Jiahui Yang, Kecheng Chen, Yaobin Yang, and Sumeet Sinha</a:t>
            </a:r>
            <a:endParaRPr sz="1200" b="0" i="0" u="none"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HEET: Eric Juma, Victor Oyeleke, and Isabel Varela</a:t>
            </a:r>
            <a:endParaRPr sz="1200" b="0" i="0" u="none" strike="noStrike" cap="none">
              <a:solidFill>
                <a:srgbClr val="000000"/>
              </a:solidFill>
              <a:latin typeface="Roboto"/>
              <a:ea typeface="Roboto"/>
              <a:cs typeface="Roboto"/>
              <a:sym typeface="Roboto"/>
            </a:endParaRPr>
          </a:p>
          <a:p>
            <a:pPr marL="0" marR="0" lvl="0" indent="0" algn="l" rtl="0">
              <a:lnSpc>
                <a:spcPct val="115000"/>
              </a:lnSpc>
              <a:spcBef>
                <a:spcPts val="1200"/>
              </a:spcBef>
              <a:spcAft>
                <a:spcPts val="1200"/>
              </a:spcAft>
              <a:buClr>
                <a:srgbClr val="000000"/>
              </a:buClr>
              <a:buSzPts val="1200"/>
              <a:buFont typeface="Arial"/>
              <a:buNone/>
            </a:pPr>
            <a:r>
              <a:rPr lang="en-US" sz="1200" b="0" i="0" u="none" strike="noStrike" cap="none">
                <a:solidFill>
                  <a:srgbClr val="000000"/>
                </a:solidFill>
                <a:latin typeface="Roboto"/>
                <a:ea typeface="Roboto"/>
                <a:cs typeface="Roboto"/>
                <a:sym typeface="Roboto"/>
              </a:rPr>
              <a:t>Working closely with Eversource, RH White, Celsius, Berkeley, and Midwest Geo</a:t>
            </a:r>
            <a:endParaRPr sz="1200" b="0" i="0" u="none" strike="noStrike" cap="none">
              <a:solidFill>
                <a:srgbClr val="E86229"/>
              </a:solidFill>
              <a:latin typeface="Roboto"/>
              <a:ea typeface="Roboto"/>
              <a:cs typeface="Roboto"/>
              <a:sym typeface="Roboto"/>
            </a:endParaRPr>
          </a:p>
        </p:txBody>
      </p:sp>
      <p:sp>
        <p:nvSpPr>
          <p:cNvPr id="177" name="Google Shape;177;p24"/>
          <p:cNvSpPr/>
          <p:nvPr/>
        </p:nvSpPr>
        <p:spPr>
          <a:xfrm>
            <a:off x="1735347" y="3195221"/>
            <a:ext cx="1094570"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4"/>
          <p:cNvSpPr/>
          <p:nvPr/>
        </p:nvSpPr>
        <p:spPr>
          <a:xfrm>
            <a:off x="1735347" y="3657575"/>
            <a:ext cx="1094570"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4"/>
          <p:cNvSpPr/>
          <p:nvPr/>
        </p:nvSpPr>
        <p:spPr>
          <a:xfrm>
            <a:off x="1735347" y="4120098"/>
            <a:ext cx="1094570"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0" name="Google Shape;180;p24"/>
          <p:cNvSpPr/>
          <p:nvPr/>
        </p:nvSpPr>
        <p:spPr>
          <a:xfrm>
            <a:off x="1735347" y="4582452"/>
            <a:ext cx="1094570"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4"/>
          <p:cNvSpPr/>
          <p:nvPr/>
        </p:nvSpPr>
        <p:spPr>
          <a:xfrm>
            <a:off x="2836362" y="3195221"/>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4"/>
          <p:cNvSpPr/>
          <p:nvPr/>
        </p:nvSpPr>
        <p:spPr>
          <a:xfrm>
            <a:off x="2834331" y="3657575"/>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24"/>
          <p:cNvSpPr/>
          <p:nvPr/>
        </p:nvSpPr>
        <p:spPr>
          <a:xfrm>
            <a:off x="2834331" y="4120098"/>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24"/>
          <p:cNvSpPr/>
          <p:nvPr/>
        </p:nvSpPr>
        <p:spPr>
          <a:xfrm>
            <a:off x="2834331" y="4582452"/>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4"/>
          <p:cNvSpPr/>
          <p:nvPr/>
        </p:nvSpPr>
        <p:spPr>
          <a:xfrm>
            <a:off x="1735347" y="2580259"/>
            <a:ext cx="1094570" cy="307500"/>
          </a:xfrm>
          <a:prstGeom prst="rect">
            <a:avLst/>
          </a:prstGeom>
          <a:solidFill>
            <a:srgbClr val="3D3D3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Q3 2023</a:t>
            </a:r>
            <a:endParaRPr sz="800" b="1" i="0" u="none" strike="noStrike" cap="none">
              <a:solidFill>
                <a:srgbClr val="FFFFFF"/>
              </a:solidFill>
              <a:latin typeface="Roboto"/>
              <a:ea typeface="Roboto"/>
              <a:cs typeface="Roboto"/>
              <a:sym typeface="Roboto"/>
            </a:endParaRPr>
          </a:p>
        </p:txBody>
      </p:sp>
      <p:sp>
        <p:nvSpPr>
          <p:cNvPr id="186" name="Google Shape;186;p24"/>
          <p:cNvSpPr/>
          <p:nvPr/>
        </p:nvSpPr>
        <p:spPr>
          <a:xfrm>
            <a:off x="1735347" y="2879473"/>
            <a:ext cx="365760" cy="307500"/>
          </a:xfrm>
          <a:prstGeom prst="rect">
            <a:avLst/>
          </a:prstGeom>
          <a:solidFill>
            <a:srgbClr val="3D3D3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Jul</a:t>
            </a:r>
            <a:endParaRPr sz="600" b="0" i="0" u="none" strike="noStrike" cap="none">
              <a:solidFill>
                <a:srgbClr val="FFFFFF"/>
              </a:solidFill>
              <a:latin typeface="Roboto"/>
              <a:ea typeface="Roboto"/>
              <a:cs typeface="Roboto"/>
              <a:sym typeface="Roboto"/>
            </a:endParaRPr>
          </a:p>
        </p:txBody>
      </p:sp>
      <p:sp>
        <p:nvSpPr>
          <p:cNvPr id="187" name="Google Shape;187;p24"/>
          <p:cNvSpPr/>
          <p:nvPr/>
        </p:nvSpPr>
        <p:spPr>
          <a:xfrm>
            <a:off x="2099085" y="2879473"/>
            <a:ext cx="365760" cy="307500"/>
          </a:xfrm>
          <a:prstGeom prst="rect">
            <a:avLst/>
          </a:prstGeom>
          <a:solidFill>
            <a:srgbClr val="3D3D3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Aug</a:t>
            </a:r>
            <a:endParaRPr sz="600" b="0" i="0" u="none" strike="noStrike" cap="none">
              <a:solidFill>
                <a:srgbClr val="FFFFFF"/>
              </a:solidFill>
              <a:latin typeface="Roboto"/>
              <a:ea typeface="Roboto"/>
              <a:cs typeface="Roboto"/>
              <a:sym typeface="Roboto"/>
            </a:endParaRPr>
          </a:p>
        </p:txBody>
      </p:sp>
      <p:sp>
        <p:nvSpPr>
          <p:cNvPr id="188" name="Google Shape;188;p24"/>
          <p:cNvSpPr/>
          <p:nvPr/>
        </p:nvSpPr>
        <p:spPr>
          <a:xfrm>
            <a:off x="2462823" y="2879473"/>
            <a:ext cx="365760" cy="307500"/>
          </a:xfrm>
          <a:prstGeom prst="rect">
            <a:avLst/>
          </a:prstGeom>
          <a:solidFill>
            <a:srgbClr val="3D3D3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Sep</a:t>
            </a:r>
            <a:endParaRPr sz="600" b="0" i="0" u="none" strike="noStrike" cap="none">
              <a:solidFill>
                <a:srgbClr val="FFFFFF"/>
              </a:solidFill>
              <a:latin typeface="Roboto"/>
              <a:ea typeface="Roboto"/>
              <a:cs typeface="Roboto"/>
              <a:sym typeface="Roboto"/>
            </a:endParaRPr>
          </a:p>
        </p:txBody>
      </p:sp>
      <p:sp>
        <p:nvSpPr>
          <p:cNvPr id="189" name="Google Shape;189;p24"/>
          <p:cNvSpPr/>
          <p:nvPr/>
        </p:nvSpPr>
        <p:spPr>
          <a:xfrm>
            <a:off x="2833269" y="2580259"/>
            <a:ext cx="1083982" cy="307500"/>
          </a:xfrm>
          <a:prstGeom prst="rect">
            <a:avLst/>
          </a:prstGeom>
          <a:solidFill>
            <a:srgbClr val="3D3D3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Q4 2023</a:t>
            </a:r>
            <a:endParaRPr sz="800" b="1" i="0" u="none" strike="noStrike" cap="none">
              <a:solidFill>
                <a:srgbClr val="FFFFFF"/>
              </a:solidFill>
              <a:latin typeface="Roboto"/>
              <a:ea typeface="Roboto"/>
              <a:cs typeface="Roboto"/>
              <a:sym typeface="Roboto"/>
            </a:endParaRPr>
          </a:p>
        </p:txBody>
      </p:sp>
      <p:sp>
        <p:nvSpPr>
          <p:cNvPr id="190" name="Google Shape;190;p24"/>
          <p:cNvSpPr/>
          <p:nvPr/>
        </p:nvSpPr>
        <p:spPr>
          <a:xfrm>
            <a:off x="2826561" y="2879473"/>
            <a:ext cx="365760" cy="307500"/>
          </a:xfrm>
          <a:prstGeom prst="rect">
            <a:avLst/>
          </a:prstGeom>
          <a:solidFill>
            <a:srgbClr val="3D3D3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Oct</a:t>
            </a:r>
            <a:endParaRPr sz="600" b="0" i="0" u="none" strike="noStrike" cap="none">
              <a:solidFill>
                <a:srgbClr val="FFFFFF"/>
              </a:solidFill>
              <a:latin typeface="Roboto"/>
              <a:ea typeface="Roboto"/>
              <a:cs typeface="Roboto"/>
              <a:sym typeface="Roboto"/>
            </a:endParaRPr>
          </a:p>
        </p:txBody>
      </p:sp>
      <p:sp>
        <p:nvSpPr>
          <p:cNvPr id="191" name="Google Shape;191;p24"/>
          <p:cNvSpPr/>
          <p:nvPr/>
        </p:nvSpPr>
        <p:spPr>
          <a:xfrm>
            <a:off x="3190299" y="2879473"/>
            <a:ext cx="365760" cy="307500"/>
          </a:xfrm>
          <a:prstGeom prst="rect">
            <a:avLst/>
          </a:prstGeom>
          <a:solidFill>
            <a:srgbClr val="3D3D3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Nov</a:t>
            </a:r>
            <a:endParaRPr sz="600" b="0" i="0" u="none" strike="noStrike" cap="none">
              <a:solidFill>
                <a:srgbClr val="FFFFFF"/>
              </a:solidFill>
              <a:latin typeface="Roboto"/>
              <a:ea typeface="Roboto"/>
              <a:cs typeface="Roboto"/>
              <a:sym typeface="Roboto"/>
            </a:endParaRPr>
          </a:p>
        </p:txBody>
      </p:sp>
      <p:sp>
        <p:nvSpPr>
          <p:cNvPr id="192" name="Google Shape;192;p24"/>
          <p:cNvSpPr/>
          <p:nvPr/>
        </p:nvSpPr>
        <p:spPr>
          <a:xfrm>
            <a:off x="3554037" y="2879473"/>
            <a:ext cx="365760" cy="307500"/>
          </a:xfrm>
          <a:prstGeom prst="rect">
            <a:avLst/>
          </a:prstGeom>
          <a:solidFill>
            <a:srgbClr val="3D3D3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Dec</a:t>
            </a:r>
            <a:endParaRPr sz="600" b="0" i="0" u="none" strike="noStrike" cap="none">
              <a:solidFill>
                <a:srgbClr val="FFFFFF"/>
              </a:solidFill>
              <a:latin typeface="Roboto"/>
              <a:ea typeface="Roboto"/>
              <a:cs typeface="Roboto"/>
              <a:sym typeface="Roboto"/>
            </a:endParaRPr>
          </a:p>
        </p:txBody>
      </p:sp>
      <p:sp>
        <p:nvSpPr>
          <p:cNvPr id="193" name="Google Shape;193;p24"/>
          <p:cNvSpPr/>
          <p:nvPr/>
        </p:nvSpPr>
        <p:spPr>
          <a:xfrm>
            <a:off x="3920603" y="2580259"/>
            <a:ext cx="1083378" cy="307500"/>
          </a:xfrm>
          <a:prstGeom prst="rect">
            <a:avLst/>
          </a:prstGeom>
          <a:solidFill>
            <a:srgbClr val="46464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Q1 2024</a:t>
            </a:r>
            <a:endParaRPr sz="800" b="1" i="0" u="none" strike="noStrike" cap="none">
              <a:solidFill>
                <a:srgbClr val="FFFFFF"/>
              </a:solidFill>
              <a:latin typeface="Roboto"/>
              <a:ea typeface="Roboto"/>
              <a:cs typeface="Roboto"/>
              <a:sym typeface="Roboto"/>
            </a:endParaRPr>
          </a:p>
        </p:txBody>
      </p:sp>
      <p:sp>
        <p:nvSpPr>
          <p:cNvPr id="194" name="Google Shape;194;p24"/>
          <p:cNvSpPr/>
          <p:nvPr/>
        </p:nvSpPr>
        <p:spPr>
          <a:xfrm>
            <a:off x="3917775" y="2879473"/>
            <a:ext cx="365760" cy="307500"/>
          </a:xfrm>
          <a:prstGeom prst="rect">
            <a:avLst/>
          </a:prstGeom>
          <a:solidFill>
            <a:srgbClr val="46464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Jan</a:t>
            </a:r>
            <a:endParaRPr sz="600" b="0" i="0" u="none" strike="noStrike" cap="none">
              <a:solidFill>
                <a:srgbClr val="FFFFFF"/>
              </a:solidFill>
              <a:latin typeface="Roboto"/>
              <a:ea typeface="Roboto"/>
              <a:cs typeface="Roboto"/>
              <a:sym typeface="Roboto"/>
            </a:endParaRPr>
          </a:p>
        </p:txBody>
      </p:sp>
      <p:sp>
        <p:nvSpPr>
          <p:cNvPr id="195" name="Google Shape;195;p24"/>
          <p:cNvSpPr/>
          <p:nvPr/>
        </p:nvSpPr>
        <p:spPr>
          <a:xfrm>
            <a:off x="4281513" y="2879473"/>
            <a:ext cx="365760" cy="307500"/>
          </a:xfrm>
          <a:prstGeom prst="rect">
            <a:avLst/>
          </a:prstGeom>
          <a:solidFill>
            <a:srgbClr val="46464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Feb</a:t>
            </a:r>
            <a:endParaRPr sz="600" b="0" i="0" u="none" strike="noStrike" cap="none">
              <a:solidFill>
                <a:srgbClr val="FFFFFF"/>
              </a:solidFill>
              <a:latin typeface="Roboto"/>
              <a:ea typeface="Roboto"/>
              <a:cs typeface="Roboto"/>
              <a:sym typeface="Roboto"/>
            </a:endParaRPr>
          </a:p>
        </p:txBody>
      </p:sp>
      <p:sp>
        <p:nvSpPr>
          <p:cNvPr id="196" name="Google Shape;196;p24"/>
          <p:cNvSpPr/>
          <p:nvPr/>
        </p:nvSpPr>
        <p:spPr>
          <a:xfrm>
            <a:off x="4645251" y="2879473"/>
            <a:ext cx="365760" cy="307500"/>
          </a:xfrm>
          <a:prstGeom prst="rect">
            <a:avLst/>
          </a:prstGeom>
          <a:solidFill>
            <a:srgbClr val="46464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Mar</a:t>
            </a:r>
            <a:endParaRPr sz="600" b="0" i="0" u="none" strike="noStrike" cap="none">
              <a:solidFill>
                <a:srgbClr val="FFFFFF"/>
              </a:solidFill>
              <a:latin typeface="Roboto"/>
              <a:ea typeface="Roboto"/>
              <a:cs typeface="Roboto"/>
              <a:sym typeface="Roboto"/>
            </a:endParaRPr>
          </a:p>
        </p:txBody>
      </p:sp>
      <p:sp>
        <p:nvSpPr>
          <p:cNvPr id="197" name="Google Shape;197;p24"/>
          <p:cNvSpPr/>
          <p:nvPr/>
        </p:nvSpPr>
        <p:spPr>
          <a:xfrm>
            <a:off x="5007333" y="2580259"/>
            <a:ext cx="1090203"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Q2 2024</a:t>
            </a:r>
            <a:endParaRPr sz="800" b="1" i="0" u="none" strike="noStrike" cap="none">
              <a:solidFill>
                <a:srgbClr val="FFFFFF"/>
              </a:solidFill>
              <a:latin typeface="Roboto"/>
              <a:ea typeface="Roboto"/>
              <a:cs typeface="Roboto"/>
              <a:sym typeface="Roboto"/>
            </a:endParaRPr>
          </a:p>
        </p:txBody>
      </p:sp>
      <p:sp>
        <p:nvSpPr>
          <p:cNvPr id="198" name="Google Shape;198;p24"/>
          <p:cNvSpPr/>
          <p:nvPr/>
        </p:nvSpPr>
        <p:spPr>
          <a:xfrm>
            <a:off x="5008989" y="2879473"/>
            <a:ext cx="365760"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Apr</a:t>
            </a:r>
            <a:endParaRPr sz="600" b="0" i="0" u="none" strike="noStrike" cap="none">
              <a:solidFill>
                <a:srgbClr val="FFFFFF"/>
              </a:solidFill>
              <a:latin typeface="Roboto"/>
              <a:ea typeface="Roboto"/>
              <a:cs typeface="Roboto"/>
              <a:sym typeface="Roboto"/>
            </a:endParaRPr>
          </a:p>
        </p:txBody>
      </p:sp>
      <p:sp>
        <p:nvSpPr>
          <p:cNvPr id="199" name="Google Shape;199;p24"/>
          <p:cNvSpPr/>
          <p:nvPr/>
        </p:nvSpPr>
        <p:spPr>
          <a:xfrm>
            <a:off x="5372727" y="2879473"/>
            <a:ext cx="365760"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May</a:t>
            </a:r>
            <a:endParaRPr sz="600" b="0" i="0" u="none" strike="noStrike" cap="none">
              <a:solidFill>
                <a:srgbClr val="FFFFFF"/>
              </a:solidFill>
              <a:latin typeface="Roboto"/>
              <a:ea typeface="Roboto"/>
              <a:cs typeface="Roboto"/>
              <a:sym typeface="Roboto"/>
            </a:endParaRPr>
          </a:p>
        </p:txBody>
      </p:sp>
      <p:sp>
        <p:nvSpPr>
          <p:cNvPr id="200" name="Google Shape;200;p24"/>
          <p:cNvSpPr/>
          <p:nvPr/>
        </p:nvSpPr>
        <p:spPr>
          <a:xfrm>
            <a:off x="5736465" y="2879473"/>
            <a:ext cx="365760"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Jun</a:t>
            </a:r>
            <a:endParaRPr sz="600" b="0" i="0" u="none" strike="noStrike" cap="none">
              <a:solidFill>
                <a:srgbClr val="FFFFFF"/>
              </a:solidFill>
              <a:latin typeface="Roboto"/>
              <a:ea typeface="Roboto"/>
              <a:cs typeface="Roboto"/>
              <a:sym typeface="Roboto"/>
            </a:endParaRPr>
          </a:p>
        </p:txBody>
      </p:sp>
      <p:sp>
        <p:nvSpPr>
          <p:cNvPr id="201" name="Google Shape;201;p24"/>
          <p:cNvSpPr/>
          <p:nvPr/>
        </p:nvSpPr>
        <p:spPr>
          <a:xfrm rot="5400000" flipH="1">
            <a:off x="4744047" y="2982140"/>
            <a:ext cx="176151" cy="1817440"/>
          </a:xfrm>
          <a:prstGeom prst="round2SameRect">
            <a:avLst>
              <a:gd name="adj1" fmla="val 50000"/>
              <a:gd name="adj2" fmla="val 50000"/>
            </a:avLst>
          </a:prstGeom>
          <a:solidFill>
            <a:srgbClr val="E691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4"/>
          <p:cNvSpPr/>
          <p:nvPr/>
        </p:nvSpPr>
        <p:spPr>
          <a:xfrm>
            <a:off x="721572" y="3657583"/>
            <a:ext cx="1014600" cy="462900"/>
          </a:xfrm>
          <a:prstGeom prst="rect">
            <a:avLst/>
          </a:prstGeom>
          <a:solidFill>
            <a:srgbClr val="E69138"/>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Connecting fiber installation</a:t>
            </a:r>
            <a:endParaRPr sz="800" b="1" i="0" u="none" strike="noStrike" cap="none">
              <a:solidFill>
                <a:srgbClr val="FFFFFF"/>
              </a:solidFill>
              <a:latin typeface="Roboto"/>
              <a:ea typeface="Roboto"/>
              <a:cs typeface="Roboto"/>
              <a:sym typeface="Roboto"/>
            </a:endParaRPr>
          </a:p>
        </p:txBody>
      </p:sp>
      <p:sp>
        <p:nvSpPr>
          <p:cNvPr id="203" name="Google Shape;203;p24"/>
          <p:cNvSpPr/>
          <p:nvPr/>
        </p:nvSpPr>
        <p:spPr>
          <a:xfrm>
            <a:off x="721572" y="4120103"/>
            <a:ext cx="1014600" cy="462900"/>
          </a:xfrm>
          <a:prstGeom prst="rect">
            <a:avLst/>
          </a:prstGeom>
          <a:solidFill>
            <a:srgbClr val="F1C2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Interrogator installation</a:t>
            </a:r>
            <a:endParaRPr sz="800" b="1" i="0" u="none" strike="noStrike" cap="none">
              <a:solidFill>
                <a:srgbClr val="FFFFFF"/>
              </a:solidFill>
              <a:latin typeface="Roboto"/>
              <a:ea typeface="Roboto"/>
              <a:cs typeface="Roboto"/>
              <a:sym typeface="Roboto"/>
            </a:endParaRPr>
          </a:p>
        </p:txBody>
      </p:sp>
      <p:sp>
        <p:nvSpPr>
          <p:cNvPr id="204" name="Google Shape;204;p24"/>
          <p:cNvSpPr/>
          <p:nvPr/>
        </p:nvSpPr>
        <p:spPr>
          <a:xfrm>
            <a:off x="721572" y="4582455"/>
            <a:ext cx="1014600" cy="462900"/>
          </a:xfrm>
          <a:prstGeom prst="rect">
            <a:avLst/>
          </a:prstGeom>
          <a:solidFill>
            <a:srgbClr val="6AA84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Monitoring active</a:t>
            </a:r>
            <a:endParaRPr sz="800" b="1" i="0" u="none" strike="noStrike" cap="none">
              <a:solidFill>
                <a:srgbClr val="FFFFFF"/>
              </a:solidFill>
              <a:latin typeface="Roboto"/>
              <a:ea typeface="Roboto"/>
              <a:cs typeface="Roboto"/>
              <a:sym typeface="Roboto"/>
            </a:endParaRPr>
          </a:p>
        </p:txBody>
      </p:sp>
      <p:sp>
        <p:nvSpPr>
          <p:cNvPr id="205" name="Google Shape;205;p24"/>
          <p:cNvSpPr/>
          <p:nvPr/>
        </p:nvSpPr>
        <p:spPr>
          <a:xfrm>
            <a:off x="721572" y="2580259"/>
            <a:ext cx="1014600" cy="1077900"/>
          </a:xfrm>
          <a:prstGeom prst="rect">
            <a:avLst/>
          </a:prstGeom>
          <a:solidFill>
            <a:srgbClr val="3D3D3D"/>
          </a:solidFill>
          <a:ln w="9525" cap="flat" cmpd="sng">
            <a:solidFill>
              <a:srgbClr val="FFFFFF"/>
            </a:solidFill>
            <a:prstDash val="solid"/>
            <a:round/>
            <a:headEnd type="none" w="sm" len="sm"/>
            <a:tailEnd type="none" w="sm" len="sm"/>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Borehole instrumentation</a:t>
            </a:r>
            <a:endParaRPr sz="800" b="0"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rgbClr val="FFFFFF"/>
              </a:solidFill>
              <a:latin typeface="Roboto"/>
              <a:ea typeface="Roboto"/>
              <a:cs typeface="Roboto"/>
              <a:sym typeface="Roboto"/>
            </a:endParaRPr>
          </a:p>
        </p:txBody>
      </p:sp>
      <p:sp>
        <p:nvSpPr>
          <p:cNvPr id="206" name="Google Shape;206;p24"/>
          <p:cNvSpPr/>
          <p:nvPr/>
        </p:nvSpPr>
        <p:spPr>
          <a:xfrm rot="5400000" flipH="1">
            <a:off x="6294894" y="3389380"/>
            <a:ext cx="173736" cy="2008642"/>
          </a:xfrm>
          <a:prstGeom prst="round2SameRect">
            <a:avLst>
              <a:gd name="adj1" fmla="val 50000"/>
              <a:gd name="adj2" fmla="val 50000"/>
            </a:avLst>
          </a:pr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4"/>
          <p:cNvSpPr/>
          <p:nvPr/>
        </p:nvSpPr>
        <p:spPr>
          <a:xfrm rot="5400000" flipH="1">
            <a:off x="7005100" y="3476552"/>
            <a:ext cx="172896" cy="2701409"/>
          </a:xfrm>
          <a:prstGeom prst="round2SameRect">
            <a:avLst>
              <a:gd name="adj1" fmla="val 50000"/>
              <a:gd name="adj2" fmla="val 50000"/>
            </a:avLst>
          </a:prstGeom>
          <a:solidFill>
            <a:srgbClr val="6AA8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4"/>
          <p:cNvSpPr/>
          <p:nvPr/>
        </p:nvSpPr>
        <p:spPr>
          <a:xfrm>
            <a:off x="719661" y="3197186"/>
            <a:ext cx="1014600" cy="462600"/>
          </a:xfrm>
          <a:prstGeom prst="rect">
            <a:avLst/>
          </a:prstGeom>
          <a:solidFill>
            <a:srgbClr val="A61C0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Roboto"/>
                <a:ea typeface="Roboto"/>
                <a:cs typeface="Roboto"/>
                <a:sym typeface="Roboto"/>
              </a:rPr>
              <a:t>Borehole fiber installation</a:t>
            </a:r>
            <a:endParaRPr sz="800" b="1" i="0" u="none" strike="noStrike" cap="none">
              <a:solidFill>
                <a:srgbClr val="FFFFFF"/>
              </a:solidFill>
              <a:latin typeface="Roboto"/>
              <a:ea typeface="Roboto"/>
              <a:cs typeface="Roboto"/>
              <a:sym typeface="Roboto"/>
            </a:endParaRPr>
          </a:p>
        </p:txBody>
      </p:sp>
      <p:sp>
        <p:nvSpPr>
          <p:cNvPr id="209" name="Google Shape;209;p24"/>
          <p:cNvSpPr txBox="1"/>
          <p:nvPr/>
        </p:nvSpPr>
        <p:spPr>
          <a:xfrm>
            <a:off x="311700" y="1708008"/>
            <a:ext cx="4551600" cy="10779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0" i="0" u="none" strike="noStrike" cap="none">
                <a:solidFill>
                  <a:srgbClr val="E86229"/>
                </a:solidFill>
                <a:latin typeface="Roboto"/>
                <a:ea typeface="Roboto"/>
                <a:cs typeface="Roboto"/>
                <a:sym typeface="Roboto"/>
              </a:rPr>
              <a:t>Status:</a:t>
            </a:r>
            <a:r>
              <a:rPr lang="en-US" sz="1100" b="0" i="0" u="none" strike="noStrike" cap="none">
                <a:solidFill>
                  <a:srgbClr val="E86229"/>
                </a:solidFill>
                <a:latin typeface="Roboto"/>
                <a:ea typeface="Roboto"/>
                <a:cs typeface="Roboto"/>
                <a:sym typeface="Roboto"/>
              </a:rPr>
              <a:t> </a:t>
            </a:r>
            <a:r>
              <a:rPr lang="en-US" sz="1100" b="0" i="0" u="none" strike="noStrike" cap="none">
                <a:solidFill>
                  <a:srgbClr val="000000"/>
                </a:solidFill>
                <a:latin typeface="Roboto"/>
                <a:ea typeface="Roboto"/>
                <a:cs typeface="Roboto"/>
                <a:sym typeface="Roboto"/>
              </a:rPr>
              <a:t>All 15 boreholes instrumented. Permanent interrogator installed at Farley. HEET working with Senecal for installation of two other interrogators</a:t>
            </a:r>
            <a:endParaRPr sz="1100" b="0" i="0" u="none" strike="noStrike" cap="none">
              <a:solidFill>
                <a:srgbClr val="E86229"/>
              </a:solidFill>
              <a:latin typeface="Roboto"/>
              <a:ea typeface="Roboto"/>
              <a:cs typeface="Roboto"/>
              <a:sym typeface="Roboto"/>
            </a:endParaRPr>
          </a:p>
        </p:txBody>
      </p:sp>
      <p:sp>
        <p:nvSpPr>
          <p:cNvPr id="210" name="Google Shape;210;p24"/>
          <p:cNvSpPr/>
          <p:nvPr/>
        </p:nvSpPr>
        <p:spPr>
          <a:xfrm>
            <a:off x="6100888" y="2580259"/>
            <a:ext cx="1090203"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Q3 2024</a:t>
            </a:r>
            <a:endParaRPr sz="800" b="1" i="0" u="none" strike="noStrike" cap="none">
              <a:solidFill>
                <a:srgbClr val="FFFFFF"/>
              </a:solidFill>
              <a:latin typeface="Roboto"/>
              <a:ea typeface="Roboto"/>
              <a:cs typeface="Roboto"/>
              <a:sym typeface="Roboto"/>
            </a:endParaRPr>
          </a:p>
        </p:txBody>
      </p:sp>
      <p:sp>
        <p:nvSpPr>
          <p:cNvPr id="211" name="Google Shape;211;p24"/>
          <p:cNvSpPr/>
          <p:nvPr/>
        </p:nvSpPr>
        <p:spPr>
          <a:xfrm>
            <a:off x="6100203" y="2879473"/>
            <a:ext cx="365760"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Jul</a:t>
            </a:r>
            <a:endParaRPr sz="600" b="0" i="0" u="none" strike="noStrike" cap="none">
              <a:solidFill>
                <a:srgbClr val="FFFFFF"/>
              </a:solidFill>
              <a:latin typeface="Roboto"/>
              <a:ea typeface="Roboto"/>
              <a:cs typeface="Roboto"/>
              <a:sym typeface="Roboto"/>
            </a:endParaRPr>
          </a:p>
        </p:txBody>
      </p:sp>
      <p:sp>
        <p:nvSpPr>
          <p:cNvPr id="212" name="Google Shape;212;p24"/>
          <p:cNvSpPr/>
          <p:nvPr/>
        </p:nvSpPr>
        <p:spPr>
          <a:xfrm>
            <a:off x="6463941" y="2879473"/>
            <a:ext cx="365760"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Aug</a:t>
            </a:r>
            <a:endParaRPr sz="600" b="0" i="0" u="none" strike="noStrike" cap="none">
              <a:solidFill>
                <a:srgbClr val="FFFFFF"/>
              </a:solidFill>
              <a:latin typeface="Roboto"/>
              <a:ea typeface="Roboto"/>
              <a:cs typeface="Roboto"/>
              <a:sym typeface="Roboto"/>
            </a:endParaRPr>
          </a:p>
        </p:txBody>
      </p:sp>
      <p:sp>
        <p:nvSpPr>
          <p:cNvPr id="213" name="Google Shape;213;p24"/>
          <p:cNvSpPr/>
          <p:nvPr/>
        </p:nvSpPr>
        <p:spPr>
          <a:xfrm>
            <a:off x="6827679" y="2879473"/>
            <a:ext cx="365760"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Sep</a:t>
            </a:r>
            <a:endParaRPr sz="600" b="0" i="0" u="none" strike="noStrike" cap="none">
              <a:solidFill>
                <a:srgbClr val="FFFFFF"/>
              </a:solidFill>
              <a:latin typeface="Roboto"/>
              <a:ea typeface="Roboto"/>
              <a:cs typeface="Roboto"/>
              <a:sym typeface="Roboto"/>
            </a:endParaRPr>
          </a:p>
        </p:txBody>
      </p:sp>
      <p:sp>
        <p:nvSpPr>
          <p:cNvPr id="214" name="Google Shape;214;p24"/>
          <p:cNvSpPr/>
          <p:nvPr/>
        </p:nvSpPr>
        <p:spPr>
          <a:xfrm>
            <a:off x="8288937" y="4561266"/>
            <a:ext cx="163200" cy="46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FF"/>
              </a:highlight>
              <a:latin typeface="Arial"/>
              <a:ea typeface="Arial"/>
              <a:cs typeface="Arial"/>
              <a:sym typeface="Arial"/>
            </a:endParaRPr>
          </a:p>
        </p:txBody>
      </p:sp>
      <p:sp>
        <p:nvSpPr>
          <p:cNvPr id="215" name="Google Shape;215;p24"/>
          <p:cNvSpPr/>
          <p:nvPr/>
        </p:nvSpPr>
        <p:spPr>
          <a:xfrm>
            <a:off x="7194442" y="2580259"/>
            <a:ext cx="1090203"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Roboto"/>
                <a:ea typeface="Roboto"/>
                <a:cs typeface="Roboto"/>
                <a:sym typeface="Roboto"/>
              </a:rPr>
              <a:t>Q4 2024</a:t>
            </a:r>
            <a:endParaRPr sz="800" b="1" i="0" u="none" strike="noStrike" cap="none">
              <a:solidFill>
                <a:srgbClr val="FFFFFF"/>
              </a:solidFill>
              <a:latin typeface="Roboto"/>
              <a:ea typeface="Roboto"/>
              <a:cs typeface="Roboto"/>
              <a:sym typeface="Roboto"/>
            </a:endParaRPr>
          </a:p>
        </p:txBody>
      </p:sp>
      <p:sp>
        <p:nvSpPr>
          <p:cNvPr id="216" name="Google Shape;216;p24"/>
          <p:cNvSpPr/>
          <p:nvPr/>
        </p:nvSpPr>
        <p:spPr>
          <a:xfrm>
            <a:off x="7191417" y="2879473"/>
            <a:ext cx="365760"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Oct</a:t>
            </a:r>
            <a:endParaRPr sz="600" b="0" i="0" u="none" strike="noStrike" cap="none">
              <a:solidFill>
                <a:srgbClr val="FFFFFF"/>
              </a:solidFill>
              <a:latin typeface="Roboto"/>
              <a:ea typeface="Roboto"/>
              <a:cs typeface="Roboto"/>
              <a:sym typeface="Roboto"/>
            </a:endParaRPr>
          </a:p>
        </p:txBody>
      </p:sp>
      <p:sp>
        <p:nvSpPr>
          <p:cNvPr id="217" name="Google Shape;217;p24"/>
          <p:cNvSpPr/>
          <p:nvPr/>
        </p:nvSpPr>
        <p:spPr>
          <a:xfrm>
            <a:off x="7555155" y="2879473"/>
            <a:ext cx="365760"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Nov</a:t>
            </a:r>
            <a:endParaRPr sz="600" b="0" i="0" u="none" strike="noStrike" cap="none">
              <a:solidFill>
                <a:srgbClr val="FFFFFF"/>
              </a:solidFill>
              <a:latin typeface="Roboto"/>
              <a:ea typeface="Roboto"/>
              <a:cs typeface="Roboto"/>
              <a:sym typeface="Roboto"/>
            </a:endParaRPr>
          </a:p>
        </p:txBody>
      </p:sp>
      <p:sp>
        <p:nvSpPr>
          <p:cNvPr id="218" name="Google Shape;218;p24"/>
          <p:cNvSpPr/>
          <p:nvPr/>
        </p:nvSpPr>
        <p:spPr>
          <a:xfrm>
            <a:off x="7918885" y="2879473"/>
            <a:ext cx="365760" cy="307500"/>
          </a:xfrm>
          <a:prstGeom prst="rect">
            <a:avLst/>
          </a:prstGeom>
          <a:solidFill>
            <a:srgbClr val="50505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a:solidFill>
                  <a:srgbClr val="FFFFFF"/>
                </a:solidFill>
                <a:latin typeface="Roboto"/>
                <a:ea typeface="Roboto"/>
                <a:cs typeface="Roboto"/>
                <a:sym typeface="Roboto"/>
              </a:rPr>
              <a:t>Dec</a:t>
            </a:r>
            <a:endParaRPr sz="600" b="0" i="0" u="none" strike="noStrike" cap="none">
              <a:solidFill>
                <a:srgbClr val="FFFFFF"/>
              </a:solidFill>
              <a:latin typeface="Roboto"/>
              <a:ea typeface="Roboto"/>
              <a:cs typeface="Roboto"/>
              <a:sym typeface="Roboto"/>
            </a:endParaRPr>
          </a:p>
        </p:txBody>
      </p:sp>
      <p:sp>
        <p:nvSpPr>
          <p:cNvPr id="219" name="Google Shape;219;p24"/>
          <p:cNvSpPr/>
          <p:nvPr/>
        </p:nvSpPr>
        <p:spPr>
          <a:xfrm>
            <a:off x="3924790" y="3196864"/>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4"/>
          <p:cNvSpPr/>
          <p:nvPr/>
        </p:nvSpPr>
        <p:spPr>
          <a:xfrm>
            <a:off x="3921447" y="4121741"/>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4"/>
          <p:cNvSpPr/>
          <p:nvPr/>
        </p:nvSpPr>
        <p:spPr>
          <a:xfrm>
            <a:off x="3921447" y="4584095"/>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4"/>
          <p:cNvSpPr/>
          <p:nvPr/>
        </p:nvSpPr>
        <p:spPr>
          <a:xfrm>
            <a:off x="5013218" y="3196865"/>
            <a:ext cx="1094570"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4"/>
          <p:cNvSpPr/>
          <p:nvPr/>
        </p:nvSpPr>
        <p:spPr>
          <a:xfrm>
            <a:off x="6114233" y="3196865"/>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4"/>
          <p:cNvSpPr/>
          <p:nvPr/>
        </p:nvSpPr>
        <p:spPr>
          <a:xfrm>
            <a:off x="6113802" y="3659219"/>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24"/>
          <p:cNvSpPr/>
          <p:nvPr/>
        </p:nvSpPr>
        <p:spPr>
          <a:xfrm>
            <a:off x="7202662" y="3198508"/>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4"/>
          <p:cNvSpPr/>
          <p:nvPr/>
        </p:nvSpPr>
        <p:spPr>
          <a:xfrm>
            <a:off x="7202662" y="3660862"/>
            <a:ext cx="1081983" cy="462900"/>
          </a:xfrm>
          <a:prstGeom prst="rect">
            <a:avLst/>
          </a:prstGeom>
          <a:solidFill>
            <a:srgbClr val="EDEDED"/>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4"/>
          <p:cNvSpPr/>
          <p:nvPr/>
        </p:nvSpPr>
        <p:spPr>
          <a:xfrm rot="5400000" flipH="1">
            <a:off x="3404269" y="2270587"/>
            <a:ext cx="176700" cy="2316043"/>
          </a:xfrm>
          <a:prstGeom prst="round2SameRect">
            <a:avLst>
              <a:gd name="adj1" fmla="val 50000"/>
              <a:gd name="adj2" fmla="val 50000"/>
            </a:avLst>
          </a:prstGeom>
          <a:solidFill>
            <a:srgbClr val="A61C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4"/>
          <p:cNvSpPr txBox="1">
            <a:spLocks noGrp="1"/>
          </p:cNvSpPr>
          <p:nvPr>
            <p:ph type="title"/>
          </p:nvPr>
        </p:nvSpPr>
        <p:spPr>
          <a:xfrm>
            <a:off x="311700" y="445025"/>
            <a:ext cx="47742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Temperature Data Acquisition</a:t>
            </a:r>
            <a:endParaRPr b="1"/>
          </a:p>
        </p:txBody>
      </p:sp>
      <p:sp>
        <p:nvSpPr>
          <p:cNvPr id="2" name="Slide Number Placeholder 1">
            <a:extLst>
              <a:ext uri="{FF2B5EF4-FFF2-40B4-BE49-F238E27FC236}">
                <a16:creationId xmlns:a16="http://schemas.microsoft.com/office/drawing/2014/main" id="{1D4AD505-B000-D508-09DF-E13C1FE1A6C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DEVELOP CORE MODELS</a:t>
            </a:r>
            <a:endParaRPr b="1"/>
          </a:p>
        </p:txBody>
      </p:sp>
      <p:sp>
        <p:nvSpPr>
          <p:cNvPr id="234" name="Google Shape;234;p10"/>
          <p:cNvSpPr txBox="1">
            <a:spLocks noGrp="1"/>
          </p:cNvSpPr>
          <p:nvPr>
            <p:ph type="body" idx="1"/>
          </p:nvPr>
        </p:nvSpPr>
        <p:spPr>
          <a:xfrm>
            <a:off x="311700" y="1152475"/>
            <a:ext cx="75957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US">
                <a:latin typeface="Roboto"/>
                <a:ea typeface="Roboto"/>
                <a:cs typeface="Roboto"/>
                <a:sym typeface="Roboto"/>
              </a:rPr>
              <a:t>Develop </a:t>
            </a:r>
            <a:r>
              <a:rPr lang="en-US" b="1">
                <a:latin typeface="Roboto"/>
                <a:ea typeface="Roboto"/>
                <a:cs typeface="Roboto"/>
                <a:sym typeface="Roboto"/>
              </a:rPr>
              <a:t>Full Physics</a:t>
            </a:r>
            <a:r>
              <a:rPr lang="en-US">
                <a:latin typeface="Roboto"/>
                <a:ea typeface="Roboto"/>
                <a:cs typeface="Roboto"/>
                <a:sym typeface="Roboto"/>
              </a:rPr>
              <a:t> and </a:t>
            </a:r>
            <a:r>
              <a:rPr lang="en-US" b="1">
                <a:latin typeface="Roboto"/>
                <a:ea typeface="Roboto"/>
                <a:cs typeface="Roboto"/>
                <a:sym typeface="Roboto"/>
              </a:rPr>
              <a:t>Reduced Order</a:t>
            </a:r>
            <a:r>
              <a:rPr lang="en-US">
                <a:latin typeface="Roboto"/>
                <a:ea typeface="Roboto"/>
                <a:cs typeface="Roboto"/>
                <a:sym typeface="Roboto"/>
              </a:rPr>
              <a:t> models using data from the first few installations:</a:t>
            </a:r>
            <a:endParaRPr>
              <a:latin typeface="Roboto"/>
              <a:ea typeface="Roboto"/>
              <a:cs typeface="Roboto"/>
              <a:sym typeface="Roboto"/>
            </a:endParaRPr>
          </a:p>
        </p:txBody>
      </p:sp>
      <p:sp>
        <p:nvSpPr>
          <p:cNvPr id="235" name="Google Shape;235;p10"/>
          <p:cNvSpPr/>
          <p:nvPr/>
        </p:nvSpPr>
        <p:spPr>
          <a:xfrm>
            <a:off x="6697200" y="2877413"/>
            <a:ext cx="1210200" cy="1150800"/>
          </a:xfrm>
          <a:prstGeom prst="ellipse">
            <a:avLst/>
          </a:prstGeom>
          <a:solidFill>
            <a:srgbClr val="F5921C"/>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0"/>
          <p:cNvSpPr txBox="1"/>
          <p:nvPr/>
        </p:nvSpPr>
        <p:spPr>
          <a:xfrm>
            <a:off x="6621000" y="3264558"/>
            <a:ext cx="1328100" cy="3078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Bebas Neue"/>
                <a:ea typeface="Bebas Neue"/>
                <a:cs typeface="Bebas Neue"/>
                <a:sym typeface="Bebas Neue"/>
              </a:rPr>
              <a:t>Core Modeling</a:t>
            </a:r>
            <a:endParaRPr sz="1400" b="0" i="0" u="none" strike="noStrike" cap="none">
              <a:solidFill>
                <a:srgbClr val="FFFFFF"/>
              </a:solidFill>
              <a:latin typeface="Bebas Neue"/>
              <a:ea typeface="Bebas Neue"/>
              <a:cs typeface="Bebas Neue"/>
              <a:sym typeface="Bebas Neue"/>
            </a:endParaRPr>
          </a:p>
        </p:txBody>
      </p:sp>
      <p:pic>
        <p:nvPicPr>
          <p:cNvPr id="237" name="Google Shape;237;p10"/>
          <p:cNvPicPr preferRelativeResize="0"/>
          <p:nvPr/>
        </p:nvPicPr>
        <p:blipFill rotWithShape="1">
          <a:blip r:embed="rId3">
            <a:alphaModFix/>
          </a:blip>
          <a:srcRect/>
          <a:stretch/>
        </p:blipFill>
        <p:spPr>
          <a:xfrm>
            <a:off x="691725" y="2413538"/>
            <a:ext cx="5257800" cy="1800225"/>
          </a:xfrm>
          <a:prstGeom prst="rect">
            <a:avLst/>
          </a:prstGeom>
          <a:noFill/>
          <a:ln>
            <a:noFill/>
          </a:ln>
        </p:spPr>
      </p:pic>
      <p:sp>
        <p:nvSpPr>
          <p:cNvPr id="2" name="TextBox 1">
            <a:extLst>
              <a:ext uri="{FF2B5EF4-FFF2-40B4-BE49-F238E27FC236}">
                <a16:creationId xmlns:a16="http://schemas.microsoft.com/office/drawing/2014/main" id="{DDA00A95-4560-8087-80AE-D19925C02932}"/>
              </a:ext>
            </a:extLst>
          </p:cNvPr>
          <p:cNvSpPr txBox="1"/>
          <p:nvPr/>
        </p:nvSpPr>
        <p:spPr>
          <a:xfrm>
            <a:off x="608674" y="4206211"/>
            <a:ext cx="6088526" cy="184666"/>
          </a:xfrm>
          <a:prstGeom prst="rect">
            <a:avLst/>
          </a:prstGeom>
          <a:noFill/>
        </p:spPr>
        <p:txBody>
          <a:bodyPr wrap="none" rtlCol="0">
            <a:spAutoFit/>
          </a:bodyPr>
          <a:lstStyle/>
          <a:p>
            <a:r>
              <a:rPr lang="en-US" sz="600" dirty="0"/>
              <a:t>© CIMNE, Barcelona, 2023. All rights reserved. This content is excluded from our Creative Commons license. For more information, see </a:t>
            </a:r>
            <a:r>
              <a:rPr lang="en-US" sz="600" dirty="0">
                <a:hlinkClick r:id="rId4"/>
              </a:rPr>
              <a:t>https://</a:t>
            </a:r>
            <a:r>
              <a:rPr lang="en-US" sz="600" dirty="0" err="1">
                <a:hlinkClick r:id="rId4"/>
              </a:rPr>
              <a:t>ocw.mit.edu</a:t>
            </a:r>
            <a:r>
              <a:rPr lang="en-US" sz="600" dirty="0">
                <a:hlinkClick r:id="rId4"/>
              </a:rPr>
              <a:t>/help/</a:t>
            </a:r>
            <a:r>
              <a:rPr lang="en-US" sz="600" dirty="0" err="1">
                <a:hlinkClick r:id="rId4"/>
              </a:rPr>
              <a:t>faq</a:t>
            </a:r>
            <a:r>
              <a:rPr lang="en-US" sz="600" dirty="0">
                <a:hlinkClick r:id="rId4"/>
              </a:rPr>
              <a:t>-fair-use/</a:t>
            </a:r>
            <a:endParaRPr lang="en-US" sz="600" dirty="0"/>
          </a:p>
        </p:txBody>
      </p:sp>
      <p:sp>
        <p:nvSpPr>
          <p:cNvPr id="3" name="Slide Number Placeholder 2">
            <a:extLst>
              <a:ext uri="{FF2B5EF4-FFF2-40B4-BE49-F238E27FC236}">
                <a16:creationId xmlns:a16="http://schemas.microsoft.com/office/drawing/2014/main" id="{BE41973E-20A3-F2CB-56A3-18A6AFF75B30}"/>
              </a:ext>
            </a:extLst>
          </p:cNvPr>
          <p:cNvSpPr>
            <a:spLocks noGrp="1"/>
          </p:cNvSpPr>
          <p:nvPr>
            <p:ph type="sldNum" idx="12"/>
          </p:nvPr>
        </p:nvSpPr>
        <p:spPr>
          <a:xfrm>
            <a:off x="8557950" y="4501675"/>
            <a:ext cx="548700" cy="393600"/>
          </a:xfrm>
        </p:spPr>
        <p:txBody>
          <a:bodyPr/>
          <a:lstStyle/>
          <a:p>
            <a:pPr marL="0" lvl="0" indent="0" algn="r" rtl="0">
              <a:spcBef>
                <a:spcPts val="0"/>
              </a:spcBef>
              <a:spcAft>
                <a:spcPts val="0"/>
              </a:spcAft>
              <a:buNone/>
            </a:pPr>
            <a:fld id="{00000000-1234-1234-1234-123412341234}" type="slidenum">
              <a:rPr lang="en-US" smtClean="0"/>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DEVELOP CORE MODELS: Reduced Order Model</a:t>
            </a:r>
            <a:endParaRPr b="1"/>
          </a:p>
        </p:txBody>
      </p:sp>
      <p:sp>
        <p:nvSpPr>
          <p:cNvPr id="243" name="Google Shape;243;p11"/>
          <p:cNvSpPr/>
          <p:nvPr/>
        </p:nvSpPr>
        <p:spPr>
          <a:xfrm>
            <a:off x="6697200" y="2877413"/>
            <a:ext cx="1210200" cy="1150800"/>
          </a:xfrm>
          <a:prstGeom prst="ellipse">
            <a:avLst/>
          </a:prstGeom>
          <a:solidFill>
            <a:srgbClr val="F5921C"/>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1"/>
          <p:cNvSpPr txBox="1"/>
          <p:nvPr/>
        </p:nvSpPr>
        <p:spPr>
          <a:xfrm>
            <a:off x="6621000" y="3264558"/>
            <a:ext cx="1328100" cy="3078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Bebas Neue"/>
                <a:ea typeface="Bebas Neue"/>
                <a:cs typeface="Bebas Neue"/>
                <a:sym typeface="Bebas Neue"/>
              </a:rPr>
              <a:t>Core Modeling</a:t>
            </a:r>
            <a:endParaRPr sz="1400" b="0" i="0" u="none" strike="noStrike" cap="none">
              <a:solidFill>
                <a:srgbClr val="FFFFFF"/>
              </a:solidFill>
              <a:latin typeface="Bebas Neue"/>
              <a:ea typeface="Bebas Neue"/>
              <a:cs typeface="Bebas Neue"/>
              <a:sym typeface="Bebas Neue"/>
            </a:endParaRPr>
          </a:p>
        </p:txBody>
      </p:sp>
      <p:pic>
        <p:nvPicPr>
          <p:cNvPr id="245" name="Google Shape;245;p11"/>
          <p:cNvPicPr preferRelativeResize="0"/>
          <p:nvPr/>
        </p:nvPicPr>
        <p:blipFill rotWithShape="1">
          <a:blip r:embed="rId3">
            <a:alphaModFix/>
          </a:blip>
          <a:srcRect/>
          <a:stretch/>
        </p:blipFill>
        <p:spPr>
          <a:xfrm>
            <a:off x="581486" y="1166376"/>
            <a:ext cx="7981027" cy="3283524"/>
          </a:xfrm>
          <a:prstGeom prst="rect">
            <a:avLst/>
          </a:prstGeom>
          <a:noFill/>
          <a:ln w="9525" cap="flat" cmpd="sng">
            <a:solidFill>
              <a:schemeClr val="dk2"/>
            </a:solidFill>
            <a:prstDash val="solid"/>
            <a:round/>
            <a:headEnd type="none" w="sm" len="sm"/>
            <a:tailEnd type="none" w="sm" len="sm"/>
          </a:ln>
        </p:spPr>
      </p:pic>
      <p:sp>
        <p:nvSpPr>
          <p:cNvPr id="2" name="Slide Number Placeholder 1">
            <a:extLst>
              <a:ext uri="{FF2B5EF4-FFF2-40B4-BE49-F238E27FC236}">
                <a16:creationId xmlns:a16="http://schemas.microsoft.com/office/drawing/2014/main" id="{C7FF5A37-4160-63ED-28CF-4EDC7B5B4BD8}"/>
              </a:ext>
            </a:extLst>
          </p:cNvPr>
          <p:cNvSpPr>
            <a:spLocks noGrp="1"/>
          </p:cNvSpPr>
          <p:nvPr>
            <p:ph type="sldNum" idx="12"/>
          </p:nvPr>
        </p:nvSpPr>
        <p:spPr>
          <a:xfrm>
            <a:off x="8595300" y="4501675"/>
            <a:ext cx="548700" cy="393600"/>
          </a:xfrm>
        </p:spPr>
        <p:txBody>
          <a:bodyPr/>
          <a:lstStyle/>
          <a:p>
            <a:pPr marL="0" lvl="0" indent="0" algn="r" rtl="0">
              <a:spcBef>
                <a:spcPts val="0"/>
              </a:spcBef>
              <a:spcAft>
                <a:spcPts val="0"/>
              </a:spcAft>
              <a:buNone/>
            </a:pPr>
            <a:fld id="{00000000-1234-1234-1234-123412341234}" type="slidenum">
              <a:rPr lang="en-US" smtClean="0"/>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03703"/>
              <a:buNone/>
            </a:pPr>
            <a:r>
              <a:rPr lang="en-US" sz="3000" b="1">
                <a:solidFill>
                  <a:srgbClr val="1D6F83"/>
                </a:solidFill>
                <a:latin typeface="Roboto Condensed"/>
                <a:ea typeface="Roboto Condensed"/>
                <a:cs typeface="Roboto Condensed"/>
                <a:sym typeface="Roboto Condensed"/>
              </a:rPr>
              <a:t>MODEL AND MONITOR IMPACT OF INSTALLATIONS</a:t>
            </a:r>
            <a:endParaRPr b="1"/>
          </a:p>
        </p:txBody>
      </p:sp>
      <p:sp>
        <p:nvSpPr>
          <p:cNvPr id="251" name="Google Shape;251;p12"/>
          <p:cNvSpPr txBox="1">
            <a:spLocks noGrp="1"/>
          </p:cNvSpPr>
          <p:nvPr>
            <p:ph type="body" idx="1"/>
          </p:nvPr>
        </p:nvSpPr>
        <p:spPr>
          <a:xfrm>
            <a:off x="311700" y="1152475"/>
            <a:ext cx="61332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US">
                <a:latin typeface="Roboto"/>
                <a:ea typeface="Roboto"/>
                <a:cs typeface="Roboto"/>
                <a:sym typeface="Roboto"/>
              </a:rPr>
              <a:t>Develop data-driven models and test predictions: </a:t>
            </a:r>
            <a:endParaRPr/>
          </a:p>
        </p:txBody>
      </p:sp>
      <p:sp>
        <p:nvSpPr>
          <p:cNvPr id="252" name="Google Shape;252;p12"/>
          <p:cNvSpPr/>
          <p:nvPr/>
        </p:nvSpPr>
        <p:spPr>
          <a:xfrm>
            <a:off x="5975375" y="2036000"/>
            <a:ext cx="2324400" cy="2145300"/>
          </a:xfrm>
          <a:prstGeom prst="ellipse">
            <a:avLst/>
          </a:prstGeom>
          <a:solidFill>
            <a:srgbClr val="23AAE1"/>
          </a:solidFill>
          <a:ln>
            <a:noFill/>
          </a:ln>
        </p:spPr>
        <p:txBody>
          <a:bodyPr spcFirstLastPara="1" wrap="square" lIns="45725" tIns="45725" rIns="45725" bIns="457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2"/>
          <p:cNvSpPr txBox="1"/>
          <p:nvPr/>
        </p:nvSpPr>
        <p:spPr>
          <a:xfrm>
            <a:off x="6194375" y="2600750"/>
            <a:ext cx="1886400" cy="1015800"/>
          </a:xfrm>
          <a:prstGeom prst="rect">
            <a:avLst/>
          </a:prstGeom>
          <a:noFill/>
          <a:ln>
            <a:noFill/>
          </a:ln>
        </p:spPr>
        <p:txBody>
          <a:bodyPr spcFirstLastPara="1" wrap="square" lIns="45725" tIns="45725" rIns="45725" bIns="45725"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FFFFF"/>
                </a:solidFill>
                <a:latin typeface="Bebas Neue"/>
                <a:ea typeface="Bebas Neue"/>
                <a:cs typeface="Bebas Neue"/>
                <a:sym typeface="Bebas Neue"/>
              </a:rPr>
              <a:t>IMPACT OF INSTALLATIONS</a:t>
            </a:r>
            <a:endParaRPr sz="3000" b="0" i="0" u="none" strike="noStrike" cap="none">
              <a:solidFill>
                <a:srgbClr val="FFFFFF"/>
              </a:solidFill>
              <a:latin typeface="Bebas Neue"/>
              <a:ea typeface="Bebas Neue"/>
              <a:cs typeface="Bebas Neue"/>
              <a:sym typeface="Bebas Neue"/>
            </a:endParaRPr>
          </a:p>
        </p:txBody>
      </p:sp>
      <p:pic>
        <p:nvPicPr>
          <p:cNvPr id="254" name="Google Shape;254;p12"/>
          <p:cNvPicPr preferRelativeResize="0"/>
          <p:nvPr/>
        </p:nvPicPr>
        <p:blipFill rotWithShape="1">
          <a:blip r:embed="rId3">
            <a:alphaModFix/>
          </a:blip>
          <a:srcRect l="24007" t="6607" r="59399" b="75323"/>
          <a:stretch/>
        </p:blipFill>
        <p:spPr>
          <a:xfrm>
            <a:off x="4073539" y="3318033"/>
            <a:ext cx="1137650" cy="929349"/>
          </a:xfrm>
          <a:prstGeom prst="rect">
            <a:avLst/>
          </a:prstGeom>
          <a:noFill/>
          <a:ln>
            <a:noFill/>
          </a:ln>
        </p:spPr>
      </p:pic>
      <p:sp>
        <p:nvSpPr>
          <p:cNvPr id="255" name="Google Shape;255;p12"/>
          <p:cNvSpPr txBox="1"/>
          <p:nvPr/>
        </p:nvSpPr>
        <p:spPr>
          <a:xfrm>
            <a:off x="4213064" y="3934370"/>
            <a:ext cx="858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Clr>
                <a:srgbClr val="000000"/>
              </a:buClr>
              <a:buSzPts val="1800"/>
              <a:buFont typeface="Arial"/>
              <a:buNone/>
            </a:pPr>
            <a:r>
              <a:rPr lang="en-US" sz="1800" b="0" i="0" u="none" strike="noStrike" cap="none">
                <a:solidFill>
                  <a:schemeClr val="dk2"/>
                </a:solidFill>
                <a:latin typeface="Roboto"/>
                <a:ea typeface="Roboto"/>
                <a:cs typeface="Roboto"/>
                <a:sym typeface="Roboto"/>
              </a:rPr>
              <a:t>Equity</a:t>
            </a:r>
            <a:endParaRPr sz="1400" b="0" i="0" u="none" strike="noStrike" cap="none">
              <a:solidFill>
                <a:srgbClr val="000000"/>
              </a:solidFill>
              <a:latin typeface="Arial"/>
              <a:ea typeface="Arial"/>
              <a:cs typeface="Arial"/>
              <a:sym typeface="Arial"/>
            </a:endParaRPr>
          </a:p>
        </p:txBody>
      </p:sp>
      <p:pic>
        <p:nvPicPr>
          <p:cNvPr id="256" name="Google Shape;256;p12"/>
          <p:cNvPicPr preferRelativeResize="0"/>
          <p:nvPr/>
        </p:nvPicPr>
        <p:blipFill rotWithShape="1">
          <a:blip r:embed="rId4">
            <a:alphaModFix/>
          </a:blip>
          <a:srcRect l="6837" t="8894" r="79858" b="75217"/>
          <a:stretch/>
        </p:blipFill>
        <p:spPr>
          <a:xfrm>
            <a:off x="670814" y="3221696"/>
            <a:ext cx="858600" cy="817200"/>
          </a:xfrm>
          <a:prstGeom prst="rect">
            <a:avLst/>
          </a:prstGeom>
          <a:noFill/>
          <a:ln>
            <a:noFill/>
          </a:ln>
        </p:spPr>
      </p:pic>
      <p:sp>
        <p:nvSpPr>
          <p:cNvPr id="257" name="Google Shape;257;p12"/>
          <p:cNvSpPr txBox="1"/>
          <p:nvPr/>
        </p:nvSpPr>
        <p:spPr>
          <a:xfrm>
            <a:off x="531314" y="3934370"/>
            <a:ext cx="1137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Clr>
                <a:srgbClr val="000000"/>
              </a:buClr>
              <a:buSzPts val="1800"/>
              <a:buFont typeface="Arial"/>
              <a:buNone/>
            </a:pPr>
            <a:r>
              <a:rPr lang="en-US" sz="1800" b="0" i="0" u="none" strike="noStrike" cap="none">
                <a:solidFill>
                  <a:schemeClr val="dk2"/>
                </a:solidFill>
                <a:latin typeface="Roboto"/>
                <a:ea typeface="Roboto"/>
                <a:cs typeface="Roboto"/>
                <a:sym typeface="Roboto"/>
              </a:rPr>
              <a:t>Ecology</a:t>
            </a:r>
            <a:endParaRPr sz="1400" b="0" i="0" u="none" strike="noStrike" cap="none">
              <a:solidFill>
                <a:srgbClr val="000000"/>
              </a:solidFill>
              <a:latin typeface="Arial"/>
              <a:ea typeface="Arial"/>
              <a:cs typeface="Arial"/>
              <a:sym typeface="Arial"/>
            </a:endParaRPr>
          </a:p>
        </p:txBody>
      </p:sp>
      <p:pic>
        <p:nvPicPr>
          <p:cNvPr id="258" name="Google Shape;258;p12"/>
          <p:cNvPicPr preferRelativeResize="0"/>
          <p:nvPr/>
        </p:nvPicPr>
        <p:blipFill rotWithShape="1">
          <a:blip r:embed="rId5">
            <a:alphaModFix/>
          </a:blip>
          <a:srcRect l="13052" t="17183" r="11926" b="23022"/>
          <a:stretch/>
        </p:blipFill>
        <p:spPr>
          <a:xfrm>
            <a:off x="614728" y="1843895"/>
            <a:ext cx="970772" cy="817199"/>
          </a:xfrm>
          <a:prstGeom prst="rect">
            <a:avLst/>
          </a:prstGeom>
          <a:noFill/>
          <a:ln>
            <a:noFill/>
          </a:ln>
        </p:spPr>
      </p:pic>
      <p:sp>
        <p:nvSpPr>
          <p:cNvPr id="259" name="Google Shape;259;p12"/>
          <p:cNvSpPr txBox="1"/>
          <p:nvPr/>
        </p:nvSpPr>
        <p:spPr>
          <a:xfrm>
            <a:off x="429464" y="2518779"/>
            <a:ext cx="1341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Clr>
                <a:srgbClr val="000000"/>
              </a:buClr>
              <a:buSzPts val="1800"/>
              <a:buFont typeface="Arial"/>
              <a:buNone/>
            </a:pPr>
            <a:r>
              <a:rPr lang="en-US" sz="1800" b="0" i="0" u="none" strike="noStrike" cap="none">
                <a:solidFill>
                  <a:schemeClr val="dk2"/>
                </a:solidFill>
                <a:latin typeface="Roboto"/>
                <a:ea typeface="Roboto"/>
                <a:cs typeface="Roboto"/>
                <a:sym typeface="Roboto"/>
              </a:rPr>
              <a:t>Emissions</a:t>
            </a:r>
            <a:endParaRPr sz="1400" b="0" i="0" u="none" strike="noStrike" cap="none">
              <a:solidFill>
                <a:srgbClr val="000000"/>
              </a:solidFill>
              <a:latin typeface="Arial"/>
              <a:ea typeface="Arial"/>
              <a:cs typeface="Arial"/>
              <a:sym typeface="Arial"/>
            </a:endParaRPr>
          </a:p>
        </p:txBody>
      </p:sp>
      <p:pic>
        <p:nvPicPr>
          <p:cNvPr id="260" name="Google Shape;260;p12"/>
          <p:cNvPicPr preferRelativeResize="0"/>
          <p:nvPr/>
        </p:nvPicPr>
        <p:blipFill rotWithShape="1">
          <a:blip r:embed="rId6">
            <a:alphaModFix/>
          </a:blip>
          <a:srcRect/>
          <a:stretch/>
        </p:blipFill>
        <p:spPr>
          <a:xfrm>
            <a:off x="2558171" y="3427646"/>
            <a:ext cx="626125" cy="626150"/>
          </a:xfrm>
          <a:prstGeom prst="rect">
            <a:avLst/>
          </a:prstGeom>
          <a:noFill/>
          <a:ln>
            <a:noFill/>
          </a:ln>
        </p:spPr>
      </p:pic>
      <p:pic>
        <p:nvPicPr>
          <p:cNvPr id="261" name="Google Shape;261;p12"/>
          <p:cNvPicPr preferRelativeResize="0"/>
          <p:nvPr/>
        </p:nvPicPr>
        <p:blipFill rotWithShape="1">
          <a:blip r:embed="rId7">
            <a:alphaModFix/>
          </a:blip>
          <a:srcRect l="23626" t="6937" r="21820" b="8143"/>
          <a:stretch/>
        </p:blipFill>
        <p:spPr>
          <a:xfrm>
            <a:off x="2586221" y="1625505"/>
            <a:ext cx="626125" cy="974654"/>
          </a:xfrm>
          <a:prstGeom prst="rect">
            <a:avLst/>
          </a:prstGeom>
          <a:noFill/>
          <a:ln>
            <a:noFill/>
          </a:ln>
        </p:spPr>
      </p:pic>
      <p:pic>
        <p:nvPicPr>
          <p:cNvPr id="262" name="Google Shape;262;p12"/>
          <p:cNvPicPr preferRelativeResize="0"/>
          <p:nvPr/>
        </p:nvPicPr>
        <p:blipFill rotWithShape="1">
          <a:blip r:embed="rId8">
            <a:alphaModFix/>
          </a:blip>
          <a:srcRect/>
          <a:stretch/>
        </p:blipFill>
        <p:spPr>
          <a:xfrm>
            <a:off x="4371527" y="2058470"/>
            <a:ext cx="541675" cy="541675"/>
          </a:xfrm>
          <a:prstGeom prst="rect">
            <a:avLst/>
          </a:prstGeom>
          <a:noFill/>
          <a:ln>
            <a:noFill/>
          </a:ln>
        </p:spPr>
      </p:pic>
      <p:sp>
        <p:nvSpPr>
          <p:cNvPr id="263" name="Google Shape;263;p12"/>
          <p:cNvSpPr txBox="1"/>
          <p:nvPr/>
        </p:nvSpPr>
        <p:spPr>
          <a:xfrm>
            <a:off x="2456933" y="3934370"/>
            <a:ext cx="858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Clr>
                <a:srgbClr val="000000"/>
              </a:buClr>
              <a:buSzPts val="1800"/>
              <a:buFont typeface="Arial"/>
              <a:buNone/>
            </a:pPr>
            <a:r>
              <a:rPr lang="en-US" sz="1800" b="0" i="0" u="none" strike="noStrike" cap="none">
                <a:solidFill>
                  <a:schemeClr val="dk2"/>
                </a:solidFill>
                <a:latin typeface="Roboto"/>
                <a:ea typeface="Roboto"/>
                <a:cs typeface="Roboto"/>
                <a:sym typeface="Roboto"/>
              </a:rPr>
              <a:t>Health</a:t>
            </a:r>
            <a:endParaRPr sz="1400" b="0" i="0" u="none" strike="noStrike" cap="none">
              <a:solidFill>
                <a:srgbClr val="000000"/>
              </a:solidFill>
              <a:latin typeface="Arial"/>
              <a:ea typeface="Arial"/>
              <a:cs typeface="Arial"/>
              <a:sym typeface="Arial"/>
            </a:endParaRPr>
          </a:p>
        </p:txBody>
      </p:sp>
      <p:sp>
        <p:nvSpPr>
          <p:cNvPr id="264" name="Google Shape;264;p12"/>
          <p:cNvSpPr txBox="1"/>
          <p:nvPr/>
        </p:nvSpPr>
        <p:spPr>
          <a:xfrm>
            <a:off x="2456933" y="2518779"/>
            <a:ext cx="858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Clr>
                <a:srgbClr val="000000"/>
              </a:buClr>
              <a:buSzPts val="1800"/>
              <a:buFont typeface="Arial"/>
              <a:buNone/>
            </a:pPr>
            <a:r>
              <a:rPr lang="en-US" sz="1800" b="0" i="0" u="none" strike="noStrike" cap="none">
                <a:solidFill>
                  <a:schemeClr val="dk2"/>
                </a:solidFill>
                <a:latin typeface="Roboto"/>
                <a:ea typeface="Roboto"/>
                <a:cs typeface="Roboto"/>
                <a:sym typeface="Roboto"/>
              </a:rPr>
              <a:t>Grid</a:t>
            </a:r>
            <a:endParaRPr sz="1400" b="0" i="0" u="none" strike="noStrike" cap="none">
              <a:solidFill>
                <a:srgbClr val="000000"/>
              </a:solidFill>
              <a:latin typeface="Arial"/>
              <a:ea typeface="Arial"/>
              <a:cs typeface="Arial"/>
              <a:sym typeface="Arial"/>
            </a:endParaRPr>
          </a:p>
        </p:txBody>
      </p:sp>
      <p:sp>
        <p:nvSpPr>
          <p:cNvPr id="265" name="Google Shape;265;p12"/>
          <p:cNvSpPr txBox="1"/>
          <p:nvPr/>
        </p:nvSpPr>
        <p:spPr>
          <a:xfrm>
            <a:off x="4213064" y="2518779"/>
            <a:ext cx="8586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1200"/>
              </a:spcBef>
              <a:spcAft>
                <a:spcPts val="0"/>
              </a:spcAft>
              <a:buClr>
                <a:srgbClr val="000000"/>
              </a:buClr>
              <a:buSzPts val="1800"/>
              <a:buFont typeface="Arial"/>
              <a:buNone/>
            </a:pPr>
            <a:r>
              <a:rPr lang="en-US" sz="1800" b="0" i="0" u="none" strike="noStrike" cap="none">
                <a:solidFill>
                  <a:schemeClr val="dk2"/>
                </a:solidFill>
                <a:latin typeface="Roboto"/>
                <a:ea typeface="Roboto"/>
                <a:cs typeface="Roboto"/>
                <a:sym typeface="Roboto"/>
              </a:rPr>
              <a:t>Costs</a:t>
            </a: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8C307480-EC7D-F289-69D5-ED97632253D9}"/>
              </a:ext>
            </a:extLst>
          </p:cNvPr>
          <p:cNvSpPr>
            <a:spLocks noGrp="1"/>
          </p:cNvSpPr>
          <p:nvPr>
            <p:ph type="sldNum" idx="12"/>
          </p:nvPr>
        </p:nvSpPr>
        <p:spPr>
          <a:xfrm>
            <a:off x="8557950" y="4501675"/>
            <a:ext cx="548700" cy="393600"/>
          </a:xfrm>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2381</Words>
  <Application>Microsoft Macintosh PowerPoint</Application>
  <PresentationFormat>On-screen Show (16:9)</PresentationFormat>
  <Paragraphs>312</Paragraphs>
  <Slides>21</Slides>
  <Notes>20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21</vt:i4>
      </vt:variant>
    </vt:vector>
  </HeadingPairs>
  <TitlesOfParts>
    <vt:vector size="34" baseType="lpstr">
      <vt:lpstr>Montserrat ExtraBold</vt:lpstr>
      <vt:lpstr>Roboto Condensed</vt:lpstr>
      <vt:lpstr>Arial</vt:lpstr>
      <vt:lpstr>Times New Roman</vt:lpstr>
      <vt:lpstr>Montserrat SemiBold</vt:lpstr>
      <vt:lpstr>Trebuchet MS</vt:lpstr>
      <vt:lpstr>Bebas Neue</vt:lpstr>
      <vt:lpstr>Montserrat</vt:lpstr>
      <vt:lpstr>Calibri</vt:lpstr>
      <vt:lpstr>Roboto</vt:lpstr>
      <vt:lpstr>Helvetica Neue</vt:lpstr>
      <vt:lpstr>Simple Light</vt:lpstr>
      <vt:lpstr>Simple Light</vt:lpstr>
      <vt:lpstr>PowerPoint Presentation</vt:lpstr>
      <vt:lpstr>LeGUp RESEARCH PROJECT</vt:lpstr>
      <vt:lpstr>PowerPoint Presentation</vt:lpstr>
      <vt:lpstr>Project Connections</vt:lpstr>
      <vt:lpstr>DATA: PILOT INSTALLATIONS IN MA</vt:lpstr>
      <vt:lpstr>Temperature Data Acquisition</vt:lpstr>
      <vt:lpstr>DEVELOP CORE MODELS</vt:lpstr>
      <vt:lpstr>DEVELOP CORE MODELS: Reduced Order Model</vt:lpstr>
      <vt:lpstr>MODEL AND MONITOR IMPACT OF INSTALLATIONS</vt:lpstr>
      <vt:lpstr>Regional Assessment</vt:lpstr>
      <vt:lpstr>Databank for Geothermal Networks</vt:lpstr>
      <vt:lpstr>Databank for Geothermal Networks</vt:lpstr>
      <vt:lpstr>Databank for Geothermal Networks</vt:lpstr>
      <vt:lpstr>Databank for Geothermal Networks</vt:lpstr>
      <vt:lpstr>Databank for Geothermal Networks</vt:lpstr>
      <vt:lpstr>DOE Community Geothermal Grant</vt:lpstr>
      <vt:lpstr>Questions &amp; Discussion</vt:lpstr>
      <vt:lpstr>Project Accomplishments &amp; Timeline</vt:lpstr>
      <vt:lpstr>DOE Community Geothermal Grant</vt:lpstr>
      <vt:lpstr>DOE Community Geothermal Grant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Geothermal Energy Networks</dc:title>
  <dc:subject/>
  <dc:creator>Isabel Varela</dc:creator>
  <cp:keywords/>
  <dc:description/>
  <cp:lastModifiedBy>H. Sharon Lin</cp:lastModifiedBy>
  <cp:revision>6</cp:revision>
  <dcterms:modified xsi:type="dcterms:W3CDTF">2025-07-11T18:26:42Z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0x010100CE446517A663B547AA41C588BFD173B9</vt:lpwstr>
  </property>
</Properties>
</file>