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20"/>
  </p:notesMasterIdLst>
  <p:sldIdLst>
    <p:sldId id="523" r:id="rId2"/>
    <p:sldId id="12432" r:id="rId3"/>
    <p:sldId id="12433" r:id="rId4"/>
    <p:sldId id="12434" r:id="rId5"/>
    <p:sldId id="12435" r:id="rId6"/>
    <p:sldId id="861" r:id="rId7"/>
    <p:sldId id="12436" r:id="rId8"/>
    <p:sldId id="12437" r:id="rId9"/>
    <p:sldId id="857" r:id="rId10"/>
    <p:sldId id="859" r:id="rId11"/>
    <p:sldId id="844" r:id="rId12"/>
    <p:sldId id="266" r:id="rId13"/>
    <p:sldId id="544" r:id="rId14"/>
    <p:sldId id="534" r:id="rId15"/>
    <p:sldId id="12438" r:id="rId16"/>
    <p:sldId id="542" r:id="rId17"/>
    <p:sldId id="256" r:id="rId18"/>
    <p:sldId id="30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73A"/>
    <a:srgbClr val="322E2B"/>
    <a:srgbClr val="FFFFFF"/>
    <a:srgbClr val="918680"/>
    <a:srgbClr val="696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16" autoAdjust="0"/>
    <p:restoredTop sz="96327"/>
  </p:normalViewPr>
  <p:slideViewPr>
    <p:cSldViewPr snapToGrid="0" snapToObjects="1">
      <p:cViewPr varScale="1">
        <p:scale>
          <a:sx n="127" d="100"/>
          <a:sy n="127" d="100"/>
        </p:scale>
        <p:origin x="4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052DA8-60DC-433E-854B-4F0816CC90E6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2893F-16C2-4D41-B647-B6B450D3A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Monday, August 10, 2015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Miami University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07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20B36B6-E227-4581-B667-FFD19BBB14B3}"/>
              </a:ext>
            </a:extLst>
          </p:cNvPr>
          <p:cNvSpPr/>
          <p:nvPr userDrawn="1"/>
        </p:nvSpPr>
        <p:spPr>
          <a:xfrm>
            <a:off x="0" y="0"/>
            <a:ext cx="4959049" cy="6858000"/>
          </a:xfrm>
          <a:custGeom>
            <a:avLst/>
            <a:gdLst>
              <a:gd name="connsiteX0" fmla="*/ 0 w 4959049"/>
              <a:gd name="connsiteY0" fmla="*/ 0 h 6858000"/>
              <a:gd name="connsiteX1" fmla="*/ 4123160 w 4959049"/>
              <a:gd name="connsiteY1" fmla="*/ 0 h 6858000"/>
              <a:gd name="connsiteX2" fmla="*/ 4211662 w 4959049"/>
              <a:gd name="connsiteY2" fmla="*/ 153217 h 6858000"/>
              <a:gd name="connsiteX3" fmla="*/ 4959049 w 4959049"/>
              <a:gd name="connsiteY3" fmla="*/ 3429000 h 6858000"/>
              <a:gd name="connsiteX4" fmla="*/ 4211662 w 4959049"/>
              <a:gd name="connsiteY4" fmla="*/ 6704783 h 6858000"/>
              <a:gd name="connsiteX5" fmla="*/ 4123160 w 4959049"/>
              <a:gd name="connsiteY5" fmla="*/ 6858000 h 6858000"/>
              <a:gd name="connsiteX6" fmla="*/ 0 w 495904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9" h="6858000">
                <a:moveTo>
                  <a:pt x="0" y="0"/>
                </a:moveTo>
                <a:lnTo>
                  <a:pt x="4123160" y="0"/>
                </a:lnTo>
                <a:lnTo>
                  <a:pt x="4211662" y="153217"/>
                </a:lnTo>
                <a:cubicBezTo>
                  <a:pt x="4678570" y="1043415"/>
                  <a:pt x="4959049" y="2184670"/>
                  <a:pt x="4959049" y="3429000"/>
                </a:cubicBezTo>
                <a:cubicBezTo>
                  <a:pt x="4959049" y="4673331"/>
                  <a:pt x="4678570" y="5814586"/>
                  <a:pt x="4211662" y="6704783"/>
                </a:cubicBezTo>
                <a:lnTo>
                  <a:pt x="41231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3132820-B307-4570-B49F-1D79CA4600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23160" y="0"/>
            <a:ext cx="8068841" cy="6858000"/>
          </a:xfrm>
          <a:custGeom>
            <a:avLst/>
            <a:gdLst>
              <a:gd name="connsiteX0" fmla="*/ 0 w 8068841"/>
              <a:gd name="connsiteY0" fmla="*/ 0 h 6858000"/>
              <a:gd name="connsiteX1" fmla="*/ 8068841 w 8068841"/>
              <a:gd name="connsiteY1" fmla="*/ 0 h 6858000"/>
              <a:gd name="connsiteX2" fmla="*/ 8068841 w 8068841"/>
              <a:gd name="connsiteY2" fmla="*/ 6858000 h 6858000"/>
              <a:gd name="connsiteX3" fmla="*/ 0 w 8068841"/>
              <a:gd name="connsiteY3" fmla="*/ 6858000 h 6858000"/>
              <a:gd name="connsiteX4" fmla="*/ 88502 w 8068841"/>
              <a:gd name="connsiteY4" fmla="*/ 6704783 h 6858000"/>
              <a:gd name="connsiteX5" fmla="*/ 835889 w 8068841"/>
              <a:gd name="connsiteY5" fmla="*/ 3429000 h 6858000"/>
              <a:gd name="connsiteX6" fmla="*/ 88502 w 8068841"/>
              <a:gd name="connsiteY6" fmla="*/ 15321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8841" h="6858000">
                <a:moveTo>
                  <a:pt x="0" y="0"/>
                </a:moveTo>
                <a:lnTo>
                  <a:pt x="8068841" y="0"/>
                </a:lnTo>
                <a:lnTo>
                  <a:pt x="8068841" y="6858000"/>
                </a:lnTo>
                <a:lnTo>
                  <a:pt x="0" y="6858000"/>
                </a:lnTo>
                <a:lnTo>
                  <a:pt x="88502" y="6704783"/>
                </a:lnTo>
                <a:cubicBezTo>
                  <a:pt x="555410" y="5814586"/>
                  <a:pt x="835889" y="4673331"/>
                  <a:pt x="835889" y="3429000"/>
                </a:cubicBezTo>
                <a:cubicBezTo>
                  <a:pt x="835889" y="2184670"/>
                  <a:pt x="555410" y="1043415"/>
                  <a:pt x="88502" y="15321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AE229676-5713-42EE-A4AD-5BC77240C9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81" y="1949451"/>
            <a:ext cx="3816652" cy="669924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None/>
              <a:defRPr sz="4800" b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457200" indent="0">
              <a:buNone/>
              <a:defRPr sz="4800">
                <a:latin typeface="+mj-lt"/>
              </a:defRPr>
            </a:lvl2pPr>
            <a:lvl3pPr marL="914400" indent="0">
              <a:buNone/>
              <a:defRPr sz="4800">
                <a:latin typeface="+mj-lt"/>
              </a:defRPr>
            </a:lvl3pPr>
            <a:lvl4pPr marL="1371600" indent="0">
              <a:buNone/>
              <a:defRPr sz="4800">
                <a:latin typeface="+mj-lt"/>
              </a:defRPr>
            </a:lvl4pPr>
            <a:lvl5pPr marL="1828800" indent="0">
              <a:buNone/>
              <a:defRPr sz="4800">
                <a:latin typeface="+mj-lt"/>
              </a:defRPr>
            </a:lvl5pPr>
          </a:lstStyle>
          <a:p>
            <a:pPr lvl="0"/>
            <a:r>
              <a:rPr lang="en-US"/>
              <a:t>Section # 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A4D527D-C66A-44A5-926E-2ADBABA0BDBA}"/>
              </a:ext>
            </a:extLst>
          </p:cNvPr>
          <p:cNvCxnSpPr/>
          <p:nvPr userDrawn="1"/>
        </p:nvCxnSpPr>
        <p:spPr>
          <a:xfrm>
            <a:off x="477981" y="4556064"/>
            <a:ext cx="4023360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ontent Placeholder 53">
            <a:extLst>
              <a:ext uri="{FF2B5EF4-FFF2-40B4-BE49-F238E27FC236}">
                <a16:creationId xmlns:a16="http://schemas.microsoft.com/office/drawing/2014/main" id="{9E0CBBAF-E40A-4DCD-A6AB-83DE1909E54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77838" y="2905125"/>
            <a:ext cx="4022725" cy="1209675"/>
          </a:xfrm>
        </p:spPr>
        <p:txBody>
          <a:bodyPr>
            <a:noAutofit/>
          </a:bodyPr>
          <a:lstStyle>
            <a:lvl1pPr marL="0" indent="0">
              <a:buNone/>
              <a:defRPr sz="4800" b="0">
                <a:solidFill>
                  <a:schemeClr val="bg2">
                    <a:lumMod val="25000"/>
                  </a:schemeClr>
                </a:solidFill>
                <a:latin typeface="+mn-lt"/>
                <a:ea typeface="Segoe UI Black" panose="020B0A02040204020203" pitchFamily="34" charset="0"/>
              </a:defRPr>
            </a:lvl1pPr>
          </a:lstStyle>
          <a:p>
            <a:pPr lvl="0"/>
            <a:r>
              <a:rPr lang="en-US" b="1"/>
              <a:t>Two Line 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57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04EED-4397-4276-9B27-DE2EC9EB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828E2-5E1A-4A83-9FCF-BC09BDB0B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2D291F-9AB7-4F85-A5C9-EDB15C29B2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BDC763-D2A0-4466-A602-C23983062A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0317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No 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636DAF6-0F32-4A1F-9883-628CB3790D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5450446"/>
          </a:xfrm>
          <a:effectLst>
            <a:innerShdw blurRad="1016000" dist="2540000" dir="16200000">
              <a:prstClr val="black">
                <a:alpha val="50000"/>
              </a:prstClr>
            </a:innerShdw>
          </a:effectLst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7779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E34066-8EEC-4599-B7F6-C6808C758603}"/>
              </a:ext>
            </a:extLst>
          </p:cNvPr>
          <p:cNvSpPr/>
          <p:nvPr userDrawn="1"/>
        </p:nvSpPr>
        <p:spPr>
          <a:xfrm>
            <a:off x="0" y="0"/>
            <a:ext cx="12192000" cy="5562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2B3B992-89FC-46DB-9169-50BE8918796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2940" y="2174130"/>
            <a:ext cx="12192000" cy="194067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Name</a:t>
            </a:r>
            <a:br>
              <a:rPr lang="en-US"/>
            </a:br>
            <a:r>
              <a:rPr lang="en-US"/>
              <a:t>Title</a:t>
            </a:r>
            <a:br>
              <a:rPr lang="en-US"/>
            </a:br>
            <a:r>
              <a:rPr lang="en-US"/>
              <a:t>Email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0E0ED1F-D15B-475F-A725-1979F38BDC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676400"/>
            <a:ext cx="12192000" cy="315881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For additional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152452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495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19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663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23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6ACCD-E2F9-48E6-A112-92EFA0F7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34" y="189586"/>
            <a:ext cx="11688932" cy="942599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73663-6C13-4D2C-929A-7B0F6167A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34" y="169453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942F3-9562-47A1-BE17-AB5851FE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CEEF4-D513-4AAE-A6C8-3B98545E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79E55-3DEC-4538-B11C-5527DBC99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F4B1-B21F-49D6-8B57-7459A04D65C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91E492-3957-4929-91FD-ECE0429E9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921"/>
            <a:ext cx="12192000" cy="2848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2EAB8B-491F-4FAD-9E23-92D233C766E7}"/>
              </a:ext>
            </a:extLst>
          </p:cNvPr>
          <p:cNvSpPr/>
          <p:nvPr userDrawn="1"/>
        </p:nvSpPr>
        <p:spPr>
          <a:xfrm>
            <a:off x="4548653" y="1455258"/>
            <a:ext cx="3074277" cy="81442"/>
          </a:xfrm>
          <a:prstGeom prst="rect">
            <a:avLst/>
          </a:prstGeom>
          <a:solidFill>
            <a:srgbClr val="478D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76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9535-E5BC-A4AF-ABE7-17798171D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BA763-3397-368B-8EA9-370D23F08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EECE1-CF28-6B85-6798-8B94FAF8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AEAAF-11C3-D569-1B01-15494E75B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1FDC2-6889-6DB8-2CDD-5391498B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2066-4DEB-436E-8D8A-FF3B4D271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1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079A69-D756-4B52-9656-1F4F211EC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38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FA2F-2729-4E12-B044-B8B2716E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164-CE30-4EF8-9E80-EF355DDD5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4" y="1825625"/>
            <a:ext cx="10744199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79A69-D756-4B52-9656-1F4F211EC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438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389B3B-5FFD-42E6-AF1D-F603AFB8CB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63200" y="5029200"/>
            <a:ext cx="1828800" cy="18288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985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d86f73e997_3_1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2d86f73e997_3_1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2d86f73e997_3_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FA2F-2729-4E12-B044-B8B2716E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164-CE30-4EF8-9E80-EF355DDD5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4" y="1825625"/>
            <a:ext cx="10744199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79A69-D756-4B52-9656-1F4F211EC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26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No Logo No S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FA2F-2729-4E12-B044-B8B2716E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164-CE30-4EF8-9E80-EF355DDD5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4" y="1825625"/>
            <a:ext cx="10744199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28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FFA2F-2729-4E12-B044-B8B2716E0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ED164-CE30-4EF8-9E80-EF355DDD56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5" y="1825625"/>
            <a:ext cx="54102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D5F37-A2CD-4A8C-AC10-B313D81BA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9825" y="1825625"/>
            <a:ext cx="5410200" cy="435133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079A69-D756-4B52-9656-1F4F211EC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73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12EDA-E6AD-45E9-B460-7A53FDFC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DCE57-CC4A-4DAA-933D-8E4128152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ED762-39BA-4354-A111-967B0A032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B40B13-43DD-4415-9E38-357C9D7DA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62E33F-D12A-424D-B956-6CE74BDE68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B7951-9A42-469A-99DB-5F70EBF26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0999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5419-CB83-406B-9963-43D10A09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B6E06-B11C-4709-ADCB-CED70403E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681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FEB21D-E5A0-49FE-ACCD-C40396C3BA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77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2750-FE95-44A4-9BF1-93AF9355B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833D2-AC5E-4BEE-9E17-90D148159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55231-2C9D-43C5-98B2-116A8C63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76C0E7-EDCC-4892-864C-EE67E9E0EA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6157" y="-1773925"/>
            <a:ext cx="4993614" cy="499361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656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409AE-5674-47EA-8319-434F3F4BF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65125"/>
            <a:ext cx="10744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A2EB9-2797-45C1-9481-D9950D090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5825" y="1825625"/>
            <a:ext cx="107823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2EA47B0-48B7-006C-3CF4-240530B17A19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579" y="6385832"/>
            <a:ext cx="1871213" cy="3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61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7" r:id="rId2"/>
    <p:sldLayoutId id="2147483698" r:id="rId3"/>
    <p:sldLayoutId id="2147483699" r:id="rId4"/>
    <p:sldLayoutId id="2147483706" r:id="rId5"/>
    <p:sldLayoutId id="2147483707" r:id="rId6"/>
    <p:sldLayoutId id="2147483708" r:id="rId7"/>
    <p:sldLayoutId id="2147483709" r:id="rId8"/>
    <p:sldLayoutId id="2147483714" r:id="rId9"/>
    <p:sldLayoutId id="2147483715" r:id="rId10"/>
    <p:sldLayoutId id="2147483713" r:id="rId11"/>
    <p:sldLayoutId id="2147483712" r:id="rId12"/>
    <p:sldLayoutId id="2147483718" r:id="rId13"/>
    <p:sldLayoutId id="2147483720" r:id="rId14"/>
    <p:sldLayoutId id="2147483721" r:id="rId15"/>
    <p:sldLayoutId id="2147483722" r:id="rId16"/>
    <p:sldLayoutId id="2147483724" r:id="rId17"/>
    <p:sldLayoutId id="2147483725" r:id="rId18"/>
    <p:sldLayoutId id="2147483726" r:id="rId19"/>
    <p:sldLayoutId id="2147483727" r:id="rId20"/>
    <p:sldLayoutId id="2147483728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cw.mit.edu/terms" TargetMode="External"/><Relationship Id="rId2" Type="http://schemas.openxmlformats.org/officeDocument/2006/relationships/hyperlink" Target="https://ocw.mit.edu/" TargetMode="Externa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-14209" y="3429001"/>
            <a:ext cx="12192000" cy="15255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tx1"/>
                </a:solidFill>
              </a:rPr>
              <a:t>Geothermal Energy Networks (GEN); 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	</a:t>
            </a:r>
            <a:r>
              <a:rPr lang="en-US" sz="3200" b="0" dirty="0">
                <a:solidFill>
                  <a:schemeClr val="tx1"/>
                </a:solidFill>
              </a:rPr>
              <a:t>Introduction to design of GEN’s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809" y="5660978"/>
            <a:ext cx="301534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all" spc="0" normalizeH="0" baseline="0" noProof="0" dirty="0">
                <a:ln>
                  <a:noFill/>
                </a:ln>
                <a:solidFill>
                  <a:srgbClr val="4774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Presented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71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Urlaub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sz="1200" dirty="0">
                <a:solidFill>
                  <a:srgbClr val="717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Geothermal Operations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76B3040-5079-45C6-A97A-508C494ADC00}"/>
              </a:ext>
            </a:extLst>
          </p:cNvPr>
          <p:cNvCxnSpPr>
            <a:cxnSpLocks/>
          </p:cNvCxnSpPr>
          <p:nvPr/>
        </p:nvCxnSpPr>
        <p:spPr>
          <a:xfrm>
            <a:off x="0" y="3195655"/>
            <a:ext cx="12192000" cy="0"/>
          </a:xfrm>
          <a:prstGeom prst="line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4BDB834-74E4-48EA-BE34-AA5EA8FB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-1" r="21663" b="-14315"/>
          <a:stretch/>
        </p:blipFill>
        <p:spPr>
          <a:xfrm rot="10800000" flipV="1">
            <a:off x="-1" y="3251763"/>
            <a:ext cx="6795069" cy="3529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F84F8A-5756-4CD6-8EAE-672E0F5F7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54" t="-288" r="20937" b="-14829"/>
          <a:stretch/>
        </p:blipFill>
        <p:spPr>
          <a:xfrm rot="10800000" flipV="1">
            <a:off x="6705600" y="3244839"/>
            <a:ext cx="5486400" cy="3553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358AA-091C-93C7-A475-E229CDF51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305" y="152120"/>
            <a:ext cx="4429147" cy="2926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A56CE7-552C-5C62-198D-222580A59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" y="192732"/>
            <a:ext cx="4628410" cy="28456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A86DC1-91E7-A3B6-B4B1-C7431CFC0B81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96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" y="1857507"/>
            <a:ext cx="11805906" cy="4884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138327-EDD7-4F77-BF70-DB5B0943D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33" y="365125"/>
            <a:ext cx="10744200" cy="1325563"/>
          </a:xfrm>
        </p:spPr>
        <p:txBody>
          <a:bodyPr/>
          <a:lstStyle/>
          <a:p>
            <a:r>
              <a:rPr lang="en-US" dirty="0"/>
              <a:t>Dynamic Transient Modeling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4FA56DF-6590-8558-E035-1F2074499ACA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ABB4424-3AEF-4285-9202-E2C7E17CA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90" y="365125"/>
            <a:ext cx="10744200" cy="965855"/>
          </a:xfrm>
        </p:spPr>
        <p:txBody>
          <a:bodyPr/>
          <a:lstStyle/>
          <a:p>
            <a:r>
              <a:rPr lang="en-US" dirty="0"/>
              <a:t>Temperature Profile of Ambient Loop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3652-F935-419C-82AD-A83E1697289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86AFB7-FD81-4608-89F3-03709424B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47" y="1466409"/>
            <a:ext cx="7052925" cy="5119637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3B60768-5578-9DA8-B717-EB459036097A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5E9B-E69E-4CB5-BC88-E47786CD248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0223" y="526798"/>
            <a:ext cx="10515600" cy="671512"/>
          </a:xfrm>
        </p:spPr>
        <p:txBody>
          <a:bodyPr>
            <a:normAutofit fontScale="90000"/>
          </a:bodyPr>
          <a:lstStyle/>
          <a:p>
            <a:r>
              <a:rPr lang="en-US" dirty="0"/>
              <a:t>Long Term GLHE Temperature Profiles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690AF7-01A2-4DD1-9809-1F004873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86" y="1690688"/>
            <a:ext cx="5934714" cy="4304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B5268F-AC25-4843-9F96-7C92671F6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" y="1690687"/>
            <a:ext cx="6210683" cy="430475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1329BD7-9566-5C17-B49D-C326B54D0A7D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47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F015D1-38B6-94AF-F939-D96DCDA8D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2" y="1391680"/>
            <a:ext cx="6016250" cy="43768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FAA537-7B1E-B27B-B0F0-F6F23B3D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815" y="1280420"/>
            <a:ext cx="6169185" cy="4488081"/>
          </a:xfrm>
          <a:prstGeom prst="rect">
            <a:avLst/>
          </a:prstGeom>
        </p:spPr>
      </p:pic>
      <p:sp>
        <p:nvSpPr>
          <p:cNvPr id="2" name="Title 15">
            <a:extLst>
              <a:ext uri="{FF2B5EF4-FFF2-40B4-BE49-F238E27FC236}">
                <a16:creationId xmlns:a16="http://schemas.microsoft.com/office/drawing/2014/main" id="{00DA9E5D-EBDD-7235-EB45-EB301FBB8825}"/>
              </a:ext>
            </a:extLst>
          </p:cNvPr>
          <p:cNvSpPr txBox="1">
            <a:spLocks/>
          </p:cNvSpPr>
          <p:nvPr/>
        </p:nvSpPr>
        <p:spPr>
          <a:xfrm>
            <a:off x="252046" y="212001"/>
            <a:ext cx="11217903" cy="781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öhne Halbfett" panose="020B0703030202060203" pitchFamily="34" charset="0"/>
                <a:ea typeface="+mj-ea"/>
                <a:cs typeface="+mj-cs"/>
              </a:defRPr>
            </a:lvl1pPr>
          </a:lstStyle>
          <a:p>
            <a:r>
              <a:rPr lang="en-US" b="1" dirty="0"/>
              <a:t>Aggregate COP of the System (hourly)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B03DAA0-A73A-AB5B-9117-B06BBF63B193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6869E85-1A11-8579-249A-C4B2AEE65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357026"/>
            <a:ext cx="10827592" cy="1325563"/>
          </a:xfrm>
        </p:spPr>
        <p:txBody>
          <a:bodyPr/>
          <a:lstStyle/>
          <a:p>
            <a:r>
              <a:rPr lang="en-US" dirty="0"/>
              <a:t>Expansion of GEN’s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7FB91-D3BA-7443-7E88-AD35AC6242FD}"/>
              </a:ext>
            </a:extLst>
          </p:cNvPr>
          <p:cNvSpPr txBox="1"/>
          <p:nvPr/>
        </p:nvSpPr>
        <p:spPr>
          <a:xfrm>
            <a:off x="432619" y="1825625"/>
            <a:ext cx="63221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1: Phase 1 and 2 converge into one pipe.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2: Phase 2 GLHX by Farley Building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3: Phase 1 and 2 converge into one pipe.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4: Phase 1 GLHX by Rose Kennedy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5: Phase 1 GLHX by Farley Building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2">
                    <a:lumMod val="25000"/>
                  </a:schemeClr>
                </a:solidFill>
              </a:rPr>
              <a:t>6: Phase 1 GLHX by Fire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1EECC-D006-487A-E87A-6D824BF78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405" y="1825625"/>
            <a:ext cx="4199040" cy="4351338"/>
          </a:xfrm>
          <a:prstGeom prst="rect">
            <a:avLst/>
          </a:prstGeom>
          <a:noFill/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7D3595A-5774-C302-BCB3-DA77EB9C99B3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66BD0-501E-A1F2-9EBA-7DA1A5A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365125"/>
            <a:ext cx="10744200" cy="1325563"/>
          </a:xfrm>
        </p:spPr>
        <p:txBody>
          <a:bodyPr/>
          <a:lstStyle/>
          <a:p>
            <a:r>
              <a:rPr lang="en-US" dirty="0"/>
              <a:t>Sharing energy through mixing loops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9F32AE-C9A9-6C10-080E-84C365D447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61976" y="2032672"/>
            <a:ext cx="5410200" cy="393193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38E15C-5FB5-0AAA-5776-7CEF1ABE7C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9825" y="2037983"/>
            <a:ext cx="5410200" cy="39266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C05D1-16E5-B8DA-8F84-5B13242F2A60}"/>
              </a:ext>
            </a:extLst>
          </p:cNvPr>
          <p:cNvSpPr txBox="1"/>
          <p:nvPr/>
        </p:nvSpPr>
        <p:spPr>
          <a:xfrm>
            <a:off x="561976" y="1586204"/>
            <a:ext cx="541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Mixing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92946E-C328-6401-F6CE-60602183446E}"/>
              </a:ext>
            </a:extLst>
          </p:cNvPr>
          <p:cNvSpPr txBox="1"/>
          <p:nvPr/>
        </p:nvSpPr>
        <p:spPr>
          <a:xfrm>
            <a:off x="6219824" y="1677014"/>
            <a:ext cx="5410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Mixing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241981F-486E-21CB-FD54-2F65AD82614B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57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BD043-0B68-365E-6BA0-8C29BEA49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895" y="993559"/>
            <a:ext cx="7768138" cy="5642121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8F3A1A27-A002-4275-88BD-75A26D58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46" y="212001"/>
            <a:ext cx="11217903" cy="781558"/>
          </a:xfrm>
        </p:spPr>
        <p:txBody>
          <a:bodyPr>
            <a:noAutofit/>
          </a:bodyPr>
          <a:lstStyle/>
          <a:p>
            <a:r>
              <a:rPr lang="en-US" b="1" dirty="0"/>
              <a:t>TRNSYS Runs v19 Graph – Coldest Hour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6F7CFC-A649-AC19-0FF9-CBD5D1B2D461}"/>
              </a:ext>
            </a:extLst>
          </p:cNvPr>
          <p:cNvSpPr/>
          <p:nvPr/>
        </p:nvSpPr>
        <p:spPr>
          <a:xfrm>
            <a:off x="4883458" y="4753916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F39E28-067A-DB23-40E5-254452CDE161}"/>
              </a:ext>
            </a:extLst>
          </p:cNvPr>
          <p:cNvSpPr/>
          <p:nvPr/>
        </p:nvSpPr>
        <p:spPr>
          <a:xfrm>
            <a:off x="7594429" y="5864441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9E4862-41CA-07B2-9B10-6185D2C33D66}"/>
              </a:ext>
            </a:extLst>
          </p:cNvPr>
          <p:cNvSpPr/>
          <p:nvPr/>
        </p:nvSpPr>
        <p:spPr>
          <a:xfrm>
            <a:off x="8317284" y="5198649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93ABAA-DEB7-6E8D-49F2-4B49ACF5FD9C}"/>
              </a:ext>
            </a:extLst>
          </p:cNvPr>
          <p:cNvSpPr/>
          <p:nvPr/>
        </p:nvSpPr>
        <p:spPr>
          <a:xfrm>
            <a:off x="11501278" y="4560741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DEEB9A-B447-53B2-CB2F-D42890A50758}"/>
              </a:ext>
            </a:extLst>
          </p:cNvPr>
          <p:cNvSpPr/>
          <p:nvPr/>
        </p:nvSpPr>
        <p:spPr>
          <a:xfrm>
            <a:off x="6831415" y="4605895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4E45-94A2-7C22-6DFA-4C4AB697937E}"/>
              </a:ext>
            </a:extLst>
          </p:cNvPr>
          <p:cNvSpPr/>
          <p:nvPr/>
        </p:nvSpPr>
        <p:spPr>
          <a:xfrm>
            <a:off x="7847640" y="4312618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23C89E-BA57-B2B7-0F92-4B4365D7D742}"/>
              </a:ext>
            </a:extLst>
          </p:cNvPr>
          <p:cNvSpPr/>
          <p:nvPr/>
        </p:nvSpPr>
        <p:spPr>
          <a:xfrm>
            <a:off x="9553321" y="4497131"/>
            <a:ext cx="276142" cy="36902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7FB91-D3BA-7443-7E88-AD35AC6242FD}"/>
              </a:ext>
            </a:extLst>
          </p:cNvPr>
          <p:cNvSpPr txBox="1"/>
          <p:nvPr/>
        </p:nvSpPr>
        <p:spPr>
          <a:xfrm>
            <a:off x="146303" y="1216152"/>
            <a:ext cx="4012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Coldest hour loop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GLHX Phase 2: 80 Bores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Minimum Temperature: 35.02</a:t>
            </a:r>
            <a:r>
              <a:rPr lang="en-US" baseline="30000" dirty="0"/>
              <a:t>o</a:t>
            </a:r>
            <a:r>
              <a:rPr lang="en-US" dirty="0"/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1C4D1-DDC3-E3B1-3AAB-A8BBD0EC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2" y="2853430"/>
            <a:ext cx="3614485" cy="37413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6A78A4-038B-8F48-EA9A-24A3D9E2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1F4B1-B21F-49D6-8B57-7459A04D65C7}" type="slidenum">
              <a:rPr lang="en-US" smtClean="0"/>
              <a:t>16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DD07D044-FCBE-4B55-0FB6-9BD543B273A4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93077" y="309154"/>
            <a:ext cx="11605846" cy="398584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5035"/>
            <a:endParaRPr lang="en-US" sz="2077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Content Placeholder 8" descr="iStock_000006351373Medium.jpg"/>
          <p:cNvPicPr>
            <a:picLocks noChangeAspect="1"/>
          </p:cNvPicPr>
          <p:nvPr/>
        </p:nvPicPr>
        <p:blipFill>
          <a:blip r:embed="rId2" cstate="print">
            <a:lum bright="31000" contrast="-41000"/>
          </a:blip>
          <a:stretch>
            <a:fillRect/>
          </a:stretch>
        </p:blipFill>
        <p:spPr bwMode="auto">
          <a:xfrm>
            <a:off x="293078" y="309154"/>
            <a:ext cx="2920485" cy="398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8" descr="iStock_000006351373Medium.jpg"/>
          <p:cNvPicPr>
            <a:picLocks noChangeAspect="1"/>
          </p:cNvPicPr>
          <p:nvPr/>
        </p:nvPicPr>
        <p:blipFill>
          <a:blip r:embed="rId3" cstate="print">
            <a:lum bright="36000" contrast="-33000"/>
          </a:blip>
          <a:stretch>
            <a:fillRect/>
          </a:stretch>
        </p:blipFill>
        <p:spPr bwMode="auto">
          <a:xfrm>
            <a:off x="3282461" y="310317"/>
            <a:ext cx="4220308" cy="398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7678616" y="3429000"/>
            <a:ext cx="3780692" cy="797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5035"/>
            <a:r>
              <a:rPr lang="en-US" sz="3692" dirty="0">
                <a:solidFill>
                  <a:srgbClr val="FFFFFF"/>
                </a:solidFill>
                <a:latin typeface="Arial"/>
              </a:rPr>
              <a:t>Thank You!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F3074A-A599-4673-A8BA-6C1994B48B8B}"/>
              </a:ext>
            </a:extLst>
          </p:cNvPr>
          <p:cNvSpPr/>
          <p:nvPr/>
        </p:nvSpPr>
        <p:spPr>
          <a:xfrm>
            <a:off x="7678616" y="812074"/>
            <a:ext cx="3780692" cy="797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55035"/>
            <a:r>
              <a:rPr lang="en-US" sz="3692" dirty="0">
                <a:solidFill>
                  <a:srgbClr val="FFFFFF"/>
                </a:solidFill>
                <a:latin typeface="Arial"/>
              </a:rPr>
              <a:t>Q &amp; A?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1D2CF-895D-C704-75D2-A8354249C769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44D60-00A9-FDA1-F5E0-BC5807E69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2396" indent="0">
              <a:buNone/>
            </a:pPr>
            <a:r>
              <a:rPr lang="en-US" sz="1867" dirty="0"/>
              <a:t>MIT </a:t>
            </a:r>
            <a:r>
              <a:rPr lang="en-US" sz="1867" dirty="0" err="1"/>
              <a:t>OpenCourseWare</a:t>
            </a:r>
            <a:endParaRPr lang="en-US" sz="1867" dirty="0"/>
          </a:p>
          <a:p>
            <a:pPr marL="152396" indent="0">
              <a:buNone/>
            </a:pPr>
            <a:r>
              <a:rPr lang="en-US" sz="1867" u="sng" dirty="0">
                <a:hlinkClick r:id="rId2"/>
              </a:rPr>
              <a:t>https://ocw.mit.edu/</a:t>
            </a:r>
            <a:endParaRPr lang="en-US" sz="1867" dirty="0"/>
          </a:p>
          <a:p>
            <a:pPr marL="152396" indent="0">
              <a:buNone/>
            </a:pPr>
            <a:r>
              <a:rPr lang="en-US" dirty="0"/>
              <a:t> </a:t>
            </a:r>
          </a:p>
          <a:p>
            <a:pPr marL="152396" indent="0">
              <a:buNone/>
            </a:pPr>
            <a:r>
              <a:rPr lang="en-US" dirty="0"/>
              <a:t> </a:t>
            </a:r>
          </a:p>
          <a:p>
            <a:pPr marL="152396" indent="0">
              <a:buNone/>
            </a:pPr>
            <a:r>
              <a:rPr lang="en-US" dirty="0"/>
              <a:t> </a:t>
            </a:r>
          </a:p>
          <a:p>
            <a:pPr marL="152396" indent="0">
              <a:buNone/>
            </a:pPr>
            <a:r>
              <a:rPr lang="en-US" dirty="0"/>
              <a:t>RES.ENV 007 Geothermal Energy Networks (GENs): Transforming our Thermal Energy System</a:t>
            </a:r>
          </a:p>
          <a:p>
            <a:pPr marL="152396" indent="0">
              <a:buNone/>
            </a:pPr>
            <a:r>
              <a:rPr lang="en-US" sz="2000" dirty="0"/>
              <a:t>IAP 2025 </a:t>
            </a:r>
          </a:p>
          <a:p>
            <a:pPr marL="152396" indent="0">
              <a:buNone/>
            </a:pPr>
            <a:r>
              <a:rPr lang="en-US" dirty="0"/>
              <a:t> </a:t>
            </a:r>
          </a:p>
          <a:p>
            <a:pPr marL="152396" indent="0">
              <a:buNone/>
            </a:pPr>
            <a:r>
              <a:rPr lang="en-US" dirty="0"/>
              <a:t> </a:t>
            </a:r>
          </a:p>
          <a:p>
            <a:pPr marL="152396" indent="0">
              <a:buNone/>
            </a:pPr>
            <a:r>
              <a:rPr lang="en-US" sz="2000" dirty="0"/>
              <a:t>For information about citing these materials or our Terms of Use, visit: </a:t>
            </a:r>
            <a:r>
              <a:rPr lang="en-US" sz="2000" u="sng" dirty="0">
                <a:hlinkClick r:id="rId3"/>
              </a:rPr>
              <a:t>https://ocw.mit.edu/terms</a:t>
            </a:r>
            <a:r>
              <a:rPr lang="en-US" sz="2000" dirty="0"/>
              <a:t>. 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E0ED1-1C5B-7A74-0780-AFE37A2F0BD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326757" y="6021494"/>
            <a:ext cx="731600" cy="524800"/>
          </a:xfrm>
        </p:spPr>
        <p:txBody>
          <a:bodyPr/>
          <a:lstStyle/>
          <a:p>
            <a:pPr algn="r"/>
            <a:fld id="{00000000-1234-1234-1234-123412341234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42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77CDE0-CB9A-68BA-0D97-13B893C2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365126"/>
            <a:ext cx="10744200" cy="1053128"/>
          </a:xfrm>
        </p:spPr>
        <p:txBody>
          <a:bodyPr/>
          <a:lstStyle/>
          <a:p>
            <a:r>
              <a:rPr lang="en-US" dirty="0"/>
              <a:t>Design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B08B09-C301-4BE6-DD6F-4A86D46106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4" y="1343608"/>
            <a:ext cx="10744199" cy="514926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Site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Thermal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Single Pipe vs. Two Pipe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ETS – Yes or No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Pump Houses</a:t>
            </a:r>
          </a:p>
          <a:p>
            <a:pPr marL="971550" lvl="1" indent="-514350">
              <a:buFont typeface="+mj-lt"/>
              <a:buAutoNum type="arabicParenR"/>
            </a:pPr>
            <a:r>
              <a:rPr lang="en-US" dirty="0"/>
              <a:t>Above grade or below grade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Dynamic Modeling of total system components, loads, and energy sources to provide accurate simulation and optimization.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Design for Future Expansion of the system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345FB-55E3-D2EE-4D08-F773E62E4C51}"/>
              </a:ext>
            </a:extLst>
          </p:cNvPr>
          <p:cNvSpPr txBox="1">
            <a:spLocks/>
          </p:cNvSpPr>
          <p:nvPr/>
        </p:nvSpPr>
        <p:spPr>
          <a:xfrm>
            <a:off x="11316708" y="6081785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CD24-9414-78E1-5585-7C655A1F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7F9BF-BF0B-23CF-8935-6319150AC8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5824" y="1567543"/>
            <a:ext cx="10744199" cy="482392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Finding a site that is most suitable for a GEN system would incorporate the following technical aspects:</a:t>
            </a:r>
          </a:p>
          <a:p>
            <a:pPr marL="0" indent="0">
              <a:buNone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More than one thermal resource that is available and accessible.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stock that has a diverse use and load profile, preferrable some larger commercial with residential.  Commercial building(s) should be cooling dominant (in heating dominant climate zones).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density – less piping between buildings to connect reduces overall cost.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Site has areas that can be used for infrastructure systems or have the ability to develop access agreements for siting the infrastructure.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Building age – older usually means more envelope improvements are needed, and HVAC system is more challenging to retrofit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38C2003-CDC8-9F1F-7F81-0FF255CFC97D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93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3983-56AF-6BCA-3DDD-0A6773C6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30994"/>
            <a:ext cx="10744200" cy="1060552"/>
          </a:xfrm>
        </p:spPr>
        <p:txBody>
          <a:bodyPr/>
          <a:lstStyle/>
          <a:p>
            <a:r>
              <a:rPr lang="en-US" dirty="0"/>
              <a:t>Thermal Resources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14FF08-4088-6399-023A-BE0329D9D8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900" y="1225707"/>
            <a:ext cx="9203229" cy="5501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60C48C-1E8F-06C4-62DB-8C52554F9A83}"/>
              </a:ext>
            </a:extLst>
          </p:cNvPr>
          <p:cNvSpPr txBox="1"/>
          <p:nvPr/>
        </p:nvSpPr>
        <p:spPr>
          <a:xfrm>
            <a:off x="7221893" y="632689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8. Sewage HX</a:t>
            </a:r>
          </a:p>
          <a:p>
            <a:r>
              <a:rPr lang="en-US" sz="1200" dirty="0">
                <a:solidFill>
                  <a:srgbClr val="FF0000"/>
                </a:solidFill>
              </a:rPr>
              <a:t>9. Waste Heat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31B10C7A-46D9-F8DB-757A-6B9BC71C5691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4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8D8A3-AAA6-440C-11C0-1E3F74E80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684" y="170412"/>
            <a:ext cx="10178934" cy="788812"/>
          </a:xfrm>
        </p:spPr>
        <p:txBody>
          <a:bodyPr>
            <a:normAutofit fontScale="90000"/>
          </a:bodyPr>
          <a:lstStyle/>
          <a:p>
            <a:r>
              <a:rPr lang="en-US" sz="5200" dirty="0"/>
              <a:t>Single Pipe vs. Two Pipe ATL’s</a:t>
            </a:r>
          </a:p>
        </p:txBody>
      </p:sp>
      <p:pic>
        <p:nvPicPr>
          <p:cNvPr id="5" name="Picture 4" descr="A diagram of a pipe ground source heat exchange system&#10;&#10;Description automatically generated">
            <a:extLst>
              <a:ext uri="{FF2B5EF4-FFF2-40B4-BE49-F238E27FC236}">
                <a16:creationId xmlns:a16="http://schemas.microsoft.com/office/drawing/2014/main" id="{34380120-700E-F2D4-CD19-D2D05EDFD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8" r="-2" b="4249"/>
          <a:stretch/>
        </p:blipFill>
        <p:spPr>
          <a:xfrm>
            <a:off x="180812" y="1039906"/>
            <a:ext cx="5803323" cy="3890357"/>
          </a:xfrm>
          <a:prstGeom prst="rect">
            <a:avLst/>
          </a:prstGeom>
        </p:spPr>
      </p:pic>
      <p:pic>
        <p:nvPicPr>
          <p:cNvPr id="7" name="Picture 6" descr="A diagram of a heat exchange system&#10;&#10;Description automatically generated">
            <a:extLst>
              <a:ext uri="{FF2B5EF4-FFF2-40B4-BE49-F238E27FC236}">
                <a16:creationId xmlns:a16="http://schemas.microsoft.com/office/drawing/2014/main" id="{59F23B1D-B630-9AD1-6AA3-C9CAE5FA7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9" r="-2" b="10420"/>
          <a:stretch/>
        </p:blipFill>
        <p:spPr>
          <a:xfrm>
            <a:off x="6172005" y="1039906"/>
            <a:ext cx="5803323" cy="3890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9A986-23B0-76DD-BE62-B9F2BBC75346}"/>
              </a:ext>
            </a:extLst>
          </p:cNvPr>
          <p:cNvSpPr txBox="1"/>
          <p:nvPr/>
        </p:nvSpPr>
        <p:spPr>
          <a:xfrm>
            <a:off x="475129" y="5127812"/>
            <a:ext cx="110714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1-Pipe offers greater flexibility with locating thermal resources, expansion of the system, as well as easier coordination/installation in streets working around other utilities.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1-Pipe has reduced flow rates when designed with multiple thermal resources, which reduces pipe sizes, pump sizes, pump energy, and overall installation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2-Pipe provides each end user the same fluid temperature whereas the 1-pipe the temperatures between the first and last end user between each thermal resource would receive +/-5F different fluid temperatures.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CDEFFE-3B46-C929-3C53-6B9F7B6F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12066-4DEB-436E-8D8A-FF3B4D271C6F}" type="slidenum">
              <a:rPr lang="en-US" smtClean="0"/>
              <a:t>5</a:t>
            </a:fld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94E9881-CFA1-8945-A7DF-20A1D5C0D78E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7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B94B4-6BB9-4037-ABAC-BE537DDC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10" y="294903"/>
            <a:ext cx="11050489" cy="1325563"/>
          </a:xfrm>
        </p:spPr>
        <p:txBody>
          <a:bodyPr/>
          <a:lstStyle/>
          <a:p>
            <a:r>
              <a:rPr lang="en-US" b="0" dirty="0"/>
              <a:t>ETS – Yes or NO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BD92526-9984-4694-9B80-4695EB1D3F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8232" y="1825626"/>
            <a:ext cx="5868067" cy="369433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4F45252-2AAF-4F5A-A587-7B10F15F42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222" t="9008" r="4510" b="6312"/>
          <a:stretch/>
        </p:blipFill>
        <p:spPr>
          <a:xfrm>
            <a:off x="5986299" y="1825626"/>
            <a:ext cx="6205701" cy="37614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5E3082-0616-4A2B-B981-6F27F56CCEC3}"/>
              </a:ext>
            </a:extLst>
          </p:cNvPr>
          <p:cNvSpPr txBox="1"/>
          <p:nvPr/>
        </p:nvSpPr>
        <p:spPr>
          <a:xfrm>
            <a:off x="6096000" y="5587069"/>
            <a:ext cx="542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1-Pipe GEN w/o 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57F51-06CF-42C7-BCDA-B78FE2F0C922}"/>
              </a:ext>
            </a:extLst>
          </p:cNvPr>
          <p:cNvSpPr txBox="1"/>
          <p:nvPr/>
        </p:nvSpPr>
        <p:spPr>
          <a:xfrm>
            <a:off x="118232" y="5587069"/>
            <a:ext cx="542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1-Pipe GEN with ETS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464BC-9F1F-E579-B6B1-57C17ED3ABF5}"/>
              </a:ext>
            </a:extLst>
          </p:cNvPr>
          <p:cNvSpPr txBox="1"/>
          <p:nvPr/>
        </p:nvSpPr>
        <p:spPr>
          <a:xfrm>
            <a:off x="118232" y="6003091"/>
            <a:ext cx="992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ETS = Energy Transfer Station or Heat Exchanger to isolate fluids (usually in the building)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1B673229-C417-5B8A-FA0A-73CD5C556BD4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48D8CF-A999-1D2C-288A-DC5C3EAC51A7}"/>
              </a:ext>
            </a:extLst>
          </p:cNvPr>
          <p:cNvSpPr txBox="1"/>
          <p:nvPr/>
        </p:nvSpPr>
        <p:spPr>
          <a:xfrm>
            <a:off x="482702" y="1332673"/>
            <a:ext cx="5495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Above grade super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Conditioned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Controls Hardware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Architectural Design to meet city standards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2D40D0-D1DC-55DD-4A37-03CFFE33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02" y="177876"/>
            <a:ext cx="10744200" cy="1325563"/>
          </a:xfrm>
        </p:spPr>
        <p:txBody>
          <a:bodyPr/>
          <a:lstStyle/>
          <a:p>
            <a:r>
              <a:rPr lang="en-US" dirty="0"/>
              <a:t>Above Grade Pump House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BADAE76B-D152-86D6-B41A-CB159BE035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655" y="3097162"/>
            <a:ext cx="5574350" cy="3059766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B3BBCD1-A4C0-0767-8488-3619F96168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71219" y="3097162"/>
            <a:ext cx="6486686" cy="292018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0210F7-F504-DF60-11A1-07F84279A93B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92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91FCFB2-EA5E-BBED-E799-8A1C7F20E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15" y="299810"/>
            <a:ext cx="10744200" cy="1325563"/>
          </a:xfrm>
        </p:spPr>
        <p:txBody>
          <a:bodyPr/>
          <a:lstStyle/>
          <a:p>
            <a:r>
              <a:rPr lang="en-US" dirty="0"/>
              <a:t>Below Grade Pump Vaults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4BF8D-20BD-04E4-0BC5-F645CEAC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93"/>
          <a:stretch/>
        </p:blipFill>
        <p:spPr>
          <a:xfrm>
            <a:off x="6219825" y="1825625"/>
            <a:ext cx="5410200" cy="4351338"/>
          </a:xfrm>
          <a:prstGeom prst="rect">
            <a:avLst/>
          </a:prstGeom>
          <a:noFill/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B747F4A-FB6A-5E72-2294-945985A66E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424" y="1914115"/>
            <a:ext cx="5114665" cy="4351338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B81E93-4023-6887-BBCB-096A8EA0AEDC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1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rock, stone, concrete&#10;&#10;Description automatically generated">
            <a:extLst>
              <a:ext uri="{FF2B5EF4-FFF2-40B4-BE49-F238E27FC236}">
                <a16:creationId xmlns:a16="http://schemas.microsoft.com/office/drawing/2014/main" id="{3BE7693A-7E03-4605-8A3D-39074735F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7" r="31667"/>
          <a:stretch/>
        </p:blipFill>
        <p:spPr>
          <a:xfrm rot="5400000">
            <a:off x="498037" y="46135"/>
            <a:ext cx="3359314" cy="35872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C4B955-7C88-4B27-932B-FE937339C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8963" y="586548"/>
            <a:ext cx="3411522" cy="2558642"/>
          </a:xfrm>
          <a:prstGeom prst="rect">
            <a:avLst/>
          </a:prstGeom>
        </p:spPr>
      </p:pic>
      <p:pic>
        <p:nvPicPr>
          <p:cNvPr id="7" name="Picture 6" descr="A picture containing concrete, cement, dirty&#10;&#10;Description automatically generated">
            <a:extLst>
              <a:ext uri="{FF2B5EF4-FFF2-40B4-BE49-F238E27FC236}">
                <a16:creationId xmlns:a16="http://schemas.microsoft.com/office/drawing/2014/main" id="{BAB29FFC-0E64-4FCA-8601-523682CF9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42" r="6789"/>
          <a:stretch/>
        </p:blipFill>
        <p:spPr>
          <a:xfrm rot="5400000">
            <a:off x="7096136" y="102096"/>
            <a:ext cx="3411521" cy="3527545"/>
          </a:xfrm>
          <a:prstGeom prst="rect">
            <a:avLst/>
          </a:prstGeom>
        </p:spPr>
      </p:pic>
      <p:pic>
        <p:nvPicPr>
          <p:cNvPr id="9" name="Picture 8" descr="A red fire hydrant&#10;&#10;Description automatically generated with low confidence">
            <a:extLst>
              <a:ext uri="{FF2B5EF4-FFF2-40B4-BE49-F238E27FC236}">
                <a16:creationId xmlns:a16="http://schemas.microsoft.com/office/drawing/2014/main" id="{6EF73A29-72F6-48B0-A245-69FA7AE54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4" y="3731020"/>
            <a:ext cx="4074253" cy="3055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25990A-8F83-483F-8508-F3A220A42B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141" y="3731019"/>
            <a:ext cx="3527545" cy="30676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333EAC-5E4B-683E-2115-570AC5E53097}"/>
              </a:ext>
            </a:extLst>
          </p:cNvPr>
          <p:cNvSpPr txBox="1">
            <a:spLocks/>
          </p:cNvSpPr>
          <p:nvPr/>
        </p:nvSpPr>
        <p:spPr>
          <a:xfrm>
            <a:off x="11316708" y="609183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mtClean="0"/>
              <a:pPr algn="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90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Salas O'Brien">
      <a:dk1>
        <a:srgbClr val="3A3838"/>
      </a:dk1>
      <a:lt1>
        <a:sysClr val="window" lastClr="FFFFFF"/>
      </a:lt1>
      <a:dk2>
        <a:srgbClr val="005596"/>
      </a:dk2>
      <a:lt2>
        <a:srgbClr val="E7E6E6"/>
      </a:lt2>
      <a:accent1>
        <a:srgbClr val="005596"/>
      </a:accent1>
      <a:accent2>
        <a:srgbClr val="54B948"/>
      </a:accent2>
      <a:accent3>
        <a:srgbClr val="939598"/>
      </a:accent3>
      <a:accent4>
        <a:srgbClr val="FFF200"/>
      </a:accent4>
      <a:accent5>
        <a:srgbClr val="3A3838"/>
      </a:accent5>
      <a:accent6>
        <a:srgbClr val="005596"/>
      </a:accent6>
      <a:hlink>
        <a:srgbClr val="54B948"/>
      </a:hlink>
      <a:folHlink>
        <a:srgbClr val="FFF200"/>
      </a:folHlink>
    </a:clrScheme>
    <a:fontScheme name="Salas O'Brien">
      <a:majorFont>
        <a:latin typeface="Segoe UI Variable Display"/>
        <a:ea typeface=""/>
        <a:cs typeface=""/>
      </a:majorFont>
      <a:minorFont>
        <a:latin typeface="Segoe UI Variable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334E625-E2A4-464B-921E-2BC66A0F9054}" vid="{EADD7D5F-C5C1-4B8D-96F6-08C8B584E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5222</TotalTime>
  <Words>562</Words>
  <Application>Microsoft Macintosh PowerPoint</Application>
  <PresentationFormat>Widescreen</PresentationFormat>
  <Paragraphs>98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UI Black</vt:lpstr>
      <vt:lpstr>Segoe UI Variable Display</vt:lpstr>
      <vt:lpstr>Segoe UI Variable Text</vt:lpstr>
      <vt:lpstr>Office Theme</vt:lpstr>
      <vt:lpstr>Geothermal Energy Networks (GEN);   Introduction to design of GEN’s </vt:lpstr>
      <vt:lpstr>Design Considerations</vt:lpstr>
      <vt:lpstr>Site Selection</vt:lpstr>
      <vt:lpstr>Thermal Resources</vt:lpstr>
      <vt:lpstr>Single Pipe vs. Two Pipe ATL’s</vt:lpstr>
      <vt:lpstr>ETS – Yes or NO</vt:lpstr>
      <vt:lpstr>Above Grade Pump House</vt:lpstr>
      <vt:lpstr>Below Grade Pump Vaults</vt:lpstr>
      <vt:lpstr>PowerPoint Presentation</vt:lpstr>
      <vt:lpstr>Dynamic Transient Modeling</vt:lpstr>
      <vt:lpstr>Temperature Profile of Ambient Loop</vt:lpstr>
      <vt:lpstr>Long Term GLHE Temperature Profiles </vt:lpstr>
      <vt:lpstr>PowerPoint Presentation</vt:lpstr>
      <vt:lpstr>Expansion of GEN’s</vt:lpstr>
      <vt:lpstr>Sharing energy through mixing loops</vt:lpstr>
      <vt:lpstr>TRNSYS Runs v19 Graph – Coldest Hour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Design of GENs</dc:title>
  <dc:subject/>
  <dc:creator>Brian Urlaub</dc:creator>
  <cp:keywords/>
  <dc:description/>
  <cp:lastModifiedBy>H. Sharon Lin</cp:lastModifiedBy>
  <cp:revision>86</cp:revision>
  <dcterms:created xsi:type="dcterms:W3CDTF">2022-04-05T15:11:43Z</dcterms:created>
  <dcterms:modified xsi:type="dcterms:W3CDTF">2025-07-10T19:13:01Z</dcterms:modified>
  <cp:category/>
</cp:coreProperties>
</file>