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5004-A562-034E-BDE2-57FFC0B7AA6A}" type="datetimeFigureOut">
              <a:rPr lang="en-US" smtClean="0"/>
              <a:t>7/10/25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3C7F9-0D52-1A49-92B6-28541FE38C38}" type="slidenum">
              <a:rPr lang="en-US" smtClean="0"/>
              <a:t>‹#›</a:t>
            </a:fld>
            <a:endParaRPr lang="en-US"/>
          </a:p>
        </p:txBody>
      </p:sp>
    </p:spTree>
    <p:extLst>
      <p:ext uri="{BB962C8B-B14F-4D97-AF65-F5344CB8AC3E}">
        <p14:creationId xmlns:p14="http://schemas.microsoft.com/office/powerpoint/2010/main" val="207258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3C7F9-0D52-1A49-92B6-28541FE38C38}" type="slidenum">
              <a:rPr lang="en-US" smtClean="0"/>
              <a:t>11</a:t>
            </a:fld>
            <a:endParaRPr lang="en-US"/>
          </a:p>
        </p:txBody>
      </p:sp>
    </p:spTree>
    <p:extLst>
      <p:ext uri="{BB962C8B-B14F-4D97-AF65-F5344CB8AC3E}">
        <p14:creationId xmlns:p14="http://schemas.microsoft.com/office/powerpoint/2010/main" val="246901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681F-B175-08C3-46AD-CA655880BF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74965-127F-35DB-889A-73B82EE5E86D}"/>
              </a:ext>
            </a:extLst>
          </p:cNvPr>
          <p:cNvSpPr>
            <a:spLocks noGrp="1"/>
          </p:cNvSpPr>
          <p:nvPr>
            <p:ph type="dt" sz="half" idx="10"/>
          </p:nvPr>
        </p:nvSpPr>
        <p:spPr/>
        <p:txBody>
          <a:bodyPr/>
          <a:lstStyle/>
          <a:p>
            <a:fld id="{A51141F8-C10D-2945-A72A-6018015C4121}" type="datetime1">
              <a:rPr lang="en-US" smtClean="0"/>
              <a:t>7/10/25</a:t>
            </a:fld>
            <a:endParaRPr lang="en-US"/>
          </a:p>
        </p:txBody>
      </p:sp>
      <p:sp>
        <p:nvSpPr>
          <p:cNvPr id="4" name="Footer Placeholder 3">
            <a:extLst>
              <a:ext uri="{FF2B5EF4-FFF2-40B4-BE49-F238E27FC236}">
                <a16:creationId xmlns:a16="http://schemas.microsoft.com/office/drawing/2014/main" id="{A740CE7F-11DF-CBFE-2407-C5D7DD7F2F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431F8-D8D8-5D62-715D-45129EE874F4}"/>
              </a:ext>
            </a:extLst>
          </p:cNvPr>
          <p:cNvSpPr>
            <a:spLocks noGrp="1"/>
          </p:cNvSpPr>
          <p:nvPr>
            <p:ph type="sldNum" sz="quarter" idx="12"/>
          </p:nvPr>
        </p:nvSpPr>
        <p:spPr/>
        <p:txBody>
          <a:bodyPr/>
          <a:lstStyle/>
          <a:p>
            <a:fld id="{74501932-14DA-49C8-9983-7D6237DB0DE6}" type="slidenum">
              <a:rPr lang="en-US" smtClean="0"/>
              <a:t>‹#›</a:t>
            </a:fld>
            <a:endParaRPr lang="en-US"/>
          </a:p>
        </p:txBody>
      </p:sp>
    </p:spTree>
    <p:extLst>
      <p:ext uri="{BB962C8B-B14F-4D97-AF65-F5344CB8AC3E}">
        <p14:creationId xmlns:p14="http://schemas.microsoft.com/office/powerpoint/2010/main" val="318716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2d86f73e997_3_12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d86f73e997_3_12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g2d86f73e997_3_1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152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3D394-43D5-0B1A-FA13-4B9B9D72B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5B8E6-91F6-AAF8-62E8-1F08CE3C2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ED938-828B-06DC-4D84-A6293E3DE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4B42FA-A649-F04B-8489-93A8F8D999D0}" type="datetime1">
              <a:rPr lang="en-US" smtClean="0"/>
              <a:t>7/10/25</a:t>
            </a:fld>
            <a:endParaRPr lang="en-US"/>
          </a:p>
        </p:txBody>
      </p:sp>
      <p:sp>
        <p:nvSpPr>
          <p:cNvPr id="5" name="Footer Placeholder 4">
            <a:extLst>
              <a:ext uri="{FF2B5EF4-FFF2-40B4-BE49-F238E27FC236}">
                <a16:creationId xmlns:a16="http://schemas.microsoft.com/office/drawing/2014/main" id="{85A3D748-8616-1216-7BB7-44C5239CA5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3F34E2-A6D1-2FDE-6689-27F0ADCCF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501932-14DA-49C8-9983-7D6237DB0DE6}" type="slidenum">
              <a:rPr lang="en-US" smtClean="0"/>
              <a:t>‹#›</a:t>
            </a:fld>
            <a:endParaRPr lang="en-US"/>
          </a:p>
        </p:txBody>
      </p:sp>
    </p:spTree>
    <p:extLst>
      <p:ext uri="{BB962C8B-B14F-4D97-AF65-F5344CB8AC3E}">
        <p14:creationId xmlns:p14="http://schemas.microsoft.com/office/powerpoint/2010/main" val="1392591190"/>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cw.mit.edu/help/faq-fair-u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211FA3-D654-607B-F4D3-782DD1476E25}"/>
              </a:ext>
            </a:extLst>
          </p:cNvPr>
          <p:cNvSpPr>
            <a:spLocks noGrp="1"/>
          </p:cNvSpPr>
          <p:nvPr>
            <p:ph type="title"/>
          </p:nvPr>
        </p:nvSpPr>
        <p:spPr/>
        <p:txBody>
          <a:bodyPr/>
          <a:lstStyle/>
          <a:p>
            <a:r>
              <a:rPr lang="en-US"/>
              <a:t>Differences Between GSHP and GEN</a:t>
            </a:r>
            <a:endParaRPr lang="en-US" dirty="0"/>
          </a:p>
        </p:txBody>
      </p:sp>
      <p:pic>
        <p:nvPicPr>
          <p:cNvPr id="3" name="Picture 2">
            <a:extLst>
              <a:ext uri="{FF2B5EF4-FFF2-40B4-BE49-F238E27FC236}">
                <a16:creationId xmlns:a16="http://schemas.microsoft.com/office/drawing/2014/main" id="{547E1CD5-F496-11F5-4BE9-B4A34FB8C9D5}"/>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3B4338FD-DC41-7F14-1943-59EE914B3AA8}"/>
              </a:ext>
            </a:extLst>
          </p:cNvPr>
          <p:cNvSpPr>
            <a:spLocks noGrp="1"/>
          </p:cNvSpPr>
          <p:nvPr>
            <p:ph type="sldNum" sz="quarter" idx="12"/>
          </p:nvPr>
        </p:nvSpPr>
        <p:spPr/>
        <p:txBody>
          <a:bodyPr/>
          <a:lstStyle/>
          <a:p>
            <a:fld id="{74501932-14DA-49C8-9983-7D6237DB0DE6}" type="slidenum">
              <a:rPr lang="en-US" smtClean="0"/>
              <a:t>1</a:t>
            </a:fld>
            <a:endParaRPr lang="en-US"/>
          </a:p>
        </p:txBody>
      </p:sp>
    </p:spTree>
    <p:extLst>
      <p:ext uri="{BB962C8B-B14F-4D97-AF65-F5344CB8AC3E}">
        <p14:creationId xmlns:p14="http://schemas.microsoft.com/office/powerpoint/2010/main" val="301139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B40339-6E28-7C50-4E1F-C6F94C173D3A}"/>
              </a:ext>
            </a:extLst>
          </p:cNvPr>
          <p:cNvSpPr>
            <a:spLocks noGrp="1"/>
          </p:cNvSpPr>
          <p:nvPr>
            <p:ph type="title"/>
          </p:nvPr>
        </p:nvSpPr>
        <p:spPr/>
        <p:txBody>
          <a:bodyPr/>
          <a:lstStyle/>
          <a:p>
            <a:r>
              <a:rPr lang="en-CA"/>
              <a:t>Basic Topologies</a:t>
            </a:r>
            <a:endParaRPr lang="en-US" dirty="0"/>
          </a:p>
        </p:txBody>
      </p:sp>
      <p:pic>
        <p:nvPicPr>
          <p:cNvPr id="3" name="Picture 2">
            <a:extLst>
              <a:ext uri="{FF2B5EF4-FFF2-40B4-BE49-F238E27FC236}">
                <a16:creationId xmlns:a16="http://schemas.microsoft.com/office/drawing/2014/main" id="{0B8F914E-E5AD-6D50-4C02-2EEBA06EC5AC}"/>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27BE72-9F37-45BF-BCAB-4764E24687D2}"/>
              </a:ext>
            </a:extLst>
          </p:cNvPr>
          <p:cNvSpPr txBox="1"/>
          <p:nvPr/>
        </p:nvSpPr>
        <p:spPr>
          <a:xfrm>
            <a:off x="2041451" y="4667693"/>
            <a:ext cx="3776996" cy="215444"/>
          </a:xfrm>
          <a:prstGeom prst="rect">
            <a:avLst/>
          </a:prstGeom>
          <a:noFill/>
        </p:spPr>
        <p:txBody>
          <a:bodyPr wrap="none" rtlCol="0">
            <a:spAutoFit/>
          </a:bodyPr>
          <a:lstStyle/>
          <a:p>
            <a:r>
              <a:rPr lang="en-US" sz="800" dirty="0"/>
              <a:t>Courtesy of Elsevier, Inc., </a:t>
            </a:r>
            <a:r>
              <a:rPr lang="en-US" sz="800" dirty="0">
                <a:hlinkClick r:id="rId3"/>
              </a:rPr>
              <a:t>https://</a:t>
            </a:r>
            <a:r>
              <a:rPr lang="en-US" sz="800" dirty="0" err="1">
                <a:hlinkClick r:id="rId3"/>
              </a:rPr>
              <a:t>www.sciencedirect.com</a:t>
            </a:r>
            <a:r>
              <a:rPr lang="en-US" sz="800" dirty="0"/>
              <a:t>. Used with permission.</a:t>
            </a:r>
          </a:p>
        </p:txBody>
      </p:sp>
      <p:sp>
        <p:nvSpPr>
          <p:cNvPr id="5" name="Slide Number Placeholder 4">
            <a:extLst>
              <a:ext uri="{FF2B5EF4-FFF2-40B4-BE49-F238E27FC236}">
                <a16:creationId xmlns:a16="http://schemas.microsoft.com/office/drawing/2014/main" id="{D31BA580-4ECF-5835-BE20-4BB83AC42304}"/>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10</a:t>
            </a:fld>
            <a:endParaRPr lang="en-US" dirty="0"/>
          </a:p>
        </p:txBody>
      </p:sp>
    </p:spTree>
    <p:extLst>
      <p:ext uri="{BB962C8B-B14F-4D97-AF65-F5344CB8AC3E}">
        <p14:creationId xmlns:p14="http://schemas.microsoft.com/office/powerpoint/2010/main" val="382446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2A863D-FFD7-B71C-76E2-9A6C60E85F6F}"/>
              </a:ext>
            </a:extLst>
          </p:cNvPr>
          <p:cNvSpPr>
            <a:spLocks noGrp="1"/>
          </p:cNvSpPr>
          <p:nvPr>
            <p:ph type="title"/>
          </p:nvPr>
        </p:nvSpPr>
        <p:spPr/>
        <p:txBody>
          <a:bodyPr/>
          <a:lstStyle/>
          <a:p>
            <a:r>
              <a:rPr lang="en-CA"/>
              <a:t>Decentralized Configurations</a:t>
            </a:r>
            <a:endParaRPr lang="en-US" dirty="0"/>
          </a:p>
        </p:txBody>
      </p:sp>
      <p:pic>
        <p:nvPicPr>
          <p:cNvPr id="3" name="Picture 2">
            <a:extLst>
              <a:ext uri="{FF2B5EF4-FFF2-40B4-BE49-F238E27FC236}">
                <a16:creationId xmlns:a16="http://schemas.microsoft.com/office/drawing/2014/main" id="{3459C74A-D15A-5F08-B1C2-198A774CA738}"/>
              </a:ext>
            </a:extLst>
          </p:cNvPr>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6D03E1-CD0F-3247-274C-33970D1F228F}"/>
              </a:ext>
            </a:extLst>
          </p:cNvPr>
          <p:cNvSpPr txBox="1"/>
          <p:nvPr/>
        </p:nvSpPr>
        <p:spPr>
          <a:xfrm>
            <a:off x="8793124" y="4880344"/>
            <a:ext cx="3189768" cy="461665"/>
          </a:xfrm>
          <a:prstGeom prst="rect">
            <a:avLst/>
          </a:prstGeom>
          <a:noFill/>
        </p:spPr>
        <p:txBody>
          <a:bodyPr wrap="square" rtlCol="0">
            <a:spAutoFit/>
          </a:bodyPr>
          <a:lstStyle/>
          <a:p>
            <a:r>
              <a:rPr lang="en-US" sz="800" dirty="0"/>
              <a:t>© Fry, N. et al. All rights reserved. This content is excluded from our Creative Commons license. For more information, see </a:t>
            </a:r>
            <a:r>
              <a:rPr lang="en-US" sz="800" dirty="0">
                <a:hlinkClick r:id="rId4"/>
              </a:rPr>
              <a:t>https://</a:t>
            </a:r>
            <a:r>
              <a:rPr lang="en-US" sz="800" dirty="0" err="1">
                <a:hlinkClick r:id="rId4"/>
              </a:rPr>
              <a:t>ocw.mit.edu</a:t>
            </a:r>
            <a:r>
              <a:rPr lang="en-US" sz="800" dirty="0">
                <a:hlinkClick r:id="rId4"/>
              </a:rPr>
              <a:t>/help/</a:t>
            </a:r>
            <a:r>
              <a:rPr lang="en-US" sz="800" dirty="0" err="1">
                <a:hlinkClick r:id="rId4"/>
              </a:rPr>
              <a:t>faq</a:t>
            </a:r>
            <a:r>
              <a:rPr lang="en-US" sz="800" dirty="0">
                <a:hlinkClick r:id="rId4"/>
              </a:rPr>
              <a:t>-fair-use/</a:t>
            </a:r>
            <a:endParaRPr lang="en-US" sz="800" dirty="0"/>
          </a:p>
        </p:txBody>
      </p:sp>
      <p:sp>
        <p:nvSpPr>
          <p:cNvPr id="5" name="Slide Number Placeholder 4">
            <a:extLst>
              <a:ext uri="{FF2B5EF4-FFF2-40B4-BE49-F238E27FC236}">
                <a16:creationId xmlns:a16="http://schemas.microsoft.com/office/drawing/2014/main" id="{E446456C-5392-847A-79AF-1B9AAF380A10}"/>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11</a:t>
            </a:fld>
            <a:endParaRPr lang="en-US" dirty="0"/>
          </a:p>
        </p:txBody>
      </p:sp>
    </p:spTree>
    <p:extLst>
      <p:ext uri="{BB962C8B-B14F-4D97-AF65-F5344CB8AC3E}">
        <p14:creationId xmlns:p14="http://schemas.microsoft.com/office/powerpoint/2010/main" val="8995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208643-7FAA-6A6C-69C7-8AA55CD9D8C6}"/>
              </a:ext>
            </a:extLst>
          </p:cNvPr>
          <p:cNvSpPr>
            <a:spLocks noGrp="1"/>
          </p:cNvSpPr>
          <p:nvPr>
            <p:ph type="title"/>
          </p:nvPr>
        </p:nvSpPr>
        <p:spPr/>
        <p:txBody>
          <a:bodyPr/>
          <a:lstStyle/>
          <a:p>
            <a:r>
              <a:rPr lang="en-CA"/>
              <a:t>Hybrid Configurations</a:t>
            </a:r>
            <a:endParaRPr lang="en-US" dirty="0"/>
          </a:p>
        </p:txBody>
      </p:sp>
      <p:pic>
        <p:nvPicPr>
          <p:cNvPr id="3" name="Picture 2">
            <a:extLst>
              <a:ext uri="{FF2B5EF4-FFF2-40B4-BE49-F238E27FC236}">
                <a16:creationId xmlns:a16="http://schemas.microsoft.com/office/drawing/2014/main" id="{AB3D265B-C5F5-2702-7507-664C1BBC52BD}"/>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8A6350-0CBD-6296-A95A-3C911011BAAD}"/>
              </a:ext>
            </a:extLst>
          </p:cNvPr>
          <p:cNvSpPr txBox="1"/>
          <p:nvPr/>
        </p:nvSpPr>
        <p:spPr>
          <a:xfrm>
            <a:off x="4912242" y="5858540"/>
            <a:ext cx="7145079" cy="338554"/>
          </a:xfrm>
          <a:prstGeom prst="rect">
            <a:avLst/>
          </a:prstGeom>
          <a:noFill/>
        </p:spPr>
        <p:txBody>
          <a:bodyPr wrap="square" rtlCol="0">
            <a:spAutoFit/>
          </a:bodyPr>
          <a:lstStyle/>
          <a:p>
            <a:r>
              <a:rPr lang="en-US" sz="800" dirty="0"/>
              <a:t>© Fry, N., Perry, J., Littlefield, M., &amp; Willeford, J. All rights reserved. This content is excluded from our Creative Commons license. For more information, see </a:t>
            </a:r>
            <a:r>
              <a:rPr lang="en-US" sz="800" dirty="0">
                <a:hlinkClick r:id="rId3"/>
              </a:rPr>
              <a:t>https://</a:t>
            </a:r>
            <a:r>
              <a:rPr lang="en-US" sz="800" dirty="0" err="1">
                <a:hlinkClick r:id="rId3"/>
              </a:rPr>
              <a:t>ocw.mit.edu</a:t>
            </a:r>
            <a:r>
              <a:rPr lang="en-US" sz="800" dirty="0">
                <a:hlinkClick r:id="rId3"/>
              </a:rPr>
              <a:t>/help/</a:t>
            </a:r>
            <a:r>
              <a:rPr lang="en-US" sz="800" dirty="0" err="1">
                <a:hlinkClick r:id="rId3"/>
              </a:rPr>
              <a:t>faq</a:t>
            </a:r>
            <a:r>
              <a:rPr lang="en-US" sz="800" dirty="0">
                <a:hlinkClick r:id="rId3"/>
              </a:rPr>
              <a:t>-fair-use/</a:t>
            </a:r>
            <a:endParaRPr lang="en-US" sz="800" dirty="0"/>
          </a:p>
        </p:txBody>
      </p:sp>
      <p:sp>
        <p:nvSpPr>
          <p:cNvPr id="5" name="Slide Number Placeholder 4">
            <a:extLst>
              <a:ext uri="{FF2B5EF4-FFF2-40B4-BE49-F238E27FC236}">
                <a16:creationId xmlns:a16="http://schemas.microsoft.com/office/drawing/2014/main" id="{7E895DE3-6008-C8B6-CFEA-EC35A316716E}"/>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12</a:t>
            </a:fld>
            <a:endParaRPr lang="en-US" dirty="0"/>
          </a:p>
        </p:txBody>
      </p:sp>
    </p:spTree>
    <p:extLst>
      <p:ext uri="{BB962C8B-B14F-4D97-AF65-F5344CB8AC3E}">
        <p14:creationId xmlns:p14="http://schemas.microsoft.com/office/powerpoint/2010/main" val="39278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00008E-5461-7145-769C-44D4F53380E1}"/>
              </a:ext>
            </a:extLst>
          </p:cNvPr>
          <p:cNvSpPr>
            <a:spLocks noGrp="1"/>
          </p:cNvSpPr>
          <p:nvPr>
            <p:ph type="title"/>
          </p:nvPr>
        </p:nvSpPr>
        <p:spPr/>
        <p:txBody>
          <a:bodyPr/>
          <a:lstStyle/>
          <a:p>
            <a:r>
              <a:rPr lang="en-CA"/>
              <a:t>Multi-source and Temperature</a:t>
            </a:r>
            <a:endParaRPr lang="en-US"/>
          </a:p>
        </p:txBody>
      </p:sp>
      <p:pic>
        <p:nvPicPr>
          <p:cNvPr id="3" name="Picture 2">
            <a:extLst>
              <a:ext uri="{FF2B5EF4-FFF2-40B4-BE49-F238E27FC236}">
                <a16:creationId xmlns:a16="http://schemas.microsoft.com/office/drawing/2014/main" id="{89E85F75-00FA-B490-DF52-C6BEDEA7B78A}"/>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AA135B21-FF52-CC34-B2F5-906352BEB9AB}"/>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13</a:t>
            </a:fld>
            <a:endParaRPr lang="en-US" dirty="0"/>
          </a:p>
        </p:txBody>
      </p:sp>
    </p:spTree>
    <p:extLst>
      <p:ext uri="{BB962C8B-B14F-4D97-AF65-F5344CB8AC3E}">
        <p14:creationId xmlns:p14="http://schemas.microsoft.com/office/powerpoint/2010/main" val="189216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A01DCE-3FEB-EC18-E631-0F78FC8EA2BC}"/>
              </a:ext>
            </a:extLst>
          </p:cNvPr>
          <p:cNvSpPr>
            <a:spLocks noGrp="1"/>
          </p:cNvSpPr>
          <p:nvPr>
            <p:ph type="title"/>
          </p:nvPr>
        </p:nvSpPr>
        <p:spPr/>
        <p:txBody>
          <a:bodyPr/>
          <a:lstStyle/>
          <a:p>
            <a:r>
              <a:rPr lang="en-US"/>
              <a:t>Closing Thoughts</a:t>
            </a:r>
            <a:endParaRPr lang="en-US" dirty="0"/>
          </a:p>
        </p:txBody>
      </p:sp>
      <p:pic>
        <p:nvPicPr>
          <p:cNvPr id="3" name="Picture 2">
            <a:extLst>
              <a:ext uri="{FF2B5EF4-FFF2-40B4-BE49-F238E27FC236}">
                <a16:creationId xmlns:a16="http://schemas.microsoft.com/office/drawing/2014/main" id="{447D7076-5F89-88CC-BF22-7C6B4F4043CA}"/>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A9FDADE9-63AC-87BF-E963-71F77F71B326}"/>
              </a:ext>
            </a:extLst>
          </p:cNvPr>
          <p:cNvSpPr>
            <a:spLocks noGrp="1"/>
          </p:cNvSpPr>
          <p:nvPr>
            <p:ph type="sldNum" sz="quarter" idx="12"/>
          </p:nvPr>
        </p:nvSpPr>
        <p:spPr>
          <a:xfrm>
            <a:off x="9448800" y="6409513"/>
            <a:ext cx="2743200" cy="365125"/>
          </a:xfrm>
        </p:spPr>
        <p:txBody>
          <a:bodyPr/>
          <a:lstStyle/>
          <a:p>
            <a:fld id="{74501932-14DA-49C8-9983-7D6237DB0DE6}" type="slidenum">
              <a:rPr lang="en-US" smtClean="0"/>
              <a:t>14</a:t>
            </a:fld>
            <a:endParaRPr lang="en-US" dirty="0"/>
          </a:p>
        </p:txBody>
      </p:sp>
    </p:spTree>
    <p:extLst>
      <p:ext uri="{BB962C8B-B14F-4D97-AF65-F5344CB8AC3E}">
        <p14:creationId xmlns:p14="http://schemas.microsoft.com/office/powerpoint/2010/main" val="314626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902AEF-BEEB-306B-A9C3-59458A88F42B}"/>
              </a:ext>
            </a:extLst>
          </p:cNvPr>
          <p:cNvSpPr>
            <a:spLocks noGrp="1"/>
          </p:cNvSpPr>
          <p:nvPr>
            <p:ph type="title"/>
          </p:nvPr>
        </p:nvSpPr>
        <p:spPr/>
        <p:txBody>
          <a:bodyPr>
            <a:normAutofit fontScale="90000"/>
          </a:bodyPr>
          <a:lstStyle/>
          <a:p>
            <a:r>
              <a:rPr lang="en-US" sz="4000"/>
              <a:t>“By skimping on design, the owner gets costlier equipment, higher energy costs, and a less comfortable building; the tenants get lower productivity and higher rent and operating costs.”</a:t>
            </a:r>
            <a:endParaRPr lang="en-US" sz="4000" dirty="0"/>
          </a:p>
        </p:txBody>
      </p:sp>
      <p:pic>
        <p:nvPicPr>
          <p:cNvPr id="3" name="Picture 2">
            <a:extLst>
              <a:ext uri="{FF2B5EF4-FFF2-40B4-BE49-F238E27FC236}">
                <a16:creationId xmlns:a16="http://schemas.microsoft.com/office/drawing/2014/main" id="{43010C29-0DCB-2BCD-F092-1C6D86B53D65}"/>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DDD8F83E-F5A2-62F6-5370-9A8568B4650C}"/>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15</a:t>
            </a:fld>
            <a:endParaRPr lang="en-US" dirty="0"/>
          </a:p>
        </p:txBody>
      </p:sp>
    </p:spTree>
    <p:extLst>
      <p:ext uri="{BB962C8B-B14F-4D97-AF65-F5344CB8AC3E}">
        <p14:creationId xmlns:p14="http://schemas.microsoft.com/office/powerpoint/2010/main" val="221566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4976A6-D4B6-651A-9096-46AEC06BC129}"/>
              </a:ext>
            </a:extLst>
          </p:cNvPr>
          <p:cNvSpPr>
            <a:spLocks noGrp="1"/>
          </p:cNvSpPr>
          <p:nvPr>
            <p:ph type="title"/>
          </p:nvPr>
        </p:nvSpPr>
        <p:spPr/>
        <p:txBody>
          <a:bodyPr/>
          <a:lstStyle/>
          <a:p>
            <a:r>
              <a:rPr lang="en-US"/>
              <a:t>References</a:t>
            </a:r>
            <a:endParaRPr lang="en-US" dirty="0"/>
          </a:p>
        </p:txBody>
      </p:sp>
      <p:pic>
        <p:nvPicPr>
          <p:cNvPr id="3" name="Picture 2">
            <a:extLst>
              <a:ext uri="{FF2B5EF4-FFF2-40B4-BE49-F238E27FC236}">
                <a16:creationId xmlns:a16="http://schemas.microsoft.com/office/drawing/2014/main" id="{62CDA5D9-B680-830A-AC21-E682A7206998}"/>
              </a:ext>
            </a:extLst>
          </p:cNvPr>
          <p:cNvPicPr/>
          <p:nvPr/>
        </p:nvPicPr>
        <p:blipFill>
          <a:blip r:embed="rId2"/>
          <a:stretch>
            <a:fillRect/>
          </a:stretch>
        </p:blipFill>
        <p:spPr>
          <a:xfrm>
            <a:off x="0" y="116958"/>
            <a:ext cx="12192000" cy="6858000"/>
          </a:xfrm>
          <a:prstGeom prst="rect">
            <a:avLst/>
          </a:prstGeom>
        </p:spPr>
      </p:pic>
      <p:sp>
        <p:nvSpPr>
          <p:cNvPr id="4" name="Slide Number Placeholder 3">
            <a:extLst>
              <a:ext uri="{FF2B5EF4-FFF2-40B4-BE49-F238E27FC236}">
                <a16:creationId xmlns:a16="http://schemas.microsoft.com/office/drawing/2014/main" id="{F25E3D9F-F474-C384-017F-801D69337FF4}"/>
              </a:ext>
            </a:extLst>
          </p:cNvPr>
          <p:cNvSpPr>
            <a:spLocks noGrp="1"/>
          </p:cNvSpPr>
          <p:nvPr>
            <p:ph type="sldNum" sz="quarter" idx="12"/>
          </p:nvPr>
        </p:nvSpPr>
        <p:spPr>
          <a:xfrm>
            <a:off x="9448800" y="6609833"/>
            <a:ext cx="2743200" cy="365125"/>
          </a:xfrm>
        </p:spPr>
        <p:txBody>
          <a:bodyPr/>
          <a:lstStyle/>
          <a:p>
            <a:fld id="{74501932-14DA-49C8-9983-7D6237DB0DE6}" type="slidenum">
              <a:rPr lang="en-US" smtClean="0"/>
              <a:t>16</a:t>
            </a:fld>
            <a:endParaRPr lang="en-US" dirty="0"/>
          </a:p>
        </p:txBody>
      </p:sp>
    </p:spTree>
    <p:extLst>
      <p:ext uri="{BB962C8B-B14F-4D97-AF65-F5344CB8AC3E}">
        <p14:creationId xmlns:p14="http://schemas.microsoft.com/office/powerpoint/2010/main" val="211870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1C4FF6-42ED-84D1-D3E4-DB5634738D3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2DCB22C-1FE7-5914-56FC-83B9AD773AE3}"/>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1C24EFD8-F8FB-08DB-71D5-0A8DC5B790B1}"/>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17</a:t>
            </a:fld>
            <a:endParaRPr lang="en-US" dirty="0"/>
          </a:p>
        </p:txBody>
      </p:sp>
    </p:spTree>
    <p:extLst>
      <p:ext uri="{BB962C8B-B14F-4D97-AF65-F5344CB8AC3E}">
        <p14:creationId xmlns:p14="http://schemas.microsoft.com/office/powerpoint/2010/main" val="295622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5C8BD1-1ECD-37CE-18BA-8E2CBE6DFB4B}"/>
              </a:ext>
            </a:extLst>
          </p:cNvPr>
          <p:cNvSpPr>
            <a:spLocks noGrp="1"/>
          </p:cNvSpPr>
          <p:nvPr>
            <p:ph type="title"/>
          </p:nvPr>
        </p:nvSpPr>
        <p:spPr/>
        <p:txBody>
          <a:bodyPr/>
          <a:lstStyle/>
          <a:p>
            <a:r>
              <a:rPr lang="en-US"/>
              <a:t>Thank you!</a:t>
            </a:r>
            <a:endParaRPr lang="en-US" dirty="0"/>
          </a:p>
        </p:txBody>
      </p:sp>
      <p:pic>
        <p:nvPicPr>
          <p:cNvPr id="3" name="Picture 2">
            <a:extLst>
              <a:ext uri="{FF2B5EF4-FFF2-40B4-BE49-F238E27FC236}">
                <a16:creationId xmlns:a16="http://schemas.microsoft.com/office/drawing/2014/main" id="{620395F4-7E04-4D66-5DDB-3A1054E703C3}"/>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54663B27-D77B-CDAF-CF32-8ADF7B1DF2B9}"/>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18</a:t>
            </a:fld>
            <a:endParaRPr lang="en-US" dirty="0"/>
          </a:p>
        </p:txBody>
      </p:sp>
    </p:spTree>
    <p:extLst>
      <p:ext uri="{BB962C8B-B14F-4D97-AF65-F5344CB8AC3E}">
        <p14:creationId xmlns:p14="http://schemas.microsoft.com/office/powerpoint/2010/main" val="118892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D44D60-00A9-FDA1-F5E0-BC5807E69308}"/>
              </a:ext>
            </a:extLst>
          </p:cNvPr>
          <p:cNvSpPr>
            <a:spLocks noGrp="1"/>
          </p:cNvSpPr>
          <p:nvPr>
            <p:ph type="body" idx="1"/>
          </p:nvPr>
        </p:nvSpPr>
        <p:spPr/>
        <p:txBody>
          <a:bodyPr>
            <a:normAutofit/>
          </a:bodyPr>
          <a:lstStyle/>
          <a:p>
            <a:pPr marL="152396" indent="0">
              <a:buNone/>
            </a:pPr>
            <a:r>
              <a:rPr lang="en-US" sz="1867" dirty="0"/>
              <a:t>MIT </a:t>
            </a:r>
            <a:r>
              <a:rPr lang="en-US" sz="1867" dirty="0" err="1"/>
              <a:t>OpenCourseWare</a:t>
            </a:r>
            <a:endParaRPr lang="en-US" sz="1867" dirty="0"/>
          </a:p>
          <a:p>
            <a:pPr marL="152396" indent="0">
              <a:buNone/>
            </a:pPr>
            <a:r>
              <a:rPr lang="en-US" sz="1867" u="sng" dirty="0">
                <a:hlinkClick r:id="rId2"/>
              </a:rPr>
              <a:t>https://ocw.mit.edu/</a:t>
            </a:r>
            <a:endParaRPr lang="en-US" sz="1867" dirty="0"/>
          </a:p>
          <a:p>
            <a:pPr marL="152396" indent="0">
              <a:buNone/>
            </a:pPr>
            <a:r>
              <a:rPr lang="en-US" dirty="0"/>
              <a:t> </a:t>
            </a:r>
          </a:p>
          <a:p>
            <a:pPr marL="152396" indent="0">
              <a:buNone/>
            </a:pPr>
            <a:r>
              <a:rPr lang="en-US" dirty="0"/>
              <a:t> </a:t>
            </a:r>
          </a:p>
          <a:p>
            <a:pPr marL="152396" indent="0">
              <a:buNone/>
            </a:pPr>
            <a:r>
              <a:rPr lang="en-US" dirty="0"/>
              <a:t> </a:t>
            </a:r>
          </a:p>
          <a:p>
            <a:pPr marL="152396" indent="0">
              <a:buNone/>
            </a:pPr>
            <a:r>
              <a:rPr lang="en-US" dirty="0"/>
              <a:t>RES.ENV 007 Geothermal Energy Networks (GENs): Transforming our Thermal Energy System</a:t>
            </a:r>
          </a:p>
          <a:p>
            <a:pPr marL="152396" indent="0">
              <a:buNone/>
            </a:pPr>
            <a:r>
              <a:rPr lang="en-US" sz="2000" dirty="0"/>
              <a:t>IAP 2025 </a:t>
            </a:r>
          </a:p>
          <a:p>
            <a:pPr marL="152396" indent="0">
              <a:buNone/>
            </a:pPr>
            <a:r>
              <a:rPr lang="en-US" dirty="0"/>
              <a:t> </a:t>
            </a:r>
          </a:p>
          <a:p>
            <a:pPr marL="152396" indent="0">
              <a:buNone/>
            </a:pPr>
            <a:r>
              <a:rPr lang="en-US" dirty="0"/>
              <a:t> </a:t>
            </a:r>
          </a:p>
          <a:p>
            <a:pPr marL="152396" indent="0">
              <a:buNone/>
            </a:pPr>
            <a:r>
              <a:rPr lang="en-US" sz="2000" dirty="0"/>
              <a:t>For information about citing these materials or our Terms of Use, visit: </a:t>
            </a:r>
            <a:r>
              <a:rPr lang="en-US" sz="2000" u="sng" dirty="0">
                <a:hlinkClick r:id="rId3"/>
              </a:rPr>
              <a:t>https://ocw.mit.edu/terms</a:t>
            </a:r>
            <a:r>
              <a:rPr lang="en-US" sz="2000" dirty="0"/>
              <a:t>. </a:t>
            </a:r>
          </a:p>
          <a:p>
            <a:endParaRPr lang="en-US" dirty="0"/>
          </a:p>
        </p:txBody>
      </p:sp>
      <p:sp>
        <p:nvSpPr>
          <p:cNvPr id="2" name="Slide Number Placeholder 1">
            <a:extLst>
              <a:ext uri="{FF2B5EF4-FFF2-40B4-BE49-F238E27FC236}">
                <a16:creationId xmlns:a16="http://schemas.microsoft.com/office/drawing/2014/main" id="{1CC01B6A-BA2D-E0B7-3F63-50894FF9EE8D}"/>
              </a:ext>
            </a:extLst>
          </p:cNvPr>
          <p:cNvSpPr>
            <a:spLocks noGrp="1"/>
          </p:cNvSpPr>
          <p:nvPr>
            <p:ph type="sldNum" idx="12"/>
          </p:nvPr>
        </p:nvSpPr>
        <p:spPr/>
        <p:txBody>
          <a:bodyPr/>
          <a:lstStyle/>
          <a:p>
            <a:fld id="{00000000-1234-1234-1234-123412341234}" type="slidenum">
              <a:rPr lang="en-US" smtClean="0"/>
              <a:pPr/>
              <a:t>19</a:t>
            </a:fld>
            <a:endParaRPr lang="en-US"/>
          </a:p>
        </p:txBody>
      </p:sp>
    </p:spTree>
    <p:extLst>
      <p:ext uri="{BB962C8B-B14F-4D97-AF65-F5344CB8AC3E}">
        <p14:creationId xmlns:p14="http://schemas.microsoft.com/office/powerpoint/2010/main" val="268504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CC2791-B20F-AFE8-325B-5FFDFC66125C}"/>
              </a:ext>
            </a:extLst>
          </p:cNvPr>
          <p:cNvSpPr>
            <a:spLocks noGrp="1"/>
          </p:cNvSpPr>
          <p:nvPr>
            <p:ph type="title"/>
          </p:nvPr>
        </p:nvSpPr>
        <p:spPr/>
        <p:txBody>
          <a:bodyPr/>
          <a:lstStyle/>
          <a:p>
            <a:r>
              <a:rPr lang="en-US"/>
              <a:t>Agenda</a:t>
            </a:r>
            <a:endParaRPr lang="en-US" dirty="0"/>
          </a:p>
        </p:txBody>
      </p:sp>
      <p:pic>
        <p:nvPicPr>
          <p:cNvPr id="3" name="Picture 2">
            <a:extLst>
              <a:ext uri="{FF2B5EF4-FFF2-40B4-BE49-F238E27FC236}">
                <a16:creationId xmlns:a16="http://schemas.microsoft.com/office/drawing/2014/main" id="{C043CEF7-6FEB-441A-F4D6-4A140F20C68D}"/>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BA0AF0C4-1DD5-5936-2A4B-05F916C9AB4B}"/>
              </a:ext>
            </a:extLst>
          </p:cNvPr>
          <p:cNvSpPr>
            <a:spLocks noGrp="1"/>
          </p:cNvSpPr>
          <p:nvPr>
            <p:ph type="sldNum" sz="quarter" idx="12"/>
          </p:nvPr>
        </p:nvSpPr>
        <p:spPr>
          <a:xfrm>
            <a:off x="9344247" y="6492875"/>
            <a:ext cx="2743200" cy="365125"/>
          </a:xfrm>
        </p:spPr>
        <p:txBody>
          <a:bodyPr/>
          <a:lstStyle/>
          <a:p>
            <a:fld id="{74501932-14DA-49C8-9983-7D6237DB0DE6}" type="slidenum">
              <a:rPr lang="en-US" smtClean="0"/>
              <a:t>2</a:t>
            </a:fld>
            <a:endParaRPr lang="en-US" dirty="0"/>
          </a:p>
        </p:txBody>
      </p:sp>
    </p:spTree>
    <p:extLst>
      <p:ext uri="{BB962C8B-B14F-4D97-AF65-F5344CB8AC3E}">
        <p14:creationId xmlns:p14="http://schemas.microsoft.com/office/powerpoint/2010/main" val="132035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B0A7D2-736A-B686-B644-C61AA65FF7E6}"/>
              </a:ext>
            </a:extLst>
          </p:cNvPr>
          <p:cNvSpPr>
            <a:spLocks noGrp="1"/>
          </p:cNvSpPr>
          <p:nvPr>
            <p:ph type="title"/>
          </p:nvPr>
        </p:nvSpPr>
        <p:spPr/>
        <p:txBody>
          <a:bodyPr/>
          <a:lstStyle/>
          <a:p>
            <a:r>
              <a:rPr lang="en-US"/>
              <a:t>Geothermal Heating and Cooling</a:t>
            </a:r>
            <a:endParaRPr lang="en-CA"/>
          </a:p>
        </p:txBody>
      </p:sp>
      <p:pic>
        <p:nvPicPr>
          <p:cNvPr id="3" name="Picture 2">
            <a:extLst>
              <a:ext uri="{FF2B5EF4-FFF2-40B4-BE49-F238E27FC236}">
                <a16:creationId xmlns:a16="http://schemas.microsoft.com/office/drawing/2014/main" id="{07258DC0-4C80-C9CC-13BA-5800B7533B1E}"/>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12E8EC5-2C7E-220D-B9C4-FCBE5632E36D}"/>
              </a:ext>
            </a:extLst>
          </p:cNvPr>
          <p:cNvSpPr txBox="1"/>
          <p:nvPr/>
        </p:nvSpPr>
        <p:spPr>
          <a:xfrm>
            <a:off x="4667692" y="5890437"/>
            <a:ext cx="7415813" cy="215444"/>
          </a:xfrm>
          <a:prstGeom prst="rect">
            <a:avLst/>
          </a:prstGeom>
          <a:noFill/>
        </p:spPr>
        <p:txBody>
          <a:bodyPr wrap="none" rtlCol="0">
            <a:spAutoFit/>
          </a:bodyPr>
          <a:lstStyle/>
          <a:p>
            <a:r>
              <a:rPr lang="en-US" sz="800" dirty="0"/>
              <a:t>McGraw Hill. All rights reserved. This content is excluded from our Creative Commons license. For more information, see </a:t>
            </a:r>
            <a:r>
              <a:rPr lang="en-US" sz="800" dirty="0">
                <a:hlinkClick r:id="rId3"/>
              </a:rPr>
              <a:t>https://</a:t>
            </a:r>
            <a:r>
              <a:rPr lang="en-US" sz="800" dirty="0" err="1">
                <a:hlinkClick r:id="rId3"/>
              </a:rPr>
              <a:t>ocw.mit.edu</a:t>
            </a:r>
            <a:r>
              <a:rPr lang="en-US" sz="800" dirty="0">
                <a:hlinkClick r:id="rId3"/>
              </a:rPr>
              <a:t>/help/</a:t>
            </a:r>
            <a:r>
              <a:rPr lang="en-US" sz="800" dirty="0" err="1">
                <a:hlinkClick r:id="rId3"/>
              </a:rPr>
              <a:t>faq</a:t>
            </a:r>
            <a:r>
              <a:rPr lang="en-US" sz="800" dirty="0">
                <a:hlinkClick r:id="rId3"/>
              </a:rPr>
              <a:t>-fair-use/</a:t>
            </a:r>
            <a:endParaRPr lang="en-US" sz="800" dirty="0"/>
          </a:p>
        </p:txBody>
      </p:sp>
      <p:sp>
        <p:nvSpPr>
          <p:cNvPr id="5" name="Slide Number Placeholder 4">
            <a:extLst>
              <a:ext uri="{FF2B5EF4-FFF2-40B4-BE49-F238E27FC236}">
                <a16:creationId xmlns:a16="http://schemas.microsoft.com/office/drawing/2014/main" id="{CFD746E3-57B4-C000-B007-13270C7B6A51}"/>
              </a:ext>
            </a:extLst>
          </p:cNvPr>
          <p:cNvSpPr>
            <a:spLocks noGrp="1"/>
          </p:cNvSpPr>
          <p:nvPr>
            <p:ph type="sldNum" sz="quarter" idx="12"/>
          </p:nvPr>
        </p:nvSpPr>
        <p:spPr>
          <a:xfrm>
            <a:off x="9340305" y="6492875"/>
            <a:ext cx="2743200" cy="365125"/>
          </a:xfrm>
        </p:spPr>
        <p:txBody>
          <a:bodyPr/>
          <a:lstStyle/>
          <a:p>
            <a:fld id="{74501932-14DA-49C8-9983-7D6237DB0DE6}" type="slidenum">
              <a:rPr lang="en-US" smtClean="0"/>
              <a:t>3</a:t>
            </a:fld>
            <a:endParaRPr lang="en-US" dirty="0"/>
          </a:p>
        </p:txBody>
      </p:sp>
    </p:spTree>
    <p:extLst>
      <p:ext uri="{BB962C8B-B14F-4D97-AF65-F5344CB8AC3E}">
        <p14:creationId xmlns:p14="http://schemas.microsoft.com/office/powerpoint/2010/main" val="3214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77B558-9FE9-E0B8-7785-1A9E9959CE5D}"/>
              </a:ext>
            </a:extLst>
          </p:cNvPr>
          <p:cNvSpPr>
            <a:spLocks noGrp="1"/>
          </p:cNvSpPr>
          <p:nvPr>
            <p:ph type="title"/>
          </p:nvPr>
        </p:nvSpPr>
        <p:spPr/>
        <p:txBody>
          <a:bodyPr/>
          <a:lstStyle/>
          <a:p>
            <a:r>
              <a:rPr lang="en-CA"/>
              <a:t>Turn Trade-offs into Opportunity</a:t>
            </a:r>
            <a:endParaRPr lang="en-US"/>
          </a:p>
        </p:txBody>
      </p:sp>
      <p:pic>
        <p:nvPicPr>
          <p:cNvPr id="3" name="Picture 2">
            <a:extLst>
              <a:ext uri="{FF2B5EF4-FFF2-40B4-BE49-F238E27FC236}">
                <a16:creationId xmlns:a16="http://schemas.microsoft.com/office/drawing/2014/main" id="{842CB8E1-10FE-350A-A3C2-6D17B2DE946A}"/>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05BDEE2-8F54-615B-846B-FB91C96E6782}"/>
              </a:ext>
            </a:extLst>
          </p:cNvPr>
          <p:cNvSpPr txBox="1"/>
          <p:nvPr/>
        </p:nvSpPr>
        <p:spPr>
          <a:xfrm>
            <a:off x="297713" y="6188148"/>
            <a:ext cx="4540102" cy="584775"/>
          </a:xfrm>
          <a:prstGeom prst="rect">
            <a:avLst/>
          </a:prstGeom>
          <a:noFill/>
        </p:spPr>
        <p:txBody>
          <a:bodyPr wrap="square" rtlCol="0">
            <a:spAutoFit/>
          </a:bodyPr>
          <a:lstStyle/>
          <a:p>
            <a:r>
              <a:rPr lang="en-US" sz="800" dirty="0"/>
              <a:t>Courtesy of Fry, N., Adebayo, P., Tian, R. et al. "A review of district energy technology with subsurface thermal storage integration". Published 18 August 2024. Used with permission. Creative Commons Attribution 4.0 International License - http://</a:t>
            </a:r>
            <a:r>
              <a:rPr lang="en-US" sz="800" dirty="0" err="1"/>
              <a:t>creativecommons.org</a:t>
            </a:r>
            <a:r>
              <a:rPr lang="en-US" sz="800" dirty="0"/>
              <a:t>/licenses/by/4.0/. No changes were made.</a:t>
            </a:r>
          </a:p>
        </p:txBody>
      </p:sp>
      <p:sp>
        <p:nvSpPr>
          <p:cNvPr id="5" name="Slide Number Placeholder 4">
            <a:extLst>
              <a:ext uri="{FF2B5EF4-FFF2-40B4-BE49-F238E27FC236}">
                <a16:creationId xmlns:a16="http://schemas.microsoft.com/office/drawing/2014/main" id="{0A4C22E9-4F2F-A340-7EC6-8358F0E28875}"/>
              </a:ext>
            </a:extLst>
          </p:cNvPr>
          <p:cNvSpPr>
            <a:spLocks noGrp="1"/>
          </p:cNvSpPr>
          <p:nvPr>
            <p:ph type="sldNum" sz="quarter" idx="12"/>
          </p:nvPr>
        </p:nvSpPr>
        <p:spPr>
          <a:xfrm>
            <a:off x="9448800" y="6480535"/>
            <a:ext cx="2743200" cy="365125"/>
          </a:xfrm>
        </p:spPr>
        <p:txBody>
          <a:bodyPr/>
          <a:lstStyle/>
          <a:p>
            <a:fld id="{74501932-14DA-49C8-9983-7D6237DB0DE6}" type="slidenum">
              <a:rPr lang="en-US" smtClean="0"/>
              <a:t>4</a:t>
            </a:fld>
            <a:endParaRPr lang="en-US" dirty="0"/>
          </a:p>
        </p:txBody>
      </p:sp>
    </p:spTree>
    <p:extLst>
      <p:ext uri="{BB962C8B-B14F-4D97-AF65-F5344CB8AC3E}">
        <p14:creationId xmlns:p14="http://schemas.microsoft.com/office/powerpoint/2010/main" val="367805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B6D446-CC88-84D6-2049-A2C1A93C840A}"/>
              </a:ext>
            </a:extLst>
          </p:cNvPr>
          <p:cNvSpPr>
            <a:spLocks noGrp="1"/>
          </p:cNvSpPr>
          <p:nvPr>
            <p:ph type="title"/>
          </p:nvPr>
        </p:nvSpPr>
        <p:spPr/>
        <p:txBody>
          <a:bodyPr/>
          <a:lstStyle/>
          <a:p>
            <a:r>
              <a:rPr lang="en-US"/>
              <a:t>Combined Heat and Power</a:t>
            </a:r>
          </a:p>
        </p:txBody>
      </p:sp>
      <p:pic>
        <p:nvPicPr>
          <p:cNvPr id="3" name="Picture 2">
            <a:extLst>
              <a:ext uri="{FF2B5EF4-FFF2-40B4-BE49-F238E27FC236}">
                <a16:creationId xmlns:a16="http://schemas.microsoft.com/office/drawing/2014/main" id="{B12AC69A-98B1-E135-2F60-27615FD2364C}"/>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4823D3-E4D0-DCB8-C0F4-BB5591CE5683}"/>
              </a:ext>
            </a:extLst>
          </p:cNvPr>
          <p:cNvSpPr txBox="1"/>
          <p:nvPr/>
        </p:nvSpPr>
        <p:spPr>
          <a:xfrm>
            <a:off x="5110480" y="6167120"/>
            <a:ext cx="6918960" cy="338554"/>
          </a:xfrm>
          <a:prstGeom prst="rect">
            <a:avLst/>
          </a:prstGeom>
          <a:noFill/>
        </p:spPr>
        <p:txBody>
          <a:bodyPr wrap="square" rtlCol="0">
            <a:spAutoFit/>
          </a:bodyPr>
          <a:lstStyle/>
          <a:p>
            <a:r>
              <a:rPr lang="en-US" sz="800" dirty="0"/>
              <a:t>© Renewable Energies Agency. All rights reserved. This content is excluded from our Creative Commons license. For more information, see </a:t>
            </a:r>
            <a:r>
              <a:rPr lang="en-US" sz="800" dirty="0">
                <a:hlinkClick r:id="rId3"/>
              </a:rPr>
              <a:t>https://</a:t>
            </a:r>
            <a:r>
              <a:rPr lang="en-US" sz="800" dirty="0" err="1">
                <a:hlinkClick r:id="rId3"/>
              </a:rPr>
              <a:t>ocw.mit.edu</a:t>
            </a:r>
            <a:r>
              <a:rPr lang="en-US" sz="800" dirty="0">
                <a:hlinkClick r:id="rId3"/>
              </a:rPr>
              <a:t>/help/</a:t>
            </a:r>
            <a:r>
              <a:rPr lang="en-US" sz="800" dirty="0" err="1">
                <a:hlinkClick r:id="rId3"/>
              </a:rPr>
              <a:t>faq</a:t>
            </a:r>
            <a:r>
              <a:rPr lang="en-US" sz="800" dirty="0">
                <a:hlinkClick r:id="rId3"/>
              </a:rPr>
              <a:t>-fair-use/</a:t>
            </a:r>
            <a:endParaRPr lang="en-US" sz="800" dirty="0"/>
          </a:p>
        </p:txBody>
      </p:sp>
      <p:sp>
        <p:nvSpPr>
          <p:cNvPr id="5" name="Slide Number Placeholder 4">
            <a:extLst>
              <a:ext uri="{FF2B5EF4-FFF2-40B4-BE49-F238E27FC236}">
                <a16:creationId xmlns:a16="http://schemas.microsoft.com/office/drawing/2014/main" id="{13FD95C4-31EE-552C-531F-C91C72239B4F}"/>
              </a:ext>
            </a:extLst>
          </p:cNvPr>
          <p:cNvSpPr>
            <a:spLocks noGrp="1"/>
          </p:cNvSpPr>
          <p:nvPr>
            <p:ph type="sldNum" sz="quarter" idx="12"/>
          </p:nvPr>
        </p:nvSpPr>
        <p:spPr>
          <a:xfrm>
            <a:off x="9286240" y="6492875"/>
            <a:ext cx="2743200" cy="365125"/>
          </a:xfrm>
        </p:spPr>
        <p:txBody>
          <a:bodyPr/>
          <a:lstStyle/>
          <a:p>
            <a:fld id="{74501932-14DA-49C8-9983-7D6237DB0DE6}" type="slidenum">
              <a:rPr lang="en-US" smtClean="0"/>
              <a:t>5</a:t>
            </a:fld>
            <a:endParaRPr lang="en-US" dirty="0"/>
          </a:p>
        </p:txBody>
      </p:sp>
    </p:spTree>
    <p:extLst>
      <p:ext uri="{BB962C8B-B14F-4D97-AF65-F5344CB8AC3E}">
        <p14:creationId xmlns:p14="http://schemas.microsoft.com/office/powerpoint/2010/main" val="7012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A2AC41-4BB8-0C3A-CF53-0962E650F522}"/>
              </a:ext>
            </a:extLst>
          </p:cNvPr>
          <p:cNvSpPr>
            <a:spLocks noGrp="1"/>
          </p:cNvSpPr>
          <p:nvPr>
            <p:ph type="title"/>
          </p:nvPr>
        </p:nvSpPr>
        <p:spPr/>
        <p:txBody>
          <a:bodyPr/>
          <a:lstStyle/>
          <a:p>
            <a:r>
              <a:rPr lang="en-US"/>
              <a:t>Wastewater Energy Transfer</a:t>
            </a:r>
          </a:p>
        </p:txBody>
      </p:sp>
      <p:pic>
        <p:nvPicPr>
          <p:cNvPr id="3" name="Picture 2">
            <a:extLst>
              <a:ext uri="{FF2B5EF4-FFF2-40B4-BE49-F238E27FC236}">
                <a16:creationId xmlns:a16="http://schemas.microsoft.com/office/drawing/2014/main" id="{8776B24B-D725-E776-EEDA-8CF4C6A41EFB}"/>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81F5201-CCBA-D41B-B113-434D37B5BAC1}"/>
              </a:ext>
            </a:extLst>
          </p:cNvPr>
          <p:cNvSpPr txBox="1"/>
          <p:nvPr/>
        </p:nvSpPr>
        <p:spPr>
          <a:xfrm>
            <a:off x="9799999" y="5316280"/>
            <a:ext cx="2392001" cy="215444"/>
          </a:xfrm>
          <a:prstGeom prst="rect">
            <a:avLst/>
          </a:prstGeom>
          <a:noFill/>
        </p:spPr>
        <p:txBody>
          <a:bodyPr wrap="none" rtlCol="0">
            <a:spAutoFit/>
          </a:bodyPr>
          <a:lstStyle/>
          <a:p>
            <a:r>
              <a:rPr lang="en-US" sz="800" dirty="0"/>
              <a:t>Courtesy of SHARC Energy. Used with permission.</a:t>
            </a:r>
          </a:p>
        </p:txBody>
      </p:sp>
      <p:sp>
        <p:nvSpPr>
          <p:cNvPr id="5" name="Slide Number Placeholder 4">
            <a:extLst>
              <a:ext uri="{FF2B5EF4-FFF2-40B4-BE49-F238E27FC236}">
                <a16:creationId xmlns:a16="http://schemas.microsoft.com/office/drawing/2014/main" id="{FF423A47-9862-E3E4-5E48-64C01BF7D4AD}"/>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6</a:t>
            </a:fld>
            <a:endParaRPr lang="en-US" dirty="0"/>
          </a:p>
        </p:txBody>
      </p:sp>
    </p:spTree>
    <p:extLst>
      <p:ext uri="{BB962C8B-B14F-4D97-AF65-F5344CB8AC3E}">
        <p14:creationId xmlns:p14="http://schemas.microsoft.com/office/powerpoint/2010/main" val="12146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E03F41-FED3-A9F2-CBB0-C2A4329D49E7}"/>
              </a:ext>
            </a:extLst>
          </p:cNvPr>
          <p:cNvSpPr>
            <a:spLocks noGrp="1"/>
          </p:cNvSpPr>
          <p:nvPr>
            <p:ph type="title"/>
          </p:nvPr>
        </p:nvSpPr>
        <p:spPr/>
        <p:txBody>
          <a:bodyPr/>
          <a:lstStyle/>
          <a:p>
            <a:r>
              <a:rPr lang="en-US"/>
              <a:t>Surface Water Energy Transfer</a:t>
            </a:r>
          </a:p>
        </p:txBody>
      </p:sp>
      <p:pic>
        <p:nvPicPr>
          <p:cNvPr id="3" name="Picture 2">
            <a:extLst>
              <a:ext uri="{FF2B5EF4-FFF2-40B4-BE49-F238E27FC236}">
                <a16:creationId xmlns:a16="http://schemas.microsoft.com/office/drawing/2014/main" id="{0A732447-2CD7-8F6C-F37B-B9211092642F}"/>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7D41C9D4-7F55-274E-BDAF-B0FB569AAED5}"/>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7</a:t>
            </a:fld>
            <a:endParaRPr lang="en-US" dirty="0"/>
          </a:p>
        </p:txBody>
      </p:sp>
    </p:spTree>
    <p:extLst>
      <p:ext uri="{BB962C8B-B14F-4D97-AF65-F5344CB8AC3E}">
        <p14:creationId xmlns:p14="http://schemas.microsoft.com/office/powerpoint/2010/main" val="311511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E98118-E13C-B1DA-99B6-118CEAD6E790}"/>
              </a:ext>
            </a:extLst>
          </p:cNvPr>
          <p:cNvSpPr>
            <a:spLocks noGrp="1"/>
          </p:cNvSpPr>
          <p:nvPr>
            <p:ph type="title"/>
          </p:nvPr>
        </p:nvSpPr>
        <p:spPr/>
        <p:txBody>
          <a:bodyPr/>
          <a:lstStyle/>
          <a:p>
            <a:r>
              <a:rPr lang="en-US"/>
              <a:t>Load Sharing</a:t>
            </a:r>
          </a:p>
        </p:txBody>
      </p:sp>
      <p:pic>
        <p:nvPicPr>
          <p:cNvPr id="3" name="Picture 2">
            <a:extLst>
              <a:ext uri="{FF2B5EF4-FFF2-40B4-BE49-F238E27FC236}">
                <a16:creationId xmlns:a16="http://schemas.microsoft.com/office/drawing/2014/main" id="{AAF4BC13-0B14-04B4-0E76-AF07A0FCDFF5}"/>
              </a:ext>
            </a:extLst>
          </p:cNvPr>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DB263FDA-1505-DC0F-2B1B-E0202922EECF}"/>
              </a:ext>
            </a:extLst>
          </p:cNvPr>
          <p:cNvSpPr>
            <a:spLocks noGrp="1"/>
          </p:cNvSpPr>
          <p:nvPr>
            <p:ph type="sldNum" sz="quarter" idx="12"/>
          </p:nvPr>
        </p:nvSpPr>
        <p:spPr>
          <a:xfrm>
            <a:off x="9448800" y="6492875"/>
            <a:ext cx="2743200" cy="365125"/>
          </a:xfrm>
        </p:spPr>
        <p:txBody>
          <a:bodyPr/>
          <a:lstStyle/>
          <a:p>
            <a:fld id="{74501932-14DA-49C8-9983-7D6237DB0DE6}" type="slidenum">
              <a:rPr lang="en-US" smtClean="0"/>
              <a:t>8</a:t>
            </a:fld>
            <a:endParaRPr lang="en-US" dirty="0"/>
          </a:p>
        </p:txBody>
      </p:sp>
    </p:spTree>
    <p:extLst>
      <p:ext uri="{BB962C8B-B14F-4D97-AF65-F5344CB8AC3E}">
        <p14:creationId xmlns:p14="http://schemas.microsoft.com/office/powerpoint/2010/main" val="30577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D57077-D0E4-E6E3-7035-6128BA9022CD}"/>
              </a:ext>
            </a:extLst>
          </p:cNvPr>
          <p:cNvSpPr>
            <a:spLocks noGrp="1"/>
          </p:cNvSpPr>
          <p:nvPr>
            <p:ph type="title"/>
          </p:nvPr>
        </p:nvSpPr>
        <p:spPr/>
        <p:txBody>
          <a:bodyPr/>
          <a:lstStyle/>
          <a:p>
            <a:r>
              <a:rPr lang="en-CA"/>
              <a:t>Comparisons</a:t>
            </a:r>
            <a:endParaRPr lang="en-US"/>
          </a:p>
        </p:txBody>
      </p:sp>
      <p:pic>
        <p:nvPicPr>
          <p:cNvPr id="3" name="Picture 2">
            <a:extLst>
              <a:ext uri="{FF2B5EF4-FFF2-40B4-BE49-F238E27FC236}">
                <a16:creationId xmlns:a16="http://schemas.microsoft.com/office/drawing/2014/main" id="{9629C584-B49D-4593-1238-96D5B4474AA9}"/>
              </a:ext>
            </a:extLst>
          </p:cNvPr>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B06129-9DC6-E694-F9BE-380D424305A5}"/>
              </a:ext>
            </a:extLst>
          </p:cNvPr>
          <p:cNvSpPr txBox="1"/>
          <p:nvPr/>
        </p:nvSpPr>
        <p:spPr>
          <a:xfrm>
            <a:off x="3296091" y="6262573"/>
            <a:ext cx="7474690" cy="478469"/>
          </a:xfrm>
          <a:prstGeom prst="rect">
            <a:avLst/>
          </a:prstGeom>
          <a:noFill/>
        </p:spPr>
        <p:txBody>
          <a:bodyPr wrap="square" rtlCol="0">
            <a:spAutoFit/>
          </a:bodyPr>
          <a:lstStyle/>
          <a:p>
            <a:r>
              <a:rPr lang="en-US" sz="800" dirty="0"/>
              <a:t>Courtesy of Buonocore, J. J., </a:t>
            </a:r>
            <a:r>
              <a:rPr lang="en-US" sz="800" dirty="0" err="1"/>
              <a:t>Salimifard</a:t>
            </a:r>
            <a:r>
              <a:rPr lang="en-US" sz="800" dirty="0"/>
              <a:t>, P., Magavi, Z., &amp; Allen, J. G. (2022). Inefficient building electrification will require massive buildout of renewable energy and seasonal energy storage. Scientific Reports, 12(1), 11931. Used with permission. Creative Commons Attribution 4.0 International License - http://</a:t>
            </a:r>
            <a:r>
              <a:rPr lang="en-US" sz="800" dirty="0" err="1"/>
              <a:t>creativecommons.org</a:t>
            </a:r>
            <a:r>
              <a:rPr lang="en-US" sz="800" dirty="0"/>
              <a:t>/licenses/by/4.0/. Changes were made.</a:t>
            </a:r>
          </a:p>
        </p:txBody>
      </p:sp>
      <p:sp>
        <p:nvSpPr>
          <p:cNvPr id="5" name="Slide Number Placeholder 4">
            <a:extLst>
              <a:ext uri="{FF2B5EF4-FFF2-40B4-BE49-F238E27FC236}">
                <a16:creationId xmlns:a16="http://schemas.microsoft.com/office/drawing/2014/main" id="{5A346747-6274-48CB-DC98-5B19184D2C78}"/>
              </a:ext>
            </a:extLst>
          </p:cNvPr>
          <p:cNvSpPr>
            <a:spLocks noGrp="1"/>
          </p:cNvSpPr>
          <p:nvPr>
            <p:ph type="sldNum" sz="quarter" idx="12"/>
          </p:nvPr>
        </p:nvSpPr>
        <p:spPr>
          <a:xfrm>
            <a:off x="9399181" y="6501807"/>
            <a:ext cx="2743200" cy="365125"/>
          </a:xfrm>
        </p:spPr>
        <p:txBody>
          <a:bodyPr/>
          <a:lstStyle/>
          <a:p>
            <a:fld id="{74501932-14DA-49C8-9983-7D6237DB0DE6}" type="slidenum">
              <a:rPr lang="en-US" smtClean="0"/>
              <a:t>9</a:t>
            </a:fld>
            <a:endParaRPr lang="en-US" dirty="0"/>
          </a:p>
        </p:txBody>
      </p:sp>
    </p:spTree>
    <p:extLst>
      <p:ext uri="{BB962C8B-B14F-4D97-AF65-F5344CB8AC3E}">
        <p14:creationId xmlns:p14="http://schemas.microsoft.com/office/powerpoint/2010/main" val="3183784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452</TotalTime>
  <Words>476</Words>
  <Application>Microsoft Macintosh PowerPoint</Application>
  <PresentationFormat>Widescreen</PresentationFormat>
  <Paragraphs>55</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Differences Between GSHP and GEN</vt:lpstr>
      <vt:lpstr>Agenda</vt:lpstr>
      <vt:lpstr>Geothermal Heating and Cooling</vt:lpstr>
      <vt:lpstr>Turn Trade-offs into Opportunity</vt:lpstr>
      <vt:lpstr>Combined Heat and Power</vt:lpstr>
      <vt:lpstr>Wastewater Energy Transfer</vt:lpstr>
      <vt:lpstr>Surface Water Energy Transfer</vt:lpstr>
      <vt:lpstr>Load Sharing</vt:lpstr>
      <vt:lpstr>Comparisons</vt:lpstr>
      <vt:lpstr>Basic Topologies</vt:lpstr>
      <vt:lpstr>Decentralized Configurations</vt:lpstr>
      <vt:lpstr>Hybrid Configurations</vt:lpstr>
      <vt:lpstr>Multi-source and Temperature</vt:lpstr>
      <vt:lpstr>Closing Thoughts</vt:lpstr>
      <vt:lpstr>“By skimping on design, the owner gets costlier equipment, higher energy costs, and a less comfortable building; the tenants get lower productivity and higher rent and operating costs.”</vt:lpstr>
      <vt:lpstr>References</vt:lpstr>
      <vt:lpstr>PowerPoint Presentation</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Differences Between Geothermal Heat Pumps and GEN</dc:title>
  <dc:subject/>
  <dc:creator>Nicholas Fry</dc:creator>
  <cp:keywords/>
  <dc:description/>
  <cp:lastModifiedBy>H. Sharon Lin</cp:lastModifiedBy>
  <cp:revision>17</cp:revision>
  <dcterms:created xsi:type="dcterms:W3CDTF">2025-01-28T17:52:19Z</dcterms:created>
  <dcterms:modified xsi:type="dcterms:W3CDTF">2025-07-10T19:10:26Z</dcterms:modified>
  <cp:category/>
</cp:coreProperties>
</file>