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84" r:id="rId2"/>
    <p:sldId id="1389" r:id="rId3"/>
    <p:sldId id="1390" r:id="rId4"/>
    <p:sldId id="1391" r:id="rId5"/>
    <p:sldId id="1392" r:id="rId6"/>
    <p:sldId id="628" r:id="rId7"/>
    <p:sldId id="630" r:id="rId8"/>
    <p:sldId id="1384" r:id="rId9"/>
    <p:sldId id="1279" r:id="rId10"/>
    <p:sldId id="1280" r:id="rId11"/>
    <p:sldId id="1281" r:id="rId12"/>
    <p:sldId id="632" r:id="rId13"/>
    <p:sldId id="1053" r:id="rId14"/>
    <p:sldId id="268" r:id="rId15"/>
    <p:sldId id="1268" r:id="rId16"/>
    <p:sldId id="271" r:id="rId17"/>
    <p:sldId id="1383" r:id="rId18"/>
    <p:sldId id="1387" r:id="rId19"/>
    <p:sldId id="1388" r:id="rId20"/>
    <p:sldId id="308" r:id="rId21"/>
  </p:sldIdLst>
  <p:sldSz cx="12192000" cy="6858000"/>
  <p:notesSz cx="7315200" cy="9601200"/>
  <p:defaultTextStyle>
    <a:defPPr>
      <a:defRPr lang="en-US"/>
    </a:defPPr>
    <a:lvl1pPr algn="l" rtl="0" fontAlgn="base">
      <a:spcBef>
        <a:spcPct val="0"/>
      </a:spcBef>
      <a:spcAft>
        <a:spcPct val="0"/>
      </a:spcAft>
      <a:defRPr kern="1200">
        <a:solidFill>
          <a:srgbClr val="663300"/>
        </a:solidFill>
        <a:latin typeface="Arial" charset="0"/>
        <a:ea typeface="+mn-ea"/>
        <a:cs typeface="Arial" charset="0"/>
      </a:defRPr>
    </a:lvl1pPr>
    <a:lvl2pPr marL="457200" algn="l" rtl="0" fontAlgn="base">
      <a:spcBef>
        <a:spcPct val="0"/>
      </a:spcBef>
      <a:spcAft>
        <a:spcPct val="0"/>
      </a:spcAft>
      <a:defRPr kern="1200">
        <a:solidFill>
          <a:srgbClr val="663300"/>
        </a:solidFill>
        <a:latin typeface="Arial" charset="0"/>
        <a:ea typeface="+mn-ea"/>
        <a:cs typeface="Arial" charset="0"/>
      </a:defRPr>
    </a:lvl2pPr>
    <a:lvl3pPr marL="914400" algn="l" rtl="0" fontAlgn="base">
      <a:spcBef>
        <a:spcPct val="0"/>
      </a:spcBef>
      <a:spcAft>
        <a:spcPct val="0"/>
      </a:spcAft>
      <a:defRPr kern="1200">
        <a:solidFill>
          <a:srgbClr val="663300"/>
        </a:solidFill>
        <a:latin typeface="Arial" charset="0"/>
        <a:ea typeface="+mn-ea"/>
        <a:cs typeface="Arial" charset="0"/>
      </a:defRPr>
    </a:lvl3pPr>
    <a:lvl4pPr marL="1371600" algn="l" rtl="0" fontAlgn="base">
      <a:spcBef>
        <a:spcPct val="0"/>
      </a:spcBef>
      <a:spcAft>
        <a:spcPct val="0"/>
      </a:spcAft>
      <a:defRPr kern="1200">
        <a:solidFill>
          <a:srgbClr val="663300"/>
        </a:solidFill>
        <a:latin typeface="Arial" charset="0"/>
        <a:ea typeface="+mn-ea"/>
        <a:cs typeface="Arial" charset="0"/>
      </a:defRPr>
    </a:lvl4pPr>
    <a:lvl5pPr marL="1828800" algn="l" rtl="0" fontAlgn="base">
      <a:spcBef>
        <a:spcPct val="0"/>
      </a:spcBef>
      <a:spcAft>
        <a:spcPct val="0"/>
      </a:spcAft>
      <a:defRPr kern="1200">
        <a:solidFill>
          <a:srgbClr val="663300"/>
        </a:solidFill>
        <a:latin typeface="Arial" charset="0"/>
        <a:ea typeface="+mn-ea"/>
        <a:cs typeface="Arial" charset="0"/>
      </a:defRPr>
    </a:lvl5pPr>
    <a:lvl6pPr marL="2286000" algn="l" defTabSz="914400" rtl="0" eaLnBrk="1" latinLnBrk="0" hangingPunct="1">
      <a:defRPr kern="1200">
        <a:solidFill>
          <a:srgbClr val="663300"/>
        </a:solidFill>
        <a:latin typeface="Arial" charset="0"/>
        <a:ea typeface="+mn-ea"/>
        <a:cs typeface="Arial" charset="0"/>
      </a:defRPr>
    </a:lvl6pPr>
    <a:lvl7pPr marL="2743200" algn="l" defTabSz="914400" rtl="0" eaLnBrk="1" latinLnBrk="0" hangingPunct="1">
      <a:defRPr kern="1200">
        <a:solidFill>
          <a:srgbClr val="663300"/>
        </a:solidFill>
        <a:latin typeface="Arial" charset="0"/>
        <a:ea typeface="+mn-ea"/>
        <a:cs typeface="Arial" charset="0"/>
      </a:defRPr>
    </a:lvl7pPr>
    <a:lvl8pPr marL="3200400" algn="l" defTabSz="914400" rtl="0" eaLnBrk="1" latinLnBrk="0" hangingPunct="1">
      <a:defRPr kern="1200">
        <a:solidFill>
          <a:srgbClr val="663300"/>
        </a:solidFill>
        <a:latin typeface="Arial" charset="0"/>
        <a:ea typeface="+mn-ea"/>
        <a:cs typeface="Arial" charset="0"/>
      </a:defRPr>
    </a:lvl8pPr>
    <a:lvl9pPr marL="3657600" algn="l" defTabSz="914400" rtl="0" eaLnBrk="1" latinLnBrk="0" hangingPunct="1">
      <a:defRPr kern="1200">
        <a:solidFill>
          <a:srgbClr val="663300"/>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97C802-404B-24EE-5C59-6AFED571A2AB}" name="Ian Lohrenz" initials="IL" userId="f76365bc5b70f3c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nnor Dacquay" initials="CD" lastIdx="9" clrIdx="0">
    <p:extLst>
      <p:ext uri="{19B8F6BF-5375-455C-9EA6-DF929625EA0E}">
        <p15:presenceInfo xmlns:p15="http://schemas.microsoft.com/office/powerpoint/2012/main" userId="4f2e4d11aa82db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3333CC"/>
    <a:srgbClr val="0066FF"/>
    <a:srgbClr val="0033CC"/>
    <a:srgbClr val="3366FF"/>
    <a:srgbClr val="0E1517"/>
    <a:srgbClr val="993300"/>
    <a:srgbClr val="99CCFF"/>
    <a:srgbClr val="F2F2F2"/>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96301" autoAdjust="0"/>
  </p:normalViewPr>
  <p:slideViewPr>
    <p:cSldViewPr snapToGrid="0">
      <p:cViewPr varScale="1">
        <p:scale>
          <a:sx n="122" d="100"/>
          <a:sy n="122" d="100"/>
        </p:scale>
        <p:origin x="920" y="200"/>
      </p:cViewPr>
      <p:guideLst>
        <p:guide orient="horz" pos="2160"/>
        <p:guide pos="3840"/>
      </p:guideLst>
    </p:cSldViewPr>
  </p:slideViewPr>
  <p:outlineViewPr>
    <p:cViewPr>
      <p:scale>
        <a:sx n="33" d="100"/>
        <a:sy n="33" d="100"/>
      </p:scale>
      <p:origin x="0" y="-8106"/>
    </p:cViewPr>
  </p:outlineViewPr>
  <p:notesTextViewPr>
    <p:cViewPr>
      <p:scale>
        <a:sx n="3" d="2"/>
        <a:sy n="3" d="2"/>
      </p:scale>
      <p:origin x="0" y="0"/>
    </p:cViewPr>
  </p:notesTextViewPr>
  <p:sorterViewPr>
    <p:cViewPr>
      <p:scale>
        <a:sx n="80" d="100"/>
        <a:sy n="80" d="100"/>
      </p:scale>
      <p:origin x="0" y="-4720"/>
    </p:cViewPr>
  </p:sorterViewPr>
  <p:notesViewPr>
    <p:cSldViewPr snapToGrid="0">
      <p:cViewPr>
        <p:scale>
          <a:sx n="1" d="2"/>
          <a:sy n="1" d="2"/>
        </p:scale>
        <p:origin x="4476" y="126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6" tIns="48323" rIns="96646" bIns="48323" numCol="1" anchor="t" anchorCtr="0" compatLnSpc="1">
            <a:prstTxWarp prst="textNoShape">
              <a:avLst/>
            </a:prstTxWarp>
          </a:bodyPr>
          <a:lstStyle>
            <a:lvl1pPr defTabSz="966574">
              <a:defRPr sz="1300">
                <a:solidFill>
                  <a:schemeClr val="tx1"/>
                </a:solidFill>
              </a:defRPr>
            </a:lvl1pPr>
          </a:lstStyle>
          <a:p>
            <a:pPr>
              <a:defRPr/>
            </a:pPr>
            <a:endParaRPr lang="en-US"/>
          </a:p>
        </p:txBody>
      </p:sp>
      <p:sp>
        <p:nvSpPr>
          <p:cNvPr id="19456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6646" tIns="48323" rIns="96646" bIns="48323" numCol="1" anchor="t" anchorCtr="0" compatLnSpc="1">
            <a:prstTxWarp prst="textNoShape">
              <a:avLst/>
            </a:prstTxWarp>
          </a:bodyPr>
          <a:lstStyle>
            <a:lvl1pPr algn="r" defTabSz="966574">
              <a:defRPr sz="1300">
                <a:solidFill>
                  <a:schemeClr val="tx1"/>
                </a:solidFill>
              </a:defRPr>
            </a:lvl1pPr>
          </a:lstStyle>
          <a:p>
            <a:pPr>
              <a:defRPr/>
            </a:pPr>
            <a:endParaRPr lang="en-US"/>
          </a:p>
        </p:txBody>
      </p:sp>
      <p:sp>
        <p:nvSpPr>
          <p:cNvPr id="19456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6646" tIns="48323" rIns="96646" bIns="48323" numCol="1" anchor="b" anchorCtr="0" compatLnSpc="1">
            <a:prstTxWarp prst="textNoShape">
              <a:avLst/>
            </a:prstTxWarp>
          </a:bodyPr>
          <a:lstStyle>
            <a:lvl1pPr defTabSz="966574">
              <a:defRPr sz="1300">
                <a:solidFill>
                  <a:schemeClr val="tx1"/>
                </a:solidFill>
              </a:defRPr>
            </a:lvl1pPr>
          </a:lstStyle>
          <a:p>
            <a:pPr>
              <a:defRPr/>
            </a:pPr>
            <a:endParaRPr lang="en-US"/>
          </a:p>
        </p:txBody>
      </p:sp>
      <p:sp>
        <p:nvSpPr>
          <p:cNvPr id="19456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6646" tIns="48323" rIns="96646" bIns="48323" numCol="1" anchor="b" anchorCtr="0" compatLnSpc="1">
            <a:prstTxWarp prst="textNoShape">
              <a:avLst/>
            </a:prstTxWarp>
          </a:bodyPr>
          <a:lstStyle>
            <a:lvl1pPr algn="r" defTabSz="966574">
              <a:defRPr sz="1300">
                <a:solidFill>
                  <a:schemeClr val="tx1"/>
                </a:solidFill>
              </a:defRPr>
            </a:lvl1pPr>
          </a:lstStyle>
          <a:p>
            <a:pPr>
              <a:defRPr/>
            </a:pPr>
            <a:fld id="{1B90DAFF-32DD-41DE-B6D0-21DD45F05B81}" type="slidenum">
              <a:rPr lang="en-US"/>
              <a:pPr>
                <a:defRPr/>
              </a:pPr>
              <a:t>‹#›</a:t>
            </a:fld>
            <a:endParaRPr lang="en-US"/>
          </a:p>
        </p:txBody>
      </p:sp>
    </p:spTree>
    <p:extLst>
      <p:ext uri="{BB962C8B-B14F-4D97-AF65-F5344CB8AC3E}">
        <p14:creationId xmlns:p14="http://schemas.microsoft.com/office/powerpoint/2010/main" val="2986044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6" tIns="48323" rIns="96646" bIns="48323" numCol="1" anchor="t" anchorCtr="0" compatLnSpc="1">
            <a:prstTxWarp prst="textNoShape">
              <a:avLst/>
            </a:prstTxWarp>
          </a:bodyPr>
          <a:lstStyle>
            <a:lvl1pPr defTabSz="966574">
              <a:defRPr sz="130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46" tIns="48323" rIns="96646" bIns="48323" numCol="1" anchor="t" anchorCtr="0" compatLnSpc="1">
            <a:prstTxWarp prst="textNoShape">
              <a:avLst/>
            </a:prstTxWarp>
          </a:bodyPr>
          <a:lstStyle>
            <a:lvl1pPr algn="r" defTabSz="966574">
              <a:defRPr sz="1300">
                <a:solidFill>
                  <a:schemeClr val="tx1"/>
                </a:solidFill>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458788" y="720725"/>
            <a:ext cx="6399212"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46" tIns="48323" rIns="96646" bIns="483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46" tIns="48323" rIns="96646" bIns="48323" numCol="1" anchor="b" anchorCtr="0" compatLnSpc="1">
            <a:prstTxWarp prst="textNoShape">
              <a:avLst/>
            </a:prstTxWarp>
          </a:bodyPr>
          <a:lstStyle>
            <a:lvl1pPr defTabSz="966574">
              <a:defRPr sz="130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46" tIns="48323" rIns="96646" bIns="48323" numCol="1" anchor="b" anchorCtr="0" compatLnSpc="1">
            <a:prstTxWarp prst="textNoShape">
              <a:avLst/>
            </a:prstTxWarp>
          </a:bodyPr>
          <a:lstStyle>
            <a:lvl1pPr algn="r" defTabSz="966574">
              <a:defRPr sz="1300">
                <a:solidFill>
                  <a:schemeClr val="tx1"/>
                </a:solidFill>
              </a:defRPr>
            </a:lvl1pPr>
          </a:lstStyle>
          <a:p>
            <a:pPr>
              <a:defRPr/>
            </a:pPr>
            <a:fld id="{C3173825-E286-4077-9A54-C60EC6D6BFA6}" type="slidenum">
              <a:rPr lang="en-US"/>
              <a:pPr>
                <a:defRPr/>
              </a:pPr>
              <a:t>‹#›</a:t>
            </a:fld>
            <a:endParaRPr lang="en-US"/>
          </a:p>
        </p:txBody>
      </p:sp>
    </p:spTree>
    <p:extLst>
      <p:ext uri="{BB962C8B-B14F-4D97-AF65-F5344CB8AC3E}">
        <p14:creationId xmlns:p14="http://schemas.microsoft.com/office/powerpoint/2010/main" val="18729636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12F74-4E69-4E20-AEF9-5BEB6400A99B}" type="slidenum">
              <a:rPr lang="en-US" smtClean="0"/>
              <a:t>1</a:t>
            </a:fld>
            <a:endParaRPr lang="en-US"/>
          </a:p>
        </p:txBody>
      </p:sp>
    </p:spTree>
    <p:extLst>
      <p:ext uri="{BB962C8B-B14F-4D97-AF65-F5344CB8AC3E}">
        <p14:creationId xmlns:p14="http://schemas.microsoft.com/office/powerpoint/2010/main" val="405802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 fry talking about district GSHP systems after</a:t>
            </a:r>
            <a:br>
              <a:rPr lang="en-US" dirty="0"/>
            </a:br>
            <a:endParaRPr lang="en-US" dirty="0"/>
          </a:p>
          <a:p>
            <a:r>
              <a:rPr lang="en-US" dirty="0"/>
              <a:t>Mixed audience, some non-technical – some MIT grad students</a:t>
            </a:r>
          </a:p>
          <a:p>
            <a:endParaRPr lang="en-US" dirty="0"/>
          </a:p>
        </p:txBody>
      </p:sp>
      <p:sp>
        <p:nvSpPr>
          <p:cNvPr id="4" name="Slide Number Placeholder 3"/>
          <p:cNvSpPr>
            <a:spLocks noGrp="1"/>
          </p:cNvSpPr>
          <p:nvPr>
            <p:ph type="sldNum" sz="quarter" idx="5"/>
          </p:nvPr>
        </p:nvSpPr>
        <p:spPr/>
        <p:txBody>
          <a:bodyPr/>
          <a:lstStyle/>
          <a:p>
            <a:pPr>
              <a:defRPr/>
            </a:pPr>
            <a:fld id="{C3173825-E286-4077-9A54-C60EC6D6BFA6}" type="slidenum">
              <a:rPr lang="en-US" smtClean="0"/>
              <a:pPr>
                <a:defRPr/>
              </a:pPr>
              <a:t>18</a:t>
            </a:fld>
            <a:endParaRPr lang="en-US"/>
          </a:p>
        </p:txBody>
      </p:sp>
    </p:spTree>
    <p:extLst>
      <p:ext uri="{BB962C8B-B14F-4D97-AF65-F5344CB8AC3E}">
        <p14:creationId xmlns:p14="http://schemas.microsoft.com/office/powerpoint/2010/main" val="12913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A525-151D-225C-2222-47D57F3A4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1C21F-0980-5B19-EE66-745FBB7A2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7484E-4437-3A26-2158-61605ADFE5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D5AEBC-4870-F1E3-3476-5E3D63EBD5D2}"/>
              </a:ext>
            </a:extLst>
          </p:cNvPr>
          <p:cNvSpPr>
            <a:spLocks noGrp="1"/>
          </p:cNvSpPr>
          <p:nvPr>
            <p:ph type="sldNum" sz="quarter" idx="10"/>
          </p:nvPr>
        </p:nvSpPr>
        <p:spPr/>
        <p:txBody>
          <a:bodyPr/>
          <a:lstStyle/>
          <a:p>
            <a:fld id="{77D12F74-4E69-4E20-AEF9-5BEB6400A99B}" type="slidenum">
              <a:rPr lang="en-US" smtClean="0"/>
              <a:t>19</a:t>
            </a:fld>
            <a:endParaRPr lang="en-US"/>
          </a:p>
        </p:txBody>
      </p:sp>
    </p:spTree>
    <p:extLst>
      <p:ext uri="{BB962C8B-B14F-4D97-AF65-F5344CB8AC3E}">
        <p14:creationId xmlns:p14="http://schemas.microsoft.com/office/powerpoint/2010/main" val="151291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173825-E286-4077-9A54-C60EC6D6BFA6}" type="slidenum">
              <a:rPr lang="en-US" smtClean="0"/>
              <a:pPr>
                <a:defRPr/>
              </a:pPr>
              <a:t>2</a:t>
            </a:fld>
            <a:endParaRPr lang="en-US"/>
          </a:p>
        </p:txBody>
      </p:sp>
    </p:spTree>
    <p:extLst>
      <p:ext uri="{BB962C8B-B14F-4D97-AF65-F5344CB8AC3E}">
        <p14:creationId xmlns:p14="http://schemas.microsoft.com/office/powerpoint/2010/main" val="414911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173825-E286-4077-9A54-C60EC6D6BFA6}" type="slidenum">
              <a:rPr lang="en-US" smtClean="0"/>
              <a:pPr>
                <a:defRPr/>
              </a:pPr>
              <a:t>3</a:t>
            </a:fld>
            <a:endParaRPr lang="en-US"/>
          </a:p>
        </p:txBody>
      </p:sp>
    </p:spTree>
    <p:extLst>
      <p:ext uri="{BB962C8B-B14F-4D97-AF65-F5344CB8AC3E}">
        <p14:creationId xmlns:p14="http://schemas.microsoft.com/office/powerpoint/2010/main" val="118353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cs typeface="Arial" pitchFamily="34" charset="0"/>
              </a:rPr>
              <a:t>So the word ‘geothermal’ comes from geo … and thermal… but why is it a worthwhile topic to discuss and why is it efficient?</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rgbClr val="663300"/>
                </a:solidFill>
                <a:latin typeface="Arial" pitchFamily="34" charset="0"/>
                <a:cs typeface="Arial" pitchFamily="34" charset="0"/>
              </a:defRPr>
            </a:lvl1pPr>
            <a:lvl2pPr marL="742950" indent="-285750" defTabSz="965200" eaLnBrk="0" hangingPunct="0">
              <a:defRPr>
                <a:solidFill>
                  <a:srgbClr val="663300"/>
                </a:solidFill>
                <a:latin typeface="Arial" pitchFamily="34" charset="0"/>
                <a:cs typeface="Arial" pitchFamily="34" charset="0"/>
              </a:defRPr>
            </a:lvl2pPr>
            <a:lvl3pPr marL="1143000" indent="-228600" defTabSz="965200" eaLnBrk="0" hangingPunct="0">
              <a:defRPr>
                <a:solidFill>
                  <a:srgbClr val="663300"/>
                </a:solidFill>
                <a:latin typeface="Arial" pitchFamily="34" charset="0"/>
                <a:cs typeface="Arial" pitchFamily="34" charset="0"/>
              </a:defRPr>
            </a:lvl3pPr>
            <a:lvl4pPr marL="1600200" indent="-228600" defTabSz="965200" eaLnBrk="0" hangingPunct="0">
              <a:defRPr>
                <a:solidFill>
                  <a:srgbClr val="663300"/>
                </a:solidFill>
                <a:latin typeface="Arial" pitchFamily="34" charset="0"/>
                <a:cs typeface="Arial" pitchFamily="34" charset="0"/>
              </a:defRPr>
            </a:lvl4pPr>
            <a:lvl5pPr marL="2057400" indent="-228600" defTabSz="965200" eaLnBrk="0" hangingPunct="0">
              <a:defRPr>
                <a:solidFill>
                  <a:srgbClr val="663300"/>
                </a:solidFill>
                <a:latin typeface="Arial" pitchFamily="34" charset="0"/>
                <a:cs typeface="Arial" pitchFamily="34" charset="0"/>
              </a:defRPr>
            </a:lvl5pPr>
            <a:lvl6pPr marL="2514600" indent="-228600" defTabSz="965200" eaLnBrk="0" fontAlgn="base" hangingPunct="0">
              <a:spcBef>
                <a:spcPct val="0"/>
              </a:spcBef>
              <a:spcAft>
                <a:spcPct val="0"/>
              </a:spcAft>
              <a:defRPr>
                <a:solidFill>
                  <a:srgbClr val="663300"/>
                </a:solidFill>
                <a:latin typeface="Arial" pitchFamily="34" charset="0"/>
                <a:cs typeface="Arial" pitchFamily="34" charset="0"/>
              </a:defRPr>
            </a:lvl6pPr>
            <a:lvl7pPr marL="2971800" indent="-228600" defTabSz="965200" eaLnBrk="0" fontAlgn="base" hangingPunct="0">
              <a:spcBef>
                <a:spcPct val="0"/>
              </a:spcBef>
              <a:spcAft>
                <a:spcPct val="0"/>
              </a:spcAft>
              <a:defRPr>
                <a:solidFill>
                  <a:srgbClr val="663300"/>
                </a:solidFill>
                <a:latin typeface="Arial" pitchFamily="34" charset="0"/>
                <a:cs typeface="Arial" pitchFamily="34" charset="0"/>
              </a:defRPr>
            </a:lvl7pPr>
            <a:lvl8pPr marL="3429000" indent="-228600" defTabSz="965200" eaLnBrk="0" fontAlgn="base" hangingPunct="0">
              <a:spcBef>
                <a:spcPct val="0"/>
              </a:spcBef>
              <a:spcAft>
                <a:spcPct val="0"/>
              </a:spcAft>
              <a:defRPr>
                <a:solidFill>
                  <a:srgbClr val="663300"/>
                </a:solidFill>
                <a:latin typeface="Arial" pitchFamily="34" charset="0"/>
                <a:cs typeface="Arial" pitchFamily="34" charset="0"/>
              </a:defRPr>
            </a:lvl8pPr>
            <a:lvl9pPr marL="3886200" indent="-228600" defTabSz="965200" eaLnBrk="0" fontAlgn="base" hangingPunct="0">
              <a:spcBef>
                <a:spcPct val="0"/>
              </a:spcBef>
              <a:spcAft>
                <a:spcPct val="0"/>
              </a:spcAft>
              <a:defRPr>
                <a:solidFill>
                  <a:srgbClr val="663300"/>
                </a:solidFill>
                <a:latin typeface="Arial" pitchFamily="34" charset="0"/>
                <a:cs typeface="Arial" pitchFamily="34" charset="0"/>
              </a:defRPr>
            </a:lvl9pPr>
          </a:lstStyle>
          <a:p>
            <a:pPr eaLnBrk="1" hangingPunct="1"/>
            <a:fld id="{0FDE501A-8B14-4ADE-961E-F466DC75A889}" type="slidenum">
              <a:rPr lang="en-US" smtClean="0">
                <a:solidFill>
                  <a:schemeClr val="tx1"/>
                </a:solidFill>
              </a:rPr>
              <a:pPr eaLnBrk="1" hangingPunct="1"/>
              <a:t>6</a:t>
            </a:fld>
            <a:endParaRPr lang="en-US">
              <a:solidFill>
                <a:schemeClr val="tx1"/>
              </a:solidFill>
            </a:endParaRPr>
          </a:p>
        </p:txBody>
      </p:sp>
    </p:spTree>
    <p:extLst>
      <p:ext uri="{BB962C8B-B14F-4D97-AF65-F5344CB8AC3E}">
        <p14:creationId xmlns:p14="http://schemas.microsoft.com/office/powerpoint/2010/main" val="123110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cs typeface="Arial" pitchFamily="34" charset="0"/>
              </a:rPr>
              <a:t>To gain access to the thermal energy in the ground, we need</a:t>
            </a:r>
            <a:r>
              <a:rPr lang="en-US" baseline="0" dirty="0">
                <a:latin typeface="Arial" pitchFamily="34" charset="0"/>
                <a:cs typeface="Arial" pitchFamily="34" charset="0"/>
              </a:rPr>
              <a:t> to build a heat exchanger in the ground. The geothermal heat pump industry uses either high-density polyethylene pipe or cross linked polyethylene pipe to build the heat exchanger. The pipe is buried in the ground around or under the building.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cs typeface="Arial" pitchFamily="34" charset="0"/>
              </a:rPr>
              <a:t>To move the energy to and from the ground, fluid is circulated through the heat exchanger piping. The fluid is circulated through the pipe to heat pumps in the building. The heat pumps cool the fluid and transfer the energy to the building, or take heat from the building and warm the fluid. By creating the temperature difference between the fluid and the ground around the pipe, heat transfers from one to the other. </a:t>
            </a:r>
            <a:endParaRPr lang="en-US"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cs typeface="Arial" pitchFamily="34" charset="0"/>
              </a:rPr>
              <a:t>Water is an efficient medium</a:t>
            </a:r>
            <a:r>
              <a:rPr lang="en-US" baseline="0" dirty="0">
                <a:latin typeface="Arial" pitchFamily="34" charset="0"/>
                <a:cs typeface="Arial" pitchFamily="34" charset="0"/>
              </a:rPr>
              <a:t> for carrying</a:t>
            </a:r>
            <a:r>
              <a:rPr lang="en-US" dirty="0">
                <a:latin typeface="Arial" pitchFamily="34" charset="0"/>
                <a:cs typeface="Arial" pitchFamily="34" charset="0"/>
              </a:rPr>
              <a:t> energy (heat).  A closed loop GHX</a:t>
            </a:r>
            <a:r>
              <a:rPr lang="en-US" baseline="0" dirty="0">
                <a:latin typeface="Arial" pitchFamily="34" charset="0"/>
                <a:cs typeface="Arial" pitchFamily="34" charset="0"/>
              </a:rPr>
              <a:t> is a proven and effective device to harness this efficiency to use the earth as an efficient heat source or heat sink.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rgbClr val="663300"/>
                </a:solidFill>
                <a:latin typeface="Arial" pitchFamily="34" charset="0"/>
                <a:cs typeface="Arial" pitchFamily="34" charset="0"/>
              </a:defRPr>
            </a:lvl1pPr>
            <a:lvl2pPr marL="742950" indent="-285750" defTabSz="965200" eaLnBrk="0" hangingPunct="0">
              <a:defRPr>
                <a:solidFill>
                  <a:srgbClr val="663300"/>
                </a:solidFill>
                <a:latin typeface="Arial" pitchFamily="34" charset="0"/>
                <a:cs typeface="Arial" pitchFamily="34" charset="0"/>
              </a:defRPr>
            </a:lvl2pPr>
            <a:lvl3pPr marL="1143000" indent="-228600" defTabSz="965200" eaLnBrk="0" hangingPunct="0">
              <a:defRPr>
                <a:solidFill>
                  <a:srgbClr val="663300"/>
                </a:solidFill>
                <a:latin typeface="Arial" pitchFamily="34" charset="0"/>
                <a:cs typeface="Arial" pitchFamily="34" charset="0"/>
              </a:defRPr>
            </a:lvl3pPr>
            <a:lvl4pPr marL="1600200" indent="-228600" defTabSz="965200" eaLnBrk="0" hangingPunct="0">
              <a:defRPr>
                <a:solidFill>
                  <a:srgbClr val="663300"/>
                </a:solidFill>
                <a:latin typeface="Arial" pitchFamily="34" charset="0"/>
                <a:cs typeface="Arial" pitchFamily="34" charset="0"/>
              </a:defRPr>
            </a:lvl4pPr>
            <a:lvl5pPr marL="2057400" indent="-228600" defTabSz="965200" eaLnBrk="0" hangingPunct="0">
              <a:defRPr>
                <a:solidFill>
                  <a:srgbClr val="663300"/>
                </a:solidFill>
                <a:latin typeface="Arial" pitchFamily="34" charset="0"/>
                <a:cs typeface="Arial" pitchFamily="34" charset="0"/>
              </a:defRPr>
            </a:lvl5pPr>
            <a:lvl6pPr marL="2514600" indent="-228600" defTabSz="965200" eaLnBrk="0" fontAlgn="base" hangingPunct="0">
              <a:spcBef>
                <a:spcPct val="0"/>
              </a:spcBef>
              <a:spcAft>
                <a:spcPct val="0"/>
              </a:spcAft>
              <a:defRPr>
                <a:solidFill>
                  <a:srgbClr val="663300"/>
                </a:solidFill>
                <a:latin typeface="Arial" pitchFamily="34" charset="0"/>
                <a:cs typeface="Arial" pitchFamily="34" charset="0"/>
              </a:defRPr>
            </a:lvl6pPr>
            <a:lvl7pPr marL="2971800" indent="-228600" defTabSz="965200" eaLnBrk="0" fontAlgn="base" hangingPunct="0">
              <a:spcBef>
                <a:spcPct val="0"/>
              </a:spcBef>
              <a:spcAft>
                <a:spcPct val="0"/>
              </a:spcAft>
              <a:defRPr>
                <a:solidFill>
                  <a:srgbClr val="663300"/>
                </a:solidFill>
                <a:latin typeface="Arial" pitchFamily="34" charset="0"/>
                <a:cs typeface="Arial" pitchFamily="34" charset="0"/>
              </a:defRPr>
            </a:lvl7pPr>
            <a:lvl8pPr marL="3429000" indent="-228600" defTabSz="965200" eaLnBrk="0" fontAlgn="base" hangingPunct="0">
              <a:spcBef>
                <a:spcPct val="0"/>
              </a:spcBef>
              <a:spcAft>
                <a:spcPct val="0"/>
              </a:spcAft>
              <a:defRPr>
                <a:solidFill>
                  <a:srgbClr val="663300"/>
                </a:solidFill>
                <a:latin typeface="Arial" pitchFamily="34" charset="0"/>
                <a:cs typeface="Arial" pitchFamily="34" charset="0"/>
              </a:defRPr>
            </a:lvl8pPr>
            <a:lvl9pPr marL="3886200" indent="-228600" defTabSz="965200" eaLnBrk="0" fontAlgn="base" hangingPunct="0">
              <a:spcBef>
                <a:spcPct val="0"/>
              </a:spcBef>
              <a:spcAft>
                <a:spcPct val="0"/>
              </a:spcAft>
              <a:defRPr>
                <a:solidFill>
                  <a:srgbClr val="663300"/>
                </a:solidFill>
                <a:latin typeface="Arial" pitchFamily="34" charset="0"/>
                <a:cs typeface="Arial" pitchFamily="34" charset="0"/>
              </a:defRPr>
            </a:lvl9pPr>
          </a:lstStyle>
          <a:p>
            <a:pPr eaLnBrk="1" hangingPunct="1"/>
            <a:fld id="{2C608E11-5C2F-4595-BFDE-D0A719CE74F4}" type="slidenum">
              <a:rPr lang="en-US" smtClean="0">
                <a:solidFill>
                  <a:schemeClr val="tx1"/>
                </a:solidFill>
              </a:rPr>
              <a:pPr eaLnBrk="1" hangingPunct="1"/>
              <a:t>7</a:t>
            </a:fld>
            <a:endParaRPr lang="en-US">
              <a:solidFill>
                <a:schemeClr val="tx1"/>
              </a:solidFill>
            </a:endParaRPr>
          </a:p>
        </p:txBody>
      </p:sp>
    </p:spTree>
    <p:extLst>
      <p:ext uri="{BB962C8B-B14F-4D97-AF65-F5344CB8AC3E}">
        <p14:creationId xmlns:p14="http://schemas.microsoft.com/office/powerpoint/2010/main" val="190864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It’s important</a:t>
            </a:r>
            <a:r>
              <a:rPr lang="en-US" baseline="0"/>
              <a:t> to understand that a</a:t>
            </a:r>
            <a:r>
              <a:rPr lang="en-US"/>
              <a:t> ground</a:t>
            </a:r>
            <a:r>
              <a:rPr lang="en-US" baseline="0"/>
              <a:t> heat exchanger is not an infinite energy source or heat sink. When the energy around the GHX piping is depleted, it’s gone…the building will need another heat source. Conversely, when too much energy is rejected to the ground, the building will need an alternate place to dissipate the heat taken from the building. </a:t>
            </a:r>
          </a:p>
          <a:p>
            <a:endParaRPr lang="en-US" baseline="0"/>
          </a:p>
          <a:p>
            <a:r>
              <a:rPr lang="en-US" baseline="0"/>
              <a:t>When the mass of earth surrounding the GHX piping is warmed or cooled to a different temperature than the soil and rock around it, energy will gradually flow to or from the soil around the GHX piping, but it moves fairly slowly through the earth. If more energy is continuously added to the GHX than is removed, the temperature of the mass of earth will gradually increase…or decrease if more energy is removed than is returned to it. </a:t>
            </a:r>
            <a:r>
              <a:rPr lang="en-US" b="1" baseline="0"/>
              <a:t>(ADVANCE)</a:t>
            </a:r>
            <a:r>
              <a:rPr lang="en-US" b="0" baseline="0"/>
              <a:t>…The ground can become too warm or too cold for the heat pumps connected to it to operate efficiently. </a:t>
            </a:r>
            <a:endParaRPr lang="en-US" b="1" baseline="0"/>
          </a:p>
          <a:p>
            <a:endParaRPr lang="en-US" baseline="0"/>
          </a:p>
          <a:p>
            <a:r>
              <a:rPr lang="en-US" b="1" baseline="0"/>
              <a:t>(ADVANCE) </a:t>
            </a:r>
            <a:r>
              <a:rPr lang="en-US" baseline="0"/>
              <a:t>The most immediate energy source is, in effect, the building itself. Energy transferred from the building to the ground when it is being cooled, has a much greater influence on the ground temperature. That’s because energy rejected to the GHX doesn’t easily move away from the pipe, or alternately, energy removed from the ground around the pipe isn’t absorbed from the earth further away quickly. </a:t>
            </a:r>
          </a:p>
          <a:p>
            <a:endParaRPr lang="en-US" baseline="0"/>
          </a:p>
          <a:p>
            <a:r>
              <a:rPr lang="en-US" baseline="0"/>
              <a:t>In effect, a GHX operates much like a large energy storage tank. The greatest change in the temperature of the GHX is created by heat moving to or from the building, even though some energy moves through the ground to the GHX field. </a:t>
            </a:r>
          </a:p>
          <a:p>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rgbClr val="663300"/>
                </a:solidFill>
                <a:latin typeface="Arial" charset="0"/>
                <a:cs typeface="Arial" charset="0"/>
              </a:defRPr>
            </a:lvl1pPr>
            <a:lvl2pPr marL="742950" indent="-285750" defTabSz="965200" eaLnBrk="0" hangingPunct="0">
              <a:defRPr>
                <a:solidFill>
                  <a:srgbClr val="663300"/>
                </a:solidFill>
                <a:latin typeface="Arial" charset="0"/>
                <a:cs typeface="Arial" charset="0"/>
              </a:defRPr>
            </a:lvl2pPr>
            <a:lvl3pPr marL="1143000" indent="-228600" defTabSz="965200" eaLnBrk="0" hangingPunct="0">
              <a:defRPr>
                <a:solidFill>
                  <a:srgbClr val="663300"/>
                </a:solidFill>
                <a:latin typeface="Arial" charset="0"/>
                <a:cs typeface="Arial" charset="0"/>
              </a:defRPr>
            </a:lvl3pPr>
            <a:lvl4pPr marL="1600200" indent="-228600" defTabSz="965200" eaLnBrk="0" hangingPunct="0">
              <a:defRPr>
                <a:solidFill>
                  <a:srgbClr val="663300"/>
                </a:solidFill>
                <a:latin typeface="Arial" charset="0"/>
                <a:cs typeface="Arial" charset="0"/>
              </a:defRPr>
            </a:lvl4pPr>
            <a:lvl5pPr marL="2057400" indent="-228600" defTabSz="965200" eaLnBrk="0" hangingPunct="0">
              <a:defRPr>
                <a:solidFill>
                  <a:srgbClr val="663300"/>
                </a:solidFill>
                <a:latin typeface="Arial" charset="0"/>
                <a:cs typeface="Arial" charset="0"/>
              </a:defRPr>
            </a:lvl5pPr>
            <a:lvl6pPr marL="2514600" indent="-228600" defTabSz="965200" eaLnBrk="0" fontAlgn="base" hangingPunct="0">
              <a:spcBef>
                <a:spcPct val="0"/>
              </a:spcBef>
              <a:spcAft>
                <a:spcPct val="0"/>
              </a:spcAft>
              <a:defRPr>
                <a:solidFill>
                  <a:srgbClr val="663300"/>
                </a:solidFill>
                <a:latin typeface="Arial" charset="0"/>
                <a:cs typeface="Arial" charset="0"/>
              </a:defRPr>
            </a:lvl6pPr>
            <a:lvl7pPr marL="2971800" indent="-228600" defTabSz="965200" eaLnBrk="0" fontAlgn="base" hangingPunct="0">
              <a:spcBef>
                <a:spcPct val="0"/>
              </a:spcBef>
              <a:spcAft>
                <a:spcPct val="0"/>
              </a:spcAft>
              <a:defRPr>
                <a:solidFill>
                  <a:srgbClr val="663300"/>
                </a:solidFill>
                <a:latin typeface="Arial" charset="0"/>
                <a:cs typeface="Arial" charset="0"/>
              </a:defRPr>
            </a:lvl7pPr>
            <a:lvl8pPr marL="3429000" indent="-228600" defTabSz="965200" eaLnBrk="0" fontAlgn="base" hangingPunct="0">
              <a:spcBef>
                <a:spcPct val="0"/>
              </a:spcBef>
              <a:spcAft>
                <a:spcPct val="0"/>
              </a:spcAft>
              <a:defRPr>
                <a:solidFill>
                  <a:srgbClr val="663300"/>
                </a:solidFill>
                <a:latin typeface="Arial" charset="0"/>
                <a:cs typeface="Arial" charset="0"/>
              </a:defRPr>
            </a:lvl8pPr>
            <a:lvl9pPr marL="3886200" indent="-228600" defTabSz="965200" eaLnBrk="0" fontAlgn="base" hangingPunct="0">
              <a:spcBef>
                <a:spcPct val="0"/>
              </a:spcBef>
              <a:spcAft>
                <a:spcPct val="0"/>
              </a:spcAft>
              <a:defRPr>
                <a:solidFill>
                  <a:srgbClr val="663300"/>
                </a:solidFill>
                <a:latin typeface="Arial" charset="0"/>
                <a:cs typeface="Arial" charset="0"/>
              </a:defRPr>
            </a:lvl9pPr>
          </a:lstStyle>
          <a:p>
            <a:pPr eaLnBrk="1" hangingPunct="1"/>
            <a:fld id="{D40B1BBF-C6CD-4BBF-9103-FAD468C991EC}" type="slidenum">
              <a:rPr lang="en-US" smtClean="0">
                <a:solidFill>
                  <a:schemeClr val="tx1"/>
                </a:solidFill>
              </a:rPr>
              <a:pPr eaLnBrk="1" hangingPunct="1"/>
              <a:t>12</a:t>
            </a:fld>
            <a:endParaRPr lang="en-US">
              <a:solidFill>
                <a:schemeClr val="tx1"/>
              </a:solidFill>
            </a:endParaRPr>
          </a:p>
        </p:txBody>
      </p:sp>
    </p:spTree>
    <p:extLst>
      <p:ext uri="{BB962C8B-B14F-4D97-AF65-F5344CB8AC3E}">
        <p14:creationId xmlns:p14="http://schemas.microsoft.com/office/powerpoint/2010/main" val="2871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731838" y="4560888"/>
            <a:ext cx="5851525" cy="4319587"/>
          </a:xfrm>
          <a:prstGeom prst="rect">
            <a:avLst/>
          </a:prstGeom>
        </p:spPr>
        <p:txBody>
          <a:bodyPr spcFirstLastPara="1" wrap="square" lIns="96625" tIns="48300" rIns="96625" bIns="48300" anchor="t" anchorCtr="0">
            <a:noAutofit/>
          </a:bodyPr>
          <a:lstStyle/>
          <a:p>
            <a:pPr marL="0" lvl="0" indent="0" algn="l" rtl="0">
              <a:spcBef>
                <a:spcPts val="360"/>
              </a:spcBef>
              <a:spcAft>
                <a:spcPts val="0"/>
              </a:spcAft>
              <a:buNone/>
            </a:pPr>
            <a:endParaRPr/>
          </a:p>
        </p:txBody>
      </p:sp>
      <p:sp>
        <p:nvSpPr>
          <p:cNvPr id="190" name="Google Shape;190;p13:notes"/>
          <p:cNvSpPr>
            <a:spLocks noGrp="1" noRot="1" noChangeAspect="1"/>
          </p:cNvSpPr>
          <p:nvPr>
            <p:ph type="sldImg" idx="2"/>
          </p:nvPr>
        </p:nvSpPr>
        <p:spPr>
          <a:xfrm>
            <a:off x="458788" y="720725"/>
            <a:ext cx="639921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B5EA91B0-EF15-DD74-6936-0F7CAE34EA76}"/>
              </a:ext>
            </a:extLst>
          </p:cNvPr>
          <p:cNvSpPr>
            <a:spLocks noGrp="1"/>
          </p:cNvSpPr>
          <p:nvPr>
            <p:ph type="sldNum" sz="quarter" idx="5"/>
          </p:nvPr>
        </p:nvSpPr>
        <p:spPr/>
        <p:txBody>
          <a:bodyPr/>
          <a:lstStyle/>
          <a:p>
            <a:pPr>
              <a:defRPr/>
            </a:pPr>
            <a:fld id="{C3173825-E286-4077-9A54-C60EC6D6BFA6}"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3173825-E286-4077-9A54-C60EC6D6BFA6}" type="slidenum">
              <a:rPr lang="en-US" smtClean="0"/>
              <a:pPr>
                <a:defRPr/>
              </a:pPr>
              <a:t>15</a:t>
            </a:fld>
            <a:endParaRPr lang="en-US"/>
          </a:p>
        </p:txBody>
      </p:sp>
    </p:spTree>
    <p:extLst>
      <p:ext uri="{BB962C8B-B14F-4D97-AF65-F5344CB8AC3E}">
        <p14:creationId xmlns:p14="http://schemas.microsoft.com/office/powerpoint/2010/main" val="242506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731838" y="4560888"/>
            <a:ext cx="5851525" cy="4319587"/>
          </a:xfrm>
          <a:prstGeom prst="rect">
            <a:avLst/>
          </a:prstGeom>
        </p:spPr>
        <p:txBody>
          <a:bodyPr spcFirstLastPara="1" wrap="square" lIns="96625" tIns="48300" rIns="96625" bIns="48300" anchor="t" anchorCtr="0">
            <a:noAutofit/>
          </a:bodyPr>
          <a:lstStyle/>
          <a:p>
            <a:pPr marL="0" lvl="0" indent="0" algn="l" rtl="0">
              <a:spcBef>
                <a:spcPts val="360"/>
              </a:spcBef>
              <a:spcAft>
                <a:spcPts val="0"/>
              </a:spcAft>
              <a:buNone/>
            </a:pPr>
            <a:endParaRPr dirty="0"/>
          </a:p>
        </p:txBody>
      </p:sp>
      <p:sp>
        <p:nvSpPr>
          <p:cNvPr id="234" name="Google Shape;234;p16:notes"/>
          <p:cNvSpPr>
            <a:spLocks noGrp="1" noRot="1" noChangeAspect="1"/>
          </p:cNvSpPr>
          <p:nvPr>
            <p:ph type="sldImg" idx="2"/>
          </p:nvPr>
        </p:nvSpPr>
        <p:spPr>
          <a:xfrm>
            <a:off x="458788" y="720725"/>
            <a:ext cx="639921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490A5537-467B-30AA-8405-8F8B8D99F171}"/>
              </a:ext>
            </a:extLst>
          </p:cNvPr>
          <p:cNvSpPr>
            <a:spLocks noGrp="1"/>
          </p:cNvSpPr>
          <p:nvPr>
            <p:ph type="sldNum" sz="quarter" idx="5"/>
          </p:nvPr>
        </p:nvSpPr>
        <p:spPr/>
        <p:txBody>
          <a:bodyPr/>
          <a:lstStyle/>
          <a:p>
            <a:pPr>
              <a:defRPr/>
            </a:pPr>
            <a:fld id="{C3173825-E286-4077-9A54-C60EC6D6BFA6}"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CA"/>
          </a:p>
        </p:txBody>
      </p:sp>
      <p:sp>
        <p:nvSpPr>
          <p:cNvPr id="4" name="Slide Number Placeholder 2">
            <a:extLst>
              <a:ext uri="{FF2B5EF4-FFF2-40B4-BE49-F238E27FC236}">
                <a16:creationId xmlns:a16="http://schemas.microsoft.com/office/drawing/2014/main" id="{7C89FECC-A78E-32BF-FEF3-39997BF364E0}"/>
              </a:ext>
            </a:extLst>
          </p:cNvPr>
          <p:cNvSpPr>
            <a:spLocks noGrp="1"/>
          </p:cNvSpPr>
          <p:nvPr>
            <p:ph type="sldNum" sz="quarter" idx="4"/>
          </p:nvPr>
        </p:nvSpPr>
        <p:spPr>
          <a:xfrm>
            <a:off x="9448799" y="6519394"/>
            <a:ext cx="2743200" cy="365125"/>
          </a:xfrm>
          <a:prstGeom prst="rect">
            <a:avLst/>
          </a:prstGeom>
        </p:spPr>
        <p:txBody>
          <a:bodyPr vert="horz" lIns="91440" tIns="45720" rIns="91440" bIns="45720" rtlCol="0" anchor="ctr"/>
          <a:lstStyle>
            <a:lvl1pPr algn="r">
              <a:defRPr sz="1200">
                <a:solidFill>
                  <a:schemeClr val="bg1"/>
                </a:solidFill>
              </a:defRPr>
            </a:lvl1pPr>
          </a:lstStyle>
          <a:p>
            <a:fld id="{F6962739-3FD4-4E58-B0B5-7EC332B49BD6}" type="slidenum">
              <a:rPr lang="en-CA" smtClean="0"/>
              <a:pPr/>
              <a:t>‹#›</a:t>
            </a:fld>
            <a:endParaRPr lang="en-CA" dirty="0"/>
          </a:p>
        </p:txBody>
      </p:sp>
    </p:spTree>
    <p:extLst>
      <p:ext uri="{BB962C8B-B14F-4D97-AF65-F5344CB8AC3E}">
        <p14:creationId xmlns:p14="http://schemas.microsoft.com/office/powerpoint/2010/main" val="36810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2d86f73e997_3_12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d86f73e997_3_12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g2d86f73e997_3_1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US" smtClean="0"/>
              <a:pPr>
                <a:spcBef>
                  <a:spcPts val="0"/>
                </a:spcBef>
                <a:spcAft>
                  <a:spcPts val="0"/>
                </a:spcAft>
              </a:pPr>
              <a:t>‹#›</a:t>
            </a:fld>
            <a:endParaRPr lang="en-US"/>
          </a:p>
        </p:txBody>
      </p:sp>
    </p:spTree>
    <p:extLst>
      <p:ext uri="{BB962C8B-B14F-4D97-AF65-F5344CB8AC3E}">
        <p14:creationId xmlns:p14="http://schemas.microsoft.com/office/powerpoint/2010/main" val="399137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26749" y="113062"/>
            <a:ext cx="12065251" cy="5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0">
                <a:solidFill>
                  <a:schemeClr val="bg1"/>
                </a:solidFill>
              </a:defRPr>
            </a:lvl1pPr>
          </a:lstStyle>
          <a:p>
            <a:pPr lvl="0"/>
            <a:r>
              <a:rPr lang="en-US"/>
              <a:t>Click to edit Master title style</a:t>
            </a:r>
          </a:p>
        </p:txBody>
      </p:sp>
      <p:sp>
        <p:nvSpPr>
          <p:cNvPr id="6" name="Content Placeholder 2">
            <a:extLst>
              <a:ext uri="{FF2B5EF4-FFF2-40B4-BE49-F238E27FC236}">
                <a16:creationId xmlns:a16="http://schemas.microsoft.com/office/drawing/2014/main" id="{19966642-A3E1-4219-8076-21D2766714DE}"/>
              </a:ext>
            </a:extLst>
          </p:cNvPr>
          <p:cNvSpPr>
            <a:spLocks noGrp="1"/>
          </p:cNvSpPr>
          <p:nvPr>
            <p:ph idx="10"/>
          </p:nvPr>
        </p:nvSpPr>
        <p:spPr>
          <a:xfrm>
            <a:off x="126747" y="823864"/>
            <a:ext cx="12065251" cy="2046085"/>
          </a:xfrm>
          <a:prstGeom prst="rect">
            <a:avLst/>
          </a:prstGeom>
        </p:spPr>
        <p:txBody>
          <a:bodyPr/>
          <a:lstStyle>
            <a:lvl1pPr marL="268288" indent="-268288">
              <a:buFont typeface="Arial" panose="020B0604020202020204" pitchFamily="34" charset="0"/>
              <a:buChar char="•"/>
              <a:tabLst/>
              <a:defRPr sz="2800" b="0">
                <a:solidFill>
                  <a:schemeClr val="tx1"/>
                </a:solidFill>
              </a:defRPr>
            </a:lvl1pPr>
            <a:lvl2pPr marL="606417" indent="-342900">
              <a:buFont typeface="Arial" panose="020B0604020202020204" pitchFamily="34" charset="0"/>
              <a:buChar char="•"/>
              <a:defRPr sz="2400">
                <a:solidFill>
                  <a:schemeClr val="tx1"/>
                </a:solidFill>
              </a:defRPr>
            </a:lvl2pPr>
            <a:lvl3pPr marL="822311" indent="-285750">
              <a:buFont typeface="Arial" panose="020B0604020202020204" pitchFamily="34" charset="0"/>
              <a:buChar char="•"/>
              <a:defRPr sz="2400">
                <a:solidFill>
                  <a:schemeClr val="tx1"/>
                </a:solidFill>
              </a:defRPr>
            </a:lvl3pPr>
            <a:lvl4pPr marL="1096943" indent="-285750">
              <a:buFont typeface="Arial" panose="020B0604020202020204" pitchFamily="34" charset="0"/>
              <a:buChar char="•"/>
              <a:defRPr sz="2400">
                <a:solidFill>
                  <a:schemeClr val="tx1"/>
                </a:solidFill>
              </a:defRPr>
            </a:lvl4pPr>
            <a:lvl5pPr marL="1360460" indent="-285750">
              <a:buFont typeface="Arial" panose="020B0604020202020204" pitchFamily="34" charset="0"/>
              <a:buChar char="•"/>
              <a:defRPr sz="2400">
                <a:solidFill>
                  <a:schemeClr val="tx1"/>
                </a:solidFill>
              </a:defRPr>
            </a:lvl5pPr>
          </a:lstStyle>
          <a:p>
            <a:pPr lvl="0"/>
            <a:r>
              <a:rPr lang="en-US"/>
              <a:t>Click to edit Master text styles</a:t>
            </a:r>
          </a:p>
        </p:txBody>
      </p:sp>
      <p:sp>
        <p:nvSpPr>
          <p:cNvPr id="2" name="Slide Number Placeholder 2">
            <a:extLst>
              <a:ext uri="{FF2B5EF4-FFF2-40B4-BE49-F238E27FC236}">
                <a16:creationId xmlns:a16="http://schemas.microsoft.com/office/drawing/2014/main" id="{15B3A197-4751-3C8A-2D3D-151B1EFE6F1E}"/>
              </a:ext>
            </a:extLst>
          </p:cNvPr>
          <p:cNvSpPr>
            <a:spLocks noGrp="1"/>
          </p:cNvSpPr>
          <p:nvPr>
            <p:ph type="sldNum" sz="quarter" idx="4"/>
          </p:nvPr>
        </p:nvSpPr>
        <p:spPr>
          <a:xfrm>
            <a:off x="9448799" y="6519394"/>
            <a:ext cx="2743200" cy="365125"/>
          </a:xfrm>
          <a:prstGeom prst="rect">
            <a:avLst/>
          </a:prstGeom>
        </p:spPr>
        <p:txBody>
          <a:bodyPr vert="horz" lIns="91440" tIns="45720" rIns="91440" bIns="45720" rtlCol="0" anchor="ctr"/>
          <a:lstStyle>
            <a:lvl1pPr algn="r">
              <a:defRPr sz="1200">
                <a:solidFill>
                  <a:schemeClr val="bg1"/>
                </a:solidFill>
              </a:defRPr>
            </a:lvl1pPr>
          </a:lstStyle>
          <a:p>
            <a:fld id="{F6962739-3FD4-4E58-B0B5-7EC332B49BD6}" type="slidenum">
              <a:rPr lang="en-CA" smtClean="0"/>
              <a:pPr/>
              <a:t>‹#›</a:t>
            </a:fld>
            <a:endParaRPr lang="en-CA" dirty="0"/>
          </a:p>
        </p:txBody>
      </p:sp>
    </p:spTree>
    <p:extLst>
      <p:ext uri="{BB962C8B-B14F-4D97-AF65-F5344CB8AC3E}">
        <p14:creationId xmlns:p14="http://schemas.microsoft.com/office/powerpoint/2010/main" val="359149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26749" y="113062"/>
            <a:ext cx="12065251" cy="5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0">
                <a:solidFill>
                  <a:schemeClr val="bg1"/>
                </a:solidFill>
              </a:defRPr>
            </a:lvl1pPr>
          </a:lstStyle>
          <a:p>
            <a:pPr lvl="0"/>
            <a:r>
              <a:rPr lang="en-US"/>
              <a:t>Click to edit Master title style</a:t>
            </a:r>
          </a:p>
        </p:txBody>
      </p:sp>
      <p:sp>
        <p:nvSpPr>
          <p:cNvPr id="6" name="Content Placeholder 2">
            <a:extLst>
              <a:ext uri="{FF2B5EF4-FFF2-40B4-BE49-F238E27FC236}">
                <a16:creationId xmlns:a16="http://schemas.microsoft.com/office/drawing/2014/main" id="{19966642-A3E1-4219-8076-21D2766714DE}"/>
              </a:ext>
            </a:extLst>
          </p:cNvPr>
          <p:cNvSpPr>
            <a:spLocks noGrp="1"/>
          </p:cNvSpPr>
          <p:nvPr>
            <p:ph idx="10"/>
          </p:nvPr>
        </p:nvSpPr>
        <p:spPr>
          <a:xfrm>
            <a:off x="6096000" y="905774"/>
            <a:ext cx="6095998" cy="5285476"/>
          </a:xfrm>
          <a:prstGeom prst="rect">
            <a:avLst/>
          </a:prstGeom>
        </p:spPr>
        <p:txBody>
          <a:bodyPr/>
          <a:lstStyle>
            <a:lvl1pPr marL="266700" indent="-266700">
              <a:buFont typeface="Arial" panose="020B0604020202020204" pitchFamily="34" charset="0"/>
              <a:buChar char="•"/>
              <a:tabLst>
                <a:tab pos="263519" algn="l"/>
              </a:tabLst>
              <a:defRPr sz="2800" b="0">
                <a:solidFill>
                  <a:schemeClr val="tx1"/>
                </a:solidFill>
              </a:defRPr>
            </a:lvl1pPr>
            <a:lvl2pPr marL="606417" indent="-342900">
              <a:buFont typeface="Arial" panose="020B0604020202020204" pitchFamily="34" charset="0"/>
              <a:buChar char="•"/>
              <a:defRPr sz="2400">
                <a:solidFill>
                  <a:schemeClr val="tx1"/>
                </a:solidFill>
              </a:defRPr>
            </a:lvl2pPr>
            <a:lvl3pPr marL="822311" indent="-285750">
              <a:buFont typeface="Arial" panose="020B0604020202020204" pitchFamily="34" charset="0"/>
              <a:buChar char="•"/>
              <a:defRPr sz="2400">
                <a:solidFill>
                  <a:schemeClr val="tx1"/>
                </a:solidFill>
              </a:defRPr>
            </a:lvl3pPr>
            <a:lvl4pPr marL="1096943" indent="-285750">
              <a:buFont typeface="Arial" panose="020B0604020202020204" pitchFamily="34" charset="0"/>
              <a:buChar char="•"/>
              <a:defRPr sz="2400">
                <a:solidFill>
                  <a:schemeClr val="tx1"/>
                </a:solidFill>
              </a:defRPr>
            </a:lvl4pPr>
            <a:lvl5pPr marL="1360460" indent="-285750">
              <a:buFont typeface="Arial" panose="020B0604020202020204" pitchFamily="34" charset="0"/>
              <a:buChar char="•"/>
              <a:defRPr sz="2400">
                <a:solidFill>
                  <a:schemeClr val="tx1"/>
                </a:solidFill>
              </a:defRPr>
            </a:lvl5pPr>
          </a:lstStyle>
          <a:p>
            <a:pPr lvl="0"/>
            <a:r>
              <a:rPr lang="en-US"/>
              <a:t>Click to edit Master text styles</a:t>
            </a:r>
          </a:p>
          <a:p>
            <a:pPr lvl="0"/>
            <a:endParaRPr lang="en-US"/>
          </a:p>
        </p:txBody>
      </p:sp>
      <p:sp>
        <p:nvSpPr>
          <p:cNvPr id="2" name="Slide Number Placeholder 2">
            <a:extLst>
              <a:ext uri="{FF2B5EF4-FFF2-40B4-BE49-F238E27FC236}">
                <a16:creationId xmlns:a16="http://schemas.microsoft.com/office/drawing/2014/main" id="{8A33D9DE-017B-3DAA-38C5-923664A66FB8}"/>
              </a:ext>
            </a:extLst>
          </p:cNvPr>
          <p:cNvSpPr>
            <a:spLocks noGrp="1"/>
          </p:cNvSpPr>
          <p:nvPr>
            <p:ph type="sldNum" sz="quarter" idx="4"/>
          </p:nvPr>
        </p:nvSpPr>
        <p:spPr>
          <a:xfrm>
            <a:off x="9448799" y="6519394"/>
            <a:ext cx="2743200" cy="365125"/>
          </a:xfrm>
          <a:prstGeom prst="rect">
            <a:avLst/>
          </a:prstGeom>
        </p:spPr>
        <p:txBody>
          <a:bodyPr vert="horz" lIns="91440" tIns="45720" rIns="91440" bIns="45720" rtlCol="0" anchor="ctr"/>
          <a:lstStyle>
            <a:lvl1pPr algn="r">
              <a:defRPr sz="1200">
                <a:solidFill>
                  <a:schemeClr val="bg1"/>
                </a:solidFill>
              </a:defRPr>
            </a:lvl1pPr>
          </a:lstStyle>
          <a:p>
            <a:fld id="{F6962739-3FD4-4E58-B0B5-7EC332B49BD6}" type="slidenum">
              <a:rPr lang="en-CA" smtClean="0"/>
              <a:pPr/>
              <a:t>‹#›</a:t>
            </a:fld>
            <a:endParaRPr lang="en-CA" dirty="0"/>
          </a:p>
        </p:txBody>
      </p:sp>
    </p:spTree>
    <p:extLst>
      <p:ext uri="{BB962C8B-B14F-4D97-AF65-F5344CB8AC3E}">
        <p14:creationId xmlns:p14="http://schemas.microsoft.com/office/powerpoint/2010/main" val="251602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ADB6-3D12-E5DC-1EE7-CDFAE331D230}"/>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87F76E5-00A3-04A7-8009-2FD88C1D39DF}"/>
              </a:ext>
            </a:extLst>
          </p:cNvPr>
          <p:cNvSpPr>
            <a:spLocks noGrp="1"/>
          </p:cNvSpPr>
          <p:nvPr>
            <p:ph type="sldNum" sz="quarter" idx="10"/>
          </p:nvPr>
        </p:nvSpPr>
        <p:spPr/>
        <p:txBody>
          <a:bodyPr/>
          <a:lstStyle/>
          <a:p>
            <a:fld id="{F6962739-3FD4-4E58-B0B5-7EC332B49BD6}" type="slidenum">
              <a:rPr lang="en-CA" smtClean="0"/>
              <a:pPr/>
              <a:t>‹#›</a:t>
            </a:fld>
            <a:endParaRPr lang="en-CA"/>
          </a:p>
        </p:txBody>
      </p:sp>
    </p:spTree>
    <p:extLst>
      <p:ext uri="{BB962C8B-B14F-4D97-AF65-F5344CB8AC3E}">
        <p14:creationId xmlns:p14="http://schemas.microsoft.com/office/powerpoint/2010/main" val="417352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0BC0-4062-5122-8BD6-75B06D3DA130}"/>
              </a:ext>
            </a:extLst>
          </p:cNvPr>
          <p:cNvSpPr>
            <a:spLocks noGrp="1"/>
          </p:cNvSpPr>
          <p:nvPr>
            <p:ph type="title"/>
          </p:nvPr>
        </p:nvSpPr>
        <p:spPr>
          <a:xfrm>
            <a:off x="131224" y="114345"/>
            <a:ext cx="12060776" cy="635515"/>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C34592E-BDE0-EE73-1015-6F909769C6E6}"/>
              </a:ext>
            </a:extLst>
          </p:cNvPr>
          <p:cNvSpPr>
            <a:spLocks noGrp="1"/>
          </p:cNvSpPr>
          <p:nvPr>
            <p:ph idx="1"/>
          </p:nvPr>
        </p:nvSpPr>
        <p:spPr>
          <a:xfrm>
            <a:off x="65612" y="942588"/>
            <a:ext cx="12060775" cy="20359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Slide Number Placeholder 2">
            <a:extLst>
              <a:ext uri="{FF2B5EF4-FFF2-40B4-BE49-F238E27FC236}">
                <a16:creationId xmlns:a16="http://schemas.microsoft.com/office/drawing/2014/main" id="{6010B827-A0C2-FA5B-3CD7-55F784719125}"/>
              </a:ext>
            </a:extLst>
          </p:cNvPr>
          <p:cNvSpPr>
            <a:spLocks noGrp="1"/>
          </p:cNvSpPr>
          <p:nvPr>
            <p:ph type="sldNum" sz="quarter" idx="4"/>
          </p:nvPr>
        </p:nvSpPr>
        <p:spPr>
          <a:xfrm>
            <a:off x="9448799" y="6519394"/>
            <a:ext cx="2743200" cy="365125"/>
          </a:xfrm>
          <a:prstGeom prst="rect">
            <a:avLst/>
          </a:prstGeom>
        </p:spPr>
        <p:txBody>
          <a:bodyPr vert="horz" lIns="91440" tIns="45720" rIns="91440" bIns="45720" rtlCol="0" anchor="ctr"/>
          <a:lstStyle>
            <a:lvl1pPr algn="r">
              <a:defRPr sz="1200">
                <a:solidFill>
                  <a:schemeClr val="bg1"/>
                </a:solidFill>
              </a:defRPr>
            </a:lvl1pPr>
          </a:lstStyle>
          <a:p>
            <a:fld id="{F6962739-3FD4-4E58-B0B5-7EC332B49BD6}" type="slidenum">
              <a:rPr lang="en-CA" smtClean="0"/>
              <a:pPr/>
              <a:t>‹#›</a:t>
            </a:fld>
            <a:endParaRPr lang="en-CA" dirty="0"/>
          </a:p>
        </p:txBody>
      </p:sp>
    </p:spTree>
    <p:extLst>
      <p:ext uri="{BB962C8B-B14F-4D97-AF65-F5344CB8AC3E}">
        <p14:creationId xmlns:p14="http://schemas.microsoft.com/office/powerpoint/2010/main" val="264869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3_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6749" y="113062"/>
            <a:ext cx="12065251" cy="58479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8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22" name="Google Shape;22;p3"/>
          <p:cNvSpPr txBox="1">
            <a:spLocks noGrp="1"/>
          </p:cNvSpPr>
          <p:nvPr>
            <p:ph type="body" idx="1"/>
          </p:nvPr>
        </p:nvSpPr>
        <p:spPr>
          <a:xfrm>
            <a:off x="126747" y="823864"/>
            <a:ext cx="12065251" cy="2046085"/>
          </a:xfrm>
          <a:prstGeom prst="rect">
            <a:avLst/>
          </a:prstGeom>
          <a:noFill/>
          <a:ln>
            <a:noFill/>
          </a:ln>
        </p:spPr>
        <p:txBody>
          <a:bodyPr spcFirstLastPara="1" wrap="square" lIns="91425" tIns="45700" rIns="91425" bIns="45700" anchor="t" anchorCtr="0">
            <a:noAutofit/>
          </a:bodyPr>
          <a:lstStyle>
            <a:lvl1pPr marL="266700" lvl="0" indent="-266700" algn="l">
              <a:spcBef>
                <a:spcPts val="0"/>
              </a:spcBef>
              <a:spcAft>
                <a:spcPts val="0"/>
              </a:spcAft>
              <a:buClr>
                <a:schemeClr val="dk1"/>
              </a:buClr>
              <a:buSzPts val="2800"/>
              <a:buFont typeface="Arial" panose="020B0604020202020204" pitchFamily="34" charset="0"/>
              <a:buChar char="•"/>
              <a:defRPr sz="2800" b="0">
                <a:solidFill>
                  <a:schemeClr val="dk1"/>
                </a:solidFill>
              </a:defRPr>
            </a:lvl1pPr>
            <a:lvl2pPr marL="630238" lvl="1" indent="-268288" algn="l">
              <a:spcBef>
                <a:spcPts val="480"/>
              </a:spcBef>
              <a:spcAft>
                <a:spcPts val="0"/>
              </a:spcAft>
              <a:buClr>
                <a:schemeClr val="dk1"/>
              </a:buClr>
              <a:buSzPts val="2400"/>
              <a:buFont typeface="Arial"/>
              <a:buChar char="•"/>
              <a:defRPr sz="2400">
                <a:solidFill>
                  <a:schemeClr val="dk1"/>
                </a:solidFill>
              </a:defRPr>
            </a:lvl2pPr>
            <a:lvl3pPr marL="1371600" lvl="2" indent="-381000" algn="l">
              <a:spcBef>
                <a:spcPts val="480"/>
              </a:spcBef>
              <a:spcAft>
                <a:spcPts val="0"/>
              </a:spcAft>
              <a:buClr>
                <a:schemeClr val="dk1"/>
              </a:buClr>
              <a:buSzPts val="2400"/>
              <a:buFont typeface="Arial"/>
              <a:buChar char="•"/>
              <a:defRPr sz="2400">
                <a:solidFill>
                  <a:schemeClr val="dk1"/>
                </a:solidFill>
              </a:defRPr>
            </a:lvl3pPr>
            <a:lvl4pPr marL="1828800" lvl="3" indent="-381000" algn="l">
              <a:spcBef>
                <a:spcPts val="480"/>
              </a:spcBef>
              <a:spcAft>
                <a:spcPts val="0"/>
              </a:spcAft>
              <a:buClr>
                <a:schemeClr val="dk1"/>
              </a:buClr>
              <a:buSzPts val="2400"/>
              <a:buFont typeface="Arial"/>
              <a:buChar char="•"/>
              <a:defRPr sz="2400">
                <a:solidFill>
                  <a:schemeClr val="dk1"/>
                </a:solidFill>
              </a:defRPr>
            </a:lvl4pPr>
            <a:lvl5pPr marL="2286000" lvl="4" indent="-381000" algn="l">
              <a:spcBef>
                <a:spcPts val="480"/>
              </a:spcBef>
              <a:spcAft>
                <a:spcPts val="0"/>
              </a:spcAft>
              <a:buClr>
                <a:schemeClr val="dk1"/>
              </a:buClr>
              <a:buSzPts val="2400"/>
              <a:buFont typeface="Arial"/>
              <a:buChar char="•"/>
              <a:defRPr sz="2400">
                <a:solidFill>
                  <a:schemeClr val="dk1"/>
                </a:solidFill>
              </a:defRPr>
            </a:lvl5pPr>
            <a:lvl6pPr marL="2743200" lvl="5" indent="-342900" algn="l">
              <a:spcBef>
                <a:spcPts val="360"/>
              </a:spcBef>
              <a:spcAft>
                <a:spcPts val="0"/>
              </a:spcAft>
              <a:buClr>
                <a:srgbClr val="663300"/>
              </a:buClr>
              <a:buSzPts val="1800"/>
              <a:buChar char="•"/>
              <a:defRPr/>
            </a:lvl6pPr>
            <a:lvl7pPr marL="3200400" lvl="6" indent="-342900" algn="l">
              <a:spcBef>
                <a:spcPts val="360"/>
              </a:spcBef>
              <a:spcAft>
                <a:spcPts val="0"/>
              </a:spcAft>
              <a:buClr>
                <a:srgbClr val="663300"/>
              </a:buClr>
              <a:buSzPts val="1800"/>
              <a:buChar char="•"/>
              <a:defRPr/>
            </a:lvl7pPr>
            <a:lvl8pPr marL="3657600" lvl="7" indent="-342900" algn="l">
              <a:spcBef>
                <a:spcPts val="360"/>
              </a:spcBef>
              <a:spcAft>
                <a:spcPts val="0"/>
              </a:spcAft>
              <a:buClr>
                <a:srgbClr val="663300"/>
              </a:buClr>
              <a:buSzPts val="1800"/>
              <a:buChar char="•"/>
              <a:defRPr/>
            </a:lvl8pPr>
            <a:lvl9pPr marL="4114800" lvl="8" indent="-342900" algn="l">
              <a:spcBef>
                <a:spcPts val="360"/>
              </a:spcBef>
              <a:spcAft>
                <a:spcPts val="0"/>
              </a:spcAft>
              <a:buClr>
                <a:srgbClr val="663300"/>
              </a:buClr>
              <a:buSzPts val="1800"/>
              <a:buChar char="•"/>
              <a:defRPr/>
            </a:lvl9pPr>
          </a:lstStyle>
          <a:p>
            <a:pPr lvl="0"/>
            <a:r>
              <a:rPr lang="en-US"/>
              <a:t>Click to edit Master text styles</a:t>
            </a:r>
          </a:p>
          <a:p>
            <a:pPr lvl="1"/>
            <a:r>
              <a:rPr lang="en-US"/>
              <a:t>Second level</a:t>
            </a:r>
          </a:p>
        </p:txBody>
      </p:sp>
      <p:sp>
        <p:nvSpPr>
          <p:cNvPr id="2" name="Espace réservé du numéro de diapositive 5">
            <a:extLst>
              <a:ext uri="{FF2B5EF4-FFF2-40B4-BE49-F238E27FC236}">
                <a16:creationId xmlns:a16="http://schemas.microsoft.com/office/drawing/2014/main" id="{D441221F-3890-A77E-2DA2-E77C854C6FD1}"/>
              </a:ext>
            </a:extLst>
          </p:cNvPr>
          <p:cNvSpPr>
            <a:spLocks noGrp="1"/>
          </p:cNvSpPr>
          <p:nvPr>
            <p:ph type="sldNum" sz="quarter" idx="12"/>
          </p:nvPr>
        </p:nvSpPr>
        <p:spPr>
          <a:xfrm>
            <a:off x="9448799" y="6519394"/>
            <a:ext cx="2743200" cy="365125"/>
          </a:xfrm>
        </p:spPr>
        <p:txBody>
          <a:bodyPr/>
          <a:lstStyle/>
          <a:p>
            <a:fld id="{CE4F12A6-22EC-4BA8-A0AD-6E3F304B7773}" type="slidenum">
              <a:rPr lang="en-US" smtClean="0"/>
              <a:t>‹#›</a:t>
            </a:fld>
            <a:endParaRPr lang="en-US"/>
          </a:p>
        </p:txBody>
      </p:sp>
    </p:spTree>
    <p:extLst>
      <p:ext uri="{BB962C8B-B14F-4D97-AF65-F5344CB8AC3E}">
        <p14:creationId xmlns:p14="http://schemas.microsoft.com/office/powerpoint/2010/main" val="119206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587A00-13D4-4CB8-9F51-78AC564C57C6}"/>
              </a:ext>
            </a:extLst>
          </p:cNvPr>
          <p:cNvSpPr>
            <a:spLocks noGrp="1"/>
          </p:cNvSpPr>
          <p:nvPr>
            <p:ph idx="10"/>
          </p:nvPr>
        </p:nvSpPr>
        <p:spPr>
          <a:xfrm>
            <a:off x="5791200" y="823864"/>
            <a:ext cx="6400798" cy="5367386"/>
          </a:xfrm>
          <a:prstGeom prst="rect">
            <a:avLst/>
          </a:prstGeom>
        </p:spPr>
        <p:txBody>
          <a:bodyPr/>
          <a:lstStyle>
            <a:lvl1pPr marL="266700" indent="-266700">
              <a:buFont typeface="Arial" panose="020B0604020202020204" pitchFamily="34" charset="0"/>
              <a:buChar char="•"/>
              <a:tabLst/>
              <a:defRPr sz="2800" b="0">
                <a:solidFill>
                  <a:schemeClr val="tx1"/>
                </a:solidFill>
              </a:defRPr>
            </a:lvl1pPr>
            <a:lvl2pPr marL="606417" indent="-342900">
              <a:buFont typeface="Arial" panose="020B0604020202020204" pitchFamily="34" charset="0"/>
              <a:buChar char="•"/>
              <a:defRPr sz="2400">
                <a:solidFill>
                  <a:schemeClr val="tx1"/>
                </a:solidFill>
              </a:defRPr>
            </a:lvl2pPr>
            <a:lvl3pPr marL="822311" indent="-285750">
              <a:buFont typeface="Arial" panose="020B0604020202020204" pitchFamily="34" charset="0"/>
              <a:buChar char="•"/>
              <a:defRPr sz="2400">
                <a:solidFill>
                  <a:schemeClr val="tx1"/>
                </a:solidFill>
              </a:defRPr>
            </a:lvl3pPr>
            <a:lvl4pPr marL="1096943" indent="-285750">
              <a:buFont typeface="Arial" panose="020B0604020202020204" pitchFamily="34" charset="0"/>
              <a:buChar char="•"/>
              <a:defRPr sz="2400">
                <a:solidFill>
                  <a:schemeClr val="tx1"/>
                </a:solidFill>
              </a:defRPr>
            </a:lvl4pPr>
            <a:lvl5pPr marL="1360460" indent="-285750">
              <a:buFont typeface="Arial" panose="020B0604020202020204" pitchFamily="34" charset="0"/>
              <a:buChar char="•"/>
              <a:defRPr sz="2400">
                <a:solidFill>
                  <a:schemeClr val="tx1"/>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86020CC2-9CCE-4A62-AE22-899D6135D943}"/>
              </a:ext>
            </a:extLst>
          </p:cNvPr>
          <p:cNvSpPr>
            <a:spLocks noGrp="1"/>
          </p:cNvSpPr>
          <p:nvPr>
            <p:ph type="title"/>
          </p:nvPr>
        </p:nvSpPr>
        <p:spPr/>
        <p:txBody>
          <a:bodyPr/>
          <a:lstStyle/>
          <a:p>
            <a:r>
              <a:rPr lang="en-US" dirty="0"/>
              <a:t>Click to edit Master title style</a:t>
            </a:r>
            <a:endParaRPr lang="en-CA" dirty="0"/>
          </a:p>
        </p:txBody>
      </p:sp>
    </p:spTree>
    <p:extLst>
      <p:ext uri="{BB962C8B-B14F-4D97-AF65-F5344CB8AC3E}">
        <p14:creationId xmlns:p14="http://schemas.microsoft.com/office/powerpoint/2010/main" val="252377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Slide">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587A00-13D4-4CB8-9F51-78AC564C57C6}"/>
              </a:ext>
            </a:extLst>
          </p:cNvPr>
          <p:cNvSpPr>
            <a:spLocks noGrp="1"/>
          </p:cNvSpPr>
          <p:nvPr>
            <p:ph idx="10"/>
          </p:nvPr>
        </p:nvSpPr>
        <p:spPr>
          <a:xfrm>
            <a:off x="5791200" y="823864"/>
            <a:ext cx="6400798" cy="5367386"/>
          </a:xfrm>
          <a:prstGeom prst="rect">
            <a:avLst/>
          </a:prstGeom>
        </p:spPr>
        <p:txBody>
          <a:bodyPr/>
          <a:lstStyle>
            <a:lvl1pPr marL="266700" indent="-266700">
              <a:buFont typeface="Arial" panose="020B0604020202020204" pitchFamily="34" charset="0"/>
              <a:buChar char="•"/>
              <a:tabLst/>
              <a:defRPr sz="2800" b="0">
                <a:solidFill>
                  <a:schemeClr val="tx1"/>
                </a:solidFill>
              </a:defRPr>
            </a:lvl1pPr>
            <a:lvl2pPr marL="606417" indent="-342900">
              <a:buFont typeface="Arial" panose="020B0604020202020204" pitchFamily="34" charset="0"/>
              <a:buChar char="•"/>
              <a:defRPr sz="2400">
                <a:solidFill>
                  <a:schemeClr val="tx1"/>
                </a:solidFill>
              </a:defRPr>
            </a:lvl2pPr>
            <a:lvl3pPr marL="822311" indent="-285750">
              <a:buFont typeface="Arial" panose="020B0604020202020204" pitchFamily="34" charset="0"/>
              <a:buChar char="•"/>
              <a:defRPr sz="2400">
                <a:solidFill>
                  <a:schemeClr val="tx1"/>
                </a:solidFill>
              </a:defRPr>
            </a:lvl3pPr>
            <a:lvl4pPr marL="1096943" indent="-285750">
              <a:buFont typeface="Arial" panose="020B0604020202020204" pitchFamily="34" charset="0"/>
              <a:buChar char="•"/>
              <a:defRPr sz="2400">
                <a:solidFill>
                  <a:schemeClr val="tx1"/>
                </a:solidFill>
              </a:defRPr>
            </a:lvl4pPr>
            <a:lvl5pPr marL="1360460" indent="-285750">
              <a:buFont typeface="Arial" panose="020B0604020202020204" pitchFamily="34" charset="0"/>
              <a:buChar char="•"/>
              <a:defRPr sz="2400">
                <a:solidFill>
                  <a:schemeClr val="tx1"/>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86020CC2-9CCE-4A62-AE22-899D6135D943}"/>
              </a:ext>
            </a:extLst>
          </p:cNvPr>
          <p:cNvSpPr>
            <a:spLocks noGrp="1"/>
          </p:cNvSpPr>
          <p:nvPr>
            <p:ph type="title"/>
          </p:nvPr>
        </p:nvSpPr>
        <p:spPr/>
        <p:txBody>
          <a:bodyPr/>
          <a:lstStyle/>
          <a:p>
            <a:r>
              <a:rPr lang="en-US" dirty="0"/>
              <a:t>Click to edit Master title style</a:t>
            </a:r>
            <a:endParaRPr lang="en-CA" dirty="0"/>
          </a:p>
        </p:txBody>
      </p:sp>
    </p:spTree>
    <p:extLst>
      <p:ext uri="{BB962C8B-B14F-4D97-AF65-F5344CB8AC3E}">
        <p14:creationId xmlns:p14="http://schemas.microsoft.com/office/powerpoint/2010/main" val="64966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587A00-13D4-4CB8-9F51-78AC564C57C6}"/>
              </a:ext>
            </a:extLst>
          </p:cNvPr>
          <p:cNvSpPr>
            <a:spLocks noGrp="1"/>
          </p:cNvSpPr>
          <p:nvPr>
            <p:ph idx="10"/>
          </p:nvPr>
        </p:nvSpPr>
        <p:spPr>
          <a:xfrm>
            <a:off x="5791200" y="823864"/>
            <a:ext cx="6400798" cy="5367386"/>
          </a:xfrm>
          <a:prstGeom prst="rect">
            <a:avLst/>
          </a:prstGeom>
        </p:spPr>
        <p:txBody>
          <a:bodyPr/>
          <a:lstStyle>
            <a:lvl1pPr marL="266700" indent="-266700">
              <a:buFont typeface="Arial" panose="020B0604020202020204" pitchFamily="34" charset="0"/>
              <a:buChar char="•"/>
              <a:tabLst/>
              <a:defRPr sz="2800" b="0">
                <a:solidFill>
                  <a:schemeClr val="tx1"/>
                </a:solidFill>
              </a:defRPr>
            </a:lvl1pPr>
            <a:lvl2pPr marL="606417" indent="-342900">
              <a:buFont typeface="Arial" panose="020B0604020202020204" pitchFamily="34" charset="0"/>
              <a:buChar char="•"/>
              <a:defRPr sz="2400">
                <a:solidFill>
                  <a:schemeClr val="tx1"/>
                </a:solidFill>
              </a:defRPr>
            </a:lvl2pPr>
            <a:lvl3pPr marL="822311" indent="-285750">
              <a:buFont typeface="Arial" panose="020B0604020202020204" pitchFamily="34" charset="0"/>
              <a:buChar char="•"/>
              <a:defRPr sz="2400">
                <a:solidFill>
                  <a:schemeClr val="tx1"/>
                </a:solidFill>
              </a:defRPr>
            </a:lvl3pPr>
            <a:lvl4pPr marL="1096943" indent="-285750">
              <a:buFont typeface="Arial" panose="020B0604020202020204" pitchFamily="34" charset="0"/>
              <a:buChar char="•"/>
              <a:defRPr sz="2400">
                <a:solidFill>
                  <a:schemeClr val="tx1"/>
                </a:solidFill>
              </a:defRPr>
            </a:lvl4pPr>
            <a:lvl5pPr marL="1360460" indent="-285750">
              <a:buFont typeface="Arial" panose="020B0604020202020204" pitchFamily="34" charset="0"/>
              <a:buChar char="•"/>
              <a:defRPr sz="2400">
                <a:solidFill>
                  <a:schemeClr val="tx1"/>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86020CC2-9CCE-4A62-AE22-899D6135D943}"/>
              </a:ext>
            </a:extLst>
          </p:cNvPr>
          <p:cNvSpPr>
            <a:spLocks noGrp="1"/>
          </p:cNvSpPr>
          <p:nvPr>
            <p:ph type="title"/>
          </p:nvPr>
        </p:nvSpPr>
        <p:spPr/>
        <p:txBody>
          <a:bodyPr/>
          <a:lstStyle/>
          <a:p>
            <a:r>
              <a:rPr lang="en-US" dirty="0"/>
              <a:t>Click to edit Master title style</a:t>
            </a:r>
            <a:endParaRPr lang="en-CA" dirty="0"/>
          </a:p>
        </p:txBody>
      </p:sp>
    </p:spTree>
    <p:extLst>
      <p:ext uri="{BB962C8B-B14F-4D97-AF65-F5344CB8AC3E}">
        <p14:creationId xmlns:p14="http://schemas.microsoft.com/office/powerpoint/2010/main" val="116447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131224" y="832217"/>
            <a:ext cx="12060775" cy="203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Slide Number Placeholder 3"/>
          <p:cNvSpPr txBox="1">
            <a:spLocks/>
          </p:cNvSpPr>
          <p:nvPr/>
        </p:nvSpPr>
        <p:spPr bwMode="auto">
          <a:xfrm>
            <a:off x="11450094" y="6528276"/>
            <a:ext cx="689849"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663300"/>
                </a:solidFill>
                <a:latin typeface="Arial" charset="0"/>
                <a:cs typeface="Arial" charset="0"/>
              </a:defRPr>
            </a:lvl1pPr>
            <a:lvl2pPr marL="742950" indent="-285750" eaLnBrk="0" hangingPunct="0">
              <a:defRPr>
                <a:solidFill>
                  <a:srgbClr val="663300"/>
                </a:solidFill>
                <a:latin typeface="Arial" charset="0"/>
                <a:cs typeface="Arial" charset="0"/>
              </a:defRPr>
            </a:lvl2pPr>
            <a:lvl3pPr marL="1143000" indent="-228600" eaLnBrk="0" hangingPunct="0">
              <a:defRPr>
                <a:solidFill>
                  <a:srgbClr val="663300"/>
                </a:solidFill>
                <a:latin typeface="Arial" charset="0"/>
                <a:cs typeface="Arial" charset="0"/>
              </a:defRPr>
            </a:lvl3pPr>
            <a:lvl4pPr marL="1600200" indent="-228600" eaLnBrk="0" hangingPunct="0">
              <a:defRPr>
                <a:solidFill>
                  <a:srgbClr val="663300"/>
                </a:solidFill>
                <a:latin typeface="Arial" charset="0"/>
                <a:cs typeface="Arial" charset="0"/>
              </a:defRPr>
            </a:lvl4pPr>
            <a:lvl5pPr marL="2057400" indent="-228600" eaLnBrk="0" hangingPunct="0">
              <a:defRPr>
                <a:solidFill>
                  <a:srgbClr val="663300"/>
                </a:solidFill>
                <a:latin typeface="Arial" charset="0"/>
                <a:cs typeface="Arial" charset="0"/>
              </a:defRPr>
            </a:lvl5pPr>
            <a:lvl6pPr marL="2514600" indent="-228600" eaLnBrk="0" fontAlgn="base" hangingPunct="0">
              <a:spcBef>
                <a:spcPct val="0"/>
              </a:spcBef>
              <a:spcAft>
                <a:spcPct val="0"/>
              </a:spcAft>
              <a:defRPr>
                <a:solidFill>
                  <a:srgbClr val="663300"/>
                </a:solidFill>
                <a:latin typeface="Arial" charset="0"/>
                <a:cs typeface="Arial" charset="0"/>
              </a:defRPr>
            </a:lvl6pPr>
            <a:lvl7pPr marL="2971800" indent="-228600" eaLnBrk="0" fontAlgn="base" hangingPunct="0">
              <a:spcBef>
                <a:spcPct val="0"/>
              </a:spcBef>
              <a:spcAft>
                <a:spcPct val="0"/>
              </a:spcAft>
              <a:defRPr>
                <a:solidFill>
                  <a:srgbClr val="663300"/>
                </a:solidFill>
                <a:latin typeface="Arial" charset="0"/>
                <a:cs typeface="Arial" charset="0"/>
              </a:defRPr>
            </a:lvl7pPr>
            <a:lvl8pPr marL="3429000" indent="-228600" eaLnBrk="0" fontAlgn="base" hangingPunct="0">
              <a:spcBef>
                <a:spcPct val="0"/>
              </a:spcBef>
              <a:spcAft>
                <a:spcPct val="0"/>
              </a:spcAft>
              <a:defRPr>
                <a:solidFill>
                  <a:srgbClr val="663300"/>
                </a:solidFill>
                <a:latin typeface="Arial" charset="0"/>
                <a:cs typeface="Arial" charset="0"/>
              </a:defRPr>
            </a:lvl8pPr>
            <a:lvl9pPr marL="3886200" indent="-228600" eaLnBrk="0" fontAlgn="base" hangingPunct="0">
              <a:spcBef>
                <a:spcPct val="0"/>
              </a:spcBef>
              <a:spcAft>
                <a:spcPct val="0"/>
              </a:spcAft>
              <a:defRPr>
                <a:solidFill>
                  <a:srgbClr val="663300"/>
                </a:solidFill>
                <a:latin typeface="Arial" charset="0"/>
                <a:cs typeface="Arial" charset="0"/>
              </a:defRPr>
            </a:lvl9pPr>
          </a:lstStyle>
          <a:p>
            <a:pPr algn="r" eaLnBrk="1" hangingPunct="1"/>
            <a:fld id="{79E295DA-B615-4EF1-BF01-16A1CBA3EA68}" type="slidenum">
              <a:rPr lang="en-US" sz="1400" b="1" i="1">
                <a:solidFill>
                  <a:schemeClr val="bg1"/>
                </a:solidFill>
              </a:rPr>
              <a:pPr algn="r" eaLnBrk="1" hangingPunct="1"/>
              <a:t>‹#›</a:t>
            </a:fld>
            <a:endParaRPr lang="en-US" sz="1400" b="1" i="1">
              <a:solidFill>
                <a:schemeClr val="bg1"/>
              </a:solidFill>
            </a:endParaRPr>
          </a:p>
        </p:txBody>
      </p:sp>
      <p:pic>
        <p:nvPicPr>
          <p:cNvPr id="2" name="Picture 1">
            <a:extLst>
              <a:ext uri="{FF2B5EF4-FFF2-40B4-BE49-F238E27FC236}">
                <a16:creationId xmlns:a16="http://schemas.microsoft.com/office/drawing/2014/main" id="{C257CF41-BCEE-4C01-8170-AC748C0BDB2E}"/>
              </a:ext>
            </a:extLst>
          </p:cNvPr>
          <p:cNvPicPr>
            <a:picLocks noChangeAspect="1"/>
          </p:cNvPicPr>
          <p:nvPr userDrawn="1"/>
        </p:nvPicPr>
        <p:blipFill rotWithShape="1">
          <a:blip r:embed="rId12">
            <a:duotone>
              <a:prstClr val="black"/>
              <a:schemeClr val="tx2">
                <a:tint val="45000"/>
                <a:satMod val="400000"/>
              </a:schemeClr>
            </a:duotone>
          </a:blip>
          <a:srcRect l="519" r="427"/>
          <a:stretch/>
        </p:blipFill>
        <p:spPr>
          <a:xfrm>
            <a:off x="1" y="0"/>
            <a:ext cx="12192000" cy="832218"/>
          </a:xfrm>
          <a:prstGeom prst="rect">
            <a:avLst/>
          </a:prstGeom>
        </p:spPr>
      </p:pic>
      <p:sp>
        <p:nvSpPr>
          <p:cNvPr id="1027" name="Rectangle 2"/>
          <p:cNvSpPr>
            <a:spLocks noGrp="1" noChangeArrowheads="1"/>
          </p:cNvSpPr>
          <p:nvPr>
            <p:ph type="title"/>
          </p:nvPr>
        </p:nvSpPr>
        <p:spPr bwMode="auto">
          <a:xfrm>
            <a:off x="131224" y="98351"/>
            <a:ext cx="12060776" cy="635515"/>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 name="Google Shape;11;p1">
            <a:extLst>
              <a:ext uri="{FF2B5EF4-FFF2-40B4-BE49-F238E27FC236}">
                <a16:creationId xmlns:a16="http://schemas.microsoft.com/office/drawing/2014/main" id="{65FBE348-82CB-42AF-B88D-6D04599233F5}"/>
              </a:ext>
            </a:extLst>
          </p:cNvPr>
          <p:cNvSpPr txBox="1"/>
          <p:nvPr userDrawn="1"/>
        </p:nvSpPr>
        <p:spPr>
          <a:xfrm>
            <a:off x="-1" y="6524087"/>
            <a:ext cx="12192000" cy="338554"/>
          </a:xfrm>
          <a:prstGeom prst="rect">
            <a:avLst/>
          </a:prstGeom>
          <a:gradFill>
            <a:gsLst>
              <a:gs pos="0">
                <a:schemeClr val="lt1"/>
              </a:gs>
              <a:gs pos="100000">
                <a:schemeClr val="tx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solidFill>
                <a:srgbClr val="002060"/>
              </a:solidFill>
            </a:endParaRPr>
          </a:p>
        </p:txBody>
      </p:sp>
      <p:sp>
        <p:nvSpPr>
          <p:cNvPr id="3" name="Slide Number Placeholder 2">
            <a:extLst>
              <a:ext uri="{FF2B5EF4-FFF2-40B4-BE49-F238E27FC236}">
                <a16:creationId xmlns:a16="http://schemas.microsoft.com/office/drawing/2014/main" id="{2A4BC293-2718-3FDA-BE35-1B643E1B9659}"/>
              </a:ext>
            </a:extLst>
          </p:cNvPr>
          <p:cNvSpPr>
            <a:spLocks noGrp="1"/>
          </p:cNvSpPr>
          <p:nvPr>
            <p:ph type="sldNum" sz="quarter" idx="4"/>
          </p:nvPr>
        </p:nvSpPr>
        <p:spPr>
          <a:xfrm>
            <a:off x="9448799" y="6519394"/>
            <a:ext cx="2743200" cy="365125"/>
          </a:xfrm>
          <a:prstGeom prst="rect">
            <a:avLst/>
          </a:prstGeom>
        </p:spPr>
        <p:txBody>
          <a:bodyPr vert="horz" lIns="91440" tIns="45720" rIns="91440" bIns="45720" rtlCol="0" anchor="ctr"/>
          <a:lstStyle>
            <a:lvl1pPr algn="r">
              <a:defRPr sz="1200">
                <a:solidFill>
                  <a:schemeClr val="bg1"/>
                </a:solidFill>
              </a:defRPr>
            </a:lvl1pPr>
          </a:lstStyle>
          <a:p>
            <a:fld id="{F6962739-3FD4-4E58-B0B5-7EC332B49BD6}" type="slidenum">
              <a:rPr lang="en-CA" smtClean="0"/>
              <a:pPr/>
              <a:t>‹#›</a:t>
            </a:fld>
            <a:endParaRPr lang="en-CA" dirty="0"/>
          </a:p>
        </p:txBody>
      </p:sp>
      <p:pic>
        <p:nvPicPr>
          <p:cNvPr id="2050" name="Picture 2" descr="HEET Networking Thermal Energy">
            <a:extLst>
              <a:ext uri="{FF2B5EF4-FFF2-40B4-BE49-F238E27FC236}">
                <a16:creationId xmlns:a16="http://schemas.microsoft.com/office/drawing/2014/main" id="{62D96E80-0AB0-3E23-72E9-633E2414F92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224" y="6528276"/>
            <a:ext cx="685703" cy="27999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2" r:id="rId5"/>
    <p:sldLayoutId id="2147483653" r:id="rId6"/>
    <p:sldLayoutId id="2147483661" r:id="rId7"/>
    <p:sldLayoutId id="2147483662" r:id="rId8"/>
    <p:sldLayoutId id="2147483663" r:id="rId9"/>
    <p:sldLayoutId id="2147483664" r:id="rId10"/>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1600">
          <a:solidFill>
            <a:srgbClr val="000099"/>
          </a:solidFill>
          <a:latin typeface="Arial" charset="0"/>
          <a:cs typeface="Arial" charset="0"/>
        </a:defRPr>
      </a:lvl2pPr>
      <a:lvl3pPr algn="l" rtl="0" eaLnBrk="0" fontAlgn="base" hangingPunct="0">
        <a:spcBef>
          <a:spcPct val="0"/>
        </a:spcBef>
        <a:spcAft>
          <a:spcPct val="0"/>
        </a:spcAft>
        <a:defRPr sz="1600">
          <a:solidFill>
            <a:srgbClr val="000099"/>
          </a:solidFill>
          <a:latin typeface="Arial" charset="0"/>
          <a:cs typeface="Arial" charset="0"/>
        </a:defRPr>
      </a:lvl3pPr>
      <a:lvl4pPr algn="l" rtl="0" eaLnBrk="0" fontAlgn="base" hangingPunct="0">
        <a:spcBef>
          <a:spcPct val="0"/>
        </a:spcBef>
        <a:spcAft>
          <a:spcPct val="0"/>
        </a:spcAft>
        <a:defRPr sz="1600">
          <a:solidFill>
            <a:srgbClr val="000099"/>
          </a:solidFill>
          <a:latin typeface="Arial" charset="0"/>
          <a:cs typeface="Arial" charset="0"/>
        </a:defRPr>
      </a:lvl4pPr>
      <a:lvl5pPr algn="l" rtl="0" eaLnBrk="0" fontAlgn="base" hangingPunct="0">
        <a:spcBef>
          <a:spcPct val="0"/>
        </a:spcBef>
        <a:spcAft>
          <a:spcPct val="0"/>
        </a:spcAft>
        <a:defRPr sz="1600">
          <a:solidFill>
            <a:srgbClr val="000099"/>
          </a:solidFill>
          <a:latin typeface="Arial" charset="0"/>
          <a:cs typeface="Arial" charset="0"/>
        </a:defRPr>
      </a:lvl5pPr>
      <a:lvl6pPr marL="457189" algn="l" rtl="0" fontAlgn="base">
        <a:spcBef>
          <a:spcPct val="0"/>
        </a:spcBef>
        <a:spcAft>
          <a:spcPct val="0"/>
        </a:spcAft>
        <a:defRPr sz="3600" b="1">
          <a:solidFill>
            <a:srgbClr val="663300"/>
          </a:solidFill>
          <a:latin typeface="Arial" charset="0"/>
          <a:cs typeface="Arial" charset="0"/>
        </a:defRPr>
      </a:lvl6pPr>
      <a:lvl7pPr marL="914377" algn="l" rtl="0" fontAlgn="base">
        <a:spcBef>
          <a:spcPct val="0"/>
        </a:spcBef>
        <a:spcAft>
          <a:spcPct val="0"/>
        </a:spcAft>
        <a:defRPr sz="3600" b="1">
          <a:solidFill>
            <a:srgbClr val="663300"/>
          </a:solidFill>
          <a:latin typeface="Arial" charset="0"/>
          <a:cs typeface="Arial" charset="0"/>
        </a:defRPr>
      </a:lvl7pPr>
      <a:lvl8pPr marL="1371566" algn="l" rtl="0" fontAlgn="base">
        <a:spcBef>
          <a:spcPct val="0"/>
        </a:spcBef>
        <a:spcAft>
          <a:spcPct val="0"/>
        </a:spcAft>
        <a:defRPr sz="3600" b="1">
          <a:solidFill>
            <a:srgbClr val="663300"/>
          </a:solidFill>
          <a:latin typeface="Arial" charset="0"/>
          <a:cs typeface="Arial" charset="0"/>
        </a:defRPr>
      </a:lvl8pPr>
      <a:lvl9pPr marL="1828754" algn="l" rtl="0" fontAlgn="base">
        <a:spcBef>
          <a:spcPct val="0"/>
        </a:spcBef>
        <a:spcAft>
          <a:spcPct val="0"/>
        </a:spcAft>
        <a:defRPr sz="3600" b="1">
          <a:solidFill>
            <a:srgbClr val="663300"/>
          </a:solidFill>
          <a:latin typeface="Arial" charset="0"/>
          <a:cs typeface="Arial" charset="0"/>
        </a:defRPr>
      </a:lvl9pPr>
    </p:titleStyle>
    <p:bodyStyle>
      <a:lvl1pPr marL="268288" indent="-268288" algn="l" rtl="0" eaLnBrk="0" fontAlgn="base" hangingPunct="0">
        <a:spcBef>
          <a:spcPct val="20000"/>
        </a:spcBef>
        <a:spcAft>
          <a:spcPct val="0"/>
        </a:spcAft>
        <a:buFont typeface="Arial" panose="020B0604020202020204" pitchFamily="34" charset="0"/>
        <a:buChar char="•"/>
        <a:defRPr sz="2400" b="0">
          <a:solidFill>
            <a:schemeClr val="tx1"/>
          </a:solidFill>
          <a:latin typeface="+mn-lt"/>
          <a:ea typeface="+mn-ea"/>
          <a:cs typeface="+mn-cs"/>
        </a:defRPr>
      </a:lvl1pPr>
      <a:lvl2pPr marL="720725" indent="-360363" algn="l" rtl="0"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2pPr>
      <a:lvl3pPr marL="1081088" indent="-360363" algn="l" rtl="0"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431925" indent="-350838" algn="l" rtl="0"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4pPr>
      <a:lvl5pPr marL="1792288" indent="-360363" algn="l" rtl="0"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5pPr>
      <a:lvl6pPr marL="2514537" indent="-228594" algn="l" rtl="0" fontAlgn="base">
        <a:spcBef>
          <a:spcPct val="20000"/>
        </a:spcBef>
        <a:spcAft>
          <a:spcPct val="0"/>
        </a:spcAft>
        <a:buBlip>
          <a:blip r:embed="rId14"/>
        </a:buBlip>
        <a:defRPr sz="2000">
          <a:solidFill>
            <a:srgbClr val="663300"/>
          </a:solidFill>
          <a:latin typeface="+mn-lt"/>
          <a:cs typeface="+mn-cs"/>
        </a:defRPr>
      </a:lvl6pPr>
      <a:lvl7pPr marL="2971726" indent="-228594" algn="l" rtl="0" fontAlgn="base">
        <a:spcBef>
          <a:spcPct val="20000"/>
        </a:spcBef>
        <a:spcAft>
          <a:spcPct val="0"/>
        </a:spcAft>
        <a:buBlip>
          <a:blip r:embed="rId14"/>
        </a:buBlip>
        <a:defRPr sz="2000">
          <a:solidFill>
            <a:srgbClr val="663300"/>
          </a:solidFill>
          <a:latin typeface="+mn-lt"/>
          <a:cs typeface="+mn-cs"/>
        </a:defRPr>
      </a:lvl7pPr>
      <a:lvl8pPr marL="3428914" indent="-228594" algn="l" rtl="0" fontAlgn="base">
        <a:spcBef>
          <a:spcPct val="20000"/>
        </a:spcBef>
        <a:spcAft>
          <a:spcPct val="0"/>
        </a:spcAft>
        <a:buBlip>
          <a:blip r:embed="rId14"/>
        </a:buBlip>
        <a:defRPr sz="2000">
          <a:solidFill>
            <a:srgbClr val="663300"/>
          </a:solidFill>
          <a:latin typeface="+mn-lt"/>
          <a:cs typeface="+mn-cs"/>
        </a:defRPr>
      </a:lvl8pPr>
      <a:lvl9pPr marL="3886103" indent="-228594" algn="l" rtl="0" fontAlgn="base">
        <a:spcBef>
          <a:spcPct val="20000"/>
        </a:spcBef>
        <a:spcAft>
          <a:spcPct val="0"/>
        </a:spcAft>
        <a:buBlip>
          <a:blip r:embed="rId14"/>
        </a:buBlip>
        <a:defRPr sz="2000">
          <a:solidFill>
            <a:srgbClr val="663300"/>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jpe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080C38-FA58-F63A-607E-D67C1B811824}"/>
              </a:ext>
            </a:extLst>
          </p:cNvPr>
          <p:cNvSpPr/>
          <p:nvPr/>
        </p:nvSpPr>
        <p:spPr bwMode="auto">
          <a:xfrm>
            <a:off x="-1518" y="1"/>
            <a:ext cx="9317538" cy="6857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6" name="Rectangle 5">
            <a:extLst>
              <a:ext uri="{FF2B5EF4-FFF2-40B4-BE49-F238E27FC236}">
                <a16:creationId xmlns:a16="http://schemas.microsoft.com/office/drawing/2014/main" id="{75607657-1CB7-4ECA-A174-7BE488B5CFE0}"/>
              </a:ext>
            </a:extLst>
          </p:cNvPr>
          <p:cNvSpPr/>
          <p:nvPr/>
        </p:nvSpPr>
        <p:spPr bwMode="auto">
          <a:xfrm>
            <a:off x="9288724" y="1"/>
            <a:ext cx="2903275"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3" name="TextBox 12">
            <a:extLst>
              <a:ext uri="{FF2B5EF4-FFF2-40B4-BE49-F238E27FC236}">
                <a16:creationId xmlns:a16="http://schemas.microsoft.com/office/drawing/2014/main" id="{881A2013-E155-4421-A2F3-F8C7CEA24744}"/>
              </a:ext>
            </a:extLst>
          </p:cNvPr>
          <p:cNvSpPr txBox="1"/>
          <p:nvPr/>
        </p:nvSpPr>
        <p:spPr>
          <a:xfrm>
            <a:off x="8973880" y="4834964"/>
            <a:ext cx="3046152" cy="492443"/>
          </a:xfrm>
          <a:prstGeom prst="rect">
            <a:avLst/>
          </a:prstGeom>
          <a:noFill/>
        </p:spPr>
        <p:txBody>
          <a:bodyPr wrap="square" rtlCol="0">
            <a:spAutoFit/>
          </a:bodyPr>
          <a:lstStyle/>
          <a:p>
            <a:pPr algn="r"/>
            <a:r>
              <a:rPr lang="en-CA" sz="1600" b="1" dirty="0">
                <a:solidFill>
                  <a:schemeClr val="tx1"/>
                </a:solidFill>
              </a:rPr>
              <a:t>Connor Dacquay</a:t>
            </a:r>
            <a:r>
              <a:rPr lang="en-CA" sz="1400" dirty="0">
                <a:solidFill>
                  <a:schemeClr val="tx1"/>
                </a:solidFill>
              </a:rPr>
              <a:t>,</a:t>
            </a:r>
            <a:r>
              <a:rPr lang="en-CA" sz="1000" dirty="0">
                <a:solidFill>
                  <a:schemeClr val="tx1"/>
                </a:solidFill>
              </a:rPr>
              <a:t> Dr. Eng, PE, CGD</a:t>
            </a:r>
          </a:p>
          <a:p>
            <a:pPr algn="r"/>
            <a:endParaRPr lang="en-CA" sz="1000" dirty="0">
              <a:solidFill>
                <a:schemeClr val="tx1"/>
              </a:solidFill>
            </a:endParaRPr>
          </a:p>
        </p:txBody>
      </p:sp>
      <p:sp>
        <p:nvSpPr>
          <p:cNvPr id="14" name="TextBox 13">
            <a:extLst>
              <a:ext uri="{FF2B5EF4-FFF2-40B4-BE49-F238E27FC236}">
                <a16:creationId xmlns:a16="http://schemas.microsoft.com/office/drawing/2014/main" id="{9ABCA8C9-F64D-47BE-BAA9-4A3457290781}"/>
              </a:ext>
            </a:extLst>
          </p:cNvPr>
          <p:cNvSpPr txBox="1"/>
          <p:nvPr/>
        </p:nvSpPr>
        <p:spPr>
          <a:xfrm>
            <a:off x="9288724" y="2090403"/>
            <a:ext cx="2843550" cy="1200329"/>
          </a:xfrm>
          <a:prstGeom prst="rect">
            <a:avLst/>
          </a:prstGeom>
          <a:noFill/>
        </p:spPr>
        <p:txBody>
          <a:bodyPr wrap="square" rtlCol="0">
            <a:spAutoFit/>
          </a:bodyPr>
          <a:lstStyle/>
          <a:p>
            <a:pPr algn="r"/>
            <a:r>
              <a:rPr lang="en-CA" sz="2400" b="1" i="1" dirty="0">
                <a:solidFill>
                  <a:schemeClr val="tx1"/>
                </a:solidFill>
              </a:rPr>
              <a:t>Introduction to Ground Source Heat Pumps</a:t>
            </a:r>
          </a:p>
        </p:txBody>
      </p:sp>
      <p:pic>
        <p:nvPicPr>
          <p:cNvPr id="2" name="Picture 2" descr="HEET Networking Thermal Energy">
            <a:extLst>
              <a:ext uri="{FF2B5EF4-FFF2-40B4-BE49-F238E27FC236}">
                <a16:creationId xmlns:a16="http://schemas.microsoft.com/office/drawing/2014/main" id="{0E144395-9AD3-4015-0165-E95907AFD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495" y="284506"/>
            <a:ext cx="2088536" cy="8528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AFC46AE-E684-F475-7F0B-4F66E11A4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263" y="2300270"/>
            <a:ext cx="4638261" cy="19809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85C1D0D-F72D-5942-30F8-C7A2523386E1}"/>
              </a:ext>
            </a:extLst>
          </p:cNvPr>
          <p:cNvSpPr>
            <a:spLocks noGrp="1"/>
          </p:cNvSpPr>
          <p:nvPr>
            <p:ph type="sldNum" sz="quarter" idx="4"/>
          </p:nvPr>
        </p:nvSpPr>
        <p:spPr/>
        <p:txBody>
          <a:bodyPr/>
          <a:lstStyle/>
          <a:p>
            <a:fld id="{F6962739-3FD4-4E58-B0B5-7EC332B49BD6}" type="slidenum">
              <a:rPr lang="en-CA" smtClean="0"/>
              <a:pPr/>
              <a:t>1</a:t>
            </a:fld>
            <a:endParaRPr lang="en-CA" dirty="0"/>
          </a:p>
        </p:txBody>
      </p:sp>
      <p:sp>
        <p:nvSpPr>
          <p:cNvPr id="5" name="Slide Number Placeholder 3">
            <a:extLst>
              <a:ext uri="{FF2B5EF4-FFF2-40B4-BE49-F238E27FC236}">
                <a16:creationId xmlns:a16="http://schemas.microsoft.com/office/drawing/2014/main" id="{70CE1E22-AE20-685D-51D1-86BBD45149A7}"/>
              </a:ext>
            </a:extLst>
          </p:cNvPr>
          <p:cNvSpPr txBox="1">
            <a:spLocks/>
          </p:cNvSpPr>
          <p:nvPr/>
        </p:nvSpPr>
        <p:spPr>
          <a:xfrm>
            <a:off x="9352547" y="6492874"/>
            <a:ext cx="2743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rgbClr val="663300"/>
                </a:solidFill>
                <a:latin typeface="Arial" charset="0"/>
                <a:ea typeface="+mn-ea"/>
                <a:cs typeface="Arial" charset="0"/>
              </a:defRPr>
            </a:lvl2pPr>
            <a:lvl3pPr marL="914400" algn="l" rtl="0" fontAlgn="base">
              <a:spcBef>
                <a:spcPct val="0"/>
              </a:spcBef>
              <a:spcAft>
                <a:spcPct val="0"/>
              </a:spcAft>
              <a:defRPr kern="1200">
                <a:solidFill>
                  <a:srgbClr val="663300"/>
                </a:solidFill>
                <a:latin typeface="Arial" charset="0"/>
                <a:ea typeface="+mn-ea"/>
                <a:cs typeface="Arial" charset="0"/>
              </a:defRPr>
            </a:lvl3pPr>
            <a:lvl4pPr marL="1371600" algn="l" rtl="0" fontAlgn="base">
              <a:spcBef>
                <a:spcPct val="0"/>
              </a:spcBef>
              <a:spcAft>
                <a:spcPct val="0"/>
              </a:spcAft>
              <a:defRPr kern="1200">
                <a:solidFill>
                  <a:srgbClr val="663300"/>
                </a:solidFill>
                <a:latin typeface="Arial" charset="0"/>
                <a:ea typeface="+mn-ea"/>
                <a:cs typeface="Arial" charset="0"/>
              </a:defRPr>
            </a:lvl4pPr>
            <a:lvl5pPr marL="1828800" algn="l" rtl="0" fontAlgn="base">
              <a:spcBef>
                <a:spcPct val="0"/>
              </a:spcBef>
              <a:spcAft>
                <a:spcPct val="0"/>
              </a:spcAft>
              <a:defRPr kern="1200">
                <a:solidFill>
                  <a:srgbClr val="663300"/>
                </a:solidFill>
                <a:latin typeface="Arial" charset="0"/>
                <a:ea typeface="+mn-ea"/>
                <a:cs typeface="Arial" charset="0"/>
              </a:defRPr>
            </a:lvl5pPr>
            <a:lvl6pPr marL="2286000" algn="l" defTabSz="914400" rtl="0" eaLnBrk="1" latinLnBrk="0" hangingPunct="1">
              <a:defRPr kern="1200">
                <a:solidFill>
                  <a:srgbClr val="663300"/>
                </a:solidFill>
                <a:latin typeface="Arial" charset="0"/>
                <a:ea typeface="+mn-ea"/>
                <a:cs typeface="Arial" charset="0"/>
              </a:defRPr>
            </a:lvl6pPr>
            <a:lvl7pPr marL="2743200" algn="l" defTabSz="914400" rtl="0" eaLnBrk="1" latinLnBrk="0" hangingPunct="1">
              <a:defRPr kern="1200">
                <a:solidFill>
                  <a:srgbClr val="663300"/>
                </a:solidFill>
                <a:latin typeface="Arial" charset="0"/>
                <a:ea typeface="+mn-ea"/>
                <a:cs typeface="Arial" charset="0"/>
              </a:defRPr>
            </a:lvl7pPr>
            <a:lvl8pPr marL="3200400" algn="l" defTabSz="914400" rtl="0" eaLnBrk="1" latinLnBrk="0" hangingPunct="1">
              <a:defRPr kern="1200">
                <a:solidFill>
                  <a:srgbClr val="663300"/>
                </a:solidFill>
                <a:latin typeface="Arial" charset="0"/>
                <a:ea typeface="+mn-ea"/>
                <a:cs typeface="Arial" charset="0"/>
              </a:defRPr>
            </a:lvl8pPr>
            <a:lvl9pPr marL="3657600" algn="l" defTabSz="914400" rtl="0" eaLnBrk="1" latinLnBrk="0" hangingPunct="1">
              <a:defRPr kern="1200">
                <a:solidFill>
                  <a:srgbClr val="663300"/>
                </a:solidFill>
                <a:latin typeface="Arial" charset="0"/>
                <a:ea typeface="+mn-ea"/>
                <a:cs typeface="Arial" charset="0"/>
              </a:defRPr>
            </a:lvl9pPr>
          </a:lstStyle>
          <a:p>
            <a:fld id="{F6962739-3FD4-4E58-B0B5-7EC332B49BD6}" type="slidenum">
              <a:rPr lang="en-CA" smtClean="0">
                <a:solidFill>
                  <a:schemeClr val="tx1"/>
                </a:solidFill>
              </a:rPr>
              <a:pPr/>
              <a:t>1</a:t>
            </a:fld>
            <a:endParaRPr lang="en-CA" dirty="0">
              <a:solidFill>
                <a:schemeClr val="tx1"/>
              </a:solidFill>
            </a:endParaRPr>
          </a:p>
        </p:txBody>
      </p:sp>
    </p:spTree>
    <p:extLst>
      <p:ext uri="{BB962C8B-B14F-4D97-AF65-F5344CB8AC3E}">
        <p14:creationId xmlns:p14="http://schemas.microsoft.com/office/powerpoint/2010/main" val="295292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228CCD-C7B9-4816-8A92-93CE2AE4AB68}"/>
              </a:ext>
            </a:extLst>
          </p:cNvPr>
          <p:cNvSpPr>
            <a:spLocks noGrp="1"/>
          </p:cNvSpPr>
          <p:nvPr>
            <p:ph idx="10"/>
          </p:nvPr>
        </p:nvSpPr>
        <p:spPr>
          <a:xfrm>
            <a:off x="7250691" y="823864"/>
            <a:ext cx="4941307" cy="5367386"/>
          </a:xfrm>
        </p:spPr>
        <p:txBody>
          <a:bodyPr/>
          <a:lstStyle/>
          <a:p>
            <a:r>
              <a:rPr lang="en-CA" dirty="0"/>
              <a:t>Heat is extracted from GHX</a:t>
            </a:r>
            <a:br>
              <a:rPr lang="en-CA" dirty="0"/>
            </a:br>
            <a:endParaRPr lang="en-CA" dirty="0"/>
          </a:p>
          <a:p>
            <a:r>
              <a:rPr lang="en-CA" dirty="0"/>
              <a:t>Compressor uses electricity to compress and heat refrigerant</a:t>
            </a:r>
            <a:br>
              <a:rPr lang="en-CA" dirty="0"/>
            </a:br>
            <a:endParaRPr lang="en-CA" dirty="0"/>
          </a:p>
          <a:p>
            <a:r>
              <a:rPr lang="en-CA" dirty="0"/>
              <a:t>Hot refrigerant pushed through condenser, rejects heat to air in building</a:t>
            </a:r>
          </a:p>
          <a:p>
            <a:endParaRPr lang="en-CA" dirty="0"/>
          </a:p>
        </p:txBody>
      </p:sp>
      <p:sp>
        <p:nvSpPr>
          <p:cNvPr id="3" name="Title 2">
            <a:extLst>
              <a:ext uri="{FF2B5EF4-FFF2-40B4-BE49-F238E27FC236}">
                <a16:creationId xmlns:a16="http://schemas.microsoft.com/office/drawing/2014/main" id="{05C84D7B-80E3-4BC8-AB08-033B2744F2C3}"/>
              </a:ext>
            </a:extLst>
          </p:cNvPr>
          <p:cNvSpPr>
            <a:spLocks noGrp="1"/>
          </p:cNvSpPr>
          <p:nvPr>
            <p:ph type="title"/>
          </p:nvPr>
        </p:nvSpPr>
        <p:spPr/>
        <p:txBody>
          <a:bodyPr/>
          <a:lstStyle/>
          <a:p>
            <a:r>
              <a:rPr lang="en-CA" dirty="0"/>
              <a:t>Heat Pump Components - Heating</a:t>
            </a:r>
          </a:p>
        </p:txBody>
      </p:sp>
      <p:sp>
        <p:nvSpPr>
          <p:cNvPr id="5" name="AutoShape 3">
            <a:extLst>
              <a:ext uri="{FF2B5EF4-FFF2-40B4-BE49-F238E27FC236}">
                <a16:creationId xmlns:a16="http://schemas.microsoft.com/office/drawing/2014/main" id="{E826B016-0CBA-4F87-89F1-9B03A71C0863}"/>
              </a:ext>
            </a:extLst>
          </p:cNvPr>
          <p:cNvSpPr>
            <a:spLocks noChangeArrowheads="1"/>
          </p:cNvSpPr>
          <p:nvPr/>
        </p:nvSpPr>
        <p:spPr bwMode="auto">
          <a:xfrm>
            <a:off x="4416122" y="2948428"/>
            <a:ext cx="1019816" cy="457200"/>
          </a:xfrm>
          <a:prstGeom prst="rightArrow">
            <a:avLst>
              <a:gd name="adj1" fmla="val 50000"/>
              <a:gd name="adj2" fmla="val 70833"/>
            </a:avLst>
          </a:prstGeom>
          <a:gradFill rotWithShape="0">
            <a:gsLst>
              <a:gs pos="0">
                <a:srgbClr val="66CCFF"/>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 name="Oval 24">
            <a:extLst>
              <a:ext uri="{FF2B5EF4-FFF2-40B4-BE49-F238E27FC236}">
                <a16:creationId xmlns:a16="http://schemas.microsoft.com/office/drawing/2014/main" id="{B676102C-4F15-41E5-A9C9-73FACEE9607C}"/>
              </a:ext>
            </a:extLst>
          </p:cNvPr>
          <p:cNvSpPr/>
          <p:nvPr/>
        </p:nvSpPr>
        <p:spPr bwMode="auto">
          <a:xfrm>
            <a:off x="2465084" y="2916677"/>
            <a:ext cx="514350" cy="52070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2" name="TextBox 41">
            <a:extLst>
              <a:ext uri="{FF2B5EF4-FFF2-40B4-BE49-F238E27FC236}">
                <a16:creationId xmlns:a16="http://schemas.microsoft.com/office/drawing/2014/main" id="{DB2829B0-BC1C-4341-B037-4A9E03CB48E1}"/>
              </a:ext>
            </a:extLst>
          </p:cNvPr>
          <p:cNvSpPr txBox="1"/>
          <p:nvPr/>
        </p:nvSpPr>
        <p:spPr>
          <a:xfrm>
            <a:off x="1213435" y="2170998"/>
            <a:ext cx="1425607" cy="646331"/>
          </a:xfrm>
          <a:prstGeom prst="rect">
            <a:avLst/>
          </a:prstGeom>
          <a:noFill/>
        </p:spPr>
        <p:txBody>
          <a:bodyPr wrap="square" rtlCol="0">
            <a:spAutoFit/>
          </a:bodyPr>
          <a:lstStyle/>
          <a:p>
            <a:pPr algn="r"/>
            <a:r>
              <a:rPr lang="en-CA" sz="1400" b="1" dirty="0">
                <a:solidFill>
                  <a:schemeClr val="tx1"/>
                </a:solidFill>
              </a:rPr>
              <a:t>Evaporator</a:t>
            </a:r>
            <a:endParaRPr lang="en-CA" sz="1100" b="1" i="1" dirty="0">
              <a:solidFill>
                <a:schemeClr val="tx1"/>
              </a:solidFill>
            </a:endParaRPr>
          </a:p>
          <a:p>
            <a:pPr algn="r"/>
            <a:r>
              <a:rPr lang="en-CA" sz="1100" i="1" dirty="0">
                <a:solidFill>
                  <a:schemeClr val="tx1"/>
                </a:solidFill>
              </a:rPr>
              <a:t>Extracts heat from heat source</a:t>
            </a:r>
            <a:endParaRPr lang="en-CA" sz="1400" dirty="0">
              <a:solidFill>
                <a:schemeClr val="tx1"/>
              </a:solidFill>
            </a:endParaRPr>
          </a:p>
        </p:txBody>
      </p:sp>
      <p:sp>
        <p:nvSpPr>
          <p:cNvPr id="43" name="TextBox 42">
            <a:extLst>
              <a:ext uri="{FF2B5EF4-FFF2-40B4-BE49-F238E27FC236}">
                <a16:creationId xmlns:a16="http://schemas.microsoft.com/office/drawing/2014/main" id="{91901661-D4A3-4530-BACB-8D4163E6F86C}"/>
              </a:ext>
            </a:extLst>
          </p:cNvPr>
          <p:cNvSpPr txBox="1"/>
          <p:nvPr/>
        </p:nvSpPr>
        <p:spPr>
          <a:xfrm>
            <a:off x="4951430" y="3376441"/>
            <a:ext cx="1296199" cy="646331"/>
          </a:xfrm>
          <a:prstGeom prst="rect">
            <a:avLst/>
          </a:prstGeom>
          <a:noFill/>
        </p:spPr>
        <p:txBody>
          <a:bodyPr wrap="square" rtlCol="0">
            <a:spAutoFit/>
          </a:bodyPr>
          <a:lstStyle/>
          <a:p>
            <a:r>
              <a:rPr lang="en-CA" sz="1400" b="1" dirty="0">
                <a:solidFill>
                  <a:schemeClr val="tx1"/>
                </a:solidFill>
              </a:rPr>
              <a:t>Condenser</a:t>
            </a:r>
            <a:endParaRPr lang="en-CA" sz="1100" b="1" i="1" dirty="0">
              <a:solidFill>
                <a:schemeClr val="tx1"/>
              </a:solidFill>
            </a:endParaRPr>
          </a:p>
          <a:p>
            <a:r>
              <a:rPr lang="en-CA" sz="1100" i="1" dirty="0">
                <a:solidFill>
                  <a:schemeClr val="tx1"/>
                </a:solidFill>
              </a:rPr>
              <a:t>Dissipates heat to heat sink</a:t>
            </a:r>
            <a:endParaRPr lang="en-CA" sz="1400" dirty="0">
              <a:solidFill>
                <a:schemeClr val="tx1"/>
              </a:solidFill>
            </a:endParaRPr>
          </a:p>
        </p:txBody>
      </p:sp>
      <p:sp>
        <p:nvSpPr>
          <p:cNvPr id="4" name="Freeform: Shape 3">
            <a:extLst>
              <a:ext uri="{FF2B5EF4-FFF2-40B4-BE49-F238E27FC236}">
                <a16:creationId xmlns:a16="http://schemas.microsoft.com/office/drawing/2014/main" id="{0DC6B2E7-6CB8-48A0-A55B-B8B383CEA777}"/>
              </a:ext>
            </a:extLst>
          </p:cNvPr>
          <p:cNvSpPr/>
          <p:nvPr/>
        </p:nvSpPr>
        <p:spPr bwMode="auto">
          <a:xfrm>
            <a:off x="2714449" y="2361494"/>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solidFill>
            <a:schemeClr val="bg1"/>
          </a:solidFill>
          <a:ln w="508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6" name="Freeform: Shape 25">
            <a:extLst>
              <a:ext uri="{FF2B5EF4-FFF2-40B4-BE49-F238E27FC236}">
                <a16:creationId xmlns:a16="http://schemas.microsoft.com/office/drawing/2014/main" id="{4B75EC06-4CCF-4BD2-988F-E29EC66A9FF6}"/>
              </a:ext>
            </a:extLst>
          </p:cNvPr>
          <p:cNvSpPr/>
          <p:nvPr/>
        </p:nvSpPr>
        <p:spPr bwMode="auto">
          <a:xfrm flipH="1">
            <a:off x="3877622" y="2365237"/>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noFill/>
          <a:ln w="50800" cap="flat" cmpd="sng" algn="ctr">
            <a:solidFill>
              <a:srgbClr val="F97B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3" name="Rectangle 27">
            <a:extLst>
              <a:ext uri="{FF2B5EF4-FFF2-40B4-BE49-F238E27FC236}">
                <a16:creationId xmlns:a16="http://schemas.microsoft.com/office/drawing/2014/main" id="{D3D9A65A-FC13-47F9-ACA5-45D9167A088D}"/>
              </a:ext>
            </a:extLst>
          </p:cNvPr>
          <p:cNvSpPr>
            <a:spLocks noChangeArrowheads="1"/>
          </p:cNvSpPr>
          <p:nvPr/>
        </p:nvSpPr>
        <p:spPr bwMode="auto">
          <a:xfrm>
            <a:off x="4720307" y="2759724"/>
            <a:ext cx="237803" cy="912604"/>
          </a:xfrm>
          <a:prstGeom prst="rect">
            <a:avLst/>
          </a:prstGeom>
          <a:gradFill rotWithShape="0">
            <a:gsLst>
              <a:gs pos="0">
                <a:srgbClr val="FF6699"/>
              </a:gs>
              <a:gs pos="100000">
                <a:srgbClr val="FF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0" name="Group 9">
            <a:extLst>
              <a:ext uri="{FF2B5EF4-FFF2-40B4-BE49-F238E27FC236}">
                <a16:creationId xmlns:a16="http://schemas.microsoft.com/office/drawing/2014/main" id="{1B675F83-8EDE-4DF1-87CC-2EE9055ABE5E}"/>
              </a:ext>
            </a:extLst>
          </p:cNvPr>
          <p:cNvGrpSpPr/>
          <p:nvPr/>
        </p:nvGrpSpPr>
        <p:grpSpPr>
          <a:xfrm>
            <a:off x="3613167" y="2302118"/>
            <a:ext cx="304800" cy="152400"/>
            <a:chOff x="4203700" y="3241675"/>
            <a:chExt cx="304800" cy="152400"/>
          </a:xfrm>
        </p:grpSpPr>
        <p:sp>
          <p:nvSpPr>
            <p:cNvPr id="11" name="AutoShape 14">
              <a:extLst>
                <a:ext uri="{FF2B5EF4-FFF2-40B4-BE49-F238E27FC236}">
                  <a16:creationId xmlns:a16="http://schemas.microsoft.com/office/drawing/2014/main" id="{6720AECE-2DE4-4249-B41D-1AE71CDDDA15}"/>
                </a:ext>
              </a:extLst>
            </p:cNvPr>
            <p:cNvSpPr>
              <a:spLocks noChangeArrowheads="1"/>
            </p:cNvSpPr>
            <p:nvPr/>
          </p:nvSpPr>
          <p:spPr bwMode="auto">
            <a:xfrm rot="-5400000">
              <a:off x="4356100" y="3241675"/>
              <a:ext cx="152400" cy="152400"/>
            </a:xfrm>
            <a:prstGeom prst="triangle">
              <a:avLst>
                <a:gd name="adj" fmla="val 50000"/>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 name="AutoShape 15">
              <a:extLst>
                <a:ext uri="{FF2B5EF4-FFF2-40B4-BE49-F238E27FC236}">
                  <a16:creationId xmlns:a16="http://schemas.microsoft.com/office/drawing/2014/main" id="{C2D330B6-40FF-4AE2-9658-F10DAA9C187F}"/>
                </a:ext>
              </a:extLst>
            </p:cNvPr>
            <p:cNvSpPr>
              <a:spLocks noChangeArrowheads="1"/>
            </p:cNvSpPr>
            <p:nvPr/>
          </p:nvSpPr>
          <p:spPr bwMode="auto">
            <a:xfrm rot="5400000" flipH="1">
              <a:off x="4203700" y="3241675"/>
              <a:ext cx="152400" cy="1524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6" name="Freeform: Shape 5">
            <a:extLst>
              <a:ext uri="{FF2B5EF4-FFF2-40B4-BE49-F238E27FC236}">
                <a16:creationId xmlns:a16="http://schemas.microsoft.com/office/drawing/2014/main" id="{4A550A7A-49B5-4B83-8FB0-E422D3DF59F8}"/>
              </a:ext>
            </a:extLst>
          </p:cNvPr>
          <p:cNvSpPr/>
          <p:nvPr/>
        </p:nvSpPr>
        <p:spPr bwMode="auto">
          <a:xfrm>
            <a:off x="480774" y="2875845"/>
            <a:ext cx="2276537" cy="2992678"/>
          </a:xfrm>
          <a:custGeom>
            <a:avLst/>
            <a:gdLst>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33450 w 3533775"/>
              <a:gd name="connsiteY9" fmla="*/ 67627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700087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19125 w 3533775"/>
              <a:gd name="connsiteY6" fmla="*/ 695325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19125 w 3533775"/>
              <a:gd name="connsiteY6" fmla="*/ 695325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90562 w 3533775"/>
              <a:gd name="connsiteY6" fmla="*/ 604838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28600 w 3533775"/>
              <a:gd name="connsiteY6" fmla="*/ 666750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38125 w 3533775"/>
              <a:gd name="connsiteY6" fmla="*/ 595313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7715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1938 w 3533775"/>
              <a:gd name="connsiteY6" fmla="*/ 600076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28937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330 w 3533855"/>
              <a:gd name="connsiteY0" fmla="*/ 0 h 2955958"/>
              <a:gd name="connsiteX1" fmla="*/ 219155 w 3533855"/>
              <a:gd name="connsiteY1" fmla="*/ 0 h 2955958"/>
              <a:gd name="connsiteX2" fmla="*/ 23893 w 3533855"/>
              <a:gd name="connsiteY2" fmla="*/ 238125 h 2955958"/>
              <a:gd name="connsiteX3" fmla="*/ 80 w 3533855"/>
              <a:gd name="connsiteY3" fmla="*/ 2928937 h 2955958"/>
              <a:gd name="connsiteX4" fmla="*/ 133430 w 3533855"/>
              <a:gd name="connsiteY4" fmla="*/ 2933700 h 2955958"/>
              <a:gd name="connsiteX5" fmla="*/ 162005 w 3533855"/>
              <a:gd name="connsiteY5" fmla="*/ 685800 h 2955958"/>
              <a:gd name="connsiteX6" fmla="*/ 266781 w 3533855"/>
              <a:gd name="connsiteY6" fmla="*/ 604838 h 2955958"/>
              <a:gd name="connsiteX7" fmla="*/ 671592 w 3533855"/>
              <a:gd name="connsiteY7" fmla="*/ 614363 h 2955958"/>
              <a:gd name="connsiteX8" fmla="*/ 771605 w 3533855"/>
              <a:gd name="connsiteY8" fmla="*/ 700087 h 2955958"/>
              <a:gd name="connsiteX9" fmla="*/ 743030 w 3533855"/>
              <a:gd name="connsiteY9" fmla="*/ 2924175 h 2955958"/>
              <a:gd name="connsiteX10" fmla="*/ 904955 w 3533855"/>
              <a:gd name="connsiteY10" fmla="*/ 2924175 h 2955958"/>
              <a:gd name="connsiteX11" fmla="*/ 928767 w 3533855"/>
              <a:gd name="connsiteY11" fmla="*/ 723900 h 2955958"/>
              <a:gd name="connsiteX12" fmla="*/ 1019255 w 3533855"/>
              <a:gd name="connsiteY12" fmla="*/ 623888 h 2955958"/>
              <a:gd name="connsiteX13" fmla="*/ 3533855 w 3533855"/>
              <a:gd name="connsiteY13" fmla="*/ 619125 h 2955958"/>
              <a:gd name="connsiteX0" fmla="*/ 3524312 w 3533837"/>
              <a:gd name="connsiteY0" fmla="*/ 0 h 2983717"/>
              <a:gd name="connsiteX1" fmla="*/ 219137 w 3533837"/>
              <a:gd name="connsiteY1" fmla="*/ 0 h 2983717"/>
              <a:gd name="connsiteX2" fmla="*/ 23875 w 3533837"/>
              <a:gd name="connsiteY2" fmla="*/ 238125 h 2983717"/>
              <a:gd name="connsiteX3" fmla="*/ 62 w 3533837"/>
              <a:gd name="connsiteY3" fmla="*/ 2928937 h 2983717"/>
              <a:gd name="connsiteX4" fmla="*/ 133412 w 3533837"/>
              <a:gd name="connsiteY4" fmla="*/ 2933700 h 2983717"/>
              <a:gd name="connsiteX5" fmla="*/ 161987 w 3533837"/>
              <a:gd name="connsiteY5" fmla="*/ 685800 h 2983717"/>
              <a:gd name="connsiteX6" fmla="*/ 266763 w 3533837"/>
              <a:gd name="connsiteY6" fmla="*/ 604838 h 2983717"/>
              <a:gd name="connsiteX7" fmla="*/ 671574 w 3533837"/>
              <a:gd name="connsiteY7" fmla="*/ 614363 h 2983717"/>
              <a:gd name="connsiteX8" fmla="*/ 771587 w 3533837"/>
              <a:gd name="connsiteY8" fmla="*/ 700087 h 2983717"/>
              <a:gd name="connsiteX9" fmla="*/ 743012 w 3533837"/>
              <a:gd name="connsiteY9" fmla="*/ 2924175 h 2983717"/>
              <a:gd name="connsiteX10" fmla="*/ 904937 w 3533837"/>
              <a:gd name="connsiteY10" fmla="*/ 2924175 h 2983717"/>
              <a:gd name="connsiteX11" fmla="*/ 928749 w 3533837"/>
              <a:gd name="connsiteY11" fmla="*/ 723900 h 2983717"/>
              <a:gd name="connsiteX12" fmla="*/ 1019237 w 3533837"/>
              <a:gd name="connsiteY12" fmla="*/ 623888 h 2983717"/>
              <a:gd name="connsiteX13" fmla="*/ 3533837 w 3533837"/>
              <a:gd name="connsiteY13" fmla="*/ 619125 h 2983717"/>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685800 h 2992678"/>
              <a:gd name="connsiteX6" fmla="*/ 26676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6676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9587 w 3533837"/>
              <a:gd name="connsiteY2" fmla="*/ 209550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2276537 w 3533837"/>
              <a:gd name="connsiteY0" fmla="*/ 9525 h 2992678"/>
              <a:gd name="connsiteX1" fmla="*/ 219137 w 3533837"/>
              <a:gd name="connsiteY1" fmla="*/ 0 h 2992678"/>
              <a:gd name="connsiteX2" fmla="*/ 9587 w 3533837"/>
              <a:gd name="connsiteY2" fmla="*/ 209550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2276537 w 2276537"/>
              <a:gd name="connsiteY0" fmla="*/ 9525 h 2992678"/>
              <a:gd name="connsiteX1" fmla="*/ 219137 w 2276537"/>
              <a:gd name="connsiteY1" fmla="*/ 0 h 2992678"/>
              <a:gd name="connsiteX2" fmla="*/ 9587 w 2276537"/>
              <a:gd name="connsiteY2" fmla="*/ 209550 h 2992678"/>
              <a:gd name="connsiteX3" fmla="*/ 62 w 2276537"/>
              <a:gd name="connsiteY3" fmla="*/ 2947987 h 2992678"/>
              <a:gd name="connsiteX4" fmla="*/ 133412 w 2276537"/>
              <a:gd name="connsiteY4" fmla="*/ 2933700 h 2992678"/>
              <a:gd name="connsiteX5" fmla="*/ 161987 w 2276537"/>
              <a:gd name="connsiteY5" fmla="*/ 709613 h 2992678"/>
              <a:gd name="connsiteX6" fmla="*/ 298513 w 2276537"/>
              <a:gd name="connsiteY6" fmla="*/ 595313 h 2992678"/>
              <a:gd name="connsiteX7" fmla="*/ 677924 w 2276537"/>
              <a:gd name="connsiteY7" fmla="*/ 601663 h 2992678"/>
              <a:gd name="connsiteX8" fmla="*/ 771587 w 2276537"/>
              <a:gd name="connsiteY8" fmla="*/ 719137 h 2992678"/>
              <a:gd name="connsiteX9" fmla="*/ 752537 w 2276537"/>
              <a:gd name="connsiteY9" fmla="*/ 2924175 h 2992678"/>
              <a:gd name="connsiteX10" fmla="*/ 904937 w 2276537"/>
              <a:gd name="connsiteY10" fmla="*/ 2919413 h 2992678"/>
              <a:gd name="connsiteX11" fmla="*/ 928749 w 2276537"/>
              <a:gd name="connsiteY11" fmla="*/ 723900 h 2992678"/>
              <a:gd name="connsiteX12" fmla="*/ 1025587 w 2276537"/>
              <a:gd name="connsiteY12" fmla="*/ 608013 h 2992678"/>
              <a:gd name="connsiteX13" fmla="*/ 2257487 w 2276537"/>
              <a:gd name="connsiteY13" fmla="*/ 619125 h 29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6537" h="2992678">
                <a:moveTo>
                  <a:pt x="2276537" y="9525"/>
                </a:moveTo>
                <a:lnTo>
                  <a:pt x="219137" y="0"/>
                </a:lnTo>
                <a:cubicBezTo>
                  <a:pt x="87375" y="12700"/>
                  <a:pt x="12761" y="11113"/>
                  <a:pt x="9587" y="209550"/>
                </a:cubicBezTo>
                <a:lnTo>
                  <a:pt x="62" y="2947987"/>
                </a:lnTo>
                <a:cubicBezTo>
                  <a:pt x="-3113" y="3006725"/>
                  <a:pt x="117537" y="3013075"/>
                  <a:pt x="133412" y="2933700"/>
                </a:cubicBezTo>
                <a:lnTo>
                  <a:pt x="161987" y="709613"/>
                </a:lnTo>
                <a:cubicBezTo>
                  <a:pt x="166749" y="647701"/>
                  <a:pt x="196913" y="593725"/>
                  <a:pt x="298513" y="595313"/>
                </a:cubicBezTo>
                <a:lnTo>
                  <a:pt x="677924" y="601663"/>
                </a:lnTo>
                <a:cubicBezTo>
                  <a:pt x="773174" y="603250"/>
                  <a:pt x="785874" y="650875"/>
                  <a:pt x="771587" y="719137"/>
                </a:cubicBezTo>
                <a:lnTo>
                  <a:pt x="752537" y="2924175"/>
                </a:lnTo>
                <a:cubicBezTo>
                  <a:pt x="750950" y="3005137"/>
                  <a:pt x="906525" y="2976563"/>
                  <a:pt x="904937" y="2919413"/>
                </a:cubicBezTo>
                <a:lnTo>
                  <a:pt x="928749" y="723900"/>
                </a:lnTo>
                <a:cubicBezTo>
                  <a:pt x="919224" y="654844"/>
                  <a:pt x="929543" y="622301"/>
                  <a:pt x="1025587" y="608013"/>
                </a:cubicBezTo>
                <a:lnTo>
                  <a:pt x="2257487" y="619125"/>
                </a:lnTo>
              </a:path>
            </a:pathLst>
          </a:cu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grpSp>
        <p:nvGrpSpPr>
          <p:cNvPr id="18" name="Group 17">
            <a:extLst>
              <a:ext uri="{FF2B5EF4-FFF2-40B4-BE49-F238E27FC236}">
                <a16:creationId xmlns:a16="http://schemas.microsoft.com/office/drawing/2014/main" id="{8A333560-7A5F-419A-BE69-89597DA65183}"/>
              </a:ext>
            </a:extLst>
          </p:cNvPr>
          <p:cNvGrpSpPr/>
          <p:nvPr/>
        </p:nvGrpSpPr>
        <p:grpSpPr>
          <a:xfrm>
            <a:off x="2302207" y="2759724"/>
            <a:ext cx="838200" cy="838200"/>
            <a:chOff x="2130425" y="3608388"/>
            <a:chExt cx="838200" cy="838200"/>
          </a:xfrm>
        </p:grpSpPr>
        <p:sp>
          <p:nvSpPr>
            <p:cNvPr id="19" name="AutoShape 4">
              <a:extLst>
                <a:ext uri="{FF2B5EF4-FFF2-40B4-BE49-F238E27FC236}">
                  <a16:creationId xmlns:a16="http://schemas.microsoft.com/office/drawing/2014/main" id="{67445F42-1980-42B0-B675-D52A54DBB3F7}"/>
                </a:ext>
              </a:extLst>
            </p:cNvPr>
            <p:cNvSpPr>
              <a:spLocks noChangeArrowheads="1"/>
            </p:cNvSpPr>
            <p:nvPr/>
          </p:nvSpPr>
          <p:spPr bwMode="auto">
            <a:xfrm>
              <a:off x="2130425" y="3608388"/>
              <a:ext cx="838200" cy="838200"/>
            </a:xfrm>
            <a:custGeom>
              <a:avLst/>
              <a:gdLst>
                <a:gd name="G0" fmla="+- 4091 0 0"/>
                <a:gd name="G1" fmla="+- 21600 0 4091"/>
                <a:gd name="G2" fmla="+- 21600 0 409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91" y="10800"/>
                  </a:moveTo>
                  <a:cubicBezTo>
                    <a:pt x="4091" y="14505"/>
                    <a:pt x="7095" y="17509"/>
                    <a:pt x="10800" y="17509"/>
                  </a:cubicBezTo>
                  <a:cubicBezTo>
                    <a:pt x="14505" y="17509"/>
                    <a:pt x="17509" y="14505"/>
                    <a:pt x="17509" y="10800"/>
                  </a:cubicBezTo>
                  <a:cubicBezTo>
                    <a:pt x="17509" y="7095"/>
                    <a:pt x="14505" y="4091"/>
                    <a:pt x="10800" y="4091"/>
                  </a:cubicBezTo>
                  <a:cubicBezTo>
                    <a:pt x="7095" y="4091"/>
                    <a:pt x="4091" y="7095"/>
                    <a:pt x="4091" y="10800"/>
                  </a:cubicBezTo>
                  <a:close/>
                </a:path>
              </a:pathLst>
            </a:custGeom>
            <a:gradFill rotWithShape="0">
              <a:gsLst>
                <a:gs pos="0">
                  <a:schemeClr val="accent2"/>
                </a:gs>
                <a:gs pos="100000">
                  <a:srgbClr val="0099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1" name="AutoShape 16">
              <a:extLst>
                <a:ext uri="{FF2B5EF4-FFF2-40B4-BE49-F238E27FC236}">
                  <a16:creationId xmlns:a16="http://schemas.microsoft.com/office/drawing/2014/main" id="{6B06CAF4-159E-47DD-B0BE-8B4E20021705}"/>
                </a:ext>
              </a:extLst>
            </p:cNvPr>
            <p:cNvSpPr>
              <a:spLocks noChangeArrowheads="1"/>
            </p:cNvSpPr>
            <p:nvPr/>
          </p:nvSpPr>
          <p:spPr bwMode="auto">
            <a:xfrm>
              <a:off x="2206625" y="3684588"/>
              <a:ext cx="685800" cy="685800"/>
            </a:xfrm>
            <a:custGeom>
              <a:avLst/>
              <a:gdLst>
                <a:gd name="G0" fmla="+- 1350 0 0"/>
                <a:gd name="G1" fmla="+- 21600 0 1350"/>
                <a:gd name="G2" fmla="+- 21600 0 13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50" y="10800"/>
                  </a:moveTo>
                  <a:cubicBezTo>
                    <a:pt x="1350" y="16019"/>
                    <a:pt x="5581" y="20250"/>
                    <a:pt x="10800" y="20250"/>
                  </a:cubicBezTo>
                  <a:cubicBezTo>
                    <a:pt x="16019" y="20250"/>
                    <a:pt x="20250" y="16019"/>
                    <a:pt x="20250" y="10800"/>
                  </a:cubicBezTo>
                  <a:cubicBezTo>
                    <a:pt x="20250" y="5581"/>
                    <a:pt x="16019" y="1350"/>
                    <a:pt x="10800" y="1350"/>
                  </a:cubicBezTo>
                  <a:cubicBezTo>
                    <a:pt x="5581" y="1350"/>
                    <a:pt x="1350" y="5581"/>
                    <a:pt x="1350" y="10800"/>
                  </a:cubicBezTo>
                  <a:close/>
                </a:path>
              </a:pathLst>
            </a:custGeom>
            <a:gradFill rotWithShape="0">
              <a:gsLst>
                <a:gs pos="0">
                  <a:srgbClr val="0099FF"/>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7" name="Rectangle: Rounded Corners 6">
            <a:extLst>
              <a:ext uri="{FF2B5EF4-FFF2-40B4-BE49-F238E27FC236}">
                <a16:creationId xmlns:a16="http://schemas.microsoft.com/office/drawing/2014/main" id="{4C4559B5-2B04-4746-9C1B-9262A8A4DC40}"/>
              </a:ext>
            </a:extLst>
          </p:cNvPr>
          <p:cNvSpPr/>
          <p:nvPr/>
        </p:nvSpPr>
        <p:spPr bwMode="auto">
          <a:xfrm>
            <a:off x="3044729" y="3802295"/>
            <a:ext cx="261288" cy="73795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8" name="Freeform: Shape 7">
            <a:extLst>
              <a:ext uri="{FF2B5EF4-FFF2-40B4-BE49-F238E27FC236}">
                <a16:creationId xmlns:a16="http://schemas.microsoft.com/office/drawing/2014/main" id="{78B1CF7C-122E-4E7B-98C2-AC0B35BF8018}"/>
              </a:ext>
            </a:extLst>
          </p:cNvPr>
          <p:cNvSpPr/>
          <p:nvPr/>
        </p:nvSpPr>
        <p:spPr bwMode="auto">
          <a:xfrm>
            <a:off x="3240386" y="3853131"/>
            <a:ext cx="1041615" cy="649487"/>
          </a:xfrm>
          <a:custGeom>
            <a:avLst/>
            <a:gdLst>
              <a:gd name="connsiteX0" fmla="*/ 142875 w 366713"/>
              <a:gd name="connsiteY0" fmla="*/ 771525 h 771525"/>
              <a:gd name="connsiteX1" fmla="*/ 295275 w 366713"/>
              <a:gd name="connsiteY1" fmla="*/ 766763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25 h 775265"/>
              <a:gd name="connsiteX1" fmla="*/ 297657 w 366713"/>
              <a:gd name="connsiteY1" fmla="*/ 775265 h 775265"/>
              <a:gd name="connsiteX2" fmla="*/ 366713 w 366713"/>
              <a:gd name="connsiteY2" fmla="*/ 676275 h 775265"/>
              <a:gd name="connsiteX3" fmla="*/ 366713 w 366713"/>
              <a:gd name="connsiteY3" fmla="*/ 61913 h 775265"/>
              <a:gd name="connsiteX4" fmla="*/ 285750 w 366713"/>
              <a:gd name="connsiteY4" fmla="*/ 0 h 775265"/>
              <a:gd name="connsiteX5" fmla="*/ 0 w 366713"/>
              <a:gd name="connsiteY5" fmla="*/ 4763 h 775265"/>
              <a:gd name="connsiteX6" fmla="*/ 0 w 366713"/>
              <a:gd name="connsiteY6" fmla="*/ 161925 h 775265"/>
              <a:gd name="connsiteX7" fmla="*/ 290513 w 366713"/>
              <a:gd name="connsiteY7" fmla="*/ 161925 h 775265"/>
              <a:gd name="connsiteX8" fmla="*/ 290513 w 366713"/>
              <a:gd name="connsiteY8" fmla="*/ 161925 h 775265"/>
              <a:gd name="connsiteX9" fmla="*/ 290513 w 366713"/>
              <a:gd name="connsiteY9" fmla="*/ 161925 h 775265"/>
              <a:gd name="connsiteX0" fmla="*/ 142875 w 366713"/>
              <a:gd name="connsiteY0" fmla="*/ 771525 h 775276"/>
              <a:gd name="connsiteX1" fmla="*/ 297657 w 366713"/>
              <a:gd name="connsiteY1" fmla="*/ 775265 h 775276"/>
              <a:gd name="connsiteX2" fmla="*/ 366713 w 366713"/>
              <a:gd name="connsiteY2" fmla="*/ 676275 h 775276"/>
              <a:gd name="connsiteX3" fmla="*/ 366713 w 366713"/>
              <a:gd name="connsiteY3" fmla="*/ 61913 h 775276"/>
              <a:gd name="connsiteX4" fmla="*/ 285750 w 366713"/>
              <a:gd name="connsiteY4" fmla="*/ 0 h 775276"/>
              <a:gd name="connsiteX5" fmla="*/ 0 w 366713"/>
              <a:gd name="connsiteY5" fmla="*/ 4763 h 775276"/>
              <a:gd name="connsiteX6" fmla="*/ 0 w 366713"/>
              <a:gd name="connsiteY6" fmla="*/ 161925 h 775276"/>
              <a:gd name="connsiteX7" fmla="*/ 290513 w 366713"/>
              <a:gd name="connsiteY7" fmla="*/ 161925 h 775276"/>
              <a:gd name="connsiteX8" fmla="*/ 290513 w 366713"/>
              <a:gd name="connsiteY8" fmla="*/ 161925 h 775276"/>
              <a:gd name="connsiteX9" fmla="*/ 290513 w 366713"/>
              <a:gd name="connsiteY9" fmla="*/ 161925 h 775276"/>
              <a:gd name="connsiteX0" fmla="*/ 142875 w 366713"/>
              <a:gd name="connsiteY0" fmla="*/ 771525 h 771525"/>
              <a:gd name="connsiteX1" fmla="*/ 278607 w 366713"/>
              <a:gd name="connsiteY1" fmla="*/ 771014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25 h 771525"/>
              <a:gd name="connsiteX1" fmla="*/ 278607 w 366713"/>
              <a:gd name="connsiteY1" fmla="*/ 771014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25 h 771525"/>
              <a:gd name="connsiteX1" fmla="*/ 278607 w 366713"/>
              <a:gd name="connsiteY1" fmla="*/ 771014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38 h 771538"/>
              <a:gd name="connsiteX1" fmla="*/ 278607 w 366713"/>
              <a:gd name="connsiteY1" fmla="*/ 771027 h 771538"/>
              <a:gd name="connsiteX2" fmla="*/ 366713 w 366713"/>
              <a:gd name="connsiteY2" fmla="*/ 676288 h 771538"/>
              <a:gd name="connsiteX3" fmla="*/ 366713 w 366713"/>
              <a:gd name="connsiteY3" fmla="*/ 61926 h 771538"/>
              <a:gd name="connsiteX4" fmla="*/ 285750 w 366713"/>
              <a:gd name="connsiteY4" fmla="*/ 13 h 771538"/>
              <a:gd name="connsiteX5" fmla="*/ 0 w 366713"/>
              <a:gd name="connsiteY5" fmla="*/ 4776 h 771538"/>
              <a:gd name="connsiteX6" fmla="*/ 0 w 366713"/>
              <a:gd name="connsiteY6" fmla="*/ 161938 h 771538"/>
              <a:gd name="connsiteX7" fmla="*/ 290513 w 366713"/>
              <a:gd name="connsiteY7" fmla="*/ 161938 h 771538"/>
              <a:gd name="connsiteX8" fmla="*/ 290513 w 366713"/>
              <a:gd name="connsiteY8" fmla="*/ 161938 h 771538"/>
              <a:gd name="connsiteX9" fmla="*/ 290513 w 366713"/>
              <a:gd name="connsiteY9" fmla="*/ 161938 h 771538"/>
              <a:gd name="connsiteX0" fmla="*/ 176741 w 400579"/>
              <a:gd name="connsiteY0" fmla="*/ 771538 h 771538"/>
              <a:gd name="connsiteX1" fmla="*/ 312473 w 400579"/>
              <a:gd name="connsiteY1" fmla="*/ 771027 h 771538"/>
              <a:gd name="connsiteX2" fmla="*/ 400579 w 400579"/>
              <a:gd name="connsiteY2" fmla="*/ 676288 h 771538"/>
              <a:gd name="connsiteX3" fmla="*/ 400579 w 400579"/>
              <a:gd name="connsiteY3" fmla="*/ 61926 h 771538"/>
              <a:gd name="connsiteX4" fmla="*/ 319616 w 400579"/>
              <a:gd name="connsiteY4" fmla="*/ 13 h 771538"/>
              <a:gd name="connsiteX5" fmla="*/ 33866 w 400579"/>
              <a:gd name="connsiteY5" fmla="*/ 4776 h 771538"/>
              <a:gd name="connsiteX6" fmla="*/ 33866 w 400579"/>
              <a:gd name="connsiteY6" fmla="*/ 161938 h 771538"/>
              <a:gd name="connsiteX7" fmla="*/ 324379 w 400579"/>
              <a:gd name="connsiteY7" fmla="*/ 161938 h 771538"/>
              <a:gd name="connsiteX8" fmla="*/ 324379 w 400579"/>
              <a:gd name="connsiteY8" fmla="*/ 161938 h 771538"/>
              <a:gd name="connsiteX9" fmla="*/ 324379 w 400579"/>
              <a:gd name="connsiteY9" fmla="*/ 161938 h 771538"/>
              <a:gd name="connsiteX0" fmla="*/ 194805 w 418643"/>
              <a:gd name="connsiteY0" fmla="*/ 771538 h 771538"/>
              <a:gd name="connsiteX1" fmla="*/ 330537 w 418643"/>
              <a:gd name="connsiteY1" fmla="*/ 771027 h 771538"/>
              <a:gd name="connsiteX2" fmla="*/ 418643 w 418643"/>
              <a:gd name="connsiteY2" fmla="*/ 676288 h 771538"/>
              <a:gd name="connsiteX3" fmla="*/ 418643 w 418643"/>
              <a:gd name="connsiteY3" fmla="*/ 61926 h 771538"/>
              <a:gd name="connsiteX4" fmla="*/ 337680 w 418643"/>
              <a:gd name="connsiteY4" fmla="*/ 13 h 771538"/>
              <a:gd name="connsiteX5" fmla="*/ 51930 w 418643"/>
              <a:gd name="connsiteY5" fmla="*/ 4776 h 771538"/>
              <a:gd name="connsiteX6" fmla="*/ 51930 w 418643"/>
              <a:gd name="connsiteY6" fmla="*/ 161938 h 771538"/>
              <a:gd name="connsiteX7" fmla="*/ 342443 w 418643"/>
              <a:gd name="connsiteY7" fmla="*/ 161938 h 771538"/>
              <a:gd name="connsiteX8" fmla="*/ 342443 w 418643"/>
              <a:gd name="connsiteY8" fmla="*/ 161938 h 771538"/>
              <a:gd name="connsiteX9" fmla="*/ 342443 w 418643"/>
              <a:gd name="connsiteY9" fmla="*/ 161938 h 771538"/>
              <a:gd name="connsiteX0" fmla="*/ 200921 w 424759"/>
              <a:gd name="connsiteY0" fmla="*/ 771538 h 771538"/>
              <a:gd name="connsiteX1" fmla="*/ 336653 w 424759"/>
              <a:gd name="connsiteY1" fmla="*/ 771027 h 771538"/>
              <a:gd name="connsiteX2" fmla="*/ 424759 w 424759"/>
              <a:gd name="connsiteY2" fmla="*/ 676288 h 771538"/>
              <a:gd name="connsiteX3" fmla="*/ 424759 w 424759"/>
              <a:gd name="connsiteY3" fmla="*/ 61926 h 771538"/>
              <a:gd name="connsiteX4" fmla="*/ 343796 w 424759"/>
              <a:gd name="connsiteY4" fmla="*/ 13 h 771538"/>
              <a:gd name="connsiteX5" fmla="*/ 58046 w 424759"/>
              <a:gd name="connsiteY5" fmla="*/ 4776 h 771538"/>
              <a:gd name="connsiteX6" fmla="*/ 58046 w 424759"/>
              <a:gd name="connsiteY6" fmla="*/ 161938 h 771538"/>
              <a:gd name="connsiteX7" fmla="*/ 348559 w 424759"/>
              <a:gd name="connsiteY7" fmla="*/ 161938 h 771538"/>
              <a:gd name="connsiteX8" fmla="*/ 348559 w 424759"/>
              <a:gd name="connsiteY8" fmla="*/ 161938 h 771538"/>
              <a:gd name="connsiteX9" fmla="*/ 348559 w 424759"/>
              <a:gd name="connsiteY9" fmla="*/ 161938 h 771538"/>
              <a:gd name="connsiteX0" fmla="*/ 189599 w 413437"/>
              <a:gd name="connsiteY0" fmla="*/ 771538 h 771538"/>
              <a:gd name="connsiteX1" fmla="*/ 325331 w 413437"/>
              <a:gd name="connsiteY1" fmla="*/ 771027 h 771538"/>
              <a:gd name="connsiteX2" fmla="*/ 413437 w 413437"/>
              <a:gd name="connsiteY2" fmla="*/ 676288 h 771538"/>
              <a:gd name="connsiteX3" fmla="*/ 413437 w 413437"/>
              <a:gd name="connsiteY3" fmla="*/ 61926 h 771538"/>
              <a:gd name="connsiteX4" fmla="*/ 332474 w 413437"/>
              <a:gd name="connsiteY4" fmla="*/ 13 h 771538"/>
              <a:gd name="connsiteX5" fmla="*/ 72917 w 413437"/>
              <a:gd name="connsiteY5" fmla="*/ 526 h 771538"/>
              <a:gd name="connsiteX6" fmla="*/ 46724 w 413437"/>
              <a:gd name="connsiteY6" fmla="*/ 161938 h 771538"/>
              <a:gd name="connsiteX7" fmla="*/ 337237 w 413437"/>
              <a:gd name="connsiteY7" fmla="*/ 161938 h 771538"/>
              <a:gd name="connsiteX8" fmla="*/ 337237 w 413437"/>
              <a:gd name="connsiteY8" fmla="*/ 161938 h 771538"/>
              <a:gd name="connsiteX9" fmla="*/ 337237 w 413437"/>
              <a:gd name="connsiteY9" fmla="*/ 161938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7768 w 393968"/>
              <a:gd name="connsiteY7" fmla="*/ 161938 h 771538"/>
              <a:gd name="connsiteX8" fmla="*/ 317768 w 393968"/>
              <a:gd name="connsiteY8" fmla="*/ 161938 h 771538"/>
              <a:gd name="connsiteX9" fmla="*/ 317768 w 393968"/>
              <a:gd name="connsiteY9" fmla="*/ 161938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7768 w 393968"/>
              <a:gd name="connsiteY7" fmla="*/ 161938 h 771538"/>
              <a:gd name="connsiteX8" fmla="*/ 317768 w 393968"/>
              <a:gd name="connsiteY8" fmla="*/ 161938 h 771538"/>
              <a:gd name="connsiteX9" fmla="*/ 363012 w 393968"/>
              <a:gd name="connsiteY9" fmla="*/ 15981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7768 w 393968"/>
              <a:gd name="connsiteY7" fmla="*/ 161938 h 771538"/>
              <a:gd name="connsiteX8" fmla="*/ 363012 w 393968"/>
              <a:gd name="connsiteY8" fmla="*/ 15981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63012 w 393968"/>
              <a:gd name="connsiteY7" fmla="*/ 15981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58249 w 393968"/>
              <a:gd name="connsiteY7" fmla="*/ 161937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0624 w 393968"/>
              <a:gd name="connsiteY7" fmla="*/ 16406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20149 w 393968"/>
              <a:gd name="connsiteY7" fmla="*/ 161937 h 771538"/>
              <a:gd name="connsiteX0" fmla="*/ 766240 w 990078"/>
              <a:gd name="connsiteY0" fmla="*/ 771538 h 771538"/>
              <a:gd name="connsiteX1" fmla="*/ 901972 w 990078"/>
              <a:gd name="connsiteY1" fmla="*/ 771027 h 771538"/>
              <a:gd name="connsiteX2" fmla="*/ 990078 w 990078"/>
              <a:gd name="connsiteY2" fmla="*/ 676288 h 771538"/>
              <a:gd name="connsiteX3" fmla="*/ 990078 w 990078"/>
              <a:gd name="connsiteY3" fmla="*/ 61926 h 771538"/>
              <a:gd name="connsiteX4" fmla="*/ 909115 w 990078"/>
              <a:gd name="connsiteY4" fmla="*/ 13 h 771538"/>
              <a:gd name="connsiteX5" fmla="*/ 649558 w 990078"/>
              <a:gd name="connsiteY5" fmla="*/ 526 h 771538"/>
              <a:gd name="connsiteX6" fmla="*/ 6621 w 990078"/>
              <a:gd name="connsiteY6" fmla="*/ 419120 h 771538"/>
              <a:gd name="connsiteX7" fmla="*/ 916259 w 990078"/>
              <a:gd name="connsiteY7" fmla="*/ 161937 h 771538"/>
              <a:gd name="connsiteX0" fmla="*/ 820074 w 1043912"/>
              <a:gd name="connsiteY0" fmla="*/ 771538 h 771538"/>
              <a:gd name="connsiteX1" fmla="*/ 955806 w 1043912"/>
              <a:gd name="connsiteY1" fmla="*/ 771027 h 771538"/>
              <a:gd name="connsiteX2" fmla="*/ 1043912 w 1043912"/>
              <a:gd name="connsiteY2" fmla="*/ 676288 h 771538"/>
              <a:gd name="connsiteX3" fmla="*/ 1043912 w 1043912"/>
              <a:gd name="connsiteY3" fmla="*/ 61926 h 771538"/>
              <a:gd name="connsiteX4" fmla="*/ 962949 w 1043912"/>
              <a:gd name="connsiteY4" fmla="*/ 13 h 771538"/>
              <a:gd name="connsiteX5" fmla="*/ 55692 w 1043912"/>
              <a:gd name="connsiteY5" fmla="*/ 234327 h 771538"/>
              <a:gd name="connsiteX6" fmla="*/ 60455 w 1043912"/>
              <a:gd name="connsiteY6" fmla="*/ 419120 h 771538"/>
              <a:gd name="connsiteX7" fmla="*/ 970093 w 1043912"/>
              <a:gd name="connsiteY7" fmla="*/ 161937 h 771538"/>
              <a:gd name="connsiteX0" fmla="*/ 820074 w 1043912"/>
              <a:gd name="connsiteY0" fmla="*/ 771538 h 771538"/>
              <a:gd name="connsiteX1" fmla="*/ 955806 w 1043912"/>
              <a:gd name="connsiteY1" fmla="*/ 771027 h 771538"/>
              <a:gd name="connsiteX2" fmla="*/ 1043912 w 1043912"/>
              <a:gd name="connsiteY2" fmla="*/ 676288 h 771538"/>
              <a:gd name="connsiteX3" fmla="*/ 1043912 w 1043912"/>
              <a:gd name="connsiteY3" fmla="*/ 61926 h 771538"/>
              <a:gd name="connsiteX4" fmla="*/ 962949 w 1043912"/>
              <a:gd name="connsiteY4" fmla="*/ 13 h 771538"/>
              <a:gd name="connsiteX5" fmla="*/ 55692 w 1043912"/>
              <a:gd name="connsiteY5" fmla="*/ 234327 h 771538"/>
              <a:gd name="connsiteX6" fmla="*/ 60455 w 1043912"/>
              <a:gd name="connsiteY6" fmla="*/ 419120 h 771538"/>
              <a:gd name="connsiteX7" fmla="*/ 941518 w 1043912"/>
              <a:gd name="connsiteY7" fmla="*/ 416993 h 771538"/>
              <a:gd name="connsiteX0" fmla="*/ 820074 w 1048675"/>
              <a:gd name="connsiteY0" fmla="*/ 771526 h 771526"/>
              <a:gd name="connsiteX1" fmla="*/ 955806 w 1048675"/>
              <a:gd name="connsiteY1" fmla="*/ 771015 h 771526"/>
              <a:gd name="connsiteX2" fmla="*/ 1043912 w 1048675"/>
              <a:gd name="connsiteY2" fmla="*/ 676276 h 771526"/>
              <a:gd name="connsiteX3" fmla="*/ 1048675 w 1048675"/>
              <a:gd name="connsiteY3" fmla="*/ 359479 h 771526"/>
              <a:gd name="connsiteX4" fmla="*/ 962949 w 1048675"/>
              <a:gd name="connsiteY4" fmla="*/ 1 h 771526"/>
              <a:gd name="connsiteX5" fmla="*/ 55692 w 1048675"/>
              <a:gd name="connsiteY5" fmla="*/ 234315 h 771526"/>
              <a:gd name="connsiteX6" fmla="*/ 60455 w 1048675"/>
              <a:gd name="connsiteY6" fmla="*/ 419108 h 771526"/>
              <a:gd name="connsiteX7" fmla="*/ 941518 w 1048675"/>
              <a:gd name="connsiteY7" fmla="*/ 416981 h 771526"/>
              <a:gd name="connsiteX0" fmla="*/ 820074 w 1048675"/>
              <a:gd name="connsiteY0" fmla="*/ 554730 h 554730"/>
              <a:gd name="connsiteX1" fmla="*/ 955806 w 1048675"/>
              <a:gd name="connsiteY1" fmla="*/ 554219 h 554730"/>
              <a:gd name="connsiteX2" fmla="*/ 1043912 w 1048675"/>
              <a:gd name="connsiteY2" fmla="*/ 459480 h 554730"/>
              <a:gd name="connsiteX3" fmla="*/ 1048675 w 1048675"/>
              <a:gd name="connsiteY3" fmla="*/ 142683 h 554730"/>
              <a:gd name="connsiteX4" fmla="*/ 920086 w 1048675"/>
              <a:gd name="connsiteY4" fmla="*/ 3 h 554730"/>
              <a:gd name="connsiteX5" fmla="*/ 55692 w 1048675"/>
              <a:gd name="connsiteY5" fmla="*/ 17519 h 554730"/>
              <a:gd name="connsiteX6" fmla="*/ 60455 w 1048675"/>
              <a:gd name="connsiteY6" fmla="*/ 202312 h 554730"/>
              <a:gd name="connsiteX7" fmla="*/ 941518 w 1048675"/>
              <a:gd name="connsiteY7" fmla="*/ 200185 h 554730"/>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85310 h 537728"/>
              <a:gd name="connsiteX7" fmla="*/ 941518 w 1048675"/>
              <a:gd name="connsiteY7" fmla="*/ 183183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183183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208689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183183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187435 h 537728"/>
              <a:gd name="connsiteX0" fmla="*/ 820074 w 1048675"/>
              <a:gd name="connsiteY0" fmla="*/ 575985 h 575985"/>
              <a:gd name="connsiteX1" fmla="*/ 955806 w 1048675"/>
              <a:gd name="connsiteY1" fmla="*/ 575474 h 575985"/>
              <a:gd name="connsiteX2" fmla="*/ 1043912 w 1048675"/>
              <a:gd name="connsiteY2" fmla="*/ 480735 h 575985"/>
              <a:gd name="connsiteX3" fmla="*/ 1048675 w 1048675"/>
              <a:gd name="connsiteY3" fmla="*/ 163938 h 575985"/>
              <a:gd name="connsiteX4" fmla="*/ 910562 w 1048675"/>
              <a:gd name="connsiteY4" fmla="*/ 2 h 575985"/>
              <a:gd name="connsiteX5" fmla="*/ 55692 w 1048675"/>
              <a:gd name="connsiteY5" fmla="*/ 38774 h 575985"/>
              <a:gd name="connsiteX6" fmla="*/ 60455 w 1048675"/>
              <a:gd name="connsiteY6" fmla="*/ 232069 h 575985"/>
              <a:gd name="connsiteX7" fmla="*/ 941518 w 1048675"/>
              <a:gd name="connsiteY7" fmla="*/ 225692 h 575985"/>
              <a:gd name="connsiteX0" fmla="*/ 820074 w 1048675"/>
              <a:gd name="connsiteY0" fmla="*/ 575986 h 575986"/>
              <a:gd name="connsiteX1" fmla="*/ 955806 w 1048675"/>
              <a:gd name="connsiteY1" fmla="*/ 575475 h 575986"/>
              <a:gd name="connsiteX2" fmla="*/ 1043912 w 1048675"/>
              <a:gd name="connsiteY2" fmla="*/ 480736 h 575986"/>
              <a:gd name="connsiteX3" fmla="*/ 1048675 w 1048675"/>
              <a:gd name="connsiteY3" fmla="*/ 125680 h 575986"/>
              <a:gd name="connsiteX4" fmla="*/ 910562 w 1048675"/>
              <a:gd name="connsiteY4" fmla="*/ 3 h 575986"/>
              <a:gd name="connsiteX5" fmla="*/ 55692 w 1048675"/>
              <a:gd name="connsiteY5" fmla="*/ 38775 h 575986"/>
              <a:gd name="connsiteX6" fmla="*/ 60455 w 1048675"/>
              <a:gd name="connsiteY6" fmla="*/ 232070 h 575986"/>
              <a:gd name="connsiteX7" fmla="*/ 941518 w 1048675"/>
              <a:gd name="connsiteY7" fmla="*/ 225693 h 575986"/>
              <a:gd name="connsiteX0" fmla="*/ 820074 w 1048675"/>
              <a:gd name="connsiteY0" fmla="*/ 592474 h 592474"/>
              <a:gd name="connsiteX1" fmla="*/ 955806 w 1048675"/>
              <a:gd name="connsiteY1" fmla="*/ 591963 h 592474"/>
              <a:gd name="connsiteX2" fmla="*/ 1043912 w 1048675"/>
              <a:gd name="connsiteY2" fmla="*/ 497224 h 592474"/>
              <a:gd name="connsiteX3" fmla="*/ 1048675 w 1048675"/>
              <a:gd name="connsiteY3" fmla="*/ 142168 h 592474"/>
              <a:gd name="connsiteX4" fmla="*/ 910562 w 1048675"/>
              <a:gd name="connsiteY4" fmla="*/ 16491 h 592474"/>
              <a:gd name="connsiteX5" fmla="*/ 55692 w 1048675"/>
              <a:gd name="connsiteY5" fmla="*/ 0 h 592474"/>
              <a:gd name="connsiteX6" fmla="*/ 60455 w 1048675"/>
              <a:gd name="connsiteY6" fmla="*/ 248558 h 592474"/>
              <a:gd name="connsiteX7" fmla="*/ 941518 w 1048675"/>
              <a:gd name="connsiteY7" fmla="*/ 242181 h 592474"/>
              <a:gd name="connsiteX0" fmla="*/ 820074 w 1048675"/>
              <a:gd name="connsiteY0" fmla="*/ 579722 h 579722"/>
              <a:gd name="connsiteX1" fmla="*/ 955806 w 1048675"/>
              <a:gd name="connsiteY1" fmla="*/ 579211 h 579722"/>
              <a:gd name="connsiteX2" fmla="*/ 1043912 w 1048675"/>
              <a:gd name="connsiteY2" fmla="*/ 484472 h 579722"/>
              <a:gd name="connsiteX3" fmla="*/ 1048675 w 1048675"/>
              <a:gd name="connsiteY3" fmla="*/ 129416 h 579722"/>
              <a:gd name="connsiteX4" fmla="*/ 910562 w 1048675"/>
              <a:gd name="connsiteY4" fmla="*/ 3739 h 579722"/>
              <a:gd name="connsiteX5" fmla="*/ 55692 w 1048675"/>
              <a:gd name="connsiteY5" fmla="*/ 0 h 579722"/>
              <a:gd name="connsiteX6" fmla="*/ 60455 w 1048675"/>
              <a:gd name="connsiteY6" fmla="*/ 235806 h 579722"/>
              <a:gd name="connsiteX7" fmla="*/ 941518 w 1048675"/>
              <a:gd name="connsiteY7" fmla="*/ 229429 h 579722"/>
              <a:gd name="connsiteX0" fmla="*/ 820074 w 1048675"/>
              <a:gd name="connsiteY0" fmla="*/ 579722 h 579722"/>
              <a:gd name="connsiteX1" fmla="*/ 955806 w 1048675"/>
              <a:gd name="connsiteY1" fmla="*/ 579211 h 579722"/>
              <a:gd name="connsiteX2" fmla="*/ 1043912 w 1048675"/>
              <a:gd name="connsiteY2" fmla="*/ 484472 h 579722"/>
              <a:gd name="connsiteX3" fmla="*/ 1048675 w 1048675"/>
              <a:gd name="connsiteY3" fmla="*/ 129416 h 579722"/>
              <a:gd name="connsiteX4" fmla="*/ 910562 w 1048675"/>
              <a:gd name="connsiteY4" fmla="*/ 3739 h 579722"/>
              <a:gd name="connsiteX5" fmla="*/ 55692 w 1048675"/>
              <a:gd name="connsiteY5" fmla="*/ 0 h 579722"/>
              <a:gd name="connsiteX6" fmla="*/ 60455 w 1048675"/>
              <a:gd name="connsiteY6" fmla="*/ 235806 h 579722"/>
              <a:gd name="connsiteX7" fmla="*/ 941518 w 1048675"/>
              <a:gd name="connsiteY7" fmla="*/ 229429 h 579722"/>
              <a:gd name="connsiteX0" fmla="*/ 820074 w 1048675"/>
              <a:gd name="connsiteY0" fmla="*/ 584489 h 584489"/>
              <a:gd name="connsiteX1" fmla="*/ 955806 w 1048675"/>
              <a:gd name="connsiteY1" fmla="*/ 583978 h 584489"/>
              <a:gd name="connsiteX2" fmla="*/ 1043912 w 1048675"/>
              <a:gd name="connsiteY2" fmla="*/ 489239 h 584489"/>
              <a:gd name="connsiteX3" fmla="*/ 1048675 w 1048675"/>
              <a:gd name="connsiteY3" fmla="*/ 134183 h 584489"/>
              <a:gd name="connsiteX4" fmla="*/ 910562 w 1048675"/>
              <a:gd name="connsiteY4" fmla="*/ 4 h 584489"/>
              <a:gd name="connsiteX5" fmla="*/ 55692 w 1048675"/>
              <a:gd name="connsiteY5" fmla="*/ 4767 h 584489"/>
              <a:gd name="connsiteX6" fmla="*/ 60455 w 1048675"/>
              <a:gd name="connsiteY6" fmla="*/ 240573 h 584489"/>
              <a:gd name="connsiteX7" fmla="*/ 941518 w 1048675"/>
              <a:gd name="connsiteY7" fmla="*/ 234196 h 584489"/>
              <a:gd name="connsiteX0" fmla="*/ 820074 w 1048675"/>
              <a:gd name="connsiteY0" fmla="*/ 584489 h 584489"/>
              <a:gd name="connsiteX1" fmla="*/ 955806 w 1048675"/>
              <a:gd name="connsiteY1" fmla="*/ 583978 h 584489"/>
              <a:gd name="connsiteX2" fmla="*/ 1043912 w 1048675"/>
              <a:gd name="connsiteY2" fmla="*/ 489239 h 584489"/>
              <a:gd name="connsiteX3" fmla="*/ 1048675 w 1048675"/>
              <a:gd name="connsiteY3" fmla="*/ 134183 h 584489"/>
              <a:gd name="connsiteX4" fmla="*/ 910562 w 1048675"/>
              <a:gd name="connsiteY4" fmla="*/ 4 h 584489"/>
              <a:gd name="connsiteX5" fmla="*/ 55692 w 1048675"/>
              <a:gd name="connsiteY5" fmla="*/ 4767 h 584489"/>
              <a:gd name="connsiteX6" fmla="*/ 60455 w 1048675"/>
              <a:gd name="connsiteY6" fmla="*/ 240573 h 584489"/>
              <a:gd name="connsiteX7" fmla="*/ 941518 w 1048675"/>
              <a:gd name="connsiteY7" fmla="*/ 234196 h 584489"/>
              <a:gd name="connsiteX0" fmla="*/ 820074 w 1048675"/>
              <a:gd name="connsiteY0" fmla="*/ 584489 h 584489"/>
              <a:gd name="connsiteX1" fmla="*/ 955806 w 1048675"/>
              <a:gd name="connsiteY1" fmla="*/ 583978 h 584489"/>
              <a:gd name="connsiteX2" fmla="*/ 1043912 w 1048675"/>
              <a:gd name="connsiteY2" fmla="*/ 489239 h 584489"/>
              <a:gd name="connsiteX3" fmla="*/ 1048675 w 1048675"/>
              <a:gd name="connsiteY3" fmla="*/ 134183 h 584489"/>
              <a:gd name="connsiteX4" fmla="*/ 910562 w 1048675"/>
              <a:gd name="connsiteY4" fmla="*/ 4 h 584489"/>
              <a:gd name="connsiteX5" fmla="*/ 55692 w 1048675"/>
              <a:gd name="connsiteY5" fmla="*/ 4767 h 584489"/>
              <a:gd name="connsiteX6" fmla="*/ 60455 w 1048675"/>
              <a:gd name="connsiteY6" fmla="*/ 240573 h 584489"/>
              <a:gd name="connsiteX7" fmla="*/ 955806 w 1048675"/>
              <a:gd name="connsiteY7" fmla="*/ 242698 h 584489"/>
              <a:gd name="connsiteX0" fmla="*/ 815695 w 1044296"/>
              <a:gd name="connsiteY0" fmla="*/ 584489 h 584489"/>
              <a:gd name="connsiteX1" fmla="*/ 951427 w 1044296"/>
              <a:gd name="connsiteY1" fmla="*/ 583978 h 584489"/>
              <a:gd name="connsiteX2" fmla="*/ 1039533 w 1044296"/>
              <a:gd name="connsiteY2" fmla="*/ 489239 h 584489"/>
              <a:gd name="connsiteX3" fmla="*/ 1044296 w 1044296"/>
              <a:gd name="connsiteY3" fmla="*/ 134183 h 584489"/>
              <a:gd name="connsiteX4" fmla="*/ 906183 w 1044296"/>
              <a:gd name="connsiteY4" fmla="*/ 4 h 584489"/>
              <a:gd name="connsiteX5" fmla="*/ 51313 w 1044296"/>
              <a:gd name="connsiteY5" fmla="*/ 4767 h 584489"/>
              <a:gd name="connsiteX6" fmla="*/ 65601 w 1044296"/>
              <a:gd name="connsiteY6" fmla="*/ 240573 h 584489"/>
              <a:gd name="connsiteX7" fmla="*/ 951427 w 1044296"/>
              <a:gd name="connsiteY7" fmla="*/ 242698 h 584489"/>
              <a:gd name="connsiteX0" fmla="*/ 813014 w 1041615"/>
              <a:gd name="connsiteY0" fmla="*/ 584489 h 584489"/>
              <a:gd name="connsiteX1" fmla="*/ 948746 w 1041615"/>
              <a:gd name="connsiteY1" fmla="*/ 583978 h 584489"/>
              <a:gd name="connsiteX2" fmla="*/ 1036852 w 1041615"/>
              <a:gd name="connsiteY2" fmla="*/ 489239 h 584489"/>
              <a:gd name="connsiteX3" fmla="*/ 1041615 w 1041615"/>
              <a:gd name="connsiteY3" fmla="*/ 134183 h 584489"/>
              <a:gd name="connsiteX4" fmla="*/ 903502 w 1041615"/>
              <a:gd name="connsiteY4" fmla="*/ 4 h 584489"/>
              <a:gd name="connsiteX5" fmla="*/ 48632 w 1041615"/>
              <a:gd name="connsiteY5" fmla="*/ 4767 h 584489"/>
              <a:gd name="connsiteX6" fmla="*/ 69270 w 1041615"/>
              <a:gd name="connsiteY6" fmla="*/ 260410 h 584489"/>
              <a:gd name="connsiteX7" fmla="*/ 948746 w 1041615"/>
              <a:gd name="connsiteY7" fmla="*/ 242698 h 584489"/>
              <a:gd name="connsiteX0" fmla="*/ 813014 w 1041615"/>
              <a:gd name="connsiteY0" fmla="*/ 584489 h 584489"/>
              <a:gd name="connsiteX1" fmla="*/ 948746 w 1041615"/>
              <a:gd name="connsiteY1" fmla="*/ 583978 h 584489"/>
              <a:gd name="connsiteX2" fmla="*/ 1036852 w 1041615"/>
              <a:gd name="connsiteY2" fmla="*/ 489239 h 584489"/>
              <a:gd name="connsiteX3" fmla="*/ 1041615 w 1041615"/>
              <a:gd name="connsiteY3" fmla="*/ 134183 h 584489"/>
              <a:gd name="connsiteX4" fmla="*/ 903502 w 1041615"/>
              <a:gd name="connsiteY4" fmla="*/ 4 h 584489"/>
              <a:gd name="connsiteX5" fmla="*/ 48632 w 1041615"/>
              <a:gd name="connsiteY5" fmla="*/ 4767 h 584489"/>
              <a:gd name="connsiteX6" fmla="*/ 69270 w 1041615"/>
              <a:gd name="connsiteY6" fmla="*/ 260410 h 584489"/>
              <a:gd name="connsiteX7" fmla="*/ 945571 w 1041615"/>
              <a:gd name="connsiteY7" fmla="*/ 262536 h 584489"/>
              <a:gd name="connsiteX0" fmla="*/ 813014 w 1041615"/>
              <a:gd name="connsiteY0" fmla="*/ 584489 h 584489"/>
              <a:gd name="connsiteX1" fmla="*/ 948746 w 1041615"/>
              <a:gd name="connsiteY1" fmla="*/ 583978 h 584489"/>
              <a:gd name="connsiteX2" fmla="*/ 1036852 w 1041615"/>
              <a:gd name="connsiteY2" fmla="*/ 489239 h 584489"/>
              <a:gd name="connsiteX3" fmla="*/ 1041615 w 1041615"/>
              <a:gd name="connsiteY3" fmla="*/ 134183 h 584489"/>
              <a:gd name="connsiteX4" fmla="*/ 903502 w 1041615"/>
              <a:gd name="connsiteY4" fmla="*/ 4 h 584489"/>
              <a:gd name="connsiteX5" fmla="*/ 48632 w 1041615"/>
              <a:gd name="connsiteY5" fmla="*/ 4767 h 584489"/>
              <a:gd name="connsiteX6" fmla="*/ 69270 w 1041615"/>
              <a:gd name="connsiteY6" fmla="*/ 260410 h 584489"/>
              <a:gd name="connsiteX7" fmla="*/ 967796 w 1041615"/>
              <a:gd name="connsiteY7" fmla="*/ 262536 h 584489"/>
              <a:gd name="connsiteX0" fmla="*/ 813014 w 1041615"/>
              <a:gd name="connsiteY0" fmla="*/ 579722 h 579722"/>
              <a:gd name="connsiteX1" fmla="*/ 948746 w 1041615"/>
              <a:gd name="connsiteY1" fmla="*/ 579211 h 579722"/>
              <a:gd name="connsiteX2" fmla="*/ 1036852 w 1041615"/>
              <a:gd name="connsiteY2" fmla="*/ 484472 h 579722"/>
              <a:gd name="connsiteX3" fmla="*/ 1041615 w 1041615"/>
              <a:gd name="connsiteY3" fmla="*/ 129416 h 579722"/>
              <a:gd name="connsiteX4" fmla="*/ 903502 w 1041615"/>
              <a:gd name="connsiteY4" fmla="*/ 904 h 579722"/>
              <a:gd name="connsiteX5" fmla="*/ 48632 w 1041615"/>
              <a:gd name="connsiteY5" fmla="*/ 0 h 579722"/>
              <a:gd name="connsiteX6" fmla="*/ 69270 w 1041615"/>
              <a:gd name="connsiteY6" fmla="*/ 255643 h 579722"/>
              <a:gd name="connsiteX7" fmla="*/ 967796 w 1041615"/>
              <a:gd name="connsiteY7" fmla="*/ 257769 h 57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615" h="579722">
                <a:moveTo>
                  <a:pt x="813014" y="579722"/>
                </a:moveTo>
                <a:lnTo>
                  <a:pt x="948746" y="579211"/>
                </a:lnTo>
                <a:cubicBezTo>
                  <a:pt x="1002721" y="580221"/>
                  <a:pt x="1032883" y="540849"/>
                  <a:pt x="1036852" y="484472"/>
                </a:cubicBezTo>
                <a:cubicBezTo>
                  <a:pt x="1038440" y="378873"/>
                  <a:pt x="1040027" y="235015"/>
                  <a:pt x="1041615" y="129416"/>
                </a:cubicBezTo>
                <a:cubicBezTo>
                  <a:pt x="1038439" y="57768"/>
                  <a:pt x="1016215" y="287"/>
                  <a:pt x="903502" y="904"/>
                </a:cubicBezTo>
                <a:lnTo>
                  <a:pt x="48632" y="0"/>
                </a:lnTo>
                <a:cubicBezTo>
                  <a:pt x="-27568" y="5626"/>
                  <a:pt x="-9311" y="254267"/>
                  <a:pt x="69270" y="255643"/>
                </a:cubicBezTo>
                <a:lnTo>
                  <a:pt x="967796" y="257769"/>
                </a:lnTo>
              </a:path>
            </a:pathLst>
          </a:cu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p>
        </p:txBody>
      </p:sp>
      <p:sp>
        <p:nvSpPr>
          <p:cNvPr id="29" name="Freeform: Shape 28">
            <a:extLst>
              <a:ext uri="{FF2B5EF4-FFF2-40B4-BE49-F238E27FC236}">
                <a16:creationId xmlns:a16="http://schemas.microsoft.com/office/drawing/2014/main" id="{9DB92098-4CDD-42EE-8C91-6CA86C9465E1}"/>
              </a:ext>
            </a:extLst>
          </p:cNvPr>
          <p:cNvSpPr/>
          <p:nvPr/>
        </p:nvSpPr>
        <p:spPr bwMode="auto">
          <a:xfrm flipH="1" flipV="1">
            <a:off x="4362221" y="3656889"/>
            <a:ext cx="466153" cy="479587"/>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123592 h 495300"/>
              <a:gd name="connsiteX3" fmla="*/ 0 w 1042987"/>
              <a:gd name="connsiteY3" fmla="*/ 495300 h 495300"/>
              <a:gd name="connsiteX0" fmla="*/ 1042987 w 1042987"/>
              <a:gd name="connsiteY0" fmla="*/ 4763 h 495300"/>
              <a:gd name="connsiteX1" fmla="*/ 257175 w 1042987"/>
              <a:gd name="connsiteY1" fmla="*/ 0 h 495300"/>
              <a:gd name="connsiteX2" fmla="*/ 6833 w 1042987"/>
              <a:gd name="connsiteY2" fmla="*/ 139499 h 495300"/>
              <a:gd name="connsiteX3" fmla="*/ 0 w 1042987"/>
              <a:gd name="connsiteY3" fmla="*/ 495300 h 495300"/>
              <a:gd name="connsiteX0" fmla="*/ 1042987 w 1042987"/>
              <a:gd name="connsiteY0" fmla="*/ 4763 h 495300"/>
              <a:gd name="connsiteX1" fmla="*/ 257175 w 1042987"/>
              <a:gd name="connsiteY1" fmla="*/ 0 h 495300"/>
              <a:gd name="connsiteX2" fmla="*/ 6833 w 1042987"/>
              <a:gd name="connsiteY2" fmla="*/ 139499 h 495300"/>
              <a:gd name="connsiteX3" fmla="*/ 0 w 1042987"/>
              <a:gd name="connsiteY3" fmla="*/ 495300 h 495300"/>
              <a:gd name="connsiteX0" fmla="*/ 1056654 w 1056654"/>
              <a:gd name="connsiteY0" fmla="*/ 0 h 500081"/>
              <a:gd name="connsiteX1" fmla="*/ 257175 w 1056654"/>
              <a:gd name="connsiteY1" fmla="*/ 4781 h 500081"/>
              <a:gd name="connsiteX2" fmla="*/ 6833 w 1056654"/>
              <a:gd name="connsiteY2" fmla="*/ 144280 h 500081"/>
              <a:gd name="connsiteX3" fmla="*/ 0 w 1056654"/>
              <a:gd name="connsiteY3" fmla="*/ 500081 h 500081"/>
              <a:gd name="connsiteX0" fmla="*/ 1056654 w 1056654"/>
              <a:gd name="connsiteY0" fmla="*/ 0 h 500081"/>
              <a:gd name="connsiteX1" fmla="*/ 257175 w 1056654"/>
              <a:gd name="connsiteY1" fmla="*/ 4781 h 500081"/>
              <a:gd name="connsiteX2" fmla="*/ 6832 w 1056654"/>
              <a:gd name="connsiteY2" fmla="*/ 374635 h 500081"/>
              <a:gd name="connsiteX3" fmla="*/ 0 w 1056654"/>
              <a:gd name="connsiteY3" fmla="*/ 500081 h 500081"/>
              <a:gd name="connsiteX0" fmla="*/ 1056654 w 1056654"/>
              <a:gd name="connsiteY0" fmla="*/ 0 h 500081"/>
              <a:gd name="connsiteX1" fmla="*/ 257175 w 1056654"/>
              <a:gd name="connsiteY1" fmla="*/ 4781 h 500081"/>
              <a:gd name="connsiteX2" fmla="*/ 6832 w 1056654"/>
              <a:gd name="connsiteY2" fmla="*/ 374635 h 500081"/>
              <a:gd name="connsiteX3" fmla="*/ 0 w 1056654"/>
              <a:gd name="connsiteY3" fmla="*/ 500081 h 500081"/>
              <a:gd name="connsiteX0" fmla="*/ 1056654 w 1056654"/>
              <a:gd name="connsiteY0" fmla="*/ 429 h 500510"/>
              <a:gd name="connsiteX1" fmla="*/ 365546 w 1056654"/>
              <a:gd name="connsiteY1" fmla="*/ 0 h 500510"/>
              <a:gd name="connsiteX2" fmla="*/ 6832 w 1056654"/>
              <a:gd name="connsiteY2" fmla="*/ 375064 h 500510"/>
              <a:gd name="connsiteX3" fmla="*/ 0 w 1056654"/>
              <a:gd name="connsiteY3" fmla="*/ 500510 h 500510"/>
              <a:gd name="connsiteX0" fmla="*/ 1060727 w 1060727"/>
              <a:gd name="connsiteY0" fmla="*/ 429 h 500510"/>
              <a:gd name="connsiteX1" fmla="*/ 369619 w 1060727"/>
              <a:gd name="connsiteY1" fmla="*/ 0 h 500510"/>
              <a:gd name="connsiteX2" fmla="*/ 66 w 1060727"/>
              <a:gd name="connsiteY2" fmla="*/ 187534 h 500510"/>
              <a:gd name="connsiteX3" fmla="*/ 4073 w 1060727"/>
              <a:gd name="connsiteY3" fmla="*/ 500510 h 500510"/>
              <a:gd name="connsiteX0" fmla="*/ 1060727 w 1060727"/>
              <a:gd name="connsiteY0" fmla="*/ 429 h 500510"/>
              <a:gd name="connsiteX1" fmla="*/ 369619 w 1060727"/>
              <a:gd name="connsiteY1" fmla="*/ 0 h 500510"/>
              <a:gd name="connsiteX2" fmla="*/ 66 w 1060727"/>
              <a:gd name="connsiteY2" fmla="*/ 187534 h 500510"/>
              <a:gd name="connsiteX3" fmla="*/ 4073 w 1060727"/>
              <a:gd name="connsiteY3" fmla="*/ 500510 h 500510"/>
            </a:gdLst>
            <a:ahLst/>
            <a:cxnLst>
              <a:cxn ang="0">
                <a:pos x="connsiteX0" y="connsiteY0"/>
              </a:cxn>
              <a:cxn ang="0">
                <a:pos x="connsiteX1" y="connsiteY1"/>
              </a:cxn>
              <a:cxn ang="0">
                <a:pos x="connsiteX2" y="connsiteY2"/>
              </a:cxn>
              <a:cxn ang="0">
                <a:pos x="connsiteX3" y="connsiteY3"/>
              </a:cxn>
            </a:cxnLst>
            <a:rect l="l" t="t" r="r" b="b"/>
            <a:pathLst>
              <a:path w="1060727" h="500510">
                <a:moveTo>
                  <a:pt x="1060727" y="429"/>
                </a:moveTo>
                <a:lnTo>
                  <a:pt x="369619" y="0"/>
                </a:lnTo>
                <a:cubicBezTo>
                  <a:pt x="183881" y="17462"/>
                  <a:pt x="-4085" y="54904"/>
                  <a:pt x="66" y="187534"/>
                </a:cubicBezTo>
                <a:cubicBezTo>
                  <a:pt x="1402" y="291859"/>
                  <a:pt x="2737" y="396185"/>
                  <a:pt x="4073" y="500510"/>
                </a:cubicBezTo>
              </a:path>
            </a:pathLst>
          </a:cu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9" name="Freeform: Shape 8">
            <a:extLst>
              <a:ext uri="{FF2B5EF4-FFF2-40B4-BE49-F238E27FC236}">
                <a16:creationId xmlns:a16="http://schemas.microsoft.com/office/drawing/2014/main" id="{64B8C83B-E341-4A7B-B388-F6021C2F6FD8}"/>
              </a:ext>
            </a:extLst>
          </p:cNvPr>
          <p:cNvSpPr/>
          <p:nvPr/>
        </p:nvSpPr>
        <p:spPr bwMode="auto">
          <a:xfrm>
            <a:off x="2719388" y="3533775"/>
            <a:ext cx="900112" cy="933450"/>
          </a:xfrm>
          <a:custGeom>
            <a:avLst/>
            <a:gdLst>
              <a:gd name="connsiteX0" fmla="*/ 0 w 900112"/>
              <a:gd name="connsiteY0" fmla="*/ 0 h 933450"/>
              <a:gd name="connsiteX1" fmla="*/ 4762 w 900112"/>
              <a:gd name="connsiteY1" fmla="*/ 490538 h 933450"/>
              <a:gd name="connsiteX2" fmla="*/ 180975 w 900112"/>
              <a:gd name="connsiteY2" fmla="*/ 666750 h 933450"/>
              <a:gd name="connsiteX3" fmla="*/ 385762 w 900112"/>
              <a:gd name="connsiteY3" fmla="*/ 666750 h 933450"/>
              <a:gd name="connsiteX4" fmla="*/ 566737 w 900112"/>
              <a:gd name="connsiteY4" fmla="*/ 928688 h 933450"/>
              <a:gd name="connsiteX5" fmla="*/ 900112 w 900112"/>
              <a:gd name="connsiteY5" fmla="*/ 933450 h 933450"/>
              <a:gd name="connsiteX0" fmla="*/ 9663 w 909775"/>
              <a:gd name="connsiteY0" fmla="*/ 0 h 933450"/>
              <a:gd name="connsiteX1" fmla="*/ 137 w 909775"/>
              <a:gd name="connsiteY1" fmla="*/ 492920 h 933450"/>
              <a:gd name="connsiteX2" fmla="*/ 190638 w 909775"/>
              <a:gd name="connsiteY2" fmla="*/ 666750 h 933450"/>
              <a:gd name="connsiteX3" fmla="*/ 395425 w 909775"/>
              <a:gd name="connsiteY3" fmla="*/ 666750 h 933450"/>
              <a:gd name="connsiteX4" fmla="*/ 576400 w 909775"/>
              <a:gd name="connsiteY4" fmla="*/ 928688 h 933450"/>
              <a:gd name="connsiteX5" fmla="*/ 909775 w 909775"/>
              <a:gd name="connsiteY5" fmla="*/ 933450 h 933450"/>
              <a:gd name="connsiteX0" fmla="*/ 2671 w 902783"/>
              <a:gd name="connsiteY0" fmla="*/ 0 h 933450"/>
              <a:gd name="connsiteX1" fmla="*/ 289 w 902783"/>
              <a:gd name="connsiteY1" fmla="*/ 492920 h 933450"/>
              <a:gd name="connsiteX2" fmla="*/ 183646 w 902783"/>
              <a:gd name="connsiteY2" fmla="*/ 666750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66750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66750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0 w 900112"/>
              <a:gd name="connsiteY0" fmla="*/ 0 h 933450"/>
              <a:gd name="connsiteX1" fmla="*/ 793 w 900112"/>
              <a:gd name="connsiteY1" fmla="*/ 445295 h 933450"/>
              <a:gd name="connsiteX2" fmla="*/ 180975 w 900112"/>
              <a:gd name="connsiteY2" fmla="*/ 657225 h 933450"/>
              <a:gd name="connsiteX3" fmla="*/ 385762 w 900112"/>
              <a:gd name="connsiteY3" fmla="*/ 6667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85762 w 900112"/>
              <a:gd name="connsiteY3" fmla="*/ 6667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79412 w 900112"/>
              <a:gd name="connsiteY3" fmla="*/ 63500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79412 w 900112"/>
              <a:gd name="connsiteY3" fmla="*/ 64770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76237 w 900112"/>
              <a:gd name="connsiteY3" fmla="*/ 6032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03250 h 933450"/>
              <a:gd name="connsiteX3" fmla="*/ 376237 w 900112"/>
              <a:gd name="connsiteY3" fmla="*/ 6032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03250 h 933450"/>
              <a:gd name="connsiteX3" fmla="*/ 376237 w 900112"/>
              <a:gd name="connsiteY3" fmla="*/ 6032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03250 h 933450"/>
              <a:gd name="connsiteX3" fmla="*/ 331787 w 900112"/>
              <a:gd name="connsiteY3" fmla="*/ 606425 h 933450"/>
              <a:gd name="connsiteX4" fmla="*/ 566737 w 900112"/>
              <a:gd name="connsiteY4" fmla="*/ 928688 h 933450"/>
              <a:gd name="connsiteX5" fmla="*/ 900112 w 900112"/>
              <a:gd name="connsiteY5" fmla="*/ 9334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 h="933450">
                <a:moveTo>
                  <a:pt x="0" y="0"/>
                </a:moveTo>
                <a:cubicBezTo>
                  <a:pt x="1587" y="163513"/>
                  <a:pt x="-794" y="281782"/>
                  <a:pt x="793" y="445295"/>
                </a:cubicBezTo>
                <a:cubicBezTo>
                  <a:pt x="7144" y="572294"/>
                  <a:pt x="86518" y="595313"/>
                  <a:pt x="180975" y="603250"/>
                </a:cubicBezTo>
                <a:lnTo>
                  <a:pt x="331787" y="606425"/>
                </a:lnTo>
                <a:cubicBezTo>
                  <a:pt x="425450" y="608013"/>
                  <a:pt x="477837" y="929481"/>
                  <a:pt x="566737" y="928688"/>
                </a:cubicBezTo>
                <a:lnTo>
                  <a:pt x="900112" y="933450"/>
                </a:lnTo>
              </a:path>
            </a:pathLst>
          </a:custGeom>
          <a:noFill/>
          <a:ln w="50800"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p>
        </p:txBody>
      </p:sp>
      <p:sp>
        <p:nvSpPr>
          <p:cNvPr id="30" name="TextBox 29">
            <a:extLst>
              <a:ext uri="{FF2B5EF4-FFF2-40B4-BE49-F238E27FC236}">
                <a16:creationId xmlns:a16="http://schemas.microsoft.com/office/drawing/2014/main" id="{0E089942-2E7D-4AA3-BF76-53E471ADD34D}"/>
              </a:ext>
            </a:extLst>
          </p:cNvPr>
          <p:cNvSpPr txBox="1"/>
          <p:nvPr/>
        </p:nvSpPr>
        <p:spPr>
          <a:xfrm>
            <a:off x="3500529" y="4896641"/>
            <a:ext cx="1850413" cy="646331"/>
          </a:xfrm>
          <a:prstGeom prst="rect">
            <a:avLst/>
          </a:prstGeom>
          <a:noFill/>
        </p:spPr>
        <p:txBody>
          <a:bodyPr wrap="square" rtlCol="0">
            <a:spAutoFit/>
          </a:bodyPr>
          <a:lstStyle/>
          <a:p>
            <a:r>
              <a:rPr lang="en-CA" sz="1400" b="1" dirty="0">
                <a:solidFill>
                  <a:schemeClr val="tx1"/>
                </a:solidFill>
              </a:rPr>
              <a:t>Compressor</a:t>
            </a:r>
          </a:p>
          <a:p>
            <a:r>
              <a:rPr lang="en-CA" sz="1100" i="1" dirty="0">
                <a:solidFill>
                  <a:schemeClr val="tx1"/>
                </a:solidFill>
              </a:rPr>
              <a:t>Increases refrigerant pressure / temperature</a:t>
            </a:r>
          </a:p>
        </p:txBody>
      </p:sp>
      <p:sp>
        <p:nvSpPr>
          <p:cNvPr id="31" name="TextBox 30">
            <a:extLst>
              <a:ext uri="{FF2B5EF4-FFF2-40B4-BE49-F238E27FC236}">
                <a16:creationId xmlns:a16="http://schemas.microsoft.com/office/drawing/2014/main" id="{9D7BBD7F-E7C6-4AB2-A8D5-EF7BAC3CD0D5}"/>
              </a:ext>
            </a:extLst>
          </p:cNvPr>
          <p:cNvSpPr txBox="1"/>
          <p:nvPr/>
        </p:nvSpPr>
        <p:spPr>
          <a:xfrm>
            <a:off x="1634893" y="4506174"/>
            <a:ext cx="1767808" cy="646331"/>
          </a:xfrm>
          <a:prstGeom prst="rect">
            <a:avLst/>
          </a:prstGeom>
          <a:noFill/>
        </p:spPr>
        <p:txBody>
          <a:bodyPr wrap="square" rtlCol="0">
            <a:spAutoFit/>
          </a:bodyPr>
          <a:lstStyle/>
          <a:p>
            <a:pPr algn="r"/>
            <a:r>
              <a:rPr lang="en-CA" sz="1400" b="1" dirty="0">
                <a:solidFill>
                  <a:schemeClr val="tx1"/>
                </a:solidFill>
              </a:rPr>
              <a:t>Reversing Valve</a:t>
            </a:r>
          </a:p>
          <a:p>
            <a:pPr algn="r"/>
            <a:r>
              <a:rPr lang="en-CA" sz="1100" i="1" dirty="0">
                <a:solidFill>
                  <a:schemeClr val="tx1"/>
                </a:solidFill>
              </a:rPr>
              <a:t>Changes refrigerant flow direction</a:t>
            </a:r>
          </a:p>
        </p:txBody>
      </p:sp>
      <p:sp>
        <p:nvSpPr>
          <p:cNvPr id="33" name="TextBox 32">
            <a:extLst>
              <a:ext uri="{FF2B5EF4-FFF2-40B4-BE49-F238E27FC236}">
                <a16:creationId xmlns:a16="http://schemas.microsoft.com/office/drawing/2014/main" id="{9B10B92D-7AD3-4439-A4D9-B6ED63611D17}"/>
              </a:ext>
            </a:extLst>
          </p:cNvPr>
          <p:cNvSpPr txBox="1"/>
          <p:nvPr/>
        </p:nvSpPr>
        <p:spPr>
          <a:xfrm>
            <a:off x="5132296" y="4942807"/>
            <a:ext cx="2478190" cy="1200329"/>
          </a:xfrm>
          <a:custGeom>
            <a:avLst/>
            <a:gdLst>
              <a:gd name="connsiteX0" fmla="*/ 0 w 2478190"/>
              <a:gd name="connsiteY0" fmla="*/ 0 h 1200329"/>
              <a:gd name="connsiteX1" fmla="*/ 594766 w 2478190"/>
              <a:gd name="connsiteY1" fmla="*/ 0 h 1200329"/>
              <a:gd name="connsiteX2" fmla="*/ 1214313 w 2478190"/>
              <a:gd name="connsiteY2" fmla="*/ 0 h 1200329"/>
              <a:gd name="connsiteX3" fmla="*/ 1858643 w 2478190"/>
              <a:gd name="connsiteY3" fmla="*/ 0 h 1200329"/>
              <a:gd name="connsiteX4" fmla="*/ 2478190 w 2478190"/>
              <a:gd name="connsiteY4" fmla="*/ 0 h 1200329"/>
              <a:gd name="connsiteX5" fmla="*/ 2478190 w 2478190"/>
              <a:gd name="connsiteY5" fmla="*/ 612168 h 1200329"/>
              <a:gd name="connsiteX6" fmla="*/ 2478190 w 2478190"/>
              <a:gd name="connsiteY6" fmla="*/ 1200329 h 1200329"/>
              <a:gd name="connsiteX7" fmla="*/ 1809079 w 2478190"/>
              <a:gd name="connsiteY7" fmla="*/ 1200329 h 1200329"/>
              <a:gd name="connsiteX8" fmla="*/ 1139967 w 2478190"/>
              <a:gd name="connsiteY8" fmla="*/ 1200329 h 1200329"/>
              <a:gd name="connsiteX9" fmla="*/ 0 w 2478190"/>
              <a:gd name="connsiteY9" fmla="*/ 1200329 h 1200329"/>
              <a:gd name="connsiteX10" fmla="*/ 0 w 2478190"/>
              <a:gd name="connsiteY10" fmla="*/ 612168 h 1200329"/>
              <a:gd name="connsiteX11" fmla="*/ 0 w 2478190"/>
              <a:gd name="connsiteY11"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190" h="1200329" fill="none" extrusionOk="0">
                <a:moveTo>
                  <a:pt x="0" y="0"/>
                </a:moveTo>
                <a:cubicBezTo>
                  <a:pt x="271672" y="27835"/>
                  <a:pt x="359835" y="23460"/>
                  <a:pt x="594766" y="0"/>
                </a:cubicBezTo>
                <a:cubicBezTo>
                  <a:pt x="829697" y="-23460"/>
                  <a:pt x="932280" y="-24777"/>
                  <a:pt x="1214313" y="0"/>
                </a:cubicBezTo>
                <a:cubicBezTo>
                  <a:pt x="1496346" y="24777"/>
                  <a:pt x="1596281" y="-31803"/>
                  <a:pt x="1858643" y="0"/>
                </a:cubicBezTo>
                <a:cubicBezTo>
                  <a:pt x="2121005" y="31803"/>
                  <a:pt x="2178233" y="27419"/>
                  <a:pt x="2478190" y="0"/>
                </a:cubicBezTo>
                <a:cubicBezTo>
                  <a:pt x="2477418" y="214082"/>
                  <a:pt x="2470101" y="418078"/>
                  <a:pt x="2478190" y="612168"/>
                </a:cubicBezTo>
                <a:cubicBezTo>
                  <a:pt x="2486279" y="806258"/>
                  <a:pt x="2488813" y="981471"/>
                  <a:pt x="2478190" y="1200329"/>
                </a:cubicBezTo>
                <a:cubicBezTo>
                  <a:pt x="2331521" y="1206675"/>
                  <a:pt x="1998692" y="1181985"/>
                  <a:pt x="1809079" y="1200329"/>
                </a:cubicBezTo>
                <a:cubicBezTo>
                  <a:pt x="1619466" y="1218673"/>
                  <a:pt x="1306453" y="1207702"/>
                  <a:pt x="1139967" y="1200329"/>
                </a:cubicBezTo>
                <a:cubicBezTo>
                  <a:pt x="973481" y="1192956"/>
                  <a:pt x="364787" y="1207799"/>
                  <a:pt x="0" y="1200329"/>
                </a:cubicBezTo>
                <a:cubicBezTo>
                  <a:pt x="12915" y="1062770"/>
                  <a:pt x="20274" y="868751"/>
                  <a:pt x="0" y="612168"/>
                </a:cubicBezTo>
                <a:cubicBezTo>
                  <a:pt x="-20274" y="355585"/>
                  <a:pt x="-25803" y="242869"/>
                  <a:pt x="0" y="0"/>
                </a:cubicBezTo>
                <a:close/>
              </a:path>
              <a:path w="2478190" h="1200329" stroke="0" extrusionOk="0">
                <a:moveTo>
                  <a:pt x="0" y="0"/>
                </a:moveTo>
                <a:cubicBezTo>
                  <a:pt x="279445" y="13266"/>
                  <a:pt x="454470" y="-27499"/>
                  <a:pt x="594766" y="0"/>
                </a:cubicBezTo>
                <a:cubicBezTo>
                  <a:pt x="735062" y="27499"/>
                  <a:pt x="999830" y="7419"/>
                  <a:pt x="1139967" y="0"/>
                </a:cubicBezTo>
                <a:cubicBezTo>
                  <a:pt x="1280104" y="-7419"/>
                  <a:pt x="1588598" y="-13500"/>
                  <a:pt x="1809079" y="0"/>
                </a:cubicBezTo>
                <a:cubicBezTo>
                  <a:pt x="2029560" y="13500"/>
                  <a:pt x="2174922" y="17493"/>
                  <a:pt x="2478190" y="0"/>
                </a:cubicBezTo>
                <a:cubicBezTo>
                  <a:pt x="2485255" y="206604"/>
                  <a:pt x="2484595" y="458597"/>
                  <a:pt x="2478190" y="588161"/>
                </a:cubicBezTo>
                <a:cubicBezTo>
                  <a:pt x="2471785" y="717725"/>
                  <a:pt x="2454565" y="975923"/>
                  <a:pt x="2478190" y="1200329"/>
                </a:cubicBezTo>
                <a:cubicBezTo>
                  <a:pt x="2299771" y="1221308"/>
                  <a:pt x="2063205" y="1210289"/>
                  <a:pt x="1858643" y="1200329"/>
                </a:cubicBezTo>
                <a:cubicBezTo>
                  <a:pt x="1654081" y="1190369"/>
                  <a:pt x="1418469" y="1231298"/>
                  <a:pt x="1189531" y="1200329"/>
                </a:cubicBezTo>
                <a:cubicBezTo>
                  <a:pt x="960593" y="1169360"/>
                  <a:pt x="805967" y="1207124"/>
                  <a:pt x="644329" y="1200329"/>
                </a:cubicBezTo>
                <a:cubicBezTo>
                  <a:pt x="482691" y="1193534"/>
                  <a:pt x="189455" y="1195640"/>
                  <a:pt x="0" y="1200329"/>
                </a:cubicBezTo>
                <a:cubicBezTo>
                  <a:pt x="27646" y="956468"/>
                  <a:pt x="-3915" y="762894"/>
                  <a:pt x="0" y="600165"/>
                </a:cubicBezTo>
                <a:cubicBezTo>
                  <a:pt x="3915" y="437436"/>
                  <a:pt x="-25916" y="120360"/>
                  <a:pt x="0" y="0"/>
                </a:cubicBezTo>
                <a:close/>
              </a:path>
            </a:pathLst>
          </a:custGeom>
          <a:solidFill>
            <a:srgbClr val="FFFFCC"/>
          </a:solidFill>
          <a:ln>
            <a:solidFill>
              <a:schemeClr val="tx1">
                <a:lumMod val="65000"/>
                <a:lumOff val="3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CA" sz="2400" b="1" dirty="0">
                <a:solidFill>
                  <a:schemeClr val="tx1"/>
                </a:solidFill>
                <a:latin typeface="Bradley Hand ITC" panose="03070402050302030203" pitchFamily="66" charset="0"/>
              </a:rPr>
              <a:t>1 unit of heat from compressor &amp; pumps</a:t>
            </a:r>
          </a:p>
        </p:txBody>
      </p:sp>
      <p:sp>
        <p:nvSpPr>
          <p:cNvPr id="34" name="TextBox 33">
            <a:extLst>
              <a:ext uri="{FF2B5EF4-FFF2-40B4-BE49-F238E27FC236}">
                <a16:creationId xmlns:a16="http://schemas.microsoft.com/office/drawing/2014/main" id="{0F1C33E5-4537-486D-A6EE-A936D70D5098}"/>
              </a:ext>
            </a:extLst>
          </p:cNvPr>
          <p:cNvSpPr txBox="1"/>
          <p:nvPr/>
        </p:nvSpPr>
        <p:spPr>
          <a:xfrm>
            <a:off x="5042910" y="2056888"/>
            <a:ext cx="2210252" cy="830997"/>
          </a:xfrm>
          <a:custGeom>
            <a:avLst/>
            <a:gdLst>
              <a:gd name="connsiteX0" fmla="*/ 0 w 2210252"/>
              <a:gd name="connsiteY0" fmla="*/ 0 h 830997"/>
              <a:gd name="connsiteX1" fmla="*/ 530460 w 2210252"/>
              <a:gd name="connsiteY1" fmla="*/ 0 h 830997"/>
              <a:gd name="connsiteX2" fmla="*/ 1083023 w 2210252"/>
              <a:gd name="connsiteY2" fmla="*/ 0 h 830997"/>
              <a:gd name="connsiteX3" fmla="*/ 1657689 w 2210252"/>
              <a:gd name="connsiteY3" fmla="*/ 0 h 830997"/>
              <a:gd name="connsiteX4" fmla="*/ 2210252 w 2210252"/>
              <a:gd name="connsiteY4" fmla="*/ 0 h 830997"/>
              <a:gd name="connsiteX5" fmla="*/ 2210252 w 2210252"/>
              <a:gd name="connsiteY5" fmla="*/ 423808 h 830997"/>
              <a:gd name="connsiteX6" fmla="*/ 2210252 w 2210252"/>
              <a:gd name="connsiteY6" fmla="*/ 830997 h 830997"/>
              <a:gd name="connsiteX7" fmla="*/ 1613484 w 2210252"/>
              <a:gd name="connsiteY7" fmla="*/ 830997 h 830997"/>
              <a:gd name="connsiteX8" fmla="*/ 1016716 w 2210252"/>
              <a:gd name="connsiteY8" fmla="*/ 830997 h 830997"/>
              <a:gd name="connsiteX9" fmla="*/ 0 w 2210252"/>
              <a:gd name="connsiteY9" fmla="*/ 830997 h 830997"/>
              <a:gd name="connsiteX10" fmla="*/ 0 w 2210252"/>
              <a:gd name="connsiteY10" fmla="*/ 423808 h 830997"/>
              <a:gd name="connsiteX11" fmla="*/ 0 w 2210252"/>
              <a:gd name="connsiteY11"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0252" h="830997" fill="none" extrusionOk="0">
                <a:moveTo>
                  <a:pt x="0" y="0"/>
                </a:moveTo>
                <a:cubicBezTo>
                  <a:pt x="198131" y="-23082"/>
                  <a:pt x="305974" y="22024"/>
                  <a:pt x="530460" y="0"/>
                </a:cubicBezTo>
                <a:cubicBezTo>
                  <a:pt x="754946" y="-22024"/>
                  <a:pt x="959084" y="-3367"/>
                  <a:pt x="1083023" y="0"/>
                </a:cubicBezTo>
                <a:cubicBezTo>
                  <a:pt x="1206962" y="3367"/>
                  <a:pt x="1373885" y="-8558"/>
                  <a:pt x="1657689" y="0"/>
                </a:cubicBezTo>
                <a:cubicBezTo>
                  <a:pt x="1941493" y="8558"/>
                  <a:pt x="2032923" y="-5920"/>
                  <a:pt x="2210252" y="0"/>
                </a:cubicBezTo>
                <a:cubicBezTo>
                  <a:pt x="2210080" y="147099"/>
                  <a:pt x="2217782" y="294537"/>
                  <a:pt x="2210252" y="423808"/>
                </a:cubicBezTo>
                <a:cubicBezTo>
                  <a:pt x="2202722" y="553079"/>
                  <a:pt x="2213658" y="699188"/>
                  <a:pt x="2210252" y="830997"/>
                </a:cubicBezTo>
                <a:cubicBezTo>
                  <a:pt x="1965383" y="818096"/>
                  <a:pt x="1816805" y="826293"/>
                  <a:pt x="1613484" y="830997"/>
                </a:cubicBezTo>
                <a:cubicBezTo>
                  <a:pt x="1410163" y="835701"/>
                  <a:pt x="1236208" y="847770"/>
                  <a:pt x="1016716" y="830997"/>
                </a:cubicBezTo>
                <a:cubicBezTo>
                  <a:pt x="797224" y="814224"/>
                  <a:pt x="267124" y="848239"/>
                  <a:pt x="0" y="830997"/>
                </a:cubicBezTo>
                <a:cubicBezTo>
                  <a:pt x="8948" y="632000"/>
                  <a:pt x="-10195" y="509028"/>
                  <a:pt x="0" y="423808"/>
                </a:cubicBezTo>
                <a:cubicBezTo>
                  <a:pt x="10195" y="338588"/>
                  <a:pt x="7562" y="121960"/>
                  <a:pt x="0" y="0"/>
                </a:cubicBezTo>
                <a:close/>
              </a:path>
              <a:path w="2210252" h="830997" stroke="0" extrusionOk="0">
                <a:moveTo>
                  <a:pt x="0" y="0"/>
                </a:moveTo>
                <a:cubicBezTo>
                  <a:pt x="204977" y="26276"/>
                  <a:pt x="326751" y="12380"/>
                  <a:pt x="530460" y="0"/>
                </a:cubicBezTo>
                <a:cubicBezTo>
                  <a:pt x="734169" y="-12380"/>
                  <a:pt x="786443" y="-19622"/>
                  <a:pt x="1016716" y="0"/>
                </a:cubicBezTo>
                <a:cubicBezTo>
                  <a:pt x="1246989" y="19622"/>
                  <a:pt x="1491061" y="-22893"/>
                  <a:pt x="1613484" y="0"/>
                </a:cubicBezTo>
                <a:cubicBezTo>
                  <a:pt x="1735907" y="22893"/>
                  <a:pt x="1942072" y="-22173"/>
                  <a:pt x="2210252" y="0"/>
                </a:cubicBezTo>
                <a:cubicBezTo>
                  <a:pt x="2203225" y="98428"/>
                  <a:pt x="2203564" y="214389"/>
                  <a:pt x="2210252" y="407189"/>
                </a:cubicBezTo>
                <a:cubicBezTo>
                  <a:pt x="2216940" y="599989"/>
                  <a:pt x="2226701" y="670006"/>
                  <a:pt x="2210252" y="830997"/>
                </a:cubicBezTo>
                <a:cubicBezTo>
                  <a:pt x="1965139" y="854965"/>
                  <a:pt x="1788197" y="838445"/>
                  <a:pt x="1657689" y="830997"/>
                </a:cubicBezTo>
                <a:cubicBezTo>
                  <a:pt x="1527181" y="823549"/>
                  <a:pt x="1227469" y="851164"/>
                  <a:pt x="1060921" y="830997"/>
                </a:cubicBezTo>
                <a:cubicBezTo>
                  <a:pt x="894373" y="810830"/>
                  <a:pt x="740898" y="838448"/>
                  <a:pt x="574666" y="830997"/>
                </a:cubicBezTo>
                <a:cubicBezTo>
                  <a:pt x="408435" y="823546"/>
                  <a:pt x="177653" y="812060"/>
                  <a:pt x="0" y="830997"/>
                </a:cubicBezTo>
                <a:cubicBezTo>
                  <a:pt x="-13305" y="736052"/>
                  <a:pt x="-3297" y="534189"/>
                  <a:pt x="0" y="415499"/>
                </a:cubicBezTo>
                <a:cubicBezTo>
                  <a:pt x="3297" y="296809"/>
                  <a:pt x="19666" y="115843"/>
                  <a:pt x="0" y="0"/>
                </a:cubicBezTo>
                <a:close/>
              </a:path>
            </a:pathLst>
          </a:custGeom>
          <a:solidFill>
            <a:srgbClr val="FFFFCC"/>
          </a:solidFill>
          <a:ln>
            <a:solidFill>
              <a:schemeClr val="tx1">
                <a:lumMod val="65000"/>
                <a:lumOff val="3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CA" sz="2400" b="1" dirty="0">
                <a:solidFill>
                  <a:schemeClr val="tx1"/>
                </a:solidFill>
                <a:latin typeface="Bradley Hand ITC" panose="03070402050302030203" pitchFamily="66" charset="0"/>
              </a:rPr>
              <a:t>4 units of heat to building</a:t>
            </a:r>
          </a:p>
        </p:txBody>
      </p:sp>
      <p:sp>
        <p:nvSpPr>
          <p:cNvPr id="36" name="Isosceles Triangle 35">
            <a:extLst>
              <a:ext uri="{FF2B5EF4-FFF2-40B4-BE49-F238E27FC236}">
                <a16:creationId xmlns:a16="http://schemas.microsoft.com/office/drawing/2014/main" id="{73B7CA28-FAC2-4BDF-883E-0644F8EDE88C}"/>
              </a:ext>
            </a:extLst>
          </p:cNvPr>
          <p:cNvSpPr/>
          <p:nvPr/>
        </p:nvSpPr>
        <p:spPr bwMode="auto">
          <a:xfrm rot="10800000" flipV="1">
            <a:off x="4803133" y="3783996"/>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37" name="Isosceles Triangle 36">
            <a:extLst>
              <a:ext uri="{FF2B5EF4-FFF2-40B4-BE49-F238E27FC236}">
                <a16:creationId xmlns:a16="http://schemas.microsoft.com/office/drawing/2014/main" id="{8DC7527F-EE4B-4D80-9811-251A5FC7231C}"/>
              </a:ext>
            </a:extLst>
          </p:cNvPr>
          <p:cNvSpPr/>
          <p:nvPr/>
        </p:nvSpPr>
        <p:spPr bwMode="auto">
          <a:xfrm rot="5400000" flipH="1">
            <a:off x="4505253" y="4082553"/>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38" name="Isosceles Triangle 37">
            <a:extLst>
              <a:ext uri="{FF2B5EF4-FFF2-40B4-BE49-F238E27FC236}">
                <a16:creationId xmlns:a16="http://schemas.microsoft.com/office/drawing/2014/main" id="{91CE1462-888F-4459-A62C-972ACD0B17D2}"/>
              </a:ext>
            </a:extLst>
          </p:cNvPr>
          <p:cNvSpPr/>
          <p:nvPr/>
        </p:nvSpPr>
        <p:spPr bwMode="auto">
          <a:xfrm rot="5400000" flipH="1">
            <a:off x="3644230" y="4087315"/>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39" name="Isosceles Triangle 38">
            <a:extLst>
              <a:ext uri="{FF2B5EF4-FFF2-40B4-BE49-F238E27FC236}">
                <a16:creationId xmlns:a16="http://schemas.microsoft.com/office/drawing/2014/main" id="{61EABC8E-1C2C-438E-8840-549737299DD6}"/>
              </a:ext>
            </a:extLst>
          </p:cNvPr>
          <p:cNvSpPr/>
          <p:nvPr/>
        </p:nvSpPr>
        <p:spPr bwMode="auto">
          <a:xfrm rot="5400000">
            <a:off x="3397259" y="4408539"/>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0" name="Isosceles Triangle 39">
            <a:extLst>
              <a:ext uri="{FF2B5EF4-FFF2-40B4-BE49-F238E27FC236}">
                <a16:creationId xmlns:a16="http://schemas.microsoft.com/office/drawing/2014/main" id="{BFC284AE-422F-41A0-96A3-C359D4807BB8}"/>
              </a:ext>
            </a:extLst>
          </p:cNvPr>
          <p:cNvSpPr/>
          <p:nvPr/>
        </p:nvSpPr>
        <p:spPr bwMode="auto">
          <a:xfrm>
            <a:off x="4254387" y="4159335"/>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4" name="Isosceles Triangle 43">
            <a:extLst>
              <a:ext uri="{FF2B5EF4-FFF2-40B4-BE49-F238E27FC236}">
                <a16:creationId xmlns:a16="http://schemas.microsoft.com/office/drawing/2014/main" id="{4F3C5B22-A489-4BFA-A930-92AB20AB8140}"/>
              </a:ext>
            </a:extLst>
          </p:cNvPr>
          <p:cNvSpPr/>
          <p:nvPr/>
        </p:nvSpPr>
        <p:spPr bwMode="auto">
          <a:xfrm rot="16200000">
            <a:off x="3672527" y="3797668"/>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5" name="Isosceles Triangle 44">
            <a:extLst>
              <a:ext uri="{FF2B5EF4-FFF2-40B4-BE49-F238E27FC236}">
                <a16:creationId xmlns:a16="http://schemas.microsoft.com/office/drawing/2014/main" id="{EA6DD8E0-E458-4DB3-A83B-E15155EC1215}"/>
              </a:ext>
            </a:extLst>
          </p:cNvPr>
          <p:cNvSpPr/>
          <p:nvPr/>
        </p:nvSpPr>
        <p:spPr bwMode="auto">
          <a:xfrm flipV="1">
            <a:off x="2696002" y="3818147"/>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6" name="Isosceles Triangle 45">
            <a:extLst>
              <a:ext uri="{FF2B5EF4-FFF2-40B4-BE49-F238E27FC236}">
                <a16:creationId xmlns:a16="http://schemas.microsoft.com/office/drawing/2014/main" id="{CAA6B692-8C14-418D-A884-18EC16F3F471}"/>
              </a:ext>
            </a:extLst>
          </p:cNvPr>
          <p:cNvSpPr/>
          <p:nvPr/>
        </p:nvSpPr>
        <p:spPr bwMode="auto">
          <a:xfrm rot="16200000" flipH="1">
            <a:off x="4251691" y="2310978"/>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7" name="Isosceles Triangle 46">
            <a:extLst>
              <a:ext uri="{FF2B5EF4-FFF2-40B4-BE49-F238E27FC236}">
                <a16:creationId xmlns:a16="http://schemas.microsoft.com/office/drawing/2014/main" id="{CA92EE92-C236-4AB5-AA3E-B4E0C5ED31C9}"/>
              </a:ext>
            </a:extLst>
          </p:cNvPr>
          <p:cNvSpPr/>
          <p:nvPr/>
        </p:nvSpPr>
        <p:spPr bwMode="auto">
          <a:xfrm rot="10800000" flipV="1">
            <a:off x="4823963" y="2600645"/>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8" name="Isosceles Triangle 47">
            <a:extLst>
              <a:ext uri="{FF2B5EF4-FFF2-40B4-BE49-F238E27FC236}">
                <a16:creationId xmlns:a16="http://schemas.microsoft.com/office/drawing/2014/main" id="{A3C59F72-DDE2-4D17-8BD7-C01A1BB98646}"/>
              </a:ext>
            </a:extLst>
          </p:cNvPr>
          <p:cNvSpPr/>
          <p:nvPr/>
        </p:nvSpPr>
        <p:spPr bwMode="auto">
          <a:xfrm rot="16200000" flipH="1">
            <a:off x="3163969" y="2306216"/>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9" name="Isosceles Triangle 48">
            <a:extLst>
              <a:ext uri="{FF2B5EF4-FFF2-40B4-BE49-F238E27FC236}">
                <a16:creationId xmlns:a16="http://schemas.microsoft.com/office/drawing/2014/main" id="{571A9001-280D-4169-8A94-C675C1AD4622}"/>
              </a:ext>
            </a:extLst>
          </p:cNvPr>
          <p:cNvSpPr/>
          <p:nvPr/>
        </p:nvSpPr>
        <p:spPr bwMode="auto">
          <a:xfrm flipV="1">
            <a:off x="2691590" y="2591996"/>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7" name="AutoShape 4">
            <a:extLst>
              <a:ext uri="{FF2B5EF4-FFF2-40B4-BE49-F238E27FC236}">
                <a16:creationId xmlns:a16="http://schemas.microsoft.com/office/drawing/2014/main" id="{0E6674AA-D5A7-402A-ACBA-E295CEE8F8B7}"/>
              </a:ext>
            </a:extLst>
          </p:cNvPr>
          <p:cNvSpPr>
            <a:spLocks noChangeArrowheads="1"/>
          </p:cNvSpPr>
          <p:nvPr/>
        </p:nvSpPr>
        <p:spPr bwMode="auto">
          <a:xfrm>
            <a:off x="3596210" y="4282547"/>
            <a:ext cx="533400" cy="635515"/>
          </a:xfrm>
          <a:prstGeom prst="can">
            <a:avLst>
              <a:gd name="adj" fmla="val 28278"/>
            </a:avLst>
          </a:prstGeom>
          <a:solidFill>
            <a:schemeClr val="tx1">
              <a:lumMod val="65000"/>
              <a:lumOff val="35000"/>
            </a:schemeClr>
          </a:solidFill>
          <a:ln w="9525">
            <a:solidFill>
              <a:schemeClr val="tx1"/>
            </a:solidFill>
            <a:round/>
            <a:headEnd/>
            <a:tailEnd/>
          </a:ln>
          <a:effectLst/>
        </p:spPr>
        <p:txBody>
          <a:bodyPr wrap="none" anchor="ctr"/>
          <a:lstStyle/>
          <a:p>
            <a:endParaRPr lang="en-CA"/>
          </a:p>
        </p:txBody>
      </p:sp>
      <p:sp>
        <p:nvSpPr>
          <p:cNvPr id="51" name="Rectangle: Rounded Corners 50">
            <a:extLst>
              <a:ext uri="{FF2B5EF4-FFF2-40B4-BE49-F238E27FC236}">
                <a16:creationId xmlns:a16="http://schemas.microsoft.com/office/drawing/2014/main" id="{FAC1AD0A-C7E7-473D-8BB6-B671180D287A}"/>
              </a:ext>
            </a:extLst>
          </p:cNvPr>
          <p:cNvSpPr/>
          <p:nvPr/>
        </p:nvSpPr>
        <p:spPr bwMode="auto">
          <a:xfrm>
            <a:off x="184805" y="4377042"/>
            <a:ext cx="1483802" cy="1979439"/>
          </a:xfrm>
          <a:prstGeom prst="roundRect">
            <a:avLst>
              <a:gd name="adj" fmla="val 50000"/>
            </a:avLst>
          </a:prstGeom>
          <a:gradFill flip="none" rotWithShape="1">
            <a:gsLst>
              <a:gs pos="0">
                <a:srgbClr val="0070C0"/>
              </a:gs>
              <a:gs pos="68000">
                <a:srgbClr val="0070C0">
                  <a:alpha val="0"/>
                </a:srgbClr>
              </a:gs>
              <a:gs pos="81000">
                <a:srgbClr val="0070C0">
                  <a:alpha val="0"/>
                </a:srgbClr>
              </a:gs>
              <a:gs pos="0">
                <a:srgbClr val="0070C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2" name="Rectangle: Rounded Corners 51">
            <a:extLst>
              <a:ext uri="{FF2B5EF4-FFF2-40B4-BE49-F238E27FC236}">
                <a16:creationId xmlns:a16="http://schemas.microsoft.com/office/drawing/2014/main" id="{71DD4AB6-AF9D-42F9-8351-81BC2EDD7DEE}"/>
              </a:ext>
            </a:extLst>
          </p:cNvPr>
          <p:cNvSpPr/>
          <p:nvPr/>
        </p:nvSpPr>
        <p:spPr bwMode="auto">
          <a:xfrm>
            <a:off x="194451" y="3659288"/>
            <a:ext cx="1483802" cy="1979439"/>
          </a:xfrm>
          <a:prstGeom prst="roundRect">
            <a:avLst>
              <a:gd name="adj" fmla="val 50000"/>
            </a:avLst>
          </a:prstGeom>
          <a:gradFill flip="none" rotWithShape="1">
            <a:gsLst>
              <a:gs pos="0">
                <a:srgbClr val="0070C0"/>
              </a:gs>
              <a:gs pos="68000">
                <a:srgbClr val="0070C0">
                  <a:alpha val="0"/>
                </a:srgbClr>
              </a:gs>
              <a:gs pos="81000">
                <a:srgbClr val="0070C0">
                  <a:alpha val="0"/>
                </a:srgbClr>
              </a:gs>
              <a:gs pos="0">
                <a:srgbClr val="0070C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3" name="Rectangle: Rounded Corners 52">
            <a:extLst>
              <a:ext uri="{FF2B5EF4-FFF2-40B4-BE49-F238E27FC236}">
                <a16:creationId xmlns:a16="http://schemas.microsoft.com/office/drawing/2014/main" id="{BC4AFE80-AC3F-47F6-802F-907C045EDFEC}"/>
              </a:ext>
            </a:extLst>
          </p:cNvPr>
          <p:cNvSpPr/>
          <p:nvPr/>
        </p:nvSpPr>
        <p:spPr bwMode="auto">
          <a:xfrm>
            <a:off x="204097" y="2941534"/>
            <a:ext cx="1483802" cy="1979439"/>
          </a:xfrm>
          <a:prstGeom prst="roundRect">
            <a:avLst>
              <a:gd name="adj" fmla="val 50000"/>
            </a:avLst>
          </a:prstGeom>
          <a:gradFill flip="none" rotWithShape="1">
            <a:gsLst>
              <a:gs pos="0">
                <a:srgbClr val="0070C0"/>
              </a:gs>
              <a:gs pos="68000">
                <a:srgbClr val="0070C0">
                  <a:alpha val="0"/>
                </a:srgbClr>
              </a:gs>
              <a:gs pos="81000">
                <a:srgbClr val="0070C0">
                  <a:alpha val="0"/>
                </a:srgbClr>
              </a:gs>
              <a:gs pos="0">
                <a:srgbClr val="0070C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3" name="TextBox 12">
            <a:extLst>
              <a:ext uri="{FF2B5EF4-FFF2-40B4-BE49-F238E27FC236}">
                <a16:creationId xmlns:a16="http://schemas.microsoft.com/office/drawing/2014/main" id="{F19F99B6-6ACA-4C46-9040-12482D8366FC}"/>
              </a:ext>
            </a:extLst>
          </p:cNvPr>
          <p:cNvSpPr txBox="1"/>
          <p:nvPr/>
        </p:nvSpPr>
        <p:spPr>
          <a:xfrm>
            <a:off x="806399" y="5296750"/>
            <a:ext cx="2098041" cy="1200329"/>
          </a:xfrm>
          <a:custGeom>
            <a:avLst/>
            <a:gdLst>
              <a:gd name="connsiteX0" fmla="*/ 0 w 2098041"/>
              <a:gd name="connsiteY0" fmla="*/ 0 h 1200329"/>
              <a:gd name="connsiteX1" fmla="*/ 678367 w 2098041"/>
              <a:gd name="connsiteY1" fmla="*/ 0 h 1200329"/>
              <a:gd name="connsiteX2" fmla="*/ 1377714 w 2098041"/>
              <a:gd name="connsiteY2" fmla="*/ 0 h 1200329"/>
              <a:gd name="connsiteX3" fmla="*/ 2098041 w 2098041"/>
              <a:gd name="connsiteY3" fmla="*/ 0 h 1200329"/>
              <a:gd name="connsiteX4" fmla="*/ 2098041 w 2098041"/>
              <a:gd name="connsiteY4" fmla="*/ 600165 h 1200329"/>
              <a:gd name="connsiteX5" fmla="*/ 2098041 w 2098041"/>
              <a:gd name="connsiteY5" fmla="*/ 1200329 h 1200329"/>
              <a:gd name="connsiteX6" fmla="*/ 1398694 w 2098041"/>
              <a:gd name="connsiteY6" fmla="*/ 1200329 h 1200329"/>
              <a:gd name="connsiteX7" fmla="*/ 741308 w 2098041"/>
              <a:gd name="connsiteY7" fmla="*/ 1200329 h 1200329"/>
              <a:gd name="connsiteX8" fmla="*/ 0 w 2098041"/>
              <a:gd name="connsiteY8" fmla="*/ 1200329 h 1200329"/>
              <a:gd name="connsiteX9" fmla="*/ 0 w 2098041"/>
              <a:gd name="connsiteY9" fmla="*/ 612168 h 1200329"/>
              <a:gd name="connsiteX10" fmla="*/ 0 w 2098041"/>
              <a:gd name="connsiteY1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041" h="1200329" fill="none" extrusionOk="0">
                <a:moveTo>
                  <a:pt x="0" y="0"/>
                </a:moveTo>
                <a:cubicBezTo>
                  <a:pt x="251423" y="25556"/>
                  <a:pt x="519461" y="-8148"/>
                  <a:pt x="678367" y="0"/>
                </a:cubicBezTo>
                <a:cubicBezTo>
                  <a:pt x="837273" y="8148"/>
                  <a:pt x="1137589" y="13556"/>
                  <a:pt x="1377714" y="0"/>
                </a:cubicBezTo>
                <a:cubicBezTo>
                  <a:pt x="1617839" y="-13556"/>
                  <a:pt x="1944212" y="11438"/>
                  <a:pt x="2098041" y="0"/>
                </a:cubicBezTo>
                <a:cubicBezTo>
                  <a:pt x="2082371" y="231494"/>
                  <a:pt x="2084080" y="401104"/>
                  <a:pt x="2098041" y="600165"/>
                </a:cubicBezTo>
                <a:cubicBezTo>
                  <a:pt x="2112002" y="799226"/>
                  <a:pt x="2112819" y="958869"/>
                  <a:pt x="2098041" y="1200329"/>
                </a:cubicBezTo>
                <a:cubicBezTo>
                  <a:pt x="1804529" y="1200393"/>
                  <a:pt x="1725317" y="1203442"/>
                  <a:pt x="1398694" y="1200329"/>
                </a:cubicBezTo>
                <a:cubicBezTo>
                  <a:pt x="1072071" y="1197216"/>
                  <a:pt x="1047675" y="1205367"/>
                  <a:pt x="741308" y="1200329"/>
                </a:cubicBezTo>
                <a:cubicBezTo>
                  <a:pt x="434941" y="1195291"/>
                  <a:pt x="333891" y="1189397"/>
                  <a:pt x="0" y="1200329"/>
                </a:cubicBezTo>
                <a:cubicBezTo>
                  <a:pt x="-9017" y="968874"/>
                  <a:pt x="-11177" y="807387"/>
                  <a:pt x="0" y="612168"/>
                </a:cubicBezTo>
                <a:cubicBezTo>
                  <a:pt x="11177" y="416949"/>
                  <a:pt x="22241" y="264787"/>
                  <a:pt x="0" y="0"/>
                </a:cubicBezTo>
                <a:close/>
              </a:path>
              <a:path w="2098041" h="1200329" stroke="0" extrusionOk="0">
                <a:moveTo>
                  <a:pt x="0" y="0"/>
                </a:moveTo>
                <a:cubicBezTo>
                  <a:pt x="157764" y="-4791"/>
                  <a:pt x="364928" y="-24598"/>
                  <a:pt x="678367" y="0"/>
                </a:cubicBezTo>
                <a:cubicBezTo>
                  <a:pt x="991806" y="24598"/>
                  <a:pt x="1044400" y="17077"/>
                  <a:pt x="1314772" y="0"/>
                </a:cubicBezTo>
                <a:cubicBezTo>
                  <a:pt x="1585144" y="-17077"/>
                  <a:pt x="1751013" y="-1569"/>
                  <a:pt x="2098041" y="0"/>
                </a:cubicBezTo>
                <a:cubicBezTo>
                  <a:pt x="2083350" y="209128"/>
                  <a:pt x="2091506" y="465849"/>
                  <a:pt x="2098041" y="588161"/>
                </a:cubicBezTo>
                <a:cubicBezTo>
                  <a:pt x="2104576" y="710473"/>
                  <a:pt x="2076756" y="932203"/>
                  <a:pt x="2098041" y="1200329"/>
                </a:cubicBezTo>
                <a:cubicBezTo>
                  <a:pt x="1801431" y="1221492"/>
                  <a:pt x="1661042" y="1177295"/>
                  <a:pt x="1440655" y="1200329"/>
                </a:cubicBezTo>
                <a:cubicBezTo>
                  <a:pt x="1220268" y="1223363"/>
                  <a:pt x="1107706" y="1190064"/>
                  <a:pt x="783269" y="1200329"/>
                </a:cubicBezTo>
                <a:cubicBezTo>
                  <a:pt x="458832" y="1210594"/>
                  <a:pt x="214317" y="1219681"/>
                  <a:pt x="0" y="1200329"/>
                </a:cubicBezTo>
                <a:cubicBezTo>
                  <a:pt x="-5032" y="1055997"/>
                  <a:pt x="-10591" y="881261"/>
                  <a:pt x="0" y="636174"/>
                </a:cubicBezTo>
                <a:cubicBezTo>
                  <a:pt x="10591" y="391087"/>
                  <a:pt x="-1019" y="162527"/>
                  <a:pt x="0" y="0"/>
                </a:cubicBezTo>
                <a:close/>
              </a:path>
            </a:pathLst>
          </a:custGeom>
          <a:solidFill>
            <a:srgbClr val="FFFFCC"/>
          </a:solidFill>
          <a:ln>
            <a:solidFill>
              <a:schemeClr val="tx1">
                <a:lumMod val="65000"/>
                <a:lumOff val="3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CA" sz="2400" b="1" dirty="0">
                <a:solidFill>
                  <a:schemeClr val="tx1"/>
                </a:solidFill>
                <a:latin typeface="Bradley Hand ITC" panose="03070402050302030203" pitchFamily="66" charset="0"/>
              </a:rPr>
              <a:t>3 units of heat from</a:t>
            </a:r>
          </a:p>
          <a:p>
            <a:pPr algn="ctr"/>
            <a:r>
              <a:rPr lang="en-CA" sz="2400" b="1" dirty="0">
                <a:solidFill>
                  <a:schemeClr val="tx1"/>
                </a:solidFill>
                <a:latin typeface="Bradley Hand ITC" panose="03070402050302030203" pitchFamily="66" charset="0"/>
              </a:rPr>
              <a:t>GHX</a:t>
            </a:r>
          </a:p>
        </p:txBody>
      </p:sp>
      <p:sp>
        <p:nvSpPr>
          <p:cNvPr id="14" name="TextBox 13">
            <a:extLst>
              <a:ext uri="{FF2B5EF4-FFF2-40B4-BE49-F238E27FC236}">
                <a16:creationId xmlns:a16="http://schemas.microsoft.com/office/drawing/2014/main" id="{CDEB5F91-3192-DF39-0277-F5C969491730}"/>
              </a:ext>
            </a:extLst>
          </p:cNvPr>
          <p:cNvSpPr txBox="1"/>
          <p:nvPr/>
        </p:nvSpPr>
        <p:spPr>
          <a:xfrm>
            <a:off x="3057972" y="1519288"/>
            <a:ext cx="1850413" cy="646331"/>
          </a:xfrm>
          <a:prstGeom prst="rect">
            <a:avLst/>
          </a:prstGeom>
          <a:noFill/>
        </p:spPr>
        <p:txBody>
          <a:bodyPr wrap="square" rtlCol="0">
            <a:spAutoFit/>
          </a:bodyPr>
          <a:lstStyle/>
          <a:p>
            <a:r>
              <a:rPr lang="en-CA" sz="1400" b="1" dirty="0">
                <a:solidFill>
                  <a:schemeClr val="tx1"/>
                </a:solidFill>
              </a:rPr>
              <a:t>Expansion valve</a:t>
            </a:r>
          </a:p>
          <a:p>
            <a:r>
              <a:rPr lang="en-CA" sz="1100" i="1" dirty="0">
                <a:solidFill>
                  <a:schemeClr val="tx1"/>
                </a:solidFill>
              </a:rPr>
              <a:t>Decreases refrigerant pressure / temperature</a:t>
            </a:r>
            <a:endParaRPr lang="en-CA" sz="1400" b="1" dirty="0">
              <a:solidFill>
                <a:schemeClr val="tx1"/>
              </a:solidFill>
            </a:endParaRPr>
          </a:p>
        </p:txBody>
      </p:sp>
      <p:sp>
        <p:nvSpPr>
          <p:cNvPr id="15" name="Slide Number Placeholder 3">
            <a:extLst>
              <a:ext uri="{FF2B5EF4-FFF2-40B4-BE49-F238E27FC236}">
                <a16:creationId xmlns:a16="http://schemas.microsoft.com/office/drawing/2014/main" id="{CD2A1977-F305-7211-6133-988E71862B6C}"/>
              </a:ext>
            </a:extLst>
          </p:cNvPr>
          <p:cNvSpPr txBox="1">
            <a:spLocks/>
          </p:cNvSpPr>
          <p:nvPr/>
        </p:nvSpPr>
        <p:spPr>
          <a:xfrm>
            <a:off x="11277599" y="6519394"/>
            <a:ext cx="914399" cy="240255"/>
          </a:xfrm>
          <a:prstGeom prst="rect">
            <a:avLst/>
          </a:prstGeom>
        </p:spPr>
        <p:txBody>
          <a:bodyPr/>
          <a:lstStyle>
            <a:defPPr>
              <a:defRPr lang="en-US"/>
            </a:defPPr>
            <a:lvl1pPr algn="l" rtl="0" fontAlgn="base">
              <a:spcBef>
                <a:spcPct val="0"/>
              </a:spcBef>
              <a:spcAft>
                <a:spcPct val="0"/>
              </a:spcAft>
              <a:defRPr kern="1200">
                <a:solidFill>
                  <a:srgbClr val="663300"/>
                </a:solidFill>
                <a:latin typeface="Arial" charset="0"/>
                <a:ea typeface="+mn-ea"/>
                <a:cs typeface="Arial" charset="0"/>
              </a:defRPr>
            </a:lvl1pPr>
            <a:lvl2pPr marL="457200" algn="l" rtl="0" fontAlgn="base">
              <a:spcBef>
                <a:spcPct val="0"/>
              </a:spcBef>
              <a:spcAft>
                <a:spcPct val="0"/>
              </a:spcAft>
              <a:defRPr kern="1200">
                <a:solidFill>
                  <a:srgbClr val="663300"/>
                </a:solidFill>
                <a:latin typeface="Arial" charset="0"/>
                <a:ea typeface="+mn-ea"/>
                <a:cs typeface="Arial" charset="0"/>
              </a:defRPr>
            </a:lvl2pPr>
            <a:lvl3pPr marL="914400" algn="l" rtl="0" fontAlgn="base">
              <a:spcBef>
                <a:spcPct val="0"/>
              </a:spcBef>
              <a:spcAft>
                <a:spcPct val="0"/>
              </a:spcAft>
              <a:defRPr kern="1200">
                <a:solidFill>
                  <a:srgbClr val="663300"/>
                </a:solidFill>
                <a:latin typeface="Arial" charset="0"/>
                <a:ea typeface="+mn-ea"/>
                <a:cs typeface="Arial" charset="0"/>
              </a:defRPr>
            </a:lvl3pPr>
            <a:lvl4pPr marL="1371600" algn="l" rtl="0" fontAlgn="base">
              <a:spcBef>
                <a:spcPct val="0"/>
              </a:spcBef>
              <a:spcAft>
                <a:spcPct val="0"/>
              </a:spcAft>
              <a:defRPr kern="1200">
                <a:solidFill>
                  <a:srgbClr val="663300"/>
                </a:solidFill>
                <a:latin typeface="Arial" charset="0"/>
                <a:ea typeface="+mn-ea"/>
                <a:cs typeface="Arial" charset="0"/>
              </a:defRPr>
            </a:lvl4pPr>
            <a:lvl5pPr marL="1828800" algn="l" rtl="0" fontAlgn="base">
              <a:spcBef>
                <a:spcPct val="0"/>
              </a:spcBef>
              <a:spcAft>
                <a:spcPct val="0"/>
              </a:spcAft>
              <a:defRPr kern="1200">
                <a:solidFill>
                  <a:srgbClr val="663300"/>
                </a:solidFill>
                <a:latin typeface="Arial" charset="0"/>
                <a:ea typeface="+mn-ea"/>
                <a:cs typeface="Arial" charset="0"/>
              </a:defRPr>
            </a:lvl5pPr>
            <a:lvl6pPr marL="2286000" algn="l" defTabSz="914400" rtl="0" eaLnBrk="1" latinLnBrk="0" hangingPunct="1">
              <a:defRPr kern="1200">
                <a:solidFill>
                  <a:srgbClr val="663300"/>
                </a:solidFill>
                <a:latin typeface="Arial" charset="0"/>
                <a:ea typeface="+mn-ea"/>
                <a:cs typeface="Arial" charset="0"/>
              </a:defRPr>
            </a:lvl6pPr>
            <a:lvl7pPr marL="2743200" algn="l" defTabSz="914400" rtl="0" eaLnBrk="1" latinLnBrk="0" hangingPunct="1">
              <a:defRPr kern="1200">
                <a:solidFill>
                  <a:srgbClr val="663300"/>
                </a:solidFill>
                <a:latin typeface="Arial" charset="0"/>
                <a:ea typeface="+mn-ea"/>
                <a:cs typeface="Arial" charset="0"/>
              </a:defRPr>
            </a:lvl7pPr>
            <a:lvl8pPr marL="3200400" algn="l" defTabSz="914400" rtl="0" eaLnBrk="1" latinLnBrk="0" hangingPunct="1">
              <a:defRPr kern="1200">
                <a:solidFill>
                  <a:srgbClr val="663300"/>
                </a:solidFill>
                <a:latin typeface="Arial" charset="0"/>
                <a:ea typeface="+mn-ea"/>
                <a:cs typeface="Arial" charset="0"/>
              </a:defRPr>
            </a:lvl8pPr>
            <a:lvl9pPr marL="3657600" algn="l" defTabSz="914400" rtl="0" eaLnBrk="1" latinLnBrk="0" hangingPunct="1">
              <a:defRPr kern="1200">
                <a:solidFill>
                  <a:srgbClr val="663300"/>
                </a:solidFill>
                <a:latin typeface="Arial" charset="0"/>
                <a:ea typeface="+mn-ea"/>
                <a:cs typeface="Arial" charset="0"/>
              </a:defRPr>
            </a:lvl9pPr>
          </a:lstStyle>
          <a:p>
            <a:pPr algn="r"/>
            <a:fld id="{F6962739-3FD4-4E58-B0B5-7EC332B49BD6}" type="slidenum">
              <a:rPr lang="en-CA" sz="1200" smtClean="0">
                <a:solidFill>
                  <a:schemeClr val="bg1"/>
                </a:solidFill>
              </a:rPr>
              <a:pPr algn="r"/>
              <a:t>10</a:t>
            </a:fld>
            <a:endParaRPr lang="en-CA" sz="1200" dirty="0">
              <a:solidFill>
                <a:schemeClr val="bg1"/>
              </a:solidFill>
            </a:endParaRPr>
          </a:p>
        </p:txBody>
      </p:sp>
    </p:spTree>
    <p:extLst>
      <p:ext uri="{BB962C8B-B14F-4D97-AF65-F5344CB8AC3E}">
        <p14:creationId xmlns:p14="http://schemas.microsoft.com/office/powerpoint/2010/main" val="31830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228CCD-C7B9-4816-8A92-93CE2AE4AB68}"/>
              </a:ext>
            </a:extLst>
          </p:cNvPr>
          <p:cNvSpPr>
            <a:spLocks noGrp="1"/>
          </p:cNvSpPr>
          <p:nvPr>
            <p:ph idx="10"/>
          </p:nvPr>
        </p:nvSpPr>
        <p:spPr>
          <a:xfrm>
            <a:off x="7229302" y="823864"/>
            <a:ext cx="4962696" cy="5367386"/>
          </a:xfrm>
        </p:spPr>
        <p:txBody>
          <a:bodyPr/>
          <a:lstStyle/>
          <a:p>
            <a:r>
              <a:rPr lang="en-CA" dirty="0"/>
              <a:t>Heat extracted from air in building, vaporizing refrigerant</a:t>
            </a:r>
            <a:br>
              <a:rPr lang="en-CA" dirty="0"/>
            </a:br>
            <a:endParaRPr lang="en-CA" dirty="0"/>
          </a:p>
          <a:p>
            <a:r>
              <a:rPr lang="en-CA" dirty="0"/>
              <a:t>Compressor compresses and heats refrigerant</a:t>
            </a:r>
            <a:br>
              <a:rPr lang="en-CA" dirty="0"/>
            </a:br>
            <a:endParaRPr lang="en-CA" dirty="0"/>
          </a:p>
          <a:p>
            <a:r>
              <a:rPr lang="en-CA" dirty="0"/>
              <a:t>Hot refrigerant pushed through condenser, rejects heat to fluid in GHX</a:t>
            </a:r>
          </a:p>
        </p:txBody>
      </p:sp>
      <p:sp>
        <p:nvSpPr>
          <p:cNvPr id="3" name="Title 2">
            <a:extLst>
              <a:ext uri="{FF2B5EF4-FFF2-40B4-BE49-F238E27FC236}">
                <a16:creationId xmlns:a16="http://schemas.microsoft.com/office/drawing/2014/main" id="{05C84D7B-80E3-4BC8-AB08-033B2744F2C3}"/>
              </a:ext>
            </a:extLst>
          </p:cNvPr>
          <p:cNvSpPr>
            <a:spLocks noGrp="1"/>
          </p:cNvSpPr>
          <p:nvPr>
            <p:ph type="title"/>
          </p:nvPr>
        </p:nvSpPr>
        <p:spPr/>
        <p:txBody>
          <a:bodyPr/>
          <a:lstStyle/>
          <a:p>
            <a:r>
              <a:rPr lang="en-CA" dirty="0"/>
              <a:t>Heat Pump Components - Cooling</a:t>
            </a:r>
          </a:p>
        </p:txBody>
      </p:sp>
      <p:sp>
        <p:nvSpPr>
          <p:cNvPr id="5" name="AutoShape 3">
            <a:extLst>
              <a:ext uri="{FF2B5EF4-FFF2-40B4-BE49-F238E27FC236}">
                <a16:creationId xmlns:a16="http://schemas.microsoft.com/office/drawing/2014/main" id="{E826B016-0CBA-4F87-89F1-9B03A71C0863}"/>
              </a:ext>
            </a:extLst>
          </p:cNvPr>
          <p:cNvSpPr>
            <a:spLocks noChangeArrowheads="1"/>
          </p:cNvSpPr>
          <p:nvPr/>
        </p:nvSpPr>
        <p:spPr bwMode="auto">
          <a:xfrm>
            <a:off x="4416122" y="2948428"/>
            <a:ext cx="1019816" cy="457200"/>
          </a:xfrm>
          <a:prstGeom prst="rightArrow">
            <a:avLst>
              <a:gd name="adj1" fmla="val 50000"/>
              <a:gd name="adj2" fmla="val 70833"/>
            </a:avLst>
          </a:prstGeom>
          <a:gradFill rotWithShape="0">
            <a:gsLst>
              <a:gs pos="0">
                <a:srgbClr val="F97B81"/>
              </a:gs>
              <a:gs pos="100000">
                <a:srgbClr val="00B0F0"/>
              </a:gs>
            </a:gsLst>
            <a:lin ang="0" scaled="1"/>
          </a:gradFill>
          <a:ln w="9525">
            <a:solidFill>
              <a:schemeClr val="tx1"/>
            </a:solidFill>
            <a:miter lim="800000"/>
            <a:headEnd/>
            <a:tailEnd/>
          </a:ln>
          <a:effectLst/>
        </p:spPr>
        <p:txBody>
          <a:bodyPr wrap="none" anchor="ctr"/>
          <a:lstStyle/>
          <a:p>
            <a:endParaRPr lang="en-CA"/>
          </a:p>
        </p:txBody>
      </p:sp>
      <p:sp>
        <p:nvSpPr>
          <p:cNvPr id="25" name="Oval 24">
            <a:extLst>
              <a:ext uri="{FF2B5EF4-FFF2-40B4-BE49-F238E27FC236}">
                <a16:creationId xmlns:a16="http://schemas.microsoft.com/office/drawing/2014/main" id="{B676102C-4F15-41E5-A9C9-73FACEE9607C}"/>
              </a:ext>
            </a:extLst>
          </p:cNvPr>
          <p:cNvSpPr/>
          <p:nvPr/>
        </p:nvSpPr>
        <p:spPr bwMode="auto">
          <a:xfrm>
            <a:off x="2465084" y="2916677"/>
            <a:ext cx="514350" cy="52070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 name="Freeform: Shape 3">
            <a:extLst>
              <a:ext uri="{FF2B5EF4-FFF2-40B4-BE49-F238E27FC236}">
                <a16:creationId xmlns:a16="http://schemas.microsoft.com/office/drawing/2014/main" id="{0DC6B2E7-6CB8-48A0-A55B-B8B383CEA777}"/>
              </a:ext>
            </a:extLst>
          </p:cNvPr>
          <p:cNvSpPr/>
          <p:nvPr/>
        </p:nvSpPr>
        <p:spPr bwMode="auto">
          <a:xfrm>
            <a:off x="2714449" y="2361494"/>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noFill/>
          <a:ln w="50800"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6" name="Freeform: Shape 25">
            <a:extLst>
              <a:ext uri="{FF2B5EF4-FFF2-40B4-BE49-F238E27FC236}">
                <a16:creationId xmlns:a16="http://schemas.microsoft.com/office/drawing/2014/main" id="{4B75EC06-4CCF-4BD2-988F-E29EC66A9FF6}"/>
              </a:ext>
            </a:extLst>
          </p:cNvPr>
          <p:cNvSpPr/>
          <p:nvPr/>
        </p:nvSpPr>
        <p:spPr bwMode="auto">
          <a:xfrm flipH="1">
            <a:off x="3877622" y="2365237"/>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noFill/>
          <a:ln w="508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grpSp>
        <p:nvGrpSpPr>
          <p:cNvPr id="10" name="Group 9">
            <a:extLst>
              <a:ext uri="{FF2B5EF4-FFF2-40B4-BE49-F238E27FC236}">
                <a16:creationId xmlns:a16="http://schemas.microsoft.com/office/drawing/2014/main" id="{1B675F83-8EDE-4DF1-87CC-2EE9055ABE5E}"/>
              </a:ext>
            </a:extLst>
          </p:cNvPr>
          <p:cNvGrpSpPr/>
          <p:nvPr/>
        </p:nvGrpSpPr>
        <p:grpSpPr>
          <a:xfrm>
            <a:off x="3613167" y="2302118"/>
            <a:ext cx="304800" cy="152400"/>
            <a:chOff x="4203700" y="3241675"/>
            <a:chExt cx="304800" cy="152400"/>
          </a:xfrm>
        </p:grpSpPr>
        <p:sp>
          <p:nvSpPr>
            <p:cNvPr id="11" name="AutoShape 14">
              <a:extLst>
                <a:ext uri="{FF2B5EF4-FFF2-40B4-BE49-F238E27FC236}">
                  <a16:creationId xmlns:a16="http://schemas.microsoft.com/office/drawing/2014/main" id="{6720AECE-2DE4-4249-B41D-1AE71CDDDA15}"/>
                </a:ext>
              </a:extLst>
            </p:cNvPr>
            <p:cNvSpPr>
              <a:spLocks noChangeArrowheads="1"/>
            </p:cNvSpPr>
            <p:nvPr/>
          </p:nvSpPr>
          <p:spPr bwMode="auto">
            <a:xfrm rot="-5400000">
              <a:off x="4356100" y="3241675"/>
              <a:ext cx="152400" cy="152400"/>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 name="AutoShape 15">
              <a:extLst>
                <a:ext uri="{FF2B5EF4-FFF2-40B4-BE49-F238E27FC236}">
                  <a16:creationId xmlns:a16="http://schemas.microsoft.com/office/drawing/2014/main" id="{C2D330B6-40FF-4AE2-9658-F10DAA9C187F}"/>
                </a:ext>
              </a:extLst>
            </p:cNvPr>
            <p:cNvSpPr>
              <a:spLocks noChangeArrowheads="1"/>
            </p:cNvSpPr>
            <p:nvPr/>
          </p:nvSpPr>
          <p:spPr bwMode="auto">
            <a:xfrm rot="5400000" flipH="1">
              <a:off x="4203700" y="3241675"/>
              <a:ext cx="152400" cy="152400"/>
            </a:xfrm>
            <a:prstGeom prst="triangle">
              <a:avLst>
                <a:gd name="adj" fmla="val 50000"/>
              </a:avLst>
            </a:prstGeom>
            <a:solidFill>
              <a:srgbClr val="F97B8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6" name="Freeform: Shape 5">
            <a:extLst>
              <a:ext uri="{FF2B5EF4-FFF2-40B4-BE49-F238E27FC236}">
                <a16:creationId xmlns:a16="http://schemas.microsoft.com/office/drawing/2014/main" id="{4A550A7A-49B5-4B83-8FB0-E422D3DF59F8}"/>
              </a:ext>
            </a:extLst>
          </p:cNvPr>
          <p:cNvSpPr/>
          <p:nvPr/>
        </p:nvSpPr>
        <p:spPr bwMode="auto">
          <a:xfrm>
            <a:off x="480774" y="2875845"/>
            <a:ext cx="2261297" cy="2992678"/>
          </a:xfrm>
          <a:custGeom>
            <a:avLst/>
            <a:gdLst>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33450 w 3533775"/>
              <a:gd name="connsiteY9" fmla="*/ 67627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700087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19125 w 3533775"/>
              <a:gd name="connsiteY6" fmla="*/ 695325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19125 w 3533775"/>
              <a:gd name="connsiteY6" fmla="*/ 695325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90562 w 3533775"/>
              <a:gd name="connsiteY6" fmla="*/ 604838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28600 w 3533775"/>
              <a:gd name="connsiteY6" fmla="*/ 666750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38125 w 3533775"/>
              <a:gd name="connsiteY6" fmla="*/ 595313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7715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1938 w 3533775"/>
              <a:gd name="connsiteY6" fmla="*/ 600076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28937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330 w 3533855"/>
              <a:gd name="connsiteY0" fmla="*/ 0 h 2955958"/>
              <a:gd name="connsiteX1" fmla="*/ 219155 w 3533855"/>
              <a:gd name="connsiteY1" fmla="*/ 0 h 2955958"/>
              <a:gd name="connsiteX2" fmla="*/ 23893 w 3533855"/>
              <a:gd name="connsiteY2" fmla="*/ 238125 h 2955958"/>
              <a:gd name="connsiteX3" fmla="*/ 80 w 3533855"/>
              <a:gd name="connsiteY3" fmla="*/ 2928937 h 2955958"/>
              <a:gd name="connsiteX4" fmla="*/ 133430 w 3533855"/>
              <a:gd name="connsiteY4" fmla="*/ 2933700 h 2955958"/>
              <a:gd name="connsiteX5" fmla="*/ 162005 w 3533855"/>
              <a:gd name="connsiteY5" fmla="*/ 685800 h 2955958"/>
              <a:gd name="connsiteX6" fmla="*/ 266781 w 3533855"/>
              <a:gd name="connsiteY6" fmla="*/ 604838 h 2955958"/>
              <a:gd name="connsiteX7" fmla="*/ 671592 w 3533855"/>
              <a:gd name="connsiteY7" fmla="*/ 614363 h 2955958"/>
              <a:gd name="connsiteX8" fmla="*/ 771605 w 3533855"/>
              <a:gd name="connsiteY8" fmla="*/ 700087 h 2955958"/>
              <a:gd name="connsiteX9" fmla="*/ 743030 w 3533855"/>
              <a:gd name="connsiteY9" fmla="*/ 2924175 h 2955958"/>
              <a:gd name="connsiteX10" fmla="*/ 904955 w 3533855"/>
              <a:gd name="connsiteY10" fmla="*/ 2924175 h 2955958"/>
              <a:gd name="connsiteX11" fmla="*/ 928767 w 3533855"/>
              <a:gd name="connsiteY11" fmla="*/ 723900 h 2955958"/>
              <a:gd name="connsiteX12" fmla="*/ 1019255 w 3533855"/>
              <a:gd name="connsiteY12" fmla="*/ 623888 h 2955958"/>
              <a:gd name="connsiteX13" fmla="*/ 3533855 w 3533855"/>
              <a:gd name="connsiteY13" fmla="*/ 619125 h 2955958"/>
              <a:gd name="connsiteX0" fmla="*/ 3524312 w 3533837"/>
              <a:gd name="connsiteY0" fmla="*/ 0 h 2983717"/>
              <a:gd name="connsiteX1" fmla="*/ 219137 w 3533837"/>
              <a:gd name="connsiteY1" fmla="*/ 0 h 2983717"/>
              <a:gd name="connsiteX2" fmla="*/ 23875 w 3533837"/>
              <a:gd name="connsiteY2" fmla="*/ 238125 h 2983717"/>
              <a:gd name="connsiteX3" fmla="*/ 62 w 3533837"/>
              <a:gd name="connsiteY3" fmla="*/ 2928937 h 2983717"/>
              <a:gd name="connsiteX4" fmla="*/ 133412 w 3533837"/>
              <a:gd name="connsiteY4" fmla="*/ 2933700 h 2983717"/>
              <a:gd name="connsiteX5" fmla="*/ 161987 w 3533837"/>
              <a:gd name="connsiteY5" fmla="*/ 685800 h 2983717"/>
              <a:gd name="connsiteX6" fmla="*/ 266763 w 3533837"/>
              <a:gd name="connsiteY6" fmla="*/ 604838 h 2983717"/>
              <a:gd name="connsiteX7" fmla="*/ 671574 w 3533837"/>
              <a:gd name="connsiteY7" fmla="*/ 614363 h 2983717"/>
              <a:gd name="connsiteX8" fmla="*/ 771587 w 3533837"/>
              <a:gd name="connsiteY8" fmla="*/ 700087 h 2983717"/>
              <a:gd name="connsiteX9" fmla="*/ 743012 w 3533837"/>
              <a:gd name="connsiteY9" fmla="*/ 2924175 h 2983717"/>
              <a:gd name="connsiteX10" fmla="*/ 904937 w 3533837"/>
              <a:gd name="connsiteY10" fmla="*/ 2924175 h 2983717"/>
              <a:gd name="connsiteX11" fmla="*/ 928749 w 3533837"/>
              <a:gd name="connsiteY11" fmla="*/ 723900 h 2983717"/>
              <a:gd name="connsiteX12" fmla="*/ 1019237 w 3533837"/>
              <a:gd name="connsiteY12" fmla="*/ 623888 h 2983717"/>
              <a:gd name="connsiteX13" fmla="*/ 3533837 w 3533837"/>
              <a:gd name="connsiteY13" fmla="*/ 619125 h 2983717"/>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685800 h 2992678"/>
              <a:gd name="connsiteX6" fmla="*/ 26676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6676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9587 w 3533837"/>
              <a:gd name="connsiteY2" fmla="*/ 209550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2244152 w 3533837"/>
              <a:gd name="connsiteY0" fmla="*/ 0 h 3007918"/>
              <a:gd name="connsiteX1" fmla="*/ 219137 w 3533837"/>
              <a:gd name="connsiteY1" fmla="*/ 15240 h 3007918"/>
              <a:gd name="connsiteX2" fmla="*/ 9587 w 3533837"/>
              <a:gd name="connsiteY2" fmla="*/ 224790 h 3007918"/>
              <a:gd name="connsiteX3" fmla="*/ 62 w 3533837"/>
              <a:gd name="connsiteY3" fmla="*/ 2963227 h 3007918"/>
              <a:gd name="connsiteX4" fmla="*/ 133412 w 3533837"/>
              <a:gd name="connsiteY4" fmla="*/ 2948940 h 3007918"/>
              <a:gd name="connsiteX5" fmla="*/ 161987 w 3533837"/>
              <a:gd name="connsiteY5" fmla="*/ 724853 h 3007918"/>
              <a:gd name="connsiteX6" fmla="*/ 298513 w 3533837"/>
              <a:gd name="connsiteY6" fmla="*/ 610553 h 3007918"/>
              <a:gd name="connsiteX7" fmla="*/ 677924 w 3533837"/>
              <a:gd name="connsiteY7" fmla="*/ 616903 h 3007918"/>
              <a:gd name="connsiteX8" fmla="*/ 771587 w 3533837"/>
              <a:gd name="connsiteY8" fmla="*/ 734377 h 3007918"/>
              <a:gd name="connsiteX9" fmla="*/ 752537 w 3533837"/>
              <a:gd name="connsiteY9" fmla="*/ 2939415 h 3007918"/>
              <a:gd name="connsiteX10" fmla="*/ 904937 w 3533837"/>
              <a:gd name="connsiteY10" fmla="*/ 2934653 h 3007918"/>
              <a:gd name="connsiteX11" fmla="*/ 928749 w 3533837"/>
              <a:gd name="connsiteY11" fmla="*/ 739140 h 3007918"/>
              <a:gd name="connsiteX12" fmla="*/ 1025587 w 3533837"/>
              <a:gd name="connsiteY12" fmla="*/ 623253 h 3007918"/>
              <a:gd name="connsiteX13" fmla="*/ 3533837 w 3533837"/>
              <a:gd name="connsiteY13" fmla="*/ 634365 h 3007918"/>
              <a:gd name="connsiteX0" fmla="*/ 2244152 w 3533837"/>
              <a:gd name="connsiteY0" fmla="*/ 0 h 2992678"/>
              <a:gd name="connsiteX1" fmla="*/ 219137 w 3533837"/>
              <a:gd name="connsiteY1" fmla="*/ 0 h 2992678"/>
              <a:gd name="connsiteX2" fmla="*/ 9587 w 3533837"/>
              <a:gd name="connsiteY2" fmla="*/ 209550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2244152 w 2261297"/>
              <a:gd name="connsiteY0" fmla="*/ 0 h 2992678"/>
              <a:gd name="connsiteX1" fmla="*/ 219137 w 2261297"/>
              <a:gd name="connsiteY1" fmla="*/ 0 h 2992678"/>
              <a:gd name="connsiteX2" fmla="*/ 9587 w 2261297"/>
              <a:gd name="connsiteY2" fmla="*/ 209550 h 2992678"/>
              <a:gd name="connsiteX3" fmla="*/ 62 w 2261297"/>
              <a:gd name="connsiteY3" fmla="*/ 2947987 h 2992678"/>
              <a:gd name="connsiteX4" fmla="*/ 133412 w 2261297"/>
              <a:gd name="connsiteY4" fmla="*/ 2933700 h 2992678"/>
              <a:gd name="connsiteX5" fmla="*/ 161987 w 2261297"/>
              <a:gd name="connsiteY5" fmla="*/ 709613 h 2992678"/>
              <a:gd name="connsiteX6" fmla="*/ 298513 w 2261297"/>
              <a:gd name="connsiteY6" fmla="*/ 595313 h 2992678"/>
              <a:gd name="connsiteX7" fmla="*/ 677924 w 2261297"/>
              <a:gd name="connsiteY7" fmla="*/ 601663 h 2992678"/>
              <a:gd name="connsiteX8" fmla="*/ 771587 w 2261297"/>
              <a:gd name="connsiteY8" fmla="*/ 719137 h 2992678"/>
              <a:gd name="connsiteX9" fmla="*/ 752537 w 2261297"/>
              <a:gd name="connsiteY9" fmla="*/ 2924175 h 2992678"/>
              <a:gd name="connsiteX10" fmla="*/ 904937 w 2261297"/>
              <a:gd name="connsiteY10" fmla="*/ 2919413 h 2992678"/>
              <a:gd name="connsiteX11" fmla="*/ 928749 w 2261297"/>
              <a:gd name="connsiteY11" fmla="*/ 723900 h 2992678"/>
              <a:gd name="connsiteX12" fmla="*/ 1025587 w 2261297"/>
              <a:gd name="connsiteY12" fmla="*/ 608013 h 2992678"/>
              <a:gd name="connsiteX13" fmla="*/ 2261297 w 2261297"/>
              <a:gd name="connsiteY13" fmla="*/ 626745 h 29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1297" h="2992678">
                <a:moveTo>
                  <a:pt x="2244152" y="0"/>
                </a:moveTo>
                <a:lnTo>
                  <a:pt x="219137" y="0"/>
                </a:lnTo>
                <a:cubicBezTo>
                  <a:pt x="87375" y="12700"/>
                  <a:pt x="12761" y="11113"/>
                  <a:pt x="9587" y="209550"/>
                </a:cubicBezTo>
                <a:lnTo>
                  <a:pt x="62" y="2947987"/>
                </a:lnTo>
                <a:cubicBezTo>
                  <a:pt x="-3113" y="3006725"/>
                  <a:pt x="117537" y="3013075"/>
                  <a:pt x="133412" y="2933700"/>
                </a:cubicBezTo>
                <a:lnTo>
                  <a:pt x="161987" y="709613"/>
                </a:lnTo>
                <a:cubicBezTo>
                  <a:pt x="166749" y="647701"/>
                  <a:pt x="196913" y="593725"/>
                  <a:pt x="298513" y="595313"/>
                </a:cubicBezTo>
                <a:lnTo>
                  <a:pt x="677924" y="601663"/>
                </a:lnTo>
                <a:cubicBezTo>
                  <a:pt x="773174" y="603250"/>
                  <a:pt x="785874" y="650875"/>
                  <a:pt x="771587" y="719137"/>
                </a:cubicBezTo>
                <a:lnTo>
                  <a:pt x="752537" y="2924175"/>
                </a:lnTo>
                <a:cubicBezTo>
                  <a:pt x="750950" y="3005137"/>
                  <a:pt x="906525" y="2976563"/>
                  <a:pt x="904937" y="2919413"/>
                </a:cubicBezTo>
                <a:lnTo>
                  <a:pt x="928749" y="723900"/>
                </a:lnTo>
                <a:cubicBezTo>
                  <a:pt x="919224" y="654844"/>
                  <a:pt x="929543" y="622301"/>
                  <a:pt x="1025587" y="608013"/>
                </a:cubicBezTo>
                <a:lnTo>
                  <a:pt x="2261297" y="626745"/>
                </a:ln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7" name="Rectangle: Rounded Corners 6">
            <a:extLst>
              <a:ext uri="{FF2B5EF4-FFF2-40B4-BE49-F238E27FC236}">
                <a16:creationId xmlns:a16="http://schemas.microsoft.com/office/drawing/2014/main" id="{4C4559B5-2B04-4746-9C1B-9262A8A4DC40}"/>
              </a:ext>
            </a:extLst>
          </p:cNvPr>
          <p:cNvSpPr/>
          <p:nvPr/>
        </p:nvSpPr>
        <p:spPr bwMode="auto">
          <a:xfrm>
            <a:off x="3044729" y="3802295"/>
            <a:ext cx="261288" cy="73795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8" name="Freeform: Shape 7">
            <a:extLst>
              <a:ext uri="{FF2B5EF4-FFF2-40B4-BE49-F238E27FC236}">
                <a16:creationId xmlns:a16="http://schemas.microsoft.com/office/drawing/2014/main" id="{78B1CF7C-122E-4E7B-98C2-AC0B35BF8018}"/>
              </a:ext>
            </a:extLst>
          </p:cNvPr>
          <p:cNvSpPr/>
          <p:nvPr/>
        </p:nvSpPr>
        <p:spPr bwMode="auto">
          <a:xfrm>
            <a:off x="2712758" y="3508508"/>
            <a:ext cx="1569244" cy="994110"/>
          </a:xfrm>
          <a:custGeom>
            <a:avLst/>
            <a:gdLst>
              <a:gd name="connsiteX0" fmla="*/ 142875 w 366713"/>
              <a:gd name="connsiteY0" fmla="*/ 771525 h 771525"/>
              <a:gd name="connsiteX1" fmla="*/ 295275 w 366713"/>
              <a:gd name="connsiteY1" fmla="*/ 766763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25 h 775265"/>
              <a:gd name="connsiteX1" fmla="*/ 297657 w 366713"/>
              <a:gd name="connsiteY1" fmla="*/ 775265 h 775265"/>
              <a:gd name="connsiteX2" fmla="*/ 366713 w 366713"/>
              <a:gd name="connsiteY2" fmla="*/ 676275 h 775265"/>
              <a:gd name="connsiteX3" fmla="*/ 366713 w 366713"/>
              <a:gd name="connsiteY3" fmla="*/ 61913 h 775265"/>
              <a:gd name="connsiteX4" fmla="*/ 285750 w 366713"/>
              <a:gd name="connsiteY4" fmla="*/ 0 h 775265"/>
              <a:gd name="connsiteX5" fmla="*/ 0 w 366713"/>
              <a:gd name="connsiteY5" fmla="*/ 4763 h 775265"/>
              <a:gd name="connsiteX6" fmla="*/ 0 w 366713"/>
              <a:gd name="connsiteY6" fmla="*/ 161925 h 775265"/>
              <a:gd name="connsiteX7" fmla="*/ 290513 w 366713"/>
              <a:gd name="connsiteY7" fmla="*/ 161925 h 775265"/>
              <a:gd name="connsiteX8" fmla="*/ 290513 w 366713"/>
              <a:gd name="connsiteY8" fmla="*/ 161925 h 775265"/>
              <a:gd name="connsiteX9" fmla="*/ 290513 w 366713"/>
              <a:gd name="connsiteY9" fmla="*/ 161925 h 775265"/>
              <a:gd name="connsiteX0" fmla="*/ 142875 w 366713"/>
              <a:gd name="connsiteY0" fmla="*/ 771525 h 775276"/>
              <a:gd name="connsiteX1" fmla="*/ 297657 w 366713"/>
              <a:gd name="connsiteY1" fmla="*/ 775265 h 775276"/>
              <a:gd name="connsiteX2" fmla="*/ 366713 w 366713"/>
              <a:gd name="connsiteY2" fmla="*/ 676275 h 775276"/>
              <a:gd name="connsiteX3" fmla="*/ 366713 w 366713"/>
              <a:gd name="connsiteY3" fmla="*/ 61913 h 775276"/>
              <a:gd name="connsiteX4" fmla="*/ 285750 w 366713"/>
              <a:gd name="connsiteY4" fmla="*/ 0 h 775276"/>
              <a:gd name="connsiteX5" fmla="*/ 0 w 366713"/>
              <a:gd name="connsiteY5" fmla="*/ 4763 h 775276"/>
              <a:gd name="connsiteX6" fmla="*/ 0 w 366713"/>
              <a:gd name="connsiteY6" fmla="*/ 161925 h 775276"/>
              <a:gd name="connsiteX7" fmla="*/ 290513 w 366713"/>
              <a:gd name="connsiteY7" fmla="*/ 161925 h 775276"/>
              <a:gd name="connsiteX8" fmla="*/ 290513 w 366713"/>
              <a:gd name="connsiteY8" fmla="*/ 161925 h 775276"/>
              <a:gd name="connsiteX9" fmla="*/ 290513 w 366713"/>
              <a:gd name="connsiteY9" fmla="*/ 161925 h 775276"/>
              <a:gd name="connsiteX0" fmla="*/ 142875 w 366713"/>
              <a:gd name="connsiteY0" fmla="*/ 771525 h 771525"/>
              <a:gd name="connsiteX1" fmla="*/ 278607 w 366713"/>
              <a:gd name="connsiteY1" fmla="*/ 771014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25 h 771525"/>
              <a:gd name="connsiteX1" fmla="*/ 278607 w 366713"/>
              <a:gd name="connsiteY1" fmla="*/ 771014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25 h 771525"/>
              <a:gd name="connsiteX1" fmla="*/ 278607 w 366713"/>
              <a:gd name="connsiteY1" fmla="*/ 771014 h 771525"/>
              <a:gd name="connsiteX2" fmla="*/ 366713 w 366713"/>
              <a:gd name="connsiteY2" fmla="*/ 676275 h 771525"/>
              <a:gd name="connsiteX3" fmla="*/ 366713 w 366713"/>
              <a:gd name="connsiteY3" fmla="*/ 61913 h 771525"/>
              <a:gd name="connsiteX4" fmla="*/ 285750 w 366713"/>
              <a:gd name="connsiteY4" fmla="*/ 0 h 771525"/>
              <a:gd name="connsiteX5" fmla="*/ 0 w 366713"/>
              <a:gd name="connsiteY5" fmla="*/ 4763 h 771525"/>
              <a:gd name="connsiteX6" fmla="*/ 0 w 366713"/>
              <a:gd name="connsiteY6" fmla="*/ 161925 h 771525"/>
              <a:gd name="connsiteX7" fmla="*/ 290513 w 366713"/>
              <a:gd name="connsiteY7" fmla="*/ 161925 h 771525"/>
              <a:gd name="connsiteX8" fmla="*/ 290513 w 366713"/>
              <a:gd name="connsiteY8" fmla="*/ 161925 h 771525"/>
              <a:gd name="connsiteX9" fmla="*/ 290513 w 366713"/>
              <a:gd name="connsiteY9" fmla="*/ 161925 h 771525"/>
              <a:gd name="connsiteX0" fmla="*/ 142875 w 366713"/>
              <a:gd name="connsiteY0" fmla="*/ 771538 h 771538"/>
              <a:gd name="connsiteX1" fmla="*/ 278607 w 366713"/>
              <a:gd name="connsiteY1" fmla="*/ 771027 h 771538"/>
              <a:gd name="connsiteX2" fmla="*/ 366713 w 366713"/>
              <a:gd name="connsiteY2" fmla="*/ 676288 h 771538"/>
              <a:gd name="connsiteX3" fmla="*/ 366713 w 366713"/>
              <a:gd name="connsiteY3" fmla="*/ 61926 h 771538"/>
              <a:gd name="connsiteX4" fmla="*/ 285750 w 366713"/>
              <a:gd name="connsiteY4" fmla="*/ 13 h 771538"/>
              <a:gd name="connsiteX5" fmla="*/ 0 w 366713"/>
              <a:gd name="connsiteY5" fmla="*/ 4776 h 771538"/>
              <a:gd name="connsiteX6" fmla="*/ 0 w 366713"/>
              <a:gd name="connsiteY6" fmla="*/ 161938 h 771538"/>
              <a:gd name="connsiteX7" fmla="*/ 290513 w 366713"/>
              <a:gd name="connsiteY7" fmla="*/ 161938 h 771538"/>
              <a:gd name="connsiteX8" fmla="*/ 290513 w 366713"/>
              <a:gd name="connsiteY8" fmla="*/ 161938 h 771538"/>
              <a:gd name="connsiteX9" fmla="*/ 290513 w 366713"/>
              <a:gd name="connsiteY9" fmla="*/ 161938 h 771538"/>
              <a:gd name="connsiteX0" fmla="*/ 176741 w 400579"/>
              <a:gd name="connsiteY0" fmla="*/ 771538 h 771538"/>
              <a:gd name="connsiteX1" fmla="*/ 312473 w 400579"/>
              <a:gd name="connsiteY1" fmla="*/ 771027 h 771538"/>
              <a:gd name="connsiteX2" fmla="*/ 400579 w 400579"/>
              <a:gd name="connsiteY2" fmla="*/ 676288 h 771538"/>
              <a:gd name="connsiteX3" fmla="*/ 400579 w 400579"/>
              <a:gd name="connsiteY3" fmla="*/ 61926 h 771538"/>
              <a:gd name="connsiteX4" fmla="*/ 319616 w 400579"/>
              <a:gd name="connsiteY4" fmla="*/ 13 h 771538"/>
              <a:gd name="connsiteX5" fmla="*/ 33866 w 400579"/>
              <a:gd name="connsiteY5" fmla="*/ 4776 h 771538"/>
              <a:gd name="connsiteX6" fmla="*/ 33866 w 400579"/>
              <a:gd name="connsiteY6" fmla="*/ 161938 h 771538"/>
              <a:gd name="connsiteX7" fmla="*/ 324379 w 400579"/>
              <a:gd name="connsiteY7" fmla="*/ 161938 h 771538"/>
              <a:gd name="connsiteX8" fmla="*/ 324379 w 400579"/>
              <a:gd name="connsiteY8" fmla="*/ 161938 h 771538"/>
              <a:gd name="connsiteX9" fmla="*/ 324379 w 400579"/>
              <a:gd name="connsiteY9" fmla="*/ 161938 h 771538"/>
              <a:gd name="connsiteX0" fmla="*/ 194805 w 418643"/>
              <a:gd name="connsiteY0" fmla="*/ 771538 h 771538"/>
              <a:gd name="connsiteX1" fmla="*/ 330537 w 418643"/>
              <a:gd name="connsiteY1" fmla="*/ 771027 h 771538"/>
              <a:gd name="connsiteX2" fmla="*/ 418643 w 418643"/>
              <a:gd name="connsiteY2" fmla="*/ 676288 h 771538"/>
              <a:gd name="connsiteX3" fmla="*/ 418643 w 418643"/>
              <a:gd name="connsiteY3" fmla="*/ 61926 h 771538"/>
              <a:gd name="connsiteX4" fmla="*/ 337680 w 418643"/>
              <a:gd name="connsiteY4" fmla="*/ 13 h 771538"/>
              <a:gd name="connsiteX5" fmla="*/ 51930 w 418643"/>
              <a:gd name="connsiteY5" fmla="*/ 4776 h 771538"/>
              <a:gd name="connsiteX6" fmla="*/ 51930 w 418643"/>
              <a:gd name="connsiteY6" fmla="*/ 161938 h 771538"/>
              <a:gd name="connsiteX7" fmla="*/ 342443 w 418643"/>
              <a:gd name="connsiteY7" fmla="*/ 161938 h 771538"/>
              <a:gd name="connsiteX8" fmla="*/ 342443 w 418643"/>
              <a:gd name="connsiteY8" fmla="*/ 161938 h 771538"/>
              <a:gd name="connsiteX9" fmla="*/ 342443 w 418643"/>
              <a:gd name="connsiteY9" fmla="*/ 161938 h 771538"/>
              <a:gd name="connsiteX0" fmla="*/ 200921 w 424759"/>
              <a:gd name="connsiteY0" fmla="*/ 771538 h 771538"/>
              <a:gd name="connsiteX1" fmla="*/ 336653 w 424759"/>
              <a:gd name="connsiteY1" fmla="*/ 771027 h 771538"/>
              <a:gd name="connsiteX2" fmla="*/ 424759 w 424759"/>
              <a:gd name="connsiteY2" fmla="*/ 676288 h 771538"/>
              <a:gd name="connsiteX3" fmla="*/ 424759 w 424759"/>
              <a:gd name="connsiteY3" fmla="*/ 61926 h 771538"/>
              <a:gd name="connsiteX4" fmla="*/ 343796 w 424759"/>
              <a:gd name="connsiteY4" fmla="*/ 13 h 771538"/>
              <a:gd name="connsiteX5" fmla="*/ 58046 w 424759"/>
              <a:gd name="connsiteY5" fmla="*/ 4776 h 771538"/>
              <a:gd name="connsiteX6" fmla="*/ 58046 w 424759"/>
              <a:gd name="connsiteY6" fmla="*/ 161938 h 771538"/>
              <a:gd name="connsiteX7" fmla="*/ 348559 w 424759"/>
              <a:gd name="connsiteY7" fmla="*/ 161938 h 771538"/>
              <a:gd name="connsiteX8" fmla="*/ 348559 w 424759"/>
              <a:gd name="connsiteY8" fmla="*/ 161938 h 771538"/>
              <a:gd name="connsiteX9" fmla="*/ 348559 w 424759"/>
              <a:gd name="connsiteY9" fmla="*/ 161938 h 771538"/>
              <a:gd name="connsiteX0" fmla="*/ 189599 w 413437"/>
              <a:gd name="connsiteY0" fmla="*/ 771538 h 771538"/>
              <a:gd name="connsiteX1" fmla="*/ 325331 w 413437"/>
              <a:gd name="connsiteY1" fmla="*/ 771027 h 771538"/>
              <a:gd name="connsiteX2" fmla="*/ 413437 w 413437"/>
              <a:gd name="connsiteY2" fmla="*/ 676288 h 771538"/>
              <a:gd name="connsiteX3" fmla="*/ 413437 w 413437"/>
              <a:gd name="connsiteY3" fmla="*/ 61926 h 771538"/>
              <a:gd name="connsiteX4" fmla="*/ 332474 w 413437"/>
              <a:gd name="connsiteY4" fmla="*/ 13 h 771538"/>
              <a:gd name="connsiteX5" fmla="*/ 72917 w 413437"/>
              <a:gd name="connsiteY5" fmla="*/ 526 h 771538"/>
              <a:gd name="connsiteX6" fmla="*/ 46724 w 413437"/>
              <a:gd name="connsiteY6" fmla="*/ 161938 h 771538"/>
              <a:gd name="connsiteX7" fmla="*/ 337237 w 413437"/>
              <a:gd name="connsiteY7" fmla="*/ 161938 h 771538"/>
              <a:gd name="connsiteX8" fmla="*/ 337237 w 413437"/>
              <a:gd name="connsiteY8" fmla="*/ 161938 h 771538"/>
              <a:gd name="connsiteX9" fmla="*/ 337237 w 413437"/>
              <a:gd name="connsiteY9" fmla="*/ 161938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7768 w 393968"/>
              <a:gd name="connsiteY7" fmla="*/ 161938 h 771538"/>
              <a:gd name="connsiteX8" fmla="*/ 317768 w 393968"/>
              <a:gd name="connsiteY8" fmla="*/ 161938 h 771538"/>
              <a:gd name="connsiteX9" fmla="*/ 317768 w 393968"/>
              <a:gd name="connsiteY9" fmla="*/ 161938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7768 w 393968"/>
              <a:gd name="connsiteY7" fmla="*/ 161938 h 771538"/>
              <a:gd name="connsiteX8" fmla="*/ 317768 w 393968"/>
              <a:gd name="connsiteY8" fmla="*/ 161938 h 771538"/>
              <a:gd name="connsiteX9" fmla="*/ 363012 w 393968"/>
              <a:gd name="connsiteY9" fmla="*/ 15981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7768 w 393968"/>
              <a:gd name="connsiteY7" fmla="*/ 161938 h 771538"/>
              <a:gd name="connsiteX8" fmla="*/ 363012 w 393968"/>
              <a:gd name="connsiteY8" fmla="*/ 15981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63012 w 393968"/>
              <a:gd name="connsiteY7" fmla="*/ 15981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58249 w 393968"/>
              <a:gd name="connsiteY7" fmla="*/ 161937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10624 w 393968"/>
              <a:gd name="connsiteY7" fmla="*/ 164062 h 771538"/>
              <a:gd name="connsiteX0" fmla="*/ 170130 w 393968"/>
              <a:gd name="connsiteY0" fmla="*/ 771538 h 771538"/>
              <a:gd name="connsiteX1" fmla="*/ 305862 w 393968"/>
              <a:gd name="connsiteY1" fmla="*/ 771027 h 771538"/>
              <a:gd name="connsiteX2" fmla="*/ 393968 w 393968"/>
              <a:gd name="connsiteY2" fmla="*/ 676288 h 771538"/>
              <a:gd name="connsiteX3" fmla="*/ 393968 w 393968"/>
              <a:gd name="connsiteY3" fmla="*/ 61926 h 771538"/>
              <a:gd name="connsiteX4" fmla="*/ 313005 w 393968"/>
              <a:gd name="connsiteY4" fmla="*/ 13 h 771538"/>
              <a:gd name="connsiteX5" fmla="*/ 53448 w 393968"/>
              <a:gd name="connsiteY5" fmla="*/ 526 h 771538"/>
              <a:gd name="connsiteX6" fmla="*/ 62974 w 393968"/>
              <a:gd name="connsiteY6" fmla="*/ 159813 h 771538"/>
              <a:gd name="connsiteX7" fmla="*/ 320149 w 393968"/>
              <a:gd name="connsiteY7" fmla="*/ 161937 h 771538"/>
              <a:gd name="connsiteX0" fmla="*/ 766240 w 990078"/>
              <a:gd name="connsiteY0" fmla="*/ 771538 h 771538"/>
              <a:gd name="connsiteX1" fmla="*/ 901972 w 990078"/>
              <a:gd name="connsiteY1" fmla="*/ 771027 h 771538"/>
              <a:gd name="connsiteX2" fmla="*/ 990078 w 990078"/>
              <a:gd name="connsiteY2" fmla="*/ 676288 h 771538"/>
              <a:gd name="connsiteX3" fmla="*/ 990078 w 990078"/>
              <a:gd name="connsiteY3" fmla="*/ 61926 h 771538"/>
              <a:gd name="connsiteX4" fmla="*/ 909115 w 990078"/>
              <a:gd name="connsiteY4" fmla="*/ 13 h 771538"/>
              <a:gd name="connsiteX5" fmla="*/ 649558 w 990078"/>
              <a:gd name="connsiteY5" fmla="*/ 526 h 771538"/>
              <a:gd name="connsiteX6" fmla="*/ 6621 w 990078"/>
              <a:gd name="connsiteY6" fmla="*/ 419120 h 771538"/>
              <a:gd name="connsiteX7" fmla="*/ 916259 w 990078"/>
              <a:gd name="connsiteY7" fmla="*/ 161937 h 771538"/>
              <a:gd name="connsiteX0" fmla="*/ 820074 w 1043912"/>
              <a:gd name="connsiteY0" fmla="*/ 771538 h 771538"/>
              <a:gd name="connsiteX1" fmla="*/ 955806 w 1043912"/>
              <a:gd name="connsiteY1" fmla="*/ 771027 h 771538"/>
              <a:gd name="connsiteX2" fmla="*/ 1043912 w 1043912"/>
              <a:gd name="connsiteY2" fmla="*/ 676288 h 771538"/>
              <a:gd name="connsiteX3" fmla="*/ 1043912 w 1043912"/>
              <a:gd name="connsiteY3" fmla="*/ 61926 h 771538"/>
              <a:gd name="connsiteX4" fmla="*/ 962949 w 1043912"/>
              <a:gd name="connsiteY4" fmla="*/ 13 h 771538"/>
              <a:gd name="connsiteX5" fmla="*/ 55692 w 1043912"/>
              <a:gd name="connsiteY5" fmla="*/ 234327 h 771538"/>
              <a:gd name="connsiteX6" fmla="*/ 60455 w 1043912"/>
              <a:gd name="connsiteY6" fmla="*/ 419120 h 771538"/>
              <a:gd name="connsiteX7" fmla="*/ 970093 w 1043912"/>
              <a:gd name="connsiteY7" fmla="*/ 161937 h 771538"/>
              <a:gd name="connsiteX0" fmla="*/ 820074 w 1043912"/>
              <a:gd name="connsiteY0" fmla="*/ 771538 h 771538"/>
              <a:gd name="connsiteX1" fmla="*/ 955806 w 1043912"/>
              <a:gd name="connsiteY1" fmla="*/ 771027 h 771538"/>
              <a:gd name="connsiteX2" fmla="*/ 1043912 w 1043912"/>
              <a:gd name="connsiteY2" fmla="*/ 676288 h 771538"/>
              <a:gd name="connsiteX3" fmla="*/ 1043912 w 1043912"/>
              <a:gd name="connsiteY3" fmla="*/ 61926 h 771538"/>
              <a:gd name="connsiteX4" fmla="*/ 962949 w 1043912"/>
              <a:gd name="connsiteY4" fmla="*/ 13 h 771538"/>
              <a:gd name="connsiteX5" fmla="*/ 55692 w 1043912"/>
              <a:gd name="connsiteY5" fmla="*/ 234327 h 771538"/>
              <a:gd name="connsiteX6" fmla="*/ 60455 w 1043912"/>
              <a:gd name="connsiteY6" fmla="*/ 419120 h 771538"/>
              <a:gd name="connsiteX7" fmla="*/ 941518 w 1043912"/>
              <a:gd name="connsiteY7" fmla="*/ 416993 h 771538"/>
              <a:gd name="connsiteX0" fmla="*/ 820074 w 1048675"/>
              <a:gd name="connsiteY0" fmla="*/ 771526 h 771526"/>
              <a:gd name="connsiteX1" fmla="*/ 955806 w 1048675"/>
              <a:gd name="connsiteY1" fmla="*/ 771015 h 771526"/>
              <a:gd name="connsiteX2" fmla="*/ 1043912 w 1048675"/>
              <a:gd name="connsiteY2" fmla="*/ 676276 h 771526"/>
              <a:gd name="connsiteX3" fmla="*/ 1048675 w 1048675"/>
              <a:gd name="connsiteY3" fmla="*/ 359479 h 771526"/>
              <a:gd name="connsiteX4" fmla="*/ 962949 w 1048675"/>
              <a:gd name="connsiteY4" fmla="*/ 1 h 771526"/>
              <a:gd name="connsiteX5" fmla="*/ 55692 w 1048675"/>
              <a:gd name="connsiteY5" fmla="*/ 234315 h 771526"/>
              <a:gd name="connsiteX6" fmla="*/ 60455 w 1048675"/>
              <a:gd name="connsiteY6" fmla="*/ 419108 h 771526"/>
              <a:gd name="connsiteX7" fmla="*/ 941518 w 1048675"/>
              <a:gd name="connsiteY7" fmla="*/ 416981 h 771526"/>
              <a:gd name="connsiteX0" fmla="*/ 820074 w 1048675"/>
              <a:gd name="connsiteY0" fmla="*/ 554730 h 554730"/>
              <a:gd name="connsiteX1" fmla="*/ 955806 w 1048675"/>
              <a:gd name="connsiteY1" fmla="*/ 554219 h 554730"/>
              <a:gd name="connsiteX2" fmla="*/ 1043912 w 1048675"/>
              <a:gd name="connsiteY2" fmla="*/ 459480 h 554730"/>
              <a:gd name="connsiteX3" fmla="*/ 1048675 w 1048675"/>
              <a:gd name="connsiteY3" fmla="*/ 142683 h 554730"/>
              <a:gd name="connsiteX4" fmla="*/ 920086 w 1048675"/>
              <a:gd name="connsiteY4" fmla="*/ 3 h 554730"/>
              <a:gd name="connsiteX5" fmla="*/ 55692 w 1048675"/>
              <a:gd name="connsiteY5" fmla="*/ 17519 h 554730"/>
              <a:gd name="connsiteX6" fmla="*/ 60455 w 1048675"/>
              <a:gd name="connsiteY6" fmla="*/ 202312 h 554730"/>
              <a:gd name="connsiteX7" fmla="*/ 941518 w 1048675"/>
              <a:gd name="connsiteY7" fmla="*/ 200185 h 554730"/>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85310 h 537728"/>
              <a:gd name="connsiteX7" fmla="*/ 941518 w 1048675"/>
              <a:gd name="connsiteY7" fmla="*/ 183183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183183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208689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183183 h 537728"/>
              <a:gd name="connsiteX0" fmla="*/ 820074 w 1048675"/>
              <a:gd name="connsiteY0" fmla="*/ 537728 h 537728"/>
              <a:gd name="connsiteX1" fmla="*/ 955806 w 1048675"/>
              <a:gd name="connsiteY1" fmla="*/ 537217 h 537728"/>
              <a:gd name="connsiteX2" fmla="*/ 1043912 w 1048675"/>
              <a:gd name="connsiteY2" fmla="*/ 442478 h 537728"/>
              <a:gd name="connsiteX3" fmla="*/ 1048675 w 1048675"/>
              <a:gd name="connsiteY3" fmla="*/ 125681 h 537728"/>
              <a:gd name="connsiteX4" fmla="*/ 915324 w 1048675"/>
              <a:gd name="connsiteY4" fmla="*/ 4 h 537728"/>
              <a:gd name="connsiteX5" fmla="*/ 55692 w 1048675"/>
              <a:gd name="connsiteY5" fmla="*/ 517 h 537728"/>
              <a:gd name="connsiteX6" fmla="*/ 60455 w 1048675"/>
              <a:gd name="connsiteY6" fmla="*/ 193812 h 537728"/>
              <a:gd name="connsiteX7" fmla="*/ 941518 w 1048675"/>
              <a:gd name="connsiteY7" fmla="*/ 187435 h 537728"/>
              <a:gd name="connsiteX0" fmla="*/ 820074 w 1048675"/>
              <a:gd name="connsiteY0" fmla="*/ 575985 h 575985"/>
              <a:gd name="connsiteX1" fmla="*/ 955806 w 1048675"/>
              <a:gd name="connsiteY1" fmla="*/ 575474 h 575985"/>
              <a:gd name="connsiteX2" fmla="*/ 1043912 w 1048675"/>
              <a:gd name="connsiteY2" fmla="*/ 480735 h 575985"/>
              <a:gd name="connsiteX3" fmla="*/ 1048675 w 1048675"/>
              <a:gd name="connsiteY3" fmla="*/ 163938 h 575985"/>
              <a:gd name="connsiteX4" fmla="*/ 910562 w 1048675"/>
              <a:gd name="connsiteY4" fmla="*/ 2 h 575985"/>
              <a:gd name="connsiteX5" fmla="*/ 55692 w 1048675"/>
              <a:gd name="connsiteY5" fmla="*/ 38774 h 575985"/>
              <a:gd name="connsiteX6" fmla="*/ 60455 w 1048675"/>
              <a:gd name="connsiteY6" fmla="*/ 232069 h 575985"/>
              <a:gd name="connsiteX7" fmla="*/ 941518 w 1048675"/>
              <a:gd name="connsiteY7" fmla="*/ 225692 h 575985"/>
              <a:gd name="connsiteX0" fmla="*/ 820074 w 1048675"/>
              <a:gd name="connsiteY0" fmla="*/ 575986 h 575986"/>
              <a:gd name="connsiteX1" fmla="*/ 955806 w 1048675"/>
              <a:gd name="connsiteY1" fmla="*/ 575475 h 575986"/>
              <a:gd name="connsiteX2" fmla="*/ 1043912 w 1048675"/>
              <a:gd name="connsiteY2" fmla="*/ 480736 h 575986"/>
              <a:gd name="connsiteX3" fmla="*/ 1048675 w 1048675"/>
              <a:gd name="connsiteY3" fmla="*/ 125680 h 575986"/>
              <a:gd name="connsiteX4" fmla="*/ 910562 w 1048675"/>
              <a:gd name="connsiteY4" fmla="*/ 3 h 575986"/>
              <a:gd name="connsiteX5" fmla="*/ 55692 w 1048675"/>
              <a:gd name="connsiteY5" fmla="*/ 38775 h 575986"/>
              <a:gd name="connsiteX6" fmla="*/ 60455 w 1048675"/>
              <a:gd name="connsiteY6" fmla="*/ 232070 h 575986"/>
              <a:gd name="connsiteX7" fmla="*/ 941518 w 1048675"/>
              <a:gd name="connsiteY7" fmla="*/ 225693 h 575986"/>
              <a:gd name="connsiteX0" fmla="*/ 820074 w 1048675"/>
              <a:gd name="connsiteY0" fmla="*/ 592474 h 592474"/>
              <a:gd name="connsiteX1" fmla="*/ 955806 w 1048675"/>
              <a:gd name="connsiteY1" fmla="*/ 591963 h 592474"/>
              <a:gd name="connsiteX2" fmla="*/ 1043912 w 1048675"/>
              <a:gd name="connsiteY2" fmla="*/ 497224 h 592474"/>
              <a:gd name="connsiteX3" fmla="*/ 1048675 w 1048675"/>
              <a:gd name="connsiteY3" fmla="*/ 142168 h 592474"/>
              <a:gd name="connsiteX4" fmla="*/ 910562 w 1048675"/>
              <a:gd name="connsiteY4" fmla="*/ 16491 h 592474"/>
              <a:gd name="connsiteX5" fmla="*/ 55692 w 1048675"/>
              <a:gd name="connsiteY5" fmla="*/ 0 h 592474"/>
              <a:gd name="connsiteX6" fmla="*/ 60455 w 1048675"/>
              <a:gd name="connsiteY6" fmla="*/ 248558 h 592474"/>
              <a:gd name="connsiteX7" fmla="*/ 941518 w 1048675"/>
              <a:gd name="connsiteY7" fmla="*/ 242181 h 592474"/>
              <a:gd name="connsiteX0" fmla="*/ 820074 w 1048675"/>
              <a:gd name="connsiteY0" fmla="*/ 579722 h 579722"/>
              <a:gd name="connsiteX1" fmla="*/ 955806 w 1048675"/>
              <a:gd name="connsiteY1" fmla="*/ 579211 h 579722"/>
              <a:gd name="connsiteX2" fmla="*/ 1043912 w 1048675"/>
              <a:gd name="connsiteY2" fmla="*/ 484472 h 579722"/>
              <a:gd name="connsiteX3" fmla="*/ 1048675 w 1048675"/>
              <a:gd name="connsiteY3" fmla="*/ 129416 h 579722"/>
              <a:gd name="connsiteX4" fmla="*/ 910562 w 1048675"/>
              <a:gd name="connsiteY4" fmla="*/ 3739 h 579722"/>
              <a:gd name="connsiteX5" fmla="*/ 55692 w 1048675"/>
              <a:gd name="connsiteY5" fmla="*/ 0 h 579722"/>
              <a:gd name="connsiteX6" fmla="*/ 60455 w 1048675"/>
              <a:gd name="connsiteY6" fmla="*/ 235806 h 579722"/>
              <a:gd name="connsiteX7" fmla="*/ 941518 w 1048675"/>
              <a:gd name="connsiteY7" fmla="*/ 229429 h 579722"/>
              <a:gd name="connsiteX0" fmla="*/ 820074 w 1048675"/>
              <a:gd name="connsiteY0" fmla="*/ 579722 h 579722"/>
              <a:gd name="connsiteX1" fmla="*/ 955806 w 1048675"/>
              <a:gd name="connsiteY1" fmla="*/ 579211 h 579722"/>
              <a:gd name="connsiteX2" fmla="*/ 1043912 w 1048675"/>
              <a:gd name="connsiteY2" fmla="*/ 484472 h 579722"/>
              <a:gd name="connsiteX3" fmla="*/ 1048675 w 1048675"/>
              <a:gd name="connsiteY3" fmla="*/ 129416 h 579722"/>
              <a:gd name="connsiteX4" fmla="*/ 910562 w 1048675"/>
              <a:gd name="connsiteY4" fmla="*/ 3739 h 579722"/>
              <a:gd name="connsiteX5" fmla="*/ 55692 w 1048675"/>
              <a:gd name="connsiteY5" fmla="*/ 0 h 579722"/>
              <a:gd name="connsiteX6" fmla="*/ 60455 w 1048675"/>
              <a:gd name="connsiteY6" fmla="*/ 235806 h 579722"/>
              <a:gd name="connsiteX7" fmla="*/ 941518 w 1048675"/>
              <a:gd name="connsiteY7" fmla="*/ 229429 h 579722"/>
              <a:gd name="connsiteX0" fmla="*/ 820074 w 1048675"/>
              <a:gd name="connsiteY0" fmla="*/ 584489 h 584489"/>
              <a:gd name="connsiteX1" fmla="*/ 955806 w 1048675"/>
              <a:gd name="connsiteY1" fmla="*/ 583978 h 584489"/>
              <a:gd name="connsiteX2" fmla="*/ 1043912 w 1048675"/>
              <a:gd name="connsiteY2" fmla="*/ 489239 h 584489"/>
              <a:gd name="connsiteX3" fmla="*/ 1048675 w 1048675"/>
              <a:gd name="connsiteY3" fmla="*/ 134183 h 584489"/>
              <a:gd name="connsiteX4" fmla="*/ 910562 w 1048675"/>
              <a:gd name="connsiteY4" fmla="*/ 4 h 584489"/>
              <a:gd name="connsiteX5" fmla="*/ 55692 w 1048675"/>
              <a:gd name="connsiteY5" fmla="*/ 4767 h 584489"/>
              <a:gd name="connsiteX6" fmla="*/ 60455 w 1048675"/>
              <a:gd name="connsiteY6" fmla="*/ 240573 h 584489"/>
              <a:gd name="connsiteX7" fmla="*/ 941518 w 1048675"/>
              <a:gd name="connsiteY7" fmla="*/ 234196 h 584489"/>
              <a:gd name="connsiteX0" fmla="*/ 820074 w 1048675"/>
              <a:gd name="connsiteY0" fmla="*/ 584489 h 584489"/>
              <a:gd name="connsiteX1" fmla="*/ 955806 w 1048675"/>
              <a:gd name="connsiteY1" fmla="*/ 583978 h 584489"/>
              <a:gd name="connsiteX2" fmla="*/ 1043912 w 1048675"/>
              <a:gd name="connsiteY2" fmla="*/ 489239 h 584489"/>
              <a:gd name="connsiteX3" fmla="*/ 1048675 w 1048675"/>
              <a:gd name="connsiteY3" fmla="*/ 134183 h 584489"/>
              <a:gd name="connsiteX4" fmla="*/ 910562 w 1048675"/>
              <a:gd name="connsiteY4" fmla="*/ 4 h 584489"/>
              <a:gd name="connsiteX5" fmla="*/ 55692 w 1048675"/>
              <a:gd name="connsiteY5" fmla="*/ 4767 h 584489"/>
              <a:gd name="connsiteX6" fmla="*/ 60455 w 1048675"/>
              <a:gd name="connsiteY6" fmla="*/ 240573 h 584489"/>
              <a:gd name="connsiteX7" fmla="*/ 941518 w 1048675"/>
              <a:gd name="connsiteY7" fmla="*/ 234196 h 584489"/>
              <a:gd name="connsiteX0" fmla="*/ 820074 w 1048675"/>
              <a:gd name="connsiteY0" fmla="*/ 584489 h 584489"/>
              <a:gd name="connsiteX1" fmla="*/ 955806 w 1048675"/>
              <a:gd name="connsiteY1" fmla="*/ 583978 h 584489"/>
              <a:gd name="connsiteX2" fmla="*/ 1043912 w 1048675"/>
              <a:gd name="connsiteY2" fmla="*/ 489239 h 584489"/>
              <a:gd name="connsiteX3" fmla="*/ 1048675 w 1048675"/>
              <a:gd name="connsiteY3" fmla="*/ 134183 h 584489"/>
              <a:gd name="connsiteX4" fmla="*/ 910562 w 1048675"/>
              <a:gd name="connsiteY4" fmla="*/ 4 h 584489"/>
              <a:gd name="connsiteX5" fmla="*/ 55692 w 1048675"/>
              <a:gd name="connsiteY5" fmla="*/ 4767 h 584489"/>
              <a:gd name="connsiteX6" fmla="*/ 60455 w 1048675"/>
              <a:gd name="connsiteY6" fmla="*/ 240573 h 584489"/>
              <a:gd name="connsiteX7" fmla="*/ 955806 w 1048675"/>
              <a:gd name="connsiteY7" fmla="*/ 242698 h 584489"/>
              <a:gd name="connsiteX0" fmla="*/ 815695 w 1044296"/>
              <a:gd name="connsiteY0" fmla="*/ 584489 h 584489"/>
              <a:gd name="connsiteX1" fmla="*/ 951427 w 1044296"/>
              <a:gd name="connsiteY1" fmla="*/ 583978 h 584489"/>
              <a:gd name="connsiteX2" fmla="*/ 1039533 w 1044296"/>
              <a:gd name="connsiteY2" fmla="*/ 489239 h 584489"/>
              <a:gd name="connsiteX3" fmla="*/ 1044296 w 1044296"/>
              <a:gd name="connsiteY3" fmla="*/ 134183 h 584489"/>
              <a:gd name="connsiteX4" fmla="*/ 906183 w 1044296"/>
              <a:gd name="connsiteY4" fmla="*/ 4 h 584489"/>
              <a:gd name="connsiteX5" fmla="*/ 51313 w 1044296"/>
              <a:gd name="connsiteY5" fmla="*/ 4767 h 584489"/>
              <a:gd name="connsiteX6" fmla="*/ 65601 w 1044296"/>
              <a:gd name="connsiteY6" fmla="*/ 240573 h 584489"/>
              <a:gd name="connsiteX7" fmla="*/ 951427 w 1044296"/>
              <a:gd name="connsiteY7" fmla="*/ 242698 h 584489"/>
              <a:gd name="connsiteX0" fmla="*/ 813014 w 1041615"/>
              <a:gd name="connsiteY0" fmla="*/ 584489 h 584489"/>
              <a:gd name="connsiteX1" fmla="*/ 948746 w 1041615"/>
              <a:gd name="connsiteY1" fmla="*/ 583978 h 584489"/>
              <a:gd name="connsiteX2" fmla="*/ 1036852 w 1041615"/>
              <a:gd name="connsiteY2" fmla="*/ 489239 h 584489"/>
              <a:gd name="connsiteX3" fmla="*/ 1041615 w 1041615"/>
              <a:gd name="connsiteY3" fmla="*/ 134183 h 584489"/>
              <a:gd name="connsiteX4" fmla="*/ 903502 w 1041615"/>
              <a:gd name="connsiteY4" fmla="*/ 4 h 584489"/>
              <a:gd name="connsiteX5" fmla="*/ 48632 w 1041615"/>
              <a:gd name="connsiteY5" fmla="*/ 4767 h 584489"/>
              <a:gd name="connsiteX6" fmla="*/ 69270 w 1041615"/>
              <a:gd name="connsiteY6" fmla="*/ 260410 h 584489"/>
              <a:gd name="connsiteX7" fmla="*/ 948746 w 1041615"/>
              <a:gd name="connsiteY7" fmla="*/ 242698 h 584489"/>
              <a:gd name="connsiteX0" fmla="*/ 813014 w 1041615"/>
              <a:gd name="connsiteY0" fmla="*/ 584489 h 584489"/>
              <a:gd name="connsiteX1" fmla="*/ 948746 w 1041615"/>
              <a:gd name="connsiteY1" fmla="*/ 583978 h 584489"/>
              <a:gd name="connsiteX2" fmla="*/ 1036852 w 1041615"/>
              <a:gd name="connsiteY2" fmla="*/ 489239 h 584489"/>
              <a:gd name="connsiteX3" fmla="*/ 1041615 w 1041615"/>
              <a:gd name="connsiteY3" fmla="*/ 134183 h 584489"/>
              <a:gd name="connsiteX4" fmla="*/ 903502 w 1041615"/>
              <a:gd name="connsiteY4" fmla="*/ 4 h 584489"/>
              <a:gd name="connsiteX5" fmla="*/ 48632 w 1041615"/>
              <a:gd name="connsiteY5" fmla="*/ 4767 h 584489"/>
              <a:gd name="connsiteX6" fmla="*/ 69270 w 1041615"/>
              <a:gd name="connsiteY6" fmla="*/ 260410 h 584489"/>
              <a:gd name="connsiteX7" fmla="*/ 945571 w 1041615"/>
              <a:gd name="connsiteY7" fmla="*/ 262536 h 584489"/>
              <a:gd name="connsiteX0" fmla="*/ 813014 w 1041615"/>
              <a:gd name="connsiteY0" fmla="*/ 584489 h 584489"/>
              <a:gd name="connsiteX1" fmla="*/ 948746 w 1041615"/>
              <a:gd name="connsiteY1" fmla="*/ 583978 h 584489"/>
              <a:gd name="connsiteX2" fmla="*/ 1036852 w 1041615"/>
              <a:gd name="connsiteY2" fmla="*/ 489239 h 584489"/>
              <a:gd name="connsiteX3" fmla="*/ 1041615 w 1041615"/>
              <a:gd name="connsiteY3" fmla="*/ 134183 h 584489"/>
              <a:gd name="connsiteX4" fmla="*/ 903502 w 1041615"/>
              <a:gd name="connsiteY4" fmla="*/ 4 h 584489"/>
              <a:gd name="connsiteX5" fmla="*/ 48632 w 1041615"/>
              <a:gd name="connsiteY5" fmla="*/ 4767 h 584489"/>
              <a:gd name="connsiteX6" fmla="*/ 69270 w 1041615"/>
              <a:gd name="connsiteY6" fmla="*/ 260410 h 584489"/>
              <a:gd name="connsiteX7" fmla="*/ 967796 w 1041615"/>
              <a:gd name="connsiteY7" fmla="*/ 262536 h 584489"/>
              <a:gd name="connsiteX0" fmla="*/ 813014 w 1041615"/>
              <a:gd name="connsiteY0" fmla="*/ 579722 h 579722"/>
              <a:gd name="connsiteX1" fmla="*/ 948746 w 1041615"/>
              <a:gd name="connsiteY1" fmla="*/ 579211 h 579722"/>
              <a:gd name="connsiteX2" fmla="*/ 1036852 w 1041615"/>
              <a:gd name="connsiteY2" fmla="*/ 484472 h 579722"/>
              <a:gd name="connsiteX3" fmla="*/ 1041615 w 1041615"/>
              <a:gd name="connsiteY3" fmla="*/ 129416 h 579722"/>
              <a:gd name="connsiteX4" fmla="*/ 903502 w 1041615"/>
              <a:gd name="connsiteY4" fmla="*/ 904 h 579722"/>
              <a:gd name="connsiteX5" fmla="*/ 48632 w 1041615"/>
              <a:gd name="connsiteY5" fmla="*/ 0 h 579722"/>
              <a:gd name="connsiteX6" fmla="*/ 69270 w 1041615"/>
              <a:gd name="connsiteY6" fmla="*/ 255643 h 579722"/>
              <a:gd name="connsiteX7" fmla="*/ 967796 w 1041615"/>
              <a:gd name="connsiteY7" fmla="*/ 257769 h 579722"/>
              <a:gd name="connsiteX0" fmla="*/ 1389206 w 1617807"/>
              <a:gd name="connsiteY0" fmla="*/ 887327 h 887327"/>
              <a:gd name="connsiteX1" fmla="*/ 1524938 w 1617807"/>
              <a:gd name="connsiteY1" fmla="*/ 886816 h 887327"/>
              <a:gd name="connsiteX2" fmla="*/ 1613044 w 1617807"/>
              <a:gd name="connsiteY2" fmla="*/ 792077 h 887327"/>
              <a:gd name="connsiteX3" fmla="*/ 1617807 w 1617807"/>
              <a:gd name="connsiteY3" fmla="*/ 437021 h 887327"/>
              <a:gd name="connsiteX4" fmla="*/ 1479694 w 1617807"/>
              <a:gd name="connsiteY4" fmla="*/ 308509 h 887327"/>
              <a:gd name="connsiteX5" fmla="*/ 624824 w 1617807"/>
              <a:gd name="connsiteY5" fmla="*/ 307605 h 887327"/>
              <a:gd name="connsiteX6" fmla="*/ 645462 w 1617807"/>
              <a:gd name="connsiteY6" fmla="*/ 563248 h 887327"/>
              <a:gd name="connsiteX7" fmla="*/ 48563 w 1617807"/>
              <a:gd name="connsiteY7" fmla="*/ 0 h 887327"/>
              <a:gd name="connsiteX0" fmla="*/ 1340658 w 1569259"/>
              <a:gd name="connsiteY0" fmla="*/ 887327 h 887327"/>
              <a:gd name="connsiteX1" fmla="*/ 1476390 w 1569259"/>
              <a:gd name="connsiteY1" fmla="*/ 886816 h 887327"/>
              <a:gd name="connsiteX2" fmla="*/ 1564496 w 1569259"/>
              <a:gd name="connsiteY2" fmla="*/ 792077 h 887327"/>
              <a:gd name="connsiteX3" fmla="*/ 1569259 w 1569259"/>
              <a:gd name="connsiteY3" fmla="*/ 437021 h 887327"/>
              <a:gd name="connsiteX4" fmla="*/ 1431146 w 1569259"/>
              <a:gd name="connsiteY4" fmla="*/ 308509 h 887327"/>
              <a:gd name="connsiteX5" fmla="*/ 576276 w 1569259"/>
              <a:gd name="connsiteY5" fmla="*/ 307605 h 887327"/>
              <a:gd name="connsiteX6" fmla="*/ 596914 w 1569259"/>
              <a:gd name="connsiteY6" fmla="*/ 563248 h 887327"/>
              <a:gd name="connsiteX7" fmla="*/ 15 w 1569259"/>
              <a:gd name="connsiteY7" fmla="*/ 0 h 887327"/>
              <a:gd name="connsiteX0" fmla="*/ 1340664 w 1569265"/>
              <a:gd name="connsiteY0" fmla="*/ 887327 h 887327"/>
              <a:gd name="connsiteX1" fmla="*/ 1476396 w 1569265"/>
              <a:gd name="connsiteY1" fmla="*/ 886816 h 887327"/>
              <a:gd name="connsiteX2" fmla="*/ 1564502 w 1569265"/>
              <a:gd name="connsiteY2" fmla="*/ 792077 h 887327"/>
              <a:gd name="connsiteX3" fmla="*/ 1569265 w 1569265"/>
              <a:gd name="connsiteY3" fmla="*/ 437021 h 887327"/>
              <a:gd name="connsiteX4" fmla="*/ 1431152 w 1569265"/>
              <a:gd name="connsiteY4" fmla="*/ 308509 h 887327"/>
              <a:gd name="connsiteX5" fmla="*/ 576282 w 1569265"/>
              <a:gd name="connsiteY5" fmla="*/ 307605 h 887327"/>
              <a:gd name="connsiteX6" fmla="*/ 320695 w 1569265"/>
              <a:gd name="connsiteY6" fmla="*/ 593005 h 887327"/>
              <a:gd name="connsiteX7" fmla="*/ 21 w 1569265"/>
              <a:gd name="connsiteY7" fmla="*/ 0 h 887327"/>
              <a:gd name="connsiteX0" fmla="*/ 1341597 w 1570198"/>
              <a:gd name="connsiteY0" fmla="*/ 887327 h 887327"/>
              <a:gd name="connsiteX1" fmla="*/ 1477329 w 1570198"/>
              <a:gd name="connsiteY1" fmla="*/ 886816 h 887327"/>
              <a:gd name="connsiteX2" fmla="*/ 1565435 w 1570198"/>
              <a:gd name="connsiteY2" fmla="*/ 792077 h 887327"/>
              <a:gd name="connsiteX3" fmla="*/ 1570198 w 1570198"/>
              <a:gd name="connsiteY3" fmla="*/ 437021 h 887327"/>
              <a:gd name="connsiteX4" fmla="*/ 1432085 w 1570198"/>
              <a:gd name="connsiteY4" fmla="*/ 308509 h 887327"/>
              <a:gd name="connsiteX5" fmla="*/ 577215 w 1570198"/>
              <a:gd name="connsiteY5" fmla="*/ 307605 h 887327"/>
              <a:gd name="connsiteX6" fmla="*/ 321628 w 1570198"/>
              <a:gd name="connsiteY6" fmla="*/ 593005 h 887327"/>
              <a:gd name="connsiteX7" fmla="*/ 954 w 1570198"/>
              <a:gd name="connsiteY7" fmla="*/ 0 h 887327"/>
              <a:gd name="connsiteX0" fmla="*/ 1341597 w 1570198"/>
              <a:gd name="connsiteY0" fmla="*/ 887327 h 887327"/>
              <a:gd name="connsiteX1" fmla="*/ 1477329 w 1570198"/>
              <a:gd name="connsiteY1" fmla="*/ 886816 h 887327"/>
              <a:gd name="connsiteX2" fmla="*/ 1565435 w 1570198"/>
              <a:gd name="connsiteY2" fmla="*/ 792077 h 887327"/>
              <a:gd name="connsiteX3" fmla="*/ 1570198 w 1570198"/>
              <a:gd name="connsiteY3" fmla="*/ 437021 h 887327"/>
              <a:gd name="connsiteX4" fmla="*/ 1432085 w 1570198"/>
              <a:gd name="connsiteY4" fmla="*/ 308509 h 887327"/>
              <a:gd name="connsiteX5" fmla="*/ 577215 w 1570198"/>
              <a:gd name="connsiteY5" fmla="*/ 307605 h 887327"/>
              <a:gd name="connsiteX6" fmla="*/ 321628 w 1570198"/>
              <a:gd name="connsiteY6" fmla="*/ 593005 h 887327"/>
              <a:gd name="connsiteX7" fmla="*/ 954 w 1570198"/>
              <a:gd name="connsiteY7"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0674 w 1569244"/>
              <a:gd name="connsiteY6" fmla="*/ 593005 h 887327"/>
              <a:gd name="connsiteX7" fmla="*/ 39968 w 1569244"/>
              <a:gd name="connsiteY7" fmla="*/ 298864 h 887327"/>
              <a:gd name="connsiteX8" fmla="*/ 0 w 1569244"/>
              <a:gd name="connsiteY8" fmla="*/ 0 h 887327"/>
              <a:gd name="connsiteX0" fmla="*/ 1345488 w 1574089"/>
              <a:gd name="connsiteY0" fmla="*/ 887327 h 887327"/>
              <a:gd name="connsiteX1" fmla="*/ 1481220 w 1574089"/>
              <a:gd name="connsiteY1" fmla="*/ 886816 h 887327"/>
              <a:gd name="connsiteX2" fmla="*/ 1569326 w 1574089"/>
              <a:gd name="connsiteY2" fmla="*/ 792077 h 887327"/>
              <a:gd name="connsiteX3" fmla="*/ 1574089 w 1574089"/>
              <a:gd name="connsiteY3" fmla="*/ 437021 h 887327"/>
              <a:gd name="connsiteX4" fmla="*/ 1435976 w 1574089"/>
              <a:gd name="connsiteY4" fmla="*/ 308509 h 887327"/>
              <a:gd name="connsiteX5" fmla="*/ 581106 w 1574089"/>
              <a:gd name="connsiteY5" fmla="*/ 307605 h 887327"/>
              <a:gd name="connsiteX6" fmla="*/ 325519 w 1574089"/>
              <a:gd name="connsiteY6" fmla="*/ 593005 h 887327"/>
              <a:gd name="connsiteX7" fmla="*/ 30526 w 1574089"/>
              <a:gd name="connsiteY7" fmla="*/ 345625 h 887327"/>
              <a:gd name="connsiteX8" fmla="*/ 4845 w 1574089"/>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0674 w 1569244"/>
              <a:gd name="connsiteY6" fmla="*/ 593005 h 887327"/>
              <a:gd name="connsiteX7" fmla="*/ 25681 w 1569244"/>
              <a:gd name="connsiteY7" fmla="*/ 345625 h 887327"/>
              <a:gd name="connsiteX8" fmla="*/ 0 w 1569244"/>
              <a:gd name="connsiteY8" fmla="*/ 0 h 887327"/>
              <a:gd name="connsiteX0" fmla="*/ 1342614 w 1571215"/>
              <a:gd name="connsiteY0" fmla="*/ 887327 h 887327"/>
              <a:gd name="connsiteX1" fmla="*/ 1478346 w 1571215"/>
              <a:gd name="connsiteY1" fmla="*/ 886816 h 887327"/>
              <a:gd name="connsiteX2" fmla="*/ 1566452 w 1571215"/>
              <a:gd name="connsiteY2" fmla="*/ 792077 h 887327"/>
              <a:gd name="connsiteX3" fmla="*/ 1571215 w 1571215"/>
              <a:gd name="connsiteY3" fmla="*/ 437021 h 887327"/>
              <a:gd name="connsiteX4" fmla="*/ 1433102 w 1571215"/>
              <a:gd name="connsiteY4" fmla="*/ 308509 h 887327"/>
              <a:gd name="connsiteX5" fmla="*/ 578232 w 1571215"/>
              <a:gd name="connsiteY5" fmla="*/ 307605 h 887327"/>
              <a:gd name="connsiteX6" fmla="*/ 322645 w 1571215"/>
              <a:gd name="connsiteY6" fmla="*/ 593005 h 887327"/>
              <a:gd name="connsiteX7" fmla="*/ 3840 w 1571215"/>
              <a:gd name="connsiteY7" fmla="*/ 349875 h 887327"/>
              <a:gd name="connsiteX8" fmla="*/ 1971 w 1571215"/>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0674 w 1569244"/>
              <a:gd name="connsiteY6" fmla="*/ 593005 h 887327"/>
              <a:gd name="connsiteX7" fmla="*/ 1869 w 1569244"/>
              <a:gd name="connsiteY7" fmla="*/ 349875 h 887327"/>
              <a:gd name="connsiteX8" fmla="*/ 0 w 1569244"/>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0674 w 1569244"/>
              <a:gd name="connsiteY6" fmla="*/ 593005 h 887327"/>
              <a:gd name="connsiteX7" fmla="*/ 11394 w 1569244"/>
              <a:gd name="connsiteY7" fmla="*/ 349875 h 887327"/>
              <a:gd name="connsiteX8" fmla="*/ 0 w 1569244"/>
              <a:gd name="connsiteY8" fmla="*/ 0 h 887327"/>
              <a:gd name="connsiteX0" fmla="*/ 1381653 w 1610254"/>
              <a:gd name="connsiteY0" fmla="*/ 887327 h 887327"/>
              <a:gd name="connsiteX1" fmla="*/ 1517385 w 1610254"/>
              <a:gd name="connsiteY1" fmla="*/ 886816 h 887327"/>
              <a:gd name="connsiteX2" fmla="*/ 1605491 w 1610254"/>
              <a:gd name="connsiteY2" fmla="*/ 792077 h 887327"/>
              <a:gd name="connsiteX3" fmla="*/ 1610254 w 1610254"/>
              <a:gd name="connsiteY3" fmla="*/ 437021 h 887327"/>
              <a:gd name="connsiteX4" fmla="*/ 1472141 w 1610254"/>
              <a:gd name="connsiteY4" fmla="*/ 308509 h 887327"/>
              <a:gd name="connsiteX5" fmla="*/ 617271 w 1610254"/>
              <a:gd name="connsiteY5" fmla="*/ 307605 h 887327"/>
              <a:gd name="connsiteX6" fmla="*/ 361684 w 1610254"/>
              <a:gd name="connsiteY6" fmla="*/ 593005 h 887327"/>
              <a:gd name="connsiteX7" fmla="*/ 17 w 1610254"/>
              <a:gd name="connsiteY7" fmla="*/ 413639 h 887327"/>
              <a:gd name="connsiteX8" fmla="*/ 41010 w 1610254"/>
              <a:gd name="connsiteY8" fmla="*/ 0 h 887327"/>
              <a:gd name="connsiteX0" fmla="*/ 1348352 w 1576953"/>
              <a:gd name="connsiteY0" fmla="*/ 887327 h 887327"/>
              <a:gd name="connsiteX1" fmla="*/ 1484084 w 1576953"/>
              <a:gd name="connsiteY1" fmla="*/ 886816 h 887327"/>
              <a:gd name="connsiteX2" fmla="*/ 1572190 w 1576953"/>
              <a:gd name="connsiteY2" fmla="*/ 792077 h 887327"/>
              <a:gd name="connsiteX3" fmla="*/ 1576953 w 1576953"/>
              <a:gd name="connsiteY3" fmla="*/ 437021 h 887327"/>
              <a:gd name="connsiteX4" fmla="*/ 1438840 w 1576953"/>
              <a:gd name="connsiteY4" fmla="*/ 308509 h 887327"/>
              <a:gd name="connsiteX5" fmla="*/ 583970 w 1576953"/>
              <a:gd name="connsiteY5" fmla="*/ 307605 h 887327"/>
              <a:gd name="connsiteX6" fmla="*/ 328383 w 1576953"/>
              <a:gd name="connsiteY6" fmla="*/ 593005 h 887327"/>
              <a:gd name="connsiteX7" fmla="*/ 53 w 1576953"/>
              <a:gd name="connsiteY7" fmla="*/ 375380 h 887327"/>
              <a:gd name="connsiteX8" fmla="*/ 7709 w 1576953"/>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0674 w 1569244"/>
              <a:gd name="connsiteY6" fmla="*/ 593005 h 887327"/>
              <a:gd name="connsiteX7" fmla="*/ 11394 w 1569244"/>
              <a:gd name="connsiteY7" fmla="*/ 366878 h 887327"/>
              <a:gd name="connsiteX8" fmla="*/ 0 w 1569244"/>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149224 w 1569244"/>
              <a:gd name="connsiteY6" fmla="*/ 554747 h 887327"/>
              <a:gd name="connsiteX7" fmla="*/ 11394 w 1569244"/>
              <a:gd name="connsiteY7" fmla="*/ 366878 h 887327"/>
              <a:gd name="connsiteX8" fmla="*/ 0 w 1569244"/>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149224 w 1569244"/>
              <a:gd name="connsiteY6" fmla="*/ 554747 h 887327"/>
              <a:gd name="connsiteX7" fmla="*/ 11394 w 1569244"/>
              <a:gd name="connsiteY7" fmla="*/ 405136 h 887327"/>
              <a:gd name="connsiteX8" fmla="*/ 0 w 1569244"/>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149224 w 1569244"/>
              <a:gd name="connsiteY6" fmla="*/ 554747 h 887327"/>
              <a:gd name="connsiteX7" fmla="*/ 11394 w 1569244"/>
              <a:gd name="connsiteY7" fmla="*/ 405136 h 887327"/>
              <a:gd name="connsiteX8" fmla="*/ 0 w 1569244"/>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173037 w 1569244"/>
              <a:gd name="connsiteY6" fmla="*/ 541994 h 887327"/>
              <a:gd name="connsiteX7" fmla="*/ 11394 w 1569244"/>
              <a:gd name="connsiteY7" fmla="*/ 405136 h 887327"/>
              <a:gd name="connsiteX8" fmla="*/ 0 w 1569244"/>
              <a:gd name="connsiteY8"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11430 w 1569244"/>
              <a:gd name="connsiteY6" fmla="*/ 515661 h 887327"/>
              <a:gd name="connsiteX7" fmla="*/ 173037 w 1569244"/>
              <a:gd name="connsiteY7" fmla="*/ 541994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53919 h 887327"/>
              <a:gd name="connsiteX7" fmla="*/ 173037 w 1569244"/>
              <a:gd name="connsiteY7" fmla="*/ 541994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53919 h 887327"/>
              <a:gd name="connsiteX7" fmla="*/ 173037 w 1569244"/>
              <a:gd name="connsiteY7" fmla="*/ 541994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53919 h 887327"/>
              <a:gd name="connsiteX7" fmla="*/ 173037 w 1569244"/>
              <a:gd name="connsiteY7" fmla="*/ 541994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53919 h 887327"/>
              <a:gd name="connsiteX7" fmla="*/ 170656 w 1569244"/>
              <a:gd name="connsiteY7" fmla="*/ 550496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53919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53919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47543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47543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47543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47543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47543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47543 h 887327"/>
              <a:gd name="connsiteX7" fmla="*/ 170656 w 1569244"/>
              <a:gd name="connsiteY7" fmla="*/ 548371 h 887327"/>
              <a:gd name="connsiteX8" fmla="*/ 11394 w 1569244"/>
              <a:gd name="connsiteY8" fmla="*/ 405136 h 887327"/>
              <a:gd name="connsiteX9" fmla="*/ 0 w 1569244"/>
              <a:gd name="connsiteY9" fmla="*/ 0 h 887327"/>
              <a:gd name="connsiteX0" fmla="*/ 1340643 w 1569244"/>
              <a:gd name="connsiteY0" fmla="*/ 887327 h 887327"/>
              <a:gd name="connsiteX1" fmla="*/ 1476375 w 1569244"/>
              <a:gd name="connsiteY1" fmla="*/ 886816 h 887327"/>
              <a:gd name="connsiteX2" fmla="*/ 1564481 w 1569244"/>
              <a:gd name="connsiteY2" fmla="*/ 792077 h 887327"/>
              <a:gd name="connsiteX3" fmla="*/ 1569244 w 1569244"/>
              <a:gd name="connsiteY3" fmla="*/ 437021 h 887327"/>
              <a:gd name="connsiteX4" fmla="*/ 1431131 w 1569244"/>
              <a:gd name="connsiteY4" fmla="*/ 308509 h 887327"/>
              <a:gd name="connsiteX5" fmla="*/ 576261 w 1569244"/>
              <a:gd name="connsiteY5" fmla="*/ 307605 h 887327"/>
              <a:gd name="connsiteX6" fmla="*/ 323336 w 1569244"/>
              <a:gd name="connsiteY6" fmla="*/ 547543 h 887327"/>
              <a:gd name="connsiteX7" fmla="*/ 170656 w 1569244"/>
              <a:gd name="connsiteY7" fmla="*/ 548371 h 887327"/>
              <a:gd name="connsiteX8" fmla="*/ 11394 w 1569244"/>
              <a:gd name="connsiteY8" fmla="*/ 405136 h 887327"/>
              <a:gd name="connsiteX9" fmla="*/ 0 w 1569244"/>
              <a:gd name="connsiteY9" fmla="*/ 0 h 8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244" h="887327">
                <a:moveTo>
                  <a:pt x="1340643" y="887327"/>
                </a:moveTo>
                <a:lnTo>
                  <a:pt x="1476375" y="886816"/>
                </a:lnTo>
                <a:cubicBezTo>
                  <a:pt x="1530350" y="887826"/>
                  <a:pt x="1560512" y="848454"/>
                  <a:pt x="1564481" y="792077"/>
                </a:cubicBezTo>
                <a:cubicBezTo>
                  <a:pt x="1566069" y="686478"/>
                  <a:pt x="1567656" y="542620"/>
                  <a:pt x="1569244" y="437021"/>
                </a:cubicBezTo>
                <a:cubicBezTo>
                  <a:pt x="1566068" y="365373"/>
                  <a:pt x="1543844" y="307892"/>
                  <a:pt x="1431131" y="308509"/>
                </a:cubicBezTo>
                <a:lnTo>
                  <a:pt x="576261" y="307605"/>
                </a:lnTo>
                <a:cubicBezTo>
                  <a:pt x="439650" y="314499"/>
                  <a:pt x="440545" y="542486"/>
                  <a:pt x="323336" y="547543"/>
                </a:cubicBezTo>
                <a:cubicBezTo>
                  <a:pt x="258514" y="546226"/>
                  <a:pt x="249238" y="551914"/>
                  <a:pt x="170656" y="548371"/>
                </a:cubicBezTo>
                <a:cubicBezTo>
                  <a:pt x="81274" y="546914"/>
                  <a:pt x="7690" y="512472"/>
                  <a:pt x="11394" y="405136"/>
                </a:cubicBezTo>
                <a:cubicBezTo>
                  <a:pt x="10335" y="268043"/>
                  <a:pt x="6661" y="49811"/>
                  <a:pt x="0" y="0"/>
                </a:cubicBezTo>
              </a:path>
            </a:pathLst>
          </a:cu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p>
        </p:txBody>
      </p:sp>
      <p:sp>
        <p:nvSpPr>
          <p:cNvPr id="29" name="Freeform: Shape 28">
            <a:extLst>
              <a:ext uri="{FF2B5EF4-FFF2-40B4-BE49-F238E27FC236}">
                <a16:creationId xmlns:a16="http://schemas.microsoft.com/office/drawing/2014/main" id="{9DB92098-4CDD-42EE-8C91-6CA86C9465E1}"/>
              </a:ext>
            </a:extLst>
          </p:cNvPr>
          <p:cNvSpPr/>
          <p:nvPr/>
        </p:nvSpPr>
        <p:spPr bwMode="auto">
          <a:xfrm flipH="1" flipV="1">
            <a:off x="4362221" y="3656889"/>
            <a:ext cx="466153" cy="479587"/>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123592 h 495300"/>
              <a:gd name="connsiteX3" fmla="*/ 0 w 1042987"/>
              <a:gd name="connsiteY3" fmla="*/ 495300 h 495300"/>
              <a:gd name="connsiteX0" fmla="*/ 1042987 w 1042987"/>
              <a:gd name="connsiteY0" fmla="*/ 4763 h 495300"/>
              <a:gd name="connsiteX1" fmla="*/ 257175 w 1042987"/>
              <a:gd name="connsiteY1" fmla="*/ 0 h 495300"/>
              <a:gd name="connsiteX2" fmla="*/ 6833 w 1042987"/>
              <a:gd name="connsiteY2" fmla="*/ 139499 h 495300"/>
              <a:gd name="connsiteX3" fmla="*/ 0 w 1042987"/>
              <a:gd name="connsiteY3" fmla="*/ 495300 h 495300"/>
              <a:gd name="connsiteX0" fmla="*/ 1042987 w 1042987"/>
              <a:gd name="connsiteY0" fmla="*/ 4763 h 495300"/>
              <a:gd name="connsiteX1" fmla="*/ 257175 w 1042987"/>
              <a:gd name="connsiteY1" fmla="*/ 0 h 495300"/>
              <a:gd name="connsiteX2" fmla="*/ 6833 w 1042987"/>
              <a:gd name="connsiteY2" fmla="*/ 139499 h 495300"/>
              <a:gd name="connsiteX3" fmla="*/ 0 w 1042987"/>
              <a:gd name="connsiteY3" fmla="*/ 495300 h 495300"/>
              <a:gd name="connsiteX0" fmla="*/ 1056654 w 1056654"/>
              <a:gd name="connsiteY0" fmla="*/ 0 h 500081"/>
              <a:gd name="connsiteX1" fmla="*/ 257175 w 1056654"/>
              <a:gd name="connsiteY1" fmla="*/ 4781 h 500081"/>
              <a:gd name="connsiteX2" fmla="*/ 6833 w 1056654"/>
              <a:gd name="connsiteY2" fmla="*/ 144280 h 500081"/>
              <a:gd name="connsiteX3" fmla="*/ 0 w 1056654"/>
              <a:gd name="connsiteY3" fmla="*/ 500081 h 500081"/>
              <a:gd name="connsiteX0" fmla="*/ 1056654 w 1056654"/>
              <a:gd name="connsiteY0" fmla="*/ 0 h 500081"/>
              <a:gd name="connsiteX1" fmla="*/ 257175 w 1056654"/>
              <a:gd name="connsiteY1" fmla="*/ 4781 h 500081"/>
              <a:gd name="connsiteX2" fmla="*/ 6832 w 1056654"/>
              <a:gd name="connsiteY2" fmla="*/ 374635 h 500081"/>
              <a:gd name="connsiteX3" fmla="*/ 0 w 1056654"/>
              <a:gd name="connsiteY3" fmla="*/ 500081 h 500081"/>
              <a:gd name="connsiteX0" fmla="*/ 1056654 w 1056654"/>
              <a:gd name="connsiteY0" fmla="*/ 0 h 500081"/>
              <a:gd name="connsiteX1" fmla="*/ 257175 w 1056654"/>
              <a:gd name="connsiteY1" fmla="*/ 4781 h 500081"/>
              <a:gd name="connsiteX2" fmla="*/ 6832 w 1056654"/>
              <a:gd name="connsiteY2" fmla="*/ 374635 h 500081"/>
              <a:gd name="connsiteX3" fmla="*/ 0 w 1056654"/>
              <a:gd name="connsiteY3" fmla="*/ 500081 h 500081"/>
              <a:gd name="connsiteX0" fmla="*/ 1056654 w 1056654"/>
              <a:gd name="connsiteY0" fmla="*/ 429 h 500510"/>
              <a:gd name="connsiteX1" fmla="*/ 365546 w 1056654"/>
              <a:gd name="connsiteY1" fmla="*/ 0 h 500510"/>
              <a:gd name="connsiteX2" fmla="*/ 6832 w 1056654"/>
              <a:gd name="connsiteY2" fmla="*/ 375064 h 500510"/>
              <a:gd name="connsiteX3" fmla="*/ 0 w 1056654"/>
              <a:gd name="connsiteY3" fmla="*/ 500510 h 500510"/>
              <a:gd name="connsiteX0" fmla="*/ 1060727 w 1060727"/>
              <a:gd name="connsiteY0" fmla="*/ 429 h 500510"/>
              <a:gd name="connsiteX1" fmla="*/ 369619 w 1060727"/>
              <a:gd name="connsiteY1" fmla="*/ 0 h 500510"/>
              <a:gd name="connsiteX2" fmla="*/ 66 w 1060727"/>
              <a:gd name="connsiteY2" fmla="*/ 187534 h 500510"/>
              <a:gd name="connsiteX3" fmla="*/ 4073 w 1060727"/>
              <a:gd name="connsiteY3" fmla="*/ 500510 h 500510"/>
              <a:gd name="connsiteX0" fmla="*/ 1060727 w 1060727"/>
              <a:gd name="connsiteY0" fmla="*/ 429 h 500510"/>
              <a:gd name="connsiteX1" fmla="*/ 369619 w 1060727"/>
              <a:gd name="connsiteY1" fmla="*/ 0 h 500510"/>
              <a:gd name="connsiteX2" fmla="*/ 66 w 1060727"/>
              <a:gd name="connsiteY2" fmla="*/ 187534 h 500510"/>
              <a:gd name="connsiteX3" fmla="*/ 4073 w 1060727"/>
              <a:gd name="connsiteY3" fmla="*/ 500510 h 500510"/>
            </a:gdLst>
            <a:ahLst/>
            <a:cxnLst>
              <a:cxn ang="0">
                <a:pos x="connsiteX0" y="connsiteY0"/>
              </a:cxn>
              <a:cxn ang="0">
                <a:pos x="connsiteX1" y="connsiteY1"/>
              </a:cxn>
              <a:cxn ang="0">
                <a:pos x="connsiteX2" y="connsiteY2"/>
              </a:cxn>
              <a:cxn ang="0">
                <a:pos x="connsiteX3" y="connsiteY3"/>
              </a:cxn>
            </a:cxnLst>
            <a:rect l="l" t="t" r="r" b="b"/>
            <a:pathLst>
              <a:path w="1060727" h="500510">
                <a:moveTo>
                  <a:pt x="1060727" y="429"/>
                </a:moveTo>
                <a:lnTo>
                  <a:pt x="369619" y="0"/>
                </a:lnTo>
                <a:cubicBezTo>
                  <a:pt x="183881" y="17462"/>
                  <a:pt x="-4085" y="54904"/>
                  <a:pt x="66" y="187534"/>
                </a:cubicBezTo>
                <a:cubicBezTo>
                  <a:pt x="1402" y="291859"/>
                  <a:pt x="2737" y="396185"/>
                  <a:pt x="4073" y="500510"/>
                </a:cubicBezTo>
              </a:path>
            </a:pathLst>
          </a:cu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p>
        </p:txBody>
      </p:sp>
      <p:sp>
        <p:nvSpPr>
          <p:cNvPr id="9" name="Freeform: Shape 8">
            <a:extLst>
              <a:ext uri="{FF2B5EF4-FFF2-40B4-BE49-F238E27FC236}">
                <a16:creationId xmlns:a16="http://schemas.microsoft.com/office/drawing/2014/main" id="{64B8C83B-E341-4A7B-B388-F6021C2F6FD8}"/>
              </a:ext>
            </a:extLst>
          </p:cNvPr>
          <p:cNvSpPr/>
          <p:nvPr/>
        </p:nvSpPr>
        <p:spPr bwMode="auto">
          <a:xfrm>
            <a:off x="3207932" y="4137152"/>
            <a:ext cx="988968" cy="339598"/>
          </a:xfrm>
          <a:custGeom>
            <a:avLst/>
            <a:gdLst>
              <a:gd name="connsiteX0" fmla="*/ 0 w 900112"/>
              <a:gd name="connsiteY0" fmla="*/ 0 h 933450"/>
              <a:gd name="connsiteX1" fmla="*/ 4762 w 900112"/>
              <a:gd name="connsiteY1" fmla="*/ 490538 h 933450"/>
              <a:gd name="connsiteX2" fmla="*/ 180975 w 900112"/>
              <a:gd name="connsiteY2" fmla="*/ 666750 h 933450"/>
              <a:gd name="connsiteX3" fmla="*/ 385762 w 900112"/>
              <a:gd name="connsiteY3" fmla="*/ 666750 h 933450"/>
              <a:gd name="connsiteX4" fmla="*/ 566737 w 900112"/>
              <a:gd name="connsiteY4" fmla="*/ 928688 h 933450"/>
              <a:gd name="connsiteX5" fmla="*/ 900112 w 900112"/>
              <a:gd name="connsiteY5" fmla="*/ 933450 h 933450"/>
              <a:gd name="connsiteX0" fmla="*/ 9663 w 909775"/>
              <a:gd name="connsiteY0" fmla="*/ 0 h 933450"/>
              <a:gd name="connsiteX1" fmla="*/ 137 w 909775"/>
              <a:gd name="connsiteY1" fmla="*/ 492920 h 933450"/>
              <a:gd name="connsiteX2" fmla="*/ 190638 w 909775"/>
              <a:gd name="connsiteY2" fmla="*/ 666750 h 933450"/>
              <a:gd name="connsiteX3" fmla="*/ 395425 w 909775"/>
              <a:gd name="connsiteY3" fmla="*/ 666750 h 933450"/>
              <a:gd name="connsiteX4" fmla="*/ 576400 w 909775"/>
              <a:gd name="connsiteY4" fmla="*/ 928688 h 933450"/>
              <a:gd name="connsiteX5" fmla="*/ 909775 w 909775"/>
              <a:gd name="connsiteY5" fmla="*/ 933450 h 933450"/>
              <a:gd name="connsiteX0" fmla="*/ 2671 w 902783"/>
              <a:gd name="connsiteY0" fmla="*/ 0 h 933450"/>
              <a:gd name="connsiteX1" fmla="*/ 289 w 902783"/>
              <a:gd name="connsiteY1" fmla="*/ 492920 h 933450"/>
              <a:gd name="connsiteX2" fmla="*/ 183646 w 902783"/>
              <a:gd name="connsiteY2" fmla="*/ 666750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66750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66750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2671 w 902783"/>
              <a:gd name="connsiteY0" fmla="*/ 0 h 933450"/>
              <a:gd name="connsiteX1" fmla="*/ 289 w 902783"/>
              <a:gd name="connsiteY1" fmla="*/ 492920 h 933450"/>
              <a:gd name="connsiteX2" fmla="*/ 183646 w 902783"/>
              <a:gd name="connsiteY2" fmla="*/ 657225 h 933450"/>
              <a:gd name="connsiteX3" fmla="*/ 388433 w 902783"/>
              <a:gd name="connsiteY3" fmla="*/ 666750 h 933450"/>
              <a:gd name="connsiteX4" fmla="*/ 569408 w 902783"/>
              <a:gd name="connsiteY4" fmla="*/ 928688 h 933450"/>
              <a:gd name="connsiteX5" fmla="*/ 902783 w 902783"/>
              <a:gd name="connsiteY5" fmla="*/ 933450 h 933450"/>
              <a:gd name="connsiteX0" fmla="*/ 0 w 900112"/>
              <a:gd name="connsiteY0" fmla="*/ 0 h 933450"/>
              <a:gd name="connsiteX1" fmla="*/ 793 w 900112"/>
              <a:gd name="connsiteY1" fmla="*/ 445295 h 933450"/>
              <a:gd name="connsiteX2" fmla="*/ 180975 w 900112"/>
              <a:gd name="connsiteY2" fmla="*/ 657225 h 933450"/>
              <a:gd name="connsiteX3" fmla="*/ 385762 w 900112"/>
              <a:gd name="connsiteY3" fmla="*/ 6667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85762 w 900112"/>
              <a:gd name="connsiteY3" fmla="*/ 6667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79412 w 900112"/>
              <a:gd name="connsiteY3" fmla="*/ 63500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79412 w 900112"/>
              <a:gd name="connsiteY3" fmla="*/ 64770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35000 h 933450"/>
              <a:gd name="connsiteX3" fmla="*/ 376237 w 900112"/>
              <a:gd name="connsiteY3" fmla="*/ 6032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03250 h 933450"/>
              <a:gd name="connsiteX3" fmla="*/ 376237 w 900112"/>
              <a:gd name="connsiteY3" fmla="*/ 6032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03250 h 933450"/>
              <a:gd name="connsiteX3" fmla="*/ 376237 w 900112"/>
              <a:gd name="connsiteY3" fmla="*/ 603250 h 933450"/>
              <a:gd name="connsiteX4" fmla="*/ 566737 w 900112"/>
              <a:gd name="connsiteY4" fmla="*/ 928688 h 933450"/>
              <a:gd name="connsiteX5" fmla="*/ 900112 w 900112"/>
              <a:gd name="connsiteY5" fmla="*/ 933450 h 933450"/>
              <a:gd name="connsiteX0" fmla="*/ 0 w 900112"/>
              <a:gd name="connsiteY0" fmla="*/ 0 h 933450"/>
              <a:gd name="connsiteX1" fmla="*/ 793 w 900112"/>
              <a:gd name="connsiteY1" fmla="*/ 445295 h 933450"/>
              <a:gd name="connsiteX2" fmla="*/ 180975 w 900112"/>
              <a:gd name="connsiteY2" fmla="*/ 603250 h 933450"/>
              <a:gd name="connsiteX3" fmla="*/ 331787 w 900112"/>
              <a:gd name="connsiteY3" fmla="*/ 606425 h 933450"/>
              <a:gd name="connsiteX4" fmla="*/ 566737 w 900112"/>
              <a:gd name="connsiteY4" fmla="*/ 928688 h 933450"/>
              <a:gd name="connsiteX5" fmla="*/ 900112 w 900112"/>
              <a:gd name="connsiteY5" fmla="*/ 933450 h 933450"/>
              <a:gd name="connsiteX0" fmla="*/ 1473202 w 1473203"/>
              <a:gd name="connsiteY0" fmla="*/ 202613 h 521701"/>
              <a:gd name="connsiteX1" fmla="*/ 2 w 1473203"/>
              <a:gd name="connsiteY1" fmla="*/ 33546 h 521701"/>
              <a:gd name="connsiteX2" fmla="*/ 180184 w 1473203"/>
              <a:gd name="connsiteY2" fmla="*/ 191501 h 521701"/>
              <a:gd name="connsiteX3" fmla="*/ 330996 w 1473203"/>
              <a:gd name="connsiteY3" fmla="*/ 194676 h 521701"/>
              <a:gd name="connsiteX4" fmla="*/ 565946 w 1473203"/>
              <a:gd name="connsiteY4" fmla="*/ 516939 h 521701"/>
              <a:gd name="connsiteX5" fmla="*/ 899321 w 1473203"/>
              <a:gd name="connsiteY5" fmla="*/ 521701 h 521701"/>
              <a:gd name="connsiteX0" fmla="*/ 1473202 w 1473202"/>
              <a:gd name="connsiteY0" fmla="*/ 215035 h 534123"/>
              <a:gd name="connsiteX1" fmla="*/ 2 w 1473202"/>
              <a:gd name="connsiteY1" fmla="*/ 45968 h 534123"/>
              <a:gd name="connsiteX2" fmla="*/ 180184 w 1473202"/>
              <a:gd name="connsiteY2" fmla="*/ 203923 h 534123"/>
              <a:gd name="connsiteX3" fmla="*/ 330996 w 1473202"/>
              <a:gd name="connsiteY3" fmla="*/ 207098 h 534123"/>
              <a:gd name="connsiteX4" fmla="*/ 565946 w 1473202"/>
              <a:gd name="connsiteY4" fmla="*/ 529361 h 534123"/>
              <a:gd name="connsiteX5" fmla="*/ 899321 w 1473202"/>
              <a:gd name="connsiteY5" fmla="*/ 534123 h 534123"/>
              <a:gd name="connsiteX0" fmla="*/ 1473202 w 1473202"/>
              <a:gd name="connsiteY0" fmla="*/ 221444 h 533388"/>
              <a:gd name="connsiteX1" fmla="*/ 2 w 1473202"/>
              <a:gd name="connsiteY1" fmla="*/ 45233 h 533388"/>
              <a:gd name="connsiteX2" fmla="*/ 180184 w 1473202"/>
              <a:gd name="connsiteY2" fmla="*/ 203188 h 533388"/>
              <a:gd name="connsiteX3" fmla="*/ 330996 w 1473202"/>
              <a:gd name="connsiteY3" fmla="*/ 206363 h 533388"/>
              <a:gd name="connsiteX4" fmla="*/ 565946 w 1473202"/>
              <a:gd name="connsiteY4" fmla="*/ 528626 h 533388"/>
              <a:gd name="connsiteX5" fmla="*/ 899321 w 1473202"/>
              <a:gd name="connsiteY5" fmla="*/ 533388 h 533388"/>
              <a:gd name="connsiteX0" fmla="*/ 1304620 w 1304620"/>
              <a:gd name="connsiteY0" fmla="*/ 148465 h 460409"/>
              <a:gd name="connsiteX1" fmla="*/ 424351 w 1304620"/>
              <a:gd name="connsiteY1" fmla="*/ 55597 h 460409"/>
              <a:gd name="connsiteX2" fmla="*/ 11602 w 1304620"/>
              <a:gd name="connsiteY2" fmla="*/ 130209 h 460409"/>
              <a:gd name="connsiteX3" fmla="*/ 162414 w 1304620"/>
              <a:gd name="connsiteY3" fmla="*/ 133384 h 460409"/>
              <a:gd name="connsiteX4" fmla="*/ 397364 w 1304620"/>
              <a:gd name="connsiteY4" fmla="*/ 455647 h 460409"/>
              <a:gd name="connsiteX5" fmla="*/ 730739 w 1304620"/>
              <a:gd name="connsiteY5" fmla="*/ 460409 h 460409"/>
              <a:gd name="connsiteX0" fmla="*/ 1304620 w 1304620"/>
              <a:gd name="connsiteY0" fmla="*/ 92868 h 404812"/>
              <a:gd name="connsiteX1" fmla="*/ 424351 w 1304620"/>
              <a:gd name="connsiteY1" fmla="*/ 0 h 404812"/>
              <a:gd name="connsiteX2" fmla="*/ 11602 w 1304620"/>
              <a:gd name="connsiteY2" fmla="*/ 74612 h 404812"/>
              <a:gd name="connsiteX3" fmla="*/ 162414 w 1304620"/>
              <a:gd name="connsiteY3" fmla="*/ 77787 h 404812"/>
              <a:gd name="connsiteX4" fmla="*/ 397364 w 1304620"/>
              <a:gd name="connsiteY4" fmla="*/ 400050 h 404812"/>
              <a:gd name="connsiteX5" fmla="*/ 730739 w 1304620"/>
              <a:gd name="connsiteY5" fmla="*/ 404812 h 404812"/>
              <a:gd name="connsiteX0" fmla="*/ 1308235 w 1308235"/>
              <a:gd name="connsiteY0" fmla="*/ 92868 h 404812"/>
              <a:gd name="connsiteX1" fmla="*/ 427966 w 1308235"/>
              <a:gd name="connsiteY1" fmla="*/ 0 h 404812"/>
              <a:gd name="connsiteX2" fmla="*/ 15217 w 1308235"/>
              <a:gd name="connsiteY2" fmla="*/ 74612 h 404812"/>
              <a:gd name="connsiteX3" fmla="*/ 166029 w 1308235"/>
              <a:gd name="connsiteY3" fmla="*/ 77787 h 404812"/>
              <a:gd name="connsiteX4" fmla="*/ 400979 w 1308235"/>
              <a:gd name="connsiteY4" fmla="*/ 400050 h 404812"/>
              <a:gd name="connsiteX5" fmla="*/ 734354 w 1308235"/>
              <a:gd name="connsiteY5" fmla="*/ 404812 h 404812"/>
              <a:gd name="connsiteX0" fmla="*/ 1308652 w 1308652"/>
              <a:gd name="connsiteY0" fmla="*/ 23812 h 335756"/>
              <a:gd name="connsiteX1" fmla="*/ 416477 w 1308652"/>
              <a:gd name="connsiteY1" fmla="*/ 0 h 335756"/>
              <a:gd name="connsiteX2" fmla="*/ 15634 w 1308652"/>
              <a:gd name="connsiteY2" fmla="*/ 5556 h 335756"/>
              <a:gd name="connsiteX3" fmla="*/ 166446 w 1308652"/>
              <a:gd name="connsiteY3" fmla="*/ 8731 h 335756"/>
              <a:gd name="connsiteX4" fmla="*/ 401396 w 1308652"/>
              <a:gd name="connsiteY4" fmla="*/ 330994 h 335756"/>
              <a:gd name="connsiteX5" fmla="*/ 734771 w 1308652"/>
              <a:gd name="connsiteY5" fmla="*/ 335756 h 335756"/>
              <a:gd name="connsiteX0" fmla="*/ 1308652 w 1308652"/>
              <a:gd name="connsiteY0" fmla="*/ 23812 h 335756"/>
              <a:gd name="connsiteX1" fmla="*/ 416477 w 1308652"/>
              <a:gd name="connsiteY1" fmla="*/ 0 h 335756"/>
              <a:gd name="connsiteX2" fmla="*/ 15634 w 1308652"/>
              <a:gd name="connsiteY2" fmla="*/ 5556 h 335756"/>
              <a:gd name="connsiteX3" fmla="*/ 166446 w 1308652"/>
              <a:gd name="connsiteY3" fmla="*/ 8731 h 335756"/>
              <a:gd name="connsiteX4" fmla="*/ 401396 w 1308652"/>
              <a:gd name="connsiteY4" fmla="*/ 330994 h 335756"/>
              <a:gd name="connsiteX5" fmla="*/ 734771 w 1308652"/>
              <a:gd name="connsiteY5" fmla="*/ 335756 h 335756"/>
              <a:gd name="connsiteX0" fmla="*/ 1308568 w 1308568"/>
              <a:gd name="connsiteY0" fmla="*/ 21431 h 333375"/>
              <a:gd name="connsiteX1" fmla="*/ 418775 w 1308568"/>
              <a:gd name="connsiteY1" fmla="*/ 0 h 333375"/>
              <a:gd name="connsiteX2" fmla="*/ 15550 w 1308568"/>
              <a:gd name="connsiteY2" fmla="*/ 3175 h 333375"/>
              <a:gd name="connsiteX3" fmla="*/ 166362 w 1308568"/>
              <a:gd name="connsiteY3" fmla="*/ 6350 h 333375"/>
              <a:gd name="connsiteX4" fmla="*/ 401312 w 1308568"/>
              <a:gd name="connsiteY4" fmla="*/ 328613 h 333375"/>
              <a:gd name="connsiteX5" fmla="*/ 734687 w 1308568"/>
              <a:gd name="connsiteY5" fmla="*/ 333375 h 333375"/>
              <a:gd name="connsiteX0" fmla="*/ 1308568 w 1308568"/>
              <a:gd name="connsiteY0" fmla="*/ 21431 h 333375"/>
              <a:gd name="connsiteX1" fmla="*/ 418775 w 1308568"/>
              <a:gd name="connsiteY1" fmla="*/ 0 h 333375"/>
              <a:gd name="connsiteX2" fmla="*/ 15550 w 1308568"/>
              <a:gd name="connsiteY2" fmla="*/ 3175 h 333375"/>
              <a:gd name="connsiteX3" fmla="*/ 156837 w 1308568"/>
              <a:gd name="connsiteY3" fmla="*/ 156369 h 333375"/>
              <a:gd name="connsiteX4" fmla="*/ 401312 w 1308568"/>
              <a:gd name="connsiteY4" fmla="*/ 328613 h 333375"/>
              <a:gd name="connsiteX5" fmla="*/ 734687 w 1308568"/>
              <a:gd name="connsiteY5" fmla="*/ 333375 h 333375"/>
              <a:gd name="connsiteX0" fmla="*/ 1151731 w 1151731"/>
              <a:gd name="connsiteY0" fmla="*/ 21431 h 333375"/>
              <a:gd name="connsiteX1" fmla="*/ 261938 w 1151731"/>
              <a:gd name="connsiteY1" fmla="*/ 0 h 333375"/>
              <a:gd name="connsiteX2" fmla="*/ 201613 w 1151731"/>
              <a:gd name="connsiteY2" fmla="*/ 19844 h 333375"/>
              <a:gd name="connsiteX3" fmla="*/ 0 w 1151731"/>
              <a:gd name="connsiteY3" fmla="*/ 156369 h 333375"/>
              <a:gd name="connsiteX4" fmla="*/ 244475 w 1151731"/>
              <a:gd name="connsiteY4" fmla="*/ 328613 h 333375"/>
              <a:gd name="connsiteX5" fmla="*/ 577850 w 1151731"/>
              <a:gd name="connsiteY5" fmla="*/ 333375 h 333375"/>
              <a:gd name="connsiteX0" fmla="*/ 1151731 w 1151731"/>
              <a:gd name="connsiteY0" fmla="*/ 21431 h 333375"/>
              <a:gd name="connsiteX1" fmla="*/ 261938 w 1151731"/>
              <a:gd name="connsiteY1" fmla="*/ 0 h 333375"/>
              <a:gd name="connsiteX2" fmla="*/ 208757 w 1151731"/>
              <a:gd name="connsiteY2" fmla="*/ 12701 h 333375"/>
              <a:gd name="connsiteX3" fmla="*/ 0 w 1151731"/>
              <a:gd name="connsiteY3" fmla="*/ 156369 h 333375"/>
              <a:gd name="connsiteX4" fmla="*/ 244475 w 1151731"/>
              <a:gd name="connsiteY4" fmla="*/ 328613 h 333375"/>
              <a:gd name="connsiteX5" fmla="*/ 577850 w 1151731"/>
              <a:gd name="connsiteY5" fmla="*/ 333375 h 333375"/>
              <a:gd name="connsiteX0" fmla="*/ 1151731 w 1151731"/>
              <a:gd name="connsiteY0" fmla="*/ 21431 h 333375"/>
              <a:gd name="connsiteX1" fmla="*/ 261938 w 1151731"/>
              <a:gd name="connsiteY1" fmla="*/ 0 h 333375"/>
              <a:gd name="connsiteX2" fmla="*/ 208757 w 1151731"/>
              <a:gd name="connsiteY2" fmla="*/ 12701 h 333375"/>
              <a:gd name="connsiteX3" fmla="*/ 0 w 1151731"/>
              <a:gd name="connsiteY3" fmla="*/ 156369 h 333375"/>
              <a:gd name="connsiteX4" fmla="*/ 244475 w 1151731"/>
              <a:gd name="connsiteY4" fmla="*/ 328613 h 333375"/>
              <a:gd name="connsiteX5" fmla="*/ 577850 w 1151731"/>
              <a:gd name="connsiteY5" fmla="*/ 333375 h 333375"/>
              <a:gd name="connsiteX0" fmla="*/ 1151731 w 1151731"/>
              <a:gd name="connsiteY0" fmla="*/ 21431 h 333375"/>
              <a:gd name="connsiteX1" fmla="*/ 261938 w 1151731"/>
              <a:gd name="connsiteY1" fmla="*/ 0 h 333375"/>
              <a:gd name="connsiteX2" fmla="*/ 0 w 1151731"/>
              <a:gd name="connsiteY2" fmla="*/ 156369 h 333375"/>
              <a:gd name="connsiteX3" fmla="*/ 244475 w 1151731"/>
              <a:gd name="connsiteY3" fmla="*/ 328613 h 333375"/>
              <a:gd name="connsiteX4" fmla="*/ 577850 w 1151731"/>
              <a:gd name="connsiteY4" fmla="*/ 333375 h 333375"/>
              <a:gd name="connsiteX0" fmla="*/ 1151731 w 1151731"/>
              <a:gd name="connsiteY0" fmla="*/ 21431 h 333375"/>
              <a:gd name="connsiteX1" fmla="*/ 261938 w 1151731"/>
              <a:gd name="connsiteY1" fmla="*/ 0 h 333375"/>
              <a:gd name="connsiteX2" fmla="*/ 0 w 1151731"/>
              <a:gd name="connsiteY2" fmla="*/ 156369 h 333375"/>
              <a:gd name="connsiteX3" fmla="*/ 244475 w 1151731"/>
              <a:gd name="connsiteY3" fmla="*/ 328613 h 333375"/>
              <a:gd name="connsiteX4" fmla="*/ 577850 w 1151731"/>
              <a:gd name="connsiteY4" fmla="*/ 333375 h 333375"/>
              <a:gd name="connsiteX0" fmla="*/ 976726 w 976726"/>
              <a:gd name="connsiteY0" fmla="*/ 21431 h 333375"/>
              <a:gd name="connsiteX1" fmla="*/ 86933 w 976726"/>
              <a:gd name="connsiteY1" fmla="*/ 0 h 333375"/>
              <a:gd name="connsiteX2" fmla="*/ 69470 w 976726"/>
              <a:gd name="connsiteY2" fmla="*/ 328613 h 333375"/>
              <a:gd name="connsiteX3" fmla="*/ 402845 w 976726"/>
              <a:gd name="connsiteY3" fmla="*/ 333375 h 333375"/>
              <a:gd name="connsiteX0" fmla="*/ 979647 w 979647"/>
              <a:gd name="connsiteY0" fmla="*/ 2064 h 314008"/>
              <a:gd name="connsiteX1" fmla="*/ 85092 w 979647"/>
              <a:gd name="connsiteY1" fmla="*/ 2064 h 314008"/>
              <a:gd name="connsiteX2" fmla="*/ 72391 w 979647"/>
              <a:gd name="connsiteY2" fmla="*/ 309246 h 314008"/>
              <a:gd name="connsiteX3" fmla="*/ 405766 w 979647"/>
              <a:gd name="connsiteY3" fmla="*/ 314008 h 314008"/>
              <a:gd name="connsiteX0" fmla="*/ 971621 w 971621"/>
              <a:gd name="connsiteY0" fmla="*/ 2064 h 314008"/>
              <a:gd name="connsiteX1" fmla="*/ 77066 w 971621"/>
              <a:gd name="connsiteY1" fmla="*/ 2064 h 314008"/>
              <a:gd name="connsiteX2" fmla="*/ 64365 w 971621"/>
              <a:gd name="connsiteY2" fmla="*/ 309246 h 314008"/>
              <a:gd name="connsiteX3" fmla="*/ 397740 w 971621"/>
              <a:gd name="connsiteY3" fmla="*/ 314008 h 314008"/>
              <a:gd name="connsiteX0" fmla="*/ 988968 w 988968"/>
              <a:gd name="connsiteY0" fmla="*/ 2064 h 314008"/>
              <a:gd name="connsiteX1" fmla="*/ 94413 w 988968"/>
              <a:gd name="connsiteY1" fmla="*/ 2064 h 314008"/>
              <a:gd name="connsiteX2" fmla="*/ 81712 w 988968"/>
              <a:gd name="connsiteY2" fmla="*/ 309246 h 314008"/>
              <a:gd name="connsiteX3" fmla="*/ 415087 w 988968"/>
              <a:gd name="connsiteY3" fmla="*/ 314008 h 314008"/>
            </a:gdLst>
            <a:ahLst/>
            <a:cxnLst>
              <a:cxn ang="0">
                <a:pos x="connsiteX0" y="connsiteY0"/>
              </a:cxn>
              <a:cxn ang="0">
                <a:pos x="connsiteX1" y="connsiteY1"/>
              </a:cxn>
              <a:cxn ang="0">
                <a:pos x="connsiteX2" y="connsiteY2"/>
              </a:cxn>
              <a:cxn ang="0">
                <a:pos x="connsiteX3" y="connsiteY3"/>
              </a:cxn>
            </a:cxnLst>
            <a:rect l="l" t="t" r="r" b="b"/>
            <a:pathLst>
              <a:path w="988968" h="314008">
                <a:moveTo>
                  <a:pt x="988968" y="2064"/>
                </a:moveTo>
                <a:cubicBezTo>
                  <a:pt x="783387" y="-5873"/>
                  <a:pt x="359527" y="12382"/>
                  <a:pt x="94413" y="2064"/>
                </a:cubicBezTo>
                <a:cubicBezTo>
                  <a:pt x="-37746" y="5636"/>
                  <a:pt x="-20946" y="306072"/>
                  <a:pt x="81712" y="309246"/>
                </a:cubicBezTo>
                <a:lnTo>
                  <a:pt x="415087" y="314008"/>
                </a:lnTo>
              </a:path>
            </a:pathLst>
          </a:cu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p>
        </p:txBody>
      </p:sp>
      <p:sp>
        <p:nvSpPr>
          <p:cNvPr id="17" name="AutoShape 4">
            <a:extLst>
              <a:ext uri="{FF2B5EF4-FFF2-40B4-BE49-F238E27FC236}">
                <a16:creationId xmlns:a16="http://schemas.microsoft.com/office/drawing/2014/main" id="{0E6674AA-D5A7-402A-ACBA-E295CEE8F8B7}"/>
              </a:ext>
            </a:extLst>
          </p:cNvPr>
          <p:cNvSpPr>
            <a:spLocks noChangeArrowheads="1"/>
          </p:cNvSpPr>
          <p:nvPr/>
        </p:nvSpPr>
        <p:spPr bwMode="auto">
          <a:xfrm>
            <a:off x="3596210" y="4282547"/>
            <a:ext cx="533400" cy="635515"/>
          </a:xfrm>
          <a:prstGeom prst="can">
            <a:avLst>
              <a:gd name="adj" fmla="val 28278"/>
            </a:avLst>
          </a:prstGeom>
          <a:solidFill>
            <a:schemeClr val="tx1">
              <a:lumMod val="65000"/>
              <a:lumOff val="35000"/>
            </a:schemeClr>
          </a:solidFill>
          <a:ln w="9525">
            <a:solidFill>
              <a:schemeClr val="tx1"/>
            </a:solidFill>
            <a:round/>
            <a:headEnd/>
            <a:tailEnd/>
          </a:ln>
          <a:effectLst/>
        </p:spPr>
        <p:txBody>
          <a:bodyPr wrap="none" anchor="ctr"/>
          <a:lstStyle/>
          <a:p>
            <a:endParaRPr lang="en-CA"/>
          </a:p>
        </p:txBody>
      </p:sp>
      <p:grpSp>
        <p:nvGrpSpPr>
          <p:cNvPr id="18" name="Group 17">
            <a:extLst>
              <a:ext uri="{FF2B5EF4-FFF2-40B4-BE49-F238E27FC236}">
                <a16:creationId xmlns:a16="http://schemas.microsoft.com/office/drawing/2014/main" id="{8A333560-7A5F-419A-BE69-89597DA65183}"/>
              </a:ext>
            </a:extLst>
          </p:cNvPr>
          <p:cNvGrpSpPr/>
          <p:nvPr/>
        </p:nvGrpSpPr>
        <p:grpSpPr>
          <a:xfrm>
            <a:off x="2302207" y="2759724"/>
            <a:ext cx="838200" cy="838200"/>
            <a:chOff x="2130425" y="3608388"/>
            <a:chExt cx="838200" cy="838200"/>
          </a:xfrm>
          <a:gradFill>
            <a:gsLst>
              <a:gs pos="0">
                <a:srgbClr val="F97B81"/>
              </a:gs>
              <a:gs pos="100000">
                <a:srgbClr val="FF0000"/>
              </a:gs>
            </a:gsLst>
            <a:lin ang="2700000" scaled="0"/>
          </a:gradFill>
        </p:grpSpPr>
        <p:sp>
          <p:nvSpPr>
            <p:cNvPr id="19" name="AutoShape 4">
              <a:extLst>
                <a:ext uri="{FF2B5EF4-FFF2-40B4-BE49-F238E27FC236}">
                  <a16:creationId xmlns:a16="http://schemas.microsoft.com/office/drawing/2014/main" id="{67445F42-1980-42B0-B675-D52A54DBB3F7}"/>
                </a:ext>
              </a:extLst>
            </p:cNvPr>
            <p:cNvSpPr>
              <a:spLocks noChangeArrowheads="1"/>
            </p:cNvSpPr>
            <p:nvPr/>
          </p:nvSpPr>
          <p:spPr bwMode="auto">
            <a:xfrm>
              <a:off x="2130425" y="3608388"/>
              <a:ext cx="838200" cy="838200"/>
            </a:xfrm>
            <a:custGeom>
              <a:avLst/>
              <a:gdLst>
                <a:gd name="G0" fmla="+- 4091 0 0"/>
                <a:gd name="G1" fmla="+- 21600 0 4091"/>
                <a:gd name="G2" fmla="+- 21600 0 409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91" y="10800"/>
                  </a:moveTo>
                  <a:cubicBezTo>
                    <a:pt x="4091" y="14505"/>
                    <a:pt x="7095" y="17509"/>
                    <a:pt x="10800" y="17509"/>
                  </a:cubicBezTo>
                  <a:cubicBezTo>
                    <a:pt x="14505" y="17509"/>
                    <a:pt x="17509" y="14505"/>
                    <a:pt x="17509" y="10800"/>
                  </a:cubicBezTo>
                  <a:cubicBezTo>
                    <a:pt x="17509" y="7095"/>
                    <a:pt x="14505" y="4091"/>
                    <a:pt x="10800" y="4091"/>
                  </a:cubicBezTo>
                  <a:cubicBezTo>
                    <a:pt x="7095" y="4091"/>
                    <a:pt x="4091" y="7095"/>
                    <a:pt x="4091" y="10800"/>
                  </a:cubicBezTo>
                  <a:close/>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1" name="AutoShape 16">
              <a:extLst>
                <a:ext uri="{FF2B5EF4-FFF2-40B4-BE49-F238E27FC236}">
                  <a16:creationId xmlns:a16="http://schemas.microsoft.com/office/drawing/2014/main" id="{6B06CAF4-159E-47DD-B0BE-8B4E20021705}"/>
                </a:ext>
              </a:extLst>
            </p:cNvPr>
            <p:cNvSpPr>
              <a:spLocks noChangeArrowheads="1"/>
            </p:cNvSpPr>
            <p:nvPr/>
          </p:nvSpPr>
          <p:spPr bwMode="auto">
            <a:xfrm>
              <a:off x="2206625" y="3684588"/>
              <a:ext cx="685800" cy="685800"/>
            </a:xfrm>
            <a:custGeom>
              <a:avLst/>
              <a:gdLst>
                <a:gd name="G0" fmla="+- 1350 0 0"/>
                <a:gd name="G1" fmla="+- 21600 0 1350"/>
                <a:gd name="G2" fmla="+- 21600 0 13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50" y="10800"/>
                  </a:moveTo>
                  <a:cubicBezTo>
                    <a:pt x="1350" y="16019"/>
                    <a:pt x="5581" y="20250"/>
                    <a:pt x="10800" y="20250"/>
                  </a:cubicBezTo>
                  <a:cubicBezTo>
                    <a:pt x="16019" y="20250"/>
                    <a:pt x="20250" y="16019"/>
                    <a:pt x="20250" y="10800"/>
                  </a:cubicBezTo>
                  <a:cubicBezTo>
                    <a:pt x="20250" y="5581"/>
                    <a:pt x="16019" y="1350"/>
                    <a:pt x="10800" y="1350"/>
                  </a:cubicBezTo>
                  <a:cubicBezTo>
                    <a:pt x="5581" y="1350"/>
                    <a:pt x="1350" y="5581"/>
                    <a:pt x="1350" y="10800"/>
                  </a:cubicBezTo>
                  <a:close/>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27" name="Oval 26">
            <a:extLst>
              <a:ext uri="{FF2B5EF4-FFF2-40B4-BE49-F238E27FC236}">
                <a16:creationId xmlns:a16="http://schemas.microsoft.com/office/drawing/2014/main" id="{2024E9CD-7311-42BE-B279-2E7D27531DD9}"/>
              </a:ext>
            </a:extLst>
          </p:cNvPr>
          <p:cNvSpPr/>
          <p:nvPr/>
        </p:nvSpPr>
        <p:spPr bwMode="auto">
          <a:xfrm>
            <a:off x="2387694" y="2845448"/>
            <a:ext cx="665901" cy="672187"/>
          </a:xfrm>
          <a:prstGeom prst="ellipse">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3" name="Rectangle 27">
            <a:extLst>
              <a:ext uri="{FF2B5EF4-FFF2-40B4-BE49-F238E27FC236}">
                <a16:creationId xmlns:a16="http://schemas.microsoft.com/office/drawing/2014/main" id="{D3D9A65A-FC13-47F9-ACA5-45D9167A088D}"/>
              </a:ext>
            </a:extLst>
          </p:cNvPr>
          <p:cNvSpPr>
            <a:spLocks noChangeArrowheads="1"/>
          </p:cNvSpPr>
          <p:nvPr/>
        </p:nvSpPr>
        <p:spPr bwMode="auto">
          <a:xfrm>
            <a:off x="4720307" y="2759724"/>
            <a:ext cx="237803" cy="912604"/>
          </a:xfrm>
          <a:prstGeom prst="rect">
            <a:avLst/>
          </a:prstGeom>
          <a:gradFill rotWithShape="0">
            <a:gsLst>
              <a:gs pos="0">
                <a:srgbClr val="0070C0"/>
              </a:gs>
              <a:gs pos="100000">
                <a:srgbClr val="00B0F0"/>
              </a:gs>
            </a:gsLst>
            <a:lin ang="5400000" scaled="1"/>
          </a:gradFill>
          <a:ln w="9525">
            <a:solidFill>
              <a:schemeClr val="tx1"/>
            </a:solidFill>
            <a:miter lim="800000"/>
            <a:headEnd/>
            <a:tailEnd/>
          </a:ln>
          <a:effectLst/>
        </p:spPr>
        <p:txBody>
          <a:bodyPr wrap="none" anchor="ctr"/>
          <a:lstStyle/>
          <a:p>
            <a:endParaRPr lang="en-CA"/>
          </a:p>
        </p:txBody>
      </p:sp>
      <p:sp>
        <p:nvSpPr>
          <p:cNvPr id="32" name="TextBox 31">
            <a:extLst>
              <a:ext uri="{FF2B5EF4-FFF2-40B4-BE49-F238E27FC236}">
                <a16:creationId xmlns:a16="http://schemas.microsoft.com/office/drawing/2014/main" id="{2754D0AB-35F4-4358-8C24-0E34F805B5A9}"/>
              </a:ext>
            </a:extLst>
          </p:cNvPr>
          <p:cNvSpPr txBox="1"/>
          <p:nvPr/>
        </p:nvSpPr>
        <p:spPr>
          <a:xfrm>
            <a:off x="4945777" y="3357179"/>
            <a:ext cx="1425607" cy="646331"/>
          </a:xfrm>
          <a:prstGeom prst="rect">
            <a:avLst/>
          </a:prstGeom>
          <a:noFill/>
        </p:spPr>
        <p:txBody>
          <a:bodyPr wrap="square" rtlCol="0">
            <a:spAutoFit/>
          </a:bodyPr>
          <a:lstStyle/>
          <a:p>
            <a:r>
              <a:rPr lang="en-CA" sz="1400" b="1" dirty="0">
                <a:solidFill>
                  <a:schemeClr val="tx1"/>
                </a:solidFill>
              </a:rPr>
              <a:t>Evaporator</a:t>
            </a:r>
            <a:endParaRPr lang="en-CA" sz="1100" b="1" i="1" dirty="0">
              <a:solidFill>
                <a:schemeClr val="tx1"/>
              </a:solidFill>
            </a:endParaRPr>
          </a:p>
          <a:p>
            <a:r>
              <a:rPr lang="en-CA" sz="1100" i="1" dirty="0">
                <a:solidFill>
                  <a:schemeClr val="tx1"/>
                </a:solidFill>
              </a:rPr>
              <a:t>Extracts heat from heat source</a:t>
            </a:r>
            <a:endParaRPr lang="en-CA" sz="1400" dirty="0">
              <a:solidFill>
                <a:schemeClr val="tx1"/>
              </a:solidFill>
            </a:endParaRPr>
          </a:p>
        </p:txBody>
      </p:sp>
      <p:sp>
        <p:nvSpPr>
          <p:cNvPr id="33" name="TextBox 32">
            <a:extLst>
              <a:ext uri="{FF2B5EF4-FFF2-40B4-BE49-F238E27FC236}">
                <a16:creationId xmlns:a16="http://schemas.microsoft.com/office/drawing/2014/main" id="{BDE2A072-DFE9-4A84-8947-7AAC23A58A50}"/>
              </a:ext>
            </a:extLst>
          </p:cNvPr>
          <p:cNvSpPr txBox="1"/>
          <p:nvPr/>
        </p:nvSpPr>
        <p:spPr>
          <a:xfrm>
            <a:off x="1345646" y="2194355"/>
            <a:ext cx="1296199" cy="646331"/>
          </a:xfrm>
          <a:prstGeom prst="rect">
            <a:avLst/>
          </a:prstGeom>
          <a:noFill/>
        </p:spPr>
        <p:txBody>
          <a:bodyPr wrap="square" rtlCol="0">
            <a:spAutoFit/>
          </a:bodyPr>
          <a:lstStyle/>
          <a:p>
            <a:pPr algn="r"/>
            <a:r>
              <a:rPr lang="en-CA" sz="1400" b="1" dirty="0">
                <a:solidFill>
                  <a:schemeClr val="tx1"/>
                </a:solidFill>
              </a:rPr>
              <a:t>Condenser</a:t>
            </a:r>
            <a:endParaRPr lang="en-CA" sz="1100" b="1" i="1" dirty="0">
              <a:solidFill>
                <a:schemeClr val="tx1"/>
              </a:solidFill>
            </a:endParaRPr>
          </a:p>
          <a:p>
            <a:pPr algn="r"/>
            <a:r>
              <a:rPr lang="en-CA" sz="1100" i="1" dirty="0">
                <a:solidFill>
                  <a:schemeClr val="tx1"/>
                </a:solidFill>
              </a:rPr>
              <a:t>Dissipates heat to heat sink</a:t>
            </a:r>
            <a:endParaRPr lang="en-CA" sz="1400" dirty="0">
              <a:solidFill>
                <a:schemeClr val="tx1"/>
              </a:solidFill>
            </a:endParaRPr>
          </a:p>
        </p:txBody>
      </p:sp>
      <p:sp>
        <p:nvSpPr>
          <p:cNvPr id="34" name="TextBox 33">
            <a:extLst>
              <a:ext uri="{FF2B5EF4-FFF2-40B4-BE49-F238E27FC236}">
                <a16:creationId xmlns:a16="http://schemas.microsoft.com/office/drawing/2014/main" id="{BD426870-9876-4F47-A5A4-209262085458}"/>
              </a:ext>
            </a:extLst>
          </p:cNvPr>
          <p:cNvSpPr txBox="1"/>
          <p:nvPr/>
        </p:nvSpPr>
        <p:spPr>
          <a:xfrm>
            <a:off x="3500529" y="4896641"/>
            <a:ext cx="1850413" cy="646331"/>
          </a:xfrm>
          <a:prstGeom prst="rect">
            <a:avLst/>
          </a:prstGeom>
          <a:noFill/>
        </p:spPr>
        <p:txBody>
          <a:bodyPr wrap="square" rtlCol="0">
            <a:spAutoFit/>
          </a:bodyPr>
          <a:lstStyle/>
          <a:p>
            <a:r>
              <a:rPr lang="en-CA" sz="1400" b="1" dirty="0">
                <a:solidFill>
                  <a:schemeClr val="tx1"/>
                </a:solidFill>
              </a:rPr>
              <a:t>Compressor</a:t>
            </a:r>
          </a:p>
          <a:p>
            <a:r>
              <a:rPr lang="en-CA" sz="1100" i="1" dirty="0">
                <a:solidFill>
                  <a:schemeClr val="tx1"/>
                </a:solidFill>
              </a:rPr>
              <a:t>Increases refrigerant pressure / temperature</a:t>
            </a:r>
          </a:p>
        </p:txBody>
      </p:sp>
      <p:sp>
        <p:nvSpPr>
          <p:cNvPr id="36" name="TextBox 35">
            <a:extLst>
              <a:ext uri="{FF2B5EF4-FFF2-40B4-BE49-F238E27FC236}">
                <a16:creationId xmlns:a16="http://schemas.microsoft.com/office/drawing/2014/main" id="{1D7C2780-BDB1-4E46-A41E-6C76CFB56E2D}"/>
              </a:ext>
            </a:extLst>
          </p:cNvPr>
          <p:cNvSpPr txBox="1"/>
          <p:nvPr/>
        </p:nvSpPr>
        <p:spPr>
          <a:xfrm>
            <a:off x="1634893" y="4506174"/>
            <a:ext cx="1767808" cy="646331"/>
          </a:xfrm>
          <a:prstGeom prst="rect">
            <a:avLst/>
          </a:prstGeom>
          <a:noFill/>
        </p:spPr>
        <p:txBody>
          <a:bodyPr wrap="square" rtlCol="0">
            <a:spAutoFit/>
          </a:bodyPr>
          <a:lstStyle/>
          <a:p>
            <a:pPr algn="r"/>
            <a:r>
              <a:rPr lang="en-CA" sz="1400" b="1" dirty="0">
                <a:solidFill>
                  <a:schemeClr val="tx1"/>
                </a:solidFill>
              </a:rPr>
              <a:t>Reversing Valve</a:t>
            </a:r>
          </a:p>
          <a:p>
            <a:pPr algn="r"/>
            <a:r>
              <a:rPr lang="en-CA" sz="1100" i="1" dirty="0">
                <a:solidFill>
                  <a:schemeClr val="tx1"/>
                </a:solidFill>
              </a:rPr>
              <a:t>Changes refrigerant flow direction</a:t>
            </a:r>
          </a:p>
        </p:txBody>
      </p:sp>
      <p:sp>
        <p:nvSpPr>
          <p:cNvPr id="39" name="TextBox 38">
            <a:extLst>
              <a:ext uri="{FF2B5EF4-FFF2-40B4-BE49-F238E27FC236}">
                <a16:creationId xmlns:a16="http://schemas.microsoft.com/office/drawing/2014/main" id="{49943CB7-DEB7-4EF7-ACE5-8F6B47D99173}"/>
              </a:ext>
            </a:extLst>
          </p:cNvPr>
          <p:cNvSpPr txBox="1"/>
          <p:nvPr/>
        </p:nvSpPr>
        <p:spPr>
          <a:xfrm>
            <a:off x="5056436" y="2056888"/>
            <a:ext cx="2210252" cy="830997"/>
          </a:xfrm>
          <a:custGeom>
            <a:avLst/>
            <a:gdLst>
              <a:gd name="connsiteX0" fmla="*/ 0 w 2210252"/>
              <a:gd name="connsiteY0" fmla="*/ 0 h 830997"/>
              <a:gd name="connsiteX1" fmla="*/ 530460 w 2210252"/>
              <a:gd name="connsiteY1" fmla="*/ 0 h 830997"/>
              <a:gd name="connsiteX2" fmla="*/ 1083023 w 2210252"/>
              <a:gd name="connsiteY2" fmla="*/ 0 h 830997"/>
              <a:gd name="connsiteX3" fmla="*/ 1657689 w 2210252"/>
              <a:gd name="connsiteY3" fmla="*/ 0 h 830997"/>
              <a:gd name="connsiteX4" fmla="*/ 2210252 w 2210252"/>
              <a:gd name="connsiteY4" fmla="*/ 0 h 830997"/>
              <a:gd name="connsiteX5" fmla="*/ 2210252 w 2210252"/>
              <a:gd name="connsiteY5" fmla="*/ 423808 h 830997"/>
              <a:gd name="connsiteX6" fmla="*/ 2210252 w 2210252"/>
              <a:gd name="connsiteY6" fmla="*/ 830997 h 830997"/>
              <a:gd name="connsiteX7" fmla="*/ 1613484 w 2210252"/>
              <a:gd name="connsiteY7" fmla="*/ 830997 h 830997"/>
              <a:gd name="connsiteX8" fmla="*/ 1016716 w 2210252"/>
              <a:gd name="connsiteY8" fmla="*/ 830997 h 830997"/>
              <a:gd name="connsiteX9" fmla="*/ 0 w 2210252"/>
              <a:gd name="connsiteY9" fmla="*/ 830997 h 830997"/>
              <a:gd name="connsiteX10" fmla="*/ 0 w 2210252"/>
              <a:gd name="connsiteY10" fmla="*/ 423808 h 830997"/>
              <a:gd name="connsiteX11" fmla="*/ 0 w 2210252"/>
              <a:gd name="connsiteY11"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0252" h="830997" fill="none" extrusionOk="0">
                <a:moveTo>
                  <a:pt x="0" y="0"/>
                </a:moveTo>
                <a:cubicBezTo>
                  <a:pt x="198131" y="-23082"/>
                  <a:pt x="305974" y="22024"/>
                  <a:pt x="530460" y="0"/>
                </a:cubicBezTo>
                <a:cubicBezTo>
                  <a:pt x="754946" y="-22024"/>
                  <a:pt x="959084" y="-3367"/>
                  <a:pt x="1083023" y="0"/>
                </a:cubicBezTo>
                <a:cubicBezTo>
                  <a:pt x="1206962" y="3367"/>
                  <a:pt x="1373885" y="-8558"/>
                  <a:pt x="1657689" y="0"/>
                </a:cubicBezTo>
                <a:cubicBezTo>
                  <a:pt x="1941493" y="8558"/>
                  <a:pt x="2032923" y="-5920"/>
                  <a:pt x="2210252" y="0"/>
                </a:cubicBezTo>
                <a:cubicBezTo>
                  <a:pt x="2210080" y="147099"/>
                  <a:pt x="2217782" y="294537"/>
                  <a:pt x="2210252" y="423808"/>
                </a:cubicBezTo>
                <a:cubicBezTo>
                  <a:pt x="2202722" y="553079"/>
                  <a:pt x="2213658" y="699188"/>
                  <a:pt x="2210252" y="830997"/>
                </a:cubicBezTo>
                <a:cubicBezTo>
                  <a:pt x="1965383" y="818096"/>
                  <a:pt x="1816805" y="826293"/>
                  <a:pt x="1613484" y="830997"/>
                </a:cubicBezTo>
                <a:cubicBezTo>
                  <a:pt x="1410163" y="835701"/>
                  <a:pt x="1236208" y="847770"/>
                  <a:pt x="1016716" y="830997"/>
                </a:cubicBezTo>
                <a:cubicBezTo>
                  <a:pt x="797224" y="814224"/>
                  <a:pt x="267124" y="848239"/>
                  <a:pt x="0" y="830997"/>
                </a:cubicBezTo>
                <a:cubicBezTo>
                  <a:pt x="8948" y="632000"/>
                  <a:pt x="-10195" y="509028"/>
                  <a:pt x="0" y="423808"/>
                </a:cubicBezTo>
                <a:cubicBezTo>
                  <a:pt x="10195" y="338588"/>
                  <a:pt x="7562" y="121960"/>
                  <a:pt x="0" y="0"/>
                </a:cubicBezTo>
                <a:close/>
              </a:path>
              <a:path w="2210252" h="830997" stroke="0" extrusionOk="0">
                <a:moveTo>
                  <a:pt x="0" y="0"/>
                </a:moveTo>
                <a:cubicBezTo>
                  <a:pt x="204977" y="26276"/>
                  <a:pt x="326751" y="12380"/>
                  <a:pt x="530460" y="0"/>
                </a:cubicBezTo>
                <a:cubicBezTo>
                  <a:pt x="734169" y="-12380"/>
                  <a:pt x="786443" y="-19622"/>
                  <a:pt x="1016716" y="0"/>
                </a:cubicBezTo>
                <a:cubicBezTo>
                  <a:pt x="1246989" y="19622"/>
                  <a:pt x="1491061" y="-22893"/>
                  <a:pt x="1613484" y="0"/>
                </a:cubicBezTo>
                <a:cubicBezTo>
                  <a:pt x="1735907" y="22893"/>
                  <a:pt x="1942072" y="-22173"/>
                  <a:pt x="2210252" y="0"/>
                </a:cubicBezTo>
                <a:cubicBezTo>
                  <a:pt x="2203225" y="98428"/>
                  <a:pt x="2203564" y="214389"/>
                  <a:pt x="2210252" y="407189"/>
                </a:cubicBezTo>
                <a:cubicBezTo>
                  <a:pt x="2216940" y="599989"/>
                  <a:pt x="2226701" y="670006"/>
                  <a:pt x="2210252" y="830997"/>
                </a:cubicBezTo>
                <a:cubicBezTo>
                  <a:pt x="1965139" y="854965"/>
                  <a:pt x="1788197" y="838445"/>
                  <a:pt x="1657689" y="830997"/>
                </a:cubicBezTo>
                <a:cubicBezTo>
                  <a:pt x="1527181" y="823549"/>
                  <a:pt x="1227469" y="851164"/>
                  <a:pt x="1060921" y="830997"/>
                </a:cubicBezTo>
                <a:cubicBezTo>
                  <a:pt x="894373" y="810830"/>
                  <a:pt x="740898" y="838448"/>
                  <a:pt x="574666" y="830997"/>
                </a:cubicBezTo>
                <a:cubicBezTo>
                  <a:pt x="408435" y="823546"/>
                  <a:pt x="177653" y="812060"/>
                  <a:pt x="0" y="830997"/>
                </a:cubicBezTo>
                <a:cubicBezTo>
                  <a:pt x="-13305" y="736052"/>
                  <a:pt x="-3297" y="534189"/>
                  <a:pt x="0" y="415499"/>
                </a:cubicBezTo>
                <a:cubicBezTo>
                  <a:pt x="3297" y="296809"/>
                  <a:pt x="19666" y="115843"/>
                  <a:pt x="0" y="0"/>
                </a:cubicBezTo>
                <a:close/>
              </a:path>
            </a:pathLst>
          </a:custGeom>
          <a:solidFill>
            <a:srgbClr val="FFFFCC"/>
          </a:solidFill>
          <a:ln>
            <a:solidFill>
              <a:schemeClr val="tx1">
                <a:lumMod val="65000"/>
                <a:lumOff val="3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CA" sz="2400" b="1" dirty="0">
                <a:solidFill>
                  <a:schemeClr val="tx1"/>
                </a:solidFill>
                <a:latin typeface="Bradley Hand ITC" panose="03070402050302030203" pitchFamily="66" charset="0"/>
              </a:rPr>
              <a:t>3 units of heat from building</a:t>
            </a:r>
          </a:p>
        </p:txBody>
      </p:sp>
      <p:sp>
        <p:nvSpPr>
          <p:cNvPr id="40" name="TextBox 39">
            <a:extLst>
              <a:ext uri="{FF2B5EF4-FFF2-40B4-BE49-F238E27FC236}">
                <a16:creationId xmlns:a16="http://schemas.microsoft.com/office/drawing/2014/main" id="{C7E9DB0A-2BC6-465F-9212-8B4EE4607865}"/>
              </a:ext>
            </a:extLst>
          </p:cNvPr>
          <p:cNvSpPr txBox="1"/>
          <p:nvPr/>
        </p:nvSpPr>
        <p:spPr>
          <a:xfrm>
            <a:off x="4751112" y="5098021"/>
            <a:ext cx="2478190" cy="1200329"/>
          </a:xfrm>
          <a:custGeom>
            <a:avLst/>
            <a:gdLst>
              <a:gd name="connsiteX0" fmla="*/ 0 w 2478190"/>
              <a:gd name="connsiteY0" fmla="*/ 0 h 1200329"/>
              <a:gd name="connsiteX1" fmla="*/ 594766 w 2478190"/>
              <a:gd name="connsiteY1" fmla="*/ 0 h 1200329"/>
              <a:gd name="connsiteX2" fmla="*/ 1214313 w 2478190"/>
              <a:gd name="connsiteY2" fmla="*/ 0 h 1200329"/>
              <a:gd name="connsiteX3" fmla="*/ 1858643 w 2478190"/>
              <a:gd name="connsiteY3" fmla="*/ 0 h 1200329"/>
              <a:gd name="connsiteX4" fmla="*/ 2478190 w 2478190"/>
              <a:gd name="connsiteY4" fmla="*/ 0 h 1200329"/>
              <a:gd name="connsiteX5" fmla="*/ 2478190 w 2478190"/>
              <a:gd name="connsiteY5" fmla="*/ 612168 h 1200329"/>
              <a:gd name="connsiteX6" fmla="*/ 2478190 w 2478190"/>
              <a:gd name="connsiteY6" fmla="*/ 1200329 h 1200329"/>
              <a:gd name="connsiteX7" fmla="*/ 1809079 w 2478190"/>
              <a:gd name="connsiteY7" fmla="*/ 1200329 h 1200329"/>
              <a:gd name="connsiteX8" fmla="*/ 1139967 w 2478190"/>
              <a:gd name="connsiteY8" fmla="*/ 1200329 h 1200329"/>
              <a:gd name="connsiteX9" fmla="*/ 0 w 2478190"/>
              <a:gd name="connsiteY9" fmla="*/ 1200329 h 1200329"/>
              <a:gd name="connsiteX10" fmla="*/ 0 w 2478190"/>
              <a:gd name="connsiteY10" fmla="*/ 612168 h 1200329"/>
              <a:gd name="connsiteX11" fmla="*/ 0 w 2478190"/>
              <a:gd name="connsiteY11"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190" h="1200329" fill="none" extrusionOk="0">
                <a:moveTo>
                  <a:pt x="0" y="0"/>
                </a:moveTo>
                <a:cubicBezTo>
                  <a:pt x="271672" y="27835"/>
                  <a:pt x="359835" y="23460"/>
                  <a:pt x="594766" y="0"/>
                </a:cubicBezTo>
                <a:cubicBezTo>
                  <a:pt x="829697" y="-23460"/>
                  <a:pt x="932280" y="-24777"/>
                  <a:pt x="1214313" y="0"/>
                </a:cubicBezTo>
                <a:cubicBezTo>
                  <a:pt x="1496346" y="24777"/>
                  <a:pt x="1596281" y="-31803"/>
                  <a:pt x="1858643" y="0"/>
                </a:cubicBezTo>
                <a:cubicBezTo>
                  <a:pt x="2121005" y="31803"/>
                  <a:pt x="2178233" y="27419"/>
                  <a:pt x="2478190" y="0"/>
                </a:cubicBezTo>
                <a:cubicBezTo>
                  <a:pt x="2477418" y="214082"/>
                  <a:pt x="2470101" y="418078"/>
                  <a:pt x="2478190" y="612168"/>
                </a:cubicBezTo>
                <a:cubicBezTo>
                  <a:pt x="2486279" y="806258"/>
                  <a:pt x="2488813" y="981471"/>
                  <a:pt x="2478190" y="1200329"/>
                </a:cubicBezTo>
                <a:cubicBezTo>
                  <a:pt x="2331521" y="1206675"/>
                  <a:pt x="1998692" y="1181985"/>
                  <a:pt x="1809079" y="1200329"/>
                </a:cubicBezTo>
                <a:cubicBezTo>
                  <a:pt x="1619466" y="1218673"/>
                  <a:pt x="1306453" y="1207702"/>
                  <a:pt x="1139967" y="1200329"/>
                </a:cubicBezTo>
                <a:cubicBezTo>
                  <a:pt x="973481" y="1192956"/>
                  <a:pt x="364787" y="1207799"/>
                  <a:pt x="0" y="1200329"/>
                </a:cubicBezTo>
                <a:cubicBezTo>
                  <a:pt x="12915" y="1062770"/>
                  <a:pt x="20274" y="868751"/>
                  <a:pt x="0" y="612168"/>
                </a:cubicBezTo>
                <a:cubicBezTo>
                  <a:pt x="-20274" y="355585"/>
                  <a:pt x="-25803" y="242869"/>
                  <a:pt x="0" y="0"/>
                </a:cubicBezTo>
                <a:close/>
              </a:path>
              <a:path w="2478190" h="1200329" stroke="0" extrusionOk="0">
                <a:moveTo>
                  <a:pt x="0" y="0"/>
                </a:moveTo>
                <a:cubicBezTo>
                  <a:pt x="279445" y="13266"/>
                  <a:pt x="454470" y="-27499"/>
                  <a:pt x="594766" y="0"/>
                </a:cubicBezTo>
                <a:cubicBezTo>
                  <a:pt x="735062" y="27499"/>
                  <a:pt x="999830" y="7419"/>
                  <a:pt x="1139967" y="0"/>
                </a:cubicBezTo>
                <a:cubicBezTo>
                  <a:pt x="1280104" y="-7419"/>
                  <a:pt x="1588598" y="-13500"/>
                  <a:pt x="1809079" y="0"/>
                </a:cubicBezTo>
                <a:cubicBezTo>
                  <a:pt x="2029560" y="13500"/>
                  <a:pt x="2174922" y="17493"/>
                  <a:pt x="2478190" y="0"/>
                </a:cubicBezTo>
                <a:cubicBezTo>
                  <a:pt x="2485255" y="206604"/>
                  <a:pt x="2484595" y="458597"/>
                  <a:pt x="2478190" y="588161"/>
                </a:cubicBezTo>
                <a:cubicBezTo>
                  <a:pt x="2471785" y="717725"/>
                  <a:pt x="2454565" y="975923"/>
                  <a:pt x="2478190" y="1200329"/>
                </a:cubicBezTo>
                <a:cubicBezTo>
                  <a:pt x="2299771" y="1221308"/>
                  <a:pt x="2063205" y="1210289"/>
                  <a:pt x="1858643" y="1200329"/>
                </a:cubicBezTo>
                <a:cubicBezTo>
                  <a:pt x="1654081" y="1190369"/>
                  <a:pt x="1418469" y="1231298"/>
                  <a:pt x="1189531" y="1200329"/>
                </a:cubicBezTo>
                <a:cubicBezTo>
                  <a:pt x="960593" y="1169360"/>
                  <a:pt x="805967" y="1207124"/>
                  <a:pt x="644329" y="1200329"/>
                </a:cubicBezTo>
                <a:cubicBezTo>
                  <a:pt x="482691" y="1193534"/>
                  <a:pt x="189455" y="1195640"/>
                  <a:pt x="0" y="1200329"/>
                </a:cubicBezTo>
                <a:cubicBezTo>
                  <a:pt x="27646" y="956468"/>
                  <a:pt x="-3915" y="762894"/>
                  <a:pt x="0" y="600165"/>
                </a:cubicBezTo>
                <a:cubicBezTo>
                  <a:pt x="3915" y="437436"/>
                  <a:pt x="-25916" y="120360"/>
                  <a:pt x="0" y="0"/>
                </a:cubicBezTo>
                <a:close/>
              </a:path>
            </a:pathLst>
          </a:custGeom>
          <a:solidFill>
            <a:srgbClr val="FFFFCC"/>
          </a:solidFill>
          <a:ln>
            <a:solidFill>
              <a:schemeClr val="tx1">
                <a:lumMod val="65000"/>
                <a:lumOff val="3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CA" sz="2400" b="1" dirty="0">
                <a:solidFill>
                  <a:schemeClr val="tx1"/>
                </a:solidFill>
                <a:latin typeface="Bradley Hand ITC" panose="03070402050302030203" pitchFamily="66" charset="0"/>
              </a:rPr>
              <a:t>1 unit of heat from compressor &amp; pumps</a:t>
            </a:r>
          </a:p>
        </p:txBody>
      </p:sp>
      <p:sp>
        <p:nvSpPr>
          <p:cNvPr id="13" name="Isosceles Triangle 12">
            <a:extLst>
              <a:ext uri="{FF2B5EF4-FFF2-40B4-BE49-F238E27FC236}">
                <a16:creationId xmlns:a16="http://schemas.microsoft.com/office/drawing/2014/main" id="{7D53CA78-3C22-47FF-BDC4-003F59F8195D}"/>
              </a:ext>
            </a:extLst>
          </p:cNvPr>
          <p:cNvSpPr/>
          <p:nvPr/>
        </p:nvSpPr>
        <p:spPr bwMode="auto">
          <a:xfrm rot="10800000">
            <a:off x="4803133" y="3783996"/>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4" name="Isosceles Triangle 43">
            <a:extLst>
              <a:ext uri="{FF2B5EF4-FFF2-40B4-BE49-F238E27FC236}">
                <a16:creationId xmlns:a16="http://schemas.microsoft.com/office/drawing/2014/main" id="{130142E2-961B-4CE1-AA23-2239F94DD3BF}"/>
              </a:ext>
            </a:extLst>
          </p:cNvPr>
          <p:cNvSpPr/>
          <p:nvPr/>
        </p:nvSpPr>
        <p:spPr bwMode="auto">
          <a:xfrm rot="16200000">
            <a:off x="4505253" y="4082553"/>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5" name="Isosceles Triangle 44">
            <a:extLst>
              <a:ext uri="{FF2B5EF4-FFF2-40B4-BE49-F238E27FC236}">
                <a16:creationId xmlns:a16="http://schemas.microsoft.com/office/drawing/2014/main" id="{8A7A749D-8090-47C1-8F0D-0F939464120C}"/>
              </a:ext>
            </a:extLst>
          </p:cNvPr>
          <p:cNvSpPr/>
          <p:nvPr/>
        </p:nvSpPr>
        <p:spPr bwMode="auto">
          <a:xfrm rot="16200000">
            <a:off x="3644230" y="4087315"/>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6" name="Isosceles Triangle 45">
            <a:extLst>
              <a:ext uri="{FF2B5EF4-FFF2-40B4-BE49-F238E27FC236}">
                <a16:creationId xmlns:a16="http://schemas.microsoft.com/office/drawing/2014/main" id="{CEA3E350-0424-4D88-8B77-2956B4BFB267}"/>
              </a:ext>
            </a:extLst>
          </p:cNvPr>
          <p:cNvSpPr/>
          <p:nvPr/>
        </p:nvSpPr>
        <p:spPr bwMode="auto">
          <a:xfrm rot="5400000">
            <a:off x="3397259" y="4418065"/>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7" name="Isosceles Triangle 46">
            <a:extLst>
              <a:ext uri="{FF2B5EF4-FFF2-40B4-BE49-F238E27FC236}">
                <a16:creationId xmlns:a16="http://schemas.microsoft.com/office/drawing/2014/main" id="{2D9DD41A-4546-4E35-A484-36BC9A9CB0FD}"/>
              </a:ext>
            </a:extLst>
          </p:cNvPr>
          <p:cNvSpPr/>
          <p:nvPr/>
        </p:nvSpPr>
        <p:spPr bwMode="auto">
          <a:xfrm>
            <a:off x="4254387" y="4159335"/>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8" name="Isosceles Triangle 47">
            <a:extLst>
              <a:ext uri="{FF2B5EF4-FFF2-40B4-BE49-F238E27FC236}">
                <a16:creationId xmlns:a16="http://schemas.microsoft.com/office/drawing/2014/main" id="{217114EC-E10A-4DD1-8F8F-426AB8DA85A6}"/>
              </a:ext>
            </a:extLst>
          </p:cNvPr>
          <p:cNvSpPr/>
          <p:nvPr/>
        </p:nvSpPr>
        <p:spPr bwMode="auto">
          <a:xfrm rot="16200000">
            <a:off x="3672527" y="3797668"/>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9" name="Isosceles Triangle 48">
            <a:extLst>
              <a:ext uri="{FF2B5EF4-FFF2-40B4-BE49-F238E27FC236}">
                <a16:creationId xmlns:a16="http://schemas.microsoft.com/office/drawing/2014/main" id="{025122A0-584F-4F24-8994-594A4FD5CE2B}"/>
              </a:ext>
            </a:extLst>
          </p:cNvPr>
          <p:cNvSpPr/>
          <p:nvPr/>
        </p:nvSpPr>
        <p:spPr bwMode="auto">
          <a:xfrm>
            <a:off x="2700765" y="3818147"/>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0" name="Isosceles Triangle 49">
            <a:extLst>
              <a:ext uri="{FF2B5EF4-FFF2-40B4-BE49-F238E27FC236}">
                <a16:creationId xmlns:a16="http://schemas.microsoft.com/office/drawing/2014/main" id="{69A6AA68-8667-4600-9E69-2944505A98CA}"/>
              </a:ext>
            </a:extLst>
          </p:cNvPr>
          <p:cNvSpPr/>
          <p:nvPr/>
        </p:nvSpPr>
        <p:spPr bwMode="auto">
          <a:xfrm rot="5400000">
            <a:off x="4251691" y="2310978"/>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1" name="Isosceles Triangle 50">
            <a:extLst>
              <a:ext uri="{FF2B5EF4-FFF2-40B4-BE49-F238E27FC236}">
                <a16:creationId xmlns:a16="http://schemas.microsoft.com/office/drawing/2014/main" id="{8F57E5B3-4616-4181-88E5-ABBCFFE00E90}"/>
              </a:ext>
            </a:extLst>
          </p:cNvPr>
          <p:cNvSpPr/>
          <p:nvPr/>
        </p:nvSpPr>
        <p:spPr bwMode="auto">
          <a:xfrm rot="10800000">
            <a:off x="4823963" y="2600645"/>
            <a:ext cx="45719" cy="107845"/>
          </a:xfrm>
          <a:prstGeom prst="triangle">
            <a:avLst/>
          </a:prstGeom>
          <a:solidFill>
            <a:schemeClr val="bg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2" name="Isosceles Triangle 51">
            <a:extLst>
              <a:ext uri="{FF2B5EF4-FFF2-40B4-BE49-F238E27FC236}">
                <a16:creationId xmlns:a16="http://schemas.microsoft.com/office/drawing/2014/main" id="{0CEEED38-AAAA-4685-BBFD-D0EA1FBF5690}"/>
              </a:ext>
            </a:extLst>
          </p:cNvPr>
          <p:cNvSpPr/>
          <p:nvPr/>
        </p:nvSpPr>
        <p:spPr bwMode="auto">
          <a:xfrm rot="5400000">
            <a:off x="3163969" y="2306216"/>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3" name="Isosceles Triangle 52">
            <a:extLst>
              <a:ext uri="{FF2B5EF4-FFF2-40B4-BE49-F238E27FC236}">
                <a16:creationId xmlns:a16="http://schemas.microsoft.com/office/drawing/2014/main" id="{9EC733DD-3D6B-4A5F-B7C7-D619D48538DD}"/>
              </a:ext>
            </a:extLst>
          </p:cNvPr>
          <p:cNvSpPr/>
          <p:nvPr/>
        </p:nvSpPr>
        <p:spPr bwMode="auto">
          <a:xfrm>
            <a:off x="2691590" y="2591996"/>
            <a:ext cx="45719" cy="107845"/>
          </a:xfrm>
          <a:prstGeom prst="triangle">
            <a:avLst/>
          </a:prstGeom>
          <a:solidFill>
            <a:schemeClr val="tx1"/>
          </a:solidFill>
          <a:ln w="31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4" name="Rectangle: Rounded Corners 53">
            <a:extLst>
              <a:ext uri="{FF2B5EF4-FFF2-40B4-BE49-F238E27FC236}">
                <a16:creationId xmlns:a16="http://schemas.microsoft.com/office/drawing/2014/main" id="{C9BE846E-7392-4268-AA44-B91E0CB101E3}"/>
              </a:ext>
            </a:extLst>
          </p:cNvPr>
          <p:cNvSpPr/>
          <p:nvPr/>
        </p:nvSpPr>
        <p:spPr bwMode="auto">
          <a:xfrm>
            <a:off x="184805" y="4377042"/>
            <a:ext cx="1483802" cy="1979439"/>
          </a:xfrm>
          <a:prstGeom prst="roundRect">
            <a:avLst>
              <a:gd name="adj" fmla="val 50000"/>
            </a:avLst>
          </a:prstGeom>
          <a:gradFill flip="none" rotWithShape="1">
            <a:gsLst>
              <a:gs pos="0">
                <a:srgbClr val="0070C0"/>
              </a:gs>
              <a:gs pos="68000">
                <a:srgbClr val="FF0000">
                  <a:alpha val="0"/>
                </a:srgbClr>
              </a:gs>
              <a:gs pos="81000">
                <a:srgbClr val="FF0000">
                  <a:alpha val="0"/>
                </a:srgbClr>
              </a:gs>
              <a:gs pos="0">
                <a:srgbClr val="FF000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5" name="Rectangle: Rounded Corners 54">
            <a:extLst>
              <a:ext uri="{FF2B5EF4-FFF2-40B4-BE49-F238E27FC236}">
                <a16:creationId xmlns:a16="http://schemas.microsoft.com/office/drawing/2014/main" id="{30342E40-E689-4A6A-B0D1-6A85E2495E3B}"/>
              </a:ext>
            </a:extLst>
          </p:cNvPr>
          <p:cNvSpPr/>
          <p:nvPr/>
        </p:nvSpPr>
        <p:spPr bwMode="auto">
          <a:xfrm>
            <a:off x="194451" y="3659288"/>
            <a:ext cx="1483802" cy="1979439"/>
          </a:xfrm>
          <a:prstGeom prst="roundRect">
            <a:avLst>
              <a:gd name="adj" fmla="val 50000"/>
            </a:avLst>
          </a:prstGeom>
          <a:gradFill flip="none" rotWithShape="1">
            <a:gsLst>
              <a:gs pos="0">
                <a:srgbClr val="0070C0"/>
              </a:gs>
              <a:gs pos="68000">
                <a:srgbClr val="FF0000">
                  <a:alpha val="0"/>
                </a:srgbClr>
              </a:gs>
              <a:gs pos="81000">
                <a:srgbClr val="FF0000">
                  <a:alpha val="0"/>
                </a:srgbClr>
              </a:gs>
              <a:gs pos="0">
                <a:srgbClr val="FF000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56" name="Rectangle: Rounded Corners 55">
            <a:extLst>
              <a:ext uri="{FF2B5EF4-FFF2-40B4-BE49-F238E27FC236}">
                <a16:creationId xmlns:a16="http://schemas.microsoft.com/office/drawing/2014/main" id="{3027C676-A7D4-499D-9E17-24BCCE4B57DF}"/>
              </a:ext>
            </a:extLst>
          </p:cNvPr>
          <p:cNvSpPr/>
          <p:nvPr/>
        </p:nvSpPr>
        <p:spPr bwMode="auto">
          <a:xfrm>
            <a:off x="204097" y="2941534"/>
            <a:ext cx="1483802" cy="1979439"/>
          </a:xfrm>
          <a:prstGeom prst="roundRect">
            <a:avLst>
              <a:gd name="adj" fmla="val 50000"/>
            </a:avLst>
          </a:prstGeom>
          <a:gradFill flip="none" rotWithShape="1">
            <a:gsLst>
              <a:gs pos="0">
                <a:srgbClr val="0070C0"/>
              </a:gs>
              <a:gs pos="68000">
                <a:srgbClr val="FF0000">
                  <a:alpha val="0"/>
                </a:srgbClr>
              </a:gs>
              <a:gs pos="81000">
                <a:srgbClr val="FF0000">
                  <a:alpha val="0"/>
                </a:srgbClr>
              </a:gs>
              <a:gs pos="0">
                <a:srgbClr val="FF000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37" name="TextBox 36">
            <a:extLst>
              <a:ext uri="{FF2B5EF4-FFF2-40B4-BE49-F238E27FC236}">
                <a16:creationId xmlns:a16="http://schemas.microsoft.com/office/drawing/2014/main" id="{6901A95E-6FCD-479A-B771-39C44FA46159}"/>
              </a:ext>
            </a:extLst>
          </p:cNvPr>
          <p:cNvSpPr txBox="1"/>
          <p:nvPr/>
        </p:nvSpPr>
        <p:spPr>
          <a:xfrm>
            <a:off x="819350" y="5267858"/>
            <a:ext cx="1860595" cy="830997"/>
          </a:xfrm>
          <a:custGeom>
            <a:avLst/>
            <a:gdLst>
              <a:gd name="connsiteX0" fmla="*/ 0 w 1860595"/>
              <a:gd name="connsiteY0" fmla="*/ 0 h 830997"/>
              <a:gd name="connsiteX1" fmla="*/ 601592 w 1860595"/>
              <a:gd name="connsiteY1" fmla="*/ 0 h 830997"/>
              <a:gd name="connsiteX2" fmla="*/ 1221791 w 1860595"/>
              <a:gd name="connsiteY2" fmla="*/ 0 h 830997"/>
              <a:gd name="connsiteX3" fmla="*/ 1860595 w 1860595"/>
              <a:gd name="connsiteY3" fmla="*/ 0 h 830997"/>
              <a:gd name="connsiteX4" fmla="*/ 1860595 w 1860595"/>
              <a:gd name="connsiteY4" fmla="*/ 415499 h 830997"/>
              <a:gd name="connsiteX5" fmla="*/ 1860595 w 1860595"/>
              <a:gd name="connsiteY5" fmla="*/ 830997 h 830997"/>
              <a:gd name="connsiteX6" fmla="*/ 1240397 w 1860595"/>
              <a:gd name="connsiteY6" fmla="*/ 830997 h 830997"/>
              <a:gd name="connsiteX7" fmla="*/ 657410 w 1860595"/>
              <a:gd name="connsiteY7" fmla="*/ 830997 h 830997"/>
              <a:gd name="connsiteX8" fmla="*/ 0 w 1860595"/>
              <a:gd name="connsiteY8" fmla="*/ 830997 h 830997"/>
              <a:gd name="connsiteX9" fmla="*/ 0 w 1860595"/>
              <a:gd name="connsiteY9" fmla="*/ 423808 h 830997"/>
              <a:gd name="connsiteX10" fmla="*/ 0 w 1860595"/>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595" h="830997" fill="none" extrusionOk="0">
                <a:moveTo>
                  <a:pt x="0" y="0"/>
                </a:moveTo>
                <a:cubicBezTo>
                  <a:pt x="189548" y="-7889"/>
                  <a:pt x="317689" y="-1606"/>
                  <a:pt x="601592" y="0"/>
                </a:cubicBezTo>
                <a:cubicBezTo>
                  <a:pt x="885495" y="1606"/>
                  <a:pt x="1033992" y="-27168"/>
                  <a:pt x="1221791" y="0"/>
                </a:cubicBezTo>
                <a:cubicBezTo>
                  <a:pt x="1409590" y="27168"/>
                  <a:pt x="1607659" y="-1898"/>
                  <a:pt x="1860595" y="0"/>
                </a:cubicBezTo>
                <a:cubicBezTo>
                  <a:pt x="1873650" y="151876"/>
                  <a:pt x="1880393" y="215153"/>
                  <a:pt x="1860595" y="415499"/>
                </a:cubicBezTo>
                <a:cubicBezTo>
                  <a:pt x="1840797" y="615845"/>
                  <a:pt x="1865635" y="693249"/>
                  <a:pt x="1860595" y="830997"/>
                </a:cubicBezTo>
                <a:cubicBezTo>
                  <a:pt x="1726923" y="818957"/>
                  <a:pt x="1445136" y="850245"/>
                  <a:pt x="1240397" y="830997"/>
                </a:cubicBezTo>
                <a:cubicBezTo>
                  <a:pt x="1035658" y="811749"/>
                  <a:pt x="921210" y="857140"/>
                  <a:pt x="657410" y="830997"/>
                </a:cubicBezTo>
                <a:cubicBezTo>
                  <a:pt x="393610" y="804854"/>
                  <a:pt x="178708" y="801998"/>
                  <a:pt x="0" y="830997"/>
                </a:cubicBezTo>
                <a:cubicBezTo>
                  <a:pt x="-324" y="651864"/>
                  <a:pt x="11063" y="530212"/>
                  <a:pt x="0" y="423808"/>
                </a:cubicBezTo>
                <a:cubicBezTo>
                  <a:pt x="-11063" y="317404"/>
                  <a:pt x="-4893" y="174346"/>
                  <a:pt x="0" y="0"/>
                </a:cubicBezTo>
                <a:close/>
              </a:path>
              <a:path w="1860595" h="830997" stroke="0" extrusionOk="0">
                <a:moveTo>
                  <a:pt x="0" y="0"/>
                </a:moveTo>
                <a:cubicBezTo>
                  <a:pt x="220402" y="5653"/>
                  <a:pt x="475680" y="-13909"/>
                  <a:pt x="601592" y="0"/>
                </a:cubicBezTo>
                <a:cubicBezTo>
                  <a:pt x="727504" y="13909"/>
                  <a:pt x="1010894" y="-17377"/>
                  <a:pt x="1165973" y="0"/>
                </a:cubicBezTo>
                <a:cubicBezTo>
                  <a:pt x="1321052" y="17377"/>
                  <a:pt x="1621762" y="30127"/>
                  <a:pt x="1860595" y="0"/>
                </a:cubicBezTo>
                <a:cubicBezTo>
                  <a:pt x="1859493" y="167148"/>
                  <a:pt x="1855603" y="312559"/>
                  <a:pt x="1860595" y="407189"/>
                </a:cubicBezTo>
                <a:cubicBezTo>
                  <a:pt x="1865587" y="501819"/>
                  <a:pt x="1872174" y="627735"/>
                  <a:pt x="1860595" y="830997"/>
                </a:cubicBezTo>
                <a:cubicBezTo>
                  <a:pt x="1655632" y="837621"/>
                  <a:pt x="1519412" y="852634"/>
                  <a:pt x="1277609" y="830997"/>
                </a:cubicBezTo>
                <a:cubicBezTo>
                  <a:pt x="1035806" y="809360"/>
                  <a:pt x="960967" y="852798"/>
                  <a:pt x="694622" y="830997"/>
                </a:cubicBezTo>
                <a:cubicBezTo>
                  <a:pt x="428277" y="809196"/>
                  <a:pt x="160118" y="801061"/>
                  <a:pt x="0" y="830997"/>
                </a:cubicBezTo>
                <a:cubicBezTo>
                  <a:pt x="11940" y="692580"/>
                  <a:pt x="15102" y="554402"/>
                  <a:pt x="0" y="440428"/>
                </a:cubicBezTo>
                <a:cubicBezTo>
                  <a:pt x="-15102" y="326454"/>
                  <a:pt x="-822" y="111273"/>
                  <a:pt x="0" y="0"/>
                </a:cubicBezTo>
                <a:close/>
              </a:path>
            </a:pathLst>
          </a:custGeom>
          <a:solidFill>
            <a:srgbClr val="FFFFCC"/>
          </a:solidFill>
          <a:ln>
            <a:solidFill>
              <a:schemeClr val="tx1">
                <a:lumMod val="65000"/>
                <a:lumOff val="3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CA" sz="2400" b="1" dirty="0">
                <a:solidFill>
                  <a:schemeClr val="tx1"/>
                </a:solidFill>
                <a:latin typeface="Bradley Hand ITC" panose="03070402050302030203" pitchFamily="66" charset="0"/>
              </a:rPr>
              <a:t>4 units of heat to GHX</a:t>
            </a:r>
          </a:p>
        </p:txBody>
      </p:sp>
      <p:sp>
        <p:nvSpPr>
          <p:cNvPr id="14" name="TextBox 13">
            <a:extLst>
              <a:ext uri="{FF2B5EF4-FFF2-40B4-BE49-F238E27FC236}">
                <a16:creationId xmlns:a16="http://schemas.microsoft.com/office/drawing/2014/main" id="{8714CC5D-77AC-4F16-95BE-4EAC3C00E783}"/>
              </a:ext>
            </a:extLst>
          </p:cNvPr>
          <p:cNvSpPr txBox="1"/>
          <p:nvPr/>
        </p:nvSpPr>
        <p:spPr>
          <a:xfrm>
            <a:off x="3057972" y="1519288"/>
            <a:ext cx="1850413" cy="646331"/>
          </a:xfrm>
          <a:prstGeom prst="rect">
            <a:avLst/>
          </a:prstGeom>
          <a:noFill/>
        </p:spPr>
        <p:txBody>
          <a:bodyPr wrap="square" rtlCol="0">
            <a:spAutoFit/>
          </a:bodyPr>
          <a:lstStyle/>
          <a:p>
            <a:r>
              <a:rPr lang="en-CA" sz="1400" b="1" dirty="0">
                <a:solidFill>
                  <a:schemeClr val="tx1"/>
                </a:solidFill>
              </a:rPr>
              <a:t>Expansion valve</a:t>
            </a:r>
          </a:p>
          <a:p>
            <a:r>
              <a:rPr lang="en-CA" sz="1100" i="1" dirty="0">
                <a:solidFill>
                  <a:schemeClr val="tx1"/>
                </a:solidFill>
              </a:rPr>
              <a:t>Decreases refrigerant pressure / temperature</a:t>
            </a:r>
            <a:endParaRPr lang="en-CA" sz="1400" b="1" dirty="0">
              <a:solidFill>
                <a:schemeClr val="tx1"/>
              </a:solidFill>
            </a:endParaRPr>
          </a:p>
        </p:txBody>
      </p:sp>
      <p:sp>
        <p:nvSpPr>
          <p:cNvPr id="15" name="Slide Number Placeholder 3">
            <a:extLst>
              <a:ext uri="{FF2B5EF4-FFF2-40B4-BE49-F238E27FC236}">
                <a16:creationId xmlns:a16="http://schemas.microsoft.com/office/drawing/2014/main" id="{63016EFB-A1FF-8B12-C309-B2D17ABD58CF}"/>
              </a:ext>
            </a:extLst>
          </p:cNvPr>
          <p:cNvSpPr txBox="1">
            <a:spLocks/>
          </p:cNvSpPr>
          <p:nvPr/>
        </p:nvSpPr>
        <p:spPr>
          <a:xfrm>
            <a:off x="10846675" y="6519395"/>
            <a:ext cx="1345323" cy="338606"/>
          </a:xfrm>
          <a:prstGeom prst="rect">
            <a:avLst/>
          </a:prstGeom>
        </p:spPr>
        <p:txBody>
          <a:bodyPr/>
          <a:lstStyle>
            <a:defPPr>
              <a:defRPr lang="en-US"/>
            </a:defPPr>
            <a:lvl1pPr algn="l" rtl="0" fontAlgn="base">
              <a:spcBef>
                <a:spcPct val="0"/>
              </a:spcBef>
              <a:spcAft>
                <a:spcPct val="0"/>
              </a:spcAft>
              <a:defRPr kern="1200">
                <a:solidFill>
                  <a:srgbClr val="663300"/>
                </a:solidFill>
                <a:latin typeface="Arial" charset="0"/>
                <a:ea typeface="+mn-ea"/>
                <a:cs typeface="Arial" charset="0"/>
              </a:defRPr>
            </a:lvl1pPr>
            <a:lvl2pPr marL="457200" algn="l" rtl="0" fontAlgn="base">
              <a:spcBef>
                <a:spcPct val="0"/>
              </a:spcBef>
              <a:spcAft>
                <a:spcPct val="0"/>
              </a:spcAft>
              <a:defRPr kern="1200">
                <a:solidFill>
                  <a:srgbClr val="663300"/>
                </a:solidFill>
                <a:latin typeface="Arial" charset="0"/>
                <a:ea typeface="+mn-ea"/>
                <a:cs typeface="Arial" charset="0"/>
              </a:defRPr>
            </a:lvl2pPr>
            <a:lvl3pPr marL="914400" algn="l" rtl="0" fontAlgn="base">
              <a:spcBef>
                <a:spcPct val="0"/>
              </a:spcBef>
              <a:spcAft>
                <a:spcPct val="0"/>
              </a:spcAft>
              <a:defRPr kern="1200">
                <a:solidFill>
                  <a:srgbClr val="663300"/>
                </a:solidFill>
                <a:latin typeface="Arial" charset="0"/>
                <a:ea typeface="+mn-ea"/>
                <a:cs typeface="Arial" charset="0"/>
              </a:defRPr>
            </a:lvl3pPr>
            <a:lvl4pPr marL="1371600" algn="l" rtl="0" fontAlgn="base">
              <a:spcBef>
                <a:spcPct val="0"/>
              </a:spcBef>
              <a:spcAft>
                <a:spcPct val="0"/>
              </a:spcAft>
              <a:defRPr kern="1200">
                <a:solidFill>
                  <a:srgbClr val="663300"/>
                </a:solidFill>
                <a:latin typeface="Arial" charset="0"/>
                <a:ea typeface="+mn-ea"/>
                <a:cs typeface="Arial" charset="0"/>
              </a:defRPr>
            </a:lvl4pPr>
            <a:lvl5pPr marL="1828800" algn="l" rtl="0" fontAlgn="base">
              <a:spcBef>
                <a:spcPct val="0"/>
              </a:spcBef>
              <a:spcAft>
                <a:spcPct val="0"/>
              </a:spcAft>
              <a:defRPr kern="1200">
                <a:solidFill>
                  <a:srgbClr val="663300"/>
                </a:solidFill>
                <a:latin typeface="Arial" charset="0"/>
                <a:ea typeface="+mn-ea"/>
                <a:cs typeface="Arial" charset="0"/>
              </a:defRPr>
            </a:lvl5pPr>
            <a:lvl6pPr marL="2286000" algn="l" defTabSz="914400" rtl="0" eaLnBrk="1" latinLnBrk="0" hangingPunct="1">
              <a:defRPr kern="1200">
                <a:solidFill>
                  <a:srgbClr val="663300"/>
                </a:solidFill>
                <a:latin typeface="Arial" charset="0"/>
                <a:ea typeface="+mn-ea"/>
                <a:cs typeface="Arial" charset="0"/>
              </a:defRPr>
            </a:lvl6pPr>
            <a:lvl7pPr marL="2743200" algn="l" defTabSz="914400" rtl="0" eaLnBrk="1" latinLnBrk="0" hangingPunct="1">
              <a:defRPr kern="1200">
                <a:solidFill>
                  <a:srgbClr val="663300"/>
                </a:solidFill>
                <a:latin typeface="Arial" charset="0"/>
                <a:ea typeface="+mn-ea"/>
                <a:cs typeface="Arial" charset="0"/>
              </a:defRPr>
            </a:lvl7pPr>
            <a:lvl8pPr marL="3200400" algn="l" defTabSz="914400" rtl="0" eaLnBrk="1" latinLnBrk="0" hangingPunct="1">
              <a:defRPr kern="1200">
                <a:solidFill>
                  <a:srgbClr val="663300"/>
                </a:solidFill>
                <a:latin typeface="Arial" charset="0"/>
                <a:ea typeface="+mn-ea"/>
                <a:cs typeface="Arial" charset="0"/>
              </a:defRPr>
            </a:lvl8pPr>
            <a:lvl9pPr marL="3657600" algn="l" defTabSz="914400" rtl="0" eaLnBrk="1" latinLnBrk="0" hangingPunct="1">
              <a:defRPr kern="1200">
                <a:solidFill>
                  <a:srgbClr val="663300"/>
                </a:solidFill>
                <a:latin typeface="Arial" charset="0"/>
                <a:ea typeface="+mn-ea"/>
                <a:cs typeface="Arial" charset="0"/>
              </a:defRPr>
            </a:lvl9pPr>
          </a:lstStyle>
          <a:p>
            <a:pPr algn="r"/>
            <a:fld id="{F6962739-3FD4-4E58-B0B5-7EC332B49BD6}" type="slidenum">
              <a:rPr lang="en-CA" sz="1200" smtClean="0">
                <a:solidFill>
                  <a:schemeClr val="bg1"/>
                </a:solidFill>
              </a:rPr>
              <a:pPr algn="r"/>
              <a:t>11</a:t>
            </a:fld>
            <a:endParaRPr lang="en-CA" sz="1200" dirty="0">
              <a:solidFill>
                <a:schemeClr val="bg1"/>
              </a:solidFill>
            </a:endParaRPr>
          </a:p>
        </p:txBody>
      </p:sp>
    </p:spTree>
    <p:extLst>
      <p:ext uri="{BB962C8B-B14F-4D97-AF65-F5344CB8AC3E}">
        <p14:creationId xmlns:p14="http://schemas.microsoft.com/office/powerpoint/2010/main" val="28714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07" y="2877671"/>
            <a:ext cx="12205250" cy="3341594"/>
          </a:xfrm>
          <a:prstGeom prst="rect">
            <a:avLst/>
          </a:prstGeom>
          <a:ln>
            <a:noFill/>
          </a:ln>
          <a:effectLst/>
        </p:spPr>
      </p:pic>
      <p:sp>
        <p:nvSpPr>
          <p:cNvPr id="9221" name="TextBox 10"/>
          <p:cNvSpPr txBox="1">
            <a:spLocks noChangeArrowheads="1"/>
          </p:cNvSpPr>
          <p:nvPr/>
        </p:nvSpPr>
        <p:spPr bwMode="auto">
          <a:xfrm>
            <a:off x="0" y="852453"/>
            <a:ext cx="12185155" cy="23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charset="0"/>
                <a:cs typeface="Arial" charset="0"/>
              </a:defRPr>
            </a:lvl1pPr>
            <a:lvl2pPr marL="742950" indent="-285750" eaLnBrk="0" hangingPunct="0">
              <a:defRPr>
                <a:solidFill>
                  <a:srgbClr val="663300"/>
                </a:solidFill>
                <a:latin typeface="Arial" charset="0"/>
                <a:cs typeface="Arial" charset="0"/>
              </a:defRPr>
            </a:lvl2pPr>
            <a:lvl3pPr marL="1143000" indent="-228600" eaLnBrk="0" hangingPunct="0">
              <a:defRPr>
                <a:solidFill>
                  <a:srgbClr val="663300"/>
                </a:solidFill>
                <a:latin typeface="Arial" charset="0"/>
                <a:cs typeface="Arial" charset="0"/>
              </a:defRPr>
            </a:lvl3pPr>
            <a:lvl4pPr marL="1600200" indent="-228600" eaLnBrk="0" hangingPunct="0">
              <a:defRPr>
                <a:solidFill>
                  <a:srgbClr val="663300"/>
                </a:solidFill>
                <a:latin typeface="Arial" charset="0"/>
                <a:cs typeface="Arial" charset="0"/>
              </a:defRPr>
            </a:lvl4pPr>
            <a:lvl5pPr marL="2057400" indent="-228600" eaLnBrk="0" hangingPunct="0">
              <a:defRPr>
                <a:solidFill>
                  <a:srgbClr val="663300"/>
                </a:solidFill>
                <a:latin typeface="Arial" charset="0"/>
                <a:cs typeface="Arial" charset="0"/>
              </a:defRPr>
            </a:lvl5pPr>
            <a:lvl6pPr marL="2514600" indent="-228600" eaLnBrk="0" fontAlgn="base" hangingPunct="0">
              <a:spcBef>
                <a:spcPct val="0"/>
              </a:spcBef>
              <a:spcAft>
                <a:spcPct val="0"/>
              </a:spcAft>
              <a:defRPr>
                <a:solidFill>
                  <a:srgbClr val="663300"/>
                </a:solidFill>
                <a:latin typeface="Arial" charset="0"/>
                <a:cs typeface="Arial" charset="0"/>
              </a:defRPr>
            </a:lvl6pPr>
            <a:lvl7pPr marL="2971800" indent="-228600" eaLnBrk="0" fontAlgn="base" hangingPunct="0">
              <a:spcBef>
                <a:spcPct val="0"/>
              </a:spcBef>
              <a:spcAft>
                <a:spcPct val="0"/>
              </a:spcAft>
              <a:defRPr>
                <a:solidFill>
                  <a:srgbClr val="663300"/>
                </a:solidFill>
                <a:latin typeface="Arial" charset="0"/>
                <a:cs typeface="Arial" charset="0"/>
              </a:defRPr>
            </a:lvl7pPr>
            <a:lvl8pPr marL="3429000" indent="-228600" eaLnBrk="0" fontAlgn="base" hangingPunct="0">
              <a:spcBef>
                <a:spcPct val="0"/>
              </a:spcBef>
              <a:spcAft>
                <a:spcPct val="0"/>
              </a:spcAft>
              <a:defRPr>
                <a:solidFill>
                  <a:srgbClr val="663300"/>
                </a:solidFill>
                <a:latin typeface="Arial" charset="0"/>
                <a:cs typeface="Arial" charset="0"/>
              </a:defRPr>
            </a:lvl8pPr>
            <a:lvl9pPr marL="3886200" indent="-228600" eaLnBrk="0" fontAlgn="base" hangingPunct="0">
              <a:spcBef>
                <a:spcPct val="0"/>
              </a:spcBef>
              <a:spcAft>
                <a:spcPct val="0"/>
              </a:spcAft>
              <a:defRPr>
                <a:solidFill>
                  <a:srgbClr val="663300"/>
                </a:solidFill>
                <a:latin typeface="Arial" charset="0"/>
                <a:cs typeface="Arial" charset="0"/>
              </a:defRPr>
            </a:lvl9pPr>
          </a:lstStyle>
          <a:p>
            <a:pPr marL="342900" indent="-342900" eaLnBrk="1" hangingPunct="1">
              <a:lnSpc>
                <a:spcPct val="150000"/>
              </a:lnSpc>
              <a:buFont typeface="Arial" panose="020B0604020202020204" pitchFamily="34" charset="0"/>
              <a:buChar char="•"/>
            </a:pPr>
            <a:r>
              <a:rPr lang="en-CA" sz="2400" dirty="0">
                <a:solidFill>
                  <a:schemeClr val="tx1"/>
                </a:solidFill>
              </a:rPr>
              <a:t>GSHP systems require analysis of total ‘demand’ to determine ‘supply’</a:t>
            </a:r>
          </a:p>
          <a:p>
            <a:pPr marL="342900" indent="-342900" eaLnBrk="1" hangingPunct="1">
              <a:lnSpc>
                <a:spcPct val="150000"/>
              </a:lnSpc>
              <a:buFont typeface="Arial" panose="020B0604020202020204" pitchFamily="34" charset="0"/>
              <a:buChar char="•"/>
            </a:pPr>
            <a:r>
              <a:rPr lang="en-CA" sz="2400" dirty="0">
                <a:solidFill>
                  <a:schemeClr val="tx1"/>
                </a:solidFill>
              </a:rPr>
              <a:t>Conventional HVAC system does not consider total annual heating and cooling loads</a:t>
            </a:r>
            <a:endParaRPr lang="en-CA" sz="900" dirty="0">
              <a:solidFill>
                <a:schemeClr val="tx1"/>
              </a:solidFill>
            </a:endParaRPr>
          </a:p>
          <a:p>
            <a:pPr marL="342900" indent="-342900" eaLnBrk="1" hangingPunct="1">
              <a:lnSpc>
                <a:spcPct val="150000"/>
              </a:lnSpc>
              <a:buFont typeface="Arial" panose="020B0604020202020204" pitchFamily="34" charset="0"/>
              <a:buChar char="•"/>
            </a:pPr>
            <a:r>
              <a:rPr lang="en-CA" sz="2400" dirty="0">
                <a:solidFill>
                  <a:schemeClr val="tx1"/>
                </a:solidFill>
              </a:rPr>
              <a:t>The gas line and cooling tower are sized on peak loads</a:t>
            </a:r>
          </a:p>
          <a:p>
            <a:pPr eaLnBrk="1" hangingPunct="1">
              <a:lnSpc>
                <a:spcPct val="150000"/>
              </a:lnSpc>
            </a:pPr>
            <a:endParaRPr lang="en-CA" sz="1000" dirty="0">
              <a:solidFill>
                <a:schemeClr val="tx1"/>
              </a:solidFill>
            </a:endParaRPr>
          </a:p>
          <a:p>
            <a:pPr marL="342900" indent="-342900" eaLnBrk="1" hangingPunct="1">
              <a:lnSpc>
                <a:spcPct val="150000"/>
              </a:lnSpc>
              <a:buFont typeface="Arial" panose="020B0604020202020204" pitchFamily="34" charset="0"/>
              <a:buChar char="•"/>
            </a:pPr>
            <a:endParaRPr lang="en-CA" sz="2000" dirty="0">
              <a:solidFill>
                <a:schemeClr val="tx1"/>
              </a:solidFill>
            </a:endParaRPr>
          </a:p>
        </p:txBody>
      </p:sp>
      <p:sp>
        <p:nvSpPr>
          <p:cNvPr id="2" name="Title 1"/>
          <p:cNvSpPr>
            <a:spLocks noGrp="1"/>
          </p:cNvSpPr>
          <p:nvPr>
            <p:ph type="title"/>
          </p:nvPr>
        </p:nvSpPr>
        <p:spPr>
          <a:xfrm>
            <a:off x="151328" y="-53681"/>
            <a:ext cx="11303000" cy="962527"/>
          </a:xfrm>
        </p:spPr>
        <p:txBody>
          <a:bodyPr/>
          <a:lstStyle/>
          <a:p>
            <a:r>
              <a:rPr lang="en-US" dirty="0"/>
              <a:t>Earth Energy Resource Engineering</a:t>
            </a:r>
          </a:p>
        </p:txBody>
      </p:sp>
      <p:sp>
        <p:nvSpPr>
          <p:cNvPr id="69" name="Freeform 68"/>
          <p:cNvSpPr/>
          <p:nvPr/>
        </p:nvSpPr>
        <p:spPr bwMode="auto">
          <a:xfrm>
            <a:off x="4540759" y="3784799"/>
            <a:ext cx="50800" cy="147637"/>
          </a:xfrm>
          <a:custGeom>
            <a:avLst/>
            <a:gdLst>
              <a:gd name="connsiteX0" fmla="*/ 18872 w 69652"/>
              <a:gd name="connsiteY0" fmla="*/ 282575 h 300037"/>
              <a:gd name="connsiteX1" fmla="*/ 15697 w 69652"/>
              <a:gd name="connsiteY1" fmla="*/ 168275 h 300037"/>
              <a:gd name="connsiteX2" fmla="*/ 2997 w 69652"/>
              <a:gd name="connsiteY2" fmla="*/ 165100 h 300037"/>
              <a:gd name="connsiteX3" fmla="*/ 6172 w 69652"/>
              <a:gd name="connsiteY3" fmla="*/ 101600 h 300037"/>
              <a:gd name="connsiteX4" fmla="*/ 9347 w 69652"/>
              <a:gd name="connsiteY4" fmla="*/ 92075 h 300037"/>
              <a:gd name="connsiteX5" fmla="*/ 15697 w 69652"/>
              <a:gd name="connsiteY5" fmla="*/ 82550 h 300037"/>
              <a:gd name="connsiteX6" fmla="*/ 25222 w 69652"/>
              <a:gd name="connsiteY6" fmla="*/ 50800 h 300037"/>
              <a:gd name="connsiteX7" fmla="*/ 28397 w 69652"/>
              <a:gd name="connsiteY7" fmla="*/ 41275 h 300037"/>
              <a:gd name="connsiteX8" fmla="*/ 41097 w 69652"/>
              <a:gd name="connsiteY8" fmla="*/ 0 h 300037"/>
              <a:gd name="connsiteX9" fmla="*/ 60147 w 69652"/>
              <a:gd name="connsiteY9" fmla="*/ 3175 h 300037"/>
              <a:gd name="connsiteX10" fmla="*/ 56972 w 69652"/>
              <a:gd name="connsiteY10" fmla="*/ 38100 h 300037"/>
              <a:gd name="connsiteX11" fmla="*/ 50622 w 69652"/>
              <a:gd name="connsiteY11" fmla="*/ 57150 h 300037"/>
              <a:gd name="connsiteX12" fmla="*/ 53797 w 69652"/>
              <a:gd name="connsiteY12" fmla="*/ 66675 h 300037"/>
              <a:gd name="connsiteX13" fmla="*/ 66497 w 69652"/>
              <a:gd name="connsiteY13" fmla="*/ 85725 h 300037"/>
              <a:gd name="connsiteX14" fmla="*/ 63322 w 69652"/>
              <a:gd name="connsiteY14" fmla="*/ 165100 h 300037"/>
              <a:gd name="connsiteX15" fmla="*/ 60147 w 69652"/>
              <a:gd name="connsiteY15" fmla="*/ 174625 h 300037"/>
              <a:gd name="connsiteX16" fmla="*/ 56972 w 69652"/>
              <a:gd name="connsiteY16" fmla="*/ 282575 h 300037"/>
              <a:gd name="connsiteX17" fmla="*/ 34747 w 69652"/>
              <a:gd name="connsiteY17" fmla="*/ 279400 h 300037"/>
              <a:gd name="connsiteX18" fmla="*/ 31572 w 69652"/>
              <a:gd name="connsiteY18" fmla="*/ 263525 h 300037"/>
              <a:gd name="connsiteX19" fmla="*/ 28397 w 69652"/>
              <a:gd name="connsiteY19" fmla="*/ 273050 h 300037"/>
              <a:gd name="connsiteX20" fmla="*/ 18872 w 69652"/>
              <a:gd name="connsiteY20" fmla="*/ 28257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52" h="300037">
                <a:moveTo>
                  <a:pt x="18872" y="282575"/>
                </a:moveTo>
                <a:cubicBezTo>
                  <a:pt x="16755" y="265113"/>
                  <a:pt x="20801" y="206046"/>
                  <a:pt x="15697" y="168275"/>
                </a:cubicBezTo>
                <a:cubicBezTo>
                  <a:pt x="15113" y="163951"/>
                  <a:pt x="3614" y="169420"/>
                  <a:pt x="2997" y="165100"/>
                </a:cubicBezTo>
                <a:cubicBezTo>
                  <a:pt x="0" y="144120"/>
                  <a:pt x="4336" y="122713"/>
                  <a:pt x="6172" y="101600"/>
                </a:cubicBezTo>
                <a:cubicBezTo>
                  <a:pt x="6462" y="98266"/>
                  <a:pt x="7850" y="95068"/>
                  <a:pt x="9347" y="92075"/>
                </a:cubicBezTo>
                <a:cubicBezTo>
                  <a:pt x="11054" y="88662"/>
                  <a:pt x="13580" y="85725"/>
                  <a:pt x="15697" y="82550"/>
                </a:cubicBezTo>
                <a:cubicBezTo>
                  <a:pt x="20495" y="63356"/>
                  <a:pt x="17492" y="73990"/>
                  <a:pt x="25222" y="50800"/>
                </a:cubicBezTo>
                <a:lnTo>
                  <a:pt x="28397" y="41275"/>
                </a:lnTo>
                <a:cubicBezTo>
                  <a:pt x="29564" y="27276"/>
                  <a:pt x="20082" y="0"/>
                  <a:pt x="41097" y="0"/>
                </a:cubicBezTo>
                <a:cubicBezTo>
                  <a:pt x="47535" y="0"/>
                  <a:pt x="53797" y="2117"/>
                  <a:pt x="60147" y="3175"/>
                </a:cubicBezTo>
                <a:cubicBezTo>
                  <a:pt x="59089" y="14817"/>
                  <a:pt x="59003" y="26588"/>
                  <a:pt x="56972" y="38100"/>
                </a:cubicBezTo>
                <a:cubicBezTo>
                  <a:pt x="55809" y="44692"/>
                  <a:pt x="50622" y="57150"/>
                  <a:pt x="50622" y="57150"/>
                </a:cubicBezTo>
                <a:cubicBezTo>
                  <a:pt x="51680" y="60325"/>
                  <a:pt x="51941" y="63890"/>
                  <a:pt x="53797" y="66675"/>
                </a:cubicBezTo>
                <a:cubicBezTo>
                  <a:pt x="69652" y="90458"/>
                  <a:pt x="58948" y="63077"/>
                  <a:pt x="66497" y="85725"/>
                </a:cubicBezTo>
                <a:cubicBezTo>
                  <a:pt x="65439" y="112183"/>
                  <a:pt x="65209" y="138688"/>
                  <a:pt x="63322" y="165100"/>
                </a:cubicBezTo>
                <a:cubicBezTo>
                  <a:pt x="63084" y="168438"/>
                  <a:pt x="60328" y="171283"/>
                  <a:pt x="60147" y="174625"/>
                </a:cubicBezTo>
                <a:cubicBezTo>
                  <a:pt x="58204" y="210571"/>
                  <a:pt x="58030" y="246592"/>
                  <a:pt x="56972" y="282575"/>
                </a:cubicBezTo>
                <a:cubicBezTo>
                  <a:pt x="49564" y="281517"/>
                  <a:pt x="40734" y="283890"/>
                  <a:pt x="34747" y="279400"/>
                </a:cubicBezTo>
                <a:cubicBezTo>
                  <a:pt x="30430" y="276162"/>
                  <a:pt x="35388" y="267341"/>
                  <a:pt x="31572" y="263525"/>
                </a:cubicBezTo>
                <a:cubicBezTo>
                  <a:pt x="29205" y="261158"/>
                  <a:pt x="30488" y="270437"/>
                  <a:pt x="28397" y="273050"/>
                </a:cubicBezTo>
                <a:cubicBezTo>
                  <a:pt x="20969" y="282335"/>
                  <a:pt x="20989" y="300037"/>
                  <a:pt x="18872" y="2825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0" name="Freeform 69"/>
          <p:cNvSpPr/>
          <p:nvPr/>
        </p:nvSpPr>
        <p:spPr bwMode="auto">
          <a:xfrm>
            <a:off x="3991483" y="3791149"/>
            <a:ext cx="50800" cy="149225"/>
          </a:xfrm>
          <a:custGeom>
            <a:avLst/>
            <a:gdLst>
              <a:gd name="connsiteX0" fmla="*/ 18872 w 69652"/>
              <a:gd name="connsiteY0" fmla="*/ 282575 h 300037"/>
              <a:gd name="connsiteX1" fmla="*/ 15697 w 69652"/>
              <a:gd name="connsiteY1" fmla="*/ 168275 h 300037"/>
              <a:gd name="connsiteX2" fmla="*/ 2997 w 69652"/>
              <a:gd name="connsiteY2" fmla="*/ 165100 h 300037"/>
              <a:gd name="connsiteX3" fmla="*/ 6172 w 69652"/>
              <a:gd name="connsiteY3" fmla="*/ 101600 h 300037"/>
              <a:gd name="connsiteX4" fmla="*/ 9347 w 69652"/>
              <a:gd name="connsiteY4" fmla="*/ 92075 h 300037"/>
              <a:gd name="connsiteX5" fmla="*/ 15697 w 69652"/>
              <a:gd name="connsiteY5" fmla="*/ 82550 h 300037"/>
              <a:gd name="connsiteX6" fmla="*/ 25222 w 69652"/>
              <a:gd name="connsiteY6" fmla="*/ 50800 h 300037"/>
              <a:gd name="connsiteX7" fmla="*/ 28397 w 69652"/>
              <a:gd name="connsiteY7" fmla="*/ 41275 h 300037"/>
              <a:gd name="connsiteX8" fmla="*/ 41097 w 69652"/>
              <a:gd name="connsiteY8" fmla="*/ 0 h 300037"/>
              <a:gd name="connsiteX9" fmla="*/ 60147 w 69652"/>
              <a:gd name="connsiteY9" fmla="*/ 3175 h 300037"/>
              <a:gd name="connsiteX10" fmla="*/ 56972 w 69652"/>
              <a:gd name="connsiteY10" fmla="*/ 38100 h 300037"/>
              <a:gd name="connsiteX11" fmla="*/ 50622 w 69652"/>
              <a:gd name="connsiteY11" fmla="*/ 57150 h 300037"/>
              <a:gd name="connsiteX12" fmla="*/ 53797 w 69652"/>
              <a:gd name="connsiteY12" fmla="*/ 66675 h 300037"/>
              <a:gd name="connsiteX13" fmla="*/ 66497 w 69652"/>
              <a:gd name="connsiteY13" fmla="*/ 85725 h 300037"/>
              <a:gd name="connsiteX14" fmla="*/ 63322 w 69652"/>
              <a:gd name="connsiteY14" fmla="*/ 165100 h 300037"/>
              <a:gd name="connsiteX15" fmla="*/ 60147 w 69652"/>
              <a:gd name="connsiteY15" fmla="*/ 174625 h 300037"/>
              <a:gd name="connsiteX16" fmla="*/ 56972 w 69652"/>
              <a:gd name="connsiteY16" fmla="*/ 282575 h 300037"/>
              <a:gd name="connsiteX17" fmla="*/ 34747 w 69652"/>
              <a:gd name="connsiteY17" fmla="*/ 279400 h 300037"/>
              <a:gd name="connsiteX18" fmla="*/ 31572 w 69652"/>
              <a:gd name="connsiteY18" fmla="*/ 263525 h 300037"/>
              <a:gd name="connsiteX19" fmla="*/ 28397 w 69652"/>
              <a:gd name="connsiteY19" fmla="*/ 273050 h 300037"/>
              <a:gd name="connsiteX20" fmla="*/ 18872 w 69652"/>
              <a:gd name="connsiteY20" fmla="*/ 28257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52" h="300037">
                <a:moveTo>
                  <a:pt x="18872" y="282575"/>
                </a:moveTo>
                <a:cubicBezTo>
                  <a:pt x="16755" y="265113"/>
                  <a:pt x="20801" y="206046"/>
                  <a:pt x="15697" y="168275"/>
                </a:cubicBezTo>
                <a:cubicBezTo>
                  <a:pt x="15113" y="163951"/>
                  <a:pt x="3614" y="169420"/>
                  <a:pt x="2997" y="165100"/>
                </a:cubicBezTo>
                <a:cubicBezTo>
                  <a:pt x="0" y="144120"/>
                  <a:pt x="4336" y="122713"/>
                  <a:pt x="6172" y="101600"/>
                </a:cubicBezTo>
                <a:cubicBezTo>
                  <a:pt x="6462" y="98266"/>
                  <a:pt x="7850" y="95068"/>
                  <a:pt x="9347" y="92075"/>
                </a:cubicBezTo>
                <a:cubicBezTo>
                  <a:pt x="11054" y="88662"/>
                  <a:pt x="13580" y="85725"/>
                  <a:pt x="15697" y="82550"/>
                </a:cubicBezTo>
                <a:cubicBezTo>
                  <a:pt x="20495" y="63356"/>
                  <a:pt x="17492" y="73990"/>
                  <a:pt x="25222" y="50800"/>
                </a:cubicBezTo>
                <a:lnTo>
                  <a:pt x="28397" y="41275"/>
                </a:lnTo>
                <a:cubicBezTo>
                  <a:pt x="29564" y="27276"/>
                  <a:pt x="20082" y="0"/>
                  <a:pt x="41097" y="0"/>
                </a:cubicBezTo>
                <a:cubicBezTo>
                  <a:pt x="47535" y="0"/>
                  <a:pt x="53797" y="2117"/>
                  <a:pt x="60147" y="3175"/>
                </a:cubicBezTo>
                <a:cubicBezTo>
                  <a:pt x="59089" y="14817"/>
                  <a:pt x="59003" y="26588"/>
                  <a:pt x="56972" y="38100"/>
                </a:cubicBezTo>
                <a:cubicBezTo>
                  <a:pt x="55809" y="44692"/>
                  <a:pt x="50622" y="57150"/>
                  <a:pt x="50622" y="57150"/>
                </a:cubicBezTo>
                <a:cubicBezTo>
                  <a:pt x="51680" y="60325"/>
                  <a:pt x="51941" y="63890"/>
                  <a:pt x="53797" y="66675"/>
                </a:cubicBezTo>
                <a:cubicBezTo>
                  <a:pt x="69652" y="90458"/>
                  <a:pt x="58948" y="63077"/>
                  <a:pt x="66497" y="85725"/>
                </a:cubicBezTo>
                <a:cubicBezTo>
                  <a:pt x="65439" y="112183"/>
                  <a:pt x="65209" y="138688"/>
                  <a:pt x="63322" y="165100"/>
                </a:cubicBezTo>
                <a:cubicBezTo>
                  <a:pt x="63084" y="168438"/>
                  <a:pt x="60328" y="171283"/>
                  <a:pt x="60147" y="174625"/>
                </a:cubicBezTo>
                <a:cubicBezTo>
                  <a:pt x="58204" y="210571"/>
                  <a:pt x="58030" y="246592"/>
                  <a:pt x="56972" y="282575"/>
                </a:cubicBezTo>
                <a:cubicBezTo>
                  <a:pt x="49564" y="281517"/>
                  <a:pt x="40734" y="283890"/>
                  <a:pt x="34747" y="279400"/>
                </a:cubicBezTo>
                <a:cubicBezTo>
                  <a:pt x="30430" y="276162"/>
                  <a:pt x="35388" y="267341"/>
                  <a:pt x="31572" y="263525"/>
                </a:cubicBezTo>
                <a:cubicBezTo>
                  <a:pt x="29205" y="261158"/>
                  <a:pt x="30488" y="270437"/>
                  <a:pt x="28397" y="273050"/>
                </a:cubicBezTo>
                <a:cubicBezTo>
                  <a:pt x="20969" y="282335"/>
                  <a:pt x="20989" y="300037"/>
                  <a:pt x="18872" y="2825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1" name="Freeform 70"/>
          <p:cNvSpPr/>
          <p:nvPr/>
        </p:nvSpPr>
        <p:spPr bwMode="auto">
          <a:xfrm>
            <a:off x="4061335" y="3803849"/>
            <a:ext cx="38100" cy="128587"/>
          </a:xfrm>
          <a:custGeom>
            <a:avLst/>
            <a:gdLst>
              <a:gd name="connsiteX0" fmla="*/ 18872 w 69652"/>
              <a:gd name="connsiteY0" fmla="*/ 282575 h 300037"/>
              <a:gd name="connsiteX1" fmla="*/ 15697 w 69652"/>
              <a:gd name="connsiteY1" fmla="*/ 168275 h 300037"/>
              <a:gd name="connsiteX2" fmla="*/ 2997 w 69652"/>
              <a:gd name="connsiteY2" fmla="*/ 165100 h 300037"/>
              <a:gd name="connsiteX3" fmla="*/ 6172 w 69652"/>
              <a:gd name="connsiteY3" fmla="*/ 101600 h 300037"/>
              <a:gd name="connsiteX4" fmla="*/ 9347 w 69652"/>
              <a:gd name="connsiteY4" fmla="*/ 92075 h 300037"/>
              <a:gd name="connsiteX5" fmla="*/ 15697 w 69652"/>
              <a:gd name="connsiteY5" fmla="*/ 82550 h 300037"/>
              <a:gd name="connsiteX6" fmla="*/ 25222 w 69652"/>
              <a:gd name="connsiteY6" fmla="*/ 50800 h 300037"/>
              <a:gd name="connsiteX7" fmla="*/ 28397 w 69652"/>
              <a:gd name="connsiteY7" fmla="*/ 41275 h 300037"/>
              <a:gd name="connsiteX8" fmla="*/ 41097 w 69652"/>
              <a:gd name="connsiteY8" fmla="*/ 0 h 300037"/>
              <a:gd name="connsiteX9" fmla="*/ 60147 w 69652"/>
              <a:gd name="connsiteY9" fmla="*/ 3175 h 300037"/>
              <a:gd name="connsiteX10" fmla="*/ 56972 w 69652"/>
              <a:gd name="connsiteY10" fmla="*/ 38100 h 300037"/>
              <a:gd name="connsiteX11" fmla="*/ 50622 w 69652"/>
              <a:gd name="connsiteY11" fmla="*/ 57150 h 300037"/>
              <a:gd name="connsiteX12" fmla="*/ 53797 w 69652"/>
              <a:gd name="connsiteY12" fmla="*/ 66675 h 300037"/>
              <a:gd name="connsiteX13" fmla="*/ 66497 w 69652"/>
              <a:gd name="connsiteY13" fmla="*/ 85725 h 300037"/>
              <a:gd name="connsiteX14" fmla="*/ 63322 w 69652"/>
              <a:gd name="connsiteY14" fmla="*/ 165100 h 300037"/>
              <a:gd name="connsiteX15" fmla="*/ 60147 w 69652"/>
              <a:gd name="connsiteY15" fmla="*/ 174625 h 300037"/>
              <a:gd name="connsiteX16" fmla="*/ 56972 w 69652"/>
              <a:gd name="connsiteY16" fmla="*/ 282575 h 300037"/>
              <a:gd name="connsiteX17" fmla="*/ 34747 w 69652"/>
              <a:gd name="connsiteY17" fmla="*/ 279400 h 300037"/>
              <a:gd name="connsiteX18" fmla="*/ 31572 w 69652"/>
              <a:gd name="connsiteY18" fmla="*/ 263525 h 300037"/>
              <a:gd name="connsiteX19" fmla="*/ 28397 w 69652"/>
              <a:gd name="connsiteY19" fmla="*/ 273050 h 300037"/>
              <a:gd name="connsiteX20" fmla="*/ 18872 w 69652"/>
              <a:gd name="connsiteY20" fmla="*/ 28257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52" h="300037">
                <a:moveTo>
                  <a:pt x="18872" y="282575"/>
                </a:moveTo>
                <a:cubicBezTo>
                  <a:pt x="16755" y="265113"/>
                  <a:pt x="20801" y="206046"/>
                  <a:pt x="15697" y="168275"/>
                </a:cubicBezTo>
                <a:cubicBezTo>
                  <a:pt x="15113" y="163951"/>
                  <a:pt x="3614" y="169420"/>
                  <a:pt x="2997" y="165100"/>
                </a:cubicBezTo>
                <a:cubicBezTo>
                  <a:pt x="0" y="144120"/>
                  <a:pt x="4336" y="122713"/>
                  <a:pt x="6172" y="101600"/>
                </a:cubicBezTo>
                <a:cubicBezTo>
                  <a:pt x="6462" y="98266"/>
                  <a:pt x="7850" y="95068"/>
                  <a:pt x="9347" y="92075"/>
                </a:cubicBezTo>
                <a:cubicBezTo>
                  <a:pt x="11054" y="88662"/>
                  <a:pt x="13580" y="85725"/>
                  <a:pt x="15697" y="82550"/>
                </a:cubicBezTo>
                <a:cubicBezTo>
                  <a:pt x="20495" y="63356"/>
                  <a:pt x="17492" y="73990"/>
                  <a:pt x="25222" y="50800"/>
                </a:cubicBezTo>
                <a:lnTo>
                  <a:pt x="28397" y="41275"/>
                </a:lnTo>
                <a:cubicBezTo>
                  <a:pt x="29564" y="27276"/>
                  <a:pt x="20082" y="0"/>
                  <a:pt x="41097" y="0"/>
                </a:cubicBezTo>
                <a:cubicBezTo>
                  <a:pt x="47535" y="0"/>
                  <a:pt x="53797" y="2117"/>
                  <a:pt x="60147" y="3175"/>
                </a:cubicBezTo>
                <a:cubicBezTo>
                  <a:pt x="59089" y="14817"/>
                  <a:pt x="59003" y="26588"/>
                  <a:pt x="56972" y="38100"/>
                </a:cubicBezTo>
                <a:cubicBezTo>
                  <a:pt x="55809" y="44692"/>
                  <a:pt x="50622" y="57150"/>
                  <a:pt x="50622" y="57150"/>
                </a:cubicBezTo>
                <a:cubicBezTo>
                  <a:pt x="51680" y="60325"/>
                  <a:pt x="51941" y="63890"/>
                  <a:pt x="53797" y="66675"/>
                </a:cubicBezTo>
                <a:cubicBezTo>
                  <a:pt x="69652" y="90458"/>
                  <a:pt x="58948" y="63077"/>
                  <a:pt x="66497" y="85725"/>
                </a:cubicBezTo>
                <a:cubicBezTo>
                  <a:pt x="65439" y="112183"/>
                  <a:pt x="65209" y="138688"/>
                  <a:pt x="63322" y="165100"/>
                </a:cubicBezTo>
                <a:cubicBezTo>
                  <a:pt x="63084" y="168438"/>
                  <a:pt x="60328" y="171283"/>
                  <a:pt x="60147" y="174625"/>
                </a:cubicBezTo>
                <a:cubicBezTo>
                  <a:pt x="58204" y="210571"/>
                  <a:pt x="58030" y="246592"/>
                  <a:pt x="56972" y="282575"/>
                </a:cubicBezTo>
                <a:cubicBezTo>
                  <a:pt x="49564" y="281517"/>
                  <a:pt x="40734" y="283890"/>
                  <a:pt x="34747" y="279400"/>
                </a:cubicBezTo>
                <a:cubicBezTo>
                  <a:pt x="30430" y="276162"/>
                  <a:pt x="35388" y="267341"/>
                  <a:pt x="31572" y="263525"/>
                </a:cubicBezTo>
                <a:cubicBezTo>
                  <a:pt x="29205" y="261158"/>
                  <a:pt x="30488" y="270437"/>
                  <a:pt x="28397" y="273050"/>
                </a:cubicBezTo>
                <a:cubicBezTo>
                  <a:pt x="20969" y="282335"/>
                  <a:pt x="20989" y="300037"/>
                  <a:pt x="18872" y="2825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2" name="Freeform 71"/>
          <p:cNvSpPr/>
          <p:nvPr/>
        </p:nvSpPr>
        <p:spPr bwMode="auto">
          <a:xfrm>
            <a:off x="5972683" y="3787974"/>
            <a:ext cx="50800" cy="147637"/>
          </a:xfrm>
          <a:custGeom>
            <a:avLst/>
            <a:gdLst>
              <a:gd name="connsiteX0" fmla="*/ 18872 w 69652"/>
              <a:gd name="connsiteY0" fmla="*/ 282575 h 300037"/>
              <a:gd name="connsiteX1" fmla="*/ 15697 w 69652"/>
              <a:gd name="connsiteY1" fmla="*/ 168275 h 300037"/>
              <a:gd name="connsiteX2" fmla="*/ 2997 w 69652"/>
              <a:gd name="connsiteY2" fmla="*/ 165100 h 300037"/>
              <a:gd name="connsiteX3" fmla="*/ 6172 w 69652"/>
              <a:gd name="connsiteY3" fmla="*/ 101600 h 300037"/>
              <a:gd name="connsiteX4" fmla="*/ 9347 w 69652"/>
              <a:gd name="connsiteY4" fmla="*/ 92075 h 300037"/>
              <a:gd name="connsiteX5" fmla="*/ 15697 w 69652"/>
              <a:gd name="connsiteY5" fmla="*/ 82550 h 300037"/>
              <a:gd name="connsiteX6" fmla="*/ 25222 w 69652"/>
              <a:gd name="connsiteY6" fmla="*/ 50800 h 300037"/>
              <a:gd name="connsiteX7" fmla="*/ 28397 w 69652"/>
              <a:gd name="connsiteY7" fmla="*/ 41275 h 300037"/>
              <a:gd name="connsiteX8" fmla="*/ 41097 w 69652"/>
              <a:gd name="connsiteY8" fmla="*/ 0 h 300037"/>
              <a:gd name="connsiteX9" fmla="*/ 60147 w 69652"/>
              <a:gd name="connsiteY9" fmla="*/ 3175 h 300037"/>
              <a:gd name="connsiteX10" fmla="*/ 56972 w 69652"/>
              <a:gd name="connsiteY10" fmla="*/ 38100 h 300037"/>
              <a:gd name="connsiteX11" fmla="*/ 50622 w 69652"/>
              <a:gd name="connsiteY11" fmla="*/ 57150 h 300037"/>
              <a:gd name="connsiteX12" fmla="*/ 53797 w 69652"/>
              <a:gd name="connsiteY12" fmla="*/ 66675 h 300037"/>
              <a:gd name="connsiteX13" fmla="*/ 66497 w 69652"/>
              <a:gd name="connsiteY13" fmla="*/ 85725 h 300037"/>
              <a:gd name="connsiteX14" fmla="*/ 63322 w 69652"/>
              <a:gd name="connsiteY14" fmla="*/ 165100 h 300037"/>
              <a:gd name="connsiteX15" fmla="*/ 60147 w 69652"/>
              <a:gd name="connsiteY15" fmla="*/ 174625 h 300037"/>
              <a:gd name="connsiteX16" fmla="*/ 56972 w 69652"/>
              <a:gd name="connsiteY16" fmla="*/ 282575 h 300037"/>
              <a:gd name="connsiteX17" fmla="*/ 34747 w 69652"/>
              <a:gd name="connsiteY17" fmla="*/ 279400 h 300037"/>
              <a:gd name="connsiteX18" fmla="*/ 31572 w 69652"/>
              <a:gd name="connsiteY18" fmla="*/ 263525 h 300037"/>
              <a:gd name="connsiteX19" fmla="*/ 28397 w 69652"/>
              <a:gd name="connsiteY19" fmla="*/ 273050 h 300037"/>
              <a:gd name="connsiteX20" fmla="*/ 18872 w 69652"/>
              <a:gd name="connsiteY20" fmla="*/ 28257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52" h="300037">
                <a:moveTo>
                  <a:pt x="18872" y="282575"/>
                </a:moveTo>
                <a:cubicBezTo>
                  <a:pt x="16755" y="265113"/>
                  <a:pt x="20801" y="206046"/>
                  <a:pt x="15697" y="168275"/>
                </a:cubicBezTo>
                <a:cubicBezTo>
                  <a:pt x="15113" y="163951"/>
                  <a:pt x="3614" y="169420"/>
                  <a:pt x="2997" y="165100"/>
                </a:cubicBezTo>
                <a:cubicBezTo>
                  <a:pt x="0" y="144120"/>
                  <a:pt x="4336" y="122713"/>
                  <a:pt x="6172" y="101600"/>
                </a:cubicBezTo>
                <a:cubicBezTo>
                  <a:pt x="6462" y="98266"/>
                  <a:pt x="7850" y="95068"/>
                  <a:pt x="9347" y="92075"/>
                </a:cubicBezTo>
                <a:cubicBezTo>
                  <a:pt x="11054" y="88662"/>
                  <a:pt x="13580" y="85725"/>
                  <a:pt x="15697" y="82550"/>
                </a:cubicBezTo>
                <a:cubicBezTo>
                  <a:pt x="20495" y="63356"/>
                  <a:pt x="17492" y="73990"/>
                  <a:pt x="25222" y="50800"/>
                </a:cubicBezTo>
                <a:lnTo>
                  <a:pt x="28397" y="41275"/>
                </a:lnTo>
                <a:cubicBezTo>
                  <a:pt x="29564" y="27276"/>
                  <a:pt x="20082" y="0"/>
                  <a:pt x="41097" y="0"/>
                </a:cubicBezTo>
                <a:cubicBezTo>
                  <a:pt x="47535" y="0"/>
                  <a:pt x="53797" y="2117"/>
                  <a:pt x="60147" y="3175"/>
                </a:cubicBezTo>
                <a:cubicBezTo>
                  <a:pt x="59089" y="14817"/>
                  <a:pt x="59003" y="26588"/>
                  <a:pt x="56972" y="38100"/>
                </a:cubicBezTo>
                <a:cubicBezTo>
                  <a:pt x="55809" y="44692"/>
                  <a:pt x="50622" y="57150"/>
                  <a:pt x="50622" y="57150"/>
                </a:cubicBezTo>
                <a:cubicBezTo>
                  <a:pt x="51680" y="60325"/>
                  <a:pt x="51941" y="63890"/>
                  <a:pt x="53797" y="66675"/>
                </a:cubicBezTo>
                <a:cubicBezTo>
                  <a:pt x="69652" y="90458"/>
                  <a:pt x="58948" y="63077"/>
                  <a:pt x="66497" y="85725"/>
                </a:cubicBezTo>
                <a:cubicBezTo>
                  <a:pt x="65439" y="112183"/>
                  <a:pt x="65209" y="138688"/>
                  <a:pt x="63322" y="165100"/>
                </a:cubicBezTo>
                <a:cubicBezTo>
                  <a:pt x="63084" y="168438"/>
                  <a:pt x="60328" y="171283"/>
                  <a:pt x="60147" y="174625"/>
                </a:cubicBezTo>
                <a:cubicBezTo>
                  <a:pt x="58204" y="210571"/>
                  <a:pt x="58030" y="246592"/>
                  <a:pt x="56972" y="282575"/>
                </a:cubicBezTo>
                <a:cubicBezTo>
                  <a:pt x="49564" y="281517"/>
                  <a:pt x="40734" y="283890"/>
                  <a:pt x="34747" y="279400"/>
                </a:cubicBezTo>
                <a:cubicBezTo>
                  <a:pt x="30430" y="276162"/>
                  <a:pt x="35388" y="267341"/>
                  <a:pt x="31572" y="263525"/>
                </a:cubicBezTo>
                <a:cubicBezTo>
                  <a:pt x="29205" y="261158"/>
                  <a:pt x="30488" y="270437"/>
                  <a:pt x="28397" y="273050"/>
                </a:cubicBezTo>
                <a:cubicBezTo>
                  <a:pt x="20969" y="282335"/>
                  <a:pt x="20989" y="300037"/>
                  <a:pt x="18872" y="2825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3" name="Freeform 72"/>
          <p:cNvSpPr/>
          <p:nvPr/>
        </p:nvSpPr>
        <p:spPr bwMode="auto">
          <a:xfrm>
            <a:off x="6042535" y="3800673"/>
            <a:ext cx="38100" cy="128587"/>
          </a:xfrm>
          <a:custGeom>
            <a:avLst/>
            <a:gdLst>
              <a:gd name="connsiteX0" fmla="*/ 18872 w 69652"/>
              <a:gd name="connsiteY0" fmla="*/ 282575 h 300037"/>
              <a:gd name="connsiteX1" fmla="*/ 15697 w 69652"/>
              <a:gd name="connsiteY1" fmla="*/ 168275 h 300037"/>
              <a:gd name="connsiteX2" fmla="*/ 2997 w 69652"/>
              <a:gd name="connsiteY2" fmla="*/ 165100 h 300037"/>
              <a:gd name="connsiteX3" fmla="*/ 6172 w 69652"/>
              <a:gd name="connsiteY3" fmla="*/ 101600 h 300037"/>
              <a:gd name="connsiteX4" fmla="*/ 9347 w 69652"/>
              <a:gd name="connsiteY4" fmla="*/ 92075 h 300037"/>
              <a:gd name="connsiteX5" fmla="*/ 15697 w 69652"/>
              <a:gd name="connsiteY5" fmla="*/ 82550 h 300037"/>
              <a:gd name="connsiteX6" fmla="*/ 25222 w 69652"/>
              <a:gd name="connsiteY6" fmla="*/ 50800 h 300037"/>
              <a:gd name="connsiteX7" fmla="*/ 28397 w 69652"/>
              <a:gd name="connsiteY7" fmla="*/ 41275 h 300037"/>
              <a:gd name="connsiteX8" fmla="*/ 41097 w 69652"/>
              <a:gd name="connsiteY8" fmla="*/ 0 h 300037"/>
              <a:gd name="connsiteX9" fmla="*/ 60147 w 69652"/>
              <a:gd name="connsiteY9" fmla="*/ 3175 h 300037"/>
              <a:gd name="connsiteX10" fmla="*/ 56972 w 69652"/>
              <a:gd name="connsiteY10" fmla="*/ 38100 h 300037"/>
              <a:gd name="connsiteX11" fmla="*/ 50622 w 69652"/>
              <a:gd name="connsiteY11" fmla="*/ 57150 h 300037"/>
              <a:gd name="connsiteX12" fmla="*/ 53797 w 69652"/>
              <a:gd name="connsiteY12" fmla="*/ 66675 h 300037"/>
              <a:gd name="connsiteX13" fmla="*/ 66497 w 69652"/>
              <a:gd name="connsiteY13" fmla="*/ 85725 h 300037"/>
              <a:gd name="connsiteX14" fmla="*/ 63322 w 69652"/>
              <a:gd name="connsiteY14" fmla="*/ 165100 h 300037"/>
              <a:gd name="connsiteX15" fmla="*/ 60147 w 69652"/>
              <a:gd name="connsiteY15" fmla="*/ 174625 h 300037"/>
              <a:gd name="connsiteX16" fmla="*/ 56972 w 69652"/>
              <a:gd name="connsiteY16" fmla="*/ 282575 h 300037"/>
              <a:gd name="connsiteX17" fmla="*/ 34747 w 69652"/>
              <a:gd name="connsiteY17" fmla="*/ 279400 h 300037"/>
              <a:gd name="connsiteX18" fmla="*/ 31572 w 69652"/>
              <a:gd name="connsiteY18" fmla="*/ 263525 h 300037"/>
              <a:gd name="connsiteX19" fmla="*/ 28397 w 69652"/>
              <a:gd name="connsiteY19" fmla="*/ 273050 h 300037"/>
              <a:gd name="connsiteX20" fmla="*/ 18872 w 69652"/>
              <a:gd name="connsiteY20" fmla="*/ 28257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52" h="300037">
                <a:moveTo>
                  <a:pt x="18872" y="282575"/>
                </a:moveTo>
                <a:cubicBezTo>
                  <a:pt x="16755" y="265113"/>
                  <a:pt x="20801" y="206046"/>
                  <a:pt x="15697" y="168275"/>
                </a:cubicBezTo>
                <a:cubicBezTo>
                  <a:pt x="15113" y="163951"/>
                  <a:pt x="3614" y="169420"/>
                  <a:pt x="2997" y="165100"/>
                </a:cubicBezTo>
                <a:cubicBezTo>
                  <a:pt x="0" y="144120"/>
                  <a:pt x="4336" y="122713"/>
                  <a:pt x="6172" y="101600"/>
                </a:cubicBezTo>
                <a:cubicBezTo>
                  <a:pt x="6462" y="98266"/>
                  <a:pt x="7850" y="95068"/>
                  <a:pt x="9347" y="92075"/>
                </a:cubicBezTo>
                <a:cubicBezTo>
                  <a:pt x="11054" y="88662"/>
                  <a:pt x="13580" y="85725"/>
                  <a:pt x="15697" y="82550"/>
                </a:cubicBezTo>
                <a:cubicBezTo>
                  <a:pt x="20495" y="63356"/>
                  <a:pt x="17492" y="73990"/>
                  <a:pt x="25222" y="50800"/>
                </a:cubicBezTo>
                <a:lnTo>
                  <a:pt x="28397" y="41275"/>
                </a:lnTo>
                <a:cubicBezTo>
                  <a:pt x="29564" y="27276"/>
                  <a:pt x="20082" y="0"/>
                  <a:pt x="41097" y="0"/>
                </a:cubicBezTo>
                <a:cubicBezTo>
                  <a:pt x="47535" y="0"/>
                  <a:pt x="53797" y="2117"/>
                  <a:pt x="60147" y="3175"/>
                </a:cubicBezTo>
                <a:cubicBezTo>
                  <a:pt x="59089" y="14817"/>
                  <a:pt x="59003" y="26588"/>
                  <a:pt x="56972" y="38100"/>
                </a:cubicBezTo>
                <a:cubicBezTo>
                  <a:pt x="55809" y="44692"/>
                  <a:pt x="50622" y="57150"/>
                  <a:pt x="50622" y="57150"/>
                </a:cubicBezTo>
                <a:cubicBezTo>
                  <a:pt x="51680" y="60325"/>
                  <a:pt x="51941" y="63890"/>
                  <a:pt x="53797" y="66675"/>
                </a:cubicBezTo>
                <a:cubicBezTo>
                  <a:pt x="69652" y="90458"/>
                  <a:pt x="58948" y="63077"/>
                  <a:pt x="66497" y="85725"/>
                </a:cubicBezTo>
                <a:cubicBezTo>
                  <a:pt x="65439" y="112183"/>
                  <a:pt x="65209" y="138688"/>
                  <a:pt x="63322" y="165100"/>
                </a:cubicBezTo>
                <a:cubicBezTo>
                  <a:pt x="63084" y="168438"/>
                  <a:pt x="60328" y="171283"/>
                  <a:pt x="60147" y="174625"/>
                </a:cubicBezTo>
                <a:cubicBezTo>
                  <a:pt x="58204" y="210571"/>
                  <a:pt x="58030" y="246592"/>
                  <a:pt x="56972" y="282575"/>
                </a:cubicBezTo>
                <a:cubicBezTo>
                  <a:pt x="49564" y="281517"/>
                  <a:pt x="40734" y="283890"/>
                  <a:pt x="34747" y="279400"/>
                </a:cubicBezTo>
                <a:cubicBezTo>
                  <a:pt x="30430" y="276162"/>
                  <a:pt x="35388" y="267341"/>
                  <a:pt x="31572" y="263525"/>
                </a:cubicBezTo>
                <a:cubicBezTo>
                  <a:pt x="29205" y="261158"/>
                  <a:pt x="30488" y="270437"/>
                  <a:pt x="28397" y="273050"/>
                </a:cubicBezTo>
                <a:cubicBezTo>
                  <a:pt x="20969" y="282335"/>
                  <a:pt x="20989" y="300037"/>
                  <a:pt x="18872" y="2825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4" name="Freeform 73"/>
          <p:cNvSpPr/>
          <p:nvPr/>
        </p:nvSpPr>
        <p:spPr bwMode="auto">
          <a:xfrm>
            <a:off x="5448812" y="4189608"/>
            <a:ext cx="58739" cy="120651"/>
          </a:xfrm>
          <a:custGeom>
            <a:avLst/>
            <a:gdLst>
              <a:gd name="connsiteX0" fmla="*/ 142516 w 143045"/>
              <a:gd name="connsiteY0" fmla="*/ 244475 h 286300"/>
              <a:gd name="connsiteX1" fmla="*/ 132991 w 143045"/>
              <a:gd name="connsiteY1" fmla="*/ 241300 h 286300"/>
              <a:gd name="connsiteX2" fmla="*/ 129816 w 143045"/>
              <a:gd name="connsiteY2" fmla="*/ 231775 h 286300"/>
              <a:gd name="connsiteX3" fmla="*/ 132991 w 143045"/>
              <a:gd name="connsiteY3" fmla="*/ 196850 h 286300"/>
              <a:gd name="connsiteX4" fmla="*/ 136166 w 143045"/>
              <a:gd name="connsiteY4" fmla="*/ 155575 h 286300"/>
              <a:gd name="connsiteX5" fmla="*/ 120291 w 143045"/>
              <a:gd name="connsiteY5" fmla="*/ 142875 h 286300"/>
              <a:gd name="connsiteX6" fmla="*/ 110766 w 143045"/>
              <a:gd name="connsiteY6" fmla="*/ 139700 h 286300"/>
              <a:gd name="connsiteX7" fmla="*/ 82191 w 143045"/>
              <a:gd name="connsiteY7" fmla="*/ 136525 h 286300"/>
              <a:gd name="connsiteX8" fmla="*/ 85366 w 143045"/>
              <a:gd name="connsiteY8" fmla="*/ 101600 h 286300"/>
              <a:gd name="connsiteX9" fmla="*/ 104416 w 143045"/>
              <a:gd name="connsiteY9" fmla="*/ 98425 h 286300"/>
              <a:gd name="connsiteX10" fmla="*/ 107591 w 143045"/>
              <a:gd name="connsiteY10" fmla="*/ 88900 h 286300"/>
              <a:gd name="connsiteX11" fmla="*/ 110766 w 143045"/>
              <a:gd name="connsiteY11" fmla="*/ 60325 h 286300"/>
              <a:gd name="connsiteX12" fmla="*/ 117116 w 143045"/>
              <a:gd name="connsiteY12" fmla="*/ 50800 h 286300"/>
              <a:gd name="connsiteX13" fmla="*/ 120291 w 143045"/>
              <a:gd name="connsiteY13" fmla="*/ 31750 h 286300"/>
              <a:gd name="connsiteX14" fmla="*/ 126641 w 143045"/>
              <a:gd name="connsiteY14" fmla="*/ 12700 h 286300"/>
              <a:gd name="connsiteX15" fmla="*/ 123466 w 143045"/>
              <a:gd name="connsiteY15" fmla="*/ 0 h 286300"/>
              <a:gd name="connsiteX16" fmla="*/ 104416 w 143045"/>
              <a:gd name="connsiteY16" fmla="*/ 12700 h 286300"/>
              <a:gd name="connsiteX17" fmla="*/ 94891 w 143045"/>
              <a:gd name="connsiteY17" fmla="*/ 25400 h 286300"/>
              <a:gd name="connsiteX18" fmla="*/ 88541 w 143045"/>
              <a:gd name="connsiteY18" fmla="*/ 34925 h 286300"/>
              <a:gd name="connsiteX19" fmla="*/ 91716 w 143045"/>
              <a:gd name="connsiteY19" fmla="*/ 53975 h 286300"/>
              <a:gd name="connsiteX20" fmla="*/ 82191 w 143045"/>
              <a:gd name="connsiteY20" fmla="*/ 73025 h 286300"/>
              <a:gd name="connsiteX21" fmla="*/ 63141 w 143045"/>
              <a:gd name="connsiteY21" fmla="*/ 69850 h 286300"/>
              <a:gd name="connsiteX22" fmla="*/ 59966 w 143045"/>
              <a:gd name="connsiteY22" fmla="*/ 41275 h 286300"/>
              <a:gd name="connsiteX23" fmla="*/ 44091 w 143045"/>
              <a:gd name="connsiteY23" fmla="*/ 44450 h 286300"/>
              <a:gd name="connsiteX24" fmla="*/ 37741 w 143045"/>
              <a:gd name="connsiteY24" fmla="*/ 53975 h 286300"/>
              <a:gd name="connsiteX25" fmla="*/ 28216 w 143045"/>
              <a:gd name="connsiteY25" fmla="*/ 82550 h 286300"/>
              <a:gd name="connsiteX26" fmla="*/ 9166 w 143045"/>
              <a:gd name="connsiteY26" fmla="*/ 85725 h 286300"/>
              <a:gd name="connsiteX27" fmla="*/ 5991 w 143045"/>
              <a:gd name="connsiteY27" fmla="*/ 95250 h 286300"/>
              <a:gd name="connsiteX28" fmla="*/ 5991 w 143045"/>
              <a:gd name="connsiteY28" fmla="*/ 177800 h 286300"/>
              <a:gd name="connsiteX29" fmla="*/ 15516 w 143045"/>
              <a:gd name="connsiteY29" fmla="*/ 187325 h 286300"/>
              <a:gd name="connsiteX30" fmla="*/ 72666 w 143045"/>
              <a:gd name="connsiteY30" fmla="*/ 190500 h 286300"/>
              <a:gd name="connsiteX31" fmla="*/ 69491 w 143045"/>
              <a:gd name="connsiteY31" fmla="*/ 206375 h 286300"/>
              <a:gd name="connsiteX32" fmla="*/ 59966 w 143045"/>
              <a:gd name="connsiteY32" fmla="*/ 209550 h 286300"/>
              <a:gd name="connsiteX33" fmla="*/ 56791 w 143045"/>
              <a:gd name="connsiteY33" fmla="*/ 219075 h 286300"/>
              <a:gd name="connsiteX34" fmla="*/ 59966 w 143045"/>
              <a:gd name="connsiteY34" fmla="*/ 282575 h 286300"/>
              <a:gd name="connsiteX35" fmla="*/ 69491 w 143045"/>
              <a:gd name="connsiteY35" fmla="*/ 276225 h 286300"/>
              <a:gd name="connsiteX36" fmla="*/ 72666 w 143045"/>
              <a:gd name="connsiteY36" fmla="*/ 219075 h 286300"/>
              <a:gd name="connsiteX37" fmla="*/ 82191 w 143045"/>
              <a:gd name="connsiteY37" fmla="*/ 206375 h 286300"/>
              <a:gd name="connsiteX38" fmla="*/ 98066 w 143045"/>
              <a:gd name="connsiteY38" fmla="*/ 190500 h 286300"/>
              <a:gd name="connsiteX39" fmla="*/ 120291 w 143045"/>
              <a:gd name="connsiteY39" fmla="*/ 250825 h 286300"/>
              <a:gd name="connsiteX40" fmla="*/ 129816 w 143045"/>
              <a:gd name="connsiteY40" fmla="*/ 254000 h 286300"/>
              <a:gd name="connsiteX41" fmla="*/ 142516 w 143045"/>
              <a:gd name="connsiteY41" fmla="*/ 244475 h 2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045" h="286300">
                <a:moveTo>
                  <a:pt x="142516" y="244475"/>
                </a:moveTo>
                <a:cubicBezTo>
                  <a:pt x="143045" y="242358"/>
                  <a:pt x="135358" y="243667"/>
                  <a:pt x="132991" y="241300"/>
                </a:cubicBezTo>
                <a:cubicBezTo>
                  <a:pt x="130624" y="238933"/>
                  <a:pt x="129816" y="235122"/>
                  <a:pt x="129816" y="231775"/>
                </a:cubicBezTo>
                <a:cubicBezTo>
                  <a:pt x="129816" y="220085"/>
                  <a:pt x="132020" y="208499"/>
                  <a:pt x="132991" y="196850"/>
                </a:cubicBezTo>
                <a:cubicBezTo>
                  <a:pt x="134137" y="183099"/>
                  <a:pt x="135108" y="169333"/>
                  <a:pt x="136166" y="155575"/>
                </a:cubicBezTo>
                <a:cubicBezTo>
                  <a:pt x="112225" y="147595"/>
                  <a:pt x="140807" y="159288"/>
                  <a:pt x="120291" y="142875"/>
                </a:cubicBezTo>
                <a:cubicBezTo>
                  <a:pt x="117678" y="140784"/>
                  <a:pt x="114067" y="140250"/>
                  <a:pt x="110766" y="139700"/>
                </a:cubicBezTo>
                <a:cubicBezTo>
                  <a:pt x="101313" y="138124"/>
                  <a:pt x="91716" y="137583"/>
                  <a:pt x="82191" y="136525"/>
                </a:cubicBezTo>
                <a:cubicBezTo>
                  <a:pt x="83249" y="124883"/>
                  <a:pt x="79476" y="111697"/>
                  <a:pt x="85366" y="101600"/>
                </a:cubicBezTo>
                <a:cubicBezTo>
                  <a:pt x="88610" y="96039"/>
                  <a:pt x="98827" y="101619"/>
                  <a:pt x="104416" y="98425"/>
                </a:cubicBezTo>
                <a:cubicBezTo>
                  <a:pt x="107322" y="96765"/>
                  <a:pt x="106533" y="92075"/>
                  <a:pt x="107591" y="88900"/>
                </a:cubicBezTo>
                <a:cubicBezTo>
                  <a:pt x="108649" y="79375"/>
                  <a:pt x="108442" y="69622"/>
                  <a:pt x="110766" y="60325"/>
                </a:cubicBezTo>
                <a:cubicBezTo>
                  <a:pt x="111691" y="56623"/>
                  <a:pt x="115909" y="54420"/>
                  <a:pt x="117116" y="50800"/>
                </a:cubicBezTo>
                <a:cubicBezTo>
                  <a:pt x="119152" y="44693"/>
                  <a:pt x="118730" y="37995"/>
                  <a:pt x="120291" y="31750"/>
                </a:cubicBezTo>
                <a:cubicBezTo>
                  <a:pt x="121914" y="25256"/>
                  <a:pt x="126641" y="12700"/>
                  <a:pt x="126641" y="12700"/>
                </a:cubicBezTo>
                <a:cubicBezTo>
                  <a:pt x="125583" y="8467"/>
                  <a:pt x="127830" y="0"/>
                  <a:pt x="123466" y="0"/>
                </a:cubicBezTo>
                <a:cubicBezTo>
                  <a:pt x="115834" y="0"/>
                  <a:pt x="104416" y="12700"/>
                  <a:pt x="104416" y="12700"/>
                </a:cubicBezTo>
                <a:cubicBezTo>
                  <a:pt x="101241" y="16933"/>
                  <a:pt x="97967" y="21094"/>
                  <a:pt x="94891" y="25400"/>
                </a:cubicBezTo>
                <a:cubicBezTo>
                  <a:pt x="92673" y="28505"/>
                  <a:pt x="88962" y="31132"/>
                  <a:pt x="88541" y="34925"/>
                </a:cubicBezTo>
                <a:cubicBezTo>
                  <a:pt x="87830" y="41323"/>
                  <a:pt x="90658" y="47625"/>
                  <a:pt x="91716" y="53975"/>
                </a:cubicBezTo>
                <a:cubicBezTo>
                  <a:pt x="90606" y="57305"/>
                  <a:pt x="86667" y="71906"/>
                  <a:pt x="82191" y="73025"/>
                </a:cubicBezTo>
                <a:cubicBezTo>
                  <a:pt x="75946" y="74586"/>
                  <a:pt x="69491" y="70908"/>
                  <a:pt x="63141" y="69850"/>
                </a:cubicBezTo>
                <a:cubicBezTo>
                  <a:pt x="62083" y="60325"/>
                  <a:pt x="65716" y="48942"/>
                  <a:pt x="59966" y="41275"/>
                </a:cubicBezTo>
                <a:cubicBezTo>
                  <a:pt x="56728" y="36958"/>
                  <a:pt x="48776" y="41773"/>
                  <a:pt x="44091" y="44450"/>
                </a:cubicBezTo>
                <a:cubicBezTo>
                  <a:pt x="40778" y="46343"/>
                  <a:pt x="39291" y="50488"/>
                  <a:pt x="37741" y="53975"/>
                </a:cubicBezTo>
                <a:lnTo>
                  <a:pt x="28216" y="82550"/>
                </a:lnTo>
                <a:cubicBezTo>
                  <a:pt x="26180" y="88657"/>
                  <a:pt x="15516" y="84667"/>
                  <a:pt x="9166" y="85725"/>
                </a:cubicBezTo>
                <a:cubicBezTo>
                  <a:pt x="8108" y="88900"/>
                  <a:pt x="6361" y="91924"/>
                  <a:pt x="5991" y="95250"/>
                </a:cubicBezTo>
                <a:cubicBezTo>
                  <a:pt x="3910" y="113976"/>
                  <a:pt x="0" y="156832"/>
                  <a:pt x="5991" y="177800"/>
                </a:cubicBezTo>
                <a:cubicBezTo>
                  <a:pt x="7225" y="182117"/>
                  <a:pt x="11105" y="186485"/>
                  <a:pt x="15516" y="187325"/>
                </a:cubicBezTo>
                <a:cubicBezTo>
                  <a:pt x="34258" y="190895"/>
                  <a:pt x="53616" y="189442"/>
                  <a:pt x="72666" y="190500"/>
                </a:cubicBezTo>
                <a:cubicBezTo>
                  <a:pt x="71608" y="195792"/>
                  <a:pt x="72484" y="201885"/>
                  <a:pt x="69491" y="206375"/>
                </a:cubicBezTo>
                <a:cubicBezTo>
                  <a:pt x="67635" y="209160"/>
                  <a:pt x="62333" y="207183"/>
                  <a:pt x="59966" y="209550"/>
                </a:cubicBezTo>
                <a:cubicBezTo>
                  <a:pt x="57599" y="211917"/>
                  <a:pt x="57849" y="215900"/>
                  <a:pt x="56791" y="219075"/>
                </a:cubicBezTo>
                <a:cubicBezTo>
                  <a:pt x="57849" y="240242"/>
                  <a:pt x="55369" y="261887"/>
                  <a:pt x="59966" y="282575"/>
                </a:cubicBezTo>
                <a:cubicBezTo>
                  <a:pt x="60794" y="286300"/>
                  <a:pt x="68743" y="279967"/>
                  <a:pt x="69491" y="276225"/>
                </a:cubicBezTo>
                <a:cubicBezTo>
                  <a:pt x="73233" y="257516"/>
                  <a:pt x="69253" y="237847"/>
                  <a:pt x="72666" y="219075"/>
                </a:cubicBezTo>
                <a:cubicBezTo>
                  <a:pt x="73613" y="213869"/>
                  <a:pt x="79115" y="210681"/>
                  <a:pt x="82191" y="206375"/>
                </a:cubicBezTo>
                <a:cubicBezTo>
                  <a:pt x="91812" y="192905"/>
                  <a:pt x="84211" y="199736"/>
                  <a:pt x="98066" y="190500"/>
                </a:cubicBezTo>
                <a:cubicBezTo>
                  <a:pt x="101949" y="260391"/>
                  <a:pt x="82303" y="242383"/>
                  <a:pt x="120291" y="250825"/>
                </a:cubicBezTo>
                <a:cubicBezTo>
                  <a:pt x="123558" y="251551"/>
                  <a:pt x="126641" y="252942"/>
                  <a:pt x="129816" y="254000"/>
                </a:cubicBezTo>
                <a:cubicBezTo>
                  <a:pt x="141310" y="261663"/>
                  <a:pt x="141987" y="246592"/>
                  <a:pt x="142516" y="2444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5" name="Freeform 74"/>
          <p:cNvSpPr/>
          <p:nvPr/>
        </p:nvSpPr>
        <p:spPr bwMode="auto">
          <a:xfrm flipH="1">
            <a:off x="5863150" y="4191199"/>
            <a:ext cx="80963" cy="122237"/>
          </a:xfrm>
          <a:custGeom>
            <a:avLst/>
            <a:gdLst>
              <a:gd name="connsiteX0" fmla="*/ 142516 w 143045"/>
              <a:gd name="connsiteY0" fmla="*/ 244475 h 286300"/>
              <a:gd name="connsiteX1" fmla="*/ 132991 w 143045"/>
              <a:gd name="connsiteY1" fmla="*/ 241300 h 286300"/>
              <a:gd name="connsiteX2" fmla="*/ 129816 w 143045"/>
              <a:gd name="connsiteY2" fmla="*/ 231775 h 286300"/>
              <a:gd name="connsiteX3" fmla="*/ 132991 w 143045"/>
              <a:gd name="connsiteY3" fmla="*/ 196850 h 286300"/>
              <a:gd name="connsiteX4" fmla="*/ 136166 w 143045"/>
              <a:gd name="connsiteY4" fmla="*/ 155575 h 286300"/>
              <a:gd name="connsiteX5" fmla="*/ 120291 w 143045"/>
              <a:gd name="connsiteY5" fmla="*/ 142875 h 286300"/>
              <a:gd name="connsiteX6" fmla="*/ 110766 w 143045"/>
              <a:gd name="connsiteY6" fmla="*/ 139700 h 286300"/>
              <a:gd name="connsiteX7" fmla="*/ 82191 w 143045"/>
              <a:gd name="connsiteY7" fmla="*/ 136525 h 286300"/>
              <a:gd name="connsiteX8" fmla="*/ 85366 w 143045"/>
              <a:gd name="connsiteY8" fmla="*/ 101600 h 286300"/>
              <a:gd name="connsiteX9" fmla="*/ 104416 w 143045"/>
              <a:gd name="connsiteY9" fmla="*/ 98425 h 286300"/>
              <a:gd name="connsiteX10" fmla="*/ 107591 w 143045"/>
              <a:gd name="connsiteY10" fmla="*/ 88900 h 286300"/>
              <a:gd name="connsiteX11" fmla="*/ 110766 w 143045"/>
              <a:gd name="connsiteY11" fmla="*/ 60325 h 286300"/>
              <a:gd name="connsiteX12" fmla="*/ 117116 w 143045"/>
              <a:gd name="connsiteY12" fmla="*/ 50800 h 286300"/>
              <a:gd name="connsiteX13" fmla="*/ 120291 w 143045"/>
              <a:gd name="connsiteY13" fmla="*/ 31750 h 286300"/>
              <a:gd name="connsiteX14" fmla="*/ 126641 w 143045"/>
              <a:gd name="connsiteY14" fmla="*/ 12700 h 286300"/>
              <a:gd name="connsiteX15" fmla="*/ 123466 w 143045"/>
              <a:gd name="connsiteY15" fmla="*/ 0 h 286300"/>
              <a:gd name="connsiteX16" fmla="*/ 104416 w 143045"/>
              <a:gd name="connsiteY16" fmla="*/ 12700 h 286300"/>
              <a:gd name="connsiteX17" fmla="*/ 94891 w 143045"/>
              <a:gd name="connsiteY17" fmla="*/ 25400 h 286300"/>
              <a:gd name="connsiteX18" fmla="*/ 88541 w 143045"/>
              <a:gd name="connsiteY18" fmla="*/ 34925 h 286300"/>
              <a:gd name="connsiteX19" fmla="*/ 91716 w 143045"/>
              <a:gd name="connsiteY19" fmla="*/ 53975 h 286300"/>
              <a:gd name="connsiteX20" fmla="*/ 82191 w 143045"/>
              <a:gd name="connsiteY20" fmla="*/ 73025 h 286300"/>
              <a:gd name="connsiteX21" fmla="*/ 63141 w 143045"/>
              <a:gd name="connsiteY21" fmla="*/ 69850 h 286300"/>
              <a:gd name="connsiteX22" fmla="*/ 59966 w 143045"/>
              <a:gd name="connsiteY22" fmla="*/ 41275 h 286300"/>
              <a:gd name="connsiteX23" fmla="*/ 44091 w 143045"/>
              <a:gd name="connsiteY23" fmla="*/ 44450 h 286300"/>
              <a:gd name="connsiteX24" fmla="*/ 37741 w 143045"/>
              <a:gd name="connsiteY24" fmla="*/ 53975 h 286300"/>
              <a:gd name="connsiteX25" fmla="*/ 28216 w 143045"/>
              <a:gd name="connsiteY25" fmla="*/ 82550 h 286300"/>
              <a:gd name="connsiteX26" fmla="*/ 9166 w 143045"/>
              <a:gd name="connsiteY26" fmla="*/ 85725 h 286300"/>
              <a:gd name="connsiteX27" fmla="*/ 5991 w 143045"/>
              <a:gd name="connsiteY27" fmla="*/ 95250 h 286300"/>
              <a:gd name="connsiteX28" fmla="*/ 5991 w 143045"/>
              <a:gd name="connsiteY28" fmla="*/ 177800 h 286300"/>
              <a:gd name="connsiteX29" fmla="*/ 15516 w 143045"/>
              <a:gd name="connsiteY29" fmla="*/ 187325 h 286300"/>
              <a:gd name="connsiteX30" fmla="*/ 72666 w 143045"/>
              <a:gd name="connsiteY30" fmla="*/ 190500 h 286300"/>
              <a:gd name="connsiteX31" fmla="*/ 69491 w 143045"/>
              <a:gd name="connsiteY31" fmla="*/ 206375 h 286300"/>
              <a:gd name="connsiteX32" fmla="*/ 59966 w 143045"/>
              <a:gd name="connsiteY32" fmla="*/ 209550 h 286300"/>
              <a:gd name="connsiteX33" fmla="*/ 56791 w 143045"/>
              <a:gd name="connsiteY33" fmla="*/ 219075 h 286300"/>
              <a:gd name="connsiteX34" fmla="*/ 59966 w 143045"/>
              <a:gd name="connsiteY34" fmla="*/ 282575 h 286300"/>
              <a:gd name="connsiteX35" fmla="*/ 69491 w 143045"/>
              <a:gd name="connsiteY35" fmla="*/ 276225 h 286300"/>
              <a:gd name="connsiteX36" fmla="*/ 72666 w 143045"/>
              <a:gd name="connsiteY36" fmla="*/ 219075 h 286300"/>
              <a:gd name="connsiteX37" fmla="*/ 82191 w 143045"/>
              <a:gd name="connsiteY37" fmla="*/ 206375 h 286300"/>
              <a:gd name="connsiteX38" fmla="*/ 98066 w 143045"/>
              <a:gd name="connsiteY38" fmla="*/ 190500 h 286300"/>
              <a:gd name="connsiteX39" fmla="*/ 120291 w 143045"/>
              <a:gd name="connsiteY39" fmla="*/ 250825 h 286300"/>
              <a:gd name="connsiteX40" fmla="*/ 129816 w 143045"/>
              <a:gd name="connsiteY40" fmla="*/ 254000 h 286300"/>
              <a:gd name="connsiteX41" fmla="*/ 142516 w 143045"/>
              <a:gd name="connsiteY41" fmla="*/ 244475 h 2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045" h="286300">
                <a:moveTo>
                  <a:pt x="142516" y="244475"/>
                </a:moveTo>
                <a:cubicBezTo>
                  <a:pt x="143045" y="242358"/>
                  <a:pt x="135358" y="243667"/>
                  <a:pt x="132991" y="241300"/>
                </a:cubicBezTo>
                <a:cubicBezTo>
                  <a:pt x="130624" y="238933"/>
                  <a:pt x="129816" y="235122"/>
                  <a:pt x="129816" y="231775"/>
                </a:cubicBezTo>
                <a:cubicBezTo>
                  <a:pt x="129816" y="220085"/>
                  <a:pt x="132020" y="208499"/>
                  <a:pt x="132991" y="196850"/>
                </a:cubicBezTo>
                <a:cubicBezTo>
                  <a:pt x="134137" y="183099"/>
                  <a:pt x="135108" y="169333"/>
                  <a:pt x="136166" y="155575"/>
                </a:cubicBezTo>
                <a:cubicBezTo>
                  <a:pt x="112225" y="147595"/>
                  <a:pt x="140807" y="159288"/>
                  <a:pt x="120291" y="142875"/>
                </a:cubicBezTo>
                <a:cubicBezTo>
                  <a:pt x="117678" y="140784"/>
                  <a:pt x="114067" y="140250"/>
                  <a:pt x="110766" y="139700"/>
                </a:cubicBezTo>
                <a:cubicBezTo>
                  <a:pt x="101313" y="138124"/>
                  <a:pt x="91716" y="137583"/>
                  <a:pt x="82191" y="136525"/>
                </a:cubicBezTo>
                <a:cubicBezTo>
                  <a:pt x="83249" y="124883"/>
                  <a:pt x="79476" y="111697"/>
                  <a:pt x="85366" y="101600"/>
                </a:cubicBezTo>
                <a:cubicBezTo>
                  <a:pt x="88610" y="96039"/>
                  <a:pt x="98827" y="101619"/>
                  <a:pt x="104416" y="98425"/>
                </a:cubicBezTo>
                <a:cubicBezTo>
                  <a:pt x="107322" y="96765"/>
                  <a:pt x="106533" y="92075"/>
                  <a:pt x="107591" y="88900"/>
                </a:cubicBezTo>
                <a:cubicBezTo>
                  <a:pt x="108649" y="79375"/>
                  <a:pt x="108442" y="69622"/>
                  <a:pt x="110766" y="60325"/>
                </a:cubicBezTo>
                <a:cubicBezTo>
                  <a:pt x="111691" y="56623"/>
                  <a:pt x="115909" y="54420"/>
                  <a:pt x="117116" y="50800"/>
                </a:cubicBezTo>
                <a:cubicBezTo>
                  <a:pt x="119152" y="44693"/>
                  <a:pt x="118730" y="37995"/>
                  <a:pt x="120291" y="31750"/>
                </a:cubicBezTo>
                <a:cubicBezTo>
                  <a:pt x="121914" y="25256"/>
                  <a:pt x="126641" y="12700"/>
                  <a:pt x="126641" y="12700"/>
                </a:cubicBezTo>
                <a:cubicBezTo>
                  <a:pt x="125583" y="8467"/>
                  <a:pt x="127830" y="0"/>
                  <a:pt x="123466" y="0"/>
                </a:cubicBezTo>
                <a:cubicBezTo>
                  <a:pt x="115834" y="0"/>
                  <a:pt x="104416" y="12700"/>
                  <a:pt x="104416" y="12700"/>
                </a:cubicBezTo>
                <a:cubicBezTo>
                  <a:pt x="101241" y="16933"/>
                  <a:pt x="97967" y="21094"/>
                  <a:pt x="94891" y="25400"/>
                </a:cubicBezTo>
                <a:cubicBezTo>
                  <a:pt x="92673" y="28505"/>
                  <a:pt x="88962" y="31132"/>
                  <a:pt x="88541" y="34925"/>
                </a:cubicBezTo>
                <a:cubicBezTo>
                  <a:pt x="87830" y="41323"/>
                  <a:pt x="90658" y="47625"/>
                  <a:pt x="91716" y="53975"/>
                </a:cubicBezTo>
                <a:cubicBezTo>
                  <a:pt x="90606" y="57305"/>
                  <a:pt x="86667" y="71906"/>
                  <a:pt x="82191" y="73025"/>
                </a:cubicBezTo>
                <a:cubicBezTo>
                  <a:pt x="75946" y="74586"/>
                  <a:pt x="69491" y="70908"/>
                  <a:pt x="63141" y="69850"/>
                </a:cubicBezTo>
                <a:cubicBezTo>
                  <a:pt x="62083" y="60325"/>
                  <a:pt x="65716" y="48942"/>
                  <a:pt x="59966" y="41275"/>
                </a:cubicBezTo>
                <a:cubicBezTo>
                  <a:pt x="56728" y="36958"/>
                  <a:pt x="48776" y="41773"/>
                  <a:pt x="44091" y="44450"/>
                </a:cubicBezTo>
                <a:cubicBezTo>
                  <a:pt x="40778" y="46343"/>
                  <a:pt x="39291" y="50488"/>
                  <a:pt x="37741" y="53975"/>
                </a:cubicBezTo>
                <a:lnTo>
                  <a:pt x="28216" y="82550"/>
                </a:lnTo>
                <a:cubicBezTo>
                  <a:pt x="26180" y="88657"/>
                  <a:pt x="15516" y="84667"/>
                  <a:pt x="9166" y="85725"/>
                </a:cubicBezTo>
                <a:cubicBezTo>
                  <a:pt x="8108" y="88900"/>
                  <a:pt x="6361" y="91924"/>
                  <a:pt x="5991" y="95250"/>
                </a:cubicBezTo>
                <a:cubicBezTo>
                  <a:pt x="3910" y="113976"/>
                  <a:pt x="0" y="156832"/>
                  <a:pt x="5991" y="177800"/>
                </a:cubicBezTo>
                <a:cubicBezTo>
                  <a:pt x="7225" y="182117"/>
                  <a:pt x="11105" y="186485"/>
                  <a:pt x="15516" y="187325"/>
                </a:cubicBezTo>
                <a:cubicBezTo>
                  <a:pt x="34258" y="190895"/>
                  <a:pt x="53616" y="189442"/>
                  <a:pt x="72666" y="190500"/>
                </a:cubicBezTo>
                <a:cubicBezTo>
                  <a:pt x="71608" y="195792"/>
                  <a:pt x="72484" y="201885"/>
                  <a:pt x="69491" y="206375"/>
                </a:cubicBezTo>
                <a:cubicBezTo>
                  <a:pt x="67635" y="209160"/>
                  <a:pt x="62333" y="207183"/>
                  <a:pt x="59966" y="209550"/>
                </a:cubicBezTo>
                <a:cubicBezTo>
                  <a:pt x="57599" y="211917"/>
                  <a:pt x="57849" y="215900"/>
                  <a:pt x="56791" y="219075"/>
                </a:cubicBezTo>
                <a:cubicBezTo>
                  <a:pt x="57849" y="240242"/>
                  <a:pt x="55369" y="261887"/>
                  <a:pt x="59966" y="282575"/>
                </a:cubicBezTo>
                <a:cubicBezTo>
                  <a:pt x="60794" y="286300"/>
                  <a:pt x="68743" y="279967"/>
                  <a:pt x="69491" y="276225"/>
                </a:cubicBezTo>
                <a:cubicBezTo>
                  <a:pt x="73233" y="257516"/>
                  <a:pt x="69253" y="237847"/>
                  <a:pt x="72666" y="219075"/>
                </a:cubicBezTo>
                <a:cubicBezTo>
                  <a:pt x="73613" y="213869"/>
                  <a:pt x="79115" y="210681"/>
                  <a:pt x="82191" y="206375"/>
                </a:cubicBezTo>
                <a:cubicBezTo>
                  <a:pt x="91812" y="192905"/>
                  <a:pt x="84211" y="199736"/>
                  <a:pt x="98066" y="190500"/>
                </a:cubicBezTo>
                <a:cubicBezTo>
                  <a:pt x="101949" y="260391"/>
                  <a:pt x="82303" y="242383"/>
                  <a:pt x="120291" y="250825"/>
                </a:cubicBezTo>
                <a:cubicBezTo>
                  <a:pt x="123558" y="251551"/>
                  <a:pt x="126641" y="252942"/>
                  <a:pt x="129816" y="254000"/>
                </a:cubicBezTo>
                <a:cubicBezTo>
                  <a:pt x="141310" y="261663"/>
                  <a:pt x="141987" y="246592"/>
                  <a:pt x="142516" y="2444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76" name="Group 63"/>
          <p:cNvGrpSpPr>
            <a:grpSpLocks/>
          </p:cNvGrpSpPr>
          <p:nvPr/>
        </p:nvGrpSpPr>
        <p:grpSpPr bwMode="auto">
          <a:xfrm>
            <a:off x="5548827" y="4183262"/>
            <a:ext cx="71437" cy="130175"/>
            <a:chOff x="5458152" y="2488777"/>
            <a:chExt cx="106960" cy="244898"/>
          </a:xfrm>
        </p:grpSpPr>
        <p:sp>
          <p:nvSpPr>
            <p:cNvPr id="77" name="Freeform 76"/>
            <p:cNvSpPr/>
            <p:nvPr/>
          </p:nvSpPr>
          <p:spPr bwMode="auto">
            <a:xfrm>
              <a:off x="5458152" y="2488777"/>
              <a:ext cx="106960" cy="244898"/>
            </a:xfrm>
            <a:custGeom>
              <a:avLst/>
              <a:gdLst>
                <a:gd name="connsiteX0" fmla="*/ 69523 w 106960"/>
                <a:gd name="connsiteY0" fmla="*/ 241723 h 244898"/>
                <a:gd name="connsiteX1" fmla="*/ 56823 w 106960"/>
                <a:gd name="connsiteY1" fmla="*/ 213148 h 244898"/>
                <a:gd name="connsiteX2" fmla="*/ 47298 w 106960"/>
                <a:gd name="connsiteY2" fmla="*/ 209973 h 244898"/>
                <a:gd name="connsiteX3" fmla="*/ 37773 w 106960"/>
                <a:gd name="connsiteY3" fmla="*/ 190923 h 244898"/>
                <a:gd name="connsiteX4" fmla="*/ 40948 w 106960"/>
                <a:gd name="connsiteY4" fmla="*/ 178223 h 244898"/>
                <a:gd name="connsiteX5" fmla="*/ 59998 w 106960"/>
                <a:gd name="connsiteY5" fmla="*/ 171873 h 244898"/>
                <a:gd name="connsiteX6" fmla="*/ 82223 w 106960"/>
                <a:gd name="connsiteY6" fmla="*/ 165523 h 244898"/>
                <a:gd name="connsiteX7" fmla="*/ 88573 w 106960"/>
                <a:gd name="connsiteY7" fmla="*/ 149648 h 244898"/>
                <a:gd name="connsiteX8" fmla="*/ 75873 w 106960"/>
                <a:gd name="connsiteY8" fmla="*/ 67098 h 244898"/>
                <a:gd name="connsiteX9" fmla="*/ 69523 w 106960"/>
                <a:gd name="connsiteY9" fmla="*/ 57573 h 244898"/>
                <a:gd name="connsiteX10" fmla="*/ 75873 w 106960"/>
                <a:gd name="connsiteY10" fmla="*/ 38523 h 244898"/>
                <a:gd name="connsiteX11" fmla="*/ 56823 w 106960"/>
                <a:gd name="connsiteY11" fmla="*/ 22648 h 244898"/>
                <a:gd name="connsiteX12" fmla="*/ 47298 w 106960"/>
                <a:gd name="connsiteY12" fmla="*/ 19473 h 244898"/>
                <a:gd name="connsiteX13" fmla="*/ 44123 w 106960"/>
                <a:gd name="connsiteY13" fmla="*/ 6773 h 244898"/>
                <a:gd name="connsiteX14" fmla="*/ 31423 w 106960"/>
                <a:gd name="connsiteY14" fmla="*/ 19473 h 244898"/>
                <a:gd name="connsiteX15" fmla="*/ 28248 w 106960"/>
                <a:gd name="connsiteY15" fmla="*/ 48048 h 244898"/>
                <a:gd name="connsiteX16" fmla="*/ 15548 w 106960"/>
                <a:gd name="connsiteY16" fmla="*/ 44873 h 244898"/>
                <a:gd name="connsiteX17" fmla="*/ 9198 w 106960"/>
                <a:gd name="connsiteY17" fmla="*/ 54398 h 244898"/>
                <a:gd name="connsiteX18" fmla="*/ 6023 w 106960"/>
                <a:gd name="connsiteY18" fmla="*/ 67098 h 244898"/>
                <a:gd name="connsiteX19" fmla="*/ 2848 w 106960"/>
                <a:gd name="connsiteY19" fmla="*/ 76623 h 244898"/>
                <a:gd name="connsiteX20" fmla="*/ 6023 w 106960"/>
                <a:gd name="connsiteY20" fmla="*/ 168698 h 244898"/>
                <a:gd name="connsiteX21" fmla="*/ 21898 w 106960"/>
                <a:gd name="connsiteY21" fmla="*/ 171873 h 244898"/>
                <a:gd name="connsiteX22" fmla="*/ 25073 w 106960"/>
                <a:gd name="connsiteY22" fmla="*/ 181398 h 244898"/>
                <a:gd name="connsiteX23" fmla="*/ 18723 w 106960"/>
                <a:gd name="connsiteY23" fmla="*/ 229023 h 244898"/>
                <a:gd name="connsiteX24" fmla="*/ 28248 w 106960"/>
                <a:gd name="connsiteY24" fmla="*/ 235373 h 244898"/>
                <a:gd name="connsiteX25" fmla="*/ 44123 w 106960"/>
                <a:gd name="connsiteY25" fmla="*/ 232198 h 244898"/>
                <a:gd name="connsiteX26" fmla="*/ 69523 w 106960"/>
                <a:gd name="connsiteY26" fmla="*/ 241723 h 2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960" h="244898">
                  <a:moveTo>
                    <a:pt x="69523" y="241723"/>
                  </a:moveTo>
                  <a:cubicBezTo>
                    <a:pt x="71640" y="238548"/>
                    <a:pt x="63684" y="218637"/>
                    <a:pt x="56823" y="213148"/>
                  </a:cubicBezTo>
                  <a:cubicBezTo>
                    <a:pt x="54210" y="211057"/>
                    <a:pt x="50473" y="211031"/>
                    <a:pt x="47298" y="209973"/>
                  </a:cubicBezTo>
                  <a:cubicBezTo>
                    <a:pt x="44087" y="205157"/>
                    <a:pt x="37773" y="197496"/>
                    <a:pt x="37773" y="190923"/>
                  </a:cubicBezTo>
                  <a:cubicBezTo>
                    <a:pt x="37773" y="186559"/>
                    <a:pt x="37635" y="181063"/>
                    <a:pt x="40948" y="178223"/>
                  </a:cubicBezTo>
                  <a:cubicBezTo>
                    <a:pt x="46030" y="173867"/>
                    <a:pt x="53648" y="173990"/>
                    <a:pt x="59998" y="171873"/>
                  </a:cubicBezTo>
                  <a:cubicBezTo>
                    <a:pt x="73663" y="167318"/>
                    <a:pt x="66276" y="169510"/>
                    <a:pt x="82223" y="165523"/>
                  </a:cubicBezTo>
                  <a:cubicBezTo>
                    <a:pt x="98235" y="154848"/>
                    <a:pt x="89707" y="164958"/>
                    <a:pt x="88573" y="149648"/>
                  </a:cubicBezTo>
                  <a:cubicBezTo>
                    <a:pt x="82511" y="67817"/>
                    <a:pt x="106960" y="87823"/>
                    <a:pt x="75873" y="67098"/>
                  </a:cubicBezTo>
                  <a:cubicBezTo>
                    <a:pt x="73756" y="63923"/>
                    <a:pt x="69523" y="61389"/>
                    <a:pt x="69523" y="57573"/>
                  </a:cubicBezTo>
                  <a:cubicBezTo>
                    <a:pt x="69523" y="50880"/>
                    <a:pt x="75873" y="38523"/>
                    <a:pt x="75873" y="38523"/>
                  </a:cubicBezTo>
                  <a:cubicBezTo>
                    <a:pt x="68851" y="31501"/>
                    <a:pt x="65664" y="27068"/>
                    <a:pt x="56823" y="22648"/>
                  </a:cubicBezTo>
                  <a:cubicBezTo>
                    <a:pt x="53830" y="21151"/>
                    <a:pt x="50473" y="20531"/>
                    <a:pt x="47298" y="19473"/>
                  </a:cubicBezTo>
                  <a:cubicBezTo>
                    <a:pt x="46240" y="15240"/>
                    <a:pt x="47614" y="9391"/>
                    <a:pt x="44123" y="6773"/>
                  </a:cubicBezTo>
                  <a:cubicBezTo>
                    <a:pt x="35092" y="0"/>
                    <a:pt x="31987" y="17780"/>
                    <a:pt x="31423" y="19473"/>
                  </a:cubicBezTo>
                  <a:cubicBezTo>
                    <a:pt x="30365" y="28998"/>
                    <a:pt x="33327" y="39921"/>
                    <a:pt x="28248" y="48048"/>
                  </a:cubicBezTo>
                  <a:cubicBezTo>
                    <a:pt x="25935" y="51748"/>
                    <a:pt x="19688" y="43493"/>
                    <a:pt x="15548" y="44873"/>
                  </a:cubicBezTo>
                  <a:cubicBezTo>
                    <a:pt x="11928" y="46080"/>
                    <a:pt x="11315" y="51223"/>
                    <a:pt x="9198" y="54398"/>
                  </a:cubicBezTo>
                  <a:cubicBezTo>
                    <a:pt x="8140" y="58631"/>
                    <a:pt x="7222" y="62902"/>
                    <a:pt x="6023" y="67098"/>
                  </a:cubicBezTo>
                  <a:cubicBezTo>
                    <a:pt x="5104" y="70316"/>
                    <a:pt x="2848" y="73276"/>
                    <a:pt x="2848" y="76623"/>
                  </a:cubicBezTo>
                  <a:cubicBezTo>
                    <a:pt x="2848" y="107333"/>
                    <a:pt x="0" y="138584"/>
                    <a:pt x="6023" y="168698"/>
                  </a:cubicBezTo>
                  <a:cubicBezTo>
                    <a:pt x="7081" y="173990"/>
                    <a:pt x="16606" y="170815"/>
                    <a:pt x="21898" y="171873"/>
                  </a:cubicBezTo>
                  <a:cubicBezTo>
                    <a:pt x="22956" y="175048"/>
                    <a:pt x="25073" y="178051"/>
                    <a:pt x="25073" y="181398"/>
                  </a:cubicBezTo>
                  <a:cubicBezTo>
                    <a:pt x="25073" y="199958"/>
                    <a:pt x="22101" y="212135"/>
                    <a:pt x="18723" y="229023"/>
                  </a:cubicBezTo>
                  <a:cubicBezTo>
                    <a:pt x="21898" y="231140"/>
                    <a:pt x="24462" y="234900"/>
                    <a:pt x="28248" y="235373"/>
                  </a:cubicBezTo>
                  <a:cubicBezTo>
                    <a:pt x="33603" y="236042"/>
                    <a:pt x="38800" y="233085"/>
                    <a:pt x="44123" y="232198"/>
                  </a:cubicBezTo>
                  <a:cubicBezTo>
                    <a:pt x="68421" y="228148"/>
                    <a:pt x="67406" y="244898"/>
                    <a:pt x="69523" y="241723"/>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8" name="Rounded Rectangle 77"/>
            <p:cNvSpPr/>
            <p:nvPr/>
          </p:nvSpPr>
          <p:spPr bwMode="auto">
            <a:xfrm>
              <a:off x="5467660" y="2569415"/>
              <a:ext cx="71307" cy="6869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grpSp>
        <p:nvGrpSpPr>
          <p:cNvPr id="79" name="Group 64"/>
          <p:cNvGrpSpPr>
            <a:grpSpLocks/>
          </p:cNvGrpSpPr>
          <p:nvPr/>
        </p:nvGrpSpPr>
        <p:grpSpPr bwMode="auto">
          <a:xfrm>
            <a:off x="5640900" y="4186437"/>
            <a:ext cx="69851" cy="130175"/>
            <a:chOff x="5458152" y="2488777"/>
            <a:chExt cx="106960" cy="244898"/>
          </a:xfrm>
        </p:grpSpPr>
        <p:sp>
          <p:nvSpPr>
            <p:cNvPr id="80" name="Freeform 79"/>
            <p:cNvSpPr/>
            <p:nvPr/>
          </p:nvSpPr>
          <p:spPr bwMode="auto">
            <a:xfrm>
              <a:off x="5458152" y="2488777"/>
              <a:ext cx="106960" cy="244898"/>
            </a:xfrm>
            <a:custGeom>
              <a:avLst/>
              <a:gdLst>
                <a:gd name="connsiteX0" fmla="*/ 69523 w 106960"/>
                <a:gd name="connsiteY0" fmla="*/ 241723 h 244898"/>
                <a:gd name="connsiteX1" fmla="*/ 56823 w 106960"/>
                <a:gd name="connsiteY1" fmla="*/ 213148 h 244898"/>
                <a:gd name="connsiteX2" fmla="*/ 47298 w 106960"/>
                <a:gd name="connsiteY2" fmla="*/ 209973 h 244898"/>
                <a:gd name="connsiteX3" fmla="*/ 37773 w 106960"/>
                <a:gd name="connsiteY3" fmla="*/ 190923 h 244898"/>
                <a:gd name="connsiteX4" fmla="*/ 40948 w 106960"/>
                <a:gd name="connsiteY4" fmla="*/ 178223 h 244898"/>
                <a:gd name="connsiteX5" fmla="*/ 59998 w 106960"/>
                <a:gd name="connsiteY5" fmla="*/ 171873 h 244898"/>
                <a:gd name="connsiteX6" fmla="*/ 82223 w 106960"/>
                <a:gd name="connsiteY6" fmla="*/ 165523 h 244898"/>
                <a:gd name="connsiteX7" fmla="*/ 88573 w 106960"/>
                <a:gd name="connsiteY7" fmla="*/ 149648 h 244898"/>
                <a:gd name="connsiteX8" fmla="*/ 75873 w 106960"/>
                <a:gd name="connsiteY8" fmla="*/ 67098 h 244898"/>
                <a:gd name="connsiteX9" fmla="*/ 69523 w 106960"/>
                <a:gd name="connsiteY9" fmla="*/ 57573 h 244898"/>
                <a:gd name="connsiteX10" fmla="*/ 75873 w 106960"/>
                <a:gd name="connsiteY10" fmla="*/ 38523 h 244898"/>
                <a:gd name="connsiteX11" fmla="*/ 56823 w 106960"/>
                <a:gd name="connsiteY11" fmla="*/ 22648 h 244898"/>
                <a:gd name="connsiteX12" fmla="*/ 47298 w 106960"/>
                <a:gd name="connsiteY12" fmla="*/ 19473 h 244898"/>
                <a:gd name="connsiteX13" fmla="*/ 44123 w 106960"/>
                <a:gd name="connsiteY13" fmla="*/ 6773 h 244898"/>
                <a:gd name="connsiteX14" fmla="*/ 31423 w 106960"/>
                <a:gd name="connsiteY14" fmla="*/ 19473 h 244898"/>
                <a:gd name="connsiteX15" fmla="*/ 28248 w 106960"/>
                <a:gd name="connsiteY15" fmla="*/ 48048 h 244898"/>
                <a:gd name="connsiteX16" fmla="*/ 15548 w 106960"/>
                <a:gd name="connsiteY16" fmla="*/ 44873 h 244898"/>
                <a:gd name="connsiteX17" fmla="*/ 9198 w 106960"/>
                <a:gd name="connsiteY17" fmla="*/ 54398 h 244898"/>
                <a:gd name="connsiteX18" fmla="*/ 6023 w 106960"/>
                <a:gd name="connsiteY18" fmla="*/ 67098 h 244898"/>
                <a:gd name="connsiteX19" fmla="*/ 2848 w 106960"/>
                <a:gd name="connsiteY19" fmla="*/ 76623 h 244898"/>
                <a:gd name="connsiteX20" fmla="*/ 6023 w 106960"/>
                <a:gd name="connsiteY20" fmla="*/ 168698 h 244898"/>
                <a:gd name="connsiteX21" fmla="*/ 21898 w 106960"/>
                <a:gd name="connsiteY21" fmla="*/ 171873 h 244898"/>
                <a:gd name="connsiteX22" fmla="*/ 25073 w 106960"/>
                <a:gd name="connsiteY22" fmla="*/ 181398 h 244898"/>
                <a:gd name="connsiteX23" fmla="*/ 18723 w 106960"/>
                <a:gd name="connsiteY23" fmla="*/ 229023 h 244898"/>
                <a:gd name="connsiteX24" fmla="*/ 28248 w 106960"/>
                <a:gd name="connsiteY24" fmla="*/ 235373 h 244898"/>
                <a:gd name="connsiteX25" fmla="*/ 44123 w 106960"/>
                <a:gd name="connsiteY25" fmla="*/ 232198 h 244898"/>
                <a:gd name="connsiteX26" fmla="*/ 69523 w 106960"/>
                <a:gd name="connsiteY26" fmla="*/ 241723 h 2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960" h="244898">
                  <a:moveTo>
                    <a:pt x="69523" y="241723"/>
                  </a:moveTo>
                  <a:cubicBezTo>
                    <a:pt x="71640" y="238548"/>
                    <a:pt x="63684" y="218637"/>
                    <a:pt x="56823" y="213148"/>
                  </a:cubicBezTo>
                  <a:cubicBezTo>
                    <a:pt x="54210" y="211057"/>
                    <a:pt x="50473" y="211031"/>
                    <a:pt x="47298" y="209973"/>
                  </a:cubicBezTo>
                  <a:cubicBezTo>
                    <a:pt x="44087" y="205157"/>
                    <a:pt x="37773" y="197496"/>
                    <a:pt x="37773" y="190923"/>
                  </a:cubicBezTo>
                  <a:cubicBezTo>
                    <a:pt x="37773" y="186559"/>
                    <a:pt x="37635" y="181063"/>
                    <a:pt x="40948" y="178223"/>
                  </a:cubicBezTo>
                  <a:cubicBezTo>
                    <a:pt x="46030" y="173867"/>
                    <a:pt x="53648" y="173990"/>
                    <a:pt x="59998" y="171873"/>
                  </a:cubicBezTo>
                  <a:cubicBezTo>
                    <a:pt x="73663" y="167318"/>
                    <a:pt x="66276" y="169510"/>
                    <a:pt x="82223" y="165523"/>
                  </a:cubicBezTo>
                  <a:cubicBezTo>
                    <a:pt x="98235" y="154848"/>
                    <a:pt x="89707" y="164958"/>
                    <a:pt x="88573" y="149648"/>
                  </a:cubicBezTo>
                  <a:cubicBezTo>
                    <a:pt x="82511" y="67817"/>
                    <a:pt x="106960" y="87823"/>
                    <a:pt x="75873" y="67098"/>
                  </a:cubicBezTo>
                  <a:cubicBezTo>
                    <a:pt x="73756" y="63923"/>
                    <a:pt x="69523" y="61389"/>
                    <a:pt x="69523" y="57573"/>
                  </a:cubicBezTo>
                  <a:cubicBezTo>
                    <a:pt x="69523" y="50880"/>
                    <a:pt x="75873" y="38523"/>
                    <a:pt x="75873" y="38523"/>
                  </a:cubicBezTo>
                  <a:cubicBezTo>
                    <a:pt x="68851" y="31501"/>
                    <a:pt x="65664" y="27068"/>
                    <a:pt x="56823" y="22648"/>
                  </a:cubicBezTo>
                  <a:cubicBezTo>
                    <a:pt x="53830" y="21151"/>
                    <a:pt x="50473" y="20531"/>
                    <a:pt x="47298" y="19473"/>
                  </a:cubicBezTo>
                  <a:cubicBezTo>
                    <a:pt x="46240" y="15240"/>
                    <a:pt x="47614" y="9391"/>
                    <a:pt x="44123" y="6773"/>
                  </a:cubicBezTo>
                  <a:cubicBezTo>
                    <a:pt x="35092" y="0"/>
                    <a:pt x="31987" y="17780"/>
                    <a:pt x="31423" y="19473"/>
                  </a:cubicBezTo>
                  <a:cubicBezTo>
                    <a:pt x="30365" y="28998"/>
                    <a:pt x="33327" y="39921"/>
                    <a:pt x="28248" y="48048"/>
                  </a:cubicBezTo>
                  <a:cubicBezTo>
                    <a:pt x="25935" y="51748"/>
                    <a:pt x="19688" y="43493"/>
                    <a:pt x="15548" y="44873"/>
                  </a:cubicBezTo>
                  <a:cubicBezTo>
                    <a:pt x="11928" y="46080"/>
                    <a:pt x="11315" y="51223"/>
                    <a:pt x="9198" y="54398"/>
                  </a:cubicBezTo>
                  <a:cubicBezTo>
                    <a:pt x="8140" y="58631"/>
                    <a:pt x="7222" y="62902"/>
                    <a:pt x="6023" y="67098"/>
                  </a:cubicBezTo>
                  <a:cubicBezTo>
                    <a:pt x="5104" y="70316"/>
                    <a:pt x="2848" y="73276"/>
                    <a:pt x="2848" y="76623"/>
                  </a:cubicBezTo>
                  <a:cubicBezTo>
                    <a:pt x="2848" y="107333"/>
                    <a:pt x="0" y="138584"/>
                    <a:pt x="6023" y="168698"/>
                  </a:cubicBezTo>
                  <a:cubicBezTo>
                    <a:pt x="7081" y="173990"/>
                    <a:pt x="16606" y="170815"/>
                    <a:pt x="21898" y="171873"/>
                  </a:cubicBezTo>
                  <a:cubicBezTo>
                    <a:pt x="22956" y="175048"/>
                    <a:pt x="25073" y="178051"/>
                    <a:pt x="25073" y="181398"/>
                  </a:cubicBezTo>
                  <a:cubicBezTo>
                    <a:pt x="25073" y="199958"/>
                    <a:pt x="22101" y="212135"/>
                    <a:pt x="18723" y="229023"/>
                  </a:cubicBezTo>
                  <a:cubicBezTo>
                    <a:pt x="21898" y="231140"/>
                    <a:pt x="24462" y="234900"/>
                    <a:pt x="28248" y="235373"/>
                  </a:cubicBezTo>
                  <a:cubicBezTo>
                    <a:pt x="33603" y="236042"/>
                    <a:pt x="38800" y="233085"/>
                    <a:pt x="44123" y="232198"/>
                  </a:cubicBezTo>
                  <a:cubicBezTo>
                    <a:pt x="68421" y="228148"/>
                    <a:pt x="67406" y="244898"/>
                    <a:pt x="69523" y="241723"/>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1" name="Rounded Rectangle 80"/>
            <p:cNvSpPr/>
            <p:nvPr/>
          </p:nvSpPr>
          <p:spPr bwMode="auto">
            <a:xfrm>
              <a:off x="5467876" y="2572401"/>
              <a:ext cx="72927" cy="6570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grpSp>
        <p:nvGrpSpPr>
          <p:cNvPr id="82" name="Group 67"/>
          <p:cNvGrpSpPr>
            <a:grpSpLocks/>
          </p:cNvGrpSpPr>
          <p:nvPr/>
        </p:nvGrpSpPr>
        <p:grpSpPr bwMode="auto">
          <a:xfrm>
            <a:off x="5731389" y="4186437"/>
            <a:ext cx="71439" cy="130175"/>
            <a:chOff x="5458152" y="2488777"/>
            <a:chExt cx="106960" cy="244898"/>
          </a:xfrm>
        </p:grpSpPr>
        <p:sp>
          <p:nvSpPr>
            <p:cNvPr id="83" name="Freeform 82"/>
            <p:cNvSpPr/>
            <p:nvPr/>
          </p:nvSpPr>
          <p:spPr bwMode="auto">
            <a:xfrm>
              <a:off x="5458152" y="2488777"/>
              <a:ext cx="106960" cy="244898"/>
            </a:xfrm>
            <a:custGeom>
              <a:avLst/>
              <a:gdLst>
                <a:gd name="connsiteX0" fmla="*/ 69523 w 106960"/>
                <a:gd name="connsiteY0" fmla="*/ 241723 h 244898"/>
                <a:gd name="connsiteX1" fmla="*/ 56823 w 106960"/>
                <a:gd name="connsiteY1" fmla="*/ 213148 h 244898"/>
                <a:gd name="connsiteX2" fmla="*/ 47298 w 106960"/>
                <a:gd name="connsiteY2" fmla="*/ 209973 h 244898"/>
                <a:gd name="connsiteX3" fmla="*/ 37773 w 106960"/>
                <a:gd name="connsiteY3" fmla="*/ 190923 h 244898"/>
                <a:gd name="connsiteX4" fmla="*/ 40948 w 106960"/>
                <a:gd name="connsiteY4" fmla="*/ 178223 h 244898"/>
                <a:gd name="connsiteX5" fmla="*/ 59998 w 106960"/>
                <a:gd name="connsiteY5" fmla="*/ 171873 h 244898"/>
                <a:gd name="connsiteX6" fmla="*/ 82223 w 106960"/>
                <a:gd name="connsiteY6" fmla="*/ 165523 h 244898"/>
                <a:gd name="connsiteX7" fmla="*/ 88573 w 106960"/>
                <a:gd name="connsiteY7" fmla="*/ 149648 h 244898"/>
                <a:gd name="connsiteX8" fmla="*/ 75873 w 106960"/>
                <a:gd name="connsiteY8" fmla="*/ 67098 h 244898"/>
                <a:gd name="connsiteX9" fmla="*/ 69523 w 106960"/>
                <a:gd name="connsiteY9" fmla="*/ 57573 h 244898"/>
                <a:gd name="connsiteX10" fmla="*/ 75873 w 106960"/>
                <a:gd name="connsiteY10" fmla="*/ 38523 h 244898"/>
                <a:gd name="connsiteX11" fmla="*/ 56823 w 106960"/>
                <a:gd name="connsiteY11" fmla="*/ 22648 h 244898"/>
                <a:gd name="connsiteX12" fmla="*/ 47298 w 106960"/>
                <a:gd name="connsiteY12" fmla="*/ 19473 h 244898"/>
                <a:gd name="connsiteX13" fmla="*/ 44123 w 106960"/>
                <a:gd name="connsiteY13" fmla="*/ 6773 h 244898"/>
                <a:gd name="connsiteX14" fmla="*/ 31423 w 106960"/>
                <a:gd name="connsiteY14" fmla="*/ 19473 h 244898"/>
                <a:gd name="connsiteX15" fmla="*/ 28248 w 106960"/>
                <a:gd name="connsiteY15" fmla="*/ 48048 h 244898"/>
                <a:gd name="connsiteX16" fmla="*/ 15548 w 106960"/>
                <a:gd name="connsiteY16" fmla="*/ 44873 h 244898"/>
                <a:gd name="connsiteX17" fmla="*/ 9198 w 106960"/>
                <a:gd name="connsiteY17" fmla="*/ 54398 h 244898"/>
                <a:gd name="connsiteX18" fmla="*/ 6023 w 106960"/>
                <a:gd name="connsiteY18" fmla="*/ 67098 h 244898"/>
                <a:gd name="connsiteX19" fmla="*/ 2848 w 106960"/>
                <a:gd name="connsiteY19" fmla="*/ 76623 h 244898"/>
                <a:gd name="connsiteX20" fmla="*/ 6023 w 106960"/>
                <a:gd name="connsiteY20" fmla="*/ 168698 h 244898"/>
                <a:gd name="connsiteX21" fmla="*/ 21898 w 106960"/>
                <a:gd name="connsiteY21" fmla="*/ 171873 h 244898"/>
                <a:gd name="connsiteX22" fmla="*/ 25073 w 106960"/>
                <a:gd name="connsiteY22" fmla="*/ 181398 h 244898"/>
                <a:gd name="connsiteX23" fmla="*/ 18723 w 106960"/>
                <a:gd name="connsiteY23" fmla="*/ 229023 h 244898"/>
                <a:gd name="connsiteX24" fmla="*/ 28248 w 106960"/>
                <a:gd name="connsiteY24" fmla="*/ 235373 h 244898"/>
                <a:gd name="connsiteX25" fmla="*/ 44123 w 106960"/>
                <a:gd name="connsiteY25" fmla="*/ 232198 h 244898"/>
                <a:gd name="connsiteX26" fmla="*/ 69523 w 106960"/>
                <a:gd name="connsiteY26" fmla="*/ 241723 h 2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960" h="244898">
                  <a:moveTo>
                    <a:pt x="69523" y="241723"/>
                  </a:moveTo>
                  <a:cubicBezTo>
                    <a:pt x="71640" y="238548"/>
                    <a:pt x="63684" y="218637"/>
                    <a:pt x="56823" y="213148"/>
                  </a:cubicBezTo>
                  <a:cubicBezTo>
                    <a:pt x="54210" y="211057"/>
                    <a:pt x="50473" y="211031"/>
                    <a:pt x="47298" y="209973"/>
                  </a:cubicBezTo>
                  <a:cubicBezTo>
                    <a:pt x="44087" y="205157"/>
                    <a:pt x="37773" y="197496"/>
                    <a:pt x="37773" y="190923"/>
                  </a:cubicBezTo>
                  <a:cubicBezTo>
                    <a:pt x="37773" y="186559"/>
                    <a:pt x="37635" y="181063"/>
                    <a:pt x="40948" y="178223"/>
                  </a:cubicBezTo>
                  <a:cubicBezTo>
                    <a:pt x="46030" y="173867"/>
                    <a:pt x="53648" y="173990"/>
                    <a:pt x="59998" y="171873"/>
                  </a:cubicBezTo>
                  <a:cubicBezTo>
                    <a:pt x="73663" y="167318"/>
                    <a:pt x="66276" y="169510"/>
                    <a:pt x="82223" y="165523"/>
                  </a:cubicBezTo>
                  <a:cubicBezTo>
                    <a:pt x="98235" y="154848"/>
                    <a:pt x="89707" y="164958"/>
                    <a:pt x="88573" y="149648"/>
                  </a:cubicBezTo>
                  <a:cubicBezTo>
                    <a:pt x="82511" y="67817"/>
                    <a:pt x="106960" y="87823"/>
                    <a:pt x="75873" y="67098"/>
                  </a:cubicBezTo>
                  <a:cubicBezTo>
                    <a:pt x="73756" y="63923"/>
                    <a:pt x="69523" y="61389"/>
                    <a:pt x="69523" y="57573"/>
                  </a:cubicBezTo>
                  <a:cubicBezTo>
                    <a:pt x="69523" y="50880"/>
                    <a:pt x="75873" y="38523"/>
                    <a:pt x="75873" y="38523"/>
                  </a:cubicBezTo>
                  <a:cubicBezTo>
                    <a:pt x="68851" y="31501"/>
                    <a:pt x="65664" y="27068"/>
                    <a:pt x="56823" y="22648"/>
                  </a:cubicBezTo>
                  <a:cubicBezTo>
                    <a:pt x="53830" y="21151"/>
                    <a:pt x="50473" y="20531"/>
                    <a:pt x="47298" y="19473"/>
                  </a:cubicBezTo>
                  <a:cubicBezTo>
                    <a:pt x="46240" y="15240"/>
                    <a:pt x="47614" y="9391"/>
                    <a:pt x="44123" y="6773"/>
                  </a:cubicBezTo>
                  <a:cubicBezTo>
                    <a:pt x="35092" y="0"/>
                    <a:pt x="31987" y="17780"/>
                    <a:pt x="31423" y="19473"/>
                  </a:cubicBezTo>
                  <a:cubicBezTo>
                    <a:pt x="30365" y="28998"/>
                    <a:pt x="33327" y="39921"/>
                    <a:pt x="28248" y="48048"/>
                  </a:cubicBezTo>
                  <a:cubicBezTo>
                    <a:pt x="25935" y="51748"/>
                    <a:pt x="19688" y="43493"/>
                    <a:pt x="15548" y="44873"/>
                  </a:cubicBezTo>
                  <a:cubicBezTo>
                    <a:pt x="11928" y="46080"/>
                    <a:pt x="11315" y="51223"/>
                    <a:pt x="9198" y="54398"/>
                  </a:cubicBezTo>
                  <a:cubicBezTo>
                    <a:pt x="8140" y="58631"/>
                    <a:pt x="7222" y="62902"/>
                    <a:pt x="6023" y="67098"/>
                  </a:cubicBezTo>
                  <a:cubicBezTo>
                    <a:pt x="5104" y="70316"/>
                    <a:pt x="2848" y="73276"/>
                    <a:pt x="2848" y="76623"/>
                  </a:cubicBezTo>
                  <a:cubicBezTo>
                    <a:pt x="2848" y="107333"/>
                    <a:pt x="0" y="138584"/>
                    <a:pt x="6023" y="168698"/>
                  </a:cubicBezTo>
                  <a:cubicBezTo>
                    <a:pt x="7081" y="173990"/>
                    <a:pt x="16606" y="170815"/>
                    <a:pt x="21898" y="171873"/>
                  </a:cubicBezTo>
                  <a:cubicBezTo>
                    <a:pt x="22956" y="175048"/>
                    <a:pt x="25073" y="178051"/>
                    <a:pt x="25073" y="181398"/>
                  </a:cubicBezTo>
                  <a:cubicBezTo>
                    <a:pt x="25073" y="199958"/>
                    <a:pt x="22101" y="212135"/>
                    <a:pt x="18723" y="229023"/>
                  </a:cubicBezTo>
                  <a:cubicBezTo>
                    <a:pt x="21898" y="231140"/>
                    <a:pt x="24462" y="234900"/>
                    <a:pt x="28248" y="235373"/>
                  </a:cubicBezTo>
                  <a:cubicBezTo>
                    <a:pt x="33603" y="236042"/>
                    <a:pt x="38800" y="233085"/>
                    <a:pt x="44123" y="232198"/>
                  </a:cubicBezTo>
                  <a:cubicBezTo>
                    <a:pt x="68421" y="228148"/>
                    <a:pt x="67406" y="244898"/>
                    <a:pt x="69523" y="241723"/>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4" name="Rounded Rectangle 83"/>
            <p:cNvSpPr/>
            <p:nvPr/>
          </p:nvSpPr>
          <p:spPr bwMode="auto">
            <a:xfrm>
              <a:off x="5467659" y="2572401"/>
              <a:ext cx="73684" cy="6570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sp>
        <p:nvSpPr>
          <p:cNvPr id="85" name="Freeform 84"/>
          <p:cNvSpPr/>
          <p:nvPr/>
        </p:nvSpPr>
        <p:spPr bwMode="auto">
          <a:xfrm>
            <a:off x="4024828" y="4183258"/>
            <a:ext cx="68263" cy="133351"/>
          </a:xfrm>
          <a:custGeom>
            <a:avLst/>
            <a:gdLst>
              <a:gd name="connsiteX0" fmla="*/ 142516 w 143045"/>
              <a:gd name="connsiteY0" fmla="*/ 244475 h 286300"/>
              <a:gd name="connsiteX1" fmla="*/ 132991 w 143045"/>
              <a:gd name="connsiteY1" fmla="*/ 241300 h 286300"/>
              <a:gd name="connsiteX2" fmla="*/ 129816 w 143045"/>
              <a:gd name="connsiteY2" fmla="*/ 231775 h 286300"/>
              <a:gd name="connsiteX3" fmla="*/ 132991 w 143045"/>
              <a:gd name="connsiteY3" fmla="*/ 196850 h 286300"/>
              <a:gd name="connsiteX4" fmla="*/ 136166 w 143045"/>
              <a:gd name="connsiteY4" fmla="*/ 155575 h 286300"/>
              <a:gd name="connsiteX5" fmla="*/ 120291 w 143045"/>
              <a:gd name="connsiteY5" fmla="*/ 142875 h 286300"/>
              <a:gd name="connsiteX6" fmla="*/ 110766 w 143045"/>
              <a:gd name="connsiteY6" fmla="*/ 139700 h 286300"/>
              <a:gd name="connsiteX7" fmla="*/ 82191 w 143045"/>
              <a:gd name="connsiteY7" fmla="*/ 136525 h 286300"/>
              <a:gd name="connsiteX8" fmla="*/ 85366 w 143045"/>
              <a:gd name="connsiteY8" fmla="*/ 101600 h 286300"/>
              <a:gd name="connsiteX9" fmla="*/ 104416 w 143045"/>
              <a:gd name="connsiteY9" fmla="*/ 98425 h 286300"/>
              <a:gd name="connsiteX10" fmla="*/ 107591 w 143045"/>
              <a:gd name="connsiteY10" fmla="*/ 88900 h 286300"/>
              <a:gd name="connsiteX11" fmla="*/ 110766 w 143045"/>
              <a:gd name="connsiteY11" fmla="*/ 60325 h 286300"/>
              <a:gd name="connsiteX12" fmla="*/ 117116 w 143045"/>
              <a:gd name="connsiteY12" fmla="*/ 50800 h 286300"/>
              <a:gd name="connsiteX13" fmla="*/ 120291 w 143045"/>
              <a:gd name="connsiteY13" fmla="*/ 31750 h 286300"/>
              <a:gd name="connsiteX14" fmla="*/ 126641 w 143045"/>
              <a:gd name="connsiteY14" fmla="*/ 12700 h 286300"/>
              <a:gd name="connsiteX15" fmla="*/ 123466 w 143045"/>
              <a:gd name="connsiteY15" fmla="*/ 0 h 286300"/>
              <a:gd name="connsiteX16" fmla="*/ 104416 w 143045"/>
              <a:gd name="connsiteY16" fmla="*/ 12700 h 286300"/>
              <a:gd name="connsiteX17" fmla="*/ 94891 w 143045"/>
              <a:gd name="connsiteY17" fmla="*/ 25400 h 286300"/>
              <a:gd name="connsiteX18" fmla="*/ 88541 w 143045"/>
              <a:gd name="connsiteY18" fmla="*/ 34925 h 286300"/>
              <a:gd name="connsiteX19" fmla="*/ 91716 w 143045"/>
              <a:gd name="connsiteY19" fmla="*/ 53975 h 286300"/>
              <a:gd name="connsiteX20" fmla="*/ 82191 w 143045"/>
              <a:gd name="connsiteY20" fmla="*/ 73025 h 286300"/>
              <a:gd name="connsiteX21" fmla="*/ 63141 w 143045"/>
              <a:gd name="connsiteY21" fmla="*/ 69850 h 286300"/>
              <a:gd name="connsiteX22" fmla="*/ 59966 w 143045"/>
              <a:gd name="connsiteY22" fmla="*/ 41275 h 286300"/>
              <a:gd name="connsiteX23" fmla="*/ 44091 w 143045"/>
              <a:gd name="connsiteY23" fmla="*/ 44450 h 286300"/>
              <a:gd name="connsiteX24" fmla="*/ 37741 w 143045"/>
              <a:gd name="connsiteY24" fmla="*/ 53975 h 286300"/>
              <a:gd name="connsiteX25" fmla="*/ 28216 w 143045"/>
              <a:gd name="connsiteY25" fmla="*/ 82550 h 286300"/>
              <a:gd name="connsiteX26" fmla="*/ 9166 w 143045"/>
              <a:gd name="connsiteY26" fmla="*/ 85725 h 286300"/>
              <a:gd name="connsiteX27" fmla="*/ 5991 w 143045"/>
              <a:gd name="connsiteY27" fmla="*/ 95250 h 286300"/>
              <a:gd name="connsiteX28" fmla="*/ 5991 w 143045"/>
              <a:gd name="connsiteY28" fmla="*/ 177800 h 286300"/>
              <a:gd name="connsiteX29" fmla="*/ 15516 w 143045"/>
              <a:gd name="connsiteY29" fmla="*/ 187325 h 286300"/>
              <a:gd name="connsiteX30" fmla="*/ 72666 w 143045"/>
              <a:gd name="connsiteY30" fmla="*/ 190500 h 286300"/>
              <a:gd name="connsiteX31" fmla="*/ 69491 w 143045"/>
              <a:gd name="connsiteY31" fmla="*/ 206375 h 286300"/>
              <a:gd name="connsiteX32" fmla="*/ 59966 w 143045"/>
              <a:gd name="connsiteY32" fmla="*/ 209550 h 286300"/>
              <a:gd name="connsiteX33" fmla="*/ 56791 w 143045"/>
              <a:gd name="connsiteY33" fmla="*/ 219075 h 286300"/>
              <a:gd name="connsiteX34" fmla="*/ 59966 w 143045"/>
              <a:gd name="connsiteY34" fmla="*/ 282575 h 286300"/>
              <a:gd name="connsiteX35" fmla="*/ 69491 w 143045"/>
              <a:gd name="connsiteY35" fmla="*/ 276225 h 286300"/>
              <a:gd name="connsiteX36" fmla="*/ 72666 w 143045"/>
              <a:gd name="connsiteY36" fmla="*/ 219075 h 286300"/>
              <a:gd name="connsiteX37" fmla="*/ 82191 w 143045"/>
              <a:gd name="connsiteY37" fmla="*/ 206375 h 286300"/>
              <a:gd name="connsiteX38" fmla="*/ 98066 w 143045"/>
              <a:gd name="connsiteY38" fmla="*/ 190500 h 286300"/>
              <a:gd name="connsiteX39" fmla="*/ 120291 w 143045"/>
              <a:gd name="connsiteY39" fmla="*/ 250825 h 286300"/>
              <a:gd name="connsiteX40" fmla="*/ 129816 w 143045"/>
              <a:gd name="connsiteY40" fmla="*/ 254000 h 286300"/>
              <a:gd name="connsiteX41" fmla="*/ 142516 w 143045"/>
              <a:gd name="connsiteY41" fmla="*/ 244475 h 2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045" h="286300">
                <a:moveTo>
                  <a:pt x="142516" y="244475"/>
                </a:moveTo>
                <a:cubicBezTo>
                  <a:pt x="143045" y="242358"/>
                  <a:pt x="135358" y="243667"/>
                  <a:pt x="132991" y="241300"/>
                </a:cubicBezTo>
                <a:cubicBezTo>
                  <a:pt x="130624" y="238933"/>
                  <a:pt x="129816" y="235122"/>
                  <a:pt x="129816" y="231775"/>
                </a:cubicBezTo>
                <a:cubicBezTo>
                  <a:pt x="129816" y="220085"/>
                  <a:pt x="132020" y="208499"/>
                  <a:pt x="132991" y="196850"/>
                </a:cubicBezTo>
                <a:cubicBezTo>
                  <a:pt x="134137" y="183099"/>
                  <a:pt x="135108" y="169333"/>
                  <a:pt x="136166" y="155575"/>
                </a:cubicBezTo>
                <a:cubicBezTo>
                  <a:pt x="112225" y="147595"/>
                  <a:pt x="140807" y="159288"/>
                  <a:pt x="120291" y="142875"/>
                </a:cubicBezTo>
                <a:cubicBezTo>
                  <a:pt x="117678" y="140784"/>
                  <a:pt x="114067" y="140250"/>
                  <a:pt x="110766" y="139700"/>
                </a:cubicBezTo>
                <a:cubicBezTo>
                  <a:pt x="101313" y="138124"/>
                  <a:pt x="91716" y="137583"/>
                  <a:pt x="82191" y="136525"/>
                </a:cubicBezTo>
                <a:cubicBezTo>
                  <a:pt x="83249" y="124883"/>
                  <a:pt x="79476" y="111697"/>
                  <a:pt x="85366" y="101600"/>
                </a:cubicBezTo>
                <a:cubicBezTo>
                  <a:pt x="88610" y="96039"/>
                  <a:pt x="98827" y="101619"/>
                  <a:pt x="104416" y="98425"/>
                </a:cubicBezTo>
                <a:cubicBezTo>
                  <a:pt x="107322" y="96765"/>
                  <a:pt x="106533" y="92075"/>
                  <a:pt x="107591" y="88900"/>
                </a:cubicBezTo>
                <a:cubicBezTo>
                  <a:pt x="108649" y="79375"/>
                  <a:pt x="108442" y="69622"/>
                  <a:pt x="110766" y="60325"/>
                </a:cubicBezTo>
                <a:cubicBezTo>
                  <a:pt x="111691" y="56623"/>
                  <a:pt x="115909" y="54420"/>
                  <a:pt x="117116" y="50800"/>
                </a:cubicBezTo>
                <a:cubicBezTo>
                  <a:pt x="119152" y="44693"/>
                  <a:pt x="118730" y="37995"/>
                  <a:pt x="120291" y="31750"/>
                </a:cubicBezTo>
                <a:cubicBezTo>
                  <a:pt x="121914" y="25256"/>
                  <a:pt x="126641" y="12700"/>
                  <a:pt x="126641" y="12700"/>
                </a:cubicBezTo>
                <a:cubicBezTo>
                  <a:pt x="125583" y="8467"/>
                  <a:pt x="127830" y="0"/>
                  <a:pt x="123466" y="0"/>
                </a:cubicBezTo>
                <a:cubicBezTo>
                  <a:pt x="115834" y="0"/>
                  <a:pt x="104416" y="12700"/>
                  <a:pt x="104416" y="12700"/>
                </a:cubicBezTo>
                <a:cubicBezTo>
                  <a:pt x="101241" y="16933"/>
                  <a:pt x="97967" y="21094"/>
                  <a:pt x="94891" y="25400"/>
                </a:cubicBezTo>
                <a:cubicBezTo>
                  <a:pt x="92673" y="28505"/>
                  <a:pt x="88962" y="31132"/>
                  <a:pt x="88541" y="34925"/>
                </a:cubicBezTo>
                <a:cubicBezTo>
                  <a:pt x="87830" y="41323"/>
                  <a:pt x="90658" y="47625"/>
                  <a:pt x="91716" y="53975"/>
                </a:cubicBezTo>
                <a:cubicBezTo>
                  <a:pt x="90606" y="57305"/>
                  <a:pt x="86667" y="71906"/>
                  <a:pt x="82191" y="73025"/>
                </a:cubicBezTo>
                <a:cubicBezTo>
                  <a:pt x="75946" y="74586"/>
                  <a:pt x="69491" y="70908"/>
                  <a:pt x="63141" y="69850"/>
                </a:cubicBezTo>
                <a:cubicBezTo>
                  <a:pt x="62083" y="60325"/>
                  <a:pt x="65716" y="48942"/>
                  <a:pt x="59966" y="41275"/>
                </a:cubicBezTo>
                <a:cubicBezTo>
                  <a:pt x="56728" y="36958"/>
                  <a:pt x="48776" y="41773"/>
                  <a:pt x="44091" y="44450"/>
                </a:cubicBezTo>
                <a:cubicBezTo>
                  <a:pt x="40778" y="46343"/>
                  <a:pt x="39291" y="50488"/>
                  <a:pt x="37741" y="53975"/>
                </a:cubicBezTo>
                <a:lnTo>
                  <a:pt x="28216" y="82550"/>
                </a:lnTo>
                <a:cubicBezTo>
                  <a:pt x="26180" y="88657"/>
                  <a:pt x="15516" y="84667"/>
                  <a:pt x="9166" y="85725"/>
                </a:cubicBezTo>
                <a:cubicBezTo>
                  <a:pt x="8108" y="88900"/>
                  <a:pt x="6361" y="91924"/>
                  <a:pt x="5991" y="95250"/>
                </a:cubicBezTo>
                <a:cubicBezTo>
                  <a:pt x="3910" y="113976"/>
                  <a:pt x="0" y="156832"/>
                  <a:pt x="5991" y="177800"/>
                </a:cubicBezTo>
                <a:cubicBezTo>
                  <a:pt x="7225" y="182117"/>
                  <a:pt x="11105" y="186485"/>
                  <a:pt x="15516" y="187325"/>
                </a:cubicBezTo>
                <a:cubicBezTo>
                  <a:pt x="34258" y="190895"/>
                  <a:pt x="53616" y="189442"/>
                  <a:pt x="72666" y="190500"/>
                </a:cubicBezTo>
                <a:cubicBezTo>
                  <a:pt x="71608" y="195792"/>
                  <a:pt x="72484" y="201885"/>
                  <a:pt x="69491" y="206375"/>
                </a:cubicBezTo>
                <a:cubicBezTo>
                  <a:pt x="67635" y="209160"/>
                  <a:pt x="62333" y="207183"/>
                  <a:pt x="59966" y="209550"/>
                </a:cubicBezTo>
                <a:cubicBezTo>
                  <a:pt x="57599" y="211917"/>
                  <a:pt x="57849" y="215900"/>
                  <a:pt x="56791" y="219075"/>
                </a:cubicBezTo>
                <a:cubicBezTo>
                  <a:pt x="57849" y="240242"/>
                  <a:pt x="55369" y="261887"/>
                  <a:pt x="59966" y="282575"/>
                </a:cubicBezTo>
                <a:cubicBezTo>
                  <a:pt x="60794" y="286300"/>
                  <a:pt x="68743" y="279967"/>
                  <a:pt x="69491" y="276225"/>
                </a:cubicBezTo>
                <a:cubicBezTo>
                  <a:pt x="73233" y="257516"/>
                  <a:pt x="69253" y="237847"/>
                  <a:pt x="72666" y="219075"/>
                </a:cubicBezTo>
                <a:cubicBezTo>
                  <a:pt x="73613" y="213869"/>
                  <a:pt x="79115" y="210681"/>
                  <a:pt x="82191" y="206375"/>
                </a:cubicBezTo>
                <a:cubicBezTo>
                  <a:pt x="91812" y="192905"/>
                  <a:pt x="84211" y="199736"/>
                  <a:pt x="98066" y="190500"/>
                </a:cubicBezTo>
                <a:cubicBezTo>
                  <a:pt x="101949" y="260391"/>
                  <a:pt x="82303" y="242383"/>
                  <a:pt x="120291" y="250825"/>
                </a:cubicBezTo>
                <a:cubicBezTo>
                  <a:pt x="123558" y="251551"/>
                  <a:pt x="126641" y="252942"/>
                  <a:pt x="129816" y="254000"/>
                </a:cubicBezTo>
                <a:cubicBezTo>
                  <a:pt x="141310" y="261663"/>
                  <a:pt x="141987" y="246592"/>
                  <a:pt x="142516" y="2444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6" name="Freeform 85"/>
          <p:cNvSpPr/>
          <p:nvPr/>
        </p:nvSpPr>
        <p:spPr bwMode="auto">
          <a:xfrm>
            <a:off x="4334388" y="4186436"/>
            <a:ext cx="66675" cy="136525"/>
          </a:xfrm>
          <a:custGeom>
            <a:avLst/>
            <a:gdLst>
              <a:gd name="connsiteX0" fmla="*/ 142516 w 143045"/>
              <a:gd name="connsiteY0" fmla="*/ 244475 h 286300"/>
              <a:gd name="connsiteX1" fmla="*/ 132991 w 143045"/>
              <a:gd name="connsiteY1" fmla="*/ 241300 h 286300"/>
              <a:gd name="connsiteX2" fmla="*/ 129816 w 143045"/>
              <a:gd name="connsiteY2" fmla="*/ 231775 h 286300"/>
              <a:gd name="connsiteX3" fmla="*/ 132991 w 143045"/>
              <a:gd name="connsiteY3" fmla="*/ 196850 h 286300"/>
              <a:gd name="connsiteX4" fmla="*/ 136166 w 143045"/>
              <a:gd name="connsiteY4" fmla="*/ 155575 h 286300"/>
              <a:gd name="connsiteX5" fmla="*/ 120291 w 143045"/>
              <a:gd name="connsiteY5" fmla="*/ 142875 h 286300"/>
              <a:gd name="connsiteX6" fmla="*/ 110766 w 143045"/>
              <a:gd name="connsiteY6" fmla="*/ 139700 h 286300"/>
              <a:gd name="connsiteX7" fmla="*/ 82191 w 143045"/>
              <a:gd name="connsiteY7" fmla="*/ 136525 h 286300"/>
              <a:gd name="connsiteX8" fmla="*/ 85366 w 143045"/>
              <a:gd name="connsiteY8" fmla="*/ 101600 h 286300"/>
              <a:gd name="connsiteX9" fmla="*/ 104416 w 143045"/>
              <a:gd name="connsiteY9" fmla="*/ 98425 h 286300"/>
              <a:gd name="connsiteX10" fmla="*/ 107591 w 143045"/>
              <a:gd name="connsiteY10" fmla="*/ 88900 h 286300"/>
              <a:gd name="connsiteX11" fmla="*/ 110766 w 143045"/>
              <a:gd name="connsiteY11" fmla="*/ 60325 h 286300"/>
              <a:gd name="connsiteX12" fmla="*/ 117116 w 143045"/>
              <a:gd name="connsiteY12" fmla="*/ 50800 h 286300"/>
              <a:gd name="connsiteX13" fmla="*/ 120291 w 143045"/>
              <a:gd name="connsiteY13" fmla="*/ 31750 h 286300"/>
              <a:gd name="connsiteX14" fmla="*/ 126641 w 143045"/>
              <a:gd name="connsiteY14" fmla="*/ 12700 h 286300"/>
              <a:gd name="connsiteX15" fmla="*/ 123466 w 143045"/>
              <a:gd name="connsiteY15" fmla="*/ 0 h 286300"/>
              <a:gd name="connsiteX16" fmla="*/ 104416 w 143045"/>
              <a:gd name="connsiteY16" fmla="*/ 12700 h 286300"/>
              <a:gd name="connsiteX17" fmla="*/ 94891 w 143045"/>
              <a:gd name="connsiteY17" fmla="*/ 25400 h 286300"/>
              <a:gd name="connsiteX18" fmla="*/ 88541 w 143045"/>
              <a:gd name="connsiteY18" fmla="*/ 34925 h 286300"/>
              <a:gd name="connsiteX19" fmla="*/ 91716 w 143045"/>
              <a:gd name="connsiteY19" fmla="*/ 53975 h 286300"/>
              <a:gd name="connsiteX20" fmla="*/ 82191 w 143045"/>
              <a:gd name="connsiteY20" fmla="*/ 73025 h 286300"/>
              <a:gd name="connsiteX21" fmla="*/ 63141 w 143045"/>
              <a:gd name="connsiteY21" fmla="*/ 69850 h 286300"/>
              <a:gd name="connsiteX22" fmla="*/ 59966 w 143045"/>
              <a:gd name="connsiteY22" fmla="*/ 41275 h 286300"/>
              <a:gd name="connsiteX23" fmla="*/ 44091 w 143045"/>
              <a:gd name="connsiteY23" fmla="*/ 44450 h 286300"/>
              <a:gd name="connsiteX24" fmla="*/ 37741 w 143045"/>
              <a:gd name="connsiteY24" fmla="*/ 53975 h 286300"/>
              <a:gd name="connsiteX25" fmla="*/ 28216 w 143045"/>
              <a:gd name="connsiteY25" fmla="*/ 82550 h 286300"/>
              <a:gd name="connsiteX26" fmla="*/ 9166 w 143045"/>
              <a:gd name="connsiteY26" fmla="*/ 85725 h 286300"/>
              <a:gd name="connsiteX27" fmla="*/ 5991 w 143045"/>
              <a:gd name="connsiteY27" fmla="*/ 95250 h 286300"/>
              <a:gd name="connsiteX28" fmla="*/ 5991 w 143045"/>
              <a:gd name="connsiteY28" fmla="*/ 177800 h 286300"/>
              <a:gd name="connsiteX29" fmla="*/ 15516 w 143045"/>
              <a:gd name="connsiteY29" fmla="*/ 187325 h 286300"/>
              <a:gd name="connsiteX30" fmla="*/ 72666 w 143045"/>
              <a:gd name="connsiteY30" fmla="*/ 190500 h 286300"/>
              <a:gd name="connsiteX31" fmla="*/ 69491 w 143045"/>
              <a:gd name="connsiteY31" fmla="*/ 206375 h 286300"/>
              <a:gd name="connsiteX32" fmla="*/ 59966 w 143045"/>
              <a:gd name="connsiteY32" fmla="*/ 209550 h 286300"/>
              <a:gd name="connsiteX33" fmla="*/ 56791 w 143045"/>
              <a:gd name="connsiteY33" fmla="*/ 219075 h 286300"/>
              <a:gd name="connsiteX34" fmla="*/ 59966 w 143045"/>
              <a:gd name="connsiteY34" fmla="*/ 282575 h 286300"/>
              <a:gd name="connsiteX35" fmla="*/ 69491 w 143045"/>
              <a:gd name="connsiteY35" fmla="*/ 276225 h 286300"/>
              <a:gd name="connsiteX36" fmla="*/ 72666 w 143045"/>
              <a:gd name="connsiteY36" fmla="*/ 219075 h 286300"/>
              <a:gd name="connsiteX37" fmla="*/ 82191 w 143045"/>
              <a:gd name="connsiteY37" fmla="*/ 206375 h 286300"/>
              <a:gd name="connsiteX38" fmla="*/ 98066 w 143045"/>
              <a:gd name="connsiteY38" fmla="*/ 190500 h 286300"/>
              <a:gd name="connsiteX39" fmla="*/ 120291 w 143045"/>
              <a:gd name="connsiteY39" fmla="*/ 250825 h 286300"/>
              <a:gd name="connsiteX40" fmla="*/ 129816 w 143045"/>
              <a:gd name="connsiteY40" fmla="*/ 254000 h 286300"/>
              <a:gd name="connsiteX41" fmla="*/ 142516 w 143045"/>
              <a:gd name="connsiteY41" fmla="*/ 244475 h 2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045" h="286300">
                <a:moveTo>
                  <a:pt x="142516" y="244475"/>
                </a:moveTo>
                <a:cubicBezTo>
                  <a:pt x="143045" y="242358"/>
                  <a:pt x="135358" y="243667"/>
                  <a:pt x="132991" y="241300"/>
                </a:cubicBezTo>
                <a:cubicBezTo>
                  <a:pt x="130624" y="238933"/>
                  <a:pt x="129816" y="235122"/>
                  <a:pt x="129816" y="231775"/>
                </a:cubicBezTo>
                <a:cubicBezTo>
                  <a:pt x="129816" y="220085"/>
                  <a:pt x="132020" y="208499"/>
                  <a:pt x="132991" y="196850"/>
                </a:cubicBezTo>
                <a:cubicBezTo>
                  <a:pt x="134137" y="183099"/>
                  <a:pt x="135108" y="169333"/>
                  <a:pt x="136166" y="155575"/>
                </a:cubicBezTo>
                <a:cubicBezTo>
                  <a:pt x="112225" y="147595"/>
                  <a:pt x="140807" y="159288"/>
                  <a:pt x="120291" y="142875"/>
                </a:cubicBezTo>
                <a:cubicBezTo>
                  <a:pt x="117678" y="140784"/>
                  <a:pt x="114067" y="140250"/>
                  <a:pt x="110766" y="139700"/>
                </a:cubicBezTo>
                <a:cubicBezTo>
                  <a:pt x="101313" y="138124"/>
                  <a:pt x="91716" y="137583"/>
                  <a:pt x="82191" y="136525"/>
                </a:cubicBezTo>
                <a:cubicBezTo>
                  <a:pt x="83249" y="124883"/>
                  <a:pt x="79476" y="111697"/>
                  <a:pt x="85366" y="101600"/>
                </a:cubicBezTo>
                <a:cubicBezTo>
                  <a:pt x="88610" y="96039"/>
                  <a:pt x="98827" y="101619"/>
                  <a:pt x="104416" y="98425"/>
                </a:cubicBezTo>
                <a:cubicBezTo>
                  <a:pt x="107322" y="96765"/>
                  <a:pt x="106533" y="92075"/>
                  <a:pt x="107591" y="88900"/>
                </a:cubicBezTo>
                <a:cubicBezTo>
                  <a:pt x="108649" y="79375"/>
                  <a:pt x="108442" y="69622"/>
                  <a:pt x="110766" y="60325"/>
                </a:cubicBezTo>
                <a:cubicBezTo>
                  <a:pt x="111691" y="56623"/>
                  <a:pt x="115909" y="54420"/>
                  <a:pt x="117116" y="50800"/>
                </a:cubicBezTo>
                <a:cubicBezTo>
                  <a:pt x="119152" y="44693"/>
                  <a:pt x="118730" y="37995"/>
                  <a:pt x="120291" y="31750"/>
                </a:cubicBezTo>
                <a:cubicBezTo>
                  <a:pt x="121914" y="25256"/>
                  <a:pt x="126641" y="12700"/>
                  <a:pt x="126641" y="12700"/>
                </a:cubicBezTo>
                <a:cubicBezTo>
                  <a:pt x="125583" y="8467"/>
                  <a:pt x="127830" y="0"/>
                  <a:pt x="123466" y="0"/>
                </a:cubicBezTo>
                <a:cubicBezTo>
                  <a:pt x="115834" y="0"/>
                  <a:pt x="104416" y="12700"/>
                  <a:pt x="104416" y="12700"/>
                </a:cubicBezTo>
                <a:cubicBezTo>
                  <a:pt x="101241" y="16933"/>
                  <a:pt x="97967" y="21094"/>
                  <a:pt x="94891" y="25400"/>
                </a:cubicBezTo>
                <a:cubicBezTo>
                  <a:pt x="92673" y="28505"/>
                  <a:pt x="88962" y="31132"/>
                  <a:pt x="88541" y="34925"/>
                </a:cubicBezTo>
                <a:cubicBezTo>
                  <a:pt x="87830" y="41323"/>
                  <a:pt x="90658" y="47625"/>
                  <a:pt x="91716" y="53975"/>
                </a:cubicBezTo>
                <a:cubicBezTo>
                  <a:pt x="90606" y="57305"/>
                  <a:pt x="86667" y="71906"/>
                  <a:pt x="82191" y="73025"/>
                </a:cubicBezTo>
                <a:cubicBezTo>
                  <a:pt x="75946" y="74586"/>
                  <a:pt x="69491" y="70908"/>
                  <a:pt x="63141" y="69850"/>
                </a:cubicBezTo>
                <a:cubicBezTo>
                  <a:pt x="62083" y="60325"/>
                  <a:pt x="65716" y="48942"/>
                  <a:pt x="59966" y="41275"/>
                </a:cubicBezTo>
                <a:cubicBezTo>
                  <a:pt x="56728" y="36958"/>
                  <a:pt x="48776" y="41773"/>
                  <a:pt x="44091" y="44450"/>
                </a:cubicBezTo>
                <a:cubicBezTo>
                  <a:pt x="40778" y="46343"/>
                  <a:pt x="39291" y="50488"/>
                  <a:pt x="37741" y="53975"/>
                </a:cubicBezTo>
                <a:lnTo>
                  <a:pt x="28216" y="82550"/>
                </a:lnTo>
                <a:cubicBezTo>
                  <a:pt x="26180" y="88657"/>
                  <a:pt x="15516" y="84667"/>
                  <a:pt x="9166" y="85725"/>
                </a:cubicBezTo>
                <a:cubicBezTo>
                  <a:pt x="8108" y="88900"/>
                  <a:pt x="6361" y="91924"/>
                  <a:pt x="5991" y="95250"/>
                </a:cubicBezTo>
                <a:cubicBezTo>
                  <a:pt x="3910" y="113976"/>
                  <a:pt x="0" y="156832"/>
                  <a:pt x="5991" y="177800"/>
                </a:cubicBezTo>
                <a:cubicBezTo>
                  <a:pt x="7225" y="182117"/>
                  <a:pt x="11105" y="186485"/>
                  <a:pt x="15516" y="187325"/>
                </a:cubicBezTo>
                <a:cubicBezTo>
                  <a:pt x="34258" y="190895"/>
                  <a:pt x="53616" y="189442"/>
                  <a:pt x="72666" y="190500"/>
                </a:cubicBezTo>
                <a:cubicBezTo>
                  <a:pt x="71608" y="195792"/>
                  <a:pt x="72484" y="201885"/>
                  <a:pt x="69491" y="206375"/>
                </a:cubicBezTo>
                <a:cubicBezTo>
                  <a:pt x="67635" y="209160"/>
                  <a:pt x="62333" y="207183"/>
                  <a:pt x="59966" y="209550"/>
                </a:cubicBezTo>
                <a:cubicBezTo>
                  <a:pt x="57599" y="211917"/>
                  <a:pt x="57849" y="215900"/>
                  <a:pt x="56791" y="219075"/>
                </a:cubicBezTo>
                <a:cubicBezTo>
                  <a:pt x="57849" y="240242"/>
                  <a:pt x="55369" y="261887"/>
                  <a:pt x="59966" y="282575"/>
                </a:cubicBezTo>
                <a:cubicBezTo>
                  <a:pt x="60794" y="286300"/>
                  <a:pt x="68743" y="279967"/>
                  <a:pt x="69491" y="276225"/>
                </a:cubicBezTo>
                <a:cubicBezTo>
                  <a:pt x="73233" y="257516"/>
                  <a:pt x="69253" y="237847"/>
                  <a:pt x="72666" y="219075"/>
                </a:cubicBezTo>
                <a:cubicBezTo>
                  <a:pt x="73613" y="213869"/>
                  <a:pt x="79115" y="210681"/>
                  <a:pt x="82191" y="206375"/>
                </a:cubicBezTo>
                <a:cubicBezTo>
                  <a:pt x="91812" y="192905"/>
                  <a:pt x="84211" y="199736"/>
                  <a:pt x="98066" y="190500"/>
                </a:cubicBezTo>
                <a:cubicBezTo>
                  <a:pt x="101949" y="260391"/>
                  <a:pt x="82303" y="242383"/>
                  <a:pt x="120291" y="250825"/>
                </a:cubicBezTo>
                <a:cubicBezTo>
                  <a:pt x="123558" y="251551"/>
                  <a:pt x="126641" y="252942"/>
                  <a:pt x="129816" y="254000"/>
                </a:cubicBezTo>
                <a:cubicBezTo>
                  <a:pt x="141310" y="261663"/>
                  <a:pt x="141987" y="246592"/>
                  <a:pt x="142516" y="2444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7" name="Freeform 86"/>
          <p:cNvSpPr/>
          <p:nvPr/>
        </p:nvSpPr>
        <p:spPr bwMode="auto">
          <a:xfrm>
            <a:off x="4628077" y="4183258"/>
            <a:ext cx="68263" cy="133351"/>
          </a:xfrm>
          <a:custGeom>
            <a:avLst/>
            <a:gdLst>
              <a:gd name="connsiteX0" fmla="*/ 142516 w 143045"/>
              <a:gd name="connsiteY0" fmla="*/ 244475 h 286300"/>
              <a:gd name="connsiteX1" fmla="*/ 132991 w 143045"/>
              <a:gd name="connsiteY1" fmla="*/ 241300 h 286300"/>
              <a:gd name="connsiteX2" fmla="*/ 129816 w 143045"/>
              <a:gd name="connsiteY2" fmla="*/ 231775 h 286300"/>
              <a:gd name="connsiteX3" fmla="*/ 132991 w 143045"/>
              <a:gd name="connsiteY3" fmla="*/ 196850 h 286300"/>
              <a:gd name="connsiteX4" fmla="*/ 136166 w 143045"/>
              <a:gd name="connsiteY4" fmla="*/ 155575 h 286300"/>
              <a:gd name="connsiteX5" fmla="*/ 120291 w 143045"/>
              <a:gd name="connsiteY5" fmla="*/ 142875 h 286300"/>
              <a:gd name="connsiteX6" fmla="*/ 110766 w 143045"/>
              <a:gd name="connsiteY6" fmla="*/ 139700 h 286300"/>
              <a:gd name="connsiteX7" fmla="*/ 82191 w 143045"/>
              <a:gd name="connsiteY7" fmla="*/ 136525 h 286300"/>
              <a:gd name="connsiteX8" fmla="*/ 85366 w 143045"/>
              <a:gd name="connsiteY8" fmla="*/ 101600 h 286300"/>
              <a:gd name="connsiteX9" fmla="*/ 104416 w 143045"/>
              <a:gd name="connsiteY9" fmla="*/ 98425 h 286300"/>
              <a:gd name="connsiteX10" fmla="*/ 107591 w 143045"/>
              <a:gd name="connsiteY10" fmla="*/ 88900 h 286300"/>
              <a:gd name="connsiteX11" fmla="*/ 110766 w 143045"/>
              <a:gd name="connsiteY11" fmla="*/ 60325 h 286300"/>
              <a:gd name="connsiteX12" fmla="*/ 117116 w 143045"/>
              <a:gd name="connsiteY12" fmla="*/ 50800 h 286300"/>
              <a:gd name="connsiteX13" fmla="*/ 120291 w 143045"/>
              <a:gd name="connsiteY13" fmla="*/ 31750 h 286300"/>
              <a:gd name="connsiteX14" fmla="*/ 126641 w 143045"/>
              <a:gd name="connsiteY14" fmla="*/ 12700 h 286300"/>
              <a:gd name="connsiteX15" fmla="*/ 123466 w 143045"/>
              <a:gd name="connsiteY15" fmla="*/ 0 h 286300"/>
              <a:gd name="connsiteX16" fmla="*/ 104416 w 143045"/>
              <a:gd name="connsiteY16" fmla="*/ 12700 h 286300"/>
              <a:gd name="connsiteX17" fmla="*/ 94891 w 143045"/>
              <a:gd name="connsiteY17" fmla="*/ 25400 h 286300"/>
              <a:gd name="connsiteX18" fmla="*/ 88541 w 143045"/>
              <a:gd name="connsiteY18" fmla="*/ 34925 h 286300"/>
              <a:gd name="connsiteX19" fmla="*/ 91716 w 143045"/>
              <a:gd name="connsiteY19" fmla="*/ 53975 h 286300"/>
              <a:gd name="connsiteX20" fmla="*/ 82191 w 143045"/>
              <a:gd name="connsiteY20" fmla="*/ 73025 h 286300"/>
              <a:gd name="connsiteX21" fmla="*/ 63141 w 143045"/>
              <a:gd name="connsiteY21" fmla="*/ 69850 h 286300"/>
              <a:gd name="connsiteX22" fmla="*/ 59966 w 143045"/>
              <a:gd name="connsiteY22" fmla="*/ 41275 h 286300"/>
              <a:gd name="connsiteX23" fmla="*/ 44091 w 143045"/>
              <a:gd name="connsiteY23" fmla="*/ 44450 h 286300"/>
              <a:gd name="connsiteX24" fmla="*/ 37741 w 143045"/>
              <a:gd name="connsiteY24" fmla="*/ 53975 h 286300"/>
              <a:gd name="connsiteX25" fmla="*/ 28216 w 143045"/>
              <a:gd name="connsiteY25" fmla="*/ 82550 h 286300"/>
              <a:gd name="connsiteX26" fmla="*/ 9166 w 143045"/>
              <a:gd name="connsiteY26" fmla="*/ 85725 h 286300"/>
              <a:gd name="connsiteX27" fmla="*/ 5991 w 143045"/>
              <a:gd name="connsiteY27" fmla="*/ 95250 h 286300"/>
              <a:gd name="connsiteX28" fmla="*/ 5991 w 143045"/>
              <a:gd name="connsiteY28" fmla="*/ 177800 h 286300"/>
              <a:gd name="connsiteX29" fmla="*/ 15516 w 143045"/>
              <a:gd name="connsiteY29" fmla="*/ 187325 h 286300"/>
              <a:gd name="connsiteX30" fmla="*/ 72666 w 143045"/>
              <a:gd name="connsiteY30" fmla="*/ 190500 h 286300"/>
              <a:gd name="connsiteX31" fmla="*/ 69491 w 143045"/>
              <a:gd name="connsiteY31" fmla="*/ 206375 h 286300"/>
              <a:gd name="connsiteX32" fmla="*/ 59966 w 143045"/>
              <a:gd name="connsiteY32" fmla="*/ 209550 h 286300"/>
              <a:gd name="connsiteX33" fmla="*/ 56791 w 143045"/>
              <a:gd name="connsiteY33" fmla="*/ 219075 h 286300"/>
              <a:gd name="connsiteX34" fmla="*/ 59966 w 143045"/>
              <a:gd name="connsiteY34" fmla="*/ 282575 h 286300"/>
              <a:gd name="connsiteX35" fmla="*/ 69491 w 143045"/>
              <a:gd name="connsiteY35" fmla="*/ 276225 h 286300"/>
              <a:gd name="connsiteX36" fmla="*/ 72666 w 143045"/>
              <a:gd name="connsiteY36" fmla="*/ 219075 h 286300"/>
              <a:gd name="connsiteX37" fmla="*/ 82191 w 143045"/>
              <a:gd name="connsiteY37" fmla="*/ 206375 h 286300"/>
              <a:gd name="connsiteX38" fmla="*/ 98066 w 143045"/>
              <a:gd name="connsiteY38" fmla="*/ 190500 h 286300"/>
              <a:gd name="connsiteX39" fmla="*/ 120291 w 143045"/>
              <a:gd name="connsiteY39" fmla="*/ 250825 h 286300"/>
              <a:gd name="connsiteX40" fmla="*/ 129816 w 143045"/>
              <a:gd name="connsiteY40" fmla="*/ 254000 h 286300"/>
              <a:gd name="connsiteX41" fmla="*/ 142516 w 143045"/>
              <a:gd name="connsiteY41" fmla="*/ 244475 h 2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045" h="286300">
                <a:moveTo>
                  <a:pt x="142516" y="244475"/>
                </a:moveTo>
                <a:cubicBezTo>
                  <a:pt x="143045" y="242358"/>
                  <a:pt x="135358" y="243667"/>
                  <a:pt x="132991" y="241300"/>
                </a:cubicBezTo>
                <a:cubicBezTo>
                  <a:pt x="130624" y="238933"/>
                  <a:pt x="129816" y="235122"/>
                  <a:pt x="129816" y="231775"/>
                </a:cubicBezTo>
                <a:cubicBezTo>
                  <a:pt x="129816" y="220085"/>
                  <a:pt x="132020" y="208499"/>
                  <a:pt x="132991" y="196850"/>
                </a:cubicBezTo>
                <a:cubicBezTo>
                  <a:pt x="134137" y="183099"/>
                  <a:pt x="135108" y="169333"/>
                  <a:pt x="136166" y="155575"/>
                </a:cubicBezTo>
                <a:cubicBezTo>
                  <a:pt x="112225" y="147595"/>
                  <a:pt x="140807" y="159288"/>
                  <a:pt x="120291" y="142875"/>
                </a:cubicBezTo>
                <a:cubicBezTo>
                  <a:pt x="117678" y="140784"/>
                  <a:pt x="114067" y="140250"/>
                  <a:pt x="110766" y="139700"/>
                </a:cubicBezTo>
                <a:cubicBezTo>
                  <a:pt x="101313" y="138124"/>
                  <a:pt x="91716" y="137583"/>
                  <a:pt x="82191" y="136525"/>
                </a:cubicBezTo>
                <a:cubicBezTo>
                  <a:pt x="83249" y="124883"/>
                  <a:pt x="79476" y="111697"/>
                  <a:pt x="85366" y="101600"/>
                </a:cubicBezTo>
                <a:cubicBezTo>
                  <a:pt x="88610" y="96039"/>
                  <a:pt x="98827" y="101619"/>
                  <a:pt x="104416" y="98425"/>
                </a:cubicBezTo>
                <a:cubicBezTo>
                  <a:pt x="107322" y="96765"/>
                  <a:pt x="106533" y="92075"/>
                  <a:pt x="107591" y="88900"/>
                </a:cubicBezTo>
                <a:cubicBezTo>
                  <a:pt x="108649" y="79375"/>
                  <a:pt x="108442" y="69622"/>
                  <a:pt x="110766" y="60325"/>
                </a:cubicBezTo>
                <a:cubicBezTo>
                  <a:pt x="111691" y="56623"/>
                  <a:pt x="115909" y="54420"/>
                  <a:pt x="117116" y="50800"/>
                </a:cubicBezTo>
                <a:cubicBezTo>
                  <a:pt x="119152" y="44693"/>
                  <a:pt x="118730" y="37995"/>
                  <a:pt x="120291" y="31750"/>
                </a:cubicBezTo>
                <a:cubicBezTo>
                  <a:pt x="121914" y="25256"/>
                  <a:pt x="126641" y="12700"/>
                  <a:pt x="126641" y="12700"/>
                </a:cubicBezTo>
                <a:cubicBezTo>
                  <a:pt x="125583" y="8467"/>
                  <a:pt x="127830" y="0"/>
                  <a:pt x="123466" y="0"/>
                </a:cubicBezTo>
                <a:cubicBezTo>
                  <a:pt x="115834" y="0"/>
                  <a:pt x="104416" y="12700"/>
                  <a:pt x="104416" y="12700"/>
                </a:cubicBezTo>
                <a:cubicBezTo>
                  <a:pt x="101241" y="16933"/>
                  <a:pt x="97967" y="21094"/>
                  <a:pt x="94891" y="25400"/>
                </a:cubicBezTo>
                <a:cubicBezTo>
                  <a:pt x="92673" y="28505"/>
                  <a:pt x="88962" y="31132"/>
                  <a:pt x="88541" y="34925"/>
                </a:cubicBezTo>
                <a:cubicBezTo>
                  <a:pt x="87830" y="41323"/>
                  <a:pt x="90658" y="47625"/>
                  <a:pt x="91716" y="53975"/>
                </a:cubicBezTo>
                <a:cubicBezTo>
                  <a:pt x="90606" y="57305"/>
                  <a:pt x="86667" y="71906"/>
                  <a:pt x="82191" y="73025"/>
                </a:cubicBezTo>
                <a:cubicBezTo>
                  <a:pt x="75946" y="74586"/>
                  <a:pt x="69491" y="70908"/>
                  <a:pt x="63141" y="69850"/>
                </a:cubicBezTo>
                <a:cubicBezTo>
                  <a:pt x="62083" y="60325"/>
                  <a:pt x="65716" y="48942"/>
                  <a:pt x="59966" y="41275"/>
                </a:cubicBezTo>
                <a:cubicBezTo>
                  <a:pt x="56728" y="36958"/>
                  <a:pt x="48776" y="41773"/>
                  <a:pt x="44091" y="44450"/>
                </a:cubicBezTo>
                <a:cubicBezTo>
                  <a:pt x="40778" y="46343"/>
                  <a:pt x="39291" y="50488"/>
                  <a:pt x="37741" y="53975"/>
                </a:cubicBezTo>
                <a:lnTo>
                  <a:pt x="28216" y="82550"/>
                </a:lnTo>
                <a:cubicBezTo>
                  <a:pt x="26180" y="88657"/>
                  <a:pt x="15516" y="84667"/>
                  <a:pt x="9166" y="85725"/>
                </a:cubicBezTo>
                <a:cubicBezTo>
                  <a:pt x="8108" y="88900"/>
                  <a:pt x="6361" y="91924"/>
                  <a:pt x="5991" y="95250"/>
                </a:cubicBezTo>
                <a:cubicBezTo>
                  <a:pt x="3910" y="113976"/>
                  <a:pt x="0" y="156832"/>
                  <a:pt x="5991" y="177800"/>
                </a:cubicBezTo>
                <a:cubicBezTo>
                  <a:pt x="7225" y="182117"/>
                  <a:pt x="11105" y="186485"/>
                  <a:pt x="15516" y="187325"/>
                </a:cubicBezTo>
                <a:cubicBezTo>
                  <a:pt x="34258" y="190895"/>
                  <a:pt x="53616" y="189442"/>
                  <a:pt x="72666" y="190500"/>
                </a:cubicBezTo>
                <a:cubicBezTo>
                  <a:pt x="71608" y="195792"/>
                  <a:pt x="72484" y="201885"/>
                  <a:pt x="69491" y="206375"/>
                </a:cubicBezTo>
                <a:cubicBezTo>
                  <a:pt x="67635" y="209160"/>
                  <a:pt x="62333" y="207183"/>
                  <a:pt x="59966" y="209550"/>
                </a:cubicBezTo>
                <a:cubicBezTo>
                  <a:pt x="57599" y="211917"/>
                  <a:pt x="57849" y="215900"/>
                  <a:pt x="56791" y="219075"/>
                </a:cubicBezTo>
                <a:cubicBezTo>
                  <a:pt x="57849" y="240242"/>
                  <a:pt x="55369" y="261887"/>
                  <a:pt x="59966" y="282575"/>
                </a:cubicBezTo>
                <a:cubicBezTo>
                  <a:pt x="60794" y="286300"/>
                  <a:pt x="68743" y="279967"/>
                  <a:pt x="69491" y="276225"/>
                </a:cubicBezTo>
                <a:cubicBezTo>
                  <a:pt x="73233" y="257516"/>
                  <a:pt x="69253" y="237847"/>
                  <a:pt x="72666" y="219075"/>
                </a:cubicBezTo>
                <a:cubicBezTo>
                  <a:pt x="73613" y="213869"/>
                  <a:pt x="79115" y="210681"/>
                  <a:pt x="82191" y="206375"/>
                </a:cubicBezTo>
                <a:cubicBezTo>
                  <a:pt x="91812" y="192905"/>
                  <a:pt x="84211" y="199736"/>
                  <a:pt x="98066" y="190500"/>
                </a:cubicBezTo>
                <a:cubicBezTo>
                  <a:pt x="101949" y="260391"/>
                  <a:pt x="82303" y="242383"/>
                  <a:pt x="120291" y="250825"/>
                </a:cubicBezTo>
                <a:cubicBezTo>
                  <a:pt x="123558" y="251551"/>
                  <a:pt x="126641" y="252942"/>
                  <a:pt x="129816" y="254000"/>
                </a:cubicBezTo>
                <a:cubicBezTo>
                  <a:pt x="141310" y="261663"/>
                  <a:pt x="141987" y="246592"/>
                  <a:pt x="142516" y="2444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8" name="Freeform 87"/>
          <p:cNvSpPr/>
          <p:nvPr/>
        </p:nvSpPr>
        <p:spPr bwMode="auto">
          <a:xfrm>
            <a:off x="5490083" y="3803849"/>
            <a:ext cx="50800" cy="149225"/>
          </a:xfrm>
          <a:custGeom>
            <a:avLst/>
            <a:gdLst>
              <a:gd name="connsiteX0" fmla="*/ 18872 w 69652"/>
              <a:gd name="connsiteY0" fmla="*/ 282575 h 300037"/>
              <a:gd name="connsiteX1" fmla="*/ 15697 w 69652"/>
              <a:gd name="connsiteY1" fmla="*/ 168275 h 300037"/>
              <a:gd name="connsiteX2" fmla="*/ 2997 w 69652"/>
              <a:gd name="connsiteY2" fmla="*/ 165100 h 300037"/>
              <a:gd name="connsiteX3" fmla="*/ 6172 w 69652"/>
              <a:gd name="connsiteY3" fmla="*/ 101600 h 300037"/>
              <a:gd name="connsiteX4" fmla="*/ 9347 w 69652"/>
              <a:gd name="connsiteY4" fmla="*/ 92075 h 300037"/>
              <a:gd name="connsiteX5" fmla="*/ 15697 w 69652"/>
              <a:gd name="connsiteY5" fmla="*/ 82550 h 300037"/>
              <a:gd name="connsiteX6" fmla="*/ 25222 w 69652"/>
              <a:gd name="connsiteY6" fmla="*/ 50800 h 300037"/>
              <a:gd name="connsiteX7" fmla="*/ 28397 w 69652"/>
              <a:gd name="connsiteY7" fmla="*/ 41275 h 300037"/>
              <a:gd name="connsiteX8" fmla="*/ 41097 w 69652"/>
              <a:gd name="connsiteY8" fmla="*/ 0 h 300037"/>
              <a:gd name="connsiteX9" fmla="*/ 60147 w 69652"/>
              <a:gd name="connsiteY9" fmla="*/ 3175 h 300037"/>
              <a:gd name="connsiteX10" fmla="*/ 56972 w 69652"/>
              <a:gd name="connsiteY10" fmla="*/ 38100 h 300037"/>
              <a:gd name="connsiteX11" fmla="*/ 50622 w 69652"/>
              <a:gd name="connsiteY11" fmla="*/ 57150 h 300037"/>
              <a:gd name="connsiteX12" fmla="*/ 53797 w 69652"/>
              <a:gd name="connsiteY12" fmla="*/ 66675 h 300037"/>
              <a:gd name="connsiteX13" fmla="*/ 66497 w 69652"/>
              <a:gd name="connsiteY13" fmla="*/ 85725 h 300037"/>
              <a:gd name="connsiteX14" fmla="*/ 63322 w 69652"/>
              <a:gd name="connsiteY14" fmla="*/ 165100 h 300037"/>
              <a:gd name="connsiteX15" fmla="*/ 60147 w 69652"/>
              <a:gd name="connsiteY15" fmla="*/ 174625 h 300037"/>
              <a:gd name="connsiteX16" fmla="*/ 56972 w 69652"/>
              <a:gd name="connsiteY16" fmla="*/ 282575 h 300037"/>
              <a:gd name="connsiteX17" fmla="*/ 34747 w 69652"/>
              <a:gd name="connsiteY17" fmla="*/ 279400 h 300037"/>
              <a:gd name="connsiteX18" fmla="*/ 31572 w 69652"/>
              <a:gd name="connsiteY18" fmla="*/ 263525 h 300037"/>
              <a:gd name="connsiteX19" fmla="*/ 28397 w 69652"/>
              <a:gd name="connsiteY19" fmla="*/ 273050 h 300037"/>
              <a:gd name="connsiteX20" fmla="*/ 18872 w 69652"/>
              <a:gd name="connsiteY20" fmla="*/ 28257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52" h="300037">
                <a:moveTo>
                  <a:pt x="18872" y="282575"/>
                </a:moveTo>
                <a:cubicBezTo>
                  <a:pt x="16755" y="265113"/>
                  <a:pt x="20801" y="206046"/>
                  <a:pt x="15697" y="168275"/>
                </a:cubicBezTo>
                <a:cubicBezTo>
                  <a:pt x="15113" y="163951"/>
                  <a:pt x="3614" y="169420"/>
                  <a:pt x="2997" y="165100"/>
                </a:cubicBezTo>
                <a:cubicBezTo>
                  <a:pt x="0" y="144120"/>
                  <a:pt x="4336" y="122713"/>
                  <a:pt x="6172" y="101600"/>
                </a:cubicBezTo>
                <a:cubicBezTo>
                  <a:pt x="6462" y="98266"/>
                  <a:pt x="7850" y="95068"/>
                  <a:pt x="9347" y="92075"/>
                </a:cubicBezTo>
                <a:cubicBezTo>
                  <a:pt x="11054" y="88662"/>
                  <a:pt x="13580" y="85725"/>
                  <a:pt x="15697" y="82550"/>
                </a:cubicBezTo>
                <a:cubicBezTo>
                  <a:pt x="20495" y="63356"/>
                  <a:pt x="17492" y="73990"/>
                  <a:pt x="25222" y="50800"/>
                </a:cubicBezTo>
                <a:lnTo>
                  <a:pt x="28397" y="41275"/>
                </a:lnTo>
                <a:cubicBezTo>
                  <a:pt x="29564" y="27276"/>
                  <a:pt x="20082" y="0"/>
                  <a:pt x="41097" y="0"/>
                </a:cubicBezTo>
                <a:cubicBezTo>
                  <a:pt x="47535" y="0"/>
                  <a:pt x="53797" y="2117"/>
                  <a:pt x="60147" y="3175"/>
                </a:cubicBezTo>
                <a:cubicBezTo>
                  <a:pt x="59089" y="14817"/>
                  <a:pt x="59003" y="26588"/>
                  <a:pt x="56972" y="38100"/>
                </a:cubicBezTo>
                <a:cubicBezTo>
                  <a:pt x="55809" y="44692"/>
                  <a:pt x="50622" y="57150"/>
                  <a:pt x="50622" y="57150"/>
                </a:cubicBezTo>
                <a:cubicBezTo>
                  <a:pt x="51680" y="60325"/>
                  <a:pt x="51941" y="63890"/>
                  <a:pt x="53797" y="66675"/>
                </a:cubicBezTo>
                <a:cubicBezTo>
                  <a:pt x="69652" y="90458"/>
                  <a:pt x="58948" y="63077"/>
                  <a:pt x="66497" y="85725"/>
                </a:cubicBezTo>
                <a:cubicBezTo>
                  <a:pt x="65439" y="112183"/>
                  <a:pt x="65209" y="138688"/>
                  <a:pt x="63322" y="165100"/>
                </a:cubicBezTo>
                <a:cubicBezTo>
                  <a:pt x="63084" y="168438"/>
                  <a:pt x="60328" y="171283"/>
                  <a:pt x="60147" y="174625"/>
                </a:cubicBezTo>
                <a:cubicBezTo>
                  <a:pt x="58204" y="210571"/>
                  <a:pt x="58030" y="246592"/>
                  <a:pt x="56972" y="282575"/>
                </a:cubicBezTo>
                <a:cubicBezTo>
                  <a:pt x="49564" y="281517"/>
                  <a:pt x="40734" y="283890"/>
                  <a:pt x="34747" y="279400"/>
                </a:cubicBezTo>
                <a:cubicBezTo>
                  <a:pt x="30430" y="276162"/>
                  <a:pt x="35388" y="267341"/>
                  <a:pt x="31572" y="263525"/>
                </a:cubicBezTo>
                <a:cubicBezTo>
                  <a:pt x="29205" y="261158"/>
                  <a:pt x="30488" y="270437"/>
                  <a:pt x="28397" y="273050"/>
                </a:cubicBezTo>
                <a:cubicBezTo>
                  <a:pt x="20969" y="282335"/>
                  <a:pt x="20989" y="300037"/>
                  <a:pt x="18872" y="2825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9" name="Freeform 88"/>
          <p:cNvSpPr/>
          <p:nvPr/>
        </p:nvSpPr>
        <p:spPr bwMode="auto">
          <a:xfrm>
            <a:off x="5559935" y="3816549"/>
            <a:ext cx="38100" cy="128587"/>
          </a:xfrm>
          <a:custGeom>
            <a:avLst/>
            <a:gdLst>
              <a:gd name="connsiteX0" fmla="*/ 18872 w 69652"/>
              <a:gd name="connsiteY0" fmla="*/ 282575 h 300037"/>
              <a:gd name="connsiteX1" fmla="*/ 15697 w 69652"/>
              <a:gd name="connsiteY1" fmla="*/ 168275 h 300037"/>
              <a:gd name="connsiteX2" fmla="*/ 2997 w 69652"/>
              <a:gd name="connsiteY2" fmla="*/ 165100 h 300037"/>
              <a:gd name="connsiteX3" fmla="*/ 6172 w 69652"/>
              <a:gd name="connsiteY3" fmla="*/ 101600 h 300037"/>
              <a:gd name="connsiteX4" fmla="*/ 9347 w 69652"/>
              <a:gd name="connsiteY4" fmla="*/ 92075 h 300037"/>
              <a:gd name="connsiteX5" fmla="*/ 15697 w 69652"/>
              <a:gd name="connsiteY5" fmla="*/ 82550 h 300037"/>
              <a:gd name="connsiteX6" fmla="*/ 25222 w 69652"/>
              <a:gd name="connsiteY6" fmla="*/ 50800 h 300037"/>
              <a:gd name="connsiteX7" fmla="*/ 28397 w 69652"/>
              <a:gd name="connsiteY7" fmla="*/ 41275 h 300037"/>
              <a:gd name="connsiteX8" fmla="*/ 41097 w 69652"/>
              <a:gd name="connsiteY8" fmla="*/ 0 h 300037"/>
              <a:gd name="connsiteX9" fmla="*/ 60147 w 69652"/>
              <a:gd name="connsiteY9" fmla="*/ 3175 h 300037"/>
              <a:gd name="connsiteX10" fmla="*/ 56972 w 69652"/>
              <a:gd name="connsiteY10" fmla="*/ 38100 h 300037"/>
              <a:gd name="connsiteX11" fmla="*/ 50622 w 69652"/>
              <a:gd name="connsiteY11" fmla="*/ 57150 h 300037"/>
              <a:gd name="connsiteX12" fmla="*/ 53797 w 69652"/>
              <a:gd name="connsiteY12" fmla="*/ 66675 h 300037"/>
              <a:gd name="connsiteX13" fmla="*/ 66497 w 69652"/>
              <a:gd name="connsiteY13" fmla="*/ 85725 h 300037"/>
              <a:gd name="connsiteX14" fmla="*/ 63322 w 69652"/>
              <a:gd name="connsiteY14" fmla="*/ 165100 h 300037"/>
              <a:gd name="connsiteX15" fmla="*/ 60147 w 69652"/>
              <a:gd name="connsiteY15" fmla="*/ 174625 h 300037"/>
              <a:gd name="connsiteX16" fmla="*/ 56972 w 69652"/>
              <a:gd name="connsiteY16" fmla="*/ 282575 h 300037"/>
              <a:gd name="connsiteX17" fmla="*/ 34747 w 69652"/>
              <a:gd name="connsiteY17" fmla="*/ 279400 h 300037"/>
              <a:gd name="connsiteX18" fmla="*/ 31572 w 69652"/>
              <a:gd name="connsiteY18" fmla="*/ 263525 h 300037"/>
              <a:gd name="connsiteX19" fmla="*/ 28397 w 69652"/>
              <a:gd name="connsiteY19" fmla="*/ 273050 h 300037"/>
              <a:gd name="connsiteX20" fmla="*/ 18872 w 69652"/>
              <a:gd name="connsiteY20" fmla="*/ 28257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52" h="300037">
                <a:moveTo>
                  <a:pt x="18872" y="282575"/>
                </a:moveTo>
                <a:cubicBezTo>
                  <a:pt x="16755" y="265113"/>
                  <a:pt x="20801" y="206046"/>
                  <a:pt x="15697" y="168275"/>
                </a:cubicBezTo>
                <a:cubicBezTo>
                  <a:pt x="15113" y="163951"/>
                  <a:pt x="3614" y="169420"/>
                  <a:pt x="2997" y="165100"/>
                </a:cubicBezTo>
                <a:cubicBezTo>
                  <a:pt x="0" y="144120"/>
                  <a:pt x="4336" y="122713"/>
                  <a:pt x="6172" y="101600"/>
                </a:cubicBezTo>
                <a:cubicBezTo>
                  <a:pt x="6462" y="98266"/>
                  <a:pt x="7850" y="95068"/>
                  <a:pt x="9347" y="92075"/>
                </a:cubicBezTo>
                <a:cubicBezTo>
                  <a:pt x="11054" y="88662"/>
                  <a:pt x="13580" y="85725"/>
                  <a:pt x="15697" y="82550"/>
                </a:cubicBezTo>
                <a:cubicBezTo>
                  <a:pt x="20495" y="63356"/>
                  <a:pt x="17492" y="73990"/>
                  <a:pt x="25222" y="50800"/>
                </a:cubicBezTo>
                <a:lnTo>
                  <a:pt x="28397" y="41275"/>
                </a:lnTo>
                <a:cubicBezTo>
                  <a:pt x="29564" y="27276"/>
                  <a:pt x="20082" y="0"/>
                  <a:pt x="41097" y="0"/>
                </a:cubicBezTo>
                <a:cubicBezTo>
                  <a:pt x="47535" y="0"/>
                  <a:pt x="53797" y="2117"/>
                  <a:pt x="60147" y="3175"/>
                </a:cubicBezTo>
                <a:cubicBezTo>
                  <a:pt x="59089" y="14817"/>
                  <a:pt x="59003" y="26588"/>
                  <a:pt x="56972" y="38100"/>
                </a:cubicBezTo>
                <a:cubicBezTo>
                  <a:pt x="55809" y="44692"/>
                  <a:pt x="50622" y="57150"/>
                  <a:pt x="50622" y="57150"/>
                </a:cubicBezTo>
                <a:cubicBezTo>
                  <a:pt x="51680" y="60325"/>
                  <a:pt x="51941" y="63890"/>
                  <a:pt x="53797" y="66675"/>
                </a:cubicBezTo>
                <a:cubicBezTo>
                  <a:pt x="69652" y="90458"/>
                  <a:pt x="58948" y="63077"/>
                  <a:pt x="66497" y="85725"/>
                </a:cubicBezTo>
                <a:cubicBezTo>
                  <a:pt x="65439" y="112183"/>
                  <a:pt x="65209" y="138688"/>
                  <a:pt x="63322" y="165100"/>
                </a:cubicBezTo>
                <a:cubicBezTo>
                  <a:pt x="63084" y="168438"/>
                  <a:pt x="60328" y="171283"/>
                  <a:pt x="60147" y="174625"/>
                </a:cubicBezTo>
                <a:cubicBezTo>
                  <a:pt x="58204" y="210571"/>
                  <a:pt x="58030" y="246592"/>
                  <a:pt x="56972" y="282575"/>
                </a:cubicBezTo>
                <a:cubicBezTo>
                  <a:pt x="49564" y="281517"/>
                  <a:pt x="40734" y="283890"/>
                  <a:pt x="34747" y="279400"/>
                </a:cubicBezTo>
                <a:cubicBezTo>
                  <a:pt x="30430" y="276162"/>
                  <a:pt x="35388" y="267341"/>
                  <a:pt x="31572" y="263525"/>
                </a:cubicBezTo>
                <a:cubicBezTo>
                  <a:pt x="29205" y="261158"/>
                  <a:pt x="30488" y="270437"/>
                  <a:pt x="28397" y="273050"/>
                </a:cubicBezTo>
                <a:cubicBezTo>
                  <a:pt x="20969" y="282335"/>
                  <a:pt x="20989" y="300037"/>
                  <a:pt x="18872" y="282575"/>
                </a:cubicBezTo>
                <a:close/>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0" name="Freeform 9"/>
          <p:cNvSpPr>
            <a:spLocks noChangeArrowheads="1"/>
          </p:cNvSpPr>
          <p:nvPr/>
        </p:nvSpPr>
        <p:spPr bwMode="auto">
          <a:xfrm>
            <a:off x="3581908" y="3819724"/>
            <a:ext cx="1041400" cy="212725"/>
          </a:xfrm>
          <a:custGeom>
            <a:avLst/>
            <a:gdLst>
              <a:gd name="T0" fmla="*/ 0 w 2514600"/>
              <a:gd name="T1" fmla="*/ 0 h 502920"/>
              <a:gd name="T2" fmla="*/ 0 w 2514600"/>
              <a:gd name="T3" fmla="*/ 0 h 502920"/>
              <a:gd name="T4" fmla="*/ 1 w 2514600"/>
              <a:gd name="T5" fmla="*/ 0 h 502920"/>
              <a:gd name="T6" fmla="*/ 1 w 2514600"/>
              <a:gd name="T7" fmla="*/ 0 h 502920"/>
              <a:gd name="T8" fmla="*/ 1 w 2514600"/>
              <a:gd name="T9" fmla="*/ 0 h 502920"/>
              <a:gd name="T10" fmla="*/ 1 w 2514600"/>
              <a:gd name="T11" fmla="*/ 0 h 502920"/>
              <a:gd name="T12" fmla="*/ 0 w 2514600"/>
              <a:gd name="T13" fmla="*/ 0 h 502920"/>
              <a:gd name="T14" fmla="*/ 0 w 2514600"/>
              <a:gd name="T15" fmla="*/ 0 h 502920"/>
              <a:gd name="T16" fmla="*/ 0 w 2514600"/>
              <a:gd name="T17" fmla="*/ 0 h 502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4600"/>
              <a:gd name="T28" fmla="*/ 0 h 502920"/>
              <a:gd name="T29" fmla="*/ 2514600 w 2514600"/>
              <a:gd name="T30" fmla="*/ 502920 h 502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4600" h="502920">
                <a:moveTo>
                  <a:pt x="9144" y="27432"/>
                </a:moveTo>
                <a:lnTo>
                  <a:pt x="0" y="484632"/>
                </a:lnTo>
                <a:lnTo>
                  <a:pt x="2514600" y="502920"/>
                </a:lnTo>
                <a:lnTo>
                  <a:pt x="2514600" y="36576"/>
                </a:lnTo>
                <a:lnTo>
                  <a:pt x="2441448" y="27432"/>
                </a:lnTo>
                <a:lnTo>
                  <a:pt x="2423160" y="274320"/>
                </a:lnTo>
                <a:lnTo>
                  <a:pt x="91440" y="256032"/>
                </a:lnTo>
                <a:lnTo>
                  <a:pt x="91440" y="0"/>
                </a:lnTo>
                <a:lnTo>
                  <a:pt x="9144" y="27432"/>
                </a:lnTo>
                <a:close/>
              </a:path>
            </a:pathLst>
          </a:custGeom>
          <a:blipFill dpi="0" rotWithShape="1">
            <a:blip r:embed="rId4"/>
            <a:srcRect/>
            <a:tile tx="0" ty="0" sx="100000" sy="100000" flip="none" algn="tl"/>
          </a:blipFill>
          <a:ln w="9525" algn="ctr">
            <a:solidFill>
              <a:schemeClr val="tx1"/>
            </a:solidFill>
            <a:round/>
            <a:headEnd/>
            <a:tailEnd/>
          </a:ln>
        </p:spPr>
        <p:txBody>
          <a:bodyPr/>
          <a:lstStyle/>
          <a:p>
            <a:endParaRPr lang="en-CA"/>
          </a:p>
        </p:txBody>
      </p:sp>
      <p:sp>
        <p:nvSpPr>
          <p:cNvPr id="91" name="Freeform 10"/>
          <p:cNvSpPr>
            <a:spLocks noChangeArrowheads="1"/>
          </p:cNvSpPr>
          <p:nvPr/>
        </p:nvSpPr>
        <p:spPr bwMode="auto">
          <a:xfrm flipH="1">
            <a:off x="5069398" y="3819725"/>
            <a:ext cx="938212" cy="185737"/>
          </a:xfrm>
          <a:custGeom>
            <a:avLst/>
            <a:gdLst>
              <a:gd name="T0" fmla="*/ 0 w 2509326"/>
              <a:gd name="T1" fmla="*/ 0 h 441007"/>
              <a:gd name="T2" fmla="*/ 0 w 2509326"/>
              <a:gd name="T3" fmla="*/ 0 h 441007"/>
              <a:gd name="T4" fmla="*/ 0 w 2509326"/>
              <a:gd name="T5" fmla="*/ 0 h 441007"/>
              <a:gd name="T6" fmla="*/ 0 w 2509326"/>
              <a:gd name="T7" fmla="*/ 0 h 441007"/>
              <a:gd name="T8" fmla="*/ 0 w 2509326"/>
              <a:gd name="T9" fmla="*/ 0 h 441007"/>
              <a:gd name="T10" fmla="*/ 0 w 2509326"/>
              <a:gd name="T11" fmla="*/ 0 h 441007"/>
              <a:gd name="T12" fmla="*/ 0 w 2509326"/>
              <a:gd name="T13" fmla="*/ 0 h 441007"/>
              <a:gd name="T14" fmla="*/ 0 w 2509326"/>
              <a:gd name="T15" fmla="*/ 0 h 441007"/>
              <a:gd name="T16" fmla="*/ 0 w 2509326"/>
              <a:gd name="T17" fmla="*/ 0 h 4410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9326"/>
              <a:gd name="T28" fmla="*/ 0 h 441007"/>
              <a:gd name="T29" fmla="*/ 2509326 w 2509326"/>
              <a:gd name="T30" fmla="*/ 441007 h 4410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9326" h="441007">
                <a:moveTo>
                  <a:pt x="3870" y="27432"/>
                </a:moveTo>
                <a:lnTo>
                  <a:pt x="0" y="427482"/>
                </a:lnTo>
                <a:lnTo>
                  <a:pt x="2509326" y="441007"/>
                </a:lnTo>
                <a:lnTo>
                  <a:pt x="2509326" y="36576"/>
                </a:lnTo>
                <a:lnTo>
                  <a:pt x="2436174" y="27432"/>
                </a:lnTo>
                <a:lnTo>
                  <a:pt x="2417886" y="274320"/>
                </a:lnTo>
                <a:lnTo>
                  <a:pt x="86166" y="256032"/>
                </a:lnTo>
                <a:lnTo>
                  <a:pt x="86166" y="0"/>
                </a:lnTo>
                <a:lnTo>
                  <a:pt x="3870" y="27432"/>
                </a:lnTo>
                <a:close/>
              </a:path>
            </a:pathLst>
          </a:custGeom>
          <a:blipFill dpi="0" rotWithShape="1">
            <a:blip r:embed="rId4"/>
            <a:srcRect/>
            <a:tile tx="0" ty="0" sx="100000" sy="100000" flip="none" algn="tl"/>
          </a:blipFill>
          <a:ln w="9525" algn="ctr">
            <a:solidFill>
              <a:schemeClr val="tx1"/>
            </a:solidFill>
            <a:round/>
            <a:headEnd/>
            <a:tailEnd/>
          </a:ln>
        </p:spPr>
        <p:txBody>
          <a:bodyPr/>
          <a:lstStyle/>
          <a:p>
            <a:endParaRPr lang="en-CA"/>
          </a:p>
        </p:txBody>
      </p:sp>
      <p:sp>
        <p:nvSpPr>
          <p:cNvPr id="92" name="Freeform 11"/>
          <p:cNvSpPr>
            <a:spLocks noChangeArrowheads="1"/>
          </p:cNvSpPr>
          <p:nvPr/>
        </p:nvSpPr>
        <p:spPr bwMode="auto">
          <a:xfrm>
            <a:off x="3666047" y="4199132"/>
            <a:ext cx="2336800" cy="153988"/>
          </a:xfrm>
          <a:custGeom>
            <a:avLst/>
            <a:gdLst>
              <a:gd name="T0" fmla="*/ 0 w 5705856"/>
              <a:gd name="T1" fmla="*/ 0 h 365760"/>
              <a:gd name="T2" fmla="*/ 0 w 5705856"/>
              <a:gd name="T3" fmla="*/ 0 h 365760"/>
              <a:gd name="T4" fmla="*/ 1 w 5705856"/>
              <a:gd name="T5" fmla="*/ 0 h 365760"/>
              <a:gd name="T6" fmla="*/ 1 w 5705856"/>
              <a:gd name="T7" fmla="*/ 0 h 365760"/>
              <a:gd name="T8" fmla="*/ 1 w 5705856"/>
              <a:gd name="T9" fmla="*/ 0 h 365760"/>
              <a:gd name="T10" fmla="*/ 1 w 5705856"/>
              <a:gd name="T11" fmla="*/ 0 h 365760"/>
              <a:gd name="T12" fmla="*/ 0 w 5705856"/>
              <a:gd name="T13" fmla="*/ 0 h 365760"/>
              <a:gd name="T14" fmla="*/ 0 w 5705856"/>
              <a:gd name="T15" fmla="*/ 0 h 365760"/>
              <a:gd name="T16" fmla="*/ 0 w 5705856"/>
              <a:gd name="T17" fmla="*/ 0 h 365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05856"/>
              <a:gd name="T28" fmla="*/ 0 h 365760"/>
              <a:gd name="T29" fmla="*/ 5705856 w 5705856"/>
              <a:gd name="T30" fmla="*/ 365760 h 3657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05856" h="365760">
                <a:moveTo>
                  <a:pt x="9144" y="36576"/>
                </a:moveTo>
                <a:lnTo>
                  <a:pt x="0" y="356616"/>
                </a:lnTo>
                <a:lnTo>
                  <a:pt x="5705856" y="365760"/>
                </a:lnTo>
                <a:lnTo>
                  <a:pt x="5705856" y="9144"/>
                </a:lnTo>
                <a:lnTo>
                  <a:pt x="5614416" y="0"/>
                </a:lnTo>
                <a:lnTo>
                  <a:pt x="5605272" y="265176"/>
                </a:lnTo>
                <a:lnTo>
                  <a:pt x="73152" y="274320"/>
                </a:lnTo>
                <a:lnTo>
                  <a:pt x="73152" y="54864"/>
                </a:lnTo>
                <a:lnTo>
                  <a:pt x="9144" y="36576"/>
                </a:lnTo>
                <a:close/>
              </a:path>
            </a:pathLst>
          </a:custGeom>
          <a:blipFill dpi="0" rotWithShape="1">
            <a:blip r:embed="rId4"/>
            <a:srcRect/>
            <a:tile tx="0" ty="0" sx="100000" sy="100000" flip="none" algn="tl"/>
          </a:blipFill>
          <a:ln w="9525" algn="ctr">
            <a:solidFill>
              <a:schemeClr val="tx1"/>
            </a:solidFill>
            <a:round/>
            <a:headEnd/>
            <a:tailEnd/>
          </a:ln>
        </p:spPr>
        <p:txBody>
          <a:bodyPr/>
          <a:lstStyle/>
          <a:p>
            <a:endParaRPr lang="en-CA"/>
          </a:p>
        </p:txBody>
      </p:sp>
      <p:sp>
        <p:nvSpPr>
          <p:cNvPr id="93" name="Freeform 13"/>
          <p:cNvSpPr>
            <a:spLocks noChangeArrowheads="1"/>
          </p:cNvSpPr>
          <p:nvPr/>
        </p:nvSpPr>
        <p:spPr bwMode="auto">
          <a:xfrm>
            <a:off x="3483483" y="3508570"/>
            <a:ext cx="1030288" cy="150812"/>
          </a:xfrm>
          <a:custGeom>
            <a:avLst/>
            <a:gdLst>
              <a:gd name="T0" fmla="*/ 1 w 2487168"/>
              <a:gd name="T1" fmla="*/ 0 h 356616"/>
              <a:gd name="T2" fmla="*/ 0 w 2487168"/>
              <a:gd name="T3" fmla="*/ 0 h 356616"/>
              <a:gd name="T4" fmla="*/ 0 w 2487168"/>
              <a:gd name="T5" fmla="*/ 0 h 356616"/>
              <a:gd name="T6" fmla="*/ 0 w 2487168"/>
              <a:gd name="T7" fmla="*/ 0 h 356616"/>
              <a:gd name="T8" fmla="*/ 0 w 2487168"/>
              <a:gd name="T9" fmla="*/ 0 h 356616"/>
              <a:gd name="T10" fmla="*/ 1 w 2487168"/>
              <a:gd name="T11" fmla="*/ 0 h 356616"/>
              <a:gd name="T12" fmla="*/ 1 w 2487168"/>
              <a:gd name="T13" fmla="*/ 0 h 356616"/>
              <a:gd name="T14" fmla="*/ 1 w 2487168"/>
              <a:gd name="T15" fmla="*/ 0 h 356616"/>
              <a:gd name="T16" fmla="*/ 1 w 2487168"/>
              <a:gd name="T17" fmla="*/ 0 h 356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7168"/>
              <a:gd name="T28" fmla="*/ 0 h 356616"/>
              <a:gd name="T29" fmla="*/ 2487168 w 2487168"/>
              <a:gd name="T30" fmla="*/ 356616 h 356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7168" h="356616">
                <a:moveTo>
                  <a:pt x="2441448" y="356616"/>
                </a:moveTo>
                <a:lnTo>
                  <a:pt x="0" y="356616"/>
                </a:lnTo>
                <a:lnTo>
                  <a:pt x="0" y="0"/>
                </a:lnTo>
                <a:lnTo>
                  <a:pt x="54864" y="0"/>
                </a:lnTo>
                <a:lnTo>
                  <a:pt x="54864" y="182880"/>
                </a:lnTo>
                <a:lnTo>
                  <a:pt x="2432304" y="118872"/>
                </a:lnTo>
                <a:lnTo>
                  <a:pt x="2432304" y="82296"/>
                </a:lnTo>
                <a:lnTo>
                  <a:pt x="2487168" y="82296"/>
                </a:lnTo>
                <a:lnTo>
                  <a:pt x="2441448" y="356616"/>
                </a:lnTo>
                <a:close/>
              </a:path>
            </a:pathLst>
          </a:custGeom>
          <a:blipFill dpi="0" rotWithShape="1">
            <a:blip r:embed="rId4"/>
            <a:srcRect/>
            <a:tile tx="0" ty="0" sx="100000" sy="100000" flip="none" algn="tl"/>
          </a:blipFill>
          <a:ln w="9525" algn="ctr">
            <a:solidFill>
              <a:schemeClr val="tx1"/>
            </a:solidFill>
            <a:round/>
            <a:headEnd/>
            <a:tailEnd/>
          </a:ln>
        </p:spPr>
        <p:txBody>
          <a:bodyPr/>
          <a:lstStyle/>
          <a:p>
            <a:endParaRPr lang="en-CA"/>
          </a:p>
        </p:txBody>
      </p:sp>
      <p:sp>
        <p:nvSpPr>
          <p:cNvPr id="94" name="Freeform 14"/>
          <p:cNvSpPr>
            <a:spLocks noChangeArrowheads="1"/>
          </p:cNvSpPr>
          <p:nvPr/>
        </p:nvSpPr>
        <p:spPr bwMode="auto">
          <a:xfrm>
            <a:off x="5066228" y="3535560"/>
            <a:ext cx="947737" cy="207963"/>
          </a:xfrm>
          <a:custGeom>
            <a:avLst/>
            <a:gdLst>
              <a:gd name="T0" fmla="*/ 0 w 2286000"/>
              <a:gd name="T1" fmla="*/ 0 h 493776"/>
              <a:gd name="T2" fmla="*/ 0 w 2286000"/>
              <a:gd name="T3" fmla="*/ 0 h 493776"/>
              <a:gd name="T4" fmla="*/ 1 w 2286000"/>
              <a:gd name="T5" fmla="*/ 0 h 493776"/>
              <a:gd name="T6" fmla="*/ 1 w 2286000"/>
              <a:gd name="T7" fmla="*/ 0 h 493776"/>
              <a:gd name="T8" fmla="*/ 1 w 2286000"/>
              <a:gd name="T9" fmla="*/ 0 h 493776"/>
              <a:gd name="T10" fmla="*/ 1 w 2286000"/>
              <a:gd name="T11" fmla="*/ 0 h 493776"/>
              <a:gd name="T12" fmla="*/ 1 w 2286000"/>
              <a:gd name="T13" fmla="*/ 0 h 493776"/>
              <a:gd name="T14" fmla="*/ 1 w 2286000"/>
              <a:gd name="T15" fmla="*/ 0 h 493776"/>
              <a:gd name="T16" fmla="*/ 0 w 2286000"/>
              <a:gd name="T17" fmla="*/ 0 h 493776"/>
              <a:gd name="T18" fmla="*/ 0 w 2286000"/>
              <a:gd name="T19" fmla="*/ 0 h 493776"/>
              <a:gd name="T20" fmla="*/ 0 w 2286000"/>
              <a:gd name="T21" fmla="*/ 0 h 493776"/>
              <a:gd name="T22" fmla="*/ 0 w 2286000"/>
              <a:gd name="T23" fmla="*/ 0 h 493776"/>
              <a:gd name="T24" fmla="*/ 0 w 2286000"/>
              <a:gd name="T25" fmla="*/ 0 h 493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86000"/>
              <a:gd name="T40" fmla="*/ 0 h 493776"/>
              <a:gd name="T41" fmla="*/ 2286000 w 2286000"/>
              <a:gd name="T42" fmla="*/ 493776 h 493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86000" h="493776">
                <a:moveTo>
                  <a:pt x="54864" y="365760"/>
                </a:moveTo>
                <a:lnTo>
                  <a:pt x="54864" y="365760"/>
                </a:lnTo>
                <a:lnTo>
                  <a:pt x="2194560" y="365760"/>
                </a:lnTo>
                <a:lnTo>
                  <a:pt x="2194560" y="493776"/>
                </a:lnTo>
                <a:lnTo>
                  <a:pt x="2286000" y="484632"/>
                </a:lnTo>
                <a:lnTo>
                  <a:pt x="2267712" y="0"/>
                </a:lnTo>
                <a:lnTo>
                  <a:pt x="2231136" y="0"/>
                </a:lnTo>
                <a:lnTo>
                  <a:pt x="2231136" y="128016"/>
                </a:lnTo>
                <a:lnTo>
                  <a:pt x="91440" y="128016"/>
                </a:lnTo>
                <a:lnTo>
                  <a:pt x="18288" y="54864"/>
                </a:lnTo>
                <a:lnTo>
                  <a:pt x="0" y="109728"/>
                </a:lnTo>
                <a:lnTo>
                  <a:pt x="54864" y="155448"/>
                </a:lnTo>
                <a:lnTo>
                  <a:pt x="54864" y="365760"/>
                </a:lnTo>
                <a:close/>
              </a:path>
            </a:pathLst>
          </a:custGeom>
          <a:blipFill dpi="0" rotWithShape="1">
            <a:blip r:embed="rId4"/>
            <a:srcRect/>
            <a:tile tx="0" ty="0" sx="100000" sy="100000" flip="none" algn="tl"/>
          </a:blipFill>
          <a:ln w="9525" algn="ctr">
            <a:solidFill>
              <a:schemeClr val="tx1"/>
            </a:solidFill>
            <a:round/>
            <a:headEnd/>
            <a:tailEnd/>
          </a:ln>
        </p:spPr>
        <p:txBody>
          <a:bodyPr/>
          <a:lstStyle/>
          <a:p>
            <a:endParaRPr lang="en-CA"/>
          </a:p>
        </p:txBody>
      </p:sp>
      <p:sp>
        <p:nvSpPr>
          <p:cNvPr id="95" name="Freeform 15"/>
          <p:cNvSpPr>
            <a:spLocks noChangeArrowheads="1"/>
          </p:cNvSpPr>
          <p:nvPr/>
        </p:nvSpPr>
        <p:spPr bwMode="auto">
          <a:xfrm>
            <a:off x="4488371" y="3181548"/>
            <a:ext cx="404812" cy="288925"/>
          </a:xfrm>
          <a:custGeom>
            <a:avLst/>
            <a:gdLst>
              <a:gd name="T0" fmla="*/ 0 w 978408"/>
              <a:gd name="T1" fmla="*/ 0 h 685800"/>
              <a:gd name="T2" fmla="*/ 0 w 978408"/>
              <a:gd name="T3" fmla="*/ 0 h 685800"/>
              <a:gd name="T4" fmla="*/ 0 w 978408"/>
              <a:gd name="T5" fmla="*/ 0 h 685800"/>
              <a:gd name="T6" fmla="*/ 0 w 978408"/>
              <a:gd name="T7" fmla="*/ 0 h 685800"/>
              <a:gd name="T8" fmla="*/ 0 w 978408"/>
              <a:gd name="T9" fmla="*/ 0 h 685800"/>
              <a:gd name="T10" fmla="*/ 0 w 978408"/>
              <a:gd name="T11" fmla="*/ 0 h 685800"/>
              <a:gd name="T12" fmla="*/ 0 w 978408"/>
              <a:gd name="T13" fmla="*/ 0 h 685800"/>
              <a:gd name="T14" fmla="*/ 0 60000 65536"/>
              <a:gd name="T15" fmla="*/ 0 60000 65536"/>
              <a:gd name="T16" fmla="*/ 0 60000 65536"/>
              <a:gd name="T17" fmla="*/ 0 60000 65536"/>
              <a:gd name="T18" fmla="*/ 0 60000 65536"/>
              <a:gd name="T19" fmla="*/ 0 60000 65536"/>
              <a:gd name="T20" fmla="*/ 0 60000 65536"/>
              <a:gd name="T21" fmla="*/ 0 w 978408"/>
              <a:gd name="T22" fmla="*/ 0 h 685800"/>
              <a:gd name="T23" fmla="*/ 978408 w 978408"/>
              <a:gd name="T24" fmla="*/ 685800 h 685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8408" h="685800">
                <a:moveTo>
                  <a:pt x="978408" y="603504"/>
                </a:moveTo>
                <a:lnTo>
                  <a:pt x="0" y="0"/>
                </a:lnTo>
                <a:lnTo>
                  <a:pt x="0" y="192024"/>
                </a:lnTo>
                <a:lnTo>
                  <a:pt x="82296" y="182880"/>
                </a:lnTo>
                <a:lnTo>
                  <a:pt x="82296" y="137160"/>
                </a:lnTo>
                <a:lnTo>
                  <a:pt x="950976" y="685800"/>
                </a:lnTo>
                <a:lnTo>
                  <a:pt x="978408" y="603504"/>
                </a:lnTo>
                <a:close/>
              </a:path>
            </a:pathLst>
          </a:custGeom>
          <a:blipFill dpi="0" rotWithShape="1">
            <a:blip r:embed="rId5"/>
            <a:srcRect/>
            <a:tile tx="0" ty="0" sx="100000" sy="100000" flip="none" algn="tl"/>
          </a:blipFill>
          <a:ln w="9525" algn="ctr">
            <a:solidFill>
              <a:schemeClr val="tx1"/>
            </a:solidFill>
            <a:round/>
            <a:headEnd/>
            <a:tailEnd/>
          </a:ln>
        </p:spPr>
        <p:txBody>
          <a:bodyPr/>
          <a:lstStyle/>
          <a:p>
            <a:endParaRPr lang="en-CA"/>
          </a:p>
        </p:txBody>
      </p:sp>
      <p:cxnSp>
        <p:nvCxnSpPr>
          <p:cNvPr id="96" name="Straight Connector 19"/>
          <p:cNvCxnSpPr>
            <a:cxnSpLocks noChangeShapeType="1"/>
            <a:stCxn id="95" idx="0"/>
            <a:endCxn id="94" idx="9"/>
          </p:cNvCxnSpPr>
          <p:nvPr/>
        </p:nvCxnSpPr>
        <p:spPr bwMode="auto">
          <a:xfrm>
            <a:off x="4893190" y="3435549"/>
            <a:ext cx="180975" cy="1238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7" name="Straight Connector 25"/>
          <p:cNvCxnSpPr>
            <a:cxnSpLocks noChangeShapeType="1"/>
            <a:stCxn id="95" idx="2"/>
            <a:endCxn id="93" idx="6"/>
          </p:cNvCxnSpPr>
          <p:nvPr/>
        </p:nvCxnSpPr>
        <p:spPr bwMode="auto">
          <a:xfrm>
            <a:off x="4488378" y="3262507"/>
            <a:ext cx="3175" cy="2809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29"/>
          <p:cNvCxnSpPr>
            <a:cxnSpLocks noChangeShapeType="1"/>
            <a:stCxn id="90" idx="7"/>
          </p:cNvCxnSpPr>
          <p:nvPr/>
        </p:nvCxnSpPr>
        <p:spPr bwMode="auto">
          <a:xfrm flipV="1">
            <a:off x="3620010" y="3654620"/>
            <a:ext cx="1588" cy="1651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9" name="Straight Connector 32"/>
          <p:cNvCxnSpPr>
            <a:cxnSpLocks noChangeShapeType="1"/>
            <a:stCxn id="92" idx="7"/>
          </p:cNvCxnSpPr>
          <p:nvPr/>
        </p:nvCxnSpPr>
        <p:spPr bwMode="auto">
          <a:xfrm flipV="1">
            <a:off x="3696208" y="4021336"/>
            <a:ext cx="0" cy="200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0" name="Straight Connector 38"/>
          <p:cNvCxnSpPr>
            <a:cxnSpLocks noChangeShapeType="1"/>
            <a:stCxn id="94" idx="3"/>
            <a:endCxn id="91" idx="7"/>
          </p:cNvCxnSpPr>
          <p:nvPr/>
        </p:nvCxnSpPr>
        <p:spPr bwMode="auto">
          <a:xfrm flipH="1">
            <a:off x="5975859" y="3743518"/>
            <a:ext cx="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43"/>
          <p:cNvCxnSpPr>
            <a:cxnSpLocks noChangeShapeType="1"/>
            <a:stCxn id="92" idx="4"/>
          </p:cNvCxnSpPr>
          <p:nvPr/>
        </p:nvCxnSpPr>
        <p:spPr bwMode="auto">
          <a:xfrm flipH="1" flipV="1">
            <a:off x="5959988" y="4005461"/>
            <a:ext cx="4763" cy="193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 name="Rectangle 47"/>
          <p:cNvSpPr>
            <a:spLocks noChangeArrowheads="1"/>
          </p:cNvSpPr>
          <p:nvPr/>
        </p:nvSpPr>
        <p:spPr bwMode="auto">
          <a:xfrm>
            <a:off x="5074163" y="3999111"/>
            <a:ext cx="23813" cy="307975"/>
          </a:xfrm>
          <a:prstGeom prst="rect">
            <a:avLst/>
          </a:prstGeom>
          <a:blipFill dpi="0" rotWithShape="1">
            <a:blip r:embed="rId4"/>
            <a:srcRect/>
            <a:tile tx="0" ty="0" sx="100000" sy="100000" flip="none" algn="tl"/>
          </a:blipFill>
          <a:ln w="9525" algn="ctr">
            <a:solidFill>
              <a:schemeClr val="tx1"/>
            </a:solidFill>
            <a:round/>
            <a:headEnd/>
            <a:tailEnd/>
          </a:ln>
        </p:spPr>
        <p:txBody>
          <a:bodyPr/>
          <a:lstStyle/>
          <a:p>
            <a:endParaRPr lang="en-US"/>
          </a:p>
        </p:txBody>
      </p:sp>
      <p:sp>
        <p:nvSpPr>
          <p:cNvPr id="103" name="Rectangle 70"/>
          <p:cNvSpPr>
            <a:spLocks noChangeArrowheads="1"/>
          </p:cNvSpPr>
          <p:nvPr/>
        </p:nvSpPr>
        <p:spPr bwMode="auto">
          <a:xfrm>
            <a:off x="5312283" y="4230883"/>
            <a:ext cx="330200" cy="19051"/>
          </a:xfrm>
          <a:prstGeom prst="rect">
            <a:avLst/>
          </a:prstGeom>
          <a:solidFill>
            <a:schemeClr val="accent1"/>
          </a:solidFill>
          <a:ln w="9525" algn="ctr">
            <a:solidFill>
              <a:schemeClr val="tx1"/>
            </a:solidFill>
            <a:round/>
            <a:headEnd/>
            <a:tailEnd/>
          </a:ln>
        </p:spPr>
        <p:txBody>
          <a:bodyPr/>
          <a:lstStyle/>
          <a:p>
            <a:endParaRPr lang="en-US"/>
          </a:p>
        </p:txBody>
      </p:sp>
      <p:sp>
        <p:nvSpPr>
          <p:cNvPr id="104" name="Rectangle 103"/>
          <p:cNvSpPr/>
          <p:nvPr/>
        </p:nvSpPr>
        <p:spPr bwMode="auto">
          <a:xfrm>
            <a:off x="3872428" y="4230886"/>
            <a:ext cx="107951" cy="7937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5" name="Rectangle 104"/>
          <p:cNvSpPr/>
          <p:nvPr/>
        </p:nvSpPr>
        <p:spPr bwMode="auto">
          <a:xfrm>
            <a:off x="4183576" y="4232474"/>
            <a:ext cx="106363" cy="7937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6" name="Rectangle 105"/>
          <p:cNvSpPr/>
          <p:nvPr/>
        </p:nvSpPr>
        <p:spPr bwMode="auto">
          <a:xfrm>
            <a:off x="4475677" y="4230886"/>
            <a:ext cx="107951" cy="7937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107" name="Group 103"/>
          <p:cNvGrpSpPr>
            <a:grpSpLocks/>
          </p:cNvGrpSpPr>
          <p:nvPr/>
        </p:nvGrpSpPr>
        <p:grpSpPr bwMode="auto">
          <a:xfrm>
            <a:off x="3827977" y="3459356"/>
            <a:ext cx="2038351" cy="596900"/>
            <a:chOff x="2876550" y="3639344"/>
            <a:chExt cx="4924425" cy="1416525"/>
          </a:xfrm>
        </p:grpSpPr>
        <p:sp>
          <p:nvSpPr>
            <p:cNvPr id="108" name="Rounded Rectangle 83"/>
            <p:cNvSpPr>
              <a:spLocks noChangeArrowheads="1"/>
            </p:cNvSpPr>
            <p:nvPr/>
          </p:nvSpPr>
          <p:spPr bwMode="auto">
            <a:xfrm>
              <a:off x="2876550" y="4133850"/>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09" name="Rounded Rectangle 84"/>
            <p:cNvSpPr>
              <a:spLocks noChangeArrowheads="1"/>
            </p:cNvSpPr>
            <p:nvPr/>
          </p:nvSpPr>
          <p:spPr bwMode="auto">
            <a:xfrm>
              <a:off x="3781425" y="4133850"/>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10" name="Rounded Rectangle 85"/>
            <p:cNvSpPr>
              <a:spLocks noChangeArrowheads="1"/>
            </p:cNvSpPr>
            <p:nvPr/>
          </p:nvSpPr>
          <p:spPr bwMode="auto">
            <a:xfrm>
              <a:off x="6362700" y="4210050"/>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11" name="Rounded Rectangle 86"/>
            <p:cNvSpPr>
              <a:spLocks noChangeArrowheads="1"/>
            </p:cNvSpPr>
            <p:nvPr/>
          </p:nvSpPr>
          <p:spPr bwMode="auto">
            <a:xfrm>
              <a:off x="7267575" y="4210050"/>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12" name="Rounded Rectangle 87"/>
            <p:cNvSpPr>
              <a:spLocks noChangeArrowheads="1"/>
            </p:cNvSpPr>
            <p:nvPr/>
          </p:nvSpPr>
          <p:spPr bwMode="auto">
            <a:xfrm>
              <a:off x="6381750" y="4943475"/>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13" name="Rounded Rectangle 88"/>
            <p:cNvSpPr>
              <a:spLocks noChangeArrowheads="1"/>
            </p:cNvSpPr>
            <p:nvPr/>
          </p:nvSpPr>
          <p:spPr bwMode="auto">
            <a:xfrm>
              <a:off x="7286625" y="4943475"/>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14" name="Rounded Rectangle 89"/>
            <p:cNvSpPr>
              <a:spLocks noChangeArrowheads="1"/>
            </p:cNvSpPr>
            <p:nvPr/>
          </p:nvSpPr>
          <p:spPr bwMode="auto">
            <a:xfrm>
              <a:off x="2905125" y="5010150"/>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15" name="Rounded Rectangle 90"/>
            <p:cNvSpPr>
              <a:spLocks noChangeArrowheads="1"/>
            </p:cNvSpPr>
            <p:nvPr/>
          </p:nvSpPr>
          <p:spPr bwMode="auto">
            <a:xfrm>
              <a:off x="3810000" y="5010150"/>
              <a:ext cx="514350" cy="45719"/>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16" name="Oval 91"/>
            <p:cNvSpPr>
              <a:spLocks noChangeArrowheads="1"/>
            </p:cNvSpPr>
            <p:nvPr/>
          </p:nvSpPr>
          <p:spPr bwMode="auto">
            <a:xfrm>
              <a:off x="5295900" y="4152899"/>
              <a:ext cx="247650" cy="227457"/>
            </a:xfrm>
            <a:prstGeom prst="ellipse">
              <a:avLst/>
            </a:prstGeom>
            <a:solidFill>
              <a:srgbClr val="FFFF00"/>
            </a:solidFill>
            <a:ln w="9525" algn="ctr">
              <a:solidFill>
                <a:schemeClr val="tx1"/>
              </a:solidFill>
              <a:round/>
              <a:headEnd/>
              <a:tailEnd/>
            </a:ln>
          </p:spPr>
          <p:txBody>
            <a:bodyPr/>
            <a:lstStyle/>
            <a:p>
              <a:endParaRPr lang="en-US"/>
            </a:p>
          </p:txBody>
        </p:sp>
        <p:cxnSp>
          <p:nvCxnSpPr>
            <p:cNvPr id="117" name="Straight Connector 93"/>
            <p:cNvCxnSpPr>
              <a:cxnSpLocks noChangeShapeType="1"/>
              <a:stCxn id="116" idx="0"/>
            </p:cNvCxnSpPr>
            <p:nvPr/>
          </p:nvCxnSpPr>
          <p:spPr bwMode="auto">
            <a:xfrm rot="5400000" flipH="1" flipV="1">
              <a:off x="5162551" y="3895725"/>
              <a:ext cx="51434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18" name="Group 104"/>
          <p:cNvGrpSpPr>
            <a:grpSpLocks/>
          </p:cNvGrpSpPr>
          <p:nvPr/>
        </p:nvGrpSpPr>
        <p:grpSpPr bwMode="auto">
          <a:xfrm>
            <a:off x="3951796" y="4108644"/>
            <a:ext cx="1117600" cy="201612"/>
            <a:chOff x="3176906" y="5181600"/>
            <a:chExt cx="2700019" cy="476250"/>
          </a:xfrm>
        </p:grpSpPr>
        <p:sp>
          <p:nvSpPr>
            <p:cNvPr id="119" name="Rounded Rectangle 95"/>
            <p:cNvSpPr>
              <a:spLocks noChangeArrowheads="1"/>
            </p:cNvSpPr>
            <p:nvPr/>
          </p:nvSpPr>
          <p:spPr bwMode="auto">
            <a:xfrm>
              <a:off x="3903981" y="5365750"/>
              <a:ext cx="45719" cy="104775"/>
            </a:xfrm>
            <a:prstGeom prst="roundRect">
              <a:avLst>
                <a:gd name="adj" fmla="val 16667"/>
              </a:avLst>
            </a:prstGeom>
            <a:solidFill>
              <a:srgbClr val="FFC000"/>
            </a:solidFill>
            <a:ln w="9525" algn="ctr">
              <a:solidFill>
                <a:schemeClr val="tx1"/>
              </a:solidFill>
              <a:round/>
              <a:headEnd/>
              <a:tailEnd/>
            </a:ln>
          </p:spPr>
          <p:txBody>
            <a:bodyPr/>
            <a:lstStyle/>
            <a:p>
              <a:endParaRPr lang="en-US"/>
            </a:p>
          </p:txBody>
        </p:sp>
        <p:sp>
          <p:nvSpPr>
            <p:cNvPr id="120" name="Rounded Rectangle 96"/>
            <p:cNvSpPr>
              <a:spLocks noChangeArrowheads="1"/>
            </p:cNvSpPr>
            <p:nvPr/>
          </p:nvSpPr>
          <p:spPr bwMode="auto">
            <a:xfrm>
              <a:off x="4618356" y="5359400"/>
              <a:ext cx="45719" cy="104775"/>
            </a:xfrm>
            <a:prstGeom prst="roundRect">
              <a:avLst>
                <a:gd name="adj" fmla="val 16667"/>
              </a:avLst>
            </a:prstGeom>
            <a:solidFill>
              <a:srgbClr val="FFC000"/>
            </a:solidFill>
            <a:ln w="9525" algn="ctr">
              <a:solidFill>
                <a:schemeClr val="tx1"/>
              </a:solidFill>
              <a:round/>
              <a:headEnd/>
              <a:tailEnd/>
            </a:ln>
          </p:spPr>
          <p:txBody>
            <a:bodyPr/>
            <a:lstStyle/>
            <a:p>
              <a:endParaRPr lang="en-US"/>
            </a:p>
          </p:txBody>
        </p:sp>
        <p:sp>
          <p:nvSpPr>
            <p:cNvPr id="121" name="Rounded Rectangle 97"/>
            <p:cNvSpPr>
              <a:spLocks noChangeArrowheads="1"/>
            </p:cNvSpPr>
            <p:nvPr/>
          </p:nvSpPr>
          <p:spPr bwMode="auto">
            <a:xfrm>
              <a:off x="3176906" y="5359400"/>
              <a:ext cx="45719" cy="104775"/>
            </a:xfrm>
            <a:prstGeom prst="roundRect">
              <a:avLst>
                <a:gd name="adj" fmla="val 16667"/>
              </a:avLst>
            </a:prstGeom>
            <a:solidFill>
              <a:srgbClr val="FFC000"/>
            </a:solidFill>
            <a:ln w="9525" algn="ctr">
              <a:solidFill>
                <a:schemeClr val="tx1"/>
              </a:solidFill>
              <a:round/>
              <a:headEnd/>
              <a:tailEnd/>
            </a:ln>
          </p:spPr>
          <p:txBody>
            <a:bodyPr/>
            <a:lstStyle/>
            <a:p>
              <a:endParaRPr lang="en-US"/>
            </a:p>
          </p:txBody>
        </p:sp>
        <p:sp>
          <p:nvSpPr>
            <p:cNvPr id="122" name="Rectangle 98"/>
            <p:cNvSpPr>
              <a:spLocks noChangeArrowheads="1"/>
            </p:cNvSpPr>
            <p:nvPr/>
          </p:nvSpPr>
          <p:spPr bwMode="auto">
            <a:xfrm>
              <a:off x="5676900" y="5343525"/>
              <a:ext cx="200025" cy="314325"/>
            </a:xfrm>
            <a:prstGeom prst="rect">
              <a:avLst/>
            </a:prstGeom>
            <a:solidFill>
              <a:srgbClr val="FFC000"/>
            </a:solidFill>
            <a:ln w="9525" algn="ctr">
              <a:solidFill>
                <a:schemeClr val="tx1"/>
              </a:solidFill>
              <a:round/>
              <a:headEnd/>
              <a:tailEnd/>
            </a:ln>
          </p:spPr>
          <p:txBody>
            <a:bodyPr/>
            <a:lstStyle/>
            <a:p>
              <a:endParaRPr lang="en-US"/>
            </a:p>
          </p:txBody>
        </p:sp>
        <p:cxnSp>
          <p:nvCxnSpPr>
            <p:cNvPr id="123" name="Straight Connector 100"/>
            <p:cNvCxnSpPr>
              <a:cxnSpLocks noChangeShapeType="1"/>
            </p:cNvCxnSpPr>
            <p:nvPr/>
          </p:nvCxnSpPr>
          <p:spPr bwMode="auto">
            <a:xfrm rot="16200000" flipH="1">
              <a:off x="5738814" y="5214938"/>
              <a:ext cx="161925" cy="95250"/>
            </a:xfrm>
            <a:prstGeom prst="line">
              <a:avLst/>
            </a:prstGeom>
            <a:noFill/>
            <a:ln w="28575" algn="ctr">
              <a:solidFill>
                <a:srgbClr val="FAA93C"/>
              </a:solidFill>
              <a:round/>
              <a:headEnd/>
              <a:tailEnd/>
            </a:ln>
            <a:extLst>
              <a:ext uri="{909E8E84-426E-40DD-AFC4-6F175D3DCCD1}">
                <a14:hiddenFill xmlns:a14="http://schemas.microsoft.com/office/drawing/2010/main">
                  <a:noFill/>
                </a14:hiddenFill>
              </a:ext>
            </a:extLst>
          </p:spPr>
        </p:cxnSp>
      </p:grpSp>
      <p:sp>
        <p:nvSpPr>
          <p:cNvPr id="124" name="Freeform 79"/>
          <p:cNvSpPr>
            <a:spLocks noChangeArrowheads="1"/>
          </p:cNvSpPr>
          <p:nvPr/>
        </p:nvSpPr>
        <p:spPr bwMode="auto">
          <a:xfrm>
            <a:off x="2475428" y="4586485"/>
            <a:ext cx="42863" cy="1209675"/>
          </a:xfrm>
          <a:custGeom>
            <a:avLst/>
            <a:gdLst>
              <a:gd name="T0" fmla="*/ 4762 w 42862"/>
              <a:gd name="T1" fmla="*/ 0 h 1210072"/>
              <a:gd name="T2" fmla="*/ 0 w 42862"/>
              <a:gd name="T3" fmla="*/ 1157280 h 1210072"/>
              <a:gd name="T4" fmla="*/ 35718 w 42862"/>
              <a:gd name="T5" fmla="*/ 1150196 h 1210072"/>
              <a:gd name="T6" fmla="*/ 42862 w 42862"/>
              <a:gd name="T7" fmla="*/ 35419 h 1210072"/>
              <a:gd name="T8" fmla="*/ 0 60000 65536"/>
              <a:gd name="T9" fmla="*/ 0 60000 65536"/>
              <a:gd name="T10" fmla="*/ 0 60000 65536"/>
              <a:gd name="T11" fmla="*/ 0 60000 65536"/>
              <a:gd name="T12" fmla="*/ 0 w 42862"/>
              <a:gd name="T13" fmla="*/ 0 h 1210072"/>
              <a:gd name="T14" fmla="*/ 42862 w 42862"/>
              <a:gd name="T15" fmla="*/ 1210072 h 1210072"/>
            </a:gdLst>
            <a:ahLst/>
            <a:cxnLst>
              <a:cxn ang="T8">
                <a:pos x="T0" y="T1"/>
              </a:cxn>
              <a:cxn ang="T9">
                <a:pos x="T2" y="T3"/>
              </a:cxn>
              <a:cxn ang="T10">
                <a:pos x="T4" y="T5"/>
              </a:cxn>
              <a:cxn ang="T11">
                <a:pos x="T6" y="T7"/>
              </a:cxn>
            </a:cxnLst>
            <a:rect l="T12" t="T13" r="T14" b="T15"/>
            <a:pathLst>
              <a:path w="42862" h="1210072">
                <a:moveTo>
                  <a:pt x="4762" y="0"/>
                </a:moveTo>
                <a:cubicBezTo>
                  <a:pt x="3175" y="388938"/>
                  <a:pt x="1587" y="777875"/>
                  <a:pt x="0" y="1166813"/>
                </a:cubicBezTo>
                <a:cubicBezTo>
                  <a:pt x="397" y="1210072"/>
                  <a:pt x="42862" y="1188642"/>
                  <a:pt x="35718" y="1159669"/>
                </a:cubicBezTo>
                <a:cubicBezTo>
                  <a:pt x="33336" y="949722"/>
                  <a:pt x="41374" y="269875"/>
                  <a:pt x="42862" y="35719"/>
                </a:cubicBezTo>
              </a:path>
            </a:pathLst>
          </a:custGeom>
          <a:noFill/>
          <a:ln w="127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5" name="Freeform 82"/>
          <p:cNvSpPr>
            <a:spLocks noChangeArrowheads="1"/>
          </p:cNvSpPr>
          <p:nvPr/>
        </p:nvSpPr>
        <p:spPr bwMode="auto">
          <a:xfrm>
            <a:off x="2694501" y="4586485"/>
            <a:ext cx="46037" cy="1209675"/>
          </a:xfrm>
          <a:custGeom>
            <a:avLst/>
            <a:gdLst>
              <a:gd name="T0" fmla="*/ 30316 w 42862"/>
              <a:gd name="T1" fmla="*/ 0 h 1210072"/>
              <a:gd name="T2" fmla="*/ 0 w 42862"/>
              <a:gd name="T3" fmla="*/ 1157280 h 1210072"/>
              <a:gd name="T4" fmla="*/ 227396 w 42862"/>
              <a:gd name="T5" fmla="*/ 1150196 h 1210072"/>
              <a:gd name="T6" fmla="*/ 272875 w 42862"/>
              <a:gd name="T7" fmla="*/ 35419 h 1210072"/>
              <a:gd name="T8" fmla="*/ 0 60000 65536"/>
              <a:gd name="T9" fmla="*/ 0 60000 65536"/>
              <a:gd name="T10" fmla="*/ 0 60000 65536"/>
              <a:gd name="T11" fmla="*/ 0 60000 65536"/>
              <a:gd name="T12" fmla="*/ 0 w 42862"/>
              <a:gd name="T13" fmla="*/ 0 h 1210072"/>
              <a:gd name="T14" fmla="*/ 42862 w 42862"/>
              <a:gd name="T15" fmla="*/ 1210072 h 1210072"/>
            </a:gdLst>
            <a:ahLst/>
            <a:cxnLst>
              <a:cxn ang="T8">
                <a:pos x="T0" y="T1"/>
              </a:cxn>
              <a:cxn ang="T9">
                <a:pos x="T2" y="T3"/>
              </a:cxn>
              <a:cxn ang="T10">
                <a:pos x="T4" y="T5"/>
              </a:cxn>
              <a:cxn ang="T11">
                <a:pos x="T6" y="T7"/>
              </a:cxn>
            </a:cxnLst>
            <a:rect l="T12" t="T13" r="T14" b="T15"/>
            <a:pathLst>
              <a:path w="42862" h="1210072">
                <a:moveTo>
                  <a:pt x="4762" y="0"/>
                </a:moveTo>
                <a:cubicBezTo>
                  <a:pt x="3175" y="388938"/>
                  <a:pt x="1587" y="777875"/>
                  <a:pt x="0" y="1166813"/>
                </a:cubicBezTo>
                <a:cubicBezTo>
                  <a:pt x="397" y="1210072"/>
                  <a:pt x="42862" y="1188642"/>
                  <a:pt x="35718" y="1159669"/>
                </a:cubicBezTo>
                <a:cubicBezTo>
                  <a:pt x="33336" y="949722"/>
                  <a:pt x="41374" y="269875"/>
                  <a:pt x="42862" y="35719"/>
                </a:cubicBezTo>
              </a:path>
            </a:pathLst>
          </a:custGeom>
          <a:noFill/>
          <a:ln w="127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6" name="Freeform 83"/>
          <p:cNvSpPr>
            <a:spLocks noChangeArrowheads="1"/>
          </p:cNvSpPr>
          <p:nvPr/>
        </p:nvSpPr>
        <p:spPr bwMode="auto">
          <a:xfrm>
            <a:off x="2929451" y="4586485"/>
            <a:ext cx="46037" cy="1209675"/>
          </a:xfrm>
          <a:custGeom>
            <a:avLst/>
            <a:gdLst>
              <a:gd name="T0" fmla="*/ 30316 w 42862"/>
              <a:gd name="T1" fmla="*/ 0 h 1210072"/>
              <a:gd name="T2" fmla="*/ 0 w 42862"/>
              <a:gd name="T3" fmla="*/ 1157280 h 1210072"/>
              <a:gd name="T4" fmla="*/ 227396 w 42862"/>
              <a:gd name="T5" fmla="*/ 1150196 h 1210072"/>
              <a:gd name="T6" fmla="*/ 272875 w 42862"/>
              <a:gd name="T7" fmla="*/ 35419 h 1210072"/>
              <a:gd name="T8" fmla="*/ 0 60000 65536"/>
              <a:gd name="T9" fmla="*/ 0 60000 65536"/>
              <a:gd name="T10" fmla="*/ 0 60000 65536"/>
              <a:gd name="T11" fmla="*/ 0 60000 65536"/>
              <a:gd name="T12" fmla="*/ 0 w 42862"/>
              <a:gd name="T13" fmla="*/ 0 h 1210072"/>
              <a:gd name="T14" fmla="*/ 42862 w 42862"/>
              <a:gd name="T15" fmla="*/ 1210072 h 1210072"/>
            </a:gdLst>
            <a:ahLst/>
            <a:cxnLst>
              <a:cxn ang="T8">
                <a:pos x="T0" y="T1"/>
              </a:cxn>
              <a:cxn ang="T9">
                <a:pos x="T2" y="T3"/>
              </a:cxn>
              <a:cxn ang="T10">
                <a:pos x="T4" y="T5"/>
              </a:cxn>
              <a:cxn ang="T11">
                <a:pos x="T6" y="T7"/>
              </a:cxn>
            </a:cxnLst>
            <a:rect l="T12" t="T13" r="T14" b="T15"/>
            <a:pathLst>
              <a:path w="42862" h="1210072">
                <a:moveTo>
                  <a:pt x="4762" y="0"/>
                </a:moveTo>
                <a:cubicBezTo>
                  <a:pt x="3175" y="388938"/>
                  <a:pt x="1587" y="777875"/>
                  <a:pt x="0" y="1166813"/>
                </a:cubicBezTo>
                <a:cubicBezTo>
                  <a:pt x="397" y="1210072"/>
                  <a:pt x="42862" y="1188642"/>
                  <a:pt x="35718" y="1159669"/>
                </a:cubicBezTo>
                <a:cubicBezTo>
                  <a:pt x="33336" y="949722"/>
                  <a:pt x="41374" y="269875"/>
                  <a:pt x="42862" y="35719"/>
                </a:cubicBezTo>
              </a:path>
            </a:pathLst>
          </a:custGeom>
          <a:noFill/>
          <a:ln w="127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7" name="Freeform 84"/>
          <p:cNvSpPr>
            <a:spLocks noChangeArrowheads="1"/>
          </p:cNvSpPr>
          <p:nvPr/>
        </p:nvSpPr>
        <p:spPr bwMode="auto">
          <a:xfrm>
            <a:off x="3164401" y="4586485"/>
            <a:ext cx="46037" cy="1209675"/>
          </a:xfrm>
          <a:custGeom>
            <a:avLst/>
            <a:gdLst>
              <a:gd name="T0" fmla="*/ 30316 w 42862"/>
              <a:gd name="T1" fmla="*/ 0 h 1210072"/>
              <a:gd name="T2" fmla="*/ 0 w 42862"/>
              <a:gd name="T3" fmla="*/ 1157280 h 1210072"/>
              <a:gd name="T4" fmla="*/ 227396 w 42862"/>
              <a:gd name="T5" fmla="*/ 1150196 h 1210072"/>
              <a:gd name="T6" fmla="*/ 272875 w 42862"/>
              <a:gd name="T7" fmla="*/ 35419 h 1210072"/>
              <a:gd name="T8" fmla="*/ 0 60000 65536"/>
              <a:gd name="T9" fmla="*/ 0 60000 65536"/>
              <a:gd name="T10" fmla="*/ 0 60000 65536"/>
              <a:gd name="T11" fmla="*/ 0 60000 65536"/>
              <a:gd name="T12" fmla="*/ 0 w 42862"/>
              <a:gd name="T13" fmla="*/ 0 h 1210072"/>
              <a:gd name="T14" fmla="*/ 42862 w 42862"/>
              <a:gd name="T15" fmla="*/ 1210072 h 1210072"/>
            </a:gdLst>
            <a:ahLst/>
            <a:cxnLst>
              <a:cxn ang="T8">
                <a:pos x="T0" y="T1"/>
              </a:cxn>
              <a:cxn ang="T9">
                <a:pos x="T2" y="T3"/>
              </a:cxn>
              <a:cxn ang="T10">
                <a:pos x="T4" y="T5"/>
              </a:cxn>
              <a:cxn ang="T11">
                <a:pos x="T6" y="T7"/>
              </a:cxn>
            </a:cxnLst>
            <a:rect l="T12" t="T13" r="T14" b="T15"/>
            <a:pathLst>
              <a:path w="42862" h="1210072">
                <a:moveTo>
                  <a:pt x="4762" y="0"/>
                </a:moveTo>
                <a:cubicBezTo>
                  <a:pt x="3175" y="388938"/>
                  <a:pt x="1587" y="777875"/>
                  <a:pt x="0" y="1166813"/>
                </a:cubicBezTo>
                <a:cubicBezTo>
                  <a:pt x="397" y="1210072"/>
                  <a:pt x="42862" y="1188642"/>
                  <a:pt x="35718" y="1159669"/>
                </a:cubicBezTo>
                <a:cubicBezTo>
                  <a:pt x="33336" y="949722"/>
                  <a:pt x="41374" y="269875"/>
                  <a:pt x="42862" y="35719"/>
                </a:cubicBezTo>
              </a:path>
            </a:pathLst>
          </a:custGeom>
          <a:noFill/>
          <a:ln w="127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8" name="Freeform 85"/>
          <p:cNvSpPr>
            <a:spLocks noChangeArrowheads="1"/>
          </p:cNvSpPr>
          <p:nvPr/>
        </p:nvSpPr>
        <p:spPr bwMode="auto">
          <a:xfrm>
            <a:off x="3399351" y="4586485"/>
            <a:ext cx="46037" cy="1209675"/>
          </a:xfrm>
          <a:custGeom>
            <a:avLst/>
            <a:gdLst>
              <a:gd name="T0" fmla="*/ 30316 w 42862"/>
              <a:gd name="T1" fmla="*/ 0 h 1210072"/>
              <a:gd name="T2" fmla="*/ 0 w 42862"/>
              <a:gd name="T3" fmla="*/ 1157280 h 1210072"/>
              <a:gd name="T4" fmla="*/ 227396 w 42862"/>
              <a:gd name="T5" fmla="*/ 1150196 h 1210072"/>
              <a:gd name="T6" fmla="*/ 272875 w 42862"/>
              <a:gd name="T7" fmla="*/ 35419 h 1210072"/>
              <a:gd name="T8" fmla="*/ 0 60000 65536"/>
              <a:gd name="T9" fmla="*/ 0 60000 65536"/>
              <a:gd name="T10" fmla="*/ 0 60000 65536"/>
              <a:gd name="T11" fmla="*/ 0 60000 65536"/>
              <a:gd name="T12" fmla="*/ 0 w 42862"/>
              <a:gd name="T13" fmla="*/ 0 h 1210072"/>
              <a:gd name="T14" fmla="*/ 42862 w 42862"/>
              <a:gd name="T15" fmla="*/ 1210072 h 1210072"/>
            </a:gdLst>
            <a:ahLst/>
            <a:cxnLst>
              <a:cxn ang="T8">
                <a:pos x="T0" y="T1"/>
              </a:cxn>
              <a:cxn ang="T9">
                <a:pos x="T2" y="T3"/>
              </a:cxn>
              <a:cxn ang="T10">
                <a:pos x="T4" y="T5"/>
              </a:cxn>
              <a:cxn ang="T11">
                <a:pos x="T6" y="T7"/>
              </a:cxn>
            </a:cxnLst>
            <a:rect l="T12" t="T13" r="T14" b="T15"/>
            <a:pathLst>
              <a:path w="42862" h="1210072">
                <a:moveTo>
                  <a:pt x="4762" y="0"/>
                </a:moveTo>
                <a:cubicBezTo>
                  <a:pt x="3175" y="388938"/>
                  <a:pt x="1587" y="777875"/>
                  <a:pt x="0" y="1166813"/>
                </a:cubicBezTo>
                <a:cubicBezTo>
                  <a:pt x="397" y="1210072"/>
                  <a:pt x="42862" y="1188642"/>
                  <a:pt x="35718" y="1159669"/>
                </a:cubicBezTo>
                <a:cubicBezTo>
                  <a:pt x="33336" y="949722"/>
                  <a:pt x="41374" y="269875"/>
                  <a:pt x="42862" y="35719"/>
                </a:cubicBezTo>
              </a:path>
            </a:pathLst>
          </a:custGeom>
          <a:noFill/>
          <a:ln w="127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9" name="Freeform 89"/>
          <p:cNvSpPr>
            <a:spLocks noChangeArrowheads="1"/>
          </p:cNvSpPr>
          <p:nvPr/>
        </p:nvSpPr>
        <p:spPr bwMode="auto">
          <a:xfrm>
            <a:off x="2515110" y="4329311"/>
            <a:ext cx="2349500" cy="309563"/>
          </a:xfrm>
          <a:custGeom>
            <a:avLst/>
            <a:gdLst>
              <a:gd name="T0" fmla="*/ 0 w 2349500"/>
              <a:gd name="T1" fmla="*/ 1321858 h 292100"/>
              <a:gd name="T2" fmla="*/ 2349500 w 2349500"/>
              <a:gd name="T3" fmla="*/ 1293119 h 292100"/>
              <a:gd name="T4" fmla="*/ 2349500 w 2349500"/>
              <a:gd name="T5" fmla="*/ 0 h 292100"/>
              <a:gd name="T6" fmla="*/ 0 60000 65536"/>
              <a:gd name="T7" fmla="*/ 0 60000 65536"/>
              <a:gd name="T8" fmla="*/ 0 60000 65536"/>
              <a:gd name="T9" fmla="*/ 0 w 2349500"/>
              <a:gd name="T10" fmla="*/ 0 h 292100"/>
              <a:gd name="T11" fmla="*/ 2349500 w 2349500"/>
              <a:gd name="T12" fmla="*/ 292100 h 292100"/>
            </a:gdLst>
            <a:ahLst/>
            <a:cxnLst>
              <a:cxn ang="T6">
                <a:pos x="T0" y="T1"/>
              </a:cxn>
              <a:cxn ang="T7">
                <a:pos x="T2" y="T3"/>
              </a:cxn>
              <a:cxn ang="T8">
                <a:pos x="T4" y="T5"/>
              </a:cxn>
            </a:cxnLst>
            <a:rect l="T9" t="T10" r="T11" b="T12"/>
            <a:pathLst>
              <a:path w="2349500" h="292100">
                <a:moveTo>
                  <a:pt x="0" y="292100"/>
                </a:moveTo>
                <a:lnTo>
                  <a:pt x="2349500" y="285750"/>
                </a:lnTo>
                <a:lnTo>
                  <a:pt x="2349500" y="0"/>
                </a:lnTo>
              </a:path>
            </a:pathLst>
          </a:cu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 name="Freeform 91"/>
          <p:cNvSpPr>
            <a:spLocks noChangeArrowheads="1"/>
          </p:cNvSpPr>
          <p:nvPr/>
        </p:nvSpPr>
        <p:spPr bwMode="auto">
          <a:xfrm>
            <a:off x="2397640" y="4316611"/>
            <a:ext cx="2409825" cy="271463"/>
          </a:xfrm>
          <a:custGeom>
            <a:avLst/>
            <a:gdLst>
              <a:gd name="T0" fmla="*/ 995174 w 2410354"/>
              <a:gd name="T1" fmla="*/ 260375 h 271462"/>
              <a:gd name="T2" fmla="*/ 41579 w 2410354"/>
              <a:gd name="T3" fmla="*/ 266725 h 271462"/>
              <a:gd name="T4" fmla="*/ 47879 w 2410354"/>
              <a:gd name="T5" fmla="*/ 203225 h 271462"/>
              <a:gd name="T6" fmla="*/ 73154 w 2410354"/>
              <a:gd name="T7" fmla="*/ 203225 h 271462"/>
              <a:gd name="T8" fmla="*/ 2397151 w 2410354"/>
              <a:gd name="T9" fmla="*/ 209575 h 271462"/>
              <a:gd name="T10" fmla="*/ 2397151 w 2410354"/>
              <a:gd name="T11" fmla="*/ 209575 h 271462"/>
              <a:gd name="T12" fmla="*/ 2390838 w 2410354"/>
              <a:gd name="T13" fmla="*/ 0 h 271462"/>
              <a:gd name="T14" fmla="*/ 0 60000 65536"/>
              <a:gd name="T15" fmla="*/ 0 60000 65536"/>
              <a:gd name="T16" fmla="*/ 0 60000 65536"/>
              <a:gd name="T17" fmla="*/ 0 60000 65536"/>
              <a:gd name="T18" fmla="*/ 0 60000 65536"/>
              <a:gd name="T19" fmla="*/ 0 60000 65536"/>
              <a:gd name="T20" fmla="*/ 0 60000 65536"/>
              <a:gd name="T21" fmla="*/ 0 w 2410354"/>
              <a:gd name="T22" fmla="*/ 0 h 271462"/>
              <a:gd name="T23" fmla="*/ 2410354 w 2410354"/>
              <a:gd name="T24" fmla="*/ 271462 h 2714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0354" h="271462">
                <a:moveTo>
                  <a:pt x="1000654" y="260350"/>
                </a:moveTo>
                <a:lnTo>
                  <a:pt x="41804" y="266700"/>
                </a:lnTo>
                <a:cubicBezTo>
                  <a:pt x="2117" y="271462"/>
                  <a:pt x="0" y="201877"/>
                  <a:pt x="48154" y="203200"/>
                </a:cubicBezTo>
                <a:cubicBezTo>
                  <a:pt x="56536" y="202003"/>
                  <a:pt x="65087" y="203200"/>
                  <a:pt x="73554" y="203200"/>
                </a:cubicBezTo>
                <a:lnTo>
                  <a:pt x="2410354" y="209550"/>
                </a:lnTo>
                <a:lnTo>
                  <a:pt x="2404004" y="0"/>
                </a:lnTo>
              </a:path>
            </a:pathLst>
          </a:cu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1" name="TextBox 70"/>
          <p:cNvSpPr txBox="1">
            <a:spLocks noChangeArrowheads="1"/>
          </p:cNvSpPr>
          <p:nvPr/>
        </p:nvSpPr>
        <p:spPr bwMode="auto">
          <a:xfrm>
            <a:off x="292613" y="4605645"/>
            <a:ext cx="14234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charset="0"/>
                <a:cs typeface="Arial" charset="0"/>
              </a:defRPr>
            </a:lvl1pPr>
            <a:lvl2pPr marL="742950" indent="-285750" eaLnBrk="0" hangingPunct="0">
              <a:defRPr>
                <a:solidFill>
                  <a:srgbClr val="663300"/>
                </a:solidFill>
                <a:latin typeface="Arial" charset="0"/>
                <a:cs typeface="Arial" charset="0"/>
              </a:defRPr>
            </a:lvl2pPr>
            <a:lvl3pPr marL="1143000" indent="-228600" eaLnBrk="0" hangingPunct="0">
              <a:defRPr>
                <a:solidFill>
                  <a:srgbClr val="663300"/>
                </a:solidFill>
                <a:latin typeface="Arial" charset="0"/>
                <a:cs typeface="Arial" charset="0"/>
              </a:defRPr>
            </a:lvl3pPr>
            <a:lvl4pPr marL="1600200" indent="-228600" eaLnBrk="0" hangingPunct="0">
              <a:defRPr>
                <a:solidFill>
                  <a:srgbClr val="663300"/>
                </a:solidFill>
                <a:latin typeface="Arial" charset="0"/>
                <a:cs typeface="Arial" charset="0"/>
              </a:defRPr>
            </a:lvl4pPr>
            <a:lvl5pPr marL="2057400" indent="-228600" eaLnBrk="0" hangingPunct="0">
              <a:defRPr>
                <a:solidFill>
                  <a:srgbClr val="663300"/>
                </a:solidFill>
                <a:latin typeface="Arial" charset="0"/>
                <a:cs typeface="Arial" charset="0"/>
              </a:defRPr>
            </a:lvl5pPr>
            <a:lvl6pPr marL="2514600" indent="-228600" eaLnBrk="0" fontAlgn="base" hangingPunct="0">
              <a:spcBef>
                <a:spcPct val="0"/>
              </a:spcBef>
              <a:spcAft>
                <a:spcPct val="0"/>
              </a:spcAft>
              <a:defRPr>
                <a:solidFill>
                  <a:srgbClr val="663300"/>
                </a:solidFill>
                <a:latin typeface="Arial" charset="0"/>
                <a:cs typeface="Arial" charset="0"/>
              </a:defRPr>
            </a:lvl6pPr>
            <a:lvl7pPr marL="2971800" indent="-228600" eaLnBrk="0" fontAlgn="base" hangingPunct="0">
              <a:spcBef>
                <a:spcPct val="0"/>
              </a:spcBef>
              <a:spcAft>
                <a:spcPct val="0"/>
              </a:spcAft>
              <a:defRPr>
                <a:solidFill>
                  <a:srgbClr val="663300"/>
                </a:solidFill>
                <a:latin typeface="Arial" charset="0"/>
                <a:cs typeface="Arial" charset="0"/>
              </a:defRPr>
            </a:lvl7pPr>
            <a:lvl8pPr marL="3429000" indent="-228600" eaLnBrk="0" fontAlgn="base" hangingPunct="0">
              <a:spcBef>
                <a:spcPct val="0"/>
              </a:spcBef>
              <a:spcAft>
                <a:spcPct val="0"/>
              </a:spcAft>
              <a:defRPr>
                <a:solidFill>
                  <a:srgbClr val="663300"/>
                </a:solidFill>
                <a:latin typeface="Arial" charset="0"/>
                <a:cs typeface="Arial" charset="0"/>
              </a:defRPr>
            </a:lvl8pPr>
            <a:lvl9pPr marL="3886200" indent="-228600" eaLnBrk="0" fontAlgn="base" hangingPunct="0">
              <a:spcBef>
                <a:spcPct val="0"/>
              </a:spcBef>
              <a:spcAft>
                <a:spcPct val="0"/>
              </a:spcAft>
              <a:defRPr>
                <a:solidFill>
                  <a:srgbClr val="663300"/>
                </a:solidFill>
                <a:latin typeface="Arial" charset="0"/>
                <a:cs typeface="Arial" charset="0"/>
              </a:defRPr>
            </a:lvl9pPr>
          </a:lstStyle>
          <a:p>
            <a:pPr algn="ctr" eaLnBrk="1" hangingPunct="1"/>
            <a:r>
              <a:rPr lang="en-CA" dirty="0">
                <a:solidFill>
                  <a:srgbClr val="FFFF00"/>
                </a:solidFill>
              </a:rPr>
              <a:t>Energy from finite mass of earth </a:t>
            </a:r>
          </a:p>
        </p:txBody>
      </p:sp>
      <p:sp>
        <p:nvSpPr>
          <p:cNvPr id="132" name="Rounded Rectangle 131"/>
          <p:cNvSpPr/>
          <p:nvPr/>
        </p:nvSpPr>
        <p:spPr bwMode="auto">
          <a:xfrm>
            <a:off x="2299209" y="4354706"/>
            <a:ext cx="1308100" cy="1562100"/>
          </a:xfrm>
          <a:prstGeom prst="roundRect">
            <a:avLst/>
          </a:prstGeom>
          <a:solidFill>
            <a:srgbClr val="FFFF99">
              <a:alpha val="34000"/>
            </a:srgbClr>
          </a:solidFill>
          <a:ln w="9525" cap="flat" cmpd="sng" algn="ctr">
            <a:solidFill>
              <a:srgbClr val="FFFF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3" name="Freeform 132"/>
          <p:cNvSpPr/>
          <p:nvPr/>
        </p:nvSpPr>
        <p:spPr bwMode="auto">
          <a:xfrm>
            <a:off x="2908654" y="4192804"/>
            <a:ext cx="1892349" cy="1236135"/>
          </a:xfrm>
          <a:custGeom>
            <a:avLst/>
            <a:gdLst>
              <a:gd name="connsiteX0" fmla="*/ 1883953 w 1894596"/>
              <a:gd name="connsiteY0" fmla="*/ 0 h 999067"/>
              <a:gd name="connsiteX1" fmla="*/ 1867020 w 1894596"/>
              <a:gd name="connsiteY1" fmla="*/ 254000 h 999067"/>
              <a:gd name="connsiteX2" fmla="*/ 1646886 w 1894596"/>
              <a:gd name="connsiteY2" fmla="*/ 287867 h 999067"/>
              <a:gd name="connsiteX3" fmla="*/ 749420 w 1894596"/>
              <a:gd name="connsiteY3" fmla="*/ 321734 h 999067"/>
              <a:gd name="connsiteX4" fmla="*/ 495420 w 1894596"/>
              <a:gd name="connsiteY4" fmla="*/ 321734 h 999067"/>
              <a:gd name="connsiteX5" fmla="*/ 55153 w 1894596"/>
              <a:gd name="connsiteY5" fmla="*/ 643467 h 999067"/>
              <a:gd name="connsiteX6" fmla="*/ 21286 w 1894596"/>
              <a:gd name="connsiteY6" fmla="*/ 999067 h 999067"/>
              <a:gd name="connsiteX0" fmla="*/ 1883953 w 1894596"/>
              <a:gd name="connsiteY0" fmla="*/ 0 h 999067"/>
              <a:gd name="connsiteX1" fmla="*/ 1867020 w 1894596"/>
              <a:gd name="connsiteY1" fmla="*/ 254000 h 999067"/>
              <a:gd name="connsiteX2" fmla="*/ 1646886 w 1894596"/>
              <a:gd name="connsiteY2" fmla="*/ 287867 h 999067"/>
              <a:gd name="connsiteX3" fmla="*/ 749420 w 1894596"/>
              <a:gd name="connsiteY3" fmla="*/ 321734 h 999067"/>
              <a:gd name="connsiteX4" fmla="*/ 55153 w 1894596"/>
              <a:gd name="connsiteY4" fmla="*/ 643467 h 999067"/>
              <a:gd name="connsiteX5" fmla="*/ 21286 w 1894596"/>
              <a:gd name="connsiteY5" fmla="*/ 999067 h 999067"/>
              <a:gd name="connsiteX0" fmla="*/ 1882485 w 1893128"/>
              <a:gd name="connsiteY0" fmla="*/ 0 h 999067"/>
              <a:gd name="connsiteX1" fmla="*/ 1865552 w 1893128"/>
              <a:gd name="connsiteY1" fmla="*/ 254000 h 999067"/>
              <a:gd name="connsiteX2" fmla="*/ 1645418 w 1893128"/>
              <a:gd name="connsiteY2" fmla="*/ 287867 h 999067"/>
              <a:gd name="connsiteX3" fmla="*/ 468552 w 1893128"/>
              <a:gd name="connsiteY3" fmla="*/ 313267 h 999067"/>
              <a:gd name="connsiteX4" fmla="*/ 53685 w 1893128"/>
              <a:gd name="connsiteY4" fmla="*/ 643467 h 999067"/>
              <a:gd name="connsiteX5" fmla="*/ 19818 w 1893128"/>
              <a:gd name="connsiteY5" fmla="*/ 999067 h 999067"/>
              <a:gd name="connsiteX0" fmla="*/ 1882485 w 1977611"/>
              <a:gd name="connsiteY0" fmla="*/ 0 h 999067"/>
              <a:gd name="connsiteX1" fmla="*/ 1865552 w 1977611"/>
              <a:gd name="connsiteY1" fmla="*/ 254000 h 999067"/>
              <a:gd name="connsiteX2" fmla="*/ 468552 w 1977611"/>
              <a:gd name="connsiteY2" fmla="*/ 313267 h 999067"/>
              <a:gd name="connsiteX3" fmla="*/ 53685 w 1977611"/>
              <a:gd name="connsiteY3" fmla="*/ 643467 h 999067"/>
              <a:gd name="connsiteX4" fmla="*/ 19818 w 1977611"/>
              <a:gd name="connsiteY4" fmla="*/ 999067 h 999067"/>
              <a:gd name="connsiteX0" fmla="*/ 1882485 w 1891770"/>
              <a:gd name="connsiteY0" fmla="*/ 0 h 999067"/>
              <a:gd name="connsiteX1" fmla="*/ 1696219 w 1891770"/>
              <a:gd name="connsiteY1" fmla="*/ 317500 h 999067"/>
              <a:gd name="connsiteX2" fmla="*/ 468552 w 1891770"/>
              <a:gd name="connsiteY2" fmla="*/ 313267 h 999067"/>
              <a:gd name="connsiteX3" fmla="*/ 53685 w 1891770"/>
              <a:gd name="connsiteY3" fmla="*/ 643467 h 999067"/>
              <a:gd name="connsiteX4" fmla="*/ 19818 w 1891770"/>
              <a:gd name="connsiteY4" fmla="*/ 999067 h 999067"/>
              <a:gd name="connsiteX0" fmla="*/ 1882485 w 1892603"/>
              <a:gd name="connsiteY0" fmla="*/ 0 h 999067"/>
              <a:gd name="connsiteX1" fmla="*/ 1696219 w 1892603"/>
              <a:gd name="connsiteY1" fmla="*/ 317500 h 999067"/>
              <a:gd name="connsiteX2" fmla="*/ 468552 w 1892603"/>
              <a:gd name="connsiteY2" fmla="*/ 313267 h 999067"/>
              <a:gd name="connsiteX3" fmla="*/ 53685 w 1892603"/>
              <a:gd name="connsiteY3" fmla="*/ 643467 h 999067"/>
              <a:gd name="connsiteX4" fmla="*/ 19818 w 1892603"/>
              <a:gd name="connsiteY4" fmla="*/ 999067 h 999067"/>
              <a:gd name="connsiteX0" fmla="*/ 1862667 w 1872785"/>
              <a:gd name="connsiteY0" fmla="*/ 0 h 999067"/>
              <a:gd name="connsiteX1" fmla="*/ 1676401 w 1872785"/>
              <a:gd name="connsiteY1" fmla="*/ 317500 h 999067"/>
              <a:gd name="connsiteX2" fmla="*/ 448734 w 1872785"/>
              <a:gd name="connsiteY2" fmla="*/ 313267 h 999067"/>
              <a:gd name="connsiteX3" fmla="*/ 0 w 1872785"/>
              <a:gd name="connsiteY3" fmla="*/ 999067 h 999067"/>
              <a:gd name="connsiteX0" fmla="*/ 1862667 w 1876374"/>
              <a:gd name="connsiteY0" fmla="*/ 0 h 999067"/>
              <a:gd name="connsiteX1" fmla="*/ 1676401 w 1876374"/>
              <a:gd name="connsiteY1" fmla="*/ 317500 h 999067"/>
              <a:gd name="connsiteX2" fmla="*/ 325968 w 1876374"/>
              <a:gd name="connsiteY2" fmla="*/ 338667 h 999067"/>
              <a:gd name="connsiteX3" fmla="*/ 0 w 1876374"/>
              <a:gd name="connsiteY3" fmla="*/ 999067 h 999067"/>
              <a:gd name="connsiteX0" fmla="*/ 1858433 w 1872140"/>
              <a:gd name="connsiteY0" fmla="*/ 0 h 1151467"/>
              <a:gd name="connsiteX1" fmla="*/ 1672167 w 1872140"/>
              <a:gd name="connsiteY1" fmla="*/ 317500 h 1151467"/>
              <a:gd name="connsiteX2" fmla="*/ 321734 w 1872140"/>
              <a:gd name="connsiteY2" fmla="*/ 338667 h 1151467"/>
              <a:gd name="connsiteX3" fmla="*/ 0 w 1872140"/>
              <a:gd name="connsiteY3" fmla="*/ 1151467 h 1151467"/>
              <a:gd name="connsiteX0" fmla="*/ 1858433 w 1872140"/>
              <a:gd name="connsiteY0" fmla="*/ 0 h 1151467"/>
              <a:gd name="connsiteX1" fmla="*/ 1672167 w 1872140"/>
              <a:gd name="connsiteY1" fmla="*/ 317500 h 1151467"/>
              <a:gd name="connsiteX2" fmla="*/ 321734 w 1872140"/>
              <a:gd name="connsiteY2" fmla="*/ 338667 h 1151467"/>
              <a:gd name="connsiteX3" fmla="*/ 0 w 1872140"/>
              <a:gd name="connsiteY3" fmla="*/ 1151467 h 1151467"/>
              <a:gd name="connsiteX0" fmla="*/ 1905000 w 1910580"/>
              <a:gd name="connsiteY0" fmla="*/ 0 h 1206501"/>
              <a:gd name="connsiteX1" fmla="*/ 1672167 w 1910580"/>
              <a:gd name="connsiteY1" fmla="*/ 372534 h 1206501"/>
              <a:gd name="connsiteX2" fmla="*/ 321734 w 1910580"/>
              <a:gd name="connsiteY2" fmla="*/ 393701 h 1206501"/>
              <a:gd name="connsiteX3" fmla="*/ 0 w 1910580"/>
              <a:gd name="connsiteY3" fmla="*/ 1206501 h 1206501"/>
              <a:gd name="connsiteX0" fmla="*/ 1905000 w 1910580"/>
              <a:gd name="connsiteY0" fmla="*/ 0 h 1206501"/>
              <a:gd name="connsiteX1" fmla="*/ 1672167 w 1910580"/>
              <a:gd name="connsiteY1" fmla="*/ 372534 h 1206501"/>
              <a:gd name="connsiteX2" fmla="*/ 321734 w 1910580"/>
              <a:gd name="connsiteY2" fmla="*/ 393701 h 1206501"/>
              <a:gd name="connsiteX3" fmla="*/ 0 w 1910580"/>
              <a:gd name="connsiteY3" fmla="*/ 1206501 h 1206501"/>
              <a:gd name="connsiteX0" fmla="*/ 1905000 w 1911109"/>
              <a:gd name="connsiteY0" fmla="*/ 0 h 1206501"/>
              <a:gd name="connsiteX1" fmla="*/ 1672167 w 1911109"/>
              <a:gd name="connsiteY1" fmla="*/ 372534 h 1206501"/>
              <a:gd name="connsiteX2" fmla="*/ 321734 w 1911109"/>
              <a:gd name="connsiteY2" fmla="*/ 393701 h 1206501"/>
              <a:gd name="connsiteX3" fmla="*/ 0 w 1911109"/>
              <a:gd name="connsiteY3" fmla="*/ 1206501 h 1206501"/>
              <a:gd name="connsiteX0" fmla="*/ 1883833 w 1892349"/>
              <a:gd name="connsiteY0" fmla="*/ 0 h 1236135"/>
              <a:gd name="connsiteX1" fmla="*/ 1672167 w 1892349"/>
              <a:gd name="connsiteY1" fmla="*/ 402168 h 1236135"/>
              <a:gd name="connsiteX2" fmla="*/ 321734 w 1892349"/>
              <a:gd name="connsiteY2" fmla="*/ 423335 h 1236135"/>
              <a:gd name="connsiteX3" fmla="*/ 0 w 1892349"/>
              <a:gd name="connsiteY3" fmla="*/ 1236135 h 1236135"/>
            </a:gdLst>
            <a:ahLst/>
            <a:cxnLst>
              <a:cxn ang="0">
                <a:pos x="connsiteX0" y="connsiteY0"/>
              </a:cxn>
              <a:cxn ang="0">
                <a:pos x="connsiteX1" y="connsiteY1"/>
              </a:cxn>
              <a:cxn ang="0">
                <a:pos x="connsiteX2" y="connsiteY2"/>
              </a:cxn>
              <a:cxn ang="0">
                <a:pos x="connsiteX3" y="connsiteY3"/>
              </a:cxn>
            </a:cxnLst>
            <a:rect l="l" t="t" r="r" b="b"/>
            <a:pathLst>
              <a:path w="1892349" h="1236135">
                <a:moveTo>
                  <a:pt x="1883833" y="0"/>
                </a:moveTo>
                <a:cubicBezTo>
                  <a:pt x="1895122" y="103011"/>
                  <a:pt x="1932517" y="331612"/>
                  <a:pt x="1672167" y="402168"/>
                </a:cubicBezTo>
                <a:cubicBezTo>
                  <a:pt x="1411817" y="472724"/>
                  <a:pt x="600429" y="284341"/>
                  <a:pt x="321734" y="423335"/>
                </a:cubicBezTo>
                <a:cubicBezTo>
                  <a:pt x="43040" y="562330"/>
                  <a:pt x="4586" y="779993"/>
                  <a:pt x="0" y="1236135"/>
                </a:cubicBezTo>
              </a:path>
            </a:pathLst>
          </a:custGeom>
          <a:noFill/>
          <a:ln w="76200" cap="flat" cmpd="sng" algn="ctr">
            <a:solidFill>
              <a:srgbClr val="FF0000">
                <a:alpha val="50000"/>
              </a:srgbClr>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CA"/>
          </a:p>
        </p:txBody>
      </p:sp>
      <p:grpSp>
        <p:nvGrpSpPr>
          <p:cNvPr id="134" name="Group 133"/>
          <p:cNvGrpSpPr/>
          <p:nvPr/>
        </p:nvGrpSpPr>
        <p:grpSpPr>
          <a:xfrm>
            <a:off x="3745525" y="4849734"/>
            <a:ext cx="245958" cy="815223"/>
            <a:chOff x="2706684" y="3929698"/>
            <a:chExt cx="209549" cy="1049337"/>
          </a:xfrm>
        </p:grpSpPr>
        <p:cxnSp>
          <p:nvCxnSpPr>
            <p:cNvPr id="135" name="Straight Arrow Connector 64"/>
            <p:cNvCxnSpPr>
              <a:cxnSpLocks noChangeShapeType="1"/>
            </p:cNvCxnSpPr>
            <p:nvPr/>
          </p:nvCxnSpPr>
          <p:spPr bwMode="auto">
            <a:xfrm>
              <a:off x="2725733" y="3929698"/>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36" name="Straight Arrow Connector 65"/>
            <p:cNvCxnSpPr>
              <a:cxnSpLocks noChangeShapeType="1"/>
            </p:cNvCxnSpPr>
            <p:nvPr/>
          </p:nvCxnSpPr>
          <p:spPr bwMode="auto">
            <a:xfrm>
              <a:off x="2716209" y="4453573"/>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37" name="Straight Arrow Connector 66"/>
            <p:cNvCxnSpPr>
              <a:cxnSpLocks noChangeShapeType="1"/>
            </p:cNvCxnSpPr>
            <p:nvPr/>
          </p:nvCxnSpPr>
          <p:spPr bwMode="auto">
            <a:xfrm>
              <a:off x="2706684" y="4977447"/>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grpSp>
      <p:grpSp>
        <p:nvGrpSpPr>
          <p:cNvPr id="138" name="Group 137"/>
          <p:cNvGrpSpPr/>
          <p:nvPr/>
        </p:nvGrpSpPr>
        <p:grpSpPr>
          <a:xfrm>
            <a:off x="1873803" y="4849735"/>
            <a:ext cx="304507" cy="775855"/>
            <a:chOff x="1249357" y="3920173"/>
            <a:chExt cx="209552" cy="1049338"/>
          </a:xfrm>
        </p:grpSpPr>
        <p:cxnSp>
          <p:nvCxnSpPr>
            <p:cNvPr id="139" name="Straight Arrow Connector 67"/>
            <p:cNvCxnSpPr>
              <a:cxnSpLocks noChangeShapeType="1"/>
            </p:cNvCxnSpPr>
            <p:nvPr/>
          </p:nvCxnSpPr>
          <p:spPr bwMode="auto">
            <a:xfrm flipH="1">
              <a:off x="1268409" y="3920173"/>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40" name="Straight Arrow Connector 68"/>
            <p:cNvCxnSpPr>
              <a:cxnSpLocks noChangeShapeType="1"/>
            </p:cNvCxnSpPr>
            <p:nvPr/>
          </p:nvCxnSpPr>
          <p:spPr bwMode="auto">
            <a:xfrm flipH="1">
              <a:off x="1258884" y="4444047"/>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41" name="Straight Arrow Connector 69"/>
            <p:cNvCxnSpPr>
              <a:cxnSpLocks noChangeShapeType="1"/>
            </p:cNvCxnSpPr>
            <p:nvPr/>
          </p:nvCxnSpPr>
          <p:spPr bwMode="auto">
            <a:xfrm flipH="1">
              <a:off x="1249357" y="4967923"/>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grpSp>
      <p:grpSp>
        <p:nvGrpSpPr>
          <p:cNvPr id="142" name="Group 141"/>
          <p:cNvGrpSpPr/>
          <p:nvPr/>
        </p:nvGrpSpPr>
        <p:grpSpPr>
          <a:xfrm>
            <a:off x="2034288" y="4849161"/>
            <a:ext cx="245958" cy="775255"/>
            <a:chOff x="2706684" y="3929698"/>
            <a:chExt cx="209549" cy="1049337"/>
          </a:xfrm>
        </p:grpSpPr>
        <p:cxnSp>
          <p:nvCxnSpPr>
            <p:cNvPr id="143" name="Straight Arrow Connector 64"/>
            <p:cNvCxnSpPr>
              <a:cxnSpLocks noChangeShapeType="1"/>
            </p:cNvCxnSpPr>
            <p:nvPr/>
          </p:nvCxnSpPr>
          <p:spPr bwMode="auto">
            <a:xfrm>
              <a:off x="2725733" y="3929698"/>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44" name="Straight Arrow Connector 65"/>
            <p:cNvCxnSpPr>
              <a:cxnSpLocks noChangeShapeType="1"/>
            </p:cNvCxnSpPr>
            <p:nvPr/>
          </p:nvCxnSpPr>
          <p:spPr bwMode="auto">
            <a:xfrm>
              <a:off x="2716209" y="4453573"/>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45" name="Straight Arrow Connector 66"/>
            <p:cNvCxnSpPr>
              <a:cxnSpLocks noChangeShapeType="1"/>
            </p:cNvCxnSpPr>
            <p:nvPr/>
          </p:nvCxnSpPr>
          <p:spPr bwMode="auto">
            <a:xfrm>
              <a:off x="2706684" y="4977447"/>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grpSp>
      <p:grpSp>
        <p:nvGrpSpPr>
          <p:cNvPr id="146" name="Group 145"/>
          <p:cNvGrpSpPr/>
          <p:nvPr/>
        </p:nvGrpSpPr>
        <p:grpSpPr>
          <a:xfrm>
            <a:off x="3591236" y="4849160"/>
            <a:ext cx="304507" cy="815796"/>
            <a:chOff x="1249357" y="3920173"/>
            <a:chExt cx="209552" cy="1049338"/>
          </a:xfrm>
        </p:grpSpPr>
        <p:cxnSp>
          <p:nvCxnSpPr>
            <p:cNvPr id="147" name="Straight Arrow Connector 67"/>
            <p:cNvCxnSpPr>
              <a:cxnSpLocks noChangeShapeType="1"/>
            </p:cNvCxnSpPr>
            <p:nvPr/>
          </p:nvCxnSpPr>
          <p:spPr bwMode="auto">
            <a:xfrm flipH="1">
              <a:off x="1268409" y="3920173"/>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48" name="Straight Arrow Connector 68"/>
            <p:cNvCxnSpPr>
              <a:cxnSpLocks noChangeShapeType="1"/>
            </p:cNvCxnSpPr>
            <p:nvPr/>
          </p:nvCxnSpPr>
          <p:spPr bwMode="auto">
            <a:xfrm flipH="1">
              <a:off x="1258884" y="4444047"/>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cxnSp>
          <p:nvCxnSpPr>
            <p:cNvPr id="149" name="Straight Arrow Connector 69"/>
            <p:cNvCxnSpPr>
              <a:cxnSpLocks noChangeShapeType="1"/>
            </p:cNvCxnSpPr>
            <p:nvPr/>
          </p:nvCxnSpPr>
          <p:spPr bwMode="auto">
            <a:xfrm flipH="1">
              <a:off x="1249357" y="4967923"/>
              <a:ext cx="190500" cy="1588"/>
            </a:xfrm>
            <a:prstGeom prst="straightConnector1">
              <a:avLst/>
            </a:prstGeom>
            <a:noFill/>
            <a:ln w="57150" algn="ctr">
              <a:solidFill>
                <a:srgbClr val="FFFF00"/>
              </a:solidFill>
              <a:round/>
              <a:headEnd/>
              <a:tailEnd type="triangle" w="sm" len="sm"/>
            </a:ln>
            <a:extLst>
              <a:ext uri="{909E8E84-426E-40DD-AFC4-6F175D3DCCD1}">
                <a14:hiddenFill xmlns:a14="http://schemas.microsoft.com/office/drawing/2010/main">
                  <a:noFill/>
                </a14:hiddenFill>
              </a:ext>
            </a:extLst>
          </p:spPr>
        </p:cxnSp>
      </p:grpSp>
      <p:sp>
        <p:nvSpPr>
          <p:cNvPr id="4" name="Slide Number Placeholder 3">
            <a:extLst>
              <a:ext uri="{FF2B5EF4-FFF2-40B4-BE49-F238E27FC236}">
                <a16:creationId xmlns:a16="http://schemas.microsoft.com/office/drawing/2014/main" id="{CBDE0198-E87A-8B97-30AD-A589DB635C73}"/>
              </a:ext>
            </a:extLst>
          </p:cNvPr>
          <p:cNvSpPr>
            <a:spLocks noGrp="1"/>
          </p:cNvSpPr>
          <p:nvPr>
            <p:ph type="sldNum" sz="quarter" idx="4"/>
          </p:nvPr>
        </p:nvSpPr>
        <p:spPr/>
        <p:txBody>
          <a:bodyPr/>
          <a:lstStyle/>
          <a:p>
            <a:fld id="{F6962739-3FD4-4E58-B0B5-7EC332B49BD6}" type="slidenum">
              <a:rPr lang="en-CA" smtClean="0"/>
              <a:pPr/>
              <a:t>12</a:t>
            </a:fld>
            <a:endParaRPr lang="en-CA" dirty="0"/>
          </a:p>
        </p:txBody>
      </p:sp>
    </p:spTree>
    <p:extLst>
      <p:ext uri="{BB962C8B-B14F-4D97-AF65-F5344CB8AC3E}">
        <p14:creationId xmlns:p14="http://schemas.microsoft.com/office/powerpoint/2010/main" val="371575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4F9F21-78C4-4945-A10B-7AB06CFE3084}"/>
              </a:ext>
            </a:extLst>
          </p:cNvPr>
          <p:cNvSpPr>
            <a:spLocks noGrp="1"/>
          </p:cNvSpPr>
          <p:nvPr>
            <p:ph type="title"/>
          </p:nvPr>
        </p:nvSpPr>
        <p:spPr/>
        <p:txBody>
          <a:bodyPr/>
          <a:lstStyle/>
          <a:p>
            <a:r>
              <a:rPr lang="en-US" dirty="0"/>
              <a:t>Conventional HVAC System Design</a:t>
            </a:r>
            <a:endParaRPr lang="en-CA" dirty="0"/>
          </a:p>
        </p:txBody>
      </p:sp>
      <p:sp>
        <p:nvSpPr>
          <p:cNvPr id="4" name="Rectangle 8">
            <a:extLst>
              <a:ext uri="{FF2B5EF4-FFF2-40B4-BE49-F238E27FC236}">
                <a16:creationId xmlns:a16="http://schemas.microsoft.com/office/drawing/2014/main" id="{18D7B1ED-5B18-4D7A-B6CA-5F3CDA37A58F}"/>
              </a:ext>
            </a:extLst>
          </p:cNvPr>
          <p:cNvSpPr>
            <a:spLocks noChangeArrowheads="1"/>
          </p:cNvSpPr>
          <p:nvPr/>
        </p:nvSpPr>
        <p:spPr bwMode="auto">
          <a:xfrm>
            <a:off x="-10580" y="2864196"/>
            <a:ext cx="12205893" cy="3321050"/>
          </a:xfrm>
          <a:prstGeom prst="rect">
            <a:avLst/>
          </a:prstGeom>
          <a:solidFill>
            <a:srgbClr val="E2F0F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CA"/>
          </a:p>
        </p:txBody>
      </p:sp>
      <p:sp>
        <p:nvSpPr>
          <p:cNvPr id="5" name="Rectangle 8">
            <a:extLst>
              <a:ext uri="{FF2B5EF4-FFF2-40B4-BE49-F238E27FC236}">
                <a16:creationId xmlns:a16="http://schemas.microsoft.com/office/drawing/2014/main" id="{1021868A-58D6-4B20-82FB-8E4E7756789F}"/>
              </a:ext>
            </a:extLst>
          </p:cNvPr>
          <p:cNvSpPr>
            <a:spLocks noChangeArrowheads="1"/>
          </p:cNvSpPr>
          <p:nvPr/>
        </p:nvSpPr>
        <p:spPr bwMode="auto">
          <a:xfrm>
            <a:off x="0" y="4114801"/>
            <a:ext cx="12192000" cy="2092325"/>
          </a:xfrm>
          <a:prstGeom prst="rect">
            <a:avLst/>
          </a:prstGeom>
          <a:blipFill>
            <a:blip r:embed="rId2"/>
            <a:tile tx="0" ty="0" sx="100000" sy="100000" flip="none" algn="tl"/>
          </a:blipFill>
          <a:ln>
            <a:noFill/>
          </a:ln>
        </p:spPr>
        <p:txBody>
          <a:bodyPr wrap="none" anchor="ctr"/>
          <a:lstStyle/>
          <a:p>
            <a:pPr algn="ctr"/>
            <a:endParaRPr lang="en-US" sz="2800">
              <a:solidFill>
                <a:schemeClr val="tx1"/>
              </a:solidFill>
              <a:latin typeface="Agency FB" pitchFamily="34" charset="0"/>
            </a:endParaRPr>
          </a:p>
        </p:txBody>
      </p:sp>
      <p:pic>
        <p:nvPicPr>
          <p:cNvPr id="6" name="Picture 2" descr="http://www.istockphoto.com/file_thumbview_approve/605709/2/istockphoto_605709-cut-grass-with-dew-drops-on-white-background.jpg">
            <a:extLst>
              <a:ext uri="{FF2B5EF4-FFF2-40B4-BE49-F238E27FC236}">
                <a16:creationId xmlns:a16="http://schemas.microsoft.com/office/drawing/2014/main" id="{99CE2CD6-D4DB-41E9-A3E4-6A1AA92868E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3650366" y="4020912"/>
            <a:ext cx="1010044" cy="1065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istockphoto.com/file_thumbview_approve/605709/2/istockphoto_605709-cut-grass-with-dew-drops-on-white-background.jpg">
            <a:extLst>
              <a:ext uri="{FF2B5EF4-FFF2-40B4-BE49-F238E27FC236}">
                <a16:creationId xmlns:a16="http://schemas.microsoft.com/office/drawing/2014/main" id="{F8237108-F5B8-4098-9023-9B0E3A64D18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434217" y="4025901"/>
            <a:ext cx="738187"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istockphoto.com/file_thumbview_approve/605709/2/istockphoto_605709-cut-grass-with-dew-drops-on-white-background.jpg">
            <a:extLst>
              <a:ext uri="{FF2B5EF4-FFF2-40B4-BE49-F238E27FC236}">
                <a16:creationId xmlns:a16="http://schemas.microsoft.com/office/drawing/2014/main" id="{F0A5DFE3-56F2-4200-A13C-CD871770F15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2173992" y="4025901"/>
            <a:ext cx="738187"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istockphoto.com/file_thumbview_approve/605709/2/istockphoto_605709-cut-grass-with-dew-drops-on-white-background.jpg">
            <a:extLst>
              <a:ext uri="{FF2B5EF4-FFF2-40B4-BE49-F238E27FC236}">
                <a16:creationId xmlns:a16="http://schemas.microsoft.com/office/drawing/2014/main" id="{16867F9B-4C73-4292-B9D4-436871A4C32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2912178" y="4025901"/>
            <a:ext cx="738188"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istockphoto.com/file_thumbview_approve/605709/2/istockphoto_605709-cut-grass-with-dew-drops-on-white-background.jpg">
            <a:extLst>
              <a:ext uri="{FF2B5EF4-FFF2-40B4-BE49-F238E27FC236}">
                <a16:creationId xmlns:a16="http://schemas.microsoft.com/office/drawing/2014/main" id="{B6B449C7-8480-4A19-9580-25988029688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7585302" y="4023543"/>
            <a:ext cx="738188"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istockphoto.com/file_thumbview_approve/605709/2/istockphoto_605709-cut-grass-with-dew-drops-on-white-background.jpg">
            <a:extLst>
              <a:ext uri="{FF2B5EF4-FFF2-40B4-BE49-F238E27FC236}">
                <a16:creationId xmlns:a16="http://schemas.microsoft.com/office/drawing/2014/main" id="{4C57F1DB-50EC-4BA8-A607-6B402B8532E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8323490" y="4023543"/>
            <a:ext cx="838200"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a:extLst>
              <a:ext uri="{FF2B5EF4-FFF2-40B4-BE49-F238E27FC236}">
                <a16:creationId xmlns:a16="http://schemas.microsoft.com/office/drawing/2014/main" id="{21248FC2-56BD-4B27-A17B-F59B28ADF63B}"/>
              </a:ext>
            </a:extLst>
          </p:cNvPr>
          <p:cNvSpPr>
            <a:spLocks noChangeArrowheads="1"/>
          </p:cNvSpPr>
          <p:nvPr/>
        </p:nvSpPr>
        <p:spPr bwMode="auto">
          <a:xfrm>
            <a:off x="6522643" y="3697708"/>
            <a:ext cx="233363" cy="392112"/>
          </a:xfrm>
          <a:prstGeom prst="rect">
            <a:avLst/>
          </a:prstGeom>
          <a:solidFill>
            <a:srgbClr val="EAEAEA"/>
          </a:solidFill>
          <a:ln w="9525">
            <a:solidFill>
              <a:schemeClr val="tx1"/>
            </a:solidFill>
            <a:miter lim="800000"/>
            <a:headEnd/>
            <a:tailEnd/>
          </a:ln>
        </p:spPr>
        <p:txBody>
          <a:bodyPr wrap="none" anchor="ctr"/>
          <a:lstStyle/>
          <a:p>
            <a:endParaRPr lang="en-CA"/>
          </a:p>
        </p:txBody>
      </p:sp>
      <p:sp>
        <p:nvSpPr>
          <p:cNvPr id="13" name="Rectangle 10">
            <a:extLst>
              <a:ext uri="{FF2B5EF4-FFF2-40B4-BE49-F238E27FC236}">
                <a16:creationId xmlns:a16="http://schemas.microsoft.com/office/drawing/2014/main" id="{CA723232-6E26-49EB-BEC4-B5DD418966ED}"/>
              </a:ext>
            </a:extLst>
          </p:cNvPr>
          <p:cNvSpPr>
            <a:spLocks noChangeArrowheads="1"/>
          </p:cNvSpPr>
          <p:nvPr/>
        </p:nvSpPr>
        <p:spPr bwMode="auto">
          <a:xfrm>
            <a:off x="6592493" y="3623095"/>
            <a:ext cx="104775" cy="84138"/>
          </a:xfrm>
          <a:prstGeom prst="rect">
            <a:avLst/>
          </a:prstGeom>
          <a:solidFill>
            <a:srgbClr val="EAEAEA"/>
          </a:solidFill>
          <a:ln w="9525">
            <a:solidFill>
              <a:schemeClr val="tx1">
                <a:lumMod val="65000"/>
                <a:lumOff val="35000"/>
              </a:schemeClr>
            </a:solidFill>
            <a:miter lim="800000"/>
            <a:headEnd/>
            <a:tailEnd/>
          </a:ln>
        </p:spPr>
        <p:txBody>
          <a:bodyPr wrap="none" anchor="ctr"/>
          <a:lstStyle/>
          <a:p>
            <a:pPr>
              <a:defRPr/>
            </a:pPr>
            <a:endParaRPr lang="en-CA">
              <a:latin typeface="Arial" charset="0"/>
              <a:cs typeface="Arial" charset="0"/>
            </a:endParaRPr>
          </a:p>
        </p:txBody>
      </p:sp>
      <p:pic>
        <p:nvPicPr>
          <p:cNvPr id="14" name="Picture 2" descr="http://www.istockphoto.com/file_thumbview_approve/605709/2/istockphoto_605709-cut-grass-with-dew-drops-on-white-background.jpg">
            <a:extLst>
              <a:ext uri="{FF2B5EF4-FFF2-40B4-BE49-F238E27FC236}">
                <a16:creationId xmlns:a16="http://schemas.microsoft.com/office/drawing/2014/main" id="{3E5B0549-3F30-4C12-B4D4-3FC85834C7B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9151110" y="4023543"/>
            <a:ext cx="738187"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istockphoto.com/file_thumbview_approve/605709/2/istockphoto_605709-cut-grass-with-dew-drops-on-white-background.jpg">
            <a:extLst>
              <a:ext uri="{FF2B5EF4-FFF2-40B4-BE49-F238E27FC236}">
                <a16:creationId xmlns:a16="http://schemas.microsoft.com/office/drawing/2014/main" id="{0AB2917B-8B46-48C1-9D89-0211C75E9BE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9889296" y="4023543"/>
            <a:ext cx="738188"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istockphoto.com/file_thumbview_approve/605709/2/istockphoto_605709-cut-grass-with-dew-drops-on-white-background.jpg">
            <a:extLst>
              <a:ext uri="{FF2B5EF4-FFF2-40B4-BE49-F238E27FC236}">
                <a16:creationId xmlns:a16="http://schemas.microsoft.com/office/drawing/2014/main" id="{1B7024DB-7158-498D-A8B4-9633551479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0627484" y="4023543"/>
            <a:ext cx="838200"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istockphoto.com/file_thumbview_approve/605709/2/istockphoto_605709-cut-grass-with-dew-drops-on-white-background.jpg">
            <a:extLst>
              <a:ext uri="{FF2B5EF4-FFF2-40B4-BE49-F238E27FC236}">
                <a16:creationId xmlns:a16="http://schemas.microsoft.com/office/drawing/2014/main" id="{065C3F43-0D71-4C18-AC06-B45A607FB2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1465043" y="4023543"/>
            <a:ext cx="738187"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id="{C1851B54-28FA-4D2E-B535-7838BF40286A}"/>
              </a:ext>
            </a:extLst>
          </p:cNvPr>
          <p:cNvSpPr>
            <a:spLocks noChangeArrowheads="1"/>
          </p:cNvSpPr>
          <p:nvPr/>
        </p:nvSpPr>
        <p:spPr bwMode="auto">
          <a:xfrm rot="5400000" flipH="1" flipV="1">
            <a:off x="6556774" y="3906464"/>
            <a:ext cx="174625" cy="173038"/>
          </a:xfrm>
          <a:custGeom>
            <a:avLst/>
            <a:gdLst>
              <a:gd name="T0" fmla="*/ 849488 w 21600"/>
              <a:gd name="T1" fmla="*/ 0 h 21600"/>
              <a:gd name="T2" fmla="*/ 248786 w 21600"/>
              <a:gd name="T3" fmla="*/ 241173 h 21600"/>
              <a:gd name="T4" fmla="*/ 0 w 21600"/>
              <a:gd name="T5" fmla="*/ 823474 h 21600"/>
              <a:gd name="T6" fmla="*/ 248786 w 21600"/>
              <a:gd name="T7" fmla="*/ 1405766 h 21600"/>
              <a:gd name="T8" fmla="*/ 849488 w 21600"/>
              <a:gd name="T9" fmla="*/ 1646939 h 21600"/>
              <a:gd name="T10" fmla="*/ 1450189 w 21600"/>
              <a:gd name="T11" fmla="*/ 1405766 h 21600"/>
              <a:gd name="T12" fmla="*/ 1698975 w 21600"/>
              <a:gd name="T13" fmla="*/ 823474 h 21600"/>
              <a:gd name="T14" fmla="*/ 1450189 w 21600"/>
              <a:gd name="T15" fmla="*/ 24117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91" y="10800"/>
                </a:moveTo>
                <a:cubicBezTo>
                  <a:pt x="4091" y="14505"/>
                  <a:pt x="7095" y="17509"/>
                  <a:pt x="10800" y="17509"/>
                </a:cubicBezTo>
                <a:cubicBezTo>
                  <a:pt x="14505" y="17509"/>
                  <a:pt x="17509" y="14505"/>
                  <a:pt x="17509" y="10800"/>
                </a:cubicBezTo>
                <a:cubicBezTo>
                  <a:pt x="17509" y="7095"/>
                  <a:pt x="14505" y="4091"/>
                  <a:pt x="10800" y="4091"/>
                </a:cubicBezTo>
                <a:cubicBezTo>
                  <a:pt x="7095" y="4091"/>
                  <a:pt x="4091" y="7095"/>
                  <a:pt x="4091" y="10800"/>
                </a:cubicBezTo>
                <a:close/>
              </a:path>
            </a:pathLst>
          </a:custGeom>
          <a:gradFill rotWithShape="0">
            <a:gsLst>
              <a:gs pos="0">
                <a:schemeClr val="accent2"/>
              </a:gs>
              <a:gs pos="100000">
                <a:srgbClr val="0099FF"/>
              </a:gs>
            </a:gsLst>
            <a:lin ang="5400000" scaled="1"/>
          </a:gradFill>
          <a:ln w="9525">
            <a:solidFill>
              <a:schemeClr val="tx1"/>
            </a:solidFill>
            <a:round/>
            <a:headEnd/>
            <a:tailEnd/>
          </a:ln>
        </p:spPr>
        <p:txBody>
          <a:bodyPr wrap="none" anchor="ctr"/>
          <a:lstStyle/>
          <a:p>
            <a:endParaRPr lang="en-CA"/>
          </a:p>
        </p:txBody>
      </p:sp>
      <p:sp>
        <p:nvSpPr>
          <p:cNvPr id="19" name="AutoShape 19">
            <a:extLst>
              <a:ext uri="{FF2B5EF4-FFF2-40B4-BE49-F238E27FC236}">
                <a16:creationId xmlns:a16="http://schemas.microsoft.com/office/drawing/2014/main" id="{96D09D62-B7A5-4989-8ED4-2EAC09FF7308}"/>
              </a:ext>
            </a:extLst>
          </p:cNvPr>
          <p:cNvSpPr>
            <a:spLocks noChangeArrowheads="1"/>
          </p:cNvSpPr>
          <p:nvPr/>
        </p:nvSpPr>
        <p:spPr bwMode="auto">
          <a:xfrm rot="5400000" flipH="1" flipV="1">
            <a:off x="6572649" y="3922339"/>
            <a:ext cx="142875" cy="141288"/>
          </a:xfrm>
          <a:custGeom>
            <a:avLst/>
            <a:gdLst>
              <a:gd name="T0" fmla="*/ 568666 w 21600"/>
              <a:gd name="T1" fmla="*/ 0 h 21600"/>
              <a:gd name="T2" fmla="*/ 166543 w 21600"/>
              <a:gd name="T3" fmla="*/ 160340 h 21600"/>
              <a:gd name="T4" fmla="*/ 0 w 21600"/>
              <a:gd name="T5" fmla="*/ 547489 h 21600"/>
              <a:gd name="T6" fmla="*/ 166543 w 21600"/>
              <a:gd name="T7" fmla="*/ 934632 h 21600"/>
              <a:gd name="T8" fmla="*/ 568666 w 21600"/>
              <a:gd name="T9" fmla="*/ 1094972 h 21600"/>
              <a:gd name="T10" fmla="*/ 970789 w 21600"/>
              <a:gd name="T11" fmla="*/ 934632 h 21600"/>
              <a:gd name="T12" fmla="*/ 1137333 w 21600"/>
              <a:gd name="T13" fmla="*/ 547489 h 21600"/>
              <a:gd name="T14" fmla="*/ 970789 w 21600"/>
              <a:gd name="T15" fmla="*/ 16034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50" y="10800"/>
                </a:moveTo>
                <a:cubicBezTo>
                  <a:pt x="1350" y="16019"/>
                  <a:pt x="5581" y="20250"/>
                  <a:pt x="10800" y="20250"/>
                </a:cubicBezTo>
                <a:cubicBezTo>
                  <a:pt x="16019" y="20250"/>
                  <a:pt x="20250" y="16019"/>
                  <a:pt x="20250" y="10800"/>
                </a:cubicBezTo>
                <a:cubicBezTo>
                  <a:pt x="20250" y="5581"/>
                  <a:pt x="16019" y="1350"/>
                  <a:pt x="10800" y="1350"/>
                </a:cubicBezTo>
                <a:cubicBezTo>
                  <a:pt x="5581" y="1350"/>
                  <a:pt x="1350" y="5581"/>
                  <a:pt x="1350" y="10800"/>
                </a:cubicBezTo>
                <a:close/>
              </a:path>
            </a:pathLst>
          </a:custGeom>
          <a:gradFill rotWithShape="0">
            <a:gsLst>
              <a:gs pos="0">
                <a:srgbClr val="0099FF"/>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CA"/>
          </a:p>
        </p:txBody>
      </p:sp>
      <p:pic>
        <p:nvPicPr>
          <p:cNvPr id="20" name="Picture 2" descr="http://www.istockphoto.com/file_thumbview_approve/605709/2/istockphoto_605709-cut-grass-with-dew-drops-on-white-background.jpg">
            <a:extLst>
              <a:ext uri="{FF2B5EF4-FFF2-40B4-BE49-F238E27FC236}">
                <a16:creationId xmlns:a16="http://schemas.microsoft.com/office/drawing/2014/main" id="{C190E96C-74FB-42BD-BB51-FB519EBAB1C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697990" y="4034483"/>
            <a:ext cx="738187"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www.istockphoto.com/file_thumbview_approve/605709/2/istockphoto_605709-cut-grass-with-dew-drops-on-white-background.jpg">
            <a:extLst>
              <a:ext uri="{FF2B5EF4-FFF2-40B4-BE49-F238E27FC236}">
                <a16:creationId xmlns:a16="http://schemas.microsoft.com/office/drawing/2014/main" id="{B543925B-E19E-4A2C-9127-5AF202542A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1871" y="4023543"/>
            <a:ext cx="738187" cy="10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0">
            <a:extLst>
              <a:ext uri="{FF2B5EF4-FFF2-40B4-BE49-F238E27FC236}">
                <a16:creationId xmlns:a16="http://schemas.microsoft.com/office/drawing/2014/main" id="{44A642A5-C3E7-48AD-AD27-DEDF7E7D67CE}"/>
              </a:ext>
            </a:extLst>
          </p:cNvPr>
          <p:cNvSpPr txBox="1">
            <a:spLocks noChangeArrowheads="1"/>
          </p:cNvSpPr>
          <p:nvPr/>
        </p:nvSpPr>
        <p:spPr bwMode="auto">
          <a:xfrm>
            <a:off x="1936557" y="4638007"/>
            <a:ext cx="375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charset="0"/>
                <a:cs typeface="Arial" charset="0"/>
              </a:defRPr>
            </a:lvl1pPr>
            <a:lvl2pPr marL="742950" indent="-285750" eaLnBrk="0" hangingPunct="0">
              <a:defRPr>
                <a:solidFill>
                  <a:srgbClr val="663300"/>
                </a:solidFill>
                <a:latin typeface="Arial" charset="0"/>
                <a:cs typeface="Arial" charset="0"/>
              </a:defRPr>
            </a:lvl2pPr>
            <a:lvl3pPr marL="1143000" indent="-228600" eaLnBrk="0" hangingPunct="0">
              <a:defRPr>
                <a:solidFill>
                  <a:srgbClr val="663300"/>
                </a:solidFill>
                <a:latin typeface="Arial" charset="0"/>
                <a:cs typeface="Arial" charset="0"/>
              </a:defRPr>
            </a:lvl3pPr>
            <a:lvl4pPr marL="1600200" indent="-228600" eaLnBrk="0" hangingPunct="0">
              <a:defRPr>
                <a:solidFill>
                  <a:srgbClr val="663300"/>
                </a:solidFill>
                <a:latin typeface="Arial" charset="0"/>
                <a:cs typeface="Arial" charset="0"/>
              </a:defRPr>
            </a:lvl4pPr>
            <a:lvl5pPr marL="2057400" indent="-228600" eaLnBrk="0" hangingPunct="0">
              <a:defRPr>
                <a:solidFill>
                  <a:srgbClr val="663300"/>
                </a:solidFill>
                <a:latin typeface="Arial" charset="0"/>
                <a:cs typeface="Arial" charset="0"/>
              </a:defRPr>
            </a:lvl5pPr>
            <a:lvl6pPr marL="2514600" indent="-228600" eaLnBrk="0" fontAlgn="base" hangingPunct="0">
              <a:spcBef>
                <a:spcPct val="0"/>
              </a:spcBef>
              <a:spcAft>
                <a:spcPct val="0"/>
              </a:spcAft>
              <a:defRPr>
                <a:solidFill>
                  <a:srgbClr val="663300"/>
                </a:solidFill>
                <a:latin typeface="Arial" charset="0"/>
                <a:cs typeface="Arial" charset="0"/>
              </a:defRPr>
            </a:lvl6pPr>
            <a:lvl7pPr marL="2971800" indent="-228600" eaLnBrk="0" fontAlgn="base" hangingPunct="0">
              <a:spcBef>
                <a:spcPct val="0"/>
              </a:spcBef>
              <a:spcAft>
                <a:spcPct val="0"/>
              </a:spcAft>
              <a:defRPr>
                <a:solidFill>
                  <a:srgbClr val="663300"/>
                </a:solidFill>
                <a:latin typeface="Arial" charset="0"/>
                <a:cs typeface="Arial" charset="0"/>
              </a:defRPr>
            </a:lvl7pPr>
            <a:lvl8pPr marL="3429000" indent="-228600" eaLnBrk="0" fontAlgn="base" hangingPunct="0">
              <a:spcBef>
                <a:spcPct val="0"/>
              </a:spcBef>
              <a:spcAft>
                <a:spcPct val="0"/>
              </a:spcAft>
              <a:defRPr>
                <a:solidFill>
                  <a:srgbClr val="663300"/>
                </a:solidFill>
                <a:latin typeface="Arial" charset="0"/>
                <a:cs typeface="Arial" charset="0"/>
              </a:defRPr>
            </a:lvl8pPr>
            <a:lvl9pPr marL="3886200" indent="-228600" eaLnBrk="0" fontAlgn="base" hangingPunct="0">
              <a:spcBef>
                <a:spcPct val="0"/>
              </a:spcBef>
              <a:spcAft>
                <a:spcPct val="0"/>
              </a:spcAft>
              <a:defRPr>
                <a:solidFill>
                  <a:srgbClr val="663300"/>
                </a:solidFill>
                <a:latin typeface="Arial" charset="0"/>
                <a:cs typeface="Arial" charset="0"/>
              </a:defRPr>
            </a:lvl9pPr>
          </a:lstStyle>
          <a:p>
            <a:pPr eaLnBrk="1" hangingPunct="1"/>
            <a:r>
              <a:rPr lang="en-CA" sz="1600">
                <a:solidFill>
                  <a:schemeClr val="tx1"/>
                </a:solidFill>
              </a:rPr>
              <a:t>Infinite energy source from gas utility</a:t>
            </a:r>
          </a:p>
        </p:txBody>
      </p:sp>
      <p:pic>
        <p:nvPicPr>
          <p:cNvPr id="23" name="Picture 22">
            <a:extLst>
              <a:ext uri="{FF2B5EF4-FFF2-40B4-BE49-F238E27FC236}">
                <a16:creationId xmlns:a16="http://schemas.microsoft.com/office/drawing/2014/main" id="{65776AD3-689F-47DC-B96C-980FFED43714}"/>
              </a:ext>
            </a:extLst>
          </p:cNvPr>
          <p:cNvPicPr>
            <a:picLocks noChangeAspect="1"/>
          </p:cNvPicPr>
          <p:nvPr/>
        </p:nvPicPr>
        <p:blipFill>
          <a:blip r:embed="rId5">
            <a:clrChange>
              <a:clrFrom>
                <a:srgbClr val="EDEDED"/>
              </a:clrFrom>
              <a:clrTo>
                <a:srgbClr val="EDEDED">
                  <a:alpha val="0"/>
                </a:srgbClr>
              </a:clrTo>
            </a:clrChange>
          </a:blip>
          <a:stretch>
            <a:fillRect/>
          </a:stretch>
        </p:blipFill>
        <p:spPr>
          <a:xfrm>
            <a:off x="7223466" y="3273960"/>
            <a:ext cx="397935" cy="449840"/>
          </a:xfrm>
          <a:prstGeom prst="rect">
            <a:avLst/>
          </a:prstGeom>
        </p:spPr>
      </p:pic>
      <p:sp>
        <p:nvSpPr>
          <p:cNvPr id="24" name="TextBox 70">
            <a:extLst>
              <a:ext uri="{FF2B5EF4-FFF2-40B4-BE49-F238E27FC236}">
                <a16:creationId xmlns:a16="http://schemas.microsoft.com/office/drawing/2014/main" id="{28AB55EB-DB32-400B-9969-552D402238F7}"/>
              </a:ext>
            </a:extLst>
          </p:cNvPr>
          <p:cNvSpPr txBox="1">
            <a:spLocks noChangeArrowheads="1"/>
          </p:cNvSpPr>
          <p:nvPr/>
        </p:nvSpPr>
        <p:spPr bwMode="auto">
          <a:xfrm>
            <a:off x="9445054" y="2962355"/>
            <a:ext cx="1777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charset="0"/>
                <a:cs typeface="Arial" charset="0"/>
              </a:defRPr>
            </a:lvl1pPr>
            <a:lvl2pPr marL="742950" indent="-285750" eaLnBrk="0" hangingPunct="0">
              <a:defRPr>
                <a:solidFill>
                  <a:srgbClr val="663300"/>
                </a:solidFill>
                <a:latin typeface="Arial" charset="0"/>
                <a:cs typeface="Arial" charset="0"/>
              </a:defRPr>
            </a:lvl2pPr>
            <a:lvl3pPr marL="1143000" indent="-228600" eaLnBrk="0" hangingPunct="0">
              <a:defRPr>
                <a:solidFill>
                  <a:srgbClr val="663300"/>
                </a:solidFill>
                <a:latin typeface="Arial" charset="0"/>
                <a:cs typeface="Arial" charset="0"/>
              </a:defRPr>
            </a:lvl3pPr>
            <a:lvl4pPr marL="1600200" indent="-228600" eaLnBrk="0" hangingPunct="0">
              <a:defRPr>
                <a:solidFill>
                  <a:srgbClr val="663300"/>
                </a:solidFill>
                <a:latin typeface="Arial" charset="0"/>
                <a:cs typeface="Arial" charset="0"/>
              </a:defRPr>
            </a:lvl4pPr>
            <a:lvl5pPr marL="2057400" indent="-228600" eaLnBrk="0" hangingPunct="0">
              <a:defRPr>
                <a:solidFill>
                  <a:srgbClr val="663300"/>
                </a:solidFill>
                <a:latin typeface="Arial" charset="0"/>
                <a:cs typeface="Arial" charset="0"/>
              </a:defRPr>
            </a:lvl5pPr>
            <a:lvl6pPr marL="2514600" indent="-228600" eaLnBrk="0" fontAlgn="base" hangingPunct="0">
              <a:spcBef>
                <a:spcPct val="0"/>
              </a:spcBef>
              <a:spcAft>
                <a:spcPct val="0"/>
              </a:spcAft>
              <a:defRPr>
                <a:solidFill>
                  <a:srgbClr val="663300"/>
                </a:solidFill>
                <a:latin typeface="Arial" charset="0"/>
                <a:cs typeface="Arial" charset="0"/>
              </a:defRPr>
            </a:lvl6pPr>
            <a:lvl7pPr marL="2971800" indent="-228600" eaLnBrk="0" fontAlgn="base" hangingPunct="0">
              <a:spcBef>
                <a:spcPct val="0"/>
              </a:spcBef>
              <a:spcAft>
                <a:spcPct val="0"/>
              </a:spcAft>
              <a:defRPr>
                <a:solidFill>
                  <a:srgbClr val="663300"/>
                </a:solidFill>
                <a:latin typeface="Arial" charset="0"/>
                <a:cs typeface="Arial" charset="0"/>
              </a:defRPr>
            </a:lvl7pPr>
            <a:lvl8pPr marL="3429000" indent="-228600" eaLnBrk="0" fontAlgn="base" hangingPunct="0">
              <a:spcBef>
                <a:spcPct val="0"/>
              </a:spcBef>
              <a:spcAft>
                <a:spcPct val="0"/>
              </a:spcAft>
              <a:defRPr>
                <a:solidFill>
                  <a:srgbClr val="663300"/>
                </a:solidFill>
                <a:latin typeface="Arial" charset="0"/>
                <a:cs typeface="Arial" charset="0"/>
              </a:defRPr>
            </a:lvl8pPr>
            <a:lvl9pPr marL="3886200" indent="-228600" eaLnBrk="0" fontAlgn="base" hangingPunct="0">
              <a:spcBef>
                <a:spcPct val="0"/>
              </a:spcBef>
              <a:spcAft>
                <a:spcPct val="0"/>
              </a:spcAft>
              <a:defRPr>
                <a:solidFill>
                  <a:srgbClr val="663300"/>
                </a:solidFill>
                <a:latin typeface="Arial" charset="0"/>
                <a:cs typeface="Arial" charset="0"/>
              </a:defRPr>
            </a:lvl9pPr>
          </a:lstStyle>
          <a:p>
            <a:pPr eaLnBrk="1" hangingPunct="1"/>
            <a:r>
              <a:rPr lang="en-CA" sz="1600">
                <a:solidFill>
                  <a:schemeClr val="tx1"/>
                </a:solidFill>
              </a:rPr>
              <a:t>Heat blown away by the wind</a:t>
            </a:r>
          </a:p>
        </p:txBody>
      </p:sp>
      <p:grpSp>
        <p:nvGrpSpPr>
          <p:cNvPr id="25" name="Group 24">
            <a:extLst>
              <a:ext uri="{FF2B5EF4-FFF2-40B4-BE49-F238E27FC236}">
                <a16:creationId xmlns:a16="http://schemas.microsoft.com/office/drawing/2014/main" id="{52B5F011-098C-4A9F-B458-DBCAF1CBF294}"/>
              </a:ext>
            </a:extLst>
          </p:cNvPr>
          <p:cNvGrpSpPr/>
          <p:nvPr/>
        </p:nvGrpSpPr>
        <p:grpSpPr>
          <a:xfrm>
            <a:off x="7467775" y="2995960"/>
            <a:ext cx="1503400" cy="315166"/>
            <a:chOff x="7445839" y="2961510"/>
            <a:chExt cx="1503400" cy="315166"/>
          </a:xfrm>
        </p:grpSpPr>
        <p:sp>
          <p:nvSpPr>
            <p:cNvPr id="26" name="Oval 25">
              <a:extLst>
                <a:ext uri="{FF2B5EF4-FFF2-40B4-BE49-F238E27FC236}">
                  <a16:creationId xmlns:a16="http://schemas.microsoft.com/office/drawing/2014/main" id="{957835D9-EBC0-4151-9297-E398BDEB9212}"/>
                </a:ext>
              </a:extLst>
            </p:cNvPr>
            <p:cNvSpPr/>
            <p:nvPr/>
          </p:nvSpPr>
          <p:spPr>
            <a:xfrm>
              <a:off x="7818022" y="3127397"/>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F1B437EE-8DB6-4C3D-832A-CD38966D073C}"/>
                </a:ext>
              </a:extLst>
            </p:cNvPr>
            <p:cNvSpPr/>
            <p:nvPr/>
          </p:nvSpPr>
          <p:spPr>
            <a:xfrm>
              <a:off x="7903747" y="3007229"/>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57ABB425-3715-49A7-B5EF-E3EEB0ABC000}"/>
                </a:ext>
              </a:extLst>
            </p:cNvPr>
            <p:cNvSpPr/>
            <p:nvPr/>
          </p:nvSpPr>
          <p:spPr>
            <a:xfrm>
              <a:off x="8003320" y="3092200"/>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712A4503-3C7A-42A2-9142-620483811094}"/>
                </a:ext>
              </a:extLst>
            </p:cNvPr>
            <p:cNvSpPr/>
            <p:nvPr/>
          </p:nvSpPr>
          <p:spPr>
            <a:xfrm>
              <a:off x="7945797" y="3185213"/>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49A5C8E1-8CAD-4D94-AA83-8B1493284B27}"/>
                </a:ext>
              </a:extLst>
            </p:cNvPr>
            <p:cNvSpPr/>
            <p:nvPr/>
          </p:nvSpPr>
          <p:spPr>
            <a:xfrm>
              <a:off x="8152252" y="3017419"/>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8756AD8A-B10C-4E81-86AD-03CAC5340AC1}"/>
                </a:ext>
              </a:extLst>
            </p:cNvPr>
            <p:cNvSpPr/>
            <p:nvPr/>
          </p:nvSpPr>
          <p:spPr>
            <a:xfrm>
              <a:off x="8336976" y="2961510"/>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BA0FC623-8971-4A92-B816-775E73CAAEDC}"/>
                </a:ext>
              </a:extLst>
            </p:cNvPr>
            <p:cNvSpPr/>
            <p:nvPr/>
          </p:nvSpPr>
          <p:spPr>
            <a:xfrm>
              <a:off x="8274685" y="3080694"/>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95D25A96-14F6-454B-8C3F-57E670AFC090}"/>
                </a:ext>
              </a:extLst>
            </p:cNvPr>
            <p:cNvSpPr/>
            <p:nvPr/>
          </p:nvSpPr>
          <p:spPr>
            <a:xfrm>
              <a:off x="8106533" y="3185415"/>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073D2E42-5A5E-4BE5-B0D2-E918C2C32897}"/>
                </a:ext>
              </a:extLst>
            </p:cNvPr>
            <p:cNvSpPr/>
            <p:nvPr/>
          </p:nvSpPr>
          <p:spPr>
            <a:xfrm>
              <a:off x="8567420" y="3007620"/>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26ECBDE3-D2F3-4A5D-9DFA-0BDBBAA743F7}"/>
                </a:ext>
              </a:extLst>
            </p:cNvPr>
            <p:cNvSpPr/>
            <p:nvPr/>
          </p:nvSpPr>
          <p:spPr>
            <a:xfrm>
              <a:off x="8489376" y="3113910"/>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5B18D689-288F-4C82-BDF0-D0E1D0BFA41C}"/>
                </a:ext>
              </a:extLst>
            </p:cNvPr>
            <p:cNvSpPr/>
            <p:nvPr/>
          </p:nvSpPr>
          <p:spPr>
            <a:xfrm>
              <a:off x="8365285" y="3144576"/>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FEB60115-25C9-498B-BD09-D6931C15CDC6}"/>
                </a:ext>
              </a:extLst>
            </p:cNvPr>
            <p:cNvSpPr/>
            <p:nvPr/>
          </p:nvSpPr>
          <p:spPr>
            <a:xfrm>
              <a:off x="8656504" y="3080694"/>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DE418F5F-AE24-46FE-B319-F8E5E28E57AD}"/>
                </a:ext>
              </a:extLst>
            </p:cNvPr>
            <p:cNvSpPr/>
            <p:nvPr/>
          </p:nvSpPr>
          <p:spPr>
            <a:xfrm>
              <a:off x="8791546" y="2966941"/>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7DB320D0-EFCD-40CC-83E3-46BE3B1BA234}"/>
                </a:ext>
              </a:extLst>
            </p:cNvPr>
            <p:cNvSpPr/>
            <p:nvPr/>
          </p:nvSpPr>
          <p:spPr>
            <a:xfrm>
              <a:off x="8462448" y="3007228"/>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BF229C38-8237-4006-8FAA-C1D4F9BCC574}"/>
                </a:ext>
              </a:extLst>
            </p:cNvPr>
            <p:cNvSpPr/>
            <p:nvPr/>
          </p:nvSpPr>
          <p:spPr>
            <a:xfrm>
              <a:off x="8803884" y="3136769"/>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EC6DA93F-DAFD-4031-AE93-92EE29A40C9D}"/>
                </a:ext>
              </a:extLst>
            </p:cNvPr>
            <p:cNvSpPr/>
            <p:nvPr/>
          </p:nvSpPr>
          <p:spPr>
            <a:xfrm>
              <a:off x="8903520" y="3044375"/>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ED4B001A-D555-4E1F-ACB5-9D3F579903CC}"/>
                </a:ext>
              </a:extLst>
            </p:cNvPr>
            <p:cNvSpPr/>
            <p:nvPr/>
          </p:nvSpPr>
          <p:spPr>
            <a:xfrm>
              <a:off x="7655583" y="3098857"/>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FC925016-2285-4B9D-B7F2-CB52D38FF956}"/>
                </a:ext>
              </a:extLst>
            </p:cNvPr>
            <p:cNvSpPr/>
            <p:nvPr/>
          </p:nvSpPr>
          <p:spPr>
            <a:xfrm>
              <a:off x="7518462" y="2999714"/>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7911C245-AAFE-4CFE-ADEE-FD5BCDE4C1A5}"/>
                </a:ext>
              </a:extLst>
            </p:cNvPr>
            <p:cNvSpPr/>
            <p:nvPr/>
          </p:nvSpPr>
          <p:spPr>
            <a:xfrm>
              <a:off x="7709076" y="2994559"/>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0C2D099E-A432-4EAB-A538-64E19F085E6F}"/>
                </a:ext>
              </a:extLst>
            </p:cNvPr>
            <p:cNvSpPr/>
            <p:nvPr/>
          </p:nvSpPr>
          <p:spPr>
            <a:xfrm>
              <a:off x="7445839" y="3113909"/>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180AD4F2-3580-414D-A197-2432FE8CAC45}"/>
                </a:ext>
              </a:extLst>
            </p:cNvPr>
            <p:cNvSpPr/>
            <p:nvPr/>
          </p:nvSpPr>
          <p:spPr>
            <a:xfrm>
              <a:off x="7731702" y="3174574"/>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E4C779AC-3CE9-4FAA-8EA6-F8A12357B60F}"/>
                </a:ext>
              </a:extLst>
            </p:cNvPr>
            <p:cNvSpPr/>
            <p:nvPr/>
          </p:nvSpPr>
          <p:spPr>
            <a:xfrm>
              <a:off x="7594311" y="3230957"/>
              <a:ext cx="45719" cy="45719"/>
            </a:xfrm>
            <a:prstGeom prst="ellipse">
              <a:avLst/>
            </a:prstGeom>
            <a:gradFill flip="none" rotWithShape="1">
              <a:gsLst>
                <a:gs pos="0">
                  <a:srgbClr val="C00000"/>
                </a:gs>
                <a:gs pos="50000">
                  <a:srgbClr val="FF0000">
                    <a:alpha val="50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48" name="Picture 47">
            <a:extLst>
              <a:ext uri="{FF2B5EF4-FFF2-40B4-BE49-F238E27FC236}">
                <a16:creationId xmlns:a16="http://schemas.microsoft.com/office/drawing/2014/main" id="{C783E807-B105-46B9-A5C5-CD52202776B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04100" y="3006159"/>
            <a:ext cx="3178126" cy="1125421"/>
          </a:xfrm>
          <a:prstGeom prst="rect">
            <a:avLst/>
          </a:prstGeom>
        </p:spPr>
      </p:pic>
      <p:sp>
        <p:nvSpPr>
          <p:cNvPr id="49" name="Content Placeholder 37">
            <a:extLst>
              <a:ext uri="{FF2B5EF4-FFF2-40B4-BE49-F238E27FC236}">
                <a16:creationId xmlns:a16="http://schemas.microsoft.com/office/drawing/2014/main" id="{B8589B23-4B15-47EC-A8A3-F331597BE40E}"/>
              </a:ext>
            </a:extLst>
          </p:cNvPr>
          <p:cNvSpPr txBox="1">
            <a:spLocks/>
          </p:cNvSpPr>
          <p:nvPr/>
        </p:nvSpPr>
        <p:spPr>
          <a:xfrm>
            <a:off x="0" y="823181"/>
            <a:ext cx="12226301" cy="2131593"/>
          </a:xfrm>
          <a:prstGeom prst="rect">
            <a:avLst/>
          </a:prstGeom>
        </p:spPr>
        <p:txBody>
          <a:bodyPr/>
          <a:lstStyle>
            <a:lvl1pPr marL="514338" indent="-514338" algn="l" rtl="0" eaLnBrk="0" fontAlgn="base" hangingPunct="0">
              <a:spcBef>
                <a:spcPct val="20000"/>
              </a:spcBef>
              <a:spcAft>
                <a:spcPct val="0"/>
              </a:spcAft>
              <a:buFont typeface="Arial" charset="0"/>
              <a:buAutoNum type="arabicPeriod"/>
              <a:defRPr sz="2800" b="1">
                <a:solidFill>
                  <a:schemeClr val="bg1"/>
                </a:solidFill>
                <a:latin typeface="+mn-lt"/>
                <a:ea typeface="+mn-ea"/>
                <a:cs typeface="+mn-cs"/>
              </a:defRPr>
            </a:lvl1pPr>
            <a:lvl2pPr marL="971526" indent="-514338" algn="l" rtl="0" eaLnBrk="0" fontAlgn="base" hangingPunct="0">
              <a:spcBef>
                <a:spcPct val="20000"/>
              </a:spcBef>
              <a:spcAft>
                <a:spcPct val="0"/>
              </a:spcAft>
              <a:buFont typeface="Arial" charset="0"/>
              <a:buAutoNum type="alphaLcPeriod"/>
              <a:defRPr sz="2800">
                <a:solidFill>
                  <a:schemeClr val="bg1"/>
                </a:solidFill>
                <a:latin typeface="+mn-lt"/>
                <a:cs typeface="+mn-cs"/>
              </a:defRPr>
            </a:lvl2pPr>
            <a:lvl3pPr marL="1428715" indent="-514338" algn="l" rtl="0" eaLnBrk="0" fontAlgn="base" hangingPunct="0">
              <a:spcBef>
                <a:spcPct val="20000"/>
              </a:spcBef>
              <a:spcAft>
                <a:spcPct val="0"/>
              </a:spcAft>
              <a:buFont typeface="Arial" charset="0"/>
              <a:buAutoNum type="romanLcPeriod"/>
              <a:defRPr sz="2400">
                <a:solidFill>
                  <a:schemeClr val="bg1"/>
                </a:solidFill>
                <a:latin typeface="+mn-lt"/>
                <a:cs typeface="+mn-cs"/>
              </a:defRPr>
            </a:lvl3pPr>
            <a:lvl4pPr marL="1828754" indent="-457189" algn="l" rtl="0" eaLnBrk="0" fontAlgn="base" hangingPunct="0">
              <a:spcBef>
                <a:spcPct val="20000"/>
              </a:spcBef>
              <a:spcAft>
                <a:spcPct val="0"/>
              </a:spcAft>
              <a:buFont typeface="Arial" charset="0"/>
              <a:buAutoNum type="arabicPeriod"/>
              <a:defRPr sz="2000">
                <a:solidFill>
                  <a:schemeClr val="bg1"/>
                </a:solidFill>
                <a:latin typeface="+mn-lt"/>
                <a:cs typeface="+mn-cs"/>
              </a:defRPr>
            </a:lvl4pPr>
            <a:lvl5pPr marL="2285943" indent="-457189" algn="l" rtl="0" eaLnBrk="0" fontAlgn="base" hangingPunct="0">
              <a:spcBef>
                <a:spcPct val="20000"/>
              </a:spcBef>
              <a:spcAft>
                <a:spcPct val="0"/>
              </a:spcAft>
              <a:buFont typeface="Arial" charset="0"/>
              <a:buAutoNum type="arabicPeriod"/>
              <a:defRPr sz="2000">
                <a:solidFill>
                  <a:schemeClr val="bg1"/>
                </a:solidFill>
                <a:latin typeface="+mn-lt"/>
                <a:cs typeface="+mn-cs"/>
              </a:defRPr>
            </a:lvl5pPr>
            <a:lvl6pPr marL="2514537" indent="-228594" algn="l" rtl="0" fontAlgn="base">
              <a:spcBef>
                <a:spcPct val="20000"/>
              </a:spcBef>
              <a:spcAft>
                <a:spcPct val="0"/>
              </a:spcAft>
              <a:buBlip>
                <a:blip r:embed="rId7"/>
              </a:buBlip>
              <a:defRPr sz="2000">
                <a:solidFill>
                  <a:srgbClr val="663300"/>
                </a:solidFill>
                <a:latin typeface="+mn-lt"/>
                <a:cs typeface="+mn-cs"/>
              </a:defRPr>
            </a:lvl6pPr>
            <a:lvl7pPr marL="2971726" indent="-228594" algn="l" rtl="0" fontAlgn="base">
              <a:spcBef>
                <a:spcPct val="20000"/>
              </a:spcBef>
              <a:spcAft>
                <a:spcPct val="0"/>
              </a:spcAft>
              <a:buBlip>
                <a:blip r:embed="rId7"/>
              </a:buBlip>
              <a:defRPr sz="2000">
                <a:solidFill>
                  <a:srgbClr val="663300"/>
                </a:solidFill>
                <a:latin typeface="+mn-lt"/>
                <a:cs typeface="+mn-cs"/>
              </a:defRPr>
            </a:lvl7pPr>
            <a:lvl8pPr marL="3428914" indent="-228594" algn="l" rtl="0" fontAlgn="base">
              <a:spcBef>
                <a:spcPct val="20000"/>
              </a:spcBef>
              <a:spcAft>
                <a:spcPct val="0"/>
              </a:spcAft>
              <a:buBlip>
                <a:blip r:embed="rId7"/>
              </a:buBlip>
              <a:defRPr sz="2000">
                <a:solidFill>
                  <a:srgbClr val="663300"/>
                </a:solidFill>
                <a:latin typeface="+mn-lt"/>
                <a:cs typeface="+mn-cs"/>
              </a:defRPr>
            </a:lvl8pPr>
            <a:lvl9pPr marL="3886103" indent="-228594" algn="l" rtl="0" fontAlgn="base">
              <a:spcBef>
                <a:spcPct val="20000"/>
              </a:spcBef>
              <a:spcAft>
                <a:spcPct val="0"/>
              </a:spcAft>
              <a:buBlip>
                <a:blip r:embed="rId7"/>
              </a:buBlip>
              <a:defRPr sz="2000">
                <a:solidFill>
                  <a:srgbClr val="663300"/>
                </a:solidFill>
                <a:latin typeface="+mn-lt"/>
                <a:cs typeface="+mn-cs"/>
              </a:defRPr>
            </a:lvl9pPr>
          </a:lstStyle>
          <a:p>
            <a:pPr marL="266700" indent="-266700">
              <a:lnSpc>
                <a:spcPct val="150000"/>
              </a:lnSpc>
              <a:buFont typeface="Arial" panose="020B0604020202020204" pitchFamily="34" charset="0"/>
              <a:buChar char="•"/>
              <a:defRPr/>
            </a:pPr>
            <a:r>
              <a:rPr lang="en-CA" sz="2400" b="0" kern="0" dirty="0">
                <a:solidFill>
                  <a:schemeClr val="tx1"/>
                </a:solidFill>
                <a:latin typeface="Arial" pitchFamily="34" charset="0"/>
                <a:cs typeface="Arial" pitchFamily="34" charset="0"/>
              </a:rPr>
              <a:t>Pipeline large enough to meet peak heating load on the coldest day</a:t>
            </a:r>
          </a:p>
          <a:p>
            <a:pPr marL="266700" indent="-266700">
              <a:lnSpc>
                <a:spcPct val="150000"/>
              </a:lnSpc>
              <a:buFont typeface="Arial" panose="020B0604020202020204" pitchFamily="34" charset="0"/>
              <a:buChar char="•"/>
              <a:defRPr/>
            </a:pPr>
            <a:r>
              <a:rPr lang="en-CA" sz="2400" b="0" kern="0" dirty="0">
                <a:solidFill>
                  <a:schemeClr val="tx1"/>
                </a:solidFill>
                <a:latin typeface="Arial" pitchFamily="34" charset="0"/>
                <a:cs typeface="Arial" pitchFamily="34" charset="0"/>
              </a:rPr>
              <a:t>Cooling tower dissipates heat by evaporating water</a:t>
            </a:r>
          </a:p>
          <a:p>
            <a:pPr marL="266700" indent="-266700">
              <a:lnSpc>
                <a:spcPct val="150000"/>
              </a:lnSpc>
              <a:buFont typeface="Arial" panose="020B0604020202020204" pitchFamily="34" charset="0"/>
              <a:buChar char="•"/>
              <a:defRPr/>
            </a:pPr>
            <a:r>
              <a:rPr lang="en-CA" sz="2400" b="0" kern="0" dirty="0">
                <a:solidFill>
                  <a:schemeClr val="tx1"/>
                </a:solidFill>
                <a:latin typeface="Arial" pitchFamily="34" charset="0"/>
                <a:cs typeface="Arial" pitchFamily="34" charset="0"/>
              </a:rPr>
              <a:t>Energy is available if utility is paid</a:t>
            </a:r>
          </a:p>
          <a:p>
            <a:pPr>
              <a:lnSpc>
                <a:spcPct val="150000"/>
              </a:lnSpc>
            </a:pPr>
            <a:endParaRPr lang="en-CA" kern="0" dirty="0"/>
          </a:p>
        </p:txBody>
      </p:sp>
      <p:sp>
        <p:nvSpPr>
          <p:cNvPr id="50" name="TextBox 70">
            <a:extLst>
              <a:ext uri="{FF2B5EF4-FFF2-40B4-BE49-F238E27FC236}">
                <a16:creationId xmlns:a16="http://schemas.microsoft.com/office/drawing/2014/main" id="{E0AED693-2F10-4B1E-B2DC-C44AAAA7D347}"/>
              </a:ext>
            </a:extLst>
          </p:cNvPr>
          <p:cNvSpPr txBox="1">
            <a:spLocks noChangeArrowheads="1"/>
          </p:cNvSpPr>
          <p:nvPr/>
        </p:nvSpPr>
        <p:spPr bwMode="auto">
          <a:xfrm>
            <a:off x="8511421" y="4895231"/>
            <a:ext cx="3326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charset="0"/>
                <a:cs typeface="Arial" charset="0"/>
              </a:defRPr>
            </a:lvl1pPr>
            <a:lvl2pPr marL="742950" indent="-285750" eaLnBrk="0" hangingPunct="0">
              <a:defRPr>
                <a:solidFill>
                  <a:srgbClr val="663300"/>
                </a:solidFill>
                <a:latin typeface="Arial" charset="0"/>
                <a:cs typeface="Arial" charset="0"/>
              </a:defRPr>
            </a:lvl2pPr>
            <a:lvl3pPr marL="1143000" indent="-228600" eaLnBrk="0" hangingPunct="0">
              <a:defRPr>
                <a:solidFill>
                  <a:srgbClr val="663300"/>
                </a:solidFill>
                <a:latin typeface="Arial" charset="0"/>
                <a:cs typeface="Arial" charset="0"/>
              </a:defRPr>
            </a:lvl3pPr>
            <a:lvl4pPr marL="1600200" indent="-228600" eaLnBrk="0" hangingPunct="0">
              <a:defRPr>
                <a:solidFill>
                  <a:srgbClr val="663300"/>
                </a:solidFill>
                <a:latin typeface="Arial" charset="0"/>
                <a:cs typeface="Arial" charset="0"/>
              </a:defRPr>
            </a:lvl4pPr>
            <a:lvl5pPr marL="2057400" indent="-228600" eaLnBrk="0" hangingPunct="0">
              <a:defRPr>
                <a:solidFill>
                  <a:srgbClr val="663300"/>
                </a:solidFill>
                <a:latin typeface="Arial" charset="0"/>
                <a:cs typeface="Arial" charset="0"/>
              </a:defRPr>
            </a:lvl5pPr>
            <a:lvl6pPr marL="2514600" indent="-228600" eaLnBrk="0" fontAlgn="base" hangingPunct="0">
              <a:spcBef>
                <a:spcPct val="0"/>
              </a:spcBef>
              <a:spcAft>
                <a:spcPct val="0"/>
              </a:spcAft>
              <a:defRPr>
                <a:solidFill>
                  <a:srgbClr val="663300"/>
                </a:solidFill>
                <a:latin typeface="Arial" charset="0"/>
                <a:cs typeface="Arial" charset="0"/>
              </a:defRPr>
            </a:lvl6pPr>
            <a:lvl7pPr marL="2971800" indent="-228600" eaLnBrk="0" fontAlgn="base" hangingPunct="0">
              <a:spcBef>
                <a:spcPct val="0"/>
              </a:spcBef>
              <a:spcAft>
                <a:spcPct val="0"/>
              </a:spcAft>
              <a:defRPr>
                <a:solidFill>
                  <a:srgbClr val="663300"/>
                </a:solidFill>
                <a:latin typeface="Arial" charset="0"/>
                <a:cs typeface="Arial" charset="0"/>
              </a:defRPr>
            </a:lvl7pPr>
            <a:lvl8pPr marL="3429000" indent="-228600" eaLnBrk="0" fontAlgn="base" hangingPunct="0">
              <a:spcBef>
                <a:spcPct val="0"/>
              </a:spcBef>
              <a:spcAft>
                <a:spcPct val="0"/>
              </a:spcAft>
              <a:defRPr>
                <a:solidFill>
                  <a:srgbClr val="663300"/>
                </a:solidFill>
                <a:latin typeface="Arial" charset="0"/>
                <a:cs typeface="Arial" charset="0"/>
              </a:defRPr>
            </a:lvl8pPr>
            <a:lvl9pPr marL="3886200" indent="-228600" eaLnBrk="0" fontAlgn="base" hangingPunct="0">
              <a:spcBef>
                <a:spcPct val="0"/>
              </a:spcBef>
              <a:spcAft>
                <a:spcPct val="0"/>
              </a:spcAft>
              <a:defRPr>
                <a:solidFill>
                  <a:srgbClr val="663300"/>
                </a:solidFill>
                <a:latin typeface="Arial" charset="0"/>
                <a:cs typeface="Arial" charset="0"/>
              </a:defRPr>
            </a:lvl9pPr>
          </a:lstStyle>
          <a:p>
            <a:pPr eaLnBrk="1" hangingPunct="1"/>
            <a:r>
              <a:rPr lang="en-CA" sz="1600">
                <a:solidFill>
                  <a:schemeClr val="tx1"/>
                </a:solidFill>
              </a:rPr>
              <a:t>Infinite heat sink from water utility</a:t>
            </a:r>
          </a:p>
        </p:txBody>
      </p:sp>
      <p:sp>
        <p:nvSpPr>
          <p:cNvPr id="51" name="Freeform: Shape 50">
            <a:extLst>
              <a:ext uri="{FF2B5EF4-FFF2-40B4-BE49-F238E27FC236}">
                <a16:creationId xmlns:a16="http://schemas.microsoft.com/office/drawing/2014/main" id="{F32AC784-84AF-47E1-A6A0-445EE1C3BF67}"/>
              </a:ext>
            </a:extLst>
          </p:cNvPr>
          <p:cNvSpPr/>
          <p:nvPr/>
        </p:nvSpPr>
        <p:spPr>
          <a:xfrm>
            <a:off x="-12146" y="4109940"/>
            <a:ext cx="6673005" cy="557795"/>
          </a:xfrm>
          <a:custGeom>
            <a:avLst/>
            <a:gdLst>
              <a:gd name="connsiteX0" fmla="*/ 0 w 6074228"/>
              <a:gd name="connsiteY0" fmla="*/ 500743 h 500743"/>
              <a:gd name="connsiteX1" fmla="*/ 6063342 w 6074228"/>
              <a:gd name="connsiteY1" fmla="*/ 500743 h 500743"/>
              <a:gd name="connsiteX2" fmla="*/ 6074228 w 6074228"/>
              <a:gd name="connsiteY2" fmla="*/ 0 h 500743"/>
              <a:gd name="connsiteX0" fmla="*/ 0 w 6075880"/>
              <a:gd name="connsiteY0" fmla="*/ 500743 h 500743"/>
              <a:gd name="connsiteX1" fmla="*/ 6074905 w 6075880"/>
              <a:gd name="connsiteY1" fmla="*/ 500743 h 500743"/>
              <a:gd name="connsiteX2" fmla="*/ 6074228 w 6075880"/>
              <a:gd name="connsiteY2" fmla="*/ 0 h 500743"/>
            </a:gdLst>
            <a:ahLst/>
            <a:cxnLst>
              <a:cxn ang="0">
                <a:pos x="connsiteX0" y="connsiteY0"/>
              </a:cxn>
              <a:cxn ang="0">
                <a:pos x="connsiteX1" y="connsiteY1"/>
              </a:cxn>
              <a:cxn ang="0">
                <a:pos x="connsiteX2" y="connsiteY2"/>
              </a:cxn>
            </a:cxnLst>
            <a:rect l="l" t="t" r="r" b="b"/>
            <a:pathLst>
              <a:path w="6075880" h="500743">
                <a:moveTo>
                  <a:pt x="0" y="500743"/>
                </a:moveTo>
                <a:lnTo>
                  <a:pt x="6074905" y="500743"/>
                </a:lnTo>
                <a:cubicBezTo>
                  <a:pt x="6078534" y="333829"/>
                  <a:pt x="6070599" y="166914"/>
                  <a:pt x="6074228" y="0"/>
                </a:cubicBezTo>
              </a:path>
            </a:pathLst>
          </a:custGeom>
          <a:noFill/>
          <a:ln w="57150" algn="ctr">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solidFill>
                <a:srgbClr val="000000"/>
              </a:solidFill>
              <a:latin typeface="Arial"/>
              <a:cs typeface="Arial"/>
            </a:endParaRPr>
          </a:p>
        </p:txBody>
      </p:sp>
      <p:sp>
        <p:nvSpPr>
          <p:cNvPr id="52" name="Freeform: Shape 51">
            <a:extLst>
              <a:ext uri="{FF2B5EF4-FFF2-40B4-BE49-F238E27FC236}">
                <a16:creationId xmlns:a16="http://schemas.microsoft.com/office/drawing/2014/main" id="{D2590CD7-799E-49CE-87FC-C65DC17C2B68}"/>
              </a:ext>
            </a:extLst>
          </p:cNvPr>
          <p:cNvSpPr/>
          <p:nvPr/>
        </p:nvSpPr>
        <p:spPr>
          <a:xfrm flipH="1">
            <a:off x="7462938" y="3663905"/>
            <a:ext cx="4738291" cy="1263883"/>
          </a:xfrm>
          <a:custGeom>
            <a:avLst/>
            <a:gdLst>
              <a:gd name="connsiteX0" fmla="*/ 0 w 6074228"/>
              <a:gd name="connsiteY0" fmla="*/ 500743 h 500743"/>
              <a:gd name="connsiteX1" fmla="*/ 6063342 w 6074228"/>
              <a:gd name="connsiteY1" fmla="*/ 500743 h 500743"/>
              <a:gd name="connsiteX2" fmla="*/ 6074228 w 6074228"/>
              <a:gd name="connsiteY2" fmla="*/ 0 h 500743"/>
              <a:gd name="connsiteX0" fmla="*/ 0 w 6075880"/>
              <a:gd name="connsiteY0" fmla="*/ 500743 h 500743"/>
              <a:gd name="connsiteX1" fmla="*/ 6074905 w 6075880"/>
              <a:gd name="connsiteY1" fmla="*/ 500743 h 500743"/>
              <a:gd name="connsiteX2" fmla="*/ 6074228 w 6075880"/>
              <a:gd name="connsiteY2" fmla="*/ 0 h 500743"/>
            </a:gdLst>
            <a:ahLst/>
            <a:cxnLst>
              <a:cxn ang="0">
                <a:pos x="connsiteX0" y="connsiteY0"/>
              </a:cxn>
              <a:cxn ang="0">
                <a:pos x="connsiteX1" y="connsiteY1"/>
              </a:cxn>
              <a:cxn ang="0">
                <a:pos x="connsiteX2" y="connsiteY2"/>
              </a:cxn>
            </a:cxnLst>
            <a:rect l="l" t="t" r="r" b="b"/>
            <a:pathLst>
              <a:path w="6075880" h="500743">
                <a:moveTo>
                  <a:pt x="0" y="500743"/>
                </a:moveTo>
                <a:lnTo>
                  <a:pt x="6074905" y="500743"/>
                </a:lnTo>
                <a:cubicBezTo>
                  <a:pt x="6078534" y="333829"/>
                  <a:pt x="6070599" y="166914"/>
                  <a:pt x="6074228" y="0"/>
                </a:cubicBezTo>
              </a:path>
            </a:pathLst>
          </a:custGeom>
          <a:noFill/>
          <a:ln w="57150"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solidFill>
                <a:srgbClr val="000000"/>
              </a:solidFill>
              <a:latin typeface="Arial"/>
              <a:cs typeface="Arial"/>
            </a:endParaRPr>
          </a:p>
        </p:txBody>
      </p:sp>
      <p:sp>
        <p:nvSpPr>
          <p:cNvPr id="53" name="Freeform: Shape 52">
            <a:extLst>
              <a:ext uri="{FF2B5EF4-FFF2-40B4-BE49-F238E27FC236}">
                <a16:creationId xmlns:a16="http://schemas.microsoft.com/office/drawing/2014/main" id="{11CDC379-2EB3-4AAE-AD8C-A679CA2BE21A}"/>
              </a:ext>
            </a:extLst>
          </p:cNvPr>
          <p:cNvSpPr/>
          <p:nvPr/>
        </p:nvSpPr>
        <p:spPr>
          <a:xfrm flipH="1">
            <a:off x="7461618" y="3668117"/>
            <a:ext cx="4730375" cy="1261214"/>
          </a:xfrm>
          <a:custGeom>
            <a:avLst/>
            <a:gdLst>
              <a:gd name="connsiteX0" fmla="*/ 0 w 6074228"/>
              <a:gd name="connsiteY0" fmla="*/ 500743 h 500743"/>
              <a:gd name="connsiteX1" fmla="*/ 6063342 w 6074228"/>
              <a:gd name="connsiteY1" fmla="*/ 500743 h 500743"/>
              <a:gd name="connsiteX2" fmla="*/ 6074228 w 6074228"/>
              <a:gd name="connsiteY2" fmla="*/ 0 h 500743"/>
              <a:gd name="connsiteX0" fmla="*/ 0 w 6076490"/>
              <a:gd name="connsiteY0" fmla="*/ 500743 h 500743"/>
              <a:gd name="connsiteX1" fmla="*/ 6075578 w 6076490"/>
              <a:gd name="connsiteY1" fmla="*/ 496961 h 500743"/>
              <a:gd name="connsiteX2" fmla="*/ 6074228 w 6076490"/>
              <a:gd name="connsiteY2" fmla="*/ 0 h 500743"/>
            </a:gdLst>
            <a:ahLst/>
            <a:cxnLst>
              <a:cxn ang="0">
                <a:pos x="connsiteX0" y="connsiteY0"/>
              </a:cxn>
              <a:cxn ang="0">
                <a:pos x="connsiteX1" y="connsiteY1"/>
              </a:cxn>
              <a:cxn ang="0">
                <a:pos x="connsiteX2" y="connsiteY2"/>
              </a:cxn>
            </a:cxnLst>
            <a:rect l="l" t="t" r="r" b="b"/>
            <a:pathLst>
              <a:path w="6076490" h="500743">
                <a:moveTo>
                  <a:pt x="0" y="500743"/>
                </a:moveTo>
                <a:lnTo>
                  <a:pt x="6075578" y="496961"/>
                </a:lnTo>
                <a:cubicBezTo>
                  <a:pt x="6079207" y="330047"/>
                  <a:pt x="6070599" y="166914"/>
                  <a:pt x="6074228" y="0"/>
                </a:cubicBezTo>
              </a:path>
            </a:pathLst>
          </a:custGeom>
          <a:noFill/>
          <a:ln w="34925" algn="ctr">
            <a:solidFill>
              <a:srgbClr val="0070C0"/>
            </a:solidFill>
            <a:prstDash val="sys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solidFill>
                <a:srgbClr val="000000"/>
              </a:solidFill>
              <a:latin typeface="Arial"/>
              <a:cs typeface="Arial"/>
            </a:endParaRPr>
          </a:p>
        </p:txBody>
      </p:sp>
      <p:sp>
        <p:nvSpPr>
          <p:cNvPr id="54" name="Freeform: Shape 53">
            <a:extLst>
              <a:ext uri="{FF2B5EF4-FFF2-40B4-BE49-F238E27FC236}">
                <a16:creationId xmlns:a16="http://schemas.microsoft.com/office/drawing/2014/main" id="{E107466A-391E-4CC5-9DD1-B9A2F34DD9D7}"/>
              </a:ext>
            </a:extLst>
          </p:cNvPr>
          <p:cNvSpPr/>
          <p:nvPr/>
        </p:nvSpPr>
        <p:spPr>
          <a:xfrm>
            <a:off x="0" y="4105277"/>
            <a:ext cx="6673005" cy="557795"/>
          </a:xfrm>
          <a:custGeom>
            <a:avLst/>
            <a:gdLst>
              <a:gd name="connsiteX0" fmla="*/ 0 w 6074228"/>
              <a:gd name="connsiteY0" fmla="*/ 500743 h 500743"/>
              <a:gd name="connsiteX1" fmla="*/ 6063342 w 6074228"/>
              <a:gd name="connsiteY1" fmla="*/ 500743 h 500743"/>
              <a:gd name="connsiteX2" fmla="*/ 6074228 w 6074228"/>
              <a:gd name="connsiteY2" fmla="*/ 0 h 500743"/>
              <a:gd name="connsiteX0" fmla="*/ 0 w 6075880"/>
              <a:gd name="connsiteY0" fmla="*/ 500743 h 500743"/>
              <a:gd name="connsiteX1" fmla="*/ 6074905 w 6075880"/>
              <a:gd name="connsiteY1" fmla="*/ 500743 h 500743"/>
              <a:gd name="connsiteX2" fmla="*/ 6074228 w 6075880"/>
              <a:gd name="connsiteY2" fmla="*/ 0 h 500743"/>
            </a:gdLst>
            <a:ahLst/>
            <a:cxnLst>
              <a:cxn ang="0">
                <a:pos x="connsiteX0" y="connsiteY0"/>
              </a:cxn>
              <a:cxn ang="0">
                <a:pos x="connsiteX1" y="connsiteY1"/>
              </a:cxn>
              <a:cxn ang="0">
                <a:pos x="connsiteX2" y="connsiteY2"/>
              </a:cxn>
            </a:cxnLst>
            <a:rect l="l" t="t" r="r" b="b"/>
            <a:pathLst>
              <a:path w="6075880" h="500743">
                <a:moveTo>
                  <a:pt x="0" y="500743"/>
                </a:moveTo>
                <a:lnTo>
                  <a:pt x="6074905" y="500743"/>
                </a:lnTo>
                <a:cubicBezTo>
                  <a:pt x="6078534" y="333829"/>
                  <a:pt x="6070599" y="166914"/>
                  <a:pt x="6074228" y="0"/>
                </a:cubicBezTo>
              </a:path>
            </a:pathLst>
          </a:custGeom>
          <a:noFill/>
          <a:ln w="34925" algn="ctr">
            <a:solidFill>
              <a:srgbClr val="FF0000"/>
            </a:solidFill>
            <a:prstDash val="sys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solidFill>
                <a:srgbClr val="000000"/>
              </a:solidFill>
              <a:latin typeface="Arial"/>
              <a:cs typeface="Arial"/>
            </a:endParaRPr>
          </a:p>
        </p:txBody>
      </p:sp>
      <p:pic>
        <p:nvPicPr>
          <p:cNvPr id="55" name="Picture 54">
            <a:extLst>
              <a:ext uri="{FF2B5EF4-FFF2-40B4-BE49-F238E27FC236}">
                <a16:creationId xmlns:a16="http://schemas.microsoft.com/office/drawing/2014/main" id="{16837D9C-DF31-48AA-870F-560695508E2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880026" y="4621807"/>
            <a:ext cx="627300" cy="843820"/>
          </a:xfrm>
          <a:prstGeom prst="rect">
            <a:avLst/>
          </a:prstGeom>
        </p:spPr>
      </p:pic>
      <p:pic>
        <p:nvPicPr>
          <p:cNvPr id="56" name="Picture 55">
            <a:extLst>
              <a:ext uri="{FF2B5EF4-FFF2-40B4-BE49-F238E27FC236}">
                <a16:creationId xmlns:a16="http://schemas.microsoft.com/office/drawing/2014/main" id="{9FAEECB0-2957-4A50-96A9-FA15B5226B8A}"/>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802294" y="4304601"/>
            <a:ext cx="627301" cy="798829"/>
          </a:xfrm>
          <a:prstGeom prst="rect">
            <a:avLst/>
          </a:prstGeom>
        </p:spPr>
      </p:pic>
      <p:sp>
        <p:nvSpPr>
          <p:cNvPr id="57" name="Slide Number Placeholder 56">
            <a:extLst>
              <a:ext uri="{FF2B5EF4-FFF2-40B4-BE49-F238E27FC236}">
                <a16:creationId xmlns:a16="http://schemas.microsoft.com/office/drawing/2014/main" id="{EF5BF92B-026E-5435-02D2-00A0C5798778}"/>
              </a:ext>
            </a:extLst>
          </p:cNvPr>
          <p:cNvSpPr>
            <a:spLocks noGrp="1"/>
          </p:cNvSpPr>
          <p:nvPr>
            <p:ph type="sldNum" sz="quarter" idx="4"/>
          </p:nvPr>
        </p:nvSpPr>
        <p:spPr/>
        <p:txBody>
          <a:bodyPr/>
          <a:lstStyle/>
          <a:p>
            <a:fld id="{F6962739-3FD4-4E58-B0B5-7EC332B49BD6}" type="slidenum">
              <a:rPr lang="en-CA" smtClean="0"/>
              <a:pPr/>
              <a:t>13</a:t>
            </a:fld>
            <a:endParaRPr lang="en-CA" dirty="0"/>
          </a:p>
        </p:txBody>
      </p:sp>
    </p:spTree>
    <p:extLst>
      <p:ext uri="{BB962C8B-B14F-4D97-AF65-F5344CB8AC3E}">
        <p14:creationId xmlns:p14="http://schemas.microsoft.com/office/powerpoint/2010/main" val="25546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title"/>
          </p:nvPr>
        </p:nvSpPr>
        <p:spPr>
          <a:xfrm>
            <a:off x="126749" y="113062"/>
            <a:ext cx="12065251" cy="58479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CA" sz="2400" dirty="0"/>
              <a:t>Peak Loads vs. Total Loads</a:t>
            </a:r>
            <a:endParaRPr sz="2400" dirty="0"/>
          </a:p>
        </p:txBody>
      </p:sp>
      <p:sp>
        <p:nvSpPr>
          <p:cNvPr id="193" name="Google Shape;193;p17"/>
          <p:cNvSpPr txBox="1">
            <a:spLocks noGrp="1"/>
          </p:cNvSpPr>
          <p:nvPr>
            <p:ph type="body" idx="1"/>
          </p:nvPr>
        </p:nvSpPr>
        <p:spPr>
          <a:xfrm>
            <a:off x="1" y="823864"/>
            <a:ext cx="12191998" cy="2046085"/>
          </a:xfrm>
          <a:prstGeom prst="rect">
            <a:avLst/>
          </a:prstGeom>
          <a:noFill/>
          <a:ln>
            <a:noFill/>
          </a:ln>
        </p:spPr>
        <p:txBody>
          <a:bodyPr spcFirstLastPara="1" wrap="square" lIns="91425" tIns="45700" rIns="91425" bIns="45700" anchor="t" anchorCtr="0">
            <a:noAutofit/>
          </a:bodyPr>
          <a:lstStyle/>
          <a:p>
            <a:pPr marL="0" indent="-325438">
              <a:lnSpc>
                <a:spcPct val="150000"/>
              </a:lnSpc>
              <a:buChar char="•"/>
            </a:pPr>
            <a:r>
              <a:rPr lang="en-CA" sz="2400" dirty="0"/>
              <a:t>Church, retail store and apartment</a:t>
            </a:r>
          </a:p>
          <a:p>
            <a:pPr marL="0" indent="-325438">
              <a:lnSpc>
                <a:spcPct val="150000"/>
              </a:lnSpc>
              <a:buChar char="•"/>
            </a:pPr>
            <a:r>
              <a:rPr lang="en-CA" sz="2400" dirty="0"/>
              <a:t>Peak cooling loads are identical – 480 kBtu/hr (40 tons)</a:t>
            </a:r>
          </a:p>
          <a:p>
            <a:pPr marL="0" indent="-325438">
              <a:lnSpc>
                <a:spcPct val="150000"/>
              </a:lnSpc>
              <a:buChar char="•"/>
            </a:pPr>
            <a:r>
              <a:rPr lang="en-CA" sz="2400" dirty="0"/>
              <a:t>Peak heating loads are identical – 385 kBtu/hr (385 MBH)</a:t>
            </a:r>
            <a:endParaRPr sz="2400" dirty="0"/>
          </a:p>
        </p:txBody>
      </p:sp>
      <p:pic>
        <p:nvPicPr>
          <p:cNvPr id="194" name="Google Shape;194;p17" descr="http://www.kollewin.com/EX/09-16-15/Balboa_Baptist_Church.jpg"/>
          <p:cNvPicPr preferRelativeResize="0"/>
          <p:nvPr/>
        </p:nvPicPr>
        <p:blipFill rotWithShape="1">
          <a:blip r:embed="rId3">
            <a:alphaModFix/>
          </a:blip>
          <a:srcRect l="15039" t="-2" r="7680" b="11287"/>
          <a:stretch/>
        </p:blipFill>
        <p:spPr>
          <a:xfrm>
            <a:off x="0" y="2869947"/>
            <a:ext cx="3869496" cy="3331372"/>
          </a:xfrm>
          <a:prstGeom prst="rect">
            <a:avLst/>
          </a:prstGeom>
          <a:noFill/>
          <a:ln>
            <a:solidFill>
              <a:schemeClr val="tx1"/>
            </a:solidFill>
          </a:ln>
        </p:spPr>
      </p:pic>
      <p:pic>
        <p:nvPicPr>
          <p:cNvPr id="195" name="Google Shape;195;p17" descr="http://raisethehammer.org/static/images/big_box_urban_design.jpg"/>
          <p:cNvPicPr preferRelativeResize="0"/>
          <p:nvPr/>
        </p:nvPicPr>
        <p:blipFill rotWithShape="1">
          <a:blip r:embed="rId4">
            <a:alphaModFix/>
          </a:blip>
          <a:srcRect l="1867" r="19475"/>
          <a:stretch/>
        </p:blipFill>
        <p:spPr>
          <a:xfrm>
            <a:off x="3869496" y="2869947"/>
            <a:ext cx="4271458" cy="3331372"/>
          </a:xfrm>
          <a:prstGeom prst="rect">
            <a:avLst/>
          </a:prstGeom>
          <a:noFill/>
          <a:ln>
            <a:solidFill>
              <a:schemeClr val="tx1"/>
            </a:solidFill>
          </a:ln>
        </p:spPr>
      </p:pic>
      <p:pic>
        <p:nvPicPr>
          <p:cNvPr id="196" name="Google Shape;196;p17" descr="http://www.advancedbuildingcorporation.com/nss-folder/photogallery/34%20Unit%20apartment%20Building.jpg"/>
          <p:cNvPicPr preferRelativeResize="0"/>
          <p:nvPr/>
        </p:nvPicPr>
        <p:blipFill rotWithShape="1">
          <a:blip r:embed="rId5">
            <a:alphaModFix/>
          </a:blip>
          <a:srcRect l="15451" r="4098"/>
          <a:stretch/>
        </p:blipFill>
        <p:spPr>
          <a:xfrm>
            <a:off x="8140954" y="2869948"/>
            <a:ext cx="4051044" cy="3331371"/>
          </a:xfrm>
          <a:prstGeom prst="rect">
            <a:avLst/>
          </a:prstGeom>
          <a:noFill/>
          <a:ln>
            <a:solidFill>
              <a:schemeClr val="tx1"/>
            </a:solidFill>
          </a:ln>
        </p:spPr>
      </p:pic>
      <p:grpSp>
        <p:nvGrpSpPr>
          <p:cNvPr id="2" name="Group 1">
            <a:extLst>
              <a:ext uri="{FF2B5EF4-FFF2-40B4-BE49-F238E27FC236}">
                <a16:creationId xmlns:a16="http://schemas.microsoft.com/office/drawing/2014/main" id="{50B98F66-E05D-4DD8-9F02-21E3B5E95BD3}"/>
              </a:ext>
            </a:extLst>
          </p:cNvPr>
          <p:cNvGrpSpPr/>
          <p:nvPr/>
        </p:nvGrpSpPr>
        <p:grpSpPr>
          <a:xfrm>
            <a:off x="1105282" y="2925944"/>
            <a:ext cx="10996796" cy="297547"/>
            <a:chOff x="1105282" y="2925944"/>
            <a:chExt cx="10996796" cy="297547"/>
          </a:xfrm>
        </p:grpSpPr>
        <p:sp>
          <p:nvSpPr>
            <p:cNvPr id="197" name="Google Shape;197;p17"/>
            <p:cNvSpPr txBox="1"/>
            <p:nvPr/>
          </p:nvSpPr>
          <p:spPr>
            <a:xfrm>
              <a:off x="1105282" y="2925944"/>
              <a:ext cx="2693366" cy="297547"/>
            </a:xfrm>
            <a:prstGeom prst="rect">
              <a:avLst/>
            </a:prstGeom>
            <a:solidFill>
              <a:schemeClr val="bg1">
                <a:alpha val="60000"/>
              </a:schemeClr>
            </a:solidFill>
            <a:ln w="3175">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600" b="1" dirty="0">
                  <a:solidFill>
                    <a:srgbClr val="0070C0"/>
                  </a:solidFill>
                  <a:sym typeface="Arial"/>
                </a:rPr>
                <a:t>Peak cooling: 480 kBtu/hr</a:t>
              </a:r>
              <a:endParaRPr dirty="0">
                <a:solidFill>
                  <a:srgbClr val="0070C0"/>
                </a:solidFill>
              </a:endParaRPr>
            </a:p>
          </p:txBody>
        </p:sp>
        <p:sp>
          <p:nvSpPr>
            <p:cNvPr id="15" name="Google Shape;197;p17">
              <a:extLst>
                <a:ext uri="{FF2B5EF4-FFF2-40B4-BE49-F238E27FC236}">
                  <a16:creationId xmlns:a16="http://schemas.microsoft.com/office/drawing/2014/main" id="{E5D55774-E240-453F-9EE0-7502C286044F}"/>
                </a:ext>
              </a:extLst>
            </p:cNvPr>
            <p:cNvSpPr txBox="1"/>
            <p:nvPr/>
          </p:nvSpPr>
          <p:spPr>
            <a:xfrm>
              <a:off x="5376740" y="2925944"/>
              <a:ext cx="2693366" cy="297547"/>
            </a:xfrm>
            <a:prstGeom prst="rect">
              <a:avLst/>
            </a:prstGeom>
            <a:solidFill>
              <a:schemeClr val="bg1">
                <a:alpha val="60000"/>
              </a:schemeClr>
            </a:solidFill>
            <a:ln w="3175">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600" b="1" dirty="0">
                  <a:solidFill>
                    <a:srgbClr val="0070C0"/>
                  </a:solidFill>
                  <a:sym typeface="Arial"/>
                </a:rPr>
                <a:t>Peak cooling: 480 kBtu/hr</a:t>
              </a:r>
              <a:endParaRPr dirty="0">
                <a:solidFill>
                  <a:srgbClr val="0070C0"/>
                </a:solidFill>
              </a:endParaRPr>
            </a:p>
          </p:txBody>
        </p:sp>
        <p:sp>
          <p:nvSpPr>
            <p:cNvPr id="17" name="Google Shape;197;p17">
              <a:extLst>
                <a:ext uri="{FF2B5EF4-FFF2-40B4-BE49-F238E27FC236}">
                  <a16:creationId xmlns:a16="http://schemas.microsoft.com/office/drawing/2014/main" id="{C7144DFE-DBA4-4F70-AA62-B4C0E46ECBC1}"/>
                </a:ext>
              </a:extLst>
            </p:cNvPr>
            <p:cNvSpPr txBox="1"/>
            <p:nvPr/>
          </p:nvSpPr>
          <p:spPr>
            <a:xfrm>
              <a:off x="9408712" y="2925944"/>
              <a:ext cx="2693366" cy="297547"/>
            </a:xfrm>
            <a:prstGeom prst="rect">
              <a:avLst/>
            </a:prstGeom>
            <a:solidFill>
              <a:schemeClr val="bg1">
                <a:alpha val="60000"/>
              </a:schemeClr>
            </a:solidFill>
            <a:ln w="3175">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600" b="1" dirty="0">
                  <a:solidFill>
                    <a:srgbClr val="0070C0"/>
                  </a:solidFill>
                  <a:sym typeface="Arial"/>
                </a:rPr>
                <a:t>Peak cooling: 480 kBtu/hr</a:t>
              </a:r>
              <a:endParaRPr dirty="0">
                <a:solidFill>
                  <a:srgbClr val="0070C0"/>
                </a:solidFill>
              </a:endParaRPr>
            </a:p>
          </p:txBody>
        </p:sp>
      </p:grpSp>
      <p:grpSp>
        <p:nvGrpSpPr>
          <p:cNvPr id="3" name="Group 2">
            <a:extLst>
              <a:ext uri="{FF2B5EF4-FFF2-40B4-BE49-F238E27FC236}">
                <a16:creationId xmlns:a16="http://schemas.microsoft.com/office/drawing/2014/main" id="{761E06D0-794F-402C-88E4-98FEDBED8900}"/>
              </a:ext>
            </a:extLst>
          </p:cNvPr>
          <p:cNvGrpSpPr/>
          <p:nvPr/>
        </p:nvGrpSpPr>
        <p:grpSpPr>
          <a:xfrm>
            <a:off x="1105282" y="3223680"/>
            <a:ext cx="10996796" cy="297548"/>
            <a:chOff x="1105282" y="3213170"/>
            <a:chExt cx="10996796" cy="297548"/>
          </a:xfrm>
        </p:grpSpPr>
        <p:sp>
          <p:nvSpPr>
            <p:cNvPr id="10" name="Google Shape;197;p17">
              <a:extLst>
                <a:ext uri="{FF2B5EF4-FFF2-40B4-BE49-F238E27FC236}">
                  <a16:creationId xmlns:a16="http://schemas.microsoft.com/office/drawing/2014/main" id="{9A0041F4-7AFB-4FC8-A5DC-11278A7FAEFE}"/>
                </a:ext>
              </a:extLst>
            </p:cNvPr>
            <p:cNvSpPr txBox="1"/>
            <p:nvPr/>
          </p:nvSpPr>
          <p:spPr>
            <a:xfrm>
              <a:off x="1105282" y="3213170"/>
              <a:ext cx="2693366" cy="297548"/>
            </a:xfrm>
            <a:prstGeom prst="rect">
              <a:avLst/>
            </a:prstGeom>
            <a:solidFill>
              <a:schemeClr val="bg1">
                <a:alpha val="60000"/>
              </a:schemeClr>
            </a:solidFill>
            <a:ln w="3175">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600" b="1" dirty="0">
                  <a:solidFill>
                    <a:srgbClr val="FF0000"/>
                  </a:solidFill>
                  <a:sym typeface="Arial"/>
                </a:rPr>
                <a:t>Peak heating: 385 kBtu/hr</a:t>
              </a:r>
              <a:endParaRPr dirty="0">
                <a:solidFill>
                  <a:srgbClr val="FF0000"/>
                </a:solidFill>
              </a:endParaRPr>
            </a:p>
          </p:txBody>
        </p:sp>
        <p:sp>
          <p:nvSpPr>
            <p:cNvPr id="16" name="Google Shape;197;p17">
              <a:extLst>
                <a:ext uri="{FF2B5EF4-FFF2-40B4-BE49-F238E27FC236}">
                  <a16:creationId xmlns:a16="http://schemas.microsoft.com/office/drawing/2014/main" id="{3DA70B43-F825-4D11-B597-1E96047F9256}"/>
                </a:ext>
              </a:extLst>
            </p:cNvPr>
            <p:cNvSpPr txBox="1"/>
            <p:nvPr/>
          </p:nvSpPr>
          <p:spPr>
            <a:xfrm>
              <a:off x="5376740" y="3213170"/>
              <a:ext cx="2693366" cy="297548"/>
            </a:xfrm>
            <a:prstGeom prst="rect">
              <a:avLst/>
            </a:prstGeom>
            <a:solidFill>
              <a:schemeClr val="bg1">
                <a:alpha val="60000"/>
              </a:schemeClr>
            </a:solidFill>
            <a:ln w="3175">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600" b="1" dirty="0">
                  <a:solidFill>
                    <a:srgbClr val="FF0000"/>
                  </a:solidFill>
                  <a:sym typeface="Arial"/>
                </a:rPr>
                <a:t>Peak heating: 385 kBtu/hr</a:t>
              </a:r>
              <a:endParaRPr dirty="0">
                <a:solidFill>
                  <a:srgbClr val="FF0000"/>
                </a:solidFill>
              </a:endParaRPr>
            </a:p>
          </p:txBody>
        </p:sp>
        <p:sp>
          <p:nvSpPr>
            <p:cNvPr id="18" name="Google Shape;197;p17">
              <a:extLst>
                <a:ext uri="{FF2B5EF4-FFF2-40B4-BE49-F238E27FC236}">
                  <a16:creationId xmlns:a16="http://schemas.microsoft.com/office/drawing/2014/main" id="{593A88A8-7023-46DE-8755-525E1F870807}"/>
                </a:ext>
              </a:extLst>
            </p:cNvPr>
            <p:cNvSpPr txBox="1"/>
            <p:nvPr/>
          </p:nvSpPr>
          <p:spPr>
            <a:xfrm>
              <a:off x="9408712" y="3213170"/>
              <a:ext cx="2693366" cy="297548"/>
            </a:xfrm>
            <a:prstGeom prst="rect">
              <a:avLst/>
            </a:prstGeom>
            <a:solidFill>
              <a:schemeClr val="bg1">
                <a:alpha val="60000"/>
              </a:schemeClr>
            </a:solidFill>
            <a:ln w="3175">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600" b="1" dirty="0">
                  <a:solidFill>
                    <a:srgbClr val="FF0000"/>
                  </a:solidFill>
                  <a:sym typeface="Arial"/>
                </a:rPr>
                <a:t>Peak heating: 385 kBtu/hr</a:t>
              </a:r>
              <a:endParaRPr dirty="0">
                <a:solidFill>
                  <a:srgbClr val="FF0000"/>
                </a:solidFill>
              </a:endParaRPr>
            </a:p>
          </p:txBody>
        </p:sp>
      </p:grpSp>
      <p:sp>
        <p:nvSpPr>
          <p:cNvPr id="4" name="Slide Number Placeholder 3">
            <a:extLst>
              <a:ext uri="{FF2B5EF4-FFF2-40B4-BE49-F238E27FC236}">
                <a16:creationId xmlns:a16="http://schemas.microsoft.com/office/drawing/2014/main" id="{715FDC35-C6D8-895D-F004-26C99823C7A0}"/>
              </a:ext>
            </a:extLst>
          </p:cNvPr>
          <p:cNvSpPr>
            <a:spLocks noGrp="1"/>
          </p:cNvSpPr>
          <p:nvPr>
            <p:ph type="sldNum" sz="quarter" idx="12"/>
          </p:nvPr>
        </p:nvSpPr>
        <p:spPr/>
        <p:txBody>
          <a:bodyPr/>
          <a:lstStyle/>
          <a:p>
            <a:fld id="{CE4F12A6-22EC-4BA8-A0AD-6E3F304B7773}"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B1C3-4DEF-4ED4-B367-F614A5BD83B6}"/>
              </a:ext>
            </a:extLst>
          </p:cNvPr>
          <p:cNvSpPr>
            <a:spLocks noGrp="1"/>
          </p:cNvSpPr>
          <p:nvPr>
            <p:ph type="title"/>
          </p:nvPr>
        </p:nvSpPr>
        <p:spPr/>
        <p:txBody>
          <a:bodyPr/>
          <a:lstStyle/>
          <a:p>
            <a:r>
              <a:rPr lang="en-CA" sz="2400" dirty="0"/>
              <a:t>Peak Loads vs. Total Loads</a:t>
            </a:r>
          </a:p>
        </p:txBody>
      </p:sp>
      <p:sp>
        <p:nvSpPr>
          <p:cNvPr id="3" name="Content Placeholder 2">
            <a:extLst>
              <a:ext uri="{FF2B5EF4-FFF2-40B4-BE49-F238E27FC236}">
                <a16:creationId xmlns:a16="http://schemas.microsoft.com/office/drawing/2014/main" id="{BA649D21-682E-46E7-9FE8-7B7CA2DDCB61}"/>
              </a:ext>
            </a:extLst>
          </p:cNvPr>
          <p:cNvSpPr>
            <a:spLocks noGrp="1"/>
          </p:cNvSpPr>
          <p:nvPr>
            <p:ph idx="10"/>
          </p:nvPr>
        </p:nvSpPr>
        <p:spPr>
          <a:xfrm>
            <a:off x="1" y="823864"/>
            <a:ext cx="12191998" cy="2046085"/>
          </a:xfrm>
        </p:spPr>
        <p:txBody>
          <a:bodyPr/>
          <a:lstStyle/>
          <a:p>
            <a:pPr>
              <a:lnSpc>
                <a:spcPct val="150000"/>
              </a:lnSpc>
            </a:pPr>
            <a:r>
              <a:rPr lang="en-CA" sz="2400" dirty="0"/>
              <a:t>Different occupancy creates different annual total heating and cooling loads</a:t>
            </a:r>
          </a:p>
          <a:p>
            <a:pPr>
              <a:lnSpc>
                <a:spcPct val="150000"/>
              </a:lnSpc>
            </a:pPr>
            <a:r>
              <a:rPr lang="en-CA" sz="2400" dirty="0"/>
              <a:t>Heating / cooling ratio impacts sustainability of GHX</a:t>
            </a:r>
          </a:p>
        </p:txBody>
      </p:sp>
      <p:pic>
        <p:nvPicPr>
          <p:cNvPr id="8" name="Picture 7">
            <a:extLst>
              <a:ext uri="{FF2B5EF4-FFF2-40B4-BE49-F238E27FC236}">
                <a16:creationId xmlns:a16="http://schemas.microsoft.com/office/drawing/2014/main" id="{ABCCEB55-5C79-95F0-1984-E73A4736BF83}"/>
              </a:ext>
            </a:extLst>
          </p:cNvPr>
          <p:cNvPicPr>
            <a:picLocks noChangeAspect="1"/>
          </p:cNvPicPr>
          <p:nvPr/>
        </p:nvPicPr>
        <p:blipFill>
          <a:blip r:embed="rId3"/>
          <a:stretch>
            <a:fillRect/>
          </a:stretch>
        </p:blipFill>
        <p:spPr>
          <a:xfrm>
            <a:off x="0" y="2869949"/>
            <a:ext cx="3917756" cy="3332888"/>
          </a:xfrm>
          <a:prstGeom prst="rect">
            <a:avLst/>
          </a:prstGeom>
          <a:ln>
            <a:solidFill>
              <a:schemeClr val="tx1"/>
            </a:solidFill>
          </a:ln>
        </p:spPr>
      </p:pic>
      <p:pic>
        <p:nvPicPr>
          <p:cNvPr id="10" name="Picture 9">
            <a:extLst>
              <a:ext uri="{FF2B5EF4-FFF2-40B4-BE49-F238E27FC236}">
                <a16:creationId xmlns:a16="http://schemas.microsoft.com/office/drawing/2014/main" id="{2A16FAB5-EB2C-7AA6-BF1F-5EC840F0DE63}"/>
              </a:ext>
            </a:extLst>
          </p:cNvPr>
          <p:cNvPicPr>
            <a:picLocks noChangeAspect="1"/>
          </p:cNvPicPr>
          <p:nvPr/>
        </p:nvPicPr>
        <p:blipFill>
          <a:blip r:embed="rId4"/>
          <a:stretch>
            <a:fillRect/>
          </a:stretch>
        </p:blipFill>
        <p:spPr>
          <a:xfrm>
            <a:off x="3917756" y="2869949"/>
            <a:ext cx="3917756" cy="3332888"/>
          </a:xfrm>
          <a:prstGeom prst="rect">
            <a:avLst/>
          </a:prstGeom>
          <a:ln>
            <a:solidFill>
              <a:schemeClr val="tx1"/>
            </a:solidFill>
          </a:ln>
        </p:spPr>
      </p:pic>
      <p:pic>
        <p:nvPicPr>
          <p:cNvPr id="11" name="Picture 10">
            <a:extLst>
              <a:ext uri="{FF2B5EF4-FFF2-40B4-BE49-F238E27FC236}">
                <a16:creationId xmlns:a16="http://schemas.microsoft.com/office/drawing/2014/main" id="{8B2FA3B7-DF87-FC04-10D4-866B183CC9C9}"/>
              </a:ext>
            </a:extLst>
          </p:cNvPr>
          <p:cNvPicPr>
            <a:picLocks noChangeAspect="1"/>
          </p:cNvPicPr>
          <p:nvPr/>
        </p:nvPicPr>
        <p:blipFill>
          <a:blip r:embed="rId5"/>
          <a:stretch>
            <a:fillRect/>
          </a:stretch>
        </p:blipFill>
        <p:spPr>
          <a:xfrm>
            <a:off x="7860977" y="2869948"/>
            <a:ext cx="3917756" cy="3332888"/>
          </a:xfrm>
          <a:prstGeom prst="rect">
            <a:avLst/>
          </a:prstGeom>
          <a:ln>
            <a:solidFill>
              <a:schemeClr val="tx1"/>
            </a:solidFill>
          </a:ln>
        </p:spPr>
      </p:pic>
      <p:grpSp>
        <p:nvGrpSpPr>
          <p:cNvPr id="12" name="Group 11">
            <a:extLst>
              <a:ext uri="{FF2B5EF4-FFF2-40B4-BE49-F238E27FC236}">
                <a16:creationId xmlns:a16="http://schemas.microsoft.com/office/drawing/2014/main" id="{2BC39327-2265-D43E-7896-9A4FE7AE5BA4}"/>
              </a:ext>
            </a:extLst>
          </p:cNvPr>
          <p:cNvGrpSpPr/>
          <p:nvPr/>
        </p:nvGrpSpPr>
        <p:grpSpPr>
          <a:xfrm>
            <a:off x="1276350" y="5753706"/>
            <a:ext cx="10511239" cy="216638"/>
            <a:chOff x="1276350" y="5771994"/>
            <a:chExt cx="10511239" cy="216638"/>
          </a:xfrm>
        </p:grpSpPr>
        <p:sp>
          <p:nvSpPr>
            <p:cNvPr id="13" name="Rectangle: Rounded Corners 12">
              <a:extLst>
                <a:ext uri="{FF2B5EF4-FFF2-40B4-BE49-F238E27FC236}">
                  <a16:creationId xmlns:a16="http://schemas.microsoft.com/office/drawing/2014/main" id="{042A3F95-5584-7F5A-48D2-5BBA10443F61}"/>
                </a:ext>
              </a:extLst>
            </p:cNvPr>
            <p:cNvSpPr/>
            <p:nvPr/>
          </p:nvSpPr>
          <p:spPr bwMode="auto">
            <a:xfrm>
              <a:off x="1276350"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4" name="Rectangle: Rounded Corners 13">
              <a:extLst>
                <a:ext uri="{FF2B5EF4-FFF2-40B4-BE49-F238E27FC236}">
                  <a16:creationId xmlns:a16="http://schemas.microsoft.com/office/drawing/2014/main" id="{A6A2486F-2D39-D32A-5FDB-709CB74FD5BC}"/>
                </a:ext>
              </a:extLst>
            </p:cNvPr>
            <p:cNvSpPr/>
            <p:nvPr/>
          </p:nvSpPr>
          <p:spPr bwMode="auto">
            <a:xfrm>
              <a:off x="3028691"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5" name="Rectangle: Rounded Corners 14">
              <a:extLst>
                <a:ext uri="{FF2B5EF4-FFF2-40B4-BE49-F238E27FC236}">
                  <a16:creationId xmlns:a16="http://schemas.microsoft.com/office/drawing/2014/main" id="{9C22BDDE-3872-694A-1F41-BC5F2A365BAA}"/>
                </a:ext>
              </a:extLst>
            </p:cNvPr>
            <p:cNvSpPr/>
            <p:nvPr/>
          </p:nvSpPr>
          <p:spPr bwMode="auto">
            <a:xfrm>
              <a:off x="5205711"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6" name="Rectangle: Rounded Corners 15">
              <a:extLst>
                <a:ext uri="{FF2B5EF4-FFF2-40B4-BE49-F238E27FC236}">
                  <a16:creationId xmlns:a16="http://schemas.microsoft.com/office/drawing/2014/main" id="{3030C386-7D60-C8F6-D22D-E2B4D9F4842C}"/>
                </a:ext>
              </a:extLst>
            </p:cNvPr>
            <p:cNvSpPr/>
            <p:nvPr/>
          </p:nvSpPr>
          <p:spPr bwMode="auto">
            <a:xfrm>
              <a:off x="6958052"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7" name="Rectangle: Rounded Corners 16">
              <a:extLst>
                <a:ext uri="{FF2B5EF4-FFF2-40B4-BE49-F238E27FC236}">
                  <a16:creationId xmlns:a16="http://schemas.microsoft.com/office/drawing/2014/main" id="{85D27B99-6936-1494-D639-6D8AD0649BAC}"/>
                </a:ext>
              </a:extLst>
            </p:cNvPr>
            <p:cNvSpPr/>
            <p:nvPr/>
          </p:nvSpPr>
          <p:spPr bwMode="auto">
            <a:xfrm>
              <a:off x="9144216"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8" name="Rectangle: Rounded Corners 17">
              <a:extLst>
                <a:ext uri="{FF2B5EF4-FFF2-40B4-BE49-F238E27FC236}">
                  <a16:creationId xmlns:a16="http://schemas.microsoft.com/office/drawing/2014/main" id="{A1CB9FA7-97A9-E6EE-F357-C62B1F632010}"/>
                </a:ext>
              </a:extLst>
            </p:cNvPr>
            <p:cNvSpPr/>
            <p:nvPr/>
          </p:nvSpPr>
          <p:spPr bwMode="auto">
            <a:xfrm>
              <a:off x="10923989"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grpSp>
      <p:grpSp>
        <p:nvGrpSpPr>
          <p:cNvPr id="19" name="Group 18">
            <a:extLst>
              <a:ext uri="{FF2B5EF4-FFF2-40B4-BE49-F238E27FC236}">
                <a16:creationId xmlns:a16="http://schemas.microsoft.com/office/drawing/2014/main" id="{12F2950F-4D6C-54AC-1B21-F868064F06B6}"/>
              </a:ext>
            </a:extLst>
          </p:cNvPr>
          <p:cNvGrpSpPr/>
          <p:nvPr/>
        </p:nvGrpSpPr>
        <p:grpSpPr>
          <a:xfrm>
            <a:off x="386377" y="5753559"/>
            <a:ext cx="10511239" cy="216638"/>
            <a:chOff x="1276350" y="5771994"/>
            <a:chExt cx="10511239" cy="216638"/>
          </a:xfrm>
        </p:grpSpPr>
        <p:sp>
          <p:nvSpPr>
            <p:cNvPr id="20" name="Rectangle: Rounded Corners 19">
              <a:extLst>
                <a:ext uri="{FF2B5EF4-FFF2-40B4-BE49-F238E27FC236}">
                  <a16:creationId xmlns:a16="http://schemas.microsoft.com/office/drawing/2014/main" id="{0B800FBB-A178-82C6-9FF3-6B35BBC914EB}"/>
                </a:ext>
              </a:extLst>
            </p:cNvPr>
            <p:cNvSpPr/>
            <p:nvPr/>
          </p:nvSpPr>
          <p:spPr bwMode="auto">
            <a:xfrm>
              <a:off x="1276350"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1" name="Rectangle: Rounded Corners 20">
              <a:extLst>
                <a:ext uri="{FF2B5EF4-FFF2-40B4-BE49-F238E27FC236}">
                  <a16:creationId xmlns:a16="http://schemas.microsoft.com/office/drawing/2014/main" id="{FFC226E3-E506-10F2-9AA4-31FCB4FAED81}"/>
                </a:ext>
              </a:extLst>
            </p:cNvPr>
            <p:cNvSpPr/>
            <p:nvPr/>
          </p:nvSpPr>
          <p:spPr bwMode="auto">
            <a:xfrm>
              <a:off x="3028691"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2" name="Rectangle: Rounded Corners 21">
              <a:extLst>
                <a:ext uri="{FF2B5EF4-FFF2-40B4-BE49-F238E27FC236}">
                  <a16:creationId xmlns:a16="http://schemas.microsoft.com/office/drawing/2014/main" id="{5567480E-73B7-3BCE-11CA-57D99C99B9C1}"/>
                </a:ext>
              </a:extLst>
            </p:cNvPr>
            <p:cNvSpPr/>
            <p:nvPr/>
          </p:nvSpPr>
          <p:spPr bwMode="auto">
            <a:xfrm>
              <a:off x="5205711"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3" name="Rectangle: Rounded Corners 22">
              <a:extLst>
                <a:ext uri="{FF2B5EF4-FFF2-40B4-BE49-F238E27FC236}">
                  <a16:creationId xmlns:a16="http://schemas.microsoft.com/office/drawing/2014/main" id="{3DD13958-25DA-7CAB-2239-1BE2590D1174}"/>
                </a:ext>
              </a:extLst>
            </p:cNvPr>
            <p:cNvSpPr/>
            <p:nvPr/>
          </p:nvSpPr>
          <p:spPr bwMode="auto">
            <a:xfrm>
              <a:off x="6958052"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4" name="Rectangle: Rounded Corners 23">
              <a:extLst>
                <a:ext uri="{FF2B5EF4-FFF2-40B4-BE49-F238E27FC236}">
                  <a16:creationId xmlns:a16="http://schemas.microsoft.com/office/drawing/2014/main" id="{43B606BB-3954-49C7-7EED-6F806A62B4C1}"/>
                </a:ext>
              </a:extLst>
            </p:cNvPr>
            <p:cNvSpPr/>
            <p:nvPr/>
          </p:nvSpPr>
          <p:spPr bwMode="auto">
            <a:xfrm>
              <a:off x="9144216"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5" name="Rectangle: Rounded Corners 24">
              <a:extLst>
                <a:ext uri="{FF2B5EF4-FFF2-40B4-BE49-F238E27FC236}">
                  <a16:creationId xmlns:a16="http://schemas.microsoft.com/office/drawing/2014/main" id="{A1BE440C-FD69-A76A-D38F-3371A32B4256}"/>
                </a:ext>
              </a:extLst>
            </p:cNvPr>
            <p:cNvSpPr/>
            <p:nvPr/>
          </p:nvSpPr>
          <p:spPr bwMode="auto">
            <a:xfrm>
              <a:off x="10923989" y="5771994"/>
              <a:ext cx="863600" cy="21663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grpSp>
      <p:sp>
        <p:nvSpPr>
          <p:cNvPr id="26" name="Rectangle 25">
            <a:extLst>
              <a:ext uri="{FF2B5EF4-FFF2-40B4-BE49-F238E27FC236}">
                <a16:creationId xmlns:a16="http://schemas.microsoft.com/office/drawing/2014/main" id="{39B5C277-F12D-0A4F-FE48-D92EFCE28A96}"/>
              </a:ext>
            </a:extLst>
          </p:cNvPr>
          <p:cNvSpPr/>
          <p:nvPr/>
        </p:nvSpPr>
        <p:spPr bwMode="auto">
          <a:xfrm>
            <a:off x="3163824" y="6004501"/>
            <a:ext cx="585216" cy="1415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7" name="Rectangle 26">
            <a:extLst>
              <a:ext uri="{FF2B5EF4-FFF2-40B4-BE49-F238E27FC236}">
                <a16:creationId xmlns:a16="http://schemas.microsoft.com/office/drawing/2014/main" id="{CA93A48B-D919-7653-0FBA-22FC791FA5A6}"/>
              </a:ext>
            </a:extLst>
          </p:cNvPr>
          <p:cNvSpPr/>
          <p:nvPr/>
        </p:nvSpPr>
        <p:spPr bwMode="auto">
          <a:xfrm>
            <a:off x="7098084" y="6003195"/>
            <a:ext cx="585216" cy="1415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8" name="Rectangle 27">
            <a:extLst>
              <a:ext uri="{FF2B5EF4-FFF2-40B4-BE49-F238E27FC236}">
                <a16:creationId xmlns:a16="http://schemas.microsoft.com/office/drawing/2014/main" id="{78B21978-94BC-4B3B-4829-90A42DE07E55}"/>
              </a:ext>
            </a:extLst>
          </p:cNvPr>
          <p:cNvSpPr/>
          <p:nvPr/>
        </p:nvSpPr>
        <p:spPr bwMode="auto">
          <a:xfrm>
            <a:off x="11032344" y="6001889"/>
            <a:ext cx="585216" cy="1415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grpSp>
        <p:nvGrpSpPr>
          <p:cNvPr id="29" name="Group 28">
            <a:extLst>
              <a:ext uri="{FF2B5EF4-FFF2-40B4-BE49-F238E27FC236}">
                <a16:creationId xmlns:a16="http://schemas.microsoft.com/office/drawing/2014/main" id="{B6F250D0-B8D6-B3F4-F395-87417754AF3D}"/>
              </a:ext>
            </a:extLst>
          </p:cNvPr>
          <p:cNvGrpSpPr/>
          <p:nvPr/>
        </p:nvGrpSpPr>
        <p:grpSpPr>
          <a:xfrm>
            <a:off x="3260124" y="5987071"/>
            <a:ext cx="8486440" cy="184666"/>
            <a:chOff x="3177036" y="5988632"/>
            <a:chExt cx="8486440" cy="184666"/>
          </a:xfrm>
        </p:grpSpPr>
        <p:sp>
          <p:nvSpPr>
            <p:cNvPr id="30" name="TextBox 29">
              <a:extLst>
                <a:ext uri="{FF2B5EF4-FFF2-40B4-BE49-F238E27FC236}">
                  <a16:creationId xmlns:a16="http://schemas.microsoft.com/office/drawing/2014/main" id="{11DDFB06-53BB-B051-3113-E32B48096869}"/>
                </a:ext>
              </a:extLst>
            </p:cNvPr>
            <p:cNvSpPr txBox="1"/>
            <p:nvPr/>
          </p:nvSpPr>
          <p:spPr>
            <a:xfrm>
              <a:off x="3177036" y="5988632"/>
              <a:ext cx="603298" cy="184666"/>
            </a:xfrm>
            <a:prstGeom prst="rect">
              <a:avLst/>
            </a:prstGeom>
            <a:solidFill>
              <a:schemeClr val="bg1"/>
            </a:solidFill>
          </p:spPr>
          <p:txBody>
            <a:bodyPr wrap="none" lIns="36000" tIns="0" rIns="36000" bIns="0" rtlCol="0">
              <a:spAutoFit/>
            </a:bodyPr>
            <a:lstStyle/>
            <a:p>
              <a:r>
                <a:rPr lang="en-CA" sz="1200" b="1" dirty="0">
                  <a:solidFill>
                    <a:schemeClr val="tx1"/>
                  </a:solidFill>
                </a:rPr>
                <a:t>2.8 to 1</a:t>
              </a:r>
            </a:p>
          </p:txBody>
        </p:sp>
        <p:sp>
          <p:nvSpPr>
            <p:cNvPr id="31" name="TextBox 30">
              <a:extLst>
                <a:ext uri="{FF2B5EF4-FFF2-40B4-BE49-F238E27FC236}">
                  <a16:creationId xmlns:a16="http://schemas.microsoft.com/office/drawing/2014/main" id="{2EEA036B-82ED-A006-0DF8-BA5523E75809}"/>
                </a:ext>
              </a:extLst>
            </p:cNvPr>
            <p:cNvSpPr txBox="1"/>
            <p:nvPr/>
          </p:nvSpPr>
          <p:spPr>
            <a:xfrm>
              <a:off x="7142422" y="5988632"/>
              <a:ext cx="603298" cy="184666"/>
            </a:xfrm>
            <a:prstGeom prst="rect">
              <a:avLst/>
            </a:prstGeom>
            <a:solidFill>
              <a:schemeClr val="bg1"/>
            </a:solidFill>
          </p:spPr>
          <p:txBody>
            <a:bodyPr wrap="none" lIns="36000" tIns="0" rIns="36000" bIns="0" rtlCol="0">
              <a:spAutoFit/>
            </a:bodyPr>
            <a:lstStyle/>
            <a:p>
              <a:r>
                <a:rPr lang="en-CA" sz="1200" b="1" dirty="0">
                  <a:solidFill>
                    <a:schemeClr val="tx1"/>
                  </a:solidFill>
                </a:rPr>
                <a:t>2.0 to 1</a:t>
              </a:r>
            </a:p>
          </p:txBody>
        </p:sp>
        <p:sp>
          <p:nvSpPr>
            <p:cNvPr id="32" name="TextBox 31">
              <a:extLst>
                <a:ext uri="{FF2B5EF4-FFF2-40B4-BE49-F238E27FC236}">
                  <a16:creationId xmlns:a16="http://schemas.microsoft.com/office/drawing/2014/main" id="{7E63ABCA-6FE0-2614-DF79-DAE621A7D2B0}"/>
                </a:ext>
              </a:extLst>
            </p:cNvPr>
            <p:cNvSpPr txBox="1"/>
            <p:nvPr/>
          </p:nvSpPr>
          <p:spPr>
            <a:xfrm>
              <a:off x="11060178" y="5988632"/>
              <a:ext cx="603298" cy="184666"/>
            </a:xfrm>
            <a:prstGeom prst="rect">
              <a:avLst/>
            </a:prstGeom>
            <a:solidFill>
              <a:schemeClr val="bg1"/>
            </a:solidFill>
          </p:spPr>
          <p:txBody>
            <a:bodyPr wrap="none" lIns="36000" tIns="0" rIns="36000" bIns="0" rtlCol="0">
              <a:spAutoFit/>
            </a:bodyPr>
            <a:lstStyle/>
            <a:p>
              <a:r>
                <a:rPr lang="en-CA" sz="1200" b="1" dirty="0">
                  <a:solidFill>
                    <a:schemeClr val="tx1"/>
                  </a:solidFill>
                </a:rPr>
                <a:t>0.7 to 1</a:t>
              </a:r>
            </a:p>
          </p:txBody>
        </p:sp>
      </p:grpSp>
      <p:sp>
        <p:nvSpPr>
          <p:cNvPr id="4" name="Slide Number Placeholder 3">
            <a:extLst>
              <a:ext uri="{FF2B5EF4-FFF2-40B4-BE49-F238E27FC236}">
                <a16:creationId xmlns:a16="http://schemas.microsoft.com/office/drawing/2014/main" id="{9A1C973D-87F5-A3BA-78B6-A5EC81952568}"/>
              </a:ext>
            </a:extLst>
          </p:cNvPr>
          <p:cNvSpPr>
            <a:spLocks noGrp="1"/>
          </p:cNvSpPr>
          <p:nvPr>
            <p:ph type="sldNum" sz="quarter" idx="4"/>
          </p:nvPr>
        </p:nvSpPr>
        <p:spPr/>
        <p:txBody>
          <a:bodyPr/>
          <a:lstStyle/>
          <a:p>
            <a:fld id="{F6962739-3FD4-4E58-B0B5-7EC332B49BD6}" type="slidenum">
              <a:rPr lang="en-CA" smtClean="0"/>
              <a:pPr/>
              <a:t>15</a:t>
            </a:fld>
            <a:endParaRPr lang="en-CA" dirty="0"/>
          </a:p>
        </p:txBody>
      </p:sp>
    </p:spTree>
    <p:extLst>
      <p:ext uri="{BB962C8B-B14F-4D97-AF65-F5344CB8AC3E}">
        <p14:creationId xmlns:p14="http://schemas.microsoft.com/office/powerpoint/2010/main" val="21700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1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126749" y="113062"/>
            <a:ext cx="12065251" cy="58479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CA" sz="2400" dirty="0"/>
              <a:t>Peak Loads vs. Total Loads</a:t>
            </a:r>
            <a:endParaRPr sz="2400" dirty="0"/>
          </a:p>
        </p:txBody>
      </p:sp>
      <p:sp>
        <p:nvSpPr>
          <p:cNvPr id="237" name="Google Shape;237;p20"/>
          <p:cNvSpPr txBox="1">
            <a:spLocks noGrp="1"/>
          </p:cNvSpPr>
          <p:nvPr>
            <p:ph type="body" idx="1"/>
          </p:nvPr>
        </p:nvSpPr>
        <p:spPr>
          <a:xfrm>
            <a:off x="-1" y="823864"/>
            <a:ext cx="12191999" cy="2046085"/>
          </a:xfrm>
          <a:prstGeom prst="rect">
            <a:avLst/>
          </a:prstGeom>
          <a:noFill/>
          <a:ln>
            <a:noFill/>
          </a:ln>
        </p:spPr>
        <p:txBody>
          <a:bodyPr spcFirstLastPara="1" wrap="square" lIns="91425" tIns="45700" rIns="91425" bIns="45700" anchor="t" anchorCtr="0">
            <a:noAutofit/>
          </a:bodyPr>
          <a:lstStyle/>
          <a:p>
            <a:pPr marL="266700" lvl="0" indent="-266700" algn="l" rtl="0">
              <a:lnSpc>
                <a:spcPct val="150000"/>
              </a:lnSpc>
              <a:spcBef>
                <a:spcPts val="0"/>
              </a:spcBef>
              <a:spcAft>
                <a:spcPts val="0"/>
              </a:spcAft>
              <a:buClr>
                <a:schemeClr val="dk1"/>
              </a:buClr>
              <a:buSzPts val="2800"/>
              <a:buFont typeface="Arial"/>
              <a:buChar char="•"/>
            </a:pPr>
            <a:r>
              <a:rPr lang="en-CA" sz="2400" dirty="0"/>
              <a:t>GHX more similar to a battery compared to a conventional system </a:t>
            </a:r>
          </a:p>
          <a:p>
            <a:pPr>
              <a:lnSpc>
                <a:spcPct val="150000"/>
              </a:lnSpc>
              <a:buFont typeface="Arial"/>
              <a:buChar char="•"/>
            </a:pPr>
            <a:r>
              <a:rPr lang="en-CA" sz="2400" dirty="0"/>
              <a:t>GHX temperature for church and retail store fall outside efficient operating parameters</a:t>
            </a:r>
          </a:p>
          <a:p>
            <a:pPr>
              <a:lnSpc>
                <a:spcPct val="150000"/>
              </a:lnSpc>
              <a:buFont typeface="Arial"/>
              <a:buChar char="•"/>
            </a:pPr>
            <a:r>
              <a:rPr lang="en-CA" sz="2400" dirty="0"/>
              <a:t>Can’t design off of peak loads and rules of thumb</a:t>
            </a:r>
          </a:p>
          <a:p>
            <a:pPr marL="0" lvl="0" indent="0" algn="l" rtl="0">
              <a:lnSpc>
                <a:spcPct val="150000"/>
              </a:lnSpc>
              <a:spcBef>
                <a:spcPts val="0"/>
              </a:spcBef>
              <a:spcAft>
                <a:spcPts val="0"/>
              </a:spcAft>
              <a:buClr>
                <a:schemeClr val="dk1"/>
              </a:buClr>
              <a:buSzPts val="2800"/>
              <a:buNone/>
            </a:pPr>
            <a:endParaRPr sz="2400" dirty="0"/>
          </a:p>
        </p:txBody>
      </p:sp>
      <p:pic>
        <p:nvPicPr>
          <p:cNvPr id="238" name="Google Shape;238;p20"/>
          <p:cNvPicPr preferRelativeResize="0"/>
          <p:nvPr/>
        </p:nvPicPr>
        <p:blipFill rotWithShape="1">
          <a:blip r:embed="rId3">
            <a:alphaModFix/>
          </a:blip>
          <a:srcRect/>
          <a:stretch/>
        </p:blipFill>
        <p:spPr>
          <a:xfrm>
            <a:off x="7593838" y="2869949"/>
            <a:ext cx="3763552" cy="3324374"/>
          </a:xfrm>
          <a:prstGeom prst="rect">
            <a:avLst/>
          </a:prstGeom>
          <a:noFill/>
          <a:ln w="9525" cap="flat" cmpd="sng">
            <a:solidFill>
              <a:schemeClr val="dk1"/>
            </a:solidFill>
            <a:prstDash val="solid"/>
            <a:round/>
            <a:headEnd type="none" w="sm" len="sm"/>
            <a:tailEnd type="none" w="sm" len="sm"/>
          </a:ln>
        </p:spPr>
      </p:pic>
      <p:pic>
        <p:nvPicPr>
          <p:cNvPr id="239" name="Google Shape;239;p20"/>
          <p:cNvPicPr preferRelativeResize="0"/>
          <p:nvPr/>
        </p:nvPicPr>
        <p:blipFill rotWithShape="1">
          <a:blip r:embed="rId4">
            <a:alphaModFix/>
          </a:blip>
          <a:srcRect/>
          <a:stretch/>
        </p:blipFill>
        <p:spPr>
          <a:xfrm>
            <a:off x="3848597" y="2869949"/>
            <a:ext cx="3733664" cy="3324374"/>
          </a:xfrm>
          <a:prstGeom prst="rect">
            <a:avLst/>
          </a:prstGeom>
          <a:noFill/>
          <a:ln w="9525" cap="flat" cmpd="sng">
            <a:solidFill>
              <a:schemeClr val="dk1"/>
            </a:solidFill>
            <a:prstDash val="solid"/>
            <a:round/>
            <a:headEnd type="none" w="sm" len="sm"/>
            <a:tailEnd type="none" w="sm" len="sm"/>
          </a:ln>
        </p:spPr>
      </p:pic>
      <p:pic>
        <p:nvPicPr>
          <p:cNvPr id="240" name="Google Shape;240;p20"/>
          <p:cNvPicPr preferRelativeResize="0"/>
          <p:nvPr/>
        </p:nvPicPr>
        <p:blipFill rotWithShape="1">
          <a:blip r:embed="rId5">
            <a:alphaModFix/>
          </a:blip>
          <a:srcRect/>
          <a:stretch/>
        </p:blipFill>
        <p:spPr>
          <a:xfrm>
            <a:off x="1" y="2869949"/>
            <a:ext cx="3839966" cy="3324374"/>
          </a:xfrm>
          <a:prstGeom prst="rect">
            <a:avLst/>
          </a:prstGeom>
          <a:noFill/>
          <a:ln w="9525" cap="flat" cmpd="sng">
            <a:solidFill>
              <a:schemeClr val="dk1"/>
            </a:solidFill>
            <a:prstDash val="solid"/>
            <a:round/>
            <a:headEnd type="none" w="sm" len="sm"/>
            <a:tailEnd type="none" w="sm" len="sm"/>
          </a:ln>
        </p:spPr>
      </p:pic>
      <p:sp>
        <p:nvSpPr>
          <p:cNvPr id="241" name="Google Shape;241;p20"/>
          <p:cNvSpPr txBox="1"/>
          <p:nvPr/>
        </p:nvSpPr>
        <p:spPr>
          <a:xfrm>
            <a:off x="7594647" y="2859249"/>
            <a:ext cx="952505" cy="276999"/>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b="1" dirty="0">
                <a:solidFill>
                  <a:schemeClr val="lt1"/>
                </a:solidFill>
                <a:latin typeface="Arial"/>
                <a:ea typeface="Arial"/>
                <a:cs typeface="Arial"/>
                <a:sym typeface="Arial"/>
              </a:rPr>
              <a:t>Apartment</a:t>
            </a:r>
            <a:endParaRPr dirty="0"/>
          </a:p>
        </p:txBody>
      </p:sp>
      <p:sp>
        <p:nvSpPr>
          <p:cNvPr id="242" name="Google Shape;242;p20"/>
          <p:cNvSpPr/>
          <p:nvPr/>
        </p:nvSpPr>
        <p:spPr>
          <a:xfrm>
            <a:off x="4175216" y="3109711"/>
            <a:ext cx="3290482" cy="276998"/>
          </a:xfrm>
          <a:prstGeom prst="rect">
            <a:avLst/>
          </a:prstGeom>
          <a:gradFill>
            <a:gsLst>
              <a:gs pos="0">
                <a:srgbClr val="FF0000">
                  <a:alpha val="49803"/>
                </a:srgbClr>
              </a:gs>
              <a:gs pos="100000">
                <a:srgbClr val="FF0000">
                  <a:alpha val="0"/>
                </a:srgbClr>
              </a:gs>
            </a:gsLst>
            <a:lin ang="5400000" scaled="0"/>
          </a:gradFill>
          <a:ln>
            <a:noFill/>
          </a:ln>
        </p:spPr>
        <p:txBody>
          <a:bodyPr spcFirstLastPara="1" wrap="square" lIns="91425" tIns="45700" rIns="91425" bIns="45700" anchor="t" anchorCtr="0">
            <a:noAutofit/>
          </a:bodyPr>
          <a:lstStyle/>
          <a:p>
            <a:endParaRPr sz="1100">
              <a:solidFill>
                <a:schemeClr val="lt1"/>
              </a:solidFill>
            </a:endParaRPr>
          </a:p>
        </p:txBody>
      </p:sp>
      <p:sp>
        <p:nvSpPr>
          <p:cNvPr id="243" name="Google Shape;243;p20"/>
          <p:cNvSpPr/>
          <p:nvPr/>
        </p:nvSpPr>
        <p:spPr>
          <a:xfrm flipV="1">
            <a:off x="338645" y="5190683"/>
            <a:ext cx="3380599" cy="716956"/>
          </a:xfrm>
          <a:prstGeom prst="rect">
            <a:avLst/>
          </a:prstGeom>
          <a:gradFill>
            <a:gsLst>
              <a:gs pos="0">
                <a:srgbClr val="0070C0">
                  <a:alpha val="49803"/>
                </a:srgbClr>
              </a:gs>
              <a:gs pos="100000">
                <a:srgbClr val="0070C0">
                  <a:alpha val="0"/>
                </a:srgbClr>
              </a:gs>
            </a:gsLst>
            <a:lin ang="5400000" scaled="0"/>
          </a:gradFill>
          <a:ln>
            <a:noFill/>
          </a:ln>
        </p:spPr>
        <p:txBody>
          <a:bodyPr spcFirstLastPara="1" wrap="square" lIns="91425" tIns="45700" rIns="91425" bIns="45700" anchor="t" anchorCtr="0">
            <a:noAutofit/>
          </a:bodyPr>
          <a:lstStyle/>
          <a:p>
            <a:endParaRPr sz="1100">
              <a:solidFill>
                <a:schemeClr val="lt1"/>
              </a:solidFill>
            </a:endParaRPr>
          </a:p>
        </p:txBody>
      </p:sp>
      <p:sp>
        <p:nvSpPr>
          <p:cNvPr id="244" name="Google Shape;244;p20"/>
          <p:cNvSpPr txBox="1"/>
          <p:nvPr/>
        </p:nvSpPr>
        <p:spPr>
          <a:xfrm>
            <a:off x="0" y="2868774"/>
            <a:ext cx="723275" cy="276999"/>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b="1">
                <a:solidFill>
                  <a:schemeClr val="lt1"/>
                </a:solidFill>
                <a:latin typeface="Arial"/>
                <a:ea typeface="Arial"/>
                <a:cs typeface="Arial"/>
                <a:sym typeface="Arial"/>
              </a:rPr>
              <a:t>Church</a:t>
            </a:r>
            <a:endParaRPr/>
          </a:p>
        </p:txBody>
      </p:sp>
      <p:sp>
        <p:nvSpPr>
          <p:cNvPr id="245" name="Google Shape;245;p20"/>
          <p:cNvSpPr txBox="1"/>
          <p:nvPr/>
        </p:nvSpPr>
        <p:spPr>
          <a:xfrm>
            <a:off x="3843512" y="2869949"/>
            <a:ext cx="603050" cy="276999"/>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b="1">
                <a:solidFill>
                  <a:schemeClr val="lt1"/>
                </a:solidFill>
                <a:latin typeface="Arial"/>
                <a:ea typeface="Arial"/>
                <a:cs typeface="Arial"/>
                <a:sym typeface="Arial"/>
              </a:rPr>
              <a:t>Retail</a:t>
            </a:r>
            <a:endParaRPr/>
          </a:p>
        </p:txBody>
      </p:sp>
      <p:sp>
        <p:nvSpPr>
          <p:cNvPr id="2" name="Slide Number Placeholder 1">
            <a:extLst>
              <a:ext uri="{FF2B5EF4-FFF2-40B4-BE49-F238E27FC236}">
                <a16:creationId xmlns:a16="http://schemas.microsoft.com/office/drawing/2014/main" id="{DC482569-F655-39A0-00F8-CC5A3479AD04}"/>
              </a:ext>
            </a:extLst>
          </p:cNvPr>
          <p:cNvSpPr>
            <a:spLocks noGrp="1"/>
          </p:cNvSpPr>
          <p:nvPr>
            <p:ph type="sldNum" sz="quarter" idx="12"/>
          </p:nvPr>
        </p:nvSpPr>
        <p:spPr/>
        <p:txBody>
          <a:bodyPr/>
          <a:lstStyle/>
          <a:p>
            <a:fld id="{CE4F12A6-22EC-4BA8-A0AD-6E3F304B7773}"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BD4DD8-AE76-4923-A77E-1CD3546D2D52}"/>
              </a:ext>
            </a:extLst>
          </p:cNvPr>
          <p:cNvSpPr/>
          <p:nvPr/>
        </p:nvSpPr>
        <p:spPr>
          <a:xfrm>
            <a:off x="158044" y="931062"/>
            <a:ext cx="11853847" cy="2204349"/>
          </a:xfrm>
          <a:prstGeom prst="rect">
            <a:avLst/>
          </a:prstGeom>
          <a:solidFill>
            <a:schemeClr val="bg1">
              <a:lumMod val="75000"/>
              <a:alpha val="20000"/>
            </a:schemeClr>
          </a:solidFill>
          <a:ln w="3175" cap="flat" cmpd="sng" algn="ctr">
            <a:solidFill>
              <a:schemeClr val="tx1">
                <a:lumMod val="75000"/>
                <a:lumOff val="25000"/>
              </a:schemeClr>
            </a:solidFill>
            <a:prstDash val="solid"/>
          </a:ln>
          <a:effectLst/>
        </p:spPr>
        <p:txBody>
          <a:bodyPr anchor="ctr"/>
          <a:lstStyle/>
          <a:p>
            <a:pPr algn="ctr" fontAlgn="auto">
              <a:spcBef>
                <a:spcPts val="0"/>
              </a:spcBef>
              <a:spcAft>
                <a:spcPts val="0"/>
              </a:spcAft>
              <a:defRPr/>
            </a:pPr>
            <a:endParaRPr lang="en-CA" kern="0">
              <a:solidFill>
                <a:sysClr val="window" lastClr="FFFFFF"/>
              </a:solidFill>
              <a:latin typeface="Calibri"/>
              <a:cs typeface="+mn-cs"/>
            </a:endParaRPr>
          </a:p>
        </p:txBody>
      </p:sp>
      <p:sp>
        <p:nvSpPr>
          <p:cNvPr id="6" name="Rectangle 5">
            <a:extLst>
              <a:ext uri="{FF2B5EF4-FFF2-40B4-BE49-F238E27FC236}">
                <a16:creationId xmlns:a16="http://schemas.microsoft.com/office/drawing/2014/main" id="{76915754-BA01-46B4-A707-A91195D0D0CB}"/>
              </a:ext>
            </a:extLst>
          </p:cNvPr>
          <p:cNvSpPr/>
          <p:nvPr/>
        </p:nvSpPr>
        <p:spPr>
          <a:xfrm>
            <a:off x="152400" y="4961669"/>
            <a:ext cx="8788400" cy="892056"/>
          </a:xfrm>
          <a:prstGeom prst="rect">
            <a:avLst/>
          </a:prstGeom>
          <a:solidFill>
            <a:schemeClr val="tx1">
              <a:lumMod val="65000"/>
              <a:lumOff val="35000"/>
              <a:alpha val="36000"/>
            </a:schemeClr>
          </a:solidFill>
          <a:ln w="3175" cap="flat" cmpd="sng" algn="ctr">
            <a:solidFill>
              <a:schemeClr val="tx1">
                <a:lumMod val="75000"/>
                <a:lumOff val="25000"/>
              </a:schemeClr>
            </a:solidFill>
            <a:prstDash val="solid"/>
          </a:ln>
          <a:effectLst/>
        </p:spPr>
        <p:txBody>
          <a:bodyPr anchor="ctr"/>
          <a:lstStyle/>
          <a:p>
            <a:pPr algn="ctr" fontAlgn="auto">
              <a:spcBef>
                <a:spcPts val="0"/>
              </a:spcBef>
              <a:spcAft>
                <a:spcPts val="0"/>
              </a:spcAft>
              <a:defRPr/>
            </a:pPr>
            <a:endParaRPr lang="en-CA" kern="0">
              <a:solidFill>
                <a:sysClr val="window" lastClr="FFFFFF"/>
              </a:solidFill>
              <a:latin typeface="Calibri"/>
              <a:cs typeface="+mn-cs"/>
            </a:endParaRPr>
          </a:p>
        </p:txBody>
      </p:sp>
      <p:sp>
        <p:nvSpPr>
          <p:cNvPr id="7" name="Rectangle 6">
            <a:extLst>
              <a:ext uri="{FF2B5EF4-FFF2-40B4-BE49-F238E27FC236}">
                <a16:creationId xmlns:a16="http://schemas.microsoft.com/office/drawing/2014/main" id="{48670D36-EFDB-484A-9EDC-DD19B6A5F897}"/>
              </a:ext>
            </a:extLst>
          </p:cNvPr>
          <p:cNvSpPr/>
          <p:nvPr/>
        </p:nvSpPr>
        <p:spPr>
          <a:xfrm>
            <a:off x="152400" y="3849974"/>
            <a:ext cx="8788400" cy="1025802"/>
          </a:xfrm>
          <a:prstGeom prst="rect">
            <a:avLst/>
          </a:prstGeom>
          <a:solidFill>
            <a:schemeClr val="bg1">
              <a:lumMod val="50000"/>
              <a:alpha val="30000"/>
            </a:schemeClr>
          </a:solidFill>
          <a:ln w="3175" cap="flat" cmpd="sng" algn="ctr">
            <a:solidFill>
              <a:schemeClr val="tx1">
                <a:lumMod val="75000"/>
                <a:lumOff val="25000"/>
              </a:schemeClr>
            </a:solidFill>
            <a:prstDash val="solid"/>
          </a:ln>
          <a:effectLst/>
        </p:spPr>
        <p:txBody>
          <a:bodyPr anchor="ctr"/>
          <a:lstStyle/>
          <a:p>
            <a:pPr algn="ctr" fontAlgn="auto">
              <a:spcBef>
                <a:spcPts val="0"/>
              </a:spcBef>
              <a:spcAft>
                <a:spcPts val="0"/>
              </a:spcAft>
              <a:defRPr/>
            </a:pPr>
            <a:endParaRPr lang="en-CA" kern="0">
              <a:solidFill>
                <a:sysClr val="window" lastClr="FFFFFF"/>
              </a:solidFill>
              <a:latin typeface="Calibri"/>
              <a:cs typeface="+mn-cs"/>
            </a:endParaRPr>
          </a:p>
        </p:txBody>
      </p:sp>
      <p:sp>
        <p:nvSpPr>
          <p:cNvPr id="8" name="Rectangle 7">
            <a:extLst>
              <a:ext uri="{FF2B5EF4-FFF2-40B4-BE49-F238E27FC236}">
                <a16:creationId xmlns:a16="http://schemas.microsoft.com/office/drawing/2014/main" id="{D9F3B02A-ABFB-4CFD-A185-BECC27B3ABFD}"/>
              </a:ext>
            </a:extLst>
          </p:cNvPr>
          <p:cNvSpPr/>
          <p:nvPr/>
        </p:nvSpPr>
        <p:spPr>
          <a:xfrm>
            <a:off x="152400" y="3258342"/>
            <a:ext cx="11859491" cy="489569"/>
          </a:xfrm>
          <a:prstGeom prst="rect">
            <a:avLst/>
          </a:prstGeom>
          <a:solidFill>
            <a:schemeClr val="bg1">
              <a:lumMod val="65000"/>
              <a:alpha val="30000"/>
            </a:schemeClr>
          </a:solidFill>
          <a:ln w="3175" cap="flat" cmpd="sng" algn="ctr">
            <a:solidFill>
              <a:schemeClr val="tx1">
                <a:lumMod val="75000"/>
                <a:lumOff val="25000"/>
              </a:schemeClr>
            </a:solidFill>
            <a:prstDash val="solid"/>
          </a:ln>
          <a:effectLst/>
        </p:spPr>
        <p:txBody>
          <a:bodyPr anchor="ctr"/>
          <a:lstStyle/>
          <a:p>
            <a:pPr algn="ctr" fontAlgn="auto">
              <a:spcBef>
                <a:spcPts val="0"/>
              </a:spcBef>
              <a:spcAft>
                <a:spcPts val="0"/>
              </a:spcAft>
              <a:defRPr/>
            </a:pPr>
            <a:endParaRPr lang="en-CA" kern="0">
              <a:solidFill>
                <a:sysClr val="window" lastClr="FFFFFF"/>
              </a:solidFill>
              <a:latin typeface="Calibri"/>
              <a:cs typeface="+mn-cs"/>
            </a:endParaRPr>
          </a:p>
        </p:txBody>
      </p:sp>
      <p:sp>
        <p:nvSpPr>
          <p:cNvPr id="10" name="Rectangle 9">
            <a:extLst>
              <a:ext uri="{FF2B5EF4-FFF2-40B4-BE49-F238E27FC236}">
                <a16:creationId xmlns:a16="http://schemas.microsoft.com/office/drawing/2014/main" id="{E4EE0029-3915-45F3-B4EE-29133BE590AE}"/>
              </a:ext>
            </a:extLst>
          </p:cNvPr>
          <p:cNvSpPr/>
          <p:nvPr/>
        </p:nvSpPr>
        <p:spPr>
          <a:xfrm>
            <a:off x="371460" y="1551581"/>
            <a:ext cx="1829732" cy="289216"/>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The Building</a:t>
            </a:r>
          </a:p>
        </p:txBody>
      </p:sp>
      <p:sp>
        <p:nvSpPr>
          <p:cNvPr id="11" name="Rectangle 10">
            <a:extLst>
              <a:ext uri="{FF2B5EF4-FFF2-40B4-BE49-F238E27FC236}">
                <a16:creationId xmlns:a16="http://schemas.microsoft.com/office/drawing/2014/main" id="{AA312B67-83FA-4885-A60E-C7D57536A6A9}"/>
              </a:ext>
            </a:extLst>
          </p:cNvPr>
          <p:cNvSpPr/>
          <p:nvPr/>
        </p:nvSpPr>
        <p:spPr>
          <a:xfrm>
            <a:off x="3136828" y="2754758"/>
            <a:ext cx="1725685" cy="302820"/>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Energy Cost</a:t>
            </a:r>
          </a:p>
        </p:txBody>
      </p:sp>
      <p:sp>
        <p:nvSpPr>
          <p:cNvPr id="12" name="Rectangle 11">
            <a:extLst>
              <a:ext uri="{FF2B5EF4-FFF2-40B4-BE49-F238E27FC236}">
                <a16:creationId xmlns:a16="http://schemas.microsoft.com/office/drawing/2014/main" id="{4E46FE61-A9D7-49A9-B264-5138D112AFD7}"/>
              </a:ext>
            </a:extLst>
          </p:cNvPr>
          <p:cNvSpPr/>
          <p:nvPr/>
        </p:nvSpPr>
        <p:spPr>
          <a:xfrm>
            <a:off x="9767326" y="4875776"/>
            <a:ext cx="2239470" cy="1552959"/>
          </a:xfrm>
          <a:prstGeom prst="rect">
            <a:avLst/>
          </a:prstGeom>
          <a:solidFill>
            <a:schemeClr val="tx1">
              <a:lumMod val="65000"/>
              <a:lumOff val="35000"/>
            </a:schemeClr>
          </a:solidFill>
          <a:ln w="3175" cap="flat" cmpd="sng" algn="ctr">
            <a:solidFill>
              <a:srgbClr val="EEECE1">
                <a:lumMod val="25000"/>
              </a:srgbClr>
            </a:solidFill>
            <a:prstDash val="solid"/>
          </a:ln>
          <a:effectLst/>
        </p:spPr>
        <p:txBody>
          <a:bodyPr anchor="ctr"/>
          <a:lstStyle/>
          <a:p>
            <a:pPr algn="ctr" fontAlgn="auto">
              <a:spcBef>
                <a:spcPts val="0"/>
              </a:spcBef>
              <a:spcAft>
                <a:spcPts val="0"/>
              </a:spcAft>
              <a:defRPr/>
            </a:pPr>
            <a:r>
              <a:rPr lang="en-CA" b="1" kern="0" dirty="0">
                <a:solidFill>
                  <a:sysClr val="window" lastClr="FFFFFF"/>
                </a:solidFill>
                <a:latin typeface="Calibri"/>
                <a:cs typeface="+mn-cs"/>
              </a:rPr>
              <a:t>Design conventional HVAC system if capital cost too high or site unsuitable for GCHP system</a:t>
            </a:r>
          </a:p>
        </p:txBody>
      </p:sp>
      <p:sp>
        <p:nvSpPr>
          <p:cNvPr id="13" name="Rectangle 12">
            <a:extLst>
              <a:ext uri="{FF2B5EF4-FFF2-40B4-BE49-F238E27FC236}">
                <a16:creationId xmlns:a16="http://schemas.microsoft.com/office/drawing/2014/main" id="{09B6601F-9FC1-4C35-BCEA-0FB3720DE442}"/>
              </a:ext>
            </a:extLst>
          </p:cNvPr>
          <p:cNvSpPr/>
          <p:nvPr/>
        </p:nvSpPr>
        <p:spPr>
          <a:xfrm>
            <a:off x="3136828" y="3326085"/>
            <a:ext cx="3650952" cy="330931"/>
          </a:xfrm>
          <a:prstGeom prst="rect">
            <a:avLst/>
          </a:prstGeom>
          <a:solidFill>
            <a:schemeClr val="bg1"/>
          </a:solidFill>
          <a:ln w="3175"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dirty="0">
                <a:solidFill>
                  <a:sysClr val="windowText" lastClr="000000"/>
                </a:solidFill>
                <a:latin typeface="Calibri"/>
                <a:cs typeface="+mn-cs"/>
              </a:rPr>
              <a:t>Test Drill / Excavation TC  Test</a:t>
            </a:r>
          </a:p>
        </p:txBody>
      </p:sp>
      <p:sp>
        <p:nvSpPr>
          <p:cNvPr id="14" name="Rectangle 13">
            <a:extLst>
              <a:ext uri="{FF2B5EF4-FFF2-40B4-BE49-F238E27FC236}">
                <a16:creationId xmlns:a16="http://schemas.microsoft.com/office/drawing/2014/main" id="{90C2E658-B280-4D67-8C44-5204623AFA6F}"/>
              </a:ext>
            </a:extLst>
          </p:cNvPr>
          <p:cNvSpPr/>
          <p:nvPr/>
        </p:nvSpPr>
        <p:spPr>
          <a:xfrm>
            <a:off x="1440400" y="2127917"/>
            <a:ext cx="1173020" cy="313791"/>
          </a:xfrm>
          <a:prstGeom prst="rect">
            <a:avLst/>
          </a:prstGeom>
          <a:solidFill>
            <a:schemeClr val="bg1"/>
          </a:solidFill>
          <a:ln w="12700" cap="flat" cmpd="sng" algn="ctr">
            <a:solidFill>
              <a:srgbClr val="EEECE1">
                <a:lumMod val="25000"/>
              </a:srgbClr>
            </a:solidFill>
            <a:prstDash val="solid"/>
          </a:ln>
          <a:effectLst/>
          <a:scene3d>
            <a:camera prst="orthographicFront"/>
            <a:lightRig rig="threePt" dir="t"/>
          </a:scene3d>
          <a:sp3d/>
        </p:spPr>
        <p:txBody>
          <a:bodyPr anchor="ctr"/>
          <a:lstStyle/>
          <a:p>
            <a:pPr algn="ctr" fontAlgn="auto">
              <a:spcBef>
                <a:spcPts val="0"/>
              </a:spcBef>
              <a:spcAft>
                <a:spcPts val="0"/>
              </a:spcAft>
            </a:pPr>
            <a:r>
              <a:rPr lang="en-CA" sz="1600" b="1" kern="0">
                <a:solidFill>
                  <a:sysClr val="windowText" lastClr="000000"/>
                </a:solidFill>
                <a:latin typeface="Calibri"/>
                <a:cs typeface="+mn-cs"/>
              </a:rPr>
              <a:t>Vertical</a:t>
            </a:r>
          </a:p>
        </p:txBody>
      </p:sp>
      <p:sp>
        <p:nvSpPr>
          <p:cNvPr id="15" name="Rectangle 14">
            <a:extLst>
              <a:ext uri="{FF2B5EF4-FFF2-40B4-BE49-F238E27FC236}">
                <a16:creationId xmlns:a16="http://schemas.microsoft.com/office/drawing/2014/main" id="{3BB973A2-9A63-4088-8788-F86D3E62019B}"/>
              </a:ext>
            </a:extLst>
          </p:cNvPr>
          <p:cNvSpPr/>
          <p:nvPr/>
        </p:nvSpPr>
        <p:spPr>
          <a:xfrm>
            <a:off x="2728976" y="2127916"/>
            <a:ext cx="1127810" cy="313791"/>
          </a:xfrm>
          <a:prstGeom prst="rect">
            <a:avLst/>
          </a:prstGeom>
          <a:solidFill>
            <a:schemeClr val="bg1"/>
          </a:solidFill>
          <a:ln w="12700" cap="flat" cmpd="sng" algn="ctr">
            <a:solidFill>
              <a:srgbClr val="EEECE1">
                <a:lumMod val="25000"/>
              </a:srgbClr>
            </a:solidFill>
            <a:prstDash val="solid"/>
          </a:ln>
          <a:effectLst/>
          <a:scene3d>
            <a:camera prst="orthographicFront"/>
            <a:lightRig rig="threePt" dir="t"/>
          </a:scene3d>
          <a:sp3d/>
        </p:spPr>
        <p:txBody>
          <a:bodyPr anchor="ctr"/>
          <a:lstStyle/>
          <a:p>
            <a:pPr algn="ctr" fontAlgn="auto">
              <a:spcBef>
                <a:spcPts val="0"/>
              </a:spcBef>
              <a:spcAft>
                <a:spcPts val="0"/>
              </a:spcAft>
            </a:pPr>
            <a:r>
              <a:rPr lang="en-CA" sz="1600" b="1" kern="0">
                <a:solidFill>
                  <a:sysClr val="windowText" lastClr="000000"/>
                </a:solidFill>
                <a:latin typeface="Calibri"/>
                <a:cs typeface="+mn-cs"/>
              </a:rPr>
              <a:t>Horizontal</a:t>
            </a:r>
          </a:p>
        </p:txBody>
      </p:sp>
      <p:sp>
        <p:nvSpPr>
          <p:cNvPr id="16" name="Rectangle 15">
            <a:extLst>
              <a:ext uri="{FF2B5EF4-FFF2-40B4-BE49-F238E27FC236}">
                <a16:creationId xmlns:a16="http://schemas.microsoft.com/office/drawing/2014/main" id="{17EBB057-A5A3-46D5-AE9A-4970339AB21C}"/>
              </a:ext>
            </a:extLst>
          </p:cNvPr>
          <p:cNvSpPr/>
          <p:nvPr/>
        </p:nvSpPr>
        <p:spPr>
          <a:xfrm>
            <a:off x="3960379" y="2128462"/>
            <a:ext cx="1406573" cy="313791"/>
          </a:xfrm>
          <a:prstGeom prst="rect">
            <a:avLst/>
          </a:prstGeom>
          <a:solidFill>
            <a:schemeClr val="bg1"/>
          </a:solidFill>
          <a:ln w="12700" cap="flat" cmpd="sng" algn="ctr">
            <a:solidFill>
              <a:srgbClr val="EEECE1">
                <a:lumMod val="25000"/>
              </a:srgbClr>
            </a:solidFill>
            <a:prstDash val="solid"/>
          </a:ln>
          <a:effectLst/>
          <a:scene3d>
            <a:camera prst="orthographicFront"/>
            <a:lightRig rig="threePt" dir="t"/>
          </a:scene3d>
          <a:sp3d/>
        </p:spPr>
        <p:txBody>
          <a:bodyPr anchor="ctr"/>
          <a:lstStyle/>
          <a:p>
            <a:pPr algn="ctr" fontAlgn="auto">
              <a:spcBef>
                <a:spcPts val="0"/>
              </a:spcBef>
              <a:spcAft>
                <a:spcPts val="0"/>
              </a:spcAft>
            </a:pPr>
            <a:r>
              <a:rPr lang="en-CA" sz="1600" b="1" kern="0">
                <a:solidFill>
                  <a:sysClr val="windowText" lastClr="000000"/>
                </a:solidFill>
                <a:latin typeface="Calibri"/>
                <a:cs typeface="+mn-cs"/>
              </a:rPr>
              <a:t>Surface Water</a:t>
            </a:r>
          </a:p>
        </p:txBody>
      </p:sp>
      <p:sp>
        <p:nvSpPr>
          <p:cNvPr id="17" name="Rectangle 16">
            <a:extLst>
              <a:ext uri="{FF2B5EF4-FFF2-40B4-BE49-F238E27FC236}">
                <a16:creationId xmlns:a16="http://schemas.microsoft.com/office/drawing/2014/main" id="{8D70D04B-F8DB-4A02-BD94-701796E05EBF}"/>
              </a:ext>
            </a:extLst>
          </p:cNvPr>
          <p:cNvSpPr/>
          <p:nvPr/>
        </p:nvSpPr>
        <p:spPr>
          <a:xfrm>
            <a:off x="10033537" y="1803469"/>
            <a:ext cx="1705746" cy="289987"/>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Hybrid Options</a:t>
            </a:r>
          </a:p>
        </p:txBody>
      </p:sp>
      <p:sp>
        <p:nvSpPr>
          <p:cNvPr id="18" name="Rectangle 17">
            <a:extLst>
              <a:ext uri="{FF2B5EF4-FFF2-40B4-BE49-F238E27FC236}">
                <a16:creationId xmlns:a16="http://schemas.microsoft.com/office/drawing/2014/main" id="{9267834F-9F8B-4F60-A668-E60E3C2C19AA}"/>
              </a:ext>
            </a:extLst>
          </p:cNvPr>
          <p:cNvSpPr/>
          <p:nvPr/>
        </p:nvSpPr>
        <p:spPr>
          <a:xfrm>
            <a:off x="3136828" y="3950833"/>
            <a:ext cx="1709492" cy="313885"/>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dirty="0">
                <a:solidFill>
                  <a:sysClr val="windowText" lastClr="000000"/>
                </a:solidFill>
                <a:latin typeface="Calibri"/>
                <a:cs typeface="+mn-cs"/>
              </a:rPr>
              <a:t>Design GHX</a:t>
            </a:r>
          </a:p>
        </p:txBody>
      </p:sp>
      <p:sp>
        <p:nvSpPr>
          <p:cNvPr id="19" name="Rectangle 18">
            <a:extLst>
              <a:ext uri="{FF2B5EF4-FFF2-40B4-BE49-F238E27FC236}">
                <a16:creationId xmlns:a16="http://schemas.microsoft.com/office/drawing/2014/main" id="{8CFD4716-17E2-450A-8AA8-B2B484350455}"/>
              </a:ext>
            </a:extLst>
          </p:cNvPr>
          <p:cNvSpPr/>
          <p:nvPr/>
        </p:nvSpPr>
        <p:spPr>
          <a:xfrm>
            <a:off x="10037455" y="2233826"/>
            <a:ext cx="1703134" cy="507999"/>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Integrated Design Process</a:t>
            </a:r>
          </a:p>
        </p:txBody>
      </p:sp>
      <p:sp>
        <p:nvSpPr>
          <p:cNvPr id="20" name="Rectangle 19">
            <a:extLst>
              <a:ext uri="{FF2B5EF4-FFF2-40B4-BE49-F238E27FC236}">
                <a16:creationId xmlns:a16="http://schemas.microsoft.com/office/drawing/2014/main" id="{39ADE67C-93B6-44C6-84E1-54A9CB03A90F}"/>
              </a:ext>
            </a:extLst>
          </p:cNvPr>
          <p:cNvSpPr/>
          <p:nvPr/>
        </p:nvSpPr>
        <p:spPr>
          <a:xfrm>
            <a:off x="3751494" y="4489717"/>
            <a:ext cx="2416739" cy="312122"/>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dirty="0">
                <a:solidFill>
                  <a:sysClr val="windowText" lastClr="000000"/>
                </a:solidFill>
                <a:latin typeface="Calibri"/>
                <a:cs typeface="+mn-cs"/>
              </a:rPr>
              <a:t>Specifications &amp; Drawings</a:t>
            </a:r>
          </a:p>
        </p:txBody>
      </p:sp>
      <p:cxnSp>
        <p:nvCxnSpPr>
          <p:cNvPr id="21" name="Elbow Connector 73">
            <a:extLst>
              <a:ext uri="{FF2B5EF4-FFF2-40B4-BE49-F238E27FC236}">
                <a16:creationId xmlns:a16="http://schemas.microsoft.com/office/drawing/2014/main" id="{D956DD8A-CA76-4F68-8BB2-2AB796BAA30D}"/>
              </a:ext>
            </a:extLst>
          </p:cNvPr>
          <p:cNvCxnSpPr>
            <a:cxnSpLocks noChangeShapeType="1"/>
            <a:stCxn id="18" idx="2"/>
            <a:endCxn id="20" idx="0"/>
          </p:cNvCxnSpPr>
          <p:nvPr/>
        </p:nvCxnSpPr>
        <p:spPr bwMode="auto">
          <a:xfrm rot="16200000" flipH="1">
            <a:off x="4363220" y="3893072"/>
            <a:ext cx="224999" cy="968290"/>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2" name="Elbow Connector 181">
            <a:extLst>
              <a:ext uri="{FF2B5EF4-FFF2-40B4-BE49-F238E27FC236}">
                <a16:creationId xmlns:a16="http://schemas.microsoft.com/office/drawing/2014/main" id="{7ED93B0E-E7BD-4905-8AF3-AE162DA81D6A}"/>
              </a:ext>
            </a:extLst>
          </p:cNvPr>
          <p:cNvCxnSpPr>
            <a:cxnSpLocks noChangeShapeType="1"/>
            <a:stCxn id="17" idx="0"/>
            <a:endCxn id="32" idx="3"/>
          </p:cNvCxnSpPr>
          <p:nvPr/>
        </p:nvCxnSpPr>
        <p:spPr bwMode="auto">
          <a:xfrm rot="16200000" flipV="1">
            <a:off x="9623611" y="540670"/>
            <a:ext cx="107279" cy="2418320"/>
          </a:xfrm>
          <a:prstGeom prst="bentConnector2">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3" name="Straight Arrow Connector 78">
            <a:extLst>
              <a:ext uri="{FF2B5EF4-FFF2-40B4-BE49-F238E27FC236}">
                <a16:creationId xmlns:a16="http://schemas.microsoft.com/office/drawing/2014/main" id="{EFC7983E-E6C0-440F-BEF2-809EEF769AB6}"/>
              </a:ext>
            </a:extLst>
          </p:cNvPr>
          <p:cNvCxnSpPr>
            <a:cxnSpLocks noChangeShapeType="1"/>
            <a:stCxn id="19" idx="0"/>
            <a:endCxn id="17" idx="2"/>
          </p:cNvCxnSpPr>
          <p:nvPr/>
        </p:nvCxnSpPr>
        <p:spPr bwMode="auto">
          <a:xfrm flipH="1" flipV="1">
            <a:off x="10886410" y="2093456"/>
            <a:ext cx="2612" cy="140370"/>
          </a:xfrm>
          <a:prstGeom prst="straightConnector1">
            <a:avLst/>
          </a:prstGeom>
          <a:noFill/>
          <a:ln w="28575"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24" name="Rectangle 23">
            <a:extLst>
              <a:ext uri="{FF2B5EF4-FFF2-40B4-BE49-F238E27FC236}">
                <a16:creationId xmlns:a16="http://schemas.microsoft.com/office/drawing/2014/main" id="{83A1B8A9-9A6E-44D4-9920-2A59B1D5FE65}"/>
              </a:ext>
            </a:extLst>
          </p:cNvPr>
          <p:cNvSpPr/>
          <p:nvPr/>
        </p:nvSpPr>
        <p:spPr>
          <a:xfrm>
            <a:off x="3751776" y="5024797"/>
            <a:ext cx="2419351" cy="314145"/>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dirty="0">
                <a:solidFill>
                  <a:sysClr val="windowText" lastClr="000000"/>
                </a:solidFill>
                <a:latin typeface="Calibri"/>
                <a:cs typeface="+mn-cs"/>
              </a:rPr>
              <a:t>Construction, QA / QC</a:t>
            </a:r>
          </a:p>
        </p:txBody>
      </p:sp>
      <p:cxnSp>
        <p:nvCxnSpPr>
          <p:cNvPr id="25" name="Elbow Connector 80">
            <a:extLst>
              <a:ext uri="{FF2B5EF4-FFF2-40B4-BE49-F238E27FC236}">
                <a16:creationId xmlns:a16="http://schemas.microsoft.com/office/drawing/2014/main" id="{0C913256-8EFF-4486-944E-EFAF60EEAEC9}"/>
              </a:ext>
            </a:extLst>
          </p:cNvPr>
          <p:cNvCxnSpPr>
            <a:cxnSpLocks noChangeShapeType="1"/>
            <a:stCxn id="20" idx="2"/>
            <a:endCxn id="24" idx="0"/>
          </p:cNvCxnSpPr>
          <p:nvPr/>
        </p:nvCxnSpPr>
        <p:spPr bwMode="auto">
          <a:xfrm rot="16200000" flipH="1">
            <a:off x="4849179" y="4912524"/>
            <a:ext cx="222958" cy="1588"/>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6" name="Elbow Connector 39">
            <a:extLst>
              <a:ext uri="{FF2B5EF4-FFF2-40B4-BE49-F238E27FC236}">
                <a16:creationId xmlns:a16="http://schemas.microsoft.com/office/drawing/2014/main" id="{A41AE10D-23D5-4B6D-8999-2A68E23776EC}"/>
              </a:ext>
            </a:extLst>
          </p:cNvPr>
          <p:cNvCxnSpPr>
            <a:cxnSpLocks noChangeShapeType="1"/>
            <a:stCxn id="13" idx="3"/>
            <a:endCxn id="19" idx="2"/>
          </p:cNvCxnSpPr>
          <p:nvPr/>
        </p:nvCxnSpPr>
        <p:spPr bwMode="auto">
          <a:xfrm flipV="1">
            <a:off x="6787780" y="2741825"/>
            <a:ext cx="4101242" cy="749726"/>
          </a:xfrm>
          <a:prstGeom prst="bentConnector2">
            <a:avLst/>
          </a:prstGeom>
          <a:noFill/>
          <a:ln w="19050" algn="ctr">
            <a:solidFill>
              <a:schemeClr val="bg2">
                <a:lumMod val="60000"/>
                <a:lumOff val="40000"/>
              </a:schemeClr>
            </a:solidFill>
            <a:miter lim="800000"/>
            <a:headEnd/>
            <a:tailEnd type="triangle" w="med" len="med"/>
          </a:ln>
          <a:extLst>
            <a:ext uri="{909E8E84-426E-40DD-AFC4-6F175D3DCCD1}">
              <a14:hiddenFill xmlns:a14="http://schemas.microsoft.com/office/drawing/2010/main">
                <a:noFill/>
              </a14:hiddenFill>
            </a:ext>
          </a:extLst>
        </p:spPr>
      </p:cxnSp>
      <p:sp>
        <p:nvSpPr>
          <p:cNvPr id="27" name="TextBox 26">
            <a:extLst>
              <a:ext uri="{FF2B5EF4-FFF2-40B4-BE49-F238E27FC236}">
                <a16:creationId xmlns:a16="http://schemas.microsoft.com/office/drawing/2014/main" id="{C3206491-F5FC-43ED-AF9D-E14DC1C77577}"/>
              </a:ext>
            </a:extLst>
          </p:cNvPr>
          <p:cNvSpPr txBox="1"/>
          <p:nvPr/>
        </p:nvSpPr>
        <p:spPr>
          <a:xfrm>
            <a:off x="180108" y="931506"/>
            <a:ext cx="1313180" cy="369332"/>
          </a:xfrm>
          <a:prstGeom prst="rect">
            <a:avLst/>
          </a:prstGeom>
          <a:noFill/>
        </p:spPr>
        <p:txBody>
          <a:bodyPr wrap="none">
            <a:spAutoFit/>
          </a:bodyPr>
          <a:lstStyle/>
          <a:p>
            <a:pPr fontAlgn="auto">
              <a:spcBef>
                <a:spcPts val="0"/>
              </a:spcBef>
              <a:spcAft>
                <a:spcPts val="0"/>
              </a:spcAft>
              <a:defRPr/>
            </a:pPr>
            <a:r>
              <a:rPr lang="en-CA" b="1" i="1" kern="0" dirty="0">
                <a:solidFill>
                  <a:schemeClr val="tx1">
                    <a:lumMod val="65000"/>
                    <a:lumOff val="35000"/>
                  </a:schemeClr>
                </a:solidFill>
              </a:rPr>
              <a:t>Feasibility</a:t>
            </a:r>
          </a:p>
        </p:txBody>
      </p:sp>
      <p:sp>
        <p:nvSpPr>
          <p:cNvPr id="28" name="TextBox 27">
            <a:extLst>
              <a:ext uri="{FF2B5EF4-FFF2-40B4-BE49-F238E27FC236}">
                <a16:creationId xmlns:a16="http://schemas.microsoft.com/office/drawing/2014/main" id="{EF12F6DC-E950-425B-8A50-C791D54A07EF}"/>
              </a:ext>
            </a:extLst>
          </p:cNvPr>
          <p:cNvSpPr txBox="1"/>
          <p:nvPr/>
        </p:nvSpPr>
        <p:spPr>
          <a:xfrm>
            <a:off x="152400" y="3323982"/>
            <a:ext cx="2881307" cy="369332"/>
          </a:xfrm>
          <a:prstGeom prst="rect">
            <a:avLst/>
          </a:prstGeom>
          <a:noFill/>
        </p:spPr>
        <p:txBody>
          <a:bodyPr wrap="square">
            <a:spAutoFit/>
          </a:bodyPr>
          <a:lstStyle/>
          <a:p>
            <a:pPr fontAlgn="auto">
              <a:spcBef>
                <a:spcPts val="0"/>
              </a:spcBef>
              <a:spcAft>
                <a:spcPts val="0"/>
              </a:spcAft>
              <a:defRPr/>
            </a:pPr>
            <a:r>
              <a:rPr lang="en-CA" b="1" i="1" kern="0" dirty="0">
                <a:solidFill>
                  <a:schemeClr val="tx1">
                    <a:lumMod val="65000"/>
                    <a:lumOff val="35000"/>
                  </a:schemeClr>
                </a:solidFill>
              </a:rPr>
              <a:t>Confirm assumptions</a:t>
            </a:r>
          </a:p>
        </p:txBody>
      </p:sp>
      <p:sp>
        <p:nvSpPr>
          <p:cNvPr id="29" name="TextBox 28">
            <a:extLst>
              <a:ext uri="{FF2B5EF4-FFF2-40B4-BE49-F238E27FC236}">
                <a16:creationId xmlns:a16="http://schemas.microsoft.com/office/drawing/2014/main" id="{28B0A5BE-98CE-49D5-9858-B17161916BD4}"/>
              </a:ext>
            </a:extLst>
          </p:cNvPr>
          <p:cNvSpPr txBox="1"/>
          <p:nvPr/>
        </p:nvSpPr>
        <p:spPr>
          <a:xfrm>
            <a:off x="152400" y="3865339"/>
            <a:ext cx="1620982" cy="646331"/>
          </a:xfrm>
          <a:prstGeom prst="rect">
            <a:avLst/>
          </a:prstGeom>
          <a:noFill/>
        </p:spPr>
        <p:txBody>
          <a:bodyPr wrap="square">
            <a:spAutoFit/>
          </a:bodyPr>
          <a:lstStyle/>
          <a:p>
            <a:pPr fontAlgn="auto">
              <a:spcBef>
                <a:spcPts val="0"/>
              </a:spcBef>
              <a:spcAft>
                <a:spcPts val="0"/>
              </a:spcAft>
              <a:defRPr/>
            </a:pPr>
            <a:r>
              <a:rPr lang="en-CA" b="1" i="1" kern="0">
                <a:solidFill>
                  <a:schemeClr val="tx1">
                    <a:lumMod val="65000"/>
                    <a:lumOff val="35000"/>
                  </a:schemeClr>
                </a:solidFill>
              </a:rPr>
              <a:t>Detailed design</a:t>
            </a:r>
          </a:p>
        </p:txBody>
      </p:sp>
      <p:sp>
        <p:nvSpPr>
          <p:cNvPr id="30" name="TextBox 29">
            <a:extLst>
              <a:ext uri="{FF2B5EF4-FFF2-40B4-BE49-F238E27FC236}">
                <a16:creationId xmlns:a16="http://schemas.microsoft.com/office/drawing/2014/main" id="{53B4F941-245B-4498-A545-707CF2A7851A}"/>
              </a:ext>
            </a:extLst>
          </p:cNvPr>
          <p:cNvSpPr txBox="1"/>
          <p:nvPr/>
        </p:nvSpPr>
        <p:spPr>
          <a:xfrm>
            <a:off x="152400" y="5002275"/>
            <a:ext cx="1903412" cy="369888"/>
          </a:xfrm>
          <a:prstGeom prst="rect">
            <a:avLst/>
          </a:prstGeom>
          <a:noFill/>
        </p:spPr>
        <p:txBody>
          <a:bodyPr>
            <a:spAutoFit/>
          </a:bodyPr>
          <a:lstStyle/>
          <a:p>
            <a:pPr fontAlgn="auto">
              <a:spcBef>
                <a:spcPts val="0"/>
              </a:spcBef>
              <a:spcAft>
                <a:spcPts val="0"/>
              </a:spcAft>
              <a:defRPr/>
            </a:pPr>
            <a:r>
              <a:rPr lang="en-CA" b="1" i="1" kern="0">
                <a:solidFill>
                  <a:schemeClr val="tx1">
                    <a:lumMod val="75000"/>
                    <a:lumOff val="25000"/>
                  </a:schemeClr>
                </a:solidFill>
              </a:rPr>
              <a:t>Implementation</a:t>
            </a:r>
          </a:p>
        </p:txBody>
      </p:sp>
      <p:sp>
        <p:nvSpPr>
          <p:cNvPr id="31" name="Rectangle 30">
            <a:extLst>
              <a:ext uri="{FF2B5EF4-FFF2-40B4-BE49-F238E27FC236}">
                <a16:creationId xmlns:a16="http://schemas.microsoft.com/office/drawing/2014/main" id="{40024C3D-0922-4F2B-B18D-FA1998F63F28}"/>
              </a:ext>
            </a:extLst>
          </p:cNvPr>
          <p:cNvSpPr/>
          <p:nvPr/>
        </p:nvSpPr>
        <p:spPr>
          <a:xfrm>
            <a:off x="5490209" y="2127917"/>
            <a:ext cx="1115458" cy="313791"/>
          </a:xfrm>
          <a:prstGeom prst="rect">
            <a:avLst/>
          </a:prstGeom>
          <a:solidFill>
            <a:schemeClr val="bg1"/>
          </a:solidFill>
          <a:ln w="12700" cap="flat" cmpd="sng" algn="ctr">
            <a:solidFill>
              <a:srgbClr val="EEECE1">
                <a:lumMod val="25000"/>
              </a:srgbClr>
            </a:solidFill>
            <a:prstDash val="solid"/>
          </a:ln>
          <a:effectLst/>
          <a:scene3d>
            <a:camera prst="orthographicFront"/>
            <a:lightRig rig="threePt" dir="t"/>
          </a:scene3d>
          <a:sp3d/>
        </p:spPr>
        <p:txBody>
          <a:bodyPr anchor="ctr"/>
          <a:lstStyle/>
          <a:p>
            <a:pPr algn="ctr" fontAlgn="auto">
              <a:spcBef>
                <a:spcPts val="0"/>
              </a:spcBef>
              <a:spcAft>
                <a:spcPts val="0"/>
              </a:spcAft>
            </a:pPr>
            <a:r>
              <a:rPr lang="en-CA" sz="1600" b="1" kern="0">
                <a:solidFill>
                  <a:sysClr val="windowText" lastClr="000000"/>
                </a:solidFill>
                <a:latin typeface="Calibri"/>
                <a:cs typeface="+mn-cs"/>
              </a:rPr>
              <a:t>Aquifer</a:t>
            </a:r>
          </a:p>
        </p:txBody>
      </p:sp>
      <p:sp>
        <p:nvSpPr>
          <p:cNvPr id="32" name="Rectangle 31">
            <a:extLst>
              <a:ext uri="{FF2B5EF4-FFF2-40B4-BE49-F238E27FC236}">
                <a16:creationId xmlns:a16="http://schemas.microsoft.com/office/drawing/2014/main" id="{9294F7BE-BEDD-4B07-BC1E-F6C32E5B15C1}"/>
              </a:ext>
            </a:extLst>
          </p:cNvPr>
          <p:cNvSpPr/>
          <p:nvPr/>
        </p:nvSpPr>
        <p:spPr>
          <a:xfrm>
            <a:off x="6636750" y="1551581"/>
            <a:ext cx="1831340" cy="289217"/>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Site &amp; geology</a:t>
            </a:r>
          </a:p>
        </p:txBody>
      </p:sp>
      <p:cxnSp>
        <p:nvCxnSpPr>
          <p:cNvPr id="33" name="Elbow Connector 57">
            <a:extLst>
              <a:ext uri="{FF2B5EF4-FFF2-40B4-BE49-F238E27FC236}">
                <a16:creationId xmlns:a16="http://schemas.microsoft.com/office/drawing/2014/main" id="{19995E7A-8AB5-4759-A757-812BFEAF3694}"/>
              </a:ext>
            </a:extLst>
          </p:cNvPr>
          <p:cNvCxnSpPr>
            <a:cxnSpLocks noChangeShapeType="1"/>
            <a:stCxn id="9" idx="2"/>
            <a:endCxn id="32" idx="0"/>
          </p:cNvCxnSpPr>
          <p:nvPr/>
        </p:nvCxnSpPr>
        <p:spPr bwMode="auto">
          <a:xfrm rot="16200000" flipH="1">
            <a:off x="5870889" y="-129951"/>
            <a:ext cx="232389" cy="3130674"/>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34" name="Rectangle 33">
            <a:extLst>
              <a:ext uri="{FF2B5EF4-FFF2-40B4-BE49-F238E27FC236}">
                <a16:creationId xmlns:a16="http://schemas.microsoft.com/office/drawing/2014/main" id="{31351CC0-41DF-439F-8F4D-DD30984304A4}"/>
              </a:ext>
            </a:extLst>
          </p:cNvPr>
          <p:cNvSpPr/>
          <p:nvPr/>
        </p:nvSpPr>
        <p:spPr>
          <a:xfrm>
            <a:off x="5065425" y="3950833"/>
            <a:ext cx="1710025" cy="313889"/>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Design system</a:t>
            </a:r>
          </a:p>
        </p:txBody>
      </p:sp>
      <p:cxnSp>
        <p:nvCxnSpPr>
          <p:cNvPr id="35" name="Elbow Connector 73">
            <a:extLst>
              <a:ext uri="{FF2B5EF4-FFF2-40B4-BE49-F238E27FC236}">
                <a16:creationId xmlns:a16="http://schemas.microsoft.com/office/drawing/2014/main" id="{3338631B-69EC-4208-9F8C-020F08AAE365}"/>
              </a:ext>
            </a:extLst>
          </p:cNvPr>
          <p:cNvCxnSpPr>
            <a:cxnSpLocks noChangeShapeType="1"/>
            <a:stCxn id="34" idx="2"/>
            <a:endCxn id="20" idx="0"/>
          </p:cNvCxnSpPr>
          <p:nvPr/>
        </p:nvCxnSpPr>
        <p:spPr bwMode="auto">
          <a:xfrm rot="5400000">
            <a:off x="5327654" y="3896932"/>
            <a:ext cx="224995" cy="960574"/>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6" name="Elbow Connector 73">
            <a:extLst>
              <a:ext uri="{FF2B5EF4-FFF2-40B4-BE49-F238E27FC236}">
                <a16:creationId xmlns:a16="http://schemas.microsoft.com/office/drawing/2014/main" id="{8CBF02F5-C1C4-4738-BA1D-CA9E5CC2310D}"/>
              </a:ext>
            </a:extLst>
          </p:cNvPr>
          <p:cNvCxnSpPr>
            <a:cxnSpLocks noChangeShapeType="1"/>
            <a:stCxn id="13" idx="2"/>
            <a:endCxn id="18" idx="0"/>
          </p:cNvCxnSpPr>
          <p:nvPr/>
        </p:nvCxnSpPr>
        <p:spPr bwMode="auto">
          <a:xfrm rot="5400000">
            <a:off x="4330031" y="3318559"/>
            <a:ext cx="293817" cy="970730"/>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7" name="Elbow Connector 73">
            <a:extLst>
              <a:ext uri="{FF2B5EF4-FFF2-40B4-BE49-F238E27FC236}">
                <a16:creationId xmlns:a16="http://schemas.microsoft.com/office/drawing/2014/main" id="{AD646B73-1932-4656-8BF3-FE41D9541CDA}"/>
              </a:ext>
            </a:extLst>
          </p:cNvPr>
          <p:cNvCxnSpPr>
            <a:cxnSpLocks noChangeShapeType="1"/>
            <a:stCxn id="13" idx="2"/>
            <a:endCxn id="34" idx="0"/>
          </p:cNvCxnSpPr>
          <p:nvPr/>
        </p:nvCxnSpPr>
        <p:spPr bwMode="auto">
          <a:xfrm rot="16200000" flipH="1">
            <a:off x="5294463" y="3324857"/>
            <a:ext cx="293817" cy="958134"/>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38" name="Rectangle 37">
            <a:extLst>
              <a:ext uri="{FF2B5EF4-FFF2-40B4-BE49-F238E27FC236}">
                <a16:creationId xmlns:a16="http://schemas.microsoft.com/office/drawing/2014/main" id="{75DDDE8C-ECBE-46DA-9ED4-0ED3E8385D85}"/>
              </a:ext>
            </a:extLst>
          </p:cNvPr>
          <p:cNvSpPr/>
          <p:nvPr/>
        </p:nvSpPr>
        <p:spPr>
          <a:xfrm>
            <a:off x="8032964" y="2126556"/>
            <a:ext cx="1674043" cy="313791"/>
          </a:xfrm>
          <a:prstGeom prst="rect">
            <a:avLst/>
          </a:prstGeom>
          <a:solidFill>
            <a:schemeClr val="bg1"/>
          </a:solidFill>
          <a:ln w="12700" cap="flat" cmpd="sng" algn="ctr">
            <a:solidFill>
              <a:srgbClr val="EEECE1">
                <a:lumMod val="25000"/>
              </a:srgbClr>
            </a:solidFill>
            <a:prstDash val="solid"/>
          </a:ln>
          <a:effectLst/>
          <a:scene3d>
            <a:camera prst="orthographicFront"/>
            <a:lightRig rig="threePt" dir="t"/>
          </a:scene3d>
          <a:sp3d/>
        </p:spPr>
        <p:txBody>
          <a:bodyPr anchor="ctr"/>
          <a:lstStyle/>
          <a:p>
            <a:pPr algn="ctr" fontAlgn="auto">
              <a:spcBef>
                <a:spcPts val="0"/>
              </a:spcBef>
              <a:spcAft>
                <a:spcPts val="0"/>
              </a:spcAft>
            </a:pPr>
            <a:r>
              <a:rPr lang="en-CA" sz="1600" b="1" kern="0">
                <a:solidFill>
                  <a:sysClr val="windowText" lastClr="000000"/>
                </a:solidFill>
                <a:latin typeface="Calibri"/>
                <a:cs typeface="+mn-cs"/>
              </a:rPr>
              <a:t>Standing column</a:t>
            </a:r>
          </a:p>
        </p:txBody>
      </p:sp>
      <p:cxnSp>
        <p:nvCxnSpPr>
          <p:cNvPr id="39" name="Elbow Connector 57">
            <a:extLst>
              <a:ext uri="{FF2B5EF4-FFF2-40B4-BE49-F238E27FC236}">
                <a16:creationId xmlns:a16="http://schemas.microsoft.com/office/drawing/2014/main" id="{89A4A47E-4CA9-4132-8E1B-6F6F92AAC3A9}"/>
              </a:ext>
            </a:extLst>
          </p:cNvPr>
          <p:cNvCxnSpPr>
            <a:cxnSpLocks noChangeShapeType="1"/>
            <a:stCxn id="10" idx="2"/>
            <a:endCxn id="11" idx="1"/>
          </p:cNvCxnSpPr>
          <p:nvPr/>
        </p:nvCxnSpPr>
        <p:spPr bwMode="auto">
          <a:xfrm rot="16200000" flipH="1">
            <a:off x="1678892" y="1448231"/>
            <a:ext cx="1065371" cy="1850502"/>
          </a:xfrm>
          <a:prstGeom prst="bentConnector2">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0" name="Elbow Connector 57">
            <a:extLst>
              <a:ext uri="{FF2B5EF4-FFF2-40B4-BE49-F238E27FC236}">
                <a16:creationId xmlns:a16="http://schemas.microsoft.com/office/drawing/2014/main" id="{B9222795-709F-4A68-9481-3A027E9F5314}"/>
              </a:ext>
            </a:extLst>
          </p:cNvPr>
          <p:cNvCxnSpPr>
            <a:cxnSpLocks noChangeShapeType="1"/>
            <a:stCxn id="55" idx="2"/>
            <a:endCxn id="14" idx="0"/>
          </p:cNvCxnSpPr>
          <p:nvPr/>
        </p:nvCxnSpPr>
        <p:spPr bwMode="auto">
          <a:xfrm rot="5400000">
            <a:off x="3080769" y="786939"/>
            <a:ext cx="287119" cy="2394836"/>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1" name="Elbow Connector 57">
            <a:extLst>
              <a:ext uri="{FF2B5EF4-FFF2-40B4-BE49-F238E27FC236}">
                <a16:creationId xmlns:a16="http://schemas.microsoft.com/office/drawing/2014/main" id="{80FF584A-4639-45D3-BB87-AA9844360AF3}"/>
              </a:ext>
            </a:extLst>
          </p:cNvPr>
          <p:cNvCxnSpPr>
            <a:cxnSpLocks noChangeShapeType="1"/>
          </p:cNvCxnSpPr>
          <p:nvPr/>
        </p:nvCxnSpPr>
        <p:spPr bwMode="auto">
          <a:xfrm rot="5400000">
            <a:off x="6656620" y="1232117"/>
            <a:ext cx="287119" cy="1504482"/>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2" name="Elbow Connector 57">
            <a:extLst>
              <a:ext uri="{FF2B5EF4-FFF2-40B4-BE49-F238E27FC236}">
                <a16:creationId xmlns:a16="http://schemas.microsoft.com/office/drawing/2014/main" id="{A3FFB7FA-034B-4A45-87E5-C947EDFA72B9}"/>
              </a:ext>
            </a:extLst>
          </p:cNvPr>
          <p:cNvCxnSpPr>
            <a:cxnSpLocks noChangeShapeType="1"/>
            <a:stCxn id="11" idx="2"/>
            <a:endCxn id="13" idx="0"/>
          </p:cNvCxnSpPr>
          <p:nvPr/>
        </p:nvCxnSpPr>
        <p:spPr bwMode="auto">
          <a:xfrm rot="16200000" flipH="1">
            <a:off x="4346734" y="2710514"/>
            <a:ext cx="268507" cy="962633"/>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3" name="Elbow Connector 57">
            <a:extLst>
              <a:ext uri="{FF2B5EF4-FFF2-40B4-BE49-F238E27FC236}">
                <a16:creationId xmlns:a16="http://schemas.microsoft.com/office/drawing/2014/main" id="{D0058BAB-87C9-4F87-AE7C-35BB08D20C9E}"/>
              </a:ext>
            </a:extLst>
          </p:cNvPr>
          <p:cNvCxnSpPr>
            <a:cxnSpLocks noChangeShapeType="1"/>
            <a:stCxn id="62" idx="2"/>
            <a:endCxn id="13" idx="0"/>
          </p:cNvCxnSpPr>
          <p:nvPr/>
        </p:nvCxnSpPr>
        <p:spPr bwMode="auto">
          <a:xfrm rot="5400000">
            <a:off x="5308300" y="2707782"/>
            <a:ext cx="272308" cy="964299"/>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44" name="Rectangle 43">
            <a:extLst>
              <a:ext uri="{FF2B5EF4-FFF2-40B4-BE49-F238E27FC236}">
                <a16:creationId xmlns:a16="http://schemas.microsoft.com/office/drawing/2014/main" id="{4DB1F155-5C56-48FB-B3FE-5F07BE5025B4}"/>
              </a:ext>
            </a:extLst>
          </p:cNvPr>
          <p:cNvSpPr/>
          <p:nvPr/>
        </p:nvSpPr>
        <p:spPr>
          <a:xfrm>
            <a:off x="3751494" y="5458683"/>
            <a:ext cx="2416738" cy="319288"/>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Commissioning</a:t>
            </a:r>
          </a:p>
        </p:txBody>
      </p:sp>
      <p:cxnSp>
        <p:nvCxnSpPr>
          <p:cNvPr id="45" name="Elbow Connector 80">
            <a:extLst>
              <a:ext uri="{FF2B5EF4-FFF2-40B4-BE49-F238E27FC236}">
                <a16:creationId xmlns:a16="http://schemas.microsoft.com/office/drawing/2014/main" id="{C2F4518A-C17F-4AED-8188-77D917BD5DE9}"/>
              </a:ext>
            </a:extLst>
          </p:cNvPr>
          <p:cNvCxnSpPr>
            <a:cxnSpLocks noChangeShapeType="1"/>
            <a:stCxn id="24" idx="2"/>
            <a:endCxn id="44" idx="0"/>
          </p:cNvCxnSpPr>
          <p:nvPr/>
        </p:nvCxnSpPr>
        <p:spPr bwMode="auto">
          <a:xfrm rot="5400000">
            <a:off x="4900788" y="5398018"/>
            <a:ext cx="119741" cy="1589"/>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6" name="Elbow Connector 57">
            <a:extLst>
              <a:ext uri="{FF2B5EF4-FFF2-40B4-BE49-F238E27FC236}">
                <a16:creationId xmlns:a16="http://schemas.microsoft.com/office/drawing/2014/main" id="{04421092-0EE6-4245-9747-B8F92D13AA97}"/>
              </a:ext>
            </a:extLst>
          </p:cNvPr>
          <p:cNvCxnSpPr>
            <a:cxnSpLocks noChangeShapeType="1"/>
            <a:stCxn id="38" idx="2"/>
            <a:endCxn id="62" idx="0"/>
          </p:cNvCxnSpPr>
          <p:nvPr/>
        </p:nvCxnSpPr>
        <p:spPr bwMode="auto">
          <a:xfrm rot="5400000">
            <a:off x="7241090" y="1125861"/>
            <a:ext cx="314411" cy="2943383"/>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7" name="Elbow Connector 57">
            <a:extLst>
              <a:ext uri="{FF2B5EF4-FFF2-40B4-BE49-F238E27FC236}">
                <a16:creationId xmlns:a16="http://schemas.microsoft.com/office/drawing/2014/main" id="{CDCBD2A3-7EE8-41D0-A3EF-A10FF0657321}"/>
              </a:ext>
            </a:extLst>
          </p:cNvPr>
          <p:cNvCxnSpPr>
            <a:cxnSpLocks noChangeShapeType="1"/>
            <a:stCxn id="14" idx="2"/>
            <a:endCxn id="62" idx="0"/>
          </p:cNvCxnSpPr>
          <p:nvPr/>
        </p:nvCxnSpPr>
        <p:spPr bwMode="auto">
          <a:xfrm rot="16200000" flipH="1">
            <a:off x="3820231" y="648386"/>
            <a:ext cx="313050" cy="3899693"/>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8" name="Elbow Connector 57">
            <a:extLst>
              <a:ext uri="{FF2B5EF4-FFF2-40B4-BE49-F238E27FC236}">
                <a16:creationId xmlns:a16="http://schemas.microsoft.com/office/drawing/2014/main" id="{A5022E26-06EF-41E1-A1A2-331887A1CF2A}"/>
              </a:ext>
            </a:extLst>
          </p:cNvPr>
          <p:cNvCxnSpPr>
            <a:cxnSpLocks noChangeShapeType="1"/>
            <a:stCxn id="15" idx="2"/>
            <a:endCxn id="62" idx="0"/>
          </p:cNvCxnSpPr>
          <p:nvPr/>
        </p:nvCxnSpPr>
        <p:spPr bwMode="auto">
          <a:xfrm rot="16200000" flipH="1">
            <a:off x="4453217" y="1281371"/>
            <a:ext cx="313051" cy="2633722"/>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49" name="Elbow Connector 57">
            <a:extLst>
              <a:ext uri="{FF2B5EF4-FFF2-40B4-BE49-F238E27FC236}">
                <a16:creationId xmlns:a16="http://schemas.microsoft.com/office/drawing/2014/main" id="{88368A53-C244-48CD-94C9-BF2218A824AE}"/>
              </a:ext>
            </a:extLst>
          </p:cNvPr>
          <p:cNvCxnSpPr>
            <a:cxnSpLocks noChangeShapeType="1"/>
            <a:stCxn id="31" idx="2"/>
            <a:endCxn id="62" idx="0"/>
          </p:cNvCxnSpPr>
          <p:nvPr/>
        </p:nvCxnSpPr>
        <p:spPr bwMode="auto">
          <a:xfrm rot="5400000">
            <a:off x="5830746" y="2537566"/>
            <a:ext cx="313050" cy="121335"/>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0" name="Elbow Connector 57">
            <a:extLst>
              <a:ext uri="{FF2B5EF4-FFF2-40B4-BE49-F238E27FC236}">
                <a16:creationId xmlns:a16="http://schemas.microsoft.com/office/drawing/2014/main" id="{CADF3B26-A457-40E7-B9DE-F35346B02BB6}"/>
              </a:ext>
            </a:extLst>
          </p:cNvPr>
          <p:cNvCxnSpPr>
            <a:cxnSpLocks noChangeShapeType="1"/>
            <a:stCxn id="16" idx="2"/>
            <a:endCxn id="62" idx="0"/>
          </p:cNvCxnSpPr>
          <p:nvPr/>
        </p:nvCxnSpPr>
        <p:spPr bwMode="auto">
          <a:xfrm rot="16200000" flipH="1">
            <a:off x="5138882" y="1967036"/>
            <a:ext cx="312505" cy="1262937"/>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1" name="Elbow Connector 39">
            <a:extLst>
              <a:ext uri="{FF2B5EF4-FFF2-40B4-BE49-F238E27FC236}">
                <a16:creationId xmlns:a16="http://schemas.microsoft.com/office/drawing/2014/main" id="{D1AD6D30-EC92-4327-962D-0FE06809B279}"/>
              </a:ext>
            </a:extLst>
          </p:cNvPr>
          <p:cNvCxnSpPr>
            <a:cxnSpLocks noChangeShapeType="1"/>
            <a:stCxn id="13" idx="3"/>
            <a:endCxn id="12" idx="0"/>
          </p:cNvCxnSpPr>
          <p:nvPr/>
        </p:nvCxnSpPr>
        <p:spPr bwMode="auto">
          <a:xfrm>
            <a:off x="6787780" y="3491551"/>
            <a:ext cx="4099281" cy="1384225"/>
          </a:xfrm>
          <a:prstGeom prst="bentConnector2">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2" name="Elbow Connector 57">
            <a:extLst>
              <a:ext uri="{FF2B5EF4-FFF2-40B4-BE49-F238E27FC236}">
                <a16:creationId xmlns:a16="http://schemas.microsoft.com/office/drawing/2014/main" id="{50EB65C6-A55B-4323-9A48-095BA21FDA1F}"/>
              </a:ext>
            </a:extLst>
          </p:cNvPr>
          <p:cNvCxnSpPr>
            <a:cxnSpLocks noChangeShapeType="1"/>
            <a:stCxn id="55" idx="2"/>
            <a:endCxn id="15" idx="0"/>
          </p:cNvCxnSpPr>
          <p:nvPr/>
        </p:nvCxnSpPr>
        <p:spPr bwMode="auto">
          <a:xfrm rot="5400000">
            <a:off x="3713755" y="1419925"/>
            <a:ext cx="287118" cy="1128865"/>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3" name="Elbow Connector 57">
            <a:extLst>
              <a:ext uri="{FF2B5EF4-FFF2-40B4-BE49-F238E27FC236}">
                <a16:creationId xmlns:a16="http://schemas.microsoft.com/office/drawing/2014/main" id="{73CFA248-D54F-421B-9DC6-1BF517E7D545}"/>
              </a:ext>
            </a:extLst>
          </p:cNvPr>
          <p:cNvCxnSpPr>
            <a:cxnSpLocks noChangeShapeType="1"/>
            <a:stCxn id="55" idx="2"/>
            <a:endCxn id="16" idx="0"/>
          </p:cNvCxnSpPr>
          <p:nvPr/>
        </p:nvCxnSpPr>
        <p:spPr bwMode="auto">
          <a:xfrm rot="16200000" flipH="1">
            <a:off x="4398874" y="1863670"/>
            <a:ext cx="287664" cy="241920"/>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A37005D2-6923-40AA-9C69-D490B53019FA}"/>
              </a:ext>
            </a:extLst>
          </p:cNvPr>
          <p:cNvCxnSpPr>
            <a:cxnSpLocks/>
            <a:stCxn id="9" idx="2"/>
            <a:endCxn id="55" idx="0"/>
          </p:cNvCxnSpPr>
          <p:nvPr/>
        </p:nvCxnSpPr>
        <p:spPr bwMode="auto">
          <a:xfrm>
            <a:off x="4421746" y="1319192"/>
            <a:ext cx="0" cy="232390"/>
          </a:xfrm>
          <a:prstGeom prst="straightConnector1">
            <a:avLst/>
          </a:prstGeom>
          <a:noFill/>
          <a:ln w="19050" algn="ctr">
            <a:solidFill>
              <a:schemeClr val="bg1">
                <a:lumMod val="50000"/>
              </a:schemeClr>
            </a:solidFill>
            <a:miter lim="800000"/>
            <a:headEnd/>
            <a:tailEnd type="triangle" w="med" len="med"/>
          </a:ln>
        </p:spPr>
      </p:cxnSp>
      <p:sp>
        <p:nvSpPr>
          <p:cNvPr id="55" name="Rectangle 54">
            <a:extLst>
              <a:ext uri="{FF2B5EF4-FFF2-40B4-BE49-F238E27FC236}">
                <a16:creationId xmlns:a16="http://schemas.microsoft.com/office/drawing/2014/main" id="{4D5C04CE-DD2D-45AD-8E91-EE84F369C53A}"/>
              </a:ext>
            </a:extLst>
          </p:cNvPr>
          <p:cNvSpPr/>
          <p:nvPr/>
        </p:nvSpPr>
        <p:spPr>
          <a:xfrm>
            <a:off x="3508240" y="1551582"/>
            <a:ext cx="1827012" cy="289216"/>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Mechanical System</a:t>
            </a:r>
          </a:p>
        </p:txBody>
      </p:sp>
      <p:cxnSp>
        <p:nvCxnSpPr>
          <p:cNvPr id="56" name="Straight Arrow Connector 55">
            <a:extLst>
              <a:ext uri="{FF2B5EF4-FFF2-40B4-BE49-F238E27FC236}">
                <a16:creationId xmlns:a16="http://schemas.microsoft.com/office/drawing/2014/main" id="{57DCDBD0-E159-48A3-8E39-3744DDAEB28F}"/>
              </a:ext>
            </a:extLst>
          </p:cNvPr>
          <p:cNvCxnSpPr>
            <a:stCxn id="32" idx="1"/>
            <a:endCxn id="55" idx="3"/>
          </p:cNvCxnSpPr>
          <p:nvPr/>
        </p:nvCxnSpPr>
        <p:spPr bwMode="auto">
          <a:xfrm flipH="1">
            <a:off x="5335252" y="1696190"/>
            <a:ext cx="1301498" cy="0"/>
          </a:xfrm>
          <a:prstGeom prst="straightConnector1">
            <a:avLst/>
          </a:prstGeom>
          <a:noFill/>
          <a:ln w="19050" algn="ctr">
            <a:solidFill>
              <a:schemeClr val="bg1">
                <a:lumMod val="50000"/>
              </a:schemeClr>
            </a:solidFill>
            <a:miter lim="800000"/>
            <a:headEnd/>
            <a:tailEnd type="triangle" w="med" len="med"/>
          </a:ln>
        </p:spPr>
      </p:cxnSp>
      <p:cxnSp>
        <p:nvCxnSpPr>
          <p:cNvPr id="57" name="Straight Arrow Connector 56">
            <a:extLst>
              <a:ext uri="{FF2B5EF4-FFF2-40B4-BE49-F238E27FC236}">
                <a16:creationId xmlns:a16="http://schemas.microsoft.com/office/drawing/2014/main" id="{B8313CC5-0796-49EC-B3AA-0A97CB1B73DD}"/>
              </a:ext>
            </a:extLst>
          </p:cNvPr>
          <p:cNvCxnSpPr>
            <a:stCxn id="55" idx="1"/>
            <a:endCxn id="10" idx="3"/>
          </p:cNvCxnSpPr>
          <p:nvPr/>
        </p:nvCxnSpPr>
        <p:spPr bwMode="auto">
          <a:xfrm flipH="1" flipV="1">
            <a:off x="2201192" y="1696189"/>
            <a:ext cx="1307048" cy="1"/>
          </a:xfrm>
          <a:prstGeom prst="straightConnector1">
            <a:avLst/>
          </a:prstGeom>
          <a:noFill/>
          <a:ln w="19050" algn="ctr">
            <a:solidFill>
              <a:schemeClr val="bg1">
                <a:lumMod val="50000"/>
              </a:schemeClr>
            </a:solidFill>
            <a:miter lim="800000"/>
            <a:headEnd/>
            <a:tailEnd type="triangle" w="med" len="med"/>
          </a:ln>
        </p:spPr>
      </p:cxnSp>
      <p:cxnSp>
        <p:nvCxnSpPr>
          <p:cNvPr id="58" name="Elbow Connector 57">
            <a:extLst>
              <a:ext uri="{FF2B5EF4-FFF2-40B4-BE49-F238E27FC236}">
                <a16:creationId xmlns:a16="http://schemas.microsoft.com/office/drawing/2014/main" id="{B822BC68-1C3C-4B7A-A4F5-35399AA037CA}"/>
              </a:ext>
            </a:extLst>
          </p:cNvPr>
          <p:cNvCxnSpPr>
            <a:cxnSpLocks noChangeShapeType="1"/>
            <a:stCxn id="9" idx="2"/>
            <a:endCxn id="10" idx="0"/>
          </p:cNvCxnSpPr>
          <p:nvPr/>
        </p:nvCxnSpPr>
        <p:spPr bwMode="auto">
          <a:xfrm rot="5400000">
            <a:off x="2737842" y="-132324"/>
            <a:ext cx="232389" cy="3135420"/>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9" name="Elbow Connector 57">
            <a:extLst>
              <a:ext uri="{FF2B5EF4-FFF2-40B4-BE49-F238E27FC236}">
                <a16:creationId xmlns:a16="http://schemas.microsoft.com/office/drawing/2014/main" id="{96552C58-FEF6-4EBF-963E-D80A3E3D97A3}"/>
              </a:ext>
            </a:extLst>
          </p:cNvPr>
          <p:cNvCxnSpPr>
            <a:cxnSpLocks noChangeShapeType="1"/>
            <a:stCxn id="10" idx="2"/>
            <a:endCxn id="38" idx="0"/>
          </p:cNvCxnSpPr>
          <p:nvPr/>
        </p:nvCxnSpPr>
        <p:spPr bwMode="auto">
          <a:xfrm rot="16200000" flipH="1">
            <a:off x="4935277" y="-1808154"/>
            <a:ext cx="285759" cy="7583660"/>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60" name="Elbow Connector 36">
            <a:extLst>
              <a:ext uri="{FF2B5EF4-FFF2-40B4-BE49-F238E27FC236}">
                <a16:creationId xmlns:a16="http://schemas.microsoft.com/office/drawing/2014/main" id="{B54EB3F4-9629-4688-A839-55CD4597A946}"/>
              </a:ext>
            </a:extLst>
          </p:cNvPr>
          <p:cNvCxnSpPr>
            <a:cxnSpLocks noChangeShapeType="1"/>
            <a:stCxn id="11" idx="3"/>
            <a:endCxn id="19" idx="2"/>
          </p:cNvCxnSpPr>
          <p:nvPr/>
        </p:nvCxnSpPr>
        <p:spPr bwMode="auto">
          <a:xfrm flipV="1">
            <a:off x="4862513" y="2741825"/>
            <a:ext cx="6026509" cy="164343"/>
          </a:xfrm>
          <a:prstGeom prst="bentConnector2">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61" name="Elbow Connector 36">
            <a:extLst>
              <a:ext uri="{FF2B5EF4-FFF2-40B4-BE49-F238E27FC236}">
                <a16:creationId xmlns:a16="http://schemas.microsoft.com/office/drawing/2014/main" id="{1B90AA2D-6973-4145-A4DD-46FED3D9A539}"/>
              </a:ext>
            </a:extLst>
          </p:cNvPr>
          <p:cNvCxnSpPr>
            <a:cxnSpLocks noChangeShapeType="1"/>
            <a:stCxn id="11" idx="3"/>
            <a:endCxn id="12" idx="0"/>
          </p:cNvCxnSpPr>
          <p:nvPr/>
        </p:nvCxnSpPr>
        <p:spPr bwMode="auto">
          <a:xfrm>
            <a:off x="4862513" y="2906168"/>
            <a:ext cx="6024548" cy="1969608"/>
          </a:xfrm>
          <a:prstGeom prst="bentConnector2">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62" name="Rectangle 61">
            <a:extLst>
              <a:ext uri="{FF2B5EF4-FFF2-40B4-BE49-F238E27FC236}">
                <a16:creationId xmlns:a16="http://schemas.microsoft.com/office/drawing/2014/main" id="{716E8260-94F2-4D97-BC92-D933757D604D}"/>
              </a:ext>
            </a:extLst>
          </p:cNvPr>
          <p:cNvSpPr/>
          <p:nvPr/>
        </p:nvSpPr>
        <p:spPr>
          <a:xfrm>
            <a:off x="5065425" y="2754758"/>
            <a:ext cx="1722355" cy="299019"/>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Construction Cost</a:t>
            </a:r>
          </a:p>
        </p:txBody>
      </p:sp>
      <p:sp>
        <p:nvSpPr>
          <p:cNvPr id="63" name="Rectangle 62">
            <a:extLst>
              <a:ext uri="{FF2B5EF4-FFF2-40B4-BE49-F238E27FC236}">
                <a16:creationId xmlns:a16="http://schemas.microsoft.com/office/drawing/2014/main" id="{72AD382E-24B9-4705-B2AE-BDC77941698B}"/>
              </a:ext>
            </a:extLst>
          </p:cNvPr>
          <p:cNvSpPr/>
          <p:nvPr/>
        </p:nvSpPr>
        <p:spPr>
          <a:xfrm>
            <a:off x="152400" y="5949244"/>
            <a:ext cx="8788400" cy="479491"/>
          </a:xfrm>
          <a:prstGeom prst="rect">
            <a:avLst/>
          </a:prstGeom>
          <a:solidFill>
            <a:schemeClr val="tx1">
              <a:lumMod val="75000"/>
              <a:lumOff val="25000"/>
              <a:alpha val="45000"/>
            </a:schemeClr>
          </a:solidFill>
          <a:ln w="3175" cap="flat" cmpd="sng" algn="ctr">
            <a:solidFill>
              <a:schemeClr val="tx1">
                <a:lumMod val="75000"/>
                <a:lumOff val="25000"/>
              </a:schemeClr>
            </a:solidFill>
            <a:prstDash val="solid"/>
          </a:ln>
          <a:effectLst/>
        </p:spPr>
        <p:txBody>
          <a:bodyPr anchor="ctr"/>
          <a:lstStyle/>
          <a:p>
            <a:pPr algn="ctr" fontAlgn="auto">
              <a:spcBef>
                <a:spcPts val="0"/>
              </a:spcBef>
              <a:spcAft>
                <a:spcPts val="0"/>
              </a:spcAft>
              <a:defRPr/>
            </a:pPr>
            <a:endParaRPr lang="en-CA" kern="0">
              <a:solidFill>
                <a:sysClr val="window" lastClr="FFFFFF"/>
              </a:solidFill>
              <a:latin typeface="Calibri"/>
              <a:cs typeface="+mn-cs"/>
            </a:endParaRPr>
          </a:p>
        </p:txBody>
      </p:sp>
      <p:sp>
        <p:nvSpPr>
          <p:cNvPr id="64" name="Rectangle 63">
            <a:extLst>
              <a:ext uri="{FF2B5EF4-FFF2-40B4-BE49-F238E27FC236}">
                <a16:creationId xmlns:a16="http://schemas.microsoft.com/office/drawing/2014/main" id="{5AFA7612-2C43-4411-A72E-0D96239E16DD}"/>
              </a:ext>
            </a:extLst>
          </p:cNvPr>
          <p:cNvSpPr/>
          <p:nvPr/>
        </p:nvSpPr>
        <p:spPr>
          <a:xfrm>
            <a:off x="3753082" y="6037988"/>
            <a:ext cx="2416738" cy="319288"/>
          </a:xfrm>
          <a:prstGeom prst="rect">
            <a:avLst/>
          </a:prstGeom>
          <a:solidFill>
            <a:schemeClr val="bg1"/>
          </a:solidFill>
          <a:ln w="12700" cap="flat" cmpd="sng" algn="ctr">
            <a:solidFill>
              <a:srgbClr val="EEECE1">
                <a:lumMod val="25000"/>
              </a:srgbClr>
            </a:solidFill>
            <a:prstDash val="solid"/>
          </a:ln>
          <a:effectLst/>
        </p:spPr>
        <p:txBody>
          <a:bodyPr anchor="ctr"/>
          <a:lstStyle/>
          <a:p>
            <a:pPr algn="ctr" fontAlgn="auto">
              <a:spcBef>
                <a:spcPts val="0"/>
              </a:spcBef>
              <a:spcAft>
                <a:spcPts val="0"/>
              </a:spcAft>
            </a:pPr>
            <a:r>
              <a:rPr lang="en-CA" sz="1600" b="1" kern="0">
                <a:solidFill>
                  <a:sysClr val="windowText" lastClr="000000"/>
                </a:solidFill>
                <a:latin typeface="Calibri"/>
                <a:cs typeface="+mn-cs"/>
              </a:rPr>
              <a:t>Operator training</a:t>
            </a:r>
          </a:p>
        </p:txBody>
      </p:sp>
      <p:sp>
        <p:nvSpPr>
          <p:cNvPr id="65" name="TextBox 64">
            <a:extLst>
              <a:ext uri="{FF2B5EF4-FFF2-40B4-BE49-F238E27FC236}">
                <a16:creationId xmlns:a16="http://schemas.microsoft.com/office/drawing/2014/main" id="{2E010EB3-FD85-4387-BCDD-3FF47C6793FF}"/>
              </a:ext>
            </a:extLst>
          </p:cNvPr>
          <p:cNvSpPr txBox="1"/>
          <p:nvPr/>
        </p:nvSpPr>
        <p:spPr>
          <a:xfrm>
            <a:off x="152400" y="5987944"/>
            <a:ext cx="1429937" cy="369332"/>
          </a:xfrm>
          <a:prstGeom prst="rect">
            <a:avLst/>
          </a:prstGeom>
          <a:noFill/>
        </p:spPr>
        <p:txBody>
          <a:bodyPr wrap="square">
            <a:spAutoFit/>
          </a:bodyPr>
          <a:lstStyle/>
          <a:p>
            <a:pPr fontAlgn="auto">
              <a:spcBef>
                <a:spcPts val="0"/>
              </a:spcBef>
              <a:spcAft>
                <a:spcPts val="0"/>
              </a:spcAft>
              <a:defRPr/>
            </a:pPr>
            <a:r>
              <a:rPr lang="en-CA" b="1" i="1" kern="0" dirty="0">
                <a:solidFill>
                  <a:schemeClr val="tx1">
                    <a:lumMod val="75000"/>
                    <a:lumOff val="25000"/>
                  </a:schemeClr>
                </a:solidFill>
              </a:rPr>
              <a:t>Operation</a:t>
            </a:r>
          </a:p>
        </p:txBody>
      </p:sp>
      <p:cxnSp>
        <p:nvCxnSpPr>
          <p:cNvPr id="66" name="Elbow Connector 80">
            <a:extLst>
              <a:ext uri="{FF2B5EF4-FFF2-40B4-BE49-F238E27FC236}">
                <a16:creationId xmlns:a16="http://schemas.microsoft.com/office/drawing/2014/main" id="{42C021F3-8E87-4398-92BE-BAC4EFBA728A}"/>
              </a:ext>
            </a:extLst>
          </p:cNvPr>
          <p:cNvCxnSpPr>
            <a:cxnSpLocks noChangeShapeType="1"/>
            <a:stCxn id="44" idx="2"/>
            <a:endCxn id="64" idx="0"/>
          </p:cNvCxnSpPr>
          <p:nvPr/>
        </p:nvCxnSpPr>
        <p:spPr bwMode="auto">
          <a:xfrm rot="16200000" flipH="1">
            <a:off x="4830649" y="5907185"/>
            <a:ext cx="260017" cy="1588"/>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87" name="Rectangle 86">
            <a:extLst>
              <a:ext uri="{FF2B5EF4-FFF2-40B4-BE49-F238E27FC236}">
                <a16:creationId xmlns:a16="http://schemas.microsoft.com/office/drawing/2014/main" id="{55E24297-E312-44AA-A797-FFD9A11E1AAD}"/>
              </a:ext>
            </a:extLst>
          </p:cNvPr>
          <p:cNvSpPr/>
          <p:nvPr/>
        </p:nvSpPr>
        <p:spPr>
          <a:xfrm>
            <a:off x="6711889" y="2121995"/>
            <a:ext cx="1214845" cy="313791"/>
          </a:xfrm>
          <a:prstGeom prst="rect">
            <a:avLst/>
          </a:prstGeom>
          <a:solidFill>
            <a:schemeClr val="bg1"/>
          </a:solidFill>
          <a:ln w="12700" cap="flat" cmpd="sng" algn="ctr">
            <a:solidFill>
              <a:srgbClr val="EEECE1">
                <a:lumMod val="25000"/>
              </a:srgbClr>
            </a:solidFill>
            <a:prstDash val="solid"/>
          </a:ln>
          <a:effectLst/>
          <a:scene3d>
            <a:camera prst="orthographicFront"/>
            <a:lightRig rig="threePt" dir="t"/>
          </a:scene3d>
          <a:sp3d/>
        </p:spPr>
        <p:txBody>
          <a:bodyPr anchor="ctr"/>
          <a:lstStyle/>
          <a:p>
            <a:pPr algn="ctr" fontAlgn="auto">
              <a:spcBef>
                <a:spcPts val="0"/>
              </a:spcBef>
              <a:spcAft>
                <a:spcPts val="0"/>
              </a:spcAft>
            </a:pPr>
            <a:r>
              <a:rPr lang="en-CA" sz="1600" b="1" kern="0" dirty="0">
                <a:solidFill>
                  <a:sysClr val="windowText" lastClr="000000"/>
                </a:solidFill>
                <a:latin typeface="Calibri"/>
                <a:cs typeface="+mn-cs"/>
              </a:rPr>
              <a:t>Wastewater</a:t>
            </a:r>
          </a:p>
        </p:txBody>
      </p:sp>
      <p:cxnSp>
        <p:nvCxnSpPr>
          <p:cNvPr id="96" name="Elbow Connector 57">
            <a:extLst>
              <a:ext uri="{FF2B5EF4-FFF2-40B4-BE49-F238E27FC236}">
                <a16:creationId xmlns:a16="http://schemas.microsoft.com/office/drawing/2014/main" id="{61D33886-0073-43FC-BF37-E2F73D26C692}"/>
              </a:ext>
            </a:extLst>
          </p:cNvPr>
          <p:cNvCxnSpPr>
            <a:cxnSpLocks noChangeShapeType="1"/>
            <a:stCxn id="55" idx="2"/>
            <a:endCxn id="87" idx="0"/>
          </p:cNvCxnSpPr>
          <p:nvPr/>
        </p:nvCxnSpPr>
        <p:spPr bwMode="auto">
          <a:xfrm rot="16200000" flipH="1">
            <a:off x="5729931" y="532613"/>
            <a:ext cx="281197" cy="2897566"/>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101" name="Elbow Connector 57">
            <a:extLst>
              <a:ext uri="{FF2B5EF4-FFF2-40B4-BE49-F238E27FC236}">
                <a16:creationId xmlns:a16="http://schemas.microsoft.com/office/drawing/2014/main" id="{19262FBB-98FF-409A-AE56-61D6CD84DD20}"/>
              </a:ext>
            </a:extLst>
          </p:cNvPr>
          <p:cNvCxnSpPr>
            <a:cxnSpLocks noChangeShapeType="1"/>
            <a:stCxn id="87" idx="2"/>
            <a:endCxn id="62" idx="0"/>
          </p:cNvCxnSpPr>
          <p:nvPr/>
        </p:nvCxnSpPr>
        <p:spPr bwMode="auto">
          <a:xfrm rot="5400000">
            <a:off x="6463472" y="1898918"/>
            <a:ext cx="318972" cy="1392709"/>
          </a:xfrm>
          <a:prstGeom prst="bentConnector3">
            <a:avLst>
              <a:gd name="adj1" fmla="val 50000"/>
            </a:avLst>
          </a:prstGeom>
          <a:noFill/>
          <a:ln w="19050" algn="ctr">
            <a:solidFill>
              <a:schemeClr val="bg1">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9" name="Rectangle 8">
            <a:extLst>
              <a:ext uri="{FF2B5EF4-FFF2-40B4-BE49-F238E27FC236}">
                <a16:creationId xmlns:a16="http://schemas.microsoft.com/office/drawing/2014/main" id="{E9082318-96F0-458A-A110-BDA9289DCB20}"/>
              </a:ext>
            </a:extLst>
          </p:cNvPr>
          <p:cNvSpPr/>
          <p:nvPr/>
        </p:nvSpPr>
        <p:spPr>
          <a:xfrm>
            <a:off x="3179071" y="1004275"/>
            <a:ext cx="2485350" cy="314917"/>
          </a:xfrm>
          <a:prstGeom prst="rect">
            <a:avLst/>
          </a:prstGeom>
          <a:solidFill>
            <a:srgbClr val="C00000"/>
          </a:solidFill>
          <a:ln w="3175" cap="flat" cmpd="sng" algn="ctr">
            <a:solidFill>
              <a:srgbClr val="EEECE1">
                <a:lumMod val="25000"/>
              </a:srgbClr>
            </a:solidFill>
            <a:prstDash val="solid"/>
          </a:ln>
          <a:effectLst/>
        </p:spPr>
        <p:txBody>
          <a:bodyPr anchor="ctr"/>
          <a:lstStyle/>
          <a:p>
            <a:pPr algn="ctr"/>
            <a:r>
              <a:rPr lang="en-CA" sz="1600" b="1" dirty="0">
                <a:solidFill>
                  <a:schemeClr val="bg1"/>
                </a:solidFill>
                <a:latin typeface="Calibri"/>
                <a:cs typeface="+mn-cs"/>
              </a:rPr>
              <a:t>Client wants GSHP system</a:t>
            </a:r>
          </a:p>
        </p:txBody>
      </p:sp>
      <p:sp>
        <p:nvSpPr>
          <p:cNvPr id="67" name="Title 1">
            <a:extLst>
              <a:ext uri="{FF2B5EF4-FFF2-40B4-BE49-F238E27FC236}">
                <a16:creationId xmlns:a16="http://schemas.microsoft.com/office/drawing/2014/main" id="{80D588E4-22CA-A024-3925-3AE9A7D57156}"/>
              </a:ext>
            </a:extLst>
          </p:cNvPr>
          <p:cNvSpPr>
            <a:spLocks noGrp="1"/>
          </p:cNvSpPr>
          <p:nvPr>
            <p:ph type="title"/>
          </p:nvPr>
        </p:nvSpPr>
        <p:spPr>
          <a:xfrm>
            <a:off x="131224" y="108290"/>
            <a:ext cx="12060776" cy="635515"/>
          </a:xfrm>
        </p:spPr>
        <p:txBody>
          <a:bodyPr/>
          <a:lstStyle/>
          <a:p>
            <a:r>
              <a:rPr lang="en-US" sz="2400" dirty="0"/>
              <a:t>GSHP System Design Process</a:t>
            </a:r>
            <a:endParaRPr lang="en-CA" sz="2400" dirty="0"/>
          </a:p>
        </p:txBody>
      </p:sp>
      <p:sp>
        <p:nvSpPr>
          <p:cNvPr id="2" name="Slide Number Placeholder 1">
            <a:extLst>
              <a:ext uri="{FF2B5EF4-FFF2-40B4-BE49-F238E27FC236}">
                <a16:creationId xmlns:a16="http://schemas.microsoft.com/office/drawing/2014/main" id="{1AA0BD2B-A271-DFC9-D53B-1F0967EFCDC5}"/>
              </a:ext>
            </a:extLst>
          </p:cNvPr>
          <p:cNvSpPr>
            <a:spLocks noGrp="1"/>
          </p:cNvSpPr>
          <p:nvPr>
            <p:ph type="sldNum" sz="quarter" idx="4"/>
          </p:nvPr>
        </p:nvSpPr>
        <p:spPr/>
        <p:txBody>
          <a:bodyPr/>
          <a:lstStyle/>
          <a:p>
            <a:fld id="{F6962739-3FD4-4E58-B0B5-7EC332B49BD6}" type="slidenum">
              <a:rPr lang="en-CA" smtClean="0"/>
              <a:pPr/>
              <a:t>17</a:t>
            </a:fld>
            <a:endParaRPr lang="en-CA" dirty="0"/>
          </a:p>
        </p:txBody>
      </p:sp>
    </p:spTree>
    <p:extLst>
      <p:ext uri="{BB962C8B-B14F-4D97-AF65-F5344CB8AC3E}">
        <p14:creationId xmlns:p14="http://schemas.microsoft.com/office/powerpoint/2010/main" val="24004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22524-C5F4-6D40-1A0C-3698FA35515D}"/>
              </a:ext>
            </a:extLst>
          </p:cNvPr>
          <p:cNvSpPr>
            <a:spLocks noGrp="1"/>
          </p:cNvSpPr>
          <p:nvPr>
            <p:ph type="sldNum" sz="quarter" idx="4"/>
          </p:nvPr>
        </p:nvSpPr>
        <p:spPr/>
        <p:txBody>
          <a:bodyPr/>
          <a:lstStyle/>
          <a:p>
            <a:fld id="{F6962739-3FD4-4E58-B0B5-7EC332B49BD6}" type="slidenum">
              <a:rPr lang="en-CA" smtClean="0"/>
              <a:pPr/>
              <a:t>18</a:t>
            </a:fld>
            <a:endParaRPr lang="en-CA" dirty="0"/>
          </a:p>
        </p:txBody>
      </p:sp>
      <p:pic>
        <p:nvPicPr>
          <p:cNvPr id="5" name="Picture 4">
            <a:extLst>
              <a:ext uri="{FF2B5EF4-FFF2-40B4-BE49-F238E27FC236}">
                <a16:creationId xmlns:a16="http://schemas.microsoft.com/office/drawing/2014/main" id="{0A05C41B-CC56-A510-9FFF-5C3E9A29E725}"/>
              </a:ext>
            </a:extLst>
          </p:cNvPr>
          <p:cNvPicPr>
            <a:picLocks noChangeAspect="1"/>
          </p:cNvPicPr>
          <p:nvPr/>
        </p:nvPicPr>
        <p:blipFill>
          <a:blip r:embed="rId3"/>
          <a:stretch>
            <a:fillRect/>
          </a:stretch>
        </p:blipFill>
        <p:spPr>
          <a:xfrm>
            <a:off x="2015474" y="934324"/>
            <a:ext cx="7740236" cy="5387581"/>
          </a:xfrm>
          <a:prstGeom prst="rect">
            <a:avLst/>
          </a:prstGeom>
        </p:spPr>
      </p:pic>
      <p:sp>
        <p:nvSpPr>
          <p:cNvPr id="6" name="TextBox 5">
            <a:extLst>
              <a:ext uri="{FF2B5EF4-FFF2-40B4-BE49-F238E27FC236}">
                <a16:creationId xmlns:a16="http://schemas.microsoft.com/office/drawing/2014/main" id="{F3E420F7-8DEB-CB98-DF86-0C4EB494B164}"/>
              </a:ext>
            </a:extLst>
          </p:cNvPr>
          <p:cNvSpPr txBox="1"/>
          <p:nvPr/>
        </p:nvSpPr>
        <p:spPr>
          <a:xfrm>
            <a:off x="2325494" y="1761570"/>
            <a:ext cx="439296" cy="3231654"/>
          </a:xfrm>
          <a:prstGeom prst="rect">
            <a:avLst/>
          </a:prstGeom>
          <a:solidFill>
            <a:schemeClr val="bg1"/>
          </a:solidFill>
        </p:spPr>
        <p:txBody>
          <a:bodyPr wrap="square" rtlCol="0">
            <a:spAutoFit/>
          </a:bodyPr>
          <a:lstStyle/>
          <a:p>
            <a:r>
              <a:rPr lang="en-CA" sz="1200" dirty="0">
                <a:solidFill>
                  <a:schemeClr val="tx1"/>
                </a:solidFill>
              </a:rPr>
              <a:t>450</a:t>
            </a:r>
          </a:p>
          <a:p>
            <a:endParaRPr lang="en-CA" sz="1200" dirty="0">
              <a:solidFill>
                <a:schemeClr val="tx1"/>
              </a:solidFill>
            </a:endParaRPr>
          </a:p>
          <a:p>
            <a:r>
              <a:rPr lang="en-CA" sz="1200" dirty="0">
                <a:solidFill>
                  <a:schemeClr val="tx1"/>
                </a:solidFill>
              </a:rPr>
              <a:t>400</a:t>
            </a:r>
          </a:p>
          <a:p>
            <a:endParaRPr lang="en-CA" sz="1200" dirty="0">
              <a:solidFill>
                <a:schemeClr val="tx1"/>
              </a:solidFill>
            </a:endParaRPr>
          </a:p>
          <a:p>
            <a:r>
              <a:rPr lang="en-CA" sz="1200" dirty="0">
                <a:solidFill>
                  <a:schemeClr val="tx1"/>
                </a:solidFill>
              </a:rPr>
              <a:t>350</a:t>
            </a:r>
          </a:p>
          <a:p>
            <a:endParaRPr lang="en-CA" sz="1200" dirty="0">
              <a:solidFill>
                <a:schemeClr val="tx1"/>
              </a:solidFill>
            </a:endParaRPr>
          </a:p>
          <a:p>
            <a:r>
              <a:rPr lang="en-CA" sz="1200" dirty="0">
                <a:solidFill>
                  <a:schemeClr val="tx1"/>
                </a:solidFill>
              </a:rPr>
              <a:t>300</a:t>
            </a:r>
          </a:p>
          <a:p>
            <a:endParaRPr lang="en-CA" sz="1200" dirty="0">
              <a:solidFill>
                <a:schemeClr val="tx1"/>
              </a:solidFill>
            </a:endParaRPr>
          </a:p>
          <a:p>
            <a:r>
              <a:rPr lang="en-CA" sz="1200" dirty="0">
                <a:solidFill>
                  <a:schemeClr val="tx1"/>
                </a:solidFill>
              </a:rPr>
              <a:t>250</a:t>
            </a:r>
          </a:p>
          <a:p>
            <a:endParaRPr lang="en-CA" sz="1200" dirty="0">
              <a:solidFill>
                <a:schemeClr val="tx1"/>
              </a:solidFill>
            </a:endParaRPr>
          </a:p>
          <a:p>
            <a:r>
              <a:rPr lang="en-CA" sz="1200" dirty="0">
                <a:solidFill>
                  <a:schemeClr val="tx1"/>
                </a:solidFill>
              </a:rPr>
              <a:t>200</a:t>
            </a:r>
          </a:p>
          <a:p>
            <a:endParaRPr lang="en-CA" sz="1200" dirty="0">
              <a:solidFill>
                <a:schemeClr val="tx1"/>
              </a:solidFill>
            </a:endParaRPr>
          </a:p>
          <a:p>
            <a:r>
              <a:rPr lang="en-CA" sz="1200" dirty="0">
                <a:solidFill>
                  <a:schemeClr val="tx1"/>
                </a:solidFill>
              </a:rPr>
              <a:t>150</a:t>
            </a:r>
          </a:p>
          <a:p>
            <a:endParaRPr lang="en-CA" sz="1200" dirty="0">
              <a:solidFill>
                <a:schemeClr val="tx1"/>
              </a:solidFill>
            </a:endParaRPr>
          </a:p>
          <a:p>
            <a:r>
              <a:rPr lang="en-CA" sz="1200" dirty="0">
                <a:solidFill>
                  <a:schemeClr val="tx1"/>
                </a:solidFill>
              </a:rPr>
              <a:t>100</a:t>
            </a:r>
          </a:p>
          <a:p>
            <a:endParaRPr lang="en-CA" sz="1200" dirty="0">
              <a:solidFill>
                <a:schemeClr val="tx1"/>
              </a:solidFill>
            </a:endParaRPr>
          </a:p>
          <a:p>
            <a:r>
              <a:rPr lang="en-CA" sz="1200" dirty="0">
                <a:solidFill>
                  <a:schemeClr val="tx1"/>
                </a:solidFill>
              </a:rPr>
              <a:t>50</a:t>
            </a:r>
          </a:p>
        </p:txBody>
      </p:sp>
      <p:sp>
        <p:nvSpPr>
          <p:cNvPr id="7" name="TextBox 6">
            <a:extLst>
              <a:ext uri="{FF2B5EF4-FFF2-40B4-BE49-F238E27FC236}">
                <a16:creationId xmlns:a16="http://schemas.microsoft.com/office/drawing/2014/main" id="{6303D402-7470-B5B9-EC70-CF65B3452BD5}"/>
              </a:ext>
            </a:extLst>
          </p:cNvPr>
          <p:cNvSpPr txBox="1"/>
          <p:nvPr/>
        </p:nvSpPr>
        <p:spPr>
          <a:xfrm rot="16200000">
            <a:off x="679088" y="2968597"/>
            <a:ext cx="3033591" cy="276999"/>
          </a:xfrm>
          <a:prstGeom prst="rect">
            <a:avLst/>
          </a:prstGeom>
          <a:solidFill>
            <a:schemeClr val="bg1"/>
          </a:solidFill>
        </p:spPr>
        <p:txBody>
          <a:bodyPr wrap="square" rtlCol="0">
            <a:spAutoFit/>
          </a:bodyPr>
          <a:lstStyle/>
          <a:p>
            <a:r>
              <a:rPr lang="en-CA" sz="1200" b="1" dirty="0">
                <a:solidFill>
                  <a:schemeClr val="tx1"/>
                </a:solidFill>
              </a:rPr>
              <a:t>Temperature in Distribution Piping (F)</a:t>
            </a:r>
          </a:p>
        </p:txBody>
      </p:sp>
      <p:sp>
        <p:nvSpPr>
          <p:cNvPr id="8" name="Title 1">
            <a:extLst>
              <a:ext uri="{FF2B5EF4-FFF2-40B4-BE49-F238E27FC236}">
                <a16:creationId xmlns:a16="http://schemas.microsoft.com/office/drawing/2014/main" id="{B8C502AD-5A3F-064B-20E7-3CA090B21B6E}"/>
              </a:ext>
            </a:extLst>
          </p:cNvPr>
          <p:cNvSpPr>
            <a:spLocks noGrp="1"/>
          </p:cNvSpPr>
          <p:nvPr>
            <p:ph type="title"/>
          </p:nvPr>
        </p:nvSpPr>
        <p:spPr>
          <a:xfrm>
            <a:off x="131224" y="108290"/>
            <a:ext cx="12060776" cy="635515"/>
          </a:xfrm>
        </p:spPr>
        <p:txBody>
          <a:bodyPr/>
          <a:lstStyle/>
          <a:p>
            <a:r>
              <a:rPr lang="en-US" sz="2400" dirty="0"/>
              <a:t>History of District Energy Systems</a:t>
            </a:r>
            <a:endParaRPr lang="en-CA" sz="2400" dirty="0"/>
          </a:p>
        </p:txBody>
      </p:sp>
    </p:spTree>
    <p:extLst>
      <p:ext uri="{BB962C8B-B14F-4D97-AF65-F5344CB8AC3E}">
        <p14:creationId xmlns:p14="http://schemas.microsoft.com/office/powerpoint/2010/main" val="2178154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9C1EC-DB1F-A825-B289-BFF7AAA3E04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482AE5-31A6-D50F-57B2-9A2782156312}"/>
              </a:ext>
            </a:extLst>
          </p:cNvPr>
          <p:cNvSpPr/>
          <p:nvPr/>
        </p:nvSpPr>
        <p:spPr bwMode="auto">
          <a:xfrm>
            <a:off x="-1518" y="1"/>
            <a:ext cx="9317538" cy="6857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6" name="Rectangle 5">
            <a:extLst>
              <a:ext uri="{FF2B5EF4-FFF2-40B4-BE49-F238E27FC236}">
                <a16:creationId xmlns:a16="http://schemas.microsoft.com/office/drawing/2014/main" id="{598E7B90-F5D2-6E86-34FD-C2759F7B0762}"/>
              </a:ext>
            </a:extLst>
          </p:cNvPr>
          <p:cNvSpPr/>
          <p:nvPr/>
        </p:nvSpPr>
        <p:spPr bwMode="auto">
          <a:xfrm>
            <a:off x="9288724" y="1"/>
            <a:ext cx="2903275"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13" name="TextBox 12">
            <a:extLst>
              <a:ext uri="{FF2B5EF4-FFF2-40B4-BE49-F238E27FC236}">
                <a16:creationId xmlns:a16="http://schemas.microsoft.com/office/drawing/2014/main" id="{54CB9559-120C-D0BE-1ACD-1CCED4E4D2B5}"/>
              </a:ext>
            </a:extLst>
          </p:cNvPr>
          <p:cNvSpPr txBox="1"/>
          <p:nvPr/>
        </p:nvSpPr>
        <p:spPr>
          <a:xfrm>
            <a:off x="8973880" y="4834964"/>
            <a:ext cx="3046152" cy="338554"/>
          </a:xfrm>
          <a:prstGeom prst="rect">
            <a:avLst/>
          </a:prstGeom>
          <a:noFill/>
        </p:spPr>
        <p:txBody>
          <a:bodyPr wrap="square" rtlCol="0">
            <a:spAutoFit/>
          </a:bodyPr>
          <a:lstStyle/>
          <a:p>
            <a:pPr algn="r"/>
            <a:r>
              <a:rPr lang="en-CA" sz="1600" b="1" dirty="0">
                <a:solidFill>
                  <a:schemeClr val="tx1"/>
                </a:solidFill>
              </a:rPr>
              <a:t>Connor Dacquay</a:t>
            </a:r>
            <a:r>
              <a:rPr lang="en-CA" sz="1400" dirty="0">
                <a:solidFill>
                  <a:schemeClr val="tx1"/>
                </a:solidFill>
              </a:rPr>
              <a:t>,</a:t>
            </a:r>
            <a:r>
              <a:rPr lang="en-CA" sz="1000" dirty="0">
                <a:solidFill>
                  <a:schemeClr val="tx1"/>
                </a:solidFill>
              </a:rPr>
              <a:t> Dr. Eng, PE, CGD</a:t>
            </a:r>
          </a:p>
        </p:txBody>
      </p:sp>
      <p:sp>
        <p:nvSpPr>
          <p:cNvPr id="14" name="TextBox 13">
            <a:extLst>
              <a:ext uri="{FF2B5EF4-FFF2-40B4-BE49-F238E27FC236}">
                <a16:creationId xmlns:a16="http://schemas.microsoft.com/office/drawing/2014/main" id="{F5E21B07-3A54-369A-66EF-15D5892824CA}"/>
              </a:ext>
            </a:extLst>
          </p:cNvPr>
          <p:cNvSpPr txBox="1"/>
          <p:nvPr/>
        </p:nvSpPr>
        <p:spPr>
          <a:xfrm>
            <a:off x="9288724" y="2090403"/>
            <a:ext cx="2843550" cy="1200329"/>
          </a:xfrm>
          <a:prstGeom prst="rect">
            <a:avLst/>
          </a:prstGeom>
          <a:noFill/>
        </p:spPr>
        <p:txBody>
          <a:bodyPr wrap="square" rtlCol="0">
            <a:spAutoFit/>
          </a:bodyPr>
          <a:lstStyle/>
          <a:p>
            <a:pPr algn="r"/>
            <a:r>
              <a:rPr lang="en-CA" sz="2400" b="1" i="1" dirty="0">
                <a:solidFill>
                  <a:schemeClr val="tx1"/>
                </a:solidFill>
              </a:rPr>
              <a:t>Introduction to Ground Source Heat Pumps</a:t>
            </a:r>
          </a:p>
        </p:txBody>
      </p:sp>
      <p:pic>
        <p:nvPicPr>
          <p:cNvPr id="2" name="Picture 2" descr="HEET Networking Thermal Energy">
            <a:extLst>
              <a:ext uri="{FF2B5EF4-FFF2-40B4-BE49-F238E27FC236}">
                <a16:creationId xmlns:a16="http://schemas.microsoft.com/office/drawing/2014/main" id="{C2D34CC4-7ED4-E417-4377-F295289E3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495" y="284506"/>
            <a:ext cx="2088536" cy="8528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17134E1-966D-E4E0-F10F-6154A5E7F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263" y="2300270"/>
            <a:ext cx="4638261" cy="19809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06B897F-2DB9-0AC6-54C1-285AB4388F64}"/>
              </a:ext>
            </a:extLst>
          </p:cNvPr>
          <p:cNvSpPr>
            <a:spLocks noGrp="1"/>
          </p:cNvSpPr>
          <p:nvPr>
            <p:ph type="sldNum" sz="quarter" idx="4"/>
          </p:nvPr>
        </p:nvSpPr>
        <p:spPr/>
        <p:txBody>
          <a:bodyPr/>
          <a:lstStyle/>
          <a:p>
            <a:fld id="{F6962739-3FD4-4E58-B0B5-7EC332B49BD6}" type="slidenum">
              <a:rPr lang="en-CA" smtClean="0"/>
              <a:pPr/>
              <a:t>19</a:t>
            </a:fld>
            <a:endParaRPr lang="en-CA" dirty="0"/>
          </a:p>
        </p:txBody>
      </p:sp>
      <p:sp>
        <p:nvSpPr>
          <p:cNvPr id="5" name="Slide Number Placeholder 3">
            <a:extLst>
              <a:ext uri="{FF2B5EF4-FFF2-40B4-BE49-F238E27FC236}">
                <a16:creationId xmlns:a16="http://schemas.microsoft.com/office/drawing/2014/main" id="{0CE8BAE2-AF71-E382-A316-5010D48AABBE}"/>
              </a:ext>
            </a:extLst>
          </p:cNvPr>
          <p:cNvSpPr txBox="1">
            <a:spLocks/>
          </p:cNvSpPr>
          <p:nvPr/>
        </p:nvSpPr>
        <p:spPr>
          <a:xfrm>
            <a:off x="9338899" y="6390931"/>
            <a:ext cx="2743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rgbClr val="663300"/>
                </a:solidFill>
                <a:latin typeface="Arial" charset="0"/>
                <a:ea typeface="+mn-ea"/>
                <a:cs typeface="Arial" charset="0"/>
              </a:defRPr>
            </a:lvl2pPr>
            <a:lvl3pPr marL="914400" algn="l" rtl="0" fontAlgn="base">
              <a:spcBef>
                <a:spcPct val="0"/>
              </a:spcBef>
              <a:spcAft>
                <a:spcPct val="0"/>
              </a:spcAft>
              <a:defRPr kern="1200">
                <a:solidFill>
                  <a:srgbClr val="663300"/>
                </a:solidFill>
                <a:latin typeface="Arial" charset="0"/>
                <a:ea typeface="+mn-ea"/>
                <a:cs typeface="Arial" charset="0"/>
              </a:defRPr>
            </a:lvl3pPr>
            <a:lvl4pPr marL="1371600" algn="l" rtl="0" fontAlgn="base">
              <a:spcBef>
                <a:spcPct val="0"/>
              </a:spcBef>
              <a:spcAft>
                <a:spcPct val="0"/>
              </a:spcAft>
              <a:defRPr kern="1200">
                <a:solidFill>
                  <a:srgbClr val="663300"/>
                </a:solidFill>
                <a:latin typeface="Arial" charset="0"/>
                <a:ea typeface="+mn-ea"/>
                <a:cs typeface="Arial" charset="0"/>
              </a:defRPr>
            </a:lvl4pPr>
            <a:lvl5pPr marL="1828800" algn="l" rtl="0" fontAlgn="base">
              <a:spcBef>
                <a:spcPct val="0"/>
              </a:spcBef>
              <a:spcAft>
                <a:spcPct val="0"/>
              </a:spcAft>
              <a:defRPr kern="1200">
                <a:solidFill>
                  <a:srgbClr val="663300"/>
                </a:solidFill>
                <a:latin typeface="Arial" charset="0"/>
                <a:ea typeface="+mn-ea"/>
                <a:cs typeface="Arial" charset="0"/>
              </a:defRPr>
            </a:lvl5pPr>
            <a:lvl6pPr marL="2286000" algn="l" defTabSz="914400" rtl="0" eaLnBrk="1" latinLnBrk="0" hangingPunct="1">
              <a:defRPr kern="1200">
                <a:solidFill>
                  <a:srgbClr val="663300"/>
                </a:solidFill>
                <a:latin typeface="Arial" charset="0"/>
                <a:ea typeface="+mn-ea"/>
                <a:cs typeface="Arial" charset="0"/>
              </a:defRPr>
            </a:lvl6pPr>
            <a:lvl7pPr marL="2743200" algn="l" defTabSz="914400" rtl="0" eaLnBrk="1" latinLnBrk="0" hangingPunct="1">
              <a:defRPr kern="1200">
                <a:solidFill>
                  <a:srgbClr val="663300"/>
                </a:solidFill>
                <a:latin typeface="Arial" charset="0"/>
                <a:ea typeface="+mn-ea"/>
                <a:cs typeface="Arial" charset="0"/>
              </a:defRPr>
            </a:lvl7pPr>
            <a:lvl8pPr marL="3200400" algn="l" defTabSz="914400" rtl="0" eaLnBrk="1" latinLnBrk="0" hangingPunct="1">
              <a:defRPr kern="1200">
                <a:solidFill>
                  <a:srgbClr val="663300"/>
                </a:solidFill>
                <a:latin typeface="Arial" charset="0"/>
                <a:ea typeface="+mn-ea"/>
                <a:cs typeface="Arial" charset="0"/>
              </a:defRPr>
            </a:lvl8pPr>
            <a:lvl9pPr marL="3657600" algn="l" defTabSz="914400" rtl="0" eaLnBrk="1" latinLnBrk="0" hangingPunct="1">
              <a:defRPr kern="1200">
                <a:solidFill>
                  <a:srgbClr val="663300"/>
                </a:solidFill>
                <a:latin typeface="Arial" charset="0"/>
                <a:ea typeface="+mn-ea"/>
                <a:cs typeface="Arial" charset="0"/>
              </a:defRPr>
            </a:lvl9pPr>
          </a:lstStyle>
          <a:p>
            <a:fld id="{F6962739-3FD4-4E58-B0B5-7EC332B49BD6}" type="slidenum">
              <a:rPr lang="en-CA" smtClean="0">
                <a:solidFill>
                  <a:schemeClr val="tx1"/>
                </a:solidFill>
              </a:rPr>
              <a:pPr/>
              <a:t>19</a:t>
            </a:fld>
            <a:endParaRPr lang="en-CA" dirty="0">
              <a:solidFill>
                <a:schemeClr val="tx1"/>
              </a:solidFill>
            </a:endParaRPr>
          </a:p>
        </p:txBody>
      </p:sp>
    </p:spTree>
    <p:extLst>
      <p:ext uri="{BB962C8B-B14F-4D97-AF65-F5344CB8AC3E}">
        <p14:creationId xmlns:p14="http://schemas.microsoft.com/office/powerpoint/2010/main" val="410906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C8B1-550F-5A59-9AD3-4A7A42B08EF2}"/>
              </a:ext>
            </a:extLst>
          </p:cNvPr>
          <p:cNvSpPr>
            <a:spLocks noGrp="1"/>
          </p:cNvSpPr>
          <p:nvPr>
            <p:ph type="title"/>
          </p:nvPr>
        </p:nvSpPr>
        <p:spPr/>
        <p:txBody>
          <a:bodyPr/>
          <a:lstStyle/>
          <a:p>
            <a:r>
              <a:rPr lang="en-US" sz="2400" dirty="0"/>
              <a:t>Heat Transfer</a:t>
            </a:r>
          </a:p>
        </p:txBody>
      </p:sp>
      <p:sp>
        <p:nvSpPr>
          <p:cNvPr id="3" name="Content Placeholder 2">
            <a:extLst>
              <a:ext uri="{FF2B5EF4-FFF2-40B4-BE49-F238E27FC236}">
                <a16:creationId xmlns:a16="http://schemas.microsoft.com/office/drawing/2014/main" id="{676CA5FF-0F4F-592B-D347-EEE6CCDCE5DF}"/>
              </a:ext>
            </a:extLst>
          </p:cNvPr>
          <p:cNvSpPr>
            <a:spLocks noGrp="1"/>
          </p:cNvSpPr>
          <p:nvPr>
            <p:ph idx="10"/>
          </p:nvPr>
        </p:nvSpPr>
        <p:spPr/>
        <p:txBody>
          <a:bodyPr/>
          <a:lstStyle/>
          <a:p>
            <a:r>
              <a:rPr lang="en-US" sz="2400" dirty="0"/>
              <a:t>Conduction</a:t>
            </a:r>
          </a:p>
          <a:p>
            <a:r>
              <a:rPr lang="en-US" sz="2400" dirty="0"/>
              <a:t>Convection</a:t>
            </a:r>
          </a:p>
          <a:p>
            <a:r>
              <a:rPr lang="en-US" sz="2400" dirty="0"/>
              <a:t>Radiation</a:t>
            </a:r>
          </a:p>
        </p:txBody>
      </p:sp>
      <p:sp>
        <p:nvSpPr>
          <p:cNvPr id="4" name="Slide Number Placeholder 3">
            <a:extLst>
              <a:ext uri="{FF2B5EF4-FFF2-40B4-BE49-F238E27FC236}">
                <a16:creationId xmlns:a16="http://schemas.microsoft.com/office/drawing/2014/main" id="{CFAB3D20-1FEF-2200-01BB-36326AB32DD6}"/>
              </a:ext>
            </a:extLst>
          </p:cNvPr>
          <p:cNvSpPr>
            <a:spLocks noGrp="1"/>
          </p:cNvSpPr>
          <p:nvPr>
            <p:ph type="sldNum" sz="quarter" idx="4"/>
          </p:nvPr>
        </p:nvSpPr>
        <p:spPr/>
        <p:txBody>
          <a:bodyPr/>
          <a:lstStyle/>
          <a:p>
            <a:fld id="{F6962739-3FD4-4E58-B0B5-7EC332B49BD6}" type="slidenum">
              <a:rPr lang="en-CA" smtClean="0"/>
              <a:pPr/>
              <a:t>2</a:t>
            </a:fld>
            <a:endParaRPr lang="en-CA" dirty="0"/>
          </a:p>
        </p:txBody>
      </p:sp>
      <p:pic>
        <p:nvPicPr>
          <p:cNvPr id="1026" name="Picture 2" descr="Understanding Heat Transfer: A Guide for Fire Investigators | Warren  Forensics">
            <a:extLst>
              <a:ext uri="{FF2B5EF4-FFF2-40B4-BE49-F238E27FC236}">
                <a16:creationId xmlns:a16="http://schemas.microsoft.com/office/drawing/2014/main" id="{7E251244-C71E-1597-FBEF-A228706869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23" b="4331"/>
          <a:stretch/>
        </p:blipFill>
        <p:spPr bwMode="auto">
          <a:xfrm>
            <a:off x="2957283" y="2448731"/>
            <a:ext cx="6277433" cy="39675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DD3835-D1B3-EF09-3AC0-19A0FE32681D}"/>
              </a:ext>
            </a:extLst>
          </p:cNvPr>
          <p:cNvSpPr txBox="1"/>
          <p:nvPr/>
        </p:nvSpPr>
        <p:spPr>
          <a:xfrm>
            <a:off x="4083804" y="6571151"/>
            <a:ext cx="5742122" cy="261610"/>
          </a:xfrm>
          <a:prstGeom prst="rect">
            <a:avLst/>
          </a:prstGeom>
          <a:noFill/>
        </p:spPr>
        <p:txBody>
          <a:bodyPr wrap="square" rtlCol="0">
            <a:spAutoFit/>
          </a:bodyPr>
          <a:lstStyle/>
          <a:p>
            <a:r>
              <a:rPr lang="en-CA" sz="1050" b="0" i="1" dirty="0">
                <a:solidFill>
                  <a:srgbClr val="40372C"/>
                </a:solidFill>
                <a:effectLst/>
                <a:latin typeface="Source Sans"/>
              </a:rPr>
              <a:t>Image credit https://</a:t>
            </a:r>
            <a:r>
              <a:rPr lang="en-CA" sz="1050" b="0" i="1" dirty="0" err="1">
                <a:solidFill>
                  <a:srgbClr val="40372C"/>
                </a:solidFill>
                <a:effectLst/>
                <a:latin typeface="Source Sans"/>
              </a:rPr>
              <a:t>www.sciencefacts.net</a:t>
            </a:r>
            <a:r>
              <a:rPr lang="en-CA" sz="1050" b="0" i="1" dirty="0">
                <a:solidFill>
                  <a:srgbClr val="40372C"/>
                </a:solidFill>
                <a:effectLst/>
                <a:latin typeface="Source Sans"/>
              </a:rPr>
              <a:t>/heat-</a:t>
            </a:r>
            <a:r>
              <a:rPr lang="en-CA" sz="1050" b="0" i="1" dirty="0" err="1">
                <a:solidFill>
                  <a:srgbClr val="40372C"/>
                </a:solidFill>
                <a:effectLst/>
                <a:latin typeface="Source Sans"/>
              </a:rPr>
              <a:t>transfer.html</a:t>
            </a:r>
            <a:endParaRPr lang="en-US" sz="1050" dirty="0"/>
          </a:p>
        </p:txBody>
      </p:sp>
      <p:sp>
        <p:nvSpPr>
          <p:cNvPr id="6" name="TextBox 5">
            <a:extLst>
              <a:ext uri="{FF2B5EF4-FFF2-40B4-BE49-F238E27FC236}">
                <a16:creationId xmlns:a16="http://schemas.microsoft.com/office/drawing/2014/main" id="{C5D98C25-C55F-17D1-BFF0-734CBF744EF0}"/>
              </a:ext>
            </a:extLst>
          </p:cNvPr>
          <p:cNvSpPr txBox="1"/>
          <p:nvPr/>
        </p:nvSpPr>
        <p:spPr>
          <a:xfrm>
            <a:off x="8250148" y="6174381"/>
            <a:ext cx="4020588" cy="345012"/>
          </a:xfrm>
          <a:prstGeom prst="rect">
            <a:avLst/>
          </a:prstGeom>
          <a:noFill/>
        </p:spPr>
        <p:txBody>
          <a:bodyPr wrap="square" rtlCol="0">
            <a:spAutoFit/>
          </a:bodyPr>
          <a:lstStyle/>
          <a:p>
            <a:r>
              <a:rPr lang="en-US" sz="800" dirty="0"/>
              <a:t>© Science Facts. All rights reserved. This content is excluded from our Creative Commons license. For more information, see </a:t>
            </a:r>
            <a:r>
              <a:rPr lang="en-US" sz="800" dirty="0">
                <a:hlinkClick r:id="rId4"/>
              </a:rPr>
              <a:t>https://</a:t>
            </a:r>
            <a:r>
              <a:rPr lang="en-US" sz="800" dirty="0" err="1">
                <a:hlinkClick r:id="rId4"/>
              </a:rPr>
              <a:t>ocw.mit.edu</a:t>
            </a:r>
            <a:r>
              <a:rPr lang="en-US" sz="800" dirty="0">
                <a:hlinkClick r:id="rId4"/>
              </a:rPr>
              <a:t>/help/</a:t>
            </a:r>
            <a:r>
              <a:rPr lang="en-US" sz="800" dirty="0" err="1">
                <a:hlinkClick r:id="rId4"/>
              </a:rPr>
              <a:t>faq</a:t>
            </a:r>
            <a:r>
              <a:rPr lang="en-US" sz="800" dirty="0">
                <a:hlinkClick r:id="rId4"/>
              </a:rPr>
              <a:t>-fair-use/</a:t>
            </a:r>
            <a:endParaRPr lang="en-US" sz="800" dirty="0"/>
          </a:p>
        </p:txBody>
      </p:sp>
    </p:spTree>
    <p:extLst>
      <p:ext uri="{BB962C8B-B14F-4D97-AF65-F5344CB8AC3E}">
        <p14:creationId xmlns:p14="http://schemas.microsoft.com/office/powerpoint/2010/main" val="191796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D44D60-00A9-FDA1-F5E0-BC5807E69308}"/>
              </a:ext>
            </a:extLst>
          </p:cNvPr>
          <p:cNvSpPr>
            <a:spLocks noGrp="1"/>
          </p:cNvSpPr>
          <p:nvPr>
            <p:ph type="body" idx="1"/>
          </p:nvPr>
        </p:nvSpPr>
        <p:spPr/>
        <p:txBody>
          <a:bodyPr>
            <a:normAutofit/>
          </a:bodyPr>
          <a:lstStyle/>
          <a:p>
            <a:pPr marL="152396" indent="0">
              <a:buNone/>
            </a:pPr>
            <a:r>
              <a:rPr lang="en-US" sz="1867" dirty="0"/>
              <a:t>MIT </a:t>
            </a:r>
            <a:r>
              <a:rPr lang="en-US" sz="1867" dirty="0" err="1"/>
              <a:t>OpenCourseWare</a:t>
            </a:r>
            <a:endParaRPr lang="en-US" sz="1867" dirty="0"/>
          </a:p>
          <a:p>
            <a:pPr marL="152396" indent="0">
              <a:buNone/>
            </a:pPr>
            <a:r>
              <a:rPr lang="en-US" sz="1867" u="sng" dirty="0">
                <a:hlinkClick r:id="rId2"/>
              </a:rPr>
              <a:t>https://ocw.mit.edu/</a:t>
            </a:r>
            <a:endParaRPr lang="en-US" sz="1867" dirty="0"/>
          </a:p>
          <a:p>
            <a:pPr marL="152396" indent="0">
              <a:buNone/>
            </a:pPr>
            <a:r>
              <a:rPr lang="en-US" dirty="0"/>
              <a:t> </a:t>
            </a:r>
          </a:p>
          <a:p>
            <a:pPr marL="152396" indent="0">
              <a:buNone/>
            </a:pPr>
            <a:r>
              <a:rPr lang="en-US" dirty="0"/>
              <a:t> </a:t>
            </a:r>
          </a:p>
          <a:p>
            <a:pPr marL="152396" indent="0">
              <a:buNone/>
            </a:pPr>
            <a:r>
              <a:rPr lang="en-US" dirty="0"/>
              <a:t> </a:t>
            </a:r>
          </a:p>
          <a:p>
            <a:pPr marL="152396" indent="0">
              <a:buNone/>
            </a:pPr>
            <a:r>
              <a:rPr lang="en-US" dirty="0"/>
              <a:t>RES.ENV 007 Geothermal Energy Networks (GENs): Transforming our Thermal Energy System</a:t>
            </a:r>
          </a:p>
          <a:p>
            <a:pPr marL="152396" indent="0">
              <a:buNone/>
            </a:pPr>
            <a:r>
              <a:rPr lang="en-US" sz="2000" dirty="0"/>
              <a:t>IAP 2025 </a:t>
            </a:r>
          </a:p>
          <a:p>
            <a:pPr marL="152396" indent="0">
              <a:buNone/>
            </a:pPr>
            <a:r>
              <a:rPr lang="en-US" dirty="0"/>
              <a:t> </a:t>
            </a:r>
          </a:p>
          <a:p>
            <a:pPr marL="152396" indent="0">
              <a:buNone/>
            </a:pPr>
            <a:r>
              <a:rPr lang="en-US" dirty="0"/>
              <a:t> </a:t>
            </a:r>
          </a:p>
          <a:p>
            <a:pPr marL="152396" indent="0">
              <a:buNone/>
            </a:pPr>
            <a:r>
              <a:rPr lang="en-US" sz="2000" dirty="0"/>
              <a:t>For information about citing these materials or our Terms of Use, visit: </a:t>
            </a:r>
            <a:r>
              <a:rPr lang="en-US" sz="2000" u="sng" dirty="0">
                <a:hlinkClick r:id="rId3"/>
              </a:rPr>
              <a:t>https://ocw.mit.edu/terms</a:t>
            </a:r>
            <a:r>
              <a:rPr lang="en-US" sz="2000" dirty="0"/>
              <a:t>. </a:t>
            </a:r>
          </a:p>
          <a:p>
            <a:endParaRPr lang="en-US" dirty="0"/>
          </a:p>
        </p:txBody>
      </p:sp>
      <p:sp>
        <p:nvSpPr>
          <p:cNvPr id="2" name="Slide Number Placeholder 1">
            <a:extLst>
              <a:ext uri="{FF2B5EF4-FFF2-40B4-BE49-F238E27FC236}">
                <a16:creationId xmlns:a16="http://schemas.microsoft.com/office/drawing/2014/main" id="{3F20E6A6-AD82-0072-9E24-154D418393A0}"/>
              </a:ext>
            </a:extLst>
          </p:cNvPr>
          <p:cNvSpPr>
            <a:spLocks noGrp="1"/>
          </p:cNvSpPr>
          <p:nvPr>
            <p:ph type="sldNum" idx="12"/>
          </p:nvPr>
        </p:nvSpPr>
        <p:spPr>
          <a:xfrm>
            <a:off x="11410600" y="6427830"/>
            <a:ext cx="731600" cy="524800"/>
          </a:xfrm>
        </p:spPr>
        <p:txBody>
          <a:bodyPr/>
          <a:lstStyle/>
          <a:p>
            <a:pPr>
              <a:spcBef>
                <a:spcPts val="0"/>
              </a:spcBef>
              <a:spcAft>
                <a:spcPts val="0"/>
              </a:spcAft>
            </a:pPr>
            <a:fld id="{00000000-1234-1234-1234-123412341234}" type="slidenum">
              <a:rPr lang="en-US" smtClean="0"/>
              <a:pPr>
                <a:spcBef>
                  <a:spcPts val="0"/>
                </a:spcBef>
                <a:spcAft>
                  <a:spcPts val="0"/>
                </a:spcAft>
              </a:pPr>
              <a:t>20</a:t>
            </a:fld>
            <a:endParaRPr lang="en-US" dirty="0"/>
          </a:p>
        </p:txBody>
      </p:sp>
    </p:spTree>
    <p:extLst>
      <p:ext uri="{BB962C8B-B14F-4D97-AF65-F5344CB8AC3E}">
        <p14:creationId xmlns:p14="http://schemas.microsoft.com/office/powerpoint/2010/main" val="268504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D950-9734-FE54-8502-3F5D4A52A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10A52-3378-21D2-DD84-C9E60B1D99AE}"/>
              </a:ext>
            </a:extLst>
          </p:cNvPr>
          <p:cNvSpPr>
            <a:spLocks noGrp="1"/>
          </p:cNvSpPr>
          <p:nvPr>
            <p:ph type="title"/>
          </p:nvPr>
        </p:nvSpPr>
        <p:spPr/>
        <p:txBody>
          <a:bodyPr/>
          <a:lstStyle/>
          <a:p>
            <a:r>
              <a:rPr lang="en-US" sz="2400" dirty="0"/>
              <a:t>Conduction</a:t>
            </a:r>
          </a:p>
        </p:txBody>
      </p:sp>
      <p:sp>
        <p:nvSpPr>
          <p:cNvPr id="3" name="Content Placeholder 2">
            <a:extLst>
              <a:ext uri="{FF2B5EF4-FFF2-40B4-BE49-F238E27FC236}">
                <a16:creationId xmlns:a16="http://schemas.microsoft.com/office/drawing/2014/main" id="{2E6EF721-A2D3-0960-EE22-860548DB7878}"/>
              </a:ext>
            </a:extLst>
          </p:cNvPr>
          <p:cNvSpPr>
            <a:spLocks noGrp="1"/>
          </p:cNvSpPr>
          <p:nvPr>
            <p:ph idx="10"/>
          </p:nvPr>
        </p:nvSpPr>
        <p:spPr/>
        <p:txBody>
          <a:bodyPr/>
          <a:lstStyle/>
          <a:p>
            <a:r>
              <a:rPr lang="en-CA" sz="2400" b="0" i="0" dirty="0">
                <a:solidFill>
                  <a:srgbClr val="1F1F1F"/>
                </a:solidFill>
                <a:effectLst/>
                <a:latin typeface="Arial" panose="020B0604020202020204" pitchFamily="34" charset="0"/>
                <a:cs typeface="Arial" panose="020B0604020202020204" pitchFamily="34" charset="0"/>
              </a:rPr>
              <a:t>When heat is directly transmitted through a substance when there is a difference of temperature.</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F57437-D08A-CA7E-087F-0C734970C7FE}"/>
              </a:ext>
            </a:extLst>
          </p:cNvPr>
          <p:cNvSpPr>
            <a:spLocks noGrp="1"/>
          </p:cNvSpPr>
          <p:nvPr>
            <p:ph type="sldNum" sz="quarter" idx="4"/>
          </p:nvPr>
        </p:nvSpPr>
        <p:spPr/>
        <p:txBody>
          <a:bodyPr/>
          <a:lstStyle/>
          <a:p>
            <a:fld id="{F6962739-3FD4-4E58-B0B5-7EC332B49BD6}" type="slidenum">
              <a:rPr lang="en-CA" smtClean="0"/>
              <a:pPr/>
              <a:t>3</a:t>
            </a:fld>
            <a:endParaRPr lang="en-CA" dirty="0"/>
          </a:p>
        </p:txBody>
      </p:sp>
      <p:pic>
        <p:nvPicPr>
          <p:cNvPr id="2050" name="Picture 2" descr="Conduction #2 by Science Photo Library">
            <a:extLst>
              <a:ext uri="{FF2B5EF4-FFF2-40B4-BE49-F238E27FC236}">
                <a16:creationId xmlns:a16="http://schemas.microsoft.com/office/drawing/2014/main" id="{25CD0A53-8AAB-2B8A-AE06-B2A1676D26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298" r="37533" b="17288"/>
          <a:stretch/>
        </p:blipFill>
        <p:spPr bwMode="auto">
          <a:xfrm>
            <a:off x="3542654" y="3208149"/>
            <a:ext cx="5345624" cy="3201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92C94-D7A6-57A0-9F78-B5BC6B3DE0D7}"/>
              </a:ext>
            </a:extLst>
          </p:cNvPr>
          <p:cNvSpPr txBox="1"/>
          <p:nvPr/>
        </p:nvSpPr>
        <p:spPr>
          <a:xfrm>
            <a:off x="3288311" y="6571151"/>
            <a:ext cx="5742122" cy="261610"/>
          </a:xfrm>
          <a:prstGeom prst="rect">
            <a:avLst/>
          </a:prstGeom>
          <a:noFill/>
        </p:spPr>
        <p:txBody>
          <a:bodyPr wrap="square" rtlCol="0">
            <a:spAutoFit/>
          </a:bodyPr>
          <a:lstStyle/>
          <a:p>
            <a:r>
              <a:rPr lang="en-CA" sz="1050" b="0" i="1" dirty="0">
                <a:solidFill>
                  <a:srgbClr val="40372C"/>
                </a:solidFill>
                <a:effectLst/>
                <a:latin typeface="Source Sans"/>
              </a:rPr>
              <a:t>Image credit https://</a:t>
            </a:r>
            <a:r>
              <a:rPr lang="en-CA" sz="1050" b="0" i="1" dirty="0" err="1">
                <a:solidFill>
                  <a:srgbClr val="40372C"/>
                </a:solidFill>
                <a:effectLst/>
                <a:latin typeface="Source Sans"/>
              </a:rPr>
              <a:t>sciencephotogallery.com</a:t>
            </a:r>
            <a:r>
              <a:rPr lang="en-CA" sz="1050" b="0" i="1" dirty="0">
                <a:solidFill>
                  <a:srgbClr val="40372C"/>
                </a:solidFill>
                <a:effectLst/>
                <a:latin typeface="Source Sans"/>
              </a:rPr>
              <a:t>/featured/2-conduction-science-photo-library.html</a:t>
            </a:r>
            <a:endParaRPr lang="en-US" sz="1050" dirty="0"/>
          </a:p>
        </p:txBody>
      </p:sp>
      <p:sp>
        <p:nvSpPr>
          <p:cNvPr id="6" name="TextBox 5">
            <a:extLst>
              <a:ext uri="{FF2B5EF4-FFF2-40B4-BE49-F238E27FC236}">
                <a16:creationId xmlns:a16="http://schemas.microsoft.com/office/drawing/2014/main" id="{E3B49F6E-55F5-130D-D187-19F81EE1FB5F}"/>
              </a:ext>
            </a:extLst>
          </p:cNvPr>
          <p:cNvSpPr txBox="1"/>
          <p:nvPr/>
        </p:nvSpPr>
        <p:spPr>
          <a:xfrm>
            <a:off x="7870004" y="6102849"/>
            <a:ext cx="4321996" cy="338554"/>
          </a:xfrm>
          <a:prstGeom prst="rect">
            <a:avLst/>
          </a:prstGeom>
          <a:noFill/>
        </p:spPr>
        <p:txBody>
          <a:bodyPr wrap="square" rtlCol="0">
            <a:spAutoFit/>
          </a:bodyPr>
          <a:lstStyle/>
          <a:p>
            <a:r>
              <a:rPr lang="en-US" sz="800" dirty="0"/>
              <a:t>© </a:t>
            </a:r>
            <a:r>
              <a:rPr lang="en-US" sz="800" dirty="0" err="1"/>
              <a:t>sciencephotogallery.com</a:t>
            </a:r>
            <a:r>
              <a:rPr lang="en-US" sz="800" dirty="0"/>
              <a:t>. All rights reserved. This content is excluded from our Creative Commons license. For more information, see </a:t>
            </a:r>
            <a:r>
              <a:rPr lang="en-US" sz="800" dirty="0">
                <a:hlinkClick r:id="rId4"/>
              </a:rPr>
              <a:t>https://</a:t>
            </a:r>
            <a:r>
              <a:rPr lang="en-US" sz="800" dirty="0" err="1">
                <a:hlinkClick r:id="rId4"/>
              </a:rPr>
              <a:t>ocw.mit.edu</a:t>
            </a:r>
            <a:r>
              <a:rPr lang="en-US" sz="800" dirty="0">
                <a:hlinkClick r:id="rId4"/>
              </a:rPr>
              <a:t>/help/</a:t>
            </a:r>
            <a:r>
              <a:rPr lang="en-US" sz="800" dirty="0" err="1">
                <a:hlinkClick r:id="rId4"/>
              </a:rPr>
              <a:t>faq</a:t>
            </a:r>
            <a:r>
              <a:rPr lang="en-US" sz="800" dirty="0">
                <a:hlinkClick r:id="rId4"/>
              </a:rPr>
              <a:t>-fair-use/</a:t>
            </a:r>
            <a:endParaRPr lang="en-US" sz="800" dirty="0"/>
          </a:p>
        </p:txBody>
      </p:sp>
    </p:spTree>
    <p:extLst>
      <p:ext uri="{BB962C8B-B14F-4D97-AF65-F5344CB8AC3E}">
        <p14:creationId xmlns:p14="http://schemas.microsoft.com/office/powerpoint/2010/main" val="283603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BE858-3CD8-1E4F-3417-A8EF97679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41A91-8BDD-B67B-F083-FF2471265CA7}"/>
              </a:ext>
            </a:extLst>
          </p:cNvPr>
          <p:cNvSpPr>
            <a:spLocks noGrp="1"/>
          </p:cNvSpPr>
          <p:nvPr>
            <p:ph type="title"/>
          </p:nvPr>
        </p:nvSpPr>
        <p:spPr/>
        <p:txBody>
          <a:bodyPr/>
          <a:lstStyle/>
          <a:p>
            <a:r>
              <a:rPr lang="en-US" sz="2400" dirty="0"/>
              <a:t>Convection</a:t>
            </a:r>
          </a:p>
        </p:txBody>
      </p:sp>
      <p:sp>
        <p:nvSpPr>
          <p:cNvPr id="3" name="Content Placeholder 2">
            <a:extLst>
              <a:ext uri="{FF2B5EF4-FFF2-40B4-BE49-F238E27FC236}">
                <a16:creationId xmlns:a16="http://schemas.microsoft.com/office/drawing/2014/main" id="{4E55C7B3-3B0E-303C-237F-50480A7FBC4D}"/>
              </a:ext>
            </a:extLst>
          </p:cNvPr>
          <p:cNvSpPr>
            <a:spLocks noGrp="1"/>
          </p:cNvSpPr>
          <p:nvPr>
            <p:ph idx="10"/>
          </p:nvPr>
        </p:nvSpPr>
        <p:spPr/>
        <p:txBody>
          <a:bodyPr/>
          <a:lstStyle/>
          <a:p>
            <a:r>
              <a:rPr lang="en-CA" sz="2400" dirty="0">
                <a:solidFill>
                  <a:srgbClr val="040C28"/>
                </a:solidFill>
                <a:latin typeface="Arial" panose="020B0604020202020204" pitchFamily="34" charset="0"/>
                <a:cs typeface="Arial" panose="020B0604020202020204" pitchFamily="34" charset="0"/>
              </a:rPr>
              <a:t>T</a:t>
            </a:r>
            <a:r>
              <a:rPr lang="en-CA" sz="2400" b="0" i="0" dirty="0">
                <a:solidFill>
                  <a:srgbClr val="040C28"/>
                </a:solidFill>
                <a:effectLst/>
                <a:latin typeface="Arial" panose="020B0604020202020204" pitchFamily="34" charset="0"/>
                <a:cs typeface="Arial" panose="020B0604020202020204" pitchFamily="34" charset="0"/>
              </a:rPr>
              <a:t>he rising motion of warmer areas of a liquid or gas, and the sinking motion of cooler areas of liquid or gas.</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2C06F80-E9DB-C6DB-D57A-4207769CBF74}"/>
              </a:ext>
            </a:extLst>
          </p:cNvPr>
          <p:cNvSpPr>
            <a:spLocks noGrp="1"/>
          </p:cNvSpPr>
          <p:nvPr>
            <p:ph type="sldNum" sz="quarter" idx="4"/>
          </p:nvPr>
        </p:nvSpPr>
        <p:spPr/>
        <p:txBody>
          <a:bodyPr/>
          <a:lstStyle/>
          <a:p>
            <a:fld id="{F6962739-3FD4-4E58-B0B5-7EC332B49BD6}" type="slidenum">
              <a:rPr lang="en-CA" smtClean="0"/>
              <a:pPr/>
              <a:t>4</a:t>
            </a:fld>
            <a:endParaRPr lang="en-CA" dirty="0"/>
          </a:p>
        </p:txBody>
      </p:sp>
      <p:pic>
        <p:nvPicPr>
          <p:cNvPr id="5" name="Picture 2" descr="Conduction #2 by Science Photo Library">
            <a:extLst>
              <a:ext uri="{FF2B5EF4-FFF2-40B4-BE49-F238E27FC236}">
                <a16:creationId xmlns:a16="http://schemas.microsoft.com/office/drawing/2014/main" id="{295F1B0E-B406-1A1C-B570-C7219A2BE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392" t="42819" r="1583" b="17288"/>
          <a:stretch/>
        </p:blipFill>
        <p:spPr bwMode="auto">
          <a:xfrm>
            <a:off x="4138047" y="2869949"/>
            <a:ext cx="3425126" cy="3413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83960E-9268-07BD-3C50-AEFE29958209}"/>
              </a:ext>
            </a:extLst>
          </p:cNvPr>
          <p:cNvSpPr txBox="1"/>
          <p:nvPr/>
        </p:nvSpPr>
        <p:spPr>
          <a:xfrm>
            <a:off x="3288311" y="6571151"/>
            <a:ext cx="5742122" cy="261610"/>
          </a:xfrm>
          <a:prstGeom prst="rect">
            <a:avLst/>
          </a:prstGeom>
          <a:noFill/>
        </p:spPr>
        <p:txBody>
          <a:bodyPr wrap="square" rtlCol="0">
            <a:spAutoFit/>
          </a:bodyPr>
          <a:lstStyle/>
          <a:p>
            <a:r>
              <a:rPr lang="en-CA" sz="1050" b="0" i="1" dirty="0">
                <a:solidFill>
                  <a:srgbClr val="40372C"/>
                </a:solidFill>
                <a:effectLst/>
                <a:latin typeface="Source Sans"/>
              </a:rPr>
              <a:t>Image credit https://</a:t>
            </a:r>
            <a:r>
              <a:rPr lang="en-CA" sz="1050" b="0" i="1" dirty="0" err="1">
                <a:solidFill>
                  <a:srgbClr val="40372C"/>
                </a:solidFill>
                <a:effectLst/>
                <a:latin typeface="Source Sans"/>
              </a:rPr>
              <a:t>sciencephotogallery.com</a:t>
            </a:r>
            <a:r>
              <a:rPr lang="en-CA" sz="1050" b="0" i="1" dirty="0">
                <a:solidFill>
                  <a:srgbClr val="40372C"/>
                </a:solidFill>
                <a:effectLst/>
                <a:latin typeface="Source Sans"/>
              </a:rPr>
              <a:t>/featured/2-conduction-science-photo-library.html</a:t>
            </a:r>
            <a:endParaRPr lang="en-US" sz="1050" dirty="0"/>
          </a:p>
        </p:txBody>
      </p:sp>
      <p:sp>
        <p:nvSpPr>
          <p:cNvPr id="7" name="TextBox 6">
            <a:extLst>
              <a:ext uri="{FF2B5EF4-FFF2-40B4-BE49-F238E27FC236}">
                <a16:creationId xmlns:a16="http://schemas.microsoft.com/office/drawing/2014/main" id="{1616D00B-61E7-5AF1-2AB2-B21817BAF65A}"/>
              </a:ext>
            </a:extLst>
          </p:cNvPr>
          <p:cNvSpPr txBox="1"/>
          <p:nvPr/>
        </p:nvSpPr>
        <p:spPr>
          <a:xfrm>
            <a:off x="7870004" y="6102849"/>
            <a:ext cx="4321996" cy="338554"/>
          </a:xfrm>
          <a:prstGeom prst="rect">
            <a:avLst/>
          </a:prstGeom>
          <a:noFill/>
        </p:spPr>
        <p:txBody>
          <a:bodyPr wrap="square" rtlCol="0">
            <a:spAutoFit/>
          </a:bodyPr>
          <a:lstStyle/>
          <a:p>
            <a:r>
              <a:rPr lang="en-US" sz="800" dirty="0"/>
              <a:t>© </a:t>
            </a:r>
            <a:r>
              <a:rPr lang="en-US" sz="800" dirty="0" err="1"/>
              <a:t>sciencephotogallery.com</a:t>
            </a:r>
            <a:r>
              <a:rPr lang="en-US" sz="800" dirty="0"/>
              <a:t>. All rights reserved. This content is excluded from our Creative Commons license. For more information, see </a:t>
            </a:r>
            <a:r>
              <a:rPr lang="en-US" sz="800" dirty="0">
                <a:hlinkClick r:id="rId3"/>
              </a:rPr>
              <a:t>https://</a:t>
            </a:r>
            <a:r>
              <a:rPr lang="en-US" sz="800" dirty="0" err="1">
                <a:hlinkClick r:id="rId3"/>
              </a:rPr>
              <a:t>ocw.mit.edu</a:t>
            </a:r>
            <a:r>
              <a:rPr lang="en-US" sz="800" dirty="0">
                <a:hlinkClick r:id="rId3"/>
              </a:rPr>
              <a:t>/help/</a:t>
            </a:r>
            <a:r>
              <a:rPr lang="en-US" sz="800" dirty="0" err="1">
                <a:hlinkClick r:id="rId3"/>
              </a:rPr>
              <a:t>faq</a:t>
            </a:r>
            <a:r>
              <a:rPr lang="en-US" sz="800" dirty="0">
                <a:hlinkClick r:id="rId3"/>
              </a:rPr>
              <a:t>-fair-use/</a:t>
            </a:r>
            <a:endParaRPr lang="en-US" sz="800" dirty="0"/>
          </a:p>
        </p:txBody>
      </p:sp>
    </p:spTree>
    <p:extLst>
      <p:ext uri="{BB962C8B-B14F-4D97-AF65-F5344CB8AC3E}">
        <p14:creationId xmlns:p14="http://schemas.microsoft.com/office/powerpoint/2010/main" val="323351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10C6-AEA9-4101-65C1-6ED1BDE01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F853-97C6-3002-115A-6118D0DA7F5E}"/>
              </a:ext>
            </a:extLst>
          </p:cNvPr>
          <p:cNvSpPr>
            <a:spLocks noGrp="1"/>
          </p:cNvSpPr>
          <p:nvPr>
            <p:ph type="title"/>
          </p:nvPr>
        </p:nvSpPr>
        <p:spPr/>
        <p:txBody>
          <a:bodyPr/>
          <a:lstStyle/>
          <a:p>
            <a:r>
              <a:rPr lang="en-US" sz="2400" dirty="0"/>
              <a:t>Radiation</a:t>
            </a:r>
          </a:p>
        </p:txBody>
      </p:sp>
      <p:sp>
        <p:nvSpPr>
          <p:cNvPr id="3" name="Content Placeholder 2">
            <a:extLst>
              <a:ext uri="{FF2B5EF4-FFF2-40B4-BE49-F238E27FC236}">
                <a16:creationId xmlns:a16="http://schemas.microsoft.com/office/drawing/2014/main" id="{654F40AD-1F8E-1EF8-6441-2E4595BBA01F}"/>
              </a:ext>
            </a:extLst>
          </p:cNvPr>
          <p:cNvSpPr>
            <a:spLocks noGrp="1"/>
          </p:cNvSpPr>
          <p:nvPr>
            <p:ph idx="10"/>
          </p:nvPr>
        </p:nvSpPr>
        <p:spPr/>
        <p:txBody>
          <a:bodyPr/>
          <a:lstStyle/>
          <a:p>
            <a:r>
              <a:rPr lang="en-CA" sz="2400" dirty="0">
                <a:solidFill>
                  <a:srgbClr val="001D35"/>
                </a:solidFill>
                <a:latin typeface="Arial" panose="020B0604020202020204" pitchFamily="34" charset="0"/>
                <a:cs typeface="Arial" panose="020B0604020202020204" pitchFamily="34" charset="0"/>
              </a:rPr>
              <a:t>T</a:t>
            </a:r>
            <a:r>
              <a:rPr lang="en-CA" sz="2400" b="0" i="0" dirty="0">
                <a:solidFill>
                  <a:srgbClr val="001D35"/>
                </a:solidFill>
                <a:effectLst/>
                <a:latin typeface="Arial" panose="020B0604020202020204" pitchFamily="34" charset="0"/>
                <a:cs typeface="Arial" panose="020B0604020202020204" pitchFamily="34" charset="0"/>
              </a:rPr>
              <a:t>he process where heat energy is transferred from one object to another through the emission of electromagnetic waves.</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17D959-B624-0508-558D-27052F0BC4DC}"/>
              </a:ext>
            </a:extLst>
          </p:cNvPr>
          <p:cNvSpPr>
            <a:spLocks noGrp="1"/>
          </p:cNvSpPr>
          <p:nvPr>
            <p:ph type="sldNum" sz="quarter" idx="4"/>
          </p:nvPr>
        </p:nvSpPr>
        <p:spPr/>
        <p:txBody>
          <a:bodyPr/>
          <a:lstStyle/>
          <a:p>
            <a:fld id="{F6962739-3FD4-4E58-B0B5-7EC332B49BD6}" type="slidenum">
              <a:rPr lang="en-CA" smtClean="0"/>
              <a:pPr/>
              <a:t>5</a:t>
            </a:fld>
            <a:endParaRPr lang="en-CA" dirty="0"/>
          </a:p>
        </p:txBody>
      </p:sp>
      <p:pic>
        <p:nvPicPr>
          <p:cNvPr id="4098" name="Picture 2" descr="Conduction Vector Images | Depositphotos">
            <a:extLst>
              <a:ext uri="{FF2B5EF4-FFF2-40B4-BE49-F238E27FC236}">
                <a16:creationId xmlns:a16="http://schemas.microsoft.com/office/drawing/2014/main" id="{A395FB1F-1C6A-5D51-DFA7-896578769A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t="5650" r="27703" b="43842"/>
          <a:stretch/>
        </p:blipFill>
        <p:spPr bwMode="auto">
          <a:xfrm>
            <a:off x="4725779" y="2667119"/>
            <a:ext cx="2867186" cy="34638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D66C2D-1E27-BDDE-57D9-050173A2CB8A}"/>
              </a:ext>
            </a:extLst>
          </p:cNvPr>
          <p:cNvSpPr txBox="1"/>
          <p:nvPr/>
        </p:nvSpPr>
        <p:spPr>
          <a:xfrm>
            <a:off x="4280202" y="6571151"/>
            <a:ext cx="5742122" cy="261610"/>
          </a:xfrm>
          <a:prstGeom prst="rect">
            <a:avLst/>
          </a:prstGeom>
          <a:noFill/>
        </p:spPr>
        <p:txBody>
          <a:bodyPr wrap="square" rtlCol="0">
            <a:spAutoFit/>
          </a:bodyPr>
          <a:lstStyle/>
          <a:p>
            <a:r>
              <a:rPr lang="en-CA" sz="1050" b="0" i="1" dirty="0">
                <a:solidFill>
                  <a:srgbClr val="40372C"/>
                </a:solidFill>
                <a:effectLst/>
                <a:latin typeface="Source Sans"/>
              </a:rPr>
              <a:t>Image credit https://</a:t>
            </a:r>
            <a:r>
              <a:rPr lang="en-CA" sz="1050" b="0" i="1" dirty="0" err="1">
                <a:solidFill>
                  <a:srgbClr val="40372C"/>
                </a:solidFill>
                <a:effectLst/>
                <a:latin typeface="Source Sans"/>
              </a:rPr>
              <a:t>depositphotos.com</a:t>
            </a:r>
            <a:r>
              <a:rPr lang="en-CA" sz="1050" b="0" i="1" dirty="0">
                <a:solidFill>
                  <a:srgbClr val="40372C"/>
                </a:solidFill>
                <a:effectLst/>
                <a:latin typeface="Source Sans"/>
              </a:rPr>
              <a:t>/vectors/convection-</a:t>
            </a:r>
            <a:r>
              <a:rPr lang="en-CA" sz="1050" b="0" i="1" dirty="0" err="1">
                <a:solidFill>
                  <a:srgbClr val="40372C"/>
                </a:solidFill>
                <a:effectLst/>
                <a:latin typeface="Source Sans"/>
              </a:rPr>
              <a:t>heat.html</a:t>
            </a:r>
            <a:endParaRPr lang="en-US" sz="1050" dirty="0"/>
          </a:p>
        </p:txBody>
      </p:sp>
      <p:sp>
        <p:nvSpPr>
          <p:cNvPr id="6" name="TextBox 5">
            <a:extLst>
              <a:ext uri="{FF2B5EF4-FFF2-40B4-BE49-F238E27FC236}">
                <a16:creationId xmlns:a16="http://schemas.microsoft.com/office/drawing/2014/main" id="{3E02CD04-0BD8-A990-D574-6FE33852225F}"/>
              </a:ext>
            </a:extLst>
          </p:cNvPr>
          <p:cNvSpPr txBox="1"/>
          <p:nvPr/>
        </p:nvSpPr>
        <p:spPr>
          <a:xfrm>
            <a:off x="7870004" y="6102849"/>
            <a:ext cx="4321996" cy="338554"/>
          </a:xfrm>
          <a:prstGeom prst="rect">
            <a:avLst/>
          </a:prstGeom>
          <a:noFill/>
        </p:spPr>
        <p:txBody>
          <a:bodyPr wrap="square" rtlCol="0">
            <a:spAutoFit/>
          </a:bodyPr>
          <a:lstStyle/>
          <a:p>
            <a:r>
              <a:rPr lang="en-US" sz="800" dirty="0"/>
              <a:t>© </a:t>
            </a:r>
            <a:r>
              <a:rPr lang="en-US" sz="800" dirty="0" err="1"/>
              <a:t>sciencephotogallery.com</a:t>
            </a:r>
            <a:r>
              <a:rPr lang="en-US" sz="800" dirty="0"/>
              <a:t>. All rights reserved. This content is excluded from our Creative Commons license. For more information, see </a:t>
            </a:r>
            <a:r>
              <a:rPr lang="en-US" sz="800" dirty="0">
                <a:hlinkClick r:id="rId3"/>
              </a:rPr>
              <a:t>https://</a:t>
            </a:r>
            <a:r>
              <a:rPr lang="en-US" sz="800" dirty="0" err="1">
                <a:hlinkClick r:id="rId3"/>
              </a:rPr>
              <a:t>ocw.mit.edu</a:t>
            </a:r>
            <a:r>
              <a:rPr lang="en-US" sz="800" dirty="0">
                <a:hlinkClick r:id="rId3"/>
              </a:rPr>
              <a:t>/help/</a:t>
            </a:r>
            <a:r>
              <a:rPr lang="en-US" sz="800" dirty="0" err="1">
                <a:hlinkClick r:id="rId3"/>
              </a:rPr>
              <a:t>faq</a:t>
            </a:r>
            <a:r>
              <a:rPr lang="en-US" sz="800" dirty="0">
                <a:hlinkClick r:id="rId3"/>
              </a:rPr>
              <a:t>-fair-use/</a:t>
            </a:r>
            <a:endParaRPr lang="en-US" sz="800" dirty="0"/>
          </a:p>
        </p:txBody>
      </p:sp>
    </p:spTree>
    <p:extLst>
      <p:ext uri="{BB962C8B-B14F-4D97-AF65-F5344CB8AC3E}">
        <p14:creationId xmlns:p14="http://schemas.microsoft.com/office/powerpoint/2010/main" val="190488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25878" y="2894251"/>
            <a:ext cx="12192000" cy="3321050"/>
          </a:xfrm>
          <a:prstGeom prst="rect">
            <a:avLst/>
          </a:prstGeom>
          <a:solidFill>
            <a:srgbClr val="E2F0F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CA"/>
          </a:p>
        </p:txBody>
      </p:sp>
      <p:sp>
        <p:nvSpPr>
          <p:cNvPr id="5123" name="Rectangle 8"/>
          <p:cNvSpPr>
            <a:spLocks noChangeArrowheads="1"/>
          </p:cNvSpPr>
          <p:nvPr/>
        </p:nvSpPr>
        <p:spPr bwMode="auto">
          <a:xfrm>
            <a:off x="0" y="4114801"/>
            <a:ext cx="12192000" cy="2092325"/>
          </a:xfrm>
          <a:prstGeom prst="rect">
            <a:avLst/>
          </a:prstGeom>
          <a:gradFill rotWithShape="0">
            <a:gsLst>
              <a:gs pos="0">
                <a:srgbClr val="CC3300"/>
              </a:gs>
              <a:gs pos="100000">
                <a:srgbClr val="CC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a:solidFill>
                <a:schemeClr val="tx1"/>
              </a:solidFill>
              <a:latin typeface="Agency FB" pitchFamily="34" charset="0"/>
            </a:endParaRPr>
          </a:p>
        </p:txBody>
      </p:sp>
      <p:sp>
        <p:nvSpPr>
          <p:cNvPr id="5127" name="Freeform 3"/>
          <p:cNvSpPr>
            <a:spLocks/>
          </p:cNvSpPr>
          <p:nvPr/>
        </p:nvSpPr>
        <p:spPr bwMode="auto">
          <a:xfrm>
            <a:off x="0" y="3886260"/>
            <a:ext cx="12192000" cy="228540"/>
          </a:xfrm>
          <a:custGeom>
            <a:avLst/>
            <a:gdLst>
              <a:gd name="T0" fmla="*/ 0 w 5760"/>
              <a:gd name="T1" fmla="*/ 228600 h 144"/>
              <a:gd name="T2" fmla="*/ 228600 w 5760"/>
              <a:gd name="T3" fmla="*/ 76200 h 144"/>
              <a:gd name="T4" fmla="*/ 838200 w 5760"/>
              <a:gd name="T5" fmla="*/ 152400 h 144"/>
              <a:gd name="T6" fmla="*/ 1295400 w 5760"/>
              <a:gd name="T7" fmla="*/ 76200 h 144"/>
              <a:gd name="T8" fmla="*/ 1752600 w 5760"/>
              <a:gd name="T9" fmla="*/ 76200 h 144"/>
              <a:gd name="T10" fmla="*/ 3429000 w 5760"/>
              <a:gd name="T11" fmla="*/ 76200 h 144"/>
              <a:gd name="T12" fmla="*/ 4114800 w 5760"/>
              <a:gd name="T13" fmla="*/ 0 h 144"/>
              <a:gd name="T14" fmla="*/ 5638800 w 5760"/>
              <a:gd name="T15" fmla="*/ 76200 h 144"/>
              <a:gd name="T16" fmla="*/ 6934201 w 5760"/>
              <a:gd name="T17" fmla="*/ 152400 h 144"/>
              <a:gd name="T18" fmla="*/ 7772400 w 5760"/>
              <a:gd name="T19" fmla="*/ 76200 h 144"/>
              <a:gd name="T20" fmla="*/ 9144000 w 5760"/>
              <a:gd name="T21" fmla="*/ 22860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0"/>
              <a:gd name="T34" fmla="*/ 0 h 144"/>
              <a:gd name="T35" fmla="*/ 5760 w 5760"/>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0" h="144">
                <a:moveTo>
                  <a:pt x="0" y="144"/>
                </a:moveTo>
                <a:cubicBezTo>
                  <a:pt x="28" y="100"/>
                  <a:pt x="56" y="56"/>
                  <a:pt x="144" y="48"/>
                </a:cubicBezTo>
                <a:cubicBezTo>
                  <a:pt x="232" y="40"/>
                  <a:pt x="416" y="96"/>
                  <a:pt x="528" y="96"/>
                </a:cubicBezTo>
                <a:cubicBezTo>
                  <a:pt x="640" y="96"/>
                  <a:pt x="720" y="56"/>
                  <a:pt x="816" y="48"/>
                </a:cubicBezTo>
                <a:cubicBezTo>
                  <a:pt x="912" y="40"/>
                  <a:pt x="880" y="48"/>
                  <a:pt x="1104" y="48"/>
                </a:cubicBezTo>
                <a:cubicBezTo>
                  <a:pt x="1328" y="48"/>
                  <a:pt x="1912" y="56"/>
                  <a:pt x="2160" y="48"/>
                </a:cubicBezTo>
                <a:cubicBezTo>
                  <a:pt x="2408" y="40"/>
                  <a:pt x="2360" y="0"/>
                  <a:pt x="2592" y="0"/>
                </a:cubicBezTo>
                <a:cubicBezTo>
                  <a:pt x="2824" y="0"/>
                  <a:pt x="3256" y="32"/>
                  <a:pt x="3552" y="48"/>
                </a:cubicBezTo>
                <a:cubicBezTo>
                  <a:pt x="3848" y="64"/>
                  <a:pt x="4144" y="96"/>
                  <a:pt x="4368" y="96"/>
                </a:cubicBezTo>
                <a:cubicBezTo>
                  <a:pt x="4592" y="96"/>
                  <a:pt x="4664" y="40"/>
                  <a:pt x="4896" y="48"/>
                </a:cubicBezTo>
                <a:cubicBezTo>
                  <a:pt x="5128" y="56"/>
                  <a:pt x="5616" y="128"/>
                  <a:pt x="5760" y="144"/>
                </a:cubicBezTo>
              </a:path>
            </a:pathLst>
          </a:custGeom>
          <a:solidFill>
            <a:schemeClr val="bg1"/>
          </a:solidFill>
          <a:ln w="9525">
            <a:solidFill>
              <a:schemeClr val="tx1"/>
            </a:solidFill>
            <a:round/>
            <a:headEnd/>
            <a:tailEnd/>
          </a:ln>
        </p:spPr>
        <p:txBody>
          <a:bodyPr wrap="none"/>
          <a:lstStyle/>
          <a:p>
            <a:endParaRPr lang="en-CA"/>
          </a:p>
        </p:txBody>
      </p:sp>
      <p:sp>
        <p:nvSpPr>
          <p:cNvPr id="5128" name="AutoShape 4"/>
          <p:cNvSpPr>
            <a:spLocks noChangeArrowheads="1"/>
          </p:cNvSpPr>
          <p:nvPr/>
        </p:nvSpPr>
        <p:spPr bwMode="auto">
          <a:xfrm rot="-5400000">
            <a:off x="2199102" y="2439988"/>
            <a:ext cx="933450" cy="2416175"/>
          </a:xfrm>
          <a:prstGeom prst="homePlate">
            <a:avLst>
              <a:gd name="adj" fmla="val 25000"/>
            </a:avLst>
          </a:prstGeom>
          <a:gradFill rotWithShape="0">
            <a:gsLst>
              <a:gs pos="0">
                <a:srgbClr val="FF3300"/>
              </a:gs>
              <a:gs pos="100000">
                <a:srgbClr val="FF9933"/>
              </a:gs>
            </a:gsLst>
            <a:lin ang="5400000" scaled="1"/>
          </a:gradFill>
          <a:ln w="28575">
            <a:solidFill>
              <a:srgbClr val="800000"/>
            </a:solidFill>
            <a:miter lim="800000"/>
            <a:headEnd/>
            <a:tailEnd/>
          </a:ln>
        </p:spPr>
        <p:txBody>
          <a:bodyPr wrap="none" anchor="ctr"/>
          <a:lstStyle/>
          <a:p>
            <a:endParaRPr lang="en-CA"/>
          </a:p>
        </p:txBody>
      </p:sp>
      <p:sp>
        <p:nvSpPr>
          <p:cNvPr id="5129" name="Rectangle 6"/>
          <p:cNvSpPr>
            <a:spLocks noChangeArrowheads="1"/>
          </p:cNvSpPr>
          <p:nvPr/>
        </p:nvSpPr>
        <p:spPr bwMode="auto">
          <a:xfrm>
            <a:off x="4822826" y="3192463"/>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1"/>
                </a:solidFill>
              </a:rPr>
              <a:t>10°F</a:t>
            </a:r>
          </a:p>
        </p:txBody>
      </p:sp>
      <p:sp>
        <p:nvSpPr>
          <p:cNvPr id="5130" name="Rectangle 7"/>
          <p:cNvSpPr>
            <a:spLocks noChangeArrowheads="1"/>
          </p:cNvSpPr>
          <p:nvPr/>
        </p:nvSpPr>
        <p:spPr bwMode="auto">
          <a:xfrm>
            <a:off x="2185989" y="3421063"/>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1"/>
                </a:solidFill>
              </a:rPr>
              <a:t>70°F</a:t>
            </a:r>
          </a:p>
        </p:txBody>
      </p:sp>
      <p:sp>
        <p:nvSpPr>
          <p:cNvPr id="5132" name="Rectangle 10"/>
          <p:cNvSpPr>
            <a:spLocks noChangeArrowheads="1"/>
          </p:cNvSpPr>
          <p:nvPr/>
        </p:nvSpPr>
        <p:spPr bwMode="auto">
          <a:xfrm>
            <a:off x="2128839" y="5033963"/>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1"/>
                </a:solidFill>
              </a:rPr>
              <a:t>50°F</a:t>
            </a:r>
          </a:p>
        </p:txBody>
      </p:sp>
      <p:sp>
        <p:nvSpPr>
          <p:cNvPr id="5133" name="AutoShape 12"/>
          <p:cNvSpPr>
            <a:spLocks noChangeArrowheads="1"/>
          </p:cNvSpPr>
          <p:nvPr/>
        </p:nvSpPr>
        <p:spPr bwMode="auto">
          <a:xfrm>
            <a:off x="2924176" y="3773489"/>
            <a:ext cx="352425" cy="1055687"/>
          </a:xfrm>
          <a:prstGeom prst="upDownArrow">
            <a:avLst>
              <a:gd name="adj1" fmla="val 55000"/>
              <a:gd name="adj2" fmla="val 42506"/>
            </a:avLst>
          </a:prstGeom>
          <a:gradFill rotWithShape="0">
            <a:gsLst>
              <a:gs pos="0">
                <a:srgbClr val="FF3300"/>
              </a:gs>
              <a:gs pos="100000">
                <a:srgbClr val="3399FF"/>
              </a:gs>
            </a:gsLst>
            <a:lin ang="5400000" scaled="1"/>
          </a:gradFill>
          <a:ln w="3175">
            <a:solidFill>
              <a:schemeClr val="bg1"/>
            </a:solidFill>
            <a:miter lim="800000"/>
            <a:headEnd/>
            <a:tailEnd/>
          </a:ln>
        </p:spPr>
        <p:txBody>
          <a:bodyPr wrap="none" anchor="ctr"/>
          <a:lstStyle/>
          <a:p>
            <a:endParaRPr lang="en-CA"/>
          </a:p>
        </p:txBody>
      </p:sp>
      <p:sp>
        <p:nvSpPr>
          <p:cNvPr id="5124" name="Title 2"/>
          <p:cNvSpPr>
            <a:spLocks noGrp="1"/>
          </p:cNvSpPr>
          <p:nvPr>
            <p:ph type="title"/>
          </p:nvPr>
        </p:nvSpPr>
        <p:spPr>
          <a:xfrm>
            <a:off x="134561" y="-49975"/>
            <a:ext cx="11303000" cy="962526"/>
          </a:xfrm>
          <a:ln/>
        </p:spPr>
        <p:txBody>
          <a:bodyPr/>
          <a:lstStyle/>
          <a:p>
            <a:r>
              <a:rPr lang="en-US" dirty="0"/>
              <a:t>Earth Energy Resource</a:t>
            </a:r>
          </a:p>
        </p:txBody>
      </p:sp>
      <p:sp>
        <p:nvSpPr>
          <p:cNvPr id="5126" name="TextBox 10"/>
          <p:cNvSpPr txBox="1">
            <a:spLocks noChangeArrowheads="1"/>
          </p:cNvSpPr>
          <p:nvPr/>
        </p:nvSpPr>
        <p:spPr bwMode="auto">
          <a:xfrm>
            <a:off x="0" y="801239"/>
            <a:ext cx="12237661"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pitchFamily="34" charset="0"/>
                <a:cs typeface="Arial" pitchFamily="34" charset="0"/>
              </a:defRPr>
            </a:lvl1pPr>
            <a:lvl2pPr marL="742950" indent="-285750" eaLnBrk="0" hangingPunct="0">
              <a:defRPr>
                <a:solidFill>
                  <a:srgbClr val="663300"/>
                </a:solidFill>
                <a:latin typeface="Arial" pitchFamily="34" charset="0"/>
                <a:cs typeface="Arial" pitchFamily="34" charset="0"/>
              </a:defRPr>
            </a:lvl2pPr>
            <a:lvl3pPr marL="1143000" indent="-228600" eaLnBrk="0" hangingPunct="0">
              <a:defRPr>
                <a:solidFill>
                  <a:srgbClr val="663300"/>
                </a:solidFill>
                <a:latin typeface="Arial" pitchFamily="34" charset="0"/>
                <a:cs typeface="Arial" pitchFamily="34" charset="0"/>
              </a:defRPr>
            </a:lvl3pPr>
            <a:lvl4pPr marL="1600200" indent="-228600" eaLnBrk="0" hangingPunct="0">
              <a:defRPr>
                <a:solidFill>
                  <a:srgbClr val="663300"/>
                </a:solidFill>
                <a:latin typeface="Arial" pitchFamily="34" charset="0"/>
                <a:cs typeface="Arial" pitchFamily="34" charset="0"/>
              </a:defRPr>
            </a:lvl4pPr>
            <a:lvl5pPr marL="2057400" indent="-228600" eaLnBrk="0" hangingPunct="0">
              <a:defRPr>
                <a:solidFill>
                  <a:srgbClr val="663300"/>
                </a:solidFill>
                <a:latin typeface="Arial" pitchFamily="34" charset="0"/>
                <a:cs typeface="Arial" pitchFamily="34" charset="0"/>
              </a:defRPr>
            </a:lvl5pPr>
            <a:lvl6pPr marL="2514600" indent="-228600" eaLnBrk="0" fontAlgn="base" hangingPunct="0">
              <a:spcBef>
                <a:spcPct val="0"/>
              </a:spcBef>
              <a:spcAft>
                <a:spcPct val="0"/>
              </a:spcAft>
              <a:defRPr>
                <a:solidFill>
                  <a:srgbClr val="663300"/>
                </a:solidFill>
                <a:latin typeface="Arial" pitchFamily="34" charset="0"/>
                <a:cs typeface="Arial" pitchFamily="34" charset="0"/>
              </a:defRPr>
            </a:lvl6pPr>
            <a:lvl7pPr marL="2971800" indent="-228600" eaLnBrk="0" fontAlgn="base" hangingPunct="0">
              <a:spcBef>
                <a:spcPct val="0"/>
              </a:spcBef>
              <a:spcAft>
                <a:spcPct val="0"/>
              </a:spcAft>
              <a:defRPr>
                <a:solidFill>
                  <a:srgbClr val="663300"/>
                </a:solidFill>
                <a:latin typeface="Arial" pitchFamily="34" charset="0"/>
                <a:cs typeface="Arial" pitchFamily="34" charset="0"/>
              </a:defRPr>
            </a:lvl7pPr>
            <a:lvl8pPr marL="3429000" indent="-228600" eaLnBrk="0" fontAlgn="base" hangingPunct="0">
              <a:spcBef>
                <a:spcPct val="0"/>
              </a:spcBef>
              <a:spcAft>
                <a:spcPct val="0"/>
              </a:spcAft>
              <a:defRPr>
                <a:solidFill>
                  <a:srgbClr val="663300"/>
                </a:solidFill>
                <a:latin typeface="Arial" pitchFamily="34" charset="0"/>
                <a:cs typeface="Arial" pitchFamily="34" charset="0"/>
              </a:defRPr>
            </a:lvl8pPr>
            <a:lvl9pPr marL="3886200" indent="-228600" eaLnBrk="0" fontAlgn="base" hangingPunct="0">
              <a:spcBef>
                <a:spcPct val="0"/>
              </a:spcBef>
              <a:spcAft>
                <a:spcPct val="0"/>
              </a:spcAft>
              <a:defRPr>
                <a:solidFill>
                  <a:srgbClr val="663300"/>
                </a:solidFill>
                <a:latin typeface="Arial" pitchFamily="34" charset="0"/>
                <a:cs typeface="Arial" pitchFamily="34" charset="0"/>
              </a:defRPr>
            </a:lvl9pPr>
          </a:lstStyle>
          <a:p>
            <a:pPr marL="342900" indent="-342900" eaLnBrk="1" hangingPunct="1">
              <a:lnSpc>
                <a:spcPct val="150000"/>
              </a:lnSpc>
              <a:buFont typeface="Arial" panose="020B0604020202020204" pitchFamily="34" charset="0"/>
              <a:buChar char="•"/>
            </a:pPr>
            <a:r>
              <a:rPr lang="en-CA" sz="2400" dirty="0">
                <a:solidFill>
                  <a:schemeClr val="tx1"/>
                </a:solidFill>
              </a:rPr>
              <a:t>Geo: relating to the earth</a:t>
            </a:r>
          </a:p>
          <a:p>
            <a:pPr marL="342900" indent="-342900" eaLnBrk="1" hangingPunct="1">
              <a:lnSpc>
                <a:spcPct val="150000"/>
              </a:lnSpc>
              <a:buFont typeface="Arial" panose="020B0604020202020204" pitchFamily="34" charset="0"/>
              <a:buChar char="•"/>
            </a:pPr>
            <a:r>
              <a:rPr lang="en-CA" sz="2400" dirty="0">
                <a:solidFill>
                  <a:schemeClr val="tx1"/>
                </a:solidFill>
              </a:rPr>
              <a:t>Thermal: relating to heat</a:t>
            </a:r>
            <a:endParaRPr lang="en-US" sz="2400" dirty="0">
              <a:solidFill>
                <a:schemeClr val="tx1"/>
              </a:solidFill>
            </a:endParaRPr>
          </a:p>
        </p:txBody>
      </p:sp>
      <p:grpSp>
        <p:nvGrpSpPr>
          <p:cNvPr id="16" name="Group 15">
            <a:extLst>
              <a:ext uri="{FF2B5EF4-FFF2-40B4-BE49-F238E27FC236}">
                <a16:creationId xmlns:a16="http://schemas.microsoft.com/office/drawing/2014/main" id="{F98C5A61-1404-4446-8D0D-E9F5B513B31A}"/>
              </a:ext>
            </a:extLst>
          </p:cNvPr>
          <p:cNvGrpSpPr/>
          <p:nvPr/>
        </p:nvGrpSpPr>
        <p:grpSpPr>
          <a:xfrm>
            <a:off x="-40167" y="2882310"/>
            <a:ext cx="12206289" cy="3332991"/>
            <a:chOff x="0" y="2874135"/>
            <a:chExt cx="12206289" cy="3332991"/>
          </a:xfrm>
        </p:grpSpPr>
        <p:sp>
          <p:nvSpPr>
            <p:cNvPr id="17" name="Rectangle 8">
              <a:extLst>
                <a:ext uri="{FF2B5EF4-FFF2-40B4-BE49-F238E27FC236}">
                  <a16:creationId xmlns:a16="http://schemas.microsoft.com/office/drawing/2014/main" id="{13FF9E71-D457-4B05-9019-8CD10833F994}"/>
                </a:ext>
              </a:extLst>
            </p:cNvPr>
            <p:cNvSpPr>
              <a:spLocks noChangeArrowheads="1"/>
            </p:cNvSpPr>
            <p:nvPr/>
          </p:nvSpPr>
          <p:spPr bwMode="auto">
            <a:xfrm>
              <a:off x="0" y="2874135"/>
              <a:ext cx="12191999" cy="3321050"/>
            </a:xfrm>
            <a:prstGeom prst="rect">
              <a:avLst/>
            </a:prstGeom>
            <a:solidFill>
              <a:srgbClr val="E2F0F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CA"/>
            </a:p>
          </p:txBody>
        </p:sp>
        <p:sp>
          <p:nvSpPr>
            <p:cNvPr id="18" name="Rectangle 8">
              <a:extLst>
                <a:ext uri="{FF2B5EF4-FFF2-40B4-BE49-F238E27FC236}">
                  <a16:creationId xmlns:a16="http://schemas.microsoft.com/office/drawing/2014/main" id="{C8406452-5297-433A-9D7D-7042565314DB}"/>
                </a:ext>
              </a:extLst>
            </p:cNvPr>
            <p:cNvSpPr>
              <a:spLocks noChangeArrowheads="1"/>
            </p:cNvSpPr>
            <p:nvPr/>
          </p:nvSpPr>
          <p:spPr bwMode="auto">
            <a:xfrm>
              <a:off x="0" y="4114801"/>
              <a:ext cx="12191999" cy="2092325"/>
            </a:xfrm>
            <a:prstGeom prst="rect">
              <a:avLst/>
            </a:prstGeom>
            <a:gradFill rotWithShape="0">
              <a:gsLst>
                <a:gs pos="0">
                  <a:srgbClr val="CC3300"/>
                </a:gs>
                <a:gs pos="100000">
                  <a:srgbClr val="CC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a:solidFill>
                  <a:schemeClr val="tx1"/>
                </a:solidFill>
                <a:latin typeface="Agency FB" pitchFamily="34" charset="0"/>
              </a:endParaRPr>
            </a:p>
          </p:txBody>
        </p:sp>
        <p:sp>
          <p:nvSpPr>
            <p:cNvPr id="19" name="AutoShape 4">
              <a:extLst>
                <a:ext uri="{FF2B5EF4-FFF2-40B4-BE49-F238E27FC236}">
                  <a16:creationId xmlns:a16="http://schemas.microsoft.com/office/drawing/2014/main" id="{12792B29-5B89-4E33-A027-821F112F4B01}"/>
                </a:ext>
              </a:extLst>
            </p:cNvPr>
            <p:cNvSpPr>
              <a:spLocks noChangeArrowheads="1"/>
            </p:cNvSpPr>
            <p:nvPr/>
          </p:nvSpPr>
          <p:spPr bwMode="auto">
            <a:xfrm rot="16200000">
              <a:off x="2206626" y="2439988"/>
              <a:ext cx="933450" cy="2416175"/>
            </a:xfrm>
            <a:prstGeom prst="homePlate">
              <a:avLst>
                <a:gd name="adj" fmla="val 25000"/>
              </a:avLst>
            </a:prstGeom>
            <a:gradFill rotWithShape="0">
              <a:gsLst>
                <a:gs pos="0">
                  <a:srgbClr val="FF3300"/>
                </a:gs>
                <a:gs pos="100000">
                  <a:srgbClr val="FF9933"/>
                </a:gs>
              </a:gsLst>
              <a:lin ang="5400000" scaled="1"/>
            </a:gradFill>
            <a:ln w="28575">
              <a:solidFill>
                <a:srgbClr val="800000"/>
              </a:solidFill>
              <a:miter lim="800000"/>
              <a:headEnd/>
              <a:tailEnd/>
            </a:ln>
          </p:spPr>
          <p:txBody>
            <a:bodyPr wrap="none" anchor="ctr"/>
            <a:lstStyle/>
            <a:p>
              <a:endParaRPr lang="en-CA"/>
            </a:p>
          </p:txBody>
        </p:sp>
        <p:sp>
          <p:nvSpPr>
            <p:cNvPr id="20" name="Rectangle 7">
              <a:extLst>
                <a:ext uri="{FF2B5EF4-FFF2-40B4-BE49-F238E27FC236}">
                  <a16:creationId xmlns:a16="http://schemas.microsoft.com/office/drawing/2014/main" id="{F323614C-4069-4C5A-8FB6-432917E5481A}"/>
                </a:ext>
              </a:extLst>
            </p:cNvPr>
            <p:cNvSpPr>
              <a:spLocks noChangeArrowheads="1"/>
            </p:cNvSpPr>
            <p:nvPr/>
          </p:nvSpPr>
          <p:spPr bwMode="auto">
            <a:xfrm>
              <a:off x="2203452" y="3421063"/>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1"/>
                  </a:solidFill>
                </a:rPr>
                <a:t>70°F</a:t>
              </a:r>
            </a:p>
          </p:txBody>
        </p:sp>
        <p:sp>
          <p:nvSpPr>
            <p:cNvPr id="21" name="Rectangle 10">
              <a:extLst>
                <a:ext uri="{FF2B5EF4-FFF2-40B4-BE49-F238E27FC236}">
                  <a16:creationId xmlns:a16="http://schemas.microsoft.com/office/drawing/2014/main" id="{1474FE4D-DCDB-4207-A9AA-CBC66F73C291}"/>
                </a:ext>
              </a:extLst>
            </p:cNvPr>
            <p:cNvSpPr>
              <a:spLocks noChangeArrowheads="1"/>
            </p:cNvSpPr>
            <p:nvPr/>
          </p:nvSpPr>
          <p:spPr bwMode="auto">
            <a:xfrm>
              <a:off x="2125512" y="5025788"/>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chemeClr val="tx1"/>
                  </a:solidFill>
                </a:rPr>
                <a:t>50°F</a:t>
              </a:r>
            </a:p>
          </p:txBody>
        </p:sp>
        <p:sp>
          <p:nvSpPr>
            <p:cNvPr id="22" name="AutoShape 12">
              <a:extLst>
                <a:ext uri="{FF2B5EF4-FFF2-40B4-BE49-F238E27FC236}">
                  <a16:creationId xmlns:a16="http://schemas.microsoft.com/office/drawing/2014/main" id="{3337BE67-43D9-4CEE-964E-EFE00E15737C}"/>
                </a:ext>
              </a:extLst>
            </p:cNvPr>
            <p:cNvSpPr>
              <a:spLocks noChangeArrowheads="1"/>
            </p:cNvSpPr>
            <p:nvPr/>
          </p:nvSpPr>
          <p:spPr bwMode="auto">
            <a:xfrm>
              <a:off x="2941639" y="3773489"/>
              <a:ext cx="352425" cy="1055687"/>
            </a:xfrm>
            <a:prstGeom prst="upDownArrow">
              <a:avLst>
                <a:gd name="adj1" fmla="val 55000"/>
                <a:gd name="adj2" fmla="val 42506"/>
              </a:avLst>
            </a:prstGeom>
            <a:gradFill rotWithShape="0">
              <a:gsLst>
                <a:gs pos="0">
                  <a:srgbClr val="00B0F0"/>
                </a:gs>
                <a:gs pos="100000">
                  <a:srgbClr val="FF0000"/>
                </a:gs>
              </a:gsLst>
              <a:lin ang="5400000" scaled="1"/>
            </a:gradFill>
            <a:ln w="3175">
              <a:solidFill>
                <a:schemeClr val="bg1"/>
              </a:solidFill>
              <a:miter lim="800000"/>
              <a:headEnd/>
              <a:tailEnd/>
            </a:ln>
          </p:spPr>
          <p:txBody>
            <a:bodyPr wrap="none" anchor="ctr"/>
            <a:lstStyle/>
            <a:p>
              <a:endParaRPr lang="en-CA"/>
            </a:p>
          </p:txBody>
        </p:sp>
        <p:sp>
          <p:nvSpPr>
            <p:cNvPr id="24" name="Rectangle 3">
              <a:extLst>
                <a:ext uri="{FF2B5EF4-FFF2-40B4-BE49-F238E27FC236}">
                  <a16:creationId xmlns:a16="http://schemas.microsoft.com/office/drawing/2014/main" id="{BE1B66E8-43A2-4716-B56A-760D8DF17EBB}"/>
                </a:ext>
              </a:extLst>
            </p:cNvPr>
            <p:cNvSpPr>
              <a:spLocks noChangeArrowheads="1"/>
            </p:cNvSpPr>
            <p:nvPr/>
          </p:nvSpPr>
          <p:spPr bwMode="auto">
            <a:xfrm>
              <a:off x="4818733" y="3191510"/>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chemeClr val="tx1"/>
                  </a:solidFill>
                </a:rPr>
                <a:t>90°F</a:t>
              </a:r>
            </a:p>
          </p:txBody>
        </p:sp>
        <p:pic>
          <p:nvPicPr>
            <p:cNvPr id="27" name="Picture 2" descr="http://www.istockphoto.com/file_thumbview_approve/605709/2/istockphoto_605709-cut-grass-with-dew-drops-on-white-background.jpg">
              <a:extLst>
                <a:ext uri="{FF2B5EF4-FFF2-40B4-BE49-F238E27FC236}">
                  <a16:creationId xmlns:a16="http://schemas.microsoft.com/office/drawing/2014/main" id="{1EA13B3E-AA03-4589-805A-3589E74A294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3894138" y="4016375"/>
              <a:ext cx="738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http://www.istockphoto.com/file_thumbview_approve/605709/2/istockphoto_605709-cut-grass-with-dew-drops-on-white-background.jpg">
              <a:extLst>
                <a:ext uri="{FF2B5EF4-FFF2-40B4-BE49-F238E27FC236}">
                  <a16:creationId xmlns:a16="http://schemas.microsoft.com/office/drawing/2014/main" id="{C2B3BF20-AC2B-4575-BA40-909F67E941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4632327" y="4014788"/>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http://www.istockphoto.com/file_thumbview_approve/605709/2/istockphoto_605709-cut-grass-with-dew-drops-on-white-background.jpg">
              <a:extLst>
                <a:ext uri="{FF2B5EF4-FFF2-40B4-BE49-F238E27FC236}">
                  <a16:creationId xmlns:a16="http://schemas.microsoft.com/office/drawing/2014/main" id="{5BDD5613-1904-443D-860B-6B520B90348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5362577" y="4025900"/>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http://www.istockphoto.com/file_thumbview_approve/605709/2/istockphoto_605709-cut-grass-with-dew-drops-on-white-background.jpg">
              <a:extLst>
                <a:ext uri="{FF2B5EF4-FFF2-40B4-BE49-F238E27FC236}">
                  <a16:creationId xmlns:a16="http://schemas.microsoft.com/office/drawing/2014/main" id="{A6006226-6C51-4A44-BE46-3589883DDF6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6100763" y="4022725"/>
              <a:ext cx="738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http://www.istockphoto.com/file_thumbview_approve/605709/2/istockphoto_605709-cut-grass-with-dew-drops-on-white-background.jpg">
              <a:extLst>
                <a:ext uri="{FF2B5EF4-FFF2-40B4-BE49-F238E27FC236}">
                  <a16:creationId xmlns:a16="http://schemas.microsoft.com/office/drawing/2014/main" id="{4DCD9F01-0EB2-4A19-991A-61FE16609D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6838952" y="4025900"/>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http://www.istockphoto.com/file_thumbview_approve/605709/2/istockphoto_605709-cut-grass-with-dew-drops-on-white-background.jpg">
              <a:extLst>
                <a:ext uri="{FF2B5EF4-FFF2-40B4-BE49-F238E27FC236}">
                  <a16:creationId xmlns:a16="http://schemas.microsoft.com/office/drawing/2014/main" id="{C168588E-1E3E-46F1-A61B-83B1194325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7577138" y="4025900"/>
              <a:ext cx="738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http://www.istockphoto.com/file_thumbview_approve/605709/2/istockphoto_605709-cut-grass-with-dew-drops-on-white-background.jpg">
              <a:extLst>
                <a:ext uri="{FF2B5EF4-FFF2-40B4-BE49-F238E27FC236}">
                  <a16:creationId xmlns:a16="http://schemas.microsoft.com/office/drawing/2014/main" id="{38BE9979-0512-4E35-B3AF-104B864BE35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8315326" y="4025900"/>
              <a:ext cx="838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http://www.istockphoto.com/file_thumbview_approve/605709/2/istockphoto_605709-cut-grass-with-dew-drops-on-white-background.jpg">
              <a:extLst>
                <a:ext uri="{FF2B5EF4-FFF2-40B4-BE49-F238E27FC236}">
                  <a16:creationId xmlns:a16="http://schemas.microsoft.com/office/drawing/2014/main" id="{E13FBF8A-5F98-41B5-A504-E675076A997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0" y="4029076"/>
              <a:ext cx="714376"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http://www.istockphoto.com/file_thumbview_approve/605709/2/istockphoto_605709-cut-grass-with-dew-drops-on-white-background.jpg">
              <a:extLst>
                <a:ext uri="{FF2B5EF4-FFF2-40B4-BE49-F238E27FC236}">
                  <a16:creationId xmlns:a16="http://schemas.microsoft.com/office/drawing/2014/main" id="{4114A878-67D3-49B6-AFEB-C89309473FF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714376" y="4022725"/>
              <a:ext cx="736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http://www.istockphoto.com/file_thumbview_approve/605709/2/istockphoto_605709-cut-grass-with-dew-drops-on-white-background.jpg">
              <a:extLst>
                <a:ext uri="{FF2B5EF4-FFF2-40B4-BE49-F238E27FC236}">
                  <a16:creationId xmlns:a16="http://schemas.microsoft.com/office/drawing/2014/main" id="{C3AFF861-63C8-4786-8A05-C4440BCAE83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9153527" y="4022725"/>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http://www.istockphoto.com/file_thumbview_approve/605709/2/istockphoto_605709-cut-grass-with-dew-drops-on-white-background.jpg">
              <a:extLst>
                <a:ext uri="{FF2B5EF4-FFF2-40B4-BE49-F238E27FC236}">
                  <a16:creationId xmlns:a16="http://schemas.microsoft.com/office/drawing/2014/main" id="{5D1E4BD0-2023-4F70-9C50-4457E211DEB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9891713" y="4022725"/>
              <a:ext cx="738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http://www.istockphoto.com/file_thumbview_approve/605709/2/istockphoto_605709-cut-grass-with-dew-drops-on-white-background.jpg">
              <a:extLst>
                <a:ext uri="{FF2B5EF4-FFF2-40B4-BE49-F238E27FC236}">
                  <a16:creationId xmlns:a16="http://schemas.microsoft.com/office/drawing/2014/main" id="{67186837-10A4-417E-811A-AE3E2C1967D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0629901" y="4022725"/>
              <a:ext cx="838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http://www.istockphoto.com/file_thumbview_approve/605709/2/istockphoto_605709-cut-grass-with-dew-drops-on-white-background.jpg">
              <a:extLst>
                <a:ext uri="{FF2B5EF4-FFF2-40B4-BE49-F238E27FC236}">
                  <a16:creationId xmlns:a16="http://schemas.microsoft.com/office/drawing/2014/main" id="{57BA1488-F6E5-40DC-83B7-3CD1E20FF3D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1468102" y="4019550"/>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a:extLst>
              <a:ext uri="{FF2B5EF4-FFF2-40B4-BE49-F238E27FC236}">
                <a16:creationId xmlns:a16="http://schemas.microsoft.com/office/drawing/2014/main" id="{0F2C0825-BC73-389A-2282-3F72A1FA8E15}"/>
              </a:ext>
            </a:extLst>
          </p:cNvPr>
          <p:cNvSpPr>
            <a:spLocks noGrp="1"/>
          </p:cNvSpPr>
          <p:nvPr>
            <p:ph type="sldNum" sz="quarter" idx="4"/>
          </p:nvPr>
        </p:nvSpPr>
        <p:spPr/>
        <p:txBody>
          <a:bodyPr/>
          <a:lstStyle/>
          <a:p>
            <a:fld id="{F6962739-3FD4-4E58-B0B5-7EC332B49BD6}" type="slidenum">
              <a:rPr lang="en-CA" smtClean="0"/>
              <a:pPr/>
              <a:t>6</a:t>
            </a:fld>
            <a:endParaRPr lang="en-CA" dirty="0"/>
          </a:p>
        </p:txBody>
      </p:sp>
    </p:spTree>
    <p:extLst>
      <p:ext uri="{BB962C8B-B14F-4D97-AF65-F5344CB8AC3E}">
        <p14:creationId xmlns:p14="http://schemas.microsoft.com/office/powerpoint/2010/main" val="254510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10580" y="2864196"/>
            <a:ext cx="12205893" cy="3321050"/>
          </a:xfrm>
          <a:prstGeom prst="rect">
            <a:avLst/>
          </a:prstGeom>
          <a:solidFill>
            <a:srgbClr val="E2F0F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CA"/>
          </a:p>
        </p:txBody>
      </p:sp>
      <p:sp>
        <p:nvSpPr>
          <p:cNvPr id="7171" name="Title 2"/>
          <p:cNvSpPr>
            <a:spLocks noGrp="1"/>
          </p:cNvSpPr>
          <p:nvPr>
            <p:ph type="title"/>
          </p:nvPr>
        </p:nvSpPr>
        <p:spPr>
          <a:xfrm>
            <a:off x="162043" y="-64167"/>
            <a:ext cx="11303000" cy="962526"/>
          </a:xfrm>
          <a:ln/>
        </p:spPr>
        <p:txBody>
          <a:bodyPr>
            <a:normAutofit/>
          </a:bodyPr>
          <a:lstStyle/>
          <a:p>
            <a:r>
              <a:rPr lang="en-US" dirty="0"/>
              <a:t>Earth Energy Resource</a:t>
            </a:r>
          </a:p>
        </p:txBody>
      </p:sp>
      <p:sp>
        <p:nvSpPr>
          <p:cNvPr id="7173" name="TextBox 10"/>
          <p:cNvSpPr txBox="1">
            <a:spLocks noChangeArrowheads="1"/>
          </p:cNvSpPr>
          <p:nvPr/>
        </p:nvSpPr>
        <p:spPr bwMode="auto">
          <a:xfrm>
            <a:off x="0" y="821376"/>
            <a:ext cx="12131216"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pitchFamily="34" charset="0"/>
                <a:cs typeface="Arial" pitchFamily="34" charset="0"/>
              </a:defRPr>
            </a:lvl1pPr>
            <a:lvl2pPr marL="742950" indent="-285750" eaLnBrk="0" hangingPunct="0">
              <a:defRPr>
                <a:solidFill>
                  <a:srgbClr val="663300"/>
                </a:solidFill>
                <a:latin typeface="Arial" pitchFamily="34" charset="0"/>
                <a:cs typeface="Arial" pitchFamily="34" charset="0"/>
              </a:defRPr>
            </a:lvl2pPr>
            <a:lvl3pPr marL="1143000" indent="-228600" eaLnBrk="0" hangingPunct="0">
              <a:defRPr>
                <a:solidFill>
                  <a:srgbClr val="663300"/>
                </a:solidFill>
                <a:latin typeface="Arial" pitchFamily="34" charset="0"/>
                <a:cs typeface="Arial" pitchFamily="34" charset="0"/>
              </a:defRPr>
            </a:lvl3pPr>
            <a:lvl4pPr marL="1600200" indent="-228600" eaLnBrk="0" hangingPunct="0">
              <a:defRPr>
                <a:solidFill>
                  <a:srgbClr val="663300"/>
                </a:solidFill>
                <a:latin typeface="Arial" pitchFamily="34" charset="0"/>
                <a:cs typeface="Arial" pitchFamily="34" charset="0"/>
              </a:defRPr>
            </a:lvl4pPr>
            <a:lvl5pPr marL="2057400" indent="-228600" eaLnBrk="0" hangingPunct="0">
              <a:defRPr>
                <a:solidFill>
                  <a:srgbClr val="663300"/>
                </a:solidFill>
                <a:latin typeface="Arial" pitchFamily="34" charset="0"/>
                <a:cs typeface="Arial" pitchFamily="34" charset="0"/>
              </a:defRPr>
            </a:lvl5pPr>
            <a:lvl6pPr marL="2514600" indent="-228600" eaLnBrk="0" fontAlgn="base" hangingPunct="0">
              <a:spcBef>
                <a:spcPct val="0"/>
              </a:spcBef>
              <a:spcAft>
                <a:spcPct val="0"/>
              </a:spcAft>
              <a:defRPr>
                <a:solidFill>
                  <a:srgbClr val="663300"/>
                </a:solidFill>
                <a:latin typeface="Arial" pitchFamily="34" charset="0"/>
                <a:cs typeface="Arial" pitchFamily="34" charset="0"/>
              </a:defRPr>
            </a:lvl6pPr>
            <a:lvl7pPr marL="2971800" indent="-228600" eaLnBrk="0" fontAlgn="base" hangingPunct="0">
              <a:spcBef>
                <a:spcPct val="0"/>
              </a:spcBef>
              <a:spcAft>
                <a:spcPct val="0"/>
              </a:spcAft>
              <a:defRPr>
                <a:solidFill>
                  <a:srgbClr val="663300"/>
                </a:solidFill>
                <a:latin typeface="Arial" pitchFamily="34" charset="0"/>
                <a:cs typeface="Arial" pitchFamily="34" charset="0"/>
              </a:defRPr>
            </a:lvl7pPr>
            <a:lvl8pPr marL="3429000" indent="-228600" eaLnBrk="0" fontAlgn="base" hangingPunct="0">
              <a:spcBef>
                <a:spcPct val="0"/>
              </a:spcBef>
              <a:spcAft>
                <a:spcPct val="0"/>
              </a:spcAft>
              <a:defRPr>
                <a:solidFill>
                  <a:srgbClr val="663300"/>
                </a:solidFill>
                <a:latin typeface="Arial" pitchFamily="34" charset="0"/>
                <a:cs typeface="Arial" pitchFamily="34" charset="0"/>
              </a:defRPr>
            </a:lvl8pPr>
            <a:lvl9pPr marL="3886200" indent="-228600" eaLnBrk="0" fontAlgn="base" hangingPunct="0">
              <a:spcBef>
                <a:spcPct val="0"/>
              </a:spcBef>
              <a:spcAft>
                <a:spcPct val="0"/>
              </a:spcAft>
              <a:defRPr>
                <a:solidFill>
                  <a:srgbClr val="663300"/>
                </a:solidFill>
                <a:latin typeface="Arial" pitchFamily="34" charset="0"/>
                <a:cs typeface="Arial" pitchFamily="34" charset="0"/>
              </a:defRPr>
            </a:lvl9pPr>
          </a:lstStyle>
          <a:p>
            <a:pPr marL="342900" indent="-342900" eaLnBrk="1" hangingPunct="1">
              <a:lnSpc>
                <a:spcPct val="150000"/>
              </a:lnSpc>
              <a:buFont typeface="Arial" panose="020B0604020202020204" pitchFamily="34" charset="0"/>
              <a:buChar char="•"/>
            </a:pPr>
            <a:r>
              <a:rPr lang="en-CA" sz="2400" dirty="0">
                <a:solidFill>
                  <a:schemeClr val="tx1"/>
                </a:solidFill>
              </a:rPr>
              <a:t>Plastic pipe transfers heat to volume of earth </a:t>
            </a:r>
          </a:p>
          <a:p>
            <a:pPr marL="342900" indent="-342900" eaLnBrk="1" hangingPunct="1">
              <a:lnSpc>
                <a:spcPct val="150000"/>
              </a:lnSpc>
              <a:buFont typeface="Arial" panose="020B0604020202020204" pitchFamily="34" charset="0"/>
              <a:buChar char="•"/>
            </a:pPr>
            <a:r>
              <a:rPr lang="en-US" sz="2400" dirty="0">
                <a:solidFill>
                  <a:schemeClr val="tx1"/>
                </a:solidFill>
              </a:rPr>
              <a:t>Heat exchange fluid is pumped through the pipe</a:t>
            </a:r>
          </a:p>
          <a:p>
            <a:pPr marL="342900" indent="-342900" eaLnBrk="1" hangingPunct="1">
              <a:lnSpc>
                <a:spcPct val="150000"/>
              </a:lnSpc>
              <a:buFont typeface="Arial" panose="020B0604020202020204" pitchFamily="34" charset="0"/>
              <a:buChar char="•"/>
            </a:pPr>
            <a:r>
              <a:rPr lang="en-US" sz="2400" dirty="0">
                <a:solidFill>
                  <a:schemeClr val="tx1"/>
                </a:solidFill>
              </a:rPr>
              <a:t>Pipe is connected to a heat pump</a:t>
            </a:r>
            <a:endParaRPr lang="en-CA" sz="2400" dirty="0">
              <a:solidFill>
                <a:schemeClr val="tx1"/>
              </a:solidFill>
            </a:endParaRPr>
          </a:p>
        </p:txBody>
      </p:sp>
      <p:sp>
        <p:nvSpPr>
          <p:cNvPr id="7177" name="Rectangle 8"/>
          <p:cNvSpPr>
            <a:spLocks noChangeArrowheads="1"/>
          </p:cNvSpPr>
          <p:nvPr/>
        </p:nvSpPr>
        <p:spPr bwMode="auto">
          <a:xfrm>
            <a:off x="0" y="4114801"/>
            <a:ext cx="12192000" cy="2092325"/>
          </a:xfrm>
          <a:prstGeom prst="rect">
            <a:avLst/>
          </a:prstGeom>
          <a:gradFill rotWithShape="0">
            <a:gsLst>
              <a:gs pos="0">
                <a:srgbClr val="CC3300"/>
              </a:gs>
              <a:gs pos="100000">
                <a:srgbClr val="CC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a:solidFill>
                <a:schemeClr val="tx1"/>
              </a:solidFill>
              <a:latin typeface="Agency FB" pitchFamily="34" charset="0"/>
            </a:endParaRPr>
          </a:p>
        </p:txBody>
      </p:sp>
      <p:sp>
        <p:nvSpPr>
          <p:cNvPr id="7190" name="Line 22"/>
          <p:cNvSpPr>
            <a:spLocks noChangeShapeType="1"/>
          </p:cNvSpPr>
          <p:nvPr/>
        </p:nvSpPr>
        <p:spPr bwMode="auto">
          <a:xfrm rot="-5400000">
            <a:off x="4678137" y="2909888"/>
            <a:ext cx="0" cy="3054350"/>
          </a:xfrm>
          <a:prstGeom prst="line">
            <a:avLst/>
          </a:prstGeom>
          <a:noFill/>
          <a:ln w="571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1" name="Line 23"/>
          <p:cNvSpPr>
            <a:spLocks noChangeShapeType="1"/>
          </p:cNvSpPr>
          <p:nvPr/>
        </p:nvSpPr>
        <p:spPr bwMode="auto">
          <a:xfrm rot="-5400000">
            <a:off x="4582093" y="3005931"/>
            <a:ext cx="0" cy="3119438"/>
          </a:xfrm>
          <a:prstGeom prst="line">
            <a:avLst/>
          </a:prstGeom>
          <a:noFill/>
          <a:ln w="571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2" name="Line 24"/>
          <p:cNvSpPr>
            <a:spLocks noChangeShapeType="1"/>
          </p:cNvSpPr>
          <p:nvPr/>
        </p:nvSpPr>
        <p:spPr bwMode="auto">
          <a:xfrm rot="10800000" flipH="1">
            <a:off x="4359049" y="4565651"/>
            <a:ext cx="0" cy="1019175"/>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3" name="Line 25"/>
          <p:cNvSpPr>
            <a:spLocks noChangeShapeType="1"/>
          </p:cNvSpPr>
          <p:nvPr/>
        </p:nvSpPr>
        <p:spPr bwMode="auto">
          <a:xfrm rot="10800000" flipH="1">
            <a:off x="4422549" y="4437063"/>
            <a:ext cx="0" cy="1147762"/>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4" name="Line 26"/>
          <p:cNvSpPr>
            <a:spLocks noChangeShapeType="1"/>
          </p:cNvSpPr>
          <p:nvPr/>
        </p:nvSpPr>
        <p:spPr bwMode="auto">
          <a:xfrm rot="5400000" flipH="1">
            <a:off x="4390799" y="5536747"/>
            <a:ext cx="0" cy="63500"/>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5" name="Line 27"/>
          <p:cNvSpPr>
            <a:spLocks noChangeShapeType="1"/>
          </p:cNvSpPr>
          <p:nvPr/>
        </p:nvSpPr>
        <p:spPr bwMode="auto">
          <a:xfrm rot="10800000" flipH="1">
            <a:off x="4805137" y="4565651"/>
            <a:ext cx="0" cy="1019175"/>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6" name="Line 28"/>
          <p:cNvSpPr>
            <a:spLocks noChangeShapeType="1"/>
          </p:cNvSpPr>
          <p:nvPr/>
        </p:nvSpPr>
        <p:spPr bwMode="auto">
          <a:xfrm rot="10800000" flipH="1">
            <a:off x="4868637" y="4437063"/>
            <a:ext cx="0" cy="1147762"/>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7" name="Line 29"/>
          <p:cNvSpPr>
            <a:spLocks noChangeShapeType="1"/>
          </p:cNvSpPr>
          <p:nvPr/>
        </p:nvSpPr>
        <p:spPr bwMode="auto">
          <a:xfrm rot="5400000" flipH="1">
            <a:off x="4836887" y="5536747"/>
            <a:ext cx="0" cy="63500"/>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8" name="Line 30"/>
          <p:cNvSpPr>
            <a:spLocks noChangeShapeType="1"/>
          </p:cNvSpPr>
          <p:nvPr/>
        </p:nvSpPr>
        <p:spPr bwMode="auto">
          <a:xfrm rot="10800000" flipH="1">
            <a:off x="5251224" y="4565651"/>
            <a:ext cx="0" cy="1019175"/>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199" name="Line 31"/>
          <p:cNvSpPr>
            <a:spLocks noChangeShapeType="1"/>
          </p:cNvSpPr>
          <p:nvPr/>
        </p:nvSpPr>
        <p:spPr bwMode="auto">
          <a:xfrm rot="10800000" flipH="1">
            <a:off x="5314724" y="4437063"/>
            <a:ext cx="0" cy="1147762"/>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0" name="Line 32"/>
          <p:cNvSpPr>
            <a:spLocks noChangeShapeType="1"/>
          </p:cNvSpPr>
          <p:nvPr/>
        </p:nvSpPr>
        <p:spPr bwMode="auto">
          <a:xfrm rot="5400000" flipH="1">
            <a:off x="5282974" y="5536747"/>
            <a:ext cx="0" cy="63500"/>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1" name="Line 33"/>
          <p:cNvSpPr>
            <a:spLocks noChangeShapeType="1"/>
          </p:cNvSpPr>
          <p:nvPr/>
        </p:nvSpPr>
        <p:spPr bwMode="auto">
          <a:xfrm rot="10800000" flipH="1">
            <a:off x="5695724" y="4565651"/>
            <a:ext cx="0" cy="1019175"/>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2" name="Line 34"/>
          <p:cNvSpPr>
            <a:spLocks noChangeShapeType="1"/>
          </p:cNvSpPr>
          <p:nvPr/>
        </p:nvSpPr>
        <p:spPr bwMode="auto">
          <a:xfrm rot="10800000" flipH="1">
            <a:off x="5759224" y="4437063"/>
            <a:ext cx="0" cy="1147762"/>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3" name="Line 35"/>
          <p:cNvSpPr>
            <a:spLocks noChangeShapeType="1"/>
          </p:cNvSpPr>
          <p:nvPr/>
        </p:nvSpPr>
        <p:spPr bwMode="auto">
          <a:xfrm rot="5400000" flipH="1">
            <a:off x="5727474" y="5536747"/>
            <a:ext cx="0" cy="63500"/>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4" name="Line 36"/>
          <p:cNvSpPr>
            <a:spLocks noChangeShapeType="1"/>
          </p:cNvSpPr>
          <p:nvPr/>
        </p:nvSpPr>
        <p:spPr bwMode="auto">
          <a:xfrm rot="10800000" flipH="1">
            <a:off x="6141812" y="4565651"/>
            <a:ext cx="0" cy="1019175"/>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5" name="Line 37"/>
          <p:cNvSpPr>
            <a:spLocks noChangeShapeType="1"/>
          </p:cNvSpPr>
          <p:nvPr/>
        </p:nvSpPr>
        <p:spPr bwMode="auto">
          <a:xfrm rot="10800000" flipH="1">
            <a:off x="6205312" y="4437063"/>
            <a:ext cx="0" cy="1147762"/>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6" name="Line 38"/>
          <p:cNvSpPr>
            <a:spLocks noChangeShapeType="1"/>
          </p:cNvSpPr>
          <p:nvPr/>
        </p:nvSpPr>
        <p:spPr bwMode="auto">
          <a:xfrm rot="5400000" flipH="1">
            <a:off x="6173562" y="5536747"/>
            <a:ext cx="0" cy="63500"/>
          </a:xfrm>
          <a:prstGeom prst="line">
            <a:avLst/>
          </a:prstGeom>
          <a:noFill/>
          <a:ln w="28575">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pic>
        <p:nvPicPr>
          <p:cNvPr id="7210"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3885974" y="4016375"/>
            <a:ext cx="774436" cy="10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4640491" y="4014788"/>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5370741" y="4025900"/>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3"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6108927" y="4022725"/>
            <a:ext cx="738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4"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6847116" y="4025900"/>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5"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7585302" y="4025900"/>
            <a:ext cx="738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6" name="Picture 2" descr="http://www.istockphoto.com/file_thumbview_approve/605709/2/istockphoto_605709-cut-grass-with-dew-drops-on-white-background.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8323490" y="4025900"/>
            <a:ext cx="838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7" name="Picture 2" descr="http://www.istockphoto.com/file_thumbview_approve/605709/2/istockphoto_605709-cut-grass-with-dew-drops-on-white-backgroun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0" y="4029076"/>
            <a:ext cx="714376"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8"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706212" y="4022725"/>
            <a:ext cx="736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4"/>
          <p:cNvSpPr>
            <a:spLocks noChangeArrowheads="1"/>
          </p:cNvSpPr>
          <p:nvPr/>
        </p:nvSpPr>
        <p:spPr bwMode="auto">
          <a:xfrm rot="-5400000">
            <a:off x="2198462" y="2439988"/>
            <a:ext cx="933450" cy="2416175"/>
          </a:xfrm>
          <a:prstGeom prst="homePlate">
            <a:avLst>
              <a:gd name="adj" fmla="val 25000"/>
            </a:avLst>
          </a:prstGeom>
          <a:gradFill rotWithShape="0">
            <a:gsLst>
              <a:gs pos="0">
                <a:srgbClr val="FF3300"/>
              </a:gs>
              <a:gs pos="100000">
                <a:srgbClr val="FF9933"/>
              </a:gs>
            </a:gsLst>
            <a:lin ang="5400000" scaled="1"/>
          </a:gradFill>
          <a:ln w="28575">
            <a:solidFill>
              <a:srgbClr val="800000"/>
            </a:solidFill>
            <a:miter lim="800000"/>
            <a:headEnd/>
            <a:tailEnd/>
          </a:ln>
        </p:spPr>
        <p:txBody>
          <a:bodyPr wrap="none" anchor="ctr"/>
          <a:lstStyle/>
          <a:p>
            <a:endParaRPr lang="en-CA"/>
          </a:p>
        </p:txBody>
      </p:sp>
      <p:sp>
        <p:nvSpPr>
          <p:cNvPr id="7176" name="Rectangle 7"/>
          <p:cNvSpPr>
            <a:spLocks noChangeArrowheads="1"/>
          </p:cNvSpPr>
          <p:nvPr/>
        </p:nvSpPr>
        <p:spPr bwMode="auto">
          <a:xfrm>
            <a:off x="2298475" y="3212265"/>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1"/>
                </a:solidFill>
              </a:rPr>
              <a:t>70°F</a:t>
            </a:r>
          </a:p>
        </p:txBody>
      </p:sp>
      <p:sp>
        <p:nvSpPr>
          <p:cNvPr id="7178" name="Rectangle 8"/>
          <p:cNvSpPr>
            <a:spLocks noChangeArrowheads="1"/>
          </p:cNvSpPr>
          <p:nvPr/>
        </p:nvSpPr>
        <p:spPr bwMode="auto">
          <a:xfrm>
            <a:off x="2958875" y="3716338"/>
            <a:ext cx="233363" cy="392112"/>
          </a:xfrm>
          <a:prstGeom prst="rect">
            <a:avLst/>
          </a:prstGeom>
          <a:solidFill>
            <a:srgbClr val="EAEAEA"/>
          </a:solidFill>
          <a:ln w="9525">
            <a:solidFill>
              <a:schemeClr val="tx1"/>
            </a:solidFill>
            <a:miter lim="800000"/>
            <a:headEnd/>
            <a:tailEnd/>
          </a:ln>
        </p:spPr>
        <p:txBody>
          <a:bodyPr wrap="none" anchor="ctr"/>
          <a:lstStyle/>
          <a:p>
            <a:endParaRPr lang="en-CA"/>
          </a:p>
        </p:txBody>
      </p:sp>
      <p:sp>
        <p:nvSpPr>
          <p:cNvPr id="7179" name="Rectangle 9"/>
          <p:cNvSpPr>
            <a:spLocks noChangeArrowheads="1"/>
          </p:cNvSpPr>
          <p:nvPr/>
        </p:nvSpPr>
        <p:spPr bwMode="auto">
          <a:xfrm>
            <a:off x="1771424" y="3567114"/>
            <a:ext cx="1760538" cy="85725"/>
          </a:xfrm>
          <a:prstGeom prst="rect">
            <a:avLst/>
          </a:prstGeom>
          <a:solidFill>
            <a:srgbClr val="EAEAEA"/>
          </a:solidFill>
          <a:ln w="9525">
            <a:solidFill>
              <a:schemeClr val="tx1"/>
            </a:solidFill>
            <a:miter lim="800000"/>
            <a:headEnd/>
            <a:tailEnd/>
          </a:ln>
        </p:spPr>
        <p:txBody>
          <a:bodyPr wrap="none" anchor="ctr"/>
          <a:lstStyle/>
          <a:p>
            <a:endParaRPr lang="en-CA"/>
          </a:p>
        </p:txBody>
      </p:sp>
      <p:sp>
        <p:nvSpPr>
          <p:cNvPr id="28" name="Rectangle 10"/>
          <p:cNvSpPr>
            <a:spLocks noChangeArrowheads="1"/>
          </p:cNvSpPr>
          <p:nvPr/>
        </p:nvSpPr>
        <p:spPr bwMode="auto">
          <a:xfrm>
            <a:off x="3028725" y="3641725"/>
            <a:ext cx="104775" cy="84138"/>
          </a:xfrm>
          <a:prstGeom prst="rect">
            <a:avLst/>
          </a:prstGeom>
          <a:solidFill>
            <a:srgbClr val="EAEAEA"/>
          </a:solidFill>
          <a:ln w="9525">
            <a:solidFill>
              <a:schemeClr val="tx1">
                <a:lumMod val="65000"/>
                <a:lumOff val="35000"/>
              </a:schemeClr>
            </a:solidFill>
            <a:miter lim="800000"/>
            <a:headEnd/>
            <a:tailEnd/>
          </a:ln>
        </p:spPr>
        <p:txBody>
          <a:bodyPr wrap="none" anchor="ctr"/>
          <a:lstStyle/>
          <a:p>
            <a:pPr>
              <a:defRPr/>
            </a:pPr>
            <a:endParaRPr lang="en-CA">
              <a:latin typeface="Arial" charset="0"/>
              <a:cs typeface="Arial" charset="0"/>
            </a:endParaRPr>
          </a:p>
        </p:txBody>
      </p:sp>
      <p:sp>
        <p:nvSpPr>
          <p:cNvPr id="29" name="Line 11"/>
          <p:cNvSpPr>
            <a:spLocks noChangeShapeType="1"/>
          </p:cNvSpPr>
          <p:nvPr/>
        </p:nvSpPr>
        <p:spPr bwMode="auto">
          <a:xfrm flipH="1">
            <a:off x="1792062" y="3657601"/>
            <a:ext cx="69850" cy="106363"/>
          </a:xfrm>
          <a:prstGeom prst="line">
            <a:avLst/>
          </a:prstGeom>
          <a:noFill/>
          <a:ln w="9525">
            <a:solidFill>
              <a:schemeClr val="tx1">
                <a:lumMod val="65000"/>
                <a:lumOff val="35000"/>
              </a:schemeClr>
            </a:solidFill>
            <a:round/>
            <a:headEnd/>
            <a:tailEnd type="triangle" w="med" len="sm"/>
          </a:ln>
        </p:spPr>
        <p:txBody>
          <a:bodyPr wrap="none"/>
          <a:lstStyle/>
          <a:p>
            <a:pPr>
              <a:defRPr/>
            </a:pPr>
            <a:endParaRPr lang="en-CA">
              <a:latin typeface="Arial" charset="0"/>
              <a:cs typeface="Arial" charset="0"/>
            </a:endParaRPr>
          </a:p>
        </p:txBody>
      </p:sp>
      <p:sp>
        <p:nvSpPr>
          <p:cNvPr id="30" name="Line 12"/>
          <p:cNvSpPr>
            <a:spLocks noChangeShapeType="1"/>
          </p:cNvSpPr>
          <p:nvPr/>
        </p:nvSpPr>
        <p:spPr bwMode="auto">
          <a:xfrm>
            <a:off x="1871437" y="3657600"/>
            <a:ext cx="69850" cy="122238"/>
          </a:xfrm>
          <a:prstGeom prst="line">
            <a:avLst/>
          </a:prstGeom>
          <a:noFill/>
          <a:ln w="9525">
            <a:solidFill>
              <a:schemeClr val="tx1">
                <a:lumMod val="65000"/>
                <a:lumOff val="35000"/>
              </a:schemeClr>
            </a:solidFill>
            <a:round/>
            <a:headEnd/>
            <a:tailEnd type="triangle" w="med" len="sm"/>
          </a:ln>
        </p:spPr>
        <p:txBody>
          <a:bodyPr wrap="none"/>
          <a:lstStyle/>
          <a:p>
            <a:pPr>
              <a:defRPr/>
            </a:pPr>
            <a:endParaRPr lang="en-CA">
              <a:latin typeface="Arial" charset="0"/>
              <a:cs typeface="Arial" charset="0"/>
            </a:endParaRPr>
          </a:p>
        </p:txBody>
      </p:sp>
      <p:sp>
        <p:nvSpPr>
          <p:cNvPr id="31" name="Line 13"/>
          <p:cNvSpPr>
            <a:spLocks noChangeShapeType="1"/>
          </p:cNvSpPr>
          <p:nvPr/>
        </p:nvSpPr>
        <p:spPr bwMode="auto">
          <a:xfrm flipH="1">
            <a:off x="2317525" y="3646488"/>
            <a:ext cx="68263" cy="106362"/>
          </a:xfrm>
          <a:prstGeom prst="line">
            <a:avLst/>
          </a:prstGeom>
          <a:noFill/>
          <a:ln w="9525">
            <a:solidFill>
              <a:schemeClr val="tx1">
                <a:lumMod val="65000"/>
                <a:lumOff val="35000"/>
              </a:schemeClr>
            </a:solidFill>
            <a:round/>
            <a:headEnd/>
            <a:tailEnd type="triangle" w="med" len="sm"/>
          </a:ln>
        </p:spPr>
        <p:txBody>
          <a:bodyPr wrap="none"/>
          <a:lstStyle/>
          <a:p>
            <a:pPr>
              <a:defRPr/>
            </a:pPr>
            <a:endParaRPr lang="en-CA">
              <a:latin typeface="Arial" charset="0"/>
              <a:cs typeface="Arial" charset="0"/>
            </a:endParaRPr>
          </a:p>
        </p:txBody>
      </p:sp>
      <p:sp>
        <p:nvSpPr>
          <p:cNvPr id="32" name="Line 14"/>
          <p:cNvSpPr>
            <a:spLocks noChangeShapeType="1"/>
          </p:cNvSpPr>
          <p:nvPr/>
        </p:nvSpPr>
        <p:spPr bwMode="auto">
          <a:xfrm>
            <a:off x="2396899" y="3646489"/>
            <a:ext cx="69850" cy="122237"/>
          </a:xfrm>
          <a:prstGeom prst="line">
            <a:avLst/>
          </a:prstGeom>
          <a:noFill/>
          <a:ln w="9525">
            <a:solidFill>
              <a:schemeClr val="tx1">
                <a:lumMod val="65000"/>
                <a:lumOff val="35000"/>
              </a:schemeClr>
            </a:solidFill>
            <a:round/>
            <a:headEnd/>
            <a:tailEnd type="triangle" w="med" len="sm"/>
          </a:ln>
        </p:spPr>
        <p:txBody>
          <a:bodyPr wrap="none"/>
          <a:lstStyle/>
          <a:p>
            <a:pPr>
              <a:defRPr/>
            </a:pPr>
            <a:endParaRPr lang="en-CA">
              <a:latin typeface="Arial" charset="0"/>
              <a:cs typeface="Arial" charset="0"/>
            </a:endParaRPr>
          </a:p>
        </p:txBody>
      </p:sp>
      <p:sp>
        <p:nvSpPr>
          <p:cNvPr id="33" name="Line 15"/>
          <p:cNvSpPr>
            <a:spLocks noChangeShapeType="1"/>
          </p:cNvSpPr>
          <p:nvPr/>
        </p:nvSpPr>
        <p:spPr bwMode="auto">
          <a:xfrm flipH="1">
            <a:off x="3362099" y="3652838"/>
            <a:ext cx="69850" cy="106362"/>
          </a:xfrm>
          <a:prstGeom prst="line">
            <a:avLst/>
          </a:prstGeom>
          <a:noFill/>
          <a:ln w="9525">
            <a:solidFill>
              <a:schemeClr val="tx1">
                <a:lumMod val="65000"/>
                <a:lumOff val="35000"/>
              </a:schemeClr>
            </a:solidFill>
            <a:round/>
            <a:headEnd/>
            <a:tailEnd type="triangle" w="med" len="sm"/>
          </a:ln>
        </p:spPr>
        <p:txBody>
          <a:bodyPr wrap="none"/>
          <a:lstStyle/>
          <a:p>
            <a:pPr>
              <a:defRPr/>
            </a:pPr>
            <a:endParaRPr lang="en-CA">
              <a:latin typeface="Arial" charset="0"/>
              <a:cs typeface="Arial" charset="0"/>
            </a:endParaRPr>
          </a:p>
        </p:txBody>
      </p:sp>
      <p:sp>
        <p:nvSpPr>
          <p:cNvPr id="34" name="Line 16"/>
          <p:cNvSpPr>
            <a:spLocks noChangeShapeType="1"/>
          </p:cNvSpPr>
          <p:nvPr/>
        </p:nvSpPr>
        <p:spPr bwMode="auto">
          <a:xfrm>
            <a:off x="3441474" y="3652839"/>
            <a:ext cx="69850" cy="122237"/>
          </a:xfrm>
          <a:prstGeom prst="line">
            <a:avLst/>
          </a:prstGeom>
          <a:noFill/>
          <a:ln w="9525">
            <a:solidFill>
              <a:schemeClr val="tx1">
                <a:lumMod val="65000"/>
                <a:lumOff val="35000"/>
              </a:schemeClr>
            </a:solidFill>
            <a:round/>
            <a:headEnd/>
            <a:tailEnd type="triangle" w="med" len="sm"/>
          </a:ln>
        </p:spPr>
        <p:txBody>
          <a:bodyPr wrap="none"/>
          <a:lstStyle/>
          <a:p>
            <a:pPr>
              <a:defRPr/>
            </a:pPr>
            <a:endParaRPr lang="en-CA">
              <a:latin typeface="Arial" charset="0"/>
              <a:cs typeface="Arial" charset="0"/>
            </a:endParaRPr>
          </a:p>
        </p:txBody>
      </p:sp>
      <p:sp>
        <p:nvSpPr>
          <p:cNvPr id="35" name="Line 17"/>
          <p:cNvSpPr>
            <a:spLocks noChangeShapeType="1"/>
          </p:cNvSpPr>
          <p:nvPr/>
        </p:nvSpPr>
        <p:spPr bwMode="auto">
          <a:xfrm flipV="1">
            <a:off x="2795363" y="3848100"/>
            <a:ext cx="174625" cy="0"/>
          </a:xfrm>
          <a:prstGeom prst="line">
            <a:avLst/>
          </a:prstGeom>
          <a:noFill/>
          <a:ln w="28575">
            <a:solidFill>
              <a:schemeClr val="tx1">
                <a:lumMod val="65000"/>
                <a:lumOff val="35000"/>
              </a:schemeClr>
            </a:solidFill>
            <a:round/>
            <a:headEnd/>
            <a:tailEnd type="triangle" w="med" len="sm"/>
          </a:ln>
        </p:spPr>
        <p:txBody>
          <a:bodyPr wrap="none"/>
          <a:lstStyle/>
          <a:p>
            <a:pPr>
              <a:defRPr/>
            </a:pPr>
            <a:endParaRPr lang="en-CA">
              <a:latin typeface="Arial" charset="0"/>
              <a:cs typeface="Arial" charset="0"/>
            </a:endParaRPr>
          </a:p>
        </p:txBody>
      </p:sp>
      <p:sp>
        <p:nvSpPr>
          <p:cNvPr id="7188" name="AutoShape 18"/>
          <p:cNvSpPr>
            <a:spLocks noChangeArrowheads="1"/>
          </p:cNvSpPr>
          <p:nvPr/>
        </p:nvSpPr>
        <p:spPr bwMode="auto">
          <a:xfrm rot="5400000" flipH="1" flipV="1">
            <a:off x="2993006" y="3925094"/>
            <a:ext cx="174625" cy="173038"/>
          </a:xfrm>
          <a:custGeom>
            <a:avLst/>
            <a:gdLst>
              <a:gd name="T0" fmla="*/ 849488 w 21600"/>
              <a:gd name="T1" fmla="*/ 0 h 21600"/>
              <a:gd name="T2" fmla="*/ 248786 w 21600"/>
              <a:gd name="T3" fmla="*/ 241173 h 21600"/>
              <a:gd name="T4" fmla="*/ 0 w 21600"/>
              <a:gd name="T5" fmla="*/ 823474 h 21600"/>
              <a:gd name="T6" fmla="*/ 248786 w 21600"/>
              <a:gd name="T7" fmla="*/ 1405766 h 21600"/>
              <a:gd name="T8" fmla="*/ 849488 w 21600"/>
              <a:gd name="T9" fmla="*/ 1646939 h 21600"/>
              <a:gd name="T10" fmla="*/ 1450189 w 21600"/>
              <a:gd name="T11" fmla="*/ 1405766 h 21600"/>
              <a:gd name="T12" fmla="*/ 1698975 w 21600"/>
              <a:gd name="T13" fmla="*/ 823474 h 21600"/>
              <a:gd name="T14" fmla="*/ 1450189 w 21600"/>
              <a:gd name="T15" fmla="*/ 24117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91" y="10800"/>
                </a:moveTo>
                <a:cubicBezTo>
                  <a:pt x="4091" y="14505"/>
                  <a:pt x="7095" y="17509"/>
                  <a:pt x="10800" y="17509"/>
                </a:cubicBezTo>
                <a:cubicBezTo>
                  <a:pt x="14505" y="17509"/>
                  <a:pt x="17509" y="14505"/>
                  <a:pt x="17509" y="10800"/>
                </a:cubicBezTo>
                <a:cubicBezTo>
                  <a:pt x="17509" y="7095"/>
                  <a:pt x="14505" y="4091"/>
                  <a:pt x="10800" y="4091"/>
                </a:cubicBezTo>
                <a:cubicBezTo>
                  <a:pt x="7095" y="4091"/>
                  <a:pt x="4091" y="7095"/>
                  <a:pt x="4091" y="10800"/>
                </a:cubicBezTo>
                <a:close/>
              </a:path>
            </a:pathLst>
          </a:custGeom>
          <a:gradFill rotWithShape="0">
            <a:gsLst>
              <a:gs pos="0">
                <a:schemeClr val="accent2"/>
              </a:gs>
              <a:gs pos="100000">
                <a:srgbClr val="0099FF"/>
              </a:gs>
            </a:gsLst>
            <a:lin ang="5400000" scaled="1"/>
          </a:gradFill>
          <a:ln w="9525">
            <a:solidFill>
              <a:schemeClr val="tx1"/>
            </a:solidFill>
            <a:round/>
            <a:headEnd/>
            <a:tailEnd/>
          </a:ln>
        </p:spPr>
        <p:txBody>
          <a:bodyPr wrap="none" anchor="ctr"/>
          <a:lstStyle/>
          <a:p>
            <a:endParaRPr lang="en-CA"/>
          </a:p>
        </p:txBody>
      </p:sp>
      <p:sp>
        <p:nvSpPr>
          <p:cNvPr id="7189" name="AutoShape 19"/>
          <p:cNvSpPr>
            <a:spLocks noChangeArrowheads="1"/>
          </p:cNvSpPr>
          <p:nvPr/>
        </p:nvSpPr>
        <p:spPr bwMode="auto">
          <a:xfrm rot="5400000" flipH="1" flipV="1">
            <a:off x="3008881" y="3940969"/>
            <a:ext cx="142875" cy="141288"/>
          </a:xfrm>
          <a:custGeom>
            <a:avLst/>
            <a:gdLst>
              <a:gd name="T0" fmla="*/ 568666 w 21600"/>
              <a:gd name="T1" fmla="*/ 0 h 21600"/>
              <a:gd name="T2" fmla="*/ 166543 w 21600"/>
              <a:gd name="T3" fmla="*/ 160340 h 21600"/>
              <a:gd name="T4" fmla="*/ 0 w 21600"/>
              <a:gd name="T5" fmla="*/ 547489 h 21600"/>
              <a:gd name="T6" fmla="*/ 166543 w 21600"/>
              <a:gd name="T7" fmla="*/ 934632 h 21600"/>
              <a:gd name="T8" fmla="*/ 568666 w 21600"/>
              <a:gd name="T9" fmla="*/ 1094972 h 21600"/>
              <a:gd name="T10" fmla="*/ 970789 w 21600"/>
              <a:gd name="T11" fmla="*/ 934632 h 21600"/>
              <a:gd name="T12" fmla="*/ 1137333 w 21600"/>
              <a:gd name="T13" fmla="*/ 547489 h 21600"/>
              <a:gd name="T14" fmla="*/ 970789 w 21600"/>
              <a:gd name="T15" fmla="*/ 16034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50" y="10800"/>
                </a:moveTo>
                <a:cubicBezTo>
                  <a:pt x="1350" y="16019"/>
                  <a:pt x="5581" y="20250"/>
                  <a:pt x="10800" y="20250"/>
                </a:cubicBezTo>
                <a:cubicBezTo>
                  <a:pt x="16019" y="20250"/>
                  <a:pt x="20250" y="16019"/>
                  <a:pt x="20250" y="10800"/>
                </a:cubicBezTo>
                <a:cubicBezTo>
                  <a:pt x="20250" y="5581"/>
                  <a:pt x="16019" y="1350"/>
                  <a:pt x="10800" y="1350"/>
                </a:cubicBezTo>
                <a:cubicBezTo>
                  <a:pt x="5581" y="1350"/>
                  <a:pt x="1350" y="5581"/>
                  <a:pt x="1350" y="10800"/>
                </a:cubicBezTo>
                <a:close/>
              </a:path>
            </a:pathLst>
          </a:custGeom>
          <a:gradFill rotWithShape="0">
            <a:gsLst>
              <a:gs pos="0">
                <a:srgbClr val="0099FF"/>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CA"/>
          </a:p>
        </p:txBody>
      </p:sp>
      <p:sp>
        <p:nvSpPr>
          <p:cNvPr id="7207" name="Line 39"/>
          <p:cNvSpPr>
            <a:spLocks noChangeShapeType="1"/>
          </p:cNvSpPr>
          <p:nvPr/>
        </p:nvSpPr>
        <p:spPr bwMode="auto">
          <a:xfrm>
            <a:off x="3150962" y="4096203"/>
            <a:ext cx="0" cy="357188"/>
          </a:xfrm>
          <a:prstGeom prst="line">
            <a:avLst/>
          </a:prstGeom>
          <a:noFill/>
          <a:ln w="571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sp>
        <p:nvSpPr>
          <p:cNvPr id="7208" name="Line 40"/>
          <p:cNvSpPr>
            <a:spLocks noChangeShapeType="1"/>
          </p:cNvSpPr>
          <p:nvPr/>
        </p:nvSpPr>
        <p:spPr bwMode="auto">
          <a:xfrm rot="10800000" flipH="1">
            <a:off x="3022374" y="4083050"/>
            <a:ext cx="0" cy="503238"/>
          </a:xfrm>
          <a:prstGeom prst="line">
            <a:avLst/>
          </a:prstGeom>
          <a:noFill/>
          <a:ln w="571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wrap="none"/>
          <a:lstStyle/>
          <a:p>
            <a:endParaRPr lang="en-CA"/>
          </a:p>
        </p:txBody>
      </p:sp>
      <p:pic>
        <p:nvPicPr>
          <p:cNvPr id="50"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9151110" y="4029076"/>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9889296" y="4029076"/>
            <a:ext cx="738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http://www.istockphoto.com/file_thumbview_approve/605709/2/istockphoto_605709-cut-grass-with-dew-drops-on-white-background.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0627484" y="4029076"/>
            <a:ext cx="838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http://www.istockphoto.com/file_thumbview_approve/605709/2/istockphoto_605709-cut-grass-with-dew-drops-on-white-backgroun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266"/>
          <a:stretch>
            <a:fillRect/>
          </a:stretch>
        </p:blipFill>
        <p:spPr bwMode="auto">
          <a:xfrm>
            <a:off x="11465043" y="4032252"/>
            <a:ext cx="738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7647BA0-0FBD-7958-E3BB-F5DF2BF05FE5}"/>
              </a:ext>
            </a:extLst>
          </p:cNvPr>
          <p:cNvSpPr>
            <a:spLocks noGrp="1"/>
          </p:cNvSpPr>
          <p:nvPr>
            <p:ph type="sldNum" sz="quarter" idx="4"/>
          </p:nvPr>
        </p:nvSpPr>
        <p:spPr/>
        <p:txBody>
          <a:bodyPr/>
          <a:lstStyle/>
          <a:p>
            <a:fld id="{F6962739-3FD4-4E58-B0B5-7EC332B49BD6}" type="slidenum">
              <a:rPr lang="en-CA" smtClean="0"/>
              <a:pPr/>
              <a:t>7</a:t>
            </a:fld>
            <a:endParaRPr lang="en-CA" dirty="0"/>
          </a:p>
        </p:txBody>
      </p:sp>
    </p:spTree>
    <p:extLst>
      <p:ext uri="{BB962C8B-B14F-4D97-AF65-F5344CB8AC3E}">
        <p14:creationId xmlns:p14="http://schemas.microsoft.com/office/powerpoint/2010/main" val="77901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of a graph&#10;&#10;Description automatically generated with medium confidence">
            <a:extLst>
              <a:ext uri="{FF2B5EF4-FFF2-40B4-BE49-F238E27FC236}">
                <a16:creationId xmlns:a16="http://schemas.microsoft.com/office/drawing/2014/main" id="{BF397DEC-25EA-B51A-DDFF-B04B51BFC1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3" t="9195" r="3998"/>
          <a:stretch/>
        </p:blipFill>
        <p:spPr>
          <a:xfrm>
            <a:off x="0" y="2863704"/>
            <a:ext cx="12190860" cy="3388242"/>
          </a:xfrm>
          <a:ln>
            <a:solidFill>
              <a:schemeClr val="tx1"/>
            </a:solidFill>
          </a:ln>
        </p:spPr>
      </p:pic>
      <p:pic>
        <p:nvPicPr>
          <p:cNvPr id="12" name="Picture 11">
            <a:extLst>
              <a:ext uri="{FF2B5EF4-FFF2-40B4-BE49-F238E27FC236}">
                <a16:creationId xmlns:a16="http://schemas.microsoft.com/office/drawing/2014/main" id="{CABA756F-D5AA-90E1-B248-DED6BD20D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1449132" y="4312835"/>
            <a:ext cx="3388244" cy="489981"/>
          </a:xfrm>
          <a:prstGeom prst="rect">
            <a:avLst/>
          </a:prstGeom>
        </p:spPr>
      </p:pic>
      <p:sp>
        <p:nvSpPr>
          <p:cNvPr id="2" name="Title 1">
            <a:extLst>
              <a:ext uri="{FF2B5EF4-FFF2-40B4-BE49-F238E27FC236}">
                <a16:creationId xmlns:a16="http://schemas.microsoft.com/office/drawing/2014/main" id="{3C2131D5-799B-E6F4-B54E-BBB1FBAC912E}"/>
              </a:ext>
            </a:extLst>
          </p:cNvPr>
          <p:cNvSpPr>
            <a:spLocks noGrp="1"/>
          </p:cNvSpPr>
          <p:nvPr>
            <p:ph type="title"/>
          </p:nvPr>
        </p:nvSpPr>
        <p:spPr/>
        <p:txBody>
          <a:bodyPr/>
          <a:lstStyle/>
          <a:p>
            <a:r>
              <a:rPr lang="en-US" dirty="0"/>
              <a:t>Earth Energy Resource</a:t>
            </a:r>
          </a:p>
        </p:txBody>
      </p:sp>
      <p:sp>
        <p:nvSpPr>
          <p:cNvPr id="4" name="Slide Number Placeholder 3">
            <a:extLst>
              <a:ext uri="{FF2B5EF4-FFF2-40B4-BE49-F238E27FC236}">
                <a16:creationId xmlns:a16="http://schemas.microsoft.com/office/drawing/2014/main" id="{731E4A15-2473-5A2B-7B59-30AB7F01E371}"/>
              </a:ext>
            </a:extLst>
          </p:cNvPr>
          <p:cNvSpPr>
            <a:spLocks noGrp="1"/>
          </p:cNvSpPr>
          <p:nvPr>
            <p:ph type="sldNum" sz="quarter" idx="4"/>
          </p:nvPr>
        </p:nvSpPr>
        <p:spPr/>
        <p:txBody>
          <a:bodyPr/>
          <a:lstStyle/>
          <a:p>
            <a:fld id="{F6962739-3FD4-4E58-B0B5-7EC332B49BD6}" type="slidenum">
              <a:rPr lang="en-CA" smtClean="0"/>
              <a:pPr/>
              <a:t>8</a:t>
            </a:fld>
            <a:endParaRPr lang="en-CA" dirty="0"/>
          </a:p>
        </p:txBody>
      </p:sp>
      <p:sp>
        <p:nvSpPr>
          <p:cNvPr id="7" name="TextBox 10">
            <a:extLst>
              <a:ext uri="{FF2B5EF4-FFF2-40B4-BE49-F238E27FC236}">
                <a16:creationId xmlns:a16="http://schemas.microsoft.com/office/drawing/2014/main" id="{69B2CE8D-D307-DD41-AA9E-F7C7CD3CE0A5}"/>
              </a:ext>
            </a:extLst>
          </p:cNvPr>
          <p:cNvSpPr txBox="1">
            <a:spLocks noChangeArrowheads="1"/>
          </p:cNvSpPr>
          <p:nvPr/>
        </p:nvSpPr>
        <p:spPr bwMode="auto">
          <a:xfrm>
            <a:off x="0" y="821376"/>
            <a:ext cx="12131216"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Arial" pitchFamily="34" charset="0"/>
                <a:cs typeface="Arial" pitchFamily="34" charset="0"/>
              </a:defRPr>
            </a:lvl1pPr>
            <a:lvl2pPr marL="742950" indent="-285750" eaLnBrk="0" hangingPunct="0">
              <a:defRPr>
                <a:solidFill>
                  <a:srgbClr val="663300"/>
                </a:solidFill>
                <a:latin typeface="Arial" pitchFamily="34" charset="0"/>
                <a:cs typeface="Arial" pitchFamily="34" charset="0"/>
              </a:defRPr>
            </a:lvl2pPr>
            <a:lvl3pPr marL="1143000" indent="-228600" eaLnBrk="0" hangingPunct="0">
              <a:defRPr>
                <a:solidFill>
                  <a:srgbClr val="663300"/>
                </a:solidFill>
                <a:latin typeface="Arial" pitchFamily="34" charset="0"/>
                <a:cs typeface="Arial" pitchFamily="34" charset="0"/>
              </a:defRPr>
            </a:lvl3pPr>
            <a:lvl4pPr marL="1600200" indent="-228600" eaLnBrk="0" hangingPunct="0">
              <a:defRPr>
                <a:solidFill>
                  <a:srgbClr val="663300"/>
                </a:solidFill>
                <a:latin typeface="Arial" pitchFamily="34" charset="0"/>
                <a:cs typeface="Arial" pitchFamily="34" charset="0"/>
              </a:defRPr>
            </a:lvl4pPr>
            <a:lvl5pPr marL="2057400" indent="-228600" eaLnBrk="0" hangingPunct="0">
              <a:defRPr>
                <a:solidFill>
                  <a:srgbClr val="663300"/>
                </a:solidFill>
                <a:latin typeface="Arial" pitchFamily="34" charset="0"/>
                <a:cs typeface="Arial" pitchFamily="34" charset="0"/>
              </a:defRPr>
            </a:lvl5pPr>
            <a:lvl6pPr marL="2514600" indent="-228600" eaLnBrk="0" fontAlgn="base" hangingPunct="0">
              <a:spcBef>
                <a:spcPct val="0"/>
              </a:spcBef>
              <a:spcAft>
                <a:spcPct val="0"/>
              </a:spcAft>
              <a:defRPr>
                <a:solidFill>
                  <a:srgbClr val="663300"/>
                </a:solidFill>
                <a:latin typeface="Arial" pitchFamily="34" charset="0"/>
                <a:cs typeface="Arial" pitchFamily="34" charset="0"/>
              </a:defRPr>
            </a:lvl6pPr>
            <a:lvl7pPr marL="2971800" indent="-228600" eaLnBrk="0" fontAlgn="base" hangingPunct="0">
              <a:spcBef>
                <a:spcPct val="0"/>
              </a:spcBef>
              <a:spcAft>
                <a:spcPct val="0"/>
              </a:spcAft>
              <a:defRPr>
                <a:solidFill>
                  <a:srgbClr val="663300"/>
                </a:solidFill>
                <a:latin typeface="Arial" pitchFamily="34" charset="0"/>
                <a:cs typeface="Arial" pitchFamily="34" charset="0"/>
              </a:defRPr>
            </a:lvl7pPr>
            <a:lvl8pPr marL="3429000" indent="-228600" eaLnBrk="0" fontAlgn="base" hangingPunct="0">
              <a:spcBef>
                <a:spcPct val="0"/>
              </a:spcBef>
              <a:spcAft>
                <a:spcPct val="0"/>
              </a:spcAft>
              <a:defRPr>
                <a:solidFill>
                  <a:srgbClr val="663300"/>
                </a:solidFill>
                <a:latin typeface="Arial" pitchFamily="34" charset="0"/>
                <a:cs typeface="Arial" pitchFamily="34" charset="0"/>
              </a:defRPr>
            </a:lvl8pPr>
            <a:lvl9pPr marL="3886200" indent="-228600" eaLnBrk="0" fontAlgn="base" hangingPunct="0">
              <a:spcBef>
                <a:spcPct val="0"/>
              </a:spcBef>
              <a:spcAft>
                <a:spcPct val="0"/>
              </a:spcAft>
              <a:defRPr>
                <a:solidFill>
                  <a:srgbClr val="663300"/>
                </a:solidFill>
                <a:latin typeface="Arial" pitchFamily="34" charset="0"/>
                <a:cs typeface="Arial" pitchFamily="34" charset="0"/>
              </a:defRPr>
            </a:lvl9pPr>
          </a:lstStyle>
          <a:p>
            <a:pPr marL="342900" indent="-342900" eaLnBrk="1" hangingPunct="1">
              <a:lnSpc>
                <a:spcPct val="150000"/>
              </a:lnSpc>
              <a:buFont typeface="Arial" panose="020B0604020202020204" pitchFamily="34" charset="0"/>
              <a:buChar char="•"/>
            </a:pPr>
            <a:r>
              <a:rPr lang="en-CA" sz="2400" dirty="0">
                <a:solidFill>
                  <a:schemeClr val="tx1"/>
                </a:solidFill>
              </a:rPr>
              <a:t>Ground heat exchanger (GHX) typically designed to deliver fluid temperatures to heat pumps between 30 and 90°F</a:t>
            </a:r>
          </a:p>
          <a:p>
            <a:pPr marL="342900" indent="-342900" eaLnBrk="1" hangingPunct="1">
              <a:lnSpc>
                <a:spcPct val="150000"/>
              </a:lnSpc>
              <a:buFont typeface="Arial" panose="020B0604020202020204" pitchFamily="34" charset="0"/>
              <a:buChar char="•"/>
            </a:pPr>
            <a:r>
              <a:rPr lang="en-CA" sz="2400" dirty="0">
                <a:solidFill>
                  <a:schemeClr val="tx1"/>
                </a:solidFill>
              </a:rPr>
              <a:t>Horizontal GHX temperature data over 4 years shows stable temperatures</a:t>
            </a:r>
          </a:p>
        </p:txBody>
      </p:sp>
      <p:sp>
        <p:nvSpPr>
          <p:cNvPr id="9" name="TextBox 8">
            <a:extLst>
              <a:ext uri="{FF2B5EF4-FFF2-40B4-BE49-F238E27FC236}">
                <a16:creationId xmlns:a16="http://schemas.microsoft.com/office/drawing/2014/main" id="{1CAD638F-EADC-4C78-015D-730901E7A9D7}"/>
              </a:ext>
            </a:extLst>
          </p:cNvPr>
          <p:cNvSpPr txBox="1"/>
          <p:nvPr/>
        </p:nvSpPr>
        <p:spPr>
          <a:xfrm rot="16200000">
            <a:off x="-842319" y="3977802"/>
            <a:ext cx="2153207" cy="307777"/>
          </a:xfrm>
          <a:prstGeom prst="rect">
            <a:avLst/>
          </a:prstGeom>
          <a:noFill/>
        </p:spPr>
        <p:txBody>
          <a:bodyPr wrap="square" rtlCol="0">
            <a:spAutoFit/>
          </a:bodyPr>
          <a:lstStyle/>
          <a:p>
            <a:r>
              <a:rPr lang="en-US" sz="1400" dirty="0">
                <a:solidFill>
                  <a:schemeClr val="tx1"/>
                </a:solidFill>
                <a:latin typeface="+mn-lt"/>
              </a:rPr>
              <a:t>GHX Temperature (</a:t>
            </a:r>
            <a:r>
              <a:rPr lang="en-CA" sz="1400" dirty="0">
                <a:solidFill>
                  <a:schemeClr val="tx1"/>
                </a:solidFill>
                <a:latin typeface="+mn-lt"/>
              </a:rPr>
              <a:t>°F)</a:t>
            </a:r>
            <a:r>
              <a:rPr lang="en-US" sz="1400" dirty="0">
                <a:solidFill>
                  <a:schemeClr val="tx1"/>
                </a:solidFill>
                <a:latin typeface="+mn-lt"/>
              </a:rPr>
              <a:t> </a:t>
            </a:r>
          </a:p>
        </p:txBody>
      </p:sp>
    </p:spTree>
    <p:extLst>
      <p:ext uri="{BB962C8B-B14F-4D97-AF65-F5344CB8AC3E}">
        <p14:creationId xmlns:p14="http://schemas.microsoft.com/office/powerpoint/2010/main" val="189215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228CCD-C7B9-4816-8A92-93CE2AE4AB68}"/>
              </a:ext>
            </a:extLst>
          </p:cNvPr>
          <p:cNvSpPr>
            <a:spLocks noGrp="1"/>
          </p:cNvSpPr>
          <p:nvPr>
            <p:ph idx="10"/>
          </p:nvPr>
        </p:nvSpPr>
        <p:spPr>
          <a:xfrm>
            <a:off x="6257275" y="823864"/>
            <a:ext cx="5934723" cy="5367386"/>
          </a:xfrm>
        </p:spPr>
        <p:txBody>
          <a:bodyPr/>
          <a:lstStyle/>
          <a:p>
            <a:r>
              <a:rPr lang="en-CA" sz="2400" dirty="0"/>
              <a:t>Evaporator: transfers heat with external environment (air, ground, water)</a:t>
            </a:r>
          </a:p>
          <a:p>
            <a:pPr marL="0" indent="0">
              <a:buNone/>
            </a:pPr>
            <a:endParaRPr lang="en-CA" sz="2400" dirty="0"/>
          </a:p>
          <a:p>
            <a:r>
              <a:rPr lang="en-CA" sz="2400" dirty="0"/>
              <a:t>Compressor: compresses refrigerant, increasing pressure and temperature</a:t>
            </a:r>
            <a:br>
              <a:rPr lang="en-CA" sz="2400" dirty="0"/>
            </a:br>
            <a:endParaRPr lang="en-CA" sz="2400" dirty="0"/>
          </a:p>
          <a:p>
            <a:r>
              <a:rPr lang="en-CA" sz="2400" dirty="0"/>
              <a:t>Condenser: condenses refrigerant vapor into liquid, phase change transfers large amount of heat</a:t>
            </a:r>
            <a:br>
              <a:rPr lang="en-CA" sz="2400" dirty="0"/>
            </a:br>
            <a:endParaRPr lang="en-CA" sz="2400" dirty="0"/>
          </a:p>
          <a:p>
            <a:r>
              <a:rPr lang="en-CA" sz="2400" dirty="0"/>
              <a:t>Expansion valve: reduces pressure / temperature to prepare for heat transfer</a:t>
            </a:r>
            <a:br>
              <a:rPr lang="en-CA" sz="2400" dirty="0"/>
            </a:br>
            <a:endParaRPr lang="en-CA" sz="2400" dirty="0"/>
          </a:p>
        </p:txBody>
      </p:sp>
      <p:sp>
        <p:nvSpPr>
          <p:cNvPr id="3" name="Title 2">
            <a:extLst>
              <a:ext uri="{FF2B5EF4-FFF2-40B4-BE49-F238E27FC236}">
                <a16:creationId xmlns:a16="http://schemas.microsoft.com/office/drawing/2014/main" id="{05C84D7B-80E3-4BC8-AB08-033B2744F2C3}"/>
              </a:ext>
            </a:extLst>
          </p:cNvPr>
          <p:cNvSpPr>
            <a:spLocks noGrp="1"/>
          </p:cNvSpPr>
          <p:nvPr>
            <p:ph type="title"/>
          </p:nvPr>
        </p:nvSpPr>
        <p:spPr/>
        <p:txBody>
          <a:bodyPr/>
          <a:lstStyle/>
          <a:p>
            <a:r>
              <a:rPr lang="en-CA" dirty="0"/>
              <a:t>Heat Pump Components</a:t>
            </a:r>
          </a:p>
        </p:txBody>
      </p:sp>
      <p:sp>
        <p:nvSpPr>
          <p:cNvPr id="5" name="AutoShape 3">
            <a:extLst>
              <a:ext uri="{FF2B5EF4-FFF2-40B4-BE49-F238E27FC236}">
                <a16:creationId xmlns:a16="http://schemas.microsoft.com/office/drawing/2014/main" id="{E826B016-0CBA-4F87-89F1-9B03A71C0863}"/>
              </a:ext>
            </a:extLst>
          </p:cNvPr>
          <p:cNvSpPr>
            <a:spLocks noChangeArrowheads="1"/>
          </p:cNvSpPr>
          <p:nvPr/>
        </p:nvSpPr>
        <p:spPr bwMode="auto">
          <a:xfrm>
            <a:off x="4416122" y="2948428"/>
            <a:ext cx="1019816" cy="457200"/>
          </a:xfrm>
          <a:prstGeom prst="rightArrow">
            <a:avLst>
              <a:gd name="adj1" fmla="val 50000"/>
              <a:gd name="adj2" fmla="val 70833"/>
            </a:avLst>
          </a:prstGeom>
          <a:gradFill rotWithShape="0">
            <a:gsLst>
              <a:gs pos="0">
                <a:srgbClr val="66CCFF"/>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 name="Oval 24">
            <a:extLst>
              <a:ext uri="{FF2B5EF4-FFF2-40B4-BE49-F238E27FC236}">
                <a16:creationId xmlns:a16="http://schemas.microsoft.com/office/drawing/2014/main" id="{B676102C-4F15-41E5-A9C9-73FACEE9607C}"/>
              </a:ext>
            </a:extLst>
          </p:cNvPr>
          <p:cNvSpPr/>
          <p:nvPr/>
        </p:nvSpPr>
        <p:spPr bwMode="auto">
          <a:xfrm>
            <a:off x="2465084" y="2916677"/>
            <a:ext cx="514350" cy="52070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4" name="Freeform: Shape 3">
            <a:extLst>
              <a:ext uri="{FF2B5EF4-FFF2-40B4-BE49-F238E27FC236}">
                <a16:creationId xmlns:a16="http://schemas.microsoft.com/office/drawing/2014/main" id="{0DC6B2E7-6CB8-48A0-A55B-B8B383CEA777}"/>
              </a:ext>
            </a:extLst>
          </p:cNvPr>
          <p:cNvSpPr/>
          <p:nvPr/>
        </p:nvSpPr>
        <p:spPr bwMode="auto">
          <a:xfrm>
            <a:off x="2714449" y="2361494"/>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noFill/>
          <a:ln w="508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2" name="Freeform: Shape 21">
            <a:extLst>
              <a:ext uri="{FF2B5EF4-FFF2-40B4-BE49-F238E27FC236}">
                <a16:creationId xmlns:a16="http://schemas.microsoft.com/office/drawing/2014/main" id="{CD433DBB-85CE-4B43-86FA-4E99FEE48B47}"/>
              </a:ext>
            </a:extLst>
          </p:cNvPr>
          <p:cNvSpPr/>
          <p:nvPr/>
        </p:nvSpPr>
        <p:spPr bwMode="auto">
          <a:xfrm flipV="1">
            <a:off x="2710388" y="3504492"/>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noFill/>
          <a:ln w="50800"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6" name="Freeform: Shape 25">
            <a:extLst>
              <a:ext uri="{FF2B5EF4-FFF2-40B4-BE49-F238E27FC236}">
                <a16:creationId xmlns:a16="http://schemas.microsoft.com/office/drawing/2014/main" id="{4B75EC06-4CCF-4BD2-988F-E29EC66A9FF6}"/>
              </a:ext>
            </a:extLst>
          </p:cNvPr>
          <p:cNvSpPr/>
          <p:nvPr/>
        </p:nvSpPr>
        <p:spPr bwMode="auto">
          <a:xfrm flipH="1">
            <a:off x="3877622" y="2365237"/>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noFill/>
          <a:ln w="50800" cap="flat" cmpd="sng" algn="ctr">
            <a:solidFill>
              <a:srgbClr val="F97B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7" name="Freeform: Shape 26">
            <a:extLst>
              <a:ext uri="{FF2B5EF4-FFF2-40B4-BE49-F238E27FC236}">
                <a16:creationId xmlns:a16="http://schemas.microsoft.com/office/drawing/2014/main" id="{3C4ACCF9-29EA-426F-BC35-D545665EAFC5}"/>
              </a:ext>
            </a:extLst>
          </p:cNvPr>
          <p:cNvSpPr/>
          <p:nvPr/>
        </p:nvSpPr>
        <p:spPr bwMode="auto">
          <a:xfrm flipH="1" flipV="1">
            <a:off x="3873561" y="3508235"/>
            <a:ext cx="969201" cy="495300"/>
          </a:xfrm>
          <a:custGeom>
            <a:avLst/>
            <a:gdLst>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 name="connsiteX0" fmla="*/ 1042987 w 1042987"/>
              <a:gd name="connsiteY0" fmla="*/ 4763 h 495300"/>
              <a:gd name="connsiteX1" fmla="*/ 257175 w 1042987"/>
              <a:gd name="connsiteY1" fmla="*/ 0 h 495300"/>
              <a:gd name="connsiteX2" fmla="*/ 0 w 1042987"/>
              <a:gd name="connsiteY2" fmla="*/ 238125 h 495300"/>
              <a:gd name="connsiteX3" fmla="*/ 0 w 1042987"/>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042987" h="495300">
                <a:moveTo>
                  <a:pt x="1042987" y="4763"/>
                </a:moveTo>
                <a:lnTo>
                  <a:pt x="257175" y="0"/>
                </a:lnTo>
                <a:cubicBezTo>
                  <a:pt x="71437" y="17462"/>
                  <a:pt x="9525" y="87312"/>
                  <a:pt x="0" y="238125"/>
                </a:cubicBezTo>
                <a:lnTo>
                  <a:pt x="0" y="495300"/>
                </a:lnTo>
              </a:path>
            </a:pathLst>
          </a:cu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23" name="Rectangle 27">
            <a:extLst>
              <a:ext uri="{FF2B5EF4-FFF2-40B4-BE49-F238E27FC236}">
                <a16:creationId xmlns:a16="http://schemas.microsoft.com/office/drawing/2014/main" id="{D3D9A65A-FC13-47F9-ACA5-45D9167A088D}"/>
              </a:ext>
            </a:extLst>
          </p:cNvPr>
          <p:cNvSpPr>
            <a:spLocks noChangeArrowheads="1"/>
          </p:cNvSpPr>
          <p:nvPr/>
        </p:nvSpPr>
        <p:spPr bwMode="auto">
          <a:xfrm>
            <a:off x="4720307" y="2759724"/>
            <a:ext cx="237803" cy="912604"/>
          </a:xfrm>
          <a:prstGeom prst="rect">
            <a:avLst/>
          </a:prstGeom>
          <a:gradFill rotWithShape="0">
            <a:gsLst>
              <a:gs pos="0">
                <a:srgbClr val="FF6699"/>
              </a:gs>
              <a:gs pos="100000">
                <a:srgbClr val="FF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7" name="AutoShape 4">
            <a:extLst>
              <a:ext uri="{FF2B5EF4-FFF2-40B4-BE49-F238E27FC236}">
                <a16:creationId xmlns:a16="http://schemas.microsoft.com/office/drawing/2014/main" id="{0E6674AA-D5A7-402A-ACBA-E295CEE8F8B7}"/>
              </a:ext>
            </a:extLst>
          </p:cNvPr>
          <p:cNvSpPr>
            <a:spLocks noChangeArrowheads="1"/>
          </p:cNvSpPr>
          <p:nvPr/>
        </p:nvSpPr>
        <p:spPr bwMode="auto">
          <a:xfrm>
            <a:off x="3498867" y="3822235"/>
            <a:ext cx="533400" cy="635515"/>
          </a:xfrm>
          <a:prstGeom prst="can">
            <a:avLst>
              <a:gd name="adj" fmla="val 28278"/>
            </a:avLst>
          </a:prstGeom>
          <a:solidFill>
            <a:schemeClr val="tx1">
              <a:lumMod val="65000"/>
              <a:lumOff val="35000"/>
            </a:schemeClr>
          </a:solidFill>
          <a:ln w="9525">
            <a:solidFill>
              <a:schemeClr val="tx1"/>
            </a:solidFill>
            <a:round/>
            <a:headEnd/>
            <a:tailEnd/>
          </a:ln>
          <a:effectLst/>
        </p:spPr>
        <p:txBody>
          <a:bodyPr wrap="none" anchor="ctr"/>
          <a:lstStyle/>
          <a:p>
            <a:endParaRPr lang="en-CA"/>
          </a:p>
        </p:txBody>
      </p:sp>
      <p:grpSp>
        <p:nvGrpSpPr>
          <p:cNvPr id="10" name="Group 9">
            <a:extLst>
              <a:ext uri="{FF2B5EF4-FFF2-40B4-BE49-F238E27FC236}">
                <a16:creationId xmlns:a16="http://schemas.microsoft.com/office/drawing/2014/main" id="{1B675F83-8EDE-4DF1-87CC-2EE9055ABE5E}"/>
              </a:ext>
            </a:extLst>
          </p:cNvPr>
          <p:cNvGrpSpPr/>
          <p:nvPr/>
        </p:nvGrpSpPr>
        <p:grpSpPr>
          <a:xfrm>
            <a:off x="3613167" y="2302118"/>
            <a:ext cx="304800" cy="152400"/>
            <a:chOff x="4203700" y="3241675"/>
            <a:chExt cx="304800" cy="152400"/>
          </a:xfrm>
        </p:grpSpPr>
        <p:sp>
          <p:nvSpPr>
            <p:cNvPr id="11" name="AutoShape 14">
              <a:extLst>
                <a:ext uri="{FF2B5EF4-FFF2-40B4-BE49-F238E27FC236}">
                  <a16:creationId xmlns:a16="http://schemas.microsoft.com/office/drawing/2014/main" id="{6720AECE-2DE4-4249-B41D-1AE71CDDDA15}"/>
                </a:ext>
              </a:extLst>
            </p:cNvPr>
            <p:cNvSpPr>
              <a:spLocks noChangeArrowheads="1"/>
            </p:cNvSpPr>
            <p:nvPr/>
          </p:nvSpPr>
          <p:spPr bwMode="auto">
            <a:xfrm rot="-5400000">
              <a:off x="4356100" y="3241675"/>
              <a:ext cx="152400" cy="152400"/>
            </a:xfrm>
            <a:prstGeom prst="triangle">
              <a:avLst>
                <a:gd name="adj" fmla="val 50000"/>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 name="AutoShape 15">
              <a:extLst>
                <a:ext uri="{FF2B5EF4-FFF2-40B4-BE49-F238E27FC236}">
                  <a16:creationId xmlns:a16="http://schemas.microsoft.com/office/drawing/2014/main" id="{C2D330B6-40FF-4AE2-9658-F10DAA9C187F}"/>
                </a:ext>
              </a:extLst>
            </p:cNvPr>
            <p:cNvSpPr>
              <a:spLocks noChangeArrowheads="1"/>
            </p:cNvSpPr>
            <p:nvPr/>
          </p:nvSpPr>
          <p:spPr bwMode="auto">
            <a:xfrm rot="5400000" flipH="1">
              <a:off x="4203700" y="3241675"/>
              <a:ext cx="152400" cy="1524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6" name="Freeform: Shape 5">
            <a:extLst>
              <a:ext uri="{FF2B5EF4-FFF2-40B4-BE49-F238E27FC236}">
                <a16:creationId xmlns:a16="http://schemas.microsoft.com/office/drawing/2014/main" id="{4A550A7A-49B5-4B83-8FB0-E422D3DF59F8}"/>
              </a:ext>
            </a:extLst>
          </p:cNvPr>
          <p:cNvSpPr/>
          <p:nvPr/>
        </p:nvSpPr>
        <p:spPr bwMode="auto">
          <a:xfrm>
            <a:off x="480774" y="2875845"/>
            <a:ext cx="2267012" cy="2992678"/>
          </a:xfrm>
          <a:custGeom>
            <a:avLst/>
            <a:gdLst>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33450 w 3533775"/>
              <a:gd name="connsiteY9" fmla="*/ 67627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3533775 w 3533775"/>
              <a:gd name="connsiteY10"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619125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676275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771525 w 3533775"/>
              <a:gd name="connsiteY6" fmla="*/ 700087 h 2933700"/>
              <a:gd name="connsiteX7" fmla="*/ 742950 w 3533775"/>
              <a:gd name="connsiteY7" fmla="*/ 2924175 h 2933700"/>
              <a:gd name="connsiteX8" fmla="*/ 904875 w 3533775"/>
              <a:gd name="connsiteY8" fmla="*/ 2924175 h 2933700"/>
              <a:gd name="connsiteX9" fmla="*/ 928687 w 3533775"/>
              <a:gd name="connsiteY9" fmla="*/ 723900 h 2933700"/>
              <a:gd name="connsiteX10" fmla="*/ 1019175 w 3533775"/>
              <a:gd name="connsiteY10" fmla="*/ 623888 h 2933700"/>
              <a:gd name="connsiteX11" fmla="*/ 3533775 w 3533775"/>
              <a:gd name="connsiteY11"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19125 w 3533775"/>
              <a:gd name="connsiteY6" fmla="*/ 695325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19125 w 3533775"/>
              <a:gd name="connsiteY6" fmla="*/ 695325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690562 w 3533775"/>
              <a:gd name="connsiteY6" fmla="*/ 604838 h 2933700"/>
              <a:gd name="connsiteX7" fmla="*/ 771525 w 3533775"/>
              <a:gd name="connsiteY7" fmla="*/ 700087 h 2933700"/>
              <a:gd name="connsiteX8" fmla="*/ 742950 w 3533775"/>
              <a:gd name="connsiteY8" fmla="*/ 2924175 h 2933700"/>
              <a:gd name="connsiteX9" fmla="*/ 904875 w 3533775"/>
              <a:gd name="connsiteY9" fmla="*/ 2924175 h 2933700"/>
              <a:gd name="connsiteX10" fmla="*/ 928687 w 3533775"/>
              <a:gd name="connsiteY10" fmla="*/ 723900 h 2933700"/>
              <a:gd name="connsiteX11" fmla="*/ 1019175 w 3533775"/>
              <a:gd name="connsiteY11" fmla="*/ 623888 h 2933700"/>
              <a:gd name="connsiteX12" fmla="*/ 3533775 w 3533775"/>
              <a:gd name="connsiteY12"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28600 w 3533775"/>
              <a:gd name="connsiteY6" fmla="*/ 666750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38125 w 3533775"/>
              <a:gd name="connsiteY6" fmla="*/ 595313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90562 w 3533775"/>
              <a:gd name="connsiteY7" fmla="*/ 604838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7715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57225 w 3533775"/>
              <a:gd name="connsiteY7" fmla="*/ 59531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52413 w 3533775"/>
              <a:gd name="connsiteY6" fmla="*/ 595313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1938 w 3533775"/>
              <a:gd name="connsiteY6" fmla="*/ 600076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38100 w 3533775"/>
              <a:gd name="connsiteY2" fmla="*/ 209550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14650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250 w 3533775"/>
              <a:gd name="connsiteY0" fmla="*/ 0 h 2933700"/>
              <a:gd name="connsiteX1" fmla="*/ 219075 w 3533775"/>
              <a:gd name="connsiteY1" fmla="*/ 0 h 2933700"/>
              <a:gd name="connsiteX2" fmla="*/ 23813 w 3533775"/>
              <a:gd name="connsiteY2" fmla="*/ 238125 h 2933700"/>
              <a:gd name="connsiteX3" fmla="*/ 0 w 3533775"/>
              <a:gd name="connsiteY3" fmla="*/ 2928937 h 2933700"/>
              <a:gd name="connsiteX4" fmla="*/ 133350 w 3533775"/>
              <a:gd name="connsiteY4" fmla="*/ 2933700 h 2933700"/>
              <a:gd name="connsiteX5" fmla="*/ 161925 w 3533775"/>
              <a:gd name="connsiteY5" fmla="*/ 685800 h 2933700"/>
              <a:gd name="connsiteX6" fmla="*/ 266701 w 3533775"/>
              <a:gd name="connsiteY6" fmla="*/ 604838 h 2933700"/>
              <a:gd name="connsiteX7" fmla="*/ 671512 w 3533775"/>
              <a:gd name="connsiteY7" fmla="*/ 614363 h 2933700"/>
              <a:gd name="connsiteX8" fmla="*/ 771525 w 3533775"/>
              <a:gd name="connsiteY8" fmla="*/ 700087 h 2933700"/>
              <a:gd name="connsiteX9" fmla="*/ 742950 w 3533775"/>
              <a:gd name="connsiteY9" fmla="*/ 2924175 h 2933700"/>
              <a:gd name="connsiteX10" fmla="*/ 904875 w 3533775"/>
              <a:gd name="connsiteY10" fmla="*/ 2924175 h 2933700"/>
              <a:gd name="connsiteX11" fmla="*/ 928687 w 3533775"/>
              <a:gd name="connsiteY11" fmla="*/ 723900 h 2933700"/>
              <a:gd name="connsiteX12" fmla="*/ 1019175 w 3533775"/>
              <a:gd name="connsiteY12" fmla="*/ 623888 h 2933700"/>
              <a:gd name="connsiteX13" fmla="*/ 3533775 w 3533775"/>
              <a:gd name="connsiteY13" fmla="*/ 619125 h 2933700"/>
              <a:gd name="connsiteX0" fmla="*/ 3524330 w 3533855"/>
              <a:gd name="connsiteY0" fmla="*/ 0 h 2955958"/>
              <a:gd name="connsiteX1" fmla="*/ 219155 w 3533855"/>
              <a:gd name="connsiteY1" fmla="*/ 0 h 2955958"/>
              <a:gd name="connsiteX2" fmla="*/ 23893 w 3533855"/>
              <a:gd name="connsiteY2" fmla="*/ 238125 h 2955958"/>
              <a:gd name="connsiteX3" fmla="*/ 80 w 3533855"/>
              <a:gd name="connsiteY3" fmla="*/ 2928937 h 2955958"/>
              <a:gd name="connsiteX4" fmla="*/ 133430 w 3533855"/>
              <a:gd name="connsiteY4" fmla="*/ 2933700 h 2955958"/>
              <a:gd name="connsiteX5" fmla="*/ 162005 w 3533855"/>
              <a:gd name="connsiteY5" fmla="*/ 685800 h 2955958"/>
              <a:gd name="connsiteX6" fmla="*/ 266781 w 3533855"/>
              <a:gd name="connsiteY6" fmla="*/ 604838 h 2955958"/>
              <a:gd name="connsiteX7" fmla="*/ 671592 w 3533855"/>
              <a:gd name="connsiteY7" fmla="*/ 614363 h 2955958"/>
              <a:gd name="connsiteX8" fmla="*/ 771605 w 3533855"/>
              <a:gd name="connsiteY8" fmla="*/ 700087 h 2955958"/>
              <a:gd name="connsiteX9" fmla="*/ 743030 w 3533855"/>
              <a:gd name="connsiteY9" fmla="*/ 2924175 h 2955958"/>
              <a:gd name="connsiteX10" fmla="*/ 904955 w 3533855"/>
              <a:gd name="connsiteY10" fmla="*/ 2924175 h 2955958"/>
              <a:gd name="connsiteX11" fmla="*/ 928767 w 3533855"/>
              <a:gd name="connsiteY11" fmla="*/ 723900 h 2955958"/>
              <a:gd name="connsiteX12" fmla="*/ 1019255 w 3533855"/>
              <a:gd name="connsiteY12" fmla="*/ 623888 h 2955958"/>
              <a:gd name="connsiteX13" fmla="*/ 3533855 w 3533855"/>
              <a:gd name="connsiteY13" fmla="*/ 619125 h 2955958"/>
              <a:gd name="connsiteX0" fmla="*/ 3524312 w 3533837"/>
              <a:gd name="connsiteY0" fmla="*/ 0 h 2983717"/>
              <a:gd name="connsiteX1" fmla="*/ 219137 w 3533837"/>
              <a:gd name="connsiteY1" fmla="*/ 0 h 2983717"/>
              <a:gd name="connsiteX2" fmla="*/ 23875 w 3533837"/>
              <a:gd name="connsiteY2" fmla="*/ 238125 h 2983717"/>
              <a:gd name="connsiteX3" fmla="*/ 62 w 3533837"/>
              <a:gd name="connsiteY3" fmla="*/ 2928937 h 2983717"/>
              <a:gd name="connsiteX4" fmla="*/ 133412 w 3533837"/>
              <a:gd name="connsiteY4" fmla="*/ 2933700 h 2983717"/>
              <a:gd name="connsiteX5" fmla="*/ 161987 w 3533837"/>
              <a:gd name="connsiteY5" fmla="*/ 685800 h 2983717"/>
              <a:gd name="connsiteX6" fmla="*/ 266763 w 3533837"/>
              <a:gd name="connsiteY6" fmla="*/ 604838 h 2983717"/>
              <a:gd name="connsiteX7" fmla="*/ 671574 w 3533837"/>
              <a:gd name="connsiteY7" fmla="*/ 614363 h 2983717"/>
              <a:gd name="connsiteX8" fmla="*/ 771587 w 3533837"/>
              <a:gd name="connsiteY8" fmla="*/ 700087 h 2983717"/>
              <a:gd name="connsiteX9" fmla="*/ 743012 w 3533837"/>
              <a:gd name="connsiteY9" fmla="*/ 2924175 h 2983717"/>
              <a:gd name="connsiteX10" fmla="*/ 904937 w 3533837"/>
              <a:gd name="connsiteY10" fmla="*/ 2924175 h 2983717"/>
              <a:gd name="connsiteX11" fmla="*/ 928749 w 3533837"/>
              <a:gd name="connsiteY11" fmla="*/ 723900 h 2983717"/>
              <a:gd name="connsiteX12" fmla="*/ 1019237 w 3533837"/>
              <a:gd name="connsiteY12" fmla="*/ 623888 h 2983717"/>
              <a:gd name="connsiteX13" fmla="*/ 3533837 w 3533837"/>
              <a:gd name="connsiteY13" fmla="*/ 619125 h 2983717"/>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685800 h 2992678"/>
              <a:gd name="connsiteX6" fmla="*/ 26676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6676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43012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24175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19237 w 3533837"/>
              <a:gd name="connsiteY12" fmla="*/ 623888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0008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1574 w 3533837"/>
              <a:gd name="connsiteY7" fmla="*/ 6143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85813 w 3533837"/>
              <a:gd name="connsiteY6" fmla="*/ 604838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23875 w 3533837"/>
              <a:gd name="connsiteY2" fmla="*/ 238125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3524312 w 3533837"/>
              <a:gd name="connsiteY0" fmla="*/ 0 h 2992678"/>
              <a:gd name="connsiteX1" fmla="*/ 219137 w 3533837"/>
              <a:gd name="connsiteY1" fmla="*/ 0 h 2992678"/>
              <a:gd name="connsiteX2" fmla="*/ 9587 w 3533837"/>
              <a:gd name="connsiteY2" fmla="*/ 209550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2262250 w 3533837"/>
              <a:gd name="connsiteY0" fmla="*/ 0 h 3002203"/>
              <a:gd name="connsiteX1" fmla="*/ 219137 w 3533837"/>
              <a:gd name="connsiteY1" fmla="*/ 9525 h 3002203"/>
              <a:gd name="connsiteX2" fmla="*/ 9587 w 3533837"/>
              <a:gd name="connsiteY2" fmla="*/ 219075 h 3002203"/>
              <a:gd name="connsiteX3" fmla="*/ 62 w 3533837"/>
              <a:gd name="connsiteY3" fmla="*/ 2957512 h 3002203"/>
              <a:gd name="connsiteX4" fmla="*/ 133412 w 3533837"/>
              <a:gd name="connsiteY4" fmla="*/ 2943225 h 3002203"/>
              <a:gd name="connsiteX5" fmla="*/ 161987 w 3533837"/>
              <a:gd name="connsiteY5" fmla="*/ 719138 h 3002203"/>
              <a:gd name="connsiteX6" fmla="*/ 298513 w 3533837"/>
              <a:gd name="connsiteY6" fmla="*/ 604838 h 3002203"/>
              <a:gd name="connsiteX7" fmla="*/ 677924 w 3533837"/>
              <a:gd name="connsiteY7" fmla="*/ 611188 h 3002203"/>
              <a:gd name="connsiteX8" fmla="*/ 771587 w 3533837"/>
              <a:gd name="connsiteY8" fmla="*/ 728662 h 3002203"/>
              <a:gd name="connsiteX9" fmla="*/ 752537 w 3533837"/>
              <a:gd name="connsiteY9" fmla="*/ 2933700 h 3002203"/>
              <a:gd name="connsiteX10" fmla="*/ 904937 w 3533837"/>
              <a:gd name="connsiteY10" fmla="*/ 2928938 h 3002203"/>
              <a:gd name="connsiteX11" fmla="*/ 928749 w 3533837"/>
              <a:gd name="connsiteY11" fmla="*/ 733425 h 3002203"/>
              <a:gd name="connsiteX12" fmla="*/ 1025587 w 3533837"/>
              <a:gd name="connsiteY12" fmla="*/ 617538 h 3002203"/>
              <a:gd name="connsiteX13" fmla="*/ 3533837 w 3533837"/>
              <a:gd name="connsiteY13" fmla="*/ 628650 h 3002203"/>
              <a:gd name="connsiteX0" fmla="*/ 2267012 w 3533837"/>
              <a:gd name="connsiteY0" fmla="*/ 0 h 2992678"/>
              <a:gd name="connsiteX1" fmla="*/ 219137 w 3533837"/>
              <a:gd name="connsiteY1" fmla="*/ 0 h 2992678"/>
              <a:gd name="connsiteX2" fmla="*/ 9587 w 3533837"/>
              <a:gd name="connsiteY2" fmla="*/ 209550 h 2992678"/>
              <a:gd name="connsiteX3" fmla="*/ 62 w 3533837"/>
              <a:gd name="connsiteY3" fmla="*/ 2947987 h 2992678"/>
              <a:gd name="connsiteX4" fmla="*/ 133412 w 3533837"/>
              <a:gd name="connsiteY4" fmla="*/ 2933700 h 2992678"/>
              <a:gd name="connsiteX5" fmla="*/ 161987 w 3533837"/>
              <a:gd name="connsiteY5" fmla="*/ 709613 h 2992678"/>
              <a:gd name="connsiteX6" fmla="*/ 298513 w 3533837"/>
              <a:gd name="connsiteY6" fmla="*/ 595313 h 2992678"/>
              <a:gd name="connsiteX7" fmla="*/ 677924 w 3533837"/>
              <a:gd name="connsiteY7" fmla="*/ 601663 h 2992678"/>
              <a:gd name="connsiteX8" fmla="*/ 771587 w 3533837"/>
              <a:gd name="connsiteY8" fmla="*/ 719137 h 2992678"/>
              <a:gd name="connsiteX9" fmla="*/ 752537 w 3533837"/>
              <a:gd name="connsiteY9" fmla="*/ 2924175 h 2992678"/>
              <a:gd name="connsiteX10" fmla="*/ 904937 w 3533837"/>
              <a:gd name="connsiteY10" fmla="*/ 2919413 h 2992678"/>
              <a:gd name="connsiteX11" fmla="*/ 928749 w 3533837"/>
              <a:gd name="connsiteY11" fmla="*/ 723900 h 2992678"/>
              <a:gd name="connsiteX12" fmla="*/ 1025587 w 3533837"/>
              <a:gd name="connsiteY12" fmla="*/ 608013 h 2992678"/>
              <a:gd name="connsiteX13" fmla="*/ 3533837 w 3533837"/>
              <a:gd name="connsiteY13" fmla="*/ 619125 h 2992678"/>
              <a:gd name="connsiteX0" fmla="*/ 2267012 w 2267012"/>
              <a:gd name="connsiteY0" fmla="*/ 0 h 2992678"/>
              <a:gd name="connsiteX1" fmla="*/ 219137 w 2267012"/>
              <a:gd name="connsiteY1" fmla="*/ 0 h 2992678"/>
              <a:gd name="connsiteX2" fmla="*/ 9587 w 2267012"/>
              <a:gd name="connsiteY2" fmla="*/ 209550 h 2992678"/>
              <a:gd name="connsiteX3" fmla="*/ 62 w 2267012"/>
              <a:gd name="connsiteY3" fmla="*/ 2947987 h 2992678"/>
              <a:gd name="connsiteX4" fmla="*/ 133412 w 2267012"/>
              <a:gd name="connsiteY4" fmla="*/ 2933700 h 2992678"/>
              <a:gd name="connsiteX5" fmla="*/ 161987 w 2267012"/>
              <a:gd name="connsiteY5" fmla="*/ 709613 h 2992678"/>
              <a:gd name="connsiteX6" fmla="*/ 298513 w 2267012"/>
              <a:gd name="connsiteY6" fmla="*/ 595313 h 2992678"/>
              <a:gd name="connsiteX7" fmla="*/ 677924 w 2267012"/>
              <a:gd name="connsiteY7" fmla="*/ 601663 h 2992678"/>
              <a:gd name="connsiteX8" fmla="*/ 771587 w 2267012"/>
              <a:gd name="connsiteY8" fmla="*/ 719137 h 2992678"/>
              <a:gd name="connsiteX9" fmla="*/ 752537 w 2267012"/>
              <a:gd name="connsiteY9" fmla="*/ 2924175 h 2992678"/>
              <a:gd name="connsiteX10" fmla="*/ 904937 w 2267012"/>
              <a:gd name="connsiteY10" fmla="*/ 2919413 h 2992678"/>
              <a:gd name="connsiteX11" fmla="*/ 928749 w 2267012"/>
              <a:gd name="connsiteY11" fmla="*/ 723900 h 2992678"/>
              <a:gd name="connsiteX12" fmla="*/ 1025587 w 2267012"/>
              <a:gd name="connsiteY12" fmla="*/ 608013 h 2992678"/>
              <a:gd name="connsiteX13" fmla="*/ 2243200 w 2267012"/>
              <a:gd name="connsiteY13" fmla="*/ 609600 h 29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7012" h="2992678">
                <a:moveTo>
                  <a:pt x="2267012" y="0"/>
                </a:moveTo>
                <a:lnTo>
                  <a:pt x="219137" y="0"/>
                </a:lnTo>
                <a:cubicBezTo>
                  <a:pt x="87375" y="12700"/>
                  <a:pt x="12761" y="11113"/>
                  <a:pt x="9587" y="209550"/>
                </a:cubicBezTo>
                <a:lnTo>
                  <a:pt x="62" y="2947987"/>
                </a:lnTo>
                <a:cubicBezTo>
                  <a:pt x="-3113" y="3006725"/>
                  <a:pt x="117537" y="3013075"/>
                  <a:pt x="133412" y="2933700"/>
                </a:cubicBezTo>
                <a:lnTo>
                  <a:pt x="161987" y="709613"/>
                </a:lnTo>
                <a:cubicBezTo>
                  <a:pt x="166749" y="647701"/>
                  <a:pt x="196913" y="593725"/>
                  <a:pt x="298513" y="595313"/>
                </a:cubicBezTo>
                <a:lnTo>
                  <a:pt x="677924" y="601663"/>
                </a:lnTo>
                <a:cubicBezTo>
                  <a:pt x="773174" y="603250"/>
                  <a:pt x="785874" y="650875"/>
                  <a:pt x="771587" y="719137"/>
                </a:cubicBezTo>
                <a:lnTo>
                  <a:pt x="752537" y="2924175"/>
                </a:lnTo>
                <a:cubicBezTo>
                  <a:pt x="750950" y="3005137"/>
                  <a:pt x="906525" y="2976563"/>
                  <a:pt x="904937" y="2919413"/>
                </a:cubicBezTo>
                <a:lnTo>
                  <a:pt x="928749" y="723900"/>
                </a:lnTo>
                <a:cubicBezTo>
                  <a:pt x="919224" y="654844"/>
                  <a:pt x="929543" y="622301"/>
                  <a:pt x="1025587" y="608013"/>
                </a:cubicBezTo>
                <a:lnTo>
                  <a:pt x="2243200" y="609600"/>
                </a:lnTo>
              </a:path>
            </a:pathLst>
          </a:custGeom>
          <a:noFill/>
          <a:ln w="28575" cap="flat" cmpd="sng" algn="ctr">
            <a:gradFill>
              <a:gsLst>
                <a:gs pos="0">
                  <a:srgbClr val="0070C0"/>
                </a:gs>
                <a:gs pos="20000">
                  <a:srgbClr val="0070C0"/>
                </a:gs>
                <a:gs pos="100000">
                  <a:srgbClr val="FF0000"/>
                </a:gs>
              </a:gsLst>
              <a:lin ang="27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grpSp>
        <p:nvGrpSpPr>
          <p:cNvPr id="18" name="Group 17">
            <a:extLst>
              <a:ext uri="{FF2B5EF4-FFF2-40B4-BE49-F238E27FC236}">
                <a16:creationId xmlns:a16="http://schemas.microsoft.com/office/drawing/2014/main" id="{8A333560-7A5F-419A-BE69-89597DA65183}"/>
              </a:ext>
            </a:extLst>
          </p:cNvPr>
          <p:cNvGrpSpPr/>
          <p:nvPr/>
        </p:nvGrpSpPr>
        <p:grpSpPr>
          <a:xfrm>
            <a:off x="2302207" y="2759724"/>
            <a:ext cx="838200" cy="838200"/>
            <a:chOff x="2130425" y="3608388"/>
            <a:chExt cx="838200" cy="838200"/>
          </a:xfrm>
        </p:grpSpPr>
        <p:sp>
          <p:nvSpPr>
            <p:cNvPr id="19" name="AutoShape 4">
              <a:extLst>
                <a:ext uri="{FF2B5EF4-FFF2-40B4-BE49-F238E27FC236}">
                  <a16:creationId xmlns:a16="http://schemas.microsoft.com/office/drawing/2014/main" id="{67445F42-1980-42B0-B675-D52A54DBB3F7}"/>
                </a:ext>
              </a:extLst>
            </p:cNvPr>
            <p:cNvSpPr>
              <a:spLocks noChangeArrowheads="1"/>
            </p:cNvSpPr>
            <p:nvPr/>
          </p:nvSpPr>
          <p:spPr bwMode="auto">
            <a:xfrm>
              <a:off x="2130425" y="3608388"/>
              <a:ext cx="838200" cy="838200"/>
            </a:xfrm>
            <a:custGeom>
              <a:avLst/>
              <a:gdLst>
                <a:gd name="G0" fmla="+- 4091 0 0"/>
                <a:gd name="G1" fmla="+- 21600 0 4091"/>
                <a:gd name="G2" fmla="+- 21600 0 409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91" y="10800"/>
                  </a:moveTo>
                  <a:cubicBezTo>
                    <a:pt x="4091" y="14505"/>
                    <a:pt x="7095" y="17509"/>
                    <a:pt x="10800" y="17509"/>
                  </a:cubicBezTo>
                  <a:cubicBezTo>
                    <a:pt x="14505" y="17509"/>
                    <a:pt x="17509" y="14505"/>
                    <a:pt x="17509" y="10800"/>
                  </a:cubicBezTo>
                  <a:cubicBezTo>
                    <a:pt x="17509" y="7095"/>
                    <a:pt x="14505" y="4091"/>
                    <a:pt x="10800" y="4091"/>
                  </a:cubicBezTo>
                  <a:cubicBezTo>
                    <a:pt x="7095" y="4091"/>
                    <a:pt x="4091" y="7095"/>
                    <a:pt x="4091" y="10800"/>
                  </a:cubicBezTo>
                  <a:close/>
                </a:path>
              </a:pathLst>
            </a:custGeom>
            <a:gradFill rotWithShape="0">
              <a:gsLst>
                <a:gs pos="0">
                  <a:schemeClr val="accent2"/>
                </a:gs>
                <a:gs pos="100000">
                  <a:srgbClr val="0099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1" name="AutoShape 16">
              <a:extLst>
                <a:ext uri="{FF2B5EF4-FFF2-40B4-BE49-F238E27FC236}">
                  <a16:creationId xmlns:a16="http://schemas.microsoft.com/office/drawing/2014/main" id="{6B06CAF4-159E-47DD-B0BE-8B4E20021705}"/>
                </a:ext>
              </a:extLst>
            </p:cNvPr>
            <p:cNvSpPr>
              <a:spLocks noChangeArrowheads="1"/>
            </p:cNvSpPr>
            <p:nvPr/>
          </p:nvSpPr>
          <p:spPr bwMode="auto">
            <a:xfrm>
              <a:off x="2206625" y="3684588"/>
              <a:ext cx="685800" cy="685800"/>
            </a:xfrm>
            <a:custGeom>
              <a:avLst/>
              <a:gdLst>
                <a:gd name="G0" fmla="+- 1350 0 0"/>
                <a:gd name="G1" fmla="+- 21600 0 1350"/>
                <a:gd name="G2" fmla="+- 21600 0 13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50" y="10800"/>
                  </a:moveTo>
                  <a:cubicBezTo>
                    <a:pt x="1350" y="16019"/>
                    <a:pt x="5581" y="20250"/>
                    <a:pt x="10800" y="20250"/>
                  </a:cubicBezTo>
                  <a:cubicBezTo>
                    <a:pt x="16019" y="20250"/>
                    <a:pt x="20250" y="16019"/>
                    <a:pt x="20250" y="10800"/>
                  </a:cubicBezTo>
                  <a:cubicBezTo>
                    <a:pt x="20250" y="5581"/>
                    <a:pt x="16019" y="1350"/>
                    <a:pt x="10800" y="1350"/>
                  </a:cubicBezTo>
                  <a:cubicBezTo>
                    <a:pt x="5581" y="1350"/>
                    <a:pt x="1350" y="5581"/>
                    <a:pt x="1350" y="10800"/>
                  </a:cubicBezTo>
                  <a:close/>
                </a:path>
              </a:pathLst>
            </a:custGeom>
            <a:gradFill rotWithShape="0">
              <a:gsLst>
                <a:gs pos="0">
                  <a:srgbClr val="0099FF"/>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30" name="TextBox 29">
            <a:extLst>
              <a:ext uri="{FF2B5EF4-FFF2-40B4-BE49-F238E27FC236}">
                <a16:creationId xmlns:a16="http://schemas.microsoft.com/office/drawing/2014/main" id="{CCFACC05-BC2B-4954-8E47-7C4CE88C9D77}"/>
              </a:ext>
            </a:extLst>
          </p:cNvPr>
          <p:cNvSpPr txBox="1"/>
          <p:nvPr/>
        </p:nvSpPr>
        <p:spPr>
          <a:xfrm>
            <a:off x="3057972" y="1519288"/>
            <a:ext cx="1850413" cy="646331"/>
          </a:xfrm>
          <a:prstGeom prst="rect">
            <a:avLst/>
          </a:prstGeom>
          <a:noFill/>
        </p:spPr>
        <p:txBody>
          <a:bodyPr wrap="square" rtlCol="0">
            <a:spAutoFit/>
          </a:bodyPr>
          <a:lstStyle/>
          <a:p>
            <a:r>
              <a:rPr lang="en-CA" sz="1400" b="1" dirty="0">
                <a:solidFill>
                  <a:schemeClr val="tx1"/>
                </a:solidFill>
              </a:rPr>
              <a:t>Expansion valve</a:t>
            </a:r>
          </a:p>
          <a:p>
            <a:r>
              <a:rPr lang="en-CA" sz="1100" i="1" dirty="0">
                <a:solidFill>
                  <a:schemeClr val="tx1"/>
                </a:solidFill>
              </a:rPr>
              <a:t>Decreases refrigerant pressure / temperature</a:t>
            </a:r>
            <a:endParaRPr lang="en-CA" sz="1400" b="1" dirty="0">
              <a:solidFill>
                <a:schemeClr val="tx1"/>
              </a:solidFill>
            </a:endParaRPr>
          </a:p>
        </p:txBody>
      </p:sp>
      <p:sp>
        <p:nvSpPr>
          <p:cNvPr id="31" name="TextBox 30">
            <a:extLst>
              <a:ext uri="{FF2B5EF4-FFF2-40B4-BE49-F238E27FC236}">
                <a16:creationId xmlns:a16="http://schemas.microsoft.com/office/drawing/2014/main" id="{040FD1D3-A1FF-4C8B-9808-16C3E694C2D9}"/>
              </a:ext>
            </a:extLst>
          </p:cNvPr>
          <p:cNvSpPr txBox="1"/>
          <p:nvPr/>
        </p:nvSpPr>
        <p:spPr>
          <a:xfrm>
            <a:off x="1213435" y="2170998"/>
            <a:ext cx="1425607" cy="646331"/>
          </a:xfrm>
          <a:prstGeom prst="rect">
            <a:avLst/>
          </a:prstGeom>
          <a:noFill/>
        </p:spPr>
        <p:txBody>
          <a:bodyPr wrap="square" rtlCol="0">
            <a:spAutoFit/>
          </a:bodyPr>
          <a:lstStyle/>
          <a:p>
            <a:pPr algn="r"/>
            <a:r>
              <a:rPr lang="en-CA" sz="1400" b="1" dirty="0">
                <a:solidFill>
                  <a:schemeClr val="tx1"/>
                </a:solidFill>
              </a:rPr>
              <a:t>Evaporator</a:t>
            </a:r>
            <a:endParaRPr lang="en-CA" sz="1100" b="1" i="1" dirty="0">
              <a:solidFill>
                <a:schemeClr val="tx1"/>
              </a:solidFill>
            </a:endParaRPr>
          </a:p>
          <a:p>
            <a:pPr algn="r"/>
            <a:r>
              <a:rPr lang="en-CA" sz="1100" i="1" dirty="0">
                <a:solidFill>
                  <a:schemeClr val="tx1"/>
                </a:solidFill>
              </a:rPr>
              <a:t>Extracts heat from heat source</a:t>
            </a:r>
            <a:endParaRPr lang="en-CA" sz="1400" dirty="0">
              <a:solidFill>
                <a:schemeClr val="tx1"/>
              </a:solidFill>
            </a:endParaRPr>
          </a:p>
        </p:txBody>
      </p:sp>
      <p:sp>
        <p:nvSpPr>
          <p:cNvPr id="32" name="TextBox 31">
            <a:extLst>
              <a:ext uri="{FF2B5EF4-FFF2-40B4-BE49-F238E27FC236}">
                <a16:creationId xmlns:a16="http://schemas.microsoft.com/office/drawing/2014/main" id="{670239CA-06E7-4FB3-AC22-7C58691320A6}"/>
              </a:ext>
            </a:extLst>
          </p:cNvPr>
          <p:cNvSpPr txBox="1"/>
          <p:nvPr/>
        </p:nvSpPr>
        <p:spPr>
          <a:xfrm>
            <a:off x="4951430" y="3376441"/>
            <a:ext cx="1296199" cy="646331"/>
          </a:xfrm>
          <a:prstGeom prst="rect">
            <a:avLst/>
          </a:prstGeom>
          <a:noFill/>
        </p:spPr>
        <p:txBody>
          <a:bodyPr wrap="square" rtlCol="0">
            <a:spAutoFit/>
          </a:bodyPr>
          <a:lstStyle/>
          <a:p>
            <a:r>
              <a:rPr lang="en-CA" sz="1400" b="1" dirty="0">
                <a:solidFill>
                  <a:schemeClr val="tx1"/>
                </a:solidFill>
              </a:rPr>
              <a:t>Condenser</a:t>
            </a:r>
            <a:endParaRPr lang="en-CA" sz="1100" b="1" i="1" dirty="0">
              <a:solidFill>
                <a:schemeClr val="tx1"/>
              </a:solidFill>
            </a:endParaRPr>
          </a:p>
          <a:p>
            <a:r>
              <a:rPr lang="en-CA" sz="1100" i="1" dirty="0">
                <a:solidFill>
                  <a:schemeClr val="tx1"/>
                </a:solidFill>
              </a:rPr>
              <a:t>Dissipates heat to heat sink</a:t>
            </a:r>
            <a:endParaRPr lang="en-CA" sz="1400" dirty="0">
              <a:solidFill>
                <a:schemeClr val="tx1"/>
              </a:solidFill>
            </a:endParaRPr>
          </a:p>
        </p:txBody>
      </p:sp>
      <p:sp>
        <p:nvSpPr>
          <p:cNvPr id="36" name="TextBox 35">
            <a:extLst>
              <a:ext uri="{FF2B5EF4-FFF2-40B4-BE49-F238E27FC236}">
                <a16:creationId xmlns:a16="http://schemas.microsoft.com/office/drawing/2014/main" id="{3704741B-EF2F-4F10-BE99-0864F3CC1C69}"/>
              </a:ext>
            </a:extLst>
          </p:cNvPr>
          <p:cNvSpPr txBox="1"/>
          <p:nvPr/>
        </p:nvSpPr>
        <p:spPr>
          <a:xfrm>
            <a:off x="3423283" y="4457750"/>
            <a:ext cx="1850413" cy="646331"/>
          </a:xfrm>
          <a:prstGeom prst="rect">
            <a:avLst/>
          </a:prstGeom>
          <a:noFill/>
        </p:spPr>
        <p:txBody>
          <a:bodyPr wrap="square" rtlCol="0">
            <a:spAutoFit/>
          </a:bodyPr>
          <a:lstStyle/>
          <a:p>
            <a:r>
              <a:rPr lang="en-CA" sz="1400" b="1" dirty="0">
                <a:solidFill>
                  <a:schemeClr val="tx1"/>
                </a:solidFill>
              </a:rPr>
              <a:t>Compressor</a:t>
            </a:r>
          </a:p>
          <a:p>
            <a:r>
              <a:rPr lang="en-CA" sz="1100" i="1" dirty="0">
                <a:solidFill>
                  <a:schemeClr val="tx1"/>
                </a:solidFill>
              </a:rPr>
              <a:t>Increases refrigerant pressure / temperature</a:t>
            </a:r>
          </a:p>
        </p:txBody>
      </p:sp>
      <p:sp>
        <p:nvSpPr>
          <p:cNvPr id="8" name="Rectangle: Rounded Corners 7">
            <a:extLst>
              <a:ext uri="{FF2B5EF4-FFF2-40B4-BE49-F238E27FC236}">
                <a16:creationId xmlns:a16="http://schemas.microsoft.com/office/drawing/2014/main" id="{270A29F2-F2C3-42F8-AE33-91443C6B7038}"/>
              </a:ext>
            </a:extLst>
          </p:cNvPr>
          <p:cNvSpPr/>
          <p:nvPr/>
        </p:nvSpPr>
        <p:spPr bwMode="auto">
          <a:xfrm>
            <a:off x="184805" y="4377042"/>
            <a:ext cx="1483802" cy="1979439"/>
          </a:xfrm>
          <a:prstGeom prst="roundRect">
            <a:avLst>
              <a:gd name="adj" fmla="val 50000"/>
            </a:avLst>
          </a:prstGeom>
          <a:gradFill flip="none" rotWithShape="1">
            <a:gsLst>
              <a:gs pos="0">
                <a:srgbClr val="0070C0"/>
              </a:gs>
              <a:gs pos="68000">
                <a:srgbClr val="0070C0">
                  <a:alpha val="0"/>
                </a:srgbClr>
              </a:gs>
              <a:gs pos="81000">
                <a:srgbClr val="0070C0">
                  <a:alpha val="0"/>
                </a:srgbClr>
              </a:gs>
              <a:gs pos="0">
                <a:srgbClr val="0070C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38" name="Rectangle: Rounded Corners 37">
            <a:extLst>
              <a:ext uri="{FF2B5EF4-FFF2-40B4-BE49-F238E27FC236}">
                <a16:creationId xmlns:a16="http://schemas.microsoft.com/office/drawing/2014/main" id="{5FCEEA05-2DDC-4FBE-83B7-EB21F13D5D88}"/>
              </a:ext>
            </a:extLst>
          </p:cNvPr>
          <p:cNvSpPr/>
          <p:nvPr/>
        </p:nvSpPr>
        <p:spPr bwMode="auto">
          <a:xfrm>
            <a:off x="194451" y="3659288"/>
            <a:ext cx="1483802" cy="1979439"/>
          </a:xfrm>
          <a:prstGeom prst="roundRect">
            <a:avLst>
              <a:gd name="adj" fmla="val 50000"/>
            </a:avLst>
          </a:prstGeom>
          <a:gradFill flip="none" rotWithShape="1">
            <a:gsLst>
              <a:gs pos="0">
                <a:srgbClr val="0070C0"/>
              </a:gs>
              <a:gs pos="68000">
                <a:srgbClr val="0070C0">
                  <a:alpha val="0"/>
                </a:srgbClr>
              </a:gs>
              <a:gs pos="81000">
                <a:srgbClr val="0070C0">
                  <a:alpha val="0"/>
                </a:srgbClr>
              </a:gs>
              <a:gs pos="0">
                <a:srgbClr val="0070C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39" name="Rectangle: Rounded Corners 38">
            <a:extLst>
              <a:ext uri="{FF2B5EF4-FFF2-40B4-BE49-F238E27FC236}">
                <a16:creationId xmlns:a16="http://schemas.microsoft.com/office/drawing/2014/main" id="{8A03E5E9-45B8-417C-8735-1C49AEC502CA}"/>
              </a:ext>
            </a:extLst>
          </p:cNvPr>
          <p:cNvSpPr/>
          <p:nvPr/>
        </p:nvSpPr>
        <p:spPr bwMode="auto">
          <a:xfrm>
            <a:off x="204097" y="2941534"/>
            <a:ext cx="1483802" cy="1979439"/>
          </a:xfrm>
          <a:prstGeom prst="roundRect">
            <a:avLst>
              <a:gd name="adj" fmla="val 50000"/>
            </a:avLst>
          </a:prstGeom>
          <a:gradFill flip="none" rotWithShape="1">
            <a:gsLst>
              <a:gs pos="0">
                <a:srgbClr val="0070C0"/>
              </a:gs>
              <a:gs pos="68000">
                <a:srgbClr val="0070C0">
                  <a:alpha val="0"/>
                </a:srgbClr>
              </a:gs>
              <a:gs pos="81000">
                <a:srgbClr val="0070C0">
                  <a:alpha val="0"/>
                </a:srgbClr>
              </a:gs>
              <a:gs pos="0">
                <a:srgbClr val="0070C0">
                  <a:alpha val="2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rgbClr val="663300"/>
              </a:solidFill>
              <a:effectLst/>
              <a:latin typeface="Arial" charset="0"/>
              <a:cs typeface="Arial" charset="0"/>
            </a:endParaRPr>
          </a:p>
        </p:txBody>
      </p:sp>
      <p:sp>
        <p:nvSpPr>
          <p:cNvPr id="7" name="Slide Number Placeholder 3">
            <a:extLst>
              <a:ext uri="{FF2B5EF4-FFF2-40B4-BE49-F238E27FC236}">
                <a16:creationId xmlns:a16="http://schemas.microsoft.com/office/drawing/2014/main" id="{8E76BC6A-B7D9-BFA4-DB6C-BDD5B2663844}"/>
              </a:ext>
            </a:extLst>
          </p:cNvPr>
          <p:cNvSpPr txBox="1">
            <a:spLocks/>
          </p:cNvSpPr>
          <p:nvPr/>
        </p:nvSpPr>
        <p:spPr>
          <a:xfrm>
            <a:off x="11403724" y="6519395"/>
            <a:ext cx="788274" cy="338606"/>
          </a:xfrm>
          <a:prstGeom prst="rect">
            <a:avLst/>
          </a:prstGeom>
        </p:spPr>
        <p:txBody>
          <a:bodyPr/>
          <a:lstStyle>
            <a:defPPr>
              <a:defRPr lang="en-US"/>
            </a:defPPr>
            <a:lvl1pPr algn="l" rtl="0" fontAlgn="base">
              <a:spcBef>
                <a:spcPct val="0"/>
              </a:spcBef>
              <a:spcAft>
                <a:spcPct val="0"/>
              </a:spcAft>
              <a:defRPr kern="1200">
                <a:solidFill>
                  <a:srgbClr val="663300"/>
                </a:solidFill>
                <a:latin typeface="Arial" charset="0"/>
                <a:ea typeface="+mn-ea"/>
                <a:cs typeface="Arial" charset="0"/>
              </a:defRPr>
            </a:lvl1pPr>
            <a:lvl2pPr marL="457200" algn="l" rtl="0" fontAlgn="base">
              <a:spcBef>
                <a:spcPct val="0"/>
              </a:spcBef>
              <a:spcAft>
                <a:spcPct val="0"/>
              </a:spcAft>
              <a:defRPr kern="1200">
                <a:solidFill>
                  <a:srgbClr val="663300"/>
                </a:solidFill>
                <a:latin typeface="Arial" charset="0"/>
                <a:ea typeface="+mn-ea"/>
                <a:cs typeface="Arial" charset="0"/>
              </a:defRPr>
            </a:lvl2pPr>
            <a:lvl3pPr marL="914400" algn="l" rtl="0" fontAlgn="base">
              <a:spcBef>
                <a:spcPct val="0"/>
              </a:spcBef>
              <a:spcAft>
                <a:spcPct val="0"/>
              </a:spcAft>
              <a:defRPr kern="1200">
                <a:solidFill>
                  <a:srgbClr val="663300"/>
                </a:solidFill>
                <a:latin typeface="Arial" charset="0"/>
                <a:ea typeface="+mn-ea"/>
                <a:cs typeface="Arial" charset="0"/>
              </a:defRPr>
            </a:lvl3pPr>
            <a:lvl4pPr marL="1371600" algn="l" rtl="0" fontAlgn="base">
              <a:spcBef>
                <a:spcPct val="0"/>
              </a:spcBef>
              <a:spcAft>
                <a:spcPct val="0"/>
              </a:spcAft>
              <a:defRPr kern="1200">
                <a:solidFill>
                  <a:srgbClr val="663300"/>
                </a:solidFill>
                <a:latin typeface="Arial" charset="0"/>
                <a:ea typeface="+mn-ea"/>
                <a:cs typeface="Arial" charset="0"/>
              </a:defRPr>
            </a:lvl4pPr>
            <a:lvl5pPr marL="1828800" algn="l" rtl="0" fontAlgn="base">
              <a:spcBef>
                <a:spcPct val="0"/>
              </a:spcBef>
              <a:spcAft>
                <a:spcPct val="0"/>
              </a:spcAft>
              <a:defRPr kern="1200">
                <a:solidFill>
                  <a:srgbClr val="663300"/>
                </a:solidFill>
                <a:latin typeface="Arial" charset="0"/>
                <a:ea typeface="+mn-ea"/>
                <a:cs typeface="Arial" charset="0"/>
              </a:defRPr>
            </a:lvl5pPr>
            <a:lvl6pPr marL="2286000" algn="l" defTabSz="914400" rtl="0" eaLnBrk="1" latinLnBrk="0" hangingPunct="1">
              <a:defRPr kern="1200">
                <a:solidFill>
                  <a:srgbClr val="663300"/>
                </a:solidFill>
                <a:latin typeface="Arial" charset="0"/>
                <a:ea typeface="+mn-ea"/>
                <a:cs typeface="Arial" charset="0"/>
              </a:defRPr>
            </a:lvl6pPr>
            <a:lvl7pPr marL="2743200" algn="l" defTabSz="914400" rtl="0" eaLnBrk="1" latinLnBrk="0" hangingPunct="1">
              <a:defRPr kern="1200">
                <a:solidFill>
                  <a:srgbClr val="663300"/>
                </a:solidFill>
                <a:latin typeface="Arial" charset="0"/>
                <a:ea typeface="+mn-ea"/>
                <a:cs typeface="Arial" charset="0"/>
              </a:defRPr>
            </a:lvl7pPr>
            <a:lvl8pPr marL="3200400" algn="l" defTabSz="914400" rtl="0" eaLnBrk="1" latinLnBrk="0" hangingPunct="1">
              <a:defRPr kern="1200">
                <a:solidFill>
                  <a:srgbClr val="663300"/>
                </a:solidFill>
                <a:latin typeface="Arial" charset="0"/>
                <a:ea typeface="+mn-ea"/>
                <a:cs typeface="Arial" charset="0"/>
              </a:defRPr>
            </a:lvl8pPr>
            <a:lvl9pPr marL="3657600" algn="l" defTabSz="914400" rtl="0" eaLnBrk="1" latinLnBrk="0" hangingPunct="1">
              <a:defRPr kern="1200">
                <a:solidFill>
                  <a:srgbClr val="663300"/>
                </a:solidFill>
                <a:latin typeface="Arial" charset="0"/>
                <a:ea typeface="+mn-ea"/>
                <a:cs typeface="Arial" charset="0"/>
              </a:defRPr>
            </a:lvl9pPr>
          </a:lstStyle>
          <a:p>
            <a:pPr algn="r"/>
            <a:fld id="{F6962739-3FD4-4E58-B0B5-7EC332B49BD6}" type="slidenum">
              <a:rPr lang="en-CA" sz="1200" smtClean="0">
                <a:solidFill>
                  <a:schemeClr val="bg1"/>
                </a:solidFill>
              </a:rPr>
              <a:pPr algn="r"/>
              <a:t>9</a:t>
            </a:fld>
            <a:endParaRPr lang="en-CA" sz="1200" dirty="0">
              <a:solidFill>
                <a:schemeClr val="bg1"/>
              </a:solidFill>
            </a:endParaRPr>
          </a:p>
        </p:txBody>
      </p:sp>
    </p:spTree>
    <p:extLst>
      <p:ext uri="{BB962C8B-B14F-4D97-AF65-F5344CB8AC3E}">
        <p14:creationId xmlns:p14="http://schemas.microsoft.com/office/powerpoint/2010/main" val="41430064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66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66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12573</TotalTime>
  <Words>1601</Words>
  <Application>Microsoft Macintosh PowerPoint</Application>
  <PresentationFormat>Widescreen</PresentationFormat>
  <Paragraphs>229</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Source Sans</vt:lpstr>
      <vt:lpstr>Agency FB</vt:lpstr>
      <vt:lpstr>Arial</vt:lpstr>
      <vt:lpstr>Bradley Hand ITC</vt:lpstr>
      <vt:lpstr>Calibri</vt:lpstr>
      <vt:lpstr>Default Design</vt:lpstr>
      <vt:lpstr>PowerPoint Presentation</vt:lpstr>
      <vt:lpstr>Heat Transfer</vt:lpstr>
      <vt:lpstr>Conduction</vt:lpstr>
      <vt:lpstr>Convection</vt:lpstr>
      <vt:lpstr>Radiation</vt:lpstr>
      <vt:lpstr>Earth Energy Resource</vt:lpstr>
      <vt:lpstr>Earth Energy Resource</vt:lpstr>
      <vt:lpstr>Earth Energy Resource</vt:lpstr>
      <vt:lpstr>Heat Pump Components</vt:lpstr>
      <vt:lpstr>Heat Pump Components - Heating</vt:lpstr>
      <vt:lpstr>Heat Pump Components - Cooling</vt:lpstr>
      <vt:lpstr>Earth Energy Resource Engineering</vt:lpstr>
      <vt:lpstr>Conventional HVAC System Design</vt:lpstr>
      <vt:lpstr>Peak Loads vs. Total Loads</vt:lpstr>
      <vt:lpstr>Peak Loads vs. Total Loads</vt:lpstr>
      <vt:lpstr>Peak Loads vs. Total Loads</vt:lpstr>
      <vt:lpstr>GSHP System Design Process</vt:lpstr>
      <vt:lpstr>History of District Energy Systems</vt:lpstr>
      <vt:lpstr>PowerPoint Presentation</vt:lpstr>
      <vt:lpstr>PowerPoint Presentation</vt:lpstr>
    </vt:vector>
  </TitlesOfParts>
  <Manager/>
  <Company>Geoxergy Systems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Geothermal Heat Pumps</dc:title>
  <dc:subject/>
  <dc:creator>Connor Dacquay</dc:creator>
  <cp:keywords/>
  <dc:description/>
  <cp:lastModifiedBy>H. Sharon Lin</cp:lastModifiedBy>
  <cp:revision>112</cp:revision>
  <cp:lastPrinted>2023-03-06T16:59:08Z</cp:lastPrinted>
  <dcterms:created xsi:type="dcterms:W3CDTF">2007-03-04T15:39:27Z</dcterms:created>
  <dcterms:modified xsi:type="dcterms:W3CDTF">2025-07-10T19:06:41Z</dcterms:modified>
  <cp:category/>
</cp:coreProperties>
</file>