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56" r:id="rId2"/>
    <p:sldId id="276" r:id="rId3"/>
    <p:sldId id="258" r:id="rId4"/>
    <p:sldId id="257" r:id="rId5"/>
    <p:sldId id="267" r:id="rId6"/>
    <p:sldId id="268" r:id="rId7"/>
    <p:sldId id="269" r:id="rId8"/>
    <p:sldId id="265" r:id="rId9"/>
    <p:sldId id="266" r:id="rId10"/>
    <p:sldId id="264" r:id="rId11"/>
    <p:sldId id="270" r:id="rId12"/>
    <p:sldId id="271" r:id="rId13"/>
    <p:sldId id="272" r:id="rId14"/>
    <p:sldId id="273" r:id="rId15"/>
    <p:sldId id="274" r:id="rId16"/>
    <p:sldId id="275" r:id="rId17"/>
    <p:sldId id="277" r:id="rId18"/>
    <p:sldId id="30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10"/>
    <p:restoredTop sz="94658"/>
  </p:normalViewPr>
  <p:slideViewPr>
    <p:cSldViewPr snapToGrid="0">
      <p:cViewPr varScale="1">
        <p:scale>
          <a:sx n="120" d="100"/>
          <a:sy n="120" d="100"/>
        </p:scale>
        <p:origin x="56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C35933-A406-C441-9646-8674B590C57A}" type="doc">
      <dgm:prSet loTypeId="urn:microsoft.com/office/officeart/2005/8/layout/process1" loCatId="process" qsTypeId="urn:microsoft.com/office/officeart/2005/8/quickstyle/simple1" qsCatId="simple" csTypeId="urn:microsoft.com/office/officeart/2005/8/colors/accent1_2" csCatId="accent1" phldr="1"/>
      <dgm:spPr/>
    </dgm:pt>
    <dgm:pt modelId="{563BFD5D-0822-C941-9C8E-4B4D5C854287}">
      <dgm:prSet phldrT="[Text]"/>
      <dgm:spPr/>
      <dgm:t>
        <a:bodyPr/>
        <a:lstStyle/>
        <a:p>
          <a:r>
            <a:rPr lang="en-US" dirty="0"/>
            <a:t>Pilot stage</a:t>
          </a:r>
        </a:p>
      </dgm:t>
    </dgm:pt>
    <dgm:pt modelId="{967E7A13-C3F6-D043-B2C2-3EC8C51430F8}" type="parTrans" cxnId="{6ACD24FE-1ACB-ED41-9C53-601DEAEDCB98}">
      <dgm:prSet/>
      <dgm:spPr/>
      <dgm:t>
        <a:bodyPr/>
        <a:lstStyle/>
        <a:p>
          <a:endParaRPr lang="en-US"/>
        </a:p>
      </dgm:t>
    </dgm:pt>
    <dgm:pt modelId="{4DBFB187-F964-8545-8E49-0B935A3C7F5D}" type="sibTrans" cxnId="{6ACD24FE-1ACB-ED41-9C53-601DEAEDCB98}">
      <dgm:prSet/>
      <dgm:spPr/>
      <dgm:t>
        <a:bodyPr/>
        <a:lstStyle/>
        <a:p>
          <a:endParaRPr lang="en-US"/>
        </a:p>
      </dgm:t>
    </dgm:pt>
    <dgm:pt modelId="{B8CA97AF-D502-DB4D-B44C-FE7E5417BB8D}">
      <dgm:prSet phldrT="[Text]"/>
      <dgm:spPr/>
      <dgm:t>
        <a:bodyPr/>
        <a:lstStyle/>
        <a:p>
          <a:r>
            <a:rPr lang="en-US" dirty="0"/>
            <a:t>Roll -out stage</a:t>
          </a:r>
        </a:p>
      </dgm:t>
    </dgm:pt>
    <dgm:pt modelId="{5CAC3579-4DA7-5C48-89E6-35AEF05E1432}" type="parTrans" cxnId="{BF655897-31C9-6347-A5C1-9D70921A80E2}">
      <dgm:prSet/>
      <dgm:spPr/>
      <dgm:t>
        <a:bodyPr/>
        <a:lstStyle/>
        <a:p>
          <a:endParaRPr lang="en-US"/>
        </a:p>
      </dgm:t>
    </dgm:pt>
    <dgm:pt modelId="{843CB2FE-DB3E-9248-AEE0-73C22B1E5C95}" type="sibTrans" cxnId="{BF655897-31C9-6347-A5C1-9D70921A80E2}">
      <dgm:prSet/>
      <dgm:spPr/>
      <dgm:t>
        <a:bodyPr/>
        <a:lstStyle/>
        <a:p>
          <a:endParaRPr lang="en-US"/>
        </a:p>
      </dgm:t>
    </dgm:pt>
    <dgm:pt modelId="{FA2BEB9C-0174-2C4B-9E1A-6A8A0AC40F66}">
      <dgm:prSet phldrT="[Text]"/>
      <dgm:spPr/>
      <dgm:t>
        <a:bodyPr/>
        <a:lstStyle/>
        <a:p>
          <a:r>
            <a:rPr lang="en-US" dirty="0"/>
            <a:t>Steady state</a:t>
          </a:r>
        </a:p>
      </dgm:t>
    </dgm:pt>
    <dgm:pt modelId="{A167F672-3E65-0F4D-931C-0EFDE2E73A70}" type="parTrans" cxnId="{297F6A74-7498-C340-8445-0901C6503585}">
      <dgm:prSet/>
      <dgm:spPr/>
      <dgm:t>
        <a:bodyPr/>
        <a:lstStyle/>
        <a:p>
          <a:endParaRPr lang="en-US"/>
        </a:p>
      </dgm:t>
    </dgm:pt>
    <dgm:pt modelId="{E9C3AC9A-2EA6-2F4C-B668-756265E26481}" type="sibTrans" cxnId="{297F6A74-7498-C340-8445-0901C6503585}">
      <dgm:prSet/>
      <dgm:spPr/>
      <dgm:t>
        <a:bodyPr/>
        <a:lstStyle/>
        <a:p>
          <a:endParaRPr lang="en-US"/>
        </a:p>
      </dgm:t>
    </dgm:pt>
    <dgm:pt modelId="{7D36147F-2E60-274B-9450-3F2C3CD18464}" type="pres">
      <dgm:prSet presAssocID="{10C35933-A406-C441-9646-8674B590C57A}" presName="Name0" presStyleCnt="0">
        <dgm:presLayoutVars>
          <dgm:dir/>
          <dgm:resizeHandles val="exact"/>
        </dgm:presLayoutVars>
      </dgm:prSet>
      <dgm:spPr/>
    </dgm:pt>
    <dgm:pt modelId="{DFAFD310-529D-2248-B585-B2A861C1A45B}" type="pres">
      <dgm:prSet presAssocID="{563BFD5D-0822-C941-9C8E-4B4D5C854287}" presName="node" presStyleLbl="node1" presStyleIdx="0" presStyleCnt="3">
        <dgm:presLayoutVars>
          <dgm:bulletEnabled val="1"/>
        </dgm:presLayoutVars>
      </dgm:prSet>
      <dgm:spPr/>
    </dgm:pt>
    <dgm:pt modelId="{B5360FF5-990A-2E4A-B9A1-3164374E2E72}" type="pres">
      <dgm:prSet presAssocID="{4DBFB187-F964-8545-8E49-0B935A3C7F5D}" presName="sibTrans" presStyleLbl="sibTrans2D1" presStyleIdx="0" presStyleCnt="2"/>
      <dgm:spPr/>
    </dgm:pt>
    <dgm:pt modelId="{5BDA85EF-F553-134B-9103-A10F6C86B563}" type="pres">
      <dgm:prSet presAssocID="{4DBFB187-F964-8545-8E49-0B935A3C7F5D}" presName="connectorText" presStyleLbl="sibTrans2D1" presStyleIdx="0" presStyleCnt="2"/>
      <dgm:spPr/>
    </dgm:pt>
    <dgm:pt modelId="{62FC4579-7FAF-AA46-9AF5-70D596E04005}" type="pres">
      <dgm:prSet presAssocID="{B8CA97AF-D502-DB4D-B44C-FE7E5417BB8D}" presName="node" presStyleLbl="node1" presStyleIdx="1" presStyleCnt="3">
        <dgm:presLayoutVars>
          <dgm:bulletEnabled val="1"/>
        </dgm:presLayoutVars>
      </dgm:prSet>
      <dgm:spPr/>
    </dgm:pt>
    <dgm:pt modelId="{F33C5844-A92E-7D4B-9D99-3056AE9A6B55}" type="pres">
      <dgm:prSet presAssocID="{843CB2FE-DB3E-9248-AEE0-73C22B1E5C95}" presName="sibTrans" presStyleLbl="sibTrans2D1" presStyleIdx="1" presStyleCnt="2"/>
      <dgm:spPr/>
    </dgm:pt>
    <dgm:pt modelId="{2A153D69-FEB1-9D46-A483-A109A4201316}" type="pres">
      <dgm:prSet presAssocID="{843CB2FE-DB3E-9248-AEE0-73C22B1E5C95}" presName="connectorText" presStyleLbl="sibTrans2D1" presStyleIdx="1" presStyleCnt="2"/>
      <dgm:spPr/>
    </dgm:pt>
    <dgm:pt modelId="{1FE0130B-A78B-EA41-9544-BBBF3E1538FB}" type="pres">
      <dgm:prSet presAssocID="{FA2BEB9C-0174-2C4B-9E1A-6A8A0AC40F66}" presName="node" presStyleLbl="node1" presStyleIdx="2" presStyleCnt="3">
        <dgm:presLayoutVars>
          <dgm:bulletEnabled val="1"/>
        </dgm:presLayoutVars>
      </dgm:prSet>
      <dgm:spPr/>
    </dgm:pt>
  </dgm:ptLst>
  <dgm:cxnLst>
    <dgm:cxn modelId="{297F6A74-7498-C340-8445-0901C6503585}" srcId="{10C35933-A406-C441-9646-8674B590C57A}" destId="{FA2BEB9C-0174-2C4B-9E1A-6A8A0AC40F66}" srcOrd="2" destOrd="0" parTransId="{A167F672-3E65-0F4D-931C-0EFDE2E73A70}" sibTransId="{E9C3AC9A-2EA6-2F4C-B668-756265E26481}"/>
    <dgm:cxn modelId="{803BC07B-5B95-234B-83B0-CD920996AE60}" type="presOf" srcId="{4DBFB187-F964-8545-8E49-0B935A3C7F5D}" destId="{B5360FF5-990A-2E4A-B9A1-3164374E2E72}" srcOrd="0" destOrd="0" presId="urn:microsoft.com/office/officeart/2005/8/layout/process1"/>
    <dgm:cxn modelId="{BF655897-31C9-6347-A5C1-9D70921A80E2}" srcId="{10C35933-A406-C441-9646-8674B590C57A}" destId="{B8CA97AF-D502-DB4D-B44C-FE7E5417BB8D}" srcOrd="1" destOrd="0" parTransId="{5CAC3579-4DA7-5C48-89E6-35AEF05E1432}" sibTransId="{843CB2FE-DB3E-9248-AEE0-73C22B1E5C95}"/>
    <dgm:cxn modelId="{22BA55CB-6EDB-EE49-8D0E-DB778A3CECF8}" type="presOf" srcId="{563BFD5D-0822-C941-9C8E-4B4D5C854287}" destId="{DFAFD310-529D-2248-B585-B2A861C1A45B}" srcOrd="0" destOrd="0" presId="urn:microsoft.com/office/officeart/2005/8/layout/process1"/>
    <dgm:cxn modelId="{8D58D2CF-410F-2849-84A8-32118DE87763}" type="presOf" srcId="{843CB2FE-DB3E-9248-AEE0-73C22B1E5C95}" destId="{F33C5844-A92E-7D4B-9D99-3056AE9A6B55}" srcOrd="0" destOrd="0" presId="urn:microsoft.com/office/officeart/2005/8/layout/process1"/>
    <dgm:cxn modelId="{B30DFEDB-A70D-F845-842B-4678B744466F}" type="presOf" srcId="{FA2BEB9C-0174-2C4B-9E1A-6A8A0AC40F66}" destId="{1FE0130B-A78B-EA41-9544-BBBF3E1538FB}" srcOrd="0" destOrd="0" presId="urn:microsoft.com/office/officeart/2005/8/layout/process1"/>
    <dgm:cxn modelId="{6EEBBEE8-2963-8944-914D-FE828F408C92}" type="presOf" srcId="{B8CA97AF-D502-DB4D-B44C-FE7E5417BB8D}" destId="{62FC4579-7FAF-AA46-9AF5-70D596E04005}" srcOrd="0" destOrd="0" presId="urn:microsoft.com/office/officeart/2005/8/layout/process1"/>
    <dgm:cxn modelId="{1FFE02ED-B53E-4D4B-89B6-2709B70893C8}" type="presOf" srcId="{4DBFB187-F964-8545-8E49-0B935A3C7F5D}" destId="{5BDA85EF-F553-134B-9103-A10F6C86B563}" srcOrd="1" destOrd="0" presId="urn:microsoft.com/office/officeart/2005/8/layout/process1"/>
    <dgm:cxn modelId="{545FD6EE-E874-154A-8F0D-EFFF329F4C4F}" type="presOf" srcId="{10C35933-A406-C441-9646-8674B590C57A}" destId="{7D36147F-2E60-274B-9450-3F2C3CD18464}" srcOrd="0" destOrd="0" presId="urn:microsoft.com/office/officeart/2005/8/layout/process1"/>
    <dgm:cxn modelId="{E16BF3F0-1E4C-7B43-813C-4AA57F47CEF8}" type="presOf" srcId="{843CB2FE-DB3E-9248-AEE0-73C22B1E5C95}" destId="{2A153D69-FEB1-9D46-A483-A109A4201316}" srcOrd="1" destOrd="0" presId="urn:microsoft.com/office/officeart/2005/8/layout/process1"/>
    <dgm:cxn modelId="{6ACD24FE-1ACB-ED41-9C53-601DEAEDCB98}" srcId="{10C35933-A406-C441-9646-8674B590C57A}" destId="{563BFD5D-0822-C941-9C8E-4B4D5C854287}" srcOrd="0" destOrd="0" parTransId="{967E7A13-C3F6-D043-B2C2-3EC8C51430F8}" sibTransId="{4DBFB187-F964-8545-8E49-0B935A3C7F5D}"/>
    <dgm:cxn modelId="{AF05FEFA-B1D1-B84D-AF0B-B8A8169B36C0}" type="presParOf" srcId="{7D36147F-2E60-274B-9450-3F2C3CD18464}" destId="{DFAFD310-529D-2248-B585-B2A861C1A45B}" srcOrd="0" destOrd="0" presId="urn:microsoft.com/office/officeart/2005/8/layout/process1"/>
    <dgm:cxn modelId="{1FC3008A-6F93-AA45-A7A6-220D5141BBED}" type="presParOf" srcId="{7D36147F-2E60-274B-9450-3F2C3CD18464}" destId="{B5360FF5-990A-2E4A-B9A1-3164374E2E72}" srcOrd="1" destOrd="0" presId="urn:microsoft.com/office/officeart/2005/8/layout/process1"/>
    <dgm:cxn modelId="{5EE86B20-5B5C-A440-9DEA-840A7A8EEB20}" type="presParOf" srcId="{B5360FF5-990A-2E4A-B9A1-3164374E2E72}" destId="{5BDA85EF-F553-134B-9103-A10F6C86B563}" srcOrd="0" destOrd="0" presId="urn:microsoft.com/office/officeart/2005/8/layout/process1"/>
    <dgm:cxn modelId="{966E2D27-3D5C-5445-B060-26F385060420}" type="presParOf" srcId="{7D36147F-2E60-274B-9450-3F2C3CD18464}" destId="{62FC4579-7FAF-AA46-9AF5-70D596E04005}" srcOrd="2" destOrd="0" presId="urn:microsoft.com/office/officeart/2005/8/layout/process1"/>
    <dgm:cxn modelId="{E272134B-4F9D-9346-9578-46745EE7CC03}" type="presParOf" srcId="{7D36147F-2E60-274B-9450-3F2C3CD18464}" destId="{F33C5844-A92E-7D4B-9D99-3056AE9A6B55}" srcOrd="3" destOrd="0" presId="urn:microsoft.com/office/officeart/2005/8/layout/process1"/>
    <dgm:cxn modelId="{BC21DB93-9E43-6E4A-A15D-B6219EE0237F}" type="presParOf" srcId="{F33C5844-A92E-7D4B-9D99-3056AE9A6B55}" destId="{2A153D69-FEB1-9D46-A483-A109A4201316}" srcOrd="0" destOrd="0" presId="urn:microsoft.com/office/officeart/2005/8/layout/process1"/>
    <dgm:cxn modelId="{5F7B774E-85E6-E643-88E5-D1102D70BDB0}" type="presParOf" srcId="{7D36147F-2E60-274B-9450-3F2C3CD18464}" destId="{1FE0130B-A78B-EA41-9544-BBBF3E1538FB}"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AFD310-529D-2248-B585-B2A861C1A45B}">
      <dsp:nvSpPr>
        <dsp:cNvPr id="0" name=""/>
        <dsp:cNvSpPr/>
      </dsp:nvSpPr>
      <dsp:spPr>
        <a:xfrm>
          <a:off x="4055" y="386549"/>
          <a:ext cx="1212086" cy="7272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Pilot stage</a:t>
          </a:r>
        </a:p>
      </dsp:txBody>
      <dsp:txXfrm>
        <a:off x="25355" y="407849"/>
        <a:ext cx="1169486" cy="684652"/>
      </dsp:txXfrm>
    </dsp:sp>
    <dsp:sp modelId="{B5360FF5-990A-2E4A-B9A1-3164374E2E72}">
      <dsp:nvSpPr>
        <dsp:cNvPr id="0" name=""/>
        <dsp:cNvSpPr/>
      </dsp:nvSpPr>
      <dsp:spPr>
        <a:xfrm>
          <a:off x="1337350" y="599877"/>
          <a:ext cx="256962" cy="30059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1337350" y="659996"/>
        <a:ext cx="179873" cy="180359"/>
      </dsp:txXfrm>
    </dsp:sp>
    <dsp:sp modelId="{62FC4579-7FAF-AA46-9AF5-70D596E04005}">
      <dsp:nvSpPr>
        <dsp:cNvPr id="0" name=""/>
        <dsp:cNvSpPr/>
      </dsp:nvSpPr>
      <dsp:spPr>
        <a:xfrm>
          <a:off x="1700977" y="386549"/>
          <a:ext cx="1212086" cy="7272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Roll -out stage</a:t>
          </a:r>
        </a:p>
      </dsp:txBody>
      <dsp:txXfrm>
        <a:off x="1722277" y="407849"/>
        <a:ext cx="1169486" cy="684652"/>
      </dsp:txXfrm>
    </dsp:sp>
    <dsp:sp modelId="{F33C5844-A92E-7D4B-9D99-3056AE9A6B55}">
      <dsp:nvSpPr>
        <dsp:cNvPr id="0" name=""/>
        <dsp:cNvSpPr/>
      </dsp:nvSpPr>
      <dsp:spPr>
        <a:xfrm>
          <a:off x="3034272" y="599877"/>
          <a:ext cx="256962" cy="30059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3034272" y="659996"/>
        <a:ext cx="179873" cy="180359"/>
      </dsp:txXfrm>
    </dsp:sp>
    <dsp:sp modelId="{1FE0130B-A78B-EA41-9544-BBBF3E1538FB}">
      <dsp:nvSpPr>
        <dsp:cNvPr id="0" name=""/>
        <dsp:cNvSpPr/>
      </dsp:nvSpPr>
      <dsp:spPr>
        <a:xfrm>
          <a:off x="3397898" y="386549"/>
          <a:ext cx="1212086" cy="7272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Steady state</a:t>
          </a:r>
        </a:p>
      </dsp:txBody>
      <dsp:txXfrm>
        <a:off x="3419198" y="407849"/>
        <a:ext cx="1169486" cy="68465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403B52-23BD-8B45-A676-488C62CBD7BF}" type="datetimeFigureOut">
              <a:rPr lang="en-US" smtClean="0"/>
              <a:t>7/10/25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01D3EA-115B-AB4C-A572-B060E94E25BE}" type="slidenum">
              <a:rPr lang="en-US" smtClean="0"/>
              <a:t>‹#›</a:t>
            </a:fld>
            <a:endParaRPr lang="en-US"/>
          </a:p>
        </p:txBody>
      </p:sp>
    </p:spTree>
    <p:extLst>
      <p:ext uri="{BB962C8B-B14F-4D97-AF65-F5344CB8AC3E}">
        <p14:creationId xmlns:p14="http://schemas.microsoft.com/office/powerpoint/2010/main" val="3134740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A0DD0-B299-B1B1-7350-D5303741CE1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892B827-382E-3844-9A8A-B2B9C22B39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39101F-B270-CDEC-6EB8-544C9B26CC6D}"/>
              </a:ext>
            </a:extLst>
          </p:cNvPr>
          <p:cNvSpPr>
            <a:spLocks noGrp="1"/>
          </p:cNvSpPr>
          <p:nvPr>
            <p:ph type="dt" sz="half" idx="10"/>
          </p:nvPr>
        </p:nvSpPr>
        <p:spPr/>
        <p:txBody>
          <a:bodyPr/>
          <a:lstStyle/>
          <a:p>
            <a:fld id="{BBD47C96-ADEB-334B-8557-1F7ABE079AC4}" type="datetime1">
              <a:rPr lang="en-US" smtClean="0"/>
              <a:t>7/10/25</a:t>
            </a:fld>
            <a:endParaRPr lang="en-US"/>
          </a:p>
        </p:txBody>
      </p:sp>
      <p:sp>
        <p:nvSpPr>
          <p:cNvPr id="5" name="Footer Placeholder 4">
            <a:extLst>
              <a:ext uri="{FF2B5EF4-FFF2-40B4-BE49-F238E27FC236}">
                <a16:creationId xmlns:a16="http://schemas.microsoft.com/office/drawing/2014/main" id="{EE191B10-21D4-F86D-074A-DCA799AA06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153EDC-B4D5-732B-78FD-15415EBC11B1}"/>
              </a:ext>
            </a:extLst>
          </p:cNvPr>
          <p:cNvSpPr>
            <a:spLocks noGrp="1"/>
          </p:cNvSpPr>
          <p:nvPr>
            <p:ph type="sldNum" sz="quarter" idx="12"/>
          </p:nvPr>
        </p:nvSpPr>
        <p:spPr/>
        <p:txBody>
          <a:bodyPr/>
          <a:lstStyle/>
          <a:p>
            <a:fld id="{D6553E0A-153A-3E49-ACE4-937ABFA746B8}" type="slidenum">
              <a:rPr lang="en-US" smtClean="0"/>
              <a:t>‹#›</a:t>
            </a:fld>
            <a:endParaRPr lang="en-US"/>
          </a:p>
        </p:txBody>
      </p:sp>
    </p:spTree>
    <p:extLst>
      <p:ext uri="{BB962C8B-B14F-4D97-AF65-F5344CB8AC3E}">
        <p14:creationId xmlns:p14="http://schemas.microsoft.com/office/powerpoint/2010/main" val="3256864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A574B-609B-1B91-2971-ACC0875DDA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F4650A0-B1B6-55FA-EE32-48A8764EA82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D175D4-F8E0-8830-7B75-017768156940}"/>
              </a:ext>
            </a:extLst>
          </p:cNvPr>
          <p:cNvSpPr>
            <a:spLocks noGrp="1"/>
          </p:cNvSpPr>
          <p:nvPr>
            <p:ph type="dt" sz="half" idx="10"/>
          </p:nvPr>
        </p:nvSpPr>
        <p:spPr/>
        <p:txBody>
          <a:bodyPr/>
          <a:lstStyle/>
          <a:p>
            <a:fld id="{938DCAAB-FEF2-DA42-BDB3-3E17358B0F85}" type="datetime1">
              <a:rPr lang="en-US" smtClean="0"/>
              <a:t>7/10/25</a:t>
            </a:fld>
            <a:endParaRPr lang="en-US"/>
          </a:p>
        </p:txBody>
      </p:sp>
      <p:sp>
        <p:nvSpPr>
          <p:cNvPr id="5" name="Footer Placeholder 4">
            <a:extLst>
              <a:ext uri="{FF2B5EF4-FFF2-40B4-BE49-F238E27FC236}">
                <a16:creationId xmlns:a16="http://schemas.microsoft.com/office/drawing/2014/main" id="{6C8E4CFE-4AFB-4B32-E01D-3F18467BC8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2C8F98-9D60-224A-10BD-7AAF05B7D910}"/>
              </a:ext>
            </a:extLst>
          </p:cNvPr>
          <p:cNvSpPr>
            <a:spLocks noGrp="1"/>
          </p:cNvSpPr>
          <p:nvPr>
            <p:ph type="sldNum" sz="quarter" idx="12"/>
          </p:nvPr>
        </p:nvSpPr>
        <p:spPr/>
        <p:txBody>
          <a:bodyPr/>
          <a:lstStyle/>
          <a:p>
            <a:fld id="{D6553E0A-153A-3E49-ACE4-937ABFA746B8}" type="slidenum">
              <a:rPr lang="en-US" smtClean="0"/>
              <a:t>‹#›</a:t>
            </a:fld>
            <a:endParaRPr lang="en-US"/>
          </a:p>
        </p:txBody>
      </p:sp>
    </p:spTree>
    <p:extLst>
      <p:ext uri="{BB962C8B-B14F-4D97-AF65-F5344CB8AC3E}">
        <p14:creationId xmlns:p14="http://schemas.microsoft.com/office/powerpoint/2010/main" val="4061968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BD3758-8436-FF46-1E52-8DF2D629CF3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7B2981C-7771-7EF6-8D3C-87725B5C4C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A7BB70-4858-6FD4-3DA6-25933A892A31}"/>
              </a:ext>
            </a:extLst>
          </p:cNvPr>
          <p:cNvSpPr>
            <a:spLocks noGrp="1"/>
          </p:cNvSpPr>
          <p:nvPr>
            <p:ph type="dt" sz="half" idx="10"/>
          </p:nvPr>
        </p:nvSpPr>
        <p:spPr/>
        <p:txBody>
          <a:bodyPr/>
          <a:lstStyle/>
          <a:p>
            <a:fld id="{D0E38B19-C074-A545-AB87-361CF7FAEC70}" type="datetime1">
              <a:rPr lang="en-US" smtClean="0"/>
              <a:t>7/10/25</a:t>
            </a:fld>
            <a:endParaRPr lang="en-US"/>
          </a:p>
        </p:txBody>
      </p:sp>
      <p:sp>
        <p:nvSpPr>
          <p:cNvPr id="5" name="Footer Placeholder 4">
            <a:extLst>
              <a:ext uri="{FF2B5EF4-FFF2-40B4-BE49-F238E27FC236}">
                <a16:creationId xmlns:a16="http://schemas.microsoft.com/office/drawing/2014/main" id="{911B25F2-8481-705D-A4AC-35874F9D74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465C06-D530-4590-35FA-1693D0A61DDE}"/>
              </a:ext>
            </a:extLst>
          </p:cNvPr>
          <p:cNvSpPr>
            <a:spLocks noGrp="1"/>
          </p:cNvSpPr>
          <p:nvPr>
            <p:ph type="sldNum" sz="quarter" idx="12"/>
          </p:nvPr>
        </p:nvSpPr>
        <p:spPr/>
        <p:txBody>
          <a:bodyPr/>
          <a:lstStyle/>
          <a:p>
            <a:fld id="{D6553E0A-153A-3E49-ACE4-937ABFA746B8}" type="slidenum">
              <a:rPr lang="en-US" smtClean="0"/>
              <a:t>‹#›</a:t>
            </a:fld>
            <a:endParaRPr lang="en-US"/>
          </a:p>
        </p:txBody>
      </p:sp>
    </p:spTree>
    <p:extLst>
      <p:ext uri="{BB962C8B-B14F-4D97-AF65-F5344CB8AC3E}">
        <p14:creationId xmlns:p14="http://schemas.microsoft.com/office/powerpoint/2010/main" val="7060682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g2d86f73e997_3_12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g2d86f73e997_3_12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g2d86f73e997_3_12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1711503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34005-DD63-1A69-8ACA-6BB0C2DE12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ED4CB45-FD42-E167-8410-8BACBB97E6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1A642C-980C-B1EE-7E39-F4B1FD2ACBF5}"/>
              </a:ext>
            </a:extLst>
          </p:cNvPr>
          <p:cNvSpPr>
            <a:spLocks noGrp="1"/>
          </p:cNvSpPr>
          <p:nvPr>
            <p:ph type="dt" sz="half" idx="10"/>
          </p:nvPr>
        </p:nvSpPr>
        <p:spPr/>
        <p:txBody>
          <a:bodyPr/>
          <a:lstStyle/>
          <a:p>
            <a:fld id="{4F4966DF-ED96-084D-88C0-A2FB53BE4C3F}" type="datetime1">
              <a:rPr lang="en-US" smtClean="0"/>
              <a:t>7/10/25</a:t>
            </a:fld>
            <a:endParaRPr lang="en-US"/>
          </a:p>
        </p:txBody>
      </p:sp>
      <p:sp>
        <p:nvSpPr>
          <p:cNvPr id="5" name="Footer Placeholder 4">
            <a:extLst>
              <a:ext uri="{FF2B5EF4-FFF2-40B4-BE49-F238E27FC236}">
                <a16:creationId xmlns:a16="http://schemas.microsoft.com/office/drawing/2014/main" id="{FA09E1E2-F412-0E0D-8F42-7A3E19B4D4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D6E9DF-07E6-0081-15AB-F018607C4F88}"/>
              </a:ext>
            </a:extLst>
          </p:cNvPr>
          <p:cNvSpPr>
            <a:spLocks noGrp="1"/>
          </p:cNvSpPr>
          <p:nvPr>
            <p:ph type="sldNum" sz="quarter" idx="12"/>
          </p:nvPr>
        </p:nvSpPr>
        <p:spPr/>
        <p:txBody>
          <a:bodyPr/>
          <a:lstStyle/>
          <a:p>
            <a:fld id="{D6553E0A-153A-3E49-ACE4-937ABFA746B8}" type="slidenum">
              <a:rPr lang="en-US" smtClean="0"/>
              <a:t>‹#›</a:t>
            </a:fld>
            <a:endParaRPr lang="en-US"/>
          </a:p>
        </p:txBody>
      </p:sp>
    </p:spTree>
    <p:extLst>
      <p:ext uri="{BB962C8B-B14F-4D97-AF65-F5344CB8AC3E}">
        <p14:creationId xmlns:p14="http://schemas.microsoft.com/office/powerpoint/2010/main" val="1295336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18F3E-77D4-F433-7C91-B0BA5121CF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644C87E-5667-E9B5-CB0D-AD4323DE7A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8804CC9-D4D5-43E5-5AB3-7004B56510D6}"/>
              </a:ext>
            </a:extLst>
          </p:cNvPr>
          <p:cNvSpPr>
            <a:spLocks noGrp="1"/>
          </p:cNvSpPr>
          <p:nvPr>
            <p:ph type="dt" sz="half" idx="10"/>
          </p:nvPr>
        </p:nvSpPr>
        <p:spPr/>
        <p:txBody>
          <a:bodyPr/>
          <a:lstStyle/>
          <a:p>
            <a:fld id="{DE9802BD-22DB-2A4A-ABDA-457B1A1E05BF}" type="datetime1">
              <a:rPr lang="en-US" smtClean="0"/>
              <a:t>7/10/25</a:t>
            </a:fld>
            <a:endParaRPr lang="en-US"/>
          </a:p>
        </p:txBody>
      </p:sp>
      <p:sp>
        <p:nvSpPr>
          <p:cNvPr id="5" name="Footer Placeholder 4">
            <a:extLst>
              <a:ext uri="{FF2B5EF4-FFF2-40B4-BE49-F238E27FC236}">
                <a16:creationId xmlns:a16="http://schemas.microsoft.com/office/drawing/2014/main" id="{A0D79320-3E91-D8A2-895A-95B39D2288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CA2228-BCDB-0A20-149B-4D29FCE3FA7E}"/>
              </a:ext>
            </a:extLst>
          </p:cNvPr>
          <p:cNvSpPr>
            <a:spLocks noGrp="1"/>
          </p:cNvSpPr>
          <p:nvPr>
            <p:ph type="sldNum" sz="quarter" idx="12"/>
          </p:nvPr>
        </p:nvSpPr>
        <p:spPr/>
        <p:txBody>
          <a:bodyPr/>
          <a:lstStyle/>
          <a:p>
            <a:fld id="{D6553E0A-153A-3E49-ACE4-937ABFA746B8}" type="slidenum">
              <a:rPr lang="en-US" smtClean="0"/>
              <a:t>‹#›</a:t>
            </a:fld>
            <a:endParaRPr lang="en-US"/>
          </a:p>
        </p:txBody>
      </p:sp>
    </p:spTree>
    <p:extLst>
      <p:ext uri="{BB962C8B-B14F-4D97-AF65-F5344CB8AC3E}">
        <p14:creationId xmlns:p14="http://schemas.microsoft.com/office/powerpoint/2010/main" val="879270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C0B29-538F-6336-9645-233E2857732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AB528A-45FA-28DE-FEB1-47263694FC4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50EB560-AE9E-089C-EC50-6316EEDC1CC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7C02A2B-DA3A-4A14-4B5B-273E04180F25}"/>
              </a:ext>
            </a:extLst>
          </p:cNvPr>
          <p:cNvSpPr>
            <a:spLocks noGrp="1"/>
          </p:cNvSpPr>
          <p:nvPr>
            <p:ph type="dt" sz="half" idx="10"/>
          </p:nvPr>
        </p:nvSpPr>
        <p:spPr/>
        <p:txBody>
          <a:bodyPr/>
          <a:lstStyle/>
          <a:p>
            <a:fld id="{15E31639-E7CF-1948-BF92-9F2D73883F72}" type="datetime1">
              <a:rPr lang="en-US" smtClean="0"/>
              <a:t>7/10/25</a:t>
            </a:fld>
            <a:endParaRPr lang="en-US"/>
          </a:p>
        </p:txBody>
      </p:sp>
      <p:sp>
        <p:nvSpPr>
          <p:cNvPr id="6" name="Footer Placeholder 5">
            <a:extLst>
              <a:ext uri="{FF2B5EF4-FFF2-40B4-BE49-F238E27FC236}">
                <a16:creationId xmlns:a16="http://schemas.microsoft.com/office/drawing/2014/main" id="{A7598083-DBDA-A7E9-D3AA-65D7946F94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7C7FF7-397D-C6BB-5CBB-0AA253CD1F6E}"/>
              </a:ext>
            </a:extLst>
          </p:cNvPr>
          <p:cNvSpPr>
            <a:spLocks noGrp="1"/>
          </p:cNvSpPr>
          <p:nvPr>
            <p:ph type="sldNum" sz="quarter" idx="12"/>
          </p:nvPr>
        </p:nvSpPr>
        <p:spPr/>
        <p:txBody>
          <a:bodyPr/>
          <a:lstStyle/>
          <a:p>
            <a:fld id="{D6553E0A-153A-3E49-ACE4-937ABFA746B8}" type="slidenum">
              <a:rPr lang="en-US" smtClean="0"/>
              <a:t>‹#›</a:t>
            </a:fld>
            <a:endParaRPr lang="en-US"/>
          </a:p>
        </p:txBody>
      </p:sp>
    </p:spTree>
    <p:extLst>
      <p:ext uri="{BB962C8B-B14F-4D97-AF65-F5344CB8AC3E}">
        <p14:creationId xmlns:p14="http://schemas.microsoft.com/office/powerpoint/2010/main" val="479549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6F4D9-B8EE-FAE8-6D5B-FB3E409C75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E653D09-3866-5E1E-DD88-FB95F870BE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3CE6EAF-3B08-D170-D7E8-24A9884656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9F43BA-1AF9-EFE5-BB41-CB6F3D522D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71EA514-A1D9-0C3E-FAB5-BFD7E8CB27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03BD97B-1DC5-65E7-0187-C61072C0F862}"/>
              </a:ext>
            </a:extLst>
          </p:cNvPr>
          <p:cNvSpPr>
            <a:spLocks noGrp="1"/>
          </p:cNvSpPr>
          <p:nvPr>
            <p:ph type="dt" sz="half" idx="10"/>
          </p:nvPr>
        </p:nvSpPr>
        <p:spPr/>
        <p:txBody>
          <a:bodyPr/>
          <a:lstStyle/>
          <a:p>
            <a:fld id="{B78E5E5A-9212-B04F-A4D8-4F0180E9E4D0}" type="datetime1">
              <a:rPr lang="en-US" smtClean="0"/>
              <a:t>7/10/25</a:t>
            </a:fld>
            <a:endParaRPr lang="en-US"/>
          </a:p>
        </p:txBody>
      </p:sp>
      <p:sp>
        <p:nvSpPr>
          <p:cNvPr id="8" name="Footer Placeholder 7">
            <a:extLst>
              <a:ext uri="{FF2B5EF4-FFF2-40B4-BE49-F238E27FC236}">
                <a16:creationId xmlns:a16="http://schemas.microsoft.com/office/drawing/2014/main" id="{8E325CE4-C3E9-3147-450C-4F4374BF8BE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34CD8B0-98D1-F3EF-5CDD-8D34023934E6}"/>
              </a:ext>
            </a:extLst>
          </p:cNvPr>
          <p:cNvSpPr>
            <a:spLocks noGrp="1"/>
          </p:cNvSpPr>
          <p:nvPr>
            <p:ph type="sldNum" sz="quarter" idx="12"/>
          </p:nvPr>
        </p:nvSpPr>
        <p:spPr/>
        <p:txBody>
          <a:bodyPr/>
          <a:lstStyle/>
          <a:p>
            <a:fld id="{D6553E0A-153A-3E49-ACE4-937ABFA746B8}" type="slidenum">
              <a:rPr lang="en-US" smtClean="0"/>
              <a:t>‹#›</a:t>
            </a:fld>
            <a:endParaRPr lang="en-US"/>
          </a:p>
        </p:txBody>
      </p:sp>
    </p:spTree>
    <p:extLst>
      <p:ext uri="{BB962C8B-B14F-4D97-AF65-F5344CB8AC3E}">
        <p14:creationId xmlns:p14="http://schemas.microsoft.com/office/powerpoint/2010/main" val="3677529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A48AE-B58C-CBC4-E6EF-18A957741DA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9643CDD-42E8-7F59-D5A6-6E4EE6FC1CE8}"/>
              </a:ext>
            </a:extLst>
          </p:cNvPr>
          <p:cNvSpPr>
            <a:spLocks noGrp="1"/>
          </p:cNvSpPr>
          <p:nvPr>
            <p:ph type="dt" sz="half" idx="10"/>
          </p:nvPr>
        </p:nvSpPr>
        <p:spPr/>
        <p:txBody>
          <a:bodyPr/>
          <a:lstStyle/>
          <a:p>
            <a:fld id="{6B666646-DF68-CE4C-8036-63EF53899FA4}" type="datetime1">
              <a:rPr lang="en-US" smtClean="0"/>
              <a:t>7/10/25</a:t>
            </a:fld>
            <a:endParaRPr lang="en-US"/>
          </a:p>
        </p:txBody>
      </p:sp>
      <p:sp>
        <p:nvSpPr>
          <p:cNvPr id="4" name="Footer Placeholder 3">
            <a:extLst>
              <a:ext uri="{FF2B5EF4-FFF2-40B4-BE49-F238E27FC236}">
                <a16:creationId xmlns:a16="http://schemas.microsoft.com/office/drawing/2014/main" id="{489ADF72-30D9-3E9F-89C1-E6D85C9A117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B77A204-806C-98F9-37AA-B8B3B49DA9CA}"/>
              </a:ext>
            </a:extLst>
          </p:cNvPr>
          <p:cNvSpPr>
            <a:spLocks noGrp="1"/>
          </p:cNvSpPr>
          <p:nvPr>
            <p:ph type="sldNum" sz="quarter" idx="12"/>
          </p:nvPr>
        </p:nvSpPr>
        <p:spPr/>
        <p:txBody>
          <a:bodyPr/>
          <a:lstStyle/>
          <a:p>
            <a:fld id="{D6553E0A-153A-3E49-ACE4-937ABFA746B8}" type="slidenum">
              <a:rPr lang="en-US" smtClean="0"/>
              <a:t>‹#›</a:t>
            </a:fld>
            <a:endParaRPr lang="en-US"/>
          </a:p>
        </p:txBody>
      </p:sp>
    </p:spTree>
    <p:extLst>
      <p:ext uri="{BB962C8B-B14F-4D97-AF65-F5344CB8AC3E}">
        <p14:creationId xmlns:p14="http://schemas.microsoft.com/office/powerpoint/2010/main" val="692002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E7744C-5BEA-CF0E-6FF0-87D909574CF1}"/>
              </a:ext>
            </a:extLst>
          </p:cNvPr>
          <p:cNvSpPr>
            <a:spLocks noGrp="1"/>
          </p:cNvSpPr>
          <p:nvPr>
            <p:ph type="dt" sz="half" idx="10"/>
          </p:nvPr>
        </p:nvSpPr>
        <p:spPr/>
        <p:txBody>
          <a:bodyPr/>
          <a:lstStyle/>
          <a:p>
            <a:fld id="{0AB2185F-8AD5-1548-A998-D6D5654C4E96}" type="datetime1">
              <a:rPr lang="en-US" smtClean="0"/>
              <a:t>7/10/25</a:t>
            </a:fld>
            <a:endParaRPr lang="en-US"/>
          </a:p>
        </p:txBody>
      </p:sp>
      <p:sp>
        <p:nvSpPr>
          <p:cNvPr id="3" name="Footer Placeholder 2">
            <a:extLst>
              <a:ext uri="{FF2B5EF4-FFF2-40B4-BE49-F238E27FC236}">
                <a16:creationId xmlns:a16="http://schemas.microsoft.com/office/drawing/2014/main" id="{2C6F78D9-B93F-69E5-32E1-6EC722FD05C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67DCF73-E1EF-B29A-A241-5D3D78411728}"/>
              </a:ext>
            </a:extLst>
          </p:cNvPr>
          <p:cNvSpPr>
            <a:spLocks noGrp="1"/>
          </p:cNvSpPr>
          <p:nvPr>
            <p:ph type="sldNum" sz="quarter" idx="12"/>
          </p:nvPr>
        </p:nvSpPr>
        <p:spPr/>
        <p:txBody>
          <a:bodyPr/>
          <a:lstStyle/>
          <a:p>
            <a:fld id="{D6553E0A-153A-3E49-ACE4-937ABFA746B8}" type="slidenum">
              <a:rPr lang="en-US" smtClean="0"/>
              <a:t>‹#›</a:t>
            </a:fld>
            <a:endParaRPr lang="en-US"/>
          </a:p>
        </p:txBody>
      </p:sp>
    </p:spTree>
    <p:extLst>
      <p:ext uri="{BB962C8B-B14F-4D97-AF65-F5344CB8AC3E}">
        <p14:creationId xmlns:p14="http://schemas.microsoft.com/office/powerpoint/2010/main" val="442160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5B07D-3245-D743-D106-E3397C6FC3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5932A22-003D-6AA9-7944-E78A3E112C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927EA3-799A-3B38-E009-72070330C5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3E7AA5-8FD7-EEAE-5EB7-AA8C443179B5}"/>
              </a:ext>
            </a:extLst>
          </p:cNvPr>
          <p:cNvSpPr>
            <a:spLocks noGrp="1"/>
          </p:cNvSpPr>
          <p:nvPr>
            <p:ph type="dt" sz="half" idx="10"/>
          </p:nvPr>
        </p:nvSpPr>
        <p:spPr/>
        <p:txBody>
          <a:bodyPr/>
          <a:lstStyle/>
          <a:p>
            <a:fld id="{364CCAF1-6B96-A345-9670-8B1381AF4372}" type="datetime1">
              <a:rPr lang="en-US" smtClean="0"/>
              <a:t>7/10/25</a:t>
            </a:fld>
            <a:endParaRPr lang="en-US"/>
          </a:p>
        </p:txBody>
      </p:sp>
      <p:sp>
        <p:nvSpPr>
          <p:cNvPr id="6" name="Footer Placeholder 5">
            <a:extLst>
              <a:ext uri="{FF2B5EF4-FFF2-40B4-BE49-F238E27FC236}">
                <a16:creationId xmlns:a16="http://schemas.microsoft.com/office/drawing/2014/main" id="{15113ADC-B197-32A8-1342-37EE6B3628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42B001-33FF-8BCF-B04A-3E489648DDD3}"/>
              </a:ext>
            </a:extLst>
          </p:cNvPr>
          <p:cNvSpPr>
            <a:spLocks noGrp="1"/>
          </p:cNvSpPr>
          <p:nvPr>
            <p:ph type="sldNum" sz="quarter" idx="12"/>
          </p:nvPr>
        </p:nvSpPr>
        <p:spPr/>
        <p:txBody>
          <a:bodyPr/>
          <a:lstStyle/>
          <a:p>
            <a:fld id="{D6553E0A-153A-3E49-ACE4-937ABFA746B8}" type="slidenum">
              <a:rPr lang="en-US" smtClean="0"/>
              <a:t>‹#›</a:t>
            </a:fld>
            <a:endParaRPr lang="en-US"/>
          </a:p>
        </p:txBody>
      </p:sp>
    </p:spTree>
    <p:extLst>
      <p:ext uri="{BB962C8B-B14F-4D97-AF65-F5344CB8AC3E}">
        <p14:creationId xmlns:p14="http://schemas.microsoft.com/office/powerpoint/2010/main" val="3636812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27E85-3B46-FC59-C18C-97F1113205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CA104EA-6554-0408-9BF5-28FC7A8941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2AF95FF-ED7E-CE77-85DE-356AF7552C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F6A0F1-3187-C8CC-E1C6-88FB9D3F6B82}"/>
              </a:ext>
            </a:extLst>
          </p:cNvPr>
          <p:cNvSpPr>
            <a:spLocks noGrp="1"/>
          </p:cNvSpPr>
          <p:nvPr>
            <p:ph type="dt" sz="half" idx="10"/>
          </p:nvPr>
        </p:nvSpPr>
        <p:spPr/>
        <p:txBody>
          <a:bodyPr/>
          <a:lstStyle/>
          <a:p>
            <a:fld id="{AD7B08D2-EFCE-0444-ADF6-DA3996BC01F7}" type="datetime1">
              <a:rPr lang="en-US" smtClean="0"/>
              <a:t>7/10/25</a:t>
            </a:fld>
            <a:endParaRPr lang="en-US"/>
          </a:p>
        </p:txBody>
      </p:sp>
      <p:sp>
        <p:nvSpPr>
          <p:cNvPr id="6" name="Footer Placeholder 5">
            <a:extLst>
              <a:ext uri="{FF2B5EF4-FFF2-40B4-BE49-F238E27FC236}">
                <a16:creationId xmlns:a16="http://schemas.microsoft.com/office/drawing/2014/main" id="{444BE7D6-417D-493D-29C2-C03C95D16B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21801C-3ACC-F452-C33A-0E837CFFDD8F}"/>
              </a:ext>
            </a:extLst>
          </p:cNvPr>
          <p:cNvSpPr>
            <a:spLocks noGrp="1"/>
          </p:cNvSpPr>
          <p:nvPr>
            <p:ph type="sldNum" sz="quarter" idx="12"/>
          </p:nvPr>
        </p:nvSpPr>
        <p:spPr/>
        <p:txBody>
          <a:bodyPr/>
          <a:lstStyle/>
          <a:p>
            <a:fld id="{D6553E0A-153A-3E49-ACE4-937ABFA746B8}" type="slidenum">
              <a:rPr lang="en-US" smtClean="0"/>
              <a:t>‹#›</a:t>
            </a:fld>
            <a:endParaRPr lang="en-US"/>
          </a:p>
        </p:txBody>
      </p:sp>
    </p:spTree>
    <p:extLst>
      <p:ext uri="{BB962C8B-B14F-4D97-AF65-F5344CB8AC3E}">
        <p14:creationId xmlns:p14="http://schemas.microsoft.com/office/powerpoint/2010/main" val="3982914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3A5634-6B91-DD98-49FE-C42AD3AE03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76EA38C-2D99-2309-E420-2B072200F3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8B456B-38CB-4E36-CD20-25476F73DC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22E81B-5292-474E-A4BF-18CD8E3AACCB}" type="datetime1">
              <a:rPr lang="en-US" smtClean="0"/>
              <a:t>7/10/25</a:t>
            </a:fld>
            <a:endParaRPr lang="en-US"/>
          </a:p>
        </p:txBody>
      </p:sp>
      <p:sp>
        <p:nvSpPr>
          <p:cNvPr id="5" name="Footer Placeholder 4">
            <a:extLst>
              <a:ext uri="{FF2B5EF4-FFF2-40B4-BE49-F238E27FC236}">
                <a16:creationId xmlns:a16="http://schemas.microsoft.com/office/drawing/2014/main" id="{8CFFAFF3-6EE2-B463-5CD0-180FBCD167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CA0CD53-EA1C-9BB9-7994-F0857CF6B1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553E0A-153A-3E49-ACE4-937ABFA746B8}" type="slidenum">
              <a:rPr lang="en-US" smtClean="0"/>
              <a:t>‹#›</a:t>
            </a:fld>
            <a:endParaRPr lang="en-US"/>
          </a:p>
        </p:txBody>
      </p:sp>
    </p:spTree>
    <p:extLst>
      <p:ext uri="{BB962C8B-B14F-4D97-AF65-F5344CB8AC3E}">
        <p14:creationId xmlns:p14="http://schemas.microsoft.com/office/powerpoint/2010/main" val="3916871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ocw.mit.edu/terms" TargetMode="External"/><Relationship Id="rId2" Type="http://schemas.openxmlformats.org/officeDocument/2006/relationships/hyperlink" Target="https://ocw.mit.edu/"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388B6-AF29-11C7-8C8E-D24803F77DB6}"/>
              </a:ext>
            </a:extLst>
          </p:cNvPr>
          <p:cNvSpPr>
            <a:spLocks noGrp="1"/>
          </p:cNvSpPr>
          <p:nvPr>
            <p:ph type="ctrTitle"/>
          </p:nvPr>
        </p:nvSpPr>
        <p:spPr/>
        <p:txBody>
          <a:bodyPr>
            <a:normAutofit fontScale="90000"/>
          </a:bodyPr>
          <a:lstStyle/>
          <a:p>
            <a:r>
              <a:rPr lang="en-US" dirty="0"/>
              <a:t>Business Models for Community Networked Geothermal Heating and Cooling</a:t>
            </a:r>
          </a:p>
        </p:txBody>
      </p:sp>
      <p:sp>
        <p:nvSpPr>
          <p:cNvPr id="3" name="Subtitle 2">
            <a:extLst>
              <a:ext uri="{FF2B5EF4-FFF2-40B4-BE49-F238E27FC236}">
                <a16:creationId xmlns:a16="http://schemas.microsoft.com/office/drawing/2014/main" id="{889EA7CE-7102-C144-1A0C-A64A3603DC25}"/>
              </a:ext>
            </a:extLst>
          </p:cNvPr>
          <p:cNvSpPr>
            <a:spLocks noGrp="1"/>
          </p:cNvSpPr>
          <p:nvPr>
            <p:ph type="subTitle" idx="1"/>
          </p:nvPr>
        </p:nvSpPr>
        <p:spPr/>
        <p:txBody>
          <a:bodyPr>
            <a:normAutofit fontScale="92500" lnSpcReduction="10000"/>
          </a:bodyPr>
          <a:lstStyle/>
          <a:p>
            <a:r>
              <a:rPr lang="en-US" dirty="0"/>
              <a:t>Donald Lessard</a:t>
            </a:r>
          </a:p>
          <a:p>
            <a:r>
              <a:rPr lang="en-US" dirty="0"/>
              <a:t>Professor Emeritus, MIT Sloan</a:t>
            </a:r>
          </a:p>
          <a:p>
            <a:r>
              <a:rPr lang="en-US" dirty="0"/>
              <a:t>Advisory Board Member, HEET</a:t>
            </a:r>
          </a:p>
          <a:p>
            <a:r>
              <a:rPr lang="en-US" dirty="0"/>
              <a:t>January 29, 2025</a:t>
            </a:r>
          </a:p>
        </p:txBody>
      </p:sp>
      <p:sp>
        <p:nvSpPr>
          <p:cNvPr id="5" name="TextBox 4">
            <a:extLst>
              <a:ext uri="{FF2B5EF4-FFF2-40B4-BE49-F238E27FC236}">
                <a16:creationId xmlns:a16="http://schemas.microsoft.com/office/drawing/2014/main" id="{B03BFCCD-DDD4-0B1C-92F1-175F99649C87}"/>
              </a:ext>
            </a:extLst>
          </p:cNvPr>
          <p:cNvSpPr txBox="1"/>
          <p:nvPr/>
        </p:nvSpPr>
        <p:spPr>
          <a:xfrm>
            <a:off x="3048000" y="3246961"/>
            <a:ext cx="6096000" cy="369332"/>
          </a:xfrm>
          <a:prstGeom prst="rect">
            <a:avLst/>
          </a:prstGeom>
          <a:noFill/>
        </p:spPr>
        <p:txBody>
          <a:bodyPr wrap="square">
            <a:spAutoFit/>
          </a:bodyPr>
          <a:lstStyle/>
          <a:p>
            <a:r>
              <a:rPr lang="en-US" b="0" i="0" u="none" strike="noStrike" dirty="0">
                <a:solidFill>
                  <a:srgbClr val="000000"/>
                </a:solidFill>
                <a:effectLst/>
              </a:rPr>
              <a:t> </a:t>
            </a:r>
            <a:endParaRPr lang="en-US" dirty="0"/>
          </a:p>
        </p:txBody>
      </p:sp>
      <p:sp>
        <p:nvSpPr>
          <p:cNvPr id="7" name="TextBox 6">
            <a:extLst>
              <a:ext uri="{FF2B5EF4-FFF2-40B4-BE49-F238E27FC236}">
                <a16:creationId xmlns:a16="http://schemas.microsoft.com/office/drawing/2014/main" id="{E9C06CBD-8F81-E35C-6E40-BB0E080EAE6E}"/>
              </a:ext>
            </a:extLst>
          </p:cNvPr>
          <p:cNvSpPr txBox="1"/>
          <p:nvPr/>
        </p:nvSpPr>
        <p:spPr>
          <a:xfrm>
            <a:off x="3048000" y="3246961"/>
            <a:ext cx="6096000" cy="369332"/>
          </a:xfrm>
          <a:prstGeom prst="rect">
            <a:avLst/>
          </a:prstGeom>
          <a:noFill/>
        </p:spPr>
        <p:txBody>
          <a:bodyPr wrap="square">
            <a:spAutoFit/>
          </a:bodyPr>
          <a:lstStyle/>
          <a:p>
            <a:r>
              <a:rPr lang="en-US" b="0" i="0" u="none" strike="noStrike" dirty="0">
                <a:solidFill>
                  <a:srgbClr val="000000"/>
                </a:solidFill>
                <a:effectLst/>
              </a:rPr>
              <a:t> </a:t>
            </a:r>
            <a:endParaRPr lang="en-US" dirty="0"/>
          </a:p>
        </p:txBody>
      </p:sp>
      <p:sp>
        <p:nvSpPr>
          <p:cNvPr id="9" name="TextBox 8">
            <a:extLst>
              <a:ext uri="{FF2B5EF4-FFF2-40B4-BE49-F238E27FC236}">
                <a16:creationId xmlns:a16="http://schemas.microsoft.com/office/drawing/2014/main" id="{A7090CE1-1482-88D4-0BAB-87C9B196FDD9}"/>
              </a:ext>
            </a:extLst>
          </p:cNvPr>
          <p:cNvSpPr txBox="1"/>
          <p:nvPr/>
        </p:nvSpPr>
        <p:spPr>
          <a:xfrm>
            <a:off x="3048000" y="3246961"/>
            <a:ext cx="6096000" cy="369332"/>
          </a:xfrm>
          <a:prstGeom prst="rect">
            <a:avLst/>
          </a:prstGeom>
          <a:noFill/>
        </p:spPr>
        <p:txBody>
          <a:bodyPr wrap="square">
            <a:spAutoFit/>
          </a:bodyPr>
          <a:lstStyle/>
          <a:p>
            <a:r>
              <a:rPr lang="en-US" b="0" i="0" u="none" strike="noStrike" dirty="0">
                <a:solidFill>
                  <a:srgbClr val="000000"/>
                </a:solidFill>
                <a:effectLst/>
              </a:rPr>
              <a:t> </a:t>
            </a:r>
            <a:endParaRPr lang="en-US" dirty="0"/>
          </a:p>
        </p:txBody>
      </p:sp>
      <p:sp>
        <p:nvSpPr>
          <p:cNvPr id="11" name="TextBox 10">
            <a:extLst>
              <a:ext uri="{FF2B5EF4-FFF2-40B4-BE49-F238E27FC236}">
                <a16:creationId xmlns:a16="http://schemas.microsoft.com/office/drawing/2014/main" id="{637BA029-50D2-ED9C-71C9-A846F16ADF28}"/>
              </a:ext>
            </a:extLst>
          </p:cNvPr>
          <p:cNvSpPr txBox="1"/>
          <p:nvPr/>
        </p:nvSpPr>
        <p:spPr>
          <a:xfrm>
            <a:off x="3048000" y="3246961"/>
            <a:ext cx="6096000" cy="369332"/>
          </a:xfrm>
          <a:prstGeom prst="rect">
            <a:avLst/>
          </a:prstGeom>
          <a:noFill/>
        </p:spPr>
        <p:txBody>
          <a:bodyPr wrap="square">
            <a:spAutoFit/>
          </a:bodyPr>
          <a:lstStyle/>
          <a:p>
            <a:r>
              <a:rPr lang="en-US" b="0" i="0" u="none" strike="noStrike" dirty="0">
                <a:solidFill>
                  <a:srgbClr val="000000"/>
                </a:solidFill>
                <a:effectLst/>
              </a:rPr>
              <a:t> </a:t>
            </a:r>
            <a:endParaRPr lang="en-US" dirty="0"/>
          </a:p>
        </p:txBody>
      </p:sp>
      <p:sp>
        <p:nvSpPr>
          <p:cNvPr id="4" name="Slide Number Placeholder 3">
            <a:extLst>
              <a:ext uri="{FF2B5EF4-FFF2-40B4-BE49-F238E27FC236}">
                <a16:creationId xmlns:a16="http://schemas.microsoft.com/office/drawing/2014/main" id="{7F4C0784-C769-368E-3C94-F7697AE372B2}"/>
              </a:ext>
            </a:extLst>
          </p:cNvPr>
          <p:cNvSpPr>
            <a:spLocks noGrp="1"/>
          </p:cNvSpPr>
          <p:nvPr>
            <p:ph type="sldNum" sz="quarter" idx="12"/>
          </p:nvPr>
        </p:nvSpPr>
        <p:spPr/>
        <p:txBody>
          <a:bodyPr/>
          <a:lstStyle/>
          <a:p>
            <a:fld id="{D6553E0A-153A-3E49-ACE4-937ABFA746B8}" type="slidenum">
              <a:rPr lang="en-US" smtClean="0"/>
              <a:t>1</a:t>
            </a:fld>
            <a:endParaRPr lang="en-US"/>
          </a:p>
        </p:txBody>
      </p:sp>
    </p:spTree>
    <p:extLst>
      <p:ext uri="{BB962C8B-B14F-4D97-AF65-F5344CB8AC3E}">
        <p14:creationId xmlns:p14="http://schemas.microsoft.com/office/powerpoint/2010/main" val="1663255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B05F4-F027-7DD6-A2F2-ED988D4EDACC}"/>
              </a:ext>
            </a:extLst>
          </p:cNvPr>
          <p:cNvSpPr>
            <a:spLocks noGrp="1"/>
          </p:cNvSpPr>
          <p:nvPr>
            <p:ph type="title"/>
          </p:nvPr>
        </p:nvSpPr>
        <p:spPr/>
        <p:txBody>
          <a:bodyPr/>
          <a:lstStyle/>
          <a:p>
            <a:r>
              <a:rPr lang="en-US" dirty="0"/>
              <a:t>Alternative pricing models for networked geothermal</a:t>
            </a:r>
          </a:p>
        </p:txBody>
      </p:sp>
      <p:graphicFrame>
        <p:nvGraphicFramePr>
          <p:cNvPr id="5" name="Table 4">
            <a:extLst>
              <a:ext uri="{FF2B5EF4-FFF2-40B4-BE49-F238E27FC236}">
                <a16:creationId xmlns:a16="http://schemas.microsoft.com/office/drawing/2014/main" id="{A7B5EB9F-EAB2-3B57-BB8E-D3224B1B27D7}"/>
              </a:ext>
            </a:extLst>
          </p:cNvPr>
          <p:cNvGraphicFramePr>
            <a:graphicFrameLocks noGrp="1"/>
          </p:cNvGraphicFramePr>
          <p:nvPr>
            <p:extLst>
              <p:ext uri="{D42A27DB-BD31-4B8C-83A1-F6EECF244321}">
                <p14:modId xmlns:p14="http://schemas.microsoft.com/office/powerpoint/2010/main" val="3209494311"/>
              </p:ext>
            </p:extLst>
          </p:nvPr>
        </p:nvGraphicFramePr>
        <p:xfrm>
          <a:off x="4995915" y="1890220"/>
          <a:ext cx="6502401" cy="4328335"/>
        </p:xfrm>
        <a:graphic>
          <a:graphicData uri="http://schemas.openxmlformats.org/drawingml/2006/table">
            <a:tbl>
              <a:tblPr firstRow="1" bandRow="1">
                <a:tableStyleId>{5C22544A-7EE6-4342-B048-85BDC9FD1C3A}</a:tableStyleId>
              </a:tblPr>
              <a:tblGrid>
                <a:gridCol w="2167467">
                  <a:extLst>
                    <a:ext uri="{9D8B030D-6E8A-4147-A177-3AD203B41FA5}">
                      <a16:colId xmlns:a16="http://schemas.microsoft.com/office/drawing/2014/main" val="1897264524"/>
                    </a:ext>
                  </a:extLst>
                </a:gridCol>
                <a:gridCol w="2167467">
                  <a:extLst>
                    <a:ext uri="{9D8B030D-6E8A-4147-A177-3AD203B41FA5}">
                      <a16:colId xmlns:a16="http://schemas.microsoft.com/office/drawing/2014/main" val="2475163080"/>
                    </a:ext>
                  </a:extLst>
                </a:gridCol>
                <a:gridCol w="2167467">
                  <a:extLst>
                    <a:ext uri="{9D8B030D-6E8A-4147-A177-3AD203B41FA5}">
                      <a16:colId xmlns:a16="http://schemas.microsoft.com/office/drawing/2014/main" val="168725297"/>
                    </a:ext>
                  </a:extLst>
                </a:gridCol>
              </a:tblGrid>
              <a:tr h="1674488">
                <a:tc>
                  <a:txBody>
                    <a:bodyPr/>
                    <a:lstStyle/>
                    <a:p>
                      <a:endParaRPr lang="en-US" dirty="0"/>
                    </a:p>
                  </a:txBody>
                  <a:tcPr/>
                </a:tc>
                <a:tc>
                  <a:txBody>
                    <a:bodyPr/>
                    <a:lstStyle/>
                    <a:p>
                      <a:r>
                        <a:rPr lang="en-US" dirty="0"/>
                        <a:t>Consumer purchases in home components/ Utility supplies heating/cooling services</a:t>
                      </a:r>
                    </a:p>
                  </a:txBody>
                  <a:tcPr/>
                </a:tc>
                <a:tc>
                  <a:txBody>
                    <a:bodyPr/>
                    <a:lstStyle/>
                    <a:p>
                      <a:r>
                        <a:rPr lang="en-US" dirty="0"/>
                        <a:t>Utility supplies heading cooling services including in home components</a:t>
                      </a:r>
                    </a:p>
                  </a:txBody>
                  <a:tcPr/>
                </a:tc>
                <a:extLst>
                  <a:ext uri="{0D108BD9-81ED-4DB2-BD59-A6C34878D82A}">
                    <a16:rowId xmlns:a16="http://schemas.microsoft.com/office/drawing/2014/main" val="3069812571"/>
                  </a:ext>
                </a:extLst>
              </a:tr>
              <a:tr h="1308713">
                <a:tc>
                  <a:txBody>
                    <a:bodyPr/>
                    <a:lstStyle/>
                    <a:p>
                      <a:r>
                        <a:rPr lang="en-US" dirty="0"/>
                        <a:t>Utility charges for thermal usage based on volume used</a:t>
                      </a:r>
                    </a:p>
                  </a:txBody>
                  <a:tcPr/>
                </a:tc>
                <a:tc>
                  <a:txBody>
                    <a:bodyPr/>
                    <a:lstStyle/>
                    <a:p>
                      <a:r>
                        <a:rPr lang="en-US" dirty="0"/>
                        <a:t>I</a:t>
                      </a:r>
                    </a:p>
                  </a:txBody>
                  <a:tcPr/>
                </a:tc>
                <a:tc>
                  <a:txBody>
                    <a:bodyPr/>
                    <a:lstStyle/>
                    <a:p>
                      <a:r>
                        <a:rPr lang="en-US" dirty="0"/>
                        <a:t>II</a:t>
                      </a:r>
                    </a:p>
                  </a:txBody>
                  <a:tcPr/>
                </a:tc>
                <a:extLst>
                  <a:ext uri="{0D108BD9-81ED-4DB2-BD59-A6C34878D82A}">
                    <a16:rowId xmlns:a16="http://schemas.microsoft.com/office/drawing/2014/main" val="3547531225"/>
                  </a:ext>
                </a:extLst>
              </a:tr>
              <a:tr h="1282262">
                <a:tc>
                  <a:txBody>
                    <a:bodyPr/>
                    <a:lstStyle/>
                    <a:p>
                      <a:r>
                        <a:rPr lang="en-US" dirty="0"/>
                        <a:t>Utility charges for thermal services based on capacity</a:t>
                      </a:r>
                    </a:p>
                    <a:p>
                      <a:r>
                        <a:rPr lang="en-US" dirty="0"/>
                        <a:t>installed</a:t>
                      </a:r>
                    </a:p>
                  </a:txBody>
                  <a:tcPr/>
                </a:tc>
                <a:tc>
                  <a:txBody>
                    <a:bodyPr/>
                    <a:lstStyle/>
                    <a:p>
                      <a:r>
                        <a:rPr lang="en-US" dirty="0"/>
                        <a:t>III</a:t>
                      </a:r>
                    </a:p>
                  </a:txBody>
                  <a:tcPr/>
                </a:tc>
                <a:tc>
                  <a:txBody>
                    <a:bodyPr/>
                    <a:lstStyle/>
                    <a:p>
                      <a:r>
                        <a:rPr lang="en-US" dirty="0"/>
                        <a:t>IV</a:t>
                      </a:r>
                    </a:p>
                  </a:txBody>
                  <a:tcPr/>
                </a:tc>
                <a:extLst>
                  <a:ext uri="{0D108BD9-81ED-4DB2-BD59-A6C34878D82A}">
                    <a16:rowId xmlns:a16="http://schemas.microsoft.com/office/drawing/2014/main" val="343375051"/>
                  </a:ext>
                </a:extLst>
              </a:tr>
            </a:tbl>
          </a:graphicData>
        </a:graphic>
      </p:graphicFrame>
      <p:sp>
        <p:nvSpPr>
          <p:cNvPr id="6" name="TextBox 5">
            <a:extLst>
              <a:ext uri="{FF2B5EF4-FFF2-40B4-BE49-F238E27FC236}">
                <a16:creationId xmlns:a16="http://schemas.microsoft.com/office/drawing/2014/main" id="{B66F1FFE-46D3-5C1F-83D1-A146409DCFD1}"/>
              </a:ext>
            </a:extLst>
          </p:cNvPr>
          <p:cNvSpPr txBox="1"/>
          <p:nvPr/>
        </p:nvSpPr>
        <p:spPr>
          <a:xfrm>
            <a:off x="838200" y="1890220"/>
            <a:ext cx="3334407" cy="4247317"/>
          </a:xfrm>
          <a:prstGeom prst="rect">
            <a:avLst/>
          </a:prstGeom>
          <a:noFill/>
        </p:spPr>
        <p:txBody>
          <a:bodyPr wrap="square" rtlCol="0">
            <a:spAutoFit/>
          </a:bodyPr>
          <a:lstStyle/>
          <a:p>
            <a:r>
              <a:rPr lang="en-US" dirty="0"/>
              <a:t>Capital costs on order of $50K* per residence</a:t>
            </a:r>
          </a:p>
          <a:p>
            <a:pPr lvl="1"/>
            <a:r>
              <a:rPr lang="en-US" dirty="0"/>
              <a:t>1/3 boreholes,</a:t>
            </a:r>
          </a:p>
          <a:p>
            <a:pPr lvl="1"/>
            <a:r>
              <a:rPr lang="en-US" dirty="0"/>
              <a:t>1/3 circulation system,</a:t>
            </a:r>
          </a:p>
          <a:p>
            <a:pPr lvl="1"/>
            <a:r>
              <a:rPr lang="en-US" dirty="0"/>
              <a:t>1/3 in home</a:t>
            </a:r>
          </a:p>
          <a:p>
            <a:endParaRPr lang="en-US" dirty="0"/>
          </a:p>
          <a:p>
            <a:r>
              <a:rPr lang="en-US" dirty="0"/>
              <a:t>Operating costs (electricity) for typical user on order of $50* month.</a:t>
            </a:r>
          </a:p>
          <a:p>
            <a:endParaRPr lang="en-US" dirty="0"/>
          </a:p>
          <a:p>
            <a:r>
              <a:rPr lang="en-US" dirty="0"/>
              <a:t>System operation cost ?? $25 month?</a:t>
            </a:r>
          </a:p>
          <a:p>
            <a:endParaRPr lang="en-US" dirty="0"/>
          </a:p>
          <a:p>
            <a:r>
              <a:rPr lang="en-US" dirty="0"/>
              <a:t>Current gas + electricity bills on order of $200-250*.</a:t>
            </a:r>
          </a:p>
        </p:txBody>
      </p:sp>
      <p:sp>
        <p:nvSpPr>
          <p:cNvPr id="7" name="TextBox 6">
            <a:extLst>
              <a:ext uri="{FF2B5EF4-FFF2-40B4-BE49-F238E27FC236}">
                <a16:creationId xmlns:a16="http://schemas.microsoft.com/office/drawing/2014/main" id="{2B610AAB-6CFC-5252-883D-09AE2CD67C44}"/>
              </a:ext>
            </a:extLst>
          </p:cNvPr>
          <p:cNvSpPr txBox="1"/>
          <p:nvPr/>
        </p:nvSpPr>
        <p:spPr>
          <a:xfrm>
            <a:off x="838200" y="6152403"/>
            <a:ext cx="3113690" cy="646331"/>
          </a:xfrm>
          <a:prstGeom prst="rect">
            <a:avLst/>
          </a:prstGeom>
          <a:noFill/>
        </p:spPr>
        <p:txBody>
          <a:bodyPr wrap="square" rtlCol="0">
            <a:spAutoFit/>
          </a:bodyPr>
          <a:lstStyle/>
          <a:p>
            <a:r>
              <a:rPr lang="en-US" dirty="0"/>
              <a:t>*(illustrative -- more exact figures -to come)</a:t>
            </a:r>
          </a:p>
        </p:txBody>
      </p:sp>
      <p:sp>
        <p:nvSpPr>
          <p:cNvPr id="3" name="Slide Number Placeholder 2">
            <a:extLst>
              <a:ext uri="{FF2B5EF4-FFF2-40B4-BE49-F238E27FC236}">
                <a16:creationId xmlns:a16="http://schemas.microsoft.com/office/drawing/2014/main" id="{A1967A50-371B-4DBF-18CB-0E4ABC72BED9}"/>
              </a:ext>
            </a:extLst>
          </p:cNvPr>
          <p:cNvSpPr>
            <a:spLocks noGrp="1"/>
          </p:cNvSpPr>
          <p:nvPr>
            <p:ph type="sldNum" sz="quarter" idx="12"/>
          </p:nvPr>
        </p:nvSpPr>
        <p:spPr/>
        <p:txBody>
          <a:bodyPr/>
          <a:lstStyle/>
          <a:p>
            <a:fld id="{D6553E0A-153A-3E49-ACE4-937ABFA746B8}" type="slidenum">
              <a:rPr lang="en-US" smtClean="0"/>
              <a:t>10</a:t>
            </a:fld>
            <a:endParaRPr lang="en-US"/>
          </a:p>
        </p:txBody>
      </p:sp>
    </p:spTree>
    <p:extLst>
      <p:ext uri="{BB962C8B-B14F-4D97-AF65-F5344CB8AC3E}">
        <p14:creationId xmlns:p14="http://schemas.microsoft.com/office/powerpoint/2010/main" val="3281607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46082-D677-407F-FEE0-87E6AD70D37D}"/>
              </a:ext>
            </a:extLst>
          </p:cNvPr>
          <p:cNvSpPr>
            <a:spLocks noGrp="1"/>
          </p:cNvSpPr>
          <p:nvPr>
            <p:ph type="title"/>
          </p:nvPr>
        </p:nvSpPr>
        <p:spPr>
          <a:xfrm>
            <a:off x="838200" y="365126"/>
            <a:ext cx="10515600" cy="875096"/>
          </a:xfrm>
        </p:spPr>
        <p:txBody>
          <a:bodyPr/>
          <a:lstStyle/>
          <a:p>
            <a:r>
              <a:rPr lang="en-US" dirty="0"/>
              <a:t>The path forward</a:t>
            </a:r>
          </a:p>
        </p:txBody>
      </p:sp>
      <p:sp>
        <p:nvSpPr>
          <p:cNvPr id="3" name="Content Placeholder 2">
            <a:extLst>
              <a:ext uri="{FF2B5EF4-FFF2-40B4-BE49-F238E27FC236}">
                <a16:creationId xmlns:a16="http://schemas.microsoft.com/office/drawing/2014/main" id="{E311DA54-C7FA-2AB9-10FE-FBE285122919}"/>
              </a:ext>
            </a:extLst>
          </p:cNvPr>
          <p:cNvSpPr>
            <a:spLocks noGrp="1"/>
          </p:cNvSpPr>
          <p:nvPr>
            <p:ph idx="1"/>
          </p:nvPr>
        </p:nvSpPr>
        <p:spPr>
          <a:xfrm>
            <a:off x="838200" y="1240222"/>
            <a:ext cx="10515600" cy="5252652"/>
          </a:xfrm>
        </p:spPr>
        <p:txBody>
          <a:bodyPr>
            <a:normAutofit fontScale="62500" lnSpcReduction="20000"/>
          </a:bodyPr>
          <a:lstStyle/>
          <a:p>
            <a:r>
              <a:rPr lang="en-US" dirty="0"/>
              <a:t>Useful to think about NGT transition in three stages:</a:t>
            </a:r>
          </a:p>
          <a:p>
            <a:endParaRPr lang="en-US" dirty="0"/>
          </a:p>
          <a:p>
            <a:endParaRPr lang="en-US" dirty="0"/>
          </a:p>
          <a:p>
            <a:endParaRPr lang="en-US" dirty="0"/>
          </a:p>
          <a:p>
            <a:r>
              <a:rPr lang="en-US" dirty="0"/>
              <a:t>In the pilot stage, the Business Model should be to set initial monthly charges for networked geothermal at parity with existing gas/AC charges, with annual increases in line with general inflation. Any gap between revenues and costs  should be assigned to utilities’ general rate base as part of the learning/scaling investment in the new business model, with some proportion going to the utilities’ bottom line to incentivize learning, economic operation ,etc.</a:t>
            </a:r>
          </a:p>
          <a:p>
            <a:r>
              <a:rPr lang="en-US" dirty="0"/>
              <a:t>At this stage, NGT systems not sufficiently mature to compute/assign cost of specific thermal services, so some form of capacity charge is the only viable route. One possibility would be to begin with a fixed charge based on initial provided capacity, with the possibility of adjusting the capacity figure after say three-years based on average usage. Households would still have some incentive to limit thermal demand, as they would be paying the electricity to drive their heat pumps, and this could be complemented by showing usage relative to the average household in the same network. Utilities might also impose a “not to exceed” level of thermal services during periods of peak demand..</a:t>
            </a:r>
          </a:p>
          <a:p>
            <a:r>
              <a:rPr lang="en-US" dirty="0"/>
              <a:t>In the  roll-out stage, NGT’s will still be only a part (initially small) of total system and the “average” system will be quite young. Periodic charges should be determined using level real capital recovery of NGT “pool” with some reductions for additional learning curve, overcapacity, etc.</a:t>
            </a:r>
          </a:p>
          <a:p>
            <a:r>
              <a:rPr lang="en-US" dirty="0"/>
              <a:t>In steady state, NGT would be a large portion of total system and would include full vintage range so the tilt effect is not as serious. Charges could be linked to pooled cost per unit of NGT capacity and/or pooled cost per unit of thermal services.</a:t>
            </a:r>
          </a:p>
        </p:txBody>
      </p:sp>
      <p:graphicFrame>
        <p:nvGraphicFramePr>
          <p:cNvPr id="5" name="Diagram 4">
            <a:extLst>
              <a:ext uri="{FF2B5EF4-FFF2-40B4-BE49-F238E27FC236}">
                <a16:creationId xmlns:a16="http://schemas.microsoft.com/office/drawing/2014/main" id="{F5C355FC-6831-5FD6-A9BC-53E72020F7E3}"/>
              </a:ext>
            </a:extLst>
          </p:cNvPr>
          <p:cNvGraphicFramePr/>
          <p:nvPr>
            <p:extLst>
              <p:ext uri="{D42A27DB-BD31-4B8C-83A1-F6EECF244321}">
                <p14:modId xmlns:p14="http://schemas.microsoft.com/office/powerpoint/2010/main" val="1034706137"/>
              </p:ext>
            </p:extLst>
          </p:nvPr>
        </p:nvGraphicFramePr>
        <p:xfrm>
          <a:off x="2585546" y="1240222"/>
          <a:ext cx="4614041" cy="1500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680FA4A9-552C-A336-1214-6B467F13B0D1}"/>
              </a:ext>
            </a:extLst>
          </p:cNvPr>
          <p:cNvSpPr>
            <a:spLocks noGrp="1"/>
          </p:cNvSpPr>
          <p:nvPr>
            <p:ph type="sldNum" sz="quarter" idx="12"/>
          </p:nvPr>
        </p:nvSpPr>
        <p:spPr/>
        <p:txBody>
          <a:bodyPr/>
          <a:lstStyle/>
          <a:p>
            <a:fld id="{D6553E0A-153A-3E49-ACE4-937ABFA746B8}" type="slidenum">
              <a:rPr lang="en-US" smtClean="0"/>
              <a:t>11</a:t>
            </a:fld>
            <a:endParaRPr lang="en-US"/>
          </a:p>
        </p:txBody>
      </p:sp>
    </p:spTree>
    <p:extLst>
      <p:ext uri="{BB962C8B-B14F-4D97-AF65-F5344CB8AC3E}">
        <p14:creationId xmlns:p14="http://schemas.microsoft.com/office/powerpoint/2010/main" val="1062562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F9EF9-9B18-FBBA-0C7E-7D99EEAAC56A}"/>
              </a:ext>
            </a:extLst>
          </p:cNvPr>
          <p:cNvSpPr>
            <a:spLocks noGrp="1"/>
          </p:cNvSpPr>
          <p:nvPr>
            <p:ph type="title"/>
          </p:nvPr>
        </p:nvSpPr>
        <p:spPr>
          <a:xfrm>
            <a:off x="0" y="175939"/>
            <a:ext cx="12192000" cy="1325563"/>
          </a:xfrm>
        </p:spPr>
        <p:txBody>
          <a:bodyPr/>
          <a:lstStyle/>
          <a:p>
            <a:r>
              <a:rPr lang="en-US" dirty="0"/>
              <a:t>Consideration for low income/low wealth households</a:t>
            </a:r>
          </a:p>
        </p:txBody>
      </p:sp>
      <p:sp>
        <p:nvSpPr>
          <p:cNvPr id="3" name="Content Placeholder 2">
            <a:extLst>
              <a:ext uri="{FF2B5EF4-FFF2-40B4-BE49-F238E27FC236}">
                <a16:creationId xmlns:a16="http://schemas.microsoft.com/office/drawing/2014/main" id="{4424AC6B-9CF6-1834-4246-20F653B3205B}"/>
              </a:ext>
            </a:extLst>
          </p:cNvPr>
          <p:cNvSpPr>
            <a:spLocks noGrp="1"/>
          </p:cNvSpPr>
          <p:nvPr>
            <p:ph idx="1"/>
          </p:nvPr>
        </p:nvSpPr>
        <p:spPr>
          <a:xfrm>
            <a:off x="838200" y="1300106"/>
            <a:ext cx="10515600" cy="5381955"/>
          </a:xfrm>
        </p:spPr>
        <p:txBody>
          <a:bodyPr>
            <a:normAutofit fontScale="92500" lnSpcReduction="20000"/>
          </a:bodyPr>
          <a:lstStyle/>
          <a:p>
            <a:r>
              <a:rPr lang="en-US" dirty="0"/>
              <a:t>The most straightforward way to address the needs of low income/low wealth households is to a) separate the monthly charge for the NGT services into two components:</a:t>
            </a:r>
          </a:p>
          <a:p>
            <a:pPr lvl="1"/>
            <a:r>
              <a:rPr lang="en-US" dirty="0"/>
              <a:t>a) community-level services (boreholes and circulating system capital costs + recurring operating expense)</a:t>
            </a:r>
          </a:p>
          <a:p>
            <a:pPr lvl="1"/>
            <a:r>
              <a:rPr lang="en-US" dirty="0"/>
              <a:t>b) in home systems including heat pump(s), distribution for heating/cooling, and envelope upgrades as needed</a:t>
            </a:r>
          </a:p>
          <a:p>
            <a:r>
              <a:rPr lang="en-US" dirty="0"/>
              <a:t>The “in home” component could then be “bought down” through a) proper spreading of capital recovery over time, b) additional subsidies/incentives that could be applied to reduce capital cost, c) outright grants or subsidies.</a:t>
            </a:r>
          </a:p>
          <a:p>
            <a:r>
              <a:rPr lang="en-US" dirty="0"/>
              <a:t>This would be an ideal entry point for impact investors, ideally via a foundation(s) that could also provide one-stop advice to households for the transition to NGT. </a:t>
            </a:r>
          </a:p>
          <a:p>
            <a:r>
              <a:rPr lang="en-US" dirty="0"/>
              <a:t>Households could then have the three options re the in-home component: </a:t>
            </a:r>
          </a:p>
          <a:p>
            <a:pPr lvl="1"/>
            <a:r>
              <a:rPr lang="en-US" dirty="0"/>
              <a:t>a) finance themselves, </a:t>
            </a:r>
          </a:p>
          <a:p>
            <a:pPr lvl="1"/>
            <a:r>
              <a:rPr lang="en-US" dirty="0"/>
              <a:t>b) have financed “on bill” as part of overall utility service, or </a:t>
            </a:r>
          </a:p>
          <a:p>
            <a:pPr lvl="1"/>
            <a:r>
              <a:rPr lang="en-US" dirty="0"/>
              <a:t>c) separately financed through a foundation.</a:t>
            </a:r>
          </a:p>
        </p:txBody>
      </p:sp>
      <p:sp>
        <p:nvSpPr>
          <p:cNvPr id="4" name="Slide Number Placeholder 3">
            <a:extLst>
              <a:ext uri="{FF2B5EF4-FFF2-40B4-BE49-F238E27FC236}">
                <a16:creationId xmlns:a16="http://schemas.microsoft.com/office/drawing/2014/main" id="{5F21776E-F52D-BC54-D544-17C4E9DC821D}"/>
              </a:ext>
            </a:extLst>
          </p:cNvPr>
          <p:cNvSpPr>
            <a:spLocks noGrp="1"/>
          </p:cNvSpPr>
          <p:nvPr>
            <p:ph type="sldNum" sz="quarter" idx="12"/>
          </p:nvPr>
        </p:nvSpPr>
        <p:spPr/>
        <p:txBody>
          <a:bodyPr/>
          <a:lstStyle/>
          <a:p>
            <a:fld id="{D6553E0A-153A-3E49-ACE4-937ABFA746B8}" type="slidenum">
              <a:rPr lang="en-US" smtClean="0"/>
              <a:t>12</a:t>
            </a:fld>
            <a:endParaRPr lang="en-US"/>
          </a:p>
        </p:txBody>
      </p:sp>
    </p:spTree>
    <p:extLst>
      <p:ext uri="{BB962C8B-B14F-4D97-AF65-F5344CB8AC3E}">
        <p14:creationId xmlns:p14="http://schemas.microsoft.com/office/powerpoint/2010/main" val="19629716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87C67-C2DB-A958-96B4-33E98967EB37}"/>
              </a:ext>
            </a:extLst>
          </p:cNvPr>
          <p:cNvSpPr>
            <a:spLocks noGrp="1"/>
          </p:cNvSpPr>
          <p:nvPr>
            <p:ph type="title"/>
          </p:nvPr>
        </p:nvSpPr>
        <p:spPr/>
        <p:txBody>
          <a:bodyPr/>
          <a:lstStyle/>
          <a:p>
            <a:r>
              <a:rPr lang="en-US" dirty="0"/>
              <a:t>Appendices</a:t>
            </a:r>
          </a:p>
        </p:txBody>
      </p:sp>
      <p:sp>
        <p:nvSpPr>
          <p:cNvPr id="3" name="Content Placeholder 2">
            <a:extLst>
              <a:ext uri="{FF2B5EF4-FFF2-40B4-BE49-F238E27FC236}">
                <a16:creationId xmlns:a16="http://schemas.microsoft.com/office/drawing/2014/main" id="{389A1006-6D4D-BD71-76EB-AABF7BC96D27}"/>
              </a:ext>
            </a:extLst>
          </p:cNvPr>
          <p:cNvSpPr>
            <a:spLocks noGrp="1"/>
          </p:cNvSpPr>
          <p:nvPr>
            <p:ph idx="1"/>
          </p:nvPr>
        </p:nvSpPr>
        <p:spPr/>
        <p:txBody>
          <a:bodyPr/>
          <a:lstStyle/>
          <a:p>
            <a:r>
              <a:rPr lang="en-US" dirty="0"/>
              <a:t>Real (inflation-adjusted) payments for alternative capital recovery models</a:t>
            </a:r>
          </a:p>
          <a:p>
            <a:r>
              <a:rPr lang="en-US" dirty="0"/>
              <a:t>Illustrative buy-down model for low income/low wealth households</a:t>
            </a:r>
          </a:p>
          <a:p>
            <a:r>
              <a:rPr lang="en-US" dirty="0"/>
              <a:t>References</a:t>
            </a:r>
          </a:p>
        </p:txBody>
      </p:sp>
      <p:sp>
        <p:nvSpPr>
          <p:cNvPr id="4" name="Slide Number Placeholder 3">
            <a:extLst>
              <a:ext uri="{FF2B5EF4-FFF2-40B4-BE49-F238E27FC236}">
                <a16:creationId xmlns:a16="http://schemas.microsoft.com/office/drawing/2014/main" id="{6F25F03C-4855-1E35-DFC3-B821831577EB}"/>
              </a:ext>
            </a:extLst>
          </p:cNvPr>
          <p:cNvSpPr>
            <a:spLocks noGrp="1"/>
          </p:cNvSpPr>
          <p:nvPr>
            <p:ph type="sldNum" sz="quarter" idx="12"/>
          </p:nvPr>
        </p:nvSpPr>
        <p:spPr/>
        <p:txBody>
          <a:bodyPr/>
          <a:lstStyle/>
          <a:p>
            <a:fld id="{D6553E0A-153A-3E49-ACE4-937ABFA746B8}" type="slidenum">
              <a:rPr lang="en-US" smtClean="0"/>
              <a:t>13</a:t>
            </a:fld>
            <a:endParaRPr lang="en-US"/>
          </a:p>
        </p:txBody>
      </p:sp>
    </p:spTree>
    <p:extLst>
      <p:ext uri="{BB962C8B-B14F-4D97-AF65-F5344CB8AC3E}">
        <p14:creationId xmlns:p14="http://schemas.microsoft.com/office/powerpoint/2010/main" val="3019252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A493783A-6604-CC65-D474-66DA103D2303}"/>
              </a:ext>
            </a:extLst>
          </p:cNvPr>
          <p:cNvPicPr>
            <a:picLocks noChangeAspect="1"/>
          </p:cNvPicPr>
          <p:nvPr/>
        </p:nvPicPr>
        <p:blipFill>
          <a:blip r:embed="rId2"/>
          <a:stretch>
            <a:fillRect/>
          </a:stretch>
        </p:blipFill>
        <p:spPr>
          <a:xfrm>
            <a:off x="851336" y="924911"/>
            <a:ext cx="8860221" cy="5301407"/>
          </a:xfrm>
          <a:prstGeom prst="rect">
            <a:avLst/>
          </a:prstGeom>
        </p:spPr>
      </p:pic>
      <p:sp>
        <p:nvSpPr>
          <p:cNvPr id="2" name="Title 1">
            <a:extLst>
              <a:ext uri="{FF2B5EF4-FFF2-40B4-BE49-F238E27FC236}">
                <a16:creationId xmlns:a16="http://schemas.microsoft.com/office/drawing/2014/main" id="{59DAB063-D6C1-31CD-6E3D-11C97DEA4ADB}"/>
              </a:ext>
            </a:extLst>
          </p:cNvPr>
          <p:cNvSpPr>
            <a:spLocks noGrp="1"/>
          </p:cNvSpPr>
          <p:nvPr>
            <p:ph type="title"/>
          </p:nvPr>
        </p:nvSpPr>
        <p:spPr>
          <a:solidFill>
            <a:schemeClr val="bg1"/>
          </a:solidFill>
        </p:spPr>
        <p:txBody>
          <a:bodyPr/>
          <a:lstStyle/>
          <a:p>
            <a:r>
              <a:rPr lang="en-US" dirty="0"/>
              <a:t>Nominal annual payment - 30 -year amortization ($50k capital cost)</a:t>
            </a:r>
          </a:p>
        </p:txBody>
      </p:sp>
      <p:sp>
        <p:nvSpPr>
          <p:cNvPr id="5" name="TextBox 4">
            <a:extLst>
              <a:ext uri="{FF2B5EF4-FFF2-40B4-BE49-F238E27FC236}">
                <a16:creationId xmlns:a16="http://schemas.microsoft.com/office/drawing/2014/main" id="{3E2D70D4-2B60-3A36-26F0-28F5AF2403C8}"/>
              </a:ext>
            </a:extLst>
          </p:cNvPr>
          <p:cNvSpPr txBox="1"/>
          <p:nvPr/>
        </p:nvSpPr>
        <p:spPr>
          <a:xfrm>
            <a:off x="9698418" y="3338198"/>
            <a:ext cx="1432037" cy="646331"/>
          </a:xfrm>
          <a:prstGeom prst="rect">
            <a:avLst/>
          </a:prstGeom>
          <a:solidFill>
            <a:schemeClr val="bg1"/>
          </a:solidFill>
        </p:spPr>
        <p:txBody>
          <a:bodyPr wrap="square" rtlCol="0">
            <a:spAutoFit/>
          </a:bodyPr>
          <a:lstStyle/>
          <a:p>
            <a:r>
              <a:rPr lang="en-US" dirty="0"/>
              <a:t>Level </a:t>
            </a:r>
          </a:p>
          <a:p>
            <a:r>
              <a:rPr lang="en-US" dirty="0"/>
              <a:t>Nominal</a:t>
            </a:r>
          </a:p>
        </p:txBody>
      </p:sp>
      <p:sp>
        <p:nvSpPr>
          <p:cNvPr id="6" name="TextBox 5">
            <a:extLst>
              <a:ext uri="{FF2B5EF4-FFF2-40B4-BE49-F238E27FC236}">
                <a16:creationId xmlns:a16="http://schemas.microsoft.com/office/drawing/2014/main" id="{EDD008F1-7BB6-9424-7DFE-019CABC3F237}"/>
              </a:ext>
            </a:extLst>
          </p:cNvPr>
          <p:cNvSpPr txBox="1"/>
          <p:nvPr/>
        </p:nvSpPr>
        <p:spPr>
          <a:xfrm>
            <a:off x="851338" y="5843093"/>
            <a:ext cx="777765" cy="553998"/>
          </a:xfrm>
          <a:prstGeom prst="rect">
            <a:avLst/>
          </a:prstGeom>
          <a:solidFill>
            <a:schemeClr val="bg1"/>
          </a:solidFill>
        </p:spPr>
        <p:txBody>
          <a:bodyPr wrap="square" rtlCol="0">
            <a:spAutoFit/>
          </a:bodyPr>
          <a:lstStyle/>
          <a:p>
            <a:r>
              <a:rPr lang="en-US" dirty="0"/>
              <a:t>Year</a:t>
            </a:r>
          </a:p>
          <a:p>
            <a:endParaRPr lang="en-US" sz="1200" dirty="0"/>
          </a:p>
        </p:txBody>
      </p:sp>
      <p:sp>
        <p:nvSpPr>
          <p:cNvPr id="7" name="TextBox 6">
            <a:extLst>
              <a:ext uri="{FF2B5EF4-FFF2-40B4-BE49-F238E27FC236}">
                <a16:creationId xmlns:a16="http://schemas.microsoft.com/office/drawing/2014/main" id="{41AB60B6-EA74-3950-E8AF-F4F3CFEE097D}"/>
              </a:ext>
            </a:extLst>
          </p:cNvPr>
          <p:cNvSpPr txBox="1"/>
          <p:nvPr/>
        </p:nvSpPr>
        <p:spPr>
          <a:xfrm>
            <a:off x="9695790" y="4581101"/>
            <a:ext cx="1941781" cy="923330"/>
          </a:xfrm>
          <a:prstGeom prst="rect">
            <a:avLst/>
          </a:prstGeom>
          <a:solidFill>
            <a:schemeClr val="bg1"/>
          </a:solidFill>
        </p:spPr>
        <p:txBody>
          <a:bodyPr wrap="square" rtlCol="0">
            <a:spAutoFit/>
          </a:bodyPr>
          <a:lstStyle/>
          <a:p>
            <a:r>
              <a:rPr lang="en-US" dirty="0"/>
              <a:t>CoC*unamortized capital + depreciation</a:t>
            </a:r>
          </a:p>
        </p:txBody>
      </p:sp>
      <p:sp>
        <p:nvSpPr>
          <p:cNvPr id="13" name="Rectangle 12">
            <a:extLst>
              <a:ext uri="{FF2B5EF4-FFF2-40B4-BE49-F238E27FC236}">
                <a16:creationId xmlns:a16="http://schemas.microsoft.com/office/drawing/2014/main" id="{53E3C20D-624E-CC63-6385-D496F0E54C92}"/>
              </a:ext>
            </a:extLst>
          </p:cNvPr>
          <p:cNvSpPr/>
          <p:nvPr/>
        </p:nvSpPr>
        <p:spPr>
          <a:xfrm>
            <a:off x="1629103" y="5656516"/>
            <a:ext cx="7966841" cy="32582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9EFBF930-EFF7-9E6F-09E1-2E12ACA07CC7}"/>
              </a:ext>
            </a:extLst>
          </p:cNvPr>
          <p:cNvSpPr txBox="1"/>
          <p:nvPr/>
        </p:nvSpPr>
        <p:spPr>
          <a:xfrm>
            <a:off x="9695790" y="2660391"/>
            <a:ext cx="804043" cy="646331"/>
          </a:xfrm>
          <a:prstGeom prst="rect">
            <a:avLst/>
          </a:prstGeom>
          <a:noFill/>
        </p:spPr>
        <p:txBody>
          <a:bodyPr wrap="square" rtlCol="0">
            <a:spAutoFit/>
          </a:bodyPr>
          <a:lstStyle/>
          <a:p>
            <a:r>
              <a:rPr lang="en-US" dirty="0"/>
              <a:t>Level real</a:t>
            </a:r>
          </a:p>
        </p:txBody>
      </p:sp>
      <p:sp>
        <p:nvSpPr>
          <p:cNvPr id="3" name="Slide Number Placeholder 2">
            <a:extLst>
              <a:ext uri="{FF2B5EF4-FFF2-40B4-BE49-F238E27FC236}">
                <a16:creationId xmlns:a16="http://schemas.microsoft.com/office/drawing/2014/main" id="{5D33EA98-2FDA-D0EC-AC76-DA6328A8DA4C}"/>
              </a:ext>
            </a:extLst>
          </p:cNvPr>
          <p:cNvSpPr>
            <a:spLocks noGrp="1"/>
          </p:cNvSpPr>
          <p:nvPr>
            <p:ph type="sldNum" sz="quarter" idx="12"/>
          </p:nvPr>
        </p:nvSpPr>
        <p:spPr/>
        <p:txBody>
          <a:bodyPr/>
          <a:lstStyle/>
          <a:p>
            <a:fld id="{D6553E0A-153A-3E49-ACE4-937ABFA746B8}" type="slidenum">
              <a:rPr lang="en-US" smtClean="0"/>
              <a:t>14</a:t>
            </a:fld>
            <a:endParaRPr lang="en-US"/>
          </a:p>
        </p:txBody>
      </p:sp>
    </p:spTree>
    <p:extLst>
      <p:ext uri="{BB962C8B-B14F-4D97-AF65-F5344CB8AC3E}">
        <p14:creationId xmlns:p14="http://schemas.microsoft.com/office/powerpoint/2010/main" val="2589444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53FDD3-F5C0-48AB-FEF5-13BF630141A7}"/>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5387FFE5-3939-7CF9-2979-A5C9DD73DF1F}"/>
              </a:ext>
            </a:extLst>
          </p:cNvPr>
          <p:cNvPicPr>
            <a:picLocks noChangeAspect="1"/>
          </p:cNvPicPr>
          <p:nvPr/>
        </p:nvPicPr>
        <p:blipFill>
          <a:blip r:embed="rId2"/>
          <a:stretch>
            <a:fillRect/>
          </a:stretch>
        </p:blipFill>
        <p:spPr>
          <a:xfrm>
            <a:off x="273269" y="769159"/>
            <a:ext cx="9667461" cy="5784408"/>
          </a:xfrm>
          <a:prstGeom prst="rect">
            <a:avLst/>
          </a:prstGeom>
        </p:spPr>
      </p:pic>
      <p:sp>
        <p:nvSpPr>
          <p:cNvPr id="2" name="Title 1">
            <a:extLst>
              <a:ext uri="{FF2B5EF4-FFF2-40B4-BE49-F238E27FC236}">
                <a16:creationId xmlns:a16="http://schemas.microsoft.com/office/drawing/2014/main" id="{CCE7B923-229C-A77F-D3FE-E66483BF1DD7}"/>
              </a:ext>
            </a:extLst>
          </p:cNvPr>
          <p:cNvSpPr>
            <a:spLocks noGrp="1"/>
          </p:cNvSpPr>
          <p:nvPr>
            <p:ph type="title"/>
          </p:nvPr>
        </p:nvSpPr>
        <p:spPr>
          <a:xfrm>
            <a:off x="699509" y="264304"/>
            <a:ext cx="10515600" cy="1325563"/>
          </a:xfrm>
          <a:solidFill>
            <a:schemeClr val="bg1"/>
          </a:solidFill>
        </p:spPr>
        <p:txBody>
          <a:bodyPr/>
          <a:lstStyle/>
          <a:p>
            <a:r>
              <a:rPr lang="en-US" dirty="0"/>
              <a:t>Real annual payment - 30 -year amortization ($50k capital cost)</a:t>
            </a:r>
          </a:p>
        </p:txBody>
      </p:sp>
      <p:sp>
        <p:nvSpPr>
          <p:cNvPr id="5" name="TextBox 4">
            <a:extLst>
              <a:ext uri="{FF2B5EF4-FFF2-40B4-BE49-F238E27FC236}">
                <a16:creationId xmlns:a16="http://schemas.microsoft.com/office/drawing/2014/main" id="{7682CC90-9595-7408-AA09-A93A9EE7BF35}"/>
              </a:ext>
            </a:extLst>
          </p:cNvPr>
          <p:cNvSpPr txBox="1"/>
          <p:nvPr/>
        </p:nvSpPr>
        <p:spPr>
          <a:xfrm>
            <a:off x="9783814" y="3798962"/>
            <a:ext cx="1432037" cy="646331"/>
          </a:xfrm>
          <a:prstGeom prst="rect">
            <a:avLst/>
          </a:prstGeom>
          <a:solidFill>
            <a:schemeClr val="bg1"/>
          </a:solidFill>
        </p:spPr>
        <p:txBody>
          <a:bodyPr wrap="square" rtlCol="0">
            <a:spAutoFit/>
          </a:bodyPr>
          <a:lstStyle/>
          <a:p>
            <a:r>
              <a:rPr lang="en-US" dirty="0"/>
              <a:t>Level </a:t>
            </a:r>
          </a:p>
          <a:p>
            <a:r>
              <a:rPr lang="en-US" dirty="0"/>
              <a:t>Nominal</a:t>
            </a:r>
          </a:p>
        </p:txBody>
      </p:sp>
      <p:sp>
        <p:nvSpPr>
          <p:cNvPr id="6" name="TextBox 5">
            <a:extLst>
              <a:ext uri="{FF2B5EF4-FFF2-40B4-BE49-F238E27FC236}">
                <a16:creationId xmlns:a16="http://schemas.microsoft.com/office/drawing/2014/main" id="{BA117BDC-5D16-3AE3-D57D-07F086027125}"/>
              </a:ext>
            </a:extLst>
          </p:cNvPr>
          <p:cNvSpPr txBox="1"/>
          <p:nvPr/>
        </p:nvSpPr>
        <p:spPr>
          <a:xfrm>
            <a:off x="851338" y="5843093"/>
            <a:ext cx="777765" cy="553998"/>
          </a:xfrm>
          <a:prstGeom prst="rect">
            <a:avLst/>
          </a:prstGeom>
          <a:solidFill>
            <a:schemeClr val="bg1"/>
          </a:solidFill>
        </p:spPr>
        <p:txBody>
          <a:bodyPr wrap="square" rtlCol="0">
            <a:spAutoFit/>
          </a:bodyPr>
          <a:lstStyle/>
          <a:p>
            <a:r>
              <a:rPr lang="en-US" dirty="0"/>
              <a:t>Year</a:t>
            </a:r>
          </a:p>
          <a:p>
            <a:endParaRPr lang="en-US" sz="1200" dirty="0"/>
          </a:p>
        </p:txBody>
      </p:sp>
      <p:sp>
        <p:nvSpPr>
          <p:cNvPr id="7" name="TextBox 6">
            <a:extLst>
              <a:ext uri="{FF2B5EF4-FFF2-40B4-BE49-F238E27FC236}">
                <a16:creationId xmlns:a16="http://schemas.microsoft.com/office/drawing/2014/main" id="{D4D7B0B4-D87F-5CA7-31F6-A4AE6F116A25}"/>
              </a:ext>
            </a:extLst>
          </p:cNvPr>
          <p:cNvSpPr txBox="1"/>
          <p:nvPr/>
        </p:nvSpPr>
        <p:spPr>
          <a:xfrm>
            <a:off x="9695790" y="4581101"/>
            <a:ext cx="1941781" cy="923330"/>
          </a:xfrm>
          <a:prstGeom prst="rect">
            <a:avLst/>
          </a:prstGeom>
          <a:solidFill>
            <a:schemeClr val="bg1"/>
          </a:solidFill>
        </p:spPr>
        <p:txBody>
          <a:bodyPr wrap="square" rtlCol="0">
            <a:spAutoFit/>
          </a:bodyPr>
          <a:lstStyle/>
          <a:p>
            <a:r>
              <a:rPr lang="en-US" dirty="0"/>
              <a:t>CoC*unamortized capital + depreciation</a:t>
            </a:r>
          </a:p>
        </p:txBody>
      </p:sp>
      <p:sp>
        <p:nvSpPr>
          <p:cNvPr id="13" name="Rectangle 12">
            <a:extLst>
              <a:ext uri="{FF2B5EF4-FFF2-40B4-BE49-F238E27FC236}">
                <a16:creationId xmlns:a16="http://schemas.microsoft.com/office/drawing/2014/main" id="{0F9FBC24-AF3B-425C-B759-293F6211D390}"/>
              </a:ext>
            </a:extLst>
          </p:cNvPr>
          <p:cNvSpPr/>
          <p:nvPr/>
        </p:nvSpPr>
        <p:spPr>
          <a:xfrm>
            <a:off x="1973889" y="5925931"/>
            <a:ext cx="7966841" cy="32582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4E654C95-750C-0217-3771-F14C23B9DB80}"/>
              </a:ext>
            </a:extLst>
          </p:cNvPr>
          <p:cNvSpPr txBox="1"/>
          <p:nvPr/>
        </p:nvSpPr>
        <p:spPr>
          <a:xfrm>
            <a:off x="9695790" y="2660391"/>
            <a:ext cx="804043" cy="646331"/>
          </a:xfrm>
          <a:prstGeom prst="rect">
            <a:avLst/>
          </a:prstGeom>
          <a:noFill/>
        </p:spPr>
        <p:txBody>
          <a:bodyPr wrap="square" rtlCol="0">
            <a:spAutoFit/>
          </a:bodyPr>
          <a:lstStyle/>
          <a:p>
            <a:r>
              <a:rPr lang="en-US" dirty="0"/>
              <a:t>Level real</a:t>
            </a:r>
          </a:p>
        </p:txBody>
      </p:sp>
      <p:sp>
        <p:nvSpPr>
          <p:cNvPr id="4" name="Slide Number Placeholder 3">
            <a:extLst>
              <a:ext uri="{FF2B5EF4-FFF2-40B4-BE49-F238E27FC236}">
                <a16:creationId xmlns:a16="http://schemas.microsoft.com/office/drawing/2014/main" id="{AB43DAA0-293E-F369-1D7D-AF5A46744A40}"/>
              </a:ext>
            </a:extLst>
          </p:cNvPr>
          <p:cNvSpPr>
            <a:spLocks noGrp="1"/>
          </p:cNvSpPr>
          <p:nvPr>
            <p:ph type="sldNum" sz="quarter" idx="12"/>
          </p:nvPr>
        </p:nvSpPr>
        <p:spPr/>
        <p:txBody>
          <a:bodyPr/>
          <a:lstStyle/>
          <a:p>
            <a:fld id="{D6553E0A-153A-3E49-ACE4-937ABFA746B8}" type="slidenum">
              <a:rPr lang="en-US" smtClean="0"/>
              <a:t>15</a:t>
            </a:fld>
            <a:endParaRPr lang="en-US"/>
          </a:p>
        </p:txBody>
      </p:sp>
    </p:spTree>
    <p:extLst>
      <p:ext uri="{BB962C8B-B14F-4D97-AF65-F5344CB8AC3E}">
        <p14:creationId xmlns:p14="http://schemas.microsoft.com/office/powerpoint/2010/main" val="34160104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2C8A3-34DC-BAAE-8E90-F3DD5259317C}"/>
              </a:ext>
            </a:extLst>
          </p:cNvPr>
          <p:cNvSpPr>
            <a:spLocks noGrp="1"/>
          </p:cNvSpPr>
          <p:nvPr>
            <p:ph type="title"/>
          </p:nvPr>
        </p:nvSpPr>
        <p:spPr>
          <a:xfrm>
            <a:off x="220717" y="239001"/>
            <a:ext cx="10515600" cy="1325563"/>
          </a:xfrm>
        </p:spPr>
        <p:txBody>
          <a:bodyPr/>
          <a:lstStyle/>
          <a:p>
            <a:r>
              <a:rPr lang="en-US" dirty="0"/>
              <a:t>Models for buydown of “in home systems (assume cost is 1/3*50K = 16.67</a:t>
            </a:r>
          </a:p>
        </p:txBody>
      </p:sp>
      <p:sp>
        <p:nvSpPr>
          <p:cNvPr id="3" name="Content Placeholder 2">
            <a:extLst>
              <a:ext uri="{FF2B5EF4-FFF2-40B4-BE49-F238E27FC236}">
                <a16:creationId xmlns:a16="http://schemas.microsoft.com/office/drawing/2014/main" id="{E0BA3E9A-D2F0-AFEB-30CF-8F2F70D0A71F}"/>
              </a:ext>
            </a:extLst>
          </p:cNvPr>
          <p:cNvSpPr>
            <a:spLocks noGrp="1"/>
          </p:cNvSpPr>
          <p:nvPr>
            <p:ph idx="1"/>
          </p:nvPr>
        </p:nvSpPr>
        <p:spPr>
          <a:xfrm>
            <a:off x="220717" y="1825625"/>
            <a:ext cx="11761075" cy="4351338"/>
          </a:xfrm>
        </p:spPr>
        <p:txBody>
          <a:bodyPr/>
          <a:lstStyle/>
          <a:p>
            <a:r>
              <a:rPr lang="en-US" dirty="0"/>
              <a:t>Initial annual charge at CoC*unamortized investment + depreciation = $</a:t>
            </a:r>
            <a:r>
              <a:rPr lang="en-US" b="1" dirty="0"/>
              <a:t>1939</a:t>
            </a:r>
          </a:p>
          <a:p>
            <a:r>
              <a:rPr lang="en-US" dirty="0"/>
              <a:t>Annual charge with level real payment at CoC = </a:t>
            </a:r>
            <a:r>
              <a:rPr lang="en-US" b="1" dirty="0"/>
              <a:t>$1522</a:t>
            </a:r>
          </a:p>
          <a:p>
            <a:r>
              <a:rPr lang="en-US" dirty="0"/>
              <a:t>Annual charge with level real payment at bond rate + 50 basis points (4.5%) = </a:t>
            </a:r>
            <a:r>
              <a:rPr lang="en-US" b="1" dirty="0"/>
              <a:t>$812</a:t>
            </a:r>
          </a:p>
          <a:p>
            <a:r>
              <a:rPr lang="en-US" dirty="0"/>
              <a:t>These figures do not reflect heat pump or other credits.</a:t>
            </a:r>
          </a:p>
          <a:p>
            <a:endParaRPr lang="en-US" b="1" dirty="0"/>
          </a:p>
          <a:p>
            <a:r>
              <a:rPr lang="en-US" b="1" dirty="0"/>
              <a:t>An impact investor could finance this third alternative and earn a market return on its investment.</a:t>
            </a:r>
          </a:p>
        </p:txBody>
      </p:sp>
      <p:sp>
        <p:nvSpPr>
          <p:cNvPr id="4" name="Slide Number Placeholder 3">
            <a:extLst>
              <a:ext uri="{FF2B5EF4-FFF2-40B4-BE49-F238E27FC236}">
                <a16:creationId xmlns:a16="http://schemas.microsoft.com/office/drawing/2014/main" id="{BECF2081-4956-0747-1D03-4533094BFEB2}"/>
              </a:ext>
            </a:extLst>
          </p:cNvPr>
          <p:cNvSpPr>
            <a:spLocks noGrp="1"/>
          </p:cNvSpPr>
          <p:nvPr>
            <p:ph type="sldNum" sz="quarter" idx="12"/>
          </p:nvPr>
        </p:nvSpPr>
        <p:spPr/>
        <p:txBody>
          <a:bodyPr/>
          <a:lstStyle/>
          <a:p>
            <a:fld id="{D6553E0A-153A-3E49-ACE4-937ABFA746B8}" type="slidenum">
              <a:rPr lang="en-US" smtClean="0"/>
              <a:t>16</a:t>
            </a:fld>
            <a:endParaRPr lang="en-US"/>
          </a:p>
        </p:txBody>
      </p:sp>
    </p:spTree>
    <p:extLst>
      <p:ext uri="{BB962C8B-B14F-4D97-AF65-F5344CB8AC3E}">
        <p14:creationId xmlns:p14="http://schemas.microsoft.com/office/powerpoint/2010/main" val="17862981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B3445-4BFD-78B8-893E-7D684953E6F7}"/>
              </a:ext>
            </a:extLst>
          </p:cNvPr>
          <p:cNvSpPr>
            <a:spLocks noGrp="1"/>
          </p:cNvSpPr>
          <p:nvPr>
            <p:ph type="title"/>
          </p:nvPr>
        </p:nvSpPr>
        <p:spPr/>
        <p:txBody>
          <a:bodyPr/>
          <a:lstStyle/>
          <a:p>
            <a:r>
              <a:rPr lang="en-US" dirty="0"/>
              <a:t>Select references</a:t>
            </a:r>
          </a:p>
        </p:txBody>
      </p:sp>
      <p:sp>
        <p:nvSpPr>
          <p:cNvPr id="3" name="Content Placeholder 2">
            <a:extLst>
              <a:ext uri="{FF2B5EF4-FFF2-40B4-BE49-F238E27FC236}">
                <a16:creationId xmlns:a16="http://schemas.microsoft.com/office/drawing/2014/main" id="{1A6AE597-7650-F234-689C-1E0326130810}"/>
              </a:ext>
            </a:extLst>
          </p:cNvPr>
          <p:cNvSpPr>
            <a:spLocks noGrp="1"/>
          </p:cNvSpPr>
          <p:nvPr>
            <p:ph idx="1"/>
          </p:nvPr>
        </p:nvSpPr>
        <p:spPr/>
        <p:txBody>
          <a:bodyPr>
            <a:normAutofit fontScale="70000" lnSpcReduction="20000"/>
          </a:bodyPr>
          <a:lstStyle/>
          <a:p>
            <a:r>
              <a:rPr lang="en-US" dirty="0">
                <a:effectLst/>
                <a:latin typeface="Helvetica" pitchFamily="2" charset="0"/>
              </a:rPr>
              <a:t>Gunther </a:t>
            </a:r>
            <a:r>
              <a:rPr lang="en-US" dirty="0" err="1">
                <a:effectLst/>
                <a:latin typeface="Helvetica" pitchFamily="2" charset="0"/>
              </a:rPr>
              <a:t>Glenk</a:t>
            </a:r>
            <a:r>
              <a:rPr lang="en-US" dirty="0">
                <a:effectLst/>
                <a:latin typeface="Helvetica" pitchFamily="2" charset="0"/>
              </a:rPr>
              <a:t>, Gunter, Philip Holler, and Stefan Reichelstein</a:t>
            </a:r>
            <a:r>
              <a:rPr lang="en-US" i="1" dirty="0">
                <a:effectLst/>
                <a:latin typeface="Helvetica" pitchFamily="2" charset="0"/>
              </a:rPr>
              <a:t>, “Advances in power-to-gas technologies: cost and conversion efficiency</a:t>
            </a:r>
            <a:r>
              <a:rPr lang="en-US" i="1" dirty="0">
                <a:latin typeface="Times"/>
              </a:rPr>
              <a:t>”, </a:t>
            </a:r>
            <a:r>
              <a:rPr lang="en-US" sz="3000" i="1" dirty="0">
                <a:latin typeface="Helvetica" pitchFamily="2" charset="0"/>
              </a:rPr>
              <a:t>Energy and Environmental Science, </a:t>
            </a:r>
            <a:r>
              <a:rPr lang="en-US" sz="3000" dirty="0">
                <a:latin typeface="Helvetica" pitchFamily="2" charset="0"/>
              </a:rPr>
              <a:t>2023,16, 6058</a:t>
            </a:r>
            <a:r>
              <a:rPr lang="en-US" dirty="0">
                <a:latin typeface="Times"/>
              </a:rPr>
              <a:t>.</a:t>
            </a:r>
            <a:endParaRPr lang="en-US" dirty="0">
              <a:effectLst/>
              <a:latin typeface="Helvetica" pitchFamily="2" charset="0"/>
            </a:endParaRPr>
          </a:p>
          <a:p>
            <a:r>
              <a:rPr lang="en-US" b="0" i="0" u="none" strike="noStrike" dirty="0">
                <a:solidFill>
                  <a:srgbClr val="222222"/>
                </a:solidFill>
                <a:effectLst/>
                <a:latin typeface="Arial" panose="020B0604020202020204" pitchFamily="34" charset="0"/>
              </a:rPr>
              <a:t>Lessard, Donald, and Franco Modigliani. "Inflation and Housing Finance: Problems and Potential Solutions." </a:t>
            </a:r>
            <a:r>
              <a:rPr lang="en-US" b="0" i="1" u="none" strike="noStrike" dirty="0">
                <a:solidFill>
                  <a:srgbClr val="222222"/>
                </a:solidFill>
                <a:effectLst/>
                <a:latin typeface="Arial" panose="020B0604020202020204" pitchFamily="34" charset="0"/>
              </a:rPr>
              <a:t>New Mortgage Designs for Stable Housing Finance in an Inflationary Environment, Federal Reserve Bank of Boston, Cambridge, Mass</a:t>
            </a:r>
            <a:r>
              <a:rPr lang="en-US" b="0" i="0" u="none" strike="noStrike" dirty="0">
                <a:solidFill>
                  <a:srgbClr val="222222"/>
                </a:solidFill>
                <a:effectLst/>
                <a:latin typeface="Arial" panose="020B0604020202020204" pitchFamily="34" charset="0"/>
              </a:rPr>
              <a:t> (1975).</a:t>
            </a:r>
          </a:p>
          <a:p>
            <a:r>
              <a:rPr lang="en-US" b="0" i="0" u="none" strike="noStrike" dirty="0">
                <a:solidFill>
                  <a:srgbClr val="222222"/>
                </a:solidFill>
                <a:effectLst/>
                <a:latin typeface="Arial" panose="020B0604020202020204" pitchFamily="34" charset="0"/>
              </a:rPr>
              <a:t>Modigliani, Franco. "The Inflation-Proof Mortgage: The Mortgage for the Young." (1989).</a:t>
            </a:r>
          </a:p>
          <a:p>
            <a:r>
              <a:rPr lang="en-US" b="0" i="0" u="none" strike="noStrike" dirty="0">
                <a:solidFill>
                  <a:srgbClr val="222222"/>
                </a:solidFill>
                <a:effectLst/>
                <a:latin typeface="Arial" panose="020B0604020202020204" pitchFamily="34" charset="0"/>
              </a:rPr>
              <a:t>Schmalensee, R. (1989), “An Expository Note on Depreciation and Profitability Under Rate of Return Regulation,” </a:t>
            </a:r>
            <a:r>
              <a:rPr lang="en-US" b="0" i="1" u="none" strike="noStrike" dirty="0">
                <a:solidFill>
                  <a:srgbClr val="222222"/>
                </a:solidFill>
                <a:effectLst/>
                <a:latin typeface="Arial" panose="020B0604020202020204" pitchFamily="34" charset="0"/>
              </a:rPr>
              <a:t>Journal of Regulatory Economics</a:t>
            </a:r>
            <a:r>
              <a:rPr lang="en-US" b="0" i="0" u="none" strike="noStrike" dirty="0">
                <a:solidFill>
                  <a:srgbClr val="222222"/>
                </a:solidFill>
                <a:effectLst/>
                <a:latin typeface="Arial" panose="020B0604020202020204" pitchFamily="34" charset="0"/>
              </a:rPr>
              <a:t>, 1(3): 293-298.</a:t>
            </a:r>
          </a:p>
          <a:p>
            <a:r>
              <a:rPr lang="en-US" dirty="0">
                <a:solidFill>
                  <a:srgbClr val="222222"/>
                </a:solidFill>
                <a:latin typeface="Arial" panose="020B0604020202020204" pitchFamily="34" charset="0"/>
              </a:rPr>
              <a:t>Schmalensee, Richard and Paul </a:t>
            </a:r>
            <a:r>
              <a:rPr lang="en-US" dirty="0" err="1">
                <a:solidFill>
                  <a:srgbClr val="222222"/>
                </a:solidFill>
                <a:latin typeface="Arial" panose="020B0604020202020204" pitchFamily="34" charset="0"/>
              </a:rPr>
              <a:t>Joskow</a:t>
            </a:r>
            <a:r>
              <a:rPr lang="en-US" dirty="0">
                <a:solidFill>
                  <a:srgbClr val="222222"/>
                </a:solidFill>
                <a:latin typeface="Arial" panose="020B0604020202020204" pitchFamily="34" charset="0"/>
              </a:rPr>
              <a:t>, ”Cost of Service Regulation of Electricity Distribution Services in the U.S.” </a:t>
            </a:r>
            <a:r>
              <a:rPr lang="en-US" i="1" dirty="0">
                <a:solidFill>
                  <a:srgbClr val="222222"/>
                </a:solidFill>
                <a:latin typeface="Arial" panose="020B0604020202020204" pitchFamily="34" charset="0"/>
              </a:rPr>
              <a:t>Handbook on Electricity Regulation</a:t>
            </a:r>
            <a:r>
              <a:rPr lang="en-US" dirty="0">
                <a:solidFill>
                  <a:srgbClr val="222222"/>
                </a:solidFill>
                <a:latin typeface="Arial" panose="020B0604020202020204" pitchFamily="34" charset="0"/>
              </a:rPr>
              <a:t>, Jan-Michel </a:t>
            </a:r>
            <a:r>
              <a:rPr lang="en-US" dirty="0" err="1">
                <a:solidFill>
                  <a:srgbClr val="222222"/>
                </a:solidFill>
                <a:latin typeface="Arial" panose="020B0604020202020204" pitchFamily="34" charset="0"/>
              </a:rPr>
              <a:t>Glachant</a:t>
            </a:r>
            <a:r>
              <a:rPr lang="en-US" dirty="0">
                <a:solidFill>
                  <a:srgbClr val="222222"/>
                </a:solidFill>
                <a:latin typeface="Arial" panose="020B0604020202020204" pitchFamily="34" charset="0"/>
              </a:rPr>
              <a:t>, Micheal Pollitt, and Paul </a:t>
            </a:r>
            <a:r>
              <a:rPr lang="en-US" dirty="0" err="1">
                <a:solidFill>
                  <a:srgbClr val="222222"/>
                </a:solidFill>
                <a:latin typeface="Arial" panose="020B0604020202020204" pitchFamily="34" charset="0"/>
              </a:rPr>
              <a:t>Joskow</a:t>
            </a:r>
            <a:r>
              <a:rPr lang="en-US" dirty="0">
                <a:solidFill>
                  <a:srgbClr val="222222"/>
                </a:solidFill>
                <a:latin typeface="Arial" panose="020B0604020202020204" pitchFamily="34" charset="0"/>
              </a:rPr>
              <a:t>, Editors. Edward Elgar Press, Chapter 3, June, 2025.</a:t>
            </a:r>
          </a:p>
          <a:p>
            <a:endParaRPr lang="en-US" dirty="0">
              <a:solidFill>
                <a:srgbClr val="222222"/>
              </a:solidFill>
              <a:latin typeface="Arial" panose="020B0604020202020204" pitchFamily="34" charset="0"/>
            </a:endParaRPr>
          </a:p>
          <a:p>
            <a:endParaRPr lang="en-US" dirty="0">
              <a:solidFill>
                <a:srgbClr val="222222"/>
              </a:solidFill>
              <a:latin typeface="Arial" panose="020B0604020202020204" pitchFamily="34" charset="0"/>
            </a:endParaRPr>
          </a:p>
          <a:p>
            <a:endParaRPr lang="en-US" b="0" i="0" u="none" strike="noStrike" dirty="0">
              <a:solidFill>
                <a:srgbClr val="222222"/>
              </a:solidFill>
              <a:effectLst/>
              <a:latin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3D87CAEE-2617-A48C-B9E6-21959AA2FB68}"/>
              </a:ext>
            </a:extLst>
          </p:cNvPr>
          <p:cNvSpPr>
            <a:spLocks noGrp="1"/>
          </p:cNvSpPr>
          <p:nvPr>
            <p:ph type="sldNum" sz="quarter" idx="12"/>
          </p:nvPr>
        </p:nvSpPr>
        <p:spPr/>
        <p:txBody>
          <a:bodyPr/>
          <a:lstStyle/>
          <a:p>
            <a:fld id="{D6553E0A-153A-3E49-ACE4-937ABFA746B8}" type="slidenum">
              <a:rPr lang="en-US" smtClean="0"/>
              <a:t>17</a:t>
            </a:fld>
            <a:endParaRPr lang="en-US"/>
          </a:p>
        </p:txBody>
      </p:sp>
    </p:spTree>
    <p:extLst>
      <p:ext uri="{BB962C8B-B14F-4D97-AF65-F5344CB8AC3E}">
        <p14:creationId xmlns:p14="http://schemas.microsoft.com/office/powerpoint/2010/main" val="36050623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1D44D60-00A9-FDA1-F5E0-BC5807E69308}"/>
              </a:ext>
            </a:extLst>
          </p:cNvPr>
          <p:cNvSpPr>
            <a:spLocks noGrp="1"/>
          </p:cNvSpPr>
          <p:nvPr>
            <p:ph type="body" idx="1"/>
          </p:nvPr>
        </p:nvSpPr>
        <p:spPr/>
        <p:txBody>
          <a:bodyPr>
            <a:normAutofit/>
          </a:bodyPr>
          <a:lstStyle/>
          <a:p>
            <a:pPr marL="152396" indent="0">
              <a:buNone/>
            </a:pPr>
            <a:r>
              <a:rPr lang="en-US" sz="1867" dirty="0"/>
              <a:t>MIT </a:t>
            </a:r>
            <a:r>
              <a:rPr lang="en-US" sz="1867" dirty="0" err="1"/>
              <a:t>OpenCourseWare</a:t>
            </a:r>
            <a:endParaRPr lang="en-US" sz="1867" dirty="0"/>
          </a:p>
          <a:p>
            <a:pPr marL="152396" indent="0">
              <a:buNone/>
            </a:pPr>
            <a:r>
              <a:rPr lang="en-US" sz="1867" u="sng" dirty="0">
                <a:hlinkClick r:id="rId2"/>
              </a:rPr>
              <a:t>https://ocw.mit.edu/</a:t>
            </a:r>
            <a:endParaRPr lang="en-US" sz="1867" dirty="0"/>
          </a:p>
          <a:p>
            <a:pPr marL="152396" indent="0">
              <a:buNone/>
            </a:pPr>
            <a:r>
              <a:rPr lang="en-US" dirty="0"/>
              <a:t> </a:t>
            </a:r>
          </a:p>
          <a:p>
            <a:pPr marL="152396" indent="0">
              <a:buNone/>
            </a:pPr>
            <a:r>
              <a:rPr lang="en-US" dirty="0"/>
              <a:t> </a:t>
            </a:r>
          </a:p>
          <a:p>
            <a:pPr marL="152396" indent="0">
              <a:buNone/>
            </a:pPr>
            <a:r>
              <a:rPr lang="en-US" dirty="0"/>
              <a:t> </a:t>
            </a:r>
          </a:p>
          <a:p>
            <a:pPr marL="152396" indent="0">
              <a:buNone/>
            </a:pPr>
            <a:r>
              <a:rPr lang="en-US" dirty="0"/>
              <a:t>RES.ENV 007 Geothermal Energy Networks (GENs): Transforming our Thermal Energy System</a:t>
            </a:r>
          </a:p>
          <a:p>
            <a:pPr marL="152396" indent="0">
              <a:buNone/>
            </a:pPr>
            <a:r>
              <a:rPr lang="en-US" sz="2000" dirty="0"/>
              <a:t>IAP 2025 </a:t>
            </a:r>
          </a:p>
          <a:p>
            <a:pPr marL="152396" indent="0">
              <a:buNone/>
            </a:pPr>
            <a:r>
              <a:rPr lang="en-US" dirty="0"/>
              <a:t> </a:t>
            </a:r>
          </a:p>
          <a:p>
            <a:pPr marL="152396" indent="0">
              <a:buNone/>
            </a:pPr>
            <a:r>
              <a:rPr lang="en-US" dirty="0"/>
              <a:t> </a:t>
            </a:r>
          </a:p>
          <a:p>
            <a:pPr marL="152396" indent="0">
              <a:buNone/>
            </a:pPr>
            <a:r>
              <a:rPr lang="en-US" sz="2000" dirty="0"/>
              <a:t>For information about citing these materials or our Terms of Use, visit: </a:t>
            </a:r>
            <a:r>
              <a:rPr lang="en-US" sz="2000" u="sng" dirty="0">
                <a:hlinkClick r:id="rId3"/>
              </a:rPr>
              <a:t>https://ocw.mit.edu/terms</a:t>
            </a:r>
            <a:r>
              <a:rPr lang="en-US" sz="2000" dirty="0"/>
              <a:t>. </a:t>
            </a:r>
          </a:p>
          <a:p>
            <a:endParaRPr lang="en-US" dirty="0"/>
          </a:p>
        </p:txBody>
      </p:sp>
      <p:sp>
        <p:nvSpPr>
          <p:cNvPr id="2" name="Slide Number Placeholder 1">
            <a:extLst>
              <a:ext uri="{FF2B5EF4-FFF2-40B4-BE49-F238E27FC236}">
                <a16:creationId xmlns:a16="http://schemas.microsoft.com/office/drawing/2014/main" id="{899422A3-8BF2-71A9-26BD-35F6BFF192EA}"/>
              </a:ext>
            </a:extLst>
          </p:cNvPr>
          <p:cNvSpPr>
            <a:spLocks noGrp="1"/>
          </p:cNvSpPr>
          <p:nvPr>
            <p:ph type="sldNum" idx="12"/>
          </p:nvPr>
        </p:nvSpPr>
        <p:spPr/>
        <p:txBody>
          <a:bodyPr/>
          <a:lstStyle/>
          <a:p>
            <a:fld id="{00000000-1234-1234-1234-123412341234}" type="slidenum">
              <a:rPr lang="en-US" smtClean="0"/>
              <a:pPr/>
              <a:t>18</a:t>
            </a:fld>
            <a:endParaRPr lang="en-US"/>
          </a:p>
        </p:txBody>
      </p:sp>
    </p:spTree>
    <p:extLst>
      <p:ext uri="{BB962C8B-B14F-4D97-AF65-F5344CB8AC3E}">
        <p14:creationId xmlns:p14="http://schemas.microsoft.com/office/powerpoint/2010/main" val="2685042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EE28090-DF28-254D-313B-6AA286A80542}"/>
              </a:ext>
            </a:extLst>
          </p:cNvPr>
          <p:cNvPicPr>
            <a:picLocks noChangeAspect="1"/>
          </p:cNvPicPr>
          <p:nvPr/>
        </p:nvPicPr>
        <p:blipFill>
          <a:blip r:embed="rId2"/>
          <a:stretch>
            <a:fillRect/>
          </a:stretch>
        </p:blipFill>
        <p:spPr>
          <a:xfrm>
            <a:off x="709749" y="497524"/>
            <a:ext cx="9881085" cy="5539767"/>
          </a:xfrm>
          <a:prstGeom prst="rect">
            <a:avLst/>
          </a:prstGeom>
        </p:spPr>
      </p:pic>
      <p:sp>
        <p:nvSpPr>
          <p:cNvPr id="3" name="Left Arrow 2">
            <a:extLst>
              <a:ext uri="{FF2B5EF4-FFF2-40B4-BE49-F238E27FC236}">
                <a16:creationId xmlns:a16="http://schemas.microsoft.com/office/drawing/2014/main" id="{82E917D9-CF9B-4288-3C10-F1203152D68F}"/>
              </a:ext>
            </a:extLst>
          </p:cNvPr>
          <p:cNvSpPr/>
          <p:nvPr/>
        </p:nvSpPr>
        <p:spPr>
          <a:xfrm>
            <a:off x="9663511" y="3659552"/>
            <a:ext cx="1293222" cy="431074"/>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B51AECF6-844B-7915-6A12-C0B64F1208E9}"/>
              </a:ext>
            </a:extLst>
          </p:cNvPr>
          <p:cNvSpPr>
            <a:spLocks noGrp="1"/>
          </p:cNvSpPr>
          <p:nvPr>
            <p:ph type="sldNum" sz="quarter" idx="12"/>
          </p:nvPr>
        </p:nvSpPr>
        <p:spPr/>
        <p:txBody>
          <a:bodyPr/>
          <a:lstStyle/>
          <a:p>
            <a:fld id="{D6553E0A-153A-3E49-ACE4-937ABFA746B8}" type="slidenum">
              <a:rPr lang="en-US" smtClean="0"/>
              <a:t>2</a:t>
            </a:fld>
            <a:endParaRPr lang="en-US"/>
          </a:p>
        </p:txBody>
      </p:sp>
    </p:spTree>
    <p:extLst>
      <p:ext uri="{BB962C8B-B14F-4D97-AF65-F5344CB8AC3E}">
        <p14:creationId xmlns:p14="http://schemas.microsoft.com/office/powerpoint/2010/main" val="3568097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25E4E-46BC-FE46-471D-AADE865D3485}"/>
              </a:ext>
            </a:extLst>
          </p:cNvPr>
          <p:cNvSpPr>
            <a:spLocks noGrp="1"/>
          </p:cNvSpPr>
          <p:nvPr>
            <p:ph type="title"/>
          </p:nvPr>
        </p:nvSpPr>
        <p:spPr/>
        <p:txBody>
          <a:bodyPr/>
          <a:lstStyle/>
          <a:p>
            <a:r>
              <a:rPr lang="en-US" dirty="0"/>
              <a:t>The challenge</a:t>
            </a:r>
          </a:p>
        </p:txBody>
      </p:sp>
      <p:sp>
        <p:nvSpPr>
          <p:cNvPr id="5" name="Rectangle 4">
            <a:extLst>
              <a:ext uri="{FF2B5EF4-FFF2-40B4-BE49-F238E27FC236}">
                <a16:creationId xmlns:a16="http://schemas.microsoft.com/office/drawing/2014/main" id="{249E154D-394B-0B60-FCD8-456DFF5CD07A}"/>
              </a:ext>
            </a:extLst>
          </p:cNvPr>
          <p:cNvSpPr/>
          <p:nvPr/>
        </p:nvSpPr>
        <p:spPr>
          <a:xfrm>
            <a:off x="1372168" y="1982574"/>
            <a:ext cx="3373395" cy="326218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High capital cost</a:t>
            </a:r>
          </a:p>
          <a:p>
            <a:pPr algn="ctr"/>
            <a:endParaRPr lang="en-US" dirty="0"/>
          </a:p>
          <a:p>
            <a:pPr algn="ctr"/>
            <a:r>
              <a:rPr lang="en-US" dirty="0"/>
              <a:t>1/3 boreholes</a:t>
            </a:r>
          </a:p>
          <a:p>
            <a:pPr algn="ctr"/>
            <a:r>
              <a:rPr lang="en-US" dirty="0"/>
              <a:t>1/3 system</a:t>
            </a:r>
          </a:p>
          <a:p>
            <a:pPr algn="ctr"/>
            <a:r>
              <a:rPr lang="en-US" dirty="0"/>
              <a:t>1/3 customer system/conversion</a:t>
            </a:r>
          </a:p>
        </p:txBody>
      </p:sp>
      <p:sp>
        <p:nvSpPr>
          <p:cNvPr id="6" name="TextBox 5">
            <a:extLst>
              <a:ext uri="{FF2B5EF4-FFF2-40B4-BE49-F238E27FC236}">
                <a16:creationId xmlns:a16="http://schemas.microsoft.com/office/drawing/2014/main" id="{72CAD435-FE95-66C4-0E72-4966320465E9}"/>
              </a:ext>
            </a:extLst>
          </p:cNvPr>
          <p:cNvSpPr txBox="1"/>
          <p:nvPr/>
        </p:nvSpPr>
        <p:spPr>
          <a:xfrm>
            <a:off x="8576055" y="2750382"/>
            <a:ext cx="2012092" cy="1200329"/>
          </a:xfrm>
          <a:prstGeom prst="rect">
            <a:avLst/>
          </a:prstGeom>
          <a:solidFill>
            <a:schemeClr val="accent1">
              <a:lumMod val="40000"/>
              <a:lumOff val="60000"/>
            </a:schemeClr>
          </a:solidFill>
          <a:ln>
            <a:solidFill>
              <a:schemeClr val="tx2">
                <a:lumMod val="60000"/>
                <a:lumOff val="40000"/>
              </a:schemeClr>
            </a:solidFill>
          </a:ln>
        </p:spPr>
        <p:txBody>
          <a:bodyPr wrap="square" rtlCol="0">
            <a:spAutoFit/>
          </a:bodyPr>
          <a:lstStyle/>
          <a:p>
            <a:r>
              <a:rPr lang="en-US" dirty="0"/>
              <a:t>All in monthly cost to customer “near” current electric + gas bill.</a:t>
            </a:r>
          </a:p>
        </p:txBody>
      </p:sp>
      <p:sp>
        <p:nvSpPr>
          <p:cNvPr id="3" name="Right Arrow 2">
            <a:extLst>
              <a:ext uri="{FF2B5EF4-FFF2-40B4-BE49-F238E27FC236}">
                <a16:creationId xmlns:a16="http://schemas.microsoft.com/office/drawing/2014/main" id="{B80BBB7C-541D-DF5A-4F97-E2451C16053A}"/>
              </a:ext>
            </a:extLst>
          </p:cNvPr>
          <p:cNvSpPr/>
          <p:nvPr/>
        </p:nvSpPr>
        <p:spPr>
          <a:xfrm>
            <a:off x="5812221" y="2848303"/>
            <a:ext cx="1713186" cy="116664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561B4C34-6D3F-85F4-AA86-C62CF48779B9}"/>
              </a:ext>
            </a:extLst>
          </p:cNvPr>
          <p:cNvSpPr>
            <a:spLocks noGrp="1"/>
          </p:cNvSpPr>
          <p:nvPr>
            <p:ph type="sldNum" sz="quarter" idx="12"/>
          </p:nvPr>
        </p:nvSpPr>
        <p:spPr/>
        <p:txBody>
          <a:bodyPr/>
          <a:lstStyle/>
          <a:p>
            <a:fld id="{D6553E0A-153A-3E49-ACE4-937ABFA746B8}" type="slidenum">
              <a:rPr lang="en-US" smtClean="0"/>
              <a:t>3</a:t>
            </a:fld>
            <a:endParaRPr lang="en-US"/>
          </a:p>
        </p:txBody>
      </p:sp>
    </p:spTree>
    <p:extLst>
      <p:ext uri="{BB962C8B-B14F-4D97-AF65-F5344CB8AC3E}">
        <p14:creationId xmlns:p14="http://schemas.microsoft.com/office/powerpoint/2010/main" val="3315625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25E4E-46BC-FE46-471D-AADE865D3485}"/>
              </a:ext>
            </a:extLst>
          </p:cNvPr>
          <p:cNvSpPr>
            <a:spLocks noGrp="1"/>
          </p:cNvSpPr>
          <p:nvPr>
            <p:ph type="title"/>
          </p:nvPr>
        </p:nvSpPr>
        <p:spPr>
          <a:xfrm>
            <a:off x="155027" y="12680"/>
            <a:ext cx="10515600" cy="1325563"/>
          </a:xfrm>
        </p:spPr>
        <p:txBody>
          <a:bodyPr/>
          <a:lstStyle/>
          <a:p>
            <a:r>
              <a:rPr lang="en-US" dirty="0"/>
              <a:t>Elements of solution</a:t>
            </a:r>
          </a:p>
        </p:txBody>
      </p:sp>
      <p:sp>
        <p:nvSpPr>
          <p:cNvPr id="5" name="Rectangle 4">
            <a:extLst>
              <a:ext uri="{FF2B5EF4-FFF2-40B4-BE49-F238E27FC236}">
                <a16:creationId xmlns:a16="http://schemas.microsoft.com/office/drawing/2014/main" id="{249E154D-394B-0B60-FCD8-456DFF5CD07A}"/>
              </a:ext>
            </a:extLst>
          </p:cNvPr>
          <p:cNvSpPr/>
          <p:nvPr/>
        </p:nvSpPr>
        <p:spPr>
          <a:xfrm>
            <a:off x="155027" y="1107600"/>
            <a:ext cx="2106756" cy="161169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High capital cost</a:t>
            </a:r>
          </a:p>
          <a:p>
            <a:pPr algn="ctr"/>
            <a:endParaRPr lang="en-US" dirty="0"/>
          </a:p>
          <a:p>
            <a:pPr algn="ctr"/>
            <a:r>
              <a:rPr lang="en-US" dirty="0"/>
              <a:t>1/3 boreholes</a:t>
            </a:r>
          </a:p>
          <a:p>
            <a:pPr algn="ctr"/>
            <a:r>
              <a:rPr lang="en-US" dirty="0"/>
              <a:t>1/3 system</a:t>
            </a:r>
          </a:p>
          <a:p>
            <a:pPr algn="ctr"/>
            <a:r>
              <a:rPr lang="en-US" dirty="0"/>
              <a:t>¼ customer system/conversion</a:t>
            </a:r>
          </a:p>
        </p:txBody>
      </p:sp>
      <p:sp>
        <p:nvSpPr>
          <p:cNvPr id="6" name="TextBox 5">
            <a:extLst>
              <a:ext uri="{FF2B5EF4-FFF2-40B4-BE49-F238E27FC236}">
                <a16:creationId xmlns:a16="http://schemas.microsoft.com/office/drawing/2014/main" id="{72CAD435-FE95-66C4-0E72-4966320465E9}"/>
              </a:ext>
            </a:extLst>
          </p:cNvPr>
          <p:cNvSpPr txBox="1"/>
          <p:nvPr/>
        </p:nvSpPr>
        <p:spPr>
          <a:xfrm>
            <a:off x="10081629" y="5448843"/>
            <a:ext cx="2012092" cy="1200329"/>
          </a:xfrm>
          <a:prstGeom prst="rect">
            <a:avLst/>
          </a:prstGeom>
          <a:solidFill>
            <a:srgbClr val="92D050"/>
          </a:solidFill>
        </p:spPr>
        <p:txBody>
          <a:bodyPr wrap="square" rtlCol="0">
            <a:spAutoFit/>
          </a:bodyPr>
          <a:lstStyle/>
          <a:p>
            <a:r>
              <a:rPr lang="en-US" dirty="0"/>
              <a:t>Monthly cost to homeowner “near” current electric + gas bill.</a:t>
            </a:r>
          </a:p>
        </p:txBody>
      </p:sp>
      <p:sp>
        <p:nvSpPr>
          <p:cNvPr id="7" name="Rectangle 6">
            <a:extLst>
              <a:ext uri="{FF2B5EF4-FFF2-40B4-BE49-F238E27FC236}">
                <a16:creationId xmlns:a16="http://schemas.microsoft.com/office/drawing/2014/main" id="{246DFADB-649F-1211-4C5B-38FEB22AB183}"/>
              </a:ext>
            </a:extLst>
          </p:cNvPr>
          <p:cNvSpPr/>
          <p:nvPr/>
        </p:nvSpPr>
        <p:spPr>
          <a:xfrm>
            <a:off x="4553624" y="1126281"/>
            <a:ext cx="1915298" cy="161169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Allocate only a portion of CAPEX to customer</a:t>
            </a:r>
          </a:p>
        </p:txBody>
      </p:sp>
      <p:sp>
        <p:nvSpPr>
          <p:cNvPr id="8" name="TextBox 7">
            <a:extLst>
              <a:ext uri="{FF2B5EF4-FFF2-40B4-BE49-F238E27FC236}">
                <a16:creationId xmlns:a16="http://schemas.microsoft.com/office/drawing/2014/main" id="{22CB4209-D8C9-6C98-0C19-016A108740AD}"/>
              </a:ext>
            </a:extLst>
          </p:cNvPr>
          <p:cNvSpPr txBox="1"/>
          <p:nvPr/>
        </p:nvSpPr>
        <p:spPr>
          <a:xfrm>
            <a:off x="4404042" y="2837792"/>
            <a:ext cx="2287459" cy="3970318"/>
          </a:xfrm>
          <a:prstGeom prst="rect">
            <a:avLst/>
          </a:prstGeom>
          <a:noFill/>
        </p:spPr>
        <p:txBody>
          <a:bodyPr wrap="square" rtlCol="0">
            <a:spAutoFit/>
          </a:bodyPr>
          <a:lstStyle/>
          <a:p>
            <a:pPr marL="342900" indent="-342900">
              <a:buFont typeface="Arial" panose="020B0604020202020204" pitchFamily="34" charset="0"/>
              <a:buChar char="•"/>
            </a:pPr>
            <a:r>
              <a:rPr lang="en-US" dirty="0"/>
              <a:t>Allocate based on capacity provided (tons), not % of total cost. Transfer ”excess capacity” to thermal rate base for future deployment</a:t>
            </a:r>
          </a:p>
          <a:p>
            <a:pPr marL="342900" indent="-342900">
              <a:buFont typeface="Arial" panose="020B0604020202020204" pitchFamily="34" charset="0"/>
              <a:buChar char="•"/>
            </a:pPr>
            <a:r>
              <a:rPr lang="en-US" dirty="0"/>
              <a:t>Transfer a development/ learning curve allocation on early deployments to thermal base</a:t>
            </a:r>
          </a:p>
        </p:txBody>
      </p:sp>
      <p:sp>
        <p:nvSpPr>
          <p:cNvPr id="3" name="Rectangle 2">
            <a:extLst>
              <a:ext uri="{FF2B5EF4-FFF2-40B4-BE49-F238E27FC236}">
                <a16:creationId xmlns:a16="http://schemas.microsoft.com/office/drawing/2014/main" id="{182B5BD4-DB13-803B-526D-FFCE52AD079F}"/>
              </a:ext>
            </a:extLst>
          </p:cNvPr>
          <p:cNvSpPr/>
          <p:nvPr/>
        </p:nvSpPr>
        <p:spPr>
          <a:xfrm>
            <a:off x="2556037" y="1107599"/>
            <a:ext cx="1755228" cy="161169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Reduce capital cost</a:t>
            </a:r>
          </a:p>
        </p:txBody>
      </p:sp>
      <p:sp>
        <p:nvSpPr>
          <p:cNvPr id="4" name="TextBox 3">
            <a:extLst>
              <a:ext uri="{FF2B5EF4-FFF2-40B4-BE49-F238E27FC236}">
                <a16:creationId xmlns:a16="http://schemas.microsoft.com/office/drawing/2014/main" id="{7F30F73E-AB51-BA1F-6BF5-3E62E40A8AB3}"/>
              </a:ext>
            </a:extLst>
          </p:cNvPr>
          <p:cNvSpPr txBox="1"/>
          <p:nvPr/>
        </p:nvSpPr>
        <p:spPr>
          <a:xfrm>
            <a:off x="2592823" y="2837792"/>
            <a:ext cx="1681655" cy="2862322"/>
          </a:xfrm>
          <a:prstGeom prst="rect">
            <a:avLst/>
          </a:prstGeom>
          <a:noFill/>
        </p:spPr>
        <p:txBody>
          <a:bodyPr wrap="square" rtlCol="0">
            <a:spAutoFit/>
          </a:bodyPr>
          <a:lstStyle/>
          <a:p>
            <a:pPr marL="285750" indent="-285750">
              <a:buFont typeface="Arial" panose="020B0604020202020204" pitchFamily="34" charset="0"/>
              <a:buChar char="•"/>
            </a:pPr>
            <a:r>
              <a:rPr lang="en-US" dirty="0"/>
              <a:t>Standardized design</a:t>
            </a:r>
          </a:p>
          <a:p>
            <a:pPr marL="285750" indent="-285750">
              <a:buFont typeface="Arial" panose="020B0604020202020204" pitchFamily="34" charset="0"/>
              <a:buChar char="•"/>
            </a:pPr>
            <a:r>
              <a:rPr lang="en-US" dirty="0"/>
              <a:t>Learning curve</a:t>
            </a:r>
          </a:p>
          <a:p>
            <a:pPr marL="285750" indent="-285750">
              <a:buFont typeface="Arial" panose="020B0604020202020204" pitchFamily="34" charset="0"/>
              <a:buChar char="•"/>
            </a:pPr>
            <a:r>
              <a:rPr lang="en-US" dirty="0"/>
              <a:t>Competitive bidding on standardized designs</a:t>
            </a:r>
          </a:p>
          <a:p>
            <a:pPr marL="285750" indent="-285750">
              <a:buFont typeface="Arial" panose="020B0604020202020204" pitchFamily="34" charset="0"/>
              <a:buChar char="•"/>
            </a:pPr>
            <a:r>
              <a:rPr lang="en-US" dirty="0"/>
              <a:t>“Right size” design</a:t>
            </a:r>
          </a:p>
        </p:txBody>
      </p:sp>
      <p:sp>
        <p:nvSpPr>
          <p:cNvPr id="9" name="Rectangle 8">
            <a:extLst>
              <a:ext uri="{FF2B5EF4-FFF2-40B4-BE49-F238E27FC236}">
                <a16:creationId xmlns:a16="http://schemas.microsoft.com/office/drawing/2014/main" id="{BFB4442C-3A57-2595-5610-B856151DA09A}"/>
              </a:ext>
            </a:extLst>
          </p:cNvPr>
          <p:cNvSpPr/>
          <p:nvPr/>
        </p:nvSpPr>
        <p:spPr>
          <a:xfrm>
            <a:off x="6654476" y="1133362"/>
            <a:ext cx="1915298" cy="161169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Monetize other benefits/apply to reduce capital</a:t>
            </a:r>
          </a:p>
        </p:txBody>
      </p:sp>
      <p:sp>
        <p:nvSpPr>
          <p:cNvPr id="10" name="Right Arrow 9">
            <a:extLst>
              <a:ext uri="{FF2B5EF4-FFF2-40B4-BE49-F238E27FC236}">
                <a16:creationId xmlns:a16="http://schemas.microsoft.com/office/drawing/2014/main" id="{A2F6C853-02C6-A8C4-869F-005B1FB974BB}"/>
              </a:ext>
            </a:extLst>
          </p:cNvPr>
          <p:cNvSpPr/>
          <p:nvPr/>
        </p:nvSpPr>
        <p:spPr>
          <a:xfrm>
            <a:off x="2210185" y="1744717"/>
            <a:ext cx="419425" cy="357352"/>
          </a:xfrm>
          <a:prstGeom prst="rightArrow">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a:extLst>
              <a:ext uri="{FF2B5EF4-FFF2-40B4-BE49-F238E27FC236}">
                <a16:creationId xmlns:a16="http://schemas.microsoft.com/office/drawing/2014/main" id="{63821D0C-FF40-73B8-1AF7-2755EE9186CB}"/>
              </a:ext>
            </a:extLst>
          </p:cNvPr>
          <p:cNvSpPr/>
          <p:nvPr/>
        </p:nvSpPr>
        <p:spPr>
          <a:xfrm>
            <a:off x="4194330" y="1797269"/>
            <a:ext cx="419425" cy="357352"/>
          </a:xfrm>
          <a:prstGeom prst="rightArrow">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a:extLst>
              <a:ext uri="{FF2B5EF4-FFF2-40B4-BE49-F238E27FC236}">
                <a16:creationId xmlns:a16="http://schemas.microsoft.com/office/drawing/2014/main" id="{CB7BED94-44EA-0996-1FCE-FCC2752023EA}"/>
              </a:ext>
            </a:extLst>
          </p:cNvPr>
          <p:cNvSpPr/>
          <p:nvPr/>
        </p:nvSpPr>
        <p:spPr>
          <a:xfrm>
            <a:off x="6351987" y="1760533"/>
            <a:ext cx="419425" cy="357352"/>
          </a:xfrm>
          <a:prstGeom prst="rightArrow">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a:extLst>
              <a:ext uri="{FF2B5EF4-FFF2-40B4-BE49-F238E27FC236}">
                <a16:creationId xmlns:a16="http://schemas.microsoft.com/office/drawing/2014/main" id="{9D4CE694-5008-4D3B-E335-41FFBE4FDF58}"/>
              </a:ext>
            </a:extLst>
          </p:cNvPr>
          <p:cNvSpPr/>
          <p:nvPr/>
        </p:nvSpPr>
        <p:spPr>
          <a:xfrm>
            <a:off x="8578263" y="1744717"/>
            <a:ext cx="419425" cy="357352"/>
          </a:xfrm>
          <a:prstGeom prst="rightArrow">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BA0BD512-4DD9-1FD3-3EB5-87A4EE97A7B2}"/>
              </a:ext>
            </a:extLst>
          </p:cNvPr>
          <p:cNvSpPr txBox="1"/>
          <p:nvPr/>
        </p:nvSpPr>
        <p:spPr>
          <a:xfrm>
            <a:off x="6691501" y="2963917"/>
            <a:ext cx="1878273" cy="2585323"/>
          </a:xfrm>
          <a:prstGeom prst="rect">
            <a:avLst/>
          </a:prstGeom>
          <a:noFill/>
        </p:spPr>
        <p:txBody>
          <a:bodyPr wrap="square" rtlCol="0">
            <a:spAutoFit/>
          </a:bodyPr>
          <a:lstStyle/>
          <a:p>
            <a:pPr marL="285750" indent="-285750">
              <a:buFont typeface="Arial" panose="020B0604020202020204" pitchFamily="34" charset="0"/>
              <a:buChar char="•"/>
            </a:pPr>
            <a:r>
              <a:rPr lang="en-US" dirty="0"/>
              <a:t>MA heat pump grant</a:t>
            </a:r>
          </a:p>
          <a:p>
            <a:pPr marL="285750" indent="-285750">
              <a:buFont typeface="Arial" panose="020B0604020202020204" pitchFamily="34" charset="0"/>
              <a:buChar char="•"/>
            </a:pPr>
            <a:r>
              <a:rPr lang="en-US" dirty="0"/>
              <a:t>Investment tax credit</a:t>
            </a:r>
          </a:p>
          <a:p>
            <a:pPr marL="285750" indent="-285750">
              <a:buFont typeface="Arial" panose="020B0604020202020204" pitchFamily="34" charset="0"/>
              <a:buChar char="•"/>
            </a:pPr>
            <a:r>
              <a:rPr lang="en-US" dirty="0"/>
              <a:t>Payment from electric utility for avoided peak capacity</a:t>
            </a:r>
          </a:p>
          <a:p>
            <a:pPr marL="285750" indent="-285750">
              <a:buFont typeface="Arial" panose="020B0604020202020204" pitchFamily="34" charset="0"/>
              <a:buChar char="•"/>
            </a:pPr>
            <a:r>
              <a:rPr lang="en-US" dirty="0"/>
              <a:t>Other</a:t>
            </a:r>
          </a:p>
        </p:txBody>
      </p:sp>
      <p:sp>
        <p:nvSpPr>
          <p:cNvPr id="16" name="Rectangle 15">
            <a:extLst>
              <a:ext uri="{FF2B5EF4-FFF2-40B4-BE49-F238E27FC236}">
                <a16:creationId xmlns:a16="http://schemas.microsoft.com/office/drawing/2014/main" id="{DEDA9B8C-1C57-890B-C9A5-0D197A505EB7}"/>
              </a:ext>
            </a:extLst>
          </p:cNvPr>
          <p:cNvSpPr/>
          <p:nvPr/>
        </p:nvSpPr>
        <p:spPr>
          <a:xfrm>
            <a:off x="8910185" y="1133362"/>
            <a:ext cx="1915298" cy="161169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Spread recovery of remaining capital over 30 years in constant real terms</a:t>
            </a:r>
          </a:p>
        </p:txBody>
      </p:sp>
      <p:sp>
        <p:nvSpPr>
          <p:cNvPr id="17" name="TextBox 16">
            <a:extLst>
              <a:ext uri="{FF2B5EF4-FFF2-40B4-BE49-F238E27FC236}">
                <a16:creationId xmlns:a16="http://schemas.microsoft.com/office/drawing/2014/main" id="{038094DF-7DF8-A2E6-DD7B-F49D8707A05A}"/>
              </a:ext>
            </a:extLst>
          </p:cNvPr>
          <p:cNvSpPr txBox="1"/>
          <p:nvPr/>
        </p:nvSpPr>
        <p:spPr>
          <a:xfrm>
            <a:off x="8749024" y="2837792"/>
            <a:ext cx="2665210" cy="2031325"/>
          </a:xfrm>
          <a:prstGeom prst="rect">
            <a:avLst/>
          </a:prstGeom>
          <a:noFill/>
        </p:spPr>
        <p:txBody>
          <a:bodyPr wrap="square" rtlCol="0">
            <a:spAutoFit/>
          </a:bodyPr>
          <a:lstStyle/>
          <a:p>
            <a:pPr marL="285750" indent="-285750">
              <a:buFont typeface="Arial" panose="020B0604020202020204" pitchFamily="34" charset="0"/>
              <a:buChar char="•"/>
            </a:pPr>
            <a:r>
              <a:rPr lang="en-US" dirty="0"/>
              <a:t>Service fee plus direct capital recovery </a:t>
            </a:r>
            <a:r>
              <a:rPr lang="en-US" b="1" dirty="0"/>
              <a:t>or</a:t>
            </a:r>
          </a:p>
          <a:p>
            <a:pPr marL="285750" indent="-285750">
              <a:buFont typeface="Arial" panose="020B0604020202020204" pitchFamily="34" charset="0"/>
              <a:buChar char="•"/>
            </a:pPr>
            <a:r>
              <a:rPr lang="en-US" dirty="0"/>
              <a:t>All in cost including service fee and rate-based  </a:t>
            </a:r>
            <a:r>
              <a:rPr lang="en-US"/>
              <a:t>capital recovery (</a:t>
            </a:r>
            <a:r>
              <a:rPr lang="en-US" dirty="0"/>
              <a:t>for geothermal customers only)</a:t>
            </a:r>
          </a:p>
        </p:txBody>
      </p:sp>
      <p:sp>
        <p:nvSpPr>
          <p:cNvPr id="18" name="Right Arrow 17">
            <a:extLst>
              <a:ext uri="{FF2B5EF4-FFF2-40B4-BE49-F238E27FC236}">
                <a16:creationId xmlns:a16="http://schemas.microsoft.com/office/drawing/2014/main" id="{51A4BCE0-365F-2111-F566-136EF3758C05}"/>
              </a:ext>
            </a:extLst>
          </p:cNvPr>
          <p:cNvSpPr/>
          <p:nvPr/>
        </p:nvSpPr>
        <p:spPr>
          <a:xfrm rot="3022011">
            <a:off x="10460914" y="5055802"/>
            <a:ext cx="419425" cy="357352"/>
          </a:xfrm>
          <a:prstGeom prst="rightArrow">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lide Number Placeholder 14">
            <a:extLst>
              <a:ext uri="{FF2B5EF4-FFF2-40B4-BE49-F238E27FC236}">
                <a16:creationId xmlns:a16="http://schemas.microsoft.com/office/drawing/2014/main" id="{9CE1F979-36EF-ABEC-7771-ECC0B5927753}"/>
              </a:ext>
            </a:extLst>
          </p:cNvPr>
          <p:cNvSpPr>
            <a:spLocks noGrp="1"/>
          </p:cNvSpPr>
          <p:nvPr>
            <p:ph type="sldNum" sz="quarter" idx="12"/>
          </p:nvPr>
        </p:nvSpPr>
        <p:spPr/>
        <p:txBody>
          <a:bodyPr/>
          <a:lstStyle/>
          <a:p>
            <a:fld id="{D6553E0A-153A-3E49-ACE4-937ABFA746B8}" type="slidenum">
              <a:rPr lang="en-US" smtClean="0"/>
              <a:t>4</a:t>
            </a:fld>
            <a:endParaRPr lang="en-US"/>
          </a:p>
        </p:txBody>
      </p:sp>
    </p:spTree>
    <p:extLst>
      <p:ext uri="{BB962C8B-B14F-4D97-AF65-F5344CB8AC3E}">
        <p14:creationId xmlns:p14="http://schemas.microsoft.com/office/powerpoint/2010/main" val="2651273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A3E16-6F6E-0594-13C0-956DD552239B}"/>
              </a:ext>
            </a:extLst>
          </p:cNvPr>
          <p:cNvSpPr>
            <a:spLocks noGrp="1"/>
          </p:cNvSpPr>
          <p:nvPr>
            <p:ph type="title"/>
          </p:nvPr>
        </p:nvSpPr>
        <p:spPr/>
        <p:txBody>
          <a:bodyPr/>
          <a:lstStyle/>
          <a:p>
            <a:r>
              <a:rPr lang="en-US" dirty="0"/>
              <a:t>Learning curve</a:t>
            </a:r>
          </a:p>
        </p:txBody>
      </p:sp>
      <p:sp>
        <p:nvSpPr>
          <p:cNvPr id="3" name="Content Placeholder 2">
            <a:extLst>
              <a:ext uri="{FF2B5EF4-FFF2-40B4-BE49-F238E27FC236}">
                <a16:creationId xmlns:a16="http://schemas.microsoft.com/office/drawing/2014/main" id="{63D0BD46-7775-4313-4DB3-3BD1F57DC4BF}"/>
              </a:ext>
            </a:extLst>
          </p:cNvPr>
          <p:cNvSpPr>
            <a:spLocks noGrp="1"/>
          </p:cNvSpPr>
          <p:nvPr>
            <p:ph idx="1"/>
          </p:nvPr>
        </p:nvSpPr>
        <p:spPr/>
        <p:txBody>
          <a:bodyPr>
            <a:normAutofit fontScale="92500"/>
          </a:bodyPr>
          <a:lstStyle/>
          <a:p>
            <a:r>
              <a:rPr lang="en-US" dirty="0"/>
              <a:t>Although all of the elements of networked geothermal systems are known technologies, experience with designing/installing these systems in different locations is in its early stages, and the costs of these systems costs are likely to decrease substantially as overall and specific (within a a state - regulatory context and utility experience- and metro region -contractor/installer experience) experience increase.</a:t>
            </a:r>
          </a:p>
          <a:p>
            <a:r>
              <a:rPr lang="en-US" dirty="0"/>
              <a:t>In Framingham, MA, for example, per household system costs have fallen 50% from network 1 to network 2.</a:t>
            </a:r>
          </a:p>
          <a:p>
            <a:r>
              <a:rPr lang="en-US" dirty="0"/>
              <a:t>Studies of many renewable energy technologies suggest that a learning curve of 10-11% (reduction in cost) per doubling of activity are feasible. (See </a:t>
            </a:r>
            <a:r>
              <a:rPr lang="en-US" dirty="0" err="1"/>
              <a:t>Glenk</a:t>
            </a:r>
            <a:r>
              <a:rPr lang="en-US" dirty="0"/>
              <a:t> et al 2023)</a:t>
            </a:r>
          </a:p>
        </p:txBody>
      </p:sp>
      <p:sp>
        <p:nvSpPr>
          <p:cNvPr id="4" name="Slide Number Placeholder 3">
            <a:extLst>
              <a:ext uri="{FF2B5EF4-FFF2-40B4-BE49-F238E27FC236}">
                <a16:creationId xmlns:a16="http://schemas.microsoft.com/office/drawing/2014/main" id="{6C1EB026-78DF-4010-618E-6B9F87F238E6}"/>
              </a:ext>
            </a:extLst>
          </p:cNvPr>
          <p:cNvSpPr>
            <a:spLocks noGrp="1"/>
          </p:cNvSpPr>
          <p:nvPr>
            <p:ph type="sldNum" sz="quarter" idx="12"/>
          </p:nvPr>
        </p:nvSpPr>
        <p:spPr/>
        <p:txBody>
          <a:bodyPr/>
          <a:lstStyle/>
          <a:p>
            <a:fld id="{D6553E0A-153A-3E49-ACE4-937ABFA746B8}" type="slidenum">
              <a:rPr lang="en-US" smtClean="0"/>
              <a:t>5</a:t>
            </a:fld>
            <a:endParaRPr lang="en-US"/>
          </a:p>
        </p:txBody>
      </p:sp>
    </p:spTree>
    <p:extLst>
      <p:ext uri="{BB962C8B-B14F-4D97-AF65-F5344CB8AC3E}">
        <p14:creationId xmlns:p14="http://schemas.microsoft.com/office/powerpoint/2010/main" val="1680733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FA437-809F-FE8C-E8C9-D9F2EDE8CA7F}"/>
              </a:ext>
            </a:extLst>
          </p:cNvPr>
          <p:cNvSpPr>
            <a:spLocks noGrp="1"/>
          </p:cNvSpPr>
          <p:nvPr>
            <p:ph type="title"/>
          </p:nvPr>
        </p:nvSpPr>
        <p:spPr/>
        <p:txBody>
          <a:bodyPr/>
          <a:lstStyle/>
          <a:p>
            <a:r>
              <a:rPr lang="en-US" dirty="0"/>
              <a:t>Excess capacity/pooling for reliability</a:t>
            </a:r>
          </a:p>
        </p:txBody>
      </p:sp>
      <p:sp>
        <p:nvSpPr>
          <p:cNvPr id="3" name="Content Placeholder 2">
            <a:extLst>
              <a:ext uri="{FF2B5EF4-FFF2-40B4-BE49-F238E27FC236}">
                <a16:creationId xmlns:a16="http://schemas.microsoft.com/office/drawing/2014/main" id="{EC957B8C-AAD5-DF11-F9B6-304BBD4751A0}"/>
              </a:ext>
            </a:extLst>
          </p:cNvPr>
          <p:cNvSpPr>
            <a:spLocks noGrp="1"/>
          </p:cNvSpPr>
          <p:nvPr>
            <p:ph idx="1"/>
          </p:nvPr>
        </p:nvSpPr>
        <p:spPr/>
        <p:txBody>
          <a:bodyPr/>
          <a:lstStyle/>
          <a:p>
            <a:r>
              <a:rPr lang="en-US" dirty="0"/>
              <a:t>In Framingham pilot, Loop # 1 was over-dimensioned relative to served demand (450 tons vs. 275), raising the cost/ton.</a:t>
            </a:r>
          </a:p>
          <a:p>
            <a:r>
              <a:rPr lang="en-US" dirty="0"/>
              <a:t>Loop # 2 was able to take advantage of pooling with Loop #1 (and experience with Loop #1) and “added excess capacity” was considerably smaller.</a:t>
            </a:r>
          </a:p>
        </p:txBody>
      </p:sp>
      <p:sp>
        <p:nvSpPr>
          <p:cNvPr id="4" name="Slide Number Placeholder 3">
            <a:extLst>
              <a:ext uri="{FF2B5EF4-FFF2-40B4-BE49-F238E27FC236}">
                <a16:creationId xmlns:a16="http://schemas.microsoft.com/office/drawing/2014/main" id="{E7BDF8FF-8E05-E55A-FFD6-9E4C813EEEED}"/>
              </a:ext>
            </a:extLst>
          </p:cNvPr>
          <p:cNvSpPr>
            <a:spLocks noGrp="1"/>
          </p:cNvSpPr>
          <p:nvPr>
            <p:ph type="sldNum" sz="quarter" idx="12"/>
          </p:nvPr>
        </p:nvSpPr>
        <p:spPr/>
        <p:txBody>
          <a:bodyPr/>
          <a:lstStyle/>
          <a:p>
            <a:fld id="{D6553E0A-153A-3E49-ACE4-937ABFA746B8}" type="slidenum">
              <a:rPr lang="en-US" smtClean="0"/>
              <a:t>6</a:t>
            </a:fld>
            <a:endParaRPr lang="en-US"/>
          </a:p>
        </p:txBody>
      </p:sp>
    </p:spTree>
    <p:extLst>
      <p:ext uri="{BB962C8B-B14F-4D97-AF65-F5344CB8AC3E}">
        <p14:creationId xmlns:p14="http://schemas.microsoft.com/office/powerpoint/2010/main" val="577924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578C3-954A-F440-DE2D-0C34D817E1F9}"/>
              </a:ext>
            </a:extLst>
          </p:cNvPr>
          <p:cNvSpPr>
            <a:spLocks noGrp="1"/>
          </p:cNvSpPr>
          <p:nvPr>
            <p:ph type="title"/>
          </p:nvPr>
        </p:nvSpPr>
        <p:spPr/>
        <p:txBody>
          <a:bodyPr/>
          <a:lstStyle/>
          <a:p>
            <a:r>
              <a:rPr lang="en-US" dirty="0"/>
              <a:t>Mechanisms to monetize benefits</a:t>
            </a:r>
          </a:p>
        </p:txBody>
      </p:sp>
      <p:sp>
        <p:nvSpPr>
          <p:cNvPr id="3" name="Content Placeholder 2">
            <a:extLst>
              <a:ext uri="{FF2B5EF4-FFF2-40B4-BE49-F238E27FC236}">
                <a16:creationId xmlns:a16="http://schemas.microsoft.com/office/drawing/2014/main" id="{B96FEB2C-0935-8B9E-3363-3E2D9A4C25DF}"/>
              </a:ext>
            </a:extLst>
          </p:cNvPr>
          <p:cNvSpPr>
            <a:spLocks noGrp="1"/>
          </p:cNvSpPr>
          <p:nvPr>
            <p:ph idx="1"/>
          </p:nvPr>
        </p:nvSpPr>
        <p:spPr/>
        <p:txBody>
          <a:bodyPr>
            <a:normAutofit fontScale="92500" lnSpcReduction="10000"/>
          </a:bodyPr>
          <a:lstStyle/>
          <a:p>
            <a:r>
              <a:rPr lang="en-US" dirty="0"/>
              <a:t>Assignment of carbon tax (avoided) or renewable energy standard impact to reduce capital cost of GT systems</a:t>
            </a:r>
          </a:p>
          <a:p>
            <a:r>
              <a:rPr lang="en-US" dirty="0"/>
              <a:t>Linkage of various incentive systems so that investment tax credits (federal), federal and state incentives for clean energy, support for housing upgrades for low-income households, </a:t>
            </a:r>
            <a:r>
              <a:rPr lang="en-US" dirty="0" err="1"/>
              <a:t>etc</a:t>
            </a:r>
            <a:r>
              <a:rPr lang="en-US" dirty="0"/>
              <a:t>, can all be used to offset cost of GT systems, even if the equipment is owned by the utility. A household should be able to claim the household-specific benefits so that these could be used to reduce the “amount financed.” The ideal result would be neutral for BM I, II, III, or IV.</a:t>
            </a:r>
          </a:p>
          <a:p>
            <a:r>
              <a:rPr lang="en-US" dirty="0"/>
              <a:t>Assignment of avoided cost credits from electrical utility – assignment of relevant proportion to reduce capital cost assigned to consumers regardless of BM 1, II, III, or IV</a:t>
            </a:r>
          </a:p>
        </p:txBody>
      </p:sp>
      <p:sp>
        <p:nvSpPr>
          <p:cNvPr id="4" name="Slide Number Placeholder 3">
            <a:extLst>
              <a:ext uri="{FF2B5EF4-FFF2-40B4-BE49-F238E27FC236}">
                <a16:creationId xmlns:a16="http://schemas.microsoft.com/office/drawing/2014/main" id="{920D4485-3208-EA89-DF18-67D97336FBA5}"/>
              </a:ext>
            </a:extLst>
          </p:cNvPr>
          <p:cNvSpPr>
            <a:spLocks noGrp="1"/>
          </p:cNvSpPr>
          <p:nvPr>
            <p:ph type="sldNum" sz="quarter" idx="12"/>
          </p:nvPr>
        </p:nvSpPr>
        <p:spPr/>
        <p:txBody>
          <a:bodyPr/>
          <a:lstStyle/>
          <a:p>
            <a:fld id="{D6553E0A-153A-3E49-ACE4-937ABFA746B8}" type="slidenum">
              <a:rPr lang="en-US" smtClean="0"/>
              <a:t>7</a:t>
            </a:fld>
            <a:endParaRPr lang="en-US"/>
          </a:p>
        </p:txBody>
      </p:sp>
    </p:spTree>
    <p:extLst>
      <p:ext uri="{BB962C8B-B14F-4D97-AF65-F5344CB8AC3E}">
        <p14:creationId xmlns:p14="http://schemas.microsoft.com/office/powerpoint/2010/main" val="3002479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D8B82-F5D0-88BB-5E27-B53BD5D92BBF}"/>
              </a:ext>
            </a:extLst>
          </p:cNvPr>
          <p:cNvSpPr>
            <a:spLocks noGrp="1"/>
          </p:cNvSpPr>
          <p:nvPr>
            <p:ph type="title"/>
          </p:nvPr>
        </p:nvSpPr>
        <p:spPr>
          <a:xfrm>
            <a:off x="838200" y="112877"/>
            <a:ext cx="10515600" cy="1325563"/>
          </a:xfrm>
        </p:spPr>
        <p:txBody>
          <a:bodyPr/>
          <a:lstStyle/>
          <a:p>
            <a:r>
              <a:rPr lang="en-US" dirty="0"/>
              <a:t>Capital recovery model</a:t>
            </a:r>
          </a:p>
        </p:txBody>
      </p:sp>
      <p:sp>
        <p:nvSpPr>
          <p:cNvPr id="3" name="Content Placeholder 2">
            <a:extLst>
              <a:ext uri="{FF2B5EF4-FFF2-40B4-BE49-F238E27FC236}">
                <a16:creationId xmlns:a16="http://schemas.microsoft.com/office/drawing/2014/main" id="{B6657C71-D135-E050-4590-15CFF1571AC3}"/>
              </a:ext>
            </a:extLst>
          </p:cNvPr>
          <p:cNvSpPr>
            <a:spLocks noGrp="1"/>
          </p:cNvSpPr>
          <p:nvPr>
            <p:ph idx="1"/>
          </p:nvPr>
        </p:nvSpPr>
        <p:spPr>
          <a:xfrm>
            <a:off x="381000" y="1081236"/>
            <a:ext cx="10515600" cy="5157979"/>
          </a:xfrm>
        </p:spPr>
        <p:txBody>
          <a:bodyPr>
            <a:normAutofit fontScale="55000" lnSpcReduction="20000"/>
          </a:bodyPr>
          <a:lstStyle/>
          <a:p>
            <a:r>
              <a:rPr lang="en-US" dirty="0"/>
              <a:t>A critical  determinant of the initial monthly/annual cost of the system under any  of the four business models is how the capital investment is recovered over the lifetime of the system.</a:t>
            </a:r>
          </a:p>
          <a:p>
            <a:r>
              <a:rPr lang="en-US" dirty="0"/>
              <a:t>With current rate-based system, customers would be charged for their share of the investment in the system ($50k). The first-year capital charge charge would be 11.3% of the investment (8.3% cost of capital, 3.33% depreciation with an assumed 30-year life). For BM III or IV his comes to $5817 a year, or $</a:t>
            </a:r>
            <a:r>
              <a:rPr lang="en-US" b="1" dirty="0"/>
              <a:t>485</a:t>
            </a:r>
            <a:r>
              <a:rPr lang="en-US" dirty="0"/>
              <a:t> a month, clearly a non-starter. </a:t>
            </a:r>
          </a:p>
          <a:p>
            <a:r>
              <a:rPr lang="en-US" dirty="0"/>
              <a:t>However, this amount is “tilted toward the present” (it decreases in nominal terms) as the base is depreciated as shown in figure 1a). The payments are even more tilted to the present in real terms, shown for 2% inflation (figure 1 b).</a:t>
            </a:r>
          </a:p>
          <a:p>
            <a:endParaRPr lang="en-US" dirty="0"/>
          </a:p>
          <a:p>
            <a:endParaRPr lang="en-US" dirty="0"/>
          </a:p>
          <a:p>
            <a:endParaRPr lang="en-US" dirty="0"/>
          </a:p>
          <a:p>
            <a:endParaRPr lang="en-US" dirty="0"/>
          </a:p>
          <a:p>
            <a:endParaRPr lang="en-US" dirty="0"/>
          </a:p>
          <a:p>
            <a:endParaRPr lang="en-US" dirty="0"/>
          </a:p>
          <a:p>
            <a:pPr marL="0" indent="0">
              <a:buNone/>
            </a:pPr>
            <a:endParaRPr lang="en-US" dirty="0"/>
          </a:p>
          <a:p>
            <a:endParaRPr lang="en-US" dirty="0"/>
          </a:p>
          <a:p>
            <a:endParaRPr lang="en-US" dirty="0"/>
          </a:p>
          <a:p>
            <a:r>
              <a:rPr lang="en-US" dirty="0"/>
              <a:t>If the payments were set to be level in real terms over thirty years, on the other hand, the initial annual payment would be $3825 ($</a:t>
            </a:r>
            <a:r>
              <a:rPr lang="en-US" b="1" dirty="0"/>
              <a:t>319</a:t>
            </a:r>
            <a:r>
              <a:rPr lang="en-US" dirty="0"/>
              <a:t> a month – 33% less. When the cost of electricity and operating expenses is added to this amount, the initial charge is still almost double the existing monthly cost of AC/gas, but it is  within reach with matching the investment tax credits  and energy savings credits (say 15k which reduce the investment to 35k for ASHPs), reasonable assumptions regarding the learning curve,  and capture of only some of the benefits of NGT.</a:t>
            </a:r>
          </a:p>
          <a:p>
            <a:endParaRPr lang="en-US" dirty="0"/>
          </a:p>
          <a:p>
            <a:endParaRPr lang="en-US" dirty="0"/>
          </a:p>
        </p:txBody>
      </p:sp>
      <p:pic>
        <p:nvPicPr>
          <p:cNvPr id="8" name="Picture 7">
            <a:extLst>
              <a:ext uri="{FF2B5EF4-FFF2-40B4-BE49-F238E27FC236}">
                <a16:creationId xmlns:a16="http://schemas.microsoft.com/office/drawing/2014/main" id="{CC4C16B4-2301-A02D-FB55-5D0E75BD7FE7}"/>
              </a:ext>
            </a:extLst>
          </p:cNvPr>
          <p:cNvPicPr>
            <a:picLocks noChangeAspect="1"/>
          </p:cNvPicPr>
          <p:nvPr/>
        </p:nvPicPr>
        <p:blipFill>
          <a:blip r:embed="rId2"/>
          <a:stretch>
            <a:fillRect/>
          </a:stretch>
        </p:blipFill>
        <p:spPr>
          <a:xfrm>
            <a:off x="559676" y="2670641"/>
            <a:ext cx="4213706" cy="2331229"/>
          </a:xfrm>
          <a:prstGeom prst="rect">
            <a:avLst/>
          </a:prstGeom>
        </p:spPr>
      </p:pic>
      <p:pic>
        <p:nvPicPr>
          <p:cNvPr id="9" name="Picture 8">
            <a:extLst>
              <a:ext uri="{FF2B5EF4-FFF2-40B4-BE49-F238E27FC236}">
                <a16:creationId xmlns:a16="http://schemas.microsoft.com/office/drawing/2014/main" id="{84E42FAC-090C-7A1A-8F6A-A18457B82580}"/>
              </a:ext>
            </a:extLst>
          </p:cNvPr>
          <p:cNvPicPr>
            <a:picLocks noChangeAspect="1"/>
          </p:cNvPicPr>
          <p:nvPr/>
        </p:nvPicPr>
        <p:blipFill>
          <a:blip r:embed="rId3"/>
          <a:stretch>
            <a:fillRect/>
          </a:stretch>
        </p:blipFill>
        <p:spPr>
          <a:xfrm>
            <a:off x="6181275" y="2670641"/>
            <a:ext cx="4223025" cy="2331229"/>
          </a:xfrm>
          <a:prstGeom prst="rect">
            <a:avLst/>
          </a:prstGeom>
        </p:spPr>
      </p:pic>
      <p:sp>
        <p:nvSpPr>
          <p:cNvPr id="4" name="Slide Number Placeholder 3">
            <a:extLst>
              <a:ext uri="{FF2B5EF4-FFF2-40B4-BE49-F238E27FC236}">
                <a16:creationId xmlns:a16="http://schemas.microsoft.com/office/drawing/2014/main" id="{C2B48B04-F6FD-A603-5054-6A3BDB805FF7}"/>
              </a:ext>
            </a:extLst>
          </p:cNvPr>
          <p:cNvSpPr>
            <a:spLocks noGrp="1"/>
          </p:cNvSpPr>
          <p:nvPr>
            <p:ph type="sldNum" sz="quarter" idx="12"/>
          </p:nvPr>
        </p:nvSpPr>
        <p:spPr/>
        <p:txBody>
          <a:bodyPr/>
          <a:lstStyle/>
          <a:p>
            <a:fld id="{D6553E0A-153A-3E49-ACE4-937ABFA746B8}" type="slidenum">
              <a:rPr lang="en-US" smtClean="0"/>
              <a:t>8</a:t>
            </a:fld>
            <a:endParaRPr lang="en-US"/>
          </a:p>
        </p:txBody>
      </p:sp>
    </p:spTree>
    <p:extLst>
      <p:ext uri="{BB962C8B-B14F-4D97-AF65-F5344CB8AC3E}">
        <p14:creationId xmlns:p14="http://schemas.microsoft.com/office/powerpoint/2010/main" val="3224956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2ECA0-5973-51A0-5E4B-B48BB47AF71C}"/>
              </a:ext>
            </a:extLst>
          </p:cNvPr>
          <p:cNvSpPr>
            <a:spLocks noGrp="1"/>
          </p:cNvSpPr>
          <p:nvPr>
            <p:ph type="title"/>
          </p:nvPr>
        </p:nvSpPr>
        <p:spPr/>
        <p:txBody>
          <a:bodyPr/>
          <a:lstStyle/>
          <a:p>
            <a:r>
              <a:rPr lang="en-US" dirty="0"/>
              <a:t>Constant real capital recovery</a:t>
            </a:r>
          </a:p>
        </p:txBody>
      </p:sp>
      <p:sp>
        <p:nvSpPr>
          <p:cNvPr id="3" name="Content Placeholder 2">
            <a:extLst>
              <a:ext uri="{FF2B5EF4-FFF2-40B4-BE49-F238E27FC236}">
                <a16:creationId xmlns:a16="http://schemas.microsoft.com/office/drawing/2014/main" id="{E96A1E0B-D9EB-4E2B-9F32-D2ABAA801B27}"/>
              </a:ext>
            </a:extLst>
          </p:cNvPr>
          <p:cNvSpPr>
            <a:spLocks noGrp="1"/>
          </p:cNvSpPr>
          <p:nvPr>
            <p:ph idx="1"/>
          </p:nvPr>
        </p:nvSpPr>
        <p:spPr/>
        <p:txBody>
          <a:bodyPr>
            <a:normAutofit fontScale="92500"/>
          </a:bodyPr>
          <a:lstStyle/>
          <a:p>
            <a:r>
              <a:rPr lang="en-US" dirty="0"/>
              <a:t>Possible to recover capital at constant real rate with two alternative systems</a:t>
            </a:r>
          </a:p>
          <a:p>
            <a:pPr lvl="1"/>
            <a:r>
              <a:rPr lang="en-US" dirty="0"/>
              <a:t>Nominal payments set initially for every year to be constant in ex ante real terms.</a:t>
            </a:r>
          </a:p>
          <a:p>
            <a:pPr lvl="1"/>
            <a:r>
              <a:rPr lang="en-US" dirty="0"/>
              <a:t>Payments indexed annually by rate of inflation so that they are constant in ex post real terms)</a:t>
            </a:r>
          </a:p>
          <a:p>
            <a:r>
              <a:rPr lang="en-US" dirty="0"/>
              <a:t>Both methods are laid out for the case of mortgage financing (Modigliani and Lessard 1975). The choice is a matter of preference of regulators given that both pass the ”Brandeis test” that forms the basis of existing utility regulation (Schmalensee 1989, Schmalensee and </a:t>
            </a:r>
            <a:r>
              <a:rPr lang="en-US" dirty="0" err="1"/>
              <a:t>Joskow</a:t>
            </a:r>
            <a:r>
              <a:rPr lang="en-US" dirty="0"/>
              <a:t>, 2024)</a:t>
            </a:r>
          </a:p>
          <a:p>
            <a:r>
              <a:rPr lang="en-US" dirty="0"/>
              <a:t>With a constant real payment, the monthly change in all years (in 2024 $) would be on the order of $325 per 50k of investment</a:t>
            </a:r>
            <a:r>
              <a:rPr lang="en-US" sz="1500" dirty="0"/>
              <a:t>.</a:t>
            </a:r>
          </a:p>
          <a:p>
            <a:pPr marL="0" indent="0">
              <a:buNone/>
            </a:pPr>
            <a:endParaRPr lang="en-US" dirty="0"/>
          </a:p>
        </p:txBody>
      </p:sp>
      <p:sp>
        <p:nvSpPr>
          <p:cNvPr id="4" name="Slide Number Placeholder 3">
            <a:extLst>
              <a:ext uri="{FF2B5EF4-FFF2-40B4-BE49-F238E27FC236}">
                <a16:creationId xmlns:a16="http://schemas.microsoft.com/office/drawing/2014/main" id="{44BFB9FC-BE31-ADBB-F1EF-64A95541B8AC}"/>
              </a:ext>
            </a:extLst>
          </p:cNvPr>
          <p:cNvSpPr>
            <a:spLocks noGrp="1"/>
          </p:cNvSpPr>
          <p:nvPr>
            <p:ph type="sldNum" sz="quarter" idx="12"/>
          </p:nvPr>
        </p:nvSpPr>
        <p:spPr/>
        <p:txBody>
          <a:bodyPr/>
          <a:lstStyle/>
          <a:p>
            <a:fld id="{D6553E0A-153A-3E49-ACE4-937ABFA746B8}" type="slidenum">
              <a:rPr lang="en-US" smtClean="0"/>
              <a:t>9</a:t>
            </a:fld>
            <a:endParaRPr lang="en-US"/>
          </a:p>
        </p:txBody>
      </p:sp>
    </p:spTree>
    <p:extLst>
      <p:ext uri="{BB962C8B-B14F-4D97-AF65-F5344CB8AC3E}">
        <p14:creationId xmlns:p14="http://schemas.microsoft.com/office/powerpoint/2010/main" val="24118027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3240</TotalTime>
  <Words>2003</Words>
  <Application>Microsoft Macintosh PowerPoint</Application>
  <PresentationFormat>Widescreen</PresentationFormat>
  <Paragraphs>172</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Times</vt:lpstr>
      <vt:lpstr>Aptos</vt:lpstr>
      <vt:lpstr>Arial</vt:lpstr>
      <vt:lpstr>Calibri</vt:lpstr>
      <vt:lpstr>Calibri Light</vt:lpstr>
      <vt:lpstr>Helvetica</vt:lpstr>
      <vt:lpstr>Office Theme</vt:lpstr>
      <vt:lpstr>Business Models for Community Networked Geothermal Heating and Cooling</vt:lpstr>
      <vt:lpstr>PowerPoint Presentation</vt:lpstr>
      <vt:lpstr>The challenge</vt:lpstr>
      <vt:lpstr>Elements of solution</vt:lpstr>
      <vt:lpstr>Learning curve</vt:lpstr>
      <vt:lpstr>Excess capacity/pooling for reliability</vt:lpstr>
      <vt:lpstr>Mechanisms to monetize benefits</vt:lpstr>
      <vt:lpstr>Capital recovery model</vt:lpstr>
      <vt:lpstr>Constant real capital recovery</vt:lpstr>
      <vt:lpstr>Alternative pricing models for networked geothermal</vt:lpstr>
      <vt:lpstr>The path forward</vt:lpstr>
      <vt:lpstr>Consideration for low income/low wealth households</vt:lpstr>
      <vt:lpstr>Appendices</vt:lpstr>
      <vt:lpstr>Nominal annual payment - 30 -year amortization ($50k capital cost)</vt:lpstr>
      <vt:lpstr>Real annual payment - 30 -year amortization ($50k capital cost)</vt:lpstr>
      <vt:lpstr>Models for buydown of “in home systems (assume cost is 1/3*50K = 16.67</vt:lpstr>
      <vt:lpstr>Select references</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Models for Community Networked Geothermal Heating and Cooling</dc:title>
  <dc:subject/>
  <dc:creator>Donald Lessard</dc:creator>
  <cp:keywords/>
  <dc:description/>
  <cp:lastModifiedBy>H. Sharon Lin</cp:lastModifiedBy>
  <cp:revision>18</cp:revision>
  <dcterms:created xsi:type="dcterms:W3CDTF">2024-11-04T14:11:33Z</dcterms:created>
  <dcterms:modified xsi:type="dcterms:W3CDTF">2025-07-10T18:59:12Z</dcterms:modified>
  <cp:category/>
</cp:coreProperties>
</file>