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7532" r:id="rId4"/>
  </p:sldMasterIdLst>
  <p:notesMasterIdLst>
    <p:notesMasterId r:id="rId12"/>
  </p:notesMasterIdLst>
  <p:handoutMasterIdLst>
    <p:handoutMasterId r:id="rId13"/>
  </p:handoutMasterIdLst>
  <p:sldIdLst>
    <p:sldId id="2146848758" r:id="rId5"/>
    <p:sldId id="2146848762" r:id="rId6"/>
    <p:sldId id="2146848769" r:id="rId7"/>
    <p:sldId id="2146848770" r:id="rId8"/>
    <p:sldId id="2146848771" r:id="rId9"/>
    <p:sldId id="2146848761" r:id="rId10"/>
    <p:sldId id="308" r:id="rId11"/>
  </p:sldIdLst>
  <p:sldSz cx="12192000" cy="6858000"/>
  <p:notesSz cx="6980238" cy="9144000"/>
  <p:custDataLst>
    <p:tags r:id="rId14"/>
  </p:custDataLst>
  <p:defaultTextStyle>
    <a:defPPr>
      <a:defRPr lang="en-US"/>
    </a:defPPr>
    <a:lvl1pPr algn="ctr" defTabSz="457200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defTabSz="457200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defTabSz="457200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defTabSz="457200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defTabSz="457200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04" userDrawn="1">
          <p15:clr>
            <a:srgbClr val="A4A3A4"/>
          </p15:clr>
        </p15:guide>
        <p15:guide id="4" pos="3432" userDrawn="1">
          <p15:clr>
            <a:srgbClr val="A4A3A4"/>
          </p15:clr>
        </p15:guide>
        <p15:guide id="5" pos="4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9">
          <p15:clr>
            <a:srgbClr val="A4A3A4"/>
          </p15:clr>
        </p15:guide>
        <p15:guide id="2" pos="219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D4B79A-ADFD-BFCB-0EC9-91A07F03F093}" name="Cheryl Kimball" initials="CK" userId="S::ckimball@keeganwerlin.com::a6767682-d19c-46aa-8463-25a676a8d10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3F4"/>
    <a:srgbClr val="595959"/>
    <a:srgbClr val="E5E7E7"/>
    <a:srgbClr val="00AADE"/>
    <a:srgbClr val="00AEEF"/>
    <a:srgbClr val="00B140"/>
    <a:srgbClr val="007749"/>
    <a:srgbClr val="CDDC31"/>
    <a:srgbClr val="00ABE6"/>
    <a:srgbClr val="E586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202" autoAdjust="0"/>
  </p:normalViewPr>
  <p:slideViewPr>
    <p:cSldViewPr snapToGrid="0" snapToObjects="1">
      <p:cViewPr varScale="1">
        <p:scale>
          <a:sx n="127" d="100"/>
          <a:sy n="127" d="100"/>
        </p:scale>
        <p:origin x="448" y="192"/>
      </p:cViewPr>
      <p:guideLst>
        <p:guide orient="horz" pos="648"/>
        <p:guide pos="3840"/>
        <p:guide pos="504"/>
        <p:guide pos="3432"/>
        <p:guide pos="456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4020" y="60"/>
      </p:cViewPr>
      <p:guideLst>
        <p:guide orient="horz" pos="2879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03" tIns="45201" rIns="90403" bIns="45201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200" b="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2875" y="0"/>
            <a:ext cx="302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03" tIns="45201" rIns="90403" bIns="452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 b="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B372F50-4CE5-4754-82FE-C9388AA94066}" type="datetime1">
              <a:rPr lang="en-US">
                <a:latin typeface="Arial" panose="020B0604020202020204" pitchFamily="34" charset="0"/>
              </a:rPr>
              <a:pPr>
                <a:defRPr/>
              </a:pPr>
              <a:t>7/10/25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93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302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03" tIns="45201" rIns="90403" bIns="45201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200" b="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93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2875" y="8685213"/>
            <a:ext cx="302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03" tIns="45201" rIns="90403" bIns="452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 b="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2974ABB-839B-46E4-BD4B-8041587CE0CB}" type="slidenum">
              <a:rPr lang="en-US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54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9154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0" tIns="45190" rIns="90380" bIns="45190" numCol="1" anchor="t" anchorCtr="0" compatLnSpc="1">
            <a:prstTxWarp prst="textNoShape">
              <a:avLst/>
            </a:prstTxWarp>
          </a:bodyPr>
          <a:lstStyle>
            <a:lvl1pPr algn="l" defTabSz="453650">
              <a:spcBef>
                <a:spcPct val="0"/>
              </a:spcBef>
              <a:defRPr sz="1200" b="0">
                <a:latin typeface="Arial" panose="020B0604020202020204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1084" y="240990"/>
            <a:ext cx="3975641" cy="223736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68" tIns="45084" rIns="90168" bIns="450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265113" y="2575932"/>
            <a:ext cx="6469062" cy="6258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0" tIns="45190" rIns="90380" bIns="451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302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0" tIns="45190" rIns="90380" bIns="45190" numCol="1" anchor="b" anchorCtr="0" compatLnSpc="1">
            <a:prstTxWarp prst="textNoShape">
              <a:avLst/>
            </a:prstTxWarp>
          </a:bodyPr>
          <a:lstStyle>
            <a:lvl1pPr algn="l" defTabSz="453650">
              <a:spcBef>
                <a:spcPct val="0"/>
              </a:spcBef>
              <a:defRPr sz="1050" b="0">
                <a:latin typeface="Arial" panose="020B0604020202020204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52875" y="8685213"/>
            <a:ext cx="302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0" tIns="45190" rIns="90380" bIns="45190" numCol="1" anchor="b" anchorCtr="0" compatLnSpc="1">
            <a:prstTxWarp prst="textNoShape">
              <a:avLst/>
            </a:prstTxWarp>
          </a:bodyPr>
          <a:lstStyle>
            <a:lvl1pPr algn="r" defTabSz="453650">
              <a:spcBef>
                <a:spcPct val="0"/>
              </a:spcBef>
              <a:defRPr sz="1050" b="0">
                <a:latin typeface="Arial" panose="020B0604020202020204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5822CA62-DBD3-4F7F-9313-9CD76AB2750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7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None/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74625" indent="-1746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•"/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460375" indent="-285750" algn="l" rtl="0" eaLnBrk="0" fontAlgn="base" hangingPunct="0">
      <a:spcBef>
        <a:spcPct val="30000"/>
      </a:spcBef>
      <a:spcAft>
        <a:spcPct val="0"/>
      </a:spcAft>
      <a:buFont typeface="Verdana" panose="020B0604030504040204" pitchFamily="34" charset="0"/>
      <a:buChar char="–"/>
      <a:defRPr sz="1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27200" indent="-355600" algn="l" rtl="0" eaLnBrk="0" fontAlgn="base" hangingPunct="0">
      <a:spcBef>
        <a:spcPct val="30000"/>
      </a:spcBef>
      <a:spcAft>
        <a:spcPct val="0"/>
      </a:spcAft>
      <a:buAutoNum type="alphaUcPeriod"/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84400" indent="-355600" algn="l" rtl="0" eaLnBrk="0" fontAlgn="base" hangingPunct="0">
      <a:spcBef>
        <a:spcPct val="30000"/>
      </a:spcBef>
      <a:spcAft>
        <a:spcPct val="0"/>
      </a:spcAft>
      <a:buAutoNum type="romanUcPeriod"/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6"/>
          <p:cNvSpPr txBox="1">
            <a:spLocks noGrp="1"/>
          </p:cNvSpPr>
          <p:nvPr/>
        </p:nvSpPr>
        <p:spPr bwMode="auto">
          <a:xfrm>
            <a:off x="3952875" y="8685213"/>
            <a:ext cx="302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354" tIns="45177" rIns="90354" bIns="45177" anchor="b"/>
          <a:lstStyle>
            <a:lvl1pPr algn="l" defTabSz="458788" eaLnBrk="0" hangingPunct="0">
              <a:spcBef>
                <a:spcPct val="30000"/>
              </a:spcBef>
              <a:buAutoNum type="arabicPeriod"/>
              <a:defRPr sz="1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defTabSz="458788" eaLnBrk="0" hangingPunct="0">
              <a:spcBef>
                <a:spcPct val="30000"/>
              </a:spcBef>
              <a:buFont typeface="Calibri" pitchFamily="34" charset="0"/>
              <a:buAutoNum type="alphaUcPeriod"/>
              <a:defRPr sz="1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defTabSz="458788" eaLnBrk="0" hangingPunct="0">
              <a:spcBef>
                <a:spcPct val="30000"/>
              </a:spcBef>
              <a:buAutoNum type="arabicPeriod"/>
              <a:defRPr sz="1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defTabSz="458788" eaLnBrk="0" hangingPunct="0">
              <a:spcBef>
                <a:spcPct val="30000"/>
              </a:spcBef>
              <a:buAutoNum type="alphaUcPeriod"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defTabSz="458788" eaLnBrk="0" hangingPunct="0">
              <a:spcBef>
                <a:spcPct val="30000"/>
              </a:spcBef>
              <a:buAutoNum type="romanUcPeriod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8788" eaLnBrk="0" fontAlgn="base" hangingPunct="0">
              <a:spcBef>
                <a:spcPct val="30000"/>
              </a:spcBef>
              <a:spcAft>
                <a:spcPct val="0"/>
              </a:spcAft>
              <a:buAutoNum type="romanUcPeriod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8788" eaLnBrk="0" fontAlgn="base" hangingPunct="0">
              <a:spcBef>
                <a:spcPct val="30000"/>
              </a:spcBef>
              <a:spcAft>
                <a:spcPct val="0"/>
              </a:spcAft>
              <a:buAutoNum type="romanUcPeriod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8788" eaLnBrk="0" fontAlgn="base" hangingPunct="0">
              <a:spcBef>
                <a:spcPct val="30000"/>
              </a:spcBef>
              <a:spcAft>
                <a:spcPct val="0"/>
              </a:spcAft>
              <a:buAutoNum type="romanUcPeriod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8788" eaLnBrk="0" fontAlgn="base" hangingPunct="0">
              <a:spcBef>
                <a:spcPct val="30000"/>
              </a:spcBef>
              <a:spcAft>
                <a:spcPct val="0"/>
              </a:spcAft>
              <a:buAutoNum type="romanUcPeriod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6DFADD3-4075-4B7A-8043-EF3EEEAD0C58}" type="slidenum">
              <a:rPr lang="en-US" altLang="en-US" sz="1200" b="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b="0" dirty="0">
              <a:latin typeface="Arial" panose="020B0604020202020204" pitchFamily="34" charset="0"/>
            </a:endParaRPr>
          </a:p>
        </p:txBody>
      </p:sp>
      <p:sp>
        <p:nvSpPr>
          <p:cNvPr id="380931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52450" y="85725"/>
            <a:ext cx="5160963" cy="2903538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50180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0354" tIns="45177" rIns="90354" bIns="45177"/>
          <a:lstStyle/>
          <a:p>
            <a:pPr marL="225425" indent="-225425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974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6413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81A9E5-EEBD-4FB2-ADDE-05CD79E104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02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7EFB8B-1B8A-1063-EF75-7BB5DB8617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1" y="1223963"/>
            <a:ext cx="11309350" cy="5041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688DC-7CE3-19FF-1E65-AFF5F486A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4AA31BD-F8D6-1710-96F3-00D2D561B1F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105538D-9B7B-BB30-3A23-6D1D99A8A79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6AEEB30-B0D7-FA11-CAE8-C9B21ACDE0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011892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8850BE8-AE05-4095-0B99-9A53339A9F0C}"/>
              </a:ext>
            </a:extLst>
          </p:cNvPr>
          <p:cNvSpPr/>
          <p:nvPr userDrawn="1"/>
        </p:nvSpPr>
        <p:spPr bwMode="auto">
          <a:xfrm>
            <a:off x="1" y="6228080"/>
            <a:ext cx="12191999" cy="62992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E3F34FD-BAF5-9556-11C5-29859133933C}"/>
              </a:ext>
            </a:extLst>
          </p:cNvPr>
          <p:cNvSpPr/>
          <p:nvPr userDrawn="1"/>
        </p:nvSpPr>
        <p:spPr bwMode="auto">
          <a:xfrm>
            <a:off x="1" y="426720"/>
            <a:ext cx="12191999" cy="568452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07C3FA-D1D1-8BD6-009B-E0B75DB616AC}"/>
              </a:ext>
            </a:extLst>
          </p:cNvPr>
          <p:cNvSpPr/>
          <p:nvPr userDrawn="1"/>
        </p:nvSpPr>
        <p:spPr bwMode="auto">
          <a:xfrm>
            <a:off x="1" y="-2"/>
            <a:ext cx="12191999" cy="288291"/>
          </a:xfrm>
          <a:prstGeom prst="rect">
            <a:avLst/>
          </a:prstGeom>
          <a:solidFill>
            <a:srgbClr val="00AADE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FE88E39-B0DB-A3CC-157C-2AE0DBF84107}"/>
              </a:ext>
            </a:extLst>
          </p:cNvPr>
          <p:cNvSpPr/>
          <p:nvPr userDrawn="1"/>
        </p:nvSpPr>
        <p:spPr bwMode="auto">
          <a:xfrm>
            <a:off x="1" y="-4"/>
            <a:ext cx="3351633" cy="6857998"/>
          </a:xfrm>
          <a:custGeom>
            <a:avLst/>
            <a:gdLst>
              <a:gd name="connsiteX0" fmla="*/ 0 w 3351633"/>
              <a:gd name="connsiteY0" fmla="*/ 0 h 6857998"/>
              <a:gd name="connsiteX1" fmla="*/ 1790781 w 3351633"/>
              <a:gd name="connsiteY1" fmla="*/ 0 h 6857998"/>
              <a:gd name="connsiteX2" fmla="*/ 2493514 w 3351633"/>
              <a:gd name="connsiteY2" fmla="*/ 0 h 6857998"/>
              <a:gd name="connsiteX3" fmla="*/ 2493694 w 3351633"/>
              <a:gd name="connsiteY3" fmla="*/ 312 h 6857998"/>
              <a:gd name="connsiteX4" fmla="*/ 3351633 w 3351633"/>
              <a:gd name="connsiteY4" fmla="*/ 3388575 h 6857998"/>
              <a:gd name="connsiteX5" fmla="*/ 2493694 w 3351633"/>
              <a:gd name="connsiteY5" fmla="*/ 6776838 h 6857998"/>
              <a:gd name="connsiteX6" fmla="*/ 2447027 w 3351633"/>
              <a:gd name="connsiteY6" fmla="*/ 6857998 h 6857998"/>
              <a:gd name="connsiteX7" fmla="*/ 1744294 w 3351633"/>
              <a:gd name="connsiteY7" fmla="*/ 6857998 h 6857998"/>
              <a:gd name="connsiteX8" fmla="*/ 0 w 3351633"/>
              <a:gd name="connsiteY8" fmla="*/ 6857998 h 6857998"/>
              <a:gd name="connsiteX9" fmla="*/ 0 w 3351633"/>
              <a:gd name="connsiteY9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51633" h="6857998">
                <a:moveTo>
                  <a:pt x="0" y="0"/>
                </a:moveTo>
                <a:lnTo>
                  <a:pt x="1790781" y="0"/>
                </a:lnTo>
                <a:lnTo>
                  <a:pt x="2493514" y="0"/>
                </a:lnTo>
                <a:lnTo>
                  <a:pt x="2493694" y="312"/>
                </a:lnTo>
                <a:cubicBezTo>
                  <a:pt x="3040840" y="1007518"/>
                  <a:pt x="3351633" y="2161752"/>
                  <a:pt x="3351633" y="3388575"/>
                </a:cubicBezTo>
                <a:cubicBezTo>
                  <a:pt x="3351633" y="4615398"/>
                  <a:pt x="3040840" y="5769632"/>
                  <a:pt x="2493694" y="6776838"/>
                </a:cubicBezTo>
                <a:lnTo>
                  <a:pt x="2447027" y="6857998"/>
                </a:lnTo>
                <a:lnTo>
                  <a:pt x="1744294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EB1537D-E247-2384-0A09-5208D1EED7EB}"/>
              </a:ext>
            </a:extLst>
          </p:cNvPr>
          <p:cNvSpPr/>
          <p:nvPr userDrawn="1"/>
        </p:nvSpPr>
        <p:spPr bwMode="auto">
          <a:xfrm>
            <a:off x="2387243" y="-4"/>
            <a:ext cx="1430749" cy="6858000"/>
          </a:xfrm>
          <a:custGeom>
            <a:avLst/>
            <a:gdLst>
              <a:gd name="connsiteX0" fmla="*/ 47041 w 1430749"/>
              <a:gd name="connsiteY0" fmla="*/ 0 h 6939817"/>
              <a:gd name="connsiteX1" fmla="*/ 626025 w 1430749"/>
              <a:gd name="connsiteY1" fmla="*/ 0 h 6939817"/>
              <a:gd name="connsiteX2" fmla="*/ 670607 w 1430749"/>
              <a:gd name="connsiteY2" fmla="*/ 87046 h 6939817"/>
              <a:gd name="connsiteX3" fmla="*/ 1430749 w 1430749"/>
              <a:gd name="connsiteY3" fmla="*/ 3429003 h 6939817"/>
              <a:gd name="connsiteX4" fmla="*/ 670607 w 1430749"/>
              <a:gd name="connsiteY4" fmla="*/ 6770960 h 6939817"/>
              <a:gd name="connsiteX5" fmla="*/ 584123 w 1430749"/>
              <a:gd name="connsiteY5" fmla="*/ 6939817 h 6939817"/>
              <a:gd name="connsiteX6" fmla="*/ 0 w 1430749"/>
              <a:gd name="connsiteY6" fmla="*/ 6939817 h 6939817"/>
              <a:gd name="connsiteX7" fmla="*/ 47223 w 1430749"/>
              <a:gd name="connsiteY7" fmla="*/ 6857688 h 6939817"/>
              <a:gd name="connsiteX8" fmla="*/ 915398 w 1430749"/>
              <a:gd name="connsiteY8" fmla="*/ 3429002 h 6939817"/>
              <a:gd name="connsiteX9" fmla="*/ 47223 w 1430749"/>
              <a:gd name="connsiteY9" fmla="*/ 316 h 6939817"/>
              <a:gd name="connsiteX10" fmla="*/ 47041 w 1430749"/>
              <a:gd name="connsiteY10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749" h="6939817">
                <a:moveTo>
                  <a:pt x="47041" y="0"/>
                </a:moveTo>
                <a:lnTo>
                  <a:pt x="626025" y="0"/>
                </a:lnTo>
                <a:lnTo>
                  <a:pt x="670607" y="87046"/>
                </a:lnTo>
                <a:cubicBezTo>
                  <a:pt x="1157752" y="1098039"/>
                  <a:pt x="1430749" y="2231640"/>
                  <a:pt x="1430749" y="3429003"/>
                </a:cubicBezTo>
                <a:cubicBezTo>
                  <a:pt x="1430749" y="4626366"/>
                  <a:pt x="1157752" y="5759968"/>
                  <a:pt x="670607" y="6770960"/>
                </a:cubicBezTo>
                <a:lnTo>
                  <a:pt x="584123" y="6939817"/>
                </a:lnTo>
                <a:lnTo>
                  <a:pt x="0" y="6939817"/>
                </a:lnTo>
                <a:lnTo>
                  <a:pt x="47223" y="6857688"/>
                </a:lnTo>
                <a:cubicBezTo>
                  <a:pt x="600897" y="5838466"/>
                  <a:pt x="915398" y="4670462"/>
                  <a:pt x="915398" y="3429002"/>
                </a:cubicBezTo>
                <a:cubicBezTo>
                  <a:pt x="915398" y="2187542"/>
                  <a:pt x="600897" y="1019538"/>
                  <a:pt x="47223" y="316"/>
                </a:cubicBezTo>
                <a:lnTo>
                  <a:pt x="47041" y="0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pic>
        <p:nvPicPr>
          <p:cNvPr id="24" name="Picture 17" descr="slide_Eversource_energy_white">
            <a:extLst>
              <a:ext uri="{FF2B5EF4-FFF2-40B4-BE49-F238E27FC236}">
                <a16:creationId xmlns:a16="http://schemas.microsoft.com/office/drawing/2014/main" id="{AC86B30D-5FCA-FDA3-4496-DCDD8CCE326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4751"/>
          <a:stretch/>
        </p:blipFill>
        <p:spPr bwMode="auto">
          <a:xfrm>
            <a:off x="10280650" y="6442656"/>
            <a:ext cx="1460500" cy="19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33">
            <a:extLst>
              <a:ext uri="{FF2B5EF4-FFF2-40B4-BE49-F238E27FC236}">
                <a16:creationId xmlns:a16="http://schemas.microsoft.com/office/drawing/2014/main" id="{45C40E4F-AA76-FC03-0FD1-71445DD10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667" y="3136613"/>
            <a:ext cx="7338483" cy="584775"/>
          </a:xfrm>
        </p:spPr>
        <p:txBody>
          <a:bodyPr anchor="ctr" anchorCtr="0">
            <a:sp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8049398"/>
      </p:ext>
    </p:extLst>
  </p:cSld>
  <p:clrMapOvr>
    <a:masterClrMapping/>
  </p:clrMapOvr>
  <p:transition>
    <p:zoom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8850BE8-AE05-4095-0B99-9A53339A9F0C}"/>
              </a:ext>
            </a:extLst>
          </p:cNvPr>
          <p:cNvSpPr/>
          <p:nvPr userDrawn="1"/>
        </p:nvSpPr>
        <p:spPr bwMode="auto">
          <a:xfrm>
            <a:off x="1" y="6228080"/>
            <a:ext cx="12191999" cy="62992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E3F34FD-BAF5-9556-11C5-29859133933C}"/>
              </a:ext>
            </a:extLst>
          </p:cNvPr>
          <p:cNvSpPr/>
          <p:nvPr userDrawn="1"/>
        </p:nvSpPr>
        <p:spPr bwMode="auto">
          <a:xfrm>
            <a:off x="1" y="335280"/>
            <a:ext cx="12191999" cy="583184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07C3FA-D1D1-8BD6-009B-E0B75DB616AC}"/>
              </a:ext>
            </a:extLst>
          </p:cNvPr>
          <p:cNvSpPr/>
          <p:nvPr userDrawn="1"/>
        </p:nvSpPr>
        <p:spPr bwMode="auto">
          <a:xfrm>
            <a:off x="1" y="-2"/>
            <a:ext cx="12191999" cy="288291"/>
          </a:xfrm>
          <a:prstGeom prst="rect">
            <a:avLst/>
          </a:prstGeom>
          <a:solidFill>
            <a:srgbClr val="00AADE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FE88E39-B0DB-A3CC-157C-2AE0DBF84107}"/>
              </a:ext>
            </a:extLst>
          </p:cNvPr>
          <p:cNvSpPr/>
          <p:nvPr userDrawn="1"/>
        </p:nvSpPr>
        <p:spPr bwMode="auto">
          <a:xfrm>
            <a:off x="1" y="-4"/>
            <a:ext cx="3351633" cy="6857998"/>
          </a:xfrm>
          <a:custGeom>
            <a:avLst/>
            <a:gdLst>
              <a:gd name="connsiteX0" fmla="*/ 0 w 3351633"/>
              <a:gd name="connsiteY0" fmla="*/ 0 h 6857998"/>
              <a:gd name="connsiteX1" fmla="*/ 1790781 w 3351633"/>
              <a:gd name="connsiteY1" fmla="*/ 0 h 6857998"/>
              <a:gd name="connsiteX2" fmla="*/ 2493514 w 3351633"/>
              <a:gd name="connsiteY2" fmla="*/ 0 h 6857998"/>
              <a:gd name="connsiteX3" fmla="*/ 2493694 w 3351633"/>
              <a:gd name="connsiteY3" fmla="*/ 312 h 6857998"/>
              <a:gd name="connsiteX4" fmla="*/ 3351633 w 3351633"/>
              <a:gd name="connsiteY4" fmla="*/ 3388575 h 6857998"/>
              <a:gd name="connsiteX5" fmla="*/ 2493694 w 3351633"/>
              <a:gd name="connsiteY5" fmla="*/ 6776838 h 6857998"/>
              <a:gd name="connsiteX6" fmla="*/ 2447027 w 3351633"/>
              <a:gd name="connsiteY6" fmla="*/ 6857998 h 6857998"/>
              <a:gd name="connsiteX7" fmla="*/ 1744294 w 3351633"/>
              <a:gd name="connsiteY7" fmla="*/ 6857998 h 6857998"/>
              <a:gd name="connsiteX8" fmla="*/ 0 w 3351633"/>
              <a:gd name="connsiteY8" fmla="*/ 6857998 h 6857998"/>
              <a:gd name="connsiteX9" fmla="*/ 0 w 3351633"/>
              <a:gd name="connsiteY9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51633" h="6857998">
                <a:moveTo>
                  <a:pt x="0" y="0"/>
                </a:moveTo>
                <a:lnTo>
                  <a:pt x="1790781" y="0"/>
                </a:lnTo>
                <a:lnTo>
                  <a:pt x="2493514" y="0"/>
                </a:lnTo>
                <a:lnTo>
                  <a:pt x="2493694" y="312"/>
                </a:lnTo>
                <a:cubicBezTo>
                  <a:pt x="3040840" y="1007518"/>
                  <a:pt x="3351633" y="2161752"/>
                  <a:pt x="3351633" y="3388575"/>
                </a:cubicBezTo>
                <a:cubicBezTo>
                  <a:pt x="3351633" y="4615398"/>
                  <a:pt x="3040840" y="5769632"/>
                  <a:pt x="2493694" y="6776838"/>
                </a:cubicBezTo>
                <a:lnTo>
                  <a:pt x="2447027" y="6857998"/>
                </a:lnTo>
                <a:lnTo>
                  <a:pt x="1744294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EB1537D-E247-2384-0A09-5208D1EED7EB}"/>
              </a:ext>
            </a:extLst>
          </p:cNvPr>
          <p:cNvSpPr/>
          <p:nvPr userDrawn="1"/>
        </p:nvSpPr>
        <p:spPr bwMode="auto">
          <a:xfrm>
            <a:off x="2387243" y="-4"/>
            <a:ext cx="1430749" cy="6858000"/>
          </a:xfrm>
          <a:custGeom>
            <a:avLst/>
            <a:gdLst>
              <a:gd name="connsiteX0" fmla="*/ 47041 w 1430749"/>
              <a:gd name="connsiteY0" fmla="*/ 0 h 6939817"/>
              <a:gd name="connsiteX1" fmla="*/ 626025 w 1430749"/>
              <a:gd name="connsiteY1" fmla="*/ 0 h 6939817"/>
              <a:gd name="connsiteX2" fmla="*/ 670607 w 1430749"/>
              <a:gd name="connsiteY2" fmla="*/ 87046 h 6939817"/>
              <a:gd name="connsiteX3" fmla="*/ 1430749 w 1430749"/>
              <a:gd name="connsiteY3" fmla="*/ 3429003 h 6939817"/>
              <a:gd name="connsiteX4" fmla="*/ 670607 w 1430749"/>
              <a:gd name="connsiteY4" fmla="*/ 6770960 h 6939817"/>
              <a:gd name="connsiteX5" fmla="*/ 584123 w 1430749"/>
              <a:gd name="connsiteY5" fmla="*/ 6939817 h 6939817"/>
              <a:gd name="connsiteX6" fmla="*/ 0 w 1430749"/>
              <a:gd name="connsiteY6" fmla="*/ 6939817 h 6939817"/>
              <a:gd name="connsiteX7" fmla="*/ 47223 w 1430749"/>
              <a:gd name="connsiteY7" fmla="*/ 6857688 h 6939817"/>
              <a:gd name="connsiteX8" fmla="*/ 915398 w 1430749"/>
              <a:gd name="connsiteY8" fmla="*/ 3429002 h 6939817"/>
              <a:gd name="connsiteX9" fmla="*/ 47223 w 1430749"/>
              <a:gd name="connsiteY9" fmla="*/ 316 h 6939817"/>
              <a:gd name="connsiteX10" fmla="*/ 47041 w 1430749"/>
              <a:gd name="connsiteY10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749" h="6939817">
                <a:moveTo>
                  <a:pt x="47041" y="0"/>
                </a:moveTo>
                <a:lnTo>
                  <a:pt x="626025" y="0"/>
                </a:lnTo>
                <a:lnTo>
                  <a:pt x="670607" y="87046"/>
                </a:lnTo>
                <a:cubicBezTo>
                  <a:pt x="1157752" y="1098039"/>
                  <a:pt x="1430749" y="2231640"/>
                  <a:pt x="1430749" y="3429003"/>
                </a:cubicBezTo>
                <a:cubicBezTo>
                  <a:pt x="1430749" y="4626366"/>
                  <a:pt x="1157752" y="5759968"/>
                  <a:pt x="670607" y="6770960"/>
                </a:cubicBezTo>
                <a:lnTo>
                  <a:pt x="584123" y="6939817"/>
                </a:lnTo>
                <a:lnTo>
                  <a:pt x="0" y="6939817"/>
                </a:lnTo>
                <a:lnTo>
                  <a:pt x="47223" y="6857688"/>
                </a:lnTo>
                <a:cubicBezTo>
                  <a:pt x="600897" y="5838466"/>
                  <a:pt x="915398" y="4670462"/>
                  <a:pt x="915398" y="3429002"/>
                </a:cubicBezTo>
                <a:cubicBezTo>
                  <a:pt x="915398" y="2187542"/>
                  <a:pt x="600897" y="1019538"/>
                  <a:pt x="47223" y="316"/>
                </a:cubicBezTo>
                <a:lnTo>
                  <a:pt x="47041" y="0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pic>
        <p:nvPicPr>
          <p:cNvPr id="24" name="Picture 17" descr="slide_Eversource_energy_white">
            <a:extLst>
              <a:ext uri="{FF2B5EF4-FFF2-40B4-BE49-F238E27FC236}">
                <a16:creationId xmlns:a16="http://schemas.microsoft.com/office/drawing/2014/main" id="{AC86B30D-5FCA-FDA3-4496-DCDD8CCE326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4751"/>
          <a:stretch/>
        </p:blipFill>
        <p:spPr bwMode="auto">
          <a:xfrm>
            <a:off x="10280650" y="6442656"/>
            <a:ext cx="1460500" cy="19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33">
            <a:extLst>
              <a:ext uri="{FF2B5EF4-FFF2-40B4-BE49-F238E27FC236}">
                <a16:creationId xmlns:a16="http://schemas.microsoft.com/office/drawing/2014/main" id="{45C40E4F-AA76-FC03-0FD1-71445DD10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667" y="3136613"/>
            <a:ext cx="7338483" cy="584775"/>
          </a:xfrm>
        </p:spPr>
        <p:txBody>
          <a:bodyPr anchor="ctr" anchorCtr="0">
            <a:sp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5957032"/>
      </p:ext>
    </p:extLst>
  </p:cSld>
  <p:clrMapOvr>
    <a:masterClrMapping/>
  </p:clrMapOvr>
  <p:transition>
    <p:zoom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B1B3397-FBD7-4682-BF90-02D0D428952C}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8465449" y="0"/>
            <a:chExt cx="3726551" cy="644265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A37F273-7C3F-1F09-B99A-DD1A460782F8}"/>
                </a:ext>
              </a:extLst>
            </p:cNvPr>
            <p:cNvSpPr/>
            <p:nvPr userDrawn="1"/>
          </p:nvSpPr>
          <p:spPr bwMode="auto">
            <a:xfrm>
              <a:off x="8465449" y="0"/>
              <a:ext cx="3726551" cy="1495332"/>
            </a:xfrm>
            <a:prstGeom prst="rect">
              <a:avLst/>
            </a:prstGeom>
            <a:solidFill>
              <a:srgbClr val="00AADE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en-US" sz="1800" i="0" u="none" strike="noStrike" cap="none" normalizeH="0" baseline="0">
                <a:ln>
                  <a:noFill/>
                </a:ln>
                <a:effectLst/>
                <a:ea typeface="MS PGothic" pitchFamily="34" charset="-128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8FE87F1-86DD-34D1-159D-A3CDA7A75A40}"/>
                </a:ext>
              </a:extLst>
            </p:cNvPr>
            <p:cNvSpPr/>
            <p:nvPr userDrawn="1"/>
          </p:nvSpPr>
          <p:spPr bwMode="auto">
            <a:xfrm>
              <a:off x="8465449" y="1622595"/>
              <a:ext cx="3726551" cy="324519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en-US" sz="1800" i="0" u="none" strike="noStrike" cap="none" normalizeH="0" baseline="0">
                <a:ln>
                  <a:noFill/>
                </a:ln>
                <a:effectLst/>
                <a:ea typeface="MS PGothic" pitchFamily="34" charset="-128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9C2580D-821A-240B-DD52-F7286ADB57A0}"/>
                </a:ext>
              </a:extLst>
            </p:cNvPr>
            <p:cNvSpPr/>
            <p:nvPr userDrawn="1"/>
          </p:nvSpPr>
          <p:spPr bwMode="auto">
            <a:xfrm>
              <a:off x="8465449" y="4995049"/>
              <a:ext cx="3726551" cy="1447608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FE88E39-B0DB-A3CC-157C-2AE0DBF84107}"/>
              </a:ext>
            </a:extLst>
          </p:cNvPr>
          <p:cNvSpPr/>
          <p:nvPr userDrawn="1"/>
        </p:nvSpPr>
        <p:spPr bwMode="auto">
          <a:xfrm>
            <a:off x="1" y="-4"/>
            <a:ext cx="3351633" cy="6857998"/>
          </a:xfrm>
          <a:custGeom>
            <a:avLst/>
            <a:gdLst>
              <a:gd name="connsiteX0" fmla="*/ 0 w 3351633"/>
              <a:gd name="connsiteY0" fmla="*/ 0 h 6857998"/>
              <a:gd name="connsiteX1" fmla="*/ 1790781 w 3351633"/>
              <a:gd name="connsiteY1" fmla="*/ 0 h 6857998"/>
              <a:gd name="connsiteX2" fmla="*/ 2493514 w 3351633"/>
              <a:gd name="connsiteY2" fmla="*/ 0 h 6857998"/>
              <a:gd name="connsiteX3" fmla="*/ 2493694 w 3351633"/>
              <a:gd name="connsiteY3" fmla="*/ 312 h 6857998"/>
              <a:gd name="connsiteX4" fmla="*/ 3351633 w 3351633"/>
              <a:gd name="connsiteY4" fmla="*/ 3388575 h 6857998"/>
              <a:gd name="connsiteX5" fmla="*/ 2493694 w 3351633"/>
              <a:gd name="connsiteY5" fmla="*/ 6776838 h 6857998"/>
              <a:gd name="connsiteX6" fmla="*/ 2447027 w 3351633"/>
              <a:gd name="connsiteY6" fmla="*/ 6857998 h 6857998"/>
              <a:gd name="connsiteX7" fmla="*/ 1744294 w 3351633"/>
              <a:gd name="connsiteY7" fmla="*/ 6857998 h 6857998"/>
              <a:gd name="connsiteX8" fmla="*/ 0 w 3351633"/>
              <a:gd name="connsiteY8" fmla="*/ 6857998 h 6857998"/>
              <a:gd name="connsiteX9" fmla="*/ 0 w 3351633"/>
              <a:gd name="connsiteY9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51633" h="6857998">
                <a:moveTo>
                  <a:pt x="0" y="0"/>
                </a:moveTo>
                <a:lnTo>
                  <a:pt x="1790781" y="0"/>
                </a:lnTo>
                <a:lnTo>
                  <a:pt x="2493514" y="0"/>
                </a:lnTo>
                <a:lnTo>
                  <a:pt x="2493694" y="312"/>
                </a:lnTo>
                <a:cubicBezTo>
                  <a:pt x="3040840" y="1007518"/>
                  <a:pt x="3351633" y="2161752"/>
                  <a:pt x="3351633" y="3388575"/>
                </a:cubicBezTo>
                <a:cubicBezTo>
                  <a:pt x="3351633" y="4615398"/>
                  <a:pt x="3040840" y="5769632"/>
                  <a:pt x="2493694" y="6776838"/>
                </a:cubicBezTo>
                <a:lnTo>
                  <a:pt x="2447027" y="6857998"/>
                </a:lnTo>
                <a:lnTo>
                  <a:pt x="1744294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EB1537D-E247-2384-0A09-5208D1EED7EB}"/>
              </a:ext>
            </a:extLst>
          </p:cNvPr>
          <p:cNvSpPr/>
          <p:nvPr userDrawn="1"/>
        </p:nvSpPr>
        <p:spPr bwMode="auto">
          <a:xfrm>
            <a:off x="2387243" y="-4"/>
            <a:ext cx="1430749" cy="6858000"/>
          </a:xfrm>
          <a:custGeom>
            <a:avLst/>
            <a:gdLst>
              <a:gd name="connsiteX0" fmla="*/ 47041 w 1430749"/>
              <a:gd name="connsiteY0" fmla="*/ 0 h 6939817"/>
              <a:gd name="connsiteX1" fmla="*/ 626025 w 1430749"/>
              <a:gd name="connsiteY1" fmla="*/ 0 h 6939817"/>
              <a:gd name="connsiteX2" fmla="*/ 670607 w 1430749"/>
              <a:gd name="connsiteY2" fmla="*/ 87046 h 6939817"/>
              <a:gd name="connsiteX3" fmla="*/ 1430749 w 1430749"/>
              <a:gd name="connsiteY3" fmla="*/ 3429003 h 6939817"/>
              <a:gd name="connsiteX4" fmla="*/ 670607 w 1430749"/>
              <a:gd name="connsiteY4" fmla="*/ 6770960 h 6939817"/>
              <a:gd name="connsiteX5" fmla="*/ 584123 w 1430749"/>
              <a:gd name="connsiteY5" fmla="*/ 6939817 h 6939817"/>
              <a:gd name="connsiteX6" fmla="*/ 0 w 1430749"/>
              <a:gd name="connsiteY6" fmla="*/ 6939817 h 6939817"/>
              <a:gd name="connsiteX7" fmla="*/ 47223 w 1430749"/>
              <a:gd name="connsiteY7" fmla="*/ 6857688 h 6939817"/>
              <a:gd name="connsiteX8" fmla="*/ 915398 w 1430749"/>
              <a:gd name="connsiteY8" fmla="*/ 3429002 h 6939817"/>
              <a:gd name="connsiteX9" fmla="*/ 47223 w 1430749"/>
              <a:gd name="connsiteY9" fmla="*/ 316 h 6939817"/>
              <a:gd name="connsiteX10" fmla="*/ 47041 w 1430749"/>
              <a:gd name="connsiteY10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749" h="6939817">
                <a:moveTo>
                  <a:pt x="47041" y="0"/>
                </a:moveTo>
                <a:lnTo>
                  <a:pt x="626025" y="0"/>
                </a:lnTo>
                <a:lnTo>
                  <a:pt x="670607" y="87046"/>
                </a:lnTo>
                <a:cubicBezTo>
                  <a:pt x="1157752" y="1098039"/>
                  <a:pt x="1430749" y="2231640"/>
                  <a:pt x="1430749" y="3429003"/>
                </a:cubicBezTo>
                <a:cubicBezTo>
                  <a:pt x="1430749" y="4626366"/>
                  <a:pt x="1157752" y="5759968"/>
                  <a:pt x="670607" y="6770960"/>
                </a:cubicBezTo>
                <a:lnTo>
                  <a:pt x="584123" y="6939817"/>
                </a:lnTo>
                <a:lnTo>
                  <a:pt x="0" y="6939817"/>
                </a:lnTo>
                <a:lnTo>
                  <a:pt x="47223" y="6857688"/>
                </a:lnTo>
                <a:cubicBezTo>
                  <a:pt x="600897" y="5838466"/>
                  <a:pt x="915398" y="4670462"/>
                  <a:pt x="915398" y="3429002"/>
                </a:cubicBezTo>
                <a:cubicBezTo>
                  <a:pt x="915398" y="2187542"/>
                  <a:pt x="600897" y="1019538"/>
                  <a:pt x="47223" y="316"/>
                </a:cubicBezTo>
                <a:lnTo>
                  <a:pt x="47041" y="0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pic>
        <p:nvPicPr>
          <p:cNvPr id="24" name="Picture 17" descr="slide_Eversource_energy_white">
            <a:extLst>
              <a:ext uri="{FF2B5EF4-FFF2-40B4-BE49-F238E27FC236}">
                <a16:creationId xmlns:a16="http://schemas.microsoft.com/office/drawing/2014/main" id="{AC86B30D-5FCA-FDA3-4496-DCDD8CCE326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4751"/>
          <a:stretch/>
        </p:blipFill>
        <p:spPr bwMode="auto">
          <a:xfrm>
            <a:off x="10280650" y="6442656"/>
            <a:ext cx="1460500" cy="19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33">
            <a:extLst>
              <a:ext uri="{FF2B5EF4-FFF2-40B4-BE49-F238E27FC236}">
                <a16:creationId xmlns:a16="http://schemas.microsoft.com/office/drawing/2014/main" id="{543729A9-2679-A8C7-E227-11A257FAA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667" y="3136613"/>
            <a:ext cx="7338483" cy="584775"/>
          </a:xfrm>
        </p:spPr>
        <p:txBody>
          <a:bodyPr anchor="ctr" anchorCtr="0">
            <a:sp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7223291"/>
      </p:ext>
    </p:extLst>
  </p:cSld>
  <p:clrMapOvr>
    <a:masterClrMapping/>
  </p:clrMapOvr>
  <p:transition>
    <p:zoom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AD401F-05E3-7539-4FC2-D8BF14F9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C3AD8-049E-8C83-2E19-DCAD55899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D69705-31FC-367D-A9F5-EC23FB465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7550940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881" y="1223963"/>
            <a:ext cx="5539255" cy="41687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881" y="1640840"/>
            <a:ext cx="5539255" cy="4719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23963"/>
            <a:ext cx="5541431" cy="41687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640840"/>
            <a:ext cx="5541431" cy="4719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F9D0239-1EAE-F092-147D-19CE19787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E7D033AA-507D-F997-34F8-E4C76DFB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363166B-3397-D363-023F-9E5259458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0D18538-EF69-54FC-4538-6B1C850D6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76272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2d86f73e997_3_12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2d86f73e997_3_12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2d86f73e997_3_12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7F7439-D721-B45B-2DB7-3B0897AD0565}"/>
              </a:ext>
            </a:extLst>
          </p:cNvPr>
          <p:cNvSpPr/>
          <p:nvPr userDrawn="1"/>
        </p:nvSpPr>
        <p:spPr bwMode="auto">
          <a:xfrm>
            <a:off x="8465449" y="1"/>
            <a:ext cx="3726551" cy="2230119"/>
          </a:xfrm>
          <a:prstGeom prst="rect">
            <a:avLst/>
          </a:prstGeom>
          <a:solidFill>
            <a:srgbClr val="00AADE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8E3D22-89DC-E39F-E14E-996020339E69}"/>
              </a:ext>
            </a:extLst>
          </p:cNvPr>
          <p:cNvSpPr/>
          <p:nvPr userDrawn="1"/>
        </p:nvSpPr>
        <p:spPr bwMode="auto">
          <a:xfrm>
            <a:off x="8465449" y="2286865"/>
            <a:ext cx="3726551" cy="228556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4AA559-DEEF-1827-CF08-188E8F385F7F}"/>
              </a:ext>
            </a:extLst>
          </p:cNvPr>
          <p:cNvSpPr/>
          <p:nvPr userDrawn="1"/>
        </p:nvSpPr>
        <p:spPr bwMode="auto">
          <a:xfrm>
            <a:off x="8465449" y="4629177"/>
            <a:ext cx="3726551" cy="2228823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4BC4E74-E576-39EA-7D92-DEC8F8D40A5D}"/>
              </a:ext>
            </a:extLst>
          </p:cNvPr>
          <p:cNvSpPr/>
          <p:nvPr userDrawn="1"/>
        </p:nvSpPr>
        <p:spPr bwMode="auto">
          <a:xfrm>
            <a:off x="187681" y="-2"/>
            <a:ext cx="9793599" cy="6857998"/>
          </a:xfrm>
          <a:custGeom>
            <a:avLst/>
            <a:gdLst>
              <a:gd name="connsiteX0" fmla="*/ 0 w 9910441"/>
              <a:gd name="connsiteY0" fmla="*/ 0 h 6939817"/>
              <a:gd name="connsiteX1" fmla="*/ 9042084 w 9910441"/>
              <a:gd name="connsiteY1" fmla="*/ 0 h 6939817"/>
              <a:gd name="connsiteX2" fmla="*/ 9042266 w 9910441"/>
              <a:gd name="connsiteY2" fmla="*/ 316 h 6939817"/>
              <a:gd name="connsiteX3" fmla="*/ 9910441 w 9910441"/>
              <a:gd name="connsiteY3" fmla="*/ 3429002 h 6939817"/>
              <a:gd name="connsiteX4" fmla="*/ 9042266 w 9910441"/>
              <a:gd name="connsiteY4" fmla="*/ 6857688 h 6939817"/>
              <a:gd name="connsiteX5" fmla="*/ 8995043 w 9910441"/>
              <a:gd name="connsiteY5" fmla="*/ 6939817 h 6939817"/>
              <a:gd name="connsiteX6" fmla="*/ 0 w 9910441"/>
              <a:gd name="connsiteY6" fmla="*/ 6939817 h 6939817"/>
              <a:gd name="connsiteX7" fmla="*/ 0 w 9910441"/>
              <a:gd name="connsiteY7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10441" h="6939817">
                <a:moveTo>
                  <a:pt x="0" y="0"/>
                </a:moveTo>
                <a:lnTo>
                  <a:pt x="9042084" y="0"/>
                </a:lnTo>
                <a:lnTo>
                  <a:pt x="9042266" y="316"/>
                </a:lnTo>
                <a:cubicBezTo>
                  <a:pt x="9595940" y="1019538"/>
                  <a:pt x="9910441" y="2187542"/>
                  <a:pt x="9910441" y="3429002"/>
                </a:cubicBezTo>
                <a:cubicBezTo>
                  <a:pt x="9910441" y="4670462"/>
                  <a:pt x="9595940" y="5838466"/>
                  <a:pt x="9042266" y="6857688"/>
                </a:cubicBezTo>
                <a:lnTo>
                  <a:pt x="8995043" y="6939817"/>
                </a:lnTo>
                <a:lnTo>
                  <a:pt x="0" y="693981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1636" name="Rectangle 4"/>
          <p:cNvSpPr>
            <a:spLocks noGrp="1"/>
          </p:cNvSpPr>
          <p:nvPr userDrawn="1">
            <p:ph type="ctrTitle"/>
          </p:nvPr>
        </p:nvSpPr>
        <p:spPr>
          <a:xfrm>
            <a:off x="711200" y="2641465"/>
            <a:ext cx="6863882" cy="1827000"/>
          </a:xfrm>
        </p:spPr>
        <p:txBody>
          <a:bodyPr anchor="t" anchorCtr="0"/>
          <a:lstStyle>
            <a:lvl1pPr algn="l">
              <a:lnSpc>
                <a:spcPct val="8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DE2C590-0808-888B-9277-A684B1584152}"/>
              </a:ext>
            </a:extLst>
          </p:cNvPr>
          <p:cNvSpPr/>
          <p:nvPr userDrawn="1"/>
        </p:nvSpPr>
        <p:spPr bwMode="auto">
          <a:xfrm>
            <a:off x="9538042" y="-4"/>
            <a:ext cx="1430749" cy="6858000"/>
          </a:xfrm>
          <a:custGeom>
            <a:avLst/>
            <a:gdLst>
              <a:gd name="connsiteX0" fmla="*/ 47041 w 1430749"/>
              <a:gd name="connsiteY0" fmla="*/ 0 h 6939817"/>
              <a:gd name="connsiteX1" fmla="*/ 626025 w 1430749"/>
              <a:gd name="connsiteY1" fmla="*/ 0 h 6939817"/>
              <a:gd name="connsiteX2" fmla="*/ 670607 w 1430749"/>
              <a:gd name="connsiteY2" fmla="*/ 87046 h 6939817"/>
              <a:gd name="connsiteX3" fmla="*/ 1430749 w 1430749"/>
              <a:gd name="connsiteY3" fmla="*/ 3429003 h 6939817"/>
              <a:gd name="connsiteX4" fmla="*/ 670607 w 1430749"/>
              <a:gd name="connsiteY4" fmla="*/ 6770960 h 6939817"/>
              <a:gd name="connsiteX5" fmla="*/ 584123 w 1430749"/>
              <a:gd name="connsiteY5" fmla="*/ 6939817 h 6939817"/>
              <a:gd name="connsiteX6" fmla="*/ 0 w 1430749"/>
              <a:gd name="connsiteY6" fmla="*/ 6939817 h 6939817"/>
              <a:gd name="connsiteX7" fmla="*/ 47223 w 1430749"/>
              <a:gd name="connsiteY7" fmla="*/ 6857688 h 6939817"/>
              <a:gd name="connsiteX8" fmla="*/ 915398 w 1430749"/>
              <a:gd name="connsiteY8" fmla="*/ 3429002 h 6939817"/>
              <a:gd name="connsiteX9" fmla="*/ 47223 w 1430749"/>
              <a:gd name="connsiteY9" fmla="*/ 316 h 6939817"/>
              <a:gd name="connsiteX10" fmla="*/ 47041 w 1430749"/>
              <a:gd name="connsiteY10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749" h="6939817">
                <a:moveTo>
                  <a:pt x="47041" y="0"/>
                </a:moveTo>
                <a:lnTo>
                  <a:pt x="626025" y="0"/>
                </a:lnTo>
                <a:lnTo>
                  <a:pt x="670607" y="87046"/>
                </a:lnTo>
                <a:cubicBezTo>
                  <a:pt x="1157752" y="1098039"/>
                  <a:pt x="1430749" y="2231640"/>
                  <a:pt x="1430749" y="3429003"/>
                </a:cubicBezTo>
                <a:cubicBezTo>
                  <a:pt x="1430749" y="4626366"/>
                  <a:pt x="1157752" y="5759968"/>
                  <a:pt x="670607" y="6770960"/>
                </a:cubicBezTo>
                <a:lnTo>
                  <a:pt x="584123" y="6939817"/>
                </a:lnTo>
                <a:lnTo>
                  <a:pt x="0" y="6939817"/>
                </a:lnTo>
                <a:lnTo>
                  <a:pt x="47223" y="6857688"/>
                </a:lnTo>
                <a:cubicBezTo>
                  <a:pt x="600897" y="5838466"/>
                  <a:pt x="915398" y="4670462"/>
                  <a:pt x="915398" y="3429002"/>
                </a:cubicBezTo>
                <a:cubicBezTo>
                  <a:pt x="915398" y="2187542"/>
                  <a:pt x="600897" y="1019538"/>
                  <a:pt x="47223" y="316"/>
                </a:cubicBezTo>
                <a:lnTo>
                  <a:pt x="47041" y="0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27BD3CC-C85A-A29F-65B5-9587AAFBA23A}"/>
              </a:ext>
            </a:extLst>
          </p:cNvPr>
          <p:cNvSpPr/>
          <p:nvPr userDrawn="1"/>
        </p:nvSpPr>
        <p:spPr bwMode="auto">
          <a:xfrm>
            <a:off x="8575463" y="-2"/>
            <a:ext cx="2041325" cy="6857998"/>
          </a:xfrm>
          <a:custGeom>
            <a:avLst/>
            <a:gdLst>
              <a:gd name="connsiteX0" fmla="*/ 0 w 2041326"/>
              <a:gd name="connsiteY0" fmla="*/ 0 h 6858000"/>
              <a:gd name="connsiteX1" fmla="*/ 1183206 w 2041326"/>
              <a:gd name="connsiteY1" fmla="*/ 0 h 6858000"/>
              <a:gd name="connsiteX2" fmla="*/ 1183386 w 2041326"/>
              <a:gd name="connsiteY2" fmla="*/ 312 h 6858000"/>
              <a:gd name="connsiteX3" fmla="*/ 2041326 w 2041326"/>
              <a:gd name="connsiteY3" fmla="*/ 3388576 h 6858000"/>
              <a:gd name="connsiteX4" fmla="*/ 1183386 w 2041326"/>
              <a:gd name="connsiteY4" fmla="*/ 6776840 h 6858000"/>
              <a:gd name="connsiteX5" fmla="*/ 1136720 w 2041326"/>
              <a:gd name="connsiteY5" fmla="*/ 6858000 h 6858000"/>
              <a:gd name="connsiteX6" fmla="*/ 0 w 2041326"/>
              <a:gd name="connsiteY6" fmla="*/ 6858000 h 6858000"/>
              <a:gd name="connsiteX7" fmla="*/ 53225 w 2041326"/>
              <a:gd name="connsiteY7" fmla="*/ 6774977 h 6858000"/>
              <a:gd name="connsiteX8" fmla="*/ 987409 w 2041326"/>
              <a:gd name="connsiteY8" fmla="*/ 3429000 h 6858000"/>
              <a:gd name="connsiteX9" fmla="*/ 53225 w 2041326"/>
              <a:gd name="connsiteY9" fmla="*/ 83023 h 6858000"/>
              <a:gd name="connsiteX10" fmla="*/ 0 w 2041326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41326" h="6858000">
                <a:moveTo>
                  <a:pt x="0" y="0"/>
                </a:moveTo>
                <a:lnTo>
                  <a:pt x="1183206" y="0"/>
                </a:lnTo>
                <a:lnTo>
                  <a:pt x="1183386" y="312"/>
                </a:lnTo>
                <a:cubicBezTo>
                  <a:pt x="1730533" y="1007518"/>
                  <a:pt x="2041326" y="2161752"/>
                  <a:pt x="2041326" y="3388576"/>
                </a:cubicBezTo>
                <a:cubicBezTo>
                  <a:pt x="2041326" y="4615400"/>
                  <a:pt x="1730533" y="5769634"/>
                  <a:pt x="1183386" y="6776840"/>
                </a:cubicBezTo>
                <a:lnTo>
                  <a:pt x="1136720" y="6858000"/>
                </a:lnTo>
                <a:lnTo>
                  <a:pt x="0" y="6858000"/>
                </a:lnTo>
                <a:lnTo>
                  <a:pt x="53225" y="6774977"/>
                </a:lnTo>
                <a:cubicBezTo>
                  <a:pt x="646035" y="5799343"/>
                  <a:pt x="987409" y="4654038"/>
                  <a:pt x="987409" y="3429000"/>
                </a:cubicBezTo>
                <a:cubicBezTo>
                  <a:pt x="987409" y="2203962"/>
                  <a:pt x="646035" y="1058657"/>
                  <a:pt x="53225" y="83023"/>
                </a:cubicBezTo>
                <a:lnTo>
                  <a:pt x="0" y="0"/>
                </a:lnTo>
                <a:close/>
              </a:path>
            </a:pathLst>
          </a:custGeom>
          <a:solidFill>
            <a:srgbClr val="E5E7E7"/>
          </a:solidFill>
          <a:ln w="886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/>
          </a:p>
        </p:txBody>
      </p:sp>
      <p:sp>
        <p:nvSpPr>
          <p:cNvPr id="35" name="Text Placeholder 33">
            <a:extLst>
              <a:ext uri="{FF2B5EF4-FFF2-40B4-BE49-F238E27FC236}">
                <a16:creationId xmlns:a16="http://schemas.microsoft.com/office/drawing/2014/main" id="{B7B1B483-5919-7915-7CC1-5D9230E7F3B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200" y="2271578"/>
            <a:ext cx="6863882" cy="369887"/>
          </a:xfrm>
        </p:spPr>
        <p:txBody>
          <a:bodyPr anchor="b" anchorCtr="0"/>
          <a:lstStyle>
            <a:lvl1pPr marL="0" indent="0">
              <a:buNone/>
              <a:defRPr sz="2400" b="1" cap="all" spc="200" baseline="0">
                <a:solidFill>
                  <a:schemeClr val="accent5"/>
                </a:solidFill>
                <a:latin typeface="+mn-lt"/>
                <a:ea typeface="Cambria" panose="02040503050406030204" pitchFamily="18" charset="0"/>
              </a:defRPr>
            </a:lvl1pPr>
            <a:lvl2pPr marL="231775" indent="0">
              <a:buNone/>
              <a:defRPr b="1" cap="all" baseline="0">
                <a:solidFill>
                  <a:srgbClr val="00AEEF"/>
                </a:solidFill>
              </a:defRPr>
            </a:lvl2pPr>
            <a:lvl3pPr marL="914400" indent="0">
              <a:buNone/>
              <a:defRPr b="1" cap="all" baseline="0">
                <a:solidFill>
                  <a:srgbClr val="00AEEF"/>
                </a:solidFill>
              </a:defRPr>
            </a:lvl3pPr>
            <a:lvl4pPr marL="1371600" indent="0">
              <a:buNone/>
              <a:defRPr b="1" cap="all" baseline="0">
                <a:solidFill>
                  <a:srgbClr val="00AEEF"/>
                </a:solidFill>
              </a:defRPr>
            </a:lvl4pPr>
            <a:lvl5pPr marL="1828800" indent="0">
              <a:buNone/>
              <a:defRPr b="1" cap="all" baseline="0">
                <a:solidFill>
                  <a:srgbClr val="00AEE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BE2080AD-695C-5BEA-10EF-9F584E7429F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14835" y="1223963"/>
            <a:ext cx="2838532" cy="3457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1959315"/>
      </p:ext>
    </p:extLst>
  </p:cSld>
  <p:clrMapOvr>
    <a:masterClrMapping/>
  </p:clrMapOvr>
  <p:transition>
    <p:zoom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07EFC49B-FE90-3B8C-81D9-BD42FD42B6C7}"/>
              </a:ext>
            </a:extLst>
          </p:cNvPr>
          <p:cNvGrpSpPr/>
          <p:nvPr userDrawn="1"/>
        </p:nvGrpSpPr>
        <p:grpSpPr>
          <a:xfrm>
            <a:off x="8465449" y="0"/>
            <a:ext cx="3726551" cy="6858000"/>
            <a:chOff x="8465449" y="0"/>
            <a:chExt cx="3726551" cy="644265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77F7439-D721-B45B-2DB7-3B0897AD0565}"/>
                </a:ext>
              </a:extLst>
            </p:cNvPr>
            <p:cNvSpPr/>
            <p:nvPr userDrawn="1"/>
          </p:nvSpPr>
          <p:spPr bwMode="auto">
            <a:xfrm>
              <a:off x="8465449" y="0"/>
              <a:ext cx="3726551" cy="2057400"/>
            </a:xfrm>
            <a:prstGeom prst="rect">
              <a:avLst/>
            </a:prstGeom>
            <a:solidFill>
              <a:srgbClr val="00AADE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en-US" sz="1800" i="0" u="none" strike="noStrike" cap="none" normalizeH="0" baseline="0">
                <a:ln>
                  <a:noFill/>
                </a:ln>
                <a:effectLst/>
                <a:ea typeface="MS PGothic" pitchFamily="34" charset="-128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88E3D22-89DC-E39F-E14E-996020339E69}"/>
                </a:ext>
              </a:extLst>
            </p:cNvPr>
            <p:cNvSpPr/>
            <p:nvPr userDrawn="1"/>
          </p:nvSpPr>
          <p:spPr bwMode="auto">
            <a:xfrm>
              <a:off x="8465449" y="2192629"/>
              <a:ext cx="3726551" cy="2057400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en-US" sz="1800" i="0" u="none" strike="noStrike" cap="none" normalizeH="0" baseline="0">
                <a:ln>
                  <a:noFill/>
                </a:ln>
                <a:effectLst/>
                <a:ea typeface="MS PGothic" pitchFamily="34" charset="-128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84AA559-DEEF-1827-CF08-188E8F385F7F}"/>
                </a:ext>
              </a:extLst>
            </p:cNvPr>
            <p:cNvSpPr/>
            <p:nvPr userDrawn="1"/>
          </p:nvSpPr>
          <p:spPr bwMode="auto">
            <a:xfrm>
              <a:off x="8465449" y="4385257"/>
              <a:ext cx="3726551" cy="2057400"/>
            </a:xfrm>
            <a:prstGeom prst="rect">
              <a:avLst/>
            </a:pr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3AD5CD2-73F8-EFD5-01C4-D5620D76C244}"/>
              </a:ext>
            </a:extLst>
          </p:cNvPr>
          <p:cNvSpPr/>
          <p:nvPr userDrawn="1"/>
        </p:nvSpPr>
        <p:spPr bwMode="auto">
          <a:xfrm>
            <a:off x="8466" y="-2"/>
            <a:ext cx="10496332" cy="6857998"/>
          </a:xfrm>
          <a:custGeom>
            <a:avLst/>
            <a:gdLst>
              <a:gd name="connsiteX0" fmla="*/ 0 w 10496332"/>
              <a:gd name="connsiteY0" fmla="*/ 0 h 6857998"/>
              <a:gd name="connsiteX1" fmla="*/ 702733 w 10496332"/>
              <a:gd name="connsiteY1" fmla="*/ 0 h 6857998"/>
              <a:gd name="connsiteX2" fmla="*/ 8935480 w 10496332"/>
              <a:gd name="connsiteY2" fmla="*/ 0 h 6857998"/>
              <a:gd name="connsiteX3" fmla="*/ 9638213 w 10496332"/>
              <a:gd name="connsiteY3" fmla="*/ 0 h 6857998"/>
              <a:gd name="connsiteX4" fmla="*/ 9638393 w 10496332"/>
              <a:gd name="connsiteY4" fmla="*/ 312 h 6857998"/>
              <a:gd name="connsiteX5" fmla="*/ 10496332 w 10496332"/>
              <a:gd name="connsiteY5" fmla="*/ 3388575 h 6857998"/>
              <a:gd name="connsiteX6" fmla="*/ 9638393 w 10496332"/>
              <a:gd name="connsiteY6" fmla="*/ 6776838 h 6857998"/>
              <a:gd name="connsiteX7" fmla="*/ 9591726 w 10496332"/>
              <a:gd name="connsiteY7" fmla="*/ 6857998 h 6857998"/>
              <a:gd name="connsiteX8" fmla="*/ 8888993 w 10496332"/>
              <a:gd name="connsiteY8" fmla="*/ 6857998 h 6857998"/>
              <a:gd name="connsiteX9" fmla="*/ 702733 w 10496332"/>
              <a:gd name="connsiteY9" fmla="*/ 6857998 h 6857998"/>
              <a:gd name="connsiteX10" fmla="*/ 0 w 10496332"/>
              <a:gd name="connsiteY10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96332" h="6857998">
                <a:moveTo>
                  <a:pt x="0" y="0"/>
                </a:moveTo>
                <a:lnTo>
                  <a:pt x="702733" y="0"/>
                </a:lnTo>
                <a:lnTo>
                  <a:pt x="8935480" y="0"/>
                </a:lnTo>
                <a:lnTo>
                  <a:pt x="9638213" y="0"/>
                </a:lnTo>
                <a:lnTo>
                  <a:pt x="9638393" y="312"/>
                </a:lnTo>
                <a:cubicBezTo>
                  <a:pt x="10185539" y="1007518"/>
                  <a:pt x="10496332" y="2161752"/>
                  <a:pt x="10496332" y="3388575"/>
                </a:cubicBezTo>
                <a:cubicBezTo>
                  <a:pt x="10496332" y="4615398"/>
                  <a:pt x="10185539" y="5769632"/>
                  <a:pt x="9638393" y="6776838"/>
                </a:cubicBezTo>
                <a:lnTo>
                  <a:pt x="9591726" y="6857998"/>
                </a:lnTo>
                <a:lnTo>
                  <a:pt x="8888993" y="6857998"/>
                </a:lnTo>
                <a:lnTo>
                  <a:pt x="702733" y="6857998"/>
                </a:lnTo>
                <a:lnTo>
                  <a:pt x="0" y="6857998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B46013D-C697-D073-4577-EAC960F86CCB}"/>
              </a:ext>
            </a:extLst>
          </p:cNvPr>
          <p:cNvSpPr/>
          <p:nvPr userDrawn="1"/>
        </p:nvSpPr>
        <p:spPr bwMode="auto">
          <a:xfrm>
            <a:off x="9538042" y="-4"/>
            <a:ext cx="1430749" cy="6858000"/>
          </a:xfrm>
          <a:custGeom>
            <a:avLst/>
            <a:gdLst>
              <a:gd name="connsiteX0" fmla="*/ 47041 w 1430749"/>
              <a:gd name="connsiteY0" fmla="*/ 0 h 6939817"/>
              <a:gd name="connsiteX1" fmla="*/ 626025 w 1430749"/>
              <a:gd name="connsiteY1" fmla="*/ 0 h 6939817"/>
              <a:gd name="connsiteX2" fmla="*/ 670607 w 1430749"/>
              <a:gd name="connsiteY2" fmla="*/ 87046 h 6939817"/>
              <a:gd name="connsiteX3" fmla="*/ 1430749 w 1430749"/>
              <a:gd name="connsiteY3" fmla="*/ 3429003 h 6939817"/>
              <a:gd name="connsiteX4" fmla="*/ 670607 w 1430749"/>
              <a:gd name="connsiteY4" fmla="*/ 6770960 h 6939817"/>
              <a:gd name="connsiteX5" fmla="*/ 584123 w 1430749"/>
              <a:gd name="connsiteY5" fmla="*/ 6939817 h 6939817"/>
              <a:gd name="connsiteX6" fmla="*/ 0 w 1430749"/>
              <a:gd name="connsiteY6" fmla="*/ 6939817 h 6939817"/>
              <a:gd name="connsiteX7" fmla="*/ 47223 w 1430749"/>
              <a:gd name="connsiteY7" fmla="*/ 6857688 h 6939817"/>
              <a:gd name="connsiteX8" fmla="*/ 915398 w 1430749"/>
              <a:gd name="connsiteY8" fmla="*/ 3429002 h 6939817"/>
              <a:gd name="connsiteX9" fmla="*/ 47223 w 1430749"/>
              <a:gd name="connsiteY9" fmla="*/ 316 h 6939817"/>
              <a:gd name="connsiteX10" fmla="*/ 47041 w 1430749"/>
              <a:gd name="connsiteY10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749" h="6939817">
                <a:moveTo>
                  <a:pt x="47041" y="0"/>
                </a:moveTo>
                <a:lnTo>
                  <a:pt x="626025" y="0"/>
                </a:lnTo>
                <a:lnTo>
                  <a:pt x="670607" y="87046"/>
                </a:lnTo>
                <a:cubicBezTo>
                  <a:pt x="1157752" y="1098039"/>
                  <a:pt x="1430749" y="2231640"/>
                  <a:pt x="1430749" y="3429003"/>
                </a:cubicBezTo>
                <a:cubicBezTo>
                  <a:pt x="1430749" y="4626366"/>
                  <a:pt x="1157752" y="5759968"/>
                  <a:pt x="670607" y="6770960"/>
                </a:cubicBezTo>
                <a:lnTo>
                  <a:pt x="584123" y="6939817"/>
                </a:lnTo>
                <a:lnTo>
                  <a:pt x="0" y="6939817"/>
                </a:lnTo>
                <a:lnTo>
                  <a:pt x="47223" y="6857688"/>
                </a:lnTo>
                <a:cubicBezTo>
                  <a:pt x="600897" y="5838466"/>
                  <a:pt x="915398" y="4670462"/>
                  <a:pt x="915398" y="3429002"/>
                </a:cubicBezTo>
                <a:cubicBezTo>
                  <a:pt x="915398" y="2187542"/>
                  <a:pt x="600897" y="1019538"/>
                  <a:pt x="47223" y="316"/>
                </a:cubicBezTo>
                <a:lnTo>
                  <a:pt x="47041" y="0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58021131-85DC-D7CD-0C5B-50F2DF0B9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3115424"/>
            <a:ext cx="6863882" cy="1827000"/>
          </a:xfrm>
        </p:spPr>
        <p:txBody>
          <a:bodyPr anchor="t" anchorCtr="0"/>
          <a:lstStyle>
            <a:lvl1pPr algn="l">
              <a:lnSpc>
                <a:spcPct val="8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7" name="Text Placeholder 33">
            <a:extLst>
              <a:ext uri="{FF2B5EF4-FFF2-40B4-BE49-F238E27FC236}">
                <a16:creationId xmlns:a16="http://schemas.microsoft.com/office/drawing/2014/main" id="{4695188D-5B62-058C-9E28-ED4B450EDE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1200" y="2745537"/>
            <a:ext cx="6863882" cy="369887"/>
          </a:xfrm>
        </p:spPr>
        <p:txBody>
          <a:bodyPr anchor="b" anchorCtr="0"/>
          <a:lstStyle>
            <a:lvl1pPr marL="0" indent="0">
              <a:buNone/>
              <a:defRPr sz="2400" b="1" cap="all" spc="200" baseline="0">
                <a:solidFill>
                  <a:schemeClr val="accent5"/>
                </a:solidFill>
                <a:latin typeface="+mn-lt"/>
                <a:ea typeface="Cambria" panose="02040503050406030204" pitchFamily="18" charset="0"/>
              </a:defRPr>
            </a:lvl1pPr>
            <a:lvl2pPr marL="231775" indent="0">
              <a:buNone/>
              <a:defRPr b="1" cap="all" baseline="0">
                <a:solidFill>
                  <a:srgbClr val="00AEEF"/>
                </a:solidFill>
              </a:defRPr>
            </a:lvl2pPr>
            <a:lvl3pPr marL="914400" indent="0">
              <a:buNone/>
              <a:defRPr b="1" cap="all" baseline="0">
                <a:solidFill>
                  <a:srgbClr val="00AEEF"/>
                </a:solidFill>
              </a:defRPr>
            </a:lvl3pPr>
            <a:lvl4pPr marL="1371600" indent="0">
              <a:buNone/>
              <a:defRPr b="1" cap="all" baseline="0">
                <a:solidFill>
                  <a:srgbClr val="00AEEF"/>
                </a:solidFill>
              </a:defRPr>
            </a:lvl4pPr>
            <a:lvl5pPr marL="1828800" indent="0">
              <a:buNone/>
              <a:defRPr b="1" cap="all" baseline="0">
                <a:solidFill>
                  <a:srgbClr val="00AEE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3AA4902-1833-9A1A-A073-F7C2559FF3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14835" y="1223963"/>
            <a:ext cx="2838532" cy="3457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5136134"/>
      </p:ext>
    </p:extLst>
  </p:cSld>
  <p:clrMapOvr>
    <a:masterClrMapping/>
  </p:clrMapOvr>
  <p:transition>
    <p:zoom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0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B618524-AE4F-7C37-4ABF-7A36E3B2D9F2}"/>
              </a:ext>
            </a:extLst>
          </p:cNvPr>
          <p:cNvGrpSpPr/>
          <p:nvPr userDrawn="1"/>
        </p:nvGrpSpPr>
        <p:grpSpPr>
          <a:xfrm>
            <a:off x="8465449" y="2"/>
            <a:ext cx="3726551" cy="1253065"/>
            <a:chOff x="8465449" y="2"/>
            <a:chExt cx="3726551" cy="846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77F7439-D721-B45B-2DB7-3B0897AD0565}"/>
                </a:ext>
              </a:extLst>
            </p:cNvPr>
            <p:cNvSpPr/>
            <p:nvPr userDrawn="1"/>
          </p:nvSpPr>
          <p:spPr bwMode="auto">
            <a:xfrm>
              <a:off x="8465449" y="2"/>
              <a:ext cx="3726551" cy="364066"/>
            </a:xfrm>
            <a:prstGeom prst="rect">
              <a:avLst/>
            </a:prstGeom>
            <a:solidFill>
              <a:srgbClr val="00AADE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en-US" sz="1800" i="0" u="none" strike="noStrike" cap="none" normalizeH="0" baseline="0">
                <a:ln>
                  <a:noFill/>
                </a:ln>
                <a:effectLst/>
                <a:ea typeface="MS PGothic" pitchFamily="34" charset="-128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88E3D22-89DC-E39F-E14E-996020339E69}"/>
                </a:ext>
              </a:extLst>
            </p:cNvPr>
            <p:cNvSpPr/>
            <p:nvPr userDrawn="1"/>
          </p:nvSpPr>
          <p:spPr bwMode="auto">
            <a:xfrm>
              <a:off x="8465449" y="482601"/>
              <a:ext cx="3726551" cy="364066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en-US" sz="1800" i="0" u="none" strike="noStrike" cap="none" normalizeH="0" baseline="0">
                <a:ln>
                  <a:noFill/>
                </a:ln>
                <a:effectLst/>
                <a:ea typeface="MS PGothic" pitchFamily="34" charset="-128"/>
              </a:endParaRP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84AA559-DEEF-1827-CF08-188E8F385F7F}"/>
              </a:ext>
            </a:extLst>
          </p:cNvPr>
          <p:cNvSpPr/>
          <p:nvPr userDrawn="1"/>
        </p:nvSpPr>
        <p:spPr bwMode="auto">
          <a:xfrm>
            <a:off x="8465449" y="1422400"/>
            <a:ext cx="3726551" cy="5435601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4BC4E74-E576-39EA-7D92-DEC8F8D40A5D}"/>
              </a:ext>
            </a:extLst>
          </p:cNvPr>
          <p:cNvSpPr/>
          <p:nvPr userDrawn="1"/>
        </p:nvSpPr>
        <p:spPr bwMode="auto">
          <a:xfrm>
            <a:off x="187681" y="-2"/>
            <a:ext cx="9793599" cy="6857998"/>
          </a:xfrm>
          <a:custGeom>
            <a:avLst/>
            <a:gdLst>
              <a:gd name="connsiteX0" fmla="*/ 0 w 9910441"/>
              <a:gd name="connsiteY0" fmla="*/ 0 h 6939817"/>
              <a:gd name="connsiteX1" fmla="*/ 9042084 w 9910441"/>
              <a:gd name="connsiteY1" fmla="*/ 0 h 6939817"/>
              <a:gd name="connsiteX2" fmla="*/ 9042266 w 9910441"/>
              <a:gd name="connsiteY2" fmla="*/ 316 h 6939817"/>
              <a:gd name="connsiteX3" fmla="*/ 9910441 w 9910441"/>
              <a:gd name="connsiteY3" fmla="*/ 3429002 h 6939817"/>
              <a:gd name="connsiteX4" fmla="*/ 9042266 w 9910441"/>
              <a:gd name="connsiteY4" fmla="*/ 6857688 h 6939817"/>
              <a:gd name="connsiteX5" fmla="*/ 8995043 w 9910441"/>
              <a:gd name="connsiteY5" fmla="*/ 6939817 h 6939817"/>
              <a:gd name="connsiteX6" fmla="*/ 0 w 9910441"/>
              <a:gd name="connsiteY6" fmla="*/ 6939817 h 6939817"/>
              <a:gd name="connsiteX7" fmla="*/ 0 w 9910441"/>
              <a:gd name="connsiteY7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10441" h="6939817">
                <a:moveTo>
                  <a:pt x="0" y="0"/>
                </a:moveTo>
                <a:lnTo>
                  <a:pt x="9042084" y="0"/>
                </a:lnTo>
                <a:lnTo>
                  <a:pt x="9042266" y="316"/>
                </a:lnTo>
                <a:cubicBezTo>
                  <a:pt x="9595940" y="1019538"/>
                  <a:pt x="9910441" y="2187542"/>
                  <a:pt x="9910441" y="3429002"/>
                </a:cubicBezTo>
                <a:cubicBezTo>
                  <a:pt x="9910441" y="4670462"/>
                  <a:pt x="9595940" y="5838466"/>
                  <a:pt x="9042266" y="6857688"/>
                </a:cubicBezTo>
                <a:lnTo>
                  <a:pt x="8995043" y="6939817"/>
                </a:lnTo>
                <a:lnTo>
                  <a:pt x="0" y="693981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1636" name="Rectangle 4"/>
          <p:cNvSpPr>
            <a:spLocks noGrp="1"/>
          </p:cNvSpPr>
          <p:nvPr userDrawn="1">
            <p:ph type="ctrTitle"/>
          </p:nvPr>
        </p:nvSpPr>
        <p:spPr>
          <a:xfrm>
            <a:off x="711200" y="3278714"/>
            <a:ext cx="6863882" cy="1827000"/>
          </a:xfrm>
        </p:spPr>
        <p:txBody>
          <a:bodyPr anchor="t" anchorCtr="0"/>
          <a:lstStyle>
            <a:lvl1pPr algn="l">
              <a:lnSpc>
                <a:spcPct val="8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DE2C590-0808-888B-9277-A684B1584152}"/>
              </a:ext>
            </a:extLst>
          </p:cNvPr>
          <p:cNvSpPr/>
          <p:nvPr userDrawn="1"/>
        </p:nvSpPr>
        <p:spPr bwMode="auto">
          <a:xfrm>
            <a:off x="9538042" y="-4"/>
            <a:ext cx="1430749" cy="6858000"/>
          </a:xfrm>
          <a:custGeom>
            <a:avLst/>
            <a:gdLst>
              <a:gd name="connsiteX0" fmla="*/ 47041 w 1430749"/>
              <a:gd name="connsiteY0" fmla="*/ 0 h 6939817"/>
              <a:gd name="connsiteX1" fmla="*/ 626025 w 1430749"/>
              <a:gd name="connsiteY1" fmla="*/ 0 h 6939817"/>
              <a:gd name="connsiteX2" fmla="*/ 670607 w 1430749"/>
              <a:gd name="connsiteY2" fmla="*/ 87046 h 6939817"/>
              <a:gd name="connsiteX3" fmla="*/ 1430749 w 1430749"/>
              <a:gd name="connsiteY3" fmla="*/ 3429003 h 6939817"/>
              <a:gd name="connsiteX4" fmla="*/ 670607 w 1430749"/>
              <a:gd name="connsiteY4" fmla="*/ 6770960 h 6939817"/>
              <a:gd name="connsiteX5" fmla="*/ 584123 w 1430749"/>
              <a:gd name="connsiteY5" fmla="*/ 6939817 h 6939817"/>
              <a:gd name="connsiteX6" fmla="*/ 0 w 1430749"/>
              <a:gd name="connsiteY6" fmla="*/ 6939817 h 6939817"/>
              <a:gd name="connsiteX7" fmla="*/ 47223 w 1430749"/>
              <a:gd name="connsiteY7" fmla="*/ 6857688 h 6939817"/>
              <a:gd name="connsiteX8" fmla="*/ 915398 w 1430749"/>
              <a:gd name="connsiteY8" fmla="*/ 3429002 h 6939817"/>
              <a:gd name="connsiteX9" fmla="*/ 47223 w 1430749"/>
              <a:gd name="connsiteY9" fmla="*/ 316 h 6939817"/>
              <a:gd name="connsiteX10" fmla="*/ 47041 w 1430749"/>
              <a:gd name="connsiteY10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749" h="6939817">
                <a:moveTo>
                  <a:pt x="47041" y="0"/>
                </a:moveTo>
                <a:lnTo>
                  <a:pt x="626025" y="0"/>
                </a:lnTo>
                <a:lnTo>
                  <a:pt x="670607" y="87046"/>
                </a:lnTo>
                <a:cubicBezTo>
                  <a:pt x="1157752" y="1098039"/>
                  <a:pt x="1430749" y="2231640"/>
                  <a:pt x="1430749" y="3429003"/>
                </a:cubicBezTo>
                <a:cubicBezTo>
                  <a:pt x="1430749" y="4626366"/>
                  <a:pt x="1157752" y="5759968"/>
                  <a:pt x="670607" y="6770960"/>
                </a:cubicBezTo>
                <a:lnTo>
                  <a:pt x="584123" y="6939817"/>
                </a:lnTo>
                <a:lnTo>
                  <a:pt x="0" y="6939817"/>
                </a:lnTo>
                <a:lnTo>
                  <a:pt x="47223" y="6857688"/>
                </a:lnTo>
                <a:cubicBezTo>
                  <a:pt x="600897" y="5838466"/>
                  <a:pt x="915398" y="4670462"/>
                  <a:pt x="915398" y="3429002"/>
                </a:cubicBezTo>
                <a:cubicBezTo>
                  <a:pt x="915398" y="2187542"/>
                  <a:pt x="600897" y="1019538"/>
                  <a:pt x="47223" y="316"/>
                </a:cubicBezTo>
                <a:lnTo>
                  <a:pt x="47041" y="0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27BD3CC-C85A-A29F-65B5-9587AAFBA23A}"/>
              </a:ext>
            </a:extLst>
          </p:cNvPr>
          <p:cNvSpPr/>
          <p:nvPr userDrawn="1"/>
        </p:nvSpPr>
        <p:spPr bwMode="auto">
          <a:xfrm>
            <a:off x="8575463" y="-2"/>
            <a:ext cx="2041325" cy="6857998"/>
          </a:xfrm>
          <a:custGeom>
            <a:avLst/>
            <a:gdLst>
              <a:gd name="connsiteX0" fmla="*/ 0 w 2041326"/>
              <a:gd name="connsiteY0" fmla="*/ 0 h 6858000"/>
              <a:gd name="connsiteX1" fmla="*/ 1183206 w 2041326"/>
              <a:gd name="connsiteY1" fmla="*/ 0 h 6858000"/>
              <a:gd name="connsiteX2" fmla="*/ 1183386 w 2041326"/>
              <a:gd name="connsiteY2" fmla="*/ 312 h 6858000"/>
              <a:gd name="connsiteX3" fmla="*/ 2041326 w 2041326"/>
              <a:gd name="connsiteY3" fmla="*/ 3388576 h 6858000"/>
              <a:gd name="connsiteX4" fmla="*/ 1183386 w 2041326"/>
              <a:gd name="connsiteY4" fmla="*/ 6776840 h 6858000"/>
              <a:gd name="connsiteX5" fmla="*/ 1136720 w 2041326"/>
              <a:gd name="connsiteY5" fmla="*/ 6858000 h 6858000"/>
              <a:gd name="connsiteX6" fmla="*/ 0 w 2041326"/>
              <a:gd name="connsiteY6" fmla="*/ 6858000 h 6858000"/>
              <a:gd name="connsiteX7" fmla="*/ 53225 w 2041326"/>
              <a:gd name="connsiteY7" fmla="*/ 6774977 h 6858000"/>
              <a:gd name="connsiteX8" fmla="*/ 987409 w 2041326"/>
              <a:gd name="connsiteY8" fmla="*/ 3429000 h 6858000"/>
              <a:gd name="connsiteX9" fmla="*/ 53225 w 2041326"/>
              <a:gd name="connsiteY9" fmla="*/ 83023 h 6858000"/>
              <a:gd name="connsiteX10" fmla="*/ 0 w 2041326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41326" h="6858000">
                <a:moveTo>
                  <a:pt x="0" y="0"/>
                </a:moveTo>
                <a:lnTo>
                  <a:pt x="1183206" y="0"/>
                </a:lnTo>
                <a:lnTo>
                  <a:pt x="1183386" y="312"/>
                </a:lnTo>
                <a:cubicBezTo>
                  <a:pt x="1730533" y="1007518"/>
                  <a:pt x="2041326" y="2161752"/>
                  <a:pt x="2041326" y="3388576"/>
                </a:cubicBezTo>
                <a:cubicBezTo>
                  <a:pt x="2041326" y="4615400"/>
                  <a:pt x="1730533" y="5769634"/>
                  <a:pt x="1183386" y="6776840"/>
                </a:cubicBezTo>
                <a:lnTo>
                  <a:pt x="1136720" y="6858000"/>
                </a:lnTo>
                <a:lnTo>
                  <a:pt x="0" y="6858000"/>
                </a:lnTo>
                <a:lnTo>
                  <a:pt x="53225" y="6774977"/>
                </a:lnTo>
                <a:cubicBezTo>
                  <a:pt x="646035" y="5799343"/>
                  <a:pt x="987409" y="4654038"/>
                  <a:pt x="987409" y="3429000"/>
                </a:cubicBezTo>
                <a:cubicBezTo>
                  <a:pt x="987409" y="2203962"/>
                  <a:pt x="646035" y="1058657"/>
                  <a:pt x="53225" y="83023"/>
                </a:cubicBezTo>
                <a:lnTo>
                  <a:pt x="0" y="0"/>
                </a:lnTo>
                <a:close/>
              </a:path>
            </a:pathLst>
          </a:custGeom>
          <a:solidFill>
            <a:srgbClr val="E5E7E7"/>
          </a:solidFill>
          <a:ln w="886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lvl="0"/>
            <a:endParaRPr lang="en-US"/>
          </a:p>
        </p:txBody>
      </p:sp>
      <p:sp>
        <p:nvSpPr>
          <p:cNvPr id="2" name="Text Placeholder 33">
            <a:extLst>
              <a:ext uri="{FF2B5EF4-FFF2-40B4-BE49-F238E27FC236}">
                <a16:creationId xmlns:a16="http://schemas.microsoft.com/office/drawing/2014/main" id="{77EB84B8-4DBB-4836-1413-82C9975C4E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200" y="2908827"/>
            <a:ext cx="6863882" cy="369887"/>
          </a:xfrm>
        </p:spPr>
        <p:txBody>
          <a:bodyPr anchor="b" anchorCtr="0"/>
          <a:lstStyle>
            <a:lvl1pPr marL="0" indent="0">
              <a:buNone/>
              <a:defRPr sz="2400" b="1" cap="all" spc="200" baseline="0">
                <a:solidFill>
                  <a:schemeClr val="accent5"/>
                </a:solidFill>
                <a:latin typeface="+mn-lt"/>
                <a:ea typeface="Cambria" panose="02040503050406030204" pitchFamily="18" charset="0"/>
              </a:defRPr>
            </a:lvl1pPr>
            <a:lvl2pPr marL="231775" indent="0">
              <a:buNone/>
              <a:defRPr b="1" cap="all" baseline="0">
                <a:solidFill>
                  <a:srgbClr val="00AEEF"/>
                </a:solidFill>
              </a:defRPr>
            </a:lvl2pPr>
            <a:lvl3pPr marL="914400" indent="0">
              <a:buNone/>
              <a:defRPr b="1" cap="all" baseline="0">
                <a:solidFill>
                  <a:srgbClr val="00AEEF"/>
                </a:solidFill>
              </a:defRPr>
            </a:lvl3pPr>
            <a:lvl4pPr marL="1371600" indent="0">
              <a:buNone/>
              <a:defRPr b="1" cap="all" baseline="0">
                <a:solidFill>
                  <a:srgbClr val="00AEEF"/>
                </a:solidFill>
              </a:defRPr>
            </a:lvl4pPr>
            <a:lvl5pPr marL="1828800" indent="0">
              <a:buNone/>
              <a:defRPr b="1" cap="all" baseline="0">
                <a:solidFill>
                  <a:srgbClr val="00AEE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155C212-ABAC-225D-39A6-EC4B98606C7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14835" y="810769"/>
            <a:ext cx="2838532" cy="3457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39230452"/>
      </p:ext>
    </p:extLst>
  </p:cSld>
  <p:clrMapOvr>
    <a:masterClrMapping/>
  </p:clrMapOvr>
  <p:transition>
    <p:zoom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5A43D-B5BB-9B4D-CE69-36574CDD2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8C744F7-6887-C3F5-D596-A82DF9690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1197ECD-649E-7140-68CE-89C6B6B70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BE37D33-76E0-8EAD-A691-711653B31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5814471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7EFB8B-1B8A-1063-EF75-7BB5DB8617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0" y="1223963"/>
            <a:ext cx="11515501" cy="5041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688DC-7CE3-19FF-1E65-AFF5F486A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2E5E1CE3-F7A3-9B08-C9A2-7ECD456687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61433" y="171450"/>
            <a:ext cx="1752600" cy="5905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221DB9-57B9-F3AB-3C7F-1FECE6BB806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10372620" y="378763"/>
            <a:ext cx="1513266" cy="184339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746751B-319E-FF48-87B8-07319C46C70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B240D5D-8E7F-B8E1-B98F-9ED702EB05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AFD28E4-A4DE-E509-C550-3DE64DA987C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9422181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881" y="1223963"/>
            <a:ext cx="5539255" cy="513619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223963"/>
            <a:ext cx="5541431" cy="513619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F9D0239-1EAE-F092-147D-19CE19787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E7D033AA-507D-F997-34F8-E4C76DFB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363166B-3397-D363-023F-9E5259458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0D18538-EF69-54FC-4538-6B1C850D6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447553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5A43D-B5BB-9B4D-CE69-36574CDD2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E2FD643-A316-54D7-D1E8-5FF0B57898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61433" y="171450"/>
            <a:ext cx="1752600" cy="6223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E3748AF-B975-BF43-0831-8B0736FA89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10372620" y="378763"/>
            <a:ext cx="1513266" cy="184339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72622B6-8D4B-B207-9469-4DE8A384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BF84C73-AD47-DC90-6A77-C037F1E66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8AAF924-2ACA-9D89-45B2-E3FF84A7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0857710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8850BE8-AE05-4095-0B99-9A53339A9F0C}"/>
              </a:ext>
            </a:extLst>
          </p:cNvPr>
          <p:cNvSpPr/>
          <p:nvPr userDrawn="1"/>
        </p:nvSpPr>
        <p:spPr bwMode="auto">
          <a:xfrm>
            <a:off x="246682" y="6197739"/>
            <a:ext cx="11945318" cy="660261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E3F34FD-BAF5-9556-11C5-29859133933C}"/>
              </a:ext>
            </a:extLst>
          </p:cNvPr>
          <p:cNvSpPr/>
          <p:nvPr userDrawn="1"/>
        </p:nvSpPr>
        <p:spPr bwMode="auto">
          <a:xfrm>
            <a:off x="246682" y="5831840"/>
            <a:ext cx="11945318" cy="27908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07C3FA-D1D1-8BD6-009B-E0B75DB616AC}"/>
              </a:ext>
            </a:extLst>
          </p:cNvPr>
          <p:cNvSpPr/>
          <p:nvPr userDrawn="1"/>
        </p:nvSpPr>
        <p:spPr bwMode="auto">
          <a:xfrm>
            <a:off x="246682" y="-2"/>
            <a:ext cx="11945318" cy="5735322"/>
          </a:xfrm>
          <a:prstGeom prst="rect">
            <a:avLst/>
          </a:prstGeom>
          <a:solidFill>
            <a:srgbClr val="00AADE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US" sz="1800" i="0" u="none" strike="noStrike" cap="none" normalizeH="0" baseline="0">
              <a:ln>
                <a:noFill/>
              </a:ln>
              <a:effectLst/>
              <a:ea typeface="MS PGothic" pitchFamily="34" charset="-128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FE88E39-B0DB-A3CC-157C-2AE0DBF84107}"/>
              </a:ext>
            </a:extLst>
          </p:cNvPr>
          <p:cNvSpPr/>
          <p:nvPr userDrawn="1"/>
        </p:nvSpPr>
        <p:spPr bwMode="auto">
          <a:xfrm>
            <a:off x="1" y="-4"/>
            <a:ext cx="3351633" cy="6857998"/>
          </a:xfrm>
          <a:custGeom>
            <a:avLst/>
            <a:gdLst>
              <a:gd name="connsiteX0" fmla="*/ 0 w 3351633"/>
              <a:gd name="connsiteY0" fmla="*/ 0 h 6857998"/>
              <a:gd name="connsiteX1" fmla="*/ 1790781 w 3351633"/>
              <a:gd name="connsiteY1" fmla="*/ 0 h 6857998"/>
              <a:gd name="connsiteX2" fmla="*/ 2493514 w 3351633"/>
              <a:gd name="connsiteY2" fmla="*/ 0 h 6857998"/>
              <a:gd name="connsiteX3" fmla="*/ 2493694 w 3351633"/>
              <a:gd name="connsiteY3" fmla="*/ 312 h 6857998"/>
              <a:gd name="connsiteX4" fmla="*/ 3351633 w 3351633"/>
              <a:gd name="connsiteY4" fmla="*/ 3388575 h 6857998"/>
              <a:gd name="connsiteX5" fmla="*/ 2493694 w 3351633"/>
              <a:gd name="connsiteY5" fmla="*/ 6776838 h 6857998"/>
              <a:gd name="connsiteX6" fmla="*/ 2447027 w 3351633"/>
              <a:gd name="connsiteY6" fmla="*/ 6857998 h 6857998"/>
              <a:gd name="connsiteX7" fmla="*/ 1744294 w 3351633"/>
              <a:gd name="connsiteY7" fmla="*/ 6857998 h 6857998"/>
              <a:gd name="connsiteX8" fmla="*/ 0 w 3351633"/>
              <a:gd name="connsiteY8" fmla="*/ 6857998 h 6857998"/>
              <a:gd name="connsiteX9" fmla="*/ 0 w 3351633"/>
              <a:gd name="connsiteY9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51633" h="6857998">
                <a:moveTo>
                  <a:pt x="0" y="0"/>
                </a:moveTo>
                <a:lnTo>
                  <a:pt x="1790781" y="0"/>
                </a:lnTo>
                <a:lnTo>
                  <a:pt x="2493514" y="0"/>
                </a:lnTo>
                <a:lnTo>
                  <a:pt x="2493694" y="312"/>
                </a:lnTo>
                <a:cubicBezTo>
                  <a:pt x="3040840" y="1007518"/>
                  <a:pt x="3351633" y="2161752"/>
                  <a:pt x="3351633" y="3388575"/>
                </a:cubicBezTo>
                <a:cubicBezTo>
                  <a:pt x="3351633" y="4615398"/>
                  <a:pt x="3040840" y="5769632"/>
                  <a:pt x="2493694" y="6776838"/>
                </a:cubicBezTo>
                <a:lnTo>
                  <a:pt x="2447027" y="6857998"/>
                </a:lnTo>
                <a:lnTo>
                  <a:pt x="1744294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EB1537D-E247-2384-0A09-5208D1EED7EB}"/>
              </a:ext>
            </a:extLst>
          </p:cNvPr>
          <p:cNvSpPr/>
          <p:nvPr userDrawn="1"/>
        </p:nvSpPr>
        <p:spPr bwMode="auto">
          <a:xfrm>
            <a:off x="2387243" y="-4"/>
            <a:ext cx="1430749" cy="6858000"/>
          </a:xfrm>
          <a:custGeom>
            <a:avLst/>
            <a:gdLst>
              <a:gd name="connsiteX0" fmla="*/ 47041 w 1430749"/>
              <a:gd name="connsiteY0" fmla="*/ 0 h 6939817"/>
              <a:gd name="connsiteX1" fmla="*/ 626025 w 1430749"/>
              <a:gd name="connsiteY1" fmla="*/ 0 h 6939817"/>
              <a:gd name="connsiteX2" fmla="*/ 670607 w 1430749"/>
              <a:gd name="connsiteY2" fmla="*/ 87046 h 6939817"/>
              <a:gd name="connsiteX3" fmla="*/ 1430749 w 1430749"/>
              <a:gd name="connsiteY3" fmla="*/ 3429003 h 6939817"/>
              <a:gd name="connsiteX4" fmla="*/ 670607 w 1430749"/>
              <a:gd name="connsiteY4" fmla="*/ 6770960 h 6939817"/>
              <a:gd name="connsiteX5" fmla="*/ 584123 w 1430749"/>
              <a:gd name="connsiteY5" fmla="*/ 6939817 h 6939817"/>
              <a:gd name="connsiteX6" fmla="*/ 0 w 1430749"/>
              <a:gd name="connsiteY6" fmla="*/ 6939817 h 6939817"/>
              <a:gd name="connsiteX7" fmla="*/ 47223 w 1430749"/>
              <a:gd name="connsiteY7" fmla="*/ 6857688 h 6939817"/>
              <a:gd name="connsiteX8" fmla="*/ 915398 w 1430749"/>
              <a:gd name="connsiteY8" fmla="*/ 3429002 h 6939817"/>
              <a:gd name="connsiteX9" fmla="*/ 47223 w 1430749"/>
              <a:gd name="connsiteY9" fmla="*/ 316 h 6939817"/>
              <a:gd name="connsiteX10" fmla="*/ 47041 w 1430749"/>
              <a:gd name="connsiteY10" fmla="*/ 0 h 6939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749" h="6939817">
                <a:moveTo>
                  <a:pt x="47041" y="0"/>
                </a:moveTo>
                <a:lnTo>
                  <a:pt x="626025" y="0"/>
                </a:lnTo>
                <a:lnTo>
                  <a:pt x="670607" y="87046"/>
                </a:lnTo>
                <a:cubicBezTo>
                  <a:pt x="1157752" y="1098039"/>
                  <a:pt x="1430749" y="2231640"/>
                  <a:pt x="1430749" y="3429003"/>
                </a:cubicBezTo>
                <a:cubicBezTo>
                  <a:pt x="1430749" y="4626366"/>
                  <a:pt x="1157752" y="5759968"/>
                  <a:pt x="670607" y="6770960"/>
                </a:cubicBezTo>
                <a:lnTo>
                  <a:pt x="584123" y="6939817"/>
                </a:lnTo>
                <a:lnTo>
                  <a:pt x="0" y="6939817"/>
                </a:lnTo>
                <a:lnTo>
                  <a:pt x="47223" y="6857688"/>
                </a:lnTo>
                <a:cubicBezTo>
                  <a:pt x="600897" y="5838466"/>
                  <a:pt x="915398" y="4670462"/>
                  <a:pt x="915398" y="3429002"/>
                </a:cubicBezTo>
                <a:cubicBezTo>
                  <a:pt x="915398" y="2187542"/>
                  <a:pt x="600897" y="1019538"/>
                  <a:pt x="47223" y="316"/>
                </a:cubicBezTo>
                <a:lnTo>
                  <a:pt x="47041" y="0"/>
                </a:lnTo>
                <a:close/>
              </a:path>
            </a:pathLst>
          </a:custGeom>
          <a:solidFill>
            <a:schemeClr val="bg1">
              <a:alpha val="4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oval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pic>
        <p:nvPicPr>
          <p:cNvPr id="24" name="Picture 17" descr="slide_Eversource_energy_white">
            <a:extLst>
              <a:ext uri="{FF2B5EF4-FFF2-40B4-BE49-F238E27FC236}">
                <a16:creationId xmlns:a16="http://schemas.microsoft.com/office/drawing/2014/main" id="{AC86B30D-5FCA-FDA3-4496-DCDD8CCE326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4751"/>
          <a:stretch/>
        </p:blipFill>
        <p:spPr bwMode="auto">
          <a:xfrm>
            <a:off x="10280650" y="6442656"/>
            <a:ext cx="1460500" cy="19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itle 33">
            <a:extLst>
              <a:ext uri="{FF2B5EF4-FFF2-40B4-BE49-F238E27FC236}">
                <a16:creationId xmlns:a16="http://schemas.microsoft.com/office/drawing/2014/main" id="{14250DB8-B6C8-2F8C-D14C-408D395D6F9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402667" y="3136613"/>
            <a:ext cx="7338483" cy="584775"/>
          </a:xfrm>
        </p:spPr>
        <p:txBody>
          <a:bodyPr anchor="ctr" anchorCtr="0">
            <a:sp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4665629"/>
      </p:ext>
    </p:extLst>
  </p:cSld>
  <p:clrMapOvr>
    <a:masterClrMapping/>
  </p:clrMapOvr>
  <p:transition>
    <p:zoom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A796B27-CF43-C314-CF16-B13095A0B5E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0372620" y="378763"/>
            <a:ext cx="1513266" cy="184339"/>
          </a:xfrm>
          <a:prstGeom prst="rect">
            <a:avLst/>
          </a:prstGeom>
        </p:spPr>
      </p:pic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38151" y="258379"/>
            <a:ext cx="96919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2" y="1225550"/>
            <a:ext cx="11296648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</p:txBody>
      </p:sp>
      <p:sp>
        <p:nvSpPr>
          <p:cNvPr id="2324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442657"/>
            <a:ext cx="2108200" cy="257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 b="0">
                <a:latin typeface="+mn-lt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24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42656"/>
            <a:ext cx="38608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000" b="0">
                <a:latin typeface="+mn-lt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A8B38D-9971-34DF-3D21-7EBA6C1423D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2700"/>
            <a:ext cx="12188952" cy="184150"/>
          </a:xfrm>
          <a:prstGeom prst="rect">
            <a:avLst/>
          </a:prstGeom>
          <a:solidFill>
            <a:srgbClr val="00B1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3ECDC6-39EE-76A4-C995-4BDDCDA2ED10}"/>
              </a:ext>
            </a:extLst>
          </p:cNvPr>
          <p:cNvGrpSpPr/>
          <p:nvPr userDrawn="1"/>
        </p:nvGrpSpPr>
        <p:grpSpPr>
          <a:xfrm>
            <a:off x="-1" y="6741150"/>
            <a:ext cx="12188951" cy="118533"/>
            <a:chOff x="0" y="4753557"/>
            <a:chExt cx="9601200" cy="12834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A7026D-1D75-31E2-E93F-B7636BB2D571}"/>
                </a:ext>
              </a:extLst>
            </p:cNvPr>
            <p:cNvSpPr/>
            <p:nvPr userDrawn="1"/>
          </p:nvSpPr>
          <p:spPr bwMode="auto">
            <a:xfrm>
              <a:off x="0" y="4753557"/>
              <a:ext cx="3200400" cy="128342"/>
            </a:xfrm>
            <a:prstGeom prst="rect">
              <a:avLst/>
            </a:prstGeom>
            <a:solidFill>
              <a:srgbClr val="00AADE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D1609D1-8C27-2962-41DE-9B2688475918}"/>
                </a:ext>
              </a:extLst>
            </p:cNvPr>
            <p:cNvSpPr/>
            <p:nvPr userDrawn="1"/>
          </p:nvSpPr>
          <p:spPr bwMode="auto">
            <a:xfrm>
              <a:off x="3200400" y="4753557"/>
              <a:ext cx="3200400" cy="128342"/>
            </a:xfrm>
            <a:prstGeom prst="rect">
              <a:avLst/>
            </a:prstGeom>
            <a:solidFill>
              <a:srgbClr val="00B140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DA83B7C-9A0E-4609-ADA6-F32F85CBA0BB}"/>
                </a:ext>
              </a:extLst>
            </p:cNvPr>
            <p:cNvSpPr/>
            <p:nvPr userDrawn="1"/>
          </p:nvSpPr>
          <p:spPr bwMode="auto">
            <a:xfrm>
              <a:off x="6400800" y="4753557"/>
              <a:ext cx="3200400" cy="128342"/>
            </a:xfrm>
            <a:prstGeom prst="rect">
              <a:avLst/>
            </a:prstGeom>
            <a:solidFill>
              <a:srgbClr val="007749"/>
            </a:solidFill>
            <a:ln w="9525" cap="flat" cmpd="sng" algn="ctr">
              <a:noFill/>
              <a:prstDash val="solid"/>
              <a:round/>
              <a:headEnd type="none" w="med" len="med"/>
              <a:tailEnd type="oval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3963F8CD-0AD4-E33E-8D8C-4F003FCC6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8767" y="6442657"/>
            <a:ext cx="436032" cy="243893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50" b="1">
                <a:solidFill>
                  <a:schemeClr val="tx1"/>
                </a:solidFill>
              </a:defRPr>
            </a:lvl1pPr>
          </a:lstStyle>
          <a:p>
            <a:fld id="{EEC801C8-A0AB-4D3A-AE9D-0933C9525D3C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7810" r:id="rId1"/>
    <p:sldLayoutId id="2147487880" r:id="rId2"/>
    <p:sldLayoutId id="2147487883" r:id="rId3"/>
    <p:sldLayoutId id="2147487882" r:id="rId4"/>
    <p:sldLayoutId id="2147487841" r:id="rId5"/>
    <p:sldLayoutId id="2147487889" r:id="rId6"/>
    <p:sldLayoutId id="2147487890" r:id="rId7"/>
    <p:sldLayoutId id="2147487888" r:id="rId8"/>
    <p:sldLayoutId id="2147487885" r:id="rId9"/>
    <p:sldLayoutId id="2147487886" r:id="rId10"/>
    <p:sldLayoutId id="2147487891" r:id="rId11"/>
    <p:sldLayoutId id="2147487887" r:id="rId12"/>
    <p:sldLayoutId id="2147487843" r:id="rId13"/>
    <p:sldLayoutId id="2147487861" r:id="rId14"/>
    <p:sldLayoutId id="2147487892" r:id="rId15"/>
  </p:sldLayoutIdLst>
  <p:transition>
    <p:zoom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cap="none" baseline="0">
          <a:solidFill>
            <a:schemeClr val="accent1"/>
          </a:solidFill>
          <a:latin typeface="+mj-lt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749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749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749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7749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pitchFamily="34" charset="0"/>
        </a:defRPr>
      </a:lvl9pPr>
    </p:titleStyle>
    <p:bodyStyle>
      <a:lvl1pPr marL="231775" indent="-231775" algn="l" rtl="0" eaLnBrk="1" fontAlgn="base" hangingPunct="1">
        <a:lnSpc>
          <a:spcPct val="95000"/>
        </a:lnSpc>
        <a:spcBef>
          <a:spcPct val="15000"/>
        </a:spcBef>
        <a:spcAft>
          <a:spcPct val="10000"/>
        </a:spcAft>
        <a:buClr>
          <a:srgbClr val="008000"/>
        </a:buClr>
        <a:buSzPct val="100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68325" indent="-336550" algn="l" rtl="0" eaLnBrk="1" fontAlgn="base" hangingPunct="1">
        <a:lnSpc>
          <a:spcPct val="95000"/>
        </a:lnSpc>
        <a:spcBef>
          <a:spcPct val="15000"/>
        </a:spcBef>
        <a:spcAft>
          <a:spcPct val="10000"/>
        </a:spcAft>
        <a:buClr>
          <a:srgbClr val="008000"/>
        </a:buClr>
        <a:buSzPct val="135000"/>
        <a:buFont typeface="Arial" charset="0"/>
        <a:buChar char="–"/>
        <a:defRPr sz="1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5000"/>
        </a:lnSpc>
        <a:spcBef>
          <a:spcPct val="15000"/>
        </a:spcBef>
        <a:spcAft>
          <a:spcPct val="10000"/>
        </a:spcAft>
        <a:buClr>
          <a:srgbClr val="008000"/>
        </a:buClr>
        <a:buSzPct val="135000"/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40000"/>
        </a:spcBef>
        <a:spcAft>
          <a:spcPct val="0"/>
        </a:spcAft>
        <a:buClr>
          <a:srgbClr val="0066FF"/>
        </a:buClr>
        <a:buSzPct val="13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40000"/>
        </a:spcBef>
        <a:spcAft>
          <a:spcPct val="0"/>
        </a:spcAft>
        <a:buClr>
          <a:srgbClr val="0066FF"/>
        </a:buClr>
        <a:buSzPct val="13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40000"/>
        </a:spcBef>
        <a:spcAft>
          <a:spcPct val="0"/>
        </a:spcAft>
        <a:buClr>
          <a:srgbClr val="0066FF"/>
        </a:buClr>
        <a:buSzPct val="13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40000"/>
        </a:spcBef>
        <a:spcAft>
          <a:spcPct val="0"/>
        </a:spcAft>
        <a:buClr>
          <a:srgbClr val="0066FF"/>
        </a:buClr>
        <a:buSzPct val="13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40000"/>
        </a:spcBef>
        <a:spcAft>
          <a:spcPct val="0"/>
        </a:spcAft>
        <a:buClr>
          <a:srgbClr val="0066FF"/>
        </a:buClr>
        <a:buSzPct val="13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40000"/>
        </a:spcBef>
        <a:spcAft>
          <a:spcPct val="0"/>
        </a:spcAft>
        <a:buClr>
          <a:srgbClr val="0066FF"/>
        </a:buClr>
        <a:buSzPct val="13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396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72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7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terms" TargetMode="External"/><Relationship Id="rId2" Type="http://schemas.openxmlformats.org/officeDocument/2006/relationships/hyperlink" Target="https://ocw.mit.edu/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ym typeface="Raleway Medium"/>
              </a:rPr>
              <a:t>Utility Perspective on Scaling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C315B-E5B1-63AB-6AB9-D63E21D2DF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1200" y="2745537"/>
            <a:ext cx="9875706" cy="369887"/>
          </a:xfrm>
        </p:spPr>
        <p:txBody>
          <a:bodyPr/>
          <a:lstStyle/>
          <a:p>
            <a:r>
              <a:rPr lang="en-US" dirty="0">
                <a:sym typeface="Raleway Medium"/>
              </a:rPr>
              <a:t>Deploying Geothermal Networks At City and Country Scale</a:t>
            </a:r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7F6CA6C-680E-C717-211C-D55E4EB5070B}"/>
              </a:ext>
            </a:extLst>
          </p:cNvPr>
          <p:cNvSpPr txBox="1">
            <a:spLocks/>
          </p:cNvSpPr>
          <p:nvPr/>
        </p:nvSpPr>
        <p:spPr>
          <a:xfrm>
            <a:off x="11298767" y="6442657"/>
            <a:ext cx="436032" cy="2438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fld id="{5BFC4AD9-64A9-4A9B-A17E-2CB0E5EE46C8}" type="slidenum">
              <a:rPr lang="en-US" sz="1050" b="0" smtClean="0"/>
              <a:pPr/>
              <a:t>1</a:t>
            </a:fld>
            <a:endParaRPr lang="en-US" sz="105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8040613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BE651-E537-60AE-849C-D56E52B64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Framingham Geothermal Pilot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95AEB-AE9D-F33A-FDDC-D2964941B14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BFC4AD9-64A9-4A9B-A17E-2CB0E5EE46C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5AAC6E-270D-FD65-4DEF-007A1E157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348" y="834744"/>
            <a:ext cx="7293303" cy="3550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35DF2B75-1F4E-F10B-07FF-D2DBD60B2758}"/>
              </a:ext>
            </a:extLst>
          </p:cNvPr>
          <p:cNvSpPr txBox="1"/>
          <p:nvPr/>
        </p:nvSpPr>
        <p:spPr>
          <a:xfrm>
            <a:off x="6802965" y="4506740"/>
            <a:ext cx="5202768" cy="1492716"/>
          </a:xfrm>
          <a:prstGeom prst="rect">
            <a:avLst/>
          </a:prstGeom>
          <a:solidFill>
            <a:srgbClr val="E4F3F4"/>
          </a:solidFill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cs typeface="Calibri"/>
              </a:rPr>
              <a:t>System: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Calibri"/>
              </a:rPr>
              <a:t>One pipe design, approx. 1 mile of main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Calibri"/>
              </a:rPr>
              <a:t>37 buildings, approx. 135 individual customers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Calibri"/>
              </a:rPr>
              <a:t>5 commercial customers including large school building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Calibri"/>
              </a:rPr>
              <a:t>90 boreholes to provide capacity of approx. 375 tons of load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35595D6-6DE4-2623-DAD9-9B8BBF886655}"/>
              </a:ext>
            </a:extLst>
          </p:cNvPr>
          <p:cNvSpPr txBox="1"/>
          <p:nvPr/>
        </p:nvSpPr>
        <p:spPr>
          <a:xfrm>
            <a:off x="186267" y="4495268"/>
            <a:ext cx="6468533" cy="2092881"/>
          </a:xfrm>
          <a:prstGeom prst="rect">
            <a:avLst/>
          </a:prstGeom>
          <a:solidFill>
            <a:srgbClr val="E4F3F4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bg2">
                  <a:lumMod val="25000"/>
                </a:schemeClr>
              </a:buClr>
            </a:pPr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cs typeface="Arial"/>
              </a:rPr>
              <a:t>Timeline:</a:t>
            </a:r>
          </a:p>
          <a:p>
            <a:pPr marL="342900" indent="-34290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cs typeface="Arial"/>
              </a:rPr>
              <a:t>2019:</a:t>
            </a:r>
            <a:r>
              <a:rPr lang="en-US" sz="1300" dirty="0">
                <a:solidFill>
                  <a:schemeClr val="bg2">
                    <a:lumMod val="10000"/>
                  </a:schemeClr>
                </a:solidFill>
                <a:cs typeface="Arial"/>
              </a:rPr>
              <a:t> </a:t>
            </a: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Arial"/>
              </a:rPr>
              <a:t>Initial pilot proposed in natural gas rate case</a:t>
            </a:r>
            <a:endParaRPr lang="en-US" sz="1300" b="0" dirty="0">
              <a:solidFill>
                <a:schemeClr val="bg2">
                  <a:lumMod val="10000"/>
                </a:schemeClr>
              </a:solidFill>
              <a:cs typeface="Calibri"/>
            </a:endParaRPr>
          </a:p>
          <a:p>
            <a:pPr marL="342900" indent="-34290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cs typeface="Arial"/>
              </a:rPr>
              <a:t>2020: </a:t>
            </a: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Arial"/>
              </a:rPr>
              <a:t>Project approved by DPU</a:t>
            </a:r>
            <a:endParaRPr lang="en-US" sz="1300" b="0" dirty="0">
              <a:solidFill>
                <a:schemeClr val="bg2">
                  <a:lumMod val="10000"/>
                </a:schemeClr>
              </a:solidFill>
              <a:cs typeface="Calibri"/>
            </a:endParaRPr>
          </a:p>
          <a:p>
            <a:pPr marL="342900" indent="-34290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cs typeface="Calibri"/>
              </a:rPr>
              <a:t>2021:</a:t>
            </a:r>
            <a:r>
              <a:rPr lang="en-US" sz="1300" dirty="0">
                <a:solidFill>
                  <a:schemeClr val="bg2">
                    <a:lumMod val="10000"/>
                  </a:schemeClr>
                </a:solidFill>
                <a:cs typeface="Calibri"/>
              </a:rPr>
              <a:t> </a:t>
            </a: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Arial"/>
              </a:rPr>
              <a:t>Feasibility, site selection</a:t>
            </a:r>
            <a:r>
              <a:rPr lang="en-US" sz="1300" dirty="0">
                <a:solidFill>
                  <a:schemeClr val="bg2">
                    <a:lumMod val="10000"/>
                  </a:schemeClr>
                </a:solidFill>
                <a:cs typeface="Arial"/>
              </a:rPr>
              <a:t>:</a:t>
            </a: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Arial"/>
              </a:rPr>
              <a:t> Framingham</a:t>
            </a:r>
            <a:r>
              <a:rPr lang="en-US" sz="1300" dirty="0">
                <a:solidFill>
                  <a:schemeClr val="bg2">
                    <a:lumMod val="10000"/>
                  </a:schemeClr>
                </a:solidFill>
                <a:cs typeface="Arial"/>
              </a:rPr>
              <a:t>,</a:t>
            </a: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cs typeface="Arial"/>
              </a:rPr>
              <a:t> MA established as host community</a:t>
            </a:r>
            <a:endParaRPr lang="en-US" sz="1300" b="0" dirty="0">
              <a:solidFill>
                <a:schemeClr val="bg2">
                  <a:lumMod val="10000"/>
                </a:schemeClr>
              </a:solidFill>
              <a:cs typeface="Calibri"/>
            </a:endParaRPr>
          </a:p>
          <a:p>
            <a:pPr marL="342900" indent="-34290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ea typeface="MS PGothic"/>
                <a:cs typeface="Calibri"/>
              </a:rPr>
              <a:t>2023</a:t>
            </a:r>
            <a:r>
              <a:rPr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ea typeface="MS PGothic"/>
                <a:cs typeface="Calibri"/>
              </a:rPr>
              <a:t>: Primary construction begins</a:t>
            </a:r>
          </a:p>
          <a:p>
            <a:pPr marL="342900" indent="-34290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bg2">
                    <a:lumMod val="10000"/>
                  </a:schemeClr>
                </a:solidFill>
                <a:ea typeface="MS PGothic"/>
                <a:cs typeface="Calibri"/>
              </a:rPr>
              <a:t>2024</a:t>
            </a:r>
            <a:r>
              <a:rPr lang="en-US" sz="1300" dirty="0">
                <a:solidFill>
                  <a:schemeClr val="bg2">
                    <a:lumMod val="10000"/>
                  </a:schemeClr>
                </a:solidFill>
                <a:ea typeface="MS PGothic"/>
                <a:cs typeface="Calibri"/>
              </a:rPr>
              <a:t>: </a:t>
            </a: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ea typeface="MS PGothic"/>
                <a:cs typeface="Calibri"/>
              </a:rPr>
              <a:t>System commissioned – customers connected</a:t>
            </a:r>
          </a:p>
          <a:p>
            <a:pPr marL="342900" indent="-34290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ea typeface="MS PGothic"/>
                <a:cs typeface="Calibri"/>
              </a:rPr>
              <a:t>2025</a:t>
            </a:r>
            <a:r>
              <a:rPr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ea typeface="MS PGothic"/>
                <a:cs typeface="Calibri"/>
              </a:rPr>
              <a:t>: For</a:t>
            </a:r>
            <a:r>
              <a:rPr lang="en-US" sz="1300" b="0" dirty="0">
                <a:solidFill>
                  <a:schemeClr val="bg2">
                    <a:lumMod val="10000"/>
                  </a:schemeClr>
                </a:solidFill>
                <a:ea typeface="MS PGothic"/>
                <a:cs typeface="Calibri"/>
              </a:rPr>
              <a:t>mal data collection begins</a:t>
            </a:r>
            <a:endParaRPr lang="en-US" sz="13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ea typeface="MS PGothic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4231699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BE651-E537-60AE-849C-D56E52B6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1" y="258379"/>
            <a:ext cx="9691967" cy="830997"/>
          </a:xfrm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b="1" cap="none" baseline="0" dirty="0">
                <a:latin typeface="+mj-lt"/>
                <a:ea typeface="+mj-ea"/>
                <a:cs typeface="Arial" panose="020B0604020202020204" pitchFamily="34" charset="0"/>
              </a:rPr>
              <a:t>Framingham Expansion – A Unique Opportunity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95AEB-AE9D-F33A-FDDC-D296494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8767" y="6442657"/>
            <a:ext cx="436032" cy="243893"/>
          </a:xfrm>
        </p:spPr>
        <p:txBody>
          <a:bodyPr vert="horz" lIns="0" tIns="45720" rIns="0" bIns="45720" rtlCol="0" anchor="ctr">
            <a:normAutofit/>
          </a:bodyPr>
          <a:lstStyle/>
          <a:p>
            <a:pPr>
              <a:lnSpc>
                <a:spcPct val="90000"/>
              </a:lnSpc>
            </a:pPr>
            <a:fld id="{5BFC4AD9-64A9-4A9B-A17E-2CB0E5EE46C8}" type="slidenum">
              <a:rPr lang="en-US" smtClean="0"/>
              <a:pPr>
                <a:lnSpc>
                  <a:spcPct val="90000"/>
                </a:lnSpc>
              </a:pPr>
              <a:t>3</a:t>
            </a:fld>
            <a:endParaRPr lang="en-US"/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DDA52A44-AD75-4079-3045-7CEEAE46696B}"/>
              </a:ext>
            </a:extLst>
          </p:cNvPr>
          <p:cNvSpPr>
            <a:spLocks noGrp="1"/>
          </p:cNvSpPr>
          <p:nvPr/>
        </p:nvSpPr>
        <p:spPr bwMode="auto">
          <a:xfrm>
            <a:off x="438151" y="991658"/>
            <a:ext cx="11296648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xmlns:lc="http://schemas.openxmlformats.org/drawingml/2006/lockedCanvas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55000"/>
              </a:spcAft>
              <a:buClr>
                <a:srgbClr val="007BC3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55000"/>
              </a:spcAft>
              <a:buClr>
                <a:srgbClr val="007BC3"/>
              </a:buClr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5000"/>
              </a:spcAft>
              <a:buClr>
                <a:srgbClr val="007BC3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b="0" dirty="0">
                <a:latin typeface="Arial"/>
                <a:cs typeface="Arial"/>
              </a:rPr>
              <a:t>HEET, the leading funding applicant for the joint team, received $715K from DOE in 2023 to design an expansion of Eversource’s existing pilot</a:t>
            </a:r>
          </a:p>
          <a:p>
            <a:pPr>
              <a:lnSpc>
                <a:spcPct val="110000"/>
              </a:lnSpc>
              <a:spcBef>
                <a:spcPts val="600"/>
              </a:spcBef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b="0" dirty="0"/>
              <a:t>Second DOE funding opportunity (up to $10M) was submitted earlier this year by joint applicants:</a:t>
            </a:r>
          </a:p>
          <a:p>
            <a:pPr marL="1085850" lvl="2" indent="-285750">
              <a:spcBef>
                <a:spcPts val="0"/>
              </a:spcBef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rgbClr val="0070C0"/>
                </a:solidFill>
              </a:rPr>
              <a:t>HEET:  </a:t>
            </a:r>
            <a:endParaRPr lang="en-US" sz="1800" b="1" dirty="0">
              <a:solidFill>
                <a:srgbClr val="0070C0"/>
              </a:solidFill>
              <a:cs typeface="Arial"/>
            </a:endParaRPr>
          </a:p>
          <a:p>
            <a:pPr marL="1489075" lvl="3" indent="-231775">
              <a:spcBef>
                <a:spcPts val="0"/>
              </a:spcBef>
            </a:pPr>
            <a:r>
              <a:rPr lang="en-US" sz="1800" b="0" dirty="0">
                <a:latin typeface="Arial"/>
                <a:ea typeface="Calibri"/>
                <a:cs typeface="Calibri"/>
              </a:rPr>
              <a:t>Primary recipient of the DOE grant; collaborating on network design, community engagement and workforce development initiatives</a:t>
            </a:r>
          </a:p>
          <a:p>
            <a:pPr marL="1031875" lvl="2" indent="-231775">
              <a:spcBef>
                <a:spcPts val="0"/>
              </a:spcBef>
              <a:buClr>
                <a:srgbClr val="0E75C4"/>
              </a:buClr>
              <a:buFont typeface="Arial,Sans-Serif" panose="05000000000000000000" pitchFamily="2" charset="2"/>
              <a:buChar char="•"/>
            </a:pPr>
            <a:r>
              <a:rPr lang="en-US" sz="1800" b="1" dirty="0">
                <a:solidFill>
                  <a:srgbClr val="0070C0"/>
                </a:solidFill>
                <a:latin typeface="Arial"/>
                <a:ea typeface="Calibri"/>
                <a:cs typeface="Calibri"/>
              </a:rPr>
              <a:t>City of Framingham:</a:t>
            </a:r>
          </a:p>
          <a:p>
            <a:pPr marL="1489075" lvl="3" indent="-231775">
              <a:spcBef>
                <a:spcPts val="0"/>
              </a:spcBef>
            </a:pPr>
            <a:r>
              <a:rPr lang="en-US" sz="1800" b="0" dirty="0">
                <a:latin typeface="Arial"/>
                <a:ea typeface="Calibri"/>
                <a:cs typeface="Calibri"/>
              </a:rPr>
              <a:t>Community partner advocating for project</a:t>
            </a:r>
            <a:endParaRPr lang="en-US" sz="1800" b="0" dirty="0">
              <a:solidFill>
                <a:srgbClr val="0070C0"/>
              </a:solidFill>
            </a:endParaRPr>
          </a:p>
          <a:p>
            <a:pPr marL="1031875" lvl="2" indent="-231775">
              <a:spcBef>
                <a:spcPts val="0"/>
              </a:spcBef>
              <a:buClr>
                <a:srgbClr val="0E75C4"/>
              </a:buClr>
              <a:buFont typeface="Arial,Sans-Serif" panose="05000000000000000000" pitchFamily="2" charset="2"/>
              <a:buChar char="•"/>
            </a:pPr>
            <a:r>
              <a:rPr lang="en-US" sz="1800" b="1" dirty="0">
                <a:solidFill>
                  <a:srgbClr val="0070C0"/>
                </a:solidFill>
                <a:latin typeface="Arial"/>
                <a:ea typeface="Calibri"/>
                <a:cs typeface="Calibri"/>
              </a:rPr>
              <a:t>Eversource Clean Technologies Team:</a:t>
            </a:r>
          </a:p>
          <a:p>
            <a:pPr marL="1489075" lvl="3" indent="-231775">
              <a:spcBef>
                <a:spcPts val="0"/>
              </a:spcBef>
            </a:pPr>
            <a:r>
              <a:rPr lang="en-US" sz="1800" b="0" dirty="0">
                <a:latin typeface="Arial"/>
                <a:ea typeface="Calibri"/>
                <a:cs typeface="Calibri"/>
              </a:rPr>
              <a:t>Execution partner responsible for customer, construction, operations, and maintenance of the networked geothermal system </a:t>
            </a:r>
          </a:p>
          <a:p>
            <a:pPr marL="1257300" lvl="3" indent="0">
              <a:spcBef>
                <a:spcPts val="0"/>
              </a:spcBef>
              <a:buNone/>
            </a:pPr>
            <a:endParaRPr lang="en-US" sz="1800" b="0" dirty="0"/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b="0" dirty="0"/>
              <a:t>If awarded, the grant could help fund construction of the loop and demonstrate cost savings of adding to an existing geothermal project</a:t>
            </a:r>
            <a:endParaRPr lang="en-US" sz="1800" b="0" dirty="0">
              <a:cs typeface="Arial"/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934360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95AEB-AE9D-F33A-FDDC-D296494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8767" y="6442657"/>
            <a:ext cx="436032" cy="243893"/>
          </a:xfrm>
        </p:spPr>
        <p:txBody>
          <a:bodyPr vert="horz" lIns="0" tIns="45720" rIns="0" bIns="45720" rtlCol="0" anchor="ctr">
            <a:normAutofit/>
          </a:bodyPr>
          <a:lstStyle/>
          <a:p>
            <a:pPr>
              <a:lnSpc>
                <a:spcPct val="90000"/>
              </a:lnSpc>
            </a:pPr>
            <a:fld id="{5BFC4AD9-64A9-4A9B-A17E-2CB0E5EE46C8}" type="slidenum">
              <a:rPr lang="en-US" smtClean="0"/>
              <a:pPr>
                <a:lnSpc>
                  <a:spcPct val="90000"/>
                </a:lnSpc>
              </a:pPr>
              <a:t>4</a:t>
            </a:fld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9A403B9-5622-0FBA-2CAD-399B40791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2" y="275982"/>
            <a:ext cx="4454359" cy="632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3196CD1B-CA03-45F3-FB35-ADA2477F85DA}"/>
              </a:ext>
            </a:extLst>
          </p:cNvPr>
          <p:cNvSpPr txBox="1">
            <a:spLocks/>
          </p:cNvSpPr>
          <p:nvPr/>
        </p:nvSpPr>
        <p:spPr>
          <a:xfrm>
            <a:off x="5140318" y="869702"/>
            <a:ext cx="6594481" cy="513619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342900" indent="-342900" algn="l" defTabSz="914400" rtl="0" eaLnBrk="0" fontAlgn="base" latinLnBrk="0" hangingPunct="0">
              <a:spcBef>
                <a:spcPct val="0"/>
              </a:spcBef>
              <a:spcAft>
                <a:spcPct val="55000"/>
              </a:spcAft>
              <a:buClr>
                <a:srgbClr val="007BC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ＭＳ Ｐゴシック" charset="0"/>
              </a:defRPr>
            </a:lvl1pPr>
            <a:lvl2pPr marL="742950" indent="-285750" algn="l" defTabSz="914400" rtl="0" eaLnBrk="0" fontAlgn="base" latinLnBrk="0" hangingPunct="0">
              <a:spcBef>
                <a:spcPct val="0"/>
              </a:spcBef>
              <a:spcAft>
                <a:spcPct val="55000"/>
              </a:spcAft>
              <a:buClr>
                <a:srgbClr val="007BC3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2pPr>
            <a:lvl3pPr marL="1143000" indent="-228600" algn="l" defTabSz="914400" rtl="0" eaLnBrk="0" fontAlgn="base" latinLnBrk="0" hangingPunct="0">
              <a:spcBef>
                <a:spcPct val="0"/>
              </a:spcBef>
              <a:spcAft>
                <a:spcPct val="55000"/>
              </a:spcAft>
              <a:buClr>
                <a:srgbClr val="007BC3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+mn-cs"/>
              </a:defRPr>
            </a:lvl3pPr>
            <a:lvl4pPr marL="1600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20574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b="1" kern="0" dirty="0">
                <a:cs typeface="Arial" panose="020B0604020202020204" pitchFamily="34" charset="0"/>
              </a:rPr>
              <a:t>Capacity: </a:t>
            </a:r>
            <a:r>
              <a:rPr lang="en-US" sz="1800" b="0" kern="0" dirty="0">
                <a:cs typeface="Arial" panose="020B0604020202020204" pitchFamily="34" charset="0"/>
              </a:rPr>
              <a:t>400 tons of load</a:t>
            </a:r>
          </a:p>
          <a:p>
            <a:pPr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kern="0" dirty="0">
                <a:cs typeface="Arial" panose="020B0604020202020204" pitchFamily="34" charset="0"/>
              </a:rPr>
              <a:t>Potential Customer Mix:</a:t>
            </a:r>
            <a:r>
              <a:rPr lang="en-US" sz="1800" b="0" kern="0" dirty="0">
                <a:cs typeface="Arial" panose="020B0604020202020204" pitchFamily="34" charset="0"/>
              </a:rPr>
              <a:t> approximately 180 with mix of 23 residential, 13 Framingham Housing Authority and 1 commercial buildings </a:t>
            </a:r>
          </a:p>
          <a:p>
            <a:pPr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b="1" kern="0" dirty="0">
                <a:cs typeface="Arial" panose="020B0604020202020204" pitchFamily="34" charset="0"/>
              </a:rPr>
              <a:t>Estimated In-Service: </a:t>
            </a:r>
            <a:r>
              <a:rPr lang="en-US" sz="1800" b="0" kern="0" dirty="0">
                <a:cs typeface="Arial" panose="020B0604020202020204" pitchFamily="34" charset="0"/>
              </a:rPr>
              <a:t>2027</a:t>
            </a:r>
          </a:p>
          <a:p>
            <a:pPr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800" b="1" kern="0" dirty="0">
                <a:cs typeface="Arial" panose="020B0604020202020204" pitchFamily="34" charset="0"/>
              </a:rPr>
              <a:t>Projected Facilities: </a:t>
            </a:r>
            <a:r>
              <a:rPr lang="en-US" sz="1800" b="0" kern="0" dirty="0">
                <a:cs typeface="Arial" panose="020B0604020202020204" pitchFamily="34" charset="0"/>
              </a:rPr>
              <a:t>2000 feet of main, up to 50 boreholes, pump vault and instrumentation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408219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BE651-E537-60AE-849C-D56E52B64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Expanding Networked Geothermal Opportunities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95AEB-AE9D-F33A-FDDC-D2964941B14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BFC4AD9-64A9-4A9B-A17E-2CB0E5EE46C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35DF2B75-1F4E-F10B-07FF-D2DBD60B2758}"/>
              </a:ext>
            </a:extLst>
          </p:cNvPr>
          <p:cNvSpPr txBox="1"/>
          <p:nvPr/>
        </p:nvSpPr>
        <p:spPr>
          <a:xfrm>
            <a:off x="6275295" y="2450849"/>
            <a:ext cx="5202768" cy="2523768"/>
          </a:xfrm>
          <a:prstGeom prst="rect">
            <a:avLst/>
          </a:prstGeom>
          <a:solidFill>
            <a:srgbClr val="E4F3F4"/>
          </a:solidFill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r>
              <a:rPr lang="en-US" sz="1800" dirty="0"/>
              <a:t> 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Identifying locations best suited for technology through integrated energy planning efforts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Lowering the cost of drilling to make the technology more affordable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Determining appropriate pricing that balances utility investments with customer usage and affordability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Building out skilled workforce to support technology expansion at scale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E35595D6-6DE4-2623-DAD9-9B8BBF886655}"/>
              </a:ext>
            </a:extLst>
          </p:cNvPr>
          <p:cNvSpPr txBox="1"/>
          <p:nvPr/>
        </p:nvSpPr>
        <p:spPr>
          <a:xfrm>
            <a:off x="708211" y="2450849"/>
            <a:ext cx="5202768" cy="2523768"/>
          </a:xfrm>
          <a:prstGeom prst="rect">
            <a:avLst/>
          </a:prstGeom>
          <a:solidFill>
            <a:srgbClr val="E4F3F4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chemeClr val="bg2">
                  <a:lumMod val="25000"/>
                </a:schemeClr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Opportunities 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/>
              <a:t>MA emissions reduction goals and regulatory policies encourage electrification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/>
              <a:t>Several communities expressed interest in future projects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/>
              <a:t>Pilot data will provide important learnings to apply going forward (e.g., customer acceptance, technology performance, etc.) </a:t>
            </a:r>
          </a:p>
          <a:p>
            <a:pPr marL="285750" indent="-285750">
              <a:buClr>
                <a:srgbClr val="0E75C4"/>
              </a:buClr>
              <a:buFont typeface="Arial" panose="020B0604020202020204" pitchFamily="34" charset="0"/>
              <a:buChar char="•"/>
            </a:pPr>
            <a:r>
              <a:rPr lang="en-US" sz="1400" b="0" dirty="0"/>
              <a:t>New construction developments provide the potential for cost and construction efficiencies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796144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A9C014-DA33-B185-96D8-B45A1C717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Slide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E8429F6-AE58-17A1-4905-992741964D28}"/>
              </a:ext>
            </a:extLst>
          </p:cNvPr>
          <p:cNvSpPr txBox="1">
            <a:spLocks/>
          </p:cNvSpPr>
          <p:nvPr/>
        </p:nvSpPr>
        <p:spPr>
          <a:xfrm>
            <a:off x="11741150" y="6502948"/>
            <a:ext cx="436032" cy="24389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ctr" defTabSz="457200" rtl="0" fontAlgn="base">
              <a:spcBef>
                <a:spcPct val="5000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fld id="{5BFC4AD9-64A9-4A9B-A17E-2CB0E5EE46C8}" type="slidenum">
              <a:rPr lang="en-US" sz="1050" b="0" smtClean="0"/>
              <a:pPr/>
              <a:t>6</a:t>
            </a:fld>
            <a:endParaRPr lang="en-US" sz="1050" b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464522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44D60-00A9-FDA1-F5E0-BC5807E693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2396" indent="0">
              <a:buNone/>
            </a:pPr>
            <a:r>
              <a:rPr lang="en-US" sz="1867" dirty="0"/>
              <a:t>MIT </a:t>
            </a:r>
            <a:r>
              <a:rPr lang="en-US" sz="1867" dirty="0" err="1"/>
              <a:t>OpenCourseWare</a:t>
            </a:r>
            <a:endParaRPr lang="en-US" sz="1867" dirty="0"/>
          </a:p>
          <a:p>
            <a:pPr marL="152396" indent="0">
              <a:buNone/>
            </a:pPr>
            <a:r>
              <a:rPr lang="en-US" sz="1867" u="sng" dirty="0">
                <a:hlinkClick r:id="rId2"/>
              </a:rPr>
              <a:t>https://ocw.mit.edu/</a:t>
            </a:r>
            <a:endParaRPr lang="en-US" sz="1867" dirty="0"/>
          </a:p>
          <a:p>
            <a:pPr marL="152396" indent="0">
              <a:buNone/>
            </a:pPr>
            <a:r>
              <a:rPr lang="en-US" dirty="0"/>
              <a:t> </a:t>
            </a:r>
          </a:p>
          <a:p>
            <a:pPr marL="152396" indent="0">
              <a:buNone/>
            </a:pPr>
            <a:r>
              <a:rPr lang="en-US" dirty="0"/>
              <a:t> </a:t>
            </a:r>
          </a:p>
          <a:p>
            <a:pPr marL="152396" indent="0">
              <a:buNone/>
            </a:pPr>
            <a:r>
              <a:rPr lang="en-US" dirty="0"/>
              <a:t> </a:t>
            </a:r>
          </a:p>
          <a:p>
            <a:pPr marL="152396" indent="0">
              <a:buNone/>
            </a:pPr>
            <a:r>
              <a:rPr lang="en-US" dirty="0"/>
              <a:t>RES.ENV 007 Geothermal Energy Networks (GENs): Transforming our Thermal Energy System</a:t>
            </a:r>
          </a:p>
          <a:p>
            <a:pPr marL="152396" indent="0">
              <a:buNone/>
            </a:pPr>
            <a:r>
              <a:rPr lang="en-US" dirty="0"/>
              <a:t>IAP 2025 </a:t>
            </a:r>
          </a:p>
          <a:p>
            <a:pPr marL="152396" indent="0">
              <a:buNone/>
            </a:pPr>
            <a:r>
              <a:rPr lang="en-US" dirty="0"/>
              <a:t> </a:t>
            </a:r>
          </a:p>
          <a:p>
            <a:pPr marL="152396" indent="0">
              <a:buNone/>
            </a:pPr>
            <a:r>
              <a:rPr lang="en-US" dirty="0"/>
              <a:t> </a:t>
            </a:r>
          </a:p>
          <a:p>
            <a:pPr marL="152396" indent="0">
              <a:buNone/>
            </a:pPr>
            <a:r>
              <a:rPr lang="en-US" dirty="0"/>
              <a:t>For information about citing these materials or our Terms of Use, visit: </a:t>
            </a:r>
            <a:r>
              <a:rPr lang="en-US" u="sng" dirty="0">
                <a:hlinkClick r:id="rId3"/>
              </a:rPr>
              <a:t>https://ocw.mit.edu/terms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7155F4-24B2-EC13-D62D-8648FCEC737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>
                <a:spcBef>
                  <a:spcPts val="0"/>
                </a:spcBef>
                <a:spcAft>
                  <a:spcPts val="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423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5_NSTAR_TOP_BLUE-RED" val="bc5WTkf4"/>
  <p:tag name="ARTICULATE_PROJECT_OPEN" val="0"/>
  <p:tag name="ARTICULATE_SLIDE_THUMBNAIL_REFRESH" val="1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5_NSTAR_Top_Blue-Red">
  <a:themeElements>
    <a:clrScheme name="Eversource 2023">
      <a:dk1>
        <a:srgbClr val="000000"/>
      </a:dk1>
      <a:lt1>
        <a:srgbClr val="FFFFFF"/>
      </a:lt1>
      <a:dk2>
        <a:srgbClr val="289B99"/>
      </a:dk2>
      <a:lt2>
        <a:srgbClr val="FFFFFF"/>
      </a:lt2>
      <a:accent1>
        <a:srgbClr val="04425C"/>
      </a:accent1>
      <a:accent2>
        <a:srgbClr val="007749"/>
      </a:accent2>
      <a:accent3>
        <a:srgbClr val="00B140"/>
      </a:accent3>
      <a:accent4>
        <a:srgbClr val="00AEEF"/>
      </a:accent4>
      <a:accent5>
        <a:srgbClr val="7DC718"/>
      </a:accent5>
      <a:accent6>
        <a:srgbClr val="CDDC31"/>
      </a:accent6>
      <a:hlink>
        <a:srgbClr val="0092CC"/>
      </a:hlink>
      <a:folHlink>
        <a:srgbClr val="808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oval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4_NSTAR_Top_Blue-Re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NSTAR_Top_Blue-Re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NSTAR_Top_Blue-Re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NSTAR_Top_Blue-Re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NSTAR_Top_Blue-Re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NSTAR_Top_Blue-Re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NSTAR_Top_Blue-Re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VERSOURCE Template_05-01-23  -  Read-Only" id="{0DF1931C-0606-4AD8-9967-98F40E7B8D8E}" vid="{58B945EB-AF80-4F2E-9071-99DD84EDC0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4E29069-0A83-4D6C-BC13-9A25D14EFB61}">
  <we:reference id="wa104379997" version="2.0.0.0" store="en-US" storeType="OMEX"/>
  <we:alternateReferences>
    <we:reference id="wa104379997" version="2.0.0.0" store="WA104379997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8FD89AE1762B48A7E75EFA6519ABA6" ma:contentTypeVersion="13" ma:contentTypeDescription="Create a new document." ma:contentTypeScope="" ma:versionID="40dfea1bedad8ac4f66225d4c151b289">
  <xsd:schema xmlns:xsd="http://www.w3.org/2001/XMLSchema" xmlns:xs="http://www.w3.org/2001/XMLSchema" xmlns:p="http://schemas.microsoft.com/office/2006/metadata/properties" xmlns:ns3="cc052d42-eb23-4a1d-ba35-8ca5c88aeecf" xmlns:ns4="a33bc64f-8cf7-49ea-b7b2-24c8107c81b5" targetNamespace="http://schemas.microsoft.com/office/2006/metadata/properties" ma:root="true" ma:fieldsID="85f9b9e3498c44c17fce44badcf9bb0b" ns3:_="" ns4:_="">
    <xsd:import namespace="cc052d42-eb23-4a1d-ba35-8ca5c88aeecf"/>
    <xsd:import namespace="a33bc64f-8cf7-49ea-b7b2-24c8107c81b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052d42-eb23-4a1d-ba35-8ca5c88ae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3bc64f-8cf7-49ea-b7b2-24c8107c81b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78CAF1-4668-4872-9D70-E415FA51A3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052d42-eb23-4a1d-ba35-8ca5c88aeecf"/>
    <ds:schemaRef ds:uri="a33bc64f-8cf7-49ea-b7b2-24c8107c81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FFD435-E34B-4580-A329-A7C235758F15}">
  <ds:schemaRefs>
    <ds:schemaRef ds:uri="a33bc64f-8cf7-49ea-b7b2-24c8107c81b5"/>
    <ds:schemaRef ds:uri="http://schemas.openxmlformats.org/package/2006/metadata/core-properties"/>
    <ds:schemaRef ds:uri="http://schemas.microsoft.com/office/2006/metadata/properties"/>
    <ds:schemaRef ds:uri="http://purl.org/dc/dcmitype/"/>
    <ds:schemaRef ds:uri="cc052d42-eb23-4a1d-ba35-8ca5c88aeecf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4E6723E-4843-4871-9B10-5D30DB6C50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EVERSOURCE Template_1</Template>
  <TotalTime>42</TotalTime>
  <Words>443</Words>
  <Application>Microsoft Macintosh PowerPoint</Application>
  <PresentationFormat>Widescreen</PresentationFormat>
  <Paragraphs>61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Arial,Sans-Serif</vt:lpstr>
      <vt:lpstr>MS PGothic</vt:lpstr>
      <vt:lpstr>Arial</vt:lpstr>
      <vt:lpstr>Calibri</vt:lpstr>
      <vt:lpstr>Raleway Medium</vt:lpstr>
      <vt:lpstr>Trebuchet MS</vt:lpstr>
      <vt:lpstr>Verdana</vt:lpstr>
      <vt:lpstr>Wingdings</vt:lpstr>
      <vt:lpstr>5_NSTAR_Top_Blue-Red</vt:lpstr>
      <vt:lpstr>Utility Perspective on Scaling</vt:lpstr>
      <vt:lpstr>Framingham Geothermal Pilot</vt:lpstr>
      <vt:lpstr>Framingham Expansion – A Unique Opportunity</vt:lpstr>
      <vt:lpstr>PowerPoint Presentation</vt:lpstr>
      <vt:lpstr>Expanding Networked Geothermal Opportunities</vt:lpstr>
      <vt:lpstr>End Slide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Utility Perspective on Scaling</dc:title>
  <dc:subject/>
  <dc:creator>Nikki Bruno</dc:creator>
  <cp:keywords/>
  <dc:description/>
  <cp:lastModifiedBy>H. Sharon Lin</cp:lastModifiedBy>
  <cp:revision>4</cp:revision>
  <cp:lastPrinted>2017-01-24T17:47:47Z</cp:lastPrinted>
  <dcterms:created xsi:type="dcterms:W3CDTF">2025-01-27T19:07:29Z</dcterms:created>
  <dcterms:modified xsi:type="dcterms:W3CDTF">2025-07-10T18:55:10Z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0x010100908FD89AE1762B48A7E75EFA6519ABA6</vt:lpwstr>
  </property>
  <property fmtid="{D5CDD505-2E9C-101B-9397-08002B2CF9AE}" pid="3" name="_NewReviewCycle">
    <vt:lpwstr/>
  </property>
  <property fmtid="{D5CDD505-2E9C-101B-9397-08002B2CF9AE}" pid="4" name="ArticulateGUID">
    <vt:lpwstr>2406D7F5-576E-438C-BBD6-36CF59706671</vt:lpwstr>
  </property>
  <property fmtid="{D5CDD505-2E9C-101B-9397-08002B2CF9AE}" pid="5" name="ArticulatePath">
    <vt:lpwstr>FINAL New Hire Deck 2020</vt:lpwstr>
  </property>
</Properties>
</file>