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1" r:id="rId2"/>
    <p:sldId id="2147471284" r:id="rId3"/>
    <p:sldId id="2147471187" r:id="rId4"/>
    <p:sldId id="2147471313" r:id="rId5"/>
    <p:sldId id="2147471310" r:id="rId6"/>
    <p:sldId id="2147471315" r:id="rId7"/>
    <p:sldId id="2147471300" r:id="rId8"/>
    <p:sldId id="2147471307" r:id="rId9"/>
    <p:sldId id="2147471159" r:id="rId10"/>
    <p:sldId id="2147471316" r:id="rId11"/>
    <p:sldId id="2147471308" r:id="rId12"/>
    <p:sldId id="2147471274" r:id="rId13"/>
    <p:sldId id="2147471107" r:id="rId14"/>
    <p:sldId id="287" r:id="rId15"/>
    <p:sldId id="2147471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25B14-8CF2-4AE3-C7E2-BDBB3D674D34}" v="212" dt="2024-11-25T11:03:57.756"/>
    <p1510:client id="{8B6F0B65-167A-2C46-9794-CE612CA4305F}" v="282" dt="2024-11-25T11:20:08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/>
    <p:restoredTop sz="94658"/>
  </p:normalViewPr>
  <p:slideViewPr>
    <p:cSldViewPr snapToGrid="0">
      <p:cViewPr varScale="1">
        <p:scale>
          <a:sx n="120" d="100"/>
          <a:sy n="120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9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27B76-3C30-0A49-B187-3E4610AD541F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AB51C6-6F6D-B843-A7A8-2118CC250113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>
              <a:latin typeface="Optima" panose="02000503060000020004" pitchFamily="2" charset="0"/>
            </a:rPr>
            <a:t>District heating</a:t>
          </a:r>
        </a:p>
      </dgm:t>
    </dgm:pt>
    <dgm:pt modelId="{DD172A3D-B61F-0B4C-857A-29E90A38BFCC}" type="parTrans" cxnId="{148326ED-259A-8C4C-8F60-D8AB82AE7F70}">
      <dgm:prSet/>
      <dgm:spPr/>
      <dgm:t>
        <a:bodyPr/>
        <a:lstStyle/>
        <a:p>
          <a:endParaRPr lang="en-GB"/>
        </a:p>
      </dgm:t>
    </dgm:pt>
    <dgm:pt modelId="{11E04E6E-A04C-9E4C-83F6-784ED13A13CB}" type="sibTrans" cxnId="{148326ED-259A-8C4C-8F60-D8AB82AE7F70}">
      <dgm:prSet/>
      <dgm:spPr/>
      <dgm:t>
        <a:bodyPr/>
        <a:lstStyle/>
        <a:p>
          <a:endParaRPr lang="en-GB"/>
        </a:p>
      </dgm:t>
    </dgm:pt>
    <dgm:pt modelId="{1210556F-8AA6-E04F-9C5C-4C21D2DB6DF1}">
      <dgm:prSet phldrT="[Text]"/>
      <dgm:spPr>
        <a:solidFill>
          <a:srgbClr val="FF0000"/>
        </a:solidFill>
      </dgm:spPr>
      <dgm:t>
        <a:bodyPr/>
        <a:lstStyle/>
        <a:p>
          <a:r>
            <a:rPr lang="en-GB" dirty="0">
              <a:latin typeface="Optima" panose="02000503060000020004" pitchFamily="2" charset="0"/>
            </a:rPr>
            <a:t>Individual installations</a:t>
          </a:r>
        </a:p>
      </dgm:t>
    </dgm:pt>
    <dgm:pt modelId="{72B43D8A-7D10-8740-993E-7947FBC6E9BC}" type="parTrans" cxnId="{650954F3-4CFE-DD4D-9262-FD0EB9A46A50}">
      <dgm:prSet/>
      <dgm:spPr/>
      <dgm:t>
        <a:bodyPr/>
        <a:lstStyle/>
        <a:p>
          <a:endParaRPr lang="en-GB"/>
        </a:p>
      </dgm:t>
    </dgm:pt>
    <dgm:pt modelId="{DF7EA1B8-D144-C848-AED4-D00E7A16E664}" type="sibTrans" cxnId="{650954F3-4CFE-DD4D-9262-FD0EB9A46A50}">
      <dgm:prSet/>
      <dgm:spPr/>
      <dgm:t>
        <a:bodyPr/>
        <a:lstStyle/>
        <a:p>
          <a:endParaRPr lang="en-GB"/>
        </a:p>
      </dgm:t>
    </dgm:pt>
    <dgm:pt modelId="{A9B3B350-CF04-1340-AEAF-8BCB7EF908B2}">
      <dgm:prSet phldrT="[Text]"/>
      <dgm:spPr>
        <a:solidFill>
          <a:srgbClr val="00B0F0"/>
        </a:solidFill>
      </dgm:spPr>
      <dgm:t>
        <a:bodyPr/>
        <a:lstStyle/>
        <a:p>
          <a:r>
            <a:rPr lang="en-GB" dirty="0">
              <a:latin typeface="Optima" panose="02000503060000020004" pitchFamily="2" charset="0"/>
            </a:rPr>
            <a:t>Planning</a:t>
          </a:r>
        </a:p>
      </dgm:t>
    </dgm:pt>
    <dgm:pt modelId="{0A48E4E8-3431-0E49-A37A-2D5A1FA2E19A}" type="parTrans" cxnId="{7042674E-3DC8-6049-BF3A-F79B9C6DCBF0}">
      <dgm:prSet/>
      <dgm:spPr/>
      <dgm:t>
        <a:bodyPr/>
        <a:lstStyle/>
        <a:p>
          <a:endParaRPr lang="en-GB"/>
        </a:p>
      </dgm:t>
    </dgm:pt>
    <dgm:pt modelId="{252F2663-BBAE-3145-ADF3-1C5B66B3A93B}" type="sibTrans" cxnId="{7042674E-3DC8-6049-BF3A-F79B9C6DCBF0}">
      <dgm:prSet/>
      <dgm:spPr/>
      <dgm:t>
        <a:bodyPr/>
        <a:lstStyle/>
        <a:p>
          <a:endParaRPr lang="en-GB"/>
        </a:p>
      </dgm:t>
    </dgm:pt>
    <dgm:pt modelId="{1C1C1996-99E9-C945-963F-A1456309B83C}" type="pres">
      <dgm:prSet presAssocID="{A9827B76-3C30-0A49-B187-3E4610AD541F}" presName="diagram" presStyleCnt="0">
        <dgm:presLayoutVars>
          <dgm:dir/>
          <dgm:resizeHandles val="exact"/>
        </dgm:presLayoutVars>
      </dgm:prSet>
      <dgm:spPr/>
    </dgm:pt>
    <dgm:pt modelId="{EF5293E9-66F1-DD46-86B4-FEC8CBA87D9F}" type="pres">
      <dgm:prSet presAssocID="{C6AB51C6-6F6D-B843-A7A8-2118CC250113}" presName="arrow" presStyleLbl="node1" presStyleIdx="0" presStyleCnt="3" custRadScaleRad="100021" custRadScaleInc="-993">
        <dgm:presLayoutVars>
          <dgm:bulletEnabled val="1"/>
        </dgm:presLayoutVars>
      </dgm:prSet>
      <dgm:spPr/>
    </dgm:pt>
    <dgm:pt modelId="{585EAF21-0838-F54A-B981-27F544AA2695}" type="pres">
      <dgm:prSet presAssocID="{1210556F-8AA6-E04F-9C5C-4C21D2DB6DF1}" presName="arrow" presStyleLbl="node1" presStyleIdx="1" presStyleCnt="3" custRadScaleRad="98205" custRadScaleInc="505">
        <dgm:presLayoutVars>
          <dgm:bulletEnabled val="1"/>
        </dgm:presLayoutVars>
      </dgm:prSet>
      <dgm:spPr/>
    </dgm:pt>
    <dgm:pt modelId="{E293DD1A-CFA1-DA4C-AFF6-709CC815972A}" type="pres">
      <dgm:prSet presAssocID="{A9B3B350-CF04-1340-AEAF-8BCB7EF908B2}" presName="arrow" presStyleLbl="node1" presStyleIdx="2" presStyleCnt="3" custRadScaleRad="101806" custRadScaleInc="488">
        <dgm:presLayoutVars>
          <dgm:bulletEnabled val="1"/>
        </dgm:presLayoutVars>
      </dgm:prSet>
      <dgm:spPr/>
    </dgm:pt>
  </dgm:ptLst>
  <dgm:cxnLst>
    <dgm:cxn modelId="{7042674E-3DC8-6049-BF3A-F79B9C6DCBF0}" srcId="{A9827B76-3C30-0A49-B187-3E4610AD541F}" destId="{A9B3B350-CF04-1340-AEAF-8BCB7EF908B2}" srcOrd="2" destOrd="0" parTransId="{0A48E4E8-3431-0E49-A37A-2D5A1FA2E19A}" sibTransId="{252F2663-BBAE-3145-ADF3-1C5B66B3A93B}"/>
    <dgm:cxn modelId="{CBFC7573-0DD7-BA4B-B042-69DADF372EB4}" type="presOf" srcId="{A9B3B350-CF04-1340-AEAF-8BCB7EF908B2}" destId="{E293DD1A-CFA1-DA4C-AFF6-709CC815972A}" srcOrd="0" destOrd="0" presId="urn:microsoft.com/office/officeart/2005/8/layout/arrow5"/>
    <dgm:cxn modelId="{BB32BBBE-BA56-1848-AC37-73998F5D7A70}" type="presOf" srcId="{C6AB51C6-6F6D-B843-A7A8-2118CC250113}" destId="{EF5293E9-66F1-DD46-86B4-FEC8CBA87D9F}" srcOrd="0" destOrd="0" presId="urn:microsoft.com/office/officeart/2005/8/layout/arrow5"/>
    <dgm:cxn modelId="{DFD135D1-C4E5-C74F-8859-A4F17C757748}" type="presOf" srcId="{1210556F-8AA6-E04F-9C5C-4C21D2DB6DF1}" destId="{585EAF21-0838-F54A-B981-27F544AA2695}" srcOrd="0" destOrd="0" presId="urn:microsoft.com/office/officeart/2005/8/layout/arrow5"/>
    <dgm:cxn modelId="{DBCDF4E1-5351-5248-908C-6711454CB8FE}" type="presOf" srcId="{A9827B76-3C30-0A49-B187-3E4610AD541F}" destId="{1C1C1996-99E9-C945-963F-A1456309B83C}" srcOrd="0" destOrd="0" presId="urn:microsoft.com/office/officeart/2005/8/layout/arrow5"/>
    <dgm:cxn modelId="{148326ED-259A-8C4C-8F60-D8AB82AE7F70}" srcId="{A9827B76-3C30-0A49-B187-3E4610AD541F}" destId="{C6AB51C6-6F6D-B843-A7A8-2118CC250113}" srcOrd="0" destOrd="0" parTransId="{DD172A3D-B61F-0B4C-857A-29E90A38BFCC}" sibTransId="{11E04E6E-A04C-9E4C-83F6-784ED13A13CB}"/>
    <dgm:cxn modelId="{650954F3-4CFE-DD4D-9262-FD0EB9A46A50}" srcId="{A9827B76-3C30-0A49-B187-3E4610AD541F}" destId="{1210556F-8AA6-E04F-9C5C-4C21D2DB6DF1}" srcOrd="1" destOrd="0" parTransId="{72B43D8A-7D10-8740-993E-7947FBC6E9BC}" sibTransId="{DF7EA1B8-D144-C848-AED4-D00E7A16E664}"/>
    <dgm:cxn modelId="{56CD302E-E86F-CB49-BD53-3C9DB9A6B07F}" type="presParOf" srcId="{1C1C1996-99E9-C945-963F-A1456309B83C}" destId="{EF5293E9-66F1-DD46-86B4-FEC8CBA87D9F}" srcOrd="0" destOrd="0" presId="urn:microsoft.com/office/officeart/2005/8/layout/arrow5"/>
    <dgm:cxn modelId="{BBDC2ED7-6FF4-3E46-AE84-0513932AB5E8}" type="presParOf" srcId="{1C1C1996-99E9-C945-963F-A1456309B83C}" destId="{585EAF21-0838-F54A-B981-27F544AA2695}" srcOrd="1" destOrd="0" presId="urn:microsoft.com/office/officeart/2005/8/layout/arrow5"/>
    <dgm:cxn modelId="{48ADB625-BB95-3144-8460-1DDAAA4E966B}" type="presParOf" srcId="{1C1C1996-99E9-C945-963F-A1456309B83C}" destId="{E293DD1A-CFA1-DA4C-AFF6-709CC815972A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19D3A-5B99-894A-AE92-D49D41BE8623}" type="doc">
      <dgm:prSet loTypeId="urn:microsoft.com/office/officeart/2005/8/layout/radial5" loCatId="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71FECB61-A1FA-BC4F-943C-655DBCA03A32}">
      <dgm:prSet phldrT="[Text]" custT="1"/>
      <dgm:spPr>
        <a:solidFill>
          <a:srgbClr val="00B0F0"/>
        </a:solidFill>
        <a:ln w="76200">
          <a:solidFill>
            <a:srgbClr val="002060"/>
          </a:solidFill>
        </a:ln>
      </dgm:spPr>
      <dgm:t>
        <a:bodyPr/>
        <a:lstStyle/>
        <a:p>
          <a:r>
            <a:rPr lang="en-GB" sz="1600" dirty="0">
              <a:latin typeface="Optima" panose="02000503060000020004" pitchFamily="2" charset="0"/>
            </a:rPr>
            <a:t>Narrative &amp; campaign foundations</a:t>
          </a:r>
        </a:p>
      </dgm:t>
    </dgm:pt>
    <dgm:pt modelId="{E2C02D19-1342-5B46-89B8-46486FC6C20F}" type="parTrans" cxnId="{C3163850-162A-5543-81D6-CD3DDDCAA2CB}">
      <dgm:prSet/>
      <dgm:spPr/>
      <dgm:t>
        <a:bodyPr/>
        <a:lstStyle/>
        <a:p>
          <a:endParaRPr lang="en-GB"/>
        </a:p>
      </dgm:t>
    </dgm:pt>
    <dgm:pt modelId="{C1D181E6-DBEA-274B-AE8E-68873DF82946}" type="sibTrans" cxnId="{C3163850-162A-5543-81D6-CD3DDDCAA2CB}">
      <dgm:prSet/>
      <dgm:spPr/>
      <dgm:t>
        <a:bodyPr/>
        <a:lstStyle/>
        <a:p>
          <a:endParaRPr lang="en-GB"/>
        </a:p>
      </dgm:t>
    </dgm:pt>
    <dgm:pt modelId="{4F1B6795-A2BD-F342-AF67-CC2ADCECA1D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>
              <a:latin typeface="Optima" panose="02000503060000020004" pitchFamily="2" charset="0"/>
            </a:rPr>
            <a:t>Words matter. </a:t>
          </a:r>
        </a:p>
      </dgm:t>
    </dgm:pt>
    <dgm:pt modelId="{CF4DF1D2-D242-2847-8E14-D71CCFA0B33A}" type="parTrans" cxnId="{934C6AAE-61CC-5143-B0EF-010C37BE49F6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5366F826-E7C2-4942-B95E-AA26FE0F6EB3}" type="sibTrans" cxnId="{934C6AAE-61CC-5143-B0EF-010C37BE49F6}">
      <dgm:prSet/>
      <dgm:spPr/>
      <dgm:t>
        <a:bodyPr/>
        <a:lstStyle/>
        <a:p>
          <a:endParaRPr lang="en-GB"/>
        </a:p>
      </dgm:t>
    </dgm:pt>
    <dgm:pt modelId="{CC5851C7-A104-F04C-9D0C-97E9F5DCF2C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>
              <a:latin typeface="Optima" panose="02000503060000020004" pitchFamily="2" charset="0"/>
            </a:rPr>
            <a:t>Business models are key.</a:t>
          </a:r>
        </a:p>
      </dgm:t>
    </dgm:pt>
    <dgm:pt modelId="{28FBB56C-242F-A040-9017-0083D5DD140B}" type="parTrans" cxnId="{95BD68A4-0A4B-914E-892A-71625C915035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EDD0B4DE-5928-4444-939D-B955E26F9407}" type="sibTrans" cxnId="{95BD68A4-0A4B-914E-892A-71625C915035}">
      <dgm:prSet/>
      <dgm:spPr/>
      <dgm:t>
        <a:bodyPr/>
        <a:lstStyle/>
        <a:p>
          <a:endParaRPr lang="en-GB"/>
        </a:p>
      </dgm:t>
    </dgm:pt>
    <dgm:pt modelId="{2EC92AA6-43CC-4640-A658-603386D54079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>
              <a:latin typeface="Optima" panose="02000503060000020004" pitchFamily="2" charset="0"/>
            </a:rPr>
            <a:t>Focus on who makes the investment. </a:t>
          </a:r>
        </a:p>
      </dgm:t>
    </dgm:pt>
    <dgm:pt modelId="{C944A10B-FD75-A04A-A5A0-60763DA2D3ED}" type="parTrans" cxnId="{2B2063E0-34BB-4146-871C-CC8C954E225B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BC093909-9EC6-444A-86EE-0FCFEE1058BA}" type="sibTrans" cxnId="{2B2063E0-34BB-4146-871C-CC8C954E225B}">
      <dgm:prSet/>
      <dgm:spPr/>
      <dgm:t>
        <a:bodyPr/>
        <a:lstStyle/>
        <a:p>
          <a:endParaRPr lang="en-GB"/>
        </a:p>
      </dgm:t>
    </dgm:pt>
    <dgm:pt modelId="{C0EE7EE6-9FF0-2D44-A2E9-EE6C299D857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>
              <a:latin typeface="Optima" panose="02000503060000020004" pitchFamily="2" charset="0"/>
            </a:rPr>
            <a:t>Drilling is sexy. </a:t>
          </a:r>
        </a:p>
      </dgm:t>
    </dgm:pt>
    <dgm:pt modelId="{A2463FC3-C8C6-E84B-9027-DCCD61152E24}" type="parTrans" cxnId="{33346BDB-32BC-9140-87EC-9520B9E8D4F8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71E54E7F-6C7A-C941-A1DC-E1E0C786E3A6}" type="sibTrans" cxnId="{33346BDB-32BC-9140-87EC-9520B9E8D4F8}">
      <dgm:prSet/>
      <dgm:spPr/>
      <dgm:t>
        <a:bodyPr/>
        <a:lstStyle/>
        <a:p>
          <a:endParaRPr lang="en-GB"/>
        </a:p>
      </dgm:t>
    </dgm:pt>
    <dgm:pt modelId="{CBB37AE5-C4CA-B943-A310-E3EC8486CEC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400" dirty="0">
              <a:latin typeface="Optima" panose="02000503060000020004" pitchFamily="2" charset="0"/>
            </a:rPr>
            <a:t>Competition among suppliers is vital. </a:t>
          </a:r>
          <a:endParaRPr lang="en-GB" sz="1600" dirty="0">
            <a:latin typeface="Optima" panose="02000503060000020004" pitchFamily="2" charset="0"/>
          </a:endParaRPr>
        </a:p>
      </dgm:t>
    </dgm:pt>
    <dgm:pt modelId="{A333CCAD-C1A1-5542-95EB-3FFC831FFCF9}" type="parTrans" cxnId="{0EC4F8B1-AB53-7B48-9D8C-D53453CED9D9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A064A483-FA22-7140-9F0C-57F2E1480B58}" type="sibTrans" cxnId="{0EC4F8B1-AB53-7B48-9D8C-D53453CED9D9}">
      <dgm:prSet/>
      <dgm:spPr/>
      <dgm:t>
        <a:bodyPr/>
        <a:lstStyle/>
        <a:p>
          <a:endParaRPr lang="en-GB"/>
        </a:p>
      </dgm:t>
    </dgm:pt>
    <dgm:pt modelId="{F7C5AEC6-0E77-654B-BCB7-A8FE22EEA1F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GB" sz="1600" dirty="0">
              <a:latin typeface="Optima" panose="02000503060000020004" pitchFamily="2" charset="0"/>
            </a:rPr>
            <a:t>Industrial policy is the real winner. </a:t>
          </a:r>
        </a:p>
      </dgm:t>
    </dgm:pt>
    <dgm:pt modelId="{243C570F-F03A-EB47-AC5D-C5A88590D668}" type="parTrans" cxnId="{DFEFE2F7-D5CC-C94F-B8B6-4136AE36568F}">
      <dgm:prSet/>
      <dgm:spPr>
        <a:solidFill>
          <a:srgbClr val="00B0F0"/>
        </a:solidFill>
      </dgm:spPr>
      <dgm:t>
        <a:bodyPr/>
        <a:lstStyle/>
        <a:p>
          <a:endParaRPr lang="en-GB"/>
        </a:p>
      </dgm:t>
    </dgm:pt>
    <dgm:pt modelId="{AD4F2830-6FEC-BC4A-8C7A-637866354444}" type="sibTrans" cxnId="{DFEFE2F7-D5CC-C94F-B8B6-4136AE36568F}">
      <dgm:prSet/>
      <dgm:spPr/>
      <dgm:t>
        <a:bodyPr/>
        <a:lstStyle/>
        <a:p>
          <a:endParaRPr lang="en-GB"/>
        </a:p>
      </dgm:t>
    </dgm:pt>
    <dgm:pt modelId="{1C0E2739-6A25-E546-AF21-269354D76FDE}" type="pres">
      <dgm:prSet presAssocID="{25819D3A-5B99-894A-AE92-D49D41BE86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A495C3-D888-AD4E-8571-B23BEA3968B4}" type="pres">
      <dgm:prSet presAssocID="{71FECB61-A1FA-BC4F-943C-655DBCA03A32}" presName="centerShape" presStyleLbl="node0" presStyleIdx="0" presStyleCnt="1"/>
      <dgm:spPr/>
    </dgm:pt>
    <dgm:pt modelId="{D8977ADA-B7C8-454A-B9C4-53258EBA21D8}" type="pres">
      <dgm:prSet presAssocID="{CF4DF1D2-D242-2847-8E14-D71CCFA0B33A}" presName="parTrans" presStyleLbl="sibTrans2D1" presStyleIdx="0" presStyleCnt="6"/>
      <dgm:spPr/>
    </dgm:pt>
    <dgm:pt modelId="{EE5090E5-8BF1-4C4F-B420-043DF3DEDBBD}" type="pres">
      <dgm:prSet presAssocID="{CF4DF1D2-D242-2847-8E14-D71CCFA0B33A}" presName="connectorText" presStyleLbl="sibTrans2D1" presStyleIdx="0" presStyleCnt="6"/>
      <dgm:spPr/>
    </dgm:pt>
    <dgm:pt modelId="{967A6115-1973-E944-8A9A-70C17BE95E2D}" type="pres">
      <dgm:prSet presAssocID="{4F1B6795-A2BD-F342-AF67-CC2ADCECA1D1}" presName="node" presStyleLbl="node1" presStyleIdx="0" presStyleCnt="6">
        <dgm:presLayoutVars>
          <dgm:bulletEnabled val="1"/>
        </dgm:presLayoutVars>
      </dgm:prSet>
      <dgm:spPr/>
    </dgm:pt>
    <dgm:pt modelId="{62C93604-E686-7041-9989-CADC15A35119}" type="pres">
      <dgm:prSet presAssocID="{C944A10B-FD75-A04A-A5A0-60763DA2D3ED}" presName="parTrans" presStyleLbl="sibTrans2D1" presStyleIdx="1" presStyleCnt="6"/>
      <dgm:spPr/>
    </dgm:pt>
    <dgm:pt modelId="{C6D522E0-C81E-4D4C-9EE5-AAA77740C632}" type="pres">
      <dgm:prSet presAssocID="{C944A10B-FD75-A04A-A5A0-60763DA2D3ED}" presName="connectorText" presStyleLbl="sibTrans2D1" presStyleIdx="1" presStyleCnt="6"/>
      <dgm:spPr/>
    </dgm:pt>
    <dgm:pt modelId="{E1C745AA-687B-B544-BAC4-8C4E89D8AB36}" type="pres">
      <dgm:prSet presAssocID="{2EC92AA6-43CC-4640-A658-603386D54079}" presName="node" presStyleLbl="node1" presStyleIdx="1" presStyleCnt="6">
        <dgm:presLayoutVars>
          <dgm:bulletEnabled val="1"/>
        </dgm:presLayoutVars>
      </dgm:prSet>
      <dgm:spPr/>
    </dgm:pt>
    <dgm:pt modelId="{1A27446B-8E59-064F-856E-AB49CDE028BB}" type="pres">
      <dgm:prSet presAssocID="{28FBB56C-242F-A040-9017-0083D5DD140B}" presName="parTrans" presStyleLbl="sibTrans2D1" presStyleIdx="2" presStyleCnt="6"/>
      <dgm:spPr/>
    </dgm:pt>
    <dgm:pt modelId="{8F26A89A-41E4-104D-8CEB-9E6B8BD57F26}" type="pres">
      <dgm:prSet presAssocID="{28FBB56C-242F-A040-9017-0083D5DD140B}" presName="connectorText" presStyleLbl="sibTrans2D1" presStyleIdx="2" presStyleCnt="6"/>
      <dgm:spPr/>
    </dgm:pt>
    <dgm:pt modelId="{4ECF7913-00D7-AC4D-9030-C6EDE06E03E0}" type="pres">
      <dgm:prSet presAssocID="{CC5851C7-A104-F04C-9D0C-97E9F5DCF2CF}" presName="node" presStyleLbl="node1" presStyleIdx="2" presStyleCnt="6">
        <dgm:presLayoutVars>
          <dgm:bulletEnabled val="1"/>
        </dgm:presLayoutVars>
      </dgm:prSet>
      <dgm:spPr/>
    </dgm:pt>
    <dgm:pt modelId="{C0205641-D0C3-4647-9B7A-64136AAA9403}" type="pres">
      <dgm:prSet presAssocID="{A2463FC3-C8C6-E84B-9027-DCCD61152E24}" presName="parTrans" presStyleLbl="sibTrans2D1" presStyleIdx="3" presStyleCnt="6"/>
      <dgm:spPr/>
    </dgm:pt>
    <dgm:pt modelId="{905890C8-B1EA-5040-9FE7-DE6D0FF4D2F4}" type="pres">
      <dgm:prSet presAssocID="{A2463FC3-C8C6-E84B-9027-DCCD61152E24}" presName="connectorText" presStyleLbl="sibTrans2D1" presStyleIdx="3" presStyleCnt="6"/>
      <dgm:spPr/>
    </dgm:pt>
    <dgm:pt modelId="{61A7A918-99BC-C549-A1D1-13D9C7610CDB}" type="pres">
      <dgm:prSet presAssocID="{C0EE7EE6-9FF0-2D44-A2E9-EE6C299D857D}" presName="node" presStyleLbl="node1" presStyleIdx="3" presStyleCnt="6">
        <dgm:presLayoutVars>
          <dgm:bulletEnabled val="1"/>
        </dgm:presLayoutVars>
      </dgm:prSet>
      <dgm:spPr/>
    </dgm:pt>
    <dgm:pt modelId="{FE457E94-ABF5-B24A-8298-CEF07B6C3F10}" type="pres">
      <dgm:prSet presAssocID="{A333CCAD-C1A1-5542-95EB-3FFC831FFCF9}" presName="parTrans" presStyleLbl="sibTrans2D1" presStyleIdx="4" presStyleCnt="6"/>
      <dgm:spPr/>
    </dgm:pt>
    <dgm:pt modelId="{24A80723-81DD-8E48-BF33-1C8281F6A6F2}" type="pres">
      <dgm:prSet presAssocID="{A333CCAD-C1A1-5542-95EB-3FFC831FFCF9}" presName="connectorText" presStyleLbl="sibTrans2D1" presStyleIdx="4" presStyleCnt="6"/>
      <dgm:spPr/>
    </dgm:pt>
    <dgm:pt modelId="{49FB1A9C-9F5A-784E-A107-810F87D564F9}" type="pres">
      <dgm:prSet presAssocID="{CBB37AE5-C4CA-B943-A310-E3EC8486CECF}" presName="node" presStyleLbl="node1" presStyleIdx="4" presStyleCnt="6">
        <dgm:presLayoutVars>
          <dgm:bulletEnabled val="1"/>
        </dgm:presLayoutVars>
      </dgm:prSet>
      <dgm:spPr/>
    </dgm:pt>
    <dgm:pt modelId="{0C2E3563-9823-7042-922E-D84BEB01A707}" type="pres">
      <dgm:prSet presAssocID="{243C570F-F03A-EB47-AC5D-C5A88590D668}" presName="parTrans" presStyleLbl="sibTrans2D1" presStyleIdx="5" presStyleCnt="6"/>
      <dgm:spPr/>
    </dgm:pt>
    <dgm:pt modelId="{D266FA8A-7509-2E43-BFC4-421697AAFAF8}" type="pres">
      <dgm:prSet presAssocID="{243C570F-F03A-EB47-AC5D-C5A88590D668}" presName="connectorText" presStyleLbl="sibTrans2D1" presStyleIdx="5" presStyleCnt="6"/>
      <dgm:spPr/>
    </dgm:pt>
    <dgm:pt modelId="{43BC3EBD-0CE2-3E47-8C57-272CF83F7973}" type="pres">
      <dgm:prSet presAssocID="{F7C5AEC6-0E77-654B-BCB7-A8FE22EEA1F2}" presName="node" presStyleLbl="node1" presStyleIdx="5" presStyleCnt="6">
        <dgm:presLayoutVars>
          <dgm:bulletEnabled val="1"/>
        </dgm:presLayoutVars>
      </dgm:prSet>
      <dgm:spPr/>
    </dgm:pt>
  </dgm:ptLst>
  <dgm:cxnLst>
    <dgm:cxn modelId="{B9314703-BFB8-0D41-94F0-56C4B0AE5959}" type="presOf" srcId="{243C570F-F03A-EB47-AC5D-C5A88590D668}" destId="{0C2E3563-9823-7042-922E-D84BEB01A707}" srcOrd="0" destOrd="0" presId="urn:microsoft.com/office/officeart/2005/8/layout/radial5"/>
    <dgm:cxn modelId="{9D1ADF03-C35D-C949-A1C7-07E49ED6011C}" type="presOf" srcId="{C944A10B-FD75-A04A-A5A0-60763DA2D3ED}" destId="{62C93604-E686-7041-9989-CADC15A35119}" srcOrd="0" destOrd="0" presId="urn:microsoft.com/office/officeart/2005/8/layout/radial5"/>
    <dgm:cxn modelId="{7ACD4707-A223-6B44-B1B0-8BC6286F73E3}" type="presOf" srcId="{A2463FC3-C8C6-E84B-9027-DCCD61152E24}" destId="{C0205641-D0C3-4647-9B7A-64136AAA9403}" srcOrd="0" destOrd="0" presId="urn:microsoft.com/office/officeart/2005/8/layout/radial5"/>
    <dgm:cxn modelId="{DC30E10C-8296-1A4E-AEBA-682BBB6A11A3}" type="presOf" srcId="{C0EE7EE6-9FF0-2D44-A2E9-EE6C299D857D}" destId="{61A7A918-99BC-C549-A1D1-13D9C7610CDB}" srcOrd="0" destOrd="0" presId="urn:microsoft.com/office/officeart/2005/8/layout/radial5"/>
    <dgm:cxn modelId="{50F4A515-517C-5149-8D5F-6B0A860984E6}" type="presOf" srcId="{A2463FC3-C8C6-E84B-9027-DCCD61152E24}" destId="{905890C8-B1EA-5040-9FE7-DE6D0FF4D2F4}" srcOrd="1" destOrd="0" presId="urn:microsoft.com/office/officeart/2005/8/layout/radial5"/>
    <dgm:cxn modelId="{99BD4D42-F08B-F946-9F74-09964CC840E0}" type="presOf" srcId="{2EC92AA6-43CC-4640-A658-603386D54079}" destId="{E1C745AA-687B-B544-BAC4-8C4E89D8AB36}" srcOrd="0" destOrd="0" presId="urn:microsoft.com/office/officeart/2005/8/layout/radial5"/>
    <dgm:cxn modelId="{B5271A43-229B-EC4F-B173-62BE5366FC7A}" type="presOf" srcId="{CF4DF1D2-D242-2847-8E14-D71CCFA0B33A}" destId="{D8977ADA-B7C8-454A-B9C4-53258EBA21D8}" srcOrd="0" destOrd="0" presId="urn:microsoft.com/office/officeart/2005/8/layout/radial5"/>
    <dgm:cxn modelId="{C3163850-162A-5543-81D6-CD3DDDCAA2CB}" srcId="{25819D3A-5B99-894A-AE92-D49D41BE8623}" destId="{71FECB61-A1FA-BC4F-943C-655DBCA03A32}" srcOrd="0" destOrd="0" parTransId="{E2C02D19-1342-5B46-89B8-46486FC6C20F}" sibTransId="{C1D181E6-DBEA-274B-AE8E-68873DF82946}"/>
    <dgm:cxn modelId="{08404F65-0215-EB4D-8E57-4AC208E6BB13}" type="presOf" srcId="{71FECB61-A1FA-BC4F-943C-655DBCA03A32}" destId="{A8A495C3-D888-AD4E-8571-B23BEA3968B4}" srcOrd="0" destOrd="0" presId="urn:microsoft.com/office/officeart/2005/8/layout/radial5"/>
    <dgm:cxn modelId="{ADCAB774-8722-BD42-85B3-1AFB9867B31B}" type="presOf" srcId="{CBB37AE5-C4CA-B943-A310-E3EC8486CECF}" destId="{49FB1A9C-9F5A-784E-A107-810F87D564F9}" srcOrd="0" destOrd="0" presId="urn:microsoft.com/office/officeart/2005/8/layout/radial5"/>
    <dgm:cxn modelId="{B940737D-5648-684B-A26F-4F571621ADC2}" type="presOf" srcId="{4F1B6795-A2BD-F342-AF67-CC2ADCECA1D1}" destId="{967A6115-1973-E944-8A9A-70C17BE95E2D}" srcOrd="0" destOrd="0" presId="urn:microsoft.com/office/officeart/2005/8/layout/radial5"/>
    <dgm:cxn modelId="{1195F282-006C-FD41-A947-7E7209AC2547}" type="presOf" srcId="{CF4DF1D2-D242-2847-8E14-D71CCFA0B33A}" destId="{EE5090E5-8BF1-4C4F-B420-043DF3DEDBBD}" srcOrd="1" destOrd="0" presId="urn:microsoft.com/office/officeart/2005/8/layout/radial5"/>
    <dgm:cxn modelId="{27A5D487-5C89-E54B-B413-FB3B54AECF36}" type="presOf" srcId="{A333CCAD-C1A1-5542-95EB-3FFC831FFCF9}" destId="{24A80723-81DD-8E48-BF33-1C8281F6A6F2}" srcOrd="1" destOrd="0" presId="urn:microsoft.com/office/officeart/2005/8/layout/radial5"/>
    <dgm:cxn modelId="{EC933E93-BCBF-EC48-B922-274E986E19CF}" type="presOf" srcId="{A333CCAD-C1A1-5542-95EB-3FFC831FFCF9}" destId="{FE457E94-ABF5-B24A-8298-CEF07B6C3F10}" srcOrd="0" destOrd="0" presId="urn:microsoft.com/office/officeart/2005/8/layout/radial5"/>
    <dgm:cxn modelId="{95BD68A4-0A4B-914E-892A-71625C915035}" srcId="{71FECB61-A1FA-BC4F-943C-655DBCA03A32}" destId="{CC5851C7-A104-F04C-9D0C-97E9F5DCF2CF}" srcOrd="2" destOrd="0" parTransId="{28FBB56C-242F-A040-9017-0083D5DD140B}" sibTransId="{EDD0B4DE-5928-4444-939D-B955E26F9407}"/>
    <dgm:cxn modelId="{797F26AD-203C-924C-BEF4-E254C850905B}" type="presOf" srcId="{28FBB56C-242F-A040-9017-0083D5DD140B}" destId="{1A27446B-8E59-064F-856E-AB49CDE028BB}" srcOrd="0" destOrd="0" presId="urn:microsoft.com/office/officeart/2005/8/layout/radial5"/>
    <dgm:cxn modelId="{934C6AAE-61CC-5143-B0EF-010C37BE49F6}" srcId="{71FECB61-A1FA-BC4F-943C-655DBCA03A32}" destId="{4F1B6795-A2BD-F342-AF67-CC2ADCECA1D1}" srcOrd="0" destOrd="0" parTransId="{CF4DF1D2-D242-2847-8E14-D71CCFA0B33A}" sibTransId="{5366F826-E7C2-4942-B95E-AA26FE0F6EB3}"/>
    <dgm:cxn modelId="{A88C24B0-4073-1541-A8EB-0F1486FAFDE1}" type="presOf" srcId="{25819D3A-5B99-894A-AE92-D49D41BE8623}" destId="{1C0E2739-6A25-E546-AF21-269354D76FDE}" srcOrd="0" destOrd="0" presId="urn:microsoft.com/office/officeart/2005/8/layout/radial5"/>
    <dgm:cxn modelId="{0EC4F8B1-AB53-7B48-9D8C-D53453CED9D9}" srcId="{71FECB61-A1FA-BC4F-943C-655DBCA03A32}" destId="{CBB37AE5-C4CA-B943-A310-E3EC8486CECF}" srcOrd="4" destOrd="0" parTransId="{A333CCAD-C1A1-5542-95EB-3FFC831FFCF9}" sibTransId="{A064A483-FA22-7140-9F0C-57F2E1480B58}"/>
    <dgm:cxn modelId="{CC3B7ABB-B3EC-8D4F-85DE-BDBB242B9558}" type="presOf" srcId="{C944A10B-FD75-A04A-A5A0-60763DA2D3ED}" destId="{C6D522E0-C81E-4D4C-9EE5-AAA77740C632}" srcOrd="1" destOrd="0" presId="urn:microsoft.com/office/officeart/2005/8/layout/radial5"/>
    <dgm:cxn modelId="{F6D755D5-E4D7-F248-8E5D-23224E73EB93}" type="presOf" srcId="{CC5851C7-A104-F04C-9D0C-97E9F5DCF2CF}" destId="{4ECF7913-00D7-AC4D-9030-C6EDE06E03E0}" srcOrd="0" destOrd="0" presId="urn:microsoft.com/office/officeart/2005/8/layout/radial5"/>
    <dgm:cxn modelId="{0D7929D8-8185-1545-AB3A-D286E2C3E2AE}" type="presOf" srcId="{243C570F-F03A-EB47-AC5D-C5A88590D668}" destId="{D266FA8A-7509-2E43-BFC4-421697AAFAF8}" srcOrd="1" destOrd="0" presId="urn:microsoft.com/office/officeart/2005/8/layout/radial5"/>
    <dgm:cxn modelId="{33346BDB-32BC-9140-87EC-9520B9E8D4F8}" srcId="{71FECB61-A1FA-BC4F-943C-655DBCA03A32}" destId="{C0EE7EE6-9FF0-2D44-A2E9-EE6C299D857D}" srcOrd="3" destOrd="0" parTransId="{A2463FC3-C8C6-E84B-9027-DCCD61152E24}" sibTransId="{71E54E7F-6C7A-C941-A1DC-E1E0C786E3A6}"/>
    <dgm:cxn modelId="{2B2063E0-34BB-4146-871C-CC8C954E225B}" srcId="{71FECB61-A1FA-BC4F-943C-655DBCA03A32}" destId="{2EC92AA6-43CC-4640-A658-603386D54079}" srcOrd="1" destOrd="0" parTransId="{C944A10B-FD75-A04A-A5A0-60763DA2D3ED}" sibTransId="{BC093909-9EC6-444A-86EE-0FCFEE1058BA}"/>
    <dgm:cxn modelId="{3BB24AE3-5EDE-C84C-82B8-6D4AECF39EA6}" type="presOf" srcId="{F7C5AEC6-0E77-654B-BCB7-A8FE22EEA1F2}" destId="{43BC3EBD-0CE2-3E47-8C57-272CF83F7973}" srcOrd="0" destOrd="0" presId="urn:microsoft.com/office/officeart/2005/8/layout/radial5"/>
    <dgm:cxn modelId="{9D5C93E6-0CFE-F441-B814-81F06C038B99}" type="presOf" srcId="{28FBB56C-242F-A040-9017-0083D5DD140B}" destId="{8F26A89A-41E4-104D-8CEB-9E6B8BD57F26}" srcOrd="1" destOrd="0" presId="urn:microsoft.com/office/officeart/2005/8/layout/radial5"/>
    <dgm:cxn modelId="{DFEFE2F7-D5CC-C94F-B8B6-4136AE36568F}" srcId="{71FECB61-A1FA-BC4F-943C-655DBCA03A32}" destId="{F7C5AEC6-0E77-654B-BCB7-A8FE22EEA1F2}" srcOrd="5" destOrd="0" parTransId="{243C570F-F03A-EB47-AC5D-C5A88590D668}" sibTransId="{AD4F2830-6FEC-BC4A-8C7A-637866354444}"/>
    <dgm:cxn modelId="{6A02D68F-EE5A-684A-8B89-904F24B153BA}" type="presParOf" srcId="{1C0E2739-6A25-E546-AF21-269354D76FDE}" destId="{A8A495C3-D888-AD4E-8571-B23BEA3968B4}" srcOrd="0" destOrd="0" presId="urn:microsoft.com/office/officeart/2005/8/layout/radial5"/>
    <dgm:cxn modelId="{E0261772-8303-0A40-B00B-F629134DA103}" type="presParOf" srcId="{1C0E2739-6A25-E546-AF21-269354D76FDE}" destId="{D8977ADA-B7C8-454A-B9C4-53258EBA21D8}" srcOrd="1" destOrd="0" presId="urn:microsoft.com/office/officeart/2005/8/layout/radial5"/>
    <dgm:cxn modelId="{CED00762-804D-154F-9585-730F3E36C709}" type="presParOf" srcId="{D8977ADA-B7C8-454A-B9C4-53258EBA21D8}" destId="{EE5090E5-8BF1-4C4F-B420-043DF3DEDBBD}" srcOrd="0" destOrd="0" presId="urn:microsoft.com/office/officeart/2005/8/layout/radial5"/>
    <dgm:cxn modelId="{7A1A202F-12B2-2040-983F-BB0CAAA96D46}" type="presParOf" srcId="{1C0E2739-6A25-E546-AF21-269354D76FDE}" destId="{967A6115-1973-E944-8A9A-70C17BE95E2D}" srcOrd="2" destOrd="0" presId="urn:microsoft.com/office/officeart/2005/8/layout/radial5"/>
    <dgm:cxn modelId="{C056EB2D-DF35-074E-9B1E-5748CF9F5799}" type="presParOf" srcId="{1C0E2739-6A25-E546-AF21-269354D76FDE}" destId="{62C93604-E686-7041-9989-CADC15A35119}" srcOrd="3" destOrd="0" presId="urn:microsoft.com/office/officeart/2005/8/layout/radial5"/>
    <dgm:cxn modelId="{56B8B41F-2D58-044F-8E7C-0ADA9D026A39}" type="presParOf" srcId="{62C93604-E686-7041-9989-CADC15A35119}" destId="{C6D522E0-C81E-4D4C-9EE5-AAA77740C632}" srcOrd="0" destOrd="0" presId="urn:microsoft.com/office/officeart/2005/8/layout/radial5"/>
    <dgm:cxn modelId="{12CC20BE-157D-D14F-B28C-0AE9CF309A41}" type="presParOf" srcId="{1C0E2739-6A25-E546-AF21-269354D76FDE}" destId="{E1C745AA-687B-B544-BAC4-8C4E89D8AB36}" srcOrd="4" destOrd="0" presId="urn:microsoft.com/office/officeart/2005/8/layout/radial5"/>
    <dgm:cxn modelId="{C399E29B-28F8-6F46-9D8F-96564D2CB4EF}" type="presParOf" srcId="{1C0E2739-6A25-E546-AF21-269354D76FDE}" destId="{1A27446B-8E59-064F-856E-AB49CDE028BB}" srcOrd="5" destOrd="0" presId="urn:microsoft.com/office/officeart/2005/8/layout/radial5"/>
    <dgm:cxn modelId="{265466A7-D520-7D40-82FD-4DB6099DF893}" type="presParOf" srcId="{1A27446B-8E59-064F-856E-AB49CDE028BB}" destId="{8F26A89A-41E4-104D-8CEB-9E6B8BD57F26}" srcOrd="0" destOrd="0" presId="urn:microsoft.com/office/officeart/2005/8/layout/radial5"/>
    <dgm:cxn modelId="{C55186C2-4D35-E744-BCBA-0BE34215DE2D}" type="presParOf" srcId="{1C0E2739-6A25-E546-AF21-269354D76FDE}" destId="{4ECF7913-00D7-AC4D-9030-C6EDE06E03E0}" srcOrd="6" destOrd="0" presId="urn:microsoft.com/office/officeart/2005/8/layout/radial5"/>
    <dgm:cxn modelId="{F282048F-A1EB-5F45-ACB8-3100305F1B48}" type="presParOf" srcId="{1C0E2739-6A25-E546-AF21-269354D76FDE}" destId="{C0205641-D0C3-4647-9B7A-64136AAA9403}" srcOrd="7" destOrd="0" presId="urn:microsoft.com/office/officeart/2005/8/layout/radial5"/>
    <dgm:cxn modelId="{B353BF6B-EFFB-5343-9169-3AED5200EC0E}" type="presParOf" srcId="{C0205641-D0C3-4647-9B7A-64136AAA9403}" destId="{905890C8-B1EA-5040-9FE7-DE6D0FF4D2F4}" srcOrd="0" destOrd="0" presId="urn:microsoft.com/office/officeart/2005/8/layout/radial5"/>
    <dgm:cxn modelId="{30D54CCB-8CCE-7B41-80BF-C553D8C8B055}" type="presParOf" srcId="{1C0E2739-6A25-E546-AF21-269354D76FDE}" destId="{61A7A918-99BC-C549-A1D1-13D9C7610CDB}" srcOrd="8" destOrd="0" presId="urn:microsoft.com/office/officeart/2005/8/layout/radial5"/>
    <dgm:cxn modelId="{04715DF7-64B8-6840-BA99-C78CB5DECD14}" type="presParOf" srcId="{1C0E2739-6A25-E546-AF21-269354D76FDE}" destId="{FE457E94-ABF5-B24A-8298-CEF07B6C3F10}" srcOrd="9" destOrd="0" presId="urn:microsoft.com/office/officeart/2005/8/layout/radial5"/>
    <dgm:cxn modelId="{12BDC2E2-1C36-DF4B-AB48-437936A51288}" type="presParOf" srcId="{FE457E94-ABF5-B24A-8298-CEF07B6C3F10}" destId="{24A80723-81DD-8E48-BF33-1C8281F6A6F2}" srcOrd="0" destOrd="0" presId="urn:microsoft.com/office/officeart/2005/8/layout/radial5"/>
    <dgm:cxn modelId="{B4679AED-4083-E94E-BBDB-55841EB30CA0}" type="presParOf" srcId="{1C0E2739-6A25-E546-AF21-269354D76FDE}" destId="{49FB1A9C-9F5A-784E-A107-810F87D564F9}" srcOrd="10" destOrd="0" presId="urn:microsoft.com/office/officeart/2005/8/layout/radial5"/>
    <dgm:cxn modelId="{ABE2AB45-080D-A749-90E0-DF2A1DD3BA70}" type="presParOf" srcId="{1C0E2739-6A25-E546-AF21-269354D76FDE}" destId="{0C2E3563-9823-7042-922E-D84BEB01A707}" srcOrd="11" destOrd="0" presId="urn:microsoft.com/office/officeart/2005/8/layout/radial5"/>
    <dgm:cxn modelId="{BB28D146-B9A8-214A-B3FC-2CACA8B76B35}" type="presParOf" srcId="{0C2E3563-9823-7042-922E-D84BEB01A707}" destId="{D266FA8A-7509-2E43-BFC4-421697AAFAF8}" srcOrd="0" destOrd="0" presId="urn:microsoft.com/office/officeart/2005/8/layout/radial5"/>
    <dgm:cxn modelId="{1795E3D5-0479-D947-8B39-95E88FEAB3AA}" type="presParOf" srcId="{1C0E2739-6A25-E546-AF21-269354D76FDE}" destId="{43BC3EBD-0CE2-3E47-8C57-272CF83F797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293E9-66F1-DD46-86B4-FEC8CBA87D9F}">
      <dsp:nvSpPr>
        <dsp:cNvPr id="0" name=""/>
        <dsp:cNvSpPr/>
      </dsp:nvSpPr>
      <dsp:spPr>
        <a:xfrm>
          <a:off x="1486114" y="292"/>
          <a:ext cx="2296565" cy="2296565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Optima" panose="02000503060000020004" pitchFamily="2" charset="0"/>
            </a:rPr>
            <a:t>District heating</a:t>
          </a:r>
        </a:p>
      </dsp:txBody>
      <dsp:txXfrm>
        <a:off x="2060255" y="292"/>
        <a:ext cx="1148283" cy="1894666"/>
      </dsp:txXfrm>
    </dsp:sp>
    <dsp:sp modelId="{585EAF21-0838-F54A-B981-27F544AA2695}">
      <dsp:nvSpPr>
        <dsp:cNvPr id="0" name=""/>
        <dsp:cNvSpPr/>
      </dsp:nvSpPr>
      <dsp:spPr>
        <a:xfrm rot="7200000">
          <a:off x="2814730" y="2301465"/>
          <a:ext cx="2296565" cy="2296565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Optima" panose="02000503060000020004" pitchFamily="2" charset="0"/>
            </a:rPr>
            <a:t>Individual installations</a:t>
          </a:r>
        </a:p>
      </dsp:txBody>
      <dsp:txXfrm rot="-5400000">
        <a:off x="3189707" y="2976080"/>
        <a:ext cx="1894666" cy="1148283"/>
      </dsp:txXfrm>
    </dsp:sp>
    <dsp:sp modelId="{E293DD1A-CFA1-DA4C-AFF6-709CC815972A}">
      <dsp:nvSpPr>
        <dsp:cNvPr id="0" name=""/>
        <dsp:cNvSpPr/>
      </dsp:nvSpPr>
      <dsp:spPr>
        <a:xfrm rot="14400000">
          <a:off x="157524" y="2301465"/>
          <a:ext cx="2296565" cy="2296565"/>
        </a:xfrm>
        <a:prstGeom prst="downArrow">
          <a:avLst>
            <a:gd name="adj1" fmla="val 50000"/>
            <a:gd name="adj2" fmla="val 35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Optima" panose="02000503060000020004" pitchFamily="2" charset="0"/>
            </a:rPr>
            <a:t>Planning</a:t>
          </a:r>
        </a:p>
      </dsp:txBody>
      <dsp:txXfrm rot="5400000">
        <a:off x="184447" y="2976080"/>
        <a:ext cx="1894666" cy="1148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95C3-D888-AD4E-8571-B23BEA3968B4}">
      <dsp:nvSpPr>
        <dsp:cNvPr id="0" name=""/>
        <dsp:cNvSpPr/>
      </dsp:nvSpPr>
      <dsp:spPr>
        <a:xfrm>
          <a:off x="3482700" y="2231905"/>
          <a:ext cx="1591972" cy="1591972"/>
        </a:xfrm>
        <a:prstGeom prst="ellipse">
          <a:avLst/>
        </a:prstGeom>
        <a:solidFill>
          <a:srgbClr val="00B0F0"/>
        </a:solidFill>
        <a:ln w="762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tima" panose="02000503060000020004" pitchFamily="2" charset="0"/>
            </a:rPr>
            <a:t>Narrative &amp; campaign foundations</a:t>
          </a:r>
        </a:p>
      </dsp:txBody>
      <dsp:txXfrm>
        <a:off x="3715839" y="2465044"/>
        <a:ext cx="1125694" cy="1125694"/>
      </dsp:txXfrm>
    </dsp:sp>
    <dsp:sp modelId="{D8977ADA-B7C8-454A-B9C4-53258EBA21D8}">
      <dsp:nvSpPr>
        <dsp:cNvPr id="0" name=""/>
        <dsp:cNvSpPr/>
      </dsp:nvSpPr>
      <dsp:spPr>
        <a:xfrm rot="16200000">
          <a:off x="4110226" y="1652955"/>
          <a:ext cx="336921" cy="54127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4160764" y="1811747"/>
        <a:ext cx="235845" cy="324762"/>
      </dsp:txXfrm>
    </dsp:sp>
    <dsp:sp modelId="{967A6115-1973-E944-8A9A-70C17BE95E2D}">
      <dsp:nvSpPr>
        <dsp:cNvPr id="0" name=""/>
        <dsp:cNvSpPr/>
      </dsp:nvSpPr>
      <dsp:spPr>
        <a:xfrm>
          <a:off x="3482700" y="4232"/>
          <a:ext cx="1591972" cy="159197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tima" panose="02000503060000020004" pitchFamily="2" charset="0"/>
            </a:rPr>
            <a:t>Words matter. </a:t>
          </a:r>
        </a:p>
      </dsp:txBody>
      <dsp:txXfrm>
        <a:off x="3715839" y="237371"/>
        <a:ext cx="1125694" cy="1125694"/>
      </dsp:txXfrm>
    </dsp:sp>
    <dsp:sp modelId="{62C93604-E686-7041-9989-CADC15A35119}">
      <dsp:nvSpPr>
        <dsp:cNvPr id="0" name=""/>
        <dsp:cNvSpPr/>
      </dsp:nvSpPr>
      <dsp:spPr>
        <a:xfrm rot="19800000">
          <a:off x="5066579" y="2205105"/>
          <a:ext cx="336921" cy="54127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5073350" y="2338628"/>
        <a:ext cx="235845" cy="324762"/>
      </dsp:txXfrm>
    </dsp:sp>
    <dsp:sp modelId="{E1C745AA-687B-B544-BAC4-8C4E89D8AB36}">
      <dsp:nvSpPr>
        <dsp:cNvPr id="0" name=""/>
        <dsp:cNvSpPr/>
      </dsp:nvSpPr>
      <dsp:spPr>
        <a:xfrm>
          <a:off x="5411922" y="1118068"/>
          <a:ext cx="1591972" cy="159197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tima" panose="02000503060000020004" pitchFamily="2" charset="0"/>
            </a:rPr>
            <a:t>Focus on who makes the investment. </a:t>
          </a:r>
        </a:p>
      </dsp:txBody>
      <dsp:txXfrm>
        <a:off x="5645061" y="1351207"/>
        <a:ext cx="1125694" cy="1125694"/>
      </dsp:txXfrm>
    </dsp:sp>
    <dsp:sp modelId="{1A27446B-8E59-064F-856E-AB49CDE028BB}">
      <dsp:nvSpPr>
        <dsp:cNvPr id="0" name=""/>
        <dsp:cNvSpPr/>
      </dsp:nvSpPr>
      <dsp:spPr>
        <a:xfrm rot="1800000">
          <a:off x="5066579" y="3309406"/>
          <a:ext cx="336921" cy="54127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5073350" y="3392391"/>
        <a:ext cx="235845" cy="324762"/>
      </dsp:txXfrm>
    </dsp:sp>
    <dsp:sp modelId="{4ECF7913-00D7-AC4D-9030-C6EDE06E03E0}">
      <dsp:nvSpPr>
        <dsp:cNvPr id="0" name=""/>
        <dsp:cNvSpPr/>
      </dsp:nvSpPr>
      <dsp:spPr>
        <a:xfrm>
          <a:off x="5411922" y="3345741"/>
          <a:ext cx="1591972" cy="159197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tima" panose="02000503060000020004" pitchFamily="2" charset="0"/>
            </a:rPr>
            <a:t>Business models are key.</a:t>
          </a:r>
        </a:p>
      </dsp:txBody>
      <dsp:txXfrm>
        <a:off x="5645061" y="3578880"/>
        <a:ext cx="1125694" cy="1125694"/>
      </dsp:txXfrm>
    </dsp:sp>
    <dsp:sp modelId="{C0205641-D0C3-4647-9B7A-64136AAA9403}">
      <dsp:nvSpPr>
        <dsp:cNvPr id="0" name=""/>
        <dsp:cNvSpPr/>
      </dsp:nvSpPr>
      <dsp:spPr>
        <a:xfrm rot="5400000">
          <a:off x="4110226" y="3861557"/>
          <a:ext cx="336921" cy="54127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>
        <a:off x="4160764" y="3919273"/>
        <a:ext cx="235845" cy="324762"/>
      </dsp:txXfrm>
    </dsp:sp>
    <dsp:sp modelId="{61A7A918-99BC-C549-A1D1-13D9C7610CDB}">
      <dsp:nvSpPr>
        <dsp:cNvPr id="0" name=""/>
        <dsp:cNvSpPr/>
      </dsp:nvSpPr>
      <dsp:spPr>
        <a:xfrm>
          <a:off x="3482700" y="4459578"/>
          <a:ext cx="1591972" cy="159197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tima" panose="02000503060000020004" pitchFamily="2" charset="0"/>
            </a:rPr>
            <a:t>Drilling is sexy. </a:t>
          </a:r>
        </a:p>
      </dsp:txBody>
      <dsp:txXfrm>
        <a:off x="3715839" y="4692717"/>
        <a:ext cx="1125694" cy="1125694"/>
      </dsp:txXfrm>
    </dsp:sp>
    <dsp:sp modelId="{FE457E94-ABF5-B24A-8298-CEF07B6C3F10}">
      <dsp:nvSpPr>
        <dsp:cNvPr id="0" name=""/>
        <dsp:cNvSpPr/>
      </dsp:nvSpPr>
      <dsp:spPr>
        <a:xfrm rot="9000000">
          <a:off x="3153873" y="3309406"/>
          <a:ext cx="336921" cy="54127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10800000">
        <a:off x="3248178" y="3392391"/>
        <a:ext cx="235845" cy="324762"/>
      </dsp:txXfrm>
    </dsp:sp>
    <dsp:sp modelId="{49FB1A9C-9F5A-784E-A107-810F87D564F9}">
      <dsp:nvSpPr>
        <dsp:cNvPr id="0" name=""/>
        <dsp:cNvSpPr/>
      </dsp:nvSpPr>
      <dsp:spPr>
        <a:xfrm>
          <a:off x="1553479" y="3345741"/>
          <a:ext cx="1591972" cy="159197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Optima" panose="02000503060000020004" pitchFamily="2" charset="0"/>
            </a:rPr>
            <a:t>Competition among suppliers is vital. </a:t>
          </a:r>
          <a:endParaRPr lang="en-GB" sz="1600" kern="1200" dirty="0">
            <a:latin typeface="Optima" panose="02000503060000020004" pitchFamily="2" charset="0"/>
          </a:endParaRPr>
        </a:p>
      </dsp:txBody>
      <dsp:txXfrm>
        <a:off x="1786618" y="3578880"/>
        <a:ext cx="1125694" cy="1125694"/>
      </dsp:txXfrm>
    </dsp:sp>
    <dsp:sp modelId="{0C2E3563-9823-7042-922E-D84BEB01A707}">
      <dsp:nvSpPr>
        <dsp:cNvPr id="0" name=""/>
        <dsp:cNvSpPr/>
      </dsp:nvSpPr>
      <dsp:spPr>
        <a:xfrm rot="12600000">
          <a:off x="3153873" y="2205105"/>
          <a:ext cx="336921" cy="541270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/>
        </a:p>
      </dsp:txBody>
      <dsp:txXfrm rot="10800000">
        <a:off x="3248178" y="2338628"/>
        <a:ext cx="235845" cy="324762"/>
      </dsp:txXfrm>
    </dsp:sp>
    <dsp:sp modelId="{43BC3EBD-0CE2-3E47-8C57-272CF83F7973}">
      <dsp:nvSpPr>
        <dsp:cNvPr id="0" name=""/>
        <dsp:cNvSpPr/>
      </dsp:nvSpPr>
      <dsp:spPr>
        <a:xfrm>
          <a:off x="1553479" y="1118068"/>
          <a:ext cx="1591972" cy="159197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Optima" panose="02000503060000020004" pitchFamily="2" charset="0"/>
            </a:rPr>
            <a:t>Industrial policy is the real winner. </a:t>
          </a:r>
        </a:p>
      </dsp:txBody>
      <dsp:txXfrm>
        <a:off x="1786618" y="1351207"/>
        <a:ext cx="1125694" cy="112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A22C-AB99-AA48-AEFD-C4D8C801137B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4D806-3884-A540-BF29-FE266AB6C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6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2C04D-2CD1-9C45-8FAD-713479E334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7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94F6-1D40-B494-77A6-62F76F60C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D715F-317D-9D08-EA27-D025D76E9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9C842-6532-F43C-E992-9FBA5FFD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74DE1-9DA1-ED9D-4748-0F9280A5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B8763-44EE-10D5-B129-5A2B249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CFEA-AB77-A076-B292-23F8E3CD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AC683-776F-40D0-E95E-06C5BA565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23244-6B69-13DF-F78B-7F16601C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6D0D2-5647-4FFE-79C0-9E94E962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A5E52-4EDA-F884-D733-8FCE8FEC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5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05C79-2E6F-68DF-A22C-94BC95B54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71F21-0181-53EE-CB80-3A3C3DDD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4436B-1911-D08E-90A8-A67CACBF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42A51-BCFD-003A-0B49-38558DB8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E08A-5F2B-B946-C50C-BA2BC81E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2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5E85-FC0C-751E-D5B0-6376AEEEB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D7791ED-C79E-BC54-CF25-4690A3348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825625"/>
            <a:ext cx="10515599" cy="435133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8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Table of contents in white with upcoming section highlighted in light blue</a:t>
            </a:r>
          </a:p>
        </p:txBody>
      </p:sp>
    </p:spTree>
    <p:extLst>
      <p:ext uri="{BB962C8B-B14F-4D97-AF65-F5344CB8AC3E}">
        <p14:creationId xmlns:p14="http://schemas.microsoft.com/office/powerpoint/2010/main" val="16404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5E85-FC0C-751E-D5B0-6376AEEEB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C94607-B3E3-F0A9-8B1E-94A0A2651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5625"/>
            <a:ext cx="10515600" cy="435133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9359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7E3D-E569-88E6-E077-FB28FF4ED6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1521"/>
            <a:ext cx="9144000" cy="204714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86EF4-1FE8-0C7E-F75A-FDEC8B782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1"/>
            <a:ext cx="9144000" cy="132106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800" dirty="0">
                <a:solidFill>
                  <a:srgbClr val="002060"/>
                </a:solidFill>
                <a:latin typeface="Avenir Book" panose="02000503020000020003" pitchFamily="2" charset="0"/>
              </a:rPr>
              <a:t>Title of conference and date</a:t>
            </a:r>
            <a:endParaRPr lang="en-GB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854B58E8-640F-E787-2091-4AC7AFD505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2283" y="5400408"/>
            <a:ext cx="3667433" cy="1096645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Name, Position, Email, Number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7A46E-38D8-CFEB-651B-3F6499966920}"/>
              </a:ext>
            </a:extLst>
          </p:cNvPr>
          <p:cNvSpPr txBox="1"/>
          <p:nvPr userDrawn="1"/>
        </p:nvSpPr>
        <p:spPr>
          <a:xfrm>
            <a:off x="9408160" y="6127721"/>
            <a:ext cx="1828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GB" dirty="0">
                <a:solidFill>
                  <a:srgbClr val="002060"/>
                </a:solidFill>
                <a:latin typeface="Avenir Book" panose="02000503020000020003" pitchFamily="2" charset="0"/>
              </a:rPr>
              <a:t>www.egec.org </a:t>
            </a:r>
          </a:p>
        </p:txBody>
      </p:sp>
    </p:spTree>
    <p:extLst>
      <p:ext uri="{BB962C8B-B14F-4D97-AF65-F5344CB8AC3E}">
        <p14:creationId xmlns:p14="http://schemas.microsoft.com/office/powerpoint/2010/main" val="502071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F5CA07E5-E021-9505-6D7E-1A3A079A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"/>
          <a:stretch/>
        </p:blipFill>
        <p:spPr>
          <a:xfrm>
            <a:off x="0" y="0"/>
            <a:ext cx="12192000" cy="565258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F7CDA8B-CA2F-F25F-697F-9871A58661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561529"/>
            <a:ext cx="1971675" cy="1393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2530F-CE54-C6F1-A6B6-9961199D9F79}"/>
              </a:ext>
            </a:extLst>
          </p:cNvPr>
          <p:cNvSpPr txBox="1"/>
          <p:nvPr userDrawn="1"/>
        </p:nvSpPr>
        <p:spPr>
          <a:xfrm>
            <a:off x="2942167" y="5842673"/>
            <a:ext cx="6307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srgbClr val="002060"/>
                </a:solidFill>
                <a:latin typeface="+mn-lt"/>
              </a:rPr>
              <a:t>www.egec.org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49F76-06E2-9986-52CD-113F7ED5E29A}"/>
              </a:ext>
            </a:extLst>
          </p:cNvPr>
          <p:cNvSpPr txBox="1"/>
          <p:nvPr userDrawn="1"/>
        </p:nvSpPr>
        <p:spPr>
          <a:xfrm>
            <a:off x="3088217" y="890788"/>
            <a:ext cx="63076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dirty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rPr>
              <a:t>Act local </a:t>
            </a:r>
            <a:br>
              <a:rPr lang="en-US" sz="6600" b="1" kern="1200" dirty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rPr>
            </a:br>
            <a:r>
              <a:rPr lang="en-US" sz="6600" b="1" kern="1200" dirty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rPr>
              <a:t>Think global </a:t>
            </a:r>
            <a:br>
              <a:rPr lang="en-US" sz="6600" b="1" kern="1200" dirty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rPr>
            </a:br>
            <a:r>
              <a:rPr lang="en-US" sz="6600" b="1" kern="1200" dirty="0">
                <a:solidFill>
                  <a:schemeClr val="bg1"/>
                </a:solidFill>
                <a:latin typeface="Avenir Book" panose="02000503020000020003"/>
                <a:ea typeface="+mn-ea"/>
                <a:cs typeface="+mn-cs"/>
              </a:rPr>
              <a:t>Go geothermal</a:t>
            </a:r>
            <a:endParaRPr lang="en-GB" sz="6600" b="1" kern="1200" dirty="0">
              <a:solidFill>
                <a:schemeClr val="bg1"/>
              </a:solidFill>
              <a:latin typeface="Avenir Book" panose="020005030200000200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56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B941-FBB5-C6AB-E909-3830AB10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C94F5-5C6B-7CC3-7FBD-15EC893E4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B93DB-BFC9-90C5-0A96-50CFCF71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69E5-2590-3604-19AB-0E2BB539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18274-B8CC-7846-1604-9455F29A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72F8C-278C-AA2B-373F-129D3C87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53F16-7791-409E-6B1B-4027D7BC8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AED4-4060-07F3-83E9-47FA786D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51BF0-BFB4-561F-D518-389E4310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67ACD-3ADE-9230-5FDF-A2EDDA57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EA53-FBDE-ED23-54D9-DC115AC4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7D619-C694-78B1-2462-F76EF9B4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2DB8C-9764-C220-756C-682CBCA6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FD149-9D86-C2A7-CFC1-19F73B7D3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57D25-AC4D-7625-566C-7FA7C6F8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433BD-B0DD-1970-1FA1-84BE4BFB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1AB9-8842-2C82-741B-A25563B4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37C2B-7D00-65C3-6274-0C7609D5E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876E6-CB95-51C9-9462-6C218135E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86E65-C9D8-4CAD-976E-8A2C45909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D9531-A90E-0489-E4AA-DF7EFA716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856C-2B63-23A3-C020-35702AEA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DE9116-3116-3E96-253E-A50E324A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F2EB3-BC17-879F-28F3-82DE564A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5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3B1-24AC-0B06-8CC5-CC45CD92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FFF45-2E9C-0866-BE41-C0488FE5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B3672-5F0C-155A-B812-90C2631E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E2EB7-9C28-C53D-AFA9-0EDC3E35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05DF4-B27D-0D0D-3CF5-836F75ED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6AB67-54EA-F3FF-2121-B996C261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8B16-BE49-99C8-800D-9981D748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6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D008-6C8D-A6DB-79F4-10F309B6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AB54-54CA-B919-6902-C6B989082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30594-6D1E-3C92-A386-BBF2B8324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56895-2566-7C4F-D9DB-EB2C10C5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39421-AAB0-30E8-CDD2-E37E41F8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2438F-1696-EE7A-CF3B-3A593562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8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6E7E-5C0E-65AC-BB78-2CD68136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F3A96-23E0-FD6C-9618-35FA849F7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7831C-C060-8F84-11BF-6DDDB8823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A351E-E858-591E-A510-6D8720FC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A6225-6141-E12D-33F2-C2321BD8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D68AB-D41E-1D9B-68E7-C29E162C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7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EB8A4-9BA6-7D55-3C9C-D0B25709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756B9-C7D7-F3A4-FB38-21803C468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FDF8E-34D3-EBBF-C3DD-CD718D78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4A877D-A0CB-7944-AAAA-E77CDD9366FA}" type="datetimeFigureOut">
              <a:rPr lang="en-GB" smtClean="0"/>
              <a:t>22/10/2025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2F329-8B1F-26F3-D168-628A6FE9A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80636-10FD-8F6A-16E9-2896048B0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1AA0CE-46BF-084F-AE23-755D4E272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0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.wallonie.be/servlet/Repository/projet-de-plan-wallon-energie-climat-2030.pdf?ID=53354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energyprice.be/blog/gas-price-belgiu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terms" TargetMode="External"/><Relationship Id="rId2" Type="http://schemas.openxmlformats.org/officeDocument/2006/relationships/hyperlink" Target="https://ocw.mit.ed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ocw.mit.edu/help/faq-fair-us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eli/dir/2006/118/oj" TargetMode="External"/><Relationship Id="rId5" Type="http://schemas.openxmlformats.org/officeDocument/2006/relationships/hyperlink" Target="https://environment.ec.europa.eu/topics/water/surface-water_en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cw.mit.edu/help/faq-fair-use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591A-86EF-6962-AAD5-946844FA8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47386"/>
            <a:ext cx="9144000" cy="2047141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</a:rPr>
              <a:t>Networked geothermal: </a:t>
            </a:r>
            <a:br>
              <a:rPr lang="en-GB" b="1" dirty="0">
                <a:solidFill>
                  <a:srgbClr val="002060"/>
                </a:solidFill>
                <a:latin typeface="Optima" panose="02000503060000020004" pitchFamily="2" charset="0"/>
              </a:rPr>
            </a:b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</a:rPr>
              <a:t>The European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E5670-44DC-F422-C0CB-73AA65399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94739"/>
            <a:ext cx="9144000" cy="1321068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30 January 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ADEE95-BAA6-9CA5-99DB-B54A31B52628}"/>
              </a:ext>
            </a:extLst>
          </p:cNvPr>
          <p:cNvSpPr txBox="1">
            <a:spLocks/>
          </p:cNvSpPr>
          <p:nvPr/>
        </p:nvSpPr>
        <p:spPr>
          <a:xfrm>
            <a:off x="4169568" y="5815807"/>
            <a:ext cx="3852863" cy="104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</a:rPr>
              <a:t>Sanjeev Kumar</a:t>
            </a:r>
          </a:p>
          <a:p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</a:rPr>
              <a:t>Head of Policy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07DB3A-02A8-F958-5AFD-C5F98AD70E12}"/>
              </a:ext>
            </a:extLst>
          </p:cNvPr>
          <p:cNvSpPr txBox="1">
            <a:spLocks/>
          </p:cNvSpPr>
          <p:nvPr/>
        </p:nvSpPr>
        <p:spPr>
          <a:xfrm>
            <a:off x="-498084" y="5815807"/>
            <a:ext cx="3852863" cy="104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Optima" panose="02000503060000020004" pitchFamily="2" charset="0"/>
              </a:rPr>
              <a:t>#</a:t>
            </a:r>
            <a:r>
              <a:rPr lang="en-GB" sz="1800" b="1" dirty="0" err="1">
                <a:solidFill>
                  <a:srgbClr val="002060"/>
                </a:solidFill>
                <a:latin typeface="Optima" panose="02000503060000020004" pitchFamily="2" charset="0"/>
              </a:rPr>
              <a:t>GeothermalNOW</a:t>
            </a:r>
            <a:endParaRPr lang="en-GB" sz="1800" b="1" dirty="0">
              <a:solidFill>
                <a:srgbClr val="002060"/>
              </a:solidFill>
              <a:latin typeface="Optima" panose="0200050306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32BB28-48FA-5D9A-99F1-436DD2095995}"/>
              </a:ext>
            </a:extLst>
          </p:cNvPr>
          <p:cNvSpPr/>
          <p:nvPr/>
        </p:nvSpPr>
        <p:spPr>
          <a:xfrm>
            <a:off x="0" y="0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3414C20-7EA2-97D8-935E-D309BAF6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77" y="-84993"/>
            <a:ext cx="1350122" cy="9540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25C91BD-0B3E-3AF2-F814-728B4F7013B0}"/>
              </a:ext>
            </a:extLst>
          </p:cNvPr>
          <p:cNvSpPr txBox="1">
            <a:spLocks/>
          </p:cNvSpPr>
          <p:nvPr/>
        </p:nvSpPr>
        <p:spPr>
          <a:xfrm>
            <a:off x="8339136" y="5815806"/>
            <a:ext cx="3852863" cy="10421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b="1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r>
              <a:rPr lang="en-GB" sz="1800" dirty="0" err="1">
                <a:solidFill>
                  <a:srgbClr val="002060"/>
                </a:solidFill>
                <a:latin typeface="Optima" panose="02000503060000020004" pitchFamily="2" charset="0"/>
              </a:rPr>
              <a:t>www.egec.org</a:t>
            </a:r>
            <a:endParaRPr lang="en-GB" sz="1800" dirty="0">
              <a:solidFill>
                <a:srgbClr val="002060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4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D2D07-303F-71FF-CFCF-2ED9669E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43DF-D2B1-6F67-2D71-BD5CD60A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>
                <a:latin typeface="Optima" panose="02000503060000020004" pitchFamily="2" charset="0"/>
              </a:rPr>
              <a:t>Content</a:t>
            </a:r>
            <a:endParaRPr lang="en-GB" b="1" dirty="0">
              <a:latin typeface="Optima" panose="0200050306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3F9DB-C696-B63E-4054-6231BF2DF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Optima" panose="02000503060000020004" pitchFamily="2" charset="0"/>
              </a:rPr>
              <a:t>1. Where we are</a:t>
            </a:r>
          </a:p>
          <a:p>
            <a:endParaRPr lang="en-GB" sz="280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r>
              <a:rPr lang="en-GB" sz="2800" dirty="0">
                <a:solidFill>
                  <a:srgbClr val="00B0F0"/>
                </a:solidFill>
                <a:latin typeface="Optima" panose="02000503060000020004" pitchFamily="2" charset="0"/>
              </a:rPr>
              <a:t>2. What’s needed….</a:t>
            </a:r>
          </a:p>
          <a:p>
            <a:endParaRPr lang="en-GB" sz="280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endParaRPr lang="en-GB" sz="2800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3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7C64A-7817-4FCD-C3C1-88F7DC43A856}"/>
              </a:ext>
            </a:extLst>
          </p:cNvPr>
          <p:cNvSpPr txBox="1">
            <a:spLocks/>
          </p:cNvSpPr>
          <p:nvPr/>
        </p:nvSpPr>
        <p:spPr>
          <a:xfrm>
            <a:off x="640080" y="365125"/>
            <a:ext cx="1121283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Policy matters…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050FF-2BFB-419C-72F6-102AAA9C72F0}"/>
              </a:ext>
            </a:extLst>
          </p:cNvPr>
          <p:cNvSpPr txBox="1">
            <a:spLocks/>
          </p:cNvSpPr>
          <p:nvPr/>
        </p:nvSpPr>
        <p:spPr>
          <a:xfrm>
            <a:off x="4137368" y="484300"/>
            <a:ext cx="10515600" cy="47635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n-GB" sz="1800" b="1" dirty="0">
              <a:solidFill>
                <a:srgbClr val="002060"/>
              </a:solidFill>
              <a:latin typeface="Optima" panose="0200050306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B1019-339D-E33E-4991-09871DFD5C58}"/>
              </a:ext>
            </a:extLst>
          </p:cNvPr>
          <p:cNvSpPr txBox="1"/>
          <p:nvPr/>
        </p:nvSpPr>
        <p:spPr>
          <a:xfrm>
            <a:off x="426895" y="1454919"/>
            <a:ext cx="6445627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Wallonia (Belgium) </a:t>
            </a:r>
            <a:endParaRPr lang="en-GB" b="1" dirty="0">
              <a:solidFill>
                <a:srgbClr val="002060"/>
              </a:solidFill>
              <a:latin typeface="Optima" panose="02000503060000020004" pitchFamily="2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u="sng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Problem: cost 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of fossil gas was €</a:t>
            </a:r>
            <a:r>
              <a:rPr lang="en-GB" i="0" u="none" strike="noStrike" dirty="0">
                <a:solidFill>
                  <a:srgbClr val="002060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4,218.71 in Brussels in 2022; 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€ 4,278.70 in Flanders; and € 3,67.85 in Wallonia.</a:t>
            </a:r>
            <a:r>
              <a:rPr lang="en-GB" i="0" u="none" strike="noStrike" dirty="0">
                <a:solidFill>
                  <a:srgbClr val="002060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02060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ER 2030 (</a:t>
            </a: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Renewable Energy plan 2030</a:t>
            </a: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 published in 2018. Targeted 2,037 GWh by 2030 from geothermal heat pumps (was 341 GWh in 2020).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€35 million grant for a programme of geothermal demonstration projects in public (hospitals and airports) and 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residential </a:t>
            </a:r>
            <a:r>
              <a:rPr lang="en-GB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buildings in urban and rural areas.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34 projects approved from a tender (24 private and 10 public). These include: </a:t>
            </a:r>
          </a:p>
          <a:p>
            <a:pPr marL="1200150" lvl="5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11 networked geothermal systems in rural houses (new build) by </a:t>
            </a:r>
            <a:r>
              <a:rPr lang="en-GB" dirty="0" err="1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Karno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, the local energy company, </a:t>
            </a:r>
          </a:p>
          <a:p>
            <a:pPr marL="1200150" lvl="8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A new hospital in Charleroi; </a:t>
            </a:r>
          </a:p>
          <a:p>
            <a:pPr marL="1200150" lvl="8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Banks; </a:t>
            </a:r>
          </a:p>
          <a:p>
            <a:pPr marL="1200150" lvl="8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Pairai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Diaza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 zoo; </a:t>
            </a:r>
          </a:p>
          <a:p>
            <a:pPr marL="1200150" lvl="8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and pharmaceutical buildings.  </a:t>
            </a:r>
          </a:p>
        </p:txBody>
      </p:sp>
      <p:pic>
        <p:nvPicPr>
          <p:cNvPr id="5" name="Picture 4" descr="A close-up of a pie chart&#10;&#10;Description automatically generated">
            <a:extLst>
              <a:ext uri="{FF2B5EF4-FFF2-40B4-BE49-F238E27FC236}">
                <a16:creationId xmlns:a16="http://schemas.microsoft.com/office/drawing/2014/main" id="{57AF5893-FE2F-FF7F-15A8-C7A50B796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57" y="2033226"/>
            <a:ext cx="4527323" cy="160616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9665896-E2EA-5FE7-3751-F181A2BBF61B}"/>
              </a:ext>
            </a:extLst>
          </p:cNvPr>
          <p:cNvSpPr txBox="1"/>
          <p:nvPr/>
        </p:nvSpPr>
        <p:spPr>
          <a:xfrm>
            <a:off x="6872522" y="1690688"/>
            <a:ext cx="3906699" cy="25281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1400" algn="r">
              <a:lnSpc>
                <a:spcPct val="106000"/>
              </a:lnSpc>
            </a:pPr>
            <a:r>
              <a:rPr lang="en-GB" sz="1100" dirty="0">
                <a:solidFill>
                  <a:srgbClr val="002060"/>
                </a:solidFill>
                <a:latin typeface="Optima" panose="02000503060000020004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Cost structure of household heating bills</a:t>
            </a:r>
            <a:endParaRPr lang="en-GB" sz="1200" dirty="0">
              <a:solidFill>
                <a:srgbClr val="002060"/>
              </a:solidFill>
              <a:effectLst/>
              <a:latin typeface="Optima" panose="02000503060000020004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9A6A0A-7EC0-2337-F92D-8444ECE4A56F}"/>
              </a:ext>
            </a:extLst>
          </p:cNvPr>
          <p:cNvSpPr/>
          <p:nvPr/>
        </p:nvSpPr>
        <p:spPr>
          <a:xfrm>
            <a:off x="0" y="13741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D2E2417-EF43-9108-00AE-65713625F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1877" y="-71252"/>
            <a:ext cx="1350122" cy="954065"/>
          </a:xfrm>
          <a:prstGeom prst="rect">
            <a:avLst/>
          </a:prstGeom>
        </p:spPr>
      </p:pic>
      <p:pic>
        <p:nvPicPr>
          <p:cNvPr id="10" name="Picture 9" descr="A logo with red dots and a white background&#10;&#10;Description automatically generated">
            <a:extLst>
              <a:ext uri="{FF2B5EF4-FFF2-40B4-BE49-F238E27FC236}">
                <a16:creationId xmlns:a16="http://schemas.microsoft.com/office/drawing/2014/main" id="{D5EE68FC-8E25-6076-43A4-60FCCFB8F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597" y="5038191"/>
            <a:ext cx="1246341" cy="1606164"/>
          </a:xfrm>
          <a:prstGeom prst="rect">
            <a:avLst/>
          </a:prstGeom>
        </p:spPr>
      </p:pic>
      <p:pic>
        <p:nvPicPr>
          <p:cNvPr id="12" name="Picture 11" descr="A group of people symbols&#10;&#10;Description automatically generated with medium confidence">
            <a:extLst>
              <a:ext uri="{FF2B5EF4-FFF2-40B4-BE49-F238E27FC236}">
                <a16:creationId xmlns:a16="http://schemas.microsoft.com/office/drawing/2014/main" id="{CEF0ACFA-02CE-2500-47CD-8739AD00A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715" y="5468072"/>
            <a:ext cx="3329069" cy="6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B7E1-CE08-1EFE-CB05-81094AB7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Trend 3: Plans really are indispensable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5C070-6B40-16AF-994F-1601B2220DFE}"/>
              </a:ext>
            </a:extLst>
          </p:cNvPr>
          <p:cNvSpPr/>
          <p:nvPr/>
        </p:nvSpPr>
        <p:spPr>
          <a:xfrm>
            <a:off x="0" y="0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B662718-6339-D2D6-0609-7B1E32AF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77" y="-84993"/>
            <a:ext cx="1350122" cy="95406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5C6786-A4C4-3BA1-854D-4CB6F7B29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1932" y="4245735"/>
            <a:ext cx="9120249" cy="13255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</a:rPr>
              <a:t>Regulatory drivers 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(Energy Efficiency &amp; Renewable Energy Directives (2023)) shift emphasis from individual investments to collective heating and cooling solutions. Mandate on local authorities to prepare </a:t>
            </a:r>
            <a:r>
              <a:rPr lang="en-GB" dirty="0">
                <a:solidFill>
                  <a:srgbClr val="FF0000"/>
                </a:solidFill>
                <a:latin typeface="Optima" panose="02000503060000020004" pitchFamily="2" charset="0"/>
              </a:rPr>
              <a:t>local, renewable 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heating and cooling plans.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7EA993-0649-7999-888B-94F816FC2EEC}"/>
              </a:ext>
            </a:extLst>
          </p:cNvPr>
          <p:cNvSpPr txBox="1">
            <a:spLocks/>
          </p:cNvSpPr>
          <p:nvPr/>
        </p:nvSpPr>
        <p:spPr>
          <a:xfrm>
            <a:off x="3902977" y="1690688"/>
            <a:ext cx="4903662" cy="13255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Planning is indispensable</a:t>
            </a:r>
          </a:p>
        </p:txBody>
      </p:sp>
    </p:spTree>
    <p:extLst>
      <p:ext uri="{BB962C8B-B14F-4D97-AF65-F5344CB8AC3E}">
        <p14:creationId xmlns:p14="http://schemas.microsoft.com/office/powerpoint/2010/main" val="399153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1CB1-2EF5-218B-208F-F5987A7CF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venir Book" panose="02000503020000020003" pitchFamily="2" charset="0"/>
            </a:endParaRPr>
          </a:p>
          <a:p>
            <a:endParaRPr lang="en-GB" sz="2400" dirty="0">
              <a:latin typeface="Avenir Book" panose="02000503020000020003" pitchFamily="2" charset="0"/>
            </a:endParaRPr>
          </a:p>
          <a:p>
            <a:endParaRPr lang="en-GB" sz="2400" dirty="0">
              <a:latin typeface="Avenir Book" panose="02000503020000020003" pitchFamily="2" charset="0"/>
            </a:endParaRPr>
          </a:p>
          <a:p>
            <a:endParaRPr lang="en-GB" sz="2400" dirty="0">
              <a:latin typeface="Avenir Book" panose="02000503020000020003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DF8433-0CCB-6A10-9086-E93128005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039556"/>
              </p:ext>
            </p:extLst>
          </p:nvPr>
        </p:nvGraphicFramePr>
        <p:xfrm>
          <a:off x="1662933" y="401108"/>
          <a:ext cx="8557374" cy="605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3FA67DD-CBE8-7AA2-53F9-F965626623FA}"/>
              </a:ext>
            </a:extLst>
          </p:cNvPr>
          <p:cNvSpPr/>
          <p:nvPr/>
        </p:nvSpPr>
        <p:spPr>
          <a:xfrm>
            <a:off x="0" y="0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AF2357B-721F-6068-EEC7-933B489FF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1877" y="-84993"/>
            <a:ext cx="1350122" cy="9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5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A6ADAB-BC2F-9990-E7FE-9C23DDCC7746}"/>
              </a:ext>
            </a:extLst>
          </p:cNvPr>
          <p:cNvSpPr txBox="1"/>
          <p:nvPr/>
        </p:nvSpPr>
        <p:spPr>
          <a:xfrm>
            <a:off x="12592280" y="4087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9B0B55-AE96-0297-8E05-4951C846C771}"/>
              </a:ext>
            </a:extLst>
          </p:cNvPr>
          <p:cNvSpPr txBox="1">
            <a:spLocks/>
          </p:cNvSpPr>
          <p:nvPr/>
        </p:nvSpPr>
        <p:spPr>
          <a:xfrm>
            <a:off x="415600" y="1151400"/>
            <a:ext cx="11360800" cy="4555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1867"/>
              <a:t>MIT OpenCourseWare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 sz="1867" u="sng">
                <a:hlinkClick r:id="rId2"/>
              </a:rPr>
              <a:t>https://ocw.mit.edu/</a:t>
            </a:r>
            <a:endParaRPr lang="en-US" sz="1867"/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 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 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 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RES.ENV 007 Geothermal Energy Networks (GENs): Transforming our Thermal Energy System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IAP 2025 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 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 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/>
              <a:t>For information about citing these materials or our Terms of Use, visit: </a:t>
            </a:r>
            <a:r>
              <a:rPr lang="en-US" u="sng">
                <a:hlinkClick r:id="rId3"/>
              </a:rPr>
              <a:t>https://ocw.mit.edu/terms</a:t>
            </a:r>
            <a:r>
              <a:rPr lang="en-US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3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BC835-C311-8046-F2BC-7BB340969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180C-45C9-032D-FEAE-0D68A36F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dirty="0">
                <a:latin typeface="Optima" panose="02000503060000020004" pitchFamily="2" charset="0"/>
              </a:rPr>
              <a:t>Content</a:t>
            </a:r>
            <a:endParaRPr lang="en-GB" b="1" dirty="0">
              <a:latin typeface="Optima" panose="0200050306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CB7E-4079-C941-9A3D-668BB9FB07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B0F0"/>
                </a:solidFill>
                <a:latin typeface="Optima" panose="02000503060000020004" pitchFamily="2" charset="0"/>
              </a:rPr>
              <a:t>1. Where we are</a:t>
            </a:r>
          </a:p>
          <a:p>
            <a:endParaRPr lang="en-GB" sz="280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Optima" panose="02000503060000020004" pitchFamily="2" charset="0"/>
              </a:rPr>
              <a:t>2. What’s needed….</a:t>
            </a:r>
          </a:p>
          <a:p>
            <a:endParaRPr lang="en-GB" sz="2800" dirty="0">
              <a:solidFill>
                <a:schemeClr val="bg1"/>
              </a:solidFill>
              <a:latin typeface="Optima" panose="02000503060000020004" pitchFamily="2" charset="0"/>
            </a:endParaRPr>
          </a:p>
          <a:p>
            <a:endParaRPr lang="en-GB" sz="2800" dirty="0">
              <a:latin typeface="Optima" panose="0200050306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2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EA6F92-3B65-716A-7789-FC197D1A2328}"/>
              </a:ext>
            </a:extLst>
          </p:cNvPr>
          <p:cNvSpPr/>
          <p:nvPr/>
        </p:nvSpPr>
        <p:spPr>
          <a:xfrm>
            <a:off x="0" y="0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21E452D-BA38-1DE0-781E-688D9BCB7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877" y="-84993"/>
            <a:ext cx="1350122" cy="9540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22B4-9BE7-E524-E121-8ABB2DA1D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9375" y="3094615"/>
            <a:ext cx="2631386" cy="15970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02060"/>
                </a:solidFill>
                <a:latin typeface="Optima" panose="02000503060000020004" pitchFamily="2" charset="0"/>
                <a:cs typeface="Calibri"/>
              </a:rPr>
              <a:t>11 million consumers </a:t>
            </a:r>
          </a:p>
          <a:p>
            <a:pPr marL="0" indent="0" algn="ctr">
              <a:buNone/>
            </a:pP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cs typeface="Calibri"/>
              </a:rPr>
              <a:t>supplied by </a:t>
            </a:r>
            <a:r>
              <a:rPr lang="en-GB" sz="1800" b="1" dirty="0">
                <a:solidFill>
                  <a:srgbClr val="002060"/>
                </a:solidFill>
                <a:latin typeface="Optima" panose="02000503060000020004" pitchFamily="2" charset="0"/>
              </a:rPr>
              <a:t>Geothermal electricity. </a:t>
            </a:r>
            <a:endParaRPr lang="en-GB" sz="1800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pPr marL="742950" lvl="1" indent="-285750"/>
            <a:endParaRPr lang="en-GB" sz="1800" b="1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pPr marL="285750" indent="-285750"/>
            <a:endParaRPr lang="en-GB" sz="1800" dirty="0">
              <a:solidFill>
                <a:srgbClr val="002060"/>
              </a:solidFill>
              <a:latin typeface="Optima" panose="02000503060000020004" pitchFamily="2" charset="0"/>
            </a:endParaRPr>
          </a:p>
        </p:txBody>
      </p:sp>
      <p:pic>
        <p:nvPicPr>
          <p:cNvPr id="10" name="Graphic 9" descr="Power with solid fill">
            <a:extLst>
              <a:ext uri="{FF2B5EF4-FFF2-40B4-BE49-F238E27FC236}">
                <a16:creationId xmlns:a16="http://schemas.microsoft.com/office/drawing/2014/main" id="{DC3AE6CF-68A4-DB1E-DFF7-4E0FC7DD2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9760" y="1204730"/>
            <a:ext cx="1570616" cy="1597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13504F-83AA-CD7A-C036-99A76918B9FE}"/>
              </a:ext>
            </a:extLst>
          </p:cNvPr>
          <p:cNvSpPr txBox="1"/>
          <p:nvPr/>
        </p:nvSpPr>
        <p:spPr>
          <a:xfrm>
            <a:off x="4514850" y="2994060"/>
            <a:ext cx="3701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02060"/>
                </a:solidFill>
                <a:latin typeface="Optima" panose="02000503060000020004" pitchFamily="2" charset="0"/>
              </a:rPr>
              <a:t>6 million people 400 cities, farms &amp; factories </a:t>
            </a: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</a:rPr>
              <a:t>supplied 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by geothermal district </a:t>
            </a: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</a:rPr>
              <a:t>heating &amp; cooling.</a:t>
            </a:r>
            <a:endParaRPr lang="en-GB" dirty="0">
              <a:solidFill>
                <a:srgbClr val="002060"/>
              </a:solidFill>
              <a:latin typeface="Optima" panose="0200050306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F08CD-3A7E-60EA-F18A-A27E493714D3}"/>
              </a:ext>
            </a:extLst>
          </p:cNvPr>
          <p:cNvSpPr txBox="1"/>
          <p:nvPr/>
        </p:nvSpPr>
        <p:spPr>
          <a:xfrm>
            <a:off x="1184714" y="3181399"/>
            <a:ext cx="23212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002060"/>
                </a:solidFill>
                <a:latin typeface="Optima" panose="02000503060000020004" pitchFamily="2" charset="0"/>
              </a:rPr>
              <a:t>10 million people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2060"/>
                </a:solidFill>
                <a:latin typeface="Optima" panose="02000503060000020004" pitchFamily="2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supplied by </a:t>
            </a:r>
            <a:r>
              <a:rPr lang="en-GB" b="1" dirty="0">
                <a:solidFill>
                  <a:srgbClr val="002060"/>
                </a:solidFill>
                <a:latin typeface="Optima" panose="02000503060000020004" pitchFamily="2" charset="0"/>
              </a:rPr>
              <a:t>Geothermal heat pumps. </a:t>
            </a:r>
            <a:endParaRPr lang="en-GB" dirty="0">
              <a:solidFill>
                <a:srgbClr val="002060"/>
              </a:solidFill>
              <a:latin typeface="Optima" panose="02000503060000020004" pitchFamily="2" charset="0"/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Optima" panose="02000503060000020004" pitchFamily="2" charset="0"/>
            </a:endParaRPr>
          </a:p>
        </p:txBody>
      </p:sp>
      <p:pic>
        <p:nvPicPr>
          <p:cNvPr id="19" name="Graphic 18" descr="City with solid fill">
            <a:extLst>
              <a:ext uri="{FF2B5EF4-FFF2-40B4-BE49-F238E27FC236}">
                <a16:creationId xmlns:a16="http://schemas.microsoft.com/office/drawing/2014/main" id="{5AA6CE29-1CB8-E77C-8C1A-0F45F7EF8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8460" y="1003424"/>
            <a:ext cx="1739857" cy="1667472"/>
          </a:xfrm>
          <a:prstGeom prst="rect">
            <a:avLst/>
          </a:prstGeom>
        </p:spPr>
      </p:pic>
      <p:pic>
        <p:nvPicPr>
          <p:cNvPr id="23" name="Graphic 22" descr="Home1 with solid fill">
            <a:extLst>
              <a:ext uri="{FF2B5EF4-FFF2-40B4-BE49-F238E27FC236}">
                <a16:creationId xmlns:a16="http://schemas.microsoft.com/office/drawing/2014/main" id="{0809E056-11C0-6494-D715-868DA96AD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54501" y="869072"/>
            <a:ext cx="1739856" cy="17398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9EA630-DD0D-51BC-F9A3-255456263A4D}"/>
              </a:ext>
            </a:extLst>
          </p:cNvPr>
          <p:cNvSpPr txBox="1"/>
          <p:nvPr/>
        </p:nvSpPr>
        <p:spPr>
          <a:xfrm>
            <a:off x="6185416" y="2347730"/>
            <a:ext cx="203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CF03DC-D562-CA89-CE1A-A48295E4BEEA}"/>
              </a:ext>
            </a:extLst>
          </p:cNvPr>
          <p:cNvSpPr txBox="1"/>
          <p:nvPr/>
        </p:nvSpPr>
        <p:spPr>
          <a:xfrm>
            <a:off x="2165507" y="2347729"/>
            <a:ext cx="194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7A1342-C01A-FD0D-955F-75C40BB81E3E}"/>
              </a:ext>
            </a:extLst>
          </p:cNvPr>
          <p:cNvSpPr/>
          <p:nvPr/>
        </p:nvSpPr>
        <p:spPr>
          <a:xfrm>
            <a:off x="10186988" y="1343025"/>
            <a:ext cx="228600" cy="7000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5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9AFC2-2309-FE8D-C3AD-294506EA1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france with different colored areas&#10;&#10;Description automatically generated">
            <a:extLst>
              <a:ext uri="{FF2B5EF4-FFF2-40B4-BE49-F238E27FC236}">
                <a16:creationId xmlns:a16="http://schemas.microsoft.com/office/drawing/2014/main" id="{D88A3941-3E1E-BF14-27FC-F1A394106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698" y="3244617"/>
            <a:ext cx="3518102" cy="3275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802DA-E542-2592-DEE0-4D3089E7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European heating &amp; cooling market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CD877-7127-8F06-4F4C-D0F54CA5D63C}"/>
              </a:ext>
            </a:extLst>
          </p:cNvPr>
          <p:cNvSpPr/>
          <p:nvPr/>
        </p:nvSpPr>
        <p:spPr>
          <a:xfrm>
            <a:off x="0" y="13741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E9A4030-C709-0820-5C4F-AA439E36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877" y="-71252"/>
            <a:ext cx="1350122" cy="954065"/>
          </a:xfrm>
          <a:prstGeom prst="rect">
            <a:avLst/>
          </a:prstGeom>
        </p:spPr>
      </p:pic>
      <p:pic>
        <p:nvPicPr>
          <p:cNvPr id="7" name="Picture 6" descr="A diagram of a house&#10;&#10;Description automatically generated">
            <a:extLst>
              <a:ext uri="{FF2B5EF4-FFF2-40B4-BE49-F238E27FC236}">
                <a16:creationId xmlns:a16="http://schemas.microsoft.com/office/drawing/2014/main" id="{FF7B620C-C08F-6693-11B5-A857F9911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321" y="1406587"/>
            <a:ext cx="5063327" cy="14309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C9246-28BE-F600-6062-8F419E8B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4" y="1744305"/>
            <a:ext cx="6432757" cy="4829767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002060"/>
                </a:solidFill>
                <a:latin typeface="Optima" panose="02000503060000020004" pitchFamily="2" charset="0"/>
                <a:cs typeface="Tahoma" panose="020B0604030504040204" pitchFamily="34" charset="0"/>
              </a:rPr>
              <a:t>Legacy</a:t>
            </a: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cs typeface="Tahoma" panose="020B0604030504040204" pitchFamily="34" charset="0"/>
              </a:rPr>
              <a:t>: Nearly 75% of heating is fossil-based. Biomass is the main alternative. Heat pumps (air and geothermal) and geothermal direct use growing in market share but considerably smaller. </a:t>
            </a:r>
          </a:p>
          <a:p>
            <a:r>
              <a:rPr lang="en-GB" sz="1800" b="1" dirty="0">
                <a:solidFill>
                  <a:srgbClr val="002060"/>
                </a:solidFill>
                <a:latin typeface="Optima" panose="02000503060000020004" pitchFamily="2" charset="0"/>
                <a:cs typeface="Tahoma" panose="020B0604030504040204" pitchFamily="34" charset="0"/>
              </a:rPr>
              <a:t>District heating and cooling systems </a:t>
            </a: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cs typeface="Tahoma" panose="020B0604030504040204" pitchFamily="34" charset="0"/>
              </a:rPr>
              <a:t>are about 10% of the heating market. Linked to coal, gas and waste incineration plant. </a:t>
            </a:r>
          </a:p>
          <a:p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cs typeface="Tahoma" panose="020B0604030504040204" pitchFamily="34" charset="0"/>
              </a:rPr>
              <a:t>Networked geothermal competes against this.</a:t>
            </a:r>
          </a:p>
          <a:p>
            <a:r>
              <a:rPr lang="en-GB" sz="1800" b="1" dirty="0">
                <a:solidFill>
                  <a:srgbClr val="002060"/>
                </a:solidFill>
                <a:latin typeface="Optima" panose="02000503060000020004" pitchFamily="2" charset="0"/>
                <a:cs typeface="Tahoma" panose="020B0604030504040204" pitchFamily="34" charset="0"/>
              </a:rPr>
              <a:t>Land</a:t>
            </a: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cs typeface="Tahoma" panose="020B0604030504040204" pitchFamily="34" charset="0"/>
              </a:rPr>
              <a:t> in Europe is scarce. Environmental protection is key. Shallow geothermal (which includes geothermal) is governed by the EU Water Framework Directive and its two main legal bases: </a:t>
            </a:r>
          </a:p>
          <a:p>
            <a:pPr lvl="1"/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Calibri" panose="020F0502020204030204" pitchFamily="34" charset="0"/>
                <a:cs typeface="Tahoma" panose="020B0604030504040204" pitchFamily="34" charset="0"/>
              </a:rPr>
              <a:t>Surface Water Directive </a:t>
            </a: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Calibri" panose="020F0502020204030204" pitchFamily="34" charset="0"/>
                <a:cs typeface="Tahoma" panose="020B0604030504040204" pitchFamily="34" charset="0"/>
                <a:hlinkClick r:id="rId5"/>
              </a:rPr>
              <a:t>https://environment.ec.europa.eu/topics/water/surface-water_en</a:t>
            </a:r>
            <a:endParaRPr lang="en-GB" sz="1800" dirty="0">
              <a:solidFill>
                <a:srgbClr val="002060"/>
              </a:solidFill>
              <a:latin typeface="Optima" panose="02000503060000020004" pitchFamily="2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1"/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Calibri" panose="020F0502020204030204" pitchFamily="34" charset="0"/>
                <a:cs typeface="Tahoma" panose="020B0604030504040204" pitchFamily="34" charset="0"/>
              </a:rPr>
              <a:t>Ground Water Directive </a:t>
            </a: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Calibri" panose="020F0502020204030204" pitchFamily="34" charset="0"/>
                <a:cs typeface="Tahoma" panose="020B0604030504040204" pitchFamily="34" charset="0"/>
                <a:hlinkClick r:id="rId6"/>
              </a:rPr>
              <a:t>https://eur-lex.europa.eu/eli/dir/2006/118/oj</a:t>
            </a: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Calibri" panose="020F0502020204030204" pitchFamily="34" charset="0"/>
                <a:cs typeface="Tahoma" panose="020B0604030504040204" pitchFamily="34" charset="0"/>
              </a:rPr>
              <a:t>   </a:t>
            </a: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Optima" panose="02000503060000020004" pitchFamily="2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99B891D-DAE8-1796-74A3-944F2B3A0E15}"/>
              </a:ext>
            </a:extLst>
          </p:cNvPr>
          <p:cNvSpPr txBox="1"/>
          <p:nvPr/>
        </p:nvSpPr>
        <p:spPr>
          <a:xfrm>
            <a:off x="6815470" y="6546893"/>
            <a:ext cx="5141136" cy="2973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1400" algn="r">
              <a:lnSpc>
                <a:spcPct val="106000"/>
              </a:lnSpc>
            </a:pPr>
            <a:r>
              <a:rPr lang="en-GB" sz="1100" b="1" dirty="0">
                <a:solidFill>
                  <a:srgbClr val="002060"/>
                </a:solidFill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BRGM, French geological agency geothermal permitting map.</a:t>
            </a:r>
            <a:endParaRPr lang="en-GB" sz="1200" dirty="0">
              <a:effectLst/>
              <a:latin typeface="Optima" panose="0200050306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CC2E652-C321-0CF8-4A80-6714F06C0FBE}"/>
              </a:ext>
            </a:extLst>
          </p:cNvPr>
          <p:cNvSpPr txBox="1"/>
          <p:nvPr/>
        </p:nvSpPr>
        <p:spPr>
          <a:xfrm>
            <a:off x="7123471" y="3045817"/>
            <a:ext cx="4833135" cy="29031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1400" algn="r">
              <a:lnSpc>
                <a:spcPct val="106000"/>
              </a:lnSpc>
            </a:pPr>
            <a:r>
              <a:rPr lang="en-GB" sz="1100" b="1" dirty="0">
                <a:solidFill>
                  <a:srgbClr val="002060"/>
                </a:solidFill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types of geothermal heat pumps </a:t>
            </a:r>
            <a:endParaRPr lang="en-GB" sz="1200" dirty="0">
              <a:effectLst/>
              <a:latin typeface="Optima" panose="0200050306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30CA2-5F38-B1A6-72D8-55E3C6EE6157}"/>
              </a:ext>
            </a:extLst>
          </p:cNvPr>
          <p:cNvSpPr txBox="1"/>
          <p:nvPr/>
        </p:nvSpPr>
        <p:spPr>
          <a:xfrm>
            <a:off x="7506243" y="2756060"/>
            <a:ext cx="4685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GRETA – Interreg Alpine Space ERDF. All rights reserved. This content is excluded from our Creative Commons license. For more information, see </a:t>
            </a:r>
            <a:r>
              <a:rPr lang="en-US" sz="800" dirty="0">
                <a:hlinkClick r:id="rId7"/>
              </a:rPr>
              <a:t>https://</a:t>
            </a:r>
            <a:r>
              <a:rPr lang="en-US" sz="800" dirty="0" err="1">
                <a:hlinkClick r:id="rId7"/>
              </a:rPr>
              <a:t>ocw.mit.edu</a:t>
            </a:r>
            <a:r>
              <a:rPr lang="en-US" sz="800" dirty="0">
                <a:hlinkClick r:id="rId7"/>
              </a:rPr>
              <a:t>/help/</a:t>
            </a:r>
            <a:r>
              <a:rPr lang="en-US" sz="800" dirty="0" err="1">
                <a:hlinkClick r:id="rId7"/>
              </a:rPr>
              <a:t>faq</a:t>
            </a:r>
            <a:r>
              <a:rPr lang="en-US" sz="800" dirty="0">
                <a:hlinkClick r:id="rId7"/>
              </a:rPr>
              <a:t>-fair-use/</a:t>
            </a:r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3E9CD-AAAE-A25F-E350-982BD623CEF9}"/>
              </a:ext>
            </a:extLst>
          </p:cNvPr>
          <p:cNvSpPr txBox="1"/>
          <p:nvPr/>
        </p:nvSpPr>
        <p:spPr>
          <a:xfrm>
            <a:off x="7404032" y="6289134"/>
            <a:ext cx="4890178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Bureau de </a:t>
            </a:r>
            <a:r>
              <a:rPr lang="en-US" sz="800" dirty="0" err="1"/>
              <a:t>Recherches</a:t>
            </a:r>
            <a:r>
              <a:rPr lang="en-US" sz="800" dirty="0"/>
              <a:t> </a:t>
            </a:r>
            <a:r>
              <a:rPr lang="en-US" sz="800" dirty="0" err="1"/>
              <a:t>Géologiques</a:t>
            </a:r>
            <a:r>
              <a:rPr lang="en-US" sz="800" dirty="0"/>
              <a:t> et </a:t>
            </a:r>
            <a:r>
              <a:rPr lang="en-US" sz="800" dirty="0" err="1"/>
              <a:t>Minières</a:t>
            </a:r>
            <a:r>
              <a:rPr lang="en-US" sz="800" dirty="0"/>
              <a:t>. All rights reserved. This content is excluded from our Creative Commons license. For more information, see </a:t>
            </a:r>
            <a:r>
              <a:rPr lang="en-US" sz="800" dirty="0">
                <a:hlinkClick r:id="rId7"/>
              </a:rPr>
              <a:t>https://</a:t>
            </a:r>
            <a:r>
              <a:rPr lang="en-US" sz="800" dirty="0" err="1">
                <a:hlinkClick r:id="rId7"/>
              </a:rPr>
              <a:t>ocw.mit.edu</a:t>
            </a:r>
            <a:r>
              <a:rPr lang="en-US" sz="800" dirty="0">
                <a:hlinkClick r:id="rId7"/>
              </a:rPr>
              <a:t>/help/</a:t>
            </a:r>
            <a:r>
              <a:rPr lang="en-US" sz="800" dirty="0" err="1">
                <a:hlinkClick r:id="rId7"/>
              </a:rPr>
              <a:t>faq</a:t>
            </a:r>
            <a:r>
              <a:rPr lang="en-US" sz="800" dirty="0">
                <a:hlinkClick r:id="rId7"/>
              </a:rPr>
              <a:t>-fair-use/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3231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343AE-6DCD-B6FA-7DA6-73B0D518C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6C75758-BE55-72FB-BA4A-15E1CEF8ADE8}"/>
              </a:ext>
            </a:extLst>
          </p:cNvPr>
          <p:cNvSpPr txBox="1">
            <a:spLocks/>
          </p:cNvSpPr>
          <p:nvPr/>
        </p:nvSpPr>
        <p:spPr>
          <a:xfrm>
            <a:off x="343631" y="-69518"/>
            <a:ext cx="11358512" cy="130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GHPs are the largest geothermal market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522C3D-9512-832E-A9EB-127D57296BA4}"/>
              </a:ext>
            </a:extLst>
          </p:cNvPr>
          <p:cNvSpPr/>
          <p:nvPr/>
        </p:nvSpPr>
        <p:spPr>
          <a:xfrm>
            <a:off x="0" y="-3309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625CFAC8-AF60-D30D-A856-702112A51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77" y="-88302"/>
            <a:ext cx="1350122" cy="954065"/>
          </a:xfrm>
          <a:prstGeom prst="rect">
            <a:avLst/>
          </a:prstGeom>
        </p:spPr>
      </p:pic>
      <p:pic>
        <p:nvPicPr>
          <p:cNvPr id="6" name="Picture 5" descr="A graph of heat pump systems&#10;&#10;Description automatically generated">
            <a:extLst>
              <a:ext uri="{FF2B5EF4-FFF2-40B4-BE49-F238E27FC236}">
                <a16:creationId xmlns:a16="http://schemas.microsoft.com/office/drawing/2014/main" id="{56F1E49E-FC0C-9E8D-0C99-53391F68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83" y="1499238"/>
            <a:ext cx="6012261" cy="3666528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86B8C938-FCC8-8D2F-80B8-6830D9D58EA2}"/>
              </a:ext>
            </a:extLst>
          </p:cNvPr>
          <p:cNvSpPr txBox="1"/>
          <p:nvPr/>
        </p:nvSpPr>
        <p:spPr>
          <a:xfrm>
            <a:off x="994735" y="4874733"/>
            <a:ext cx="5860607" cy="29031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1400" algn="r">
              <a:lnSpc>
                <a:spcPct val="106000"/>
              </a:lnSpc>
            </a:pPr>
            <a:r>
              <a:rPr lang="en-GB" sz="1100" b="1" dirty="0">
                <a:solidFill>
                  <a:srgbClr val="002060"/>
                </a:solidFill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EGEC Market Report 2023</a:t>
            </a:r>
            <a:endParaRPr lang="en-GB" sz="1200" dirty="0">
              <a:effectLst/>
              <a:latin typeface="Optima" panose="0200050306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D0FEC8F-D56B-4475-B646-1787205DD8B1}"/>
              </a:ext>
            </a:extLst>
          </p:cNvPr>
          <p:cNvSpPr txBox="1"/>
          <p:nvPr/>
        </p:nvSpPr>
        <p:spPr>
          <a:xfrm>
            <a:off x="8399309" y="1875876"/>
            <a:ext cx="3552200" cy="29031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1400" algn="r">
              <a:lnSpc>
                <a:spcPct val="106000"/>
              </a:lnSpc>
            </a:pPr>
            <a:r>
              <a:rPr lang="en-GB" sz="11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Installed </a:t>
            </a:r>
            <a:r>
              <a:rPr lang="en-GB" sz="1100" dirty="0">
                <a:solidFill>
                  <a:srgbClr val="002060"/>
                </a:solidFill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GHP</a:t>
            </a:r>
            <a:r>
              <a:rPr lang="en-GB" sz="11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capacity per country</a:t>
            </a:r>
            <a:endParaRPr lang="en-GB" sz="1200" dirty="0">
              <a:effectLst/>
              <a:latin typeface="Optima" panose="0200050306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graph of heat pumps installed&#10;&#10;Description automatically generated">
            <a:extLst>
              <a:ext uri="{FF2B5EF4-FFF2-40B4-BE49-F238E27FC236}">
                <a16:creationId xmlns:a16="http://schemas.microsoft.com/office/drawing/2014/main" id="{7E5A58A2-8FC8-B1B4-8FF2-E1D029A13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02" y="2021030"/>
            <a:ext cx="5929796" cy="26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3F4FA-EDDB-3F53-39F3-AB57F12DB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C5F143-7C56-83FE-783D-0A834FBE5D6A}"/>
              </a:ext>
            </a:extLst>
          </p:cNvPr>
          <p:cNvSpPr/>
          <p:nvPr/>
        </p:nvSpPr>
        <p:spPr>
          <a:xfrm>
            <a:off x="0" y="-3309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CDFEFDD-823C-5D00-6C13-85466383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77" y="-88302"/>
            <a:ext cx="1350122" cy="95406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B6E0056-AD01-1F76-9FD0-C189C6592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18480"/>
              </p:ext>
            </p:extLst>
          </p:nvPr>
        </p:nvGraphicFramePr>
        <p:xfrm>
          <a:off x="3356580" y="1607616"/>
          <a:ext cx="5332614" cy="459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36DE059F-C258-4313-3712-B44B6D67777A}"/>
              </a:ext>
            </a:extLst>
          </p:cNvPr>
          <p:cNvSpPr txBox="1">
            <a:spLocks/>
          </p:cNvSpPr>
          <p:nvPr/>
        </p:nvSpPr>
        <p:spPr>
          <a:xfrm>
            <a:off x="343631" y="-69518"/>
            <a:ext cx="11358512" cy="1306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2060"/>
                </a:solidFill>
                <a:latin typeface="Optima" panose="0200050306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Networked Geothermal </a:t>
            </a:r>
          </a:p>
        </p:txBody>
      </p:sp>
    </p:spTree>
    <p:extLst>
      <p:ext uri="{BB962C8B-B14F-4D97-AF65-F5344CB8AC3E}">
        <p14:creationId xmlns:p14="http://schemas.microsoft.com/office/powerpoint/2010/main" val="403021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CA972-7AE8-9F26-E2FB-5ECCFDABF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3E4EC3-74AF-0E54-78C6-5CDEB0196798}"/>
              </a:ext>
            </a:extLst>
          </p:cNvPr>
          <p:cNvSpPr txBox="1"/>
          <p:nvPr/>
        </p:nvSpPr>
        <p:spPr>
          <a:xfrm>
            <a:off x="5257800" y="1143000"/>
            <a:ext cx="65200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4 tower blocks with 400 apartments.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2060"/>
                </a:solidFill>
                <a:latin typeface="Optima" panose="02000503060000020004" pitchFamily="2" charset="0"/>
              </a:rPr>
              <a:t>Kensa</a:t>
            </a: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 shoebox heat pump installed in each apartment with hot water cylinder.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16 heat networks building connecting the 4 tower blocks.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12 month project was completed with the occupants remaining in their apartments.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Optima" panose="02000503060000020004" pitchFamily="2" charset="0"/>
              </a:rPr>
              <a:t>100 boreholes drilled (197-227m depth) in 2 sites in the nearby park.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Tower blocks used underfloor heating from electricity supplied by Enfield local government. Heating bills were around </a:t>
            </a:r>
            <a:r>
              <a:rPr lang="en-GB" b="0" i="0" u="none" strike="noStrike" dirty="0">
                <a:solidFill>
                  <a:srgbClr val="002060"/>
                </a:solidFill>
                <a:effectLst/>
                <a:latin typeface="Optima" panose="02000503060000020004" pitchFamily="2" charset="0"/>
              </a:rPr>
              <a:t> £800-£1,100 per flat which caused social and fuel poverty problems.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2060"/>
                </a:solidFill>
                <a:effectLst/>
                <a:latin typeface="Optima" panose="02000503060000020004" pitchFamily="2" charset="0"/>
              </a:rPr>
              <a:t>The geothermal system led to savings of £450 – £700 per year in heating and hot water costs, nearly £9 million in collective cost savings over the projected 40 year lifespan of the system.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£7.3 million contract from the local government for the installation. </a:t>
            </a:r>
            <a:endParaRPr lang="en-GB" b="0" i="0" u="none" strike="noStrike" dirty="0">
              <a:solidFill>
                <a:srgbClr val="002060"/>
              </a:solidFill>
              <a:effectLst/>
              <a:latin typeface="Optima" panose="02000503060000020004" pitchFamily="2" charset="0"/>
            </a:endParaRPr>
          </a:p>
        </p:txBody>
      </p:sp>
      <p:pic>
        <p:nvPicPr>
          <p:cNvPr id="8" name="Picture 7" descr="A grassy field with trees and buildings in the background&#10;&#10;Description automatically generated">
            <a:extLst>
              <a:ext uri="{FF2B5EF4-FFF2-40B4-BE49-F238E27FC236}">
                <a16:creationId xmlns:a16="http://schemas.microsoft.com/office/drawing/2014/main" id="{E37E071D-6360-F2C4-E2AC-FD471BC5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4" y="1243217"/>
            <a:ext cx="4384128" cy="2787096"/>
          </a:xfrm>
          <a:prstGeom prst="rect">
            <a:avLst/>
          </a:prstGeom>
        </p:spPr>
      </p:pic>
      <p:pic>
        <p:nvPicPr>
          <p:cNvPr id="9" name="Picture 8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0DA362FB-D9C1-FBD8-9676-1D82DC6ED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4" y="4146121"/>
            <a:ext cx="4384128" cy="24455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A1EC2D-32B4-2CCB-88B9-6F38DEB5974B}"/>
              </a:ext>
            </a:extLst>
          </p:cNvPr>
          <p:cNvSpPr txBox="1">
            <a:spLocks/>
          </p:cNvSpPr>
          <p:nvPr/>
        </p:nvSpPr>
        <p:spPr>
          <a:xfrm>
            <a:off x="198831" y="298133"/>
            <a:ext cx="11794337" cy="6771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0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Enfield Council, UK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C78BD8-0931-06C4-E73D-F8C1D4C23B28}"/>
              </a:ext>
            </a:extLst>
          </p:cNvPr>
          <p:cNvSpPr/>
          <p:nvPr/>
        </p:nvSpPr>
        <p:spPr>
          <a:xfrm>
            <a:off x="0" y="13741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503078E-BE87-2AED-5C39-C8A3BB47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877" y="-71252"/>
            <a:ext cx="1350122" cy="954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1CF784-165A-FF45-0814-C3789D8069B6}"/>
              </a:ext>
            </a:extLst>
          </p:cNvPr>
          <p:cNvSpPr txBox="1"/>
          <p:nvPr/>
        </p:nvSpPr>
        <p:spPr>
          <a:xfrm>
            <a:off x="0" y="6591661"/>
            <a:ext cx="7345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© Kensa Group. All rights reserved. This content is excluded from our Creative Commons license. For more information, see </a:t>
            </a:r>
            <a:r>
              <a:rPr lang="en-US" sz="800" dirty="0">
                <a:hlinkClick r:id="rId5"/>
              </a:rPr>
              <a:t>https://</a:t>
            </a:r>
            <a:r>
              <a:rPr lang="en-US" sz="800" dirty="0" err="1">
                <a:hlinkClick r:id="rId5"/>
              </a:rPr>
              <a:t>ocw.mit.edu</a:t>
            </a:r>
            <a:r>
              <a:rPr lang="en-US" sz="800" dirty="0">
                <a:hlinkClick r:id="rId5"/>
              </a:rPr>
              <a:t>/help/</a:t>
            </a:r>
            <a:r>
              <a:rPr lang="en-US" sz="800" dirty="0" err="1">
                <a:hlinkClick r:id="rId5"/>
              </a:rPr>
              <a:t>faq</a:t>
            </a:r>
            <a:r>
              <a:rPr lang="en-US" sz="800" dirty="0">
                <a:hlinkClick r:id="rId5"/>
              </a:rPr>
              <a:t>-fair-use/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2049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0C012-9B84-AD31-ABB4-BA0AA4DD7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76C60A-B7A1-CD22-1794-4C77942FEF00}"/>
              </a:ext>
            </a:extLst>
          </p:cNvPr>
          <p:cNvSpPr/>
          <p:nvPr/>
        </p:nvSpPr>
        <p:spPr>
          <a:xfrm>
            <a:off x="0" y="13741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C4E4C4C-20D9-8D46-D222-63670B2B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1877" y="-71252"/>
            <a:ext cx="1350122" cy="954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1ED8E-F82E-67AB-9223-38C4D8E5D05E}"/>
              </a:ext>
            </a:extLst>
          </p:cNvPr>
          <p:cNvSpPr txBox="1"/>
          <p:nvPr/>
        </p:nvSpPr>
        <p:spPr>
          <a:xfrm>
            <a:off x="5181600" y="1371600"/>
            <a:ext cx="65200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Located in the heart of Brussels. Demonstrates that networked geothermal can be applied to protected buildings in busy city centres.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The Network comprises 460 student rooms, 130 family apartments, shops, offices, a school for autistic children and a food hall.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4 hectares total size of the 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132 boreholes at a depth of 130 meters providing heating and cooling.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Total cost of the project - €5 million.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To be recuperated by the property developer – </a:t>
            </a:r>
            <a:r>
              <a:rPr lang="en-GB" dirty="0" err="1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Usquare</a:t>
            </a: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 - through utility bills for heating and cooling.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Construction will take 6 years. Requires renovations to a listed building (ancient armoury).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5C5CD5-453E-C126-0639-51B2AEDC8E74}"/>
              </a:ext>
            </a:extLst>
          </p:cNvPr>
          <p:cNvSpPr txBox="1">
            <a:spLocks/>
          </p:cNvSpPr>
          <p:nvPr/>
        </p:nvSpPr>
        <p:spPr>
          <a:xfrm>
            <a:off x="198830" y="330587"/>
            <a:ext cx="11794337" cy="67710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0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Ixelles, Brussels</a:t>
            </a:r>
          </a:p>
        </p:txBody>
      </p:sp>
      <p:pic>
        <p:nvPicPr>
          <p:cNvPr id="8" name="Picture 7" descr="A construction site with a large pile of dirt&#10;&#10;Description automatically generated">
            <a:extLst>
              <a:ext uri="{FF2B5EF4-FFF2-40B4-BE49-F238E27FC236}">
                <a16:creationId xmlns:a16="http://schemas.microsoft.com/office/drawing/2014/main" id="{5C539D2C-F825-82B0-04B8-1E71B7593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3" y="4045527"/>
            <a:ext cx="4180741" cy="2347744"/>
          </a:xfrm>
          <a:prstGeom prst="rect">
            <a:avLst/>
          </a:prstGeom>
        </p:spPr>
      </p:pic>
      <p:pic>
        <p:nvPicPr>
          <p:cNvPr id="9" name="Picture 8" descr="An aerial view of a city&#10;&#10;Description automatically generated">
            <a:extLst>
              <a:ext uri="{FF2B5EF4-FFF2-40B4-BE49-F238E27FC236}">
                <a16:creationId xmlns:a16="http://schemas.microsoft.com/office/drawing/2014/main" id="{CAD86761-0D9A-284B-27A6-965FACC00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4" y="1371600"/>
            <a:ext cx="4184650" cy="24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8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D04F-E135-314B-1E44-A1227656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0252" cy="1325563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Optima" panose="02000503060000020004" pitchFamily="2" charset="0"/>
              </a:rPr>
              <a:t>St Pau Hospital, (Barcelona) Spain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3A11D-8675-7D35-85DC-2DFECFC5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761" y="1798426"/>
            <a:ext cx="6378039" cy="4531121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The Sant Creu </a:t>
            </a:r>
            <a:r>
              <a:rPr lang="en-GB" sz="1800" dirty="0" err="1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i</a:t>
            </a:r>
            <a:r>
              <a:rPr lang="en-GB" sz="18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 Sant Pau Hospital started off as a welfare house 600 years ago. </a:t>
            </a:r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It was converted to a </a:t>
            </a:r>
            <a:r>
              <a:rPr lang="en-GB" sz="18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modern hospital complex between 1905-1930. </a:t>
            </a:r>
          </a:p>
          <a:p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The </a:t>
            </a:r>
            <a:r>
              <a:rPr lang="en-GB" sz="18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"city within a city” extends over 13.5 hectares occupying 9 blocks in Barcelona’s </a:t>
            </a:r>
            <a:r>
              <a:rPr lang="en-GB" sz="1800" i="1" dirty="0" err="1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Eixample</a:t>
            </a:r>
            <a:r>
              <a:rPr lang="en-GB" sz="1800" i="1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 district </a:t>
            </a:r>
            <a:r>
              <a:rPr lang="en-GB" sz="18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and is a UNESCO World Heritage Site. </a:t>
            </a:r>
          </a:p>
          <a:p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It is one of the largest geothermal systems in Southern Europe.</a:t>
            </a:r>
          </a:p>
          <a:p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360 wells at a depth of 120 meters supply the geothermal system. It led to a reduction of 4</a:t>
            </a:r>
            <a:r>
              <a:rPr lang="en-GB" sz="18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,200 MWh/year of energy and 486 tons of CO</a:t>
            </a:r>
            <a:r>
              <a:rPr lang="en-GB" sz="1800" baseline="-250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2</a:t>
            </a:r>
            <a:r>
              <a:rPr lang="en-GB" sz="1800" dirty="0">
                <a:solidFill>
                  <a:srgbClr val="002060"/>
                </a:solidFill>
                <a:effectLst/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 per year.  </a:t>
            </a:r>
          </a:p>
          <a:p>
            <a:r>
              <a:rPr lang="en-GB" sz="1800" dirty="0">
                <a:solidFill>
                  <a:srgbClr val="002060"/>
                </a:solidFill>
                <a:latin typeface="Optima" panose="02000503060000020004" pitchFamily="2" charset="0"/>
                <a:ea typeface="Optima" panose="02000503060000020004" pitchFamily="2" charset="0"/>
                <a:cs typeface="Optima" panose="02000503060000020004" pitchFamily="2" charset="0"/>
              </a:rPr>
              <a:t>IDEA, the Spanish energy agency, provided €4.1 million to the project.  </a:t>
            </a:r>
            <a:endParaRPr lang="en-GB" sz="1600" dirty="0">
              <a:solidFill>
                <a:srgbClr val="002060"/>
              </a:solidFill>
              <a:latin typeface="Optima" panose="02000503060000020004" pitchFamily="2" charset="0"/>
              <a:ea typeface="+mn-lt"/>
              <a:cs typeface="+mn-lt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Optima" panose="02000503060000020004" pitchFamily="2" charset="0"/>
              <a:ea typeface="+mn-lt"/>
              <a:cs typeface="+mn-lt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Optima" panose="02000503060000020004" pitchFamily="2" charset="0"/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03BEC-CFFC-46A2-5E5D-F204ED157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296400"/>
            <a:ext cx="4059122" cy="27060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BCBA73-2012-F048-5FDA-26DEBB42295B}"/>
              </a:ext>
            </a:extLst>
          </p:cNvPr>
          <p:cNvSpPr/>
          <p:nvPr/>
        </p:nvSpPr>
        <p:spPr>
          <a:xfrm>
            <a:off x="0" y="13741"/>
            <a:ext cx="12191999" cy="1143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C1DC9C7-9631-AD32-7267-9BD1C9E7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877" y="-71252"/>
            <a:ext cx="1350122" cy="9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9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7144</TotalTime>
  <Words>1038</Words>
  <Application>Microsoft Macintosh PowerPoint</Application>
  <PresentationFormat>Widescreen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Avenir Book</vt:lpstr>
      <vt:lpstr>Optima</vt:lpstr>
      <vt:lpstr>Office Theme</vt:lpstr>
      <vt:lpstr>Networked geothermal:  The European experience</vt:lpstr>
      <vt:lpstr>Content</vt:lpstr>
      <vt:lpstr>PowerPoint Presentation</vt:lpstr>
      <vt:lpstr>European heating &amp; cooling market </vt:lpstr>
      <vt:lpstr>PowerPoint Presentation</vt:lpstr>
      <vt:lpstr>PowerPoint Presentation</vt:lpstr>
      <vt:lpstr>PowerPoint Presentation</vt:lpstr>
      <vt:lpstr>PowerPoint Presentation</vt:lpstr>
      <vt:lpstr>St Pau Hospital, (Barcelona) Spain </vt:lpstr>
      <vt:lpstr>Content</vt:lpstr>
      <vt:lpstr>PowerPoint Presentation</vt:lpstr>
      <vt:lpstr>Trend 3: Plans really are indispensable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Sanjeev Kumar</dc:creator>
  <cp:lastModifiedBy>H. Sharon Lin</cp:lastModifiedBy>
  <cp:revision>26</cp:revision>
  <dcterms:created xsi:type="dcterms:W3CDTF">2024-11-21T15:53:48Z</dcterms:created>
  <dcterms:modified xsi:type="dcterms:W3CDTF">2025-10-22T14:15:33Z</dcterms:modified>
</cp:coreProperties>
</file>