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74" r:id="rId6"/>
    <p:sldId id="275" r:id="rId7"/>
    <p:sldId id="294" r:id="rId8"/>
    <p:sldId id="277" r:id="rId9"/>
    <p:sldId id="279" r:id="rId10"/>
    <p:sldId id="276" r:id="rId11"/>
    <p:sldId id="282" r:id="rId12"/>
    <p:sldId id="280" r:id="rId13"/>
    <p:sldId id="281" r:id="rId14"/>
    <p:sldId id="278" r:id="rId15"/>
    <p:sldId id="293" r:id="rId16"/>
    <p:sldId id="309" r:id="rId17"/>
  </p:sldIdLst>
  <p:sldSz cx="9144000" cy="6858000" type="screen4x3"/>
  <p:notesSz cx="6858000" cy="9144000"/>
  <p:defaultTextStyle>
    <a:defPPr>
      <a:defRPr lang="en-US"/>
    </a:defPPr>
    <a:lvl1pPr algn="l" defTabSz="91309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5808" indent="-30978" algn="l" defTabSz="91309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3090" indent="-63430" algn="l" defTabSz="91309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0373" indent="-95882" algn="l" defTabSz="91309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7656" indent="-128335" algn="l" defTabSz="91309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124151" algn="l" defTabSz="849660" rtl="0" eaLnBrk="1" latinLnBrk="0" hangingPunct="1">
      <a:defRPr sz="18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548981" algn="l" defTabSz="849660" rtl="0" eaLnBrk="1" latinLnBrk="0" hangingPunct="1">
      <a:defRPr sz="18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2973812" algn="l" defTabSz="849660" rtl="0" eaLnBrk="1" latinLnBrk="0" hangingPunct="1">
      <a:defRPr sz="18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398642" algn="l" defTabSz="849660" rtl="0" eaLnBrk="1" latinLnBrk="0" hangingPunct="1">
      <a:defRPr sz="18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F977385A-A31E-4466-ACB5-D55619CCE364}">
          <p14:sldIdLst>
            <p14:sldId id="256"/>
            <p14:sldId id="274"/>
            <p14:sldId id="275"/>
            <p14:sldId id="294"/>
            <p14:sldId id="277"/>
            <p14:sldId id="279"/>
            <p14:sldId id="276"/>
            <p14:sldId id="282"/>
            <p14:sldId id="280"/>
            <p14:sldId id="281"/>
            <p14:sldId id="278"/>
            <p14:sldId id="293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58DA9F9-ED54-BC75-7BF1-78C6DC94D6B6}" name="Morris, Lauren (DPU)" initials="LM" userId="Morris, Lauren (DPU)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4"/>
    <p:restoredTop sz="94613"/>
  </p:normalViewPr>
  <p:slideViewPr>
    <p:cSldViewPr snapToGrid="0">
      <p:cViewPr varScale="1">
        <p:scale>
          <a:sx n="119" d="100"/>
          <a:sy n="119" d="100"/>
        </p:scale>
        <p:origin x="178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69A66-082F-4E0E-83EC-86374CABA423}" type="datetimeFigureOut">
              <a:rPr lang="en-US" smtClean="0"/>
              <a:t>7/10/25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DF1EB-5BDA-48DE-A62F-2FE2FDA92D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50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DF1EB-5BDA-48DE-A62F-2FE2FDA92D0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8797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F258BC-5970-8855-28E1-493CD89B5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6BFF33-35C4-BE3B-A53F-4158E19839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2AEFA8-6E2F-6B69-2B0B-BDA24B8A23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A2F15C-FBB4-95C9-1E6C-D8E87ED520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DF1EB-5BDA-48DE-A62F-2FE2FDA92D0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4143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DF1EB-5BDA-48DE-A62F-2FE2FDA92D0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61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0D8BC-27D6-A48B-1F23-FED3A592F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E0DFBE-76E5-6161-9E36-A34B20FDE6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3730FB-F48A-BEB9-6897-F3917BF570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3E62C-680C-5381-D45F-14C2D27E57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DF1EB-5BDA-48DE-A62F-2FE2FDA92D0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268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E0347-0596-C4AD-96CE-088B19A34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5E16D5-93B1-B9EA-954C-8BC2F0BE5C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B8A05-1262-4546-D7F5-013827EC7D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D3E5C5-B01E-FB8C-FB89-363960B544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DF1EB-5BDA-48DE-A62F-2FE2FDA92D0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168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A2F0B-75B7-4713-3C55-EF8275E4F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C99C9F-CD49-A059-74A2-879A2D23A2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843E88-DD42-057E-3911-991DDB3519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A68062-C423-2CE1-7D99-F75223ACD4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DF1EB-5BDA-48DE-A62F-2FE2FDA92D0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199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4A9B3-39BE-78FE-C05B-C03AA8BD9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88680D-4999-E6FE-19D8-B03F077884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3D4300-C420-0A9F-C848-18376BED8B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6CBA2-9E92-A671-E6AC-2A4E9E9C8D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DF1EB-5BDA-48DE-A62F-2FE2FDA92D0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262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1688F-EF56-5D3D-D021-80989D110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D3E262-E923-8039-CE63-CA00ABB84F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2AC886-08A8-68BD-110B-57EDC5DC93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CCFF77-1573-AE0D-5FD3-1916E48185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DF1EB-5BDA-48DE-A62F-2FE2FDA92D0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690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D51B6-4721-7D0C-CA28-17F1BBA4D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C4F236-2456-1FA7-2124-AFEA300B24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0C72F8-874B-2CAC-739C-FE84CE5833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9CF1F-AF74-2593-FC82-DC2E1A2DDF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DF1EB-5BDA-48DE-A62F-2FE2FDA92D0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4504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315CF-9C0C-26C0-B5BF-745FEC49C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760C09-A048-ACBA-58FC-19A765F056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AD808D-B95F-8B0A-3725-C939E8F46F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BF98DB-7435-E6C5-93E5-85E875A20D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DF1EB-5BDA-48DE-A62F-2FE2FDA92D0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82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51044-0A98-C7CF-F546-7A5BD1383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0CF365-0AA1-C938-3407-CFA5221026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785C64-13A5-D28F-BFA4-541CF914B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05131-0910-C54C-C5FB-BD3AAD23BD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DF1EB-5BDA-48DE-A62F-2FE2FDA92D0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359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857376" y="4278961"/>
            <a:ext cx="2134195" cy="36447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80087-6C50-0D48-AC0D-BD79C629F0BB}" type="datetime1">
              <a:rPr lang="en-US" smtClean="0"/>
              <a:t>7/10/25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5F68F-B1EB-4305-A7B8-318E17E81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2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857376" y="4278961"/>
            <a:ext cx="2134195" cy="36447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0AAD2-74BE-6F49-B22F-B0592D6B43E9}" type="datetime1">
              <a:rPr lang="en-US" smtClean="0"/>
              <a:t>7/10/25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63A67-5542-4187-87DF-F6FA1FA4E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0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857376" y="4278961"/>
            <a:ext cx="2134195" cy="36447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F98D4-D47D-7C48-A07C-4057E3E5A858}" type="datetime1">
              <a:rPr lang="en-US" smtClean="0"/>
              <a:t>7/10/25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07348-D118-4C6A-AE35-09A228161B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81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2d86f73e997_3_12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g2d86f73e997_3_12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2d86f73e997_3_12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PU sea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2368"/>
            <a:ext cx="1372371" cy="133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214437" y="139959"/>
            <a:ext cx="6472536" cy="717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6903" y="1600783"/>
            <a:ext cx="8230195" cy="4525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6903" y="6356480"/>
            <a:ext cx="2134195" cy="364477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 defTabSz="914320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0FF9A2-9DA5-8F48-926A-F5680EB7103F}" type="datetime1">
              <a:rPr lang="en-US" smtClean="0"/>
              <a:t>7/10/25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3903" y="6356480"/>
            <a:ext cx="2896195" cy="364477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ctr" defTabSz="91432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2903" y="6356480"/>
            <a:ext cx="2134195" cy="364477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 defTabSz="914320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E6413E-4967-4043-9D82-40C8E7BC04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10"/>
          <p:cNvGrpSpPr>
            <a:grpSpLocks/>
          </p:cNvGrpSpPr>
          <p:nvPr/>
        </p:nvGrpSpPr>
        <p:grpSpPr bwMode="auto">
          <a:xfrm>
            <a:off x="-16371" y="0"/>
            <a:ext cx="9144001" cy="6858000"/>
            <a:chOff x="0" y="0"/>
            <a:chExt cx="9753600" cy="7467746"/>
          </a:xfrm>
        </p:grpSpPr>
        <p:sp>
          <p:nvSpPr>
            <p:cNvPr id="7" name="Right Triangle 6"/>
            <p:cNvSpPr/>
            <p:nvPr/>
          </p:nvSpPr>
          <p:spPr>
            <a:xfrm>
              <a:off x="0" y="0"/>
              <a:ext cx="685801" cy="7467746"/>
            </a:xfrm>
            <a:prstGeom prst="rtTriangle">
              <a:avLst/>
            </a:prstGeom>
            <a:solidFill>
              <a:srgbClr val="0033CC">
                <a:alpha val="29000"/>
              </a:srgb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2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Right Triangle 7"/>
            <p:cNvSpPr/>
            <p:nvPr/>
          </p:nvSpPr>
          <p:spPr>
            <a:xfrm rot="5400000" flipH="1">
              <a:off x="3271036" y="3271180"/>
              <a:ext cx="925530" cy="7467600"/>
            </a:xfrm>
            <a:prstGeom prst="rtTriangle">
              <a:avLst/>
            </a:prstGeom>
            <a:solidFill>
              <a:srgbClr val="0033CC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2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ight Triangle 8"/>
            <p:cNvSpPr/>
            <p:nvPr/>
          </p:nvSpPr>
          <p:spPr>
            <a:xfrm rot="10800000" flipV="1">
              <a:off x="2590801" y="6569203"/>
              <a:ext cx="7162799" cy="898543"/>
            </a:xfrm>
            <a:prstGeom prst="rtTriangle">
              <a:avLst/>
            </a:prstGeom>
            <a:solidFill>
              <a:srgbClr val="0033CC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2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</p:sldLayoutIdLst>
  <p:hf hdr="0" ftr="0" dt="0"/>
  <p:txStyles>
    <p:titleStyle>
      <a:lvl1pPr algn="ctr" defTabSz="91309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309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309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309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309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24830" algn="ctr" defTabSz="91309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849660" algn="ctr" defTabSz="91309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274491" algn="ctr" defTabSz="91309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699321" algn="ctr" defTabSz="91309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224" indent="-342224" algn="l" defTabSz="91309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978" indent="-284696" algn="l" defTabSz="91309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1" indent="-227166" algn="l" defTabSz="91309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014" indent="-227166" algn="l" defTabSz="91309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96" indent="-227166" algn="l" defTabSz="91309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79" indent="-228579" algn="l" defTabSz="9143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9" indent="-228579" algn="l" defTabSz="9143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9" indent="-228579" algn="l" defTabSz="9143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9" indent="-228579" algn="l" defTabSz="9143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0" algn="l" defTabSz="9143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0" algn="l" defTabSz="9143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0" algn="l" defTabSz="9143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0" algn="l" defTabSz="9143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9" algn="l" defTabSz="9143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9" algn="l" defTabSz="9143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8" algn="l" defTabSz="9143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8" algn="l" defTabSz="9143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cw.mit.edu/terms" TargetMode="External"/><Relationship Id="rId2" Type="http://schemas.openxmlformats.org/officeDocument/2006/relationships/hyperlink" Target="https://ocw.mit.edu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1612230" y="315028"/>
            <a:ext cx="7134728" cy="2334126"/>
          </a:xfrm>
        </p:spPr>
        <p:txBody>
          <a:bodyPr/>
          <a:lstStyle/>
          <a:p>
            <a:r>
              <a:rPr lang="en-US" altLang="en-US" dirty="0">
                <a:solidFill>
                  <a:schemeClr val="tx2">
                    <a:lumMod val="75000"/>
                  </a:schemeClr>
                </a:solidFill>
              </a:rPr>
              <a:t>Potential Role for GENs in the Massachusetts Natural Gas Transition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0179" y="2649154"/>
            <a:ext cx="7712242" cy="3025570"/>
          </a:xfrm>
        </p:spPr>
        <p:txBody>
          <a:bodyPr rtlCol="0">
            <a:normAutofit fontScale="77500" lnSpcReduction="20000"/>
          </a:bodyPr>
          <a:lstStyle/>
          <a:p>
            <a:pPr defTabSz="914320" fontAlgn="auto">
              <a:spcAft>
                <a:spcPts val="0"/>
              </a:spcAft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914320" fontAlgn="auto">
              <a:spcAft>
                <a:spcPts val="1800"/>
              </a:spcAft>
              <a:defRPr/>
            </a:pPr>
            <a:r>
              <a:rPr lang="en-US" sz="4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Geothermal Energy Networks: Transforming Our Thermal Energy System</a:t>
            </a:r>
          </a:p>
          <a:p>
            <a:pPr defTabSz="914320" fontAlgn="auto">
              <a:spcAft>
                <a:spcPts val="180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January 30, 2025</a:t>
            </a:r>
          </a:p>
          <a:p>
            <a:pPr defTabSz="914320" fontAlgn="auto">
              <a:spcAft>
                <a:spcPts val="0"/>
              </a:spcAft>
              <a:defRPr/>
            </a:pPr>
            <a:r>
              <a:rPr lang="en-US" sz="3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James M. Van Nostrand</a:t>
            </a:r>
          </a:p>
          <a:p>
            <a:pPr defTabSz="91432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Chair, Massachusetts Department of Public Utilities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6BDC6E-886C-1EA0-B4F5-823563591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B5F68F-B1EB-4305-A7B8-318E17E81A3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7255E-7144-6DBC-4D05-8A1CFF4C0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3BC5ED48-383A-9408-A31A-1F8A45775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5429" y="1560735"/>
            <a:ext cx="7113142" cy="425282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Policy considerations (continued)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DPU must consider reasonableness of size, scope and scale of project and related budget</a:t>
            </a:r>
          </a:p>
          <a:p>
            <a:pPr marL="1371520" lvl="2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Do the benefits justify the proposed cost to both participating customers and non-participating customers?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Calculation of benefits must include calculations of the social value of GHG emissions reductions 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4A802-3B10-8918-B1B9-5B000CCEB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63A67-5542-4187-87DF-F6FA1FA4EC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B1C76D-5CCE-AA2A-0815-3F1D6BA7D420}"/>
              </a:ext>
            </a:extLst>
          </p:cNvPr>
          <p:cNvSpPr txBox="1"/>
          <p:nvPr/>
        </p:nvSpPr>
        <p:spPr>
          <a:xfrm>
            <a:off x="1476375" y="490477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Regulatory Framework</a:t>
            </a:r>
          </a:p>
        </p:txBody>
      </p:sp>
    </p:spTree>
    <p:extLst>
      <p:ext uri="{BB962C8B-B14F-4D97-AF65-F5344CB8AC3E}">
        <p14:creationId xmlns:p14="http://schemas.microsoft.com/office/powerpoint/2010/main" val="4190751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B18AB-F7EC-031D-BABF-C23E326B1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7B31163E-C08F-09DE-D29C-DBACCF560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5429" y="1560735"/>
            <a:ext cx="7113142" cy="425282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Eversource (D.P.U. 19-120)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Framingham Phase I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Framingham Phase II (?)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National Grid (D.P.U. 21-24)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$15.6M for up to 4 networked geothermal pilot projects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Lowell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Franklin Field Apartments (Boston Housing Authority)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2135B6-3B66-0949-BBC4-A4D0EB159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63A67-5542-4187-87DF-F6FA1FA4EC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B7D487-E6C7-6174-BD5A-0385E8143484}"/>
              </a:ext>
            </a:extLst>
          </p:cNvPr>
          <p:cNvSpPr txBox="1"/>
          <p:nvPr/>
        </p:nvSpPr>
        <p:spPr>
          <a:xfrm>
            <a:off x="1476375" y="490477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Current Demonstration Projects</a:t>
            </a:r>
          </a:p>
        </p:txBody>
      </p:sp>
    </p:spTree>
    <p:extLst>
      <p:ext uri="{BB962C8B-B14F-4D97-AF65-F5344CB8AC3E}">
        <p14:creationId xmlns:p14="http://schemas.microsoft.com/office/powerpoint/2010/main" val="1560422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043C18F5-2C72-F6C4-840E-41542FC5E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9377" y="1294574"/>
            <a:ext cx="7618348" cy="4144704"/>
          </a:xfrm>
        </p:spPr>
        <p:txBody>
          <a:bodyPr/>
          <a:lstStyle/>
          <a:p>
            <a:pPr lvl="1" algn="l"/>
            <a:r>
              <a:rPr lang="en-US" sz="4800" dirty="0">
                <a:solidFill>
                  <a:schemeClr val="tx1"/>
                </a:solidFill>
              </a:rPr>
              <a:t>Questions?</a:t>
            </a:r>
          </a:p>
          <a:p>
            <a:pPr lvl="1" algn="l"/>
            <a:endParaRPr lang="en-US" sz="3600" dirty="0">
              <a:solidFill>
                <a:schemeClr val="tx1"/>
              </a:solidFill>
            </a:endParaRPr>
          </a:p>
          <a:p>
            <a:pPr marL="914400" lvl="1" algn="l"/>
            <a:endParaRPr lang="en-US" sz="3600" dirty="0">
              <a:solidFill>
                <a:schemeClr val="tx1"/>
              </a:solidFill>
            </a:endParaRPr>
          </a:p>
          <a:p>
            <a:pPr marL="914400" lvl="1" algn="l"/>
            <a:r>
              <a:rPr lang="en-US" sz="3600" dirty="0">
                <a:solidFill>
                  <a:schemeClr val="tx1"/>
                </a:solidFill>
              </a:rPr>
              <a:t>			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20BA31-F82D-414A-9FEF-E9D09C5FE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63A67-5542-4187-87DF-F6FA1FA4EC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1595AC-D9D3-B2F4-D3D0-7712403B97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0145" y="596836"/>
            <a:ext cx="2969009" cy="154242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5278E17-EFC3-D712-6EF9-A538641B8C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4898" y="4050631"/>
            <a:ext cx="2462997" cy="184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446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811AE-EC7B-E0DF-52DF-77441D52C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C9509-510E-3A46-1945-0E6FF8736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1670" y="1536633"/>
            <a:ext cx="8240629" cy="4433861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1400" dirty="0"/>
              <a:t>MIT </a:t>
            </a:r>
            <a:r>
              <a:rPr lang="en-US" sz="1400" dirty="0" err="1"/>
              <a:t>OpenCourseWare</a:t>
            </a:r>
            <a:endParaRPr lang="en-US" sz="1400" dirty="0"/>
          </a:p>
          <a:p>
            <a:pPr marL="114300" indent="0">
              <a:buNone/>
            </a:pPr>
            <a:r>
              <a:rPr lang="en-US" sz="1400" u="sng" dirty="0">
                <a:hlinkClick r:id="rId2"/>
              </a:rPr>
              <a:t>https://ocw.mit.edu/</a:t>
            </a:r>
            <a:endParaRPr lang="en-US" sz="1400" dirty="0"/>
          </a:p>
          <a:p>
            <a:pPr marL="114300" indent="0">
              <a:buNone/>
            </a:pPr>
            <a:r>
              <a:rPr lang="en-US" dirty="0"/>
              <a:t> </a:t>
            </a:r>
          </a:p>
          <a:p>
            <a:pPr marL="114300" indent="0">
              <a:buNone/>
            </a:pPr>
            <a:r>
              <a:rPr lang="en-US" dirty="0"/>
              <a:t> </a:t>
            </a:r>
          </a:p>
          <a:p>
            <a:pPr marL="114300" indent="0">
              <a:buNone/>
            </a:pPr>
            <a:r>
              <a:rPr lang="en-US" sz="2000" dirty="0"/>
              <a:t>RES.ENV 007 Geothermal Energy Networks (GENs): Transforming our Thermal Energy System</a:t>
            </a:r>
          </a:p>
          <a:p>
            <a:pPr marL="114300" indent="0">
              <a:buNone/>
            </a:pPr>
            <a:r>
              <a:rPr lang="en-US" sz="1500" dirty="0"/>
              <a:t>IAP 2025 </a:t>
            </a:r>
          </a:p>
          <a:p>
            <a:pPr marL="114300" indent="0">
              <a:buNone/>
            </a:pPr>
            <a:r>
              <a:rPr lang="en-US" dirty="0"/>
              <a:t> </a:t>
            </a:r>
          </a:p>
          <a:p>
            <a:pPr marL="114300" indent="0">
              <a:buNone/>
            </a:pPr>
            <a:r>
              <a:rPr lang="en-US" dirty="0"/>
              <a:t> </a:t>
            </a:r>
          </a:p>
          <a:p>
            <a:pPr marL="114300" indent="0">
              <a:buNone/>
            </a:pPr>
            <a:r>
              <a:rPr lang="en-US" sz="1500" dirty="0"/>
              <a:t>For information about citing these materials or our Terms of Use, visit: </a:t>
            </a:r>
            <a:r>
              <a:rPr lang="en-US" sz="1500" u="sng" dirty="0">
                <a:hlinkClick r:id="rId3"/>
              </a:rPr>
              <a:t>https://ocw.mit.edu/terms</a:t>
            </a:r>
            <a:r>
              <a:rPr lang="en-US" sz="1500" dirty="0"/>
              <a:t>.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03827B-B53B-672E-D207-D8B37CE6AC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77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043C18F5-2C72-F6C4-840E-41542FC5E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5429" y="2103660"/>
            <a:ext cx="7113142" cy="3716115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Clean energy targets in Massachusetts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Statutory framework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Regulatory framework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Current GEN demonstration projects in Massachusetts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20BA31-F82D-414A-9FEF-E9D09C5FE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63A67-5542-4187-87DF-F6FA1FA4EC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43255C-373C-FF0E-5F57-666129D8CBF6}"/>
              </a:ext>
            </a:extLst>
          </p:cNvPr>
          <p:cNvSpPr txBox="1"/>
          <p:nvPr/>
        </p:nvSpPr>
        <p:spPr>
          <a:xfrm>
            <a:off x="914400" y="386994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tx2">
                    <a:lumMod val="75000"/>
                  </a:schemeClr>
                </a:solidFill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310244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ABC17-9BE1-FC26-48DA-63C1AE2AA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4A22B5DF-6DFB-5474-18B5-38DA172C7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9229" y="1824389"/>
            <a:ext cx="7113142" cy="413181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Commonwealth set a target of net zero greenhouse gas (GHG) emissions by 2050 in the Global Warming Solutions Act of 2008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Established sector-specific emissions reduction targets for 2025 and 2030 in the Clean Energy and Climate Plan (June 2022)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2806A0-F176-E453-A875-754138974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63A67-5542-4187-87DF-F6FA1FA4EC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B2DB00-11B1-0BEC-50EF-34FA2F3C7D53}"/>
              </a:ext>
            </a:extLst>
          </p:cNvPr>
          <p:cNvSpPr txBox="1"/>
          <p:nvPr/>
        </p:nvSpPr>
        <p:spPr>
          <a:xfrm>
            <a:off x="1495425" y="171764"/>
            <a:ext cx="731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Clean Energy Targets in Massachusetts</a:t>
            </a:r>
          </a:p>
        </p:txBody>
      </p:sp>
    </p:spTree>
    <p:extLst>
      <p:ext uri="{BB962C8B-B14F-4D97-AF65-F5344CB8AC3E}">
        <p14:creationId xmlns:p14="http://schemas.microsoft.com/office/powerpoint/2010/main" val="771572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EB41E-4F9A-EA6C-B825-ADF8C162E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A6E488BE-2C8C-C79B-F733-AB6F82302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500" y="1824389"/>
            <a:ext cx="7480871" cy="4131818"/>
          </a:xfrm>
        </p:spPr>
        <p:txBody>
          <a:bodyPr/>
          <a:lstStyle/>
          <a:p>
            <a:pPr algn="l"/>
            <a:r>
              <a:rPr lang="en-US" sz="3600" dirty="0">
                <a:solidFill>
                  <a:schemeClr val="tx1"/>
                </a:solidFill>
              </a:rPr>
              <a:t>Clean Energy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Targets in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Massachusetts</a:t>
            </a:r>
          </a:p>
          <a:p>
            <a:pPr algn="l"/>
            <a:endParaRPr lang="en-US" sz="1600" dirty="0">
              <a:solidFill>
                <a:schemeClr val="tx1"/>
              </a:solidFill>
            </a:endParaRP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         [Source:  2022 CECP]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4FCDF-7569-5E23-7FBE-48D93A418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63A67-5542-4187-87DF-F6FA1FA4EC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F9541E-4DB7-26E3-CC9A-00EFB5FEAF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779" y="323528"/>
            <a:ext cx="5718221" cy="38404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D2E099-3C66-C537-ED70-D358280E9E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5071" y="4483977"/>
            <a:ext cx="7393858" cy="17599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31743A1-F4C9-BDEC-5A59-090488818157}"/>
              </a:ext>
            </a:extLst>
          </p:cNvPr>
          <p:cNvSpPr txBox="1"/>
          <p:nvPr/>
        </p:nvSpPr>
        <p:spPr>
          <a:xfrm>
            <a:off x="7814931" y="4112551"/>
            <a:ext cx="111601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Source: 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64647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6B813-06CD-2E18-5EFE-E3EF97BD6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2132142E-A321-4B2D-1A18-2C88ED1EE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5429" y="1560735"/>
            <a:ext cx="7113142" cy="425282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Gas companies are authorized to propose pilot projects for development of utility-scale renewable thermal energy (2021 Climate Bill)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Gas system enhancement plan (GSEP) projects may include “replacing natural gas infrastructure with utility-scale non-emitting renewable thermal energy infrastructure.”  (2022 Climate Bill)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7D6A1-C031-A7A0-FA47-A6CBBFF2C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63A67-5542-4187-87DF-F6FA1FA4EC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FC51B7-7ECA-2F5E-4050-3527F8DBB942}"/>
              </a:ext>
            </a:extLst>
          </p:cNvPr>
          <p:cNvSpPr txBox="1"/>
          <p:nvPr/>
        </p:nvSpPr>
        <p:spPr>
          <a:xfrm>
            <a:off x="1476375" y="490477"/>
            <a:ext cx="6524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Statutory Framework</a:t>
            </a:r>
          </a:p>
        </p:txBody>
      </p:sp>
    </p:spTree>
    <p:extLst>
      <p:ext uri="{BB962C8B-B14F-4D97-AF65-F5344CB8AC3E}">
        <p14:creationId xmlns:p14="http://schemas.microsoft.com/office/powerpoint/2010/main" val="3382382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AD9DC-E479-C0DD-5C79-502CEC809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E438545D-08A0-AC10-ED94-9DBB2F1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5429" y="1483565"/>
            <a:ext cx="7113142" cy="496486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2024 Climate Bill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Section 47: Amends definition of “gas company” to provide that “[a] gas company may make, sell or distribute utility-scale non-emitting thermal energy, including networked geothermal and deep geothermal energy.”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Section 77: Addresses “obligation to serve” by allowing consideration of adequate substitutes for gas services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Section 81: Modifies eligible infrastructure investment in GSEP to include “retirement”  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3567FF-A04A-21D5-A8D0-68798131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63A67-5542-4187-87DF-F6FA1FA4EC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6161A9-B904-D268-0988-8616E450C7F0}"/>
              </a:ext>
            </a:extLst>
          </p:cNvPr>
          <p:cNvSpPr txBox="1"/>
          <p:nvPr/>
        </p:nvSpPr>
        <p:spPr>
          <a:xfrm>
            <a:off x="1457325" y="290452"/>
            <a:ext cx="6457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Statutory Framework</a:t>
            </a:r>
          </a:p>
        </p:txBody>
      </p:sp>
    </p:spTree>
    <p:extLst>
      <p:ext uri="{BB962C8B-B14F-4D97-AF65-F5344CB8AC3E}">
        <p14:creationId xmlns:p14="http://schemas.microsoft.com/office/powerpoint/2010/main" val="1845401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4B6FC-D084-C142-37EC-3A739AE8B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4999A40F-7AB3-9BF5-E17F-BF2E31BF0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5429" y="1560735"/>
            <a:ext cx="7113142" cy="425282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D.P.U. “Future of Gas” proceeding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Order 20-80-B (December 6, 2023)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Electrification is primary pathway to achieve GHG emissions reduction targets</a:t>
            </a:r>
          </a:p>
          <a:p>
            <a:pPr marL="1371520" lvl="2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Air-source and ground-source heat pumps (which includes geothermal energy networks)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Requires consideration of non-gas pipeline alternatives (NPAs) before investing in additional natural gas distribution infrastructure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Requires each LDC to file a Climate Compliance Plan (CCP) by April 1,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61511-53A1-2A11-D42D-A3BA61F83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63A67-5542-4187-87DF-F6FA1FA4EC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40B864-1868-EC10-EA8C-7D4F7400C1FA}"/>
              </a:ext>
            </a:extLst>
          </p:cNvPr>
          <p:cNvSpPr txBox="1"/>
          <p:nvPr/>
        </p:nvSpPr>
        <p:spPr>
          <a:xfrm>
            <a:off x="1476375" y="490477"/>
            <a:ext cx="66521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Regulatory Framework</a:t>
            </a:r>
          </a:p>
        </p:txBody>
      </p:sp>
    </p:spTree>
    <p:extLst>
      <p:ext uri="{BB962C8B-B14F-4D97-AF65-F5344CB8AC3E}">
        <p14:creationId xmlns:p14="http://schemas.microsoft.com/office/powerpoint/2010/main" val="1043890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CFFC8-847D-19EE-9593-6B10A503C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84598B8F-AD1B-9692-61DC-7746739EF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5429" y="1560735"/>
            <a:ext cx="7113142" cy="425282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D.P.U. “Future of Gas” proceeding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Each local gas distribution company (LDC) is required to file a targeted electrification project by March 1, 2026</a:t>
            </a:r>
          </a:p>
          <a:p>
            <a:pPr marL="1371520" lvl="2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Must work with applicable electric distribution company (EDC) </a:t>
            </a:r>
          </a:p>
          <a:p>
            <a:pPr marL="1371520" lvl="2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National Grid filed Targeted Electrification Demonstration proposal (communities of Winthrop and Leominster) in December 2024 (D.P.U. 24-194)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0D9DE-C8F6-9843-2622-F2B7D001D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63A67-5542-4187-87DF-F6FA1FA4EC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C1401E-EF55-9859-2378-663673A41EE4}"/>
              </a:ext>
            </a:extLst>
          </p:cNvPr>
          <p:cNvSpPr txBox="1"/>
          <p:nvPr/>
        </p:nvSpPr>
        <p:spPr>
          <a:xfrm>
            <a:off x="1476375" y="490477"/>
            <a:ext cx="66521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Regulatory Framework</a:t>
            </a:r>
          </a:p>
        </p:txBody>
      </p:sp>
    </p:spTree>
    <p:extLst>
      <p:ext uri="{BB962C8B-B14F-4D97-AF65-F5344CB8AC3E}">
        <p14:creationId xmlns:p14="http://schemas.microsoft.com/office/powerpoint/2010/main" val="1675237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1390F-72DB-173E-E886-F4EB93665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9E1107AD-0F35-92EA-B339-80001E2C0B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5429" y="1979835"/>
            <a:ext cx="7113142" cy="425282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Policy considerations for demonstration projects (2021 Climate Bill)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Substitute sources must have a reasonable likelihood of facilitating substantial reductions in GHG emissions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Pilot cannot include blending of other fuels with fossil-based natural gas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DPU must use third-party evaluation</a:t>
            </a:r>
          </a:p>
          <a:p>
            <a:pPr marL="914360" lvl="1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7F27D-1CF9-CB1F-B65D-94C40857D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63A67-5542-4187-87DF-F6FA1FA4EC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F78B88-B124-766C-E84E-499933904CAC}"/>
              </a:ext>
            </a:extLst>
          </p:cNvPr>
          <p:cNvSpPr txBox="1"/>
          <p:nvPr/>
        </p:nvSpPr>
        <p:spPr>
          <a:xfrm>
            <a:off x="1476375" y="490477"/>
            <a:ext cx="6448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Regulatory Framework</a:t>
            </a:r>
          </a:p>
        </p:txBody>
      </p:sp>
    </p:spTree>
    <p:extLst>
      <p:ext uri="{BB962C8B-B14F-4D97-AF65-F5344CB8AC3E}">
        <p14:creationId xmlns:p14="http://schemas.microsoft.com/office/powerpoint/2010/main" val="1786366267"/>
      </p:ext>
    </p:extLst>
  </p:cSld>
  <p:clrMapOvr>
    <a:masterClrMapping/>
  </p:clrMapOvr>
</p:sld>
</file>

<file path=ppt/theme/theme1.xml><?xml version="1.0" encoding="utf-8"?>
<a:theme xmlns:a="http://schemas.openxmlformats.org/drawingml/2006/main" name="LOM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793e6c-f80b-4f46-85b7-81c39eb90350">
      <Terms xmlns="http://schemas.microsoft.com/office/infopath/2007/PartnerControls"/>
    </lcf76f155ced4ddcb4097134ff3c332f>
    <TaxCatchAll xmlns="7b83dbe2-6fd2-449a-a932-0d75829bf64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84A1D07686949B5CDC9B8AB8768E2" ma:contentTypeVersion="14" ma:contentTypeDescription="Create a new document." ma:contentTypeScope="" ma:versionID="e26ee1d151cca7d5104accf65ad9f8c4">
  <xsd:schema xmlns:xsd="http://www.w3.org/2001/XMLSchema" xmlns:xs="http://www.w3.org/2001/XMLSchema" xmlns:p="http://schemas.microsoft.com/office/2006/metadata/properties" xmlns:ns2="2e793e6c-f80b-4f46-85b7-81c39eb90350" xmlns:ns3="7b83dbe2-6fd2-449a-a932-0d75829bf641" targetNamespace="http://schemas.microsoft.com/office/2006/metadata/properties" ma:root="true" ma:fieldsID="20c9cbfcba87e631f0db6a63dbc43a15" ns2:_="" ns3:_="">
    <xsd:import namespace="2e793e6c-f80b-4f46-85b7-81c39eb90350"/>
    <xsd:import namespace="7b83dbe2-6fd2-449a-a932-0d75829bf6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793e6c-f80b-4f46-85b7-81c39eb90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83dbe2-6fd2-449a-a932-0d75829bf64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55723a2-c309-4201-853f-317529824226}" ma:internalName="TaxCatchAll" ma:showField="CatchAllData" ma:web="7b83dbe2-6fd2-449a-a932-0d75829bf6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16223B-4E4D-4043-8A0D-51A9F4F06570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2e793e6c-f80b-4f46-85b7-81c39eb90350"/>
    <ds:schemaRef ds:uri="http://schemas.microsoft.com/office/infopath/2007/PartnerControls"/>
    <ds:schemaRef ds:uri="7b83dbe2-6fd2-449a-a932-0d75829bf641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249CB1A-4CDA-4E38-B61F-2EB4247CE7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85037D-C5BE-4D32-911C-C4EE37416F05}">
  <ds:schemaRefs>
    <ds:schemaRef ds:uri="2e793e6c-f80b-4f46-85b7-81c39eb90350"/>
    <ds:schemaRef ds:uri="7b83dbe2-6fd2-449a-a932-0d75829bf6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LOMO</Template>
  <TotalTime>10799</TotalTime>
  <Words>617</Words>
  <Application>Microsoft Macintosh PowerPoint</Application>
  <PresentationFormat>On-screen Show (4:3)</PresentationFormat>
  <Paragraphs>95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LOMO</vt:lpstr>
      <vt:lpstr>Potential Role for GENs in the Massachusetts Natural Gas Transition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Gethermal Energy Networks: Transforming Our Thermal Energy System</dc:title>
  <dc:subject/>
  <dc:creator>Jamie Van Nostrand</dc:creator>
  <cp:keywords/>
  <dc:description/>
  <cp:lastModifiedBy>H. Sharon Lin</cp:lastModifiedBy>
  <cp:revision>29</cp:revision>
  <dcterms:created xsi:type="dcterms:W3CDTF">2019-03-11T17:35:31Z</dcterms:created>
  <dcterms:modified xsi:type="dcterms:W3CDTF">2025-07-10T18:52:16Z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0x01010019284A1D07686949B5CDC9B8AB8768E2</vt:lpwstr>
  </property>
  <property fmtid="{D5CDD505-2E9C-101B-9397-08002B2CF9AE}" pid="3" name="Order">
    <vt:r8>9970800</vt:r8>
  </property>
  <property fmtid="{D5CDD505-2E9C-101B-9397-08002B2CF9AE}" pid="4" name="MediaServiceImageTags">
    <vt:lpwstr/>
  </property>
</Properties>
</file>