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682" r:id="rId3"/>
    <p:sldMasterId id="2147483683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308" r:id="rId19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Oswald" pitchFamily="2" charset="77"/>
      <p:regular r:id="rId30"/>
      <p:bold r:id="rId31"/>
    </p:embeddedFont>
    <p:embeddedFont>
      <p:font typeface="Poppins" pitchFamily="2" charset="77"/>
      <p:regular r:id="rId32"/>
      <p:bold r:id="rId33"/>
      <p:italic r:id="rId34"/>
      <p:boldItalic r:id="rId35"/>
    </p:embeddedFont>
    <p:embeddedFont>
      <p:font typeface="Poppins SemiBold" panose="020B060402020202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CC8ADD-9F09-42B6-BC0A-272A5DEAFCD0}">
  <a:tblStyle styleId="{3CCC8ADD-9F09-42B6-BC0A-272A5DEAFCD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FCFC"/>
          </a:solidFill>
        </a:fill>
      </a:tcStyle>
    </a:wholeTbl>
    <a:band1H>
      <a:tcTxStyle/>
      <a:tcStyle>
        <a:tcBdr/>
        <a:fill>
          <a:solidFill>
            <a:srgbClr val="F9F9F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9F9F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/>
    <p:restoredTop sz="94683"/>
  </p:normalViewPr>
  <p:slideViewPr>
    <p:cSldViewPr snapToGrid="0">
      <p:cViewPr varScale="1">
        <p:scale>
          <a:sx n="126" d="100"/>
          <a:sy n="126" d="100"/>
        </p:scale>
        <p:origin x="5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4D0D5E-737F-709D-DBAC-69DF7F530E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F8E3F-816B-B6A7-ECB5-B1466B05DE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F7A44-9531-F84E-89D2-E27EAB64B20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634AF-B28A-FB10-D0EE-8399FB2B21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6E9F90-ACC7-0EEF-CA66-80D9F1512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A99A2-0361-1B4A-9C75-F6ADD004C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16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86b6c25b4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d86b6c25b4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d86b6c25b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2d86b6c25b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d86b6c25b4_0_50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d86b6c25b4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2d86b6c25b4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Rally for </a:t>
            </a:r>
            <a:endParaRPr/>
          </a:p>
        </p:txBody>
      </p:sp>
      <p:sp>
        <p:nvSpPr>
          <p:cNvPr id="282" name="Google Shape;282;g2d86b6c25b4_0_57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d86b6c25b4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2d86b6c25b4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d86b6c25b4_0_63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d86b6c25b4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2" name="Google Shape;302;g2d86b6c25b4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3" name="Google Shape;303;g2d86b6c25b4_0_710:notes"/>
          <p:cNvSpPr txBox="1">
            <a:spLocks noGrp="1"/>
          </p:cNvSpPr>
          <p:nvPr>
            <p:ph type="sldNum" idx="12"/>
          </p:nvPr>
        </p:nvSpPr>
        <p:spPr>
          <a:xfrm>
            <a:off x="5471627" y="6882511"/>
            <a:ext cx="41889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d86b6c25b4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d86b6c25b4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d86b6c25b4_0_79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a34af7c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a34af7c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2a34af7ce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2a34af7ce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d86b6c25b4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2d86b6c25b4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8" name="Google Shape;208;g2d86b6c25b4_0_1019:notes"/>
          <p:cNvSpPr txBox="1">
            <a:spLocks noGrp="1"/>
          </p:cNvSpPr>
          <p:nvPr>
            <p:ph type="sldNum" idx="12"/>
          </p:nvPr>
        </p:nvSpPr>
        <p:spPr>
          <a:xfrm>
            <a:off x="4009854" y="8904603"/>
            <a:ext cx="30705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86b6c25b4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86b6c25b4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d86b6c25b4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d86b6c25b4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Brookline, Cambridge, Pioneer Valley – tagged leaks, Lexington held a hearing, Belmont had a community meeting, Belmont participated in fair plus march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Publicity: local papers, Boston Globe, WGBH, WBUR, Fox25, NECN, Channel 5</a:t>
            </a:r>
            <a:endParaRPr/>
          </a:p>
        </p:txBody>
      </p:sp>
      <p:sp>
        <p:nvSpPr>
          <p:cNvPr id="230" name="Google Shape;230;g2d86b6c25b4_0_43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86b6c25b4_0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2d86b6c25b4_0_1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even with PEOPLE POWER like we have here in this room at one of many, many Gas Leaks Forums, 16,000 leaks is a lot of leaks…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SO, JUST IN TIME, one of our allies published </a:t>
            </a:r>
            <a:r>
              <a:rPr lang="en" sz="1100"/>
              <a:t>research showing that not all leaks are equal – there are in fact, just a few that are gushing most of the gas.</a:t>
            </a:r>
            <a:endParaRPr sz="11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 sz="1100"/>
              <a:t>If you fix them first, you are fixing half the problem. So that sounded actionable…. #FIXBIGGASLEAKSFIRST… 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 sz="1100"/>
              <a:t>Four months later the state legislature passed a law requiring the prioritized repair of those ‘environmentally significant’ leaks.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 sz="1100"/>
              <a:t>NOT the end.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 sz="1100"/>
              <a:t>Then we find out the utilities had NO idea how to find the largest leaks in our streets.  Size never mattered before – just whether it might explode.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 sz="1100"/>
              <a:t>(which is important)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86b6c25b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d86b6c25b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86b6c25b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d86b6c25b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+ Big Points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"/>
              <a:buNone/>
              <a:defRPr sz="4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861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2269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2269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2270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1517-D06F-6595-432A-27A291B01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407A2-6DAD-01FD-AEE0-3B77F91C8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47591-5C43-8C2C-0920-CE74AA97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66D0-EEEC-80C8-1010-0B3A65C0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97FB5-346A-5C87-CBAE-D9F64E42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33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0E3F-2F4E-4721-0A8A-417DCB2F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2FA3F-9D5A-2F7F-4E6A-6A011DE40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EA0D8-83B6-4576-E8D2-786A27C2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AE8F6-7F00-0BF1-E3FD-02F815A5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70C1F-DF7E-74EF-096A-888D4305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80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08477-6D57-ADCD-F2BA-DC000D16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43969-1E1A-32A1-5573-C5719C5EA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3A1D4-AEAD-C1F4-6143-1F236C81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287EF-2C6B-9334-9458-7895CCF2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C340-7599-A1B8-0D4D-DA4F074D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2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9A12-07E8-D83A-C3B9-2F739225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7F64E-C448-1367-9131-2B82DD28C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4AB2E-36E9-E2AB-D0D2-C5B085695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2ABA2-8A73-63F9-6BA8-C778DAAD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F5437-0302-3463-77A6-AFFD7861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8B9D3-C76F-E047-ED3D-0BC8EFA4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09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6BE-22F7-7432-452D-8B31C11CA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F08E1-A795-211F-6D14-74CEA5BCF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7BDAF-93B6-1C6B-6F6F-83460EDF4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2C154-952E-90B0-CB93-B36D63B2E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9F0F7-E355-FEEE-13D2-D3C351739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A2C57-519C-B923-C50B-B2E1D13E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C6604-0DCF-82F2-96F5-DCBA8D84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4EC9E-33DA-AB82-DC38-47C22FF0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B100-7EA9-0135-0FE2-3B17C123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94E91-928B-253B-C897-CA66615D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D9846-38FF-EC21-B473-F45332CC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140B5-A134-32E3-436C-B1058D2B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0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8A40C-958B-3122-B833-2C5D2FAE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D0136E-E452-256F-D97D-6BD3DEF8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B096-3987-7335-1FD1-D258ECE3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6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A947-BAA3-DDC4-95EB-F6878CF0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EAB2A-3B32-7DA5-E2BF-8005049C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1667B-6FAE-6428-D47E-2B10EE782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F66A9-F8DA-02FB-F4DD-3A7993A7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165EC-BF0E-83F3-FBC3-65A8C458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1D19C-83F7-304F-6D86-F2FD2912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4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C591-BBE7-6CB9-EB13-17F6DFFE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ED275-7913-08C3-FE0A-23859C4DE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4A4D39-98CF-C845-26BF-431233EB4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A9235-8B34-BAF1-EB4D-33D8FFE1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C7875-C09A-5216-0574-B6520727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F5322-F1F1-B6CA-798F-23970317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64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597A-B02B-D7A6-EA1E-7F0807363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842DA-6671-EFD8-386A-521C289F9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8886E-C8C2-14E8-F7F3-D4CDB2AC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62730-4B4E-9BE1-A51C-2700677F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E7715-91C8-A8F4-EE06-BCABEA9E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09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3B582-42AE-3523-024E-655850A24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9E94D-83E2-5D41-154C-201C2F0AD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926FF-35BE-0E41-832A-3487F1DC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36D25-6606-1D0E-A279-44F73D56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2BE8-6274-AC26-453C-0F2DD0FD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47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+ Big Points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"/>
              <a:buNone/>
              <a:defRPr sz="4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861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2269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2269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2270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 + Big Points">
  <p:cSld name="Small Title + Big Poin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861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2269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2269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2270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+ Paragraph" type="title">
  <p:cSld name="TIT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>
            <a:spLocks noGrp="1"/>
          </p:cNvSpPr>
          <p:nvPr>
            <p:ph type="ctrTitle"/>
          </p:nvPr>
        </p:nvSpPr>
        <p:spPr>
          <a:xfrm>
            <a:off x="0" y="1959769"/>
            <a:ext cx="91440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"/>
              <a:buNone/>
              <a:defRPr sz="4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subTitle" idx="1"/>
          </p:nvPr>
        </p:nvSpPr>
        <p:spPr>
          <a:xfrm>
            <a:off x="685800" y="3267075"/>
            <a:ext cx="77724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520"/>
              <a:buFont typeface="Noto Sans Symbols"/>
              <a:buNone/>
              <a:defRPr sz="2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420"/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420"/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420"/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>
                <a:solidFill>
                  <a:srgbClr val="1CADE4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body" idx="1"/>
          </p:nvPr>
        </p:nvSpPr>
        <p:spPr>
          <a:xfrm>
            <a:off x="553653" y="1460037"/>
            <a:ext cx="8036700" cy="3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980"/>
              <a:buChar char="•"/>
              <a:defRPr/>
            </a:lvl4pPr>
            <a:lvl5pPr marL="2286000" lvl="4" indent="-354329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+ Small Points">
  <p:cSld name="Big Title + Small Poin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3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"/>
              <a:buNone/>
              <a:defRPr sz="4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None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4329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 + Small Points">
  <p:cSld name="Small Title + Small Poi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None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433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4329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4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"/>
              <a:buNone/>
              <a:defRPr sz="4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35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432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036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036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432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036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036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35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">
  <p:cSld name="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6" descr="MOFlogo-09291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7323" y="4333891"/>
            <a:ext cx="1856357" cy="669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619046-4CEC-7C57-6449-BACAB871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F5771-AA21-2071-EC11-15374A61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41926-4AAF-4263-BBFC-E866A92B4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7B9ED5-AF21-1146-97FE-E025A15947F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FB4F4-0A84-A4A9-11BF-A4391A286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B4B86-4843-4660-0BC7-02F13FA88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15434B-91F1-D34C-A73A-1BE627B8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9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"/>
              <a:buNone/>
              <a:defRPr sz="4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861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2269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2269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227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42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dt" idx="10"/>
          </p:nvPr>
        </p:nvSpPr>
        <p:spPr>
          <a:xfrm>
            <a:off x="457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ftr" idx="11"/>
          </p:nvPr>
        </p:nvSpPr>
        <p:spPr>
          <a:xfrm>
            <a:off x="3124200" y="539591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cw.mit.edu/help/faq-fair-us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jpg"/><Relationship Id="rId2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png"/><Relationship Id="rId5" Type="http://schemas.openxmlformats.org/officeDocument/2006/relationships/image" Target="../media/image20.jpg"/><Relationship Id="rId10" Type="http://schemas.openxmlformats.org/officeDocument/2006/relationships/image" Target="../media/image57.png"/><Relationship Id="rId4" Type="http://schemas.openxmlformats.org/officeDocument/2006/relationships/image" Target="../media/image19.jp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terms" TargetMode="External"/><Relationship Id="rId2" Type="http://schemas.openxmlformats.org/officeDocument/2006/relationships/hyperlink" Target="https://ocw.mit.edu/" TargetMode="Externa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ocw.mit.edu/help/faq-fair-us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7" descr="A group of people walking down a street holding a sign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8181"/>
          <a:stretch/>
        </p:blipFill>
        <p:spPr>
          <a:xfrm>
            <a:off x="15" y="962"/>
            <a:ext cx="9143987" cy="5142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4D63F0-4E14-ECBA-2373-97180DCA15F8}"/>
              </a:ext>
            </a:extLst>
          </p:cNvPr>
          <p:cNvSpPr txBox="1"/>
          <p:nvPr/>
        </p:nvSpPr>
        <p:spPr>
          <a:xfrm>
            <a:off x="-15" y="4927094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© Mothers Out Front. All rights reserved. This content is excluded from our Creative Commons license. For more information, see </a:t>
            </a:r>
            <a:r>
              <a:rPr lang="en-US" sz="800" dirty="0">
                <a:solidFill>
                  <a:schemeClr val="bg1"/>
                </a:solidFill>
                <a:effectLst/>
                <a:latin typeface="Verdana" panose="020B0604030504040204" pitchFamily="34" charset="0"/>
                <a:hlinkClick r:id="rId4"/>
              </a:rPr>
              <a:t>https://</a:t>
            </a:r>
            <a:r>
              <a:rPr lang="en-US" sz="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hlinkClick r:id="rId4"/>
              </a:rPr>
              <a:t>ocw.mit.edu</a:t>
            </a:r>
            <a:r>
              <a:rPr lang="en-US" sz="800" dirty="0">
                <a:solidFill>
                  <a:schemeClr val="bg1"/>
                </a:solidFill>
                <a:effectLst/>
                <a:latin typeface="Verdana" panose="020B0604030504040204" pitchFamily="34" charset="0"/>
                <a:hlinkClick r:id="rId4"/>
              </a:rPr>
              <a:t>/help/</a:t>
            </a:r>
            <a:r>
              <a:rPr lang="en-US" sz="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hlinkClick r:id="rId4"/>
              </a:rPr>
              <a:t>faq</a:t>
            </a:r>
            <a:r>
              <a:rPr lang="en-US" sz="800" dirty="0">
                <a:solidFill>
                  <a:schemeClr val="bg1"/>
                </a:solidFill>
                <a:effectLst/>
                <a:latin typeface="Verdana" panose="020B0604030504040204" pitchFamily="34" charset="0"/>
                <a:hlinkClick r:id="rId4"/>
              </a:rPr>
              <a:t>-fair-use/</a:t>
            </a:r>
            <a:endParaRPr lang="en-US" sz="80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27F42A-9DD2-8508-CD7B-0C2BCC8537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6" descr="largesmokeyfiel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3393" y="2949646"/>
            <a:ext cx="3656409" cy="207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800" y="1038225"/>
            <a:ext cx="2360057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873" y="0"/>
            <a:ext cx="4081896" cy="306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00" y="2052204"/>
            <a:ext cx="3091298" cy="309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9600" y="2279750"/>
            <a:ext cx="3818324" cy="286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 rotWithShape="1">
          <a:blip r:embed="rId8">
            <a:alphaModFix/>
          </a:blip>
          <a:srcRect t="15533"/>
          <a:stretch/>
        </p:blipFill>
        <p:spPr>
          <a:xfrm>
            <a:off x="-133350" y="0"/>
            <a:ext cx="4695826" cy="26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 txBox="1">
            <a:spLocks noGrp="1"/>
          </p:cNvSpPr>
          <p:nvPr>
            <p:ph type="title"/>
          </p:nvPr>
        </p:nvSpPr>
        <p:spPr>
          <a:xfrm>
            <a:off x="977753" y="4381392"/>
            <a:ext cx="71286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" sz="4000">
                <a:solidFill>
                  <a:schemeClr val="lt1"/>
                </a:solidFill>
              </a:rPr>
              <a:t>We met with elected officials</a:t>
            </a:r>
            <a:endParaRPr sz="40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CC1236-82EB-3D44-DA07-0749D9F4ED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F4475CF-7898-8204-D666-96B8471EE1E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10</a:t>
            </a:fld>
            <a:endParaRPr lang="e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800" y="1038225"/>
            <a:ext cx="2360057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218387" cy="391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4100" y="2138083"/>
            <a:ext cx="5218376" cy="300541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7"/>
          <p:cNvSpPr txBox="1"/>
          <p:nvPr/>
        </p:nvSpPr>
        <p:spPr>
          <a:xfrm>
            <a:off x="1849774" y="4487466"/>
            <a:ext cx="64008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swald"/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We rallied</a:t>
            </a:r>
            <a:endParaRPr sz="40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0772C8-8C52-B7DA-E669-84475E5ACF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739FC1-AC07-AE7B-304B-91DF72B83E39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1"/>
                </a:solidFill>
              </a:rPr>
              <a:pPr/>
              <a:t>11</a:t>
            </a:fld>
            <a:endParaRPr lang="e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8"/>
          <p:cNvPicPr preferRelativeResize="0"/>
          <p:nvPr/>
        </p:nvPicPr>
        <p:blipFill rotWithShape="1">
          <a:blip r:embed="rId3">
            <a:alphaModFix/>
          </a:blip>
          <a:srcRect l="21870" t="19240" r="32810" b="33262"/>
          <a:stretch/>
        </p:blipFill>
        <p:spPr>
          <a:xfrm>
            <a:off x="3045425" y="-179676"/>
            <a:ext cx="6090874" cy="287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8"/>
          <p:cNvPicPr preferRelativeResize="0"/>
          <p:nvPr/>
        </p:nvPicPr>
        <p:blipFill rotWithShape="1">
          <a:blip r:embed="rId4">
            <a:alphaModFix/>
          </a:blip>
          <a:srcRect l="28632" t="10245" r="10819" b="19092"/>
          <a:stretch/>
        </p:blipFill>
        <p:spPr>
          <a:xfrm>
            <a:off x="4394550" y="2347150"/>
            <a:ext cx="4749451" cy="281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8" descr="largesmokeyfiel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3393" y="2949646"/>
            <a:ext cx="3656409" cy="207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02800" y="1038225"/>
            <a:ext cx="2360057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8"/>
          <p:cNvPicPr preferRelativeResize="0"/>
          <p:nvPr/>
        </p:nvPicPr>
        <p:blipFill rotWithShape="1">
          <a:blip r:embed="rId7">
            <a:alphaModFix/>
          </a:blip>
          <a:srcRect l="7920" t="16736" r="412"/>
          <a:stretch/>
        </p:blipFill>
        <p:spPr>
          <a:xfrm>
            <a:off x="-859150" y="-303874"/>
            <a:ext cx="6090875" cy="35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8"/>
          <p:cNvPicPr preferRelativeResize="0"/>
          <p:nvPr/>
        </p:nvPicPr>
        <p:blipFill rotWithShape="1">
          <a:blip r:embed="rId8">
            <a:alphaModFix/>
          </a:blip>
          <a:srcRect l="4058" t="6347" b="33653"/>
          <a:stretch/>
        </p:blipFill>
        <p:spPr>
          <a:xfrm>
            <a:off x="-616049" y="2899912"/>
            <a:ext cx="5316947" cy="22578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8"/>
          <p:cNvSpPr txBox="1"/>
          <p:nvPr/>
        </p:nvSpPr>
        <p:spPr>
          <a:xfrm>
            <a:off x="632710" y="4392912"/>
            <a:ext cx="72630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swald"/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We spoke up and we testified</a:t>
            </a:r>
            <a:endParaRPr sz="40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25FCB-1930-B04D-29F1-CFE283BB9D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3B2F482-AB0D-050B-C17A-5ECB1F0FDCD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12</a:t>
            </a:fld>
            <a:endParaRPr lang="e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8335" y="559114"/>
            <a:ext cx="2914650" cy="63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639" y="3041108"/>
            <a:ext cx="1161344" cy="85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3245" y="561155"/>
            <a:ext cx="1726532" cy="101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7875" y="1116625"/>
            <a:ext cx="3957725" cy="17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0845" y="4090799"/>
            <a:ext cx="1579144" cy="7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9"/>
          <p:cNvSpPr txBox="1"/>
          <p:nvPr/>
        </p:nvSpPr>
        <p:spPr>
          <a:xfrm>
            <a:off x="409871" y="4743149"/>
            <a:ext cx="23907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25" tIns="44900" rIns="89825" bIns="44900" anchor="t" anchorCtr="0">
            <a:noAutofit/>
          </a:bodyPr>
          <a:lstStyle/>
          <a:p>
            <a:pPr marL="33685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1"/>
              <a:buFont typeface="Corbel"/>
              <a:buNone/>
            </a:pPr>
            <a:r>
              <a:rPr lang="en" sz="1376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BU Professor Nathan Phillips</a:t>
            </a:r>
            <a:endParaRPr/>
          </a:p>
        </p:txBody>
      </p:sp>
      <p:pic>
        <p:nvPicPr>
          <p:cNvPr id="311" name="Google Shape;311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8216" y="692505"/>
            <a:ext cx="1010653" cy="68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87260" y="1713172"/>
            <a:ext cx="1839521" cy="68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9960" y="3803283"/>
            <a:ext cx="1237739" cy="89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81287" y="2605193"/>
            <a:ext cx="1030350" cy="85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03436" y="2628533"/>
            <a:ext cx="828744" cy="80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85508" y="3788070"/>
            <a:ext cx="1516577" cy="128348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9"/>
          <p:cNvSpPr/>
          <p:nvPr/>
        </p:nvSpPr>
        <p:spPr>
          <a:xfrm>
            <a:off x="0" y="1082"/>
            <a:ext cx="9144000" cy="480300"/>
          </a:xfrm>
          <a:prstGeom prst="rect">
            <a:avLst/>
          </a:prstGeom>
          <a:solidFill>
            <a:srgbClr val="003399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WE COLLABORATED</a:t>
            </a:r>
            <a:endParaRPr sz="28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8" name="Google Shape;318;p49" descr="http://184.154.244.76/~climat89/wp-content/uploads/2015/03/cropped-CAN-frontpage-header-alt-copy.jpg"/>
          <p:cNvPicPr preferRelativeResize="0"/>
          <p:nvPr/>
        </p:nvPicPr>
        <p:blipFill rotWithShape="1">
          <a:blip r:embed="rId14">
            <a:alphaModFix/>
          </a:blip>
          <a:srcRect l="2199" t="15929" r="72369" b="13677"/>
          <a:stretch/>
        </p:blipFill>
        <p:spPr>
          <a:xfrm>
            <a:off x="7698437" y="2637049"/>
            <a:ext cx="1200168" cy="5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9"/>
          <p:cNvPicPr preferRelativeResize="0"/>
          <p:nvPr/>
        </p:nvPicPr>
        <p:blipFill rotWithShape="1">
          <a:blip r:embed="rId15">
            <a:alphaModFix/>
          </a:blip>
          <a:srcRect l="-269" t="3311" r="439" b="2349"/>
          <a:stretch/>
        </p:blipFill>
        <p:spPr>
          <a:xfrm>
            <a:off x="2469444" y="2772551"/>
            <a:ext cx="1263497" cy="7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15734" y="4257479"/>
            <a:ext cx="1233833" cy="77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342553" y="2140562"/>
            <a:ext cx="886791" cy="83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9"/>
          <p:cNvPicPr preferRelativeResize="0"/>
          <p:nvPr/>
        </p:nvPicPr>
        <p:blipFill rotWithShape="1">
          <a:blip r:embed="rId18">
            <a:alphaModFix/>
          </a:blip>
          <a:srcRect l="1345" t="10242" r="50759" b="22285"/>
          <a:stretch/>
        </p:blipFill>
        <p:spPr>
          <a:xfrm>
            <a:off x="1929156" y="1315291"/>
            <a:ext cx="2618363" cy="46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7378" y="604883"/>
            <a:ext cx="1366978" cy="136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9"/>
          <p:cNvPicPr preferRelativeResize="0"/>
          <p:nvPr/>
        </p:nvPicPr>
        <p:blipFill rotWithShape="1">
          <a:blip r:embed="rId20">
            <a:alphaModFix/>
          </a:blip>
          <a:srcRect l="35252" r="25252" b="19504"/>
          <a:stretch/>
        </p:blipFill>
        <p:spPr>
          <a:xfrm>
            <a:off x="36025" y="1906753"/>
            <a:ext cx="1240476" cy="10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629623" y="3569188"/>
            <a:ext cx="762243" cy="762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268829" y="3569188"/>
            <a:ext cx="1006915" cy="53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274161" y="3507603"/>
            <a:ext cx="1119157" cy="3811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D10B2-3783-A2ED-A423-E2A82BA936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1B7C1B3-3694-8EDA-2C90-3370DAD6D08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323" y="2467074"/>
            <a:ext cx="2137270" cy="85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0" descr="largesmokeyfiel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3393" y="2949646"/>
            <a:ext cx="3656409" cy="207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02800" y="1038225"/>
            <a:ext cx="2360057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466" y="929283"/>
            <a:ext cx="3101416" cy="122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0"/>
          <p:cNvPicPr preferRelativeResize="0"/>
          <p:nvPr/>
        </p:nvPicPr>
        <p:blipFill rotWithShape="1">
          <a:blip r:embed="rId7">
            <a:alphaModFix/>
          </a:blip>
          <a:srcRect l="24772" r="24998"/>
          <a:stretch/>
        </p:blipFill>
        <p:spPr>
          <a:xfrm>
            <a:off x="938375" y="2221175"/>
            <a:ext cx="1833626" cy="24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10475" y="1106275"/>
            <a:ext cx="2301575" cy="9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0"/>
          <p:cNvPicPr preferRelativeResize="0"/>
          <p:nvPr/>
        </p:nvPicPr>
        <p:blipFill rotWithShape="1">
          <a:blip r:embed="rId9">
            <a:alphaModFix/>
          </a:blip>
          <a:srcRect t="2210" r="16832"/>
          <a:stretch/>
        </p:blipFill>
        <p:spPr>
          <a:xfrm>
            <a:off x="6112050" y="640125"/>
            <a:ext cx="2259151" cy="217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70305" y="3257767"/>
            <a:ext cx="3420050" cy="342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0"/>
          <p:cNvSpPr/>
          <p:nvPr/>
        </p:nvSpPr>
        <p:spPr>
          <a:xfrm>
            <a:off x="4463827" y="3099950"/>
            <a:ext cx="252900" cy="385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B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0"/>
          <p:cNvSpPr txBox="1"/>
          <p:nvPr/>
        </p:nvSpPr>
        <p:spPr>
          <a:xfrm>
            <a:off x="-110837" y="-93084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Oswald"/>
              <a:buNone/>
            </a:pPr>
            <a:r>
              <a:rPr lang="en" sz="2400" b="1" i="0" u="none" strike="noStrike" cap="none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WE SOUGHT OUT </a:t>
            </a:r>
            <a:r>
              <a:rPr lang="en" sz="2400" b="1" i="0" u="none" strike="noStrike" cap="none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rPr>
              <a:t>UNLIKELY PARTNERS</a:t>
            </a:r>
            <a:endParaRPr sz="2400" b="1" i="0" u="none" strike="noStrike" cap="none">
              <a:solidFill>
                <a:schemeClr val="accent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65470-A6AE-C5A5-8A55-751A0DFE19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5DF2F15-F2BB-939A-0001-FEB9FAB61379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14</a:t>
            </a:fld>
            <a:endParaRPr lang="e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44D60-00A9-FDA1-F5E0-BC5807E69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114300" indent="0">
              <a:buNone/>
            </a:pPr>
            <a:r>
              <a:rPr lang="en-US" sz="3000" dirty="0"/>
              <a:t>MIT </a:t>
            </a:r>
            <a:r>
              <a:rPr lang="en-US" sz="3000" dirty="0" err="1"/>
              <a:t>OpenCourseWare</a:t>
            </a:r>
            <a:endParaRPr lang="en-US" sz="3000" dirty="0"/>
          </a:p>
          <a:p>
            <a:pPr marL="114300" indent="0">
              <a:buNone/>
            </a:pPr>
            <a:r>
              <a:rPr lang="en-US" sz="3000" u="sng" dirty="0">
                <a:hlinkClick r:id="rId2"/>
              </a:rPr>
              <a:t>https://ocw.mit.edu/</a:t>
            </a:r>
            <a:endParaRPr lang="en-US" sz="3000" dirty="0"/>
          </a:p>
          <a:p>
            <a:pPr marL="114300" indent="0">
              <a:buNone/>
            </a:pPr>
            <a:r>
              <a:rPr lang="en-US" dirty="0"/>
              <a:t> </a:t>
            </a:r>
          </a:p>
          <a:p>
            <a:pPr marL="114300" indent="0">
              <a:buNone/>
            </a:pPr>
            <a:r>
              <a:rPr lang="en-US" sz="3500" dirty="0"/>
              <a:t>RES.ENV 007 Geothermal Energy Networks (GENs): Transforming our Thermal Energy System</a:t>
            </a:r>
          </a:p>
          <a:p>
            <a:pPr marL="114300" indent="0">
              <a:buNone/>
            </a:pPr>
            <a:r>
              <a:rPr lang="en-US" sz="2900" dirty="0"/>
              <a:t>IAP 2025 </a:t>
            </a:r>
          </a:p>
          <a:p>
            <a:pPr marL="114300" indent="0">
              <a:buNone/>
            </a:pPr>
            <a:endParaRPr lang="en-US" sz="2900" dirty="0"/>
          </a:p>
          <a:p>
            <a:pPr marL="114300" indent="0">
              <a:buNone/>
            </a:pPr>
            <a:r>
              <a:rPr lang="en-US" sz="2900" dirty="0"/>
              <a:t>For information about citing these materials or our Terms of Use, visit: </a:t>
            </a:r>
            <a:r>
              <a:rPr lang="en-US" sz="2900" u="sng" dirty="0">
                <a:hlinkClick r:id="rId3"/>
              </a:rPr>
              <a:t>https://ocw.mit.edu/terms</a:t>
            </a:r>
            <a:r>
              <a:rPr lang="en-US" sz="2900" dirty="0"/>
              <a:t>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4D02B-CAF9-AA25-5740-4BE12B59D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D65841D-0C02-7C3B-8A38-C90A3C3B7821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8504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8"/>
          <p:cNvSpPr/>
          <p:nvPr/>
        </p:nvSpPr>
        <p:spPr>
          <a:xfrm flipH="1">
            <a:off x="1214150" y="1219100"/>
            <a:ext cx="2179500" cy="2092200"/>
          </a:xfrm>
          <a:prstGeom prst="triangle">
            <a:avLst>
              <a:gd name="adj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822100" y="1453900"/>
            <a:ext cx="890600" cy="17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8" descr="SVG &gt; pollution factory workshop industry - Free SVG Image ..."/>
          <p:cNvPicPr preferRelativeResize="0"/>
          <p:nvPr/>
        </p:nvPicPr>
        <p:blipFill rotWithShape="1">
          <a:blip r:embed="rId4">
            <a:alphaModFix/>
          </a:blip>
          <a:srcRect r="5979"/>
          <a:stretch/>
        </p:blipFill>
        <p:spPr>
          <a:xfrm>
            <a:off x="2252750" y="1943900"/>
            <a:ext cx="1030325" cy="13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8"/>
          <p:cNvSpPr/>
          <p:nvPr/>
        </p:nvSpPr>
        <p:spPr>
          <a:xfrm flipH="1">
            <a:off x="1232900" y="2763175"/>
            <a:ext cx="2142000" cy="1095900"/>
          </a:xfrm>
          <a:prstGeom prst="pie">
            <a:avLst>
              <a:gd name="adj1" fmla="val 0"/>
              <a:gd name="adj2" fmla="val 10799775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$ $ $</a:t>
            </a:r>
            <a:r>
              <a:rPr lang="en" sz="2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</a:t>
            </a:r>
            <a:endParaRPr sz="20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38"/>
          <p:cNvSpPr/>
          <p:nvPr/>
        </p:nvSpPr>
        <p:spPr>
          <a:xfrm>
            <a:off x="1503600" y="2863700"/>
            <a:ext cx="682800" cy="19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8"/>
          <p:cNvSpPr/>
          <p:nvPr/>
        </p:nvSpPr>
        <p:spPr>
          <a:xfrm flipH="1">
            <a:off x="5750350" y="43950"/>
            <a:ext cx="2179500" cy="2092200"/>
          </a:xfrm>
          <a:prstGeom prst="triangle">
            <a:avLst>
              <a:gd name="adj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8"/>
          <p:cNvSpPr txBox="1">
            <a:spLocks noGrp="1"/>
          </p:cNvSpPr>
          <p:nvPr>
            <p:ph type="title"/>
          </p:nvPr>
        </p:nvSpPr>
        <p:spPr>
          <a:xfrm>
            <a:off x="464100" y="3865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rgbClr val="1C4587"/>
                </a:solidFill>
              </a:rPr>
              <a:t>CLIMATE CHANGE IS ABOUT POWER</a:t>
            </a:r>
            <a:endParaRPr sz="2320" b="1">
              <a:solidFill>
                <a:srgbClr val="1C4587"/>
              </a:solidFill>
            </a:endParaRPr>
          </a:p>
        </p:txBody>
      </p:sp>
      <p:cxnSp>
        <p:nvCxnSpPr>
          <p:cNvPr id="177" name="Google Shape;177;p38"/>
          <p:cNvCxnSpPr/>
          <p:nvPr/>
        </p:nvCxnSpPr>
        <p:spPr>
          <a:xfrm flipH="1">
            <a:off x="2303800" y="43950"/>
            <a:ext cx="4536300" cy="11751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38"/>
          <p:cNvCxnSpPr/>
          <p:nvPr/>
        </p:nvCxnSpPr>
        <p:spPr>
          <a:xfrm rot="10800000">
            <a:off x="4562750" y="-228600"/>
            <a:ext cx="0" cy="8220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38"/>
          <p:cNvSpPr/>
          <p:nvPr/>
        </p:nvSpPr>
        <p:spPr>
          <a:xfrm flipH="1">
            <a:off x="5769100" y="1597575"/>
            <a:ext cx="2142000" cy="1095900"/>
          </a:xfrm>
          <a:prstGeom prst="pie">
            <a:avLst>
              <a:gd name="adj1" fmla="val 0"/>
              <a:gd name="adj2" fmla="val 10799775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pic>
        <p:nvPicPr>
          <p:cNvPr id="180" name="Google Shape;18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7275" y="827050"/>
            <a:ext cx="505675" cy="12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8"/>
          <p:cNvPicPr preferRelativeResize="0"/>
          <p:nvPr/>
        </p:nvPicPr>
        <p:blipFill rotWithShape="1">
          <a:blip r:embed="rId6">
            <a:alphaModFix/>
          </a:blip>
          <a:srcRect l="20534" t="7731" r="20810" b="8502"/>
          <a:stretch/>
        </p:blipFill>
        <p:spPr>
          <a:xfrm>
            <a:off x="1482850" y="2254377"/>
            <a:ext cx="724300" cy="10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8"/>
          <p:cNvSpPr txBox="1"/>
          <p:nvPr/>
        </p:nvSpPr>
        <p:spPr>
          <a:xfrm>
            <a:off x="692700" y="4258925"/>
            <a:ext cx="3556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Fossil Fuel &amp; Petrochemical Industry, </a:t>
            </a:r>
            <a:endParaRPr sz="1600" b="1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Allies and Investors</a:t>
            </a:r>
            <a:endParaRPr sz="1600" b="1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Status Quo</a:t>
            </a:r>
            <a:endParaRPr sz="1600" b="1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8"/>
          <p:cNvSpPr txBox="1"/>
          <p:nvPr/>
        </p:nvSpPr>
        <p:spPr>
          <a:xfrm>
            <a:off x="5503825" y="4314575"/>
            <a:ext cx="3203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85200C"/>
                </a:solidFill>
                <a:latin typeface="Calibri"/>
                <a:ea typeface="Calibri"/>
                <a:cs typeface="Calibri"/>
                <a:sym typeface="Calibri"/>
              </a:rPr>
              <a:t>The seeming lack of power of ordinary citizens</a:t>
            </a:r>
            <a:endParaRPr sz="1600" b="1">
              <a:solidFill>
                <a:srgbClr val="8520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8"/>
          <p:cNvSpPr/>
          <p:nvPr/>
        </p:nvSpPr>
        <p:spPr>
          <a:xfrm>
            <a:off x="4259500" y="4368525"/>
            <a:ext cx="606600" cy="572700"/>
          </a:xfrm>
          <a:prstGeom prst="flowChartConnector">
            <a:avLst/>
          </a:prstGeom>
          <a:solidFill>
            <a:srgbClr val="D3B94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85" name="Google Shape;185;p38"/>
          <p:cNvSpPr txBox="1"/>
          <p:nvPr/>
        </p:nvSpPr>
        <p:spPr>
          <a:xfrm>
            <a:off x="4307625" y="4446175"/>
            <a:ext cx="558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VS.</a:t>
            </a:r>
            <a:endParaRPr sz="18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59ACC-5639-6767-5487-C8E013CD9D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9"/>
          <p:cNvSpPr/>
          <p:nvPr/>
        </p:nvSpPr>
        <p:spPr>
          <a:xfrm>
            <a:off x="1214150" y="348750"/>
            <a:ext cx="2179500" cy="2092200"/>
          </a:xfrm>
          <a:prstGeom prst="triangle">
            <a:avLst>
              <a:gd name="adj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100" y="2249625"/>
            <a:ext cx="1338220" cy="10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07225" y="2223138"/>
            <a:ext cx="1338220" cy="10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9"/>
          <p:cNvSpPr/>
          <p:nvPr/>
        </p:nvSpPr>
        <p:spPr>
          <a:xfrm>
            <a:off x="5750350" y="1295300"/>
            <a:ext cx="2179500" cy="2092200"/>
          </a:xfrm>
          <a:prstGeom prst="triangle">
            <a:avLst>
              <a:gd name="adj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0350" y="2328888"/>
            <a:ext cx="2179500" cy="10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816650" y="651900"/>
            <a:ext cx="890600" cy="17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9" descr="SVG &gt; pollution factory workshop industry - Free SVG Image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9650" y="1065700"/>
            <a:ext cx="1095838" cy="13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9"/>
          <p:cNvSpPr txBox="1">
            <a:spLocks noGrp="1"/>
          </p:cNvSpPr>
          <p:nvPr>
            <p:ph type="title"/>
          </p:nvPr>
        </p:nvSpPr>
        <p:spPr>
          <a:xfrm>
            <a:off x="311700" y="424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>
                <a:solidFill>
                  <a:srgbClr val="1C4587"/>
                </a:solidFill>
              </a:rPr>
              <a:t>WE HAVE POWER TOGETHER!</a:t>
            </a:r>
            <a:endParaRPr sz="3220" b="1">
              <a:solidFill>
                <a:srgbClr val="1C4587"/>
              </a:solidFill>
            </a:endParaRPr>
          </a:p>
        </p:txBody>
      </p:sp>
      <p:sp>
        <p:nvSpPr>
          <p:cNvPr id="198" name="Google Shape;198;p39"/>
          <p:cNvSpPr/>
          <p:nvPr/>
        </p:nvSpPr>
        <p:spPr>
          <a:xfrm>
            <a:off x="1232900" y="1902375"/>
            <a:ext cx="2142000" cy="1095900"/>
          </a:xfrm>
          <a:prstGeom prst="pie">
            <a:avLst>
              <a:gd name="adj1" fmla="val 0"/>
              <a:gd name="adj2" fmla="val 10799775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cxnSp>
        <p:nvCxnSpPr>
          <p:cNvPr id="199" name="Google Shape;199;p39"/>
          <p:cNvCxnSpPr>
            <a:stCxn id="190" idx="0"/>
            <a:endCxn id="193" idx="0"/>
          </p:cNvCxnSpPr>
          <p:nvPr/>
        </p:nvCxnSpPr>
        <p:spPr>
          <a:xfrm>
            <a:off x="2303900" y="348750"/>
            <a:ext cx="4536300" cy="9465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39"/>
          <p:cNvSpPr/>
          <p:nvPr/>
        </p:nvSpPr>
        <p:spPr>
          <a:xfrm>
            <a:off x="5769100" y="2839375"/>
            <a:ext cx="2142000" cy="1095900"/>
          </a:xfrm>
          <a:prstGeom prst="pie">
            <a:avLst>
              <a:gd name="adj1" fmla="val 0"/>
              <a:gd name="adj2" fmla="val 10799775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grpSp>
        <p:nvGrpSpPr>
          <p:cNvPr id="201" name="Google Shape;201;p39"/>
          <p:cNvGrpSpPr/>
          <p:nvPr/>
        </p:nvGrpSpPr>
        <p:grpSpPr>
          <a:xfrm>
            <a:off x="1445100" y="1376175"/>
            <a:ext cx="724300" cy="1034426"/>
            <a:chOff x="1445100" y="1376175"/>
            <a:chExt cx="724300" cy="1034426"/>
          </a:xfrm>
        </p:grpSpPr>
        <p:sp>
          <p:nvSpPr>
            <p:cNvPr id="202" name="Google Shape;202;p39"/>
            <p:cNvSpPr/>
            <p:nvPr/>
          </p:nvSpPr>
          <p:spPr>
            <a:xfrm>
              <a:off x="1465850" y="2132400"/>
              <a:ext cx="682800" cy="196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3" name="Google Shape;203;p39"/>
            <p:cNvPicPr preferRelativeResize="0"/>
            <p:nvPr/>
          </p:nvPicPr>
          <p:blipFill rotWithShape="1">
            <a:blip r:embed="rId7">
              <a:alphaModFix/>
            </a:blip>
            <a:srcRect l="20534" t="7731" r="20810" b="8502"/>
            <a:stretch/>
          </p:blipFill>
          <p:spPr>
            <a:xfrm>
              <a:off x="1445100" y="1376175"/>
              <a:ext cx="724300" cy="103442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04" name="Google Shape;204;p39"/>
          <p:cNvCxnSpPr/>
          <p:nvPr/>
        </p:nvCxnSpPr>
        <p:spPr>
          <a:xfrm rot="10800000">
            <a:off x="4562750" y="0"/>
            <a:ext cx="0" cy="8220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B9AF28-D7AE-B012-2179-91D3B5A62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 txBox="1">
            <a:spLocks noGrp="1"/>
          </p:cNvSpPr>
          <p:nvPr>
            <p:ph type="sldNum" idx="12"/>
          </p:nvPr>
        </p:nvSpPr>
        <p:spPr>
          <a:xfrm>
            <a:off x="6553200" y="53959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</a:pPr>
            <a:fld id="{00000000-1234-1234-1234-123412341234}" type="slidenum">
              <a:rPr lang="en">
                <a:solidFill>
                  <a:srgbClr val="1CADE4"/>
                </a:solidFill>
              </a:rPr>
              <a:t>4</a:t>
            </a:fld>
            <a:endParaRPr>
              <a:solidFill>
                <a:srgbClr val="1CADE4"/>
              </a:solidFill>
            </a:endParaRPr>
          </a:p>
        </p:txBody>
      </p:sp>
      <p:pic>
        <p:nvPicPr>
          <p:cNvPr id="211" name="Google Shape;211;p40"/>
          <p:cNvPicPr preferRelativeResize="0"/>
          <p:nvPr/>
        </p:nvPicPr>
        <p:blipFill rotWithShape="1">
          <a:blip r:embed="rId3">
            <a:alphaModFix/>
          </a:blip>
          <a:srcRect l="12555" t="4721" r="38304" b="52160"/>
          <a:stretch/>
        </p:blipFill>
        <p:spPr>
          <a:xfrm>
            <a:off x="1185000" y="999500"/>
            <a:ext cx="6311174" cy="2818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Oswald"/>
              <a:buNone/>
            </a:pPr>
            <a:r>
              <a:rPr lang="en" sz="2500" b="1" i="0" u="none" strike="noStrike" cap="none">
                <a:solidFill>
                  <a:schemeClr val="accent4"/>
                </a:solidFill>
              </a:rPr>
              <a:t>STARTED WITH  A </a:t>
            </a:r>
            <a:r>
              <a:rPr lang="en" sz="2500" b="1" i="0" u="none" strike="noStrike" cap="none">
                <a:solidFill>
                  <a:schemeClr val="accent3"/>
                </a:solidFill>
              </a:rPr>
              <a:t>BOSTON GLOBE ARTICLE</a:t>
            </a:r>
            <a:br>
              <a:rPr lang="en" sz="2500" b="1" i="0" u="none" strike="noStrike" cap="none">
                <a:solidFill>
                  <a:schemeClr val="accent4"/>
                </a:solidFill>
              </a:rPr>
            </a:br>
            <a:r>
              <a:rPr lang="en" sz="2500">
                <a:solidFill>
                  <a:schemeClr val="accent4"/>
                </a:solidFill>
              </a:rPr>
              <a:t>January 22, 2015</a:t>
            </a:r>
            <a:endParaRPr sz="2500" b="1" i="0" u="none" strike="noStrike" cap="none">
              <a:solidFill>
                <a:schemeClr val="accent4"/>
              </a:solidFill>
            </a:endParaRPr>
          </a:p>
        </p:txBody>
      </p:sp>
      <p:sp>
        <p:nvSpPr>
          <p:cNvPr id="213" name="Google Shape;213;p40"/>
          <p:cNvSpPr txBox="1"/>
          <p:nvPr/>
        </p:nvSpPr>
        <p:spPr>
          <a:xfrm>
            <a:off x="1042250" y="3868075"/>
            <a:ext cx="68841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"/>
              <a:buNone/>
            </a:pPr>
            <a:r>
              <a:rPr lang="en" sz="1900" b="1" i="0" u="none" strike="noStrike" cap="none" dirty="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A 2015 Harvard study found…Methane levels in the Boston urban area are 2-3x WORSE than previously estimated. These leaks, if stopped, could heat 200,000 homes per year. </a:t>
            </a:r>
            <a:endParaRPr sz="1900" b="1" i="0" u="none" strike="noStrike" cap="none" dirty="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A07C4905-B28F-37DA-B626-D3B0AEDABD83}"/>
              </a:ext>
            </a:extLst>
          </p:cNvPr>
          <p:cNvSpPr txBox="1"/>
          <p:nvPr/>
        </p:nvSpPr>
        <p:spPr>
          <a:xfrm>
            <a:off x="1680118" y="3635644"/>
            <a:ext cx="5320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Boston Globe Media. All rights reserved. This content is excluded from our Creative Commons license. For more information, see </a:t>
            </a:r>
            <a:r>
              <a:rPr lang="en-US" sz="6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https://</a:t>
            </a:r>
            <a:r>
              <a:rPr lang="en-US" sz="6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ocw.mit.edu</a:t>
            </a:r>
            <a:r>
              <a:rPr lang="en-US" sz="6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/help/</a:t>
            </a:r>
            <a:r>
              <a:rPr lang="en-US" sz="6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faq</a:t>
            </a:r>
            <a:r>
              <a:rPr lang="en-US" sz="6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-fair-use/</a:t>
            </a:r>
            <a:endParaRPr lang="en-US" sz="6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F42F0AB-8F06-B009-3234-E14D802225E3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chemeClr val="tx1"/>
                </a:solidFill>
              </a:rPr>
              <a:pPr algn="r"/>
              <a:t>4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1"/>
          <p:cNvPicPr preferRelativeResize="0"/>
          <p:nvPr/>
        </p:nvPicPr>
        <p:blipFill rotWithShape="1">
          <a:blip r:embed="rId3">
            <a:alphaModFix amt="11000"/>
          </a:blip>
          <a:srcRect l="103" t="27381" r="13465" b="-2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1"/>
          <p:cNvSpPr txBox="1"/>
          <p:nvPr/>
        </p:nvSpPr>
        <p:spPr>
          <a:xfrm>
            <a:off x="1730400" y="3162475"/>
            <a:ext cx="585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0" name="Google Shape;220;p41"/>
          <p:cNvPicPr preferRelativeResize="0"/>
          <p:nvPr/>
        </p:nvPicPr>
        <p:blipFill rotWithShape="1">
          <a:blip r:embed="rId3">
            <a:alphaModFix amt="11000"/>
          </a:blip>
          <a:srcRect l="103" t="27381" r="13465" b="-2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17648"/>
            <a:ext cx="5042126" cy="387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7744" y="1068001"/>
            <a:ext cx="506650" cy="4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/>
          <p:nvPr/>
        </p:nvSpPr>
        <p:spPr>
          <a:xfrm>
            <a:off x="6447000" y="1036099"/>
            <a:ext cx="18081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Unrepaired leak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1"/>
          <p:cNvSpPr/>
          <p:nvPr/>
        </p:nvSpPr>
        <p:spPr>
          <a:xfrm>
            <a:off x="5944126" y="1730875"/>
            <a:ext cx="415200" cy="400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0070C0"/>
          </a:solidFill>
          <a:ln w="9525" cap="flat" cmpd="sng">
            <a:solidFill>
              <a:srgbClr val="BD352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1"/>
          <p:cNvSpPr/>
          <p:nvPr/>
        </p:nvSpPr>
        <p:spPr>
          <a:xfrm>
            <a:off x="6523200" y="1721899"/>
            <a:ext cx="18081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Missing</a:t>
            </a:r>
            <a:r>
              <a:rPr lang="en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leak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1"/>
          <p:cNvSpPr/>
          <p:nvPr/>
        </p:nvSpPr>
        <p:spPr>
          <a:xfrm>
            <a:off x="5796353" y="2560101"/>
            <a:ext cx="2861700" cy="21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1,462 unrepaired leaks in Springfield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368 missing leaks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91B8E-0650-31DE-068E-497F2C2334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 descr="logo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2"/>
          <p:cNvSpPr txBox="1"/>
          <p:nvPr/>
        </p:nvSpPr>
        <p:spPr>
          <a:xfrm>
            <a:off x="435138" y="1153772"/>
            <a:ext cx="82737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50"/>
              <a:buFont typeface="Lato"/>
              <a:buNone/>
            </a:pPr>
            <a:r>
              <a:rPr lang="en" sz="26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All 16 of our Community Teams got involved.</a:t>
            </a:r>
            <a:endParaRPr sz="2600" b="1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42"/>
          <p:cNvSpPr txBox="1"/>
          <p:nvPr/>
        </p:nvSpPr>
        <p:spPr>
          <a:xfrm>
            <a:off x="0" y="4523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Oswald"/>
              <a:buNone/>
            </a:pPr>
            <a:r>
              <a:rPr lang="en" sz="2400" b="1" i="0" u="none" strike="noStrike" cap="none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WE LEVERAGED OUR </a:t>
            </a:r>
            <a:r>
              <a:rPr lang="en" sz="2400" b="1" i="0" u="none" strike="noStrike" cap="none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rPr>
              <a:t>COMMUNITY TEAM NETWORK</a:t>
            </a:r>
            <a:endParaRPr sz="2400" b="1" i="0" u="none" strike="noStrike" cap="none">
              <a:solidFill>
                <a:schemeClr val="accent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35" name="Google Shape;235;p42"/>
          <p:cNvGraphicFramePr/>
          <p:nvPr/>
        </p:nvGraphicFramePr>
        <p:xfrm>
          <a:off x="1204103" y="1917809"/>
          <a:ext cx="6609075" cy="1595800"/>
        </p:xfrm>
        <a:graphic>
          <a:graphicData uri="http://schemas.openxmlformats.org/drawingml/2006/table">
            <a:tbl>
              <a:tblPr firstRow="1" bandRow="1">
                <a:noFill/>
                <a:tableStyleId>{3CCC8ADD-9F09-42B6-BC0A-272A5DEAFCD0}</a:tableStyleId>
              </a:tblPr>
              <a:tblGrid>
                <a:gridCol w="220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Acton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Amherst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Arlington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Bedford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Boston – downtown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Boston – JP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Brookline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Cambridge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Concord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Lexington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Lincoln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Northampton</a:t>
                      </a:r>
                      <a:endParaRPr sz="11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Newton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Somerville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Waltham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Winthrop</a:t>
                      </a:r>
                      <a:endParaRPr sz="1100"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00B48-3D30-CB13-9CA3-9E3BED9DA5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29D9FE3-8BA0-015C-C078-BA374EC3CC73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701"/>
            <a:ext cx="10058760" cy="3366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3"/>
          <p:cNvGrpSpPr/>
          <p:nvPr/>
        </p:nvGrpSpPr>
        <p:grpSpPr>
          <a:xfrm>
            <a:off x="735991" y="2852438"/>
            <a:ext cx="7781133" cy="2138271"/>
            <a:chOff x="766040" y="2189421"/>
            <a:chExt cx="7550100" cy="2535900"/>
          </a:xfrm>
        </p:grpSpPr>
        <p:sp>
          <p:nvSpPr>
            <p:cNvPr id="242" name="Google Shape;242;p43"/>
            <p:cNvSpPr/>
            <p:nvPr/>
          </p:nvSpPr>
          <p:spPr>
            <a:xfrm>
              <a:off x="766040" y="2189421"/>
              <a:ext cx="7550100" cy="25359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" name="Google Shape;243;p43"/>
            <p:cNvGrpSpPr/>
            <p:nvPr/>
          </p:nvGrpSpPr>
          <p:grpSpPr>
            <a:xfrm>
              <a:off x="879368" y="2284729"/>
              <a:ext cx="7307621" cy="2306351"/>
              <a:chOff x="1081416" y="2149290"/>
              <a:chExt cx="7306890" cy="3075545"/>
            </a:xfrm>
          </p:grpSpPr>
          <p:pic>
            <p:nvPicPr>
              <p:cNvPr id="244" name="Google Shape;244;p4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621291" y="2646039"/>
                <a:ext cx="3766880" cy="236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5" name="Google Shape;245;p4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81416" y="2575250"/>
                <a:ext cx="3345105" cy="21504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6" name="Google Shape;246;p43"/>
              <p:cNvSpPr/>
              <p:nvPr/>
            </p:nvSpPr>
            <p:spPr>
              <a:xfrm>
                <a:off x="3781558" y="4624535"/>
                <a:ext cx="2122200" cy="600300"/>
              </a:xfrm>
              <a:prstGeom prst="curvedUpArrow">
                <a:avLst>
                  <a:gd name="adj1" fmla="val 25015"/>
                  <a:gd name="adj2" fmla="val 63766"/>
                  <a:gd name="adj3" fmla="val 31829"/>
                </a:avLst>
              </a:prstGeom>
              <a:gradFill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12" scaled="0"/>
              </a:gradFill>
              <a:ln w="9525" cap="flat" cmpd="sng">
                <a:solidFill>
                  <a:srgbClr val="00CC9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Times New Roman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43"/>
              <p:cNvSpPr txBox="1"/>
              <p:nvPr/>
            </p:nvSpPr>
            <p:spPr>
              <a:xfrm>
                <a:off x="1154379" y="2154501"/>
                <a:ext cx="3047100" cy="78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Times New Roman"/>
                  <a:buNone/>
                </a:pPr>
                <a:r>
                  <a:rPr lang="en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Natural Gas Leaks</a:t>
                </a:r>
                <a:endParaRPr/>
              </a:p>
            </p:txBody>
          </p:sp>
          <p:sp>
            <p:nvSpPr>
              <p:cNvPr id="248" name="Google Shape;248;p43"/>
              <p:cNvSpPr txBox="1"/>
              <p:nvPr/>
            </p:nvSpPr>
            <p:spPr>
              <a:xfrm>
                <a:off x="4981206" y="2149290"/>
                <a:ext cx="3407100" cy="78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Times New Roman"/>
                  <a:buNone/>
                </a:pPr>
                <a:r>
                  <a:rPr lang="en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Methane Emissions</a:t>
                </a:r>
                <a:endParaRPr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EF36D-E917-D462-6C15-536BC4B868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953C244-80B5-A5D3-E150-C9D8CE747DD1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7</a:t>
            </a:fld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07E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4"/>
          <p:cNvPicPr preferRelativeResize="0"/>
          <p:nvPr/>
        </p:nvPicPr>
        <p:blipFill rotWithShape="1">
          <a:blip r:embed="rId3">
            <a:alphaModFix amt="11000"/>
          </a:blip>
          <a:srcRect l="103" t="27381" r="13465" b="-2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4"/>
          <p:cNvSpPr txBox="1"/>
          <p:nvPr/>
        </p:nvSpPr>
        <p:spPr>
          <a:xfrm>
            <a:off x="1730400" y="3162475"/>
            <a:ext cx="585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5" name="Google Shape;255;p44"/>
          <p:cNvPicPr preferRelativeResize="0"/>
          <p:nvPr/>
        </p:nvPicPr>
        <p:blipFill rotWithShape="1">
          <a:blip r:embed="rId3">
            <a:alphaModFix amt="11000"/>
          </a:blip>
          <a:srcRect l="103" t="27381" r="13465" b="-2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01D27-595B-84DD-E5A9-58AAEB9191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1264E1B-2E8A-58C6-540D-9368A81B709F}"/>
              </a:ext>
            </a:extLst>
          </p:cNvPr>
          <p:cNvSpPr txBox="1">
            <a:spLocks/>
          </p:cNvSpPr>
          <p:nvPr/>
        </p:nvSpPr>
        <p:spPr>
          <a:xfrm>
            <a:off x="8382371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1"/>
                </a:solidFill>
              </a:rPr>
              <a:pPr/>
              <a:t>8</a:t>
            </a:fld>
            <a:endParaRPr lang="e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07E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5"/>
          <p:cNvPicPr preferRelativeResize="0"/>
          <p:nvPr/>
        </p:nvPicPr>
        <p:blipFill rotWithShape="1">
          <a:blip r:embed="rId3">
            <a:alphaModFix amt="11000"/>
          </a:blip>
          <a:srcRect l="103" t="27381" r="13465" b="-2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5"/>
          <p:cNvSpPr txBox="1"/>
          <p:nvPr/>
        </p:nvSpPr>
        <p:spPr>
          <a:xfrm>
            <a:off x="1730400" y="3162475"/>
            <a:ext cx="585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3" name="Google Shape;263;p45"/>
          <p:cNvPicPr preferRelativeResize="0"/>
          <p:nvPr/>
        </p:nvPicPr>
        <p:blipFill rotWithShape="1">
          <a:blip r:embed="rId3">
            <a:alphaModFix amt="11000"/>
          </a:blip>
          <a:srcRect l="103" t="27381" r="13465" b="-2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25" y="228600"/>
            <a:ext cx="5104299" cy="41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851" y="281425"/>
            <a:ext cx="3452275" cy="46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5"/>
          <p:cNvPicPr preferRelativeResize="0"/>
          <p:nvPr/>
        </p:nvPicPr>
        <p:blipFill rotWithShape="1">
          <a:blip r:embed="rId3">
            <a:alphaModFix amt="11000"/>
          </a:blip>
          <a:srcRect l="103" t="27381" r="13465" b="-2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ADBC9-9A43-0503-77BA-79E2D776ED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228AAFD-5398-B18C-7754-2854F3953070}"/>
              </a:ext>
            </a:extLst>
          </p:cNvPr>
          <p:cNvSpPr txBox="1">
            <a:spLocks/>
          </p:cNvSpPr>
          <p:nvPr/>
        </p:nvSpPr>
        <p:spPr>
          <a:xfrm>
            <a:off x="8444892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1"/>
                </a:solidFill>
              </a:rPr>
              <a:pPr/>
              <a:t>9</a:t>
            </a:fld>
            <a:endParaRPr lang="e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Mothers Out Front">
      <a:dk1>
        <a:srgbClr val="000000"/>
      </a:dk1>
      <a:lt1>
        <a:srgbClr val="FFFFFF"/>
      </a:lt1>
      <a:dk2>
        <a:srgbClr val="861524"/>
      </a:dk2>
      <a:lt2>
        <a:srgbClr val="29429A"/>
      </a:lt2>
      <a:accent1>
        <a:srgbClr val="BF3A2A"/>
      </a:accent1>
      <a:accent2>
        <a:srgbClr val="D03D3D"/>
      </a:accent2>
      <a:accent3>
        <a:srgbClr val="3495D4"/>
      </a:accent3>
      <a:accent4>
        <a:srgbClr val="34485D"/>
      </a:accent4>
      <a:accent5>
        <a:srgbClr val="D1D1D1"/>
      </a:accent5>
      <a:accent6>
        <a:srgbClr val="F0F0F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5581</TotalTime>
  <Words>508</Words>
  <Application>Microsoft Macintosh PowerPoint</Application>
  <PresentationFormat>On-screen Show (16:9)</PresentationFormat>
  <Paragraphs>105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Verdana</vt:lpstr>
      <vt:lpstr>Aptos Display</vt:lpstr>
      <vt:lpstr>Corbel</vt:lpstr>
      <vt:lpstr>Poppins</vt:lpstr>
      <vt:lpstr>Oswald</vt:lpstr>
      <vt:lpstr>Aptos</vt:lpstr>
      <vt:lpstr>Arial</vt:lpstr>
      <vt:lpstr>Times New Roman</vt:lpstr>
      <vt:lpstr>Lato</vt:lpstr>
      <vt:lpstr>Noto Sans Symbols</vt:lpstr>
      <vt:lpstr>Calibri</vt:lpstr>
      <vt:lpstr>Poppins SemiBold</vt:lpstr>
      <vt:lpstr>Simple Light</vt:lpstr>
      <vt:lpstr>Custom Design</vt:lpstr>
      <vt:lpstr>Simple Light</vt:lpstr>
      <vt:lpstr>Office Theme</vt:lpstr>
      <vt:lpstr>PowerPoint Presentation</vt:lpstr>
      <vt:lpstr>CLIMATE CHANGE IS ABOUT POWER</vt:lpstr>
      <vt:lpstr>WE HAVE POWER TOGETHER!</vt:lpstr>
      <vt:lpstr>STARTED WITH  A BOSTON GLOBE ARTICLE January 22,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met with elected officials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GENs Arose out of Moms Organizing to Protect Their Children's Future</dc:title>
  <dc:subject/>
  <dc:creator>Kelsey Wirth</dc:creator>
  <cp:keywords/>
  <dc:description/>
  <cp:lastModifiedBy>H. Sharon Lin</cp:lastModifiedBy>
  <cp:revision>7</cp:revision>
  <dcterms:modified xsi:type="dcterms:W3CDTF">2025-07-10T18:37:21Z</dcterms:modified>
  <cp:category/>
</cp:coreProperties>
</file>