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308" r:id="rId20"/>
  </p:sldIdLst>
  <p:sldSz cx="18288000" cy="10287000"/>
  <p:notesSz cx="6858000" cy="9144000"/>
  <p:embeddedFontLst>
    <p:embeddedFont>
      <p:font typeface="Canva Sans" panose="020B0503030501040103" pitchFamily="34" charset="0"/>
      <p:regular r:id="rId23"/>
    </p:embeddedFont>
    <p:embeddedFont>
      <p:font typeface="Canva Sans Bold" panose="020B0803030501040103" pitchFamily="34" charset="0"/>
      <p:regular r:id="rId24"/>
      <p:bold r:id="rId25"/>
    </p:embeddedFont>
    <p:embeddedFont>
      <p:font typeface="Lato 1" panose="020F0502020204030203" pitchFamily="34" charset="0"/>
      <p:regular r:id="rId26"/>
    </p:embeddedFont>
    <p:embeddedFont>
      <p:font typeface="Lato 1 Bold" panose="020F0502020204030203" pitchFamily="34" charset="0"/>
      <p:regular r:id="rId27"/>
      <p:bold r:id="rId28"/>
    </p:embeddedFont>
    <p:embeddedFont>
      <p:font typeface="Lato 2" panose="020F0502020204030203" pitchFamily="34" charset="0"/>
      <p:regular r:id="rId29"/>
    </p:embeddedFont>
    <p:embeddedFont>
      <p:font typeface="Lato 2 Bold" panose="020F0502020204030203" pitchFamily="34" charset="0"/>
      <p:regular r:id="rId30"/>
      <p:bold r:id="rId31"/>
    </p:embeddedFont>
    <p:embeddedFont>
      <p:font typeface="Lato 2 Italics" panose="020F0502020204030203" pitchFamily="34" charset="0"/>
      <p:regular r:id="rId32"/>
      <p: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5" autoAdjust="0"/>
    <p:restoredTop sz="94589" autoAdjust="0"/>
  </p:normalViewPr>
  <p:slideViewPr>
    <p:cSldViewPr>
      <p:cViewPr varScale="1">
        <p:scale>
          <a:sx n="80" d="100"/>
          <a:sy n="80" d="100"/>
        </p:scale>
        <p:origin x="56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39BBA3-A0D3-3662-ECAC-FCB20BC626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B0BB8F-6366-003D-4FFE-A2BADD297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50BF7-8210-F448-9134-7B77581EC01A}" type="datetimeFigureOut">
              <a:rPr lang="en-US" smtClean="0"/>
              <a:t>7/10/25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48B8CB-F519-B493-37BC-221A1796B2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FFA6D-C449-1EBB-A44C-6EDF24B94B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DC402-3EB9-0A44-94A7-00CF29D043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404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 declining customer base for gas service results in higher rates for customers</a:t>
            </a:r>
          </a:p>
          <a:p>
            <a:r>
              <a:rPr lang="en-US"/>
              <a:t>that remain on the gas system; these customers are often the households that are least likely to be</a:t>
            </a:r>
          </a:p>
          <a:p>
            <a:r>
              <a:rPr lang="en-US"/>
              <a:t>able to afford an increase and the most vulnerable to energy burdens (Walsh and Bloomberg</a:t>
            </a:r>
          </a:p>
          <a:p>
            <a:r>
              <a:rPr lang="en-US"/>
              <a:t>2023, Aas et al. 2020).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1FADB-14D4-DE4E-9424-18017D644810}" type="datetime1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7DB0-9670-694D-B9E5-5A67DB82006E}" type="datetime1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4B4BA-52DC-9F4D-BB0F-F8A5DA13E852}" type="datetime1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d86f73e997_3_124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2d86f73e997_3_124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914400" lvl="0" indent="-685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800" lvl="1" indent="-635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200" lvl="2" indent="-635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600" lvl="3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2000" lvl="4" indent="-635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400" lvl="5" indent="-635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800" lvl="6" indent="-6350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200" lvl="7" indent="-635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2d86f73e997_3_124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16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F3E8C-A8BF-F746-A646-045B1907F868}" type="datetime1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D16D4-91F4-C941-949F-026ADCEB8D13}" type="datetime1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7EF96-058E-0344-9D23-8EB6852DE3D2}" type="datetime1">
              <a:rPr lang="en-US" smtClean="0"/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0110E-78EB-F149-BC39-D60E96C98BDD}" type="datetime1">
              <a:rPr lang="en-US" smtClean="0"/>
              <a:t>7/10/25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9D805-34BE-704D-8743-9A4223978A24}" type="datetime1">
              <a:rPr lang="en-US" smtClean="0"/>
              <a:t>7/10/25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F15C6-C451-2A4F-89C2-4766FB5E7F34}" type="datetime1">
              <a:rPr lang="en-US" smtClean="0"/>
              <a:t>7/10/25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7F42B-649F-8E45-93D2-2043BA8B66A8}" type="datetime1">
              <a:rPr lang="en-US" smtClean="0"/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4E582-E804-5E48-AC6A-0E5DBF25F2C9}" type="datetime1">
              <a:rPr lang="en-US" smtClean="0"/>
              <a:t>7/10/25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5EC19-CE55-CF43-8C70-CCB9AE938447}" type="datetime1">
              <a:rPr lang="en-US" smtClean="0"/>
              <a:t>7/10/25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ocw.mit.edu/help/faq-fair-use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12" Type="http://schemas.openxmlformats.org/officeDocument/2006/relationships/hyperlink" Target="https://ocw.mit.edu/help/faq-fair-use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7.sv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hyperlink" Target="https://ocw.mit.edu/help/faq-fair-use/" TargetMode="External"/><Relationship Id="rId4" Type="http://schemas.openxmlformats.org/officeDocument/2006/relationships/image" Target="../media/image7.svg"/><Relationship Id="rId9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6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7.sv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terms" TargetMode="External"/><Relationship Id="rId2" Type="http://schemas.openxmlformats.org/officeDocument/2006/relationships/hyperlink" Target="https://ocw.mit.edu/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ocw.mit.edu/help/faq-fair-use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pa.gov/environmentaljustice/environmental-justice-timeline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enterclimatejustice.universityofcalifornia.edu/posts/indigenous-peoples-and-climate-justice-by-kyle-powys-whyte/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dusp.mit.edu/projects/healthy-communities-through-housing-justic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ichelleforboston.com/plans/food-justice" TargetMode="External"/><Relationship Id="rId5" Type="http://schemas.openxmlformats.org/officeDocument/2006/relationships/hyperlink" Target="https://centerclimatejustice.universityofcalifornia.edu/what-is-climate-justice/" TargetMode="External"/><Relationship Id="rId4" Type="http://schemas.openxmlformats.org/officeDocument/2006/relationships/image" Target="../media/image7.svg"/><Relationship Id="rId9" Type="http://schemas.openxmlformats.org/officeDocument/2006/relationships/hyperlink" Target="https://www.housingjusticeplatform.or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image" Target="../media/image11.sv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7.sv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svg"/><Relationship Id="rId1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494463"/>
            <a:ext cx="18288000" cy="2792537"/>
            <a:chOff x="0" y="0"/>
            <a:chExt cx="6671512" cy="1018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520046"/>
            <a:ext cx="1654159" cy="1017308"/>
          </a:xfrm>
          <a:custGeom>
            <a:avLst/>
            <a:gdLst/>
            <a:ahLst/>
            <a:cxnLst/>
            <a:rect l="l" t="t" r="r" b="b"/>
            <a:pathLst>
              <a:path w="1654159" h="1017308">
                <a:moveTo>
                  <a:pt x="0" y="0"/>
                </a:moveTo>
                <a:lnTo>
                  <a:pt x="1654159" y="0"/>
                </a:lnTo>
                <a:lnTo>
                  <a:pt x="1654159" y="1017308"/>
                </a:lnTo>
                <a:lnTo>
                  <a:pt x="0" y="1017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324788" y="670824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5" y="0"/>
                </a:lnTo>
                <a:lnTo>
                  <a:pt x="3645565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682195" y="2992108"/>
            <a:ext cx="17427993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72"/>
              </a:lnSpc>
            </a:pPr>
            <a:r>
              <a:rPr lang="en-US" sz="5893" b="1" dirty="0">
                <a:solidFill>
                  <a:srgbClr val="2D2D2D"/>
                </a:solidFill>
                <a:latin typeface="Lato 1 Bold"/>
                <a:ea typeface="Lato 1 Bold"/>
                <a:cs typeface="Lato 1 Bold"/>
                <a:sym typeface="Lato 1 Bold"/>
              </a:rPr>
              <a:t>How Geothermal Energy Networks (GENs) Can Meet Environmental Justice Priorities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44002" y="8191500"/>
            <a:ext cx="7704377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 dirty="0">
                <a:solidFill>
                  <a:srgbClr val="F9F5F0"/>
                </a:solidFill>
                <a:latin typeface="Lato 2 Bold"/>
                <a:ea typeface="Lato 2 Bold"/>
                <a:cs typeface="Lato 2 Bold"/>
                <a:sym typeface="Lato 2 Bold"/>
              </a:rPr>
              <a:t>Chris Rabe</a:t>
            </a:r>
          </a:p>
          <a:p>
            <a:pPr algn="l">
              <a:lnSpc>
                <a:spcPts val="4479"/>
              </a:lnSpc>
            </a:pPr>
            <a:r>
              <a:rPr lang="en-US" sz="3199" dirty="0">
                <a:solidFill>
                  <a:srgbClr val="F9F5F0"/>
                </a:solidFill>
                <a:latin typeface="Lato 2"/>
                <a:ea typeface="Lato 2"/>
                <a:cs typeface="Lato 2"/>
                <a:sym typeface="Lato 2"/>
              </a:rPr>
              <a:t>Education Program Director (ESI)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4785-60BA-882A-6029-7812B4E4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80599" y="97917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646851" y="2144923"/>
            <a:ext cx="3414917" cy="3484609"/>
          </a:xfrm>
          <a:custGeom>
            <a:avLst/>
            <a:gdLst/>
            <a:ahLst/>
            <a:cxnLst/>
            <a:rect l="l" t="t" r="r" b="b"/>
            <a:pathLst>
              <a:path w="3414917" h="3484609">
                <a:moveTo>
                  <a:pt x="0" y="0"/>
                </a:moveTo>
                <a:lnTo>
                  <a:pt x="3414917" y="0"/>
                </a:lnTo>
                <a:lnTo>
                  <a:pt x="3414917" y="3484609"/>
                </a:lnTo>
                <a:lnTo>
                  <a:pt x="0" y="34846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484153" y="2144923"/>
            <a:ext cx="3484609" cy="3484609"/>
          </a:xfrm>
          <a:custGeom>
            <a:avLst/>
            <a:gdLst/>
            <a:ahLst/>
            <a:cxnLst/>
            <a:rect l="l" t="t" r="r" b="b"/>
            <a:pathLst>
              <a:path w="3484609" h="3484609">
                <a:moveTo>
                  <a:pt x="0" y="0"/>
                </a:moveTo>
                <a:lnTo>
                  <a:pt x="3484609" y="0"/>
                </a:lnTo>
                <a:lnTo>
                  <a:pt x="3484609" y="3484609"/>
                </a:lnTo>
                <a:lnTo>
                  <a:pt x="0" y="34846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616585"/>
            <a:ext cx="13968261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299" b="1">
                <a:solidFill>
                  <a:srgbClr val="000000"/>
                </a:solidFill>
                <a:latin typeface="Lato 1 Bold"/>
                <a:ea typeface="Lato 1 Bold"/>
                <a:cs typeface="Lato 1 Bold"/>
                <a:sym typeface="Lato 1 Bold"/>
              </a:rPr>
              <a:t>Massive Reduction in Emissions &amp; Increased Affordability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2356" y="6139831"/>
            <a:ext cx="7381616" cy="204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Colorado Mesa University’s geothermal network has reduced campus emissions by 17,742 tons of CO2 each year (Colorado Mesa University, n.d.)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38591" y="6139831"/>
            <a:ext cx="8137910" cy="204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GENs can allow for 195 million in savings over 30 years (Anderson, 2022); </a:t>
            </a:r>
          </a:p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Increased energy efficiency - less peak demand on grid; significant savings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33B5B32-E709-C92A-199A-579D70B96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6732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43790" y="2690625"/>
            <a:ext cx="3802893" cy="2899706"/>
          </a:xfrm>
          <a:custGeom>
            <a:avLst/>
            <a:gdLst/>
            <a:ahLst/>
            <a:cxnLst/>
            <a:rect l="l" t="t" r="r" b="b"/>
            <a:pathLst>
              <a:path w="3802893" h="2899706">
                <a:moveTo>
                  <a:pt x="0" y="0"/>
                </a:moveTo>
                <a:lnTo>
                  <a:pt x="3802893" y="0"/>
                </a:lnTo>
                <a:lnTo>
                  <a:pt x="3802893" y="2899705"/>
                </a:lnTo>
                <a:lnTo>
                  <a:pt x="0" y="28997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8369143" y="5014863"/>
            <a:ext cx="1549714" cy="0"/>
          </a:xfrm>
          <a:prstGeom prst="line">
            <a:avLst/>
          </a:prstGeom>
          <a:ln w="1809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668888"/>
            <a:ext cx="11713631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8"/>
              </a:lnSpc>
              <a:spcBef>
                <a:spcPct val="0"/>
              </a:spcBef>
            </a:pPr>
            <a:r>
              <a:rPr lang="en-US" sz="4298" b="1">
                <a:solidFill>
                  <a:srgbClr val="000000"/>
                </a:solidFill>
                <a:latin typeface="Lato 1 Bold"/>
                <a:ea typeface="Lato 1 Bold"/>
                <a:cs typeface="Lato 1 Bold"/>
                <a:sym typeface="Lato 1 Bold"/>
              </a:rPr>
              <a:t>From Gas to Geo: Safe and Healthy Transition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827622" y="6121623"/>
            <a:ext cx="5235228" cy="284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4"/>
              </a:lnSpc>
            </a:pPr>
            <a:r>
              <a:rPr lang="en-US" sz="3246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Old Gas Pipe Infrastructure:</a:t>
            </a:r>
          </a:p>
          <a:p>
            <a:pPr algn="ctr">
              <a:lnSpc>
                <a:spcPts val="4544"/>
              </a:lnSpc>
            </a:pPr>
            <a:r>
              <a:rPr lang="en-US" sz="3246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3 million miles of gas pipe in the US (Sevier, 2023).</a:t>
            </a:r>
          </a:p>
          <a:p>
            <a:pPr algn="ctr">
              <a:lnSpc>
                <a:spcPts val="4544"/>
              </a:lnSpc>
            </a:pPr>
            <a:endParaRPr lang="en-US" sz="3246">
              <a:solidFill>
                <a:srgbClr val="0046C8"/>
              </a:solidFill>
              <a:latin typeface="Lato 2"/>
              <a:ea typeface="Lato 2"/>
              <a:cs typeface="Lato 2"/>
              <a:sym typeface="Lato 2"/>
            </a:endParaRPr>
          </a:p>
          <a:p>
            <a:pPr algn="ctr">
              <a:lnSpc>
                <a:spcPts val="4544"/>
              </a:lnSpc>
            </a:pPr>
            <a:endParaRPr lang="en-US" sz="3246">
              <a:solidFill>
                <a:srgbClr val="0046C8"/>
              </a:solidFill>
              <a:latin typeface="Lato 2"/>
              <a:ea typeface="Lato 2"/>
              <a:cs typeface="Lato 2"/>
              <a:sym typeface="Lato 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493877" y="6121623"/>
            <a:ext cx="6943354" cy="2759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8"/>
              </a:lnSpc>
            </a:pPr>
            <a:r>
              <a:rPr lang="en-US" sz="3141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Safe, healthy, reliable heating </a:t>
            </a:r>
            <a:r>
              <a:rPr lang="en-US" sz="3141" i="1" u="sng">
                <a:solidFill>
                  <a:srgbClr val="0046C8"/>
                </a:solidFill>
                <a:latin typeface="Lato 2 Italics"/>
                <a:ea typeface="Lato 2 Italics"/>
                <a:cs typeface="Lato 2 Italics"/>
                <a:sym typeface="Lato 2 Italics"/>
              </a:rPr>
              <a:t>&amp; cooling:</a:t>
            </a:r>
            <a:r>
              <a:rPr lang="en-US" sz="3141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 better model for gas utilities; can better address urban heat islands </a:t>
            </a:r>
          </a:p>
          <a:p>
            <a:pPr algn="ctr">
              <a:lnSpc>
                <a:spcPts val="4398"/>
              </a:lnSpc>
            </a:pPr>
            <a:endParaRPr lang="en-US" sz="3141">
              <a:solidFill>
                <a:srgbClr val="0046C8"/>
              </a:solidFill>
              <a:latin typeface="Lato 2"/>
              <a:ea typeface="Lato 2"/>
              <a:cs typeface="Lato 2"/>
              <a:sym typeface="Lato 2"/>
            </a:endParaRPr>
          </a:p>
          <a:p>
            <a:pPr algn="ctr">
              <a:lnSpc>
                <a:spcPts val="4398"/>
              </a:lnSpc>
            </a:pPr>
            <a:endParaRPr lang="en-US" sz="3141">
              <a:solidFill>
                <a:srgbClr val="0046C8"/>
              </a:solidFill>
              <a:latin typeface="Lato 2"/>
              <a:ea typeface="Lato 2"/>
              <a:cs typeface="Lato 2"/>
              <a:sym typeface="Lato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63833" y="1692561"/>
            <a:ext cx="1162806" cy="2089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>
                <a:solidFill>
                  <a:srgbClr val="0046C8"/>
                </a:solidFill>
                <a:latin typeface="Lato 2 Bold"/>
                <a:ea typeface="Lato 2 Bold"/>
                <a:cs typeface="Lato 2 Bold"/>
                <a:sym typeface="Lato 2 Bold"/>
              </a:rPr>
              <a:t>Gas</a:t>
            </a:r>
          </a:p>
          <a:p>
            <a:pPr algn="ctr">
              <a:lnSpc>
                <a:spcPts val="5599"/>
              </a:lnSpc>
            </a:pPr>
            <a:endParaRPr lang="en-US" sz="3999" b="1" dirty="0">
              <a:solidFill>
                <a:srgbClr val="0046C8"/>
              </a:solidFill>
              <a:latin typeface="Lato 2 Bold"/>
              <a:ea typeface="Lato 2 Bold"/>
              <a:cs typeface="Lato 2 Bold"/>
              <a:sym typeface="Lato 2 Bold"/>
            </a:endParaRPr>
          </a:p>
          <a:p>
            <a:pPr algn="ctr">
              <a:lnSpc>
                <a:spcPts val="5599"/>
              </a:lnSpc>
            </a:pPr>
            <a:endParaRPr lang="en-US" sz="3999" b="1" dirty="0">
              <a:solidFill>
                <a:srgbClr val="0046C8"/>
              </a:solidFill>
              <a:latin typeface="Lato 2 Bold"/>
              <a:ea typeface="Lato 2 Bold"/>
              <a:cs typeface="Lato 2 Bold"/>
              <a:sym typeface="Lato 2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261363" y="1680470"/>
            <a:ext cx="1602904" cy="64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>
                <a:solidFill>
                  <a:srgbClr val="0046C8"/>
                </a:solidFill>
                <a:latin typeface="Lato 2 Bold"/>
                <a:ea typeface="Lato 2 Bold"/>
                <a:cs typeface="Lato 2 Bold"/>
                <a:sym typeface="Lato 2 Bold"/>
              </a:rPr>
              <a:t>GENs</a:t>
            </a:r>
          </a:p>
        </p:txBody>
      </p:sp>
      <p:sp>
        <p:nvSpPr>
          <p:cNvPr id="13" name="Freeform 13"/>
          <p:cNvSpPr/>
          <p:nvPr/>
        </p:nvSpPr>
        <p:spPr>
          <a:xfrm>
            <a:off x="12175236" y="2545584"/>
            <a:ext cx="4100669" cy="3044747"/>
          </a:xfrm>
          <a:custGeom>
            <a:avLst/>
            <a:gdLst/>
            <a:ahLst/>
            <a:cxnLst/>
            <a:rect l="l" t="t" r="r" b="b"/>
            <a:pathLst>
              <a:path w="4100669" h="3044747">
                <a:moveTo>
                  <a:pt x="0" y="0"/>
                </a:moveTo>
                <a:lnTo>
                  <a:pt x="4100669" y="0"/>
                </a:lnTo>
                <a:lnTo>
                  <a:pt x="4100669" y="3044746"/>
                </a:lnTo>
                <a:lnTo>
                  <a:pt x="0" y="30447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EBFE2D-7746-0858-3B91-F88267DAB8AA}"/>
              </a:ext>
            </a:extLst>
          </p:cNvPr>
          <p:cNvSpPr txBox="1"/>
          <p:nvPr/>
        </p:nvSpPr>
        <p:spPr>
          <a:xfrm>
            <a:off x="12175236" y="5590331"/>
            <a:ext cx="5084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Ally 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Rzesa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/Boston Globe Staff.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8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8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8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8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8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DD506C3-A120-94BC-FCF1-6A49AF7F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25800" y="976732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9341" y="4174669"/>
            <a:ext cx="2855414" cy="3826723"/>
          </a:xfrm>
          <a:custGeom>
            <a:avLst/>
            <a:gdLst/>
            <a:ahLst/>
            <a:cxnLst/>
            <a:rect l="l" t="t" r="r" b="b"/>
            <a:pathLst>
              <a:path w="2855414" h="3826723">
                <a:moveTo>
                  <a:pt x="0" y="0"/>
                </a:moveTo>
                <a:lnTo>
                  <a:pt x="2855414" y="0"/>
                </a:lnTo>
                <a:lnTo>
                  <a:pt x="2855414" y="3826723"/>
                </a:lnTo>
                <a:lnTo>
                  <a:pt x="0" y="38267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85651" y="3150164"/>
            <a:ext cx="2483069" cy="2483069"/>
          </a:xfrm>
          <a:custGeom>
            <a:avLst/>
            <a:gdLst/>
            <a:ahLst/>
            <a:cxnLst/>
            <a:rect l="l" t="t" r="r" b="b"/>
            <a:pathLst>
              <a:path w="2483069" h="2483069">
                <a:moveTo>
                  <a:pt x="0" y="0"/>
                </a:moveTo>
                <a:lnTo>
                  <a:pt x="2483069" y="0"/>
                </a:lnTo>
                <a:lnTo>
                  <a:pt x="2483069" y="2483069"/>
                </a:lnTo>
                <a:lnTo>
                  <a:pt x="0" y="2483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224755" y="5633233"/>
            <a:ext cx="3019220" cy="1581317"/>
          </a:xfrm>
          <a:custGeom>
            <a:avLst/>
            <a:gdLst/>
            <a:ahLst/>
            <a:cxnLst/>
            <a:rect l="l" t="t" r="r" b="b"/>
            <a:pathLst>
              <a:path w="3019220" h="1581317">
                <a:moveTo>
                  <a:pt x="0" y="0"/>
                </a:moveTo>
                <a:lnTo>
                  <a:pt x="3019220" y="0"/>
                </a:lnTo>
                <a:lnTo>
                  <a:pt x="3019220" y="1581317"/>
                </a:lnTo>
                <a:lnTo>
                  <a:pt x="0" y="15813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342124" y="2390692"/>
            <a:ext cx="4847357" cy="4625540"/>
          </a:xfrm>
          <a:custGeom>
            <a:avLst/>
            <a:gdLst/>
            <a:ahLst/>
            <a:cxnLst/>
            <a:rect l="l" t="t" r="r" b="b"/>
            <a:pathLst>
              <a:path w="4847357" h="4625540">
                <a:moveTo>
                  <a:pt x="0" y="0"/>
                </a:moveTo>
                <a:lnTo>
                  <a:pt x="4847357" y="0"/>
                </a:lnTo>
                <a:lnTo>
                  <a:pt x="4847357" y="4625540"/>
                </a:lnTo>
                <a:lnTo>
                  <a:pt x="0" y="4625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599919"/>
            <a:ext cx="14410782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8"/>
              </a:lnSpc>
              <a:spcBef>
                <a:spcPct val="0"/>
              </a:spcBef>
            </a:pPr>
            <a:r>
              <a:rPr lang="en-US" sz="4298" b="1">
                <a:solidFill>
                  <a:srgbClr val="000000"/>
                </a:solidFill>
                <a:latin typeface="Lato 1 Bold"/>
                <a:ea typeface="Lato 1 Bold"/>
                <a:cs typeface="Lato 1 Bold"/>
                <a:sym typeface="Lato 1 Bold"/>
              </a:rPr>
              <a:t>Equitable Distribution and Sharing of Energy Resources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69341" y="3371566"/>
            <a:ext cx="3093182" cy="431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9"/>
              </a:lnSpc>
            </a:pPr>
            <a:r>
              <a:rPr lang="en-US" sz="2506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Data Center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55094" y="2343067"/>
            <a:ext cx="4357082" cy="430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8"/>
              </a:lnSpc>
            </a:pPr>
            <a:r>
              <a:rPr lang="en-US" sz="2570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Public Housing Community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97048" y="8136578"/>
            <a:ext cx="3457484" cy="660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1"/>
              </a:lnSpc>
              <a:spcBef>
                <a:spcPct val="0"/>
              </a:spcBef>
            </a:pPr>
            <a:r>
              <a:rPr lang="en-US" sz="1922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(Consolidated Edison Company of New York, Inc. 2023).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13616" y="1650530"/>
            <a:ext cx="2855414" cy="566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9"/>
              </a:lnSpc>
              <a:spcBef>
                <a:spcPct val="0"/>
              </a:spcBef>
            </a:pPr>
            <a:r>
              <a:rPr lang="en-US" sz="3492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Chelsea, NY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27110" y="1655140"/>
            <a:ext cx="3117100" cy="587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9"/>
              </a:lnSpc>
              <a:spcBef>
                <a:spcPct val="0"/>
              </a:spcBef>
            </a:pPr>
            <a:r>
              <a:rPr lang="en-US" sz="3492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Dorchester, MA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7387672"/>
            <a:ext cx="7559896" cy="1179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3"/>
              </a:lnSpc>
            </a:pPr>
            <a:r>
              <a:rPr lang="en-US" sz="2238" b="1" dirty="0">
                <a:solidFill>
                  <a:srgbClr val="0046C8"/>
                </a:solidFill>
                <a:latin typeface="Lato 2 Bold"/>
                <a:ea typeface="Lato 2 Bold"/>
                <a:cs typeface="Lato 2 Bold"/>
                <a:sym typeface="Lato 2 Bold"/>
              </a:rPr>
              <a:t>Prioritize EJ communities</a:t>
            </a:r>
            <a:r>
              <a:rPr lang="en-US" sz="2238" dirty="0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 - “heating and cooling to every building on the network regardless of the residents’ income level or homeownership status” (Camargo et al. 2024, p.6)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5C2CD1-3856-4982-5EAC-C5E4980DCC78}"/>
              </a:ext>
            </a:extLst>
          </p:cNvPr>
          <p:cNvSpPr txBox="1"/>
          <p:nvPr/>
        </p:nvSpPr>
        <p:spPr>
          <a:xfrm>
            <a:off x="10439399" y="7016231"/>
            <a:ext cx="5480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Boston Globe</a:t>
            </a:r>
            <a:r>
              <a:rPr lang="en-US" sz="800" dirty="0">
                <a:solidFill>
                  <a:srgbClr val="222222"/>
                </a:solidFill>
                <a:latin typeface="Verdana" panose="020B0604030504040204" pitchFamily="34" charset="0"/>
              </a:rPr>
              <a:t> Media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12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12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12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12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12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F38A265-FC47-19A7-0308-90BEFD700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19428" y="9803572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93195" y="2206567"/>
            <a:ext cx="2900221" cy="2936933"/>
          </a:xfrm>
          <a:custGeom>
            <a:avLst/>
            <a:gdLst/>
            <a:ahLst/>
            <a:cxnLst/>
            <a:rect l="l" t="t" r="r" b="b"/>
            <a:pathLst>
              <a:path w="2900221" h="2936933">
                <a:moveTo>
                  <a:pt x="0" y="0"/>
                </a:moveTo>
                <a:lnTo>
                  <a:pt x="2900221" y="0"/>
                </a:lnTo>
                <a:lnTo>
                  <a:pt x="2900221" y="2936933"/>
                </a:lnTo>
                <a:lnTo>
                  <a:pt x="0" y="29369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55351" y="2163910"/>
            <a:ext cx="3377299" cy="4099908"/>
          </a:xfrm>
          <a:custGeom>
            <a:avLst/>
            <a:gdLst/>
            <a:ahLst/>
            <a:cxnLst/>
            <a:rect l="l" t="t" r="r" b="b"/>
            <a:pathLst>
              <a:path w="3377299" h="4099908">
                <a:moveTo>
                  <a:pt x="0" y="0"/>
                </a:moveTo>
                <a:lnTo>
                  <a:pt x="3377298" y="0"/>
                </a:lnTo>
                <a:lnTo>
                  <a:pt x="3377298" y="4099908"/>
                </a:lnTo>
                <a:lnTo>
                  <a:pt x="0" y="40999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/>
          <p:cNvSpPr/>
          <p:nvPr/>
        </p:nvSpPr>
        <p:spPr>
          <a:xfrm>
            <a:off x="13357069" y="2163910"/>
            <a:ext cx="2979590" cy="2979590"/>
          </a:xfrm>
          <a:custGeom>
            <a:avLst/>
            <a:gdLst/>
            <a:ahLst/>
            <a:cxnLst/>
            <a:rect l="l" t="t" r="r" b="b"/>
            <a:pathLst>
              <a:path w="2979590" h="2979590">
                <a:moveTo>
                  <a:pt x="0" y="0"/>
                </a:moveTo>
                <a:lnTo>
                  <a:pt x="2979590" y="0"/>
                </a:lnTo>
                <a:lnTo>
                  <a:pt x="2979590" y="2979590"/>
                </a:lnTo>
                <a:lnTo>
                  <a:pt x="0" y="2979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603389"/>
            <a:ext cx="15395994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8"/>
              </a:lnSpc>
              <a:spcBef>
                <a:spcPct val="0"/>
              </a:spcBef>
            </a:pPr>
            <a:r>
              <a:rPr lang="en-US" sz="4298" b="1">
                <a:solidFill>
                  <a:srgbClr val="000000"/>
                </a:solidFill>
                <a:latin typeface="Lato 1 Bold"/>
                <a:ea typeface="Lato 1 Bold"/>
                <a:cs typeface="Lato 1 Bold"/>
                <a:sym typeface="Lato 1 Bold"/>
              </a:rPr>
              <a:t>Equitable Community Participation &amp; Decision Making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60947" y="7242122"/>
            <a:ext cx="437874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From Individual to Community Systems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54629" y="7242122"/>
            <a:ext cx="437874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Community Engagement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34428" y="7242122"/>
            <a:ext cx="482487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Stakeholder Assessment &amp; Engagement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74239" y="5417263"/>
            <a:ext cx="4545250" cy="1034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5"/>
              </a:lnSpc>
            </a:pPr>
            <a:r>
              <a:rPr lang="en-US" sz="2982" b="1">
                <a:solidFill>
                  <a:srgbClr val="196BDE"/>
                </a:solidFill>
                <a:latin typeface="Lato 1 Bold"/>
                <a:ea typeface="Lato 1 Bold"/>
                <a:cs typeface="Lato 1 Bold"/>
                <a:sym typeface="Lato 1 Bold"/>
              </a:rPr>
              <a:t>Renewable Energy Facility Siting Clinic @MIT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112DA-D74B-5AEA-47AB-AF9A8C9BD0E8}"/>
              </a:ext>
            </a:extLst>
          </p:cNvPr>
          <p:cNvSpPr txBox="1"/>
          <p:nvPr/>
        </p:nvSpPr>
        <p:spPr>
          <a:xfrm>
            <a:off x="7489218" y="6232490"/>
            <a:ext cx="3878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© Eversource. All rights reserved. This content is excluded from our Creative Commons license. For more information, see 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10"/>
              </a:rPr>
              <a:t>https://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10"/>
              </a:rPr>
              <a:t>ocw.mit.edu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10"/>
              </a:rPr>
              <a:t>/help/</a:t>
            </a:r>
            <a:r>
              <a:rPr lang="en-US" sz="800" dirty="0" err="1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10"/>
              </a:rPr>
              <a:t>faq</a:t>
            </a:r>
            <a:r>
              <a:rPr lang="en-US" sz="800" dirty="0">
                <a:solidFill>
                  <a:srgbClr val="222222"/>
                </a:solidFill>
                <a:effectLst/>
                <a:latin typeface="Verdana" panose="020B0604030504040204" pitchFamily="34" charset="0"/>
                <a:hlinkClick r:id="rId10"/>
              </a:rPr>
              <a:t>-fair-use/</a:t>
            </a:r>
            <a:endParaRPr lang="en-US" sz="80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3B33D5C-09D2-6EFB-A9F8-884689803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52689" y="976732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585667" y="475041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E9F0"/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2D2D2D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Participative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87849" y="1814451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BDE"/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Procedural</a:t>
              </a:r>
              <a:r>
                <a:rPr lang="en-US" sz="2400">
                  <a:solidFill>
                    <a:srgbClr val="FFFFFF"/>
                  </a:solidFill>
                  <a:latin typeface="Lato 1"/>
                  <a:ea typeface="Lato 1"/>
                  <a:cs typeface="Lato 1"/>
                  <a:sym typeface="Lato 1"/>
                </a:rPr>
                <a:t>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51" y="1814451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BDE"/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Distributive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987849" y="4320824"/>
            <a:ext cx="3086100" cy="308610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E9F0"/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2D2D2D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Epistemic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214051" y="4320824"/>
            <a:ext cx="3086100" cy="308610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E9F0"/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2D2D2D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Recognition</a:t>
              </a:r>
              <a:r>
                <a:rPr lang="en-US" sz="2400" b="1">
                  <a:solidFill>
                    <a:srgbClr val="FFFFFF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 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585667" y="5392503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BDE"/>
            </a:solidFill>
            <a:ln w="3810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Historic/</a:t>
              </a:r>
            </a:p>
            <a:p>
              <a:pPr algn="ctr">
                <a:lnSpc>
                  <a:spcPts val="336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Restorative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59132" y="290195"/>
            <a:ext cx="9144000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 b="1">
                <a:solidFill>
                  <a:srgbClr val="000000"/>
                </a:solidFill>
                <a:latin typeface="Lato 1 Bold"/>
                <a:ea typeface="Lato 1 Bold"/>
                <a:cs typeface="Lato 1 Bold"/>
                <a:sym typeface="Lato 1 Bold"/>
              </a:rPr>
              <a:t>Conceptualizing  Justice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7600950" y="3061972"/>
            <a:ext cx="3086100" cy="308610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67FA7"/>
            </a:solidFill>
            <a:ln w="57150" cap="sq">
              <a:solidFill>
                <a:srgbClr val="000000"/>
              </a:solidFill>
              <a:prstDash val="sysDot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b="1">
                  <a:solidFill>
                    <a:srgbClr val="FFFFFF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Forms of Justice</a:t>
              </a:r>
            </a:p>
          </p:txBody>
        </p:sp>
      </p:grp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787E83E-E108-AF99-430A-15EDAF5C1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6732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2325043" y="583244"/>
            <a:ext cx="9015584" cy="7807090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>
                <a:alphaModFix amt="53000"/>
              </a:blip>
              <a:stretch>
                <a:fillRect l="-26973" r="-269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rot="-10800000">
            <a:off x="7590168" y="6539764"/>
            <a:ext cx="9592918" cy="8882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7612754" y="4068925"/>
            <a:ext cx="9570331" cy="1852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41"/>
              </a:lnSpc>
              <a:spcBef>
                <a:spcPct val="0"/>
              </a:spcBef>
            </a:pPr>
            <a:r>
              <a:rPr lang="en-US" sz="6117" b="1">
                <a:solidFill>
                  <a:srgbClr val="196BDE"/>
                </a:solidFill>
                <a:latin typeface="Lato 1 Bold"/>
                <a:ea typeface="Lato 1 Bold"/>
                <a:cs typeface="Lato 1 Bold"/>
                <a:sym typeface="Lato 1 Bold"/>
              </a:rPr>
              <a:t>Next Steps for GENs and EJ...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5DDA84-8115-C791-9996-C80696389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8128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62000" y="3976452"/>
            <a:ext cx="2289707" cy="2301213"/>
          </a:xfrm>
          <a:custGeom>
            <a:avLst/>
            <a:gdLst/>
            <a:ahLst/>
            <a:cxnLst/>
            <a:rect l="l" t="t" r="r" b="b"/>
            <a:pathLst>
              <a:path w="2289707" h="2301213">
                <a:moveTo>
                  <a:pt x="0" y="0"/>
                </a:moveTo>
                <a:lnTo>
                  <a:pt x="2289707" y="0"/>
                </a:lnTo>
                <a:lnTo>
                  <a:pt x="2289707" y="2301213"/>
                </a:lnTo>
                <a:lnTo>
                  <a:pt x="0" y="23012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486760" y="4237326"/>
            <a:ext cx="3146202" cy="2383486"/>
          </a:xfrm>
          <a:custGeom>
            <a:avLst/>
            <a:gdLst/>
            <a:ahLst/>
            <a:cxnLst/>
            <a:rect l="l" t="t" r="r" b="b"/>
            <a:pathLst>
              <a:path w="3146202" h="2383486">
                <a:moveTo>
                  <a:pt x="0" y="0"/>
                </a:moveTo>
                <a:lnTo>
                  <a:pt x="3146202" y="0"/>
                </a:lnTo>
                <a:lnTo>
                  <a:pt x="3146202" y="2383486"/>
                </a:lnTo>
                <a:lnTo>
                  <a:pt x="0" y="23834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64171" y="4294969"/>
            <a:ext cx="2381739" cy="2381739"/>
          </a:xfrm>
          <a:custGeom>
            <a:avLst/>
            <a:gdLst/>
            <a:ahLst/>
            <a:cxnLst/>
            <a:rect l="l" t="t" r="r" b="b"/>
            <a:pathLst>
              <a:path w="2381739" h="2381739">
                <a:moveTo>
                  <a:pt x="0" y="0"/>
                </a:moveTo>
                <a:lnTo>
                  <a:pt x="2381739" y="0"/>
                </a:lnTo>
                <a:lnTo>
                  <a:pt x="2381739" y="2381739"/>
                </a:lnTo>
                <a:lnTo>
                  <a:pt x="0" y="238173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975809" y="4294969"/>
            <a:ext cx="3596825" cy="2268200"/>
          </a:xfrm>
          <a:custGeom>
            <a:avLst/>
            <a:gdLst/>
            <a:ahLst/>
            <a:cxnLst/>
            <a:rect l="l" t="t" r="r" b="b"/>
            <a:pathLst>
              <a:path w="3596825" h="2268200">
                <a:moveTo>
                  <a:pt x="0" y="0"/>
                </a:moveTo>
                <a:lnTo>
                  <a:pt x="3596825" y="0"/>
                </a:lnTo>
                <a:lnTo>
                  <a:pt x="3596825" y="2268200"/>
                </a:lnTo>
                <a:lnTo>
                  <a:pt x="0" y="2268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3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616571"/>
            <a:ext cx="12947109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8"/>
              </a:lnSpc>
              <a:spcBef>
                <a:spcPct val="0"/>
              </a:spcBef>
            </a:pPr>
            <a:r>
              <a:rPr lang="en-US" sz="4298" b="1">
                <a:solidFill>
                  <a:srgbClr val="000000"/>
                </a:solidFill>
                <a:latin typeface="Lato 1 Bold"/>
                <a:ea typeface="Lato 1 Bold"/>
                <a:cs typeface="Lato 1 Bold"/>
                <a:sym typeface="Lato 1 Bold"/>
              </a:rPr>
              <a:t>Next Steps for GENs and EJ Priorities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752807"/>
            <a:ext cx="213613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Legislation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25269" y="2582309"/>
            <a:ext cx="458846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Education &amp; Awareness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035275" y="2539130"/>
            <a:ext cx="4414306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Improved Participation Across Sectors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29730" y="2539130"/>
            <a:ext cx="3088983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Action at Every Level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51D2E82-89BF-98F1-54DD-860F28C0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8128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34041" y="2318319"/>
            <a:ext cx="2741486" cy="4114800"/>
          </a:xfrm>
          <a:custGeom>
            <a:avLst/>
            <a:gdLst/>
            <a:ahLst/>
            <a:cxnLst/>
            <a:rect l="l" t="t" r="r" b="b"/>
            <a:pathLst>
              <a:path w="2741486" h="4114800">
                <a:moveTo>
                  <a:pt x="0" y="0"/>
                </a:moveTo>
                <a:lnTo>
                  <a:pt x="2741486" y="0"/>
                </a:lnTo>
                <a:lnTo>
                  <a:pt x="2741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616571"/>
            <a:ext cx="12947109" cy="738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8"/>
              </a:lnSpc>
              <a:spcBef>
                <a:spcPct val="0"/>
              </a:spcBef>
            </a:pPr>
            <a:r>
              <a:rPr lang="en-US" sz="4298" b="1">
                <a:solidFill>
                  <a:srgbClr val="000000"/>
                </a:solidFill>
                <a:latin typeface="Lato 1 Bold"/>
                <a:ea typeface="Lato 1 Bold"/>
                <a:cs typeface="Lato 1 Bold"/>
                <a:sym typeface="Lato 1 Bold"/>
              </a:rPr>
              <a:t>Next Steps for GENs and EJ Priorities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83646" y="2046496"/>
            <a:ext cx="5570251" cy="1456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2"/>
              </a:lnSpc>
            </a:pPr>
            <a:r>
              <a:rPr lang="en-US" sz="4151">
                <a:solidFill>
                  <a:srgbClr val="0046C8"/>
                </a:solidFill>
                <a:latin typeface="Lato 2"/>
                <a:ea typeface="Lato 2"/>
                <a:cs typeface="Lato 2"/>
                <a:sym typeface="Lato 2"/>
              </a:rPr>
              <a:t>Questions for Reflection: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83646" y="3894886"/>
            <a:ext cx="9398535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How can we make sure that an </a:t>
            </a:r>
            <a:r>
              <a:rPr lang="en-US" sz="3399" b="1">
                <a:solidFill>
                  <a:srgbClr val="000000"/>
                </a:solidFill>
                <a:latin typeface="Lato 2 Bold"/>
                <a:ea typeface="Lato 2 Bold"/>
                <a:cs typeface="Lato 2 Bold"/>
                <a:sym typeface="Lato 2 Bold"/>
              </a:rPr>
              <a:t>EJ framework </a:t>
            </a:r>
            <a:r>
              <a:rPr lang="en-US" sz="3399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or perspective is included in future Geothermal Energy Network (GENs) projects &amp; initiatives? </a:t>
            </a:r>
          </a:p>
          <a:p>
            <a:pPr algn="l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Lato 2"/>
              <a:ea typeface="Lato 2"/>
              <a:cs typeface="Lato 2"/>
              <a:sym typeface="Lato 2"/>
            </a:endParaRP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ato 2"/>
                <a:ea typeface="Lato 2"/>
                <a:cs typeface="Lato 2"/>
                <a:sym typeface="Lato 2"/>
              </a:rPr>
              <a:t>How can we make sure that all forms of justice are considered?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E4CAAC-0D05-F9F4-2AB3-7AEA40D7D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22743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494463"/>
            <a:ext cx="18288000" cy="2792537"/>
            <a:chOff x="0" y="0"/>
            <a:chExt cx="6671512" cy="1018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018725"/>
            </a:xfrm>
            <a:custGeom>
              <a:avLst/>
              <a:gdLst/>
              <a:ahLst/>
              <a:cxnLst/>
              <a:rect l="l" t="t" r="r" b="b"/>
              <a:pathLst>
                <a:path w="6671512" h="1018725">
                  <a:moveTo>
                    <a:pt x="0" y="0"/>
                  </a:moveTo>
                  <a:lnTo>
                    <a:pt x="6671512" y="0"/>
                  </a:lnTo>
                  <a:lnTo>
                    <a:pt x="6671512" y="1018725"/>
                  </a:lnTo>
                  <a:lnTo>
                    <a:pt x="0" y="1018725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520046"/>
            <a:ext cx="1654159" cy="1017308"/>
          </a:xfrm>
          <a:custGeom>
            <a:avLst/>
            <a:gdLst/>
            <a:ahLst/>
            <a:cxnLst/>
            <a:rect l="l" t="t" r="r" b="b"/>
            <a:pathLst>
              <a:path w="1654159" h="1017308">
                <a:moveTo>
                  <a:pt x="0" y="0"/>
                </a:moveTo>
                <a:lnTo>
                  <a:pt x="1654159" y="0"/>
                </a:lnTo>
                <a:lnTo>
                  <a:pt x="1654159" y="1017308"/>
                </a:lnTo>
                <a:lnTo>
                  <a:pt x="0" y="1017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324788" y="670824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5" y="0"/>
                </a:lnTo>
                <a:lnTo>
                  <a:pt x="3645565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2817451"/>
            <a:ext cx="9495401" cy="2966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99" b="1" dirty="0">
                <a:solidFill>
                  <a:srgbClr val="2D2D2D"/>
                </a:solidFill>
                <a:latin typeface="Lato 1 Bold"/>
                <a:ea typeface="Lato 1 Bold"/>
                <a:cs typeface="Lato 1 Bold"/>
                <a:sym typeface="Lato 1 Bold"/>
              </a:rPr>
              <a:t>Thank you for your attention.  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70353" y="7916404"/>
            <a:ext cx="7704377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F9F5F0"/>
                </a:solidFill>
                <a:latin typeface="Lato 2 Bold"/>
                <a:ea typeface="Lato 2 Bold"/>
                <a:cs typeface="Lato 2 Bold"/>
                <a:sym typeface="Lato 2 Bold"/>
              </a:rPr>
              <a:t>Chris Rabe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F9F5F0"/>
                </a:solidFill>
                <a:latin typeface="Lato 2"/>
                <a:ea typeface="Lato 2"/>
                <a:cs typeface="Lato 2"/>
                <a:sym typeface="Lato 2"/>
              </a:rPr>
              <a:t>Educaiton Program Director - ESI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4B84F-621D-60C0-B5DC-ACFA6D52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54400" y="9921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44D60-00A9-FDA1-F5E0-BC5807E69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0">
              <a:buNone/>
            </a:pPr>
            <a:r>
              <a:rPr lang="en-US" sz="2800" dirty="0"/>
              <a:t>MIT </a:t>
            </a:r>
            <a:r>
              <a:rPr lang="en-US" sz="2800" dirty="0" err="1"/>
              <a:t>OpenCourseWare</a:t>
            </a:r>
            <a:endParaRPr lang="en-US" sz="2800" dirty="0"/>
          </a:p>
          <a:p>
            <a:pPr marL="228600" indent="0">
              <a:buNone/>
            </a:pPr>
            <a:r>
              <a:rPr lang="en-US" sz="2800" u="sng" dirty="0">
                <a:hlinkClick r:id="rId2"/>
              </a:rPr>
              <a:t>https://ocw.mit.edu/</a:t>
            </a:r>
            <a:endParaRPr lang="en-US" sz="2800" dirty="0"/>
          </a:p>
          <a:p>
            <a:pPr marL="228600" indent="0">
              <a:buNone/>
            </a:pPr>
            <a:r>
              <a:rPr lang="en-US" dirty="0"/>
              <a:t> </a:t>
            </a:r>
          </a:p>
          <a:p>
            <a:pPr marL="228600" indent="0">
              <a:buNone/>
            </a:pPr>
            <a:r>
              <a:rPr lang="en-US" dirty="0"/>
              <a:t> </a:t>
            </a:r>
          </a:p>
          <a:p>
            <a:pPr marL="228600" indent="0">
              <a:buNone/>
            </a:pPr>
            <a:r>
              <a:rPr lang="en-US" dirty="0"/>
              <a:t> </a:t>
            </a:r>
          </a:p>
          <a:p>
            <a:pPr marL="228600" indent="0">
              <a:buNone/>
            </a:pPr>
            <a:r>
              <a:rPr lang="en-US" dirty="0"/>
              <a:t>RES.ENV 007 Geothermal Energy Networks (GENs): Transforming our Thermal Energy System</a:t>
            </a:r>
          </a:p>
          <a:p>
            <a:pPr marL="228600" indent="0">
              <a:buNone/>
            </a:pPr>
            <a:r>
              <a:rPr lang="en-US" sz="3000" dirty="0"/>
              <a:t>IAP 2025 </a:t>
            </a:r>
          </a:p>
          <a:p>
            <a:pPr marL="228600" indent="0">
              <a:buNone/>
            </a:pPr>
            <a:r>
              <a:rPr lang="en-US" dirty="0"/>
              <a:t> </a:t>
            </a:r>
          </a:p>
          <a:p>
            <a:pPr marL="228600" indent="0">
              <a:buNone/>
            </a:pPr>
            <a:r>
              <a:rPr lang="en-US" dirty="0"/>
              <a:t> </a:t>
            </a:r>
          </a:p>
          <a:p>
            <a:pPr marL="228600" indent="0">
              <a:buNone/>
            </a:pPr>
            <a:r>
              <a:rPr lang="en-US" sz="3000" dirty="0"/>
              <a:t>For information about citing these materials or our Terms of Use, visit: </a:t>
            </a:r>
            <a:r>
              <a:rPr lang="en-US" sz="3000" u="sng" dirty="0">
                <a:hlinkClick r:id="rId3"/>
              </a:rPr>
              <a:t>https://ocw.mit.edu/terms</a:t>
            </a:r>
            <a:r>
              <a:rPr lang="en-US" sz="3000" dirty="0"/>
              <a:t>.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63CB14-2FBC-2DF2-B2D6-3EEA8275E1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04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282655" cy="11146860"/>
            <a:chOff x="0" y="0"/>
            <a:chExt cx="9710206" cy="148624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80000"/>
            </a:blip>
            <a:srcRect l="30726" r="30726"/>
            <a:stretch>
              <a:fillRect/>
            </a:stretch>
          </p:blipFill>
          <p:spPr>
            <a:xfrm>
              <a:off x="0" y="0"/>
              <a:ext cx="9710206" cy="1486248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8988072"/>
            <a:ext cx="18288000" cy="1298928"/>
            <a:chOff x="0" y="0"/>
            <a:chExt cx="6671512" cy="47385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8454230" y="2483781"/>
            <a:ext cx="711114" cy="711114"/>
            <a:chOff x="0" y="0"/>
            <a:chExt cx="948151" cy="948151"/>
          </a:xfrm>
        </p:grpSpPr>
        <p:grpSp>
          <p:nvGrpSpPr>
            <p:cNvPr id="9" name="Group 9"/>
            <p:cNvGrpSpPr/>
            <p:nvPr/>
          </p:nvGrpSpPr>
          <p:grpSpPr>
            <a:xfrm rot="-10800000">
              <a:off x="0" y="0"/>
              <a:ext cx="948151" cy="948151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8E9F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-10800000">
              <a:off x="348020" y="348020"/>
              <a:ext cx="252112" cy="25211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6BD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8454230" y="3951221"/>
            <a:ext cx="796624" cy="711114"/>
            <a:chOff x="0" y="0"/>
            <a:chExt cx="1062166" cy="948151"/>
          </a:xfrm>
        </p:grpSpPr>
        <p:grpSp>
          <p:nvGrpSpPr>
            <p:cNvPr id="14" name="Group 14"/>
            <p:cNvGrpSpPr/>
            <p:nvPr/>
          </p:nvGrpSpPr>
          <p:grpSpPr>
            <a:xfrm rot="-10800000">
              <a:off x="0" y="0"/>
              <a:ext cx="1062166" cy="948151"/>
              <a:chOff x="0" y="0"/>
              <a:chExt cx="7113582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7113582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7113582" h="6350000">
                    <a:moveTo>
                      <a:pt x="3556791" y="0"/>
                    </a:moveTo>
                    <a:cubicBezTo>
                      <a:pt x="1592430" y="0"/>
                      <a:pt x="0" y="1421496"/>
                      <a:pt x="0" y="3175000"/>
                    </a:cubicBezTo>
                    <a:cubicBezTo>
                      <a:pt x="0" y="4928504"/>
                      <a:pt x="1592430" y="6350000"/>
                      <a:pt x="3556791" y="6350000"/>
                    </a:cubicBezTo>
                    <a:cubicBezTo>
                      <a:pt x="5521153" y="6350000"/>
                      <a:pt x="7113582" y="4928504"/>
                      <a:pt x="7113582" y="3175000"/>
                    </a:cubicBezTo>
                    <a:cubicBezTo>
                      <a:pt x="7113582" y="1421496"/>
                      <a:pt x="5521153" y="0"/>
                      <a:pt x="3556791" y="0"/>
                    </a:cubicBezTo>
                    <a:close/>
                  </a:path>
                </a:pathLst>
              </a:custGeom>
              <a:solidFill>
                <a:srgbClr val="D8E9F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10800000">
              <a:off x="389869" y="348020"/>
              <a:ext cx="282428" cy="252112"/>
              <a:chOff x="0" y="0"/>
              <a:chExt cx="7113582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113582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7113582" h="6350000">
                    <a:moveTo>
                      <a:pt x="3556791" y="0"/>
                    </a:moveTo>
                    <a:cubicBezTo>
                      <a:pt x="1592430" y="0"/>
                      <a:pt x="0" y="1421496"/>
                      <a:pt x="0" y="3175000"/>
                    </a:cubicBezTo>
                    <a:cubicBezTo>
                      <a:pt x="0" y="4928504"/>
                      <a:pt x="1592430" y="6350000"/>
                      <a:pt x="3556791" y="6350000"/>
                    </a:cubicBezTo>
                    <a:cubicBezTo>
                      <a:pt x="5521153" y="6350000"/>
                      <a:pt x="7113582" y="4928504"/>
                      <a:pt x="7113582" y="3175000"/>
                    </a:cubicBezTo>
                    <a:cubicBezTo>
                      <a:pt x="7113582" y="1421496"/>
                      <a:pt x="5521153" y="0"/>
                      <a:pt x="3556791" y="0"/>
                    </a:cubicBezTo>
                    <a:close/>
                  </a:path>
                </a:pathLst>
              </a:custGeom>
              <a:solidFill>
                <a:srgbClr val="196BD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>
            <a:off x="8454230" y="5856048"/>
            <a:ext cx="711114" cy="711114"/>
            <a:chOff x="0" y="0"/>
            <a:chExt cx="948151" cy="948151"/>
          </a:xfrm>
        </p:grpSpPr>
        <p:grpSp>
          <p:nvGrpSpPr>
            <p:cNvPr id="19" name="Group 19"/>
            <p:cNvGrpSpPr/>
            <p:nvPr/>
          </p:nvGrpSpPr>
          <p:grpSpPr>
            <a:xfrm rot="-10800000">
              <a:off x="0" y="0"/>
              <a:ext cx="948151" cy="948151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8E9F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-10800000">
              <a:off x="348020" y="348020"/>
              <a:ext cx="252112" cy="252112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6BD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8454230" y="7662643"/>
            <a:ext cx="711114" cy="711114"/>
            <a:chOff x="0" y="0"/>
            <a:chExt cx="948151" cy="948151"/>
          </a:xfrm>
        </p:grpSpPr>
        <p:grpSp>
          <p:nvGrpSpPr>
            <p:cNvPr id="24" name="Group 24"/>
            <p:cNvGrpSpPr/>
            <p:nvPr/>
          </p:nvGrpSpPr>
          <p:grpSpPr>
            <a:xfrm rot="-10800000">
              <a:off x="0" y="0"/>
              <a:ext cx="948151" cy="948151"/>
              <a:chOff x="0" y="0"/>
              <a:chExt cx="6350000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8E9F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10800000">
              <a:off x="348020" y="348020"/>
              <a:ext cx="252112" cy="252112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196BD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8454230" y="507381"/>
            <a:ext cx="3984392" cy="1186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88"/>
              </a:lnSpc>
            </a:pPr>
            <a:r>
              <a:rPr lang="en-US" sz="6920" b="1">
                <a:solidFill>
                  <a:srgbClr val="196BDE"/>
                </a:solidFill>
                <a:latin typeface="Lato 1 Bold"/>
                <a:ea typeface="Lato 1 Bold"/>
                <a:cs typeface="Lato 1 Bold"/>
                <a:sym typeface="Lato 1 Bold"/>
              </a:rPr>
              <a:t>Overview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191004" y="2497697"/>
            <a:ext cx="5572130" cy="616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93"/>
              </a:lnSpc>
            </a:pPr>
            <a:r>
              <a:rPr lang="en-US" sz="363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 EJ Framework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191004" y="3882719"/>
            <a:ext cx="6242174" cy="125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93"/>
              </a:lnSpc>
            </a:pPr>
            <a:r>
              <a:rPr lang="en-US" sz="363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Review EJ Concerns with existing gas networks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191004" y="5788235"/>
            <a:ext cx="6802261" cy="1258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93"/>
              </a:lnSpc>
            </a:pPr>
            <a:r>
              <a:rPr lang="en-US" sz="363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How GENs Can Meet EJ Priorities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191004" y="7675989"/>
            <a:ext cx="7723240" cy="616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93"/>
              </a:lnSpc>
            </a:pPr>
            <a:r>
              <a:rPr lang="en-US" sz="3638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Next Steps for EJ and GENs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555602" y="85725"/>
            <a:ext cx="3641327" cy="40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6"/>
              </a:lnSpc>
            </a:pPr>
            <a:r>
              <a:rPr lang="en-US" sz="2311">
                <a:solidFill>
                  <a:srgbClr val="FFFFFF"/>
                </a:solidFill>
                <a:latin typeface="Lato 1"/>
                <a:ea typeface="Lato 1"/>
                <a:cs typeface="Lato 1"/>
                <a:sym typeface="Lato 1"/>
              </a:rPr>
              <a:t>Pilot Project in Framingham </a:t>
            </a:r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DD4456F5-4532-0F66-BECA-E76123B2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26465" y="9853913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rot="-10800000">
            <a:off x="7418718" y="6358789"/>
            <a:ext cx="9592918" cy="8882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418718" y="2706631"/>
            <a:ext cx="6650376" cy="315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08"/>
              </a:lnSpc>
              <a:spcBef>
                <a:spcPct val="0"/>
              </a:spcBef>
            </a:pPr>
            <a:r>
              <a:rPr lang="en-US" sz="6924" b="1" u="none">
                <a:solidFill>
                  <a:srgbClr val="196BDE"/>
                </a:solidFill>
                <a:latin typeface="Lato 1 Bold"/>
                <a:ea typeface="Lato 1 Bold"/>
                <a:cs typeface="Lato 1 Bold"/>
                <a:sym typeface="Lato 1 Bold"/>
              </a:rPr>
              <a:t>Defining Environmental  Justice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79605" y="6772729"/>
            <a:ext cx="695391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Foundations, definitions and theory 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0AFDFD5-BC18-A810-76E0-BAD44D9A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4836" y="98128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033394" y="419100"/>
            <a:ext cx="7027333" cy="3952875"/>
          </a:xfrm>
          <a:custGeom>
            <a:avLst/>
            <a:gdLst/>
            <a:ahLst/>
            <a:cxnLst/>
            <a:rect l="l" t="t" r="r" b="b"/>
            <a:pathLst>
              <a:path w="7027333" h="3952875">
                <a:moveTo>
                  <a:pt x="0" y="0"/>
                </a:moveTo>
                <a:lnTo>
                  <a:pt x="7027333" y="0"/>
                </a:lnTo>
                <a:lnTo>
                  <a:pt x="7027333" y="3952875"/>
                </a:lnTo>
                <a:lnTo>
                  <a:pt x="0" y="39528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64176" y="542925"/>
            <a:ext cx="8917820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59"/>
              </a:lnSpc>
              <a:spcBef>
                <a:spcPct val="0"/>
              </a:spcBef>
            </a:pPr>
            <a:r>
              <a:rPr lang="en-US" sz="4299" b="1" dirty="0">
                <a:solidFill>
                  <a:srgbClr val="000000"/>
                </a:solidFill>
                <a:latin typeface="Lato 1 Bold"/>
                <a:ea typeface="Lato 1 Bold"/>
                <a:cs typeface="Lato 1 Bold"/>
                <a:sym typeface="Lato 1 Bold"/>
              </a:rPr>
              <a:t>What is Environmental Justice?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33394" y="4343400"/>
            <a:ext cx="7027333" cy="13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3"/>
              </a:lnSpc>
            </a:pPr>
            <a:r>
              <a:rPr lang="en-US" sz="1631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Protestors block the delivery of toxic PCB waste to a landfill in Afton, North Carolina, 1982. Credit: Ricky Stilley. Retrieved from https://</a:t>
            </a:r>
            <a:r>
              <a:rPr lang="en-US" sz="1631" dirty="0" err="1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www.nrdc.org</a:t>
            </a:r>
            <a:r>
              <a:rPr lang="en-US" sz="1631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/stories/environmental-justice-movement</a:t>
            </a:r>
          </a:p>
          <a:p>
            <a:pPr algn="ctr">
              <a:lnSpc>
                <a:spcPts val="4086"/>
              </a:lnSpc>
            </a:pPr>
            <a:endParaRPr lang="en-US" sz="1631" dirty="0">
              <a:solidFill>
                <a:srgbClr val="000000"/>
              </a:solidFill>
              <a:latin typeface="Lato 1"/>
              <a:ea typeface="Lato 1"/>
              <a:cs typeface="Lato 1"/>
              <a:sym typeface="Lato 1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03891" y="1714500"/>
            <a:ext cx="8270089" cy="2040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22" lvl="1" indent="-313061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The (modern) Environmental Justice (EJ) Movement began in the early 1980s as communities of color protested the inequitable distribution of pollution in their communities.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07195" y="4045346"/>
            <a:ext cx="8063480" cy="480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5499" lvl="1" indent="-267749" algn="l">
              <a:lnSpc>
                <a:spcPts val="3472"/>
              </a:lnSpc>
              <a:buFont typeface="Arial"/>
              <a:buChar char="•"/>
            </a:pPr>
            <a:r>
              <a:rPr lang="en-US" sz="2480" b="1" u="sng" dirty="0">
                <a:solidFill>
                  <a:srgbClr val="000000"/>
                </a:solidFill>
                <a:latin typeface="Lato 1 Bold"/>
                <a:ea typeface="Lato 1 Bold"/>
                <a:cs typeface="Lato 1 Bold"/>
                <a:sym typeface="Lato 1 Bold"/>
                <a:hlinkClick r:id="rId6" tooltip="https://www.epa.gov/environmentaljustice/environmental-justice-timeline"/>
              </a:rPr>
              <a:t>This led to two landmark reports: </a:t>
            </a:r>
          </a:p>
          <a:p>
            <a:pPr algn="l">
              <a:lnSpc>
                <a:spcPts val="3472"/>
              </a:lnSpc>
            </a:pPr>
            <a:endParaRPr lang="en-US" sz="2480" b="1" u="sng" dirty="0">
              <a:solidFill>
                <a:srgbClr val="000000"/>
              </a:solidFill>
              <a:latin typeface="Lato 1 Bold"/>
              <a:ea typeface="Lato 1 Bold"/>
              <a:cs typeface="Lato 1 Bold"/>
              <a:sym typeface="Lato 1 Bold"/>
              <a:hlinkClick r:id="rId6" tooltip="https://www.epa.gov/environmentaljustice/environmental-justice-timeline"/>
            </a:endParaRPr>
          </a:p>
          <a:p>
            <a:pPr marL="1070998" lvl="2" indent="-356999" algn="l">
              <a:lnSpc>
                <a:spcPts val="3472"/>
              </a:lnSpc>
              <a:buFont typeface="Arial"/>
              <a:buChar char="⚬"/>
            </a:pPr>
            <a:r>
              <a:rPr lang="en-US" sz="2480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  <a:hlinkClick r:id="rId6" tooltip="https://www.epa.gov/environmentaljustice/environmental-justice-timeline"/>
              </a:rPr>
              <a:t>Siting of Hazardous Waste Landfills and Their Correlation with Racial and Economic Status of Surrounding Communities (General Accounting Office, 1983) </a:t>
            </a:r>
          </a:p>
          <a:p>
            <a:pPr algn="l">
              <a:lnSpc>
                <a:spcPts val="3472"/>
              </a:lnSpc>
            </a:pPr>
            <a:endParaRPr lang="en-US" sz="2480" dirty="0">
              <a:solidFill>
                <a:srgbClr val="000000"/>
              </a:solidFill>
              <a:latin typeface="Lato 1"/>
              <a:ea typeface="Lato 1"/>
              <a:cs typeface="Lato 1"/>
              <a:sym typeface="Lato 1"/>
              <a:hlinkClick r:id="rId6" tooltip="https://www.epa.gov/environmentaljustice/environmental-justice-timeline"/>
            </a:endParaRPr>
          </a:p>
          <a:p>
            <a:pPr marL="1070998" lvl="2" indent="-356999" algn="l">
              <a:lnSpc>
                <a:spcPts val="3472"/>
              </a:lnSpc>
              <a:buFont typeface="Arial"/>
              <a:buChar char="⚬"/>
            </a:pPr>
            <a:r>
              <a:rPr lang="en-US" sz="2480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  <a:hlinkClick r:id="rId6" tooltip="https://www.epa.gov/environmentaljustice/environmental-justice-timeline"/>
              </a:rPr>
              <a:t> Toxic Waste in the United States </a:t>
            </a:r>
            <a:r>
              <a:rPr lang="en-US" sz="2480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(United Church of Christ, 1987) - this report coined the term "environmental racism" </a:t>
            </a:r>
          </a:p>
          <a:p>
            <a:pPr algn="l">
              <a:lnSpc>
                <a:spcPts val="3472"/>
              </a:lnSpc>
            </a:pPr>
            <a:endParaRPr lang="en-US" sz="2480" dirty="0">
              <a:solidFill>
                <a:srgbClr val="000000"/>
              </a:solidFill>
              <a:latin typeface="Lato 1"/>
              <a:ea typeface="Lato 1"/>
              <a:cs typeface="Lato 1"/>
              <a:sym typeface="Lato 1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581996" y="5630925"/>
            <a:ext cx="8063480" cy="2901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4"/>
              </a:lnSpc>
            </a:pPr>
            <a:r>
              <a:rPr lang="en-US" sz="2767" b="1" dirty="0">
                <a:solidFill>
                  <a:srgbClr val="000000"/>
                </a:solidFill>
                <a:latin typeface="Lato 1 Bold"/>
                <a:ea typeface="Lato 1 Bold"/>
                <a:cs typeface="Lato 1 Bold"/>
                <a:sym typeface="Lato 1 Bold"/>
              </a:rPr>
              <a:t>EPA and Environmental Justice</a:t>
            </a:r>
          </a:p>
          <a:p>
            <a:pPr marL="597481" lvl="1" indent="-298740" algn="l">
              <a:lnSpc>
                <a:spcPts val="3874"/>
              </a:lnSpc>
              <a:buFont typeface="Arial"/>
              <a:buChar char="•"/>
            </a:pPr>
            <a:r>
              <a:rPr lang="en-US" sz="2767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Environmental Justice is the fair treatment and right to safe environment for all people regardless of social identity.</a:t>
            </a:r>
          </a:p>
          <a:p>
            <a:pPr marL="597481" lvl="1" indent="-298740" algn="l">
              <a:lnSpc>
                <a:spcPts val="3874"/>
              </a:lnSpc>
              <a:buFont typeface="Arial"/>
              <a:buChar char="•"/>
            </a:pPr>
            <a:r>
              <a:rPr lang="en-US" sz="2767" dirty="0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See also Critical Environmental Justice (Pellow 2016)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52ECA8-E4DC-F218-D6AE-99AEA80CFC9F}"/>
              </a:ext>
            </a:extLst>
          </p:cNvPr>
          <p:cNvSpPr txBox="1"/>
          <p:nvPr/>
        </p:nvSpPr>
        <p:spPr>
          <a:xfrm>
            <a:off x="9817327" y="5230151"/>
            <a:ext cx="8063478" cy="400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Ricky Stilley/</a:t>
            </a:r>
            <a:r>
              <a:rPr lang="en-US" sz="1000" dirty="0" err="1"/>
              <a:t>nrdc.org</a:t>
            </a:r>
            <a:r>
              <a:rPr lang="en-US" sz="1000" dirty="0"/>
              <a:t>. All rights reserved. This content is excluded from our Creative Commons license. For more information, see </a:t>
            </a:r>
            <a:r>
              <a:rPr lang="en-US" sz="1000" dirty="0">
                <a:hlinkClick r:id="rId7"/>
              </a:rPr>
              <a:t>https://</a:t>
            </a:r>
            <a:r>
              <a:rPr lang="en-US" sz="1000" dirty="0" err="1">
                <a:hlinkClick r:id="rId7"/>
              </a:rPr>
              <a:t>ocw.mit.edu</a:t>
            </a:r>
            <a:r>
              <a:rPr lang="en-US" sz="1000" dirty="0">
                <a:hlinkClick r:id="rId7"/>
              </a:rPr>
              <a:t>/help/</a:t>
            </a:r>
            <a:r>
              <a:rPr lang="en-US" sz="1000" dirty="0" err="1">
                <a:hlinkClick r:id="rId7"/>
              </a:rPr>
              <a:t>faq</a:t>
            </a:r>
            <a:r>
              <a:rPr lang="en-US" sz="1000" dirty="0">
                <a:hlinkClick r:id="rId7"/>
              </a:rPr>
              <a:t>-fair-use/</a:t>
            </a:r>
            <a:endParaRPr lang="en-US" sz="10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EB011CE-5319-9776-F2BE-5BA3AAF8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93927" y="9761246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582488" y="2963395"/>
            <a:ext cx="3227198" cy="322719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64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The Field of Justice Environmental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68818" y="6140499"/>
            <a:ext cx="2307750" cy="230775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E9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4"/>
                </a:lnSpc>
              </a:pPr>
              <a:r>
                <a:rPr lang="en-US" sz="2460" b="1" u="sng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  <a:hlinkClick r:id="rId5" tooltip="https://centerclimatejustice.universityofcalifornia.edu/what-is-climate-justice/"/>
                </a:rPr>
                <a:t>Climate Justice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465308" y="2595445"/>
            <a:ext cx="2307750" cy="230775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E9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4"/>
                </a:lnSpc>
              </a:pPr>
              <a:r>
                <a:rPr lang="en-US" sz="2460" b="1" u="sng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  <a:hlinkClick r:id="rId6" tooltip="https://www.michelleforboston.com/plans/food-justice"/>
                </a:rPr>
                <a:t>Food Justice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308598" y="6140499"/>
            <a:ext cx="2307750" cy="230775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E9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4"/>
                </a:lnSpc>
              </a:pPr>
              <a:r>
                <a:rPr lang="en-US" sz="2460" b="1" u="sng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  <a:hlinkClick r:id="rId7" tooltip="https://dusp.mit.edu/projects/healthy-communities-through-housing-justice"/>
                </a:rPr>
                <a:t>Housing Justice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30285" y="0"/>
            <a:ext cx="2307750" cy="230775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E9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64"/>
                </a:lnSpc>
              </a:pPr>
              <a:r>
                <a:rPr lang="en-US" sz="2260" b="1" u="sng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  <a:hlinkClick r:id="rId8" tooltip="https://centerclimatejustice.universityofcalifornia.edu/posts/indigenous-peoples-and-climate-justice-by-kyle-powys-whyte/"/>
                </a:rPr>
                <a:t>Indigenous Rights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514943" y="2595445"/>
            <a:ext cx="2307750" cy="230775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E9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4"/>
                </a:lnSpc>
              </a:pPr>
              <a:r>
                <a:rPr lang="en-US" sz="2460" b="1" u="sng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  <a:hlinkClick r:id="rId9" tooltip="https://www.housingjusticeplatform.org"/>
                </a:rPr>
                <a:t>Energy Justice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11339" y="455631"/>
            <a:ext cx="3923414" cy="2380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These movements led to the EJ field with various sub areas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1339" y="6958847"/>
            <a:ext cx="392341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Helped redefine the environment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974291" y="6658810"/>
            <a:ext cx="3751964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Continues to theorize “justice” and “equity”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74291" y="455631"/>
            <a:ext cx="3751964" cy="1780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Expanded in both depth, breadth &amp; methodology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08B1EBD-BCE6-E5C7-9525-AA9DD6B27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70868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467023" y="1873702"/>
            <a:ext cx="3086100" cy="308610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E9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2D2D2D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Participative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25534" y="1873702"/>
            <a:ext cx="3086100" cy="30861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Procedural</a:t>
              </a:r>
              <a:r>
                <a:rPr lang="en-US" sz="2400">
                  <a:solidFill>
                    <a:srgbClr val="FFFFFF"/>
                  </a:solidFill>
                  <a:latin typeface="Lato 1"/>
                  <a:ea typeface="Lato 1"/>
                  <a:cs typeface="Lato 1"/>
                  <a:sym typeface="Lato 1"/>
                </a:rPr>
                <a:t>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04598" y="1913273"/>
            <a:ext cx="3086100" cy="30861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FFFFFF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Distributive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25534" y="5272089"/>
            <a:ext cx="3086100" cy="308610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E9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2D2D2D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Epistemic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304598" y="5400677"/>
            <a:ext cx="3086100" cy="308610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E9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>
                  <a:solidFill>
                    <a:srgbClr val="2D2D2D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Recognition</a:t>
              </a:r>
              <a:r>
                <a:rPr lang="en-US" sz="2400" b="1">
                  <a:solidFill>
                    <a:srgbClr val="FFFFFF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 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543800" y="5272089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96BD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Historic/</a:t>
              </a:r>
            </a:p>
            <a:p>
              <a:pPr algn="ctr">
                <a:lnSpc>
                  <a:spcPts val="336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Lato 1 Bold"/>
                  <a:ea typeface="Lato 1 Bold"/>
                  <a:cs typeface="Lato 1 Bold"/>
                  <a:sym typeface="Lato 1 Bold"/>
                </a:rPr>
                <a:t>Restorative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028700" y="616585"/>
            <a:ext cx="9144000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 b="1">
                <a:solidFill>
                  <a:srgbClr val="000000"/>
                </a:solidFill>
                <a:latin typeface="Lato 1 Bold"/>
                <a:ea typeface="Lato 1 Bold"/>
                <a:cs typeface="Lato 1 Bold"/>
                <a:sym typeface="Lato 1 Bold"/>
              </a:rPr>
              <a:t>Theory: Conceptualizing  Justice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921C4785-1075-C1CB-CB08-BBF603C0E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6732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387571" y="2244903"/>
            <a:ext cx="8883738" cy="420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04"/>
              </a:lnSpc>
              <a:spcBef>
                <a:spcPct val="0"/>
              </a:spcBef>
            </a:pPr>
            <a:r>
              <a:rPr lang="en-US" sz="6920" b="1">
                <a:solidFill>
                  <a:srgbClr val="196BDE"/>
                </a:solidFill>
                <a:latin typeface="Lato 1 Bold"/>
                <a:ea typeface="Lato 1 Bold"/>
                <a:cs typeface="Lato 1 Bold"/>
                <a:sym typeface="Lato 1 Bold"/>
              </a:rPr>
              <a:t>What are some EJ concerns in the Energy Transition in relation to GENs?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2315518" y="309523"/>
            <a:ext cx="9331676" cy="8080810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>
                <a:alphaModFix amt="82000"/>
              </a:blip>
              <a:stretch>
                <a:fillRect l="-30367" r="-303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9"/>
          <p:cNvSpPr/>
          <p:nvPr/>
        </p:nvSpPr>
        <p:spPr>
          <a:xfrm rot="-10800000">
            <a:off x="7428243" y="7007403"/>
            <a:ext cx="9592918" cy="8882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44B0CF6-F197-AE2E-E827-E5401EBA0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54361" y="981284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110808" y="1856516"/>
            <a:ext cx="2205930" cy="1889078"/>
          </a:xfrm>
          <a:custGeom>
            <a:avLst/>
            <a:gdLst/>
            <a:ahLst/>
            <a:cxnLst/>
            <a:rect l="l" t="t" r="r" b="b"/>
            <a:pathLst>
              <a:path w="2205930" h="1889078">
                <a:moveTo>
                  <a:pt x="0" y="0"/>
                </a:moveTo>
                <a:lnTo>
                  <a:pt x="2205930" y="0"/>
                </a:lnTo>
                <a:lnTo>
                  <a:pt x="2205930" y="1889078"/>
                </a:lnTo>
                <a:lnTo>
                  <a:pt x="0" y="1889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69575" y="1856516"/>
            <a:ext cx="1360213" cy="2072705"/>
          </a:xfrm>
          <a:custGeom>
            <a:avLst/>
            <a:gdLst/>
            <a:ahLst/>
            <a:cxnLst/>
            <a:rect l="l" t="t" r="r" b="b"/>
            <a:pathLst>
              <a:path w="1360213" h="2072705">
                <a:moveTo>
                  <a:pt x="0" y="0"/>
                </a:moveTo>
                <a:lnTo>
                  <a:pt x="1360213" y="0"/>
                </a:lnTo>
                <a:lnTo>
                  <a:pt x="1360213" y="2072705"/>
                </a:lnTo>
                <a:lnTo>
                  <a:pt x="0" y="20727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183707" y="5683486"/>
            <a:ext cx="1765639" cy="2006407"/>
          </a:xfrm>
          <a:custGeom>
            <a:avLst/>
            <a:gdLst/>
            <a:ahLst/>
            <a:cxnLst/>
            <a:rect l="l" t="t" r="r" b="b"/>
            <a:pathLst>
              <a:path w="1765639" h="2006407">
                <a:moveTo>
                  <a:pt x="0" y="0"/>
                </a:moveTo>
                <a:lnTo>
                  <a:pt x="1765638" y="0"/>
                </a:lnTo>
                <a:lnTo>
                  <a:pt x="1765638" y="2006408"/>
                </a:lnTo>
                <a:lnTo>
                  <a:pt x="0" y="20064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288332" y="6082971"/>
            <a:ext cx="2234588" cy="1703873"/>
          </a:xfrm>
          <a:custGeom>
            <a:avLst/>
            <a:gdLst/>
            <a:ahLst/>
            <a:cxnLst/>
            <a:rect l="l" t="t" r="r" b="b"/>
            <a:pathLst>
              <a:path w="2234588" h="1703873">
                <a:moveTo>
                  <a:pt x="0" y="0"/>
                </a:moveTo>
                <a:lnTo>
                  <a:pt x="2234588" y="0"/>
                </a:lnTo>
                <a:lnTo>
                  <a:pt x="2234588" y="1703874"/>
                </a:lnTo>
                <a:lnTo>
                  <a:pt x="0" y="17038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839551" y="1856516"/>
            <a:ext cx="2952731" cy="2214548"/>
          </a:xfrm>
          <a:custGeom>
            <a:avLst/>
            <a:gdLst/>
            <a:ahLst/>
            <a:cxnLst/>
            <a:rect l="l" t="t" r="r" b="b"/>
            <a:pathLst>
              <a:path w="2952731" h="2214548">
                <a:moveTo>
                  <a:pt x="0" y="0"/>
                </a:moveTo>
                <a:lnTo>
                  <a:pt x="2952730" y="0"/>
                </a:lnTo>
                <a:lnTo>
                  <a:pt x="2952730" y="2214548"/>
                </a:lnTo>
                <a:lnTo>
                  <a:pt x="0" y="22145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03090" y="123611"/>
            <a:ext cx="9698868" cy="1500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8"/>
              </a:lnSpc>
              <a:spcBef>
                <a:spcPct val="0"/>
              </a:spcBef>
            </a:pPr>
            <a:r>
              <a:rPr lang="en-US" sz="4298" b="1">
                <a:solidFill>
                  <a:srgbClr val="000000"/>
                </a:solidFill>
                <a:latin typeface="Lato 1 Bold"/>
                <a:ea typeface="Lato 1 Bold"/>
                <a:cs typeface="Lato 1 Bold"/>
                <a:sym typeface="Lato 1 Bold"/>
              </a:rPr>
              <a:t>EJ Concerns with Heating and Cooling (Renewable Energy Transition)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896323"/>
            <a:ext cx="4143493" cy="1325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3"/>
              </a:lnSpc>
            </a:pPr>
            <a:r>
              <a:rPr lang="en-US" sz="2552" b="1">
                <a:solidFill>
                  <a:srgbClr val="0046C8"/>
                </a:solidFill>
                <a:latin typeface="Lato 1 Bold"/>
                <a:ea typeface="Lato 1 Bold"/>
                <a:cs typeface="Lato 1 Bold"/>
                <a:sym typeface="Lato 1 Bold"/>
              </a:rPr>
              <a:t>Buildings Account for 30% of US Emissions; (1/2) from On-site Combustion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49024" y="4059621"/>
            <a:ext cx="4173019" cy="119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7"/>
              </a:lnSpc>
            </a:pPr>
            <a:r>
              <a:rPr lang="en-US" sz="2255" b="1">
                <a:solidFill>
                  <a:srgbClr val="0046C8"/>
                </a:solidFill>
                <a:latin typeface="Lato 1 Bold"/>
                <a:ea typeface="Lato 1 Bold"/>
                <a:cs typeface="Lato 1 Bold"/>
                <a:sym typeface="Lato 1 Bold"/>
              </a:rPr>
              <a:t>Gas Customer-Base Goes Down: *Double the economic burden on low-income families by 2050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75033" y="7772433"/>
            <a:ext cx="5182986" cy="8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46C8"/>
                </a:solidFill>
                <a:latin typeface="Lato 1 Bold"/>
                <a:ea typeface="Lato 1 Bold"/>
                <a:cs typeface="Lato 1 Bold"/>
                <a:sym typeface="Lato 1 Bold"/>
              </a:rPr>
              <a:t>Declining Rate Payer Leaves Gas Utilities Vulnerable in Shift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75718" y="7863045"/>
            <a:ext cx="4859816" cy="8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46C8"/>
                </a:solidFill>
                <a:latin typeface="Lato 1 Bold"/>
                <a:ea typeface="Lato 1 Bold"/>
                <a:cs typeface="Lato 1 Bold"/>
                <a:sym typeface="Lato 1 Bold"/>
              </a:rPr>
              <a:t>Gas Leaks: 16,000 in MA; Poses safety &amp; Logistical Challenges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57920" y="4146787"/>
            <a:ext cx="5915992" cy="130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46C8"/>
                </a:solidFill>
                <a:latin typeface="Lato 1 Bold"/>
                <a:ea typeface="Lato 1 Bold"/>
                <a:cs typeface="Lato 1 Bold"/>
                <a:sym typeface="Lato 1 Bold"/>
              </a:rPr>
              <a:t>Individual Home Market Model </a:t>
            </a:r>
          </a:p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46C8"/>
                </a:solidFill>
                <a:latin typeface="Lato 1 Bold"/>
                <a:ea typeface="Lato 1 Bold"/>
                <a:cs typeface="Lato 1 Bold"/>
                <a:sym typeface="Lato 1 Bold"/>
              </a:rPr>
              <a:t>for Residential Energy Change; Exacerbates inequity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35534" y="176618"/>
            <a:ext cx="2744979" cy="41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8"/>
              </a:lnSpc>
            </a:pPr>
            <a:r>
              <a:rPr lang="en-US" sz="2434">
                <a:solidFill>
                  <a:srgbClr val="000000"/>
                </a:solidFill>
                <a:latin typeface="Lato 1"/>
                <a:ea typeface="Lato 1"/>
                <a:cs typeface="Lato 1"/>
                <a:sym typeface="Lato 1"/>
              </a:rPr>
              <a:t>Camargo et al. 2024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318E482-0F24-CAB5-9F81-CFBE5AEB7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22743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70554"/>
            <a:ext cx="18288000" cy="1298928"/>
            <a:chOff x="0" y="0"/>
            <a:chExt cx="6671512" cy="4738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473852"/>
            </a:xfrm>
            <a:custGeom>
              <a:avLst/>
              <a:gdLst/>
              <a:ahLst/>
              <a:cxnLst/>
              <a:rect l="l" t="t" r="r" b="b"/>
              <a:pathLst>
                <a:path w="6671512" h="473852">
                  <a:moveTo>
                    <a:pt x="0" y="0"/>
                  </a:moveTo>
                  <a:lnTo>
                    <a:pt x="6671512" y="0"/>
                  </a:lnTo>
                  <a:lnTo>
                    <a:pt x="6671512" y="473852"/>
                  </a:lnTo>
                  <a:lnTo>
                    <a:pt x="0" y="473852"/>
                  </a:lnTo>
                  <a:close/>
                </a:path>
              </a:pathLst>
            </a:custGeom>
            <a:solidFill>
              <a:srgbClr val="0046C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9187204"/>
            <a:ext cx="1464495" cy="900664"/>
          </a:xfrm>
          <a:custGeom>
            <a:avLst/>
            <a:gdLst/>
            <a:ahLst/>
            <a:cxnLst/>
            <a:rect l="l" t="t" r="r" b="b"/>
            <a:pathLst>
              <a:path w="1464495" h="900664">
                <a:moveTo>
                  <a:pt x="0" y="0"/>
                </a:moveTo>
                <a:lnTo>
                  <a:pt x="1464495" y="0"/>
                </a:lnTo>
                <a:lnTo>
                  <a:pt x="1464495" y="900664"/>
                </a:lnTo>
                <a:lnTo>
                  <a:pt x="0" y="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613736" y="9279660"/>
            <a:ext cx="3645564" cy="715752"/>
          </a:xfrm>
          <a:custGeom>
            <a:avLst/>
            <a:gdLst/>
            <a:ahLst/>
            <a:cxnLst/>
            <a:rect l="l" t="t" r="r" b="b"/>
            <a:pathLst>
              <a:path w="3645564" h="715752">
                <a:moveTo>
                  <a:pt x="0" y="0"/>
                </a:moveTo>
                <a:lnTo>
                  <a:pt x="3645564" y="0"/>
                </a:lnTo>
                <a:lnTo>
                  <a:pt x="3645564" y="715752"/>
                </a:lnTo>
                <a:lnTo>
                  <a:pt x="0" y="715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7372" t="-292757" r="-17376" b="-293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612754" y="3142612"/>
            <a:ext cx="9570331" cy="277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41"/>
              </a:lnSpc>
              <a:spcBef>
                <a:spcPct val="0"/>
              </a:spcBef>
            </a:pPr>
            <a:r>
              <a:rPr lang="en-US" sz="6117" b="1">
                <a:solidFill>
                  <a:srgbClr val="196BDE"/>
                </a:solidFill>
                <a:latin typeface="Lato 1 Bold"/>
                <a:ea typeface="Lato 1 Bold"/>
                <a:cs typeface="Lato 1 Bold"/>
                <a:sym typeface="Lato 1 Bold"/>
              </a:rPr>
              <a:t>How Can Geothermal Energy Networks (GENs) Meet EJ Priorities? 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2325043" y="309523"/>
            <a:ext cx="9331676" cy="8080810"/>
            <a:chOff x="0" y="0"/>
            <a:chExt cx="4282440" cy="3708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>
                <a:alphaModFix amt="88000"/>
              </a:blip>
              <a:stretch>
                <a:fillRect l="-26950" r="-269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AutoShape 9"/>
          <p:cNvSpPr/>
          <p:nvPr/>
        </p:nvSpPr>
        <p:spPr>
          <a:xfrm rot="-10800000">
            <a:off x="7590168" y="6539764"/>
            <a:ext cx="9592918" cy="8882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E8B99B-9EA0-EF56-7240-8D827E85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02000" y="976732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960</Words>
  <Application>Microsoft Macintosh PowerPoint</Application>
  <PresentationFormat>Custom</PresentationFormat>
  <Paragraphs>134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Lato 2 Italics</vt:lpstr>
      <vt:lpstr>Lato 2 Bold</vt:lpstr>
      <vt:lpstr>Lato 2</vt:lpstr>
      <vt:lpstr>Lato 1 Bold</vt:lpstr>
      <vt:lpstr>Calibri</vt:lpstr>
      <vt:lpstr>Canva Sans Bold</vt:lpstr>
      <vt:lpstr>Canva Sans</vt:lpstr>
      <vt:lpstr>Aptos</vt:lpstr>
      <vt:lpstr>Lato 1</vt:lpstr>
      <vt:lpstr>Arial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Geothermal Energy Networks (GENs) Can Meet Environmental Justice Priorities   </dc:title>
  <dc:subject>Chris Rabe</dc:subject>
  <dc:creator/>
  <cp:keywords/>
  <dc:description/>
  <cp:lastModifiedBy>H. Sharon Lin</cp:lastModifiedBy>
  <cp:revision>19</cp:revision>
  <dcterms:created xsi:type="dcterms:W3CDTF">2006-08-16T00:00:00Z</dcterms:created>
  <dcterms:modified xsi:type="dcterms:W3CDTF">2025-07-10T18:24:29Z</dcterms:modified>
  <cp:category/>
  <dc:identifier>DAGdBjZk8go</dc:identifier>
</cp:coreProperties>
</file>