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0" roundtripDataSignature="AMtx7mglWkmRSv9hBlE3/x2QJ8L+QLpR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slide" Target="slides/slide2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customXml" Target="../customXml/item3.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customXml" Target="../customXml/item2.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1.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customschemas.google.com/relationships/presentationmetadata" Target="metadata"/><Relationship Id="rId14" Type="http://schemas.openxmlformats.org/officeDocument/2006/relationships/slide" Target="slides/slide9.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6cbfa1676f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36cbfa1676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4"/>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5"/>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5"/>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3"/>
          <p:cNvSpPr/>
          <p:nvPr>
            <p:ph idx="2" type="pic"/>
          </p:nvPr>
        </p:nvSpPr>
        <p:spPr>
          <a:xfrm>
            <a:off x="1792288" y="612775"/>
            <a:ext cx="5486400" cy="4114800"/>
          </a:xfrm>
          <a:prstGeom prst="rect">
            <a:avLst/>
          </a:prstGeom>
          <a:noFill/>
          <a:ln>
            <a:noFill/>
          </a:ln>
        </p:spPr>
      </p:sp>
      <p:sp>
        <p:nvSpPr>
          <p:cNvPr id="64" name="Google Shape;64;p3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hyperlink" Target="https://anthropocenealliance.org/western-shoshone-defense-project/" TargetMode="External"/><Relationship Id="rId5" Type="http://schemas.openxmlformats.org/officeDocument/2006/relationships/hyperlink" Target="https://nevadamagazine.com/issue/november-december-2015/7212/" TargetMode="External"/><Relationship Id="rId6" Type="http://schemas.openxmlformats.org/officeDocument/2006/relationships/hyperlink" Target="https://terrascope.mit.edu/radio/a-rock-in-a-hard-place-the-lithium-conundrum-in-nevada/" TargetMode="External"/><Relationship Id="rId7" Type="http://schemas.openxmlformats.org/officeDocument/2006/relationships/hyperlink" Target="http://terrascope.mit.edu" TargetMode="External"/><Relationship Id="rId8" Type="http://schemas.openxmlformats.org/officeDocument/2006/relationships/hyperlink" Target="https://ocw.mit.edu/help/faq-fair-us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unsplash.com/@matthewdelivera?utm_content=creditCopyText&amp;utm_medium=referral&amp;utm_source=unsplash" TargetMode="External"/><Relationship Id="rId4" Type="http://schemas.openxmlformats.org/officeDocument/2006/relationships/hyperlink" Target="https://unsplash.com/photos/a-view-of-a-large-open-pit-in-the-middle-of-nowhere-4Gf51uY0YQE?utm_content=creditCopyText&amp;utm_medium=referral&amp;utm_source=unsplash" TargetMode="External"/><Relationship Id="rId5" Type="http://schemas.openxmlformats.org/officeDocument/2006/relationships/hyperlink" Target="https://unsplash.com/photos/a-view-of-a-large-open-pit-in-the-middle-of-nowhere-4Gf51uY0YQE?utm_content=creditCopyText&amp;utm_medium=referral&amp;utm_source=unsplash" TargetMode="External"/><Relationship Id="rId6"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youtube.com/watch?v=nl0E-UhKB5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eli.org/sites/default/files/files-pdf/TheDebate-May-June-2023.pdf" TargetMode="External"/><Relationship Id="rId4" Type="http://schemas.openxmlformats.org/officeDocument/2006/relationships/hyperlink" Target="https://www.eli.org/sites/default/files/files-pdf/TheDebate-May-June-2023.pdf" TargetMode="External"/><Relationship Id="rId5" Type="http://schemas.openxmlformats.org/officeDocument/2006/relationships/image" Target="../media/image5.png"/><Relationship Id="rId6" Type="http://schemas.openxmlformats.org/officeDocument/2006/relationships/hyperlink" Target="https://ocw.mit.edu/help/faq-fair-us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hyperlink" Target="https://www.nature.com/articles/s41578-021-00325-9#Sec3" TargetMode="External"/><Relationship Id="rId5" Type="http://schemas.openxmlformats.org/officeDocument/2006/relationships/hyperlink" Target="https://www.newscientist.com/article/2385500-energy-storing-concrete-could-form-foundations-for-solar-powered-homes/" TargetMode="External"/><Relationship Id="rId6" Type="http://schemas.openxmlformats.org/officeDocument/2006/relationships/hyperlink" Target="https://web.mit.edu/12.000/www/m2016/finalwebsite/solutions/greenmining.html" TargetMode="External"/><Relationship Id="rId7" Type="http://schemas.openxmlformats.org/officeDocument/2006/relationships/hyperlink" Target="https://ocw.mit.edu/help/faq-fair-us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climate.mit.edu/ask-mit/how-does-environmental-impact-mining-clean-energy-metals-compare-mining-coal-oil-and-gas" TargetMode="External"/><Relationship Id="rId4" Type="http://schemas.openxmlformats.org/officeDocument/2006/relationships/hyperlink" Target="https://climate.mit.edu/ask-mit/how-does-environmental-impact-mining-clean-energy-metals-compare-mining-coal-oil-and-gas" TargetMode="External"/><Relationship Id="rId5"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s://unsplash.com/@dominik_photography?utm_content=creditCopyText&amp;utm_medium=referral&amp;utm_source=unsplash" TargetMode="External"/><Relationship Id="rId4" Type="http://schemas.openxmlformats.org/officeDocument/2006/relationships/hyperlink" Target="https://unsplash.com/photos/photography-of-excavators-at-mining-area-Mk2ls9UBO2E?utm_content=creditCopyText&amp;utm_medium=referral&amp;utm_source=unsplash" TargetMode="External"/><Relationship Id="rId5" Type="http://schemas.openxmlformats.org/officeDocument/2006/relationships/image" Target="../media/image6.jpg"/></Relationships>
</file>

<file path=ppt/slides/_rels/slide19.xml.rels><?xml version="1.0" encoding="UTF-8" standalone="yes"?><Relationships xmlns="http://schemas.openxmlformats.org/package/2006/relationships"><Relationship Id="rId11" Type="http://schemas.openxmlformats.org/officeDocument/2006/relationships/hyperlink" Target="https://www.youtube.com/watch?v=6lHLaM2FFQ4" TargetMode="External"/><Relationship Id="rId10" Type="http://schemas.openxmlformats.org/officeDocument/2006/relationships/hyperlink" Target="https://web.mit.edu/12.000/www/m2016/finalwebsite/problems/mining.html" TargetMode="External"/><Relationship Id="rId13" Type="http://schemas.openxmlformats.org/officeDocument/2006/relationships/hyperlink" Target="https://www.youtube.com/watch?v=st2gBlWy8Oc" TargetMode="External"/><Relationship Id="rId12" Type="http://schemas.openxmlformats.org/officeDocument/2006/relationships/hyperlink" Target="https://www.youtube.com/watch?v=-uyIzKIw0xY&amp;t=28s" TargetMode="External"/><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climate.mit.edu/ask-mit/will-mining-resources-needed-clean-energy-cause-problems-environment" TargetMode="External"/><Relationship Id="rId4" Type="http://schemas.openxmlformats.org/officeDocument/2006/relationships/hyperlink" Target="https://www.sciencedirect.com/science/article/abs/pii/S0301420723000880" TargetMode="External"/><Relationship Id="rId9" Type="http://schemas.openxmlformats.org/officeDocument/2006/relationships/hyperlink" Target="https://www.youtube.com/watch?v=IeR-h9C2fgc" TargetMode="External"/><Relationship Id="rId5" Type="http://schemas.openxmlformats.org/officeDocument/2006/relationships/hyperlink" Target="https://cseweb.ucsd.edu/classes/sp22/cse291-f/" TargetMode="External"/><Relationship Id="rId6" Type="http://schemas.openxmlformats.org/officeDocument/2006/relationships/hyperlink" Target="https://www.youtube.com/watch?v=IqxwnmlUUts" TargetMode="External"/><Relationship Id="rId7" Type="http://schemas.openxmlformats.org/officeDocument/2006/relationships/hyperlink" Target="https://www.iea.org/reports/the-role-of-critical-minerals-in-clean-energy-transitions/mineral-requirements-for-clean-energy-transitions" TargetMode="External"/><Relationship Id="rId8" Type="http://schemas.openxmlformats.org/officeDocument/2006/relationships/hyperlink" Target="https://eprints.whiterose.ac.uk/16313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hyperlink" Target="https://www.annualreviews.org/doi/abs/10.1146/annurev-environ-082508-094348" TargetMode="External"/><Relationship Id="rId5" Type="http://schemas.openxmlformats.org/officeDocument/2006/relationships/hyperlink" Target="https://www.annualreviews.org/doi/abs/10.1146/annurev-environ-082508-094348" TargetMode="External"/><Relationship Id="rId6" Type="http://schemas.openxmlformats.org/officeDocument/2006/relationships/hyperlink" Target="https://www.annualreviews.org/doi/abs/10.1146/annurev-environ-082508-094348" TargetMode="External"/><Relationship Id="rId7" Type="http://schemas.openxmlformats.org/officeDocument/2006/relationships/hyperlink" Target="https://www.flickr.com/photos/82134796@N03/9735561900/" TargetMode="External"/><Relationship Id="rId8" Type="http://schemas.openxmlformats.org/officeDocument/2006/relationships/hyperlink" Target="https://ocw.mit.edu/help/faq-fair-use/" TargetMode="External"/></Relationships>
</file>

<file path=ppt/slides/_rels/slide20.xml.rels><?xml version="1.0" encoding="UTF-8" standalone="yes"?><Relationships xmlns="http://schemas.openxmlformats.org/package/2006/relationships"><Relationship Id="rId11" Type="http://schemas.openxmlformats.org/officeDocument/2006/relationships/hyperlink" Target="https://www.youtube.com/watch?v=6lHLaM2FFQ4" TargetMode="External"/><Relationship Id="rId10" Type="http://schemas.openxmlformats.org/officeDocument/2006/relationships/hyperlink" Target="https://web.mit.edu/12.000/www/m2016/finalwebsite/problems/mining.html" TargetMode="External"/><Relationship Id="rId13" Type="http://schemas.openxmlformats.org/officeDocument/2006/relationships/hyperlink" Target="https://www.youtube.com/watch?v=st2gBlWy8Oc" TargetMode="External"/><Relationship Id="rId12" Type="http://schemas.openxmlformats.org/officeDocument/2006/relationships/hyperlink" Target="https://www.youtube.com/watch?v=-uyIzKIw0xY&amp;t=28s" TargetMode="External"/><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climate.mit.edu/ask-mit/will-mining-resources-needed-clean-energy-cause-problems-environment" TargetMode="External"/><Relationship Id="rId4" Type="http://schemas.openxmlformats.org/officeDocument/2006/relationships/hyperlink" Target="https://www.sciencedirect.com/science/article/abs/pii/S0301420723000880" TargetMode="External"/><Relationship Id="rId9" Type="http://schemas.openxmlformats.org/officeDocument/2006/relationships/hyperlink" Target="https://www.youtube.com/watch?v=IeR-h9C2fgc" TargetMode="External"/><Relationship Id="rId5" Type="http://schemas.openxmlformats.org/officeDocument/2006/relationships/hyperlink" Target="https://cseweb.ucsd.edu/classes/sp22/cse291-f/" TargetMode="External"/><Relationship Id="rId6" Type="http://schemas.openxmlformats.org/officeDocument/2006/relationships/hyperlink" Target="https://www.youtube.com/watch?v=IqxwnmlUUts" TargetMode="External"/><Relationship Id="rId7" Type="http://schemas.openxmlformats.org/officeDocument/2006/relationships/hyperlink" Target="https://www.iea.org/reports/the-role-of-critical-minerals-in-clean-energy-transitions/mineral-requirements-for-clean-energy-transitions" TargetMode="External"/><Relationship Id="rId8" Type="http://schemas.openxmlformats.org/officeDocument/2006/relationships/hyperlink" Target="https://eprints.whiterose.ac.uk/163132/"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1" Type="http://schemas.openxmlformats.org/officeDocument/2006/relationships/hyperlink" Target="https://www.iea.org/reports/the-role-of-critical-minerals-in-clean-energy-transitions/mineral-requirements-for-clean-energy-transitions" TargetMode="External"/><Relationship Id="rId10" Type="http://schemas.openxmlformats.org/officeDocument/2006/relationships/hyperlink" Target="https://www.newscientist.com/article/2385500-energy-storing-concrete-could-form-foundations-for-solar-powered-homes/" TargetMode="External"/><Relationship Id="rId13" Type="http://schemas.openxmlformats.org/officeDocument/2006/relationships/hyperlink" Target="https://exhibits.lib.utah.edu/s/mining-the-west/page/health-environmental" TargetMode="External"/><Relationship Id="rId12" Type="http://schemas.openxmlformats.org/officeDocument/2006/relationships/hyperlink" Target="https://www.youtube.com/watch?v=nl0E-UhKB5E"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news.mit.edu/2022/mining-clean-energy-transition-1201" TargetMode="External"/><Relationship Id="rId4" Type="http://schemas.openxmlformats.org/officeDocument/2006/relationships/hyperlink" Target="https://www.allwecansave.earth/assignments-to-spark-action" TargetMode="External"/><Relationship Id="rId9" Type="http://schemas.openxmlformats.org/officeDocument/2006/relationships/hyperlink" Target="https://doi.org/10.1038/s41578-021-00325-9" TargetMode="External"/><Relationship Id="rId15" Type="http://schemas.openxmlformats.org/officeDocument/2006/relationships/hyperlink" Target="https://web.mit.edu/12.000/www/m2016/finalwebsite/problems/mining.html" TargetMode="External"/><Relationship Id="rId14" Type="http://schemas.openxmlformats.org/officeDocument/2006/relationships/hyperlink" Target="https://www.zocalopublicsquare.org/2023/08/21/im-indigenous-australian-and-i-work-for-a-mining-company/ideas/essay/" TargetMode="External"/><Relationship Id="rId17" Type="http://schemas.openxmlformats.org/officeDocument/2006/relationships/hyperlink" Target="https://education.nationalgeographic.org/resource/mining" TargetMode="External"/><Relationship Id="rId16" Type="http://schemas.openxmlformats.org/officeDocument/2006/relationships/hyperlink" Target="https://web.mit.edu/12.000/www/m2016/finalwebsite/solutions/greenmining.html" TargetMode="External"/><Relationship Id="rId5" Type="http://schemas.openxmlformats.org/officeDocument/2006/relationships/hyperlink" Target="https://climate.mit.edu/ask-mit/will-mining-resources-needed-clean-energy-cause-problems-environment" TargetMode="External"/><Relationship Id="rId6" Type="http://schemas.openxmlformats.org/officeDocument/2006/relationships/hyperlink" Target="https://www.youtube.com/watch?v=0Q2IW7UEclI+https%3A%2F%2Fwww.youtube.com%2Fwatch%3Fv" TargetMode="External"/><Relationship Id="rId18" Type="http://schemas.openxmlformats.org/officeDocument/2006/relationships/hyperlink" Target="https://www.nma.org/wp-content/uploads/2016/09/NMA-Fact-Sheet-40-Minerals-and-Uses.pdf" TargetMode="External"/><Relationship Id="rId7" Type="http://schemas.openxmlformats.org/officeDocument/2006/relationships/hyperlink" Target="https://climate.mit.edu/ask-mit/how-does-environmental-impact-mining-clean-energy-metals-compare-mining-coal-oil-and-gas" TargetMode="External"/><Relationship Id="rId8" Type="http://schemas.openxmlformats.org/officeDocument/2006/relationships/hyperlink" Target="https://www.youtube.com/watch?v=6lHLaM2FFQ4" TargetMode="External"/></Relationships>
</file>

<file path=ppt/slides/_rels/slide23.xml.rels><?xml version="1.0" encoding="UTF-8" standalone="yes"?><Relationships xmlns="http://schemas.openxmlformats.org/package/2006/relationships"><Relationship Id="rId10" Type="http://schemas.openxmlformats.org/officeDocument/2006/relationships/hyperlink" Target="https://honorearth.org/talon-min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doi.org/https:/environmentalsolutions.mit.edu/wp-content/uploads/2021/09/Hydrosocial-Displacements-White-Paper.pdf" TargetMode="External"/><Relationship Id="rId4" Type="http://schemas.openxmlformats.org/officeDocument/2006/relationships/hyperlink" Target="https://doi.org/10.1016/j.resourpol.2023.103380" TargetMode="External"/><Relationship Id="rId9" Type="http://schemas.openxmlformats.org/officeDocument/2006/relationships/hyperlink" Target="https://www.ienearth.org/category/native-energy/mining/" TargetMode="External"/><Relationship Id="rId5" Type="http://schemas.openxmlformats.org/officeDocument/2006/relationships/hyperlink" Target="https://cseweb.ucsd.edu/classes/sp22/cse291-f/" TargetMode="External"/><Relationship Id="rId6" Type="http://schemas.openxmlformats.org/officeDocument/2006/relationships/hyperlink" Target="https://www.youtube.com/watch?v=mrCcTiSL_Hg" TargetMode="External"/><Relationship Id="rId7" Type="http://schemas.openxmlformats.org/officeDocument/2006/relationships/hyperlink" Target="https://www.eli.org/sites/default/files/files-pdf/TheDebate-May-June-2023.pdf" TargetMode="External"/><Relationship Id="rId8" Type="http://schemas.openxmlformats.org/officeDocument/2006/relationships/hyperlink" Target="https://doi.org/10.2458/v27i1.23059"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www.flickr.com/photos/39312862@N00/295075889" TargetMode="External"/><Relationship Id="rId4" Type="http://schemas.openxmlformats.org/officeDocument/2006/relationships/hyperlink" Target="https://ocw.mit.edu/help/faq-fair-use/" TargetMode="External"/><Relationship Id="rId5"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unsplash.com/@miningwatch_portugal?utm_content=creditCopyText&amp;utm_medium=referral&amp;utm_source=unsplash" TargetMode="External"/><Relationship Id="rId4" Type="http://schemas.openxmlformats.org/officeDocument/2006/relationships/hyperlink" Target="https://unsplash.com/photos/a-large-truck-driving-down-a-dirt-road-YG0qc-e6hgg?utm_content=creditCopyText&amp;utm_medium=referral&amp;utm_source=unsplash" TargetMode="External"/><Relationship Id="rId5"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unsplash.com/@dionbeetson?utm_content=creditCopyText&amp;utm_medium=referral&amp;utm_source=unsplash" TargetMode="External"/><Relationship Id="rId4" Type="http://schemas.openxmlformats.org/officeDocument/2006/relationships/hyperlink" Target="https://unsplash.com/photos/an-aerial-view-of-a-quarry-with-a-blue-pool-oF7hh97lVqA?utm_content=creditCopyText&amp;utm_medium=referral&amp;utm_source=unsplash" TargetMode="External"/><Relationship Id="rId5" Type="http://schemas.openxmlformats.org/officeDocument/2006/relationships/image" Target="../media/image14.jpg"/><Relationship Id="rId6" Type="http://schemas.openxmlformats.org/officeDocument/2006/relationships/hyperlink" Target="https://education.nationalgeographic.org/resource/mining/" TargetMode="External"/><Relationship Id="rId7" Type="http://schemas.openxmlformats.org/officeDocument/2006/relationships/hyperlink" Target="https://mit.primo.exlibrisgroup.com/discovery/fulldisplay?docid=alma990012555490106761&amp;context=L&amp;vid=01MIT_INST%3AMIT&amp;lang=en&amp;search_scope=catalog&amp;adaptor=Local+Search+Engine&amp;isFrbr=true&amp;tab=bento&amp;query=any%2Ccontains%2CA+Concise+History+of+Mining&amp;sortby=date_d&amp;facet=frbrgroupid%2Cinclude%2C906623204294508436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www.honorearth.org/mission-and-vision" TargetMode="External"/><Relationship Id="rId4" Type="http://schemas.openxmlformats.org/officeDocument/2006/relationships/hyperlink" Target="https://www.ienearth.org/category/native-energy/mining/" TargetMode="External"/><Relationship Id="rId5" Type="http://schemas.openxmlformats.org/officeDocument/2006/relationships/hyperlink" Target="https://ocw.mit.edu/help/faq-fair-use/" TargetMode="External"/><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hyperlink" Target="https://www.zocalopublicsquare.org/2023/08/21/im-indigenous-australian-and-i-work-for-a-mining-company/ideas/essay/" TargetMode="External"/><Relationship Id="rId5" Type="http://schemas.openxmlformats.org/officeDocument/2006/relationships/hyperlink" Target="https://www.flickr.com/photos/82134796@N03/9735561900/" TargetMode="External"/><Relationship Id="rId6" Type="http://schemas.openxmlformats.org/officeDocument/2006/relationships/hyperlink" Target="https://ocw.mit.edu/help/faq-fair-us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3" name="Shape 83"/>
        <p:cNvGrpSpPr/>
        <p:nvPr/>
      </p:nvGrpSpPr>
      <p:grpSpPr>
        <a:xfrm>
          <a:off x="0" y="0"/>
          <a:ext cx="0" cy="0"/>
          <a:chOff x="0" y="0"/>
          <a:chExt cx="0" cy="0"/>
        </a:xfrm>
      </p:grpSpPr>
      <p:grpSp>
        <p:nvGrpSpPr>
          <p:cNvPr id="84" name="Google Shape;84;p1"/>
          <p:cNvGrpSpPr/>
          <p:nvPr/>
        </p:nvGrpSpPr>
        <p:grpSpPr>
          <a:xfrm>
            <a:off x="-1248082" y="6254295"/>
            <a:ext cx="20784165" cy="4091084"/>
            <a:chOff x="0" y="-38100"/>
            <a:chExt cx="5474019" cy="1077487"/>
          </a:xfrm>
        </p:grpSpPr>
        <p:sp>
          <p:nvSpPr>
            <p:cNvPr id="85" name="Google Shape;85;p1"/>
            <p:cNvSpPr/>
            <p:nvPr/>
          </p:nvSpPr>
          <p:spPr>
            <a:xfrm>
              <a:off x="0" y="0"/>
              <a:ext cx="5474019" cy="1039387"/>
            </a:xfrm>
            <a:custGeom>
              <a:rect b="b" l="l" r="r" t="t"/>
              <a:pathLst>
                <a:path extrusionOk="0" h="1039387" w="5474019">
                  <a:moveTo>
                    <a:pt x="0" y="0"/>
                  </a:moveTo>
                  <a:lnTo>
                    <a:pt x="5474019" y="0"/>
                  </a:lnTo>
                  <a:lnTo>
                    <a:pt x="5474019" y="1039387"/>
                  </a:lnTo>
                  <a:lnTo>
                    <a:pt x="0" y="1039387"/>
                  </a:lnTo>
                  <a:close/>
                </a:path>
              </a:pathLst>
            </a:custGeom>
            <a:solidFill>
              <a:srgbClr val="04467C"/>
            </a:solidFill>
            <a:ln>
              <a:noFill/>
            </a:ln>
          </p:spPr>
        </p:sp>
        <p:sp>
          <p:nvSpPr>
            <p:cNvPr id="86" name="Google Shape;86;p1"/>
            <p:cNvSpPr txBox="1"/>
            <p:nvPr/>
          </p:nvSpPr>
          <p:spPr>
            <a:xfrm>
              <a:off x="0" y="-38100"/>
              <a:ext cx="5474019" cy="107748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
          <p:cNvSpPr/>
          <p:nvPr/>
        </p:nvSpPr>
        <p:spPr>
          <a:xfrm>
            <a:off x="1028700" y="6728865"/>
            <a:ext cx="6366474" cy="6530730"/>
          </a:xfrm>
          <a:custGeom>
            <a:rect b="b" l="l" r="r" t="t"/>
            <a:pathLst>
              <a:path extrusionOk="0" h="6513830" w="635000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cap="flat" cmpd="sng" w="12700">
            <a:solidFill>
              <a:srgbClr val="000000"/>
            </a:solidFill>
            <a:prstDash val="solid"/>
            <a:round/>
            <a:headEnd len="sm" w="sm" type="none"/>
            <a:tailEnd len="sm" w="sm" type="none"/>
          </a:ln>
        </p:spPr>
      </p:sp>
      <p:grpSp>
        <p:nvGrpSpPr>
          <p:cNvPr id="88" name="Google Shape;88;p1"/>
          <p:cNvGrpSpPr/>
          <p:nvPr/>
        </p:nvGrpSpPr>
        <p:grpSpPr>
          <a:xfrm>
            <a:off x="-1248082" y="-1233584"/>
            <a:ext cx="20784165" cy="1805084"/>
            <a:chOff x="0" y="-38100"/>
            <a:chExt cx="5474019" cy="475413"/>
          </a:xfrm>
        </p:grpSpPr>
        <p:sp>
          <p:nvSpPr>
            <p:cNvPr id="89" name="Google Shape;89;p1"/>
            <p:cNvSpPr/>
            <p:nvPr/>
          </p:nvSpPr>
          <p:spPr>
            <a:xfrm>
              <a:off x="0" y="0"/>
              <a:ext cx="5474019" cy="437313"/>
            </a:xfrm>
            <a:custGeom>
              <a:rect b="b" l="l" r="r" t="t"/>
              <a:pathLst>
                <a:path extrusionOk="0" h="437313" w="5474019">
                  <a:moveTo>
                    <a:pt x="0" y="0"/>
                  </a:moveTo>
                  <a:lnTo>
                    <a:pt x="5474019" y="0"/>
                  </a:lnTo>
                  <a:lnTo>
                    <a:pt x="5474019" y="437313"/>
                  </a:lnTo>
                  <a:lnTo>
                    <a:pt x="0" y="437313"/>
                  </a:lnTo>
                  <a:close/>
                </a:path>
              </a:pathLst>
            </a:custGeom>
            <a:solidFill>
              <a:srgbClr val="4A4849"/>
            </a:solidFill>
            <a:ln>
              <a:noFill/>
            </a:ln>
          </p:spPr>
        </p:sp>
        <p:sp>
          <p:nvSpPr>
            <p:cNvPr id="90" name="Google Shape;90;p1"/>
            <p:cNvSpPr txBox="1"/>
            <p:nvPr/>
          </p:nvSpPr>
          <p:spPr>
            <a:xfrm>
              <a:off x="0" y="-38100"/>
              <a:ext cx="5474019" cy="47541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
          <p:cNvSpPr/>
          <p:nvPr/>
        </p:nvSpPr>
        <p:spPr>
          <a:xfrm>
            <a:off x="2544348" y="6951822"/>
            <a:ext cx="3335178" cy="3335178"/>
          </a:xfrm>
          <a:custGeom>
            <a:rect b="b" l="l" r="r" t="t"/>
            <a:pathLst>
              <a:path extrusionOk="0" h="3335178" w="3335178">
                <a:moveTo>
                  <a:pt x="0" y="0"/>
                </a:moveTo>
                <a:lnTo>
                  <a:pt x="3335178" y="0"/>
                </a:lnTo>
                <a:lnTo>
                  <a:pt x="3335178" y="3335178"/>
                </a:lnTo>
                <a:lnTo>
                  <a:pt x="0" y="3335178"/>
                </a:lnTo>
                <a:lnTo>
                  <a:pt x="0" y="0"/>
                </a:lnTo>
                <a:close/>
              </a:path>
            </a:pathLst>
          </a:custGeom>
          <a:blipFill rotWithShape="1">
            <a:blip r:embed="rId3">
              <a:alphaModFix/>
            </a:blip>
            <a:stretch>
              <a:fillRect b="-6496" l="-14087" r="-13478" t="-1937"/>
            </a:stretch>
          </a:blipFill>
          <a:ln>
            <a:noFill/>
          </a:ln>
        </p:spPr>
      </p:sp>
      <p:sp>
        <p:nvSpPr>
          <p:cNvPr id="92" name="Google Shape;92;p1"/>
          <p:cNvSpPr txBox="1"/>
          <p:nvPr/>
        </p:nvSpPr>
        <p:spPr>
          <a:xfrm>
            <a:off x="1028700" y="2369546"/>
            <a:ext cx="16230600" cy="163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599" u="none" cap="none" strike="noStrike">
                <a:solidFill>
                  <a:srgbClr val="4A4849"/>
                </a:solidFill>
                <a:latin typeface="Arial"/>
                <a:ea typeface="Arial"/>
                <a:cs typeface="Arial"/>
                <a:sym typeface="Arial"/>
              </a:rPr>
              <a:t>Mining &amp; Climate</a:t>
            </a:r>
            <a:endParaRPr/>
          </a:p>
        </p:txBody>
      </p:sp>
      <p:sp>
        <p:nvSpPr>
          <p:cNvPr id="93" name="Google Shape;93;p1"/>
          <p:cNvSpPr txBox="1"/>
          <p:nvPr/>
        </p:nvSpPr>
        <p:spPr>
          <a:xfrm>
            <a:off x="1028700" y="3812023"/>
            <a:ext cx="16230600" cy="162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589" u="none" cap="none" strike="noStrike">
                <a:solidFill>
                  <a:srgbClr val="173F6D"/>
                </a:solidFill>
                <a:latin typeface="Arial"/>
                <a:ea typeface="Arial"/>
                <a:cs typeface="Arial"/>
                <a:sym typeface="Arial"/>
              </a:rPr>
              <a:t>Justice Case Studies</a:t>
            </a:r>
            <a:endParaRPr/>
          </a:p>
        </p:txBody>
      </p:sp>
      <p:grpSp>
        <p:nvGrpSpPr>
          <p:cNvPr id="94" name="Google Shape;94;p1"/>
          <p:cNvGrpSpPr/>
          <p:nvPr/>
        </p:nvGrpSpPr>
        <p:grpSpPr>
          <a:xfrm>
            <a:off x="1028700" y="1394000"/>
            <a:ext cx="8708070" cy="458700"/>
            <a:chOff x="1028700" y="1394000"/>
            <a:chExt cx="8708070" cy="458700"/>
          </a:xfrm>
        </p:grpSpPr>
        <p:sp>
          <p:nvSpPr>
            <p:cNvPr id="95" name="Google Shape;95;p1"/>
            <p:cNvSpPr/>
            <p:nvPr/>
          </p:nvSpPr>
          <p:spPr>
            <a:xfrm>
              <a:off x="1028700" y="1394000"/>
              <a:ext cx="36585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6" name="Google Shape;96;p1"/>
            <p:cNvSpPr txBox="1"/>
            <p:nvPr/>
          </p:nvSpPr>
          <p:spPr>
            <a:xfrm>
              <a:off x="1209870" y="1469442"/>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FOUNDATIONAL MODULE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50" name="Shape 250"/>
        <p:cNvGrpSpPr/>
        <p:nvPr/>
      </p:nvGrpSpPr>
      <p:grpSpPr>
        <a:xfrm>
          <a:off x="0" y="0"/>
          <a:ext cx="0" cy="0"/>
          <a:chOff x="0" y="0"/>
          <a:chExt cx="0" cy="0"/>
        </a:xfrm>
      </p:grpSpPr>
      <p:grpSp>
        <p:nvGrpSpPr>
          <p:cNvPr id="251" name="Google Shape;251;p10"/>
          <p:cNvGrpSpPr/>
          <p:nvPr/>
        </p:nvGrpSpPr>
        <p:grpSpPr>
          <a:xfrm>
            <a:off x="-1248082" y="9570840"/>
            <a:ext cx="13358044" cy="716160"/>
            <a:chOff x="0" y="-38100"/>
            <a:chExt cx="3518168" cy="188619"/>
          </a:xfrm>
        </p:grpSpPr>
        <p:sp>
          <p:nvSpPr>
            <p:cNvPr id="252" name="Google Shape;252;p10"/>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53" name="Google Shape;253;p10"/>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0"/>
          <p:cNvGrpSpPr/>
          <p:nvPr/>
        </p:nvGrpSpPr>
        <p:grpSpPr>
          <a:xfrm>
            <a:off x="12109962" y="9570840"/>
            <a:ext cx="7108723" cy="716160"/>
            <a:chOff x="0" y="-38100"/>
            <a:chExt cx="1872256" cy="188619"/>
          </a:xfrm>
        </p:grpSpPr>
        <p:sp>
          <p:nvSpPr>
            <p:cNvPr id="255" name="Google Shape;255;p10"/>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56" name="Google Shape;256;p10"/>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10"/>
          <p:cNvSpPr/>
          <p:nvPr/>
        </p:nvSpPr>
        <p:spPr>
          <a:xfrm>
            <a:off x="12109962" y="6193"/>
            <a:ext cx="8195676" cy="9709307"/>
          </a:xfrm>
          <a:custGeom>
            <a:rect b="b" l="l" r="r" t="t"/>
            <a:pathLst>
              <a:path extrusionOk="0" h="9709307" w="8195676">
                <a:moveTo>
                  <a:pt x="0" y="0"/>
                </a:moveTo>
                <a:lnTo>
                  <a:pt x="8195676" y="0"/>
                </a:lnTo>
                <a:lnTo>
                  <a:pt x="8195676" y="9709307"/>
                </a:lnTo>
                <a:lnTo>
                  <a:pt x="0" y="9709307"/>
                </a:lnTo>
                <a:lnTo>
                  <a:pt x="0" y="0"/>
                </a:lnTo>
                <a:close/>
              </a:path>
            </a:pathLst>
          </a:custGeom>
          <a:blipFill rotWithShape="1">
            <a:blip r:embed="rId3">
              <a:alphaModFix/>
            </a:blip>
            <a:stretch>
              <a:fillRect b="0" l="-62987" r="-12950" t="0"/>
            </a:stretch>
          </a:blipFill>
          <a:ln>
            <a:noFill/>
          </a:ln>
        </p:spPr>
      </p:sp>
      <p:sp>
        <p:nvSpPr>
          <p:cNvPr id="258" name="Google Shape;258;p10"/>
          <p:cNvSpPr txBox="1"/>
          <p:nvPr/>
        </p:nvSpPr>
        <p:spPr>
          <a:xfrm>
            <a:off x="889643" y="1343768"/>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Terrascope Case Study</a:t>
            </a:r>
            <a:endParaRPr/>
          </a:p>
        </p:txBody>
      </p:sp>
      <p:sp>
        <p:nvSpPr>
          <p:cNvPr id="259" name="Google Shape;259;p10"/>
          <p:cNvSpPr txBox="1"/>
          <p:nvPr/>
        </p:nvSpPr>
        <p:spPr>
          <a:xfrm>
            <a:off x="1028700" y="5015941"/>
            <a:ext cx="5532600" cy="1538700"/>
          </a:xfrm>
          <a:prstGeom prst="rect">
            <a:avLst/>
          </a:prstGeom>
          <a:noFill/>
          <a:ln>
            <a:noFill/>
          </a:ln>
        </p:spPr>
        <p:txBody>
          <a:bodyPr anchorCtr="0" anchor="t" bIns="0" lIns="0" spcFirstLastPara="1" rIns="0" wrap="square" tIns="0">
            <a:spAutoFit/>
          </a:bodyPr>
          <a:lstStyle/>
          <a:p>
            <a:pPr indent="-387286" lvl="1" marL="457200" marR="0" rtl="0" algn="l">
              <a:lnSpc>
                <a:spcPct val="100000"/>
              </a:lnSpc>
              <a:spcBef>
                <a:spcPts val="0"/>
              </a:spcBef>
              <a:spcAft>
                <a:spcPts val="0"/>
              </a:spcAft>
              <a:buClr>
                <a:srgbClr val="4A4849"/>
              </a:buClr>
              <a:buSzPts val="2499"/>
              <a:buFont typeface="Arial"/>
              <a:buChar char="•"/>
            </a:pPr>
            <a:r>
              <a:rPr b="0" i="1" lang="en-US" sz="2499" u="sng" cap="none" strike="noStrike">
                <a:solidFill>
                  <a:srgbClr val="4A4849"/>
                </a:solidFill>
                <a:latin typeface="Arial"/>
                <a:ea typeface="Arial"/>
                <a:cs typeface="Arial"/>
                <a:sym typeface="Arial"/>
                <a:hlinkClick r:id="rId4">
                  <a:extLst>
                    <a:ext uri="{A12FA001-AC4F-418D-AE19-62706E023703}">
                      <ahyp:hlinkClr val="tx"/>
                    </a:ext>
                  </a:extLst>
                </a:hlinkClick>
              </a:rPr>
              <a:t>Western Shoshone Defense Project </a:t>
            </a:r>
            <a:endParaRPr/>
          </a:p>
          <a:p>
            <a:pPr indent="-387286" lvl="1" marL="457200" marR="0" rtl="0" algn="l">
              <a:lnSpc>
                <a:spcPct val="100000"/>
              </a:lnSpc>
              <a:spcBef>
                <a:spcPts val="0"/>
              </a:spcBef>
              <a:spcAft>
                <a:spcPts val="0"/>
              </a:spcAft>
              <a:buClr>
                <a:srgbClr val="4A4849"/>
              </a:buClr>
              <a:buSzPts val="2499"/>
              <a:buFont typeface="Arial"/>
              <a:buChar char="•"/>
            </a:pPr>
            <a:r>
              <a:rPr b="0" i="1" lang="en-US" sz="2499" u="sng" cap="none" strike="noStrike">
                <a:solidFill>
                  <a:srgbClr val="4A4849"/>
                </a:solidFill>
                <a:latin typeface="Arial"/>
                <a:ea typeface="Arial"/>
                <a:cs typeface="Arial"/>
                <a:sym typeface="Arial"/>
                <a:hlinkClick r:id="rId5">
                  <a:extLst>
                    <a:ext uri="{A12FA001-AC4F-418D-AE19-62706E023703}">
                      <ahyp:hlinkClr val="tx"/>
                    </a:ext>
                  </a:extLst>
                </a:hlinkClick>
              </a:rPr>
              <a:t>The Dann Sisters: Searching for Reciprocity for the Western Shoshone</a:t>
            </a:r>
            <a:endParaRPr/>
          </a:p>
        </p:txBody>
      </p:sp>
      <p:sp>
        <p:nvSpPr>
          <p:cNvPr id="260" name="Google Shape;260;p10"/>
          <p:cNvSpPr txBox="1"/>
          <p:nvPr/>
        </p:nvSpPr>
        <p:spPr>
          <a:xfrm>
            <a:off x="1028700" y="4514640"/>
            <a:ext cx="55326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Key Readings for Background</a:t>
            </a:r>
            <a:endParaRPr/>
          </a:p>
        </p:txBody>
      </p:sp>
      <p:grpSp>
        <p:nvGrpSpPr>
          <p:cNvPr id="261" name="Google Shape;261;p10"/>
          <p:cNvGrpSpPr/>
          <p:nvPr/>
        </p:nvGrpSpPr>
        <p:grpSpPr>
          <a:xfrm>
            <a:off x="1028700" y="6984100"/>
            <a:ext cx="10539628" cy="2157294"/>
            <a:chOff x="0" y="-47625"/>
            <a:chExt cx="14291021" cy="2876392"/>
          </a:xfrm>
        </p:grpSpPr>
        <p:sp>
          <p:nvSpPr>
            <p:cNvPr id="262" name="Google Shape;262;p10"/>
            <p:cNvSpPr txBox="1"/>
            <p:nvPr/>
          </p:nvSpPr>
          <p:spPr>
            <a:xfrm>
              <a:off x="0" y="693667"/>
              <a:ext cx="14238900" cy="21351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impact has the Western Shoshone Defense Project had on mining operations?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can their methodologies with protesting against mining be applied to other aspects of climate justice?</a:t>
              </a:r>
              <a:endParaRPr/>
            </a:p>
          </p:txBody>
        </p:sp>
        <p:sp>
          <p:nvSpPr>
            <p:cNvPr id="263" name="Google Shape;263;p10"/>
            <p:cNvSpPr txBox="1"/>
            <p:nvPr/>
          </p:nvSpPr>
          <p:spPr>
            <a:xfrm>
              <a:off x="52121" y="-47625"/>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Discussion</a:t>
              </a:r>
              <a:endParaRPr/>
            </a:p>
          </p:txBody>
        </p:sp>
      </p:grpSp>
      <p:sp>
        <p:nvSpPr>
          <p:cNvPr id="264" name="Google Shape;264;p10"/>
          <p:cNvSpPr txBox="1"/>
          <p:nvPr/>
        </p:nvSpPr>
        <p:spPr>
          <a:xfrm>
            <a:off x="1028700" y="612775"/>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AF6EE"/>
                </a:solidFill>
                <a:latin typeface="Arial"/>
                <a:ea typeface="Arial"/>
                <a:cs typeface="Arial"/>
                <a:sym typeface="Arial"/>
              </a:rPr>
              <a:t> CASE STUDY #1</a:t>
            </a:r>
            <a:endParaRPr/>
          </a:p>
        </p:txBody>
      </p:sp>
      <p:sp>
        <p:nvSpPr>
          <p:cNvPr id="265" name="Google Shape;265;p10"/>
          <p:cNvSpPr txBox="1"/>
          <p:nvPr/>
        </p:nvSpPr>
        <p:spPr>
          <a:xfrm>
            <a:off x="7324951" y="4514650"/>
            <a:ext cx="4244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Listen to this podcast* </a:t>
            </a:r>
            <a:endParaRPr/>
          </a:p>
        </p:txBody>
      </p:sp>
      <p:sp>
        <p:nvSpPr>
          <p:cNvPr id="266" name="Google Shape;266;p10"/>
          <p:cNvSpPr txBox="1"/>
          <p:nvPr/>
        </p:nvSpPr>
        <p:spPr>
          <a:xfrm>
            <a:off x="7324951" y="5015951"/>
            <a:ext cx="4244100" cy="11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499" u="sng" cap="none" strike="noStrike">
                <a:solidFill>
                  <a:srgbClr val="4A4849"/>
                </a:solidFill>
                <a:latin typeface="Arial"/>
                <a:ea typeface="Arial"/>
                <a:cs typeface="Arial"/>
                <a:sym typeface="Arial"/>
                <a:hlinkClick r:id="rId6">
                  <a:extLst>
                    <a:ext uri="{A12FA001-AC4F-418D-AE19-62706E023703}">
                      <ahyp:hlinkClr val="tx"/>
                    </a:ext>
                  </a:extLst>
                </a:hlinkClick>
              </a:rPr>
              <a:t>A Rock in a Hard Place: The Lithium Conundrum in Nevada</a:t>
            </a:r>
            <a:endParaRPr/>
          </a:p>
        </p:txBody>
      </p:sp>
      <p:sp>
        <p:nvSpPr>
          <p:cNvPr id="267" name="Google Shape;267;p10"/>
          <p:cNvSpPr txBox="1"/>
          <p:nvPr/>
        </p:nvSpPr>
        <p:spPr>
          <a:xfrm>
            <a:off x="889643" y="9876155"/>
            <a:ext cx="69429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400" u="none" cap="none" strike="noStrike">
                <a:solidFill>
                  <a:srgbClr val="FFFFFF"/>
                </a:solidFill>
                <a:latin typeface="Arial"/>
                <a:ea typeface="Arial"/>
                <a:cs typeface="Arial"/>
                <a:sym typeface="Arial"/>
              </a:rPr>
              <a:t>*Additional project information of </a:t>
            </a:r>
            <a:r>
              <a:rPr b="0" i="0" lang="en-US" sz="1400" u="sng" cap="none" strike="noStrike">
                <a:solidFill>
                  <a:srgbClr val="FFFFFF"/>
                </a:solidFill>
                <a:latin typeface="Arial"/>
                <a:ea typeface="Arial"/>
                <a:cs typeface="Arial"/>
                <a:sym typeface="Arial"/>
                <a:hlinkClick r:id="rId7">
                  <a:extLst>
                    <a:ext uri="{A12FA001-AC4F-418D-AE19-62706E023703}">
                      <ahyp:hlinkClr val="tx"/>
                    </a:ext>
                  </a:extLst>
                </a:hlinkClick>
              </a:rPr>
              <a:t>Terrascope</a:t>
            </a:r>
            <a:r>
              <a:rPr b="0" i="0" lang="en-US" sz="1400" u="none" cap="none" strike="noStrike">
                <a:solidFill>
                  <a:srgbClr val="FFFFFF"/>
                </a:solidFill>
                <a:latin typeface="Arial"/>
                <a:ea typeface="Arial"/>
                <a:cs typeface="Arial"/>
                <a:sym typeface="Arial"/>
              </a:rPr>
              <a:t>, an MIT First-Year Learning Community</a:t>
            </a:r>
            <a:endParaRPr/>
          </a:p>
        </p:txBody>
      </p:sp>
      <p:sp>
        <p:nvSpPr>
          <p:cNvPr id="268" name="Google Shape;268;p10"/>
          <p:cNvSpPr txBox="1"/>
          <p:nvPr/>
        </p:nvSpPr>
        <p:spPr>
          <a:xfrm>
            <a:off x="1028700" y="2575882"/>
            <a:ext cx="105402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One particular indigenous organization that has protested against major mining projects in Nevada through lawsuits and community advocacy efforts is the Western Shoshone Defense Project, founded by Western Shoshone sisters Carrie and Mary Dann in 1991.</a:t>
            </a:r>
            <a:endParaRPr/>
          </a:p>
        </p:txBody>
      </p:sp>
      <p:sp>
        <p:nvSpPr>
          <p:cNvPr id="269" name="Google Shape;269;p10"/>
          <p:cNvSpPr txBox="1"/>
          <p:nvPr/>
        </p:nvSpPr>
        <p:spPr>
          <a:xfrm>
            <a:off x="10311750" y="9706800"/>
            <a:ext cx="8790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800">
                <a:solidFill>
                  <a:srgbClr val="FFFFFF"/>
                </a:solidFill>
              </a:rPr>
              <a:t>© source unknown. All rights reserved. This content is excluded from our Creative Commons license. For more information, see </a:t>
            </a:r>
            <a:r>
              <a:rPr lang="en-US" sz="1800" u="sng">
                <a:solidFill>
                  <a:schemeClr val="hlink"/>
                </a:solidFill>
                <a:hlinkClick r:id="rId8"/>
              </a:rPr>
              <a:t>https://ocw.mit.edu/help/faq-fair-use/</a:t>
            </a:r>
            <a:r>
              <a:rPr lang="en-US" sz="1800">
                <a:solidFill>
                  <a:srgbClr val="FFFFFF"/>
                </a:solidFill>
              </a:rPr>
              <a:t>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73" name="Shape 273"/>
        <p:cNvGrpSpPr/>
        <p:nvPr/>
      </p:nvGrpSpPr>
      <p:grpSpPr>
        <a:xfrm>
          <a:off x="0" y="0"/>
          <a:ext cx="0" cy="0"/>
          <a:chOff x="0" y="0"/>
          <a:chExt cx="0" cy="0"/>
        </a:xfrm>
      </p:grpSpPr>
      <p:grpSp>
        <p:nvGrpSpPr>
          <p:cNvPr id="274" name="Google Shape;274;p11"/>
          <p:cNvGrpSpPr/>
          <p:nvPr/>
        </p:nvGrpSpPr>
        <p:grpSpPr>
          <a:xfrm>
            <a:off x="-1248082" y="9570838"/>
            <a:ext cx="13358132" cy="716167"/>
            <a:chOff x="0" y="-38100"/>
            <a:chExt cx="3518168" cy="188619"/>
          </a:xfrm>
        </p:grpSpPr>
        <p:sp>
          <p:nvSpPr>
            <p:cNvPr id="275" name="Google Shape;275;p11"/>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76" name="Google Shape;276;p11"/>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1"/>
          <p:cNvGrpSpPr/>
          <p:nvPr/>
        </p:nvGrpSpPr>
        <p:grpSpPr>
          <a:xfrm>
            <a:off x="12109950" y="9570842"/>
            <a:ext cx="6178080" cy="716167"/>
            <a:chOff x="0" y="-38100"/>
            <a:chExt cx="1627138" cy="427588"/>
          </a:xfrm>
        </p:grpSpPr>
        <p:sp>
          <p:nvSpPr>
            <p:cNvPr id="278" name="Google Shape;278;p11"/>
            <p:cNvSpPr/>
            <p:nvPr/>
          </p:nvSpPr>
          <p:spPr>
            <a:xfrm>
              <a:off x="0" y="0"/>
              <a:ext cx="1627138" cy="389488"/>
            </a:xfrm>
            <a:custGeom>
              <a:rect b="b" l="l" r="r" t="t"/>
              <a:pathLst>
                <a:path extrusionOk="0" h="389488" w="1627138">
                  <a:moveTo>
                    <a:pt x="0" y="0"/>
                  </a:moveTo>
                  <a:lnTo>
                    <a:pt x="1627138" y="0"/>
                  </a:lnTo>
                  <a:lnTo>
                    <a:pt x="1627138" y="389488"/>
                  </a:lnTo>
                  <a:lnTo>
                    <a:pt x="0" y="389488"/>
                  </a:lnTo>
                  <a:close/>
                </a:path>
              </a:pathLst>
            </a:custGeom>
            <a:solidFill>
              <a:srgbClr val="04467C"/>
            </a:solidFill>
            <a:ln>
              <a:noFill/>
            </a:ln>
          </p:spPr>
        </p:sp>
        <p:sp>
          <p:nvSpPr>
            <p:cNvPr id="279" name="Google Shape;279;p11"/>
            <p:cNvSpPr txBox="1"/>
            <p:nvPr/>
          </p:nvSpPr>
          <p:spPr>
            <a:xfrm>
              <a:off x="0" y="-38100"/>
              <a:ext cx="1627138" cy="42758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3">
                    <a:extLst>
                      <a:ext uri="{A12FA001-AC4F-418D-AE19-62706E023703}">
                        <ahyp:hlinkClr val="tx"/>
                      </a:ext>
                    </a:extLst>
                  </a:hlinkClick>
                </a:rPr>
                <a:t>Matthew de Livera</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Unsplash</a:t>
              </a:r>
              <a:endParaRPr b="0" i="0" sz="1599" u="sng" cap="none" strike="noStrike">
                <a:solidFill>
                  <a:srgbClr val="FFFFFF"/>
                </a:solidFill>
                <a:latin typeface="Arial"/>
                <a:ea typeface="Arial"/>
                <a:cs typeface="Arial"/>
                <a:sym typeface="Arial"/>
                <a:hlinkClick r:id="rId5">
                  <a:extLst>
                    <a:ext uri="{A12FA001-AC4F-418D-AE19-62706E023703}">
                      <ahyp:hlinkClr val="tx"/>
                    </a:ext>
                  </a:extLst>
                </a:hlinkClick>
              </a:endParaRPr>
            </a:p>
          </p:txBody>
        </p:sp>
      </p:grpSp>
      <p:sp>
        <p:nvSpPr>
          <p:cNvPr id="280" name="Google Shape;280;p11"/>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6">
              <a:alphaModFix/>
            </a:blip>
            <a:stretch>
              <a:fillRect b="0" l="-8970" r="-8969" t="0"/>
            </a:stretch>
          </a:blipFill>
          <a:ln>
            <a:noFill/>
          </a:ln>
        </p:spPr>
      </p:sp>
      <p:grpSp>
        <p:nvGrpSpPr>
          <p:cNvPr id="281" name="Google Shape;281;p11"/>
          <p:cNvGrpSpPr/>
          <p:nvPr/>
        </p:nvGrpSpPr>
        <p:grpSpPr>
          <a:xfrm>
            <a:off x="1028700" y="3066438"/>
            <a:ext cx="10425375" cy="4267871"/>
            <a:chOff x="0" y="104775"/>
            <a:chExt cx="13900500" cy="5690495"/>
          </a:xfrm>
        </p:grpSpPr>
        <p:sp>
          <p:nvSpPr>
            <p:cNvPr id="282" name="Google Shape;282;p11"/>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Mining and Climate Justice</a:t>
              </a:r>
              <a:endParaRPr/>
            </a:p>
          </p:txBody>
        </p:sp>
        <p:sp>
          <p:nvSpPr>
            <p:cNvPr id="283" name="Google Shape;283;p11"/>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2</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87" name="Shape 287"/>
        <p:cNvGrpSpPr/>
        <p:nvPr/>
      </p:nvGrpSpPr>
      <p:grpSpPr>
        <a:xfrm>
          <a:off x="0" y="0"/>
          <a:ext cx="0" cy="0"/>
          <a:chOff x="0" y="0"/>
          <a:chExt cx="0" cy="0"/>
        </a:xfrm>
      </p:grpSpPr>
      <p:grpSp>
        <p:nvGrpSpPr>
          <p:cNvPr id="288" name="Google Shape;288;p12"/>
          <p:cNvGrpSpPr/>
          <p:nvPr/>
        </p:nvGrpSpPr>
        <p:grpSpPr>
          <a:xfrm>
            <a:off x="6568563" y="9570840"/>
            <a:ext cx="12967519" cy="716160"/>
            <a:chOff x="0" y="-38100"/>
            <a:chExt cx="3415314" cy="188619"/>
          </a:xfrm>
        </p:grpSpPr>
        <p:sp>
          <p:nvSpPr>
            <p:cNvPr id="289" name="Google Shape;289;p12"/>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90" name="Google Shape;290;p12"/>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1" name="Google Shape;291;p12"/>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AN INTRODUCTION TO MINING AND CJ: THE IMPACTS OF LITHIUM MINING</a:t>
            </a:r>
            <a:endParaRPr/>
          </a:p>
        </p:txBody>
      </p:sp>
      <p:grpSp>
        <p:nvGrpSpPr>
          <p:cNvPr id="292" name="Google Shape;292;p12"/>
          <p:cNvGrpSpPr/>
          <p:nvPr/>
        </p:nvGrpSpPr>
        <p:grpSpPr>
          <a:xfrm>
            <a:off x="1028700" y="5975438"/>
            <a:ext cx="5179725" cy="2042243"/>
            <a:chOff x="0" y="-47625"/>
            <a:chExt cx="6906300" cy="2722990"/>
          </a:xfrm>
        </p:grpSpPr>
        <p:sp>
          <p:nvSpPr>
            <p:cNvPr id="293" name="Google Shape;293;p12"/>
            <p:cNvSpPr txBox="1"/>
            <p:nvPr/>
          </p:nvSpPr>
          <p:spPr>
            <a:xfrm>
              <a:off x="0" y="622165"/>
              <a:ext cx="6906300" cy="20532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Where is the thumbnail photo from?</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 pools in the photo?</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Where is lithium mined?</a:t>
              </a:r>
              <a:endParaRPr/>
            </a:p>
          </p:txBody>
        </p:sp>
        <p:sp>
          <p:nvSpPr>
            <p:cNvPr id="294" name="Google Shape;294;p12"/>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Before watching</a:t>
              </a:r>
              <a:endParaRPr/>
            </a:p>
          </p:txBody>
        </p:sp>
      </p:grpSp>
      <p:grpSp>
        <p:nvGrpSpPr>
          <p:cNvPr id="295" name="Google Shape;295;p12"/>
          <p:cNvGrpSpPr/>
          <p:nvPr/>
        </p:nvGrpSpPr>
        <p:grpSpPr>
          <a:xfrm>
            <a:off x="-540160" y="9570840"/>
            <a:ext cx="7108723" cy="716160"/>
            <a:chOff x="0" y="-38100"/>
            <a:chExt cx="1872256" cy="188619"/>
          </a:xfrm>
        </p:grpSpPr>
        <p:sp>
          <p:nvSpPr>
            <p:cNvPr id="296" name="Google Shape;296;p12"/>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97" name="Google Shape;297;p12"/>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2"/>
          <p:cNvGrpSpPr/>
          <p:nvPr/>
        </p:nvGrpSpPr>
        <p:grpSpPr>
          <a:xfrm>
            <a:off x="1028700" y="4041205"/>
            <a:ext cx="5179725" cy="1272293"/>
            <a:chOff x="0" y="-47625"/>
            <a:chExt cx="6906300" cy="1696390"/>
          </a:xfrm>
        </p:grpSpPr>
        <p:sp>
          <p:nvSpPr>
            <p:cNvPr id="299" name="Google Shape;299;p12"/>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The True Cost of The Lithium Mining Boom Powering Electric Cars</a:t>
              </a:r>
              <a:endParaRPr/>
            </a:p>
          </p:txBody>
        </p:sp>
        <p:sp>
          <p:nvSpPr>
            <p:cNvPr id="300" name="Google Shape;300;p12"/>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Watch</a:t>
              </a:r>
              <a:endParaRPr/>
            </a:p>
          </p:txBody>
        </p:sp>
      </p:grpSp>
      <p:grpSp>
        <p:nvGrpSpPr>
          <p:cNvPr id="301" name="Google Shape;301;p12"/>
          <p:cNvGrpSpPr/>
          <p:nvPr/>
        </p:nvGrpSpPr>
        <p:grpSpPr>
          <a:xfrm>
            <a:off x="7065096" y="1631380"/>
            <a:ext cx="10194300" cy="5506793"/>
            <a:chOff x="0" y="-47625"/>
            <a:chExt cx="13592400" cy="7342390"/>
          </a:xfrm>
        </p:grpSpPr>
        <p:sp>
          <p:nvSpPr>
            <p:cNvPr id="302" name="Google Shape;302;p12"/>
            <p:cNvSpPr txBox="1"/>
            <p:nvPr/>
          </p:nvSpPr>
          <p:spPr>
            <a:xfrm>
              <a:off x="0" y="622165"/>
              <a:ext cx="13592400" cy="66726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is the "lithium triangle" and how does the massive yield of water for lithium refinement affect one of the driest regions on earth?</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many gallons of brine produce enough lithium for one electric car battery? Do you consider electric cars a viable sustainable solution? Why or why not?</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With the use of desalinated water proposed as a solution to freshwater depletion due to lithium mining, what issues would still remain? Is the use of desalinated water a viable solution? Why or why not?</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Why do locals working for mining companies not experience the increased profits of this rapidly-growing industry? How will the increased demand for water likely affect communities economically?</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has colonialism affected the mining industry?</a:t>
              </a:r>
              <a:endParaRPr/>
            </a:p>
          </p:txBody>
        </p:sp>
        <p:sp>
          <p:nvSpPr>
            <p:cNvPr id="303" name="Google Shape;303;p12"/>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questions</a:t>
              </a:r>
              <a:endParaRPr/>
            </a:p>
          </p:txBody>
        </p:sp>
      </p:grpSp>
      <p:grpSp>
        <p:nvGrpSpPr>
          <p:cNvPr id="304" name="Google Shape;304;p12"/>
          <p:cNvGrpSpPr/>
          <p:nvPr/>
        </p:nvGrpSpPr>
        <p:grpSpPr>
          <a:xfrm>
            <a:off x="962025" y="1003725"/>
            <a:ext cx="8746178" cy="458700"/>
            <a:chOff x="962025" y="1003725"/>
            <a:chExt cx="8746178" cy="458700"/>
          </a:xfrm>
        </p:grpSpPr>
        <p:sp>
          <p:nvSpPr>
            <p:cNvPr id="305" name="Google Shape;305;p12"/>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6" name="Google Shape;306;p1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#1</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10" name="Shape 310"/>
        <p:cNvGrpSpPr/>
        <p:nvPr/>
      </p:nvGrpSpPr>
      <p:grpSpPr>
        <a:xfrm>
          <a:off x="0" y="0"/>
          <a:ext cx="0" cy="0"/>
          <a:chOff x="0" y="0"/>
          <a:chExt cx="0" cy="0"/>
        </a:xfrm>
      </p:grpSpPr>
      <p:grpSp>
        <p:nvGrpSpPr>
          <p:cNvPr id="311" name="Google Shape;311;p13"/>
          <p:cNvGrpSpPr/>
          <p:nvPr/>
        </p:nvGrpSpPr>
        <p:grpSpPr>
          <a:xfrm>
            <a:off x="-344129" y="9570840"/>
            <a:ext cx="19880211" cy="716160"/>
            <a:chOff x="0" y="-38100"/>
            <a:chExt cx="5235940" cy="188619"/>
          </a:xfrm>
        </p:grpSpPr>
        <p:sp>
          <p:nvSpPr>
            <p:cNvPr id="312" name="Google Shape;312;p13"/>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313" name="Google Shape;313;p13"/>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1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Pillars of Mining and Climate Justice</a:t>
            </a:r>
            <a:endParaRPr/>
          </a:p>
        </p:txBody>
      </p:sp>
      <p:sp>
        <p:nvSpPr>
          <p:cNvPr id="315" name="Google Shape;315;p13"/>
          <p:cNvSpPr txBox="1"/>
          <p:nvPr/>
        </p:nvSpPr>
        <p:spPr>
          <a:xfrm>
            <a:off x="1028700"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01</a:t>
            </a:r>
            <a:endParaRPr/>
          </a:p>
        </p:txBody>
      </p:sp>
      <p:sp>
        <p:nvSpPr>
          <p:cNvPr id="316" name="Google Shape;316;p13"/>
          <p:cNvSpPr txBox="1"/>
          <p:nvPr/>
        </p:nvSpPr>
        <p:spPr>
          <a:xfrm>
            <a:off x="5175730"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02</a:t>
            </a:r>
            <a:endParaRPr/>
          </a:p>
        </p:txBody>
      </p:sp>
      <p:sp>
        <p:nvSpPr>
          <p:cNvPr id="317" name="Google Shape;317;p13"/>
          <p:cNvSpPr txBox="1"/>
          <p:nvPr/>
        </p:nvSpPr>
        <p:spPr>
          <a:xfrm>
            <a:off x="9326972"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03</a:t>
            </a:r>
            <a:endParaRPr/>
          </a:p>
        </p:txBody>
      </p:sp>
      <p:sp>
        <p:nvSpPr>
          <p:cNvPr id="318" name="Google Shape;318;p13"/>
          <p:cNvSpPr txBox="1"/>
          <p:nvPr/>
        </p:nvSpPr>
        <p:spPr>
          <a:xfrm>
            <a:off x="13475571"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04</a:t>
            </a:r>
            <a:endParaRPr/>
          </a:p>
        </p:txBody>
      </p:sp>
      <p:grpSp>
        <p:nvGrpSpPr>
          <p:cNvPr id="319" name="Google Shape;319;p13"/>
          <p:cNvGrpSpPr/>
          <p:nvPr/>
        </p:nvGrpSpPr>
        <p:grpSpPr>
          <a:xfrm>
            <a:off x="5175730" y="3514136"/>
            <a:ext cx="3760650" cy="1810835"/>
            <a:chOff x="0" y="-47625"/>
            <a:chExt cx="5014200" cy="2414447"/>
          </a:xfrm>
        </p:grpSpPr>
        <p:sp>
          <p:nvSpPr>
            <p:cNvPr id="320" name="Google Shape;320;p13"/>
            <p:cNvSpPr txBox="1"/>
            <p:nvPr/>
          </p:nvSpPr>
          <p:spPr>
            <a:xfrm>
              <a:off x="0" y="766022"/>
              <a:ext cx="50142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0" u="none" cap="none" strike="noStrike">
                  <a:solidFill>
                    <a:srgbClr val="4A4849"/>
                  </a:solidFill>
                  <a:latin typeface="Arial"/>
                  <a:ea typeface="Arial"/>
                  <a:cs typeface="Arial"/>
                  <a:sym typeface="Arial"/>
                </a:rPr>
                <a:t>Must communities suffer in order to support energy demands?</a:t>
              </a:r>
              <a:endParaRPr/>
            </a:p>
          </p:txBody>
        </p:sp>
        <p:sp>
          <p:nvSpPr>
            <p:cNvPr id="321" name="Google Shape;321;p13"/>
            <p:cNvSpPr txBox="1"/>
            <p:nvPr/>
          </p:nvSpPr>
          <p:spPr>
            <a:xfrm>
              <a:off x="0" y="-47625"/>
              <a:ext cx="50142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0" u="none" cap="none" strike="noStrike">
                  <a:solidFill>
                    <a:srgbClr val="4A4849"/>
                  </a:solidFill>
                  <a:latin typeface="Arial"/>
                  <a:ea typeface="Arial"/>
                  <a:cs typeface="Arial"/>
                  <a:sym typeface="Arial"/>
                </a:rPr>
                <a:t>Community</a:t>
              </a:r>
              <a:endParaRPr/>
            </a:p>
          </p:txBody>
        </p:sp>
      </p:grpSp>
      <p:grpSp>
        <p:nvGrpSpPr>
          <p:cNvPr id="322" name="Google Shape;322;p13"/>
          <p:cNvGrpSpPr/>
          <p:nvPr/>
        </p:nvGrpSpPr>
        <p:grpSpPr>
          <a:xfrm>
            <a:off x="1028700" y="3514136"/>
            <a:ext cx="3760650" cy="1810835"/>
            <a:chOff x="0" y="-47625"/>
            <a:chExt cx="5014200" cy="2414447"/>
          </a:xfrm>
        </p:grpSpPr>
        <p:sp>
          <p:nvSpPr>
            <p:cNvPr id="323" name="Google Shape;323;p13"/>
            <p:cNvSpPr txBox="1"/>
            <p:nvPr/>
          </p:nvSpPr>
          <p:spPr>
            <a:xfrm>
              <a:off x="0" y="766022"/>
              <a:ext cx="50142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0" u="none" cap="none" strike="noStrike">
                  <a:solidFill>
                    <a:srgbClr val="4A4849"/>
                  </a:solidFill>
                  <a:latin typeface="Arial"/>
                  <a:ea typeface="Arial"/>
                  <a:cs typeface="Arial"/>
                  <a:sym typeface="Arial"/>
                </a:rPr>
                <a:t>Can an equal distribution of profits cover the cost of mining effects?</a:t>
              </a:r>
              <a:endParaRPr/>
            </a:p>
          </p:txBody>
        </p:sp>
        <p:sp>
          <p:nvSpPr>
            <p:cNvPr id="324" name="Google Shape;324;p13"/>
            <p:cNvSpPr txBox="1"/>
            <p:nvPr/>
          </p:nvSpPr>
          <p:spPr>
            <a:xfrm>
              <a:off x="0" y="-47625"/>
              <a:ext cx="50142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0" u="none" cap="none" strike="noStrike">
                  <a:solidFill>
                    <a:srgbClr val="4A4849"/>
                  </a:solidFill>
                  <a:latin typeface="Arial"/>
                  <a:ea typeface="Arial"/>
                  <a:cs typeface="Arial"/>
                  <a:sym typeface="Arial"/>
                </a:rPr>
                <a:t>Economy</a:t>
              </a:r>
              <a:endParaRPr/>
            </a:p>
          </p:txBody>
        </p:sp>
      </p:grpSp>
      <p:grpSp>
        <p:nvGrpSpPr>
          <p:cNvPr id="325" name="Google Shape;325;p13"/>
          <p:cNvGrpSpPr/>
          <p:nvPr/>
        </p:nvGrpSpPr>
        <p:grpSpPr>
          <a:xfrm>
            <a:off x="9326972" y="3514136"/>
            <a:ext cx="3760650" cy="1810835"/>
            <a:chOff x="0" y="-47625"/>
            <a:chExt cx="5014200" cy="2414447"/>
          </a:xfrm>
        </p:grpSpPr>
        <p:sp>
          <p:nvSpPr>
            <p:cNvPr id="326" name="Google Shape;326;p13"/>
            <p:cNvSpPr txBox="1"/>
            <p:nvPr/>
          </p:nvSpPr>
          <p:spPr>
            <a:xfrm>
              <a:off x="0" y="766022"/>
              <a:ext cx="50142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0" u="none" cap="none" strike="noStrike">
                  <a:solidFill>
                    <a:srgbClr val="4A4849"/>
                  </a:solidFill>
                  <a:latin typeface="Arial"/>
                  <a:ea typeface="Arial"/>
                  <a:cs typeface="Arial"/>
                  <a:sym typeface="Arial"/>
                </a:rPr>
                <a:t>What does sustainability entail in a fundamentally unsustainable industry?</a:t>
              </a:r>
              <a:endParaRPr/>
            </a:p>
          </p:txBody>
        </p:sp>
        <p:sp>
          <p:nvSpPr>
            <p:cNvPr id="327" name="Google Shape;327;p13"/>
            <p:cNvSpPr txBox="1"/>
            <p:nvPr/>
          </p:nvSpPr>
          <p:spPr>
            <a:xfrm>
              <a:off x="0" y="-47625"/>
              <a:ext cx="50142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0" u="none" cap="none" strike="noStrike">
                  <a:solidFill>
                    <a:srgbClr val="4A4849"/>
                  </a:solidFill>
                  <a:latin typeface="Arial"/>
                  <a:ea typeface="Arial"/>
                  <a:cs typeface="Arial"/>
                  <a:sym typeface="Arial"/>
                </a:rPr>
                <a:t>Sustainability</a:t>
              </a:r>
              <a:endParaRPr/>
            </a:p>
          </p:txBody>
        </p:sp>
      </p:grpSp>
      <p:grpSp>
        <p:nvGrpSpPr>
          <p:cNvPr id="328" name="Google Shape;328;p13"/>
          <p:cNvGrpSpPr/>
          <p:nvPr/>
        </p:nvGrpSpPr>
        <p:grpSpPr>
          <a:xfrm>
            <a:off x="13475571" y="3514136"/>
            <a:ext cx="3760650" cy="1810835"/>
            <a:chOff x="0" y="-47625"/>
            <a:chExt cx="5014200" cy="2414447"/>
          </a:xfrm>
        </p:grpSpPr>
        <p:sp>
          <p:nvSpPr>
            <p:cNvPr id="329" name="Google Shape;329;p13"/>
            <p:cNvSpPr txBox="1"/>
            <p:nvPr/>
          </p:nvSpPr>
          <p:spPr>
            <a:xfrm>
              <a:off x="0" y="766022"/>
              <a:ext cx="50142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0" u="none" cap="none" strike="noStrike">
                  <a:solidFill>
                    <a:srgbClr val="4A4849"/>
                  </a:solidFill>
                  <a:latin typeface="Arial"/>
                  <a:ea typeface="Arial"/>
                  <a:cs typeface="Arial"/>
                  <a:sym typeface="Arial"/>
                </a:rPr>
                <a:t>How do we balance energy needs with the impacts of consumption? </a:t>
              </a:r>
              <a:endParaRPr/>
            </a:p>
          </p:txBody>
        </p:sp>
        <p:sp>
          <p:nvSpPr>
            <p:cNvPr id="330" name="Google Shape;330;p13"/>
            <p:cNvSpPr txBox="1"/>
            <p:nvPr/>
          </p:nvSpPr>
          <p:spPr>
            <a:xfrm>
              <a:off x="0" y="-47625"/>
              <a:ext cx="50142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0" u="none" cap="none" strike="noStrike">
                  <a:solidFill>
                    <a:srgbClr val="4A4849"/>
                  </a:solidFill>
                  <a:latin typeface="Arial"/>
                  <a:ea typeface="Arial"/>
                  <a:cs typeface="Arial"/>
                  <a:sym typeface="Arial"/>
                </a:rPr>
                <a:t>Renewable energy</a:t>
              </a:r>
              <a:endParaRPr/>
            </a:p>
          </p:txBody>
        </p:sp>
      </p:grpSp>
      <p:sp>
        <p:nvSpPr>
          <p:cNvPr id="331" name="Google Shape;331;p13"/>
          <p:cNvSpPr txBox="1"/>
          <p:nvPr/>
        </p:nvSpPr>
        <p:spPr>
          <a:xfrm>
            <a:off x="962025" y="975806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601" u="none" cap="none" strike="noStrike">
                <a:solidFill>
                  <a:srgbClr val="FAF6EE"/>
                </a:solidFill>
                <a:latin typeface="Arial"/>
                <a:ea typeface="Arial"/>
                <a:cs typeface="Arial"/>
                <a:sym typeface="Arial"/>
              </a:rPr>
              <a:t>Activities 2-5 each address one of these pillars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35" name="Shape 335"/>
        <p:cNvGrpSpPr/>
        <p:nvPr/>
      </p:nvGrpSpPr>
      <p:grpSpPr>
        <a:xfrm>
          <a:off x="0" y="0"/>
          <a:ext cx="0" cy="0"/>
          <a:chOff x="0" y="0"/>
          <a:chExt cx="0" cy="0"/>
        </a:xfrm>
      </p:grpSpPr>
      <p:grpSp>
        <p:nvGrpSpPr>
          <p:cNvPr id="336" name="Google Shape;336;p14"/>
          <p:cNvGrpSpPr/>
          <p:nvPr/>
        </p:nvGrpSpPr>
        <p:grpSpPr>
          <a:xfrm>
            <a:off x="6568563" y="9570840"/>
            <a:ext cx="12967519" cy="716160"/>
            <a:chOff x="0" y="-38100"/>
            <a:chExt cx="3415314" cy="188619"/>
          </a:xfrm>
        </p:grpSpPr>
        <p:sp>
          <p:nvSpPr>
            <p:cNvPr id="337" name="Google Shape;337;p14"/>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38" name="Google Shape;338;p14"/>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14"/>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MINING AND THE ECONOMY</a:t>
            </a:r>
            <a:endParaRPr/>
          </a:p>
        </p:txBody>
      </p:sp>
      <p:grpSp>
        <p:nvGrpSpPr>
          <p:cNvPr id="340" name="Google Shape;340;p14"/>
          <p:cNvGrpSpPr/>
          <p:nvPr/>
        </p:nvGrpSpPr>
        <p:grpSpPr>
          <a:xfrm>
            <a:off x="-540160" y="9570840"/>
            <a:ext cx="7108723" cy="716160"/>
            <a:chOff x="0" y="-38100"/>
            <a:chExt cx="1872256" cy="188619"/>
          </a:xfrm>
        </p:grpSpPr>
        <p:sp>
          <p:nvSpPr>
            <p:cNvPr id="341" name="Google Shape;341;p14"/>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42" name="Google Shape;342;p14"/>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4"/>
          <p:cNvGrpSpPr/>
          <p:nvPr/>
        </p:nvGrpSpPr>
        <p:grpSpPr>
          <a:xfrm>
            <a:off x="1038162" y="3101694"/>
            <a:ext cx="4927949" cy="1657268"/>
            <a:chOff x="0" y="-47625"/>
            <a:chExt cx="6570600" cy="2209690"/>
          </a:xfrm>
        </p:grpSpPr>
        <p:sp>
          <p:nvSpPr>
            <p:cNvPr id="344" name="Google Shape;344;p14"/>
            <p:cNvSpPr txBox="1"/>
            <p:nvPr/>
          </p:nvSpPr>
          <p:spPr>
            <a:xfrm>
              <a:off x="0" y="622165"/>
              <a:ext cx="65706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How Can U.S. Safely Mine Minerals Critical to a Carbon-Free Economy?</a:t>
              </a:r>
              <a:endParaRPr/>
            </a:p>
          </p:txBody>
        </p:sp>
        <p:sp>
          <p:nvSpPr>
            <p:cNvPr id="345" name="Google Shape;345;p14"/>
            <p:cNvSpPr txBox="1"/>
            <p:nvPr/>
          </p:nvSpPr>
          <p:spPr>
            <a:xfrm>
              <a:off x="0" y="-47625"/>
              <a:ext cx="65706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sp>
        <p:nvSpPr>
          <p:cNvPr id="346" name="Google Shape;346;p14">
            <a:hlinkClick r:id="rId4"/>
          </p:cNvPr>
          <p:cNvSpPr/>
          <p:nvPr/>
        </p:nvSpPr>
        <p:spPr>
          <a:xfrm>
            <a:off x="6543379" y="0"/>
            <a:ext cx="11796486" cy="9715500"/>
          </a:xfrm>
          <a:custGeom>
            <a:rect b="b" l="l" r="r" t="t"/>
            <a:pathLst>
              <a:path extrusionOk="0" h="9715500" w="11796486">
                <a:moveTo>
                  <a:pt x="0" y="0"/>
                </a:moveTo>
                <a:lnTo>
                  <a:pt x="11796486" y="0"/>
                </a:lnTo>
                <a:lnTo>
                  <a:pt x="11796486" y="9715500"/>
                </a:lnTo>
                <a:lnTo>
                  <a:pt x="0" y="9715500"/>
                </a:lnTo>
                <a:lnTo>
                  <a:pt x="0" y="0"/>
                </a:lnTo>
                <a:close/>
              </a:path>
            </a:pathLst>
          </a:custGeom>
          <a:blipFill rotWithShape="1">
            <a:blip r:embed="rId5">
              <a:alphaModFix/>
            </a:blip>
            <a:stretch>
              <a:fillRect b="-64682" l="-7072" r="-543" t="-9363"/>
            </a:stretch>
          </a:blipFill>
          <a:ln>
            <a:noFill/>
          </a:ln>
        </p:spPr>
      </p:sp>
      <p:sp>
        <p:nvSpPr>
          <p:cNvPr id="347" name="Google Shape;347;p14"/>
          <p:cNvSpPr txBox="1"/>
          <p:nvPr/>
        </p:nvSpPr>
        <p:spPr>
          <a:xfrm>
            <a:off x="1038162" y="8397909"/>
            <a:ext cx="4927800" cy="7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none" cap="none" strike="noStrike">
                <a:solidFill>
                  <a:srgbClr val="4A4849"/>
                </a:solidFill>
                <a:latin typeface="Arial"/>
                <a:ea typeface="Arial"/>
                <a:cs typeface="Arial"/>
                <a:sym typeface="Arial"/>
              </a:rPr>
              <a:t>See the next slide for discussion questions</a:t>
            </a:r>
            <a:endParaRPr/>
          </a:p>
        </p:txBody>
      </p:sp>
      <p:cxnSp>
        <p:nvCxnSpPr>
          <p:cNvPr id="348" name="Google Shape;348;p14"/>
          <p:cNvCxnSpPr/>
          <p:nvPr/>
        </p:nvCxnSpPr>
        <p:spPr>
          <a:xfrm>
            <a:off x="2517274" y="9009056"/>
            <a:ext cx="506400" cy="0"/>
          </a:xfrm>
          <a:prstGeom prst="straightConnector1">
            <a:avLst/>
          </a:prstGeom>
          <a:noFill/>
          <a:ln cap="flat" cmpd="sng" w="19050">
            <a:solidFill>
              <a:srgbClr val="000000"/>
            </a:solidFill>
            <a:prstDash val="solid"/>
            <a:round/>
            <a:headEnd len="sm" w="sm" type="none"/>
            <a:tailEnd len="med" w="med" type="stealth"/>
          </a:ln>
        </p:spPr>
      </p:cxnSp>
      <p:grpSp>
        <p:nvGrpSpPr>
          <p:cNvPr id="349" name="Google Shape;349;p14"/>
          <p:cNvGrpSpPr/>
          <p:nvPr/>
        </p:nvGrpSpPr>
        <p:grpSpPr>
          <a:xfrm>
            <a:off x="962025" y="1003725"/>
            <a:ext cx="8746178" cy="458700"/>
            <a:chOff x="962025" y="1003725"/>
            <a:chExt cx="8746178" cy="458700"/>
          </a:xfrm>
        </p:grpSpPr>
        <p:sp>
          <p:nvSpPr>
            <p:cNvPr id="350" name="Google Shape;350;p14"/>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51" name="Google Shape;351;p14"/>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#2</a:t>
              </a:r>
              <a:endParaRPr/>
            </a:p>
          </p:txBody>
        </p:sp>
      </p:grpSp>
      <p:sp>
        <p:nvSpPr>
          <p:cNvPr id="352" name="Google Shape;352;p14"/>
          <p:cNvSpPr txBox="1"/>
          <p:nvPr/>
        </p:nvSpPr>
        <p:spPr>
          <a:xfrm>
            <a:off x="7470625" y="9558575"/>
            <a:ext cx="10396800" cy="74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lt1"/>
                </a:solidFill>
                <a:latin typeface="Calibri"/>
                <a:ea typeface="Calibri"/>
                <a:cs typeface="Calibri"/>
                <a:sym typeface="Calibri"/>
              </a:rPr>
              <a:t>© Environmental Law Institute. All rights reserved. This content is excluded from our Creative Commons license. For more information, see</a:t>
            </a:r>
            <a:r>
              <a:rPr lang="en-US" sz="1800">
                <a:solidFill>
                  <a:schemeClr val="dk1"/>
                </a:solidFill>
                <a:latin typeface="Calibri"/>
                <a:ea typeface="Calibri"/>
                <a:cs typeface="Calibri"/>
                <a:sym typeface="Calibri"/>
              </a:rPr>
              <a:t> </a:t>
            </a:r>
            <a:r>
              <a:rPr lang="en-US" sz="1800" u="sng">
                <a:solidFill>
                  <a:schemeClr val="hlink"/>
                </a:solidFill>
                <a:latin typeface="Calibri"/>
                <a:ea typeface="Calibri"/>
                <a:cs typeface="Calibri"/>
                <a:sym typeface="Calibri"/>
                <a:hlinkClick r:id="rId6"/>
              </a:rPr>
              <a:t>https://ocw.mit.edu/help/faq-fair-use/ </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56" name="Shape 356"/>
        <p:cNvGrpSpPr/>
        <p:nvPr/>
      </p:nvGrpSpPr>
      <p:grpSpPr>
        <a:xfrm>
          <a:off x="0" y="0"/>
          <a:ext cx="0" cy="0"/>
          <a:chOff x="0" y="0"/>
          <a:chExt cx="0" cy="0"/>
        </a:xfrm>
      </p:grpSpPr>
      <p:grpSp>
        <p:nvGrpSpPr>
          <p:cNvPr id="357" name="Google Shape;357;p15"/>
          <p:cNvGrpSpPr/>
          <p:nvPr/>
        </p:nvGrpSpPr>
        <p:grpSpPr>
          <a:xfrm>
            <a:off x="6568563" y="9570840"/>
            <a:ext cx="12967519" cy="716160"/>
            <a:chOff x="0" y="-38100"/>
            <a:chExt cx="3415314" cy="188619"/>
          </a:xfrm>
        </p:grpSpPr>
        <p:sp>
          <p:nvSpPr>
            <p:cNvPr id="358" name="Google Shape;358;p15"/>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59" name="Google Shape;359;p15"/>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15"/>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MINING AND THE ECONOMY</a:t>
            </a:r>
            <a:endParaRPr/>
          </a:p>
        </p:txBody>
      </p:sp>
      <p:grpSp>
        <p:nvGrpSpPr>
          <p:cNvPr id="361" name="Google Shape;361;p15"/>
          <p:cNvGrpSpPr/>
          <p:nvPr/>
        </p:nvGrpSpPr>
        <p:grpSpPr>
          <a:xfrm>
            <a:off x="-540160" y="9570840"/>
            <a:ext cx="7108723" cy="716160"/>
            <a:chOff x="0" y="-38100"/>
            <a:chExt cx="1872256" cy="188619"/>
          </a:xfrm>
        </p:grpSpPr>
        <p:sp>
          <p:nvSpPr>
            <p:cNvPr id="362" name="Google Shape;362;p15"/>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63" name="Google Shape;363;p15"/>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15"/>
          <p:cNvGrpSpPr/>
          <p:nvPr/>
        </p:nvGrpSpPr>
        <p:grpSpPr>
          <a:xfrm>
            <a:off x="1038162" y="3115360"/>
            <a:ext cx="4927949" cy="3281487"/>
            <a:chOff x="0" y="-47625"/>
            <a:chExt cx="6570600" cy="4375315"/>
          </a:xfrm>
        </p:grpSpPr>
        <p:sp>
          <p:nvSpPr>
            <p:cNvPr id="365" name="Google Shape;365;p15"/>
            <p:cNvSpPr txBox="1"/>
            <p:nvPr/>
          </p:nvSpPr>
          <p:spPr>
            <a:xfrm>
              <a:off x="0" y="631690"/>
              <a:ext cx="6570600" cy="36960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Compton expresses skepticism regarding matching energy demand with a stream of recycled metals. Is this skepticism warranted? Why or why not?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What solutions does Compton propose? How can these be realized on both an individual &amp; community level?</a:t>
              </a:r>
              <a:endParaRPr/>
            </a:p>
          </p:txBody>
        </p:sp>
        <p:sp>
          <p:nvSpPr>
            <p:cNvPr id="366" name="Google Shape;366;p15"/>
            <p:cNvSpPr txBox="1"/>
            <p:nvPr/>
          </p:nvSpPr>
          <p:spPr>
            <a:xfrm>
              <a:off x="0" y="-47625"/>
              <a:ext cx="65706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1: Supply chain</a:t>
              </a:r>
              <a:endParaRPr/>
            </a:p>
          </p:txBody>
        </p:sp>
      </p:grpSp>
      <p:grpSp>
        <p:nvGrpSpPr>
          <p:cNvPr id="367" name="Google Shape;367;p15"/>
          <p:cNvGrpSpPr/>
          <p:nvPr/>
        </p:nvGrpSpPr>
        <p:grpSpPr>
          <a:xfrm>
            <a:off x="1028700" y="6600882"/>
            <a:ext cx="4937400" cy="2357412"/>
            <a:chOff x="0" y="-47625"/>
            <a:chExt cx="6583200" cy="3143215"/>
          </a:xfrm>
        </p:grpSpPr>
        <p:sp>
          <p:nvSpPr>
            <p:cNvPr id="368" name="Google Shape;368;p15"/>
            <p:cNvSpPr txBox="1"/>
            <p:nvPr/>
          </p:nvSpPr>
          <p:spPr>
            <a:xfrm>
              <a:off x="0" y="631690"/>
              <a:ext cx="6583200" cy="246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1" u="none" cap="none" strike="noStrike">
                  <a:solidFill>
                    <a:srgbClr val="4A4849"/>
                  </a:solidFill>
                  <a:latin typeface="Arial"/>
                  <a:ea typeface="Arial"/>
                  <a:cs typeface="Arial"/>
                  <a:sym typeface="Arial"/>
                </a:rPr>
                <a:t>Henderson outlines the health damage &amp; continued neglect for native communities on public land. What solutions does Henderson outline? How can these proposed solutions be exercised on an individual &amp; community level?</a:t>
              </a:r>
              <a:endParaRPr/>
            </a:p>
          </p:txBody>
        </p:sp>
        <p:sp>
          <p:nvSpPr>
            <p:cNvPr id="369" name="Google Shape;369;p15"/>
            <p:cNvSpPr txBox="1"/>
            <p:nvPr/>
          </p:nvSpPr>
          <p:spPr>
            <a:xfrm>
              <a:off x="0" y="-47625"/>
              <a:ext cx="65832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2: Reform and energy</a:t>
              </a:r>
              <a:endParaRPr/>
            </a:p>
          </p:txBody>
        </p:sp>
      </p:grpSp>
      <p:grpSp>
        <p:nvGrpSpPr>
          <p:cNvPr id="370" name="Google Shape;370;p15"/>
          <p:cNvGrpSpPr/>
          <p:nvPr/>
        </p:nvGrpSpPr>
        <p:grpSpPr>
          <a:xfrm>
            <a:off x="7011238" y="1631380"/>
            <a:ext cx="9751500" cy="1433562"/>
            <a:chOff x="0" y="-47625"/>
            <a:chExt cx="13002000" cy="1911415"/>
          </a:xfrm>
        </p:grpSpPr>
        <p:sp>
          <p:nvSpPr>
            <p:cNvPr id="371" name="Google Shape;371;p15"/>
            <p:cNvSpPr txBox="1"/>
            <p:nvPr/>
          </p:nvSpPr>
          <p:spPr>
            <a:xfrm>
              <a:off x="0" y="631690"/>
              <a:ext cx="13002000" cy="123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1" u="none" cap="none" strike="noStrike">
                  <a:solidFill>
                    <a:srgbClr val="4A4849"/>
                  </a:solidFill>
                  <a:latin typeface="Arial"/>
                  <a:ea typeface="Arial"/>
                  <a:cs typeface="Arial"/>
                  <a:sym typeface="Arial"/>
                </a:rPr>
                <a:t>Mergen addresses claims that lithium mines are essential to a net-zero economy despite continued opposition and failed land protection. What solutions does Mergen propose? Do you think that this monetary proposal is enough? Why or Why not?</a:t>
              </a:r>
              <a:endParaRPr/>
            </a:p>
          </p:txBody>
        </p:sp>
        <p:sp>
          <p:nvSpPr>
            <p:cNvPr id="372" name="Google Shape;372;p15"/>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3: Electricity</a:t>
              </a:r>
              <a:endParaRPr/>
            </a:p>
          </p:txBody>
        </p:sp>
      </p:grpSp>
      <p:grpSp>
        <p:nvGrpSpPr>
          <p:cNvPr id="373" name="Google Shape;373;p15"/>
          <p:cNvGrpSpPr/>
          <p:nvPr/>
        </p:nvGrpSpPr>
        <p:grpSpPr>
          <a:xfrm>
            <a:off x="7011238" y="3522831"/>
            <a:ext cx="9751500" cy="1741587"/>
            <a:chOff x="0" y="-47625"/>
            <a:chExt cx="13002000" cy="2322115"/>
          </a:xfrm>
        </p:grpSpPr>
        <p:sp>
          <p:nvSpPr>
            <p:cNvPr id="374" name="Google Shape;374;p15"/>
            <p:cNvSpPr txBox="1"/>
            <p:nvPr/>
          </p:nvSpPr>
          <p:spPr>
            <a:xfrm>
              <a:off x="0" y="631690"/>
              <a:ext cx="13002000" cy="164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1" u="none" cap="none" strike="noStrike">
                  <a:solidFill>
                    <a:srgbClr val="4A4849"/>
                  </a:solidFill>
                  <a:latin typeface="Arial"/>
                  <a:ea typeface="Arial"/>
                  <a:cs typeface="Arial"/>
                  <a:sym typeface="Arial"/>
                </a:rPr>
                <a:t>Odell addresses the US's high GHG emissions and large import rates of mined goods causing environmental &amp; social harms in many regions, including Latin America. What does Odell propose in terms of country relations and internal solutions? How can these proposed solutions be exercised on an individual &amp; community level?</a:t>
              </a:r>
              <a:endParaRPr/>
            </a:p>
          </p:txBody>
        </p:sp>
        <p:sp>
          <p:nvSpPr>
            <p:cNvPr id="375" name="Google Shape;375;p15"/>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4: International cooperation</a:t>
              </a:r>
              <a:endParaRPr/>
            </a:p>
          </p:txBody>
        </p:sp>
      </p:grpSp>
      <p:grpSp>
        <p:nvGrpSpPr>
          <p:cNvPr id="376" name="Google Shape;376;p15"/>
          <p:cNvGrpSpPr/>
          <p:nvPr/>
        </p:nvGrpSpPr>
        <p:grpSpPr>
          <a:xfrm>
            <a:off x="7011238" y="5766707"/>
            <a:ext cx="9751500" cy="1433562"/>
            <a:chOff x="0" y="-47625"/>
            <a:chExt cx="13002000" cy="1911415"/>
          </a:xfrm>
        </p:grpSpPr>
        <p:sp>
          <p:nvSpPr>
            <p:cNvPr id="377" name="Google Shape;377;p15"/>
            <p:cNvSpPr txBox="1"/>
            <p:nvPr/>
          </p:nvSpPr>
          <p:spPr>
            <a:xfrm>
              <a:off x="0" y="631690"/>
              <a:ext cx="13002000" cy="123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1" u="none" cap="none" strike="noStrike">
                  <a:solidFill>
                    <a:srgbClr val="4A4849"/>
                  </a:solidFill>
                  <a:latin typeface="Arial"/>
                  <a:ea typeface="Arial"/>
                  <a:cs typeface="Arial"/>
                  <a:sym typeface="Arial"/>
                </a:rPr>
                <a:t>Mergen addresses claims that lithium mines are essential to a net-zero economy despite continued opposition and failed land protection. What solutions does Mergen propose? Do you think that this monetary proposal is enough? Why or Why not?</a:t>
              </a:r>
              <a:endParaRPr/>
            </a:p>
          </p:txBody>
        </p:sp>
        <p:sp>
          <p:nvSpPr>
            <p:cNvPr id="378" name="Google Shape;378;p15"/>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5: Just transition</a:t>
              </a:r>
              <a:endParaRPr/>
            </a:p>
          </p:txBody>
        </p:sp>
      </p:grpSp>
      <p:grpSp>
        <p:nvGrpSpPr>
          <p:cNvPr id="379" name="Google Shape;379;p15"/>
          <p:cNvGrpSpPr/>
          <p:nvPr/>
        </p:nvGrpSpPr>
        <p:grpSpPr>
          <a:xfrm>
            <a:off x="7011238" y="7658157"/>
            <a:ext cx="9751500" cy="1433562"/>
            <a:chOff x="0" y="-47625"/>
            <a:chExt cx="13002000" cy="1911415"/>
          </a:xfrm>
        </p:grpSpPr>
        <p:sp>
          <p:nvSpPr>
            <p:cNvPr id="380" name="Google Shape;380;p15"/>
            <p:cNvSpPr txBox="1"/>
            <p:nvPr/>
          </p:nvSpPr>
          <p:spPr>
            <a:xfrm>
              <a:off x="0" y="631690"/>
              <a:ext cx="13002000" cy="123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1" u="none" cap="none" strike="noStrike">
                  <a:solidFill>
                    <a:srgbClr val="4A4849"/>
                  </a:solidFill>
                  <a:latin typeface="Arial"/>
                  <a:ea typeface="Arial"/>
                  <a:cs typeface="Arial"/>
                  <a:sym typeface="Arial"/>
                </a:rPr>
                <a:t>Mergen addresses claims that lithium mines are essential to a net-zero economy despite continued opposition and failed land protection. What solutions does Mergen propose? Do you think that this monetary proposal is enough? Why or Why not?</a:t>
              </a:r>
              <a:endParaRPr/>
            </a:p>
          </p:txBody>
        </p:sp>
        <p:sp>
          <p:nvSpPr>
            <p:cNvPr id="381" name="Google Shape;381;p15"/>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6: US mineral potential</a:t>
              </a:r>
              <a:endParaRPr/>
            </a:p>
          </p:txBody>
        </p:sp>
      </p:grpSp>
      <p:grpSp>
        <p:nvGrpSpPr>
          <p:cNvPr id="382" name="Google Shape;382;p15"/>
          <p:cNvGrpSpPr/>
          <p:nvPr/>
        </p:nvGrpSpPr>
        <p:grpSpPr>
          <a:xfrm>
            <a:off x="962025" y="1003725"/>
            <a:ext cx="8746178" cy="458700"/>
            <a:chOff x="962025" y="1003725"/>
            <a:chExt cx="8746178" cy="458700"/>
          </a:xfrm>
        </p:grpSpPr>
        <p:sp>
          <p:nvSpPr>
            <p:cNvPr id="383" name="Google Shape;383;p15"/>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4" name="Google Shape;384;p15"/>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#2</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88" name="Shape 388"/>
        <p:cNvGrpSpPr/>
        <p:nvPr/>
      </p:nvGrpSpPr>
      <p:grpSpPr>
        <a:xfrm>
          <a:off x="0" y="0"/>
          <a:ext cx="0" cy="0"/>
          <a:chOff x="0" y="0"/>
          <a:chExt cx="0" cy="0"/>
        </a:xfrm>
      </p:grpSpPr>
      <p:grpSp>
        <p:nvGrpSpPr>
          <p:cNvPr id="389" name="Google Shape;389;p16"/>
          <p:cNvGrpSpPr/>
          <p:nvPr/>
        </p:nvGrpSpPr>
        <p:grpSpPr>
          <a:xfrm>
            <a:off x="6568563" y="9570840"/>
            <a:ext cx="12967519" cy="716160"/>
            <a:chOff x="0" y="-38100"/>
            <a:chExt cx="3415314" cy="188619"/>
          </a:xfrm>
        </p:grpSpPr>
        <p:sp>
          <p:nvSpPr>
            <p:cNvPr id="390" name="Google Shape;390;p16"/>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91" name="Google Shape;391;p16"/>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16"/>
          <p:cNvGrpSpPr/>
          <p:nvPr/>
        </p:nvGrpSpPr>
        <p:grpSpPr>
          <a:xfrm>
            <a:off x="-540160" y="9570840"/>
            <a:ext cx="7108723" cy="716160"/>
            <a:chOff x="0" y="-38100"/>
            <a:chExt cx="1872256" cy="188619"/>
          </a:xfrm>
        </p:grpSpPr>
        <p:sp>
          <p:nvSpPr>
            <p:cNvPr id="393" name="Google Shape;393;p16"/>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94" name="Google Shape;394;p16"/>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16"/>
          <p:cNvSpPr/>
          <p:nvPr/>
        </p:nvSpPr>
        <p:spPr>
          <a:xfrm>
            <a:off x="6568563" y="3720395"/>
            <a:ext cx="11719437" cy="5995105"/>
          </a:xfrm>
          <a:custGeom>
            <a:rect b="b" l="l" r="r" t="t"/>
            <a:pathLst>
              <a:path extrusionOk="0" h="5995105" w="11719437">
                <a:moveTo>
                  <a:pt x="0" y="0"/>
                </a:moveTo>
                <a:lnTo>
                  <a:pt x="11719437" y="0"/>
                </a:lnTo>
                <a:lnTo>
                  <a:pt x="11719437" y="5995105"/>
                </a:lnTo>
                <a:lnTo>
                  <a:pt x="0" y="5995105"/>
                </a:lnTo>
                <a:lnTo>
                  <a:pt x="0" y="0"/>
                </a:lnTo>
                <a:close/>
              </a:path>
            </a:pathLst>
          </a:custGeom>
          <a:blipFill rotWithShape="1">
            <a:blip r:embed="rId3">
              <a:alphaModFix/>
            </a:blip>
            <a:stretch>
              <a:fillRect b="-15453" l="0" r="0" t="-15080"/>
            </a:stretch>
          </a:blipFill>
          <a:ln>
            <a:noFill/>
          </a:ln>
        </p:spPr>
      </p:sp>
      <p:sp>
        <p:nvSpPr>
          <p:cNvPr id="396" name="Google Shape;396;p16"/>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MINING AND SUSTAINABILITY</a:t>
            </a:r>
            <a:endParaRPr/>
          </a:p>
        </p:txBody>
      </p:sp>
      <p:grpSp>
        <p:nvGrpSpPr>
          <p:cNvPr id="397" name="Google Shape;397;p16"/>
          <p:cNvGrpSpPr/>
          <p:nvPr/>
        </p:nvGrpSpPr>
        <p:grpSpPr>
          <a:xfrm>
            <a:off x="1038162" y="6877661"/>
            <a:ext cx="5189175" cy="1272293"/>
            <a:chOff x="0" y="-47625"/>
            <a:chExt cx="6918900" cy="1696390"/>
          </a:xfrm>
        </p:grpSpPr>
        <p:sp>
          <p:nvSpPr>
            <p:cNvPr id="398" name="Google Shape;398;p16"/>
            <p:cNvSpPr txBox="1"/>
            <p:nvPr/>
          </p:nvSpPr>
          <p:spPr>
            <a:xfrm>
              <a:off x="0" y="622165"/>
              <a:ext cx="69189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Define hydrosocial conflict. What are some examples?</a:t>
              </a:r>
              <a:endParaRPr/>
            </a:p>
          </p:txBody>
        </p:sp>
        <p:sp>
          <p:nvSpPr>
            <p:cNvPr id="399" name="Google Shape;399;p16"/>
            <p:cNvSpPr txBox="1"/>
            <p:nvPr/>
          </p:nvSpPr>
          <p:spPr>
            <a:xfrm>
              <a:off x="0" y="-47625"/>
              <a:ext cx="69189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Before reading</a:t>
              </a:r>
              <a:endParaRPr/>
            </a:p>
          </p:txBody>
        </p:sp>
      </p:grpSp>
      <p:grpSp>
        <p:nvGrpSpPr>
          <p:cNvPr id="400" name="Google Shape;400;p16"/>
          <p:cNvGrpSpPr/>
          <p:nvPr/>
        </p:nvGrpSpPr>
        <p:grpSpPr>
          <a:xfrm>
            <a:off x="1038162" y="3181303"/>
            <a:ext cx="5179725" cy="2812193"/>
            <a:chOff x="0" y="-47625"/>
            <a:chExt cx="6906300" cy="3749590"/>
          </a:xfrm>
        </p:grpSpPr>
        <p:sp>
          <p:nvSpPr>
            <p:cNvPr id="401" name="Google Shape;401;p16"/>
            <p:cNvSpPr txBox="1"/>
            <p:nvPr/>
          </p:nvSpPr>
          <p:spPr>
            <a:xfrm>
              <a:off x="0" y="622165"/>
              <a:ext cx="6906300" cy="30798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An overview of sustainability challenges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A discussion of innovative technologies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The 5 proposed solutions of the MIT Mission project</a:t>
              </a:r>
              <a:endParaRPr/>
            </a:p>
          </p:txBody>
        </p:sp>
        <p:sp>
          <p:nvSpPr>
            <p:cNvPr id="402" name="Google Shape;402;p16"/>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403" name="Google Shape;403;p16"/>
          <p:cNvGrpSpPr/>
          <p:nvPr/>
        </p:nvGrpSpPr>
        <p:grpSpPr>
          <a:xfrm>
            <a:off x="7065096" y="1631380"/>
            <a:ext cx="10194300" cy="1272293"/>
            <a:chOff x="0" y="-47625"/>
            <a:chExt cx="13592400" cy="1696390"/>
          </a:xfrm>
        </p:grpSpPr>
        <p:sp>
          <p:nvSpPr>
            <p:cNvPr id="404" name="Google Shape;404;p16"/>
            <p:cNvSpPr txBox="1"/>
            <p:nvPr/>
          </p:nvSpPr>
          <p:spPr>
            <a:xfrm>
              <a:off x="0" y="622165"/>
              <a:ext cx="135924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Form connections between these three readings by discussing the feasibility of replacing batteries with new technologies.</a:t>
              </a:r>
              <a:endParaRPr/>
            </a:p>
          </p:txBody>
        </p:sp>
        <p:sp>
          <p:nvSpPr>
            <p:cNvPr id="405" name="Google Shape;405;p16"/>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prompt</a:t>
              </a:r>
              <a:endParaRPr/>
            </a:p>
          </p:txBody>
        </p:sp>
      </p:grpSp>
      <p:sp>
        <p:nvSpPr>
          <p:cNvPr id="406" name="Google Shape;406;p16"/>
          <p:cNvSpPr txBox="1"/>
          <p:nvPr/>
        </p:nvSpPr>
        <p:spPr>
          <a:xfrm>
            <a:off x="9383998" y="9715500"/>
            <a:ext cx="8904000" cy="553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799">
                <a:solidFill>
                  <a:srgbClr val="FAF6EE"/>
                </a:solidFill>
              </a:rPr>
              <a:t>© PNAS. All rights reserved. This content is excluded from our Creative Commons license. For more information, see </a:t>
            </a:r>
            <a:r>
              <a:rPr lang="en-US" sz="1799" u="sng">
                <a:solidFill>
                  <a:schemeClr val="hlink"/>
                </a:solidFill>
                <a:hlinkClick r:id="rId7"/>
              </a:rPr>
              <a:t>https://ocw.mit.edu/help/faq-fair-use/</a:t>
            </a:r>
            <a:r>
              <a:rPr lang="en-US" sz="1799">
                <a:solidFill>
                  <a:srgbClr val="FAF6EE"/>
                </a:solidFill>
              </a:rPr>
              <a:t> .</a:t>
            </a:r>
            <a:endParaRPr/>
          </a:p>
        </p:txBody>
      </p:sp>
      <p:grpSp>
        <p:nvGrpSpPr>
          <p:cNvPr id="407" name="Google Shape;407;p16"/>
          <p:cNvGrpSpPr/>
          <p:nvPr/>
        </p:nvGrpSpPr>
        <p:grpSpPr>
          <a:xfrm>
            <a:off x="962025" y="1003725"/>
            <a:ext cx="8746178" cy="458700"/>
            <a:chOff x="962025" y="1003725"/>
            <a:chExt cx="8746178" cy="458700"/>
          </a:xfrm>
        </p:grpSpPr>
        <p:sp>
          <p:nvSpPr>
            <p:cNvPr id="408" name="Google Shape;408;p16"/>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09" name="Google Shape;409;p16"/>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#3</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13" name="Shape 413"/>
        <p:cNvGrpSpPr/>
        <p:nvPr/>
      </p:nvGrpSpPr>
      <p:grpSpPr>
        <a:xfrm>
          <a:off x="0" y="0"/>
          <a:ext cx="0" cy="0"/>
          <a:chOff x="0" y="0"/>
          <a:chExt cx="0" cy="0"/>
        </a:xfrm>
      </p:grpSpPr>
      <p:grpSp>
        <p:nvGrpSpPr>
          <p:cNvPr id="414" name="Google Shape;414;p17"/>
          <p:cNvGrpSpPr/>
          <p:nvPr/>
        </p:nvGrpSpPr>
        <p:grpSpPr>
          <a:xfrm>
            <a:off x="6568563" y="9570840"/>
            <a:ext cx="12967519" cy="716160"/>
            <a:chOff x="0" y="-38100"/>
            <a:chExt cx="3415314" cy="188619"/>
          </a:xfrm>
        </p:grpSpPr>
        <p:sp>
          <p:nvSpPr>
            <p:cNvPr id="415" name="Google Shape;415;p17"/>
            <p:cNvSpPr/>
            <p:nvPr/>
          </p:nvSpPr>
          <p:spPr>
            <a:xfrm>
              <a:off x="0" y="0"/>
              <a:ext cx="3415314" cy="150519"/>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16" name="Google Shape;416;p17"/>
            <p:cNvSpPr txBox="1"/>
            <p:nvPr/>
          </p:nvSpPr>
          <p:spPr>
            <a:xfrm>
              <a:off x="0" y="-38100"/>
              <a:ext cx="3415314"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17"/>
          <p:cNvGrpSpPr/>
          <p:nvPr/>
        </p:nvGrpSpPr>
        <p:grpSpPr>
          <a:xfrm>
            <a:off x="-540160" y="9570840"/>
            <a:ext cx="7108723" cy="716160"/>
            <a:chOff x="0" y="-38100"/>
            <a:chExt cx="1872256" cy="188619"/>
          </a:xfrm>
        </p:grpSpPr>
        <p:sp>
          <p:nvSpPr>
            <p:cNvPr id="418" name="Google Shape;418;p17"/>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19" name="Google Shape;419;p17"/>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0" name="Google Shape;420;p17"/>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MINING AND RENEWABLE ENERGY</a:t>
            </a:r>
            <a:endParaRPr/>
          </a:p>
        </p:txBody>
      </p:sp>
      <p:grpSp>
        <p:nvGrpSpPr>
          <p:cNvPr id="421" name="Google Shape;421;p17"/>
          <p:cNvGrpSpPr/>
          <p:nvPr/>
        </p:nvGrpSpPr>
        <p:grpSpPr>
          <a:xfrm>
            <a:off x="1047623" y="3200353"/>
            <a:ext cx="5179725" cy="2042243"/>
            <a:chOff x="0" y="-47625"/>
            <a:chExt cx="6906300" cy="2722990"/>
          </a:xfrm>
        </p:grpSpPr>
        <p:sp>
          <p:nvSpPr>
            <p:cNvPr id="422" name="Google Shape;422;p17"/>
            <p:cNvSpPr txBox="1"/>
            <p:nvPr/>
          </p:nvSpPr>
          <p:spPr>
            <a:xfrm>
              <a:off x="0" y="622165"/>
              <a:ext cx="69063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How does the environmental impact of mining for clean energy metals compare to mining for coal, oil, and gas?</a:t>
              </a:r>
              <a:endParaRPr/>
            </a:p>
          </p:txBody>
        </p:sp>
        <p:sp>
          <p:nvSpPr>
            <p:cNvPr id="423" name="Google Shape;423;p17"/>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424" name="Google Shape;424;p17"/>
          <p:cNvGrpSpPr/>
          <p:nvPr/>
        </p:nvGrpSpPr>
        <p:grpSpPr>
          <a:xfrm>
            <a:off x="7065096" y="1631380"/>
            <a:ext cx="10194300" cy="4223618"/>
            <a:chOff x="0" y="-47625"/>
            <a:chExt cx="13592400" cy="5631490"/>
          </a:xfrm>
        </p:grpSpPr>
        <p:sp>
          <p:nvSpPr>
            <p:cNvPr id="425" name="Google Shape;425;p17"/>
            <p:cNvSpPr txBox="1"/>
            <p:nvPr/>
          </p:nvSpPr>
          <p:spPr>
            <a:xfrm>
              <a:off x="0" y="622165"/>
              <a:ext cx="13592400" cy="49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Odell discusses three fundamental changes in order for clean energy mining to be possible:</a:t>
              </a:r>
              <a:endParaRPr/>
            </a:p>
            <a:p>
              <a:pPr indent="-330263" lvl="1" marL="457200" marR="0" rtl="0" algn="l">
                <a:lnSpc>
                  <a:spcPct val="100000"/>
                </a:lnSpc>
                <a:spcBef>
                  <a:spcPts val="100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Reduce energy consumption by investing in public transportation and walkable cities</a:t>
              </a:r>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Reuse minerals to advance the circular economy</a:t>
              </a:r>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Raise industry standards and adopt regulations for responsible mining</a:t>
              </a:r>
              <a:endParaRPr/>
            </a:p>
            <a:p>
              <a:pPr indent="0" lvl="0" marL="0" marR="0" rtl="0" algn="l">
                <a:lnSpc>
                  <a:spcPct val="100000"/>
                </a:lnSpc>
                <a:spcBef>
                  <a:spcPts val="1000"/>
                </a:spcBef>
                <a:spcAft>
                  <a:spcPts val="1000"/>
                </a:spcAft>
                <a:buNone/>
              </a:pPr>
              <a:r>
                <a:rPr b="0" i="0" lang="en-US" sz="2501" u="none" cap="none" strike="noStrike">
                  <a:solidFill>
                    <a:srgbClr val="4A4849"/>
                  </a:solidFill>
                  <a:latin typeface="Arial"/>
                  <a:ea typeface="Arial"/>
                  <a:cs typeface="Arial"/>
                  <a:sym typeface="Arial"/>
                </a:rPr>
                <a:t>Propose solutions on an individual and community level for these fundamental changes.</a:t>
              </a:r>
              <a:endParaRPr/>
            </a:p>
          </p:txBody>
        </p:sp>
        <p:sp>
          <p:nvSpPr>
            <p:cNvPr id="426" name="Google Shape;426;p17"/>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Propose solutions</a:t>
              </a:r>
              <a:endParaRPr/>
            </a:p>
          </p:txBody>
        </p:sp>
      </p:grpSp>
      <p:sp>
        <p:nvSpPr>
          <p:cNvPr id="427" name="Google Shape;427;p17">
            <a:hlinkClick r:id="rId4"/>
          </p:cNvPr>
          <p:cNvSpPr/>
          <p:nvPr/>
        </p:nvSpPr>
        <p:spPr>
          <a:xfrm>
            <a:off x="0" y="6049257"/>
            <a:ext cx="6568563" cy="3666243"/>
          </a:xfrm>
          <a:custGeom>
            <a:rect b="b" l="l" r="r" t="t"/>
            <a:pathLst>
              <a:path extrusionOk="0" h="3666243" w="6568563">
                <a:moveTo>
                  <a:pt x="0" y="0"/>
                </a:moveTo>
                <a:lnTo>
                  <a:pt x="6568563" y="0"/>
                </a:lnTo>
                <a:lnTo>
                  <a:pt x="6568563" y="3666243"/>
                </a:lnTo>
                <a:lnTo>
                  <a:pt x="0" y="3666243"/>
                </a:lnTo>
                <a:lnTo>
                  <a:pt x="0" y="0"/>
                </a:lnTo>
                <a:close/>
              </a:path>
            </a:pathLst>
          </a:custGeom>
          <a:blipFill rotWithShape="1">
            <a:blip r:embed="rId5">
              <a:alphaModFix/>
            </a:blip>
            <a:stretch>
              <a:fillRect b="0" l="0" r="0" t="-629"/>
            </a:stretch>
          </a:blipFill>
          <a:ln>
            <a:noFill/>
          </a:ln>
        </p:spPr>
      </p:sp>
      <p:grpSp>
        <p:nvGrpSpPr>
          <p:cNvPr id="428" name="Google Shape;428;p17"/>
          <p:cNvGrpSpPr/>
          <p:nvPr/>
        </p:nvGrpSpPr>
        <p:grpSpPr>
          <a:xfrm>
            <a:off x="962025" y="1003725"/>
            <a:ext cx="8746178" cy="458700"/>
            <a:chOff x="962025" y="1003725"/>
            <a:chExt cx="8746178" cy="458700"/>
          </a:xfrm>
        </p:grpSpPr>
        <p:sp>
          <p:nvSpPr>
            <p:cNvPr id="429" name="Google Shape;429;p17"/>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0" name="Google Shape;430;p17"/>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#4</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34" name="Shape 434"/>
        <p:cNvGrpSpPr/>
        <p:nvPr/>
      </p:nvGrpSpPr>
      <p:grpSpPr>
        <a:xfrm>
          <a:off x="0" y="0"/>
          <a:ext cx="0" cy="0"/>
          <a:chOff x="0" y="0"/>
          <a:chExt cx="0" cy="0"/>
        </a:xfrm>
      </p:grpSpPr>
      <p:grpSp>
        <p:nvGrpSpPr>
          <p:cNvPr id="435" name="Google Shape;435;p18"/>
          <p:cNvGrpSpPr/>
          <p:nvPr/>
        </p:nvGrpSpPr>
        <p:grpSpPr>
          <a:xfrm>
            <a:off x="-1248082" y="9570840"/>
            <a:ext cx="13358044" cy="716160"/>
            <a:chOff x="0" y="-38100"/>
            <a:chExt cx="3518168" cy="188619"/>
          </a:xfrm>
        </p:grpSpPr>
        <p:sp>
          <p:nvSpPr>
            <p:cNvPr id="436" name="Google Shape;436;p18"/>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37" name="Google Shape;437;p18"/>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8"/>
          <p:cNvGrpSpPr/>
          <p:nvPr/>
        </p:nvGrpSpPr>
        <p:grpSpPr>
          <a:xfrm>
            <a:off x="12109962" y="9570840"/>
            <a:ext cx="6178038" cy="716160"/>
            <a:chOff x="0" y="-38100"/>
            <a:chExt cx="1627138" cy="188619"/>
          </a:xfrm>
        </p:grpSpPr>
        <p:sp>
          <p:nvSpPr>
            <p:cNvPr id="439" name="Google Shape;439;p18"/>
            <p:cNvSpPr/>
            <p:nvPr/>
          </p:nvSpPr>
          <p:spPr>
            <a:xfrm>
              <a:off x="0" y="0"/>
              <a:ext cx="1627138" cy="150519"/>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440" name="Google Shape;440;p18"/>
            <p:cNvSpPr txBox="1"/>
            <p:nvPr/>
          </p:nvSpPr>
          <p:spPr>
            <a:xfrm>
              <a:off x="0" y="-38100"/>
              <a:ext cx="162713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3">
                    <a:extLst>
                      <a:ext uri="{A12FA001-AC4F-418D-AE19-62706E023703}">
                        <ahyp:hlinkClr val="tx"/>
                      </a:ext>
                    </a:extLst>
                  </a:hlinkClick>
                </a:rPr>
                <a:t>Dominik Vanyi</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Unsplash</a:t>
              </a:r>
              <a:r>
                <a:rPr lang="en-US"/>
                <a:t>.</a:t>
              </a:r>
              <a:endParaRPr/>
            </a:p>
          </p:txBody>
        </p:sp>
      </p:grpSp>
      <p:sp>
        <p:nvSpPr>
          <p:cNvPr id="441" name="Google Shape;441;p18"/>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5">
              <a:alphaModFix/>
            </a:blip>
            <a:stretch>
              <a:fillRect b="0" l="-102636" r="-33385" t="0"/>
            </a:stretch>
          </a:blipFill>
          <a:ln>
            <a:noFill/>
          </a:ln>
        </p:spPr>
      </p:sp>
      <p:grpSp>
        <p:nvGrpSpPr>
          <p:cNvPr id="442" name="Google Shape;442;p18"/>
          <p:cNvGrpSpPr/>
          <p:nvPr/>
        </p:nvGrpSpPr>
        <p:grpSpPr>
          <a:xfrm>
            <a:off x="1028700" y="3066438"/>
            <a:ext cx="10425375" cy="4267871"/>
            <a:chOff x="0" y="104775"/>
            <a:chExt cx="13900500" cy="5690495"/>
          </a:xfrm>
        </p:grpSpPr>
        <p:sp>
          <p:nvSpPr>
            <p:cNvPr id="443" name="Google Shape;443;p18"/>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Beyond the Module</a:t>
              </a:r>
              <a:endParaRPr/>
            </a:p>
          </p:txBody>
        </p:sp>
        <p:sp>
          <p:nvSpPr>
            <p:cNvPr id="444" name="Google Shape;444;p18"/>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3</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48" name="Shape 448"/>
        <p:cNvGrpSpPr/>
        <p:nvPr/>
      </p:nvGrpSpPr>
      <p:grpSpPr>
        <a:xfrm>
          <a:off x="0" y="0"/>
          <a:ext cx="0" cy="0"/>
          <a:chOff x="0" y="0"/>
          <a:chExt cx="0" cy="0"/>
        </a:xfrm>
      </p:grpSpPr>
      <p:grpSp>
        <p:nvGrpSpPr>
          <p:cNvPr id="449" name="Google Shape;449;p20"/>
          <p:cNvGrpSpPr/>
          <p:nvPr/>
        </p:nvGrpSpPr>
        <p:grpSpPr>
          <a:xfrm>
            <a:off x="-1248082" y="9570840"/>
            <a:ext cx="13358044" cy="716160"/>
            <a:chOff x="0" y="-38100"/>
            <a:chExt cx="3518168" cy="188619"/>
          </a:xfrm>
        </p:grpSpPr>
        <p:sp>
          <p:nvSpPr>
            <p:cNvPr id="450" name="Google Shape;450;p20"/>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51" name="Google Shape;451;p20"/>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20"/>
          <p:cNvGrpSpPr/>
          <p:nvPr/>
        </p:nvGrpSpPr>
        <p:grpSpPr>
          <a:xfrm>
            <a:off x="1019175" y="1606594"/>
            <a:ext cx="10757475" cy="3748230"/>
            <a:chOff x="0" y="66675"/>
            <a:chExt cx="14343300" cy="4997640"/>
          </a:xfrm>
        </p:grpSpPr>
        <p:sp>
          <p:nvSpPr>
            <p:cNvPr id="453" name="Google Shape;453;p20"/>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Topic-Specific Exploratory Project</a:t>
              </a:r>
              <a:endParaRPr/>
            </a:p>
          </p:txBody>
        </p:sp>
        <p:sp>
          <p:nvSpPr>
            <p:cNvPr id="454" name="Google Shape;454;p20"/>
            <p:cNvSpPr txBox="1"/>
            <p:nvPr/>
          </p:nvSpPr>
          <p:spPr>
            <a:xfrm>
              <a:off x="0" y="3996615"/>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Within a group or individually, pick a topic within the intersection of mining and climate justice to present in any format to the class.</a:t>
              </a:r>
              <a:endParaRPr/>
            </a:p>
          </p:txBody>
        </p:sp>
        <p:sp>
          <p:nvSpPr>
            <p:cNvPr id="455" name="Google Shape;455;p20"/>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grpSp>
        <p:nvGrpSpPr>
          <p:cNvPr id="456" name="Google Shape;456;p20"/>
          <p:cNvGrpSpPr/>
          <p:nvPr/>
        </p:nvGrpSpPr>
        <p:grpSpPr>
          <a:xfrm>
            <a:off x="12109962" y="9570840"/>
            <a:ext cx="7108723" cy="716160"/>
            <a:chOff x="0" y="-38100"/>
            <a:chExt cx="1872256" cy="188619"/>
          </a:xfrm>
        </p:grpSpPr>
        <p:sp>
          <p:nvSpPr>
            <p:cNvPr id="457" name="Google Shape;457;p20"/>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58" name="Google Shape;458;p20"/>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20"/>
          <p:cNvGrpSpPr/>
          <p:nvPr/>
        </p:nvGrpSpPr>
        <p:grpSpPr>
          <a:xfrm>
            <a:off x="15858556" y="4938863"/>
            <a:ext cx="2127006" cy="2127006"/>
            <a:chOff x="0" y="0"/>
            <a:chExt cx="812800" cy="812800"/>
          </a:xfrm>
        </p:grpSpPr>
        <p:sp>
          <p:nvSpPr>
            <p:cNvPr id="460" name="Google Shape;46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61" name="Google Shape;461;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3">
                    <a:extLst>
                      <a:ext uri="{A12FA001-AC4F-418D-AE19-62706E023703}">
                        <ahyp:hlinkClr val="tx"/>
                      </a:ext>
                    </a:extLst>
                  </a:hlinkClick>
                </a:rPr>
                <a:t>MINING FOR CLEAN ENERGY</a:t>
              </a:r>
              <a:endParaRPr/>
            </a:p>
          </p:txBody>
        </p:sp>
      </p:grpSp>
      <p:grpSp>
        <p:nvGrpSpPr>
          <p:cNvPr id="462" name="Google Shape;462;p20"/>
          <p:cNvGrpSpPr/>
          <p:nvPr/>
        </p:nvGrpSpPr>
        <p:grpSpPr>
          <a:xfrm>
            <a:off x="9469234" y="6352494"/>
            <a:ext cx="2127006" cy="2127006"/>
            <a:chOff x="0" y="0"/>
            <a:chExt cx="812800" cy="812800"/>
          </a:xfrm>
        </p:grpSpPr>
        <p:sp>
          <p:nvSpPr>
            <p:cNvPr id="463" name="Google Shape;46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64" name="Google Shape;464;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000" u="sng" cap="none" strike="noStrike">
                  <a:solidFill>
                    <a:srgbClr val="FAF6EE"/>
                  </a:solidFill>
                  <a:latin typeface="Arial"/>
                  <a:ea typeface="Arial"/>
                  <a:cs typeface="Arial"/>
                  <a:sym typeface="Arial"/>
                  <a:hlinkClick r:id="rId4">
                    <a:extLst>
                      <a:ext uri="{A12FA001-AC4F-418D-AE19-62706E023703}">
                        <ahyp:hlinkClr val="tx"/>
                      </a:ext>
                    </a:extLst>
                  </a:hlinkClick>
                </a:rPr>
                <a:t>PUBLIC &amp; PRIVATE COMPANIES</a:t>
              </a:r>
              <a:endParaRPr/>
            </a:p>
          </p:txBody>
        </p:sp>
      </p:grpSp>
      <p:grpSp>
        <p:nvGrpSpPr>
          <p:cNvPr id="465" name="Google Shape;465;p20"/>
          <p:cNvGrpSpPr/>
          <p:nvPr/>
        </p:nvGrpSpPr>
        <p:grpSpPr>
          <a:xfrm>
            <a:off x="11716097" y="6866096"/>
            <a:ext cx="2127006" cy="2127006"/>
            <a:chOff x="0" y="0"/>
            <a:chExt cx="812800" cy="812800"/>
          </a:xfrm>
        </p:grpSpPr>
        <p:sp>
          <p:nvSpPr>
            <p:cNvPr id="466" name="Google Shape;46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67" name="Google Shape;46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000" u="sng" cap="none" strike="noStrike">
                  <a:solidFill>
                    <a:srgbClr val="FAF6EE"/>
                  </a:solidFill>
                  <a:latin typeface="Arial"/>
                  <a:ea typeface="Arial"/>
                  <a:cs typeface="Arial"/>
                  <a:sym typeface="Arial"/>
                  <a:hlinkClick r:id="rId5">
                    <a:extLst>
                      <a:ext uri="{A12FA001-AC4F-418D-AE19-62706E023703}">
                        <ahyp:hlinkClr val="tx"/>
                      </a:ext>
                    </a:extLst>
                  </a:hlinkClick>
                </a:rPr>
                <a:t>MODERN COMPUTING</a:t>
              </a:r>
              <a:endParaRPr/>
            </a:p>
          </p:txBody>
        </p:sp>
      </p:grpSp>
      <p:grpSp>
        <p:nvGrpSpPr>
          <p:cNvPr id="468" name="Google Shape;468;p20"/>
          <p:cNvGrpSpPr/>
          <p:nvPr/>
        </p:nvGrpSpPr>
        <p:grpSpPr>
          <a:xfrm>
            <a:off x="14288193" y="6866096"/>
            <a:ext cx="2127006" cy="2127006"/>
            <a:chOff x="0" y="0"/>
            <a:chExt cx="812800" cy="812800"/>
          </a:xfrm>
        </p:grpSpPr>
        <p:sp>
          <p:nvSpPr>
            <p:cNvPr id="469" name="Google Shape;46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70" name="Google Shape;470;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6">
                    <a:extLst>
                      <a:ext uri="{A12FA001-AC4F-418D-AE19-62706E023703}">
                        <ahyp:hlinkClr val="tx"/>
                      </a:ext>
                    </a:extLst>
                  </a:hlinkClick>
                </a:rPr>
                <a:t>E-WASTE &amp; SOLUTIONS</a:t>
              </a:r>
              <a:endParaRPr/>
            </a:p>
          </p:txBody>
        </p:sp>
      </p:grpSp>
      <p:grpSp>
        <p:nvGrpSpPr>
          <p:cNvPr id="471" name="Google Shape;471;p20"/>
          <p:cNvGrpSpPr/>
          <p:nvPr/>
        </p:nvGrpSpPr>
        <p:grpSpPr>
          <a:xfrm>
            <a:off x="4767548" y="7065868"/>
            <a:ext cx="2127006" cy="2127006"/>
            <a:chOff x="0" y="0"/>
            <a:chExt cx="812800" cy="812800"/>
          </a:xfrm>
        </p:grpSpPr>
        <p:sp>
          <p:nvSpPr>
            <p:cNvPr id="472" name="Google Shape;47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73" name="Google Shape;473;p20"/>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900" u="sng" cap="none" strike="noStrike">
                  <a:solidFill>
                    <a:srgbClr val="FAF6EE"/>
                  </a:solidFill>
                  <a:latin typeface="Arial"/>
                  <a:ea typeface="Arial"/>
                  <a:cs typeface="Arial"/>
                  <a:sym typeface="Arial"/>
                  <a:hlinkClick r:id="rId7">
                    <a:extLst>
                      <a:ext uri="{A12FA001-AC4F-418D-AE19-62706E023703}">
                        <ahyp:hlinkClr val="tx"/>
                      </a:ext>
                    </a:extLst>
                  </a:hlinkClick>
                </a:rPr>
                <a:t>CLEAN ENERGY REQUIRE-MENTS</a:t>
              </a:r>
              <a:endParaRPr/>
            </a:p>
          </p:txBody>
        </p:sp>
      </p:grpSp>
      <p:grpSp>
        <p:nvGrpSpPr>
          <p:cNvPr id="474" name="Google Shape;474;p20"/>
          <p:cNvGrpSpPr/>
          <p:nvPr/>
        </p:nvGrpSpPr>
        <p:grpSpPr>
          <a:xfrm>
            <a:off x="11046459" y="4529066"/>
            <a:ext cx="2127006" cy="2127006"/>
            <a:chOff x="0" y="0"/>
            <a:chExt cx="812800" cy="812800"/>
          </a:xfrm>
        </p:grpSpPr>
        <p:sp>
          <p:nvSpPr>
            <p:cNvPr id="475" name="Google Shape;47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76" name="Google Shape;476;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8">
                    <a:extLst>
                      <a:ext uri="{A12FA001-AC4F-418D-AE19-62706E023703}">
                        <ahyp:hlinkClr val="tx"/>
                      </a:ext>
                    </a:extLst>
                  </a:hlinkClick>
                </a:rPr>
                <a:t>SACRIFICE ZONES</a:t>
              </a:r>
              <a:endParaRPr/>
            </a:p>
          </p:txBody>
        </p:sp>
      </p:grpSp>
      <p:grpSp>
        <p:nvGrpSpPr>
          <p:cNvPr id="477" name="Google Shape;477;p20"/>
          <p:cNvGrpSpPr/>
          <p:nvPr/>
        </p:nvGrpSpPr>
        <p:grpSpPr>
          <a:xfrm>
            <a:off x="7118391" y="7131294"/>
            <a:ext cx="2127006" cy="2127006"/>
            <a:chOff x="0" y="0"/>
            <a:chExt cx="812800" cy="812800"/>
          </a:xfrm>
        </p:grpSpPr>
        <p:sp>
          <p:nvSpPr>
            <p:cNvPr id="478" name="Google Shape;47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79" name="Google Shape;47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9">
                    <a:extLst>
                      <a:ext uri="{A12FA001-AC4F-418D-AE19-62706E023703}">
                        <ahyp:hlinkClr val="tx"/>
                      </a:ext>
                    </a:extLst>
                  </a:hlinkClick>
                </a:rPr>
                <a:t>COSMETIC MINING</a:t>
              </a:r>
              <a:endParaRPr/>
            </a:p>
          </p:txBody>
        </p:sp>
      </p:grpSp>
      <p:grpSp>
        <p:nvGrpSpPr>
          <p:cNvPr id="480" name="Google Shape;480;p20"/>
          <p:cNvGrpSpPr/>
          <p:nvPr/>
        </p:nvGrpSpPr>
        <p:grpSpPr>
          <a:xfrm>
            <a:off x="15037922" y="2596938"/>
            <a:ext cx="2084639" cy="2084639"/>
            <a:chOff x="0" y="0"/>
            <a:chExt cx="812800" cy="812800"/>
          </a:xfrm>
        </p:grpSpPr>
        <p:sp>
          <p:nvSpPr>
            <p:cNvPr id="481" name="Google Shape;48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82" name="Google Shape;482;p20"/>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900" u="sng" cap="none" strike="noStrike">
                  <a:solidFill>
                    <a:srgbClr val="FAF6EE"/>
                  </a:solidFill>
                  <a:latin typeface="Arial"/>
                  <a:ea typeface="Arial"/>
                  <a:cs typeface="Arial"/>
                  <a:sym typeface="Arial"/>
                  <a:hlinkClick r:id="rId10">
                    <a:extLst>
                      <a:ext uri="{A12FA001-AC4F-418D-AE19-62706E023703}">
                        <ahyp:hlinkClr val="tx"/>
                      </a:ext>
                    </a:extLst>
                  </a:hlinkClick>
                </a:rPr>
                <a:t>ENVIRON-MENTAL RISKS</a:t>
              </a:r>
              <a:endParaRPr/>
            </a:p>
          </p:txBody>
        </p:sp>
      </p:grpSp>
      <p:grpSp>
        <p:nvGrpSpPr>
          <p:cNvPr id="483" name="Google Shape;483;p20"/>
          <p:cNvGrpSpPr/>
          <p:nvPr/>
        </p:nvGrpSpPr>
        <p:grpSpPr>
          <a:xfrm>
            <a:off x="13537318" y="493086"/>
            <a:ext cx="2127006" cy="2127006"/>
            <a:chOff x="0" y="0"/>
            <a:chExt cx="812800" cy="812800"/>
          </a:xfrm>
        </p:grpSpPr>
        <p:sp>
          <p:nvSpPr>
            <p:cNvPr id="484" name="Google Shape;48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85" name="Google Shape;485;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11">
                    <a:extLst>
                      <a:ext uri="{A12FA001-AC4F-418D-AE19-62706E023703}">
                        <ahyp:hlinkClr val="tx"/>
                      </a:ext>
                    </a:extLst>
                  </a:hlinkClick>
                </a:rPr>
                <a:t>METALS &amp; CLIMATE JUSTICE</a:t>
              </a:r>
              <a:endParaRPr/>
            </a:p>
          </p:txBody>
        </p:sp>
      </p:grpSp>
      <p:grpSp>
        <p:nvGrpSpPr>
          <p:cNvPr id="486" name="Google Shape;486;p20"/>
          <p:cNvGrpSpPr/>
          <p:nvPr/>
        </p:nvGrpSpPr>
        <p:grpSpPr>
          <a:xfrm>
            <a:off x="13452508" y="4634078"/>
            <a:ext cx="2127006" cy="2127006"/>
            <a:chOff x="0" y="0"/>
            <a:chExt cx="812800" cy="812800"/>
          </a:xfrm>
        </p:grpSpPr>
        <p:sp>
          <p:nvSpPr>
            <p:cNvPr id="487" name="Google Shape;48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88" name="Google Shape;488;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12">
                    <a:extLst>
                      <a:ext uri="{A12FA001-AC4F-418D-AE19-62706E023703}">
                        <ahyp:hlinkClr val="tx"/>
                      </a:ext>
                    </a:extLst>
                  </a:hlinkClick>
                </a:rPr>
                <a:t>E-WASTE</a:t>
              </a:r>
              <a:endParaRPr/>
            </a:p>
          </p:txBody>
        </p:sp>
      </p:grpSp>
      <p:grpSp>
        <p:nvGrpSpPr>
          <p:cNvPr id="489" name="Google Shape;489;p20"/>
          <p:cNvGrpSpPr/>
          <p:nvPr/>
        </p:nvGrpSpPr>
        <p:grpSpPr>
          <a:xfrm>
            <a:off x="12161188" y="2444428"/>
            <a:ext cx="2127006" cy="2127006"/>
            <a:chOff x="0" y="0"/>
            <a:chExt cx="812800" cy="812800"/>
          </a:xfrm>
        </p:grpSpPr>
        <p:sp>
          <p:nvSpPr>
            <p:cNvPr id="490" name="Google Shape;49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91" name="Google Shape;491;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13">
                    <a:extLst>
                      <a:ext uri="{A12FA001-AC4F-418D-AE19-62706E023703}">
                        <ahyp:hlinkClr val="tx"/>
                      </a:ext>
                    </a:extLst>
                  </a:hlinkClick>
                </a:rPr>
                <a:t>COBALT MINING</a:t>
              </a:r>
              <a:endParaRPr/>
            </a:p>
          </p:txBody>
        </p:sp>
      </p:grpSp>
      <p:grpSp>
        <p:nvGrpSpPr>
          <p:cNvPr id="492" name="Google Shape;492;p20"/>
          <p:cNvGrpSpPr/>
          <p:nvPr/>
        </p:nvGrpSpPr>
        <p:grpSpPr>
          <a:xfrm>
            <a:off x="962033" y="1003725"/>
            <a:ext cx="8746170" cy="458700"/>
            <a:chOff x="3981450" y="1003725"/>
            <a:chExt cx="8746170" cy="458700"/>
          </a:xfrm>
        </p:grpSpPr>
        <p:sp>
          <p:nvSpPr>
            <p:cNvPr id="493" name="Google Shape;493;p20"/>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4" name="Google Shape;494;p20"/>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#1</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00" name="Shape 100"/>
        <p:cNvGrpSpPr/>
        <p:nvPr/>
      </p:nvGrpSpPr>
      <p:grpSpPr>
        <a:xfrm>
          <a:off x="0" y="0"/>
          <a:ext cx="0" cy="0"/>
          <a:chOff x="0" y="0"/>
          <a:chExt cx="0" cy="0"/>
        </a:xfrm>
      </p:grpSpPr>
      <p:grpSp>
        <p:nvGrpSpPr>
          <p:cNvPr id="101" name="Google Shape;101;p2"/>
          <p:cNvGrpSpPr/>
          <p:nvPr/>
        </p:nvGrpSpPr>
        <p:grpSpPr>
          <a:xfrm>
            <a:off x="-1248082" y="9570840"/>
            <a:ext cx="13358044" cy="716160"/>
            <a:chOff x="0" y="-38100"/>
            <a:chExt cx="3518168" cy="188619"/>
          </a:xfrm>
        </p:grpSpPr>
        <p:sp>
          <p:nvSpPr>
            <p:cNvPr id="102" name="Google Shape;102;p2"/>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03" name="Google Shape;103;p2"/>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2"/>
          <p:cNvGrpSpPr/>
          <p:nvPr/>
        </p:nvGrpSpPr>
        <p:grpSpPr>
          <a:xfrm>
            <a:off x="12109962" y="9570840"/>
            <a:ext cx="7108723" cy="716160"/>
            <a:chOff x="0" y="-38100"/>
            <a:chExt cx="1872256" cy="188619"/>
          </a:xfrm>
        </p:grpSpPr>
        <p:sp>
          <p:nvSpPr>
            <p:cNvPr id="105" name="Google Shape;105;p2"/>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06" name="Google Shape;106;p2"/>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2"/>
          <p:cNvSpPr/>
          <p:nvPr/>
        </p:nvSpPr>
        <p:spPr>
          <a:xfrm>
            <a:off x="12109953" y="0"/>
            <a:ext cx="7099592" cy="9715500"/>
          </a:xfrm>
          <a:custGeom>
            <a:rect b="b" l="l" r="r" t="t"/>
            <a:pathLst>
              <a:path extrusionOk="0" h="9715500" w="8958476">
                <a:moveTo>
                  <a:pt x="0" y="0"/>
                </a:moveTo>
                <a:lnTo>
                  <a:pt x="8958476" y="0"/>
                </a:lnTo>
                <a:lnTo>
                  <a:pt x="8958476" y="9715500"/>
                </a:lnTo>
                <a:lnTo>
                  <a:pt x="0" y="9715500"/>
                </a:lnTo>
                <a:lnTo>
                  <a:pt x="0" y="0"/>
                </a:lnTo>
                <a:close/>
              </a:path>
            </a:pathLst>
          </a:custGeom>
          <a:blipFill rotWithShape="1">
            <a:blip r:embed="rId3">
              <a:alphaModFix/>
            </a:blip>
            <a:stretch>
              <a:fillRect b="0" l="-33906" r="-33904" t="0"/>
            </a:stretch>
          </a:blipFill>
          <a:ln>
            <a:noFill/>
          </a:ln>
        </p:spPr>
      </p:sp>
      <p:sp>
        <p:nvSpPr>
          <p:cNvPr id="108" name="Google Shape;108;p2"/>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What’s in this module?</a:t>
            </a:r>
            <a:endParaRPr/>
          </a:p>
        </p:txBody>
      </p:sp>
      <p:sp>
        <p:nvSpPr>
          <p:cNvPr id="109" name="Google Shape;109;p2"/>
          <p:cNvSpPr txBox="1"/>
          <p:nvPr/>
        </p:nvSpPr>
        <p:spPr>
          <a:xfrm>
            <a:off x="1028700" y="3042705"/>
            <a:ext cx="106791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This module focuses on the question of ethical and just resource extraction, and discusses the importance of mined materials in our daily lives. It utilizes case studies from MIT researchers and scientific articles.</a:t>
            </a:r>
            <a:endParaRPr/>
          </a:p>
        </p:txBody>
      </p:sp>
      <p:sp>
        <p:nvSpPr>
          <p:cNvPr id="110" name="Google Shape;110;p2"/>
          <p:cNvSpPr txBox="1"/>
          <p:nvPr/>
        </p:nvSpPr>
        <p:spPr>
          <a:xfrm>
            <a:off x="1028700" y="5312177"/>
            <a:ext cx="3058500" cy="200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3 parts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1 video</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5 readings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3 activities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2 project options</a:t>
            </a:r>
            <a:endParaRPr/>
          </a:p>
        </p:txBody>
      </p:sp>
      <p:sp>
        <p:nvSpPr>
          <p:cNvPr id="111" name="Google Shape;111;p2"/>
          <p:cNvSpPr txBox="1"/>
          <p:nvPr/>
        </p:nvSpPr>
        <p:spPr>
          <a:xfrm>
            <a:off x="4487258" y="5312177"/>
            <a:ext cx="7220400" cy="24021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How Can U.S. Safely Mine Minerals Critical to a Carbon-Free Economy?</a:t>
            </a:r>
            <a:endParaRPr/>
          </a:p>
          <a:p>
            <a:pPr indent="-393763"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Hydrosocial Displacements: Climate Change and Community Relations in Chile's Mining Regions </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Indigenous Environmental Network</a:t>
            </a:r>
            <a:endParaRPr/>
          </a:p>
        </p:txBody>
      </p:sp>
      <p:sp>
        <p:nvSpPr>
          <p:cNvPr id="112" name="Google Shape;112;p2"/>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Contents</a:t>
            </a:r>
            <a:endParaRPr/>
          </a:p>
        </p:txBody>
      </p:sp>
      <p:sp>
        <p:nvSpPr>
          <p:cNvPr id="113" name="Google Shape;113;p2"/>
          <p:cNvSpPr txBox="1"/>
          <p:nvPr/>
        </p:nvSpPr>
        <p:spPr>
          <a:xfrm>
            <a:off x="1028700" y="4793325"/>
            <a:ext cx="30585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Activities</a:t>
            </a:r>
            <a:endParaRPr/>
          </a:p>
        </p:txBody>
      </p:sp>
      <p:sp>
        <p:nvSpPr>
          <p:cNvPr id="114" name="Google Shape;114;p2"/>
          <p:cNvSpPr txBox="1"/>
          <p:nvPr/>
        </p:nvSpPr>
        <p:spPr>
          <a:xfrm>
            <a:off x="4487258" y="4793325"/>
            <a:ext cx="72204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Key Resources</a:t>
            </a:r>
            <a:endParaRPr/>
          </a:p>
        </p:txBody>
      </p:sp>
      <p:sp>
        <p:nvSpPr>
          <p:cNvPr id="115" name="Google Shape;115;p2"/>
          <p:cNvSpPr txBox="1"/>
          <p:nvPr/>
        </p:nvSpPr>
        <p:spPr>
          <a:xfrm>
            <a:off x="12377816" y="333949"/>
            <a:ext cx="5500800" cy="9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599">
                <a:solidFill>
                  <a:srgbClr val="FFFFFF"/>
                </a:solidFill>
              </a:rPr>
              <a:t>Photo courtesy of </a:t>
            </a:r>
            <a:r>
              <a:rPr lang="en-US" sz="1599" u="sng">
                <a:solidFill>
                  <a:schemeClr val="hlink"/>
                </a:solidFill>
                <a:hlinkClick r:id="rId7"/>
              </a:rPr>
              <a:t>denisbin</a:t>
            </a:r>
            <a:r>
              <a:rPr lang="en-US" sz="1599">
                <a:solidFill>
                  <a:srgbClr val="FFFFFF"/>
                </a:solidFill>
              </a:rPr>
              <a:t> on Flickr. License: CC BY-ND This content is excluded from our Creative Commons license. For more information, see </a:t>
            </a:r>
            <a:r>
              <a:rPr lang="en-US" sz="1599" u="sng">
                <a:solidFill>
                  <a:schemeClr val="hlink"/>
                </a:solidFill>
                <a:hlinkClick r:id="rId8"/>
              </a:rPr>
              <a:t>https://ocw.mit.edu/help/faq-fair-use/</a:t>
            </a:r>
            <a:r>
              <a:rPr lang="en-US" sz="1599">
                <a:solidFill>
                  <a:srgbClr val="FFFFFF"/>
                </a:solidFill>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98" name="Shape 498"/>
        <p:cNvGrpSpPr/>
        <p:nvPr/>
      </p:nvGrpSpPr>
      <p:grpSpPr>
        <a:xfrm>
          <a:off x="0" y="0"/>
          <a:ext cx="0" cy="0"/>
          <a:chOff x="0" y="0"/>
          <a:chExt cx="0" cy="0"/>
        </a:xfrm>
      </p:grpSpPr>
      <p:sp>
        <p:nvSpPr>
          <p:cNvPr id="499" name="Google Shape;499;p19"/>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Additional Resources</a:t>
            </a:r>
            <a:endParaRPr/>
          </a:p>
        </p:txBody>
      </p:sp>
      <p:grpSp>
        <p:nvGrpSpPr>
          <p:cNvPr id="500" name="Google Shape;500;p19"/>
          <p:cNvGrpSpPr/>
          <p:nvPr/>
        </p:nvGrpSpPr>
        <p:grpSpPr>
          <a:xfrm>
            <a:off x="-344129" y="9570840"/>
            <a:ext cx="19880211" cy="716160"/>
            <a:chOff x="0" y="-38100"/>
            <a:chExt cx="5235940" cy="188619"/>
          </a:xfrm>
        </p:grpSpPr>
        <p:sp>
          <p:nvSpPr>
            <p:cNvPr id="501" name="Google Shape;501;p19"/>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502" name="Google Shape;502;p19"/>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19"/>
          <p:cNvGrpSpPr/>
          <p:nvPr/>
        </p:nvGrpSpPr>
        <p:grpSpPr>
          <a:xfrm>
            <a:off x="6670138" y="5942558"/>
            <a:ext cx="2127006" cy="2127006"/>
            <a:chOff x="0" y="0"/>
            <a:chExt cx="812800" cy="812800"/>
          </a:xfrm>
        </p:grpSpPr>
        <p:sp>
          <p:nvSpPr>
            <p:cNvPr id="504" name="Google Shape;50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05" name="Google Shape;50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3">
                    <a:extLst>
                      <a:ext uri="{A12FA001-AC4F-418D-AE19-62706E023703}">
                        <ahyp:hlinkClr val="tx"/>
                      </a:ext>
                    </a:extLst>
                  </a:hlinkClick>
                </a:rPr>
                <a:t>MINING FOR CLEAN ENERGY</a:t>
              </a:r>
              <a:endParaRPr/>
            </a:p>
          </p:txBody>
        </p:sp>
      </p:grpSp>
      <p:grpSp>
        <p:nvGrpSpPr>
          <p:cNvPr id="506" name="Google Shape;506;p19"/>
          <p:cNvGrpSpPr/>
          <p:nvPr/>
        </p:nvGrpSpPr>
        <p:grpSpPr>
          <a:xfrm>
            <a:off x="9490857" y="5942558"/>
            <a:ext cx="2127006" cy="2127006"/>
            <a:chOff x="0" y="0"/>
            <a:chExt cx="812800" cy="812800"/>
          </a:xfrm>
        </p:grpSpPr>
        <p:sp>
          <p:nvSpPr>
            <p:cNvPr id="507" name="Google Shape;50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08" name="Google Shape;508;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000" u="sng" cap="none" strike="noStrike">
                  <a:solidFill>
                    <a:srgbClr val="FAF6EE"/>
                  </a:solidFill>
                  <a:latin typeface="Arial"/>
                  <a:ea typeface="Arial"/>
                  <a:cs typeface="Arial"/>
                  <a:sym typeface="Arial"/>
                  <a:hlinkClick r:id="rId4">
                    <a:extLst>
                      <a:ext uri="{A12FA001-AC4F-418D-AE19-62706E023703}">
                        <ahyp:hlinkClr val="tx"/>
                      </a:ext>
                    </a:extLst>
                  </a:hlinkClick>
                </a:rPr>
                <a:t>PUBLIC &amp; PRIVATE COMPANIES</a:t>
              </a:r>
              <a:endParaRPr/>
            </a:p>
          </p:txBody>
        </p:sp>
      </p:grpSp>
      <p:grpSp>
        <p:nvGrpSpPr>
          <p:cNvPr id="509" name="Google Shape;509;p19"/>
          <p:cNvGrpSpPr/>
          <p:nvPr/>
        </p:nvGrpSpPr>
        <p:grpSpPr>
          <a:xfrm>
            <a:off x="12311575" y="5942558"/>
            <a:ext cx="2127006" cy="2127006"/>
            <a:chOff x="0" y="0"/>
            <a:chExt cx="812800" cy="812800"/>
          </a:xfrm>
        </p:grpSpPr>
        <p:sp>
          <p:nvSpPr>
            <p:cNvPr id="510" name="Google Shape;51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11" name="Google Shape;51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000" u="sng" cap="none" strike="noStrike">
                  <a:solidFill>
                    <a:srgbClr val="FAF6EE"/>
                  </a:solidFill>
                  <a:latin typeface="Arial"/>
                  <a:ea typeface="Arial"/>
                  <a:cs typeface="Arial"/>
                  <a:sym typeface="Arial"/>
                  <a:hlinkClick r:id="rId5">
                    <a:extLst>
                      <a:ext uri="{A12FA001-AC4F-418D-AE19-62706E023703}">
                        <ahyp:hlinkClr val="tx"/>
                      </a:ext>
                    </a:extLst>
                  </a:hlinkClick>
                </a:rPr>
                <a:t>MODERN COMPUTING</a:t>
              </a:r>
              <a:endParaRPr/>
            </a:p>
          </p:txBody>
        </p:sp>
      </p:grpSp>
      <p:grpSp>
        <p:nvGrpSpPr>
          <p:cNvPr id="512" name="Google Shape;512;p19"/>
          <p:cNvGrpSpPr/>
          <p:nvPr/>
        </p:nvGrpSpPr>
        <p:grpSpPr>
          <a:xfrm>
            <a:off x="15132294" y="5942558"/>
            <a:ext cx="2127006" cy="2127006"/>
            <a:chOff x="0" y="0"/>
            <a:chExt cx="812800" cy="812800"/>
          </a:xfrm>
        </p:grpSpPr>
        <p:sp>
          <p:nvSpPr>
            <p:cNvPr id="513" name="Google Shape;51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14" name="Google Shape;514;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6">
                    <a:extLst>
                      <a:ext uri="{A12FA001-AC4F-418D-AE19-62706E023703}">
                        <ahyp:hlinkClr val="tx"/>
                      </a:ext>
                    </a:extLst>
                  </a:hlinkClick>
                </a:rPr>
                <a:t>E-WASTE &amp; SOLUTIONS</a:t>
              </a:r>
              <a:endParaRPr/>
            </a:p>
          </p:txBody>
        </p:sp>
      </p:grpSp>
      <p:grpSp>
        <p:nvGrpSpPr>
          <p:cNvPr id="515" name="Google Shape;515;p19"/>
          <p:cNvGrpSpPr/>
          <p:nvPr/>
        </p:nvGrpSpPr>
        <p:grpSpPr>
          <a:xfrm>
            <a:off x="3849419" y="5942558"/>
            <a:ext cx="2127006" cy="2127006"/>
            <a:chOff x="0" y="0"/>
            <a:chExt cx="812800" cy="812800"/>
          </a:xfrm>
        </p:grpSpPr>
        <p:sp>
          <p:nvSpPr>
            <p:cNvPr id="516" name="Google Shape;51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17" name="Google Shape;517;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900" u="sng" cap="none" strike="noStrike">
                  <a:solidFill>
                    <a:srgbClr val="FAF6EE"/>
                  </a:solidFill>
                  <a:latin typeface="Arial"/>
                  <a:ea typeface="Arial"/>
                  <a:cs typeface="Arial"/>
                  <a:sym typeface="Arial"/>
                  <a:hlinkClick r:id="rId7">
                    <a:extLst>
                      <a:ext uri="{A12FA001-AC4F-418D-AE19-62706E023703}">
                        <ahyp:hlinkClr val="tx"/>
                      </a:ext>
                    </a:extLst>
                  </a:hlinkClick>
                </a:rPr>
                <a:t>CLEAN ENERGY REQUIRE-MENTS</a:t>
              </a:r>
              <a:endParaRPr/>
            </a:p>
          </p:txBody>
        </p:sp>
      </p:grpSp>
      <p:grpSp>
        <p:nvGrpSpPr>
          <p:cNvPr id="518" name="Google Shape;518;p19"/>
          <p:cNvGrpSpPr/>
          <p:nvPr/>
        </p:nvGrpSpPr>
        <p:grpSpPr>
          <a:xfrm>
            <a:off x="1028700" y="5942558"/>
            <a:ext cx="2127006" cy="2127006"/>
            <a:chOff x="0" y="0"/>
            <a:chExt cx="812800" cy="812800"/>
          </a:xfrm>
        </p:grpSpPr>
        <p:sp>
          <p:nvSpPr>
            <p:cNvPr id="519" name="Google Shape;51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20" name="Google Shape;52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8">
                    <a:extLst>
                      <a:ext uri="{A12FA001-AC4F-418D-AE19-62706E023703}">
                        <ahyp:hlinkClr val="tx"/>
                      </a:ext>
                    </a:extLst>
                  </a:hlinkClick>
                </a:rPr>
                <a:t>SACRIFICE ZONES</a:t>
              </a:r>
              <a:endParaRPr/>
            </a:p>
          </p:txBody>
        </p:sp>
      </p:grpSp>
      <p:grpSp>
        <p:nvGrpSpPr>
          <p:cNvPr id="521" name="Google Shape;521;p19"/>
          <p:cNvGrpSpPr/>
          <p:nvPr/>
        </p:nvGrpSpPr>
        <p:grpSpPr>
          <a:xfrm>
            <a:off x="5265074" y="3016494"/>
            <a:ext cx="2127006" cy="2127006"/>
            <a:chOff x="0" y="0"/>
            <a:chExt cx="812800" cy="812800"/>
          </a:xfrm>
        </p:grpSpPr>
        <p:sp>
          <p:nvSpPr>
            <p:cNvPr id="522" name="Google Shape;52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23" name="Google Shape;523;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9">
                    <a:extLst>
                      <a:ext uri="{A12FA001-AC4F-418D-AE19-62706E023703}">
                        <ahyp:hlinkClr val="tx"/>
                      </a:ext>
                    </a:extLst>
                  </a:hlinkClick>
                </a:rPr>
                <a:t>COSMETIC MINING</a:t>
              </a:r>
              <a:endParaRPr/>
            </a:p>
          </p:txBody>
        </p:sp>
      </p:grpSp>
      <p:grpSp>
        <p:nvGrpSpPr>
          <p:cNvPr id="524" name="Google Shape;524;p19"/>
          <p:cNvGrpSpPr/>
          <p:nvPr/>
        </p:nvGrpSpPr>
        <p:grpSpPr>
          <a:xfrm>
            <a:off x="13743118" y="3058861"/>
            <a:ext cx="2084639" cy="2084639"/>
            <a:chOff x="0" y="0"/>
            <a:chExt cx="812800" cy="812800"/>
          </a:xfrm>
        </p:grpSpPr>
        <p:sp>
          <p:nvSpPr>
            <p:cNvPr id="525" name="Google Shape;52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26" name="Google Shape;526;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900" u="sng" cap="none" strike="noStrike">
                  <a:solidFill>
                    <a:srgbClr val="FAF6EE"/>
                  </a:solidFill>
                  <a:latin typeface="Arial"/>
                  <a:ea typeface="Arial"/>
                  <a:cs typeface="Arial"/>
                  <a:sym typeface="Arial"/>
                  <a:hlinkClick r:id="rId10">
                    <a:extLst>
                      <a:ext uri="{A12FA001-AC4F-418D-AE19-62706E023703}">
                        <ahyp:hlinkClr val="tx"/>
                      </a:ext>
                    </a:extLst>
                  </a:hlinkClick>
                </a:rPr>
                <a:t>ENVIRON-MENTAL RISKS</a:t>
              </a:r>
              <a:endParaRPr/>
            </a:p>
          </p:txBody>
        </p:sp>
      </p:grpSp>
      <p:grpSp>
        <p:nvGrpSpPr>
          <p:cNvPr id="527" name="Google Shape;527;p19"/>
          <p:cNvGrpSpPr/>
          <p:nvPr/>
        </p:nvGrpSpPr>
        <p:grpSpPr>
          <a:xfrm>
            <a:off x="8091089" y="3016494"/>
            <a:ext cx="2127006" cy="2127006"/>
            <a:chOff x="0" y="0"/>
            <a:chExt cx="812800" cy="812800"/>
          </a:xfrm>
        </p:grpSpPr>
        <p:sp>
          <p:nvSpPr>
            <p:cNvPr id="528" name="Google Shape;52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29" name="Google Shape;52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11">
                    <a:extLst>
                      <a:ext uri="{A12FA001-AC4F-418D-AE19-62706E023703}">
                        <ahyp:hlinkClr val="tx"/>
                      </a:ext>
                    </a:extLst>
                  </a:hlinkClick>
                </a:rPr>
                <a:t>METALS &amp; CLIMATE JUSTICE</a:t>
              </a:r>
              <a:endParaRPr/>
            </a:p>
          </p:txBody>
        </p:sp>
      </p:grpSp>
      <p:grpSp>
        <p:nvGrpSpPr>
          <p:cNvPr id="530" name="Google Shape;530;p19"/>
          <p:cNvGrpSpPr/>
          <p:nvPr/>
        </p:nvGrpSpPr>
        <p:grpSpPr>
          <a:xfrm>
            <a:off x="10917104" y="3016494"/>
            <a:ext cx="2127006" cy="2127006"/>
            <a:chOff x="0" y="0"/>
            <a:chExt cx="812800" cy="812800"/>
          </a:xfrm>
        </p:grpSpPr>
        <p:sp>
          <p:nvSpPr>
            <p:cNvPr id="531" name="Google Shape;53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32" name="Google Shape;53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12">
                    <a:extLst>
                      <a:ext uri="{A12FA001-AC4F-418D-AE19-62706E023703}">
                        <ahyp:hlinkClr val="tx"/>
                      </a:ext>
                    </a:extLst>
                  </a:hlinkClick>
                </a:rPr>
                <a:t>E-WASTE</a:t>
              </a:r>
              <a:endParaRPr/>
            </a:p>
          </p:txBody>
        </p:sp>
      </p:grpSp>
      <p:grpSp>
        <p:nvGrpSpPr>
          <p:cNvPr id="533" name="Google Shape;533;p19"/>
          <p:cNvGrpSpPr/>
          <p:nvPr/>
        </p:nvGrpSpPr>
        <p:grpSpPr>
          <a:xfrm>
            <a:off x="2439059" y="3016494"/>
            <a:ext cx="2127006" cy="2127006"/>
            <a:chOff x="0" y="0"/>
            <a:chExt cx="812800" cy="812800"/>
          </a:xfrm>
        </p:grpSpPr>
        <p:sp>
          <p:nvSpPr>
            <p:cNvPr id="534" name="Google Shape;53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35" name="Google Shape;53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2100" u="sng" cap="none" strike="noStrike">
                  <a:solidFill>
                    <a:srgbClr val="FAF6EE"/>
                  </a:solidFill>
                  <a:latin typeface="Arial"/>
                  <a:ea typeface="Arial"/>
                  <a:cs typeface="Arial"/>
                  <a:sym typeface="Arial"/>
                  <a:hlinkClick r:id="rId13">
                    <a:extLst>
                      <a:ext uri="{A12FA001-AC4F-418D-AE19-62706E023703}">
                        <ahyp:hlinkClr val="tx"/>
                      </a:ext>
                    </a:extLst>
                  </a:hlinkClick>
                </a:rPr>
                <a:t>COBALT MINING</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39" name="Shape 539"/>
        <p:cNvGrpSpPr/>
        <p:nvPr/>
      </p:nvGrpSpPr>
      <p:grpSpPr>
        <a:xfrm>
          <a:off x="0" y="0"/>
          <a:ext cx="0" cy="0"/>
          <a:chOff x="0" y="0"/>
          <a:chExt cx="0" cy="0"/>
        </a:xfrm>
      </p:grpSpPr>
      <p:grpSp>
        <p:nvGrpSpPr>
          <p:cNvPr id="540" name="Google Shape;540;p21"/>
          <p:cNvGrpSpPr/>
          <p:nvPr/>
        </p:nvGrpSpPr>
        <p:grpSpPr>
          <a:xfrm>
            <a:off x="-1248082" y="9570840"/>
            <a:ext cx="20784165" cy="716160"/>
            <a:chOff x="0" y="-38100"/>
            <a:chExt cx="5474019" cy="188619"/>
          </a:xfrm>
        </p:grpSpPr>
        <p:sp>
          <p:nvSpPr>
            <p:cNvPr id="541" name="Google Shape;541;p21"/>
            <p:cNvSpPr/>
            <p:nvPr/>
          </p:nvSpPr>
          <p:spPr>
            <a:xfrm>
              <a:off x="0" y="0"/>
              <a:ext cx="5474019" cy="150519"/>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542" name="Google Shape;542;p21"/>
            <p:cNvSpPr txBox="1"/>
            <p:nvPr/>
          </p:nvSpPr>
          <p:spPr>
            <a:xfrm>
              <a:off x="0" y="-38100"/>
              <a:ext cx="5474019"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3" name="Google Shape;543;p21"/>
          <p:cNvSpPr/>
          <p:nvPr/>
        </p:nvSpPr>
        <p:spPr>
          <a:xfrm>
            <a:off x="10760137" y="1991406"/>
            <a:ext cx="6499163" cy="6304188"/>
          </a:xfrm>
          <a:custGeom>
            <a:rect b="b" l="l" r="r" t="t"/>
            <a:pathLst>
              <a:path extrusionOk="0" h="6304188" w="6499163">
                <a:moveTo>
                  <a:pt x="0" y="0"/>
                </a:moveTo>
                <a:lnTo>
                  <a:pt x="6499163" y="0"/>
                </a:lnTo>
                <a:lnTo>
                  <a:pt x="6499163" y="6304188"/>
                </a:lnTo>
                <a:lnTo>
                  <a:pt x="0" y="6304188"/>
                </a:lnTo>
                <a:lnTo>
                  <a:pt x="0" y="0"/>
                </a:lnTo>
                <a:close/>
              </a:path>
            </a:pathLst>
          </a:custGeom>
          <a:blipFill rotWithShape="1">
            <a:blip r:embed="rId3">
              <a:alphaModFix/>
            </a:blip>
            <a:stretch>
              <a:fillRect b="0" l="0" r="0" t="0"/>
            </a:stretch>
          </a:blipFill>
          <a:ln>
            <a:noFill/>
          </a:ln>
        </p:spPr>
      </p:sp>
      <p:sp>
        <p:nvSpPr>
          <p:cNvPr id="544" name="Google Shape;544;p21"/>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48" name="Shape 548"/>
        <p:cNvGrpSpPr/>
        <p:nvPr/>
      </p:nvGrpSpPr>
      <p:grpSpPr>
        <a:xfrm>
          <a:off x="0" y="0"/>
          <a:ext cx="0" cy="0"/>
          <a:chOff x="0" y="0"/>
          <a:chExt cx="0" cy="0"/>
        </a:xfrm>
      </p:grpSpPr>
      <p:sp>
        <p:nvSpPr>
          <p:cNvPr id="549" name="Google Shape;549;p22"/>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550" name="Google Shape;550;p22"/>
          <p:cNvSpPr txBox="1"/>
          <p:nvPr/>
        </p:nvSpPr>
        <p:spPr>
          <a:xfrm>
            <a:off x="962025" y="2571477"/>
            <a:ext cx="16178700" cy="58521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Aaron Kroll. (2022, December 1).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Mining for the clean energy transition</a:t>
            </a:r>
            <a:r>
              <a:rPr b="0" i="0" lang="en-US" sz="2001" u="none" cap="none" strike="noStrike">
                <a:solidFill>
                  <a:srgbClr val="4A4849"/>
                </a:solidFill>
                <a:latin typeface="Arial"/>
                <a:ea typeface="Arial"/>
                <a:cs typeface="Arial"/>
                <a:sym typeface="Arial"/>
              </a:rPr>
              <a:t>. MIT News | Massachusetts Institute of Technology.</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The All We Can Save Project. (n.d.).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Assignments to spark action</a:t>
            </a:r>
            <a:r>
              <a:rPr b="0" i="0" lang="en-US" sz="2001" u="none" cap="none" strike="noStrike">
                <a:solidFill>
                  <a:srgbClr val="4A4849"/>
                </a:solidFill>
                <a:latin typeface="Arial"/>
                <a:ea typeface="Arial"/>
                <a:cs typeface="Arial"/>
                <a:sym typeface="Arial"/>
              </a:rPr>
              <a:t>. The All We Can Save Project.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Crawford, I., &amp; Odell, S. (n.d.).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Will mining the resources needed for clean energy cause problems for the environment?</a:t>
            </a:r>
            <a:r>
              <a:rPr b="0" i="0" lang="en-US" sz="2001" u="none" cap="none" strike="noStrike">
                <a:solidFill>
                  <a:srgbClr val="4A4849"/>
                </a:solidFill>
                <a:latin typeface="Arial"/>
                <a:ea typeface="Arial"/>
                <a:cs typeface="Arial"/>
                <a:sym typeface="Arial"/>
              </a:rPr>
              <a:t> MIT Climate Portal.</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DW Documentary. (2023, July 19).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The cobalt challenge - the dark side of the energy transition | DW documentary</a:t>
            </a:r>
            <a:r>
              <a:rPr b="0" i="0" lang="en-US" sz="2001" u="none" cap="none" strike="noStrike">
                <a:solidFill>
                  <a:srgbClr val="4A4849"/>
                </a:solidFill>
                <a:latin typeface="Arial"/>
                <a:ea typeface="Arial"/>
                <a:cs typeface="Arial"/>
                <a:sym typeface="Arial"/>
              </a:rPr>
              <a:t>. YouTube.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Ferreira, F., &amp; Odell, S. (n.d.).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How does the environmental impact of mining for clean energy metals compare to mining for coal, oil and gas?</a:t>
            </a:r>
            <a:r>
              <a:rPr b="0" i="0" lang="en-US" sz="2001" u="none" cap="none" strike="noStrike">
                <a:solidFill>
                  <a:srgbClr val="4A4849"/>
                </a:solidFill>
                <a:latin typeface="Arial"/>
                <a:ea typeface="Arial"/>
                <a:cs typeface="Arial"/>
                <a:sym typeface="Arial"/>
              </a:rPr>
              <a:t> MIT Climate Portal.</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Green European Foundation. (2021, August 16).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Metals and climate justice - mining our way into a climate-neutral future</a:t>
            </a:r>
            <a:r>
              <a:rPr b="0" i="0" lang="en-US" sz="2001" u="none" cap="none" strike="noStrike">
                <a:solidFill>
                  <a:srgbClr val="4A4849"/>
                </a:solidFill>
                <a:latin typeface="Arial"/>
                <a:ea typeface="Arial"/>
                <a:cs typeface="Arial"/>
                <a:sym typeface="Arial"/>
              </a:rPr>
              <a:t>. YouTube.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Gregory. (2001). A concise history of mining (Rev. ed.). A.A. Balkema.</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Herrington, R. (2021).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Mining our green future</a:t>
            </a:r>
            <a:r>
              <a:rPr b="0" i="0" lang="en-US" sz="2001" u="none" cap="none" strike="noStrike">
                <a:solidFill>
                  <a:srgbClr val="4A4849"/>
                </a:solidFill>
                <a:latin typeface="Arial"/>
                <a:ea typeface="Arial"/>
                <a:cs typeface="Arial"/>
                <a:sym typeface="Arial"/>
              </a:rPr>
              <a:t>. Nature Reviews Materials, 6(6), 456–458.</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Hsu, J. (2023, August 9). </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Energy-storing concrete could form foundations for solar-powered homes</a:t>
            </a:r>
            <a:r>
              <a:rPr b="0" i="0" lang="en-US" sz="2001" u="none" cap="none" strike="noStrike">
                <a:solidFill>
                  <a:srgbClr val="4A4849"/>
                </a:solidFill>
                <a:latin typeface="Arial"/>
                <a:ea typeface="Arial"/>
                <a:cs typeface="Arial"/>
                <a:sym typeface="Arial"/>
              </a:rPr>
              <a:t>. New Scientist.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Iea. (2021). </a:t>
            </a:r>
            <a:r>
              <a:rPr b="0" i="0" lang="en-US" sz="2001" u="sng" cap="none" strike="noStrike">
                <a:solidFill>
                  <a:srgbClr val="4A4849"/>
                </a:solidFill>
                <a:latin typeface="Arial"/>
                <a:ea typeface="Arial"/>
                <a:cs typeface="Arial"/>
                <a:sym typeface="Arial"/>
                <a:hlinkClick r:id="rId11">
                  <a:extLst>
                    <a:ext uri="{A12FA001-AC4F-418D-AE19-62706E023703}">
                      <ahyp:hlinkClr val="tx"/>
                    </a:ext>
                  </a:extLst>
                </a:hlinkClick>
              </a:rPr>
              <a:t>Mineral requirements for Clean Energy Transitions – the role of critical minerals in Clean Energy Transitions – analysis</a:t>
            </a:r>
            <a:r>
              <a:rPr b="0" i="0" lang="en-US" sz="2001" u="none" cap="none" strike="noStrike">
                <a:solidFill>
                  <a:srgbClr val="4A4849"/>
                </a:solidFill>
                <a:latin typeface="Arial"/>
                <a:ea typeface="Arial"/>
                <a:cs typeface="Arial"/>
                <a:sym typeface="Arial"/>
              </a:rPr>
              <a:t>. IEA.</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Insider News. (2023, July 13). </a:t>
            </a:r>
            <a:r>
              <a:rPr b="0" i="0" lang="en-US" sz="2001" u="sng" cap="none" strike="noStrike">
                <a:solidFill>
                  <a:srgbClr val="4A4849"/>
                </a:solidFill>
                <a:latin typeface="Arial"/>
                <a:ea typeface="Arial"/>
                <a:cs typeface="Arial"/>
                <a:sym typeface="Arial"/>
                <a:hlinkClick r:id="rId12">
                  <a:extLst>
                    <a:ext uri="{A12FA001-AC4F-418D-AE19-62706E023703}">
                      <ahyp:hlinkClr val="tx"/>
                    </a:ext>
                  </a:extLst>
                </a:hlinkClick>
              </a:rPr>
              <a:t>Are lithium batteries for electric vehicles costing the Earth? | true cost | insider news</a:t>
            </a:r>
            <a:r>
              <a:rPr b="0" i="0" lang="en-US" sz="2001" u="none" cap="none" strike="noStrike">
                <a:solidFill>
                  <a:srgbClr val="4A4849"/>
                </a:solidFill>
                <a:latin typeface="Arial"/>
                <a:ea typeface="Arial"/>
                <a:cs typeface="Arial"/>
                <a:sym typeface="Arial"/>
              </a:rPr>
              <a:t>. YouTube.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J. Willard Marriott Library and the Utah Museum of Fine Arts. (n.d.). </a:t>
            </a:r>
            <a:r>
              <a:rPr b="0" i="0" lang="en-US" sz="2001" u="sng" cap="none" strike="noStrike">
                <a:solidFill>
                  <a:srgbClr val="4A4849"/>
                </a:solidFill>
                <a:latin typeface="Arial"/>
                <a:ea typeface="Arial"/>
                <a:cs typeface="Arial"/>
                <a:sym typeface="Arial"/>
                <a:hlinkClick r:id="rId13">
                  <a:extLst>
                    <a:ext uri="{A12FA001-AC4F-418D-AE19-62706E023703}">
                      <ahyp:hlinkClr val="tx"/>
                    </a:ext>
                  </a:extLst>
                </a:hlinkClick>
              </a:rPr>
              <a:t>Health and Environmental Effects Mining the West: Primary Elements</a:t>
            </a:r>
            <a:r>
              <a:rPr b="0" i="0" lang="en-US" sz="2001" u="none" cap="none" strike="noStrike">
                <a:solidFill>
                  <a:srgbClr val="4A4849"/>
                </a:solidFill>
                <a:latin typeface="Arial"/>
                <a:ea typeface="Arial"/>
                <a:cs typeface="Arial"/>
                <a:sym typeface="Arial"/>
              </a:rPr>
              <a:t>. J. Willard Marriott Library Exhibits.</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Lees (2023). </a:t>
            </a:r>
            <a:r>
              <a:rPr b="0" i="0" lang="en-US" sz="2001" u="sng" cap="none" strike="noStrike">
                <a:solidFill>
                  <a:srgbClr val="4A4849"/>
                </a:solidFill>
                <a:latin typeface="Arial"/>
                <a:ea typeface="Arial"/>
                <a:cs typeface="Arial"/>
                <a:sym typeface="Arial"/>
                <a:hlinkClick r:id="rId14">
                  <a:extLst>
                    <a:ext uri="{A12FA001-AC4F-418D-AE19-62706E023703}">
                      <ahyp:hlinkClr val="tx"/>
                    </a:ext>
                  </a:extLst>
                </a:hlinkClick>
              </a:rPr>
              <a:t>I’m Indigenous Australian, and I work for a mining company</a:t>
            </a:r>
            <a:r>
              <a:rPr b="0" i="0" lang="en-US" sz="2001" u="none" cap="none" strike="noStrike">
                <a:solidFill>
                  <a:srgbClr val="4A4849"/>
                </a:solidFill>
                <a:latin typeface="Arial"/>
                <a:ea typeface="Arial"/>
                <a:cs typeface="Arial"/>
                <a:sym typeface="Arial"/>
              </a:rPr>
              <a:t>. Zocalo Public Square.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MIT. (2016). </a:t>
            </a:r>
            <a:r>
              <a:rPr b="0" i="0" lang="en-US" sz="2001" u="sng" cap="none" strike="noStrike">
                <a:solidFill>
                  <a:srgbClr val="4A4849"/>
                </a:solidFill>
                <a:latin typeface="Arial"/>
                <a:ea typeface="Arial"/>
                <a:cs typeface="Arial"/>
                <a:sym typeface="Arial"/>
                <a:hlinkClick r:id="rId15">
                  <a:extLst>
                    <a:ext uri="{A12FA001-AC4F-418D-AE19-62706E023703}">
                      <ahyp:hlinkClr val="tx"/>
                    </a:ext>
                  </a:extLst>
                </a:hlinkClick>
              </a:rPr>
              <a:t>Environmental Risks of Mining</a:t>
            </a:r>
            <a:r>
              <a:rPr b="0" i="0" lang="en-US" sz="2001" u="none" cap="none" strike="noStrike">
                <a:solidFill>
                  <a:srgbClr val="4A4849"/>
                </a:solidFill>
                <a:latin typeface="Arial"/>
                <a:ea typeface="Arial"/>
                <a:cs typeface="Arial"/>
                <a:sym typeface="Arial"/>
              </a:rPr>
              <a: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MIT. (2016). </a:t>
            </a:r>
            <a:r>
              <a:rPr b="0" i="0" lang="en-US" sz="2001" u="sng" cap="none" strike="noStrike">
                <a:solidFill>
                  <a:srgbClr val="4A4849"/>
                </a:solidFill>
                <a:latin typeface="Arial"/>
                <a:ea typeface="Arial"/>
                <a:cs typeface="Arial"/>
                <a:sym typeface="Arial"/>
                <a:hlinkClick r:id="rId16">
                  <a:extLst>
                    <a:ext uri="{A12FA001-AC4F-418D-AE19-62706E023703}">
                      <ahyp:hlinkClr val="tx"/>
                    </a:ext>
                  </a:extLst>
                </a:hlinkClick>
              </a:rPr>
              <a:t>Environmentally Sensitive “Green” Mining</a:t>
            </a:r>
            <a:r>
              <a:rPr b="0" i="0" lang="en-US" sz="2001" u="none" cap="none" strike="noStrike">
                <a:solidFill>
                  <a:srgbClr val="4A4849"/>
                </a:solidFill>
                <a:latin typeface="Arial"/>
                <a:ea typeface="Arial"/>
                <a:cs typeface="Arial"/>
                <a:sym typeface="Arial"/>
              </a:rPr>
              <a: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National Geographic. (n.d.). </a:t>
            </a:r>
            <a:r>
              <a:rPr b="0" i="0" lang="en-US" sz="2001" u="sng" cap="none" strike="noStrike">
                <a:solidFill>
                  <a:srgbClr val="4A4849"/>
                </a:solidFill>
                <a:latin typeface="Arial"/>
                <a:ea typeface="Arial"/>
                <a:cs typeface="Arial"/>
                <a:sym typeface="Arial"/>
                <a:hlinkClick r:id="rId17">
                  <a:extLst>
                    <a:ext uri="{A12FA001-AC4F-418D-AE19-62706E023703}">
                      <ahyp:hlinkClr val="tx"/>
                    </a:ext>
                  </a:extLst>
                </a:hlinkClick>
              </a:rPr>
              <a:t>Mining</a:t>
            </a:r>
            <a:r>
              <a:rPr b="0" i="0" lang="en-US" sz="2001" u="none" cap="none" strike="noStrike">
                <a:solidFill>
                  <a:srgbClr val="4A4849"/>
                </a:solidFill>
                <a:latin typeface="Arial"/>
                <a:ea typeface="Arial"/>
                <a:cs typeface="Arial"/>
                <a:sym typeface="Arial"/>
              </a:rPr>
              <a:t>. Education.</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NMA. (n.d.). </a:t>
            </a:r>
            <a:r>
              <a:rPr b="0" i="0" lang="en-US" sz="2001" u="sng" cap="none" strike="noStrike">
                <a:solidFill>
                  <a:srgbClr val="4A4849"/>
                </a:solidFill>
                <a:latin typeface="Arial"/>
                <a:ea typeface="Arial"/>
                <a:cs typeface="Arial"/>
                <a:sym typeface="Arial"/>
                <a:hlinkClick r:id="rId18">
                  <a:extLst>
                    <a:ext uri="{A12FA001-AC4F-418D-AE19-62706E023703}">
                      <ahyp:hlinkClr val="tx"/>
                    </a:ext>
                  </a:extLst>
                </a:hlinkClick>
              </a:rPr>
              <a:t>40 common minerals and their uses - national mining association</a:t>
            </a:r>
            <a:r>
              <a:rPr b="0" i="0" lang="en-US" sz="2001" u="none" cap="none" strike="noStrike">
                <a:solidFill>
                  <a:srgbClr val="4A4849"/>
                </a:solidFill>
                <a:latin typeface="Arial"/>
                <a:ea typeface="Arial"/>
                <a:cs typeface="Arial"/>
                <a:sym typeface="Arial"/>
              </a:rPr>
              <a:t>. NMA.</a:t>
            </a:r>
            <a:endParaRPr/>
          </a:p>
        </p:txBody>
      </p:sp>
      <p:grpSp>
        <p:nvGrpSpPr>
          <p:cNvPr id="551" name="Google Shape;551;p22"/>
          <p:cNvGrpSpPr/>
          <p:nvPr/>
        </p:nvGrpSpPr>
        <p:grpSpPr>
          <a:xfrm>
            <a:off x="-344129" y="9570840"/>
            <a:ext cx="19880211" cy="716160"/>
            <a:chOff x="0" y="-38100"/>
            <a:chExt cx="5235940" cy="188619"/>
          </a:xfrm>
        </p:grpSpPr>
        <p:sp>
          <p:nvSpPr>
            <p:cNvPr id="552" name="Google Shape;552;p22"/>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553" name="Google Shape;553;p22"/>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57" name="Shape 557"/>
        <p:cNvGrpSpPr/>
        <p:nvPr/>
      </p:nvGrpSpPr>
      <p:grpSpPr>
        <a:xfrm>
          <a:off x="0" y="0"/>
          <a:ext cx="0" cy="0"/>
          <a:chOff x="0" y="0"/>
          <a:chExt cx="0" cy="0"/>
        </a:xfrm>
      </p:grpSpPr>
      <p:sp>
        <p:nvSpPr>
          <p:cNvPr id="558" name="Google Shape;558;p23"/>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559" name="Google Shape;559;p23"/>
          <p:cNvSpPr txBox="1"/>
          <p:nvPr/>
        </p:nvSpPr>
        <p:spPr>
          <a:xfrm>
            <a:off x="962025" y="2571477"/>
            <a:ext cx="16178700" cy="43119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Odell, S. D. (2021).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Hydrosocial displacements: Climate Change and Community Relations in Chile’s Mining Regions</a:t>
            </a:r>
            <a:r>
              <a:rPr b="0" i="0" lang="en-US" sz="2001" u="none" cap="none" strike="noStrike">
                <a:solidFill>
                  <a:srgbClr val="4A4849"/>
                </a:solidFill>
                <a:latin typeface="Arial"/>
                <a:ea typeface="Arial"/>
                <a:cs typeface="Arial"/>
                <a:sym typeface="Arial"/>
              </a:rPr>
              <a:t>. MIT-ESI Mining, Environment &amp; Society Program, 102305.</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Odell, S. D., &amp; Bebbington, A. (2023).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Mine ownership and Community Relations: Comparing hydrosocial dynamics of public and private companies in Chile</a:t>
            </a:r>
            <a:r>
              <a:rPr b="0" i="0" lang="en-US" sz="2001" u="none" cap="none" strike="noStrike">
                <a:solidFill>
                  <a:srgbClr val="4A4849"/>
                </a:solidFill>
                <a:latin typeface="Arial"/>
                <a:ea typeface="Arial"/>
                <a:cs typeface="Arial"/>
                <a:sym typeface="Arial"/>
              </a:rPr>
              <a:t>. Resources Policy, 81, 103380.</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Porter, G., &amp; Guo, Y. (2022).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CSE 291 / The Environmental Impact of Modern Computing / Spring 2022</a:t>
            </a:r>
            <a:r>
              <a:rPr b="0" i="0" lang="en-US" sz="2001" u="none" cap="none" strike="noStrike">
                <a:solidFill>
                  <a:srgbClr val="4A4849"/>
                </a:solidFill>
                <a:latin typeface="Arial"/>
                <a:ea typeface="Arial"/>
                <a:cs typeface="Arial"/>
                <a:sym typeface="Arial"/>
              </a:rPr>
              <a:t>. CSE 291 F00 - Spring 2022/classes/sp22/cse291-f/.</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The Documentary Channel. (2019, August 23).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Blame game - e waste in Africa and solutions (documentary)</a:t>
            </a:r>
            <a:r>
              <a:rPr b="0" i="0" lang="en-US" sz="2001" u="none" cap="none" strike="noStrike">
                <a:solidFill>
                  <a:srgbClr val="4A4849"/>
                </a:solidFill>
                <a:latin typeface="Arial"/>
                <a:ea typeface="Arial"/>
                <a:cs typeface="Arial"/>
                <a:sym typeface="Arial"/>
              </a:rPr>
              <a:t>. YouTube.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The Environmental Forum®. (2023, May).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How can U.S. safely mine minerals critical to a carbon-free economy?</a:t>
            </a:r>
            <a:r>
              <a:rPr b="0" i="0" lang="en-US" sz="2001" u="none" cap="none" strike="noStrike">
                <a:solidFill>
                  <a:srgbClr val="4A4849"/>
                </a:solidFill>
                <a:latin typeface="Arial"/>
                <a:ea typeface="Arial"/>
                <a:cs typeface="Arial"/>
                <a:sym typeface="Arial"/>
              </a:rPr>
              <a:t> L. Environmental Law Institute®.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Sanzana Calvet, M., &amp; Castán Broto, V. (2020).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Sacrifice zones and the construction of Urban Energy Landscapes in Concepción, Chile</a:t>
            </a:r>
            <a:r>
              <a:rPr b="0" i="0" lang="en-US" sz="2001" u="none" cap="none" strike="noStrike">
                <a:solidFill>
                  <a:srgbClr val="4A4849"/>
                </a:solidFill>
                <a:latin typeface="Arial"/>
                <a:ea typeface="Arial"/>
                <a:cs typeface="Arial"/>
                <a:sym typeface="Arial"/>
              </a:rPr>
              <a:t>. Journal of Political Ecology, 27(1).</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Mining: Indigenous Environmental Network</a:t>
            </a:r>
            <a:r>
              <a:rPr b="0" i="0" lang="en-US" sz="2001" u="none" cap="none" strike="noStrike">
                <a:solidFill>
                  <a:srgbClr val="4A4849"/>
                </a:solidFill>
                <a:latin typeface="Arial"/>
                <a:ea typeface="Arial"/>
                <a:cs typeface="Arial"/>
                <a:sym typeface="Arial"/>
              </a:rPr>
              <a:t>.” Indigenous Environmental Network | Respecting and Adhering to Indigenous Knowledge and Natural Law, January 12, 2023.</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Talon Mine</a:t>
            </a:r>
            <a:r>
              <a:rPr b="0" i="0" lang="en-US" sz="2001" u="none" cap="none" strike="noStrike">
                <a:solidFill>
                  <a:srgbClr val="4A4849"/>
                </a:solidFill>
                <a:latin typeface="Arial"/>
                <a:ea typeface="Arial"/>
                <a:cs typeface="Arial"/>
                <a:sym typeface="Arial"/>
              </a:rPr>
              <a:t>.” Honor The Earth. Accessed August 31, 2023.</a:t>
            </a:r>
            <a:endParaRPr/>
          </a:p>
        </p:txBody>
      </p:sp>
      <p:grpSp>
        <p:nvGrpSpPr>
          <p:cNvPr id="560" name="Google Shape;560;p23"/>
          <p:cNvGrpSpPr/>
          <p:nvPr/>
        </p:nvGrpSpPr>
        <p:grpSpPr>
          <a:xfrm>
            <a:off x="-344129" y="9570840"/>
            <a:ext cx="19880211" cy="716160"/>
            <a:chOff x="0" y="-38100"/>
            <a:chExt cx="5235940" cy="188619"/>
          </a:xfrm>
        </p:grpSpPr>
        <p:sp>
          <p:nvSpPr>
            <p:cNvPr id="561" name="Google Shape;561;p23"/>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562" name="Google Shape;562;p23"/>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36cbfa1676f_0_3"/>
          <p:cNvSpPr txBox="1"/>
          <p:nvPr/>
        </p:nvSpPr>
        <p:spPr>
          <a:xfrm>
            <a:off x="1490475" y="2157975"/>
            <a:ext cx="15800700" cy="48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MIT OpenCourseWare</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u="sng">
                <a:solidFill>
                  <a:schemeClr val="hlink"/>
                </a:solidFill>
                <a:latin typeface="Calibri"/>
                <a:ea typeface="Calibri"/>
                <a:cs typeface="Calibri"/>
                <a:sym typeface="Calibri"/>
                <a:hlinkClick r:id="rId3"/>
              </a:rPr>
              <a:t>https://ocw.mit.edu</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i="1" lang="en-US" sz="3200">
                <a:solidFill>
                  <a:schemeClr val="dk1"/>
                </a:solidFill>
                <a:latin typeface="Calibri"/>
                <a:ea typeface="Calibri"/>
                <a:cs typeface="Calibri"/>
                <a:sym typeface="Calibri"/>
              </a:rPr>
              <a:t>RES.11-003 Climate Justice Instructional Toolkit</a:t>
            </a:r>
            <a:r>
              <a:rPr lang="en-US" sz="3200">
                <a:solidFill>
                  <a:schemeClr val="dk1"/>
                </a:solidFill>
                <a:latin typeface="Calibri"/>
                <a:ea typeface="Calibri"/>
                <a:cs typeface="Calibri"/>
                <a:sym typeface="Calibri"/>
              </a:rPr>
              <a:t> Spring 2025</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For more information about citing these materials or our Terms of Use, visit </a:t>
            </a:r>
            <a:r>
              <a:rPr lang="en-US" sz="3200" u="sng">
                <a:solidFill>
                  <a:schemeClr val="hlink"/>
                </a:solidFill>
                <a:latin typeface="Calibri"/>
                <a:ea typeface="Calibri"/>
                <a:cs typeface="Calibri"/>
                <a:sym typeface="Calibri"/>
                <a:hlinkClick r:id="rId4"/>
              </a:rPr>
              <a:t>https://ocw.mit.edu/terms</a:t>
            </a: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9" name="Shape 119"/>
        <p:cNvGrpSpPr/>
        <p:nvPr/>
      </p:nvGrpSpPr>
      <p:grpSpPr>
        <a:xfrm>
          <a:off x="0" y="0"/>
          <a:ext cx="0" cy="0"/>
          <a:chOff x="0" y="0"/>
          <a:chExt cx="0" cy="0"/>
        </a:xfrm>
      </p:grpSpPr>
      <p:sp>
        <p:nvSpPr>
          <p:cNvPr id="120" name="Google Shape;120;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Learning Objectives</a:t>
            </a:r>
            <a:endParaRPr/>
          </a:p>
        </p:txBody>
      </p:sp>
      <p:sp>
        <p:nvSpPr>
          <p:cNvPr id="121" name="Google Shape;121;p3"/>
          <p:cNvSpPr txBox="1"/>
          <p:nvPr/>
        </p:nvSpPr>
        <p:spPr>
          <a:xfrm>
            <a:off x="13487077" y="3662914"/>
            <a:ext cx="3772200" cy="9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Discover</a:t>
            </a:r>
            <a:r>
              <a:rPr b="0" i="0" lang="en-US" sz="3199" u="none" cap="none" strike="noStrike">
                <a:solidFill>
                  <a:srgbClr val="4A4849"/>
                </a:solidFill>
                <a:latin typeface="Arial"/>
                <a:ea typeface="Arial"/>
                <a:cs typeface="Arial"/>
                <a:sym typeface="Arial"/>
              </a:rPr>
              <a:t> solutions to mining issues</a:t>
            </a:r>
            <a:endParaRPr/>
          </a:p>
        </p:txBody>
      </p:sp>
      <p:sp>
        <p:nvSpPr>
          <p:cNvPr id="122" name="Google Shape;122;p3"/>
          <p:cNvSpPr txBox="1"/>
          <p:nvPr/>
        </p:nvSpPr>
        <p:spPr>
          <a:xfrm>
            <a:off x="9342260" y="3662914"/>
            <a:ext cx="37722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Examine</a:t>
            </a:r>
            <a:r>
              <a:rPr b="0" i="0" lang="en-US" sz="3199" u="none" cap="none" strike="noStrike">
                <a:solidFill>
                  <a:srgbClr val="4A4849"/>
                </a:solidFill>
                <a:latin typeface="Arial"/>
                <a:ea typeface="Arial"/>
                <a:cs typeface="Arial"/>
                <a:sym typeface="Arial"/>
              </a:rPr>
              <a:t> community roles and energy demands</a:t>
            </a:r>
            <a:endParaRPr/>
          </a:p>
        </p:txBody>
      </p:sp>
      <p:sp>
        <p:nvSpPr>
          <p:cNvPr id="123" name="Google Shape;123;p3"/>
          <p:cNvSpPr txBox="1"/>
          <p:nvPr/>
        </p:nvSpPr>
        <p:spPr>
          <a:xfrm>
            <a:off x="5197443" y="3662914"/>
            <a:ext cx="37722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Understand</a:t>
            </a:r>
            <a:r>
              <a:rPr b="0" i="0" lang="en-US" sz="3199" u="none" cap="none" strike="noStrike">
                <a:solidFill>
                  <a:srgbClr val="4A4849"/>
                </a:solidFill>
                <a:latin typeface="Arial"/>
                <a:ea typeface="Arial"/>
                <a:cs typeface="Arial"/>
                <a:sym typeface="Arial"/>
              </a:rPr>
              <a:t> the role and impacts of mining</a:t>
            </a:r>
            <a:endParaRPr/>
          </a:p>
        </p:txBody>
      </p:sp>
      <p:sp>
        <p:nvSpPr>
          <p:cNvPr id="124" name="Google Shape;124;p3"/>
          <p:cNvSpPr txBox="1"/>
          <p:nvPr/>
        </p:nvSpPr>
        <p:spPr>
          <a:xfrm>
            <a:off x="1032781" y="3662914"/>
            <a:ext cx="3772200" cy="24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Recognize</a:t>
            </a:r>
            <a:r>
              <a:rPr b="0" i="0" lang="en-US" sz="3199" u="none" cap="none" strike="noStrike">
                <a:solidFill>
                  <a:srgbClr val="4A4849"/>
                </a:solidFill>
                <a:latin typeface="Arial"/>
                <a:ea typeface="Arial"/>
                <a:cs typeface="Arial"/>
                <a:sym typeface="Arial"/>
              </a:rPr>
              <a:t> how current mining practices affect climate justice issues</a:t>
            </a:r>
            <a:endParaRPr/>
          </a:p>
        </p:txBody>
      </p:sp>
      <p:grpSp>
        <p:nvGrpSpPr>
          <p:cNvPr id="125" name="Google Shape;125;p3"/>
          <p:cNvGrpSpPr/>
          <p:nvPr/>
        </p:nvGrpSpPr>
        <p:grpSpPr>
          <a:xfrm>
            <a:off x="-344129" y="9570840"/>
            <a:ext cx="19880211" cy="716160"/>
            <a:chOff x="0" y="-38100"/>
            <a:chExt cx="5235940" cy="188619"/>
          </a:xfrm>
        </p:grpSpPr>
        <p:sp>
          <p:nvSpPr>
            <p:cNvPr id="126" name="Google Shape;126;p3"/>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127" name="Google Shape;127;p3"/>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3"/>
          <p:cNvGrpSpPr/>
          <p:nvPr/>
        </p:nvGrpSpPr>
        <p:grpSpPr>
          <a:xfrm>
            <a:off x="1032775" y="2712900"/>
            <a:ext cx="3289104" cy="716100"/>
            <a:chOff x="1032775" y="2712900"/>
            <a:chExt cx="3289104" cy="716100"/>
          </a:xfrm>
        </p:grpSpPr>
        <p:sp>
          <p:nvSpPr>
            <p:cNvPr id="129" name="Google Shape;129;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0" name="Google Shape;130;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1</a:t>
              </a:r>
              <a:endParaRPr/>
            </a:p>
          </p:txBody>
        </p:sp>
      </p:grpSp>
      <p:grpSp>
        <p:nvGrpSpPr>
          <p:cNvPr id="131" name="Google Shape;131;p3"/>
          <p:cNvGrpSpPr/>
          <p:nvPr/>
        </p:nvGrpSpPr>
        <p:grpSpPr>
          <a:xfrm>
            <a:off x="5197450" y="2712900"/>
            <a:ext cx="3289104" cy="716100"/>
            <a:chOff x="1032775" y="2712900"/>
            <a:chExt cx="3289104" cy="716100"/>
          </a:xfrm>
        </p:grpSpPr>
        <p:sp>
          <p:nvSpPr>
            <p:cNvPr id="132" name="Google Shape;132;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3" name="Google Shape;133;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2</a:t>
              </a:r>
              <a:endParaRPr/>
            </a:p>
          </p:txBody>
        </p:sp>
      </p:grpSp>
      <p:grpSp>
        <p:nvGrpSpPr>
          <p:cNvPr id="134" name="Google Shape;134;p3"/>
          <p:cNvGrpSpPr/>
          <p:nvPr/>
        </p:nvGrpSpPr>
        <p:grpSpPr>
          <a:xfrm>
            <a:off x="9362125" y="2712900"/>
            <a:ext cx="3289104" cy="716100"/>
            <a:chOff x="1032775" y="2712900"/>
            <a:chExt cx="3289104" cy="716100"/>
          </a:xfrm>
        </p:grpSpPr>
        <p:sp>
          <p:nvSpPr>
            <p:cNvPr id="135" name="Google Shape;135;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6" name="Google Shape;136;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3</a:t>
              </a:r>
              <a:endParaRPr/>
            </a:p>
          </p:txBody>
        </p:sp>
      </p:grpSp>
      <p:grpSp>
        <p:nvGrpSpPr>
          <p:cNvPr id="137" name="Google Shape;137;p3"/>
          <p:cNvGrpSpPr/>
          <p:nvPr/>
        </p:nvGrpSpPr>
        <p:grpSpPr>
          <a:xfrm>
            <a:off x="13526800" y="2712900"/>
            <a:ext cx="3289104" cy="716100"/>
            <a:chOff x="1032775" y="2712900"/>
            <a:chExt cx="3289104" cy="716100"/>
          </a:xfrm>
        </p:grpSpPr>
        <p:sp>
          <p:nvSpPr>
            <p:cNvPr id="138" name="Google Shape;138;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9" name="Google Shape;139;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4</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43" name="Shape 143"/>
        <p:cNvGrpSpPr/>
        <p:nvPr/>
      </p:nvGrpSpPr>
      <p:grpSpPr>
        <a:xfrm>
          <a:off x="0" y="0"/>
          <a:ext cx="0" cy="0"/>
          <a:chOff x="0" y="0"/>
          <a:chExt cx="0" cy="0"/>
        </a:xfrm>
      </p:grpSpPr>
      <p:grpSp>
        <p:nvGrpSpPr>
          <p:cNvPr id="144" name="Google Shape;144;p4"/>
          <p:cNvGrpSpPr/>
          <p:nvPr/>
        </p:nvGrpSpPr>
        <p:grpSpPr>
          <a:xfrm>
            <a:off x="-1248082" y="9570840"/>
            <a:ext cx="13358044" cy="716160"/>
            <a:chOff x="0" y="-38100"/>
            <a:chExt cx="3518168" cy="188619"/>
          </a:xfrm>
        </p:grpSpPr>
        <p:sp>
          <p:nvSpPr>
            <p:cNvPr id="145" name="Google Shape;145;p4"/>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46" name="Google Shape;146;p4"/>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4"/>
          <p:cNvGrpSpPr/>
          <p:nvPr/>
        </p:nvGrpSpPr>
        <p:grpSpPr>
          <a:xfrm>
            <a:off x="9555491" y="9643001"/>
            <a:ext cx="8980366" cy="716468"/>
            <a:chOff x="-672783" y="-19095"/>
            <a:chExt cx="2365200" cy="188700"/>
          </a:xfrm>
        </p:grpSpPr>
        <p:sp>
          <p:nvSpPr>
            <p:cNvPr id="148" name="Google Shape;148;p4"/>
            <p:cNvSpPr/>
            <p:nvPr/>
          </p:nvSpPr>
          <p:spPr>
            <a:xfrm>
              <a:off x="0" y="0"/>
              <a:ext cx="1627138" cy="150519"/>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149" name="Google Shape;149;p4"/>
            <p:cNvSpPr txBox="1"/>
            <p:nvPr/>
          </p:nvSpPr>
          <p:spPr>
            <a:xfrm>
              <a:off x="-672783" y="-19095"/>
              <a:ext cx="2365200" cy="188700"/>
            </a:xfrm>
            <a:prstGeom prst="rect">
              <a:avLst/>
            </a:prstGeom>
            <a:noFill/>
            <a:ln>
              <a:noFill/>
            </a:ln>
          </p:spPr>
          <p:txBody>
            <a:bodyPr anchorCtr="0" anchor="ctr" bIns="50800" lIns="50800" spcFirstLastPara="1" rIns="50800" wrap="square" tIns="50800">
              <a:noAutofit/>
            </a:bodyPr>
            <a:lstStyle/>
            <a:p>
              <a:pPr indent="0" lvl="0" marL="0" marR="0" rtl="0" algn="l">
                <a:lnSpc>
                  <a:spcPct val="140025"/>
                </a:lnSpc>
                <a:spcBef>
                  <a:spcPts val="0"/>
                </a:spcBef>
                <a:spcAft>
                  <a:spcPts val="0"/>
                </a:spcAft>
                <a:buNone/>
              </a:pPr>
              <a:r>
                <a:rPr lang="en-US" sz="1599">
                  <a:solidFill>
                    <a:srgbClr val="FFFFFF"/>
                  </a:solidFill>
                </a:rPr>
                <a:t>Photo courtesy of </a:t>
              </a:r>
              <a:r>
                <a:rPr lang="en-US" sz="1599" u="sng">
                  <a:solidFill>
                    <a:schemeClr val="hlink"/>
                  </a:solidFill>
                  <a:hlinkClick r:id="rId3"/>
                </a:rPr>
                <a:t>Eric Hunt </a:t>
              </a:r>
              <a:r>
                <a:rPr lang="en-US" sz="1599">
                  <a:solidFill>
                    <a:srgbClr val="FFFFFF"/>
                  </a:solidFill>
                </a:rPr>
                <a:t>on Flickr. License: CC BY-NC-ND. This content is excluded from our Creative Commons license. For more information, see </a:t>
              </a:r>
              <a:r>
                <a:rPr lang="en-US" sz="1599" u="sng">
                  <a:solidFill>
                    <a:schemeClr val="hlink"/>
                  </a:solidFill>
                  <a:hlinkClick r:id="rId4"/>
                </a:rPr>
                <a:t>https://ocw.mit.edu/help/faq-fair-use/</a:t>
              </a:r>
              <a:r>
                <a:rPr lang="en-US" sz="1599">
                  <a:solidFill>
                    <a:srgbClr val="FFFFFF"/>
                  </a:solidFill>
                </a:rPr>
                <a:t> .</a:t>
              </a:r>
              <a:endParaRPr/>
            </a:p>
          </p:txBody>
        </p:sp>
      </p:grpSp>
      <p:sp>
        <p:nvSpPr>
          <p:cNvPr id="150" name="Google Shape;150;p4"/>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5">
              <a:alphaModFix/>
            </a:blip>
            <a:stretch>
              <a:fillRect b="-30721" l="-277118" r="-184679" t="-106858"/>
            </a:stretch>
          </a:blipFill>
          <a:ln>
            <a:noFill/>
          </a:ln>
        </p:spPr>
      </p:sp>
      <p:sp>
        <p:nvSpPr>
          <p:cNvPr id="151" name="Google Shape;151;p4"/>
          <p:cNvSpPr txBox="1"/>
          <p:nvPr/>
        </p:nvSpPr>
        <p:spPr>
          <a:xfrm>
            <a:off x="1028700" y="3048543"/>
            <a:ext cx="10425600" cy="166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Warm up</a:t>
            </a:r>
            <a:endParaRPr/>
          </a:p>
        </p:txBody>
      </p:sp>
      <p:grpSp>
        <p:nvGrpSpPr>
          <p:cNvPr id="152" name="Google Shape;152;p4"/>
          <p:cNvGrpSpPr/>
          <p:nvPr/>
        </p:nvGrpSpPr>
        <p:grpSpPr>
          <a:xfrm>
            <a:off x="1028700" y="3022350"/>
            <a:ext cx="10425375" cy="4242323"/>
            <a:chOff x="0" y="104775"/>
            <a:chExt cx="13900500" cy="5656430"/>
          </a:xfrm>
        </p:grpSpPr>
        <p:sp>
          <p:nvSpPr>
            <p:cNvPr id="153" name="Google Shape;153;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Warm up</a:t>
              </a:r>
              <a:endParaRPr/>
            </a:p>
          </p:txBody>
        </p:sp>
        <p:sp>
          <p:nvSpPr>
            <p:cNvPr id="154" name="Google Shape;154;p4"/>
            <p:cNvSpPr txBox="1"/>
            <p:nvPr/>
          </p:nvSpPr>
          <p:spPr>
            <a:xfrm>
              <a:off x="0" y="3134105"/>
              <a:ext cx="13528500" cy="262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Why do we mine? What minerals/metals power our daily lives?</a:t>
              </a:r>
              <a:endParaRPr/>
            </a:p>
            <a:p>
              <a:pPr indent="0" lvl="0" marL="0" marR="0" rtl="0" algn="l">
                <a:lnSpc>
                  <a:spcPct val="100000"/>
                </a:lnSpc>
                <a:spcBef>
                  <a:spcPts val="0"/>
                </a:spcBef>
                <a:spcAft>
                  <a:spcPts val="0"/>
                </a:spcAft>
                <a:buNone/>
              </a:pPr>
              <a:r>
                <a:t/>
              </a:r>
              <a:endParaRPr b="1" i="0" sz="32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4A4849"/>
                  </a:solidFill>
                  <a:latin typeface="Arial"/>
                  <a:ea typeface="Arial"/>
                  <a:cs typeface="Arial"/>
                  <a:sym typeface="Arial"/>
                </a:rPr>
                <a:t>Turn to a partner or small group and brainstorm.</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58" name="Shape 158"/>
        <p:cNvGrpSpPr/>
        <p:nvPr/>
      </p:nvGrpSpPr>
      <p:grpSpPr>
        <a:xfrm>
          <a:off x="0" y="0"/>
          <a:ext cx="0" cy="0"/>
          <a:chOff x="0" y="0"/>
          <a:chExt cx="0" cy="0"/>
        </a:xfrm>
      </p:grpSpPr>
      <p:grpSp>
        <p:nvGrpSpPr>
          <p:cNvPr id="159" name="Google Shape;159;p5"/>
          <p:cNvGrpSpPr/>
          <p:nvPr/>
        </p:nvGrpSpPr>
        <p:grpSpPr>
          <a:xfrm>
            <a:off x="-1248082" y="9570840"/>
            <a:ext cx="13358044" cy="716160"/>
            <a:chOff x="0" y="-38100"/>
            <a:chExt cx="3518168" cy="188619"/>
          </a:xfrm>
        </p:grpSpPr>
        <p:sp>
          <p:nvSpPr>
            <p:cNvPr id="160" name="Google Shape;160;p5"/>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61" name="Google Shape;161;p5"/>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5"/>
          <p:cNvGrpSpPr/>
          <p:nvPr/>
        </p:nvGrpSpPr>
        <p:grpSpPr>
          <a:xfrm>
            <a:off x="12109962" y="9570840"/>
            <a:ext cx="6178038" cy="716160"/>
            <a:chOff x="0" y="-38100"/>
            <a:chExt cx="1627138" cy="188619"/>
          </a:xfrm>
        </p:grpSpPr>
        <p:sp>
          <p:nvSpPr>
            <p:cNvPr id="163" name="Google Shape;163;p5"/>
            <p:cNvSpPr/>
            <p:nvPr/>
          </p:nvSpPr>
          <p:spPr>
            <a:xfrm>
              <a:off x="0" y="0"/>
              <a:ext cx="1627138" cy="150519"/>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164" name="Google Shape;164;p5"/>
            <p:cNvSpPr txBox="1"/>
            <p:nvPr/>
          </p:nvSpPr>
          <p:spPr>
            <a:xfrm>
              <a:off x="0" y="-38100"/>
              <a:ext cx="162713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3">
                    <a:extLst>
                      <a:ext uri="{A12FA001-AC4F-418D-AE19-62706E023703}">
                        <ahyp:hlinkClr val="tx"/>
                      </a:ext>
                    </a:extLst>
                  </a:hlinkClick>
                </a:rPr>
                <a:t>MiningWatch Portugal</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Unsplash</a:t>
              </a:r>
              <a:endParaRPr/>
            </a:p>
          </p:txBody>
        </p:sp>
      </p:grpSp>
      <p:sp>
        <p:nvSpPr>
          <p:cNvPr id="165" name="Google Shape;165;p5"/>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5">
              <a:alphaModFix/>
            </a:blip>
            <a:stretch>
              <a:fillRect b="0" l="-2254" r="-133767" t="0"/>
            </a:stretch>
          </a:blipFill>
          <a:ln>
            <a:noFill/>
          </a:ln>
        </p:spPr>
      </p:sp>
      <p:grpSp>
        <p:nvGrpSpPr>
          <p:cNvPr id="166" name="Google Shape;166;p5"/>
          <p:cNvGrpSpPr/>
          <p:nvPr/>
        </p:nvGrpSpPr>
        <p:grpSpPr>
          <a:xfrm>
            <a:off x="1028700" y="3818112"/>
            <a:ext cx="10425375" cy="2764522"/>
            <a:chOff x="0" y="104775"/>
            <a:chExt cx="13900500" cy="3686030"/>
          </a:xfrm>
        </p:grpSpPr>
        <p:sp>
          <p:nvSpPr>
            <p:cNvPr id="167" name="Google Shape;167;p5"/>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Introduction</a:t>
              </a:r>
              <a:endParaRPr/>
            </a:p>
          </p:txBody>
        </p:sp>
        <p:sp>
          <p:nvSpPr>
            <p:cNvPr id="168" name="Google Shape;168;p5"/>
            <p:cNvSpPr txBox="1"/>
            <p:nvPr/>
          </p:nvSpPr>
          <p:spPr>
            <a:xfrm>
              <a:off x="0" y="313410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1</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72" name="Shape 172"/>
        <p:cNvGrpSpPr/>
        <p:nvPr/>
      </p:nvGrpSpPr>
      <p:grpSpPr>
        <a:xfrm>
          <a:off x="0" y="0"/>
          <a:ext cx="0" cy="0"/>
          <a:chOff x="0" y="0"/>
          <a:chExt cx="0" cy="0"/>
        </a:xfrm>
      </p:grpSpPr>
      <p:grpSp>
        <p:nvGrpSpPr>
          <p:cNvPr id="173" name="Google Shape;173;p6"/>
          <p:cNvGrpSpPr/>
          <p:nvPr/>
        </p:nvGrpSpPr>
        <p:grpSpPr>
          <a:xfrm>
            <a:off x="-1248082" y="9570840"/>
            <a:ext cx="13358044" cy="716160"/>
            <a:chOff x="0" y="-38100"/>
            <a:chExt cx="3518168" cy="188619"/>
          </a:xfrm>
        </p:grpSpPr>
        <p:sp>
          <p:nvSpPr>
            <p:cNvPr id="174" name="Google Shape;174;p6"/>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75" name="Google Shape;175;p6"/>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6"/>
          <p:cNvGrpSpPr/>
          <p:nvPr/>
        </p:nvGrpSpPr>
        <p:grpSpPr>
          <a:xfrm>
            <a:off x="12109962" y="9570840"/>
            <a:ext cx="6178038" cy="716160"/>
            <a:chOff x="0" y="-38100"/>
            <a:chExt cx="1627138" cy="188619"/>
          </a:xfrm>
        </p:grpSpPr>
        <p:sp>
          <p:nvSpPr>
            <p:cNvPr id="177" name="Google Shape;177;p6"/>
            <p:cNvSpPr/>
            <p:nvPr/>
          </p:nvSpPr>
          <p:spPr>
            <a:xfrm>
              <a:off x="0" y="0"/>
              <a:ext cx="1627138" cy="150519"/>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178" name="Google Shape;178;p6"/>
            <p:cNvSpPr txBox="1"/>
            <p:nvPr/>
          </p:nvSpPr>
          <p:spPr>
            <a:xfrm>
              <a:off x="0" y="-38100"/>
              <a:ext cx="162713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3">
                    <a:extLst>
                      <a:ext uri="{A12FA001-AC4F-418D-AE19-62706E023703}">
                        <ahyp:hlinkClr val="tx"/>
                      </a:ext>
                    </a:extLst>
                  </a:hlinkClick>
                </a:rPr>
                <a:t>Dion Beetson</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Unsplash</a:t>
              </a:r>
              <a:endParaRPr/>
            </a:p>
          </p:txBody>
        </p:sp>
      </p:grpSp>
      <p:sp>
        <p:nvSpPr>
          <p:cNvPr id="179" name="Google Shape;179;p6"/>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5">
              <a:alphaModFix/>
            </a:blip>
            <a:stretch>
              <a:fillRect b="0" l="-167141" r="-31677" t="0"/>
            </a:stretch>
          </a:blipFill>
          <a:ln>
            <a:noFill/>
          </a:ln>
        </p:spPr>
      </p:sp>
      <p:grpSp>
        <p:nvGrpSpPr>
          <p:cNvPr id="180" name="Google Shape;180;p6"/>
          <p:cNvGrpSpPr/>
          <p:nvPr/>
        </p:nvGrpSpPr>
        <p:grpSpPr>
          <a:xfrm>
            <a:off x="962025" y="1116806"/>
            <a:ext cx="10757475" cy="8015633"/>
            <a:chOff x="0" y="66675"/>
            <a:chExt cx="14343300" cy="10687511"/>
          </a:xfrm>
        </p:grpSpPr>
        <p:sp>
          <p:nvSpPr>
            <p:cNvPr id="181" name="Google Shape;181;p6"/>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Mining</a:t>
              </a:r>
              <a:endParaRPr/>
            </a:p>
          </p:txBody>
        </p:sp>
        <p:sp>
          <p:nvSpPr>
            <p:cNvPr id="182" name="Google Shape;182;p6"/>
            <p:cNvSpPr txBox="1"/>
            <p:nvPr/>
          </p:nvSpPr>
          <p:spPr>
            <a:xfrm>
              <a:off x="0" y="2371701"/>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Mining is the process of extracting minerals of economic value from the earth's crust. (</a:t>
              </a: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NatGeo</a:t>
              </a:r>
              <a:r>
                <a:rPr b="0" i="0" lang="en-US" sz="2601" u="none" cap="none" strike="noStrike">
                  <a:solidFill>
                    <a:srgbClr val="4A4849"/>
                  </a:solidFill>
                  <a:latin typeface="Arial"/>
                  <a:ea typeface="Arial"/>
                  <a:cs typeface="Arial"/>
                  <a:sym typeface="Arial"/>
                </a:rPr>
                <a:t> &amp; </a:t>
              </a: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Gregory, 2021</a:t>
              </a:r>
              <a:r>
                <a:rPr b="0" i="0" lang="en-US" sz="2601" u="none" cap="none" strike="noStrike">
                  <a:solidFill>
                    <a:srgbClr val="4A4849"/>
                  </a:solidFill>
                  <a:latin typeface="Arial"/>
                  <a:ea typeface="Arial"/>
                  <a:cs typeface="Arial"/>
                  <a:sym typeface="Arial"/>
                </a:rPr>
                <a:t>)</a:t>
              </a:r>
              <a:endParaRPr/>
            </a:p>
          </p:txBody>
        </p:sp>
        <p:sp>
          <p:nvSpPr>
            <p:cNvPr id="183" name="Google Shape;183;p6"/>
            <p:cNvSpPr txBox="1"/>
            <p:nvPr/>
          </p:nvSpPr>
          <p:spPr>
            <a:xfrm>
              <a:off x="0" y="4618793"/>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Mining dates back to prehistoric times where flint was used to produce tools and weaponry. Metals and minerals are separated, processed, and refined because they are most valuable in their pure form. Two common mining methods are called surface mining and underground mining.</a:t>
              </a:r>
              <a:endParaRPr/>
            </a:p>
          </p:txBody>
        </p:sp>
        <p:sp>
          <p:nvSpPr>
            <p:cNvPr id="184" name="Google Shape;184;p6"/>
            <p:cNvSpPr txBox="1"/>
            <p:nvPr/>
          </p:nvSpPr>
          <p:spPr>
            <a:xfrm>
              <a:off x="0" y="8085086"/>
              <a:ext cx="14238900" cy="26691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Accidents, adverse health conditions and effects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Water pollution (ex. acid mine drainage)</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Erosion</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Deforestation</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Release of contaminants such as lead, zinc, and copper</a:t>
              </a:r>
              <a:endParaRPr/>
            </a:p>
          </p:txBody>
        </p:sp>
        <p:sp>
          <p:nvSpPr>
            <p:cNvPr id="185" name="Google Shape;185;p6"/>
            <p:cNvSpPr txBox="1"/>
            <p:nvPr/>
          </p:nvSpPr>
          <p:spPr>
            <a:xfrm>
              <a:off x="0" y="1679898"/>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Definition</a:t>
              </a:r>
              <a:endParaRPr/>
            </a:p>
          </p:txBody>
        </p:sp>
        <p:sp>
          <p:nvSpPr>
            <p:cNvPr id="186" name="Google Shape;186;p6"/>
            <p:cNvSpPr txBox="1"/>
            <p:nvPr/>
          </p:nvSpPr>
          <p:spPr>
            <a:xfrm>
              <a:off x="0" y="392699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Background</a:t>
              </a:r>
              <a:endParaRPr/>
            </a:p>
          </p:txBody>
        </p:sp>
        <p:sp>
          <p:nvSpPr>
            <p:cNvPr id="187" name="Google Shape;187;p6"/>
            <p:cNvSpPr txBox="1"/>
            <p:nvPr/>
          </p:nvSpPr>
          <p:spPr>
            <a:xfrm>
              <a:off x="0" y="7393283"/>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Impacts</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91" name="Shape 191"/>
        <p:cNvGrpSpPr/>
        <p:nvPr/>
      </p:nvGrpSpPr>
      <p:grpSpPr>
        <a:xfrm>
          <a:off x="0" y="0"/>
          <a:ext cx="0" cy="0"/>
          <a:chOff x="0" y="0"/>
          <a:chExt cx="0" cy="0"/>
        </a:xfrm>
      </p:grpSpPr>
      <p:grpSp>
        <p:nvGrpSpPr>
          <p:cNvPr id="192" name="Google Shape;192;p7"/>
          <p:cNvGrpSpPr/>
          <p:nvPr/>
        </p:nvGrpSpPr>
        <p:grpSpPr>
          <a:xfrm>
            <a:off x="-1248082" y="9570840"/>
            <a:ext cx="13358044" cy="716160"/>
            <a:chOff x="0" y="-38100"/>
            <a:chExt cx="3518168" cy="188619"/>
          </a:xfrm>
        </p:grpSpPr>
        <p:sp>
          <p:nvSpPr>
            <p:cNvPr id="193" name="Google Shape;193;p7"/>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94" name="Google Shape;194;p7"/>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7"/>
          <p:cNvGrpSpPr/>
          <p:nvPr/>
        </p:nvGrpSpPr>
        <p:grpSpPr>
          <a:xfrm>
            <a:off x="11726575" y="9570840"/>
            <a:ext cx="6568563" cy="716160"/>
            <a:chOff x="0" y="-38100"/>
            <a:chExt cx="1729992" cy="188619"/>
          </a:xfrm>
        </p:grpSpPr>
        <p:sp>
          <p:nvSpPr>
            <p:cNvPr id="196" name="Google Shape;196;p7"/>
            <p:cNvSpPr/>
            <p:nvPr/>
          </p:nvSpPr>
          <p:spPr>
            <a:xfrm>
              <a:off x="0" y="0"/>
              <a:ext cx="1729992" cy="150519"/>
            </a:xfrm>
            <a:custGeom>
              <a:rect b="b" l="l" r="r" t="t"/>
              <a:pathLst>
                <a:path extrusionOk="0" h="150519" w="1729992">
                  <a:moveTo>
                    <a:pt x="0" y="0"/>
                  </a:moveTo>
                  <a:lnTo>
                    <a:pt x="1729992" y="0"/>
                  </a:lnTo>
                  <a:lnTo>
                    <a:pt x="1729992" y="150519"/>
                  </a:lnTo>
                  <a:lnTo>
                    <a:pt x="0" y="150519"/>
                  </a:lnTo>
                  <a:close/>
                </a:path>
              </a:pathLst>
            </a:custGeom>
            <a:solidFill>
              <a:srgbClr val="04467C"/>
            </a:solidFill>
            <a:ln>
              <a:noFill/>
            </a:ln>
          </p:spPr>
        </p:sp>
        <p:sp>
          <p:nvSpPr>
            <p:cNvPr id="197" name="Google Shape;197;p7"/>
            <p:cNvSpPr txBox="1"/>
            <p:nvPr/>
          </p:nvSpPr>
          <p:spPr>
            <a:xfrm>
              <a:off x="0" y="-38100"/>
              <a:ext cx="1729992"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7"/>
          <p:cNvGrpSpPr/>
          <p:nvPr/>
        </p:nvGrpSpPr>
        <p:grpSpPr>
          <a:xfrm>
            <a:off x="962025" y="1116806"/>
            <a:ext cx="10757475" cy="7606256"/>
            <a:chOff x="0" y="66675"/>
            <a:chExt cx="14343300" cy="10141675"/>
          </a:xfrm>
        </p:grpSpPr>
        <p:sp>
          <p:nvSpPr>
            <p:cNvPr id="199" name="Google Shape;199;p7"/>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Common Metals and Minerals in Batteries</a:t>
              </a:r>
              <a:endParaRPr/>
            </a:p>
          </p:txBody>
        </p:sp>
        <p:sp>
          <p:nvSpPr>
            <p:cNvPr id="200" name="Google Shape;200;p7"/>
            <p:cNvSpPr txBox="1"/>
            <p:nvPr/>
          </p:nvSpPr>
          <p:spPr>
            <a:xfrm>
              <a:off x="0" y="3996615"/>
              <a:ext cx="14238900" cy="10677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Also used in glass and ceramics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Major producers: Australia, Chile, China</a:t>
              </a:r>
              <a:endParaRPr/>
            </a:p>
          </p:txBody>
        </p:sp>
        <p:sp>
          <p:nvSpPr>
            <p:cNvPr id="201" name="Google Shape;201;p7"/>
            <p:cNvSpPr txBox="1"/>
            <p:nvPr/>
          </p:nvSpPr>
          <p:spPr>
            <a:xfrm>
              <a:off x="0" y="6301446"/>
              <a:ext cx="14238900" cy="10677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Also critical to iron and steal production</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Major producers: South Africa, Australia, China, Gabon, Brazil</a:t>
              </a:r>
              <a:endParaRPr/>
            </a:p>
          </p:txBody>
        </p:sp>
        <p:sp>
          <p:nvSpPr>
            <p:cNvPr id="202" name="Google Shape;202;p7"/>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Lithium</a:t>
              </a:r>
              <a:endParaRPr/>
            </a:p>
          </p:txBody>
        </p:sp>
        <p:sp>
          <p:nvSpPr>
            <p:cNvPr id="203" name="Google Shape;203;p7"/>
            <p:cNvSpPr txBox="1"/>
            <p:nvPr/>
          </p:nvSpPr>
          <p:spPr>
            <a:xfrm>
              <a:off x="0" y="5609643"/>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Manganese</a:t>
              </a:r>
              <a:endParaRPr/>
            </a:p>
          </p:txBody>
        </p:sp>
        <p:sp>
          <p:nvSpPr>
            <p:cNvPr id="204" name="Google Shape;204;p7"/>
            <p:cNvSpPr txBox="1"/>
            <p:nvPr/>
          </p:nvSpPr>
          <p:spPr>
            <a:xfrm>
              <a:off x="0" y="8606950"/>
              <a:ext cx="14238900" cy="16014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Also used in superalloys for turbine engines, carbides, sharp tools, chemicals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Major producers: Congo, China, Canada, Russia, Australia, Zambia</a:t>
              </a:r>
              <a:endParaRPr/>
            </a:p>
          </p:txBody>
        </p:sp>
        <p:sp>
          <p:nvSpPr>
            <p:cNvPr id="205" name="Google Shape;205;p7"/>
            <p:cNvSpPr txBox="1"/>
            <p:nvPr/>
          </p:nvSpPr>
          <p:spPr>
            <a:xfrm>
              <a:off x="0" y="7915147"/>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Cobalt</a:t>
              </a:r>
              <a:endParaRPr/>
            </a:p>
          </p:txBody>
        </p:sp>
      </p:grpSp>
      <p:grpSp>
        <p:nvGrpSpPr>
          <p:cNvPr id="206" name="Google Shape;206;p7"/>
          <p:cNvGrpSpPr/>
          <p:nvPr/>
        </p:nvGrpSpPr>
        <p:grpSpPr>
          <a:xfrm>
            <a:off x="12079670" y="3545408"/>
            <a:ext cx="5179725" cy="5153707"/>
            <a:chOff x="0" y="-47625"/>
            <a:chExt cx="6906300" cy="6871608"/>
          </a:xfrm>
        </p:grpSpPr>
        <p:sp>
          <p:nvSpPr>
            <p:cNvPr id="207" name="Google Shape;207;p7"/>
            <p:cNvSpPr txBox="1"/>
            <p:nvPr/>
          </p:nvSpPr>
          <p:spPr>
            <a:xfrm>
              <a:off x="0" y="4257483"/>
              <a:ext cx="6906300" cy="25665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Used in building construction, electronics (cables, plumbing heating, etc)</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Major producers: Chile, Peru, China, US, Australia</a:t>
              </a:r>
              <a:endParaRPr/>
            </a:p>
          </p:txBody>
        </p:sp>
        <p:sp>
          <p:nvSpPr>
            <p:cNvPr id="208" name="Google Shape;208;p7"/>
            <p:cNvSpPr txBox="1"/>
            <p:nvPr/>
          </p:nvSpPr>
          <p:spPr>
            <a:xfrm>
              <a:off x="0" y="3587693"/>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Copper</a:t>
              </a:r>
              <a:endParaRPr/>
            </a:p>
          </p:txBody>
        </p:sp>
        <p:sp>
          <p:nvSpPr>
            <p:cNvPr id="209" name="Google Shape;209;p7"/>
            <p:cNvSpPr txBox="1"/>
            <p:nvPr/>
          </p:nvSpPr>
          <p:spPr>
            <a:xfrm>
              <a:off x="0" y="622165"/>
              <a:ext cx="6906300" cy="20532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Vital to stainless steel production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Major producers: Philippines, Indonesia, Russia, Australia, Canada</a:t>
              </a:r>
              <a:endParaRPr/>
            </a:p>
          </p:txBody>
        </p:sp>
        <p:sp>
          <p:nvSpPr>
            <p:cNvPr id="210" name="Google Shape;210;p7"/>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Nickel</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14" name="Shape 214"/>
        <p:cNvGrpSpPr/>
        <p:nvPr/>
      </p:nvGrpSpPr>
      <p:grpSpPr>
        <a:xfrm>
          <a:off x="0" y="0"/>
          <a:ext cx="0" cy="0"/>
          <a:chOff x="0" y="0"/>
          <a:chExt cx="0" cy="0"/>
        </a:xfrm>
      </p:grpSpPr>
      <p:grpSp>
        <p:nvGrpSpPr>
          <p:cNvPr id="215" name="Google Shape;215;p8"/>
          <p:cNvGrpSpPr/>
          <p:nvPr/>
        </p:nvGrpSpPr>
        <p:grpSpPr>
          <a:xfrm>
            <a:off x="-1248082" y="9570840"/>
            <a:ext cx="13358044" cy="716160"/>
            <a:chOff x="0" y="-38100"/>
            <a:chExt cx="3518168" cy="188619"/>
          </a:xfrm>
        </p:grpSpPr>
        <p:sp>
          <p:nvSpPr>
            <p:cNvPr id="216" name="Google Shape;216;p8"/>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17" name="Google Shape;217;p8"/>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8"/>
          <p:cNvGrpSpPr/>
          <p:nvPr/>
        </p:nvGrpSpPr>
        <p:grpSpPr>
          <a:xfrm>
            <a:off x="962025" y="1116806"/>
            <a:ext cx="10757475" cy="7944374"/>
            <a:chOff x="0" y="66675"/>
            <a:chExt cx="14343300" cy="10592499"/>
          </a:xfrm>
        </p:grpSpPr>
        <p:sp>
          <p:nvSpPr>
            <p:cNvPr id="219" name="Google Shape;219;p8"/>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Indigenous Perspectives Against Mining</a:t>
              </a:r>
              <a:endParaRPr/>
            </a:p>
          </p:txBody>
        </p:sp>
        <p:sp>
          <p:nvSpPr>
            <p:cNvPr id="220" name="Google Shape;220;p8"/>
            <p:cNvSpPr txBox="1"/>
            <p:nvPr/>
          </p:nvSpPr>
          <p:spPr>
            <a:xfrm>
              <a:off x="0" y="5609643"/>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HonorEarth</a:t>
              </a:r>
              <a:r>
                <a:rPr b="0" i="0" lang="en-US" sz="2601" u="none" cap="none" strike="noStrike">
                  <a:solidFill>
                    <a:srgbClr val="4A4849"/>
                  </a:solidFill>
                  <a:latin typeface="Arial"/>
                  <a:ea typeface="Arial"/>
                  <a:cs typeface="Arial"/>
                  <a:sym typeface="Arial"/>
                </a:rPr>
                <a:t> and </a:t>
              </a: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Indigenous Environmental Network</a:t>
              </a:r>
              <a:r>
                <a:rPr b="0" i="0" lang="en-US" sz="2601" u="none" cap="none" strike="noStrike">
                  <a:solidFill>
                    <a:srgbClr val="4A4849"/>
                  </a:solidFill>
                  <a:latin typeface="Arial"/>
                  <a:ea typeface="Arial"/>
                  <a:cs typeface="Arial"/>
                  <a:sym typeface="Arial"/>
                </a:rPr>
                <a:t> talk about the importance protecting sacred places. Take 10 minutes to look through these resources.</a:t>
              </a:r>
              <a:endParaRPr/>
            </a:p>
          </p:txBody>
        </p:sp>
        <p:sp>
          <p:nvSpPr>
            <p:cNvPr id="221" name="Google Shape;221;p8"/>
            <p:cNvSpPr txBox="1"/>
            <p:nvPr/>
          </p:nvSpPr>
          <p:spPr>
            <a:xfrm>
              <a:off x="0" y="8524074"/>
              <a:ext cx="14238900" cy="21351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is ‘green colonialism’?</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are some examples of green colonialism that you came across in your reading?</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are some ways in which green colonialism is perpetuated?</a:t>
              </a:r>
              <a:endParaRPr/>
            </a:p>
          </p:txBody>
        </p:sp>
        <p:sp>
          <p:nvSpPr>
            <p:cNvPr id="222" name="Google Shape;222;p8"/>
            <p:cNvSpPr txBox="1"/>
            <p:nvPr/>
          </p:nvSpPr>
          <p:spPr>
            <a:xfrm>
              <a:off x="0" y="3304812"/>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Indigenous people are often against the idea of ‘green mining’, and for the move towards the Just Transition.</a:t>
              </a:r>
              <a:endParaRPr/>
            </a:p>
          </p:txBody>
        </p:sp>
        <p:sp>
          <p:nvSpPr>
            <p:cNvPr id="223" name="Google Shape;223;p8"/>
            <p:cNvSpPr txBox="1"/>
            <p:nvPr/>
          </p:nvSpPr>
          <p:spPr>
            <a:xfrm>
              <a:off x="0" y="491784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Examine Indigenous perspectives</a:t>
              </a:r>
              <a:endParaRPr/>
            </a:p>
          </p:txBody>
        </p:sp>
        <p:sp>
          <p:nvSpPr>
            <p:cNvPr id="224" name="Google Shape;224;p8"/>
            <p:cNvSpPr txBox="1"/>
            <p:nvPr/>
          </p:nvSpPr>
          <p:spPr>
            <a:xfrm>
              <a:off x="0" y="7832271"/>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Discussion</a:t>
              </a:r>
              <a:endParaRPr/>
            </a:p>
          </p:txBody>
        </p:sp>
      </p:grpSp>
      <p:grpSp>
        <p:nvGrpSpPr>
          <p:cNvPr id="225" name="Google Shape;225;p8"/>
          <p:cNvGrpSpPr/>
          <p:nvPr/>
        </p:nvGrpSpPr>
        <p:grpSpPr>
          <a:xfrm>
            <a:off x="9061722" y="9643013"/>
            <a:ext cx="9226404" cy="716468"/>
            <a:chOff x="-802829" y="-19091"/>
            <a:chExt cx="2430000" cy="188700"/>
          </a:xfrm>
        </p:grpSpPr>
        <p:sp>
          <p:nvSpPr>
            <p:cNvPr id="226" name="Google Shape;226;p8"/>
            <p:cNvSpPr/>
            <p:nvPr/>
          </p:nvSpPr>
          <p:spPr>
            <a:xfrm>
              <a:off x="0" y="0"/>
              <a:ext cx="1627138" cy="150519"/>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227" name="Google Shape;227;p8"/>
            <p:cNvSpPr txBox="1"/>
            <p:nvPr/>
          </p:nvSpPr>
          <p:spPr>
            <a:xfrm>
              <a:off x="-802829" y="-19091"/>
              <a:ext cx="2430000" cy="1887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None/>
              </a:pPr>
              <a:r>
                <a:rPr lang="en-US" sz="1599">
                  <a:solidFill>
                    <a:schemeClr val="lt1"/>
                  </a:solidFill>
                </a:rPr>
                <a:t>© Indigenous Environmental Network. All rights reserved. This content is excluded from our Creative Commons license. For more information, see</a:t>
              </a:r>
              <a:r>
                <a:rPr lang="en-US" sz="1599" u="sng">
                  <a:solidFill>
                    <a:schemeClr val="hlink"/>
                  </a:solidFill>
                  <a:hlinkClick r:id="rId5"/>
                </a:rPr>
                <a:t> https://ocw.mit.edu/help/faq-fair-use/ </a:t>
              </a:r>
              <a:r>
                <a:rPr lang="en-US" sz="1599">
                  <a:solidFill>
                    <a:schemeClr val="lt1"/>
                  </a:solidFill>
                </a:rPr>
                <a:t>.</a:t>
              </a:r>
              <a:endParaRPr>
                <a:solidFill>
                  <a:schemeClr val="lt1"/>
                </a:solidFill>
              </a:endParaRPr>
            </a:p>
          </p:txBody>
        </p:sp>
      </p:grpSp>
      <p:sp>
        <p:nvSpPr>
          <p:cNvPr id="228" name="Google Shape;228;p8"/>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6">
              <a:alphaModFix/>
            </a:blip>
            <a:stretch>
              <a:fillRect b="-4908" l="-14230" r="-425842" t="-514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32" name="Shape 232"/>
        <p:cNvGrpSpPr/>
        <p:nvPr/>
      </p:nvGrpSpPr>
      <p:grpSpPr>
        <a:xfrm>
          <a:off x="0" y="0"/>
          <a:ext cx="0" cy="0"/>
          <a:chOff x="0" y="0"/>
          <a:chExt cx="0" cy="0"/>
        </a:xfrm>
      </p:grpSpPr>
      <p:grpSp>
        <p:nvGrpSpPr>
          <p:cNvPr id="233" name="Google Shape;233;p9"/>
          <p:cNvGrpSpPr/>
          <p:nvPr/>
        </p:nvGrpSpPr>
        <p:grpSpPr>
          <a:xfrm>
            <a:off x="-1248082" y="9570840"/>
            <a:ext cx="13358044" cy="716160"/>
            <a:chOff x="0" y="-38100"/>
            <a:chExt cx="3518168" cy="188619"/>
          </a:xfrm>
        </p:grpSpPr>
        <p:sp>
          <p:nvSpPr>
            <p:cNvPr id="234" name="Google Shape;234;p9"/>
            <p:cNvSpPr/>
            <p:nvPr/>
          </p:nvSpPr>
          <p:spPr>
            <a:xfrm>
              <a:off x="0" y="0"/>
              <a:ext cx="3518168" cy="150519"/>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35" name="Google Shape;235;p9"/>
            <p:cNvSpPr txBox="1"/>
            <p:nvPr/>
          </p:nvSpPr>
          <p:spPr>
            <a:xfrm>
              <a:off x="0" y="-38100"/>
              <a:ext cx="3518168"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9"/>
          <p:cNvGrpSpPr/>
          <p:nvPr/>
        </p:nvGrpSpPr>
        <p:grpSpPr>
          <a:xfrm>
            <a:off x="12109962" y="9570840"/>
            <a:ext cx="7108723" cy="716160"/>
            <a:chOff x="0" y="-38100"/>
            <a:chExt cx="1872256" cy="188619"/>
          </a:xfrm>
        </p:grpSpPr>
        <p:sp>
          <p:nvSpPr>
            <p:cNvPr id="237" name="Google Shape;237;p9"/>
            <p:cNvSpPr/>
            <p:nvPr/>
          </p:nvSpPr>
          <p:spPr>
            <a:xfrm>
              <a:off x="0" y="0"/>
              <a:ext cx="1872256" cy="150519"/>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38" name="Google Shape;238;p9"/>
            <p:cNvSpPr txBox="1"/>
            <p:nvPr/>
          </p:nvSpPr>
          <p:spPr>
            <a:xfrm>
              <a:off x="0" y="-38100"/>
              <a:ext cx="1872256"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9"/>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39394" r="-103932" t="0"/>
            </a:stretch>
          </a:blipFill>
          <a:ln>
            <a:noFill/>
          </a:ln>
        </p:spPr>
      </p:sp>
      <p:grpSp>
        <p:nvGrpSpPr>
          <p:cNvPr id="240" name="Google Shape;240;p9"/>
          <p:cNvGrpSpPr/>
          <p:nvPr/>
        </p:nvGrpSpPr>
        <p:grpSpPr>
          <a:xfrm>
            <a:off x="962025" y="1116806"/>
            <a:ext cx="10757475" cy="6220703"/>
            <a:chOff x="0" y="66675"/>
            <a:chExt cx="14343300" cy="8294271"/>
          </a:xfrm>
        </p:grpSpPr>
        <p:sp>
          <p:nvSpPr>
            <p:cNvPr id="241" name="Google Shape;241;p9"/>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Indigenous Perspectives on Inclusive Mining</a:t>
              </a:r>
              <a:endParaRPr/>
            </a:p>
          </p:txBody>
        </p:sp>
        <p:sp>
          <p:nvSpPr>
            <p:cNvPr id="242" name="Google Shape;242;p9"/>
            <p:cNvSpPr txBox="1"/>
            <p:nvPr/>
          </p:nvSpPr>
          <p:spPr>
            <a:xfrm>
              <a:off x="0" y="3996615"/>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I’m Indigenous Australian, and I work for a mining company</a:t>
              </a:r>
              <a:endParaRPr/>
            </a:p>
          </p:txBody>
        </p:sp>
        <p:sp>
          <p:nvSpPr>
            <p:cNvPr id="243" name="Google Shape;243;p9"/>
            <p:cNvSpPr txBox="1"/>
            <p:nvPr/>
          </p:nvSpPr>
          <p:spPr>
            <a:xfrm>
              <a:off x="0" y="5691846"/>
              <a:ext cx="14238900" cy="26691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do you think of this alternate perspective?</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does Lees frame his work?</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has his work been accepted or rejected by people in his community?</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can inclusivity in mining help bring a more just transition?</a:t>
              </a:r>
              <a:endParaRPr/>
            </a:p>
          </p:txBody>
        </p:sp>
        <p:sp>
          <p:nvSpPr>
            <p:cNvPr id="244" name="Google Shape;244;p9"/>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Reading</a:t>
              </a:r>
              <a:endParaRPr/>
            </a:p>
          </p:txBody>
        </p:sp>
        <p:sp>
          <p:nvSpPr>
            <p:cNvPr id="245" name="Google Shape;245;p9"/>
            <p:cNvSpPr txBox="1"/>
            <p:nvPr/>
          </p:nvSpPr>
          <p:spPr>
            <a:xfrm>
              <a:off x="0" y="5000043"/>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Discussion</a:t>
              </a:r>
              <a:endParaRPr/>
            </a:p>
          </p:txBody>
        </p:sp>
      </p:grpSp>
      <p:sp>
        <p:nvSpPr>
          <p:cNvPr id="246" name="Google Shape;246;p9"/>
          <p:cNvSpPr txBox="1"/>
          <p:nvPr/>
        </p:nvSpPr>
        <p:spPr>
          <a:xfrm>
            <a:off x="12438312" y="8586260"/>
            <a:ext cx="5247000" cy="984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Font typeface="Arial"/>
              <a:buNone/>
            </a:pPr>
            <a:r>
              <a:rPr lang="en-US" sz="1599">
                <a:solidFill>
                  <a:schemeClr val="lt1"/>
                </a:solidFill>
              </a:rPr>
              <a:t>Photo courtesy of </a:t>
            </a:r>
            <a:r>
              <a:rPr lang="en-US" sz="1599" u="sng">
                <a:solidFill>
                  <a:schemeClr val="hlink"/>
                </a:solidFill>
                <a:hlinkClick r:id="rId5"/>
              </a:rPr>
              <a:t>denisbin</a:t>
            </a:r>
            <a:r>
              <a:rPr lang="en-US" sz="1599">
                <a:solidFill>
                  <a:schemeClr val="lt1"/>
                </a:solidFill>
              </a:rPr>
              <a:t> on Flickr. License: CC BY-ND This content is excluded from our Creative Commons license. For more information, see </a:t>
            </a:r>
            <a:r>
              <a:rPr lang="en-US" sz="1599" u="sng">
                <a:solidFill>
                  <a:schemeClr val="hlink"/>
                </a:solidFill>
                <a:hlinkClick r:id="rId6"/>
              </a:rPr>
              <a:t>https://ocw.mit.edu/help/faq-fair-use/</a:t>
            </a:r>
            <a:r>
              <a:rPr lang="en-US" sz="1599">
                <a:solidFill>
                  <a:schemeClr val="lt1"/>
                </a:solidFill>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5FD83DA-8EB2-4481-A48A-523DFF4A3032}"/>
</file>

<file path=customXml/itemProps2.xml><?xml version="1.0" encoding="utf-8"?>
<ds:datastoreItem xmlns:ds="http://schemas.openxmlformats.org/officeDocument/2006/customXml" ds:itemID="{EEA0844A-0CE9-4B27-AE2D-89329B4A8980}"/>
</file>

<file path=customXml/itemProps3.xml><?xml version="1.0" encoding="utf-8"?>
<ds:datastoreItem xmlns:ds="http://schemas.openxmlformats.org/officeDocument/2006/customXml" ds:itemID="{3B7C7F58-99D2-484B-9986-9C4189ABB53B}"/>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