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iZ8eNeix0WGJs5M2oOk1hPB1zS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B047AF-B6D8-4784-BBB9-687B0FEFEDCD}">
  <a:tblStyle styleId="{A0B047AF-B6D8-4784-BBB9-687B0FEFED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25" Type="http://schemas.openxmlformats.org/officeDocument/2006/relationships/slide" Target="slides/slide19.xml"/><Relationship Id="rId7" Type="http://schemas.openxmlformats.org/officeDocument/2006/relationships/slide" Target="slides/slide1.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customXml" Target="../customXml/item2.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customXml" Target="../customXml/item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customschemas.google.com/relationships/presentationmetadata" Target="meta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97" name="Google Shape;29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98" name="Google Shape;29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During the exercise, return to slide 9 so students can refer to the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another variation of this activity could involve students selecting a screening tool of their choice from the Urban Institute's List and conducting a shorter walkthrough of all five stages of the spatial data lifecycle for that tool.</a:t>
            </a:r>
            <a:endParaRPr/>
          </a:p>
        </p:txBody>
      </p:sp>
      <p:sp>
        <p:nvSpPr>
          <p:cNvPr id="300" name="Google Shape;30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01" name="Google Shape;30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8" name="Google Shape;328;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9" name="Google Shape;329;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segue from the exercise into this slide could look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that we’ve talked about how maps are made and how power shows up at every stage of their design, it’s essential to think about scale.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scale of a map, or a mapping tool, is made at, whether it's federal, state, or local, shapes what gets measured, how precise the data can be, and what kinds of decisions it can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take a closer look at how scale affects the strengths and limitations of different EJ mapping efforts."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there is enough time, navigate to one of the examples provided at each scale. Then, ask the class what they think should go in the Strengths and Limitations boxes for each row.</a:t>
            </a:r>
            <a:endParaRPr/>
          </a:p>
        </p:txBody>
      </p:sp>
      <p:sp>
        <p:nvSpPr>
          <p:cNvPr id="331" name="Google Shape;331;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32" name="Google Shape;332;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2" name="Google Shape;342;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3" name="Google Shape;343;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Depending on class engagement on the last slide, this slide could also be an opportunity to ask students what is missing from this list of Strengths and Limitations.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Archived datasets (for accessing datasets that have recently been removed, in an archive format: https://screening-tools.com/archived-data</a:t>
            </a:r>
            <a:endParaRPr/>
          </a:p>
        </p:txBody>
      </p:sp>
      <p:sp>
        <p:nvSpPr>
          <p:cNvPr id="345" name="Google Shape;345;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6" name="Google Shape;346;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6" name="Google Shape;356;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7" name="Google Shape;357;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Depending on how much students already know, the appropriate scale (local, state, or federal) will likely be clear based on the language in the scenario, such as “neighborhood,” “state department,” or “national grant.”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those cases, focus this mini-discussion around the second part of the question: What else (besides a mapping tool) would you need to make an informed and just decision?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Encourage students to think beyond quantitative data -- real-time info, community input, politics, history, etc.</a:t>
            </a:r>
            <a:endParaRPr/>
          </a:p>
        </p:txBody>
      </p:sp>
      <p:sp>
        <p:nvSpPr>
          <p:cNvPr id="359" name="Google Shape;359;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0" name="Google Shape;360;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7e31f5376d_0_1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7e31f5376d_0_1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7e31f5376d_0_36: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7e31f5376d_0_3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7e31f5376d_0_7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37e31f5376d_0_7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7e31f5376d_0_54: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37e31f5376d_0_5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39" name="Google Shape;539;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40" name="Google Shape;540;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1: no access to GIS tools</a:t>
            </a:r>
            <a:endParaRPr/>
          </a:p>
        </p:txBody>
      </p:sp>
      <p:sp>
        <p:nvSpPr>
          <p:cNvPr id="542" name="Google Shape;542;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43" name="Google Shape;543;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62" name="Google Shape;562;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63" name="Google Shape;563;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1: no access to GIS tools</a:t>
            </a:r>
            <a:endParaRPr/>
          </a:p>
        </p:txBody>
      </p:sp>
      <p:sp>
        <p:nvSpPr>
          <p:cNvPr id="565" name="Google Shape;565;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66" name="Google Shape;566;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17" name="Google Shape;617;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18" name="Google Shape;618;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requires a personal computer, internet access, a printer, and pens or markers.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internet access is not available, instructors can pre-print field maps for a place near the instructional site that students are familiar with and distribute these printouts at this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printer access is not available, then students can use Field Papers to make their maps on their personal computers, then use a blank sheet of paper when working with their partner. </a:t>
            </a:r>
            <a:endParaRPr/>
          </a:p>
        </p:txBody>
      </p:sp>
      <p:sp>
        <p:nvSpPr>
          <p:cNvPr id="620" name="Google Shape;620;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21" name="Google Shape;621;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7e31f5376d_0_1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43" name="Google Shape;643;g37e31f5376d_0_1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44" name="Google Shape;644;g37e31f5376d_0_142: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37e31f5376d_0_14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requires a personal computer, internet access, a printer, and pens or markers.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internet access is not available, instructors can pre-print field maps for a place near the instructional site that students are familiar with and distribute these printouts at this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printer access is not available, then students can use Field Papers to make their maps on their personal computers, then use a blank sheet of paper when working with their partner. </a:t>
            </a:r>
            <a:endParaRPr/>
          </a:p>
        </p:txBody>
      </p:sp>
      <p:sp>
        <p:nvSpPr>
          <p:cNvPr id="646" name="Google Shape;646;g37e31f5376d_0_142: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47" name="Google Shape;647;g37e31f5376d_0_14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2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8640b571a9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8640b571a9_0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p:nvPr>
            <p:ph idx="2" type="pic"/>
          </p:nvPr>
        </p:nvSpPr>
        <p:spPr>
          <a:xfrm>
            <a:off x="1792288" y="612775"/>
            <a:ext cx="5486400" cy="4114800"/>
          </a:xfrm>
          <a:prstGeom prst="rect">
            <a:avLst/>
          </a:prstGeom>
          <a:noFill/>
          <a:ln>
            <a:noFill/>
          </a:ln>
        </p:spPr>
      </p:sp>
      <p:sp>
        <p:nvSpPr>
          <p:cNvPr id="68" name="Google Shape;68;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urban.org/research/publication/screening-environmental-justice-framework-comparing-national-state-and-local" TargetMode="External"/><Relationship Id="rId5" Type="http://schemas.openxmlformats.org/officeDocument/2006/relationships/hyperlink" Target="https://mass-eoeea.maps.arcgis.com/apps/MapSeries/index.html?appid=535e4419dc0545be980545a0eeaf9b53" TargetMode="External"/><Relationship Id="rId6" Type="http://schemas.openxmlformats.org/officeDocument/2006/relationships/hyperlink" Target="https://ocw.mit.edu/help/faq-fair-u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hyperlink" Target="https://screening-tools.com/climate-economic-justice-screening-tool" TargetMode="External"/><Relationship Id="rId5" Type="http://schemas.openxmlformats.org/officeDocument/2006/relationships/hyperlink" Target="https://screening-tools.com/epa-ejscreen" TargetMode="External"/><Relationship Id="rId6" Type="http://schemas.openxmlformats.org/officeDocument/2006/relationships/hyperlink" Target="https://oehha.ca.gov/calenviroscreen" TargetMode="External"/><Relationship Id="rId7" Type="http://schemas.openxmlformats.org/officeDocument/2006/relationships/hyperlink" Target="https://mass-eoeea.maps.arcgis.com/apps/MapSeries/index.html?appid=535e4419dc0545be980545a0eeaf9b53" TargetMode="External"/><Relationship Id="rId8" Type="http://schemas.openxmlformats.org/officeDocument/2006/relationships/hyperlink" Target="https://experience.arcgis.com/experience/6a3da7b920f248af961554bdf01d668b/page/Data-Explor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s://screening-tools.com/climate-economic-justice-screening-tool" TargetMode="External"/><Relationship Id="rId5" Type="http://schemas.openxmlformats.org/officeDocument/2006/relationships/hyperlink" Target="https://screening-tools.com/epa-ejscreen" TargetMode="External"/><Relationship Id="rId6" Type="http://schemas.openxmlformats.org/officeDocument/2006/relationships/hyperlink" Target="https://oehha.ca.gov/calenviroscreen" TargetMode="External"/><Relationship Id="rId7" Type="http://schemas.openxmlformats.org/officeDocument/2006/relationships/hyperlink" Target="https://mass-eoeea.maps.arcgis.com/apps/MapSeries/index.html?appid=535e4419dc0545be980545a0eeaf9b53" TargetMode="External"/><Relationship Id="rId8" Type="http://schemas.openxmlformats.org/officeDocument/2006/relationships/hyperlink" Target="https://experience.arcgis.com/experience/6a3da7b920f248af961554bdf01d668b/page/Data-Explor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hyperlink" Target="https://www.atsdr.cdc.gov/place-health/php/eji/eji-explorer.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hyperlink" Target="https://www.researchgate.net/publication/358131153_A_Practical_Guide_to_Multi-Criteria_Analysi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unsplash.com/@darmau?utm_content=creditCopyText&amp;utm_medium=referral&amp;utm_source=unsplash" TargetMode="External"/><Relationship Id="rId4" Type="http://schemas.openxmlformats.org/officeDocument/2006/relationships/hyperlink" Target="https://unsplash.com/photos/an-aerial-view-of-a-river-and-land-jFkAAPorv-U?utm_content=creditCopyText&amp;utm_medium=referral&amp;utm_source=unsplash" TargetMode="External"/><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heat.gov/pages/who-is-at-risk-to-extreme-heat" TargetMode="External"/><Relationship Id="rId4" Type="http://schemas.openxmlformats.org/officeDocument/2006/relationships/hyperlink" Target="https://www.americanscientist.org/article/unequal-burden-of-urban-hea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learn.arcgis.com/en/projects/create-an-environmental-justice-index-map/" TargetMode="External"/><Relationship Id="rId4" Type="http://schemas.openxmlformats.org/officeDocument/2006/relationships/hyperlink" Target="https://learn.arcgis.com/en/projects/create-an-environmental-justice-index-ma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fieldpapers.org/compose#17/40.67803/-73.967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climatevulnerabilityindex.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i.org/10.14288/acme.v4i1.723" TargetMode="External"/><Relationship Id="rId4" Type="http://schemas.openxmlformats.org/officeDocument/2006/relationships/hyperlink" Target="https://doi.org/10.14288/acme.v24i1.2397" TargetMode="External"/><Relationship Id="rId10" Type="http://schemas.openxmlformats.org/officeDocument/2006/relationships/hyperlink" Target="https://doi.org/10.1007/978-3-031-17463-6_82" TargetMode="External"/><Relationship Id="rId9" Type="http://schemas.openxmlformats.org/officeDocument/2006/relationships/hyperlink" Target="https://doi.org/10.1016/j.geoforum.2024.104167" TargetMode="External"/><Relationship Id="rId5" Type="http://schemas.openxmlformats.org/officeDocument/2006/relationships/hyperlink" Target="https://press.uchicago.edu/ucp/books/book/chicago/M/bo3683502.html" TargetMode="External"/><Relationship Id="rId6" Type="http://schemas.openxmlformats.org/officeDocument/2006/relationships/hyperlink" Target="https://doi.org/10.1038/s42256-024-00793-y" TargetMode="External"/><Relationship Id="rId7" Type="http://schemas.openxmlformats.org/officeDocument/2006/relationships/hyperlink" Target="https://doi.org/10.3389/fenvh.2024.1427495" TargetMode="External"/><Relationship Id="rId8" Type="http://schemas.openxmlformats.org/officeDocument/2006/relationships/hyperlink" Target="https://researchguides.library.vanderbilt.edu/critical-cartography/hom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ocw.mit.edu" TargetMode="External"/><Relationship Id="rId4" Type="http://schemas.openxmlformats.org/officeDocument/2006/relationships/hyperlink" Target="https://ocw.mit.edu/ter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87" name="Shape 87"/>
        <p:cNvGrpSpPr/>
        <p:nvPr/>
      </p:nvGrpSpPr>
      <p:grpSpPr>
        <a:xfrm>
          <a:off x="0" y="0"/>
          <a:ext cx="0" cy="0"/>
          <a:chOff x="0" y="0"/>
          <a:chExt cx="0" cy="0"/>
        </a:xfrm>
      </p:grpSpPr>
      <p:grpSp>
        <p:nvGrpSpPr>
          <p:cNvPr id="88" name="Google Shape;88;p1"/>
          <p:cNvGrpSpPr/>
          <p:nvPr/>
        </p:nvGrpSpPr>
        <p:grpSpPr>
          <a:xfrm>
            <a:off x="-1248082" y="6254295"/>
            <a:ext cx="20784165" cy="4091084"/>
            <a:chOff x="0" y="-38100"/>
            <a:chExt cx="5474019" cy="1077487"/>
          </a:xfrm>
        </p:grpSpPr>
        <p:sp>
          <p:nvSpPr>
            <p:cNvPr id="89" name="Google Shape;89;p1"/>
            <p:cNvSpPr/>
            <p:nvPr/>
          </p:nvSpPr>
          <p:spPr>
            <a:xfrm>
              <a:off x="0" y="0"/>
              <a:ext cx="5474019" cy="1039387"/>
            </a:xfrm>
            <a:custGeom>
              <a:rect b="b" l="l" r="r" t="t"/>
              <a:pathLst>
                <a:path extrusionOk="0" h="1039387" w="5474019">
                  <a:moveTo>
                    <a:pt x="0" y="0"/>
                  </a:moveTo>
                  <a:lnTo>
                    <a:pt x="5474019" y="0"/>
                  </a:lnTo>
                  <a:lnTo>
                    <a:pt x="5474019" y="1039387"/>
                  </a:lnTo>
                  <a:lnTo>
                    <a:pt x="0" y="1039387"/>
                  </a:lnTo>
                  <a:close/>
                </a:path>
              </a:pathLst>
            </a:custGeom>
            <a:solidFill>
              <a:srgbClr val="04467C"/>
            </a:solidFill>
            <a:ln>
              <a:noFill/>
            </a:ln>
          </p:spPr>
        </p:sp>
        <p:sp>
          <p:nvSpPr>
            <p:cNvPr id="90" name="Google Shape;90;p1"/>
            <p:cNvSpPr txBox="1"/>
            <p:nvPr/>
          </p:nvSpPr>
          <p:spPr>
            <a:xfrm>
              <a:off x="0" y="-38100"/>
              <a:ext cx="5474019" cy="107748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a:off x="1028700" y="6728865"/>
            <a:ext cx="6366474" cy="6530730"/>
          </a:xfrm>
          <a:custGeom>
            <a:rect b="b" l="l" r="r" t="t"/>
            <a:pathLst>
              <a:path extrusionOk="0" h="6513830" w="6350000">
                <a:moveTo>
                  <a:pt x="6350000" y="2532380"/>
                </a:moveTo>
                <a:lnTo>
                  <a:pt x="5721350" y="2030730"/>
                </a:lnTo>
                <a:lnTo>
                  <a:pt x="5721350" y="1226820"/>
                </a:lnTo>
                <a:lnTo>
                  <a:pt x="4936490" y="1047750"/>
                </a:lnTo>
                <a:lnTo>
                  <a:pt x="4588510" y="322580"/>
                </a:lnTo>
                <a:lnTo>
                  <a:pt x="3803650" y="501650"/>
                </a:lnTo>
                <a:lnTo>
                  <a:pt x="3175000" y="0"/>
                </a:lnTo>
                <a:lnTo>
                  <a:pt x="2546350" y="501650"/>
                </a:lnTo>
                <a:lnTo>
                  <a:pt x="1761490" y="322580"/>
                </a:lnTo>
                <a:lnTo>
                  <a:pt x="1413510" y="1047750"/>
                </a:lnTo>
                <a:lnTo>
                  <a:pt x="628650" y="1226820"/>
                </a:lnTo>
                <a:lnTo>
                  <a:pt x="628650" y="2030730"/>
                </a:lnTo>
                <a:lnTo>
                  <a:pt x="0" y="2532380"/>
                </a:lnTo>
                <a:lnTo>
                  <a:pt x="349250" y="3256280"/>
                </a:lnTo>
                <a:lnTo>
                  <a:pt x="0" y="3981450"/>
                </a:lnTo>
                <a:lnTo>
                  <a:pt x="628650" y="4483100"/>
                </a:lnTo>
                <a:lnTo>
                  <a:pt x="628650" y="5287010"/>
                </a:lnTo>
                <a:lnTo>
                  <a:pt x="1413510" y="5466080"/>
                </a:lnTo>
                <a:lnTo>
                  <a:pt x="1761490" y="6191250"/>
                </a:lnTo>
                <a:lnTo>
                  <a:pt x="2546350" y="6012180"/>
                </a:lnTo>
                <a:lnTo>
                  <a:pt x="3175000" y="6513830"/>
                </a:lnTo>
                <a:lnTo>
                  <a:pt x="3803650" y="6012180"/>
                </a:lnTo>
                <a:lnTo>
                  <a:pt x="4588510" y="6191250"/>
                </a:lnTo>
                <a:lnTo>
                  <a:pt x="4936490" y="5466080"/>
                </a:lnTo>
                <a:lnTo>
                  <a:pt x="5721350" y="5287010"/>
                </a:lnTo>
                <a:lnTo>
                  <a:pt x="5721350" y="4483100"/>
                </a:lnTo>
                <a:lnTo>
                  <a:pt x="6350000" y="3981450"/>
                </a:lnTo>
                <a:lnTo>
                  <a:pt x="6000750" y="3256280"/>
                </a:lnTo>
                <a:close/>
              </a:path>
            </a:pathLst>
          </a:custGeom>
          <a:solidFill>
            <a:srgbClr val="FAF6EE"/>
          </a:solidFill>
          <a:ln cap="flat" cmpd="sng" w="12700">
            <a:solidFill>
              <a:srgbClr val="000000"/>
            </a:solidFill>
            <a:prstDash val="solid"/>
            <a:round/>
            <a:headEnd len="sm" w="sm" type="none"/>
            <a:tailEnd len="sm" w="sm" type="none"/>
          </a:ln>
        </p:spPr>
      </p:sp>
      <p:grpSp>
        <p:nvGrpSpPr>
          <p:cNvPr id="92" name="Google Shape;92;p1"/>
          <p:cNvGrpSpPr/>
          <p:nvPr/>
        </p:nvGrpSpPr>
        <p:grpSpPr>
          <a:xfrm>
            <a:off x="-1248082" y="-1233584"/>
            <a:ext cx="20784165" cy="1805084"/>
            <a:chOff x="0" y="-38100"/>
            <a:chExt cx="5474019" cy="475413"/>
          </a:xfrm>
        </p:grpSpPr>
        <p:sp>
          <p:nvSpPr>
            <p:cNvPr id="93" name="Google Shape;93;p1"/>
            <p:cNvSpPr/>
            <p:nvPr/>
          </p:nvSpPr>
          <p:spPr>
            <a:xfrm>
              <a:off x="0" y="0"/>
              <a:ext cx="5474019" cy="437313"/>
            </a:xfrm>
            <a:custGeom>
              <a:rect b="b" l="l" r="r" t="t"/>
              <a:pathLst>
                <a:path extrusionOk="0" h="437313" w="5474019">
                  <a:moveTo>
                    <a:pt x="0" y="0"/>
                  </a:moveTo>
                  <a:lnTo>
                    <a:pt x="5474019" y="0"/>
                  </a:lnTo>
                  <a:lnTo>
                    <a:pt x="5474019" y="437313"/>
                  </a:lnTo>
                  <a:lnTo>
                    <a:pt x="0" y="437313"/>
                  </a:lnTo>
                  <a:close/>
                </a:path>
              </a:pathLst>
            </a:custGeom>
            <a:solidFill>
              <a:srgbClr val="4A4849"/>
            </a:solidFill>
            <a:ln>
              <a:noFill/>
            </a:ln>
          </p:spPr>
        </p:sp>
        <p:sp>
          <p:nvSpPr>
            <p:cNvPr id="94" name="Google Shape;94;p1"/>
            <p:cNvSpPr txBox="1"/>
            <p:nvPr/>
          </p:nvSpPr>
          <p:spPr>
            <a:xfrm>
              <a:off x="0" y="-38100"/>
              <a:ext cx="5474019" cy="4754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
          <p:cNvSpPr/>
          <p:nvPr/>
        </p:nvSpPr>
        <p:spPr>
          <a:xfrm>
            <a:off x="2544348" y="6951822"/>
            <a:ext cx="3335178" cy="3335178"/>
          </a:xfrm>
          <a:custGeom>
            <a:rect b="b" l="l" r="r" t="t"/>
            <a:pathLst>
              <a:path extrusionOk="0" h="3335178" w="3335178">
                <a:moveTo>
                  <a:pt x="0" y="0"/>
                </a:moveTo>
                <a:lnTo>
                  <a:pt x="3335178" y="0"/>
                </a:lnTo>
                <a:lnTo>
                  <a:pt x="3335178" y="3335178"/>
                </a:lnTo>
                <a:lnTo>
                  <a:pt x="0" y="3335178"/>
                </a:lnTo>
                <a:lnTo>
                  <a:pt x="0" y="0"/>
                </a:lnTo>
                <a:close/>
              </a:path>
            </a:pathLst>
          </a:custGeom>
          <a:blipFill rotWithShape="1">
            <a:blip r:embed="rId3">
              <a:alphaModFix/>
            </a:blip>
            <a:stretch>
              <a:fillRect b="-6496" l="-14087" r="-13478" t="-1937"/>
            </a:stretch>
          </a:blipFill>
          <a:ln>
            <a:noFill/>
          </a:ln>
        </p:spPr>
      </p:sp>
      <p:sp>
        <p:nvSpPr>
          <p:cNvPr id="96" name="Google Shape;96;p1"/>
          <p:cNvSpPr txBox="1"/>
          <p:nvPr/>
        </p:nvSpPr>
        <p:spPr>
          <a:xfrm>
            <a:off x="1028700" y="2123892"/>
            <a:ext cx="14460300" cy="153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999" u="none" cap="none" strike="noStrike">
                <a:solidFill>
                  <a:srgbClr val="4A4849"/>
                </a:solidFill>
                <a:latin typeface="Arial"/>
                <a:ea typeface="Arial"/>
                <a:cs typeface="Arial"/>
                <a:sym typeface="Arial"/>
              </a:rPr>
              <a:t>Mapping</a:t>
            </a:r>
            <a:endParaRPr/>
          </a:p>
        </p:txBody>
      </p:sp>
      <p:sp>
        <p:nvSpPr>
          <p:cNvPr id="97" name="Google Shape;97;p1"/>
          <p:cNvSpPr txBox="1"/>
          <p:nvPr/>
        </p:nvSpPr>
        <p:spPr>
          <a:xfrm>
            <a:off x="1028700" y="3622493"/>
            <a:ext cx="14460300" cy="158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289" u="none" cap="none" strike="noStrike">
                <a:solidFill>
                  <a:srgbClr val="04467C"/>
                </a:solidFill>
                <a:latin typeface="Arial"/>
                <a:ea typeface="Arial"/>
                <a:cs typeface="Arial"/>
                <a:sym typeface="Arial"/>
              </a:rPr>
              <a:t>Environmental Justice</a:t>
            </a:r>
            <a:endParaRPr/>
          </a:p>
        </p:txBody>
      </p:sp>
      <p:sp>
        <p:nvSpPr>
          <p:cNvPr id="98" name="Google Shape;98;p1"/>
          <p:cNvSpPr txBox="1"/>
          <p:nvPr/>
        </p:nvSpPr>
        <p:spPr>
          <a:xfrm>
            <a:off x="15628172" y="3622493"/>
            <a:ext cx="1185855" cy="1776997"/>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10289" u="none" cap="none" strike="noStrike">
                <a:solidFill>
                  <a:srgbClr val="FBF7EE"/>
                </a:solidFill>
                <a:latin typeface="Arial"/>
                <a:ea typeface="Arial"/>
                <a:cs typeface="Arial"/>
                <a:sym typeface="Arial"/>
              </a:rPr>
              <a:t>II</a:t>
            </a:r>
            <a:endParaRPr/>
          </a:p>
        </p:txBody>
      </p:sp>
      <p:grpSp>
        <p:nvGrpSpPr>
          <p:cNvPr id="99" name="Google Shape;99;p1"/>
          <p:cNvGrpSpPr/>
          <p:nvPr/>
        </p:nvGrpSpPr>
        <p:grpSpPr>
          <a:xfrm>
            <a:off x="1028700" y="1394000"/>
            <a:ext cx="8708070" cy="458700"/>
            <a:chOff x="1028700" y="1394000"/>
            <a:chExt cx="8708070" cy="458700"/>
          </a:xfrm>
        </p:grpSpPr>
        <p:sp>
          <p:nvSpPr>
            <p:cNvPr id="100" name="Google Shape;100;p1"/>
            <p:cNvSpPr/>
            <p:nvPr/>
          </p:nvSpPr>
          <p:spPr>
            <a:xfrm>
              <a:off x="1028700" y="1394000"/>
              <a:ext cx="36585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1" name="Google Shape;101;p1"/>
            <p:cNvSpPr txBox="1"/>
            <p:nvPr/>
          </p:nvSpPr>
          <p:spPr>
            <a:xfrm>
              <a:off x="1209870" y="1469442"/>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FAF6EE"/>
                  </a:solidFill>
                  <a:latin typeface="Arial"/>
                  <a:ea typeface="Arial"/>
                  <a:cs typeface="Arial"/>
                  <a:sym typeface="Arial"/>
                </a:rPr>
                <a:t> FOUNDATIONAL MODULE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02" name="Shape 302"/>
        <p:cNvGrpSpPr/>
        <p:nvPr/>
      </p:nvGrpSpPr>
      <p:grpSpPr>
        <a:xfrm>
          <a:off x="0" y="0"/>
          <a:ext cx="0" cy="0"/>
          <a:chOff x="0" y="0"/>
          <a:chExt cx="0" cy="0"/>
        </a:xfrm>
      </p:grpSpPr>
      <p:grpSp>
        <p:nvGrpSpPr>
          <p:cNvPr id="303" name="Google Shape;303;p10"/>
          <p:cNvGrpSpPr/>
          <p:nvPr/>
        </p:nvGrpSpPr>
        <p:grpSpPr>
          <a:xfrm>
            <a:off x="10420250" y="9570840"/>
            <a:ext cx="8794361" cy="716160"/>
            <a:chOff x="0" y="-38100"/>
            <a:chExt cx="2316210" cy="188619"/>
          </a:xfrm>
        </p:grpSpPr>
        <p:sp>
          <p:nvSpPr>
            <p:cNvPr id="304" name="Google Shape;304;p10"/>
            <p:cNvSpPr/>
            <p:nvPr/>
          </p:nvSpPr>
          <p:spPr>
            <a:xfrm>
              <a:off x="0" y="0"/>
              <a:ext cx="2316210" cy="150519"/>
            </a:xfrm>
            <a:custGeom>
              <a:rect b="b" l="l" r="r" t="t"/>
              <a:pathLst>
                <a:path extrusionOk="0" h="150519" w="2316210">
                  <a:moveTo>
                    <a:pt x="0" y="0"/>
                  </a:moveTo>
                  <a:lnTo>
                    <a:pt x="2316210" y="0"/>
                  </a:lnTo>
                  <a:lnTo>
                    <a:pt x="2316210" y="150519"/>
                  </a:lnTo>
                  <a:lnTo>
                    <a:pt x="0" y="150519"/>
                  </a:lnTo>
                  <a:close/>
                </a:path>
              </a:pathLst>
            </a:custGeom>
            <a:solidFill>
              <a:srgbClr val="4A4849"/>
            </a:solidFill>
            <a:ln>
              <a:noFill/>
            </a:ln>
          </p:spPr>
        </p:sp>
        <p:sp>
          <p:nvSpPr>
            <p:cNvPr id="305" name="Google Shape;305;p10"/>
            <p:cNvSpPr txBox="1"/>
            <p:nvPr/>
          </p:nvSpPr>
          <p:spPr>
            <a:xfrm>
              <a:off x="0" y="-38100"/>
              <a:ext cx="231621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10"/>
          <p:cNvGrpSpPr/>
          <p:nvPr/>
        </p:nvGrpSpPr>
        <p:grpSpPr>
          <a:xfrm>
            <a:off x="-540160" y="9570840"/>
            <a:ext cx="11281881" cy="716160"/>
            <a:chOff x="0" y="-38100"/>
            <a:chExt cx="2971360" cy="188619"/>
          </a:xfrm>
        </p:grpSpPr>
        <p:sp>
          <p:nvSpPr>
            <p:cNvPr id="307" name="Google Shape;307;p10"/>
            <p:cNvSpPr/>
            <p:nvPr/>
          </p:nvSpPr>
          <p:spPr>
            <a:xfrm>
              <a:off x="0" y="0"/>
              <a:ext cx="2971360" cy="150519"/>
            </a:xfrm>
            <a:custGeom>
              <a:rect b="b" l="l" r="r" t="t"/>
              <a:pathLst>
                <a:path extrusionOk="0" h="150519" w="2971360">
                  <a:moveTo>
                    <a:pt x="0" y="0"/>
                  </a:moveTo>
                  <a:lnTo>
                    <a:pt x="2971360" y="0"/>
                  </a:lnTo>
                  <a:lnTo>
                    <a:pt x="2971360" y="150519"/>
                  </a:lnTo>
                  <a:lnTo>
                    <a:pt x="0" y="150519"/>
                  </a:lnTo>
                  <a:close/>
                </a:path>
              </a:pathLst>
            </a:custGeom>
            <a:solidFill>
              <a:srgbClr val="04467C"/>
            </a:solidFill>
            <a:ln>
              <a:noFill/>
            </a:ln>
          </p:spPr>
        </p:sp>
        <p:sp>
          <p:nvSpPr>
            <p:cNvPr id="308" name="Google Shape;308;p10"/>
            <p:cNvSpPr txBox="1"/>
            <p:nvPr/>
          </p:nvSpPr>
          <p:spPr>
            <a:xfrm>
              <a:off x="0" y="-38100"/>
              <a:ext cx="297136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0"/>
          <p:cNvSpPr/>
          <p:nvPr/>
        </p:nvSpPr>
        <p:spPr>
          <a:xfrm>
            <a:off x="10741721" y="3782238"/>
            <a:ext cx="7546279" cy="5933262"/>
          </a:xfrm>
          <a:custGeom>
            <a:rect b="b" l="l" r="r" t="t"/>
            <a:pathLst>
              <a:path extrusionOk="0" h="5933262" w="7546279">
                <a:moveTo>
                  <a:pt x="0" y="0"/>
                </a:moveTo>
                <a:lnTo>
                  <a:pt x="7546279" y="0"/>
                </a:lnTo>
                <a:lnTo>
                  <a:pt x="7546279" y="5933262"/>
                </a:lnTo>
                <a:lnTo>
                  <a:pt x="0" y="5933262"/>
                </a:lnTo>
                <a:lnTo>
                  <a:pt x="0" y="0"/>
                </a:lnTo>
                <a:close/>
              </a:path>
            </a:pathLst>
          </a:custGeom>
          <a:blipFill rotWithShape="1">
            <a:blip r:embed="rId3">
              <a:alphaModFix/>
            </a:blip>
            <a:stretch>
              <a:fillRect b="0" l="0" r="0" t="0"/>
            </a:stretch>
          </a:blipFill>
          <a:ln>
            <a:noFill/>
          </a:ln>
        </p:spPr>
      </p:sp>
      <p:sp>
        <p:nvSpPr>
          <p:cNvPr id="310" name="Google Shape;310;p10"/>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MAPPING THE DATA LIFECYCLE OF EJ TOOLS</a:t>
            </a:r>
            <a:endParaRPr/>
          </a:p>
        </p:txBody>
      </p:sp>
      <p:sp>
        <p:nvSpPr>
          <p:cNvPr id="311" name="Google Shape;311;p10"/>
          <p:cNvSpPr txBox="1"/>
          <p:nvPr/>
        </p:nvSpPr>
        <p:spPr>
          <a:xfrm>
            <a:off x="1028700" y="5038234"/>
            <a:ext cx="8952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1" u="none" cap="none" strike="noStrike">
                <a:solidFill>
                  <a:srgbClr val="4A4849"/>
                </a:solidFill>
                <a:latin typeface="Arial"/>
                <a:ea typeface="Arial"/>
                <a:cs typeface="Arial"/>
                <a:sym typeface="Arial"/>
              </a:rPr>
              <a:t>Step 1: </a:t>
            </a:r>
            <a:endParaRPr/>
          </a:p>
        </p:txBody>
      </p:sp>
      <p:sp>
        <p:nvSpPr>
          <p:cNvPr id="312" name="Google Shape;312;p10"/>
          <p:cNvSpPr txBox="1"/>
          <p:nvPr/>
        </p:nvSpPr>
        <p:spPr>
          <a:xfrm>
            <a:off x="1038162" y="3744138"/>
            <a:ext cx="8952600" cy="92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1" u="none" cap="none" strike="noStrike">
                <a:solidFill>
                  <a:srgbClr val="4A4849"/>
                </a:solidFill>
                <a:latin typeface="Arial"/>
                <a:ea typeface="Arial"/>
                <a:cs typeface="Arial"/>
                <a:sym typeface="Arial"/>
              </a:rPr>
              <a:t>Analyze how power operates across the data lifecycle of the </a:t>
            </a:r>
            <a:r>
              <a:rPr b="1" i="0" lang="en-US" sz="2001" u="none" cap="none" strike="noStrike">
                <a:solidFill>
                  <a:srgbClr val="04467C"/>
                </a:solidFill>
                <a:latin typeface="Arial"/>
                <a:ea typeface="Arial"/>
                <a:cs typeface="Arial"/>
                <a:sym typeface="Arial"/>
              </a:rPr>
              <a:t>Massachusetts Environmental Justice Populations tool</a:t>
            </a:r>
            <a:r>
              <a:rPr b="0" i="0" lang="en-US" sz="2001" u="none" cap="none" strike="noStrike">
                <a:solidFill>
                  <a:srgbClr val="04467C"/>
                </a:solidFill>
                <a:latin typeface="Arial"/>
                <a:ea typeface="Arial"/>
                <a:cs typeface="Arial"/>
                <a:sym typeface="Arial"/>
              </a:rPr>
              <a:t> </a:t>
            </a:r>
            <a:r>
              <a:rPr b="0" i="0" lang="en-US" sz="2001" u="none" cap="none" strike="noStrike">
                <a:solidFill>
                  <a:srgbClr val="4A4849"/>
                </a:solidFill>
                <a:latin typeface="Arial"/>
                <a:ea typeface="Arial"/>
                <a:cs typeface="Arial"/>
                <a:sym typeface="Arial"/>
              </a:rPr>
              <a:t>using the five-stage framework: Acquisition → Processing → Visualization → Storage → Decision Making</a:t>
            </a:r>
            <a:endParaRPr/>
          </a:p>
        </p:txBody>
      </p:sp>
      <p:sp>
        <p:nvSpPr>
          <p:cNvPr id="313" name="Google Shape;313;p10"/>
          <p:cNvSpPr txBox="1"/>
          <p:nvPr/>
        </p:nvSpPr>
        <p:spPr>
          <a:xfrm>
            <a:off x="1038162" y="3271744"/>
            <a:ext cx="8952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1" u="none" cap="none" strike="noStrike">
                <a:solidFill>
                  <a:srgbClr val="4A4849"/>
                </a:solidFill>
                <a:latin typeface="Arial"/>
                <a:ea typeface="Arial"/>
                <a:cs typeface="Arial"/>
                <a:sym typeface="Arial"/>
              </a:rPr>
              <a:t>Goal</a:t>
            </a:r>
            <a:endParaRPr/>
          </a:p>
        </p:txBody>
      </p:sp>
      <p:grpSp>
        <p:nvGrpSpPr>
          <p:cNvPr id="314" name="Google Shape;314;p10"/>
          <p:cNvGrpSpPr/>
          <p:nvPr/>
        </p:nvGrpSpPr>
        <p:grpSpPr>
          <a:xfrm>
            <a:off x="10741721" y="1695675"/>
            <a:ext cx="6869250" cy="2309362"/>
            <a:chOff x="0" y="-38100"/>
            <a:chExt cx="9159000" cy="3079149"/>
          </a:xfrm>
        </p:grpSpPr>
        <p:sp>
          <p:nvSpPr>
            <p:cNvPr id="315" name="Google Shape;315;p10"/>
            <p:cNvSpPr txBox="1"/>
            <p:nvPr/>
          </p:nvSpPr>
          <p:spPr>
            <a:xfrm>
              <a:off x="0" y="578349"/>
              <a:ext cx="91590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Come together as a full class or share in cross-group pairs to share back:</a:t>
              </a:r>
              <a:endParaRPr/>
            </a:p>
            <a:p>
              <a:pPr indent="-298450" lvl="1" marL="457200" marR="0" rtl="0" algn="l">
                <a:lnSpc>
                  <a:spcPct val="100000"/>
                </a:lnSpc>
                <a:spcBef>
                  <a:spcPts val="0"/>
                </a:spcBef>
                <a:spcAft>
                  <a:spcPts val="0"/>
                </a:spcAft>
                <a:buClr>
                  <a:srgbClr val="4A4849"/>
                </a:buClr>
                <a:buSzPts val="2000"/>
                <a:buFont typeface="Arial"/>
                <a:buAutoNum type="arabicPeriod"/>
              </a:pPr>
              <a:r>
                <a:rPr b="0" i="0" lang="en-US" sz="2000" u="none" cap="none" strike="noStrike">
                  <a:solidFill>
                    <a:srgbClr val="4A4849"/>
                  </a:solidFill>
                  <a:latin typeface="Arial"/>
                  <a:ea typeface="Arial"/>
                  <a:cs typeface="Arial"/>
                  <a:sym typeface="Arial"/>
                </a:rPr>
                <a:t>Key observations about power and design choices</a:t>
              </a:r>
              <a:endParaRPr/>
            </a:p>
            <a:p>
              <a:pPr indent="-298450" lvl="1" marL="457200" marR="0" rtl="0" algn="l">
                <a:lnSpc>
                  <a:spcPct val="100000"/>
                </a:lnSpc>
                <a:spcBef>
                  <a:spcPts val="0"/>
                </a:spcBef>
                <a:spcAft>
                  <a:spcPts val="0"/>
                </a:spcAft>
                <a:buClr>
                  <a:srgbClr val="4A4849"/>
                </a:buClr>
                <a:buSzPts val="2000"/>
                <a:buFont typeface="Arial"/>
                <a:buAutoNum type="arabicPeriod"/>
              </a:pPr>
              <a:r>
                <a:rPr b="0" i="0" lang="en-US" sz="2000" u="none" cap="none" strike="noStrike">
                  <a:solidFill>
                    <a:srgbClr val="4A4849"/>
                  </a:solidFill>
                  <a:latin typeface="Arial"/>
                  <a:ea typeface="Arial"/>
                  <a:cs typeface="Arial"/>
                  <a:sym typeface="Arial"/>
                </a:rPr>
                <a:t>Gaps, limitations, or missing voices</a:t>
              </a:r>
              <a:endParaRPr/>
            </a:p>
            <a:p>
              <a:pPr indent="-298450" lvl="1" marL="457200" marR="0" rtl="0" algn="l">
                <a:lnSpc>
                  <a:spcPct val="100000"/>
                </a:lnSpc>
                <a:spcBef>
                  <a:spcPts val="0"/>
                </a:spcBef>
                <a:spcAft>
                  <a:spcPts val="0"/>
                </a:spcAft>
                <a:buClr>
                  <a:srgbClr val="4A4849"/>
                </a:buClr>
                <a:buSzPts val="2000"/>
                <a:buFont typeface="Arial"/>
                <a:buAutoNum type="arabicPeriod"/>
              </a:pPr>
              <a:r>
                <a:rPr b="0" i="0" lang="en-US" sz="2000" u="none" cap="none" strike="noStrike">
                  <a:solidFill>
                    <a:srgbClr val="4A4849"/>
                  </a:solidFill>
                  <a:latin typeface="Arial"/>
                  <a:ea typeface="Arial"/>
                  <a:cs typeface="Arial"/>
                  <a:sym typeface="Arial"/>
                </a:rPr>
                <a:t>One recommendation to improve the tool</a:t>
              </a:r>
              <a:endParaRPr/>
            </a:p>
            <a:p>
              <a:pPr indent="0" lvl="0" marL="0" marR="0" rtl="0" algn="l">
                <a:lnSpc>
                  <a:spcPct val="100000"/>
                </a:lnSpc>
                <a:spcBef>
                  <a:spcPts val="0"/>
                </a:spcBef>
                <a:spcAft>
                  <a:spcPts val="0"/>
                </a:spcAft>
                <a:buNone/>
              </a:pPr>
              <a:r>
                <a:t/>
              </a:r>
              <a:endParaRPr b="0" i="0" sz="2000" u="none" cap="none" strike="noStrike">
                <a:solidFill>
                  <a:srgbClr val="4A4849"/>
                </a:solidFill>
                <a:latin typeface="Arial"/>
                <a:ea typeface="Arial"/>
                <a:cs typeface="Arial"/>
                <a:sym typeface="Arial"/>
              </a:endParaRPr>
            </a:p>
          </p:txBody>
        </p:sp>
        <p:sp>
          <p:nvSpPr>
            <p:cNvPr id="316" name="Google Shape;316;p10"/>
            <p:cNvSpPr txBox="1"/>
            <p:nvPr/>
          </p:nvSpPr>
          <p:spPr>
            <a:xfrm>
              <a:off x="0" y="-38100"/>
              <a:ext cx="9159000" cy="45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1" u="none" cap="none" strike="noStrike">
                  <a:solidFill>
                    <a:srgbClr val="4A4849"/>
                  </a:solidFill>
                  <a:latin typeface="Arial"/>
                  <a:ea typeface="Arial"/>
                  <a:cs typeface="Arial"/>
                  <a:sym typeface="Arial"/>
                </a:rPr>
                <a:t>Step 4:</a:t>
              </a:r>
              <a:endParaRPr/>
            </a:p>
          </p:txBody>
        </p:sp>
      </p:grpSp>
      <p:sp>
        <p:nvSpPr>
          <p:cNvPr id="317" name="Google Shape;317;p10"/>
          <p:cNvSpPr txBox="1"/>
          <p:nvPr/>
        </p:nvSpPr>
        <p:spPr>
          <a:xfrm>
            <a:off x="1028700" y="5506195"/>
            <a:ext cx="9135000" cy="3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1" u="none" cap="none" strike="noStrike">
                <a:solidFill>
                  <a:srgbClr val="4A4849"/>
                </a:solidFill>
                <a:latin typeface="Arial"/>
                <a:ea typeface="Arial"/>
                <a:cs typeface="Arial"/>
                <a:sym typeface="Arial"/>
              </a:rPr>
              <a:t>Split into 5 groups, and assign each group one stage of the spatial data lifecycle.</a:t>
            </a:r>
            <a:endParaRPr/>
          </a:p>
        </p:txBody>
      </p:sp>
      <p:sp>
        <p:nvSpPr>
          <p:cNvPr id="318" name="Google Shape;318;p10"/>
          <p:cNvSpPr txBox="1"/>
          <p:nvPr/>
        </p:nvSpPr>
        <p:spPr>
          <a:xfrm>
            <a:off x="1045268" y="6103074"/>
            <a:ext cx="8952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1" u="none" cap="none" strike="noStrike">
                <a:solidFill>
                  <a:srgbClr val="4A4849"/>
                </a:solidFill>
                <a:latin typeface="Arial"/>
                <a:ea typeface="Arial"/>
                <a:cs typeface="Arial"/>
                <a:sym typeface="Arial"/>
              </a:rPr>
              <a:t>Step 2:</a:t>
            </a:r>
            <a:endParaRPr/>
          </a:p>
        </p:txBody>
      </p:sp>
      <p:sp>
        <p:nvSpPr>
          <p:cNvPr id="319" name="Google Shape;319;p10"/>
          <p:cNvSpPr txBox="1"/>
          <p:nvPr/>
        </p:nvSpPr>
        <p:spPr>
          <a:xfrm>
            <a:off x="1028700" y="6571035"/>
            <a:ext cx="9243300" cy="6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1" u="none" cap="none" strike="noStrike">
                <a:solidFill>
                  <a:srgbClr val="4A4849"/>
                </a:solidFill>
                <a:latin typeface="Arial"/>
                <a:ea typeface="Arial"/>
                <a:cs typeface="Arial"/>
                <a:sym typeface="Arial"/>
              </a:rPr>
              <a:t>Read the summary of the Urban Institute’s report on EJ screening tools: </a:t>
            </a:r>
            <a:r>
              <a:rPr b="0" i="0" lang="en-US" sz="2001" u="sng" cap="none" strike="noStrike">
                <a:solidFill>
                  <a:srgbClr val="4A4849"/>
                </a:solidFill>
                <a:latin typeface="Arial"/>
                <a:ea typeface="Arial"/>
                <a:cs typeface="Arial"/>
                <a:sym typeface="Arial"/>
                <a:hlinkClick r:id="rId4">
                  <a:extLst>
                    <a:ext uri="{A12FA001-AC4F-418D-AE19-62706E023703}">
                      <ahyp:hlinkClr val="tx"/>
                    </a:ext>
                  </a:extLst>
                </a:hlinkClick>
              </a:rPr>
              <a:t>Screening for Environmental Justice</a:t>
            </a:r>
            <a:endParaRPr/>
          </a:p>
        </p:txBody>
      </p:sp>
      <p:sp>
        <p:nvSpPr>
          <p:cNvPr id="320" name="Google Shape;320;p10"/>
          <p:cNvSpPr txBox="1"/>
          <p:nvPr/>
        </p:nvSpPr>
        <p:spPr>
          <a:xfrm>
            <a:off x="1061836" y="7522231"/>
            <a:ext cx="8952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1" u="none" cap="none" strike="noStrike">
                <a:solidFill>
                  <a:srgbClr val="4A4849"/>
                </a:solidFill>
                <a:latin typeface="Arial"/>
                <a:ea typeface="Arial"/>
                <a:cs typeface="Arial"/>
                <a:sym typeface="Arial"/>
              </a:rPr>
              <a:t>Step 3:</a:t>
            </a:r>
            <a:endParaRPr/>
          </a:p>
        </p:txBody>
      </p:sp>
      <p:sp>
        <p:nvSpPr>
          <p:cNvPr id="321" name="Google Shape;321;p10"/>
          <p:cNvSpPr txBox="1"/>
          <p:nvPr/>
        </p:nvSpPr>
        <p:spPr>
          <a:xfrm>
            <a:off x="1028700" y="7990191"/>
            <a:ext cx="9243300" cy="6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1" u="none" cap="none" strike="noStrike">
                <a:solidFill>
                  <a:srgbClr val="4A4849"/>
                </a:solidFill>
                <a:latin typeface="Arial"/>
                <a:ea typeface="Arial"/>
                <a:cs typeface="Arial"/>
                <a:sym typeface="Arial"/>
              </a:rPr>
              <a:t>Focus on the </a:t>
            </a:r>
            <a:r>
              <a:rPr b="0" i="0" lang="en-US" sz="2001" u="sng" cap="none" strike="noStrike">
                <a:solidFill>
                  <a:srgbClr val="4A4849"/>
                </a:solidFill>
                <a:latin typeface="Arial"/>
                <a:ea typeface="Arial"/>
                <a:cs typeface="Arial"/>
                <a:sym typeface="Arial"/>
                <a:hlinkClick r:id="rId5">
                  <a:extLst>
                    <a:ext uri="{A12FA001-AC4F-418D-AE19-62706E023703}">
                      <ahyp:hlinkClr val="tx"/>
                    </a:ext>
                  </a:extLst>
                </a:hlinkClick>
              </a:rPr>
              <a:t>Massachusetts Environmental Justice Populations </a:t>
            </a:r>
            <a:r>
              <a:rPr b="0" i="0" lang="en-US" sz="2001" u="none" cap="none" strike="noStrike">
                <a:solidFill>
                  <a:srgbClr val="4A4849"/>
                </a:solidFill>
                <a:latin typeface="Arial"/>
                <a:ea typeface="Arial"/>
                <a:cs typeface="Arial"/>
                <a:sym typeface="Arial"/>
              </a:rPr>
              <a:t>tool and, in your groups, ask the questions relevant to you group’s stage that are on Slide 9. </a:t>
            </a:r>
            <a:endParaRPr/>
          </a:p>
        </p:txBody>
      </p:sp>
      <p:grpSp>
        <p:nvGrpSpPr>
          <p:cNvPr id="322" name="Google Shape;322;p10"/>
          <p:cNvGrpSpPr/>
          <p:nvPr/>
        </p:nvGrpSpPr>
        <p:grpSpPr>
          <a:xfrm>
            <a:off x="962025" y="1003725"/>
            <a:ext cx="8746178" cy="458700"/>
            <a:chOff x="962025" y="1003725"/>
            <a:chExt cx="8746178" cy="458700"/>
          </a:xfrm>
        </p:grpSpPr>
        <p:sp>
          <p:nvSpPr>
            <p:cNvPr id="323" name="Google Shape;323;p10"/>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4" name="Google Shape;324;p10"/>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#1</a:t>
              </a:r>
              <a:endParaRPr/>
            </a:p>
          </p:txBody>
        </p:sp>
      </p:grpSp>
      <p:sp>
        <p:nvSpPr>
          <p:cNvPr id="325" name="Google Shape;325;p10"/>
          <p:cNvSpPr txBox="1"/>
          <p:nvPr/>
        </p:nvSpPr>
        <p:spPr>
          <a:xfrm>
            <a:off x="3735225" y="8859125"/>
            <a:ext cx="70065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Urban Institute.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6"/>
              </a:rPr>
              <a:t>https://ocw.mit.edu/help/faq-fair-use/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grpSp>
        <p:nvGrpSpPr>
          <p:cNvPr id="335" name="Google Shape;335;p11"/>
          <p:cNvGrpSpPr/>
          <p:nvPr/>
        </p:nvGrpSpPr>
        <p:grpSpPr>
          <a:xfrm>
            <a:off x="-1248082" y="9570840"/>
            <a:ext cx="19536082" cy="716160"/>
            <a:chOff x="0" y="-38100"/>
            <a:chExt cx="5145306" cy="188619"/>
          </a:xfrm>
        </p:grpSpPr>
        <p:sp>
          <p:nvSpPr>
            <p:cNvPr id="336" name="Google Shape;336;p11"/>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337" name="Google Shape;337;p11"/>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338" name="Google Shape;338;p11"/>
          <p:cNvGraphicFramePr/>
          <p:nvPr/>
        </p:nvGraphicFramePr>
        <p:xfrm>
          <a:off x="1058103" y="2457450"/>
          <a:ext cx="3000000" cy="3000000"/>
        </p:xfrm>
        <a:graphic>
          <a:graphicData uri="http://schemas.openxmlformats.org/drawingml/2006/table">
            <a:tbl>
              <a:tblPr>
                <a:noFill/>
                <a:tableStyleId>{A0B047AF-B6D8-4784-BBB9-687B0FEFEDCD}</a:tableStyleId>
              </a:tblPr>
              <a:tblGrid>
                <a:gridCol w="3730175"/>
                <a:gridCol w="3730175"/>
                <a:gridCol w="3730175"/>
                <a:gridCol w="5010675"/>
              </a:tblGrid>
              <a:tr h="1024925">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Scale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Examples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Strengths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Limitations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Federal</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4">
                            <a:extLst>
                              <a:ext uri="{A12FA001-AC4F-418D-AE19-62706E023703}">
                                <ahyp:hlinkClr val="tx"/>
                              </a:ext>
                            </a:extLst>
                          </a:hlinkClick>
                        </a:rPr>
                        <a:t>CEJST</a:t>
                      </a:r>
                      <a:r>
                        <a:rPr lang="en-US" sz="2000" u="none" cap="none" strike="noStrike">
                          <a:solidFill>
                            <a:srgbClr val="000000"/>
                          </a:solidFill>
                          <a:latin typeface="Arial"/>
                          <a:ea typeface="Arial"/>
                          <a:cs typeface="Arial"/>
                          <a:sym typeface="Arial"/>
                        </a:rPr>
                        <a:t>, </a:t>
                      </a:r>
                      <a:r>
                        <a:rPr lang="en-US" sz="2000" u="sng" cap="none" strike="noStrike">
                          <a:solidFill>
                            <a:srgbClr val="000000"/>
                          </a:solidFill>
                          <a:latin typeface="Arial"/>
                          <a:ea typeface="Arial"/>
                          <a:cs typeface="Arial"/>
                          <a:sym typeface="Arial"/>
                          <a:hlinkClick r:id="rId5">
                            <a:extLst>
                              <a:ext uri="{A12FA001-AC4F-418D-AE19-62706E023703}">
                                <ahyp:hlinkClr val="tx"/>
                              </a:ext>
                            </a:extLst>
                          </a:hlinkClick>
                        </a:rPr>
                        <a:t>EJScreen</a:t>
                      </a:r>
                      <a:r>
                        <a:rPr lang="en-US" sz="2000" u="none" cap="none" strike="noStrike">
                          <a:solidFill>
                            <a:srgbClr val="000000"/>
                          </a:solidFill>
                          <a:latin typeface="Arial"/>
                          <a:ea typeface="Arial"/>
                          <a:cs typeface="Arial"/>
                          <a:sym typeface="Arial"/>
                        </a:rPr>
                        <a:t> (Both archived)</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State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6">
                            <a:extLst>
                              <a:ext uri="{A12FA001-AC4F-418D-AE19-62706E023703}">
                                <ahyp:hlinkClr val="tx"/>
                              </a:ext>
                            </a:extLst>
                          </a:hlinkClick>
                        </a:rPr>
                        <a:t>CalEnviroScreen</a:t>
                      </a:r>
                      <a:r>
                        <a:rPr lang="en-US" sz="2000" u="none" cap="none" strike="noStrike">
                          <a:solidFill>
                            <a:srgbClr val="000000"/>
                          </a:solidFill>
                          <a:latin typeface="Arial"/>
                          <a:ea typeface="Arial"/>
                          <a:cs typeface="Arial"/>
                          <a:sym typeface="Arial"/>
                        </a:rPr>
                        <a:t>, </a:t>
                      </a:r>
                      <a:r>
                        <a:rPr lang="en-US" sz="2000" u="sng" cap="none" strike="noStrike">
                          <a:solidFill>
                            <a:srgbClr val="000000"/>
                          </a:solidFill>
                          <a:latin typeface="Arial"/>
                          <a:ea typeface="Arial"/>
                          <a:cs typeface="Arial"/>
                          <a:sym typeface="Arial"/>
                          <a:hlinkClick r:id="rId7">
                            <a:extLst>
                              <a:ext uri="{A12FA001-AC4F-418D-AE19-62706E023703}">
                                <ahyp:hlinkClr val="tx"/>
                              </a:ext>
                            </a:extLst>
                          </a:hlinkClick>
                        </a:rPr>
                        <a:t>Massachusetts EJ Populations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Local / City</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8">
                            <a:extLst>
                              <a:ext uri="{A12FA001-AC4F-418D-AE19-62706E023703}">
                                <ahyp:hlinkClr val="tx"/>
                              </a:ext>
                            </a:extLst>
                          </a:hlinkClick>
                        </a:rPr>
                        <a:t>EJNYC Mapping Tool</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339" name="Google Shape;339;p11"/>
          <p:cNvSpPr txBox="1"/>
          <p:nvPr/>
        </p:nvSpPr>
        <p:spPr>
          <a:xfrm>
            <a:off x="962025" y="1114425"/>
            <a:ext cx="86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Scale and EJ Mapping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grpSp>
        <p:nvGrpSpPr>
          <p:cNvPr id="349" name="Google Shape;349;p12"/>
          <p:cNvGrpSpPr/>
          <p:nvPr/>
        </p:nvGrpSpPr>
        <p:grpSpPr>
          <a:xfrm>
            <a:off x="-1248082" y="9570840"/>
            <a:ext cx="19536082" cy="716160"/>
            <a:chOff x="0" y="-38100"/>
            <a:chExt cx="5145306" cy="188619"/>
          </a:xfrm>
        </p:grpSpPr>
        <p:sp>
          <p:nvSpPr>
            <p:cNvPr id="350" name="Google Shape;350;p12"/>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351" name="Google Shape;351;p12"/>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352" name="Google Shape;352;p12"/>
          <p:cNvGraphicFramePr/>
          <p:nvPr/>
        </p:nvGraphicFramePr>
        <p:xfrm>
          <a:off x="1058103" y="2457450"/>
          <a:ext cx="3000000" cy="3000000"/>
        </p:xfrm>
        <a:graphic>
          <a:graphicData uri="http://schemas.openxmlformats.org/drawingml/2006/table">
            <a:tbl>
              <a:tblPr>
                <a:noFill/>
                <a:tableStyleId>{A0B047AF-B6D8-4784-BBB9-687B0FEFEDCD}</a:tableStyleId>
              </a:tblPr>
              <a:tblGrid>
                <a:gridCol w="3730175"/>
                <a:gridCol w="3730175"/>
                <a:gridCol w="3730175"/>
                <a:gridCol w="5010675"/>
              </a:tblGrid>
              <a:tr h="1024925">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Scale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Examples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Strengths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000" u="none" cap="none" strike="noStrike">
                          <a:solidFill>
                            <a:srgbClr val="000000"/>
                          </a:solidFill>
                          <a:latin typeface="Arial"/>
                          <a:ea typeface="Arial"/>
                          <a:cs typeface="Arial"/>
                          <a:sym typeface="Arial"/>
                        </a:rPr>
                        <a:t>Limitations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Federal</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4">
                            <a:extLst>
                              <a:ext uri="{A12FA001-AC4F-418D-AE19-62706E023703}">
                                <ahyp:hlinkClr val="tx"/>
                              </a:ext>
                            </a:extLst>
                          </a:hlinkClick>
                        </a:rPr>
                        <a:t>CEJST</a:t>
                      </a:r>
                      <a:r>
                        <a:rPr lang="en-US" sz="2000" u="none" cap="none" strike="noStrike">
                          <a:solidFill>
                            <a:srgbClr val="000000"/>
                          </a:solidFill>
                          <a:latin typeface="Arial"/>
                          <a:ea typeface="Arial"/>
                          <a:cs typeface="Arial"/>
                          <a:sym typeface="Arial"/>
                        </a:rPr>
                        <a:t>, </a:t>
                      </a:r>
                      <a:r>
                        <a:rPr lang="en-US" sz="2000" u="sng" cap="none" strike="noStrike">
                          <a:solidFill>
                            <a:srgbClr val="000000"/>
                          </a:solidFill>
                          <a:latin typeface="Arial"/>
                          <a:ea typeface="Arial"/>
                          <a:cs typeface="Arial"/>
                          <a:sym typeface="Arial"/>
                          <a:hlinkClick r:id="rId5">
                            <a:extLst>
                              <a:ext uri="{A12FA001-AC4F-418D-AE19-62706E023703}">
                                <ahyp:hlinkClr val="tx"/>
                              </a:ext>
                            </a:extLst>
                          </a:hlinkClick>
                        </a:rPr>
                        <a:t>EJScreen</a:t>
                      </a:r>
                      <a:r>
                        <a:rPr lang="en-US" sz="2000" u="none" cap="none" strike="noStrike">
                          <a:solidFill>
                            <a:srgbClr val="000000"/>
                          </a:solidFill>
                          <a:latin typeface="Arial"/>
                          <a:ea typeface="Arial"/>
                          <a:cs typeface="Arial"/>
                          <a:sym typeface="Arial"/>
                        </a:rPr>
                        <a:t> (Both archived)</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t>(</a:t>
                      </a:r>
                      <a:r>
                        <a:rPr lang="en-US" sz="2000" u="none" cap="none" strike="noStrike">
                          <a:solidFill>
                            <a:srgbClr val="000000"/>
                          </a:solidFill>
                          <a:latin typeface="Arial"/>
                          <a:ea typeface="Arial"/>
                          <a:cs typeface="Arial"/>
                          <a:sym typeface="Arial"/>
                        </a:rPr>
                        <a:t>+) Consistent coverage across U.S.</a:t>
                      </a:r>
                      <a:endParaRPr sz="2000"/>
                    </a:p>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Often tied to major, federal funding programs (Ex: Justice40)</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Relies on broad-scale indicators (Ex: census data) and generic weighting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State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6">
                            <a:extLst>
                              <a:ext uri="{A12FA001-AC4F-418D-AE19-62706E023703}">
                                <ahyp:hlinkClr val="tx"/>
                              </a:ext>
                            </a:extLst>
                          </a:hlinkClick>
                        </a:rPr>
                        <a:t>CalEnviroScreen</a:t>
                      </a:r>
                      <a:r>
                        <a:rPr lang="en-US" sz="2000" u="none" cap="none" strike="noStrike">
                          <a:solidFill>
                            <a:srgbClr val="000000"/>
                          </a:solidFill>
                          <a:latin typeface="Arial"/>
                          <a:ea typeface="Arial"/>
                          <a:cs typeface="Arial"/>
                          <a:sym typeface="Arial"/>
                        </a:rPr>
                        <a:t>, </a:t>
                      </a:r>
                      <a:r>
                        <a:rPr lang="en-US" sz="2000" u="sng" cap="none" strike="noStrike">
                          <a:solidFill>
                            <a:srgbClr val="000000"/>
                          </a:solidFill>
                          <a:latin typeface="Arial"/>
                          <a:ea typeface="Arial"/>
                          <a:cs typeface="Arial"/>
                          <a:sym typeface="Arial"/>
                          <a:hlinkClick r:id="rId7">
                            <a:extLst>
                              <a:ext uri="{A12FA001-AC4F-418D-AE19-62706E023703}">
                                <ahyp:hlinkClr val="tx"/>
                              </a:ext>
                            </a:extLst>
                          </a:hlinkClick>
                        </a:rPr>
                        <a:t>Massachusetts EJ Populations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Can include state-specific hazards (Ex: oil wells, wildfires)</a:t>
                      </a:r>
                      <a:endParaRPr sz="2000"/>
                    </a:p>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More timely updates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Varies by state; some states lack tools entirely</a:t>
                      </a:r>
                      <a:endParaRPr sz="2000"/>
                    </a:p>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Still may rely on generalized proxies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25300">
                <a:tc>
                  <a:txBody>
                    <a:bodyPr/>
                    <a:lstStyle/>
                    <a:p>
                      <a:pPr indent="0" lvl="0" marL="0" marR="0" rtl="0" algn="ctr">
                        <a:lnSpc>
                          <a:spcPct val="100000"/>
                        </a:lnSpc>
                        <a:spcBef>
                          <a:spcPts val="0"/>
                        </a:spcBef>
                        <a:spcAft>
                          <a:spcPts val="0"/>
                        </a:spcAft>
                        <a:buNone/>
                      </a:pPr>
                      <a:r>
                        <a:rPr lang="en-US" sz="2000" u="none" cap="none" strike="noStrike">
                          <a:solidFill>
                            <a:srgbClr val="000000"/>
                          </a:solidFill>
                          <a:latin typeface="Arial"/>
                          <a:ea typeface="Arial"/>
                          <a:cs typeface="Arial"/>
                          <a:sym typeface="Arial"/>
                        </a:rPr>
                        <a:t>Local / City</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u="sng" cap="none" strike="noStrike">
                          <a:solidFill>
                            <a:srgbClr val="000000"/>
                          </a:solidFill>
                          <a:latin typeface="Arial"/>
                          <a:ea typeface="Arial"/>
                          <a:cs typeface="Arial"/>
                          <a:sym typeface="Arial"/>
                          <a:hlinkClick r:id="rId8">
                            <a:extLst>
                              <a:ext uri="{A12FA001-AC4F-418D-AE19-62706E023703}">
                                <ahyp:hlinkClr val="tx"/>
                              </a:ext>
                            </a:extLst>
                          </a:hlinkClick>
                        </a:rPr>
                        <a:t>EJNYC Mapping Tool</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May better reflect local conditions</a:t>
                      </a:r>
                      <a:endParaRPr sz="2000"/>
                    </a:p>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Can integrate higher quality data collected at a city level</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Often underfunded</a:t>
                      </a:r>
                      <a:endParaRPr sz="2000"/>
                    </a:p>
                    <a:p>
                      <a:pPr indent="0" lvl="0" marL="0" marR="0" rtl="0" algn="ctr">
                        <a:lnSpc>
                          <a:spcPct val="100000"/>
                        </a:lnSpc>
                        <a:spcBef>
                          <a:spcPts val="0"/>
                        </a:spcBef>
                        <a:spcAft>
                          <a:spcPts val="0"/>
                        </a:spcAft>
                        <a:buNone/>
                      </a:pPr>
                      <a:r>
                        <a:rPr lang="en-US" sz="2000">
                          <a:solidFill>
                            <a:schemeClr val="dk1"/>
                          </a:solidFill>
                        </a:rPr>
                        <a:t>(-)</a:t>
                      </a:r>
                      <a:r>
                        <a:rPr lang="en-US" sz="2000" u="none" cap="none" strike="noStrike">
                          <a:solidFill>
                            <a:srgbClr val="000000"/>
                          </a:solidFill>
                          <a:latin typeface="Arial"/>
                          <a:ea typeface="Arial"/>
                          <a:cs typeface="Arial"/>
                          <a:sym typeface="Arial"/>
                        </a:rPr>
                        <a:t> Harder to compare across regions or advocate for state/federal action</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353" name="Google Shape;353;p12"/>
          <p:cNvSpPr txBox="1"/>
          <p:nvPr/>
        </p:nvSpPr>
        <p:spPr>
          <a:xfrm>
            <a:off x="962025" y="1114425"/>
            <a:ext cx="86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Scale and EJ Mapping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grpSp>
        <p:nvGrpSpPr>
          <p:cNvPr id="363" name="Google Shape;363;p13"/>
          <p:cNvGrpSpPr/>
          <p:nvPr/>
        </p:nvGrpSpPr>
        <p:grpSpPr>
          <a:xfrm>
            <a:off x="-1248082" y="9570840"/>
            <a:ext cx="19536082" cy="716160"/>
            <a:chOff x="0" y="-38100"/>
            <a:chExt cx="5145306" cy="188619"/>
          </a:xfrm>
        </p:grpSpPr>
        <p:sp>
          <p:nvSpPr>
            <p:cNvPr id="364" name="Google Shape;364;p13"/>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365" name="Google Shape;365;p13"/>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13"/>
          <p:cNvSpPr/>
          <p:nvPr/>
        </p:nvSpPr>
        <p:spPr>
          <a:xfrm>
            <a:off x="962025" y="5505275"/>
            <a:ext cx="963543" cy="1440078"/>
          </a:xfrm>
          <a:custGeom>
            <a:rect b="b" l="l" r="r" t="t"/>
            <a:pathLst>
              <a:path extrusionOk="0" h="1440078" w="963543">
                <a:moveTo>
                  <a:pt x="0" y="0"/>
                </a:moveTo>
                <a:lnTo>
                  <a:pt x="963543" y="0"/>
                </a:lnTo>
                <a:lnTo>
                  <a:pt x="963543" y="1440077"/>
                </a:lnTo>
                <a:lnTo>
                  <a:pt x="0" y="1440077"/>
                </a:lnTo>
                <a:lnTo>
                  <a:pt x="0" y="0"/>
                </a:lnTo>
                <a:close/>
              </a:path>
            </a:pathLst>
          </a:custGeom>
          <a:blipFill rotWithShape="1">
            <a:blip r:embed="rId4">
              <a:alphaModFix/>
            </a:blip>
            <a:stretch>
              <a:fillRect b="0" l="0" r="0" t="0"/>
            </a:stretch>
          </a:blipFill>
          <a:ln>
            <a:noFill/>
          </a:ln>
        </p:spPr>
      </p:sp>
      <p:sp>
        <p:nvSpPr>
          <p:cNvPr id="367" name="Google Shape;367;p13"/>
          <p:cNvSpPr txBox="1"/>
          <p:nvPr/>
        </p:nvSpPr>
        <p:spPr>
          <a:xfrm>
            <a:off x="962025" y="1114425"/>
            <a:ext cx="86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Scale and EJ Mapping</a:t>
            </a:r>
            <a:endParaRPr/>
          </a:p>
        </p:txBody>
      </p:sp>
      <p:sp>
        <p:nvSpPr>
          <p:cNvPr id="368" name="Google Shape;368;p13"/>
          <p:cNvSpPr txBox="1"/>
          <p:nvPr/>
        </p:nvSpPr>
        <p:spPr>
          <a:xfrm>
            <a:off x="2820923" y="5630968"/>
            <a:ext cx="12646200" cy="10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99" u="none" cap="none" strike="noStrike">
                <a:solidFill>
                  <a:srgbClr val="4A4849"/>
                </a:solidFill>
                <a:latin typeface="Arial"/>
                <a:ea typeface="Arial"/>
                <a:cs typeface="Arial"/>
                <a:sym typeface="Arial"/>
              </a:rPr>
              <a:t>You’re writing a national grant proposal to fund community air monitoring projects in the most climate-vulnerable census tracts. Which scale of mapping tool helps you decide where to target, and what are its tradeoffs?</a:t>
            </a:r>
            <a:endParaRPr/>
          </a:p>
        </p:txBody>
      </p:sp>
      <p:sp>
        <p:nvSpPr>
          <p:cNvPr id="369" name="Google Shape;369;p13"/>
          <p:cNvSpPr txBox="1"/>
          <p:nvPr/>
        </p:nvSpPr>
        <p:spPr>
          <a:xfrm>
            <a:off x="2798136" y="3811663"/>
            <a:ext cx="12646200" cy="13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99" u="none" cap="none" strike="noStrike">
                <a:solidFill>
                  <a:srgbClr val="4A4849"/>
                </a:solidFill>
                <a:latin typeface="Arial"/>
                <a:ea typeface="Arial"/>
                <a:cs typeface="Arial"/>
                <a:sym typeface="Arial"/>
              </a:rPr>
              <a:t>A community board in the your neighborhood asks for your help identifying a site for a new cooling center that will serve mothers with children. What scale of map or tool would be most suitable for this use case?</a:t>
            </a:r>
            <a:endParaRPr/>
          </a:p>
          <a:p>
            <a:pPr indent="0" lvl="0" marL="0" marR="0" rtl="0" algn="l">
              <a:lnSpc>
                <a:spcPct val="100000"/>
              </a:lnSpc>
              <a:spcBef>
                <a:spcPts val="0"/>
              </a:spcBef>
              <a:spcAft>
                <a:spcPts val="0"/>
              </a:spcAft>
              <a:buNone/>
            </a:pPr>
            <a:r>
              <a:t/>
            </a:r>
            <a:endParaRPr b="1" i="0" sz="2199" u="none" cap="none" strike="noStrike">
              <a:solidFill>
                <a:srgbClr val="4A4849"/>
              </a:solidFill>
              <a:latin typeface="Arial"/>
              <a:ea typeface="Arial"/>
              <a:cs typeface="Arial"/>
              <a:sym typeface="Arial"/>
            </a:endParaRPr>
          </a:p>
        </p:txBody>
      </p:sp>
      <p:sp>
        <p:nvSpPr>
          <p:cNvPr id="370" name="Google Shape;370;p13"/>
          <p:cNvSpPr/>
          <p:nvPr/>
        </p:nvSpPr>
        <p:spPr>
          <a:xfrm>
            <a:off x="962025" y="3636572"/>
            <a:ext cx="963543" cy="1440078"/>
          </a:xfrm>
          <a:custGeom>
            <a:rect b="b" l="l" r="r" t="t"/>
            <a:pathLst>
              <a:path extrusionOk="0" h="1440078" w="963543">
                <a:moveTo>
                  <a:pt x="0" y="0"/>
                </a:moveTo>
                <a:lnTo>
                  <a:pt x="963543" y="0"/>
                </a:lnTo>
                <a:lnTo>
                  <a:pt x="963543" y="1440078"/>
                </a:lnTo>
                <a:lnTo>
                  <a:pt x="0" y="1440078"/>
                </a:lnTo>
                <a:lnTo>
                  <a:pt x="0" y="0"/>
                </a:lnTo>
                <a:close/>
              </a:path>
            </a:pathLst>
          </a:custGeom>
          <a:blipFill rotWithShape="1">
            <a:blip r:embed="rId4">
              <a:alphaModFix/>
            </a:blip>
            <a:stretch>
              <a:fillRect b="0" l="0" r="0" t="0"/>
            </a:stretch>
          </a:blipFill>
          <a:ln>
            <a:noFill/>
          </a:ln>
        </p:spPr>
      </p:sp>
      <p:sp>
        <p:nvSpPr>
          <p:cNvPr id="371" name="Google Shape;371;p13"/>
          <p:cNvSpPr txBox="1"/>
          <p:nvPr/>
        </p:nvSpPr>
        <p:spPr>
          <a:xfrm>
            <a:off x="2820923" y="7498068"/>
            <a:ext cx="12623400" cy="10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99" u="none" cap="none" strike="noStrike">
                <a:solidFill>
                  <a:srgbClr val="4A4849"/>
                </a:solidFill>
                <a:latin typeface="Arial"/>
                <a:ea typeface="Arial"/>
                <a:cs typeface="Arial"/>
                <a:sym typeface="Arial"/>
              </a:rPr>
              <a:t>You’ve been hired by your state’s Department of Health to identify neighborhoods most at risk of heat-related illness to target for health interventions. You only have budget for 5 cities. What kind of index would help you decide which cities are a part of this project?</a:t>
            </a:r>
            <a:endParaRPr/>
          </a:p>
        </p:txBody>
      </p:sp>
      <p:sp>
        <p:nvSpPr>
          <p:cNvPr id="372" name="Google Shape;372;p13"/>
          <p:cNvSpPr/>
          <p:nvPr/>
        </p:nvSpPr>
        <p:spPr>
          <a:xfrm>
            <a:off x="962025" y="7373977"/>
            <a:ext cx="963543" cy="1440078"/>
          </a:xfrm>
          <a:custGeom>
            <a:rect b="b" l="l" r="r" t="t"/>
            <a:pathLst>
              <a:path extrusionOk="0" h="1440078" w="963543">
                <a:moveTo>
                  <a:pt x="0" y="0"/>
                </a:moveTo>
                <a:lnTo>
                  <a:pt x="963543" y="0"/>
                </a:lnTo>
                <a:lnTo>
                  <a:pt x="963543" y="1440078"/>
                </a:lnTo>
                <a:lnTo>
                  <a:pt x="0" y="1440078"/>
                </a:lnTo>
                <a:lnTo>
                  <a:pt x="0" y="0"/>
                </a:lnTo>
                <a:close/>
              </a:path>
            </a:pathLst>
          </a:custGeom>
          <a:blipFill rotWithShape="1">
            <a:blip r:embed="rId4">
              <a:alphaModFix/>
            </a:blip>
            <a:stretch>
              <a:fillRect b="0" l="0" r="0" t="0"/>
            </a:stretch>
          </a:blipFill>
          <a:ln>
            <a:noFill/>
          </a:ln>
        </p:spPr>
      </p:sp>
      <p:sp>
        <p:nvSpPr>
          <p:cNvPr id="373" name="Google Shape;373;p13"/>
          <p:cNvSpPr txBox="1"/>
          <p:nvPr/>
        </p:nvSpPr>
        <p:spPr>
          <a:xfrm>
            <a:off x="1028700" y="2281071"/>
            <a:ext cx="16219200" cy="10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4A4849"/>
                </a:solidFill>
                <a:latin typeface="Arial"/>
                <a:ea typeface="Arial"/>
                <a:cs typeface="Arial"/>
                <a:sym typeface="Arial"/>
              </a:rPr>
              <a:t>For each of these scenarios – which scale of environmental justice tool (federal, state, or local) is most appropriate? What else (besides a mapping tool) would you need to make an informed and just decision?</a:t>
            </a:r>
            <a:endParaRPr/>
          </a:p>
          <a:p>
            <a:pPr indent="0" lvl="0" marL="0" marR="0" rtl="0" algn="l">
              <a:lnSpc>
                <a:spcPct val="100000"/>
              </a:lnSpc>
              <a:spcBef>
                <a:spcPts val="0"/>
              </a:spcBef>
              <a:spcAft>
                <a:spcPts val="0"/>
              </a:spcAft>
              <a:buNone/>
            </a:pPr>
            <a:r>
              <a:t/>
            </a:r>
            <a:endParaRPr b="0" i="0" sz="2199" u="none" cap="none" strike="noStrike">
              <a:solidFill>
                <a:srgbClr val="4A484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77" name="Shape 377"/>
        <p:cNvGrpSpPr/>
        <p:nvPr/>
      </p:nvGrpSpPr>
      <p:grpSpPr>
        <a:xfrm>
          <a:off x="0" y="0"/>
          <a:ext cx="0" cy="0"/>
          <a:chOff x="0" y="0"/>
          <a:chExt cx="0" cy="0"/>
        </a:xfrm>
      </p:grpSpPr>
      <p:grpSp>
        <p:nvGrpSpPr>
          <p:cNvPr id="378" name="Google Shape;378;p14"/>
          <p:cNvGrpSpPr/>
          <p:nvPr/>
        </p:nvGrpSpPr>
        <p:grpSpPr>
          <a:xfrm>
            <a:off x="-1248082" y="9570840"/>
            <a:ext cx="13358044" cy="716160"/>
            <a:chOff x="0" y="-38100"/>
            <a:chExt cx="3518168" cy="188619"/>
          </a:xfrm>
        </p:grpSpPr>
        <p:sp>
          <p:nvSpPr>
            <p:cNvPr id="379" name="Google Shape;379;p14"/>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80" name="Google Shape;380;p14"/>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14"/>
          <p:cNvGrpSpPr/>
          <p:nvPr/>
        </p:nvGrpSpPr>
        <p:grpSpPr>
          <a:xfrm>
            <a:off x="12109962" y="9570840"/>
            <a:ext cx="6178038" cy="716160"/>
            <a:chOff x="0" y="-38100"/>
            <a:chExt cx="1627138" cy="188619"/>
          </a:xfrm>
        </p:grpSpPr>
        <p:sp>
          <p:nvSpPr>
            <p:cNvPr id="382" name="Google Shape;382;p14"/>
            <p:cNvSpPr/>
            <p:nvPr/>
          </p:nvSpPr>
          <p:spPr>
            <a:xfrm>
              <a:off x="0" y="0"/>
              <a:ext cx="1627138" cy="150519"/>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383" name="Google Shape;383;p14"/>
            <p:cNvSpPr txBox="1"/>
            <p:nvPr/>
          </p:nvSpPr>
          <p:spPr>
            <a:xfrm>
              <a:off x="0" y="-38100"/>
              <a:ext cx="162713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14"/>
          <p:cNvSpPr/>
          <p:nvPr/>
        </p:nvSpPr>
        <p:spPr>
          <a:xfrm>
            <a:off x="12109962" y="0"/>
            <a:ext cx="11776364" cy="9715500"/>
          </a:xfrm>
          <a:custGeom>
            <a:rect b="b" l="l" r="r" t="t"/>
            <a:pathLst>
              <a:path extrusionOk="0" h="9715500" w="11776364">
                <a:moveTo>
                  <a:pt x="0" y="0"/>
                </a:moveTo>
                <a:lnTo>
                  <a:pt x="11776364" y="0"/>
                </a:lnTo>
                <a:lnTo>
                  <a:pt x="11776364" y="9715500"/>
                </a:lnTo>
                <a:lnTo>
                  <a:pt x="0" y="9715500"/>
                </a:lnTo>
                <a:lnTo>
                  <a:pt x="0" y="0"/>
                </a:lnTo>
                <a:close/>
              </a:path>
            </a:pathLst>
          </a:custGeom>
          <a:blipFill rotWithShape="1">
            <a:blip r:embed="rId3">
              <a:alphaModFix/>
            </a:blip>
            <a:stretch>
              <a:fillRect b="0" l="0" r="0" t="0"/>
            </a:stretch>
          </a:blipFill>
          <a:ln>
            <a:noFill/>
          </a:ln>
        </p:spPr>
      </p:sp>
      <p:grpSp>
        <p:nvGrpSpPr>
          <p:cNvPr id="385" name="Google Shape;385;p14"/>
          <p:cNvGrpSpPr/>
          <p:nvPr/>
        </p:nvGrpSpPr>
        <p:grpSpPr>
          <a:xfrm>
            <a:off x="1028700" y="3215943"/>
            <a:ext cx="10425375" cy="3968861"/>
            <a:chOff x="0" y="104775"/>
            <a:chExt cx="13900500" cy="5291815"/>
          </a:xfrm>
        </p:grpSpPr>
        <p:sp>
          <p:nvSpPr>
            <p:cNvPr id="386" name="Google Shape;386;p14"/>
            <p:cNvSpPr txBox="1"/>
            <p:nvPr/>
          </p:nvSpPr>
          <p:spPr>
            <a:xfrm>
              <a:off x="0" y="104775"/>
              <a:ext cx="13900500" cy="444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The Making of an Index</a:t>
              </a:r>
              <a:endParaRPr/>
            </a:p>
          </p:txBody>
        </p:sp>
        <p:sp>
          <p:nvSpPr>
            <p:cNvPr id="387" name="Google Shape;387;p14"/>
            <p:cNvSpPr txBox="1"/>
            <p:nvPr/>
          </p:nvSpPr>
          <p:spPr>
            <a:xfrm>
              <a:off x="0" y="4739890"/>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2</a:t>
              </a:r>
              <a:endParaRPr/>
            </a:p>
          </p:txBody>
        </p:sp>
      </p:grpSp>
      <p:sp>
        <p:nvSpPr>
          <p:cNvPr id="388" name="Google Shape;388;p14"/>
          <p:cNvSpPr txBox="1"/>
          <p:nvPr/>
        </p:nvSpPr>
        <p:spPr>
          <a:xfrm>
            <a:off x="12158050" y="9670475"/>
            <a:ext cx="6081900" cy="66480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800" u="none" cap="none" strike="noStrike">
                <a:solidFill>
                  <a:schemeClr val="lt1"/>
                </a:solidFill>
                <a:latin typeface="Arial"/>
                <a:ea typeface="Arial"/>
                <a:cs typeface="Arial"/>
                <a:sym typeface="Arial"/>
              </a:rPr>
              <a:t>Image Source: Screenshot from the </a:t>
            </a:r>
            <a:r>
              <a:rPr b="0" i="0" lang="en-US" sz="1800" u="sng" cap="none" strike="noStrike">
                <a:solidFill>
                  <a:schemeClr val="lt1"/>
                </a:solidFill>
                <a:latin typeface="Arial"/>
                <a:ea typeface="Arial"/>
                <a:cs typeface="Arial"/>
                <a:sym typeface="Arial"/>
                <a:hlinkClick r:id="rId4">
                  <a:extLst>
                    <a:ext uri="{A12FA001-AC4F-418D-AE19-62706E023703}">
                      <ahyp:hlinkClr val="tx"/>
                    </a:ext>
                  </a:extLst>
                </a:hlinkClick>
              </a:rPr>
              <a:t>CDC’s Environmental Justice Index</a:t>
            </a:r>
            <a:r>
              <a:rPr lang="en-US" sz="1800">
                <a:solidFill>
                  <a:schemeClr val="lt1"/>
                </a:solidFill>
              </a:rPr>
              <a:t> .This map is in the public domain.</a:t>
            </a:r>
            <a:endParaRPr sz="18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92" name="Shape 392"/>
        <p:cNvGrpSpPr/>
        <p:nvPr/>
      </p:nvGrpSpPr>
      <p:grpSpPr>
        <a:xfrm>
          <a:off x="0" y="0"/>
          <a:ext cx="0" cy="0"/>
          <a:chOff x="0" y="0"/>
          <a:chExt cx="0" cy="0"/>
        </a:xfrm>
      </p:grpSpPr>
      <p:grpSp>
        <p:nvGrpSpPr>
          <p:cNvPr id="393" name="Google Shape;393;p15"/>
          <p:cNvGrpSpPr/>
          <p:nvPr/>
        </p:nvGrpSpPr>
        <p:grpSpPr>
          <a:xfrm>
            <a:off x="-1248082" y="9570840"/>
            <a:ext cx="19536082" cy="716160"/>
            <a:chOff x="0" y="-38100"/>
            <a:chExt cx="5145306" cy="188619"/>
          </a:xfrm>
        </p:grpSpPr>
        <p:sp>
          <p:nvSpPr>
            <p:cNvPr id="394" name="Google Shape;394;p15"/>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395" name="Google Shape;395;p15"/>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15"/>
          <p:cNvGrpSpPr/>
          <p:nvPr/>
        </p:nvGrpSpPr>
        <p:grpSpPr>
          <a:xfrm>
            <a:off x="1028700" y="2179644"/>
            <a:ext cx="5188468" cy="7078656"/>
            <a:chOff x="0" y="-38100"/>
            <a:chExt cx="1366510" cy="1864337"/>
          </a:xfrm>
        </p:grpSpPr>
        <p:sp>
          <p:nvSpPr>
            <p:cNvPr id="397" name="Google Shape;397;p15"/>
            <p:cNvSpPr/>
            <p:nvPr/>
          </p:nvSpPr>
          <p:spPr>
            <a:xfrm>
              <a:off x="0" y="0"/>
              <a:ext cx="1366510" cy="1826237"/>
            </a:xfrm>
            <a:custGeom>
              <a:rect b="b" l="l" r="r" t="t"/>
              <a:pathLst>
                <a:path extrusionOk="0" h="1826237" w="1366510">
                  <a:moveTo>
                    <a:pt x="0" y="0"/>
                  </a:moveTo>
                  <a:lnTo>
                    <a:pt x="1366510" y="0"/>
                  </a:lnTo>
                  <a:lnTo>
                    <a:pt x="1366510" y="1826237"/>
                  </a:lnTo>
                  <a:lnTo>
                    <a:pt x="0" y="1826237"/>
                  </a:lnTo>
                  <a:close/>
                </a:path>
              </a:pathLst>
            </a:custGeom>
            <a:solidFill>
              <a:srgbClr val="04467C"/>
            </a:solidFill>
            <a:ln>
              <a:noFill/>
            </a:ln>
          </p:spPr>
        </p:sp>
        <p:sp>
          <p:nvSpPr>
            <p:cNvPr id="398" name="Google Shape;398;p15"/>
            <p:cNvSpPr txBox="1"/>
            <p:nvPr/>
          </p:nvSpPr>
          <p:spPr>
            <a:xfrm>
              <a:off x="0" y="-38100"/>
              <a:ext cx="1366510" cy="186433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15"/>
          <p:cNvSpPr/>
          <p:nvPr/>
        </p:nvSpPr>
        <p:spPr>
          <a:xfrm>
            <a:off x="6662902" y="2333875"/>
            <a:ext cx="2481098" cy="2120211"/>
          </a:xfrm>
          <a:custGeom>
            <a:rect b="b" l="l" r="r" t="t"/>
            <a:pathLst>
              <a:path extrusionOk="0" h="2120211" w="2481098">
                <a:moveTo>
                  <a:pt x="0" y="0"/>
                </a:moveTo>
                <a:lnTo>
                  <a:pt x="2481098" y="0"/>
                </a:lnTo>
                <a:lnTo>
                  <a:pt x="2481098" y="2120210"/>
                </a:lnTo>
                <a:lnTo>
                  <a:pt x="0" y="2120210"/>
                </a:lnTo>
                <a:lnTo>
                  <a:pt x="0" y="0"/>
                </a:lnTo>
                <a:close/>
              </a:path>
            </a:pathLst>
          </a:custGeom>
          <a:blipFill rotWithShape="1">
            <a:blip r:embed="rId3">
              <a:alphaModFix/>
            </a:blip>
            <a:stretch>
              <a:fillRect b="0" l="0" r="0" t="0"/>
            </a:stretch>
          </a:blipFill>
          <a:ln>
            <a:noFill/>
          </a:ln>
        </p:spPr>
      </p:sp>
      <p:cxnSp>
        <p:nvCxnSpPr>
          <p:cNvPr id="400" name="Google Shape;400;p15"/>
          <p:cNvCxnSpPr/>
          <p:nvPr/>
        </p:nvCxnSpPr>
        <p:spPr>
          <a:xfrm>
            <a:off x="7903451" y="4454085"/>
            <a:ext cx="890530" cy="689415"/>
          </a:xfrm>
          <a:prstGeom prst="straightConnector1">
            <a:avLst/>
          </a:prstGeom>
          <a:noFill/>
          <a:ln cap="flat" cmpd="sng" w="28575">
            <a:solidFill>
              <a:srgbClr val="BCBDBF"/>
            </a:solidFill>
            <a:prstDash val="dot"/>
            <a:round/>
            <a:headEnd len="sm" w="sm" type="none"/>
            <a:tailEnd len="med" w="med" type="stealth"/>
          </a:ln>
        </p:spPr>
      </p:cxnSp>
      <p:sp>
        <p:nvSpPr>
          <p:cNvPr id="401" name="Google Shape;401;p15"/>
          <p:cNvSpPr/>
          <p:nvPr/>
        </p:nvSpPr>
        <p:spPr>
          <a:xfrm>
            <a:off x="8912828" y="4960148"/>
            <a:ext cx="2151791" cy="1769848"/>
          </a:xfrm>
          <a:custGeom>
            <a:rect b="b" l="l" r="r" t="t"/>
            <a:pathLst>
              <a:path extrusionOk="0" h="1769848" w="2151791">
                <a:moveTo>
                  <a:pt x="0" y="0"/>
                </a:moveTo>
                <a:lnTo>
                  <a:pt x="2151791" y="0"/>
                </a:lnTo>
                <a:lnTo>
                  <a:pt x="2151791" y="1769848"/>
                </a:lnTo>
                <a:lnTo>
                  <a:pt x="0" y="1769848"/>
                </a:lnTo>
                <a:lnTo>
                  <a:pt x="0" y="0"/>
                </a:lnTo>
                <a:close/>
              </a:path>
            </a:pathLst>
          </a:custGeom>
          <a:blipFill rotWithShape="1">
            <a:blip r:embed="rId4">
              <a:alphaModFix/>
            </a:blip>
            <a:stretch>
              <a:fillRect b="0" l="0" r="0" t="0"/>
            </a:stretch>
          </a:blipFill>
          <a:ln>
            <a:noFill/>
          </a:ln>
        </p:spPr>
      </p:sp>
      <p:sp>
        <p:nvSpPr>
          <p:cNvPr id="402" name="Google Shape;402;p15"/>
          <p:cNvSpPr/>
          <p:nvPr/>
        </p:nvSpPr>
        <p:spPr>
          <a:xfrm rot="10800000">
            <a:off x="9390081" y="2849839"/>
            <a:ext cx="352562" cy="959945"/>
          </a:xfrm>
          <a:custGeom>
            <a:rect b="b" l="l" r="r" t="t"/>
            <a:pathLst>
              <a:path extrusionOk="0" h="959945" w="352562">
                <a:moveTo>
                  <a:pt x="0" y="0"/>
                </a:moveTo>
                <a:lnTo>
                  <a:pt x="352562" y="0"/>
                </a:lnTo>
                <a:lnTo>
                  <a:pt x="352562" y="959945"/>
                </a:lnTo>
                <a:lnTo>
                  <a:pt x="0" y="959945"/>
                </a:lnTo>
                <a:lnTo>
                  <a:pt x="0" y="0"/>
                </a:lnTo>
                <a:close/>
              </a:path>
            </a:pathLst>
          </a:custGeom>
          <a:blipFill rotWithShape="1">
            <a:blip r:embed="rId5">
              <a:alphaModFix/>
            </a:blip>
            <a:stretch>
              <a:fillRect b="0" l="0" r="0" t="0"/>
            </a:stretch>
          </a:blipFill>
          <a:ln>
            <a:noFill/>
          </a:ln>
        </p:spPr>
      </p:sp>
      <p:sp>
        <p:nvSpPr>
          <p:cNvPr id="403" name="Google Shape;403;p15"/>
          <p:cNvSpPr txBox="1"/>
          <p:nvPr/>
        </p:nvSpPr>
        <p:spPr>
          <a:xfrm>
            <a:off x="1028700" y="1088758"/>
            <a:ext cx="86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is an Index?</a:t>
            </a:r>
            <a:endParaRPr/>
          </a:p>
        </p:txBody>
      </p:sp>
      <p:sp>
        <p:nvSpPr>
          <p:cNvPr id="404" name="Google Shape;404;p15"/>
          <p:cNvSpPr txBox="1"/>
          <p:nvPr/>
        </p:nvSpPr>
        <p:spPr>
          <a:xfrm>
            <a:off x="1375834" y="2731722"/>
            <a:ext cx="4494300" cy="480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FFFFFF"/>
                </a:solidFill>
                <a:latin typeface="Arial"/>
                <a:ea typeface="Arial"/>
                <a:cs typeface="Arial"/>
                <a:sym typeface="Arial"/>
              </a:rPr>
              <a:t>An index is a type of dataset that combines multiple indicators, such as pollution levels, income, and health data, into a single score or classification. Environmental Justice indices are used to identify EJ communities and reveal patterns of vulnerability or risk.  Often times, they are created to aid in the distribution of resources. (Osakwe et. al. 2024; Huynh et. al. 2024)</a:t>
            </a:r>
            <a:endParaRPr/>
          </a:p>
        </p:txBody>
      </p:sp>
      <p:sp>
        <p:nvSpPr>
          <p:cNvPr id="405" name="Google Shape;405;p15"/>
          <p:cNvSpPr txBox="1"/>
          <p:nvPr/>
        </p:nvSpPr>
        <p:spPr>
          <a:xfrm>
            <a:off x="6662902" y="7196721"/>
            <a:ext cx="10596300" cy="13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99" u="none" cap="none" strike="noStrike">
                <a:solidFill>
                  <a:srgbClr val="4A4849"/>
                </a:solidFill>
                <a:latin typeface="Arial"/>
                <a:ea typeface="Arial"/>
                <a:cs typeface="Arial"/>
                <a:sym typeface="Arial"/>
              </a:rPr>
              <a:t>Important Distinction:</a:t>
            </a:r>
            <a:endParaRPr/>
          </a:p>
          <a:p>
            <a:pPr indent="0" lvl="0" marL="0" marR="0" rtl="0" algn="l">
              <a:lnSpc>
                <a:spcPct val="100000"/>
              </a:lnSpc>
              <a:spcBef>
                <a:spcPts val="0"/>
              </a:spcBef>
              <a:spcAft>
                <a:spcPts val="0"/>
              </a:spcAft>
              <a:buNone/>
            </a:pPr>
            <a:r>
              <a:rPr b="0" i="0" lang="en-US" sz="2199" u="none" cap="none" strike="noStrike">
                <a:solidFill>
                  <a:srgbClr val="4A4849"/>
                </a:solidFill>
                <a:latin typeface="Arial"/>
                <a:ea typeface="Arial"/>
                <a:cs typeface="Arial"/>
                <a:sym typeface="Arial"/>
              </a:rPr>
              <a:t>Not all environmental justice maps are indices. Some maps show single datasets (e.g., heat risk, flood zones) or use narrative, participatory, or visual methods. Indices are composite tools, one kind of EJ mapping, but not the only kind.</a:t>
            </a:r>
            <a:endParaRPr b="0" i="0" sz="2199" u="none" cap="none" strike="noStrike">
              <a:solidFill>
                <a:srgbClr val="4A4849"/>
              </a:solidFill>
              <a:latin typeface="Arial"/>
              <a:ea typeface="Arial"/>
              <a:cs typeface="Arial"/>
              <a:sym typeface="Arial"/>
            </a:endParaRPr>
          </a:p>
        </p:txBody>
      </p:sp>
      <p:sp>
        <p:nvSpPr>
          <p:cNvPr id="406" name="Google Shape;406;p15"/>
          <p:cNvSpPr txBox="1"/>
          <p:nvPr/>
        </p:nvSpPr>
        <p:spPr>
          <a:xfrm>
            <a:off x="11706812" y="2438319"/>
            <a:ext cx="5552400" cy="304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00" u="none" cap="none" strike="noStrike">
                <a:solidFill>
                  <a:srgbClr val="4A4849"/>
                </a:solidFill>
                <a:latin typeface="Arial"/>
                <a:ea typeface="Arial"/>
                <a:cs typeface="Arial"/>
                <a:sym typeface="Arial"/>
              </a:rPr>
              <a:t>What Makes an Index?</a:t>
            </a:r>
            <a:endParaRPr/>
          </a:p>
          <a:p>
            <a:pPr indent="-368300" lvl="1" marL="457200" marR="0" rtl="0" algn="l">
              <a:lnSpc>
                <a:spcPct val="100000"/>
              </a:lnSpc>
              <a:spcBef>
                <a:spcPts val="0"/>
              </a:spcBef>
              <a:spcAft>
                <a:spcPts val="0"/>
              </a:spcAft>
              <a:buClr>
                <a:srgbClr val="4A4849"/>
              </a:buClr>
              <a:buSzPts val="2200"/>
              <a:buFont typeface="Arial"/>
              <a:buChar char="•"/>
            </a:pPr>
            <a:r>
              <a:rPr b="0" i="0" lang="en-US" sz="2200" u="none" cap="none" strike="noStrike">
                <a:solidFill>
                  <a:srgbClr val="4A4849"/>
                </a:solidFill>
                <a:latin typeface="Arial"/>
                <a:ea typeface="Arial"/>
                <a:cs typeface="Arial"/>
                <a:sym typeface="Arial"/>
              </a:rPr>
              <a:t>Multiple indicators (e.g., air pollution, asthma rates, poverty)</a:t>
            </a:r>
            <a:endParaRPr/>
          </a:p>
          <a:p>
            <a:pPr indent="-368300" lvl="1" marL="457200" marR="0" rtl="0" algn="l">
              <a:lnSpc>
                <a:spcPct val="100000"/>
              </a:lnSpc>
              <a:spcBef>
                <a:spcPts val="0"/>
              </a:spcBef>
              <a:spcAft>
                <a:spcPts val="0"/>
              </a:spcAft>
              <a:buClr>
                <a:srgbClr val="4A4849"/>
              </a:buClr>
              <a:buSzPts val="2200"/>
              <a:buFont typeface="Arial"/>
              <a:buChar char="•"/>
            </a:pPr>
            <a:r>
              <a:rPr b="0" i="0" lang="en-US" sz="2200" u="none" cap="none" strike="noStrike">
                <a:solidFill>
                  <a:srgbClr val="4A4849"/>
                </a:solidFill>
                <a:latin typeface="Arial"/>
                <a:ea typeface="Arial"/>
                <a:cs typeface="Arial"/>
                <a:sym typeface="Arial"/>
              </a:rPr>
              <a:t>Weighting (some factors count more than others)</a:t>
            </a:r>
            <a:endParaRPr/>
          </a:p>
          <a:p>
            <a:pPr indent="-368300" lvl="1" marL="457200" marR="0" rtl="0" algn="l">
              <a:lnSpc>
                <a:spcPct val="100000"/>
              </a:lnSpc>
              <a:spcBef>
                <a:spcPts val="0"/>
              </a:spcBef>
              <a:spcAft>
                <a:spcPts val="0"/>
              </a:spcAft>
              <a:buClr>
                <a:srgbClr val="4A4849"/>
              </a:buClr>
              <a:buSzPts val="2200"/>
              <a:buFont typeface="Arial"/>
              <a:buChar char="•"/>
            </a:pPr>
            <a:r>
              <a:rPr b="0" i="0" lang="en-US" sz="2200" u="none" cap="none" strike="noStrike">
                <a:solidFill>
                  <a:srgbClr val="4A4849"/>
                </a:solidFill>
                <a:latin typeface="Arial"/>
                <a:ea typeface="Arial"/>
                <a:cs typeface="Arial"/>
                <a:sym typeface="Arial"/>
              </a:rPr>
              <a:t>Aggregation (indicators combined into a score or rank)</a:t>
            </a:r>
            <a:endParaRPr/>
          </a:p>
          <a:p>
            <a:pPr indent="-368300" lvl="1" marL="457200" marR="0" rtl="0" algn="l">
              <a:lnSpc>
                <a:spcPct val="100000"/>
              </a:lnSpc>
              <a:spcBef>
                <a:spcPts val="0"/>
              </a:spcBef>
              <a:spcAft>
                <a:spcPts val="0"/>
              </a:spcAft>
              <a:buClr>
                <a:srgbClr val="4A4849"/>
              </a:buClr>
              <a:buSzPts val="2200"/>
              <a:buFont typeface="Arial"/>
              <a:buChar char="•"/>
            </a:pPr>
            <a:r>
              <a:rPr b="0" i="0" lang="en-US" sz="2200" u="none" cap="none" strike="noStrike">
                <a:solidFill>
                  <a:srgbClr val="4A4849"/>
                </a:solidFill>
                <a:latin typeface="Arial"/>
                <a:ea typeface="Arial"/>
                <a:cs typeface="Arial"/>
                <a:sym typeface="Arial"/>
              </a:rPr>
              <a:t>Geographic unit (e.g., census tract, ZIP code, block group)</a:t>
            </a:r>
            <a:endParaRPr b="0" i="0" sz="2200" u="none" cap="none" strike="noStrike">
              <a:solidFill>
                <a:srgbClr val="4A4849"/>
              </a:solidFill>
              <a:latin typeface="Arial"/>
              <a:ea typeface="Arial"/>
              <a:cs typeface="Arial"/>
              <a:sym typeface="Arial"/>
            </a:endParaRPr>
          </a:p>
        </p:txBody>
      </p:sp>
      <p:sp>
        <p:nvSpPr>
          <p:cNvPr id="407" name="Google Shape;407;p15"/>
          <p:cNvSpPr txBox="1"/>
          <p:nvPr/>
        </p:nvSpPr>
        <p:spPr>
          <a:xfrm>
            <a:off x="7652552" y="2985665"/>
            <a:ext cx="501798" cy="147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60" u="none" cap="none" strike="noStrike">
                <a:solidFill>
                  <a:srgbClr val="000000"/>
                </a:solidFill>
                <a:latin typeface="Arial"/>
                <a:ea typeface="Arial"/>
                <a:cs typeface="Arial"/>
                <a:sym typeface="Arial"/>
              </a:rPr>
              <a:t>Factor #1</a:t>
            </a:r>
            <a:endParaRPr/>
          </a:p>
        </p:txBody>
      </p:sp>
      <p:sp>
        <p:nvSpPr>
          <p:cNvPr id="408" name="Google Shape;408;p15"/>
          <p:cNvSpPr txBox="1"/>
          <p:nvPr/>
        </p:nvSpPr>
        <p:spPr>
          <a:xfrm>
            <a:off x="7650899" y="3544070"/>
            <a:ext cx="505105" cy="147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60" u="none" cap="none" strike="noStrike">
                <a:solidFill>
                  <a:srgbClr val="000000"/>
                </a:solidFill>
                <a:latin typeface="Arial"/>
                <a:ea typeface="Arial"/>
                <a:cs typeface="Arial"/>
                <a:sym typeface="Arial"/>
              </a:rPr>
              <a:t>Factor #2</a:t>
            </a:r>
            <a:endParaRPr/>
          </a:p>
        </p:txBody>
      </p:sp>
      <p:sp>
        <p:nvSpPr>
          <p:cNvPr id="409" name="Google Shape;409;p15"/>
          <p:cNvSpPr txBox="1"/>
          <p:nvPr/>
        </p:nvSpPr>
        <p:spPr>
          <a:xfrm>
            <a:off x="7650712" y="4102061"/>
            <a:ext cx="508784" cy="147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60" u="none" cap="none" strike="noStrike">
                <a:solidFill>
                  <a:srgbClr val="000000"/>
                </a:solidFill>
                <a:latin typeface="Arial"/>
                <a:ea typeface="Arial"/>
                <a:cs typeface="Arial"/>
                <a:sym typeface="Arial"/>
              </a:rPr>
              <a:t>Factor #3</a:t>
            </a:r>
            <a:endParaRPr/>
          </a:p>
        </p:txBody>
      </p:sp>
      <p:sp>
        <p:nvSpPr>
          <p:cNvPr id="410" name="Google Shape;410;p15"/>
          <p:cNvSpPr txBox="1"/>
          <p:nvPr/>
        </p:nvSpPr>
        <p:spPr>
          <a:xfrm>
            <a:off x="8009806" y="4663535"/>
            <a:ext cx="784175" cy="21564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60" u="none" cap="none" strike="noStrike">
                <a:solidFill>
                  <a:srgbClr val="000000"/>
                </a:solidFill>
                <a:latin typeface="Arial"/>
                <a:ea typeface="Arial"/>
                <a:cs typeface="Arial"/>
                <a:sym typeface="Arial"/>
              </a:rPr>
              <a:t>Weighting</a:t>
            </a:r>
            <a:endParaRPr/>
          </a:p>
        </p:txBody>
      </p:sp>
      <p:sp>
        <p:nvSpPr>
          <p:cNvPr id="411" name="Google Shape;411;p15"/>
          <p:cNvSpPr txBox="1"/>
          <p:nvPr/>
        </p:nvSpPr>
        <p:spPr>
          <a:xfrm>
            <a:off x="9868656" y="3246593"/>
            <a:ext cx="1195963" cy="147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60" u="none" cap="none" strike="noStrike">
                <a:solidFill>
                  <a:srgbClr val="000000"/>
                </a:solidFill>
                <a:latin typeface="Arial"/>
                <a:ea typeface="Arial"/>
                <a:cs typeface="Arial"/>
                <a:sym typeface="Arial"/>
              </a:rPr>
              <a:t>Different data sources</a:t>
            </a:r>
            <a:endParaRPr/>
          </a:p>
        </p:txBody>
      </p:sp>
      <p:sp>
        <p:nvSpPr>
          <p:cNvPr id="412" name="Google Shape;412;p15"/>
          <p:cNvSpPr/>
          <p:nvPr/>
        </p:nvSpPr>
        <p:spPr>
          <a:xfrm>
            <a:off x="8159497" y="5422433"/>
            <a:ext cx="310448" cy="845278"/>
          </a:xfrm>
          <a:custGeom>
            <a:rect b="b" l="l" r="r" t="t"/>
            <a:pathLst>
              <a:path extrusionOk="0" h="845278" w="310448">
                <a:moveTo>
                  <a:pt x="0" y="0"/>
                </a:moveTo>
                <a:lnTo>
                  <a:pt x="310447" y="0"/>
                </a:lnTo>
                <a:lnTo>
                  <a:pt x="310447" y="845278"/>
                </a:lnTo>
                <a:lnTo>
                  <a:pt x="0" y="845278"/>
                </a:lnTo>
                <a:lnTo>
                  <a:pt x="0" y="0"/>
                </a:lnTo>
                <a:close/>
              </a:path>
            </a:pathLst>
          </a:custGeom>
          <a:blipFill rotWithShape="1">
            <a:blip r:embed="rId5">
              <a:alphaModFix/>
            </a:blip>
            <a:stretch>
              <a:fillRect b="0" l="0" r="0" t="0"/>
            </a:stretch>
          </a:blipFill>
          <a:ln>
            <a:noFill/>
          </a:ln>
        </p:spPr>
      </p:sp>
      <p:sp>
        <p:nvSpPr>
          <p:cNvPr id="413" name="Google Shape;413;p15"/>
          <p:cNvSpPr txBox="1"/>
          <p:nvPr/>
        </p:nvSpPr>
        <p:spPr>
          <a:xfrm>
            <a:off x="7558407" y="5735205"/>
            <a:ext cx="451400" cy="147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60" u="none" cap="none" strike="noStrike">
                <a:solidFill>
                  <a:srgbClr val="000000"/>
                </a:solidFill>
                <a:latin typeface="Arial"/>
                <a:ea typeface="Arial"/>
                <a:cs typeface="Arial"/>
                <a:sym typeface="Arial"/>
              </a:rPr>
              <a:t>EJ Index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17" name="Shape 417"/>
        <p:cNvGrpSpPr/>
        <p:nvPr/>
      </p:nvGrpSpPr>
      <p:grpSpPr>
        <a:xfrm>
          <a:off x="0" y="0"/>
          <a:ext cx="0" cy="0"/>
          <a:chOff x="0" y="0"/>
          <a:chExt cx="0" cy="0"/>
        </a:xfrm>
      </p:grpSpPr>
      <p:grpSp>
        <p:nvGrpSpPr>
          <p:cNvPr id="418" name="Google Shape;418;p16"/>
          <p:cNvGrpSpPr/>
          <p:nvPr/>
        </p:nvGrpSpPr>
        <p:grpSpPr>
          <a:xfrm>
            <a:off x="-1248082" y="9570840"/>
            <a:ext cx="19536082" cy="716160"/>
            <a:chOff x="0" y="-38100"/>
            <a:chExt cx="5145306" cy="188619"/>
          </a:xfrm>
        </p:grpSpPr>
        <p:sp>
          <p:nvSpPr>
            <p:cNvPr id="419" name="Google Shape;419;p16"/>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420" name="Google Shape;420;p16"/>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16"/>
          <p:cNvSpPr/>
          <p:nvPr/>
        </p:nvSpPr>
        <p:spPr>
          <a:xfrm>
            <a:off x="2306706"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22" name="Google Shape;422;p16"/>
          <p:cNvSpPr txBox="1"/>
          <p:nvPr/>
        </p:nvSpPr>
        <p:spPr>
          <a:xfrm>
            <a:off x="1028700" y="1076325"/>
            <a:ext cx="128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Goes Into an EJ Index?</a:t>
            </a:r>
            <a:endParaRPr/>
          </a:p>
        </p:txBody>
      </p:sp>
      <p:sp>
        <p:nvSpPr>
          <p:cNvPr id="423" name="Google Shape;423;p16"/>
          <p:cNvSpPr txBox="1"/>
          <p:nvPr/>
        </p:nvSpPr>
        <p:spPr>
          <a:xfrm>
            <a:off x="2716871" y="4300448"/>
            <a:ext cx="189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Multiple </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Indicators</a:t>
            </a:r>
            <a:endParaRPr/>
          </a:p>
        </p:txBody>
      </p:sp>
      <p:sp>
        <p:nvSpPr>
          <p:cNvPr id="424" name="Google Shape;424;p16"/>
          <p:cNvSpPr/>
          <p:nvPr/>
        </p:nvSpPr>
        <p:spPr>
          <a:xfrm>
            <a:off x="595673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25" name="Google Shape;425;p16"/>
          <p:cNvSpPr txBox="1"/>
          <p:nvPr/>
        </p:nvSpPr>
        <p:spPr>
          <a:xfrm>
            <a:off x="6382081" y="4300448"/>
            <a:ext cx="186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Weighting</a:t>
            </a:r>
            <a:endParaRPr/>
          </a:p>
        </p:txBody>
      </p:sp>
      <p:sp>
        <p:nvSpPr>
          <p:cNvPr id="426" name="Google Shape;426;p16"/>
          <p:cNvSpPr/>
          <p:nvPr/>
        </p:nvSpPr>
        <p:spPr>
          <a:xfrm>
            <a:off x="960792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27" name="Google Shape;427;p16"/>
          <p:cNvSpPr txBox="1"/>
          <p:nvPr/>
        </p:nvSpPr>
        <p:spPr>
          <a:xfrm>
            <a:off x="9679686" y="4300448"/>
            <a:ext cx="2646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Geographic Unit</a:t>
            </a:r>
            <a:endParaRPr/>
          </a:p>
        </p:txBody>
      </p:sp>
      <p:sp>
        <p:nvSpPr>
          <p:cNvPr id="428" name="Google Shape;428;p16"/>
          <p:cNvSpPr/>
          <p:nvPr/>
        </p:nvSpPr>
        <p:spPr>
          <a:xfrm>
            <a:off x="1325911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29" name="Google Shape;429;p16"/>
          <p:cNvSpPr txBox="1"/>
          <p:nvPr/>
        </p:nvSpPr>
        <p:spPr>
          <a:xfrm>
            <a:off x="5297188" y="4412525"/>
            <a:ext cx="386804" cy="7950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4A4849"/>
                </a:solidFill>
                <a:latin typeface="Arial"/>
                <a:ea typeface="Arial"/>
                <a:cs typeface="Arial"/>
                <a:sym typeface="Arial"/>
              </a:rPr>
              <a:t>X</a:t>
            </a:r>
            <a:endParaRPr/>
          </a:p>
        </p:txBody>
      </p:sp>
      <p:sp>
        <p:nvSpPr>
          <p:cNvPr id="430" name="Google Shape;430;p16"/>
          <p:cNvSpPr txBox="1"/>
          <p:nvPr/>
        </p:nvSpPr>
        <p:spPr>
          <a:xfrm>
            <a:off x="8927036" y="4269650"/>
            <a:ext cx="428327" cy="109474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31" name="Google Shape;431;p16"/>
          <p:cNvSpPr txBox="1"/>
          <p:nvPr/>
        </p:nvSpPr>
        <p:spPr>
          <a:xfrm>
            <a:off x="12601890" y="4269650"/>
            <a:ext cx="428327" cy="109474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32" name="Google Shape;432;p16"/>
          <p:cNvSpPr txBox="1"/>
          <p:nvPr/>
        </p:nvSpPr>
        <p:spPr>
          <a:xfrm>
            <a:off x="13342238" y="4186238"/>
            <a:ext cx="2551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Defining Place Designations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36" name="Shape 436"/>
        <p:cNvGrpSpPr/>
        <p:nvPr/>
      </p:nvGrpSpPr>
      <p:grpSpPr>
        <a:xfrm>
          <a:off x="0" y="0"/>
          <a:ext cx="0" cy="0"/>
          <a:chOff x="0" y="0"/>
          <a:chExt cx="0" cy="0"/>
        </a:xfrm>
      </p:grpSpPr>
      <p:grpSp>
        <p:nvGrpSpPr>
          <p:cNvPr id="437" name="Google Shape;437;g37e31f5376d_0_18"/>
          <p:cNvGrpSpPr/>
          <p:nvPr/>
        </p:nvGrpSpPr>
        <p:grpSpPr>
          <a:xfrm>
            <a:off x="-1248082" y="9570838"/>
            <a:ext cx="19536212" cy="716475"/>
            <a:chOff x="0" y="-38100"/>
            <a:chExt cx="5145306" cy="188700"/>
          </a:xfrm>
        </p:grpSpPr>
        <p:sp>
          <p:nvSpPr>
            <p:cNvPr id="438" name="Google Shape;438;g37e31f5376d_0_18"/>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439" name="Google Shape;439;g37e31f5376d_0_18"/>
            <p:cNvSpPr txBox="1"/>
            <p:nvPr/>
          </p:nvSpPr>
          <p:spPr>
            <a:xfrm>
              <a:off x="0" y="-38100"/>
              <a:ext cx="5145300" cy="188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g37e31f5376d_0_18"/>
          <p:cNvSpPr/>
          <p:nvPr/>
        </p:nvSpPr>
        <p:spPr>
          <a:xfrm>
            <a:off x="2306706"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41" name="Google Shape;441;g37e31f5376d_0_18"/>
          <p:cNvSpPr txBox="1"/>
          <p:nvPr/>
        </p:nvSpPr>
        <p:spPr>
          <a:xfrm>
            <a:off x="1028700" y="1076325"/>
            <a:ext cx="128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Goes Into an EJ Index?</a:t>
            </a:r>
            <a:endParaRPr/>
          </a:p>
        </p:txBody>
      </p:sp>
      <p:sp>
        <p:nvSpPr>
          <p:cNvPr id="442" name="Google Shape;442;g37e31f5376d_0_18"/>
          <p:cNvSpPr txBox="1"/>
          <p:nvPr/>
        </p:nvSpPr>
        <p:spPr>
          <a:xfrm>
            <a:off x="2716871" y="4300448"/>
            <a:ext cx="189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Multiple </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Indicators</a:t>
            </a:r>
            <a:endParaRPr/>
          </a:p>
        </p:txBody>
      </p:sp>
      <p:sp>
        <p:nvSpPr>
          <p:cNvPr id="443" name="Google Shape;443;g37e31f5376d_0_18"/>
          <p:cNvSpPr/>
          <p:nvPr/>
        </p:nvSpPr>
        <p:spPr>
          <a:xfrm>
            <a:off x="595673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44" name="Google Shape;444;g37e31f5376d_0_18"/>
          <p:cNvSpPr txBox="1"/>
          <p:nvPr/>
        </p:nvSpPr>
        <p:spPr>
          <a:xfrm>
            <a:off x="6382081" y="4300448"/>
            <a:ext cx="186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Weighting</a:t>
            </a:r>
            <a:endParaRPr/>
          </a:p>
        </p:txBody>
      </p:sp>
      <p:sp>
        <p:nvSpPr>
          <p:cNvPr id="445" name="Google Shape;445;g37e31f5376d_0_18"/>
          <p:cNvSpPr/>
          <p:nvPr/>
        </p:nvSpPr>
        <p:spPr>
          <a:xfrm>
            <a:off x="960792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46" name="Google Shape;446;g37e31f5376d_0_18"/>
          <p:cNvSpPr txBox="1"/>
          <p:nvPr/>
        </p:nvSpPr>
        <p:spPr>
          <a:xfrm>
            <a:off x="9679686" y="4300448"/>
            <a:ext cx="2646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Geographic Unit</a:t>
            </a:r>
            <a:endParaRPr/>
          </a:p>
        </p:txBody>
      </p:sp>
      <p:sp>
        <p:nvSpPr>
          <p:cNvPr id="447" name="Google Shape;447;g37e31f5376d_0_18"/>
          <p:cNvSpPr/>
          <p:nvPr/>
        </p:nvSpPr>
        <p:spPr>
          <a:xfrm>
            <a:off x="1325911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48" name="Google Shape;448;g37e31f5376d_0_18"/>
          <p:cNvSpPr txBox="1"/>
          <p:nvPr/>
        </p:nvSpPr>
        <p:spPr>
          <a:xfrm>
            <a:off x="5297188" y="4412525"/>
            <a:ext cx="3867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4A4849"/>
                </a:solidFill>
                <a:latin typeface="Arial"/>
                <a:ea typeface="Arial"/>
                <a:cs typeface="Arial"/>
                <a:sym typeface="Arial"/>
              </a:rPr>
              <a:t>X</a:t>
            </a:r>
            <a:endParaRPr/>
          </a:p>
        </p:txBody>
      </p:sp>
      <p:sp>
        <p:nvSpPr>
          <p:cNvPr id="449" name="Google Shape;449;g37e31f5376d_0_18"/>
          <p:cNvSpPr txBox="1"/>
          <p:nvPr/>
        </p:nvSpPr>
        <p:spPr>
          <a:xfrm>
            <a:off x="8927036"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50" name="Google Shape;450;g37e31f5376d_0_18"/>
          <p:cNvSpPr txBox="1"/>
          <p:nvPr/>
        </p:nvSpPr>
        <p:spPr>
          <a:xfrm>
            <a:off x="12601890"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51" name="Google Shape;451;g37e31f5376d_0_18"/>
          <p:cNvSpPr txBox="1"/>
          <p:nvPr/>
        </p:nvSpPr>
        <p:spPr>
          <a:xfrm>
            <a:off x="2306706" y="6387388"/>
            <a:ext cx="136746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Possible Indicators May Include:</a:t>
            </a:r>
            <a:endParaRPr/>
          </a:p>
        </p:txBody>
      </p:sp>
      <p:sp>
        <p:nvSpPr>
          <p:cNvPr id="452" name="Google Shape;452;g37e31f5376d_0_18"/>
          <p:cNvSpPr txBox="1"/>
          <p:nvPr/>
        </p:nvSpPr>
        <p:spPr>
          <a:xfrm>
            <a:off x="2306706" y="6898562"/>
            <a:ext cx="27177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sng" cap="none" strike="noStrike">
                <a:solidFill>
                  <a:srgbClr val="04467C"/>
                </a:solidFill>
                <a:latin typeface="Arial"/>
                <a:ea typeface="Arial"/>
                <a:cs typeface="Arial"/>
                <a:sym typeface="Arial"/>
              </a:rPr>
              <a:t>Environmental</a:t>
            </a:r>
            <a:endParaRPr/>
          </a:p>
        </p:txBody>
      </p:sp>
      <p:sp>
        <p:nvSpPr>
          <p:cNvPr id="453" name="Google Shape;453;g37e31f5376d_0_18"/>
          <p:cNvSpPr txBox="1"/>
          <p:nvPr/>
        </p:nvSpPr>
        <p:spPr>
          <a:xfrm>
            <a:off x="6037599" y="6898562"/>
            <a:ext cx="27177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sng" cap="none" strike="noStrike">
                <a:solidFill>
                  <a:srgbClr val="04467C"/>
                </a:solidFill>
                <a:latin typeface="Arial"/>
                <a:ea typeface="Arial"/>
                <a:cs typeface="Arial"/>
                <a:sym typeface="Arial"/>
              </a:rPr>
              <a:t>Social</a:t>
            </a:r>
            <a:endParaRPr/>
          </a:p>
        </p:txBody>
      </p:sp>
      <p:sp>
        <p:nvSpPr>
          <p:cNvPr id="454" name="Google Shape;454;g37e31f5376d_0_18"/>
          <p:cNvSpPr txBox="1"/>
          <p:nvPr/>
        </p:nvSpPr>
        <p:spPr>
          <a:xfrm>
            <a:off x="9679686" y="6898562"/>
            <a:ext cx="27177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sng" cap="none" strike="noStrike">
                <a:solidFill>
                  <a:srgbClr val="04467C"/>
                </a:solidFill>
                <a:latin typeface="Arial"/>
                <a:ea typeface="Arial"/>
                <a:cs typeface="Arial"/>
                <a:sym typeface="Arial"/>
              </a:rPr>
              <a:t>Health</a:t>
            </a:r>
            <a:endParaRPr/>
          </a:p>
        </p:txBody>
      </p:sp>
      <p:sp>
        <p:nvSpPr>
          <p:cNvPr id="455" name="Google Shape;455;g37e31f5376d_0_18"/>
          <p:cNvSpPr txBox="1"/>
          <p:nvPr/>
        </p:nvSpPr>
        <p:spPr>
          <a:xfrm>
            <a:off x="13335315" y="6898562"/>
            <a:ext cx="27177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sng" cap="none" strike="noStrike">
                <a:solidFill>
                  <a:srgbClr val="04467C"/>
                </a:solidFill>
                <a:latin typeface="Arial"/>
                <a:ea typeface="Arial"/>
                <a:cs typeface="Arial"/>
                <a:sym typeface="Arial"/>
              </a:rPr>
              <a:t>Infrastructure</a:t>
            </a:r>
            <a:endParaRPr/>
          </a:p>
        </p:txBody>
      </p:sp>
      <p:sp>
        <p:nvSpPr>
          <p:cNvPr id="456" name="Google Shape;456;g37e31f5376d_0_18"/>
          <p:cNvSpPr txBox="1"/>
          <p:nvPr/>
        </p:nvSpPr>
        <p:spPr>
          <a:xfrm>
            <a:off x="2117987" y="7409736"/>
            <a:ext cx="3143400" cy="1231500"/>
          </a:xfrm>
          <a:prstGeom prst="rect">
            <a:avLst/>
          </a:prstGeom>
          <a:noFill/>
          <a:ln>
            <a:noFill/>
          </a:ln>
        </p:spPr>
        <p:txBody>
          <a:bodyPr anchorCtr="0" anchor="t" bIns="0" lIns="0" spcFirstLastPara="1" rIns="0" wrap="square" tIns="0">
            <a:spAutoFit/>
          </a:bodyPr>
          <a:lstStyle/>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Air quality </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Water quality </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Access to green space</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Heat vulnerability</a:t>
            </a:r>
            <a:endParaRPr/>
          </a:p>
        </p:txBody>
      </p:sp>
      <p:sp>
        <p:nvSpPr>
          <p:cNvPr id="457" name="Google Shape;457;g37e31f5376d_0_18"/>
          <p:cNvSpPr txBox="1"/>
          <p:nvPr/>
        </p:nvSpPr>
        <p:spPr>
          <a:xfrm>
            <a:off x="5956735" y="7328649"/>
            <a:ext cx="2347800" cy="1231500"/>
          </a:xfrm>
          <a:prstGeom prst="rect">
            <a:avLst/>
          </a:prstGeom>
          <a:noFill/>
          <a:ln>
            <a:noFill/>
          </a:ln>
        </p:spPr>
        <p:txBody>
          <a:bodyPr anchorCtr="0" anchor="t" bIns="0" lIns="0" spcFirstLastPara="1" rIns="0" wrap="square" tIns="0">
            <a:spAutoFit/>
          </a:bodyPr>
          <a:lstStyle/>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Income </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Race / Ethnicity</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Education</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Age</a:t>
            </a:r>
            <a:endParaRPr/>
          </a:p>
        </p:txBody>
      </p:sp>
      <p:sp>
        <p:nvSpPr>
          <p:cNvPr id="458" name="Google Shape;458;g37e31f5376d_0_18"/>
          <p:cNvSpPr txBox="1"/>
          <p:nvPr/>
        </p:nvSpPr>
        <p:spPr>
          <a:xfrm>
            <a:off x="9679686" y="7328649"/>
            <a:ext cx="3155100" cy="1231500"/>
          </a:xfrm>
          <a:prstGeom prst="rect">
            <a:avLst/>
          </a:prstGeom>
          <a:noFill/>
          <a:ln>
            <a:noFill/>
          </a:ln>
        </p:spPr>
        <p:txBody>
          <a:bodyPr anchorCtr="0" anchor="t" bIns="0" lIns="0" spcFirstLastPara="1" rIns="0" wrap="square" tIns="0">
            <a:spAutoFit/>
          </a:bodyPr>
          <a:lstStyle/>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Asthma rates</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Heart disease</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Low birth weight rates</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Life expectancy</a:t>
            </a:r>
            <a:endParaRPr/>
          </a:p>
        </p:txBody>
      </p:sp>
      <p:sp>
        <p:nvSpPr>
          <p:cNvPr id="459" name="Google Shape;459;g37e31f5376d_0_18"/>
          <p:cNvSpPr txBox="1"/>
          <p:nvPr/>
        </p:nvSpPr>
        <p:spPr>
          <a:xfrm>
            <a:off x="13335315" y="7328649"/>
            <a:ext cx="3861600" cy="1539300"/>
          </a:xfrm>
          <a:prstGeom prst="rect">
            <a:avLst/>
          </a:prstGeom>
          <a:noFill/>
          <a:ln>
            <a:noFill/>
          </a:ln>
        </p:spPr>
        <p:txBody>
          <a:bodyPr anchorCtr="0" anchor="t" bIns="0" lIns="0" spcFirstLastPara="1" rIns="0" wrap="square" tIns="0">
            <a:spAutoFit/>
          </a:bodyPr>
          <a:lstStyle/>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Housing quality</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AC access</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Transit access</a:t>
            </a:r>
            <a:endParaRPr/>
          </a:p>
          <a:p>
            <a:pPr indent="-355600" lvl="1"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Flood control infrastructure</a:t>
            </a:r>
            <a:endParaRPr/>
          </a:p>
          <a:p>
            <a:pPr indent="-228600" lvl="0" marL="4572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60" name="Google Shape;460;g37e31f5376d_0_18"/>
          <p:cNvSpPr txBox="1"/>
          <p:nvPr/>
        </p:nvSpPr>
        <p:spPr>
          <a:xfrm>
            <a:off x="13342238" y="4186238"/>
            <a:ext cx="2551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Defining Place Designations</a:t>
            </a:r>
            <a:endParaRPr/>
          </a:p>
        </p:txBody>
      </p:sp>
      <p:sp>
        <p:nvSpPr>
          <p:cNvPr id="461" name="Google Shape;461;g37e31f5376d_0_18"/>
          <p:cNvSpPr txBox="1"/>
          <p:nvPr/>
        </p:nvSpPr>
        <p:spPr>
          <a:xfrm>
            <a:off x="5120926" y="3158836"/>
            <a:ext cx="11012700" cy="3230700"/>
          </a:xfrm>
          <a:prstGeom prst="rect">
            <a:avLst/>
          </a:prstGeom>
          <a:solidFill>
            <a:srgbClr val="FAF6EE">
              <a:alpha val="69800"/>
            </a:srgbClr>
          </a:solid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65" name="Shape 465"/>
        <p:cNvGrpSpPr/>
        <p:nvPr/>
      </p:nvGrpSpPr>
      <p:grpSpPr>
        <a:xfrm>
          <a:off x="0" y="0"/>
          <a:ext cx="0" cy="0"/>
          <a:chOff x="0" y="0"/>
          <a:chExt cx="0" cy="0"/>
        </a:xfrm>
      </p:grpSpPr>
      <p:grpSp>
        <p:nvGrpSpPr>
          <p:cNvPr id="466" name="Google Shape;466;g37e31f5376d_0_36"/>
          <p:cNvGrpSpPr/>
          <p:nvPr/>
        </p:nvGrpSpPr>
        <p:grpSpPr>
          <a:xfrm>
            <a:off x="-1248082" y="9570838"/>
            <a:ext cx="19536212" cy="716475"/>
            <a:chOff x="0" y="-38100"/>
            <a:chExt cx="5145306" cy="188700"/>
          </a:xfrm>
        </p:grpSpPr>
        <p:sp>
          <p:nvSpPr>
            <p:cNvPr id="467" name="Google Shape;467;g37e31f5376d_0_36"/>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468" name="Google Shape;468;g37e31f5376d_0_36"/>
            <p:cNvSpPr txBox="1"/>
            <p:nvPr/>
          </p:nvSpPr>
          <p:spPr>
            <a:xfrm>
              <a:off x="0" y="-38100"/>
              <a:ext cx="5145300" cy="188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g37e31f5376d_0_36"/>
          <p:cNvSpPr/>
          <p:nvPr/>
        </p:nvSpPr>
        <p:spPr>
          <a:xfrm>
            <a:off x="2306706"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70" name="Google Shape;470;g37e31f5376d_0_36"/>
          <p:cNvSpPr txBox="1"/>
          <p:nvPr/>
        </p:nvSpPr>
        <p:spPr>
          <a:xfrm>
            <a:off x="1028700" y="1076325"/>
            <a:ext cx="128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Goes Into an EJ Index?</a:t>
            </a:r>
            <a:endParaRPr/>
          </a:p>
        </p:txBody>
      </p:sp>
      <p:sp>
        <p:nvSpPr>
          <p:cNvPr id="471" name="Google Shape;471;g37e31f5376d_0_36"/>
          <p:cNvSpPr txBox="1"/>
          <p:nvPr/>
        </p:nvSpPr>
        <p:spPr>
          <a:xfrm>
            <a:off x="2716871" y="4300448"/>
            <a:ext cx="189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Multiple </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Indicators</a:t>
            </a:r>
            <a:endParaRPr/>
          </a:p>
        </p:txBody>
      </p:sp>
      <p:sp>
        <p:nvSpPr>
          <p:cNvPr id="472" name="Google Shape;472;g37e31f5376d_0_36"/>
          <p:cNvSpPr/>
          <p:nvPr/>
        </p:nvSpPr>
        <p:spPr>
          <a:xfrm>
            <a:off x="595673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73" name="Google Shape;473;g37e31f5376d_0_36"/>
          <p:cNvSpPr txBox="1"/>
          <p:nvPr/>
        </p:nvSpPr>
        <p:spPr>
          <a:xfrm>
            <a:off x="6382081" y="4300448"/>
            <a:ext cx="186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Weighting</a:t>
            </a:r>
            <a:endParaRPr/>
          </a:p>
        </p:txBody>
      </p:sp>
      <p:sp>
        <p:nvSpPr>
          <p:cNvPr id="474" name="Google Shape;474;g37e31f5376d_0_36"/>
          <p:cNvSpPr/>
          <p:nvPr/>
        </p:nvSpPr>
        <p:spPr>
          <a:xfrm>
            <a:off x="960792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75" name="Google Shape;475;g37e31f5376d_0_36"/>
          <p:cNvSpPr txBox="1"/>
          <p:nvPr/>
        </p:nvSpPr>
        <p:spPr>
          <a:xfrm>
            <a:off x="9679686" y="4300448"/>
            <a:ext cx="2646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Geographic Unit</a:t>
            </a:r>
            <a:endParaRPr/>
          </a:p>
        </p:txBody>
      </p:sp>
      <p:sp>
        <p:nvSpPr>
          <p:cNvPr id="476" name="Google Shape;476;g37e31f5376d_0_36"/>
          <p:cNvSpPr/>
          <p:nvPr/>
        </p:nvSpPr>
        <p:spPr>
          <a:xfrm>
            <a:off x="1325911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77" name="Google Shape;477;g37e31f5376d_0_36"/>
          <p:cNvSpPr txBox="1"/>
          <p:nvPr/>
        </p:nvSpPr>
        <p:spPr>
          <a:xfrm>
            <a:off x="5297188" y="4412525"/>
            <a:ext cx="3867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4A4849"/>
                </a:solidFill>
                <a:latin typeface="Arial"/>
                <a:ea typeface="Arial"/>
                <a:cs typeface="Arial"/>
                <a:sym typeface="Arial"/>
              </a:rPr>
              <a:t>X</a:t>
            </a:r>
            <a:endParaRPr/>
          </a:p>
        </p:txBody>
      </p:sp>
      <p:sp>
        <p:nvSpPr>
          <p:cNvPr id="478" name="Google Shape;478;g37e31f5376d_0_36"/>
          <p:cNvSpPr txBox="1"/>
          <p:nvPr/>
        </p:nvSpPr>
        <p:spPr>
          <a:xfrm>
            <a:off x="8927036"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79" name="Google Shape;479;g37e31f5376d_0_36"/>
          <p:cNvSpPr txBox="1"/>
          <p:nvPr/>
        </p:nvSpPr>
        <p:spPr>
          <a:xfrm>
            <a:off x="12601890"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480" name="Google Shape;480;g37e31f5376d_0_36"/>
          <p:cNvSpPr txBox="1"/>
          <p:nvPr/>
        </p:nvSpPr>
        <p:spPr>
          <a:xfrm>
            <a:off x="2306706" y="6586394"/>
            <a:ext cx="136746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Indicator weighting refers to how much each indicator affects the final EJ score. Not all indicators may be equally as relevant to a community’s vulnerability, therefore, it is important for an index to reflect local priorities. There are different weighting approaches (</a:t>
            </a:r>
            <a:r>
              <a:rPr b="1" i="0" lang="en-US" sz="2000" u="sng" cap="none" strike="noStrike">
                <a:solidFill>
                  <a:srgbClr val="000000"/>
                </a:solidFill>
                <a:latin typeface="Arial"/>
                <a:ea typeface="Arial"/>
                <a:cs typeface="Arial"/>
                <a:sym typeface="Arial"/>
                <a:hlinkClick r:id="rId4">
                  <a:extLst>
                    <a:ext uri="{A12FA001-AC4F-418D-AE19-62706E023703}">
                      <ahyp:hlinkClr val="tx"/>
                    </a:ext>
                  </a:extLst>
                </a:hlinkClick>
              </a:rPr>
              <a:t>Dean 2022</a:t>
            </a:r>
            <a:r>
              <a:rPr b="1" i="0" lang="en-US" sz="2000" u="none" cap="none" strike="noStrike">
                <a:solidFill>
                  <a:srgbClr val="000000"/>
                </a:solidFill>
                <a:latin typeface="Arial"/>
                <a:ea typeface="Arial"/>
                <a:cs typeface="Arial"/>
                <a:sym typeface="Arial"/>
              </a:rPr>
              <a:t>), which generally fall within two categories:</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Participatory Multi-Criteria Analysis: </a:t>
            </a:r>
            <a:r>
              <a:rPr b="0" i="0" lang="en-US" sz="2000" u="none" cap="none" strike="noStrike">
                <a:solidFill>
                  <a:srgbClr val="000000"/>
                </a:solidFill>
                <a:latin typeface="Arial"/>
                <a:ea typeface="Arial"/>
                <a:cs typeface="Arial"/>
                <a:sym typeface="Arial"/>
              </a:rPr>
              <a:t>Stakeholders define indicator weights through a participatory process.</a:t>
            </a:r>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Analyst-Led Multi-Criteria Analysis: </a:t>
            </a:r>
            <a:r>
              <a:rPr b="0" i="0" lang="en-US" sz="2000" u="none" cap="none" strike="noStrike">
                <a:solidFill>
                  <a:srgbClr val="000000"/>
                </a:solidFill>
                <a:latin typeface="Arial"/>
                <a:ea typeface="Arial"/>
                <a:cs typeface="Arial"/>
                <a:sym typeface="Arial"/>
              </a:rPr>
              <a:t>A non-participatory approach whereby a specialist, or team of specialists, undertakes the analysis and determines, amongst other things, indicator weights.</a:t>
            </a:r>
            <a:endParaRPr/>
          </a:p>
        </p:txBody>
      </p:sp>
      <p:grpSp>
        <p:nvGrpSpPr>
          <p:cNvPr id="481" name="Google Shape;481;g37e31f5376d_0_36"/>
          <p:cNvGrpSpPr/>
          <p:nvPr/>
        </p:nvGrpSpPr>
        <p:grpSpPr>
          <a:xfrm>
            <a:off x="2117987" y="3165186"/>
            <a:ext cx="3610172" cy="3230782"/>
            <a:chOff x="0" y="-38100"/>
            <a:chExt cx="950821" cy="850900"/>
          </a:xfrm>
        </p:grpSpPr>
        <p:sp>
          <p:nvSpPr>
            <p:cNvPr id="482" name="Google Shape;482;g37e31f5376d_0_36"/>
            <p:cNvSpPr/>
            <p:nvPr/>
          </p:nvSpPr>
          <p:spPr>
            <a:xfrm>
              <a:off x="0" y="0"/>
              <a:ext cx="950821" cy="812800"/>
            </a:xfrm>
            <a:custGeom>
              <a:rect b="b" l="l" r="r" t="t"/>
              <a:pathLst>
                <a:path extrusionOk="0" h="812800" w="950821">
                  <a:moveTo>
                    <a:pt x="0" y="0"/>
                  </a:moveTo>
                  <a:lnTo>
                    <a:pt x="950821" y="0"/>
                  </a:lnTo>
                  <a:lnTo>
                    <a:pt x="950821" y="812800"/>
                  </a:lnTo>
                  <a:lnTo>
                    <a:pt x="0" y="812800"/>
                  </a:lnTo>
                  <a:close/>
                </a:path>
              </a:pathLst>
            </a:custGeom>
            <a:solidFill>
              <a:srgbClr val="FAF6EE">
                <a:alpha val="69800"/>
              </a:srgbClr>
            </a:solidFill>
            <a:ln>
              <a:noFill/>
            </a:ln>
          </p:spPr>
        </p:sp>
        <p:sp>
          <p:nvSpPr>
            <p:cNvPr id="483" name="Google Shape;483;g37e31f5376d_0_36"/>
            <p:cNvSpPr txBox="1"/>
            <p:nvPr/>
          </p:nvSpPr>
          <p:spPr>
            <a:xfrm>
              <a:off x="0" y="-38100"/>
              <a:ext cx="950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g37e31f5376d_0_36"/>
          <p:cNvSpPr txBox="1"/>
          <p:nvPr/>
        </p:nvSpPr>
        <p:spPr>
          <a:xfrm>
            <a:off x="13342238" y="4186238"/>
            <a:ext cx="2551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Defining Place Designations</a:t>
            </a:r>
            <a:endParaRPr/>
          </a:p>
        </p:txBody>
      </p:sp>
      <p:grpSp>
        <p:nvGrpSpPr>
          <p:cNvPr id="485" name="Google Shape;485;g37e31f5376d_0_36"/>
          <p:cNvGrpSpPr/>
          <p:nvPr/>
        </p:nvGrpSpPr>
        <p:grpSpPr>
          <a:xfrm>
            <a:off x="8845900" y="3146761"/>
            <a:ext cx="7259293" cy="3230782"/>
            <a:chOff x="0" y="-38100"/>
            <a:chExt cx="1911900" cy="850900"/>
          </a:xfrm>
        </p:grpSpPr>
        <p:sp>
          <p:nvSpPr>
            <p:cNvPr id="486" name="Google Shape;486;g37e31f5376d_0_36"/>
            <p:cNvSpPr/>
            <p:nvPr/>
          </p:nvSpPr>
          <p:spPr>
            <a:xfrm>
              <a:off x="0" y="0"/>
              <a:ext cx="1911825" cy="812800"/>
            </a:xfrm>
            <a:custGeom>
              <a:rect b="b" l="l" r="r" t="t"/>
              <a:pathLst>
                <a:path extrusionOk="0" h="812800" w="1911825">
                  <a:moveTo>
                    <a:pt x="0" y="0"/>
                  </a:moveTo>
                  <a:lnTo>
                    <a:pt x="1911825" y="0"/>
                  </a:lnTo>
                  <a:lnTo>
                    <a:pt x="1911825" y="812800"/>
                  </a:lnTo>
                  <a:lnTo>
                    <a:pt x="0" y="812800"/>
                  </a:lnTo>
                  <a:close/>
                </a:path>
              </a:pathLst>
            </a:custGeom>
            <a:solidFill>
              <a:srgbClr val="FAF6EE">
                <a:alpha val="69800"/>
              </a:srgbClr>
            </a:solidFill>
            <a:ln>
              <a:noFill/>
            </a:ln>
          </p:spPr>
        </p:sp>
        <p:sp>
          <p:nvSpPr>
            <p:cNvPr id="487" name="Google Shape;487;g37e31f5376d_0_36"/>
            <p:cNvSpPr txBox="1"/>
            <p:nvPr/>
          </p:nvSpPr>
          <p:spPr>
            <a:xfrm>
              <a:off x="0" y="-38100"/>
              <a:ext cx="19119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91" name="Shape 491"/>
        <p:cNvGrpSpPr/>
        <p:nvPr/>
      </p:nvGrpSpPr>
      <p:grpSpPr>
        <a:xfrm>
          <a:off x="0" y="0"/>
          <a:ext cx="0" cy="0"/>
          <a:chOff x="0" y="0"/>
          <a:chExt cx="0" cy="0"/>
        </a:xfrm>
      </p:grpSpPr>
      <p:grpSp>
        <p:nvGrpSpPr>
          <p:cNvPr id="492" name="Google Shape;492;g37e31f5376d_0_72"/>
          <p:cNvGrpSpPr/>
          <p:nvPr/>
        </p:nvGrpSpPr>
        <p:grpSpPr>
          <a:xfrm>
            <a:off x="-1248082" y="9570838"/>
            <a:ext cx="19536212" cy="716475"/>
            <a:chOff x="0" y="-38100"/>
            <a:chExt cx="5145306" cy="188700"/>
          </a:xfrm>
        </p:grpSpPr>
        <p:sp>
          <p:nvSpPr>
            <p:cNvPr id="493" name="Google Shape;493;g37e31f5376d_0_72"/>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494" name="Google Shape;494;g37e31f5376d_0_72"/>
            <p:cNvSpPr txBox="1"/>
            <p:nvPr/>
          </p:nvSpPr>
          <p:spPr>
            <a:xfrm>
              <a:off x="0" y="-38100"/>
              <a:ext cx="5145300" cy="188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5" name="Google Shape;495;g37e31f5376d_0_72"/>
          <p:cNvSpPr/>
          <p:nvPr/>
        </p:nvSpPr>
        <p:spPr>
          <a:xfrm>
            <a:off x="2306706"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96" name="Google Shape;496;g37e31f5376d_0_72"/>
          <p:cNvSpPr txBox="1"/>
          <p:nvPr/>
        </p:nvSpPr>
        <p:spPr>
          <a:xfrm>
            <a:off x="1028700" y="1076325"/>
            <a:ext cx="128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Goes Into an EJ Index?</a:t>
            </a:r>
            <a:endParaRPr/>
          </a:p>
        </p:txBody>
      </p:sp>
      <p:sp>
        <p:nvSpPr>
          <p:cNvPr id="497" name="Google Shape;497;g37e31f5376d_0_72"/>
          <p:cNvSpPr txBox="1"/>
          <p:nvPr/>
        </p:nvSpPr>
        <p:spPr>
          <a:xfrm>
            <a:off x="2716871" y="4300448"/>
            <a:ext cx="189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Multiple </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Indicators</a:t>
            </a:r>
            <a:endParaRPr/>
          </a:p>
        </p:txBody>
      </p:sp>
      <p:sp>
        <p:nvSpPr>
          <p:cNvPr id="498" name="Google Shape;498;g37e31f5376d_0_72"/>
          <p:cNvSpPr/>
          <p:nvPr/>
        </p:nvSpPr>
        <p:spPr>
          <a:xfrm>
            <a:off x="595673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499" name="Google Shape;499;g37e31f5376d_0_72"/>
          <p:cNvSpPr txBox="1"/>
          <p:nvPr/>
        </p:nvSpPr>
        <p:spPr>
          <a:xfrm>
            <a:off x="6382081" y="4300448"/>
            <a:ext cx="186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Weighting</a:t>
            </a:r>
            <a:endParaRPr/>
          </a:p>
        </p:txBody>
      </p:sp>
      <p:sp>
        <p:nvSpPr>
          <p:cNvPr id="500" name="Google Shape;500;g37e31f5376d_0_72"/>
          <p:cNvSpPr/>
          <p:nvPr/>
        </p:nvSpPr>
        <p:spPr>
          <a:xfrm>
            <a:off x="960792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01" name="Google Shape;501;g37e31f5376d_0_72"/>
          <p:cNvSpPr txBox="1"/>
          <p:nvPr/>
        </p:nvSpPr>
        <p:spPr>
          <a:xfrm>
            <a:off x="9679686" y="4300448"/>
            <a:ext cx="2646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Geographic Unit</a:t>
            </a:r>
            <a:endParaRPr/>
          </a:p>
        </p:txBody>
      </p:sp>
      <p:sp>
        <p:nvSpPr>
          <p:cNvPr id="502" name="Google Shape;502;g37e31f5376d_0_72"/>
          <p:cNvSpPr/>
          <p:nvPr/>
        </p:nvSpPr>
        <p:spPr>
          <a:xfrm>
            <a:off x="1325911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03" name="Google Shape;503;g37e31f5376d_0_72"/>
          <p:cNvSpPr txBox="1"/>
          <p:nvPr/>
        </p:nvSpPr>
        <p:spPr>
          <a:xfrm>
            <a:off x="5297188" y="4412525"/>
            <a:ext cx="3867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4A4849"/>
                </a:solidFill>
                <a:latin typeface="Arial"/>
                <a:ea typeface="Arial"/>
                <a:cs typeface="Arial"/>
                <a:sym typeface="Arial"/>
              </a:rPr>
              <a:t>X</a:t>
            </a:r>
            <a:endParaRPr/>
          </a:p>
        </p:txBody>
      </p:sp>
      <p:sp>
        <p:nvSpPr>
          <p:cNvPr id="504" name="Google Shape;504;g37e31f5376d_0_72"/>
          <p:cNvSpPr txBox="1"/>
          <p:nvPr/>
        </p:nvSpPr>
        <p:spPr>
          <a:xfrm>
            <a:off x="8927036"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505" name="Google Shape;505;g37e31f5376d_0_72"/>
          <p:cNvSpPr txBox="1"/>
          <p:nvPr/>
        </p:nvSpPr>
        <p:spPr>
          <a:xfrm>
            <a:off x="12601890"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506" name="Google Shape;506;g37e31f5376d_0_72"/>
          <p:cNvSpPr txBox="1"/>
          <p:nvPr/>
        </p:nvSpPr>
        <p:spPr>
          <a:xfrm>
            <a:off x="2117987" y="6586394"/>
            <a:ext cx="147393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The geographic unit is the scale at which data is processed and communicated in the index. Depending on the intended end-user and use case, different scales may be more suitable. </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Census Block Group –</a:t>
            </a:r>
            <a:r>
              <a:rPr b="0" i="0" lang="en-US" sz="2000" u="none" cap="none" strike="noStrike">
                <a:solidFill>
                  <a:srgbClr val="000000"/>
                </a:solidFill>
                <a:latin typeface="Arial"/>
                <a:ea typeface="Arial"/>
                <a:cs typeface="Arial"/>
                <a:sym typeface="Arial"/>
              </a:rPr>
              <a:t> Fine-scale, Suitable for neighborhood-level analysis, limited data availability.</a:t>
            </a:r>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Census Tract –</a:t>
            </a:r>
            <a:r>
              <a:rPr b="0" i="0" lang="en-US" sz="2000" u="none" cap="none" strike="noStrike">
                <a:solidFill>
                  <a:srgbClr val="000000"/>
                </a:solidFill>
                <a:latin typeface="Arial"/>
                <a:ea typeface="Arial"/>
                <a:cs typeface="Arial"/>
                <a:sym typeface="Arial"/>
              </a:rPr>
              <a:t> Common in EJ tools, balances detail with broad data coverage, aligned with other data reporting. </a:t>
            </a:r>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Neighborhood / Community District – </a:t>
            </a:r>
            <a:r>
              <a:rPr b="0" i="0" lang="en-US" sz="2000" u="none" cap="none" strike="noStrike">
                <a:solidFill>
                  <a:srgbClr val="000000"/>
                </a:solidFill>
                <a:latin typeface="Arial"/>
                <a:ea typeface="Arial"/>
                <a:cs typeface="Arial"/>
                <a:sym typeface="Arial"/>
              </a:rPr>
              <a:t>Useful in cities, may align with local governance.</a:t>
            </a:r>
            <a:endParaRPr/>
          </a:p>
          <a:p>
            <a:pPr indent="-355600" lvl="1"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County – </a:t>
            </a:r>
            <a:r>
              <a:rPr b="0" i="0" lang="en-US" sz="2000" u="none" cap="none" strike="noStrike">
                <a:solidFill>
                  <a:srgbClr val="000000"/>
                </a:solidFill>
                <a:latin typeface="Arial"/>
                <a:ea typeface="Arial"/>
                <a:cs typeface="Arial"/>
                <a:sym typeface="Arial"/>
              </a:rPr>
              <a:t>Broad view, may work for policy or funding decisions taking place at a state or national level, but can obscure local disparities.</a:t>
            </a:r>
            <a:endParaRPr/>
          </a:p>
        </p:txBody>
      </p:sp>
      <p:grpSp>
        <p:nvGrpSpPr>
          <p:cNvPr id="507" name="Google Shape;507;g37e31f5376d_0_72"/>
          <p:cNvGrpSpPr/>
          <p:nvPr/>
        </p:nvGrpSpPr>
        <p:grpSpPr>
          <a:xfrm>
            <a:off x="2117987" y="3165186"/>
            <a:ext cx="7261571" cy="3230782"/>
            <a:chOff x="0" y="-38100"/>
            <a:chExt cx="1912500" cy="850900"/>
          </a:xfrm>
        </p:grpSpPr>
        <p:sp>
          <p:nvSpPr>
            <p:cNvPr id="508" name="Google Shape;508;g37e31f5376d_0_72"/>
            <p:cNvSpPr/>
            <p:nvPr/>
          </p:nvSpPr>
          <p:spPr>
            <a:xfrm>
              <a:off x="0" y="0"/>
              <a:ext cx="1912451" cy="812800"/>
            </a:xfrm>
            <a:custGeom>
              <a:rect b="b" l="l" r="r" t="t"/>
              <a:pathLst>
                <a:path extrusionOk="0" h="812800" w="1912451">
                  <a:moveTo>
                    <a:pt x="0" y="0"/>
                  </a:moveTo>
                  <a:lnTo>
                    <a:pt x="1912451" y="0"/>
                  </a:lnTo>
                  <a:lnTo>
                    <a:pt x="1912451" y="812800"/>
                  </a:lnTo>
                  <a:lnTo>
                    <a:pt x="0" y="812800"/>
                  </a:lnTo>
                  <a:close/>
                </a:path>
              </a:pathLst>
            </a:custGeom>
            <a:solidFill>
              <a:srgbClr val="FAF6EE">
                <a:alpha val="69800"/>
              </a:srgbClr>
            </a:solidFill>
            <a:ln>
              <a:noFill/>
            </a:ln>
          </p:spPr>
        </p:sp>
        <p:sp>
          <p:nvSpPr>
            <p:cNvPr id="509" name="Google Shape;509;g37e31f5376d_0_72"/>
            <p:cNvSpPr txBox="1"/>
            <p:nvPr/>
          </p:nvSpPr>
          <p:spPr>
            <a:xfrm>
              <a:off x="0" y="-38100"/>
              <a:ext cx="19125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0" name="Google Shape;510;g37e31f5376d_0_72"/>
          <p:cNvSpPr txBox="1"/>
          <p:nvPr/>
        </p:nvSpPr>
        <p:spPr>
          <a:xfrm>
            <a:off x="13342238" y="4186238"/>
            <a:ext cx="2551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Defining Place Designations</a:t>
            </a:r>
            <a:endParaRPr/>
          </a:p>
        </p:txBody>
      </p:sp>
      <p:grpSp>
        <p:nvGrpSpPr>
          <p:cNvPr id="511" name="Google Shape;511;g37e31f5376d_0_72"/>
          <p:cNvGrpSpPr/>
          <p:nvPr/>
        </p:nvGrpSpPr>
        <p:grpSpPr>
          <a:xfrm>
            <a:off x="12477840" y="3158786"/>
            <a:ext cx="3626844" cy="3230782"/>
            <a:chOff x="0" y="-38100"/>
            <a:chExt cx="955212" cy="850900"/>
          </a:xfrm>
        </p:grpSpPr>
        <p:sp>
          <p:nvSpPr>
            <p:cNvPr id="512" name="Google Shape;512;g37e31f5376d_0_72"/>
            <p:cNvSpPr/>
            <p:nvPr/>
          </p:nvSpPr>
          <p:spPr>
            <a:xfrm>
              <a:off x="0" y="0"/>
              <a:ext cx="955212" cy="812800"/>
            </a:xfrm>
            <a:custGeom>
              <a:rect b="b" l="l" r="r" t="t"/>
              <a:pathLst>
                <a:path extrusionOk="0" h="812800" w="955212">
                  <a:moveTo>
                    <a:pt x="0" y="0"/>
                  </a:moveTo>
                  <a:lnTo>
                    <a:pt x="955212" y="0"/>
                  </a:lnTo>
                  <a:lnTo>
                    <a:pt x="955212" y="812800"/>
                  </a:lnTo>
                  <a:lnTo>
                    <a:pt x="0" y="812800"/>
                  </a:lnTo>
                  <a:close/>
                </a:path>
              </a:pathLst>
            </a:custGeom>
            <a:solidFill>
              <a:srgbClr val="FAF6EE">
                <a:alpha val="69800"/>
              </a:srgbClr>
            </a:solidFill>
            <a:ln>
              <a:noFill/>
            </a:ln>
          </p:spPr>
        </p:sp>
        <p:sp>
          <p:nvSpPr>
            <p:cNvPr id="513" name="Google Shape;513;g37e31f5376d_0_72"/>
            <p:cNvSpPr txBox="1"/>
            <p:nvPr/>
          </p:nvSpPr>
          <p:spPr>
            <a:xfrm>
              <a:off x="0" y="-38100"/>
              <a:ext cx="9552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05" name="Shape 105"/>
        <p:cNvGrpSpPr/>
        <p:nvPr/>
      </p:nvGrpSpPr>
      <p:grpSpPr>
        <a:xfrm>
          <a:off x="0" y="0"/>
          <a:ext cx="0" cy="0"/>
          <a:chOff x="0" y="0"/>
          <a:chExt cx="0" cy="0"/>
        </a:xfrm>
      </p:grpSpPr>
      <p:grpSp>
        <p:nvGrpSpPr>
          <p:cNvPr id="106" name="Google Shape;106;p2"/>
          <p:cNvGrpSpPr/>
          <p:nvPr/>
        </p:nvGrpSpPr>
        <p:grpSpPr>
          <a:xfrm>
            <a:off x="-1248082" y="9570840"/>
            <a:ext cx="13358044" cy="716160"/>
            <a:chOff x="0" y="-38100"/>
            <a:chExt cx="3518168" cy="188619"/>
          </a:xfrm>
        </p:grpSpPr>
        <p:sp>
          <p:nvSpPr>
            <p:cNvPr id="107" name="Google Shape;107;p2"/>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08" name="Google Shape;108;p2"/>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2"/>
          <p:cNvGrpSpPr/>
          <p:nvPr/>
        </p:nvGrpSpPr>
        <p:grpSpPr>
          <a:xfrm>
            <a:off x="12109962" y="9570840"/>
            <a:ext cx="7108723" cy="716160"/>
            <a:chOff x="0" y="-38100"/>
            <a:chExt cx="1872256" cy="188619"/>
          </a:xfrm>
        </p:grpSpPr>
        <p:sp>
          <p:nvSpPr>
            <p:cNvPr id="110" name="Google Shape;110;p2"/>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111" name="Google Shape;111;p2"/>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2"/>
          <p:cNvSpPr txBox="1"/>
          <p:nvPr/>
        </p:nvSpPr>
        <p:spPr>
          <a:xfrm>
            <a:off x="1028700" y="10953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What’s in this module?</a:t>
            </a:r>
            <a:endParaRPr/>
          </a:p>
        </p:txBody>
      </p:sp>
      <p:sp>
        <p:nvSpPr>
          <p:cNvPr id="113" name="Google Shape;113;p2"/>
          <p:cNvSpPr txBox="1"/>
          <p:nvPr/>
        </p:nvSpPr>
        <p:spPr>
          <a:xfrm>
            <a:off x="1067791" y="4592908"/>
            <a:ext cx="10679100" cy="240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Part I focuses on how environmental data is collected and structured to build indices: what gets counted, and what’s left out? Part II examines how index design and mapping choices shape accessibility, legibility, and narrative. Part III explores the limits of these tools, and provides an activity that brings students either in conversation with each other, or outside, to talk about how they experience place.</a:t>
            </a:r>
            <a:endParaRPr/>
          </a:p>
        </p:txBody>
      </p:sp>
      <p:sp>
        <p:nvSpPr>
          <p:cNvPr id="114" name="Google Shape;114;p2"/>
          <p:cNvSpPr txBox="1"/>
          <p:nvPr/>
        </p:nvSpPr>
        <p:spPr>
          <a:xfrm>
            <a:off x="1028700" y="8122261"/>
            <a:ext cx="3058500" cy="80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3 parts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3 activities</a:t>
            </a:r>
            <a:endParaRPr/>
          </a:p>
        </p:txBody>
      </p:sp>
      <p:sp>
        <p:nvSpPr>
          <p:cNvPr id="115" name="Google Shape;115;p2"/>
          <p:cNvSpPr txBox="1"/>
          <p:nvPr/>
        </p:nvSpPr>
        <p:spPr>
          <a:xfrm>
            <a:off x="1067791" y="4074055"/>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Contents</a:t>
            </a:r>
            <a:endParaRPr/>
          </a:p>
        </p:txBody>
      </p:sp>
      <p:sp>
        <p:nvSpPr>
          <p:cNvPr id="116" name="Google Shape;116;p2"/>
          <p:cNvSpPr txBox="1"/>
          <p:nvPr/>
        </p:nvSpPr>
        <p:spPr>
          <a:xfrm>
            <a:off x="1028700" y="7603408"/>
            <a:ext cx="30585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Activities</a:t>
            </a:r>
            <a:endParaRPr/>
          </a:p>
        </p:txBody>
      </p:sp>
      <p:sp>
        <p:nvSpPr>
          <p:cNvPr id="117" name="Google Shape;117;p2"/>
          <p:cNvSpPr txBox="1"/>
          <p:nvPr/>
        </p:nvSpPr>
        <p:spPr>
          <a:xfrm>
            <a:off x="1067791" y="2892355"/>
            <a:ext cx="10679100" cy="80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Graduate students or advanced undergraduates with prior exposure to GIS or environmental justice concepts.</a:t>
            </a:r>
            <a:endParaRPr/>
          </a:p>
        </p:txBody>
      </p:sp>
      <p:sp>
        <p:nvSpPr>
          <p:cNvPr id="118" name="Google Shape;118;p2"/>
          <p:cNvSpPr txBox="1"/>
          <p:nvPr/>
        </p:nvSpPr>
        <p:spPr>
          <a:xfrm>
            <a:off x="1067791" y="237350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Contents</a:t>
            </a:r>
            <a:endParaRPr/>
          </a:p>
        </p:txBody>
      </p:sp>
      <p:sp>
        <p:nvSpPr>
          <p:cNvPr id="119" name="Google Shape;119;p2"/>
          <p:cNvSpPr txBox="1"/>
          <p:nvPr/>
        </p:nvSpPr>
        <p:spPr>
          <a:xfrm>
            <a:off x="12109962" y="456586"/>
            <a:ext cx="5844034" cy="3397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000" u="none" cap="none" strike="noStrike">
                <a:solidFill>
                  <a:srgbClr val="4A4849"/>
                </a:solidFill>
                <a:latin typeface="Arial"/>
                <a:ea typeface="Arial"/>
                <a:cs typeface="Arial"/>
                <a:sym typeface="Arial"/>
              </a:rPr>
              <a:t>PHOTO BY </a:t>
            </a:r>
            <a:r>
              <a:rPr b="1" i="0" lang="en-US" sz="2000" u="sng" cap="none" strike="noStrike">
                <a:solidFill>
                  <a:srgbClr val="4A4849"/>
                </a:solidFill>
                <a:latin typeface="Arial"/>
                <a:ea typeface="Arial"/>
                <a:cs typeface="Arial"/>
                <a:sym typeface="Arial"/>
                <a:hlinkClick r:id="rId3">
                  <a:extLst>
                    <a:ext uri="{A12FA001-AC4F-418D-AE19-62706E023703}">
                      <ahyp:hlinkClr val="tx"/>
                    </a:ext>
                  </a:extLst>
                </a:hlinkClick>
              </a:rPr>
              <a:t>ダモ リ</a:t>
            </a:r>
            <a:r>
              <a:rPr b="1" i="0" lang="en-US" sz="2000" u="none" cap="none" strike="noStrike">
                <a:solidFill>
                  <a:srgbClr val="4A4849"/>
                </a:solidFill>
                <a:latin typeface="Arial"/>
                <a:ea typeface="Arial"/>
                <a:cs typeface="Arial"/>
                <a:sym typeface="Arial"/>
              </a:rPr>
              <a:t> ON </a:t>
            </a:r>
            <a:r>
              <a:rPr b="1" i="0" lang="en-US" sz="2000" u="sng" cap="none" strike="noStrike">
                <a:solidFill>
                  <a:srgbClr val="4A4849"/>
                </a:solidFill>
                <a:latin typeface="Arial"/>
                <a:ea typeface="Arial"/>
                <a:cs typeface="Arial"/>
                <a:sym typeface="Arial"/>
                <a:hlinkClick r:id="rId4">
                  <a:extLst>
                    <a:ext uri="{A12FA001-AC4F-418D-AE19-62706E023703}">
                      <ahyp:hlinkClr val="tx"/>
                    </a:ext>
                  </a:extLst>
                </a:hlinkClick>
              </a:rPr>
              <a:t>UNSPLASH</a:t>
            </a:r>
            <a:endParaRPr/>
          </a:p>
        </p:txBody>
      </p:sp>
      <p:sp>
        <p:nvSpPr>
          <p:cNvPr id="120" name="Google Shape;120;p2"/>
          <p:cNvSpPr/>
          <p:nvPr/>
        </p:nvSpPr>
        <p:spPr>
          <a:xfrm>
            <a:off x="12109962" y="0"/>
            <a:ext cx="14582364" cy="9715500"/>
          </a:xfrm>
          <a:custGeom>
            <a:rect b="b" l="l" r="r" t="t"/>
            <a:pathLst>
              <a:path extrusionOk="0" h="9715500" w="14582364">
                <a:moveTo>
                  <a:pt x="0" y="0"/>
                </a:moveTo>
                <a:lnTo>
                  <a:pt x="14582364" y="0"/>
                </a:lnTo>
                <a:lnTo>
                  <a:pt x="14582364" y="9715500"/>
                </a:lnTo>
                <a:lnTo>
                  <a:pt x="0" y="9715500"/>
                </a:lnTo>
                <a:lnTo>
                  <a:pt x="0" y="0"/>
                </a:lnTo>
                <a:close/>
              </a:path>
            </a:pathLst>
          </a:custGeom>
          <a:blipFill rotWithShape="1">
            <a:blip r:embed="rId5">
              <a:alphaModFix/>
            </a:blip>
            <a:stretch>
              <a:fillRect b="0" l="0" r="0" t="0"/>
            </a:stretch>
          </a:blipFill>
          <a:ln>
            <a:noFill/>
          </a:ln>
        </p:spPr>
      </p:sp>
      <p:sp>
        <p:nvSpPr>
          <p:cNvPr id="121" name="Google Shape;121;p2"/>
          <p:cNvSpPr txBox="1"/>
          <p:nvPr/>
        </p:nvSpPr>
        <p:spPr>
          <a:xfrm>
            <a:off x="9005975" y="9252150"/>
            <a:ext cx="67488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Photo by darmau on Unsplash.</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17" name="Shape 517"/>
        <p:cNvGrpSpPr/>
        <p:nvPr/>
      </p:nvGrpSpPr>
      <p:grpSpPr>
        <a:xfrm>
          <a:off x="0" y="0"/>
          <a:ext cx="0" cy="0"/>
          <a:chOff x="0" y="0"/>
          <a:chExt cx="0" cy="0"/>
        </a:xfrm>
      </p:grpSpPr>
      <p:grpSp>
        <p:nvGrpSpPr>
          <p:cNvPr id="518" name="Google Shape;518;g37e31f5376d_0_54"/>
          <p:cNvGrpSpPr/>
          <p:nvPr/>
        </p:nvGrpSpPr>
        <p:grpSpPr>
          <a:xfrm>
            <a:off x="-1248082" y="9570838"/>
            <a:ext cx="19536212" cy="716475"/>
            <a:chOff x="0" y="-38100"/>
            <a:chExt cx="5145306" cy="188700"/>
          </a:xfrm>
        </p:grpSpPr>
        <p:sp>
          <p:nvSpPr>
            <p:cNvPr id="519" name="Google Shape;519;g37e31f5376d_0_54"/>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520" name="Google Shape;520;g37e31f5376d_0_54"/>
            <p:cNvSpPr txBox="1"/>
            <p:nvPr/>
          </p:nvSpPr>
          <p:spPr>
            <a:xfrm>
              <a:off x="0" y="-38100"/>
              <a:ext cx="5145300" cy="188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1" name="Google Shape;521;g37e31f5376d_0_54"/>
          <p:cNvSpPr/>
          <p:nvPr/>
        </p:nvSpPr>
        <p:spPr>
          <a:xfrm>
            <a:off x="2306706"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22" name="Google Shape;522;g37e31f5376d_0_54"/>
          <p:cNvSpPr txBox="1"/>
          <p:nvPr/>
        </p:nvSpPr>
        <p:spPr>
          <a:xfrm>
            <a:off x="1028700" y="1076325"/>
            <a:ext cx="12868800" cy="86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40" u="none" cap="none" strike="noStrike">
                <a:solidFill>
                  <a:srgbClr val="4A4849"/>
                </a:solidFill>
                <a:latin typeface="Arial"/>
                <a:ea typeface="Arial"/>
                <a:cs typeface="Arial"/>
                <a:sym typeface="Arial"/>
              </a:rPr>
              <a:t>What Goes Into an EJ Index?</a:t>
            </a:r>
            <a:endParaRPr/>
          </a:p>
        </p:txBody>
      </p:sp>
      <p:sp>
        <p:nvSpPr>
          <p:cNvPr id="523" name="Google Shape;523;g37e31f5376d_0_54"/>
          <p:cNvSpPr txBox="1"/>
          <p:nvPr/>
        </p:nvSpPr>
        <p:spPr>
          <a:xfrm>
            <a:off x="2716871" y="4300448"/>
            <a:ext cx="189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Multiple </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Indicators</a:t>
            </a:r>
            <a:endParaRPr/>
          </a:p>
        </p:txBody>
      </p:sp>
      <p:sp>
        <p:nvSpPr>
          <p:cNvPr id="524" name="Google Shape;524;g37e31f5376d_0_54"/>
          <p:cNvSpPr/>
          <p:nvPr/>
        </p:nvSpPr>
        <p:spPr>
          <a:xfrm>
            <a:off x="595673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25" name="Google Shape;525;g37e31f5376d_0_54"/>
          <p:cNvSpPr txBox="1"/>
          <p:nvPr/>
        </p:nvSpPr>
        <p:spPr>
          <a:xfrm>
            <a:off x="6382081" y="4300448"/>
            <a:ext cx="186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Indicator</a:t>
            </a:r>
            <a:endParaRPr/>
          </a:p>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Weighting</a:t>
            </a:r>
            <a:endParaRPr/>
          </a:p>
        </p:txBody>
      </p:sp>
      <p:sp>
        <p:nvSpPr>
          <p:cNvPr id="526" name="Google Shape;526;g37e31f5376d_0_54"/>
          <p:cNvSpPr/>
          <p:nvPr/>
        </p:nvSpPr>
        <p:spPr>
          <a:xfrm>
            <a:off x="960792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27" name="Google Shape;527;g37e31f5376d_0_54"/>
          <p:cNvSpPr txBox="1"/>
          <p:nvPr/>
        </p:nvSpPr>
        <p:spPr>
          <a:xfrm>
            <a:off x="9679686" y="4300448"/>
            <a:ext cx="2646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Geographic Unit</a:t>
            </a:r>
            <a:endParaRPr/>
          </a:p>
        </p:txBody>
      </p:sp>
      <p:sp>
        <p:nvSpPr>
          <p:cNvPr id="528" name="Google Shape;528;g37e31f5376d_0_54"/>
          <p:cNvSpPr/>
          <p:nvPr/>
        </p:nvSpPr>
        <p:spPr>
          <a:xfrm>
            <a:off x="13259115" y="3529945"/>
            <a:ext cx="2717740" cy="2697975"/>
          </a:xfrm>
          <a:custGeom>
            <a:rect b="b" l="l" r="r" t="t"/>
            <a:pathLst>
              <a:path extrusionOk="0" h="2697975" w="2717740">
                <a:moveTo>
                  <a:pt x="0" y="0"/>
                </a:moveTo>
                <a:lnTo>
                  <a:pt x="2717740" y="0"/>
                </a:lnTo>
                <a:lnTo>
                  <a:pt x="2717740" y="2697975"/>
                </a:lnTo>
                <a:lnTo>
                  <a:pt x="0" y="2697975"/>
                </a:lnTo>
                <a:lnTo>
                  <a:pt x="0" y="0"/>
                </a:lnTo>
                <a:close/>
              </a:path>
            </a:pathLst>
          </a:custGeom>
          <a:blipFill rotWithShape="1">
            <a:blip r:embed="rId3">
              <a:alphaModFix/>
            </a:blip>
            <a:stretch>
              <a:fillRect b="0" l="0" r="0" t="0"/>
            </a:stretch>
          </a:blipFill>
          <a:ln>
            <a:noFill/>
          </a:ln>
        </p:spPr>
      </p:sp>
      <p:sp>
        <p:nvSpPr>
          <p:cNvPr id="529" name="Google Shape;529;g37e31f5376d_0_54"/>
          <p:cNvSpPr txBox="1"/>
          <p:nvPr/>
        </p:nvSpPr>
        <p:spPr>
          <a:xfrm>
            <a:off x="13342238" y="4186238"/>
            <a:ext cx="2551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4A4849"/>
                </a:solidFill>
                <a:latin typeface="Arial"/>
                <a:ea typeface="Arial"/>
                <a:cs typeface="Arial"/>
                <a:sym typeface="Arial"/>
              </a:rPr>
              <a:t>Defining Place Designations</a:t>
            </a:r>
            <a:endParaRPr/>
          </a:p>
        </p:txBody>
      </p:sp>
      <p:sp>
        <p:nvSpPr>
          <p:cNvPr id="530" name="Google Shape;530;g37e31f5376d_0_54"/>
          <p:cNvSpPr txBox="1"/>
          <p:nvPr/>
        </p:nvSpPr>
        <p:spPr>
          <a:xfrm>
            <a:off x="5297188" y="4412525"/>
            <a:ext cx="3867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4A4849"/>
                </a:solidFill>
                <a:latin typeface="Arial"/>
                <a:ea typeface="Arial"/>
                <a:cs typeface="Arial"/>
                <a:sym typeface="Arial"/>
              </a:rPr>
              <a:t>X</a:t>
            </a:r>
            <a:endParaRPr/>
          </a:p>
        </p:txBody>
      </p:sp>
      <p:sp>
        <p:nvSpPr>
          <p:cNvPr id="531" name="Google Shape;531;g37e31f5376d_0_54"/>
          <p:cNvSpPr txBox="1"/>
          <p:nvPr/>
        </p:nvSpPr>
        <p:spPr>
          <a:xfrm>
            <a:off x="8927036"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sp>
        <p:nvSpPr>
          <p:cNvPr id="532" name="Google Shape;532;g37e31f5376d_0_54"/>
          <p:cNvSpPr txBox="1"/>
          <p:nvPr/>
        </p:nvSpPr>
        <p:spPr>
          <a:xfrm>
            <a:off x="12601890" y="4269650"/>
            <a:ext cx="4284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4A4849"/>
                </a:solidFill>
                <a:latin typeface="Arial"/>
                <a:ea typeface="Arial"/>
                <a:cs typeface="Arial"/>
                <a:sym typeface="Arial"/>
              </a:rPr>
              <a:t>+</a:t>
            </a:r>
            <a:endParaRPr/>
          </a:p>
        </p:txBody>
      </p:sp>
      <p:grpSp>
        <p:nvGrpSpPr>
          <p:cNvPr id="533" name="Google Shape;533;g37e31f5376d_0_54"/>
          <p:cNvGrpSpPr/>
          <p:nvPr/>
        </p:nvGrpSpPr>
        <p:grpSpPr>
          <a:xfrm>
            <a:off x="2117987" y="3165186"/>
            <a:ext cx="11036681" cy="3230782"/>
            <a:chOff x="0" y="-38100"/>
            <a:chExt cx="2906761" cy="850900"/>
          </a:xfrm>
        </p:grpSpPr>
        <p:sp>
          <p:nvSpPr>
            <p:cNvPr id="534" name="Google Shape;534;g37e31f5376d_0_54"/>
            <p:cNvSpPr/>
            <p:nvPr/>
          </p:nvSpPr>
          <p:spPr>
            <a:xfrm>
              <a:off x="0" y="0"/>
              <a:ext cx="2906761" cy="812800"/>
            </a:xfrm>
            <a:custGeom>
              <a:rect b="b" l="l" r="r" t="t"/>
              <a:pathLst>
                <a:path extrusionOk="0" h="812800" w="2906761">
                  <a:moveTo>
                    <a:pt x="0" y="0"/>
                  </a:moveTo>
                  <a:lnTo>
                    <a:pt x="2906761" y="0"/>
                  </a:lnTo>
                  <a:lnTo>
                    <a:pt x="2906761" y="812800"/>
                  </a:lnTo>
                  <a:lnTo>
                    <a:pt x="0" y="812800"/>
                  </a:lnTo>
                  <a:close/>
                </a:path>
              </a:pathLst>
            </a:custGeom>
            <a:solidFill>
              <a:srgbClr val="FAF6EE">
                <a:alpha val="69800"/>
              </a:srgbClr>
            </a:solidFill>
            <a:ln>
              <a:noFill/>
            </a:ln>
          </p:spPr>
        </p:sp>
        <p:sp>
          <p:nvSpPr>
            <p:cNvPr id="535" name="Google Shape;535;g37e31f5376d_0_54"/>
            <p:cNvSpPr txBox="1"/>
            <p:nvPr/>
          </p:nvSpPr>
          <p:spPr>
            <a:xfrm>
              <a:off x="0" y="-38100"/>
              <a:ext cx="290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6" name="Google Shape;536;g37e31f5376d_0_54"/>
          <p:cNvSpPr txBox="1"/>
          <p:nvPr/>
        </p:nvSpPr>
        <p:spPr>
          <a:xfrm>
            <a:off x="2117987" y="6489701"/>
            <a:ext cx="14739300" cy="292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900" u="none" cap="none" strike="noStrike">
                <a:solidFill>
                  <a:srgbClr val="000000"/>
                </a:solidFill>
                <a:latin typeface="Arial"/>
                <a:ea typeface="Arial"/>
                <a:cs typeface="Arial"/>
                <a:sym typeface="Arial"/>
              </a:rPr>
              <a:t>Different EJ Indices take different approaches for making sense of the data: communicating which geographies are Environmental Justice communities, or experience some degree of vulnerability. These approaches, defined by the Urban Institute (Balakrishnan et. al. 2022), include:</a:t>
            </a:r>
            <a:endParaRPr/>
          </a:p>
          <a:p>
            <a:pPr indent="0" lvl="0" marL="0" marR="0" rtl="0" algn="l">
              <a:lnSpc>
                <a:spcPct val="100000"/>
              </a:lnSpc>
              <a:spcBef>
                <a:spcPts val="0"/>
              </a:spcBef>
              <a:spcAft>
                <a:spcPts val="0"/>
              </a:spcAft>
              <a:buNone/>
            </a:pPr>
            <a:r>
              <a:t/>
            </a:r>
            <a:endParaRPr b="1" i="0" sz="1900" u="none" cap="none" strike="noStrike">
              <a:solidFill>
                <a:srgbClr val="000000"/>
              </a:solidFill>
              <a:latin typeface="Arial"/>
              <a:ea typeface="Arial"/>
              <a:cs typeface="Arial"/>
              <a:sym typeface="Arial"/>
            </a:endParaRPr>
          </a:p>
          <a:p>
            <a:pPr indent="-349250" lvl="1" marL="457200" marR="0" rtl="0" algn="l">
              <a:lnSpc>
                <a:spcPct val="100000"/>
              </a:lnSpc>
              <a:spcBef>
                <a:spcPts val="0"/>
              </a:spcBef>
              <a:spcAft>
                <a:spcPts val="0"/>
              </a:spcAft>
              <a:buClr>
                <a:srgbClr val="000000"/>
              </a:buClr>
              <a:buSzPts val="1900"/>
              <a:buFont typeface="Arial"/>
              <a:buChar char="•"/>
            </a:pPr>
            <a:r>
              <a:rPr b="1" i="0" lang="en-US" sz="1900" u="none" cap="none" strike="noStrike">
                <a:solidFill>
                  <a:srgbClr val="000000"/>
                </a:solidFill>
                <a:latin typeface="Arial"/>
                <a:ea typeface="Arial"/>
                <a:cs typeface="Arial"/>
                <a:sym typeface="Arial"/>
              </a:rPr>
              <a:t>Binary:</a:t>
            </a:r>
            <a:r>
              <a:rPr b="0" i="0" lang="en-US" sz="1900" u="none" cap="none" strike="noStrike">
                <a:solidFill>
                  <a:srgbClr val="000000"/>
                </a:solidFill>
                <a:latin typeface="Arial"/>
                <a:ea typeface="Arial"/>
                <a:cs typeface="Arial"/>
                <a:sym typeface="Arial"/>
              </a:rPr>
              <a:t> A place is either “disadvantaged” or not, based on a fixed threshold. This creates clear eligibility lines but can exclude communities just below the cutoff.</a:t>
            </a:r>
            <a:endParaRPr/>
          </a:p>
          <a:p>
            <a:pPr indent="-349250" lvl="1" marL="457200" marR="0" rtl="0" algn="l">
              <a:lnSpc>
                <a:spcPct val="100000"/>
              </a:lnSpc>
              <a:spcBef>
                <a:spcPts val="0"/>
              </a:spcBef>
              <a:spcAft>
                <a:spcPts val="0"/>
              </a:spcAft>
              <a:buClr>
                <a:srgbClr val="000000"/>
              </a:buClr>
              <a:buSzPts val="1900"/>
              <a:buFont typeface="Arial"/>
              <a:buChar char="•"/>
            </a:pPr>
            <a:r>
              <a:rPr b="1" i="0" lang="en-US" sz="1900" u="none" cap="none" strike="noStrike">
                <a:solidFill>
                  <a:srgbClr val="000000"/>
                </a:solidFill>
                <a:latin typeface="Arial"/>
                <a:ea typeface="Arial"/>
                <a:cs typeface="Arial"/>
                <a:sym typeface="Arial"/>
              </a:rPr>
              <a:t>Tiered:</a:t>
            </a:r>
            <a:r>
              <a:rPr b="0" i="0" lang="en-US" sz="1900" u="none" cap="none" strike="noStrike">
                <a:solidFill>
                  <a:srgbClr val="000000"/>
                </a:solidFill>
                <a:latin typeface="Arial"/>
                <a:ea typeface="Arial"/>
                <a:cs typeface="Arial"/>
                <a:sym typeface="Arial"/>
              </a:rPr>
              <a:t> Places are ranked relative to others (ie, by percentile), better reflecting the spectrum of how risk and injustice are experienced, but possibly requiring more interpretation for policy and funding decisions to be made.</a:t>
            </a:r>
            <a:endParaRPr/>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44" name="Shape 544"/>
        <p:cNvGrpSpPr/>
        <p:nvPr/>
      </p:nvGrpSpPr>
      <p:grpSpPr>
        <a:xfrm>
          <a:off x="0" y="0"/>
          <a:ext cx="0" cy="0"/>
          <a:chOff x="0" y="0"/>
          <a:chExt cx="0" cy="0"/>
        </a:xfrm>
      </p:grpSpPr>
      <p:grpSp>
        <p:nvGrpSpPr>
          <p:cNvPr id="545" name="Google Shape;545;p21"/>
          <p:cNvGrpSpPr/>
          <p:nvPr/>
        </p:nvGrpSpPr>
        <p:grpSpPr>
          <a:xfrm>
            <a:off x="9872458" y="6952724"/>
            <a:ext cx="7386892" cy="2171842"/>
            <a:chOff x="0" y="-38100"/>
            <a:chExt cx="1945506" cy="572004"/>
          </a:xfrm>
        </p:grpSpPr>
        <p:sp>
          <p:nvSpPr>
            <p:cNvPr id="546" name="Google Shape;546;p21"/>
            <p:cNvSpPr/>
            <p:nvPr/>
          </p:nvSpPr>
          <p:spPr>
            <a:xfrm>
              <a:off x="0" y="0"/>
              <a:ext cx="1945506" cy="533904"/>
            </a:xfrm>
            <a:custGeom>
              <a:rect b="b" l="l" r="r" t="t"/>
              <a:pathLst>
                <a:path extrusionOk="0" h="533904" w="1945506">
                  <a:moveTo>
                    <a:pt x="0" y="0"/>
                  </a:moveTo>
                  <a:lnTo>
                    <a:pt x="1945506" y="0"/>
                  </a:lnTo>
                  <a:lnTo>
                    <a:pt x="1945506" y="533904"/>
                  </a:lnTo>
                  <a:lnTo>
                    <a:pt x="0" y="533904"/>
                  </a:lnTo>
                  <a:close/>
                </a:path>
              </a:pathLst>
            </a:custGeom>
            <a:solidFill>
              <a:srgbClr val="04467C"/>
            </a:solidFill>
            <a:ln>
              <a:noFill/>
            </a:ln>
          </p:spPr>
        </p:sp>
        <p:sp>
          <p:nvSpPr>
            <p:cNvPr id="547" name="Google Shape;547;p21"/>
            <p:cNvSpPr txBox="1"/>
            <p:nvPr/>
          </p:nvSpPr>
          <p:spPr>
            <a:xfrm>
              <a:off x="0" y="-38100"/>
              <a:ext cx="1945506" cy="57200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21"/>
          <p:cNvSpPr txBox="1"/>
          <p:nvPr/>
        </p:nvSpPr>
        <p:spPr>
          <a:xfrm>
            <a:off x="1114425" y="189991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BUILD YOUR OWN  SPATIAL DATA INDEX</a:t>
            </a:r>
            <a:endParaRPr/>
          </a:p>
        </p:txBody>
      </p:sp>
      <p:sp>
        <p:nvSpPr>
          <p:cNvPr id="549" name="Google Shape;549;p21"/>
          <p:cNvSpPr txBox="1"/>
          <p:nvPr/>
        </p:nvSpPr>
        <p:spPr>
          <a:xfrm>
            <a:off x="1114425" y="3686367"/>
            <a:ext cx="83670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1: Situating Yourself (5 minutes)</a:t>
            </a:r>
            <a:endParaRPr/>
          </a:p>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Extreme heat is the deadliest climate disaster. Your task is to build a mini index to identify which neighborhoods in your city are most vulnerable. You are pretending to advise the City on where to prioritize funding for cooling interventions.</a:t>
            </a:r>
            <a:endParaRPr b="0" i="0" sz="2000" u="none" cap="none" strike="noStrike">
              <a:solidFill>
                <a:srgbClr val="4A4849"/>
              </a:solidFill>
              <a:latin typeface="Arial"/>
              <a:ea typeface="Arial"/>
              <a:cs typeface="Arial"/>
              <a:sym typeface="Arial"/>
            </a:endParaRPr>
          </a:p>
        </p:txBody>
      </p:sp>
      <p:sp>
        <p:nvSpPr>
          <p:cNvPr id="550" name="Google Shape;550;p21"/>
          <p:cNvSpPr txBox="1"/>
          <p:nvPr/>
        </p:nvSpPr>
        <p:spPr>
          <a:xfrm>
            <a:off x="9872458" y="1832714"/>
            <a:ext cx="73869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4: Assign Your Weights (10 minutes) Individually:</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You have 100 points to divide across the five indicators.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Assign more points to indicators you think matter more for heat vulnerability. Reflect on what you know about heat, as well as social vulnerability in your city.</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Multiply each indicator value (100) by your assigned weight to calculate a score.</a:t>
            </a:r>
            <a:endParaRPr/>
          </a:p>
          <a:p>
            <a:pPr indent="0" lvl="0" marL="0" marR="0" rtl="0" algn="l">
              <a:lnSpc>
                <a:spcPct val="100000"/>
              </a:lnSpc>
              <a:spcBef>
                <a:spcPts val="0"/>
              </a:spcBef>
              <a:spcAft>
                <a:spcPts val="0"/>
              </a:spcAft>
              <a:buNone/>
            </a:pPr>
            <a:r>
              <a:t/>
            </a:r>
            <a:endParaRPr b="0" i="0" sz="2000"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5: Compare, Combine, Reflect (10 minutes)</a:t>
            </a:r>
            <a:endParaRPr/>
          </a:p>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Regroup with your partner and compare how you weighted the indicators, and how this affected the final weighted “Score”. Where did you align or differ? Why did you choose certain weights? What assumptions were baked into your decisions? Who might be helped or left out because of how you built your index? What data do you wish you had but couldn’t include?</a:t>
            </a:r>
            <a:endParaRPr/>
          </a:p>
        </p:txBody>
      </p:sp>
      <p:sp>
        <p:nvSpPr>
          <p:cNvPr id="551" name="Google Shape;551;p21"/>
          <p:cNvSpPr txBox="1"/>
          <p:nvPr/>
        </p:nvSpPr>
        <p:spPr>
          <a:xfrm>
            <a:off x="3360507" y="1165763"/>
            <a:ext cx="4254000" cy="477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100" u="none" cap="none" strike="noStrike">
                <a:solidFill>
                  <a:srgbClr val="BCBDBF"/>
                </a:solidFill>
                <a:latin typeface="Arial"/>
                <a:ea typeface="Arial"/>
                <a:cs typeface="Arial"/>
                <a:sym typeface="Arial"/>
              </a:rPr>
              <a:t>NON-GIS VERSION</a:t>
            </a:r>
            <a:endParaRPr/>
          </a:p>
        </p:txBody>
      </p:sp>
      <p:sp>
        <p:nvSpPr>
          <p:cNvPr id="552" name="Google Shape;552;p21"/>
          <p:cNvSpPr txBox="1"/>
          <p:nvPr/>
        </p:nvSpPr>
        <p:spPr>
          <a:xfrm>
            <a:off x="1114425" y="5619797"/>
            <a:ext cx="83670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2: Meet Your Partner + Select Your Neighborhood (5 minutes)</a:t>
            </a:r>
            <a:endParaRPr/>
          </a:p>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Find a partner and together, pick a real or imaginary neighborhood in your city. You will pretend to represent that neighborhood when assigning values to indicators later. For the purposes of this activity, each “neighborhood” will have the same value of 100 for each of the following indicators:</a:t>
            </a:r>
            <a:endParaRPr b="0" i="0" sz="2000" u="none" cap="none" strike="noStrike">
              <a:solidFill>
                <a:srgbClr val="4A4849"/>
              </a:solidFill>
              <a:latin typeface="Arial"/>
              <a:ea typeface="Arial"/>
              <a:cs typeface="Arial"/>
              <a:sym typeface="Arial"/>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 of Households Without AC Access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 Energy-Burdened Households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Surface Temperature / Lack of Tree Cover</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 of Population Over 65 Living Alone</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Percent of Neighborhood With Tree Canopy Coverage</a:t>
            </a:r>
            <a:endParaRPr/>
          </a:p>
        </p:txBody>
      </p:sp>
      <p:sp>
        <p:nvSpPr>
          <p:cNvPr id="553" name="Google Shape;553;p21"/>
          <p:cNvSpPr txBox="1"/>
          <p:nvPr/>
        </p:nvSpPr>
        <p:spPr>
          <a:xfrm>
            <a:off x="10236950" y="7345945"/>
            <a:ext cx="66579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800" u="none" cap="none" strike="noStrike">
                <a:solidFill>
                  <a:srgbClr val="FFFFFF"/>
                </a:solidFill>
                <a:latin typeface="Arial"/>
                <a:ea typeface="Arial"/>
                <a:cs typeface="Arial"/>
                <a:sym typeface="Arial"/>
              </a:rPr>
              <a:t>Articles About Extreme Heat for Reference:</a:t>
            </a:r>
            <a:endParaRPr/>
          </a:p>
          <a:p>
            <a:pPr indent="-342900" lvl="1" marL="457200" marR="0" rtl="0" algn="l">
              <a:lnSpc>
                <a:spcPct val="100000"/>
              </a:lnSpc>
              <a:spcBef>
                <a:spcPts val="0"/>
              </a:spcBef>
              <a:spcAft>
                <a:spcPts val="0"/>
              </a:spcAft>
              <a:buClr>
                <a:srgbClr val="FFFFFF"/>
              </a:buClr>
              <a:buSzPts val="1800"/>
              <a:buFont typeface="Arial"/>
              <a:buChar char="•"/>
            </a:pPr>
            <a:r>
              <a:rPr b="1" i="0" lang="en-US" sz="1800" u="sng" cap="none" strike="noStrike">
                <a:solidFill>
                  <a:srgbClr val="FFFFFF"/>
                </a:solidFill>
                <a:latin typeface="Arial"/>
                <a:ea typeface="Arial"/>
                <a:cs typeface="Arial"/>
                <a:sym typeface="Arial"/>
                <a:hlinkClick r:id="rId3">
                  <a:extLst>
                    <a:ext uri="{A12FA001-AC4F-418D-AE19-62706E023703}">
                      <ahyp:hlinkClr val="tx"/>
                    </a:ext>
                  </a:extLst>
                </a:hlinkClick>
              </a:rPr>
              <a:t>Who Is At Most Risk To Extreme Heat? </a:t>
            </a:r>
            <a:r>
              <a:rPr b="0" i="0" lang="en-US" sz="1800" u="none" cap="none" strike="noStrike">
                <a:solidFill>
                  <a:srgbClr val="FFFFFF"/>
                </a:solidFill>
                <a:latin typeface="Arial"/>
                <a:ea typeface="Arial"/>
                <a:cs typeface="Arial"/>
                <a:sym typeface="Arial"/>
              </a:rPr>
              <a:t> NIHHIS</a:t>
            </a:r>
            <a:endParaRPr/>
          </a:p>
          <a:p>
            <a:pPr indent="-342900" lvl="1" marL="457200" marR="0" rtl="0" algn="l">
              <a:lnSpc>
                <a:spcPct val="100000"/>
              </a:lnSpc>
              <a:spcBef>
                <a:spcPts val="0"/>
              </a:spcBef>
              <a:spcAft>
                <a:spcPts val="0"/>
              </a:spcAft>
              <a:buClr>
                <a:srgbClr val="FFFFFF"/>
              </a:buClr>
              <a:buSzPts val="1800"/>
              <a:buFont typeface="Arial"/>
              <a:buChar char="•"/>
            </a:pPr>
            <a:r>
              <a:rPr b="1" i="0" lang="en-US" sz="1800" u="sng" cap="none" strike="noStrike">
                <a:solidFill>
                  <a:srgbClr val="FFFFFF"/>
                </a:solidFill>
                <a:latin typeface="Arial"/>
                <a:ea typeface="Arial"/>
                <a:cs typeface="Arial"/>
                <a:sym typeface="Arial"/>
                <a:hlinkClick r:id="rId4">
                  <a:extLst>
                    <a:ext uri="{A12FA001-AC4F-418D-AE19-62706E023703}">
                      <ahyp:hlinkClr val="tx"/>
                    </a:ext>
                  </a:extLst>
                </a:hlinkClick>
              </a:rPr>
              <a:t>The Unequal Burden of Heat</a:t>
            </a:r>
            <a:r>
              <a:rPr b="0" i="0" lang="en-US" sz="1800" u="none" cap="none" strike="noStrike">
                <a:solidFill>
                  <a:srgbClr val="FFFFFF"/>
                </a:solidFill>
                <a:latin typeface="Arial"/>
                <a:ea typeface="Arial"/>
                <a:cs typeface="Arial"/>
                <a:sym typeface="Arial"/>
              </a:rPr>
              <a:t> American Scientist</a:t>
            </a:r>
            <a:endParaRPr/>
          </a:p>
          <a:p>
            <a:pPr indent="-342900" lvl="1" marL="457200" marR="0" rtl="0" algn="l">
              <a:lnSpc>
                <a:spcPct val="100000"/>
              </a:lnSpc>
              <a:spcBef>
                <a:spcPts val="0"/>
              </a:spcBef>
              <a:spcAft>
                <a:spcPts val="0"/>
              </a:spcAft>
              <a:buClr>
                <a:srgbClr val="FFFFFF"/>
              </a:buClr>
              <a:buSzPts val="1800"/>
              <a:buFont typeface="Arial"/>
              <a:buChar char="•"/>
            </a:pPr>
            <a:r>
              <a:rPr b="1" i="0" lang="en-US" sz="1800" u="sng" cap="none" strike="noStrike">
                <a:solidFill>
                  <a:srgbClr val="FFFFFF"/>
                </a:solidFill>
                <a:latin typeface="Arial"/>
                <a:ea typeface="Arial"/>
                <a:cs typeface="Arial"/>
                <a:sym typeface="Arial"/>
              </a:rPr>
              <a:t>41 million Americans are simmering on urban heat islands</a:t>
            </a:r>
            <a:r>
              <a:rPr b="1" i="0" lang="en-US" sz="18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Grist</a:t>
            </a:r>
            <a:endParaRPr/>
          </a:p>
        </p:txBody>
      </p:sp>
      <p:grpSp>
        <p:nvGrpSpPr>
          <p:cNvPr id="554" name="Google Shape;554;p21"/>
          <p:cNvGrpSpPr/>
          <p:nvPr/>
        </p:nvGrpSpPr>
        <p:grpSpPr>
          <a:xfrm>
            <a:off x="-1248082" y="9570840"/>
            <a:ext cx="19536082" cy="716160"/>
            <a:chOff x="0" y="-38100"/>
            <a:chExt cx="5145306" cy="188619"/>
          </a:xfrm>
        </p:grpSpPr>
        <p:sp>
          <p:nvSpPr>
            <p:cNvPr id="555" name="Google Shape;555;p21"/>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556" name="Google Shape;556;p21"/>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21"/>
          <p:cNvGrpSpPr/>
          <p:nvPr/>
        </p:nvGrpSpPr>
        <p:grpSpPr>
          <a:xfrm>
            <a:off x="1114425" y="1156125"/>
            <a:ext cx="8746178" cy="458700"/>
            <a:chOff x="962025" y="1003725"/>
            <a:chExt cx="8746178" cy="458700"/>
          </a:xfrm>
        </p:grpSpPr>
        <p:sp>
          <p:nvSpPr>
            <p:cNvPr id="558" name="Google Shape;558;p21"/>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59" name="Google Shape;559;p21"/>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67" name="Shape 567"/>
        <p:cNvGrpSpPr/>
        <p:nvPr/>
      </p:nvGrpSpPr>
      <p:grpSpPr>
        <a:xfrm>
          <a:off x="0" y="0"/>
          <a:ext cx="0" cy="0"/>
          <a:chOff x="0" y="0"/>
          <a:chExt cx="0" cy="0"/>
        </a:xfrm>
      </p:grpSpPr>
      <p:sp>
        <p:nvSpPr>
          <p:cNvPr id="568" name="Google Shape;568;p22"/>
          <p:cNvSpPr txBox="1"/>
          <p:nvPr/>
        </p:nvSpPr>
        <p:spPr>
          <a:xfrm>
            <a:off x="1028700" y="1899400"/>
            <a:ext cx="53988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BUILD YOUR OWN SPATIAL DATA INDEX</a:t>
            </a:r>
            <a:endParaRPr/>
          </a:p>
        </p:txBody>
      </p:sp>
      <p:sp>
        <p:nvSpPr>
          <p:cNvPr id="569" name="Google Shape;569;p22"/>
          <p:cNvSpPr txBox="1"/>
          <p:nvPr/>
        </p:nvSpPr>
        <p:spPr>
          <a:xfrm>
            <a:off x="1028700" y="4767543"/>
            <a:ext cx="71757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1: Launch the Learn Module (5 minutes)</a:t>
            </a:r>
            <a:endParaRPr/>
          </a:p>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Go to the ArcGIS Learn project:</a:t>
            </a:r>
            <a:endParaRPr/>
          </a:p>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 👉 </a:t>
            </a:r>
            <a:r>
              <a:rPr b="0" i="0" lang="en-US" sz="2000" u="sng" cap="none" strike="noStrike">
                <a:solidFill>
                  <a:srgbClr val="4A4849"/>
                </a:solidFill>
                <a:latin typeface="Arial"/>
                <a:ea typeface="Arial"/>
                <a:cs typeface="Arial"/>
                <a:sym typeface="Arial"/>
                <a:hlinkClick r:id="rId3">
                  <a:extLst>
                    <a:ext uri="{A12FA001-AC4F-418D-AE19-62706E023703}">
                      <ahyp:hlinkClr val="tx"/>
                    </a:ext>
                  </a:extLst>
                </a:hlinkClick>
              </a:rPr>
              <a:t>Create an Environmental Justice Index Map</a:t>
            </a:r>
            <a:endParaRPr/>
          </a:p>
          <a:p>
            <a:pPr indent="0" lvl="0" marL="0" marR="0" rtl="0" algn="l">
              <a:lnSpc>
                <a:spcPct val="100000"/>
              </a:lnSpc>
              <a:spcBef>
                <a:spcPts val="0"/>
              </a:spcBef>
              <a:spcAft>
                <a:spcPts val="0"/>
              </a:spcAft>
              <a:buNone/>
            </a:pPr>
            <a:r>
              <a:t/>
            </a:r>
            <a:endParaRPr b="0" i="0" sz="2000" u="sng" cap="none" strike="noStrike">
              <a:solidFill>
                <a:srgbClr val="4A4849"/>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Sign in to ArcGIS Pro and download all of the listed datasets in the tutorial.</a:t>
            </a:r>
            <a:endParaRPr/>
          </a:p>
        </p:txBody>
      </p:sp>
      <p:sp>
        <p:nvSpPr>
          <p:cNvPr id="570" name="Google Shape;570;p22"/>
          <p:cNvSpPr txBox="1"/>
          <p:nvPr/>
        </p:nvSpPr>
        <p:spPr>
          <a:xfrm>
            <a:off x="9109010" y="4767543"/>
            <a:ext cx="81504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3. Customize the Weighting (10–15 minutes)</a:t>
            </a:r>
            <a:endParaRPr/>
          </a:p>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Using the Smart Map Search tool:</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Revisit the indicators and try adjusting the weights.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Consider how shifting the weights changes which neighborhoods are classified as vulnerable. What are the real world implications of these decisions?</a:t>
            </a:r>
            <a:endParaRPr/>
          </a:p>
        </p:txBody>
      </p:sp>
      <p:sp>
        <p:nvSpPr>
          <p:cNvPr id="571" name="Google Shape;571;p22"/>
          <p:cNvSpPr txBox="1"/>
          <p:nvPr/>
        </p:nvSpPr>
        <p:spPr>
          <a:xfrm>
            <a:off x="1028700" y="6974892"/>
            <a:ext cx="71757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2: Follow the Tutorial Instructions (35–45 minutes)</a:t>
            </a:r>
            <a:endParaRPr/>
          </a:p>
          <a:p>
            <a:pPr indent="0" lvl="0" marL="0" marR="0" rtl="0" algn="l">
              <a:lnSpc>
                <a:spcPct val="100000"/>
              </a:lnSpc>
              <a:spcBef>
                <a:spcPts val="0"/>
              </a:spcBef>
              <a:spcAft>
                <a:spcPts val="0"/>
              </a:spcAft>
              <a:buNone/>
            </a:pPr>
            <a:r>
              <a:rPr b="0" i="0" lang="en-US" sz="2000" u="none" cap="none" strike="noStrike">
                <a:solidFill>
                  <a:srgbClr val="4A4849"/>
                </a:solidFill>
                <a:latin typeface="Arial"/>
                <a:ea typeface="Arial"/>
                <a:cs typeface="Arial"/>
                <a:sym typeface="Arial"/>
              </a:rPr>
              <a:t>As you work through the steps, pause to reflect on:</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What indicators are being used?</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Who might have selected them?</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What indicators are left out?</a:t>
            </a:r>
            <a:endParaRPr/>
          </a:p>
        </p:txBody>
      </p:sp>
      <p:grpSp>
        <p:nvGrpSpPr>
          <p:cNvPr id="572" name="Google Shape;572;p22"/>
          <p:cNvGrpSpPr/>
          <p:nvPr/>
        </p:nvGrpSpPr>
        <p:grpSpPr>
          <a:xfrm>
            <a:off x="1028700" y="3011975"/>
            <a:ext cx="16230507" cy="1387217"/>
            <a:chOff x="0" y="-38100"/>
            <a:chExt cx="3048097" cy="260520"/>
          </a:xfrm>
        </p:grpSpPr>
        <p:sp>
          <p:nvSpPr>
            <p:cNvPr id="573" name="Google Shape;573;p22"/>
            <p:cNvSpPr/>
            <p:nvPr/>
          </p:nvSpPr>
          <p:spPr>
            <a:xfrm>
              <a:off x="0" y="0"/>
              <a:ext cx="3048097" cy="222420"/>
            </a:xfrm>
            <a:custGeom>
              <a:rect b="b" l="l" r="r" t="t"/>
              <a:pathLst>
                <a:path extrusionOk="0" h="222420" w="3048097">
                  <a:moveTo>
                    <a:pt x="0" y="0"/>
                  </a:moveTo>
                  <a:lnTo>
                    <a:pt x="3048097" y="0"/>
                  </a:lnTo>
                  <a:lnTo>
                    <a:pt x="3048097" y="222420"/>
                  </a:lnTo>
                  <a:lnTo>
                    <a:pt x="0" y="222420"/>
                  </a:lnTo>
                  <a:close/>
                </a:path>
              </a:pathLst>
            </a:custGeom>
            <a:solidFill>
              <a:srgbClr val="04467C"/>
            </a:solidFill>
            <a:ln>
              <a:noFill/>
            </a:ln>
          </p:spPr>
        </p:sp>
        <p:sp>
          <p:nvSpPr>
            <p:cNvPr id="574" name="Google Shape;574;p22"/>
            <p:cNvSpPr txBox="1"/>
            <p:nvPr/>
          </p:nvSpPr>
          <p:spPr>
            <a:xfrm>
              <a:off x="0" y="-38100"/>
              <a:ext cx="3048097" cy="26052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22"/>
          <p:cNvSpPr txBox="1"/>
          <p:nvPr/>
        </p:nvSpPr>
        <p:spPr>
          <a:xfrm>
            <a:off x="1379562" y="3505691"/>
            <a:ext cx="15528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This version of the activity uses an ArcGIS Learn module and requires access to ArcGIS Pro. It is designed for students with some prior experience using GIS tools.</a:t>
            </a:r>
            <a:endParaRPr/>
          </a:p>
        </p:txBody>
      </p:sp>
      <p:grpSp>
        <p:nvGrpSpPr>
          <p:cNvPr id="576" name="Google Shape;576;p22"/>
          <p:cNvGrpSpPr/>
          <p:nvPr/>
        </p:nvGrpSpPr>
        <p:grpSpPr>
          <a:xfrm>
            <a:off x="-1248082" y="9570840"/>
            <a:ext cx="19536082" cy="716160"/>
            <a:chOff x="0" y="-38100"/>
            <a:chExt cx="5145306" cy="188619"/>
          </a:xfrm>
        </p:grpSpPr>
        <p:sp>
          <p:nvSpPr>
            <p:cNvPr id="577" name="Google Shape;577;p22"/>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578" name="Google Shape;578;p22"/>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9" name="Google Shape;579;p22"/>
          <p:cNvSpPr txBox="1"/>
          <p:nvPr/>
        </p:nvSpPr>
        <p:spPr>
          <a:xfrm>
            <a:off x="9109010" y="6974892"/>
            <a:ext cx="81504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A4849"/>
                </a:solidFill>
                <a:latin typeface="Arial"/>
                <a:ea typeface="Arial"/>
                <a:cs typeface="Arial"/>
                <a:sym typeface="Arial"/>
              </a:rPr>
              <a:t>Step 4: Reflect + Discuss (10 minutes)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What are the strengths and limitations of this tool?</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What data is missing?</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How does changing weights reflect different stakeholder priorities?</a:t>
            </a:r>
            <a:endParaRPr/>
          </a:p>
          <a:p>
            <a:pPr indent="-355600" lvl="1" marL="457200" marR="0" rtl="0" algn="l">
              <a:lnSpc>
                <a:spcPct val="100000"/>
              </a:lnSpc>
              <a:spcBef>
                <a:spcPts val="0"/>
              </a:spcBef>
              <a:spcAft>
                <a:spcPts val="0"/>
              </a:spcAft>
              <a:buClr>
                <a:srgbClr val="4A4849"/>
              </a:buClr>
              <a:buSzPts val="2000"/>
              <a:buFont typeface="Arial"/>
              <a:buChar char="•"/>
            </a:pPr>
            <a:r>
              <a:rPr b="0" i="0" lang="en-US" sz="2000" u="none" cap="none" strike="noStrike">
                <a:solidFill>
                  <a:srgbClr val="4A4849"/>
                </a:solidFill>
                <a:latin typeface="Arial"/>
                <a:ea typeface="Arial"/>
                <a:cs typeface="Arial"/>
                <a:sym typeface="Arial"/>
              </a:rPr>
              <a:t>How can this process be made more just, or equitable?</a:t>
            </a:r>
            <a:endParaRPr/>
          </a:p>
        </p:txBody>
      </p:sp>
      <p:grpSp>
        <p:nvGrpSpPr>
          <p:cNvPr id="580" name="Google Shape;580;p22"/>
          <p:cNvGrpSpPr/>
          <p:nvPr/>
        </p:nvGrpSpPr>
        <p:grpSpPr>
          <a:xfrm>
            <a:off x="1114425" y="1156125"/>
            <a:ext cx="8746178" cy="458700"/>
            <a:chOff x="962025" y="1003725"/>
            <a:chExt cx="8746178" cy="458700"/>
          </a:xfrm>
        </p:grpSpPr>
        <p:sp>
          <p:nvSpPr>
            <p:cNvPr id="581" name="Google Shape;581;p22"/>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2" name="Google Shape;582;p2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
        <p:nvSpPr>
          <p:cNvPr id="583" name="Google Shape;583;p22"/>
          <p:cNvSpPr txBox="1"/>
          <p:nvPr/>
        </p:nvSpPr>
        <p:spPr>
          <a:xfrm>
            <a:off x="3360507" y="1165763"/>
            <a:ext cx="4254000" cy="477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100" u="none" cap="none" strike="noStrike">
                <a:solidFill>
                  <a:srgbClr val="BCBDBF"/>
                </a:solidFill>
                <a:latin typeface="Arial"/>
                <a:ea typeface="Arial"/>
                <a:cs typeface="Arial"/>
                <a:sym typeface="Arial"/>
              </a:rPr>
              <a:t>GIS VERSION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87" name="Shape 587"/>
        <p:cNvGrpSpPr/>
        <p:nvPr/>
      </p:nvGrpSpPr>
      <p:grpSpPr>
        <a:xfrm>
          <a:off x="0" y="0"/>
          <a:ext cx="0" cy="0"/>
          <a:chOff x="0" y="0"/>
          <a:chExt cx="0" cy="0"/>
        </a:xfrm>
      </p:grpSpPr>
      <p:grpSp>
        <p:nvGrpSpPr>
          <p:cNvPr id="588" name="Google Shape;588;p23"/>
          <p:cNvGrpSpPr/>
          <p:nvPr/>
        </p:nvGrpSpPr>
        <p:grpSpPr>
          <a:xfrm>
            <a:off x="-1248082" y="9570840"/>
            <a:ext cx="19536082" cy="716160"/>
            <a:chOff x="0" y="-38100"/>
            <a:chExt cx="5145306" cy="188619"/>
          </a:xfrm>
        </p:grpSpPr>
        <p:sp>
          <p:nvSpPr>
            <p:cNvPr id="589" name="Google Shape;589;p23"/>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590" name="Google Shape;590;p23"/>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23"/>
          <p:cNvGrpSpPr/>
          <p:nvPr/>
        </p:nvGrpSpPr>
        <p:grpSpPr>
          <a:xfrm>
            <a:off x="1028700" y="3215943"/>
            <a:ext cx="10425375" cy="3968861"/>
            <a:chOff x="0" y="104775"/>
            <a:chExt cx="13900500" cy="5291815"/>
          </a:xfrm>
        </p:grpSpPr>
        <p:sp>
          <p:nvSpPr>
            <p:cNvPr id="592" name="Google Shape;592;p23"/>
            <p:cNvSpPr txBox="1"/>
            <p:nvPr/>
          </p:nvSpPr>
          <p:spPr>
            <a:xfrm>
              <a:off x="0" y="104775"/>
              <a:ext cx="13900500" cy="444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What the Data Misses</a:t>
              </a:r>
              <a:endParaRPr/>
            </a:p>
          </p:txBody>
        </p:sp>
        <p:sp>
          <p:nvSpPr>
            <p:cNvPr id="593" name="Google Shape;593;p23"/>
            <p:cNvSpPr txBox="1"/>
            <p:nvPr/>
          </p:nvSpPr>
          <p:spPr>
            <a:xfrm>
              <a:off x="0" y="4739890"/>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3</a:t>
              </a:r>
              <a:endParaRPr/>
            </a:p>
          </p:txBody>
        </p:sp>
      </p:grpSp>
      <p:grpSp>
        <p:nvGrpSpPr>
          <p:cNvPr id="594" name="Google Shape;594;p23"/>
          <p:cNvGrpSpPr/>
          <p:nvPr/>
        </p:nvGrpSpPr>
        <p:grpSpPr>
          <a:xfrm>
            <a:off x="12109962" y="-144661"/>
            <a:ext cx="7108723" cy="10431661"/>
            <a:chOff x="0" y="-38100"/>
            <a:chExt cx="1872256" cy="2747433"/>
          </a:xfrm>
        </p:grpSpPr>
        <p:sp>
          <p:nvSpPr>
            <p:cNvPr id="595" name="Google Shape;595;p23"/>
            <p:cNvSpPr/>
            <p:nvPr/>
          </p:nvSpPr>
          <p:spPr>
            <a:xfrm>
              <a:off x="0" y="0"/>
              <a:ext cx="1872256" cy="2709333"/>
            </a:xfrm>
            <a:custGeom>
              <a:rect b="b" l="l" r="r" t="t"/>
              <a:pathLst>
                <a:path extrusionOk="0" h="2709333" w="1872256">
                  <a:moveTo>
                    <a:pt x="0" y="0"/>
                  </a:moveTo>
                  <a:lnTo>
                    <a:pt x="1872256" y="0"/>
                  </a:lnTo>
                  <a:lnTo>
                    <a:pt x="1872256" y="2709333"/>
                  </a:lnTo>
                  <a:lnTo>
                    <a:pt x="0" y="2709333"/>
                  </a:lnTo>
                  <a:close/>
                </a:path>
              </a:pathLst>
            </a:custGeom>
            <a:solidFill>
              <a:srgbClr val="04467C"/>
            </a:solidFill>
            <a:ln>
              <a:noFill/>
            </a:ln>
          </p:spPr>
        </p:sp>
        <p:sp>
          <p:nvSpPr>
            <p:cNvPr id="596" name="Google Shape;596;p23"/>
            <p:cNvSpPr txBox="1"/>
            <p:nvPr/>
          </p:nvSpPr>
          <p:spPr>
            <a:xfrm>
              <a:off x="0" y="-38100"/>
              <a:ext cx="187225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600" name="Shape 600"/>
        <p:cNvGrpSpPr/>
        <p:nvPr/>
      </p:nvGrpSpPr>
      <p:grpSpPr>
        <a:xfrm>
          <a:off x="0" y="0"/>
          <a:ext cx="0" cy="0"/>
          <a:chOff x="0" y="0"/>
          <a:chExt cx="0" cy="0"/>
        </a:xfrm>
      </p:grpSpPr>
      <p:grpSp>
        <p:nvGrpSpPr>
          <p:cNvPr id="601" name="Google Shape;601;p24"/>
          <p:cNvGrpSpPr/>
          <p:nvPr/>
        </p:nvGrpSpPr>
        <p:grpSpPr>
          <a:xfrm>
            <a:off x="12109950" y="76"/>
            <a:ext cx="6178070" cy="10286939"/>
            <a:chOff x="0" y="-38100"/>
            <a:chExt cx="1872256" cy="2747433"/>
          </a:xfrm>
        </p:grpSpPr>
        <p:sp>
          <p:nvSpPr>
            <p:cNvPr id="602" name="Google Shape;602;p24"/>
            <p:cNvSpPr/>
            <p:nvPr/>
          </p:nvSpPr>
          <p:spPr>
            <a:xfrm>
              <a:off x="0" y="0"/>
              <a:ext cx="1872256" cy="2709333"/>
            </a:xfrm>
            <a:custGeom>
              <a:rect b="b" l="l" r="r" t="t"/>
              <a:pathLst>
                <a:path extrusionOk="0" h="2709333" w="1872256">
                  <a:moveTo>
                    <a:pt x="0" y="0"/>
                  </a:moveTo>
                  <a:lnTo>
                    <a:pt x="1872256" y="0"/>
                  </a:lnTo>
                  <a:lnTo>
                    <a:pt x="1872256" y="2709333"/>
                  </a:lnTo>
                  <a:lnTo>
                    <a:pt x="0" y="2709333"/>
                  </a:lnTo>
                  <a:close/>
                </a:path>
              </a:pathLst>
            </a:custGeom>
            <a:solidFill>
              <a:schemeClr val="accent1"/>
            </a:solidFill>
            <a:ln>
              <a:noFill/>
            </a:ln>
          </p:spPr>
        </p:sp>
        <p:sp>
          <p:nvSpPr>
            <p:cNvPr id="603" name="Google Shape;603;p24"/>
            <p:cNvSpPr txBox="1"/>
            <p:nvPr/>
          </p:nvSpPr>
          <p:spPr>
            <a:xfrm>
              <a:off x="0" y="-38100"/>
              <a:ext cx="1872256" cy="274743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24"/>
          <p:cNvGrpSpPr/>
          <p:nvPr/>
        </p:nvGrpSpPr>
        <p:grpSpPr>
          <a:xfrm>
            <a:off x="-1248075" y="9570849"/>
            <a:ext cx="13358132" cy="716137"/>
            <a:chOff x="0" y="-38100"/>
            <a:chExt cx="3518168" cy="251771"/>
          </a:xfrm>
        </p:grpSpPr>
        <p:sp>
          <p:nvSpPr>
            <p:cNvPr id="605" name="Google Shape;605;p24"/>
            <p:cNvSpPr/>
            <p:nvPr/>
          </p:nvSpPr>
          <p:spPr>
            <a:xfrm>
              <a:off x="0" y="0"/>
              <a:ext cx="3518168" cy="213671"/>
            </a:xfrm>
            <a:custGeom>
              <a:rect b="b" l="l" r="r" t="t"/>
              <a:pathLst>
                <a:path extrusionOk="0" h="213671" w="3518168">
                  <a:moveTo>
                    <a:pt x="0" y="0"/>
                  </a:moveTo>
                  <a:lnTo>
                    <a:pt x="3518168" y="0"/>
                  </a:lnTo>
                  <a:lnTo>
                    <a:pt x="3518168" y="213671"/>
                  </a:lnTo>
                  <a:lnTo>
                    <a:pt x="0" y="213671"/>
                  </a:lnTo>
                  <a:close/>
                </a:path>
              </a:pathLst>
            </a:custGeom>
            <a:solidFill>
              <a:srgbClr val="4A4849"/>
            </a:solidFill>
            <a:ln>
              <a:noFill/>
            </a:ln>
          </p:spPr>
        </p:sp>
        <p:sp>
          <p:nvSpPr>
            <p:cNvPr id="606" name="Google Shape;606;p24"/>
            <p:cNvSpPr txBox="1"/>
            <p:nvPr/>
          </p:nvSpPr>
          <p:spPr>
            <a:xfrm>
              <a:off x="0" y="-38100"/>
              <a:ext cx="3518168"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7" name="Google Shape;607;p24"/>
          <p:cNvSpPr/>
          <p:nvPr/>
        </p:nvSpPr>
        <p:spPr>
          <a:xfrm>
            <a:off x="12682580" y="1137175"/>
            <a:ext cx="5032811" cy="3774608"/>
          </a:xfrm>
          <a:custGeom>
            <a:rect b="b" l="l" r="r" t="t"/>
            <a:pathLst>
              <a:path extrusionOk="0" h="3774608" w="5032811">
                <a:moveTo>
                  <a:pt x="0" y="0"/>
                </a:moveTo>
                <a:lnTo>
                  <a:pt x="5032811" y="0"/>
                </a:lnTo>
                <a:lnTo>
                  <a:pt x="5032811" y="3774608"/>
                </a:lnTo>
                <a:lnTo>
                  <a:pt x="0" y="3774608"/>
                </a:lnTo>
                <a:lnTo>
                  <a:pt x="0" y="0"/>
                </a:lnTo>
                <a:close/>
              </a:path>
            </a:pathLst>
          </a:custGeom>
          <a:blipFill rotWithShape="1">
            <a:blip r:embed="rId3">
              <a:alphaModFix/>
            </a:blip>
            <a:stretch>
              <a:fillRect b="0" l="0" r="0" t="0"/>
            </a:stretch>
          </a:blipFill>
          <a:ln>
            <a:noFill/>
          </a:ln>
        </p:spPr>
      </p:sp>
      <p:sp>
        <p:nvSpPr>
          <p:cNvPr id="608" name="Google Shape;608;p24"/>
          <p:cNvSpPr txBox="1"/>
          <p:nvPr/>
        </p:nvSpPr>
        <p:spPr>
          <a:xfrm>
            <a:off x="1028700" y="1085850"/>
            <a:ext cx="10757400" cy="187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100" u="none" cap="none" strike="noStrike">
                <a:solidFill>
                  <a:srgbClr val="4A4849"/>
                </a:solidFill>
                <a:latin typeface="Arial"/>
                <a:ea typeface="Arial"/>
                <a:cs typeface="Arial"/>
                <a:sym typeface="Arial"/>
              </a:rPr>
              <a:t>What are the Limits of Digital EJ Maps and Indices?</a:t>
            </a:r>
            <a:endParaRPr/>
          </a:p>
        </p:txBody>
      </p:sp>
      <p:sp>
        <p:nvSpPr>
          <p:cNvPr id="609" name="Google Shape;609;p24"/>
          <p:cNvSpPr txBox="1"/>
          <p:nvPr/>
        </p:nvSpPr>
        <p:spPr>
          <a:xfrm>
            <a:off x="12682580" y="5126246"/>
            <a:ext cx="5032800" cy="387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One example of how groundtruthing can complement mapping using aerial imagery, or data collected in a top-down manner, is in mapping access to fresh fruits and vegetables. Stores change often, and some vendors of fresh produce may be street vendors. </a:t>
            </a:r>
            <a:endParaRPr/>
          </a:p>
          <a:p>
            <a:pPr indent="0" lvl="0" marL="0" marR="0" rtl="0" algn="l">
              <a:lnSpc>
                <a:spcPct val="100000"/>
              </a:lnSpc>
              <a:spcBef>
                <a:spcPts val="0"/>
              </a:spcBef>
              <a:spcAft>
                <a:spcPts val="0"/>
              </a:spcAft>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Conducting an on-the-ground survey can be an effective way to ensure that data is accurate and up to date (Dean et al., 2011). Conducting this type of fieldwork in partnership with communities may make it even more effective in understanding how people experience injustice on the ground.</a:t>
            </a:r>
            <a:endParaRPr/>
          </a:p>
        </p:txBody>
      </p:sp>
      <p:sp>
        <p:nvSpPr>
          <p:cNvPr id="610" name="Google Shape;610;p24"/>
          <p:cNvSpPr txBox="1"/>
          <p:nvPr/>
        </p:nvSpPr>
        <p:spPr>
          <a:xfrm>
            <a:off x="1028700" y="3163428"/>
            <a:ext cx="10690800" cy="4615800"/>
          </a:xfrm>
          <a:prstGeom prst="rect">
            <a:avLst/>
          </a:prstGeom>
          <a:noFill/>
          <a:ln>
            <a:noFill/>
          </a:ln>
        </p:spPr>
        <p:txBody>
          <a:bodyPr anchorCtr="0" anchor="t" bIns="0" lIns="0" spcFirstLastPara="1" rIns="0" wrap="square" tIns="0">
            <a:spAutoFit/>
          </a:bodyPr>
          <a:lstStyle/>
          <a:p>
            <a:pPr indent="-387286" lvl="1" marL="457200" marR="0" rtl="0" algn="l">
              <a:lnSpc>
                <a:spcPct val="100000"/>
              </a:lnSpc>
              <a:spcBef>
                <a:spcPts val="0"/>
              </a:spcBef>
              <a:spcAft>
                <a:spcPts val="0"/>
              </a:spcAft>
              <a:buClr>
                <a:srgbClr val="000000"/>
              </a:buClr>
              <a:buSzPts val="2499"/>
              <a:buFont typeface="Arial"/>
              <a:buChar char="•"/>
            </a:pPr>
            <a:r>
              <a:rPr b="1" i="0" lang="en-US" sz="2499" u="none" cap="none" strike="noStrike">
                <a:solidFill>
                  <a:srgbClr val="000000"/>
                </a:solidFill>
                <a:latin typeface="Arial"/>
                <a:ea typeface="Arial"/>
                <a:cs typeface="Arial"/>
                <a:sym typeface="Arial"/>
              </a:rPr>
              <a:t>Scale Misalignment: </a:t>
            </a:r>
            <a:r>
              <a:rPr b="0" i="0" lang="en-US" sz="2499" u="none" cap="none" strike="noStrike">
                <a:solidFill>
                  <a:srgbClr val="000000"/>
                </a:solidFill>
                <a:latin typeface="Arial"/>
                <a:ea typeface="Arial"/>
                <a:cs typeface="Arial"/>
                <a:sym typeface="Arial"/>
              </a:rPr>
              <a:t>Because many EJ indices report data at the Census Tract level, disparities between blocks may be missed. </a:t>
            </a:r>
            <a:endParaRPr/>
          </a:p>
          <a:p>
            <a:pPr indent="-387286" lvl="1" marL="457200" marR="0" rtl="0" algn="l">
              <a:lnSpc>
                <a:spcPct val="100000"/>
              </a:lnSpc>
              <a:spcBef>
                <a:spcPts val="0"/>
              </a:spcBef>
              <a:spcAft>
                <a:spcPts val="0"/>
              </a:spcAft>
              <a:buClr>
                <a:srgbClr val="000000"/>
              </a:buClr>
              <a:buSzPts val="2499"/>
              <a:buFont typeface="Arial"/>
              <a:buChar char="•"/>
            </a:pPr>
            <a:r>
              <a:rPr b="1" i="0" lang="en-US" sz="2499" u="none" cap="none" strike="noStrike">
                <a:solidFill>
                  <a:srgbClr val="000000"/>
                </a:solidFill>
                <a:latin typeface="Arial"/>
                <a:ea typeface="Arial"/>
                <a:cs typeface="Arial"/>
                <a:sym typeface="Arial"/>
              </a:rPr>
              <a:t>Technical Barriers: </a:t>
            </a:r>
            <a:r>
              <a:rPr b="0" i="0" lang="en-US" sz="2499" u="none" cap="none" strike="noStrike">
                <a:solidFill>
                  <a:srgbClr val="000000"/>
                </a:solidFill>
                <a:latin typeface="Arial"/>
                <a:ea typeface="Arial"/>
                <a:cs typeface="Arial"/>
                <a:sym typeface="Arial"/>
              </a:rPr>
              <a:t>The creation and use of digital mapping tools, particularly indices, exclude people like the elderly who lack the necessary technical skill sets or communities without internet access. </a:t>
            </a:r>
            <a:endParaRPr/>
          </a:p>
          <a:p>
            <a:pPr indent="-387286" lvl="1" marL="457200" marR="0" rtl="0" algn="l">
              <a:lnSpc>
                <a:spcPct val="100000"/>
              </a:lnSpc>
              <a:spcBef>
                <a:spcPts val="0"/>
              </a:spcBef>
              <a:spcAft>
                <a:spcPts val="0"/>
              </a:spcAft>
              <a:buClr>
                <a:srgbClr val="000000"/>
              </a:buClr>
              <a:buSzPts val="2499"/>
              <a:buFont typeface="Arial"/>
              <a:buChar char="•"/>
            </a:pPr>
            <a:r>
              <a:rPr b="1" i="0" lang="en-US" sz="2499" u="none" cap="none" strike="noStrike">
                <a:solidFill>
                  <a:srgbClr val="000000"/>
                </a:solidFill>
                <a:latin typeface="Arial"/>
                <a:ea typeface="Arial"/>
                <a:cs typeface="Arial"/>
                <a:sym typeface="Arial"/>
              </a:rPr>
              <a:t>Lack of Community Input: </a:t>
            </a:r>
            <a:r>
              <a:rPr b="0" i="0" lang="en-US" sz="2499" u="none" cap="none" strike="noStrike">
                <a:solidFill>
                  <a:srgbClr val="000000"/>
                </a:solidFill>
                <a:latin typeface="Arial"/>
                <a:ea typeface="Arial"/>
                <a:cs typeface="Arial"/>
                <a:sym typeface="Arial"/>
              </a:rPr>
              <a:t>While many indices, like CalEnviroScreen, are developed with input from the public, the scale at which these tools are developed (often at a city, state, or national level) precludes representative participation.</a:t>
            </a:r>
            <a:endParaRPr/>
          </a:p>
          <a:p>
            <a:pPr indent="-387286" lvl="1" marL="457200" marR="0" rtl="0" algn="l">
              <a:lnSpc>
                <a:spcPct val="100000"/>
              </a:lnSpc>
              <a:spcBef>
                <a:spcPts val="0"/>
              </a:spcBef>
              <a:spcAft>
                <a:spcPts val="0"/>
              </a:spcAft>
              <a:buClr>
                <a:srgbClr val="000000"/>
              </a:buClr>
              <a:buSzPts val="2499"/>
              <a:buFont typeface="Arial"/>
              <a:buChar char="•"/>
            </a:pPr>
            <a:r>
              <a:rPr b="1" i="0" lang="en-US" sz="2499" u="none" cap="none" strike="noStrike">
                <a:solidFill>
                  <a:srgbClr val="000000"/>
                </a:solidFill>
                <a:latin typeface="Arial"/>
                <a:ea typeface="Arial"/>
                <a:cs typeface="Arial"/>
                <a:sym typeface="Arial"/>
              </a:rPr>
              <a:t>Quantification Limits:</a:t>
            </a:r>
            <a:r>
              <a:rPr b="0" i="0" lang="en-US" sz="2499" u="none" cap="none" strike="noStrike">
                <a:solidFill>
                  <a:srgbClr val="000000"/>
                </a:solidFill>
                <a:latin typeface="Arial"/>
                <a:ea typeface="Arial"/>
                <a:cs typeface="Arial"/>
                <a:sym typeface="Arial"/>
              </a:rPr>
              <a:t> Not all forms of harm can be easily measured. Things like emotional stress or cultural loss are not captured in typical data sets. </a:t>
            </a:r>
            <a:endParaRPr/>
          </a:p>
        </p:txBody>
      </p:sp>
      <p:grpSp>
        <p:nvGrpSpPr>
          <p:cNvPr id="611" name="Google Shape;611;p24"/>
          <p:cNvGrpSpPr/>
          <p:nvPr/>
        </p:nvGrpSpPr>
        <p:grpSpPr>
          <a:xfrm>
            <a:off x="12110025" y="9683002"/>
            <a:ext cx="6177903" cy="603973"/>
            <a:chOff x="0" y="-38100"/>
            <a:chExt cx="3518168" cy="251771"/>
          </a:xfrm>
        </p:grpSpPr>
        <p:sp>
          <p:nvSpPr>
            <p:cNvPr id="612" name="Google Shape;612;p24"/>
            <p:cNvSpPr/>
            <p:nvPr/>
          </p:nvSpPr>
          <p:spPr>
            <a:xfrm>
              <a:off x="0" y="0"/>
              <a:ext cx="3518168" cy="213671"/>
            </a:xfrm>
            <a:custGeom>
              <a:rect b="b" l="l" r="r" t="t"/>
              <a:pathLst>
                <a:path extrusionOk="0" h="213671" w="3518168">
                  <a:moveTo>
                    <a:pt x="0" y="0"/>
                  </a:moveTo>
                  <a:lnTo>
                    <a:pt x="3518168" y="0"/>
                  </a:lnTo>
                  <a:lnTo>
                    <a:pt x="3518168" y="213671"/>
                  </a:lnTo>
                  <a:lnTo>
                    <a:pt x="0" y="213671"/>
                  </a:lnTo>
                  <a:close/>
                </a:path>
              </a:pathLst>
            </a:custGeom>
            <a:solidFill>
              <a:schemeClr val="dk2"/>
            </a:solidFill>
            <a:ln>
              <a:noFill/>
            </a:ln>
          </p:spPr>
        </p:sp>
        <p:sp>
          <p:nvSpPr>
            <p:cNvPr id="613" name="Google Shape;613;p24"/>
            <p:cNvSpPr txBox="1"/>
            <p:nvPr/>
          </p:nvSpPr>
          <p:spPr>
            <a:xfrm>
              <a:off x="0" y="-38100"/>
              <a:ext cx="3518100" cy="2517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4" name="Google Shape;614;p24"/>
          <p:cNvSpPr txBox="1"/>
          <p:nvPr/>
        </p:nvSpPr>
        <p:spPr>
          <a:xfrm>
            <a:off x="15166450" y="671725"/>
            <a:ext cx="56706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Photo by nrd on Unsplash.</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622" name="Shape 622"/>
        <p:cNvGrpSpPr/>
        <p:nvPr/>
      </p:nvGrpSpPr>
      <p:grpSpPr>
        <a:xfrm>
          <a:off x="0" y="0"/>
          <a:ext cx="0" cy="0"/>
          <a:chOff x="0" y="0"/>
          <a:chExt cx="0" cy="0"/>
        </a:xfrm>
      </p:grpSpPr>
      <p:grpSp>
        <p:nvGrpSpPr>
          <p:cNvPr id="623" name="Google Shape;623;p25"/>
          <p:cNvGrpSpPr/>
          <p:nvPr/>
        </p:nvGrpSpPr>
        <p:grpSpPr>
          <a:xfrm>
            <a:off x="-1248082" y="9570839"/>
            <a:ext cx="19536082" cy="955945"/>
            <a:chOff x="0" y="-38100"/>
            <a:chExt cx="5145306" cy="251771"/>
          </a:xfrm>
        </p:grpSpPr>
        <p:sp>
          <p:nvSpPr>
            <p:cNvPr id="624" name="Google Shape;624;p25"/>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625" name="Google Shape;625;p25"/>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6" name="Google Shape;626;p25"/>
          <p:cNvSpPr txBox="1"/>
          <p:nvPr/>
        </p:nvSpPr>
        <p:spPr>
          <a:xfrm>
            <a:off x="1114433" y="1899389"/>
            <a:ext cx="4254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FIELD PAPERS</a:t>
            </a:r>
            <a:endParaRPr/>
          </a:p>
        </p:txBody>
      </p:sp>
      <p:grpSp>
        <p:nvGrpSpPr>
          <p:cNvPr id="627" name="Google Shape;627;p25"/>
          <p:cNvGrpSpPr/>
          <p:nvPr/>
        </p:nvGrpSpPr>
        <p:grpSpPr>
          <a:xfrm>
            <a:off x="1114433" y="2428542"/>
            <a:ext cx="16677140" cy="1387217"/>
            <a:chOff x="0" y="-38100"/>
            <a:chExt cx="3131975" cy="260520"/>
          </a:xfrm>
        </p:grpSpPr>
        <p:sp>
          <p:nvSpPr>
            <p:cNvPr id="628" name="Google Shape;628;p25"/>
            <p:cNvSpPr/>
            <p:nvPr/>
          </p:nvSpPr>
          <p:spPr>
            <a:xfrm>
              <a:off x="0" y="0"/>
              <a:ext cx="3131975" cy="222420"/>
            </a:xfrm>
            <a:custGeom>
              <a:rect b="b" l="l" r="r" t="t"/>
              <a:pathLst>
                <a:path extrusionOk="0" h="222420" w="3131975">
                  <a:moveTo>
                    <a:pt x="0" y="0"/>
                  </a:moveTo>
                  <a:lnTo>
                    <a:pt x="3131975" y="0"/>
                  </a:lnTo>
                  <a:lnTo>
                    <a:pt x="3131975" y="222420"/>
                  </a:lnTo>
                  <a:lnTo>
                    <a:pt x="0" y="222420"/>
                  </a:lnTo>
                  <a:close/>
                </a:path>
              </a:pathLst>
            </a:custGeom>
            <a:solidFill>
              <a:srgbClr val="04467C"/>
            </a:solidFill>
            <a:ln>
              <a:noFill/>
            </a:ln>
          </p:spPr>
        </p:sp>
        <p:sp>
          <p:nvSpPr>
            <p:cNvPr id="629" name="Google Shape;629;p25"/>
            <p:cNvSpPr txBox="1"/>
            <p:nvPr/>
          </p:nvSpPr>
          <p:spPr>
            <a:xfrm>
              <a:off x="0" y="-38100"/>
              <a:ext cx="3131975" cy="26052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0" name="Google Shape;630;p25"/>
          <p:cNvSpPr txBox="1"/>
          <p:nvPr/>
        </p:nvSpPr>
        <p:spPr>
          <a:xfrm>
            <a:off x="1688545" y="2906507"/>
            <a:ext cx="15528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This version of the activity is designed for a group to use online, suitable for in-person classrooms or online classrooms, where spending time outdoors in a neighborhood is not feasible. </a:t>
            </a:r>
            <a:endParaRPr/>
          </a:p>
        </p:txBody>
      </p:sp>
      <p:sp>
        <p:nvSpPr>
          <p:cNvPr id="631" name="Google Shape;631;p25"/>
          <p:cNvSpPr txBox="1"/>
          <p:nvPr/>
        </p:nvSpPr>
        <p:spPr>
          <a:xfrm>
            <a:off x="1114433" y="3975127"/>
            <a:ext cx="866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1. Pick a Place You Know (5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Based on your own lived experience, pick a neighborhood that you know well. This neighborhood can be anywhere in the world.</a:t>
            </a:r>
            <a:endParaRPr b="0" i="0" sz="1600" u="none" cap="none" strike="noStrike">
              <a:solidFill>
                <a:srgbClr val="4A4849"/>
              </a:solidFill>
              <a:latin typeface="Arial"/>
              <a:ea typeface="Arial"/>
              <a:cs typeface="Arial"/>
              <a:sym typeface="Arial"/>
            </a:endParaRPr>
          </a:p>
        </p:txBody>
      </p:sp>
      <p:sp>
        <p:nvSpPr>
          <p:cNvPr id="632" name="Google Shape;632;p25"/>
          <p:cNvSpPr txBox="1"/>
          <p:nvPr/>
        </p:nvSpPr>
        <p:spPr>
          <a:xfrm>
            <a:off x="1114433" y="4931385"/>
            <a:ext cx="86667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2. Open Field Papers and Print Maps (15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Go to the Field Papers website:</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 👉 </a:t>
            </a:r>
            <a:r>
              <a:rPr b="0" i="0" lang="en-US" sz="1600" u="sng" cap="none" strike="noStrike">
                <a:solidFill>
                  <a:srgbClr val="4A4849"/>
                </a:solidFill>
                <a:latin typeface="Arial"/>
                <a:ea typeface="Arial"/>
                <a:cs typeface="Arial"/>
                <a:sym typeface="Arial"/>
                <a:hlinkClick r:id="rId3">
                  <a:extLst>
                    <a:ext uri="{A12FA001-AC4F-418D-AE19-62706E023703}">
                      <ahyp:hlinkClr val="tx"/>
                    </a:ext>
                  </a:extLst>
                </a:hlinkClick>
              </a:rPr>
              <a:t>Field Papers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This tool is an Open Source tool – meaning that it can freely be used, or modified. Under the “Make” tab, navigate to the neighborhood you want to spotlight, and then click “Make Atlas”. Download your map and print it.</a:t>
            </a:r>
            <a:endParaRPr b="0" i="0" sz="1600" u="none" cap="none" strike="noStrike">
              <a:solidFill>
                <a:srgbClr val="4A4849"/>
              </a:solidFill>
              <a:latin typeface="Arial"/>
              <a:ea typeface="Arial"/>
              <a:cs typeface="Arial"/>
              <a:sym typeface="Arial"/>
            </a:endParaRPr>
          </a:p>
        </p:txBody>
      </p:sp>
      <p:sp>
        <p:nvSpPr>
          <p:cNvPr id="633" name="Google Shape;633;p25"/>
          <p:cNvSpPr txBox="1"/>
          <p:nvPr/>
        </p:nvSpPr>
        <p:spPr>
          <a:xfrm>
            <a:off x="1114433" y="6729731"/>
            <a:ext cx="86667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3. Find a Partner and Introduce Your Neighborhood (5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Locate a partner, and show them your neighborhood. Explain why you picked this place, and what your relationship to it is.</a:t>
            </a:r>
            <a:endParaRPr/>
          </a:p>
          <a:p>
            <a:pPr indent="0" lvl="0" marL="0" marR="0" rtl="0" algn="l">
              <a:lnSpc>
                <a:spcPct val="100000"/>
              </a:lnSpc>
              <a:spcBef>
                <a:spcPts val="0"/>
              </a:spcBef>
              <a:spcAft>
                <a:spcPts val="0"/>
              </a:spcAft>
              <a:buNone/>
            </a:pPr>
            <a:r>
              <a:t/>
            </a:r>
            <a:endParaRPr b="0" i="0" sz="1600" u="none" cap="none" strike="noStrike">
              <a:solidFill>
                <a:srgbClr val="4A4849"/>
              </a:solidFill>
              <a:latin typeface="Arial"/>
              <a:ea typeface="Arial"/>
              <a:cs typeface="Arial"/>
              <a:sym typeface="Arial"/>
            </a:endParaRPr>
          </a:p>
        </p:txBody>
      </p:sp>
      <p:sp>
        <p:nvSpPr>
          <p:cNvPr id="634" name="Google Shape;634;p25"/>
          <p:cNvSpPr txBox="1"/>
          <p:nvPr/>
        </p:nvSpPr>
        <p:spPr>
          <a:xfrm>
            <a:off x="1114433" y="7793990"/>
            <a:ext cx="86667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4. Mark Up Your Map (10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With your partner, go through the following prompts and make marks on your map or a blank sheet of paper indicating the following:</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Where people gather</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Where you would take a friend who was visiting</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Places that are important to the people in this neighborhood</a:t>
            </a:r>
            <a:endParaRPr b="0" i="0" sz="1600" u="none" cap="none" strike="noStrike">
              <a:solidFill>
                <a:srgbClr val="4A4849"/>
              </a:solidFill>
              <a:latin typeface="Arial"/>
              <a:ea typeface="Arial"/>
              <a:cs typeface="Arial"/>
              <a:sym typeface="Arial"/>
            </a:endParaRPr>
          </a:p>
        </p:txBody>
      </p:sp>
      <p:sp>
        <p:nvSpPr>
          <p:cNvPr id="635" name="Google Shape;635;p25"/>
          <p:cNvSpPr txBox="1"/>
          <p:nvPr/>
        </p:nvSpPr>
        <p:spPr>
          <a:xfrm>
            <a:off x="10471047" y="3975127"/>
            <a:ext cx="72093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5. Partner Sharing + Interview (10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Exchange maps with your partner. Each take five minutes to interview one another and ask the following prompts: </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Why did you choose to map this place?</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What stories do you associate with these spots?</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What does this map leave out?</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has this place changed over time?</a:t>
            </a:r>
            <a:endParaRPr b="0" i="0" sz="1600" u="none" cap="none" strike="noStrike">
              <a:solidFill>
                <a:srgbClr val="4A4849"/>
              </a:solidFill>
              <a:latin typeface="Arial"/>
              <a:ea typeface="Arial"/>
              <a:cs typeface="Arial"/>
              <a:sym typeface="Arial"/>
            </a:endParaRPr>
          </a:p>
        </p:txBody>
      </p:sp>
      <p:sp>
        <p:nvSpPr>
          <p:cNvPr id="636" name="Google Shape;636;p25"/>
          <p:cNvSpPr txBox="1"/>
          <p:nvPr/>
        </p:nvSpPr>
        <p:spPr>
          <a:xfrm>
            <a:off x="10496644" y="6144286"/>
            <a:ext cx="72093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6. Group Reflection (Optional: 5–10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Regroup as a class and discuss:</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What kinds of knowledge came out through conversation that were not visible on the map?</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does your partner's understanding of place differ from how it looks from above?</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is this exercise relevant to mapping environmental justice issues in communities?</a:t>
            </a:r>
            <a:endParaRPr b="0" i="0" sz="1600" u="none" cap="none" strike="noStrike">
              <a:solidFill>
                <a:srgbClr val="4A4849"/>
              </a:solidFill>
              <a:latin typeface="Arial"/>
              <a:ea typeface="Arial"/>
              <a:cs typeface="Arial"/>
              <a:sym typeface="Arial"/>
            </a:endParaRPr>
          </a:p>
        </p:txBody>
      </p:sp>
      <p:grpSp>
        <p:nvGrpSpPr>
          <p:cNvPr id="637" name="Google Shape;637;p25"/>
          <p:cNvGrpSpPr/>
          <p:nvPr/>
        </p:nvGrpSpPr>
        <p:grpSpPr>
          <a:xfrm>
            <a:off x="1114425" y="1156125"/>
            <a:ext cx="8746178" cy="458700"/>
            <a:chOff x="962025" y="1003725"/>
            <a:chExt cx="8746178" cy="458700"/>
          </a:xfrm>
        </p:grpSpPr>
        <p:sp>
          <p:nvSpPr>
            <p:cNvPr id="638" name="Google Shape;638;p25"/>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39" name="Google Shape;639;p25"/>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#3</a:t>
              </a:r>
              <a:endParaRPr/>
            </a:p>
          </p:txBody>
        </p:sp>
      </p:grpSp>
      <p:sp>
        <p:nvSpPr>
          <p:cNvPr id="640" name="Google Shape;640;p25"/>
          <p:cNvSpPr txBox="1"/>
          <p:nvPr/>
        </p:nvSpPr>
        <p:spPr>
          <a:xfrm>
            <a:off x="3360507" y="1165763"/>
            <a:ext cx="4254000" cy="477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3100">
                <a:solidFill>
                  <a:srgbClr val="BCBDBF"/>
                </a:solidFill>
              </a:rPr>
              <a:t>ONLINE</a:t>
            </a:r>
            <a:r>
              <a:rPr b="1" i="0" lang="en-US" sz="3100" u="none" cap="none" strike="noStrike">
                <a:solidFill>
                  <a:srgbClr val="BCBDBF"/>
                </a:solidFill>
                <a:latin typeface="Arial"/>
                <a:ea typeface="Arial"/>
                <a:cs typeface="Arial"/>
                <a:sym typeface="Arial"/>
              </a:rPr>
              <a:t> VERSION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648" name="Shape 648"/>
        <p:cNvGrpSpPr/>
        <p:nvPr/>
      </p:nvGrpSpPr>
      <p:grpSpPr>
        <a:xfrm>
          <a:off x="0" y="0"/>
          <a:ext cx="0" cy="0"/>
          <a:chOff x="0" y="0"/>
          <a:chExt cx="0" cy="0"/>
        </a:xfrm>
      </p:grpSpPr>
      <p:grpSp>
        <p:nvGrpSpPr>
          <p:cNvPr id="649" name="Google Shape;649;g37e31f5376d_0_142"/>
          <p:cNvGrpSpPr/>
          <p:nvPr/>
        </p:nvGrpSpPr>
        <p:grpSpPr>
          <a:xfrm>
            <a:off x="-1248082" y="9570838"/>
            <a:ext cx="19536212" cy="955949"/>
            <a:chOff x="0" y="-38100"/>
            <a:chExt cx="5145306" cy="251771"/>
          </a:xfrm>
        </p:grpSpPr>
        <p:sp>
          <p:nvSpPr>
            <p:cNvPr id="650" name="Google Shape;650;g37e31f5376d_0_142"/>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651" name="Google Shape;651;g37e31f5376d_0_142"/>
            <p:cNvSpPr txBox="1"/>
            <p:nvPr/>
          </p:nvSpPr>
          <p:spPr>
            <a:xfrm>
              <a:off x="0" y="-38100"/>
              <a:ext cx="5145300" cy="251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2" name="Google Shape;652;g37e31f5376d_0_142"/>
          <p:cNvSpPr txBox="1"/>
          <p:nvPr/>
        </p:nvSpPr>
        <p:spPr>
          <a:xfrm>
            <a:off x="1114433" y="1899389"/>
            <a:ext cx="4254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FIELD PAPERS</a:t>
            </a:r>
            <a:endParaRPr/>
          </a:p>
        </p:txBody>
      </p:sp>
      <p:grpSp>
        <p:nvGrpSpPr>
          <p:cNvPr id="653" name="Google Shape;653;g37e31f5376d_0_142"/>
          <p:cNvGrpSpPr/>
          <p:nvPr/>
        </p:nvGrpSpPr>
        <p:grpSpPr>
          <a:xfrm>
            <a:off x="1114433" y="2428542"/>
            <a:ext cx="16677274" cy="1387217"/>
            <a:chOff x="0" y="-38100"/>
            <a:chExt cx="3132000" cy="260520"/>
          </a:xfrm>
        </p:grpSpPr>
        <p:sp>
          <p:nvSpPr>
            <p:cNvPr id="654" name="Google Shape;654;g37e31f5376d_0_142"/>
            <p:cNvSpPr/>
            <p:nvPr/>
          </p:nvSpPr>
          <p:spPr>
            <a:xfrm>
              <a:off x="0" y="0"/>
              <a:ext cx="3131975" cy="222420"/>
            </a:xfrm>
            <a:custGeom>
              <a:rect b="b" l="l" r="r" t="t"/>
              <a:pathLst>
                <a:path extrusionOk="0" h="222420" w="3131975">
                  <a:moveTo>
                    <a:pt x="0" y="0"/>
                  </a:moveTo>
                  <a:lnTo>
                    <a:pt x="3131975" y="0"/>
                  </a:lnTo>
                  <a:lnTo>
                    <a:pt x="3131975" y="222420"/>
                  </a:lnTo>
                  <a:lnTo>
                    <a:pt x="0" y="222420"/>
                  </a:lnTo>
                  <a:close/>
                </a:path>
              </a:pathLst>
            </a:custGeom>
            <a:solidFill>
              <a:srgbClr val="04467C"/>
            </a:solidFill>
            <a:ln>
              <a:noFill/>
            </a:ln>
          </p:spPr>
        </p:sp>
        <p:sp>
          <p:nvSpPr>
            <p:cNvPr id="655" name="Google Shape;655;g37e31f5376d_0_142"/>
            <p:cNvSpPr txBox="1"/>
            <p:nvPr/>
          </p:nvSpPr>
          <p:spPr>
            <a:xfrm>
              <a:off x="0" y="-38100"/>
              <a:ext cx="3132000" cy="26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6" name="Google Shape;656;g37e31f5376d_0_142"/>
          <p:cNvSpPr txBox="1"/>
          <p:nvPr/>
        </p:nvSpPr>
        <p:spPr>
          <a:xfrm>
            <a:off x="1688545" y="2906507"/>
            <a:ext cx="155289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800">
                <a:solidFill>
                  <a:schemeClr val="lt1"/>
                </a:solidFill>
              </a:rPr>
              <a:t>This version of the activity is designed for a group to use when they are able to go outdoors and walk around a small area – this could be a section of a campus, around a block, or a local park. </a:t>
            </a:r>
            <a:endParaRPr sz="1800">
              <a:solidFill>
                <a:srgbClr val="FFFFFF"/>
              </a:solidFill>
            </a:endParaRPr>
          </a:p>
        </p:txBody>
      </p:sp>
      <p:grpSp>
        <p:nvGrpSpPr>
          <p:cNvPr id="657" name="Google Shape;657;g37e31f5376d_0_142"/>
          <p:cNvGrpSpPr/>
          <p:nvPr/>
        </p:nvGrpSpPr>
        <p:grpSpPr>
          <a:xfrm>
            <a:off x="1114425" y="1156125"/>
            <a:ext cx="8746178" cy="458700"/>
            <a:chOff x="962025" y="1003725"/>
            <a:chExt cx="8746178" cy="458700"/>
          </a:xfrm>
        </p:grpSpPr>
        <p:sp>
          <p:nvSpPr>
            <p:cNvPr id="658" name="Google Shape;658;g37e31f5376d_0_142"/>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9" name="Google Shape;659;g37e31f5376d_0_14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#3</a:t>
              </a:r>
              <a:endParaRPr/>
            </a:p>
          </p:txBody>
        </p:sp>
      </p:grpSp>
      <p:sp>
        <p:nvSpPr>
          <p:cNvPr id="660" name="Google Shape;660;g37e31f5376d_0_142"/>
          <p:cNvSpPr txBox="1"/>
          <p:nvPr/>
        </p:nvSpPr>
        <p:spPr>
          <a:xfrm>
            <a:off x="3360507" y="1165763"/>
            <a:ext cx="4254000" cy="4773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b="1" lang="en-US" sz="3100">
                <a:solidFill>
                  <a:srgbClr val="BCBDBF"/>
                </a:solidFill>
              </a:rPr>
              <a:t>OUTDOORS VERSION</a:t>
            </a:r>
            <a:endParaRPr b="1" sz="3100">
              <a:solidFill>
                <a:srgbClr val="BCBDBF"/>
              </a:solidFill>
            </a:endParaRPr>
          </a:p>
        </p:txBody>
      </p:sp>
      <p:sp>
        <p:nvSpPr>
          <p:cNvPr id="661" name="Google Shape;661;g37e31f5376d_0_142"/>
          <p:cNvSpPr txBox="1"/>
          <p:nvPr/>
        </p:nvSpPr>
        <p:spPr>
          <a:xfrm>
            <a:off x="1114422" y="4127195"/>
            <a:ext cx="86667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1. Find a Partner and Distribute Field Papers (5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Students should find a partner for the activity, and each pair should receive one printed version of Field Papers corresponding to the area they will be exploring (ie, a part of a campus, a local park, a city block).</a:t>
            </a:r>
            <a:endParaRPr b="0" i="0" sz="1600" u="none" cap="none" strike="noStrike">
              <a:solidFill>
                <a:srgbClr val="4A4849"/>
              </a:solidFill>
              <a:latin typeface="Arial"/>
              <a:ea typeface="Arial"/>
              <a:cs typeface="Arial"/>
              <a:sym typeface="Arial"/>
            </a:endParaRPr>
          </a:p>
        </p:txBody>
      </p:sp>
      <p:sp>
        <p:nvSpPr>
          <p:cNvPr id="662" name="Google Shape;662;g37e31f5376d_0_142"/>
          <p:cNvSpPr txBox="1"/>
          <p:nvPr/>
        </p:nvSpPr>
        <p:spPr>
          <a:xfrm>
            <a:off x="1114422" y="5444922"/>
            <a:ext cx="86667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2. Digital Exploration (15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Before going outside, students should explore the area from a digital perspective. Using the EDF’s Climate Vulnerability Index, take 10 minutes to summarize what you learn from the census tract the area you will be walking based on data alone:</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 👉</a:t>
            </a:r>
            <a:r>
              <a:rPr b="0" i="0" lang="en-US" sz="1600" u="sng" cap="none" strike="noStrike">
                <a:solidFill>
                  <a:srgbClr val="4A4849"/>
                </a:solidFill>
                <a:latin typeface="Arial"/>
                <a:ea typeface="Arial"/>
                <a:cs typeface="Arial"/>
                <a:sym typeface="Arial"/>
                <a:hlinkClick r:id="rId3">
                  <a:extLst>
                    <a:ext uri="{A12FA001-AC4F-418D-AE19-62706E023703}">
                      <ahyp:hlinkClr val="tx"/>
                    </a:ext>
                  </a:extLst>
                </a:hlinkClick>
              </a:rPr>
              <a:t>The U.S. Climate Vulnerability Index</a:t>
            </a:r>
            <a:r>
              <a:rPr b="0" i="0" lang="en-US" sz="1600" u="none" cap="none" strike="noStrike">
                <a:solidFill>
                  <a:srgbClr val="4A4849"/>
                </a:solidFill>
                <a:latin typeface="Arial"/>
                <a:ea typeface="Arial"/>
                <a:cs typeface="Arial"/>
                <a:sym typeface="Arial"/>
              </a:rPr>
              <a:t> (EDF, Texas A&amp;M)</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Spend 5 minutes discussing what you find with your partner.</a:t>
            </a:r>
            <a:endParaRPr b="0" i="0" sz="1600" u="none" cap="none" strike="noStrike">
              <a:solidFill>
                <a:srgbClr val="4A4849"/>
              </a:solidFill>
              <a:latin typeface="Arial"/>
              <a:ea typeface="Arial"/>
              <a:cs typeface="Arial"/>
              <a:sym typeface="Arial"/>
            </a:endParaRPr>
          </a:p>
        </p:txBody>
      </p:sp>
      <p:sp>
        <p:nvSpPr>
          <p:cNvPr id="663" name="Google Shape;663;g37e31f5376d_0_142"/>
          <p:cNvSpPr txBox="1"/>
          <p:nvPr/>
        </p:nvSpPr>
        <p:spPr>
          <a:xfrm>
            <a:off x="1114422" y="7337857"/>
            <a:ext cx="86667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3. Walking Observations (20-30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Pairs now spend between 20 and 30 minutes walking around the area mapped on Field Papers, and taking notes at things they observe on the Field Papers. These can include:</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Where people gather</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Places that look cared for</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Places that look like they require care</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Small businesses, community landmarks, or other forms of neighborhood infrastructure</a:t>
            </a:r>
            <a:endParaRPr b="0" i="0" sz="1600" u="none" cap="none" strike="noStrike">
              <a:solidFill>
                <a:srgbClr val="4A4849"/>
              </a:solidFill>
              <a:latin typeface="Arial"/>
              <a:ea typeface="Arial"/>
              <a:cs typeface="Arial"/>
              <a:sym typeface="Arial"/>
            </a:endParaRPr>
          </a:p>
        </p:txBody>
      </p:sp>
      <p:sp>
        <p:nvSpPr>
          <p:cNvPr id="664" name="Google Shape;664;g37e31f5376d_0_142"/>
          <p:cNvSpPr txBox="1"/>
          <p:nvPr/>
        </p:nvSpPr>
        <p:spPr>
          <a:xfrm>
            <a:off x="10496644" y="4127195"/>
            <a:ext cx="70788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5. Partner Sharing + Reflections (10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Sitting with your partner, reflect on the following questions:</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What aspects of this neighborhood were invisible on the map but clear on the ground?</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What did the data or digital map suggest that wasn’t apparent during your walk?</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might your own perspective or lived experience shape what you noticed or overlooked?</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Jot down a few shared insights to bring back to the group.</a:t>
            </a:r>
            <a:endParaRPr b="0" i="0" sz="1600" u="none" cap="none" strike="noStrike">
              <a:solidFill>
                <a:srgbClr val="4A4849"/>
              </a:solidFill>
              <a:latin typeface="Arial"/>
              <a:ea typeface="Arial"/>
              <a:cs typeface="Arial"/>
              <a:sym typeface="Arial"/>
            </a:endParaRPr>
          </a:p>
        </p:txBody>
      </p:sp>
      <p:sp>
        <p:nvSpPr>
          <p:cNvPr id="665" name="Google Shape;665;g37e31f5376d_0_142"/>
          <p:cNvSpPr txBox="1"/>
          <p:nvPr/>
        </p:nvSpPr>
        <p:spPr>
          <a:xfrm>
            <a:off x="10496644" y="6949556"/>
            <a:ext cx="70788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rgbClr val="4A4849"/>
                </a:solidFill>
                <a:latin typeface="Arial"/>
                <a:ea typeface="Arial"/>
                <a:cs typeface="Arial"/>
                <a:sym typeface="Arial"/>
              </a:rPr>
              <a:t>Step 6. Group Reflection (Optional: 5–10 minutes)</a:t>
            </a:r>
            <a:endParaRPr/>
          </a:p>
          <a:p>
            <a:pPr indent="0" lvl="0" marL="0" marR="0" rtl="0" algn="l">
              <a:lnSpc>
                <a:spcPct val="100000"/>
              </a:lnSpc>
              <a:spcBef>
                <a:spcPts val="0"/>
              </a:spcBef>
              <a:spcAft>
                <a:spcPts val="0"/>
              </a:spcAft>
              <a:buNone/>
            </a:pPr>
            <a:r>
              <a:rPr b="0" i="0" lang="en-US" sz="1600" u="none" cap="none" strike="noStrike">
                <a:solidFill>
                  <a:srgbClr val="4A4849"/>
                </a:solidFill>
                <a:latin typeface="Arial"/>
                <a:ea typeface="Arial"/>
                <a:cs typeface="Arial"/>
                <a:sym typeface="Arial"/>
              </a:rPr>
              <a:t>Regroup as a class and discuss:</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does this kind of hands-on mapping help us better understand environmental justice issues?</a:t>
            </a:r>
            <a:endParaRPr/>
          </a:p>
          <a:p>
            <a:pPr indent="-330200" lvl="1" marL="457200" marR="0" rtl="0" algn="l">
              <a:lnSpc>
                <a:spcPct val="100000"/>
              </a:lnSpc>
              <a:spcBef>
                <a:spcPts val="0"/>
              </a:spcBef>
              <a:spcAft>
                <a:spcPts val="0"/>
              </a:spcAft>
              <a:buClr>
                <a:srgbClr val="4A4849"/>
              </a:buClr>
              <a:buSzPts val="1600"/>
              <a:buFont typeface="Arial"/>
              <a:buChar char="•"/>
            </a:pPr>
            <a:r>
              <a:rPr b="0" i="0" lang="en-US" sz="1600" u="none" cap="none" strike="noStrike">
                <a:solidFill>
                  <a:srgbClr val="4A4849"/>
                </a:solidFill>
                <a:latin typeface="Arial"/>
                <a:ea typeface="Arial"/>
                <a:cs typeface="Arial"/>
                <a:sym typeface="Arial"/>
              </a:rPr>
              <a:t>How should digital data and lived experience work together when it comes to documenting and addressing injustice?</a:t>
            </a:r>
            <a:endParaRPr b="0" i="0" sz="1600" u="none" cap="none" strike="noStrike">
              <a:solidFill>
                <a:srgbClr val="4A484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669" name="Shape 669"/>
        <p:cNvGrpSpPr/>
        <p:nvPr/>
      </p:nvGrpSpPr>
      <p:grpSpPr>
        <a:xfrm>
          <a:off x="0" y="0"/>
          <a:ext cx="0" cy="0"/>
          <a:chOff x="0" y="0"/>
          <a:chExt cx="0" cy="0"/>
        </a:xfrm>
      </p:grpSpPr>
      <p:grpSp>
        <p:nvGrpSpPr>
          <p:cNvPr id="670" name="Google Shape;670;p27"/>
          <p:cNvGrpSpPr/>
          <p:nvPr/>
        </p:nvGrpSpPr>
        <p:grpSpPr>
          <a:xfrm>
            <a:off x="-1248082" y="9570840"/>
            <a:ext cx="20784165" cy="716160"/>
            <a:chOff x="0" y="-38100"/>
            <a:chExt cx="5474019" cy="188619"/>
          </a:xfrm>
        </p:grpSpPr>
        <p:sp>
          <p:nvSpPr>
            <p:cNvPr id="671" name="Google Shape;671;p27"/>
            <p:cNvSpPr/>
            <p:nvPr/>
          </p:nvSpPr>
          <p:spPr>
            <a:xfrm>
              <a:off x="0" y="0"/>
              <a:ext cx="5474019" cy="150519"/>
            </a:xfrm>
            <a:custGeom>
              <a:rect b="b" l="l" r="r" t="t"/>
              <a:pathLst>
                <a:path extrusionOk="0" h="150519" w="5474019">
                  <a:moveTo>
                    <a:pt x="0" y="0"/>
                  </a:moveTo>
                  <a:lnTo>
                    <a:pt x="5474019" y="0"/>
                  </a:lnTo>
                  <a:lnTo>
                    <a:pt x="5474019" y="150519"/>
                  </a:lnTo>
                  <a:lnTo>
                    <a:pt x="0" y="150519"/>
                  </a:lnTo>
                  <a:close/>
                </a:path>
              </a:pathLst>
            </a:custGeom>
            <a:solidFill>
              <a:srgbClr val="4A4849"/>
            </a:solidFill>
            <a:ln>
              <a:noFill/>
            </a:ln>
          </p:spPr>
        </p:sp>
        <p:sp>
          <p:nvSpPr>
            <p:cNvPr id="672" name="Google Shape;672;p27"/>
            <p:cNvSpPr txBox="1"/>
            <p:nvPr/>
          </p:nvSpPr>
          <p:spPr>
            <a:xfrm>
              <a:off x="0" y="-38100"/>
              <a:ext cx="5474019"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3" name="Google Shape;673;p27"/>
          <p:cNvSpPr/>
          <p:nvPr/>
        </p:nvSpPr>
        <p:spPr>
          <a:xfrm>
            <a:off x="10760137" y="1991406"/>
            <a:ext cx="6499163" cy="6304188"/>
          </a:xfrm>
          <a:custGeom>
            <a:rect b="b" l="l" r="r" t="t"/>
            <a:pathLst>
              <a:path extrusionOk="0" h="6304188" w="6499163">
                <a:moveTo>
                  <a:pt x="0" y="0"/>
                </a:moveTo>
                <a:lnTo>
                  <a:pt x="6499163" y="0"/>
                </a:lnTo>
                <a:lnTo>
                  <a:pt x="6499163" y="6304188"/>
                </a:lnTo>
                <a:lnTo>
                  <a:pt x="0" y="6304188"/>
                </a:lnTo>
                <a:lnTo>
                  <a:pt x="0" y="0"/>
                </a:lnTo>
                <a:close/>
              </a:path>
            </a:pathLst>
          </a:custGeom>
          <a:blipFill rotWithShape="1">
            <a:blip r:embed="rId3">
              <a:alphaModFix/>
            </a:blip>
            <a:stretch>
              <a:fillRect b="0" l="0" r="0" t="0"/>
            </a:stretch>
          </a:blipFill>
          <a:ln>
            <a:noFill/>
          </a:ln>
        </p:spPr>
      </p:sp>
      <p:sp>
        <p:nvSpPr>
          <p:cNvPr id="674" name="Google Shape;674;p27"/>
          <p:cNvSpPr txBox="1"/>
          <p:nvPr/>
        </p:nvSpPr>
        <p:spPr>
          <a:xfrm>
            <a:off x="1028700" y="3286273"/>
            <a:ext cx="8399400" cy="318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136" u="none" cap="none" strike="noStrike">
                <a:solidFill>
                  <a:srgbClr val="4A4849"/>
                </a:solidFill>
                <a:latin typeface="Arial"/>
                <a:ea typeface="Arial"/>
                <a:cs typeface="Arial"/>
                <a:sym typeface="Arial"/>
              </a:rPr>
              <a:t>For more resources on climate and environmental justice: </a:t>
            </a:r>
            <a:r>
              <a:rPr b="1" i="0" lang="en-US" sz="4136" u="none" cap="none" strike="noStrike">
                <a:solidFill>
                  <a:srgbClr val="4A4849"/>
                </a:solidFill>
                <a:latin typeface="Arial"/>
                <a:ea typeface="Arial"/>
                <a:cs typeface="Arial"/>
                <a:sym typeface="Arial"/>
              </a:rPr>
              <a:t>Please explore other modules in the Climate Justice Instructional Toolkit.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678" name="Shape 678"/>
        <p:cNvGrpSpPr/>
        <p:nvPr/>
      </p:nvGrpSpPr>
      <p:grpSpPr>
        <a:xfrm>
          <a:off x="0" y="0"/>
          <a:ext cx="0" cy="0"/>
          <a:chOff x="0" y="0"/>
          <a:chExt cx="0" cy="0"/>
        </a:xfrm>
      </p:grpSpPr>
      <p:sp>
        <p:nvSpPr>
          <p:cNvPr id="679" name="Google Shape;679;p28"/>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680" name="Google Shape;680;p28"/>
          <p:cNvSpPr txBox="1"/>
          <p:nvPr/>
        </p:nvSpPr>
        <p:spPr>
          <a:xfrm>
            <a:off x="962025" y="2571477"/>
            <a:ext cx="16178700" cy="5544000"/>
          </a:xfrm>
          <a:prstGeom prst="rect">
            <a:avLst/>
          </a:prstGeom>
          <a:noFill/>
          <a:ln>
            <a:noFill/>
          </a:ln>
        </p:spPr>
        <p:txBody>
          <a:bodyPr anchorCtr="0" anchor="t" bIns="0" lIns="0" spcFirstLastPara="1" rIns="0" wrap="square" tIns="0">
            <a:spAutoFit/>
          </a:bodyPr>
          <a:lstStyle/>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Crampton, Jeremy W., and John Krygier. 2005. “An Introduction to Critical Cartography.” ACME: An International Journal for Critical Geographies 4 (1): 1. </a:t>
            </a:r>
            <a:r>
              <a:rPr b="0" i="0" lang="en-US" sz="2001" u="sng" cap="none" strike="noStrike">
                <a:solidFill>
                  <a:srgbClr val="4A4849"/>
                </a:solidFill>
                <a:latin typeface="Arial"/>
                <a:ea typeface="Arial"/>
                <a:cs typeface="Arial"/>
                <a:sym typeface="Arial"/>
                <a:hlinkClick r:id="rId3">
                  <a:extLst>
                    <a:ext uri="{A12FA001-AC4F-418D-AE19-62706E023703}">
                      <ahyp:hlinkClr val="tx"/>
                    </a:ext>
                  </a:extLst>
                </a:hlinkClick>
              </a:rPr>
              <a:t>https://doi.org/10.14288/acme.v4i1.723</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Dean, Dr Marco. 2022. A Practical Guide to Multi-Criteria Analysis.</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Roth, Silke, and Markus Luczak-Roesch. 2018. “Deconstructing the Data Life-Cycle in Digital Humanitarianism.” Information, Communication &amp; Society 23 (4): 555–71. doi:10.1080/1369118X.2018.1521457.Denieul-Pinsky, Léa. 2025. “Mapping Colonial Archives as Counter Practice.” ACME: An International Journal for Critical Geographies 24 (1): 1. </a:t>
            </a:r>
            <a:r>
              <a:rPr b="0" i="0" lang="en-US" sz="2001" u="sng" cap="none" strike="noStrike">
                <a:solidFill>
                  <a:srgbClr val="4A4849"/>
                </a:solidFill>
                <a:latin typeface="Arial"/>
                <a:ea typeface="Arial"/>
                <a:cs typeface="Arial"/>
                <a:sym typeface="Arial"/>
                <a:hlinkClick r:id="rId4">
                  <a:extLst>
                    <a:ext uri="{A12FA001-AC4F-418D-AE19-62706E023703}">
                      <ahyp:hlinkClr val="tx"/>
                    </a:ext>
                  </a:extLst>
                </a:hlinkClick>
              </a:rPr>
              <a:t>https://doi.org/10.14288/acme.v24i1.2397</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Edney, Matthew H. 1999. Mapping an Empire: The Geographical Construction of British India, 1765-1843. University of Chicago Press. </a:t>
            </a:r>
            <a:r>
              <a:rPr b="0" i="0" lang="en-US" sz="2001" u="sng" cap="none" strike="noStrike">
                <a:solidFill>
                  <a:srgbClr val="4A4849"/>
                </a:solidFill>
                <a:latin typeface="Arial"/>
                <a:ea typeface="Arial"/>
                <a:cs typeface="Arial"/>
                <a:sym typeface="Arial"/>
                <a:hlinkClick r:id="rId5">
                  <a:extLst>
                    <a:ext uri="{A12FA001-AC4F-418D-AE19-62706E023703}">
                      <ahyp:hlinkClr val="tx"/>
                    </a:ext>
                  </a:extLst>
                </a:hlinkClick>
              </a:rPr>
              <a:t>https://press.uchicago.edu/ucp/books/book/chicago/M/bo3683502.html</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Huynh, Benjamin Q., Elizabeth T. Chin, Allison Koenecke, et al. 2024. “Mitigating Allocative Tradeoffs and Harms in an Environmental Justice Data Tool.” Nature Machine Intelligence 6 (2): 187–94. </a:t>
            </a:r>
            <a:r>
              <a:rPr b="0" i="0" lang="en-US" sz="2001" u="sng" cap="none" strike="noStrike">
                <a:solidFill>
                  <a:srgbClr val="4A4849"/>
                </a:solidFill>
                <a:latin typeface="Arial"/>
                <a:ea typeface="Arial"/>
                <a:cs typeface="Arial"/>
                <a:sym typeface="Arial"/>
                <a:hlinkClick r:id="rId6">
                  <a:extLst>
                    <a:ext uri="{A12FA001-AC4F-418D-AE19-62706E023703}">
                      <ahyp:hlinkClr val="tx"/>
                    </a:ext>
                  </a:extLst>
                </a:hlinkClick>
              </a:rPr>
              <a:t>https://doi.org/10.1038/s42256-024-00793-y</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Osakwe, Nnamdi C., Alison A. Motsinger-Reif, and David M. Reif. 2024. “Environmental Health and Justice Screening Tools: A Critical Examination and Path Forward.” Frontiers in Environmental Health 3 (September). </a:t>
            </a:r>
            <a:r>
              <a:rPr b="0" i="0" lang="en-US" sz="2001" u="sng" cap="none" strike="noStrike">
                <a:solidFill>
                  <a:srgbClr val="4A4849"/>
                </a:solidFill>
                <a:latin typeface="Arial"/>
                <a:ea typeface="Arial"/>
                <a:cs typeface="Arial"/>
                <a:sym typeface="Arial"/>
                <a:hlinkClick r:id="rId7">
                  <a:extLst>
                    <a:ext uri="{A12FA001-AC4F-418D-AE19-62706E023703}">
                      <ahyp:hlinkClr val="tx"/>
                    </a:ext>
                  </a:extLst>
                </a:hlinkClick>
              </a:rPr>
              <a:t>https://doi.org/10.3389/fenvh.2024.1427495</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Sklar, Alyssa. n.d. “Research Guides: Critical Cartography: Home.” Accessed June 8, 2025. </a:t>
            </a:r>
            <a:r>
              <a:rPr b="0" i="0" lang="en-US" sz="2001" u="sng" cap="none" strike="noStrike">
                <a:solidFill>
                  <a:srgbClr val="4A4849"/>
                </a:solidFill>
                <a:latin typeface="Arial"/>
                <a:ea typeface="Arial"/>
                <a:cs typeface="Arial"/>
                <a:sym typeface="Arial"/>
                <a:hlinkClick r:id="rId8">
                  <a:extLst>
                    <a:ext uri="{A12FA001-AC4F-418D-AE19-62706E023703}">
                      <ahyp:hlinkClr val="tx"/>
                    </a:ext>
                  </a:extLst>
                </a:hlinkClick>
              </a:rPr>
              <a:t>https://researchguides.library.vanderbilt.edu/critical-cartography/home</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Tubino de Souza, Daniele, Karolien van Teijlingen, Rutgerd Boelens, and Gabriela Ruales. 2025. “Seeing Rivers Otherwise: Critical Cartography as a Form of Critical Pedagogy.” Geoforum 158 (January): 104167. </a:t>
            </a:r>
            <a:r>
              <a:rPr b="0" i="0" lang="en-US" sz="2001" u="sng" cap="none" strike="noStrike">
                <a:solidFill>
                  <a:srgbClr val="4A4849"/>
                </a:solidFill>
                <a:latin typeface="Arial"/>
                <a:ea typeface="Arial"/>
                <a:cs typeface="Arial"/>
                <a:sym typeface="Arial"/>
                <a:hlinkClick r:id="rId9">
                  <a:extLst>
                    <a:ext uri="{A12FA001-AC4F-418D-AE19-62706E023703}">
                      <ahyp:hlinkClr val="tx"/>
                    </a:ext>
                  </a:extLst>
                </a:hlinkClick>
              </a:rPr>
              <a:t>https://doi.org/10.1016/j.geoforum.2024.104167</a:t>
            </a:r>
            <a:r>
              <a:rPr b="0" i="0" lang="en-US" sz="2001" u="none" cap="none" strike="noStrike">
                <a:solidFill>
                  <a:srgbClr val="4A4849"/>
                </a:solidFill>
                <a:latin typeface="Arial"/>
                <a:ea typeface="Arial"/>
                <a:cs typeface="Arial"/>
                <a:sym typeface="Arial"/>
              </a:rPr>
              <a:t>.</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Xaxa, Aashish. 2024. “Dismantling Colonial Cartography: Indigenous Urbanism as Spatiality, India.” In SDGs in the Asia and Pacific Region. Springer, Cham. </a:t>
            </a:r>
            <a:r>
              <a:rPr b="0" i="0" lang="en-US" sz="2001" u="sng" cap="none" strike="noStrike">
                <a:solidFill>
                  <a:srgbClr val="4A4849"/>
                </a:solidFill>
                <a:latin typeface="Arial"/>
                <a:ea typeface="Arial"/>
                <a:cs typeface="Arial"/>
                <a:sym typeface="Arial"/>
                <a:hlinkClick r:id="rId10">
                  <a:extLst>
                    <a:ext uri="{A12FA001-AC4F-418D-AE19-62706E023703}">
                      <ahyp:hlinkClr val="tx"/>
                    </a:ext>
                  </a:extLst>
                </a:hlinkClick>
              </a:rPr>
              <a:t>https://doi.org/10.1007/978-3-031-17463-6_82</a:t>
            </a:r>
            <a:r>
              <a:rPr b="0" i="0" lang="en-US" sz="2001" u="none" cap="none" strike="noStrike">
                <a:solidFill>
                  <a:srgbClr val="4A4849"/>
                </a:solidFill>
                <a:latin typeface="Arial"/>
                <a:ea typeface="Arial"/>
                <a:cs typeface="Arial"/>
                <a:sym typeface="Arial"/>
              </a:rPr>
              <a:t>.</a:t>
            </a:r>
            <a:endParaRPr b="0" i="0" sz="2001" u="none" cap="none" strike="noStrike">
              <a:solidFill>
                <a:srgbClr val="4A4849"/>
              </a:solidFill>
              <a:latin typeface="Arial"/>
              <a:ea typeface="Arial"/>
              <a:cs typeface="Arial"/>
              <a:sym typeface="Arial"/>
            </a:endParaRPr>
          </a:p>
        </p:txBody>
      </p:sp>
      <p:grpSp>
        <p:nvGrpSpPr>
          <p:cNvPr id="681" name="Google Shape;681;p28"/>
          <p:cNvGrpSpPr/>
          <p:nvPr/>
        </p:nvGrpSpPr>
        <p:grpSpPr>
          <a:xfrm>
            <a:off x="-344129" y="9570840"/>
            <a:ext cx="19880211" cy="716160"/>
            <a:chOff x="0" y="-38100"/>
            <a:chExt cx="5235940" cy="188619"/>
          </a:xfrm>
        </p:grpSpPr>
        <p:sp>
          <p:nvSpPr>
            <p:cNvPr id="682" name="Google Shape;682;p28"/>
            <p:cNvSpPr/>
            <p:nvPr/>
          </p:nvSpPr>
          <p:spPr>
            <a:xfrm>
              <a:off x="0" y="0"/>
              <a:ext cx="5235940" cy="150519"/>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683" name="Google Shape;683;p28"/>
            <p:cNvSpPr txBox="1"/>
            <p:nvPr/>
          </p:nvSpPr>
          <p:spPr>
            <a:xfrm>
              <a:off x="0" y="-38100"/>
              <a:ext cx="523594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38640b571a9_0_83"/>
          <p:cNvSpPr txBox="1"/>
          <p:nvPr/>
        </p:nvSpPr>
        <p:spPr>
          <a:xfrm>
            <a:off x="1490475" y="2157975"/>
            <a:ext cx="15800700" cy="4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MIT OpenCourseWare</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3"/>
              </a:rPr>
              <a:t>https://ocw.mit.edu</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3200">
                <a:solidFill>
                  <a:schemeClr val="dk1"/>
                </a:solidFill>
                <a:latin typeface="Calibri"/>
                <a:ea typeface="Calibri"/>
                <a:cs typeface="Calibri"/>
                <a:sym typeface="Calibri"/>
              </a:rPr>
              <a:t>RES.11-003 Climate Justice Instructional Toolkit</a:t>
            </a:r>
            <a:r>
              <a:rPr lang="en-US" sz="3200">
                <a:solidFill>
                  <a:schemeClr val="dk1"/>
                </a:solidFill>
                <a:latin typeface="Calibri"/>
                <a:ea typeface="Calibri"/>
                <a:cs typeface="Calibri"/>
                <a:sym typeface="Calibri"/>
              </a:rPr>
              <a:t> Spring 2025</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For more information about citing these materials or our Terms of Use, visit </a:t>
            </a:r>
            <a:r>
              <a:rPr lang="en-US" sz="3200" u="sng">
                <a:solidFill>
                  <a:schemeClr val="hlink"/>
                </a:solidFill>
                <a:latin typeface="Calibri"/>
                <a:ea typeface="Calibri"/>
                <a:cs typeface="Calibri"/>
                <a:sym typeface="Calibri"/>
                <a:hlinkClick r:id="rId4"/>
              </a:rPr>
              <a:t>https://ocw.mit.edu/terms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25" name="Shape 125"/>
        <p:cNvGrpSpPr/>
        <p:nvPr/>
      </p:nvGrpSpPr>
      <p:grpSpPr>
        <a:xfrm>
          <a:off x="0" y="0"/>
          <a:ext cx="0" cy="0"/>
          <a:chOff x="0" y="0"/>
          <a:chExt cx="0" cy="0"/>
        </a:xfrm>
      </p:grpSpPr>
      <p:sp>
        <p:nvSpPr>
          <p:cNvPr id="126" name="Google Shape;126;p3"/>
          <p:cNvSpPr txBox="1"/>
          <p:nvPr/>
        </p:nvSpPr>
        <p:spPr>
          <a:xfrm>
            <a:off x="962025" y="1133475"/>
            <a:ext cx="162990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Learning Objectives</a:t>
            </a:r>
            <a:endParaRPr/>
          </a:p>
        </p:txBody>
      </p:sp>
      <p:sp>
        <p:nvSpPr>
          <p:cNvPr id="127" name="Google Shape;127;p3"/>
          <p:cNvSpPr txBox="1"/>
          <p:nvPr/>
        </p:nvSpPr>
        <p:spPr>
          <a:xfrm>
            <a:off x="13487077" y="3672439"/>
            <a:ext cx="3772200" cy="23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99" u="none" cap="none" strike="noStrike">
                <a:solidFill>
                  <a:srgbClr val="4A4849"/>
                </a:solidFill>
                <a:latin typeface="Arial"/>
                <a:ea typeface="Arial"/>
                <a:cs typeface="Arial"/>
                <a:sym typeface="Arial"/>
              </a:rPr>
              <a:t>Explore</a:t>
            </a:r>
            <a:r>
              <a:rPr b="0" i="0" lang="en-US" sz="2999" u="none" cap="none" strike="noStrike">
                <a:solidFill>
                  <a:srgbClr val="4A4849"/>
                </a:solidFill>
                <a:latin typeface="Arial"/>
                <a:ea typeface="Arial"/>
                <a:cs typeface="Arial"/>
                <a:sym typeface="Arial"/>
              </a:rPr>
              <a:t> how environmental justice indices are used in policy, planning, and advocacy</a:t>
            </a:r>
            <a:endParaRPr/>
          </a:p>
        </p:txBody>
      </p:sp>
      <p:sp>
        <p:nvSpPr>
          <p:cNvPr id="128" name="Google Shape;128;p3"/>
          <p:cNvSpPr txBox="1"/>
          <p:nvPr/>
        </p:nvSpPr>
        <p:spPr>
          <a:xfrm>
            <a:off x="9342260" y="3672439"/>
            <a:ext cx="3577500" cy="36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99" u="none" cap="none" strike="noStrike">
                <a:solidFill>
                  <a:srgbClr val="4A4849"/>
                </a:solidFill>
                <a:latin typeface="Arial"/>
                <a:ea typeface="Arial"/>
                <a:cs typeface="Arial"/>
                <a:sym typeface="Arial"/>
              </a:rPr>
              <a:t>Create your own </a:t>
            </a:r>
            <a:r>
              <a:rPr b="0" i="0" lang="en-US" sz="2999" u="none" cap="none" strike="noStrike">
                <a:solidFill>
                  <a:srgbClr val="4A4849"/>
                </a:solidFill>
                <a:latin typeface="Arial"/>
                <a:ea typeface="Arial"/>
                <a:cs typeface="Arial"/>
                <a:sym typeface="Arial"/>
              </a:rPr>
              <a:t>environmental justice index, recognizing its limitations and exploring other participatory mapping methods.</a:t>
            </a:r>
            <a:endParaRPr/>
          </a:p>
        </p:txBody>
      </p:sp>
      <p:sp>
        <p:nvSpPr>
          <p:cNvPr id="129" name="Google Shape;129;p3"/>
          <p:cNvSpPr txBox="1"/>
          <p:nvPr/>
        </p:nvSpPr>
        <p:spPr>
          <a:xfrm>
            <a:off x="5197443" y="3672439"/>
            <a:ext cx="3339300" cy="27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99" u="none" cap="none" strike="noStrike">
                <a:solidFill>
                  <a:srgbClr val="4A4849"/>
                </a:solidFill>
                <a:latin typeface="Arial"/>
                <a:ea typeface="Arial"/>
                <a:cs typeface="Arial"/>
                <a:sym typeface="Arial"/>
              </a:rPr>
              <a:t>Critically evaluate </a:t>
            </a:r>
            <a:r>
              <a:rPr b="0" i="0" lang="en-US" sz="2999" u="none" cap="none" strike="noStrike">
                <a:solidFill>
                  <a:srgbClr val="4A4849"/>
                </a:solidFill>
                <a:latin typeface="Arial"/>
                <a:ea typeface="Arial"/>
                <a:cs typeface="Arial"/>
                <a:sym typeface="Arial"/>
              </a:rPr>
              <a:t>the design and construction of environmental justice multi-criteria weighted indices.</a:t>
            </a:r>
            <a:endParaRPr/>
          </a:p>
        </p:txBody>
      </p:sp>
      <p:sp>
        <p:nvSpPr>
          <p:cNvPr id="130" name="Google Shape;130;p3"/>
          <p:cNvSpPr txBox="1"/>
          <p:nvPr/>
        </p:nvSpPr>
        <p:spPr>
          <a:xfrm>
            <a:off x="1032781" y="3672439"/>
            <a:ext cx="3097800" cy="32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999" u="none" cap="none" strike="noStrike">
                <a:solidFill>
                  <a:srgbClr val="4A4849"/>
                </a:solidFill>
                <a:latin typeface="Arial"/>
                <a:ea typeface="Arial"/>
                <a:cs typeface="Arial"/>
                <a:sym typeface="Arial"/>
              </a:rPr>
              <a:t>Describe </a:t>
            </a:r>
            <a:r>
              <a:rPr b="0" i="0" lang="en-US" sz="2999" u="none" cap="none" strike="noStrike">
                <a:solidFill>
                  <a:srgbClr val="4A4849"/>
                </a:solidFill>
                <a:latin typeface="Arial"/>
                <a:ea typeface="Arial"/>
                <a:cs typeface="Arial"/>
                <a:sym typeface="Arial"/>
              </a:rPr>
              <a:t>the lifecycle of environmental justice data and how decisions at each stage shape decision making.</a:t>
            </a:r>
            <a:endParaRPr/>
          </a:p>
        </p:txBody>
      </p:sp>
      <p:grpSp>
        <p:nvGrpSpPr>
          <p:cNvPr id="131" name="Google Shape;131;p3"/>
          <p:cNvGrpSpPr/>
          <p:nvPr/>
        </p:nvGrpSpPr>
        <p:grpSpPr>
          <a:xfrm>
            <a:off x="-344129" y="9570840"/>
            <a:ext cx="19880211" cy="716160"/>
            <a:chOff x="0" y="-38100"/>
            <a:chExt cx="5235940" cy="188619"/>
          </a:xfrm>
        </p:grpSpPr>
        <p:sp>
          <p:nvSpPr>
            <p:cNvPr id="132" name="Google Shape;132;p3"/>
            <p:cNvSpPr/>
            <p:nvPr/>
          </p:nvSpPr>
          <p:spPr>
            <a:xfrm>
              <a:off x="0" y="0"/>
              <a:ext cx="5235940" cy="150519"/>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133" name="Google Shape;133;p3"/>
            <p:cNvSpPr txBox="1"/>
            <p:nvPr/>
          </p:nvSpPr>
          <p:spPr>
            <a:xfrm>
              <a:off x="0" y="-38100"/>
              <a:ext cx="523594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3"/>
          <p:cNvGrpSpPr/>
          <p:nvPr/>
        </p:nvGrpSpPr>
        <p:grpSpPr>
          <a:xfrm>
            <a:off x="1032775" y="2712900"/>
            <a:ext cx="3289104" cy="716100"/>
            <a:chOff x="1032775" y="2712900"/>
            <a:chExt cx="3289104" cy="716100"/>
          </a:xfrm>
        </p:grpSpPr>
        <p:sp>
          <p:nvSpPr>
            <p:cNvPr id="135" name="Google Shape;135;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 name="Google Shape;136;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1</a:t>
              </a:r>
              <a:endParaRPr/>
            </a:p>
          </p:txBody>
        </p:sp>
      </p:grpSp>
      <p:grpSp>
        <p:nvGrpSpPr>
          <p:cNvPr id="137" name="Google Shape;137;p3"/>
          <p:cNvGrpSpPr/>
          <p:nvPr/>
        </p:nvGrpSpPr>
        <p:grpSpPr>
          <a:xfrm>
            <a:off x="5197450" y="2712900"/>
            <a:ext cx="3289104" cy="716100"/>
            <a:chOff x="1032775" y="2712900"/>
            <a:chExt cx="3289104" cy="716100"/>
          </a:xfrm>
        </p:grpSpPr>
        <p:sp>
          <p:nvSpPr>
            <p:cNvPr id="138" name="Google Shape;138;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9" name="Google Shape;139;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2</a:t>
              </a:r>
              <a:endParaRPr/>
            </a:p>
          </p:txBody>
        </p:sp>
      </p:grpSp>
      <p:grpSp>
        <p:nvGrpSpPr>
          <p:cNvPr id="140" name="Google Shape;140;p3"/>
          <p:cNvGrpSpPr/>
          <p:nvPr/>
        </p:nvGrpSpPr>
        <p:grpSpPr>
          <a:xfrm>
            <a:off x="9362125" y="2712900"/>
            <a:ext cx="3289104" cy="716100"/>
            <a:chOff x="1032775" y="2712900"/>
            <a:chExt cx="3289104" cy="716100"/>
          </a:xfrm>
        </p:grpSpPr>
        <p:sp>
          <p:nvSpPr>
            <p:cNvPr id="141" name="Google Shape;141;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 name="Google Shape;142;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3</a:t>
              </a:r>
              <a:endParaRPr/>
            </a:p>
          </p:txBody>
        </p:sp>
      </p:grpSp>
      <p:grpSp>
        <p:nvGrpSpPr>
          <p:cNvPr id="143" name="Google Shape;143;p3"/>
          <p:cNvGrpSpPr/>
          <p:nvPr/>
        </p:nvGrpSpPr>
        <p:grpSpPr>
          <a:xfrm>
            <a:off x="13526800" y="2712900"/>
            <a:ext cx="3289104" cy="716100"/>
            <a:chOff x="1032775" y="2712900"/>
            <a:chExt cx="3289104" cy="716100"/>
          </a:xfrm>
        </p:grpSpPr>
        <p:sp>
          <p:nvSpPr>
            <p:cNvPr id="144" name="Google Shape;144;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4</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49" name="Shape 149"/>
        <p:cNvGrpSpPr/>
        <p:nvPr/>
      </p:nvGrpSpPr>
      <p:grpSpPr>
        <a:xfrm>
          <a:off x="0" y="0"/>
          <a:ext cx="0" cy="0"/>
          <a:chOff x="0" y="0"/>
          <a:chExt cx="0" cy="0"/>
        </a:xfrm>
      </p:grpSpPr>
      <p:grpSp>
        <p:nvGrpSpPr>
          <p:cNvPr id="150" name="Google Shape;150;p4"/>
          <p:cNvGrpSpPr/>
          <p:nvPr/>
        </p:nvGrpSpPr>
        <p:grpSpPr>
          <a:xfrm>
            <a:off x="-1248082" y="9570839"/>
            <a:ext cx="19536082" cy="955945"/>
            <a:chOff x="0" y="-38100"/>
            <a:chExt cx="5145306" cy="251771"/>
          </a:xfrm>
        </p:grpSpPr>
        <p:sp>
          <p:nvSpPr>
            <p:cNvPr id="151" name="Google Shape;151;p4"/>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152" name="Google Shape;152;p4"/>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4"/>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Introduction</a:t>
            </a:r>
            <a:endParaRPr/>
          </a:p>
        </p:txBody>
      </p:sp>
      <p:sp>
        <p:nvSpPr>
          <p:cNvPr id="154" name="Google Shape;154;p4"/>
          <p:cNvSpPr txBox="1"/>
          <p:nvPr/>
        </p:nvSpPr>
        <p:spPr>
          <a:xfrm>
            <a:off x="1028700" y="3253740"/>
            <a:ext cx="16461600" cy="25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199" u="none" cap="none" strike="noStrike">
                <a:solidFill>
                  <a:srgbClr val="173F6D"/>
                </a:solidFill>
                <a:latin typeface="Arial"/>
                <a:ea typeface="Arial"/>
                <a:cs typeface="Arial"/>
                <a:sym typeface="Arial"/>
              </a:rPr>
              <a:t>“Examining power means naming and explaining the forces of oppression that are so baked into our daily lives—and into our datasets, our databases, and our algorithms—that we often don’t even see them.”</a:t>
            </a:r>
            <a:endParaRPr/>
          </a:p>
        </p:txBody>
      </p:sp>
      <p:sp>
        <p:nvSpPr>
          <p:cNvPr id="155" name="Google Shape;155;p4"/>
          <p:cNvSpPr txBox="1"/>
          <p:nvPr/>
        </p:nvSpPr>
        <p:spPr>
          <a:xfrm>
            <a:off x="8605189" y="6671748"/>
            <a:ext cx="8654100" cy="307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1" lang="en-US" sz="2000" u="none" cap="none" strike="noStrike">
                <a:solidFill>
                  <a:srgbClr val="04467C"/>
                </a:solidFill>
                <a:latin typeface="Arial"/>
                <a:ea typeface="Arial"/>
                <a:cs typeface="Arial"/>
                <a:sym typeface="Arial"/>
              </a:rPr>
              <a:t>– DATA FEMINISM</a:t>
            </a:r>
            <a:r>
              <a:rPr b="1" i="1" lang="en-US" sz="2000">
                <a:solidFill>
                  <a:srgbClr val="04467C"/>
                </a:solidFill>
              </a:rPr>
              <a:t> (</a:t>
            </a:r>
            <a:r>
              <a:rPr b="1" i="1" lang="en-US" sz="2000" u="none" cap="none" strike="noStrike">
                <a:solidFill>
                  <a:srgbClr val="04467C"/>
                </a:solidFill>
                <a:latin typeface="Arial"/>
                <a:ea typeface="Arial"/>
                <a:cs typeface="Arial"/>
                <a:sym typeface="Arial"/>
              </a:rPr>
              <a:t>D’IGNAZIO &amp; KLEIN</a:t>
            </a:r>
            <a:r>
              <a:rPr b="1" i="1" lang="en-US" sz="2000">
                <a:solidFill>
                  <a:srgbClr val="04467C"/>
                </a:solidFill>
              </a:rPr>
              <a:t>, 2020)</a:t>
            </a:r>
            <a:endParaRPr/>
          </a:p>
        </p:txBody>
      </p:sp>
      <p:sp>
        <p:nvSpPr>
          <p:cNvPr id="156" name="Google Shape;156;p4"/>
          <p:cNvSpPr txBox="1"/>
          <p:nvPr/>
        </p:nvSpPr>
        <p:spPr>
          <a:xfrm>
            <a:off x="1028700" y="8951595"/>
            <a:ext cx="16230600" cy="27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799" u="none" cap="none" strike="noStrike">
                <a:solidFill>
                  <a:srgbClr val="000000"/>
                </a:solidFill>
                <a:latin typeface="Arial"/>
                <a:ea typeface="Arial"/>
                <a:cs typeface="Arial"/>
                <a:sym typeface="Arial"/>
              </a:rPr>
              <a:t>D’Ignazio, C., &amp; Klein, L. (2020). 1. The Power Chapter. In Data Feminism. Retrieved from https://data-feminism.mitpress.mit.edu/pub/vi8obxh7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60" name="Shape 160"/>
        <p:cNvGrpSpPr/>
        <p:nvPr/>
      </p:nvGrpSpPr>
      <p:grpSpPr>
        <a:xfrm>
          <a:off x="0" y="0"/>
          <a:ext cx="0" cy="0"/>
          <a:chOff x="0" y="0"/>
          <a:chExt cx="0" cy="0"/>
        </a:xfrm>
      </p:grpSpPr>
      <p:grpSp>
        <p:nvGrpSpPr>
          <p:cNvPr id="161" name="Google Shape;161;p5"/>
          <p:cNvGrpSpPr/>
          <p:nvPr/>
        </p:nvGrpSpPr>
        <p:grpSpPr>
          <a:xfrm>
            <a:off x="-1248082" y="9570839"/>
            <a:ext cx="19536082" cy="955945"/>
            <a:chOff x="0" y="-38100"/>
            <a:chExt cx="5145306" cy="251771"/>
          </a:xfrm>
        </p:grpSpPr>
        <p:sp>
          <p:nvSpPr>
            <p:cNvPr id="162" name="Google Shape;162;p5"/>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163" name="Google Shape;163;p5"/>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5"/>
          <p:cNvGrpSpPr/>
          <p:nvPr/>
        </p:nvGrpSpPr>
        <p:grpSpPr>
          <a:xfrm>
            <a:off x="12109951" y="-144650"/>
            <a:ext cx="6178258" cy="10431728"/>
            <a:chOff x="0" y="-38100"/>
            <a:chExt cx="1872256" cy="2747433"/>
          </a:xfrm>
        </p:grpSpPr>
        <p:sp>
          <p:nvSpPr>
            <p:cNvPr id="165" name="Google Shape;165;p5"/>
            <p:cNvSpPr/>
            <p:nvPr/>
          </p:nvSpPr>
          <p:spPr>
            <a:xfrm>
              <a:off x="0" y="0"/>
              <a:ext cx="1872256" cy="2709333"/>
            </a:xfrm>
            <a:custGeom>
              <a:rect b="b" l="l" r="r" t="t"/>
              <a:pathLst>
                <a:path extrusionOk="0" h="2709333" w="1872256">
                  <a:moveTo>
                    <a:pt x="0" y="0"/>
                  </a:moveTo>
                  <a:lnTo>
                    <a:pt x="1872256" y="0"/>
                  </a:lnTo>
                  <a:lnTo>
                    <a:pt x="1872256" y="2709333"/>
                  </a:lnTo>
                  <a:lnTo>
                    <a:pt x="0" y="2709333"/>
                  </a:lnTo>
                  <a:close/>
                </a:path>
              </a:pathLst>
            </a:custGeom>
            <a:solidFill>
              <a:srgbClr val="04467C"/>
            </a:solidFill>
            <a:ln>
              <a:noFill/>
            </a:ln>
          </p:spPr>
        </p:sp>
        <p:sp>
          <p:nvSpPr>
            <p:cNvPr id="166" name="Google Shape;166;p5"/>
            <p:cNvSpPr txBox="1"/>
            <p:nvPr/>
          </p:nvSpPr>
          <p:spPr>
            <a:xfrm>
              <a:off x="0" y="-38100"/>
              <a:ext cx="187225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5"/>
          <p:cNvSpPr/>
          <p:nvPr/>
        </p:nvSpPr>
        <p:spPr>
          <a:xfrm>
            <a:off x="12483740" y="890159"/>
            <a:ext cx="5428679" cy="5204746"/>
          </a:xfrm>
          <a:custGeom>
            <a:rect b="b" l="l" r="r" t="t"/>
            <a:pathLst>
              <a:path extrusionOk="0" h="5204746" w="5428679">
                <a:moveTo>
                  <a:pt x="0" y="0"/>
                </a:moveTo>
                <a:lnTo>
                  <a:pt x="5428679" y="0"/>
                </a:lnTo>
                <a:lnTo>
                  <a:pt x="5428679" y="5204746"/>
                </a:lnTo>
                <a:lnTo>
                  <a:pt x="0" y="5204746"/>
                </a:lnTo>
                <a:lnTo>
                  <a:pt x="0" y="0"/>
                </a:lnTo>
                <a:close/>
              </a:path>
            </a:pathLst>
          </a:custGeom>
          <a:blipFill rotWithShape="1">
            <a:blip r:embed="rId3">
              <a:alphaModFix/>
            </a:blip>
            <a:stretch>
              <a:fillRect b="0" l="0" r="0" t="0"/>
            </a:stretch>
          </a:blipFill>
          <a:ln>
            <a:noFill/>
          </a:ln>
        </p:spPr>
      </p:sp>
      <p:sp>
        <p:nvSpPr>
          <p:cNvPr id="168" name="Google Shape;168;p5"/>
          <p:cNvSpPr txBox="1"/>
          <p:nvPr/>
        </p:nvSpPr>
        <p:spPr>
          <a:xfrm>
            <a:off x="1028700" y="10953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Mapping and Power</a:t>
            </a:r>
            <a:endParaRPr/>
          </a:p>
        </p:txBody>
      </p:sp>
      <p:sp>
        <p:nvSpPr>
          <p:cNvPr id="169" name="Google Shape;169;p5"/>
          <p:cNvSpPr txBox="1"/>
          <p:nvPr/>
        </p:nvSpPr>
        <p:spPr>
          <a:xfrm>
            <a:off x="12483740" y="345043"/>
            <a:ext cx="5150400" cy="2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00" u="none" cap="none" strike="noStrike">
                <a:solidFill>
                  <a:srgbClr val="FFFFFF"/>
                </a:solidFill>
                <a:latin typeface="Arial"/>
                <a:ea typeface="Arial"/>
                <a:cs typeface="Arial"/>
                <a:sym typeface="Arial"/>
              </a:rPr>
              <a:t>Example: The Great Trigonometrical Survey of India </a:t>
            </a:r>
            <a:endParaRPr/>
          </a:p>
        </p:txBody>
      </p:sp>
      <p:sp>
        <p:nvSpPr>
          <p:cNvPr id="170" name="Google Shape;170;p5"/>
          <p:cNvSpPr txBox="1"/>
          <p:nvPr/>
        </p:nvSpPr>
        <p:spPr>
          <a:xfrm>
            <a:off x="12483761" y="6198325"/>
            <a:ext cx="54288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800">
                <a:solidFill>
                  <a:srgbClr val="FFFFFF"/>
                </a:solidFill>
              </a:rPr>
              <a:t>This map is in the public domain.</a:t>
            </a:r>
            <a:endParaRPr sz="2000"/>
          </a:p>
        </p:txBody>
      </p:sp>
      <p:sp>
        <p:nvSpPr>
          <p:cNvPr id="171" name="Google Shape;171;p5"/>
          <p:cNvSpPr txBox="1"/>
          <p:nvPr/>
        </p:nvSpPr>
        <p:spPr>
          <a:xfrm>
            <a:off x="12483740" y="6720248"/>
            <a:ext cx="5428800" cy="209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700" u="none" cap="none" strike="noStrike">
                <a:solidFill>
                  <a:srgbClr val="FFFFFF"/>
                </a:solidFill>
                <a:latin typeface="Arial"/>
                <a:ea typeface="Arial"/>
                <a:cs typeface="Arial"/>
                <a:sym typeface="Arial"/>
              </a:rPr>
              <a:t>The Great Trigonometrical Survey was undertaken by the British East India Company starting in 1802, with the aim of mapping the Indian subcontinent using “objective” scientific precision. However, both its production and its impacts were deeply political—designed to serve colonial aims by enabling land taxation, consolidating territorial control, and erasing Indigenous systems of knowledge and land use. (Xaxa 2024; Edney 1997)</a:t>
            </a:r>
            <a:endParaRPr/>
          </a:p>
        </p:txBody>
      </p:sp>
      <p:sp>
        <p:nvSpPr>
          <p:cNvPr id="172" name="Google Shape;172;p5"/>
          <p:cNvSpPr txBox="1"/>
          <p:nvPr/>
        </p:nvSpPr>
        <p:spPr>
          <a:xfrm>
            <a:off x="1028700" y="2715939"/>
            <a:ext cx="10010100" cy="47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99" u="sng" cap="none" strike="noStrike">
                <a:solidFill>
                  <a:srgbClr val="4A4849"/>
                </a:solidFill>
                <a:latin typeface="Arial"/>
                <a:ea typeface="Arial"/>
                <a:cs typeface="Arial"/>
                <a:sym typeface="Arial"/>
              </a:rPr>
              <a:t>Critical Cartography</a:t>
            </a:r>
            <a:r>
              <a:rPr b="0" i="0" lang="en-US" sz="2199" u="none" cap="none" strike="noStrike">
                <a:solidFill>
                  <a:srgbClr val="4A4849"/>
                </a:solidFill>
                <a:latin typeface="Arial"/>
                <a:ea typeface="Arial"/>
                <a:cs typeface="Arial"/>
                <a:sym typeface="Arial"/>
              </a:rPr>
              <a:t> is a field that recognizes how maps are not neutral documents. As a term used both to describe mapping practices and theoretical critique, it “...challenges academic cartography by linking geographic knowledge with power, and thus is political.” (Crampton &amp; Krygier, 2015)</a:t>
            </a:r>
            <a:endParaRPr/>
          </a:p>
          <a:p>
            <a:pPr indent="0" lvl="0" marL="0" marR="0" rtl="0" algn="l">
              <a:lnSpc>
                <a:spcPct val="100000"/>
              </a:lnSpc>
              <a:spcBef>
                <a:spcPts val="0"/>
              </a:spcBef>
              <a:spcAft>
                <a:spcPts val="0"/>
              </a:spcAft>
              <a:buNone/>
            </a:pPr>
            <a:r>
              <a:t/>
            </a:r>
            <a:endParaRPr b="0" i="0" sz="2199"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199" u="none" cap="none" strike="noStrike">
                <a:solidFill>
                  <a:srgbClr val="4A4849"/>
                </a:solidFill>
                <a:latin typeface="Arial"/>
                <a:ea typeface="Arial"/>
                <a:cs typeface="Arial"/>
                <a:sym typeface="Arial"/>
              </a:rPr>
              <a:t>When reading a map, a critical cartographer may ask:</a:t>
            </a:r>
            <a:endParaRPr/>
          </a:p>
          <a:p>
            <a:pPr indent="0" lvl="0" marL="0" marR="0" rtl="0" algn="l">
              <a:lnSpc>
                <a:spcPct val="100000"/>
              </a:lnSpc>
              <a:spcBef>
                <a:spcPts val="0"/>
              </a:spcBef>
              <a:spcAft>
                <a:spcPts val="0"/>
              </a:spcAft>
              <a:buNone/>
            </a:pPr>
            <a:r>
              <a:t/>
            </a:r>
            <a:endParaRPr b="0" i="0" sz="2199" u="none" cap="none" strike="noStrike">
              <a:solidFill>
                <a:srgbClr val="4A4849"/>
              </a:solidFill>
              <a:latin typeface="Arial"/>
              <a:ea typeface="Arial"/>
              <a:cs typeface="Arial"/>
              <a:sym typeface="Arial"/>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What gets measured?</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How is it measured?</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What data is included (and excluded)?</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How is data visualized?</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How are places named?</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Who uses the map – and for what reasons?</a:t>
            </a:r>
            <a:endParaRPr/>
          </a:p>
          <a:p>
            <a:pPr indent="-368236" lvl="1" marL="457200" marR="0" rtl="0" algn="l">
              <a:lnSpc>
                <a:spcPct val="100000"/>
              </a:lnSpc>
              <a:spcBef>
                <a:spcPts val="0"/>
              </a:spcBef>
              <a:spcAft>
                <a:spcPts val="0"/>
              </a:spcAft>
              <a:buClr>
                <a:srgbClr val="4A4849"/>
              </a:buClr>
              <a:buSzPts val="2199"/>
              <a:buFont typeface="Arial"/>
              <a:buChar char="•"/>
            </a:pPr>
            <a:r>
              <a:rPr b="0" i="0" lang="en-US" sz="2199" u="none" cap="none" strike="noStrike">
                <a:solidFill>
                  <a:srgbClr val="4A4849"/>
                </a:solidFill>
                <a:latin typeface="Arial"/>
                <a:ea typeface="Arial"/>
                <a:cs typeface="Arial"/>
                <a:sym typeface="Arial"/>
              </a:rPr>
              <a:t>Did communities have a say in how data was collected or used?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76" name="Shape 176"/>
        <p:cNvGrpSpPr/>
        <p:nvPr/>
      </p:nvGrpSpPr>
      <p:grpSpPr>
        <a:xfrm>
          <a:off x="0" y="0"/>
          <a:ext cx="0" cy="0"/>
          <a:chOff x="0" y="0"/>
          <a:chExt cx="0" cy="0"/>
        </a:xfrm>
      </p:grpSpPr>
      <p:grpSp>
        <p:nvGrpSpPr>
          <p:cNvPr id="177" name="Google Shape;177;p6"/>
          <p:cNvGrpSpPr/>
          <p:nvPr/>
        </p:nvGrpSpPr>
        <p:grpSpPr>
          <a:xfrm>
            <a:off x="-1248082" y="9570840"/>
            <a:ext cx="19536082" cy="716160"/>
            <a:chOff x="0" y="-38100"/>
            <a:chExt cx="5145306" cy="188619"/>
          </a:xfrm>
        </p:grpSpPr>
        <p:sp>
          <p:nvSpPr>
            <p:cNvPr id="178" name="Google Shape;178;p6"/>
            <p:cNvSpPr/>
            <p:nvPr/>
          </p:nvSpPr>
          <p:spPr>
            <a:xfrm>
              <a:off x="0" y="0"/>
              <a:ext cx="5145306" cy="150519"/>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179" name="Google Shape;179;p6"/>
            <p:cNvSpPr txBox="1"/>
            <p:nvPr/>
          </p:nvSpPr>
          <p:spPr>
            <a:xfrm>
              <a:off x="0" y="-38100"/>
              <a:ext cx="514530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6"/>
          <p:cNvGrpSpPr/>
          <p:nvPr/>
        </p:nvGrpSpPr>
        <p:grpSpPr>
          <a:xfrm>
            <a:off x="1028700" y="3215943"/>
            <a:ext cx="10425375" cy="3968861"/>
            <a:chOff x="0" y="104775"/>
            <a:chExt cx="13900500" cy="5291815"/>
          </a:xfrm>
        </p:grpSpPr>
        <p:sp>
          <p:nvSpPr>
            <p:cNvPr id="181" name="Google Shape;181;p6"/>
            <p:cNvSpPr txBox="1"/>
            <p:nvPr/>
          </p:nvSpPr>
          <p:spPr>
            <a:xfrm>
              <a:off x="0" y="104775"/>
              <a:ext cx="13900500" cy="444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The Lifecycle of Spatial Data</a:t>
              </a:r>
              <a:endParaRPr/>
            </a:p>
          </p:txBody>
        </p:sp>
        <p:sp>
          <p:nvSpPr>
            <p:cNvPr id="182" name="Google Shape;182;p6"/>
            <p:cNvSpPr txBox="1"/>
            <p:nvPr/>
          </p:nvSpPr>
          <p:spPr>
            <a:xfrm>
              <a:off x="0" y="4739890"/>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1</a:t>
              </a:r>
              <a:endParaRPr/>
            </a:p>
          </p:txBody>
        </p:sp>
      </p:grpSp>
      <p:grpSp>
        <p:nvGrpSpPr>
          <p:cNvPr id="183" name="Google Shape;183;p6"/>
          <p:cNvGrpSpPr/>
          <p:nvPr/>
        </p:nvGrpSpPr>
        <p:grpSpPr>
          <a:xfrm>
            <a:off x="12109962" y="-144661"/>
            <a:ext cx="7108723" cy="10431661"/>
            <a:chOff x="0" y="-38100"/>
            <a:chExt cx="1872256" cy="2747433"/>
          </a:xfrm>
        </p:grpSpPr>
        <p:sp>
          <p:nvSpPr>
            <p:cNvPr id="184" name="Google Shape;184;p6"/>
            <p:cNvSpPr/>
            <p:nvPr/>
          </p:nvSpPr>
          <p:spPr>
            <a:xfrm>
              <a:off x="0" y="0"/>
              <a:ext cx="1872256" cy="2709333"/>
            </a:xfrm>
            <a:custGeom>
              <a:rect b="b" l="l" r="r" t="t"/>
              <a:pathLst>
                <a:path extrusionOk="0" h="2709333" w="1872256">
                  <a:moveTo>
                    <a:pt x="0" y="0"/>
                  </a:moveTo>
                  <a:lnTo>
                    <a:pt x="1872256" y="0"/>
                  </a:lnTo>
                  <a:lnTo>
                    <a:pt x="1872256" y="2709333"/>
                  </a:lnTo>
                  <a:lnTo>
                    <a:pt x="0" y="2709333"/>
                  </a:lnTo>
                  <a:close/>
                </a:path>
              </a:pathLst>
            </a:custGeom>
            <a:solidFill>
              <a:srgbClr val="04467C"/>
            </a:solidFill>
            <a:ln>
              <a:noFill/>
            </a:ln>
          </p:spPr>
        </p:sp>
        <p:sp>
          <p:nvSpPr>
            <p:cNvPr id="185" name="Google Shape;185;p6"/>
            <p:cNvSpPr txBox="1"/>
            <p:nvPr/>
          </p:nvSpPr>
          <p:spPr>
            <a:xfrm>
              <a:off x="0" y="-38100"/>
              <a:ext cx="187225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89" name="Shape 189"/>
        <p:cNvGrpSpPr/>
        <p:nvPr/>
      </p:nvGrpSpPr>
      <p:grpSpPr>
        <a:xfrm>
          <a:off x="0" y="0"/>
          <a:ext cx="0" cy="0"/>
          <a:chOff x="0" y="0"/>
          <a:chExt cx="0" cy="0"/>
        </a:xfrm>
      </p:grpSpPr>
      <p:grpSp>
        <p:nvGrpSpPr>
          <p:cNvPr id="190" name="Google Shape;190;p7"/>
          <p:cNvGrpSpPr/>
          <p:nvPr/>
        </p:nvGrpSpPr>
        <p:grpSpPr>
          <a:xfrm>
            <a:off x="-1248082" y="9570839"/>
            <a:ext cx="19536082" cy="955945"/>
            <a:chOff x="0" y="-38100"/>
            <a:chExt cx="5145306" cy="251771"/>
          </a:xfrm>
        </p:grpSpPr>
        <p:sp>
          <p:nvSpPr>
            <p:cNvPr id="191" name="Google Shape;191;p7"/>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192" name="Google Shape;192;p7"/>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7"/>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Spatial Data Lifecycle</a:t>
            </a:r>
            <a:endParaRPr/>
          </a:p>
        </p:txBody>
      </p:sp>
      <p:grpSp>
        <p:nvGrpSpPr>
          <p:cNvPr id="194" name="Google Shape;194;p7"/>
          <p:cNvGrpSpPr/>
          <p:nvPr/>
        </p:nvGrpSpPr>
        <p:grpSpPr>
          <a:xfrm>
            <a:off x="1028700" y="4072203"/>
            <a:ext cx="2618278" cy="1177773"/>
            <a:chOff x="0" y="-28575"/>
            <a:chExt cx="689588" cy="310195"/>
          </a:xfrm>
        </p:grpSpPr>
        <p:sp>
          <p:nvSpPr>
            <p:cNvPr id="195" name="Google Shape;195;p7"/>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96" name="Google Shape;196;p7"/>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1. ACQUISITION</a:t>
              </a:r>
              <a:endParaRPr/>
            </a:p>
          </p:txBody>
        </p:sp>
      </p:grpSp>
      <p:grpSp>
        <p:nvGrpSpPr>
          <p:cNvPr id="197" name="Google Shape;197;p7"/>
          <p:cNvGrpSpPr/>
          <p:nvPr/>
        </p:nvGrpSpPr>
        <p:grpSpPr>
          <a:xfrm>
            <a:off x="4274939" y="4072203"/>
            <a:ext cx="2618278" cy="1177773"/>
            <a:chOff x="0" y="-28575"/>
            <a:chExt cx="689588" cy="310195"/>
          </a:xfrm>
        </p:grpSpPr>
        <p:sp>
          <p:nvSpPr>
            <p:cNvPr id="198" name="Google Shape;198;p7"/>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99" name="Google Shape;199;p7"/>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2. PROCESSING </a:t>
              </a:r>
              <a:endParaRPr/>
            </a:p>
          </p:txBody>
        </p:sp>
      </p:grpSp>
      <p:grpSp>
        <p:nvGrpSpPr>
          <p:cNvPr id="200" name="Google Shape;200;p7"/>
          <p:cNvGrpSpPr/>
          <p:nvPr/>
        </p:nvGrpSpPr>
        <p:grpSpPr>
          <a:xfrm>
            <a:off x="10760895" y="4072203"/>
            <a:ext cx="2618278" cy="1177773"/>
            <a:chOff x="0" y="-28575"/>
            <a:chExt cx="689588" cy="310195"/>
          </a:xfrm>
        </p:grpSpPr>
        <p:sp>
          <p:nvSpPr>
            <p:cNvPr id="201" name="Google Shape;201;p7"/>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02" name="Google Shape;202;p7"/>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4.STORAGE</a:t>
              </a:r>
              <a:endParaRPr/>
            </a:p>
          </p:txBody>
        </p:sp>
      </p:grpSp>
      <p:grpSp>
        <p:nvGrpSpPr>
          <p:cNvPr id="203" name="Google Shape;203;p7"/>
          <p:cNvGrpSpPr/>
          <p:nvPr/>
        </p:nvGrpSpPr>
        <p:grpSpPr>
          <a:xfrm>
            <a:off x="14003829" y="4072203"/>
            <a:ext cx="2618278" cy="1177773"/>
            <a:chOff x="0" y="-28575"/>
            <a:chExt cx="689588" cy="310195"/>
          </a:xfrm>
        </p:grpSpPr>
        <p:sp>
          <p:nvSpPr>
            <p:cNvPr id="204" name="Google Shape;204;p7"/>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05" name="Google Shape;205;p7"/>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5.DECISION MAKING</a:t>
              </a:r>
              <a:endParaRPr/>
            </a:p>
          </p:txBody>
        </p:sp>
      </p:grpSp>
      <p:cxnSp>
        <p:nvCxnSpPr>
          <p:cNvPr id="206" name="Google Shape;206;p7"/>
          <p:cNvCxnSpPr/>
          <p:nvPr/>
        </p:nvCxnSpPr>
        <p:spPr>
          <a:xfrm>
            <a:off x="3646978" y="4715337"/>
            <a:ext cx="627961" cy="0"/>
          </a:xfrm>
          <a:prstGeom prst="straightConnector1">
            <a:avLst/>
          </a:prstGeom>
          <a:noFill/>
          <a:ln cap="flat" cmpd="sng" w="38100">
            <a:solidFill>
              <a:schemeClr val="accent1"/>
            </a:solidFill>
            <a:prstDash val="dot"/>
            <a:round/>
            <a:headEnd len="sm" w="sm" type="none"/>
            <a:tailEnd len="med" w="med" type="stealth"/>
          </a:ln>
        </p:spPr>
      </p:cxnSp>
      <p:cxnSp>
        <p:nvCxnSpPr>
          <p:cNvPr id="207" name="Google Shape;207;p7"/>
          <p:cNvCxnSpPr/>
          <p:nvPr/>
        </p:nvCxnSpPr>
        <p:spPr>
          <a:xfrm>
            <a:off x="6893218" y="4715337"/>
            <a:ext cx="620750" cy="0"/>
          </a:xfrm>
          <a:prstGeom prst="straightConnector1">
            <a:avLst/>
          </a:prstGeom>
          <a:noFill/>
          <a:ln cap="flat" cmpd="sng" w="38100">
            <a:solidFill>
              <a:schemeClr val="accent1"/>
            </a:solidFill>
            <a:prstDash val="dot"/>
            <a:round/>
            <a:headEnd len="sm" w="sm" type="none"/>
            <a:tailEnd len="med" w="med" type="stealth"/>
          </a:ln>
        </p:spPr>
      </p:cxnSp>
      <p:cxnSp>
        <p:nvCxnSpPr>
          <p:cNvPr id="208" name="Google Shape;208;p7"/>
          <p:cNvCxnSpPr/>
          <p:nvPr/>
        </p:nvCxnSpPr>
        <p:spPr>
          <a:xfrm>
            <a:off x="13379174" y="4715337"/>
            <a:ext cx="624655" cy="0"/>
          </a:xfrm>
          <a:prstGeom prst="straightConnector1">
            <a:avLst/>
          </a:prstGeom>
          <a:noFill/>
          <a:ln cap="flat" cmpd="sng" w="38100">
            <a:solidFill>
              <a:schemeClr val="accent1"/>
            </a:solidFill>
            <a:prstDash val="dot"/>
            <a:round/>
            <a:headEnd len="sm" w="sm" type="none"/>
            <a:tailEnd len="med" w="med" type="stealth"/>
          </a:ln>
        </p:spPr>
      </p:cxnSp>
      <p:sp>
        <p:nvSpPr>
          <p:cNvPr id="209" name="Google Shape;209;p7"/>
          <p:cNvSpPr txBox="1"/>
          <p:nvPr/>
        </p:nvSpPr>
        <p:spPr>
          <a:xfrm>
            <a:off x="1028700" y="9044940"/>
            <a:ext cx="147816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Data Lifecycle Steps Adapted From: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Roth, Silke, and Markus Luczak-Roesch. 2018. “Deconstructing the Data Life-Cycle in Digital Humanitarianism.” Information, Communication &amp; Society 23 (4): 555–71. doi:10.1080/1369118X.2018.1521457.</a:t>
            </a:r>
            <a:endParaRPr/>
          </a:p>
        </p:txBody>
      </p:sp>
      <p:sp>
        <p:nvSpPr>
          <p:cNvPr id="210" name="Google Shape;210;p7"/>
          <p:cNvSpPr txBox="1"/>
          <p:nvPr/>
        </p:nvSpPr>
        <p:spPr>
          <a:xfrm>
            <a:off x="1028700" y="2355564"/>
            <a:ext cx="16230600" cy="7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Understanding the lifecycle of environmental justice data means asking critical questions about </a:t>
            </a:r>
            <a:r>
              <a:rPr b="1" i="0" lang="en-US" sz="1700" u="none" cap="none" strike="noStrike">
                <a:solidFill>
                  <a:srgbClr val="000000"/>
                </a:solidFill>
                <a:latin typeface="Arial"/>
                <a:ea typeface="Arial"/>
                <a:cs typeface="Arial"/>
                <a:sym typeface="Arial"/>
              </a:rPr>
              <a:t>power </a:t>
            </a:r>
            <a:r>
              <a:rPr b="0" i="0" lang="en-US" sz="1700" u="none" cap="none" strike="noStrike">
                <a:solidFill>
                  <a:srgbClr val="000000"/>
                </a:solidFill>
                <a:latin typeface="Arial"/>
                <a:ea typeface="Arial"/>
                <a:cs typeface="Arial"/>
                <a:sym typeface="Arial"/>
              </a:rPr>
              <a:t>at every stage—who collects the data, how it's structured, where it's stored, and how it’s ultimately used. Each phase shapes what environmental harms are made visible, whose experiences are centered, and what kinds of action are possible. </a:t>
            </a:r>
            <a:endParaRPr/>
          </a:p>
        </p:txBody>
      </p:sp>
      <p:sp>
        <p:nvSpPr>
          <p:cNvPr id="211" name="Google Shape;211;p7"/>
          <p:cNvSpPr txBox="1"/>
          <p:nvPr/>
        </p:nvSpPr>
        <p:spPr>
          <a:xfrm>
            <a:off x="1028700" y="3455383"/>
            <a:ext cx="16230600" cy="2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Simplified Data Lifecycle:</a:t>
            </a:r>
            <a:endParaRPr/>
          </a:p>
        </p:txBody>
      </p:sp>
      <p:sp>
        <p:nvSpPr>
          <p:cNvPr id="212" name="Google Shape;212;p7"/>
          <p:cNvSpPr txBox="1"/>
          <p:nvPr/>
        </p:nvSpPr>
        <p:spPr>
          <a:xfrm>
            <a:off x="1142070"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process of collecting raw environmental or demographic data—through monitoring devices, surveys, remote sensing, etc.</a:t>
            </a:r>
            <a:endParaRPr/>
          </a:p>
        </p:txBody>
      </p:sp>
      <p:sp>
        <p:nvSpPr>
          <p:cNvPr id="213" name="Google Shape;213;p7"/>
          <p:cNvSpPr txBox="1"/>
          <p:nvPr/>
        </p:nvSpPr>
        <p:spPr>
          <a:xfrm>
            <a:off x="4388309"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stage where data is cleaned, categorized, and transformed. Sometimes, this includes creating multi-criteria weighed indices.</a:t>
            </a:r>
            <a:endParaRPr/>
          </a:p>
        </p:txBody>
      </p:sp>
      <p:sp>
        <p:nvSpPr>
          <p:cNvPr id="214" name="Google Shape;214;p7"/>
          <p:cNvSpPr txBox="1"/>
          <p:nvPr/>
        </p:nvSpPr>
        <p:spPr>
          <a:xfrm>
            <a:off x="10866601"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How and where data is stored, or archived, determines where data is kept, who owns it, who can access it, and who can erase it. </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sp>
        <p:nvSpPr>
          <p:cNvPr id="215" name="Google Shape;215;p7"/>
          <p:cNvSpPr txBox="1"/>
          <p:nvPr/>
        </p:nvSpPr>
        <p:spPr>
          <a:xfrm>
            <a:off x="14230568" y="5762480"/>
            <a:ext cx="2391600" cy="235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phase where data is interpreted and applied to shape policies, funding, or advocacy. This is a process that reflects whose priorities are acted on.</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grpSp>
        <p:nvGrpSpPr>
          <p:cNvPr id="216" name="Google Shape;216;p7"/>
          <p:cNvGrpSpPr/>
          <p:nvPr/>
        </p:nvGrpSpPr>
        <p:grpSpPr>
          <a:xfrm>
            <a:off x="7513967" y="4072203"/>
            <a:ext cx="2618278" cy="1177773"/>
            <a:chOff x="0" y="-28575"/>
            <a:chExt cx="689588" cy="310195"/>
          </a:xfrm>
        </p:grpSpPr>
        <p:sp>
          <p:nvSpPr>
            <p:cNvPr id="217" name="Google Shape;217;p7"/>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18" name="Google Shape;218;p7"/>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3. VISUALIZATION</a:t>
              </a:r>
              <a:endParaRPr/>
            </a:p>
          </p:txBody>
        </p:sp>
      </p:grpSp>
      <p:cxnSp>
        <p:nvCxnSpPr>
          <p:cNvPr id="219" name="Google Shape;219;p7"/>
          <p:cNvCxnSpPr/>
          <p:nvPr/>
        </p:nvCxnSpPr>
        <p:spPr>
          <a:xfrm>
            <a:off x="10132245" y="4715337"/>
            <a:ext cx="628650" cy="0"/>
          </a:xfrm>
          <a:prstGeom prst="straightConnector1">
            <a:avLst/>
          </a:prstGeom>
          <a:noFill/>
          <a:ln cap="flat" cmpd="sng" w="38100">
            <a:solidFill>
              <a:schemeClr val="accent1"/>
            </a:solidFill>
            <a:prstDash val="dot"/>
            <a:round/>
            <a:headEnd len="sm" w="sm" type="none"/>
            <a:tailEnd len="med" w="med" type="stealth"/>
          </a:ln>
        </p:spPr>
      </p:cxnSp>
      <p:sp>
        <p:nvSpPr>
          <p:cNvPr id="220" name="Google Shape;220;p7"/>
          <p:cNvSpPr txBox="1"/>
          <p:nvPr/>
        </p:nvSpPr>
        <p:spPr>
          <a:xfrm>
            <a:off x="7627337" y="5762480"/>
            <a:ext cx="2391600" cy="26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process of designing maps and other data visuals. Choices like color, scale, and language influence who can understand and use the information.</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24" name="Shape 224"/>
        <p:cNvGrpSpPr/>
        <p:nvPr/>
      </p:nvGrpSpPr>
      <p:grpSpPr>
        <a:xfrm>
          <a:off x="0" y="0"/>
          <a:ext cx="0" cy="0"/>
          <a:chOff x="0" y="0"/>
          <a:chExt cx="0" cy="0"/>
        </a:xfrm>
      </p:grpSpPr>
      <p:grpSp>
        <p:nvGrpSpPr>
          <p:cNvPr id="225" name="Google Shape;225;p8"/>
          <p:cNvGrpSpPr/>
          <p:nvPr/>
        </p:nvGrpSpPr>
        <p:grpSpPr>
          <a:xfrm>
            <a:off x="-1248082" y="9570839"/>
            <a:ext cx="19536082" cy="955945"/>
            <a:chOff x="0" y="-38100"/>
            <a:chExt cx="5145306" cy="251771"/>
          </a:xfrm>
        </p:grpSpPr>
        <p:sp>
          <p:nvSpPr>
            <p:cNvPr id="226" name="Google Shape;226;p8"/>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227" name="Google Shape;227;p8"/>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8"/>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Spatial Data Lifecycle</a:t>
            </a:r>
            <a:endParaRPr/>
          </a:p>
        </p:txBody>
      </p:sp>
      <p:sp>
        <p:nvSpPr>
          <p:cNvPr id="229" name="Google Shape;229;p8"/>
          <p:cNvSpPr txBox="1"/>
          <p:nvPr/>
        </p:nvSpPr>
        <p:spPr>
          <a:xfrm>
            <a:off x="1028700" y="9044940"/>
            <a:ext cx="147816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Data Lifecycle Steps From: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Roth, Silke, and Markus Luczak-Roesch. 2018. “Deconstructing the Data Life-Cycle in Digital Humanitarianism.” Information, Communication &amp; Society 23 (4): 555–71. doi:10.1080/1369118X.2018.1521457.</a:t>
            </a:r>
            <a:endParaRPr/>
          </a:p>
        </p:txBody>
      </p:sp>
      <p:sp>
        <p:nvSpPr>
          <p:cNvPr id="230" name="Google Shape;230;p8"/>
          <p:cNvSpPr txBox="1"/>
          <p:nvPr/>
        </p:nvSpPr>
        <p:spPr>
          <a:xfrm>
            <a:off x="1028700" y="2355564"/>
            <a:ext cx="16230600" cy="7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Understanding the lifecycle of environmental justice data means asking critical questions about </a:t>
            </a:r>
            <a:r>
              <a:rPr b="1" i="0" lang="en-US" sz="1700" u="none" cap="none" strike="noStrike">
                <a:solidFill>
                  <a:srgbClr val="000000"/>
                </a:solidFill>
                <a:latin typeface="Arial"/>
                <a:ea typeface="Arial"/>
                <a:cs typeface="Arial"/>
                <a:sym typeface="Arial"/>
              </a:rPr>
              <a:t>power </a:t>
            </a:r>
            <a:r>
              <a:rPr b="0" i="0" lang="en-US" sz="1700" u="none" cap="none" strike="noStrike">
                <a:solidFill>
                  <a:srgbClr val="000000"/>
                </a:solidFill>
                <a:latin typeface="Arial"/>
                <a:ea typeface="Arial"/>
                <a:cs typeface="Arial"/>
                <a:sym typeface="Arial"/>
              </a:rPr>
              <a:t>at every stage—who collects the data, how it's structured, where it's stored, and how it’s ultimately used. Each phase shapes what environmental harms are made visible, whose experiences are centered, and what kinds of action are possible. </a:t>
            </a:r>
            <a:endParaRPr/>
          </a:p>
        </p:txBody>
      </p:sp>
      <p:sp>
        <p:nvSpPr>
          <p:cNvPr id="231" name="Google Shape;231;p8"/>
          <p:cNvSpPr txBox="1"/>
          <p:nvPr/>
        </p:nvSpPr>
        <p:spPr>
          <a:xfrm>
            <a:off x="1028700" y="3455383"/>
            <a:ext cx="16230600" cy="2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Simplified Data Lifecycle:</a:t>
            </a:r>
            <a:endParaRPr/>
          </a:p>
        </p:txBody>
      </p:sp>
      <p:grpSp>
        <p:nvGrpSpPr>
          <p:cNvPr id="232" name="Google Shape;232;p8"/>
          <p:cNvGrpSpPr/>
          <p:nvPr/>
        </p:nvGrpSpPr>
        <p:grpSpPr>
          <a:xfrm>
            <a:off x="1028700" y="4072203"/>
            <a:ext cx="2618278" cy="1177773"/>
            <a:chOff x="0" y="-28575"/>
            <a:chExt cx="689588" cy="310195"/>
          </a:xfrm>
        </p:grpSpPr>
        <p:sp>
          <p:nvSpPr>
            <p:cNvPr id="233" name="Google Shape;233;p8"/>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34" name="Google Shape;234;p8"/>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1. ACQUISITION</a:t>
              </a:r>
              <a:endParaRPr/>
            </a:p>
          </p:txBody>
        </p:sp>
      </p:grpSp>
      <p:grpSp>
        <p:nvGrpSpPr>
          <p:cNvPr id="235" name="Google Shape;235;p8"/>
          <p:cNvGrpSpPr/>
          <p:nvPr/>
        </p:nvGrpSpPr>
        <p:grpSpPr>
          <a:xfrm>
            <a:off x="4274939" y="4072203"/>
            <a:ext cx="2618278" cy="1177773"/>
            <a:chOff x="0" y="-28575"/>
            <a:chExt cx="689588" cy="310195"/>
          </a:xfrm>
        </p:grpSpPr>
        <p:sp>
          <p:nvSpPr>
            <p:cNvPr id="236" name="Google Shape;236;p8"/>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37" name="Google Shape;237;p8"/>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2. PROCESSING </a:t>
              </a:r>
              <a:endParaRPr/>
            </a:p>
          </p:txBody>
        </p:sp>
      </p:grpSp>
      <p:grpSp>
        <p:nvGrpSpPr>
          <p:cNvPr id="238" name="Google Shape;238;p8"/>
          <p:cNvGrpSpPr/>
          <p:nvPr/>
        </p:nvGrpSpPr>
        <p:grpSpPr>
          <a:xfrm>
            <a:off x="10760895" y="4072203"/>
            <a:ext cx="2618278" cy="1177773"/>
            <a:chOff x="0" y="-28575"/>
            <a:chExt cx="689588" cy="310195"/>
          </a:xfrm>
        </p:grpSpPr>
        <p:sp>
          <p:nvSpPr>
            <p:cNvPr id="239" name="Google Shape;239;p8"/>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40" name="Google Shape;240;p8"/>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4.STORAGE</a:t>
              </a:r>
              <a:endParaRPr/>
            </a:p>
          </p:txBody>
        </p:sp>
      </p:grpSp>
      <p:grpSp>
        <p:nvGrpSpPr>
          <p:cNvPr id="241" name="Google Shape;241;p8"/>
          <p:cNvGrpSpPr/>
          <p:nvPr/>
        </p:nvGrpSpPr>
        <p:grpSpPr>
          <a:xfrm>
            <a:off x="14003829" y="4072203"/>
            <a:ext cx="2618278" cy="1177773"/>
            <a:chOff x="0" y="-28575"/>
            <a:chExt cx="689588" cy="310195"/>
          </a:xfrm>
        </p:grpSpPr>
        <p:sp>
          <p:nvSpPr>
            <p:cNvPr id="242" name="Google Shape;242;p8"/>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43" name="Google Shape;243;p8"/>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5.DECISION MAKING</a:t>
              </a:r>
              <a:endParaRPr/>
            </a:p>
          </p:txBody>
        </p:sp>
      </p:grpSp>
      <p:cxnSp>
        <p:nvCxnSpPr>
          <p:cNvPr id="244" name="Google Shape;244;p8"/>
          <p:cNvCxnSpPr/>
          <p:nvPr/>
        </p:nvCxnSpPr>
        <p:spPr>
          <a:xfrm>
            <a:off x="3646978" y="4715337"/>
            <a:ext cx="627961" cy="0"/>
          </a:xfrm>
          <a:prstGeom prst="straightConnector1">
            <a:avLst/>
          </a:prstGeom>
          <a:noFill/>
          <a:ln cap="flat" cmpd="sng" w="38100">
            <a:solidFill>
              <a:schemeClr val="accent1"/>
            </a:solidFill>
            <a:prstDash val="dot"/>
            <a:round/>
            <a:headEnd len="sm" w="sm" type="none"/>
            <a:tailEnd len="med" w="med" type="stealth"/>
          </a:ln>
        </p:spPr>
      </p:cxnSp>
      <p:cxnSp>
        <p:nvCxnSpPr>
          <p:cNvPr id="245" name="Google Shape;245;p8"/>
          <p:cNvCxnSpPr/>
          <p:nvPr/>
        </p:nvCxnSpPr>
        <p:spPr>
          <a:xfrm>
            <a:off x="6893218" y="4715337"/>
            <a:ext cx="620750" cy="0"/>
          </a:xfrm>
          <a:prstGeom prst="straightConnector1">
            <a:avLst/>
          </a:prstGeom>
          <a:noFill/>
          <a:ln cap="flat" cmpd="sng" w="38100">
            <a:solidFill>
              <a:schemeClr val="accent1"/>
            </a:solidFill>
            <a:prstDash val="dot"/>
            <a:round/>
            <a:headEnd len="sm" w="sm" type="none"/>
            <a:tailEnd len="med" w="med" type="stealth"/>
          </a:ln>
        </p:spPr>
      </p:cxnSp>
      <p:cxnSp>
        <p:nvCxnSpPr>
          <p:cNvPr id="246" name="Google Shape;246;p8"/>
          <p:cNvCxnSpPr/>
          <p:nvPr/>
        </p:nvCxnSpPr>
        <p:spPr>
          <a:xfrm>
            <a:off x="13379174" y="4715337"/>
            <a:ext cx="624655" cy="0"/>
          </a:xfrm>
          <a:prstGeom prst="straightConnector1">
            <a:avLst/>
          </a:prstGeom>
          <a:noFill/>
          <a:ln cap="flat" cmpd="sng" w="38100">
            <a:solidFill>
              <a:schemeClr val="accent1"/>
            </a:solidFill>
            <a:prstDash val="dot"/>
            <a:round/>
            <a:headEnd len="sm" w="sm" type="none"/>
            <a:tailEnd len="med" w="med" type="stealth"/>
          </a:ln>
        </p:spPr>
      </p:cxnSp>
      <p:sp>
        <p:nvSpPr>
          <p:cNvPr id="247" name="Google Shape;247;p8"/>
          <p:cNvSpPr txBox="1"/>
          <p:nvPr/>
        </p:nvSpPr>
        <p:spPr>
          <a:xfrm>
            <a:off x="1142070"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process of collecting raw environmental or demographic data—through monitoring devices, surveys, remote sensing, etc.</a:t>
            </a:r>
            <a:endParaRPr/>
          </a:p>
        </p:txBody>
      </p:sp>
      <p:sp>
        <p:nvSpPr>
          <p:cNvPr id="248" name="Google Shape;248;p8"/>
          <p:cNvSpPr txBox="1"/>
          <p:nvPr/>
        </p:nvSpPr>
        <p:spPr>
          <a:xfrm>
            <a:off x="4388309"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stage where data is cleaned, categorized, and transformed. Sometimes, this includes creating multi-criteria weighed indices.</a:t>
            </a:r>
            <a:endParaRPr/>
          </a:p>
        </p:txBody>
      </p:sp>
      <p:sp>
        <p:nvSpPr>
          <p:cNvPr id="249" name="Google Shape;249;p8"/>
          <p:cNvSpPr txBox="1"/>
          <p:nvPr/>
        </p:nvSpPr>
        <p:spPr>
          <a:xfrm>
            <a:off x="10866601" y="5762480"/>
            <a:ext cx="2391600" cy="209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How and where data is stored, or archived, determines where data is kept, who owns it, who can access it, and who can erase it. </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sp>
        <p:nvSpPr>
          <p:cNvPr id="250" name="Google Shape;250;p8"/>
          <p:cNvSpPr txBox="1"/>
          <p:nvPr/>
        </p:nvSpPr>
        <p:spPr>
          <a:xfrm>
            <a:off x="14230568" y="5762480"/>
            <a:ext cx="2391600" cy="235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phase where data is interpreted and applied to shape policies, funding, or advocacy. This is a process that reflects whose priorities are acted on.</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grpSp>
        <p:nvGrpSpPr>
          <p:cNvPr id="251" name="Google Shape;251;p8"/>
          <p:cNvGrpSpPr/>
          <p:nvPr/>
        </p:nvGrpSpPr>
        <p:grpSpPr>
          <a:xfrm>
            <a:off x="7513967" y="4072203"/>
            <a:ext cx="2618278" cy="1177773"/>
            <a:chOff x="0" y="-28575"/>
            <a:chExt cx="689588" cy="310195"/>
          </a:xfrm>
        </p:grpSpPr>
        <p:sp>
          <p:nvSpPr>
            <p:cNvPr id="252" name="Google Shape;252;p8"/>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53" name="Google Shape;253;p8"/>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3. VISUALIZATION</a:t>
              </a:r>
              <a:endParaRPr/>
            </a:p>
          </p:txBody>
        </p:sp>
      </p:grpSp>
      <p:cxnSp>
        <p:nvCxnSpPr>
          <p:cNvPr id="254" name="Google Shape;254;p8"/>
          <p:cNvCxnSpPr/>
          <p:nvPr/>
        </p:nvCxnSpPr>
        <p:spPr>
          <a:xfrm>
            <a:off x="10132245" y="4715337"/>
            <a:ext cx="628650" cy="0"/>
          </a:xfrm>
          <a:prstGeom prst="straightConnector1">
            <a:avLst/>
          </a:prstGeom>
          <a:noFill/>
          <a:ln cap="flat" cmpd="sng" w="38100">
            <a:solidFill>
              <a:schemeClr val="accent1"/>
            </a:solidFill>
            <a:prstDash val="dot"/>
            <a:round/>
            <a:headEnd len="sm" w="sm" type="none"/>
            <a:tailEnd len="med" w="med" type="stealth"/>
          </a:ln>
        </p:spPr>
      </p:cxnSp>
      <p:sp>
        <p:nvSpPr>
          <p:cNvPr id="255" name="Google Shape;255;p8"/>
          <p:cNvSpPr txBox="1"/>
          <p:nvPr/>
        </p:nvSpPr>
        <p:spPr>
          <a:xfrm>
            <a:off x="7627337" y="5762480"/>
            <a:ext cx="2391600" cy="26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9" u="none" cap="none" strike="noStrike">
                <a:solidFill>
                  <a:srgbClr val="000000"/>
                </a:solidFill>
                <a:latin typeface="Arial"/>
                <a:ea typeface="Arial"/>
                <a:cs typeface="Arial"/>
                <a:sym typeface="Arial"/>
              </a:rPr>
              <a:t>The process of designing maps and other data visuals. Choices like color, scale, and language influence who can understand and use the information.</a:t>
            </a:r>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699" u="none" cap="none" strike="noStrike">
              <a:solidFill>
                <a:srgbClr val="000000"/>
              </a:solidFill>
              <a:latin typeface="Arial"/>
              <a:ea typeface="Arial"/>
              <a:cs typeface="Arial"/>
              <a:sym typeface="Arial"/>
            </a:endParaRPr>
          </a:p>
        </p:txBody>
      </p:sp>
      <p:grpSp>
        <p:nvGrpSpPr>
          <p:cNvPr id="256" name="Google Shape;256;p8"/>
          <p:cNvGrpSpPr/>
          <p:nvPr/>
        </p:nvGrpSpPr>
        <p:grpSpPr>
          <a:xfrm>
            <a:off x="1028700" y="5469863"/>
            <a:ext cx="15593511" cy="3230782"/>
            <a:chOff x="0" y="-38100"/>
            <a:chExt cx="4106906" cy="850900"/>
          </a:xfrm>
        </p:grpSpPr>
        <p:sp>
          <p:nvSpPr>
            <p:cNvPr id="257" name="Google Shape;257;p8"/>
            <p:cNvSpPr/>
            <p:nvPr/>
          </p:nvSpPr>
          <p:spPr>
            <a:xfrm>
              <a:off x="0" y="0"/>
              <a:ext cx="4106906" cy="812800"/>
            </a:xfrm>
            <a:custGeom>
              <a:rect b="b" l="l" r="r" t="t"/>
              <a:pathLst>
                <a:path extrusionOk="0" h="812800" w="4106906">
                  <a:moveTo>
                    <a:pt x="25321" y="0"/>
                  </a:moveTo>
                  <a:lnTo>
                    <a:pt x="4081585" y="0"/>
                  </a:lnTo>
                  <a:cubicBezTo>
                    <a:pt x="4095569" y="0"/>
                    <a:pt x="4106906" y="11337"/>
                    <a:pt x="4106906" y="25321"/>
                  </a:cubicBezTo>
                  <a:lnTo>
                    <a:pt x="4106906" y="787479"/>
                  </a:lnTo>
                  <a:cubicBezTo>
                    <a:pt x="4106906" y="801463"/>
                    <a:pt x="4095569" y="812800"/>
                    <a:pt x="4081585" y="812800"/>
                  </a:cubicBezTo>
                  <a:lnTo>
                    <a:pt x="25321" y="812800"/>
                  </a:lnTo>
                  <a:cubicBezTo>
                    <a:pt x="11337" y="812800"/>
                    <a:pt x="0" y="801463"/>
                    <a:pt x="0" y="787479"/>
                  </a:cubicBezTo>
                  <a:lnTo>
                    <a:pt x="0" y="25321"/>
                  </a:lnTo>
                  <a:cubicBezTo>
                    <a:pt x="0" y="11337"/>
                    <a:pt x="11337" y="0"/>
                    <a:pt x="25321" y="0"/>
                  </a:cubicBezTo>
                  <a:close/>
                </a:path>
              </a:pathLst>
            </a:custGeom>
            <a:solidFill>
              <a:srgbClr val="BCBDBF">
                <a:alpha val="9529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txBox="1"/>
            <p:nvPr/>
          </p:nvSpPr>
          <p:spPr>
            <a:xfrm>
              <a:off x="0" y="-38100"/>
              <a:ext cx="410690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8"/>
          <p:cNvSpPr txBox="1"/>
          <p:nvPr/>
        </p:nvSpPr>
        <p:spPr>
          <a:xfrm>
            <a:off x="1680260" y="6612051"/>
            <a:ext cx="142902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000000"/>
                </a:solidFill>
                <a:latin typeface="Arial"/>
                <a:ea typeface="Arial"/>
                <a:cs typeface="Arial"/>
                <a:sym typeface="Arial"/>
              </a:rPr>
              <a:t>What questions should we ask at each stage?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63" name="Shape 263"/>
        <p:cNvGrpSpPr/>
        <p:nvPr/>
      </p:nvGrpSpPr>
      <p:grpSpPr>
        <a:xfrm>
          <a:off x="0" y="0"/>
          <a:ext cx="0" cy="0"/>
          <a:chOff x="0" y="0"/>
          <a:chExt cx="0" cy="0"/>
        </a:xfrm>
      </p:grpSpPr>
      <p:grpSp>
        <p:nvGrpSpPr>
          <p:cNvPr id="264" name="Google Shape;264;p9"/>
          <p:cNvGrpSpPr/>
          <p:nvPr/>
        </p:nvGrpSpPr>
        <p:grpSpPr>
          <a:xfrm>
            <a:off x="-1248082" y="9570839"/>
            <a:ext cx="19536082" cy="955945"/>
            <a:chOff x="0" y="-38100"/>
            <a:chExt cx="5145306" cy="251771"/>
          </a:xfrm>
        </p:grpSpPr>
        <p:sp>
          <p:nvSpPr>
            <p:cNvPr id="265" name="Google Shape;265;p9"/>
            <p:cNvSpPr/>
            <p:nvPr/>
          </p:nvSpPr>
          <p:spPr>
            <a:xfrm>
              <a:off x="0" y="0"/>
              <a:ext cx="5145306" cy="213671"/>
            </a:xfrm>
            <a:custGeom>
              <a:rect b="b" l="l" r="r" t="t"/>
              <a:pathLst>
                <a:path extrusionOk="0" h="213671" w="5145306">
                  <a:moveTo>
                    <a:pt x="0" y="0"/>
                  </a:moveTo>
                  <a:lnTo>
                    <a:pt x="5145306" y="0"/>
                  </a:lnTo>
                  <a:lnTo>
                    <a:pt x="5145306" y="213671"/>
                  </a:lnTo>
                  <a:lnTo>
                    <a:pt x="0" y="213671"/>
                  </a:lnTo>
                  <a:close/>
                </a:path>
              </a:pathLst>
            </a:custGeom>
            <a:solidFill>
              <a:srgbClr val="4A4849"/>
            </a:solidFill>
            <a:ln>
              <a:noFill/>
            </a:ln>
          </p:spPr>
        </p:sp>
        <p:sp>
          <p:nvSpPr>
            <p:cNvPr id="266" name="Google Shape;266;p9"/>
            <p:cNvSpPr txBox="1"/>
            <p:nvPr/>
          </p:nvSpPr>
          <p:spPr>
            <a:xfrm>
              <a:off x="0" y="-38100"/>
              <a:ext cx="5145306" cy="25177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9"/>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Spatial Data Lifecycle</a:t>
            </a:r>
            <a:endParaRPr/>
          </a:p>
        </p:txBody>
      </p:sp>
      <p:sp>
        <p:nvSpPr>
          <p:cNvPr id="268" name="Google Shape;268;p9"/>
          <p:cNvSpPr txBox="1"/>
          <p:nvPr/>
        </p:nvSpPr>
        <p:spPr>
          <a:xfrm>
            <a:off x="1028700" y="9044940"/>
            <a:ext cx="147816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Data Lifecycle Steps From: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Roth, Silke, and Markus Luczak-Roesch. 2018. “Deconstructing the Data Life-Cycle in Digital Humanitarianism.” Information, Communication &amp; Society 23 (4): 555–71. doi:10.1080/1369118X.2018.1521457.</a:t>
            </a:r>
            <a:endParaRPr/>
          </a:p>
        </p:txBody>
      </p:sp>
      <p:sp>
        <p:nvSpPr>
          <p:cNvPr id="269" name="Google Shape;269;p9"/>
          <p:cNvSpPr txBox="1"/>
          <p:nvPr/>
        </p:nvSpPr>
        <p:spPr>
          <a:xfrm>
            <a:off x="1028700" y="2355564"/>
            <a:ext cx="16230600" cy="7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Understanding the lifecycle of environmental justice data means asking critical questions about </a:t>
            </a:r>
            <a:r>
              <a:rPr b="1" i="0" lang="en-US" sz="1700" u="none" cap="none" strike="noStrike">
                <a:solidFill>
                  <a:srgbClr val="000000"/>
                </a:solidFill>
                <a:latin typeface="Arial"/>
                <a:ea typeface="Arial"/>
                <a:cs typeface="Arial"/>
                <a:sym typeface="Arial"/>
              </a:rPr>
              <a:t>power </a:t>
            </a:r>
            <a:r>
              <a:rPr b="0" i="0" lang="en-US" sz="1700" u="none" cap="none" strike="noStrike">
                <a:solidFill>
                  <a:srgbClr val="000000"/>
                </a:solidFill>
                <a:latin typeface="Arial"/>
                <a:ea typeface="Arial"/>
                <a:cs typeface="Arial"/>
                <a:sym typeface="Arial"/>
              </a:rPr>
              <a:t>at every stage—who collects the data, how it's structured, where it's stored, and how it’s ultimately used. Each phase shapes what environmental harms are made visible, whose experiences are centered, and what kinds of action are possible. </a:t>
            </a:r>
            <a:endParaRPr/>
          </a:p>
        </p:txBody>
      </p:sp>
      <p:sp>
        <p:nvSpPr>
          <p:cNvPr id="270" name="Google Shape;270;p9"/>
          <p:cNvSpPr txBox="1"/>
          <p:nvPr/>
        </p:nvSpPr>
        <p:spPr>
          <a:xfrm>
            <a:off x="1028700" y="3455383"/>
            <a:ext cx="16230600" cy="2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700" u="none" cap="none" strike="noStrike">
                <a:solidFill>
                  <a:srgbClr val="000000"/>
                </a:solidFill>
                <a:latin typeface="Arial"/>
                <a:ea typeface="Arial"/>
                <a:cs typeface="Arial"/>
                <a:sym typeface="Arial"/>
              </a:rPr>
              <a:t>Simplified Data Lifecycle:</a:t>
            </a:r>
            <a:endParaRPr/>
          </a:p>
        </p:txBody>
      </p:sp>
      <p:grpSp>
        <p:nvGrpSpPr>
          <p:cNvPr id="271" name="Google Shape;271;p9"/>
          <p:cNvGrpSpPr/>
          <p:nvPr/>
        </p:nvGrpSpPr>
        <p:grpSpPr>
          <a:xfrm>
            <a:off x="1028700" y="4072203"/>
            <a:ext cx="2618278" cy="1177773"/>
            <a:chOff x="0" y="-28575"/>
            <a:chExt cx="689588" cy="310195"/>
          </a:xfrm>
        </p:grpSpPr>
        <p:sp>
          <p:nvSpPr>
            <p:cNvPr id="272" name="Google Shape;272;p9"/>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73" name="Google Shape;273;p9"/>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1. ACQUISITION</a:t>
              </a:r>
              <a:endParaRPr/>
            </a:p>
          </p:txBody>
        </p:sp>
      </p:grpSp>
      <p:grpSp>
        <p:nvGrpSpPr>
          <p:cNvPr id="274" name="Google Shape;274;p9"/>
          <p:cNvGrpSpPr/>
          <p:nvPr/>
        </p:nvGrpSpPr>
        <p:grpSpPr>
          <a:xfrm>
            <a:off x="4274939" y="4072203"/>
            <a:ext cx="2618278" cy="1177773"/>
            <a:chOff x="0" y="-28575"/>
            <a:chExt cx="689588" cy="310195"/>
          </a:xfrm>
        </p:grpSpPr>
        <p:sp>
          <p:nvSpPr>
            <p:cNvPr id="275" name="Google Shape;275;p9"/>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76" name="Google Shape;276;p9"/>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2. PROCESSING </a:t>
              </a:r>
              <a:endParaRPr/>
            </a:p>
          </p:txBody>
        </p:sp>
      </p:grpSp>
      <p:grpSp>
        <p:nvGrpSpPr>
          <p:cNvPr id="277" name="Google Shape;277;p9"/>
          <p:cNvGrpSpPr/>
          <p:nvPr/>
        </p:nvGrpSpPr>
        <p:grpSpPr>
          <a:xfrm>
            <a:off x="10760895" y="4072203"/>
            <a:ext cx="2618278" cy="1177773"/>
            <a:chOff x="0" y="-28575"/>
            <a:chExt cx="689588" cy="310195"/>
          </a:xfrm>
        </p:grpSpPr>
        <p:sp>
          <p:nvSpPr>
            <p:cNvPr id="278" name="Google Shape;278;p9"/>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79" name="Google Shape;279;p9"/>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4.STORAGE</a:t>
              </a:r>
              <a:endParaRPr/>
            </a:p>
          </p:txBody>
        </p:sp>
      </p:grpSp>
      <p:grpSp>
        <p:nvGrpSpPr>
          <p:cNvPr id="280" name="Google Shape;280;p9"/>
          <p:cNvGrpSpPr/>
          <p:nvPr/>
        </p:nvGrpSpPr>
        <p:grpSpPr>
          <a:xfrm>
            <a:off x="14003829" y="4072203"/>
            <a:ext cx="2618278" cy="1177773"/>
            <a:chOff x="0" y="-28575"/>
            <a:chExt cx="689588" cy="310195"/>
          </a:xfrm>
        </p:grpSpPr>
        <p:sp>
          <p:nvSpPr>
            <p:cNvPr id="281" name="Google Shape;281;p9"/>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82" name="Google Shape;282;p9"/>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5.DECISION MAKING</a:t>
              </a:r>
              <a:endParaRPr/>
            </a:p>
          </p:txBody>
        </p:sp>
      </p:grpSp>
      <p:cxnSp>
        <p:nvCxnSpPr>
          <p:cNvPr id="283" name="Google Shape;283;p9"/>
          <p:cNvCxnSpPr/>
          <p:nvPr/>
        </p:nvCxnSpPr>
        <p:spPr>
          <a:xfrm>
            <a:off x="3646978" y="4715337"/>
            <a:ext cx="627961" cy="0"/>
          </a:xfrm>
          <a:prstGeom prst="straightConnector1">
            <a:avLst/>
          </a:prstGeom>
          <a:noFill/>
          <a:ln cap="flat" cmpd="sng" w="38100">
            <a:solidFill>
              <a:schemeClr val="accent1"/>
            </a:solidFill>
            <a:prstDash val="dot"/>
            <a:round/>
            <a:headEnd len="sm" w="sm" type="none"/>
            <a:tailEnd len="med" w="med" type="stealth"/>
          </a:ln>
        </p:spPr>
      </p:cxnSp>
      <p:cxnSp>
        <p:nvCxnSpPr>
          <p:cNvPr id="284" name="Google Shape;284;p9"/>
          <p:cNvCxnSpPr/>
          <p:nvPr/>
        </p:nvCxnSpPr>
        <p:spPr>
          <a:xfrm>
            <a:off x="6893218" y="4715337"/>
            <a:ext cx="620750" cy="0"/>
          </a:xfrm>
          <a:prstGeom prst="straightConnector1">
            <a:avLst/>
          </a:prstGeom>
          <a:noFill/>
          <a:ln cap="flat" cmpd="sng" w="38100">
            <a:solidFill>
              <a:schemeClr val="accent1"/>
            </a:solidFill>
            <a:prstDash val="dot"/>
            <a:round/>
            <a:headEnd len="sm" w="sm" type="none"/>
            <a:tailEnd len="med" w="med" type="stealth"/>
          </a:ln>
        </p:spPr>
      </p:cxnSp>
      <p:cxnSp>
        <p:nvCxnSpPr>
          <p:cNvPr id="285" name="Google Shape;285;p9"/>
          <p:cNvCxnSpPr/>
          <p:nvPr/>
        </p:nvCxnSpPr>
        <p:spPr>
          <a:xfrm>
            <a:off x="13379174" y="4715337"/>
            <a:ext cx="624655" cy="0"/>
          </a:xfrm>
          <a:prstGeom prst="straightConnector1">
            <a:avLst/>
          </a:prstGeom>
          <a:noFill/>
          <a:ln cap="flat" cmpd="sng" w="38100">
            <a:solidFill>
              <a:schemeClr val="accent1"/>
            </a:solidFill>
            <a:prstDash val="dot"/>
            <a:round/>
            <a:headEnd len="sm" w="sm" type="none"/>
            <a:tailEnd len="med" w="med" type="stealth"/>
          </a:ln>
        </p:spPr>
      </p:cxnSp>
      <p:grpSp>
        <p:nvGrpSpPr>
          <p:cNvPr id="286" name="Google Shape;286;p9"/>
          <p:cNvGrpSpPr/>
          <p:nvPr/>
        </p:nvGrpSpPr>
        <p:grpSpPr>
          <a:xfrm>
            <a:off x="7513967" y="4072203"/>
            <a:ext cx="2618278" cy="1177773"/>
            <a:chOff x="0" y="-28575"/>
            <a:chExt cx="689588" cy="310195"/>
          </a:xfrm>
        </p:grpSpPr>
        <p:sp>
          <p:nvSpPr>
            <p:cNvPr id="287" name="Google Shape;287;p9"/>
            <p:cNvSpPr/>
            <p:nvPr/>
          </p:nvSpPr>
          <p:spPr>
            <a:xfrm>
              <a:off x="0" y="0"/>
              <a:ext cx="689588" cy="281620"/>
            </a:xfrm>
            <a:custGeom>
              <a:rect b="b" l="l" r="r" t="t"/>
              <a:pathLst>
                <a:path extrusionOk="0" h="281620" w="689588">
                  <a:moveTo>
                    <a:pt x="140810" y="0"/>
                  </a:moveTo>
                  <a:lnTo>
                    <a:pt x="548778" y="0"/>
                  </a:lnTo>
                  <a:cubicBezTo>
                    <a:pt x="626545" y="0"/>
                    <a:pt x="689588" y="63043"/>
                    <a:pt x="689588" y="140810"/>
                  </a:cubicBezTo>
                  <a:lnTo>
                    <a:pt x="689588" y="140810"/>
                  </a:lnTo>
                  <a:cubicBezTo>
                    <a:pt x="689588" y="218578"/>
                    <a:pt x="626545" y="281620"/>
                    <a:pt x="548778" y="281620"/>
                  </a:cubicBezTo>
                  <a:lnTo>
                    <a:pt x="140810" y="281620"/>
                  </a:lnTo>
                  <a:cubicBezTo>
                    <a:pt x="63043" y="281620"/>
                    <a:pt x="0" y="218578"/>
                    <a:pt x="0" y="140810"/>
                  </a:cubicBezTo>
                  <a:lnTo>
                    <a:pt x="0" y="140810"/>
                  </a:lnTo>
                  <a:cubicBezTo>
                    <a:pt x="0" y="63043"/>
                    <a:pt x="63043" y="0"/>
                    <a:pt x="140810" y="0"/>
                  </a:cubicBezTo>
                  <a:close/>
                </a:path>
              </a:pathLst>
            </a:custGeom>
            <a:solidFill>
              <a:srgbClr val="04467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88" name="Google Shape;288;p9"/>
            <p:cNvSpPr txBox="1"/>
            <p:nvPr/>
          </p:nvSpPr>
          <p:spPr>
            <a:xfrm>
              <a:off x="0" y="-28575"/>
              <a:ext cx="689588" cy="31019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1500" u="none" cap="none" strike="noStrike">
                  <a:solidFill>
                    <a:srgbClr val="FFFFFF"/>
                  </a:solidFill>
                  <a:latin typeface="Arial"/>
                  <a:ea typeface="Arial"/>
                  <a:cs typeface="Arial"/>
                  <a:sym typeface="Arial"/>
                </a:rPr>
                <a:t>3. VISUALIZATION</a:t>
              </a:r>
              <a:endParaRPr/>
            </a:p>
          </p:txBody>
        </p:sp>
      </p:grpSp>
      <p:cxnSp>
        <p:nvCxnSpPr>
          <p:cNvPr id="289" name="Google Shape;289;p9"/>
          <p:cNvCxnSpPr/>
          <p:nvPr/>
        </p:nvCxnSpPr>
        <p:spPr>
          <a:xfrm>
            <a:off x="10132245" y="4715337"/>
            <a:ext cx="628650" cy="0"/>
          </a:xfrm>
          <a:prstGeom prst="straightConnector1">
            <a:avLst/>
          </a:prstGeom>
          <a:noFill/>
          <a:ln cap="flat" cmpd="sng" w="38100">
            <a:solidFill>
              <a:schemeClr val="accent1"/>
            </a:solidFill>
            <a:prstDash val="dot"/>
            <a:round/>
            <a:headEnd len="sm" w="sm" type="none"/>
            <a:tailEnd len="med" w="med" type="stealth"/>
          </a:ln>
        </p:spPr>
      </p:cxnSp>
      <p:sp>
        <p:nvSpPr>
          <p:cNvPr id="290" name="Google Shape;290;p9"/>
          <p:cNvSpPr txBox="1"/>
          <p:nvPr/>
        </p:nvSpPr>
        <p:spPr>
          <a:xfrm>
            <a:off x="1028700" y="5823484"/>
            <a:ext cx="2802600" cy="11544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Who collected this data?</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data was collected?</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was left out?</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Who decided what to collect?</a:t>
            </a:r>
            <a:endParaRPr/>
          </a:p>
        </p:txBody>
      </p:sp>
      <p:sp>
        <p:nvSpPr>
          <p:cNvPr id="291" name="Google Shape;291;p9"/>
          <p:cNvSpPr txBox="1"/>
          <p:nvPr/>
        </p:nvSpPr>
        <p:spPr>
          <a:xfrm>
            <a:off x="4182714" y="5823484"/>
            <a:ext cx="2802600" cy="13854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How was the data cleaned, categorized, or combined?</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indicators were created?</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assumptions were made?</a:t>
            </a:r>
            <a:endParaRPr/>
          </a:p>
        </p:txBody>
      </p:sp>
      <p:sp>
        <p:nvSpPr>
          <p:cNvPr id="292" name="Google Shape;292;p9"/>
          <p:cNvSpPr txBox="1"/>
          <p:nvPr/>
        </p:nvSpPr>
        <p:spPr>
          <a:xfrm>
            <a:off x="7513967" y="5823484"/>
            <a:ext cx="2802600" cy="23088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Who is the intended audience for this map or dashboard?</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story does the visualization tell?</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Is this visualization designed to be accessible to disabled users and those using assistive technologies?</a:t>
            </a:r>
            <a:endParaRPr/>
          </a:p>
        </p:txBody>
      </p:sp>
      <p:sp>
        <p:nvSpPr>
          <p:cNvPr id="293" name="Google Shape;293;p9"/>
          <p:cNvSpPr txBox="1"/>
          <p:nvPr/>
        </p:nvSpPr>
        <p:spPr>
          <a:xfrm>
            <a:off x="10760895" y="5804433"/>
            <a:ext cx="2802600" cy="11544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Where is this data stored, and who has access to it?</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Is it open, proprietary, downloadable?</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Has it been archived?</a:t>
            </a:r>
            <a:endParaRPr/>
          </a:p>
        </p:txBody>
      </p:sp>
      <p:sp>
        <p:nvSpPr>
          <p:cNvPr id="294" name="Google Shape;294;p9"/>
          <p:cNvSpPr txBox="1"/>
          <p:nvPr/>
        </p:nvSpPr>
        <p:spPr>
          <a:xfrm>
            <a:off x="14087499" y="5804433"/>
            <a:ext cx="2802600" cy="20781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Who uses this data and to what ends?</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How does it influence policy, funding, or organizing?</a:t>
            </a:r>
            <a:endParaRPr/>
          </a:p>
          <a:p>
            <a:pPr indent="-323850" lvl="1"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What systems of power does action generated from this data challenge, or reinforce?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D1872214E7E4AA66A0644C9DCCEFF" ma:contentTypeVersion="20" ma:contentTypeDescription="Create a new document." ma:contentTypeScope="" ma:versionID="b64c251d96184546e269a72f928e5bcc">
  <xsd:schema xmlns:xsd="http://www.w3.org/2001/XMLSchema" xmlns:xs="http://www.w3.org/2001/XMLSchema" xmlns:p="http://schemas.microsoft.com/office/2006/metadata/properties" xmlns:ns2="ce0de229-b968-460b-bfa6-c309bf067a33" xmlns:ns3="b2272a47-6a34-441e-975c-341e732a1f8b" targetNamespace="http://schemas.microsoft.com/office/2006/metadata/properties" ma:root="true" ma:fieldsID="88720662ca1d06016b9613cbd979157d" ns2:_="" ns3:_="">
    <xsd:import namespace="ce0de229-b968-460b-bfa6-c309bf067a33"/>
    <xsd:import namespace="b2272a47-6a34-441e-975c-341e732a1f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ateCreated"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de229-b968-460b-bfa6-c309bf067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Created" ma:index="20" nillable="true" ma:displayName="Date Created" ma:format="DateOnly" ma:internalName="DateCreat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350ec4-10e3-4b5d-9666-7d76f34ba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72a47-6a34-441e-975c-341e732a1f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e604a0-3b80-4256-b30c-b3eb53d14f4e}" ma:internalName="TaxCatchAll" ma:showField="CatchAllData" ma:web="b2272a47-6a34-441e-975c-341e732a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272a47-6a34-441e-975c-341e732a1f8b" xsi:nil="true"/>
    <DateCreated xmlns="ce0de229-b968-460b-bfa6-c309bf067a33" xsi:nil="true"/>
    <lcf76f155ced4ddcb4097134ff3c332f xmlns="ce0de229-b968-460b-bfa6-c309bf067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AFC684-5967-4071-8D6E-0AE92BAFFDEB}"/>
</file>

<file path=customXml/itemProps2.xml><?xml version="1.0" encoding="utf-8"?>
<ds:datastoreItem xmlns:ds="http://schemas.openxmlformats.org/officeDocument/2006/customXml" ds:itemID="{2EBCE0A5-098B-43CF-A30D-9B110CCDDFEE}"/>
</file>

<file path=customXml/itemProps3.xml><?xml version="1.0" encoding="utf-8"?>
<ds:datastoreItem xmlns:ds="http://schemas.openxmlformats.org/officeDocument/2006/customXml" ds:itemID="{488EFB91-104B-4E9C-9DC3-45DC7334A93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0x0101001F4D1872214E7E4AA66A0644C9DCCEFF</vt:lpwstr>
  </property>
</Properties>
</file>