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10287000" cx="1828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3" roundtripDataSignature="AMtx7mjkwGcc5QLm43SLV76xKqm7fD2a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 Type="http://schemas.openxmlformats.org/officeDocument/2006/relationships/presProps" Target="presProps.xml"/><Relationship Id="rId34" Type="http://schemas.openxmlformats.org/officeDocument/2006/relationships/customXml" Target="../customXml/item1.xml"/><Relationship Id="rId25" Type="http://schemas.openxmlformats.org/officeDocument/2006/relationships/slide" Target="slides/slide20.xml"/><Relationship Id="rId7" Type="http://schemas.openxmlformats.org/officeDocument/2006/relationships/slide" Target="slides/slide2.xml"/><Relationship Id="rId33" Type="http://customschemas.google.com/relationships/presentationmetadata" Target="metadata"/><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3.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35" Type="http://schemas.openxmlformats.org/officeDocument/2006/relationships/customXml" Target="../customXml/item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6cc08ad2d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6cc08ad2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3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3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3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3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1792288" y="612775"/>
            <a:ext cx="5486400" cy="4114800"/>
          </a:xfrm>
          <a:prstGeom prst="rect">
            <a:avLst/>
          </a:prstGeom>
          <a:noFill/>
          <a:ln>
            <a:noFill/>
          </a:ln>
        </p:spPr>
      </p:sp>
      <p:sp>
        <p:nvSpPr>
          <p:cNvPr id="64" name="Google Shape;64;p3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ejatlas.org"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unsplash.com/@shubhamsharan?utm_content=creditCopyText&amp;utm_medium=referral&amp;utm_source=unsplash" TargetMode="External"/><Relationship Id="rId4" Type="http://schemas.openxmlformats.org/officeDocument/2006/relationships/hyperlink" Target="https://unsplash.com/photos/student-sitting-on-chairs-in-front-of-chalkboard-Z-fq3wBVfMU?utm_content=creditCopyText&amp;utm_medium=referral&amp;utm_source=unsplash" TargetMode="External"/><Relationship Id="rId5"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hyperlink" Target="https://www.flickr.com/photos/andybeatty/5247263940/in/photolist-8ZFAK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pedp-ejscreen.azurewebsites.net" TargetMode="External"/><Relationship Id="rId4" Type="http://schemas.openxmlformats.org/officeDocument/2006/relationships/image" Target="../media/image9.png"/><Relationship Id="rId5" Type="http://schemas.openxmlformats.org/officeDocument/2006/relationships/hyperlink" Target="https://ocw.mit.edu/help/faq-fair-us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hyperlink" Target="https://storymaps.arcgis.com/stories/61682f2963364fbbbc832c53a7cc7d09" TargetMode="External"/><Relationship Id="rId5" Type="http://schemas.openxmlformats.org/officeDocument/2006/relationships/hyperlink" Target="https://storymaps.arcgis.com/stories/61682f2963364fbbbc832c53a7cc7d09" TargetMode="External"/><Relationship Id="rId6" Type="http://schemas.openxmlformats.org/officeDocument/2006/relationships/hyperlink" Target="https://web.archive.org/web/20250123044535/https:/www.epa.gov/ejscreen/learn-use-ejscreen" TargetMode="External"/><Relationship Id="rId7" Type="http://schemas.openxmlformats.org/officeDocument/2006/relationships/hyperlink" Target="https://ocw.mit.edu/help/faq-fair-u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www.liebertpub.com/doi/abs/10.1089/env.2022.0045?casa_token=I66lq3HqitAAAAAA%3AHKuNVYKWYEaxXLUBw6g9_n5zF-9B1KEsWj0L-PIj-YNzaj-ZVa9-J3QhzEhtNQVNhuSb1q7Gpcfs&amp;journalCode=env" TargetMode="External"/><Relationship Id="rId4" Type="http://schemas.openxmlformats.org/officeDocument/2006/relationships/image" Target="../media/image7.png"/><Relationship Id="rId5" Type="http://schemas.openxmlformats.org/officeDocument/2006/relationships/hyperlink" Target="https://ocw.mit.edu/help/faq-fair-u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 Id="rId4" Type="http://schemas.openxmlformats.org/officeDocument/2006/relationships/hyperlink" Target="https://ejatlas.org" TargetMode="External"/><Relationship Id="rId5" Type="http://schemas.openxmlformats.org/officeDocument/2006/relationships/hyperlink" Target="https://ejatlas.org" TargetMode="External"/><Relationship Id="rId6" Type="http://schemas.openxmlformats.org/officeDocument/2006/relationships/hyperlink" Target="https://unsplash.com/@photowolf?utm_content=creditCopyText&amp;utm_medium=referral&amp;utm_source=unsplash" TargetMode="External"/><Relationship Id="rId7" Type="http://schemas.openxmlformats.org/officeDocument/2006/relationships/hyperlink" Target="https://unsplash.com/photos/yellow-and-green-map-illustration-zR3wTk9End8?utm_content=creditCopyText&amp;utm_medium=referral&amp;utm_source=unsplash"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hyperlink" Target="https://ocw.mit.edu/help/faq-fair-us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www.arcgis.com/index.html" TargetMode="External"/><Relationship Id="rId4" Type="http://schemas.openxmlformats.org/officeDocument/2006/relationships/hyperlink" Target="https://storymaps.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esri.com/about/newsroom/blog/charles-lee-environmental-justice-leader/" TargetMode="External"/><Relationship Id="rId4" Type="http://schemas.openxmlformats.org/officeDocument/2006/relationships/hyperlink" Target="https://web.archive.org/web/20250123022516/https:/www.epa.gov/environmentaljustice/environmental-justice-timeline" TargetMode="External"/><Relationship Id="rId11" Type="http://schemas.openxmlformats.org/officeDocument/2006/relationships/hyperlink" Target="https://doi.org/10.1089/env.2022.0045" TargetMode="External"/><Relationship Id="rId10" Type="http://schemas.openxmlformats.org/officeDocument/2006/relationships/hyperlink" Target="https://web.archive.org/web/20250123044535/https:/www.epa.gov/ejscreen/learn-use-ejscreen" TargetMode="External"/><Relationship Id="rId9" Type="http://schemas.openxmlformats.org/officeDocument/2006/relationships/hyperlink" Target="https://storymaps.arcgis.com/stories/61682f2963364fbbbc832c53a7cc7d09" TargetMode="External"/><Relationship Id="rId5" Type="http://schemas.openxmlformats.org/officeDocument/2006/relationships/hyperlink" Target="https://www.sciencedirect.com/science/article/pii/S2214790X21000289" TargetMode="External"/><Relationship Id="rId6" Type="http://schemas.openxmlformats.org/officeDocument/2006/relationships/hyperlink" Target="http://www.envjustice.org/ejatlas/" TargetMode="External"/><Relationship Id="rId7" Type="http://schemas.openxmlformats.org/officeDocument/2006/relationships/hyperlink" Target="https://ejatlas.org" TargetMode="External"/><Relationship Id="rId8" Type="http://schemas.openxmlformats.org/officeDocument/2006/relationships/hyperlink" Target="https://www.epa.gov/ejscreen/what-ejscre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hyperlink" Target="https://ocw.mit.edu" TargetMode="External"/><Relationship Id="rId4" Type="http://schemas.openxmlformats.org/officeDocument/2006/relationships/hyperlink" Target="https://ocw.mit.edu/term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hyperlink" Target="https://www.flickr.com/photos/10247460@N03/873723176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eb.archive.org/web/20250123022516/https:/www.epa.gov/environmentaljustice/environmental-justice-timeline" TargetMode="External"/><Relationship Id="rId4" Type="http://schemas.openxmlformats.org/officeDocument/2006/relationships/hyperlink" Target="https://web.archive.org/web/20250123022516/https:/www.epa.gov/environmentaljustice/environmental-justice-timeline" TargetMode="External"/><Relationship Id="rId5" Type="http://schemas.openxmlformats.org/officeDocument/2006/relationships/image" Target="../media/image18.png"/><Relationship Id="rId6" Type="http://schemas.openxmlformats.org/officeDocument/2006/relationships/hyperlink" Target="https://ocw.mit.edu/help/faq-fair-use" TargetMode="External"/><Relationship Id="rId7" Type="http://schemas.openxmlformats.org/officeDocument/2006/relationships/hyperlink" Target="https://www.canva.com/design/DAF96PrJDyY/K3lt3kJ4fv_wqLBAJseBpA/edi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s://www.sciencedirect.com/science/article/pii/S2214790X21000289" TargetMode="External"/><Relationship Id="rId5" Type="http://schemas.openxmlformats.org/officeDocument/2006/relationships/hyperlink" Target="https://www.sciencedirec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esri.com/about/newsroom/blog/charles-lee-environmental-justice-leader/" TargetMode="External"/><Relationship Id="rId4" Type="http://schemas.openxmlformats.org/officeDocument/2006/relationships/hyperlink" Target="https://www.esri.com/about/newsroom/blog/charles-lee-environmental-justice-leader/" TargetMode="External"/><Relationship Id="rId5" Type="http://schemas.openxmlformats.org/officeDocument/2006/relationships/hyperlink" Target="https://www.esri.com/about/newsroom/blog/charles-lee-environmental-justice-leader/" TargetMode="External"/><Relationship Id="rId6" Type="http://schemas.openxmlformats.org/officeDocument/2006/relationships/image" Target="../media/image13.png"/><Relationship Id="rId7" Type="http://schemas.openxmlformats.org/officeDocument/2006/relationships/hyperlink" Target="https://ocw.mit.edu/help/faq-fair-u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ejatlas.org" TargetMode="External"/><Relationship Id="rId4" Type="http://schemas.openxmlformats.org/officeDocument/2006/relationships/hyperlink" Target="http://www.envjustice.org/ejatlas/" TargetMode="External"/><Relationship Id="rId5"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83" name="Shape 83"/>
        <p:cNvGrpSpPr/>
        <p:nvPr/>
      </p:nvGrpSpPr>
      <p:grpSpPr>
        <a:xfrm>
          <a:off x="0" y="0"/>
          <a:ext cx="0" cy="0"/>
          <a:chOff x="0" y="0"/>
          <a:chExt cx="0" cy="0"/>
        </a:xfrm>
      </p:grpSpPr>
      <p:grpSp>
        <p:nvGrpSpPr>
          <p:cNvPr id="84" name="Google Shape;84;p1"/>
          <p:cNvGrpSpPr/>
          <p:nvPr/>
        </p:nvGrpSpPr>
        <p:grpSpPr>
          <a:xfrm>
            <a:off x="-1248082" y="6254295"/>
            <a:ext cx="20784165" cy="4091084"/>
            <a:chOff x="0" y="-38100"/>
            <a:chExt cx="5474019" cy="1077487"/>
          </a:xfrm>
        </p:grpSpPr>
        <p:sp>
          <p:nvSpPr>
            <p:cNvPr id="85" name="Google Shape;85;p1"/>
            <p:cNvSpPr/>
            <p:nvPr/>
          </p:nvSpPr>
          <p:spPr>
            <a:xfrm>
              <a:off x="0" y="0"/>
              <a:ext cx="5474019" cy="1039387"/>
            </a:xfrm>
            <a:custGeom>
              <a:rect b="b" l="l" r="r" t="t"/>
              <a:pathLst>
                <a:path extrusionOk="0" h="1039387" w="5474019">
                  <a:moveTo>
                    <a:pt x="0" y="0"/>
                  </a:moveTo>
                  <a:lnTo>
                    <a:pt x="5474019" y="0"/>
                  </a:lnTo>
                  <a:lnTo>
                    <a:pt x="5474019" y="1039387"/>
                  </a:lnTo>
                  <a:lnTo>
                    <a:pt x="0" y="1039387"/>
                  </a:lnTo>
                  <a:close/>
                </a:path>
              </a:pathLst>
            </a:custGeom>
            <a:solidFill>
              <a:srgbClr val="04467C"/>
            </a:solidFill>
            <a:ln>
              <a:noFill/>
            </a:ln>
          </p:spPr>
        </p:sp>
        <p:sp>
          <p:nvSpPr>
            <p:cNvPr id="86" name="Google Shape;86;p1"/>
            <p:cNvSpPr txBox="1"/>
            <p:nvPr/>
          </p:nvSpPr>
          <p:spPr>
            <a:xfrm>
              <a:off x="0" y="-38100"/>
              <a:ext cx="5474019" cy="1077487"/>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028700" y="6728865"/>
            <a:ext cx="6366474" cy="6530730"/>
          </a:xfrm>
          <a:custGeom>
            <a:rect b="b" l="l" r="r" t="t"/>
            <a:pathLst>
              <a:path extrusionOk="0" h="6513830" w="6350000">
                <a:moveTo>
                  <a:pt x="6350000" y="2532380"/>
                </a:moveTo>
                <a:lnTo>
                  <a:pt x="5721350" y="2030730"/>
                </a:lnTo>
                <a:lnTo>
                  <a:pt x="5721350" y="1226820"/>
                </a:lnTo>
                <a:lnTo>
                  <a:pt x="4936490" y="1047750"/>
                </a:lnTo>
                <a:lnTo>
                  <a:pt x="4588510" y="322580"/>
                </a:lnTo>
                <a:lnTo>
                  <a:pt x="3803650" y="501650"/>
                </a:lnTo>
                <a:lnTo>
                  <a:pt x="3175000" y="0"/>
                </a:lnTo>
                <a:lnTo>
                  <a:pt x="2546350" y="501650"/>
                </a:lnTo>
                <a:lnTo>
                  <a:pt x="1761490" y="322580"/>
                </a:lnTo>
                <a:lnTo>
                  <a:pt x="1413510" y="1047750"/>
                </a:lnTo>
                <a:lnTo>
                  <a:pt x="628650" y="1226820"/>
                </a:lnTo>
                <a:lnTo>
                  <a:pt x="628650" y="2030730"/>
                </a:lnTo>
                <a:lnTo>
                  <a:pt x="0" y="2532380"/>
                </a:lnTo>
                <a:lnTo>
                  <a:pt x="349250" y="3256280"/>
                </a:lnTo>
                <a:lnTo>
                  <a:pt x="0" y="3981450"/>
                </a:lnTo>
                <a:lnTo>
                  <a:pt x="628650" y="4483100"/>
                </a:lnTo>
                <a:lnTo>
                  <a:pt x="628650" y="5287010"/>
                </a:lnTo>
                <a:lnTo>
                  <a:pt x="1413510" y="5466080"/>
                </a:lnTo>
                <a:lnTo>
                  <a:pt x="1761490" y="6191250"/>
                </a:lnTo>
                <a:lnTo>
                  <a:pt x="2546350" y="6012180"/>
                </a:lnTo>
                <a:lnTo>
                  <a:pt x="3175000" y="6513830"/>
                </a:lnTo>
                <a:lnTo>
                  <a:pt x="3803650" y="6012180"/>
                </a:lnTo>
                <a:lnTo>
                  <a:pt x="4588510" y="6191250"/>
                </a:lnTo>
                <a:lnTo>
                  <a:pt x="4936490" y="5466080"/>
                </a:lnTo>
                <a:lnTo>
                  <a:pt x="5721350" y="5287010"/>
                </a:lnTo>
                <a:lnTo>
                  <a:pt x="5721350" y="4483100"/>
                </a:lnTo>
                <a:lnTo>
                  <a:pt x="6350000" y="3981450"/>
                </a:lnTo>
                <a:lnTo>
                  <a:pt x="6000750" y="3256280"/>
                </a:lnTo>
                <a:close/>
              </a:path>
            </a:pathLst>
          </a:custGeom>
          <a:solidFill>
            <a:srgbClr val="FAF6EE"/>
          </a:solidFill>
          <a:ln cap="flat" cmpd="sng" w="12700">
            <a:solidFill>
              <a:srgbClr val="000000"/>
            </a:solidFill>
            <a:prstDash val="solid"/>
            <a:round/>
            <a:headEnd len="sm" w="sm" type="none"/>
            <a:tailEnd len="sm" w="sm" type="none"/>
          </a:ln>
        </p:spPr>
      </p:sp>
      <p:grpSp>
        <p:nvGrpSpPr>
          <p:cNvPr id="88" name="Google Shape;88;p1"/>
          <p:cNvGrpSpPr/>
          <p:nvPr/>
        </p:nvGrpSpPr>
        <p:grpSpPr>
          <a:xfrm>
            <a:off x="-1248082" y="-1233584"/>
            <a:ext cx="20784165" cy="1805084"/>
            <a:chOff x="0" y="-38100"/>
            <a:chExt cx="5474019" cy="475413"/>
          </a:xfrm>
        </p:grpSpPr>
        <p:sp>
          <p:nvSpPr>
            <p:cNvPr id="89" name="Google Shape;89;p1"/>
            <p:cNvSpPr/>
            <p:nvPr/>
          </p:nvSpPr>
          <p:spPr>
            <a:xfrm>
              <a:off x="0" y="0"/>
              <a:ext cx="5474019" cy="437313"/>
            </a:xfrm>
            <a:custGeom>
              <a:rect b="b" l="l" r="r" t="t"/>
              <a:pathLst>
                <a:path extrusionOk="0" h="437313" w="5474019">
                  <a:moveTo>
                    <a:pt x="0" y="0"/>
                  </a:moveTo>
                  <a:lnTo>
                    <a:pt x="5474019" y="0"/>
                  </a:lnTo>
                  <a:lnTo>
                    <a:pt x="5474019" y="437313"/>
                  </a:lnTo>
                  <a:lnTo>
                    <a:pt x="0" y="437313"/>
                  </a:lnTo>
                  <a:close/>
                </a:path>
              </a:pathLst>
            </a:custGeom>
            <a:solidFill>
              <a:srgbClr val="4A4849"/>
            </a:solidFill>
            <a:ln>
              <a:noFill/>
            </a:ln>
          </p:spPr>
        </p:sp>
        <p:sp>
          <p:nvSpPr>
            <p:cNvPr id="90" name="Google Shape;90;p1"/>
            <p:cNvSpPr txBox="1"/>
            <p:nvPr/>
          </p:nvSpPr>
          <p:spPr>
            <a:xfrm>
              <a:off x="0" y="-38100"/>
              <a:ext cx="5474019" cy="475413"/>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 name="Google Shape;91;p1"/>
          <p:cNvSpPr/>
          <p:nvPr/>
        </p:nvSpPr>
        <p:spPr>
          <a:xfrm>
            <a:off x="2544348" y="6951822"/>
            <a:ext cx="3335178" cy="3335178"/>
          </a:xfrm>
          <a:custGeom>
            <a:rect b="b" l="l" r="r" t="t"/>
            <a:pathLst>
              <a:path extrusionOk="0" h="3335178" w="3335178">
                <a:moveTo>
                  <a:pt x="0" y="0"/>
                </a:moveTo>
                <a:lnTo>
                  <a:pt x="3335178" y="0"/>
                </a:lnTo>
                <a:lnTo>
                  <a:pt x="3335178" y="3335178"/>
                </a:lnTo>
                <a:lnTo>
                  <a:pt x="0" y="3335178"/>
                </a:lnTo>
                <a:lnTo>
                  <a:pt x="0" y="0"/>
                </a:lnTo>
                <a:close/>
              </a:path>
            </a:pathLst>
          </a:custGeom>
          <a:blipFill rotWithShape="1">
            <a:blip r:embed="rId3">
              <a:alphaModFix/>
            </a:blip>
            <a:stretch>
              <a:fillRect b="-6496" l="-14087" r="-13478" t="-1937"/>
            </a:stretch>
          </a:blipFill>
          <a:ln>
            <a:noFill/>
          </a:ln>
        </p:spPr>
      </p:sp>
      <p:sp>
        <p:nvSpPr>
          <p:cNvPr id="92" name="Google Shape;92;p1"/>
          <p:cNvSpPr txBox="1"/>
          <p:nvPr/>
        </p:nvSpPr>
        <p:spPr>
          <a:xfrm>
            <a:off x="1028700" y="2123892"/>
            <a:ext cx="14460300" cy="1539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9999" u="none" cap="none" strike="noStrike">
                <a:solidFill>
                  <a:srgbClr val="4A4849"/>
                </a:solidFill>
                <a:latin typeface="Arial"/>
                <a:ea typeface="Arial"/>
                <a:cs typeface="Arial"/>
                <a:sym typeface="Arial"/>
              </a:rPr>
              <a:t>Mapping</a:t>
            </a:r>
            <a:endParaRPr/>
          </a:p>
        </p:txBody>
      </p:sp>
      <p:sp>
        <p:nvSpPr>
          <p:cNvPr id="93" name="Google Shape;93;p1"/>
          <p:cNvSpPr txBox="1"/>
          <p:nvPr/>
        </p:nvSpPr>
        <p:spPr>
          <a:xfrm>
            <a:off x="1028700" y="3622493"/>
            <a:ext cx="14460300" cy="158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289" u="none" cap="none" strike="noStrike">
                <a:solidFill>
                  <a:srgbClr val="04467C"/>
                </a:solidFill>
                <a:latin typeface="Arial"/>
                <a:ea typeface="Arial"/>
                <a:cs typeface="Arial"/>
                <a:sym typeface="Arial"/>
              </a:rPr>
              <a:t>Environmental Justice</a:t>
            </a:r>
            <a:endParaRPr/>
          </a:p>
        </p:txBody>
      </p:sp>
      <p:grpSp>
        <p:nvGrpSpPr>
          <p:cNvPr id="94" name="Google Shape;94;p1"/>
          <p:cNvGrpSpPr/>
          <p:nvPr/>
        </p:nvGrpSpPr>
        <p:grpSpPr>
          <a:xfrm>
            <a:off x="1028700" y="1394000"/>
            <a:ext cx="8708070" cy="458700"/>
            <a:chOff x="1028700" y="1394000"/>
            <a:chExt cx="8708070" cy="458700"/>
          </a:xfrm>
        </p:grpSpPr>
        <p:sp>
          <p:nvSpPr>
            <p:cNvPr id="95" name="Google Shape;95;p1"/>
            <p:cNvSpPr/>
            <p:nvPr/>
          </p:nvSpPr>
          <p:spPr>
            <a:xfrm>
              <a:off x="1028700" y="1394000"/>
              <a:ext cx="36585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6" name="Google Shape;96;p1"/>
            <p:cNvSpPr txBox="1"/>
            <p:nvPr/>
          </p:nvSpPr>
          <p:spPr>
            <a:xfrm>
              <a:off x="1209870" y="1469442"/>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000" u="none" cap="none" strike="noStrike">
                  <a:solidFill>
                    <a:srgbClr val="FAF6EE"/>
                  </a:solidFill>
                  <a:latin typeface="Arial"/>
                  <a:ea typeface="Arial"/>
                  <a:cs typeface="Arial"/>
                  <a:sym typeface="Arial"/>
                </a:rPr>
                <a:t> FOUNDATIONAL MODULE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63" name="Shape 263"/>
        <p:cNvGrpSpPr/>
        <p:nvPr/>
      </p:nvGrpSpPr>
      <p:grpSpPr>
        <a:xfrm>
          <a:off x="0" y="0"/>
          <a:ext cx="0" cy="0"/>
          <a:chOff x="0" y="0"/>
          <a:chExt cx="0" cy="0"/>
        </a:xfrm>
      </p:grpSpPr>
      <p:grpSp>
        <p:nvGrpSpPr>
          <p:cNvPr id="264" name="Google Shape;264;p10"/>
          <p:cNvGrpSpPr/>
          <p:nvPr/>
        </p:nvGrpSpPr>
        <p:grpSpPr>
          <a:xfrm>
            <a:off x="6568563" y="9570840"/>
            <a:ext cx="12967519" cy="716160"/>
            <a:chOff x="0" y="-38100"/>
            <a:chExt cx="3415314" cy="188619"/>
          </a:xfrm>
        </p:grpSpPr>
        <p:sp>
          <p:nvSpPr>
            <p:cNvPr id="265" name="Google Shape;265;p10"/>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66" name="Google Shape;266;p10"/>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7" name="Google Shape;267;p10"/>
          <p:cNvGrpSpPr/>
          <p:nvPr/>
        </p:nvGrpSpPr>
        <p:grpSpPr>
          <a:xfrm>
            <a:off x="-540160" y="9570840"/>
            <a:ext cx="7108723" cy="716160"/>
            <a:chOff x="0" y="-38100"/>
            <a:chExt cx="1872256" cy="188619"/>
          </a:xfrm>
        </p:grpSpPr>
        <p:sp>
          <p:nvSpPr>
            <p:cNvPr id="268" name="Google Shape;268;p10"/>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269" name="Google Shape;269;p10"/>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0" name="Google Shape;270;p10"/>
          <p:cNvSpPr txBox="1"/>
          <p:nvPr/>
        </p:nvSpPr>
        <p:spPr>
          <a:xfrm>
            <a:off x="1038162" y="1695674"/>
            <a:ext cx="42540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EXPLORING EJATLAS</a:t>
            </a:r>
            <a:endParaRPr/>
          </a:p>
        </p:txBody>
      </p:sp>
      <p:grpSp>
        <p:nvGrpSpPr>
          <p:cNvPr id="271" name="Google Shape;271;p10"/>
          <p:cNvGrpSpPr/>
          <p:nvPr/>
        </p:nvGrpSpPr>
        <p:grpSpPr>
          <a:xfrm>
            <a:off x="7065096" y="1695663"/>
            <a:ext cx="10194300" cy="1272293"/>
            <a:chOff x="0" y="-47625"/>
            <a:chExt cx="13592400" cy="1696390"/>
          </a:xfrm>
        </p:grpSpPr>
        <p:sp>
          <p:nvSpPr>
            <p:cNvPr id="272" name="Google Shape;272;p10"/>
            <p:cNvSpPr txBox="1"/>
            <p:nvPr/>
          </p:nvSpPr>
          <p:spPr>
            <a:xfrm>
              <a:off x="0" y="622165"/>
              <a:ext cx="13592400" cy="102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Take 15 minutes to look through the </a:t>
              </a:r>
              <a:r>
                <a:rPr b="0" i="0" lang="en-US" sz="2501" u="sng" cap="none" strike="noStrike">
                  <a:solidFill>
                    <a:srgbClr val="4A4849"/>
                  </a:solidFill>
                  <a:latin typeface="Arial"/>
                  <a:ea typeface="Arial"/>
                  <a:cs typeface="Arial"/>
                  <a:sym typeface="Arial"/>
                  <a:hlinkClick r:id="rId3">
                    <a:extLst>
                      <a:ext uri="{A12FA001-AC4F-418D-AE19-62706E023703}">
                        <ahyp:hlinkClr val="tx"/>
                      </a:ext>
                    </a:extLst>
                  </a:hlinkClick>
                </a:rPr>
                <a:t>EJAtlas </a:t>
              </a:r>
              <a:r>
                <a:rPr b="0" i="0" lang="en-US" sz="2501" u="none" cap="none" strike="noStrike">
                  <a:solidFill>
                    <a:srgbClr val="4A4849"/>
                  </a:solidFill>
                  <a:latin typeface="Arial"/>
                  <a:ea typeface="Arial"/>
                  <a:cs typeface="Arial"/>
                  <a:sym typeface="Arial"/>
                </a:rPr>
                <a:t>to familiarize yourself with the platform.</a:t>
              </a:r>
              <a:endParaRPr/>
            </a:p>
          </p:txBody>
        </p:sp>
        <p:sp>
          <p:nvSpPr>
            <p:cNvPr id="273" name="Google Shape;273;p10"/>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Explore</a:t>
              </a:r>
              <a:endParaRPr/>
            </a:p>
          </p:txBody>
        </p:sp>
      </p:grpSp>
      <p:grpSp>
        <p:nvGrpSpPr>
          <p:cNvPr id="274" name="Google Shape;274;p10"/>
          <p:cNvGrpSpPr/>
          <p:nvPr/>
        </p:nvGrpSpPr>
        <p:grpSpPr>
          <a:xfrm>
            <a:off x="7065096" y="3557902"/>
            <a:ext cx="10194300" cy="2812193"/>
            <a:chOff x="0" y="-47625"/>
            <a:chExt cx="13592400" cy="3749590"/>
          </a:xfrm>
        </p:grpSpPr>
        <p:sp>
          <p:nvSpPr>
            <p:cNvPr id="275" name="Google Shape;275;p10"/>
            <p:cNvSpPr txBox="1"/>
            <p:nvPr/>
          </p:nvSpPr>
          <p:spPr>
            <a:xfrm>
              <a:off x="0" y="622165"/>
              <a:ext cx="13592400" cy="30798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kinds of case studies does the platform show in the legend?</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Are there any important ones you can think of that aren't on EJAtlas already?</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trends and patterns do you notice? One trend might be that certain countries see a certain kind of problem more prominently.</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qualifies as an EJ conflict or not?</a:t>
              </a:r>
              <a:endParaRPr/>
            </a:p>
          </p:txBody>
        </p:sp>
        <p:sp>
          <p:nvSpPr>
            <p:cNvPr id="276" name="Google Shape;276;p10"/>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Initial guiding questions</a:t>
              </a:r>
              <a:endParaRPr/>
            </a:p>
          </p:txBody>
        </p:sp>
      </p:grpSp>
      <p:sp>
        <p:nvSpPr>
          <p:cNvPr id="277" name="Google Shape;277;p10"/>
          <p:cNvSpPr/>
          <p:nvPr/>
        </p:nvSpPr>
        <p:spPr>
          <a:xfrm>
            <a:off x="0" y="2982207"/>
            <a:ext cx="6568563" cy="6733293"/>
          </a:xfrm>
          <a:custGeom>
            <a:rect b="b" l="l" r="r" t="t"/>
            <a:pathLst>
              <a:path extrusionOk="0" h="6733293" w="6568563">
                <a:moveTo>
                  <a:pt x="0" y="0"/>
                </a:moveTo>
                <a:lnTo>
                  <a:pt x="6568563" y="0"/>
                </a:lnTo>
                <a:lnTo>
                  <a:pt x="6568563" y="6733293"/>
                </a:lnTo>
                <a:lnTo>
                  <a:pt x="0" y="6733293"/>
                </a:lnTo>
                <a:lnTo>
                  <a:pt x="0" y="0"/>
                </a:lnTo>
                <a:close/>
              </a:path>
            </a:pathLst>
          </a:custGeom>
          <a:blipFill rotWithShape="1">
            <a:blip r:embed="rId4">
              <a:alphaModFix/>
            </a:blip>
            <a:stretch>
              <a:fillRect b="0" l="-358" r="-26411" t="0"/>
            </a:stretch>
          </a:blipFill>
          <a:ln>
            <a:noFill/>
          </a:ln>
        </p:spPr>
      </p:sp>
      <p:grpSp>
        <p:nvGrpSpPr>
          <p:cNvPr id="278" name="Google Shape;278;p10"/>
          <p:cNvGrpSpPr/>
          <p:nvPr/>
        </p:nvGrpSpPr>
        <p:grpSpPr>
          <a:xfrm>
            <a:off x="7065096" y="7119829"/>
            <a:ext cx="10194300" cy="1657268"/>
            <a:chOff x="0" y="-47625"/>
            <a:chExt cx="13592400" cy="2209690"/>
          </a:xfrm>
        </p:grpSpPr>
        <p:sp>
          <p:nvSpPr>
            <p:cNvPr id="279" name="Google Shape;279;p10"/>
            <p:cNvSpPr txBox="1"/>
            <p:nvPr/>
          </p:nvSpPr>
          <p:spPr>
            <a:xfrm>
              <a:off x="0" y="622165"/>
              <a:ext cx="13592400" cy="15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Identify two case studies that involve similar types of conflict—one from a location near your hometown and one from a distant or international setting. Compare and contrast the contexts, causes, and outcomes.</a:t>
              </a:r>
              <a:endParaRPr/>
            </a:p>
          </p:txBody>
        </p:sp>
        <p:sp>
          <p:nvSpPr>
            <p:cNvPr id="280" name="Google Shape;280;p10"/>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Case Study Research</a:t>
              </a:r>
              <a:endParaRPr/>
            </a:p>
          </p:txBody>
        </p:sp>
      </p:grpSp>
      <p:grpSp>
        <p:nvGrpSpPr>
          <p:cNvPr id="281" name="Google Shape;281;p10"/>
          <p:cNvGrpSpPr/>
          <p:nvPr/>
        </p:nvGrpSpPr>
        <p:grpSpPr>
          <a:xfrm>
            <a:off x="962025" y="1003725"/>
            <a:ext cx="8746178" cy="458700"/>
            <a:chOff x="962025" y="1003725"/>
            <a:chExt cx="8746178" cy="458700"/>
          </a:xfrm>
        </p:grpSpPr>
        <p:sp>
          <p:nvSpPr>
            <p:cNvPr id="282" name="Google Shape;282;p10"/>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3" name="Google Shape;283;p10"/>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#3</a:t>
              </a:r>
              <a:endParaRPr/>
            </a:p>
          </p:txBody>
        </p:sp>
      </p:grpSp>
      <p:sp>
        <p:nvSpPr>
          <p:cNvPr id="284" name="Google Shape;284;p10"/>
          <p:cNvSpPr txBox="1"/>
          <p:nvPr/>
        </p:nvSpPr>
        <p:spPr>
          <a:xfrm>
            <a:off x="0" y="9256800"/>
            <a:ext cx="4998900" cy="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Map courtesy of EJ Atlas.</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88" name="Shape 288"/>
        <p:cNvGrpSpPr/>
        <p:nvPr/>
      </p:nvGrpSpPr>
      <p:grpSpPr>
        <a:xfrm>
          <a:off x="0" y="0"/>
          <a:ext cx="0" cy="0"/>
          <a:chOff x="0" y="0"/>
          <a:chExt cx="0" cy="0"/>
        </a:xfrm>
      </p:grpSpPr>
      <p:grpSp>
        <p:nvGrpSpPr>
          <p:cNvPr id="289" name="Google Shape;289;p11"/>
          <p:cNvGrpSpPr/>
          <p:nvPr/>
        </p:nvGrpSpPr>
        <p:grpSpPr>
          <a:xfrm>
            <a:off x="6568563" y="9570840"/>
            <a:ext cx="12967519" cy="716160"/>
            <a:chOff x="0" y="-38100"/>
            <a:chExt cx="3415314" cy="188619"/>
          </a:xfrm>
        </p:grpSpPr>
        <p:sp>
          <p:nvSpPr>
            <p:cNvPr id="290" name="Google Shape;290;p11"/>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91" name="Google Shape;291;p11"/>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2" name="Google Shape;292;p11"/>
          <p:cNvGrpSpPr/>
          <p:nvPr/>
        </p:nvGrpSpPr>
        <p:grpSpPr>
          <a:xfrm>
            <a:off x="-540160" y="9570840"/>
            <a:ext cx="7108723" cy="716160"/>
            <a:chOff x="0" y="-38100"/>
            <a:chExt cx="1872256" cy="188619"/>
          </a:xfrm>
        </p:grpSpPr>
        <p:sp>
          <p:nvSpPr>
            <p:cNvPr id="293" name="Google Shape;293;p11"/>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294" name="Google Shape;294;p11"/>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11"/>
          <p:cNvSpPr/>
          <p:nvPr/>
        </p:nvSpPr>
        <p:spPr>
          <a:xfrm>
            <a:off x="6568563" y="4106157"/>
            <a:ext cx="11719437" cy="5609343"/>
          </a:xfrm>
          <a:custGeom>
            <a:rect b="b" l="l" r="r" t="t"/>
            <a:pathLst>
              <a:path extrusionOk="0" h="5609343" w="11719437">
                <a:moveTo>
                  <a:pt x="0" y="0"/>
                </a:moveTo>
                <a:lnTo>
                  <a:pt x="11719437" y="0"/>
                </a:lnTo>
                <a:lnTo>
                  <a:pt x="11719437" y="5609343"/>
                </a:lnTo>
                <a:lnTo>
                  <a:pt x="0" y="5609343"/>
                </a:lnTo>
                <a:lnTo>
                  <a:pt x="0" y="0"/>
                </a:lnTo>
                <a:close/>
              </a:path>
            </a:pathLst>
          </a:custGeom>
          <a:blipFill rotWithShape="1">
            <a:blip r:embed="rId3">
              <a:alphaModFix/>
            </a:blip>
            <a:stretch>
              <a:fillRect b="-28708" l="-16970" r="0" t="0"/>
            </a:stretch>
          </a:blipFill>
          <a:ln>
            <a:noFill/>
          </a:ln>
        </p:spPr>
      </p:sp>
      <p:sp>
        <p:nvSpPr>
          <p:cNvPr id="296" name="Google Shape;296;p11"/>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LEARNING ABOUT AN IMPLICATION OF EJATLAS</a:t>
            </a:r>
            <a:endParaRPr/>
          </a:p>
        </p:txBody>
      </p:sp>
      <p:grpSp>
        <p:nvGrpSpPr>
          <p:cNvPr id="297" name="Google Shape;297;p11"/>
          <p:cNvGrpSpPr/>
          <p:nvPr/>
        </p:nvGrpSpPr>
        <p:grpSpPr>
          <a:xfrm>
            <a:off x="1028700" y="6593023"/>
            <a:ext cx="5179725" cy="2427218"/>
            <a:chOff x="0" y="-47625"/>
            <a:chExt cx="6906300" cy="3236290"/>
          </a:xfrm>
        </p:grpSpPr>
        <p:sp>
          <p:nvSpPr>
            <p:cNvPr id="298" name="Google Shape;298;p11"/>
            <p:cNvSpPr txBox="1"/>
            <p:nvPr/>
          </p:nvSpPr>
          <p:spPr>
            <a:xfrm>
              <a:off x="0" y="622165"/>
              <a:ext cx="6906300" cy="256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Take 20-30 minutes to take more detailed look at the case studies that pop up for your country, and see what trends you find across the country. </a:t>
              </a:r>
              <a:endParaRPr/>
            </a:p>
          </p:txBody>
        </p:sp>
        <p:sp>
          <p:nvSpPr>
            <p:cNvPr id="299" name="Google Shape;299;p11"/>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Explore</a:t>
              </a:r>
              <a:endParaRPr/>
            </a:p>
          </p:txBody>
        </p:sp>
      </p:grpSp>
      <p:grpSp>
        <p:nvGrpSpPr>
          <p:cNvPr id="300" name="Google Shape;300;p11"/>
          <p:cNvGrpSpPr/>
          <p:nvPr/>
        </p:nvGrpSpPr>
        <p:grpSpPr>
          <a:xfrm>
            <a:off x="1028700" y="3694043"/>
            <a:ext cx="5179725" cy="2042243"/>
            <a:chOff x="0" y="-47625"/>
            <a:chExt cx="6906300" cy="2722990"/>
          </a:xfrm>
        </p:grpSpPr>
        <p:sp>
          <p:nvSpPr>
            <p:cNvPr id="301" name="Google Shape;301;p11"/>
            <p:cNvSpPr txBox="1"/>
            <p:nvPr/>
          </p:nvSpPr>
          <p:spPr>
            <a:xfrm>
              <a:off x="0" y="622165"/>
              <a:ext cx="6906300" cy="205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Split up into groups of 3, and pick a country to explore more deeply. To filter by country, click on 'Browse Maps' and then 'Country'.</a:t>
              </a:r>
              <a:endParaRPr/>
            </a:p>
          </p:txBody>
        </p:sp>
        <p:sp>
          <p:nvSpPr>
            <p:cNvPr id="302" name="Google Shape;302;p11"/>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Group and select a country</a:t>
              </a:r>
              <a:endParaRPr/>
            </a:p>
          </p:txBody>
        </p:sp>
      </p:grpSp>
      <p:grpSp>
        <p:nvGrpSpPr>
          <p:cNvPr id="303" name="Google Shape;303;p11"/>
          <p:cNvGrpSpPr/>
          <p:nvPr/>
        </p:nvGrpSpPr>
        <p:grpSpPr>
          <a:xfrm>
            <a:off x="7065096" y="1631380"/>
            <a:ext cx="10194300" cy="2042243"/>
            <a:chOff x="0" y="-47625"/>
            <a:chExt cx="13592400" cy="2722990"/>
          </a:xfrm>
        </p:grpSpPr>
        <p:sp>
          <p:nvSpPr>
            <p:cNvPr id="304" name="Google Shape;304;p11"/>
            <p:cNvSpPr txBox="1"/>
            <p:nvPr/>
          </p:nvSpPr>
          <p:spPr>
            <a:xfrm>
              <a:off x="0" y="622165"/>
              <a:ext cx="13592400" cy="205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To the rest of the class, present:</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Your findings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At least one case study</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Any trends that you discovered</a:t>
              </a:r>
              <a:endParaRPr/>
            </a:p>
          </p:txBody>
        </p:sp>
        <p:sp>
          <p:nvSpPr>
            <p:cNvPr id="305" name="Google Shape;305;p11"/>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Present</a:t>
              </a:r>
              <a:endParaRPr/>
            </a:p>
          </p:txBody>
        </p:sp>
      </p:grpSp>
      <p:grpSp>
        <p:nvGrpSpPr>
          <p:cNvPr id="306" name="Google Shape;306;p11"/>
          <p:cNvGrpSpPr/>
          <p:nvPr/>
        </p:nvGrpSpPr>
        <p:grpSpPr>
          <a:xfrm>
            <a:off x="962025" y="1003725"/>
            <a:ext cx="8746178" cy="458700"/>
            <a:chOff x="962025" y="1003725"/>
            <a:chExt cx="8746178" cy="458700"/>
          </a:xfrm>
        </p:grpSpPr>
        <p:sp>
          <p:nvSpPr>
            <p:cNvPr id="307" name="Google Shape;307;p11"/>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8" name="Google Shape;308;p11"/>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#4</a:t>
              </a:r>
              <a:endParaRPr/>
            </a:p>
          </p:txBody>
        </p:sp>
      </p:grpSp>
      <p:sp>
        <p:nvSpPr>
          <p:cNvPr id="309" name="Google Shape;309;p11"/>
          <p:cNvSpPr txBox="1"/>
          <p:nvPr/>
        </p:nvSpPr>
        <p:spPr>
          <a:xfrm>
            <a:off x="6568600" y="9270300"/>
            <a:ext cx="29526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Map courtesy of EJ Atlas.</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13" name="Shape 313"/>
        <p:cNvGrpSpPr/>
        <p:nvPr/>
      </p:nvGrpSpPr>
      <p:grpSpPr>
        <a:xfrm>
          <a:off x="0" y="0"/>
          <a:ext cx="0" cy="0"/>
          <a:chOff x="0" y="0"/>
          <a:chExt cx="0" cy="0"/>
        </a:xfrm>
      </p:grpSpPr>
      <p:grpSp>
        <p:nvGrpSpPr>
          <p:cNvPr id="314" name="Google Shape;314;p12"/>
          <p:cNvGrpSpPr/>
          <p:nvPr/>
        </p:nvGrpSpPr>
        <p:grpSpPr>
          <a:xfrm>
            <a:off x="6568563" y="9570840"/>
            <a:ext cx="12967519" cy="716160"/>
            <a:chOff x="0" y="-38100"/>
            <a:chExt cx="3415314" cy="188619"/>
          </a:xfrm>
        </p:grpSpPr>
        <p:sp>
          <p:nvSpPr>
            <p:cNvPr id="315" name="Google Shape;315;p12"/>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316" name="Google Shape;316;p12"/>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7" name="Google Shape;317;p12"/>
          <p:cNvGrpSpPr/>
          <p:nvPr/>
        </p:nvGrpSpPr>
        <p:grpSpPr>
          <a:xfrm>
            <a:off x="-540160" y="9570840"/>
            <a:ext cx="7108723" cy="716160"/>
            <a:chOff x="0" y="-38100"/>
            <a:chExt cx="1872256" cy="188619"/>
          </a:xfrm>
        </p:grpSpPr>
        <p:sp>
          <p:nvSpPr>
            <p:cNvPr id="318" name="Google Shape;318;p12"/>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319" name="Google Shape;319;p12"/>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12"/>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CASE STUDY RESEARCH AND DYAD</a:t>
            </a:r>
            <a:endParaRPr/>
          </a:p>
        </p:txBody>
      </p:sp>
      <p:grpSp>
        <p:nvGrpSpPr>
          <p:cNvPr id="321" name="Google Shape;321;p12"/>
          <p:cNvGrpSpPr/>
          <p:nvPr/>
        </p:nvGrpSpPr>
        <p:grpSpPr>
          <a:xfrm>
            <a:off x="7065096" y="1631380"/>
            <a:ext cx="10194300" cy="3582143"/>
            <a:chOff x="0" y="-47625"/>
            <a:chExt cx="13592400" cy="4776190"/>
          </a:xfrm>
        </p:grpSpPr>
        <p:sp>
          <p:nvSpPr>
            <p:cNvPr id="322" name="Google Shape;322;p12"/>
            <p:cNvSpPr txBox="1"/>
            <p:nvPr/>
          </p:nvSpPr>
          <p:spPr>
            <a:xfrm>
              <a:off x="0" y="622165"/>
              <a:ext cx="13592400" cy="41064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Why did you choose this case?</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environmental injustice struggle is happening? Why? What role does power at play in this case?</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are the potential solutions to this case, what tools from your current course/major of study would be helpful in addressing the problems? Why?</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aspect of environmental or climate justice did you learn while investigating this case?</a:t>
              </a:r>
              <a:endParaRPr/>
            </a:p>
          </p:txBody>
        </p:sp>
        <p:sp>
          <p:nvSpPr>
            <p:cNvPr id="323" name="Google Shape;323;p12"/>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Consider</a:t>
              </a:r>
              <a:endParaRPr/>
            </a:p>
          </p:txBody>
        </p:sp>
      </p:grpSp>
      <p:grpSp>
        <p:nvGrpSpPr>
          <p:cNvPr id="324" name="Google Shape;324;p12"/>
          <p:cNvGrpSpPr/>
          <p:nvPr/>
        </p:nvGrpSpPr>
        <p:grpSpPr>
          <a:xfrm>
            <a:off x="1028700" y="3603384"/>
            <a:ext cx="5179725" cy="2427218"/>
            <a:chOff x="0" y="-47625"/>
            <a:chExt cx="6906300" cy="3236290"/>
          </a:xfrm>
        </p:grpSpPr>
        <p:sp>
          <p:nvSpPr>
            <p:cNvPr id="325" name="Google Shape;325;p12"/>
            <p:cNvSpPr txBox="1"/>
            <p:nvPr/>
          </p:nvSpPr>
          <p:spPr>
            <a:xfrm>
              <a:off x="0" y="622165"/>
              <a:ext cx="6906300" cy="2566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Choose a case study that interests you from around the world. Spend 10 minutes looking through it, looking at news stories from it (under 'Sources and Materials').</a:t>
              </a:r>
              <a:endParaRPr/>
            </a:p>
          </p:txBody>
        </p:sp>
        <p:sp>
          <p:nvSpPr>
            <p:cNvPr id="326" name="Google Shape;326;p12"/>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Choose a case study</a:t>
              </a:r>
              <a:endParaRPr/>
            </a:p>
          </p:txBody>
        </p:sp>
      </p:grpSp>
      <p:grpSp>
        <p:nvGrpSpPr>
          <p:cNvPr id="327" name="Google Shape;327;p12"/>
          <p:cNvGrpSpPr/>
          <p:nvPr/>
        </p:nvGrpSpPr>
        <p:grpSpPr>
          <a:xfrm>
            <a:off x="7065096" y="6422560"/>
            <a:ext cx="10194300" cy="1657268"/>
            <a:chOff x="0" y="-47625"/>
            <a:chExt cx="13592400" cy="2209690"/>
          </a:xfrm>
        </p:grpSpPr>
        <p:sp>
          <p:nvSpPr>
            <p:cNvPr id="328" name="Google Shape;328;p12"/>
            <p:cNvSpPr txBox="1"/>
            <p:nvPr/>
          </p:nvSpPr>
          <p:spPr>
            <a:xfrm>
              <a:off x="0" y="622165"/>
              <a:ext cx="13592400" cy="15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Participate in a 2 minute dyad, where in pairs you will each have 2 minutes to talk about your thoughts about these questions. Listeners should not interject, and instead focus on being an active listener.</a:t>
              </a:r>
              <a:endParaRPr/>
            </a:p>
          </p:txBody>
        </p:sp>
        <p:sp>
          <p:nvSpPr>
            <p:cNvPr id="329" name="Google Shape;329;p12"/>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Engage in a dyad</a:t>
              </a:r>
              <a:endParaRPr/>
            </a:p>
          </p:txBody>
        </p:sp>
      </p:grpSp>
      <p:grpSp>
        <p:nvGrpSpPr>
          <p:cNvPr id="330" name="Google Shape;330;p12"/>
          <p:cNvGrpSpPr/>
          <p:nvPr/>
        </p:nvGrpSpPr>
        <p:grpSpPr>
          <a:xfrm>
            <a:off x="962025" y="1003725"/>
            <a:ext cx="8746178" cy="458700"/>
            <a:chOff x="962025" y="1003725"/>
            <a:chExt cx="8746178" cy="458700"/>
          </a:xfrm>
        </p:grpSpPr>
        <p:sp>
          <p:nvSpPr>
            <p:cNvPr id="331" name="Google Shape;331;p12"/>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32" name="Google Shape;332;p12"/>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#5</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36" name="Shape 336"/>
        <p:cNvGrpSpPr/>
        <p:nvPr/>
      </p:nvGrpSpPr>
      <p:grpSpPr>
        <a:xfrm>
          <a:off x="0" y="0"/>
          <a:ext cx="0" cy="0"/>
          <a:chOff x="0" y="0"/>
          <a:chExt cx="0" cy="0"/>
        </a:xfrm>
      </p:grpSpPr>
      <p:grpSp>
        <p:nvGrpSpPr>
          <p:cNvPr id="337" name="Google Shape;337;p13"/>
          <p:cNvGrpSpPr/>
          <p:nvPr/>
        </p:nvGrpSpPr>
        <p:grpSpPr>
          <a:xfrm>
            <a:off x="10327106" y="9570840"/>
            <a:ext cx="7960894" cy="716160"/>
            <a:chOff x="0" y="-38100"/>
            <a:chExt cx="2096696" cy="188619"/>
          </a:xfrm>
        </p:grpSpPr>
        <p:sp>
          <p:nvSpPr>
            <p:cNvPr id="338" name="Google Shape;338;p13"/>
            <p:cNvSpPr/>
            <p:nvPr/>
          </p:nvSpPr>
          <p:spPr>
            <a:xfrm>
              <a:off x="0" y="0"/>
              <a:ext cx="2096696" cy="150519"/>
            </a:xfrm>
            <a:custGeom>
              <a:rect b="b" l="l" r="r" t="t"/>
              <a:pathLst>
                <a:path extrusionOk="0" h="150519" w="2096696">
                  <a:moveTo>
                    <a:pt x="0" y="0"/>
                  </a:moveTo>
                  <a:lnTo>
                    <a:pt x="2096696" y="0"/>
                  </a:lnTo>
                  <a:lnTo>
                    <a:pt x="2096696" y="150519"/>
                  </a:lnTo>
                  <a:lnTo>
                    <a:pt x="0" y="150519"/>
                  </a:lnTo>
                  <a:close/>
                </a:path>
              </a:pathLst>
            </a:custGeom>
            <a:solidFill>
              <a:srgbClr val="4A4849"/>
            </a:solidFill>
            <a:ln>
              <a:noFill/>
            </a:ln>
          </p:spPr>
        </p:sp>
        <p:sp>
          <p:nvSpPr>
            <p:cNvPr id="339" name="Google Shape;339;p13"/>
            <p:cNvSpPr txBox="1"/>
            <p:nvPr/>
          </p:nvSpPr>
          <p:spPr>
            <a:xfrm>
              <a:off x="0" y="-38100"/>
              <a:ext cx="209669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3">
                    <a:extLst>
                      <a:ext uri="{A12FA001-AC4F-418D-AE19-62706E023703}">
                        <ahyp:hlinkClr val="tx"/>
                      </a:ext>
                    </a:extLst>
                  </a:hlinkClick>
                </a:rPr>
                <a:t>Shubham Sharan</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4">
                    <a:extLst>
                      <a:ext uri="{A12FA001-AC4F-418D-AE19-62706E023703}">
                        <ahyp:hlinkClr val="tx"/>
                      </a:ext>
                    </a:extLst>
                  </a:hlinkClick>
                </a:rPr>
                <a:t>Unsplash</a:t>
              </a:r>
              <a:endParaRPr/>
            </a:p>
          </p:txBody>
        </p:sp>
      </p:grpSp>
      <p:grpSp>
        <p:nvGrpSpPr>
          <p:cNvPr id="340" name="Google Shape;340;p13"/>
          <p:cNvGrpSpPr/>
          <p:nvPr/>
        </p:nvGrpSpPr>
        <p:grpSpPr>
          <a:xfrm>
            <a:off x="-540160" y="9570840"/>
            <a:ext cx="10867265" cy="716160"/>
            <a:chOff x="0" y="-38100"/>
            <a:chExt cx="2862160" cy="188619"/>
          </a:xfrm>
        </p:grpSpPr>
        <p:sp>
          <p:nvSpPr>
            <p:cNvPr id="341" name="Google Shape;341;p13"/>
            <p:cNvSpPr/>
            <p:nvPr/>
          </p:nvSpPr>
          <p:spPr>
            <a:xfrm>
              <a:off x="0" y="0"/>
              <a:ext cx="2862160" cy="150519"/>
            </a:xfrm>
            <a:custGeom>
              <a:rect b="b" l="l" r="r" t="t"/>
              <a:pathLst>
                <a:path extrusionOk="0" h="150519" w="2862160">
                  <a:moveTo>
                    <a:pt x="0" y="0"/>
                  </a:moveTo>
                  <a:lnTo>
                    <a:pt x="2862160" y="0"/>
                  </a:lnTo>
                  <a:lnTo>
                    <a:pt x="2862160" y="150519"/>
                  </a:lnTo>
                  <a:lnTo>
                    <a:pt x="0" y="150519"/>
                  </a:lnTo>
                  <a:close/>
                </a:path>
              </a:pathLst>
            </a:custGeom>
            <a:solidFill>
              <a:srgbClr val="04467C"/>
            </a:solidFill>
            <a:ln>
              <a:noFill/>
            </a:ln>
          </p:spPr>
        </p:sp>
        <p:sp>
          <p:nvSpPr>
            <p:cNvPr id="342" name="Google Shape;342;p13"/>
            <p:cNvSpPr txBox="1"/>
            <p:nvPr/>
          </p:nvSpPr>
          <p:spPr>
            <a:xfrm>
              <a:off x="0" y="-38100"/>
              <a:ext cx="286216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13"/>
          <p:cNvSpPr/>
          <p:nvPr/>
        </p:nvSpPr>
        <p:spPr>
          <a:xfrm>
            <a:off x="10327106" y="0"/>
            <a:ext cx="7960894" cy="9715500"/>
          </a:xfrm>
          <a:custGeom>
            <a:rect b="b" l="l" r="r" t="t"/>
            <a:pathLst>
              <a:path extrusionOk="0" h="9715500" w="7960894">
                <a:moveTo>
                  <a:pt x="0" y="0"/>
                </a:moveTo>
                <a:lnTo>
                  <a:pt x="7960894" y="0"/>
                </a:lnTo>
                <a:lnTo>
                  <a:pt x="7960894" y="9715500"/>
                </a:lnTo>
                <a:lnTo>
                  <a:pt x="0" y="9715500"/>
                </a:lnTo>
                <a:lnTo>
                  <a:pt x="0" y="0"/>
                </a:lnTo>
                <a:close/>
              </a:path>
            </a:pathLst>
          </a:custGeom>
          <a:blipFill rotWithShape="1">
            <a:blip r:embed="rId5">
              <a:alphaModFix/>
            </a:blip>
            <a:stretch>
              <a:fillRect b="0" l="-31356" r="-31358" t="0"/>
            </a:stretch>
          </a:blipFill>
          <a:ln>
            <a:noFill/>
          </a:ln>
        </p:spPr>
      </p:sp>
      <p:sp>
        <p:nvSpPr>
          <p:cNvPr id="344" name="Google Shape;344;p13"/>
          <p:cNvSpPr txBox="1"/>
          <p:nvPr/>
        </p:nvSpPr>
        <p:spPr>
          <a:xfrm>
            <a:off x="1038162" y="1695674"/>
            <a:ext cx="4254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CLASS DISCUSSION</a:t>
            </a:r>
            <a:endParaRPr/>
          </a:p>
        </p:txBody>
      </p:sp>
      <p:grpSp>
        <p:nvGrpSpPr>
          <p:cNvPr id="345" name="Google Shape;345;p13"/>
          <p:cNvGrpSpPr/>
          <p:nvPr/>
        </p:nvGrpSpPr>
        <p:grpSpPr>
          <a:xfrm>
            <a:off x="1028700" y="2630623"/>
            <a:ext cx="7476751" cy="2042243"/>
            <a:chOff x="0" y="-47625"/>
            <a:chExt cx="9969000" cy="2722990"/>
          </a:xfrm>
        </p:grpSpPr>
        <p:sp>
          <p:nvSpPr>
            <p:cNvPr id="346" name="Google Shape;346;p13"/>
            <p:cNvSpPr txBox="1"/>
            <p:nvPr/>
          </p:nvSpPr>
          <p:spPr>
            <a:xfrm>
              <a:off x="0" y="622165"/>
              <a:ext cx="9969000" cy="20532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Why is (or why not) is the EJ Atlas an important tool to address global and environmental issues?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suggestions might you have for improving a tool like EJ Atlas?</a:t>
              </a:r>
              <a:endParaRPr/>
            </a:p>
          </p:txBody>
        </p:sp>
        <p:sp>
          <p:nvSpPr>
            <p:cNvPr id="347" name="Google Shape;347;p13"/>
            <p:cNvSpPr txBox="1"/>
            <p:nvPr/>
          </p:nvSpPr>
          <p:spPr>
            <a:xfrm>
              <a:off x="0" y="-47625"/>
              <a:ext cx="99690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Discussion Questions</a:t>
              </a:r>
              <a:endParaRPr/>
            </a:p>
          </p:txBody>
        </p:sp>
      </p:grpSp>
      <p:grpSp>
        <p:nvGrpSpPr>
          <p:cNvPr id="348" name="Google Shape;348;p13"/>
          <p:cNvGrpSpPr/>
          <p:nvPr/>
        </p:nvGrpSpPr>
        <p:grpSpPr>
          <a:xfrm>
            <a:off x="962025" y="1003725"/>
            <a:ext cx="8746178" cy="458700"/>
            <a:chOff x="962025" y="1003725"/>
            <a:chExt cx="8746178" cy="458700"/>
          </a:xfrm>
        </p:grpSpPr>
        <p:sp>
          <p:nvSpPr>
            <p:cNvPr id="349" name="Google Shape;349;p13"/>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0" name="Google Shape;350;p13"/>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#6</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54" name="Shape 354"/>
        <p:cNvGrpSpPr/>
        <p:nvPr/>
      </p:nvGrpSpPr>
      <p:grpSpPr>
        <a:xfrm>
          <a:off x="0" y="0"/>
          <a:ext cx="0" cy="0"/>
          <a:chOff x="0" y="0"/>
          <a:chExt cx="0" cy="0"/>
        </a:xfrm>
      </p:grpSpPr>
      <p:grpSp>
        <p:nvGrpSpPr>
          <p:cNvPr id="355" name="Google Shape;355;p14"/>
          <p:cNvGrpSpPr/>
          <p:nvPr/>
        </p:nvGrpSpPr>
        <p:grpSpPr>
          <a:xfrm>
            <a:off x="-1248082" y="9570840"/>
            <a:ext cx="13358044" cy="716160"/>
            <a:chOff x="0" y="-38100"/>
            <a:chExt cx="3518168" cy="188619"/>
          </a:xfrm>
        </p:grpSpPr>
        <p:sp>
          <p:nvSpPr>
            <p:cNvPr id="356" name="Google Shape;356;p14"/>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57" name="Google Shape;357;p14"/>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8" name="Google Shape;358;p14"/>
          <p:cNvGrpSpPr/>
          <p:nvPr/>
        </p:nvGrpSpPr>
        <p:grpSpPr>
          <a:xfrm>
            <a:off x="12109962" y="9570840"/>
            <a:ext cx="7108723" cy="716160"/>
            <a:chOff x="0" y="-38100"/>
            <a:chExt cx="1872256" cy="188619"/>
          </a:xfrm>
        </p:grpSpPr>
        <p:sp>
          <p:nvSpPr>
            <p:cNvPr id="359" name="Google Shape;359;p14"/>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360" name="Google Shape;360;p14"/>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14"/>
          <p:cNvGrpSpPr/>
          <p:nvPr/>
        </p:nvGrpSpPr>
        <p:grpSpPr>
          <a:xfrm>
            <a:off x="1028700" y="3818112"/>
            <a:ext cx="10425375" cy="2764522"/>
            <a:chOff x="0" y="104775"/>
            <a:chExt cx="13900500" cy="3686030"/>
          </a:xfrm>
        </p:grpSpPr>
        <p:sp>
          <p:nvSpPr>
            <p:cNvPr id="362" name="Google Shape;362;p14"/>
            <p:cNvSpPr txBox="1"/>
            <p:nvPr/>
          </p:nvSpPr>
          <p:spPr>
            <a:xfrm>
              <a:off x="0" y="104775"/>
              <a:ext cx="13900500" cy="22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EJScreen</a:t>
              </a:r>
              <a:endParaRPr/>
            </a:p>
          </p:txBody>
        </p:sp>
        <p:sp>
          <p:nvSpPr>
            <p:cNvPr id="363" name="Google Shape;363;p14"/>
            <p:cNvSpPr txBox="1"/>
            <p:nvPr/>
          </p:nvSpPr>
          <p:spPr>
            <a:xfrm>
              <a:off x="0" y="313410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2</a:t>
              </a:r>
              <a:endParaRPr/>
            </a:p>
          </p:txBody>
        </p:sp>
      </p:grpSp>
      <p:sp>
        <p:nvSpPr>
          <p:cNvPr id="364" name="Google Shape;364;p14"/>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0" l="-8577" r="-9363" t="0"/>
            </a:stretch>
          </a:blipFill>
          <a:ln>
            <a:noFill/>
          </a:ln>
        </p:spPr>
      </p:sp>
      <p:sp>
        <p:nvSpPr>
          <p:cNvPr id="365" name="Google Shape;365;p14"/>
          <p:cNvSpPr txBox="1"/>
          <p:nvPr/>
        </p:nvSpPr>
        <p:spPr>
          <a:xfrm>
            <a:off x="12109951" y="9293650"/>
            <a:ext cx="5824200" cy="277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1801">
                <a:solidFill>
                  <a:srgbClr val="FAF6EE"/>
                </a:solidFill>
              </a:rPr>
              <a:t>Photo courtesy of </a:t>
            </a:r>
            <a:r>
              <a:rPr lang="en-US" sz="1801" u="sng">
                <a:solidFill>
                  <a:schemeClr val="hlink"/>
                </a:solidFill>
                <a:hlinkClick r:id="rId4"/>
              </a:rPr>
              <a:t>apbeatty</a:t>
            </a:r>
            <a:r>
              <a:rPr lang="en-US" sz="1801">
                <a:solidFill>
                  <a:srgbClr val="FAF6EE"/>
                </a:solidFill>
              </a:rPr>
              <a:t> on Flickr. License: CC BY.</a:t>
            </a:r>
            <a:r>
              <a:rPr b="0" i="0" lang="en-US" sz="1801" u="none" cap="none" strike="noStrike">
                <a:solidFill>
                  <a:srgbClr val="FAF6EE"/>
                </a:solidFill>
                <a:latin typeface="Arial"/>
                <a:ea typeface="Arial"/>
                <a:cs typeface="Arial"/>
                <a:sym typeface="Arial"/>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69" name="Shape 369"/>
        <p:cNvGrpSpPr/>
        <p:nvPr/>
      </p:nvGrpSpPr>
      <p:grpSpPr>
        <a:xfrm>
          <a:off x="0" y="0"/>
          <a:ext cx="0" cy="0"/>
          <a:chOff x="0" y="0"/>
          <a:chExt cx="0" cy="0"/>
        </a:xfrm>
      </p:grpSpPr>
      <p:grpSp>
        <p:nvGrpSpPr>
          <p:cNvPr id="370" name="Google Shape;370;p15"/>
          <p:cNvGrpSpPr/>
          <p:nvPr/>
        </p:nvGrpSpPr>
        <p:grpSpPr>
          <a:xfrm>
            <a:off x="-1248082" y="9570840"/>
            <a:ext cx="13358044" cy="716160"/>
            <a:chOff x="0" y="-38100"/>
            <a:chExt cx="3518168" cy="188619"/>
          </a:xfrm>
        </p:grpSpPr>
        <p:sp>
          <p:nvSpPr>
            <p:cNvPr id="371" name="Google Shape;371;p15"/>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372" name="Google Shape;372;p15"/>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5"/>
          <p:cNvGrpSpPr/>
          <p:nvPr/>
        </p:nvGrpSpPr>
        <p:grpSpPr>
          <a:xfrm>
            <a:off x="962025" y="1116806"/>
            <a:ext cx="10757475" cy="7001358"/>
            <a:chOff x="0" y="66675"/>
            <a:chExt cx="14343300" cy="9335144"/>
          </a:xfrm>
        </p:grpSpPr>
        <p:sp>
          <p:nvSpPr>
            <p:cNvPr id="374" name="Google Shape;374;p15"/>
            <p:cNvSpPr txBox="1"/>
            <p:nvPr/>
          </p:nvSpPr>
          <p:spPr>
            <a:xfrm>
              <a:off x="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Overview of EJScreen</a:t>
              </a:r>
              <a:endParaRPr/>
            </a:p>
          </p:txBody>
        </p:sp>
        <p:sp>
          <p:nvSpPr>
            <p:cNvPr id="375" name="Google Shape;375;p15"/>
            <p:cNvSpPr txBox="1"/>
            <p:nvPr/>
          </p:nvSpPr>
          <p:spPr>
            <a:xfrm>
              <a:off x="0" y="2701215"/>
              <a:ext cx="14238900" cy="42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EJScreen</a:t>
              </a:r>
              <a:r>
                <a:rPr b="0" i="0" lang="en-US" sz="2601" u="none" cap="none" strike="noStrike">
                  <a:solidFill>
                    <a:srgbClr val="4A4849"/>
                  </a:solidFill>
                  <a:latin typeface="Arial"/>
                  <a:ea typeface="Arial"/>
                  <a:cs typeface="Arial"/>
                  <a:sym typeface="Arial"/>
                </a:rPr>
                <a:t> is an EPA's environmental justice mapping and screening tool that provides EPA with a nationally consistent dataset and approach for combining environmental and demographic socioeconomic indicators.</a:t>
              </a:r>
              <a:endParaRPr/>
            </a:p>
            <a:p>
              <a:pPr indent="0" lvl="0" marL="0" marR="0" rtl="0" algn="l">
                <a:lnSpc>
                  <a:spcPct val="100000"/>
                </a:lnSpc>
                <a:spcBef>
                  <a:spcPts val="0"/>
                </a:spcBef>
                <a:spcAft>
                  <a:spcPts val="0"/>
                </a:spcAft>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All of the EJScreen indicators are publicly-available data. EJScreen simply provides a way to display this information and includes a method for combining environmental and demographic indicators into EJ indexes.</a:t>
              </a:r>
              <a:endParaRPr/>
            </a:p>
          </p:txBody>
        </p:sp>
        <p:sp>
          <p:nvSpPr>
            <p:cNvPr id="376" name="Google Shape;376;p15"/>
            <p:cNvSpPr txBox="1"/>
            <p:nvPr/>
          </p:nvSpPr>
          <p:spPr>
            <a:xfrm>
              <a:off x="0" y="8334119"/>
              <a:ext cx="14238900" cy="106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Choose a geographic area and the tool will provide demographic, socioeconomic, and environmental information for that area.</a:t>
              </a:r>
              <a:endParaRPr/>
            </a:p>
          </p:txBody>
        </p:sp>
        <p:sp>
          <p:nvSpPr>
            <p:cNvPr id="377" name="Google Shape;377;p15"/>
            <p:cNvSpPr txBox="1"/>
            <p:nvPr/>
          </p:nvSpPr>
          <p:spPr>
            <a:xfrm>
              <a:off x="0" y="2009412"/>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What is the EJScreen?</a:t>
              </a:r>
              <a:endParaRPr/>
            </a:p>
          </p:txBody>
        </p:sp>
        <p:sp>
          <p:nvSpPr>
            <p:cNvPr id="378" name="Google Shape;378;p15"/>
            <p:cNvSpPr txBox="1"/>
            <p:nvPr/>
          </p:nvSpPr>
          <p:spPr>
            <a:xfrm>
              <a:off x="0" y="7642316"/>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How to use EJ Screen</a:t>
              </a:r>
              <a:endParaRPr/>
            </a:p>
          </p:txBody>
        </p:sp>
      </p:grpSp>
      <p:grpSp>
        <p:nvGrpSpPr>
          <p:cNvPr id="379" name="Google Shape;379;p15"/>
          <p:cNvGrpSpPr/>
          <p:nvPr/>
        </p:nvGrpSpPr>
        <p:grpSpPr>
          <a:xfrm>
            <a:off x="12109962" y="9570840"/>
            <a:ext cx="7108723" cy="716160"/>
            <a:chOff x="0" y="-38100"/>
            <a:chExt cx="1872256" cy="188619"/>
          </a:xfrm>
        </p:grpSpPr>
        <p:sp>
          <p:nvSpPr>
            <p:cNvPr id="380" name="Google Shape;380;p15"/>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381" name="Google Shape;381;p15"/>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2" name="Google Shape;382;p15"/>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4">
              <a:alphaModFix/>
            </a:blip>
            <a:stretch>
              <a:fillRect b="0" l="-178357" r="0" t="-10630"/>
            </a:stretch>
          </a:blipFill>
          <a:ln>
            <a:noFill/>
          </a:ln>
        </p:spPr>
      </p:sp>
      <p:sp>
        <p:nvSpPr>
          <p:cNvPr id="383" name="Google Shape;383;p15"/>
          <p:cNvSpPr txBox="1"/>
          <p:nvPr/>
        </p:nvSpPr>
        <p:spPr>
          <a:xfrm>
            <a:off x="3182050" y="9008350"/>
            <a:ext cx="8928000" cy="56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source unknwown.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5"/>
              </a:rPr>
              <a:t>https://ocw.mit.edu/help/faq-fair-use/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387" name="Shape 387"/>
        <p:cNvGrpSpPr/>
        <p:nvPr/>
      </p:nvGrpSpPr>
      <p:grpSpPr>
        <a:xfrm>
          <a:off x="0" y="0"/>
          <a:ext cx="0" cy="0"/>
          <a:chOff x="0" y="0"/>
          <a:chExt cx="0" cy="0"/>
        </a:xfrm>
      </p:grpSpPr>
      <p:grpSp>
        <p:nvGrpSpPr>
          <p:cNvPr id="388" name="Google Shape;388;p16"/>
          <p:cNvGrpSpPr/>
          <p:nvPr/>
        </p:nvGrpSpPr>
        <p:grpSpPr>
          <a:xfrm>
            <a:off x="6568563" y="9570840"/>
            <a:ext cx="12967519" cy="716160"/>
            <a:chOff x="0" y="-38100"/>
            <a:chExt cx="3415314" cy="188619"/>
          </a:xfrm>
        </p:grpSpPr>
        <p:sp>
          <p:nvSpPr>
            <p:cNvPr id="389" name="Google Shape;389;p16"/>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390" name="Google Shape;390;p16"/>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1" name="Google Shape;391;p16"/>
          <p:cNvGrpSpPr/>
          <p:nvPr/>
        </p:nvGrpSpPr>
        <p:grpSpPr>
          <a:xfrm>
            <a:off x="-540160" y="9570840"/>
            <a:ext cx="7108723" cy="716160"/>
            <a:chOff x="0" y="-38100"/>
            <a:chExt cx="1872256" cy="188619"/>
          </a:xfrm>
        </p:grpSpPr>
        <p:sp>
          <p:nvSpPr>
            <p:cNvPr id="392" name="Google Shape;392;p16"/>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393" name="Google Shape;393;p16"/>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4" name="Google Shape;394;p16"/>
          <p:cNvSpPr/>
          <p:nvPr/>
        </p:nvSpPr>
        <p:spPr>
          <a:xfrm>
            <a:off x="6568563" y="0"/>
            <a:ext cx="11719437" cy="9715500"/>
          </a:xfrm>
          <a:custGeom>
            <a:rect b="b" l="l" r="r" t="t"/>
            <a:pathLst>
              <a:path extrusionOk="0" h="9715500" w="11719437">
                <a:moveTo>
                  <a:pt x="0" y="0"/>
                </a:moveTo>
                <a:lnTo>
                  <a:pt x="11719437" y="0"/>
                </a:lnTo>
                <a:lnTo>
                  <a:pt x="11719437" y="9715500"/>
                </a:lnTo>
                <a:lnTo>
                  <a:pt x="0" y="9715500"/>
                </a:lnTo>
                <a:lnTo>
                  <a:pt x="0" y="0"/>
                </a:lnTo>
                <a:close/>
              </a:path>
            </a:pathLst>
          </a:custGeom>
          <a:blipFill rotWithShape="1">
            <a:blip r:embed="rId3">
              <a:alphaModFix/>
            </a:blip>
            <a:stretch>
              <a:fillRect b="0" l="-20504" r="-15783" t="-10738"/>
            </a:stretch>
          </a:blipFill>
          <a:ln>
            <a:noFill/>
          </a:ln>
        </p:spPr>
      </p:sp>
      <p:sp>
        <p:nvSpPr>
          <p:cNvPr id="395" name="Google Shape;395;p16"/>
          <p:cNvSpPr txBox="1"/>
          <p:nvPr/>
        </p:nvSpPr>
        <p:spPr>
          <a:xfrm>
            <a:off x="1038162" y="1695674"/>
            <a:ext cx="42540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EJSCREEN MAPPING IN ACTION</a:t>
            </a:r>
            <a:endParaRPr/>
          </a:p>
        </p:txBody>
      </p:sp>
      <p:sp>
        <p:nvSpPr>
          <p:cNvPr id="396" name="Google Shape;396;p16"/>
          <p:cNvSpPr txBox="1"/>
          <p:nvPr/>
        </p:nvSpPr>
        <p:spPr>
          <a:xfrm>
            <a:off x="1028700" y="1079183"/>
            <a:ext cx="85269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FAF6EE"/>
                </a:solidFill>
                <a:latin typeface="Arial"/>
                <a:ea typeface="Arial"/>
                <a:cs typeface="Arial"/>
                <a:sym typeface="Arial"/>
              </a:rPr>
              <a:t> ACTIVIY #7 </a:t>
            </a:r>
            <a:endParaRPr/>
          </a:p>
        </p:txBody>
      </p:sp>
      <p:grpSp>
        <p:nvGrpSpPr>
          <p:cNvPr id="397" name="Google Shape;397;p16"/>
          <p:cNvGrpSpPr/>
          <p:nvPr/>
        </p:nvGrpSpPr>
        <p:grpSpPr>
          <a:xfrm>
            <a:off x="1038162" y="3354852"/>
            <a:ext cx="5179725" cy="3197168"/>
            <a:chOff x="0" y="-47625"/>
            <a:chExt cx="6906300" cy="4262890"/>
          </a:xfrm>
        </p:grpSpPr>
        <p:sp>
          <p:nvSpPr>
            <p:cNvPr id="398" name="Google Shape;398;p16"/>
            <p:cNvSpPr txBox="1"/>
            <p:nvPr/>
          </p:nvSpPr>
          <p:spPr>
            <a:xfrm>
              <a:off x="0" y="622165"/>
              <a:ext cx="6906300" cy="3593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US" sz="2501" u="sng" cap="none" strike="noStrike">
                  <a:solidFill>
                    <a:srgbClr val="4A4849"/>
                  </a:solidFill>
                  <a:latin typeface="Arial"/>
                  <a:ea typeface="Arial"/>
                  <a:cs typeface="Arial"/>
                  <a:sym typeface="Arial"/>
                  <a:hlinkClick r:id="rId4">
                    <a:extLst>
                      <a:ext uri="{A12FA001-AC4F-418D-AE19-62706E023703}">
                        <ahyp:hlinkClr val="tx"/>
                      </a:ext>
                    </a:extLst>
                  </a:hlinkClick>
                </a:rPr>
                <a:t>Environmental Justice in the Narragansett Bay Region</a:t>
              </a:r>
              <a:endParaRPr/>
            </a:p>
            <a:p>
              <a:pPr indent="0" lvl="0" marL="0" marR="0" rtl="0" algn="l">
                <a:lnSpc>
                  <a:spcPct val="100000"/>
                </a:lnSpc>
                <a:spcBef>
                  <a:spcPts val="0"/>
                </a:spcBef>
                <a:spcAft>
                  <a:spcPts val="0"/>
                </a:spcAft>
                <a:buNone/>
              </a:pPr>
              <a:r>
                <a:t/>
              </a:r>
              <a:endParaRPr b="0" i="1" sz="2501" u="sng" cap="none" strike="noStrike">
                <a:solidFill>
                  <a:srgbClr val="4A4849"/>
                </a:solidFill>
                <a:latin typeface="Arial"/>
                <a:ea typeface="Arial"/>
                <a:cs typeface="Arial"/>
                <a:sym typeface="Arial"/>
                <a:hlinkClick r:id="rId5">
                  <a:extLst>
                    <a:ext uri="{A12FA001-AC4F-418D-AE19-62706E023703}">
                      <ahyp:hlinkClr val="tx"/>
                    </a:ext>
                  </a:extLst>
                </a:hlinkClick>
              </a:endParaRPr>
            </a:p>
            <a:p>
              <a:pPr indent="0" lvl="0" marL="0" marR="0" rtl="0" algn="l">
                <a:lnSpc>
                  <a:spcPct val="100000"/>
                </a:lnSpc>
                <a:spcBef>
                  <a:spcPts val="0"/>
                </a:spcBef>
                <a:spcAft>
                  <a:spcPts val="0"/>
                </a:spcAft>
                <a:buNone/>
              </a:pPr>
              <a:r>
                <a:rPr b="0" i="1" lang="en-US" sz="2501" u="none" cap="none" strike="noStrike">
                  <a:solidFill>
                    <a:srgbClr val="4A4849"/>
                  </a:solidFill>
                  <a:latin typeface="Arial"/>
                  <a:ea typeface="Arial"/>
                  <a:cs typeface="Arial"/>
                  <a:sym typeface="Arial"/>
                </a:rPr>
                <a:t>Pay attention to the Methods section, which describes how the authors of this article sourced data from EJScreen.</a:t>
              </a:r>
              <a:endParaRPr/>
            </a:p>
          </p:txBody>
        </p:sp>
        <p:sp>
          <p:nvSpPr>
            <p:cNvPr id="399" name="Google Shape;399;p16"/>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Read</a:t>
              </a:r>
              <a:endParaRPr/>
            </a:p>
          </p:txBody>
        </p:sp>
      </p:grpSp>
      <p:grpSp>
        <p:nvGrpSpPr>
          <p:cNvPr id="400" name="Google Shape;400;p16"/>
          <p:cNvGrpSpPr/>
          <p:nvPr/>
        </p:nvGrpSpPr>
        <p:grpSpPr>
          <a:xfrm>
            <a:off x="1028700" y="7670335"/>
            <a:ext cx="5179725" cy="1272293"/>
            <a:chOff x="0" y="-47625"/>
            <a:chExt cx="6906300" cy="1696390"/>
          </a:xfrm>
        </p:grpSpPr>
        <p:sp>
          <p:nvSpPr>
            <p:cNvPr id="401" name="Google Shape;401;p16"/>
            <p:cNvSpPr txBox="1"/>
            <p:nvPr/>
          </p:nvSpPr>
          <p:spPr>
            <a:xfrm>
              <a:off x="0" y="622165"/>
              <a:ext cx="6906300" cy="102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sng" cap="none" strike="noStrike">
                  <a:solidFill>
                    <a:srgbClr val="4A4849"/>
                  </a:solidFill>
                  <a:latin typeface="Arial"/>
                  <a:ea typeface="Arial"/>
                  <a:cs typeface="Arial"/>
                  <a:sym typeface="Arial"/>
                  <a:hlinkClick r:id="rId6">
                    <a:extLst>
                      <a:ext uri="{A12FA001-AC4F-418D-AE19-62706E023703}">
                        <ahyp:hlinkClr val="tx"/>
                      </a:ext>
                    </a:extLst>
                  </a:hlinkClick>
                </a:rPr>
                <a:t>Skim through this EPA website that teaches you how to use EJScreen.</a:t>
              </a:r>
              <a:endParaRPr/>
            </a:p>
          </p:txBody>
        </p:sp>
        <p:sp>
          <p:nvSpPr>
            <p:cNvPr id="402" name="Google Shape;402;p16"/>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Learn how to use EJScreen</a:t>
              </a:r>
              <a:endParaRPr/>
            </a:p>
          </p:txBody>
        </p:sp>
      </p:grpSp>
      <p:grpSp>
        <p:nvGrpSpPr>
          <p:cNvPr id="403" name="Google Shape;403;p16"/>
          <p:cNvGrpSpPr/>
          <p:nvPr/>
        </p:nvGrpSpPr>
        <p:grpSpPr>
          <a:xfrm>
            <a:off x="962025" y="1003725"/>
            <a:ext cx="8746178" cy="458700"/>
            <a:chOff x="962025" y="1003725"/>
            <a:chExt cx="8746178" cy="458700"/>
          </a:xfrm>
        </p:grpSpPr>
        <p:sp>
          <p:nvSpPr>
            <p:cNvPr id="404" name="Google Shape;404;p16"/>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05" name="Google Shape;405;p16"/>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#7</a:t>
              </a:r>
              <a:endParaRPr/>
            </a:p>
          </p:txBody>
        </p:sp>
      </p:grpSp>
      <p:sp>
        <p:nvSpPr>
          <p:cNvPr id="406" name="Google Shape;406;p16"/>
          <p:cNvSpPr txBox="1"/>
          <p:nvPr/>
        </p:nvSpPr>
        <p:spPr>
          <a:xfrm>
            <a:off x="10037050" y="0"/>
            <a:ext cx="8250900" cy="7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Narragansett Bay Estuary Program.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7"/>
              </a:rPr>
              <a:t>https://ocw.mit.edu/help/faq-fair-use/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10" name="Shape 410"/>
        <p:cNvGrpSpPr/>
        <p:nvPr/>
      </p:nvGrpSpPr>
      <p:grpSpPr>
        <a:xfrm>
          <a:off x="0" y="0"/>
          <a:ext cx="0" cy="0"/>
          <a:chOff x="0" y="0"/>
          <a:chExt cx="0" cy="0"/>
        </a:xfrm>
      </p:grpSpPr>
      <p:grpSp>
        <p:nvGrpSpPr>
          <p:cNvPr id="411" name="Google Shape;411;p17"/>
          <p:cNvGrpSpPr/>
          <p:nvPr/>
        </p:nvGrpSpPr>
        <p:grpSpPr>
          <a:xfrm>
            <a:off x="6568563" y="9570840"/>
            <a:ext cx="12967519" cy="716160"/>
            <a:chOff x="0" y="-38100"/>
            <a:chExt cx="3415314" cy="188619"/>
          </a:xfrm>
        </p:grpSpPr>
        <p:sp>
          <p:nvSpPr>
            <p:cNvPr id="412" name="Google Shape;412;p17"/>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413" name="Google Shape;413;p17"/>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4" name="Google Shape;414;p17"/>
          <p:cNvGrpSpPr/>
          <p:nvPr/>
        </p:nvGrpSpPr>
        <p:grpSpPr>
          <a:xfrm>
            <a:off x="-540160" y="9570840"/>
            <a:ext cx="7108723" cy="716160"/>
            <a:chOff x="0" y="-38100"/>
            <a:chExt cx="1872256" cy="188619"/>
          </a:xfrm>
        </p:grpSpPr>
        <p:sp>
          <p:nvSpPr>
            <p:cNvPr id="415" name="Google Shape;415;p17"/>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416" name="Google Shape;416;p17"/>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7" name="Google Shape;417;p17"/>
          <p:cNvSpPr/>
          <p:nvPr/>
        </p:nvSpPr>
        <p:spPr>
          <a:xfrm>
            <a:off x="0" y="2903675"/>
            <a:ext cx="6568563" cy="6814973"/>
          </a:xfrm>
          <a:custGeom>
            <a:rect b="b" l="l" r="r" t="t"/>
            <a:pathLst>
              <a:path extrusionOk="0" h="6883811" w="6568563">
                <a:moveTo>
                  <a:pt x="0" y="0"/>
                </a:moveTo>
                <a:lnTo>
                  <a:pt x="6568563" y="0"/>
                </a:lnTo>
                <a:lnTo>
                  <a:pt x="6568563" y="6883811"/>
                </a:lnTo>
                <a:lnTo>
                  <a:pt x="0" y="6883811"/>
                </a:lnTo>
                <a:lnTo>
                  <a:pt x="0" y="0"/>
                </a:lnTo>
                <a:close/>
              </a:path>
            </a:pathLst>
          </a:custGeom>
          <a:blipFill rotWithShape="1">
            <a:blip r:embed="rId3">
              <a:alphaModFix/>
            </a:blip>
            <a:stretch>
              <a:fillRect b="-13402" l="0" r="0" t="-23863"/>
            </a:stretch>
          </a:blipFill>
          <a:ln>
            <a:noFill/>
          </a:ln>
        </p:spPr>
      </p:sp>
      <p:sp>
        <p:nvSpPr>
          <p:cNvPr id="418" name="Google Shape;418;p17"/>
          <p:cNvSpPr txBox="1"/>
          <p:nvPr/>
        </p:nvSpPr>
        <p:spPr>
          <a:xfrm>
            <a:off x="1038162" y="1695674"/>
            <a:ext cx="42540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EXPLORE EJSCREEN TOOLS</a:t>
            </a:r>
            <a:endParaRPr/>
          </a:p>
        </p:txBody>
      </p:sp>
      <p:sp>
        <p:nvSpPr>
          <p:cNvPr id="419" name="Google Shape;419;p17"/>
          <p:cNvSpPr txBox="1"/>
          <p:nvPr/>
        </p:nvSpPr>
        <p:spPr>
          <a:xfrm>
            <a:off x="1028700" y="1079183"/>
            <a:ext cx="8526900" cy="30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FAF6EE"/>
                </a:solidFill>
                <a:latin typeface="Arial"/>
                <a:ea typeface="Arial"/>
                <a:cs typeface="Arial"/>
                <a:sym typeface="Arial"/>
              </a:rPr>
              <a:t> ACTIITY #7 </a:t>
            </a:r>
            <a:endParaRPr/>
          </a:p>
        </p:txBody>
      </p:sp>
      <p:grpSp>
        <p:nvGrpSpPr>
          <p:cNvPr id="420" name="Google Shape;420;p17"/>
          <p:cNvGrpSpPr/>
          <p:nvPr/>
        </p:nvGrpSpPr>
        <p:grpSpPr>
          <a:xfrm>
            <a:off x="7065096" y="1631380"/>
            <a:ext cx="10194300" cy="1272293"/>
            <a:chOff x="0" y="-47625"/>
            <a:chExt cx="13592400" cy="1696390"/>
          </a:xfrm>
        </p:grpSpPr>
        <p:sp>
          <p:nvSpPr>
            <p:cNvPr id="421" name="Google Shape;421;p17"/>
            <p:cNvSpPr txBox="1"/>
            <p:nvPr/>
          </p:nvSpPr>
          <p:spPr>
            <a:xfrm>
              <a:off x="0" y="622165"/>
              <a:ext cx="13592400" cy="102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Spend 10-15 minutes exploring EJScreen. Try to use as many tools as you can.</a:t>
              </a:r>
              <a:endParaRPr/>
            </a:p>
          </p:txBody>
        </p:sp>
        <p:sp>
          <p:nvSpPr>
            <p:cNvPr id="422" name="Google Shape;422;p17"/>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Explore EJScreen</a:t>
              </a:r>
              <a:endParaRPr/>
            </a:p>
          </p:txBody>
        </p:sp>
      </p:grpSp>
      <p:grpSp>
        <p:nvGrpSpPr>
          <p:cNvPr id="423" name="Google Shape;423;p17"/>
          <p:cNvGrpSpPr/>
          <p:nvPr/>
        </p:nvGrpSpPr>
        <p:grpSpPr>
          <a:xfrm>
            <a:off x="7065096" y="3828051"/>
            <a:ext cx="10194300" cy="2812193"/>
            <a:chOff x="0" y="-47625"/>
            <a:chExt cx="13592400" cy="3749590"/>
          </a:xfrm>
        </p:grpSpPr>
        <p:sp>
          <p:nvSpPr>
            <p:cNvPr id="424" name="Google Shape;424;p17"/>
            <p:cNvSpPr txBox="1"/>
            <p:nvPr/>
          </p:nvSpPr>
          <p:spPr>
            <a:xfrm>
              <a:off x="0" y="622165"/>
              <a:ext cx="13592400" cy="30798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kinds of indexes and subsections does the platform show in the legend?</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Are there any important climate-related ones you can think of that aren't on EJScreen already? </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are some benefits of using certain types of indexes for certain types of research?</a:t>
              </a:r>
              <a:endParaRPr/>
            </a:p>
          </p:txBody>
        </p:sp>
        <p:sp>
          <p:nvSpPr>
            <p:cNvPr id="425" name="Google Shape;425;p17"/>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Guiding Questions</a:t>
              </a:r>
              <a:endParaRPr/>
            </a:p>
          </p:txBody>
        </p:sp>
      </p:grpSp>
      <p:grpSp>
        <p:nvGrpSpPr>
          <p:cNvPr id="426" name="Google Shape;426;p17"/>
          <p:cNvGrpSpPr/>
          <p:nvPr/>
        </p:nvGrpSpPr>
        <p:grpSpPr>
          <a:xfrm>
            <a:off x="962025" y="1003725"/>
            <a:ext cx="8746178" cy="458700"/>
            <a:chOff x="962025" y="1003725"/>
            <a:chExt cx="8746178" cy="458700"/>
          </a:xfrm>
        </p:grpSpPr>
        <p:sp>
          <p:nvSpPr>
            <p:cNvPr id="427" name="Google Shape;427;p17"/>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28" name="Google Shape;428;p17"/>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#8</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32" name="Shape 432"/>
        <p:cNvGrpSpPr/>
        <p:nvPr/>
      </p:nvGrpSpPr>
      <p:grpSpPr>
        <a:xfrm>
          <a:off x="0" y="0"/>
          <a:ext cx="0" cy="0"/>
          <a:chOff x="0" y="0"/>
          <a:chExt cx="0" cy="0"/>
        </a:xfrm>
      </p:grpSpPr>
      <p:grpSp>
        <p:nvGrpSpPr>
          <p:cNvPr id="433" name="Google Shape;433;p18"/>
          <p:cNvGrpSpPr/>
          <p:nvPr/>
        </p:nvGrpSpPr>
        <p:grpSpPr>
          <a:xfrm>
            <a:off x="6568563" y="9570840"/>
            <a:ext cx="12967519" cy="716160"/>
            <a:chOff x="0" y="-38100"/>
            <a:chExt cx="3415314" cy="188619"/>
          </a:xfrm>
        </p:grpSpPr>
        <p:sp>
          <p:nvSpPr>
            <p:cNvPr id="434" name="Google Shape;434;p18"/>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435" name="Google Shape;435;p18"/>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36" name="Google Shape;436;p18"/>
          <p:cNvGrpSpPr/>
          <p:nvPr/>
        </p:nvGrpSpPr>
        <p:grpSpPr>
          <a:xfrm>
            <a:off x="-540160" y="9570840"/>
            <a:ext cx="7108723" cy="716160"/>
            <a:chOff x="0" y="-38100"/>
            <a:chExt cx="1872256" cy="188619"/>
          </a:xfrm>
        </p:grpSpPr>
        <p:sp>
          <p:nvSpPr>
            <p:cNvPr id="437" name="Google Shape;437;p18"/>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438" name="Google Shape;438;p18"/>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9" name="Google Shape;439;p18"/>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CASE STUDIES AND CLASS PRESENTATION</a:t>
            </a:r>
            <a:endParaRPr/>
          </a:p>
        </p:txBody>
      </p:sp>
      <p:grpSp>
        <p:nvGrpSpPr>
          <p:cNvPr id="440" name="Google Shape;440;p18"/>
          <p:cNvGrpSpPr/>
          <p:nvPr/>
        </p:nvGrpSpPr>
        <p:grpSpPr>
          <a:xfrm>
            <a:off x="7065096" y="1631380"/>
            <a:ext cx="10194300" cy="3582143"/>
            <a:chOff x="0" y="-47625"/>
            <a:chExt cx="13592400" cy="4776190"/>
          </a:xfrm>
        </p:grpSpPr>
        <p:sp>
          <p:nvSpPr>
            <p:cNvPr id="441" name="Google Shape;441;p18"/>
            <p:cNvSpPr txBox="1"/>
            <p:nvPr/>
          </p:nvSpPr>
          <p:spPr>
            <a:xfrm>
              <a:off x="0" y="622165"/>
              <a:ext cx="13592400" cy="41064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is this a problem of environmental justice? What resources are being utilised? Who is most affected?</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Trace the problem back—where did the case study you chose originate? Who/what were factors/perpetrators?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Use other indexes to help! Take a look at schools, prisons, hospitals, in areas around where your study is located, etc, and see what you find (Click on the location icon entitled 'places'). Whatever can help inform your research is great!</a:t>
              </a:r>
              <a:endParaRPr/>
            </a:p>
          </p:txBody>
        </p:sp>
        <p:sp>
          <p:nvSpPr>
            <p:cNvPr id="442" name="Google Shape;442;p18"/>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Questions to consider for your presentation</a:t>
              </a:r>
              <a:endParaRPr/>
            </a:p>
          </p:txBody>
        </p:sp>
      </p:grpSp>
      <p:grpSp>
        <p:nvGrpSpPr>
          <p:cNvPr id="443" name="Google Shape;443;p18"/>
          <p:cNvGrpSpPr/>
          <p:nvPr/>
        </p:nvGrpSpPr>
        <p:grpSpPr>
          <a:xfrm>
            <a:off x="1028700" y="3603384"/>
            <a:ext cx="5179725" cy="3582143"/>
            <a:chOff x="0" y="-47625"/>
            <a:chExt cx="6906300" cy="4776190"/>
          </a:xfrm>
        </p:grpSpPr>
        <p:sp>
          <p:nvSpPr>
            <p:cNvPr id="444" name="Google Shape;444;p18"/>
            <p:cNvSpPr txBox="1"/>
            <p:nvPr/>
          </p:nvSpPr>
          <p:spPr>
            <a:xfrm>
              <a:off x="0" y="622165"/>
              <a:ext cx="6906300" cy="410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Split up into 3 groups and pick a case to take a deep dive into. </a:t>
              </a:r>
              <a:endParaRPr/>
            </a:p>
            <a:p>
              <a:pPr indent="-330263" lvl="1" marL="457200" marR="0" rtl="0" algn="l">
                <a:lnSpc>
                  <a:spcPct val="100000"/>
                </a:lnSpc>
                <a:spcBef>
                  <a:spcPts val="0"/>
                </a:spcBef>
                <a:spcAft>
                  <a:spcPts val="0"/>
                </a:spcAft>
                <a:buClr>
                  <a:srgbClr val="4A4849"/>
                </a:buClr>
                <a:buSzPts val="2501"/>
                <a:buFont typeface="Arial"/>
                <a:buAutoNum type="arabicPeriod"/>
              </a:pPr>
              <a:r>
                <a:rPr b="0" i="0" lang="en-US" sz="2501" u="none" cap="none" strike="noStrike">
                  <a:solidFill>
                    <a:srgbClr val="4A4849"/>
                  </a:solidFill>
                  <a:latin typeface="Arial"/>
                  <a:ea typeface="Arial"/>
                  <a:cs typeface="Arial"/>
                  <a:sym typeface="Arial"/>
                </a:rPr>
                <a:t>Superfund Sites in Woburn, Massachusetts </a:t>
              </a:r>
              <a:endParaRPr/>
            </a:p>
            <a:p>
              <a:pPr indent="-330263" lvl="1" marL="457200" marR="0" rtl="0" algn="l">
                <a:lnSpc>
                  <a:spcPct val="100000"/>
                </a:lnSpc>
                <a:spcBef>
                  <a:spcPts val="0"/>
                </a:spcBef>
                <a:spcAft>
                  <a:spcPts val="0"/>
                </a:spcAft>
                <a:buClr>
                  <a:srgbClr val="4A4849"/>
                </a:buClr>
                <a:buSzPts val="2501"/>
                <a:buFont typeface="Arial"/>
                <a:buAutoNum type="arabicPeriod"/>
              </a:pPr>
              <a:r>
                <a:rPr b="0" i="0" lang="en-US" sz="2501" u="none" cap="none" strike="noStrike">
                  <a:solidFill>
                    <a:srgbClr val="4A4849"/>
                  </a:solidFill>
                  <a:latin typeface="Arial"/>
                  <a:ea typeface="Arial"/>
                  <a:cs typeface="Arial"/>
                  <a:sym typeface="Arial"/>
                </a:rPr>
                <a:t>Air Toxics Cancer Risk in Suffolk County, Massachusetts</a:t>
              </a:r>
              <a:endParaRPr/>
            </a:p>
            <a:p>
              <a:pPr indent="-270020" lvl="1" marL="540041" marR="0" rtl="0" algn="l">
                <a:lnSpc>
                  <a:spcPct val="100000"/>
                </a:lnSpc>
                <a:spcBef>
                  <a:spcPts val="0"/>
                </a:spcBef>
                <a:spcAft>
                  <a:spcPts val="0"/>
                </a:spcAft>
                <a:buClr>
                  <a:srgbClr val="4A4849"/>
                </a:buClr>
                <a:buSzPts val="2501"/>
                <a:buFont typeface="Arial"/>
                <a:buAutoNum type="arabicPeriod"/>
              </a:pPr>
              <a:r>
                <a:rPr b="0" i="0" lang="en-US" sz="2501" u="none" cap="none" strike="noStrike">
                  <a:solidFill>
                    <a:srgbClr val="4A4849"/>
                  </a:solidFill>
                  <a:latin typeface="Arial"/>
                  <a:ea typeface="Arial"/>
                  <a:cs typeface="Arial"/>
                  <a:sym typeface="Arial"/>
                </a:rPr>
                <a:t>Hazardous Waste in Middlesex County, Massachusetts</a:t>
              </a:r>
              <a:endParaRPr/>
            </a:p>
          </p:txBody>
        </p:sp>
        <p:sp>
          <p:nvSpPr>
            <p:cNvPr id="445" name="Google Shape;445;p18"/>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Choose a case study</a:t>
              </a:r>
              <a:endParaRPr/>
            </a:p>
          </p:txBody>
        </p:sp>
      </p:grpSp>
      <p:grpSp>
        <p:nvGrpSpPr>
          <p:cNvPr id="446" name="Google Shape;446;p18"/>
          <p:cNvGrpSpPr/>
          <p:nvPr/>
        </p:nvGrpSpPr>
        <p:grpSpPr>
          <a:xfrm>
            <a:off x="962025" y="1003725"/>
            <a:ext cx="8746178" cy="458700"/>
            <a:chOff x="962025" y="1003725"/>
            <a:chExt cx="8746178" cy="458700"/>
          </a:xfrm>
        </p:grpSpPr>
        <p:sp>
          <p:nvSpPr>
            <p:cNvPr id="447" name="Google Shape;447;p18"/>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48" name="Google Shape;448;p18"/>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#9</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52" name="Shape 452"/>
        <p:cNvGrpSpPr/>
        <p:nvPr/>
      </p:nvGrpSpPr>
      <p:grpSpPr>
        <a:xfrm>
          <a:off x="0" y="0"/>
          <a:ext cx="0" cy="0"/>
          <a:chOff x="0" y="0"/>
          <a:chExt cx="0" cy="0"/>
        </a:xfrm>
      </p:grpSpPr>
      <p:grpSp>
        <p:nvGrpSpPr>
          <p:cNvPr id="453" name="Google Shape;453;p19"/>
          <p:cNvGrpSpPr/>
          <p:nvPr/>
        </p:nvGrpSpPr>
        <p:grpSpPr>
          <a:xfrm>
            <a:off x="6568563" y="9570840"/>
            <a:ext cx="12967519" cy="716160"/>
            <a:chOff x="0" y="-38100"/>
            <a:chExt cx="3415314" cy="188619"/>
          </a:xfrm>
        </p:grpSpPr>
        <p:sp>
          <p:nvSpPr>
            <p:cNvPr id="454" name="Google Shape;454;p19"/>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455" name="Google Shape;455;p19"/>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6" name="Google Shape;456;p19"/>
          <p:cNvGrpSpPr/>
          <p:nvPr/>
        </p:nvGrpSpPr>
        <p:grpSpPr>
          <a:xfrm>
            <a:off x="-540160" y="9570840"/>
            <a:ext cx="7108723" cy="716160"/>
            <a:chOff x="0" y="-38100"/>
            <a:chExt cx="1872256" cy="188619"/>
          </a:xfrm>
        </p:grpSpPr>
        <p:sp>
          <p:nvSpPr>
            <p:cNvPr id="457" name="Google Shape;457;p19"/>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458" name="Google Shape;458;p19"/>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19"/>
          <p:cNvSpPr txBox="1"/>
          <p:nvPr/>
        </p:nvSpPr>
        <p:spPr>
          <a:xfrm>
            <a:off x="1038162" y="1695674"/>
            <a:ext cx="4254000" cy="985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A CRITIQUE OF EJSCREEN</a:t>
            </a:r>
            <a:endParaRPr/>
          </a:p>
        </p:txBody>
      </p:sp>
      <p:grpSp>
        <p:nvGrpSpPr>
          <p:cNvPr id="460" name="Google Shape;460;p19"/>
          <p:cNvGrpSpPr/>
          <p:nvPr/>
        </p:nvGrpSpPr>
        <p:grpSpPr>
          <a:xfrm>
            <a:off x="1038162" y="3165234"/>
            <a:ext cx="5179725" cy="1657268"/>
            <a:chOff x="0" y="-47625"/>
            <a:chExt cx="6906300" cy="2209690"/>
          </a:xfrm>
        </p:grpSpPr>
        <p:sp>
          <p:nvSpPr>
            <p:cNvPr id="461" name="Google Shape;461;p19"/>
            <p:cNvSpPr txBox="1"/>
            <p:nvPr/>
          </p:nvSpPr>
          <p:spPr>
            <a:xfrm>
              <a:off x="0" y="622165"/>
              <a:ext cx="6906300" cy="15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US" sz="2501" u="sng" cap="none" strike="noStrike">
                  <a:solidFill>
                    <a:srgbClr val="4A4849"/>
                  </a:solidFill>
                  <a:latin typeface="Arial"/>
                  <a:ea typeface="Arial"/>
                  <a:cs typeface="Arial"/>
                  <a:sym typeface="Arial"/>
                  <a:hlinkClick r:id="rId3">
                    <a:extLst>
                      <a:ext uri="{A12FA001-AC4F-418D-AE19-62706E023703}">
                        <ahyp:hlinkClr val="tx"/>
                      </a:ext>
                    </a:extLst>
                  </a:hlinkClick>
                </a:rPr>
                <a:t>Indigenous Peoples and the Justice40 Screening Tool: Lessons from EJSCREEN</a:t>
              </a:r>
              <a:endParaRPr/>
            </a:p>
          </p:txBody>
        </p:sp>
        <p:sp>
          <p:nvSpPr>
            <p:cNvPr id="462" name="Google Shape;462;p19"/>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Read</a:t>
              </a:r>
              <a:endParaRPr/>
            </a:p>
          </p:txBody>
        </p:sp>
      </p:grpSp>
      <p:grpSp>
        <p:nvGrpSpPr>
          <p:cNvPr id="463" name="Google Shape;463;p19"/>
          <p:cNvGrpSpPr/>
          <p:nvPr/>
        </p:nvGrpSpPr>
        <p:grpSpPr>
          <a:xfrm>
            <a:off x="1028700" y="5537617"/>
            <a:ext cx="5179725" cy="2812193"/>
            <a:chOff x="0" y="-47625"/>
            <a:chExt cx="6906300" cy="3749590"/>
          </a:xfrm>
        </p:grpSpPr>
        <p:sp>
          <p:nvSpPr>
            <p:cNvPr id="464" name="Google Shape;464;p19"/>
            <p:cNvSpPr txBox="1"/>
            <p:nvPr/>
          </p:nvSpPr>
          <p:spPr>
            <a:xfrm>
              <a:off x="0" y="622165"/>
              <a:ext cx="6906300" cy="30798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were the problems highlighted in the article?</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are the implications of the article?</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are other ways the EJ Screen may be flawed?</a:t>
              </a:r>
              <a:endParaRPr/>
            </a:p>
          </p:txBody>
        </p:sp>
        <p:sp>
          <p:nvSpPr>
            <p:cNvPr id="465" name="Google Shape;465;p19"/>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Discuss</a:t>
              </a:r>
              <a:endParaRPr/>
            </a:p>
          </p:txBody>
        </p:sp>
      </p:grpSp>
      <p:sp>
        <p:nvSpPr>
          <p:cNvPr id="466" name="Google Shape;466;p19"/>
          <p:cNvSpPr/>
          <p:nvPr/>
        </p:nvSpPr>
        <p:spPr>
          <a:xfrm>
            <a:off x="6568563" y="5084129"/>
            <a:ext cx="11719437" cy="4616963"/>
          </a:xfrm>
          <a:custGeom>
            <a:rect b="b" l="l" r="r" t="t"/>
            <a:pathLst>
              <a:path extrusionOk="0" h="4616963" w="11719437">
                <a:moveTo>
                  <a:pt x="0" y="0"/>
                </a:moveTo>
                <a:lnTo>
                  <a:pt x="11719437" y="0"/>
                </a:lnTo>
                <a:lnTo>
                  <a:pt x="11719437" y="4616963"/>
                </a:lnTo>
                <a:lnTo>
                  <a:pt x="0" y="4616963"/>
                </a:lnTo>
                <a:lnTo>
                  <a:pt x="0" y="0"/>
                </a:lnTo>
                <a:close/>
              </a:path>
            </a:pathLst>
          </a:custGeom>
          <a:blipFill rotWithShape="1">
            <a:blip r:embed="rId4">
              <a:alphaModFix/>
            </a:blip>
            <a:stretch>
              <a:fillRect b="-114753" l="0" r="0" t="0"/>
            </a:stretch>
          </a:blipFill>
          <a:ln>
            <a:noFill/>
          </a:ln>
        </p:spPr>
      </p:sp>
      <p:grpSp>
        <p:nvGrpSpPr>
          <p:cNvPr id="467" name="Google Shape;467;p19"/>
          <p:cNvGrpSpPr/>
          <p:nvPr/>
        </p:nvGrpSpPr>
        <p:grpSpPr>
          <a:xfrm>
            <a:off x="7065096" y="1631380"/>
            <a:ext cx="10194300" cy="2812193"/>
            <a:chOff x="0" y="-47625"/>
            <a:chExt cx="13592400" cy="3749590"/>
          </a:xfrm>
        </p:grpSpPr>
        <p:sp>
          <p:nvSpPr>
            <p:cNvPr id="468" name="Google Shape;468;p19"/>
            <p:cNvSpPr txBox="1"/>
            <p:nvPr/>
          </p:nvSpPr>
          <p:spPr>
            <a:xfrm>
              <a:off x="0" y="622165"/>
              <a:ext cx="13592400" cy="30798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personal reflections do you have about your research with one of these EJ Mapping Tools? </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Do you feel that you have a better understanding on how EJ mapping works?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What additional features might EJScreen add that would be beneficial for your research/ future users?</a:t>
              </a:r>
              <a:endParaRPr/>
            </a:p>
          </p:txBody>
        </p:sp>
        <p:sp>
          <p:nvSpPr>
            <p:cNvPr id="469" name="Google Shape;469;p19"/>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Reflection questions</a:t>
              </a:r>
              <a:endParaRPr/>
            </a:p>
          </p:txBody>
        </p:sp>
      </p:grpSp>
      <p:grpSp>
        <p:nvGrpSpPr>
          <p:cNvPr id="470" name="Google Shape;470;p19"/>
          <p:cNvGrpSpPr/>
          <p:nvPr/>
        </p:nvGrpSpPr>
        <p:grpSpPr>
          <a:xfrm>
            <a:off x="962028" y="1003725"/>
            <a:ext cx="8746176" cy="458700"/>
            <a:chOff x="962028" y="1003725"/>
            <a:chExt cx="8746176" cy="458700"/>
          </a:xfrm>
        </p:grpSpPr>
        <p:sp>
          <p:nvSpPr>
            <p:cNvPr id="471" name="Google Shape;471;p19"/>
            <p:cNvSpPr/>
            <p:nvPr/>
          </p:nvSpPr>
          <p:spPr>
            <a:xfrm>
              <a:off x="962028" y="1003725"/>
              <a:ext cx="20688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472" name="Google Shape;472;p19"/>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#10</a:t>
              </a:r>
              <a:endParaRPr/>
            </a:p>
          </p:txBody>
        </p:sp>
      </p:grpSp>
      <p:sp>
        <p:nvSpPr>
          <p:cNvPr id="473" name="Google Shape;473;p19"/>
          <p:cNvSpPr txBox="1"/>
          <p:nvPr/>
        </p:nvSpPr>
        <p:spPr>
          <a:xfrm>
            <a:off x="429600" y="8849800"/>
            <a:ext cx="5975400" cy="7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Sage Publishing.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5"/>
              </a:rPr>
              <a:t>https://ocw.mit.edu/help/faq-fair-use/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00" name="Shape 100"/>
        <p:cNvGrpSpPr/>
        <p:nvPr/>
      </p:nvGrpSpPr>
      <p:grpSpPr>
        <a:xfrm>
          <a:off x="0" y="0"/>
          <a:ext cx="0" cy="0"/>
          <a:chOff x="0" y="0"/>
          <a:chExt cx="0" cy="0"/>
        </a:xfrm>
      </p:grpSpPr>
      <p:grpSp>
        <p:nvGrpSpPr>
          <p:cNvPr id="101" name="Google Shape;101;p2"/>
          <p:cNvGrpSpPr/>
          <p:nvPr/>
        </p:nvGrpSpPr>
        <p:grpSpPr>
          <a:xfrm>
            <a:off x="-1248082" y="9570840"/>
            <a:ext cx="13358044" cy="716160"/>
            <a:chOff x="0" y="-38100"/>
            <a:chExt cx="3518168" cy="188619"/>
          </a:xfrm>
        </p:grpSpPr>
        <p:sp>
          <p:nvSpPr>
            <p:cNvPr id="102" name="Google Shape;102;p2"/>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03" name="Google Shape;103;p2"/>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4" name="Google Shape;104;p2"/>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0" l="-47246" r="-88774" t="0"/>
            </a:stretch>
          </a:blipFill>
          <a:ln>
            <a:noFill/>
          </a:ln>
        </p:spPr>
      </p:sp>
      <p:sp>
        <p:nvSpPr>
          <p:cNvPr id="105" name="Google Shape;105;p2"/>
          <p:cNvSpPr txBox="1"/>
          <p:nvPr/>
        </p:nvSpPr>
        <p:spPr>
          <a:xfrm>
            <a:off x="1028700" y="10953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What’s in this module?</a:t>
            </a:r>
            <a:endParaRPr/>
          </a:p>
        </p:txBody>
      </p:sp>
      <p:sp>
        <p:nvSpPr>
          <p:cNvPr id="106" name="Google Shape;106;p2"/>
          <p:cNvSpPr txBox="1"/>
          <p:nvPr/>
        </p:nvSpPr>
        <p:spPr>
          <a:xfrm>
            <a:off x="1028700" y="3042705"/>
            <a:ext cx="10679100" cy="200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This module uses mapping to demonstrate explore issues of environmental justice. It is divided into three parts. Part 1 and 2 focus introducing and exploring features from the EJAtlas and EJScreen tools. Part 3 provides assignment and projects for applying concepts from this module in future study.</a:t>
            </a:r>
            <a:endParaRPr/>
          </a:p>
        </p:txBody>
      </p:sp>
      <p:sp>
        <p:nvSpPr>
          <p:cNvPr id="107" name="Google Shape;107;p2"/>
          <p:cNvSpPr txBox="1"/>
          <p:nvPr/>
        </p:nvSpPr>
        <p:spPr>
          <a:xfrm>
            <a:off x="1028700" y="6267258"/>
            <a:ext cx="3058500" cy="160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3 parts</a:t>
            </a:r>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5 readings</a:t>
            </a:r>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9 activities</a:t>
            </a:r>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2 project options</a:t>
            </a:r>
            <a:endParaRPr/>
          </a:p>
        </p:txBody>
      </p:sp>
      <p:sp>
        <p:nvSpPr>
          <p:cNvPr id="108" name="Google Shape;108;p2"/>
          <p:cNvSpPr txBox="1"/>
          <p:nvPr/>
        </p:nvSpPr>
        <p:spPr>
          <a:xfrm>
            <a:off x="4487333" y="6267258"/>
            <a:ext cx="7220700" cy="800700"/>
          </a:xfrm>
          <a:prstGeom prst="rect">
            <a:avLst/>
          </a:prstGeom>
          <a:noFill/>
          <a:ln>
            <a:noFill/>
          </a:ln>
        </p:spPr>
        <p:txBody>
          <a:bodyPr anchorCtr="0" anchor="t" bIns="0" lIns="0" spcFirstLastPara="1" rIns="0" wrap="square" tIns="0">
            <a:spAutoFit/>
          </a:bodyPr>
          <a:lstStyle/>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4">
                  <a:extLst>
                    <a:ext uri="{A12FA001-AC4F-418D-AE19-62706E023703}">
                      <ahyp:hlinkClr val="tx"/>
                    </a:ext>
                  </a:extLst>
                </a:hlinkClick>
              </a:rPr>
              <a:t>EJAtlas</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5">
                  <a:extLst>
                    <a:ext uri="{A12FA001-AC4F-418D-AE19-62706E023703}">
                      <ahyp:hlinkClr val="tx"/>
                    </a:ext>
                  </a:extLst>
                </a:hlinkClick>
              </a:rPr>
              <a:t>EJScreen</a:t>
            </a:r>
            <a:endParaRPr/>
          </a:p>
        </p:txBody>
      </p:sp>
      <p:sp>
        <p:nvSpPr>
          <p:cNvPr id="109" name="Google Shape;109;p2"/>
          <p:cNvSpPr txBox="1"/>
          <p:nvPr/>
        </p:nvSpPr>
        <p:spPr>
          <a:xfrm>
            <a:off x="1028700" y="2523852"/>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Contents</a:t>
            </a:r>
            <a:endParaRPr/>
          </a:p>
        </p:txBody>
      </p:sp>
      <p:sp>
        <p:nvSpPr>
          <p:cNvPr id="110" name="Google Shape;110;p2"/>
          <p:cNvSpPr txBox="1"/>
          <p:nvPr/>
        </p:nvSpPr>
        <p:spPr>
          <a:xfrm>
            <a:off x="1028700" y="5748406"/>
            <a:ext cx="30585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Activities</a:t>
            </a:r>
            <a:endParaRPr/>
          </a:p>
        </p:txBody>
      </p:sp>
      <p:sp>
        <p:nvSpPr>
          <p:cNvPr id="111" name="Google Shape;111;p2"/>
          <p:cNvSpPr txBox="1"/>
          <p:nvPr/>
        </p:nvSpPr>
        <p:spPr>
          <a:xfrm>
            <a:off x="4487333" y="5748406"/>
            <a:ext cx="72207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Key Resources</a:t>
            </a:r>
            <a:endParaRPr/>
          </a:p>
        </p:txBody>
      </p:sp>
      <p:grpSp>
        <p:nvGrpSpPr>
          <p:cNvPr id="112" name="Google Shape;112;p2"/>
          <p:cNvGrpSpPr/>
          <p:nvPr/>
        </p:nvGrpSpPr>
        <p:grpSpPr>
          <a:xfrm>
            <a:off x="12109962" y="-144660"/>
            <a:ext cx="6178038" cy="716160"/>
            <a:chOff x="0" y="-38100"/>
            <a:chExt cx="1627138" cy="188619"/>
          </a:xfrm>
        </p:grpSpPr>
        <p:sp>
          <p:nvSpPr>
            <p:cNvPr id="113" name="Google Shape;113;p2"/>
            <p:cNvSpPr/>
            <p:nvPr/>
          </p:nvSpPr>
          <p:spPr>
            <a:xfrm>
              <a:off x="0" y="0"/>
              <a:ext cx="1627138" cy="150519"/>
            </a:xfrm>
            <a:custGeom>
              <a:rect b="b" l="l" r="r" t="t"/>
              <a:pathLst>
                <a:path extrusionOk="0" h="150519" w="1627138">
                  <a:moveTo>
                    <a:pt x="0" y="0"/>
                  </a:moveTo>
                  <a:lnTo>
                    <a:pt x="1627138" y="0"/>
                  </a:lnTo>
                  <a:lnTo>
                    <a:pt x="1627138" y="150519"/>
                  </a:lnTo>
                  <a:lnTo>
                    <a:pt x="0" y="150519"/>
                  </a:lnTo>
                  <a:close/>
                </a:path>
              </a:pathLst>
            </a:custGeom>
            <a:solidFill>
              <a:srgbClr val="000000">
                <a:alpha val="0"/>
              </a:srgbClr>
            </a:solidFill>
            <a:ln>
              <a:noFill/>
            </a:ln>
          </p:spPr>
        </p:sp>
        <p:sp>
          <p:nvSpPr>
            <p:cNvPr id="114" name="Google Shape;114;p2"/>
            <p:cNvSpPr txBox="1"/>
            <p:nvPr/>
          </p:nvSpPr>
          <p:spPr>
            <a:xfrm>
              <a:off x="0" y="-38100"/>
              <a:ext cx="162713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rPr b="0" i="0" lang="en-US" sz="1599" u="none" cap="none" strike="noStrike">
                  <a:solidFill>
                    <a:srgbClr val="FFFFFF"/>
                  </a:solidFill>
                  <a:latin typeface="Arial"/>
                  <a:ea typeface="Arial"/>
                  <a:cs typeface="Arial"/>
                  <a:sym typeface="Arial"/>
                </a:rPr>
                <a:t>Photo by </a:t>
              </a:r>
              <a:r>
                <a:rPr b="0" i="0" lang="en-US" sz="1599" u="sng" cap="none" strike="noStrike">
                  <a:solidFill>
                    <a:srgbClr val="FFFFFF"/>
                  </a:solidFill>
                  <a:latin typeface="Arial"/>
                  <a:ea typeface="Arial"/>
                  <a:cs typeface="Arial"/>
                  <a:sym typeface="Arial"/>
                  <a:hlinkClick r:id="rId6">
                    <a:extLst>
                      <a:ext uri="{A12FA001-AC4F-418D-AE19-62706E023703}">
                        <ahyp:hlinkClr val="tx"/>
                      </a:ext>
                    </a:extLst>
                  </a:hlinkClick>
                </a:rPr>
                <a:t>Joshua Olsen</a:t>
              </a:r>
              <a:r>
                <a:rPr b="0" i="0" lang="en-US" sz="1599" u="none" cap="none" strike="noStrike">
                  <a:solidFill>
                    <a:srgbClr val="FFFFFF"/>
                  </a:solidFill>
                  <a:latin typeface="Arial"/>
                  <a:ea typeface="Arial"/>
                  <a:cs typeface="Arial"/>
                  <a:sym typeface="Arial"/>
                </a:rPr>
                <a:t> on </a:t>
              </a:r>
              <a:r>
                <a:rPr b="0" i="0" lang="en-US" sz="1599" u="sng" cap="none" strike="noStrike">
                  <a:solidFill>
                    <a:srgbClr val="FFFFFF"/>
                  </a:solidFill>
                  <a:latin typeface="Arial"/>
                  <a:ea typeface="Arial"/>
                  <a:cs typeface="Arial"/>
                  <a:sym typeface="Arial"/>
                  <a:hlinkClick r:id="rId7">
                    <a:extLst>
                      <a:ext uri="{A12FA001-AC4F-418D-AE19-62706E023703}">
                        <ahyp:hlinkClr val="tx"/>
                      </a:ext>
                    </a:extLst>
                  </a:hlinkClick>
                </a:rPr>
                <a:t>Unsplash</a:t>
              </a:r>
              <a:r>
                <a:rPr lang="en-US"/>
                <a:t>.</a:t>
              </a:r>
              <a:endParaRPr/>
            </a:p>
          </p:txBody>
        </p:sp>
      </p:grpSp>
      <p:grpSp>
        <p:nvGrpSpPr>
          <p:cNvPr id="115" name="Google Shape;115;p2"/>
          <p:cNvGrpSpPr/>
          <p:nvPr/>
        </p:nvGrpSpPr>
        <p:grpSpPr>
          <a:xfrm>
            <a:off x="12108162" y="6930540"/>
            <a:ext cx="6178316" cy="2943653"/>
            <a:chOff x="0" y="-38100"/>
            <a:chExt cx="1627200" cy="775278"/>
          </a:xfrm>
        </p:grpSpPr>
        <p:sp>
          <p:nvSpPr>
            <p:cNvPr id="116" name="Google Shape;116;p2"/>
            <p:cNvSpPr/>
            <p:nvPr/>
          </p:nvSpPr>
          <p:spPr>
            <a:xfrm>
              <a:off x="0" y="0"/>
              <a:ext cx="1627138" cy="737178"/>
            </a:xfrm>
            <a:custGeom>
              <a:rect b="b" l="l" r="r" t="t"/>
              <a:pathLst>
                <a:path extrusionOk="0" h="737178" w="1627138">
                  <a:moveTo>
                    <a:pt x="0" y="0"/>
                  </a:moveTo>
                  <a:lnTo>
                    <a:pt x="1627138" y="0"/>
                  </a:lnTo>
                  <a:lnTo>
                    <a:pt x="1627138" y="737178"/>
                  </a:lnTo>
                  <a:lnTo>
                    <a:pt x="0" y="737178"/>
                  </a:lnTo>
                  <a:close/>
                </a:path>
              </a:pathLst>
            </a:custGeom>
            <a:solidFill>
              <a:schemeClr val="accent1"/>
            </a:solidFill>
            <a:ln>
              <a:noFill/>
            </a:ln>
          </p:spPr>
        </p:sp>
        <p:sp>
          <p:nvSpPr>
            <p:cNvPr id="117" name="Google Shape;117;p2"/>
            <p:cNvSpPr txBox="1"/>
            <p:nvPr/>
          </p:nvSpPr>
          <p:spPr>
            <a:xfrm>
              <a:off x="0" y="-38100"/>
              <a:ext cx="1627200" cy="775200"/>
            </a:xfrm>
            <a:prstGeom prst="rect">
              <a:avLst/>
            </a:prstGeom>
            <a:solidFill>
              <a:schemeClr val="accent1"/>
            </a:solid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2"/>
          <p:cNvGrpSpPr/>
          <p:nvPr/>
        </p:nvGrpSpPr>
        <p:grpSpPr>
          <a:xfrm>
            <a:off x="12109950" y="9715499"/>
            <a:ext cx="6178080" cy="571535"/>
            <a:chOff x="0" y="-38100"/>
            <a:chExt cx="1627138" cy="775278"/>
          </a:xfrm>
        </p:grpSpPr>
        <p:sp>
          <p:nvSpPr>
            <p:cNvPr id="119" name="Google Shape;119;p2"/>
            <p:cNvSpPr/>
            <p:nvPr/>
          </p:nvSpPr>
          <p:spPr>
            <a:xfrm>
              <a:off x="0" y="0"/>
              <a:ext cx="1627138" cy="737178"/>
            </a:xfrm>
            <a:custGeom>
              <a:rect b="b" l="l" r="r" t="t"/>
              <a:pathLst>
                <a:path extrusionOk="0" h="737178" w="1627138">
                  <a:moveTo>
                    <a:pt x="0" y="0"/>
                  </a:moveTo>
                  <a:lnTo>
                    <a:pt x="1627138" y="0"/>
                  </a:lnTo>
                  <a:lnTo>
                    <a:pt x="1627138" y="737178"/>
                  </a:lnTo>
                  <a:lnTo>
                    <a:pt x="0" y="737178"/>
                  </a:lnTo>
                  <a:close/>
                </a:path>
              </a:pathLst>
            </a:custGeom>
            <a:solidFill>
              <a:srgbClr val="04467C"/>
            </a:solidFill>
            <a:ln>
              <a:noFill/>
            </a:ln>
          </p:spPr>
        </p:sp>
        <p:sp>
          <p:nvSpPr>
            <p:cNvPr id="120" name="Google Shape;120;p2"/>
            <p:cNvSpPr txBox="1"/>
            <p:nvPr/>
          </p:nvSpPr>
          <p:spPr>
            <a:xfrm>
              <a:off x="0" y="-38100"/>
              <a:ext cx="1627138" cy="775278"/>
            </a:xfrm>
            <a:prstGeom prst="rect">
              <a:avLst/>
            </a:prstGeom>
            <a:noFill/>
            <a:ln>
              <a:noFill/>
            </a:ln>
          </p:spPr>
          <p:txBody>
            <a:bodyPr anchorCtr="0" anchor="ctr" bIns="50800" lIns="50800" spcFirstLastPara="1" rIns="50800" wrap="square" tIns="50800">
              <a:noAutofit/>
            </a:bodyPr>
            <a:lstStyle/>
            <a:p>
              <a:pPr indent="0" lvl="0" marL="0" marR="0" rtl="0" algn="ctr">
                <a:lnSpc>
                  <a:spcPct val="12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1" name="Google Shape;121;p2"/>
          <p:cNvSpPr txBox="1"/>
          <p:nvPr/>
        </p:nvSpPr>
        <p:spPr>
          <a:xfrm>
            <a:off x="12638059" y="7478813"/>
            <a:ext cx="5121900" cy="1847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000" u="none" cap="none" strike="noStrike">
                <a:solidFill>
                  <a:srgbClr val="FFFFFF"/>
                </a:solidFill>
                <a:latin typeface="Arial"/>
                <a:ea typeface="Arial"/>
                <a:cs typeface="Arial"/>
                <a:sym typeface="Arial"/>
              </a:rPr>
              <a:t>*Disclaimer: As you may know, recently, some climate-related websites have been taken down. We have done our best to find archived links or alternate sites. Please email us at cjrabe@mit.edu if you find a broken link.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77" name="Shape 477"/>
        <p:cNvGrpSpPr/>
        <p:nvPr/>
      </p:nvGrpSpPr>
      <p:grpSpPr>
        <a:xfrm>
          <a:off x="0" y="0"/>
          <a:ext cx="0" cy="0"/>
          <a:chOff x="0" y="0"/>
          <a:chExt cx="0" cy="0"/>
        </a:xfrm>
      </p:grpSpPr>
      <p:grpSp>
        <p:nvGrpSpPr>
          <p:cNvPr id="478" name="Google Shape;478;p20"/>
          <p:cNvGrpSpPr/>
          <p:nvPr/>
        </p:nvGrpSpPr>
        <p:grpSpPr>
          <a:xfrm>
            <a:off x="-1248082" y="9570840"/>
            <a:ext cx="13358044" cy="716160"/>
            <a:chOff x="0" y="-38100"/>
            <a:chExt cx="3518168" cy="188619"/>
          </a:xfrm>
        </p:grpSpPr>
        <p:sp>
          <p:nvSpPr>
            <p:cNvPr id="479" name="Google Shape;479;p20"/>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480" name="Google Shape;480;p20"/>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1" name="Google Shape;481;p20"/>
          <p:cNvGrpSpPr/>
          <p:nvPr/>
        </p:nvGrpSpPr>
        <p:grpSpPr>
          <a:xfrm>
            <a:off x="12109962" y="9570840"/>
            <a:ext cx="6178038" cy="716160"/>
            <a:chOff x="0" y="-38100"/>
            <a:chExt cx="1627138" cy="188619"/>
          </a:xfrm>
        </p:grpSpPr>
        <p:sp>
          <p:nvSpPr>
            <p:cNvPr id="482" name="Google Shape;482;p20"/>
            <p:cNvSpPr/>
            <p:nvPr/>
          </p:nvSpPr>
          <p:spPr>
            <a:xfrm>
              <a:off x="0" y="0"/>
              <a:ext cx="1627138" cy="150519"/>
            </a:xfrm>
            <a:custGeom>
              <a:rect b="b" l="l" r="r" t="t"/>
              <a:pathLst>
                <a:path extrusionOk="0" h="150519" w="1627138">
                  <a:moveTo>
                    <a:pt x="0" y="0"/>
                  </a:moveTo>
                  <a:lnTo>
                    <a:pt x="1627138" y="0"/>
                  </a:lnTo>
                  <a:lnTo>
                    <a:pt x="1627138" y="150519"/>
                  </a:lnTo>
                  <a:lnTo>
                    <a:pt x="0" y="150519"/>
                  </a:lnTo>
                  <a:close/>
                </a:path>
              </a:pathLst>
            </a:custGeom>
            <a:solidFill>
              <a:srgbClr val="04467C"/>
            </a:solidFill>
            <a:ln>
              <a:noFill/>
            </a:ln>
          </p:spPr>
        </p:sp>
        <p:sp>
          <p:nvSpPr>
            <p:cNvPr id="483" name="Google Shape;483;p20"/>
            <p:cNvSpPr txBox="1"/>
            <p:nvPr/>
          </p:nvSpPr>
          <p:spPr>
            <a:xfrm>
              <a:off x="0" y="-38100"/>
              <a:ext cx="162713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40025"/>
                </a:lnSpc>
                <a:spcBef>
                  <a:spcPts val="0"/>
                </a:spcBef>
                <a:spcAft>
                  <a:spcPts val="0"/>
                </a:spcAft>
                <a:buNone/>
              </a:pPr>
              <a:r>
                <a:t/>
              </a:r>
              <a:endParaRPr/>
            </a:p>
          </p:txBody>
        </p:sp>
      </p:grpSp>
      <p:grpSp>
        <p:nvGrpSpPr>
          <p:cNvPr id="484" name="Google Shape;484;p20"/>
          <p:cNvGrpSpPr/>
          <p:nvPr/>
        </p:nvGrpSpPr>
        <p:grpSpPr>
          <a:xfrm>
            <a:off x="1028700" y="3066438"/>
            <a:ext cx="10425375" cy="4267871"/>
            <a:chOff x="0" y="104775"/>
            <a:chExt cx="13900500" cy="5690495"/>
          </a:xfrm>
        </p:grpSpPr>
        <p:sp>
          <p:nvSpPr>
            <p:cNvPr id="485" name="Google Shape;485;p20"/>
            <p:cNvSpPr txBox="1"/>
            <p:nvPr/>
          </p:nvSpPr>
          <p:spPr>
            <a:xfrm>
              <a:off x="0" y="104775"/>
              <a:ext cx="13900500" cy="4445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Beyond the Module</a:t>
              </a:r>
              <a:endParaRPr/>
            </a:p>
          </p:txBody>
        </p:sp>
        <p:sp>
          <p:nvSpPr>
            <p:cNvPr id="486" name="Google Shape;486;p20"/>
            <p:cNvSpPr txBox="1"/>
            <p:nvPr/>
          </p:nvSpPr>
          <p:spPr>
            <a:xfrm>
              <a:off x="0" y="5138570"/>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3</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490" name="Shape 490"/>
        <p:cNvGrpSpPr/>
        <p:nvPr/>
      </p:nvGrpSpPr>
      <p:grpSpPr>
        <a:xfrm>
          <a:off x="0" y="0"/>
          <a:ext cx="0" cy="0"/>
          <a:chOff x="0" y="0"/>
          <a:chExt cx="0" cy="0"/>
        </a:xfrm>
      </p:grpSpPr>
      <p:grpSp>
        <p:nvGrpSpPr>
          <p:cNvPr id="491" name="Google Shape;491;p21"/>
          <p:cNvGrpSpPr/>
          <p:nvPr/>
        </p:nvGrpSpPr>
        <p:grpSpPr>
          <a:xfrm>
            <a:off x="-1248082" y="9570840"/>
            <a:ext cx="13358044" cy="716160"/>
            <a:chOff x="0" y="-38100"/>
            <a:chExt cx="3518168" cy="188619"/>
          </a:xfrm>
        </p:grpSpPr>
        <p:sp>
          <p:nvSpPr>
            <p:cNvPr id="492" name="Google Shape;492;p21"/>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493" name="Google Shape;493;p21"/>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4" name="Google Shape;494;p21"/>
          <p:cNvGrpSpPr/>
          <p:nvPr/>
        </p:nvGrpSpPr>
        <p:grpSpPr>
          <a:xfrm>
            <a:off x="1019175" y="1606594"/>
            <a:ext cx="10757475" cy="4378005"/>
            <a:chOff x="0" y="66675"/>
            <a:chExt cx="14343300" cy="5837340"/>
          </a:xfrm>
        </p:grpSpPr>
        <p:sp>
          <p:nvSpPr>
            <p:cNvPr id="495" name="Google Shape;495;p21"/>
            <p:cNvSpPr txBox="1"/>
            <p:nvPr/>
          </p:nvSpPr>
          <p:spPr>
            <a:xfrm>
              <a:off x="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EJAtlas Case Study</a:t>
              </a:r>
              <a:endParaRPr/>
            </a:p>
          </p:txBody>
        </p:sp>
        <p:sp>
          <p:nvSpPr>
            <p:cNvPr id="496" name="Google Shape;496;p21"/>
            <p:cNvSpPr txBox="1"/>
            <p:nvPr/>
          </p:nvSpPr>
          <p:spPr>
            <a:xfrm>
              <a:off x="0" y="2701215"/>
              <a:ext cx="14238900" cy="320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On EJAtlas, create your own case study, using resources from MIT—this might include D-lab, research done by MIT professors in the area, or even research you have done in a previous class.</a:t>
              </a:r>
              <a:endParaRPr/>
            </a:p>
            <a:p>
              <a:pPr indent="0" lvl="0" marL="0" marR="0" rtl="0" algn="l">
                <a:lnSpc>
                  <a:spcPct val="100000"/>
                </a:lnSpc>
                <a:spcBef>
                  <a:spcPts val="0"/>
                </a:spcBef>
                <a:spcAft>
                  <a:spcPts val="0"/>
                </a:spcAft>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Consider how MIT (or your institution) can do better to mitigate the problem you are researching.</a:t>
              </a:r>
              <a:endParaRPr/>
            </a:p>
          </p:txBody>
        </p:sp>
        <p:sp>
          <p:nvSpPr>
            <p:cNvPr id="497" name="Google Shape;497;p21"/>
            <p:cNvSpPr txBox="1"/>
            <p:nvPr/>
          </p:nvSpPr>
          <p:spPr>
            <a:xfrm>
              <a:off x="0" y="2009412"/>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Prompt suggestion</a:t>
              </a:r>
              <a:endParaRPr/>
            </a:p>
          </p:txBody>
        </p:sp>
      </p:grpSp>
      <p:grpSp>
        <p:nvGrpSpPr>
          <p:cNvPr id="498" name="Google Shape;498;p21"/>
          <p:cNvGrpSpPr/>
          <p:nvPr/>
        </p:nvGrpSpPr>
        <p:grpSpPr>
          <a:xfrm>
            <a:off x="12109962" y="9570840"/>
            <a:ext cx="7108723" cy="716160"/>
            <a:chOff x="0" y="-38100"/>
            <a:chExt cx="1872256" cy="188619"/>
          </a:xfrm>
        </p:grpSpPr>
        <p:sp>
          <p:nvSpPr>
            <p:cNvPr id="499" name="Google Shape;499;p21"/>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500" name="Google Shape;500;p21"/>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1" name="Google Shape;501;p21"/>
          <p:cNvGrpSpPr/>
          <p:nvPr/>
        </p:nvGrpSpPr>
        <p:grpSpPr>
          <a:xfrm>
            <a:off x="962033" y="1003725"/>
            <a:ext cx="8746170" cy="458700"/>
            <a:chOff x="3981450" y="1003725"/>
            <a:chExt cx="8746170" cy="458700"/>
          </a:xfrm>
        </p:grpSpPr>
        <p:sp>
          <p:nvSpPr>
            <p:cNvPr id="502" name="Google Shape;502;p21"/>
            <p:cNvSpPr/>
            <p:nvPr/>
          </p:nvSpPr>
          <p:spPr>
            <a:xfrm>
              <a:off x="3981450" y="1003725"/>
              <a:ext cx="30276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03" name="Google Shape;503;p21"/>
            <p:cNvSpPr txBox="1"/>
            <p:nvPr/>
          </p:nvSpPr>
          <p:spPr>
            <a:xfrm>
              <a:off x="4200720"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PROJECT OPTION #1</a:t>
              </a:r>
              <a:endParaRPr/>
            </a:p>
          </p:txBody>
        </p:sp>
      </p:grpSp>
      <p:sp>
        <p:nvSpPr>
          <p:cNvPr id="504" name="Google Shape;504;p21"/>
          <p:cNvSpPr txBox="1"/>
          <p:nvPr/>
        </p:nvSpPr>
        <p:spPr>
          <a:xfrm>
            <a:off x="12406575" y="184700"/>
            <a:ext cx="55848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t/>
            </a:r>
            <a:endParaRPr sz="1800">
              <a:solidFill>
                <a:srgbClr val="4A484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08" name="Shape 508"/>
        <p:cNvGrpSpPr/>
        <p:nvPr/>
      </p:nvGrpSpPr>
      <p:grpSpPr>
        <a:xfrm>
          <a:off x="0" y="0"/>
          <a:ext cx="0" cy="0"/>
          <a:chOff x="0" y="0"/>
          <a:chExt cx="0" cy="0"/>
        </a:xfrm>
      </p:grpSpPr>
      <p:sp>
        <p:nvSpPr>
          <p:cNvPr id="509" name="Google Shape;509;p22"/>
          <p:cNvSpPr/>
          <p:nvPr/>
        </p:nvSpPr>
        <p:spPr>
          <a:xfrm>
            <a:off x="-1248082" y="9715500"/>
            <a:ext cx="13358044" cy="571500"/>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510" name="Google Shape;510;p22"/>
          <p:cNvSpPr/>
          <p:nvPr/>
        </p:nvSpPr>
        <p:spPr>
          <a:xfrm>
            <a:off x="12109962" y="9715500"/>
            <a:ext cx="6178038" cy="571500"/>
          </a:xfrm>
          <a:custGeom>
            <a:rect b="b" l="l" r="r" t="t"/>
            <a:pathLst>
              <a:path extrusionOk="0" h="150519" w="1627138">
                <a:moveTo>
                  <a:pt x="0" y="0"/>
                </a:moveTo>
                <a:lnTo>
                  <a:pt x="1627138" y="0"/>
                </a:lnTo>
                <a:lnTo>
                  <a:pt x="1627138" y="150519"/>
                </a:lnTo>
                <a:lnTo>
                  <a:pt x="0" y="150519"/>
                </a:lnTo>
                <a:close/>
              </a:path>
            </a:pathLst>
          </a:custGeom>
          <a:solidFill>
            <a:srgbClr val="04467C"/>
          </a:solidFill>
          <a:ln>
            <a:noFill/>
          </a:ln>
        </p:spPr>
      </p:sp>
      <p:grpSp>
        <p:nvGrpSpPr>
          <p:cNvPr id="511" name="Google Shape;511;p22"/>
          <p:cNvGrpSpPr/>
          <p:nvPr/>
        </p:nvGrpSpPr>
        <p:grpSpPr>
          <a:xfrm>
            <a:off x="1019175" y="1606594"/>
            <a:ext cx="10757475" cy="6392102"/>
            <a:chOff x="0" y="66675"/>
            <a:chExt cx="14343300" cy="8522802"/>
          </a:xfrm>
        </p:grpSpPr>
        <p:sp>
          <p:nvSpPr>
            <p:cNvPr id="512" name="Google Shape;512;p22"/>
            <p:cNvSpPr txBox="1"/>
            <p:nvPr/>
          </p:nvSpPr>
          <p:spPr>
            <a:xfrm>
              <a:off x="0" y="66675"/>
              <a:ext cx="14343300" cy="4309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Use EJScreen to Examine Local Issues and Impact</a:t>
              </a:r>
              <a:endParaRPr/>
            </a:p>
          </p:txBody>
        </p:sp>
        <p:sp>
          <p:nvSpPr>
            <p:cNvPr id="513" name="Google Shape;513;p22"/>
            <p:cNvSpPr txBox="1"/>
            <p:nvPr/>
          </p:nvSpPr>
          <p:spPr>
            <a:xfrm>
              <a:off x="0" y="5386677"/>
              <a:ext cx="14238900" cy="3202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Look at some issues in near MIT (or near your institution). Learn about your institution’s impact on the issue. Make a recommendation for how your institution can advance climate solutions to this issue.</a:t>
              </a:r>
              <a:endParaRPr/>
            </a:p>
            <a:p>
              <a:pPr indent="0" lvl="0" marL="0" marR="0" rtl="0" algn="l">
                <a:lnSpc>
                  <a:spcPct val="100000"/>
                </a:lnSpc>
                <a:spcBef>
                  <a:spcPts val="0"/>
                </a:spcBef>
                <a:spcAft>
                  <a:spcPts val="0"/>
                </a:spcAft>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Prepare a short presentation of your findings and share it with the class or write an open letter presenting your ideas for solutions.</a:t>
              </a:r>
              <a:endParaRPr/>
            </a:p>
          </p:txBody>
        </p:sp>
        <p:sp>
          <p:nvSpPr>
            <p:cNvPr id="514" name="Google Shape;514;p22"/>
            <p:cNvSpPr txBox="1"/>
            <p:nvPr/>
          </p:nvSpPr>
          <p:spPr>
            <a:xfrm>
              <a:off x="0" y="4694874"/>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Prompt suggestion</a:t>
              </a:r>
              <a:endParaRPr/>
            </a:p>
          </p:txBody>
        </p:sp>
      </p:grpSp>
      <p:grpSp>
        <p:nvGrpSpPr>
          <p:cNvPr id="515" name="Google Shape;515;p22"/>
          <p:cNvGrpSpPr/>
          <p:nvPr/>
        </p:nvGrpSpPr>
        <p:grpSpPr>
          <a:xfrm>
            <a:off x="962033" y="1003725"/>
            <a:ext cx="8746170" cy="458700"/>
            <a:chOff x="3981450" y="1003725"/>
            <a:chExt cx="8746170" cy="458700"/>
          </a:xfrm>
        </p:grpSpPr>
        <p:sp>
          <p:nvSpPr>
            <p:cNvPr id="516" name="Google Shape;516;p22"/>
            <p:cNvSpPr/>
            <p:nvPr/>
          </p:nvSpPr>
          <p:spPr>
            <a:xfrm>
              <a:off x="3981450" y="1003725"/>
              <a:ext cx="30276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17" name="Google Shape;517;p22"/>
            <p:cNvSpPr txBox="1"/>
            <p:nvPr/>
          </p:nvSpPr>
          <p:spPr>
            <a:xfrm>
              <a:off x="4200720"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PROJECT OPTION #2</a:t>
              </a:r>
              <a:endParaRPr/>
            </a:p>
          </p:txBody>
        </p:sp>
      </p:grpSp>
      <p:pic>
        <p:nvPicPr>
          <p:cNvPr id="518" name="Google Shape;518;p22" title="Killian-Dome-Emily-Dahl_0.jpg"/>
          <p:cNvPicPr preferRelativeResize="0"/>
          <p:nvPr/>
        </p:nvPicPr>
        <p:blipFill rotWithShape="1">
          <a:blip r:embed="rId3">
            <a:alphaModFix/>
          </a:blip>
          <a:srcRect b="0" l="31507" r="26092" t="0"/>
          <a:stretch/>
        </p:blipFill>
        <p:spPr>
          <a:xfrm>
            <a:off x="12110050" y="0"/>
            <a:ext cx="6178099" cy="9715500"/>
          </a:xfrm>
          <a:prstGeom prst="rect">
            <a:avLst/>
          </a:prstGeom>
          <a:noFill/>
          <a:ln>
            <a:noFill/>
          </a:ln>
        </p:spPr>
      </p:pic>
      <p:sp>
        <p:nvSpPr>
          <p:cNvPr id="519" name="Google Shape;519;p22"/>
          <p:cNvSpPr txBox="1"/>
          <p:nvPr/>
        </p:nvSpPr>
        <p:spPr>
          <a:xfrm>
            <a:off x="3030450" y="9060700"/>
            <a:ext cx="8746200" cy="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 Emily Dahl / MIT News.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4"/>
              </a:rPr>
              <a:t>https://ocw.mit.edu/help/faq-fair-use/</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23" name="Shape 523"/>
        <p:cNvGrpSpPr/>
        <p:nvPr/>
      </p:nvGrpSpPr>
      <p:grpSpPr>
        <a:xfrm>
          <a:off x="0" y="0"/>
          <a:ext cx="0" cy="0"/>
          <a:chOff x="0" y="0"/>
          <a:chExt cx="0" cy="0"/>
        </a:xfrm>
      </p:grpSpPr>
      <p:grpSp>
        <p:nvGrpSpPr>
          <p:cNvPr id="524" name="Google Shape;524;p23"/>
          <p:cNvGrpSpPr/>
          <p:nvPr/>
        </p:nvGrpSpPr>
        <p:grpSpPr>
          <a:xfrm>
            <a:off x="-1248082" y="9570840"/>
            <a:ext cx="13358044" cy="716160"/>
            <a:chOff x="0" y="-38100"/>
            <a:chExt cx="3518168" cy="188619"/>
          </a:xfrm>
        </p:grpSpPr>
        <p:sp>
          <p:nvSpPr>
            <p:cNvPr id="525" name="Google Shape;525;p23"/>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526" name="Google Shape;526;p23"/>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3"/>
          <p:cNvGrpSpPr/>
          <p:nvPr/>
        </p:nvGrpSpPr>
        <p:grpSpPr>
          <a:xfrm>
            <a:off x="962025" y="1116806"/>
            <a:ext cx="10757475" cy="6944433"/>
            <a:chOff x="0" y="66675"/>
            <a:chExt cx="14343300" cy="9259244"/>
          </a:xfrm>
        </p:grpSpPr>
        <p:sp>
          <p:nvSpPr>
            <p:cNvPr id="528" name="Google Shape;528;p23"/>
            <p:cNvSpPr txBox="1"/>
            <p:nvPr/>
          </p:nvSpPr>
          <p:spPr>
            <a:xfrm>
              <a:off x="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Taking Action</a:t>
              </a:r>
              <a:endParaRPr/>
            </a:p>
          </p:txBody>
        </p:sp>
        <p:sp>
          <p:nvSpPr>
            <p:cNvPr id="529" name="Google Shape;529;p23"/>
            <p:cNvSpPr txBox="1"/>
            <p:nvPr/>
          </p:nvSpPr>
          <p:spPr>
            <a:xfrm>
              <a:off x="0" y="2701215"/>
              <a:ext cx="14238900" cy="3202800"/>
            </a:xfrm>
            <a:prstGeom prst="rect">
              <a:avLst/>
            </a:prstGeom>
            <a:noFill/>
            <a:ln>
              <a:noFill/>
            </a:ln>
          </p:spPr>
          <p:txBody>
            <a:bodyPr anchorCtr="0" anchor="t" bIns="0" lIns="0" spcFirstLastPara="1" rIns="0" wrap="square" tIns="0">
              <a:spAutoFit/>
            </a:bodyPr>
            <a:lstStyle/>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What are the different ways in which EJAtlas and/or EJScreen can help us with understanding problems of Environmental Justice?</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How could these mapping tools relate to/assist your work in your major/ academic discipline?</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How could these mapping tools help us take action at an individual, social or political level?</a:t>
              </a:r>
              <a:endParaRPr/>
            </a:p>
          </p:txBody>
        </p:sp>
        <p:sp>
          <p:nvSpPr>
            <p:cNvPr id="530" name="Google Shape;530;p23"/>
            <p:cNvSpPr txBox="1"/>
            <p:nvPr/>
          </p:nvSpPr>
          <p:spPr>
            <a:xfrm>
              <a:off x="0" y="7724519"/>
              <a:ext cx="14238900" cy="1601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Use EJAtlas and/or EJScreen to explore a research question close to your research interests. It could be a question related to your home, a class that you're in—anything that is relevant and important to you!</a:t>
              </a:r>
              <a:endParaRPr/>
            </a:p>
          </p:txBody>
        </p:sp>
        <p:sp>
          <p:nvSpPr>
            <p:cNvPr id="531" name="Google Shape;531;p23"/>
            <p:cNvSpPr txBox="1"/>
            <p:nvPr/>
          </p:nvSpPr>
          <p:spPr>
            <a:xfrm>
              <a:off x="0" y="2009412"/>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Questions for further thought and/or discussion</a:t>
              </a:r>
              <a:endParaRPr/>
            </a:p>
          </p:txBody>
        </p:sp>
        <p:sp>
          <p:nvSpPr>
            <p:cNvPr id="532" name="Google Shape;532;p23"/>
            <p:cNvSpPr txBox="1"/>
            <p:nvPr/>
          </p:nvSpPr>
          <p:spPr>
            <a:xfrm>
              <a:off x="0" y="7032716"/>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Personal research</a:t>
              </a:r>
              <a:endParaRPr/>
            </a:p>
          </p:txBody>
        </p:sp>
      </p:grpSp>
      <p:grpSp>
        <p:nvGrpSpPr>
          <p:cNvPr id="533" name="Google Shape;533;p23"/>
          <p:cNvGrpSpPr/>
          <p:nvPr/>
        </p:nvGrpSpPr>
        <p:grpSpPr>
          <a:xfrm>
            <a:off x="12109962" y="9570840"/>
            <a:ext cx="7108723" cy="716160"/>
            <a:chOff x="0" y="-38100"/>
            <a:chExt cx="1872256" cy="188619"/>
          </a:xfrm>
        </p:grpSpPr>
        <p:sp>
          <p:nvSpPr>
            <p:cNvPr id="534" name="Google Shape;534;p23"/>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535" name="Google Shape;535;p23"/>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6" name="Google Shape;536;p23"/>
          <p:cNvSpPr txBox="1"/>
          <p:nvPr/>
        </p:nvSpPr>
        <p:spPr>
          <a:xfrm>
            <a:off x="12463566" y="9095440"/>
            <a:ext cx="5470800" cy="277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801" u="none" cap="none" strike="noStrike">
                <a:solidFill>
                  <a:srgbClr val="FAF6EE"/>
                </a:solidFill>
                <a:latin typeface="Arial"/>
                <a:ea typeface="Arial"/>
                <a:cs typeface="Arial"/>
                <a:sym typeface="Arial"/>
              </a:rPr>
              <a:t>"Nature" by _elvin is licensed under CC BY-SA 2.0.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40" name="Shape 540"/>
        <p:cNvGrpSpPr/>
        <p:nvPr/>
      </p:nvGrpSpPr>
      <p:grpSpPr>
        <a:xfrm>
          <a:off x="0" y="0"/>
          <a:ext cx="0" cy="0"/>
          <a:chOff x="0" y="0"/>
          <a:chExt cx="0" cy="0"/>
        </a:xfrm>
      </p:grpSpPr>
      <p:sp>
        <p:nvSpPr>
          <p:cNvPr id="541" name="Google Shape;541;p24"/>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Additional Resources</a:t>
            </a:r>
            <a:endParaRPr/>
          </a:p>
        </p:txBody>
      </p:sp>
      <p:sp>
        <p:nvSpPr>
          <p:cNvPr id="542" name="Google Shape;542;p24"/>
          <p:cNvSpPr txBox="1"/>
          <p:nvPr/>
        </p:nvSpPr>
        <p:spPr>
          <a:xfrm>
            <a:off x="962025" y="2561952"/>
            <a:ext cx="16178700" cy="1201200"/>
          </a:xfrm>
          <a:prstGeom prst="rect">
            <a:avLst/>
          </a:prstGeom>
          <a:noFill/>
          <a:ln>
            <a:noFill/>
          </a:ln>
        </p:spPr>
        <p:txBody>
          <a:bodyPr anchorCtr="0" anchor="t" bIns="0" lIns="0" spcFirstLastPara="1" rIns="0" wrap="square" tIns="0">
            <a:spAutoFit/>
          </a:bodyPr>
          <a:lstStyle/>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ArcGIS</a:t>
            </a:r>
            <a:r>
              <a:rPr b="0" i="0" lang="en-US" sz="2601" u="none" cap="none" strike="noStrike">
                <a:solidFill>
                  <a:srgbClr val="4A4849"/>
                </a:solidFill>
                <a:latin typeface="Arial"/>
                <a:ea typeface="Arial"/>
                <a:cs typeface="Arial"/>
                <a:sym typeface="Arial"/>
              </a:rPr>
              <a:t>: User friendly interactive mapping site</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4">
                  <a:extLst>
                    <a:ext uri="{A12FA001-AC4F-418D-AE19-62706E023703}">
                      <ahyp:hlinkClr val="tx"/>
                    </a:ext>
                  </a:extLst>
                </a:hlinkClick>
              </a:rPr>
              <a:t>StoryMaps</a:t>
            </a:r>
            <a:r>
              <a:rPr b="0" i="0" lang="en-US" sz="2601" u="none" cap="none" strike="noStrike">
                <a:solidFill>
                  <a:srgbClr val="4A4849"/>
                </a:solidFill>
                <a:latin typeface="Arial"/>
                <a:ea typeface="Arial"/>
                <a:cs typeface="Arial"/>
                <a:sym typeface="Arial"/>
              </a:rPr>
              <a:t>: Use mapping technology to guide your readers to your favorite places, illustrate trends or even take them on an interactive tour</a:t>
            </a:r>
            <a:endParaRPr/>
          </a:p>
        </p:txBody>
      </p:sp>
      <p:grpSp>
        <p:nvGrpSpPr>
          <p:cNvPr id="543" name="Google Shape;543;p24"/>
          <p:cNvGrpSpPr/>
          <p:nvPr/>
        </p:nvGrpSpPr>
        <p:grpSpPr>
          <a:xfrm>
            <a:off x="-344129" y="9570840"/>
            <a:ext cx="19880211" cy="716160"/>
            <a:chOff x="0" y="-38100"/>
            <a:chExt cx="5235940" cy="188619"/>
          </a:xfrm>
        </p:grpSpPr>
        <p:sp>
          <p:nvSpPr>
            <p:cNvPr id="544" name="Google Shape;544;p24"/>
            <p:cNvSpPr/>
            <p:nvPr/>
          </p:nvSpPr>
          <p:spPr>
            <a:xfrm>
              <a:off x="0" y="0"/>
              <a:ext cx="5235940" cy="150519"/>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545" name="Google Shape;545;p24"/>
            <p:cNvSpPr txBox="1"/>
            <p:nvPr/>
          </p:nvSpPr>
          <p:spPr>
            <a:xfrm>
              <a:off x="0" y="-38100"/>
              <a:ext cx="523594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49" name="Shape 549"/>
        <p:cNvGrpSpPr/>
        <p:nvPr/>
      </p:nvGrpSpPr>
      <p:grpSpPr>
        <a:xfrm>
          <a:off x="0" y="0"/>
          <a:ext cx="0" cy="0"/>
          <a:chOff x="0" y="0"/>
          <a:chExt cx="0" cy="0"/>
        </a:xfrm>
      </p:grpSpPr>
      <p:grpSp>
        <p:nvGrpSpPr>
          <p:cNvPr id="550" name="Google Shape;550;p25"/>
          <p:cNvGrpSpPr/>
          <p:nvPr/>
        </p:nvGrpSpPr>
        <p:grpSpPr>
          <a:xfrm>
            <a:off x="-1248082" y="9570840"/>
            <a:ext cx="20784165" cy="716160"/>
            <a:chOff x="0" y="-38100"/>
            <a:chExt cx="5474019" cy="188619"/>
          </a:xfrm>
        </p:grpSpPr>
        <p:sp>
          <p:nvSpPr>
            <p:cNvPr id="551" name="Google Shape;551;p25"/>
            <p:cNvSpPr/>
            <p:nvPr/>
          </p:nvSpPr>
          <p:spPr>
            <a:xfrm>
              <a:off x="0" y="0"/>
              <a:ext cx="5474019" cy="150519"/>
            </a:xfrm>
            <a:custGeom>
              <a:rect b="b" l="l" r="r" t="t"/>
              <a:pathLst>
                <a:path extrusionOk="0" h="150519" w="5474019">
                  <a:moveTo>
                    <a:pt x="0" y="0"/>
                  </a:moveTo>
                  <a:lnTo>
                    <a:pt x="5474019" y="0"/>
                  </a:lnTo>
                  <a:lnTo>
                    <a:pt x="5474019" y="150519"/>
                  </a:lnTo>
                  <a:lnTo>
                    <a:pt x="0" y="150519"/>
                  </a:lnTo>
                  <a:close/>
                </a:path>
              </a:pathLst>
            </a:custGeom>
            <a:solidFill>
              <a:srgbClr val="4A4849"/>
            </a:solidFill>
            <a:ln>
              <a:noFill/>
            </a:ln>
          </p:spPr>
        </p:sp>
        <p:sp>
          <p:nvSpPr>
            <p:cNvPr id="552" name="Google Shape;552;p25"/>
            <p:cNvSpPr txBox="1"/>
            <p:nvPr/>
          </p:nvSpPr>
          <p:spPr>
            <a:xfrm>
              <a:off x="0" y="-38100"/>
              <a:ext cx="5474019"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3" name="Google Shape;553;p25"/>
          <p:cNvSpPr/>
          <p:nvPr/>
        </p:nvSpPr>
        <p:spPr>
          <a:xfrm>
            <a:off x="10760137" y="1991406"/>
            <a:ext cx="6499163" cy="6304188"/>
          </a:xfrm>
          <a:custGeom>
            <a:rect b="b" l="l" r="r" t="t"/>
            <a:pathLst>
              <a:path extrusionOk="0" h="6304188" w="6499163">
                <a:moveTo>
                  <a:pt x="0" y="0"/>
                </a:moveTo>
                <a:lnTo>
                  <a:pt x="6499163" y="0"/>
                </a:lnTo>
                <a:lnTo>
                  <a:pt x="6499163" y="6304188"/>
                </a:lnTo>
                <a:lnTo>
                  <a:pt x="0" y="6304188"/>
                </a:lnTo>
                <a:lnTo>
                  <a:pt x="0" y="0"/>
                </a:lnTo>
                <a:close/>
              </a:path>
            </a:pathLst>
          </a:custGeom>
          <a:blipFill rotWithShape="1">
            <a:blip r:embed="rId3">
              <a:alphaModFix/>
            </a:blip>
            <a:stretch>
              <a:fillRect b="0" l="0" r="0" t="0"/>
            </a:stretch>
          </a:blipFill>
          <a:ln>
            <a:noFill/>
          </a:ln>
        </p:spPr>
      </p:sp>
      <p:sp>
        <p:nvSpPr>
          <p:cNvPr id="554" name="Google Shape;554;p25"/>
          <p:cNvSpPr txBox="1"/>
          <p:nvPr/>
        </p:nvSpPr>
        <p:spPr>
          <a:xfrm>
            <a:off x="1028700" y="3286273"/>
            <a:ext cx="8399400" cy="318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4136" u="none" cap="none" strike="noStrike">
                <a:solidFill>
                  <a:srgbClr val="4A4849"/>
                </a:solidFill>
                <a:latin typeface="Arial"/>
                <a:ea typeface="Arial"/>
                <a:cs typeface="Arial"/>
                <a:sym typeface="Arial"/>
              </a:rPr>
              <a:t>For more resources on climate and environmental justice: </a:t>
            </a:r>
            <a:r>
              <a:rPr b="1" i="0" lang="en-US" sz="4136" u="none" cap="none" strike="noStrike">
                <a:solidFill>
                  <a:srgbClr val="4A4849"/>
                </a:solidFill>
                <a:latin typeface="Arial"/>
                <a:ea typeface="Arial"/>
                <a:cs typeface="Arial"/>
                <a:sym typeface="Arial"/>
              </a:rPr>
              <a:t>Please explore other modules in the Climate Justice Instructional Toolkit.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558" name="Shape 558"/>
        <p:cNvGrpSpPr/>
        <p:nvPr/>
      </p:nvGrpSpPr>
      <p:grpSpPr>
        <a:xfrm>
          <a:off x="0" y="0"/>
          <a:ext cx="0" cy="0"/>
          <a:chOff x="0" y="0"/>
          <a:chExt cx="0" cy="0"/>
        </a:xfrm>
      </p:grpSpPr>
      <p:sp>
        <p:nvSpPr>
          <p:cNvPr id="559" name="Google Shape;559;p26"/>
          <p:cNvSpPr txBox="1"/>
          <p:nvPr/>
        </p:nvSpPr>
        <p:spPr>
          <a:xfrm>
            <a:off x="962025" y="1133475"/>
            <a:ext cx="162972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Module References</a:t>
            </a:r>
            <a:endParaRPr/>
          </a:p>
        </p:txBody>
      </p:sp>
      <p:sp>
        <p:nvSpPr>
          <p:cNvPr id="560" name="Google Shape;560;p26"/>
          <p:cNvSpPr txBox="1"/>
          <p:nvPr/>
        </p:nvSpPr>
        <p:spPr>
          <a:xfrm>
            <a:off x="962025" y="2571477"/>
            <a:ext cx="16178700" cy="4620000"/>
          </a:xfrm>
          <a:prstGeom prst="rect">
            <a:avLst/>
          </a:prstGeom>
          <a:noFill/>
          <a:ln>
            <a:noFill/>
          </a:ln>
        </p:spPr>
        <p:txBody>
          <a:bodyPr anchorCtr="0" anchor="t" bIns="0" lIns="0" spcFirstLastPara="1" rIns="0" wrap="square" tIns="0">
            <a:spAutoFit/>
          </a:bodyPr>
          <a:lstStyle/>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Bordne, Margot, Clinton, Johnson. “</a:t>
            </a:r>
            <a:r>
              <a:rPr b="0" i="0" lang="en-US" sz="2001" u="sng" cap="none" strike="noStrike">
                <a:solidFill>
                  <a:srgbClr val="4A4849"/>
                </a:solidFill>
                <a:latin typeface="Arial"/>
                <a:ea typeface="Arial"/>
                <a:cs typeface="Arial"/>
                <a:sym typeface="Arial"/>
                <a:hlinkClick r:id="rId3">
                  <a:extLst>
                    <a:ext uri="{A12FA001-AC4F-418D-AE19-62706E023703}">
                      <ahyp:hlinkClr val="tx"/>
                    </a:ext>
                  </a:extLst>
                </a:hlinkClick>
              </a:rPr>
              <a:t>Charles Lee: Environmental Justice Leader Uses Maps to Reveal Injustices</a:t>
            </a:r>
            <a:r>
              <a:rPr b="0" i="0" lang="en-US" sz="2001" u="none" cap="none" strike="noStrike">
                <a:solidFill>
                  <a:srgbClr val="4A4849"/>
                </a:solidFill>
                <a:latin typeface="Arial"/>
                <a:ea typeface="Arial"/>
                <a:cs typeface="Arial"/>
                <a:sym typeface="Arial"/>
              </a:rPr>
              <a:t>”. Esri blog. 2021.</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"Delhi - Urban Air Pollution" by jenspie3 is licensed under CC BY 2.0.</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sng" cap="none" strike="noStrike">
                <a:solidFill>
                  <a:srgbClr val="4A4849"/>
                </a:solidFill>
                <a:latin typeface="Arial"/>
                <a:ea typeface="Arial"/>
                <a:cs typeface="Arial"/>
                <a:sym typeface="Arial"/>
                <a:hlinkClick r:id="rId4">
                  <a:extLst>
                    <a:ext uri="{A12FA001-AC4F-418D-AE19-62706E023703}">
                      <ahyp:hlinkClr val="tx"/>
                    </a:ext>
                  </a:extLst>
                </a:hlinkClick>
              </a:rPr>
              <a:t>“Environmental Justice Timeline.”</a:t>
            </a:r>
            <a:r>
              <a:rPr b="0" i="0" lang="en-US" sz="2001" u="none" cap="none" strike="noStrike">
                <a:solidFill>
                  <a:srgbClr val="4A4849"/>
                </a:solidFill>
                <a:latin typeface="Arial"/>
                <a:ea typeface="Arial"/>
                <a:cs typeface="Arial"/>
                <a:sym typeface="Arial"/>
              </a:rPr>
              <a:t> Archive.org, EPA, June 6, 2024, Accessed June 11, 2025.</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a:t>
            </a:r>
            <a:r>
              <a:rPr b="0" i="0" lang="en-US" sz="2001" u="sng" cap="none" strike="noStrike">
                <a:solidFill>
                  <a:srgbClr val="4A4849"/>
                </a:solidFill>
                <a:latin typeface="Arial"/>
                <a:ea typeface="Arial"/>
                <a:cs typeface="Arial"/>
                <a:sym typeface="Arial"/>
                <a:hlinkClick r:id="rId5">
                  <a:extLst>
                    <a:ext uri="{A12FA001-AC4F-418D-AE19-62706E023703}">
                      <ahyp:hlinkClr val="tx"/>
                    </a:ext>
                  </a:extLst>
                </a:hlinkClick>
              </a:rPr>
              <a:t>Mapping Ecological Distribution Conflicts: The Ejatlas</a:t>
            </a:r>
            <a:r>
              <a:rPr b="0" i="0" lang="en-US" sz="2001" u="none" cap="none" strike="noStrike">
                <a:solidFill>
                  <a:srgbClr val="4A4849"/>
                </a:solidFill>
                <a:latin typeface="Arial"/>
                <a:ea typeface="Arial"/>
                <a:cs typeface="Arial"/>
                <a:sym typeface="Arial"/>
              </a:rPr>
              <a:t>.” The Extractive Industries and Society, February 23, 2021.</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a:t>
            </a:r>
            <a:r>
              <a:rPr b="0" i="0" lang="en-US" sz="2001" u="sng" cap="none" strike="noStrike">
                <a:solidFill>
                  <a:srgbClr val="4A4849"/>
                </a:solidFill>
                <a:latin typeface="Arial"/>
                <a:ea typeface="Arial"/>
                <a:cs typeface="Arial"/>
                <a:sym typeface="Arial"/>
                <a:hlinkClick r:id="rId6">
                  <a:extLst>
                    <a:ext uri="{A12FA001-AC4F-418D-AE19-62706E023703}">
                      <ahyp:hlinkClr val="tx"/>
                    </a:ext>
                  </a:extLst>
                </a:hlinkClick>
              </a:rPr>
              <a:t>Envjustice</a:t>
            </a:r>
            <a:r>
              <a:rPr b="0" i="0" lang="en-US" sz="2001" u="none" cap="none" strike="noStrike">
                <a:solidFill>
                  <a:srgbClr val="4A4849"/>
                </a:solidFill>
                <a:latin typeface="Arial"/>
                <a:ea typeface="Arial"/>
                <a:cs typeface="Arial"/>
                <a:sym typeface="Arial"/>
              </a:rPr>
              <a:t>.” EJAtlas. Accessed August 12, 2023.</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Ejolt. “</a:t>
            </a:r>
            <a:r>
              <a:rPr b="0" i="0" lang="en-US" sz="2001" u="sng" cap="none" strike="noStrike">
                <a:solidFill>
                  <a:srgbClr val="4A4849"/>
                </a:solidFill>
                <a:latin typeface="Arial"/>
                <a:ea typeface="Arial"/>
                <a:cs typeface="Arial"/>
                <a:sym typeface="Arial"/>
                <a:hlinkClick r:id="rId7">
                  <a:extLst>
                    <a:ext uri="{A12FA001-AC4F-418D-AE19-62706E023703}">
                      <ahyp:hlinkClr val="tx"/>
                    </a:ext>
                  </a:extLst>
                </a:hlinkClick>
              </a:rPr>
              <a:t>Ejatlas: Mapping Environmental Justice</a:t>
            </a:r>
            <a:r>
              <a:rPr b="0" i="0" lang="en-US" sz="2001" u="none" cap="none" strike="noStrike">
                <a:solidFill>
                  <a:srgbClr val="4A4849"/>
                </a:solidFill>
                <a:latin typeface="Arial"/>
                <a:ea typeface="Arial"/>
                <a:cs typeface="Arial"/>
                <a:sym typeface="Arial"/>
              </a:rPr>
              <a:t>.” Environmental Justice Atlas. Accessed August 12, 2023. </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"Talking to womens groups about Menstrual Cups" by Sustainable sanitation is licensed under CC BY 2.0.</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a:t>
            </a:r>
            <a:r>
              <a:rPr b="0" i="0" lang="en-US" sz="2001" u="sng" cap="none" strike="noStrike">
                <a:solidFill>
                  <a:srgbClr val="4A4849"/>
                </a:solidFill>
                <a:latin typeface="Arial"/>
                <a:ea typeface="Arial"/>
                <a:cs typeface="Arial"/>
                <a:sym typeface="Arial"/>
                <a:hlinkClick r:id="rId8">
                  <a:extLst>
                    <a:ext uri="{A12FA001-AC4F-418D-AE19-62706E023703}">
                      <ahyp:hlinkClr val="tx"/>
                    </a:ext>
                  </a:extLst>
                </a:hlinkClick>
              </a:rPr>
              <a:t>What Is EJScreen?</a:t>
            </a:r>
            <a:r>
              <a:rPr b="0" i="0" lang="en-US" sz="2001" u="none" cap="none" strike="noStrike">
                <a:solidFill>
                  <a:srgbClr val="4A4849"/>
                </a:solidFill>
                <a:latin typeface="Arial"/>
                <a:ea typeface="Arial"/>
                <a:cs typeface="Arial"/>
                <a:sym typeface="Arial"/>
              </a:rPr>
              <a:t>” EPA. Accessed August 12, 2023. </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a:t>
            </a:r>
            <a:r>
              <a:rPr b="0" i="0" lang="en-US" sz="2001" u="sng" cap="none" strike="noStrike">
                <a:solidFill>
                  <a:srgbClr val="4A4849"/>
                </a:solidFill>
                <a:latin typeface="Arial"/>
                <a:ea typeface="Arial"/>
                <a:cs typeface="Arial"/>
                <a:sym typeface="Arial"/>
                <a:hlinkClick r:id="rId9">
                  <a:extLst>
                    <a:ext uri="{A12FA001-AC4F-418D-AE19-62706E023703}">
                      <ahyp:hlinkClr val="tx"/>
                    </a:ext>
                  </a:extLst>
                </a:hlinkClick>
              </a:rPr>
              <a:t>Environmental Justice in the Narragansett Bay Region</a:t>
            </a:r>
            <a:r>
              <a:rPr b="0" i="0" lang="en-US" sz="2001" u="none" cap="none" strike="noStrike">
                <a:solidFill>
                  <a:srgbClr val="4A4849"/>
                </a:solidFill>
                <a:latin typeface="Arial"/>
                <a:ea typeface="Arial"/>
                <a:cs typeface="Arial"/>
                <a:sym typeface="Arial"/>
              </a:rPr>
              <a:t>.” ArcGIS StoryMaps, September 14, 2021. </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sng" cap="none" strike="noStrike">
                <a:solidFill>
                  <a:srgbClr val="4A4849"/>
                </a:solidFill>
                <a:latin typeface="Arial"/>
                <a:ea typeface="Arial"/>
                <a:cs typeface="Arial"/>
                <a:sym typeface="Arial"/>
                <a:hlinkClick r:id="rId10">
                  <a:extLst>
                    <a:ext uri="{A12FA001-AC4F-418D-AE19-62706E023703}">
                      <ahyp:hlinkClr val="tx"/>
                    </a:ext>
                  </a:extLst>
                </a:hlinkClick>
              </a:rPr>
              <a:t>“Learn to Use EJScreen | US EPA”</a:t>
            </a:r>
            <a:r>
              <a:rPr b="0" i="0" lang="en-US" sz="2001" u="none" cap="none" strike="noStrike">
                <a:solidFill>
                  <a:srgbClr val="4A4849"/>
                </a:solidFill>
                <a:latin typeface="Arial"/>
                <a:ea typeface="Arial"/>
                <a:cs typeface="Arial"/>
                <a:sym typeface="Arial"/>
              </a:rPr>
              <a:t> EPA, July 5, 2024, Accessed June 11, 2025.</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Mullen, Haley, Kyle Whyte, and Ryan Holifield. “</a:t>
            </a:r>
            <a:r>
              <a:rPr b="0" i="0" lang="en-US" sz="2001" u="sng" cap="none" strike="noStrike">
                <a:solidFill>
                  <a:srgbClr val="4A4849"/>
                </a:solidFill>
                <a:latin typeface="Arial"/>
                <a:ea typeface="Arial"/>
                <a:cs typeface="Arial"/>
                <a:sym typeface="Arial"/>
                <a:hlinkClick r:id="rId11">
                  <a:extLst>
                    <a:ext uri="{A12FA001-AC4F-418D-AE19-62706E023703}">
                      <ahyp:hlinkClr val="tx"/>
                    </a:ext>
                  </a:extLst>
                </a:hlinkClick>
              </a:rPr>
              <a:t>Indigenous Peoples and the Justice40 Screening Tool: Lessons from EJSCREEN</a:t>
            </a:r>
            <a:r>
              <a:rPr b="0" i="0" lang="en-US" sz="2001" u="none" cap="none" strike="noStrike">
                <a:solidFill>
                  <a:srgbClr val="4A4849"/>
                </a:solidFill>
                <a:latin typeface="Arial"/>
                <a:ea typeface="Arial"/>
                <a:cs typeface="Arial"/>
                <a:sym typeface="Arial"/>
              </a:rPr>
              <a:t>.” Environmental Justice, 2023.</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"2011 Student Research Fellows" by NWABR is licensed under CC BY 2.0.</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"Nature" by _elvin is licensed under CC BY-SA 2.0.</a:t>
            </a:r>
            <a:endParaRPr/>
          </a:p>
          <a:p>
            <a:pPr indent="-355663" lvl="1" marL="457200" marR="0" rtl="0" algn="l">
              <a:lnSpc>
                <a:spcPct val="100000"/>
              </a:lnSpc>
              <a:spcBef>
                <a:spcPts val="0"/>
              </a:spcBef>
              <a:spcAft>
                <a:spcPts val="0"/>
              </a:spcAft>
              <a:buClr>
                <a:srgbClr val="4A4849"/>
              </a:buClr>
              <a:buSzPts val="2001"/>
              <a:buFont typeface="Arial"/>
              <a:buChar char="•"/>
            </a:pPr>
            <a:r>
              <a:rPr b="0" i="0" lang="en-US" sz="2001" u="none" cap="none" strike="noStrike">
                <a:solidFill>
                  <a:srgbClr val="4A4849"/>
                </a:solidFill>
                <a:latin typeface="Arial"/>
                <a:ea typeface="Arial"/>
                <a:cs typeface="Arial"/>
                <a:sym typeface="Arial"/>
              </a:rPr>
              <a:t>"Tracking Drought" by U.S. Geological Survey is marked with Public Domain Mark 1.0.</a:t>
            </a:r>
            <a:endParaRPr/>
          </a:p>
        </p:txBody>
      </p:sp>
      <p:grpSp>
        <p:nvGrpSpPr>
          <p:cNvPr id="561" name="Google Shape;561;p26"/>
          <p:cNvGrpSpPr/>
          <p:nvPr/>
        </p:nvGrpSpPr>
        <p:grpSpPr>
          <a:xfrm>
            <a:off x="-344129" y="9570840"/>
            <a:ext cx="19880211" cy="716160"/>
            <a:chOff x="0" y="-38100"/>
            <a:chExt cx="5235940" cy="188619"/>
          </a:xfrm>
        </p:grpSpPr>
        <p:sp>
          <p:nvSpPr>
            <p:cNvPr id="562" name="Google Shape;562;p26"/>
            <p:cNvSpPr/>
            <p:nvPr/>
          </p:nvSpPr>
          <p:spPr>
            <a:xfrm>
              <a:off x="0" y="0"/>
              <a:ext cx="5235940" cy="150519"/>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563" name="Google Shape;563;p26"/>
            <p:cNvSpPr txBox="1"/>
            <p:nvPr/>
          </p:nvSpPr>
          <p:spPr>
            <a:xfrm>
              <a:off x="0" y="-38100"/>
              <a:ext cx="523594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g36cc08ad2dc_0_0"/>
          <p:cNvSpPr txBox="1"/>
          <p:nvPr/>
        </p:nvSpPr>
        <p:spPr>
          <a:xfrm>
            <a:off x="1490475" y="2157975"/>
            <a:ext cx="15800700" cy="480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MIT OpenCourseWare</a:t>
            </a:r>
            <a:endParaRPr sz="3200">
              <a:solidFill>
                <a:schemeClr val="dk1"/>
              </a:solidFill>
              <a:latin typeface="Calibri"/>
              <a:ea typeface="Calibri"/>
              <a:cs typeface="Calibri"/>
              <a:sym typeface="Calibri"/>
            </a:endParaRPr>
          </a:p>
          <a:p>
            <a:pPr indent="0" lvl="0" marL="0" rtl="0" algn="l">
              <a:spcBef>
                <a:spcPts val="0"/>
              </a:spcBef>
              <a:spcAft>
                <a:spcPts val="0"/>
              </a:spcAft>
              <a:buNone/>
            </a:pPr>
            <a:r>
              <a:rPr lang="en-US" sz="3200" u="sng">
                <a:solidFill>
                  <a:schemeClr val="hlink"/>
                </a:solidFill>
                <a:latin typeface="Calibri"/>
                <a:ea typeface="Calibri"/>
                <a:cs typeface="Calibri"/>
                <a:sym typeface="Calibri"/>
                <a:hlinkClick r:id="rId3"/>
              </a:rPr>
              <a:t>https://ocw.mit.edu</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i="1" lang="en-US" sz="3200">
                <a:solidFill>
                  <a:schemeClr val="dk1"/>
                </a:solidFill>
                <a:latin typeface="Calibri"/>
                <a:ea typeface="Calibri"/>
                <a:cs typeface="Calibri"/>
                <a:sym typeface="Calibri"/>
              </a:rPr>
              <a:t>RES.11-003 Climate Justice Instructional Toolkit</a:t>
            </a:r>
            <a:r>
              <a:rPr lang="en-US" sz="3200">
                <a:solidFill>
                  <a:schemeClr val="dk1"/>
                </a:solidFill>
                <a:latin typeface="Calibri"/>
                <a:ea typeface="Calibri"/>
                <a:cs typeface="Calibri"/>
                <a:sym typeface="Calibri"/>
              </a:rPr>
              <a:t> Spring 2025</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For more information about citing these materials or our Terms of Use, visit </a:t>
            </a:r>
            <a:r>
              <a:rPr lang="en-US" sz="3200" u="sng">
                <a:solidFill>
                  <a:schemeClr val="hlink"/>
                </a:solidFill>
                <a:latin typeface="Calibri"/>
                <a:ea typeface="Calibri"/>
                <a:cs typeface="Calibri"/>
                <a:sym typeface="Calibri"/>
                <a:hlinkClick r:id="rId4"/>
              </a:rPr>
              <a:t>https://ocw.mit.edu/terms</a:t>
            </a:r>
            <a:r>
              <a:rPr lang="en-US" sz="3200">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25" name="Shape 125"/>
        <p:cNvGrpSpPr/>
        <p:nvPr/>
      </p:nvGrpSpPr>
      <p:grpSpPr>
        <a:xfrm>
          <a:off x="0" y="0"/>
          <a:ext cx="0" cy="0"/>
          <a:chOff x="0" y="0"/>
          <a:chExt cx="0" cy="0"/>
        </a:xfrm>
      </p:grpSpPr>
      <p:sp>
        <p:nvSpPr>
          <p:cNvPr id="126" name="Google Shape;126;p3"/>
          <p:cNvSpPr txBox="1"/>
          <p:nvPr/>
        </p:nvSpPr>
        <p:spPr>
          <a:xfrm>
            <a:off x="962025" y="1133475"/>
            <a:ext cx="162990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Learning Objectives</a:t>
            </a:r>
            <a:endParaRPr/>
          </a:p>
        </p:txBody>
      </p:sp>
      <p:sp>
        <p:nvSpPr>
          <p:cNvPr id="127" name="Google Shape;127;p3"/>
          <p:cNvSpPr txBox="1"/>
          <p:nvPr/>
        </p:nvSpPr>
        <p:spPr>
          <a:xfrm>
            <a:off x="13487077" y="3662914"/>
            <a:ext cx="3772200" cy="19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Develop</a:t>
            </a:r>
            <a:r>
              <a:rPr b="0" i="0" lang="en-US" sz="3199" u="none" cap="none" strike="noStrike">
                <a:solidFill>
                  <a:srgbClr val="4A4849"/>
                </a:solidFill>
                <a:latin typeface="Arial"/>
                <a:ea typeface="Arial"/>
                <a:cs typeface="Arial"/>
                <a:sym typeface="Arial"/>
              </a:rPr>
              <a:t> a working understanding of</a:t>
            </a:r>
            <a:endParaRPr/>
          </a:p>
          <a:p>
            <a:pPr indent="0" lvl="0" marL="0" marR="0" rtl="0" algn="l">
              <a:lnSpc>
                <a:spcPct val="100000"/>
              </a:lnSpc>
              <a:spcBef>
                <a:spcPts val="0"/>
              </a:spcBef>
              <a:spcAft>
                <a:spcPts val="0"/>
              </a:spcAft>
              <a:buNone/>
            </a:pPr>
            <a:r>
              <a:rPr b="0" i="0" lang="en-US" sz="3199" u="none" cap="none" strike="noStrike">
                <a:solidFill>
                  <a:srgbClr val="4A4849"/>
                </a:solidFill>
                <a:latin typeface="Arial"/>
                <a:ea typeface="Arial"/>
                <a:cs typeface="Arial"/>
                <a:sym typeface="Arial"/>
              </a:rPr>
              <a:t>EJ Atlas and/or EJ Screen</a:t>
            </a:r>
            <a:endParaRPr/>
          </a:p>
        </p:txBody>
      </p:sp>
      <p:sp>
        <p:nvSpPr>
          <p:cNvPr id="128" name="Google Shape;128;p3"/>
          <p:cNvSpPr txBox="1"/>
          <p:nvPr/>
        </p:nvSpPr>
        <p:spPr>
          <a:xfrm>
            <a:off x="9342260" y="3662914"/>
            <a:ext cx="3772200" cy="196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Consider</a:t>
            </a:r>
            <a:r>
              <a:rPr b="0" i="0" lang="en-US" sz="3199" u="none" cap="none" strike="noStrike">
                <a:solidFill>
                  <a:srgbClr val="4A4849"/>
                </a:solidFill>
                <a:latin typeface="Arial"/>
                <a:ea typeface="Arial"/>
                <a:cs typeface="Arial"/>
                <a:sym typeface="Arial"/>
              </a:rPr>
              <a:t> EJ case studies from around the world, and more locally</a:t>
            </a:r>
            <a:endParaRPr/>
          </a:p>
        </p:txBody>
      </p:sp>
      <p:sp>
        <p:nvSpPr>
          <p:cNvPr id="129" name="Google Shape;129;p3"/>
          <p:cNvSpPr txBox="1"/>
          <p:nvPr/>
        </p:nvSpPr>
        <p:spPr>
          <a:xfrm>
            <a:off x="5197443" y="3662914"/>
            <a:ext cx="3772200" cy="2462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Identify</a:t>
            </a:r>
            <a:r>
              <a:rPr b="0" i="0" lang="en-US" sz="3199" u="none" cap="none" strike="noStrike">
                <a:solidFill>
                  <a:srgbClr val="4A4849"/>
                </a:solidFill>
                <a:latin typeface="Arial"/>
                <a:ea typeface="Arial"/>
                <a:cs typeface="Arial"/>
                <a:sym typeface="Arial"/>
              </a:rPr>
              <a:t> how environmental justice can be explored through mapping</a:t>
            </a:r>
            <a:endParaRPr/>
          </a:p>
        </p:txBody>
      </p:sp>
      <p:sp>
        <p:nvSpPr>
          <p:cNvPr id="130" name="Google Shape;130;p3"/>
          <p:cNvSpPr txBox="1"/>
          <p:nvPr/>
        </p:nvSpPr>
        <p:spPr>
          <a:xfrm>
            <a:off x="1032781" y="3662914"/>
            <a:ext cx="3772200" cy="14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199" u="none" cap="none" strike="noStrike">
                <a:solidFill>
                  <a:srgbClr val="4A4849"/>
                </a:solidFill>
                <a:latin typeface="Arial"/>
                <a:ea typeface="Arial"/>
                <a:cs typeface="Arial"/>
                <a:sym typeface="Arial"/>
              </a:rPr>
              <a:t>Learn</a:t>
            </a:r>
            <a:r>
              <a:rPr b="0" i="0" lang="en-US" sz="3199" u="none" cap="none" strike="noStrike">
                <a:solidFill>
                  <a:srgbClr val="4A4849"/>
                </a:solidFill>
                <a:latin typeface="Arial"/>
                <a:ea typeface="Arial"/>
                <a:cs typeface="Arial"/>
                <a:sym typeface="Arial"/>
              </a:rPr>
              <a:t> basic mapping practices using different tools</a:t>
            </a:r>
            <a:endParaRPr/>
          </a:p>
        </p:txBody>
      </p:sp>
      <p:grpSp>
        <p:nvGrpSpPr>
          <p:cNvPr id="131" name="Google Shape;131;p3"/>
          <p:cNvGrpSpPr/>
          <p:nvPr/>
        </p:nvGrpSpPr>
        <p:grpSpPr>
          <a:xfrm>
            <a:off x="-344129" y="9570840"/>
            <a:ext cx="19880211" cy="716160"/>
            <a:chOff x="0" y="-38100"/>
            <a:chExt cx="5235940" cy="188619"/>
          </a:xfrm>
        </p:grpSpPr>
        <p:sp>
          <p:nvSpPr>
            <p:cNvPr id="132" name="Google Shape;132;p3"/>
            <p:cNvSpPr/>
            <p:nvPr/>
          </p:nvSpPr>
          <p:spPr>
            <a:xfrm>
              <a:off x="0" y="0"/>
              <a:ext cx="5235940" cy="150519"/>
            </a:xfrm>
            <a:custGeom>
              <a:rect b="b" l="l" r="r" t="t"/>
              <a:pathLst>
                <a:path extrusionOk="0" h="150519" w="5235940">
                  <a:moveTo>
                    <a:pt x="0" y="0"/>
                  </a:moveTo>
                  <a:lnTo>
                    <a:pt x="5235940" y="0"/>
                  </a:lnTo>
                  <a:lnTo>
                    <a:pt x="5235940" y="150519"/>
                  </a:lnTo>
                  <a:lnTo>
                    <a:pt x="0" y="150519"/>
                  </a:lnTo>
                  <a:close/>
                </a:path>
              </a:pathLst>
            </a:custGeom>
            <a:solidFill>
              <a:srgbClr val="4A4849"/>
            </a:solidFill>
            <a:ln>
              <a:noFill/>
            </a:ln>
          </p:spPr>
        </p:sp>
        <p:sp>
          <p:nvSpPr>
            <p:cNvPr id="133" name="Google Shape;133;p3"/>
            <p:cNvSpPr txBox="1"/>
            <p:nvPr/>
          </p:nvSpPr>
          <p:spPr>
            <a:xfrm>
              <a:off x="0" y="-38100"/>
              <a:ext cx="5235940"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4" name="Google Shape;134;p3"/>
          <p:cNvGrpSpPr/>
          <p:nvPr/>
        </p:nvGrpSpPr>
        <p:grpSpPr>
          <a:xfrm>
            <a:off x="1032775" y="2712900"/>
            <a:ext cx="3289104" cy="716100"/>
            <a:chOff x="1032775" y="2712900"/>
            <a:chExt cx="3289104" cy="716100"/>
          </a:xfrm>
        </p:grpSpPr>
        <p:sp>
          <p:nvSpPr>
            <p:cNvPr id="135" name="Google Shape;135;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6" name="Google Shape;136;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1</a:t>
              </a:r>
              <a:endParaRPr/>
            </a:p>
          </p:txBody>
        </p:sp>
      </p:grpSp>
      <p:grpSp>
        <p:nvGrpSpPr>
          <p:cNvPr id="137" name="Google Shape;137;p3"/>
          <p:cNvGrpSpPr/>
          <p:nvPr/>
        </p:nvGrpSpPr>
        <p:grpSpPr>
          <a:xfrm>
            <a:off x="5197450" y="2712900"/>
            <a:ext cx="3289104" cy="716100"/>
            <a:chOff x="1032775" y="2712900"/>
            <a:chExt cx="3289104" cy="716100"/>
          </a:xfrm>
        </p:grpSpPr>
        <p:sp>
          <p:nvSpPr>
            <p:cNvPr id="138" name="Google Shape;138;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9" name="Google Shape;139;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2</a:t>
              </a:r>
              <a:endParaRPr/>
            </a:p>
          </p:txBody>
        </p:sp>
      </p:grpSp>
      <p:grpSp>
        <p:nvGrpSpPr>
          <p:cNvPr id="140" name="Google Shape;140;p3"/>
          <p:cNvGrpSpPr/>
          <p:nvPr/>
        </p:nvGrpSpPr>
        <p:grpSpPr>
          <a:xfrm>
            <a:off x="9362125" y="2712900"/>
            <a:ext cx="3289104" cy="716100"/>
            <a:chOff x="1032775" y="2712900"/>
            <a:chExt cx="3289104" cy="716100"/>
          </a:xfrm>
        </p:grpSpPr>
        <p:sp>
          <p:nvSpPr>
            <p:cNvPr id="141" name="Google Shape;141;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2" name="Google Shape;142;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3</a:t>
              </a:r>
              <a:endParaRPr/>
            </a:p>
          </p:txBody>
        </p:sp>
      </p:grpSp>
      <p:grpSp>
        <p:nvGrpSpPr>
          <p:cNvPr id="143" name="Google Shape;143;p3"/>
          <p:cNvGrpSpPr/>
          <p:nvPr/>
        </p:nvGrpSpPr>
        <p:grpSpPr>
          <a:xfrm>
            <a:off x="13526800" y="2712900"/>
            <a:ext cx="3289104" cy="716100"/>
            <a:chOff x="1032775" y="2712900"/>
            <a:chExt cx="3289104" cy="716100"/>
          </a:xfrm>
        </p:grpSpPr>
        <p:sp>
          <p:nvSpPr>
            <p:cNvPr id="144" name="Google Shape;144;p3"/>
            <p:cNvSpPr/>
            <p:nvPr/>
          </p:nvSpPr>
          <p:spPr>
            <a:xfrm>
              <a:off x="1032775" y="2712900"/>
              <a:ext cx="912900" cy="716100"/>
            </a:xfrm>
            <a:prstGeom prst="roundRect">
              <a:avLst>
                <a:gd fmla="val 45018"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45" name="Google Shape;145;p3"/>
            <p:cNvSpPr txBox="1"/>
            <p:nvPr/>
          </p:nvSpPr>
          <p:spPr>
            <a:xfrm>
              <a:off x="1221079" y="2763159"/>
              <a:ext cx="3100800" cy="615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999" u="none" cap="none" strike="noStrike">
                  <a:solidFill>
                    <a:srgbClr val="FAF6EE"/>
                  </a:solidFill>
                  <a:latin typeface="Arial"/>
                  <a:ea typeface="Arial"/>
                  <a:cs typeface="Arial"/>
                  <a:sym typeface="Arial"/>
                </a:rPr>
                <a:t>0</a:t>
              </a:r>
              <a:r>
                <a:rPr b="1" lang="en-US" sz="3999">
                  <a:solidFill>
                    <a:srgbClr val="FAF6EE"/>
                  </a:solidFill>
                </a:rPr>
                <a:t>4</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49" name="Shape 149"/>
        <p:cNvGrpSpPr/>
        <p:nvPr/>
      </p:nvGrpSpPr>
      <p:grpSpPr>
        <a:xfrm>
          <a:off x="0" y="0"/>
          <a:ext cx="0" cy="0"/>
          <a:chOff x="0" y="0"/>
          <a:chExt cx="0" cy="0"/>
        </a:xfrm>
      </p:grpSpPr>
      <p:grpSp>
        <p:nvGrpSpPr>
          <p:cNvPr id="150" name="Google Shape;150;p4"/>
          <p:cNvGrpSpPr/>
          <p:nvPr/>
        </p:nvGrpSpPr>
        <p:grpSpPr>
          <a:xfrm>
            <a:off x="-1248082" y="9570840"/>
            <a:ext cx="13358044" cy="716160"/>
            <a:chOff x="0" y="-38100"/>
            <a:chExt cx="3518168" cy="188619"/>
          </a:xfrm>
        </p:grpSpPr>
        <p:sp>
          <p:nvSpPr>
            <p:cNvPr id="151" name="Google Shape;151;p4"/>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52" name="Google Shape;152;p4"/>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4"/>
          <p:cNvGrpSpPr/>
          <p:nvPr/>
        </p:nvGrpSpPr>
        <p:grpSpPr>
          <a:xfrm>
            <a:off x="962025" y="1116806"/>
            <a:ext cx="10757475" cy="6900728"/>
            <a:chOff x="0" y="66675"/>
            <a:chExt cx="14343300" cy="9200971"/>
          </a:xfrm>
        </p:grpSpPr>
        <p:sp>
          <p:nvSpPr>
            <p:cNvPr id="154" name="Google Shape;154;p4"/>
            <p:cNvSpPr txBox="1"/>
            <p:nvPr/>
          </p:nvSpPr>
          <p:spPr>
            <a:xfrm>
              <a:off x="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Introduction</a:t>
              </a:r>
              <a:endParaRPr/>
            </a:p>
          </p:txBody>
        </p:sp>
        <p:sp>
          <p:nvSpPr>
            <p:cNvPr id="155" name="Google Shape;155;p4"/>
            <p:cNvSpPr txBox="1"/>
            <p:nvPr/>
          </p:nvSpPr>
          <p:spPr>
            <a:xfrm>
              <a:off x="0" y="4463446"/>
              <a:ext cx="14238900" cy="4804200"/>
            </a:xfrm>
            <a:prstGeom prst="rect">
              <a:avLst/>
            </a:prstGeom>
            <a:noFill/>
            <a:ln>
              <a:noFill/>
            </a:ln>
          </p:spPr>
          <p:txBody>
            <a:bodyPr anchorCtr="0" anchor="t" bIns="0" lIns="0" spcFirstLastPara="1" rIns="0" wrap="square" tIns="0">
              <a:spAutoFit/>
            </a:bodyPr>
            <a:lstStyle/>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Track, and then ultimately manage and measure, the effects of climate change (Ordnance Survey).</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Track things like environmental risk, air pollution, landscape change, and more.</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Provide a better understanding of the social issues that occur in different areas as well.</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none" cap="none" strike="noStrike">
                  <a:solidFill>
                    <a:srgbClr val="4A4849"/>
                  </a:solidFill>
                  <a:latin typeface="Arial"/>
                  <a:ea typeface="Arial"/>
                  <a:cs typeface="Arial"/>
                  <a:sym typeface="Arial"/>
                </a:rPr>
                <a:t>Allow us to understand not only environmental concerns, but issues of environmental injustice—we learn what groups are most affected, and how we might mitigate these consequences.</a:t>
              </a:r>
              <a:endParaRPr/>
            </a:p>
          </p:txBody>
        </p:sp>
        <p:sp>
          <p:nvSpPr>
            <p:cNvPr id="156" name="Google Shape;156;p4"/>
            <p:cNvSpPr txBox="1"/>
            <p:nvPr/>
          </p:nvSpPr>
          <p:spPr>
            <a:xfrm>
              <a:off x="0" y="2009412"/>
              <a:ext cx="14238900" cy="1067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Mapping geospatial data centering on environmental justice plays a huge part of understanding how to mitigate climate injustices.</a:t>
              </a:r>
              <a:endParaRPr/>
            </a:p>
          </p:txBody>
        </p:sp>
        <p:sp>
          <p:nvSpPr>
            <p:cNvPr id="157" name="Google Shape;157;p4"/>
            <p:cNvSpPr txBox="1"/>
            <p:nvPr/>
          </p:nvSpPr>
          <p:spPr>
            <a:xfrm>
              <a:off x="0" y="3771643"/>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Mapping geospatial data can:</a:t>
              </a:r>
              <a:endParaRPr/>
            </a:p>
          </p:txBody>
        </p:sp>
      </p:grpSp>
      <p:sp>
        <p:nvSpPr>
          <p:cNvPr id="158" name="Google Shape;158;p4"/>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0" l="-57257" r="0" t="0"/>
            </a:stretch>
          </a:blipFill>
          <a:ln>
            <a:noFill/>
          </a:ln>
        </p:spPr>
      </p:sp>
      <p:grpSp>
        <p:nvGrpSpPr>
          <p:cNvPr id="159" name="Google Shape;159;p4"/>
          <p:cNvGrpSpPr/>
          <p:nvPr/>
        </p:nvGrpSpPr>
        <p:grpSpPr>
          <a:xfrm>
            <a:off x="12109962" y="9570840"/>
            <a:ext cx="7108723" cy="716160"/>
            <a:chOff x="0" y="-38100"/>
            <a:chExt cx="1872256" cy="188619"/>
          </a:xfrm>
        </p:grpSpPr>
        <p:sp>
          <p:nvSpPr>
            <p:cNvPr id="160" name="Google Shape;160;p4"/>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161" name="Google Shape;161;p4"/>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2" name="Google Shape;162;p4"/>
          <p:cNvSpPr txBox="1"/>
          <p:nvPr/>
        </p:nvSpPr>
        <p:spPr>
          <a:xfrm>
            <a:off x="12110050" y="156975"/>
            <a:ext cx="6178200" cy="665400"/>
          </a:xfrm>
          <a:prstGeom prst="rect">
            <a:avLst/>
          </a:prstGeom>
          <a:noFill/>
          <a:ln>
            <a:noFill/>
          </a:ln>
        </p:spPr>
        <p:txBody>
          <a:bodyPr anchorCtr="0" anchor="t" bIns="0" lIns="0" spcFirstLastPara="1" rIns="0" wrap="square" tIns="0">
            <a:spAutoFit/>
          </a:bodyPr>
          <a:lstStyle/>
          <a:p>
            <a:pPr indent="0" lvl="0" marL="0" marR="0" rtl="0" algn="l">
              <a:lnSpc>
                <a:spcPct val="139977"/>
              </a:lnSpc>
              <a:spcBef>
                <a:spcPts val="0"/>
              </a:spcBef>
              <a:spcAft>
                <a:spcPts val="0"/>
              </a:spcAft>
              <a:buNone/>
            </a:pPr>
            <a:r>
              <a:rPr lang="en-US" sz="1801">
                <a:solidFill>
                  <a:srgbClr val="4A4849"/>
                </a:solidFill>
              </a:rPr>
              <a:t>Image courtesy of</a:t>
            </a:r>
            <a:r>
              <a:rPr lang="en-US" sz="1801" u="sng">
                <a:solidFill>
                  <a:schemeClr val="hlink"/>
                </a:solidFill>
                <a:hlinkClick r:id="rId4"/>
              </a:rPr>
              <a:t> Michael Kyrivishvili</a:t>
            </a:r>
            <a:r>
              <a:rPr lang="en-US" sz="1801">
                <a:solidFill>
                  <a:srgbClr val="4A4849"/>
                </a:solidFill>
              </a:rPr>
              <a:t> on Flickr. License: CC BY.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66" name="Shape 166"/>
        <p:cNvGrpSpPr/>
        <p:nvPr/>
      </p:nvGrpSpPr>
      <p:grpSpPr>
        <a:xfrm>
          <a:off x="0" y="0"/>
          <a:ext cx="0" cy="0"/>
          <a:chOff x="0" y="0"/>
          <a:chExt cx="0" cy="0"/>
        </a:xfrm>
      </p:grpSpPr>
      <p:grpSp>
        <p:nvGrpSpPr>
          <p:cNvPr id="167" name="Google Shape;167;p5"/>
          <p:cNvGrpSpPr/>
          <p:nvPr/>
        </p:nvGrpSpPr>
        <p:grpSpPr>
          <a:xfrm>
            <a:off x="-1248082" y="9570840"/>
            <a:ext cx="13358044" cy="716160"/>
            <a:chOff x="0" y="-38100"/>
            <a:chExt cx="3518168" cy="188619"/>
          </a:xfrm>
        </p:grpSpPr>
        <p:sp>
          <p:nvSpPr>
            <p:cNvPr id="168" name="Google Shape;168;p5"/>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169" name="Google Shape;169;p5"/>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0" name="Google Shape;170;p5"/>
          <p:cNvSpPr txBox="1"/>
          <p:nvPr/>
        </p:nvSpPr>
        <p:spPr>
          <a:xfrm>
            <a:off x="962025" y="1133475"/>
            <a:ext cx="10757400" cy="1077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Introduction</a:t>
            </a:r>
            <a:endParaRPr/>
          </a:p>
        </p:txBody>
      </p:sp>
      <p:sp>
        <p:nvSpPr>
          <p:cNvPr id="171" name="Google Shape;171;p5"/>
          <p:cNvSpPr txBox="1"/>
          <p:nvPr/>
        </p:nvSpPr>
        <p:spPr>
          <a:xfrm>
            <a:off x="962025" y="3080805"/>
            <a:ext cx="9447300" cy="3202800"/>
          </a:xfrm>
          <a:prstGeom prst="rect">
            <a:avLst/>
          </a:prstGeom>
          <a:noFill/>
          <a:ln>
            <a:noFill/>
          </a:ln>
        </p:spPr>
        <p:txBody>
          <a:bodyPr anchorCtr="0" anchor="t" bIns="0" lIns="0" spcFirstLastPara="1" rIns="0" wrap="square" tIns="0">
            <a:spAutoFit/>
          </a:bodyPr>
          <a:lstStyle/>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Siting of Hazardous Waste Landfills and Their Correlation with Racial and Economic Status of Surrounding Communities</a:t>
            </a:r>
            <a:r>
              <a:rPr b="0" i="0" lang="en-US" sz="2601" u="none" cap="none" strike="noStrike">
                <a:solidFill>
                  <a:srgbClr val="4A4849"/>
                </a:solidFill>
                <a:latin typeface="Arial"/>
                <a:ea typeface="Arial"/>
                <a:cs typeface="Arial"/>
                <a:sym typeface="Arial"/>
              </a:rPr>
              <a:t> (General Accounting Office, 1983)</a:t>
            </a:r>
            <a:endParaRPr/>
          </a:p>
          <a:p>
            <a:pPr indent="-393763" lvl="1" marL="457200" marR="0" rtl="0" algn="l">
              <a:lnSpc>
                <a:spcPct val="100000"/>
              </a:lnSpc>
              <a:spcBef>
                <a:spcPts val="0"/>
              </a:spcBef>
              <a:spcAft>
                <a:spcPts val="0"/>
              </a:spcAft>
              <a:buClr>
                <a:srgbClr val="4A4849"/>
              </a:buClr>
              <a:buSzPts val="2601"/>
              <a:buFont typeface="Arial"/>
              <a:buChar char="•"/>
            </a:pPr>
            <a:r>
              <a:rPr b="0" i="0" lang="en-US" sz="2601" u="sng" cap="none" strike="noStrike">
                <a:solidFill>
                  <a:srgbClr val="4A4849"/>
                </a:solidFill>
                <a:latin typeface="Arial"/>
                <a:ea typeface="Arial"/>
                <a:cs typeface="Arial"/>
                <a:sym typeface="Arial"/>
                <a:hlinkClick r:id="rId4">
                  <a:extLst>
                    <a:ext uri="{A12FA001-AC4F-418D-AE19-62706E023703}">
                      <ahyp:hlinkClr val="tx"/>
                    </a:ext>
                  </a:extLst>
                </a:hlinkClick>
              </a:rPr>
              <a:t>Toxic Waste in the United States</a:t>
            </a:r>
            <a:r>
              <a:rPr b="0" i="0" lang="en-US" sz="2601" u="none" cap="none" strike="noStrike">
                <a:solidFill>
                  <a:srgbClr val="4A4849"/>
                </a:solidFill>
                <a:latin typeface="Arial"/>
                <a:ea typeface="Arial"/>
                <a:cs typeface="Arial"/>
                <a:sym typeface="Arial"/>
              </a:rPr>
              <a:t> (United Church of Christ, 1987) - this report coined the term "environmental racism"</a:t>
            </a:r>
            <a:endParaRPr/>
          </a:p>
          <a:p>
            <a:pPr indent="0" lvl="0" marL="0" marR="0" rtl="0" algn="l">
              <a:lnSpc>
                <a:spcPct val="100000"/>
              </a:lnSpc>
              <a:spcBef>
                <a:spcPts val="0"/>
              </a:spcBef>
              <a:spcAft>
                <a:spcPts val="0"/>
              </a:spcAft>
              <a:buNone/>
            </a:pPr>
            <a:r>
              <a:t/>
            </a:r>
            <a:endParaRPr b="0" i="0" sz="2601" u="none" cap="none" strike="noStrike">
              <a:solidFill>
                <a:srgbClr val="4A4849"/>
              </a:solidFill>
              <a:latin typeface="Arial"/>
              <a:ea typeface="Arial"/>
              <a:cs typeface="Arial"/>
              <a:sym typeface="Arial"/>
            </a:endParaRPr>
          </a:p>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Both of these studies examined the inequitable placement of environmental harms on communities of color.</a:t>
            </a:r>
            <a:endParaRPr/>
          </a:p>
        </p:txBody>
      </p:sp>
      <p:sp>
        <p:nvSpPr>
          <p:cNvPr id="172" name="Google Shape;172;p5"/>
          <p:cNvSpPr txBox="1"/>
          <p:nvPr/>
        </p:nvSpPr>
        <p:spPr>
          <a:xfrm>
            <a:off x="962025" y="2561952"/>
            <a:ext cx="10679100" cy="40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The two landmark studies that started the field of EJ:</a:t>
            </a:r>
            <a:endParaRPr/>
          </a:p>
        </p:txBody>
      </p:sp>
      <p:grpSp>
        <p:nvGrpSpPr>
          <p:cNvPr id="173" name="Google Shape;173;p5"/>
          <p:cNvGrpSpPr/>
          <p:nvPr/>
        </p:nvGrpSpPr>
        <p:grpSpPr>
          <a:xfrm>
            <a:off x="12109962" y="9570840"/>
            <a:ext cx="7108723" cy="716160"/>
            <a:chOff x="0" y="-38100"/>
            <a:chExt cx="1872256" cy="188619"/>
          </a:xfrm>
        </p:grpSpPr>
        <p:sp>
          <p:nvSpPr>
            <p:cNvPr id="174" name="Google Shape;174;p5"/>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175" name="Google Shape;175;p5"/>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6" name="Google Shape;176;p5"/>
          <p:cNvSpPr/>
          <p:nvPr/>
        </p:nvSpPr>
        <p:spPr>
          <a:xfrm>
            <a:off x="12109962" y="27682"/>
            <a:ext cx="6178038" cy="9687818"/>
          </a:xfrm>
          <a:custGeom>
            <a:rect b="b" l="l" r="r" t="t"/>
            <a:pathLst>
              <a:path extrusionOk="0" h="9687818" w="6178038">
                <a:moveTo>
                  <a:pt x="0" y="0"/>
                </a:moveTo>
                <a:lnTo>
                  <a:pt x="6178038" y="0"/>
                </a:lnTo>
                <a:lnTo>
                  <a:pt x="6178038" y="9687818"/>
                </a:lnTo>
                <a:lnTo>
                  <a:pt x="0" y="9687818"/>
                </a:lnTo>
                <a:lnTo>
                  <a:pt x="0" y="0"/>
                </a:lnTo>
                <a:close/>
              </a:path>
            </a:pathLst>
          </a:custGeom>
          <a:blipFill rotWithShape="1">
            <a:blip r:embed="rId5">
              <a:alphaModFix/>
            </a:blip>
            <a:stretch>
              <a:fillRect b="-694" l="-12725" r="-3691" t="0"/>
            </a:stretch>
          </a:blipFill>
          <a:ln>
            <a:noFill/>
          </a:ln>
        </p:spPr>
      </p:sp>
      <p:sp>
        <p:nvSpPr>
          <p:cNvPr id="177" name="Google Shape;177;p5"/>
          <p:cNvSpPr txBox="1"/>
          <p:nvPr/>
        </p:nvSpPr>
        <p:spPr>
          <a:xfrm>
            <a:off x="274426" y="9161100"/>
            <a:ext cx="12054300" cy="554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lang="en-US" sz="1801">
                <a:solidFill>
                  <a:srgbClr val="4A4849"/>
                </a:solidFill>
              </a:rPr>
              <a:t>© San Francisco Bay Area Rapid Transit District. All rights reserved. This content is excluded from our Creative Commons license. For more information, see </a:t>
            </a:r>
            <a:r>
              <a:rPr lang="en-US" sz="1801" u="sng">
                <a:solidFill>
                  <a:schemeClr val="hlink"/>
                </a:solidFill>
                <a:hlinkClick r:id="rId6"/>
              </a:rPr>
              <a:t>https://ocw.mit.edu/help/faq-fair-use</a:t>
            </a:r>
            <a:r>
              <a:rPr lang="en-US" sz="1801">
                <a:solidFill>
                  <a:srgbClr val="4A4849"/>
                </a:solidFill>
              </a:rPr>
              <a:t>/ .</a:t>
            </a:r>
            <a:endParaRPr sz="1900"/>
          </a:p>
        </p:txBody>
      </p:sp>
      <p:sp>
        <p:nvSpPr>
          <p:cNvPr id="178" name="Google Shape;178;p5"/>
          <p:cNvSpPr txBox="1"/>
          <p:nvPr/>
        </p:nvSpPr>
        <p:spPr>
          <a:xfrm>
            <a:off x="962025" y="9795845"/>
            <a:ext cx="10679100" cy="338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US" sz="2201" u="none" cap="none" strike="noStrike">
                <a:solidFill>
                  <a:srgbClr val="FAF6EE"/>
                </a:solidFill>
                <a:latin typeface="Arial"/>
                <a:ea typeface="Arial"/>
                <a:cs typeface="Arial"/>
                <a:sym typeface="Arial"/>
              </a:rPr>
              <a:t>For more, see the</a:t>
            </a:r>
            <a:r>
              <a:rPr b="0" i="1" lang="en-US" sz="2201" u="sng" cap="none" strike="noStrike">
                <a:solidFill>
                  <a:srgbClr val="FAF6EE"/>
                </a:solidFill>
                <a:latin typeface="Arial"/>
                <a:ea typeface="Arial"/>
                <a:cs typeface="Arial"/>
                <a:sym typeface="Arial"/>
                <a:hlinkClick r:id="rId7">
                  <a:extLst>
                    <a:ext uri="{A12FA001-AC4F-418D-AE19-62706E023703}">
                      <ahyp:hlinkClr val="tx"/>
                    </a:ext>
                  </a:extLst>
                </a:hlinkClick>
              </a:rPr>
              <a:t> Introduction to Climate Justice module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182" name="Shape 182"/>
        <p:cNvGrpSpPr/>
        <p:nvPr/>
      </p:nvGrpSpPr>
      <p:grpSpPr>
        <a:xfrm>
          <a:off x="0" y="0"/>
          <a:ext cx="0" cy="0"/>
          <a:chOff x="0" y="0"/>
          <a:chExt cx="0" cy="0"/>
        </a:xfrm>
      </p:grpSpPr>
      <p:grpSp>
        <p:nvGrpSpPr>
          <p:cNvPr id="183" name="Google Shape;183;p6"/>
          <p:cNvGrpSpPr/>
          <p:nvPr/>
        </p:nvGrpSpPr>
        <p:grpSpPr>
          <a:xfrm>
            <a:off x="6568563" y="9570838"/>
            <a:ext cx="11719515" cy="716167"/>
            <a:chOff x="0" y="-38100"/>
            <a:chExt cx="3086601" cy="188619"/>
          </a:xfrm>
        </p:grpSpPr>
        <p:sp>
          <p:nvSpPr>
            <p:cNvPr id="184" name="Google Shape;184;p6"/>
            <p:cNvSpPr/>
            <p:nvPr/>
          </p:nvSpPr>
          <p:spPr>
            <a:xfrm>
              <a:off x="0" y="0"/>
              <a:ext cx="3086601" cy="150519"/>
            </a:xfrm>
            <a:custGeom>
              <a:rect b="b" l="l" r="r" t="t"/>
              <a:pathLst>
                <a:path extrusionOk="0" h="150519" w="3086601">
                  <a:moveTo>
                    <a:pt x="0" y="0"/>
                  </a:moveTo>
                  <a:lnTo>
                    <a:pt x="3086601" y="0"/>
                  </a:lnTo>
                  <a:lnTo>
                    <a:pt x="3086601" y="150519"/>
                  </a:lnTo>
                  <a:lnTo>
                    <a:pt x="0" y="150519"/>
                  </a:lnTo>
                  <a:close/>
                </a:path>
              </a:pathLst>
            </a:custGeom>
            <a:solidFill>
              <a:srgbClr val="4A4849"/>
            </a:solidFill>
            <a:ln>
              <a:noFill/>
            </a:ln>
          </p:spPr>
        </p:sp>
        <p:sp>
          <p:nvSpPr>
            <p:cNvPr id="185" name="Google Shape;185;p6"/>
            <p:cNvSpPr txBox="1"/>
            <p:nvPr/>
          </p:nvSpPr>
          <p:spPr>
            <a:xfrm>
              <a:off x="0" y="-38100"/>
              <a:ext cx="3086601" cy="188619"/>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None/>
              </a:pPr>
              <a:r>
                <a:t/>
              </a:r>
              <a:endParaRPr>
                <a:solidFill>
                  <a:schemeClr val="dk1"/>
                </a:solidFill>
              </a:endParaRPr>
            </a:p>
          </p:txBody>
        </p:sp>
      </p:grpSp>
      <p:grpSp>
        <p:nvGrpSpPr>
          <p:cNvPr id="186" name="Google Shape;186;p6"/>
          <p:cNvGrpSpPr/>
          <p:nvPr/>
        </p:nvGrpSpPr>
        <p:grpSpPr>
          <a:xfrm>
            <a:off x="-540160" y="9570840"/>
            <a:ext cx="7108723" cy="716160"/>
            <a:chOff x="0" y="-38100"/>
            <a:chExt cx="1872256" cy="188619"/>
          </a:xfrm>
        </p:grpSpPr>
        <p:sp>
          <p:nvSpPr>
            <p:cNvPr id="187" name="Google Shape;187;p6"/>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188" name="Google Shape;188;p6"/>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9" name="Google Shape;189;p6"/>
          <p:cNvSpPr/>
          <p:nvPr/>
        </p:nvSpPr>
        <p:spPr>
          <a:xfrm>
            <a:off x="6568601" y="4700254"/>
            <a:ext cx="11719437" cy="5042696"/>
          </a:xfrm>
          <a:custGeom>
            <a:rect b="b" l="l" r="r" t="t"/>
            <a:pathLst>
              <a:path extrusionOk="0" h="5042696" w="11719437">
                <a:moveTo>
                  <a:pt x="0" y="0"/>
                </a:moveTo>
                <a:lnTo>
                  <a:pt x="11719437" y="0"/>
                </a:lnTo>
                <a:lnTo>
                  <a:pt x="11719437" y="5042696"/>
                </a:lnTo>
                <a:lnTo>
                  <a:pt x="0" y="5042696"/>
                </a:lnTo>
                <a:lnTo>
                  <a:pt x="0" y="0"/>
                </a:lnTo>
                <a:close/>
              </a:path>
            </a:pathLst>
          </a:custGeom>
          <a:blipFill rotWithShape="1">
            <a:blip r:embed="rId3">
              <a:alphaModFix/>
            </a:blip>
            <a:stretch>
              <a:fillRect b="0" l="0" r="0" t="0"/>
            </a:stretch>
          </a:blipFill>
          <a:ln>
            <a:noFill/>
          </a:ln>
        </p:spPr>
      </p:sp>
      <p:sp>
        <p:nvSpPr>
          <p:cNvPr id="190" name="Google Shape;190;p6"/>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LEARNING ABOUT AN IMPLICATION OF EJATLAS</a:t>
            </a:r>
            <a:endParaRPr/>
          </a:p>
        </p:txBody>
      </p:sp>
      <p:grpSp>
        <p:nvGrpSpPr>
          <p:cNvPr id="191" name="Google Shape;191;p6"/>
          <p:cNvGrpSpPr/>
          <p:nvPr/>
        </p:nvGrpSpPr>
        <p:grpSpPr>
          <a:xfrm>
            <a:off x="1028700" y="6851738"/>
            <a:ext cx="5179725" cy="2042243"/>
            <a:chOff x="0" y="-47625"/>
            <a:chExt cx="6906300" cy="2722990"/>
          </a:xfrm>
        </p:grpSpPr>
        <p:sp>
          <p:nvSpPr>
            <p:cNvPr id="192" name="Google Shape;192;p6"/>
            <p:cNvSpPr txBox="1"/>
            <p:nvPr/>
          </p:nvSpPr>
          <p:spPr>
            <a:xfrm>
              <a:off x="0" y="622165"/>
              <a:ext cx="6906300" cy="205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Read the introduction and your group’s assigned section(s) from </a:t>
              </a:r>
              <a:r>
                <a:rPr b="0" i="1" lang="en-US" sz="2501" u="sng" cap="none" strike="noStrike">
                  <a:solidFill>
                    <a:srgbClr val="4A4849"/>
                  </a:solidFill>
                  <a:latin typeface="Arial"/>
                  <a:ea typeface="Arial"/>
                  <a:cs typeface="Arial"/>
                  <a:sym typeface="Arial"/>
                  <a:hlinkClick r:id="rId4">
                    <a:extLst>
                      <a:ext uri="{A12FA001-AC4F-418D-AE19-62706E023703}">
                        <ahyp:hlinkClr val="tx"/>
                      </a:ext>
                    </a:extLst>
                  </a:hlinkClick>
                </a:rPr>
                <a:t>Mapping ecological distribution conflicts: The EJAtlas</a:t>
              </a:r>
              <a:r>
                <a:rPr b="0" i="0" lang="en-US" sz="2501" u="none" cap="none" strike="noStrike">
                  <a:solidFill>
                    <a:srgbClr val="4A4849"/>
                  </a:solidFill>
                  <a:latin typeface="Arial"/>
                  <a:ea typeface="Arial"/>
                  <a:cs typeface="Arial"/>
                  <a:sym typeface="Arial"/>
                </a:rPr>
                <a:t>.</a:t>
              </a:r>
              <a:endParaRPr/>
            </a:p>
          </p:txBody>
        </p:sp>
        <p:sp>
          <p:nvSpPr>
            <p:cNvPr id="193" name="Google Shape;193;p6"/>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Read</a:t>
              </a:r>
              <a:endParaRPr/>
            </a:p>
          </p:txBody>
        </p:sp>
      </p:grpSp>
      <p:grpSp>
        <p:nvGrpSpPr>
          <p:cNvPr id="194" name="Google Shape;194;p6"/>
          <p:cNvGrpSpPr/>
          <p:nvPr/>
        </p:nvGrpSpPr>
        <p:grpSpPr>
          <a:xfrm>
            <a:off x="1028700" y="3644617"/>
            <a:ext cx="5179725" cy="2812193"/>
            <a:chOff x="0" y="-47625"/>
            <a:chExt cx="6906300" cy="3749590"/>
          </a:xfrm>
        </p:grpSpPr>
        <p:sp>
          <p:nvSpPr>
            <p:cNvPr id="195" name="Google Shape;195;p6"/>
            <p:cNvSpPr txBox="1"/>
            <p:nvPr/>
          </p:nvSpPr>
          <p:spPr>
            <a:xfrm>
              <a:off x="0" y="622165"/>
              <a:ext cx="6906300" cy="307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Split into 5 or 10 small groups. Assign either 1 or 2 sections (from sections 2 through 11) to each group. If there are 5 groups, each group get 2 sections. If there are 10 groups, each group gets 1 section.</a:t>
              </a:r>
              <a:endParaRPr/>
            </a:p>
          </p:txBody>
        </p:sp>
        <p:sp>
          <p:nvSpPr>
            <p:cNvPr id="196" name="Google Shape;196;p6"/>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Group and assign</a:t>
              </a:r>
              <a:endParaRPr/>
            </a:p>
          </p:txBody>
        </p:sp>
      </p:grpSp>
      <p:grpSp>
        <p:nvGrpSpPr>
          <p:cNvPr id="197" name="Google Shape;197;p6"/>
          <p:cNvGrpSpPr/>
          <p:nvPr/>
        </p:nvGrpSpPr>
        <p:grpSpPr>
          <a:xfrm>
            <a:off x="7065096" y="1631380"/>
            <a:ext cx="10194300" cy="1272293"/>
            <a:chOff x="0" y="-47625"/>
            <a:chExt cx="13592400" cy="1696390"/>
          </a:xfrm>
        </p:grpSpPr>
        <p:sp>
          <p:nvSpPr>
            <p:cNvPr id="198" name="Google Shape;198;p6"/>
            <p:cNvSpPr txBox="1"/>
            <p:nvPr/>
          </p:nvSpPr>
          <p:spPr>
            <a:xfrm>
              <a:off x="0" y="622165"/>
              <a:ext cx="13592400" cy="102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501" u="none" cap="none" strike="noStrike">
                  <a:solidFill>
                    <a:srgbClr val="4A4849"/>
                  </a:solidFill>
                  <a:latin typeface="Arial"/>
                  <a:ea typeface="Arial"/>
                  <a:cs typeface="Arial"/>
                  <a:sym typeface="Arial"/>
                </a:rPr>
                <a:t>Give a 2 minute mini-presentation to the class summarizing the section(s) that your group read.</a:t>
              </a:r>
              <a:endParaRPr/>
            </a:p>
          </p:txBody>
        </p:sp>
        <p:sp>
          <p:nvSpPr>
            <p:cNvPr id="199" name="Google Shape;199;p6"/>
            <p:cNvSpPr txBox="1"/>
            <p:nvPr/>
          </p:nvSpPr>
          <p:spPr>
            <a:xfrm>
              <a:off x="0" y="-47625"/>
              <a:ext cx="135924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Present</a:t>
              </a:r>
              <a:endParaRPr/>
            </a:p>
          </p:txBody>
        </p:sp>
      </p:grpSp>
      <p:sp>
        <p:nvSpPr>
          <p:cNvPr id="200" name="Google Shape;200;p6"/>
          <p:cNvSpPr txBox="1"/>
          <p:nvPr/>
        </p:nvSpPr>
        <p:spPr>
          <a:xfrm>
            <a:off x="7600950" y="6648450"/>
            <a:ext cx="3086100" cy="3397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000" u="none" cap="none" strike="noStrike">
                <a:solidFill>
                  <a:srgbClr val="000000"/>
                </a:solidFill>
                <a:latin typeface="Arial"/>
                <a:ea typeface="Arial"/>
                <a:cs typeface="Arial"/>
                <a:sym typeface="Arial"/>
              </a:rPr>
              <a:t>IN</a:t>
            </a:r>
            <a:endParaRPr/>
          </a:p>
        </p:txBody>
      </p:sp>
      <p:grpSp>
        <p:nvGrpSpPr>
          <p:cNvPr id="201" name="Google Shape;201;p6"/>
          <p:cNvGrpSpPr/>
          <p:nvPr/>
        </p:nvGrpSpPr>
        <p:grpSpPr>
          <a:xfrm>
            <a:off x="962025" y="1003725"/>
            <a:ext cx="8746178" cy="458700"/>
            <a:chOff x="962025" y="1003725"/>
            <a:chExt cx="8746178" cy="458700"/>
          </a:xfrm>
        </p:grpSpPr>
        <p:sp>
          <p:nvSpPr>
            <p:cNvPr id="202" name="Google Shape;202;p6"/>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03" name="Google Shape;203;p6"/>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#1</a:t>
              </a:r>
              <a:endParaRPr/>
            </a:p>
          </p:txBody>
        </p:sp>
      </p:grpSp>
      <p:sp>
        <p:nvSpPr>
          <p:cNvPr id="204" name="Google Shape;204;p6"/>
          <p:cNvSpPr txBox="1"/>
          <p:nvPr/>
        </p:nvSpPr>
        <p:spPr>
          <a:xfrm>
            <a:off x="6701625" y="3984150"/>
            <a:ext cx="11453400" cy="7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800">
                <a:solidFill>
                  <a:schemeClr val="dk1"/>
                </a:solidFill>
                <a:latin typeface="Calibri"/>
                <a:ea typeface="Calibri"/>
                <a:cs typeface="Calibri"/>
                <a:sym typeface="Calibri"/>
              </a:rPr>
              <a:t>Joan Martinez-Alier, "Mapping ecological distribution conflicts: The EJAtlas,"The Extractive Industries and Society 8(4), 2021, Courtesy of Elsevier, Inc., </a:t>
            </a:r>
            <a:r>
              <a:rPr lang="en-US" sz="1800" u="sng">
                <a:solidFill>
                  <a:schemeClr val="hlink"/>
                </a:solidFill>
                <a:latin typeface="Calibri"/>
                <a:ea typeface="Calibri"/>
                <a:cs typeface="Calibri"/>
                <a:sym typeface="Calibri"/>
                <a:hlinkClick r:id="rId5"/>
              </a:rPr>
              <a:t>https://www.sciencedirect.com</a:t>
            </a:r>
            <a:r>
              <a:rPr lang="en-US" sz="1800">
                <a:solidFill>
                  <a:schemeClr val="dk1"/>
                </a:solidFill>
                <a:latin typeface="Calibri"/>
                <a:ea typeface="Calibri"/>
                <a:cs typeface="Calibri"/>
                <a:sym typeface="Calibri"/>
              </a:rPr>
              <a:t>. Used with permission.</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08" name="Shape 208"/>
        <p:cNvGrpSpPr/>
        <p:nvPr/>
      </p:nvGrpSpPr>
      <p:grpSpPr>
        <a:xfrm>
          <a:off x="0" y="0"/>
          <a:ext cx="0" cy="0"/>
          <a:chOff x="0" y="0"/>
          <a:chExt cx="0" cy="0"/>
        </a:xfrm>
      </p:grpSpPr>
      <p:grpSp>
        <p:nvGrpSpPr>
          <p:cNvPr id="209" name="Google Shape;209;p7"/>
          <p:cNvGrpSpPr/>
          <p:nvPr/>
        </p:nvGrpSpPr>
        <p:grpSpPr>
          <a:xfrm>
            <a:off x="6568563" y="9570840"/>
            <a:ext cx="12967519" cy="716160"/>
            <a:chOff x="0" y="-38100"/>
            <a:chExt cx="3415314" cy="188619"/>
          </a:xfrm>
        </p:grpSpPr>
        <p:sp>
          <p:nvSpPr>
            <p:cNvPr id="210" name="Google Shape;210;p7"/>
            <p:cNvSpPr/>
            <p:nvPr/>
          </p:nvSpPr>
          <p:spPr>
            <a:xfrm>
              <a:off x="0" y="0"/>
              <a:ext cx="3415314" cy="150519"/>
            </a:xfrm>
            <a:custGeom>
              <a:rect b="b" l="l" r="r" t="t"/>
              <a:pathLst>
                <a:path extrusionOk="0" h="150519" w="3415314">
                  <a:moveTo>
                    <a:pt x="0" y="0"/>
                  </a:moveTo>
                  <a:lnTo>
                    <a:pt x="3415314" y="0"/>
                  </a:lnTo>
                  <a:lnTo>
                    <a:pt x="3415314" y="150519"/>
                  </a:lnTo>
                  <a:lnTo>
                    <a:pt x="0" y="150519"/>
                  </a:lnTo>
                  <a:close/>
                </a:path>
              </a:pathLst>
            </a:custGeom>
            <a:solidFill>
              <a:srgbClr val="4A4849"/>
            </a:solidFill>
            <a:ln>
              <a:noFill/>
            </a:ln>
          </p:spPr>
        </p:sp>
        <p:sp>
          <p:nvSpPr>
            <p:cNvPr id="211" name="Google Shape;211;p7"/>
            <p:cNvSpPr txBox="1"/>
            <p:nvPr/>
          </p:nvSpPr>
          <p:spPr>
            <a:xfrm>
              <a:off x="0" y="-38100"/>
              <a:ext cx="3415314"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2" name="Google Shape;212;p7"/>
          <p:cNvGrpSpPr/>
          <p:nvPr/>
        </p:nvGrpSpPr>
        <p:grpSpPr>
          <a:xfrm>
            <a:off x="-540160" y="9570840"/>
            <a:ext cx="7108723" cy="716160"/>
            <a:chOff x="0" y="-38100"/>
            <a:chExt cx="1872256" cy="188619"/>
          </a:xfrm>
        </p:grpSpPr>
        <p:sp>
          <p:nvSpPr>
            <p:cNvPr id="213" name="Google Shape;213;p7"/>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214" name="Google Shape;214;p7"/>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5" name="Google Shape;215;p7"/>
          <p:cNvSpPr txBox="1"/>
          <p:nvPr/>
        </p:nvSpPr>
        <p:spPr>
          <a:xfrm>
            <a:off x="1038162" y="1695674"/>
            <a:ext cx="4254000" cy="1477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ACTIVIST PERSPECTIVES ON MAPPING</a:t>
            </a:r>
            <a:endParaRPr/>
          </a:p>
        </p:txBody>
      </p:sp>
      <p:grpSp>
        <p:nvGrpSpPr>
          <p:cNvPr id="216" name="Google Shape;216;p7"/>
          <p:cNvGrpSpPr/>
          <p:nvPr/>
        </p:nvGrpSpPr>
        <p:grpSpPr>
          <a:xfrm>
            <a:off x="1028700" y="5538558"/>
            <a:ext cx="5179725" cy="3197168"/>
            <a:chOff x="0" y="-47625"/>
            <a:chExt cx="6906300" cy="4262890"/>
          </a:xfrm>
        </p:grpSpPr>
        <p:sp>
          <p:nvSpPr>
            <p:cNvPr id="217" name="Google Shape;217;p7"/>
            <p:cNvSpPr txBox="1"/>
            <p:nvPr/>
          </p:nvSpPr>
          <p:spPr>
            <a:xfrm>
              <a:off x="0" y="622165"/>
              <a:ext cx="6906300" cy="3593100"/>
            </a:xfrm>
            <a:prstGeom prst="rect">
              <a:avLst/>
            </a:prstGeom>
            <a:noFill/>
            <a:ln>
              <a:noFill/>
            </a:ln>
          </p:spPr>
          <p:txBody>
            <a:bodyPr anchorCtr="0" anchor="t" bIns="0" lIns="0" spcFirstLastPara="1" rIns="0" wrap="square" tIns="0">
              <a:spAutoFit/>
            </a:bodyPr>
            <a:lstStyle/>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are EJ and CJ leaders using maps?</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do maps highlight critical areas for environmental justice?</a:t>
              </a:r>
              <a:endParaRPr/>
            </a:p>
            <a:p>
              <a:pPr indent="-387413" lvl="1" marL="457200" marR="0" rtl="0" algn="l">
                <a:lnSpc>
                  <a:spcPct val="100000"/>
                </a:lnSpc>
                <a:spcBef>
                  <a:spcPts val="0"/>
                </a:spcBef>
                <a:spcAft>
                  <a:spcPts val="0"/>
                </a:spcAft>
                <a:buClr>
                  <a:srgbClr val="4A4849"/>
                </a:buClr>
                <a:buSzPts val="2501"/>
                <a:buFont typeface="Arial"/>
                <a:buChar char="•"/>
              </a:pPr>
              <a:r>
                <a:rPr b="0" i="0" lang="en-US" sz="2501" u="none" cap="none" strike="noStrike">
                  <a:solidFill>
                    <a:srgbClr val="4A4849"/>
                  </a:solidFill>
                  <a:latin typeface="Arial"/>
                  <a:ea typeface="Arial"/>
                  <a:cs typeface="Arial"/>
                  <a:sym typeface="Arial"/>
                </a:rPr>
                <a:t>How is this perspective different than the previous academic article?</a:t>
              </a:r>
              <a:endParaRPr/>
            </a:p>
          </p:txBody>
        </p:sp>
        <p:sp>
          <p:nvSpPr>
            <p:cNvPr id="218" name="Google Shape;218;p7"/>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Discuss with a partner</a:t>
              </a:r>
              <a:endParaRPr/>
            </a:p>
          </p:txBody>
        </p:sp>
      </p:grpSp>
      <p:grpSp>
        <p:nvGrpSpPr>
          <p:cNvPr id="219" name="Google Shape;219;p7"/>
          <p:cNvGrpSpPr/>
          <p:nvPr/>
        </p:nvGrpSpPr>
        <p:grpSpPr>
          <a:xfrm>
            <a:off x="1028700" y="3385250"/>
            <a:ext cx="5179725" cy="1657268"/>
            <a:chOff x="0" y="-47625"/>
            <a:chExt cx="6906300" cy="2209690"/>
          </a:xfrm>
        </p:grpSpPr>
        <p:sp>
          <p:nvSpPr>
            <p:cNvPr id="220" name="Google Shape;220;p7"/>
            <p:cNvSpPr txBox="1"/>
            <p:nvPr/>
          </p:nvSpPr>
          <p:spPr>
            <a:xfrm>
              <a:off x="0" y="622165"/>
              <a:ext cx="6906300" cy="1539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1" lang="en-US" sz="2501" u="sng" cap="none" strike="noStrike">
                  <a:solidFill>
                    <a:srgbClr val="4A4849"/>
                  </a:solidFill>
                  <a:latin typeface="Arial"/>
                  <a:ea typeface="Arial"/>
                  <a:cs typeface="Arial"/>
                  <a:sym typeface="Arial"/>
                  <a:hlinkClick r:id="rId3">
                    <a:extLst>
                      <a:ext uri="{A12FA001-AC4F-418D-AE19-62706E023703}">
                        <ahyp:hlinkClr val="tx"/>
                      </a:ext>
                    </a:extLst>
                  </a:hlinkClick>
                </a:rPr>
                <a:t>Charles Lee: Environmental Justice </a:t>
              </a:r>
              <a:endParaRPr/>
            </a:p>
            <a:p>
              <a:pPr indent="0" lvl="0" marL="0" marR="0" rtl="0" algn="l">
                <a:lnSpc>
                  <a:spcPct val="100000"/>
                </a:lnSpc>
                <a:spcBef>
                  <a:spcPts val="0"/>
                </a:spcBef>
                <a:spcAft>
                  <a:spcPts val="0"/>
                </a:spcAft>
                <a:buNone/>
              </a:pPr>
              <a:r>
                <a:rPr b="0" i="1" lang="en-US" sz="2501" u="sng" cap="none" strike="noStrike">
                  <a:solidFill>
                    <a:srgbClr val="4A4849"/>
                  </a:solidFill>
                  <a:latin typeface="Arial"/>
                  <a:ea typeface="Arial"/>
                  <a:cs typeface="Arial"/>
                  <a:sym typeface="Arial"/>
                  <a:hlinkClick r:id="rId4">
                    <a:extLst>
                      <a:ext uri="{A12FA001-AC4F-418D-AE19-62706E023703}">
                        <ahyp:hlinkClr val="tx"/>
                      </a:ext>
                    </a:extLst>
                  </a:hlinkClick>
                </a:rPr>
                <a:t>Leader Uses Maps to Reveal Injustices</a:t>
              </a:r>
              <a:endParaRPr/>
            </a:p>
          </p:txBody>
        </p:sp>
        <p:sp>
          <p:nvSpPr>
            <p:cNvPr id="221" name="Google Shape;221;p7"/>
            <p:cNvSpPr txBox="1"/>
            <p:nvPr/>
          </p:nvSpPr>
          <p:spPr>
            <a:xfrm>
              <a:off x="0" y="-47625"/>
              <a:ext cx="6906300" cy="513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501" u="none" cap="none" strike="noStrike">
                  <a:solidFill>
                    <a:srgbClr val="4A4849"/>
                  </a:solidFill>
                  <a:latin typeface="Arial"/>
                  <a:ea typeface="Arial"/>
                  <a:cs typeface="Arial"/>
                  <a:sym typeface="Arial"/>
                </a:rPr>
                <a:t>Read</a:t>
              </a:r>
              <a:endParaRPr/>
            </a:p>
          </p:txBody>
        </p:sp>
      </p:grpSp>
      <p:sp>
        <p:nvSpPr>
          <p:cNvPr id="222" name="Google Shape;222;p7">
            <a:hlinkClick r:id="rId5"/>
          </p:cNvPr>
          <p:cNvSpPr/>
          <p:nvPr/>
        </p:nvSpPr>
        <p:spPr>
          <a:xfrm>
            <a:off x="6568563" y="-133335"/>
            <a:ext cx="11719437" cy="9848835"/>
          </a:xfrm>
          <a:custGeom>
            <a:rect b="b" l="l" r="r" t="t"/>
            <a:pathLst>
              <a:path extrusionOk="0" h="9848835" w="11719437">
                <a:moveTo>
                  <a:pt x="0" y="0"/>
                </a:moveTo>
                <a:lnTo>
                  <a:pt x="11719437" y="0"/>
                </a:lnTo>
                <a:lnTo>
                  <a:pt x="11719437" y="9848835"/>
                </a:lnTo>
                <a:lnTo>
                  <a:pt x="0" y="9848835"/>
                </a:lnTo>
                <a:lnTo>
                  <a:pt x="0" y="0"/>
                </a:lnTo>
                <a:close/>
              </a:path>
            </a:pathLst>
          </a:custGeom>
          <a:blipFill rotWithShape="1">
            <a:blip r:embed="rId6">
              <a:alphaModFix/>
            </a:blip>
            <a:stretch>
              <a:fillRect b="0" l="0" r="0" t="0"/>
            </a:stretch>
          </a:blipFill>
          <a:ln>
            <a:noFill/>
          </a:ln>
        </p:spPr>
      </p:sp>
      <p:grpSp>
        <p:nvGrpSpPr>
          <p:cNvPr id="223" name="Google Shape;223;p7"/>
          <p:cNvGrpSpPr/>
          <p:nvPr/>
        </p:nvGrpSpPr>
        <p:grpSpPr>
          <a:xfrm>
            <a:off x="962025" y="1003725"/>
            <a:ext cx="8746178" cy="458700"/>
            <a:chOff x="962025" y="1003725"/>
            <a:chExt cx="8746178" cy="458700"/>
          </a:xfrm>
        </p:grpSpPr>
        <p:sp>
          <p:nvSpPr>
            <p:cNvPr id="224" name="Google Shape;224;p7"/>
            <p:cNvSpPr/>
            <p:nvPr/>
          </p:nvSpPr>
          <p:spPr>
            <a:xfrm>
              <a:off x="962025" y="1003725"/>
              <a:ext cx="1928700" cy="458700"/>
            </a:xfrm>
            <a:prstGeom prst="roundRect">
              <a:avLst>
                <a:gd fmla="val 45896" name="adj"/>
              </a:avLst>
            </a:prstGeom>
            <a:solidFill>
              <a:srgbClr val="1F49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5" name="Google Shape;225;p7"/>
            <p:cNvSpPr txBox="1"/>
            <p:nvPr/>
          </p:nvSpPr>
          <p:spPr>
            <a:xfrm>
              <a:off x="1181303" y="1079167"/>
              <a:ext cx="8526900" cy="307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2000">
                  <a:solidFill>
                    <a:srgbClr val="FAF6EE"/>
                  </a:solidFill>
                </a:rPr>
                <a:t>ACTIVITY #2</a:t>
              </a:r>
              <a:endParaRPr/>
            </a:p>
          </p:txBody>
        </p:sp>
      </p:grpSp>
      <p:sp>
        <p:nvSpPr>
          <p:cNvPr id="226" name="Google Shape;226;p7"/>
          <p:cNvSpPr txBox="1"/>
          <p:nvPr/>
        </p:nvSpPr>
        <p:spPr>
          <a:xfrm>
            <a:off x="16907250" y="10140700"/>
            <a:ext cx="1417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27" name="Google Shape;227;p7"/>
          <p:cNvSpPr txBox="1"/>
          <p:nvPr/>
        </p:nvSpPr>
        <p:spPr>
          <a:xfrm>
            <a:off x="7127075" y="9570850"/>
            <a:ext cx="11850600" cy="4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lt1"/>
                </a:solidFill>
                <a:latin typeface="Calibri"/>
                <a:ea typeface="Calibri"/>
                <a:cs typeface="Calibri"/>
                <a:sym typeface="Calibri"/>
              </a:rPr>
              <a:t>© ESRI. All rights reserved. This content is excluded from our Creative Commons license. For more information, see </a:t>
            </a:r>
            <a:r>
              <a:rPr lang="en-US" sz="1800" u="sng">
                <a:solidFill>
                  <a:schemeClr val="hlink"/>
                </a:solidFill>
                <a:latin typeface="Calibri"/>
                <a:ea typeface="Calibri"/>
                <a:cs typeface="Calibri"/>
                <a:sym typeface="Calibri"/>
                <a:hlinkClick r:id="rId7"/>
              </a:rPr>
              <a:t>https://ocw.mit.edu/help/faq-fair-use/</a:t>
            </a:r>
            <a:r>
              <a:rPr lang="en-US" sz="1800">
                <a:solidFill>
                  <a:schemeClr val="dk1"/>
                </a:solidFill>
                <a:latin typeface="Calibri"/>
                <a:ea typeface="Calibri"/>
                <a:cs typeface="Calibri"/>
                <a:sym typeface="Calibri"/>
              </a:rPr>
              <a:t> </a:t>
            </a:r>
            <a:r>
              <a:rPr lang="en-US" sz="1800">
                <a:solidFill>
                  <a:schemeClr val="lt1"/>
                </a:solidFill>
                <a:latin typeface="Calibri"/>
                <a:ea typeface="Calibri"/>
                <a:cs typeface="Calibri"/>
                <a:sym typeface="Calibri"/>
              </a:rPr>
              <a:t>.</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31" name="Shape 231"/>
        <p:cNvGrpSpPr/>
        <p:nvPr/>
      </p:nvGrpSpPr>
      <p:grpSpPr>
        <a:xfrm>
          <a:off x="0" y="0"/>
          <a:ext cx="0" cy="0"/>
          <a:chOff x="0" y="0"/>
          <a:chExt cx="0" cy="0"/>
        </a:xfrm>
      </p:grpSpPr>
      <p:grpSp>
        <p:nvGrpSpPr>
          <p:cNvPr id="232" name="Google Shape;232;p8"/>
          <p:cNvGrpSpPr/>
          <p:nvPr/>
        </p:nvGrpSpPr>
        <p:grpSpPr>
          <a:xfrm>
            <a:off x="-1248082" y="9570840"/>
            <a:ext cx="13358044" cy="716160"/>
            <a:chOff x="0" y="-38100"/>
            <a:chExt cx="3518168" cy="188619"/>
          </a:xfrm>
        </p:grpSpPr>
        <p:sp>
          <p:nvSpPr>
            <p:cNvPr id="233" name="Google Shape;233;p8"/>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234" name="Google Shape;234;p8"/>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5" name="Google Shape;235;p8"/>
          <p:cNvGrpSpPr/>
          <p:nvPr/>
        </p:nvGrpSpPr>
        <p:grpSpPr>
          <a:xfrm>
            <a:off x="12109962" y="9570840"/>
            <a:ext cx="6178038" cy="716160"/>
            <a:chOff x="0" y="-38100"/>
            <a:chExt cx="1627138" cy="188619"/>
          </a:xfrm>
        </p:grpSpPr>
        <p:sp>
          <p:nvSpPr>
            <p:cNvPr id="236" name="Google Shape;236;p8"/>
            <p:cNvSpPr/>
            <p:nvPr/>
          </p:nvSpPr>
          <p:spPr>
            <a:xfrm>
              <a:off x="0" y="0"/>
              <a:ext cx="1627138" cy="150519"/>
            </a:xfrm>
            <a:custGeom>
              <a:rect b="b" l="l" r="r" t="t"/>
              <a:pathLst>
                <a:path extrusionOk="0" h="150519" w="1627138">
                  <a:moveTo>
                    <a:pt x="0" y="0"/>
                  </a:moveTo>
                  <a:lnTo>
                    <a:pt x="1627138" y="0"/>
                  </a:lnTo>
                  <a:lnTo>
                    <a:pt x="1627138" y="150519"/>
                  </a:lnTo>
                  <a:lnTo>
                    <a:pt x="0" y="150519"/>
                  </a:lnTo>
                  <a:close/>
                </a:path>
              </a:pathLst>
            </a:custGeom>
            <a:solidFill>
              <a:srgbClr val="04467C"/>
            </a:solidFill>
            <a:ln>
              <a:noFill/>
            </a:ln>
          </p:spPr>
        </p:sp>
        <p:sp>
          <p:nvSpPr>
            <p:cNvPr id="237" name="Google Shape;237;p8"/>
            <p:cNvSpPr txBox="1"/>
            <p:nvPr/>
          </p:nvSpPr>
          <p:spPr>
            <a:xfrm>
              <a:off x="0" y="-38100"/>
              <a:ext cx="162713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lang="en-US" sz="1599">
                  <a:solidFill>
                    <a:srgbClr val="FFFFFF"/>
                  </a:solidFill>
                </a:rPr>
                <a:t>This image is in the public domain.</a:t>
              </a:r>
              <a:endParaRPr/>
            </a:p>
          </p:txBody>
        </p:sp>
      </p:grpSp>
      <p:sp>
        <p:nvSpPr>
          <p:cNvPr id="238" name="Google Shape;238;p8"/>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3">
              <a:alphaModFix/>
            </a:blip>
            <a:stretch>
              <a:fillRect b="0" l="-104715" r="-33544" t="0"/>
            </a:stretch>
          </a:blipFill>
          <a:ln>
            <a:noFill/>
          </a:ln>
        </p:spPr>
      </p:sp>
      <p:grpSp>
        <p:nvGrpSpPr>
          <p:cNvPr id="239" name="Google Shape;239;p8"/>
          <p:cNvGrpSpPr/>
          <p:nvPr/>
        </p:nvGrpSpPr>
        <p:grpSpPr>
          <a:xfrm>
            <a:off x="1028700" y="3818112"/>
            <a:ext cx="10425375" cy="2764522"/>
            <a:chOff x="0" y="104775"/>
            <a:chExt cx="13900500" cy="3686030"/>
          </a:xfrm>
        </p:grpSpPr>
        <p:sp>
          <p:nvSpPr>
            <p:cNvPr id="240" name="Google Shape;240;p8"/>
            <p:cNvSpPr txBox="1"/>
            <p:nvPr/>
          </p:nvSpPr>
          <p:spPr>
            <a:xfrm>
              <a:off x="0" y="104775"/>
              <a:ext cx="13900500" cy="2223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10831" u="none" cap="none" strike="noStrike">
                  <a:solidFill>
                    <a:srgbClr val="4A4849"/>
                  </a:solidFill>
                  <a:latin typeface="Arial"/>
                  <a:ea typeface="Arial"/>
                  <a:cs typeface="Arial"/>
                  <a:sym typeface="Arial"/>
                </a:rPr>
                <a:t>EJAtlas</a:t>
              </a:r>
              <a:endParaRPr/>
            </a:p>
          </p:txBody>
        </p:sp>
        <p:sp>
          <p:nvSpPr>
            <p:cNvPr id="241" name="Google Shape;241;p8"/>
            <p:cNvSpPr txBox="1"/>
            <p:nvPr/>
          </p:nvSpPr>
          <p:spPr>
            <a:xfrm>
              <a:off x="0" y="3134105"/>
              <a:ext cx="13528500" cy="65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3200" u="none" cap="none" strike="noStrike">
                  <a:solidFill>
                    <a:srgbClr val="4A4849"/>
                  </a:solidFill>
                  <a:latin typeface="Arial"/>
                  <a:ea typeface="Arial"/>
                  <a:cs typeface="Arial"/>
                  <a:sym typeface="Arial"/>
                </a:rPr>
                <a:t>PART 1</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6EE"/>
        </a:solidFill>
      </p:bgPr>
    </p:bg>
    <p:spTree>
      <p:nvGrpSpPr>
        <p:cNvPr id="245" name="Shape 245"/>
        <p:cNvGrpSpPr/>
        <p:nvPr/>
      </p:nvGrpSpPr>
      <p:grpSpPr>
        <a:xfrm>
          <a:off x="0" y="0"/>
          <a:ext cx="0" cy="0"/>
          <a:chOff x="0" y="0"/>
          <a:chExt cx="0" cy="0"/>
        </a:xfrm>
      </p:grpSpPr>
      <p:grpSp>
        <p:nvGrpSpPr>
          <p:cNvPr id="246" name="Google Shape;246;p9"/>
          <p:cNvGrpSpPr/>
          <p:nvPr/>
        </p:nvGrpSpPr>
        <p:grpSpPr>
          <a:xfrm>
            <a:off x="-1248082" y="9570840"/>
            <a:ext cx="13358044" cy="716160"/>
            <a:chOff x="0" y="-38100"/>
            <a:chExt cx="3518168" cy="188619"/>
          </a:xfrm>
        </p:grpSpPr>
        <p:sp>
          <p:nvSpPr>
            <p:cNvPr id="247" name="Google Shape;247;p9"/>
            <p:cNvSpPr/>
            <p:nvPr/>
          </p:nvSpPr>
          <p:spPr>
            <a:xfrm>
              <a:off x="0" y="0"/>
              <a:ext cx="3518168" cy="150519"/>
            </a:xfrm>
            <a:custGeom>
              <a:rect b="b" l="l" r="r" t="t"/>
              <a:pathLst>
                <a:path extrusionOk="0" h="150519" w="3518168">
                  <a:moveTo>
                    <a:pt x="0" y="0"/>
                  </a:moveTo>
                  <a:lnTo>
                    <a:pt x="3518168" y="0"/>
                  </a:lnTo>
                  <a:lnTo>
                    <a:pt x="3518168" y="150519"/>
                  </a:lnTo>
                  <a:lnTo>
                    <a:pt x="0" y="150519"/>
                  </a:lnTo>
                  <a:close/>
                </a:path>
              </a:pathLst>
            </a:custGeom>
            <a:solidFill>
              <a:srgbClr val="4A4849"/>
            </a:solidFill>
            <a:ln>
              <a:noFill/>
            </a:ln>
          </p:spPr>
        </p:sp>
        <p:sp>
          <p:nvSpPr>
            <p:cNvPr id="248" name="Google Shape;248;p9"/>
            <p:cNvSpPr txBox="1"/>
            <p:nvPr/>
          </p:nvSpPr>
          <p:spPr>
            <a:xfrm>
              <a:off x="0" y="-38100"/>
              <a:ext cx="3518168"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9" name="Google Shape;249;p9"/>
          <p:cNvGrpSpPr/>
          <p:nvPr/>
        </p:nvGrpSpPr>
        <p:grpSpPr>
          <a:xfrm>
            <a:off x="962025" y="1116806"/>
            <a:ext cx="10757475" cy="5686458"/>
            <a:chOff x="0" y="66675"/>
            <a:chExt cx="14343300" cy="7581944"/>
          </a:xfrm>
        </p:grpSpPr>
        <p:sp>
          <p:nvSpPr>
            <p:cNvPr id="250" name="Google Shape;250;p9"/>
            <p:cNvSpPr txBox="1"/>
            <p:nvPr/>
          </p:nvSpPr>
          <p:spPr>
            <a:xfrm>
              <a:off x="0" y="66675"/>
              <a:ext cx="14343300" cy="143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999" u="none" cap="none" strike="noStrike">
                  <a:solidFill>
                    <a:srgbClr val="4A4849"/>
                  </a:solidFill>
                  <a:latin typeface="Arial"/>
                  <a:ea typeface="Arial"/>
                  <a:cs typeface="Arial"/>
                  <a:sym typeface="Arial"/>
                </a:rPr>
                <a:t>Overview of EJAtlas</a:t>
              </a:r>
              <a:endParaRPr/>
            </a:p>
          </p:txBody>
        </p:sp>
        <p:sp>
          <p:nvSpPr>
            <p:cNvPr id="251" name="Google Shape;251;p9"/>
            <p:cNvSpPr txBox="1"/>
            <p:nvPr/>
          </p:nvSpPr>
          <p:spPr>
            <a:xfrm>
              <a:off x="0" y="2701215"/>
              <a:ext cx="14238900" cy="2669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The </a:t>
              </a:r>
              <a:r>
                <a:rPr b="0" i="0" lang="en-US" sz="2601" u="sng" cap="none" strike="noStrike">
                  <a:solidFill>
                    <a:srgbClr val="4A4849"/>
                  </a:solidFill>
                  <a:latin typeface="Arial"/>
                  <a:ea typeface="Arial"/>
                  <a:cs typeface="Arial"/>
                  <a:sym typeface="Arial"/>
                  <a:hlinkClick r:id="rId3">
                    <a:extLst>
                      <a:ext uri="{A12FA001-AC4F-418D-AE19-62706E023703}">
                        <ahyp:hlinkClr val="tx"/>
                      </a:ext>
                    </a:extLst>
                  </a:hlinkClick>
                </a:rPr>
                <a:t>EJAtlas</a:t>
              </a:r>
              <a:r>
                <a:rPr b="0" i="0" lang="en-US" sz="2601" u="none" cap="none" strike="noStrike">
                  <a:solidFill>
                    <a:srgbClr val="4A4849"/>
                  </a:solidFill>
                  <a:latin typeface="Arial"/>
                  <a:ea typeface="Arial"/>
                  <a:cs typeface="Arial"/>
                  <a:sym typeface="Arial"/>
                </a:rPr>
                <a:t> is an online platform and tool developed to make visible and systematize contemporary struggles against environmental injustice worldwide—with and for affected groups. EJAtlas documents social, often invisible, conflicts around environmental issues worldwide. Users can explore the page by kinds of issues, country maps, and more.</a:t>
              </a:r>
              <a:endParaRPr/>
            </a:p>
          </p:txBody>
        </p:sp>
        <p:sp>
          <p:nvSpPr>
            <p:cNvPr id="252" name="Google Shape;252;p9"/>
            <p:cNvSpPr txBox="1"/>
            <p:nvPr/>
          </p:nvSpPr>
          <p:spPr>
            <a:xfrm>
              <a:off x="0" y="7114919"/>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601" u="none" cap="none" strike="noStrike">
                  <a:solidFill>
                    <a:srgbClr val="4A4849"/>
                  </a:solidFill>
                  <a:latin typeface="Arial"/>
                  <a:ea typeface="Arial"/>
                  <a:cs typeface="Arial"/>
                  <a:sym typeface="Arial"/>
                </a:rPr>
                <a:t>Take a few minutes as a class to read about the EJAtlas </a:t>
              </a:r>
              <a:r>
                <a:rPr b="0" i="0" lang="en-US" sz="2601" u="sng" cap="none" strike="noStrike">
                  <a:solidFill>
                    <a:srgbClr val="4A4849"/>
                  </a:solidFill>
                  <a:latin typeface="Arial"/>
                  <a:ea typeface="Arial"/>
                  <a:cs typeface="Arial"/>
                  <a:sym typeface="Arial"/>
                  <a:hlinkClick r:id="rId4">
                    <a:extLst>
                      <a:ext uri="{A12FA001-AC4F-418D-AE19-62706E023703}">
                        <ahyp:hlinkClr val="tx"/>
                      </a:ext>
                    </a:extLst>
                  </a:hlinkClick>
                </a:rPr>
                <a:t>here</a:t>
              </a:r>
              <a:r>
                <a:rPr b="0" i="0" lang="en-US" sz="2601" u="none" cap="none" strike="noStrike">
                  <a:solidFill>
                    <a:srgbClr val="4A4849"/>
                  </a:solidFill>
                  <a:latin typeface="Arial"/>
                  <a:ea typeface="Arial"/>
                  <a:cs typeface="Arial"/>
                  <a:sym typeface="Arial"/>
                </a:rPr>
                <a:t>.</a:t>
              </a:r>
              <a:endParaRPr/>
            </a:p>
          </p:txBody>
        </p:sp>
        <p:sp>
          <p:nvSpPr>
            <p:cNvPr id="253" name="Google Shape;253;p9"/>
            <p:cNvSpPr txBox="1"/>
            <p:nvPr/>
          </p:nvSpPr>
          <p:spPr>
            <a:xfrm>
              <a:off x="0" y="2009412"/>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What is the EJAtlas?</a:t>
              </a:r>
              <a:endParaRPr/>
            </a:p>
          </p:txBody>
        </p:sp>
        <p:sp>
          <p:nvSpPr>
            <p:cNvPr id="254" name="Google Shape;254;p9"/>
            <p:cNvSpPr txBox="1"/>
            <p:nvPr/>
          </p:nvSpPr>
          <p:spPr>
            <a:xfrm>
              <a:off x="0" y="6423116"/>
              <a:ext cx="14238900" cy="53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2601" u="none" cap="none" strike="noStrike">
                  <a:solidFill>
                    <a:srgbClr val="4A4849"/>
                  </a:solidFill>
                  <a:latin typeface="Arial"/>
                  <a:ea typeface="Arial"/>
                  <a:cs typeface="Arial"/>
                  <a:sym typeface="Arial"/>
                </a:rPr>
                <a:t>Learn more about the EJAtlas</a:t>
              </a:r>
              <a:endParaRPr/>
            </a:p>
          </p:txBody>
        </p:sp>
      </p:grpSp>
      <p:grpSp>
        <p:nvGrpSpPr>
          <p:cNvPr id="255" name="Google Shape;255;p9"/>
          <p:cNvGrpSpPr/>
          <p:nvPr/>
        </p:nvGrpSpPr>
        <p:grpSpPr>
          <a:xfrm>
            <a:off x="12109962" y="9570840"/>
            <a:ext cx="7108723" cy="716160"/>
            <a:chOff x="0" y="-38100"/>
            <a:chExt cx="1872256" cy="188619"/>
          </a:xfrm>
        </p:grpSpPr>
        <p:sp>
          <p:nvSpPr>
            <p:cNvPr id="256" name="Google Shape;256;p9"/>
            <p:cNvSpPr/>
            <p:nvPr/>
          </p:nvSpPr>
          <p:spPr>
            <a:xfrm>
              <a:off x="0" y="0"/>
              <a:ext cx="1872256" cy="150519"/>
            </a:xfrm>
            <a:custGeom>
              <a:rect b="b" l="l" r="r" t="t"/>
              <a:pathLst>
                <a:path extrusionOk="0" h="150519" w="1872256">
                  <a:moveTo>
                    <a:pt x="0" y="0"/>
                  </a:moveTo>
                  <a:lnTo>
                    <a:pt x="1872256" y="0"/>
                  </a:lnTo>
                  <a:lnTo>
                    <a:pt x="1872256" y="150519"/>
                  </a:lnTo>
                  <a:lnTo>
                    <a:pt x="0" y="150519"/>
                  </a:lnTo>
                  <a:close/>
                </a:path>
              </a:pathLst>
            </a:custGeom>
            <a:solidFill>
              <a:srgbClr val="04467C"/>
            </a:solidFill>
            <a:ln>
              <a:noFill/>
            </a:ln>
          </p:spPr>
        </p:sp>
        <p:sp>
          <p:nvSpPr>
            <p:cNvPr id="257" name="Google Shape;257;p9"/>
            <p:cNvSpPr txBox="1"/>
            <p:nvPr/>
          </p:nvSpPr>
          <p:spPr>
            <a:xfrm>
              <a:off x="0" y="-38100"/>
              <a:ext cx="1872256" cy="188619"/>
            </a:xfrm>
            <a:prstGeom prst="rect">
              <a:avLst/>
            </a:prstGeom>
            <a:noFill/>
            <a:ln>
              <a:noFill/>
            </a:ln>
          </p:spPr>
          <p:txBody>
            <a:bodyPr anchorCtr="0" anchor="ctr" bIns="50800" lIns="50800" spcFirstLastPara="1" rIns="50800" wrap="square" tIns="50800">
              <a:noAutofit/>
            </a:bodyPr>
            <a:lstStyle/>
            <a:p>
              <a:pPr indent="0" lvl="0" marL="0" marR="0" rtl="0" algn="ctr">
                <a:lnSpc>
                  <a:spcPct val="1555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8" name="Google Shape;258;p9"/>
          <p:cNvSpPr/>
          <p:nvPr/>
        </p:nvSpPr>
        <p:spPr>
          <a:xfrm>
            <a:off x="12109962" y="0"/>
            <a:ext cx="6178038" cy="9715500"/>
          </a:xfrm>
          <a:custGeom>
            <a:rect b="b" l="l" r="r" t="t"/>
            <a:pathLst>
              <a:path extrusionOk="0" h="9715500" w="6178038">
                <a:moveTo>
                  <a:pt x="0" y="0"/>
                </a:moveTo>
                <a:lnTo>
                  <a:pt x="6178038" y="0"/>
                </a:lnTo>
                <a:lnTo>
                  <a:pt x="6178038" y="9715500"/>
                </a:lnTo>
                <a:lnTo>
                  <a:pt x="0" y="9715500"/>
                </a:lnTo>
                <a:lnTo>
                  <a:pt x="0" y="0"/>
                </a:lnTo>
                <a:close/>
              </a:path>
            </a:pathLst>
          </a:custGeom>
          <a:blipFill rotWithShape="1">
            <a:blip r:embed="rId5">
              <a:alphaModFix/>
            </a:blip>
            <a:stretch>
              <a:fillRect b="0" l="-1174" r="-129081" t="0"/>
            </a:stretch>
          </a:blipFill>
          <a:ln>
            <a:noFill/>
          </a:ln>
        </p:spPr>
      </p:sp>
      <p:sp>
        <p:nvSpPr>
          <p:cNvPr id="259" name="Google Shape;259;p9"/>
          <p:cNvSpPr txBox="1"/>
          <p:nvPr/>
        </p:nvSpPr>
        <p:spPr>
          <a:xfrm>
            <a:off x="12109950" y="9293700"/>
            <a:ext cx="5928600" cy="4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Map courtesy of EJ Atlas.</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4D1872214E7E4AA66A0644C9DCCEFF" ma:contentTypeVersion="20" ma:contentTypeDescription="Create a new document." ma:contentTypeScope="" ma:versionID="b64c251d96184546e269a72f928e5bcc">
  <xsd:schema xmlns:xsd="http://www.w3.org/2001/XMLSchema" xmlns:xs="http://www.w3.org/2001/XMLSchema" xmlns:p="http://schemas.microsoft.com/office/2006/metadata/properties" xmlns:ns2="ce0de229-b968-460b-bfa6-c309bf067a33" xmlns:ns3="b2272a47-6a34-441e-975c-341e732a1f8b" targetNamespace="http://schemas.microsoft.com/office/2006/metadata/properties" ma:root="true" ma:fieldsID="88720662ca1d06016b9613cbd979157d" ns2:_="" ns3:_="">
    <xsd:import namespace="ce0de229-b968-460b-bfa6-c309bf067a33"/>
    <xsd:import namespace="b2272a47-6a34-441e-975c-341e732a1f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ateCreated"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0de229-b968-460b-bfa6-c309bf067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Created" ma:index="20" nillable="true" ma:displayName="Date Created" ma:format="DateOnly" ma:internalName="DateCreat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3350ec4-10e3-4b5d-9666-7d76f34ba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272a47-6a34-441e-975c-341e732a1f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8e604a0-3b80-4256-b30c-b3eb53d14f4e}" ma:internalName="TaxCatchAll" ma:showField="CatchAllData" ma:web="b2272a47-6a34-441e-975c-341e732a1f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2272a47-6a34-441e-975c-341e732a1f8b" xsi:nil="true"/>
    <DateCreated xmlns="ce0de229-b968-460b-bfa6-c309bf067a33" xsi:nil="true"/>
    <lcf76f155ced4ddcb4097134ff3c332f xmlns="ce0de229-b968-460b-bfa6-c309bf067a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21197C5-B4BB-4945-B872-78C628D8D4DE}"/>
</file>

<file path=customXml/itemProps2.xml><?xml version="1.0" encoding="utf-8"?>
<ds:datastoreItem xmlns:ds="http://schemas.openxmlformats.org/officeDocument/2006/customXml" ds:itemID="{471867F7-FD05-46CB-AA1D-889813486C9B}"/>
</file>

<file path=customXml/itemProps3.xml><?xml version="1.0" encoding="utf-8"?>
<ds:datastoreItem xmlns:ds="http://schemas.openxmlformats.org/officeDocument/2006/customXml" ds:itemID="{33FF239E-A665-47D9-A70F-757AE2028320}"/>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0x0101001F4D1872214E7E4AA66A0644C9DCCEFF</vt:lpwstr>
  </property>
</Properties>
</file>