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47" roundtripDataSignature="AMtx7mgCNUVrcjrp7MUbrqCM+SV5uJ7n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39" Type="http://schemas.openxmlformats.org/officeDocument/2006/relationships/slide" Target="slides/slide34.xml"/><Relationship Id="rId18" Type="http://schemas.openxmlformats.org/officeDocument/2006/relationships/slide" Target="slides/slide13.xml"/><Relationship Id="rId42" Type="http://schemas.openxmlformats.org/officeDocument/2006/relationships/slide" Target="slides/slide37.xml"/><Relationship Id="rId21" Type="http://schemas.openxmlformats.org/officeDocument/2006/relationships/slide" Target="slides/slide16.xml"/><Relationship Id="rId47" Type="http://customschemas.google.com/relationships/presentationmetadata" Target="metadata"/><Relationship Id="rId34" Type="http://schemas.openxmlformats.org/officeDocument/2006/relationships/slide" Target="slides/slide29.xml"/><Relationship Id="rId50" Type="http://schemas.openxmlformats.org/officeDocument/2006/relationships/customXml" Target="../customXml/item3.xml"/><Relationship Id="rId7" Type="http://schemas.openxmlformats.org/officeDocument/2006/relationships/slide" Target="slides/slide2.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slide" Target="slides/slide35.xml"/><Relationship Id="rId24" Type="http://schemas.openxmlformats.org/officeDocument/2006/relationships/slide" Target="slides/slide19.xml"/><Relationship Id="rId45" Type="http://schemas.openxmlformats.org/officeDocument/2006/relationships/slide" Target="slides/slide40.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49" Type="http://schemas.openxmlformats.org/officeDocument/2006/relationships/customXml" Target="../customXml/item2.xml"/><Relationship Id="rId44" Type="http://schemas.openxmlformats.org/officeDocument/2006/relationships/slide" Target="slides/slide39.xml"/><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3"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14" Type="http://schemas.openxmlformats.org/officeDocument/2006/relationships/slide" Target="slides/slide9.xml"/><Relationship Id="rId48" Type="http://schemas.openxmlformats.org/officeDocument/2006/relationships/customXml" Target="../customXml/item1.xml"/><Relationship Id="rId8" Type="http://schemas.openxmlformats.org/officeDocument/2006/relationships/slide" Target="slides/slide3.xml"/><Relationship Id="rId3" Type="http://schemas.openxmlformats.org/officeDocument/2006/relationships/presProps" Target="presProps.xml"/><Relationship Id="rId46" Type="http://schemas.openxmlformats.org/officeDocument/2006/relationships/slide" Target="slides/slide41.xml"/><Relationship Id="rId25" Type="http://schemas.openxmlformats.org/officeDocument/2006/relationships/slide" Target="slides/slide20.xml"/><Relationship Id="rId33" Type="http://schemas.openxmlformats.org/officeDocument/2006/relationships/slide" Target="slides/slide28.xml"/><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theme" Target="theme/theme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38b02aacefe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38b02aacefe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5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5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5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5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4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4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4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4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4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5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50"/>
          <p:cNvSpPr/>
          <p:nvPr>
            <p:ph idx="2" type="pic"/>
          </p:nvPr>
        </p:nvSpPr>
        <p:spPr>
          <a:xfrm>
            <a:off x="1792288" y="612775"/>
            <a:ext cx="5486400" cy="4114800"/>
          </a:xfrm>
          <a:prstGeom prst="rect">
            <a:avLst/>
          </a:prstGeom>
          <a:noFill/>
          <a:ln>
            <a:noFill/>
          </a:ln>
        </p:spPr>
      </p:sp>
      <p:sp>
        <p:nvSpPr>
          <p:cNvPr id="64" name="Google Shape;64;p5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4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unsplash.com/@billy_huy?utm_source=unsplash&amp;utm_medium=referral&amp;utm_content=creditCopyText" TargetMode="External"/><Relationship Id="rId4" Type="http://schemas.openxmlformats.org/officeDocument/2006/relationships/hyperlink" Target="https://unsplash.com/photos/cloudy-sky-at-daytime-v9bnfMCyKbg?utm_source=unsplash&amp;utm_medium=referral&amp;utm_content=creditCopyText" TargetMode="External"/><Relationship Id="rId5"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hyperlink" Target="https://www.wiley.com/en-us/What+is+Critical+Environmental+Justice"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ocw.mit.edu/help/faq-fair-use/" TargetMode="External"/><Relationship Id="rId5" Type="http://schemas.openxmlformats.org/officeDocument/2006/relationships/hyperlink" Target="https://www.wiley.com/en-us/What+is+Critical+Environmental+Justice"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www.cambridge.org/core/journals/du-bois-review-social-science-research-on-race/article/toward-a-critical-environmental-justice-studies/804B88CD36120349E0027EBC0D59D05E" TargetMode="Externa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centerclimatejustice.universityofcalifornia.edu/what-is-climate-justice/" TargetMode="External"/><Relationship Id="rId4" Type="http://schemas.openxmlformats.org/officeDocument/2006/relationships/hyperlink" Target="https://www.michelleforboston.com/plans/food-justice" TargetMode="External"/><Relationship Id="rId5" Type="http://schemas.openxmlformats.org/officeDocument/2006/relationships/hyperlink" Target="https://dusp.mit.edu/projects/healthy-communities-through-housing-justice" TargetMode="External"/><Relationship Id="rId6" Type="http://schemas.openxmlformats.org/officeDocument/2006/relationships/hyperlink" Target="https://centerclimatejustice.universityofcalifornia.edu/posts/indigenous-peoples-and-climate-justice-by-kyle-powys-whyte/" TargetMode="External"/><Relationship Id="rId7" Type="http://schemas.openxmlformats.org/officeDocument/2006/relationships/hyperlink" Target="https://www.housingjusticeplatform.org" TargetMode="External"/><Relationship Id="rId8" Type="http://schemas.openxmlformats.org/officeDocument/2006/relationships/hyperlink" Target="https://jtalliance.org/what-is-just-transitio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www.ceed.org/wp-content/uploads/2012/05/Climate-Inequality_CEED.pdf" TargetMode="External"/><Relationship Id="rId4" Type="http://schemas.openxmlformats.org/officeDocument/2006/relationships/hyperlink" Target="http://www.ceed.org/wp-content/uploads/2012/05/Climate-Inequality_CEED.pdf" TargetMode="External"/><Relationship Id="rId5" Type="http://schemas.openxmlformats.org/officeDocument/2006/relationships/image" Target="../media/image10.png"/><Relationship Id="rId6" Type="http://schemas.openxmlformats.org/officeDocument/2006/relationships/hyperlink" Target="https://ocw.mit.edu/help/faq-fair-us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yaleclimateconnections.org/2020/07/what-is-climate-justice/" TargetMode="External"/><Relationship Id="rId4" Type="http://schemas.openxmlformats.org/officeDocument/2006/relationships/hyperlink" Target="https://climate.mit.edu/explainers/climate-justice" TargetMode="External"/><Relationship Id="rId5" Type="http://schemas.openxmlformats.org/officeDocument/2006/relationships/image" Target="../media/image7.jpg"/><Relationship Id="rId6" Type="http://schemas.openxmlformats.org/officeDocument/2006/relationships/hyperlink" Target="https://unsplash.com/@markusspiske?utm_source=unsplash&amp;utm_medium=referral&amp;utm_content=creditCopyText" TargetMode="External"/><Relationship Id="rId7" Type="http://schemas.openxmlformats.org/officeDocument/2006/relationships/hyperlink" Target="https://unsplash.com/photos/one-world-signage-r1BS0pzlr1M?utm_source=unsplash&amp;utm_medium=referral&amp;utm_content=creditCopyTex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www.fuhem.es/media/ecosocial/File/Boletin%20ECOS/ECOS%20CDV/Boletin_9/Dayaneni.pdf" TargetMode="External"/><Relationship Id="rId4" Type="http://schemas.openxmlformats.org/officeDocument/2006/relationships/hyperlink" Target="https://digitalcommons.csbsju.edu/environmental_studies_pubs/9/" TargetMode="External"/><Relationship Id="rId5"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www.annualreviews.org/doi/abs/10.1146/annurev-environ-082508-094348" TargetMode="External"/><Relationship Id="rId4" Type="http://schemas.openxmlformats.org/officeDocument/2006/relationships/hyperlink" Target="http://www.ceed.org/wp-content/uploads/2012/05/Climate-Inequality_CEED.pdf" TargetMode="External"/><Relationship Id="rId5" Type="http://schemas.openxmlformats.org/officeDocument/2006/relationships/hyperlink" Target="https://digitalcommons.csbsju.edu/environmental_studies_pubs/9/" TargetMode="External"/><Relationship Id="rId6" Type="http://schemas.openxmlformats.org/officeDocument/2006/relationships/image" Target="../media/image26.jpg"/><Relationship Id="rId7" Type="http://schemas.openxmlformats.org/officeDocument/2006/relationships/hyperlink" Target="https://commons.wikimedia.org/w/index.php?search=Climate_Justice_Now%22_sign_on_a_bike_at_a_rally_against_climate&amp;title=Special%3AMediaSearch&amp;type=imag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23.jpg"/><Relationship Id="rId7" Type="http://schemas.openxmlformats.org/officeDocument/2006/relationships/hyperlink" Target="https://ocw.mit.edu/help/faq-fair-us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centerclimatejustice.universityofcalifornia.edu/what-is-climate-justice/" TargetMode="External"/><Relationship Id="rId4" Type="http://schemas.openxmlformats.org/officeDocument/2006/relationships/hyperlink" Target="https://centerclimatejustice.universityofcalifornia.edu/what-is-climate-justice/" TargetMode="External"/><Relationship Id="rId5" Type="http://schemas.openxmlformats.org/officeDocument/2006/relationships/image" Target="../media/image19.png"/><Relationship Id="rId6" Type="http://schemas.openxmlformats.org/officeDocument/2006/relationships/hyperlink" Target="https://ocw.mit.edu/help/faq-fair-us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news.climate.columbia.edu/2020/09/22/climate-change-environmental-justice/" TargetMode="External"/><Relationship Id="rId4" Type="http://schemas.openxmlformats.org/officeDocument/2006/relationships/image" Target="../media/image29.png"/><Relationship Id="rId5" Type="http://schemas.openxmlformats.org/officeDocument/2006/relationships/hyperlink" Target="https://www.flickr.com/photos/newsmuse/58505150/in/photolist-6aRxu-24eTLTE-26VFfRA-24eTMWb-4QLyT-24eTPcs-4QLyQ-6aRxw-6aRxv-24eTPqo-aLcBD-24eTP5y-aLfjB-25C5WZz-aLdCq-26VFdRy-24eTPNY-xc2GZk-aLd3B-aLdeM-aLcpi-69pc4-24eTHnG-aLfc5-25C5SGX-83jqi-aLfid-25C5ShD-HkCJoa-aLfnn-26VFg2q-aLf9Q-8v5kum-aLfeU-69o5i-aLf2L-aLfkV-25C5Sv4-aLf6Z-aLeAE-aLeWv-aLeFV-aLeZo-aLf3S-aLeY1-khmgY-aLfb5-aLfoF-26VFeuY-25U3KEh"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academic.oup.com/book/9871/chapter/157162082"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s://climatejusticealliance.org/how-we-work/" TargetMode="External"/><Relationship Id="rId4" Type="http://schemas.openxmlformats.org/officeDocument/2006/relationships/image" Target="../media/image17.png"/><Relationship Id="rId5" Type="http://schemas.openxmlformats.org/officeDocument/2006/relationships/hyperlink" Target="https://climatejusticealliance.org/members-of-the-alliance/" TargetMode="External"/><Relationship Id="rId6" Type="http://schemas.openxmlformats.org/officeDocument/2006/relationships/hyperlink" Target="https://www.climatejusticecenter.org" TargetMode="External"/><Relationship Id="rId7" Type="http://schemas.openxmlformats.org/officeDocument/2006/relationships/hyperlink" Target="https://ocw.mit.edu/help/faq-fair-us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hyperlink" Target="https://www.flickr.com/photos/26344495@N05/51058381908/"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s://papers.ssrn.com/sol3/papers.cfm?abstract_id=2925513" TargetMode="External"/><Relationship Id="rId4" Type="http://schemas.openxmlformats.org/officeDocument/2006/relationships/hyperlink" Target="https://www.canva.com/design/DAF-HWrw5uQ/CV8Hxni422ybVBow10N7Fw/edit" TargetMode="External"/><Relationship Id="rId5" Type="http://schemas.openxmlformats.org/officeDocument/2006/relationships/hyperlink" Target="https://www.npr.org/sections/codeswitch/2016/11/22/502068751/the-standing-rock-resistance-is-unprecedented-it-s-also-centuries-old" TargetMode="External"/><Relationship Id="rId6" Type="http://schemas.openxmlformats.org/officeDocument/2006/relationships/hyperlink" Target="https://www.ted.com/talks/tara_houska_the_standing_rock_resistance_and_our_fight_for_indigenous_rights?language=en" TargetMode="External"/><Relationship Id="rId7"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s://www.sunrisemovement.org" TargetMode="External"/><Relationship Id="rId4" Type="http://schemas.openxmlformats.org/officeDocument/2006/relationships/hyperlink" Target="https://www.canva.com/design/DAF-F_meuf8/bcXuABIeg1q1shaziDHqHg/edit" TargetMode="External"/><Relationship Id="rId11" Type="http://schemas.openxmlformats.org/officeDocument/2006/relationships/image" Target="../media/image18.png"/><Relationship Id="rId10" Type="http://schemas.openxmlformats.org/officeDocument/2006/relationships/image" Target="../media/image25.png"/><Relationship Id="rId12" Type="http://schemas.openxmlformats.org/officeDocument/2006/relationships/hyperlink" Target="https://ocw.mit.edu/help/faq-fair-use/" TargetMode="External"/><Relationship Id="rId9" Type="http://schemas.openxmlformats.org/officeDocument/2006/relationships/hyperlink" Target="https://news.mit.edu/2023/dyanna-jaye-bringing-urgency-climate-policy-0824" TargetMode="External"/><Relationship Id="rId5" Type="http://schemas.openxmlformats.org/officeDocument/2006/relationships/hyperlink" Target="https://www.canva.com/design/DAF-GPy6UME/jOob8_SUrT5PteT2apD_7g/edit" TargetMode="External"/><Relationship Id="rId6" Type="http://schemas.openxmlformats.org/officeDocument/2006/relationships/hyperlink" Target="https://www.sierraclub.org/sierra/2021-1-january-february/feature/varshini-prakash-redefining-whats-possible" TargetMode="External"/><Relationship Id="rId7" Type="http://schemas.openxmlformats.org/officeDocument/2006/relationships/hyperlink" Target="https://www.sierraclub.org/sierra/2021-1-january-february/feature/varshini-prakash-redefining-whats-possible" TargetMode="External"/><Relationship Id="rId8" Type="http://schemas.openxmlformats.org/officeDocument/2006/relationships/hyperlink" Target="https://news.mit.edu/2023/dyanna-jaye-bringing-urgency-climate-policy-0824"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https://climatejusticealliance.org" TargetMode="External"/><Relationship Id="rId4" Type="http://schemas.openxmlformats.org/officeDocument/2006/relationships/hyperlink" Target="https://climatejusticealliance.org/workgroup/youth/#undefined" TargetMode="External"/><Relationship Id="rId5" Type="http://schemas.openxmlformats.org/officeDocument/2006/relationships/hyperlink" Target="https://climatejusticealliance.org/workgroup/youth/#undefined" TargetMode="External"/><Relationship Id="rId6"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s://ajustclimate.org/index.html" TargetMode="External"/><Relationship Id="rId4" Type="http://schemas.openxmlformats.org/officeDocument/2006/relationships/hyperlink" Target="https://youtu.be/ssZJqampJuE" TargetMode="External"/><Relationship Id="rId5" Type="http://schemas.openxmlformats.org/officeDocument/2006/relationships/hyperlink" Target="https://youtu.be/wCXiAzU9al4" TargetMode="External"/><Relationship Id="rId6" Type="http://schemas.openxmlformats.org/officeDocument/2006/relationships/hyperlink" Target="https://youtu.be/i-uSVrHIt4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s://19thnews.org/2023/02/black-environmental-justice-activists-leaders-mentors/" TargetMode="Externa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2.png"/><Relationship Id="rId4" Type="http://schemas.openxmlformats.org/officeDocument/2006/relationships/hyperlink" Target="https://www.flickr.com/photos/luigimengato/8728517803/"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7.jpg"/><Relationship Id="rId4" Type="http://schemas.openxmlformats.org/officeDocument/2006/relationships/hyperlink" Target="https://unsplash.com/@markuswinkler?utm_source=unsplash&amp;utm_medium=referral&amp;utm_content=creditCopyText" TargetMode="External"/><Relationship Id="rId5" Type="http://schemas.openxmlformats.org/officeDocument/2006/relationships/hyperlink" Target="https://unsplash.com/photos/magnifying-glass-on-white-table-afW1hht0NSs?utm_source=unsplash&amp;utm_medium=referral&amp;utm_content=creditCopyTex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https://climatejusticealliance.org/workgroup/youth/#undefined" TargetMode="External"/><Relationship Id="rId4" Type="http://schemas.openxmlformats.org/officeDocument/2006/relationships/hyperlink" Target="https://climatejusticealliance.org/workgroup/youth/#undefined" TargetMode="External"/><Relationship Id="rId5" Type="http://schemas.openxmlformats.org/officeDocument/2006/relationships/hyperlink" Target="https://climatejusticealliance.org/workgroup/youth/#undefined" TargetMode="External"/><Relationship Id="rId6" Type="http://schemas.openxmlformats.org/officeDocument/2006/relationships/image" Target="../media/image24.png"/><Relationship Id="rId7" Type="http://schemas.openxmlformats.org/officeDocument/2006/relationships/hyperlink" Target="https://ocw.mit.edu/help/faq-fair-us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0.png"/><Relationship Id="rId4" Type="http://schemas.openxmlformats.org/officeDocument/2006/relationships/hyperlink" Target="https://www.ted.com/talks/ayana_elizabeth_johnson_how_to_find_joy_in_climate_action?language=en" TargetMode="External"/><Relationship Id="rId5" Type="http://schemas.openxmlformats.org/officeDocument/2006/relationships/hyperlink" Target="https://www.canva.com/design/DAF-HUyMFBE/UeAvLdq2CfomLWRLXIhQ2Q/edit"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hyperlink" Target="https://news.climate.columbia.edu/2020/02/11/climate-personal-essay-reading-list/" TargetMode="External"/><Relationship Id="rId4" Type="http://schemas.openxmlformats.org/officeDocument/2006/relationships/hyperlink" Target="https://www.annualreviews.org/doi/abs/10.1146/annurev-environ-082508-094348" TargetMode="External"/><Relationship Id="rId11" Type="http://schemas.openxmlformats.org/officeDocument/2006/relationships/hyperlink" Target="https://www.sciencedirect.com/science/article/abs/pii/S187734351630029X" TargetMode="External"/><Relationship Id="rId10" Type="http://schemas.openxmlformats.org/officeDocument/2006/relationships/hyperlink" Target="https://www.sciencedirect.com/science/article/abs/pii/S187734351630029X" TargetMode="External"/><Relationship Id="rId12" Type="http://schemas.openxmlformats.org/officeDocument/2006/relationships/hyperlink" Target="https://www.fuhem.es/media/ecosocial/File/Boletin%20ECOS/ECOS%20CDV/Boletin_9/Dayaneni.pdf" TargetMode="External"/><Relationship Id="rId9" Type="http://schemas.openxmlformats.org/officeDocument/2006/relationships/hyperlink" Target="https://www.tandfonline.com/doi/abs/10.1080/09644016.2013.755387" TargetMode="External"/><Relationship Id="rId5" Type="http://schemas.openxmlformats.org/officeDocument/2006/relationships/hyperlink" Target="https://www.annualreviews.org/doi/abs/10.1146/annurev-environ-110615-090052" TargetMode="External"/><Relationship Id="rId6" Type="http://schemas.openxmlformats.org/officeDocument/2006/relationships/hyperlink" Target="https://iopscience.iop.org/article/10.1088/1748-9326/10/10/105002" TargetMode="External"/><Relationship Id="rId7" Type="http://schemas.openxmlformats.org/officeDocument/2006/relationships/hyperlink" Target="https://wires.onlinelibrary.wiley.com/doi/10.1002/wcc.275" TargetMode="External"/><Relationship Id="rId8" Type="http://schemas.openxmlformats.org/officeDocument/2006/relationships/hyperlink" Target="https://papers.ssrn.com/sol3/papers.cfm?abstract_id=2925513"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hyperlink" Target="https://journals.sagepub.com/doi/abs/10.1177/2329496517704872" TargetMode="External"/><Relationship Id="rId4" Type="http://schemas.openxmlformats.org/officeDocument/2006/relationships/hyperlink" Target="https://www.globallandscapesforum.org/video/why-we-cant-have-climate-justice-without-social-justice/United%20States" TargetMode="External"/><Relationship Id="rId5" Type="http://schemas.openxmlformats.org/officeDocument/2006/relationships/hyperlink" Target="https://secondnature.org/wp-content/uploads/HE_Climate_Justice.pdf" TargetMode="External"/><Relationship Id="rId6" Type="http://schemas.openxmlformats.org/officeDocument/2006/relationships/hyperlink" Target="https://www.allwecansave.earth" TargetMode="External"/><Relationship Id="rId7" Type="http://schemas.openxmlformats.org/officeDocument/2006/relationships/hyperlink" Target="https://news.climate.columbia.edu/2020/02/11/climate-personal-essay-reading-list/" TargetMode="External"/><Relationship Id="rId8" Type="http://schemas.openxmlformats.org/officeDocument/2006/relationships/hyperlink" Target="https://www.harpersbazaar.com/culture/features/a34050240/leah-penniman-food-scarcity-essay/"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1.png"/></Relationships>
</file>

<file path=ppt/slides/_rels/slide39.xml.rels><?xml version="1.0" encoding="UTF-8" standalone="yes"?>
<Relationships xmlns="http://schemas.openxmlformats.org/package/2006/relationships"><Relationship Id="rId13" Type="http://schemas.openxmlformats.org/officeDocument/2006/relationships/hyperlink" Target="https://www.ted.com/talks/ayana_elizabeth_johnson_how_to_find_joy_in_climate_action?language=en" TargetMode="External"/><Relationship Id="rId8" Type="http://schemas.openxmlformats.org/officeDocument/2006/relationships/hyperlink" Target="https://journals.sagepub.com/doi/abs/10.1177/2329496517704872" TargetMode="External"/><Relationship Id="rId3" Type="http://schemas.openxmlformats.org/officeDocument/2006/relationships/hyperlink" Target="https://journals.sagepub.com/doi/abs/10.1177/2329496517704872" TargetMode="External"/><Relationship Id="rId12" Type="http://schemas.openxmlformats.org/officeDocument/2006/relationships/hyperlink" Target="https://www.ted.com/talks/tara_houska_the_standing_rock_resistance_and_our_fight_for_indigenous_rights?language=en" TargetMode="External"/><Relationship Id="rId17" Type="http://schemas.openxmlformats.org/officeDocument/2006/relationships/hyperlink" Target="https://escholarship.org/uc/item/2rw7p84x" TargetMode="External"/><Relationship Id="rId7" Type="http://schemas.openxmlformats.org/officeDocument/2006/relationships/hyperlink" Target="https://climatejusticealliance.org/workgroup/youth/" TargetMode="External"/><Relationship Id="rId2" Type="http://schemas.openxmlformats.org/officeDocument/2006/relationships/notesSlide" Target="../notesSlides/notesSlide39.xml"/><Relationship Id="rId16" Type="http://schemas.openxmlformats.org/officeDocument/2006/relationships/hyperlink" Target="https://www.wiley.com/en-us/What+is+Critical+Environmental+Justice" TargetMode="External"/><Relationship Id="rId11" Type="http://schemas.openxmlformats.org/officeDocument/2006/relationships/hyperlink" Target="https://19thnews.org/2023/02/black-environmental-justice-activists-leaders-mentors/" TargetMode="External"/><Relationship Id="rId1" Type="http://schemas.openxmlformats.org/officeDocument/2006/relationships/slideLayout" Target="../slideLayouts/slideLayout1.xml"/><Relationship Id="rId6" Type="http://schemas.openxmlformats.org/officeDocument/2006/relationships/hyperlink" Target="https://journals.sagepub.com/doi/abs/10.1177/2329496517704872" TargetMode="External"/><Relationship Id="rId15" Type="http://schemas.openxmlformats.org/officeDocument/2006/relationships/hyperlink" Target="https://climate.mit.edu/explainers/climate-justice" TargetMode="External"/><Relationship Id="rId5" Type="http://schemas.openxmlformats.org/officeDocument/2006/relationships/hyperlink" Target="https://ajustclimate.org/stories.html" TargetMode="External"/><Relationship Id="rId10" Type="http://schemas.openxmlformats.org/officeDocument/2006/relationships/hyperlink" Target="https://www.researchgate.net/publication/348483351_A_colonized_COP_Indigenous_exclusion_and_youth_climate_justice_activism_at_the_United_Nations_climate_change_negotiations" TargetMode="External"/><Relationship Id="rId4" Type="http://schemas.openxmlformats.org/officeDocument/2006/relationships/hyperlink" Target="https://www.epa.gov/environmentaljustice" TargetMode="External"/><Relationship Id="rId9" Type="http://schemas.openxmlformats.org/officeDocument/2006/relationships/hyperlink" Target="https://www.gao.gov/products/rced-83-168" TargetMode="External"/><Relationship Id="rId14" Type="http://schemas.openxmlformats.org/officeDocument/2006/relationships/hyperlink" Target="http://www.ceed.org/wp-content/uploads/2012/05/Climate-Inequality_CEED.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hyperlink" Target="https://www.flickr.com/photos/pagedooley/14322627830/" TargetMode="External"/><Relationship Id="rId5" Type="http://schemas.openxmlformats.org/officeDocument/2006/relationships/hyperlink" Target="https://ocw.mit.edu/help/faq-fair-us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hyperlink" Target="https://www.sierraclub.org/sierra/2021-1-january-february/feature/varshini-prakash-redefining-whats-possible" TargetMode="External"/><Relationship Id="rId4" Type="http://schemas.openxmlformats.org/officeDocument/2006/relationships/hyperlink" Target="https://www.nrc.gov/docs/ML1310/ML13109A339.pdf" TargetMode="External"/><Relationship Id="rId9" Type="http://schemas.openxmlformats.org/officeDocument/2006/relationships/hyperlink" Target="https://www.pbs.org/newshour/science/this-environmental-justice-activist-breaks-down-deep-ties-between-racism-and-climate-change" TargetMode="External"/><Relationship Id="rId5" Type="http://schemas.openxmlformats.org/officeDocument/2006/relationships/hyperlink" Target="https://centerclimatejustice.universityofcalifornia.edu/what-is-climate-justice/" TargetMode="External"/><Relationship Id="rId6" Type="http://schemas.openxmlformats.org/officeDocument/2006/relationships/hyperlink" Target="https://yaleclimateconnections.org/2020/07/what-is-climate-justice/" TargetMode="External"/><Relationship Id="rId7" Type="http://schemas.openxmlformats.org/officeDocument/2006/relationships/hyperlink" Target="https://news.climate.columbia.edu/2020/09/22/climate-change-environmental-justice" TargetMode="External"/><Relationship Id="rId8" Type="http://schemas.openxmlformats.org/officeDocument/2006/relationships/hyperlink" Target="https://www.pbs.org/newshour/science/this-environmental-justice-activist-breaks-down-deep-ties-between-racism-and-climate-chang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hyperlink" Target="https://ocw.mit.edu" TargetMode="External"/><Relationship Id="rId4" Type="http://schemas.openxmlformats.org/officeDocument/2006/relationships/hyperlink" Target="https://ocw.mit.edu/term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www.nrdc.org/stories/environmental-justice-movement" TargetMode="External"/><Relationship Id="rId4" Type="http://schemas.openxmlformats.org/officeDocument/2006/relationships/image" Target="../media/image1.png"/><Relationship Id="rId5" Type="http://schemas.openxmlformats.org/officeDocument/2006/relationships/hyperlink" Target="https://www.epa.gov/environmentaljustice/environmental-justice-timeline" TargetMode="External"/><Relationship Id="rId6" Type="http://schemas.openxmlformats.org/officeDocument/2006/relationships/hyperlink" Target="https://www.epa.gov/environmentaljustice/environmental-justice-timeline" TargetMode="External"/><Relationship Id="rId7" Type="http://schemas.openxmlformats.org/officeDocument/2006/relationships/hyperlink" Target="https://www.epa.gov/environmentaljustice/environmental-justice-timeline" TargetMode="External"/><Relationship Id="rId8" Type="http://schemas.openxmlformats.org/officeDocument/2006/relationships/hyperlink" Target="https://ocw.mit.edu/help/faq-fair-us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www.annualreviews.org/doi/abs/10.1146/annurev-environ-082508-094348"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www.sierraclub.org/sierra/2021-1-january-february/feature/dorceta-e-taylor-environmental-justice" TargetMode="External"/><Relationship Id="rId4" Type="http://schemas.openxmlformats.org/officeDocument/2006/relationships/hyperlink" Target="https://www.pbs.org/newshour/science/this-environmental-justice-activist-breaks-down-deep-ties-between-racism-and-climate-chang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www.uprose.org" TargetMode="External"/><Relationship Id="rId4" Type="http://schemas.openxmlformats.org/officeDocument/2006/relationships/hyperlink" Target="https://environment.yale.edu/profile/taylor" TargetMode="External"/><Relationship Id="rId9" Type="http://schemas.openxmlformats.org/officeDocument/2006/relationships/hyperlink" Target="https://ocw.mit.edu/help/faq-fair-use/" TargetMode="External"/><Relationship Id="rId5" Type="http://schemas.openxmlformats.org/officeDocument/2006/relationships/image" Target="../media/image15.png"/><Relationship Id="rId6" Type="http://schemas.openxmlformats.org/officeDocument/2006/relationships/image" Target="../media/image12.png"/><Relationship Id="rId7" Type="http://schemas.openxmlformats.org/officeDocument/2006/relationships/hyperlink" Target="https://www.sierraclub.org/sierra/2021-1-january-february/feature/dorceta-e-taylor-environmental-justice" TargetMode="External"/><Relationship Id="rId8" Type="http://schemas.openxmlformats.org/officeDocument/2006/relationships/hyperlink" Target="https://www.pbs.org/newshour/science/this-environmental-justice-activist-breaks-down-deep-ties-between-racism-and-climate-chang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83" name="Shape 83"/>
        <p:cNvGrpSpPr/>
        <p:nvPr/>
      </p:nvGrpSpPr>
      <p:grpSpPr>
        <a:xfrm>
          <a:off x="0" y="0"/>
          <a:ext cx="0" cy="0"/>
          <a:chOff x="0" y="0"/>
          <a:chExt cx="0" cy="0"/>
        </a:xfrm>
      </p:grpSpPr>
      <p:grpSp>
        <p:nvGrpSpPr>
          <p:cNvPr id="84" name="Google Shape;84;p1"/>
          <p:cNvGrpSpPr/>
          <p:nvPr/>
        </p:nvGrpSpPr>
        <p:grpSpPr>
          <a:xfrm>
            <a:off x="-1248082" y="6254295"/>
            <a:ext cx="20784165" cy="4091084"/>
            <a:chOff x="0" y="-38100"/>
            <a:chExt cx="5474019" cy="1077487"/>
          </a:xfrm>
        </p:grpSpPr>
        <p:sp>
          <p:nvSpPr>
            <p:cNvPr id="85" name="Google Shape;85;p1"/>
            <p:cNvSpPr/>
            <p:nvPr/>
          </p:nvSpPr>
          <p:spPr>
            <a:xfrm>
              <a:off x="0" y="0"/>
              <a:ext cx="5474019" cy="1039387"/>
            </a:xfrm>
            <a:custGeom>
              <a:rect b="b" l="l" r="r" t="t"/>
              <a:pathLst>
                <a:path extrusionOk="0" h="1039387" w="5474019">
                  <a:moveTo>
                    <a:pt x="0" y="0"/>
                  </a:moveTo>
                  <a:lnTo>
                    <a:pt x="5474019" y="0"/>
                  </a:lnTo>
                  <a:lnTo>
                    <a:pt x="5474019" y="1039387"/>
                  </a:lnTo>
                  <a:lnTo>
                    <a:pt x="0" y="1039387"/>
                  </a:lnTo>
                  <a:close/>
                </a:path>
              </a:pathLst>
            </a:custGeom>
            <a:solidFill>
              <a:srgbClr val="04467C"/>
            </a:solidFill>
            <a:ln>
              <a:noFill/>
            </a:ln>
          </p:spPr>
        </p:sp>
        <p:sp>
          <p:nvSpPr>
            <p:cNvPr id="86" name="Google Shape;86;p1"/>
            <p:cNvSpPr txBox="1"/>
            <p:nvPr/>
          </p:nvSpPr>
          <p:spPr>
            <a:xfrm>
              <a:off x="0" y="-38100"/>
              <a:ext cx="5474019" cy="1077487"/>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1"/>
          <p:cNvSpPr/>
          <p:nvPr/>
        </p:nvSpPr>
        <p:spPr>
          <a:xfrm>
            <a:off x="1028700" y="6728865"/>
            <a:ext cx="6366474" cy="6530730"/>
          </a:xfrm>
          <a:custGeom>
            <a:rect b="b" l="l" r="r" t="t"/>
            <a:pathLst>
              <a:path extrusionOk="0" h="6513830" w="6350000">
                <a:moveTo>
                  <a:pt x="6350000" y="2532380"/>
                </a:moveTo>
                <a:lnTo>
                  <a:pt x="5721350" y="2030730"/>
                </a:lnTo>
                <a:lnTo>
                  <a:pt x="5721350" y="1226820"/>
                </a:lnTo>
                <a:lnTo>
                  <a:pt x="4936490" y="1047750"/>
                </a:lnTo>
                <a:lnTo>
                  <a:pt x="4588510" y="322580"/>
                </a:lnTo>
                <a:lnTo>
                  <a:pt x="3803650" y="501650"/>
                </a:lnTo>
                <a:lnTo>
                  <a:pt x="3175000" y="0"/>
                </a:lnTo>
                <a:lnTo>
                  <a:pt x="2546350" y="501650"/>
                </a:lnTo>
                <a:lnTo>
                  <a:pt x="1761490" y="322580"/>
                </a:lnTo>
                <a:lnTo>
                  <a:pt x="1413510" y="1047750"/>
                </a:lnTo>
                <a:lnTo>
                  <a:pt x="628650" y="1226820"/>
                </a:lnTo>
                <a:lnTo>
                  <a:pt x="628650" y="2030730"/>
                </a:lnTo>
                <a:lnTo>
                  <a:pt x="0" y="2532380"/>
                </a:lnTo>
                <a:lnTo>
                  <a:pt x="349250" y="3256280"/>
                </a:lnTo>
                <a:lnTo>
                  <a:pt x="0" y="3981450"/>
                </a:lnTo>
                <a:lnTo>
                  <a:pt x="628650" y="4483100"/>
                </a:lnTo>
                <a:lnTo>
                  <a:pt x="628650" y="5287010"/>
                </a:lnTo>
                <a:lnTo>
                  <a:pt x="1413510" y="5466080"/>
                </a:lnTo>
                <a:lnTo>
                  <a:pt x="1761490" y="6191250"/>
                </a:lnTo>
                <a:lnTo>
                  <a:pt x="2546350" y="6012180"/>
                </a:lnTo>
                <a:lnTo>
                  <a:pt x="3175000" y="6513830"/>
                </a:lnTo>
                <a:lnTo>
                  <a:pt x="3803650" y="6012180"/>
                </a:lnTo>
                <a:lnTo>
                  <a:pt x="4588510" y="6191250"/>
                </a:lnTo>
                <a:lnTo>
                  <a:pt x="4936490" y="5466080"/>
                </a:lnTo>
                <a:lnTo>
                  <a:pt x="5721350" y="5287010"/>
                </a:lnTo>
                <a:lnTo>
                  <a:pt x="5721350" y="4483100"/>
                </a:lnTo>
                <a:lnTo>
                  <a:pt x="6350000" y="3981450"/>
                </a:lnTo>
                <a:lnTo>
                  <a:pt x="6000750" y="3256280"/>
                </a:lnTo>
                <a:close/>
              </a:path>
            </a:pathLst>
          </a:custGeom>
          <a:solidFill>
            <a:srgbClr val="FAF6EE"/>
          </a:solidFill>
          <a:ln cap="flat" cmpd="sng" w="12700">
            <a:solidFill>
              <a:srgbClr val="000000"/>
            </a:solidFill>
            <a:prstDash val="solid"/>
            <a:round/>
            <a:headEnd len="sm" w="sm" type="none"/>
            <a:tailEnd len="sm" w="sm" type="none"/>
          </a:ln>
        </p:spPr>
      </p:sp>
      <p:grpSp>
        <p:nvGrpSpPr>
          <p:cNvPr id="88" name="Google Shape;88;p1"/>
          <p:cNvGrpSpPr/>
          <p:nvPr/>
        </p:nvGrpSpPr>
        <p:grpSpPr>
          <a:xfrm>
            <a:off x="-1248082" y="-1233584"/>
            <a:ext cx="20784165" cy="1805084"/>
            <a:chOff x="0" y="-38100"/>
            <a:chExt cx="5474019" cy="475413"/>
          </a:xfrm>
        </p:grpSpPr>
        <p:sp>
          <p:nvSpPr>
            <p:cNvPr id="89" name="Google Shape;89;p1"/>
            <p:cNvSpPr/>
            <p:nvPr/>
          </p:nvSpPr>
          <p:spPr>
            <a:xfrm>
              <a:off x="0" y="0"/>
              <a:ext cx="5474019" cy="437313"/>
            </a:xfrm>
            <a:custGeom>
              <a:rect b="b" l="l" r="r" t="t"/>
              <a:pathLst>
                <a:path extrusionOk="0" h="437313" w="5474019">
                  <a:moveTo>
                    <a:pt x="0" y="0"/>
                  </a:moveTo>
                  <a:lnTo>
                    <a:pt x="5474019" y="0"/>
                  </a:lnTo>
                  <a:lnTo>
                    <a:pt x="5474019" y="437313"/>
                  </a:lnTo>
                  <a:lnTo>
                    <a:pt x="0" y="437313"/>
                  </a:lnTo>
                  <a:close/>
                </a:path>
              </a:pathLst>
            </a:custGeom>
            <a:solidFill>
              <a:srgbClr val="4A4849"/>
            </a:solidFill>
            <a:ln>
              <a:noFill/>
            </a:ln>
          </p:spPr>
        </p:sp>
        <p:sp>
          <p:nvSpPr>
            <p:cNvPr id="90" name="Google Shape;90;p1"/>
            <p:cNvSpPr txBox="1"/>
            <p:nvPr/>
          </p:nvSpPr>
          <p:spPr>
            <a:xfrm>
              <a:off x="0" y="-38100"/>
              <a:ext cx="5474019" cy="47541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1"/>
          <p:cNvSpPr/>
          <p:nvPr/>
        </p:nvSpPr>
        <p:spPr>
          <a:xfrm>
            <a:off x="2544348" y="6951822"/>
            <a:ext cx="3335178" cy="3335178"/>
          </a:xfrm>
          <a:custGeom>
            <a:rect b="b" l="l" r="r" t="t"/>
            <a:pathLst>
              <a:path extrusionOk="0" h="3335178" w="3335178">
                <a:moveTo>
                  <a:pt x="0" y="0"/>
                </a:moveTo>
                <a:lnTo>
                  <a:pt x="3335178" y="0"/>
                </a:lnTo>
                <a:lnTo>
                  <a:pt x="3335178" y="3335178"/>
                </a:lnTo>
                <a:lnTo>
                  <a:pt x="0" y="3335178"/>
                </a:lnTo>
                <a:lnTo>
                  <a:pt x="0" y="0"/>
                </a:lnTo>
                <a:close/>
              </a:path>
            </a:pathLst>
          </a:custGeom>
          <a:blipFill rotWithShape="1">
            <a:blip r:embed="rId3">
              <a:alphaModFix/>
            </a:blip>
            <a:stretch>
              <a:fillRect b="-6496" l="-14087" r="-13478" t="-1937"/>
            </a:stretch>
          </a:blipFill>
          <a:ln>
            <a:noFill/>
          </a:ln>
        </p:spPr>
      </p:sp>
      <p:sp>
        <p:nvSpPr>
          <p:cNvPr id="92" name="Google Shape;92;p1"/>
          <p:cNvSpPr txBox="1"/>
          <p:nvPr/>
        </p:nvSpPr>
        <p:spPr>
          <a:xfrm>
            <a:off x="1028700" y="2123892"/>
            <a:ext cx="15987900" cy="153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999" u="none" cap="none" strike="noStrike">
                <a:solidFill>
                  <a:srgbClr val="4A4849"/>
                </a:solidFill>
                <a:latin typeface="Arial"/>
                <a:ea typeface="Arial"/>
                <a:cs typeface="Arial"/>
                <a:sym typeface="Arial"/>
              </a:rPr>
              <a:t>Introduction to Climate &amp;</a:t>
            </a:r>
            <a:endParaRPr/>
          </a:p>
        </p:txBody>
      </p:sp>
      <p:sp>
        <p:nvSpPr>
          <p:cNvPr id="93" name="Google Shape;93;p1"/>
          <p:cNvSpPr txBox="1"/>
          <p:nvPr/>
        </p:nvSpPr>
        <p:spPr>
          <a:xfrm>
            <a:off x="1028700" y="3622493"/>
            <a:ext cx="14460300" cy="158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289" u="none" cap="none" strike="noStrike">
                <a:solidFill>
                  <a:srgbClr val="04467C"/>
                </a:solidFill>
                <a:latin typeface="Arial"/>
                <a:ea typeface="Arial"/>
                <a:cs typeface="Arial"/>
                <a:sym typeface="Arial"/>
              </a:rPr>
              <a:t>Environmental Justice</a:t>
            </a:r>
            <a:endParaRPr/>
          </a:p>
        </p:txBody>
      </p:sp>
      <p:grpSp>
        <p:nvGrpSpPr>
          <p:cNvPr id="94" name="Google Shape;94;p1"/>
          <p:cNvGrpSpPr/>
          <p:nvPr/>
        </p:nvGrpSpPr>
        <p:grpSpPr>
          <a:xfrm>
            <a:off x="1028700" y="1394000"/>
            <a:ext cx="8708070" cy="458700"/>
            <a:chOff x="1028700" y="1394000"/>
            <a:chExt cx="8708070" cy="458700"/>
          </a:xfrm>
        </p:grpSpPr>
        <p:sp>
          <p:nvSpPr>
            <p:cNvPr id="95" name="Google Shape;95;p1"/>
            <p:cNvSpPr/>
            <p:nvPr/>
          </p:nvSpPr>
          <p:spPr>
            <a:xfrm>
              <a:off x="1028700" y="1394000"/>
              <a:ext cx="3658500" cy="458700"/>
            </a:xfrm>
            <a:prstGeom prst="roundRect">
              <a:avLst>
                <a:gd fmla="val 45896"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6" name="Google Shape;96;p1"/>
            <p:cNvSpPr txBox="1"/>
            <p:nvPr/>
          </p:nvSpPr>
          <p:spPr>
            <a:xfrm>
              <a:off x="1209870" y="1469442"/>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AF6EE"/>
                  </a:solidFill>
                  <a:latin typeface="Arial"/>
                  <a:ea typeface="Arial"/>
                  <a:cs typeface="Arial"/>
                  <a:sym typeface="Arial"/>
                </a:rPr>
                <a:t> FOUNDATIONAL MODULE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57" name="Shape 257"/>
        <p:cNvGrpSpPr/>
        <p:nvPr/>
      </p:nvGrpSpPr>
      <p:grpSpPr>
        <a:xfrm>
          <a:off x="0" y="0"/>
          <a:ext cx="0" cy="0"/>
          <a:chOff x="0" y="0"/>
          <a:chExt cx="0" cy="0"/>
        </a:xfrm>
      </p:grpSpPr>
      <p:sp>
        <p:nvSpPr>
          <p:cNvPr id="258" name="Google Shape;258;p10"/>
          <p:cNvSpPr/>
          <p:nvPr/>
        </p:nvSpPr>
        <p:spPr>
          <a:xfrm>
            <a:off x="6568574" y="9715500"/>
            <a:ext cx="11723065" cy="571596"/>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259" name="Google Shape;259;p10"/>
          <p:cNvSpPr txBox="1"/>
          <p:nvPr/>
        </p:nvSpPr>
        <p:spPr>
          <a:xfrm>
            <a:off x="1038162" y="1695674"/>
            <a:ext cx="42540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NARRATIVES OF THE EJ MOVEMENT: ACADEMIC AND ACTIVIST</a:t>
            </a:r>
            <a:endParaRPr/>
          </a:p>
        </p:txBody>
      </p:sp>
      <p:sp>
        <p:nvSpPr>
          <p:cNvPr id="260" name="Google Shape;260;p10"/>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261" name="Google Shape;261;p10"/>
          <p:cNvGrpSpPr/>
          <p:nvPr/>
        </p:nvGrpSpPr>
        <p:grpSpPr>
          <a:xfrm>
            <a:off x="1028700" y="4057340"/>
            <a:ext cx="5179725" cy="3705217"/>
            <a:chOff x="0" y="-47625"/>
            <a:chExt cx="6906300" cy="4940290"/>
          </a:xfrm>
        </p:grpSpPr>
        <p:sp>
          <p:nvSpPr>
            <p:cNvPr id="262" name="Google Shape;262;p10"/>
            <p:cNvSpPr txBox="1"/>
            <p:nvPr/>
          </p:nvSpPr>
          <p:spPr>
            <a:xfrm>
              <a:off x="0" y="622165"/>
              <a:ext cx="6906300" cy="42705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Do the EJ definitions we have seen or read miss anything or anyone?</a:t>
              </a:r>
              <a:endParaRPr/>
            </a:p>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What critiques or questions do you have so far?</a:t>
              </a:r>
              <a:endParaRPr/>
            </a:p>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How do these readings compare and contrast with your own knowledge of EJ?</a:t>
              </a:r>
              <a:endParaRPr/>
            </a:p>
          </p:txBody>
        </p:sp>
        <p:sp>
          <p:nvSpPr>
            <p:cNvPr id="263" name="Google Shape;263;p10"/>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Reflection and Critique</a:t>
              </a:r>
              <a:endParaRPr/>
            </a:p>
          </p:txBody>
        </p:sp>
      </p:grpSp>
      <p:sp>
        <p:nvSpPr>
          <p:cNvPr id="264" name="Google Shape;264;p10"/>
          <p:cNvSpPr txBox="1"/>
          <p:nvPr/>
        </p:nvSpPr>
        <p:spPr>
          <a:xfrm>
            <a:off x="6568563" y="8347710"/>
            <a:ext cx="117195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a:p>
        </p:txBody>
      </p:sp>
      <p:grpSp>
        <p:nvGrpSpPr>
          <p:cNvPr id="265" name="Google Shape;265;p10"/>
          <p:cNvGrpSpPr/>
          <p:nvPr/>
        </p:nvGrpSpPr>
        <p:grpSpPr>
          <a:xfrm>
            <a:off x="962025" y="1003725"/>
            <a:ext cx="8746178" cy="458700"/>
            <a:chOff x="962025" y="1003725"/>
            <a:chExt cx="8746178" cy="458700"/>
          </a:xfrm>
        </p:grpSpPr>
        <p:sp>
          <p:nvSpPr>
            <p:cNvPr id="266" name="Google Shape;266;p10"/>
            <p:cNvSpPr/>
            <p:nvPr/>
          </p:nvSpPr>
          <p:spPr>
            <a:xfrm>
              <a:off x="962025" y="1003725"/>
              <a:ext cx="1928700" cy="458700"/>
            </a:xfrm>
            <a:prstGeom prst="roundRect">
              <a:avLst>
                <a:gd fmla="val 45896"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67" name="Google Shape;267;p10"/>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#1</a:t>
              </a:r>
              <a:endParaRPr/>
            </a:p>
          </p:txBody>
        </p:sp>
      </p:grpSp>
      <p:sp>
        <p:nvSpPr>
          <p:cNvPr id="268" name="Google Shape;268;p10"/>
          <p:cNvSpPr txBox="1"/>
          <p:nvPr/>
        </p:nvSpPr>
        <p:spPr>
          <a:xfrm>
            <a:off x="7491742" y="8563099"/>
            <a:ext cx="58923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a:solidFill>
                  <a:srgbClr val="4A4849"/>
                </a:solidFill>
              </a:rPr>
              <a:t>Photo by </a:t>
            </a:r>
            <a:r>
              <a:rPr lang="en-US" u="sng">
                <a:solidFill>
                  <a:srgbClr val="4A4849"/>
                </a:solidFill>
                <a:hlinkClick r:id="rId3">
                  <a:extLst>
                    <a:ext uri="{A12FA001-AC4F-418D-AE19-62706E023703}">
                      <ahyp:hlinkClr val="tx"/>
                    </a:ext>
                  </a:extLst>
                </a:hlinkClick>
              </a:rPr>
              <a:t>Billy Huynh</a:t>
            </a:r>
            <a:r>
              <a:rPr lang="en-US">
                <a:solidFill>
                  <a:srgbClr val="4A4849"/>
                </a:solidFill>
              </a:rPr>
              <a:t> on </a:t>
            </a:r>
            <a:r>
              <a:rPr lang="en-US" u="sng">
                <a:solidFill>
                  <a:srgbClr val="4A4849"/>
                </a:solidFill>
                <a:hlinkClick r:id="rId4">
                  <a:extLst>
                    <a:ext uri="{A12FA001-AC4F-418D-AE19-62706E023703}">
                      <ahyp:hlinkClr val="tx"/>
                    </a:ext>
                  </a:extLst>
                </a:hlinkClick>
              </a:rPr>
              <a:t>Unsplash</a:t>
            </a:r>
            <a:endParaRPr>
              <a:solidFill>
                <a:srgbClr val="4A4849"/>
              </a:solidFill>
            </a:endParaRPr>
          </a:p>
        </p:txBody>
      </p:sp>
      <p:pic>
        <p:nvPicPr>
          <p:cNvPr id="269" name="Google Shape;269;p10" title="billy-huynh-v9bnfMCyKbg-unsplash.jpg"/>
          <p:cNvPicPr preferRelativeResize="0"/>
          <p:nvPr/>
        </p:nvPicPr>
        <p:blipFill>
          <a:blip r:embed="rId5">
            <a:alphaModFix/>
          </a:blip>
          <a:stretch>
            <a:fillRect/>
          </a:stretch>
        </p:blipFill>
        <p:spPr>
          <a:xfrm>
            <a:off x="7491750" y="1853263"/>
            <a:ext cx="9873137" cy="658048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73" name="Shape 273"/>
        <p:cNvGrpSpPr/>
        <p:nvPr/>
      </p:nvGrpSpPr>
      <p:grpSpPr>
        <a:xfrm>
          <a:off x="0" y="0"/>
          <a:ext cx="0" cy="0"/>
          <a:chOff x="0" y="0"/>
          <a:chExt cx="0" cy="0"/>
        </a:xfrm>
      </p:grpSpPr>
      <p:grpSp>
        <p:nvGrpSpPr>
          <p:cNvPr id="274" name="Google Shape;274;p11"/>
          <p:cNvGrpSpPr/>
          <p:nvPr/>
        </p:nvGrpSpPr>
        <p:grpSpPr>
          <a:xfrm>
            <a:off x="-1248082" y="9570840"/>
            <a:ext cx="13358044" cy="716160"/>
            <a:chOff x="0" y="-38100"/>
            <a:chExt cx="3518168" cy="188619"/>
          </a:xfrm>
        </p:grpSpPr>
        <p:sp>
          <p:nvSpPr>
            <p:cNvPr id="275" name="Google Shape;275;p11"/>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76" name="Google Shape;276;p11"/>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11"/>
          <p:cNvGrpSpPr/>
          <p:nvPr/>
        </p:nvGrpSpPr>
        <p:grpSpPr>
          <a:xfrm>
            <a:off x="12109962" y="9570840"/>
            <a:ext cx="7108723" cy="716160"/>
            <a:chOff x="0" y="-38100"/>
            <a:chExt cx="1872256" cy="188619"/>
          </a:xfrm>
        </p:grpSpPr>
        <p:sp>
          <p:nvSpPr>
            <p:cNvPr id="278" name="Google Shape;278;p11"/>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79" name="Google Shape;279;p11"/>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0" name="Google Shape;280;p11">
            <a:hlinkClick r:id="rId3"/>
          </p:cNvPr>
          <p:cNvSpPr/>
          <p:nvPr/>
        </p:nvSpPr>
        <p:spPr>
          <a:xfrm>
            <a:off x="12109962" y="0"/>
            <a:ext cx="6178038" cy="9715500"/>
          </a:xfrm>
          <a:custGeom>
            <a:rect b="b" l="l" r="r" t="t"/>
            <a:pathLst>
              <a:path extrusionOk="0" h="1278198" w="812800">
                <a:moveTo>
                  <a:pt x="0" y="0"/>
                </a:moveTo>
                <a:lnTo>
                  <a:pt x="812800" y="0"/>
                </a:lnTo>
                <a:lnTo>
                  <a:pt x="812800" y="1278198"/>
                </a:lnTo>
                <a:lnTo>
                  <a:pt x="0" y="1278198"/>
                </a:lnTo>
                <a:close/>
              </a:path>
            </a:pathLst>
          </a:custGeom>
          <a:blipFill rotWithShape="1">
            <a:blip r:embed="rId4">
              <a:alphaModFix/>
            </a:blip>
            <a:stretch>
              <a:fillRect b="0" l="-5502" r="-5502" t="0"/>
            </a:stretch>
          </a:blipFill>
          <a:ln>
            <a:noFill/>
          </a:ln>
        </p:spPr>
      </p:sp>
      <p:sp>
        <p:nvSpPr>
          <p:cNvPr id="281" name="Google Shape;281;p11"/>
          <p:cNvSpPr txBox="1"/>
          <p:nvPr/>
        </p:nvSpPr>
        <p:spPr>
          <a:xfrm>
            <a:off x="962025" y="1133475"/>
            <a:ext cx="107574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Evolution of EJ Definitions</a:t>
            </a:r>
            <a:endParaRPr/>
          </a:p>
        </p:txBody>
      </p:sp>
      <p:sp>
        <p:nvSpPr>
          <p:cNvPr id="282" name="Google Shape;282;p11"/>
          <p:cNvSpPr txBox="1"/>
          <p:nvPr/>
        </p:nvSpPr>
        <p:spPr>
          <a:xfrm>
            <a:off x="962025" y="5170469"/>
            <a:ext cx="10679100" cy="36033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Emphasis on the intersectionality of multiple inequalities and axes of oppression—including domination of nonhuman species—rather than on single categories of difference</a:t>
            </a:r>
            <a:endParaRPr/>
          </a:p>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Attention to multiple spatial and temporal scales of environmental justice problems and solutions</a:t>
            </a:r>
            <a:endParaRPr/>
          </a:p>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A focus on state power as reinforcing and reproducing deeply embedded social inequalities</a:t>
            </a:r>
            <a:endParaRPr/>
          </a:p>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Recognition of the indispensability of marginalized populations and species that are often treated as expendable</a:t>
            </a:r>
            <a:endParaRPr/>
          </a:p>
        </p:txBody>
      </p:sp>
      <p:sp>
        <p:nvSpPr>
          <p:cNvPr id="283" name="Google Shape;283;p11"/>
          <p:cNvSpPr txBox="1"/>
          <p:nvPr/>
        </p:nvSpPr>
        <p:spPr>
          <a:xfrm>
            <a:off x="962025" y="3484645"/>
            <a:ext cx="10679100" cy="8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More recent definitions of EJ have evolved to take on a more critical stance.</a:t>
            </a:r>
            <a:endParaRPr/>
          </a:p>
        </p:txBody>
      </p:sp>
      <p:sp>
        <p:nvSpPr>
          <p:cNvPr id="284" name="Google Shape;284;p11"/>
          <p:cNvSpPr txBox="1"/>
          <p:nvPr/>
        </p:nvSpPr>
        <p:spPr>
          <a:xfrm>
            <a:off x="962025" y="4607893"/>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David Pellow’s Four Pillars of Critical Environmental Justice</a:t>
            </a:r>
            <a:endParaRPr/>
          </a:p>
        </p:txBody>
      </p:sp>
      <p:sp>
        <p:nvSpPr>
          <p:cNvPr id="285" name="Google Shape;285;p11"/>
          <p:cNvSpPr txBox="1"/>
          <p:nvPr/>
        </p:nvSpPr>
        <p:spPr>
          <a:xfrm>
            <a:off x="962025" y="9767587"/>
            <a:ext cx="106791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201" u="sng" cap="none" strike="noStrike">
                <a:solidFill>
                  <a:srgbClr val="FAF6EE"/>
                </a:solidFill>
                <a:latin typeface="Arial"/>
                <a:ea typeface="Arial"/>
                <a:cs typeface="Arial"/>
                <a:sym typeface="Arial"/>
                <a:hlinkClick r:id="rId5">
                  <a:extLst>
                    <a:ext uri="{A12FA001-AC4F-418D-AE19-62706E023703}">
                      <ahyp:hlinkClr val="tx"/>
                    </a:ext>
                  </a:extLst>
                </a:hlinkClick>
              </a:rPr>
              <a:t>What is Critical Environmental Justice</a:t>
            </a:r>
            <a:r>
              <a:rPr b="0" i="0" lang="en-US" sz="2201" u="none" cap="none" strike="noStrike">
                <a:solidFill>
                  <a:srgbClr val="FAF6EE"/>
                </a:solidFill>
                <a:latin typeface="Arial"/>
                <a:ea typeface="Arial"/>
                <a:cs typeface="Arial"/>
                <a:sym typeface="Arial"/>
              </a:rPr>
              <a:t> (Pellow, 2017)</a:t>
            </a:r>
            <a:endParaRPr/>
          </a:p>
        </p:txBody>
      </p:sp>
      <p:sp>
        <p:nvSpPr>
          <p:cNvPr id="286" name="Google Shape;286;p11"/>
          <p:cNvSpPr txBox="1"/>
          <p:nvPr/>
        </p:nvSpPr>
        <p:spPr>
          <a:xfrm>
            <a:off x="12286575" y="162600"/>
            <a:ext cx="58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FAF6EE"/>
                </a:solidFill>
              </a:rPr>
              <a:t>© David Naguib Pellow. All rights reserved. This content is excluded from our Creative Commons license. For more information, see </a:t>
            </a:r>
            <a:r>
              <a:rPr lang="en-US" sz="1100" u="sng">
                <a:solidFill>
                  <a:srgbClr val="FAF6EE"/>
                </a:solidFill>
                <a:hlinkClick r:id="rId6">
                  <a:extLst>
                    <a:ext uri="{A12FA001-AC4F-418D-AE19-62706E023703}">
                      <ahyp:hlinkClr val="tx"/>
                    </a:ext>
                  </a:extLst>
                </a:hlinkClick>
              </a:rPr>
              <a:t>https://ocw.mit.edu/help/faq-fair-use/ </a:t>
            </a:r>
            <a:r>
              <a:rPr lang="en-US" sz="1100">
                <a:solidFill>
                  <a:srgbClr val="FAF6EE"/>
                </a:solidFill>
              </a:rPr>
              <a:t>.</a:t>
            </a:r>
            <a:endParaRPr sz="1100">
              <a:solidFill>
                <a:srgbClr val="FAF6EE"/>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90" name="Shape 290"/>
        <p:cNvGrpSpPr/>
        <p:nvPr/>
      </p:nvGrpSpPr>
      <p:grpSpPr>
        <a:xfrm>
          <a:off x="0" y="0"/>
          <a:ext cx="0" cy="0"/>
          <a:chOff x="0" y="0"/>
          <a:chExt cx="0" cy="0"/>
        </a:xfrm>
      </p:grpSpPr>
      <p:grpSp>
        <p:nvGrpSpPr>
          <p:cNvPr id="291" name="Google Shape;291;p12"/>
          <p:cNvGrpSpPr/>
          <p:nvPr/>
        </p:nvGrpSpPr>
        <p:grpSpPr>
          <a:xfrm>
            <a:off x="-1248082" y="9570840"/>
            <a:ext cx="20784165" cy="716160"/>
            <a:chOff x="0" y="-38100"/>
            <a:chExt cx="5474019" cy="188619"/>
          </a:xfrm>
        </p:grpSpPr>
        <p:sp>
          <p:nvSpPr>
            <p:cNvPr id="292" name="Google Shape;292;p12"/>
            <p:cNvSpPr/>
            <p:nvPr/>
          </p:nvSpPr>
          <p:spPr>
            <a:xfrm>
              <a:off x="0" y="0"/>
              <a:ext cx="5474019" cy="150519"/>
            </a:xfrm>
            <a:custGeom>
              <a:rect b="b" l="l" r="r" t="t"/>
              <a:pathLst>
                <a:path extrusionOk="0" h="150519" w="5474019">
                  <a:moveTo>
                    <a:pt x="0" y="0"/>
                  </a:moveTo>
                  <a:lnTo>
                    <a:pt x="5474019" y="0"/>
                  </a:lnTo>
                  <a:lnTo>
                    <a:pt x="5474019" y="150519"/>
                  </a:lnTo>
                  <a:lnTo>
                    <a:pt x="0" y="150519"/>
                  </a:lnTo>
                  <a:close/>
                </a:path>
              </a:pathLst>
            </a:custGeom>
            <a:solidFill>
              <a:srgbClr val="4A4849"/>
            </a:solidFill>
            <a:ln>
              <a:noFill/>
            </a:ln>
          </p:spPr>
        </p:sp>
        <p:sp>
          <p:nvSpPr>
            <p:cNvPr id="293" name="Google Shape;293;p12"/>
            <p:cNvSpPr txBox="1"/>
            <p:nvPr/>
          </p:nvSpPr>
          <p:spPr>
            <a:xfrm>
              <a:off x="0" y="-38100"/>
              <a:ext cx="5474019"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12"/>
          <p:cNvGrpSpPr/>
          <p:nvPr/>
        </p:nvGrpSpPr>
        <p:grpSpPr>
          <a:xfrm>
            <a:off x="12109962" y="9570840"/>
            <a:ext cx="7108723" cy="716160"/>
            <a:chOff x="0" y="-38100"/>
            <a:chExt cx="1872256" cy="188619"/>
          </a:xfrm>
        </p:grpSpPr>
        <p:sp>
          <p:nvSpPr>
            <p:cNvPr id="295" name="Google Shape;295;p12"/>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96" name="Google Shape;296;p12"/>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7" name="Google Shape;297;p12">
            <a:hlinkClick r:id="rId3"/>
          </p:cNvPr>
          <p:cNvSpPr/>
          <p:nvPr/>
        </p:nvSpPr>
        <p:spPr>
          <a:xfrm>
            <a:off x="12109962" y="0"/>
            <a:ext cx="6177546" cy="9715500"/>
          </a:xfrm>
          <a:custGeom>
            <a:rect b="b" l="l" r="r" t="t"/>
            <a:pathLst>
              <a:path extrusionOk="0" h="1505185" w="957064">
                <a:moveTo>
                  <a:pt x="0" y="0"/>
                </a:moveTo>
                <a:lnTo>
                  <a:pt x="957064" y="0"/>
                </a:lnTo>
                <a:lnTo>
                  <a:pt x="957064" y="1505185"/>
                </a:lnTo>
                <a:lnTo>
                  <a:pt x="0" y="1505185"/>
                </a:lnTo>
                <a:close/>
              </a:path>
            </a:pathLst>
          </a:custGeom>
          <a:blipFill rotWithShape="1">
            <a:blip r:embed="rId4">
              <a:alphaModFix/>
            </a:blip>
            <a:stretch>
              <a:fillRect b="0" l="-756" r="-5399" t="0"/>
            </a:stretch>
          </a:blipFill>
          <a:ln>
            <a:noFill/>
          </a:ln>
        </p:spPr>
      </p:sp>
      <p:sp>
        <p:nvSpPr>
          <p:cNvPr id="298" name="Google Shape;298;p12"/>
          <p:cNvSpPr txBox="1"/>
          <p:nvPr/>
        </p:nvSpPr>
        <p:spPr>
          <a:xfrm>
            <a:off x="962025" y="1133475"/>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Further Reading</a:t>
            </a:r>
            <a:endParaRPr/>
          </a:p>
        </p:txBody>
      </p:sp>
      <p:sp>
        <p:nvSpPr>
          <p:cNvPr id="299" name="Google Shape;299;p12"/>
          <p:cNvSpPr txBox="1"/>
          <p:nvPr/>
        </p:nvSpPr>
        <p:spPr>
          <a:xfrm>
            <a:off x="962025" y="4654096"/>
            <a:ext cx="10679100" cy="40035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What theoretical perspectives does Pellow rely on to conceptualize “critical” environmental justice? Why?</a:t>
            </a:r>
            <a:endParaRPr/>
          </a:p>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How does EJ relate to the Black Lives Matter Movement?</a:t>
            </a:r>
            <a:endParaRPr/>
          </a:p>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What is the difference between 1st generation EJ studies and 2nd generation?</a:t>
            </a:r>
            <a:endParaRPr/>
          </a:p>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How does critical EJ studies take into account more “social categories of difference”? How does the concept of intersectionality help describe this?</a:t>
            </a:r>
            <a:endParaRPr/>
          </a:p>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What are your reflections and analysis on the four pillars of critical EJ?</a:t>
            </a:r>
            <a:endParaRPr/>
          </a:p>
        </p:txBody>
      </p:sp>
      <p:sp>
        <p:nvSpPr>
          <p:cNvPr id="300" name="Google Shape;300;p12"/>
          <p:cNvSpPr txBox="1"/>
          <p:nvPr/>
        </p:nvSpPr>
        <p:spPr>
          <a:xfrm>
            <a:off x="962025" y="2725812"/>
            <a:ext cx="10679100" cy="8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Toward a Critical Environmental Justice Studies: Black Lives Matter as an Environmental Justice Challenge (Pellow, 2016)</a:t>
            </a:r>
            <a:endParaRPr/>
          </a:p>
        </p:txBody>
      </p:sp>
      <p:sp>
        <p:nvSpPr>
          <p:cNvPr id="301" name="Google Shape;301;p12"/>
          <p:cNvSpPr txBox="1"/>
          <p:nvPr/>
        </p:nvSpPr>
        <p:spPr>
          <a:xfrm>
            <a:off x="962025" y="4091520"/>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Questions to consider after reading: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05" name="Shape 305"/>
        <p:cNvGrpSpPr/>
        <p:nvPr/>
      </p:nvGrpSpPr>
      <p:grpSpPr>
        <a:xfrm>
          <a:off x="0" y="0"/>
          <a:ext cx="0" cy="0"/>
          <a:chOff x="0" y="0"/>
          <a:chExt cx="0" cy="0"/>
        </a:xfrm>
      </p:grpSpPr>
      <p:sp>
        <p:nvSpPr>
          <p:cNvPr id="306" name="Google Shape;306;p13"/>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307" name="Google Shape;307;p13"/>
          <p:cNvGrpSpPr/>
          <p:nvPr/>
        </p:nvGrpSpPr>
        <p:grpSpPr>
          <a:xfrm>
            <a:off x="1028700" y="3009564"/>
            <a:ext cx="10425375" cy="4267871"/>
            <a:chOff x="0" y="104775"/>
            <a:chExt cx="13900500" cy="5690495"/>
          </a:xfrm>
        </p:grpSpPr>
        <p:sp>
          <p:nvSpPr>
            <p:cNvPr id="308" name="Google Shape;308;p13"/>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Introduction to Climate Justice</a:t>
              </a:r>
              <a:endParaRPr/>
            </a:p>
          </p:txBody>
        </p:sp>
        <p:sp>
          <p:nvSpPr>
            <p:cNvPr id="309" name="Google Shape;309;p13"/>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2</a:t>
              </a:r>
              <a:endParaRPr/>
            </a:p>
          </p:txBody>
        </p:sp>
      </p:grpSp>
      <p:sp>
        <p:nvSpPr>
          <p:cNvPr id="310" name="Google Shape;310;p13"/>
          <p:cNvSpPr/>
          <p:nvPr/>
        </p:nvSpPr>
        <p:spPr>
          <a:xfrm>
            <a:off x="12109950" y="-250"/>
            <a:ext cx="7109892" cy="10286845"/>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14" name="Shape 314"/>
        <p:cNvGrpSpPr/>
        <p:nvPr/>
      </p:nvGrpSpPr>
      <p:grpSpPr>
        <a:xfrm>
          <a:off x="0" y="0"/>
          <a:ext cx="0" cy="0"/>
          <a:chOff x="0" y="0"/>
          <a:chExt cx="0" cy="0"/>
        </a:xfrm>
      </p:grpSpPr>
      <p:grpSp>
        <p:nvGrpSpPr>
          <p:cNvPr id="315" name="Google Shape;315;p14"/>
          <p:cNvGrpSpPr/>
          <p:nvPr/>
        </p:nvGrpSpPr>
        <p:grpSpPr>
          <a:xfrm>
            <a:off x="-1248082" y="9570840"/>
            <a:ext cx="13358044" cy="716160"/>
            <a:chOff x="0" y="-38100"/>
            <a:chExt cx="3518168" cy="188619"/>
          </a:xfrm>
        </p:grpSpPr>
        <p:sp>
          <p:nvSpPr>
            <p:cNvPr id="316" name="Google Shape;316;p14"/>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17" name="Google Shape;317;p14"/>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8" name="Google Shape;318;p14"/>
          <p:cNvSpPr txBox="1"/>
          <p:nvPr/>
        </p:nvSpPr>
        <p:spPr>
          <a:xfrm>
            <a:off x="962025" y="1133475"/>
            <a:ext cx="69660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A Coalescence of Movements</a:t>
            </a:r>
            <a:endParaRPr/>
          </a:p>
        </p:txBody>
      </p:sp>
      <p:sp>
        <p:nvSpPr>
          <p:cNvPr id="319" name="Google Shape;319;p14"/>
          <p:cNvSpPr txBox="1"/>
          <p:nvPr/>
        </p:nvSpPr>
        <p:spPr>
          <a:xfrm>
            <a:off x="962025" y="4052355"/>
            <a:ext cx="10679100" cy="12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The EJ Movement evolved with a coalescence of various movements happening simultaneously, both at the U.S. level and globally including different groups, perspectives and issues.</a:t>
            </a:r>
            <a:endParaRPr/>
          </a:p>
        </p:txBody>
      </p:sp>
      <p:sp>
        <p:nvSpPr>
          <p:cNvPr id="320" name="Google Shape;320;p14"/>
          <p:cNvSpPr txBox="1"/>
          <p:nvPr/>
        </p:nvSpPr>
        <p:spPr>
          <a:xfrm>
            <a:off x="962025" y="6448233"/>
            <a:ext cx="10679100" cy="200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The Climate Justice Movement was one of many, overlapping movements that sought to broadly understand the injustices of climate change on the world’s most vulnerable populations at both local and global levels, which involved a wealth of topics including energy, human rights, food, indigenous rights, trade, technology and more. </a:t>
            </a:r>
            <a:endParaRPr/>
          </a:p>
        </p:txBody>
      </p:sp>
      <p:sp>
        <p:nvSpPr>
          <p:cNvPr id="321" name="Google Shape;321;p14"/>
          <p:cNvSpPr txBox="1"/>
          <p:nvPr/>
        </p:nvSpPr>
        <p:spPr>
          <a:xfrm>
            <a:off x="962025" y="353350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Structure of the EJ Movement</a:t>
            </a:r>
            <a:endParaRPr/>
          </a:p>
        </p:txBody>
      </p:sp>
      <p:sp>
        <p:nvSpPr>
          <p:cNvPr id="322" name="Google Shape;322;p14"/>
          <p:cNvSpPr txBox="1"/>
          <p:nvPr/>
        </p:nvSpPr>
        <p:spPr>
          <a:xfrm>
            <a:off x="962025" y="5929381"/>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Evolution of the Climate Justice Movement</a:t>
            </a:r>
            <a:endParaRPr/>
          </a:p>
        </p:txBody>
      </p:sp>
      <p:grpSp>
        <p:nvGrpSpPr>
          <p:cNvPr id="323" name="Google Shape;323;p14"/>
          <p:cNvGrpSpPr/>
          <p:nvPr/>
        </p:nvGrpSpPr>
        <p:grpSpPr>
          <a:xfrm>
            <a:off x="12109962" y="9570840"/>
            <a:ext cx="7108723" cy="716160"/>
            <a:chOff x="0" y="-38100"/>
            <a:chExt cx="1872256" cy="188619"/>
          </a:xfrm>
        </p:grpSpPr>
        <p:sp>
          <p:nvSpPr>
            <p:cNvPr id="324" name="Google Shape;324;p14"/>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25" name="Google Shape;325;p14"/>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6" name="Google Shape;326;p14"/>
          <p:cNvSpPr/>
          <p:nvPr/>
        </p:nvSpPr>
        <p:spPr>
          <a:xfrm>
            <a:off x="12109962" y="2671605"/>
            <a:ext cx="5986296" cy="4943791"/>
          </a:xfrm>
          <a:custGeom>
            <a:rect b="b" l="l" r="r" t="t"/>
            <a:pathLst>
              <a:path extrusionOk="0" h="4943791" w="5986296">
                <a:moveTo>
                  <a:pt x="0" y="0"/>
                </a:moveTo>
                <a:lnTo>
                  <a:pt x="5986296" y="0"/>
                </a:lnTo>
                <a:lnTo>
                  <a:pt x="5986296" y="4943790"/>
                </a:lnTo>
                <a:lnTo>
                  <a:pt x="0" y="4943790"/>
                </a:lnTo>
                <a:lnTo>
                  <a:pt x="0" y="0"/>
                </a:lnTo>
                <a:close/>
              </a:path>
            </a:pathLst>
          </a:custGeom>
          <a:blipFill rotWithShape="1">
            <a:blip r:embed="rId3">
              <a:alphaModFix/>
            </a:blip>
            <a:stretch>
              <a:fillRect b="0" l="0" r="0" t="0"/>
            </a:stretch>
          </a:blipFill>
          <a:ln>
            <a:noFill/>
          </a:ln>
        </p:spPr>
      </p:sp>
      <p:cxnSp>
        <p:nvCxnSpPr>
          <p:cNvPr id="327" name="Google Shape;327;p14"/>
          <p:cNvCxnSpPr/>
          <p:nvPr/>
        </p:nvCxnSpPr>
        <p:spPr>
          <a:xfrm rot="10800000">
            <a:off x="17142285" y="7264350"/>
            <a:ext cx="585076" cy="968349"/>
          </a:xfrm>
          <a:prstGeom prst="straightConnector1">
            <a:avLst/>
          </a:prstGeom>
          <a:noFill/>
          <a:ln cap="rnd" cmpd="sng" w="114300">
            <a:solidFill>
              <a:srgbClr val="4A4849"/>
            </a:solidFill>
            <a:prstDash val="solid"/>
            <a:round/>
            <a:headEnd len="sm" w="sm"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31" name="Shape 331"/>
        <p:cNvGrpSpPr/>
        <p:nvPr/>
      </p:nvGrpSpPr>
      <p:grpSpPr>
        <a:xfrm>
          <a:off x="0" y="0"/>
          <a:ext cx="0" cy="0"/>
          <a:chOff x="0" y="0"/>
          <a:chExt cx="0" cy="0"/>
        </a:xfrm>
      </p:grpSpPr>
      <p:grpSp>
        <p:nvGrpSpPr>
          <p:cNvPr id="332" name="Google Shape;332;p15"/>
          <p:cNvGrpSpPr/>
          <p:nvPr/>
        </p:nvGrpSpPr>
        <p:grpSpPr>
          <a:xfrm>
            <a:off x="6568563" y="9570840"/>
            <a:ext cx="13358044" cy="716160"/>
            <a:chOff x="0" y="-38100"/>
            <a:chExt cx="3518168" cy="188619"/>
          </a:xfrm>
        </p:grpSpPr>
        <p:sp>
          <p:nvSpPr>
            <p:cNvPr id="333" name="Google Shape;333;p15"/>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34" name="Google Shape;334;p15"/>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5" name="Google Shape;335;p15"/>
          <p:cNvSpPr txBox="1"/>
          <p:nvPr/>
        </p:nvSpPr>
        <p:spPr>
          <a:xfrm>
            <a:off x="962025" y="1133475"/>
            <a:ext cx="64713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A Coalescence of Movements</a:t>
            </a:r>
            <a:endParaRPr/>
          </a:p>
        </p:txBody>
      </p:sp>
      <p:sp>
        <p:nvSpPr>
          <p:cNvPr id="336" name="Google Shape;336;p15"/>
          <p:cNvSpPr txBox="1"/>
          <p:nvPr/>
        </p:nvSpPr>
        <p:spPr>
          <a:xfrm>
            <a:off x="962025" y="4052355"/>
            <a:ext cx="56064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These movements led to the field of EJ studies with various sub areas which continues to grow and expand in both depth and breadth. </a:t>
            </a:r>
            <a:endParaRPr/>
          </a:p>
        </p:txBody>
      </p:sp>
      <p:sp>
        <p:nvSpPr>
          <p:cNvPr id="337" name="Google Shape;337;p15"/>
          <p:cNvSpPr txBox="1"/>
          <p:nvPr/>
        </p:nvSpPr>
        <p:spPr>
          <a:xfrm>
            <a:off x="962025" y="3533502"/>
            <a:ext cx="56064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Impact</a:t>
            </a:r>
            <a:endParaRPr/>
          </a:p>
        </p:txBody>
      </p:sp>
      <p:grpSp>
        <p:nvGrpSpPr>
          <p:cNvPr id="338" name="Google Shape;338;p15"/>
          <p:cNvGrpSpPr/>
          <p:nvPr/>
        </p:nvGrpSpPr>
        <p:grpSpPr>
          <a:xfrm>
            <a:off x="-540160" y="9570840"/>
            <a:ext cx="7108723" cy="716160"/>
            <a:chOff x="0" y="-38100"/>
            <a:chExt cx="1872256" cy="188619"/>
          </a:xfrm>
        </p:grpSpPr>
        <p:sp>
          <p:nvSpPr>
            <p:cNvPr id="339" name="Google Shape;339;p15"/>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40" name="Google Shape;340;p15"/>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15"/>
          <p:cNvGrpSpPr/>
          <p:nvPr/>
        </p:nvGrpSpPr>
        <p:grpSpPr>
          <a:xfrm>
            <a:off x="11560291" y="3454248"/>
            <a:ext cx="3374746" cy="3374746"/>
            <a:chOff x="0" y="0"/>
            <a:chExt cx="812800" cy="812800"/>
          </a:xfrm>
        </p:grpSpPr>
        <p:sp>
          <p:nvSpPr>
            <p:cNvPr id="342" name="Google Shape;34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343" name="Google Shape;343;p1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900" u="none" cap="none" strike="noStrike">
                  <a:solidFill>
                    <a:srgbClr val="FAF6EE"/>
                  </a:solidFill>
                  <a:latin typeface="Arial"/>
                  <a:ea typeface="Arial"/>
                  <a:cs typeface="Arial"/>
                  <a:sym typeface="Arial"/>
                </a:rPr>
                <a:t>The Field of Environmental Justice</a:t>
              </a:r>
              <a:endParaRPr/>
            </a:p>
          </p:txBody>
        </p:sp>
      </p:grpSp>
      <p:grpSp>
        <p:nvGrpSpPr>
          <p:cNvPr id="344" name="Google Shape;344;p15"/>
          <p:cNvGrpSpPr/>
          <p:nvPr/>
        </p:nvGrpSpPr>
        <p:grpSpPr>
          <a:xfrm>
            <a:off x="8786135" y="5141605"/>
            <a:ext cx="2151482" cy="2151482"/>
            <a:chOff x="0" y="0"/>
            <a:chExt cx="812800" cy="812800"/>
          </a:xfrm>
        </p:grpSpPr>
        <p:sp>
          <p:nvSpPr>
            <p:cNvPr id="345" name="Google Shape;34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346" name="Google Shape;346;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400" u="sng" cap="none" strike="noStrike">
                  <a:solidFill>
                    <a:srgbClr val="FAF6EE"/>
                  </a:solidFill>
                  <a:latin typeface="Arial"/>
                  <a:ea typeface="Arial"/>
                  <a:cs typeface="Arial"/>
                  <a:sym typeface="Arial"/>
                  <a:hlinkClick r:id="rId3">
                    <a:extLst>
                      <a:ext uri="{A12FA001-AC4F-418D-AE19-62706E023703}">
                        <ahyp:hlinkClr val="tx"/>
                      </a:ext>
                    </a:extLst>
                  </a:hlinkClick>
                </a:rPr>
                <a:t>Global/ Climate Justice</a:t>
              </a:r>
              <a:endParaRPr/>
            </a:p>
          </p:txBody>
        </p:sp>
      </p:grpSp>
      <p:grpSp>
        <p:nvGrpSpPr>
          <p:cNvPr id="347" name="Google Shape;347;p15"/>
          <p:cNvGrpSpPr/>
          <p:nvPr/>
        </p:nvGrpSpPr>
        <p:grpSpPr>
          <a:xfrm>
            <a:off x="12171902" y="946075"/>
            <a:ext cx="2151482" cy="2151482"/>
            <a:chOff x="0" y="0"/>
            <a:chExt cx="812800" cy="812800"/>
          </a:xfrm>
        </p:grpSpPr>
        <p:sp>
          <p:nvSpPr>
            <p:cNvPr id="348" name="Google Shape;34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349" name="Google Shape;349;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400" u="sng" cap="none" strike="noStrike">
                  <a:solidFill>
                    <a:srgbClr val="FAF6EE"/>
                  </a:solidFill>
                  <a:latin typeface="Arial"/>
                  <a:ea typeface="Arial"/>
                  <a:cs typeface="Arial"/>
                  <a:sym typeface="Arial"/>
                  <a:hlinkClick r:id="rId4">
                    <a:extLst>
                      <a:ext uri="{A12FA001-AC4F-418D-AE19-62706E023703}">
                        <ahyp:hlinkClr val="tx"/>
                      </a:ext>
                    </a:extLst>
                  </a:hlinkClick>
                </a:rPr>
                <a:t>Food Justice</a:t>
              </a:r>
              <a:endParaRPr/>
            </a:p>
          </p:txBody>
        </p:sp>
      </p:grpSp>
      <p:grpSp>
        <p:nvGrpSpPr>
          <p:cNvPr id="350" name="Google Shape;350;p15"/>
          <p:cNvGrpSpPr/>
          <p:nvPr/>
        </p:nvGrpSpPr>
        <p:grpSpPr>
          <a:xfrm>
            <a:off x="15557668" y="5141605"/>
            <a:ext cx="2151482" cy="2151482"/>
            <a:chOff x="0" y="0"/>
            <a:chExt cx="812800" cy="812800"/>
          </a:xfrm>
        </p:grpSpPr>
        <p:sp>
          <p:nvSpPr>
            <p:cNvPr id="351" name="Google Shape;35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352" name="Google Shape;352;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400" u="sng" cap="none" strike="noStrike">
                  <a:solidFill>
                    <a:srgbClr val="FAF6EE"/>
                  </a:solidFill>
                  <a:latin typeface="Arial"/>
                  <a:ea typeface="Arial"/>
                  <a:cs typeface="Arial"/>
                  <a:sym typeface="Arial"/>
                  <a:hlinkClick r:id="rId5">
                    <a:extLst>
                      <a:ext uri="{A12FA001-AC4F-418D-AE19-62706E023703}">
                        <ahyp:hlinkClr val="tx"/>
                      </a:ext>
                    </a:extLst>
                  </a:hlinkClick>
                </a:rPr>
                <a:t>Housing Justice</a:t>
              </a:r>
              <a:endParaRPr/>
            </a:p>
          </p:txBody>
        </p:sp>
      </p:grpSp>
      <p:grpSp>
        <p:nvGrpSpPr>
          <p:cNvPr id="353" name="Google Shape;353;p15"/>
          <p:cNvGrpSpPr/>
          <p:nvPr/>
        </p:nvGrpSpPr>
        <p:grpSpPr>
          <a:xfrm>
            <a:off x="12171902" y="7189451"/>
            <a:ext cx="2151482" cy="2151482"/>
            <a:chOff x="0" y="0"/>
            <a:chExt cx="812800" cy="812800"/>
          </a:xfrm>
        </p:grpSpPr>
        <p:sp>
          <p:nvSpPr>
            <p:cNvPr id="354" name="Google Shape;35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355" name="Google Shape;355;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400" u="sng" cap="none" strike="noStrike">
                  <a:solidFill>
                    <a:srgbClr val="FAF6EE"/>
                  </a:solidFill>
                  <a:latin typeface="Arial"/>
                  <a:ea typeface="Arial"/>
                  <a:cs typeface="Arial"/>
                  <a:sym typeface="Arial"/>
                  <a:hlinkClick r:id="rId6">
                    <a:extLst>
                      <a:ext uri="{A12FA001-AC4F-418D-AE19-62706E023703}">
                        <ahyp:hlinkClr val="tx"/>
                      </a:ext>
                    </a:extLst>
                  </a:hlinkClick>
                </a:rPr>
                <a:t>Indigenous Climate Justice</a:t>
              </a:r>
              <a:endParaRPr/>
            </a:p>
          </p:txBody>
        </p:sp>
      </p:grpSp>
      <p:grpSp>
        <p:nvGrpSpPr>
          <p:cNvPr id="356" name="Google Shape;356;p15"/>
          <p:cNvGrpSpPr/>
          <p:nvPr/>
        </p:nvGrpSpPr>
        <p:grpSpPr>
          <a:xfrm>
            <a:off x="8949992" y="2021823"/>
            <a:ext cx="2151482" cy="2151482"/>
            <a:chOff x="0" y="0"/>
            <a:chExt cx="812800" cy="812800"/>
          </a:xfrm>
        </p:grpSpPr>
        <p:sp>
          <p:nvSpPr>
            <p:cNvPr id="357" name="Google Shape;35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358" name="Google Shape;358;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400" u="sng" cap="none" strike="noStrike">
                  <a:solidFill>
                    <a:srgbClr val="FAF6EE"/>
                  </a:solidFill>
                  <a:latin typeface="Arial"/>
                  <a:ea typeface="Arial"/>
                  <a:cs typeface="Arial"/>
                  <a:sym typeface="Arial"/>
                  <a:hlinkClick r:id="rId7">
                    <a:extLst>
                      <a:ext uri="{A12FA001-AC4F-418D-AE19-62706E023703}">
                        <ahyp:hlinkClr val="tx"/>
                      </a:ext>
                    </a:extLst>
                  </a:hlinkClick>
                </a:rPr>
                <a:t>Energy Justice</a:t>
              </a:r>
              <a:endParaRPr/>
            </a:p>
          </p:txBody>
        </p:sp>
      </p:grpSp>
      <p:grpSp>
        <p:nvGrpSpPr>
          <p:cNvPr id="359" name="Google Shape;359;p15"/>
          <p:cNvGrpSpPr/>
          <p:nvPr/>
        </p:nvGrpSpPr>
        <p:grpSpPr>
          <a:xfrm>
            <a:off x="15393810" y="2021823"/>
            <a:ext cx="2151482" cy="2151482"/>
            <a:chOff x="0" y="0"/>
            <a:chExt cx="812800" cy="812800"/>
          </a:xfrm>
        </p:grpSpPr>
        <p:sp>
          <p:nvSpPr>
            <p:cNvPr id="360" name="Google Shape;36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361" name="Google Shape;361;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400" u="sng" cap="none" strike="noStrike">
                  <a:solidFill>
                    <a:srgbClr val="FAF6EE"/>
                  </a:solidFill>
                  <a:latin typeface="Arial"/>
                  <a:ea typeface="Arial"/>
                  <a:cs typeface="Arial"/>
                  <a:sym typeface="Arial"/>
                  <a:hlinkClick r:id="rId8">
                    <a:extLst>
                      <a:ext uri="{A12FA001-AC4F-418D-AE19-62706E023703}">
                        <ahyp:hlinkClr val="tx"/>
                      </a:ext>
                    </a:extLst>
                  </a:hlinkClick>
                </a:rPr>
                <a:t>The Just Transition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65" name="Shape 365"/>
        <p:cNvGrpSpPr/>
        <p:nvPr/>
      </p:nvGrpSpPr>
      <p:grpSpPr>
        <a:xfrm>
          <a:off x="0" y="0"/>
          <a:ext cx="0" cy="0"/>
          <a:chOff x="0" y="0"/>
          <a:chExt cx="0" cy="0"/>
        </a:xfrm>
      </p:grpSpPr>
      <p:sp>
        <p:nvSpPr>
          <p:cNvPr id="366" name="Google Shape;366;p16"/>
          <p:cNvSpPr/>
          <p:nvPr/>
        </p:nvSpPr>
        <p:spPr>
          <a:xfrm>
            <a:off x="6568563" y="9715500"/>
            <a:ext cx="11719437" cy="571500"/>
          </a:xfrm>
          <a:custGeom>
            <a:rect b="b" l="l" r="r" t="t"/>
            <a:pathLst>
              <a:path extrusionOk="0" h="150519" w="3086601">
                <a:moveTo>
                  <a:pt x="0" y="0"/>
                </a:moveTo>
                <a:lnTo>
                  <a:pt x="3086601" y="0"/>
                </a:lnTo>
                <a:lnTo>
                  <a:pt x="3086601" y="150519"/>
                </a:lnTo>
                <a:lnTo>
                  <a:pt x="0" y="150519"/>
                </a:lnTo>
                <a:close/>
              </a:path>
            </a:pathLst>
          </a:custGeom>
          <a:solidFill>
            <a:srgbClr val="4A4849"/>
          </a:solidFill>
          <a:ln>
            <a:noFill/>
          </a:ln>
        </p:spPr>
      </p:sp>
      <p:sp>
        <p:nvSpPr>
          <p:cNvPr id="367" name="Google Shape;367;p16"/>
          <p:cNvSpPr txBox="1"/>
          <p:nvPr/>
        </p:nvSpPr>
        <p:spPr>
          <a:xfrm>
            <a:off x="1038162" y="1695674"/>
            <a:ext cx="42540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NARRATIVES OF THE EJ MOVEMENT: ACADEMIC AND ACTIVIST</a:t>
            </a:r>
            <a:endParaRPr/>
          </a:p>
        </p:txBody>
      </p:sp>
      <p:sp>
        <p:nvSpPr>
          <p:cNvPr id="368" name="Google Shape;368;p16"/>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369" name="Google Shape;369;p16"/>
          <p:cNvGrpSpPr/>
          <p:nvPr/>
        </p:nvGrpSpPr>
        <p:grpSpPr>
          <a:xfrm>
            <a:off x="1028700" y="3997631"/>
            <a:ext cx="5179725" cy="2812193"/>
            <a:chOff x="0" y="-47625"/>
            <a:chExt cx="6906300" cy="3749590"/>
          </a:xfrm>
        </p:grpSpPr>
        <p:sp>
          <p:nvSpPr>
            <p:cNvPr id="370" name="Google Shape;370;p16"/>
            <p:cNvSpPr txBox="1"/>
            <p:nvPr/>
          </p:nvSpPr>
          <p:spPr>
            <a:xfrm>
              <a:off x="0" y="622165"/>
              <a:ext cx="6906300" cy="307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To build foundational knowledge, read </a:t>
              </a:r>
              <a:r>
                <a:rPr b="0" i="1"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Climate Inequality: Forgotten History</a:t>
              </a:r>
              <a:r>
                <a:rPr b="0" i="0" lang="en-US" sz="2501" u="none" cap="none" strike="noStrike">
                  <a:solidFill>
                    <a:srgbClr val="4A4849"/>
                  </a:solidFill>
                  <a:latin typeface="Arial"/>
                  <a:ea typeface="Arial"/>
                  <a:cs typeface="Arial"/>
                  <a:sym typeface="Arial"/>
                </a:rPr>
                <a:t>, which describes the historical nature of climate change, which was rooted in inequality and injustice.</a:t>
              </a:r>
              <a:endParaRPr/>
            </a:p>
          </p:txBody>
        </p:sp>
        <p:sp>
          <p:nvSpPr>
            <p:cNvPr id="371" name="Google Shape;371;p16"/>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 and define</a:t>
              </a:r>
              <a:endParaRPr/>
            </a:p>
          </p:txBody>
        </p:sp>
      </p:grpSp>
      <p:grpSp>
        <p:nvGrpSpPr>
          <p:cNvPr id="372" name="Google Shape;372;p16"/>
          <p:cNvGrpSpPr/>
          <p:nvPr/>
        </p:nvGrpSpPr>
        <p:grpSpPr>
          <a:xfrm>
            <a:off x="7065096" y="1631380"/>
            <a:ext cx="10194300" cy="1657268"/>
            <a:chOff x="0" y="-47625"/>
            <a:chExt cx="13592400" cy="2209690"/>
          </a:xfrm>
        </p:grpSpPr>
        <p:sp>
          <p:nvSpPr>
            <p:cNvPr id="373" name="Google Shape;373;p16"/>
            <p:cNvSpPr txBox="1"/>
            <p:nvPr/>
          </p:nvSpPr>
          <p:spPr>
            <a:xfrm>
              <a:off x="0" y="622165"/>
              <a:ext cx="13592400" cy="15399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does this historical piece define climate justice?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aspects of history are critical when defining or understanding climate justice? Why?</a:t>
              </a:r>
              <a:endParaRPr/>
            </a:p>
          </p:txBody>
        </p:sp>
        <p:sp>
          <p:nvSpPr>
            <p:cNvPr id="374" name="Google Shape;374;p16"/>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Post-reading discussion questions:</a:t>
              </a:r>
              <a:endParaRPr/>
            </a:p>
          </p:txBody>
        </p:sp>
      </p:grpSp>
      <p:sp>
        <p:nvSpPr>
          <p:cNvPr id="375" name="Google Shape;375;p16">
            <a:hlinkClick r:id="rId4"/>
          </p:cNvPr>
          <p:cNvSpPr/>
          <p:nvPr/>
        </p:nvSpPr>
        <p:spPr>
          <a:xfrm>
            <a:off x="9786185" y="3664891"/>
            <a:ext cx="5284293" cy="5053601"/>
          </a:xfrm>
          <a:custGeom>
            <a:rect b="b" l="l" r="r" t="t"/>
            <a:pathLst>
              <a:path extrusionOk="0" h="5053601" w="5284293">
                <a:moveTo>
                  <a:pt x="0" y="0"/>
                </a:moveTo>
                <a:lnTo>
                  <a:pt x="5284293" y="0"/>
                </a:lnTo>
                <a:lnTo>
                  <a:pt x="5284293" y="5053601"/>
                </a:lnTo>
                <a:lnTo>
                  <a:pt x="0" y="5053601"/>
                </a:lnTo>
                <a:lnTo>
                  <a:pt x="0" y="0"/>
                </a:lnTo>
                <a:close/>
              </a:path>
            </a:pathLst>
          </a:custGeom>
          <a:blipFill rotWithShape="1">
            <a:blip r:embed="rId5">
              <a:alphaModFix/>
            </a:blip>
            <a:stretch>
              <a:fillRect b="0" l="0" r="0" t="0"/>
            </a:stretch>
          </a:blipFill>
          <a:ln>
            <a:noFill/>
          </a:ln>
        </p:spPr>
      </p:sp>
      <p:grpSp>
        <p:nvGrpSpPr>
          <p:cNvPr id="376" name="Google Shape;376;p16"/>
          <p:cNvGrpSpPr/>
          <p:nvPr/>
        </p:nvGrpSpPr>
        <p:grpSpPr>
          <a:xfrm>
            <a:off x="962025" y="1003725"/>
            <a:ext cx="8746178" cy="458700"/>
            <a:chOff x="962025" y="1003725"/>
            <a:chExt cx="8746178" cy="458700"/>
          </a:xfrm>
        </p:grpSpPr>
        <p:sp>
          <p:nvSpPr>
            <p:cNvPr id="377" name="Google Shape;377;p16"/>
            <p:cNvSpPr/>
            <p:nvPr/>
          </p:nvSpPr>
          <p:spPr>
            <a:xfrm>
              <a:off x="962025" y="1003725"/>
              <a:ext cx="1928700" cy="458700"/>
            </a:xfrm>
            <a:prstGeom prst="roundRect">
              <a:avLst>
                <a:gd fmla="val 45896"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78" name="Google Shape;378;p16"/>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#2</a:t>
              </a:r>
              <a:endParaRPr/>
            </a:p>
          </p:txBody>
        </p:sp>
      </p:grpSp>
      <p:sp>
        <p:nvSpPr>
          <p:cNvPr id="379" name="Google Shape;379;p16"/>
          <p:cNvSpPr txBox="1"/>
          <p:nvPr/>
        </p:nvSpPr>
        <p:spPr>
          <a:xfrm>
            <a:off x="9786225" y="8791466"/>
            <a:ext cx="5284200" cy="7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4A4849"/>
                </a:solidFill>
              </a:rPr>
              <a:t>© Center for Earth, Energy, and Democracy. All rights reserved. This content is excluded from our Creative Commons license. For more information, see </a:t>
            </a:r>
            <a:r>
              <a:rPr lang="en-US" sz="1100" u="sng">
                <a:solidFill>
                  <a:srgbClr val="4A4849"/>
                </a:solidFill>
                <a:hlinkClick r:id="rId6">
                  <a:extLst>
                    <a:ext uri="{A12FA001-AC4F-418D-AE19-62706E023703}">
                      <ahyp:hlinkClr val="tx"/>
                    </a:ext>
                  </a:extLst>
                </a:hlinkClick>
              </a:rPr>
              <a:t>https://ocw.mit.edu/help/faq-fair-use/</a:t>
            </a:r>
            <a:r>
              <a:rPr lang="en-US" sz="1100">
                <a:solidFill>
                  <a:srgbClr val="4A4849"/>
                </a:solidFill>
              </a:rPr>
              <a:t> .</a:t>
            </a:r>
            <a:endParaRPr sz="1100">
              <a:solidFill>
                <a:srgbClr val="4A484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83" name="Shape 383"/>
        <p:cNvGrpSpPr/>
        <p:nvPr/>
      </p:nvGrpSpPr>
      <p:grpSpPr>
        <a:xfrm>
          <a:off x="0" y="0"/>
          <a:ext cx="0" cy="0"/>
          <a:chOff x="0" y="0"/>
          <a:chExt cx="0" cy="0"/>
        </a:xfrm>
      </p:grpSpPr>
      <p:sp>
        <p:nvSpPr>
          <p:cNvPr id="384" name="Google Shape;384;p17"/>
          <p:cNvSpPr txBox="1"/>
          <p:nvPr/>
        </p:nvSpPr>
        <p:spPr>
          <a:xfrm>
            <a:off x="962025" y="1133475"/>
            <a:ext cx="50577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Further Reading</a:t>
            </a:r>
            <a:endParaRPr/>
          </a:p>
        </p:txBody>
      </p:sp>
      <p:grpSp>
        <p:nvGrpSpPr>
          <p:cNvPr id="385" name="Google Shape;385;p17"/>
          <p:cNvGrpSpPr/>
          <p:nvPr/>
        </p:nvGrpSpPr>
        <p:grpSpPr>
          <a:xfrm>
            <a:off x="1014622" y="3669325"/>
            <a:ext cx="4952513" cy="3232462"/>
            <a:chOff x="-73560" y="1069975"/>
            <a:chExt cx="6906307" cy="4309950"/>
          </a:xfrm>
        </p:grpSpPr>
        <p:sp>
          <p:nvSpPr>
            <p:cNvPr id="386" name="Google Shape;386;p17"/>
            <p:cNvSpPr txBox="1"/>
            <p:nvPr/>
          </p:nvSpPr>
          <p:spPr>
            <a:xfrm>
              <a:off x="-73553" y="3326725"/>
              <a:ext cx="6906300" cy="20532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What is ‘climate justice’?</a:t>
              </a:r>
              <a:r>
                <a:rPr b="0" i="0" lang="en-US" sz="2501" u="none" cap="none" strike="noStrike">
                  <a:solidFill>
                    <a:srgbClr val="4A4849"/>
                  </a:solidFill>
                  <a:latin typeface="Arial"/>
                  <a:ea typeface="Arial"/>
                  <a:cs typeface="Arial"/>
                  <a:sym typeface="Arial"/>
                </a:rPr>
                <a:t> (Yale Climate Connections)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Climate Justice Explainer</a:t>
              </a:r>
              <a:r>
                <a:rPr b="0" i="0" lang="en-US" sz="2501" u="none" cap="none" strike="noStrike">
                  <a:solidFill>
                    <a:srgbClr val="4A4849"/>
                  </a:solidFill>
                  <a:latin typeface="Arial"/>
                  <a:ea typeface="Arial"/>
                  <a:cs typeface="Arial"/>
                  <a:sym typeface="Arial"/>
                </a:rPr>
                <a:t> (MIT Climate Portal)</a:t>
              </a:r>
              <a:endParaRPr/>
            </a:p>
          </p:txBody>
        </p:sp>
        <p:sp>
          <p:nvSpPr>
            <p:cNvPr id="387" name="Google Shape;387;p17"/>
            <p:cNvSpPr txBox="1"/>
            <p:nvPr/>
          </p:nvSpPr>
          <p:spPr>
            <a:xfrm>
              <a:off x="-73560" y="1069975"/>
              <a:ext cx="6906300" cy="205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Want to see other definitions of climate justice? Here’s some optional reading for more context</a:t>
              </a:r>
              <a:r>
                <a:rPr b="1" lang="en-US" sz="2501">
                  <a:solidFill>
                    <a:srgbClr val="4A4849"/>
                  </a:solidFill>
                </a:rPr>
                <a:t>:</a:t>
              </a:r>
              <a:endParaRPr/>
            </a:p>
          </p:txBody>
        </p:sp>
      </p:grpSp>
      <p:pic>
        <p:nvPicPr>
          <p:cNvPr id="388" name="Google Shape;388;p17" title="markus-spiske-r1BS0pzlr1M-unsplash.jpg"/>
          <p:cNvPicPr preferRelativeResize="0"/>
          <p:nvPr/>
        </p:nvPicPr>
        <p:blipFill>
          <a:blip r:embed="rId5">
            <a:alphaModFix/>
          </a:blip>
          <a:stretch>
            <a:fillRect/>
          </a:stretch>
        </p:blipFill>
        <p:spPr>
          <a:xfrm>
            <a:off x="8062975" y="2233350"/>
            <a:ext cx="8732549" cy="5820278"/>
          </a:xfrm>
          <a:prstGeom prst="rect">
            <a:avLst/>
          </a:prstGeom>
          <a:noFill/>
          <a:ln>
            <a:noFill/>
          </a:ln>
        </p:spPr>
      </p:pic>
      <p:sp>
        <p:nvSpPr>
          <p:cNvPr id="389" name="Google Shape;389;p17"/>
          <p:cNvSpPr txBox="1"/>
          <p:nvPr/>
        </p:nvSpPr>
        <p:spPr>
          <a:xfrm>
            <a:off x="8062979" y="8198324"/>
            <a:ext cx="58923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800">
                <a:solidFill>
                  <a:srgbClr val="4A4849"/>
                </a:solidFill>
              </a:rPr>
              <a:t>Photo by </a:t>
            </a:r>
            <a:r>
              <a:rPr lang="en-US" sz="1800" u="sng">
                <a:solidFill>
                  <a:srgbClr val="4A4849"/>
                </a:solidFill>
                <a:hlinkClick r:id="rId6">
                  <a:extLst>
                    <a:ext uri="{A12FA001-AC4F-418D-AE19-62706E023703}">
                      <ahyp:hlinkClr val="tx"/>
                    </a:ext>
                  </a:extLst>
                </a:hlinkClick>
              </a:rPr>
              <a:t>Markus Spiske</a:t>
            </a:r>
            <a:r>
              <a:rPr lang="en-US" sz="1800">
                <a:solidFill>
                  <a:srgbClr val="4A4849"/>
                </a:solidFill>
              </a:rPr>
              <a:t> on </a:t>
            </a:r>
            <a:r>
              <a:rPr lang="en-US" sz="1800" u="sng">
                <a:solidFill>
                  <a:srgbClr val="4A4849"/>
                </a:solidFill>
                <a:hlinkClick r:id="rId7">
                  <a:extLst>
                    <a:ext uri="{A12FA001-AC4F-418D-AE19-62706E023703}">
                      <ahyp:hlinkClr val="tx"/>
                    </a:ext>
                  </a:extLst>
                </a:hlinkClick>
              </a:rPr>
              <a:t>Unsplash</a:t>
            </a:r>
            <a:endParaRPr sz="1800">
              <a:solidFill>
                <a:srgbClr val="4A4849"/>
              </a:solidFill>
            </a:endParaRPr>
          </a:p>
        </p:txBody>
      </p:sp>
      <p:sp>
        <p:nvSpPr>
          <p:cNvPr id="390" name="Google Shape;390;p17"/>
          <p:cNvSpPr/>
          <p:nvPr/>
        </p:nvSpPr>
        <p:spPr>
          <a:xfrm>
            <a:off x="6568563" y="9715500"/>
            <a:ext cx="11721367" cy="571596"/>
          </a:xfrm>
          <a:custGeom>
            <a:rect b="b" l="l" r="r" t="t"/>
            <a:pathLst>
              <a:path extrusionOk="0" h="150519" w="3086601">
                <a:moveTo>
                  <a:pt x="0" y="0"/>
                </a:moveTo>
                <a:lnTo>
                  <a:pt x="3086601" y="0"/>
                </a:lnTo>
                <a:lnTo>
                  <a:pt x="3086601" y="150519"/>
                </a:lnTo>
                <a:lnTo>
                  <a:pt x="0" y="150519"/>
                </a:lnTo>
                <a:close/>
              </a:path>
            </a:pathLst>
          </a:custGeom>
          <a:solidFill>
            <a:srgbClr val="4A4849"/>
          </a:solidFill>
          <a:ln>
            <a:noFill/>
          </a:ln>
        </p:spPr>
      </p:sp>
      <p:sp>
        <p:nvSpPr>
          <p:cNvPr id="391" name="Google Shape;391;p17"/>
          <p:cNvSpPr/>
          <p:nvPr/>
        </p:nvSpPr>
        <p:spPr>
          <a:xfrm>
            <a:off x="-540160" y="9715500"/>
            <a:ext cx="7109892" cy="571596"/>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95" name="Shape 395"/>
        <p:cNvGrpSpPr/>
        <p:nvPr/>
      </p:nvGrpSpPr>
      <p:grpSpPr>
        <a:xfrm>
          <a:off x="0" y="0"/>
          <a:ext cx="0" cy="0"/>
          <a:chOff x="0" y="0"/>
          <a:chExt cx="0" cy="0"/>
        </a:xfrm>
      </p:grpSpPr>
      <p:grpSp>
        <p:nvGrpSpPr>
          <p:cNvPr id="396" name="Google Shape;396;p18"/>
          <p:cNvGrpSpPr/>
          <p:nvPr/>
        </p:nvGrpSpPr>
        <p:grpSpPr>
          <a:xfrm>
            <a:off x="-1248082" y="9570840"/>
            <a:ext cx="13358044" cy="716160"/>
            <a:chOff x="0" y="-38100"/>
            <a:chExt cx="3518168" cy="188619"/>
          </a:xfrm>
        </p:grpSpPr>
        <p:sp>
          <p:nvSpPr>
            <p:cNvPr id="397" name="Google Shape;397;p18"/>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98" name="Google Shape;398;p18"/>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9" name="Google Shape;399;p18"/>
          <p:cNvGrpSpPr/>
          <p:nvPr/>
        </p:nvGrpSpPr>
        <p:grpSpPr>
          <a:xfrm>
            <a:off x="962025" y="1116806"/>
            <a:ext cx="10757475" cy="7631583"/>
            <a:chOff x="0" y="66675"/>
            <a:chExt cx="14343300" cy="10175444"/>
          </a:xfrm>
        </p:grpSpPr>
        <p:sp>
          <p:nvSpPr>
            <p:cNvPr id="400" name="Google Shape;400;p18"/>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Specific CJ Definitions</a:t>
              </a:r>
              <a:endParaRPr/>
            </a:p>
          </p:txBody>
        </p:sp>
        <p:sp>
          <p:nvSpPr>
            <p:cNvPr id="401" name="Google Shape;401;p18"/>
            <p:cNvSpPr txBox="1"/>
            <p:nvPr/>
          </p:nvSpPr>
          <p:spPr>
            <a:xfrm>
              <a:off x="0" y="2701215"/>
              <a:ext cx="14238900" cy="213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“Climate justice begins with an acknowledgement of climate injustice and views this problem not as an unfortunate byproduct of climate disruption, but as one of its core elements, and one that must be confronted if climate disruption is to be reversed.” </a:t>
              </a:r>
              <a:r>
                <a:rPr b="0" i="1"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See more here.</a:t>
              </a:r>
              <a:endParaRPr/>
            </a:p>
          </p:txBody>
        </p:sp>
        <p:sp>
          <p:nvSpPr>
            <p:cNvPr id="402" name="Google Shape;402;p18"/>
            <p:cNvSpPr txBox="1"/>
            <p:nvPr/>
          </p:nvSpPr>
          <p:spPr>
            <a:xfrm>
              <a:off x="0" y="6505319"/>
              <a:ext cx="14238900" cy="3736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“The atmosphere is an ecological commons. Climate justice demands that this commons not be enclosed by a handful of polluters. Climate justice also demands that people be compensated for the impact of climate chaos caused by the actions of others. But above all, climate justice demands that every person, every community, every society have the freedom to create and defend economies that cause no harm to the climate or to other people.” </a:t>
              </a:r>
              <a:r>
                <a:rPr b="0" i="1"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See more here.</a:t>
              </a:r>
              <a:endParaRPr/>
            </a:p>
          </p:txBody>
        </p:sp>
        <p:sp>
          <p:nvSpPr>
            <p:cNvPr id="403" name="Google Shape;403;p18"/>
            <p:cNvSpPr txBox="1"/>
            <p:nvPr/>
          </p:nvSpPr>
          <p:spPr>
            <a:xfrm>
              <a:off x="0" y="20094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Lisa Sun-Hee Park and David Pellow</a:t>
              </a:r>
              <a:endParaRPr/>
            </a:p>
          </p:txBody>
        </p:sp>
        <p:sp>
          <p:nvSpPr>
            <p:cNvPr id="404" name="Google Shape;404;p18"/>
            <p:cNvSpPr txBox="1"/>
            <p:nvPr/>
          </p:nvSpPr>
          <p:spPr>
            <a:xfrm>
              <a:off x="0" y="58135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Corrie Gross and Brigid Mark</a:t>
              </a:r>
              <a:endParaRPr/>
            </a:p>
          </p:txBody>
        </p:sp>
      </p:grpSp>
      <p:grpSp>
        <p:nvGrpSpPr>
          <p:cNvPr id="405" name="Google Shape;405;p18"/>
          <p:cNvGrpSpPr/>
          <p:nvPr/>
        </p:nvGrpSpPr>
        <p:grpSpPr>
          <a:xfrm>
            <a:off x="12109962" y="9570840"/>
            <a:ext cx="7108723" cy="716160"/>
            <a:chOff x="0" y="-38100"/>
            <a:chExt cx="1872256" cy="188619"/>
          </a:xfrm>
        </p:grpSpPr>
        <p:sp>
          <p:nvSpPr>
            <p:cNvPr id="406" name="Google Shape;406;p18"/>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07" name="Google Shape;407;p18"/>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8" name="Google Shape;408;p18"/>
          <p:cNvSpPr/>
          <p:nvPr/>
        </p:nvSpPr>
        <p:spPr>
          <a:xfrm>
            <a:off x="12109962" y="0"/>
            <a:ext cx="6177546" cy="9715500"/>
          </a:xfrm>
          <a:custGeom>
            <a:rect b="b" l="l" r="r" t="t"/>
            <a:pathLst>
              <a:path extrusionOk="0" h="1505185" w="957064">
                <a:moveTo>
                  <a:pt x="0" y="0"/>
                </a:moveTo>
                <a:lnTo>
                  <a:pt x="957064" y="0"/>
                </a:lnTo>
                <a:lnTo>
                  <a:pt x="957064" y="1505185"/>
                </a:lnTo>
                <a:lnTo>
                  <a:pt x="0" y="1505185"/>
                </a:lnTo>
                <a:close/>
              </a:path>
            </a:pathLst>
          </a:custGeom>
          <a:blipFill rotWithShape="1">
            <a:blip r:embed="rId5">
              <a:alphaModFix/>
            </a:blip>
            <a:stretch>
              <a:fillRect b="0" l="0" r="-57269" t="0"/>
            </a:stretch>
          </a:blipFill>
          <a:ln>
            <a:noFill/>
          </a:ln>
        </p:spPr>
      </p:sp>
      <p:sp>
        <p:nvSpPr>
          <p:cNvPr id="409" name="Google Shape;409;p18"/>
          <p:cNvSpPr txBox="1"/>
          <p:nvPr/>
        </p:nvSpPr>
        <p:spPr>
          <a:xfrm>
            <a:off x="12463320" y="197855"/>
            <a:ext cx="54708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801">
                <a:solidFill>
                  <a:srgbClr val="FAF6EE"/>
                </a:solidFill>
              </a:rPr>
              <a:t>This image is in the public domain.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13" name="Shape 413"/>
        <p:cNvGrpSpPr/>
        <p:nvPr/>
      </p:nvGrpSpPr>
      <p:grpSpPr>
        <a:xfrm>
          <a:off x="0" y="0"/>
          <a:ext cx="0" cy="0"/>
          <a:chOff x="0" y="0"/>
          <a:chExt cx="0" cy="0"/>
        </a:xfrm>
      </p:grpSpPr>
      <p:grpSp>
        <p:nvGrpSpPr>
          <p:cNvPr id="414" name="Google Shape;414;p19"/>
          <p:cNvGrpSpPr/>
          <p:nvPr/>
        </p:nvGrpSpPr>
        <p:grpSpPr>
          <a:xfrm>
            <a:off x="6568563" y="9570840"/>
            <a:ext cx="11719437" cy="716160"/>
            <a:chOff x="0" y="-38100"/>
            <a:chExt cx="3086601" cy="188619"/>
          </a:xfrm>
        </p:grpSpPr>
        <p:sp>
          <p:nvSpPr>
            <p:cNvPr id="415" name="Google Shape;415;p19"/>
            <p:cNvSpPr/>
            <p:nvPr/>
          </p:nvSpPr>
          <p:spPr>
            <a:xfrm>
              <a:off x="0" y="0"/>
              <a:ext cx="3086601" cy="150519"/>
            </a:xfrm>
            <a:custGeom>
              <a:rect b="b" l="l" r="r" t="t"/>
              <a:pathLst>
                <a:path extrusionOk="0" h="150519" w="3086601">
                  <a:moveTo>
                    <a:pt x="0" y="0"/>
                  </a:moveTo>
                  <a:lnTo>
                    <a:pt x="3086601" y="0"/>
                  </a:lnTo>
                  <a:lnTo>
                    <a:pt x="3086601" y="150519"/>
                  </a:lnTo>
                  <a:lnTo>
                    <a:pt x="0" y="150519"/>
                  </a:lnTo>
                  <a:close/>
                </a:path>
              </a:pathLst>
            </a:custGeom>
            <a:solidFill>
              <a:srgbClr val="4A4849"/>
            </a:solidFill>
            <a:ln>
              <a:noFill/>
            </a:ln>
          </p:spPr>
        </p:sp>
        <p:sp>
          <p:nvSpPr>
            <p:cNvPr id="416" name="Google Shape;416;p19"/>
            <p:cNvSpPr txBox="1"/>
            <p:nvPr/>
          </p:nvSpPr>
          <p:spPr>
            <a:xfrm>
              <a:off x="0" y="-38100"/>
              <a:ext cx="3086601"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19"/>
          <p:cNvGrpSpPr/>
          <p:nvPr/>
        </p:nvGrpSpPr>
        <p:grpSpPr>
          <a:xfrm>
            <a:off x="-540160" y="9570840"/>
            <a:ext cx="7108723" cy="716160"/>
            <a:chOff x="0" y="-38100"/>
            <a:chExt cx="1872256" cy="188619"/>
          </a:xfrm>
        </p:grpSpPr>
        <p:sp>
          <p:nvSpPr>
            <p:cNvPr id="418" name="Google Shape;418;p19"/>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19" name="Google Shape;419;p19"/>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 name="Google Shape;420;p19"/>
          <p:cNvGrpSpPr/>
          <p:nvPr/>
        </p:nvGrpSpPr>
        <p:grpSpPr>
          <a:xfrm>
            <a:off x="7488000" y="2520125"/>
            <a:ext cx="4677538" cy="4181822"/>
            <a:chOff x="0" y="-47625"/>
            <a:chExt cx="1231936" cy="972992"/>
          </a:xfrm>
        </p:grpSpPr>
        <p:sp>
          <p:nvSpPr>
            <p:cNvPr id="421" name="Google Shape;421;p19"/>
            <p:cNvSpPr/>
            <p:nvPr/>
          </p:nvSpPr>
          <p:spPr>
            <a:xfrm>
              <a:off x="0" y="0"/>
              <a:ext cx="1231936" cy="925367"/>
            </a:xfrm>
            <a:custGeom>
              <a:rect b="b" l="l" r="r" t="t"/>
              <a:pathLst>
                <a:path extrusionOk="0" h="925367" w="1231936">
                  <a:moveTo>
                    <a:pt x="84412" y="0"/>
                  </a:moveTo>
                  <a:lnTo>
                    <a:pt x="1147524" y="0"/>
                  </a:lnTo>
                  <a:cubicBezTo>
                    <a:pt x="1169911" y="0"/>
                    <a:pt x="1191382" y="8893"/>
                    <a:pt x="1207212" y="24724"/>
                  </a:cubicBezTo>
                  <a:cubicBezTo>
                    <a:pt x="1223042" y="40554"/>
                    <a:pt x="1231936" y="62025"/>
                    <a:pt x="1231936" y="84412"/>
                  </a:cubicBezTo>
                  <a:lnTo>
                    <a:pt x="1231936" y="840955"/>
                  </a:lnTo>
                  <a:cubicBezTo>
                    <a:pt x="1231936" y="887574"/>
                    <a:pt x="1194143" y="925367"/>
                    <a:pt x="1147524" y="925367"/>
                  </a:cubicBezTo>
                  <a:lnTo>
                    <a:pt x="84412" y="925367"/>
                  </a:lnTo>
                  <a:cubicBezTo>
                    <a:pt x="37793" y="925367"/>
                    <a:pt x="0" y="887574"/>
                    <a:pt x="0" y="840955"/>
                  </a:cubicBezTo>
                  <a:lnTo>
                    <a:pt x="0" y="84412"/>
                  </a:lnTo>
                  <a:cubicBezTo>
                    <a:pt x="0" y="37793"/>
                    <a:pt x="37793" y="0"/>
                    <a:pt x="84412"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422" name="Google Shape;422;p19"/>
            <p:cNvSpPr txBox="1"/>
            <p:nvPr/>
          </p:nvSpPr>
          <p:spPr>
            <a:xfrm>
              <a:off x="0" y="-47625"/>
              <a:ext cx="1231936" cy="972992"/>
            </a:xfrm>
            <a:prstGeom prst="rect">
              <a:avLst/>
            </a:prstGeom>
            <a:noFill/>
            <a:ln>
              <a:noFill/>
            </a:ln>
          </p:spPr>
          <p:txBody>
            <a:bodyPr anchorCtr="0" anchor="ctr" bIns="203200" lIns="203200" spcFirstLastPara="1" rIns="203200" wrap="square" tIns="203200">
              <a:noAutofit/>
            </a:bodyPr>
            <a:lstStyle/>
            <a:p>
              <a:pPr indent="0" lvl="0" marL="0" marR="0" rtl="0" algn="ctr">
                <a:lnSpc>
                  <a:spcPct val="100000"/>
                </a:lnSpc>
                <a:spcBef>
                  <a:spcPts val="0"/>
                </a:spcBef>
                <a:spcAft>
                  <a:spcPts val="0"/>
                </a:spcAft>
                <a:buNone/>
              </a:pPr>
              <a:r>
                <a:rPr b="1" i="0" lang="en-US" sz="2199" u="none" cap="none" strike="noStrike">
                  <a:solidFill>
                    <a:srgbClr val="FAF6EE"/>
                  </a:solidFill>
                  <a:latin typeface="Arial"/>
                  <a:ea typeface="Arial"/>
                  <a:cs typeface="Arial"/>
                  <a:sym typeface="Arial"/>
                </a:rPr>
                <a:t>EMISSIONS DEBT</a:t>
              </a:r>
              <a:endParaRPr/>
            </a:p>
            <a:p>
              <a:pPr indent="0" lvl="0" marL="0" marR="0" rtl="0" algn="ctr">
                <a:lnSpc>
                  <a:spcPct val="100000"/>
                </a:lnSpc>
                <a:spcBef>
                  <a:spcPts val="1000"/>
                </a:spcBef>
                <a:spcAft>
                  <a:spcPts val="0"/>
                </a:spcAft>
                <a:buNone/>
              </a:pPr>
              <a:r>
                <a:rPr b="0" i="0" lang="en-US" sz="2199" u="none" cap="none" strike="noStrike">
                  <a:solidFill>
                    <a:srgbClr val="FAF6EE"/>
                  </a:solidFill>
                  <a:latin typeface="Arial"/>
                  <a:ea typeface="Arial"/>
                  <a:cs typeface="Arial"/>
                  <a:sym typeface="Arial"/>
                </a:rPr>
                <a:t>“...amassed by rich countries from their excessive consumption of the limited atmospheric space: they have left almost no space for developing countries to increase their greenhouse gas emissions if climate change is to be contained.”</a:t>
              </a:r>
              <a:endParaRPr/>
            </a:p>
          </p:txBody>
        </p:sp>
      </p:grpSp>
      <p:sp>
        <p:nvSpPr>
          <p:cNvPr id="423" name="Google Shape;423;p19"/>
          <p:cNvSpPr txBox="1"/>
          <p:nvPr/>
        </p:nvSpPr>
        <p:spPr>
          <a:xfrm>
            <a:off x="962025" y="1133475"/>
            <a:ext cx="51795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Specific CJ Definitions</a:t>
            </a:r>
            <a:endParaRPr/>
          </a:p>
        </p:txBody>
      </p:sp>
      <p:grpSp>
        <p:nvGrpSpPr>
          <p:cNvPr id="424" name="Google Shape;424;p19"/>
          <p:cNvGrpSpPr/>
          <p:nvPr/>
        </p:nvGrpSpPr>
        <p:grpSpPr>
          <a:xfrm>
            <a:off x="962025" y="3480910"/>
            <a:ext cx="5179725" cy="3815865"/>
            <a:chOff x="0" y="-47625"/>
            <a:chExt cx="6906300" cy="5087820"/>
          </a:xfrm>
        </p:grpSpPr>
        <p:sp>
          <p:nvSpPr>
            <p:cNvPr id="425" name="Google Shape;425;p19"/>
            <p:cNvSpPr txBox="1"/>
            <p:nvPr/>
          </p:nvSpPr>
          <p:spPr>
            <a:xfrm>
              <a:off x="0" y="-47625"/>
              <a:ext cx="69063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CJ and Climate Debt</a:t>
              </a:r>
              <a:endParaRPr/>
            </a:p>
          </p:txBody>
        </p:sp>
        <p:sp>
          <p:nvSpPr>
            <p:cNvPr id="426" name="Google Shape;426;p19"/>
            <p:cNvSpPr txBox="1"/>
            <p:nvPr/>
          </p:nvSpPr>
          <p:spPr>
            <a:xfrm>
              <a:off x="0" y="769695"/>
              <a:ext cx="6906300" cy="42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“The climate justice movement builds on grassroots traditions often led by black, Indigenous, and people of colour resisting legacies of colonialism and enslavement and focuses on climate debt as a key organizing arena.” (Gross &amp; Mark, 2020)</a:t>
              </a:r>
              <a:endParaRPr/>
            </a:p>
          </p:txBody>
        </p:sp>
      </p:grpSp>
      <p:sp>
        <p:nvSpPr>
          <p:cNvPr id="427" name="Google Shape;427;p19"/>
          <p:cNvSpPr txBox="1"/>
          <p:nvPr/>
        </p:nvSpPr>
        <p:spPr>
          <a:xfrm>
            <a:off x="9978939" y="1395423"/>
            <a:ext cx="4898700" cy="40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Climate debt is two-fold.</a:t>
            </a:r>
            <a:endParaRPr/>
          </a:p>
        </p:txBody>
      </p:sp>
      <p:grpSp>
        <p:nvGrpSpPr>
          <p:cNvPr id="428" name="Google Shape;428;p19"/>
          <p:cNvGrpSpPr/>
          <p:nvPr/>
        </p:nvGrpSpPr>
        <p:grpSpPr>
          <a:xfrm>
            <a:off x="12691050" y="2520124"/>
            <a:ext cx="4677538" cy="4181838"/>
            <a:chOff x="0" y="-47625"/>
            <a:chExt cx="1231936" cy="860425"/>
          </a:xfrm>
        </p:grpSpPr>
        <p:sp>
          <p:nvSpPr>
            <p:cNvPr id="429" name="Google Shape;429;p19"/>
            <p:cNvSpPr/>
            <p:nvPr/>
          </p:nvSpPr>
          <p:spPr>
            <a:xfrm>
              <a:off x="0" y="0"/>
              <a:ext cx="1231936" cy="812800"/>
            </a:xfrm>
            <a:custGeom>
              <a:rect b="b" l="l" r="r" t="t"/>
              <a:pathLst>
                <a:path extrusionOk="0" h="812800" w="1231936">
                  <a:moveTo>
                    <a:pt x="84412" y="0"/>
                  </a:moveTo>
                  <a:lnTo>
                    <a:pt x="1147524" y="0"/>
                  </a:lnTo>
                  <a:cubicBezTo>
                    <a:pt x="1169911" y="0"/>
                    <a:pt x="1191382" y="8893"/>
                    <a:pt x="1207212" y="24724"/>
                  </a:cubicBezTo>
                  <a:cubicBezTo>
                    <a:pt x="1223042" y="40554"/>
                    <a:pt x="1231936" y="62025"/>
                    <a:pt x="1231936" y="84412"/>
                  </a:cubicBezTo>
                  <a:lnTo>
                    <a:pt x="1231936" y="728388"/>
                  </a:lnTo>
                  <a:cubicBezTo>
                    <a:pt x="1231936" y="775007"/>
                    <a:pt x="1194143" y="812800"/>
                    <a:pt x="1147524" y="812800"/>
                  </a:cubicBezTo>
                  <a:lnTo>
                    <a:pt x="84412" y="812800"/>
                  </a:lnTo>
                  <a:cubicBezTo>
                    <a:pt x="37793" y="812800"/>
                    <a:pt x="0" y="775007"/>
                    <a:pt x="0" y="728388"/>
                  </a:cubicBezTo>
                  <a:lnTo>
                    <a:pt x="0" y="84412"/>
                  </a:lnTo>
                  <a:cubicBezTo>
                    <a:pt x="0" y="37793"/>
                    <a:pt x="37793" y="0"/>
                    <a:pt x="84412"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430" name="Google Shape;430;p19"/>
            <p:cNvSpPr txBox="1"/>
            <p:nvPr/>
          </p:nvSpPr>
          <p:spPr>
            <a:xfrm>
              <a:off x="0" y="-47625"/>
              <a:ext cx="1231800" cy="860400"/>
            </a:xfrm>
            <a:prstGeom prst="rect">
              <a:avLst/>
            </a:prstGeom>
            <a:noFill/>
            <a:ln>
              <a:noFill/>
            </a:ln>
          </p:spPr>
          <p:txBody>
            <a:bodyPr anchorCtr="0" anchor="ctr" bIns="203200" lIns="203200" spcFirstLastPara="1" rIns="203200" wrap="square" tIns="203200">
              <a:noAutofit/>
            </a:bodyPr>
            <a:lstStyle/>
            <a:p>
              <a:pPr indent="0" lvl="0" marL="0" marR="0" rtl="0" algn="ctr">
                <a:lnSpc>
                  <a:spcPct val="100000"/>
                </a:lnSpc>
                <a:spcBef>
                  <a:spcPts val="0"/>
                </a:spcBef>
                <a:spcAft>
                  <a:spcPts val="0"/>
                </a:spcAft>
                <a:buNone/>
              </a:pPr>
              <a:r>
                <a:rPr b="1" i="0" lang="en-US" sz="2199" u="none" cap="none" strike="noStrike">
                  <a:solidFill>
                    <a:srgbClr val="FAF6EE"/>
                  </a:solidFill>
                  <a:latin typeface="Arial"/>
                  <a:ea typeface="Arial"/>
                  <a:cs typeface="Arial"/>
                  <a:sym typeface="Arial"/>
                </a:rPr>
                <a:t>ADAPTATION DEBT</a:t>
              </a:r>
              <a:endParaRPr sz="2100"/>
            </a:p>
            <a:p>
              <a:pPr indent="0" lvl="0" marL="0" marR="0" rtl="0" algn="ctr">
                <a:lnSpc>
                  <a:spcPct val="100000"/>
                </a:lnSpc>
                <a:spcBef>
                  <a:spcPts val="1000"/>
                </a:spcBef>
                <a:spcAft>
                  <a:spcPts val="0"/>
                </a:spcAft>
                <a:buNone/>
              </a:pPr>
              <a:r>
                <a:rPr lang="en-US" sz="2100">
                  <a:solidFill>
                    <a:srgbClr val="FAF6EE"/>
                  </a:solidFill>
                </a:rPr>
                <a:t>“...through their emissions, rich countries have disproportionately contributed to the impacts of climate change being felt by developing countries.”</a:t>
              </a:r>
              <a:endParaRPr sz="2100"/>
            </a:p>
          </p:txBody>
        </p:sp>
      </p:grpSp>
      <p:sp>
        <p:nvSpPr>
          <p:cNvPr id="431" name="Google Shape;431;p19"/>
          <p:cNvSpPr txBox="1"/>
          <p:nvPr/>
        </p:nvSpPr>
        <p:spPr>
          <a:xfrm>
            <a:off x="7488008" y="7035988"/>
            <a:ext cx="9880500" cy="1601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“These are central values and goals of the climate justice movement. Addressing this debt requires a restorative approach: ‘the environmental space of the developing countries must be returned, decolonized.’”</a:t>
            </a:r>
            <a:endParaRPr/>
          </a:p>
        </p:txBody>
      </p:sp>
      <p:cxnSp>
        <p:nvCxnSpPr>
          <p:cNvPr id="432" name="Google Shape;432;p19"/>
          <p:cNvCxnSpPr/>
          <p:nvPr/>
        </p:nvCxnSpPr>
        <p:spPr>
          <a:xfrm flipH="1">
            <a:off x="11533078" y="1998089"/>
            <a:ext cx="546762" cy="538944"/>
          </a:xfrm>
          <a:prstGeom prst="straightConnector1">
            <a:avLst/>
          </a:prstGeom>
          <a:noFill/>
          <a:ln cap="rnd" cmpd="sng" w="57150">
            <a:solidFill>
              <a:srgbClr val="4A4849"/>
            </a:solidFill>
            <a:prstDash val="solid"/>
            <a:round/>
            <a:headEnd len="sm" w="sm" type="none"/>
            <a:tailEnd len="med" w="med" type="triangle"/>
          </a:ln>
        </p:spPr>
      </p:cxnSp>
      <p:cxnSp>
        <p:nvCxnSpPr>
          <p:cNvPr id="433" name="Google Shape;433;p19"/>
          <p:cNvCxnSpPr/>
          <p:nvPr/>
        </p:nvCxnSpPr>
        <p:spPr>
          <a:xfrm>
            <a:off x="12785701" y="1998089"/>
            <a:ext cx="537613" cy="538944"/>
          </a:xfrm>
          <a:prstGeom prst="straightConnector1">
            <a:avLst/>
          </a:prstGeom>
          <a:noFill/>
          <a:ln cap="rnd" cmpd="sng" w="57150">
            <a:solidFill>
              <a:srgbClr val="4A4849"/>
            </a:solidFill>
            <a:prstDash val="solid"/>
            <a:round/>
            <a:headEnd len="sm" w="sm"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00" name="Shape 100"/>
        <p:cNvGrpSpPr/>
        <p:nvPr/>
      </p:nvGrpSpPr>
      <p:grpSpPr>
        <a:xfrm>
          <a:off x="0" y="0"/>
          <a:ext cx="0" cy="0"/>
          <a:chOff x="0" y="0"/>
          <a:chExt cx="0" cy="0"/>
        </a:xfrm>
      </p:grpSpPr>
      <p:grpSp>
        <p:nvGrpSpPr>
          <p:cNvPr id="101" name="Google Shape;101;p2"/>
          <p:cNvGrpSpPr/>
          <p:nvPr/>
        </p:nvGrpSpPr>
        <p:grpSpPr>
          <a:xfrm>
            <a:off x="-1248082" y="9570840"/>
            <a:ext cx="13358044" cy="716160"/>
            <a:chOff x="0" y="-38100"/>
            <a:chExt cx="3518168" cy="188619"/>
          </a:xfrm>
        </p:grpSpPr>
        <p:sp>
          <p:nvSpPr>
            <p:cNvPr id="102" name="Google Shape;102;p2"/>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03" name="Google Shape;103;p2"/>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4" name="Google Shape;104;p2"/>
          <p:cNvSpPr txBox="1"/>
          <p:nvPr/>
        </p:nvSpPr>
        <p:spPr>
          <a:xfrm>
            <a:off x="1028700" y="1095375"/>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What’s in this module?</a:t>
            </a:r>
            <a:endParaRPr/>
          </a:p>
        </p:txBody>
      </p:sp>
      <p:sp>
        <p:nvSpPr>
          <p:cNvPr id="105" name="Google Shape;105;p2"/>
          <p:cNvSpPr txBox="1"/>
          <p:nvPr/>
        </p:nvSpPr>
        <p:spPr>
          <a:xfrm>
            <a:off x="1028700" y="3042705"/>
            <a:ext cx="10679100" cy="200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This module is broken into 4 parts. Parts 1 &amp; 2 introduce environmental and climate justice. Part 3 provides 5 case studies from the environmental/climate justice movements . Part 4 provides 4 different project or assignment options. This module could be broken into 3-4 class sessions or it could be used for an entire unit.</a:t>
            </a:r>
            <a:endParaRPr/>
          </a:p>
        </p:txBody>
      </p:sp>
      <p:sp>
        <p:nvSpPr>
          <p:cNvPr id="106" name="Google Shape;106;p2"/>
          <p:cNvSpPr txBox="1"/>
          <p:nvPr/>
        </p:nvSpPr>
        <p:spPr>
          <a:xfrm>
            <a:off x="1028700" y="6267258"/>
            <a:ext cx="4402200" cy="200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4 parts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2 videos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4 readings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4 activities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4 optional projects</a:t>
            </a:r>
            <a:endParaRPr/>
          </a:p>
        </p:txBody>
      </p:sp>
      <p:sp>
        <p:nvSpPr>
          <p:cNvPr id="107" name="Google Shape;107;p2"/>
          <p:cNvSpPr txBox="1"/>
          <p:nvPr/>
        </p:nvSpPr>
        <p:spPr>
          <a:xfrm>
            <a:off x="4487333" y="6267258"/>
            <a:ext cx="7220700" cy="28026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Environmental Justice</a:t>
            </a:r>
            <a:r>
              <a:rPr b="0" i="0" lang="en-US" sz="2601" u="none" cap="none" strike="noStrike">
                <a:solidFill>
                  <a:srgbClr val="4A4849"/>
                </a:solidFill>
                <a:latin typeface="Arial"/>
                <a:ea typeface="Arial"/>
                <a:cs typeface="Arial"/>
                <a:sym typeface="Arial"/>
              </a:rPr>
              <a:t> (Mohai et al., 2009)</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Climate Inequality: Forgotten History</a:t>
            </a:r>
            <a:r>
              <a:rPr b="0" i="0" lang="en-US" sz="2601" u="none" cap="none" strike="noStrike">
                <a:solidFill>
                  <a:srgbClr val="4A4849"/>
                </a:solidFill>
                <a:latin typeface="Arial"/>
                <a:ea typeface="Arial"/>
                <a:cs typeface="Arial"/>
                <a:sym typeface="Arial"/>
              </a:rPr>
              <a:t> (Martinez &amp; Gupta, 2013)</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5">
                  <a:extLst>
                    <a:ext uri="{A12FA001-AC4F-418D-AE19-62706E023703}">
                      <ahyp:hlinkClr val="tx"/>
                    </a:ext>
                  </a:extLst>
                </a:hlinkClick>
              </a:rPr>
              <a:t>A colonized COP: Indigenous exclusion and youth climate justice activism at the United Nations climate change negotiations</a:t>
            </a:r>
            <a:r>
              <a:rPr b="0" i="0" lang="en-US" sz="2601" u="none" cap="none" strike="noStrike">
                <a:solidFill>
                  <a:srgbClr val="4A4849"/>
                </a:solidFill>
                <a:latin typeface="Arial"/>
                <a:ea typeface="Arial"/>
                <a:cs typeface="Arial"/>
                <a:sym typeface="Arial"/>
              </a:rPr>
              <a:t> (Grosse &amp; Mark, 2020)</a:t>
            </a:r>
            <a:endParaRPr/>
          </a:p>
        </p:txBody>
      </p:sp>
      <p:sp>
        <p:nvSpPr>
          <p:cNvPr id="108" name="Google Shape;108;p2"/>
          <p:cNvSpPr txBox="1"/>
          <p:nvPr/>
        </p:nvSpPr>
        <p:spPr>
          <a:xfrm>
            <a:off x="1028700" y="252385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Description</a:t>
            </a:r>
            <a:endParaRPr/>
          </a:p>
        </p:txBody>
      </p:sp>
      <p:sp>
        <p:nvSpPr>
          <p:cNvPr id="109" name="Google Shape;109;p2"/>
          <p:cNvSpPr txBox="1"/>
          <p:nvPr/>
        </p:nvSpPr>
        <p:spPr>
          <a:xfrm>
            <a:off x="1028700" y="5748406"/>
            <a:ext cx="44022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Contents</a:t>
            </a:r>
            <a:endParaRPr/>
          </a:p>
        </p:txBody>
      </p:sp>
      <p:sp>
        <p:nvSpPr>
          <p:cNvPr id="110" name="Google Shape;110;p2"/>
          <p:cNvSpPr txBox="1"/>
          <p:nvPr/>
        </p:nvSpPr>
        <p:spPr>
          <a:xfrm>
            <a:off x="4487333" y="5748406"/>
            <a:ext cx="72207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Key Resources</a:t>
            </a:r>
            <a:endParaRPr/>
          </a:p>
        </p:txBody>
      </p:sp>
      <p:grpSp>
        <p:nvGrpSpPr>
          <p:cNvPr id="111" name="Google Shape;111;p2"/>
          <p:cNvGrpSpPr/>
          <p:nvPr/>
        </p:nvGrpSpPr>
        <p:grpSpPr>
          <a:xfrm>
            <a:off x="12109962" y="9570840"/>
            <a:ext cx="7108723" cy="716160"/>
            <a:chOff x="0" y="-38100"/>
            <a:chExt cx="1872256" cy="188619"/>
          </a:xfrm>
        </p:grpSpPr>
        <p:sp>
          <p:nvSpPr>
            <p:cNvPr id="112" name="Google Shape;112;p2"/>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113" name="Google Shape;113;p2"/>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 name="Google Shape;114;p2"/>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6">
              <a:alphaModFix/>
            </a:blip>
            <a:stretch>
              <a:fillRect b="0" l="-25172" r="-111301" t="0"/>
            </a:stretch>
          </a:blipFill>
          <a:ln>
            <a:noFill/>
          </a:ln>
        </p:spPr>
      </p:sp>
      <p:sp>
        <p:nvSpPr>
          <p:cNvPr id="115" name="Google Shape;115;p2"/>
          <p:cNvSpPr txBox="1"/>
          <p:nvPr/>
        </p:nvSpPr>
        <p:spPr>
          <a:xfrm>
            <a:off x="12342687" y="151570"/>
            <a:ext cx="57126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4A4849"/>
                </a:solidFill>
              </a:rPr>
              <a:t>Photo courtesy of </a:t>
            </a:r>
            <a:r>
              <a:rPr lang="en-US" sz="1100" u="sng">
                <a:solidFill>
                  <a:srgbClr val="4A4849"/>
                </a:solidFill>
                <a:hlinkClick r:id="rId7">
                  <a:extLst>
                    <a:ext uri="{A12FA001-AC4F-418D-AE19-62706E023703}">
                      <ahyp:hlinkClr val="tx"/>
                    </a:ext>
                  </a:extLst>
                </a:hlinkClick>
              </a:rPr>
              <a:t>Ivan Radic</a:t>
            </a:r>
            <a:r>
              <a:rPr lang="en-US" sz="1100">
                <a:solidFill>
                  <a:srgbClr val="4A4849"/>
                </a:solidFill>
              </a:rPr>
              <a:t> on Wikimedia Commons. License: CC BY.</a:t>
            </a:r>
            <a:endParaRPr sz="1100">
              <a:solidFill>
                <a:srgbClr val="4A484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37" name="Shape 437"/>
        <p:cNvGrpSpPr/>
        <p:nvPr/>
      </p:nvGrpSpPr>
      <p:grpSpPr>
        <a:xfrm>
          <a:off x="0" y="0"/>
          <a:ext cx="0" cy="0"/>
          <a:chOff x="0" y="0"/>
          <a:chExt cx="0" cy="0"/>
        </a:xfrm>
      </p:grpSpPr>
      <p:grpSp>
        <p:nvGrpSpPr>
          <p:cNvPr id="438" name="Google Shape;438;p20"/>
          <p:cNvGrpSpPr/>
          <p:nvPr/>
        </p:nvGrpSpPr>
        <p:grpSpPr>
          <a:xfrm>
            <a:off x="6568563" y="9570840"/>
            <a:ext cx="11719437" cy="716160"/>
            <a:chOff x="0" y="-38100"/>
            <a:chExt cx="3086601" cy="188619"/>
          </a:xfrm>
        </p:grpSpPr>
        <p:sp>
          <p:nvSpPr>
            <p:cNvPr id="439" name="Google Shape;439;p20"/>
            <p:cNvSpPr/>
            <p:nvPr/>
          </p:nvSpPr>
          <p:spPr>
            <a:xfrm>
              <a:off x="0" y="0"/>
              <a:ext cx="3086601" cy="150519"/>
            </a:xfrm>
            <a:custGeom>
              <a:rect b="b" l="l" r="r" t="t"/>
              <a:pathLst>
                <a:path extrusionOk="0" h="150519" w="3086601">
                  <a:moveTo>
                    <a:pt x="0" y="0"/>
                  </a:moveTo>
                  <a:lnTo>
                    <a:pt x="3086601" y="0"/>
                  </a:lnTo>
                  <a:lnTo>
                    <a:pt x="3086601" y="150519"/>
                  </a:lnTo>
                  <a:lnTo>
                    <a:pt x="0" y="150519"/>
                  </a:lnTo>
                  <a:close/>
                </a:path>
              </a:pathLst>
            </a:custGeom>
            <a:solidFill>
              <a:srgbClr val="4A4849"/>
            </a:solidFill>
            <a:ln>
              <a:noFill/>
            </a:ln>
          </p:spPr>
        </p:sp>
        <p:sp>
          <p:nvSpPr>
            <p:cNvPr id="440" name="Google Shape;440;p20"/>
            <p:cNvSpPr txBox="1"/>
            <p:nvPr/>
          </p:nvSpPr>
          <p:spPr>
            <a:xfrm>
              <a:off x="0" y="-38100"/>
              <a:ext cx="3086601"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1" name="Google Shape;441;p20"/>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BRAINSTORM AND SHARE OUT LOCAL CJ ISSUES</a:t>
            </a:r>
            <a:endParaRPr/>
          </a:p>
        </p:txBody>
      </p:sp>
      <p:grpSp>
        <p:nvGrpSpPr>
          <p:cNvPr id="442" name="Google Shape;442;p20"/>
          <p:cNvGrpSpPr/>
          <p:nvPr/>
        </p:nvGrpSpPr>
        <p:grpSpPr>
          <a:xfrm>
            <a:off x="-540160" y="9570840"/>
            <a:ext cx="7108723" cy="716160"/>
            <a:chOff x="0" y="-38100"/>
            <a:chExt cx="1872256" cy="188619"/>
          </a:xfrm>
        </p:grpSpPr>
        <p:sp>
          <p:nvSpPr>
            <p:cNvPr id="443" name="Google Shape;443;p20"/>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44" name="Google Shape;444;p20"/>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20"/>
          <p:cNvGrpSpPr/>
          <p:nvPr/>
        </p:nvGrpSpPr>
        <p:grpSpPr>
          <a:xfrm>
            <a:off x="1028700" y="3610758"/>
            <a:ext cx="5179725" cy="3303518"/>
            <a:chOff x="0" y="-47625"/>
            <a:chExt cx="6906300" cy="4404690"/>
          </a:xfrm>
        </p:grpSpPr>
        <p:sp>
          <p:nvSpPr>
            <p:cNvPr id="446" name="Google Shape;446;p20"/>
            <p:cNvSpPr txBox="1"/>
            <p:nvPr/>
          </p:nvSpPr>
          <p:spPr>
            <a:xfrm>
              <a:off x="0" y="1790565"/>
              <a:ext cx="6906300" cy="256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What are the causes of these issues? How do they intersect with social issues?</a:t>
              </a:r>
              <a:endParaRPr/>
            </a:p>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Are you interested or involved in any of these issues? </a:t>
              </a:r>
              <a:endParaRPr/>
            </a:p>
          </p:txBody>
        </p:sp>
        <p:sp>
          <p:nvSpPr>
            <p:cNvPr id="447" name="Google Shape;447;p20"/>
            <p:cNvSpPr txBox="1"/>
            <p:nvPr/>
          </p:nvSpPr>
          <p:spPr>
            <a:xfrm>
              <a:off x="0" y="-47625"/>
              <a:ext cx="69063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What is an example of a climate justice issue in your city, country, or region?</a:t>
              </a:r>
              <a:endParaRPr/>
            </a:p>
          </p:txBody>
        </p:sp>
      </p:grpSp>
      <p:sp>
        <p:nvSpPr>
          <p:cNvPr id="448" name="Google Shape;448;p20"/>
          <p:cNvSpPr/>
          <p:nvPr/>
        </p:nvSpPr>
        <p:spPr>
          <a:xfrm>
            <a:off x="12619283" y="800100"/>
            <a:ext cx="4470494" cy="4379505"/>
          </a:xfrm>
          <a:custGeom>
            <a:rect b="b" l="l" r="r" t="t"/>
            <a:pathLst>
              <a:path extrusionOk="0" h="4379505" w="4470494">
                <a:moveTo>
                  <a:pt x="0" y="0"/>
                </a:moveTo>
                <a:lnTo>
                  <a:pt x="4470494" y="0"/>
                </a:lnTo>
                <a:lnTo>
                  <a:pt x="4470494" y="4379505"/>
                </a:lnTo>
                <a:lnTo>
                  <a:pt x="0" y="4379505"/>
                </a:lnTo>
                <a:lnTo>
                  <a:pt x="0" y="0"/>
                </a:lnTo>
                <a:close/>
              </a:path>
            </a:pathLst>
          </a:custGeom>
          <a:blipFill rotWithShape="1">
            <a:blip r:embed="rId3">
              <a:alphaModFix/>
            </a:blip>
            <a:stretch>
              <a:fillRect b="-21262" l="0" r="0" t="-31848"/>
            </a:stretch>
          </a:blipFill>
          <a:ln>
            <a:noFill/>
          </a:ln>
        </p:spPr>
      </p:sp>
      <p:sp>
        <p:nvSpPr>
          <p:cNvPr id="449" name="Google Shape;449;p20"/>
          <p:cNvSpPr/>
          <p:nvPr/>
        </p:nvSpPr>
        <p:spPr>
          <a:xfrm>
            <a:off x="12619283" y="5399406"/>
            <a:ext cx="4470494" cy="4087494"/>
          </a:xfrm>
          <a:custGeom>
            <a:rect b="b" l="l" r="r" t="t"/>
            <a:pathLst>
              <a:path extrusionOk="0" h="4087494" w="4470494">
                <a:moveTo>
                  <a:pt x="0" y="0"/>
                </a:moveTo>
                <a:lnTo>
                  <a:pt x="4470494" y="0"/>
                </a:lnTo>
                <a:lnTo>
                  <a:pt x="4470494" y="4087494"/>
                </a:lnTo>
                <a:lnTo>
                  <a:pt x="0" y="4087494"/>
                </a:lnTo>
                <a:lnTo>
                  <a:pt x="0" y="0"/>
                </a:lnTo>
                <a:close/>
              </a:path>
            </a:pathLst>
          </a:custGeom>
          <a:blipFill rotWithShape="1">
            <a:blip r:embed="rId4">
              <a:alphaModFix/>
            </a:blip>
            <a:stretch>
              <a:fillRect b="0" l="-5651" r="-31494" t="0"/>
            </a:stretch>
          </a:blipFill>
          <a:ln>
            <a:noFill/>
          </a:ln>
        </p:spPr>
      </p:sp>
      <p:sp>
        <p:nvSpPr>
          <p:cNvPr id="450" name="Google Shape;450;p20"/>
          <p:cNvSpPr/>
          <p:nvPr/>
        </p:nvSpPr>
        <p:spPr>
          <a:xfrm>
            <a:off x="7766786" y="800100"/>
            <a:ext cx="4470494" cy="4379505"/>
          </a:xfrm>
          <a:custGeom>
            <a:rect b="b" l="l" r="r" t="t"/>
            <a:pathLst>
              <a:path extrusionOk="0" h="4379505" w="4470494">
                <a:moveTo>
                  <a:pt x="0" y="0"/>
                </a:moveTo>
                <a:lnTo>
                  <a:pt x="4470493" y="0"/>
                </a:lnTo>
                <a:lnTo>
                  <a:pt x="4470493" y="4379505"/>
                </a:lnTo>
                <a:lnTo>
                  <a:pt x="0" y="4379505"/>
                </a:lnTo>
                <a:lnTo>
                  <a:pt x="0" y="0"/>
                </a:lnTo>
                <a:close/>
              </a:path>
            </a:pathLst>
          </a:custGeom>
          <a:blipFill rotWithShape="1">
            <a:blip r:embed="rId5">
              <a:alphaModFix/>
            </a:blip>
            <a:stretch>
              <a:fillRect b="0" l="-16563" r="-30811" t="0"/>
            </a:stretch>
          </a:blipFill>
          <a:ln>
            <a:noFill/>
          </a:ln>
        </p:spPr>
      </p:sp>
      <p:sp>
        <p:nvSpPr>
          <p:cNvPr id="451" name="Google Shape;451;p20"/>
          <p:cNvSpPr/>
          <p:nvPr/>
        </p:nvSpPr>
        <p:spPr>
          <a:xfrm>
            <a:off x="7766786" y="5399406"/>
            <a:ext cx="4470494" cy="4087494"/>
          </a:xfrm>
          <a:custGeom>
            <a:rect b="b" l="l" r="r" t="t"/>
            <a:pathLst>
              <a:path extrusionOk="0" h="4087494" w="4470494">
                <a:moveTo>
                  <a:pt x="0" y="0"/>
                </a:moveTo>
                <a:lnTo>
                  <a:pt x="4470493" y="0"/>
                </a:lnTo>
                <a:lnTo>
                  <a:pt x="4470493" y="4087494"/>
                </a:lnTo>
                <a:lnTo>
                  <a:pt x="0" y="4087494"/>
                </a:lnTo>
                <a:lnTo>
                  <a:pt x="0" y="0"/>
                </a:lnTo>
                <a:close/>
              </a:path>
            </a:pathLst>
          </a:custGeom>
          <a:blipFill rotWithShape="1">
            <a:blip r:embed="rId6">
              <a:alphaModFix/>
            </a:blip>
            <a:stretch>
              <a:fillRect b="-13205" l="0" r="0" t="-49884"/>
            </a:stretch>
          </a:blipFill>
          <a:ln>
            <a:noFill/>
          </a:ln>
        </p:spPr>
      </p:sp>
      <p:grpSp>
        <p:nvGrpSpPr>
          <p:cNvPr id="452" name="Google Shape;452;p20"/>
          <p:cNvGrpSpPr/>
          <p:nvPr/>
        </p:nvGrpSpPr>
        <p:grpSpPr>
          <a:xfrm>
            <a:off x="962025" y="1003725"/>
            <a:ext cx="8746178" cy="458700"/>
            <a:chOff x="962025" y="1003725"/>
            <a:chExt cx="8746178" cy="458700"/>
          </a:xfrm>
        </p:grpSpPr>
        <p:sp>
          <p:nvSpPr>
            <p:cNvPr id="453" name="Google Shape;453;p20"/>
            <p:cNvSpPr/>
            <p:nvPr/>
          </p:nvSpPr>
          <p:spPr>
            <a:xfrm>
              <a:off x="962025" y="1003725"/>
              <a:ext cx="1928700" cy="458700"/>
            </a:xfrm>
            <a:prstGeom prst="roundRect">
              <a:avLst>
                <a:gd fmla="val 45896"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4" name="Google Shape;454;p20"/>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#3</a:t>
              </a:r>
              <a:endParaRPr/>
            </a:p>
          </p:txBody>
        </p:sp>
      </p:grpSp>
      <p:sp>
        <p:nvSpPr>
          <p:cNvPr id="455" name="Google Shape;455;p20"/>
          <p:cNvSpPr txBox="1"/>
          <p:nvPr/>
        </p:nvSpPr>
        <p:spPr>
          <a:xfrm>
            <a:off x="7766775" y="100575"/>
            <a:ext cx="93231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4A4849"/>
                </a:solidFill>
              </a:rPr>
              <a:t>Top left: © Thibault Luycx; top right  © Eric Isselee / Shutterstock; bottom </a:t>
            </a:r>
            <a:r>
              <a:rPr lang="en-US" sz="1100">
                <a:solidFill>
                  <a:srgbClr val="4A4849"/>
                </a:solidFill>
              </a:rPr>
              <a:t>right</a:t>
            </a:r>
            <a:r>
              <a:rPr lang="en-US" sz="1100">
                <a:solidFill>
                  <a:srgbClr val="4A4849"/>
                </a:solidFill>
              </a:rPr>
              <a:t>: © istockphoto.com / sharply done. All rights reserved. This content is excluded from our Creative Commons license. For more information, see </a:t>
            </a:r>
            <a:r>
              <a:rPr lang="en-US" sz="1100" u="sng">
                <a:solidFill>
                  <a:srgbClr val="4A4849"/>
                </a:solidFill>
                <a:hlinkClick r:id="rId7">
                  <a:extLst>
                    <a:ext uri="{A12FA001-AC4F-418D-AE19-62706E023703}">
                      <ahyp:hlinkClr val="tx"/>
                    </a:ext>
                  </a:extLst>
                </a:hlinkClick>
              </a:rPr>
              <a:t>https://ocw.mit.edu/help/faq-fair-use/ </a:t>
            </a:r>
            <a:r>
              <a:rPr lang="en-US" sz="1100">
                <a:solidFill>
                  <a:srgbClr val="4A4849"/>
                </a:solidFill>
              </a:rPr>
              <a:t>. Top right: photo courtesy of UNEP. License: CC BY.</a:t>
            </a:r>
            <a:endParaRPr sz="1100">
              <a:solidFill>
                <a:srgbClr val="4A484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59" name="Shape 459"/>
        <p:cNvGrpSpPr/>
        <p:nvPr/>
      </p:nvGrpSpPr>
      <p:grpSpPr>
        <a:xfrm>
          <a:off x="0" y="0"/>
          <a:ext cx="0" cy="0"/>
          <a:chOff x="0" y="0"/>
          <a:chExt cx="0" cy="0"/>
        </a:xfrm>
      </p:grpSpPr>
      <p:grpSp>
        <p:nvGrpSpPr>
          <p:cNvPr id="460" name="Google Shape;460;p21"/>
          <p:cNvGrpSpPr/>
          <p:nvPr/>
        </p:nvGrpSpPr>
        <p:grpSpPr>
          <a:xfrm>
            <a:off x="6568563" y="9570840"/>
            <a:ext cx="11719437" cy="716160"/>
            <a:chOff x="0" y="-38100"/>
            <a:chExt cx="3086601" cy="188619"/>
          </a:xfrm>
        </p:grpSpPr>
        <p:sp>
          <p:nvSpPr>
            <p:cNvPr id="461" name="Google Shape;461;p21"/>
            <p:cNvSpPr/>
            <p:nvPr/>
          </p:nvSpPr>
          <p:spPr>
            <a:xfrm>
              <a:off x="0" y="0"/>
              <a:ext cx="3086601" cy="150519"/>
            </a:xfrm>
            <a:custGeom>
              <a:rect b="b" l="l" r="r" t="t"/>
              <a:pathLst>
                <a:path extrusionOk="0" h="150519" w="3086601">
                  <a:moveTo>
                    <a:pt x="0" y="0"/>
                  </a:moveTo>
                  <a:lnTo>
                    <a:pt x="3086601" y="0"/>
                  </a:lnTo>
                  <a:lnTo>
                    <a:pt x="3086601" y="150519"/>
                  </a:lnTo>
                  <a:lnTo>
                    <a:pt x="0" y="150519"/>
                  </a:lnTo>
                  <a:close/>
                </a:path>
              </a:pathLst>
            </a:custGeom>
            <a:solidFill>
              <a:srgbClr val="4A4849"/>
            </a:solidFill>
            <a:ln>
              <a:noFill/>
            </a:ln>
          </p:spPr>
        </p:sp>
        <p:sp>
          <p:nvSpPr>
            <p:cNvPr id="462" name="Google Shape;462;p21"/>
            <p:cNvSpPr txBox="1"/>
            <p:nvPr/>
          </p:nvSpPr>
          <p:spPr>
            <a:xfrm>
              <a:off x="0" y="-38100"/>
              <a:ext cx="3086601"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3" name="Google Shape;463;p21"/>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A DEEP DIVE ON THE 6 PILLARS OF CLIMATE JUSTICE</a:t>
            </a:r>
            <a:endParaRPr/>
          </a:p>
        </p:txBody>
      </p:sp>
      <p:grpSp>
        <p:nvGrpSpPr>
          <p:cNvPr id="464" name="Google Shape;464;p21"/>
          <p:cNvGrpSpPr/>
          <p:nvPr/>
        </p:nvGrpSpPr>
        <p:grpSpPr>
          <a:xfrm>
            <a:off x="0" y="9570840"/>
            <a:ext cx="6568563" cy="716160"/>
            <a:chOff x="0" y="-38100"/>
            <a:chExt cx="1729992" cy="188619"/>
          </a:xfrm>
        </p:grpSpPr>
        <p:sp>
          <p:nvSpPr>
            <p:cNvPr id="465" name="Google Shape;465;p21"/>
            <p:cNvSpPr/>
            <p:nvPr/>
          </p:nvSpPr>
          <p:spPr>
            <a:xfrm>
              <a:off x="0" y="0"/>
              <a:ext cx="1729992" cy="150519"/>
            </a:xfrm>
            <a:custGeom>
              <a:rect b="b" l="l" r="r" t="t"/>
              <a:pathLst>
                <a:path extrusionOk="0" h="150519" w="1729992">
                  <a:moveTo>
                    <a:pt x="0" y="0"/>
                  </a:moveTo>
                  <a:lnTo>
                    <a:pt x="1729992" y="0"/>
                  </a:lnTo>
                  <a:lnTo>
                    <a:pt x="1729992" y="150519"/>
                  </a:lnTo>
                  <a:lnTo>
                    <a:pt x="0" y="150519"/>
                  </a:lnTo>
                  <a:close/>
                </a:path>
              </a:pathLst>
            </a:custGeom>
            <a:solidFill>
              <a:srgbClr val="04467C"/>
            </a:solidFill>
            <a:ln>
              <a:noFill/>
            </a:ln>
          </p:spPr>
        </p:sp>
        <p:sp>
          <p:nvSpPr>
            <p:cNvPr id="466" name="Google Shape;466;p21"/>
            <p:cNvSpPr txBox="1"/>
            <p:nvPr/>
          </p:nvSpPr>
          <p:spPr>
            <a:xfrm>
              <a:off x="0" y="-38100"/>
              <a:ext cx="1729992"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21"/>
          <p:cNvGrpSpPr/>
          <p:nvPr/>
        </p:nvGrpSpPr>
        <p:grpSpPr>
          <a:xfrm>
            <a:off x="7065096" y="1695670"/>
            <a:ext cx="10194300" cy="5252750"/>
            <a:chOff x="0" y="-47625"/>
            <a:chExt cx="13592400" cy="7003666"/>
          </a:xfrm>
        </p:grpSpPr>
        <p:sp>
          <p:nvSpPr>
            <p:cNvPr id="468" name="Google Shape;468;p21"/>
            <p:cNvSpPr txBox="1"/>
            <p:nvPr/>
          </p:nvSpPr>
          <p:spPr>
            <a:xfrm>
              <a:off x="0" y="3876241"/>
              <a:ext cx="13592400" cy="30798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would you explain this pillar in a few sentences?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does this pillar advance climate justice and for whom?</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Can you provide 1-2 examples that are given in this pillar?</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Do you see this pillar being sufficiently enacted where you live or where you are from?</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critique do you of this pillar if any? Why?</a:t>
              </a:r>
              <a:endParaRPr/>
            </a:p>
          </p:txBody>
        </p:sp>
        <p:sp>
          <p:nvSpPr>
            <p:cNvPr id="469" name="Google Shape;469;p21"/>
            <p:cNvSpPr txBox="1"/>
            <p:nvPr/>
          </p:nvSpPr>
          <p:spPr>
            <a:xfrm>
              <a:off x="0" y="3206452"/>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Present</a:t>
              </a:r>
              <a:endParaRPr/>
            </a:p>
          </p:txBody>
        </p:sp>
        <p:sp>
          <p:nvSpPr>
            <p:cNvPr id="470" name="Google Shape;470;p21"/>
            <p:cNvSpPr txBox="1"/>
            <p:nvPr/>
          </p:nvSpPr>
          <p:spPr>
            <a:xfrm>
              <a:off x="0" y="622165"/>
              <a:ext cx="135924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Choose one of the </a:t>
              </a: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Six Pillars of Climate Justice</a:t>
              </a:r>
              <a:r>
                <a:rPr b="0" i="0" lang="en-US" sz="2501" u="none" cap="none" strike="noStrike">
                  <a:solidFill>
                    <a:srgbClr val="4A4849"/>
                  </a:solidFill>
                  <a:latin typeface="Arial"/>
                  <a:ea typeface="Arial"/>
                  <a:cs typeface="Arial"/>
                  <a:sym typeface="Arial"/>
                </a:rPr>
                <a:t> from the UCAL Center for Climate Justice, and review the text and video individually or in groups.</a:t>
              </a:r>
              <a:endParaRPr/>
            </a:p>
          </p:txBody>
        </p:sp>
        <p:sp>
          <p:nvSpPr>
            <p:cNvPr id="471" name="Google Shape;471;p21"/>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cap="none" strike="noStrike">
                  <a:latin typeface="Arial"/>
                  <a:ea typeface="Arial"/>
                  <a:cs typeface="Arial"/>
                  <a:sym typeface="Arial"/>
                </a:rPr>
                <a:t>Choose and Review</a:t>
              </a:r>
              <a:endParaRPr/>
            </a:p>
          </p:txBody>
        </p:sp>
      </p:grpSp>
      <p:sp>
        <p:nvSpPr>
          <p:cNvPr id="472" name="Google Shape;472;p21">
            <a:hlinkClick r:id="rId4"/>
          </p:cNvPr>
          <p:cNvSpPr/>
          <p:nvPr/>
        </p:nvSpPr>
        <p:spPr>
          <a:xfrm>
            <a:off x="1028700" y="3728319"/>
            <a:ext cx="5539863" cy="4802136"/>
          </a:xfrm>
          <a:custGeom>
            <a:rect b="b" l="l" r="r" t="t"/>
            <a:pathLst>
              <a:path extrusionOk="0" h="4802136" w="5539863">
                <a:moveTo>
                  <a:pt x="0" y="0"/>
                </a:moveTo>
                <a:lnTo>
                  <a:pt x="5539863" y="0"/>
                </a:lnTo>
                <a:lnTo>
                  <a:pt x="5539863" y="4802135"/>
                </a:lnTo>
                <a:lnTo>
                  <a:pt x="0" y="4802135"/>
                </a:lnTo>
                <a:lnTo>
                  <a:pt x="0" y="0"/>
                </a:lnTo>
                <a:close/>
              </a:path>
            </a:pathLst>
          </a:custGeom>
          <a:blipFill rotWithShape="1">
            <a:blip r:embed="rId5">
              <a:alphaModFix/>
            </a:blip>
            <a:stretch>
              <a:fillRect b="0" l="-28610" r="-25489" t="0"/>
            </a:stretch>
          </a:blipFill>
          <a:ln>
            <a:noFill/>
          </a:ln>
        </p:spPr>
      </p:sp>
      <p:grpSp>
        <p:nvGrpSpPr>
          <p:cNvPr id="473" name="Google Shape;473;p21"/>
          <p:cNvGrpSpPr/>
          <p:nvPr/>
        </p:nvGrpSpPr>
        <p:grpSpPr>
          <a:xfrm>
            <a:off x="962025" y="1003725"/>
            <a:ext cx="8746178" cy="458700"/>
            <a:chOff x="962025" y="1003725"/>
            <a:chExt cx="8746178" cy="458700"/>
          </a:xfrm>
        </p:grpSpPr>
        <p:sp>
          <p:nvSpPr>
            <p:cNvPr id="474" name="Google Shape;474;p21"/>
            <p:cNvSpPr/>
            <p:nvPr/>
          </p:nvSpPr>
          <p:spPr>
            <a:xfrm>
              <a:off x="962025" y="1003725"/>
              <a:ext cx="1928700" cy="458700"/>
            </a:xfrm>
            <a:prstGeom prst="roundRect">
              <a:avLst>
                <a:gd fmla="val 45896"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75" name="Google Shape;475;p21"/>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#4</a:t>
              </a:r>
              <a:endParaRPr/>
            </a:p>
          </p:txBody>
        </p:sp>
      </p:grpSp>
      <p:sp>
        <p:nvSpPr>
          <p:cNvPr id="476" name="Google Shape;476;p21"/>
          <p:cNvSpPr txBox="1"/>
          <p:nvPr/>
        </p:nvSpPr>
        <p:spPr>
          <a:xfrm>
            <a:off x="1028550" y="8631925"/>
            <a:ext cx="5539800" cy="7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4A4849"/>
                </a:solidFill>
              </a:rPr>
              <a:t>© Center for Climate Justice, University of California. All rights reserved. This content is excluded from our Creative Commons license. For more information, see </a:t>
            </a:r>
            <a:r>
              <a:rPr lang="en-US" sz="1100" u="sng">
                <a:solidFill>
                  <a:srgbClr val="4A4849"/>
                </a:solidFill>
                <a:hlinkClick r:id="rId6">
                  <a:extLst>
                    <a:ext uri="{A12FA001-AC4F-418D-AE19-62706E023703}">
                      <ahyp:hlinkClr val="tx"/>
                    </a:ext>
                  </a:extLst>
                </a:hlinkClick>
              </a:rPr>
              <a:t>https://ocw.mit.edu/help/faq-fair-use/</a:t>
            </a:r>
            <a:r>
              <a:rPr lang="en-US" sz="1100">
                <a:solidFill>
                  <a:srgbClr val="4A4849"/>
                </a:solidFill>
              </a:rPr>
              <a:t> .</a:t>
            </a:r>
            <a:endParaRPr sz="1100">
              <a:solidFill>
                <a:srgbClr val="4A4849"/>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80" name="Shape 480"/>
        <p:cNvGrpSpPr/>
        <p:nvPr/>
      </p:nvGrpSpPr>
      <p:grpSpPr>
        <a:xfrm>
          <a:off x="0" y="0"/>
          <a:ext cx="0" cy="0"/>
          <a:chOff x="0" y="0"/>
          <a:chExt cx="0" cy="0"/>
        </a:xfrm>
      </p:grpSpPr>
      <p:sp>
        <p:nvSpPr>
          <p:cNvPr id="481" name="Google Shape;481;p22"/>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482" name="Google Shape;482;p22"/>
          <p:cNvSpPr txBox="1"/>
          <p:nvPr/>
        </p:nvSpPr>
        <p:spPr>
          <a:xfrm>
            <a:off x="1038162" y="1695674"/>
            <a:ext cx="42540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WHY IS CLIMATE CHANGE AN ENVIRONMENTAL JUSTICE ISSUE? </a:t>
            </a:r>
            <a:endParaRPr/>
          </a:p>
        </p:txBody>
      </p:sp>
      <p:grpSp>
        <p:nvGrpSpPr>
          <p:cNvPr id="483" name="Google Shape;483;p22"/>
          <p:cNvGrpSpPr/>
          <p:nvPr/>
        </p:nvGrpSpPr>
        <p:grpSpPr>
          <a:xfrm>
            <a:off x="7065096" y="5853557"/>
            <a:ext cx="10194300" cy="1272293"/>
            <a:chOff x="0" y="-484525"/>
            <a:chExt cx="13592400" cy="1696390"/>
          </a:xfrm>
        </p:grpSpPr>
        <p:sp>
          <p:nvSpPr>
            <p:cNvPr id="484" name="Google Shape;484;p22"/>
            <p:cNvSpPr txBox="1"/>
            <p:nvPr/>
          </p:nvSpPr>
          <p:spPr>
            <a:xfrm>
              <a:off x="0" y="185265"/>
              <a:ext cx="135924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After reviewing definitions and reading these articles, what are some tools and strategies for addressing climate </a:t>
              </a:r>
              <a:r>
                <a:rPr lang="en-US" sz="2501">
                  <a:solidFill>
                    <a:srgbClr val="4A4849"/>
                  </a:solidFill>
                </a:rPr>
                <a:t>justice</a:t>
              </a:r>
              <a:r>
                <a:rPr b="0" i="0" lang="en-US" sz="2501" u="none" cap="none" strike="noStrike">
                  <a:solidFill>
                    <a:srgbClr val="4A4849"/>
                  </a:solidFill>
                  <a:latin typeface="Arial"/>
                  <a:ea typeface="Arial"/>
                  <a:cs typeface="Arial"/>
                  <a:sym typeface="Arial"/>
                </a:rPr>
                <a:t> issues?</a:t>
              </a:r>
              <a:endParaRPr/>
            </a:p>
          </p:txBody>
        </p:sp>
        <p:sp>
          <p:nvSpPr>
            <p:cNvPr id="485" name="Google Shape;485;p22"/>
            <p:cNvSpPr txBox="1"/>
            <p:nvPr/>
          </p:nvSpPr>
          <p:spPr>
            <a:xfrm>
              <a:off x="0" y="-4845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Post-reading discussion question</a:t>
              </a:r>
              <a:endParaRPr/>
            </a:p>
          </p:txBody>
        </p:sp>
      </p:grpSp>
      <p:sp>
        <p:nvSpPr>
          <p:cNvPr id="486" name="Google Shape;486;p22"/>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487" name="Google Shape;487;p22"/>
          <p:cNvGrpSpPr/>
          <p:nvPr/>
        </p:nvGrpSpPr>
        <p:grpSpPr>
          <a:xfrm>
            <a:off x="1028700" y="4009870"/>
            <a:ext cx="5179725" cy="1272293"/>
            <a:chOff x="0" y="-47625"/>
            <a:chExt cx="6906300" cy="1696390"/>
          </a:xfrm>
        </p:grpSpPr>
        <p:sp>
          <p:nvSpPr>
            <p:cNvPr id="488" name="Google Shape;488;p22"/>
            <p:cNvSpPr txBox="1"/>
            <p:nvPr/>
          </p:nvSpPr>
          <p:spPr>
            <a:xfrm>
              <a:off x="0" y="622165"/>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“Why Climate Change is an Environmental Justice Issue”</a:t>
              </a:r>
              <a:endParaRPr/>
            </a:p>
          </p:txBody>
        </p:sp>
        <p:sp>
          <p:nvSpPr>
            <p:cNvPr id="489" name="Google Shape;489;p22"/>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 and analyze</a:t>
              </a:r>
              <a:endParaRPr/>
            </a:p>
          </p:txBody>
        </p:sp>
      </p:grpSp>
      <p:grpSp>
        <p:nvGrpSpPr>
          <p:cNvPr id="490" name="Google Shape;490;p22"/>
          <p:cNvGrpSpPr/>
          <p:nvPr/>
        </p:nvGrpSpPr>
        <p:grpSpPr>
          <a:xfrm>
            <a:off x="7065096" y="1631380"/>
            <a:ext cx="10194300" cy="3582143"/>
            <a:chOff x="0" y="-47625"/>
            <a:chExt cx="13592400" cy="4776190"/>
          </a:xfrm>
        </p:grpSpPr>
        <p:sp>
          <p:nvSpPr>
            <p:cNvPr id="491" name="Google Shape;491;p22"/>
            <p:cNvSpPr txBox="1"/>
            <p:nvPr/>
          </p:nvSpPr>
          <p:spPr>
            <a:xfrm>
              <a:off x="0" y="622165"/>
              <a:ext cx="13592400" cy="41064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are climate change and environmental justice connected?</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are communities of color often more affected by climate change?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some other examples of environmental justice?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some steps needed to achieve Environmental Justice?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Which ones most resonate with you?</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examples of EJ have you experienced or learned more about through your communities?</a:t>
              </a:r>
              <a:endParaRPr/>
            </a:p>
          </p:txBody>
        </p:sp>
        <p:sp>
          <p:nvSpPr>
            <p:cNvPr id="492" name="Google Shape;492;p22"/>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Before Reading</a:t>
              </a:r>
              <a:endParaRPr/>
            </a:p>
          </p:txBody>
        </p:sp>
      </p:grpSp>
      <p:grpSp>
        <p:nvGrpSpPr>
          <p:cNvPr id="493" name="Google Shape;493;p22"/>
          <p:cNvGrpSpPr/>
          <p:nvPr/>
        </p:nvGrpSpPr>
        <p:grpSpPr>
          <a:xfrm>
            <a:off x="962025" y="1003725"/>
            <a:ext cx="8746178" cy="458700"/>
            <a:chOff x="962025" y="1003725"/>
            <a:chExt cx="8746178" cy="458700"/>
          </a:xfrm>
        </p:grpSpPr>
        <p:sp>
          <p:nvSpPr>
            <p:cNvPr id="494" name="Google Shape;494;p22"/>
            <p:cNvSpPr/>
            <p:nvPr/>
          </p:nvSpPr>
          <p:spPr>
            <a:xfrm>
              <a:off x="962025" y="1003725"/>
              <a:ext cx="1928700" cy="458700"/>
            </a:xfrm>
            <a:prstGeom prst="roundRect">
              <a:avLst>
                <a:gd fmla="val 45896"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95" name="Google Shape;495;p22"/>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#5</a:t>
              </a:r>
              <a:endParaRPr/>
            </a:p>
          </p:txBody>
        </p:sp>
      </p:grpSp>
      <p:pic>
        <p:nvPicPr>
          <p:cNvPr id="496" name="Google Shape;496;p22" title="HurricaneKatrina-1300x975.png"/>
          <p:cNvPicPr preferRelativeResize="0"/>
          <p:nvPr/>
        </p:nvPicPr>
        <p:blipFill rotWithShape="1">
          <a:blip r:embed="rId4">
            <a:alphaModFix/>
          </a:blip>
          <a:srcRect b="10809" l="0" r="0" t="10801"/>
          <a:stretch/>
        </p:blipFill>
        <p:spPr>
          <a:xfrm>
            <a:off x="0" y="5853550"/>
            <a:ext cx="6568575" cy="3861951"/>
          </a:xfrm>
          <a:prstGeom prst="rect">
            <a:avLst/>
          </a:prstGeom>
          <a:noFill/>
          <a:ln>
            <a:noFill/>
          </a:ln>
        </p:spPr>
      </p:pic>
      <p:sp>
        <p:nvSpPr>
          <p:cNvPr id="497" name="Google Shape;497;p22"/>
          <p:cNvSpPr txBox="1"/>
          <p:nvPr/>
        </p:nvSpPr>
        <p:spPr>
          <a:xfrm>
            <a:off x="338129" y="9313224"/>
            <a:ext cx="58923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800">
                <a:solidFill>
                  <a:srgbClr val="FAF6EE"/>
                </a:solidFill>
              </a:rPr>
              <a:t>Hurricane Katrina 2005 (</a:t>
            </a:r>
            <a:r>
              <a:rPr lang="en-US" sz="1800" u="sng">
                <a:solidFill>
                  <a:srgbClr val="FAF6EE"/>
                </a:solidFill>
                <a:hlinkClick r:id="rId5">
                  <a:extLst>
                    <a:ext uri="{A12FA001-AC4F-418D-AE19-62706E023703}">
                      <ahyp:hlinkClr val="tx"/>
                    </a:ext>
                  </a:extLst>
                </a:hlinkClick>
              </a:rPr>
              <a:t>Photo: News Muse</a:t>
            </a:r>
            <a:r>
              <a:rPr lang="en-US" sz="1800">
                <a:solidFill>
                  <a:srgbClr val="FAF6EE"/>
                </a:solidFill>
              </a:rPr>
              <a:t>)</a:t>
            </a:r>
            <a:endParaRPr sz="1800">
              <a:solidFill>
                <a:srgbClr val="FAF6EE"/>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01" name="Shape 501"/>
        <p:cNvGrpSpPr/>
        <p:nvPr/>
      </p:nvGrpSpPr>
      <p:grpSpPr>
        <a:xfrm>
          <a:off x="0" y="0"/>
          <a:ext cx="0" cy="0"/>
          <a:chOff x="0" y="0"/>
          <a:chExt cx="0" cy="0"/>
        </a:xfrm>
      </p:grpSpPr>
      <p:sp>
        <p:nvSpPr>
          <p:cNvPr id="502" name="Google Shape;502;p23"/>
          <p:cNvSpPr txBox="1"/>
          <p:nvPr/>
        </p:nvSpPr>
        <p:spPr>
          <a:xfrm>
            <a:off x="962025" y="1133475"/>
            <a:ext cx="107574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Important Principles for Climate Justice</a:t>
            </a:r>
            <a:endParaRPr/>
          </a:p>
        </p:txBody>
      </p:sp>
      <p:sp>
        <p:nvSpPr>
          <p:cNvPr id="503" name="Google Shape;503;p23"/>
          <p:cNvSpPr txBox="1"/>
          <p:nvPr/>
        </p:nvSpPr>
        <p:spPr>
          <a:xfrm>
            <a:off x="1028700" y="3976947"/>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01</a:t>
            </a:r>
            <a:endParaRPr/>
          </a:p>
        </p:txBody>
      </p:sp>
      <p:sp>
        <p:nvSpPr>
          <p:cNvPr id="504" name="Google Shape;504;p23"/>
          <p:cNvSpPr txBox="1"/>
          <p:nvPr/>
        </p:nvSpPr>
        <p:spPr>
          <a:xfrm>
            <a:off x="5176479" y="3976947"/>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02</a:t>
            </a:r>
            <a:endParaRPr/>
          </a:p>
        </p:txBody>
      </p:sp>
      <p:sp>
        <p:nvSpPr>
          <p:cNvPr id="505" name="Google Shape;505;p23"/>
          <p:cNvSpPr txBox="1"/>
          <p:nvPr/>
        </p:nvSpPr>
        <p:spPr>
          <a:xfrm>
            <a:off x="9326972" y="3976947"/>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03</a:t>
            </a:r>
            <a:endParaRPr/>
          </a:p>
        </p:txBody>
      </p:sp>
      <p:sp>
        <p:nvSpPr>
          <p:cNvPr id="506" name="Google Shape;506;p23"/>
          <p:cNvSpPr txBox="1"/>
          <p:nvPr/>
        </p:nvSpPr>
        <p:spPr>
          <a:xfrm>
            <a:off x="13475571" y="3976947"/>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04</a:t>
            </a:r>
            <a:endParaRPr/>
          </a:p>
        </p:txBody>
      </p:sp>
      <p:sp>
        <p:nvSpPr>
          <p:cNvPr id="507" name="Google Shape;507;p23"/>
          <p:cNvSpPr txBox="1"/>
          <p:nvPr/>
        </p:nvSpPr>
        <p:spPr>
          <a:xfrm>
            <a:off x="13487077" y="4692418"/>
            <a:ext cx="3772200" cy="212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300" u="none" cap="none" strike="noStrike">
                <a:solidFill>
                  <a:srgbClr val="4A4849"/>
                </a:solidFill>
                <a:latin typeface="Arial"/>
                <a:ea typeface="Arial"/>
                <a:cs typeface="Arial"/>
                <a:sym typeface="Arial"/>
              </a:rPr>
              <a:t>Rebuilding damaged historical relationships between parties, correcting past wrongs against humanity, and restoring the Earth</a:t>
            </a:r>
            <a:endParaRPr sz="2300"/>
          </a:p>
        </p:txBody>
      </p:sp>
      <p:sp>
        <p:nvSpPr>
          <p:cNvPr id="508" name="Google Shape;508;p23"/>
          <p:cNvSpPr txBox="1"/>
          <p:nvPr/>
        </p:nvSpPr>
        <p:spPr>
          <a:xfrm>
            <a:off x="9341141" y="4692418"/>
            <a:ext cx="3772200" cy="1770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300" u="none" cap="none" strike="noStrike">
                <a:solidFill>
                  <a:srgbClr val="4A4849"/>
                </a:solidFill>
                <a:latin typeface="Arial"/>
                <a:ea typeface="Arial"/>
                <a:cs typeface="Arial"/>
                <a:sym typeface="Arial"/>
              </a:rPr>
              <a:t>Freedom of peoples to make choices that maximize their capabilities to survive now and in the future</a:t>
            </a:r>
            <a:endParaRPr sz="2300"/>
          </a:p>
        </p:txBody>
      </p:sp>
      <p:sp>
        <p:nvSpPr>
          <p:cNvPr id="509" name="Google Shape;509;p23"/>
          <p:cNvSpPr txBox="1"/>
          <p:nvPr/>
        </p:nvSpPr>
        <p:spPr>
          <a:xfrm>
            <a:off x="5176479" y="4692418"/>
            <a:ext cx="3772200" cy="283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300" u="none" cap="none" strike="noStrike">
                <a:solidFill>
                  <a:srgbClr val="4A4849"/>
                </a:solidFill>
                <a:latin typeface="Arial"/>
                <a:ea typeface="Arial"/>
                <a:cs typeface="Arial"/>
                <a:sym typeface="Arial"/>
              </a:rPr>
              <a:t>Social and political processes that recognize currently or previously marginalized groups as rightful participants in the governance and management of climate change</a:t>
            </a:r>
            <a:endParaRPr sz="2300"/>
          </a:p>
        </p:txBody>
      </p:sp>
      <p:sp>
        <p:nvSpPr>
          <p:cNvPr id="510" name="Google Shape;510;p23"/>
          <p:cNvSpPr txBox="1"/>
          <p:nvPr/>
        </p:nvSpPr>
        <p:spPr>
          <a:xfrm>
            <a:off x="1045583" y="4692418"/>
            <a:ext cx="3772200" cy="1770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300" u="none" cap="none" strike="noStrike">
                <a:solidFill>
                  <a:srgbClr val="4A4849"/>
                </a:solidFill>
                <a:latin typeface="Arial"/>
                <a:ea typeface="Arial"/>
                <a:cs typeface="Arial"/>
                <a:sym typeface="Arial"/>
              </a:rPr>
              <a:t>Equity in distributing the burdens and sharing the benefits of climate change in communities and among nations</a:t>
            </a:r>
            <a:endParaRPr sz="2300"/>
          </a:p>
        </p:txBody>
      </p:sp>
      <p:grpSp>
        <p:nvGrpSpPr>
          <p:cNvPr id="511" name="Google Shape;511;p23"/>
          <p:cNvGrpSpPr/>
          <p:nvPr/>
        </p:nvGrpSpPr>
        <p:grpSpPr>
          <a:xfrm>
            <a:off x="-344129" y="9570840"/>
            <a:ext cx="19880211" cy="716160"/>
            <a:chOff x="0" y="-38100"/>
            <a:chExt cx="5235940" cy="188619"/>
          </a:xfrm>
        </p:grpSpPr>
        <p:sp>
          <p:nvSpPr>
            <p:cNvPr id="512" name="Google Shape;512;p23"/>
            <p:cNvSpPr/>
            <p:nvPr/>
          </p:nvSpPr>
          <p:spPr>
            <a:xfrm>
              <a:off x="0" y="0"/>
              <a:ext cx="5235940" cy="150519"/>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513" name="Google Shape;513;p23"/>
            <p:cNvSpPr txBox="1"/>
            <p:nvPr/>
          </p:nvSpPr>
          <p:spPr>
            <a:xfrm>
              <a:off x="0" y="-38100"/>
              <a:ext cx="5235940"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4" name="Google Shape;514;p23"/>
          <p:cNvSpPr txBox="1"/>
          <p:nvPr/>
        </p:nvSpPr>
        <p:spPr>
          <a:xfrm>
            <a:off x="962025" y="9795845"/>
            <a:ext cx="106791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201" u="none" cap="none" strike="noStrike">
                <a:solidFill>
                  <a:srgbClr val="FAF6EE"/>
                </a:solidFill>
                <a:latin typeface="Arial"/>
                <a:ea typeface="Arial"/>
                <a:cs typeface="Arial"/>
                <a:sym typeface="Arial"/>
              </a:rPr>
              <a:t>For more, see </a:t>
            </a:r>
            <a:r>
              <a:rPr b="0" i="1" lang="en-US" sz="2201" u="sng" cap="none" strike="noStrike">
                <a:solidFill>
                  <a:srgbClr val="FAF6EE"/>
                </a:solidFill>
                <a:latin typeface="Arial"/>
                <a:ea typeface="Arial"/>
                <a:cs typeface="Arial"/>
                <a:sym typeface="Arial"/>
                <a:hlinkClick r:id="rId3">
                  <a:extLst>
                    <a:ext uri="{A12FA001-AC4F-418D-AE19-62706E023703}">
                      <ahyp:hlinkClr val="tx"/>
                    </a:ext>
                  </a:extLst>
                </a:hlinkClick>
              </a:rPr>
              <a:t>Climate Justice and Inequality</a:t>
            </a:r>
            <a:r>
              <a:rPr b="0" i="1" lang="en-US" sz="2201" u="none" cap="none" strike="noStrike">
                <a:solidFill>
                  <a:srgbClr val="FAF6EE"/>
                </a:solidFill>
                <a:latin typeface="Arial"/>
                <a:ea typeface="Arial"/>
                <a:cs typeface="Arial"/>
                <a:sym typeface="Arial"/>
              </a:rPr>
              <a:t> (Harlan et al., 2015)</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18" name="Shape 518"/>
        <p:cNvGrpSpPr/>
        <p:nvPr/>
      </p:nvGrpSpPr>
      <p:grpSpPr>
        <a:xfrm>
          <a:off x="0" y="0"/>
          <a:ext cx="0" cy="0"/>
          <a:chOff x="0" y="0"/>
          <a:chExt cx="0" cy="0"/>
        </a:xfrm>
      </p:grpSpPr>
      <p:grpSp>
        <p:nvGrpSpPr>
          <p:cNvPr id="519" name="Google Shape;519;p24"/>
          <p:cNvGrpSpPr/>
          <p:nvPr/>
        </p:nvGrpSpPr>
        <p:grpSpPr>
          <a:xfrm>
            <a:off x="6568563" y="9570840"/>
            <a:ext cx="11719437" cy="716160"/>
            <a:chOff x="0" y="-38100"/>
            <a:chExt cx="3086601" cy="188619"/>
          </a:xfrm>
        </p:grpSpPr>
        <p:sp>
          <p:nvSpPr>
            <p:cNvPr id="520" name="Google Shape;520;p24"/>
            <p:cNvSpPr/>
            <p:nvPr/>
          </p:nvSpPr>
          <p:spPr>
            <a:xfrm>
              <a:off x="0" y="0"/>
              <a:ext cx="3086601" cy="150519"/>
            </a:xfrm>
            <a:custGeom>
              <a:rect b="b" l="l" r="r" t="t"/>
              <a:pathLst>
                <a:path extrusionOk="0" h="150519" w="3086601">
                  <a:moveTo>
                    <a:pt x="0" y="0"/>
                  </a:moveTo>
                  <a:lnTo>
                    <a:pt x="3086601" y="0"/>
                  </a:lnTo>
                  <a:lnTo>
                    <a:pt x="3086601" y="150519"/>
                  </a:lnTo>
                  <a:lnTo>
                    <a:pt x="0" y="150519"/>
                  </a:lnTo>
                  <a:close/>
                </a:path>
              </a:pathLst>
            </a:custGeom>
            <a:solidFill>
              <a:srgbClr val="4A4849"/>
            </a:solidFill>
            <a:ln>
              <a:noFill/>
            </a:ln>
          </p:spPr>
        </p:sp>
        <p:sp>
          <p:nvSpPr>
            <p:cNvPr id="521" name="Google Shape;521;p24"/>
            <p:cNvSpPr txBox="1"/>
            <p:nvPr/>
          </p:nvSpPr>
          <p:spPr>
            <a:xfrm>
              <a:off x="0" y="-38100"/>
              <a:ext cx="3086601"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2" name="Google Shape;522;p24"/>
          <p:cNvSpPr txBox="1"/>
          <p:nvPr/>
        </p:nvSpPr>
        <p:spPr>
          <a:xfrm>
            <a:off x="962025" y="1133475"/>
            <a:ext cx="5606400" cy="323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The Climate Justice Alliance</a:t>
            </a:r>
            <a:endParaRPr/>
          </a:p>
        </p:txBody>
      </p:sp>
      <p:grpSp>
        <p:nvGrpSpPr>
          <p:cNvPr id="523" name="Google Shape;523;p24"/>
          <p:cNvGrpSpPr/>
          <p:nvPr/>
        </p:nvGrpSpPr>
        <p:grpSpPr>
          <a:xfrm>
            <a:off x="962025" y="4601064"/>
            <a:ext cx="5606550" cy="3721727"/>
            <a:chOff x="0" y="126133"/>
            <a:chExt cx="7475400" cy="4962303"/>
          </a:xfrm>
        </p:grpSpPr>
        <p:sp>
          <p:nvSpPr>
            <p:cNvPr id="524" name="Google Shape;524;p24"/>
            <p:cNvSpPr txBox="1"/>
            <p:nvPr/>
          </p:nvSpPr>
          <p:spPr>
            <a:xfrm>
              <a:off x="0" y="817936"/>
              <a:ext cx="7475400" cy="42705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does this framework for action compare to the previous slide? What’s missing?</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What would be your role as a student or young professional?</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As you read more about climate justice activists, how do they implement some of these steps?</a:t>
              </a:r>
              <a:endParaRPr/>
            </a:p>
          </p:txBody>
        </p:sp>
        <p:sp>
          <p:nvSpPr>
            <p:cNvPr id="525" name="Google Shape;525;p24"/>
            <p:cNvSpPr txBox="1"/>
            <p:nvPr/>
          </p:nvSpPr>
          <p:spPr>
            <a:xfrm>
              <a:off x="0" y="126133"/>
              <a:ext cx="71196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Questions</a:t>
              </a:r>
              <a:endParaRPr/>
            </a:p>
          </p:txBody>
        </p:sp>
      </p:grpSp>
      <p:grpSp>
        <p:nvGrpSpPr>
          <p:cNvPr id="526" name="Google Shape;526;p24"/>
          <p:cNvGrpSpPr/>
          <p:nvPr/>
        </p:nvGrpSpPr>
        <p:grpSpPr>
          <a:xfrm>
            <a:off x="-540160" y="9570840"/>
            <a:ext cx="7108723" cy="716160"/>
            <a:chOff x="0" y="-38100"/>
            <a:chExt cx="1872256" cy="188619"/>
          </a:xfrm>
        </p:grpSpPr>
        <p:sp>
          <p:nvSpPr>
            <p:cNvPr id="527" name="Google Shape;527;p24"/>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528" name="Google Shape;528;p24"/>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9" name="Google Shape;529;p24">
            <a:hlinkClick r:id="rId3"/>
          </p:cNvPr>
          <p:cNvSpPr/>
          <p:nvPr/>
        </p:nvSpPr>
        <p:spPr>
          <a:xfrm>
            <a:off x="8619097" y="1066800"/>
            <a:ext cx="7618369" cy="7183626"/>
          </a:xfrm>
          <a:custGeom>
            <a:rect b="b" l="l" r="r" t="t"/>
            <a:pathLst>
              <a:path extrusionOk="0" h="7183626" w="7618369">
                <a:moveTo>
                  <a:pt x="0" y="0"/>
                </a:moveTo>
                <a:lnTo>
                  <a:pt x="7618369" y="0"/>
                </a:lnTo>
                <a:lnTo>
                  <a:pt x="7618369" y="7183626"/>
                </a:lnTo>
                <a:lnTo>
                  <a:pt x="0" y="7183626"/>
                </a:lnTo>
                <a:lnTo>
                  <a:pt x="0" y="0"/>
                </a:lnTo>
                <a:close/>
              </a:path>
            </a:pathLst>
          </a:custGeom>
          <a:blipFill rotWithShape="1">
            <a:blip r:embed="rId4">
              <a:alphaModFix/>
            </a:blip>
            <a:stretch>
              <a:fillRect b="0" l="0" r="0" t="0"/>
            </a:stretch>
          </a:blipFill>
          <a:ln>
            <a:noFill/>
          </a:ln>
        </p:spPr>
      </p:sp>
      <p:sp>
        <p:nvSpPr>
          <p:cNvPr id="530" name="Google Shape;530;p24"/>
          <p:cNvSpPr txBox="1"/>
          <p:nvPr/>
        </p:nvSpPr>
        <p:spPr>
          <a:xfrm>
            <a:off x="8619097" y="8357904"/>
            <a:ext cx="7618500" cy="67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201" u="none" cap="none" strike="noStrike">
                <a:solidFill>
                  <a:srgbClr val="4A4849"/>
                </a:solidFill>
                <a:latin typeface="Arial"/>
                <a:ea typeface="Arial"/>
                <a:cs typeface="Arial"/>
                <a:sym typeface="Arial"/>
              </a:rPr>
              <a:t>See the </a:t>
            </a:r>
            <a:r>
              <a:rPr b="0" i="0" lang="en-US" sz="2201" u="sng" cap="none" strike="noStrike">
                <a:solidFill>
                  <a:srgbClr val="4A4849"/>
                </a:solidFill>
                <a:latin typeface="Arial"/>
                <a:ea typeface="Arial"/>
                <a:cs typeface="Arial"/>
                <a:sym typeface="Arial"/>
                <a:hlinkClick r:id="rId5">
                  <a:extLst>
                    <a:ext uri="{A12FA001-AC4F-418D-AE19-62706E023703}">
                      <ahyp:hlinkClr val="tx"/>
                    </a:ext>
                  </a:extLst>
                </a:hlinkClick>
              </a:rPr>
              <a:t>CJA’s website</a:t>
            </a:r>
            <a:r>
              <a:rPr b="0" i="0" lang="en-US" sz="2201" u="none" cap="none" strike="noStrike">
                <a:solidFill>
                  <a:srgbClr val="4A4849"/>
                </a:solidFill>
                <a:latin typeface="Arial"/>
                <a:ea typeface="Arial"/>
                <a:cs typeface="Arial"/>
                <a:sym typeface="Arial"/>
              </a:rPr>
              <a:t> to learn how they organize climate justice systemic change, depicted in the graphic above. </a:t>
            </a:r>
            <a:endParaRPr/>
          </a:p>
        </p:txBody>
      </p:sp>
      <p:sp>
        <p:nvSpPr>
          <p:cNvPr id="531" name="Google Shape;531;p24"/>
          <p:cNvSpPr txBox="1"/>
          <p:nvPr/>
        </p:nvSpPr>
        <p:spPr>
          <a:xfrm>
            <a:off x="6824306" y="9795845"/>
            <a:ext cx="106791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201" u="none" cap="none" strike="noStrike">
                <a:solidFill>
                  <a:srgbClr val="FAF6EE"/>
                </a:solidFill>
                <a:latin typeface="Arial"/>
                <a:ea typeface="Arial"/>
                <a:cs typeface="Arial"/>
                <a:sym typeface="Arial"/>
              </a:rPr>
              <a:t>For more, see the </a:t>
            </a:r>
            <a:r>
              <a:rPr b="0" i="1" lang="en-US" sz="2201" u="sng" cap="none" strike="noStrike">
                <a:solidFill>
                  <a:srgbClr val="FAF6EE"/>
                </a:solidFill>
                <a:latin typeface="Arial"/>
                <a:ea typeface="Arial"/>
                <a:cs typeface="Arial"/>
                <a:sym typeface="Arial"/>
                <a:hlinkClick r:id="rId6">
                  <a:extLst>
                    <a:ext uri="{A12FA001-AC4F-418D-AE19-62706E023703}">
                      <ahyp:hlinkClr val="tx"/>
                    </a:ext>
                  </a:extLst>
                </a:hlinkClick>
              </a:rPr>
              <a:t>Global Center for Climate Justice</a:t>
            </a:r>
            <a:r>
              <a:rPr b="0" i="0" lang="en-US" sz="2201" u="none" cap="none" strike="noStrike">
                <a:solidFill>
                  <a:srgbClr val="FAF6EE"/>
                </a:solidFill>
                <a:latin typeface="Arial"/>
                <a:ea typeface="Arial"/>
                <a:cs typeface="Arial"/>
                <a:sym typeface="Arial"/>
              </a:rPr>
              <a:t> website</a:t>
            </a:r>
            <a:endParaRPr/>
          </a:p>
        </p:txBody>
      </p:sp>
      <p:sp>
        <p:nvSpPr>
          <p:cNvPr id="532" name="Google Shape;532;p24"/>
          <p:cNvSpPr txBox="1"/>
          <p:nvPr/>
        </p:nvSpPr>
        <p:spPr>
          <a:xfrm>
            <a:off x="8619038" y="577575"/>
            <a:ext cx="7618500" cy="5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4A4849"/>
                </a:solidFill>
              </a:rPr>
              <a:t>© Climate Justice Alliance. All rights reserved. This content is excluded from our Creative Commons license. For more information, see </a:t>
            </a:r>
            <a:r>
              <a:rPr lang="en-US" sz="1100" u="sng">
                <a:solidFill>
                  <a:srgbClr val="4A4849"/>
                </a:solidFill>
                <a:hlinkClick r:id="rId7">
                  <a:extLst>
                    <a:ext uri="{A12FA001-AC4F-418D-AE19-62706E023703}">
                      <ahyp:hlinkClr val="tx"/>
                    </a:ext>
                  </a:extLst>
                </a:hlinkClick>
              </a:rPr>
              <a:t>https://ocw.mit.edu/help/faq-fair-use/</a:t>
            </a:r>
            <a:r>
              <a:rPr lang="en-US" sz="1100">
                <a:solidFill>
                  <a:srgbClr val="4A4849"/>
                </a:solidFill>
              </a:rPr>
              <a:t> .</a:t>
            </a:r>
            <a:endParaRPr sz="1100">
              <a:solidFill>
                <a:srgbClr val="4A484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36" name="Shape 536"/>
        <p:cNvGrpSpPr/>
        <p:nvPr/>
      </p:nvGrpSpPr>
      <p:grpSpPr>
        <a:xfrm>
          <a:off x="0" y="0"/>
          <a:ext cx="0" cy="0"/>
          <a:chOff x="0" y="0"/>
          <a:chExt cx="0" cy="0"/>
        </a:xfrm>
      </p:grpSpPr>
      <p:grpSp>
        <p:nvGrpSpPr>
          <p:cNvPr id="537" name="Google Shape;537;p25"/>
          <p:cNvGrpSpPr/>
          <p:nvPr/>
        </p:nvGrpSpPr>
        <p:grpSpPr>
          <a:xfrm>
            <a:off x="-1248082" y="9570840"/>
            <a:ext cx="13358044" cy="716160"/>
            <a:chOff x="0" y="-38100"/>
            <a:chExt cx="3518168" cy="188619"/>
          </a:xfrm>
        </p:grpSpPr>
        <p:sp>
          <p:nvSpPr>
            <p:cNvPr id="538" name="Google Shape;538;p25"/>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539" name="Google Shape;539;p25"/>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0" name="Google Shape;540;p25"/>
          <p:cNvGrpSpPr/>
          <p:nvPr/>
        </p:nvGrpSpPr>
        <p:grpSpPr>
          <a:xfrm>
            <a:off x="12109962" y="9570840"/>
            <a:ext cx="7108723" cy="716160"/>
            <a:chOff x="0" y="-38100"/>
            <a:chExt cx="1872256" cy="188619"/>
          </a:xfrm>
        </p:grpSpPr>
        <p:sp>
          <p:nvSpPr>
            <p:cNvPr id="541" name="Google Shape;541;p25"/>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542" name="Google Shape;542;p25"/>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3" name="Google Shape;543;p25"/>
          <p:cNvGrpSpPr/>
          <p:nvPr/>
        </p:nvGrpSpPr>
        <p:grpSpPr>
          <a:xfrm>
            <a:off x="1028700" y="2257882"/>
            <a:ext cx="10425375" cy="5771220"/>
            <a:chOff x="0" y="104775"/>
            <a:chExt cx="13900500" cy="7694960"/>
          </a:xfrm>
        </p:grpSpPr>
        <p:sp>
          <p:nvSpPr>
            <p:cNvPr id="544" name="Google Shape;544;p25"/>
            <p:cNvSpPr txBox="1"/>
            <p:nvPr/>
          </p:nvSpPr>
          <p:spPr>
            <a:xfrm>
              <a:off x="0" y="104775"/>
              <a:ext cx="13900500" cy="666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Explore Stories from the CJ &amp; EJ Movements</a:t>
              </a:r>
              <a:endParaRPr/>
            </a:p>
          </p:txBody>
        </p:sp>
        <p:sp>
          <p:nvSpPr>
            <p:cNvPr id="545" name="Google Shape;545;p25"/>
            <p:cNvSpPr txBox="1"/>
            <p:nvPr/>
          </p:nvSpPr>
          <p:spPr>
            <a:xfrm>
              <a:off x="0" y="7143035"/>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3</a:t>
              </a:r>
              <a:endParaRPr/>
            </a:p>
          </p:txBody>
        </p:sp>
      </p:grpSp>
      <p:sp>
        <p:nvSpPr>
          <p:cNvPr id="546" name="Google Shape;546;p25"/>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3">
              <a:alphaModFix/>
            </a:blip>
            <a:stretch>
              <a:fillRect b="0" l="-109343" r="-26973" t="0"/>
            </a:stretch>
          </a:blipFill>
          <a:ln>
            <a:noFill/>
          </a:ln>
        </p:spPr>
      </p:sp>
      <p:sp>
        <p:nvSpPr>
          <p:cNvPr id="547" name="Google Shape;547;p25"/>
          <p:cNvSpPr txBox="1"/>
          <p:nvPr/>
        </p:nvSpPr>
        <p:spPr>
          <a:xfrm>
            <a:off x="12403275" y="150525"/>
            <a:ext cx="55914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100">
                <a:solidFill>
                  <a:srgbClr val="FAF6EE"/>
                </a:solidFill>
              </a:rPr>
              <a:t>Photo courtesy of </a:t>
            </a:r>
            <a:r>
              <a:rPr lang="en-US" sz="1100" u="sng">
                <a:solidFill>
                  <a:srgbClr val="FAF6EE"/>
                </a:solidFill>
                <a:hlinkClick r:id="rId4">
                  <a:extLst>
                    <a:ext uri="{A12FA001-AC4F-418D-AE19-62706E023703}">
                      <ahyp:hlinkClr val="tx"/>
                    </a:ext>
                  </a:extLst>
                </a:hlinkClick>
              </a:rPr>
              <a:t>Ivan Radic</a:t>
            </a:r>
            <a:r>
              <a:rPr lang="en-US" sz="1100">
                <a:solidFill>
                  <a:srgbClr val="FAF6EE"/>
                </a:solidFill>
              </a:rPr>
              <a:t> on Flickr. License: CC BY.</a:t>
            </a:r>
            <a:endParaRPr sz="1100">
              <a:solidFill>
                <a:srgbClr val="FAF6EE"/>
              </a:solidFill>
            </a:endParaRPr>
          </a:p>
        </p:txBody>
      </p:sp>
      <p:sp>
        <p:nvSpPr>
          <p:cNvPr id="548" name="Google Shape;548;p25"/>
          <p:cNvSpPr txBox="1"/>
          <p:nvPr/>
        </p:nvSpPr>
        <p:spPr>
          <a:xfrm>
            <a:off x="1028700" y="8571667"/>
            <a:ext cx="10194300" cy="7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2501" u="none" cap="none" strike="noStrike">
                <a:solidFill>
                  <a:srgbClr val="4A4849"/>
                </a:solidFill>
                <a:latin typeface="Arial"/>
                <a:ea typeface="Arial"/>
                <a:cs typeface="Arial"/>
                <a:sym typeface="Arial"/>
              </a:rPr>
              <a:t>Project Option:</a:t>
            </a:r>
            <a:r>
              <a:rPr b="0" i="1" lang="en-US" sz="2501" u="none" cap="none" strike="noStrike">
                <a:solidFill>
                  <a:srgbClr val="4A4849"/>
                </a:solidFill>
                <a:latin typeface="Arial"/>
                <a:ea typeface="Arial"/>
                <a:cs typeface="Arial"/>
                <a:sym typeface="Arial"/>
              </a:rPr>
              <a:t> Students break into groups and research one of these stories or find their own to present to the class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52" name="Shape 552"/>
        <p:cNvGrpSpPr/>
        <p:nvPr/>
      </p:nvGrpSpPr>
      <p:grpSpPr>
        <a:xfrm>
          <a:off x="0" y="0"/>
          <a:ext cx="0" cy="0"/>
          <a:chOff x="0" y="0"/>
          <a:chExt cx="0" cy="0"/>
        </a:xfrm>
      </p:grpSpPr>
      <p:sp>
        <p:nvSpPr>
          <p:cNvPr id="553" name="Google Shape;553;p26"/>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554" name="Google Shape;554;p26"/>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TARA HOUSKA AND INDIGENOUS RIGHTS</a:t>
            </a:r>
            <a:endParaRPr/>
          </a:p>
        </p:txBody>
      </p:sp>
      <p:grpSp>
        <p:nvGrpSpPr>
          <p:cNvPr id="555" name="Google Shape;555;p26"/>
          <p:cNvGrpSpPr/>
          <p:nvPr/>
        </p:nvGrpSpPr>
        <p:grpSpPr>
          <a:xfrm>
            <a:off x="7065096" y="5973235"/>
            <a:ext cx="10194300" cy="2042243"/>
            <a:chOff x="0" y="-47625"/>
            <a:chExt cx="13592400" cy="2722990"/>
          </a:xfrm>
        </p:grpSpPr>
        <p:sp>
          <p:nvSpPr>
            <p:cNvPr id="556" name="Google Shape;556;p26"/>
            <p:cNvSpPr txBox="1"/>
            <p:nvPr/>
          </p:nvSpPr>
          <p:spPr>
            <a:xfrm>
              <a:off x="0" y="622165"/>
              <a:ext cx="13592400" cy="20532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1"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The Dakota Access Pipeline, Environmental Injustice, and U.S. Colonialism</a:t>
              </a:r>
              <a:r>
                <a:rPr b="0" i="0" lang="en-US" sz="2501" u="none" cap="none" strike="noStrike">
                  <a:solidFill>
                    <a:srgbClr val="4A4849"/>
                  </a:solidFill>
                  <a:latin typeface="Arial"/>
                  <a:ea typeface="Arial"/>
                  <a:cs typeface="Arial"/>
                  <a:sym typeface="Arial"/>
                </a:rPr>
                <a:t> (Whyte, 2017)</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Indigenous Climate Action module</a:t>
              </a:r>
              <a:endParaRPr/>
            </a:p>
            <a:p>
              <a:pPr indent="-387413" lvl="1" marL="457200" marR="0" rtl="0" algn="l">
                <a:lnSpc>
                  <a:spcPct val="100000"/>
                </a:lnSpc>
                <a:spcBef>
                  <a:spcPts val="0"/>
                </a:spcBef>
                <a:spcAft>
                  <a:spcPts val="0"/>
                </a:spcAft>
                <a:buClr>
                  <a:srgbClr val="4A4849"/>
                </a:buClr>
                <a:buSzPts val="2501"/>
                <a:buFont typeface="Arial"/>
                <a:buChar char="•"/>
              </a:pPr>
              <a:r>
                <a:rPr b="0" i="1" lang="en-US" sz="2501" u="sng" cap="none" strike="noStrike">
                  <a:solidFill>
                    <a:srgbClr val="4A4849"/>
                  </a:solidFill>
                  <a:latin typeface="Arial"/>
                  <a:ea typeface="Arial"/>
                  <a:cs typeface="Arial"/>
                  <a:sym typeface="Arial"/>
                  <a:hlinkClick r:id="rId5">
                    <a:extLst>
                      <a:ext uri="{A12FA001-AC4F-418D-AE19-62706E023703}">
                        <ahyp:hlinkClr val="tx"/>
                      </a:ext>
                    </a:extLst>
                  </a:hlinkClick>
                </a:rPr>
                <a:t>The Standing Rock Resistance Is Unprecedented</a:t>
              </a:r>
              <a:r>
                <a:rPr b="0" i="0" lang="en-US" sz="2501" u="none" cap="none" strike="noStrike">
                  <a:solidFill>
                    <a:srgbClr val="4A4849"/>
                  </a:solidFill>
                  <a:latin typeface="Arial"/>
                  <a:ea typeface="Arial"/>
                  <a:cs typeface="Arial"/>
                  <a:sym typeface="Arial"/>
                </a:rPr>
                <a:t> (Donnella, 2016)</a:t>
              </a:r>
              <a:endParaRPr/>
            </a:p>
          </p:txBody>
        </p:sp>
        <p:sp>
          <p:nvSpPr>
            <p:cNvPr id="557" name="Google Shape;557;p26"/>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More Resources</a:t>
              </a:r>
              <a:endParaRPr/>
            </a:p>
          </p:txBody>
        </p:sp>
      </p:grpSp>
      <p:sp>
        <p:nvSpPr>
          <p:cNvPr id="558" name="Google Shape;558;p26"/>
          <p:cNvSpPr/>
          <p:nvPr/>
        </p:nvSpPr>
        <p:spPr>
          <a:xfrm>
            <a:off x="-540160" y="9715500"/>
            <a:ext cx="7109892" cy="571596"/>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559" name="Google Shape;559;p26"/>
          <p:cNvGrpSpPr/>
          <p:nvPr/>
        </p:nvGrpSpPr>
        <p:grpSpPr>
          <a:xfrm>
            <a:off x="1028700" y="3227961"/>
            <a:ext cx="5179725" cy="1272293"/>
            <a:chOff x="0" y="-47625"/>
            <a:chExt cx="6906300" cy="1696390"/>
          </a:xfrm>
        </p:grpSpPr>
        <p:sp>
          <p:nvSpPr>
            <p:cNvPr id="560" name="Google Shape;560;p26"/>
            <p:cNvSpPr txBox="1"/>
            <p:nvPr/>
          </p:nvSpPr>
          <p:spPr>
            <a:xfrm>
              <a:off x="0" y="622165"/>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r:id="rId6">
                    <a:extLst>
                      <a:ext uri="{A12FA001-AC4F-418D-AE19-62706E023703}">
                        <ahyp:hlinkClr val="tx"/>
                      </a:ext>
                    </a:extLst>
                  </a:hlinkClick>
                </a:rPr>
                <a:t>The Standing Rock Resistance and Our Fight for Indigenous Rights</a:t>
              </a:r>
              <a:endParaRPr/>
            </a:p>
          </p:txBody>
        </p:sp>
        <p:sp>
          <p:nvSpPr>
            <p:cNvPr id="561" name="Google Shape;561;p26"/>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Watch</a:t>
              </a:r>
              <a:endParaRPr/>
            </a:p>
          </p:txBody>
        </p:sp>
      </p:grpSp>
      <p:grpSp>
        <p:nvGrpSpPr>
          <p:cNvPr id="562" name="Google Shape;562;p26"/>
          <p:cNvGrpSpPr/>
          <p:nvPr/>
        </p:nvGrpSpPr>
        <p:grpSpPr>
          <a:xfrm>
            <a:off x="7065096" y="1631380"/>
            <a:ext cx="10194300" cy="3582143"/>
            <a:chOff x="0" y="-47625"/>
            <a:chExt cx="13592400" cy="4776190"/>
          </a:xfrm>
        </p:grpSpPr>
        <p:sp>
          <p:nvSpPr>
            <p:cNvPr id="563" name="Google Shape;563;p26"/>
            <p:cNvSpPr txBox="1"/>
            <p:nvPr/>
          </p:nvSpPr>
          <p:spPr>
            <a:xfrm>
              <a:off x="0" y="622165"/>
              <a:ext cx="13592400" cy="41064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did you learn about Indigenous history that is important for the EJ movement?</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does Houska say about how Indigenous people’s are impacted by climate change?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the costs of pipeline constructions?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According to Houska, why was Standing Rock important? What did she learn in her experiences there and at other pipelines?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can we (you) do to help engage in this issue?</a:t>
              </a:r>
              <a:endParaRPr/>
            </a:p>
          </p:txBody>
        </p:sp>
        <p:sp>
          <p:nvSpPr>
            <p:cNvPr id="564" name="Google Shape;564;p26"/>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Questions for Exploration</a:t>
              </a:r>
              <a:endParaRPr/>
            </a:p>
          </p:txBody>
        </p:sp>
      </p:grpSp>
      <p:grpSp>
        <p:nvGrpSpPr>
          <p:cNvPr id="565" name="Google Shape;565;p26"/>
          <p:cNvGrpSpPr/>
          <p:nvPr/>
        </p:nvGrpSpPr>
        <p:grpSpPr>
          <a:xfrm>
            <a:off x="962025" y="1003725"/>
            <a:ext cx="8746178" cy="458700"/>
            <a:chOff x="962025" y="1003725"/>
            <a:chExt cx="8746178" cy="458700"/>
          </a:xfrm>
        </p:grpSpPr>
        <p:sp>
          <p:nvSpPr>
            <p:cNvPr id="566" name="Google Shape;566;p26"/>
            <p:cNvSpPr/>
            <p:nvPr/>
          </p:nvSpPr>
          <p:spPr>
            <a:xfrm>
              <a:off x="962025" y="1003725"/>
              <a:ext cx="1928700" cy="458700"/>
            </a:xfrm>
            <a:prstGeom prst="roundRect">
              <a:avLst>
                <a:gd fmla="val 45896"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67" name="Google Shape;567;p26"/>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#6</a:t>
              </a:r>
              <a:endParaRPr/>
            </a:p>
          </p:txBody>
        </p:sp>
      </p:grpSp>
      <p:pic>
        <p:nvPicPr>
          <p:cNvPr id="568" name="Google Shape;568;p26" title="Screenshot 2025-10-14 at 8.49.45 PM.png"/>
          <p:cNvPicPr preferRelativeResize="0"/>
          <p:nvPr/>
        </p:nvPicPr>
        <p:blipFill>
          <a:blip r:embed="rId7">
            <a:alphaModFix/>
          </a:blip>
          <a:stretch>
            <a:fillRect/>
          </a:stretch>
        </p:blipFill>
        <p:spPr>
          <a:xfrm>
            <a:off x="0" y="6018776"/>
            <a:ext cx="6568574" cy="36967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72" name="Shape 572"/>
        <p:cNvGrpSpPr/>
        <p:nvPr/>
      </p:nvGrpSpPr>
      <p:grpSpPr>
        <a:xfrm>
          <a:off x="0" y="0"/>
          <a:ext cx="0" cy="0"/>
          <a:chOff x="0" y="0"/>
          <a:chExt cx="0" cy="0"/>
        </a:xfrm>
      </p:grpSpPr>
      <p:grpSp>
        <p:nvGrpSpPr>
          <p:cNvPr id="573" name="Google Shape;573;p27"/>
          <p:cNvGrpSpPr/>
          <p:nvPr/>
        </p:nvGrpSpPr>
        <p:grpSpPr>
          <a:xfrm>
            <a:off x="6568563" y="9570840"/>
            <a:ext cx="12967519" cy="716160"/>
            <a:chOff x="0" y="-38100"/>
            <a:chExt cx="3415314" cy="188619"/>
          </a:xfrm>
        </p:grpSpPr>
        <p:sp>
          <p:nvSpPr>
            <p:cNvPr id="574" name="Google Shape;574;p27"/>
            <p:cNvSpPr/>
            <p:nvPr/>
          </p:nvSpPr>
          <p:spPr>
            <a:xfrm>
              <a:off x="0" y="0"/>
              <a:ext cx="3415314" cy="150519"/>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575" name="Google Shape;575;p27"/>
            <p:cNvSpPr txBox="1"/>
            <p:nvPr/>
          </p:nvSpPr>
          <p:spPr>
            <a:xfrm>
              <a:off x="0" y="-38100"/>
              <a:ext cx="3415314"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6" name="Google Shape;576;p27"/>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TWO FOUNDERS OF THE SUNRISE MOVEMENT</a:t>
            </a:r>
            <a:endParaRPr/>
          </a:p>
        </p:txBody>
      </p:sp>
      <p:grpSp>
        <p:nvGrpSpPr>
          <p:cNvPr id="577" name="Google Shape;577;p27"/>
          <p:cNvGrpSpPr/>
          <p:nvPr/>
        </p:nvGrpSpPr>
        <p:grpSpPr>
          <a:xfrm>
            <a:off x="1028700" y="6441247"/>
            <a:ext cx="5179725" cy="1657268"/>
            <a:chOff x="0" y="-47625"/>
            <a:chExt cx="6906300" cy="2209690"/>
          </a:xfrm>
        </p:grpSpPr>
        <p:sp>
          <p:nvSpPr>
            <p:cNvPr id="578" name="Google Shape;578;p27"/>
            <p:cNvSpPr txBox="1"/>
            <p:nvPr/>
          </p:nvSpPr>
          <p:spPr>
            <a:xfrm>
              <a:off x="0" y="622165"/>
              <a:ext cx="6906300" cy="15399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The Sunrise Movement website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Climate Justice Policy module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5">
                    <a:extLst>
                      <a:ext uri="{A12FA001-AC4F-418D-AE19-62706E023703}">
                        <ahyp:hlinkClr val="tx"/>
                      </a:ext>
                    </a:extLst>
                  </a:hlinkClick>
                </a:rPr>
                <a:t>The Just Transition module</a:t>
              </a:r>
              <a:endParaRPr/>
            </a:p>
          </p:txBody>
        </p:sp>
        <p:sp>
          <p:nvSpPr>
            <p:cNvPr id="579" name="Google Shape;579;p27"/>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More Resources</a:t>
              </a:r>
              <a:endParaRPr/>
            </a:p>
          </p:txBody>
        </p:sp>
      </p:grpSp>
      <p:grpSp>
        <p:nvGrpSpPr>
          <p:cNvPr id="580" name="Google Shape;580;p27"/>
          <p:cNvGrpSpPr/>
          <p:nvPr/>
        </p:nvGrpSpPr>
        <p:grpSpPr>
          <a:xfrm>
            <a:off x="-540160" y="9570840"/>
            <a:ext cx="7108723" cy="716160"/>
            <a:chOff x="0" y="-38100"/>
            <a:chExt cx="1872256" cy="188619"/>
          </a:xfrm>
        </p:grpSpPr>
        <p:sp>
          <p:nvSpPr>
            <p:cNvPr id="581" name="Google Shape;581;p27"/>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582" name="Google Shape;582;p27"/>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3" name="Google Shape;583;p27"/>
          <p:cNvGrpSpPr/>
          <p:nvPr/>
        </p:nvGrpSpPr>
        <p:grpSpPr>
          <a:xfrm>
            <a:off x="1028700" y="3512590"/>
            <a:ext cx="5179725" cy="2427218"/>
            <a:chOff x="0" y="-47625"/>
            <a:chExt cx="6906300" cy="3236290"/>
          </a:xfrm>
        </p:grpSpPr>
        <p:sp>
          <p:nvSpPr>
            <p:cNvPr id="584" name="Google Shape;584;p27"/>
            <p:cNvSpPr txBox="1"/>
            <p:nvPr/>
          </p:nvSpPr>
          <p:spPr>
            <a:xfrm>
              <a:off x="0" y="622165"/>
              <a:ext cx="6906300" cy="25665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1" i="1" lang="en-US" sz="2501" u="sng" cap="none" strike="noStrike">
                  <a:solidFill>
                    <a:srgbClr val="4A4849"/>
                  </a:solidFill>
                  <a:latin typeface="Arial"/>
                  <a:ea typeface="Arial"/>
                  <a:cs typeface="Arial"/>
                  <a:sym typeface="Arial"/>
                  <a:hlinkClick r:id="rId6">
                    <a:extLst>
                      <a:ext uri="{A12FA001-AC4F-418D-AE19-62706E023703}">
                        <ahyp:hlinkClr val="tx"/>
                      </a:ext>
                    </a:extLst>
                  </a:hlinkClick>
                </a:rPr>
                <a:t>Varshini Prakash</a:t>
              </a:r>
              <a:r>
                <a:rPr b="0" i="1" lang="en-US" sz="2501" u="sng" cap="none" strike="noStrike">
                  <a:solidFill>
                    <a:srgbClr val="4A4849"/>
                  </a:solidFill>
                  <a:latin typeface="Arial"/>
                  <a:ea typeface="Arial"/>
                  <a:cs typeface="Arial"/>
                  <a:sym typeface="Arial"/>
                  <a:hlinkClick r:id="rId7">
                    <a:extLst>
                      <a:ext uri="{A12FA001-AC4F-418D-AE19-62706E023703}">
                        <ahyp:hlinkClr val="tx"/>
                      </a:ext>
                    </a:extLst>
                  </a:hlinkClick>
                </a:rPr>
                <a:t> on Redefining What's Possible</a:t>
              </a:r>
              <a:endParaRPr/>
            </a:p>
            <a:p>
              <a:pPr indent="-387413" lvl="1" marL="457200" marR="0" rtl="0" algn="l">
                <a:lnSpc>
                  <a:spcPct val="100000"/>
                </a:lnSpc>
                <a:spcBef>
                  <a:spcPts val="0"/>
                </a:spcBef>
                <a:spcAft>
                  <a:spcPts val="0"/>
                </a:spcAft>
                <a:buClr>
                  <a:srgbClr val="4A4849"/>
                </a:buClr>
                <a:buSzPts val="2501"/>
                <a:buFont typeface="Arial"/>
                <a:buChar char="•"/>
              </a:pPr>
              <a:r>
                <a:rPr b="1" i="1" lang="en-US" sz="2501" u="sng" cap="none" strike="noStrike">
                  <a:solidFill>
                    <a:srgbClr val="4A4849"/>
                  </a:solidFill>
                  <a:latin typeface="Arial"/>
                  <a:ea typeface="Arial"/>
                  <a:cs typeface="Arial"/>
                  <a:sym typeface="Arial"/>
                  <a:hlinkClick r:id="rId8">
                    <a:extLst>
                      <a:ext uri="{A12FA001-AC4F-418D-AE19-62706E023703}">
                        <ahyp:hlinkClr val="tx"/>
                      </a:ext>
                    </a:extLst>
                  </a:hlinkClick>
                </a:rPr>
                <a:t>Dyanna Jaye</a:t>
              </a:r>
              <a:r>
                <a:rPr b="0" i="1" lang="en-US" sz="2501" u="sng" cap="none" strike="noStrike">
                  <a:solidFill>
                    <a:srgbClr val="4A4849"/>
                  </a:solidFill>
                  <a:latin typeface="Arial"/>
                  <a:ea typeface="Arial"/>
                  <a:cs typeface="Arial"/>
                  <a:sym typeface="Arial"/>
                  <a:hlinkClick r:id="rId9">
                    <a:extLst>
                      <a:ext uri="{A12FA001-AC4F-418D-AE19-62706E023703}">
                        <ahyp:hlinkClr val="tx"/>
                      </a:ext>
                    </a:extLst>
                  </a:hlinkClick>
                </a:rPr>
                <a:t>: Bringing the urgency of organizing to climate policy</a:t>
              </a:r>
              <a:endParaRPr/>
            </a:p>
          </p:txBody>
        </p:sp>
        <p:sp>
          <p:nvSpPr>
            <p:cNvPr id="585" name="Google Shape;585;p27"/>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a:t>
              </a:r>
              <a:endParaRPr/>
            </a:p>
          </p:txBody>
        </p:sp>
      </p:grpSp>
      <p:grpSp>
        <p:nvGrpSpPr>
          <p:cNvPr id="586" name="Google Shape;586;p27"/>
          <p:cNvGrpSpPr/>
          <p:nvPr/>
        </p:nvGrpSpPr>
        <p:grpSpPr>
          <a:xfrm>
            <a:off x="7065096" y="1631380"/>
            <a:ext cx="10194300" cy="2427218"/>
            <a:chOff x="0" y="-47625"/>
            <a:chExt cx="13592400" cy="3236290"/>
          </a:xfrm>
        </p:grpSpPr>
        <p:sp>
          <p:nvSpPr>
            <p:cNvPr id="587" name="Google Shape;587;p27"/>
            <p:cNvSpPr txBox="1"/>
            <p:nvPr/>
          </p:nvSpPr>
          <p:spPr>
            <a:xfrm>
              <a:off x="0" y="622165"/>
              <a:ext cx="13592400" cy="25665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led them to their climate activism work?</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insights can be gained by the four lessons Prakash has learned from youth movements?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role does “organizing” play in the climate justice movement according to Jaye?</a:t>
              </a:r>
              <a:endParaRPr/>
            </a:p>
          </p:txBody>
        </p:sp>
        <p:sp>
          <p:nvSpPr>
            <p:cNvPr id="588" name="Google Shape;588;p27"/>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Questions for Exploration</a:t>
              </a:r>
              <a:endParaRPr/>
            </a:p>
          </p:txBody>
        </p:sp>
      </p:grpSp>
      <p:sp>
        <p:nvSpPr>
          <p:cNvPr id="589" name="Google Shape;589;p27"/>
          <p:cNvSpPr/>
          <p:nvPr/>
        </p:nvSpPr>
        <p:spPr>
          <a:xfrm>
            <a:off x="7065096" y="4975520"/>
            <a:ext cx="4916539" cy="3540126"/>
          </a:xfrm>
          <a:custGeom>
            <a:rect b="b" l="l" r="r" t="t"/>
            <a:pathLst>
              <a:path extrusionOk="0" h="3540126" w="4916539">
                <a:moveTo>
                  <a:pt x="0" y="0"/>
                </a:moveTo>
                <a:lnTo>
                  <a:pt x="4916539" y="0"/>
                </a:lnTo>
                <a:lnTo>
                  <a:pt x="4916539" y="3540125"/>
                </a:lnTo>
                <a:lnTo>
                  <a:pt x="0" y="3540125"/>
                </a:lnTo>
                <a:lnTo>
                  <a:pt x="0" y="0"/>
                </a:lnTo>
                <a:close/>
              </a:path>
            </a:pathLst>
          </a:custGeom>
          <a:blipFill rotWithShape="1">
            <a:blip r:embed="rId10">
              <a:alphaModFix/>
            </a:blip>
            <a:stretch>
              <a:fillRect b="0" l="-32558" r="-31844" t="0"/>
            </a:stretch>
          </a:blipFill>
          <a:ln>
            <a:noFill/>
          </a:ln>
        </p:spPr>
      </p:sp>
      <p:sp>
        <p:nvSpPr>
          <p:cNvPr id="590" name="Google Shape;590;p27"/>
          <p:cNvSpPr/>
          <p:nvPr/>
        </p:nvSpPr>
        <p:spPr>
          <a:xfrm>
            <a:off x="12162198" y="4975520"/>
            <a:ext cx="5097102" cy="3521401"/>
          </a:xfrm>
          <a:custGeom>
            <a:rect b="b" l="l" r="r" t="t"/>
            <a:pathLst>
              <a:path extrusionOk="0" h="3521401" w="5097102">
                <a:moveTo>
                  <a:pt x="0" y="0"/>
                </a:moveTo>
                <a:lnTo>
                  <a:pt x="5097102" y="0"/>
                </a:lnTo>
                <a:lnTo>
                  <a:pt x="5097102" y="3521400"/>
                </a:lnTo>
                <a:lnTo>
                  <a:pt x="0" y="3521400"/>
                </a:lnTo>
                <a:lnTo>
                  <a:pt x="0" y="0"/>
                </a:lnTo>
                <a:close/>
              </a:path>
            </a:pathLst>
          </a:custGeom>
          <a:blipFill rotWithShape="1">
            <a:blip r:embed="rId11">
              <a:alphaModFix/>
            </a:blip>
            <a:stretch>
              <a:fillRect b="0" l="-3628" r="0" t="0"/>
            </a:stretch>
          </a:blipFill>
          <a:ln>
            <a:noFill/>
          </a:ln>
        </p:spPr>
      </p:sp>
      <p:sp>
        <p:nvSpPr>
          <p:cNvPr id="591" name="Google Shape;591;p27"/>
          <p:cNvSpPr txBox="1"/>
          <p:nvPr/>
        </p:nvSpPr>
        <p:spPr>
          <a:xfrm>
            <a:off x="7065096" y="8564455"/>
            <a:ext cx="4916400" cy="33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199" u="none" cap="none" strike="noStrike">
                <a:solidFill>
                  <a:srgbClr val="000000"/>
                </a:solidFill>
                <a:latin typeface="Arial"/>
                <a:ea typeface="Arial"/>
                <a:cs typeface="Arial"/>
                <a:sym typeface="Arial"/>
              </a:rPr>
              <a:t>Varshini Prakash</a:t>
            </a:r>
            <a:endParaRPr/>
          </a:p>
        </p:txBody>
      </p:sp>
      <p:sp>
        <p:nvSpPr>
          <p:cNvPr id="592" name="Google Shape;592;p27"/>
          <p:cNvSpPr txBox="1"/>
          <p:nvPr/>
        </p:nvSpPr>
        <p:spPr>
          <a:xfrm>
            <a:off x="12162198" y="8564455"/>
            <a:ext cx="5097000" cy="33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199" u="none" cap="none" strike="noStrike">
                <a:solidFill>
                  <a:srgbClr val="000000"/>
                </a:solidFill>
                <a:latin typeface="Arial"/>
                <a:ea typeface="Arial"/>
                <a:cs typeface="Arial"/>
                <a:sym typeface="Arial"/>
              </a:rPr>
              <a:t>Dyanna Jaye</a:t>
            </a:r>
            <a:endParaRPr/>
          </a:p>
        </p:txBody>
      </p:sp>
      <p:grpSp>
        <p:nvGrpSpPr>
          <p:cNvPr id="593" name="Google Shape;593;p27"/>
          <p:cNvGrpSpPr/>
          <p:nvPr/>
        </p:nvGrpSpPr>
        <p:grpSpPr>
          <a:xfrm>
            <a:off x="962025" y="1003725"/>
            <a:ext cx="8746178" cy="458700"/>
            <a:chOff x="962025" y="1003725"/>
            <a:chExt cx="8746178" cy="458700"/>
          </a:xfrm>
        </p:grpSpPr>
        <p:sp>
          <p:nvSpPr>
            <p:cNvPr id="594" name="Google Shape;594;p27"/>
            <p:cNvSpPr/>
            <p:nvPr/>
          </p:nvSpPr>
          <p:spPr>
            <a:xfrm>
              <a:off x="962025" y="1003725"/>
              <a:ext cx="1928700" cy="458700"/>
            </a:xfrm>
            <a:prstGeom prst="roundRect">
              <a:avLst>
                <a:gd fmla="val 45896"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95" name="Google Shape;595;p27"/>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#7</a:t>
              </a:r>
              <a:endParaRPr/>
            </a:p>
          </p:txBody>
        </p:sp>
      </p:grpSp>
      <p:sp>
        <p:nvSpPr>
          <p:cNvPr id="596" name="Google Shape;596;p27"/>
          <p:cNvSpPr txBox="1"/>
          <p:nvPr/>
        </p:nvSpPr>
        <p:spPr>
          <a:xfrm>
            <a:off x="7065100" y="4468025"/>
            <a:ext cx="101943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4A4849"/>
                </a:solidFill>
              </a:rPr>
              <a:t>Left: © Varshini Prakash. Right: Jaypix Belmer. All rights reserved. This content is excluded from our Creative Commons license. For more information, see </a:t>
            </a:r>
            <a:r>
              <a:rPr lang="en-US" sz="1100" u="sng">
                <a:solidFill>
                  <a:srgbClr val="4A4849"/>
                </a:solidFill>
                <a:hlinkClick r:id="rId12">
                  <a:extLst>
                    <a:ext uri="{A12FA001-AC4F-418D-AE19-62706E023703}">
                      <ahyp:hlinkClr val="tx"/>
                    </a:ext>
                  </a:extLst>
                </a:hlinkClick>
              </a:rPr>
              <a:t>https://ocw.mit.edu/help/faq-fair-use/</a:t>
            </a:r>
            <a:r>
              <a:rPr lang="en-US" sz="1100">
                <a:solidFill>
                  <a:srgbClr val="4A4849"/>
                </a:solidFill>
              </a:rPr>
              <a:t> .</a:t>
            </a:r>
            <a:endParaRPr sz="1100">
              <a:solidFill>
                <a:srgbClr val="4A484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00" name="Shape 600"/>
        <p:cNvGrpSpPr/>
        <p:nvPr/>
      </p:nvGrpSpPr>
      <p:grpSpPr>
        <a:xfrm>
          <a:off x="0" y="0"/>
          <a:ext cx="0" cy="0"/>
          <a:chOff x="0" y="0"/>
          <a:chExt cx="0" cy="0"/>
        </a:xfrm>
      </p:grpSpPr>
      <p:grpSp>
        <p:nvGrpSpPr>
          <p:cNvPr id="601" name="Google Shape;601;p28"/>
          <p:cNvGrpSpPr/>
          <p:nvPr/>
        </p:nvGrpSpPr>
        <p:grpSpPr>
          <a:xfrm>
            <a:off x="6568563" y="9570840"/>
            <a:ext cx="11719437" cy="716160"/>
            <a:chOff x="0" y="-38100"/>
            <a:chExt cx="3086601" cy="188619"/>
          </a:xfrm>
        </p:grpSpPr>
        <p:sp>
          <p:nvSpPr>
            <p:cNvPr id="602" name="Google Shape;602;p28"/>
            <p:cNvSpPr/>
            <p:nvPr/>
          </p:nvSpPr>
          <p:spPr>
            <a:xfrm>
              <a:off x="0" y="0"/>
              <a:ext cx="3086601" cy="150519"/>
            </a:xfrm>
            <a:custGeom>
              <a:rect b="b" l="l" r="r" t="t"/>
              <a:pathLst>
                <a:path extrusionOk="0" h="150519" w="3086601">
                  <a:moveTo>
                    <a:pt x="0" y="0"/>
                  </a:moveTo>
                  <a:lnTo>
                    <a:pt x="3086601" y="0"/>
                  </a:lnTo>
                  <a:lnTo>
                    <a:pt x="3086601" y="150519"/>
                  </a:lnTo>
                  <a:lnTo>
                    <a:pt x="0" y="150519"/>
                  </a:lnTo>
                  <a:close/>
                </a:path>
              </a:pathLst>
            </a:custGeom>
            <a:solidFill>
              <a:srgbClr val="4A4849"/>
            </a:solidFill>
            <a:ln>
              <a:noFill/>
            </a:ln>
          </p:spPr>
        </p:sp>
        <p:sp>
          <p:nvSpPr>
            <p:cNvPr id="603" name="Google Shape;603;p28"/>
            <p:cNvSpPr txBox="1"/>
            <p:nvPr/>
          </p:nvSpPr>
          <p:spPr>
            <a:xfrm>
              <a:off x="0" y="-38100"/>
              <a:ext cx="3086601"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4" name="Google Shape;604;p28"/>
          <p:cNvSpPr txBox="1"/>
          <p:nvPr/>
        </p:nvSpPr>
        <p:spPr>
          <a:xfrm>
            <a:off x="1038162" y="1695674"/>
            <a:ext cx="42540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YOUTH ORGANIZERS FOR CLIMATE JUSTICE: </a:t>
            </a:r>
            <a:r>
              <a:rPr b="1" i="0" lang="en-US" sz="3200" u="sng" cap="none" strike="noStrike">
                <a:solidFill>
                  <a:srgbClr val="4A4849"/>
                </a:solidFill>
                <a:latin typeface="Arial"/>
                <a:ea typeface="Arial"/>
                <a:cs typeface="Arial"/>
                <a:sym typeface="Arial"/>
                <a:hlinkClick r:id="rId3">
                  <a:extLst>
                    <a:ext uri="{A12FA001-AC4F-418D-AE19-62706E023703}">
                      <ahyp:hlinkClr val="tx"/>
                    </a:ext>
                  </a:extLst>
                </a:hlinkClick>
              </a:rPr>
              <a:t>The Climate Justice Alliance</a:t>
            </a:r>
            <a:endParaRPr/>
          </a:p>
        </p:txBody>
      </p:sp>
      <p:grpSp>
        <p:nvGrpSpPr>
          <p:cNvPr id="605" name="Google Shape;605;p28"/>
          <p:cNvGrpSpPr/>
          <p:nvPr/>
        </p:nvGrpSpPr>
        <p:grpSpPr>
          <a:xfrm>
            <a:off x="1028700" y="6236733"/>
            <a:ext cx="5179725" cy="2042243"/>
            <a:chOff x="0" y="-47625"/>
            <a:chExt cx="6906300" cy="2722990"/>
          </a:xfrm>
        </p:grpSpPr>
        <p:sp>
          <p:nvSpPr>
            <p:cNvPr id="606" name="Google Shape;606;p28"/>
            <p:cNvSpPr txBox="1"/>
            <p:nvPr/>
          </p:nvSpPr>
          <p:spPr>
            <a:xfrm>
              <a:off x="0" y="622165"/>
              <a:ext cx="6906300" cy="20532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The bios of the youth leaders featured in the video</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5">
                    <a:extLst>
                      <a:ext uri="{A12FA001-AC4F-418D-AE19-62706E023703}">
                        <ahyp:hlinkClr val="tx"/>
                      </a:ext>
                    </a:extLst>
                  </a:hlinkClick>
                </a:rPr>
                <a:t>The Instagram takeover that several youth influencers led</a:t>
              </a:r>
              <a:endParaRPr/>
            </a:p>
          </p:txBody>
        </p:sp>
        <p:sp>
          <p:nvSpPr>
            <p:cNvPr id="607" name="Google Shape;607;p28"/>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Review</a:t>
              </a:r>
              <a:endParaRPr/>
            </a:p>
          </p:txBody>
        </p:sp>
      </p:grpSp>
      <p:grpSp>
        <p:nvGrpSpPr>
          <p:cNvPr id="608" name="Google Shape;608;p28"/>
          <p:cNvGrpSpPr/>
          <p:nvPr/>
        </p:nvGrpSpPr>
        <p:grpSpPr>
          <a:xfrm>
            <a:off x="-540160" y="9570840"/>
            <a:ext cx="7108723" cy="716160"/>
            <a:chOff x="0" y="-38100"/>
            <a:chExt cx="1872256" cy="188619"/>
          </a:xfrm>
        </p:grpSpPr>
        <p:sp>
          <p:nvSpPr>
            <p:cNvPr id="609" name="Google Shape;609;p28"/>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610" name="Google Shape;610;p28"/>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1" name="Google Shape;611;p28"/>
          <p:cNvGrpSpPr/>
          <p:nvPr/>
        </p:nvGrpSpPr>
        <p:grpSpPr>
          <a:xfrm>
            <a:off x="1038162" y="4521575"/>
            <a:ext cx="5179725" cy="1272293"/>
            <a:chOff x="0" y="-47625"/>
            <a:chExt cx="6906300" cy="1696390"/>
          </a:xfrm>
        </p:grpSpPr>
        <p:sp>
          <p:nvSpPr>
            <p:cNvPr id="612" name="Google Shape;612;p28"/>
            <p:cNvSpPr txBox="1"/>
            <p:nvPr/>
          </p:nvSpPr>
          <p:spPr>
            <a:xfrm>
              <a:off x="0" y="622165"/>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rPr>
                <a:t>Front Line Youth: Fighting for Climate Justice</a:t>
              </a:r>
              <a:endParaRPr/>
            </a:p>
          </p:txBody>
        </p:sp>
        <p:sp>
          <p:nvSpPr>
            <p:cNvPr id="613" name="Google Shape;613;p28"/>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Watch</a:t>
              </a:r>
              <a:endParaRPr/>
            </a:p>
          </p:txBody>
        </p:sp>
      </p:grpSp>
      <p:grpSp>
        <p:nvGrpSpPr>
          <p:cNvPr id="614" name="Google Shape;614;p28"/>
          <p:cNvGrpSpPr/>
          <p:nvPr/>
        </p:nvGrpSpPr>
        <p:grpSpPr>
          <a:xfrm>
            <a:off x="7065096" y="1631380"/>
            <a:ext cx="10194300" cy="2427218"/>
            <a:chOff x="0" y="-47625"/>
            <a:chExt cx="13592400" cy="3236290"/>
          </a:xfrm>
        </p:grpSpPr>
        <p:sp>
          <p:nvSpPr>
            <p:cNvPr id="615" name="Google Shape;615;p28"/>
            <p:cNvSpPr txBox="1"/>
            <p:nvPr/>
          </p:nvSpPr>
          <p:spPr>
            <a:xfrm>
              <a:off x="0" y="622165"/>
              <a:ext cx="13592400" cy="25665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does youth organizing around the country alter your views on climate justice action?</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quotes from the different youth leaders stand out to you?</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is needed from policy or education to better support these youth leaders and their organizations?</a:t>
              </a:r>
              <a:endParaRPr/>
            </a:p>
          </p:txBody>
        </p:sp>
        <p:sp>
          <p:nvSpPr>
            <p:cNvPr id="616" name="Google Shape;616;p28"/>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Questions for Exploration</a:t>
              </a:r>
              <a:endParaRPr/>
            </a:p>
          </p:txBody>
        </p:sp>
      </p:grpSp>
      <p:grpSp>
        <p:nvGrpSpPr>
          <p:cNvPr id="617" name="Google Shape;617;p28"/>
          <p:cNvGrpSpPr/>
          <p:nvPr/>
        </p:nvGrpSpPr>
        <p:grpSpPr>
          <a:xfrm>
            <a:off x="962025" y="1003725"/>
            <a:ext cx="8746178" cy="458700"/>
            <a:chOff x="962025" y="1003725"/>
            <a:chExt cx="8746178" cy="458700"/>
          </a:xfrm>
        </p:grpSpPr>
        <p:sp>
          <p:nvSpPr>
            <p:cNvPr id="618" name="Google Shape;618;p28"/>
            <p:cNvSpPr/>
            <p:nvPr/>
          </p:nvSpPr>
          <p:spPr>
            <a:xfrm>
              <a:off x="962025" y="1003725"/>
              <a:ext cx="1928700" cy="458700"/>
            </a:xfrm>
            <a:prstGeom prst="roundRect">
              <a:avLst>
                <a:gd fmla="val 45896"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19" name="Google Shape;619;p28"/>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#8</a:t>
              </a:r>
              <a:endParaRPr/>
            </a:p>
          </p:txBody>
        </p:sp>
      </p:grpSp>
      <p:pic>
        <p:nvPicPr>
          <p:cNvPr id="620" name="Google Shape;620;p28" title="Screenshot 2025-10-14 at 8.52.24 PM.png"/>
          <p:cNvPicPr preferRelativeResize="0"/>
          <p:nvPr/>
        </p:nvPicPr>
        <p:blipFill>
          <a:blip r:embed="rId6">
            <a:alphaModFix/>
          </a:blip>
          <a:stretch>
            <a:fillRect/>
          </a:stretch>
        </p:blipFill>
        <p:spPr>
          <a:xfrm>
            <a:off x="8341064" y="4486412"/>
            <a:ext cx="8174525" cy="46566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24" name="Shape 624"/>
        <p:cNvGrpSpPr/>
        <p:nvPr/>
      </p:nvGrpSpPr>
      <p:grpSpPr>
        <a:xfrm>
          <a:off x="0" y="0"/>
          <a:ext cx="0" cy="0"/>
          <a:chOff x="0" y="0"/>
          <a:chExt cx="0" cy="0"/>
        </a:xfrm>
      </p:grpSpPr>
      <p:grpSp>
        <p:nvGrpSpPr>
          <p:cNvPr id="625" name="Google Shape;625;p29"/>
          <p:cNvGrpSpPr/>
          <p:nvPr/>
        </p:nvGrpSpPr>
        <p:grpSpPr>
          <a:xfrm>
            <a:off x="6568563" y="9570840"/>
            <a:ext cx="12967519" cy="716160"/>
            <a:chOff x="0" y="-38100"/>
            <a:chExt cx="3415314" cy="188619"/>
          </a:xfrm>
        </p:grpSpPr>
        <p:sp>
          <p:nvSpPr>
            <p:cNvPr id="626" name="Google Shape;626;p29"/>
            <p:cNvSpPr/>
            <p:nvPr/>
          </p:nvSpPr>
          <p:spPr>
            <a:xfrm>
              <a:off x="0" y="0"/>
              <a:ext cx="3415314" cy="150519"/>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627" name="Google Shape;627;p29"/>
            <p:cNvSpPr txBox="1"/>
            <p:nvPr/>
          </p:nvSpPr>
          <p:spPr>
            <a:xfrm>
              <a:off x="0" y="-38100"/>
              <a:ext cx="3415314"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8" name="Google Shape;628;p29"/>
          <p:cNvGrpSpPr/>
          <p:nvPr/>
        </p:nvGrpSpPr>
        <p:grpSpPr>
          <a:xfrm>
            <a:off x="-540160" y="9570840"/>
            <a:ext cx="7108723" cy="716160"/>
            <a:chOff x="0" y="-38100"/>
            <a:chExt cx="1872256" cy="188619"/>
          </a:xfrm>
        </p:grpSpPr>
        <p:sp>
          <p:nvSpPr>
            <p:cNvPr id="629" name="Google Shape;629;p29"/>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630" name="Google Shape;630;p29"/>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1" name="Google Shape;631;p29"/>
          <p:cNvSpPr txBox="1"/>
          <p:nvPr/>
        </p:nvSpPr>
        <p:spPr>
          <a:xfrm>
            <a:off x="1038162" y="1695674"/>
            <a:ext cx="42540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EQUITABLE &amp; JUST NATIONAL CLIMATE PLATFORM: STORIES FROM THE MOVEMENT</a:t>
            </a:r>
            <a:endParaRPr/>
          </a:p>
        </p:txBody>
      </p:sp>
      <p:grpSp>
        <p:nvGrpSpPr>
          <p:cNvPr id="632" name="Google Shape;632;p29"/>
          <p:cNvGrpSpPr/>
          <p:nvPr/>
        </p:nvGrpSpPr>
        <p:grpSpPr>
          <a:xfrm>
            <a:off x="7065096" y="5093006"/>
            <a:ext cx="10194300" cy="887318"/>
            <a:chOff x="0" y="-47625"/>
            <a:chExt cx="13592400" cy="1183090"/>
          </a:xfrm>
        </p:grpSpPr>
        <p:sp>
          <p:nvSpPr>
            <p:cNvPr id="633" name="Google Shape;633;p29"/>
            <p:cNvSpPr txBox="1"/>
            <p:nvPr/>
          </p:nvSpPr>
          <p:spPr>
            <a:xfrm>
              <a:off x="0" y="62216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Equitable &amp; Just National Climate Platform</a:t>
              </a:r>
              <a:endParaRPr/>
            </a:p>
          </p:txBody>
        </p:sp>
        <p:sp>
          <p:nvSpPr>
            <p:cNvPr id="634" name="Google Shape;634;p29"/>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More Resources</a:t>
              </a:r>
              <a:endParaRPr/>
            </a:p>
          </p:txBody>
        </p:sp>
      </p:grpSp>
      <p:grpSp>
        <p:nvGrpSpPr>
          <p:cNvPr id="635" name="Google Shape;635;p29"/>
          <p:cNvGrpSpPr/>
          <p:nvPr/>
        </p:nvGrpSpPr>
        <p:grpSpPr>
          <a:xfrm>
            <a:off x="1028700" y="4353836"/>
            <a:ext cx="5179725" cy="3197168"/>
            <a:chOff x="0" y="-47625"/>
            <a:chExt cx="6906300" cy="4262890"/>
          </a:xfrm>
        </p:grpSpPr>
        <p:sp>
          <p:nvSpPr>
            <p:cNvPr id="636" name="Google Shape;636;p29"/>
            <p:cNvSpPr txBox="1"/>
            <p:nvPr/>
          </p:nvSpPr>
          <p:spPr>
            <a:xfrm>
              <a:off x="0" y="622165"/>
              <a:ext cx="6906300" cy="35931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A Community’s Stand Against Pollution in Newark</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5">
                    <a:extLst>
                      <a:ext uri="{A12FA001-AC4F-418D-AE19-62706E023703}">
                        <ahyp:hlinkClr val="tx"/>
                      </a:ext>
                    </a:extLst>
                  </a:hlinkClick>
                </a:rPr>
                <a:t>A community’s fight against environmental racism in Savannah</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6">
                    <a:extLst>
                      <a:ext uri="{A12FA001-AC4F-418D-AE19-62706E023703}">
                        <ahyp:hlinkClr val="tx"/>
                      </a:ext>
                    </a:extLst>
                  </a:hlinkClick>
                </a:rPr>
                <a:t>No Community Left Behind: Mossville, Louisiana</a:t>
              </a:r>
              <a:endParaRPr/>
            </a:p>
          </p:txBody>
        </p:sp>
        <p:sp>
          <p:nvSpPr>
            <p:cNvPr id="637" name="Google Shape;637;p29"/>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Explore Three Stories</a:t>
              </a:r>
              <a:endParaRPr/>
            </a:p>
          </p:txBody>
        </p:sp>
      </p:grpSp>
      <p:grpSp>
        <p:nvGrpSpPr>
          <p:cNvPr id="638" name="Google Shape;638;p29"/>
          <p:cNvGrpSpPr/>
          <p:nvPr/>
        </p:nvGrpSpPr>
        <p:grpSpPr>
          <a:xfrm>
            <a:off x="7065096" y="1631380"/>
            <a:ext cx="10194300" cy="2812193"/>
            <a:chOff x="0" y="-47625"/>
            <a:chExt cx="13592400" cy="3749590"/>
          </a:xfrm>
        </p:grpSpPr>
        <p:sp>
          <p:nvSpPr>
            <p:cNvPr id="639" name="Google Shape;639;p29"/>
            <p:cNvSpPr txBox="1"/>
            <p:nvPr/>
          </p:nvSpPr>
          <p:spPr>
            <a:xfrm>
              <a:off x="0" y="622165"/>
              <a:ext cx="13592400" cy="30798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the specific strategies, or tools that these different communities use to take action and create change?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the similarities and differences between stories?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insights can be taken from all of these stories about how communities can rise up and confront environmental/climate injustices?</a:t>
              </a:r>
              <a:endParaRPr/>
            </a:p>
          </p:txBody>
        </p:sp>
        <p:sp>
          <p:nvSpPr>
            <p:cNvPr id="640" name="Google Shape;640;p29"/>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Questions for Exploration</a:t>
              </a:r>
              <a:endParaRPr/>
            </a:p>
          </p:txBody>
        </p:sp>
      </p:grpSp>
      <p:grpSp>
        <p:nvGrpSpPr>
          <p:cNvPr id="641" name="Google Shape;641;p29"/>
          <p:cNvGrpSpPr/>
          <p:nvPr/>
        </p:nvGrpSpPr>
        <p:grpSpPr>
          <a:xfrm>
            <a:off x="962025" y="1003725"/>
            <a:ext cx="8746178" cy="458700"/>
            <a:chOff x="962025" y="1003725"/>
            <a:chExt cx="8746178" cy="458700"/>
          </a:xfrm>
        </p:grpSpPr>
        <p:sp>
          <p:nvSpPr>
            <p:cNvPr id="642" name="Google Shape;642;p29"/>
            <p:cNvSpPr/>
            <p:nvPr/>
          </p:nvSpPr>
          <p:spPr>
            <a:xfrm>
              <a:off x="962025" y="1003725"/>
              <a:ext cx="1928700" cy="458700"/>
            </a:xfrm>
            <a:prstGeom prst="roundRect">
              <a:avLst>
                <a:gd fmla="val 45896"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43" name="Google Shape;643;p29"/>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#9</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19" name="Shape 119"/>
        <p:cNvGrpSpPr/>
        <p:nvPr/>
      </p:nvGrpSpPr>
      <p:grpSpPr>
        <a:xfrm>
          <a:off x="0" y="0"/>
          <a:ext cx="0" cy="0"/>
          <a:chOff x="0" y="0"/>
          <a:chExt cx="0" cy="0"/>
        </a:xfrm>
      </p:grpSpPr>
      <p:sp>
        <p:nvSpPr>
          <p:cNvPr id="120" name="Google Shape;120;p3"/>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Learning Objectives</a:t>
            </a:r>
            <a:endParaRPr/>
          </a:p>
        </p:txBody>
      </p:sp>
      <p:sp>
        <p:nvSpPr>
          <p:cNvPr id="121" name="Google Shape;121;p3"/>
          <p:cNvSpPr txBox="1"/>
          <p:nvPr/>
        </p:nvSpPr>
        <p:spPr>
          <a:xfrm>
            <a:off x="13487077" y="3662914"/>
            <a:ext cx="3772200" cy="246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Explore</a:t>
            </a:r>
            <a:r>
              <a:rPr b="0" i="0" lang="en-US" sz="3199" u="none" cap="none" strike="noStrike">
                <a:solidFill>
                  <a:srgbClr val="4A4849"/>
                </a:solidFill>
                <a:latin typeface="Arial"/>
                <a:ea typeface="Arial"/>
                <a:cs typeface="Arial"/>
                <a:sym typeface="Arial"/>
              </a:rPr>
              <a:t> stories &amp; voices from the climate &amp; environmental justice movements</a:t>
            </a:r>
            <a:endParaRPr/>
          </a:p>
        </p:txBody>
      </p:sp>
      <p:sp>
        <p:nvSpPr>
          <p:cNvPr id="122" name="Google Shape;122;p3"/>
          <p:cNvSpPr txBox="1"/>
          <p:nvPr/>
        </p:nvSpPr>
        <p:spPr>
          <a:xfrm>
            <a:off x="9342260" y="3662914"/>
            <a:ext cx="3772200" cy="246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Compare</a:t>
            </a:r>
            <a:r>
              <a:rPr b="0" i="0" lang="en-US" sz="3199" u="none" cap="none" strike="noStrike">
                <a:solidFill>
                  <a:srgbClr val="4A4849"/>
                </a:solidFill>
                <a:latin typeface="Arial"/>
                <a:ea typeface="Arial"/>
                <a:cs typeface="Arial"/>
                <a:sym typeface="Arial"/>
              </a:rPr>
              <a:t>, </a:t>
            </a:r>
            <a:r>
              <a:rPr b="1" i="0" lang="en-US" sz="3199" u="none" cap="none" strike="noStrike">
                <a:solidFill>
                  <a:srgbClr val="4A4849"/>
                </a:solidFill>
                <a:latin typeface="Arial"/>
                <a:ea typeface="Arial"/>
                <a:cs typeface="Arial"/>
                <a:sym typeface="Arial"/>
              </a:rPr>
              <a:t>contrast</a:t>
            </a:r>
            <a:r>
              <a:rPr b="0" i="0" lang="en-US" sz="3199" u="none" cap="none" strike="noStrike">
                <a:solidFill>
                  <a:srgbClr val="4A4849"/>
                </a:solidFill>
                <a:latin typeface="Arial"/>
                <a:ea typeface="Arial"/>
                <a:cs typeface="Arial"/>
                <a:sym typeface="Arial"/>
              </a:rPr>
              <a:t>, and </a:t>
            </a:r>
            <a:r>
              <a:rPr b="1" i="0" lang="en-US" sz="3199" u="none" cap="none" strike="noStrike">
                <a:solidFill>
                  <a:srgbClr val="4A4849"/>
                </a:solidFill>
                <a:latin typeface="Arial"/>
                <a:ea typeface="Arial"/>
                <a:cs typeface="Arial"/>
                <a:sym typeface="Arial"/>
              </a:rPr>
              <a:t>critique</a:t>
            </a:r>
            <a:r>
              <a:rPr b="0" i="0" lang="en-US" sz="3199" u="none" cap="none" strike="noStrike">
                <a:solidFill>
                  <a:srgbClr val="4A4849"/>
                </a:solidFill>
                <a:latin typeface="Arial"/>
                <a:ea typeface="Arial"/>
                <a:cs typeface="Arial"/>
                <a:sym typeface="Arial"/>
              </a:rPr>
              <a:t> definitions from both academics and activists </a:t>
            </a:r>
            <a:endParaRPr/>
          </a:p>
        </p:txBody>
      </p:sp>
      <p:sp>
        <p:nvSpPr>
          <p:cNvPr id="123" name="Google Shape;123;p3"/>
          <p:cNvSpPr txBox="1"/>
          <p:nvPr/>
        </p:nvSpPr>
        <p:spPr>
          <a:xfrm>
            <a:off x="5197443" y="3662914"/>
            <a:ext cx="3772200" cy="246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Brainstorm</a:t>
            </a:r>
            <a:r>
              <a:rPr b="0" i="0" lang="en-US" sz="3199" u="none" cap="none" strike="noStrike">
                <a:solidFill>
                  <a:srgbClr val="4A4849"/>
                </a:solidFill>
                <a:latin typeface="Arial"/>
                <a:ea typeface="Arial"/>
                <a:cs typeface="Arial"/>
                <a:sym typeface="Arial"/>
              </a:rPr>
              <a:t> and </a:t>
            </a:r>
            <a:r>
              <a:rPr b="1" i="0" lang="en-US" sz="3199" u="none" cap="none" strike="noStrike">
                <a:solidFill>
                  <a:srgbClr val="4A4849"/>
                </a:solidFill>
                <a:latin typeface="Arial"/>
                <a:ea typeface="Arial"/>
                <a:cs typeface="Arial"/>
                <a:sym typeface="Arial"/>
              </a:rPr>
              <a:t>communicate</a:t>
            </a:r>
            <a:r>
              <a:rPr b="0" i="0" lang="en-US" sz="3199" u="none" cap="none" strike="noStrike">
                <a:solidFill>
                  <a:srgbClr val="4A4849"/>
                </a:solidFill>
                <a:latin typeface="Arial"/>
                <a:ea typeface="Arial"/>
                <a:cs typeface="Arial"/>
                <a:sym typeface="Arial"/>
              </a:rPr>
              <a:t> definitions of climate &amp; environmental justice</a:t>
            </a:r>
            <a:endParaRPr/>
          </a:p>
        </p:txBody>
      </p:sp>
      <p:sp>
        <p:nvSpPr>
          <p:cNvPr id="124" name="Google Shape;124;p3"/>
          <p:cNvSpPr txBox="1"/>
          <p:nvPr/>
        </p:nvSpPr>
        <p:spPr>
          <a:xfrm>
            <a:off x="1032781" y="3662914"/>
            <a:ext cx="3772200" cy="295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Review</a:t>
            </a:r>
            <a:r>
              <a:rPr b="0" i="0" lang="en-US" sz="3199" u="none" cap="none" strike="noStrike">
                <a:solidFill>
                  <a:srgbClr val="4A4849"/>
                </a:solidFill>
                <a:latin typeface="Arial"/>
                <a:ea typeface="Arial"/>
                <a:cs typeface="Arial"/>
                <a:sym typeface="Arial"/>
              </a:rPr>
              <a:t> origins of climate and environmental justice with readings, discussion and lecture</a:t>
            </a:r>
            <a:endParaRPr/>
          </a:p>
        </p:txBody>
      </p:sp>
      <p:grpSp>
        <p:nvGrpSpPr>
          <p:cNvPr id="125" name="Google Shape;125;p3"/>
          <p:cNvGrpSpPr/>
          <p:nvPr/>
        </p:nvGrpSpPr>
        <p:grpSpPr>
          <a:xfrm>
            <a:off x="-344129" y="9570840"/>
            <a:ext cx="19880211" cy="716160"/>
            <a:chOff x="0" y="-38100"/>
            <a:chExt cx="5235940" cy="188619"/>
          </a:xfrm>
        </p:grpSpPr>
        <p:sp>
          <p:nvSpPr>
            <p:cNvPr id="126" name="Google Shape;126;p3"/>
            <p:cNvSpPr/>
            <p:nvPr/>
          </p:nvSpPr>
          <p:spPr>
            <a:xfrm>
              <a:off x="0" y="0"/>
              <a:ext cx="5235940" cy="150519"/>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127" name="Google Shape;127;p3"/>
            <p:cNvSpPr txBox="1"/>
            <p:nvPr/>
          </p:nvSpPr>
          <p:spPr>
            <a:xfrm>
              <a:off x="0" y="-38100"/>
              <a:ext cx="5235940"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3"/>
          <p:cNvGrpSpPr/>
          <p:nvPr/>
        </p:nvGrpSpPr>
        <p:grpSpPr>
          <a:xfrm>
            <a:off x="1032775" y="2712900"/>
            <a:ext cx="3289104" cy="716100"/>
            <a:chOff x="1032775" y="2712900"/>
            <a:chExt cx="3289104" cy="716100"/>
          </a:xfrm>
        </p:grpSpPr>
        <p:sp>
          <p:nvSpPr>
            <p:cNvPr id="129" name="Google Shape;129;p3"/>
            <p:cNvSpPr/>
            <p:nvPr/>
          </p:nvSpPr>
          <p:spPr>
            <a:xfrm>
              <a:off x="1032775" y="2712900"/>
              <a:ext cx="912900" cy="716100"/>
            </a:xfrm>
            <a:prstGeom prst="roundRect">
              <a:avLst>
                <a:gd fmla="val 45018"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0" name="Google Shape;130;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1</a:t>
              </a:r>
              <a:endParaRPr/>
            </a:p>
          </p:txBody>
        </p:sp>
      </p:grpSp>
      <p:grpSp>
        <p:nvGrpSpPr>
          <p:cNvPr id="131" name="Google Shape;131;p3"/>
          <p:cNvGrpSpPr/>
          <p:nvPr/>
        </p:nvGrpSpPr>
        <p:grpSpPr>
          <a:xfrm>
            <a:off x="5197450" y="2712900"/>
            <a:ext cx="3289104" cy="716100"/>
            <a:chOff x="1032775" y="2712900"/>
            <a:chExt cx="3289104" cy="716100"/>
          </a:xfrm>
        </p:grpSpPr>
        <p:sp>
          <p:nvSpPr>
            <p:cNvPr id="132" name="Google Shape;132;p3"/>
            <p:cNvSpPr/>
            <p:nvPr/>
          </p:nvSpPr>
          <p:spPr>
            <a:xfrm>
              <a:off x="1032775" y="2712900"/>
              <a:ext cx="912900" cy="716100"/>
            </a:xfrm>
            <a:prstGeom prst="roundRect">
              <a:avLst>
                <a:gd fmla="val 45018"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3" name="Google Shape;133;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2</a:t>
              </a:r>
              <a:endParaRPr/>
            </a:p>
          </p:txBody>
        </p:sp>
      </p:grpSp>
      <p:grpSp>
        <p:nvGrpSpPr>
          <p:cNvPr id="134" name="Google Shape;134;p3"/>
          <p:cNvGrpSpPr/>
          <p:nvPr/>
        </p:nvGrpSpPr>
        <p:grpSpPr>
          <a:xfrm>
            <a:off x="9362125" y="2712900"/>
            <a:ext cx="3289104" cy="716100"/>
            <a:chOff x="1032775" y="2712900"/>
            <a:chExt cx="3289104" cy="716100"/>
          </a:xfrm>
        </p:grpSpPr>
        <p:sp>
          <p:nvSpPr>
            <p:cNvPr id="135" name="Google Shape;135;p3"/>
            <p:cNvSpPr/>
            <p:nvPr/>
          </p:nvSpPr>
          <p:spPr>
            <a:xfrm>
              <a:off x="1032775" y="2712900"/>
              <a:ext cx="912900" cy="716100"/>
            </a:xfrm>
            <a:prstGeom prst="roundRect">
              <a:avLst>
                <a:gd fmla="val 45018"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6" name="Google Shape;136;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3</a:t>
              </a:r>
              <a:endParaRPr/>
            </a:p>
          </p:txBody>
        </p:sp>
      </p:grpSp>
      <p:grpSp>
        <p:nvGrpSpPr>
          <p:cNvPr id="137" name="Google Shape;137;p3"/>
          <p:cNvGrpSpPr/>
          <p:nvPr/>
        </p:nvGrpSpPr>
        <p:grpSpPr>
          <a:xfrm>
            <a:off x="13526800" y="2712900"/>
            <a:ext cx="3289104" cy="716100"/>
            <a:chOff x="1032775" y="2712900"/>
            <a:chExt cx="3289104" cy="716100"/>
          </a:xfrm>
        </p:grpSpPr>
        <p:sp>
          <p:nvSpPr>
            <p:cNvPr id="138" name="Google Shape;138;p3"/>
            <p:cNvSpPr/>
            <p:nvPr/>
          </p:nvSpPr>
          <p:spPr>
            <a:xfrm>
              <a:off x="1032775" y="2712900"/>
              <a:ext cx="912900" cy="716100"/>
            </a:xfrm>
            <a:prstGeom prst="roundRect">
              <a:avLst>
                <a:gd fmla="val 45018"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9" name="Google Shape;139;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4</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47" name="Shape 647"/>
        <p:cNvGrpSpPr/>
        <p:nvPr/>
      </p:nvGrpSpPr>
      <p:grpSpPr>
        <a:xfrm>
          <a:off x="0" y="0"/>
          <a:ext cx="0" cy="0"/>
          <a:chOff x="0" y="0"/>
          <a:chExt cx="0" cy="0"/>
        </a:xfrm>
      </p:grpSpPr>
      <p:grpSp>
        <p:nvGrpSpPr>
          <p:cNvPr id="648" name="Google Shape;648;p30"/>
          <p:cNvGrpSpPr/>
          <p:nvPr/>
        </p:nvGrpSpPr>
        <p:grpSpPr>
          <a:xfrm>
            <a:off x="6568563" y="9570840"/>
            <a:ext cx="12967519" cy="716160"/>
            <a:chOff x="0" y="-38100"/>
            <a:chExt cx="3415314" cy="188619"/>
          </a:xfrm>
        </p:grpSpPr>
        <p:sp>
          <p:nvSpPr>
            <p:cNvPr id="649" name="Google Shape;649;p30"/>
            <p:cNvSpPr/>
            <p:nvPr/>
          </p:nvSpPr>
          <p:spPr>
            <a:xfrm>
              <a:off x="0" y="0"/>
              <a:ext cx="3415314" cy="150519"/>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650" name="Google Shape;650;p30"/>
            <p:cNvSpPr txBox="1"/>
            <p:nvPr/>
          </p:nvSpPr>
          <p:spPr>
            <a:xfrm>
              <a:off x="0" y="-38100"/>
              <a:ext cx="3415314"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1" name="Google Shape;651;p30"/>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MOTHERS OF THE MOVEMENT</a:t>
            </a:r>
            <a:endParaRPr/>
          </a:p>
        </p:txBody>
      </p:sp>
      <p:grpSp>
        <p:nvGrpSpPr>
          <p:cNvPr id="652" name="Google Shape;652;p30"/>
          <p:cNvGrpSpPr/>
          <p:nvPr/>
        </p:nvGrpSpPr>
        <p:grpSpPr>
          <a:xfrm>
            <a:off x="-540160" y="9570840"/>
            <a:ext cx="7108723" cy="716160"/>
            <a:chOff x="0" y="-38100"/>
            <a:chExt cx="1872256" cy="188619"/>
          </a:xfrm>
        </p:grpSpPr>
        <p:sp>
          <p:nvSpPr>
            <p:cNvPr id="653" name="Google Shape;653;p30"/>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654" name="Google Shape;654;p30"/>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5" name="Google Shape;655;p30"/>
          <p:cNvGrpSpPr/>
          <p:nvPr/>
        </p:nvGrpSpPr>
        <p:grpSpPr>
          <a:xfrm>
            <a:off x="1038162" y="2916373"/>
            <a:ext cx="5539950" cy="2042243"/>
            <a:chOff x="0" y="-47625"/>
            <a:chExt cx="7386600" cy="2722990"/>
          </a:xfrm>
        </p:grpSpPr>
        <p:sp>
          <p:nvSpPr>
            <p:cNvPr id="656" name="Google Shape;656;p30"/>
            <p:cNvSpPr txBox="1"/>
            <p:nvPr/>
          </p:nvSpPr>
          <p:spPr>
            <a:xfrm>
              <a:off x="0" y="622165"/>
              <a:ext cx="7386600" cy="205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Mothers of the movement: Black environmental justice activists reflect on the women who have paved the way</a:t>
              </a:r>
              <a:r>
                <a:rPr b="0" i="0" lang="en-US" sz="2501" u="none" cap="none" strike="noStrike">
                  <a:solidFill>
                    <a:srgbClr val="4A4849"/>
                  </a:solidFill>
                  <a:latin typeface="Arial"/>
                  <a:ea typeface="Arial"/>
                  <a:cs typeface="Arial"/>
                  <a:sym typeface="Arial"/>
                </a:rPr>
                <a:t> (Henry &amp; Kutz, 2023)</a:t>
              </a:r>
              <a:endParaRPr/>
            </a:p>
          </p:txBody>
        </p:sp>
        <p:sp>
          <p:nvSpPr>
            <p:cNvPr id="657" name="Google Shape;657;p30"/>
            <p:cNvSpPr txBox="1"/>
            <p:nvPr/>
          </p:nvSpPr>
          <p:spPr>
            <a:xfrm>
              <a:off x="0" y="-47625"/>
              <a:ext cx="73866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a:t>
              </a:r>
              <a:endParaRPr/>
            </a:p>
          </p:txBody>
        </p:sp>
      </p:grpSp>
      <p:grpSp>
        <p:nvGrpSpPr>
          <p:cNvPr id="658" name="Google Shape;658;p30"/>
          <p:cNvGrpSpPr/>
          <p:nvPr/>
        </p:nvGrpSpPr>
        <p:grpSpPr>
          <a:xfrm>
            <a:off x="1028700" y="5479256"/>
            <a:ext cx="5539950" cy="3582143"/>
            <a:chOff x="0" y="-47625"/>
            <a:chExt cx="7386600" cy="4776190"/>
          </a:xfrm>
        </p:grpSpPr>
        <p:sp>
          <p:nvSpPr>
            <p:cNvPr id="659" name="Google Shape;659;p30"/>
            <p:cNvSpPr txBox="1"/>
            <p:nvPr/>
          </p:nvSpPr>
          <p:spPr>
            <a:xfrm>
              <a:off x="0" y="622165"/>
              <a:ext cx="7386600" cy="41064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some common threads among these activist women and the issues they were involved in?</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issues did they help uncover?</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traits do they have - similar and different - that helped them lead successful climate and environmental action?</a:t>
              </a:r>
              <a:endParaRPr/>
            </a:p>
          </p:txBody>
        </p:sp>
        <p:sp>
          <p:nvSpPr>
            <p:cNvPr id="660" name="Google Shape;660;p30"/>
            <p:cNvSpPr txBox="1"/>
            <p:nvPr/>
          </p:nvSpPr>
          <p:spPr>
            <a:xfrm>
              <a:off x="0" y="-47625"/>
              <a:ext cx="73866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Questions for Exploration</a:t>
              </a:r>
              <a:endParaRPr/>
            </a:p>
          </p:txBody>
        </p:sp>
      </p:grpSp>
      <p:grpSp>
        <p:nvGrpSpPr>
          <p:cNvPr id="661" name="Google Shape;661;p30"/>
          <p:cNvGrpSpPr/>
          <p:nvPr/>
        </p:nvGrpSpPr>
        <p:grpSpPr>
          <a:xfrm>
            <a:off x="962028" y="1003725"/>
            <a:ext cx="8746176" cy="458700"/>
            <a:chOff x="962028" y="1003725"/>
            <a:chExt cx="8746176" cy="458700"/>
          </a:xfrm>
        </p:grpSpPr>
        <p:sp>
          <p:nvSpPr>
            <p:cNvPr id="662" name="Google Shape;662;p30"/>
            <p:cNvSpPr/>
            <p:nvPr/>
          </p:nvSpPr>
          <p:spPr>
            <a:xfrm>
              <a:off x="962028" y="1003725"/>
              <a:ext cx="2068800" cy="458700"/>
            </a:xfrm>
            <a:prstGeom prst="roundRect">
              <a:avLst>
                <a:gd fmla="val 45896"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63" name="Google Shape;663;p30"/>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a:t>
              </a:r>
              <a:r>
                <a:rPr lang="en-US" sz="2000">
                  <a:solidFill>
                    <a:srgbClr val="FAF6EE"/>
                  </a:solidFill>
                </a:rPr>
                <a:t> #10</a:t>
              </a:r>
              <a:endParaRPr/>
            </a:p>
          </p:txBody>
        </p:sp>
      </p:grpSp>
      <p:pic>
        <p:nvPicPr>
          <p:cNvPr id="664" name="Google Shape;664;p30" title="Screenshot 2025-10-14 at 8.54.49 PM.png"/>
          <p:cNvPicPr preferRelativeResize="0"/>
          <p:nvPr/>
        </p:nvPicPr>
        <p:blipFill>
          <a:blip r:embed="rId4">
            <a:alphaModFix/>
          </a:blip>
          <a:stretch>
            <a:fillRect/>
          </a:stretch>
        </p:blipFill>
        <p:spPr>
          <a:xfrm>
            <a:off x="8259324" y="1695675"/>
            <a:ext cx="9028430" cy="73496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68" name="Shape 668"/>
        <p:cNvGrpSpPr/>
        <p:nvPr/>
      </p:nvGrpSpPr>
      <p:grpSpPr>
        <a:xfrm>
          <a:off x="0" y="0"/>
          <a:ext cx="0" cy="0"/>
          <a:chOff x="0" y="0"/>
          <a:chExt cx="0" cy="0"/>
        </a:xfrm>
      </p:grpSpPr>
      <p:grpSp>
        <p:nvGrpSpPr>
          <p:cNvPr id="669" name="Google Shape;669;p31"/>
          <p:cNvGrpSpPr/>
          <p:nvPr/>
        </p:nvGrpSpPr>
        <p:grpSpPr>
          <a:xfrm>
            <a:off x="-1248082" y="9570840"/>
            <a:ext cx="13358044" cy="716160"/>
            <a:chOff x="0" y="-38100"/>
            <a:chExt cx="3518168" cy="188619"/>
          </a:xfrm>
        </p:grpSpPr>
        <p:sp>
          <p:nvSpPr>
            <p:cNvPr id="670" name="Google Shape;670;p31"/>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671" name="Google Shape;671;p31"/>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2" name="Google Shape;672;p31"/>
          <p:cNvGrpSpPr/>
          <p:nvPr/>
        </p:nvGrpSpPr>
        <p:grpSpPr>
          <a:xfrm>
            <a:off x="12109962" y="-144661"/>
            <a:ext cx="6178038" cy="9860161"/>
            <a:chOff x="0" y="-38100"/>
            <a:chExt cx="1627138" cy="2596915"/>
          </a:xfrm>
        </p:grpSpPr>
        <p:sp>
          <p:nvSpPr>
            <p:cNvPr id="673" name="Google Shape;673;p31"/>
            <p:cNvSpPr/>
            <p:nvPr/>
          </p:nvSpPr>
          <p:spPr>
            <a:xfrm>
              <a:off x="0" y="0"/>
              <a:ext cx="1627138" cy="2558815"/>
            </a:xfrm>
            <a:custGeom>
              <a:rect b="b" l="l" r="r" t="t"/>
              <a:pathLst>
                <a:path extrusionOk="0" h="2558815" w="1627138">
                  <a:moveTo>
                    <a:pt x="0" y="0"/>
                  </a:moveTo>
                  <a:lnTo>
                    <a:pt x="1627138" y="0"/>
                  </a:lnTo>
                  <a:lnTo>
                    <a:pt x="1627138" y="2558815"/>
                  </a:lnTo>
                  <a:lnTo>
                    <a:pt x="0" y="2558815"/>
                  </a:lnTo>
                  <a:close/>
                </a:path>
              </a:pathLst>
            </a:custGeom>
            <a:solidFill>
              <a:srgbClr val="FBFBFB"/>
            </a:solidFill>
            <a:ln>
              <a:noFill/>
            </a:ln>
          </p:spPr>
        </p:sp>
        <p:sp>
          <p:nvSpPr>
            <p:cNvPr id="674" name="Google Shape;674;p31"/>
            <p:cNvSpPr txBox="1"/>
            <p:nvPr/>
          </p:nvSpPr>
          <p:spPr>
            <a:xfrm>
              <a:off x="0" y="-38100"/>
              <a:ext cx="1627138" cy="259691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5" name="Google Shape;675;p31"/>
          <p:cNvGrpSpPr/>
          <p:nvPr/>
        </p:nvGrpSpPr>
        <p:grpSpPr>
          <a:xfrm>
            <a:off x="12109962" y="9570840"/>
            <a:ext cx="7108723" cy="716160"/>
            <a:chOff x="0" y="-38100"/>
            <a:chExt cx="1872256" cy="188619"/>
          </a:xfrm>
        </p:grpSpPr>
        <p:sp>
          <p:nvSpPr>
            <p:cNvPr id="676" name="Google Shape;676;p31"/>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677" name="Google Shape;677;p31"/>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8" name="Google Shape;678;p31"/>
          <p:cNvGrpSpPr/>
          <p:nvPr/>
        </p:nvGrpSpPr>
        <p:grpSpPr>
          <a:xfrm>
            <a:off x="1028700" y="3157388"/>
            <a:ext cx="10425375" cy="4078829"/>
            <a:chOff x="0" y="95250"/>
            <a:chExt cx="13900500" cy="5438439"/>
          </a:xfrm>
        </p:grpSpPr>
        <p:sp>
          <p:nvSpPr>
            <p:cNvPr id="679" name="Google Shape;679;p31"/>
            <p:cNvSpPr txBox="1"/>
            <p:nvPr/>
          </p:nvSpPr>
          <p:spPr>
            <a:xfrm>
              <a:off x="0" y="95250"/>
              <a:ext cx="13900500" cy="415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131" u="none" cap="none" strike="noStrike">
                  <a:solidFill>
                    <a:srgbClr val="4A4849"/>
                  </a:solidFill>
                  <a:latin typeface="Arial"/>
                  <a:ea typeface="Arial"/>
                  <a:cs typeface="Arial"/>
                  <a:sym typeface="Arial"/>
                </a:rPr>
                <a:t>Beyond the Module</a:t>
              </a:r>
              <a:endParaRPr/>
            </a:p>
          </p:txBody>
        </p:sp>
        <p:sp>
          <p:nvSpPr>
            <p:cNvPr id="680" name="Google Shape;680;p31"/>
            <p:cNvSpPr txBox="1"/>
            <p:nvPr/>
          </p:nvSpPr>
          <p:spPr>
            <a:xfrm>
              <a:off x="0" y="4876989"/>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4</a:t>
              </a:r>
              <a:endParaRPr/>
            </a:p>
          </p:txBody>
        </p:sp>
      </p:grpSp>
      <p:sp>
        <p:nvSpPr>
          <p:cNvPr id="681" name="Google Shape;681;p31"/>
          <p:cNvSpPr/>
          <p:nvPr/>
        </p:nvSpPr>
        <p:spPr>
          <a:xfrm>
            <a:off x="12109962" y="2959467"/>
            <a:ext cx="6178038" cy="4368066"/>
          </a:xfrm>
          <a:custGeom>
            <a:rect b="b" l="l" r="r" t="t"/>
            <a:pathLst>
              <a:path extrusionOk="0" h="4368066" w="6178038">
                <a:moveTo>
                  <a:pt x="0" y="0"/>
                </a:moveTo>
                <a:lnTo>
                  <a:pt x="6178038" y="0"/>
                </a:lnTo>
                <a:lnTo>
                  <a:pt x="6178038" y="4368066"/>
                </a:lnTo>
                <a:lnTo>
                  <a:pt x="0" y="4368066"/>
                </a:lnTo>
                <a:lnTo>
                  <a:pt x="0" y="0"/>
                </a:lnTo>
                <a:close/>
              </a:path>
            </a:pathLst>
          </a:custGeom>
          <a:blipFill rotWithShape="1">
            <a:blip r:embed="rId3">
              <a:alphaModFix/>
            </a:blip>
            <a:stretch>
              <a:fillRect b="0" l="0" r="0" t="0"/>
            </a:stretch>
          </a:blipFill>
          <a:ln>
            <a:noFill/>
          </a:ln>
        </p:spPr>
      </p:sp>
      <p:sp>
        <p:nvSpPr>
          <p:cNvPr id="682" name="Google Shape;682;p31"/>
          <p:cNvSpPr txBox="1"/>
          <p:nvPr/>
        </p:nvSpPr>
        <p:spPr>
          <a:xfrm>
            <a:off x="12463566" y="7462747"/>
            <a:ext cx="5470800" cy="67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201" u="none" cap="none" strike="noStrike">
                <a:solidFill>
                  <a:srgbClr val="4A4849"/>
                </a:solidFill>
                <a:latin typeface="Arial"/>
                <a:ea typeface="Arial"/>
                <a:cs typeface="Arial"/>
                <a:sym typeface="Arial"/>
              </a:rPr>
              <a:t>"sketchnote project management" </a:t>
            </a:r>
            <a:r>
              <a:rPr lang="en-US" sz="2201">
                <a:solidFill>
                  <a:srgbClr val="4A4849"/>
                </a:solidFill>
              </a:rPr>
              <a:t>courtesy of </a:t>
            </a:r>
            <a:r>
              <a:rPr b="0" i="0" lang="en-US" sz="2201" u="none" cap="none" strike="noStrike">
                <a:solidFill>
                  <a:srgbClr val="4A4849"/>
                </a:solidFill>
                <a:latin typeface="Arial"/>
                <a:ea typeface="Arial"/>
                <a:cs typeface="Arial"/>
                <a:sym typeface="Arial"/>
              </a:rPr>
              <a:t>Luigi Mengato </a:t>
            </a:r>
            <a:r>
              <a:rPr lang="en-US" sz="2201">
                <a:solidFill>
                  <a:srgbClr val="4A4849"/>
                </a:solidFill>
              </a:rPr>
              <a:t>on </a:t>
            </a:r>
            <a:r>
              <a:rPr lang="en-US" sz="2201" u="sng">
                <a:solidFill>
                  <a:schemeClr val="hlink"/>
                </a:solidFill>
                <a:hlinkClick r:id="rId4"/>
              </a:rPr>
              <a:t>Flickr</a:t>
            </a:r>
            <a:r>
              <a:rPr lang="en-US" sz="2201">
                <a:solidFill>
                  <a:srgbClr val="4A4849"/>
                </a:solidFill>
              </a:rPr>
              <a:t>. License: CC BY.</a:t>
            </a:r>
            <a:endParaRPr/>
          </a:p>
        </p:txBody>
      </p:sp>
      <p:sp>
        <p:nvSpPr>
          <p:cNvPr id="683" name="Google Shape;683;p31"/>
          <p:cNvSpPr txBox="1"/>
          <p:nvPr/>
        </p:nvSpPr>
        <p:spPr>
          <a:xfrm>
            <a:off x="1028700" y="8397909"/>
            <a:ext cx="10194300" cy="7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2501" u="none" cap="none" strike="noStrike">
                <a:solidFill>
                  <a:srgbClr val="4A4849"/>
                </a:solidFill>
                <a:latin typeface="Arial"/>
                <a:ea typeface="Arial"/>
                <a:cs typeface="Arial"/>
                <a:sym typeface="Arial"/>
              </a:rPr>
              <a:t>Note:</a:t>
            </a:r>
            <a:r>
              <a:rPr b="0" i="1" lang="en-US" sz="2501" u="none" cap="none" strike="noStrike">
                <a:solidFill>
                  <a:srgbClr val="4A4849"/>
                </a:solidFill>
                <a:latin typeface="Arial"/>
                <a:ea typeface="Arial"/>
                <a:cs typeface="Arial"/>
                <a:sym typeface="Arial"/>
              </a:rPr>
              <a:t> During these projects, students can be encouraged to connect their major, coursework, or research focus to climate justice issues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87" name="Shape 687"/>
        <p:cNvGrpSpPr/>
        <p:nvPr/>
      </p:nvGrpSpPr>
      <p:grpSpPr>
        <a:xfrm>
          <a:off x="0" y="0"/>
          <a:ext cx="0" cy="0"/>
          <a:chOff x="0" y="0"/>
          <a:chExt cx="0" cy="0"/>
        </a:xfrm>
      </p:grpSpPr>
      <p:sp>
        <p:nvSpPr>
          <p:cNvPr id="688" name="Google Shape;688;p32"/>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689" name="Google Shape;689;p32"/>
          <p:cNvGrpSpPr/>
          <p:nvPr/>
        </p:nvGrpSpPr>
        <p:grpSpPr>
          <a:xfrm>
            <a:off x="1019175" y="1606594"/>
            <a:ext cx="10757475" cy="6721605"/>
            <a:chOff x="0" y="66675"/>
            <a:chExt cx="14343300" cy="8962140"/>
          </a:xfrm>
        </p:grpSpPr>
        <p:sp>
          <p:nvSpPr>
            <p:cNvPr id="690" name="Google Shape;690;p32"/>
            <p:cNvSpPr txBox="1"/>
            <p:nvPr/>
          </p:nvSpPr>
          <p:spPr>
            <a:xfrm>
              <a:off x="0" y="66675"/>
              <a:ext cx="14343300" cy="430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Essay on Creating Climate/Environmental Justice Definitions</a:t>
              </a:r>
              <a:endParaRPr/>
            </a:p>
          </p:txBody>
        </p:sp>
        <p:sp>
          <p:nvSpPr>
            <p:cNvPr id="691" name="Google Shape;691;p32"/>
            <p:cNvSpPr txBox="1"/>
            <p:nvPr/>
          </p:nvSpPr>
          <p:spPr>
            <a:xfrm>
              <a:off x="0" y="5292015"/>
              <a:ext cx="14238900" cy="3736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How do you define climate or environmental justice? How does your definition connect to your work or lived experiences?</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What is the main differences/similarities between the definitions we have reviewed?</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What is the difference between environmental and climate justice?</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What is missing in these definitions? What would you like to add?</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have definitions evolved over time?</a:t>
              </a:r>
              <a:endParaRPr/>
            </a:p>
          </p:txBody>
        </p:sp>
        <p:sp>
          <p:nvSpPr>
            <p:cNvPr id="692" name="Google Shape;692;p32"/>
            <p:cNvSpPr txBox="1"/>
            <p:nvPr/>
          </p:nvSpPr>
          <p:spPr>
            <a:xfrm>
              <a:off x="0" y="46002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Prompt suggestion</a:t>
              </a:r>
              <a:endParaRPr/>
            </a:p>
          </p:txBody>
        </p:sp>
      </p:grpSp>
      <p:sp>
        <p:nvSpPr>
          <p:cNvPr id="693" name="Google Shape;693;p32"/>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694" name="Google Shape;694;p32"/>
          <p:cNvSpPr txBox="1"/>
          <p:nvPr/>
        </p:nvSpPr>
        <p:spPr>
          <a:xfrm>
            <a:off x="12463566" y="8938277"/>
            <a:ext cx="5470800" cy="554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1" u="none" cap="none" strike="noStrike">
                <a:solidFill>
                  <a:srgbClr val="FAF6EE"/>
                </a:solidFill>
                <a:latin typeface="Arial"/>
                <a:ea typeface="Arial"/>
                <a:cs typeface="Arial"/>
                <a:sym typeface="Arial"/>
              </a:rPr>
              <a:t>"British Money and magnify glass" by Images_of_Money is licensed under CC BY 2.0.</a:t>
            </a:r>
            <a:endParaRPr/>
          </a:p>
        </p:txBody>
      </p:sp>
      <p:grpSp>
        <p:nvGrpSpPr>
          <p:cNvPr id="695" name="Google Shape;695;p32"/>
          <p:cNvGrpSpPr/>
          <p:nvPr/>
        </p:nvGrpSpPr>
        <p:grpSpPr>
          <a:xfrm>
            <a:off x="962033" y="1003725"/>
            <a:ext cx="8746170" cy="458700"/>
            <a:chOff x="3981450" y="1003725"/>
            <a:chExt cx="8746170" cy="458700"/>
          </a:xfrm>
        </p:grpSpPr>
        <p:sp>
          <p:nvSpPr>
            <p:cNvPr id="696" name="Google Shape;696;p32"/>
            <p:cNvSpPr/>
            <p:nvPr/>
          </p:nvSpPr>
          <p:spPr>
            <a:xfrm>
              <a:off x="3981450" y="1003725"/>
              <a:ext cx="3027600" cy="458700"/>
            </a:xfrm>
            <a:prstGeom prst="roundRect">
              <a:avLst>
                <a:gd fmla="val 45896"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97" name="Google Shape;697;p32"/>
            <p:cNvSpPr txBox="1"/>
            <p:nvPr/>
          </p:nvSpPr>
          <p:spPr>
            <a:xfrm>
              <a:off x="4200720"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PROJECT OPTION #1</a:t>
              </a:r>
              <a:endParaRPr/>
            </a:p>
          </p:txBody>
        </p:sp>
      </p:grpSp>
      <p:pic>
        <p:nvPicPr>
          <p:cNvPr id="698" name="Google Shape;698;p32" title="markus-winkler-afW1hht0NSs-unsplash.jpg"/>
          <p:cNvPicPr preferRelativeResize="0"/>
          <p:nvPr/>
        </p:nvPicPr>
        <p:blipFill rotWithShape="1">
          <a:blip r:embed="rId3">
            <a:alphaModFix/>
          </a:blip>
          <a:srcRect b="0" l="11874" r="45745" t="0"/>
          <a:stretch/>
        </p:blipFill>
        <p:spPr>
          <a:xfrm>
            <a:off x="12109950" y="-10"/>
            <a:ext cx="6178048" cy="9715500"/>
          </a:xfrm>
          <a:prstGeom prst="rect">
            <a:avLst/>
          </a:prstGeom>
          <a:noFill/>
          <a:ln>
            <a:noFill/>
          </a:ln>
        </p:spPr>
      </p:pic>
      <p:sp>
        <p:nvSpPr>
          <p:cNvPr id="699" name="Google Shape;699;p32"/>
          <p:cNvSpPr txBox="1"/>
          <p:nvPr/>
        </p:nvSpPr>
        <p:spPr>
          <a:xfrm>
            <a:off x="12406575" y="184700"/>
            <a:ext cx="55848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800">
                <a:solidFill>
                  <a:srgbClr val="4A4849"/>
                </a:solidFill>
              </a:rPr>
              <a:t>Photo by </a:t>
            </a:r>
            <a:r>
              <a:rPr lang="en-US" sz="1800" u="sng">
                <a:solidFill>
                  <a:srgbClr val="4A4849"/>
                </a:solidFill>
                <a:hlinkClick r:id="rId4">
                  <a:extLst>
                    <a:ext uri="{A12FA001-AC4F-418D-AE19-62706E023703}">
                      <ahyp:hlinkClr val="tx"/>
                    </a:ext>
                  </a:extLst>
                </a:hlinkClick>
              </a:rPr>
              <a:t>Markus Winkler</a:t>
            </a:r>
            <a:r>
              <a:rPr lang="en-US" sz="1800">
                <a:solidFill>
                  <a:srgbClr val="4A4849"/>
                </a:solidFill>
              </a:rPr>
              <a:t> on </a:t>
            </a:r>
            <a:r>
              <a:rPr lang="en-US" sz="1800" u="sng">
                <a:solidFill>
                  <a:srgbClr val="4A4849"/>
                </a:solidFill>
                <a:hlinkClick r:id="rId5">
                  <a:extLst>
                    <a:ext uri="{A12FA001-AC4F-418D-AE19-62706E023703}">
                      <ahyp:hlinkClr val="tx"/>
                    </a:ext>
                  </a:extLst>
                </a:hlinkClick>
              </a:rPr>
              <a:t>Unsplash</a:t>
            </a:r>
            <a:endParaRPr sz="1800">
              <a:solidFill>
                <a:srgbClr val="4A4849"/>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703" name="Shape 703"/>
        <p:cNvGrpSpPr/>
        <p:nvPr/>
      </p:nvGrpSpPr>
      <p:grpSpPr>
        <a:xfrm>
          <a:off x="0" y="0"/>
          <a:ext cx="0" cy="0"/>
          <a:chOff x="0" y="0"/>
          <a:chExt cx="0" cy="0"/>
        </a:xfrm>
      </p:grpSpPr>
      <p:grpSp>
        <p:nvGrpSpPr>
          <p:cNvPr id="704" name="Google Shape;704;p33"/>
          <p:cNvGrpSpPr/>
          <p:nvPr/>
        </p:nvGrpSpPr>
        <p:grpSpPr>
          <a:xfrm>
            <a:off x="-1248082" y="9570840"/>
            <a:ext cx="13358044" cy="716160"/>
            <a:chOff x="0" y="-38100"/>
            <a:chExt cx="3518168" cy="188619"/>
          </a:xfrm>
        </p:grpSpPr>
        <p:sp>
          <p:nvSpPr>
            <p:cNvPr id="705" name="Google Shape;705;p33"/>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706" name="Google Shape;706;p33"/>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7" name="Google Shape;707;p33"/>
          <p:cNvGrpSpPr/>
          <p:nvPr/>
        </p:nvGrpSpPr>
        <p:grpSpPr>
          <a:xfrm>
            <a:off x="1019175" y="1606594"/>
            <a:ext cx="10757475" cy="6951105"/>
            <a:chOff x="0" y="66675"/>
            <a:chExt cx="14343300" cy="9268140"/>
          </a:xfrm>
        </p:grpSpPr>
        <p:sp>
          <p:nvSpPr>
            <p:cNvPr id="708" name="Google Shape;708;p33"/>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Climate Justice Youth Activist Profiles</a:t>
              </a:r>
              <a:endParaRPr/>
            </a:p>
          </p:txBody>
        </p:sp>
        <p:sp>
          <p:nvSpPr>
            <p:cNvPr id="709" name="Google Shape;709;p33"/>
            <p:cNvSpPr txBox="1"/>
            <p:nvPr/>
          </p:nvSpPr>
          <p:spPr>
            <a:xfrm>
              <a:off x="0" y="3996615"/>
              <a:ext cx="14238900" cy="53382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Choose a CJA youth activist</a:t>
              </a:r>
              <a:r>
                <a:rPr b="0" i="0" lang="en-US" sz="2601" u="none" cap="none" strike="noStrike">
                  <a:solidFill>
                    <a:srgbClr val="4A4849"/>
                  </a:solidFill>
                  <a:latin typeface="Arial"/>
                  <a:ea typeface="Arial"/>
                  <a:cs typeface="Arial"/>
                  <a:sym typeface="Arial"/>
                </a:rPr>
                <a:t> and research their work to present to the class. What aspects of their work make them successful? What could be learned to share or replicate in other contexts?</a:t>
              </a:r>
              <a:endParaRPr/>
            </a:p>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Choose a CJA youth activist</a:t>
              </a:r>
              <a:r>
                <a:rPr b="0" i="0" lang="en-US" sz="2601" u="none" cap="none" strike="noStrike">
                  <a:solidFill>
                    <a:srgbClr val="4A4849"/>
                  </a:solidFill>
                  <a:latin typeface="Arial"/>
                  <a:ea typeface="Arial"/>
                  <a:cs typeface="Arial"/>
                  <a:sym typeface="Arial"/>
                </a:rPr>
                <a:t> and do research on the their Instagram takeover. Present their work and create your own instagram story regarding a personal or community environmental issue you are passionate about.</a:t>
              </a:r>
              <a:endParaRPr/>
            </a:p>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Research and choose an EJ or CJ activist from anywhere around the world that speaks to you, and develop a presentation or paper related to their work.</a:t>
              </a:r>
              <a:endParaRPr/>
            </a:p>
          </p:txBody>
        </p:sp>
        <p:sp>
          <p:nvSpPr>
            <p:cNvPr id="710" name="Google Shape;710;p33"/>
            <p:cNvSpPr txBox="1"/>
            <p:nvPr/>
          </p:nvSpPr>
          <p:spPr>
            <a:xfrm>
              <a:off x="0" y="33048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Prompt suggestions</a:t>
              </a:r>
              <a:endParaRPr/>
            </a:p>
          </p:txBody>
        </p:sp>
      </p:grpSp>
      <p:grpSp>
        <p:nvGrpSpPr>
          <p:cNvPr id="711" name="Google Shape;711;p33"/>
          <p:cNvGrpSpPr/>
          <p:nvPr/>
        </p:nvGrpSpPr>
        <p:grpSpPr>
          <a:xfrm>
            <a:off x="12109962" y="9570840"/>
            <a:ext cx="7108723" cy="716160"/>
            <a:chOff x="0" y="-38100"/>
            <a:chExt cx="1872256" cy="188619"/>
          </a:xfrm>
        </p:grpSpPr>
        <p:sp>
          <p:nvSpPr>
            <p:cNvPr id="712" name="Google Shape;712;p33"/>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713" name="Google Shape;713;p33"/>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4" name="Google Shape;714;p33">
            <a:hlinkClick r:id="rId5"/>
          </p:cNvPr>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6">
              <a:alphaModFix/>
            </a:blip>
            <a:stretch>
              <a:fillRect b="0" l="-99387" r="-99387" t="0"/>
            </a:stretch>
          </a:blipFill>
          <a:ln>
            <a:noFill/>
          </a:ln>
        </p:spPr>
      </p:sp>
      <p:grpSp>
        <p:nvGrpSpPr>
          <p:cNvPr id="715" name="Google Shape;715;p33"/>
          <p:cNvGrpSpPr/>
          <p:nvPr/>
        </p:nvGrpSpPr>
        <p:grpSpPr>
          <a:xfrm>
            <a:off x="962033" y="1003725"/>
            <a:ext cx="8746170" cy="458700"/>
            <a:chOff x="3981450" y="1003725"/>
            <a:chExt cx="8746170" cy="458700"/>
          </a:xfrm>
        </p:grpSpPr>
        <p:sp>
          <p:nvSpPr>
            <p:cNvPr id="716" name="Google Shape;716;p33"/>
            <p:cNvSpPr/>
            <p:nvPr/>
          </p:nvSpPr>
          <p:spPr>
            <a:xfrm>
              <a:off x="3981450" y="1003725"/>
              <a:ext cx="3027600" cy="458700"/>
            </a:xfrm>
            <a:prstGeom prst="roundRect">
              <a:avLst>
                <a:gd fmla="val 45896"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17" name="Google Shape;717;p33"/>
            <p:cNvSpPr txBox="1"/>
            <p:nvPr/>
          </p:nvSpPr>
          <p:spPr>
            <a:xfrm>
              <a:off x="4200720"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PROJECT OPTION #2</a:t>
              </a:r>
              <a:endParaRPr/>
            </a:p>
          </p:txBody>
        </p:sp>
      </p:grpSp>
      <p:sp>
        <p:nvSpPr>
          <p:cNvPr id="718" name="Google Shape;718;p33"/>
          <p:cNvSpPr txBox="1"/>
          <p:nvPr/>
        </p:nvSpPr>
        <p:spPr>
          <a:xfrm>
            <a:off x="12259425" y="9144000"/>
            <a:ext cx="5879100" cy="5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4A4849"/>
                </a:solidFill>
              </a:rPr>
              <a:t>© Climate Justice Alliance. All rights reserved. This content is excluded from our Creative Commons license. For more information, see </a:t>
            </a:r>
            <a:r>
              <a:rPr lang="en-US" sz="1100" u="sng">
                <a:solidFill>
                  <a:srgbClr val="4A4849"/>
                </a:solidFill>
                <a:hlinkClick r:id="rId7">
                  <a:extLst>
                    <a:ext uri="{A12FA001-AC4F-418D-AE19-62706E023703}">
                      <ahyp:hlinkClr val="tx"/>
                    </a:ext>
                  </a:extLst>
                </a:hlinkClick>
              </a:rPr>
              <a:t>https://ocw.mit.edu/help/faq-fair-use/</a:t>
            </a:r>
            <a:r>
              <a:rPr lang="en-US" sz="1100">
                <a:solidFill>
                  <a:srgbClr val="4A4849"/>
                </a:solidFill>
              </a:rPr>
              <a:t> .</a:t>
            </a:r>
            <a:endParaRPr sz="1100">
              <a:solidFill>
                <a:srgbClr val="4A4849"/>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722" name="Shape 722"/>
        <p:cNvGrpSpPr/>
        <p:nvPr/>
      </p:nvGrpSpPr>
      <p:grpSpPr>
        <a:xfrm>
          <a:off x="0" y="0"/>
          <a:ext cx="0" cy="0"/>
          <a:chOff x="0" y="0"/>
          <a:chExt cx="0" cy="0"/>
        </a:xfrm>
      </p:grpSpPr>
      <p:sp>
        <p:nvSpPr>
          <p:cNvPr id="723" name="Google Shape;723;p3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724" name="Google Shape;724;p34"/>
          <p:cNvSpPr txBox="1"/>
          <p:nvPr/>
        </p:nvSpPr>
        <p:spPr>
          <a:xfrm>
            <a:off x="1028700" y="1623263"/>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Community Engagement</a:t>
            </a:r>
            <a:endParaRPr/>
          </a:p>
        </p:txBody>
      </p:sp>
      <p:sp>
        <p:nvSpPr>
          <p:cNvPr id="725" name="Google Shape;725;p34"/>
          <p:cNvSpPr txBox="1"/>
          <p:nvPr/>
        </p:nvSpPr>
        <p:spPr>
          <a:xfrm>
            <a:off x="1028700" y="3333149"/>
            <a:ext cx="106791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This project has several options, as long as students engage with community in working towards addressing a climate or environmental justice issue. Students can share or reflect on this project either in writing or presentation form.</a:t>
            </a:r>
            <a:endParaRPr/>
          </a:p>
        </p:txBody>
      </p:sp>
      <p:sp>
        <p:nvSpPr>
          <p:cNvPr id="726" name="Google Shape;726;p34"/>
          <p:cNvSpPr txBox="1"/>
          <p:nvPr/>
        </p:nvSpPr>
        <p:spPr>
          <a:xfrm>
            <a:off x="1028700" y="5862377"/>
            <a:ext cx="10679100" cy="12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Volunteer or engage in activities with a particular community organization. This may include attending meetings, or providing labor (whether physical, digital, scholarly, etc.).</a:t>
            </a:r>
            <a:endParaRPr/>
          </a:p>
        </p:txBody>
      </p:sp>
      <p:sp>
        <p:nvSpPr>
          <p:cNvPr id="727" name="Google Shape;727;p34"/>
          <p:cNvSpPr txBox="1"/>
          <p:nvPr/>
        </p:nvSpPr>
        <p:spPr>
          <a:xfrm>
            <a:off x="1028700" y="7934405"/>
            <a:ext cx="10679100" cy="12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Students can launch their own community initiative. Examples include a petition drive, a letter writing campaign, a social media project, or a new campus student group that interacts with the local community.</a:t>
            </a:r>
            <a:endParaRPr/>
          </a:p>
        </p:txBody>
      </p:sp>
      <p:sp>
        <p:nvSpPr>
          <p:cNvPr id="728" name="Google Shape;728;p34"/>
          <p:cNvSpPr txBox="1"/>
          <p:nvPr/>
        </p:nvSpPr>
        <p:spPr>
          <a:xfrm>
            <a:off x="1028700" y="2814297"/>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Prompt suggestion</a:t>
            </a:r>
            <a:endParaRPr/>
          </a:p>
        </p:txBody>
      </p:sp>
      <p:sp>
        <p:nvSpPr>
          <p:cNvPr id="729" name="Google Shape;729;p34"/>
          <p:cNvSpPr txBox="1"/>
          <p:nvPr/>
        </p:nvSpPr>
        <p:spPr>
          <a:xfrm>
            <a:off x="1028700" y="5343525"/>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Option 1</a:t>
            </a:r>
            <a:endParaRPr/>
          </a:p>
        </p:txBody>
      </p:sp>
      <p:sp>
        <p:nvSpPr>
          <p:cNvPr id="730" name="Google Shape;730;p34"/>
          <p:cNvSpPr txBox="1"/>
          <p:nvPr/>
        </p:nvSpPr>
        <p:spPr>
          <a:xfrm>
            <a:off x="1028700" y="7415553"/>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Option 2</a:t>
            </a:r>
            <a:endParaRPr/>
          </a:p>
        </p:txBody>
      </p:sp>
      <p:sp>
        <p:nvSpPr>
          <p:cNvPr id="731" name="Google Shape;731;p34"/>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732" name="Google Shape;732;p34"/>
          <p:cNvGrpSpPr/>
          <p:nvPr/>
        </p:nvGrpSpPr>
        <p:grpSpPr>
          <a:xfrm>
            <a:off x="12488296" y="2826203"/>
            <a:ext cx="5179725" cy="4736843"/>
            <a:chOff x="0" y="-47625"/>
            <a:chExt cx="6906300" cy="6315790"/>
          </a:xfrm>
        </p:grpSpPr>
        <p:sp>
          <p:nvSpPr>
            <p:cNvPr id="733" name="Google Shape;733;p34"/>
            <p:cNvSpPr txBox="1"/>
            <p:nvPr/>
          </p:nvSpPr>
          <p:spPr>
            <a:xfrm>
              <a:off x="0" y="622165"/>
              <a:ext cx="6906300" cy="56460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the opportunities and limitations that community organizations face in response to EJ/CJ issues? </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can universities/educational institutions better listen to or support community orgs.? </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can this expereince help you critique academic concepts or theories? Do they function in real-world contexts?</a:t>
              </a:r>
              <a:endParaRPr/>
            </a:p>
          </p:txBody>
        </p:sp>
        <p:sp>
          <p:nvSpPr>
            <p:cNvPr id="734" name="Google Shape;734;p34"/>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Guiding Questions</a:t>
              </a:r>
              <a:endParaRPr/>
            </a:p>
          </p:txBody>
        </p:sp>
      </p:grpSp>
      <p:grpSp>
        <p:nvGrpSpPr>
          <p:cNvPr id="735" name="Google Shape;735;p34"/>
          <p:cNvGrpSpPr/>
          <p:nvPr/>
        </p:nvGrpSpPr>
        <p:grpSpPr>
          <a:xfrm>
            <a:off x="962033" y="1003725"/>
            <a:ext cx="8746170" cy="458700"/>
            <a:chOff x="3981450" y="1003725"/>
            <a:chExt cx="8746170" cy="458700"/>
          </a:xfrm>
        </p:grpSpPr>
        <p:sp>
          <p:nvSpPr>
            <p:cNvPr id="736" name="Google Shape;736;p34"/>
            <p:cNvSpPr/>
            <p:nvPr/>
          </p:nvSpPr>
          <p:spPr>
            <a:xfrm>
              <a:off x="3981450" y="1003725"/>
              <a:ext cx="3027600" cy="458700"/>
            </a:xfrm>
            <a:prstGeom prst="roundRect">
              <a:avLst>
                <a:gd fmla="val 45896"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37" name="Google Shape;737;p34"/>
            <p:cNvSpPr txBox="1"/>
            <p:nvPr/>
          </p:nvSpPr>
          <p:spPr>
            <a:xfrm>
              <a:off x="4200720"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PROJECT OPTION #3</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741" name="Shape 741"/>
        <p:cNvGrpSpPr/>
        <p:nvPr/>
      </p:nvGrpSpPr>
      <p:grpSpPr>
        <a:xfrm>
          <a:off x="0" y="0"/>
          <a:ext cx="0" cy="0"/>
          <a:chOff x="0" y="0"/>
          <a:chExt cx="0" cy="0"/>
        </a:xfrm>
      </p:grpSpPr>
      <p:grpSp>
        <p:nvGrpSpPr>
          <p:cNvPr id="742" name="Google Shape;742;p35"/>
          <p:cNvGrpSpPr/>
          <p:nvPr/>
        </p:nvGrpSpPr>
        <p:grpSpPr>
          <a:xfrm>
            <a:off x="12109962" y="-268804"/>
            <a:ext cx="6178038" cy="9984304"/>
            <a:chOff x="0" y="-38100"/>
            <a:chExt cx="1627138" cy="2629611"/>
          </a:xfrm>
        </p:grpSpPr>
        <p:sp>
          <p:nvSpPr>
            <p:cNvPr id="743" name="Google Shape;743;p35"/>
            <p:cNvSpPr/>
            <p:nvPr/>
          </p:nvSpPr>
          <p:spPr>
            <a:xfrm>
              <a:off x="0" y="0"/>
              <a:ext cx="1627138" cy="2591511"/>
            </a:xfrm>
            <a:custGeom>
              <a:rect b="b" l="l" r="r" t="t"/>
              <a:pathLst>
                <a:path extrusionOk="0" h="2591511" w="1627138">
                  <a:moveTo>
                    <a:pt x="0" y="0"/>
                  </a:moveTo>
                  <a:lnTo>
                    <a:pt x="1627138" y="0"/>
                  </a:lnTo>
                  <a:lnTo>
                    <a:pt x="1627138" y="2591511"/>
                  </a:lnTo>
                  <a:lnTo>
                    <a:pt x="0" y="2591511"/>
                  </a:lnTo>
                  <a:close/>
                </a:path>
              </a:pathLst>
            </a:custGeom>
            <a:solidFill>
              <a:srgbClr val="DBF1F5"/>
            </a:solidFill>
            <a:ln>
              <a:noFill/>
            </a:ln>
          </p:spPr>
        </p:sp>
        <p:sp>
          <p:nvSpPr>
            <p:cNvPr id="744" name="Google Shape;744;p35"/>
            <p:cNvSpPr txBox="1"/>
            <p:nvPr/>
          </p:nvSpPr>
          <p:spPr>
            <a:xfrm>
              <a:off x="0" y="-38100"/>
              <a:ext cx="1627138" cy="262961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5" name="Google Shape;745;p35"/>
          <p:cNvGrpSpPr/>
          <p:nvPr/>
        </p:nvGrpSpPr>
        <p:grpSpPr>
          <a:xfrm>
            <a:off x="-1248082" y="9570840"/>
            <a:ext cx="13358044" cy="716160"/>
            <a:chOff x="0" y="-38100"/>
            <a:chExt cx="3518168" cy="188619"/>
          </a:xfrm>
        </p:grpSpPr>
        <p:sp>
          <p:nvSpPr>
            <p:cNvPr id="746" name="Google Shape;746;p35"/>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747" name="Google Shape;747;p35"/>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8" name="Google Shape;748;p35"/>
          <p:cNvGrpSpPr/>
          <p:nvPr/>
        </p:nvGrpSpPr>
        <p:grpSpPr>
          <a:xfrm>
            <a:off x="12109962" y="9570840"/>
            <a:ext cx="7108723" cy="716160"/>
            <a:chOff x="0" y="-38100"/>
            <a:chExt cx="1872256" cy="188619"/>
          </a:xfrm>
        </p:grpSpPr>
        <p:sp>
          <p:nvSpPr>
            <p:cNvPr id="749" name="Google Shape;749;p35"/>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750" name="Google Shape;750;p35"/>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1" name="Google Shape;751;p35"/>
          <p:cNvSpPr/>
          <p:nvPr/>
        </p:nvSpPr>
        <p:spPr>
          <a:xfrm>
            <a:off x="12109962" y="2672285"/>
            <a:ext cx="6178038" cy="4942430"/>
          </a:xfrm>
          <a:custGeom>
            <a:rect b="b" l="l" r="r" t="t"/>
            <a:pathLst>
              <a:path extrusionOk="0" h="4942430" w="6178038">
                <a:moveTo>
                  <a:pt x="0" y="0"/>
                </a:moveTo>
                <a:lnTo>
                  <a:pt x="6178038" y="0"/>
                </a:lnTo>
                <a:lnTo>
                  <a:pt x="6178038" y="4942430"/>
                </a:lnTo>
                <a:lnTo>
                  <a:pt x="0" y="4942430"/>
                </a:lnTo>
                <a:lnTo>
                  <a:pt x="0" y="0"/>
                </a:lnTo>
                <a:close/>
              </a:path>
            </a:pathLst>
          </a:custGeom>
          <a:blipFill rotWithShape="1">
            <a:blip r:embed="rId3">
              <a:alphaModFix/>
            </a:blip>
            <a:stretch>
              <a:fillRect b="-2745" l="-24500" r="-24830" t="-1979"/>
            </a:stretch>
          </a:blipFill>
          <a:ln>
            <a:noFill/>
          </a:ln>
        </p:spPr>
      </p:sp>
      <p:grpSp>
        <p:nvGrpSpPr>
          <p:cNvPr id="752" name="Google Shape;752;p35"/>
          <p:cNvGrpSpPr/>
          <p:nvPr/>
        </p:nvGrpSpPr>
        <p:grpSpPr>
          <a:xfrm>
            <a:off x="1019175" y="1606594"/>
            <a:ext cx="10757475" cy="6721605"/>
            <a:chOff x="0" y="66675"/>
            <a:chExt cx="14343300" cy="8962140"/>
          </a:xfrm>
        </p:grpSpPr>
        <p:sp>
          <p:nvSpPr>
            <p:cNvPr id="753" name="Google Shape;753;p35"/>
            <p:cNvSpPr txBox="1"/>
            <p:nvPr/>
          </p:nvSpPr>
          <p:spPr>
            <a:xfrm>
              <a:off x="0" y="66675"/>
              <a:ext cx="14343300" cy="430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Structured Reflection: Finding your role in climate action</a:t>
              </a:r>
              <a:endParaRPr/>
            </a:p>
          </p:txBody>
        </p:sp>
        <p:sp>
          <p:nvSpPr>
            <p:cNvPr id="754" name="Google Shape;754;p35"/>
            <p:cNvSpPr txBox="1"/>
            <p:nvPr/>
          </p:nvSpPr>
          <p:spPr>
            <a:xfrm>
              <a:off x="0" y="5292015"/>
              <a:ext cx="14238900" cy="3736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Students can first watch the </a:t>
              </a: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TED talk by Ayana Johnson</a:t>
              </a:r>
              <a:r>
                <a:rPr b="0" i="0" lang="en-US" sz="2601" u="none" cap="none" strike="noStrike">
                  <a:solidFill>
                    <a:srgbClr val="4A4849"/>
                  </a:solidFill>
                  <a:latin typeface="Arial"/>
                  <a:ea typeface="Arial"/>
                  <a:cs typeface="Arial"/>
                  <a:sym typeface="Arial"/>
                </a:rPr>
                <a:t>, and fill out their own venn diagram. Then, based on their venn diagram they can work individually or in groups to write an essay, engage in a campus/community initiative, or create a presentation on how they can use their unique talents and strengths in the on-going movement for climate action. During this process, students can also reflect on the emotional, psycholgical and personal dimensions of the climate crisis. </a:t>
              </a:r>
              <a:endParaRPr/>
            </a:p>
          </p:txBody>
        </p:sp>
        <p:sp>
          <p:nvSpPr>
            <p:cNvPr id="755" name="Google Shape;755;p35"/>
            <p:cNvSpPr txBox="1"/>
            <p:nvPr/>
          </p:nvSpPr>
          <p:spPr>
            <a:xfrm>
              <a:off x="0" y="46002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Prompt suggestions</a:t>
              </a:r>
              <a:endParaRPr/>
            </a:p>
          </p:txBody>
        </p:sp>
      </p:grpSp>
      <p:sp>
        <p:nvSpPr>
          <p:cNvPr id="756" name="Google Shape;756;p35"/>
          <p:cNvSpPr txBox="1"/>
          <p:nvPr/>
        </p:nvSpPr>
        <p:spPr>
          <a:xfrm>
            <a:off x="962025" y="9795845"/>
            <a:ext cx="106791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201" u="none" cap="none" strike="noStrike">
                <a:solidFill>
                  <a:srgbClr val="FAF6EE"/>
                </a:solidFill>
                <a:latin typeface="Arial"/>
                <a:ea typeface="Arial"/>
                <a:cs typeface="Arial"/>
                <a:sym typeface="Arial"/>
              </a:rPr>
              <a:t>For more on this topic, please see the module on </a:t>
            </a:r>
            <a:r>
              <a:rPr b="0" i="1" lang="en-US" sz="2201" u="sng" cap="none" strike="noStrike">
                <a:solidFill>
                  <a:srgbClr val="FAF6EE"/>
                </a:solidFill>
                <a:latin typeface="Arial"/>
                <a:ea typeface="Arial"/>
                <a:cs typeface="Arial"/>
                <a:sym typeface="Arial"/>
                <a:hlinkClick r:id="rId5">
                  <a:extLst>
                    <a:ext uri="{A12FA001-AC4F-418D-AE19-62706E023703}">
                      <ahyp:hlinkClr val="tx"/>
                    </a:ext>
                  </a:extLst>
                </a:hlinkClick>
              </a:rPr>
              <a:t>Climate Justice and Emotions</a:t>
            </a:r>
            <a:endParaRPr/>
          </a:p>
        </p:txBody>
      </p:sp>
      <p:grpSp>
        <p:nvGrpSpPr>
          <p:cNvPr id="757" name="Google Shape;757;p35"/>
          <p:cNvGrpSpPr/>
          <p:nvPr/>
        </p:nvGrpSpPr>
        <p:grpSpPr>
          <a:xfrm>
            <a:off x="962033" y="1003725"/>
            <a:ext cx="8746170" cy="458700"/>
            <a:chOff x="3981450" y="1003725"/>
            <a:chExt cx="8746170" cy="458700"/>
          </a:xfrm>
        </p:grpSpPr>
        <p:sp>
          <p:nvSpPr>
            <p:cNvPr id="758" name="Google Shape;758;p35"/>
            <p:cNvSpPr/>
            <p:nvPr/>
          </p:nvSpPr>
          <p:spPr>
            <a:xfrm>
              <a:off x="3981450" y="1003725"/>
              <a:ext cx="3027600" cy="458700"/>
            </a:xfrm>
            <a:prstGeom prst="roundRect">
              <a:avLst>
                <a:gd fmla="val 45896"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59" name="Google Shape;759;p35"/>
            <p:cNvSpPr txBox="1"/>
            <p:nvPr/>
          </p:nvSpPr>
          <p:spPr>
            <a:xfrm>
              <a:off x="4200720"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PROJECT OPTION #4</a:t>
              </a: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763" name="Shape 763"/>
        <p:cNvGrpSpPr/>
        <p:nvPr/>
      </p:nvGrpSpPr>
      <p:grpSpPr>
        <a:xfrm>
          <a:off x="0" y="0"/>
          <a:ext cx="0" cy="0"/>
          <a:chOff x="0" y="0"/>
          <a:chExt cx="0" cy="0"/>
        </a:xfrm>
      </p:grpSpPr>
      <p:grpSp>
        <p:nvGrpSpPr>
          <p:cNvPr id="764" name="Google Shape;764;p36"/>
          <p:cNvGrpSpPr/>
          <p:nvPr/>
        </p:nvGrpSpPr>
        <p:grpSpPr>
          <a:xfrm>
            <a:off x="962025" y="1116806"/>
            <a:ext cx="16297200" cy="6780105"/>
            <a:chOff x="0" y="66675"/>
            <a:chExt cx="21729600" cy="9040140"/>
          </a:xfrm>
        </p:grpSpPr>
        <p:sp>
          <p:nvSpPr>
            <p:cNvPr id="765" name="Google Shape;765;p36"/>
            <p:cNvSpPr txBox="1"/>
            <p:nvPr/>
          </p:nvSpPr>
          <p:spPr>
            <a:xfrm>
              <a:off x="0" y="66675"/>
              <a:ext cx="217296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Further Reading</a:t>
              </a:r>
              <a:endParaRPr/>
            </a:p>
          </p:txBody>
        </p:sp>
        <p:sp>
          <p:nvSpPr>
            <p:cNvPr id="766" name="Google Shape;766;p36"/>
            <p:cNvSpPr txBox="1"/>
            <p:nvPr/>
          </p:nvSpPr>
          <p:spPr>
            <a:xfrm>
              <a:off x="0" y="2701215"/>
              <a:ext cx="21571800" cy="64056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Climate and the Personal Essay — A Reading List</a:t>
              </a:r>
              <a:r>
                <a:rPr b="0" i="0" lang="en-US" sz="2601" u="none" cap="none" strike="noStrike">
                  <a:solidFill>
                    <a:srgbClr val="4A4849"/>
                  </a:solidFill>
                  <a:latin typeface="Arial"/>
                  <a:ea typeface="Arial"/>
                  <a:cs typeface="Arial"/>
                  <a:sym typeface="Arial"/>
                </a:rPr>
                <a:t> (Martines, 2020) </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Environmental Justice</a:t>
              </a:r>
              <a:r>
                <a:rPr b="0" i="0" lang="en-US" sz="2601" u="none" cap="none" strike="noStrike">
                  <a:solidFill>
                    <a:srgbClr val="4A4849"/>
                  </a:solidFill>
                  <a:latin typeface="Arial"/>
                  <a:ea typeface="Arial"/>
                  <a:cs typeface="Arial"/>
                  <a:sym typeface="Arial"/>
                </a:rPr>
                <a:t> (Mohai et al., 2009) </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5">
                    <a:extLst>
                      <a:ext uri="{A12FA001-AC4F-418D-AE19-62706E023703}">
                        <ahyp:hlinkClr val="tx"/>
                      </a:ext>
                    </a:extLst>
                  </a:hlinkClick>
                </a:rPr>
                <a:t>Trends and Directions in Environmental Justice: From Inequity to Everyday Life, Community, and Just Sustainabilities</a:t>
              </a:r>
              <a:r>
                <a:rPr b="0" i="0" lang="en-US" sz="2601" u="none" cap="none" strike="noStrike">
                  <a:solidFill>
                    <a:srgbClr val="4A4849"/>
                  </a:solidFill>
                  <a:latin typeface="Arial"/>
                  <a:ea typeface="Arial"/>
                  <a:cs typeface="Arial"/>
                  <a:sym typeface="Arial"/>
                </a:rPr>
                <a:t> (Agyeman et al., 2016)</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Evolution of the environmental justice movement: activism, formalization and differentiation</a:t>
              </a:r>
              <a:r>
                <a:rPr b="0" i="0" lang="en-US" sz="2601" u="none" cap="none" strike="noStrike">
                  <a:solidFill>
                    <a:srgbClr val="4A4849"/>
                  </a:solidFill>
                  <a:latin typeface="Arial"/>
                  <a:ea typeface="Arial"/>
                  <a:cs typeface="Arial"/>
                  <a:sym typeface="Arial"/>
                </a:rPr>
                <a:t> (Colsa Perez et al., 2015) </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7">
                    <a:extLst>
                      <a:ext uri="{A12FA001-AC4F-418D-AE19-62706E023703}">
                        <ahyp:hlinkClr val="tx"/>
                      </a:ext>
                    </a:extLst>
                  </a:hlinkClick>
                </a:rPr>
                <a:t>From environmental to climate justice: climate change and the discourse of environmental justice</a:t>
              </a:r>
              <a:r>
                <a:rPr b="0" i="0" lang="en-US" sz="2601" u="none" cap="none" strike="noStrike">
                  <a:solidFill>
                    <a:srgbClr val="4A4849"/>
                  </a:solidFill>
                  <a:latin typeface="Arial"/>
                  <a:ea typeface="Arial"/>
                  <a:cs typeface="Arial"/>
                  <a:sym typeface="Arial"/>
                </a:rPr>
                <a:t> (Schlosberg &amp; Collins, 2014) </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8">
                    <a:extLst>
                      <a:ext uri="{A12FA001-AC4F-418D-AE19-62706E023703}">
                        <ahyp:hlinkClr val="tx"/>
                      </a:ext>
                    </a:extLst>
                  </a:hlinkClick>
                </a:rPr>
                <a:t>The Dakota Access Pipeline, Environmental Injustice, and U.S. Colonialism</a:t>
              </a:r>
              <a:r>
                <a:rPr b="0" i="0" lang="en-US" sz="2601" u="none" cap="none" strike="noStrike">
                  <a:solidFill>
                    <a:srgbClr val="4A4849"/>
                  </a:solidFill>
                  <a:latin typeface="Arial"/>
                  <a:ea typeface="Arial"/>
                  <a:cs typeface="Arial"/>
                  <a:sym typeface="Arial"/>
                </a:rPr>
                <a:t> (Kyle Powys Whyte, 2017)</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9">
                    <a:extLst>
                      <a:ext uri="{A12FA001-AC4F-418D-AE19-62706E023703}">
                        <ahyp:hlinkClr val="tx"/>
                      </a:ext>
                    </a:extLst>
                  </a:hlinkClick>
                </a:rPr>
                <a:t>Theorising environmental justice: the expanding sphere of a discourse</a:t>
              </a:r>
              <a:r>
                <a:rPr b="0" i="0" lang="en-US" sz="2601" u="none" cap="none" strike="noStrike">
                  <a:solidFill>
                    <a:srgbClr val="4A4849"/>
                  </a:solidFill>
                  <a:latin typeface="Arial"/>
                  <a:ea typeface="Arial"/>
                  <a:cs typeface="Arial"/>
                  <a:sym typeface="Arial"/>
                </a:rPr>
                <a:t> (Schlosberg, 2013)</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10">
                    <a:extLst>
                      <a:ext uri="{A12FA001-AC4F-418D-AE19-62706E023703}">
                        <ahyp:hlinkClr val="tx"/>
                      </a:ext>
                    </a:extLst>
                  </a:hlinkClick>
                </a:rPr>
                <a:t>Transforming knowledge creation for environmental and epistemic justice</a:t>
              </a:r>
              <a:r>
                <a:rPr b="0" i="0" lang="en-US" sz="2601" u="none" cap="none" strike="noStrike">
                  <a:solidFill>
                    <a:srgbClr val="4A4849"/>
                  </a:solidFill>
                  <a:latin typeface="Arial"/>
                  <a:ea typeface="Arial"/>
                  <a:cs typeface="Arial"/>
                  <a:sym typeface="Arial"/>
                </a:rPr>
                <a:t> (</a:t>
              </a:r>
              <a:r>
                <a:rPr b="0" i="0" lang="en-US" sz="2601" u="sng" cap="none" strike="noStrike">
                  <a:solidFill>
                    <a:srgbClr val="4A4849"/>
                  </a:solidFill>
                  <a:latin typeface="Arial"/>
                  <a:ea typeface="Arial"/>
                  <a:cs typeface="Arial"/>
                  <a:sym typeface="Arial"/>
                  <a:hlinkClick r:id="rId11">
                    <a:extLst>
                      <a:ext uri="{A12FA001-AC4F-418D-AE19-62706E023703}">
                        <ahyp:hlinkClr val="tx"/>
                      </a:ext>
                    </a:extLst>
                  </a:hlinkClick>
                </a:rPr>
                <a:t>Temper &amp; Del Bene, 2016)</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12">
                    <a:extLst>
                      <a:ext uri="{A12FA001-AC4F-418D-AE19-62706E023703}">
                        <ahyp:hlinkClr val="tx"/>
                      </a:ext>
                    </a:extLst>
                  </a:hlinkClick>
                </a:rPr>
                <a:t>Climate Justice in the US. What Next?</a:t>
              </a:r>
              <a:r>
                <a:rPr b="0" i="0" lang="en-US" sz="2601" u="none" cap="none" strike="noStrike">
                  <a:solidFill>
                    <a:srgbClr val="4A4849"/>
                  </a:solidFill>
                  <a:latin typeface="Arial"/>
                  <a:ea typeface="Arial"/>
                  <a:cs typeface="Arial"/>
                  <a:sym typeface="Arial"/>
                </a:rPr>
                <a:t> (Dayaneni, 2009)</a:t>
              </a:r>
              <a:endParaRPr/>
            </a:p>
          </p:txBody>
        </p:sp>
        <p:sp>
          <p:nvSpPr>
            <p:cNvPr id="767" name="Google Shape;767;p36"/>
            <p:cNvSpPr txBox="1"/>
            <p:nvPr/>
          </p:nvSpPr>
          <p:spPr>
            <a:xfrm>
              <a:off x="0" y="2009412"/>
              <a:ext cx="215718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Academic Articles</a:t>
              </a:r>
              <a:endParaRPr/>
            </a:p>
          </p:txBody>
        </p:sp>
      </p:grpSp>
      <p:grpSp>
        <p:nvGrpSpPr>
          <p:cNvPr id="768" name="Google Shape;768;p36"/>
          <p:cNvGrpSpPr/>
          <p:nvPr/>
        </p:nvGrpSpPr>
        <p:grpSpPr>
          <a:xfrm>
            <a:off x="-344129" y="9570840"/>
            <a:ext cx="19880211" cy="716160"/>
            <a:chOff x="0" y="-38100"/>
            <a:chExt cx="5235940" cy="188619"/>
          </a:xfrm>
        </p:grpSpPr>
        <p:sp>
          <p:nvSpPr>
            <p:cNvPr id="769" name="Google Shape;769;p36"/>
            <p:cNvSpPr/>
            <p:nvPr/>
          </p:nvSpPr>
          <p:spPr>
            <a:xfrm>
              <a:off x="0" y="0"/>
              <a:ext cx="5235940" cy="150519"/>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770" name="Google Shape;770;p36"/>
            <p:cNvSpPr txBox="1"/>
            <p:nvPr/>
          </p:nvSpPr>
          <p:spPr>
            <a:xfrm>
              <a:off x="0" y="-38100"/>
              <a:ext cx="5235940"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774" name="Shape 774"/>
        <p:cNvGrpSpPr/>
        <p:nvPr/>
      </p:nvGrpSpPr>
      <p:grpSpPr>
        <a:xfrm>
          <a:off x="0" y="0"/>
          <a:ext cx="0" cy="0"/>
          <a:chOff x="0" y="0"/>
          <a:chExt cx="0" cy="0"/>
        </a:xfrm>
      </p:grpSpPr>
      <p:grpSp>
        <p:nvGrpSpPr>
          <p:cNvPr id="775" name="Google Shape;775;p37"/>
          <p:cNvGrpSpPr/>
          <p:nvPr/>
        </p:nvGrpSpPr>
        <p:grpSpPr>
          <a:xfrm>
            <a:off x="962025" y="1116806"/>
            <a:ext cx="16297200" cy="5572833"/>
            <a:chOff x="0" y="66675"/>
            <a:chExt cx="21729600" cy="7430444"/>
          </a:xfrm>
        </p:grpSpPr>
        <p:sp>
          <p:nvSpPr>
            <p:cNvPr id="776" name="Google Shape;776;p37"/>
            <p:cNvSpPr txBox="1"/>
            <p:nvPr/>
          </p:nvSpPr>
          <p:spPr>
            <a:xfrm>
              <a:off x="0" y="66675"/>
              <a:ext cx="217296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Further Reading</a:t>
              </a:r>
              <a:endParaRPr/>
            </a:p>
          </p:txBody>
        </p:sp>
        <p:sp>
          <p:nvSpPr>
            <p:cNvPr id="777" name="Google Shape;777;p37"/>
            <p:cNvSpPr txBox="1"/>
            <p:nvPr/>
          </p:nvSpPr>
          <p:spPr>
            <a:xfrm>
              <a:off x="0" y="2701215"/>
              <a:ext cx="21571800" cy="16014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Wealth inequality and carbon emissions in high-income countries</a:t>
              </a:r>
              <a:r>
                <a:rPr b="0" i="0" lang="en-US" sz="2601" u="none" cap="none" strike="noStrike">
                  <a:solidFill>
                    <a:srgbClr val="4A4849"/>
                  </a:solidFill>
                  <a:latin typeface="Arial"/>
                  <a:ea typeface="Arial"/>
                  <a:cs typeface="Arial"/>
                  <a:sym typeface="Arial"/>
                </a:rPr>
                <a:t> (Knight et. al., 2017) </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Why we can't have climate justice without social justice</a:t>
              </a:r>
              <a:r>
                <a:rPr b="0" i="0" lang="en-US" sz="2601" u="none" cap="none" strike="noStrike">
                  <a:solidFill>
                    <a:srgbClr val="4A4849"/>
                  </a:solidFill>
                  <a:latin typeface="Arial"/>
                  <a:ea typeface="Arial"/>
                  <a:cs typeface="Arial"/>
                  <a:sym typeface="Arial"/>
                </a:rPr>
                <a:t> (Global Landscapes Forum, 2023)</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5">
                    <a:extLst>
                      <a:ext uri="{A12FA001-AC4F-418D-AE19-62706E023703}">
                        <ahyp:hlinkClr val="tx"/>
                      </a:ext>
                    </a:extLst>
                  </a:hlinkClick>
                </a:rPr>
                <a:t>Higher Education's Role in Advancing Climate Justice</a:t>
              </a:r>
              <a:r>
                <a:rPr b="0" i="0" lang="en-US" sz="2601" u="none" cap="none" strike="noStrike">
                  <a:solidFill>
                    <a:srgbClr val="4A4849"/>
                  </a:solidFill>
                  <a:latin typeface="Arial"/>
                  <a:ea typeface="Arial"/>
                  <a:cs typeface="Arial"/>
                  <a:sym typeface="Arial"/>
                </a:rPr>
                <a:t> (Briscoe et. al., 2022)</a:t>
              </a:r>
              <a:endParaRPr/>
            </a:p>
          </p:txBody>
        </p:sp>
        <p:sp>
          <p:nvSpPr>
            <p:cNvPr id="778" name="Google Shape;778;p37"/>
            <p:cNvSpPr txBox="1"/>
            <p:nvPr/>
          </p:nvSpPr>
          <p:spPr>
            <a:xfrm>
              <a:off x="0" y="5895719"/>
              <a:ext cx="21571800" cy="16014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All We Can Save</a:t>
              </a:r>
              <a:r>
                <a:rPr b="0" i="0" lang="en-US" sz="2601" u="none" cap="none" strike="noStrike">
                  <a:solidFill>
                    <a:srgbClr val="4A4849"/>
                  </a:solidFill>
                  <a:latin typeface="Arial"/>
                  <a:ea typeface="Arial"/>
                  <a:cs typeface="Arial"/>
                  <a:sym typeface="Arial"/>
                </a:rPr>
                <a:t> (Johnson &amp; Wilkinson, 2020)</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7">
                    <a:extLst>
                      <a:ext uri="{A12FA001-AC4F-418D-AE19-62706E023703}">
                        <ahyp:hlinkClr val="tx"/>
                      </a:ext>
                    </a:extLst>
                  </a:hlinkClick>
                </a:rPr>
                <a:t>Climate and the Personal Essay — A Reading List</a:t>
              </a:r>
              <a:r>
                <a:rPr b="0" i="0" lang="en-US" sz="2601" u="none" cap="none" strike="noStrike">
                  <a:solidFill>
                    <a:srgbClr val="4A4849"/>
                  </a:solidFill>
                  <a:latin typeface="Arial"/>
                  <a:ea typeface="Arial"/>
                  <a:cs typeface="Arial"/>
                  <a:sym typeface="Arial"/>
                </a:rPr>
                <a:t> (Martines, 2020)</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8">
                    <a:extLst>
                      <a:ext uri="{A12FA001-AC4F-418D-AE19-62706E023703}">
                        <ahyp:hlinkClr val="tx"/>
                      </a:ext>
                    </a:extLst>
                  </a:hlinkClick>
                </a:rPr>
                <a:t>To Free Ourselves, We Must Feed ourselves</a:t>
              </a:r>
              <a:r>
                <a:rPr b="0" i="0" lang="en-US" sz="2601" u="none" cap="none" strike="noStrike">
                  <a:solidFill>
                    <a:srgbClr val="4A4849"/>
                  </a:solidFill>
                  <a:latin typeface="Arial"/>
                  <a:ea typeface="Arial"/>
                  <a:cs typeface="Arial"/>
                  <a:sym typeface="Arial"/>
                </a:rPr>
                <a:t> (Penniman, 2020)</a:t>
              </a:r>
              <a:endParaRPr/>
            </a:p>
          </p:txBody>
        </p:sp>
        <p:sp>
          <p:nvSpPr>
            <p:cNvPr id="779" name="Google Shape;779;p37"/>
            <p:cNvSpPr txBox="1"/>
            <p:nvPr/>
          </p:nvSpPr>
          <p:spPr>
            <a:xfrm>
              <a:off x="0" y="2009412"/>
              <a:ext cx="215718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Online Readings</a:t>
              </a:r>
              <a:endParaRPr/>
            </a:p>
          </p:txBody>
        </p:sp>
        <p:sp>
          <p:nvSpPr>
            <p:cNvPr id="780" name="Google Shape;780;p37"/>
            <p:cNvSpPr txBox="1"/>
            <p:nvPr/>
          </p:nvSpPr>
          <p:spPr>
            <a:xfrm>
              <a:off x="0" y="5203916"/>
              <a:ext cx="215718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From the Climate Justice Movement</a:t>
              </a:r>
              <a:endParaRPr/>
            </a:p>
          </p:txBody>
        </p:sp>
      </p:grpSp>
      <p:grpSp>
        <p:nvGrpSpPr>
          <p:cNvPr id="781" name="Google Shape;781;p37"/>
          <p:cNvGrpSpPr/>
          <p:nvPr/>
        </p:nvGrpSpPr>
        <p:grpSpPr>
          <a:xfrm>
            <a:off x="-344129" y="9570840"/>
            <a:ext cx="19880211" cy="716160"/>
            <a:chOff x="0" y="-38100"/>
            <a:chExt cx="5235940" cy="188619"/>
          </a:xfrm>
        </p:grpSpPr>
        <p:sp>
          <p:nvSpPr>
            <p:cNvPr id="782" name="Google Shape;782;p37"/>
            <p:cNvSpPr/>
            <p:nvPr/>
          </p:nvSpPr>
          <p:spPr>
            <a:xfrm>
              <a:off x="0" y="0"/>
              <a:ext cx="5235940" cy="150519"/>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783" name="Google Shape;783;p37"/>
            <p:cNvSpPr txBox="1"/>
            <p:nvPr/>
          </p:nvSpPr>
          <p:spPr>
            <a:xfrm>
              <a:off x="0" y="-38100"/>
              <a:ext cx="5235940"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787" name="Shape 787"/>
        <p:cNvGrpSpPr/>
        <p:nvPr/>
      </p:nvGrpSpPr>
      <p:grpSpPr>
        <a:xfrm>
          <a:off x="0" y="0"/>
          <a:ext cx="0" cy="0"/>
          <a:chOff x="0" y="0"/>
          <a:chExt cx="0" cy="0"/>
        </a:xfrm>
      </p:grpSpPr>
      <p:grpSp>
        <p:nvGrpSpPr>
          <p:cNvPr id="788" name="Google Shape;788;p38"/>
          <p:cNvGrpSpPr/>
          <p:nvPr/>
        </p:nvGrpSpPr>
        <p:grpSpPr>
          <a:xfrm>
            <a:off x="-1248082" y="9570840"/>
            <a:ext cx="20784165" cy="716160"/>
            <a:chOff x="0" y="-38100"/>
            <a:chExt cx="5474019" cy="188619"/>
          </a:xfrm>
        </p:grpSpPr>
        <p:sp>
          <p:nvSpPr>
            <p:cNvPr id="789" name="Google Shape;789;p38"/>
            <p:cNvSpPr/>
            <p:nvPr/>
          </p:nvSpPr>
          <p:spPr>
            <a:xfrm>
              <a:off x="0" y="0"/>
              <a:ext cx="5474019" cy="150519"/>
            </a:xfrm>
            <a:custGeom>
              <a:rect b="b" l="l" r="r" t="t"/>
              <a:pathLst>
                <a:path extrusionOk="0" h="150519" w="5474019">
                  <a:moveTo>
                    <a:pt x="0" y="0"/>
                  </a:moveTo>
                  <a:lnTo>
                    <a:pt x="5474019" y="0"/>
                  </a:lnTo>
                  <a:lnTo>
                    <a:pt x="5474019" y="150519"/>
                  </a:lnTo>
                  <a:lnTo>
                    <a:pt x="0" y="150519"/>
                  </a:lnTo>
                  <a:close/>
                </a:path>
              </a:pathLst>
            </a:custGeom>
            <a:solidFill>
              <a:srgbClr val="4A4849"/>
            </a:solidFill>
            <a:ln>
              <a:noFill/>
            </a:ln>
          </p:spPr>
        </p:sp>
        <p:sp>
          <p:nvSpPr>
            <p:cNvPr id="790" name="Google Shape;790;p38"/>
            <p:cNvSpPr txBox="1"/>
            <p:nvPr/>
          </p:nvSpPr>
          <p:spPr>
            <a:xfrm>
              <a:off x="0" y="-38100"/>
              <a:ext cx="5474019"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1" name="Google Shape;791;p38"/>
          <p:cNvSpPr/>
          <p:nvPr/>
        </p:nvSpPr>
        <p:spPr>
          <a:xfrm>
            <a:off x="10760137" y="1991406"/>
            <a:ext cx="6499163" cy="6304188"/>
          </a:xfrm>
          <a:custGeom>
            <a:rect b="b" l="l" r="r" t="t"/>
            <a:pathLst>
              <a:path extrusionOk="0" h="6304188" w="6499163">
                <a:moveTo>
                  <a:pt x="0" y="0"/>
                </a:moveTo>
                <a:lnTo>
                  <a:pt x="6499163" y="0"/>
                </a:lnTo>
                <a:lnTo>
                  <a:pt x="6499163" y="6304188"/>
                </a:lnTo>
                <a:lnTo>
                  <a:pt x="0" y="6304188"/>
                </a:lnTo>
                <a:lnTo>
                  <a:pt x="0" y="0"/>
                </a:lnTo>
                <a:close/>
              </a:path>
            </a:pathLst>
          </a:custGeom>
          <a:blipFill rotWithShape="1">
            <a:blip r:embed="rId3">
              <a:alphaModFix/>
            </a:blip>
            <a:stretch>
              <a:fillRect b="0" l="0" r="0" t="0"/>
            </a:stretch>
          </a:blipFill>
          <a:ln>
            <a:noFill/>
          </a:ln>
        </p:spPr>
      </p:sp>
      <p:sp>
        <p:nvSpPr>
          <p:cNvPr id="792" name="Google Shape;792;p38"/>
          <p:cNvSpPr txBox="1"/>
          <p:nvPr/>
        </p:nvSpPr>
        <p:spPr>
          <a:xfrm>
            <a:off x="1028700" y="3286273"/>
            <a:ext cx="8399400" cy="318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136" u="none" cap="none" strike="noStrike">
                <a:solidFill>
                  <a:srgbClr val="4A4849"/>
                </a:solidFill>
                <a:latin typeface="Arial"/>
                <a:ea typeface="Arial"/>
                <a:cs typeface="Arial"/>
                <a:sym typeface="Arial"/>
              </a:rPr>
              <a:t>For more resources on climate and environmental justice: </a:t>
            </a:r>
            <a:r>
              <a:rPr b="1" i="0" lang="en-US" sz="4136" u="none" cap="none" strike="noStrike">
                <a:solidFill>
                  <a:srgbClr val="4A4849"/>
                </a:solidFill>
                <a:latin typeface="Arial"/>
                <a:ea typeface="Arial"/>
                <a:cs typeface="Arial"/>
                <a:sym typeface="Arial"/>
              </a:rPr>
              <a:t>Please explore other modules in the Climate Justice Instructional Toolkit.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796" name="Shape 796"/>
        <p:cNvGrpSpPr/>
        <p:nvPr/>
      </p:nvGrpSpPr>
      <p:grpSpPr>
        <a:xfrm>
          <a:off x="0" y="0"/>
          <a:ext cx="0" cy="0"/>
          <a:chOff x="0" y="0"/>
          <a:chExt cx="0" cy="0"/>
        </a:xfrm>
      </p:grpSpPr>
      <p:sp>
        <p:nvSpPr>
          <p:cNvPr id="797" name="Google Shape;797;p39"/>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Module References</a:t>
            </a:r>
            <a:endParaRPr/>
          </a:p>
        </p:txBody>
      </p:sp>
      <p:sp>
        <p:nvSpPr>
          <p:cNvPr id="798" name="Google Shape;798;p39"/>
          <p:cNvSpPr txBox="1"/>
          <p:nvPr/>
        </p:nvSpPr>
        <p:spPr>
          <a:xfrm>
            <a:off x="962025" y="2571477"/>
            <a:ext cx="16178700" cy="5852100"/>
          </a:xfrm>
          <a:prstGeom prst="rect">
            <a:avLst/>
          </a:prstGeom>
          <a:noFill/>
          <a:ln>
            <a:noFill/>
          </a:ln>
        </p:spPr>
        <p:txBody>
          <a:bodyPr anchorCtr="0" anchor="t" bIns="0" lIns="0" spcFirstLastPara="1" rIns="0" wrap="square" tIns="0">
            <a:spAutoFit/>
          </a:bodyPr>
          <a:lstStyle/>
          <a:p>
            <a:pPr indent="-355663" lvl="1" marL="457200"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3">
                  <a:extLst>
                    <a:ext uri="{A12FA001-AC4F-418D-AE19-62706E023703}">
                      <ahyp:hlinkClr val="tx"/>
                    </a:ext>
                  </a:extLst>
                </a:hlinkClick>
              </a:rPr>
              <a:t>Environmental Protection Agency (EPA). (2023, July, 7) </a:t>
            </a:r>
            <a:r>
              <a:rPr b="0" i="0" lang="en-US" sz="2001" u="sng" cap="none" strike="noStrike">
                <a:solidFill>
                  <a:srgbClr val="4A4849"/>
                </a:solidFill>
                <a:latin typeface="Arial"/>
                <a:ea typeface="Arial"/>
                <a:cs typeface="Arial"/>
                <a:sym typeface="Arial"/>
                <a:hlinkClick r:id="rId4">
                  <a:extLst>
                    <a:ext uri="{A12FA001-AC4F-418D-AE19-62706E023703}">
                      <ahyp:hlinkClr val="tx"/>
                    </a:ext>
                  </a:extLst>
                </a:hlinkClick>
              </a:rPr>
              <a:t>Environmental Justice.</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5">
                  <a:extLst>
                    <a:ext uri="{A12FA001-AC4F-418D-AE19-62706E023703}">
                      <ahyp:hlinkClr val="tx"/>
                    </a:ext>
                  </a:extLst>
                </a:hlinkClick>
              </a:rPr>
              <a:t>Equitable and Just National Climate Platform.</a:t>
            </a:r>
            <a:r>
              <a:rPr b="0" i="0" lang="en-US" sz="2001" u="sng" cap="none" strike="noStrike">
                <a:solidFill>
                  <a:srgbClr val="4A4849"/>
                </a:solidFill>
                <a:latin typeface="Arial"/>
                <a:ea typeface="Arial"/>
                <a:cs typeface="Arial"/>
                <a:sym typeface="Arial"/>
                <a:hlinkClick r:id="rId6">
                  <a:extLst>
                    <a:ext uri="{A12FA001-AC4F-418D-AE19-62706E023703}">
                      <ahyp:hlinkClr val="tx"/>
                    </a:ext>
                  </a:extLst>
                </a:hlinkClick>
              </a:rPr>
              <a:t> Stories.</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7">
                  <a:extLst>
                    <a:ext uri="{A12FA001-AC4F-418D-AE19-62706E023703}">
                      <ahyp:hlinkClr val="tx"/>
                    </a:ext>
                  </a:extLst>
                </a:hlinkClick>
              </a:rPr>
              <a:t>Frontline Youth: Fighting for Climate for Climate Justice.</a:t>
            </a:r>
            <a:r>
              <a:rPr b="0" i="0" lang="en-US" sz="2001" u="sng" cap="none" strike="noStrike">
                <a:solidFill>
                  <a:srgbClr val="4A4849"/>
                </a:solidFill>
                <a:latin typeface="Arial"/>
                <a:ea typeface="Arial"/>
                <a:cs typeface="Arial"/>
                <a:sym typeface="Arial"/>
                <a:hlinkClick r:id="rId8">
                  <a:extLst>
                    <a:ext uri="{A12FA001-AC4F-418D-AE19-62706E023703}">
                      <ahyp:hlinkClr val="tx"/>
                    </a:ext>
                  </a:extLst>
                </a:hlinkClick>
              </a:rPr>
              <a:t> Climate Justice Alliance.</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General Accounting Office. (1992). </a:t>
            </a:r>
            <a:r>
              <a:rPr b="0" i="0" lang="en-US" sz="2001" u="sng" cap="none" strike="noStrike">
                <a:solidFill>
                  <a:srgbClr val="4A4849"/>
                </a:solidFill>
                <a:latin typeface="Arial"/>
                <a:ea typeface="Arial"/>
                <a:cs typeface="Arial"/>
                <a:sym typeface="Arial"/>
                <a:hlinkClick r:id="rId9">
                  <a:extLst>
                    <a:ext uri="{A12FA001-AC4F-418D-AE19-62706E023703}">
                      <ahyp:hlinkClr val="tx"/>
                    </a:ext>
                  </a:extLst>
                </a:hlinkClick>
              </a:rPr>
              <a:t>Siting of Hazardous Waste Landfills and Their Correlation with Racial and Economic Status of Surrounding Communities: Report.</a:t>
            </a:r>
            <a:r>
              <a:rPr b="0" i="0" lang="en-US" sz="2001" u="none" cap="none" strike="noStrike">
                <a:solidFill>
                  <a:srgbClr val="4A4849"/>
                </a:solidFill>
                <a:latin typeface="Arial"/>
                <a:ea typeface="Arial"/>
                <a:cs typeface="Arial"/>
                <a:sym typeface="Arial"/>
              </a:rPr>
              <a:t> The Office.</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Grosse, C., &amp; Mark, B. (2020). </a:t>
            </a:r>
            <a:r>
              <a:rPr b="0" i="0" lang="en-US" sz="2001" u="sng" cap="none" strike="noStrike">
                <a:solidFill>
                  <a:srgbClr val="4A4849"/>
                </a:solidFill>
                <a:latin typeface="Arial"/>
                <a:ea typeface="Arial"/>
                <a:cs typeface="Arial"/>
                <a:sym typeface="Arial"/>
                <a:hlinkClick r:id="rId10">
                  <a:extLst>
                    <a:ext uri="{A12FA001-AC4F-418D-AE19-62706E023703}">
                      <ahyp:hlinkClr val="tx"/>
                    </a:ext>
                  </a:extLst>
                </a:hlinkClick>
              </a:rPr>
              <a:t>A colonized COP: Indigenous exclusion and youth climate justice activism at the United Nations climate change negotiations</a:t>
            </a:r>
            <a:r>
              <a:rPr b="0" i="0" lang="en-US" sz="2001" u="none" cap="none" strike="noStrike">
                <a:solidFill>
                  <a:srgbClr val="4A4849"/>
                </a:solidFill>
                <a:latin typeface="Arial"/>
                <a:ea typeface="Arial"/>
                <a:cs typeface="Arial"/>
                <a:sym typeface="Arial"/>
              </a:rPr>
              <a:t>. Journal of Human Rights and the Environment, 11(3), 146-170.</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Henry &amp; Kutz (2023) </a:t>
            </a:r>
            <a:r>
              <a:rPr b="0" i="0" lang="en-US" sz="2001" u="sng" cap="none" strike="noStrike">
                <a:solidFill>
                  <a:srgbClr val="4A4849"/>
                </a:solidFill>
                <a:latin typeface="Arial"/>
                <a:ea typeface="Arial"/>
                <a:cs typeface="Arial"/>
                <a:sym typeface="Arial"/>
                <a:hlinkClick r:id="rId11">
                  <a:extLst>
                    <a:ext uri="{A12FA001-AC4F-418D-AE19-62706E023703}">
                      <ahyp:hlinkClr val="tx"/>
                    </a:ext>
                  </a:extLst>
                </a:hlinkClick>
              </a:rPr>
              <a:t>Mothers of the movement: Black environmental justice activists reflect on the women who have paved the way.</a:t>
            </a:r>
            <a:r>
              <a:rPr b="0" i="0" lang="en-US" sz="2001" u="none" cap="none" strike="noStrike">
                <a:solidFill>
                  <a:srgbClr val="4A4849"/>
                </a:solidFill>
                <a:latin typeface="Arial"/>
                <a:ea typeface="Arial"/>
                <a:cs typeface="Arial"/>
                <a:sym typeface="Arial"/>
              </a:rPr>
              <a:t> The 19th.</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Houska, T (2017) </a:t>
            </a:r>
            <a:r>
              <a:rPr b="0" i="0" lang="en-US" sz="2001" u="sng" cap="none" strike="noStrike">
                <a:solidFill>
                  <a:srgbClr val="4A4849"/>
                </a:solidFill>
                <a:latin typeface="Arial"/>
                <a:ea typeface="Arial"/>
                <a:cs typeface="Arial"/>
                <a:sym typeface="Arial"/>
                <a:hlinkClick r:id="rId12">
                  <a:extLst>
                    <a:ext uri="{A12FA001-AC4F-418D-AE19-62706E023703}">
                      <ahyp:hlinkClr val="tx"/>
                    </a:ext>
                  </a:extLst>
                </a:hlinkClick>
              </a:rPr>
              <a:t>The Standing Rock resistance and our fight for Indigenous rights.</a:t>
            </a:r>
            <a:r>
              <a:rPr b="0" i="0" lang="en-US" sz="2001" u="none" cap="none" strike="noStrike">
                <a:solidFill>
                  <a:srgbClr val="4A4849"/>
                </a:solidFill>
                <a:latin typeface="Arial"/>
                <a:ea typeface="Arial"/>
                <a:cs typeface="Arial"/>
                <a:sym typeface="Arial"/>
              </a:rPr>
              <a:t> TED Talk.</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Johnzon, E. (2022) </a:t>
            </a:r>
            <a:r>
              <a:rPr b="0" i="0" lang="en-US" sz="2001" u="sng" cap="none" strike="noStrike">
                <a:solidFill>
                  <a:srgbClr val="4A4849"/>
                </a:solidFill>
                <a:latin typeface="Arial"/>
                <a:ea typeface="Arial"/>
                <a:cs typeface="Arial"/>
                <a:sym typeface="Arial"/>
                <a:hlinkClick r:id="rId13">
                  <a:extLst>
                    <a:ext uri="{A12FA001-AC4F-418D-AE19-62706E023703}">
                      <ahyp:hlinkClr val="tx"/>
                    </a:ext>
                  </a:extLst>
                </a:hlinkClick>
              </a:rPr>
              <a:t>How to find joy in climate action.</a:t>
            </a:r>
            <a:r>
              <a:rPr b="0" i="0" lang="en-US" sz="2001" u="none" cap="none" strike="noStrike">
                <a:solidFill>
                  <a:srgbClr val="4A4849"/>
                </a:solidFill>
                <a:latin typeface="Arial"/>
                <a:ea typeface="Arial"/>
                <a:cs typeface="Arial"/>
                <a:sym typeface="Arial"/>
              </a:rPr>
              <a:t> TED Talk.</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C. Martinez, S. Gupta (2013) </a:t>
            </a:r>
            <a:r>
              <a:rPr b="0" i="0" lang="en-US" sz="2001" u="sng" cap="none" strike="noStrike">
                <a:solidFill>
                  <a:srgbClr val="4A4849"/>
                </a:solidFill>
                <a:latin typeface="Arial"/>
                <a:ea typeface="Arial"/>
                <a:cs typeface="Arial"/>
                <a:sym typeface="Arial"/>
                <a:hlinkClick r:id="rId14">
                  <a:extLst>
                    <a:ext uri="{A12FA001-AC4F-418D-AE19-62706E023703}">
                      <ahyp:hlinkClr val="tx"/>
                    </a:ext>
                  </a:extLst>
                </a:hlinkClick>
              </a:rPr>
              <a:t>Climate Inequality: Forgotten History.</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Mohai, P., Pellow, D., &amp; Roberts, J. T. (2009). </a:t>
            </a:r>
            <a:r>
              <a:rPr b="0" i="0" lang="en-US" sz="2001" u="sng" cap="none" strike="noStrike">
                <a:solidFill>
                  <a:srgbClr val="4A4849"/>
                </a:solidFill>
                <a:latin typeface="Arial"/>
                <a:ea typeface="Arial"/>
                <a:cs typeface="Arial"/>
                <a:sym typeface="Arial"/>
                <a:hlinkClick r:id="rId15">
                  <a:extLst>
                    <a:ext uri="{A12FA001-AC4F-418D-AE19-62706E023703}">
                      <ahyp:hlinkClr val="tx"/>
                    </a:ext>
                  </a:extLst>
                </a:hlinkClick>
              </a:rPr>
              <a:t>Environmental justice. Annual review of environment and resources</a:t>
            </a:r>
            <a:r>
              <a:rPr b="0" i="0" lang="en-US" sz="2001" u="none" cap="none" strike="noStrike">
                <a:solidFill>
                  <a:srgbClr val="4A4849"/>
                </a:solidFill>
                <a:latin typeface="Arial"/>
                <a:ea typeface="Arial"/>
                <a:cs typeface="Arial"/>
                <a:sym typeface="Arial"/>
              </a:rPr>
              <a:t>, 34, 405-430.</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MIT Climate Portal. (2023, July, 7). Climate Justice.</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Pellow, D.N., and L. Sun-Hee Park (2009), ‘From Climate Change and Climate Disruption to Climate Justice: Analysis and Policy Considerations for African American Communities’, Department of Sociology, University of Minnesota. Pellow, D. N. (2017). </a:t>
            </a:r>
            <a:r>
              <a:rPr b="0" i="0" lang="en-US" sz="2001" u="sng" cap="none" strike="noStrike">
                <a:solidFill>
                  <a:srgbClr val="4A4849"/>
                </a:solidFill>
                <a:latin typeface="Arial"/>
                <a:ea typeface="Arial"/>
                <a:cs typeface="Arial"/>
                <a:sym typeface="Arial"/>
                <a:hlinkClick r:id="rId16">
                  <a:extLst>
                    <a:ext uri="{A12FA001-AC4F-418D-AE19-62706E023703}">
                      <ahyp:hlinkClr val="tx"/>
                    </a:ext>
                  </a:extLst>
                </a:hlinkClick>
              </a:rPr>
              <a:t>What is critical environmental justice?</a:t>
            </a:r>
            <a:r>
              <a:rPr b="0" i="0" lang="en-US" sz="2001" u="none" cap="none" strike="noStrike">
                <a:solidFill>
                  <a:srgbClr val="4A4849"/>
                </a:solidFill>
                <a:latin typeface="Arial"/>
                <a:ea typeface="Arial"/>
                <a:cs typeface="Arial"/>
                <a:sym typeface="Arial"/>
              </a:rPr>
              <a:t>. John Wiley &amp; Sons.</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Pellow, D. N. (2016). </a:t>
            </a:r>
            <a:r>
              <a:rPr b="0" i="0" lang="en-US" sz="2001" u="sng" cap="none" strike="noStrike">
                <a:solidFill>
                  <a:srgbClr val="4A4849"/>
                </a:solidFill>
                <a:latin typeface="Arial"/>
                <a:ea typeface="Arial"/>
                <a:cs typeface="Arial"/>
                <a:sym typeface="Arial"/>
                <a:hlinkClick r:id="rId17">
                  <a:extLst>
                    <a:ext uri="{A12FA001-AC4F-418D-AE19-62706E023703}">
                      <ahyp:hlinkClr val="tx"/>
                    </a:ext>
                  </a:extLst>
                </a:hlinkClick>
              </a:rPr>
              <a:t>Toward a critical environmental justice studies: Black Lives Matter as an environmental justice challenge.</a:t>
            </a:r>
            <a:r>
              <a:rPr b="0" i="0" lang="en-US" sz="2001" u="none" cap="none" strike="noStrike">
                <a:solidFill>
                  <a:srgbClr val="4A4849"/>
                </a:solidFill>
                <a:latin typeface="Arial"/>
                <a:ea typeface="Arial"/>
                <a:cs typeface="Arial"/>
                <a:sym typeface="Arial"/>
              </a:rPr>
              <a:t> Du Bois Review: Social Science Research on Race, 13(2), 221-236.</a:t>
            </a:r>
            <a:endParaRPr/>
          </a:p>
        </p:txBody>
      </p:sp>
      <p:grpSp>
        <p:nvGrpSpPr>
          <p:cNvPr id="799" name="Google Shape;799;p39"/>
          <p:cNvGrpSpPr/>
          <p:nvPr/>
        </p:nvGrpSpPr>
        <p:grpSpPr>
          <a:xfrm>
            <a:off x="-344129" y="9570840"/>
            <a:ext cx="19880211" cy="716160"/>
            <a:chOff x="0" y="-38100"/>
            <a:chExt cx="5235940" cy="188619"/>
          </a:xfrm>
        </p:grpSpPr>
        <p:sp>
          <p:nvSpPr>
            <p:cNvPr id="800" name="Google Shape;800;p39"/>
            <p:cNvSpPr/>
            <p:nvPr/>
          </p:nvSpPr>
          <p:spPr>
            <a:xfrm>
              <a:off x="0" y="0"/>
              <a:ext cx="5235940" cy="150519"/>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801" name="Google Shape;801;p39"/>
            <p:cNvSpPr txBox="1"/>
            <p:nvPr/>
          </p:nvSpPr>
          <p:spPr>
            <a:xfrm>
              <a:off x="0" y="-38100"/>
              <a:ext cx="5235940"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43" name="Shape 143"/>
        <p:cNvGrpSpPr/>
        <p:nvPr/>
      </p:nvGrpSpPr>
      <p:grpSpPr>
        <a:xfrm>
          <a:off x="0" y="0"/>
          <a:ext cx="0" cy="0"/>
          <a:chOff x="0" y="0"/>
          <a:chExt cx="0" cy="0"/>
        </a:xfrm>
      </p:grpSpPr>
      <p:grpSp>
        <p:nvGrpSpPr>
          <p:cNvPr id="144" name="Google Shape;144;p4"/>
          <p:cNvGrpSpPr/>
          <p:nvPr/>
        </p:nvGrpSpPr>
        <p:grpSpPr>
          <a:xfrm>
            <a:off x="-1248082" y="9570840"/>
            <a:ext cx="13358044" cy="716160"/>
            <a:chOff x="0" y="-38100"/>
            <a:chExt cx="3518168" cy="188619"/>
          </a:xfrm>
        </p:grpSpPr>
        <p:sp>
          <p:nvSpPr>
            <p:cNvPr id="145" name="Google Shape;145;p4"/>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46" name="Google Shape;146;p4"/>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4"/>
          <p:cNvGrpSpPr/>
          <p:nvPr/>
        </p:nvGrpSpPr>
        <p:grpSpPr>
          <a:xfrm>
            <a:off x="12109962" y="9570840"/>
            <a:ext cx="7108723" cy="716160"/>
            <a:chOff x="0" y="-38100"/>
            <a:chExt cx="1872256" cy="188619"/>
          </a:xfrm>
        </p:grpSpPr>
        <p:sp>
          <p:nvSpPr>
            <p:cNvPr id="148" name="Google Shape;148;p4"/>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149" name="Google Shape;149;p4"/>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0" name="Google Shape;150;p4"/>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3">
              <a:alphaModFix/>
            </a:blip>
            <a:stretch>
              <a:fillRect b="0" l="-78268" r="-125544" t="0"/>
            </a:stretch>
          </a:blipFill>
          <a:ln>
            <a:noFill/>
          </a:ln>
        </p:spPr>
      </p:sp>
      <p:grpSp>
        <p:nvGrpSpPr>
          <p:cNvPr id="151" name="Google Shape;151;p4"/>
          <p:cNvGrpSpPr/>
          <p:nvPr/>
        </p:nvGrpSpPr>
        <p:grpSpPr>
          <a:xfrm>
            <a:off x="1028700" y="1771494"/>
            <a:ext cx="10425375" cy="5227372"/>
            <a:chOff x="0" y="104775"/>
            <a:chExt cx="13900500" cy="6969830"/>
          </a:xfrm>
        </p:grpSpPr>
        <p:sp>
          <p:nvSpPr>
            <p:cNvPr id="152" name="Google Shape;152;p4"/>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Warm up</a:t>
              </a:r>
              <a:endParaRPr/>
            </a:p>
          </p:txBody>
        </p:sp>
        <p:sp>
          <p:nvSpPr>
            <p:cNvPr id="153" name="Google Shape;153;p4"/>
            <p:cNvSpPr txBox="1"/>
            <p:nvPr/>
          </p:nvSpPr>
          <p:spPr>
            <a:xfrm>
              <a:off x="0" y="3134105"/>
              <a:ext cx="13528500" cy="394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How do you define climate and/or environmental justice? What might be the difference between these terms?</a:t>
              </a:r>
              <a:endParaRPr/>
            </a:p>
            <a:p>
              <a:pPr indent="0" lvl="0" marL="0" marR="0" rtl="0" algn="l">
                <a:lnSpc>
                  <a:spcPct val="100000"/>
                </a:lnSpc>
                <a:spcBef>
                  <a:spcPts val="0"/>
                </a:spcBef>
                <a:spcAft>
                  <a:spcPts val="0"/>
                </a:spcAft>
                <a:buNone/>
              </a:pPr>
              <a:r>
                <a:t/>
              </a:r>
              <a:endParaRPr b="1" i="0" sz="3200"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3200" u="none" cap="none" strike="noStrike">
                  <a:solidFill>
                    <a:srgbClr val="4A4849"/>
                  </a:solidFill>
                  <a:latin typeface="Arial"/>
                  <a:ea typeface="Arial"/>
                  <a:cs typeface="Arial"/>
                  <a:sym typeface="Arial"/>
                </a:rPr>
                <a:t>Turn to a partner or small group and brainstorm your ideas.</a:t>
              </a:r>
              <a:endParaRPr/>
            </a:p>
          </p:txBody>
        </p:sp>
      </p:grpSp>
      <p:sp>
        <p:nvSpPr>
          <p:cNvPr id="154" name="Google Shape;154;p4"/>
          <p:cNvSpPr txBox="1"/>
          <p:nvPr/>
        </p:nvSpPr>
        <p:spPr>
          <a:xfrm>
            <a:off x="12435374" y="180325"/>
            <a:ext cx="55272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100">
                <a:solidFill>
                  <a:srgbClr val="4A4849"/>
                </a:solidFill>
              </a:rPr>
              <a:t>© Google / </a:t>
            </a:r>
            <a:r>
              <a:rPr lang="en-US" sz="1100" u="sng">
                <a:solidFill>
                  <a:srgbClr val="4A4849"/>
                </a:solidFill>
                <a:hlinkClick r:id="rId4">
                  <a:extLst>
                    <a:ext uri="{A12FA001-AC4F-418D-AE19-62706E023703}">
                      <ahyp:hlinkClr val="tx"/>
                    </a:ext>
                  </a:extLst>
                </a:hlinkClick>
              </a:rPr>
              <a:t>Kevin Dooley.</a:t>
            </a:r>
            <a:r>
              <a:rPr lang="en-US" sz="1100">
                <a:solidFill>
                  <a:srgbClr val="4A4849"/>
                </a:solidFill>
              </a:rPr>
              <a:t> All rights reserved. This content is excluded from our Creative Commons license. For more information, see </a:t>
            </a:r>
            <a:r>
              <a:rPr lang="en-US" sz="1100" u="sng">
                <a:solidFill>
                  <a:srgbClr val="4A4849"/>
                </a:solidFill>
                <a:hlinkClick r:id="rId5">
                  <a:extLst>
                    <a:ext uri="{A12FA001-AC4F-418D-AE19-62706E023703}">
                      <ahyp:hlinkClr val="tx"/>
                    </a:ext>
                  </a:extLst>
                </a:hlinkClick>
              </a:rPr>
              <a:t>https://ocw.mit.edu/help/faq-fair-use/</a:t>
            </a:r>
            <a:r>
              <a:rPr lang="en-US" sz="1100">
                <a:solidFill>
                  <a:srgbClr val="4A4849"/>
                </a:solidFill>
              </a:rPr>
              <a:t> .</a:t>
            </a:r>
            <a:endParaRPr sz="1100">
              <a:solidFill>
                <a:srgbClr val="4A4849"/>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805" name="Shape 805"/>
        <p:cNvGrpSpPr/>
        <p:nvPr/>
      </p:nvGrpSpPr>
      <p:grpSpPr>
        <a:xfrm>
          <a:off x="0" y="0"/>
          <a:ext cx="0" cy="0"/>
          <a:chOff x="0" y="0"/>
          <a:chExt cx="0" cy="0"/>
        </a:xfrm>
      </p:grpSpPr>
      <p:sp>
        <p:nvSpPr>
          <p:cNvPr id="806" name="Google Shape;806;p40"/>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Module References</a:t>
            </a:r>
            <a:endParaRPr/>
          </a:p>
        </p:txBody>
      </p:sp>
      <p:sp>
        <p:nvSpPr>
          <p:cNvPr id="807" name="Google Shape;807;p40"/>
          <p:cNvSpPr txBox="1"/>
          <p:nvPr/>
        </p:nvSpPr>
        <p:spPr>
          <a:xfrm>
            <a:off x="962025" y="2571477"/>
            <a:ext cx="16178700" cy="3387900"/>
          </a:xfrm>
          <a:prstGeom prst="rect">
            <a:avLst/>
          </a:prstGeom>
          <a:noFill/>
          <a:ln>
            <a:noFill/>
          </a:ln>
        </p:spPr>
        <p:txBody>
          <a:bodyPr anchorCtr="0" anchor="t" bIns="0" lIns="0" spcFirstLastPara="1" rIns="0" wrap="square" tIns="0">
            <a:spAutoFit/>
          </a:bodyPr>
          <a:lstStyle/>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Prakash, V. (2020) </a:t>
            </a:r>
            <a:r>
              <a:rPr b="0" i="0" lang="en-US" sz="2001" u="sng" cap="none" strike="noStrike">
                <a:solidFill>
                  <a:srgbClr val="4A4849"/>
                </a:solidFill>
                <a:latin typeface="Arial"/>
                <a:ea typeface="Arial"/>
                <a:cs typeface="Arial"/>
                <a:sym typeface="Arial"/>
                <a:hlinkClick r:id="rId3">
                  <a:extLst>
                    <a:ext uri="{A12FA001-AC4F-418D-AE19-62706E023703}">
                      <ahyp:hlinkClr val="tx"/>
                    </a:ext>
                  </a:extLst>
                </a:hlinkClick>
              </a:rPr>
              <a:t>Varshini Prakash on Redefining What's Possible</a:t>
            </a:r>
            <a:r>
              <a:rPr b="0" i="0" lang="en-US" sz="2001" u="sng" cap="none" strike="noStrike">
                <a:solidFill>
                  <a:srgbClr val="4A4849"/>
                </a:solidFill>
                <a:latin typeface="Arial"/>
                <a:ea typeface="Arial"/>
                <a:cs typeface="Arial"/>
                <a:sym typeface="Arial"/>
              </a:rPr>
              <a:t>.</a:t>
            </a:r>
            <a:r>
              <a:rPr b="0" i="0" lang="en-US" sz="2001" u="none" cap="none" strike="noStrike">
                <a:solidFill>
                  <a:srgbClr val="4A4849"/>
                </a:solidFill>
                <a:latin typeface="Arial"/>
                <a:ea typeface="Arial"/>
                <a:cs typeface="Arial"/>
                <a:sym typeface="Arial"/>
              </a:rPr>
              <a:t> Sierra Club.</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rPr>
              <a:t>The Climate Justice Alliance. How we Work.</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Rosado, L. (2023) </a:t>
            </a:r>
            <a:r>
              <a:rPr b="0" i="0" lang="en-US" sz="2001" u="sng" cap="none" strike="noStrike">
                <a:solidFill>
                  <a:srgbClr val="4A4849"/>
                </a:solidFill>
                <a:latin typeface="Arial"/>
                <a:ea typeface="Arial"/>
                <a:cs typeface="Arial"/>
                <a:sym typeface="Arial"/>
              </a:rPr>
              <a:t>Dyanna Jaye: Bringing the urgency of organizing to climate policy.</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Taylor, Dorceta (2020) </a:t>
            </a:r>
            <a:r>
              <a:rPr b="0" i="0" lang="en-US" sz="2001" u="sng" cap="none" strike="noStrike">
                <a:solidFill>
                  <a:srgbClr val="4A4849"/>
                </a:solidFill>
                <a:latin typeface="Arial"/>
                <a:ea typeface="Arial"/>
                <a:cs typeface="Arial"/>
                <a:sym typeface="Arial"/>
              </a:rPr>
              <a:t>The Future of Environmental Justice is True Equality.</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United Church of Christ. Commission for Racial Justice. (1987).</a:t>
            </a:r>
            <a:r>
              <a:rPr b="0" i="0" lang="en-US" sz="2001" u="sng" cap="none" strike="noStrike">
                <a:solidFill>
                  <a:srgbClr val="4A4849"/>
                </a:solidFill>
                <a:latin typeface="Arial"/>
                <a:ea typeface="Arial"/>
                <a:cs typeface="Arial"/>
                <a:sym typeface="Arial"/>
                <a:hlinkClick r:id="rId4">
                  <a:extLst>
                    <a:ext uri="{A12FA001-AC4F-418D-AE19-62706E023703}">
                      <ahyp:hlinkClr val="tx"/>
                    </a:ext>
                  </a:extLst>
                </a:hlinkClick>
              </a:rPr>
              <a:t> Toxic wastes and race in the United States: A national report on the racial and socio-economic characteristics of communities with hazardous waste sites.</a:t>
            </a:r>
            <a:r>
              <a:rPr b="0" i="0" lang="en-US" sz="2001" u="none" cap="none" strike="noStrike">
                <a:solidFill>
                  <a:srgbClr val="4A4849"/>
                </a:solidFill>
                <a:latin typeface="Arial"/>
                <a:ea typeface="Arial"/>
                <a:cs typeface="Arial"/>
                <a:sym typeface="Arial"/>
              </a:rPr>
              <a:t> Public Data Access. Chicago.</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rPr>
              <a:t> </a:t>
            </a:r>
            <a:r>
              <a:rPr b="0" i="0" lang="en-US" sz="2001" u="sng" cap="none" strike="noStrike">
                <a:solidFill>
                  <a:srgbClr val="4A4849"/>
                </a:solidFill>
                <a:latin typeface="Arial"/>
                <a:ea typeface="Arial"/>
                <a:cs typeface="Arial"/>
                <a:sym typeface="Arial"/>
                <a:hlinkClick r:id="rId5">
                  <a:extLst>
                    <a:ext uri="{A12FA001-AC4F-418D-AE19-62706E023703}">
                      <ahyp:hlinkClr val="tx"/>
                    </a:ext>
                  </a:extLst>
                </a:hlinkClick>
              </a:rPr>
              <a:t>What is Climate Justice?</a:t>
            </a:r>
            <a:r>
              <a:rPr b="0" i="0" lang="en-US" sz="2001" u="none" cap="none" strike="noStrike">
                <a:solidFill>
                  <a:srgbClr val="4A4849"/>
                </a:solidFill>
                <a:latin typeface="Arial"/>
                <a:ea typeface="Arial"/>
                <a:cs typeface="Arial"/>
                <a:sym typeface="Arial"/>
              </a:rPr>
              <a:t> University of California Center for Climate Justice, (2023, July, 7).</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6">
                  <a:extLst>
                    <a:ext uri="{A12FA001-AC4F-418D-AE19-62706E023703}">
                      <ahyp:hlinkClr val="tx"/>
                    </a:ext>
                  </a:extLst>
                </a:hlinkClick>
              </a:rPr>
              <a:t>What is Climate Justice?</a:t>
            </a:r>
            <a:r>
              <a:rPr b="0" i="0" lang="en-US" sz="2001" u="none" cap="none" strike="noStrike">
                <a:solidFill>
                  <a:srgbClr val="4A4849"/>
                </a:solidFill>
                <a:latin typeface="Arial"/>
                <a:ea typeface="Arial"/>
                <a:cs typeface="Arial"/>
                <a:sym typeface="Arial"/>
              </a:rPr>
              <a:t> Yale Climate Connections (2020, July).</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7">
                  <a:extLst>
                    <a:ext uri="{A12FA001-AC4F-418D-AE19-62706E023703}">
                      <ahyp:hlinkClr val="tx"/>
                    </a:ext>
                  </a:extLst>
                </a:hlinkClick>
              </a:rPr>
              <a:t>Why Climate Change is an Environmental Justice Issue</a:t>
            </a:r>
            <a:r>
              <a:rPr b="0" i="0" lang="en-US" sz="2001" u="sng" cap="none" strike="noStrike">
                <a:solidFill>
                  <a:srgbClr val="4A4849"/>
                </a:solidFill>
                <a:latin typeface="Arial"/>
                <a:ea typeface="Arial"/>
                <a:cs typeface="Arial"/>
                <a:sym typeface="Arial"/>
              </a:rPr>
              <a:t>.</a:t>
            </a:r>
            <a:r>
              <a:rPr b="0" i="0" lang="en-US" sz="2001" u="none" cap="none" strike="noStrike">
                <a:solidFill>
                  <a:srgbClr val="4A4849"/>
                </a:solidFill>
                <a:latin typeface="Arial"/>
                <a:ea typeface="Arial"/>
                <a:cs typeface="Arial"/>
                <a:sym typeface="Arial"/>
              </a:rPr>
              <a:t> Colombia Climate School, State of the Planet, Renne Cho (2020)</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Yale Environment 360 (2020) </a:t>
            </a:r>
            <a:r>
              <a:rPr b="0" i="0" lang="en-US" sz="2001" u="sng" cap="none" strike="noStrike">
                <a:solidFill>
                  <a:srgbClr val="4A4849"/>
                </a:solidFill>
                <a:latin typeface="Arial"/>
                <a:ea typeface="Arial"/>
                <a:cs typeface="Arial"/>
                <a:sym typeface="Arial"/>
                <a:hlinkClick r:id="rId8">
                  <a:extLst>
                    <a:ext uri="{A12FA001-AC4F-418D-AE19-62706E023703}">
                      <ahyp:hlinkClr val="tx"/>
                    </a:ext>
                  </a:extLst>
                </a:hlinkClick>
              </a:rPr>
              <a:t>This Environmental Justice Activist breaks down deep ties between racism and climate change.</a:t>
            </a:r>
            <a:endParaRPr/>
          </a:p>
          <a:p>
            <a:pPr indent="-228600" lvl="0" marL="457200" marR="0" rtl="0" algn="l">
              <a:lnSpc>
                <a:spcPct val="100000"/>
              </a:lnSpc>
              <a:spcBef>
                <a:spcPts val="0"/>
              </a:spcBef>
              <a:spcAft>
                <a:spcPts val="0"/>
              </a:spcAft>
              <a:buNone/>
            </a:pPr>
            <a:r>
              <a:t/>
            </a:r>
            <a:endParaRPr b="0" i="0" sz="2001" u="sng" cap="none" strike="noStrike">
              <a:solidFill>
                <a:srgbClr val="4A4849"/>
              </a:solidFill>
              <a:latin typeface="Arial"/>
              <a:ea typeface="Arial"/>
              <a:cs typeface="Arial"/>
              <a:sym typeface="Arial"/>
              <a:hlinkClick r:id="rId9">
                <a:extLst>
                  <a:ext uri="{A12FA001-AC4F-418D-AE19-62706E023703}">
                    <ahyp:hlinkClr val="tx"/>
                  </a:ext>
                </a:extLst>
              </a:hlinkClick>
            </a:endParaRPr>
          </a:p>
        </p:txBody>
      </p:sp>
      <p:grpSp>
        <p:nvGrpSpPr>
          <p:cNvPr id="808" name="Google Shape;808;p40"/>
          <p:cNvGrpSpPr/>
          <p:nvPr/>
        </p:nvGrpSpPr>
        <p:grpSpPr>
          <a:xfrm>
            <a:off x="-344129" y="9570840"/>
            <a:ext cx="19880211" cy="716160"/>
            <a:chOff x="0" y="-38100"/>
            <a:chExt cx="5235940" cy="188619"/>
          </a:xfrm>
        </p:grpSpPr>
        <p:sp>
          <p:nvSpPr>
            <p:cNvPr id="809" name="Google Shape;809;p40"/>
            <p:cNvSpPr/>
            <p:nvPr/>
          </p:nvSpPr>
          <p:spPr>
            <a:xfrm>
              <a:off x="0" y="0"/>
              <a:ext cx="5235940" cy="150519"/>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810" name="Google Shape;810;p40"/>
            <p:cNvSpPr txBox="1"/>
            <p:nvPr/>
          </p:nvSpPr>
          <p:spPr>
            <a:xfrm>
              <a:off x="0" y="-38100"/>
              <a:ext cx="5235940"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g38b02aacefe_0_29"/>
          <p:cNvSpPr txBox="1"/>
          <p:nvPr/>
        </p:nvSpPr>
        <p:spPr>
          <a:xfrm>
            <a:off x="285750" y="209550"/>
            <a:ext cx="161826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MIT OpenCourseWare</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3200" u="sng">
                <a:solidFill>
                  <a:schemeClr val="hlink"/>
                </a:solidFill>
                <a:latin typeface="Calibri"/>
                <a:ea typeface="Calibri"/>
                <a:cs typeface="Calibri"/>
                <a:sym typeface="Calibri"/>
                <a:hlinkClick r:id="rId3"/>
              </a:rPr>
              <a:t>https://ocw.mit.edu</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RES.11-003 Climate Justice Instructional Toolkit  Spring 2025</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For more information about citing these materials or our Terms of Use, visit </a:t>
            </a:r>
            <a:r>
              <a:rPr lang="en-US" sz="3200" u="sng">
                <a:solidFill>
                  <a:schemeClr val="hlink"/>
                </a:solidFill>
                <a:latin typeface="Calibri"/>
                <a:ea typeface="Calibri"/>
                <a:cs typeface="Calibri"/>
                <a:sym typeface="Calibri"/>
                <a:hlinkClick r:id="rId4"/>
              </a:rPr>
              <a:t>https://ocw.mit.edu/terms</a:t>
            </a:r>
            <a:r>
              <a:rPr lang="en-US" sz="3200">
                <a:solidFill>
                  <a:schemeClr val="dk1"/>
                </a:solidFill>
                <a:latin typeface="Calibri"/>
                <a:ea typeface="Calibri"/>
                <a:cs typeface="Calibri"/>
                <a:sym typeface="Calibri"/>
              </a:rPr>
              <a:t>.</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58" name="Shape 158"/>
        <p:cNvGrpSpPr/>
        <p:nvPr/>
      </p:nvGrpSpPr>
      <p:grpSpPr>
        <a:xfrm>
          <a:off x="0" y="0"/>
          <a:ext cx="0" cy="0"/>
          <a:chOff x="0" y="0"/>
          <a:chExt cx="0" cy="0"/>
        </a:xfrm>
      </p:grpSpPr>
      <p:grpSp>
        <p:nvGrpSpPr>
          <p:cNvPr id="159" name="Google Shape;159;p5"/>
          <p:cNvGrpSpPr/>
          <p:nvPr/>
        </p:nvGrpSpPr>
        <p:grpSpPr>
          <a:xfrm>
            <a:off x="-1248082" y="9570840"/>
            <a:ext cx="13358044" cy="716160"/>
            <a:chOff x="0" y="-38100"/>
            <a:chExt cx="3518168" cy="188619"/>
          </a:xfrm>
        </p:grpSpPr>
        <p:sp>
          <p:nvSpPr>
            <p:cNvPr id="160" name="Google Shape;160;p5"/>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61" name="Google Shape;161;p5"/>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5"/>
          <p:cNvSpPr/>
          <p:nvPr/>
        </p:nvSpPr>
        <p:spPr>
          <a:xfrm>
            <a:off x="12109950" y="-94"/>
            <a:ext cx="7109892" cy="10286845"/>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163" name="Google Shape;163;p5"/>
          <p:cNvGrpSpPr/>
          <p:nvPr/>
        </p:nvGrpSpPr>
        <p:grpSpPr>
          <a:xfrm>
            <a:off x="1028700" y="2257882"/>
            <a:ext cx="10425375" cy="5771220"/>
            <a:chOff x="0" y="104775"/>
            <a:chExt cx="13900500" cy="7694960"/>
          </a:xfrm>
        </p:grpSpPr>
        <p:sp>
          <p:nvSpPr>
            <p:cNvPr id="164" name="Google Shape;164;p5"/>
            <p:cNvSpPr txBox="1"/>
            <p:nvPr/>
          </p:nvSpPr>
          <p:spPr>
            <a:xfrm>
              <a:off x="0" y="104775"/>
              <a:ext cx="13900500" cy="666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Introduction to Environmental Justice</a:t>
              </a:r>
              <a:endParaRPr/>
            </a:p>
          </p:txBody>
        </p:sp>
        <p:sp>
          <p:nvSpPr>
            <p:cNvPr id="165" name="Google Shape;165;p5"/>
            <p:cNvSpPr txBox="1"/>
            <p:nvPr/>
          </p:nvSpPr>
          <p:spPr>
            <a:xfrm>
              <a:off x="0" y="7143035"/>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1</a:t>
              </a:r>
              <a:endParaRPr/>
            </a:p>
          </p:txBody>
        </p:sp>
      </p:grpSp>
      <p:sp>
        <p:nvSpPr>
          <p:cNvPr id="166" name="Google Shape;166;p5"/>
          <p:cNvSpPr txBox="1"/>
          <p:nvPr/>
        </p:nvSpPr>
        <p:spPr>
          <a:xfrm>
            <a:off x="12575462" y="8928735"/>
            <a:ext cx="52470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70" name="Shape 170"/>
        <p:cNvGrpSpPr/>
        <p:nvPr/>
      </p:nvGrpSpPr>
      <p:grpSpPr>
        <a:xfrm>
          <a:off x="0" y="0"/>
          <a:ext cx="0" cy="0"/>
          <a:chOff x="0" y="0"/>
          <a:chExt cx="0" cy="0"/>
        </a:xfrm>
      </p:grpSpPr>
      <p:grpSp>
        <p:nvGrpSpPr>
          <p:cNvPr id="171" name="Google Shape;171;p6"/>
          <p:cNvGrpSpPr/>
          <p:nvPr/>
        </p:nvGrpSpPr>
        <p:grpSpPr>
          <a:xfrm>
            <a:off x="-1248082" y="9570840"/>
            <a:ext cx="13358044" cy="716160"/>
            <a:chOff x="0" y="-38100"/>
            <a:chExt cx="3518168" cy="188619"/>
          </a:xfrm>
        </p:grpSpPr>
        <p:sp>
          <p:nvSpPr>
            <p:cNvPr id="172" name="Google Shape;172;p6"/>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73" name="Google Shape;173;p6"/>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6"/>
          <p:cNvGrpSpPr/>
          <p:nvPr/>
        </p:nvGrpSpPr>
        <p:grpSpPr>
          <a:xfrm>
            <a:off x="12109962" y="9570840"/>
            <a:ext cx="7108723" cy="716160"/>
            <a:chOff x="0" y="-38100"/>
            <a:chExt cx="1872256" cy="188619"/>
          </a:xfrm>
        </p:grpSpPr>
        <p:sp>
          <p:nvSpPr>
            <p:cNvPr id="175" name="Google Shape;175;p6"/>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176" name="Google Shape;176;p6"/>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7" name="Google Shape;177;p6">
            <a:hlinkClick r:id="rId3"/>
          </p:cNvPr>
          <p:cNvSpPr/>
          <p:nvPr/>
        </p:nvSpPr>
        <p:spPr>
          <a:xfrm>
            <a:off x="12109962" y="3405932"/>
            <a:ext cx="6178038" cy="3475146"/>
          </a:xfrm>
          <a:custGeom>
            <a:rect b="b" l="l" r="r" t="t"/>
            <a:pathLst>
              <a:path extrusionOk="0" h="3475146" w="6178038">
                <a:moveTo>
                  <a:pt x="0" y="0"/>
                </a:moveTo>
                <a:lnTo>
                  <a:pt x="6178038" y="0"/>
                </a:lnTo>
                <a:lnTo>
                  <a:pt x="6178038" y="3475147"/>
                </a:lnTo>
                <a:lnTo>
                  <a:pt x="0" y="3475147"/>
                </a:lnTo>
                <a:lnTo>
                  <a:pt x="0" y="0"/>
                </a:lnTo>
                <a:close/>
              </a:path>
            </a:pathLst>
          </a:custGeom>
          <a:blipFill rotWithShape="1">
            <a:blip r:embed="rId4">
              <a:alphaModFix/>
            </a:blip>
            <a:stretch>
              <a:fillRect b="0" l="0" r="0" t="0"/>
            </a:stretch>
          </a:blipFill>
          <a:ln>
            <a:noFill/>
          </a:ln>
        </p:spPr>
      </p:sp>
      <p:sp>
        <p:nvSpPr>
          <p:cNvPr id="178" name="Google Shape;178;p6"/>
          <p:cNvSpPr txBox="1"/>
          <p:nvPr/>
        </p:nvSpPr>
        <p:spPr>
          <a:xfrm>
            <a:off x="962025" y="1133475"/>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Introduction</a:t>
            </a:r>
            <a:endParaRPr/>
          </a:p>
        </p:txBody>
      </p:sp>
      <p:sp>
        <p:nvSpPr>
          <p:cNvPr id="179" name="Google Shape;179;p6"/>
          <p:cNvSpPr txBox="1"/>
          <p:nvPr/>
        </p:nvSpPr>
        <p:spPr>
          <a:xfrm>
            <a:off x="962025" y="2561952"/>
            <a:ext cx="10679100" cy="12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The (modern) Environmental Justice (EJ) Movement began in the early 1980s as communities of color protested the inequitable distribution of toxins in their communities. </a:t>
            </a:r>
            <a:endParaRPr/>
          </a:p>
        </p:txBody>
      </p:sp>
      <p:sp>
        <p:nvSpPr>
          <p:cNvPr id="180" name="Google Shape;180;p6"/>
          <p:cNvSpPr txBox="1"/>
          <p:nvPr/>
        </p:nvSpPr>
        <p:spPr>
          <a:xfrm>
            <a:off x="962025" y="4839629"/>
            <a:ext cx="10679100" cy="20019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sng" cap="none" strike="noStrike">
                <a:solidFill>
                  <a:srgbClr val="4A4849"/>
                </a:solidFill>
                <a:latin typeface="Arial"/>
                <a:ea typeface="Arial"/>
                <a:cs typeface="Arial"/>
                <a:sym typeface="Arial"/>
                <a:hlinkClick r:id="rId5">
                  <a:extLst>
                    <a:ext uri="{A12FA001-AC4F-418D-AE19-62706E023703}">
                      <ahyp:hlinkClr val="tx"/>
                    </a:ext>
                  </a:extLst>
                </a:hlinkClick>
              </a:rPr>
              <a:t>Siting of Hazardous Waste Landfills and Their Correlation with Racial and Economic Status of Surrounding Communities (General Accounting Office, 1983) </a:t>
            </a:r>
            <a:endParaRPr/>
          </a:p>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Toxic Waste in the United States </a:t>
            </a:r>
            <a:r>
              <a:rPr b="0" i="0" lang="en-US" sz="2601" u="none" cap="none" strike="noStrike">
                <a:solidFill>
                  <a:srgbClr val="4A4849"/>
                </a:solidFill>
                <a:latin typeface="Arial"/>
                <a:ea typeface="Arial"/>
                <a:cs typeface="Arial"/>
                <a:sym typeface="Arial"/>
              </a:rPr>
              <a:t>(United Church of Christ, 1987)</a:t>
            </a:r>
            <a:endParaRPr/>
          </a:p>
          <a:p>
            <a:pPr indent="-393763" lvl="2" marL="1143000" marR="0" rtl="0" algn="l">
              <a:lnSpc>
                <a:spcPct val="100000"/>
              </a:lnSpc>
              <a:spcBef>
                <a:spcPts val="0"/>
              </a:spcBef>
              <a:spcAft>
                <a:spcPts val="0"/>
              </a:spcAft>
              <a:buClr>
                <a:srgbClr val="4A4849"/>
              </a:buClr>
              <a:buSzPts val="2601"/>
              <a:buFont typeface="Arial"/>
              <a:buAutoNum type="alphaLcPeriod"/>
            </a:pPr>
            <a:r>
              <a:rPr b="0" i="0" lang="en-US" sz="2601" u="none" cap="none" strike="noStrike">
                <a:solidFill>
                  <a:srgbClr val="4A4849"/>
                </a:solidFill>
                <a:latin typeface="Arial"/>
                <a:ea typeface="Arial"/>
                <a:cs typeface="Arial"/>
                <a:sym typeface="Arial"/>
              </a:rPr>
              <a:t>This report coined the term "environmental racism"</a:t>
            </a:r>
            <a:endParaRPr/>
          </a:p>
        </p:txBody>
      </p:sp>
      <p:sp>
        <p:nvSpPr>
          <p:cNvPr id="181" name="Google Shape;181;p6"/>
          <p:cNvSpPr txBox="1"/>
          <p:nvPr/>
        </p:nvSpPr>
        <p:spPr>
          <a:xfrm>
            <a:off x="962025" y="8031706"/>
            <a:ext cx="10679100" cy="12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These two reports led to the establishment of The Field of Environmental Justice and the creation of the U.S. Environmental Protection Agency (EPA)’s National Environmental Justice Advisory Council</a:t>
            </a:r>
            <a:endParaRPr/>
          </a:p>
        </p:txBody>
      </p:sp>
      <p:sp>
        <p:nvSpPr>
          <p:cNvPr id="182" name="Google Shape;182;p6"/>
          <p:cNvSpPr txBox="1"/>
          <p:nvPr/>
        </p:nvSpPr>
        <p:spPr>
          <a:xfrm>
            <a:off x="962025" y="975806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601" u="none" cap="none" strike="noStrike">
                <a:solidFill>
                  <a:srgbClr val="FAF6EE"/>
                </a:solidFill>
                <a:latin typeface="Arial"/>
                <a:ea typeface="Arial"/>
                <a:cs typeface="Arial"/>
                <a:sym typeface="Arial"/>
              </a:rPr>
              <a:t>For more see the </a:t>
            </a:r>
            <a:r>
              <a:rPr b="0" i="1" lang="en-US" sz="2601" u="sng" cap="none" strike="noStrike">
                <a:solidFill>
                  <a:srgbClr val="FAF6EE"/>
                </a:solidFill>
                <a:latin typeface="Arial"/>
                <a:ea typeface="Arial"/>
                <a:cs typeface="Arial"/>
                <a:sym typeface="Arial"/>
                <a:hlinkClick r:id="rId7">
                  <a:extLst>
                    <a:ext uri="{A12FA001-AC4F-418D-AE19-62706E023703}">
                      <ahyp:hlinkClr val="tx"/>
                    </a:ext>
                  </a:extLst>
                </a:hlinkClick>
              </a:rPr>
              <a:t>EPA EJ Timeline</a:t>
            </a:r>
            <a:endParaRPr/>
          </a:p>
        </p:txBody>
      </p:sp>
      <p:sp>
        <p:nvSpPr>
          <p:cNvPr id="183" name="Google Shape;183;p6"/>
          <p:cNvSpPr txBox="1"/>
          <p:nvPr/>
        </p:nvSpPr>
        <p:spPr>
          <a:xfrm>
            <a:off x="12226420" y="7003300"/>
            <a:ext cx="59451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100">
                <a:solidFill>
                  <a:srgbClr val="4A4849"/>
                </a:solidFill>
              </a:rPr>
              <a:t>© Ricky Stilley/Henderson Dispatch. All rights reserved. This content is excluded from our Creative Commons license. For more information, see </a:t>
            </a:r>
            <a:r>
              <a:rPr lang="en-US" sz="1100" u="sng">
                <a:solidFill>
                  <a:srgbClr val="4A4849"/>
                </a:solidFill>
                <a:hlinkClick r:id="rId8">
                  <a:extLst>
                    <a:ext uri="{A12FA001-AC4F-418D-AE19-62706E023703}">
                      <ahyp:hlinkClr val="tx"/>
                    </a:ext>
                  </a:extLst>
                </a:hlinkClick>
              </a:rPr>
              <a:t>https://ocw.mit.edu/help/faq-fair-use/ </a:t>
            </a:r>
            <a:r>
              <a:rPr lang="en-US" sz="1100">
                <a:solidFill>
                  <a:srgbClr val="4A4849"/>
                </a:solidFill>
              </a:rPr>
              <a:t>.</a:t>
            </a:r>
            <a:endParaRPr sz="1100">
              <a:solidFill>
                <a:srgbClr val="4A4849"/>
              </a:solidFill>
            </a:endParaRPr>
          </a:p>
        </p:txBody>
      </p:sp>
      <p:sp>
        <p:nvSpPr>
          <p:cNvPr id="184" name="Google Shape;184;p6"/>
          <p:cNvSpPr txBox="1"/>
          <p:nvPr/>
        </p:nvSpPr>
        <p:spPr>
          <a:xfrm>
            <a:off x="962025" y="4353253"/>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This led to two landmark reports</a:t>
            </a:r>
            <a:endParaRPr/>
          </a:p>
        </p:txBody>
      </p:sp>
      <p:sp>
        <p:nvSpPr>
          <p:cNvPr id="185" name="Google Shape;185;p6"/>
          <p:cNvSpPr txBox="1"/>
          <p:nvPr/>
        </p:nvSpPr>
        <p:spPr>
          <a:xfrm>
            <a:off x="962025" y="7545330"/>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The impact of the reports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89" name="Shape 189"/>
        <p:cNvGrpSpPr/>
        <p:nvPr/>
      </p:nvGrpSpPr>
      <p:grpSpPr>
        <a:xfrm>
          <a:off x="0" y="0"/>
          <a:ext cx="0" cy="0"/>
          <a:chOff x="0" y="0"/>
          <a:chExt cx="0" cy="0"/>
        </a:xfrm>
      </p:grpSpPr>
      <p:grpSp>
        <p:nvGrpSpPr>
          <p:cNvPr id="190" name="Google Shape;190;p7"/>
          <p:cNvGrpSpPr/>
          <p:nvPr/>
        </p:nvGrpSpPr>
        <p:grpSpPr>
          <a:xfrm>
            <a:off x="-1248082" y="9570840"/>
            <a:ext cx="13358044" cy="716160"/>
            <a:chOff x="0" y="-38100"/>
            <a:chExt cx="3518168" cy="188619"/>
          </a:xfrm>
        </p:grpSpPr>
        <p:sp>
          <p:nvSpPr>
            <p:cNvPr id="191" name="Google Shape;191;p7"/>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92" name="Google Shape;192;p7"/>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3" name="Google Shape;193;p7"/>
          <p:cNvSpPr txBox="1"/>
          <p:nvPr/>
        </p:nvSpPr>
        <p:spPr>
          <a:xfrm>
            <a:off x="962025" y="1133475"/>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Early EJ Definitions</a:t>
            </a:r>
            <a:endParaRPr/>
          </a:p>
        </p:txBody>
      </p:sp>
      <p:sp>
        <p:nvSpPr>
          <p:cNvPr id="194" name="Google Shape;194;p7"/>
          <p:cNvSpPr txBox="1"/>
          <p:nvPr/>
        </p:nvSpPr>
        <p:spPr>
          <a:xfrm>
            <a:off x="962025" y="4414906"/>
            <a:ext cx="10679100" cy="8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“All people and communities are entitled to equal protection of environmental and public health laws and regulations.”</a:t>
            </a:r>
            <a:endParaRPr/>
          </a:p>
        </p:txBody>
      </p:sp>
      <p:sp>
        <p:nvSpPr>
          <p:cNvPr id="195" name="Google Shape;195;p7"/>
          <p:cNvSpPr txBox="1"/>
          <p:nvPr/>
        </p:nvSpPr>
        <p:spPr>
          <a:xfrm>
            <a:off x="962025" y="6277384"/>
            <a:ext cx="10757400" cy="271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201" u="none" cap="none" strike="noStrike">
                <a:solidFill>
                  <a:srgbClr val="4A4849"/>
                </a:solidFill>
                <a:latin typeface="Arial"/>
                <a:ea typeface="Arial"/>
                <a:cs typeface="Arial"/>
                <a:sym typeface="Arial"/>
              </a:rPr>
              <a:t>“The fair treatment and meaningful involvement of all people regardless of race, color, national origin, or income with respect to the development, implementation, and enforcement of environmental laws, regulations, and policies. Fair treatment means that no population, due to policy or economic disempowerment, is forced to bear a disproportionate share of the negative human health or environmental impacts of pollution or environmental consequences resulting from industrial, municipal, and commercial operations or the execution of federal, state, local and tribal programs and policies”</a:t>
            </a:r>
            <a:endParaRPr/>
          </a:p>
        </p:txBody>
      </p:sp>
      <p:sp>
        <p:nvSpPr>
          <p:cNvPr id="196" name="Google Shape;196;p7"/>
          <p:cNvSpPr txBox="1"/>
          <p:nvPr/>
        </p:nvSpPr>
        <p:spPr>
          <a:xfrm>
            <a:off x="962025" y="2561952"/>
            <a:ext cx="10679100" cy="8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The EPA and Robert Bullard (a founder of EJ studies), originally defined EJ as the right to a safe and healthy environment for all.</a:t>
            </a:r>
            <a:endParaRPr/>
          </a:p>
        </p:txBody>
      </p:sp>
      <p:sp>
        <p:nvSpPr>
          <p:cNvPr id="197" name="Google Shape;197;p7"/>
          <p:cNvSpPr txBox="1"/>
          <p:nvPr/>
        </p:nvSpPr>
        <p:spPr>
          <a:xfrm>
            <a:off x="962025" y="3896053"/>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Robert Bullard</a:t>
            </a:r>
            <a:endParaRPr/>
          </a:p>
        </p:txBody>
      </p:sp>
      <p:sp>
        <p:nvSpPr>
          <p:cNvPr id="198" name="Google Shape;198;p7"/>
          <p:cNvSpPr txBox="1"/>
          <p:nvPr/>
        </p:nvSpPr>
        <p:spPr>
          <a:xfrm>
            <a:off x="962025" y="5749006"/>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EPA</a:t>
            </a:r>
            <a:endParaRPr/>
          </a:p>
        </p:txBody>
      </p:sp>
      <p:grpSp>
        <p:nvGrpSpPr>
          <p:cNvPr id="199" name="Google Shape;199;p7"/>
          <p:cNvGrpSpPr/>
          <p:nvPr/>
        </p:nvGrpSpPr>
        <p:grpSpPr>
          <a:xfrm>
            <a:off x="12109962" y="9570840"/>
            <a:ext cx="7108723" cy="716160"/>
            <a:chOff x="0" y="-38100"/>
            <a:chExt cx="1872256" cy="188619"/>
          </a:xfrm>
        </p:grpSpPr>
        <p:sp>
          <p:nvSpPr>
            <p:cNvPr id="200" name="Google Shape;200;p7"/>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01" name="Google Shape;201;p7"/>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2" name="Google Shape;202;p7"/>
          <p:cNvSpPr txBox="1"/>
          <p:nvPr/>
        </p:nvSpPr>
        <p:spPr>
          <a:xfrm>
            <a:off x="962025" y="9795845"/>
            <a:ext cx="106791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201" u="none" cap="none" strike="noStrike">
                <a:solidFill>
                  <a:srgbClr val="FAF6EE"/>
                </a:solidFill>
                <a:latin typeface="Arial"/>
                <a:ea typeface="Arial"/>
                <a:cs typeface="Arial"/>
                <a:sym typeface="Arial"/>
              </a:rPr>
              <a:t>For much more on the history of the field of EJ, please see </a:t>
            </a:r>
            <a:r>
              <a:rPr b="0" i="1" lang="en-US" sz="2201" u="sng" cap="none" strike="noStrike">
                <a:solidFill>
                  <a:srgbClr val="FAF6EE"/>
                </a:solidFill>
                <a:latin typeface="Arial"/>
                <a:ea typeface="Arial"/>
                <a:cs typeface="Arial"/>
                <a:sym typeface="Arial"/>
                <a:hlinkClick r:id="rId3">
                  <a:extLst>
                    <a:ext uri="{A12FA001-AC4F-418D-AE19-62706E023703}">
                      <ahyp:hlinkClr val="tx"/>
                    </a:ext>
                  </a:extLst>
                </a:hlinkClick>
              </a:rPr>
              <a:t>Mohai et al., 2009</a:t>
            </a:r>
            <a:r>
              <a:rPr b="0" i="1" lang="en-US" sz="2201" u="none" cap="none" strike="noStrike">
                <a:solidFill>
                  <a:srgbClr val="FAF6EE"/>
                </a:solidFill>
                <a:latin typeface="Arial"/>
                <a:ea typeface="Arial"/>
                <a:cs typeface="Arial"/>
                <a:sym typeface="Arial"/>
              </a:rPr>
              <a:t>.</a:t>
            </a:r>
            <a:endParaRPr/>
          </a:p>
        </p:txBody>
      </p:sp>
      <p:sp>
        <p:nvSpPr>
          <p:cNvPr id="203" name="Google Shape;203;p7"/>
          <p:cNvSpPr/>
          <p:nvPr/>
        </p:nvSpPr>
        <p:spPr>
          <a:xfrm>
            <a:off x="12109962" y="1528658"/>
            <a:ext cx="6178038" cy="4093421"/>
          </a:xfrm>
          <a:custGeom>
            <a:rect b="b" l="l" r="r" t="t"/>
            <a:pathLst>
              <a:path extrusionOk="0" h="4093421" w="6178038">
                <a:moveTo>
                  <a:pt x="0" y="0"/>
                </a:moveTo>
                <a:lnTo>
                  <a:pt x="6178038" y="0"/>
                </a:lnTo>
                <a:lnTo>
                  <a:pt x="6178038" y="4093421"/>
                </a:lnTo>
                <a:lnTo>
                  <a:pt x="0" y="4093421"/>
                </a:lnTo>
                <a:lnTo>
                  <a:pt x="0" y="0"/>
                </a:lnTo>
                <a:close/>
              </a:path>
            </a:pathLst>
          </a:custGeom>
          <a:blipFill rotWithShape="1">
            <a:blip r:embed="rId4">
              <a:alphaModFix amt="74000"/>
            </a:blip>
            <a:stretch>
              <a:fillRect b="-7151" l="-17653" r="-7355" t="-16230"/>
            </a:stretch>
          </a:blipFill>
          <a:ln>
            <a:noFill/>
          </a:ln>
        </p:spPr>
      </p:sp>
      <p:sp>
        <p:nvSpPr>
          <p:cNvPr id="204" name="Google Shape;204;p7"/>
          <p:cNvSpPr/>
          <p:nvPr/>
        </p:nvSpPr>
        <p:spPr>
          <a:xfrm>
            <a:off x="12109962" y="5622079"/>
            <a:ext cx="6178038" cy="4093421"/>
          </a:xfrm>
          <a:custGeom>
            <a:rect b="b" l="l" r="r" t="t"/>
            <a:pathLst>
              <a:path extrusionOk="0" h="4093421" w="6178038">
                <a:moveTo>
                  <a:pt x="0" y="0"/>
                </a:moveTo>
                <a:lnTo>
                  <a:pt x="6178038" y="0"/>
                </a:lnTo>
                <a:lnTo>
                  <a:pt x="6178038" y="4093421"/>
                </a:lnTo>
                <a:lnTo>
                  <a:pt x="0" y="4093421"/>
                </a:lnTo>
                <a:lnTo>
                  <a:pt x="0" y="0"/>
                </a:lnTo>
                <a:close/>
              </a:path>
            </a:pathLst>
          </a:custGeom>
          <a:blipFill rotWithShape="1">
            <a:blip r:embed="rId4">
              <a:alphaModFix amt="74000"/>
            </a:blip>
            <a:stretch>
              <a:fillRect b="-7151" l="-17653" r="-7355" t="-16230"/>
            </a:stretch>
          </a:blipFill>
          <a:ln>
            <a:noFill/>
          </a:ln>
        </p:spPr>
      </p:sp>
      <p:sp>
        <p:nvSpPr>
          <p:cNvPr id="205" name="Google Shape;205;p7"/>
          <p:cNvSpPr/>
          <p:nvPr/>
        </p:nvSpPr>
        <p:spPr>
          <a:xfrm>
            <a:off x="12109962" y="-2564763"/>
            <a:ext cx="6178038" cy="4093421"/>
          </a:xfrm>
          <a:custGeom>
            <a:rect b="b" l="l" r="r" t="t"/>
            <a:pathLst>
              <a:path extrusionOk="0" h="4093421" w="6178038">
                <a:moveTo>
                  <a:pt x="0" y="0"/>
                </a:moveTo>
                <a:lnTo>
                  <a:pt x="6178038" y="0"/>
                </a:lnTo>
                <a:lnTo>
                  <a:pt x="6178038" y="4093421"/>
                </a:lnTo>
                <a:lnTo>
                  <a:pt x="0" y="4093421"/>
                </a:lnTo>
                <a:lnTo>
                  <a:pt x="0" y="0"/>
                </a:lnTo>
                <a:close/>
              </a:path>
            </a:pathLst>
          </a:custGeom>
          <a:blipFill rotWithShape="1">
            <a:blip r:embed="rId4">
              <a:alphaModFix amt="74000"/>
            </a:blip>
            <a:stretch>
              <a:fillRect b="-7151" l="-17653" r="-7355" t="-16230"/>
            </a:stretch>
          </a:blipFill>
          <a:ln>
            <a:noFill/>
          </a:ln>
        </p:spPr>
      </p:sp>
      <p:sp>
        <p:nvSpPr>
          <p:cNvPr id="206" name="Google Shape;206;p7"/>
          <p:cNvSpPr txBox="1"/>
          <p:nvPr/>
        </p:nvSpPr>
        <p:spPr>
          <a:xfrm>
            <a:off x="12357534" y="9355452"/>
            <a:ext cx="56829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a:solidFill>
                  <a:srgbClr val="FAF6EE"/>
                </a:solidFill>
              </a:rPr>
              <a:t>Photo courtesy of UM-SEAS on Flickr. License: CC BY.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10" name="Shape 210"/>
        <p:cNvGrpSpPr/>
        <p:nvPr/>
      </p:nvGrpSpPr>
      <p:grpSpPr>
        <a:xfrm>
          <a:off x="0" y="0"/>
          <a:ext cx="0" cy="0"/>
          <a:chOff x="0" y="0"/>
          <a:chExt cx="0" cy="0"/>
        </a:xfrm>
      </p:grpSpPr>
      <p:grpSp>
        <p:nvGrpSpPr>
          <p:cNvPr id="211" name="Google Shape;211;p8"/>
          <p:cNvGrpSpPr/>
          <p:nvPr/>
        </p:nvGrpSpPr>
        <p:grpSpPr>
          <a:xfrm>
            <a:off x="6568563" y="9570840"/>
            <a:ext cx="12967519" cy="716160"/>
            <a:chOff x="0" y="-38100"/>
            <a:chExt cx="3415314" cy="188619"/>
          </a:xfrm>
        </p:grpSpPr>
        <p:sp>
          <p:nvSpPr>
            <p:cNvPr id="212" name="Google Shape;212;p8"/>
            <p:cNvSpPr/>
            <p:nvPr/>
          </p:nvSpPr>
          <p:spPr>
            <a:xfrm>
              <a:off x="0" y="0"/>
              <a:ext cx="3415314" cy="150519"/>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213" name="Google Shape;213;p8"/>
            <p:cNvSpPr txBox="1"/>
            <p:nvPr/>
          </p:nvSpPr>
          <p:spPr>
            <a:xfrm>
              <a:off x="0" y="-38100"/>
              <a:ext cx="3415314"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4" name="Google Shape;214;p8"/>
          <p:cNvSpPr txBox="1"/>
          <p:nvPr/>
        </p:nvSpPr>
        <p:spPr>
          <a:xfrm>
            <a:off x="1038162" y="1695674"/>
            <a:ext cx="42540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NARRATIVES OF THE EJ MOVEMENT: ACADEMIC AND ACTIVIST</a:t>
            </a:r>
            <a:endParaRPr/>
          </a:p>
        </p:txBody>
      </p:sp>
      <p:grpSp>
        <p:nvGrpSpPr>
          <p:cNvPr id="215" name="Google Shape;215;p8"/>
          <p:cNvGrpSpPr/>
          <p:nvPr/>
        </p:nvGrpSpPr>
        <p:grpSpPr>
          <a:xfrm>
            <a:off x="1028700" y="6799978"/>
            <a:ext cx="5179725" cy="2427218"/>
            <a:chOff x="0" y="-47625"/>
            <a:chExt cx="6906300" cy="3236290"/>
          </a:xfrm>
        </p:grpSpPr>
        <p:sp>
          <p:nvSpPr>
            <p:cNvPr id="216" name="Google Shape;216;p8"/>
            <p:cNvSpPr txBox="1"/>
            <p:nvPr/>
          </p:nvSpPr>
          <p:spPr>
            <a:xfrm>
              <a:off x="0" y="622165"/>
              <a:ext cx="6906300" cy="25665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the origins of the EJ movement dating before the early 1980's? </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are environmentalism and racism connected? </a:t>
              </a:r>
              <a:endParaRPr/>
            </a:p>
          </p:txBody>
        </p:sp>
        <p:sp>
          <p:nvSpPr>
            <p:cNvPr id="217" name="Google Shape;217;p8"/>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Before reading</a:t>
              </a:r>
              <a:endParaRPr/>
            </a:p>
          </p:txBody>
        </p:sp>
      </p:grpSp>
      <p:grpSp>
        <p:nvGrpSpPr>
          <p:cNvPr id="218" name="Google Shape;218;p8"/>
          <p:cNvGrpSpPr/>
          <p:nvPr/>
        </p:nvGrpSpPr>
        <p:grpSpPr>
          <a:xfrm>
            <a:off x="-540160" y="9570840"/>
            <a:ext cx="7108723" cy="716160"/>
            <a:chOff x="0" y="-38100"/>
            <a:chExt cx="1872256" cy="188619"/>
          </a:xfrm>
        </p:grpSpPr>
        <p:sp>
          <p:nvSpPr>
            <p:cNvPr id="219" name="Google Shape;219;p8"/>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20" name="Google Shape;220;p8"/>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8"/>
          <p:cNvGrpSpPr/>
          <p:nvPr/>
        </p:nvGrpSpPr>
        <p:grpSpPr>
          <a:xfrm>
            <a:off x="1028700" y="3846570"/>
            <a:ext cx="5179725" cy="2812193"/>
            <a:chOff x="0" y="-47625"/>
            <a:chExt cx="6906300" cy="3749590"/>
          </a:xfrm>
        </p:grpSpPr>
        <p:sp>
          <p:nvSpPr>
            <p:cNvPr id="222" name="Google Shape;222;p8"/>
            <p:cNvSpPr txBox="1"/>
            <p:nvPr/>
          </p:nvSpPr>
          <p:spPr>
            <a:xfrm>
              <a:off x="0" y="622165"/>
              <a:ext cx="6906300" cy="30798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AutoNum type="arabicPeriod"/>
              </a:pPr>
              <a:r>
                <a:rPr b="0" i="1"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The future of environmental justice is true equality</a:t>
              </a:r>
              <a:endParaRPr/>
            </a:p>
            <a:p>
              <a:pPr indent="-387413" lvl="1" marL="457200" marR="0" rtl="0" algn="l">
                <a:lnSpc>
                  <a:spcPct val="100000"/>
                </a:lnSpc>
                <a:spcBef>
                  <a:spcPts val="0"/>
                </a:spcBef>
                <a:spcAft>
                  <a:spcPts val="0"/>
                </a:spcAft>
                <a:buClr>
                  <a:srgbClr val="4A4849"/>
                </a:buClr>
                <a:buSzPts val="2501"/>
                <a:buFont typeface="Arial"/>
                <a:buAutoNum type="arabicPeriod"/>
              </a:pPr>
              <a:r>
                <a:rPr b="0" i="1"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This environmental justice activist breaks down deep ties between racism and climate change</a:t>
              </a:r>
              <a:endParaRPr/>
            </a:p>
          </p:txBody>
        </p:sp>
        <p:sp>
          <p:nvSpPr>
            <p:cNvPr id="223" name="Google Shape;223;p8"/>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 and analyze</a:t>
              </a:r>
              <a:endParaRPr/>
            </a:p>
          </p:txBody>
        </p:sp>
      </p:grpSp>
      <p:grpSp>
        <p:nvGrpSpPr>
          <p:cNvPr id="224" name="Google Shape;224;p8"/>
          <p:cNvGrpSpPr/>
          <p:nvPr/>
        </p:nvGrpSpPr>
        <p:grpSpPr>
          <a:xfrm>
            <a:off x="7065096" y="1631380"/>
            <a:ext cx="10194300" cy="5506793"/>
            <a:chOff x="0" y="-47625"/>
            <a:chExt cx="13592400" cy="7342390"/>
          </a:xfrm>
        </p:grpSpPr>
        <p:sp>
          <p:nvSpPr>
            <p:cNvPr id="225" name="Google Shape;225;p8"/>
            <p:cNvSpPr txBox="1"/>
            <p:nvPr/>
          </p:nvSpPr>
          <p:spPr>
            <a:xfrm>
              <a:off x="0" y="622165"/>
              <a:ext cx="13592400" cy="66726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For Yeampierre and Taylor, what are the roots of the environmental justice movement? </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some specific examples they give?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are the roots intertwined with history of systemic racism and discrimination in the U.S.? </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do their personal experiences connect to environmental justice issues? </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their arguments for the future of environmental justice both for environmental organizations and for future government policy? </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other insight do these articles give you about the environmental justice movement, both from an academic and activist perspective? </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do these activists and scholars define environmental justice? </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Which perspective stood out to you more? Why? </a:t>
              </a:r>
              <a:endParaRPr/>
            </a:p>
          </p:txBody>
        </p:sp>
        <p:sp>
          <p:nvSpPr>
            <p:cNvPr id="226" name="Google Shape;226;p8"/>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Post-reading discussion questions</a:t>
              </a:r>
              <a:endParaRPr/>
            </a:p>
          </p:txBody>
        </p:sp>
      </p:grpSp>
      <p:grpSp>
        <p:nvGrpSpPr>
          <p:cNvPr id="227" name="Google Shape;227;p8"/>
          <p:cNvGrpSpPr/>
          <p:nvPr/>
        </p:nvGrpSpPr>
        <p:grpSpPr>
          <a:xfrm>
            <a:off x="962025" y="1003725"/>
            <a:ext cx="8746178" cy="458700"/>
            <a:chOff x="962025" y="1003725"/>
            <a:chExt cx="8746178" cy="458700"/>
          </a:xfrm>
        </p:grpSpPr>
        <p:sp>
          <p:nvSpPr>
            <p:cNvPr id="228" name="Google Shape;228;p8"/>
            <p:cNvSpPr/>
            <p:nvPr/>
          </p:nvSpPr>
          <p:spPr>
            <a:xfrm>
              <a:off x="962025" y="1003725"/>
              <a:ext cx="1928700" cy="458700"/>
            </a:xfrm>
            <a:prstGeom prst="roundRect">
              <a:avLst>
                <a:gd fmla="val 45896"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9" name="Google Shape;229;p8"/>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#1</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33" name="Shape 233"/>
        <p:cNvGrpSpPr/>
        <p:nvPr/>
      </p:nvGrpSpPr>
      <p:grpSpPr>
        <a:xfrm>
          <a:off x="0" y="0"/>
          <a:ext cx="0" cy="0"/>
          <a:chOff x="0" y="0"/>
          <a:chExt cx="0" cy="0"/>
        </a:xfrm>
      </p:grpSpPr>
      <p:grpSp>
        <p:nvGrpSpPr>
          <p:cNvPr id="234" name="Google Shape;234;p9"/>
          <p:cNvGrpSpPr/>
          <p:nvPr/>
        </p:nvGrpSpPr>
        <p:grpSpPr>
          <a:xfrm>
            <a:off x="6568563" y="9570838"/>
            <a:ext cx="12967606" cy="716167"/>
            <a:chOff x="0" y="-38100"/>
            <a:chExt cx="3415314" cy="188619"/>
          </a:xfrm>
        </p:grpSpPr>
        <p:sp>
          <p:nvSpPr>
            <p:cNvPr id="235" name="Google Shape;235;p9"/>
            <p:cNvSpPr/>
            <p:nvPr/>
          </p:nvSpPr>
          <p:spPr>
            <a:xfrm>
              <a:off x="0" y="0"/>
              <a:ext cx="3415314" cy="150519"/>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236" name="Google Shape;236;p9"/>
            <p:cNvSpPr txBox="1"/>
            <p:nvPr/>
          </p:nvSpPr>
          <p:spPr>
            <a:xfrm>
              <a:off x="0" y="-38100"/>
              <a:ext cx="3415314"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7" name="Google Shape;237;p9"/>
          <p:cNvSpPr txBox="1"/>
          <p:nvPr/>
        </p:nvSpPr>
        <p:spPr>
          <a:xfrm>
            <a:off x="1038162" y="1695674"/>
            <a:ext cx="42540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NARRATIVES OF THE EJ MOVEMENT: ACADEMIC AND ACTIVIST</a:t>
            </a:r>
            <a:endParaRPr/>
          </a:p>
        </p:txBody>
      </p:sp>
      <p:grpSp>
        <p:nvGrpSpPr>
          <p:cNvPr id="238" name="Google Shape;238;p9"/>
          <p:cNvGrpSpPr/>
          <p:nvPr/>
        </p:nvGrpSpPr>
        <p:grpSpPr>
          <a:xfrm>
            <a:off x="1038162" y="3909053"/>
            <a:ext cx="5159025" cy="4551132"/>
            <a:chOff x="0" y="-38100"/>
            <a:chExt cx="6878700" cy="6068176"/>
          </a:xfrm>
        </p:grpSpPr>
        <p:sp>
          <p:nvSpPr>
            <p:cNvPr id="239" name="Google Shape;239;p9"/>
            <p:cNvSpPr txBox="1"/>
            <p:nvPr/>
          </p:nvSpPr>
          <p:spPr>
            <a:xfrm>
              <a:off x="0" y="609676"/>
              <a:ext cx="6878700" cy="5420400"/>
            </a:xfrm>
            <a:prstGeom prst="rect">
              <a:avLst/>
            </a:prstGeom>
            <a:noFill/>
            <a:ln>
              <a:noFill/>
            </a:ln>
          </p:spPr>
          <p:txBody>
            <a:bodyPr anchorCtr="0" anchor="t" bIns="0" lIns="0" spcFirstLastPara="1" rIns="0" wrap="square" tIns="0">
              <a:spAutoFit/>
            </a:bodyPr>
            <a:lstStyle/>
            <a:p>
              <a:pPr indent="-381063" lvl="1" marL="457200" marR="0" rtl="0" algn="l">
                <a:lnSpc>
                  <a:spcPct val="100000"/>
                </a:lnSpc>
                <a:spcBef>
                  <a:spcPts val="0"/>
                </a:spcBef>
                <a:spcAft>
                  <a:spcPts val="0"/>
                </a:spcAft>
                <a:buClr>
                  <a:srgbClr val="4A4849"/>
                </a:buClr>
                <a:buSzPts val="2401"/>
                <a:buFont typeface="Arial"/>
                <a:buChar char="•"/>
              </a:pPr>
              <a:r>
                <a:rPr b="1" i="0" lang="en-US" sz="2401" u="sng" cap="none" strike="noStrike">
                  <a:solidFill>
                    <a:srgbClr val="4A4849"/>
                  </a:solidFill>
                  <a:latin typeface="Arial"/>
                  <a:ea typeface="Arial"/>
                  <a:cs typeface="Arial"/>
                  <a:sym typeface="Arial"/>
                  <a:hlinkClick r:id="rId3">
                    <a:extLst>
                      <a:ext uri="{A12FA001-AC4F-418D-AE19-62706E023703}">
                        <ahyp:hlinkClr val="tx"/>
                      </a:ext>
                    </a:extLst>
                  </a:hlinkClick>
                </a:rPr>
                <a:t>Elizabeth Yampierre</a:t>
              </a:r>
              <a:r>
                <a:rPr b="0" i="0" lang="en-US" sz="2401" u="none" cap="none" strike="noStrike">
                  <a:solidFill>
                    <a:srgbClr val="4A4849"/>
                  </a:solidFill>
                  <a:latin typeface="Arial"/>
                  <a:ea typeface="Arial"/>
                  <a:cs typeface="Arial"/>
                  <a:sym typeface="Arial"/>
                </a:rPr>
                <a:t> is a internationally recognized Puerto Rican attorney and environmental and climate justice leader of African and Indigenous ancestry born and raised in New York City.</a:t>
              </a:r>
              <a:endParaRPr/>
            </a:p>
            <a:p>
              <a:pPr indent="-381063" lvl="1" marL="457200" marR="0" rtl="0" algn="l">
                <a:lnSpc>
                  <a:spcPct val="100000"/>
                </a:lnSpc>
                <a:spcBef>
                  <a:spcPts val="0"/>
                </a:spcBef>
                <a:spcAft>
                  <a:spcPts val="0"/>
                </a:spcAft>
                <a:buClr>
                  <a:srgbClr val="4A4849"/>
                </a:buClr>
                <a:buSzPts val="2401"/>
                <a:buFont typeface="Arial"/>
                <a:buChar char="•"/>
              </a:pPr>
              <a:r>
                <a:rPr b="1" i="0" lang="en-US" sz="2401" u="sng" cap="none" strike="noStrike">
                  <a:solidFill>
                    <a:srgbClr val="4A4849"/>
                  </a:solidFill>
                  <a:latin typeface="Arial"/>
                  <a:ea typeface="Arial"/>
                  <a:cs typeface="Arial"/>
                  <a:sym typeface="Arial"/>
                  <a:hlinkClick r:id="rId4">
                    <a:extLst>
                      <a:ext uri="{A12FA001-AC4F-418D-AE19-62706E023703}">
                        <ahyp:hlinkClr val="tx"/>
                      </a:ext>
                    </a:extLst>
                  </a:hlinkClick>
                </a:rPr>
                <a:t>Dorceta E. Taylor</a:t>
              </a:r>
              <a:r>
                <a:rPr b="0" i="0" lang="en-US" sz="2401" u="none" cap="none" strike="noStrike">
                  <a:solidFill>
                    <a:srgbClr val="4A4849"/>
                  </a:solidFill>
                  <a:latin typeface="Arial"/>
                  <a:ea typeface="Arial"/>
                  <a:cs typeface="Arial"/>
                  <a:sym typeface="Arial"/>
                </a:rPr>
                <a:t> is an American environmental sociologist known for her work on both environmental justice and racism in the environmental movement.</a:t>
              </a:r>
              <a:endParaRPr/>
            </a:p>
          </p:txBody>
        </p:sp>
        <p:sp>
          <p:nvSpPr>
            <p:cNvPr id="240" name="Google Shape;240;p9"/>
            <p:cNvSpPr txBox="1"/>
            <p:nvPr/>
          </p:nvSpPr>
          <p:spPr>
            <a:xfrm>
              <a:off x="0" y="-38100"/>
              <a:ext cx="6878700" cy="49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1" u="none" cap="none" strike="noStrike">
                  <a:solidFill>
                    <a:srgbClr val="4A4849"/>
                  </a:solidFill>
                  <a:latin typeface="Arial"/>
                  <a:ea typeface="Arial"/>
                  <a:cs typeface="Arial"/>
                  <a:sym typeface="Arial"/>
                </a:rPr>
                <a:t>Learn more about the authors</a:t>
              </a:r>
              <a:endParaRPr/>
            </a:p>
          </p:txBody>
        </p:sp>
      </p:grpSp>
      <p:grpSp>
        <p:nvGrpSpPr>
          <p:cNvPr id="241" name="Google Shape;241;p9"/>
          <p:cNvGrpSpPr/>
          <p:nvPr/>
        </p:nvGrpSpPr>
        <p:grpSpPr>
          <a:xfrm>
            <a:off x="-540160" y="9570840"/>
            <a:ext cx="7108723" cy="716160"/>
            <a:chOff x="0" y="-38100"/>
            <a:chExt cx="1872256" cy="188619"/>
          </a:xfrm>
        </p:grpSpPr>
        <p:sp>
          <p:nvSpPr>
            <p:cNvPr id="242" name="Google Shape;242;p9"/>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43" name="Google Shape;243;p9"/>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4" name="Google Shape;244;p9"/>
          <p:cNvSpPr/>
          <p:nvPr/>
        </p:nvSpPr>
        <p:spPr>
          <a:xfrm>
            <a:off x="12322311" y="1771634"/>
            <a:ext cx="5675244" cy="5029536"/>
          </a:xfrm>
          <a:custGeom>
            <a:rect b="b" l="l" r="r" t="t"/>
            <a:pathLst>
              <a:path extrusionOk="0" h="5029536" w="5675244">
                <a:moveTo>
                  <a:pt x="0" y="0"/>
                </a:moveTo>
                <a:lnTo>
                  <a:pt x="5675244" y="0"/>
                </a:lnTo>
                <a:lnTo>
                  <a:pt x="5675244" y="5029536"/>
                </a:lnTo>
                <a:lnTo>
                  <a:pt x="0" y="5029536"/>
                </a:lnTo>
                <a:lnTo>
                  <a:pt x="0" y="0"/>
                </a:lnTo>
                <a:close/>
              </a:path>
            </a:pathLst>
          </a:custGeom>
          <a:blipFill rotWithShape="1">
            <a:blip r:embed="rId5">
              <a:alphaModFix/>
            </a:blip>
            <a:stretch>
              <a:fillRect b="0" l="0" r="-33095" t="0"/>
            </a:stretch>
          </a:blipFill>
          <a:ln>
            <a:noFill/>
          </a:ln>
        </p:spPr>
      </p:sp>
      <p:sp>
        <p:nvSpPr>
          <p:cNvPr id="245" name="Google Shape;245;p9"/>
          <p:cNvSpPr/>
          <p:nvPr/>
        </p:nvSpPr>
        <p:spPr>
          <a:xfrm>
            <a:off x="6568563" y="1771634"/>
            <a:ext cx="5391798" cy="5029536"/>
          </a:xfrm>
          <a:custGeom>
            <a:rect b="b" l="l" r="r" t="t"/>
            <a:pathLst>
              <a:path extrusionOk="0" h="5029536" w="5391798">
                <a:moveTo>
                  <a:pt x="0" y="0"/>
                </a:moveTo>
                <a:lnTo>
                  <a:pt x="5391798" y="0"/>
                </a:lnTo>
                <a:lnTo>
                  <a:pt x="5391798" y="5029536"/>
                </a:lnTo>
                <a:lnTo>
                  <a:pt x="0" y="5029536"/>
                </a:lnTo>
                <a:lnTo>
                  <a:pt x="0" y="0"/>
                </a:lnTo>
                <a:close/>
              </a:path>
            </a:pathLst>
          </a:custGeom>
          <a:blipFill rotWithShape="1">
            <a:blip r:embed="rId6">
              <a:alphaModFix/>
            </a:blip>
            <a:stretch>
              <a:fillRect b="0" l="0" r="0" t="0"/>
            </a:stretch>
          </a:blipFill>
          <a:ln>
            <a:noFill/>
          </a:ln>
        </p:spPr>
      </p:sp>
      <p:sp>
        <p:nvSpPr>
          <p:cNvPr id="246" name="Google Shape;246;p9"/>
          <p:cNvSpPr txBox="1"/>
          <p:nvPr/>
        </p:nvSpPr>
        <p:spPr>
          <a:xfrm>
            <a:off x="6568563" y="7352046"/>
            <a:ext cx="5378700" cy="6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99" u="none" cap="none" strike="noStrike">
                <a:solidFill>
                  <a:srgbClr val="000000"/>
                </a:solidFill>
                <a:latin typeface="Arial"/>
                <a:ea typeface="Arial"/>
                <a:cs typeface="Arial"/>
                <a:sym typeface="Arial"/>
              </a:rPr>
              <a:t>Author of: </a:t>
            </a:r>
            <a:r>
              <a:rPr b="0" i="1" lang="en-US" sz="2199" u="sng" cap="none" strike="noStrike">
                <a:solidFill>
                  <a:srgbClr val="000000"/>
                </a:solidFill>
                <a:latin typeface="Arial"/>
                <a:ea typeface="Arial"/>
                <a:cs typeface="Arial"/>
                <a:sym typeface="Arial"/>
                <a:hlinkClick r:id="rId7">
                  <a:extLst>
                    <a:ext uri="{A12FA001-AC4F-418D-AE19-62706E023703}">
                      <ahyp:hlinkClr val="tx"/>
                    </a:ext>
                  </a:extLst>
                </a:hlinkClick>
              </a:rPr>
              <a:t>The future of environmental justice is true equality</a:t>
            </a:r>
            <a:endParaRPr/>
          </a:p>
        </p:txBody>
      </p:sp>
      <p:sp>
        <p:nvSpPr>
          <p:cNvPr id="247" name="Google Shape;247;p9"/>
          <p:cNvSpPr txBox="1"/>
          <p:nvPr/>
        </p:nvSpPr>
        <p:spPr>
          <a:xfrm>
            <a:off x="12322311" y="7352046"/>
            <a:ext cx="5675100" cy="10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99" u="none" cap="none" strike="noStrike">
                <a:solidFill>
                  <a:srgbClr val="000000"/>
                </a:solidFill>
                <a:latin typeface="Arial"/>
                <a:ea typeface="Arial"/>
                <a:cs typeface="Arial"/>
                <a:sym typeface="Arial"/>
              </a:rPr>
              <a:t>Author of: </a:t>
            </a:r>
            <a:r>
              <a:rPr b="0" i="1" lang="en-US" sz="2199" u="sng" cap="none" strike="noStrike">
                <a:solidFill>
                  <a:srgbClr val="000000"/>
                </a:solidFill>
                <a:latin typeface="Arial"/>
                <a:ea typeface="Arial"/>
                <a:cs typeface="Arial"/>
                <a:sym typeface="Arial"/>
                <a:hlinkClick r:id="rId8">
                  <a:extLst>
                    <a:ext uri="{A12FA001-AC4F-418D-AE19-62706E023703}">
                      <ahyp:hlinkClr val="tx"/>
                    </a:ext>
                  </a:extLst>
                </a:hlinkClick>
              </a:rPr>
              <a:t>This environmental justice activist breaks down deep ties between racism and climate change</a:t>
            </a:r>
            <a:endParaRPr/>
          </a:p>
        </p:txBody>
      </p:sp>
      <p:sp>
        <p:nvSpPr>
          <p:cNvPr id="248" name="Google Shape;248;p9"/>
          <p:cNvSpPr txBox="1"/>
          <p:nvPr/>
        </p:nvSpPr>
        <p:spPr>
          <a:xfrm>
            <a:off x="6568563" y="6884051"/>
            <a:ext cx="5391900" cy="33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199" u="none" cap="none" strike="noStrike">
                <a:solidFill>
                  <a:srgbClr val="000000"/>
                </a:solidFill>
                <a:latin typeface="Arial"/>
                <a:ea typeface="Arial"/>
                <a:cs typeface="Arial"/>
                <a:sym typeface="Arial"/>
              </a:rPr>
              <a:t>Dorceta E. Taylor</a:t>
            </a:r>
            <a:endParaRPr/>
          </a:p>
        </p:txBody>
      </p:sp>
      <p:sp>
        <p:nvSpPr>
          <p:cNvPr id="249" name="Google Shape;249;p9"/>
          <p:cNvSpPr txBox="1"/>
          <p:nvPr/>
        </p:nvSpPr>
        <p:spPr>
          <a:xfrm>
            <a:off x="12322311" y="6884051"/>
            <a:ext cx="5675100" cy="33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199" u="none" cap="none" strike="noStrike">
                <a:solidFill>
                  <a:srgbClr val="000000"/>
                </a:solidFill>
                <a:latin typeface="Arial"/>
                <a:ea typeface="Arial"/>
                <a:cs typeface="Arial"/>
                <a:sym typeface="Arial"/>
              </a:rPr>
              <a:t>Elizabeth </a:t>
            </a:r>
            <a:r>
              <a:rPr b="1" lang="en-US" sz="2199"/>
              <a:t>Yeampierre</a:t>
            </a:r>
            <a:endParaRPr/>
          </a:p>
        </p:txBody>
      </p:sp>
      <p:grpSp>
        <p:nvGrpSpPr>
          <p:cNvPr id="250" name="Google Shape;250;p9"/>
          <p:cNvGrpSpPr/>
          <p:nvPr/>
        </p:nvGrpSpPr>
        <p:grpSpPr>
          <a:xfrm>
            <a:off x="962025" y="1003725"/>
            <a:ext cx="8746178" cy="458700"/>
            <a:chOff x="962025" y="1003725"/>
            <a:chExt cx="8746178" cy="458700"/>
          </a:xfrm>
        </p:grpSpPr>
        <p:sp>
          <p:nvSpPr>
            <p:cNvPr id="251" name="Google Shape;251;p9"/>
            <p:cNvSpPr/>
            <p:nvPr/>
          </p:nvSpPr>
          <p:spPr>
            <a:xfrm>
              <a:off x="962025" y="1003725"/>
              <a:ext cx="1928700" cy="458700"/>
            </a:xfrm>
            <a:prstGeom prst="roundRect">
              <a:avLst>
                <a:gd fmla="val 45896"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2" name="Google Shape;252;p9"/>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#1</a:t>
              </a:r>
              <a:endParaRPr/>
            </a:p>
          </p:txBody>
        </p:sp>
      </p:grpSp>
      <p:sp>
        <p:nvSpPr>
          <p:cNvPr id="253" name="Google Shape;253;p9"/>
          <p:cNvSpPr txBox="1"/>
          <p:nvPr/>
        </p:nvSpPr>
        <p:spPr>
          <a:xfrm>
            <a:off x="6568575" y="1230050"/>
            <a:ext cx="114288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4A4849"/>
                </a:solidFill>
              </a:rPr>
              <a:t>Left: © Matthei / Dr. Dorceta Taylor. Right: © Erik McGregor/Pacific Press/LightRocket via Getty Images. All rights reserved. This content is excluded from our Creative Commons license. For more information, see </a:t>
            </a:r>
            <a:r>
              <a:rPr lang="en-US" sz="1100" u="sng">
                <a:solidFill>
                  <a:srgbClr val="4A4849"/>
                </a:solidFill>
                <a:hlinkClick r:id="rId9">
                  <a:extLst>
                    <a:ext uri="{A12FA001-AC4F-418D-AE19-62706E023703}">
                      <ahyp:hlinkClr val="tx"/>
                    </a:ext>
                  </a:extLst>
                </a:hlinkClick>
              </a:rPr>
              <a:t>https://ocw.mit.edu/help/faq-fair-use/</a:t>
            </a:r>
            <a:r>
              <a:rPr lang="en-US" sz="1100">
                <a:solidFill>
                  <a:srgbClr val="4A4849"/>
                </a:solidFill>
              </a:rPr>
              <a:t> .</a:t>
            </a:r>
            <a:endParaRPr sz="1100">
              <a:solidFill>
                <a:srgbClr val="4A4849"/>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D1872214E7E4AA66A0644C9DCCEFF" ma:contentTypeVersion="20" ma:contentTypeDescription="Create a new document." ma:contentTypeScope="" ma:versionID="b64c251d96184546e269a72f928e5bcc">
  <xsd:schema xmlns:xsd="http://www.w3.org/2001/XMLSchema" xmlns:xs="http://www.w3.org/2001/XMLSchema" xmlns:p="http://schemas.microsoft.com/office/2006/metadata/properties" xmlns:ns2="ce0de229-b968-460b-bfa6-c309bf067a33" xmlns:ns3="b2272a47-6a34-441e-975c-341e732a1f8b" targetNamespace="http://schemas.microsoft.com/office/2006/metadata/properties" ma:root="true" ma:fieldsID="88720662ca1d06016b9613cbd979157d" ns2:_="" ns3:_="">
    <xsd:import namespace="ce0de229-b968-460b-bfa6-c309bf067a33"/>
    <xsd:import namespace="b2272a47-6a34-441e-975c-341e732a1f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DateCreated"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de229-b968-460b-bfa6-c309bf067a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Created" ma:index="20" nillable="true" ma:displayName="Date Created" ma:format="DateOnly" ma:internalName="DateCreated">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3350ec4-10e3-4b5d-9666-7d76f34ba4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272a47-6a34-441e-975c-341e732a1f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8e604a0-3b80-4256-b30c-b3eb53d14f4e}" ma:internalName="TaxCatchAll" ma:showField="CatchAllData" ma:web="b2272a47-6a34-441e-975c-341e732a1f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272a47-6a34-441e-975c-341e732a1f8b" xsi:nil="true"/>
    <DateCreated xmlns="ce0de229-b968-460b-bfa6-c309bf067a33" xsi:nil="true"/>
    <lcf76f155ced4ddcb4097134ff3c332f xmlns="ce0de229-b968-460b-bfa6-c309bf067a3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8B1818A-02A0-4C32-B758-C8F6A2CD98E7}"/>
</file>

<file path=customXml/itemProps2.xml><?xml version="1.0" encoding="utf-8"?>
<ds:datastoreItem xmlns:ds="http://schemas.openxmlformats.org/officeDocument/2006/customXml" ds:itemID="{B2C8055C-3B13-43C0-98BD-9FDBA172809D}"/>
</file>

<file path=customXml/itemProps3.xml><?xml version="1.0" encoding="utf-8"?>
<ds:datastoreItem xmlns:ds="http://schemas.openxmlformats.org/officeDocument/2006/customXml" ds:itemID="{DE9E7D4A-3711-44CF-8782-B8D02FD78FD0}"/>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0x0101001F4D1872214E7E4AA66A0644C9DCCEFF</vt:lpwstr>
  </property>
</Properties>
</file>