
<file path=[Content_Types].xml><?xml version="1.0" encoding="utf-8"?>
<Types xmlns="http://schemas.openxmlformats.org/package/2006/content-types">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5" roundtripDataSignature="AMtx7mjvdXsjYV1yJqp8AJcjLvYu3O6j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slide" Target="slides/slide29.xml"/><Relationship Id="rId25" Type="http://schemas.openxmlformats.org/officeDocument/2006/relationships/slide" Target="slides/slide20.xml"/><Relationship Id="rId7" Type="http://schemas.openxmlformats.org/officeDocument/2006/relationships/slide" Target="slides/slide2.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customXml" Target="../customXml/item3.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customXml" Target="../customXml/item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customXml" Target="../customXml/item1.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customschemas.google.com/relationships/presentationmetadata" Target="meta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7ea440353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7ea4403537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7ea440353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37ea4403537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7ea440353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7ea4403537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7ea440353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37ea4403537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68f24bef3b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68f24bef3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7ea440353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37ea4403537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6"/>
          <p:cNvSpPr/>
          <p:nvPr>
            <p:ph idx="2" type="pic"/>
          </p:nvPr>
        </p:nvSpPr>
        <p:spPr>
          <a:xfrm>
            <a:off x="1792288" y="612775"/>
            <a:ext cx="5486400" cy="4114800"/>
          </a:xfrm>
          <a:prstGeom prst="rect">
            <a:avLst/>
          </a:prstGeom>
          <a:noFill/>
          <a:ln>
            <a:noFill/>
          </a:ln>
        </p:spPr>
      </p:sp>
      <p:sp>
        <p:nvSpPr>
          <p:cNvPr id="64" name="Google Shape;64;p3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www.nativebookshawaii.org/products/required-reading" TargetMode="External"/><Relationship Id="rId4" Type="http://schemas.openxmlformats.org/officeDocument/2006/relationships/image" Target="../media/image24.png"/><Relationship Id="rId5" Type="http://schemas.openxmlformats.org/officeDocument/2006/relationships/hyperlink" Target="https://www.yesmagazine.org/environment/2021/11/17/indigenous-leadership-transformative-climate-action" TargetMode="External"/><Relationship Id="rId6" Type="http://schemas.openxmlformats.org/officeDocument/2006/relationships/hyperlink" Target="https://ocw.mit.edu/help/faq-fair-us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hyperlink" Target="https://ocw.mit.edu/help/faq-fair-us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ncai.org/ptg/climate-action-tribal-approaches" TargetMode="External"/><Relationship Id="rId4" Type="http://schemas.openxmlformats.org/officeDocument/2006/relationships/image" Target="../media/image4.png"/><Relationship Id="rId5" Type="http://schemas.openxmlformats.org/officeDocument/2006/relationships/hyperlink" Target="https://ocw.mit.edu/help/faq-fair-us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hyperlink" Target="https://drive.google.com/file/d/1Pba8RIj5q4nkWH4c8bT-RwLD-lg2aKLb/view" TargetMode="External"/><Relationship Id="rId9" Type="http://schemas.openxmlformats.org/officeDocument/2006/relationships/hyperlink" Target="https://ocw.mit.edu/help/faq-fair-use/" TargetMode="External"/><Relationship Id="rId5" Type="http://schemas.openxmlformats.org/officeDocument/2006/relationships/slide" Target="/ppt/slides/slide15.xml"/><Relationship Id="rId6" Type="http://schemas.openxmlformats.org/officeDocument/2006/relationships/slide" Target="/ppt/slides/slide16.xml"/><Relationship Id="rId7" Type="http://schemas.openxmlformats.org/officeDocument/2006/relationships/slide" Target="/ppt/slides/slide17.xml"/><Relationship Id="rId8" Type="http://schemas.openxmlformats.org/officeDocument/2006/relationships/slide" Target="/ppt/slides/slide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hyperlink" Target="https://www.flickr.com/photos/30024546@N04/9513628504" TargetMode="External"/><Relationship Id="rId5" Type="http://schemas.openxmlformats.org/officeDocument/2006/relationships/hyperlink" Target="https://www.flickr.com/photos/30024546@N04" TargetMode="External"/><Relationship Id="rId6" Type="http://schemas.openxmlformats.org/officeDocument/2006/relationships/hyperlink" Target="https://creativecommons.org/licenses/by-nc-sa/2.0/?ref=openver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unsplash.com/@tanyapaquet?utm_content=creditCopyText&amp;utm_medium=referral&amp;utm_source=unsplash" TargetMode="External"/><Relationship Id="rId4" Type="http://schemas.openxmlformats.org/officeDocument/2006/relationships/hyperlink" Target="https://unsplash.com/photos/an-open-field-with-a-mountain-in-the-background-4OQLTV2WNDY?utm_content=creditCopyText&amp;utm_medium=referral&amp;utm_source=unsplash" TargetMode="External"/><Relationship Id="rId5" Type="http://schemas.openxmlformats.org/officeDocument/2006/relationships/image" Target="../media/image5.jpg"/><Relationship Id="rId6" Type="http://schemas.openxmlformats.org/officeDocument/2006/relationships/hyperlink" Target="https://www.youtube.com/watch?v=7YPvsOCUhI8" TargetMode="External"/><Relationship Id="rId7" Type="http://schemas.openxmlformats.org/officeDocument/2006/relationships/hyperlink" Target="https://www.yesmagazine.org/environment/2021/11/17/indigenous-leadership-transformative-climate-actio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hyperlink" Target="https://unsplash.com/@sweeksco?utm_content=creditCopyText&amp;utm_medium=referral&amp;utm_source=unsplash" TargetMode="External"/><Relationship Id="rId5" Type="http://schemas.openxmlformats.org/officeDocument/2006/relationships/hyperlink" Target="https://unsplash.com/photos/green-plant-on-brown-soil-DUPFowqI6oI?utm_content=creditCopyText&amp;utm_medium=referral&amp;utm_source=unsplash"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jpg"/><Relationship Id="rId4" Type="http://schemas.openxmlformats.org/officeDocument/2006/relationships/hyperlink" Target="https://unsplash.com/@esdesignisms?utm_content=creditCopyText&amp;utm_medium=referral&amp;utm_source=unsplash" TargetMode="External"/><Relationship Id="rId5" Type="http://schemas.openxmlformats.org/officeDocument/2006/relationships/hyperlink" Target="https://unsplash.com/photos/woman-walking-on-pathway-during-daytime-mNGaaLeWEp0?utm_content=creditCopyText&amp;utm_medium=referral&amp;utm_source=unsplash"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ienearth.org" TargetMode="External"/><Relationship Id="rId4" Type="http://schemas.openxmlformats.org/officeDocument/2006/relationships/image" Target="../media/image10.png"/><Relationship Id="rId5" Type="http://schemas.openxmlformats.org/officeDocument/2006/relationships/hyperlink" Target="https://ocw.mit.edu/help/faq-fair-us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hyperlink" Target="https://openverse.org/image/4f50c59d-3e3c-48bb-b2d2-faadf6a6ebe9?q=clouds&amp;p=1" TargetMode="External"/><Relationship Id="rId5" Type="http://schemas.openxmlformats.org/officeDocument/2006/relationships/hyperlink" Target="https://www.flickr.com/photos/22178197@N00" TargetMode="External"/><Relationship Id="rId6" Type="http://schemas.openxmlformats.org/officeDocument/2006/relationships/hyperlink" Target="https://creativecommons.org/licenses/by-sa/2.0/?ref=openvers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hyperlink" Target="http://ocw.mit.edu/help/faq-fair-us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metlakatla.com" TargetMode="External"/><Relationship Id="rId4" Type="http://schemas.openxmlformats.org/officeDocument/2006/relationships/image" Target="../media/image16.png"/><Relationship Id="rId5" Type="http://schemas.openxmlformats.org/officeDocument/2006/relationships/hyperlink" Target="https://ocw.mit.edu/help/faq-fair-us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news.climate.columbia.edu/2020/02/11/climate-personal-essay-reading-list/" TargetMode="External"/><Relationship Id="rId4" Type="http://schemas.openxmlformats.org/officeDocument/2006/relationships/hyperlink" Target="https://www.sciencedirect.com/science/article/pii/S2214629623003031" TargetMode="External"/><Relationship Id="rId5" Type="http://schemas.openxmlformats.org/officeDocument/2006/relationships/hyperlink" Target="https://www.sciencedirect.com/science/article/pii/S2214629623003031" TargetMode="External"/><Relationship Id="rId6" Type="http://schemas.openxmlformats.org/officeDocument/2006/relationships/hyperlink" Target="https://news.climate.columbia.edu/2020/02/11/climate-personal-essay-reading-list/" TargetMode="External"/><Relationship Id="rId7" Type="http://schemas.openxmlformats.org/officeDocument/2006/relationships/hyperlink" Target="https://www.therednation.org" TargetMode="External"/><Relationship Id="rId8" Type="http://schemas.openxmlformats.org/officeDocument/2006/relationships/hyperlink" Target="http://www.naicob.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centerclimatejustice.universityofcalifornia.edu/posts/indigenous-peoples-and-climate-justice-by-kyle-powys-whyte/" TargetMode="External"/><Relationship Id="rId4" Type="http://schemas.openxmlformats.org/officeDocument/2006/relationships/hyperlink" Target="https://www.science.org/doi/epdf/10.1126/science.abe4943" TargetMode="External"/><Relationship Id="rId11" Type="http://schemas.openxmlformats.org/officeDocument/2006/relationships/hyperlink" Target="https://crsreports.congress.gov/product/pdf/R/R46997/3" TargetMode="External"/><Relationship Id="rId10" Type="http://schemas.openxmlformats.org/officeDocument/2006/relationships/hyperlink" Target="https://drive.google.com/file/d/1Pba8RIj5q4nkWH4c8bT-RwLD-lg2aKLb/view" TargetMode="External"/><Relationship Id="rId9" Type="http://schemas.openxmlformats.org/officeDocument/2006/relationships/hyperlink" Target="https://www.culturalsurvival.org/news/indigenous-peoples-challenge-lack-ambition-and-rights-cop27-close" TargetMode="External"/><Relationship Id="rId5" Type="http://schemas.openxmlformats.org/officeDocument/2006/relationships/hyperlink" Target="https://www.ienearth.org" TargetMode="External"/><Relationship Id="rId6" Type="http://schemas.openxmlformats.org/officeDocument/2006/relationships/hyperlink" Target="https://www.ncai.org/ptg/climate-action-tribal-approaches" TargetMode="External"/><Relationship Id="rId7" Type="http://schemas.openxmlformats.org/officeDocument/2006/relationships/hyperlink" Target="https://www.yesmagazine.org/environment/2021/11/17/indigenous-leadership-transformative-climate-action" TargetMode="External"/><Relationship Id="rId8" Type="http://schemas.openxmlformats.org/officeDocument/2006/relationships/hyperlink" Target="https://www.iucn.org/news/commission-environmental-economic-and-social-policy/201912/historical-journey-indigenous-peoples-climate-change-negotiatio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hyperlink" Target="https://ocw.mit.edu/help/faq-fair-u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hyperlink" Target="https://youtu.be/7YPvsOCUhI8" TargetMode="External"/><Relationship Id="rId5" Type="http://schemas.openxmlformats.org/officeDocument/2006/relationships/hyperlink" Target="https://seas.umich.edu/research/faculty/kyle-whyte" TargetMode="External"/><Relationship Id="rId6" Type="http://schemas.openxmlformats.org/officeDocument/2006/relationships/hyperlink" Target="https://ocw.mit.edu/help/faq-fair-us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earth.org/author/giovanni-prete/" TargetMode="External"/><Relationship Id="rId4" Type="http://schemas.openxmlformats.org/officeDocument/2006/relationships/hyperlink" Target="http://creativecommons.org/licenses/by-sa/2.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hyperlink" Target="https://ocw.mit.edu/help/faq-fair-us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hyperlink" Target="https://ocw.mit.edu/help/faq-fair-us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04467C"/>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txBox="1"/>
          <p:nvPr/>
        </p:nvSpPr>
        <p:spPr>
          <a:xfrm>
            <a:off x="1028700" y="1803912"/>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4A4849"/>
                </a:solidFill>
                <a:latin typeface="Arial"/>
                <a:ea typeface="Arial"/>
                <a:cs typeface="Arial"/>
                <a:sym typeface="Arial"/>
              </a:rPr>
              <a:t>Indigenous</a:t>
            </a:r>
            <a:endParaRPr/>
          </a:p>
        </p:txBody>
      </p:sp>
      <p:sp>
        <p:nvSpPr>
          <p:cNvPr id="92" name="Google Shape;92;p1"/>
          <p:cNvSpPr txBox="1"/>
          <p:nvPr/>
        </p:nvSpPr>
        <p:spPr>
          <a:xfrm>
            <a:off x="1028700" y="3574868"/>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04467C"/>
                </a:solidFill>
                <a:latin typeface="Arial"/>
                <a:ea typeface="Arial"/>
                <a:cs typeface="Arial"/>
                <a:sym typeface="Arial"/>
              </a:rPr>
              <a:t>Climate Action</a:t>
            </a:r>
            <a:endParaRPr/>
          </a:p>
        </p:txBody>
      </p:sp>
      <p:sp>
        <p:nvSpPr>
          <p:cNvPr id="93" name="Google Shape;93;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6" l="-14087" r="-13478" t="-1937"/>
            </a:stretch>
          </a:blipFill>
          <a:ln>
            <a:noFill/>
          </a:ln>
        </p:spPr>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36585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FOUNDATIONAL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8" name="Shape 228"/>
        <p:cNvGrpSpPr/>
        <p:nvPr/>
      </p:nvGrpSpPr>
      <p:grpSpPr>
        <a:xfrm>
          <a:off x="0" y="0"/>
          <a:ext cx="0" cy="0"/>
          <a:chOff x="0" y="0"/>
          <a:chExt cx="0" cy="0"/>
        </a:xfrm>
      </p:grpSpPr>
      <p:sp>
        <p:nvSpPr>
          <p:cNvPr id="229" name="Google Shape;229;p9">
            <a:hlinkClick r:id="rId3"/>
          </p:cNvPr>
          <p:cNvSpPr/>
          <p:nvPr/>
        </p:nvSpPr>
        <p:spPr>
          <a:xfrm>
            <a:off x="6568563" y="0"/>
            <a:ext cx="11719437" cy="16580340"/>
          </a:xfrm>
          <a:custGeom>
            <a:rect b="b" l="l" r="r" t="t"/>
            <a:pathLst>
              <a:path extrusionOk="0" h="16580340" w="11719437">
                <a:moveTo>
                  <a:pt x="0" y="0"/>
                </a:moveTo>
                <a:lnTo>
                  <a:pt x="11719437" y="0"/>
                </a:lnTo>
                <a:lnTo>
                  <a:pt x="11719437" y="16580340"/>
                </a:lnTo>
                <a:lnTo>
                  <a:pt x="0" y="16580340"/>
                </a:lnTo>
                <a:lnTo>
                  <a:pt x="0" y="0"/>
                </a:lnTo>
                <a:close/>
              </a:path>
            </a:pathLst>
          </a:custGeom>
          <a:blipFill rotWithShape="1">
            <a:blip r:embed="rId4">
              <a:alphaModFix/>
            </a:blip>
            <a:stretch>
              <a:fillRect b="-32429" l="-107212" r="-107618" t="-34473"/>
            </a:stretch>
          </a:blipFill>
          <a:ln>
            <a:noFill/>
          </a:ln>
        </p:spPr>
      </p:sp>
      <p:grpSp>
        <p:nvGrpSpPr>
          <p:cNvPr id="230" name="Google Shape;230;p9"/>
          <p:cNvGrpSpPr/>
          <p:nvPr/>
        </p:nvGrpSpPr>
        <p:grpSpPr>
          <a:xfrm>
            <a:off x="6568563" y="9570840"/>
            <a:ext cx="12967519" cy="716160"/>
            <a:chOff x="0" y="-38100"/>
            <a:chExt cx="3415314" cy="188619"/>
          </a:xfrm>
        </p:grpSpPr>
        <p:sp>
          <p:nvSpPr>
            <p:cNvPr id="231" name="Google Shape;231;p9"/>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32" name="Google Shape;232;p9"/>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9"/>
          <p:cNvGrpSpPr/>
          <p:nvPr/>
        </p:nvGrpSpPr>
        <p:grpSpPr>
          <a:xfrm>
            <a:off x="-540160" y="9570840"/>
            <a:ext cx="7108723" cy="716160"/>
            <a:chOff x="0" y="-38100"/>
            <a:chExt cx="1872256" cy="188619"/>
          </a:xfrm>
        </p:grpSpPr>
        <p:sp>
          <p:nvSpPr>
            <p:cNvPr id="234" name="Google Shape;234;p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35" name="Google Shape;235;p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9"/>
          <p:cNvGrpSpPr/>
          <p:nvPr/>
        </p:nvGrpSpPr>
        <p:grpSpPr>
          <a:xfrm>
            <a:off x="311148" y="1688524"/>
            <a:ext cx="5897418" cy="6174062"/>
            <a:chOff x="-44908" y="761664"/>
            <a:chExt cx="6951224" cy="8232083"/>
          </a:xfrm>
        </p:grpSpPr>
        <p:sp>
          <p:nvSpPr>
            <p:cNvPr id="237" name="Google Shape;237;p9"/>
            <p:cNvSpPr txBox="1"/>
            <p:nvPr/>
          </p:nvSpPr>
          <p:spPr>
            <a:xfrm>
              <a:off x="12616" y="761664"/>
              <a:ext cx="56721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CONNECTING SELF-DETERMINATION AND CLIMATE ACTION</a:t>
              </a:r>
              <a:endParaRPr/>
            </a:p>
          </p:txBody>
        </p:sp>
        <p:sp>
          <p:nvSpPr>
            <p:cNvPr id="238" name="Google Shape;238;p9"/>
            <p:cNvSpPr txBox="1"/>
            <p:nvPr/>
          </p:nvSpPr>
          <p:spPr>
            <a:xfrm>
              <a:off x="-44908" y="5273870"/>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Indigenous Leadership for Transformative Climate Action</a:t>
              </a:r>
              <a:endParaRPr/>
            </a:p>
          </p:txBody>
        </p:sp>
        <p:sp>
          <p:nvSpPr>
            <p:cNvPr id="239" name="Google Shape;239;p9"/>
            <p:cNvSpPr txBox="1"/>
            <p:nvPr/>
          </p:nvSpPr>
          <p:spPr>
            <a:xfrm>
              <a:off x="0" y="4019880"/>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 excerpt from </a:t>
              </a:r>
              <a:r>
                <a:rPr b="1" i="1" lang="en-US" sz="2501" u="none" cap="none" strike="noStrike">
                  <a:solidFill>
                    <a:srgbClr val="4A4849"/>
                  </a:solidFill>
                  <a:latin typeface="Arial"/>
                  <a:ea typeface="Arial"/>
                  <a:cs typeface="Arial"/>
                  <a:sym typeface="Arial"/>
                </a:rPr>
                <a:t>Required Reading</a:t>
              </a:r>
              <a:endParaRPr/>
            </a:p>
          </p:txBody>
        </p:sp>
        <p:sp>
          <p:nvSpPr>
            <p:cNvPr id="240" name="Google Shape;240;p9"/>
            <p:cNvSpPr txBox="1"/>
            <p:nvPr/>
          </p:nvSpPr>
          <p:spPr>
            <a:xfrm>
              <a:off x="12616" y="7967147"/>
              <a:ext cx="68937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How does self-determination and climate action go hand-in-hand?</a:t>
              </a:r>
              <a:endParaRPr/>
            </a:p>
          </p:txBody>
        </p:sp>
        <p:sp>
          <p:nvSpPr>
            <p:cNvPr id="241" name="Google Shape;241;p9"/>
            <p:cNvSpPr txBox="1"/>
            <p:nvPr/>
          </p:nvSpPr>
          <p:spPr>
            <a:xfrm>
              <a:off x="12616" y="7297358"/>
              <a:ext cx="6893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Consider this question</a:t>
              </a:r>
              <a:endParaRPr/>
            </a:p>
          </p:txBody>
        </p:sp>
      </p:grpSp>
      <p:grpSp>
        <p:nvGrpSpPr>
          <p:cNvPr id="242" name="Google Shape;242;p9"/>
          <p:cNvGrpSpPr/>
          <p:nvPr/>
        </p:nvGrpSpPr>
        <p:grpSpPr>
          <a:xfrm>
            <a:off x="962025" y="1003725"/>
            <a:ext cx="8746178" cy="458700"/>
            <a:chOff x="962025" y="1003725"/>
            <a:chExt cx="8746178" cy="458700"/>
          </a:xfrm>
        </p:grpSpPr>
        <p:sp>
          <p:nvSpPr>
            <p:cNvPr id="243" name="Google Shape;243;p9"/>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4" name="Google Shape;244;p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
        <p:nvSpPr>
          <p:cNvPr id="245" name="Google Shape;245;p9"/>
          <p:cNvSpPr txBox="1"/>
          <p:nvPr/>
        </p:nvSpPr>
        <p:spPr>
          <a:xfrm>
            <a:off x="8197850" y="14981525"/>
            <a:ext cx="104139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lt1"/>
                </a:solidFill>
                <a:latin typeface="Calibri"/>
                <a:ea typeface="Calibri"/>
                <a:cs typeface="Calibri"/>
                <a:sym typeface="Calibri"/>
              </a:rPr>
              <a:t>© NDN Collective. All rights reserved. This content is excluded from our Creative Commons license. For more information, see </a:t>
            </a:r>
            <a:r>
              <a:rPr lang="en-US" sz="2600" u="sng">
                <a:solidFill>
                  <a:schemeClr val="hlink"/>
                </a:solidFill>
                <a:latin typeface="Calibri"/>
                <a:ea typeface="Calibri"/>
                <a:cs typeface="Calibri"/>
                <a:sym typeface="Calibri"/>
                <a:hlinkClick r:id="rId6"/>
              </a:rPr>
              <a:t>https://ocw.mit.edu/help/faq-fair-use/</a:t>
            </a:r>
            <a:r>
              <a:rPr lang="en-US" sz="2600">
                <a:solidFill>
                  <a:schemeClr val="lt1"/>
                </a:solidFill>
                <a:latin typeface="Calibri"/>
                <a:ea typeface="Calibri"/>
                <a:cs typeface="Calibri"/>
                <a:sym typeface="Calibri"/>
              </a:rPr>
              <a:t> .</a:t>
            </a:r>
            <a:endParaRPr sz="26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49" name="Shape 249"/>
        <p:cNvGrpSpPr/>
        <p:nvPr/>
      </p:nvGrpSpPr>
      <p:grpSpPr>
        <a:xfrm>
          <a:off x="0" y="0"/>
          <a:ext cx="0" cy="0"/>
          <a:chOff x="0" y="0"/>
          <a:chExt cx="0" cy="0"/>
        </a:xfrm>
      </p:grpSpPr>
      <p:sp>
        <p:nvSpPr>
          <p:cNvPr id="250" name="Google Shape;250;p1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51" name="Google Shape;251;p10"/>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52" name="Google Shape;252;p10"/>
          <p:cNvGrpSpPr/>
          <p:nvPr/>
        </p:nvGrpSpPr>
        <p:grpSpPr>
          <a:xfrm>
            <a:off x="962025" y="1116806"/>
            <a:ext cx="10757475" cy="6327476"/>
            <a:chOff x="0" y="66675"/>
            <a:chExt cx="14343300" cy="8436635"/>
          </a:xfrm>
        </p:grpSpPr>
        <p:sp>
          <p:nvSpPr>
            <p:cNvPr id="253" name="Google Shape;253;p10"/>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Required Reading: CJ Adaptation and Investing in Indigenous Power</a:t>
              </a:r>
              <a:endParaRPr/>
            </a:p>
          </p:txBody>
        </p:sp>
        <p:sp>
          <p:nvSpPr>
            <p:cNvPr id="254" name="Google Shape;254;p10"/>
            <p:cNvSpPr txBox="1"/>
            <p:nvPr/>
          </p:nvSpPr>
          <p:spPr>
            <a:xfrm>
              <a:off x="0" y="5834210"/>
              <a:ext cx="142389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"Climate justice requires us to radically restore our relationship with the natural world around us and transform our political and economic systems to support this deep cultural change. No one is better equipped to lead this vision than the Indigenous people who have maintained reciprocal relationships with their homelands for millennia."</a:t>
              </a:r>
              <a:endParaRPr/>
            </a:p>
          </p:txBody>
        </p:sp>
        <p:sp>
          <p:nvSpPr>
            <p:cNvPr id="255" name="Google Shape;255;p10"/>
            <p:cNvSpPr txBox="1"/>
            <p:nvPr/>
          </p:nvSpPr>
          <p:spPr>
            <a:xfrm>
              <a:off x="0" y="5142407"/>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Kaniela Ing, Hawaiian Climate Justice Activist</a:t>
              </a:r>
              <a:endParaRPr/>
            </a:p>
          </p:txBody>
        </p:sp>
      </p:grpSp>
      <p:sp>
        <p:nvSpPr>
          <p:cNvPr id="256" name="Google Shape;256;p10"/>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59472" r="-90190" t="0"/>
            </a:stretch>
          </a:blipFill>
          <a:ln>
            <a:noFill/>
          </a:ln>
        </p:spPr>
      </p:sp>
      <p:sp>
        <p:nvSpPr>
          <p:cNvPr id="257" name="Google Shape;257;p10"/>
          <p:cNvSpPr txBox="1"/>
          <p:nvPr/>
        </p:nvSpPr>
        <p:spPr>
          <a:xfrm>
            <a:off x="12287025" y="127500"/>
            <a:ext cx="5823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rgbClr val="4A4849"/>
                </a:solidFill>
              </a:rPr>
              <a:t>© Reuters / Marco Garcia. All rights reserved. This content is excluded from our Creative Commons license. For more information, see </a:t>
            </a:r>
            <a:r>
              <a:rPr lang="en-US" sz="1000" u="sng">
                <a:solidFill>
                  <a:srgbClr val="4A4849"/>
                </a:solidFill>
                <a:hlinkClick r:id="rId4">
                  <a:extLst>
                    <a:ext uri="{A12FA001-AC4F-418D-AE19-62706E023703}">
                      <ahyp:hlinkClr val="tx"/>
                    </a:ext>
                  </a:extLst>
                </a:hlinkClick>
              </a:rPr>
              <a:t>https://ocw.mit.edu/help/faq-fair-use/</a:t>
            </a:r>
            <a:r>
              <a:rPr lang="en-US" sz="1000">
                <a:solidFill>
                  <a:srgbClr val="4A4849"/>
                </a:solidFill>
              </a:rPr>
              <a:t> .</a:t>
            </a:r>
            <a:endParaRPr sz="1000">
              <a:solidFill>
                <a:srgbClr val="4A484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61" name="Shape 261"/>
        <p:cNvGrpSpPr/>
        <p:nvPr/>
      </p:nvGrpSpPr>
      <p:grpSpPr>
        <a:xfrm>
          <a:off x="0" y="0"/>
          <a:ext cx="0" cy="0"/>
          <a:chOff x="0" y="0"/>
          <a:chExt cx="0" cy="0"/>
        </a:xfrm>
      </p:grpSpPr>
      <p:grpSp>
        <p:nvGrpSpPr>
          <p:cNvPr id="262" name="Google Shape;262;p11"/>
          <p:cNvGrpSpPr/>
          <p:nvPr/>
        </p:nvGrpSpPr>
        <p:grpSpPr>
          <a:xfrm>
            <a:off x="-1248082" y="9570840"/>
            <a:ext cx="13358044" cy="716160"/>
            <a:chOff x="0" y="-38100"/>
            <a:chExt cx="3518168" cy="188619"/>
          </a:xfrm>
        </p:grpSpPr>
        <p:sp>
          <p:nvSpPr>
            <p:cNvPr id="263" name="Google Shape;263;p11"/>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64" name="Google Shape;264;p11"/>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1"/>
          <p:cNvGrpSpPr/>
          <p:nvPr/>
        </p:nvGrpSpPr>
        <p:grpSpPr>
          <a:xfrm>
            <a:off x="12109962" y="9570840"/>
            <a:ext cx="7108723" cy="716160"/>
            <a:chOff x="0" y="-38100"/>
            <a:chExt cx="1872256" cy="188619"/>
          </a:xfrm>
        </p:grpSpPr>
        <p:sp>
          <p:nvSpPr>
            <p:cNvPr id="266" name="Google Shape;266;p11"/>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67" name="Google Shape;267;p11"/>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11"/>
          <p:cNvSpPr txBox="1"/>
          <p:nvPr/>
        </p:nvSpPr>
        <p:spPr>
          <a:xfrm>
            <a:off x="962025" y="1116806"/>
            <a:ext cx="10757475"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Indigenous Climate Action</a:t>
            </a:r>
            <a:endParaRPr/>
          </a:p>
        </p:txBody>
      </p:sp>
      <p:sp>
        <p:nvSpPr>
          <p:cNvPr id="269" name="Google Shape;269;p11"/>
          <p:cNvSpPr txBox="1"/>
          <p:nvPr/>
        </p:nvSpPr>
        <p:spPr>
          <a:xfrm>
            <a:off x="962025" y="4020631"/>
            <a:ext cx="10679175" cy="20018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Since 2008 over 50 indigenous tribes and inter-tribal organizations in North America have created climate adaptation plans &amp; strategies to mitigate and monitor the impacts of climate change.</a:t>
            </a:r>
            <a:endParaRPr/>
          </a:p>
          <a:p>
            <a:pPr indent="0" lvl="0" marL="0" marR="0" rtl="0" algn="l">
              <a:lnSpc>
                <a:spcPct val="100000"/>
              </a:lnSpc>
              <a:spcBef>
                <a:spcPts val="0"/>
              </a:spcBef>
              <a:spcAft>
                <a:spcPts val="0"/>
              </a:spcAft>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See this list of all Indigenous plans and strategies.</a:t>
            </a:r>
            <a:endParaRPr/>
          </a:p>
        </p:txBody>
      </p:sp>
      <p:sp>
        <p:nvSpPr>
          <p:cNvPr id="270" name="Google Shape;270;p11"/>
          <p:cNvSpPr txBox="1"/>
          <p:nvPr/>
        </p:nvSpPr>
        <p:spPr>
          <a:xfrm>
            <a:off x="962025" y="3501779"/>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Indigenous climate adaptation plans and strategies</a:t>
            </a:r>
            <a:endParaRPr/>
          </a:p>
        </p:txBody>
      </p:sp>
      <p:grpSp>
        <p:nvGrpSpPr>
          <p:cNvPr id="271" name="Google Shape;271;p11"/>
          <p:cNvGrpSpPr/>
          <p:nvPr/>
        </p:nvGrpSpPr>
        <p:grpSpPr>
          <a:xfrm>
            <a:off x="12109962" y="-144661"/>
            <a:ext cx="6178038" cy="9860161"/>
            <a:chOff x="0" y="-38100"/>
            <a:chExt cx="1627138" cy="2596915"/>
          </a:xfrm>
        </p:grpSpPr>
        <p:sp>
          <p:nvSpPr>
            <p:cNvPr id="272" name="Google Shape;272;p11"/>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273" name="Google Shape;273;p11"/>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1"/>
          <p:cNvSpPr/>
          <p:nvPr/>
        </p:nvSpPr>
        <p:spPr>
          <a:xfrm>
            <a:off x="12381425" y="2312839"/>
            <a:ext cx="5635113" cy="5661322"/>
          </a:xfrm>
          <a:custGeom>
            <a:rect b="b" l="l" r="r" t="t"/>
            <a:pathLst>
              <a:path extrusionOk="0" h="5661322" w="5635113">
                <a:moveTo>
                  <a:pt x="0" y="0"/>
                </a:moveTo>
                <a:lnTo>
                  <a:pt x="5635112" y="0"/>
                </a:lnTo>
                <a:lnTo>
                  <a:pt x="5635112" y="5661322"/>
                </a:lnTo>
                <a:lnTo>
                  <a:pt x="0" y="5661322"/>
                </a:lnTo>
                <a:lnTo>
                  <a:pt x="0" y="0"/>
                </a:lnTo>
                <a:close/>
              </a:path>
            </a:pathLst>
          </a:custGeom>
          <a:blipFill rotWithShape="1">
            <a:blip r:embed="rId4">
              <a:alphaModFix/>
            </a:blip>
            <a:stretch>
              <a:fillRect b="0" l="0" r="0" t="0"/>
            </a:stretch>
          </a:blipFill>
          <a:ln>
            <a:noFill/>
          </a:ln>
        </p:spPr>
      </p:sp>
      <p:sp>
        <p:nvSpPr>
          <p:cNvPr id="275" name="Google Shape;275;p11"/>
          <p:cNvSpPr txBox="1"/>
          <p:nvPr/>
        </p:nvSpPr>
        <p:spPr>
          <a:xfrm>
            <a:off x="12347938" y="8924350"/>
            <a:ext cx="57021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a:solidFill>
                  <a:srgbClr val="4A4849"/>
                </a:solidFill>
              </a:rPr>
              <a:t>© Metlakatla Indian Community. All rights reserved. This content is excluded from our Creative Commons license. For more information, see</a:t>
            </a:r>
            <a:r>
              <a:rPr lang="en-US">
                <a:solidFill>
                  <a:schemeClr val="dk1"/>
                </a:solidFill>
              </a:rPr>
              <a:t> </a:t>
            </a:r>
            <a:r>
              <a:rPr lang="en-US" u="sng">
                <a:solidFill>
                  <a:schemeClr val="hlink"/>
                </a:solidFill>
                <a:hlinkClick r:id="rId5"/>
              </a:rPr>
              <a:t>https://ocw.mit.edu/help/faq-fair-use/</a:t>
            </a:r>
            <a:r>
              <a:rPr lang="en-US">
                <a:solidFill>
                  <a:schemeClr val="dk1"/>
                </a:solidFill>
              </a:rPr>
              <a:t> .</a:t>
            </a:r>
            <a:endParaRPr sz="13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9" name="Shape 279"/>
        <p:cNvGrpSpPr/>
        <p:nvPr/>
      </p:nvGrpSpPr>
      <p:grpSpPr>
        <a:xfrm>
          <a:off x="0" y="0"/>
          <a:ext cx="0" cy="0"/>
          <a:chOff x="0" y="0"/>
          <a:chExt cx="0" cy="0"/>
        </a:xfrm>
      </p:grpSpPr>
      <p:grpSp>
        <p:nvGrpSpPr>
          <p:cNvPr id="280" name="Google Shape;280;g37ea4403537_0_100"/>
          <p:cNvGrpSpPr/>
          <p:nvPr/>
        </p:nvGrpSpPr>
        <p:grpSpPr>
          <a:xfrm>
            <a:off x="-1248082" y="9570838"/>
            <a:ext cx="13358132" cy="716475"/>
            <a:chOff x="0" y="-38100"/>
            <a:chExt cx="3518168" cy="188700"/>
          </a:xfrm>
        </p:grpSpPr>
        <p:sp>
          <p:nvSpPr>
            <p:cNvPr id="281" name="Google Shape;281;g37ea4403537_0_100"/>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82" name="Google Shape;282;g37ea4403537_0_100"/>
            <p:cNvSpPr txBox="1"/>
            <p:nvPr/>
          </p:nvSpPr>
          <p:spPr>
            <a:xfrm>
              <a:off x="0" y="-38100"/>
              <a:ext cx="3518100" cy="18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g37ea4403537_0_100"/>
          <p:cNvGrpSpPr/>
          <p:nvPr/>
        </p:nvGrpSpPr>
        <p:grpSpPr>
          <a:xfrm>
            <a:off x="12109962" y="9570838"/>
            <a:ext cx="7108936" cy="716475"/>
            <a:chOff x="0" y="-38100"/>
            <a:chExt cx="1872300" cy="188700"/>
          </a:xfrm>
        </p:grpSpPr>
        <p:sp>
          <p:nvSpPr>
            <p:cNvPr id="284" name="Google Shape;284;g37ea4403537_0_10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85" name="Google Shape;285;g37ea4403537_0_100"/>
            <p:cNvSpPr txBox="1"/>
            <p:nvPr/>
          </p:nvSpPr>
          <p:spPr>
            <a:xfrm>
              <a:off x="0" y="-38100"/>
              <a:ext cx="1872300" cy="18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g37ea4403537_0_100"/>
          <p:cNvGrpSpPr/>
          <p:nvPr/>
        </p:nvGrpSpPr>
        <p:grpSpPr>
          <a:xfrm>
            <a:off x="1028700" y="3916676"/>
            <a:ext cx="10425375" cy="2453640"/>
            <a:chOff x="0" y="104775"/>
            <a:chExt cx="13900500" cy="3271519"/>
          </a:xfrm>
        </p:grpSpPr>
        <p:sp>
          <p:nvSpPr>
            <p:cNvPr id="287" name="Google Shape;287;g37ea4403537_0_100"/>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0831">
                  <a:solidFill>
                    <a:srgbClr val="4A4849"/>
                  </a:solidFill>
                </a:rPr>
                <a:t>Case Study</a:t>
              </a:r>
              <a:endParaRPr/>
            </a:p>
          </p:txBody>
        </p:sp>
        <p:sp>
          <p:nvSpPr>
            <p:cNvPr id="288" name="Google Shape;288;g37ea4403537_0_100"/>
            <p:cNvSpPr txBox="1"/>
            <p:nvPr/>
          </p:nvSpPr>
          <p:spPr>
            <a:xfrm>
              <a:off x="0" y="2719594"/>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2</a:t>
              </a:r>
              <a:endParaRPr/>
            </a:p>
          </p:txBody>
        </p:sp>
      </p:grpSp>
      <p:sp>
        <p:nvSpPr>
          <p:cNvPr id="289" name="Google Shape;289;g37ea4403537_0_100"/>
          <p:cNvSpPr txBox="1"/>
          <p:nvPr/>
        </p:nvSpPr>
        <p:spPr>
          <a:xfrm>
            <a:off x="2661180" y="9790488"/>
            <a:ext cx="71604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3" name="Shape 293"/>
        <p:cNvGrpSpPr/>
        <p:nvPr/>
      </p:nvGrpSpPr>
      <p:grpSpPr>
        <a:xfrm>
          <a:off x="0" y="0"/>
          <a:ext cx="0" cy="0"/>
          <a:chOff x="0" y="0"/>
          <a:chExt cx="0" cy="0"/>
        </a:xfrm>
      </p:grpSpPr>
      <p:grpSp>
        <p:nvGrpSpPr>
          <p:cNvPr id="294" name="Google Shape;294;p12"/>
          <p:cNvGrpSpPr/>
          <p:nvPr/>
        </p:nvGrpSpPr>
        <p:grpSpPr>
          <a:xfrm>
            <a:off x="7453832" y="9570840"/>
            <a:ext cx="12082250" cy="716160"/>
            <a:chOff x="0" y="-38100"/>
            <a:chExt cx="3182156" cy="188619"/>
          </a:xfrm>
        </p:grpSpPr>
        <p:sp>
          <p:nvSpPr>
            <p:cNvPr id="295" name="Google Shape;295;p12"/>
            <p:cNvSpPr/>
            <p:nvPr/>
          </p:nvSpPr>
          <p:spPr>
            <a:xfrm>
              <a:off x="0" y="0"/>
              <a:ext cx="3182156" cy="150519"/>
            </a:xfrm>
            <a:custGeom>
              <a:rect b="b" l="l" r="r" t="t"/>
              <a:pathLst>
                <a:path extrusionOk="0" h="150519" w="3182156">
                  <a:moveTo>
                    <a:pt x="0" y="0"/>
                  </a:moveTo>
                  <a:lnTo>
                    <a:pt x="3182156" y="0"/>
                  </a:lnTo>
                  <a:lnTo>
                    <a:pt x="3182156" y="150519"/>
                  </a:lnTo>
                  <a:lnTo>
                    <a:pt x="0" y="150519"/>
                  </a:lnTo>
                  <a:close/>
                </a:path>
              </a:pathLst>
            </a:custGeom>
            <a:solidFill>
              <a:srgbClr val="4A4849"/>
            </a:solidFill>
            <a:ln>
              <a:noFill/>
            </a:ln>
          </p:spPr>
        </p:sp>
        <p:sp>
          <p:nvSpPr>
            <p:cNvPr id="296" name="Google Shape;296;p12"/>
            <p:cNvSpPr txBox="1"/>
            <p:nvPr/>
          </p:nvSpPr>
          <p:spPr>
            <a:xfrm>
              <a:off x="0" y="-38100"/>
              <a:ext cx="31821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2"/>
          <p:cNvGrpSpPr/>
          <p:nvPr/>
        </p:nvGrpSpPr>
        <p:grpSpPr>
          <a:xfrm>
            <a:off x="-540160" y="9570840"/>
            <a:ext cx="7993996" cy="716160"/>
            <a:chOff x="0" y="-38100"/>
            <a:chExt cx="2105414" cy="188619"/>
          </a:xfrm>
        </p:grpSpPr>
        <p:sp>
          <p:nvSpPr>
            <p:cNvPr id="298" name="Google Shape;298;p12"/>
            <p:cNvSpPr/>
            <p:nvPr/>
          </p:nvSpPr>
          <p:spPr>
            <a:xfrm>
              <a:off x="0" y="0"/>
              <a:ext cx="2105414" cy="150519"/>
            </a:xfrm>
            <a:custGeom>
              <a:rect b="b" l="l" r="r" t="t"/>
              <a:pathLst>
                <a:path extrusionOk="0" h="150519" w="2105414">
                  <a:moveTo>
                    <a:pt x="0" y="0"/>
                  </a:moveTo>
                  <a:lnTo>
                    <a:pt x="2105414" y="0"/>
                  </a:lnTo>
                  <a:lnTo>
                    <a:pt x="2105414" y="150519"/>
                  </a:lnTo>
                  <a:lnTo>
                    <a:pt x="0" y="150519"/>
                  </a:lnTo>
                  <a:close/>
                </a:path>
              </a:pathLst>
            </a:custGeom>
            <a:solidFill>
              <a:srgbClr val="04467C"/>
            </a:solidFill>
            <a:ln>
              <a:noFill/>
            </a:ln>
          </p:spPr>
        </p:sp>
        <p:sp>
          <p:nvSpPr>
            <p:cNvPr id="299" name="Google Shape;299;p12"/>
            <p:cNvSpPr txBox="1"/>
            <p:nvPr/>
          </p:nvSpPr>
          <p:spPr>
            <a:xfrm>
              <a:off x="0" y="-38100"/>
              <a:ext cx="2105413"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12"/>
          <p:cNvSpPr/>
          <p:nvPr/>
        </p:nvSpPr>
        <p:spPr>
          <a:xfrm>
            <a:off x="7453832" y="0"/>
            <a:ext cx="10834168" cy="9715500"/>
          </a:xfrm>
          <a:custGeom>
            <a:rect b="b" l="l" r="r" t="t"/>
            <a:pathLst>
              <a:path extrusionOk="0" h="9715500" w="10834168">
                <a:moveTo>
                  <a:pt x="0" y="0"/>
                </a:moveTo>
                <a:lnTo>
                  <a:pt x="10834168" y="0"/>
                </a:lnTo>
                <a:lnTo>
                  <a:pt x="10834168" y="9715500"/>
                </a:lnTo>
                <a:lnTo>
                  <a:pt x="0" y="9715500"/>
                </a:lnTo>
                <a:lnTo>
                  <a:pt x="0" y="0"/>
                </a:lnTo>
                <a:close/>
              </a:path>
            </a:pathLst>
          </a:custGeom>
          <a:blipFill rotWithShape="1">
            <a:blip r:embed="rId3">
              <a:alphaModFix/>
            </a:blip>
            <a:stretch>
              <a:fillRect b="-18390" l="0" r="0" t="-1942"/>
            </a:stretch>
          </a:blipFill>
          <a:ln>
            <a:noFill/>
          </a:ln>
        </p:spPr>
      </p:sp>
      <p:sp>
        <p:nvSpPr>
          <p:cNvPr id="301" name="Google Shape;301;p12"/>
          <p:cNvSpPr txBox="1"/>
          <p:nvPr/>
        </p:nvSpPr>
        <p:spPr>
          <a:xfrm>
            <a:off x="1038162" y="1695674"/>
            <a:ext cx="4254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CASE STUDY: Metlakatla Indian Community Climate Change Adaptation Plan</a:t>
            </a:r>
            <a:endParaRPr/>
          </a:p>
        </p:txBody>
      </p:sp>
      <p:grpSp>
        <p:nvGrpSpPr>
          <p:cNvPr id="302" name="Google Shape;302;p12"/>
          <p:cNvGrpSpPr/>
          <p:nvPr/>
        </p:nvGrpSpPr>
        <p:grpSpPr>
          <a:xfrm>
            <a:off x="1038162" y="8009526"/>
            <a:ext cx="5179725" cy="1272293"/>
            <a:chOff x="0" y="-47625"/>
            <a:chExt cx="6906300" cy="1696390"/>
          </a:xfrm>
        </p:grpSpPr>
        <p:sp>
          <p:nvSpPr>
            <p:cNvPr id="303" name="Google Shape;303;p12"/>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Metlakatla Climate Change Adaptation Plan</a:t>
              </a:r>
              <a:endParaRPr/>
            </a:p>
          </p:txBody>
        </p:sp>
        <p:sp>
          <p:nvSpPr>
            <p:cNvPr id="304" name="Google Shape;304;p1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Reference</a:t>
              </a:r>
              <a:endParaRPr/>
            </a:p>
          </p:txBody>
        </p:sp>
      </p:grpSp>
      <p:grpSp>
        <p:nvGrpSpPr>
          <p:cNvPr id="305" name="Google Shape;305;p12"/>
          <p:cNvGrpSpPr/>
          <p:nvPr/>
        </p:nvGrpSpPr>
        <p:grpSpPr>
          <a:xfrm>
            <a:off x="1038162" y="4521994"/>
            <a:ext cx="5170275" cy="3197168"/>
            <a:chOff x="0" y="357810"/>
            <a:chExt cx="6893700" cy="4262890"/>
          </a:xfrm>
        </p:grpSpPr>
        <p:sp>
          <p:nvSpPr>
            <p:cNvPr id="306" name="Google Shape;306;p12"/>
            <p:cNvSpPr txBox="1"/>
            <p:nvPr/>
          </p:nvSpPr>
          <p:spPr>
            <a:xfrm>
              <a:off x="0" y="1027600"/>
              <a:ext cx="68937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action="ppaction://hlinksldjump" r:id="rId5">
                    <a:extLst>
                      <a:ext uri="{A12FA001-AC4F-418D-AE19-62706E023703}">
                        <ahyp:hlinkClr val="tx"/>
                      </a:ext>
                    </a:extLst>
                  </a:hlinkClick>
                </a:rPr>
                <a:t>Background</a:t>
              </a:r>
              <a:endParaRPr/>
            </a:p>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action="ppaction://hlinksldjump" r:id="rId6">
                    <a:extLst>
                      <a:ext uri="{A12FA001-AC4F-418D-AE19-62706E023703}">
                        <ahyp:hlinkClr val="tx"/>
                      </a:ext>
                    </a:extLst>
                  </a:hlinkClick>
                </a:rPr>
                <a:t>Coastal erosion</a:t>
              </a:r>
              <a:endParaRPr/>
            </a:p>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action="ppaction://hlinksldjump" r:id="rId7">
                    <a:extLst>
                      <a:ext uri="{A12FA001-AC4F-418D-AE19-62706E023703}">
                        <ahyp:hlinkClr val="tx"/>
                      </a:ext>
                    </a:extLst>
                  </a:hlinkClick>
                </a:rPr>
                <a:t>Invasive species</a:t>
              </a:r>
              <a:endParaRPr/>
            </a:p>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action="ppaction://hlinksldjump" r:id="rId8">
                    <a:extLst>
                      <a:ext uri="{A12FA001-AC4F-418D-AE19-62706E023703}">
                        <ahyp:hlinkClr val="tx"/>
                      </a:ext>
                    </a:extLst>
                  </a:hlinkClick>
                </a:rPr>
                <a:t>Salmon</a:t>
              </a:r>
              <a:endParaRPr/>
            </a:p>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a:extLst>
                      <a:ext uri="{A12FA001-AC4F-418D-AE19-62706E023703}">
                        <ahyp:hlinkClr val="tx"/>
                      </a:ext>
                    </a:extLst>
                  </a:hlinkClick>
                </a:rPr>
                <a:t>Shifting precipitation patterns</a:t>
              </a:r>
              <a:endParaRPr/>
            </a:p>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a:extLst>
                      <a:ext uri="{A12FA001-AC4F-418D-AE19-62706E023703}">
                        <ahyp:hlinkClr val="tx"/>
                      </a:ext>
                    </a:extLst>
                  </a:hlinkClick>
                </a:rPr>
                <a:t>Subsistence practices</a:t>
              </a:r>
              <a:endParaRPr/>
            </a:p>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a:extLst>
                      <a:ext uri="{A12FA001-AC4F-418D-AE19-62706E023703}">
                        <ahyp:hlinkClr val="tx"/>
                      </a:ext>
                    </a:extLst>
                  </a:hlinkClick>
                </a:rPr>
                <a:t>Human health</a:t>
              </a:r>
              <a:endParaRPr/>
            </a:p>
          </p:txBody>
        </p:sp>
        <p:sp>
          <p:nvSpPr>
            <p:cNvPr id="307" name="Google Shape;307;p12"/>
            <p:cNvSpPr txBox="1"/>
            <p:nvPr/>
          </p:nvSpPr>
          <p:spPr>
            <a:xfrm>
              <a:off x="0" y="357810"/>
              <a:ext cx="6893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Review case study</a:t>
              </a:r>
              <a:endParaRPr/>
            </a:p>
          </p:txBody>
        </p:sp>
      </p:grpSp>
      <p:sp>
        <p:nvSpPr>
          <p:cNvPr id="308" name="Google Shape;308;p12"/>
          <p:cNvSpPr txBox="1"/>
          <p:nvPr/>
        </p:nvSpPr>
        <p:spPr>
          <a:xfrm>
            <a:off x="7676928" y="158600"/>
            <a:ext cx="10403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100">
                <a:solidFill>
                  <a:srgbClr val="4A4849"/>
                </a:solidFill>
              </a:rPr>
              <a:t>© Metlakatla Indian Community. All rights reserved. This content is excluded from our Creative Commons license. For more information, see</a:t>
            </a:r>
            <a:r>
              <a:rPr lang="en-US" sz="1100" u="sng">
                <a:solidFill>
                  <a:srgbClr val="4A4849"/>
                </a:solidFill>
              </a:rPr>
              <a:t> </a:t>
            </a:r>
            <a:r>
              <a:rPr lang="en-US" sz="1100" u="sng">
                <a:solidFill>
                  <a:srgbClr val="4A4849"/>
                </a:solidFill>
                <a:hlinkClick r:id="rId9">
                  <a:extLst>
                    <a:ext uri="{A12FA001-AC4F-418D-AE19-62706E023703}">
                      <ahyp:hlinkClr val="tx"/>
                    </a:ext>
                  </a:extLst>
                </a:hlinkClick>
              </a:rPr>
              <a:t>https://ocw.mit.edu/help/faq-fair-use/</a:t>
            </a:r>
            <a:endParaRPr sz="1100">
              <a:solidFill>
                <a:srgbClr val="4A4849"/>
              </a:solidFill>
            </a:endParaRPr>
          </a:p>
        </p:txBody>
      </p:sp>
      <p:grpSp>
        <p:nvGrpSpPr>
          <p:cNvPr id="309" name="Google Shape;309;p12"/>
          <p:cNvGrpSpPr/>
          <p:nvPr/>
        </p:nvGrpSpPr>
        <p:grpSpPr>
          <a:xfrm>
            <a:off x="962025" y="1003725"/>
            <a:ext cx="8746178" cy="458700"/>
            <a:chOff x="962025" y="1003725"/>
            <a:chExt cx="8746178" cy="458700"/>
          </a:xfrm>
        </p:grpSpPr>
        <p:sp>
          <p:nvSpPr>
            <p:cNvPr id="310" name="Google Shape;310;p12"/>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1" name="Google Shape;311;p1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#3</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5" name="Shape 315"/>
        <p:cNvGrpSpPr/>
        <p:nvPr/>
      </p:nvGrpSpPr>
      <p:grpSpPr>
        <a:xfrm>
          <a:off x="0" y="0"/>
          <a:ext cx="0" cy="0"/>
          <a:chOff x="0" y="0"/>
          <a:chExt cx="0" cy="0"/>
        </a:xfrm>
      </p:grpSpPr>
      <p:grpSp>
        <p:nvGrpSpPr>
          <p:cNvPr id="316" name="Google Shape;316;p13"/>
          <p:cNvGrpSpPr/>
          <p:nvPr/>
        </p:nvGrpSpPr>
        <p:grpSpPr>
          <a:xfrm>
            <a:off x="12109962" y="-144661"/>
            <a:ext cx="6178038" cy="9860161"/>
            <a:chOff x="0" y="-38100"/>
            <a:chExt cx="1627138" cy="2596915"/>
          </a:xfrm>
        </p:grpSpPr>
        <p:sp>
          <p:nvSpPr>
            <p:cNvPr id="317" name="Google Shape;317;p13"/>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BACDD1"/>
            </a:solidFill>
            <a:ln>
              <a:noFill/>
            </a:ln>
          </p:spPr>
        </p:sp>
        <p:sp>
          <p:nvSpPr>
            <p:cNvPr id="318" name="Google Shape;318;p13"/>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3"/>
          <p:cNvGrpSpPr/>
          <p:nvPr/>
        </p:nvGrpSpPr>
        <p:grpSpPr>
          <a:xfrm>
            <a:off x="-1248082" y="9570840"/>
            <a:ext cx="13358044" cy="716160"/>
            <a:chOff x="0" y="-38100"/>
            <a:chExt cx="3518168" cy="188619"/>
          </a:xfrm>
        </p:grpSpPr>
        <p:sp>
          <p:nvSpPr>
            <p:cNvPr id="320" name="Google Shape;320;p13"/>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21" name="Google Shape;321;p13"/>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3"/>
          <p:cNvGrpSpPr/>
          <p:nvPr/>
        </p:nvGrpSpPr>
        <p:grpSpPr>
          <a:xfrm>
            <a:off x="12109962" y="9570840"/>
            <a:ext cx="7108723" cy="716160"/>
            <a:chOff x="0" y="-38100"/>
            <a:chExt cx="1872256" cy="188619"/>
          </a:xfrm>
        </p:grpSpPr>
        <p:sp>
          <p:nvSpPr>
            <p:cNvPr id="323" name="Google Shape;323;p13"/>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24" name="Google Shape;324;p13"/>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13"/>
          <p:cNvSpPr/>
          <p:nvPr/>
        </p:nvSpPr>
        <p:spPr>
          <a:xfrm>
            <a:off x="12109962" y="2824609"/>
            <a:ext cx="6178038" cy="4637782"/>
          </a:xfrm>
          <a:custGeom>
            <a:rect b="b" l="l" r="r" t="t"/>
            <a:pathLst>
              <a:path extrusionOk="0" h="4637782" w="6178038">
                <a:moveTo>
                  <a:pt x="0" y="0"/>
                </a:moveTo>
                <a:lnTo>
                  <a:pt x="6178038" y="0"/>
                </a:lnTo>
                <a:lnTo>
                  <a:pt x="6178038" y="4637782"/>
                </a:lnTo>
                <a:lnTo>
                  <a:pt x="0" y="4637782"/>
                </a:lnTo>
                <a:lnTo>
                  <a:pt x="0" y="0"/>
                </a:lnTo>
                <a:close/>
              </a:path>
            </a:pathLst>
          </a:custGeom>
          <a:blipFill rotWithShape="1">
            <a:blip r:embed="rId3">
              <a:alphaModFix/>
            </a:blip>
            <a:stretch>
              <a:fillRect b="-38857" l="-109983" r="-58957" t="-62674"/>
            </a:stretch>
          </a:blipFill>
          <a:ln>
            <a:noFill/>
          </a:ln>
        </p:spPr>
      </p:sp>
      <p:sp>
        <p:nvSpPr>
          <p:cNvPr id="326" name="Google Shape;326;p13"/>
          <p:cNvSpPr txBox="1"/>
          <p:nvPr/>
        </p:nvSpPr>
        <p:spPr>
          <a:xfrm>
            <a:off x="1019175" y="1623263"/>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Background</a:t>
            </a:r>
            <a:endParaRPr/>
          </a:p>
        </p:txBody>
      </p:sp>
      <p:sp>
        <p:nvSpPr>
          <p:cNvPr id="327" name="Google Shape;327;p13"/>
          <p:cNvSpPr txBox="1"/>
          <p:nvPr/>
        </p:nvSpPr>
        <p:spPr>
          <a:xfrm>
            <a:off x="1019175" y="3051741"/>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Metlakatla Indian Community is located on the Annette Islands Reserve (AIR) in Alaska.</a:t>
            </a:r>
            <a:endParaRPr/>
          </a:p>
        </p:txBody>
      </p:sp>
      <p:sp>
        <p:nvSpPr>
          <p:cNvPr id="328" name="Google Shape;328;p13"/>
          <p:cNvSpPr txBox="1"/>
          <p:nvPr/>
        </p:nvSpPr>
        <p:spPr>
          <a:xfrm>
            <a:off x="1019175" y="4412546"/>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adaptation plan addresses the following:</a:t>
            </a:r>
            <a:endParaRPr/>
          </a:p>
        </p:txBody>
      </p:sp>
      <p:sp>
        <p:nvSpPr>
          <p:cNvPr id="329" name="Google Shape;329;p13"/>
          <p:cNvSpPr txBox="1"/>
          <p:nvPr/>
        </p:nvSpPr>
        <p:spPr>
          <a:xfrm>
            <a:off x="1028700" y="4937022"/>
            <a:ext cx="10679100" cy="26946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Coastal erosion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Invasive species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Salmon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Shifting precipitation patterns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Overall subsistence practices including yellow cedar, berries, and shellfish</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Human health</a:t>
            </a:r>
            <a:endParaRPr/>
          </a:p>
        </p:txBody>
      </p:sp>
      <p:sp>
        <p:nvSpPr>
          <p:cNvPr id="330" name="Google Shape;330;p13"/>
          <p:cNvSpPr txBox="1"/>
          <p:nvPr/>
        </p:nvSpPr>
        <p:spPr>
          <a:xfrm>
            <a:off x="12463566" y="7631621"/>
            <a:ext cx="54708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a:solidFill>
                  <a:srgbClr val="4A4849"/>
                </a:solidFill>
              </a:rPr>
              <a:t>This map is in the public domain.</a:t>
            </a:r>
            <a:endParaRPr>
              <a:solidFill>
                <a:srgbClr val="4A4849"/>
              </a:solidFill>
            </a:endParaRPr>
          </a:p>
        </p:txBody>
      </p:sp>
      <p:grpSp>
        <p:nvGrpSpPr>
          <p:cNvPr id="331" name="Google Shape;331;p13"/>
          <p:cNvGrpSpPr/>
          <p:nvPr/>
        </p:nvGrpSpPr>
        <p:grpSpPr>
          <a:xfrm>
            <a:off x="962025" y="1003725"/>
            <a:ext cx="8746178" cy="458700"/>
            <a:chOff x="962025" y="1003725"/>
            <a:chExt cx="8746178" cy="458700"/>
          </a:xfrm>
        </p:grpSpPr>
        <p:sp>
          <p:nvSpPr>
            <p:cNvPr id="332" name="Google Shape;332;p13"/>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3" name="Google Shape;333;p13"/>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#1</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7" name="Shape 337"/>
        <p:cNvGrpSpPr/>
        <p:nvPr/>
      </p:nvGrpSpPr>
      <p:grpSpPr>
        <a:xfrm>
          <a:off x="0" y="0"/>
          <a:ext cx="0" cy="0"/>
          <a:chOff x="0" y="0"/>
          <a:chExt cx="0" cy="0"/>
        </a:xfrm>
      </p:grpSpPr>
      <p:grpSp>
        <p:nvGrpSpPr>
          <p:cNvPr id="338" name="Google Shape;338;p14"/>
          <p:cNvGrpSpPr/>
          <p:nvPr/>
        </p:nvGrpSpPr>
        <p:grpSpPr>
          <a:xfrm>
            <a:off x="-1248082" y="9570840"/>
            <a:ext cx="13358044" cy="716160"/>
            <a:chOff x="0" y="-38100"/>
            <a:chExt cx="3518168" cy="188619"/>
          </a:xfrm>
        </p:grpSpPr>
        <p:sp>
          <p:nvSpPr>
            <p:cNvPr id="339" name="Google Shape;339;p14"/>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40" name="Google Shape;340;p14"/>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14"/>
          <p:cNvSpPr/>
          <p:nvPr/>
        </p:nvSpPr>
        <p:spPr>
          <a:xfrm>
            <a:off x="12110040" y="2755258"/>
            <a:ext cx="6175885" cy="4776492"/>
          </a:xfrm>
          <a:custGeom>
            <a:rect b="b" l="l" r="r" t="t"/>
            <a:pathLst>
              <a:path extrusionOk="0" h="4776492" w="6175885">
                <a:moveTo>
                  <a:pt x="0" y="0"/>
                </a:moveTo>
                <a:lnTo>
                  <a:pt x="6175885" y="0"/>
                </a:lnTo>
                <a:lnTo>
                  <a:pt x="6175885" y="4776492"/>
                </a:lnTo>
                <a:lnTo>
                  <a:pt x="0" y="4776492"/>
                </a:lnTo>
                <a:lnTo>
                  <a:pt x="0" y="0"/>
                </a:lnTo>
                <a:close/>
              </a:path>
            </a:pathLst>
          </a:custGeom>
          <a:blipFill rotWithShape="1">
            <a:blip r:embed="rId3">
              <a:alphaModFix/>
            </a:blip>
            <a:stretch>
              <a:fillRect b="-57854" l="-109416" r="-109145" t="-73841"/>
            </a:stretch>
          </a:blipFill>
          <a:ln>
            <a:noFill/>
          </a:ln>
        </p:spPr>
      </p:sp>
      <p:grpSp>
        <p:nvGrpSpPr>
          <p:cNvPr id="342" name="Google Shape;342;p14"/>
          <p:cNvGrpSpPr/>
          <p:nvPr/>
        </p:nvGrpSpPr>
        <p:grpSpPr>
          <a:xfrm>
            <a:off x="12109962" y="9570840"/>
            <a:ext cx="7108723" cy="716160"/>
            <a:chOff x="0" y="-38100"/>
            <a:chExt cx="1872256" cy="188619"/>
          </a:xfrm>
        </p:grpSpPr>
        <p:sp>
          <p:nvSpPr>
            <p:cNvPr id="343" name="Google Shape;343;p14"/>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44" name="Google Shape;344;p14"/>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14"/>
          <p:cNvSpPr txBox="1"/>
          <p:nvPr/>
        </p:nvSpPr>
        <p:spPr>
          <a:xfrm>
            <a:off x="1019175" y="3098563"/>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tribe has acknowledged the visible signs of coastal erosion.</a:t>
            </a:r>
            <a:endParaRPr/>
          </a:p>
        </p:txBody>
      </p:sp>
      <p:sp>
        <p:nvSpPr>
          <p:cNvPr id="346" name="Google Shape;346;p14"/>
          <p:cNvSpPr txBox="1"/>
          <p:nvPr/>
        </p:nvSpPr>
        <p:spPr>
          <a:xfrm>
            <a:off x="1019175" y="4002168"/>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Some adaptation strategies include:</a:t>
            </a:r>
            <a:endParaRPr/>
          </a:p>
        </p:txBody>
      </p:sp>
      <p:sp>
        <p:nvSpPr>
          <p:cNvPr id="347" name="Google Shape;347;p14"/>
          <p:cNvSpPr txBox="1"/>
          <p:nvPr/>
        </p:nvSpPr>
        <p:spPr>
          <a:xfrm>
            <a:off x="1028700" y="4526644"/>
            <a:ext cx="10679100" cy="23097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Collaboration with the Annette Island School District—methods for monitoring coastal erosion is likely to be incorporated within the science curriculum.</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Nourishment of the coast through new stabilization using natural materials, vegetation planting, bio-engineering techniques, forming hard barriers such as seawalls or breakwaters.</a:t>
            </a:r>
            <a:endParaRPr/>
          </a:p>
        </p:txBody>
      </p:sp>
      <p:sp>
        <p:nvSpPr>
          <p:cNvPr id="348" name="Google Shape;348;p14"/>
          <p:cNvSpPr txBox="1"/>
          <p:nvPr/>
        </p:nvSpPr>
        <p:spPr>
          <a:xfrm>
            <a:off x="12109951" y="1746275"/>
            <a:ext cx="61758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4A4849"/>
                </a:solidFill>
                <a:latin typeface="Arial"/>
                <a:ea typeface="Arial"/>
                <a:cs typeface="Arial"/>
                <a:sym typeface="Arial"/>
              </a:rPr>
              <a:t>Figure 3-2: Shoreline erosion exposing tree roots and stumps found on the AIR. (Photographer: Julia Scott &amp; Genelle Winter).</a:t>
            </a:r>
            <a:endParaRPr>
              <a:solidFill>
                <a:srgbClr val="4A4849"/>
              </a:solidFill>
            </a:endParaRPr>
          </a:p>
        </p:txBody>
      </p:sp>
      <p:sp>
        <p:nvSpPr>
          <p:cNvPr id="349" name="Google Shape;349;p14"/>
          <p:cNvSpPr txBox="1"/>
          <p:nvPr/>
        </p:nvSpPr>
        <p:spPr>
          <a:xfrm>
            <a:off x="12109950" y="7709425"/>
            <a:ext cx="6175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4A4849"/>
                </a:solidFill>
              </a:rPr>
              <a:t>© Metlakatla Indian Community. All rights reserved. This content is excluded from our Creative Commons license. For more information, see </a:t>
            </a:r>
            <a:r>
              <a:rPr lang="en-US" sz="1100" u="sng">
                <a:solidFill>
                  <a:srgbClr val="4A4849"/>
                </a:solidFill>
                <a:hlinkClick r:id="rId4">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
        <p:nvSpPr>
          <p:cNvPr id="350" name="Google Shape;350;p14"/>
          <p:cNvSpPr txBox="1"/>
          <p:nvPr/>
        </p:nvSpPr>
        <p:spPr>
          <a:xfrm>
            <a:off x="1019175" y="1623263"/>
            <a:ext cx="10757400" cy="10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6999">
                <a:solidFill>
                  <a:srgbClr val="4A4849"/>
                </a:solidFill>
              </a:rPr>
              <a:t>Coastal Erosion</a:t>
            </a:r>
            <a:endParaRPr b="1" sz="6999">
              <a:solidFill>
                <a:srgbClr val="4A4849"/>
              </a:solidFill>
            </a:endParaRPr>
          </a:p>
        </p:txBody>
      </p:sp>
      <p:grpSp>
        <p:nvGrpSpPr>
          <p:cNvPr id="351" name="Google Shape;351;p14"/>
          <p:cNvGrpSpPr/>
          <p:nvPr/>
        </p:nvGrpSpPr>
        <p:grpSpPr>
          <a:xfrm>
            <a:off x="962025" y="1003725"/>
            <a:ext cx="8746178" cy="458700"/>
            <a:chOff x="962025" y="1003725"/>
            <a:chExt cx="8746178" cy="458700"/>
          </a:xfrm>
        </p:grpSpPr>
        <p:sp>
          <p:nvSpPr>
            <p:cNvPr id="352" name="Google Shape;352;p14"/>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3" name="Google Shape;353;p1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#1</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57" name="Shape 357"/>
        <p:cNvGrpSpPr/>
        <p:nvPr/>
      </p:nvGrpSpPr>
      <p:grpSpPr>
        <a:xfrm>
          <a:off x="0" y="0"/>
          <a:ext cx="0" cy="0"/>
          <a:chOff x="0" y="0"/>
          <a:chExt cx="0" cy="0"/>
        </a:xfrm>
      </p:grpSpPr>
      <p:grpSp>
        <p:nvGrpSpPr>
          <p:cNvPr id="358" name="Google Shape;358;p15"/>
          <p:cNvGrpSpPr/>
          <p:nvPr/>
        </p:nvGrpSpPr>
        <p:grpSpPr>
          <a:xfrm>
            <a:off x="-1248082" y="9570840"/>
            <a:ext cx="13358044" cy="716160"/>
            <a:chOff x="0" y="-38100"/>
            <a:chExt cx="3518168" cy="188619"/>
          </a:xfrm>
        </p:grpSpPr>
        <p:sp>
          <p:nvSpPr>
            <p:cNvPr id="359" name="Google Shape;359;p1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60" name="Google Shape;360;p15"/>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5"/>
          <p:cNvGrpSpPr/>
          <p:nvPr/>
        </p:nvGrpSpPr>
        <p:grpSpPr>
          <a:xfrm>
            <a:off x="12109962" y="9570840"/>
            <a:ext cx="7108723" cy="716160"/>
            <a:chOff x="0" y="-38100"/>
            <a:chExt cx="1872256" cy="188619"/>
          </a:xfrm>
        </p:grpSpPr>
        <p:sp>
          <p:nvSpPr>
            <p:cNvPr id="362" name="Google Shape;362;p15"/>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63" name="Google Shape;363;p15"/>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15"/>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27769" r="-31878" t="0"/>
            </a:stretch>
          </a:blipFill>
          <a:ln>
            <a:noFill/>
          </a:ln>
        </p:spPr>
      </p:sp>
      <p:sp>
        <p:nvSpPr>
          <p:cNvPr id="365" name="Google Shape;365;p15"/>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CASE STUDY </a:t>
            </a:r>
            <a:endParaRPr/>
          </a:p>
        </p:txBody>
      </p:sp>
      <p:sp>
        <p:nvSpPr>
          <p:cNvPr id="366" name="Google Shape;366;p15"/>
          <p:cNvSpPr txBox="1"/>
          <p:nvPr/>
        </p:nvSpPr>
        <p:spPr>
          <a:xfrm>
            <a:off x="1076325" y="3080382"/>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tribe has identified many invasive species within the AIR and has outlined solutions in their pre-existing Invasive Species Management Plan.</a:t>
            </a:r>
            <a:endParaRPr/>
          </a:p>
        </p:txBody>
      </p:sp>
      <p:grpSp>
        <p:nvGrpSpPr>
          <p:cNvPr id="367" name="Google Shape;367;p15"/>
          <p:cNvGrpSpPr/>
          <p:nvPr/>
        </p:nvGrpSpPr>
        <p:grpSpPr>
          <a:xfrm>
            <a:off x="1076325" y="4910294"/>
            <a:ext cx="10688700" cy="2834326"/>
            <a:chOff x="0" y="-47625"/>
            <a:chExt cx="14251600" cy="3779101"/>
          </a:xfrm>
        </p:grpSpPr>
        <p:sp>
          <p:nvSpPr>
            <p:cNvPr id="368" name="Google Shape;368;p15"/>
            <p:cNvSpPr txBox="1"/>
            <p:nvPr/>
          </p:nvSpPr>
          <p:spPr>
            <a:xfrm>
              <a:off x="0" y="-47625"/>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These solutions include:</a:t>
              </a:r>
              <a:endParaRPr/>
            </a:p>
          </p:txBody>
        </p:sp>
        <p:sp>
          <p:nvSpPr>
            <p:cNvPr id="369" name="Google Shape;369;p15"/>
            <p:cNvSpPr txBox="1"/>
            <p:nvPr/>
          </p:nvSpPr>
          <p:spPr>
            <a:xfrm>
              <a:off x="12700" y="651676"/>
              <a:ext cx="142389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Usage of a vehicle/vessel decontamination system to prevent the spreading of potential contamination.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Treatment or removal of invasive species immediately when detected for the reduction and likelihood of establishment.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 consistent community education program to ensure new infestations are noted and managed.</a:t>
              </a:r>
              <a:endParaRPr/>
            </a:p>
          </p:txBody>
        </p:sp>
      </p:grpSp>
      <p:sp>
        <p:nvSpPr>
          <p:cNvPr id="370" name="Google Shape;370;p15"/>
          <p:cNvSpPr txBox="1"/>
          <p:nvPr/>
        </p:nvSpPr>
        <p:spPr>
          <a:xfrm>
            <a:off x="12401375" y="8973820"/>
            <a:ext cx="55953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00" u="none" cap="none" strike="noStrike">
                <a:solidFill>
                  <a:srgbClr val="FFFFFF"/>
                </a:solidFill>
                <a:latin typeface="Arial"/>
                <a:ea typeface="Arial"/>
                <a:cs typeface="Arial"/>
                <a:sym typeface="Arial"/>
              </a:rPr>
              <a:t>"</a:t>
            </a:r>
            <a:r>
              <a:rPr b="0" i="0" lang="en-US" sz="1500" u="sng" cap="none" strike="noStrike">
                <a:solidFill>
                  <a:srgbClr val="FFFFFF"/>
                </a:solidFill>
                <a:latin typeface="Arial"/>
                <a:ea typeface="Arial"/>
                <a:cs typeface="Arial"/>
                <a:sym typeface="Arial"/>
                <a:hlinkClick r:id="rId4">
                  <a:extLst>
                    <a:ext uri="{A12FA001-AC4F-418D-AE19-62706E023703}">
                      <ahyp:hlinkClr val="tx"/>
                    </a:ext>
                  </a:extLst>
                </a:hlinkClick>
              </a:rPr>
              <a:t>three invasive plant species on the bank of the kelvin</a:t>
            </a:r>
            <a:r>
              <a:rPr b="0" i="0" lang="en-US" sz="1500" u="none" cap="none" strike="noStrike">
                <a:solidFill>
                  <a:srgbClr val="FFFFFF"/>
                </a:solidFill>
                <a:latin typeface="Arial"/>
                <a:ea typeface="Arial"/>
                <a:cs typeface="Arial"/>
                <a:sym typeface="Arial"/>
              </a:rPr>
              <a:t>" by </a:t>
            </a:r>
            <a:r>
              <a:rPr b="0" i="0" lang="en-US" sz="1500" u="sng" cap="none" strike="noStrike">
                <a:solidFill>
                  <a:srgbClr val="FFFFFF"/>
                </a:solidFill>
                <a:latin typeface="Arial"/>
                <a:ea typeface="Arial"/>
                <a:cs typeface="Arial"/>
                <a:sym typeface="Arial"/>
                <a:hlinkClick r:id="rId5">
                  <a:extLst>
                    <a:ext uri="{A12FA001-AC4F-418D-AE19-62706E023703}">
                      <ahyp:hlinkClr val="tx"/>
                    </a:ext>
                  </a:extLst>
                </a:hlinkClick>
              </a:rPr>
              <a:t>tom clearwood</a:t>
            </a:r>
            <a:r>
              <a:rPr b="0" i="0" lang="en-US" sz="1500" u="none" cap="none" strike="noStrike">
                <a:solidFill>
                  <a:srgbClr val="FFFFFF"/>
                </a:solidFill>
                <a:latin typeface="Arial"/>
                <a:ea typeface="Arial"/>
                <a:cs typeface="Arial"/>
                <a:sym typeface="Arial"/>
              </a:rPr>
              <a:t> is licensed under </a:t>
            </a:r>
            <a:r>
              <a:rPr b="0" i="0" lang="en-US" sz="1500" u="sng" cap="none" strike="noStrike">
                <a:solidFill>
                  <a:srgbClr val="FFFFFF"/>
                </a:solidFill>
                <a:latin typeface="Arial"/>
                <a:ea typeface="Arial"/>
                <a:cs typeface="Arial"/>
                <a:sym typeface="Arial"/>
                <a:hlinkClick r:id="rId6">
                  <a:extLst>
                    <a:ext uri="{A12FA001-AC4F-418D-AE19-62706E023703}">
                      <ahyp:hlinkClr val="tx"/>
                    </a:ext>
                  </a:extLst>
                </a:hlinkClick>
              </a:rPr>
              <a:t>CC BY-NC-SA 2.0</a:t>
            </a:r>
            <a:r>
              <a:rPr b="0" i="0" lang="en-US" sz="1500" u="none" cap="none" strike="noStrike">
                <a:solidFill>
                  <a:srgbClr val="FFFFFF"/>
                </a:solidFill>
                <a:latin typeface="Arial"/>
                <a:ea typeface="Arial"/>
                <a:cs typeface="Arial"/>
                <a:sym typeface="Arial"/>
              </a:rPr>
              <a:t>.</a:t>
            </a:r>
            <a:endParaRPr/>
          </a:p>
        </p:txBody>
      </p:sp>
      <p:sp>
        <p:nvSpPr>
          <p:cNvPr id="371" name="Google Shape;371;p15"/>
          <p:cNvSpPr txBox="1"/>
          <p:nvPr/>
        </p:nvSpPr>
        <p:spPr>
          <a:xfrm>
            <a:off x="1019175" y="1623281"/>
            <a:ext cx="10757400" cy="10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6999">
                <a:solidFill>
                  <a:srgbClr val="4A4849"/>
                </a:solidFill>
              </a:rPr>
              <a:t>Invasive Species</a:t>
            </a:r>
            <a:endParaRPr b="1" sz="6999">
              <a:solidFill>
                <a:srgbClr val="4A4849"/>
              </a:solidFill>
            </a:endParaRPr>
          </a:p>
        </p:txBody>
      </p:sp>
      <p:grpSp>
        <p:nvGrpSpPr>
          <p:cNvPr id="372" name="Google Shape;372;p15"/>
          <p:cNvGrpSpPr/>
          <p:nvPr/>
        </p:nvGrpSpPr>
        <p:grpSpPr>
          <a:xfrm>
            <a:off x="962025" y="1003725"/>
            <a:ext cx="8746178" cy="458700"/>
            <a:chOff x="962025" y="1003725"/>
            <a:chExt cx="8746178" cy="458700"/>
          </a:xfrm>
        </p:grpSpPr>
        <p:sp>
          <p:nvSpPr>
            <p:cNvPr id="373" name="Google Shape;373;p15"/>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4" name="Google Shape;374;p1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#1</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8" name="Shape 378"/>
        <p:cNvGrpSpPr/>
        <p:nvPr/>
      </p:nvGrpSpPr>
      <p:grpSpPr>
        <a:xfrm>
          <a:off x="0" y="0"/>
          <a:ext cx="0" cy="0"/>
          <a:chOff x="0" y="0"/>
          <a:chExt cx="0" cy="0"/>
        </a:xfrm>
      </p:grpSpPr>
      <p:grpSp>
        <p:nvGrpSpPr>
          <p:cNvPr id="379" name="Google Shape;379;p16"/>
          <p:cNvGrpSpPr/>
          <p:nvPr/>
        </p:nvGrpSpPr>
        <p:grpSpPr>
          <a:xfrm>
            <a:off x="12109962" y="-144661"/>
            <a:ext cx="6178038" cy="9860161"/>
            <a:chOff x="0" y="-38100"/>
            <a:chExt cx="1627138" cy="2596915"/>
          </a:xfrm>
        </p:grpSpPr>
        <p:sp>
          <p:nvSpPr>
            <p:cNvPr id="380" name="Google Shape;380;p16"/>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381" name="Google Shape;381;p16"/>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16"/>
          <p:cNvGrpSpPr/>
          <p:nvPr/>
        </p:nvGrpSpPr>
        <p:grpSpPr>
          <a:xfrm>
            <a:off x="-1248082" y="9570840"/>
            <a:ext cx="13358044" cy="716160"/>
            <a:chOff x="0" y="-38100"/>
            <a:chExt cx="3518168" cy="188619"/>
          </a:xfrm>
        </p:grpSpPr>
        <p:sp>
          <p:nvSpPr>
            <p:cNvPr id="383" name="Google Shape;383;p16"/>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84" name="Google Shape;384;p16"/>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6"/>
          <p:cNvGrpSpPr/>
          <p:nvPr/>
        </p:nvGrpSpPr>
        <p:grpSpPr>
          <a:xfrm>
            <a:off x="12109962" y="9570840"/>
            <a:ext cx="7108723" cy="716160"/>
            <a:chOff x="0" y="-38100"/>
            <a:chExt cx="1872256" cy="188619"/>
          </a:xfrm>
        </p:grpSpPr>
        <p:sp>
          <p:nvSpPr>
            <p:cNvPr id="386" name="Google Shape;386;p16"/>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87" name="Google Shape;387;p16"/>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8" name="Google Shape;388;p16"/>
          <p:cNvSpPr/>
          <p:nvPr/>
        </p:nvSpPr>
        <p:spPr>
          <a:xfrm>
            <a:off x="12109962" y="2805848"/>
            <a:ext cx="6178038" cy="4675304"/>
          </a:xfrm>
          <a:custGeom>
            <a:rect b="b" l="l" r="r" t="t"/>
            <a:pathLst>
              <a:path extrusionOk="0" h="4675304" w="6178038">
                <a:moveTo>
                  <a:pt x="0" y="0"/>
                </a:moveTo>
                <a:lnTo>
                  <a:pt x="6178038" y="0"/>
                </a:lnTo>
                <a:lnTo>
                  <a:pt x="6178038" y="4675304"/>
                </a:lnTo>
                <a:lnTo>
                  <a:pt x="0" y="4675304"/>
                </a:lnTo>
                <a:lnTo>
                  <a:pt x="0" y="0"/>
                </a:lnTo>
                <a:close/>
              </a:path>
            </a:pathLst>
          </a:custGeom>
          <a:blipFill rotWithShape="1">
            <a:blip r:embed="rId3">
              <a:alphaModFix/>
            </a:blip>
            <a:stretch>
              <a:fillRect b="-754" l="0" r="0" t="0"/>
            </a:stretch>
          </a:blipFill>
          <a:ln>
            <a:noFill/>
          </a:ln>
        </p:spPr>
      </p:sp>
      <p:sp>
        <p:nvSpPr>
          <p:cNvPr id="389" name="Google Shape;389;p16"/>
          <p:cNvSpPr txBox="1"/>
          <p:nvPr/>
        </p:nvSpPr>
        <p:spPr>
          <a:xfrm>
            <a:off x="1028700" y="1079183"/>
            <a:ext cx="8526946"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CASE STUDY </a:t>
            </a:r>
            <a:endParaRPr/>
          </a:p>
        </p:txBody>
      </p:sp>
      <p:sp>
        <p:nvSpPr>
          <p:cNvPr id="390" name="Google Shape;390;p16"/>
          <p:cNvSpPr txBox="1"/>
          <p:nvPr/>
        </p:nvSpPr>
        <p:spPr>
          <a:xfrm>
            <a:off x="1076325" y="3080382"/>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To address declines in salmon populations in the AIR, the tribe has proposed the following measures:</a:t>
            </a:r>
            <a:endParaRPr/>
          </a:p>
        </p:txBody>
      </p:sp>
      <p:sp>
        <p:nvSpPr>
          <p:cNvPr id="391" name="Google Shape;391;p16"/>
          <p:cNvSpPr txBox="1"/>
          <p:nvPr/>
        </p:nvSpPr>
        <p:spPr>
          <a:xfrm>
            <a:off x="1085850" y="4062058"/>
            <a:ext cx="10679100" cy="34647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The Tribe’s Fisheries Department will continue to set limitations on the amount of species harvested and timing of the harvesting.</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Improvement and expansion of fisheries management through stream monitoring water quality and aquatic populations.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Attempt to minimize stressors to fish species by voluntarily setting limitations on local disturbances by restoring water systems, removing unnecessary and potentially harmful barriers is necessary.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Track trends and forming assessments on local impacts to annual recreation, tourism, commercial, and subsistence fishing.</a:t>
            </a:r>
            <a:endParaRPr/>
          </a:p>
        </p:txBody>
      </p:sp>
      <p:sp>
        <p:nvSpPr>
          <p:cNvPr id="392" name="Google Shape;392;p16"/>
          <p:cNvSpPr txBox="1"/>
          <p:nvPr/>
        </p:nvSpPr>
        <p:spPr>
          <a:xfrm>
            <a:off x="12463566" y="7703861"/>
            <a:ext cx="5470800" cy="831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1" u="none" cap="none" strike="noStrike">
                <a:solidFill>
                  <a:srgbClr val="4A4849"/>
                </a:solidFill>
                <a:latin typeface="Arial"/>
                <a:ea typeface="Arial"/>
                <a:cs typeface="Arial"/>
                <a:sym typeface="Arial"/>
              </a:rPr>
              <a:t>Land and Ocean Temperature Percentiles: Jan - Dec 2016. State of the Climate: Global Climate Report, Feb 2016. This map is in the public domain.</a:t>
            </a:r>
            <a:endParaRPr/>
          </a:p>
        </p:txBody>
      </p:sp>
      <p:sp>
        <p:nvSpPr>
          <p:cNvPr id="393" name="Google Shape;393;p16"/>
          <p:cNvSpPr txBox="1"/>
          <p:nvPr/>
        </p:nvSpPr>
        <p:spPr>
          <a:xfrm>
            <a:off x="1019175" y="1623281"/>
            <a:ext cx="10757400" cy="1077300"/>
          </a:xfrm>
          <a:prstGeom prst="rect">
            <a:avLst/>
          </a:prstGeom>
          <a:noFill/>
          <a:ln>
            <a:noFill/>
          </a:ln>
        </p:spPr>
        <p:txBody>
          <a:bodyPr anchorCtr="0" anchor="t" bIns="0" lIns="0" spcFirstLastPara="1" rIns="0" wrap="square" tIns="0">
            <a:spAutoFit/>
          </a:bodyPr>
          <a:lstStyle/>
          <a:p>
            <a:pPr indent="0" lvl="0" marL="0" rtl="0" algn="l">
              <a:lnSpc>
                <a:spcPct val="110001"/>
              </a:lnSpc>
              <a:spcBef>
                <a:spcPts val="0"/>
              </a:spcBef>
              <a:spcAft>
                <a:spcPts val="0"/>
              </a:spcAft>
              <a:buNone/>
            </a:pPr>
            <a:r>
              <a:rPr b="1" lang="en-US" sz="6999">
                <a:solidFill>
                  <a:srgbClr val="4A4849"/>
                </a:solidFill>
              </a:rPr>
              <a:t>Salmon</a:t>
            </a:r>
            <a:endParaRPr b="1" sz="6999">
              <a:solidFill>
                <a:srgbClr val="4A4849"/>
              </a:solidFill>
            </a:endParaRPr>
          </a:p>
        </p:txBody>
      </p:sp>
      <p:grpSp>
        <p:nvGrpSpPr>
          <p:cNvPr id="394" name="Google Shape;394;p16"/>
          <p:cNvGrpSpPr/>
          <p:nvPr/>
        </p:nvGrpSpPr>
        <p:grpSpPr>
          <a:xfrm>
            <a:off x="962025" y="1003725"/>
            <a:ext cx="8746178" cy="458700"/>
            <a:chOff x="962025" y="1003725"/>
            <a:chExt cx="8746178" cy="458700"/>
          </a:xfrm>
        </p:grpSpPr>
        <p:sp>
          <p:nvSpPr>
            <p:cNvPr id="395" name="Google Shape;395;p16"/>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6" name="Google Shape;396;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#1</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0" name="Shape 400"/>
        <p:cNvGrpSpPr/>
        <p:nvPr/>
      </p:nvGrpSpPr>
      <p:grpSpPr>
        <a:xfrm>
          <a:off x="0" y="0"/>
          <a:ext cx="0" cy="0"/>
          <a:chOff x="0" y="0"/>
          <a:chExt cx="0" cy="0"/>
        </a:xfrm>
      </p:grpSpPr>
      <p:grpSp>
        <p:nvGrpSpPr>
          <p:cNvPr id="401" name="Google Shape;401;g37ea4403537_0_24"/>
          <p:cNvGrpSpPr/>
          <p:nvPr/>
        </p:nvGrpSpPr>
        <p:grpSpPr>
          <a:xfrm>
            <a:off x="-1248082" y="9570838"/>
            <a:ext cx="13358132" cy="716475"/>
            <a:chOff x="0" y="-38100"/>
            <a:chExt cx="3518168" cy="188700"/>
          </a:xfrm>
        </p:grpSpPr>
        <p:sp>
          <p:nvSpPr>
            <p:cNvPr id="402" name="Google Shape;402;g37ea4403537_0_24"/>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03" name="Google Shape;403;g37ea4403537_0_24"/>
            <p:cNvSpPr txBox="1"/>
            <p:nvPr/>
          </p:nvSpPr>
          <p:spPr>
            <a:xfrm>
              <a:off x="0" y="-38100"/>
              <a:ext cx="3518100" cy="18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g37ea4403537_0_24"/>
          <p:cNvGrpSpPr/>
          <p:nvPr/>
        </p:nvGrpSpPr>
        <p:grpSpPr>
          <a:xfrm>
            <a:off x="12109962" y="9570838"/>
            <a:ext cx="7108936" cy="716475"/>
            <a:chOff x="0" y="-38100"/>
            <a:chExt cx="1872300" cy="188700"/>
          </a:xfrm>
        </p:grpSpPr>
        <p:sp>
          <p:nvSpPr>
            <p:cNvPr id="405" name="Google Shape;405;g37ea4403537_0_24"/>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06" name="Google Shape;406;g37ea4403537_0_24"/>
            <p:cNvSpPr txBox="1"/>
            <p:nvPr/>
          </p:nvSpPr>
          <p:spPr>
            <a:xfrm>
              <a:off x="0" y="-38100"/>
              <a:ext cx="1872300" cy="18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7" name="Google Shape;407;g37ea4403537_0_24"/>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CASE STUDY </a:t>
            </a:r>
            <a:endParaRPr/>
          </a:p>
        </p:txBody>
      </p:sp>
      <p:sp>
        <p:nvSpPr>
          <p:cNvPr id="408" name="Google Shape;408;g37ea4403537_0_24"/>
          <p:cNvSpPr txBox="1"/>
          <p:nvPr/>
        </p:nvSpPr>
        <p:spPr>
          <a:xfrm>
            <a:off x="1019175" y="1623281"/>
            <a:ext cx="10757400" cy="2262300"/>
          </a:xfrm>
          <a:prstGeom prst="rect">
            <a:avLst/>
          </a:prstGeom>
          <a:noFill/>
          <a:ln>
            <a:noFill/>
          </a:ln>
        </p:spPr>
        <p:txBody>
          <a:bodyPr anchorCtr="0" anchor="t" bIns="0" lIns="0" spcFirstLastPara="1" rIns="0" wrap="square" tIns="0">
            <a:spAutoFit/>
          </a:bodyPr>
          <a:lstStyle/>
          <a:p>
            <a:pPr indent="0" lvl="0" marL="0" rtl="0" algn="l">
              <a:lnSpc>
                <a:spcPct val="110001"/>
              </a:lnSpc>
              <a:spcBef>
                <a:spcPts val="0"/>
              </a:spcBef>
              <a:spcAft>
                <a:spcPts val="0"/>
              </a:spcAft>
              <a:buNone/>
            </a:pPr>
            <a:r>
              <a:rPr b="1" lang="en-US" sz="6999">
                <a:solidFill>
                  <a:srgbClr val="4A4849"/>
                </a:solidFill>
              </a:rPr>
              <a:t>Shifting Precipitation Patterns</a:t>
            </a:r>
            <a:endParaRPr b="1" sz="6999">
              <a:solidFill>
                <a:srgbClr val="4A4849"/>
              </a:solidFill>
            </a:endParaRPr>
          </a:p>
        </p:txBody>
      </p:sp>
      <p:grpSp>
        <p:nvGrpSpPr>
          <p:cNvPr id="409" name="Google Shape;409;g37ea4403537_0_24"/>
          <p:cNvGrpSpPr/>
          <p:nvPr/>
        </p:nvGrpSpPr>
        <p:grpSpPr>
          <a:xfrm>
            <a:off x="1076325" y="4279347"/>
            <a:ext cx="10688700" cy="4855930"/>
            <a:chOff x="0" y="2955045"/>
            <a:chExt cx="14251600" cy="6474574"/>
          </a:xfrm>
        </p:grpSpPr>
        <p:sp>
          <p:nvSpPr>
            <p:cNvPr id="410" name="Google Shape;410;g37ea4403537_0_24"/>
            <p:cNvSpPr txBox="1"/>
            <p:nvPr/>
          </p:nvSpPr>
          <p:spPr>
            <a:xfrm>
              <a:off x="0" y="2955045"/>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tribe is reliant on hydropower from two lakes as sources of municipal water and hydropower, but as precipitation patterns vary water levels drop.</a:t>
              </a:r>
              <a:endParaRPr/>
            </a:p>
          </p:txBody>
        </p:sp>
        <p:sp>
          <p:nvSpPr>
            <p:cNvPr id="411" name="Google Shape;411;g37ea4403537_0_24"/>
            <p:cNvSpPr txBox="1"/>
            <p:nvPr/>
          </p:nvSpPr>
          <p:spPr>
            <a:xfrm>
              <a:off x="0" y="5137218"/>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Proposed measures to adapt to changing precipitation patterns:</a:t>
              </a:r>
              <a:endParaRPr/>
            </a:p>
          </p:txBody>
        </p:sp>
        <p:sp>
          <p:nvSpPr>
            <p:cNvPr id="412" name="Google Shape;412;g37ea4403537_0_24"/>
            <p:cNvSpPr txBox="1"/>
            <p:nvPr/>
          </p:nvSpPr>
          <p:spPr>
            <a:xfrm>
              <a:off x="12700" y="5836519"/>
              <a:ext cx="14238900" cy="35931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When water levels in the municipal supply drop below threshold levels, community conservation practices will be enforced.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Promote and make accessible water saving nozzles, showerheads and other tools to reduce water consumption.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Larger efforts like increasing the capacity of available water reservoir,  increasing the size of the existing dam, or increasing the number of storage tanks used to treat and circulate municipal water supply.</a:t>
              </a:r>
              <a:endParaRPr/>
            </a:p>
          </p:txBody>
        </p:sp>
      </p:grpSp>
      <p:sp>
        <p:nvSpPr>
          <p:cNvPr id="413" name="Google Shape;413;g37ea4403537_0_24"/>
          <p:cNvSpPr/>
          <p:nvPr/>
        </p:nvSpPr>
        <p:spPr>
          <a:xfrm>
            <a:off x="12109962" y="0"/>
            <a:ext cx="6178038" cy="4803374"/>
          </a:xfrm>
          <a:custGeom>
            <a:rect b="b" l="l" r="r" t="t"/>
            <a:pathLst>
              <a:path extrusionOk="0" h="4803374" w="6178038">
                <a:moveTo>
                  <a:pt x="0" y="0"/>
                </a:moveTo>
                <a:lnTo>
                  <a:pt x="6178038" y="0"/>
                </a:lnTo>
                <a:lnTo>
                  <a:pt x="6178038" y="4803374"/>
                </a:lnTo>
                <a:lnTo>
                  <a:pt x="0" y="4803374"/>
                </a:lnTo>
                <a:lnTo>
                  <a:pt x="0" y="0"/>
                </a:lnTo>
                <a:close/>
              </a:path>
            </a:pathLst>
          </a:custGeom>
          <a:blipFill rotWithShape="1">
            <a:blip r:embed="rId3">
              <a:alphaModFix/>
            </a:blip>
            <a:stretch>
              <a:fillRect b="0" l="-4949" r="-4939" t="0"/>
            </a:stretch>
          </a:blipFill>
          <a:ln>
            <a:noFill/>
          </a:ln>
        </p:spPr>
      </p:sp>
      <p:sp>
        <p:nvSpPr>
          <p:cNvPr id="414" name="Google Shape;414;g37ea4403537_0_24"/>
          <p:cNvSpPr txBox="1"/>
          <p:nvPr/>
        </p:nvSpPr>
        <p:spPr>
          <a:xfrm>
            <a:off x="12252817" y="3896629"/>
            <a:ext cx="5892300" cy="554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1" u="none" cap="none" strike="noStrike">
                <a:solidFill>
                  <a:srgbClr val="FAF6EE"/>
                </a:solidFill>
                <a:latin typeface="Arial"/>
                <a:ea typeface="Arial"/>
                <a:cs typeface="Arial"/>
                <a:sym typeface="Arial"/>
              </a:rPr>
              <a:t>Chester Lake, 2003.</a:t>
            </a:r>
            <a:endParaRPr/>
          </a:p>
          <a:p>
            <a:pPr indent="0" lvl="0" marL="0" marR="0" rtl="0" algn="r">
              <a:lnSpc>
                <a:spcPct val="100000"/>
              </a:lnSpc>
              <a:spcBef>
                <a:spcPts val="0"/>
              </a:spcBef>
              <a:spcAft>
                <a:spcPts val="0"/>
              </a:spcAft>
              <a:buNone/>
            </a:pPr>
            <a:r>
              <a:rPr b="0" i="0" lang="en-US" sz="1801" u="none" cap="none" strike="noStrike">
                <a:solidFill>
                  <a:srgbClr val="FAF6EE"/>
                </a:solidFill>
                <a:latin typeface="Arial"/>
                <a:ea typeface="Arial"/>
                <a:cs typeface="Arial"/>
                <a:sym typeface="Arial"/>
              </a:rPr>
              <a:t>Metlakatla Indian Community.</a:t>
            </a:r>
            <a:endParaRPr/>
          </a:p>
        </p:txBody>
      </p:sp>
      <p:grpSp>
        <p:nvGrpSpPr>
          <p:cNvPr id="415" name="Google Shape;415;g37ea4403537_0_24"/>
          <p:cNvGrpSpPr/>
          <p:nvPr/>
        </p:nvGrpSpPr>
        <p:grpSpPr>
          <a:xfrm>
            <a:off x="12109962" y="4803374"/>
            <a:ext cx="6178038" cy="4912126"/>
            <a:chOff x="0" y="0"/>
            <a:chExt cx="8237384" cy="6549501"/>
          </a:xfrm>
        </p:grpSpPr>
        <p:sp>
          <p:nvSpPr>
            <p:cNvPr id="416" name="Google Shape;416;g37ea4403537_0_24"/>
            <p:cNvSpPr/>
            <p:nvPr/>
          </p:nvSpPr>
          <p:spPr>
            <a:xfrm>
              <a:off x="0" y="0"/>
              <a:ext cx="8237384" cy="6549501"/>
            </a:xfrm>
            <a:custGeom>
              <a:rect b="b" l="l" r="r" t="t"/>
              <a:pathLst>
                <a:path extrusionOk="0" h="6549501" w="8237384">
                  <a:moveTo>
                    <a:pt x="0" y="0"/>
                  </a:moveTo>
                  <a:lnTo>
                    <a:pt x="8237384" y="0"/>
                  </a:lnTo>
                  <a:lnTo>
                    <a:pt x="8237384" y="6549501"/>
                  </a:lnTo>
                  <a:lnTo>
                    <a:pt x="0" y="6549501"/>
                  </a:lnTo>
                  <a:lnTo>
                    <a:pt x="0" y="0"/>
                  </a:lnTo>
                  <a:close/>
                </a:path>
              </a:pathLst>
            </a:custGeom>
            <a:blipFill rotWithShape="1">
              <a:blip r:embed="rId4">
                <a:alphaModFix/>
              </a:blip>
              <a:stretch>
                <a:fillRect b="0" l="-4828" r="-4819" t="0"/>
              </a:stretch>
            </a:blipFill>
            <a:ln>
              <a:noFill/>
            </a:ln>
          </p:spPr>
        </p:sp>
        <p:sp>
          <p:nvSpPr>
            <p:cNvPr id="417" name="Google Shape;417;g37ea4403537_0_24"/>
            <p:cNvSpPr txBox="1"/>
            <p:nvPr/>
          </p:nvSpPr>
          <p:spPr>
            <a:xfrm>
              <a:off x="190473" y="5345616"/>
              <a:ext cx="7856400" cy="739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1" u="none" cap="none" strike="noStrike">
                  <a:solidFill>
                    <a:srgbClr val="FAF6EE"/>
                  </a:solidFill>
                  <a:latin typeface="Arial"/>
                  <a:ea typeface="Arial"/>
                  <a:cs typeface="Arial"/>
                  <a:sym typeface="Arial"/>
                </a:rPr>
                <a:t>Chester Lake, 2016.</a:t>
              </a:r>
              <a:endParaRPr/>
            </a:p>
            <a:p>
              <a:pPr indent="0" lvl="0" marL="0" marR="0" rtl="0" algn="r">
                <a:lnSpc>
                  <a:spcPct val="100000"/>
                </a:lnSpc>
                <a:spcBef>
                  <a:spcPts val="0"/>
                </a:spcBef>
                <a:spcAft>
                  <a:spcPts val="0"/>
                </a:spcAft>
                <a:buNone/>
              </a:pPr>
              <a:r>
                <a:rPr b="0" i="0" lang="en-US" sz="1801" u="none" cap="none" strike="noStrike">
                  <a:solidFill>
                    <a:srgbClr val="FAF6EE"/>
                  </a:solidFill>
                  <a:latin typeface="Arial"/>
                  <a:ea typeface="Arial"/>
                  <a:cs typeface="Arial"/>
                  <a:sym typeface="Arial"/>
                </a:rPr>
                <a:t>Metlakatla Indian Community.</a:t>
              </a:r>
              <a:endParaRPr/>
            </a:p>
          </p:txBody>
        </p:sp>
      </p:grpSp>
      <p:sp>
        <p:nvSpPr>
          <p:cNvPr id="418" name="Google Shape;418;g37ea4403537_0_24"/>
          <p:cNvSpPr txBox="1"/>
          <p:nvPr/>
        </p:nvSpPr>
        <p:spPr>
          <a:xfrm>
            <a:off x="12339675" y="9752700"/>
            <a:ext cx="571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FAF6EE"/>
                </a:solidFill>
              </a:rPr>
              <a:t>© Metlakatla Indian Community. All rights reserved. This content is excluded from our Creative Commons license. For more information, see </a:t>
            </a:r>
            <a:r>
              <a:rPr lang="en-US" sz="1000" u="sng">
                <a:solidFill>
                  <a:srgbClr val="FAF6EE"/>
                </a:solidFill>
                <a:hlinkClick r:id="rId5">
                  <a:extLst>
                    <a:ext uri="{A12FA001-AC4F-418D-AE19-62706E023703}">
                      <ahyp:hlinkClr val="tx"/>
                    </a:ext>
                  </a:extLst>
                </a:hlinkClick>
              </a:rPr>
              <a:t>https://ocw.mit.edu/help/faq-fair-use/</a:t>
            </a:r>
            <a:endParaRPr sz="1000">
              <a:solidFill>
                <a:srgbClr val="FAF6EE"/>
              </a:solidFill>
            </a:endParaRPr>
          </a:p>
        </p:txBody>
      </p:sp>
      <p:grpSp>
        <p:nvGrpSpPr>
          <p:cNvPr id="419" name="Google Shape;419;g37ea4403537_0_24"/>
          <p:cNvGrpSpPr/>
          <p:nvPr/>
        </p:nvGrpSpPr>
        <p:grpSpPr>
          <a:xfrm>
            <a:off x="962025" y="1003725"/>
            <a:ext cx="8746178" cy="458700"/>
            <a:chOff x="962025" y="1003725"/>
            <a:chExt cx="8746178" cy="458700"/>
          </a:xfrm>
        </p:grpSpPr>
        <p:sp>
          <p:nvSpPr>
            <p:cNvPr id="420" name="Google Shape;420;g37ea4403537_0_24"/>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1" name="Google Shape;421;g37ea4403537_0_2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#1</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sp>
        <p:nvSpPr>
          <p:cNvPr id="101" name="Google Shape;101;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2" name="Google Shape;102;p2"/>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03" name="Google Shape;103;p2"/>
          <p:cNvSpPr txBox="1"/>
          <p:nvPr/>
        </p:nvSpPr>
        <p:spPr>
          <a:xfrm>
            <a:off x="13008225" y="9801000"/>
            <a:ext cx="4381500" cy="4005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1600" u="none" cap="none" strike="noStrike">
                <a:solidFill>
                  <a:srgbClr val="FFFFFF"/>
                </a:solidFill>
                <a:latin typeface="Arial"/>
                <a:ea typeface="Arial"/>
                <a:cs typeface="Arial"/>
                <a:sym typeface="Arial"/>
              </a:rPr>
              <a:t>Photo by </a:t>
            </a:r>
            <a:r>
              <a:rPr b="0" i="0" lang="en-US" sz="1600" u="sng" cap="none" strike="noStrike">
                <a:solidFill>
                  <a:srgbClr val="FFFFFF"/>
                </a:solidFill>
                <a:latin typeface="Arial"/>
                <a:ea typeface="Arial"/>
                <a:cs typeface="Arial"/>
                <a:sym typeface="Arial"/>
                <a:hlinkClick r:id="rId3">
                  <a:extLst>
                    <a:ext uri="{A12FA001-AC4F-418D-AE19-62706E023703}">
                      <ahyp:hlinkClr val="tx"/>
                    </a:ext>
                  </a:extLst>
                </a:hlinkClick>
              </a:rPr>
              <a:t>Tanya Paquet</a:t>
            </a:r>
            <a:r>
              <a:rPr b="0" i="0" lang="en-US" sz="1600" u="none" cap="none" strike="noStrike">
                <a:solidFill>
                  <a:srgbClr val="FFFFFF"/>
                </a:solidFill>
                <a:latin typeface="Arial"/>
                <a:ea typeface="Arial"/>
                <a:cs typeface="Arial"/>
                <a:sym typeface="Arial"/>
              </a:rPr>
              <a:t> on </a:t>
            </a:r>
            <a:r>
              <a:rPr b="0" i="0" lang="en-US" sz="1600" u="sng" cap="none" strike="noStrike">
                <a:solidFill>
                  <a:srgbClr val="FFFFFF"/>
                </a:solidFill>
                <a:latin typeface="Arial"/>
                <a:ea typeface="Arial"/>
                <a:cs typeface="Arial"/>
                <a:sym typeface="Arial"/>
                <a:hlinkClick r:id="rId4">
                  <a:extLst>
                    <a:ext uri="{A12FA001-AC4F-418D-AE19-62706E023703}">
                      <ahyp:hlinkClr val="tx"/>
                    </a:ext>
                  </a:extLst>
                </a:hlinkClick>
              </a:rPr>
              <a:t>Unsplash</a:t>
            </a:r>
            <a:endParaRPr/>
          </a:p>
        </p:txBody>
      </p:sp>
      <p:sp>
        <p:nvSpPr>
          <p:cNvPr id="104" name="Google Shape;104;p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0" l="-47246" r="-88774" t="0"/>
            </a:stretch>
          </a:blipFill>
          <a:ln>
            <a:noFill/>
          </a:ln>
        </p:spPr>
      </p:sp>
      <p:sp>
        <p:nvSpPr>
          <p:cNvPr id="105" name="Google Shape;105;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What’s in this module?</a:t>
            </a:r>
            <a:endParaRPr/>
          </a:p>
        </p:txBody>
      </p:sp>
      <p:sp>
        <p:nvSpPr>
          <p:cNvPr id="106" name="Google Shape;106;p2"/>
          <p:cNvSpPr txBox="1"/>
          <p:nvPr/>
        </p:nvSpPr>
        <p:spPr>
          <a:xfrm>
            <a:off x="1028700" y="3042705"/>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module discusses climate justice, climate change, Indigenous practices, and the fight for climate equity. The module focuses on a case study of the Metlakatla Indian Community of Alaska’s climate action and adaptations.</a:t>
            </a:r>
            <a:endParaRPr/>
          </a:p>
        </p:txBody>
      </p:sp>
      <p:sp>
        <p:nvSpPr>
          <p:cNvPr id="107" name="Google Shape;107;p2"/>
          <p:cNvSpPr txBox="1"/>
          <p:nvPr/>
        </p:nvSpPr>
        <p:spPr>
          <a:xfrm>
            <a:off x="1028700" y="6267258"/>
            <a:ext cx="30585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1 video</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1 reading</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4 activities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2 project options</a:t>
            </a:r>
            <a:endParaRPr/>
          </a:p>
        </p:txBody>
      </p:sp>
      <p:sp>
        <p:nvSpPr>
          <p:cNvPr id="108" name="Google Shape;108;p2"/>
          <p:cNvSpPr txBox="1"/>
          <p:nvPr/>
        </p:nvSpPr>
        <p:spPr>
          <a:xfrm>
            <a:off x="4487333" y="6267258"/>
            <a:ext cx="72207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Indigenous Peoples and Climate Justice</a:t>
            </a:r>
            <a:r>
              <a:rPr b="0" i="0" lang="en-US" sz="2601" u="none" cap="none" strike="noStrike">
                <a:solidFill>
                  <a:srgbClr val="4A4849"/>
                </a:solidFill>
                <a:latin typeface="Arial"/>
                <a:ea typeface="Arial"/>
                <a:cs typeface="Arial"/>
                <a:sym typeface="Arial"/>
              </a:rPr>
              <a:t> (Video)</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Indigenous Leadership for Transformative Climate Action</a:t>
            </a:r>
            <a:r>
              <a:rPr b="0" i="0" lang="en-US" sz="2601" u="none" cap="none" strike="noStrike">
                <a:solidFill>
                  <a:srgbClr val="4A4849"/>
                </a:solidFill>
                <a:latin typeface="Arial"/>
                <a:ea typeface="Arial"/>
                <a:cs typeface="Arial"/>
                <a:sym typeface="Arial"/>
              </a:rPr>
              <a:t> (Article)</a:t>
            </a:r>
            <a:endParaRPr/>
          </a:p>
        </p:txBody>
      </p:sp>
      <p:sp>
        <p:nvSpPr>
          <p:cNvPr id="109" name="Google Shape;109;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Contents</a:t>
            </a:r>
            <a:endParaRPr/>
          </a:p>
        </p:txBody>
      </p:sp>
      <p:sp>
        <p:nvSpPr>
          <p:cNvPr id="110" name="Google Shape;110;p2"/>
          <p:cNvSpPr txBox="1"/>
          <p:nvPr/>
        </p:nvSpPr>
        <p:spPr>
          <a:xfrm>
            <a:off x="1028700" y="5748406"/>
            <a:ext cx="30585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Activities</a:t>
            </a:r>
            <a:endParaRPr/>
          </a:p>
        </p:txBody>
      </p:sp>
      <p:sp>
        <p:nvSpPr>
          <p:cNvPr id="111" name="Google Shape;111;p2"/>
          <p:cNvSpPr txBox="1"/>
          <p:nvPr/>
        </p:nvSpPr>
        <p:spPr>
          <a:xfrm>
            <a:off x="4487333" y="5748406"/>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Resources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25" name="Shape 425"/>
        <p:cNvGrpSpPr/>
        <p:nvPr/>
      </p:nvGrpSpPr>
      <p:grpSpPr>
        <a:xfrm>
          <a:off x="0" y="0"/>
          <a:ext cx="0" cy="0"/>
          <a:chOff x="0" y="0"/>
          <a:chExt cx="0" cy="0"/>
        </a:xfrm>
      </p:grpSpPr>
      <p:sp>
        <p:nvSpPr>
          <p:cNvPr id="426" name="Google Shape;426;g37ea4403537_0_51"/>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CASE STUDY </a:t>
            </a:r>
            <a:endParaRPr/>
          </a:p>
        </p:txBody>
      </p:sp>
      <p:sp>
        <p:nvSpPr>
          <p:cNvPr id="427" name="Google Shape;427;g37ea4403537_0_51"/>
          <p:cNvSpPr txBox="1"/>
          <p:nvPr/>
        </p:nvSpPr>
        <p:spPr>
          <a:xfrm>
            <a:off x="1019175" y="1623281"/>
            <a:ext cx="10757400" cy="1077300"/>
          </a:xfrm>
          <a:prstGeom prst="rect">
            <a:avLst/>
          </a:prstGeom>
          <a:noFill/>
          <a:ln>
            <a:noFill/>
          </a:ln>
        </p:spPr>
        <p:txBody>
          <a:bodyPr anchorCtr="0" anchor="t" bIns="0" lIns="0" spcFirstLastPara="1" rIns="0" wrap="square" tIns="0">
            <a:spAutoFit/>
          </a:bodyPr>
          <a:lstStyle/>
          <a:p>
            <a:pPr indent="0" lvl="0" marL="0" rtl="0" algn="l">
              <a:lnSpc>
                <a:spcPct val="110001"/>
              </a:lnSpc>
              <a:spcBef>
                <a:spcPts val="0"/>
              </a:spcBef>
              <a:spcAft>
                <a:spcPts val="0"/>
              </a:spcAft>
              <a:buNone/>
            </a:pPr>
            <a:r>
              <a:rPr b="1" lang="en-US" sz="6999">
                <a:solidFill>
                  <a:srgbClr val="4A4849"/>
                </a:solidFill>
              </a:rPr>
              <a:t>Subsistence Practices</a:t>
            </a:r>
            <a:endParaRPr b="1" sz="6999">
              <a:solidFill>
                <a:srgbClr val="4A4849"/>
              </a:solidFill>
            </a:endParaRPr>
          </a:p>
        </p:txBody>
      </p:sp>
      <p:sp>
        <p:nvSpPr>
          <p:cNvPr id="428" name="Google Shape;428;g37ea4403537_0_51"/>
          <p:cNvSpPr txBox="1"/>
          <p:nvPr/>
        </p:nvSpPr>
        <p:spPr>
          <a:xfrm>
            <a:off x="1076325" y="3052604"/>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Traditional harvest times of essential materials or food items have been undergoing changes as the climate changes.</a:t>
            </a:r>
            <a:endParaRPr/>
          </a:p>
        </p:txBody>
      </p:sp>
      <p:sp>
        <p:nvSpPr>
          <p:cNvPr id="429" name="Google Shape;429;g37ea4403537_0_51"/>
          <p:cNvSpPr txBox="1"/>
          <p:nvPr/>
        </p:nvSpPr>
        <p:spPr>
          <a:xfrm>
            <a:off x="1071563" y="4205321"/>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Some strategies that will be used to adapt to these changes:</a:t>
            </a:r>
            <a:endParaRPr/>
          </a:p>
        </p:txBody>
      </p:sp>
      <p:sp>
        <p:nvSpPr>
          <p:cNvPr id="430" name="Google Shape;430;g37ea4403537_0_51"/>
          <p:cNvSpPr txBox="1"/>
          <p:nvPr/>
        </p:nvSpPr>
        <p:spPr>
          <a:xfrm>
            <a:off x="1081088" y="4729797"/>
            <a:ext cx="10679100" cy="26946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Enforcing the cataloguing of Alaskan Yellow Cedar harvest.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Increase forestry staff on the AIR.</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Update and maintain existing GIS data to be as accurate as possible.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The Tribe’s Landscaping or Forestry Department can collect seeds of each berry species and gift them to reliable community members.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Test shellfish samples on both individual and community level to prevent PSP and PST poisoning.</a:t>
            </a:r>
            <a:endParaRPr/>
          </a:p>
        </p:txBody>
      </p:sp>
      <p:grpSp>
        <p:nvGrpSpPr>
          <p:cNvPr id="431" name="Google Shape;431;g37ea4403537_0_51"/>
          <p:cNvGrpSpPr/>
          <p:nvPr/>
        </p:nvGrpSpPr>
        <p:grpSpPr>
          <a:xfrm>
            <a:off x="962025" y="1003725"/>
            <a:ext cx="8746178" cy="458700"/>
            <a:chOff x="962025" y="1003725"/>
            <a:chExt cx="8746178" cy="458700"/>
          </a:xfrm>
        </p:grpSpPr>
        <p:sp>
          <p:nvSpPr>
            <p:cNvPr id="432" name="Google Shape;432;g37ea4403537_0_51"/>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3" name="Google Shape;433;g37ea4403537_0_5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#1</a:t>
              </a:r>
              <a:endParaRPr/>
            </a:p>
          </p:txBody>
        </p:sp>
      </p:grpSp>
      <p:pic>
        <p:nvPicPr>
          <p:cNvPr id="434" name="Google Shape;434;g37ea4403537_0_51" title="steven-weeks-DUPFowqI6oI-unsplash.jpg"/>
          <p:cNvPicPr preferRelativeResize="0"/>
          <p:nvPr/>
        </p:nvPicPr>
        <p:blipFill rotWithShape="1">
          <a:blip r:embed="rId3">
            <a:alphaModFix/>
          </a:blip>
          <a:srcRect b="0" l="28797" r="28802" t="0"/>
          <a:stretch/>
        </p:blipFill>
        <p:spPr>
          <a:xfrm>
            <a:off x="12110050" y="0"/>
            <a:ext cx="6177951" cy="9711774"/>
          </a:xfrm>
          <a:prstGeom prst="rect">
            <a:avLst/>
          </a:prstGeom>
          <a:noFill/>
          <a:ln>
            <a:noFill/>
          </a:ln>
        </p:spPr>
      </p:pic>
      <p:sp>
        <p:nvSpPr>
          <p:cNvPr id="435" name="Google Shape;435;g37ea4403537_0_51"/>
          <p:cNvSpPr/>
          <p:nvPr/>
        </p:nvSpPr>
        <p:spPr>
          <a:xfrm>
            <a:off x="-1248082" y="9715500"/>
            <a:ext cx="13358132" cy="57150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36" name="Google Shape;436;g37ea4403537_0_51"/>
          <p:cNvSpPr/>
          <p:nvPr/>
        </p:nvSpPr>
        <p:spPr>
          <a:xfrm>
            <a:off x="12109962" y="9715500"/>
            <a:ext cx="7108769" cy="571506"/>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37" name="Google Shape;437;g37ea4403537_0_51"/>
          <p:cNvSpPr txBox="1"/>
          <p:nvPr/>
        </p:nvSpPr>
        <p:spPr>
          <a:xfrm>
            <a:off x="12252867" y="9353224"/>
            <a:ext cx="58923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a:solidFill>
                  <a:srgbClr val="FAF6EE"/>
                </a:solidFill>
              </a:rPr>
              <a:t>Photo by </a:t>
            </a:r>
            <a:r>
              <a:rPr lang="en-US" u="sng">
                <a:solidFill>
                  <a:srgbClr val="FAF6EE"/>
                </a:solidFill>
                <a:hlinkClick r:id="rId4">
                  <a:extLst>
                    <a:ext uri="{A12FA001-AC4F-418D-AE19-62706E023703}">
                      <ahyp:hlinkClr val="tx"/>
                    </a:ext>
                  </a:extLst>
                </a:hlinkClick>
              </a:rPr>
              <a:t>Steven Weeks</a:t>
            </a:r>
            <a:r>
              <a:rPr lang="en-US">
                <a:solidFill>
                  <a:srgbClr val="FAF6EE"/>
                </a:solidFill>
              </a:rPr>
              <a:t> on </a:t>
            </a:r>
            <a:r>
              <a:rPr lang="en-US" u="sng">
                <a:solidFill>
                  <a:srgbClr val="FAF6EE"/>
                </a:solidFill>
                <a:hlinkClick r:id="rId5">
                  <a:extLst>
                    <a:ext uri="{A12FA001-AC4F-418D-AE19-62706E023703}">
                      <ahyp:hlinkClr val="tx"/>
                    </a:ext>
                  </a:extLst>
                </a:hlinkClick>
              </a:rPr>
              <a:t>Unsplash</a:t>
            </a:r>
            <a:endParaRPr>
              <a:solidFill>
                <a:srgbClr val="FAF6E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41" name="Shape 441"/>
        <p:cNvGrpSpPr/>
        <p:nvPr/>
      </p:nvGrpSpPr>
      <p:grpSpPr>
        <a:xfrm>
          <a:off x="0" y="0"/>
          <a:ext cx="0" cy="0"/>
          <a:chOff x="0" y="0"/>
          <a:chExt cx="0" cy="0"/>
        </a:xfrm>
      </p:grpSpPr>
      <p:sp>
        <p:nvSpPr>
          <p:cNvPr id="442" name="Google Shape;442;g37ea4403537_0_78"/>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CASE STUDY </a:t>
            </a:r>
            <a:endParaRPr/>
          </a:p>
        </p:txBody>
      </p:sp>
      <p:sp>
        <p:nvSpPr>
          <p:cNvPr id="443" name="Google Shape;443;g37ea4403537_0_78"/>
          <p:cNvSpPr txBox="1"/>
          <p:nvPr/>
        </p:nvSpPr>
        <p:spPr>
          <a:xfrm>
            <a:off x="962025" y="1623281"/>
            <a:ext cx="10757400" cy="1077300"/>
          </a:xfrm>
          <a:prstGeom prst="rect">
            <a:avLst/>
          </a:prstGeom>
          <a:noFill/>
          <a:ln>
            <a:noFill/>
          </a:ln>
        </p:spPr>
        <p:txBody>
          <a:bodyPr anchorCtr="0" anchor="t" bIns="0" lIns="0" spcFirstLastPara="1" rIns="0" wrap="square" tIns="0">
            <a:spAutoFit/>
          </a:bodyPr>
          <a:lstStyle/>
          <a:p>
            <a:pPr indent="0" lvl="0" marL="0" rtl="0" algn="l">
              <a:lnSpc>
                <a:spcPct val="110001"/>
              </a:lnSpc>
              <a:spcBef>
                <a:spcPts val="0"/>
              </a:spcBef>
              <a:spcAft>
                <a:spcPts val="0"/>
              </a:spcAft>
              <a:buNone/>
            </a:pPr>
            <a:r>
              <a:rPr b="1" lang="en-US" sz="6999">
                <a:solidFill>
                  <a:srgbClr val="4A4849"/>
                </a:solidFill>
              </a:rPr>
              <a:t>Human Health</a:t>
            </a:r>
            <a:endParaRPr b="1" sz="6999">
              <a:solidFill>
                <a:srgbClr val="4A4849"/>
              </a:solidFill>
            </a:endParaRPr>
          </a:p>
        </p:txBody>
      </p:sp>
      <p:sp>
        <p:nvSpPr>
          <p:cNvPr id="444" name="Google Shape;444;g37ea4403537_0_78"/>
          <p:cNvSpPr txBox="1"/>
          <p:nvPr/>
        </p:nvSpPr>
        <p:spPr>
          <a:xfrm>
            <a:off x="1019175" y="3080954"/>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Climate change is estimated to impact the health of tribe members through an increase in diseases, allergies, and changes in food production &amp; distribution.</a:t>
            </a:r>
            <a:endParaRPr/>
          </a:p>
        </p:txBody>
      </p:sp>
      <p:sp>
        <p:nvSpPr>
          <p:cNvPr id="445" name="Google Shape;445;g37ea4403537_0_78"/>
          <p:cNvSpPr txBox="1"/>
          <p:nvPr/>
        </p:nvSpPr>
        <p:spPr>
          <a:xfrm>
            <a:off x="996413" y="4662521"/>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Proposed </a:t>
            </a:r>
            <a:r>
              <a:rPr b="1" lang="en-US" sz="2601">
                <a:solidFill>
                  <a:srgbClr val="4A4849"/>
                </a:solidFill>
              </a:rPr>
              <a:t>adaptation</a:t>
            </a:r>
            <a:r>
              <a:rPr b="1" i="0" lang="en-US" sz="2601" u="none" cap="none" strike="noStrike">
                <a:solidFill>
                  <a:srgbClr val="4A4849"/>
                </a:solidFill>
                <a:latin typeface="Arial"/>
                <a:ea typeface="Arial"/>
                <a:cs typeface="Arial"/>
                <a:sym typeface="Arial"/>
              </a:rPr>
              <a:t> measures:</a:t>
            </a:r>
            <a:endParaRPr/>
          </a:p>
        </p:txBody>
      </p:sp>
      <p:sp>
        <p:nvSpPr>
          <p:cNvPr id="446" name="Google Shape;446;g37ea4403537_0_78"/>
          <p:cNvSpPr txBox="1"/>
          <p:nvPr/>
        </p:nvSpPr>
        <p:spPr>
          <a:xfrm>
            <a:off x="1005938" y="5186997"/>
            <a:ext cx="10679100" cy="23097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Develop more recreation trails to create a community-wide effort to change lifestyles and gain healthy habits.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Create a better sidewalk system is to protect pedestrians in a safe walking zone, which will encourage residents to walk more.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Collaborate with the Emergency Preparedness Task Force for implementing emergency plans and warning systems community wide.</a:t>
            </a:r>
            <a:endParaRPr/>
          </a:p>
        </p:txBody>
      </p:sp>
      <p:grpSp>
        <p:nvGrpSpPr>
          <p:cNvPr id="447" name="Google Shape;447;g37ea4403537_0_78"/>
          <p:cNvGrpSpPr/>
          <p:nvPr/>
        </p:nvGrpSpPr>
        <p:grpSpPr>
          <a:xfrm>
            <a:off x="962025" y="1003725"/>
            <a:ext cx="8746178" cy="458700"/>
            <a:chOff x="962025" y="1003725"/>
            <a:chExt cx="8746178" cy="458700"/>
          </a:xfrm>
        </p:grpSpPr>
        <p:sp>
          <p:nvSpPr>
            <p:cNvPr id="448" name="Google Shape;448;g37ea4403537_0_78"/>
            <p:cNvSpPr/>
            <p:nvPr/>
          </p:nvSpPr>
          <p:spPr>
            <a:xfrm>
              <a:off x="962025" y="1003725"/>
              <a:ext cx="24123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9" name="Google Shape;449;g37ea4403537_0_7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CASE STUDY #1</a:t>
              </a:r>
              <a:endParaRPr/>
            </a:p>
          </p:txBody>
        </p:sp>
      </p:grpSp>
      <p:sp>
        <p:nvSpPr>
          <p:cNvPr id="450" name="Google Shape;450;g37ea4403537_0_78"/>
          <p:cNvSpPr/>
          <p:nvPr/>
        </p:nvSpPr>
        <p:spPr>
          <a:xfrm>
            <a:off x="-1248082" y="9715500"/>
            <a:ext cx="13358132" cy="57150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51" name="Google Shape;451;g37ea4403537_0_78"/>
          <p:cNvSpPr/>
          <p:nvPr/>
        </p:nvSpPr>
        <p:spPr>
          <a:xfrm>
            <a:off x="12109962" y="9715500"/>
            <a:ext cx="7108769" cy="571506"/>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pic>
        <p:nvPicPr>
          <p:cNvPr id="452" name="Google Shape;452;g37ea4403537_0_78" title="emma-simpson-mNGaaLeWEp0-unsplash.jpg"/>
          <p:cNvPicPr preferRelativeResize="0"/>
          <p:nvPr/>
        </p:nvPicPr>
        <p:blipFill rotWithShape="1">
          <a:blip r:embed="rId3">
            <a:alphaModFix/>
          </a:blip>
          <a:srcRect b="0" l="28834" r="28830" t="0"/>
          <a:stretch/>
        </p:blipFill>
        <p:spPr>
          <a:xfrm>
            <a:off x="12110050" y="0"/>
            <a:ext cx="6177951" cy="9725526"/>
          </a:xfrm>
          <a:prstGeom prst="rect">
            <a:avLst/>
          </a:prstGeom>
          <a:noFill/>
          <a:ln>
            <a:noFill/>
          </a:ln>
        </p:spPr>
      </p:pic>
      <p:sp>
        <p:nvSpPr>
          <p:cNvPr id="453" name="Google Shape;453;g37ea4403537_0_78"/>
          <p:cNvSpPr txBox="1"/>
          <p:nvPr/>
        </p:nvSpPr>
        <p:spPr>
          <a:xfrm>
            <a:off x="12252867" y="146873"/>
            <a:ext cx="5892300" cy="215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a:solidFill>
                  <a:srgbClr val="FAF6EE"/>
                </a:solidFill>
              </a:rPr>
              <a:t>Photo by </a:t>
            </a:r>
            <a:r>
              <a:rPr lang="en-US" u="sng">
                <a:solidFill>
                  <a:srgbClr val="FAF6EE"/>
                </a:solidFill>
                <a:hlinkClick r:id="rId4">
                  <a:extLst>
                    <a:ext uri="{A12FA001-AC4F-418D-AE19-62706E023703}">
                      <ahyp:hlinkClr val="tx"/>
                    </a:ext>
                  </a:extLst>
                </a:hlinkClick>
              </a:rPr>
              <a:t>Emma Simpson</a:t>
            </a:r>
            <a:r>
              <a:rPr lang="en-US">
                <a:solidFill>
                  <a:srgbClr val="FAF6EE"/>
                </a:solidFill>
              </a:rPr>
              <a:t> on </a:t>
            </a:r>
            <a:r>
              <a:rPr lang="en-US" u="sng">
                <a:solidFill>
                  <a:srgbClr val="FAF6EE"/>
                </a:solidFill>
                <a:hlinkClick r:id="rId5">
                  <a:extLst>
                    <a:ext uri="{A12FA001-AC4F-418D-AE19-62706E023703}">
                      <ahyp:hlinkClr val="tx"/>
                    </a:ext>
                  </a:extLst>
                </a:hlinkClick>
              </a:rPr>
              <a:t>Unsplash</a:t>
            </a:r>
            <a:endParaRPr>
              <a:solidFill>
                <a:srgbClr val="FAF6EE"/>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7" name="Shape 457"/>
        <p:cNvGrpSpPr/>
        <p:nvPr/>
      </p:nvGrpSpPr>
      <p:grpSpPr>
        <a:xfrm>
          <a:off x="0" y="0"/>
          <a:ext cx="0" cy="0"/>
          <a:chOff x="0" y="0"/>
          <a:chExt cx="0" cy="0"/>
        </a:xfrm>
      </p:grpSpPr>
      <p:grpSp>
        <p:nvGrpSpPr>
          <p:cNvPr id="458" name="Google Shape;458;p20"/>
          <p:cNvGrpSpPr/>
          <p:nvPr/>
        </p:nvGrpSpPr>
        <p:grpSpPr>
          <a:xfrm>
            <a:off x="6568563" y="9570840"/>
            <a:ext cx="12967519" cy="716160"/>
            <a:chOff x="0" y="-38100"/>
            <a:chExt cx="3415314" cy="188619"/>
          </a:xfrm>
        </p:grpSpPr>
        <p:sp>
          <p:nvSpPr>
            <p:cNvPr id="459" name="Google Shape;459;p20"/>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60" name="Google Shape;460;p20"/>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0"/>
          <p:cNvGrpSpPr/>
          <p:nvPr/>
        </p:nvGrpSpPr>
        <p:grpSpPr>
          <a:xfrm>
            <a:off x="-540160" y="9570840"/>
            <a:ext cx="7108723" cy="716160"/>
            <a:chOff x="0" y="-38100"/>
            <a:chExt cx="1872256" cy="188619"/>
          </a:xfrm>
        </p:grpSpPr>
        <p:sp>
          <p:nvSpPr>
            <p:cNvPr id="462" name="Google Shape;462;p2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63" name="Google Shape;463;p20"/>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20"/>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RESEARCHING INDIGENOUS-LED CAMPAIGNS</a:t>
            </a:r>
            <a:endParaRPr/>
          </a:p>
        </p:txBody>
      </p:sp>
      <p:grpSp>
        <p:nvGrpSpPr>
          <p:cNvPr id="465" name="Google Shape;465;p20"/>
          <p:cNvGrpSpPr/>
          <p:nvPr/>
        </p:nvGrpSpPr>
        <p:grpSpPr>
          <a:xfrm>
            <a:off x="1028700" y="3575669"/>
            <a:ext cx="5170275" cy="2042243"/>
            <a:chOff x="0" y="-47625"/>
            <a:chExt cx="6893700" cy="2722990"/>
          </a:xfrm>
        </p:grpSpPr>
        <p:sp>
          <p:nvSpPr>
            <p:cNvPr id="466" name="Google Shape;466;p20"/>
            <p:cNvSpPr txBox="1"/>
            <p:nvPr/>
          </p:nvSpPr>
          <p:spPr>
            <a:xfrm>
              <a:off x="0" y="622165"/>
              <a:ext cx="68937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Visit the </a:t>
              </a: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Indigenous Environmental Network’s website</a:t>
              </a:r>
              <a:r>
                <a:rPr b="0" i="0" lang="en-US" sz="2501" u="none" cap="none" strike="noStrike">
                  <a:solidFill>
                    <a:srgbClr val="4A4849"/>
                  </a:solidFill>
                  <a:latin typeface="Arial"/>
                  <a:ea typeface="Arial"/>
                  <a:cs typeface="Arial"/>
                  <a:sym typeface="Arial"/>
                </a:rPr>
                <a:t>, click on “programs” and then “campaigns” to see the list of campaigns.</a:t>
              </a:r>
              <a:endParaRPr/>
            </a:p>
          </p:txBody>
        </p:sp>
        <p:sp>
          <p:nvSpPr>
            <p:cNvPr id="467" name="Google Shape;467;p20"/>
            <p:cNvSpPr txBox="1"/>
            <p:nvPr/>
          </p:nvSpPr>
          <p:spPr>
            <a:xfrm>
              <a:off x="0" y="-47625"/>
              <a:ext cx="6893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Select a campaign</a:t>
              </a:r>
              <a:endParaRPr/>
            </a:p>
          </p:txBody>
        </p:sp>
      </p:grpSp>
      <p:grpSp>
        <p:nvGrpSpPr>
          <p:cNvPr id="468" name="Google Shape;468;p20"/>
          <p:cNvGrpSpPr/>
          <p:nvPr/>
        </p:nvGrpSpPr>
        <p:grpSpPr>
          <a:xfrm>
            <a:off x="1028700" y="6357627"/>
            <a:ext cx="5170275" cy="1657268"/>
            <a:chOff x="0" y="-47625"/>
            <a:chExt cx="6893700" cy="2209690"/>
          </a:xfrm>
        </p:grpSpPr>
        <p:sp>
          <p:nvSpPr>
            <p:cNvPr id="469" name="Google Shape;469;p20"/>
            <p:cNvSpPr txBox="1"/>
            <p:nvPr/>
          </p:nvSpPr>
          <p:spPr>
            <a:xfrm>
              <a:off x="0" y="622165"/>
              <a:ext cx="68937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Individually, or in small groups, investigate the campaign of your choosing.</a:t>
              </a:r>
              <a:endParaRPr/>
            </a:p>
          </p:txBody>
        </p:sp>
        <p:sp>
          <p:nvSpPr>
            <p:cNvPr id="470" name="Google Shape;470;p20"/>
            <p:cNvSpPr txBox="1"/>
            <p:nvPr/>
          </p:nvSpPr>
          <p:spPr>
            <a:xfrm>
              <a:off x="0" y="-47625"/>
              <a:ext cx="6893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Investigate</a:t>
              </a:r>
              <a:endParaRPr/>
            </a:p>
          </p:txBody>
        </p:sp>
      </p:grpSp>
      <p:grpSp>
        <p:nvGrpSpPr>
          <p:cNvPr id="471" name="Google Shape;471;p20"/>
          <p:cNvGrpSpPr/>
          <p:nvPr/>
        </p:nvGrpSpPr>
        <p:grpSpPr>
          <a:xfrm>
            <a:off x="7065096" y="1631380"/>
            <a:ext cx="10194300" cy="2042243"/>
            <a:chOff x="0" y="-47625"/>
            <a:chExt cx="13592400" cy="2722990"/>
          </a:xfrm>
        </p:grpSpPr>
        <p:sp>
          <p:nvSpPr>
            <p:cNvPr id="472" name="Google Shape;472;p20"/>
            <p:cNvSpPr txBox="1"/>
            <p:nvPr/>
          </p:nvSpPr>
          <p:spPr>
            <a:xfrm>
              <a:off x="0" y="622165"/>
              <a:ext cx="135924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Sentence 1: Goal of the campaign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Sentence 2: Summary of the efforts to achieve this goal</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Sentence 3: What you found most interesting. Did you learn anything new?</a:t>
              </a:r>
              <a:endParaRPr/>
            </a:p>
          </p:txBody>
        </p:sp>
        <p:sp>
          <p:nvSpPr>
            <p:cNvPr id="473" name="Google Shape;473;p20"/>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Share your findings with the class</a:t>
              </a:r>
              <a:endParaRPr/>
            </a:p>
          </p:txBody>
        </p:sp>
      </p:grpSp>
      <p:sp>
        <p:nvSpPr>
          <p:cNvPr id="474" name="Google Shape;474;p20"/>
          <p:cNvSpPr/>
          <p:nvPr/>
        </p:nvSpPr>
        <p:spPr>
          <a:xfrm>
            <a:off x="6568563" y="6044496"/>
            <a:ext cx="11719437" cy="3671004"/>
          </a:xfrm>
          <a:custGeom>
            <a:rect b="b" l="l" r="r" t="t"/>
            <a:pathLst>
              <a:path extrusionOk="0" h="3671004" w="11719437">
                <a:moveTo>
                  <a:pt x="0" y="0"/>
                </a:moveTo>
                <a:lnTo>
                  <a:pt x="11719437" y="0"/>
                </a:lnTo>
                <a:lnTo>
                  <a:pt x="11719437" y="3671004"/>
                </a:lnTo>
                <a:lnTo>
                  <a:pt x="0" y="3671004"/>
                </a:lnTo>
                <a:lnTo>
                  <a:pt x="0" y="0"/>
                </a:lnTo>
                <a:close/>
              </a:path>
            </a:pathLst>
          </a:custGeom>
          <a:blipFill rotWithShape="1">
            <a:blip r:embed="rId4">
              <a:alphaModFix/>
            </a:blip>
            <a:stretch>
              <a:fillRect b="-1574" l="-615" r="-341" t="-1690"/>
            </a:stretch>
          </a:blipFill>
          <a:ln>
            <a:noFill/>
          </a:ln>
        </p:spPr>
      </p:sp>
      <p:grpSp>
        <p:nvGrpSpPr>
          <p:cNvPr id="475" name="Google Shape;475;p20"/>
          <p:cNvGrpSpPr/>
          <p:nvPr/>
        </p:nvGrpSpPr>
        <p:grpSpPr>
          <a:xfrm>
            <a:off x="962025" y="1003725"/>
            <a:ext cx="8746178" cy="458700"/>
            <a:chOff x="962025" y="1003725"/>
            <a:chExt cx="8746178" cy="458700"/>
          </a:xfrm>
        </p:grpSpPr>
        <p:sp>
          <p:nvSpPr>
            <p:cNvPr id="476" name="Google Shape;476;p20"/>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77" name="Google Shape;477;p2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#4</a:t>
              </a:r>
              <a:endParaRPr/>
            </a:p>
          </p:txBody>
        </p:sp>
      </p:grpSp>
      <p:sp>
        <p:nvSpPr>
          <p:cNvPr id="478" name="Google Shape;478;p20"/>
          <p:cNvSpPr txBox="1"/>
          <p:nvPr/>
        </p:nvSpPr>
        <p:spPr>
          <a:xfrm>
            <a:off x="6568525" y="5690500"/>
            <a:ext cx="1171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4A4849"/>
                </a:solidFill>
              </a:rPr>
              <a:t>© Indigenous Environmental Network. All rights reserved. This content is excluded from our Creative Commons license. For more information, see </a:t>
            </a:r>
            <a:r>
              <a:rPr lang="en-US" sz="1100" u="sng">
                <a:solidFill>
                  <a:srgbClr val="4A4849"/>
                </a:solidFill>
                <a:hlinkClick r:id="rId5">
                  <a:extLst>
                    <a:ext uri="{A12FA001-AC4F-418D-AE19-62706E023703}">
                      <ahyp:hlinkClr val="tx"/>
                    </a:ext>
                  </a:extLst>
                </a:hlinkClick>
              </a:rPr>
              <a:t>https://ocw.mit.edu/help/faq-fair-use/</a:t>
            </a:r>
            <a:r>
              <a:rPr lang="en-US" sz="1100">
                <a:solidFill>
                  <a:srgbClr val="4A4849"/>
                </a:solidFill>
              </a:rPr>
              <a:t> .</a:t>
            </a:r>
            <a:endParaRPr sz="1100">
              <a:solidFill>
                <a:srgbClr val="4A484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82" name="Shape 482"/>
        <p:cNvGrpSpPr/>
        <p:nvPr/>
      </p:nvGrpSpPr>
      <p:grpSpPr>
        <a:xfrm>
          <a:off x="0" y="0"/>
          <a:ext cx="0" cy="0"/>
          <a:chOff x="0" y="0"/>
          <a:chExt cx="0" cy="0"/>
        </a:xfrm>
      </p:grpSpPr>
      <p:grpSp>
        <p:nvGrpSpPr>
          <p:cNvPr id="483" name="Google Shape;483;p21"/>
          <p:cNvGrpSpPr/>
          <p:nvPr/>
        </p:nvGrpSpPr>
        <p:grpSpPr>
          <a:xfrm>
            <a:off x="-1248082" y="9570840"/>
            <a:ext cx="13358044" cy="716160"/>
            <a:chOff x="0" y="-38100"/>
            <a:chExt cx="3518168" cy="188619"/>
          </a:xfrm>
        </p:grpSpPr>
        <p:sp>
          <p:nvSpPr>
            <p:cNvPr id="484" name="Google Shape;484;p21"/>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85" name="Google Shape;485;p21"/>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1"/>
          <p:cNvGrpSpPr/>
          <p:nvPr/>
        </p:nvGrpSpPr>
        <p:grpSpPr>
          <a:xfrm>
            <a:off x="12109962" y="9570840"/>
            <a:ext cx="7108723" cy="716160"/>
            <a:chOff x="0" y="-38100"/>
            <a:chExt cx="1872256" cy="188619"/>
          </a:xfrm>
        </p:grpSpPr>
        <p:sp>
          <p:nvSpPr>
            <p:cNvPr id="487" name="Google Shape;487;p21"/>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88" name="Google Shape;488;p21"/>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1"/>
          <p:cNvGrpSpPr/>
          <p:nvPr/>
        </p:nvGrpSpPr>
        <p:grpSpPr>
          <a:xfrm>
            <a:off x="1028700" y="3066438"/>
            <a:ext cx="10425375" cy="4267871"/>
            <a:chOff x="0" y="104775"/>
            <a:chExt cx="13900500" cy="5690495"/>
          </a:xfrm>
        </p:grpSpPr>
        <p:sp>
          <p:nvSpPr>
            <p:cNvPr id="490" name="Google Shape;490;p21"/>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Beyond the Module</a:t>
              </a:r>
              <a:endParaRPr/>
            </a:p>
          </p:txBody>
        </p:sp>
        <p:sp>
          <p:nvSpPr>
            <p:cNvPr id="491" name="Google Shape;491;p21"/>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3</a:t>
              </a:r>
              <a:endParaRPr/>
            </a:p>
          </p:txBody>
        </p:sp>
      </p:grpSp>
      <p:sp>
        <p:nvSpPr>
          <p:cNvPr id="492" name="Google Shape;492;p21"/>
          <p:cNvSpPr txBox="1"/>
          <p:nvPr/>
        </p:nvSpPr>
        <p:spPr>
          <a:xfrm>
            <a:off x="12110125" y="9780325"/>
            <a:ext cx="61782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a:p>
        </p:txBody>
      </p:sp>
      <p:sp>
        <p:nvSpPr>
          <p:cNvPr id="493" name="Google Shape;493;p21"/>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91045" r="-44976" t="0"/>
            </a:stretch>
          </a:blipFill>
          <a:ln>
            <a:noFill/>
          </a:ln>
        </p:spPr>
      </p:sp>
      <p:sp>
        <p:nvSpPr>
          <p:cNvPr id="494" name="Google Shape;494;p21"/>
          <p:cNvSpPr txBox="1"/>
          <p:nvPr/>
        </p:nvSpPr>
        <p:spPr>
          <a:xfrm>
            <a:off x="12247371" y="9324550"/>
            <a:ext cx="5903700" cy="246300"/>
          </a:xfrm>
          <a:prstGeom prst="rect">
            <a:avLst/>
          </a:prstGeom>
          <a:noFill/>
          <a:ln>
            <a:noFill/>
          </a:ln>
        </p:spPr>
        <p:txBody>
          <a:bodyPr anchorCtr="0" anchor="t" bIns="0" lIns="0" spcFirstLastPara="1" rIns="0" wrap="square" tIns="0">
            <a:spAutoFit/>
          </a:bodyPr>
          <a:lstStyle/>
          <a:p>
            <a:pPr indent="0" lvl="0" marL="0" marR="0" rtl="0" algn="just">
              <a:lnSpc>
                <a:spcPct val="139975"/>
              </a:lnSpc>
              <a:spcBef>
                <a:spcPts val="0"/>
              </a:spcBef>
              <a:spcAft>
                <a:spcPts val="0"/>
              </a:spcAft>
              <a:buNone/>
            </a:pPr>
            <a:r>
              <a:rPr b="0" i="0" lang="en-US" sz="1601" u="none" cap="none" strike="noStrike">
                <a:solidFill>
                  <a:srgbClr val="FAF6EE"/>
                </a:solidFill>
                <a:latin typeface="Arial"/>
                <a:ea typeface="Arial"/>
                <a:cs typeface="Arial"/>
                <a:sym typeface="Arial"/>
              </a:rPr>
              <a:t> "</a:t>
            </a:r>
            <a:r>
              <a:rPr b="0" i="0" lang="en-US" sz="1601" u="sng" cap="none" strike="noStrike">
                <a:solidFill>
                  <a:srgbClr val="FAF6EE"/>
                </a:solidFill>
                <a:latin typeface="Arial"/>
                <a:ea typeface="Arial"/>
                <a:cs typeface="Arial"/>
                <a:sym typeface="Arial"/>
                <a:hlinkClick r:id="rId4">
                  <a:extLst>
                    <a:ext uri="{A12FA001-AC4F-418D-AE19-62706E023703}">
                      <ahyp:hlinkClr val="tx"/>
                    </a:ext>
                  </a:extLst>
                </a:hlinkClick>
              </a:rPr>
              <a:t>Clouds</a:t>
            </a:r>
            <a:r>
              <a:rPr b="0" i="0" lang="en-US" sz="1601" u="none" cap="none" strike="noStrike">
                <a:solidFill>
                  <a:srgbClr val="FAF6EE"/>
                </a:solidFill>
                <a:latin typeface="Arial"/>
                <a:ea typeface="Arial"/>
                <a:cs typeface="Arial"/>
                <a:sym typeface="Arial"/>
              </a:rPr>
              <a:t>" by </a:t>
            </a:r>
            <a:r>
              <a:rPr b="0" i="0" lang="en-US" sz="1601" u="sng" cap="none" strike="noStrike">
                <a:solidFill>
                  <a:srgbClr val="FAF6EE"/>
                </a:solidFill>
                <a:latin typeface="Arial"/>
                <a:ea typeface="Arial"/>
                <a:cs typeface="Arial"/>
                <a:sym typeface="Arial"/>
                <a:hlinkClick r:id="rId5">
                  <a:extLst>
                    <a:ext uri="{A12FA001-AC4F-418D-AE19-62706E023703}">
                      <ahyp:hlinkClr val="tx"/>
                    </a:ext>
                  </a:extLst>
                </a:hlinkClick>
              </a:rPr>
              <a:t>Kamil Porembiński</a:t>
            </a:r>
            <a:r>
              <a:rPr b="0" i="0" lang="en-US" sz="1601" u="none" cap="none" strike="noStrike">
                <a:solidFill>
                  <a:srgbClr val="FAF6EE"/>
                </a:solidFill>
                <a:latin typeface="Arial"/>
                <a:ea typeface="Arial"/>
                <a:cs typeface="Arial"/>
                <a:sym typeface="Arial"/>
              </a:rPr>
              <a:t> is licensed under </a:t>
            </a:r>
            <a:r>
              <a:rPr b="0" i="0" lang="en-US" sz="1601" u="sng" cap="none" strike="noStrike">
                <a:solidFill>
                  <a:srgbClr val="FAF6EE"/>
                </a:solidFill>
                <a:latin typeface="Arial"/>
                <a:ea typeface="Arial"/>
                <a:cs typeface="Arial"/>
                <a:sym typeface="Arial"/>
                <a:hlinkClick r:id="rId6">
                  <a:extLst>
                    <a:ext uri="{A12FA001-AC4F-418D-AE19-62706E023703}">
                      <ahyp:hlinkClr val="tx"/>
                    </a:ext>
                  </a:extLst>
                </a:hlinkClick>
              </a:rPr>
              <a:t>CC BY-SA 2.0</a:t>
            </a:r>
            <a:r>
              <a:rPr b="0" i="0" lang="en-US" sz="1601" u="none" cap="none" strike="noStrike">
                <a:solidFill>
                  <a:srgbClr val="FAF6EE"/>
                </a:solidFill>
                <a:latin typeface="Arial"/>
                <a:ea typeface="Arial"/>
                <a:cs typeface="Arial"/>
                <a:sym typeface="Arial"/>
              </a:rPr>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98" name="Shape 498"/>
        <p:cNvGrpSpPr/>
        <p:nvPr/>
      </p:nvGrpSpPr>
      <p:grpSpPr>
        <a:xfrm>
          <a:off x="0" y="0"/>
          <a:ext cx="0" cy="0"/>
          <a:chOff x="0" y="0"/>
          <a:chExt cx="0" cy="0"/>
        </a:xfrm>
      </p:grpSpPr>
      <p:grpSp>
        <p:nvGrpSpPr>
          <p:cNvPr id="499" name="Google Shape;499;p22"/>
          <p:cNvGrpSpPr/>
          <p:nvPr/>
        </p:nvGrpSpPr>
        <p:grpSpPr>
          <a:xfrm>
            <a:off x="-1248082" y="9570840"/>
            <a:ext cx="13358044" cy="716160"/>
            <a:chOff x="0" y="-38100"/>
            <a:chExt cx="3518168" cy="188619"/>
          </a:xfrm>
        </p:grpSpPr>
        <p:sp>
          <p:nvSpPr>
            <p:cNvPr id="500" name="Google Shape;500;p22"/>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01" name="Google Shape;501;p22"/>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22"/>
          <p:cNvGrpSpPr/>
          <p:nvPr/>
        </p:nvGrpSpPr>
        <p:grpSpPr>
          <a:xfrm>
            <a:off x="12109962" y="9570840"/>
            <a:ext cx="7108723" cy="716160"/>
            <a:chOff x="0" y="-38100"/>
            <a:chExt cx="1872256" cy="188619"/>
          </a:xfrm>
        </p:grpSpPr>
        <p:sp>
          <p:nvSpPr>
            <p:cNvPr id="503" name="Google Shape;503;p2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04" name="Google Shape;504;p2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5" name="Google Shape;505;p2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32209" r="-77460" t="0"/>
            </a:stretch>
          </a:blipFill>
          <a:ln>
            <a:noFill/>
          </a:ln>
        </p:spPr>
      </p:sp>
      <p:sp>
        <p:nvSpPr>
          <p:cNvPr id="506" name="Google Shape;506;p22"/>
          <p:cNvSpPr txBox="1"/>
          <p:nvPr/>
        </p:nvSpPr>
        <p:spPr>
          <a:xfrm>
            <a:off x="12463566" y="181997"/>
            <a:ext cx="54708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4A4849"/>
                </a:solidFill>
              </a:rPr>
              <a:t>"Alaska Native Heritage Center" by Mind on Fire Photography is licensed under CC BY-SA 2.0. This</a:t>
            </a:r>
            <a:r>
              <a:rPr lang="en-US" sz="1100">
                <a:solidFill>
                  <a:srgbClr val="4A4849"/>
                </a:solidFill>
              </a:rPr>
              <a:t> image is excluded from our Creative Commons license. For more information, see h</a:t>
            </a:r>
            <a:r>
              <a:rPr lang="en-US" sz="1100" u="sng">
                <a:solidFill>
                  <a:srgbClr val="4A4849"/>
                </a:solidFill>
                <a:hlinkClick r:id="rId4">
                  <a:extLst>
                    <a:ext uri="{A12FA001-AC4F-418D-AE19-62706E023703}">
                      <ahyp:hlinkClr val="tx"/>
                    </a:ext>
                  </a:extLst>
                </a:hlinkClick>
              </a:rPr>
              <a:t>ttps://ocw.mit.edu/help/faq-fair-use/</a:t>
            </a:r>
            <a:r>
              <a:rPr lang="en-US" sz="1100">
                <a:solidFill>
                  <a:srgbClr val="4A4849"/>
                </a:solidFill>
              </a:rPr>
              <a:t> .</a:t>
            </a:r>
            <a:endParaRPr sz="1100">
              <a:solidFill>
                <a:srgbClr val="4A4849"/>
              </a:solidFill>
            </a:endParaRPr>
          </a:p>
        </p:txBody>
      </p:sp>
      <p:grpSp>
        <p:nvGrpSpPr>
          <p:cNvPr id="507" name="Google Shape;507;p22"/>
          <p:cNvGrpSpPr/>
          <p:nvPr/>
        </p:nvGrpSpPr>
        <p:grpSpPr>
          <a:xfrm>
            <a:off x="1019175" y="1606594"/>
            <a:ext cx="10757475" cy="6172233"/>
            <a:chOff x="0" y="66675"/>
            <a:chExt cx="14343300" cy="8229644"/>
          </a:xfrm>
        </p:grpSpPr>
        <p:sp>
          <p:nvSpPr>
            <p:cNvPr id="508" name="Google Shape;508;p22"/>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Present a Profile of an Indigenous Climate Action Leader</a:t>
              </a:r>
              <a:endParaRPr/>
            </a:p>
          </p:txBody>
        </p:sp>
        <p:sp>
          <p:nvSpPr>
            <p:cNvPr id="509" name="Google Shape;509;p22"/>
            <p:cNvSpPr txBox="1"/>
            <p:nvPr/>
          </p:nvSpPr>
          <p:spPr>
            <a:xfrm>
              <a:off x="0" y="5292015"/>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Discuss the background and work of your climate action leader and consider how their work connects to your classes and future.</a:t>
              </a:r>
              <a:endParaRPr/>
            </a:p>
          </p:txBody>
        </p:sp>
        <p:sp>
          <p:nvSpPr>
            <p:cNvPr id="510" name="Google Shape;510;p22"/>
            <p:cNvSpPr txBox="1"/>
            <p:nvPr/>
          </p:nvSpPr>
          <p:spPr>
            <a:xfrm>
              <a:off x="0" y="46002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sp>
          <p:nvSpPr>
            <p:cNvPr id="511" name="Google Shape;511;p22"/>
            <p:cNvSpPr txBox="1"/>
            <p:nvPr/>
          </p:nvSpPr>
          <p:spPr>
            <a:xfrm>
              <a:off x="0" y="776261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Students could present to the entire class, or in small groups.</a:t>
              </a:r>
              <a:endParaRPr/>
            </a:p>
          </p:txBody>
        </p:sp>
        <p:sp>
          <p:nvSpPr>
            <p:cNvPr id="512" name="Google Shape;512;p22"/>
            <p:cNvSpPr txBox="1"/>
            <p:nvPr/>
          </p:nvSpPr>
          <p:spPr>
            <a:xfrm>
              <a:off x="0" y="70708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Presentation options</a:t>
              </a:r>
              <a:endParaRPr/>
            </a:p>
          </p:txBody>
        </p:sp>
      </p:grpSp>
      <p:grpSp>
        <p:nvGrpSpPr>
          <p:cNvPr id="513" name="Google Shape;513;p22"/>
          <p:cNvGrpSpPr/>
          <p:nvPr/>
        </p:nvGrpSpPr>
        <p:grpSpPr>
          <a:xfrm>
            <a:off x="962033" y="1003725"/>
            <a:ext cx="8746170" cy="458700"/>
            <a:chOff x="3981450" y="1003725"/>
            <a:chExt cx="8746170" cy="458700"/>
          </a:xfrm>
        </p:grpSpPr>
        <p:sp>
          <p:nvSpPr>
            <p:cNvPr id="514" name="Google Shape;514;p22"/>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5" name="Google Shape;515;p22"/>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#1</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19" name="Shape 519"/>
        <p:cNvGrpSpPr/>
        <p:nvPr/>
      </p:nvGrpSpPr>
      <p:grpSpPr>
        <a:xfrm>
          <a:off x="0" y="0"/>
          <a:ext cx="0" cy="0"/>
          <a:chOff x="0" y="0"/>
          <a:chExt cx="0" cy="0"/>
        </a:xfrm>
      </p:grpSpPr>
      <p:grpSp>
        <p:nvGrpSpPr>
          <p:cNvPr id="520" name="Google Shape;520;p23"/>
          <p:cNvGrpSpPr/>
          <p:nvPr/>
        </p:nvGrpSpPr>
        <p:grpSpPr>
          <a:xfrm>
            <a:off x="-1248082" y="9570840"/>
            <a:ext cx="13358044" cy="716160"/>
            <a:chOff x="0" y="-38100"/>
            <a:chExt cx="3518168" cy="188619"/>
          </a:xfrm>
        </p:grpSpPr>
        <p:sp>
          <p:nvSpPr>
            <p:cNvPr id="521" name="Google Shape;521;p23"/>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22" name="Google Shape;522;p23"/>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3"/>
          <p:cNvGrpSpPr/>
          <p:nvPr/>
        </p:nvGrpSpPr>
        <p:grpSpPr>
          <a:xfrm>
            <a:off x="12109962" y="9570840"/>
            <a:ext cx="7108723" cy="716160"/>
            <a:chOff x="0" y="-38100"/>
            <a:chExt cx="1872256" cy="188619"/>
          </a:xfrm>
        </p:grpSpPr>
        <p:sp>
          <p:nvSpPr>
            <p:cNvPr id="524" name="Google Shape;524;p23"/>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25" name="Google Shape;525;p23"/>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6" name="Google Shape;526;p23">
            <a:hlinkClick r:id="rId3"/>
          </p:cNvPr>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4">
              <a:alphaModFix/>
            </a:blip>
            <a:stretch>
              <a:fillRect b="-13001" l="-93185" r="-79814" t="-12431"/>
            </a:stretch>
          </a:blipFill>
          <a:ln>
            <a:noFill/>
          </a:ln>
        </p:spPr>
      </p:sp>
      <p:sp>
        <p:nvSpPr>
          <p:cNvPr id="527" name="Google Shape;527;p23"/>
          <p:cNvSpPr/>
          <p:nvPr/>
        </p:nvSpPr>
        <p:spPr>
          <a:xfrm>
            <a:off x="12286725" y="8960650"/>
            <a:ext cx="5824500" cy="523200"/>
          </a:xfrm>
          <a:prstGeom prst="rect">
            <a:avLst/>
          </a:prstGeom>
          <a:solidFill>
            <a:srgbClr val="1F497D">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8" name="Google Shape;528;p23"/>
          <p:cNvSpPr txBox="1"/>
          <p:nvPr/>
        </p:nvSpPr>
        <p:spPr>
          <a:xfrm>
            <a:off x="12463566" y="9052895"/>
            <a:ext cx="5470800" cy="338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01" u="none" cap="none" strike="noStrike">
                <a:solidFill>
                  <a:srgbClr val="FAF6EE"/>
                </a:solidFill>
                <a:latin typeface="Arial"/>
                <a:ea typeface="Arial"/>
                <a:cs typeface="Arial"/>
                <a:sym typeface="Arial"/>
              </a:rPr>
              <a:t> Fishers in the Metlakatla Indian Community </a:t>
            </a:r>
            <a:endParaRPr>
              <a:solidFill>
                <a:srgbClr val="FAF6EE"/>
              </a:solidFill>
            </a:endParaRPr>
          </a:p>
        </p:txBody>
      </p:sp>
      <p:grpSp>
        <p:nvGrpSpPr>
          <p:cNvPr id="529" name="Google Shape;529;p23"/>
          <p:cNvGrpSpPr/>
          <p:nvPr/>
        </p:nvGrpSpPr>
        <p:grpSpPr>
          <a:xfrm>
            <a:off x="1019175" y="1606594"/>
            <a:ext cx="10757475" cy="6343738"/>
            <a:chOff x="0" y="66675"/>
            <a:chExt cx="14343300" cy="8458316"/>
          </a:xfrm>
        </p:grpSpPr>
        <p:sp>
          <p:nvSpPr>
            <p:cNvPr id="530" name="Google Shape;530;p23"/>
            <p:cNvSpPr txBox="1"/>
            <p:nvPr/>
          </p:nvSpPr>
          <p:spPr>
            <a:xfrm>
              <a:off x="0" y="66675"/>
              <a:ext cx="14343300" cy="574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Essay on Metlakatla Indian Community Climate Change Adaptation Plan</a:t>
              </a:r>
              <a:endParaRPr/>
            </a:p>
          </p:txBody>
        </p:sp>
        <p:sp>
          <p:nvSpPr>
            <p:cNvPr id="531" name="Google Shape;531;p23"/>
            <p:cNvSpPr txBox="1"/>
            <p:nvPr/>
          </p:nvSpPr>
          <p:spPr>
            <a:xfrm>
              <a:off x="0" y="6923591"/>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How can you support indigenous led climate change solutions? How can your work can connect to the Metlakatla Indian Community Climate Change Adaptation Plan?</a:t>
              </a:r>
              <a:endParaRPr/>
            </a:p>
          </p:txBody>
        </p:sp>
        <p:sp>
          <p:nvSpPr>
            <p:cNvPr id="532" name="Google Shape;532;p23"/>
            <p:cNvSpPr txBox="1"/>
            <p:nvPr/>
          </p:nvSpPr>
          <p:spPr>
            <a:xfrm>
              <a:off x="0" y="6231788"/>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grpSp>
        <p:nvGrpSpPr>
          <p:cNvPr id="533" name="Google Shape;533;p23"/>
          <p:cNvGrpSpPr/>
          <p:nvPr/>
        </p:nvGrpSpPr>
        <p:grpSpPr>
          <a:xfrm>
            <a:off x="962033" y="1003725"/>
            <a:ext cx="8746170" cy="458700"/>
            <a:chOff x="3981450" y="1003725"/>
            <a:chExt cx="8746170" cy="458700"/>
          </a:xfrm>
        </p:grpSpPr>
        <p:sp>
          <p:nvSpPr>
            <p:cNvPr id="534" name="Google Shape;534;p23"/>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5" name="Google Shape;535;p23"/>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#2</a:t>
              </a:r>
              <a:endParaRPr/>
            </a:p>
          </p:txBody>
        </p:sp>
      </p:grpSp>
      <p:sp>
        <p:nvSpPr>
          <p:cNvPr id="536" name="Google Shape;536;p23"/>
          <p:cNvSpPr txBox="1"/>
          <p:nvPr/>
        </p:nvSpPr>
        <p:spPr>
          <a:xfrm>
            <a:off x="12286725" y="49880"/>
            <a:ext cx="5824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4A4849"/>
                </a:solidFill>
              </a:rPr>
              <a:t>© source unknown. All rights reserved. This content is excluded from our Creative Commons license. For more information, see </a:t>
            </a:r>
            <a:r>
              <a:rPr lang="en-US" sz="1100" u="sng">
                <a:solidFill>
                  <a:srgbClr val="4A4849"/>
                </a:solidFill>
                <a:hlinkClick r:id="rId5">
                  <a:extLst>
                    <a:ext uri="{A12FA001-AC4F-418D-AE19-62706E023703}">
                      <ahyp:hlinkClr val="tx"/>
                    </a:ext>
                  </a:extLst>
                </a:hlinkClick>
              </a:rPr>
              <a:t>https://ocw.mit.edu/help/faq-fair-use/ </a:t>
            </a:r>
            <a:endParaRPr sz="1100">
              <a:solidFill>
                <a:srgbClr val="4A484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40" name="Shape 540"/>
        <p:cNvGrpSpPr/>
        <p:nvPr/>
      </p:nvGrpSpPr>
      <p:grpSpPr>
        <a:xfrm>
          <a:off x="0" y="0"/>
          <a:ext cx="0" cy="0"/>
          <a:chOff x="0" y="0"/>
          <a:chExt cx="0" cy="0"/>
        </a:xfrm>
      </p:grpSpPr>
      <p:grpSp>
        <p:nvGrpSpPr>
          <p:cNvPr id="541" name="Google Shape;541;p24"/>
          <p:cNvGrpSpPr/>
          <p:nvPr/>
        </p:nvGrpSpPr>
        <p:grpSpPr>
          <a:xfrm>
            <a:off x="962025" y="1116806"/>
            <a:ext cx="16297200" cy="5961019"/>
            <a:chOff x="0" y="66675"/>
            <a:chExt cx="21729600" cy="7948025"/>
          </a:xfrm>
        </p:grpSpPr>
        <p:sp>
          <p:nvSpPr>
            <p:cNvPr id="542" name="Google Shape;542;p24"/>
            <p:cNvSpPr txBox="1"/>
            <p:nvPr/>
          </p:nvSpPr>
          <p:spPr>
            <a:xfrm>
              <a:off x="0" y="66675"/>
              <a:ext cx="217296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Additional Resources</a:t>
              </a:r>
              <a:endParaRPr/>
            </a:p>
          </p:txBody>
        </p:sp>
        <p:sp>
          <p:nvSpPr>
            <p:cNvPr id="543" name="Google Shape;543;p24"/>
            <p:cNvSpPr txBox="1"/>
            <p:nvPr/>
          </p:nvSpPr>
          <p:spPr>
            <a:xfrm>
              <a:off x="0" y="2701215"/>
              <a:ext cx="215718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We Are Water Protectors</a:t>
              </a:r>
              <a:r>
                <a:rPr b="0" i="0" lang="en-US" sz="2601" u="none" cap="none" strike="noStrike">
                  <a:solidFill>
                    <a:srgbClr val="4A4849"/>
                  </a:solidFill>
                  <a:latin typeface="Arial"/>
                  <a:ea typeface="Arial"/>
                  <a:cs typeface="Arial"/>
                  <a:sym typeface="Arial"/>
                </a:rPr>
                <a:t> (book)</a:t>
              </a:r>
              <a:endParaRPr/>
            </a:p>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Does renewable electricity promote Indigenous sovereignty? Reviewing support, barriers, and recommendations for solar and wind energy development on Native lands in the United States</a:t>
              </a: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 (article)</a:t>
              </a:r>
              <a:endParaRPr/>
            </a:p>
          </p:txBody>
        </p:sp>
        <p:sp>
          <p:nvSpPr>
            <p:cNvPr id="544" name="Google Shape;544;p24"/>
            <p:cNvSpPr txBox="1"/>
            <p:nvPr/>
          </p:nvSpPr>
          <p:spPr>
            <a:xfrm>
              <a:off x="0" y="2009412"/>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Academic Resources</a:t>
              </a:r>
              <a:endParaRPr/>
            </a:p>
          </p:txBody>
        </p:sp>
        <p:sp>
          <p:nvSpPr>
            <p:cNvPr id="545" name="Google Shape;545;p24"/>
            <p:cNvSpPr txBox="1"/>
            <p:nvPr/>
          </p:nvSpPr>
          <p:spPr>
            <a:xfrm>
              <a:off x="78962" y="5879600"/>
              <a:ext cx="21571800" cy="2135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Autumn Peltier</a:t>
              </a:r>
              <a:r>
                <a:rPr b="0" i="0" lang="en-US" sz="2601" u="none" cap="none" strike="noStrike">
                  <a:solidFill>
                    <a:srgbClr val="4A4849"/>
                  </a:solidFill>
                  <a:latin typeface="Arial"/>
                  <a:ea typeface="Arial"/>
                  <a:cs typeface="Arial"/>
                  <a:sym typeface="Arial"/>
                </a:rPr>
                <a:t>: Known as 'the water protector', Anishinaabe Indigenous Rights advocate raised in the Wiikwemkoong First Nation.</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The RED Nation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The North American Indian Center of Boston</a:t>
              </a:r>
              <a:endParaRPr/>
            </a:p>
          </p:txBody>
        </p:sp>
        <p:sp>
          <p:nvSpPr>
            <p:cNvPr id="546" name="Google Shape;546;p24"/>
            <p:cNvSpPr txBox="1"/>
            <p:nvPr/>
          </p:nvSpPr>
          <p:spPr>
            <a:xfrm>
              <a:off x="78962" y="5187797"/>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Other Resources</a:t>
              </a:r>
              <a:endParaRPr/>
            </a:p>
          </p:txBody>
        </p:sp>
      </p:grpSp>
      <p:grpSp>
        <p:nvGrpSpPr>
          <p:cNvPr id="547" name="Google Shape;547;p24"/>
          <p:cNvGrpSpPr/>
          <p:nvPr/>
        </p:nvGrpSpPr>
        <p:grpSpPr>
          <a:xfrm>
            <a:off x="-344129" y="9570840"/>
            <a:ext cx="19880211" cy="716160"/>
            <a:chOff x="0" y="-38100"/>
            <a:chExt cx="5235940" cy="188619"/>
          </a:xfrm>
        </p:grpSpPr>
        <p:sp>
          <p:nvSpPr>
            <p:cNvPr id="548" name="Google Shape;548;p24"/>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49" name="Google Shape;549;p24"/>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53" name="Shape 553"/>
        <p:cNvGrpSpPr/>
        <p:nvPr/>
      </p:nvGrpSpPr>
      <p:grpSpPr>
        <a:xfrm>
          <a:off x="0" y="0"/>
          <a:ext cx="0" cy="0"/>
          <a:chOff x="0" y="0"/>
          <a:chExt cx="0" cy="0"/>
        </a:xfrm>
      </p:grpSpPr>
      <p:grpSp>
        <p:nvGrpSpPr>
          <p:cNvPr id="554" name="Google Shape;554;p25"/>
          <p:cNvGrpSpPr/>
          <p:nvPr/>
        </p:nvGrpSpPr>
        <p:grpSpPr>
          <a:xfrm>
            <a:off x="-1248082" y="9570840"/>
            <a:ext cx="20784165" cy="716160"/>
            <a:chOff x="0" y="-38100"/>
            <a:chExt cx="5474019" cy="188619"/>
          </a:xfrm>
        </p:grpSpPr>
        <p:sp>
          <p:nvSpPr>
            <p:cNvPr id="555" name="Google Shape;555;p25"/>
            <p:cNvSpPr/>
            <p:nvPr/>
          </p:nvSpPr>
          <p:spPr>
            <a:xfrm>
              <a:off x="0" y="0"/>
              <a:ext cx="5474019" cy="150519"/>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556" name="Google Shape;556;p25"/>
            <p:cNvSpPr txBox="1"/>
            <p:nvPr/>
          </p:nvSpPr>
          <p:spPr>
            <a:xfrm>
              <a:off x="0" y="-38100"/>
              <a:ext cx="5474019"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7" name="Google Shape;557;p25"/>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558" name="Google Shape;558;p25"/>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62" name="Shape 562"/>
        <p:cNvGrpSpPr/>
        <p:nvPr/>
      </p:nvGrpSpPr>
      <p:grpSpPr>
        <a:xfrm>
          <a:off x="0" y="0"/>
          <a:ext cx="0" cy="0"/>
          <a:chOff x="0" y="0"/>
          <a:chExt cx="0" cy="0"/>
        </a:xfrm>
      </p:grpSpPr>
      <p:sp>
        <p:nvSpPr>
          <p:cNvPr id="563" name="Google Shape;563;p26"/>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564" name="Google Shape;564;p26"/>
          <p:cNvSpPr txBox="1"/>
          <p:nvPr/>
        </p:nvSpPr>
        <p:spPr>
          <a:xfrm>
            <a:off x="962025" y="2571477"/>
            <a:ext cx="16178700" cy="46200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Powys Whyte, Kyle (2018, April 18).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Indigenous Peoples and Climate Justice by Kyle Powys Whyte</a:t>
            </a:r>
            <a:r>
              <a:rPr b="0" i="0" lang="en-US" sz="2001" u="none" cap="none" strike="noStrike">
                <a:solidFill>
                  <a:srgbClr val="4A4849"/>
                </a:solidFill>
                <a:latin typeface="Arial"/>
                <a:ea typeface="Arial"/>
                <a:cs typeface="Arial"/>
                <a:sym typeface="Arial"/>
              </a:rPr>
              <a:t>. Bedrock Lectures on Human Rights and Climate Change, Spring Creek Project. Retrieved from the University of California Center for Climate Justice and YouTube.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Farrell, J., Burow, P. B., McConnell, K., Bayham, J., Whyte, K., &amp; Koss, G. (2022, June 6).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Effects of land dispossession and forced migration on Indigenous peoples in North America</a:t>
            </a:r>
            <a:r>
              <a:rPr b="0" i="0" lang="en-US" sz="2001" u="none" cap="none" strike="noStrike">
                <a:solidFill>
                  <a:srgbClr val="4A4849"/>
                </a:solidFill>
                <a:latin typeface="Arial"/>
                <a:ea typeface="Arial"/>
                <a:cs typeface="Arial"/>
                <a:sym typeface="Arial"/>
              </a:rPr>
              <a: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(2024)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Indigenous Environmental Network</a:t>
            </a:r>
            <a:r>
              <a:rPr b="0" i="0" lang="en-US" sz="2001" u="none" cap="none" strike="noStrike">
                <a:solidFill>
                  <a:srgbClr val="4A4849"/>
                </a:solidFill>
                <a:latin typeface="Arial"/>
                <a:ea typeface="Arial"/>
                <a:cs typeface="Arial"/>
                <a:sym typeface="Arial"/>
              </a:rPr>
              <a:t>. ienearth.org.</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(2024)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Partnership for Tribal Governance (PTG) Projects and Resources</a:t>
            </a:r>
            <a:r>
              <a:rPr b="0" i="0" lang="en-US" sz="2001" u="none" cap="none" strike="noStrike">
                <a:solidFill>
                  <a:srgbClr val="4A4849"/>
                </a:solidFill>
                <a:latin typeface="Arial"/>
                <a:ea typeface="Arial"/>
                <a:cs typeface="Arial"/>
                <a:sym typeface="Arial"/>
              </a:rPr>
              <a:t>. National Congress of American Indians.</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Ing, Kaniela, NDN Collective (2021, November 17).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Indigenous Leadership for Transformative Climate Action</a:t>
            </a:r>
            <a:r>
              <a:rPr b="0" i="0" lang="en-US" sz="2001" u="none" cap="none" strike="noStrike">
                <a:solidFill>
                  <a:srgbClr val="4A4849"/>
                </a:solidFill>
                <a:latin typeface="Arial"/>
                <a:ea typeface="Arial"/>
                <a:cs typeface="Arial"/>
                <a:sym typeface="Arial"/>
              </a:rPr>
              <a:t>. YES! Media.</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Dolma Sherpa, Pasang (2019, December 30).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The Historical Journey of Indigenous Peoples in Climate Change Negotiation</a:t>
            </a:r>
            <a:r>
              <a:rPr b="0" i="0" lang="en-US" sz="2001" u="none" cap="none" strike="noStrike">
                <a:solidFill>
                  <a:srgbClr val="4A4849"/>
                </a:solidFill>
                <a:latin typeface="Arial"/>
                <a:ea typeface="Arial"/>
                <a:cs typeface="Arial"/>
                <a:sym typeface="Arial"/>
              </a:rPr>
              <a:t>. International Union for Conservation of Nature and Natural Resources.</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International Indigenous Peoples' Forum on Climate Change (2022, November 20).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Indigenous Peoples Challenge Lack of Ambition and Rights at COP27 Close</a:t>
            </a:r>
            <a:r>
              <a:rPr b="0" i="0" lang="en-US" sz="2001" u="none" cap="none" strike="noStrike">
                <a:solidFill>
                  <a:srgbClr val="4A4849"/>
                </a:solidFill>
                <a:latin typeface="Arial"/>
                <a:ea typeface="Arial"/>
                <a:cs typeface="Arial"/>
                <a:sym typeface="Arial"/>
              </a:rPr>
              <a:t>. Cultural Survival.</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Metlakatla Indian Community staff, Tribal Executives, Tribal Council (2017).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Metlakatla Indian Community Climate Change Adaptation Plan</a:t>
            </a:r>
            <a:r>
              <a:rPr b="0" i="0" lang="en-US" sz="2001" u="none" cap="none" strike="noStrike">
                <a:solidFill>
                  <a:srgbClr val="4A4849"/>
                </a:solidFill>
                <a:latin typeface="Arial"/>
                <a:ea typeface="Arial"/>
                <a:cs typeface="Arial"/>
                <a:sym typeface="Arial"/>
              </a:rPr>
              <a:t>. Compiled by Julia Scott, Alexis Wagner, and Genelle Winter.</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Fitzpatrick, Tana. (2021, December 22).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Alaska Native Lands and the Alaska Native Claims Settlement Act (ANCSA): Overview and Selected Issues for Congress</a:t>
            </a:r>
            <a:r>
              <a:rPr b="0" i="0" lang="en-US" sz="2001" u="none" cap="none" strike="noStrike">
                <a:solidFill>
                  <a:srgbClr val="4A4849"/>
                </a:solidFill>
                <a:latin typeface="Arial"/>
                <a:ea typeface="Arial"/>
                <a:cs typeface="Arial"/>
                <a:sym typeface="Arial"/>
              </a:rPr>
              <a:t>. Congressional Research Service.</a:t>
            </a:r>
            <a:endParaRPr/>
          </a:p>
        </p:txBody>
      </p:sp>
      <p:grpSp>
        <p:nvGrpSpPr>
          <p:cNvPr id="565" name="Google Shape;565;p26"/>
          <p:cNvGrpSpPr/>
          <p:nvPr/>
        </p:nvGrpSpPr>
        <p:grpSpPr>
          <a:xfrm>
            <a:off x="-344129" y="9570840"/>
            <a:ext cx="19880211" cy="716160"/>
            <a:chOff x="0" y="-38100"/>
            <a:chExt cx="5235940" cy="188619"/>
          </a:xfrm>
        </p:grpSpPr>
        <p:sp>
          <p:nvSpPr>
            <p:cNvPr id="566" name="Google Shape;566;p26"/>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67" name="Google Shape;567;p26"/>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368f24bef3b_0_21"/>
          <p:cNvSpPr txBox="1"/>
          <p:nvPr/>
        </p:nvSpPr>
        <p:spPr>
          <a:xfrm>
            <a:off x="0" y="2935225"/>
            <a:ext cx="174009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RES.11-003 Climate Justice Instructional Toolkit  Spring 2025</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5" name="Shape 115"/>
        <p:cNvGrpSpPr/>
        <p:nvPr/>
      </p:nvGrpSpPr>
      <p:grpSpPr>
        <a:xfrm>
          <a:off x="0" y="0"/>
          <a:ext cx="0" cy="0"/>
          <a:chOff x="0" y="0"/>
          <a:chExt cx="0" cy="0"/>
        </a:xfrm>
      </p:grpSpPr>
      <p:sp>
        <p:nvSpPr>
          <p:cNvPr id="116" name="Google Shape;116;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Learning Objectives</a:t>
            </a:r>
            <a:endParaRPr/>
          </a:p>
        </p:txBody>
      </p:sp>
      <p:sp>
        <p:nvSpPr>
          <p:cNvPr id="117" name="Google Shape;117;p3"/>
          <p:cNvSpPr txBox="1"/>
          <p:nvPr/>
        </p:nvSpPr>
        <p:spPr>
          <a:xfrm>
            <a:off x="12561206" y="3662914"/>
            <a:ext cx="50208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Research</a:t>
            </a:r>
            <a:r>
              <a:rPr b="0" i="0" lang="en-US" sz="3199" u="none" cap="none" strike="noStrike">
                <a:solidFill>
                  <a:srgbClr val="4A4849"/>
                </a:solidFill>
                <a:latin typeface="Arial"/>
                <a:ea typeface="Arial"/>
                <a:cs typeface="Arial"/>
                <a:sym typeface="Arial"/>
              </a:rPr>
              <a:t> indigenous-led efforts to mitigate and prevent climate change</a:t>
            </a:r>
            <a:endParaRPr/>
          </a:p>
        </p:txBody>
      </p:sp>
      <p:sp>
        <p:nvSpPr>
          <p:cNvPr id="118" name="Google Shape;118;p3"/>
          <p:cNvSpPr txBox="1"/>
          <p:nvPr/>
        </p:nvSpPr>
        <p:spPr>
          <a:xfrm>
            <a:off x="6555455" y="3662914"/>
            <a:ext cx="52704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Learn</a:t>
            </a:r>
            <a:r>
              <a:rPr b="0" i="0" lang="en-US" sz="3199" u="none" cap="none" strike="noStrike">
                <a:solidFill>
                  <a:srgbClr val="4A4849"/>
                </a:solidFill>
                <a:latin typeface="Arial"/>
                <a:ea typeface="Arial"/>
                <a:cs typeface="Arial"/>
                <a:sym typeface="Arial"/>
              </a:rPr>
              <a:t> about indigenous participation in international climate mitigation efforts</a:t>
            </a:r>
            <a:endParaRPr/>
          </a:p>
        </p:txBody>
      </p:sp>
      <p:sp>
        <p:nvSpPr>
          <p:cNvPr id="119" name="Google Shape;119;p3"/>
          <p:cNvSpPr txBox="1"/>
          <p:nvPr/>
        </p:nvSpPr>
        <p:spPr>
          <a:xfrm>
            <a:off x="1032781" y="3662914"/>
            <a:ext cx="47877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Examine</a:t>
            </a:r>
            <a:r>
              <a:rPr b="0" i="0" lang="en-US" sz="3199" u="none" cap="none" strike="noStrike">
                <a:solidFill>
                  <a:srgbClr val="4A4849"/>
                </a:solidFill>
                <a:latin typeface="Arial"/>
                <a:ea typeface="Arial"/>
                <a:cs typeface="Arial"/>
                <a:sym typeface="Arial"/>
              </a:rPr>
              <a:t> the relationship between colonialism and climate change </a:t>
            </a:r>
            <a:endParaRPr/>
          </a:p>
        </p:txBody>
      </p:sp>
      <p:grpSp>
        <p:nvGrpSpPr>
          <p:cNvPr id="120" name="Google Shape;120;p3"/>
          <p:cNvGrpSpPr/>
          <p:nvPr/>
        </p:nvGrpSpPr>
        <p:grpSpPr>
          <a:xfrm>
            <a:off x="-344129" y="9570840"/>
            <a:ext cx="19880211" cy="716160"/>
            <a:chOff x="0" y="-38100"/>
            <a:chExt cx="5235940" cy="188619"/>
          </a:xfrm>
        </p:grpSpPr>
        <p:sp>
          <p:nvSpPr>
            <p:cNvPr id="121" name="Google Shape;121;p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22" name="Google Shape;122;p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3"/>
          <p:cNvGrpSpPr/>
          <p:nvPr/>
        </p:nvGrpSpPr>
        <p:grpSpPr>
          <a:xfrm>
            <a:off x="1032775" y="2712900"/>
            <a:ext cx="3289104" cy="716100"/>
            <a:chOff x="1032775" y="2712900"/>
            <a:chExt cx="3289104" cy="716100"/>
          </a:xfrm>
        </p:grpSpPr>
        <p:sp>
          <p:nvSpPr>
            <p:cNvPr id="124" name="Google Shape;124;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5" name="Google Shape;125;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1</a:t>
              </a:r>
              <a:endParaRPr/>
            </a:p>
          </p:txBody>
        </p:sp>
      </p:grpSp>
      <p:grpSp>
        <p:nvGrpSpPr>
          <p:cNvPr id="126" name="Google Shape;126;p3"/>
          <p:cNvGrpSpPr/>
          <p:nvPr/>
        </p:nvGrpSpPr>
        <p:grpSpPr>
          <a:xfrm>
            <a:off x="6555450" y="2712900"/>
            <a:ext cx="3289104" cy="716100"/>
            <a:chOff x="1032775" y="2712900"/>
            <a:chExt cx="3289104" cy="716100"/>
          </a:xfrm>
        </p:grpSpPr>
        <p:sp>
          <p:nvSpPr>
            <p:cNvPr id="127" name="Google Shape;127;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8" name="Google Shape;128;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2</a:t>
              </a:r>
              <a:endParaRPr/>
            </a:p>
          </p:txBody>
        </p:sp>
      </p:grpSp>
      <p:grpSp>
        <p:nvGrpSpPr>
          <p:cNvPr id="129" name="Google Shape;129;p3"/>
          <p:cNvGrpSpPr/>
          <p:nvPr/>
        </p:nvGrpSpPr>
        <p:grpSpPr>
          <a:xfrm>
            <a:off x="12561200" y="2712900"/>
            <a:ext cx="3289104" cy="716100"/>
            <a:chOff x="1032775" y="2712900"/>
            <a:chExt cx="3289104" cy="716100"/>
          </a:xfrm>
        </p:grpSpPr>
        <p:sp>
          <p:nvSpPr>
            <p:cNvPr id="130" name="Google Shape;130;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1" name="Google Shape;131;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3</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35" name="Shape 135"/>
        <p:cNvGrpSpPr/>
        <p:nvPr/>
      </p:nvGrpSpPr>
      <p:grpSpPr>
        <a:xfrm>
          <a:off x="0" y="0"/>
          <a:ext cx="0" cy="0"/>
          <a:chOff x="0" y="0"/>
          <a:chExt cx="0" cy="0"/>
        </a:xfrm>
      </p:grpSpPr>
      <p:grpSp>
        <p:nvGrpSpPr>
          <p:cNvPr id="136" name="Google Shape;136;p4"/>
          <p:cNvGrpSpPr/>
          <p:nvPr/>
        </p:nvGrpSpPr>
        <p:grpSpPr>
          <a:xfrm>
            <a:off x="1028700" y="1771494"/>
            <a:ext cx="10425375" cy="5227372"/>
            <a:chOff x="0" y="104775"/>
            <a:chExt cx="13900500" cy="6969830"/>
          </a:xfrm>
        </p:grpSpPr>
        <p:sp>
          <p:nvSpPr>
            <p:cNvPr id="137" name="Google Shape;137;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Warm up</a:t>
              </a:r>
              <a:endParaRPr/>
            </a:p>
          </p:txBody>
        </p:sp>
        <p:sp>
          <p:nvSpPr>
            <p:cNvPr id="138" name="Google Shape;138;p4"/>
            <p:cNvSpPr txBox="1"/>
            <p:nvPr/>
          </p:nvSpPr>
          <p:spPr>
            <a:xfrm>
              <a:off x="0" y="3134105"/>
              <a:ext cx="13528500" cy="394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How is climate change an issue of colonialism for indigenous people?</a:t>
              </a:r>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4A4849"/>
                  </a:solidFill>
                  <a:latin typeface="Arial"/>
                  <a:ea typeface="Arial"/>
                  <a:cs typeface="Arial"/>
                  <a:sym typeface="Arial"/>
                </a:rPr>
                <a:t>Turn to a partner or small group and discuss any thoughts and feelings invoked by this question. Write them down to revisit it later.</a:t>
              </a:r>
              <a:endParaRPr/>
            </a:p>
          </p:txBody>
        </p:sp>
      </p:grpSp>
      <p:sp>
        <p:nvSpPr>
          <p:cNvPr id="139" name="Google Shape;139;p4"/>
          <p:cNvSpPr/>
          <p:nvPr/>
        </p:nvSpPr>
        <p:spPr>
          <a:xfrm>
            <a:off x="12109962" y="5719536"/>
            <a:ext cx="6178038" cy="4026623"/>
          </a:xfrm>
          <a:custGeom>
            <a:rect b="b" l="l" r="r" t="t"/>
            <a:pathLst>
              <a:path extrusionOk="0" h="4026623" w="6178038">
                <a:moveTo>
                  <a:pt x="0" y="0"/>
                </a:moveTo>
                <a:lnTo>
                  <a:pt x="6178038" y="0"/>
                </a:lnTo>
                <a:lnTo>
                  <a:pt x="6178038" y="4026622"/>
                </a:lnTo>
                <a:lnTo>
                  <a:pt x="0" y="4026622"/>
                </a:lnTo>
                <a:lnTo>
                  <a:pt x="0" y="0"/>
                </a:lnTo>
                <a:close/>
              </a:path>
            </a:pathLst>
          </a:custGeom>
          <a:blipFill rotWithShape="1">
            <a:blip r:embed="rId3">
              <a:alphaModFix/>
            </a:blip>
            <a:stretch>
              <a:fillRect b="0" l="-578" r="-661" t="-3556"/>
            </a:stretch>
          </a:blipFill>
          <a:ln>
            <a:noFill/>
          </a:ln>
        </p:spPr>
      </p:sp>
      <p:sp>
        <p:nvSpPr>
          <p:cNvPr id="140" name="Google Shape;140;p4"/>
          <p:cNvSpPr/>
          <p:nvPr/>
        </p:nvSpPr>
        <p:spPr>
          <a:xfrm>
            <a:off x="12109962" y="1692913"/>
            <a:ext cx="6178038" cy="4026623"/>
          </a:xfrm>
          <a:custGeom>
            <a:rect b="b" l="l" r="r" t="t"/>
            <a:pathLst>
              <a:path extrusionOk="0" h="4026623" w="6178038">
                <a:moveTo>
                  <a:pt x="0" y="0"/>
                </a:moveTo>
                <a:lnTo>
                  <a:pt x="6178038" y="0"/>
                </a:lnTo>
                <a:lnTo>
                  <a:pt x="6178038" y="4026623"/>
                </a:lnTo>
                <a:lnTo>
                  <a:pt x="0" y="4026623"/>
                </a:lnTo>
                <a:lnTo>
                  <a:pt x="0" y="0"/>
                </a:lnTo>
                <a:close/>
              </a:path>
            </a:pathLst>
          </a:custGeom>
          <a:blipFill rotWithShape="1">
            <a:blip r:embed="rId3">
              <a:alphaModFix/>
            </a:blip>
            <a:stretch>
              <a:fillRect b="0" l="-578" r="-661" t="-3556"/>
            </a:stretch>
          </a:blipFill>
          <a:ln>
            <a:noFill/>
          </a:ln>
        </p:spPr>
      </p:sp>
      <p:sp>
        <p:nvSpPr>
          <p:cNvPr id="141" name="Google Shape;141;p4"/>
          <p:cNvSpPr/>
          <p:nvPr/>
        </p:nvSpPr>
        <p:spPr>
          <a:xfrm>
            <a:off x="12109962" y="-2333709"/>
            <a:ext cx="6178038" cy="4026623"/>
          </a:xfrm>
          <a:custGeom>
            <a:rect b="b" l="l" r="r" t="t"/>
            <a:pathLst>
              <a:path extrusionOk="0" h="4026623" w="6178038">
                <a:moveTo>
                  <a:pt x="0" y="0"/>
                </a:moveTo>
                <a:lnTo>
                  <a:pt x="6178038" y="0"/>
                </a:lnTo>
                <a:lnTo>
                  <a:pt x="6178038" y="4026622"/>
                </a:lnTo>
                <a:lnTo>
                  <a:pt x="0" y="4026622"/>
                </a:lnTo>
                <a:lnTo>
                  <a:pt x="0" y="0"/>
                </a:lnTo>
                <a:close/>
              </a:path>
            </a:pathLst>
          </a:custGeom>
          <a:blipFill rotWithShape="1">
            <a:blip r:embed="rId3">
              <a:alphaModFix/>
            </a:blip>
            <a:stretch>
              <a:fillRect b="0" l="-578" r="-661" t="-3556"/>
            </a:stretch>
          </a:blipFill>
          <a:ln>
            <a:noFill/>
          </a:ln>
        </p:spPr>
      </p:sp>
      <p:sp>
        <p:nvSpPr>
          <p:cNvPr id="142" name="Google Shape;142;p4"/>
          <p:cNvSpPr/>
          <p:nvPr/>
        </p:nvSpPr>
        <p:spPr>
          <a:xfrm>
            <a:off x="-1248082" y="9715500"/>
            <a:ext cx="13360243" cy="57159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3" name="Google Shape;143;p4"/>
          <p:cNvSpPr/>
          <p:nvPr/>
        </p:nvSpPr>
        <p:spPr>
          <a:xfrm>
            <a:off x="12109962" y="9715500"/>
            <a:ext cx="6179057" cy="571596"/>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44" name="Google Shape;144;p4"/>
          <p:cNvSpPr txBox="1"/>
          <p:nvPr/>
        </p:nvSpPr>
        <p:spPr>
          <a:xfrm>
            <a:off x="12260763" y="9262875"/>
            <a:ext cx="58764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lt2"/>
                </a:solidFill>
              </a:rPr>
              <a:t>Photo courtesy of John Englart on Flickr. License: CC BY-SA. This content is excluded from our Creative Commons license. For more information, see </a:t>
            </a:r>
            <a:r>
              <a:rPr lang="en-US" sz="1000" u="sng">
                <a:solidFill>
                  <a:schemeClr val="lt2"/>
                </a:solidFill>
                <a:hlinkClick r:id="rId4">
                  <a:extLst>
                    <a:ext uri="{A12FA001-AC4F-418D-AE19-62706E023703}">
                      <ahyp:hlinkClr val="tx"/>
                    </a:ext>
                  </a:extLst>
                </a:hlinkClick>
              </a:rPr>
              <a:t>https://ocw.mit.edu/help/faq-fair-use/</a:t>
            </a:r>
            <a:r>
              <a:rPr lang="en-US" sz="1000">
                <a:solidFill>
                  <a:schemeClr val="lt2"/>
                </a:solidFill>
              </a:rPr>
              <a:t>.</a:t>
            </a:r>
            <a:endParaRPr sz="1000">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8" name="Shape 148"/>
        <p:cNvGrpSpPr/>
        <p:nvPr/>
      </p:nvGrpSpPr>
      <p:grpSpPr>
        <a:xfrm>
          <a:off x="0" y="0"/>
          <a:ext cx="0" cy="0"/>
          <a:chOff x="0" y="0"/>
          <a:chExt cx="0" cy="0"/>
        </a:xfrm>
      </p:grpSpPr>
      <p:sp>
        <p:nvSpPr>
          <p:cNvPr id="149" name="Google Shape;149;p5"/>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150" name="Google Shape;150;p5"/>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51" name="Google Shape;151;p5"/>
          <p:cNvSpPr/>
          <p:nvPr/>
        </p:nvSpPr>
        <p:spPr>
          <a:xfrm>
            <a:off x="6568563" y="-9"/>
            <a:ext cx="11719437" cy="9747784"/>
          </a:xfrm>
          <a:custGeom>
            <a:rect b="b" l="l" r="r" t="t"/>
            <a:pathLst>
              <a:path extrusionOk="0" h="9747784" w="11719437">
                <a:moveTo>
                  <a:pt x="0" y="0"/>
                </a:moveTo>
                <a:lnTo>
                  <a:pt x="11719437" y="0"/>
                </a:lnTo>
                <a:lnTo>
                  <a:pt x="11719437" y="9747784"/>
                </a:lnTo>
                <a:lnTo>
                  <a:pt x="0" y="9747784"/>
                </a:lnTo>
                <a:lnTo>
                  <a:pt x="0" y="0"/>
                </a:lnTo>
                <a:close/>
              </a:path>
            </a:pathLst>
          </a:custGeom>
          <a:blipFill rotWithShape="1">
            <a:blip r:embed="rId3">
              <a:alphaModFix/>
            </a:blip>
            <a:stretch>
              <a:fillRect b="0" l="-57077" r="-61082" t="0"/>
            </a:stretch>
          </a:blipFill>
          <a:ln>
            <a:noFill/>
          </a:ln>
        </p:spPr>
      </p:sp>
      <p:sp>
        <p:nvSpPr>
          <p:cNvPr id="152" name="Google Shape;152;p5"/>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INTRODUCTION TO INDIGENOUS PEOPLES AND CLIMATE JUSTICE</a:t>
            </a:r>
            <a:endParaRPr/>
          </a:p>
        </p:txBody>
      </p:sp>
      <p:grpSp>
        <p:nvGrpSpPr>
          <p:cNvPr id="153" name="Google Shape;153;p5"/>
          <p:cNvGrpSpPr/>
          <p:nvPr/>
        </p:nvGrpSpPr>
        <p:grpSpPr>
          <a:xfrm>
            <a:off x="1028700" y="4132193"/>
            <a:ext cx="5179725" cy="1272293"/>
            <a:chOff x="0" y="-47625"/>
            <a:chExt cx="6906300" cy="1696390"/>
          </a:xfrm>
        </p:grpSpPr>
        <p:sp>
          <p:nvSpPr>
            <p:cNvPr id="154" name="Google Shape;154;p5"/>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Indigenous Peoples and Climate Justice</a:t>
              </a:r>
              <a:endParaRPr/>
            </a:p>
          </p:txBody>
        </p:sp>
        <p:sp>
          <p:nvSpPr>
            <p:cNvPr id="155" name="Google Shape;155;p5"/>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 this video lecture</a:t>
              </a:r>
              <a:endParaRPr/>
            </a:p>
          </p:txBody>
        </p:sp>
      </p:grpSp>
      <p:grpSp>
        <p:nvGrpSpPr>
          <p:cNvPr id="156" name="Google Shape;156;p5"/>
          <p:cNvGrpSpPr/>
          <p:nvPr/>
        </p:nvGrpSpPr>
        <p:grpSpPr>
          <a:xfrm>
            <a:off x="1038162" y="5937676"/>
            <a:ext cx="5170275" cy="2971718"/>
            <a:chOff x="0" y="-337221"/>
            <a:chExt cx="6893700" cy="3962290"/>
          </a:xfrm>
        </p:grpSpPr>
        <p:sp>
          <p:nvSpPr>
            <p:cNvPr id="157" name="Google Shape;157;p5"/>
            <p:cNvSpPr txBox="1"/>
            <p:nvPr/>
          </p:nvSpPr>
          <p:spPr>
            <a:xfrm>
              <a:off x="0" y="2085169"/>
              <a:ext cx="6893700" cy="15399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have you learned after watching the video?</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Has your response changed?</a:t>
              </a:r>
              <a:endParaRPr/>
            </a:p>
          </p:txBody>
        </p:sp>
        <p:sp>
          <p:nvSpPr>
            <p:cNvPr id="158" name="Google Shape;158;p5"/>
            <p:cNvSpPr txBox="1"/>
            <p:nvPr/>
          </p:nvSpPr>
          <p:spPr>
            <a:xfrm>
              <a:off x="0" y="-337221"/>
              <a:ext cx="68937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Revisit the warm-up question: How is climate change an issue of colonialism for indigenous people?</a:t>
              </a:r>
              <a:endParaRPr/>
            </a:p>
          </p:txBody>
        </p:sp>
      </p:grpSp>
      <p:sp>
        <p:nvSpPr>
          <p:cNvPr id="159" name="Google Shape;159;p5"/>
          <p:cNvSpPr txBox="1"/>
          <p:nvPr/>
        </p:nvSpPr>
        <p:spPr>
          <a:xfrm>
            <a:off x="1038162" y="9766317"/>
            <a:ext cx="51702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none" cap="none" strike="noStrike">
                <a:solidFill>
                  <a:srgbClr val="FAF6EE"/>
                </a:solidFill>
                <a:latin typeface="Arial"/>
                <a:ea typeface="Arial"/>
                <a:cs typeface="Arial"/>
                <a:sym typeface="Arial"/>
              </a:rPr>
              <a:t>Learn more about </a:t>
            </a:r>
            <a:r>
              <a:rPr b="0" i="1" lang="en-US" sz="2501" u="sng" cap="none" strike="noStrike">
                <a:solidFill>
                  <a:srgbClr val="FAF6EE"/>
                </a:solidFill>
                <a:latin typeface="Arial"/>
                <a:ea typeface="Arial"/>
                <a:cs typeface="Arial"/>
                <a:sym typeface="Arial"/>
                <a:hlinkClick r:id="rId5">
                  <a:extLst>
                    <a:ext uri="{A12FA001-AC4F-418D-AE19-62706E023703}">
                      <ahyp:hlinkClr val="tx"/>
                    </a:ext>
                  </a:extLst>
                </a:hlinkClick>
              </a:rPr>
              <a:t>Kyle Whyte</a:t>
            </a:r>
            <a:endParaRPr/>
          </a:p>
        </p:txBody>
      </p:sp>
      <p:sp>
        <p:nvSpPr>
          <p:cNvPr id="160" name="Google Shape;160;p5"/>
          <p:cNvSpPr txBox="1"/>
          <p:nvPr/>
        </p:nvSpPr>
        <p:spPr>
          <a:xfrm>
            <a:off x="6843188" y="9389300"/>
            <a:ext cx="11170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chemeClr val="lt2"/>
                </a:solidFill>
              </a:rPr>
              <a:t>© Feministing. All rights reserved. This content is excluded from our Creative Commons license. For more information, see </a:t>
            </a:r>
            <a:r>
              <a:rPr lang="en-US" sz="1200" u="sng">
                <a:solidFill>
                  <a:schemeClr val="lt2"/>
                </a:solidFill>
                <a:hlinkClick r:id="rId6">
                  <a:extLst>
                    <a:ext uri="{A12FA001-AC4F-418D-AE19-62706E023703}">
                      <ahyp:hlinkClr val="tx"/>
                    </a:ext>
                  </a:extLst>
                </a:hlinkClick>
              </a:rPr>
              <a:t>https://ocw.mit.edu/help/faq-fair-use/</a:t>
            </a:r>
            <a:r>
              <a:rPr lang="en-US" sz="1200">
                <a:solidFill>
                  <a:schemeClr val="lt2"/>
                </a:solidFill>
              </a:rPr>
              <a:t>.</a:t>
            </a:r>
            <a:endParaRPr sz="1200">
              <a:solidFill>
                <a:schemeClr val="lt2"/>
              </a:solidFill>
            </a:endParaRPr>
          </a:p>
        </p:txBody>
      </p:sp>
      <p:grpSp>
        <p:nvGrpSpPr>
          <p:cNvPr id="161" name="Google Shape;161;p5"/>
          <p:cNvGrpSpPr/>
          <p:nvPr/>
        </p:nvGrpSpPr>
        <p:grpSpPr>
          <a:xfrm>
            <a:off x="962025" y="1003725"/>
            <a:ext cx="8746178" cy="458700"/>
            <a:chOff x="962025" y="1003725"/>
            <a:chExt cx="8746178" cy="458700"/>
          </a:xfrm>
        </p:grpSpPr>
        <p:sp>
          <p:nvSpPr>
            <p:cNvPr id="162" name="Google Shape;162;p5"/>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3" name="Google Shape;163;p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67" name="Shape 167"/>
        <p:cNvGrpSpPr/>
        <p:nvPr/>
      </p:nvGrpSpPr>
      <p:grpSpPr>
        <a:xfrm>
          <a:off x="0" y="0"/>
          <a:ext cx="0" cy="0"/>
          <a:chOff x="0" y="0"/>
          <a:chExt cx="0" cy="0"/>
        </a:xfrm>
      </p:grpSpPr>
      <p:grpSp>
        <p:nvGrpSpPr>
          <p:cNvPr id="168" name="Google Shape;168;g37ea4403537_0_115"/>
          <p:cNvGrpSpPr/>
          <p:nvPr/>
        </p:nvGrpSpPr>
        <p:grpSpPr>
          <a:xfrm>
            <a:off x="-1248082" y="9570838"/>
            <a:ext cx="13358132" cy="716475"/>
            <a:chOff x="0" y="-38100"/>
            <a:chExt cx="3518168" cy="188700"/>
          </a:xfrm>
        </p:grpSpPr>
        <p:sp>
          <p:nvSpPr>
            <p:cNvPr id="169" name="Google Shape;169;g37ea4403537_0_11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70" name="Google Shape;170;g37ea4403537_0_115"/>
            <p:cNvSpPr txBox="1"/>
            <p:nvPr/>
          </p:nvSpPr>
          <p:spPr>
            <a:xfrm>
              <a:off x="0" y="-38100"/>
              <a:ext cx="3518100" cy="18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g37ea4403537_0_115"/>
          <p:cNvSpPr/>
          <p:nvPr/>
        </p:nvSpPr>
        <p:spPr>
          <a:xfrm>
            <a:off x="12109950" y="-3924"/>
            <a:ext cx="7109892" cy="10286845"/>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172" name="Google Shape;172;g37ea4403537_0_115"/>
          <p:cNvGrpSpPr/>
          <p:nvPr/>
        </p:nvGrpSpPr>
        <p:grpSpPr>
          <a:xfrm>
            <a:off x="1028700" y="3916676"/>
            <a:ext cx="10425375" cy="2453640"/>
            <a:chOff x="0" y="104775"/>
            <a:chExt cx="13900500" cy="3271519"/>
          </a:xfrm>
        </p:grpSpPr>
        <p:sp>
          <p:nvSpPr>
            <p:cNvPr id="173" name="Google Shape;173;g37ea4403537_0_115"/>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0831">
                  <a:solidFill>
                    <a:srgbClr val="4A4849"/>
                  </a:solidFill>
                </a:rPr>
                <a:t>Introduction</a:t>
              </a:r>
              <a:endParaRPr/>
            </a:p>
          </p:txBody>
        </p:sp>
        <p:sp>
          <p:nvSpPr>
            <p:cNvPr id="174" name="Google Shape;174;g37ea4403537_0_115"/>
            <p:cNvSpPr txBox="1"/>
            <p:nvPr/>
          </p:nvSpPr>
          <p:spPr>
            <a:xfrm>
              <a:off x="0" y="2719594"/>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1</a:t>
              </a:r>
              <a:endParaRPr/>
            </a:p>
          </p:txBody>
        </p:sp>
      </p:grpSp>
      <p:sp>
        <p:nvSpPr>
          <p:cNvPr id="175" name="Google Shape;175;g37ea4403537_0_115"/>
          <p:cNvSpPr txBox="1"/>
          <p:nvPr/>
        </p:nvSpPr>
        <p:spPr>
          <a:xfrm>
            <a:off x="2192592" y="9821863"/>
            <a:ext cx="71604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AF6EE"/>
                </a:solidFill>
                <a:latin typeface="Arial"/>
                <a:ea typeface="Arial"/>
                <a:cs typeface="Arial"/>
                <a:sym typeface="Arial"/>
              </a:rPr>
              <a:t>by </a:t>
            </a:r>
            <a:r>
              <a:rPr b="1" i="0" lang="en-US" sz="1800" u="sng" cap="none" strike="noStrike">
                <a:solidFill>
                  <a:srgbClr val="FAF6EE"/>
                </a:solidFill>
                <a:latin typeface="Arial"/>
                <a:ea typeface="Arial"/>
                <a:cs typeface="Arial"/>
                <a:sym typeface="Arial"/>
                <a:hlinkClick r:id="rId3">
                  <a:extLst>
                    <a:ext uri="{A12FA001-AC4F-418D-AE19-62706E023703}">
                      <ahyp:hlinkClr val="tx"/>
                    </a:ext>
                  </a:extLst>
                </a:hlinkClick>
              </a:rPr>
              <a:t>Giovanni Prete</a:t>
            </a:r>
            <a:r>
              <a:rPr b="1" i="0" lang="en-US" sz="1800" u="none" cap="none" strike="noStrike">
                <a:solidFill>
                  <a:srgbClr val="FAF6EE"/>
                </a:solidFill>
                <a:latin typeface="Arial"/>
                <a:ea typeface="Arial"/>
                <a:cs typeface="Arial"/>
                <a:sym typeface="Arial"/>
              </a:rPr>
              <a:t> is licensed under </a:t>
            </a:r>
            <a:r>
              <a:rPr b="1" i="0" lang="en-US" sz="1800" u="sng" cap="none" strike="noStrike">
                <a:solidFill>
                  <a:srgbClr val="FAF6EE"/>
                </a:solidFill>
                <a:latin typeface="Arial"/>
                <a:ea typeface="Arial"/>
                <a:cs typeface="Arial"/>
                <a:sym typeface="Arial"/>
                <a:hlinkClick r:id="rId4">
                  <a:extLst>
                    <a:ext uri="{A12FA001-AC4F-418D-AE19-62706E023703}">
                      <ahyp:hlinkClr val="tx"/>
                    </a:ext>
                  </a:extLst>
                </a:hlinkClick>
              </a:rPr>
              <a:t>CC BY-SA 2.0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9" name="Shape 179"/>
        <p:cNvGrpSpPr/>
        <p:nvPr/>
      </p:nvGrpSpPr>
      <p:grpSpPr>
        <a:xfrm>
          <a:off x="0" y="0"/>
          <a:ext cx="0" cy="0"/>
          <a:chOff x="0" y="0"/>
          <a:chExt cx="0" cy="0"/>
        </a:xfrm>
      </p:grpSpPr>
      <p:grpSp>
        <p:nvGrpSpPr>
          <p:cNvPr id="180" name="Google Shape;180;p6"/>
          <p:cNvGrpSpPr/>
          <p:nvPr/>
        </p:nvGrpSpPr>
        <p:grpSpPr>
          <a:xfrm>
            <a:off x="-1248082" y="9570840"/>
            <a:ext cx="13358044" cy="716160"/>
            <a:chOff x="0" y="-38100"/>
            <a:chExt cx="3518168" cy="188619"/>
          </a:xfrm>
        </p:grpSpPr>
        <p:sp>
          <p:nvSpPr>
            <p:cNvPr id="181" name="Google Shape;181;p6"/>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82" name="Google Shape;182;p6"/>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6"/>
          <p:cNvGrpSpPr/>
          <p:nvPr/>
        </p:nvGrpSpPr>
        <p:grpSpPr>
          <a:xfrm>
            <a:off x="12109962" y="9570840"/>
            <a:ext cx="7108723" cy="716160"/>
            <a:chOff x="0" y="-38100"/>
            <a:chExt cx="1872256" cy="188619"/>
          </a:xfrm>
        </p:grpSpPr>
        <p:sp>
          <p:nvSpPr>
            <p:cNvPr id="184" name="Google Shape;184;p6"/>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85" name="Google Shape;185;p6"/>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6"/>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3482" r="-14486" t="0"/>
            </a:stretch>
          </a:blipFill>
          <a:ln>
            <a:noFill/>
          </a:ln>
        </p:spPr>
      </p:sp>
      <p:sp>
        <p:nvSpPr>
          <p:cNvPr id="187" name="Google Shape;187;p6"/>
          <p:cNvSpPr txBox="1"/>
          <p:nvPr/>
        </p:nvSpPr>
        <p:spPr>
          <a:xfrm>
            <a:off x="962025" y="1133475"/>
            <a:ext cx="107574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Indigenous Participation in Climate Change Conferences (CCCs)</a:t>
            </a:r>
            <a:endParaRPr/>
          </a:p>
        </p:txBody>
      </p:sp>
      <p:sp>
        <p:nvSpPr>
          <p:cNvPr id="188" name="Google Shape;188;p6"/>
          <p:cNvSpPr txBox="1"/>
          <p:nvPr/>
        </p:nvSpPr>
        <p:spPr>
          <a:xfrm>
            <a:off x="1001116" y="5197663"/>
            <a:ext cx="10679100" cy="36033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Indigenous leaders have been present at world climate change conferences since they began in 1979</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International Indigenous Peoples Forum on Climate Change (IIPFCC) was formed in 2008, but indigenous voices did not begin to be heard until the adoption of the Facilitative Working Group of Local Communities and Indigenous Peoples’ Platform (LCIPP) workplan by COP21 in 2015</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workplan recognized the importance of indigenous knowledge and practices in climate change policies and actions.</a:t>
            </a:r>
            <a:endParaRPr/>
          </a:p>
        </p:txBody>
      </p:sp>
      <p:sp>
        <p:nvSpPr>
          <p:cNvPr id="189" name="Google Shape;189;p6"/>
          <p:cNvSpPr txBox="1"/>
          <p:nvPr/>
        </p:nvSpPr>
        <p:spPr>
          <a:xfrm>
            <a:off x="1001116" y="4678810"/>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history of Indigenous participation at world CCCs</a:t>
            </a:r>
            <a:endParaRPr/>
          </a:p>
        </p:txBody>
      </p:sp>
      <p:sp>
        <p:nvSpPr>
          <p:cNvPr id="190" name="Google Shape;190;p6"/>
          <p:cNvSpPr txBox="1"/>
          <p:nvPr/>
        </p:nvSpPr>
        <p:spPr>
          <a:xfrm>
            <a:off x="12429675" y="172400"/>
            <a:ext cx="55386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100">
                <a:solidFill>
                  <a:srgbClr val="4A4849"/>
                </a:solidFill>
              </a:rPr>
              <a:t>© Joel Cerda. All rights reserved. This content is excluded from our Creative Commons license. For more information, see </a:t>
            </a:r>
            <a:r>
              <a:rPr lang="en-US" sz="1100" u="sng">
                <a:solidFill>
                  <a:schemeClr val="hlink"/>
                </a:solidFill>
                <a:hlinkClick r:id="rId4"/>
              </a:rPr>
              <a:t>https://ocw.mit.edu/help/faq-fair-use/</a:t>
            </a:r>
            <a:r>
              <a:rPr lang="en-US" sz="1100">
                <a:solidFill>
                  <a:srgbClr val="4A4849"/>
                </a:solidFill>
              </a:rPr>
              <a:t> .</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94" name="Shape 194"/>
        <p:cNvGrpSpPr/>
        <p:nvPr/>
      </p:nvGrpSpPr>
      <p:grpSpPr>
        <a:xfrm>
          <a:off x="0" y="0"/>
          <a:ext cx="0" cy="0"/>
          <a:chOff x="0" y="0"/>
          <a:chExt cx="0" cy="0"/>
        </a:xfrm>
      </p:grpSpPr>
      <p:grpSp>
        <p:nvGrpSpPr>
          <p:cNvPr id="195" name="Google Shape;195;p7"/>
          <p:cNvGrpSpPr/>
          <p:nvPr/>
        </p:nvGrpSpPr>
        <p:grpSpPr>
          <a:xfrm>
            <a:off x="-1248082" y="9570840"/>
            <a:ext cx="13358044" cy="716160"/>
            <a:chOff x="0" y="-38100"/>
            <a:chExt cx="3518168" cy="188619"/>
          </a:xfrm>
        </p:grpSpPr>
        <p:sp>
          <p:nvSpPr>
            <p:cNvPr id="196" name="Google Shape;196;p7"/>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97" name="Google Shape;197;p7"/>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7"/>
          <p:cNvGrpSpPr/>
          <p:nvPr/>
        </p:nvGrpSpPr>
        <p:grpSpPr>
          <a:xfrm>
            <a:off x="12109962" y="9570840"/>
            <a:ext cx="7108723" cy="716160"/>
            <a:chOff x="0" y="-38100"/>
            <a:chExt cx="1872256" cy="188619"/>
          </a:xfrm>
        </p:grpSpPr>
        <p:sp>
          <p:nvSpPr>
            <p:cNvPr id="199" name="Google Shape;199;p7"/>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00" name="Google Shape;200;p7"/>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7"/>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80537" r="-19362" t="0"/>
            </a:stretch>
          </a:blipFill>
          <a:ln>
            <a:noFill/>
          </a:ln>
        </p:spPr>
      </p:sp>
      <p:sp>
        <p:nvSpPr>
          <p:cNvPr id="202" name="Google Shape;202;p7"/>
          <p:cNvSpPr txBox="1"/>
          <p:nvPr/>
        </p:nvSpPr>
        <p:spPr>
          <a:xfrm>
            <a:off x="962025" y="1133475"/>
            <a:ext cx="107574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Indigenous Participation in Climate Change Conferences</a:t>
            </a:r>
            <a:endParaRPr/>
          </a:p>
        </p:txBody>
      </p:sp>
      <p:grpSp>
        <p:nvGrpSpPr>
          <p:cNvPr id="203" name="Google Shape;203;p7"/>
          <p:cNvGrpSpPr/>
          <p:nvPr/>
        </p:nvGrpSpPr>
        <p:grpSpPr>
          <a:xfrm>
            <a:off x="962025" y="4690525"/>
            <a:ext cx="10679175" cy="3891645"/>
            <a:chOff x="0" y="241971"/>
            <a:chExt cx="14238900" cy="5188860"/>
          </a:xfrm>
        </p:grpSpPr>
        <p:sp>
          <p:nvSpPr>
            <p:cNvPr id="204" name="Google Shape;204;p7"/>
            <p:cNvSpPr txBox="1"/>
            <p:nvPr/>
          </p:nvSpPr>
          <p:spPr>
            <a:xfrm>
              <a:off x="0" y="4363131"/>
              <a:ext cx="14238900" cy="10677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Why isn’t Indigenous presence at climate conferences enough?</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can these challenges be addressed beyond one conference?</a:t>
              </a:r>
              <a:endParaRPr/>
            </a:p>
          </p:txBody>
        </p:sp>
        <p:sp>
          <p:nvSpPr>
            <p:cNvPr id="205" name="Google Shape;205;p7"/>
            <p:cNvSpPr txBox="1"/>
            <p:nvPr/>
          </p:nvSpPr>
          <p:spPr>
            <a:xfrm>
              <a:off x="0" y="3671328"/>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Exploratory questions</a:t>
              </a:r>
              <a:endParaRPr/>
            </a:p>
          </p:txBody>
        </p:sp>
        <p:sp>
          <p:nvSpPr>
            <p:cNvPr id="206" name="Google Shape;206;p7"/>
            <p:cNvSpPr txBox="1"/>
            <p:nvPr/>
          </p:nvSpPr>
          <p:spPr>
            <a:xfrm>
              <a:off x="0" y="933774"/>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Although progress has been made, there is still a significant lack of including indigenous input towards developing solutions and recognition of indigenous people as most impacted by climate change at these conferences.</a:t>
              </a:r>
              <a:endParaRPr/>
            </a:p>
          </p:txBody>
        </p:sp>
        <p:sp>
          <p:nvSpPr>
            <p:cNvPr id="207" name="Google Shape;207;p7"/>
            <p:cNvSpPr txBox="1"/>
            <p:nvPr/>
          </p:nvSpPr>
          <p:spPr>
            <a:xfrm>
              <a:off x="0" y="241971"/>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future of Indigenous participation at world CCCs</a:t>
              </a:r>
              <a:endParaRPr/>
            </a:p>
          </p:txBody>
        </p:sp>
      </p:grpSp>
      <p:sp>
        <p:nvSpPr>
          <p:cNvPr id="208" name="Google Shape;208;p7"/>
          <p:cNvSpPr txBox="1"/>
          <p:nvPr/>
        </p:nvSpPr>
        <p:spPr>
          <a:xfrm>
            <a:off x="12488475" y="184125"/>
            <a:ext cx="54210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en-US" sz="1100">
                <a:solidFill>
                  <a:srgbClr val="4A4849"/>
                </a:solidFill>
              </a:rPr>
              <a:t>© Joel Cerda. All rights reserved. This content is excluded from our Creative Commons license. For more information, see </a:t>
            </a:r>
            <a:r>
              <a:rPr lang="en-US" sz="1100" u="sng">
                <a:solidFill>
                  <a:schemeClr val="hlink"/>
                </a:solidFill>
                <a:hlinkClick r:id="rId4"/>
              </a:rPr>
              <a:t>https://ocw.mit.edu/help/faq-fair-use/</a:t>
            </a:r>
            <a:r>
              <a:rPr lang="en-US" sz="1100">
                <a:solidFill>
                  <a:srgbClr val="4A4849"/>
                </a:solidFill>
              </a:rPr>
              <a:t> .</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12" name="Shape 212"/>
        <p:cNvGrpSpPr/>
        <p:nvPr/>
      </p:nvGrpSpPr>
      <p:grpSpPr>
        <a:xfrm>
          <a:off x="0" y="0"/>
          <a:ext cx="0" cy="0"/>
          <a:chOff x="0" y="0"/>
          <a:chExt cx="0" cy="0"/>
        </a:xfrm>
      </p:grpSpPr>
      <p:grpSp>
        <p:nvGrpSpPr>
          <p:cNvPr id="213" name="Google Shape;213;p8"/>
          <p:cNvGrpSpPr/>
          <p:nvPr/>
        </p:nvGrpSpPr>
        <p:grpSpPr>
          <a:xfrm>
            <a:off x="-1248082" y="9570840"/>
            <a:ext cx="13358044" cy="716160"/>
            <a:chOff x="0" y="-38100"/>
            <a:chExt cx="3518168" cy="188619"/>
          </a:xfrm>
        </p:grpSpPr>
        <p:sp>
          <p:nvSpPr>
            <p:cNvPr id="214" name="Google Shape;214;p8"/>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15" name="Google Shape;215;p8"/>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8"/>
          <p:cNvGrpSpPr/>
          <p:nvPr/>
        </p:nvGrpSpPr>
        <p:grpSpPr>
          <a:xfrm>
            <a:off x="12109962" y="9570840"/>
            <a:ext cx="7108723" cy="716160"/>
            <a:chOff x="0" y="-38100"/>
            <a:chExt cx="1872256" cy="188619"/>
          </a:xfrm>
        </p:grpSpPr>
        <p:sp>
          <p:nvSpPr>
            <p:cNvPr id="217" name="Google Shape;217;p8"/>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18" name="Google Shape;218;p8"/>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8"/>
          <p:cNvGrpSpPr/>
          <p:nvPr/>
        </p:nvGrpSpPr>
        <p:grpSpPr>
          <a:xfrm>
            <a:off x="962025" y="1116806"/>
            <a:ext cx="10757475" cy="6393124"/>
            <a:chOff x="0" y="66675"/>
            <a:chExt cx="14343300" cy="8524166"/>
          </a:xfrm>
        </p:grpSpPr>
        <p:sp>
          <p:nvSpPr>
            <p:cNvPr id="220" name="Google Shape;220;p8"/>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Reflecting on COP27</a:t>
              </a:r>
              <a:endParaRPr/>
            </a:p>
          </p:txBody>
        </p:sp>
        <p:sp>
          <p:nvSpPr>
            <p:cNvPr id="221" name="Google Shape;221;p8"/>
            <p:cNvSpPr txBox="1"/>
            <p:nvPr/>
          </p:nvSpPr>
          <p:spPr>
            <a:xfrm>
              <a:off x="0" y="3252641"/>
              <a:ext cx="14238900" cy="533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"We were clear with our expectations: the rights of Indigenous Peoples must be mainstreamed across all agenda items, and we must see those who have caused the climate crisis be accountable for fixing it.... Yet instead of delivering on the bold promises, COP27 has otherwise come to an end with the feeling of apathy and disappointment...by false solutions... that delay real reductions, replicate new forms of climate colonialism, and fall short of 1.5. Weak or absent language on human rights, the Rights of Indigenous Peoples, and the rights of Persons with Disabilities in many agenda items, means that this COP has compromised on the uncompromisable...."</a:t>
              </a:r>
              <a:endParaRPr/>
            </a:p>
          </p:txBody>
        </p:sp>
        <p:sp>
          <p:nvSpPr>
            <p:cNvPr id="222" name="Google Shape;222;p8"/>
            <p:cNvSpPr txBox="1"/>
            <p:nvPr/>
          </p:nvSpPr>
          <p:spPr>
            <a:xfrm>
              <a:off x="0" y="1951238"/>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Skw’akw’as Dunstan-Moore, a Nlakapamux and Yakama Youth Leader, at the Closing Plenary of COP27</a:t>
              </a:r>
              <a:endParaRPr/>
            </a:p>
          </p:txBody>
        </p:sp>
      </p:grpSp>
      <p:sp>
        <p:nvSpPr>
          <p:cNvPr id="223" name="Google Shape;223;p8"/>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27011" r="-30043" t="0"/>
            </a:stretch>
          </a:blipFill>
          <a:ln>
            <a:noFill/>
          </a:ln>
        </p:spPr>
      </p:sp>
      <p:sp>
        <p:nvSpPr>
          <p:cNvPr id="224" name="Google Shape;224;p8"/>
          <p:cNvSpPr txBox="1"/>
          <p:nvPr/>
        </p:nvSpPr>
        <p:spPr>
          <a:xfrm>
            <a:off x="12363975" y="150375"/>
            <a:ext cx="56700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lt2"/>
                </a:solidFill>
              </a:rPr>
              <a:t>© Sunshine Dunstan-Moore. All rights reserved. This content is excluded from our Creative Commons license. For more information, see </a:t>
            </a:r>
            <a:r>
              <a:rPr lang="en-US" sz="1100" u="sng">
                <a:solidFill>
                  <a:schemeClr val="lt2"/>
                </a:solidFill>
                <a:hlinkClick r:id="rId4">
                  <a:extLst>
                    <a:ext uri="{A12FA001-AC4F-418D-AE19-62706E023703}">
                      <ahyp:hlinkClr val="tx"/>
                    </a:ext>
                  </a:extLst>
                </a:hlinkClick>
              </a:rPr>
              <a:t>https://ocw.mit.edu/help/faq-fair-use/</a:t>
            </a:r>
            <a:r>
              <a:rPr lang="en-US" sz="1100">
                <a:solidFill>
                  <a:schemeClr val="lt2"/>
                </a:solidFill>
              </a:rPr>
              <a:t> .</a:t>
            </a:r>
            <a:endParaRPr sz="11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2F0CEC1-518B-428A-9CC6-DC0771653F01}"/>
</file>

<file path=customXml/itemProps2.xml><?xml version="1.0" encoding="utf-8"?>
<ds:datastoreItem xmlns:ds="http://schemas.openxmlformats.org/officeDocument/2006/customXml" ds:itemID="{E047A3BD-72A8-4228-A3FD-76500767B07E}"/>
</file>

<file path=customXml/itemProps3.xml><?xml version="1.0" encoding="utf-8"?>
<ds:datastoreItem xmlns:ds="http://schemas.openxmlformats.org/officeDocument/2006/customXml" ds:itemID="{207EB3A0-1CC3-4322-9D47-AFB719EFFFA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