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commentAuthors.xml" ContentType="application/vnd.openxmlformats-officedocument.presentationml.commentAuthors+xml"/>
  <Override PartName="/ppt/comments/comment1.xml" ContentType="application/vnd.openxmlformats-officedocument.presentationml.comment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custom-properties" Target="docProps/custom.xml"/><Relationship Id="rId2" Type="http://schemas.openxmlformats.org/officeDocument/2006/relationships/officeDocument" Target="ppt/presentation.xml"/><Relationship Id="rId1"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 id="214748366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y="10287000" cx="18288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39" roundtripDataSignature="AMtx7mhVALjljYqN6ptmncFMoHv0+43EyQ=="/>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Madeline Schlegel"/>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3" Type="http://schemas.openxmlformats.org/officeDocument/2006/relationships/slide" Target="slides/slide6.xml"/><Relationship Id="rId39" Type="http://customschemas.google.com/relationships/presentationmetadata" Target="metadata"/><Relationship Id="rId18" Type="http://schemas.openxmlformats.org/officeDocument/2006/relationships/slide" Target="slides/slide1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customXml" Target="../customXml/item3.xml"/><Relationship Id="rId7" Type="http://schemas.openxmlformats.org/officeDocument/2006/relationships/notesMaster" Target="notesMasters/notesMaster1.xml"/><Relationship Id="rId20" Type="http://schemas.openxmlformats.org/officeDocument/2006/relationships/slide" Target="slides/slide13.xml"/><Relationship Id="rId2" Type="http://schemas.openxmlformats.org/officeDocument/2006/relationships/viewProps" Target="viewProps.xml"/><Relationship Id="rId29" Type="http://schemas.openxmlformats.org/officeDocument/2006/relationships/slide" Target="slides/slide22.xml"/><Relationship Id="rId16" Type="http://schemas.openxmlformats.org/officeDocument/2006/relationships/slide" Target="slides/slide9.xml"/><Relationship Id="rId41" Type="http://schemas.openxmlformats.org/officeDocument/2006/relationships/customXml" Target="../customXml/item2.xml"/><Relationship Id="rId24" Type="http://schemas.openxmlformats.org/officeDocument/2006/relationships/slide" Target="slides/slide17.xml"/><Relationship Id="rId1" Type="http://schemas.openxmlformats.org/officeDocument/2006/relationships/theme" Target="theme/theme2.xml"/><Relationship Id="rId6" Type="http://schemas.openxmlformats.org/officeDocument/2006/relationships/slideMaster" Target="slideMasters/slideMaster2.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customXml" Target="../customXml/item1.xml"/><Relationship Id="rId23" Type="http://schemas.openxmlformats.org/officeDocument/2006/relationships/slide" Target="slides/slide16.xml"/><Relationship Id="rId28" Type="http://schemas.openxmlformats.org/officeDocument/2006/relationships/slide" Target="slides/slide21.xml"/><Relationship Id="rId5" Type="http://schemas.openxmlformats.org/officeDocument/2006/relationships/slideMaster" Target="slideMasters/slideMaster1.xml"/><Relationship Id="rId15" Type="http://schemas.openxmlformats.org/officeDocument/2006/relationships/slide" Target="slides/slide8.xml"/><Relationship Id="rId36" Type="http://schemas.openxmlformats.org/officeDocument/2006/relationships/slide" Target="slides/slide29.xml"/><Relationship Id="rId31" Type="http://schemas.openxmlformats.org/officeDocument/2006/relationships/slide" Target="slides/slide24.xml"/><Relationship Id="rId10" Type="http://schemas.openxmlformats.org/officeDocument/2006/relationships/slide" Target="slides/slide3.xml"/><Relationship Id="rId19" Type="http://schemas.openxmlformats.org/officeDocument/2006/relationships/slide" Target="slides/slide12.xml"/><Relationship Id="rId22" Type="http://schemas.openxmlformats.org/officeDocument/2006/relationships/slide" Target="slides/slide15.xml"/><Relationship Id="rId4" Type="http://schemas.openxmlformats.org/officeDocument/2006/relationships/commentAuthors" Target="commentAuthors.xml"/><Relationship Id="rId9" Type="http://schemas.openxmlformats.org/officeDocument/2006/relationships/slide" Target="slides/slide2.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14" Type="http://schemas.openxmlformats.org/officeDocument/2006/relationships/slide" Target="slides/slide7.xml"/><Relationship Id="rId8" Type="http://schemas.openxmlformats.org/officeDocument/2006/relationships/slide" Target="slides/slide1.xml"/><Relationship Id="rId3" Type="http://schemas.openxmlformats.org/officeDocument/2006/relationships/presProps" Target="presProps.xml"/><Relationship Id="rId25" Type="http://schemas.openxmlformats.org/officeDocument/2006/relationships/slide" Target="slides/slide18.xml"/><Relationship Id="rId33" Type="http://schemas.openxmlformats.org/officeDocument/2006/relationships/slide" Target="slides/slide26.xml"/><Relationship Id="rId12" Type="http://schemas.openxmlformats.org/officeDocument/2006/relationships/slide" Target="slides/slide5.xml"/><Relationship Id="rId17" Type="http://schemas.openxmlformats.org/officeDocument/2006/relationships/slide" Target="slides/slide10.xml"/><Relationship Id="rId38" Type="http://schemas.openxmlformats.org/officeDocument/2006/relationships/slide" Target="slides/slide3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10-20T21:26:11.631">
    <p:pos x="4137" y="0"/>
    <p:text>@pchipman@mit.edu
This PDF used to be hosted on the ESI site, but can no longer be accessed there. I've updated the link to the white paper within the CJIT Google Folder, but I wonder if it could now be hosted on the OCW page.</p:text>
    <p:extLst>
      <p:ext uri="{C676402C-5697-4E1C-873F-D02D1690AC5C}">
        <p15:threadingInfo timeZoneBias="0"/>
      </p:ext>
      <p:ext uri="http://customooxmlschemas.google.com/">
        <go:slidesCustomData xmlns:go="http://customooxmlschemas.google.com/" commentPostId="AAABtC0LmM4"/>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38c9b036e3e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38c9b036e3e_0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36906427cd8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36906427cd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7e9de40ec1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g37e9de40ec1_0_1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3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39"/>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3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3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3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40"/>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40"/>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4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4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4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6" name="Shape 86"/>
        <p:cNvGrpSpPr/>
        <p:nvPr/>
      </p:nvGrpSpPr>
      <p:grpSpPr>
        <a:xfrm>
          <a:off x="0" y="0"/>
          <a:ext cx="0" cy="0"/>
          <a:chOff x="0" y="0"/>
          <a:chExt cx="0" cy="0"/>
        </a:xfrm>
      </p:grpSpPr>
      <p:sp>
        <p:nvSpPr>
          <p:cNvPr id="87" name="Google Shape;87;g37e9de40ec1_0_12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g37e9de40ec1_0_12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g37e9de40ec1_0_12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0" name="Shape 90"/>
        <p:cNvGrpSpPr/>
        <p:nvPr/>
      </p:nvGrpSpPr>
      <p:grpSpPr>
        <a:xfrm>
          <a:off x="0" y="0"/>
          <a:ext cx="0" cy="0"/>
          <a:chOff x="0" y="0"/>
          <a:chExt cx="0" cy="0"/>
        </a:xfrm>
      </p:grpSpPr>
      <p:sp>
        <p:nvSpPr>
          <p:cNvPr id="91" name="Google Shape;91;g37e9de40ec1_0_128"/>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g37e9de40ec1_0_128"/>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93" name="Google Shape;93;g37e9de40ec1_0_12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g37e9de40ec1_0_12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g37e9de40ec1_0_12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6" name="Shape 96"/>
        <p:cNvGrpSpPr/>
        <p:nvPr/>
      </p:nvGrpSpPr>
      <p:grpSpPr>
        <a:xfrm>
          <a:off x="0" y="0"/>
          <a:ext cx="0" cy="0"/>
          <a:chOff x="0" y="0"/>
          <a:chExt cx="0" cy="0"/>
        </a:xfrm>
      </p:grpSpPr>
      <p:sp>
        <p:nvSpPr>
          <p:cNvPr id="97" name="Google Shape;97;g37e9de40ec1_0_13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 name="Google Shape;98;g37e9de40ec1_0_134"/>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9" name="Google Shape;99;g37e9de40ec1_0_13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g37e9de40ec1_0_13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g37e9de40ec1_0_13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2" name="Shape 102"/>
        <p:cNvGrpSpPr/>
        <p:nvPr/>
      </p:nvGrpSpPr>
      <p:grpSpPr>
        <a:xfrm>
          <a:off x="0" y="0"/>
          <a:ext cx="0" cy="0"/>
          <a:chOff x="0" y="0"/>
          <a:chExt cx="0" cy="0"/>
        </a:xfrm>
      </p:grpSpPr>
      <p:sp>
        <p:nvSpPr>
          <p:cNvPr id="103" name="Google Shape;103;g37e9de40ec1_0_140"/>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g37e9de40ec1_0_140"/>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105" name="Google Shape;105;g37e9de40ec1_0_14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g37e9de40ec1_0_14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g37e9de40ec1_0_14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8" name="Shape 108"/>
        <p:cNvGrpSpPr/>
        <p:nvPr/>
      </p:nvGrpSpPr>
      <p:grpSpPr>
        <a:xfrm>
          <a:off x="0" y="0"/>
          <a:ext cx="0" cy="0"/>
          <a:chOff x="0" y="0"/>
          <a:chExt cx="0" cy="0"/>
        </a:xfrm>
      </p:grpSpPr>
      <p:sp>
        <p:nvSpPr>
          <p:cNvPr id="109" name="Google Shape;109;g37e9de40ec1_0_14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g37e9de40ec1_0_146"/>
          <p:cNvSpPr txBox="1"/>
          <p:nvPr>
            <p:ph idx="1" type="body"/>
          </p:nvPr>
        </p:nvSpPr>
        <p:spPr>
          <a:xfrm>
            <a:off x="457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11" name="Google Shape;111;g37e9de40ec1_0_146"/>
          <p:cNvSpPr txBox="1"/>
          <p:nvPr>
            <p:ph idx="2" type="body"/>
          </p:nvPr>
        </p:nvSpPr>
        <p:spPr>
          <a:xfrm>
            <a:off x="4648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12" name="Google Shape;112;g37e9de40ec1_0_14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g37e9de40ec1_0_14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g37e9de40ec1_0_14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5" name="Shape 115"/>
        <p:cNvGrpSpPr/>
        <p:nvPr/>
      </p:nvGrpSpPr>
      <p:grpSpPr>
        <a:xfrm>
          <a:off x="0" y="0"/>
          <a:ext cx="0" cy="0"/>
          <a:chOff x="0" y="0"/>
          <a:chExt cx="0" cy="0"/>
        </a:xfrm>
      </p:grpSpPr>
      <p:sp>
        <p:nvSpPr>
          <p:cNvPr id="116" name="Google Shape;116;g37e9de40ec1_0_15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g37e9de40ec1_0_153"/>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18" name="Google Shape;118;g37e9de40ec1_0_153"/>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19" name="Google Shape;119;g37e9de40ec1_0_153"/>
          <p:cNvSpPr txBox="1"/>
          <p:nvPr>
            <p:ph idx="3" type="body"/>
          </p:nvPr>
        </p:nvSpPr>
        <p:spPr>
          <a:xfrm>
            <a:off x="4645025" y="1535113"/>
            <a:ext cx="4041900" cy="639900"/>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20" name="Google Shape;120;g37e9de40ec1_0_153"/>
          <p:cNvSpPr txBox="1"/>
          <p:nvPr>
            <p:ph idx="4" type="body"/>
          </p:nvPr>
        </p:nvSpPr>
        <p:spPr>
          <a:xfrm>
            <a:off x="4645025" y="2174875"/>
            <a:ext cx="40419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21" name="Google Shape;121;g37e9de40ec1_0_15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g37e9de40ec1_0_15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g37e9de40ec1_0_15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4" name="Shape 124"/>
        <p:cNvGrpSpPr/>
        <p:nvPr/>
      </p:nvGrpSpPr>
      <p:grpSpPr>
        <a:xfrm>
          <a:off x="0" y="0"/>
          <a:ext cx="0" cy="0"/>
          <a:chOff x="0" y="0"/>
          <a:chExt cx="0" cy="0"/>
        </a:xfrm>
      </p:grpSpPr>
      <p:sp>
        <p:nvSpPr>
          <p:cNvPr id="125" name="Google Shape;125;g37e9de40ec1_0_16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 name="Google Shape;126;g37e9de40ec1_0_16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g37e9de40ec1_0_16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g37e9de40ec1_0_16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9" name="Shape 129"/>
        <p:cNvGrpSpPr/>
        <p:nvPr/>
      </p:nvGrpSpPr>
      <p:grpSpPr>
        <a:xfrm>
          <a:off x="0" y="0"/>
          <a:ext cx="0" cy="0"/>
          <a:chOff x="0" y="0"/>
          <a:chExt cx="0" cy="0"/>
        </a:xfrm>
      </p:grpSpPr>
      <p:sp>
        <p:nvSpPr>
          <p:cNvPr id="130" name="Google Shape;130;g37e9de40ec1_0_167"/>
          <p:cNvSpPr txBox="1"/>
          <p:nvPr>
            <p:ph type="title"/>
          </p:nvPr>
        </p:nvSpPr>
        <p:spPr>
          <a:xfrm>
            <a:off x="457200" y="273050"/>
            <a:ext cx="3008400" cy="11622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1" name="Google Shape;131;g37e9de40ec1_0_167"/>
          <p:cNvSpPr txBox="1"/>
          <p:nvPr>
            <p:ph idx="1" type="body"/>
          </p:nvPr>
        </p:nvSpPr>
        <p:spPr>
          <a:xfrm>
            <a:off x="3575050" y="273050"/>
            <a:ext cx="5111700" cy="5853000"/>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132" name="Google Shape;132;g37e9de40ec1_0_167"/>
          <p:cNvSpPr txBox="1"/>
          <p:nvPr>
            <p:ph idx="2" type="body"/>
          </p:nvPr>
        </p:nvSpPr>
        <p:spPr>
          <a:xfrm>
            <a:off x="457200" y="1435100"/>
            <a:ext cx="30084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33" name="Google Shape;133;g37e9de40ec1_0_16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g37e9de40ec1_0_16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g37e9de40ec1_0_16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1"/>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6" name="Shape 136"/>
        <p:cNvGrpSpPr/>
        <p:nvPr/>
      </p:nvGrpSpPr>
      <p:grpSpPr>
        <a:xfrm>
          <a:off x="0" y="0"/>
          <a:ext cx="0" cy="0"/>
          <a:chOff x="0" y="0"/>
          <a:chExt cx="0" cy="0"/>
        </a:xfrm>
      </p:grpSpPr>
      <p:sp>
        <p:nvSpPr>
          <p:cNvPr id="137" name="Google Shape;137;g37e9de40ec1_0_174"/>
          <p:cNvSpPr txBox="1"/>
          <p:nvPr>
            <p:ph type="title"/>
          </p:nvPr>
        </p:nvSpPr>
        <p:spPr>
          <a:xfrm>
            <a:off x="1792288" y="4800600"/>
            <a:ext cx="54864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 name="Google Shape;138;g37e9de40ec1_0_174"/>
          <p:cNvSpPr/>
          <p:nvPr>
            <p:ph idx="2" type="pic"/>
          </p:nvPr>
        </p:nvSpPr>
        <p:spPr>
          <a:xfrm>
            <a:off x="1792288" y="612775"/>
            <a:ext cx="5486400" cy="4114800"/>
          </a:xfrm>
          <a:prstGeom prst="rect">
            <a:avLst/>
          </a:prstGeom>
          <a:noFill/>
          <a:ln>
            <a:noFill/>
          </a:ln>
        </p:spPr>
      </p:sp>
      <p:sp>
        <p:nvSpPr>
          <p:cNvPr id="139" name="Google Shape;139;g37e9de40ec1_0_174"/>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40" name="Google Shape;140;g37e9de40ec1_0_17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g37e9de40ec1_0_17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g37e9de40ec1_0_17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3" name="Shape 143"/>
        <p:cNvGrpSpPr/>
        <p:nvPr/>
      </p:nvGrpSpPr>
      <p:grpSpPr>
        <a:xfrm>
          <a:off x="0" y="0"/>
          <a:ext cx="0" cy="0"/>
          <a:chOff x="0" y="0"/>
          <a:chExt cx="0" cy="0"/>
        </a:xfrm>
      </p:grpSpPr>
      <p:sp>
        <p:nvSpPr>
          <p:cNvPr id="144" name="Google Shape;144;g37e9de40ec1_0_18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5" name="Google Shape;145;g37e9de40ec1_0_181"/>
          <p:cNvSpPr txBox="1"/>
          <p:nvPr>
            <p:ph idx="1" type="body"/>
          </p:nvPr>
        </p:nvSpPr>
        <p:spPr>
          <a:xfrm rot="5400000">
            <a:off x="2308950" y="-251550"/>
            <a:ext cx="4526100"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46" name="Google Shape;146;g37e9de40ec1_0_18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g37e9de40ec1_0_18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g37e9de40ec1_0_18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9" name="Shape 149"/>
        <p:cNvGrpSpPr/>
        <p:nvPr/>
      </p:nvGrpSpPr>
      <p:grpSpPr>
        <a:xfrm>
          <a:off x="0" y="0"/>
          <a:ext cx="0" cy="0"/>
          <a:chOff x="0" y="0"/>
          <a:chExt cx="0" cy="0"/>
        </a:xfrm>
      </p:grpSpPr>
      <p:sp>
        <p:nvSpPr>
          <p:cNvPr id="150" name="Google Shape;150;g37e9de40ec1_0_187"/>
          <p:cNvSpPr txBox="1"/>
          <p:nvPr>
            <p:ph type="title"/>
          </p:nvPr>
        </p:nvSpPr>
        <p:spPr>
          <a:xfrm rot="5400000">
            <a:off x="4732350" y="2171688"/>
            <a:ext cx="5851500"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1" name="Google Shape;151;g37e9de40ec1_0_187"/>
          <p:cNvSpPr txBox="1"/>
          <p:nvPr>
            <p:ph idx="1" type="body"/>
          </p:nvPr>
        </p:nvSpPr>
        <p:spPr>
          <a:xfrm rot="5400000">
            <a:off x="541350" y="190488"/>
            <a:ext cx="5851500"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2" name="Google Shape;152;g37e9de40ec1_0_18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g37e9de40ec1_0_18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 name="Google Shape;154;g37e9de40ec1_0_18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33"/>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33"/>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3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34"/>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34"/>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3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35"/>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35"/>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35"/>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35"/>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37"/>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37"/>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37"/>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38"/>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38"/>
          <p:cNvSpPr/>
          <p:nvPr>
            <p:ph idx="2" type="pic"/>
          </p:nvPr>
        </p:nvSpPr>
        <p:spPr>
          <a:xfrm>
            <a:off x="1792288" y="612775"/>
            <a:ext cx="5486400" cy="4114800"/>
          </a:xfrm>
          <a:prstGeom prst="rect">
            <a:avLst/>
          </a:prstGeom>
          <a:noFill/>
          <a:ln>
            <a:noFill/>
          </a:ln>
        </p:spPr>
      </p:sp>
      <p:sp>
        <p:nvSpPr>
          <p:cNvPr id="64" name="Google Shape;64;p38"/>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3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3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3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2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 name="Shape 80"/>
        <p:cNvGrpSpPr/>
        <p:nvPr/>
      </p:nvGrpSpPr>
      <p:grpSpPr>
        <a:xfrm>
          <a:off x="0" y="0"/>
          <a:ext cx="0" cy="0"/>
          <a:chOff x="0" y="0"/>
          <a:chExt cx="0" cy="0"/>
        </a:xfrm>
      </p:grpSpPr>
      <p:sp>
        <p:nvSpPr>
          <p:cNvPr id="81" name="Google Shape;81;g37e9de40ec1_0_1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2" name="Google Shape;82;g37e9de40ec1_0_118"/>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431800" lvl="0" marL="457200" marR="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3" name="Google Shape;83;g37e9de40ec1_0_11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4" name="Google Shape;84;g37e9de40ec1_0_11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5" name="Google Shape;85;g37e9de40ec1_0_11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0" i="0" sz="1200" u="none" cap="none" strike="noStrike">
                <a:solidFill>
                  <a:srgbClr val="888888"/>
                </a:solidFill>
                <a:latin typeface="Calibri"/>
                <a:ea typeface="Calibri"/>
                <a:cs typeface="Calibri"/>
                <a:sym typeface="Calibri"/>
              </a:defRPr>
            </a:lvl1pPr>
            <a:lvl2pPr indent="0" lvl="1" marL="0" marR="0" algn="r">
              <a:spcBef>
                <a:spcPts val="0"/>
              </a:spcBef>
              <a:buNone/>
              <a:defRPr b="0" i="0" sz="1200" u="none" cap="none" strike="noStrike">
                <a:solidFill>
                  <a:srgbClr val="888888"/>
                </a:solidFill>
                <a:latin typeface="Calibri"/>
                <a:ea typeface="Calibri"/>
                <a:cs typeface="Calibri"/>
                <a:sym typeface="Calibri"/>
              </a:defRPr>
            </a:lvl2pPr>
            <a:lvl3pPr indent="0" lvl="2" marL="0" marR="0" algn="r">
              <a:spcBef>
                <a:spcPts val="0"/>
              </a:spcBef>
              <a:buNone/>
              <a:defRPr b="0" i="0" sz="1200" u="none" cap="none" strike="noStrike">
                <a:solidFill>
                  <a:srgbClr val="888888"/>
                </a:solidFill>
                <a:latin typeface="Calibri"/>
                <a:ea typeface="Calibri"/>
                <a:cs typeface="Calibri"/>
                <a:sym typeface="Calibri"/>
              </a:defRPr>
            </a:lvl3pPr>
            <a:lvl4pPr indent="0" lvl="3" marL="0" marR="0" algn="r">
              <a:spcBef>
                <a:spcPts val="0"/>
              </a:spcBef>
              <a:buNone/>
              <a:defRPr b="0" i="0" sz="1200" u="none" cap="none" strike="noStrike">
                <a:solidFill>
                  <a:srgbClr val="888888"/>
                </a:solidFill>
                <a:latin typeface="Calibri"/>
                <a:ea typeface="Calibri"/>
                <a:cs typeface="Calibri"/>
                <a:sym typeface="Calibri"/>
              </a:defRPr>
            </a:lvl4pPr>
            <a:lvl5pPr indent="0" lvl="4" marL="0" marR="0" algn="r">
              <a:spcBef>
                <a:spcPts val="0"/>
              </a:spcBef>
              <a:buNone/>
              <a:defRPr b="0" i="0" sz="1200" u="none" cap="none" strike="noStrike">
                <a:solidFill>
                  <a:srgbClr val="888888"/>
                </a:solidFill>
                <a:latin typeface="Calibri"/>
                <a:ea typeface="Calibri"/>
                <a:cs typeface="Calibri"/>
                <a:sym typeface="Calibri"/>
              </a:defRPr>
            </a:lvl5pPr>
            <a:lvl6pPr indent="0" lvl="5" marL="0" marR="0" algn="r">
              <a:spcBef>
                <a:spcPts val="0"/>
              </a:spcBef>
              <a:buNone/>
              <a:defRPr b="0" i="0" sz="1200" u="none" cap="none" strike="noStrike">
                <a:solidFill>
                  <a:srgbClr val="888888"/>
                </a:solidFill>
                <a:latin typeface="Calibri"/>
                <a:ea typeface="Calibri"/>
                <a:cs typeface="Calibri"/>
                <a:sym typeface="Calibri"/>
              </a:defRPr>
            </a:lvl6pPr>
            <a:lvl7pPr indent="0" lvl="6" marL="0" marR="0" algn="r">
              <a:spcBef>
                <a:spcPts val="0"/>
              </a:spcBef>
              <a:buNone/>
              <a:defRPr b="0" i="0" sz="1200" u="none" cap="none" strike="noStrike">
                <a:solidFill>
                  <a:srgbClr val="888888"/>
                </a:solidFill>
                <a:latin typeface="Calibri"/>
                <a:ea typeface="Calibri"/>
                <a:cs typeface="Calibri"/>
                <a:sym typeface="Calibri"/>
              </a:defRPr>
            </a:lvl7pPr>
            <a:lvl8pPr indent="0" lvl="7" marL="0" marR="0" algn="r">
              <a:spcBef>
                <a:spcPts val="0"/>
              </a:spcBef>
              <a:buNone/>
              <a:defRPr b="0" i="0" sz="1200" u="none" cap="none" strike="noStrike">
                <a:solidFill>
                  <a:srgbClr val="888888"/>
                </a:solidFill>
                <a:latin typeface="Calibri"/>
                <a:ea typeface="Calibri"/>
                <a:cs typeface="Calibri"/>
                <a:sym typeface="Calibri"/>
              </a:defRPr>
            </a:lvl8pPr>
            <a:lvl9pPr indent="0" lvl="8" marL="0" marR="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jpg"/><Relationship Id="rId4" Type="http://schemas.openxmlformats.org/officeDocument/2006/relationships/hyperlink" Target="https://unsplash.com/@jonathangongphotography?utm_content=creditCopyText&amp;utm_medium=referral&amp;utm_source=unsplash" TargetMode="External"/><Relationship Id="rId5" Type="http://schemas.openxmlformats.org/officeDocument/2006/relationships/hyperlink" Target="https://unsplash.com/photos/an-oil-rig-in-the-middle-of-the-ocean-EqFU9IjTBQQ?utm_content=creditCopyText&amp;utm_medium=referral&amp;utm_source=unsplash"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hyperlink" Target="https://www.youtube.com/watch?v=pafA-RU3q7U&amp;pp=ygUQVm94IEZvc3NpbCBGdWVscw%3D%3D" TargetMode="External"/><Relationship Id="rId4" Type="http://schemas.openxmlformats.org/officeDocument/2006/relationships/hyperlink" Target="https://www.youtube.com/watch?v=pafA-RU3q7U&amp;pp=ygUQVm94IEZvc3NpbCBGdWVscw%3D%3D" TargetMode="External"/><Relationship Id="rId5"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hyperlink" Target="https://journal.unpar.ac.id/index.php/Sentris/article/view/6106" TargetMode="External"/><Relationship Id="rId4" Type="http://schemas.openxmlformats.org/officeDocument/2006/relationships/hyperlink" Target="https://journal.unpar.ac.id/index.php/Sentris/article/view/6106" TargetMode="External"/><Relationship Id="rId5"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jpg"/><Relationship Id="rId4" Type="http://schemas.openxmlformats.org/officeDocument/2006/relationships/hyperlink" Target="https://flickr.com/photos/48876614@N00/10038490026"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https://www.ted.com/talks/huma_yusuf_a_new_social_contract_for_global_climate_justice/transcript?language=en&amp;subtitle=es" TargetMode="External"/><Relationship Id="rId4" Type="http://schemas.openxmlformats.org/officeDocument/2006/relationships/hyperlink" Target="https://www.latimes.com/environment/story/2020-01-19/malaysia-sends-back-trash-says-it-wont-be-the-rubbish-dump-of-the-world" TargetMode="External"/><Relationship Id="rId5"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hyperlink" Target="https://www.bloomsbury.com/us/climate-futures-9781786997838/" TargetMode="External"/><Relationship Id="rId4" Type="http://schemas.openxmlformats.org/officeDocument/2006/relationships/hyperlink" Target="https://www.ted.com/talks/huma_yusuf_a_new_social_contract_for_global_climate_justice/transcript?language=en&amp;subtitle=es" TargetMode="External"/><Relationship Id="rId5" Type="http://schemas.openxmlformats.org/officeDocument/2006/relationships/hyperlink" Target="https://www.vox.com/energy-and-environment/23458617/cop27-fossil-fuels-energy-developing-countries-coal-oil-gas-africa-finance" TargetMode="External"/><Relationship Id="rId6" Type="http://schemas.openxmlformats.org/officeDocument/2006/relationships/hyperlink" Target="https://youtu.be/Y3s58Ang5qI?feature=shared"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2.jpg"/><Relationship Id="rId4" Type="http://schemas.openxmlformats.org/officeDocument/2006/relationships/hyperlink" Target="https://www.flickr.com/photos/22148389@N00/2527670737"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hyperlink" Target="https://www.eli.org/sites/default/files/files-pdf/TheDebate-May-June-2023.pdf" TargetMode="External"/><Relationship Id="rId4" Type="http://schemas.openxmlformats.org/officeDocument/2006/relationships/image" Target="../media/image5.png"/><Relationship Id="rId5" Type="http://schemas.openxmlformats.org/officeDocument/2006/relationships/hyperlink" Target="https://www.eli.org/sites/default/files/files-pdf/TheDebate-May-June-2023.pdf" TargetMode="External"/><Relationship Id="rId6" Type="http://schemas.openxmlformats.org/officeDocument/2006/relationships/hyperlink" Target="https://ocw.mit.edu/help/faq-fair-use/"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comments" Target="../comments/comment1.xml"/><Relationship Id="rId4" Type="http://schemas.openxmlformats.org/officeDocument/2006/relationships/hyperlink" Target="https://drive.google.com/file/d/1nAms1w4DiKaX7e0j6d6twnwHjYz3nsVg/view?usp=share_link" TargetMode="External"/><Relationship Id="rId5" Type="http://schemas.openxmlformats.org/officeDocument/2006/relationships/hyperlink" Target="https://drive.google.com/file/d/1nAms1w4DiKaX7e0j6d6twnwHjYz3nsVg/view?usp=share_link" TargetMode="External"/><Relationship Id="rId6" Type="http://schemas.openxmlformats.org/officeDocument/2006/relationships/image" Target="../media/image8.png"/><Relationship Id="rId7" Type="http://schemas.openxmlformats.org/officeDocument/2006/relationships/hyperlink" Target="https://ocw.mit.edu/help/faq-fair-us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 Id="rId4" Type="http://schemas.openxmlformats.org/officeDocument/2006/relationships/hyperlink" Target="https://unsplash.com/@markusspiske?utm_content=creditCopyText&amp;utm_medium=referral&amp;utm_source=unsplash" TargetMode="External"/><Relationship Id="rId5" Type="http://schemas.openxmlformats.org/officeDocument/2006/relationships/hyperlink" Target="https://unsplash.com/photos/people-gathered-outside-buildings-holding-climate-justice-now-signage-dYZumbs8f_E?utm_content=creditCopyText&amp;utm_medium=referral&amp;utm_source=unsplash" TargetMode="External"/><Relationship Id="rId6" Type="http://schemas.openxmlformats.org/officeDocument/2006/relationships/hyperlink" Target="https://www.bloomsbury.com/us/climate-futures-9781786997838/" TargetMode="External"/><Relationship Id="rId7" Type="http://schemas.openxmlformats.org/officeDocument/2006/relationships/hyperlink" Target="https://www.bbc.com/future/article/20211103-the-countries-calling-for-climate-justice" TargetMode="External"/><Relationship Id="rId8" Type="http://schemas.openxmlformats.org/officeDocument/2006/relationships/hyperlink" Target="https://www.youtube.com/watch?v=pafA-RU3q7U"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6.jpg"/><Relationship Id="rId4" Type="http://schemas.openxmlformats.org/officeDocument/2006/relationships/hyperlink" Target="https://unsplash.com/@adihegde?utm_content=creditCopyText&amp;utm_medium=referral&amp;utm_source=unsplash" TargetMode="External"/><Relationship Id="rId5" Type="http://schemas.openxmlformats.org/officeDocument/2006/relationships/hyperlink" Target="https://unsplash.com/photos/a-lush-green-forest-filled-with-lots-of-plants-MqG0ectUYEw?utm_content=creditCopyText&amp;utm_medium=referral&amp;utm_source=unsplash"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hyperlink" Target="http://d-lab.mit.edu/innovation-practice/approach/creative-capacity-building-ccb" TargetMode="External"/><Relationship Id="rId4" Type="http://schemas.openxmlformats.org/officeDocument/2006/relationships/hyperlink" Target="http://d-lab.mit.edu/innovation-practice/approach/creative-capacity-building-ccb" TargetMode="External"/><Relationship Id="rId5" Type="http://schemas.openxmlformats.org/officeDocument/2006/relationships/image" Target="../media/image6.png"/><Relationship Id="rId6" Type="http://schemas.openxmlformats.org/officeDocument/2006/relationships/hyperlink" Target="http://d-lab.mit.edu/innovation-practice/approach/creative-capacity-building-ccb"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hyperlink" Target="https://environmentalsolutions.mit.edu/afro-interamerican-forum-on-climate-change/" TargetMode="External"/><Relationship Id="rId4" Type="http://schemas.openxmlformats.org/officeDocument/2006/relationships/hyperlink" Target="https://sur.conectas.org/wp-content/uploads/2022/05/11-sur-31-eng-luis-gilberto-murillo-and-marcela-angel-lalinde.pdf"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3.jpg"/><Relationship Id="rId4" Type="http://schemas.openxmlformats.org/officeDocument/2006/relationships/hyperlink" Target="https://journal.unpar.ac.id/index.php/Sentris/article/view/6106" TargetMode="External"/><Relationship Id="rId5" Type="http://schemas.openxmlformats.org/officeDocument/2006/relationships/hyperlink" Target="https://www.flickr.com/photos/worldresourcesinstitute/5663929965" TargetMode="External"/><Relationship Id="rId6" Type="http://schemas.openxmlformats.org/officeDocument/2006/relationships/hyperlink" Target="https://www.flickr.com/photos/worldresourcesinstitute/5663929965"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hyperlink" Target="https://www.greenpeace.org/international/story/51612/meet-12-climate-activists-changing-world/" TargetMode="External"/><Relationship Id="rId4" Type="http://schemas.openxmlformats.org/officeDocument/2006/relationships/hyperlink" Target="https://www.greenpeace.org/international/story/51612/meet-12-climate-activists-changing-world/" TargetMode="External"/><Relationship Id="rId5"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9.png"/><Relationship Id="rId4" Type="http://schemas.openxmlformats.org/officeDocument/2006/relationships/hyperlink" Target="https://openverse.org/image/4f50c59d-3e3c-48bb-b2d2-faadf6a6ebe9?q=clouds&amp;p=1" TargetMode="External"/><Relationship Id="rId5" Type="http://schemas.openxmlformats.org/officeDocument/2006/relationships/hyperlink" Target="https://www.flickr.com/photos/22178197@N00" TargetMode="External"/><Relationship Id="rId6" Type="http://schemas.openxmlformats.org/officeDocument/2006/relationships/hyperlink" Target="https://creativecommons.org/licenses/by-sa/2.0/?ref=openverse" TargetMode="External"/></Relationships>
</file>

<file path=ppt/slides/_rels/slide27.xml.rels><?xml version="1.0" encoding="UTF-8" standalone="yes"?><Relationships xmlns="http://schemas.openxmlformats.org/package/2006/relationships"><Relationship Id="rId11" Type="http://schemas.openxmlformats.org/officeDocument/2006/relationships/hyperlink" Target="https://mit.primo.exlibrisgroup.com/discovery/fulldisplay?context=L&amp;vid=01MIT_INST%3AMIT&amp;docid=alma9935499410006761" TargetMode="External"/><Relationship Id="rId10" Type="http://schemas.openxmlformats.org/officeDocument/2006/relationships/hyperlink" Target="https://www.ipcc.ch/site/assets/uploads/sites/2/2019/05/SR15_AnnexII_Acronymes.pdf" TargetMode="External"/><Relationship Id="rId13" Type="http://schemas.openxmlformats.org/officeDocument/2006/relationships/hyperlink" Target="https://unsplash.com/@markuswinkler?utm_source=unsplash&amp;utm_medium=referral&amp;utm_content=creditCopyText" TargetMode="External"/><Relationship Id="rId12" Type="http://schemas.openxmlformats.org/officeDocument/2006/relationships/image" Target="../media/image11.jpg"/><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hyperlink" Target="https://doi.org/10.1093/ia/iiab209" TargetMode="External"/><Relationship Id="rId4" Type="http://schemas.openxmlformats.org/officeDocument/2006/relationships/hyperlink" Target="https://www.ipcc.ch/srccl/chapter/chapter-5/" TargetMode="External"/><Relationship Id="rId9" Type="http://schemas.openxmlformats.org/officeDocument/2006/relationships/hyperlink" Target="https://www.researchgate.net/publication/316635775_Klimaforum09_-_People's_Climate_Summit_Evaluation_Report_2010" TargetMode="External"/><Relationship Id="rId14" Type="http://schemas.openxmlformats.org/officeDocument/2006/relationships/hyperlink" Target="https://unsplash.com/photos/magnifying-glass-on-white-table-afW1hht0NSs?utm_source=unsplash&amp;utm_medium=referral&amp;utm_content=creditCopyText" TargetMode="External"/><Relationship Id="rId5" Type="http://schemas.openxmlformats.org/officeDocument/2006/relationships/hyperlink" Target="https://www.climateinteractive.org/en-roads/" TargetMode="External"/><Relationship Id="rId6" Type="http://schemas.openxmlformats.org/officeDocument/2006/relationships/hyperlink" Target="https://www.youtube.com/watch?v=5-0zHqYGnlo&amp;pp=ygUJdHJ1ZSBjb3N0" TargetMode="External"/><Relationship Id="rId7" Type="http://schemas.openxmlformats.org/officeDocument/2006/relationships/hyperlink" Target="https://www.nature.com/articles/s41559-021-01460-w" TargetMode="External"/><Relationship Id="rId8" Type="http://schemas.openxmlformats.org/officeDocument/2006/relationships/hyperlink" Target="https://www.ipcc.ch/srccl/chapter/chapter-7/"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9.png"/></Relationships>
</file>

<file path=ppt/slides/_rels/slide29.xml.rels><?xml version="1.0" encoding="UTF-8" standalone="yes"?><Relationships xmlns="http://schemas.openxmlformats.org/package/2006/relationships"><Relationship Id="rId11" Type="http://schemas.openxmlformats.org/officeDocument/2006/relationships/hyperlink" Target="https://www.ipcc.ch/srccl/chapter/chapter-5/" TargetMode="External"/><Relationship Id="rId10" Type="http://schemas.openxmlformats.org/officeDocument/2006/relationships/hyperlink" Target="https://www.ipcc.ch/site/assets/uploads/sites/2/2019/05/SR15_AnnexII_Acronymes.pdf" TargetMode="External"/><Relationship Id="rId13" Type="http://schemas.openxmlformats.org/officeDocument/2006/relationships/hyperlink" Target="https://www.vox.com/energy-and-environment/23458617/cop27-fossil-fuels-energy-developing-countries-coal-oil-gas-africa-finance" TargetMode="External"/><Relationship Id="rId12" Type="http://schemas.openxmlformats.org/officeDocument/2006/relationships/hyperlink" Target="https://www.ipcc.ch/srccl/chapter/chapter-7/" TargetMode="External"/><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hyperlink" Target="https://doi.org/10.26593/sentris.v3i2.6106" TargetMode="External"/><Relationship Id="rId4" Type="http://schemas.openxmlformats.org/officeDocument/2006/relationships/hyperlink" Target="https://www.bloomsbury.com/us/climate-futures-9781786997838/" TargetMode="External"/><Relationship Id="rId9" Type="http://schemas.openxmlformats.org/officeDocument/2006/relationships/hyperlink" Target="https://www.google.com/url?sa=t&amp;rct=j&amp;q=&amp;esrc=s&amp;source=web&amp;cd=&amp;cad=rja&amp;uact=8&amp;ved=2ahUKEwjbweze5NCEAxUhFFkFHWWhBsUQFnoECAoQAQ&amp;url=https%3A%2F%2Fsur.conectas.org%2Fwp-content%2Fuploads%2F2022%2F05%2F11-sur-31-eng-luis-gilberto-murillo-and-marcela-angel-lalinde.pdf&amp;usg=AOvVaw3RDrf9IwhxW2orNFZNRnY3&amp;opi=89978449" TargetMode="External"/><Relationship Id="rId15" Type="http://schemas.openxmlformats.org/officeDocument/2006/relationships/hyperlink" Target="https://environmentalsolutions.mit.edu/natural-climate-solutions-program/" TargetMode="External"/><Relationship Id="rId14" Type="http://schemas.openxmlformats.org/officeDocument/2006/relationships/hyperlink" Target="https://www.climateinteractive.org/en-roads/" TargetMode="External"/><Relationship Id="rId5" Type="http://schemas.openxmlformats.org/officeDocument/2006/relationships/hyperlink" Target="https://centerclimatejustice.universityofcalifornia.edu/what-is-climate-justice/" TargetMode="External"/><Relationship Id="rId6" Type="http://schemas.openxmlformats.org/officeDocument/2006/relationships/hyperlink" Target="https://www.youtube.com/watch?v=5-0zHqYGnlo" TargetMode="External"/><Relationship Id="rId7" Type="http://schemas.openxmlformats.org/officeDocument/2006/relationships/hyperlink" Target="https://www.eli.org/sites/default/files/files-pdf/TheDebate-May-June-2023.pdf" TargetMode="External"/><Relationship Id="rId8" Type="http://schemas.openxmlformats.org/officeDocument/2006/relationships/hyperlink" Target="https://www.greenpeace.org/international/story/51612/meet-12-climate-activists-changing-world/"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0" Type="http://schemas.openxmlformats.org/officeDocument/2006/relationships/hyperlink" Target="https://doi.org/10.1093/ia/iiab209" TargetMode="External"/><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hyperlink" Target="https://environmentalsolutions.mit.edu/afro-interamerican-forum-on-climate-change/" TargetMode="External"/><Relationship Id="rId4" Type="http://schemas.openxmlformats.org/officeDocument/2006/relationships/hyperlink" Target="http://d-lab.mit.edu/innovation-practice/approach/creative-capacity-building-ccb" TargetMode="External"/><Relationship Id="rId9" Type="http://schemas.openxmlformats.org/officeDocument/2006/relationships/hyperlink" Target="https://www.youtube.com/watch?v=pafA-RU3q7U" TargetMode="External"/><Relationship Id="rId5" Type="http://schemas.openxmlformats.org/officeDocument/2006/relationships/hyperlink" Target="https://www.ted.com/talks/huma_yusuf_a_new_social_contract_for_global_climate_justice/transcript?language=en&amp;subtitle=es" TargetMode="External"/><Relationship Id="rId6" Type="http://schemas.openxmlformats.org/officeDocument/2006/relationships/hyperlink" Target="https://www.bbc.com/future/article/20211103-the-countries-calling-for-climate-justice" TargetMode="External"/><Relationship Id="rId7" Type="http://schemas.openxmlformats.org/officeDocument/2006/relationships/hyperlink" Target="https://doi.org/10.1038/s41559-021-01460-w" TargetMode="External"/><Relationship Id="rId8" Type="http://schemas.openxmlformats.org/officeDocument/2006/relationships/hyperlink" Target="https://neubauercollegium.uchicago.edu/research/fossil-capitalism-in-the-global-south"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hyperlink" Target="https://ocw.mit.edu" TargetMode="External"/><Relationship Id="rId4" Type="http://schemas.openxmlformats.org/officeDocument/2006/relationships/hyperlink" Target="https://ocw.mit.edu/term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hyperlink" Target="https://ocw.mit.edu/help/faq-fair-us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hyperlink" Target="https://centerclimatejustice.universityofcalifornia.edu/what-is-climate-justice/"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hyperlink" Target="https://www.bbc.com/future/article/20211103-the-countries-calling-for-climate-justice" TargetMode="External"/><Relationship Id="rId4" Type="http://schemas.openxmlformats.org/officeDocument/2006/relationships/hyperlink" Target="https://www.bbc.com/future/article/20211103-the-countries-calling-for-climate-justice" TargetMode="External"/><Relationship Id="rId5" Type="http://schemas.openxmlformats.org/officeDocument/2006/relationships/image" Target="../media/image18.png"/><Relationship Id="rId6" Type="http://schemas.openxmlformats.org/officeDocument/2006/relationships/hyperlink" Target="https://www.canva.com/design/DAF-GJFRu_M/O8zSDfltK_D6x92AFNCfiw/edit#"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hyperlink" Target="https://www.bloomsbury.com/us/climate-futures-9781786997838/"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hyperlink" Target="https://centerclimatejustice.universityofcalifornia.edu/what-is-climate-justice/" TargetMode="External"/><Relationship Id="rId5" Type="http://schemas.openxmlformats.org/officeDocument/2006/relationships/hyperlink" Target="https://centerclimatejustice.universityofcalifornia.edu/what-is-climate-justice/" TargetMode="External"/><Relationship Id="rId6" Type="http://schemas.openxmlformats.org/officeDocument/2006/relationships/hyperlink" Target="https://www.canva.com/design/DAF-GJFRu_M/O8zSDfltK_D6x92AFNCfiw/edit#"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58" name="Shape 158"/>
        <p:cNvGrpSpPr/>
        <p:nvPr/>
      </p:nvGrpSpPr>
      <p:grpSpPr>
        <a:xfrm>
          <a:off x="0" y="0"/>
          <a:ext cx="0" cy="0"/>
          <a:chOff x="0" y="0"/>
          <a:chExt cx="0" cy="0"/>
        </a:xfrm>
      </p:grpSpPr>
      <p:grpSp>
        <p:nvGrpSpPr>
          <p:cNvPr id="159" name="Google Shape;159;p1"/>
          <p:cNvGrpSpPr/>
          <p:nvPr/>
        </p:nvGrpSpPr>
        <p:grpSpPr>
          <a:xfrm>
            <a:off x="-1248082" y="6254295"/>
            <a:ext cx="20784165" cy="4091084"/>
            <a:chOff x="0" y="-38100"/>
            <a:chExt cx="5474019" cy="1077487"/>
          </a:xfrm>
        </p:grpSpPr>
        <p:sp>
          <p:nvSpPr>
            <p:cNvPr id="160" name="Google Shape;160;p1"/>
            <p:cNvSpPr/>
            <p:nvPr/>
          </p:nvSpPr>
          <p:spPr>
            <a:xfrm>
              <a:off x="0" y="0"/>
              <a:ext cx="5474019" cy="1039387"/>
            </a:xfrm>
            <a:custGeom>
              <a:rect b="b" l="l" r="r" t="t"/>
              <a:pathLst>
                <a:path extrusionOk="0" h="1039387" w="5474019">
                  <a:moveTo>
                    <a:pt x="0" y="0"/>
                  </a:moveTo>
                  <a:lnTo>
                    <a:pt x="5474019" y="0"/>
                  </a:lnTo>
                  <a:lnTo>
                    <a:pt x="5474019" y="1039387"/>
                  </a:lnTo>
                  <a:lnTo>
                    <a:pt x="0" y="1039387"/>
                  </a:lnTo>
                  <a:close/>
                </a:path>
              </a:pathLst>
            </a:custGeom>
            <a:solidFill>
              <a:srgbClr val="04467C"/>
            </a:solidFill>
            <a:ln>
              <a:noFill/>
            </a:ln>
          </p:spPr>
        </p:sp>
        <p:sp>
          <p:nvSpPr>
            <p:cNvPr id="161" name="Google Shape;161;p1"/>
            <p:cNvSpPr txBox="1"/>
            <p:nvPr/>
          </p:nvSpPr>
          <p:spPr>
            <a:xfrm>
              <a:off x="0" y="-38100"/>
              <a:ext cx="5474019" cy="1077487"/>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2" name="Google Shape;162;p1"/>
          <p:cNvSpPr/>
          <p:nvPr/>
        </p:nvSpPr>
        <p:spPr>
          <a:xfrm>
            <a:off x="1028700" y="6728865"/>
            <a:ext cx="6366474" cy="6530730"/>
          </a:xfrm>
          <a:custGeom>
            <a:rect b="b" l="l" r="r" t="t"/>
            <a:pathLst>
              <a:path extrusionOk="0" h="6513830" w="6350000">
                <a:moveTo>
                  <a:pt x="6350000" y="2532380"/>
                </a:moveTo>
                <a:lnTo>
                  <a:pt x="5721350" y="2030730"/>
                </a:lnTo>
                <a:lnTo>
                  <a:pt x="5721350" y="1226820"/>
                </a:lnTo>
                <a:lnTo>
                  <a:pt x="4936490" y="1047750"/>
                </a:lnTo>
                <a:lnTo>
                  <a:pt x="4588510" y="322580"/>
                </a:lnTo>
                <a:lnTo>
                  <a:pt x="3803650" y="501650"/>
                </a:lnTo>
                <a:lnTo>
                  <a:pt x="3175000" y="0"/>
                </a:lnTo>
                <a:lnTo>
                  <a:pt x="2546350" y="501650"/>
                </a:lnTo>
                <a:lnTo>
                  <a:pt x="1761490" y="322580"/>
                </a:lnTo>
                <a:lnTo>
                  <a:pt x="1413510" y="1047750"/>
                </a:lnTo>
                <a:lnTo>
                  <a:pt x="628650" y="1226820"/>
                </a:lnTo>
                <a:lnTo>
                  <a:pt x="628650" y="2030730"/>
                </a:lnTo>
                <a:lnTo>
                  <a:pt x="0" y="2532380"/>
                </a:lnTo>
                <a:lnTo>
                  <a:pt x="349250" y="3256280"/>
                </a:lnTo>
                <a:lnTo>
                  <a:pt x="0" y="3981450"/>
                </a:lnTo>
                <a:lnTo>
                  <a:pt x="628650" y="4483100"/>
                </a:lnTo>
                <a:lnTo>
                  <a:pt x="628650" y="5287010"/>
                </a:lnTo>
                <a:lnTo>
                  <a:pt x="1413510" y="5466080"/>
                </a:lnTo>
                <a:lnTo>
                  <a:pt x="1761490" y="6191250"/>
                </a:lnTo>
                <a:lnTo>
                  <a:pt x="2546350" y="6012180"/>
                </a:lnTo>
                <a:lnTo>
                  <a:pt x="3175000" y="6513830"/>
                </a:lnTo>
                <a:lnTo>
                  <a:pt x="3803650" y="6012180"/>
                </a:lnTo>
                <a:lnTo>
                  <a:pt x="4588510" y="6191250"/>
                </a:lnTo>
                <a:lnTo>
                  <a:pt x="4936490" y="5466080"/>
                </a:lnTo>
                <a:lnTo>
                  <a:pt x="5721350" y="5287010"/>
                </a:lnTo>
                <a:lnTo>
                  <a:pt x="5721350" y="4483100"/>
                </a:lnTo>
                <a:lnTo>
                  <a:pt x="6350000" y="3981450"/>
                </a:lnTo>
                <a:lnTo>
                  <a:pt x="6000750" y="3256280"/>
                </a:lnTo>
                <a:close/>
              </a:path>
            </a:pathLst>
          </a:custGeom>
          <a:solidFill>
            <a:srgbClr val="FAF6EE"/>
          </a:solidFill>
          <a:ln cap="flat" cmpd="sng" w="12700">
            <a:solidFill>
              <a:srgbClr val="000000"/>
            </a:solidFill>
            <a:prstDash val="solid"/>
            <a:round/>
            <a:headEnd len="sm" w="sm" type="none"/>
            <a:tailEnd len="sm" w="sm" type="none"/>
          </a:ln>
        </p:spPr>
      </p:sp>
      <p:grpSp>
        <p:nvGrpSpPr>
          <p:cNvPr id="163" name="Google Shape;163;p1"/>
          <p:cNvGrpSpPr/>
          <p:nvPr/>
        </p:nvGrpSpPr>
        <p:grpSpPr>
          <a:xfrm>
            <a:off x="-1248082" y="-1233584"/>
            <a:ext cx="20784165" cy="1805084"/>
            <a:chOff x="0" y="-38100"/>
            <a:chExt cx="5474019" cy="475413"/>
          </a:xfrm>
        </p:grpSpPr>
        <p:sp>
          <p:nvSpPr>
            <p:cNvPr id="164" name="Google Shape;164;p1"/>
            <p:cNvSpPr/>
            <p:nvPr/>
          </p:nvSpPr>
          <p:spPr>
            <a:xfrm>
              <a:off x="0" y="0"/>
              <a:ext cx="5474019" cy="437313"/>
            </a:xfrm>
            <a:custGeom>
              <a:rect b="b" l="l" r="r" t="t"/>
              <a:pathLst>
                <a:path extrusionOk="0" h="437313" w="5474019">
                  <a:moveTo>
                    <a:pt x="0" y="0"/>
                  </a:moveTo>
                  <a:lnTo>
                    <a:pt x="5474019" y="0"/>
                  </a:lnTo>
                  <a:lnTo>
                    <a:pt x="5474019" y="437313"/>
                  </a:lnTo>
                  <a:lnTo>
                    <a:pt x="0" y="437313"/>
                  </a:lnTo>
                  <a:close/>
                </a:path>
              </a:pathLst>
            </a:custGeom>
            <a:solidFill>
              <a:srgbClr val="4A4849"/>
            </a:solidFill>
            <a:ln>
              <a:noFill/>
            </a:ln>
          </p:spPr>
        </p:sp>
        <p:sp>
          <p:nvSpPr>
            <p:cNvPr id="165" name="Google Shape;165;p1"/>
            <p:cNvSpPr txBox="1"/>
            <p:nvPr/>
          </p:nvSpPr>
          <p:spPr>
            <a:xfrm>
              <a:off x="0" y="-38100"/>
              <a:ext cx="5474019" cy="475413"/>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6" name="Google Shape;166;p1"/>
          <p:cNvSpPr txBox="1"/>
          <p:nvPr/>
        </p:nvSpPr>
        <p:spPr>
          <a:xfrm>
            <a:off x="1028700" y="1803912"/>
            <a:ext cx="14460300" cy="207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3488" u="none" cap="none" strike="noStrike">
                <a:solidFill>
                  <a:srgbClr val="4A4849"/>
                </a:solidFill>
                <a:latin typeface="Arial"/>
                <a:ea typeface="Arial"/>
                <a:cs typeface="Arial"/>
                <a:sym typeface="Arial"/>
              </a:rPr>
              <a:t>Global Climate</a:t>
            </a:r>
            <a:endParaRPr/>
          </a:p>
        </p:txBody>
      </p:sp>
      <p:sp>
        <p:nvSpPr>
          <p:cNvPr id="167" name="Google Shape;167;p1"/>
          <p:cNvSpPr txBox="1"/>
          <p:nvPr/>
        </p:nvSpPr>
        <p:spPr>
          <a:xfrm>
            <a:off x="1028700" y="3574868"/>
            <a:ext cx="14460300" cy="207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3488" u="none" cap="none" strike="noStrike">
                <a:solidFill>
                  <a:srgbClr val="04467C"/>
                </a:solidFill>
                <a:latin typeface="Arial"/>
                <a:ea typeface="Arial"/>
                <a:cs typeface="Arial"/>
                <a:sym typeface="Arial"/>
              </a:rPr>
              <a:t>Justice</a:t>
            </a:r>
            <a:endParaRPr/>
          </a:p>
        </p:txBody>
      </p:sp>
      <p:sp>
        <p:nvSpPr>
          <p:cNvPr id="168" name="Google Shape;168;p1"/>
          <p:cNvSpPr/>
          <p:nvPr/>
        </p:nvSpPr>
        <p:spPr>
          <a:xfrm>
            <a:off x="2544348" y="6951822"/>
            <a:ext cx="3335178" cy="3335178"/>
          </a:xfrm>
          <a:custGeom>
            <a:rect b="b" l="l" r="r" t="t"/>
            <a:pathLst>
              <a:path extrusionOk="0" h="3335178" w="3335178">
                <a:moveTo>
                  <a:pt x="0" y="0"/>
                </a:moveTo>
                <a:lnTo>
                  <a:pt x="3335178" y="0"/>
                </a:lnTo>
                <a:lnTo>
                  <a:pt x="3335178" y="3335178"/>
                </a:lnTo>
                <a:lnTo>
                  <a:pt x="0" y="3335178"/>
                </a:lnTo>
                <a:lnTo>
                  <a:pt x="0" y="0"/>
                </a:lnTo>
                <a:close/>
              </a:path>
            </a:pathLst>
          </a:custGeom>
          <a:blipFill rotWithShape="1">
            <a:blip r:embed="rId3">
              <a:alphaModFix/>
            </a:blip>
            <a:stretch>
              <a:fillRect b="-6496" l="-14087" r="-13478" t="-1937"/>
            </a:stretch>
          </a:blipFill>
          <a:ln>
            <a:noFill/>
          </a:ln>
        </p:spPr>
      </p:sp>
      <p:grpSp>
        <p:nvGrpSpPr>
          <p:cNvPr id="169" name="Google Shape;169;p1"/>
          <p:cNvGrpSpPr/>
          <p:nvPr/>
        </p:nvGrpSpPr>
        <p:grpSpPr>
          <a:xfrm>
            <a:off x="1028700" y="1394000"/>
            <a:ext cx="8708070" cy="458700"/>
            <a:chOff x="1028700" y="1394000"/>
            <a:chExt cx="8708070" cy="458700"/>
          </a:xfrm>
        </p:grpSpPr>
        <p:sp>
          <p:nvSpPr>
            <p:cNvPr id="170" name="Google Shape;170;p1"/>
            <p:cNvSpPr/>
            <p:nvPr/>
          </p:nvSpPr>
          <p:spPr>
            <a:xfrm>
              <a:off x="1028700" y="1394000"/>
              <a:ext cx="36585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71" name="Google Shape;171;p1"/>
            <p:cNvSpPr txBox="1"/>
            <p:nvPr/>
          </p:nvSpPr>
          <p:spPr>
            <a:xfrm>
              <a:off x="1209870" y="1469442"/>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FAF6EE"/>
                  </a:solidFill>
                  <a:latin typeface="Arial"/>
                  <a:ea typeface="Arial"/>
                  <a:cs typeface="Arial"/>
                  <a:sym typeface="Arial"/>
                </a:rPr>
                <a:t> FOUNDATIONAL MODULE </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94" name="Shape 294"/>
        <p:cNvGrpSpPr/>
        <p:nvPr/>
      </p:nvGrpSpPr>
      <p:grpSpPr>
        <a:xfrm>
          <a:off x="0" y="0"/>
          <a:ext cx="0" cy="0"/>
          <a:chOff x="0" y="0"/>
          <a:chExt cx="0" cy="0"/>
        </a:xfrm>
      </p:grpSpPr>
      <p:sp>
        <p:nvSpPr>
          <p:cNvPr id="295" name="Google Shape;295;p9"/>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3">
              <a:alphaModFix/>
            </a:blip>
            <a:stretch>
              <a:fillRect b="0" l="-77733" r="-58294" t="0"/>
            </a:stretch>
          </a:blipFill>
          <a:ln>
            <a:noFill/>
          </a:ln>
        </p:spPr>
      </p:sp>
      <p:sp>
        <p:nvSpPr>
          <p:cNvPr id="296" name="Google Shape;296;p9"/>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297" name="Google Shape;297;p9"/>
          <p:cNvSpPr/>
          <p:nvPr/>
        </p:nvSpPr>
        <p:spPr>
          <a:xfrm>
            <a:off x="12109962" y="9715500"/>
            <a:ext cx="6178038" cy="571500"/>
          </a:xfrm>
          <a:custGeom>
            <a:rect b="b" l="l" r="r" t="t"/>
            <a:pathLst>
              <a:path extrusionOk="0" h="150519" w="1627138">
                <a:moveTo>
                  <a:pt x="0" y="0"/>
                </a:moveTo>
                <a:lnTo>
                  <a:pt x="1627138" y="0"/>
                </a:lnTo>
                <a:lnTo>
                  <a:pt x="1627138" y="150519"/>
                </a:lnTo>
                <a:lnTo>
                  <a:pt x="0" y="150519"/>
                </a:lnTo>
                <a:close/>
              </a:path>
            </a:pathLst>
          </a:custGeom>
          <a:solidFill>
            <a:srgbClr val="04467C"/>
          </a:solidFill>
          <a:ln>
            <a:noFill/>
          </a:ln>
        </p:spPr>
      </p:sp>
      <p:sp>
        <p:nvSpPr>
          <p:cNvPr id="298" name="Google Shape;298;p9"/>
          <p:cNvSpPr txBox="1"/>
          <p:nvPr/>
        </p:nvSpPr>
        <p:spPr>
          <a:xfrm>
            <a:off x="12109962" y="8999338"/>
            <a:ext cx="6178200" cy="716100"/>
          </a:xfrm>
          <a:prstGeom prst="rect">
            <a:avLst/>
          </a:prstGeom>
          <a:noFill/>
          <a:ln>
            <a:noFill/>
          </a:ln>
        </p:spPr>
        <p:txBody>
          <a:bodyPr anchorCtr="0" anchor="ctr" bIns="50800" lIns="50800" spcFirstLastPara="1" rIns="50800" wrap="square" tIns="50800">
            <a:noAutofit/>
          </a:bodyPr>
          <a:lstStyle/>
          <a:p>
            <a:pPr indent="0" lvl="0" marL="0" marR="0" rtl="0" algn="ctr">
              <a:lnSpc>
                <a:spcPct val="140025"/>
              </a:lnSpc>
              <a:spcBef>
                <a:spcPts val="0"/>
              </a:spcBef>
              <a:spcAft>
                <a:spcPts val="0"/>
              </a:spcAft>
              <a:buNone/>
            </a:pPr>
            <a:r>
              <a:rPr b="0" i="0" lang="en-US" sz="1599" u="none" cap="none" strike="noStrike">
                <a:solidFill>
                  <a:srgbClr val="FFFFFF"/>
                </a:solidFill>
                <a:latin typeface="Arial"/>
                <a:ea typeface="Arial"/>
                <a:cs typeface="Arial"/>
                <a:sym typeface="Arial"/>
              </a:rPr>
              <a:t>Photo by </a:t>
            </a:r>
            <a:r>
              <a:rPr b="0" i="0" lang="en-US" sz="1599" u="sng" cap="none" strike="noStrike">
                <a:solidFill>
                  <a:srgbClr val="FFFFFF"/>
                </a:solidFill>
                <a:latin typeface="Arial"/>
                <a:ea typeface="Arial"/>
                <a:cs typeface="Arial"/>
                <a:sym typeface="Arial"/>
                <a:hlinkClick r:id="rId4">
                  <a:extLst>
                    <a:ext uri="{A12FA001-AC4F-418D-AE19-62706E023703}">
                      <ahyp:hlinkClr val="tx"/>
                    </a:ext>
                  </a:extLst>
                </a:hlinkClick>
              </a:rPr>
              <a:t>Jonathan Gong</a:t>
            </a:r>
            <a:r>
              <a:rPr b="0" i="0" lang="en-US" sz="1599" u="none" cap="none" strike="noStrike">
                <a:solidFill>
                  <a:srgbClr val="FFFFFF"/>
                </a:solidFill>
                <a:latin typeface="Arial"/>
                <a:ea typeface="Arial"/>
                <a:cs typeface="Arial"/>
                <a:sym typeface="Arial"/>
              </a:rPr>
              <a:t> on </a:t>
            </a:r>
            <a:r>
              <a:rPr b="0" i="0" lang="en-US" sz="1599" u="sng" cap="none" strike="noStrike">
                <a:solidFill>
                  <a:srgbClr val="FFFFFF"/>
                </a:solidFill>
                <a:latin typeface="Arial"/>
                <a:ea typeface="Arial"/>
                <a:cs typeface="Arial"/>
                <a:sym typeface="Arial"/>
                <a:hlinkClick r:id="rId5">
                  <a:extLst>
                    <a:ext uri="{A12FA001-AC4F-418D-AE19-62706E023703}">
                      <ahyp:hlinkClr val="tx"/>
                    </a:ext>
                  </a:extLst>
                </a:hlinkClick>
              </a:rPr>
              <a:t>Unsplash</a:t>
            </a:r>
            <a:endParaRPr/>
          </a:p>
        </p:txBody>
      </p:sp>
      <p:grpSp>
        <p:nvGrpSpPr>
          <p:cNvPr id="299" name="Google Shape;299;p9"/>
          <p:cNvGrpSpPr/>
          <p:nvPr/>
        </p:nvGrpSpPr>
        <p:grpSpPr>
          <a:xfrm>
            <a:off x="1028700" y="3027144"/>
            <a:ext cx="10425375" cy="4052321"/>
            <a:chOff x="0" y="104775"/>
            <a:chExt cx="13900500" cy="5403095"/>
          </a:xfrm>
        </p:grpSpPr>
        <p:sp>
          <p:nvSpPr>
            <p:cNvPr id="300" name="Google Shape;300;p9"/>
            <p:cNvSpPr txBox="1"/>
            <p:nvPr/>
          </p:nvSpPr>
          <p:spPr>
            <a:xfrm>
              <a:off x="0" y="104775"/>
              <a:ext cx="13900500" cy="4445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831" u="none" cap="none" strike="noStrike">
                  <a:solidFill>
                    <a:srgbClr val="4A4849"/>
                  </a:solidFill>
                  <a:latin typeface="Arial"/>
                  <a:ea typeface="Arial"/>
                  <a:cs typeface="Arial"/>
                  <a:sym typeface="Arial"/>
                </a:rPr>
                <a:t>Global Oil Dependency</a:t>
              </a:r>
              <a:endParaRPr/>
            </a:p>
          </p:txBody>
        </p:sp>
        <p:sp>
          <p:nvSpPr>
            <p:cNvPr id="301" name="Google Shape;301;p9"/>
            <p:cNvSpPr txBox="1"/>
            <p:nvPr/>
          </p:nvSpPr>
          <p:spPr>
            <a:xfrm>
              <a:off x="0" y="5138570"/>
              <a:ext cx="13528500" cy="369300"/>
            </a:xfrm>
            <a:prstGeom prst="rect">
              <a:avLst/>
            </a:prstGeom>
            <a:noFill/>
            <a:ln>
              <a:noFill/>
            </a:ln>
          </p:spPr>
          <p:txBody>
            <a:bodyPr anchorCtr="0" anchor="t" bIns="0" lIns="0" spcFirstLastPara="1" rIns="0" wrap="square" tIns="0">
              <a:spAutoFit/>
            </a:bodyPr>
            <a:lstStyle/>
            <a:p>
              <a:pPr indent="0" lvl="0" marL="0" marR="0" rtl="0" algn="l">
                <a:lnSpc>
                  <a:spcPct val="19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2" name="Google Shape;302;p9"/>
          <p:cNvSpPr txBox="1"/>
          <p:nvPr/>
        </p:nvSpPr>
        <p:spPr>
          <a:xfrm>
            <a:off x="1028700" y="6767242"/>
            <a:ext cx="101463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PART </a:t>
            </a:r>
            <a:r>
              <a:rPr b="1" lang="en-US" sz="3200">
                <a:solidFill>
                  <a:srgbClr val="4A4849"/>
                </a:solidFill>
              </a:rPr>
              <a:t>2</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06" name="Shape 306"/>
        <p:cNvGrpSpPr/>
        <p:nvPr/>
      </p:nvGrpSpPr>
      <p:grpSpPr>
        <a:xfrm>
          <a:off x="0" y="0"/>
          <a:ext cx="0" cy="0"/>
          <a:chOff x="0" y="0"/>
          <a:chExt cx="0" cy="0"/>
        </a:xfrm>
      </p:grpSpPr>
      <p:sp>
        <p:nvSpPr>
          <p:cNvPr id="307" name="Google Shape;307;p10"/>
          <p:cNvSpPr/>
          <p:nvPr/>
        </p:nvSpPr>
        <p:spPr>
          <a:xfrm>
            <a:off x="6568563" y="9715500"/>
            <a:ext cx="12967519" cy="571500"/>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308" name="Google Shape;308;p10"/>
          <p:cNvSpPr txBox="1"/>
          <p:nvPr/>
        </p:nvSpPr>
        <p:spPr>
          <a:xfrm>
            <a:off x="1038162" y="1695674"/>
            <a:ext cx="4254000" cy="197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THE BEGINNING AND END OF OIL INDUSTRY AND DEPENDENCY</a:t>
            </a:r>
            <a:endParaRPr/>
          </a:p>
        </p:txBody>
      </p:sp>
      <p:sp>
        <p:nvSpPr>
          <p:cNvPr id="309" name="Google Shape;309;p10"/>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grpSp>
        <p:nvGrpSpPr>
          <p:cNvPr id="310" name="Google Shape;310;p10"/>
          <p:cNvGrpSpPr/>
          <p:nvPr/>
        </p:nvGrpSpPr>
        <p:grpSpPr>
          <a:xfrm>
            <a:off x="1028700" y="4012088"/>
            <a:ext cx="5179725" cy="887318"/>
            <a:chOff x="0" y="-47625"/>
            <a:chExt cx="6906300" cy="1183090"/>
          </a:xfrm>
        </p:grpSpPr>
        <p:sp>
          <p:nvSpPr>
            <p:cNvPr id="311" name="Google Shape;311;p10"/>
            <p:cNvSpPr txBox="1"/>
            <p:nvPr/>
          </p:nvSpPr>
          <p:spPr>
            <a:xfrm>
              <a:off x="0" y="62216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sng" cap="none" strike="noStrike">
                  <a:solidFill>
                    <a:srgbClr val="4A4849"/>
                  </a:solidFill>
                  <a:latin typeface="Arial"/>
                  <a:ea typeface="Arial"/>
                  <a:cs typeface="Arial"/>
                  <a:sym typeface="Arial"/>
                  <a:hlinkClick r:id="rId3">
                    <a:extLst>
                      <a:ext uri="{A12FA001-AC4F-418D-AE19-62706E023703}">
                        <ahyp:hlinkClr val="tx"/>
                      </a:ext>
                    </a:extLst>
                  </a:hlinkClick>
                </a:rPr>
                <a:t>The end of oil, explained</a:t>
              </a:r>
              <a:endParaRPr/>
            </a:p>
          </p:txBody>
        </p:sp>
        <p:sp>
          <p:nvSpPr>
            <p:cNvPr id="312" name="Google Shape;312;p10"/>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Watch</a:t>
              </a:r>
              <a:endParaRPr/>
            </a:p>
          </p:txBody>
        </p:sp>
      </p:grpSp>
      <p:grpSp>
        <p:nvGrpSpPr>
          <p:cNvPr id="313" name="Google Shape;313;p10"/>
          <p:cNvGrpSpPr/>
          <p:nvPr/>
        </p:nvGrpSpPr>
        <p:grpSpPr>
          <a:xfrm>
            <a:off x="7011238" y="1695663"/>
            <a:ext cx="9751500" cy="3197168"/>
            <a:chOff x="0" y="-47625"/>
            <a:chExt cx="13002000" cy="4262890"/>
          </a:xfrm>
        </p:grpSpPr>
        <p:sp>
          <p:nvSpPr>
            <p:cNvPr id="314" name="Google Shape;314;p10"/>
            <p:cNvSpPr txBox="1"/>
            <p:nvPr/>
          </p:nvSpPr>
          <p:spPr>
            <a:xfrm>
              <a:off x="0" y="622165"/>
              <a:ext cx="13002000" cy="3593100"/>
            </a:xfrm>
            <a:prstGeom prst="rect">
              <a:avLst/>
            </a:prstGeom>
            <a:noFill/>
            <a:ln>
              <a:noFill/>
            </a:ln>
          </p:spPr>
          <p:txBody>
            <a:bodyPr anchorCtr="0" anchor="t" bIns="0" lIns="0" spcFirstLastPara="1" rIns="0" wrap="square" tIns="0">
              <a:spAutoFit/>
            </a:bodyPr>
            <a:lstStyle/>
            <a:p>
              <a:pPr indent="-44456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has the oil industry cemented itself into nations that prioritized other industries?</a:t>
              </a:r>
              <a:endParaRPr/>
            </a:p>
            <a:p>
              <a:pPr indent="-44456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Why do nations and laborers of these nations not experience greater benefit from the oil industry's wealth?</a:t>
              </a:r>
              <a:endParaRPr/>
            </a:p>
            <a:p>
              <a:pPr indent="-44456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is a "resource curse" and what are other resources/countries that observe this term?</a:t>
              </a:r>
              <a:endParaRPr/>
            </a:p>
            <a:p>
              <a:pPr indent="-44456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are some strengths and weaknesses of the video?</a:t>
              </a:r>
              <a:endParaRPr/>
            </a:p>
          </p:txBody>
        </p:sp>
        <p:sp>
          <p:nvSpPr>
            <p:cNvPr id="315" name="Google Shape;315;p10"/>
            <p:cNvSpPr txBox="1"/>
            <p:nvPr/>
          </p:nvSpPr>
          <p:spPr>
            <a:xfrm>
              <a:off x="0" y="-47625"/>
              <a:ext cx="130020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Post-video discussion questions</a:t>
              </a:r>
              <a:endParaRPr/>
            </a:p>
          </p:txBody>
        </p:sp>
      </p:grpSp>
      <p:grpSp>
        <p:nvGrpSpPr>
          <p:cNvPr id="316" name="Google Shape;316;p10"/>
          <p:cNvGrpSpPr/>
          <p:nvPr/>
        </p:nvGrpSpPr>
        <p:grpSpPr>
          <a:xfrm>
            <a:off x="7011238" y="5342899"/>
            <a:ext cx="9751500" cy="2812193"/>
            <a:chOff x="0" y="-47625"/>
            <a:chExt cx="13002000" cy="3749590"/>
          </a:xfrm>
        </p:grpSpPr>
        <p:sp>
          <p:nvSpPr>
            <p:cNvPr id="317" name="Google Shape;317;p10"/>
            <p:cNvSpPr txBox="1"/>
            <p:nvPr/>
          </p:nvSpPr>
          <p:spPr>
            <a:xfrm>
              <a:off x="0" y="622165"/>
              <a:ext cx="13002000" cy="307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In your groups, create a concept map of the elements needed to reduce the need for fossil fuels, and consider this question: Are these solutions realistic and justice-centered?</a:t>
              </a:r>
              <a:endParaRPr/>
            </a:p>
            <a:p>
              <a:pPr indent="0" lvl="0" marL="0" marR="0" rtl="0" algn="l">
                <a:lnSpc>
                  <a:spcPct val="100000"/>
                </a:lnSpc>
                <a:spcBef>
                  <a:spcPts val="0"/>
                </a:spcBef>
                <a:spcAft>
                  <a:spcPts val="0"/>
                </a:spcAft>
                <a:buNone/>
              </a:pPr>
              <a:r>
                <a:t/>
              </a:r>
              <a:endParaRPr b="0" i="0" sz="2501" u="none" cap="none" strike="noStrike">
                <a:solidFill>
                  <a:srgbClr val="4A4849"/>
                </a:solidFill>
                <a:latin typeface="Arial"/>
                <a:ea typeface="Arial"/>
                <a:cs typeface="Arial"/>
                <a:sym typeface="Arial"/>
              </a:endParaRPr>
            </a:p>
            <a:p>
              <a:pPr indent="0" lvl="0" marL="0" marR="0" rtl="0" algn="l">
                <a:lnSpc>
                  <a:spcPct val="100000"/>
                </a:lnSpc>
                <a:spcBef>
                  <a:spcPts val="0"/>
                </a:spcBef>
                <a:spcAft>
                  <a:spcPts val="0"/>
                </a:spcAft>
                <a:buNone/>
              </a:pPr>
              <a:r>
                <a:rPr b="0" i="1" lang="en-US" sz="2501" u="none" cap="none" strike="noStrike">
                  <a:solidFill>
                    <a:srgbClr val="4A4849"/>
                  </a:solidFill>
                  <a:latin typeface="Arial"/>
                  <a:ea typeface="Arial"/>
                  <a:cs typeface="Arial"/>
                  <a:sym typeface="Arial"/>
                </a:rPr>
                <a:t>For a step further, add how these solutions can be implemented on both an individual and community scale.</a:t>
              </a:r>
              <a:endParaRPr/>
            </a:p>
          </p:txBody>
        </p:sp>
        <p:sp>
          <p:nvSpPr>
            <p:cNvPr id="318" name="Google Shape;318;p10"/>
            <p:cNvSpPr txBox="1"/>
            <p:nvPr/>
          </p:nvSpPr>
          <p:spPr>
            <a:xfrm>
              <a:off x="0" y="-47625"/>
              <a:ext cx="130020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Create and Consider</a:t>
              </a:r>
              <a:endParaRPr/>
            </a:p>
          </p:txBody>
        </p:sp>
      </p:grpSp>
      <p:grpSp>
        <p:nvGrpSpPr>
          <p:cNvPr id="319" name="Google Shape;319;p10"/>
          <p:cNvGrpSpPr/>
          <p:nvPr/>
        </p:nvGrpSpPr>
        <p:grpSpPr>
          <a:xfrm>
            <a:off x="962025" y="1003725"/>
            <a:ext cx="8746178" cy="458700"/>
            <a:chOff x="962025" y="1003725"/>
            <a:chExt cx="8746178" cy="458700"/>
          </a:xfrm>
        </p:grpSpPr>
        <p:sp>
          <p:nvSpPr>
            <p:cNvPr id="320" name="Google Shape;320;p10"/>
            <p:cNvSpPr/>
            <p:nvPr/>
          </p:nvSpPr>
          <p:spPr>
            <a:xfrm>
              <a:off x="962025" y="1003725"/>
              <a:ext cx="19287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21" name="Google Shape;321;p10"/>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#1</a:t>
              </a:r>
              <a:endParaRPr/>
            </a:p>
          </p:txBody>
        </p:sp>
      </p:grpSp>
      <p:pic>
        <p:nvPicPr>
          <p:cNvPr id="322" name="Google Shape;322;p10" title="Screenshot 2025-10-20 at 5.08.10 PM.png">
            <a:hlinkClick r:id="rId4"/>
          </p:cNvPr>
          <p:cNvPicPr preferRelativeResize="0"/>
          <p:nvPr/>
        </p:nvPicPr>
        <p:blipFill>
          <a:blip r:embed="rId5">
            <a:alphaModFix/>
          </a:blip>
          <a:stretch>
            <a:fillRect/>
          </a:stretch>
        </p:blipFill>
        <p:spPr>
          <a:xfrm>
            <a:off x="0" y="6041919"/>
            <a:ext cx="6568602" cy="367358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26" name="Shape 326"/>
        <p:cNvGrpSpPr/>
        <p:nvPr/>
      </p:nvGrpSpPr>
      <p:grpSpPr>
        <a:xfrm>
          <a:off x="0" y="0"/>
          <a:ext cx="0" cy="0"/>
          <a:chOff x="0" y="0"/>
          <a:chExt cx="0" cy="0"/>
        </a:xfrm>
      </p:grpSpPr>
      <p:sp>
        <p:nvSpPr>
          <p:cNvPr id="327" name="Google Shape;327;p11"/>
          <p:cNvSpPr/>
          <p:nvPr/>
        </p:nvSpPr>
        <p:spPr>
          <a:xfrm>
            <a:off x="6568563" y="9715500"/>
            <a:ext cx="12967519" cy="571500"/>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328" name="Google Shape;328;p11"/>
          <p:cNvSpPr txBox="1"/>
          <p:nvPr/>
        </p:nvSpPr>
        <p:spPr>
          <a:xfrm>
            <a:off x="1038162" y="1695674"/>
            <a:ext cx="4254000" cy="197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THE CONNECTION BETWEEN OIL DEPENDENCY AND COLONIALISM</a:t>
            </a:r>
            <a:endParaRPr/>
          </a:p>
        </p:txBody>
      </p:sp>
      <p:sp>
        <p:nvSpPr>
          <p:cNvPr id="329" name="Google Shape;329;p11"/>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grpSp>
        <p:nvGrpSpPr>
          <p:cNvPr id="330" name="Google Shape;330;p11"/>
          <p:cNvGrpSpPr/>
          <p:nvPr/>
        </p:nvGrpSpPr>
        <p:grpSpPr>
          <a:xfrm>
            <a:off x="7065096" y="1631380"/>
            <a:ext cx="10194300" cy="1272293"/>
            <a:chOff x="0" y="-47625"/>
            <a:chExt cx="13592400" cy="1696390"/>
          </a:xfrm>
        </p:grpSpPr>
        <p:sp>
          <p:nvSpPr>
            <p:cNvPr id="331" name="Google Shape;331;p11"/>
            <p:cNvSpPr txBox="1"/>
            <p:nvPr/>
          </p:nvSpPr>
          <p:spPr>
            <a:xfrm>
              <a:off x="0" y="622165"/>
              <a:ext cx="13592400" cy="102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2501" u="sng" cap="none" strike="noStrike">
                  <a:solidFill>
                    <a:srgbClr val="4A4849"/>
                  </a:solidFill>
                  <a:latin typeface="Arial"/>
                  <a:ea typeface="Arial"/>
                  <a:cs typeface="Arial"/>
                  <a:sym typeface="Arial"/>
                  <a:hlinkClick r:id="rId3">
                    <a:extLst>
                      <a:ext uri="{A12FA001-AC4F-418D-AE19-62706E023703}">
                        <ahyp:hlinkClr val="tx"/>
                      </a:ext>
                    </a:extLst>
                  </a:hlinkClick>
                </a:rPr>
                <a:t>Colonial Legacy and Development: Reflection on Nigeria's Oil Dependency and Economic Resilience amidst the COVID-19 Pandemic</a:t>
              </a:r>
              <a:endParaRPr/>
            </a:p>
          </p:txBody>
        </p:sp>
        <p:sp>
          <p:nvSpPr>
            <p:cNvPr id="332" name="Google Shape;332;p11"/>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Read and analyze</a:t>
              </a:r>
              <a:endParaRPr/>
            </a:p>
          </p:txBody>
        </p:sp>
      </p:grpSp>
      <p:grpSp>
        <p:nvGrpSpPr>
          <p:cNvPr id="333" name="Google Shape;333;p11"/>
          <p:cNvGrpSpPr/>
          <p:nvPr/>
        </p:nvGrpSpPr>
        <p:grpSpPr>
          <a:xfrm>
            <a:off x="7065096" y="4050081"/>
            <a:ext cx="10194300" cy="2812193"/>
            <a:chOff x="0" y="-47625"/>
            <a:chExt cx="13592400" cy="3749590"/>
          </a:xfrm>
        </p:grpSpPr>
        <p:sp>
          <p:nvSpPr>
            <p:cNvPr id="334" name="Google Shape;334;p11"/>
            <p:cNvSpPr txBox="1"/>
            <p:nvPr/>
          </p:nvSpPr>
          <p:spPr>
            <a:xfrm>
              <a:off x="0" y="622165"/>
              <a:ext cx="13592400" cy="30798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is neocolonialism and how can its structure influence Nigerian national profits and internal conflict?</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are some ways in which mono-product society can occur? How can this affect internal labor opportunities of different specialties?</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can communities that depend on the oil industry be economically empowered?</a:t>
              </a:r>
              <a:endParaRPr/>
            </a:p>
          </p:txBody>
        </p:sp>
        <p:sp>
          <p:nvSpPr>
            <p:cNvPr id="335" name="Google Shape;335;p11"/>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Discussion question</a:t>
              </a:r>
              <a:endParaRPr/>
            </a:p>
          </p:txBody>
        </p:sp>
      </p:grpSp>
      <p:sp>
        <p:nvSpPr>
          <p:cNvPr id="336" name="Google Shape;336;p11">
            <a:hlinkClick r:id="rId4"/>
          </p:cNvPr>
          <p:cNvSpPr/>
          <p:nvPr/>
        </p:nvSpPr>
        <p:spPr>
          <a:xfrm>
            <a:off x="0" y="4085800"/>
            <a:ext cx="6568563" cy="5629700"/>
          </a:xfrm>
          <a:custGeom>
            <a:rect b="b" l="l" r="r" t="t"/>
            <a:pathLst>
              <a:path extrusionOk="0" h="5629700" w="6568563">
                <a:moveTo>
                  <a:pt x="0" y="0"/>
                </a:moveTo>
                <a:lnTo>
                  <a:pt x="6568563" y="0"/>
                </a:lnTo>
                <a:lnTo>
                  <a:pt x="6568563" y="5629700"/>
                </a:lnTo>
                <a:lnTo>
                  <a:pt x="0" y="5629700"/>
                </a:lnTo>
                <a:lnTo>
                  <a:pt x="0" y="0"/>
                </a:lnTo>
                <a:close/>
              </a:path>
            </a:pathLst>
          </a:custGeom>
          <a:blipFill rotWithShape="1">
            <a:blip r:embed="rId5">
              <a:alphaModFix/>
            </a:blip>
            <a:stretch>
              <a:fillRect b="0" l="-733" r="0" t="-900"/>
            </a:stretch>
          </a:blipFill>
          <a:ln>
            <a:noFill/>
          </a:ln>
        </p:spPr>
      </p:sp>
      <p:grpSp>
        <p:nvGrpSpPr>
          <p:cNvPr id="337" name="Google Shape;337;p11"/>
          <p:cNvGrpSpPr/>
          <p:nvPr/>
        </p:nvGrpSpPr>
        <p:grpSpPr>
          <a:xfrm>
            <a:off x="962025" y="1003725"/>
            <a:ext cx="8746178" cy="458700"/>
            <a:chOff x="962025" y="1003725"/>
            <a:chExt cx="8746178" cy="458700"/>
          </a:xfrm>
        </p:grpSpPr>
        <p:sp>
          <p:nvSpPr>
            <p:cNvPr id="338" name="Google Shape;338;p11"/>
            <p:cNvSpPr/>
            <p:nvPr/>
          </p:nvSpPr>
          <p:spPr>
            <a:xfrm>
              <a:off x="962025" y="1003725"/>
              <a:ext cx="19287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39" name="Google Shape;339;p11"/>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#2</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43" name="Shape 343"/>
        <p:cNvGrpSpPr/>
        <p:nvPr/>
      </p:nvGrpSpPr>
      <p:grpSpPr>
        <a:xfrm>
          <a:off x="0" y="0"/>
          <a:ext cx="0" cy="0"/>
          <a:chOff x="0" y="0"/>
          <a:chExt cx="0" cy="0"/>
        </a:xfrm>
      </p:grpSpPr>
      <p:sp>
        <p:nvSpPr>
          <p:cNvPr id="344" name="Google Shape;344;p12"/>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345" name="Google Shape;345;p12"/>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346" name="Google Shape;346;p12"/>
          <p:cNvSpPr/>
          <p:nvPr/>
        </p:nvSpPr>
        <p:spPr>
          <a:xfrm>
            <a:off x="12109962" y="0"/>
            <a:ext cx="8717556" cy="9715500"/>
          </a:xfrm>
          <a:custGeom>
            <a:rect b="b" l="l" r="r" t="t"/>
            <a:pathLst>
              <a:path extrusionOk="0" h="9715500" w="8717556">
                <a:moveTo>
                  <a:pt x="0" y="0"/>
                </a:moveTo>
                <a:lnTo>
                  <a:pt x="8717556" y="0"/>
                </a:lnTo>
                <a:lnTo>
                  <a:pt x="8717556" y="9715500"/>
                </a:lnTo>
                <a:lnTo>
                  <a:pt x="0" y="9715500"/>
                </a:lnTo>
                <a:lnTo>
                  <a:pt x="0" y="0"/>
                </a:lnTo>
                <a:close/>
              </a:path>
            </a:pathLst>
          </a:custGeom>
          <a:blipFill rotWithShape="1">
            <a:blip r:embed="rId3">
              <a:alphaModFix/>
            </a:blip>
            <a:stretch>
              <a:fillRect b="0" l="-33325" r="-33325" t="0"/>
            </a:stretch>
          </a:blipFill>
          <a:ln>
            <a:noFill/>
          </a:ln>
        </p:spPr>
      </p:sp>
      <p:grpSp>
        <p:nvGrpSpPr>
          <p:cNvPr id="347" name="Google Shape;347;p12"/>
          <p:cNvGrpSpPr/>
          <p:nvPr/>
        </p:nvGrpSpPr>
        <p:grpSpPr>
          <a:xfrm>
            <a:off x="1028700" y="1771494"/>
            <a:ext cx="10425375" cy="5736054"/>
            <a:chOff x="0" y="104775"/>
            <a:chExt cx="13900500" cy="7648072"/>
          </a:xfrm>
        </p:grpSpPr>
        <p:sp>
          <p:nvSpPr>
            <p:cNvPr id="348" name="Google Shape;348;p12"/>
            <p:cNvSpPr txBox="1"/>
            <p:nvPr/>
          </p:nvSpPr>
          <p:spPr>
            <a:xfrm>
              <a:off x="0" y="104775"/>
              <a:ext cx="13900500" cy="666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831" u="none" cap="none" strike="noStrike">
                  <a:solidFill>
                    <a:srgbClr val="4A4849"/>
                  </a:solidFill>
                  <a:latin typeface="Arial"/>
                  <a:ea typeface="Arial"/>
                  <a:cs typeface="Arial"/>
                  <a:sym typeface="Arial"/>
                </a:rPr>
                <a:t>Fossil Fuels in the Global South</a:t>
              </a:r>
              <a:endParaRPr/>
            </a:p>
          </p:txBody>
        </p:sp>
        <p:sp>
          <p:nvSpPr>
            <p:cNvPr id="349" name="Google Shape;349;p12"/>
            <p:cNvSpPr txBox="1"/>
            <p:nvPr/>
          </p:nvSpPr>
          <p:spPr>
            <a:xfrm>
              <a:off x="0" y="7143035"/>
              <a:ext cx="13528522" cy="609812"/>
            </a:xfrm>
            <a:prstGeom prst="rect">
              <a:avLst/>
            </a:prstGeom>
            <a:noFill/>
            <a:ln>
              <a:noFill/>
            </a:ln>
          </p:spPr>
          <p:txBody>
            <a:bodyPr anchorCtr="0" anchor="t" bIns="0" lIns="0" spcFirstLastPara="1" rIns="0" wrap="square" tIns="0">
              <a:spAutoFit/>
            </a:bodyPr>
            <a:lstStyle/>
            <a:p>
              <a:pPr indent="0" lvl="0" marL="0" marR="0" rtl="0" algn="l">
                <a:lnSpc>
                  <a:spcPct val="19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0" name="Google Shape;350;p12"/>
          <p:cNvSpPr txBox="1"/>
          <p:nvPr/>
        </p:nvSpPr>
        <p:spPr>
          <a:xfrm>
            <a:off x="12682638" y="290900"/>
            <a:ext cx="5963400" cy="492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99" u="none" cap="none" strike="noStrike">
                <a:solidFill>
                  <a:srgbClr val="FAF6EE"/>
                </a:solidFill>
                <a:latin typeface="Arial"/>
                <a:ea typeface="Arial"/>
                <a:cs typeface="Arial"/>
                <a:sym typeface="Arial"/>
              </a:rPr>
              <a:t>"Moscow winter is coming":  </a:t>
            </a:r>
            <a:r>
              <a:rPr lang="en-US" sz="1599">
                <a:solidFill>
                  <a:srgbClr val="FAF6EE"/>
                </a:solidFill>
              </a:rPr>
              <a:t>photo courtesy of Andrew Kuznetsov on </a:t>
            </a:r>
            <a:r>
              <a:rPr lang="en-US" sz="1599" u="sng">
                <a:solidFill>
                  <a:srgbClr val="FAF6EE"/>
                </a:solidFill>
                <a:hlinkClick r:id="rId4">
                  <a:extLst>
                    <a:ext uri="{A12FA001-AC4F-418D-AE19-62706E023703}">
                      <ahyp:hlinkClr val="tx"/>
                    </a:ext>
                  </a:extLst>
                </a:hlinkClick>
              </a:rPr>
              <a:t>Flickr</a:t>
            </a:r>
            <a:r>
              <a:rPr lang="en-US" sz="1599">
                <a:solidFill>
                  <a:srgbClr val="FAF6EE"/>
                </a:solidFill>
              </a:rPr>
              <a:t>. License: CC BY.</a:t>
            </a:r>
            <a:endParaRPr>
              <a:solidFill>
                <a:srgbClr val="FAF6EE"/>
              </a:solidFill>
            </a:endParaRPr>
          </a:p>
        </p:txBody>
      </p:sp>
      <p:sp>
        <p:nvSpPr>
          <p:cNvPr id="351" name="Google Shape;351;p12"/>
          <p:cNvSpPr txBox="1"/>
          <p:nvPr/>
        </p:nvSpPr>
        <p:spPr>
          <a:xfrm>
            <a:off x="1028700" y="6984440"/>
            <a:ext cx="101463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PART </a:t>
            </a:r>
            <a:r>
              <a:rPr b="1" lang="en-US" sz="3200">
                <a:solidFill>
                  <a:srgbClr val="4A4849"/>
                </a:solidFill>
              </a:rPr>
              <a:t>3</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55" name="Shape 355"/>
        <p:cNvGrpSpPr/>
        <p:nvPr/>
      </p:nvGrpSpPr>
      <p:grpSpPr>
        <a:xfrm>
          <a:off x="0" y="0"/>
          <a:ext cx="0" cy="0"/>
          <a:chOff x="0" y="0"/>
          <a:chExt cx="0" cy="0"/>
        </a:xfrm>
      </p:grpSpPr>
      <p:sp>
        <p:nvSpPr>
          <p:cNvPr id="356" name="Google Shape;356;p13"/>
          <p:cNvSpPr/>
          <p:nvPr/>
        </p:nvSpPr>
        <p:spPr>
          <a:xfrm>
            <a:off x="6568563" y="9715500"/>
            <a:ext cx="12967519" cy="571500"/>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357" name="Google Shape;357;p13"/>
          <p:cNvSpPr txBox="1"/>
          <p:nvPr/>
        </p:nvSpPr>
        <p:spPr>
          <a:xfrm>
            <a:off x="1038162" y="1695674"/>
            <a:ext cx="4254000" cy="197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THE BEGINNING AND END OF OIL INDUSTRY AND DEPENDENCY</a:t>
            </a:r>
            <a:endParaRPr/>
          </a:p>
        </p:txBody>
      </p:sp>
      <p:sp>
        <p:nvSpPr>
          <p:cNvPr id="358" name="Google Shape;358;p13"/>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grpSp>
        <p:nvGrpSpPr>
          <p:cNvPr id="359" name="Google Shape;359;p13"/>
          <p:cNvGrpSpPr/>
          <p:nvPr/>
        </p:nvGrpSpPr>
        <p:grpSpPr>
          <a:xfrm>
            <a:off x="1028700" y="3792673"/>
            <a:ext cx="5179725" cy="1272293"/>
            <a:chOff x="0" y="-47625"/>
            <a:chExt cx="6906300" cy="1696390"/>
          </a:xfrm>
        </p:grpSpPr>
        <p:sp>
          <p:nvSpPr>
            <p:cNvPr id="360" name="Google Shape;360;p13"/>
            <p:cNvSpPr txBox="1"/>
            <p:nvPr/>
          </p:nvSpPr>
          <p:spPr>
            <a:xfrm>
              <a:off x="0" y="622165"/>
              <a:ext cx="6906300" cy="102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sng" cap="none" strike="noStrike">
                  <a:solidFill>
                    <a:srgbClr val="4A4849"/>
                  </a:solidFill>
                  <a:latin typeface="Arial"/>
                  <a:ea typeface="Arial"/>
                  <a:cs typeface="Arial"/>
                  <a:sym typeface="Arial"/>
                  <a:hlinkClick r:id="rId3">
                    <a:extLst>
                      <a:ext uri="{A12FA001-AC4F-418D-AE19-62706E023703}">
                        <ahyp:hlinkClr val="tx"/>
                      </a:ext>
                    </a:extLst>
                  </a:hlinkClick>
                </a:rPr>
                <a:t>A new social contract for global climate justice</a:t>
              </a:r>
              <a:endParaRPr/>
            </a:p>
          </p:txBody>
        </p:sp>
        <p:sp>
          <p:nvSpPr>
            <p:cNvPr id="361" name="Google Shape;361;p13"/>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Watch</a:t>
              </a:r>
              <a:endParaRPr/>
            </a:p>
          </p:txBody>
        </p:sp>
      </p:grpSp>
      <p:grpSp>
        <p:nvGrpSpPr>
          <p:cNvPr id="362" name="Google Shape;362;p13"/>
          <p:cNvGrpSpPr/>
          <p:nvPr/>
        </p:nvGrpSpPr>
        <p:grpSpPr>
          <a:xfrm>
            <a:off x="7011238" y="1631380"/>
            <a:ext cx="9751500" cy="3582143"/>
            <a:chOff x="0" y="-47625"/>
            <a:chExt cx="13002000" cy="4776190"/>
          </a:xfrm>
        </p:grpSpPr>
        <p:sp>
          <p:nvSpPr>
            <p:cNvPr id="363" name="Google Shape;363;p13"/>
            <p:cNvSpPr txBox="1"/>
            <p:nvPr/>
          </p:nvSpPr>
          <p:spPr>
            <a:xfrm>
              <a:off x="0" y="622165"/>
              <a:ext cx="13002000" cy="410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Yusuf highlights Pakistan and the global consequences of marginalizing climatically vulnerable nations. Yusuf also mentions the idea of "climate creditors". </a:t>
              </a:r>
              <a:endParaRPr/>
            </a:p>
            <a:p>
              <a:pPr indent="0" lvl="0" marL="0" marR="0" rtl="0" algn="l">
                <a:lnSpc>
                  <a:spcPct val="100000"/>
                </a:lnSpc>
                <a:spcBef>
                  <a:spcPts val="0"/>
                </a:spcBef>
                <a:spcAft>
                  <a:spcPts val="0"/>
                </a:spcAft>
                <a:buNone/>
              </a:pPr>
              <a:r>
                <a:t/>
              </a:r>
              <a:endParaRPr b="0" i="0" sz="2501" u="none" cap="none" strike="noStrike">
                <a:solidFill>
                  <a:srgbClr val="4A4849"/>
                </a:solidFill>
                <a:latin typeface="Arial"/>
                <a:ea typeface="Arial"/>
                <a:cs typeface="Arial"/>
                <a:sym typeface="Arial"/>
              </a:endParaRPr>
            </a:p>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What are some examples of other climate creditors and countries fighting back?</a:t>
              </a:r>
              <a:endParaRPr/>
            </a:p>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 </a:t>
              </a:r>
              <a:endParaRPr/>
            </a:p>
            <a:p>
              <a:pPr indent="0" lvl="0" marL="0" marR="0" rtl="0" algn="l">
                <a:lnSpc>
                  <a:spcPct val="100000"/>
                </a:lnSpc>
                <a:spcBef>
                  <a:spcPts val="0"/>
                </a:spcBef>
                <a:spcAft>
                  <a:spcPts val="0"/>
                </a:spcAft>
                <a:buNone/>
              </a:pPr>
              <a:r>
                <a:rPr b="0" i="1" lang="en-US" sz="2501" u="none" cap="none" strike="noStrike">
                  <a:solidFill>
                    <a:srgbClr val="4A4849"/>
                  </a:solidFill>
                  <a:latin typeface="Arial"/>
                  <a:ea typeface="Arial"/>
                  <a:cs typeface="Arial"/>
                  <a:sym typeface="Arial"/>
                </a:rPr>
                <a:t>Example: </a:t>
              </a:r>
              <a:r>
                <a:rPr b="0" i="1" lang="en-US" sz="2501" u="sng" cap="none" strike="noStrike">
                  <a:solidFill>
                    <a:srgbClr val="4A4849"/>
                  </a:solidFill>
                  <a:latin typeface="Arial"/>
                  <a:ea typeface="Arial"/>
                  <a:cs typeface="Arial"/>
                  <a:sym typeface="Arial"/>
                  <a:hlinkClick r:id="rId4">
                    <a:extLst>
                      <a:ext uri="{A12FA001-AC4F-418D-AE19-62706E023703}">
                        <ahyp:hlinkClr val="tx"/>
                      </a:ext>
                    </a:extLst>
                  </a:hlinkClick>
                </a:rPr>
                <a:t>Malaysia returning plastic waste to countries</a:t>
              </a:r>
              <a:endParaRPr/>
            </a:p>
          </p:txBody>
        </p:sp>
        <p:sp>
          <p:nvSpPr>
            <p:cNvPr id="364" name="Google Shape;364;p13"/>
            <p:cNvSpPr txBox="1"/>
            <p:nvPr/>
          </p:nvSpPr>
          <p:spPr>
            <a:xfrm>
              <a:off x="0" y="-47625"/>
              <a:ext cx="130020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Discussion prompt</a:t>
              </a:r>
              <a:endParaRPr/>
            </a:p>
          </p:txBody>
        </p:sp>
      </p:grpSp>
      <p:grpSp>
        <p:nvGrpSpPr>
          <p:cNvPr id="365" name="Google Shape;365;p13"/>
          <p:cNvGrpSpPr/>
          <p:nvPr/>
        </p:nvGrpSpPr>
        <p:grpSpPr>
          <a:xfrm>
            <a:off x="962025" y="1003725"/>
            <a:ext cx="8746178" cy="458700"/>
            <a:chOff x="962025" y="1003725"/>
            <a:chExt cx="8746178" cy="458700"/>
          </a:xfrm>
        </p:grpSpPr>
        <p:sp>
          <p:nvSpPr>
            <p:cNvPr id="366" name="Google Shape;366;p13"/>
            <p:cNvSpPr/>
            <p:nvPr/>
          </p:nvSpPr>
          <p:spPr>
            <a:xfrm>
              <a:off x="962025" y="1003725"/>
              <a:ext cx="19287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67" name="Google Shape;367;p13"/>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#3</a:t>
              </a:r>
              <a:endParaRPr/>
            </a:p>
          </p:txBody>
        </p:sp>
      </p:grpSp>
      <p:pic>
        <p:nvPicPr>
          <p:cNvPr id="368" name="Google Shape;368;p13" title="Screenshot 2025-10-20 at 5.11.19 PM.png"/>
          <p:cNvPicPr preferRelativeResize="0"/>
          <p:nvPr/>
        </p:nvPicPr>
        <p:blipFill rotWithShape="1">
          <a:blip r:embed="rId5">
            <a:alphaModFix/>
          </a:blip>
          <a:srcRect b="0" l="931" r="0" t="0"/>
          <a:stretch/>
        </p:blipFill>
        <p:spPr>
          <a:xfrm>
            <a:off x="0" y="5327850"/>
            <a:ext cx="6568602" cy="43876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72" name="Shape 372"/>
        <p:cNvGrpSpPr/>
        <p:nvPr/>
      </p:nvGrpSpPr>
      <p:grpSpPr>
        <a:xfrm>
          <a:off x="0" y="0"/>
          <a:ext cx="0" cy="0"/>
          <a:chOff x="0" y="0"/>
          <a:chExt cx="0" cy="0"/>
        </a:xfrm>
      </p:grpSpPr>
      <p:sp>
        <p:nvSpPr>
          <p:cNvPr id="373" name="Google Shape;373;p14"/>
          <p:cNvSpPr/>
          <p:nvPr/>
        </p:nvSpPr>
        <p:spPr>
          <a:xfrm>
            <a:off x="6568563" y="9715500"/>
            <a:ext cx="12967519" cy="571500"/>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374" name="Google Shape;374;p14"/>
          <p:cNvSpPr txBox="1"/>
          <p:nvPr/>
        </p:nvSpPr>
        <p:spPr>
          <a:xfrm>
            <a:off x="1038162" y="1695674"/>
            <a:ext cx="42540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WHO GETS TO BURN FOSSIL FUELS?</a:t>
            </a:r>
            <a:endParaRPr/>
          </a:p>
        </p:txBody>
      </p:sp>
      <p:sp>
        <p:nvSpPr>
          <p:cNvPr id="375" name="Google Shape;375;p14"/>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grpSp>
        <p:nvGrpSpPr>
          <p:cNvPr id="376" name="Google Shape;376;p14"/>
          <p:cNvGrpSpPr/>
          <p:nvPr/>
        </p:nvGrpSpPr>
        <p:grpSpPr>
          <a:xfrm>
            <a:off x="7065096" y="1631380"/>
            <a:ext cx="10194300" cy="3582143"/>
            <a:chOff x="0" y="-47625"/>
            <a:chExt cx="13592400" cy="4776190"/>
          </a:xfrm>
        </p:grpSpPr>
        <p:sp>
          <p:nvSpPr>
            <p:cNvPr id="377" name="Google Shape;377;p14"/>
            <p:cNvSpPr txBox="1"/>
            <p:nvPr/>
          </p:nvSpPr>
          <p:spPr>
            <a:xfrm>
              <a:off x="0" y="622165"/>
              <a:ext cx="13592400" cy="410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"The accompanying issues of justice concern relations between poor and rich nations and between present and future generations. For example, should not the less developed and more populous countries (like China and India) have a greater right to pollute, while the developed nations take on more responsibility to make deep cuts in their emissions and undertake financial commitments to help the developing nations achieve their goals?" (</a:t>
              </a:r>
              <a:r>
                <a:rPr b="0" i="1" lang="en-US" sz="2501" u="sng" cap="none" strike="noStrike">
                  <a:solidFill>
                    <a:srgbClr val="4A4849"/>
                  </a:solidFill>
                  <a:latin typeface="Arial"/>
                  <a:ea typeface="Arial"/>
                  <a:cs typeface="Arial"/>
                  <a:sym typeface="Arial"/>
                  <a:hlinkClick r:id="rId3">
                    <a:extLst>
                      <a:ext uri="{A12FA001-AC4F-418D-AE19-62706E023703}">
                        <ahyp:hlinkClr val="tx"/>
                      </a:ext>
                    </a:extLst>
                  </a:hlinkClick>
                </a:rPr>
                <a:t>Climate Futures: Reimagining Global Climate Justice</a:t>
              </a:r>
              <a:r>
                <a:rPr b="0" i="0" lang="en-US" sz="2501" u="none" cap="none" strike="noStrike">
                  <a:solidFill>
                    <a:srgbClr val="4A4849"/>
                  </a:solidFill>
                  <a:latin typeface="Arial"/>
                  <a:ea typeface="Arial"/>
                  <a:cs typeface="Arial"/>
                  <a:sym typeface="Arial"/>
                </a:rPr>
                <a:t>) </a:t>
              </a:r>
              <a:endParaRPr/>
            </a:p>
          </p:txBody>
        </p:sp>
        <p:sp>
          <p:nvSpPr>
            <p:cNvPr id="378" name="Google Shape;378;p14"/>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Consider</a:t>
              </a:r>
              <a:endParaRPr/>
            </a:p>
          </p:txBody>
        </p:sp>
      </p:grpSp>
      <p:grpSp>
        <p:nvGrpSpPr>
          <p:cNvPr id="379" name="Google Shape;379;p14"/>
          <p:cNvGrpSpPr/>
          <p:nvPr/>
        </p:nvGrpSpPr>
        <p:grpSpPr>
          <a:xfrm>
            <a:off x="7065096" y="5802681"/>
            <a:ext cx="10194300" cy="1657268"/>
            <a:chOff x="0" y="-47625"/>
            <a:chExt cx="13592400" cy="2209690"/>
          </a:xfrm>
        </p:grpSpPr>
        <p:sp>
          <p:nvSpPr>
            <p:cNvPr id="380" name="Google Shape;380;p14"/>
            <p:cNvSpPr txBox="1"/>
            <p:nvPr/>
          </p:nvSpPr>
          <p:spPr>
            <a:xfrm>
              <a:off x="0" y="622165"/>
              <a:ext cx="13592400" cy="1539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Do poorer nations with fewer global emissions have the right to pollute as richer nations/historically high polluters take on the responsibility of significant emission reductions?</a:t>
              </a:r>
              <a:endParaRPr/>
            </a:p>
          </p:txBody>
        </p:sp>
        <p:sp>
          <p:nvSpPr>
            <p:cNvPr id="381" name="Google Shape;381;p14"/>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Debate question</a:t>
              </a:r>
              <a:endParaRPr/>
            </a:p>
          </p:txBody>
        </p:sp>
      </p:grpSp>
      <p:grpSp>
        <p:nvGrpSpPr>
          <p:cNvPr id="382" name="Google Shape;382;p14"/>
          <p:cNvGrpSpPr/>
          <p:nvPr/>
        </p:nvGrpSpPr>
        <p:grpSpPr>
          <a:xfrm>
            <a:off x="1028700" y="3133769"/>
            <a:ext cx="5179725" cy="2042243"/>
            <a:chOff x="0" y="-47625"/>
            <a:chExt cx="6906300" cy="2722990"/>
          </a:xfrm>
        </p:grpSpPr>
        <p:sp>
          <p:nvSpPr>
            <p:cNvPr id="383" name="Google Shape;383;p14"/>
            <p:cNvSpPr txBox="1"/>
            <p:nvPr/>
          </p:nvSpPr>
          <p:spPr>
            <a:xfrm>
              <a:off x="0" y="622165"/>
              <a:ext cx="6906300" cy="20532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Char char="•"/>
              </a:pPr>
              <a:r>
                <a:rPr b="0" i="1" lang="en-US" sz="2501" u="sng" cap="none" strike="noStrike">
                  <a:solidFill>
                    <a:srgbClr val="4A4849"/>
                  </a:solidFill>
                  <a:latin typeface="Arial"/>
                  <a:ea typeface="Arial"/>
                  <a:cs typeface="Arial"/>
                  <a:sym typeface="Arial"/>
                  <a:hlinkClick r:id="rId4">
                    <a:extLst>
                      <a:ext uri="{A12FA001-AC4F-418D-AE19-62706E023703}">
                        <ahyp:hlinkClr val="tx"/>
                      </a:ext>
                    </a:extLst>
                  </a:hlinkClick>
                </a:rPr>
                <a:t>Fossil Capitalism in the Global South</a:t>
              </a:r>
              <a:endParaRPr/>
            </a:p>
            <a:p>
              <a:pPr indent="-387413" lvl="1" marL="457200" marR="0" rtl="0" algn="l">
                <a:lnSpc>
                  <a:spcPct val="100000"/>
                </a:lnSpc>
                <a:spcBef>
                  <a:spcPts val="0"/>
                </a:spcBef>
                <a:spcAft>
                  <a:spcPts val="0"/>
                </a:spcAft>
                <a:buClr>
                  <a:srgbClr val="4A4849"/>
                </a:buClr>
                <a:buSzPts val="2501"/>
                <a:buFont typeface="Arial"/>
                <a:buChar char="•"/>
              </a:pPr>
              <a:r>
                <a:rPr b="0" i="1" lang="en-US" sz="2501" u="sng" cap="none" strike="noStrike">
                  <a:solidFill>
                    <a:srgbClr val="4A4849"/>
                  </a:solidFill>
                  <a:latin typeface="Arial"/>
                  <a:ea typeface="Arial"/>
                  <a:cs typeface="Arial"/>
                  <a:sym typeface="Arial"/>
                  <a:hlinkClick r:id="rId5">
                    <a:extLst>
                      <a:ext uri="{A12FA001-AC4F-418D-AE19-62706E023703}">
                        <ahyp:hlinkClr val="tx"/>
                      </a:ext>
                    </a:extLst>
                  </a:hlinkClick>
                </a:rPr>
                <a:t>Who gets to keep burning fossil fuels as the planet heats up?</a:t>
              </a:r>
              <a:endParaRPr/>
            </a:p>
          </p:txBody>
        </p:sp>
        <p:sp>
          <p:nvSpPr>
            <p:cNvPr id="384" name="Google Shape;384;p14"/>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Read</a:t>
              </a:r>
              <a:endParaRPr/>
            </a:p>
          </p:txBody>
        </p:sp>
      </p:grpSp>
      <p:grpSp>
        <p:nvGrpSpPr>
          <p:cNvPr id="385" name="Google Shape;385;p14"/>
          <p:cNvGrpSpPr/>
          <p:nvPr/>
        </p:nvGrpSpPr>
        <p:grpSpPr>
          <a:xfrm>
            <a:off x="1038162" y="5780069"/>
            <a:ext cx="5179725" cy="887317"/>
            <a:chOff x="0" y="-47625"/>
            <a:chExt cx="6906300" cy="1183090"/>
          </a:xfrm>
        </p:grpSpPr>
        <p:sp>
          <p:nvSpPr>
            <p:cNvPr id="386" name="Google Shape;386;p14"/>
            <p:cNvSpPr txBox="1"/>
            <p:nvPr/>
          </p:nvSpPr>
          <p:spPr>
            <a:xfrm>
              <a:off x="0" y="62216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sng" cap="none" strike="noStrike">
                  <a:solidFill>
                    <a:srgbClr val="4A4849"/>
                  </a:solidFill>
                  <a:latin typeface="Arial"/>
                  <a:ea typeface="Arial"/>
                  <a:cs typeface="Arial"/>
                  <a:sym typeface="Arial"/>
                  <a:hlinkClick r:id="rId6">
                    <a:extLst>
                      <a:ext uri="{A12FA001-AC4F-418D-AE19-62706E023703}">
                        <ahyp:hlinkClr val="tx"/>
                      </a:ext>
                    </a:extLst>
                  </a:hlinkClick>
                </a:rPr>
                <a:t>What is Climate Justice?</a:t>
              </a:r>
              <a:endParaRPr/>
            </a:p>
          </p:txBody>
        </p:sp>
        <p:sp>
          <p:nvSpPr>
            <p:cNvPr id="387" name="Google Shape;387;p14"/>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Watch</a:t>
              </a:r>
              <a:endParaRPr/>
            </a:p>
          </p:txBody>
        </p:sp>
      </p:grpSp>
      <p:grpSp>
        <p:nvGrpSpPr>
          <p:cNvPr id="388" name="Google Shape;388;p14"/>
          <p:cNvGrpSpPr/>
          <p:nvPr/>
        </p:nvGrpSpPr>
        <p:grpSpPr>
          <a:xfrm>
            <a:off x="962025" y="1003725"/>
            <a:ext cx="8746178" cy="458700"/>
            <a:chOff x="962025" y="1003725"/>
            <a:chExt cx="8746178" cy="458700"/>
          </a:xfrm>
        </p:grpSpPr>
        <p:sp>
          <p:nvSpPr>
            <p:cNvPr id="389" name="Google Shape;389;p14"/>
            <p:cNvSpPr/>
            <p:nvPr/>
          </p:nvSpPr>
          <p:spPr>
            <a:xfrm>
              <a:off x="962025" y="1003725"/>
              <a:ext cx="19287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90" name="Google Shape;390;p14"/>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#4</a:t>
              </a: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94" name="Shape 394"/>
        <p:cNvGrpSpPr/>
        <p:nvPr/>
      </p:nvGrpSpPr>
      <p:grpSpPr>
        <a:xfrm>
          <a:off x="0" y="0"/>
          <a:ext cx="0" cy="0"/>
          <a:chOff x="0" y="0"/>
          <a:chExt cx="0" cy="0"/>
        </a:xfrm>
      </p:grpSpPr>
      <p:sp>
        <p:nvSpPr>
          <p:cNvPr id="395" name="Google Shape;395;p15"/>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3">
              <a:alphaModFix/>
            </a:blip>
            <a:stretch>
              <a:fillRect b="0" l="-102636" r="-33385" t="0"/>
            </a:stretch>
          </a:blipFill>
          <a:ln>
            <a:noFill/>
          </a:ln>
        </p:spPr>
      </p:sp>
      <p:sp>
        <p:nvSpPr>
          <p:cNvPr id="396" name="Google Shape;396;p15"/>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397" name="Google Shape;397;p15"/>
          <p:cNvSpPr/>
          <p:nvPr/>
        </p:nvSpPr>
        <p:spPr>
          <a:xfrm>
            <a:off x="12109950" y="9715500"/>
            <a:ext cx="6179057" cy="571623"/>
          </a:xfrm>
          <a:custGeom>
            <a:rect b="b" l="l" r="r" t="t"/>
            <a:pathLst>
              <a:path extrusionOk="0" h="181756" w="1627138">
                <a:moveTo>
                  <a:pt x="0" y="0"/>
                </a:moveTo>
                <a:lnTo>
                  <a:pt x="1627138" y="0"/>
                </a:lnTo>
                <a:lnTo>
                  <a:pt x="1627138" y="181756"/>
                </a:lnTo>
                <a:lnTo>
                  <a:pt x="0" y="181756"/>
                </a:lnTo>
                <a:close/>
              </a:path>
            </a:pathLst>
          </a:custGeom>
          <a:solidFill>
            <a:srgbClr val="04467C"/>
          </a:solidFill>
          <a:ln>
            <a:noFill/>
          </a:ln>
        </p:spPr>
      </p:sp>
      <p:sp>
        <p:nvSpPr>
          <p:cNvPr id="398" name="Google Shape;398;p15"/>
          <p:cNvSpPr txBox="1"/>
          <p:nvPr/>
        </p:nvSpPr>
        <p:spPr>
          <a:xfrm>
            <a:off x="12374826" y="0"/>
            <a:ext cx="5649300" cy="7986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None/>
            </a:pPr>
            <a:r>
              <a:rPr b="0" i="0" lang="en-US" sz="1600" u="none" cap="none" strike="noStrike">
                <a:solidFill>
                  <a:srgbClr val="FFFFFF"/>
                </a:solidFill>
                <a:latin typeface="Arial"/>
                <a:ea typeface="Arial"/>
                <a:cs typeface="Arial"/>
                <a:sym typeface="Arial"/>
              </a:rPr>
              <a:t>"</a:t>
            </a:r>
            <a:r>
              <a:rPr b="0" i="0" lang="en-US" sz="1600" u="sng" cap="none" strike="noStrike">
                <a:solidFill>
                  <a:srgbClr val="FFFFFF"/>
                </a:solidFill>
                <a:latin typeface="Arial"/>
                <a:ea typeface="Arial"/>
                <a:cs typeface="Arial"/>
                <a:sym typeface="Arial"/>
                <a:hlinkClick r:id="rId4">
                  <a:extLst>
                    <a:ext uri="{A12FA001-AC4F-418D-AE19-62706E023703}">
                      <ahyp:hlinkClr val="tx"/>
                    </a:ext>
                  </a:extLst>
                </a:hlinkClick>
              </a:rPr>
              <a:t>Effects of coal mining</a:t>
            </a:r>
            <a:r>
              <a:rPr b="0" i="0" lang="en-US" sz="1600" u="none" cap="none" strike="noStrike">
                <a:solidFill>
                  <a:srgbClr val="FFFFFF"/>
                </a:solidFill>
                <a:latin typeface="Arial"/>
                <a:ea typeface="Arial"/>
                <a:cs typeface="Arial"/>
                <a:sym typeface="Arial"/>
              </a:rPr>
              <a:t>" : photo </a:t>
            </a:r>
            <a:r>
              <a:rPr lang="en-US" sz="1600">
                <a:solidFill>
                  <a:srgbClr val="FFFFFF"/>
                </a:solidFill>
              </a:rPr>
              <a:t>courtesy of </a:t>
            </a:r>
            <a:r>
              <a:rPr b="0" i="0" lang="en-US" sz="1600" u="none" cap="none" strike="noStrike">
                <a:solidFill>
                  <a:srgbClr val="FFFFFF"/>
                </a:solidFill>
                <a:latin typeface="Arial"/>
                <a:ea typeface="Arial"/>
                <a:cs typeface="Arial"/>
                <a:sym typeface="Arial"/>
              </a:rPr>
              <a:t> </a:t>
            </a:r>
            <a:r>
              <a:rPr b="0" i="0" lang="en-US" sz="1600" cap="none" strike="noStrike">
                <a:solidFill>
                  <a:srgbClr val="FFFFFF"/>
                </a:solidFill>
                <a:latin typeface="Arial"/>
                <a:ea typeface="Arial"/>
                <a:cs typeface="Arial"/>
                <a:sym typeface="Arial"/>
              </a:rPr>
              <a:t>Jen</a:t>
            </a:r>
            <a:r>
              <a:rPr lang="en-US" sz="1600">
                <a:solidFill>
                  <a:srgbClr val="FFFFFF"/>
                </a:solidFill>
              </a:rPr>
              <a:t>nifer Woodard Maderazo on Flickr. License: CC BY.</a:t>
            </a:r>
            <a:endParaRPr/>
          </a:p>
        </p:txBody>
      </p:sp>
      <p:grpSp>
        <p:nvGrpSpPr>
          <p:cNvPr id="399" name="Google Shape;399;p15"/>
          <p:cNvGrpSpPr/>
          <p:nvPr/>
        </p:nvGrpSpPr>
        <p:grpSpPr>
          <a:xfrm>
            <a:off x="1028700" y="3050907"/>
            <a:ext cx="10425375" cy="3334275"/>
            <a:chOff x="0" y="1494842"/>
            <a:chExt cx="13900500" cy="4445700"/>
          </a:xfrm>
        </p:grpSpPr>
        <p:sp>
          <p:nvSpPr>
            <p:cNvPr id="400" name="Google Shape;400;p15"/>
            <p:cNvSpPr txBox="1"/>
            <p:nvPr/>
          </p:nvSpPr>
          <p:spPr>
            <a:xfrm>
              <a:off x="0" y="1494842"/>
              <a:ext cx="13900500" cy="4445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831" u="none" cap="none" strike="noStrike">
                  <a:solidFill>
                    <a:srgbClr val="4A4849"/>
                  </a:solidFill>
                  <a:latin typeface="Arial"/>
                  <a:ea typeface="Arial"/>
                  <a:cs typeface="Arial"/>
                  <a:sym typeface="Arial"/>
                </a:rPr>
                <a:t>Global Impacts of Mining</a:t>
              </a:r>
              <a:endParaRPr/>
            </a:p>
          </p:txBody>
        </p:sp>
        <p:sp>
          <p:nvSpPr>
            <p:cNvPr id="401" name="Google Shape;401;p15"/>
            <p:cNvSpPr txBox="1"/>
            <p:nvPr/>
          </p:nvSpPr>
          <p:spPr>
            <a:xfrm>
              <a:off x="0" y="5138570"/>
              <a:ext cx="135285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2" name="Google Shape;402;p15"/>
          <p:cNvSpPr txBox="1"/>
          <p:nvPr/>
        </p:nvSpPr>
        <p:spPr>
          <a:xfrm>
            <a:off x="1168238" y="6743477"/>
            <a:ext cx="101463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PART </a:t>
            </a:r>
            <a:r>
              <a:rPr b="1" lang="en-US" sz="3200">
                <a:solidFill>
                  <a:srgbClr val="4A4849"/>
                </a:solidFill>
              </a:rPr>
              <a:t>4</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06" name="Shape 406"/>
        <p:cNvGrpSpPr/>
        <p:nvPr/>
      </p:nvGrpSpPr>
      <p:grpSpPr>
        <a:xfrm>
          <a:off x="0" y="0"/>
          <a:ext cx="0" cy="0"/>
          <a:chOff x="0" y="0"/>
          <a:chExt cx="0" cy="0"/>
        </a:xfrm>
      </p:grpSpPr>
      <p:pic>
        <p:nvPicPr>
          <p:cNvPr id="407" name="Google Shape;407;p16" title="TheDebate-May-June-2023.png">
            <a:hlinkClick r:id="rId3"/>
          </p:cNvPr>
          <p:cNvPicPr preferRelativeResize="0"/>
          <p:nvPr/>
        </p:nvPicPr>
        <p:blipFill rotWithShape="1">
          <a:blip r:embed="rId4">
            <a:alphaModFix/>
          </a:blip>
          <a:srcRect b="38149" l="0" r="0" t="0"/>
          <a:stretch/>
        </p:blipFill>
        <p:spPr>
          <a:xfrm>
            <a:off x="6568575" y="0"/>
            <a:ext cx="11719424" cy="9715502"/>
          </a:xfrm>
          <a:prstGeom prst="rect">
            <a:avLst/>
          </a:prstGeom>
          <a:noFill/>
          <a:ln>
            <a:noFill/>
          </a:ln>
        </p:spPr>
      </p:pic>
      <p:sp>
        <p:nvSpPr>
          <p:cNvPr id="408" name="Google Shape;408;p16"/>
          <p:cNvSpPr/>
          <p:nvPr/>
        </p:nvSpPr>
        <p:spPr>
          <a:xfrm>
            <a:off x="6568563" y="9715500"/>
            <a:ext cx="12967519" cy="571500"/>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409" name="Google Shape;409;p16"/>
          <p:cNvSpPr txBox="1"/>
          <p:nvPr/>
        </p:nvSpPr>
        <p:spPr>
          <a:xfrm>
            <a:off x="1038162" y="1695674"/>
            <a:ext cx="42540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CONSIDERING THE NECESSITY OF MINERALS</a:t>
            </a:r>
            <a:endParaRPr/>
          </a:p>
        </p:txBody>
      </p:sp>
      <p:sp>
        <p:nvSpPr>
          <p:cNvPr id="410" name="Google Shape;410;p16"/>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grpSp>
        <p:nvGrpSpPr>
          <p:cNvPr id="411" name="Google Shape;411;p16"/>
          <p:cNvGrpSpPr/>
          <p:nvPr/>
        </p:nvGrpSpPr>
        <p:grpSpPr>
          <a:xfrm>
            <a:off x="1038162" y="3590488"/>
            <a:ext cx="4927949" cy="1657268"/>
            <a:chOff x="0" y="-47625"/>
            <a:chExt cx="6570600" cy="2209690"/>
          </a:xfrm>
        </p:grpSpPr>
        <p:sp>
          <p:nvSpPr>
            <p:cNvPr id="412" name="Google Shape;412;p16"/>
            <p:cNvSpPr txBox="1"/>
            <p:nvPr/>
          </p:nvSpPr>
          <p:spPr>
            <a:xfrm>
              <a:off x="0" y="622165"/>
              <a:ext cx="6570600" cy="1539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2501" u="sng" cap="none" strike="noStrike">
                  <a:solidFill>
                    <a:srgbClr val="4A4849"/>
                  </a:solidFill>
                  <a:latin typeface="Arial"/>
                  <a:ea typeface="Arial"/>
                  <a:cs typeface="Arial"/>
                  <a:sym typeface="Arial"/>
                  <a:hlinkClick r:id="rId5">
                    <a:extLst>
                      <a:ext uri="{A12FA001-AC4F-418D-AE19-62706E023703}">
                        <ahyp:hlinkClr val="tx"/>
                      </a:ext>
                    </a:extLst>
                  </a:hlinkClick>
                </a:rPr>
                <a:t>How Can U.S. Safely Mine Minerals Critical to a Carbon-Free Economy?</a:t>
              </a:r>
              <a:endParaRPr/>
            </a:p>
          </p:txBody>
        </p:sp>
        <p:sp>
          <p:nvSpPr>
            <p:cNvPr id="413" name="Google Shape;413;p16"/>
            <p:cNvSpPr txBox="1"/>
            <p:nvPr/>
          </p:nvSpPr>
          <p:spPr>
            <a:xfrm>
              <a:off x="0" y="-47625"/>
              <a:ext cx="65706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Read</a:t>
              </a:r>
              <a:endParaRPr/>
            </a:p>
          </p:txBody>
        </p:sp>
      </p:grpSp>
      <p:sp>
        <p:nvSpPr>
          <p:cNvPr id="414" name="Google Shape;414;p16"/>
          <p:cNvSpPr txBox="1"/>
          <p:nvPr/>
        </p:nvSpPr>
        <p:spPr>
          <a:xfrm>
            <a:off x="1028700" y="5931915"/>
            <a:ext cx="4927800" cy="76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See the next slide for discussion questions</a:t>
            </a:r>
            <a:endParaRPr/>
          </a:p>
        </p:txBody>
      </p:sp>
      <p:cxnSp>
        <p:nvCxnSpPr>
          <p:cNvPr id="415" name="Google Shape;415;p16"/>
          <p:cNvCxnSpPr/>
          <p:nvPr/>
        </p:nvCxnSpPr>
        <p:spPr>
          <a:xfrm>
            <a:off x="2507813" y="6531823"/>
            <a:ext cx="506400" cy="0"/>
          </a:xfrm>
          <a:prstGeom prst="straightConnector1">
            <a:avLst/>
          </a:prstGeom>
          <a:noFill/>
          <a:ln cap="flat" cmpd="sng" w="19050">
            <a:solidFill>
              <a:srgbClr val="000000"/>
            </a:solidFill>
            <a:prstDash val="solid"/>
            <a:round/>
            <a:headEnd len="sm" w="sm" type="none"/>
            <a:tailEnd len="med" w="med" type="stealth"/>
          </a:ln>
        </p:spPr>
      </p:cxnSp>
      <p:grpSp>
        <p:nvGrpSpPr>
          <p:cNvPr id="416" name="Google Shape;416;p16"/>
          <p:cNvGrpSpPr/>
          <p:nvPr/>
        </p:nvGrpSpPr>
        <p:grpSpPr>
          <a:xfrm>
            <a:off x="962025" y="1003725"/>
            <a:ext cx="8746178" cy="458700"/>
            <a:chOff x="962025" y="1003725"/>
            <a:chExt cx="8746178" cy="458700"/>
          </a:xfrm>
        </p:grpSpPr>
        <p:sp>
          <p:nvSpPr>
            <p:cNvPr id="417" name="Google Shape;417;p16"/>
            <p:cNvSpPr/>
            <p:nvPr/>
          </p:nvSpPr>
          <p:spPr>
            <a:xfrm>
              <a:off x="962025" y="1003725"/>
              <a:ext cx="19287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18" name="Google Shape;418;p16"/>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#5</a:t>
              </a:r>
              <a:endParaRPr/>
            </a:p>
          </p:txBody>
        </p:sp>
      </p:grpSp>
      <p:sp>
        <p:nvSpPr>
          <p:cNvPr id="419" name="Google Shape;419;p16"/>
          <p:cNvSpPr txBox="1"/>
          <p:nvPr/>
        </p:nvSpPr>
        <p:spPr>
          <a:xfrm>
            <a:off x="6799950" y="244900"/>
            <a:ext cx="3860100" cy="16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4A4849"/>
                </a:solidFill>
                <a:latin typeface="Calibri"/>
                <a:ea typeface="Calibri"/>
                <a:cs typeface="Calibri"/>
                <a:sym typeface="Calibri"/>
              </a:rPr>
              <a:t>© Environmental Law Institute. All rights reserved. This content is excluded from our Creative Commons license. For more information, see </a:t>
            </a:r>
            <a:r>
              <a:rPr lang="en-US" sz="1800" u="sng">
                <a:solidFill>
                  <a:srgbClr val="4A4849"/>
                </a:solidFill>
                <a:latin typeface="Calibri"/>
                <a:ea typeface="Calibri"/>
                <a:cs typeface="Calibri"/>
                <a:sym typeface="Calibri"/>
                <a:hlinkClick r:id="rId6">
                  <a:extLst>
                    <a:ext uri="{A12FA001-AC4F-418D-AE19-62706E023703}">
                      <ahyp:hlinkClr val="tx"/>
                    </a:ext>
                  </a:extLst>
                </a:hlinkClick>
              </a:rPr>
              <a:t>https://ocw.mit.edu/help/faq-fair-use/</a:t>
            </a:r>
            <a:r>
              <a:rPr lang="en-US" sz="1800">
                <a:solidFill>
                  <a:srgbClr val="4A4849"/>
                </a:solidFill>
                <a:latin typeface="Calibri"/>
                <a:ea typeface="Calibri"/>
                <a:cs typeface="Calibri"/>
                <a:sym typeface="Calibri"/>
              </a:rPr>
              <a:t> .</a:t>
            </a:r>
            <a:endParaRPr sz="1800">
              <a:solidFill>
                <a:srgbClr val="4A4849"/>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23" name="Shape 423"/>
        <p:cNvGrpSpPr/>
        <p:nvPr/>
      </p:nvGrpSpPr>
      <p:grpSpPr>
        <a:xfrm>
          <a:off x="0" y="0"/>
          <a:ext cx="0" cy="0"/>
          <a:chOff x="0" y="0"/>
          <a:chExt cx="0" cy="0"/>
        </a:xfrm>
      </p:grpSpPr>
      <p:sp>
        <p:nvSpPr>
          <p:cNvPr id="424" name="Google Shape;424;p17"/>
          <p:cNvSpPr/>
          <p:nvPr/>
        </p:nvSpPr>
        <p:spPr>
          <a:xfrm>
            <a:off x="6568563" y="9715500"/>
            <a:ext cx="12967519" cy="571500"/>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425" name="Google Shape;425;p17"/>
          <p:cNvSpPr txBox="1"/>
          <p:nvPr/>
        </p:nvSpPr>
        <p:spPr>
          <a:xfrm>
            <a:off x="1038162" y="1695674"/>
            <a:ext cx="42540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CONSIDERING THE NECESSITY OF MINERALS</a:t>
            </a:r>
            <a:endParaRPr/>
          </a:p>
        </p:txBody>
      </p:sp>
      <p:sp>
        <p:nvSpPr>
          <p:cNvPr id="426" name="Google Shape;426;p17"/>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grpSp>
        <p:nvGrpSpPr>
          <p:cNvPr id="427" name="Google Shape;427;p17"/>
          <p:cNvGrpSpPr/>
          <p:nvPr/>
        </p:nvGrpSpPr>
        <p:grpSpPr>
          <a:xfrm>
            <a:off x="1038162" y="3334435"/>
            <a:ext cx="4927949" cy="3281487"/>
            <a:chOff x="0" y="-47625"/>
            <a:chExt cx="6570600" cy="4375315"/>
          </a:xfrm>
        </p:grpSpPr>
        <p:sp>
          <p:nvSpPr>
            <p:cNvPr id="428" name="Google Shape;428;p17"/>
            <p:cNvSpPr txBox="1"/>
            <p:nvPr/>
          </p:nvSpPr>
          <p:spPr>
            <a:xfrm>
              <a:off x="0" y="631690"/>
              <a:ext cx="6570600" cy="3696000"/>
            </a:xfrm>
            <a:prstGeom prst="rect">
              <a:avLst/>
            </a:prstGeom>
            <a:noFill/>
            <a:ln>
              <a:noFill/>
            </a:ln>
          </p:spPr>
          <p:txBody>
            <a:bodyPr anchorCtr="0" anchor="t" bIns="0" lIns="0" spcFirstLastPara="1" rIns="0" wrap="square" tIns="0">
              <a:spAutoFit/>
            </a:bodyPr>
            <a:lstStyle/>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Compton expresses skepticism regarding matching energy demand with a stream of recycled metals. Is this skepticism warranted? Why or why not?</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What solutions does Compton propose? How can these be realized on both an individual &amp; community level?</a:t>
              </a:r>
              <a:endParaRPr/>
            </a:p>
          </p:txBody>
        </p:sp>
        <p:sp>
          <p:nvSpPr>
            <p:cNvPr id="429" name="Google Shape;429;p17"/>
            <p:cNvSpPr txBox="1"/>
            <p:nvPr/>
          </p:nvSpPr>
          <p:spPr>
            <a:xfrm>
              <a:off x="0" y="-47625"/>
              <a:ext cx="65706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Group 1: Supply chain</a:t>
              </a:r>
              <a:endParaRPr/>
            </a:p>
          </p:txBody>
        </p:sp>
      </p:grpSp>
      <p:grpSp>
        <p:nvGrpSpPr>
          <p:cNvPr id="430" name="Google Shape;430;p17"/>
          <p:cNvGrpSpPr/>
          <p:nvPr/>
        </p:nvGrpSpPr>
        <p:grpSpPr>
          <a:xfrm>
            <a:off x="1028700" y="6948398"/>
            <a:ext cx="4937400" cy="2357411"/>
            <a:chOff x="0" y="-47625"/>
            <a:chExt cx="6583200" cy="3143215"/>
          </a:xfrm>
        </p:grpSpPr>
        <p:sp>
          <p:nvSpPr>
            <p:cNvPr id="431" name="Google Shape;431;p17"/>
            <p:cNvSpPr txBox="1"/>
            <p:nvPr/>
          </p:nvSpPr>
          <p:spPr>
            <a:xfrm>
              <a:off x="0" y="631690"/>
              <a:ext cx="6583200" cy="246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001" u="none" cap="none" strike="noStrike">
                  <a:solidFill>
                    <a:srgbClr val="4A4849"/>
                  </a:solidFill>
                  <a:latin typeface="Arial"/>
                  <a:ea typeface="Arial"/>
                  <a:cs typeface="Arial"/>
                  <a:sym typeface="Arial"/>
                </a:rPr>
                <a:t>Henderson outlines the health damage &amp; continued neglect for native communities on public land. What solutions does Henderson outline? How can these proposed solutions be exercised on an individual &amp; community level?</a:t>
              </a:r>
              <a:endParaRPr/>
            </a:p>
          </p:txBody>
        </p:sp>
        <p:sp>
          <p:nvSpPr>
            <p:cNvPr id="432" name="Google Shape;432;p17"/>
            <p:cNvSpPr txBox="1"/>
            <p:nvPr/>
          </p:nvSpPr>
          <p:spPr>
            <a:xfrm>
              <a:off x="0" y="-47625"/>
              <a:ext cx="65832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Group 2: Reform and energy</a:t>
              </a:r>
              <a:endParaRPr/>
            </a:p>
          </p:txBody>
        </p:sp>
      </p:grpSp>
      <p:grpSp>
        <p:nvGrpSpPr>
          <p:cNvPr id="433" name="Google Shape;433;p17"/>
          <p:cNvGrpSpPr/>
          <p:nvPr/>
        </p:nvGrpSpPr>
        <p:grpSpPr>
          <a:xfrm>
            <a:off x="7011238" y="1631380"/>
            <a:ext cx="9751500" cy="1433562"/>
            <a:chOff x="0" y="-47625"/>
            <a:chExt cx="13002000" cy="1911415"/>
          </a:xfrm>
        </p:grpSpPr>
        <p:sp>
          <p:nvSpPr>
            <p:cNvPr id="434" name="Google Shape;434;p17"/>
            <p:cNvSpPr txBox="1"/>
            <p:nvPr/>
          </p:nvSpPr>
          <p:spPr>
            <a:xfrm>
              <a:off x="0" y="631690"/>
              <a:ext cx="13002000" cy="1232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001" u="none" cap="none" strike="noStrike">
                  <a:solidFill>
                    <a:srgbClr val="4A4849"/>
                  </a:solidFill>
                  <a:latin typeface="Arial"/>
                  <a:ea typeface="Arial"/>
                  <a:cs typeface="Arial"/>
                  <a:sym typeface="Arial"/>
                </a:rPr>
                <a:t>Mergen addresses claims that lithium mines are essential to a net-zero economy despite continued opposition and failed land protection. What solutions does Mergen propose? Do you think that this monetary proposal is enough? Why or Why not?</a:t>
              </a:r>
              <a:endParaRPr/>
            </a:p>
          </p:txBody>
        </p:sp>
        <p:sp>
          <p:nvSpPr>
            <p:cNvPr id="435" name="Google Shape;435;p17"/>
            <p:cNvSpPr txBox="1"/>
            <p:nvPr/>
          </p:nvSpPr>
          <p:spPr>
            <a:xfrm>
              <a:off x="0" y="-47625"/>
              <a:ext cx="130020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Group 3: Electricity</a:t>
              </a:r>
              <a:endParaRPr/>
            </a:p>
          </p:txBody>
        </p:sp>
      </p:grpSp>
      <p:grpSp>
        <p:nvGrpSpPr>
          <p:cNvPr id="436" name="Google Shape;436;p17"/>
          <p:cNvGrpSpPr/>
          <p:nvPr/>
        </p:nvGrpSpPr>
        <p:grpSpPr>
          <a:xfrm>
            <a:off x="7011238" y="3522831"/>
            <a:ext cx="9751500" cy="1741587"/>
            <a:chOff x="0" y="-47625"/>
            <a:chExt cx="13002000" cy="2322115"/>
          </a:xfrm>
        </p:grpSpPr>
        <p:sp>
          <p:nvSpPr>
            <p:cNvPr id="437" name="Google Shape;437;p17"/>
            <p:cNvSpPr txBox="1"/>
            <p:nvPr/>
          </p:nvSpPr>
          <p:spPr>
            <a:xfrm>
              <a:off x="0" y="631690"/>
              <a:ext cx="13002000" cy="164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001" u="none" cap="none" strike="noStrike">
                  <a:solidFill>
                    <a:srgbClr val="4A4849"/>
                  </a:solidFill>
                  <a:latin typeface="Arial"/>
                  <a:ea typeface="Arial"/>
                  <a:cs typeface="Arial"/>
                  <a:sym typeface="Arial"/>
                </a:rPr>
                <a:t>Odell addresses the US's high GHG emissions and large import rates of mined goods causing environmental &amp; social harms in many regions, including Latin America. What does Odell propose in terms of country relations and internal solutions? How can these proposed solutions be exercised on an individual &amp; community level?</a:t>
              </a:r>
              <a:endParaRPr/>
            </a:p>
          </p:txBody>
        </p:sp>
        <p:sp>
          <p:nvSpPr>
            <p:cNvPr id="438" name="Google Shape;438;p17"/>
            <p:cNvSpPr txBox="1"/>
            <p:nvPr/>
          </p:nvSpPr>
          <p:spPr>
            <a:xfrm>
              <a:off x="0" y="-47625"/>
              <a:ext cx="130020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Group 4: International cooperation</a:t>
              </a:r>
              <a:endParaRPr/>
            </a:p>
          </p:txBody>
        </p:sp>
      </p:grpSp>
      <p:grpSp>
        <p:nvGrpSpPr>
          <p:cNvPr id="439" name="Google Shape;439;p17"/>
          <p:cNvGrpSpPr/>
          <p:nvPr/>
        </p:nvGrpSpPr>
        <p:grpSpPr>
          <a:xfrm>
            <a:off x="7011238" y="5766707"/>
            <a:ext cx="9751500" cy="1433562"/>
            <a:chOff x="0" y="-47625"/>
            <a:chExt cx="13002000" cy="1911415"/>
          </a:xfrm>
        </p:grpSpPr>
        <p:sp>
          <p:nvSpPr>
            <p:cNvPr id="440" name="Google Shape;440;p17"/>
            <p:cNvSpPr txBox="1"/>
            <p:nvPr/>
          </p:nvSpPr>
          <p:spPr>
            <a:xfrm>
              <a:off x="0" y="631690"/>
              <a:ext cx="13002000" cy="1232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001" u="none" cap="none" strike="noStrike">
                  <a:solidFill>
                    <a:srgbClr val="4A4849"/>
                  </a:solidFill>
                  <a:latin typeface="Arial"/>
                  <a:ea typeface="Arial"/>
                  <a:cs typeface="Arial"/>
                  <a:sym typeface="Arial"/>
                </a:rPr>
                <a:t>Mergen addresses claims that lithium mines are essential to a net-zero economy despite continued opposition and failed land protection. What solutions does Mergen propose? Do you think that this monetary proposal is enough? Why or Why not?</a:t>
              </a:r>
              <a:endParaRPr/>
            </a:p>
          </p:txBody>
        </p:sp>
        <p:sp>
          <p:nvSpPr>
            <p:cNvPr id="441" name="Google Shape;441;p17"/>
            <p:cNvSpPr txBox="1"/>
            <p:nvPr/>
          </p:nvSpPr>
          <p:spPr>
            <a:xfrm>
              <a:off x="0" y="-47625"/>
              <a:ext cx="130020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Group 5: Just transition</a:t>
              </a:r>
              <a:endParaRPr/>
            </a:p>
          </p:txBody>
        </p:sp>
      </p:grpSp>
      <p:grpSp>
        <p:nvGrpSpPr>
          <p:cNvPr id="442" name="Google Shape;442;p17"/>
          <p:cNvGrpSpPr/>
          <p:nvPr/>
        </p:nvGrpSpPr>
        <p:grpSpPr>
          <a:xfrm>
            <a:off x="7011238" y="7658157"/>
            <a:ext cx="9751500" cy="1433562"/>
            <a:chOff x="0" y="-47625"/>
            <a:chExt cx="13002000" cy="1911415"/>
          </a:xfrm>
        </p:grpSpPr>
        <p:sp>
          <p:nvSpPr>
            <p:cNvPr id="443" name="Google Shape;443;p17"/>
            <p:cNvSpPr txBox="1"/>
            <p:nvPr/>
          </p:nvSpPr>
          <p:spPr>
            <a:xfrm>
              <a:off x="0" y="631690"/>
              <a:ext cx="13002000" cy="1232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001" u="none" cap="none" strike="noStrike">
                  <a:solidFill>
                    <a:srgbClr val="4A4849"/>
                  </a:solidFill>
                  <a:latin typeface="Arial"/>
                  <a:ea typeface="Arial"/>
                  <a:cs typeface="Arial"/>
                  <a:sym typeface="Arial"/>
                </a:rPr>
                <a:t>Mergen addresses claims that lithium mines are essential to a net-zero economy despite continued opposition and failed land protection. What solutions does Mergen propose? Do you think that this monetary proposal is enough? Why or Why not?</a:t>
              </a:r>
              <a:endParaRPr/>
            </a:p>
          </p:txBody>
        </p:sp>
        <p:sp>
          <p:nvSpPr>
            <p:cNvPr id="444" name="Google Shape;444;p17"/>
            <p:cNvSpPr txBox="1"/>
            <p:nvPr/>
          </p:nvSpPr>
          <p:spPr>
            <a:xfrm>
              <a:off x="0" y="-47625"/>
              <a:ext cx="130020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Group 6: US mineral potential</a:t>
              </a:r>
              <a:endParaRPr/>
            </a:p>
          </p:txBody>
        </p:sp>
      </p:grpSp>
      <p:grpSp>
        <p:nvGrpSpPr>
          <p:cNvPr id="445" name="Google Shape;445;p17"/>
          <p:cNvGrpSpPr/>
          <p:nvPr/>
        </p:nvGrpSpPr>
        <p:grpSpPr>
          <a:xfrm>
            <a:off x="962025" y="1003725"/>
            <a:ext cx="8746178" cy="458700"/>
            <a:chOff x="962025" y="1003725"/>
            <a:chExt cx="8746178" cy="458700"/>
          </a:xfrm>
        </p:grpSpPr>
        <p:sp>
          <p:nvSpPr>
            <p:cNvPr id="446" name="Google Shape;446;p17"/>
            <p:cNvSpPr/>
            <p:nvPr/>
          </p:nvSpPr>
          <p:spPr>
            <a:xfrm>
              <a:off x="962025" y="1003725"/>
              <a:ext cx="19287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47" name="Google Shape;447;p17"/>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#5</a:t>
              </a: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51" name="Shape 451"/>
        <p:cNvGrpSpPr/>
        <p:nvPr/>
      </p:nvGrpSpPr>
      <p:grpSpPr>
        <a:xfrm>
          <a:off x="0" y="0"/>
          <a:ext cx="0" cy="0"/>
          <a:chOff x="0" y="0"/>
          <a:chExt cx="0" cy="0"/>
        </a:xfrm>
      </p:grpSpPr>
      <p:sp>
        <p:nvSpPr>
          <p:cNvPr id="452" name="Google Shape;452;p18"/>
          <p:cNvSpPr/>
          <p:nvPr/>
        </p:nvSpPr>
        <p:spPr>
          <a:xfrm>
            <a:off x="6568563" y="9715500"/>
            <a:ext cx="12967519" cy="571500"/>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453" name="Google Shape;453;p18"/>
          <p:cNvSpPr txBox="1"/>
          <p:nvPr/>
        </p:nvSpPr>
        <p:spPr>
          <a:xfrm>
            <a:off x="1038162" y="1695674"/>
            <a:ext cx="42540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MINING CASE STUDY IN CHILE</a:t>
            </a:r>
            <a:endParaRPr/>
          </a:p>
        </p:txBody>
      </p:sp>
      <p:sp>
        <p:nvSpPr>
          <p:cNvPr id="454" name="Google Shape;454;p18"/>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grpSp>
        <p:nvGrpSpPr>
          <p:cNvPr id="455" name="Google Shape;455;p18"/>
          <p:cNvGrpSpPr/>
          <p:nvPr/>
        </p:nvGrpSpPr>
        <p:grpSpPr>
          <a:xfrm>
            <a:off x="1038162" y="3183194"/>
            <a:ext cx="5179725" cy="1657268"/>
            <a:chOff x="0" y="-47625"/>
            <a:chExt cx="6906300" cy="2209690"/>
          </a:xfrm>
        </p:grpSpPr>
        <p:sp>
          <p:nvSpPr>
            <p:cNvPr id="456" name="Google Shape;456;p18"/>
            <p:cNvSpPr txBox="1"/>
            <p:nvPr/>
          </p:nvSpPr>
          <p:spPr>
            <a:xfrm>
              <a:off x="0" y="622165"/>
              <a:ext cx="6906300" cy="1539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2501" u="sng" cap="none" strike="noStrike">
                  <a:solidFill>
                    <a:srgbClr val="4A4849"/>
                  </a:solidFill>
                  <a:latin typeface="Arial"/>
                  <a:ea typeface="Arial"/>
                  <a:cs typeface="Arial"/>
                  <a:sym typeface="Arial"/>
                  <a:hlinkClick r:id="rId4">
                    <a:extLst>
                      <a:ext uri="{A12FA001-AC4F-418D-AE19-62706E023703}">
                        <ahyp:hlinkClr val="tx"/>
                      </a:ext>
                    </a:extLst>
                  </a:hlinkClick>
                </a:rPr>
                <a:t>Hydrosocial Displacements: Climate Change and Community Relations in Chile's Mining Regions</a:t>
              </a:r>
              <a:endParaRPr>
                <a:solidFill>
                  <a:srgbClr val="4A4849"/>
                </a:solidFill>
              </a:endParaRPr>
            </a:p>
          </p:txBody>
        </p:sp>
        <p:sp>
          <p:nvSpPr>
            <p:cNvPr id="457" name="Google Shape;457;p18"/>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Read</a:t>
              </a:r>
              <a:endParaRPr/>
            </a:p>
          </p:txBody>
        </p:sp>
      </p:grpSp>
      <p:grpSp>
        <p:nvGrpSpPr>
          <p:cNvPr id="458" name="Google Shape;458;p18"/>
          <p:cNvGrpSpPr/>
          <p:nvPr/>
        </p:nvGrpSpPr>
        <p:grpSpPr>
          <a:xfrm>
            <a:off x="1028700" y="5342777"/>
            <a:ext cx="5179725" cy="1272293"/>
            <a:chOff x="0" y="-356758"/>
            <a:chExt cx="6906300" cy="1696390"/>
          </a:xfrm>
        </p:grpSpPr>
        <p:sp>
          <p:nvSpPr>
            <p:cNvPr id="459" name="Google Shape;459;p18"/>
            <p:cNvSpPr txBox="1"/>
            <p:nvPr/>
          </p:nvSpPr>
          <p:spPr>
            <a:xfrm>
              <a:off x="0" y="313032"/>
              <a:ext cx="6906300" cy="102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Define hydrosocial conflict. What are some examples?</a:t>
              </a:r>
              <a:endParaRPr/>
            </a:p>
          </p:txBody>
        </p:sp>
        <p:sp>
          <p:nvSpPr>
            <p:cNvPr id="460" name="Google Shape;460;p18"/>
            <p:cNvSpPr txBox="1"/>
            <p:nvPr/>
          </p:nvSpPr>
          <p:spPr>
            <a:xfrm>
              <a:off x="0" y="-356758"/>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Before reading</a:t>
              </a:r>
              <a:endParaRPr/>
            </a:p>
          </p:txBody>
        </p:sp>
      </p:grpSp>
      <p:sp>
        <p:nvSpPr>
          <p:cNvPr id="461" name="Google Shape;461;p18">
            <a:hlinkClick r:id="rId5"/>
          </p:cNvPr>
          <p:cNvSpPr/>
          <p:nvPr/>
        </p:nvSpPr>
        <p:spPr>
          <a:xfrm>
            <a:off x="6568563" y="0"/>
            <a:ext cx="11719437" cy="9715500"/>
          </a:xfrm>
          <a:custGeom>
            <a:rect b="b" l="l" r="r" t="t"/>
            <a:pathLst>
              <a:path extrusionOk="0" h="9715500" w="11719437">
                <a:moveTo>
                  <a:pt x="0" y="0"/>
                </a:moveTo>
                <a:lnTo>
                  <a:pt x="11719437" y="0"/>
                </a:lnTo>
                <a:lnTo>
                  <a:pt x="11719437" y="9715500"/>
                </a:lnTo>
                <a:lnTo>
                  <a:pt x="0" y="9715500"/>
                </a:lnTo>
                <a:lnTo>
                  <a:pt x="0" y="0"/>
                </a:lnTo>
                <a:close/>
              </a:path>
            </a:pathLst>
          </a:custGeom>
          <a:blipFill rotWithShape="1">
            <a:blip r:embed="rId6">
              <a:alphaModFix/>
            </a:blip>
            <a:stretch>
              <a:fillRect b="-56240" l="0" r="0" t="0"/>
            </a:stretch>
          </a:blipFill>
          <a:ln>
            <a:noFill/>
          </a:ln>
        </p:spPr>
      </p:sp>
      <p:grpSp>
        <p:nvGrpSpPr>
          <p:cNvPr id="462" name="Google Shape;462;p18"/>
          <p:cNvGrpSpPr/>
          <p:nvPr/>
        </p:nvGrpSpPr>
        <p:grpSpPr>
          <a:xfrm>
            <a:off x="962025" y="1003725"/>
            <a:ext cx="8746178" cy="458700"/>
            <a:chOff x="962025" y="1003725"/>
            <a:chExt cx="8746178" cy="458700"/>
          </a:xfrm>
        </p:grpSpPr>
        <p:sp>
          <p:nvSpPr>
            <p:cNvPr id="463" name="Google Shape;463;p18"/>
            <p:cNvSpPr/>
            <p:nvPr/>
          </p:nvSpPr>
          <p:spPr>
            <a:xfrm>
              <a:off x="962025" y="1003725"/>
              <a:ext cx="19287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64" name="Google Shape;464;p18"/>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#6</a:t>
              </a:r>
              <a:endParaRPr/>
            </a:p>
          </p:txBody>
        </p:sp>
      </p:grpSp>
      <p:sp>
        <p:nvSpPr>
          <p:cNvPr id="465" name="Google Shape;465;p18"/>
          <p:cNvSpPr txBox="1"/>
          <p:nvPr/>
        </p:nvSpPr>
        <p:spPr>
          <a:xfrm>
            <a:off x="7097075" y="8549500"/>
            <a:ext cx="6627000" cy="98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solidFill>
                  <a:srgbClr val="FAF6EE"/>
                </a:solidFill>
              </a:rPr>
              <a:t>© Scott D. Odell. All rights reserved. This content is excluded from our Creative Commons license. For more information, see </a:t>
            </a:r>
            <a:r>
              <a:rPr lang="en-US" sz="1600" u="sng">
                <a:solidFill>
                  <a:srgbClr val="FAF6EE"/>
                </a:solidFill>
                <a:hlinkClick r:id="rId7">
                  <a:extLst>
                    <a:ext uri="{A12FA001-AC4F-418D-AE19-62706E023703}">
                      <ahyp:hlinkClr val="tx"/>
                    </a:ext>
                  </a:extLst>
                </a:hlinkClick>
              </a:rPr>
              <a:t>https://ocw.mit.edu/help/faq-fair-use/</a:t>
            </a:r>
            <a:r>
              <a:rPr lang="en-US" sz="1600">
                <a:solidFill>
                  <a:srgbClr val="FAF6EE"/>
                </a:solidFill>
              </a:rPr>
              <a:t> .</a:t>
            </a:r>
            <a:endParaRPr sz="1600">
              <a:solidFill>
                <a:srgbClr val="FAF6EE"/>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75" name="Shape 175"/>
        <p:cNvGrpSpPr/>
        <p:nvPr/>
      </p:nvGrpSpPr>
      <p:grpSpPr>
        <a:xfrm>
          <a:off x="0" y="0"/>
          <a:ext cx="0" cy="0"/>
          <a:chOff x="0" y="0"/>
          <a:chExt cx="0" cy="0"/>
        </a:xfrm>
      </p:grpSpPr>
      <p:sp>
        <p:nvSpPr>
          <p:cNvPr id="176" name="Google Shape;176;p2"/>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3">
              <a:alphaModFix/>
            </a:blip>
            <a:stretch>
              <a:fillRect b="0" l="-53210" r="-82672" t="0"/>
            </a:stretch>
          </a:blipFill>
          <a:ln>
            <a:noFill/>
          </a:ln>
        </p:spPr>
      </p:sp>
      <p:sp>
        <p:nvSpPr>
          <p:cNvPr id="177" name="Google Shape;177;p2"/>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178" name="Google Shape;178;p2"/>
          <p:cNvSpPr/>
          <p:nvPr/>
        </p:nvSpPr>
        <p:spPr>
          <a:xfrm>
            <a:off x="12109962" y="9715500"/>
            <a:ext cx="6178038" cy="571500"/>
          </a:xfrm>
          <a:custGeom>
            <a:rect b="b" l="l" r="r" t="t"/>
            <a:pathLst>
              <a:path extrusionOk="0" h="150519" w="1627138">
                <a:moveTo>
                  <a:pt x="0" y="0"/>
                </a:moveTo>
                <a:lnTo>
                  <a:pt x="1627138" y="0"/>
                </a:lnTo>
                <a:lnTo>
                  <a:pt x="1627138" y="150519"/>
                </a:lnTo>
                <a:lnTo>
                  <a:pt x="0" y="150519"/>
                </a:lnTo>
                <a:close/>
              </a:path>
            </a:pathLst>
          </a:custGeom>
          <a:solidFill>
            <a:srgbClr val="04467C"/>
          </a:solidFill>
          <a:ln>
            <a:noFill/>
          </a:ln>
        </p:spPr>
      </p:sp>
      <p:sp>
        <p:nvSpPr>
          <p:cNvPr id="179" name="Google Shape;179;p2"/>
          <p:cNvSpPr txBox="1"/>
          <p:nvPr/>
        </p:nvSpPr>
        <p:spPr>
          <a:xfrm>
            <a:off x="12109887" y="-12"/>
            <a:ext cx="6178200" cy="716100"/>
          </a:xfrm>
          <a:prstGeom prst="rect">
            <a:avLst/>
          </a:prstGeom>
          <a:noFill/>
          <a:ln>
            <a:noFill/>
          </a:ln>
        </p:spPr>
        <p:txBody>
          <a:bodyPr anchorCtr="0" anchor="ctr" bIns="50800" lIns="50800" spcFirstLastPara="1" rIns="50800" wrap="square" tIns="50800">
            <a:noAutofit/>
          </a:bodyPr>
          <a:lstStyle/>
          <a:p>
            <a:pPr indent="0" lvl="0" marL="0" marR="0" rtl="0" algn="ctr">
              <a:lnSpc>
                <a:spcPct val="140025"/>
              </a:lnSpc>
              <a:spcBef>
                <a:spcPts val="0"/>
              </a:spcBef>
              <a:spcAft>
                <a:spcPts val="0"/>
              </a:spcAft>
              <a:buNone/>
            </a:pPr>
            <a:r>
              <a:rPr lang="en-US">
                <a:solidFill>
                  <a:srgbClr val="4A4849"/>
                </a:solidFill>
              </a:rPr>
              <a:t>Photo by </a:t>
            </a:r>
            <a:r>
              <a:rPr b="0" i="0" lang="en-US" sz="1599" u="sng" cap="none" strike="noStrike">
                <a:solidFill>
                  <a:srgbClr val="4A4849"/>
                </a:solidFill>
                <a:latin typeface="Arial"/>
                <a:ea typeface="Arial"/>
                <a:cs typeface="Arial"/>
                <a:sym typeface="Arial"/>
                <a:hlinkClick r:id="rId4">
                  <a:extLst>
                    <a:ext uri="{A12FA001-AC4F-418D-AE19-62706E023703}">
                      <ahyp:hlinkClr val="tx"/>
                    </a:ext>
                  </a:extLst>
                </a:hlinkClick>
              </a:rPr>
              <a:t>Markus Spiske</a:t>
            </a:r>
            <a:r>
              <a:rPr b="0" i="0" lang="en-US" sz="1599" u="none" cap="none" strike="noStrike">
                <a:solidFill>
                  <a:srgbClr val="4A4849"/>
                </a:solidFill>
                <a:latin typeface="Arial"/>
                <a:ea typeface="Arial"/>
                <a:cs typeface="Arial"/>
                <a:sym typeface="Arial"/>
              </a:rPr>
              <a:t> on </a:t>
            </a:r>
            <a:r>
              <a:rPr b="0" i="0" lang="en-US" sz="1599" u="sng" cap="none" strike="noStrike">
                <a:solidFill>
                  <a:srgbClr val="4A4849"/>
                </a:solidFill>
                <a:latin typeface="Arial"/>
                <a:ea typeface="Arial"/>
                <a:cs typeface="Arial"/>
                <a:sym typeface="Arial"/>
                <a:hlinkClick r:id="rId5">
                  <a:extLst>
                    <a:ext uri="{A12FA001-AC4F-418D-AE19-62706E023703}">
                      <ahyp:hlinkClr val="tx"/>
                    </a:ext>
                  </a:extLst>
                </a:hlinkClick>
              </a:rPr>
              <a:t>Unsplash</a:t>
            </a:r>
            <a:endParaRPr>
              <a:solidFill>
                <a:srgbClr val="4A4849"/>
              </a:solidFill>
            </a:endParaRPr>
          </a:p>
        </p:txBody>
      </p:sp>
      <p:sp>
        <p:nvSpPr>
          <p:cNvPr id="180" name="Google Shape;180;p2"/>
          <p:cNvSpPr txBox="1"/>
          <p:nvPr/>
        </p:nvSpPr>
        <p:spPr>
          <a:xfrm>
            <a:off x="1028700" y="1095375"/>
            <a:ext cx="107574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What’s in this module?</a:t>
            </a:r>
            <a:endParaRPr/>
          </a:p>
        </p:txBody>
      </p:sp>
      <p:sp>
        <p:nvSpPr>
          <p:cNvPr id="181" name="Google Shape;181;p2"/>
          <p:cNvSpPr txBox="1"/>
          <p:nvPr/>
        </p:nvSpPr>
        <p:spPr>
          <a:xfrm>
            <a:off x="1028700" y="3042705"/>
            <a:ext cx="10679100" cy="160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This module introduces foundational components, dilemmas and debates surrounding global climate justice. Students have the opportunity to see many examples through interactive case studies and activities with resources from BBC, MIT, TED.com and more.</a:t>
            </a:r>
            <a:endParaRPr/>
          </a:p>
        </p:txBody>
      </p:sp>
      <p:sp>
        <p:nvSpPr>
          <p:cNvPr id="182" name="Google Shape;182;p2"/>
          <p:cNvSpPr txBox="1"/>
          <p:nvPr/>
        </p:nvSpPr>
        <p:spPr>
          <a:xfrm>
            <a:off x="1028700" y="6267258"/>
            <a:ext cx="3458700" cy="160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3 videos</a:t>
            </a:r>
            <a:endParaRPr/>
          </a:p>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6 readings</a:t>
            </a:r>
            <a:endParaRPr/>
          </a:p>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9 optional activities</a:t>
            </a:r>
            <a:endParaRPr/>
          </a:p>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1 optional project</a:t>
            </a:r>
            <a:endParaRPr/>
          </a:p>
        </p:txBody>
      </p:sp>
      <p:sp>
        <p:nvSpPr>
          <p:cNvPr id="183" name="Google Shape;183;p2"/>
          <p:cNvSpPr txBox="1"/>
          <p:nvPr/>
        </p:nvSpPr>
        <p:spPr>
          <a:xfrm>
            <a:off x="4487333" y="6267258"/>
            <a:ext cx="7220700" cy="2001900"/>
          </a:xfrm>
          <a:prstGeom prst="rect">
            <a:avLst/>
          </a:prstGeom>
          <a:noFill/>
          <a:ln>
            <a:noFill/>
          </a:ln>
        </p:spPr>
        <p:txBody>
          <a:bodyPr anchorCtr="0" anchor="t" bIns="0" lIns="0" spcFirstLastPara="1" rIns="0" wrap="square" tIns="0">
            <a:spAutoFit/>
          </a:bodyPr>
          <a:lstStyle/>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6">
                  <a:extLst>
                    <a:ext uri="{A12FA001-AC4F-418D-AE19-62706E023703}">
                      <ahyp:hlinkClr val="tx"/>
                    </a:ext>
                  </a:extLst>
                </a:hlinkClick>
              </a:rPr>
              <a:t>Climate Futures: Reimagining Global Climate Justice</a:t>
            </a:r>
            <a:r>
              <a:rPr b="0" i="0" lang="en-US" sz="2601" u="none" cap="none" strike="noStrike">
                <a:solidFill>
                  <a:srgbClr val="4A4849"/>
                </a:solidFill>
                <a:latin typeface="Arial"/>
                <a:ea typeface="Arial"/>
                <a:cs typeface="Arial"/>
                <a:sym typeface="Arial"/>
              </a:rPr>
              <a:t> (Bhavnani et al., 2019)</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7">
                  <a:extLst>
                    <a:ext uri="{A12FA001-AC4F-418D-AE19-62706E023703}">
                      <ahyp:hlinkClr val="tx"/>
                    </a:ext>
                  </a:extLst>
                </a:hlinkClick>
              </a:rPr>
              <a:t>The World’s Fight for Climate Justice</a:t>
            </a:r>
            <a:r>
              <a:rPr b="0" i="0" lang="en-US" sz="2601" u="none" cap="none" strike="noStrike">
                <a:solidFill>
                  <a:srgbClr val="4A4849"/>
                </a:solidFill>
                <a:latin typeface="Arial"/>
                <a:ea typeface="Arial"/>
                <a:cs typeface="Arial"/>
                <a:sym typeface="Arial"/>
              </a:rPr>
              <a:t> (Timperly, 2021)</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8">
                  <a:extLst>
                    <a:ext uri="{A12FA001-AC4F-418D-AE19-62706E023703}">
                      <ahyp:hlinkClr val="tx"/>
                    </a:ext>
                  </a:extLst>
                </a:hlinkClick>
              </a:rPr>
              <a:t>The End of Oil Explained</a:t>
            </a:r>
            <a:r>
              <a:rPr b="0" i="0" lang="en-US" sz="2601" u="none" cap="none" strike="noStrike">
                <a:solidFill>
                  <a:srgbClr val="4A4849"/>
                </a:solidFill>
                <a:latin typeface="Arial"/>
                <a:ea typeface="Arial"/>
                <a:cs typeface="Arial"/>
                <a:sym typeface="Arial"/>
              </a:rPr>
              <a:t> (Vox/Netflix)</a:t>
            </a:r>
            <a:endParaRPr/>
          </a:p>
        </p:txBody>
      </p:sp>
      <p:sp>
        <p:nvSpPr>
          <p:cNvPr id="184" name="Google Shape;184;p2"/>
          <p:cNvSpPr txBox="1"/>
          <p:nvPr/>
        </p:nvSpPr>
        <p:spPr>
          <a:xfrm>
            <a:off x="1028700" y="2523852"/>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Description</a:t>
            </a:r>
            <a:endParaRPr/>
          </a:p>
        </p:txBody>
      </p:sp>
      <p:sp>
        <p:nvSpPr>
          <p:cNvPr id="185" name="Google Shape;185;p2"/>
          <p:cNvSpPr txBox="1"/>
          <p:nvPr/>
        </p:nvSpPr>
        <p:spPr>
          <a:xfrm>
            <a:off x="1028700" y="5748406"/>
            <a:ext cx="44022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Contents</a:t>
            </a:r>
            <a:endParaRPr/>
          </a:p>
        </p:txBody>
      </p:sp>
      <p:sp>
        <p:nvSpPr>
          <p:cNvPr id="186" name="Google Shape;186;p2"/>
          <p:cNvSpPr txBox="1"/>
          <p:nvPr/>
        </p:nvSpPr>
        <p:spPr>
          <a:xfrm>
            <a:off x="4487333" y="5748406"/>
            <a:ext cx="72207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Key Resources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69" name="Shape 469"/>
        <p:cNvGrpSpPr/>
        <p:nvPr/>
      </p:nvGrpSpPr>
      <p:grpSpPr>
        <a:xfrm>
          <a:off x="0" y="0"/>
          <a:ext cx="0" cy="0"/>
          <a:chOff x="0" y="0"/>
          <a:chExt cx="0" cy="0"/>
        </a:xfrm>
      </p:grpSpPr>
      <p:sp>
        <p:nvSpPr>
          <p:cNvPr id="470" name="Google Shape;470;p19"/>
          <p:cNvSpPr/>
          <p:nvPr/>
        </p:nvSpPr>
        <p:spPr>
          <a:xfrm>
            <a:off x="12109962" y="0"/>
            <a:ext cx="7566749" cy="9715500"/>
          </a:xfrm>
          <a:custGeom>
            <a:rect b="b" l="l" r="r" t="t"/>
            <a:pathLst>
              <a:path extrusionOk="0" h="9715500" w="7566749">
                <a:moveTo>
                  <a:pt x="0" y="0"/>
                </a:moveTo>
                <a:lnTo>
                  <a:pt x="7566749" y="0"/>
                </a:lnTo>
                <a:lnTo>
                  <a:pt x="7566749" y="9715500"/>
                </a:lnTo>
                <a:lnTo>
                  <a:pt x="0" y="9715500"/>
                </a:lnTo>
                <a:lnTo>
                  <a:pt x="0" y="0"/>
                </a:lnTo>
                <a:close/>
              </a:path>
            </a:pathLst>
          </a:custGeom>
          <a:blipFill rotWithShape="1">
            <a:blip r:embed="rId3">
              <a:alphaModFix/>
            </a:blip>
            <a:stretch>
              <a:fillRect b="0" l="-30246" r="-30244" t="0"/>
            </a:stretch>
          </a:blipFill>
          <a:ln>
            <a:noFill/>
          </a:ln>
        </p:spPr>
      </p:sp>
      <p:sp>
        <p:nvSpPr>
          <p:cNvPr id="471" name="Google Shape;471;p19"/>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472" name="Google Shape;472;p19"/>
          <p:cNvSpPr/>
          <p:nvPr/>
        </p:nvSpPr>
        <p:spPr>
          <a:xfrm>
            <a:off x="12109962" y="9715500"/>
            <a:ext cx="6178038" cy="571500"/>
          </a:xfrm>
          <a:custGeom>
            <a:rect b="b" l="l" r="r" t="t"/>
            <a:pathLst>
              <a:path extrusionOk="0" h="150519" w="1627138">
                <a:moveTo>
                  <a:pt x="0" y="0"/>
                </a:moveTo>
                <a:lnTo>
                  <a:pt x="1627138" y="0"/>
                </a:lnTo>
                <a:lnTo>
                  <a:pt x="1627138" y="150519"/>
                </a:lnTo>
                <a:lnTo>
                  <a:pt x="0" y="150519"/>
                </a:lnTo>
                <a:close/>
              </a:path>
            </a:pathLst>
          </a:custGeom>
          <a:solidFill>
            <a:srgbClr val="04467C"/>
          </a:solidFill>
          <a:ln>
            <a:noFill/>
          </a:ln>
        </p:spPr>
      </p:sp>
      <p:sp>
        <p:nvSpPr>
          <p:cNvPr id="473" name="Google Shape;473;p19"/>
          <p:cNvSpPr txBox="1"/>
          <p:nvPr/>
        </p:nvSpPr>
        <p:spPr>
          <a:xfrm>
            <a:off x="12109962" y="8999338"/>
            <a:ext cx="6178200" cy="716100"/>
          </a:xfrm>
          <a:prstGeom prst="rect">
            <a:avLst/>
          </a:prstGeom>
          <a:noFill/>
          <a:ln>
            <a:noFill/>
          </a:ln>
        </p:spPr>
        <p:txBody>
          <a:bodyPr anchorCtr="0" anchor="ctr" bIns="50800" lIns="50800" spcFirstLastPara="1" rIns="50800" wrap="square" tIns="50800">
            <a:noAutofit/>
          </a:bodyPr>
          <a:lstStyle/>
          <a:p>
            <a:pPr indent="0" lvl="0" marL="0" marR="0" rtl="0" algn="ctr">
              <a:lnSpc>
                <a:spcPct val="140025"/>
              </a:lnSpc>
              <a:spcBef>
                <a:spcPts val="0"/>
              </a:spcBef>
              <a:spcAft>
                <a:spcPts val="0"/>
              </a:spcAft>
              <a:buNone/>
            </a:pPr>
            <a:r>
              <a:rPr lang="en-US">
                <a:solidFill>
                  <a:schemeClr val="lt1"/>
                </a:solidFill>
              </a:rPr>
              <a:t>Photo by </a:t>
            </a:r>
            <a:r>
              <a:rPr b="0" i="0" lang="en-US" sz="1599" u="sng" cap="none" strike="noStrike">
                <a:solidFill>
                  <a:srgbClr val="FFFFFF"/>
                </a:solidFill>
                <a:latin typeface="Arial"/>
                <a:ea typeface="Arial"/>
                <a:cs typeface="Arial"/>
                <a:sym typeface="Arial"/>
                <a:hlinkClick r:id="rId4">
                  <a:extLst>
                    <a:ext uri="{A12FA001-AC4F-418D-AE19-62706E023703}">
                      <ahyp:hlinkClr val="tx"/>
                    </a:ext>
                  </a:extLst>
                </a:hlinkClick>
              </a:rPr>
              <a:t>Aditya Hegde</a:t>
            </a:r>
            <a:r>
              <a:rPr b="0" i="0" lang="en-US" sz="1599" u="none" cap="none" strike="noStrike">
                <a:solidFill>
                  <a:srgbClr val="FFFFFF"/>
                </a:solidFill>
                <a:latin typeface="Arial"/>
                <a:ea typeface="Arial"/>
                <a:cs typeface="Arial"/>
                <a:sym typeface="Arial"/>
              </a:rPr>
              <a:t> on </a:t>
            </a:r>
            <a:r>
              <a:rPr b="0" i="0" lang="en-US" sz="1599" u="sng" cap="none" strike="noStrike">
                <a:solidFill>
                  <a:srgbClr val="FFFFFF"/>
                </a:solidFill>
                <a:latin typeface="Arial"/>
                <a:ea typeface="Arial"/>
                <a:cs typeface="Arial"/>
                <a:sym typeface="Arial"/>
                <a:hlinkClick r:id="rId5">
                  <a:extLst>
                    <a:ext uri="{A12FA001-AC4F-418D-AE19-62706E023703}">
                      <ahyp:hlinkClr val="tx"/>
                    </a:ext>
                  </a:extLst>
                </a:hlinkClick>
              </a:rPr>
              <a:t>Unsplash</a:t>
            </a:r>
            <a:endParaRPr/>
          </a:p>
        </p:txBody>
      </p:sp>
      <p:grpSp>
        <p:nvGrpSpPr>
          <p:cNvPr id="474" name="Google Shape;474;p19"/>
          <p:cNvGrpSpPr/>
          <p:nvPr/>
        </p:nvGrpSpPr>
        <p:grpSpPr>
          <a:xfrm>
            <a:off x="1028700" y="2943357"/>
            <a:ext cx="10425375" cy="4219908"/>
            <a:chOff x="0" y="1885792"/>
            <a:chExt cx="13900500" cy="5626543"/>
          </a:xfrm>
        </p:grpSpPr>
        <p:sp>
          <p:nvSpPr>
            <p:cNvPr id="475" name="Google Shape;475;p19"/>
            <p:cNvSpPr txBox="1"/>
            <p:nvPr/>
          </p:nvSpPr>
          <p:spPr>
            <a:xfrm>
              <a:off x="0" y="1885792"/>
              <a:ext cx="13900500" cy="4668000"/>
            </a:xfrm>
            <a:prstGeom prst="rect">
              <a:avLst/>
            </a:prstGeom>
            <a:noFill/>
            <a:ln>
              <a:noFill/>
            </a:ln>
          </p:spPr>
          <p:txBody>
            <a:bodyPr anchorCtr="0" anchor="t" bIns="0" lIns="0" spcFirstLastPara="1" rIns="0" wrap="square" tIns="0">
              <a:spAutoFit/>
            </a:bodyPr>
            <a:lstStyle/>
            <a:p>
              <a:pPr indent="0" lvl="0" marL="0" marR="0" rtl="0" algn="l">
                <a:lnSpc>
                  <a:spcPct val="109999"/>
                </a:lnSpc>
                <a:spcBef>
                  <a:spcPts val="0"/>
                </a:spcBef>
                <a:spcAft>
                  <a:spcPts val="0"/>
                </a:spcAft>
                <a:buNone/>
              </a:pPr>
              <a:r>
                <a:rPr b="1" i="0" lang="en-US" sz="10831" u="none" cap="none" strike="noStrike">
                  <a:solidFill>
                    <a:srgbClr val="4A4849"/>
                  </a:solidFill>
                  <a:latin typeface="Arial"/>
                  <a:ea typeface="Arial"/>
                  <a:cs typeface="Arial"/>
                  <a:sym typeface="Arial"/>
                </a:rPr>
                <a:t>Natural Climate Solutions</a:t>
              </a:r>
              <a:endParaRPr/>
            </a:p>
          </p:txBody>
        </p:sp>
        <p:sp>
          <p:nvSpPr>
            <p:cNvPr id="476" name="Google Shape;476;p19"/>
            <p:cNvSpPr txBox="1"/>
            <p:nvPr/>
          </p:nvSpPr>
          <p:spPr>
            <a:xfrm>
              <a:off x="0" y="7143035"/>
              <a:ext cx="13528500" cy="369300"/>
            </a:xfrm>
            <a:prstGeom prst="rect">
              <a:avLst/>
            </a:prstGeom>
            <a:noFill/>
            <a:ln>
              <a:noFill/>
            </a:ln>
          </p:spPr>
          <p:txBody>
            <a:bodyPr anchorCtr="0" anchor="t" bIns="0" lIns="0" spcFirstLastPara="1" rIns="0" wrap="square" tIns="0">
              <a:spAutoFit/>
            </a:bodyPr>
            <a:lstStyle/>
            <a:p>
              <a:pPr indent="0" lvl="0" marL="0" marR="0" rtl="0" algn="l">
                <a:lnSpc>
                  <a:spcPct val="19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7" name="Google Shape;477;p19"/>
          <p:cNvSpPr txBox="1"/>
          <p:nvPr/>
        </p:nvSpPr>
        <p:spPr>
          <a:xfrm>
            <a:off x="1168238" y="6579577"/>
            <a:ext cx="101463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PART </a:t>
            </a:r>
            <a:r>
              <a:rPr b="1" lang="en-US" sz="3200">
                <a:solidFill>
                  <a:srgbClr val="4A4849"/>
                </a:solidFill>
              </a:rPr>
              <a:t>5</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81" name="Shape 481"/>
        <p:cNvGrpSpPr/>
        <p:nvPr/>
      </p:nvGrpSpPr>
      <p:grpSpPr>
        <a:xfrm>
          <a:off x="0" y="0"/>
          <a:ext cx="0" cy="0"/>
          <a:chOff x="0" y="0"/>
          <a:chExt cx="0" cy="0"/>
        </a:xfrm>
      </p:grpSpPr>
      <p:sp>
        <p:nvSpPr>
          <p:cNvPr id="482" name="Google Shape;482;p20"/>
          <p:cNvSpPr/>
          <p:nvPr/>
        </p:nvSpPr>
        <p:spPr>
          <a:xfrm>
            <a:off x="6568574" y="9715500"/>
            <a:ext cx="11723065" cy="571596"/>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483" name="Google Shape;483;p20"/>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grpSp>
        <p:nvGrpSpPr>
          <p:cNvPr id="484" name="Google Shape;484;p20"/>
          <p:cNvGrpSpPr/>
          <p:nvPr/>
        </p:nvGrpSpPr>
        <p:grpSpPr>
          <a:xfrm>
            <a:off x="10006953" y="2050211"/>
            <a:ext cx="4846322" cy="6186578"/>
            <a:chOff x="0" y="0"/>
            <a:chExt cx="6461763" cy="8248771"/>
          </a:xfrm>
        </p:grpSpPr>
        <p:grpSp>
          <p:nvGrpSpPr>
            <p:cNvPr id="485" name="Google Shape;485;p20"/>
            <p:cNvGrpSpPr/>
            <p:nvPr/>
          </p:nvGrpSpPr>
          <p:grpSpPr>
            <a:xfrm>
              <a:off x="0" y="0"/>
              <a:ext cx="6461763" cy="6461763"/>
              <a:chOff x="0" y="0"/>
              <a:chExt cx="812800" cy="812800"/>
            </a:xfrm>
          </p:grpSpPr>
          <p:sp>
            <p:nvSpPr>
              <p:cNvPr id="486" name="Google Shape;48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467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0"/>
              <p:cNvSpPr txBox="1"/>
              <p:nvPr/>
            </p:nvSpPr>
            <p:spPr>
              <a:xfrm>
                <a:off x="76200" y="42860"/>
                <a:ext cx="660300" cy="7272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3500" u="sng" cap="none" strike="noStrike">
                    <a:solidFill>
                      <a:srgbClr val="FAF6EE"/>
                    </a:solidFill>
                    <a:latin typeface="Arial"/>
                    <a:ea typeface="Arial"/>
                    <a:cs typeface="Arial"/>
                    <a:sym typeface="Arial"/>
                    <a:hlinkClick r:id="rId3">
                      <a:extLst>
                        <a:ext uri="{A12FA001-AC4F-418D-AE19-62706E023703}">
                          <ahyp:hlinkClr val="tx"/>
                        </a:ext>
                      </a:extLst>
                    </a:hlinkClick>
                  </a:rPr>
                  <a:t>CREATIVE CAPACITY BUILDING</a:t>
                </a:r>
                <a:endParaRPr/>
              </a:p>
            </p:txBody>
          </p:sp>
        </p:grpSp>
        <p:sp>
          <p:nvSpPr>
            <p:cNvPr id="488" name="Google Shape;488;p20">
              <a:hlinkClick r:id="rId4"/>
            </p:cNvPr>
            <p:cNvSpPr/>
            <p:nvPr/>
          </p:nvSpPr>
          <p:spPr>
            <a:xfrm>
              <a:off x="115389" y="6697948"/>
              <a:ext cx="6230985" cy="1550823"/>
            </a:xfrm>
            <a:custGeom>
              <a:rect b="b" l="l" r="r" t="t"/>
              <a:pathLst>
                <a:path extrusionOk="0" h="1550823" w="6230985">
                  <a:moveTo>
                    <a:pt x="0" y="0"/>
                  </a:moveTo>
                  <a:lnTo>
                    <a:pt x="6230985" y="0"/>
                  </a:lnTo>
                  <a:lnTo>
                    <a:pt x="6230985" y="1550823"/>
                  </a:lnTo>
                  <a:lnTo>
                    <a:pt x="0" y="1550823"/>
                  </a:lnTo>
                  <a:lnTo>
                    <a:pt x="0" y="0"/>
                  </a:lnTo>
                  <a:close/>
                </a:path>
              </a:pathLst>
            </a:custGeom>
            <a:blipFill rotWithShape="1">
              <a:blip r:embed="rId5">
                <a:alphaModFix/>
              </a:blip>
              <a:stretch>
                <a:fillRect b="0" l="0" r="0" t="0"/>
              </a:stretch>
            </a:blipFill>
            <a:ln>
              <a:noFill/>
            </a:ln>
          </p:spPr>
        </p:sp>
      </p:grpSp>
      <p:sp>
        <p:nvSpPr>
          <p:cNvPr id="489" name="Google Shape;489;p20"/>
          <p:cNvSpPr txBox="1"/>
          <p:nvPr/>
        </p:nvSpPr>
        <p:spPr>
          <a:xfrm>
            <a:off x="1038162" y="1695674"/>
            <a:ext cx="42540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COMMUNITY </a:t>
            </a:r>
            <a:r>
              <a:rPr b="1" lang="en-US" sz="3200">
                <a:solidFill>
                  <a:srgbClr val="4A4849"/>
                </a:solidFill>
              </a:rPr>
              <a:t>BUILDING</a:t>
            </a:r>
            <a:r>
              <a:rPr b="1" i="0" lang="en-US" sz="3200" u="none" cap="none" strike="noStrike">
                <a:solidFill>
                  <a:srgbClr val="4A4849"/>
                </a:solidFill>
                <a:latin typeface="Arial"/>
                <a:ea typeface="Arial"/>
                <a:cs typeface="Arial"/>
                <a:sym typeface="Arial"/>
              </a:rPr>
              <a:t> AS A SOLUTION</a:t>
            </a:r>
            <a:endParaRPr/>
          </a:p>
        </p:txBody>
      </p:sp>
      <p:grpSp>
        <p:nvGrpSpPr>
          <p:cNvPr id="490" name="Google Shape;490;p20"/>
          <p:cNvGrpSpPr/>
          <p:nvPr/>
        </p:nvGrpSpPr>
        <p:grpSpPr>
          <a:xfrm>
            <a:off x="1028700" y="3518351"/>
            <a:ext cx="4927949" cy="887318"/>
            <a:chOff x="0" y="-47625"/>
            <a:chExt cx="6570600" cy="1183090"/>
          </a:xfrm>
        </p:grpSpPr>
        <p:sp>
          <p:nvSpPr>
            <p:cNvPr id="491" name="Google Shape;491;p20"/>
            <p:cNvSpPr txBox="1"/>
            <p:nvPr/>
          </p:nvSpPr>
          <p:spPr>
            <a:xfrm>
              <a:off x="0" y="622165"/>
              <a:ext cx="65706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sng" cap="none" strike="noStrike">
                  <a:solidFill>
                    <a:srgbClr val="4A4849"/>
                  </a:solidFill>
                  <a:latin typeface="Arial"/>
                  <a:ea typeface="Arial"/>
                  <a:cs typeface="Arial"/>
                  <a:sym typeface="Arial"/>
                  <a:hlinkClick r:id="rId6">
                    <a:extLst>
                      <a:ext uri="{A12FA001-AC4F-418D-AE19-62706E023703}">
                        <ahyp:hlinkClr val="tx"/>
                      </a:ext>
                    </a:extLst>
                  </a:hlinkClick>
                </a:rPr>
                <a:t>Creative Capacity Building</a:t>
              </a:r>
              <a:endParaRPr/>
            </a:p>
          </p:txBody>
        </p:sp>
        <p:sp>
          <p:nvSpPr>
            <p:cNvPr id="492" name="Google Shape;492;p20"/>
            <p:cNvSpPr txBox="1"/>
            <p:nvPr/>
          </p:nvSpPr>
          <p:spPr>
            <a:xfrm>
              <a:off x="0" y="-47625"/>
              <a:ext cx="65706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Explore</a:t>
              </a:r>
              <a:endParaRPr/>
            </a:p>
          </p:txBody>
        </p:sp>
      </p:grpSp>
      <p:grpSp>
        <p:nvGrpSpPr>
          <p:cNvPr id="493" name="Google Shape;493;p20"/>
          <p:cNvGrpSpPr/>
          <p:nvPr/>
        </p:nvGrpSpPr>
        <p:grpSpPr>
          <a:xfrm>
            <a:off x="1023975" y="5039640"/>
            <a:ext cx="4937400" cy="3197168"/>
            <a:chOff x="0" y="-47625"/>
            <a:chExt cx="6583200" cy="4262890"/>
          </a:xfrm>
        </p:grpSpPr>
        <p:sp>
          <p:nvSpPr>
            <p:cNvPr id="494" name="Google Shape;494;p20"/>
            <p:cNvSpPr txBox="1"/>
            <p:nvPr/>
          </p:nvSpPr>
          <p:spPr>
            <a:xfrm>
              <a:off x="0" y="622165"/>
              <a:ext cx="6583200" cy="3593100"/>
            </a:xfrm>
            <a:prstGeom prst="rect">
              <a:avLst/>
            </a:prstGeom>
            <a:noFill/>
            <a:ln>
              <a:noFill/>
            </a:ln>
          </p:spPr>
          <p:txBody>
            <a:bodyPr anchorCtr="0" anchor="t" bIns="0" lIns="0" spcFirstLastPara="1" rIns="0" wrap="square" tIns="0">
              <a:spAutoFit/>
            </a:bodyPr>
            <a:lstStyle/>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does it mean to foster Creative Capacity Building?</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Why is it important to empower groups to foster their own solutions? How is that different from including a community in planning solutions?</a:t>
              </a:r>
              <a:endParaRPr/>
            </a:p>
          </p:txBody>
        </p:sp>
        <p:sp>
          <p:nvSpPr>
            <p:cNvPr id="495" name="Google Shape;495;p20"/>
            <p:cNvSpPr txBox="1"/>
            <p:nvPr/>
          </p:nvSpPr>
          <p:spPr>
            <a:xfrm>
              <a:off x="0" y="-47625"/>
              <a:ext cx="65832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Discussion questions</a:t>
              </a: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99" name="Shape 499"/>
        <p:cNvGrpSpPr/>
        <p:nvPr/>
      </p:nvGrpSpPr>
      <p:grpSpPr>
        <a:xfrm>
          <a:off x="0" y="0"/>
          <a:ext cx="0" cy="0"/>
          <a:chOff x="0" y="0"/>
          <a:chExt cx="0" cy="0"/>
        </a:xfrm>
      </p:grpSpPr>
      <p:sp>
        <p:nvSpPr>
          <p:cNvPr id="500" name="Google Shape;500;p21"/>
          <p:cNvSpPr/>
          <p:nvPr/>
        </p:nvSpPr>
        <p:spPr>
          <a:xfrm>
            <a:off x="6568563" y="9715500"/>
            <a:ext cx="12967519" cy="571500"/>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501" name="Google Shape;501;p21"/>
          <p:cNvSpPr txBox="1"/>
          <p:nvPr/>
        </p:nvSpPr>
        <p:spPr>
          <a:xfrm>
            <a:off x="1038162" y="1695674"/>
            <a:ext cx="42540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ENVIRONMENTAL EQUITY AND RACIAL JUSTICE</a:t>
            </a:r>
            <a:endParaRPr/>
          </a:p>
        </p:txBody>
      </p:sp>
      <p:sp>
        <p:nvSpPr>
          <p:cNvPr id="502" name="Google Shape;502;p21"/>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grpSp>
        <p:nvGrpSpPr>
          <p:cNvPr id="503" name="Google Shape;503;p21"/>
          <p:cNvGrpSpPr/>
          <p:nvPr/>
        </p:nvGrpSpPr>
        <p:grpSpPr>
          <a:xfrm>
            <a:off x="7145347" y="1695667"/>
            <a:ext cx="9841500" cy="5315489"/>
            <a:chOff x="0" y="-38100"/>
            <a:chExt cx="13122000" cy="7087319"/>
          </a:xfrm>
        </p:grpSpPr>
        <p:sp>
          <p:nvSpPr>
            <p:cNvPr id="504" name="Google Shape;504;p21"/>
            <p:cNvSpPr txBox="1"/>
            <p:nvPr/>
          </p:nvSpPr>
          <p:spPr>
            <a:xfrm>
              <a:off x="0" y="608519"/>
              <a:ext cx="13122000" cy="6440700"/>
            </a:xfrm>
            <a:prstGeom prst="rect">
              <a:avLst/>
            </a:prstGeom>
            <a:noFill/>
            <a:ln>
              <a:noFill/>
            </a:ln>
          </p:spPr>
          <p:txBody>
            <a:bodyPr anchorCtr="0" anchor="t" bIns="0" lIns="0" spcFirstLastPara="1" rIns="0" wrap="square" tIns="0">
              <a:spAutoFit/>
            </a:bodyPr>
            <a:lstStyle/>
            <a:p>
              <a:pPr indent="-381889" lvl="1" marL="457200" marR="0" rtl="0" algn="l">
                <a:lnSpc>
                  <a:spcPct val="100000"/>
                </a:lnSpc>
                <a:spcBef>
                  <a:spcPts val="0"/>
                </a:spcBef>
                <a:spcAft>
                  <a:spcPts val="0"/>
                </a:spcAft>
                <a:buClr>
                  <a:srgbClr val="4A4849"/>
                </a:buClr>
                <a:buSzPts val="2414"/>
                <a:buFont typeface="Arial"/>
                <a:buChar char="•"/>
              </a:pPr>
              <a:r>
                <a:rPr b="0" i="0" lang="en-US" sz="2414" u="none" cap="none" strike="noStrike">
                  <a:solidFill>
                    <a:srgbClr val="4A4849"/>
                  </a:solidFill>
                  <a:latin typeface="Arial"/>
                  <a:ea typeface="Arial"/>
                  <a:cs typeface="Arial"/>
                  <a:sym typeface="Arial"/>
                </a:rPr>
                <a:t>How interconnected challenges center community-led natural adaption and mitigation climate solutions (ex: racial justice)</a:t>
              </a:r>
              <a:endParaRPr/>
            </a:p>
            <a:p>
              <a:pPr indent="-381889" lvl="1" marL="457200" marR="0" rtl="0" algn="l">
                <a:lnSpc>
                  <a:spcPct val="100000"/>
                </a:lnSpc>
                <a:spcBef>
                  <a:spcPts val="0"/>
                </a:spcBef>
                <a:spcAft>
                  <a:spcPts val="0"/>
                </a:spcAft>
                <a:buClr>
                  <a:srgbClr val="4A4849"/>
                </a:buClr>
                <a:buSzPts val="2414"/>
                <a:buFont typeface="Arial"/>
                <a:buChar char="•"/>
              </a:pPr>
              <a:r>
                <a:rPr b="0" i="0" lang="en-US" sz="2414" u="none" cap="none" strike="noStrike">
                  <a:solidFill>
                    <a:srgbClr val="4A4849"/>
                  </a:solidFill>
                  <a:latin typeface="Arial"/>
                  <a:ea typeface="Arial"/>
                  <a:cs typeface="Arial"/>
                  <a:sym typeface="Arial"/>
                </a:rPr>
                <a:t>Disproportionate affects, focused on Afro-decsendant populations in Latin America and Caribbean</a:t>
              </a:r>
              <a:endParaRPr/>
            </a:p>
            <a:p>
              <a:pPr indent="-381889" lvl="1" marL="457200" marR="0" rtl="0" algn="l">
                <a:lnSpc>
                  <a:spcPct val="100000"/>
                </a:lnSpc>
                <a:spcBef>
                  <a:spcPts val="0"/>
                </a:spcBef>
                <a:spcAft>
                  <a:spcPts val="0"/>
                </a:spcAft>
                <a:buClr>
                  <a:srgbClr val="4A4849"/>
                </a:buClr>
                <a:buSzPts val="2414"/>
                <a:buFont typeface="Arial"/>
                <a:buChar char="•"/>
              </a:pPr>
              <a:r>
                <a:rPr b="0" i="0" lang="en-US" sz="2414" u="none" cap="none" strike="noStrike">
                  <a:solidFill>
                    <a:srgbClr val="4A4849"/>
                  </a:solidFill>
                  <a:latin typeface="Arial"/>
                  <a:ea typeface="Arial"/>
                  <a:cs typeface="Arial"/>
                  <a:sym typeface="Arial"/>
                </a:rPr>
                <a:t>The slave trade, colonialism, results of geographical isolation </a:t>
              </a:r>
              <a:endParaRPr/>
            </a:p>
            <a:p>
              <a:pPr indent="-381889" lvl="1" marL="457200" marR="0" rtl="0" algn="l">
                <a:lnSpc>
                  <a:spcPct val="100000"/>
                </a:lnSpc>
                <a:spcBef>
                  <a:spcPts val="0"/>
                </a:spcBef>
                <a:spcAft>
                  <a:spcPts val="0"/>
                </a:spcAft>
                <a:buClr>
                  <a:srgbClr val="4A4849"/>
                </a:buClr>
                <a:buSzPts val="2414"/>
                <a:buFont typeface="Arial"/>
                <a:buChar char="•"/>
              </a:pPr>
              <a:r>
                <a:rPr b="0" i="0" lang="en-US" sz="2414" u="none" cap="none" strike="noStrike">
                  <a:solidFill>
                    <a:srgbClr val="4A4849"/>
                  </a:solidFill>
                  <a:latin typeface="Arial"/>
                  <a:ea typeface="Arial"/>
                  <a:cs typeface="Arial"/>
                  <a:sym typeface="Arial"/>
                </a:rPr>
                <a:t>Significant contributions despite disproportionate risk exposure and unequal access</a:t>
              </a:r>
              <a:endParaRPr/>
            </a:p>
            <a:p>
              <a:pPr indent="-381889" lvl="1" marL="457200" marR="0" rtl="0" algn="l">
                <a:lnSpc>
                  <a:spcPct val="100000"/>
                </a:lnSpc>
                <a:spcBef>
                  <a:spcPts val="0"/>
                </a:spcBef>
                <a:spcAft>
                  <a:spcPts val="0"/>
                </a:spcAft>
                <a:buClr>
                  <a:srgbClr val="4A4849"/>
                </a:buClr>
                <a:buSzPts val="2414"/>
                <a:buFont typeface="Arial"/>
                <a:buChar char="•"/>
              </a:pPr>
              <a:r>
                <a:rPr b="0" i="0" lang="en-US" sz="2414" u="none" cap="none" strike="noStrike">
                  <a:solidFill>
                    <a:srgbClr val="4A4849"/>
                  </a:solidFill>
                  <a:latin typeface="Arial"/>
                  <a:ea typeface="Arial"/>
                  <a:cs typeface="Arial"/>
                  <a:sym typeface="Arial"/>
                </a:rPr>
                <a:t>Black/Afro-descendant Natural Belt of the Americas (ANBA)</a:t>
              </a:r>
              <a:endParaRPr/>
            </a:p>
            <a:p>
              <a:pPr indent="-381889" lvl="1" marL="457200" marR="0" rtl="0" algn="l">
                <a:lnSpc>
                  <a:spcPct val="100000"/>
                </a:lnSpc>
                <a:spcBef>
                  <a:spcPts val="0"/>
                </a:spcBef>
                <a:spcAft>
                  <a:spcPts val="0"/>
                </a:spcAft>
                <a:buClr>
                  <a:srgbClr val="4A4849"/>
                </a:buClr>
                <a:buSzPts val="2414"/>
                <a:buFont typeface="Arial"/>
                <a:buChar char="•"/>
              </a:pPr>
              <a:r>
                <a:rPr b="0" i="0" lang="en-US" sz="2414" u="none" cap="none" strike="noStrike">
                  <a:solidFill>
                    <a:srgbClr val="4A4849"/>
                  </a:solidFill>
                  <a:latin typeface="Arial"/>
                  <a:ea typeface="Arial"/>
                  <a:cs typeface="Arial"/>
                  <a:sym typeface="Arial"/>
                </a:rPr>
                <a:t>The importance of creating and reinforcing existing networks to strengthen communities</a:t>
              </a:r>
              <a:endParaRPr/>
            </a:p>
            <a:p>
              <a:pPr indent="0" lvl="0" marL="0" marR="0" rtl="0" algn="l">
                <a:lnSpc>
                  <a:spcPct val="100000"/>
                </a:lnSpc>
                <a:spcBef>
                  <a:spcPts val="0"/>
                </a:spcBef>
                <a:spcAft>
                  <a:spcPts val="0"/>
                </a:spcAft>
                <a:buNone/>
              </a:pPr>
              <a:r>
                <a:t/>
              </a:r>
              <a:endParaRPr b="0" i="0" sz="2414" u="none" cap="none" strike="noStrike">
                <a:solidFill>
                  <a:srgbClr val="4A4849"/>
                </a:solidFill>
                <a:latin typeface="Arial"/>
                <a:ea typeface="Arial"/>
                <a:cs typeface="Arial"/>
                <a:sym typeface="Arial"/>
              </a:endParaRPr>
            </a:p>
            <a:p>
              <a:pPr indent="0" lvl="0" marL="0" marR="0" rtl="0" algn="l">
                <a:lnSpc>
                  <a:spcPct val="100000"/>
                </a:lnSpc>
                <a:spcBef>
                  <a:spcPts val="0"/>
                </a:spcBef>
                <a:spcAft>
                  <a:spcPts val="0"/>
                </a:spcAft>
                <a:buNone/>
              </a:pPr>
              <a:r>
                <a:rPr b="0" i="1" lang="en-US" sz="2414" u="none" cap="none" strike="noStrike">
                  <a:solidFill>
                    <a:srgbClr val="4A4849"/>
                  </a:solidFill>
                  <a:latin typeface="Arial"/>
                  <a:ea typeface="Arial"/>
                  <a:cs typeface="Arial"/>
                  <a:sym typeface="Arial"/>
                </a:rPr>
                <a:t>For more information about Afro-descendant communities and the climate crisis, visit MIT's </a:t>
              </a:r>
              <a:r>
                <a:rPr b="0" i="1" lang="en-US" sz="2414" u="sng" cap="none" strike="noStrike">
                  <a:solidFill>
                    <a:srgbClr val="4A4849"/>
                  </a:solidFill>
                  <a:latin typeface="Arial"/>
                  <a:ea typeface="Arial"/>
                  <a:cs typeface="Arial"/>
                  <a:sym typeface="Arial"/>
                  <a:hlinkClick r:id="rId3">
                    <a:extLst>
                      <a:ext uri="{A12FA001-AC4F-418D-AE19-62706E023703}">
                        <ahyp:hlinkClr val="tx"/>
                      </a:ext>
                    </a:extLst>
                  </a:hlinkClick>
                </a:rPr>
                <a:t>AIFCC webpage</a:t>
              </a:r>
              <a:r>
                <a:rPr b="0" i="1" lang="en-US" sz="2414" u="none" cap="none" strike="noStrike">
                  <a:solidFill>
                    <a:srgbClr val="4A4849"/>
                  </a:solidFill>
                  <a:latin typeface="Arial"/>
                  <a:ea typeface="Arial"/>
                  <a:cs typeface="Arial"/>
                  <a:sym typeface="Arial"/>
                </a:rPr>
                <a:t>.</a:t>
              </a:r>
              <a:endParaRPr/>
            </a:p>
          </p:txBody>
        </p:sp>
        <p:sp>
          <p:nvSpPr>
            <p:cNvPr id="505" name="Google Shape;505;p21"/>
            <p:cNvSpPr txBox="1"/>
            <p:nvPr/>
          </p:nvSpPr>
          <p:spPr>
            <a:xfrm>
              <a:off x="0" y="-38100"/>
              <a:ext cx="13122000" cy="495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14" u="none" cap="none" strike="noStrike">
                  <a:solidFill>
                    <a:srgbClr val="4A4849"/>
                  </a:solidFill>
                  <a:latin typeface="Arial"/>
                  <a:ea typeface="Arial"/>
                  <a:cs typeface="Arial"/>
                  <a:sym typeface="Arial"/>
                </a:rPr>
                <a:t>What this reading covers</a:t>
              </a:r>
              <a:endParaRPr/>
            </a:p>
          </p:txBody>
        </p:sp>
      </p:grpSp>
      <p:grpSp>
        <p:nvGrpSpPr>
          <p:cNvPr id="506" name="Google Shape;506;p21"/>
          <p:cNvGrpSpPr/>
          <p:nvPr/>
        </p:nvGrpSpPr>
        <p:grpSpPr>
          <a:xfrm>
            <a:off x="1038150" y="5128748"/>
            <a:ext cx="5179725" cy="1272293"/>
            <a:chOff x="0" y="-47625"/>
            <a:chExt cx="6906300" cy="1696390"/>
          </a:xfrm>
        </p:grpSpPr>
        <p:sp>
          <p:nvSpPr>
            <p:cNvPr id="507" name="Google Shape;507;p21"/>
            <p:cNvSpPr txBox="1"/>
            <p:nvPr/>
          </p:nvSpPr>
          <p:spPr>
            <a:xfrm>
              <a:off x="0" y="622165"/>
              <a:ext cx="6906300" cy="102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2501" u="sng" cap="none" strike="noStrike">
                  <a:solidFill>
                    <a:srgbClr val="4A4849"/>
                  </a:solidFill>
                  <a:latin typeface="Arial"/>
                  <a:ea typeface="Arial"/>
                  <a:cs typeface="Arial"/>
                  <a:sym typeface="Arial"/>
                  <a:hlinkClick r:id="rId4">
                    <a:extLst>
                      <a:ext uri="{A12FA001-AC4F-418D-AE19-62706E023703}">
                        <ahyp:hlinkClr val="tx"/>
                      </a:ext>
                    </a:extLst>
                  </a:hlinkClick>
                </a:rPr>
                <a:t>Environmental Equity and Racial Justice</a:t>
              </a:r>
              <a:endParaRPr/>
            </a:p>
          </p:txBody>
        </p:sp>
        <p:sp>
          <p:nvSpPr>
            <p:cNvPr id="508" name="Google Shape;508;p21"/>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Read</a:t>
              </a:r>
              <a:endParaRPr/>
            </a:p>
          </p:txBody>
        </p:sp>
      </p:grpSp>
      <p:grpSp>
        <p:nvGrpSpPr>
          <p:cNvPr id="509" name="Google Shape;509;p21"/>
          <p:cNvGrpSpPr/>
          <p:nvPr/>
        </p:nvGrpSpPr>
        <p:grpSpPr>
          <a:xfrm>
            <a:off x="1047612" y="6891435"/>
            <a:ext cx="5179725" cy="1657268"/>
            <a:chOff x="0" y="-47625"/>
            <a:chExt cx="6906300" cy="2209690"/>
          </a:xfrm>
        </p:grpSpPr>
        <p:sp>
          <p:nvSpPr>
            <p:cNvPr id="510" name="Google Shape;510;p21"/>
            <p:cNvSpPr txBox="1"/>
            <p:nvPr/>
          </p:nvSpPr>
          <p:spPr>
            <a:xfrm>
              <a:off x="0" y="622165"/>
              <a:ext cx="6906300" cy="1539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cap="none" strike="noStrike">
                  <a:latin typeface="Arial"/>
                  <a:ea typeface="Arial"/>
                  <a:cs typeface="Arial"/>
                  <a:sym typeface="Arial"/>
                </a:rPr>
                <a:t>D</a:t>
              </a:r>
              <a:r>
                <a:rPr b="0" i="0" lang="en-US" sz="2501" u="none" cap="none" strike="noStrike">
                  <a:solidFill>
                    <a:srgbClr val="4A4849"/>
                  </a:solidFill>
                  <a:latin typeface="Arial"/>
                  <a:ea typeface="Arial"/>
                  <a:cs typeface="Arial"/>
                  <a:sym typeface="Arial"/>
                </a:rPr>
                <a:t>iscuss and list the key themes of environmental equity and racial justice.</a:t>
              </a:r>
              <a:endParaRPr/>
            </a:p>
          </p:txBody>
        </p:sp>
        <p:sp>
          <p:nvSpPr>
            <p:cNvPr id="511" name="Google Shape;511;p21"/>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Discuss</a:t>
              </a:r>
              <a:endParaRPr/>
            </a:p>
          </p:txBody>
        </p:sp>
      </p:grpSp>
      <p:grpSp>
        <p:nvGrpSpPr>
          <p:cNvPr id="512" name="Google Shape;512;p21"/>
          <p:cNvGrpSpPr/>
          <p:nvPr/>
        </p:nvGrpSpPr>
        <p:grpSpPr>
          <a:xfrm>
            <a:off x="1042873" y="3667350"/>
            <a:ext cx="5179725" cy="1228145"/>
            <a:chOff x="-8142931" y="2657932"/>
            <a:chExt cx="6906300" cy="1637527"/>
          </a:xfrm>
        </p:grpSpPr>
        <p:sp>
          <p:nvSpPr>
            <p:cNvPr id="513" name="Google Shape;513;p21"/>
            <p:cNvSpPr txBox="1"/>
            <p:nvPr/>
          </p:nvSpPr>
          <p:spPr>
            <a:xfrm>
              <a:off x="-8142931" y="3304559"/>
              <a:ext cx="6906300" cy="990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14" u="none" cap="none" strike="noStrike">
                  <a:solidFill>
                    <a:srgbClr val="4A4849"/>
                  </a:solidFill>
                  <a:latin typeface="Arial"/>
                  <a:ea typeface="Arial"/>
                  <a:cs typeface="Arial"/>
                  <a:sym typeface="Arial"/>
                </a:rPr>
                <a:t>Discuss: What experiences have you had related to environmental equity?</a:t>
              </a:r>
              <a:endParaRPr/>
            </a:p>
          </p:txBody>
        </p:sp>
        <p:sp>
          <p:nvSpPr>
            <p:cNvPr id="514" name="Google Shape;514;p21"/>
            <p:cNvSpPr txBox="1"/>
            <p:nvPr/>
          </p:nvSpPr>
          <p:spPr>
            <a:xfrm>
              <a:off x="-8142931" y="2657932"/>
              <a:ext cx="6906300" cy="495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14" u="none" cap="none" strike="noStrike">
                  <a:solidFill>
                    <a:srgbClr val="4A4849"/>
                  </a:solidFill>
                  <a:latin typeface="Arial"/>
                  <a:ea typeface="Arial"/>
                  <a:cs typeface="Arial"/>
                  <a:sym typeface="Arial"/>
                </a:rPr>
                <a:t>Before reading...</a:t>
              </a:r>
              <a:endParaRPr/>
            </a:p>
          </p:txBody>
        </p:sp>
      </p:grpSp>
      <p:grpSp>
        <p:nvGrpSpPr>
          <p:cNvPr id="515" name="Google Shape;515;p21"/>
          <p:cNvGrpSpPr/>
          <p:nvPr/>
        </p:nvGrpSpPr>
        <p:grpSpPr>
          <a:xfrm>
            <a:off x="962025" y="1003725"/>
            <a:ext cx="8746178" cy="458700"/>
            <a:chOff x="962025" y="1003725"/>
            <a:chExt cx="8746178" cy="458700"/>
          </a:xfrm>
        </p:grpSpPr>
        <p:sp>
          <p:nvSpPr>
            <p:cNvPr id="516" name="Google Shape;516;p21"/>
            <p:cNvSpPr/>
            <p:nvPr/>
          </p:nvSpPr>
          <p:spPr>
            <a:xfrm>
              <a:off x="962025" y="1003725"/>
              <a:ext cx="19287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17" name="Google Shape;517;p21"/>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#8</a:t>
              </a: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521" name="Shape 521"/>
        <p:cNvGrpSpPr/>
        <p:nvPr/>
      </p:nvGrpSpPr>
      <p:grpSpPr>
        <a:xfrm>
          <a:off x="0" y="0"/>
          <a:ext cx="0" cy="0"/>
          <a:chOff x="0" y="0"/>
          <a:chExt cx="0" cy="0"/>
        </a:xfrm>
      </p:grpSpPr>
      <p:sp>
        <p:nvSpPr>
          <p:cNvPr id="522" name="Google Shape;522;p22"/>
          <p:cNvSpPr/>
          <p:nvPr/>
        </p:nvSpPr>
        <p:spPr>
          <a:xfrm>
            <a:off x="6568563" y="9715500"/>
            <a:ext cx="12969655" cy="571596"/>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523" name="Google Shape;523;p22"/>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524" name="Google Shape;524;p22"/>
          <p:cNvSpPr/>
          <p:nvPr/>
        </p:nvSpPr>
        <p:spPr>
          <a:xfrm>
            <a:off x="6568563" y="0"/>
            <a:ext cx="11719437" cy="9715500"/>
          </a:xfrm>
          <a:custGeom>
            <a:rect b="b" l="l" r="r" t="t"/>
            <a:pathLst>
              <a:path extrusionOk="0" h="9715500" w="11719437">
                <a:moveTo>
                  <a:pt x="0" y="0"/>
                </a:moveTo>
                <a:lnTo>
                  <a:pt x="11719437" y="0"/>
                </a:lnTo>
                <a:lnTo>
                  <a:pt x="11719437" y="9715500"/>
                </a:lnTo>
                <a:lnTo>
                  <a:pt x="0" y="9715500"/>
                </a:lnTo>
                <a:lnTo>
                  <a:pt x="0" y="0"/>
                </a:lnTo>
                <a:close/>
              </a:path>
            </a:pathLst>
          </a:custGeom>
          <a:blipFill rotWithShape="1">
            <a:blip r:embed="rId3">
              <a:alphaModFix/>
            </a:blip>
            <a:stretch>
              <a:fillRect b="0" l="-12329" r="-12328" t="0"/>
            </a:stretch>
          </a:blipFill>
          <a:ln>
            <a:noFill/>
          </a:ln>
        </p:spPr>
      </p:sp>
      <p:sp>
        <p:nvSpPr>
          <p:cNvPr id="525" name="Google Shape;525;p22"/>
          <p:cNvSpPr txBox="1"/>
          <p:nvPr/>
        </p:nvSpPr>
        <p:spPr>
          <a:xfrm>
            <a:off x="1038162" y="1695674"/>
            <a:ext cx="4254000" cy="197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EXPLORING HISTORIC CULTURAL CLIMATE ADAPTATION</a:t>
            </a:r>
            <a:endParaRPr/>
          </a:p>
        </p:txBody>
      </p:sp>
      <p:grpSp>
        <p:nvGrpSpPr>
          <p:cNvPr id="526" name="Google Shape;526;p22"/>
          <p:cNvGrpSpPr/>
          <p:nvPr/>
        </p:nvGrpSpPr>
        <p:grpSpPr>
          <a:xfrm>
            <a:off x="1028700" y="3792673"/>
            <a:ext cx="5179725" cy="1272293"/>
            <a:chOff x="0" y="-47625"/>
            <a:chExt cx="6906300" cy="1696390"/>
          </a:xfrm>
        </p:grpSpPr>
        <p:sp>
          <p:nvSpPr>
            <p:cNvPr id="527" name="Google Shape;527;p22"/>
            <p:cNvSpPr txBox="1"/>
            <p:nvPr/>
          </p:nvSpPr>
          <p:spPr>
            <a:xfrm>
              <a:off x="0" y="622165"/>
              <a:ext cx="6906300" cy="102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2501" u="sng" cap="none" strike="noStrike">
                  <a:solidFill>
                    <a:srgbClr val="4A4849"/>
                  </a:solidFill>
                  <a:latin typeface="Arial"/>
                  <a:ea typeface="Arial"/>
                  <a:cs typeface="Arial"/>
                  <a:sym typeface="Arial"/>
                  <a:hlinkClick r:id="rId4">
                    <a:extLst>
                      <a:ext uri="{A12FA001-AC4F-418D-AE19-62706E023703}">
                        <ahyp:hlinkClr val="tx"/>
                      </a:ext>
                    </a:extLst>
                  </a:hlinkClick>
                </a:rPr>
                <a:t>The remarkable floating gardens of Bangladesh</a:t>
              </a:r>
              <a:endParaRPr/>
            </a:p>
          </p:txBody>
        </p:sp>
        <p:sp>
          <p:nvSpPr>
            <p:cNvPr id="528" name="Google Shape;528;p22"/>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Read</a:t>
              </a:r>
              <a:endParaRPr/>
            </a:p>
          </p:txBody>
        </p:sp>
      </p:grpSp>
      <p:grpSp>
        <p:nvGrpSpPr>
          <p:cNvPr id="529" name="Google Shape;529;p22"/>
          <p:cNvGrpSpPr/>
          <p:nvPr/>
        </p:nvGrpSpPr>
        <p:grpSpPr>
          <a:xfrm>
            <a:off x="1028700" y="5479256"/>
            <a:ext cx="5179725" cy="3582143"/>
            <a:chOff x="0" y="-47625"/>
            <a:chExt cx="6906300" cy="4776190"/>
          </a:xfrm>
        </p:grpSpPr>
        <p:sp>
          <p:nvSpPr>
            <p:cNvPr id="530" name="Google Shape;530;p22"/>
            <p:cNvSpPr txBox="1"/>
            <p:nvPr/>
          </p:nvSpPr>
          <p:spPr>
            <a:xfrm>
              <a:off x="0" y="622165"/>
              <a:ext cx="6906300" cy="410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Using the previous reading as an example, think about some historic cultural climate adaptations. Explore how these adaptations are used today to combat issues including --but not limited to -- food security, energy efficiency, and cultural preservation.</a:t>
              </a:r>
              <a:endParaRPr/>
            </a:p>
          </p:txBody>
        </p:sp>
        <p:sp>
          <p:nvSpPr>
            <p:cNvPr id="531" name="Google Shape;531;p22"/>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Discussion prompt</a:t>
              </a:r>
              <a:endParaRPr/>
            </a:p>
          </p:txBody>
        </p:sp>
      </p:grpSp>
      <p:sp>
        <p:nvSpPr>
          <p:cNvPr id="532" name="Google Shape;532;p22"/>
          <p:cNvSpPr txBox="1"/>
          <p:nvPr/>
        </p:nvSpPr>
        <p:spPr>
          <a:xfrm>
            <a:off x="7096687" y="226825"/>
            <a:ext cx="10663200" cy="6648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799" u="none" cap="none" strike="noStrike">
                <a:solidFill>
                  <a:srgbClr val="FAF6EE"/>
                </a:solidFill>
                <a:latin typeface="Arial"/>
                <a:ea typeface="Arial"/>
                <a:cs typeface="Arial"/>
                <a:sym typeface="Arial"/>
              </a:rPr>
              <a:t>"Floating Garden: Goalbari, Bangladesh"</a:t>
            </a:r>
            <a:r>
              <a:rPr lang="en-US" sz="1799">
                <a:solidFill>
                  <a:srgbClr val="FAF6EE"/>
                </a:solidFill>
              </a:rPr>
              <a:t>: Photo courtesy of World Resources Institu</a:t>
            </a:r>
            <a:r>
              <a:rPr lang="en-US" sz="1799" u="sng">
                <a:solidFill>
                  <a:srgbClr val="FAF6EE"/>
                </a:solidFill>
                <a:hlinkClick r:id="rId5">
                  <a:extLst>
                    <a:ext uri="{A12FA001-AC4F-418D-AE19-62706E023703}">
                      <ahyp:hlinkClr val="tx"/>
                    </a:ext>
                  </a:extLst>
                </a:hlinkClick>
              </a:rPr>
              <a:t>te</a:t>
            </a:r>
            <a:r>
              <a:rPr lang="en-US" sz="1799">
                <a:solidFill>
                  <a:srgbClr val="FAF6EE"/>
                </a:solidFill>
              </a:rPr>
              <a:t> on </a:t>
            </a:r>
            <a:r>
              <a:rPr lang="en-US" sz="1799" u="sng">
                <a:solidFill>
                  <a:srgbClr val="FAF6EE"/>
                </a:solidFill>
                <a:hlinkClick r:id="rId6">
                  <a:extLst>
                    <a:ext uri="{A12FA001-AC4F-418D-AE19-62706E023703}">
                      <ahyp:hlinkClr val="tx"/>
                    </a:ext>
                  </a:extLst>
                </a:hlinkClick>
              </a:rPr>
              <a:t>Flickr</a:t>
            </a:r>
            <a:r>
              <a:rPr lang="en-US" sz="1799">
                <a:solidFill>
                  <a:srgbClr val="FAF6EE"/>
                </a:solidFill>
              </a:rPr>
              <a:t>. License: CC BY-NC-SA.</a:t>
            </a:r>
            <a:endParaRPr sz="1600">
              <a:solidFill>
                <a:srgbClr val="FAF6EE"/>
              </a:solidFill>
            </a:endParaRPr>
          </a:p>
        </p:txBody>
      </p:sp>
      <p:grpSp>
        <p:nvGrpSpPr>
          <p:cNvPr id="533" name="Google Shape;533;p22"/>
          <p:cNvGrpSpPr/>
          <p:nvPr/>
        </p:nvGrpSpPr>
        <p:grpSpPr>
          <a:xfrm>
            <a:off x="962025" y="1003725"/>
            <a:ext cx="8746178" cy="458700"/>
            <a:chOff x="962025" y="1003725"/>
            <a:chExt cx="8746178" cy="458700"/>
          </a:xfrm>
        </p:grpSpPr>
        <p:sp>
          <p:nvSpPr>
            <p:cNvPr id="534" name="Google Shape;534;p22"/>
            <p:cNvSpPr/>
            <p:nvPr/>
          </p:nvSpPr>
          <p:spPr>
            <a:xfrm>
              <a:off x="962025" y="1003725"/>
              <a:ext cx="19287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35" name="Google Shape;535;p22"/>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#9</a:t>
              </a:r>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539" name="Shape 539"/>
        <p:cNvGrpSpPr/>
        <p:nvPr/>
      </p:nvGrpSpPr>
      <p:grpSpPr>
        <a:xfrm>
          <a:off x="0" y="0"/>
          <a:ext cx="0" cy="0"/>
          <a:chOff x="0" y="0"/>
          <a:chExt cx="0" cy="0"/>
        </a:xfrm>
      </p:grpSpPr>
      <p:sp>
        <p:nvSpPr>
          <p:cNvPr id="540" name="Google Shape;540;p23"/>
          <p:cNvSpPr/>
          <p:nvPr/>
        </p:nvSpPr>
        <p:spPr>
          <a:xfrm>
            <a:off x="12109400" y="75"/>
            <a:ext cx="6178445" cy="9715625"/>
          </a:xfrm>
          <a:custGeom>
            <a:rect b="b" l="l" r="r" t="t"/>
            <a:pathLst>
              <a:path extrusionOk="0" h="150519" w="1872256">
                <a:moveTo>
                  <a:pt x="0" y="0"/>
                </a:moveTo>
                <a:lnTo>
                  <a:pt x="1872256" y="0"/>
                </a:lnTo>
                <a:lnTo>
                  <a:pt x="1872256" y="150519"/>
                </a:lnTo>
                <a:lnTo>
                  <a:pt x="0" y="150519"/>
                </a:lnTo>
                <a:close/>
              </a:path>
            </a:pathLst>
          </a:custGeom>
          <a:solidFill>
            <a:schemeClr val="lt1"/>
          </a:solidFill>
          <a:ln>
            <a:noFill/>
          </a:ln>
        </p:spPr>
      </p:sp>
      <p:sp>
        <p:nvSpPr>
          <p:cNvPr id="541" name="Google Shape;541;p23"/>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542" name="Google Shape;542;p23"/>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543" name="Google Shape;543;p23"/>
          <p:cNvSpPr/>
          <p:nvPr/>
        </p:nvSpPr>
        <p:spPr>
          <a:xfrm rot="5400000">
            <a:off x="12296520" y="2651790"/>
            <a:ext cx="5804233" cy="4412201"/>
          </a:xfrm>
          <a:custGeom>
            <a:rect b="b" l="l" r="r" t="t"/>
            <a:pathLst>
              <a:path extrusionOk="0" h="5902610" w="7870146">
                <a:moveTo>
                  <a:pt x="0" y="0"/>
                </a:moveTo>
                <a:lnTo>
                  <a:pt x="7870146" y="0"/>
                </a:lnTo>
                <a:lnTo>
                  <a:pt x="7870146" y="5902610"/>
                </a:lnTo>
                <a:lnTo>
                  <a:pt x="0" y="5902610"/>
                </a:lnTo>
                <a:lnTo>
                  <a:pt x="0" y="0"/>
                </a:lnTo>
                <a:close/>
              </a:path>
            </a:pathLst>
          </a:custGeom>
          <a:blipFill rotWithShape="1">
            <a:blip r:embed="rId3">
              <a:alphaModFix/>
            </a:blip>
            <a:stretch>
              <a:fillRect b="0" l="0" r="0" t="0"/>
            </a:stretch>
          </a:blipFill>
          <a:ln>
            <a:noFill/>
          </a:ln>
        </p:spPr>
      </p:sp>
      <p:grpSp>
        <p:nvGrpSpPr>
          <p:cNvPr id="544" name="Google Shape;544;p23"/>
          <p:cNvGrpSpPr/>
          <p:nvPr/>
        </p:nvGrpSpPr>
        <p:grpSpPr>
          <a:xfrm>
            <a:off x="1028700" y="3097925"/>
            <a:ext cx="10495125" cy="3334275"/>
            <a:chOff x="0" y="1543716"/>
            <a:chExt cx="13993500" cy="4445700"/>
          </a:xfrm>
        </p:grpSpPr>
        <p:sp>
          <p:nvSpPr>
            <p:cNvPr id="545" name="Google Shape;545;p23"/>
            <p:cNvSpPr txBox="1"/>
            <p:nvPr/>
          </p:nvSpPr>
          <p:spPr>
            <a:xfrm>
              <a:off x="0" y="1543716"/>
              <a:ext cx="13993500" cy="4445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10831">
                  <a:solidFill>
                    <a:srgbClr val="4A4849"/>
                  </a:solidFill>
                </a:rPr>
                <a:t>Current Connections</a:t>
              </a:r>
              <a:endParaRPr/>
            </a:p>
          </p:txBody>
        </p:sp>
        <p:sp>
          <p:nvSpPr>
            <p:cNvPr id="546" name="Google Shape;546;p23"/>
            <p:cNvSpPr txBox="1"/>
            <p:nvPr/>
          </p:nvSpPr>
          <p:spPr>
            <a:xfrm>
              <a:off x="0" y="5138570"/>
              <a:ext cx="135285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7" name="Google Shape;547;p23"/>
          <p:cNvSpPr txBox="1"/>
          <p:nvPr/>
        </p:nvSpPr>
        <p:spPr>
          <a:xfrm>
            <a:off x="1168238" y="6696484"/>
            <a:ext cx="101463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PART </a:t>
            </a:r>
            <a:r>
              <a:rPr b="1" lang="en-US" sz="3200">
                <a:solidFill>
                  <a:srgbClr val="4A4849"/>
                </a:solidFill>
              </a:rPr>
              <a:t>6</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551" name="Shape 551"/>
        <p:cNvGrpSpPr/>
        <p:nvPr/>
      </p:nvGrpSpPr>
      <p:grpSpPr>
        <a:xfrm>
          <a:off x="0" y="0"/>
          <a:ext cx="0" cy="0"/>
          <a:chOff x="0" y="0"/>
          <a:chExt cx="0" cy="0"/>
        </a:xfrm>
      </p:grpSpPr>
      <p:sp>
        <p:nvSpPr>
          <p:cNvPr id="552" name="Google Shape;552;p24"/>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553" name="Google Shape;553;p24"/>
          <p:cNvSpPr txBox="1"/>
          <p:nvPr/>
        </p:nvSpPr>
        <p:spPr>
          <a:xfrm>
            <a:off x="1019175" y="5519968"/>
            <a:ext cx="10679100" cy="2402100"/>
          </a:xfrm>
          <a:prstGeom prst="rect">
            <a:avLst/>
          </a:prstGeom>
          <a:noFill/>
          <a:ln>
            <a:noFill/>
          </a:ln>
        </p:spPr>
        <p:txBody>
          <a:bodyPr anchorCtr="0" anchor="t" bIns="0" lIns="0" spcFirstLastPara="1" rIns="0" wrap="square" tIns="0">
            <a:spAutoFit/>
          </a:bodyPr>
          <a:lstStyle/>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Which activist’s work sticks out to you? Why? What are they doing for environmental protections and climate justice? Is it highly localized or does it have a global impact?</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How do you think global action plans differ from local climate action?</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How is engaging activists from around the world a climate justice approach?</a:t>
            </a:r>
            <a:endParaRPr/>
          </a:p>
        </p:txBody>
      </p:sp>
      <p:sp>
        <p:nvSpPr>
          <p:cNvPr id="554" name="Google Shape;554;p24"/>
          <p:cNvSpPr txBox="1"/>
          <p:nvPr/>
        </p:nvSpPr>
        <p:spPr>
          <a:xfrm>
            <a:off x="1019175" y="4098219"/>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Read the </a:t>
            </a:r>
            <a:r>
              <a:rPr b="1" i="0" lang="en-US" sz="2601" u="sng" cap="none" strike="noStrike">
                <a:solidFill>
                  <a:srgbClr val="4A4849"/>
                </a:solidFill>
                <a:latin typeface="Arial"/>
                <a:ea typeface="Arial"/>
                <a:cs typeface="Arial"/>
                <a:sym typeface="Arial"/>
                <a:hlinkClick r:id="rId3">
                  <a:extLst>
                    <a:ext uri="{A12FA001-AC4F-418D-AE19-62706E023703}">
                      <ahyp:hlinkClr val="tx"/>
                    </a:ext>
                  </a:extLst>
                </a:hlinkClick>
              </a:rPr>
              <a:t>short bios of 12 climate activists</a:t>
            </a:r>
            <a:r>
              <a:rPr b="1" i="0" lang="en-US" sz="2601" u="none" cap="none" strike="noStrike">
                <a:solidFill>
                  <a:srgbClr val="4A4849"/>
                </a:solidFill>
                <a:latin typeface="Arial"/>
                <a:ea typeface="Arial"/>
                <a:cs typeface="Arial"/>
                <a:sym typeface="Arial"/>
              </a:rPr>
              <a:t> from around the world.</a:t>
            </a:r>
            <a:endParaRPr/>
          </a:p>
        </p:txBody>
      </p:sp>
      <p:sp>
        <p:nvSpPr>
          <p:cNvPr id="555" name="Google Shape;555;p24"/>
          <p:cNvSpPr txBox="1"/>
          <p:nvPr/>
        </p:nvSpPr>
        <p:spPr>
          <a:xfrm>
            <a:off x="1019175" y="5001116"/>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Discuss with a partner and/or share out with the class</a:t>
            </a:r>
            <a:endParaRPr/>
          </a:p>
        </p:txBody>
      </p:sp>
      <p:sp>
        <p:nvSpPr>
          <p:cNvPr id="556" name="Google Shape;556;p24"/>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557" name="Google Shape;557;p24">
            <a:hlinkClick r:id="rId4"/>
          </p:cNvPr>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5">
              <a:alphaModFix/>
            </a:blip>
            <a:stretch>
              <a:fillRect b="0" l="-65870" r="-70012" t="0"/>
            </a:stretch>
          </a:blipFill>
          <a:ln>
            <a:noFill/>
          </a:ln>
        </p:spPr>
      </p:sp>
      <p:sp>
        <p:nvSpPr>
          <p:cNvPr id="558" name="Google Shape;558;p24"/>
          <p:cNvSpPr txBox="1"/>
          <p:nvPr/>
        </p:nvSpPr>
        <p:spPr>
          <a:xfrm>
            <a:off x="12575462" y="9220200"/>
            <a:ext cx="5247000" cy="276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1799">
                <a:solidFill>
                  <a:srgbClr val="FAF6EE"/>
                </a:solidFill>
              </a:rPr>
              <a:t>© Tengbeh Kamara / Greenpeace.</a:t>
            </a:r>
            <a:endParaRPr/>
          </a:p>
        </p:txBody>
      </p:sp>
      <p:sp>
        <p:nvSpPr>
          <p:cNvPr id="559" name="Google Shape;559;p24"/>
          <p:cNvSpPr txBox="1"/>
          <p:nvPr/>
        </p:nvSpPr>
        <p:spPr>
          <a:xfrm>
            <a:off x="1019175" y="1606594"/>
            <a:ext cx="10757400" cy="2154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US" sz="6999">
                <a:solidFill>
                  <a:srgbClr val="4A4849"/>
                </a:solidFill>
              </a:rPr>
              <a:t>Global Climate and Justice Advocates</a:t>
            </a:r>
            <a:endParaRPr b="1" sz="6999">
              <a:solidFill>
                <a:srgbClr val="4A4849"/>
              </a:solidFill>
            </a:endParaRPr>
          </a:p>
        </p:txBody>
      </p:sp>
      <p:grpSp>
        <p:nvGrpSpPr>
          <p:cNvPr id="560" name="Google Shape;560;p24"/>
          <p:cNvGrpSpPr/>
          <p:nvPr/>
        </p:nvGrpSpPr>
        <p:grpSpPr>
          <a:xfrm>
            <a:off x="962028" y="1003725"/>
            <a:ext cx="8746176" cy="458700"/>
            <a:chOff x="962028" y="1003725"/>
            <a:chExt cx="8746176" cy="458700"/>
          </a:xfrm>
        </p:grpSpPr>
        <p:sp>
          <p:nvSpPr>
            <p:cNvPr id="561" name="Google Shape;561;p24"/>
            <p:cNvSpPr/>
            <p:nvPr/>
          </p:nvSpPr>
          <p:spPr>
            <a:xfrm>
              <a:off x="962028" y="1003725"/>
              <a:ext cx="20688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62" name="Google Shape;562;p24"/>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#10</a:t>
              </a: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566" name="Shape 566"/>
        <p:cNvGrpSpPr/>
        <p:nvPr/>
      </p:nvGrpSpPr>
      <p:grpSpPr>
        <a:xfrm>
          <a:off x="0" y="0"/>
          <a:ext cx="0" cy="0"/>
          <a:chOff x="0" y="0"/>
          <a:chExt cx="0" cy="0"/>
        </a:xfrm>
      </p:grpSpPr>
      <p:sp>
        <p:nvSpPr>
          <p:cNvPr id="567" name="Google Shape;567;g38c9b036e3e_0_3"/>
          <p:cNvSpPr/>
          <p:nvPr/>
        </p:nvSpPr>
        <p:spPr>
          <a:xfrm>
            <a:off x="-1248082" y="9715500"/>
            <a:ext cx="13358132" cy="571506"/>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568" name="Google Shape;568;g38c9b036e3e_0_3"/>
          <p:cNvSpPr/>
          <p:nvPr/>
        </p:nvSpPr>
        <p:spPr>
          <a:xfrm>
            <a:off x="12109962" y="9715500"/>
            <a:ext cx="7108769" cy="571506"/>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grpSp>
        <p:nvGrpSpPr>
          <p:cNvPr id="569" name="Google Shape;569;g38c9b036e3e_0_3"/>
          <p:cNvGrpSpPr/>
          <p:nvPr/>
        </p:nvGrpSpPr>
        <p:grpSpPr>
          <a:xfrm>
            <a:off x="1028700" y="3097925"/>
            <a:ext cx="10495125" cy="3334275"/>
            <a:chOff x="0" y="1543716"/>
            <a:chExt cx="13993500" cy="4445700"/>
          </a:xfrm>
        </p:grpSpPr>
        <p:sp>
          <p:nvSpPr>
            <p:cNvPr id="570" name="Google Shape;570;g38c9b036e3e_0_3"/>
            <p:cNvSpPr txBox="1"/>
            <p:nvPr/>
          </p:nvSpPr>
          <p:spPr>
            <a:xfrm>
              <a:off x="0" y="1543716"/>
              <a:ext cx="13993500" cy="4445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10831">
                  <a:solidFill>
                    <a:srgbClr val="4A4849"/>
                  </a:solidFill>
                </a:rPr>
                <a:t>Beyond the Module</a:t>
              </a:r>
              <a:endParaRPr/>
            </a:p>
          </p:txBody>
        </p:sp>
        <p:sp>
          <p:nvSpPr>
            <p:cNvPr id="571" name="Google Shape;571;g38c9b036e3e_0_3"/>
            <p:cNvSpPr txBox="1"/>
            <p:nvPr/>
          </p:nvSpPr>
          <p:spPr>
            <a:xfrm>
              <a:off x="0" y="5138570"/>
              <a:ext cx="135285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2" name="Google Shape;572;g38c9b036e3e_0_3"/>
          <p:cNvSpPr txBox="1"/>
          <p:nvPr/>
        </p:nvSpPr>
        <p:spPr>
          <a:xfrm>
            <a:off x="1168238" y="6696484"/>
            <a:ext cx="101463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PART </a:t>
            </a:r>
            <a:r>
              <a:rPr b="1" lang="en-US" sz="3200">
                <a:solidFill>
                  <a:srgbClr val="4A4849"/>
                </a:solidFill>
              </a:rPr>
              <a:t>7</a:t>
            </a:r>
            <a:endParaRPr/>
          </a:p>
        </p:txBody>
      </p:sp>
      <p:sp>
        <p:nvSpPr>
          <p:cNvPr id="573" name="Google Shape;573;g38c9b036e3e_0_3"/>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3">
              <a:alphaModFix/>
            </a:blip>
            <a:stretch>
              <a:fillRect b="0" l="-91045" r="-44976" t="0"/>
            </a:stretch>
          </a:blipFill>
          <a:ln>
            <a:noFill/>
          </a:ln>
        </p:spPr>
      </p:sp>
      <p:sp>
        <p:nvSpPr>
          <p:cNvPr id="574" name="Google Shape;574;g38c9b036e3e_0_3"/>
          <p:cNvSpPr txBox="1"/>
          <p:nvPr/>
        </p:nvSpPr>
        <p:spPr>
          <a:xfrm>
            <a:off x="12247121" y="9280400"/>
            <a:ext cx="5903700" cy="246300"/>
          </a:xfrm>
          <a:prstGeom prst="rect">
            <a:avLst/>
          </a:prstGeom>
          <a:noFill/>
          <a:ln>
            <a:noFill/>
          </a:ln>
        </p:spPr>
        <p:txBody>
          <a:bodyPr anchorCtr="0" anchor="t" bIns="0" lIns="0" spcFirstLastPara="1" rIns="0" wrap="square" tIns="0">
            <a:spAutoFit/>
          </a:bodyPr>
          <a:lstStyle/>
          <a:p>
            <a:pPr indent="0" lvl="0" marL="0" marR="0" rtl="0" algn="just">
              <a:lnSpc>
                <a:spcPct val="139975"/>
              </a:lnSpc>
              <a:spcBef>
                <a:spcPts val="0"/>
              </a:spcBef>
              <a:spcAft>
                <a:spcPts val="0"/>
              </a:spcAft>
              <a:buNone/>
            </a:pPr>
            <a:r>
              <a:rPr b="0" i="0" lang="en-US" sz="1601" u="none" cap="none" strike="noStrike">
                <a:solidFill>
                  <a:srgbClr val="FAF6EE"/>
                </a:solidFill>
                <a:latin typeface="Arial"/>
                <a:ea typeface="Arial"/>
                <a:cs typeface="Arial"/>
                <a:sym typeface="Arial"/>
              </a:rPr>
              <a:t> "</a:t>
            </a:r>
            <a:r>
              <a:rPr b="0" i="0" lang="en-US" sz="1601" u="sng" cap="none" strike="noStrike">
                <a:solidFill>
                  <a:srgbClr val="FAF6EE"/>
                </a:solidFill>
                <a:latin typeface="Arial"/>
                <a:ea typeface="Arial"/>
                <a:cs typeface="Arial"/>
                <a:sym typeface="Arial"/>
                <a:hlinkClick r:id="rId4">
                  <a:extLst>
                    <a:ext uri="{A12FA001-AC4F-418D-AE19-62706E023703}">
                      <ahyp:hlinkClr val="tx"/>
                    </a:ext>
                  </a:extLst>
                </a:hlinkClick>
              </a:rPr>
              <a:t>Clouds</a:t>
            </a:r>
            <a:r>
              <a:rPr b="0" i="0" lang="en-US" sz="1601" u="none" cap="none" strike="noStrike">
                <a:solidFill>
                  <a:srgbClr val="FAF6EE"/>
                </a:solidFill>
                <a:latin typeface="Arial"/>
                <a:ea typeface="Arial"/>
                <a:cs typeface="Arial"/>
                <a:sym typeface="Arial"/>
              </a:rPr>
              <a:t>" by </a:t>
            </a:r>
            <a:r>
              <a:rPr b="0" i="0" lang="en-US" sz="1601" u="sng" cap="none" strike="noStrike">
                <a:solidFill>
                  <a:srgbClr val="FAF6EE"/>
                </a:solidFill>
                <a:latin typeface="Arial"/>
                <a:ea typeface="Arial"/>
                <a:cs typeface="Arial"/>
                <a:sym typeface="Arial"/>
                <a:hlinkClick r:id="rId5">
                  <a:extLst>
                    <a:ext uri="{A12FA001-AC4F-418D-AE19-62706E023703}">
                      <ahyp:hlinkClr val="tx"/>
                    </a:ext>
                  </a:extLst>
                </a:hlinkClick>
              </a:rPr>
              <a:t>Kamil Porembiński</a:t>
            </a:r>
            <a:r>
              <a:rPr b="0" i="0" lang="en-US" sz="1601" u="none" cap="none" strike="noStrike">
                <a:solidFill>
                  <a:srgbClr val="FAF6EE"/>
                </a:solidFill>
                <a:latin typeface="Arial"/>
                <a:ea typeface="Arial"/>
                <a:cs typeface="Arial"/>
                <a:sym typeface="Arial"/>
              </a:rPr>
              <a:t> is licensed under </a:t>
            </a:r>
            <a:r>
              <a:rPr b="0" i="0" lang="en-US" sz="1601" u="sng" cap="none" strike="noStrike">
                <a:solidFill>
                  <a:srgbClr val="FAF6EE"/>
                </a:solidFill>
                <a:latin typeface="Arial"/>
                <a:ea typeface="Arial"/>
                <a:cs typeface="Arial"/>
                <a:sym typeface="Arial"/>
                <a:hlinkClick r:id="rId6">
                  <a:extLst>
                    <a:ext uri="{A12FA001-AC4F-418D-AE19-62706E023703}">
                      <ahyp:hlinkClr val="tx"/>
                    </a:ext>
                  </a:extLst>
                </a:hlinkClick>
              </a:rPr>
              <a:t>CC BY-SA 2.0</a:t>
            </a:r>
            <a:r>
              <a:rPr b="0" i="0" lang="en-US" sz="1601" u="none" cap="none" strike="noStrike">
                <a:solidFill>
                  <a:srgbClr val="FAF6EE"/>
                </a:solidFill>
                <a:latin typeface="Arial"/>
                <a:ea typeface="Arial"/>
                <a:cs typeface="Arial"/>
                <a:sym typeface="Arial"/>
              </a:rPr>
              <a:t>.</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578" name="Shape 578"/>
        <p:cNvGrpSpPr/>
        <p:nvPr/>
      </p:nvGrpSpPr>
      <p:grpSpPr>
        <a:xfrm>
          <a:off x="0" y="0"/>
          <a:ext cx="0" cy="0"/>
          <a:chOff x="0" y="0"/>
          <a:chExt cx="0" cy="0"/>
        </a:xfrm>
      </p:grpSpPr>
      <p:sp>
        <p:nvSpPr>
          <p:cNvPr id="579" name="Google Shape;579;p25"/>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grpSp>
        <p:nvGrpSpPr>
          <p:cNvPr id="580" name="Google Shape;580;p25"/>
          <p:cNvGrpSpPr/>
          <p:nvPr/>
        </p:nvGrpSpPr>
        <p:grpSpPr>
          <a:xfrm>
            <a:off x="1019175" y="1606594"/>
            <a:ext cx="10757475" cy="4949280"/>
            <a:chOff x="0" y="66675"/>
            <a:chExt cx="14343300" cy="6599040"/>
          </a:xfrm>
        </p:grpSpPr>
        <p:sp>
          <p:nvSpPr>
            <p:cNvPr id="581" name="Google Shape;581;p25"/>
            <p:cNvSpPr txBox="1"/>
            <p:nvPr/>
          </p:nvSpPr>
          <p:spPr>
            <a:xfrm>
              <a:off x="0" y="66675"/>
              <a:ext cx="14343300" cy="287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Global Issues Through a Climate Justice Lens</a:t>
              </a:r>
              <a:endParaRPr/>
            </a:p>
          </p:txBody>
        </p:sp>
        <p:sp>
          <p:nvSpPr>
            <p:cNvPr id="582" name="Google Shape;582;p25"/>
            <p:cNvSpPr txBox="1"/>
            <p:nvPr/>
          </p:nvSpPr>
          <p:spPr>
            <a:xfrm>
              <a:off x="0" y="3996615"/>
              <a:ext cx="14238900" cy="2669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Individually or with a group, use the resources below to learn about a topic within the context of global climate justice to present in any format with the class. One option is to pinpoint local climate injustice and assess it on a global scale and to propose solutions on both an individual and community scale.</a:t>
              </a:r>
              <a:endParaRPr/>
            </a:p>
          </p:txBody>
        </p:sp>
        <p:sp>
          <p:nvSpPr>
            <p:cNvPr id="583" name="Google Shape;583;p25"/>
            <p:cNvSpPr txBox="1"/>
            <p:nvPr/>
          </p:nvSpPr>
          <p:spPr>
            <a:xfrm>
              <a:off x="0" y="3304812"/>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Prompt suggestion</a:t>
              </a:r>
              <a:endParaRPr/>
            </a:p>
          </p:txBody>
        </p:sp>
      </p:grpSp>
      <p:sp>
        <p:nvSpPr>
          <p:cNvPr id="584" name="Google Shape;584;p25"/>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585" name="Google Shape;585;p25"/>
          <p:cNvSpPr txBox="1"/>
          <p:nvPr/>
        </p:nvSpPr>
        <p:spPr>
          <a:xfrm>
            <a:off x="1028700" y="1079183"/>
            <a:ext cx="85269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000" u="none" cap="none" strike="noStrike">
                <a:solidFill>
                  <a:srgbClr val="FAF6EE"/>
                </a:solidFill>
                <a:latin typeface="Arial"/>
                <a:ea typeface="Arial"/>
                <a:cs typeface="Arial"/>
                <a:sym typeface="Arial"/>
              </a:rPr>
              <a:t> PROJECT OPTION #1 </a:t>
            </a:r>
            <a:endParaRPr/>
          </a:p>
        </p:txBody>
      </p:sp>
      <p:sp>
        <p:nvSpPr>
          <p:cNvPr id="586" name="Google Shape;586;p25"/>
          <p:cNvSpPr txBox="1"/>
          <p:nvPr/>
        </p:nvSpPr>
        <p:spPr>
          <a:xfrm>
            <a:off x="1028700" y="6870833"/>
            <a:ext cx="5101200" cy="2001900"/>
          </a:xfrm>
          <a:prstGeom prst="rect">
            <a:avLst/>
          </a:prstGeom>
          <a:noFill/>
          <a:ln>
            <a:noFill/>
          </a:ln>
        </p:spPr>
        <p:txBody>
          <a:bodyPr anchorCtr="0" anchor="t" bIns="0" lIns="0" spcFirstLastPara="1" rIns="0" wrap="square" tIns="0">
            <a:spAutoFit/>
          </a:bodyPr>
          <a:lstStyle/>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3">
                  <a:extLst>
                    <a:ext uri="{A12FA001-AC4F-418D-AE19-62706E023703}">
                      <ahyp:hlinkClr val="tx"/>
                    </a:ext>
                  </a:extLst>
                </a:hlinkClick>
              </a:rPr>
              <a:t>Decolonial climate justice</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4">
                  <a:extLst>
                    <a:ext uri="{A12FA001-AC4F-418D-AE19-62706E023703}">
                      <ahyp:hlinkClr val="tx"/>
                    </a:ext>
                  </a:extLst>
                </a:hlinkClick>
              </a:rPr>
              <a:t>Food security</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5">
                  <a:extLst>
                    <a:ext uri="{A12FA001-AC4F-418D-AE19-62706E023703}">
                      <ahyp:hlinkClr val="tx"/>
                    </a:ext>
                  </a:extLst>
                </a:hlinkClick>
              </a:rPr>
              <a:t>EN-ROADS</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6">
                  <a:extLst>
                    <a:ext uri="{A12FA001-AC4F-418D-AE19-62706E023703}">
                      <ahyp:hlinkClr val="tx"/>
                    </a:ext>
                  </a:extLst>
                </a:hlinkClick>
              </a:rPr>
              <a:t>The true cost</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7">
                  <a:extLst>
                    <a:ext uri="{A12FA001-AC4F-418D-AE19-62706E023703}">
                      <ahyp:hlinkClr val="tx"/>
                    </a:ext>
                  </a:extLst>
                </a:hlinkClick>
              </a:rPr>
              <a:t>Decoloniality practices</a:t>
            </a:r>
            <a:endParaRPr/>
          </a:p>
        </p:txBody>
      </p:sp>
      <p:sp>
        <p:nvSpPr>
          <p:cNvPr id="587" name="Google Shape;587;p25"/>
          <p:cNvSpPr txBox="1"/>
          <p:nvPr/>
        </p:nvSpPr>
        <p:spPr>
          <a:xfrm>
            <a:off x="6675490" y="6808540"/>
            <a:ext cx="5101200" cy="1601400"/>
          </a:xfrm>
          <a:prstGeom prst="rect">
            <a:avLst/>
          </a:prstGeom>
          <a:noFill/>
          <a:ln>
            <a:noFill/>
          </a:ln>
        </p:spPr>
        <p:txBody>
          <a:bodyPr anchorCtr="0" anchor="t" bIns="0" lIns="0" spcFirstLastPara="1" rIns="0" wrap="square" tIns="0">
            <a:spAutoFit/>
          </a:bodyPr>
          <a:lstStyle/>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8">
                  <a:extLst>
                    <a:ext uri="{A12FA001-AC4F-418D-AE19-62706E023703}">
                      <ahyp:hlinkClr val="tx"/>
                    </a:ext>
                  </a:extLst>
                </a:hlinkClick>
              </a:rPr>
              <a:t>Risk management</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9">
                  <a:extLst>
                    <a:ext uri="{A12FA001-AC4F-418D-AE19-62706E023703}">
                      <ahyp:hlinkClr val="tx"/>
                    </a:ext>
                  </a:extLst>
                </a:hlinkClick>
              </a:rPr>
              <a:t>Klimaforum, 09</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10">
                  <a:extLst>
                    <a:ext uri="{A12FA001-AC4F-418D-AE19-62706E023703}">
                      <ahyp:hlinkClr val="tx"/>
                    </a:ext>
                  </a:extLst>
                </a:hlinkClick>
              </a:rPr>
              <a:t>IPCC acronyms</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11">
                  <a:extLst>
                    <a:ext uri="{A12FA001-AC4F-418D-AE19-62706E023703}">
                      <ahyp:hlinkClr val="tx"/>
                    </a:ext>
                  </a:extLst>
                </a:hlinkClick>
              </a:rPr>
              <a:t>Climate futures</a:t>
            </a:r>
            <a:endParaRPr/>
          </a:p>
        </p:txBody>
      </p:sp>
      <p:grpSp>
        <p:nvGrpSpPr>
          <p:cNvPr id="588" name="Google Shape;588;p25"/>
          <p:cNvGrpSpPr/>
          <p:nvPr/>
        </p:nvGrpSpPr>
        <p:grpSpPr>
          <a:xfrm>
            <a:off x="962033" y="1003725"/>
            <a:ext cx="8746170" cy="458700"/>
            <a:chOff x="3981450" y="1003725"/>
            <a:chExt cx="8746170" cy="458700"/>
          </a:xfrm>
        </p:grpSpPr>
        <p:sp>
          <p:nvSpPr>
            <p:cNvPr id="589" name="Google Shape;589;p25"/>
            <p:cNvSpPr/>
            <p:nvPr/>
          </p:nvSpPr>
          <p:spPr>
            <a:xfrm>
              <a:off x="3981450" y="1003725"/>
              <a:ext cx="30276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90" name="Google Shape;590;p25"/>
            <p:cNvSpPr txBox="1"/>
            <p:nvPr/>
          </p:nvSpPr>
          <p:spPr>
            <a:xfrm>
              <a:off x="4200720"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PROJECT OPTION #1</a:t>
              </a:r>
              <a:endParaRPr/>
            </a:p>
          </p:txBody>
        </p:sp>
      </p:grpSp>
      <p:pic>
        <p:nvPicPr>
          <p:cNvPr id="591" name="Google Shape;591;p25" title="markus-winkler-afW1hht0NSs-unsplash.jpg"/>
          <p:cNvPicPr preferRelativeResize="0"/>
          <p:nvPr/>
        </p:nvPicPr>
        <p:blipFill rotWithShape="1">
          <a:blip r:embed="rId12">
            <a:alphaModFix/>
          </a:blip>
          <a:srcRect b="0" l="11874" r="45745" t="0"/>
          <a:stretch/>
        </p:blipFill>
        <p:spPr>
          <a:xfrm>
            <a:off x="12109950" y="-10"/>
            <a:ext cx="6178048" cy="9715500"/>
          </a:xfrm>
          <a:prstGeom prst="rect">
            <a:avLst/>
          </a:prstGeom>
          <a:noFill/>
          <a:ln>
            <a:noFill/>
          </a:ln>
        </p:spPr>
      </p:pic>
      <p:sp>
        <p:nvSpPr>
          <p:cNvPr id="592" name="Google Shape;592;p25"/>
          <p:cNvSpPr txBox="1"/>
          <p:nvPr/>
        </p:nvSpPr>
        <p:spPr>
          <a:xfrm>
            <a:off x="12406575" y="184700"/>
            <a:ext cx="55848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1800">
                <a:solidFill>
                  <a:srgbClr val="4A4849"/>
                </a:solidFill>
              </a:rPr>
              <a:t>Photo by </a:t>
            </a:r>
            <a:r>
              <a:rPr lang="en-US" sz="1800" u="sng">
                <a:solidFill>
                  <a:srgbClr val="4A4849"/>
                </a:solidFill>
                <a:hlinkClick r:id="rId13">
                  <a:extLst>
                    <a:ext uri="{A12FA001-AC4F-418D-AE19-62706E023703}">
                      <ahyp:hlinkClr val="tx"/>
                    </a:ext>
                  </a:extLst>
                </a:hlinkClick>
              </a:rPr>
              <a:t>Markus Winkler</a:t>
            </a:r>
            <a:r>
              <a:rPr lang="en-US" sz="1800">
                <a:solidFill>
                  <a:srgbClr val="4A4849"/>
                </a:solidFill>
              </a:rPr>
              <a:t> on </a:t>
            </a:r>
            <a:r>
              <a:rPr lang="en-US" sz="1800" u="sng">
                <a:solidFill>
                  <a:srgbClr val="4A4849"/>
                </a:solidFill>
                <a:hlinkClick r:id="rId14">
                  <a:extLst>
                    <a:ext uri="{A12FA001-AC4F-418D-AE19-62706E023703}">
                      <ahyp:hlinkClr val="tx"/>
                    </a:ext>
                  </a:extLst>
                </a:hlinkClick>
              </a:rPr>
              <a:t>Unsplash</a:t>
            </a:r>
            <a:endParaRPr sz="1800">
              <a:solidFill>
                <a:srgbClr val="4A4849"/>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596" name="Shape 596"/>
        <p:cNvGrpSpPr/>
        <p:nvPr/>
      </p:nvGrpSpPr>
      <p:grpSpPr>
        <a:xfrm>
          <a:off x="0" y="0"/>
          <a:ext cx="0" cy="0"/>
          <a:chOff x="0" y="0"/>
          <a:chExt cx="0" cy="0"/>
        </a:xfrm>
      </p:grpSpPr>
      <p:sp>
        <p:nvSpPr>
          <p:cNvPr id="597" name="Google Shape;597;p26"/>
          <p:cNvSpPr/>
          <p:nvPr/>
        </p:nvSpPr>
        <p:spPr>
          <a:xfrm>
            <a:off x="-1248082" y="9715500"/>
            <a:ext cx="20784165" cy="571500"/>
          </a:xfrm>
          <a:custGeom>
            <a:rect b="b" l="l" r="r" t="t"/>
            <a:pathLst>
              <a:path extrusionOk="0" h="150519" w="5474019">
                <a:moveTo>
                  <a:pt x="0" y="0"/>
                </a:moveTo>
                <a:lnTo>
                  <a:pt x="5474019" y="0"/>
                </a:lnTo>
                <a:lnTo>
                  <a:pt x="5474019" y="150519"/>
                </a:lnTo>
                <a:lnTo>
                  <a:pt x="0" y="150519"/>
                </a:lnTo>
                <a:close/>
              </a:path>
            </a:pathLst>
          </a:custGeom>
          <a:solidFill>
            <a:srgbClr val="4A4849"/>
          </a:solidFill>
          <a:ln>
            <a:noFill/>
          </a:ln>
        </p:spPr>
      </p:sp>
      <p:sp>
        <p:nvSpPr>
          <p:cNvPr id="598" name="Google Shape;598;p26"/>
          <p:cNvSpPr/>
          <p:nvPr/>
        </p:nvSpPr>
        <p:spPr>
          <a:xfrm>
            <a:off x="10760137" y="1991406"/>
            <a:ext cx="6499163" cy="6304188"/>
          </a:xfrm>
          <a:custGeom>
            <a:rect b="b" l="l" r="r" t="t"/>
            <a:pathLst>
              <a:path extrusionOk="0" h="6304188" w="6499163">
                <a:moveTo>
                  <a:pt x="0" y="0"/>
                </a:moveTo>
                <a:lnTo>
                  <a:pt x="6499163" y="0"/>
                </a:lnTo>
                <a:lnTo>
                  <a:pt x="6499163" y="6304188"/>
                </a:lnTo>
                <a:lnTo>
                  <a:pt x="0" y="6304188"/>
                </a:lnTo>
                <a:lnTo>
                  <a:pt x="0" y="0"/>
                </a:lnTo>
                <a:close/>
              </a:path>
            </a:pathLst>
          </a:custGeom>
          <a:blipFill rotWithShape="1">
            <a:blip r:embed="rId3">
              <a:alphaModFix/>
            </a:blip>
            <a:stretch>
              <a:fillRect b="0" l="0" r="0" t="0"/>
            </a:stretch>
          </a:blipFill>
          <a:ln>
            <a:noFill/>
          </a:ln>
        </p:spPr>
      </p:sp>
      <p:sp>
        <p:nvSpPr>
          <p:cNvPr id="599" name="Google Shape;599;p26"/>
          <p:cNvSpPr txBox="1"/>
          <p:nvPr/>
        </p:nvSpPr>
        <p:spPr>
          <a:xfrm>
            <a:off x="1028700" y="3286273"/>
            <a:ext cx="8399400" cy="318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4136" u="none" cap="none" strike="noStrike">
                <a:solidFill>
                  <a:srgbClr val="4A4849"/>
                </a:solidFill>
                <a:latin typeface="Arial"/>
                <a:ea typeface="Arial"/>
                <a:cs typeface="Arial"/>
                <a:sym typeface="Arial"/>
              </a:rPr>
              <a:t>For more resources on climate and environmental justice: </a:t>
            </a:r>
            <a:r>
              <a:rPr b="1" i="0" lang="en-US" sz="4136" u="none" cap="none" strike="noStrike">
                <a:solidFill>
                  <a:srgbClr val="4A4849"/>
                </a:solidFill>
                <a:latin typeface="Arial"/>
                <a:ea typeface="Arial"/>
                <a:cs typeface="Arial"/>
                <a:sym typeface="Arial"/>
              </a:rPr>
              <a:t>Please explore other modules in the Climate Justice Instructional Toolkit.</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603" name="Shape 603"/>
        <p:cNvGrpSpPr/>
        <p:nvPr/>
      </p:nvGrpSpPr>
      <p:grpSpPr>
        <a:xfrm>
          <a:off x="0" y="0"/>
          <a:ext cx="0" cy="0"/>
          <a:chOff x="0" y="0"/>
          <a:chExt cx="0" cy="0"/>
        </a:xfrm>
      </p:grpSpPr>
      <p:sp>
        <p:nvSpPr>
          <p:cNvPr id="604" name="Google Shape;604;p27"/>
          <p:cNvSpPr txBox="1"/>
          <p:nvPr/>
        </p:nvSpPr>
        <p:spPr>
          <a:xfrm>
            <a:off x="962025" y="1133475"/>
            <a:ext cx="162972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Module References</a:t>
            </a:r>
            <a:endParaRPr/>
          </a:p>
        </p:txBody>
      </p:sp>
      <p:sp>
        <p:nvSpPr>
          <p:cNvPr id="605" name="Google Shape;605;p27"/>
          <p:cNvSpPr txBox="1"/>
          <p:nvPr/>
        </p:nvSpPr>
        <p:spPr>
          <a:xfrm>
            <a:off x="962025" y="2571477"/>
            <a:ext cx="16178700" cy="5544000"/>
          </a:xfrm>
          <a:prstGeom prst="rect">
            <a:avLst/>
          </a:prstGeom>
          <a:noFill/>
          <a:ln>
            <a:noFill/>
          </a:ln>
        </p:spPr>
        <p:txBody>
          <a:bodyPr anchorCtr="0" anchor="t" bIns="0" lIns="0" spcFirstLastPara="1" rIns="0" wrap="square" tIns="0">
            <a:spAutoFit/>
          </a:bodyPr>
          <a:lstStyle/>
          <a:p>
            <a:pPr indent="-216047" lvl="1" marL="432094"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Andira, A., &amp; Harber, F. (2022). </a:t>
            </a:r>
            <a:r>
              <a:rPr b="0" i="0" lang="en-US" sz="2001" u="sng" cap="none" strike="noStrike">
                <a:solidFill>
                  <a:srgbClr val="4A4849"/>
                </a:solidFill>
                <a:latin typeface="Arial"/>
                <a:ea typeface="Arial"/>
                <a:cs typeface="Arial"/>
                <a:sym typeface="Arial"/>
                <a:hlinkClick r:id="rId3">
                  <a:extLst>
                    <a:ext uri="{A12FA001-AC4F-418D-AE19-62706E023703}">
                      <ahyp:hlinkClr val="tx"/>
                    </a:ext>
                  </a:extLst>
                </a:hlinkClick>
              </a:rPr>
              <a:t>Colonial Legacy and Development: Reflection on Nigeria’s oil dependency and economic resilience amidst the COVID-19 pandemic</a:t>
            </a:r>
            <a:r>
              <a:rPr b="0" i="0" lang="en-US" sz="2001" u="none" cap="none" strike="noStrike">
                <a:solidFill>
                  <a:srgbClr val="4A4849"/>
                </a:solidFill>
                <a:latin typeface="Arial"/>
                <a:ea typeface="Arial"/>
                <a:cs typeface="Arial"/>
                <a:sym typeface="Arial"/>
              </a:rPr>
              <a:t>. Jurnal Sentris, 3(2), 168–182.</a:t>
            </a:r>
            <a:endParaRPr/>
          </a:p>
          <a:p>
            <a:pPr indent="-216047" lvl="1" marL="432094"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Bhavnani, K.-K., Foran, J., Kurian, P. A., &amp; Munshi, D. (Eds.). (2019). </a:t>
            </a:r>
            <a:r>
              <a:rPr b="0" i="0" lang="en-US" sz="2001" u="sng" cap="none" strike="noStrike">
                <a:solidFill>
                  <a:srgbClr val="4A4849"/>
                </a:solidFill>
                <a:latin typeface="Arial"/>
                <a:ea typeface="Arial"/>
                <a:cs typeface="Arial"/>
                <a:sym typeface="Arial"/>
                <a:hlinkClick r:id="rId4">
                  <a:extLst>
                    <a:ext uri="{A12FA001-AC4F-418D-AE19-62706E023703}">
                      <ahyp:hlinkClr val="tx"/>
                    </a:ext>
                  </a:extLst>
                </a:hlinkClick>
              </a:rPr>
              <a:t>Climate futures : re-imagining global climate justice</a:t>
            </a:r>
            <a:r>
              <a:rPr b="0" i="0" lang="en-US" sz="2001" u="none" cap="none" strike="noStrike">
                <a:solidFill>
                  <a:srgbClr val="4A4849"/>
                </a:solidFill>
                <a:latin typeface="Arial"/>
                <a:ea typeface="Arial"/>
                <a:cs typeface="Arial"/>
                <a:sym typeface="Arial"/>
              </a:rPr>
              <a:t>. Zed Books.</a:t>
            </a:r>
            <a:endParaRPr/>
          </a:p>
          <a:p>
            <a:pPr indent="-216047" lvl="1" marL="432094"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Center for Climate Justice, University of California. (2022, July 16). </a:t>
            </a:r>
            <a:r>
              <a:rPr b="0" i="0" lang="en-US" sz="2001" u="sng" cap="none" strike="noStrike">
                <a:solidFill>
                  <a:srgbClr val="4A4849"/>
                </a:solidFill>
                <a:latin typeface="Arial"/>
                <a:ea typeface="Arial"/>
                <a:cs typeface="Arial"/>
                <a:sym typeface="Arial"/>
                <a:hlinkClick r:id="rId5">
                  <a:extLst>
                    <a:ext uri="{A12FA001-AC4F-418D-AE19-62706E023703}">
                      <ahyp:hlinkClr val="tx"/>
                    </a:ext>
                  </a:extLst>
                </a:hlinkClick>
              </a:rPr>
              <a:t>What is climate justice?</a:t>
            </a:r>
            <a:r>
              <a:rPr b="0" i="0" lang="en-US" sz="2001" u="none" cap="none" strike="noStrike">
                <a:solidFill>
                  <a:srgbClr val="4A4849"/>
                </a:solidFill>
                <a:latin typeface="Arial"/>
                <a:ea typeface="Arial"/>
                <a:cs typeface="Arial"/>
                <a:sym typeface="Arial"/>
              </a:rPr>
              <a:t>. UC Center for Climate Justice.</a:t>
            </a:r>
            <a:endParaRPr/>
          </a:p>
          <a:p>
            <a:pPr indent="-216047" lvl="1" marL="432094"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ENDEVR (2021). </a:t>
            </a:r>
            <a:r>
              <a:rPr b="0" i="0" lang="en-US" sz="2001" u="sng" cap="none" strike="noStrike">
                <a:solidFill>
                  <a:srgbClr val="4A4849"/>
                </a:solidFill>
                <a:latin typeface="Arial"/>
                <a:ea typeface="Arial"/>
                <a:cs typeface="Arial"/>
                <a:sym typeface="Arial"/>
                <a:hlinkClick r:id="rId6">
                  <a:extLst>
                    <a:ext uri="{A12FA001-AC4F-418D-AE19-62706E023703}">
                      <ahyp:hlinkClr val="tx"/>
                    </a:ext>
                  </a:extLst>
                </a:hlinkClick>
              </a:rPr>
              <a:t>The True Cost: Who Pays the Real Price for YOUR Clothes | Investigative Documentary</a:t>
            </a:r>
            <a:r>
              <a:rPr b="0" i="0" lang="en-US" sz="2001" u="none" cap="none" strike="noStrike">
                <a:solidFill>
                  <a:srgbClr val="4A4849"/>
                </a:solidFill>
                <a:latin typeface="Arial"/>
                <a:ea typeface="Arial"/>
                <a:cs typeface="Arial"/>
                <a:sym typeface="Arial"/>
              </a:rPr>
              <a:t>. Retrieved July 3, 2023 from YouTube.</a:t>
            </a:r>
            <a:endParaRPr/>
          </a:p>
          <a:p>
            <a:pPr indent="-216047" lvl="1" marL="432094"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The Environmental Forum®. (2023, May). </a:t>
            </a:r>
            <a:r>
              <a:rPr b="0" i="0" lang="en-US" sz="2001" u="sng" cap="none" strike="noStrike">
                <a:solidFill>
                  <a:srgbClr val="4A4849"/>
                </a:solidFill>
                <a:latin typeface="Arial"/>
                <a:ea typeface="Arial"/>
                <a:cs typeface="Arial"/>
                <a:sym typeface="Arial"/>
                <a:hlinkClick r:id="rId7">
                  <a:extLst>
                    <a:ext uri="{A12FA001-AC4F-418D-AE19-62706E023703}">
                      <ahyp:hlinkClr val="tx"/>
                    </a:ext>
                  </a:extLst>
                </a:hlinkClick>
              </a:rPr>
              <a:t>How can U.S. safely mine minerals critical to a carbon-free economy?</a:t>
            </a:r>
            <a:r>
              <a:rPr b="0" i="0" lang="en-US" sz="2001" u="none" cap="none" strike="noStrike">
                <a:solidFill>
                  <a:srgbClr val="4A4849"/>
                </a:solidFill>
                <a:latin typeface="Arial"/>
                <a:ea typeface="Arial"/>
                <a:cs typeface="Arial"/>
                <a:sym typeface="Arial"/>
              </a:rPr>
              <a:t> L. Environmental Law Institute®.</a:t>
            </a:r>
            <a:endParaRPr/>
          </a:p>
          <a:p>
            <a:pPr indent="-216047" lvl="1" marL="432094"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Flores, G. (2021). </a:t>
            </a:r>
            <a:r>
              <a:rPr b="0" i="0" lang="en-US" sz="2001" u="sng" cap="none" strike="noStrike">
                <a:solidFill>
                  <a:srgbClr val="4A4849"/>
                </a:solidFill>
                <a:latin typeface="Arial"/>
                <a:ea typeface="Arial"/>
                <a:cs typeface="Arial"/>
                <a:sym typeface="Arial"/>
                <a:hlinkClick r:id="rId8">
                  <a:extLst>
                    <a:ext uri="{A12FA001-AC4F-418D-AE19-62706E023703}">
                      <ahyp:hlinkClr val="tx"/>
                    </a:ext>
                  </a:extLst>
                </a:hlinkClick>
              </a:rPr>
              <a:t>Meet 12 climate activists changing the world</a:t>
            </a:r>
            <a:r>
              <a:rPr b="0" i="0" lang="en-US" sz="2001" u="none" cap="none" strike="noStrike">
                <a:solidFill>
                  <a:srgbClr val="4A4849"/>
                </a:solidFill>
                <a:latin typeface="Arial"/>
                <a:ea typeface="Arial"/>
                <a:cs typeface="Arial"/>
                <a:sym typeface="Arial"/>
              </a:rPr>
              <a:t>. Greenpeace.</a:t>
            </a:r>
            <a:endParaRPr/>
          </a:p>
          <a:p>
            <a:pPr indent="-216047" lvl="1" marL="432094"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Gilberto Murillo, L., &amp; Angel Lalinde, M. (2021a). </a:t>
            </a:r>
            <a:r>
              <a:rPr b="0" i="0" lang="en-US" sz="2001" u="sng" cap="none" strike="noStrike">
                <a:solidFill>
                  <a:srgbClr val="4A4849"/>
                </a:solidFill>
                <a:latin typeface="Arial"/>
                <a:ea typeface="Arial"/>
                <a:cs typeface="Arial"/>
                <a:sym typeface="Arial"/>
                <a:hlinkClick r:id="rId9">
                  <a:extLst>
                    <a:ext uri="{A12FA001-AC4F-418D-AE19-62706E023703}">
                      <ahyp:hlinkClr val="tx"/>
                    </a:ext>
                  </a:extLst>
                </a:hlinkClick>
              </a:rPr>
              <a:t>Environmental Equity and Racial Justice</a:t>
            </a:r>
            <a:r>
              <a:rPr b="0" i="0" lang="en-US" sz="2001" u="none" cap="none" strike="noStrike">
                <a:solidFill>
                  <a:srgbClr val="4A4849"/>
                </a:solidFill>
                <a:latin typeface="Arial"/>
                <a:ea typeface="Arial"/>
                <a:cs typeface="Arial"/>
                <a:sym typeface="Arial"/>
              </a:rPr>
              <a:t>. International Journal on Human Rights, 18(31), 143–148.</a:t>
            </a:r>
            <a:endParaRPr/>
          </a:p>
          <a:p>
            <a:pPr indent="-216047" lvl="1" marL="432094"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IPCC. (n.d.-a). </a:t>
            </a:r>
            <a:r>
              <a:rPr b="0" i="0" lang="en-US" sz="2001" u="sng" cap="none" strike="noStrike">
                <a:solidFill>
                  <a:srgbClr val="4A4849"/>
                </a:solidFill>
                <a:latin typeface="Arial"/>
                <a:ea typeface="Arial"/>
                <a:cs typeface="Arial"/>
                <a:sym typeface="Arial"/>
                <a:hlinkClick r:id="rId10">
                  <a:extLst>
                    <a:ext uri="{A12FA001-AC4F-418D-AE19-62706E023703}">
                      <ahyp:hlinkClr val="tx"/>
                    </a:ext>
                  </a:extLst>
                </a:hlinkClick>
              </a:rPr>
              <a:t>Annex II: Acronyms</a:t>
            </a:r>
            <a:r>
              <a:rPr b="0" i="0" lang="en-US" sz="2001" u="none" cap="none" strike="noStrike">
                <a:solidFill>
                  <a:srgbClr val="4A4849"/>
                </a:solidFill>
                <a:latin typeface="Arial"/>
                <a:ea typeface="Arial"/>
                <a:cs typeface="Arial"/>
                <a:sym typeface="Arial"/>
              </a:rPr>
              <a:t>. IPCC.</a:t>
            </a:r>
            <a:endParaRPr/>
          </a:p>
          <a:p>
            <a:pPr indent="-216047" lvl="1" marL="432094"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IPCC. (n.d.-b). </a:t>
            </a:r>
            <a:r>
              <a:rPr b="0" i="0" lang="en-US" sz="2001" u="sng" cap="none" strike="noStrike">
                <a:solidFill>
                  <a:srgbClr val="4A4849"/>
                </a:solidFill>
                <a:latin typeface="Arial"/>
                <a:ea typeface="Arial"/>
                <a:cs typeface="Arial"/>
                <a:sym typeface="Arial"/>
                <a:hlinkClick r:id="rId11">
                  <a:extLst>
                    <a:ext uri="{A12FA001-AC4F-418D-AE19-62706E023703}">
                      <ahyp:hlinkClr val="tx"/>
                    </a:ext>
                  </a:extLst>
                </a:hlinkClick>
              </a:rPr>
              <a:t>Chapter 5 : Food security — special report on climate change</a:t>
            </a:r>
            <a:r>
              <a:rPr b="0" i="0" lang="en-US" sz="2001" u="none" cap="none" strike="noStrike">
                <a:solidFill>
                  <a:srgbClr val="4A4849"/>
                </a:solidFill>
                <a:latin typeface="Arial"/>
                <a:ea typeface="Arial"/>
                <a:cs typeface="Arial"/>
                <a:sym typeface="Arial"/>
              </a:rPr>
              <a:t> ... - IPCC. IPCC.</a:t>
            </a:r>
            <a:endParaRPr/>
          </a:p>
          <a:p>
            <a:pPr indent="-216047" lvl="1" marL="432094"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IPCC. (n.d.-c). </a:t>
            </a:r>
            <a:r>
              <a:rPr b="0" i="0" lang="en-US" sz="2001" u="sng" cap="none" strike="noStrike">
                <a:solidFill>
                  <a:srgbClr val="4A4849"/>
                </a:solidFill>
                <a:latin typeface="Arial"/>
                <a:ea typeface="Arial"/>
                <a:cs typeface="Arial"/>
                <a:sym typeface="Arial"/>
                <a:hlinkClick r:id="rId12">
                  <a:extLst>
                    <a:ext uri="{A12FA001-AC4F-418D-AE19-62706E023703}">
                      <ahyp:hlinkClr val="tx"/>
                    </a:ext>
                  </a:extLst>
                </a:hlinkClick>
              </a:rPr>
              <a:t>Chapter 7 : Risk Management and decision making in relation to</a:t>
            </a:r>
            <a:r>
              <a:rPr b="0" i="0" lang="en-US" sz="2001" u="none" cap="none" strike="noStrike">
                <a:solidFill>
                  <a:srgbClr val="4A4849"/>
                </a:solidFill>
                <a:latin typeface="Arial"/>
                <a:ea typeface="Arial"/>
                <a:cs typeface="Arial"/>
                <a:sym typeface="Arial"/>
              </a:rPr>
              <a:t> ... - IPCC. IPCC.</a:t>
            </a:r>
            <a:endParaRPr/>
          </a:p>
          <a:p>
            <a:pPr indent="-216047" lvl="1" marL="432094"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Irfan, U. (2022, November 30). </a:t>
            </a:r>
            <a:r>
              <a:rPr b="0" i="0" lang="en-US" sz="2001" u="sng" cap="none" strike="noStrike">
                <a:solidFill>
                  <a:srgbClr val="4A4849"/>
                </a:solidFill>
                <a:latin typeface="Arial"/>
                <a:ea typeface="Arial"/>
                <a:cs typeface="Arial"/>
                <a:sym typeface="Arial"/>
                <a:hlinkClick r:id="rId13">
                  <a:extLst>
                    <a:ext uri="{A12FA001-AC4F-418D-AE19-62706E023703}">
                      <ahyp:hlinkClr val="tx"/>
                    </a:ext>
                  </a:extLst>
                </a:hlinkClick>
              </a:rPr>
              <a:t>Who gets to keep burning fossil fuels as the planet heats up?</a:t>
            </a:r>
            <a:r>
              <a:rPr b="0" i="0" lang="en-US" sz="2001" u="none" cap="none" strike="noStrike">
                <a:solidFill>
                  <a:srgbClr val="4A4849"/>
                </a:solidFill>
                <a:latin typeface="Arial"/>
                <a:ea typeface="Arial"/>
                <a:cs typeface="Arial"/>
                <a:sym typeface="Arial"/>
              </a:rPr>
              <a:t>. Vox.</a:t>
            </a:r>
            <a:endParaRPr/>
          </a:p>
          <a:p>
            <a:pPr indent="-216047" lvl="1" marL="432094"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Kerry, J., Inslee, J., Sirkis, A., Barbieri, R., Claussen, E., Lans, D. van der, &amp; Thomas, J. (2023). </a:t>
            </a:r>
            <a:r>
              <a:rPr b="0" i="0" lang="en-US" sz="2001" u="sng" cap="none" strike="noStrike">
                <a:solidFill>
                  <a:srgbClr val="4A4849"/>
                </a:solidFill>
                <a:latin typeface="Arial"/>
                <a:ea typeface="Arial"/>
                <a:cs typeface="Arial"/>
                <a:sym typeface="Arial"/>
                <a:hlinkClick r:id="rId14">
                  <a:extLst>
                    <a:ext uri="{A12FA001-AC4F-418D-AE19-62706E023703}">
                      <ahyp:hlinkClr val="tx"/>
                    </a:ext>
                  </a:extLst>
                </a:hlinkClick>
              </a:rPr>
              <a:t>What is en-roads?</a:t>
            </a:r>
            <a:r>
              <a:rPr b="0" i="0" lang="en-US" sz="2001" u="none" cap="none" strike="noStrike">
                <a:solidFill>
                  <a:srgbClr val="4A4849"/>
                </a:solidFill>
                <a:latin typeface="Arial"/>
                <a:ea typeface="Arial"/>
                <a:cs typeface="Arial"/>
                <a:sym typeface="Arial"/>
              </a:rPr>
              <a:t>. En-ROADS.</a:t>
            </a:r>
            <a:endParaRPr/>
          </a:p>
          <a:p>
            <a:pPr indent="-216047" lvl="1" marL="432094"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Massachusetts Institute of Technology . (2022a, February 26). </a:t>
            </a:r>
            <a:r>
              <a:rPr b="0" i="0" lang="en-US" sz="2001" u="sng" cap="none" strike="noStrike">
                <a:solidFill>
                  <a:srgbClr val="4A4849"/>
                </a:solidFill>
                <a:latin typeface="Arial"/>
                <a:ea typeface="Arial"/>
                <a:cs typeface="Arial"/>
                <a:sym typeface="Arial"/>
                <a:hlinkClick r:id="rId15">
                  <a:extLst>
                    <a:ext uri="{A12FA001-AC4F-418D-AE19-62706E023703}">
                      <ahyp:hlinkClr val="tx"/>
                    </a:ext>
                  </a:extLst>
                </a:hlinkClick>
              </a:rPr>
              <a:t>Natural Climate Solutions Program: Environmental Solutions initiative</a:t>
            </a:r>
            <a:r>
              <a:rPr b="0" i="0" lang="en-US" sz="2001" u="none" cap="none" strike="noStrike">
                <a:solidFill>
                  <a:srgbClr val="4A4849"/>
                </a:solidFill>
                <a:latin typeface="Arial"/>
                <a:ea typeface="Arial"/>
                <a:cs typeface="Arial"/>
                <a:sym typeface="Arial"/>
              </a:rPr>
              <a:t>. Environmental Solutions Initiative | Focusing MIT’s talents on the interdisciplinary environmental challenges of today.</a:t>
            </a:r>
            <a:endParaRPr/>
          </a:p>
        </p:txBody>
      </p:sp>
      <p:sp>
        <p:nvSpPr>
          <p:cNvPr id="606" name="Google Shape;606;p27"/>
          <p:cNvSpPr/>
          <p:nvPr/>
        </p:nvSpPr>
        <p:spPr>
          <a:xfrm>
            <a:off x="-344129" y="9715500"/>
            <a:ext cx="19880211" cy="571500"/>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90" name="Shape 190"/>
        <p:cNvGrpSpPr/>
        <p:nvPr/>
      </p:nvGrpSpPr>
      <p:grpSpPr>
        <a:xfrm>
          <a:off x="0" y="0"/>
          <a:ext cx="0" cy="0"/>
          <a:chOff x="0" y="0"/>
          <a:chExt cx="0" cy="0"/>
        </a:xfrm>
      </p:grpSpPr>
      <p:sp>
        <p:nvSpPr>
          <p:cNvPr id="191" name="Google Shape;191;p3"/>
          <p:cNvSpPr txBox="1"/>
          <p:nvPr/>
        </p:nvSpPr>
        <p:spPr>
          <a:xfrm>
            <a:off x="962025" y="1133475"/>
            <a:ext cx="162990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Learning Objectives</a:t>
            </a:r>
            <a:endParaRPr/>
          </a:p>
        </p:txBody>
      </p:sp>
      <p:sp>
        <p:nvSpPr>
          <p:cNvPr id="192" name="Google Shape;192;p3"/>
          <p:cNvSpPr txBox="1"/>
          <p:nvPr/>
        </p:nvSpPr>
        <p:spPr>
          <a:xfrm>
            <a:off x="13526802" y="3662914"/>
            <a:ext cx="3772200" cy="2462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199" u="none" cap="none" strike="noStrike">
                <a:solidFill>
                  <a:srgbClr val="4A4849"/>
                </a:solidFill>
                <a:latin typeface="Arial"/>
                <a:ea typeface="Arial"/>
                <a:cs typeface="Arial"/>
                <a:sym typeface="Arial"/>
              </a:rPr>
              <a:t>Research</a:t>
            </a:r>
            <a:r>
              <a:rPr b="0" i="0" lang="en-US" sz="3199" u="none" cap="none" strike="noStrike">
                <a:solidFill>
                  <a:srgbClr val="4A4849"/>
                </a:solidFill>
                <a:latin typeface="Arial"/>
                <a:ea typeface="Arial"/>
                <a:cs typeface="Arial"/>
                <a:sym typeface="Arial"/>
              </a:rPr>
              <a:t> local climate justice issues and </a:t>
            </a:r>
            <a:r>
              <a:rPr b="1" i="0" lang="en-US" sz="3199" u="none" cap="none" strike="noStrike">
                <a:solidFill>
                  <a:srgbClr val="4A4849"/>
                </a:solidFill>
                <a:latin typeface="Arial"/>
                <a:ea typeface="Arial"/>
                <a:cs typeface="Arial"/>
                <a:sym typeface="Arial"/>
              </a:rPr>
              <a:t>assess</a:t>
            </a:r>
            <a:r>
              <a:rPr b="0" i="0" lang="en-US" sz="3199" u="none" cap="none" strike="noStrike">
                <a:solidFill>
                  <a:srgbClr val="4A4849"/>
                </a:solidFill>
                <a:latin typeface="Arial"/>
                <a:ea typeface="Arial"/>
                <a:cs typeface="Arial"/>
                <a:sym typeface="Arial"/>
              </a:rPr>
              <a:t> them on a global scale</a:t>
            </a:r>
            <a:endParaRPr/>
          </a:p>
        </p:txBody>
      </p:sp>
      <p:sp>
        <p:nvSpPr>
          <p:cNvPr id="193" name="Google Shape;193;p3"/>
          <p:cNvSpPr txBox="1"/>
          <p:nvPr/>
        </p:nvSpPr>
        <p:spPr>
          <a:xfrm>
            <a:off x="9362135" y="3662914"/>
            <a:ext cx="3772200" cy="196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199" u="none" cap="none" strike="noStrike">
                <a:solidFill>
                  <a:srgbClr val="4A4849"/>
                </a:solidFill>
                <a:latin typeface="Arial"/>
                <a:ea typeface="Arial"/>
                <a:cs typeface="Arial"/>
                <a:sym typeface="Arial"/>
              </a:rPr>
              <a:t>Examine</a:t>
            </a:r>
            <a:r>
              <a:rPr b="0" i="0" lang="en-US" sz="3199" u="none" cap="none" strike="noStrike">
                <a:solidFill>
                  <a:srgbClr val="4A4849"/>
                </a:solidFill>
                <a:latin typeface="Arial"/>
                <a:ea typeface="Arial"/>
                <a:cs typeface="Arial"/>
                <a:sym typeface="Arial"/>
              </a:rPr>
              <a:t> global climate justice action from articles and videos</a:t>
            </a:r>
            <a:endParaRPr/>
          </a:p>
        </p:txBody>
      </p:sp>
      <p:sp>
        <p:nvSpPr>
          <p:cNvPr id="194" name="Google Shape;194;p3"/>
          <p:cNvSpPr txBox="1"/>
          <p:nvPr/>
        </p:nvSpPr>
        <p:spPr>
          <a:xfrm>
            <a:off x="5197443" y="3662914"/>
            <a:ext cx="3772200" cy="196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199" u="none" cap="none" strike="noStrike">
                <a:solidFill>
                  <a:srgbClr val="4A4849"/>
                </a:solidFill>
                <a:latin typeface="Arial"/>
                <a:ea typeface="Arial"/>
                <a:cs typeface="Arial"/>
                <a:sym typeface="Arial"/>
              </a:rPr>
              <a:t>Review</a:t>
            </a:r>
            <a:r>
              <a:rPr b="0" i="0" lang="en-US" sz="3199" u="none" cap="none" strike="noStrike">
                <a:solidFill>
                  <a:srgbClr val="4A4849"/>
                </a:solidFill>
                <a:latin typeface="Arial"/>
                <a:ea typeface="Arial"/>
                <a:cs typeface="Arial"/>
                <a:sym typeface="Arial"/>
              </a:rPr>
              <a:t> the history, themes, and origin of global climate justice </a:t>
            </a:r>
            <a:endParaRPr/>
          </a:p>
        </p:txBody>
      </p:sp>
      <p:sp>
        <p:nvSpPr>
          <p:cNvPr id="195" name="Google Shape;195;p3"/>
          <p:cNvSpPr txBox="1"/>
          <p:nvPr/>
        </p:nvSpPr>
        <p:spPr>
          <a:xfrm>
            <a:off x="1032781" y="3662914"/>
            <a:ext cx="3772200" cy="2462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199" u="none" cap="none" strike="noStrike">
                <a:solidFill>
                  <a:srgbClr val="4A4849"/>
                </a:solidFill>
                <a:latin typeface="Arial"/>
                <a:ea typeface="Arial"/>
                <a:cs typeface="Arial"/>
                <a:sym typeface="Arial"/>
              </a:rPr>
              <a:t>Identify</a:t>
            </a:r>
            <a:r>
              <a:rPr b="0" i="0" lang="en-US" sz="3199" u="none" cap="none" strike="noStrike">
                <a:solidFill>
                  <a:srgbClr val="4A4849"/>
                </a:solidFill>
                <a:latin typeface="Arial"/>
                <a:ea typeface="Arial"/>
                <a:cs typeface="Arial"/>
                <a:sym typeface="Arial"/>
              </a:rPr>
              <a:t> aspects of global climate injustice within environmental issues </a:t>
            </a:r>
            <a:endParaRPr/>
          </a:p>
        </p:txBody>
      </p:sp>
      <p:sp>
        <p:nvSpPr>
          <p:cNvPr id="196" name="Google Shape;196;p3"/>
          <p:cNvSpPr/>
          <p:nvPr/>
        </p:nvSpPr>
        <p:spPr>
          <a:xfrm>
            <a:off x="-344129" y="9715500"/>
            <a:ext cx="19880211" cy="571500"/>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grpSp>
        <p:nvGrpSpPr>
          <p:cNvPr id="197" name="Google Shape;197;p3"/>
          <p:cNvGrpSpPr/>
          <p:nvPr/>
        </p:nvGrpSpPr>
        <p:grpSpPr>
          <a:xfrm>
            <a:off x="1032775" y="2712900"/>
            <a:ext cx="3289104" cy="716100"/>
            <a:chOff x="1032775" y="2712900"/>
            <a:chExt cx="3289104" cy="716100"/>
          </a:xfrm>
        </p:grpSpPr>
        <p:sp>
          <p:nvSpPr>
            <p:cNvPr id="198" name="Google Shape;198;p3"/>
            <p:cNvSpPr/>
            <p:nvPr/>
          </p:nvSpPr>
          <p:spPr>
            <a:xfrm>
              <a:off x="1032775" y="2712900"/>
              <a:ext cx="912900" cy="716100"/>
            </a:xfrm>
            <a:prstGeom prst="roundRect">
              <a:avLst>
                <a:gd fmla="val 45018"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99" name="Google Shape;199;p3"/>
            <p:cNvSpPr txBox="1"/>
            <p:nvPr/>
          </p:nvSpPr>
          <p:spPr>
            <a:xfrm>
              <a:off x="1221079" y="2763159"/>
              <a:ext cx="31008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999" u="none" cap="none" strike="noStrike">
                  <a:solidFill>
                    <a:srgbClr val="FAF6EE"/>
                  </a:solidFill>
                  <a:latin typeface="Arial"/>
                  <a:ea typeface="Arial"/>
                  <a:cs typeface="Arial"/>
                  <a:sym typeface="Arial"/>
                </a:rPr>
                <a:t>0</a:t>
              </a:r>
              <a:r>
                <a:rPr b="1" lang="en-US" sz="3999">
                  <a:solidFill>
                    <a:srgbClr val="FAF6EE"/>
                  </a:solidFill>
                </a:rPr>
                <a:t>1</a:t>
              </a:r>
              <a:endParaRPr/>
            </a:p>
          </p:txBody>
        </p:sp>
      </p:grpSp>
      <p:grpSp>
        <p:nvGrpSpPr>
          <p:cNvPr id="200" name="Google Shape;200;p3"/>
          <p:cNvGrpSpPr/>
          <p:nvPr/>
        </p:nvGrpSpPr>
        <p:grpSpPr>
          <a:xfrm>
            <a:off x="5197450" y="2712900"/>
            <a:ext cx="3289104" cy="716100"/>
            <a:chOff x="1032775" y="2712900"/>
            <a:chExt cx="3289104" cy="716100"/>
          </a:xfrm>
        </p:grpSpPr>
        <p:sp>
          <p:nvSpPr>
            <p:cNvPr id="201" name="Google Shape;201;p3"/>
            <p:cNvSpPr/>
            <p:nvPr/>
          </p:nvSpPr>
          <p:spPr>
            <a:xfrm>
              <a:off x="1032775" y="2712900"/>
              <a:ext cx="912900" cy="716100"/>
            </a:xfrm>
            <a:prstGeom prst="roundRect">
              <a:avLst>
                <a:gd fmla="val 45018"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02" name="Google Shape;202;p3"/>
            <p:cNvSpPr txBox="1"/>
            <p:nvPr/>
          </p:nvSpPr>
          <p:spPr>
            <a:xfrm>
              <a:off x="1221079" y="2763159"/>
              <a:ext cx="31008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999" u="none" cap="none" strike="noStrike">
                  <a:solidFill>
                    <a:srgbClr val="FAF6EE"/>
                  </a:solidFill>
                  <a:latin typeface="Arial"/>
                  <a:ea typeface="Arial"/>
                  <a:cs typeface="Arial"/>
                  <a:sym typeface="Arial"/>
                </a:rPr>
                <a:t>0</a:t>
              </a:r>
              <a:r>
                <a:rPr b="1" lang="en-US" sz="3999">
                  <a:solidFill>
                    <a:srgbClr val="FAF6EE"/>
                  </a:solidFill>
                </a:rPr>
                <a:t>2</a:t>
              </a:r>
              <a:endParaRPr/>
            </a:p>
          </p:txBody>
        </p:sp>
      </p:grpSp>
      <p:grpSp>
        <p:nvGrpSpPr>
          <p:cNvPr id="203" name="Google Shape;203;p3"/>
          <p:cNvGrpSpPr/>
          <p:nvPr/>
        </p:nvGrpSpPr>
        <p:grpSpPr>
          <a:xfrm>
            <a:off x="9362125" y="2712900"/>
            <a:ext cx="3289104" cy="716100"/>
            <a:chOff x="1032775" y="2712900"/>
            <a:chExt cx="3289104" cy="716100"/>
          </a:xfrm>
        </p:grpSpPr>
        <p:sp>
          <p:nvSpPr>
            <p:cNvPr id="204" name="Google Shape;204;p3"/>
            <p:cNvSpPr/>
            <p:nvPr/>
          </p:nvSpPr>
          <p:spPr>
            <a:xfrm>
              <a:off x="1032775" y="2712900"/>
              <a:ext cx="912900" cy="716100"/>
            </a:xfrm>
            <a:prstGeom prst="roundRect">
              <a:avLst>
                <a:gd fmla="val 45018"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05" name="Google Shape;205;p3"/>
            <p:cNvSpPr txBox="1"/>
            <p:nvPr/>
          </p:nvSpPr>
          <p:spPr>
            <a:xfrm>
              <a:off x="1221079" y="2763159"/>
              <a:ext cx="31008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999" u="none" cap="none" strike="noStrike">
                  <a:solidFill>
                    <a:srgbClr val="FAF6EE"/>
                  </a:solidFill>
                  <a:latin typeface="Arial"/>
                  <a:ea typeface="Arial"/>
                  <a:cs typeface="Arial"/>
                  <a:sym typeface="Arial"/>
                </a:rPr>
                <a:t>0</a:t>
              </a:r>
              <a:r>
                <a:rPr b="1" lang="en-US" sz="3999">
                  <a:solidFill>
                    <a:srgbClr val="FAF6EE"/>
                  </a:solidFill>
                </a:rPr>
                <a:t>3</a:t>
              </a:r>
              <a:endParaRPr/>
            </a:p>
          </p:txBody>
        </p:sp>
      </p:grpSp>
      <p:grpSp>
        <p:nvGrpSpPr>
          <p:cNvPr id="206" name="Google Shape;206;p3"/>
          <p:cNvGrpSpPr/>
          <p:nvPr/>
        </p:nvGrpSpPr>
        <p:grpSpPr>
          <a:xfrm>
            <a:off x="13526800" y="2712900"/>
            <a:ext cx="3289104" cy="716100"/>
            <a:chOff x="1032775" y="2712900"/>
            <a:chExt cx="3289104" cy="716100"/>
          </a:xfrm>
        </p:grpSpPr>
        <p:sp>
          <p:nvSpPr>
            <p:cNvPr id="207" name="Google Shape;207;p3"/>
            <p:cNvSpPr/>
            <p:nvPr/>
          </p:nvSpPr>
          <p:spPr>
            <a:xfrm>
              <a:off x="1032775" y="2712900"/>
              <a:ext cx="912900" cy="716100"/>
            </a:xfrm>
            <a:prstGeom prst="roundRect">
              <a:avLst>
                <a:gd fmla="val 45018"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08" name="Google Shape;208;p3"/>
            <p:cNvSpPr txBox="1"/>
            <p:nvPr/>
          </p:nvSpPr>
          <p:spPr>
            <a:xfrm>
              <a:off x="1221079" y="2763159"/>
              <a:ext cx="31008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999" u="none" cap="none" strike="noStrike">
                  <a:solidFill>
                    <a:srgbClr val="FAF6EE"/>
                  </a:solidFill>
                  <a:latin typeface="Arial"/>
                  <a:ea typeface="Arial"/>
                  <a:cs typeface="Arial"/>
                  <a:sym typeface="Arial"/>
                </a:rPr>
                <a:t>0</a:t>
              </a:r>
              <a:r>
                <a:rPr b="1" lang="en-US" sz="3999">
                  <a:solidFill>
                    <a:srgbClr val="FAF6EE"/>
                  </a:solidFill>
                </a:rPr>
                <a:t>4</a:t>
              </a: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610" name="Shape 610"/>
        <p:cNvGrpSpPr/>
        <p:nvPr/>
      </p:nvGrpSpPr>
      <p:grpSpPr>
        <a:xfrm>
          <a:off x="0" y="0"/>
          <a:ext cx="0" cy="0"/>
          <a:chOff x="0" y="0"/>
          <a:chExt cx="0" cy="0"/>
        </a:xfrm>
      </p:grpSpPr>
      <p:sp>
        <p:nvSpPr>
          <p:cNvPr id="611" name="Google Shape;611;p28"/>
          <p:cNvSpPr txBox="1"/>
          <p:nvPr/>
        </p:nvSpPr>
        <p:spPr>
          <a:xfrm>
            <a:off x="962025" y="1133475"/>
            <a:ext cx="162972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Module References</a:t>
            </a:r>
            <a:endParaRPr/>
          </a:p>
        </p:txBody>
      </p:sp>
      <p:sp>
        <p:nvSpPr>
          <p:cNvPr id="612" name="Google Shape;612;p28"/>
          <p:cNvSpPr txBox="1"/>
          <p:nvPr/>
        </p:nvSpPr>
        <p:spPr>
          <a:xfrm>
            <a:off x="962025" y="2571477"/>
            <a:ext cx="16178700" cy="3387900"/>
          </a:xfrm>
          <a:prstGeom prst="rect">
            <a:avLst/>
          </a:prstGeom>
          <a:noFill/>
          <a:ln>
            <a:noFill/>
          </a:ln>
        </p:spPr>
        <p:txBody>
          <a:bodyPr anchorCtr="0" anchor="t" bIns="0" lIns="0" spcFirstLastPara="1" rIns="0" wrap="square" tIns="0">
            <a:spAutoFit/>
          </a:bodyPr>
          <a:lstStyle/>
          <a:p>
            <a:pPr indent="-216047" lvl="1" marL="432094"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Massachusetts Institute of Technology . (2022b, December 2). </a:t>
            </a:r>
            <a:r>
              <a:rPr b="0" i="0" lang="en-US" sz="2001" u="sng" cap="none" strike="noStrike">
                <a:solidFill>
                  <a:srgbClr val="4A4849"/>
                </a:solidFill>
                <a:latin typeface="Arial"/>
                <a:ea typeface="Arial"/>
                <a:cs typeface="Arial"/>
                <a:sym typeface="Arial"/>
                <a:hlinkClick r:id="rId3">
                  <a:extLst>
                    <a:ext uri="{A12FA001-AC4F-418D-AE19-62706E023703}">
                      <ahyp:hlinkClr val="tx"/>
                    </a:ext>
                  </a:extLst>
                </a:hlinkClick>
              </a:rPr>
              <a:t>Afro-Interamerican Forum on Climate Change: Environmental Solutions initiative</a:t>
            </a:r>
            <a:r>
              <a:rPr b="0" i="0" lang="en-US" sz="2001" u="none" cap="none" strike="noStrike">
                <a:solidFill>
                  <a:srgbClr val="4A4849"/>
                </a:solidFill>
                <a:latin typeface="Arial"/>
                <a:ea typeface="Arial"/>
                <a:cs typeface="Arial"/>
                <a:sym typeface="Arial"/>
              </a:rPr>
              <a:t>. Environmental Solutions Initiative | Focusing MIT’s talents on the interdisciplinary environmental challenges of today.</a:t>
            </a:r>
            <a:endParaRPr/>
          </a:p>
          <a:p>
            <a:pPr indent="-216047" lvl="1" marL="432094"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Massachusetts Institute of Technology. (n.d.). </a:t>
            </a:r>
            <a:r>
              <a:rPr b="0" i="0" lang="en-US" sz="2001" u="sng" cap="none" strike="noStrike">
                <a:solidFill>
                  <a:srgbClr val="4A4849"/>
                </a:solidFill>
                <a:latin typeface="Arial"/>
                <a:ea typeface="Arial"/>
                <a:cs typeface="Arial"/>
                <a:sym typeface="Arial"/>
                <a:hlinkClick r:id="rId4">
                  <a:extLst>
                    <a:ext uri="{A12FA001-AC4F-418D-AE19-62706E023703}">
                      <ahyp:hlinkClr val="tx"/>
                    </a:ext>
                  </a:extLst>
                </a:hlinkClick>
              </a:rPr>
              <a:t>Creative capacity building (CCB)</a:t>
            </a:r>
            <a:r>
              <a:rPr b="0" i="0" lang="en-US" sz="2001" u="none" cap="none" strike="noStrike">
                <a:solidFill>
                  <a:srgbClr val="4A4849"/>
                </a:solidFill>
                <a:latin typeface="Arial"/>
                <a:ea typeface="Arial"/>
                <a:cs typeface="Arial"/>
                <a:sym typeface="Arial"/>
              </a:rPr>
              <a:t>. MIT D-Lab.</a:t>
            </a:r>
            <a:endParaRPr/>
          </a:p>
          <a:p>
            <a:pPr indent="-216047" lvl="1" marL="432094"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TED Countdown London Session 2022. (2022). </a:t>
            </a:r>
            <a:r>
              <a:rPr b="0" i="0" lang="en-US" sz="2001" u="sng" cap="none" strike="noStrike">
                <a:solidFill>
                  <a:srgbClr val="4A4849"/>
                </a:solidFill>
                <a:latin typeface="Arial"/>
                <a:ea typeface="Arial"/>
                <a:cs typeface="Arial"/>
                <a:sym typeface="Arial"/>
                <a:hlinkClick r:id="rId5">
                  <a:extLst>
                    <a:ext uri="{A12FA001-AC4F-418D-AE19-62706E023703}">
                      <ahyp:hlinkClr val="tx"/>
                    </a:ext>
                  </a:extLst>
                </a:hlinkClick>
              </a:rPr>
              <a:t>A new social contract for global climate justice</a:t>
            </a:r>
            <a:r>
              <a:rPr b="0" i="0" lang="en-US" sz="2001" u="none" cap="none" strike="noStrike">
                <a:solidFill>
                  <a:srgbClr val="4A4849"/>
                </a:solidFill>
                <a:latin typeface="Arial"/>
                <a:ea typeface="Arial"/>
                <a:cs typeface="Arial"/>
                <a:sym typeface="Arial"/>
              </a:rPr>
              <a:t>.</a:t>
            </a:r>
            <a:endParaRPr/>
          </a:p>
          <a:p>
            <a:pPr indent="-216047" lvl="1" marL="432094"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Timperley, J. (2022, February 24). </a:t>
            </a:r>
            <a:r>
              <a:rPr b="0" i="0" lang="en-US" sz="2001" u="sng" cap="none" strike="noStrike">
                <a:solidFill>
                  <a:srgbClr val="4A4849"/>
                </a:solidFill>
                <a:latin typeface="Arial"/>
                <a:ea typeface="Arial"/>
                <a:cs typeface="Arial"/>
                <a:sym typeface="Arial"/>
                <a:hlinkClick r:id="rId6">
                  <a:extLst>
                    <a:ext uri="{A12FA001-AC4F-418D-AE19-62706E023703}">
                      <ahyp:hlinkClr val="tx"/>
                    </a:ext>
                  </a:extLst>
                </a:hlinkClick>
              </a:rPr>
              <a:t>The world’s fight for “Climate justice.”</a:t>
            </a:r>
            <a:r>
              <a:rPr b="0" i="0" lang="en-US" sz="2001" u="none" cap="none" strike="noStrike">
                <a:solidFill>
                  <a:srgbClr val="4A4849"/>
                </a:solidFill>
                <a:latin typeface="Arial"/>
                <a:ea typeface="Arial"/>
                <a:cs typeface="Arial"/>
                <a:sym typeface="Arial"/>
              </a:rPr>
              <a:t> BBC Future.</a:t>
            </a:r>
            <a:endParaRPr/>
          </a:p>
          <a:p>
            <a:pPr indent="-216047" lvl="1" marL="432094"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Trisos, C. H., Auerbach, J., &amp; Katti, M. (2021). </a:t>
            </a:r>
            <a:r>
              <a:rPr b="0" i="0" lang="en-US" sz="2001" u="sng" cap="none" strike="noStrike">
                <a:solidFill>
                  <a:srgbClr val="4A4849"/>
                </a:solidFill>
                <a:latin typeface="Arial"/>
                <a:ea typeface="Arial"/>
                <a:cs typeface="Arial"/>
                <a:sym typeface="Arial"/>
                <a:hlinkClick r:id="rId7">
                  <a:extLst>
                    <a:ext uri="{A12FA001-AC4F-418D-AE19-62706E023703}">
                      <ahyp:hlinkClr val="tx"/>
                    </a:ext>
                  </a:extLst>
                </a:hlinkClick>
              </a:rPr>
              <a:t>Decoloniality and anti-oppressive practices for a more ethical ecology</a:t>
            </a:r>
            <a:r>
              <a:rPr b="0" i="0" lang="en-US" sz="2001" u="none" cap="none" strike="noStrike">
                <a:solidFill>
                  <a:srgbClr val="4A4849"/>
                </a:solidFill>
                <a:latin typeface="Arial"/>
                <a:ea typeface="Arial"/>
                <a:cs typeface="Arial"/>
                <a:sym typeface="Arial"/>
              </a:rPr>
              <a:t>. Nature Ecology &amp;amp; Evolution, 5(9), 1205–1212.</a:t>
            </a:r>
            <a:endParaRPr/>
          </a:p>
          <a:p>
            <a:pPr indent="-216047" lvl="1" marL="432094"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University of Chicago. (2023, May 5). </a:t>
            </a:r>
            <a:r>
              <a:rPr b="0" i="0" lang="en-US" sz="2001" u="sng" cap="none" strike="noStrike">
                <a:solidFill>
                  <a:srgbClr val="4A4849"/>
                </a:solidFill>
                <a:latin typeface="Arial"/>
                <a:ea typeface="Arial"/>
                <a:cs typeface="Arial"/>
                <a:sym typeface="Arial"/>
                <a:hlinkClick r:id="rId8">
                  <a:extLst>
                    <a:ext uri="{A12FA001-AC4F-418D-AE19-62706E023703}">
                      <ahyp:hlinkClr val="tx"/>
                    </a:ext>
                  </a:extLst>
                </a:hlinkClick>
              </a:rPr>
              <a:t>The neubauer collegium</a:t>
            </a:r>
            <a:r>
              <a:rPr b="0" i="0" lang="en-US" sz="2001" u="none" cap="none" strike="noStrike">
                <a:solidFill>
                  <a:srgbClr val="4A4849"/>
                </a:solidFill>
                <a:latin typeface="Arial"/>
                <a:ea typeface="Arial"/>
                <a:cs typeface="Arial"/>
                <a:sym typeface="Arial"/>
              </a:rPr>
              <a:t>. The Neubauer Collegium.</a:t>
            </a:r>
            <a:endParaRPr/>
          </a:p>
          <a:p>
            <a:pPr indent="-216047" lvl="1" marL="432094"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Vox + Netflix. (2021). </a:t>
            </a:r>
            <a:r>
              <a:rPr b="0" i="0" lang="en-US" sz="2001" u="sng" cap="none" strike="noStrike">
                <a:solidFill>
                  <a:srgbClr val="4A4849"/>
                </a:solidFill>
                <a:latin typeface="Arial"/>
                <a:ea typeface="Arial"/>
                <a:cs typeface="Arial"/>
                <a:sym typeface="Arial"/>
                <a:hlinkClick r:id="rId9">
                  <a:extLst>
                    <a:ext uri="{A12FA001-AC4F-418D-AE19-62706E023703}">
                      <ahyp:hlinkClr val="tx"/>
                    </a:ext>
                  </a:extLst>
                </a:hlinkClick>
              </a:rPr>
              <a:t>The End of Oil, Explained</a:t>
            </a:r>
            <a:r>
              <a:rPr b="0" i="0" lang="en-US" sz="2001" u="none" cap="none" strike="noStrike">
                <a:solidFill>
                  <a:srgbClr val="4A4849"/>
                </a:solidFill>
                <a:latin typeface="Arial"/>
                <a:ea typeface="Arial"/>
                <a:cs typeface="Arial"/>
                <a:sym typeface="Arial"/>
              </a:rPr>
              <a:t>.</a:t>
            </a:r>
            <a:endParaRPr/>
          </a:p>
          <a:p>
            <a:pPr indent="-216047" lvl="1" marL="432094"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Wilkens, J., &amp; Datchoua-Tirvaudey, A. R. (2022). </a:t>
            </a:r>
            <a:r>
              <a:rPr b="0" i="0" lang="en-US" sz="2001" u="sng" cap="none" strike="noStrike">
                <a:solidFill>
                  <a:srgbClr val="4A4849"/>
                </a:solidFill>
                <a:latin typeface="Arial"/>
                <a:ea typeface="Arial"/>
                <a:cs typeface="Arial"/>
                <a:sym typeface="Arial"/>
                <a:hlinkClick r:id="rId10">
                  <a:extLst>
                    <a:ext uri="{A12FA001-AC4F-418D-AE19-62706E023703}">
                      <ahyp:hlinkClr val="tx"/>
                    </a:ext>
                  </a:extLst>
                </a:hlinkClick>
              </a:rPr>
              <a:t>Researching climate justice: A decolonial approach to global climate governance</a:t>
            </a:r>
            <a:r>
              <a:rPr b="0" i="0" lang="en-US" sz="2001" u="none" cap="none" strike="noStrike">
                <a:solidFill>
                  <a:srgbClr val="4A4849"/>
                </a:solidFill>
                <a:latin typeface="Arial"/>
                <a:ea typeface="Arial"/>
                <a:cs typeface="Arial"/>
                <a:sym typeface="Arial"/>
              </a:rPr>
              <a:t>. International Affairs, 98(1), 125–143.</a:t>
            </a:r>
            <a:endParaRPr/>
          </a:p>
        </p:txBody>
      </p:sp>
      <p:sp>
        <p:nvSpPr>
          <p:cNvPr id="613" name="Google Shape;613;p28"/>
          <p:cNvSpPr/>
          <p:nvPr/>
        </p:nvSpPr>
        <p:spPr>
          <a:xfrm>
            <a:off x="-344129" y="9715500"/>
            <a:ext cx="19880211" cy="571500"/>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g36906427cd8_0_0"/>
          <p:cNvSpPr txBox="1"/>
          <p:nvPr/>
        </p:nvSpPr>
        <p:spPr>
          <a:xfrm>
            <a:off x="910950" y="1350575"/>
            <a:ext cx="16419600" cy="464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MIT OpenCourseWare</a:t>
            </a:r>
            <a:endParaRPr sz="3200">
              <a:solidFill>
                <a:schemeClr val="dk1"/>
              </a:solidFill>
              <a:latin typeface="Calibri"/>
              <a:ea typeface="Calibri"/>
              <a:cs typeface="Calibri"/>
              <a:sym typeface="Calibri"/>
            </a:endParaRPr>
          </a:p>
          <a:p>
            <a:pPr indent="0" lvl="0" marL="0" rtl="0" algn="l">
              <a:spcBef>
                <a:spcPts val="0"/>
              </a:spcBef>
              <a:spcAft>
                <a:spcPts val="0"/>
              </a:spcAft>
              <a:buNone/>
            </a:pPr>
            <a:r>
              <a:rPr lang="en-US" sz="3200" u="sng">
                <a:solidFill>
                  <a:schemeClr val="hlink"/>
                </a:solidFill>
                <a:latin typeface="Calibri"/>
                <a:ea typeface="Calibri"/>
                <a:cs typeface="Calibri"/>
                <a:sym typeface="Calibri"/>
                <a:hlinkClick r:id="rId3"/>
              </a:rPr>
              <a:t>https://ocw.mit.edu</a:t>
            </a:r>
            <a:endParaRPr sz="3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3200">
              <a:solidFill>
                <a:schemeClr val="dk1"/>
              </a:solidFill>
              <a:latin typeface="Calibri"/>
              <a:ea typeface="Calibri"/>
              <a:cs typeface="Calibri"/>
              <a:sym typeface="Calibri"/>
            </a:endParaRPr>
          </a:p>
          <a:p>
            <a:pPr indent="0" lvl="0" marL="0" rtl="0" algn="l">
              <a:spcBef>
                <a:spcPts val="0"/>
              </a:spcBef>
              <a:spcAft>
                <a:spcPts val="0"/>
              </a:spcAft>
              <a:buNone/>
            </a:pPr>
            <a:r>
              <a:rPr lang="en-US" sz="3200">
                <a:solidFill>
                  <a:schemeClr val="dk1"/>
                </a:solidFill>
                <a:latin typeface="Calibri"/>
                <a:ea typeface="Calibri"/>
                <a:cs typeface="Calibri"/>
                <a:sym typeface="Calibri"/>
              </a:rPr>
              <a:t>RES.ENV-008 Climate, Environment, and Sustainability Infusion Fellowship Spring 2025 </a:t>
            </a:r>
            <a:endParaRPr sz="3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For more information about citing these materials or our Terms of Use, visit </a:t>
            </a:r>
            <a:r>
              <a:rPr lang="en-US" sz="3200" u="sng">
                <a:solidFill>
                  <a:schemeClr val="hlink"/>
                </a:solidFill>
                <a:latin typeface="Calibri"/>
                <a:ea typeface="Calibri"/>
                <a:cs typeface="Calibri"/>
                <a:sym typeface="Calibri"/>
                <a:hlinkClick r:id="rId4"/>
              </a:rPr>
              <a:t>https://ocw.mit.edu/terms</a:t>
            </a:r>
            <a:r>
              <a:rPr lang="en-US" sz="3200">
                <a:solidFill>
                  <a:schemeClr val="dk1"/>
                </a:solidFill>
                <a:latin typeface="Calibri"/>
                <a:ea typeface="Calibri"/>
                <a:cs typeface="Calibri"/>
                <a:sym typeface="Calibri"/>
              </a:rPr>
              <a:t>.</a:t>
            </a:r>
            <a:endParaRPr sz="3200">
              <a:solidFill>
                <a:schemeClr val="dk1"/>
              </a:solidFill>
              <a:latin typeface="Calibri"/>
              <a:ea typeface="Calibri"/>
              <a:cs typeface="Calibri"/>
              <a:sym typeface="Calibri"/>
            </a:endParaRPr>
          </a:p>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12" name="Shape 212"/>
        <p:cNvGrpSpPr/>
        <p:nvPr/>
      </p:nvGrpSpPr>
      <p:grpSpPr>
        <a:xfrm>
          <a:off x="0" y="0"/>
          <a:ext cx="0" cy="0"/>
          <a:chOff x="0" y="0"/>
          <a:chExt cx="0" cy="0"/>
        </a:xfrm>
      </p:grpSpPr>
      <p:sp>
        <p:nvSpPr>
          <p:cNvPr id="213" name="Google Shape;213;p4"/>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214" name="Google Shape;214;p4"/>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215" name="Google Shape;215;p4"/>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3">
              <a:alphaModFix/>
            </a:blip>
            <a:stretch>
              <a:fillRect b="0" l="-161650" r="-17905" t="0"/>
            </a:stretch>
          </a:blipFill>
          <a:ln>
            <a:noFill/>
          </a:ln>
        </p:spPr>
      </p:sp>
      <p:grpSp>
        <p:nvGrpSpPr>
          <p:cNvPr id="216" name="Google Shape;216;p4"/>
          <p:cNvGrpSpPr/>
          <p:nvPr/>
        </p:nvGrpSpPr>
        <p:grpSpPr>
          <a:xfrm>
            <a:off x="1028700" y="1771494"/>
            <a:ext cx="10425375" cy="6704947"/>
            <a:chOff x="0" y="104775"/>
            <a:chExt cx="13900500" cy="8939930"/>
          </a:xfrm>
        </p:grpSpPr>
        <p:sp>
          <p:nvSpPr>
            <p:cNvPr id="217" name="Google Shape;217;p4"/>
            <p:cNvSpPr txBox="1"/>
            <p:nvPr/>
          </p:nvSpPr>
          <p:spPr>
            <a:xfrm>
              <a:off x="0" y="104775"/>
              <a:ext cx="13900500" cy="222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831" u="none" cap="none" strike="noStrike">
                  <a:solidFill>
                    <a:srgbClr val="4A4849"/>
                  </a:solidFill>
                  <a:latin typeface="Arial"/>
                  <a:ea typeface="Arial"/>
                  <a:cs typeface="Arial"/>
                  <a:sym typeface="Arial"/>
                </a:rPr>
                <a:t>Warm up</a:t>
              </a:r>
              <a:endParaRPr/>
            </a:p>
          </p:txBody>
        </p:sp>
        <p:sp>
          <p:nvSpPr>
            <p:cNvPr id="218" name="Google Shape;218;p4"/>
            <p:cNvSpPr txBox="1"/>
            <p:nvPr/>
          </p:nvSpPr>
          <p:spPr>
            <a:xfrm>
              <a:off x="0" y="3134105"/>
              <a:ext cx="13528500" cy="5910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Why are the impacts of climate change unequally shared?</a:t>
              </a:r>
              <a:endParaRPr/>
            </a:p>
            <a:p>
              <a:pPr indent="0" lvl="0" marL="0" marR="0" rtl="0" algn="l">
                <a:lnSpc>
                  <a:spcPct val="100000"/>
                </a:lnSpc>
                <a:spcBef>
                  <a:spcPts val="0"/>
                </a:spcBef>
                <a:spcAft>
                  <a:spcPts val="0"/>
                </a:spcAft>
                <a:buNone/>
              </a:pPr>
              <a:r>
                <a:t/>
              </a:r>
              <a:endParaRPr b="1" i="0" sz="3200" u="none" cap="none" strike="noStrike">
                <a:solidFill>
                  <a:srgbClr val="4A4849"/>
                </a:solidFill>
                <a:latin typeface="Arial"/>
                <a:ea typeface="Arial"/>
                <a:cs typeface="Arial"/>
                <a:sym typeface="Arial"/>
              </a:endParaRPr>
            </a:p>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What are some examples of global climate change impacts that disproportionately affect a group? How are these groups affected?</a:t>
              </a:r>
              <a:endParaRPr/>
            </a:p>
            <a:p>
              <a:pPr indent="0" lvl="0" marL="0" marR="0" rtl="0" algn="l">
                <a:lnSpc>
                  <a:spcPct val="100000"/>
                </a:lnSpc>
                <a:spcBef>
                  <a:spcPts val="0"/>
                </a:spcBef>
                <a:spcAft>
                  <a:spcPts val="0"/>
                </a:spcAft>
                <a:buNone/>
              </a:pPr>
              <a:r>
                <a:t/>
              </a:r>
              <a:endParaRPr b="1" i="0" sz="3200" u="none" cap="none" strike="noStrike">
                <a:solidFill>
                  <a:srgbClr val="4A4849"/>
                </a:solidFill>
                <a:latin typeface="Arial"/>
                <a:ea typeface="Arial"/>
                <a:cs typeface="Arial"/>
                <a:sym typeface="Arial"/>
              </a:endParaRPr>
            </a:p>
            <a:p>
              <a:pPr indent="0" lvl="0" marL="0" marR="0" rtl="0" algn="l">
                <a:lnSpc>
                  <a:spcPct val="100000"/>
                </a:lnSpc>
                <a:spcBef>
                  <a:spcPts val="0"/>
                </a:spcBef>
                <a:spcAft>
                  <a:spcPts val="0"/>
                </a:spcAft>
                <a:buNone/>
              </a:pPr>
              <a:r>
                <a:rPr b="0" i="0" lang="en-US" sz="3200" u="none" cap="none" strike="noStrike">
                  <a:solidFill>
                    <a:srgbClr val="4A4849"/>
                  </a:solidFill>
                  <a:latin typeface="Arial"/>
                  <a:ea typeface="Arial"/>
                  <a:cs typeface="Arial"/>
                  <a:sym typeface="Arial"/>
                </a:rPr>
                <a:t>Turn to a partner or small group and discuss at least one of these questions.</a:t>
              </a:r>
              <a:endParaRPr/>
            </a:p>
          </p:txBody>
        </p:sp>
      </p:grpSp>
      <p:sp>
        <p:nvSpPr>
          <p:cNvPr id="219" name="Google Shape;219;p4"/>
          <p:cNvSpPr txBox="1"/>
          <p:nvPr/>
        </p:nvSpPr>
        <p:spPr>
          <a:xfrm>
            <a:off x="12575449" y="225438"/>
            <a:ext cx="5484000" cy="1077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a:solidFill>
                  <a:srgbClr val="4A4849"/>
                </a:solidFill>
              </a:rPr>
              <a:t>A woman in Macomia, northern Mozambique assesses the damage after a mature baobab tree slammed into her home during Cyclone Kenneth in 2019. Image  </a:t>
            </a:r>
            <a:r>
              <a:rPr lang="en-US">
                <a:solidFill>
                  <a:srgbClr val="4A4849"/>
                </a:solidFill>
              </a:rPr>
              <a:t>© Getty Images. All rights reserved. This content is excluded from our Creative Commons license. For more information, see </a:t>
            </a:r>
            <a:r>
              <a:rPr lang="en-US" u="sng">
                <a:solidFill>
                  <a:srgbClr val="4A4849"/>
                </a:solidFill>
                <a:hlinkClick r:id="rId4">
                  <a:extLst>
                    <a:ext uri="{A12FA001-AC4F-418D-AE19-62706E023703}">
                      <ahyp:hlinkClr val="tx"/>
                    </a:ext>
                  </a:extLst>
                </a:hlinkClick>
              </a:rPr>
              <a:t>https://ocw.mit.edu/help/faq-fair-use/ </a:t>
            </a:r>
            <a:r>
              <a:rPr lang="en-US">
                <a:solidFill>
                  <a:srgbClr val="4A4849"/>
                </a:solidFill>
              </a:rPr>
              <a:t>.</a:t>
            </a:r>
            <a:r>
              <a:rPr lang="en-US">
                <a:solidFill>
                  <a:srgbClr val="4A4849"/>
                </a:solidFill>
              </a:rPr>
              <a:t>)</a:t>
            </a:r>
            <a:endParaRPr>
              <a:solidFill>
                <a:srgbClr val="4A4849"/>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23" name="Shape 223"/>
        <p:cNvGrpSpPr/>
        <p:nvPr/>
      </p:nvGrpSpPr>
      <p:grpSpPr>
        <a:xfrm>
          <a:off x="0" y="0"/>
          <a:ext cx="0" cy="0"/>
          <a:chOff x="0" y="0"/>
          <a:chExt cx="0" cy="0"/>
        </a:xfrm>
      </p:grpSpPr>
      <p:sp>
        <p:nvSpPr>
          <p:cNvPr id="224" name="Google Shape;224;g37e9de40ec1_0_104"/>
          <p:cNvSpPr/>
          <p:nvPr/>
        </p:nvSpPr>
        <p:spPr>
          <a:xfrm>
            <a:off x="-1248082" y="9715500"/>
            <a:ext cx="13358132" cy="571506"/>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225" name="Google Shape;225;g37e9de40ec1_0_104"/>
          <p:cNvSpPr/>
          <p:nvPr/>
        </p:nvSpPr>
        <p:spPr>
          <a:xfrm>
            <a:off x="12109950" y="-95"/>
            <a:ext cx="7109892" cy="10286845"/>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grpSp>
        <p:nvGrpSpPr>
          <p:cNvPr id="226" name="Google Shape;226;g37e9de40ec1_0_104"/>
          <p:cNvGrpSpPr/>
          <p:nvPr/>
        </p:nvGrpSpPr>
        <p:grpSpPr>
          <a:xfrm>
            <a:off x="1028700" y="3942535"/>
            <a:ext cx="10425375" cy="2401951"/>
            <a:chOff x="0" y="5293428"/>
            <a:chExt cx="13900500" cy="7924615"/>
          </a:xfrm>
        </p:grpSpPr>
        <p:sp>
          <p:nvSpPr>
            <p:cNvPr id="227" name="Google Shape;227;g37e9de40ec1_0_104"/>
            <p:cNvSpPr txBox="1"/>
            <p:nvPr/>
          </p:nvSpPr>
          <p:spPr>
            <a:xfrm>
              <a:off x="0" y="5293428"/>
              <a:ext cx="13900500" cy="5500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831" u="none" cap="none" strike="noStrike">
                  <a:solidFill>
                    <a:srgbClr val="4A4849"/>
                  </a:solidFill>
                  <a:latin typeface="Arial"/>
                  <a:ea typeface="Arial"/>
                  <a:cs typeface="Arial"/>
                  <a:sym typeface="Arial"/>
                </a:rPr>
                <a:t>Introduction</a:t>
              </a:r>
              <a:endParaRPr/>
            </a:p>
          </p:txBody>
        </p:sp>
        <p:sp>
          <p:nvSpPr>
            <p:cNvPr id="228" name="Google Shape;228;g37e9de40ec1_0_104"/>
            <p:cNvSpPr txBox="1"/>
            <p:nvPr/>
          </p:nvSpPr>
          <p:spPr>
            <a:xfrm>
              <a:off x="0" y="11592942"/>
              <a:ext cx="13528500" cy="1625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PART 1</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32" name="Shape 232"/>
        <p:cNvGrpSpPr/>
        <p:nvPr/>
      </p:nvGrpSpPr>
      <p:grpSpPr>
        <a:xfrm>
          <a:off x="0" y="0"/>
          <a:ext cx="0" cy="0"/>
          <a:chOff x="0" y="0"/>
          <a:chExt cx="0" cy="0"/>
        </a:xfrm>
      </p:grpSpPr>
      <p:sp>
        <p:nvSpPr>
          <p:cNvPr id="233" name="Google Shape;233;p5"/>
          <p:cNvSpPr/>
          <p:nvPr/>
        </p:nvSpPr>
        <p:spPr>
          <a:xfrm flipH="1" rot="10800000">
            <a:off x="12109475" y="65"/>
            <a:ext cx="6179057" cy="9715625"/>
          </a:xfrm>
          <a:custGeom>
            <a:rect b="b" l="l" r="r" t="t"/>
            <a:pathLst>
              <a:path extrusionOk="0" h="150519" w="1627138">
                <a:moveTo>
                  <a:pt x="0" y="0"/>
                </a:moveTo>
                <a:lnTo>
                  <a:pt x="1627138" y="0"/>
                </a:lnTo>
                <a:lnTo>
                  <a:pt x="1627138" y="150519"/>
                </a:lnTo>
                <a:lnTo>
                  <a:pt x="0" y="150519"/>
                </a:lnTo>
                <a:close/>
              </a:path>
            </a:pathLst>
          </a:custGeom>
          <a:solidFill>
            <a:schemeClr val="lt1"/>
          </a:solidFill>
          <a:ln>
            <a:noFill/>
          </a:ln>
        </p:spPr>
      </p:sp>
      <p:sp>
        <p:nvSpPr>
          <p:cNvPr id="234" name="Google Shape;234;p5"/>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grpSp>
        <p:nvGrpSpPr>
          <p:cNvPr id="235" name="Google Shape;235;p5"/>
          <p:cNvGrpSpPr/>
          <p:nvPr/>
        </p:nvGrpSpPr>
        <p:grpSpPr>
          <a:xfrm>
            <a:off x="962025" y="1116806"/>
            <a:ext cx="10757475" cy="6773883"/>
            <a:chOff x="0" y="66675"/>
            <a:chExt cx="14343300" cy="9031844"/>
          </a:xfrm>
        </p:grpSpPr>
        <p:sp>
          <p:nvSpPr>
            <p:cNvPr id="236" name="Google Shape;236;p5"/>
            <p:cNvSpPr txBox="1"/>
            <p:nvPr/>
          </p:nvSpPr>
          <p:spPr>
            <a:xfrm>
              <a:off x="0" y="66675"/>
              <a:ext cx="14343300" cy="143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Introduction</a:t>
              </a:r>
              <a:endParaRPr/>
            </a:p>
          </p:txBody>
        </p:sp>
        <p:sp>
          <p:nvSpPr>
            <p:cNvPr id="237" name="Google Shape;237;p5"/>
            <p:cNvSpPr txBox="1"/>
            <p:nvPr/>
          </p:nvSpPr>
          <p:spPr>
            <a:xfrm>
              <a:off x="0" y="2701215"/>
              <a:ext cx="14238900" cy="160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“Climate Justice recognizes the disproportionate impacts of climate change on low-income communities and communities of color around the world, the people and places least responsible for the problem.”</a:t>
              </a:r>
              <a:endParaRPr/>
            </a:p>
          </p:txBody>
        </p:sp>
        <p:sp>
          <p:nvSpPr>
            <p:cNvPr id="238" name="Google Shape;238;p5"/>
            <p:cNvSpPr txBox="1"/>
            <p:nvPr/>
          </p:nvSpPr>
          <p:spPr>
            <a:xfrm>
              <a:off x="0" y="5895719"/>
              <a:ext cx="14238900" cy="320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"Only movements that firmly identify themselves within historical movements for social justice and change, and that arise from this planetary system failure, will be able to mobilize society-wide transformations around the globe. These movements have often based their strategies and tactics on challenging the forces that continue to deepen this historical ecological rift."</a:t>
              </a:r>
              <a:endParaRPr/>
            </a:p>
          </p:txBody>
        </p:sp>
        <p:sp>
          <p:nvSpPr>
            <p:cNvPr id="239" name="Google Shape;239;p5"/>
            <p:cNvSpPr txBox="1"/>
            <p:nvPr/>
          </p:nvSpPr>
          <p:spPr>
            <a:xfrm>
              <a:off x="0" y="2009412"/>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Climate justice according to the </a:t>
              </a:r>
              <a:r>
                <a:rPr b="1" i="0" lang="en-US" sz="2601" u="sng" cap="none" strike="noStrike">
                  <a:solidFill>
                    <a:srgbClr val="4A4849"/>
                  </a:solidFill>
                  <a:latin typeface="Arial"/>
                  <a:ea typeface="Arial"/>
                  <a:cs typeface="Arial"/>
                  <a:sym typeface="Arial"/>
                  <a:hlinkClick r:id="rId3">
                    <a:extLst>
                      <a:ext uri="{A12FA001-AC4F-418D-AE19-62706E023703}">
                        <ahyp:hlinkClr val="tx"/>
                      </a:ext>
                    </a:extLst>
                  </a:hlinkClick>
                </a:rPr>
                <a:t>UC Center for Climate Justice</a:t>
              </a:r>
              <a:endParaRPr/>
            </a:p>
          </p:txBody>
        </p:sp>
        <p:sp>
          <p:nvSpPr>
            <p:cNvPr id="240" name="Google Shape;240;p5"/>
            <p:cNvSpPr txBox="1"/>
            <p:nvPr/>
          </p:nvSpPr>
          <p:spPr>
            <a:xfrm>
              <a:off x="0" y="5203916"/>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A quote from </a:t>
              </a:r>
              <a:r>
                <a:rPr b="1" i="1" lang="en-US" sz="2601" u="none" cap="none" strike="noStrike">
                  <a:solidFill>
                    <a:srgbClr val="4A4849"/>
                  </a:solidFill>
                  <a:latin typeface="Arial"/>
                  <a:ea typeface="Arial"/>
                  <a:cs typeface="Arial"/>
                  <a:sym typeface="Arial"/>
                </a:rPr>
                <a:t>Climate Futures: Reimagining Global Climate Justice</a:t>
              </a:r>
              <a:endParaRPr/>
            </a:p>
          </p:txBody>
        </p:sp>
      </p:grpSp>
      <p:sp>
        <p:nvSpPr>
          <p:cNvPr id="241" name="Google Shape;241;p5"/>
          <p:cNvSpPr/>
          <p:nvPr/>
        </p:nvSpPr>
        <p:spPr>
          <a:xfrm>
            <a:off x="12109962" y="9715500"/>
            <a:ext cx="6178038" cy="571500"/>
          </a:xfrm>
          <a:custGeom>
            <a:rect b="b" l="l" r="r" t="t"/>
            <a:pathLst>
              <a:path extrusionOk="0" h="150519" w="1627138">
                <a:moveTo>
                  <a:pt x="0" y="0"/>
                </a:moveTo>
                <a:lnTo>
                  <a:pt x="1627138" y="0"/>
                </a:lnTo>
                <a:lnTo>
                  <a:pt x="1627138" y="150519"/>
                </a:lnTo>
                <a:lnTo>
                  <a:pt x="0" y="150519"/>
                </a:lnTo>
                <a:close/>
              </a:path>
            </a:pathLst>
          </a:custGeom>
          <a:solidFill>
            <a:srgbClr val="04467C"/>
          </a:solidFill>
          <a:ln>
            <a:noFill/>
          </a:ln>
        </p:spPr>
      </p:sp>
      <p:cxnSp>
        <p:nvCxnSpPr>
          <p:cNvPr id="242" name="Google Shape;242;p5"/>
          <p:cNvCxnSpPr/>
          <p:nvPr/>
        </p:nvCxnSpPr>
        <p:spPr>
          <a:xfrm>
            <a:off x="14524000" y="2036763"/>
            <a:ext cx="1350000" cy="1350000"/>
          </a:xfrm>
          <a:prstGeom prst="straightConnector1">
            <a:avLst/>
          </a:prstGeom>
          <a:noFill/>
          <a:ln cap="rnd" cmpd="sng" w="38100">
            <a:solidFill>
              <a:srgbClr val="4A4849"/>
            </a:solidFill>
            <a:prstDash val="solid"/>
            <a:round/>
            <a:headEnd len="sm" w="sm" type="none"/>
            <a:tailEnd len="med" w="med" type="stealth"/>
          </a:ln>
        </p:spPr>
      </p:cxnSp>
      <p:sp>
        <p:nvSpPr>
          <p:cNvPr id="243" name="Google Shape;243;p5"/>
          <p:cNvSpPr txBox="1"/>
          <p:nvPr/>
        </p:nvSpPr>
        <p:spPr>
          <a:xfrm>
            <a:off x="12864510" y="1392395"/>
            <a:ext cx="2672400" cy="492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200" u="none" cap="none" strike="noStrike">
                <a:solidFill>
                  <a:srgbClr val="4A4849"/>
                </a:solidFill>
                <a:latin typeface="Arial"/>
                <a:ea typeface="Arial"/>
                <a:cs typeface="Arial"/>
                <a:sym typeface="Arial"/>
              </a:rPr>
              <a:t>INDIVIDUAL</a:t>
            </a:r>
            <a:endParaRPr>
              <a:solidFill>
                <a:srgbClr val="4A4849"/>
              </a:solidFill>
            </a:endParaRPr>
          </a:p>
        </p:txBody>
      </p:sp>
      <p:sp>
        <p:nvSpPr>
          <p:cNvPr id="244" name="Google Shape;244;p5"/>
          <p:cNvSpPr txBox="1"/>
          <p:nvPr/>
        </p:nvSpPr>
        <p:spPr>
          <a:xfrm>
            <a:off x="12999053" y="5684644"/>
            <a:ext cx="2403300" cy="492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200" u="none" cap="none" strike="noStrike">
                <a:solidFill>
                  <a:srgbClr val="4A4849"/>
                </a:solidFill>
                <a:latin typeface="Arial"/>
                <a:ea typeface="Arial"/>
                <a:cs typeface="Arial"/>
                <a:sym typeface="Arial"/>
              </a:rPr>
              <a:t>NATIONAL</a:t>
            </a:r>
            <a:endParaRPr>
              <a:solidFill>
                <a:srgbClr val="4A4849"/>
              </a:solidFill>
            </a:endParaRPr>
          </a:p>
        </p:txBody>
      </p:sp>
      <p:sp>
        <p:nvSpPr>
          <p:cNvPr id="245" name="Google Shape;245;p5"/>
          <p:cNvSpPr txBox="1"/>
          <p:nvPr/>
        </p:nvSpPr>
        <p:spPr>
          <a:xfrm>
            <a:off x="15660883" y="7830768"/>
            <a:ext cx="1872600" cy="492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200" u="none" cap="none" strike="noStrike">
                <a:solidFill>
                  <a:srgbClr val="4A4849"/>
                </a:solidFill>
                <a:latin typeface="Arial"/>
                <a:ea typeface="Arial"/>
                <a:cs typeface="Arial"/>
                <a:sym typeface="Arial"/>
              </a:rPr>
              <a:t>GLOBAL</a:t>
            </a:r>
            <a:endParaRPr>
              <a:solidFill>
                <a:srgbClr val="4A4849"/>
              </a:solidFill>
            </a:endParaRPr>
          </a:p>
        </p:txBody>
      </p:sp>
      <p:sp>
        <p:nvSpPr>
          <p:cNvPr id="246" name="Google Shape;246;p5"/>
          <p:cNvSpPr txBox="1"/>
          <p:nvPr/>
        </p:nvSpPr>
        <p:spPr>
          <a:xfrm>
            <a:off x="15816880" y="3538519"/>
            <a:ext cx="1716600" cy="492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200" u="none" cap="none" strike="noStrike">
                <a:solidFill>
                  <a:srgbClr val="4A4849"/>
                </a:solidFill>
                <a:latin typeface="Arial"/>
                <a:ea typeface="Arial"/>
                <a:cs typeface="Arial"/>
                <a:sym typeface="Arial"/>
              </a:rPr>
              <a:t>LOCAL</a:t>
            </a:r>
            <a:endParaRPr>
              <a:solidFill>
                <a:srgbClr val="4A4849"/>
              </a:solidFill>
            </a:endParaRPr>
          </a:p>
        </p:txBody>
      </p:sp>
      <p:cxnSp>
        <p:nvCxnSpPr>
          <p:cNvPr id="247" name="Google Shape;247;p5"/>
          <p:cNvCxnSpPr/>
          <p:nvPr/>
        </p:nvCxnSpPr>
        <p:spPr>
          <a:xfrm flipH="1">
            <a:off x="14524000" y="4182888"/>
            <a:ext cx="1350000" cy="1350000"/>
          </a:xfrm>
          <a:prstGeom prst="straightConnector1">
            <a:avLst/>
          </a:prstGeom>
          <a:noFill/>
          <a:ln cap="rnd" cmpd="sng" w="38100">
            <a:solidFill>
              <a:srgbClr val="4A4849"/>
            </a:solidFill>
            <a:prstDash val="solid"/>
            <a:round/>
            <a:headEnd len="sm" w="sm" type="none"/>
            <a:tailEnd len="med" w="med" type="stealth"/>
          </a:ln>
        </p:spPr>
      </p:cxnSp>
      <p:cxnSp>
        <p:nvCxnSpPr>
          <p:cNvPr id="248" name="Google Shape;248;p5"/>
          <p:cNvCxnSpPr/>
          <p:nvPr/>
        </p:nvCxnSpPr>
        <p:spPr>
          <a:xfrm>
            <a:off x="14524000" y="6329000"/>
            <a:ext cx="1350000" cy="1350000"/>
          </a:xfrm>
          <a:prstGeom prst="straightConnector1">
            <a:avLst/>
          </a:prstGeom>
          <a:noFill/>
          <a:ln cap="rnd" cmpd="sng" w="38100">
            <a:solidFill>
              <a:srgbClr val="4A4849"/>
            </a:solidFill>
            <a:prstDash val="solid"/>
            <a:round/>
            <a:headEnd len="sm" w="sm" type="none"/>
            <a:tailEnd len="med" w="med" type="stealth"/>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52" name="Shape 252"/>
        <p:cNvGrpSpPr/>
        <p:nvPr/>
      </p:nvGrpSpPr>
      <p:grpSpPr>
        <a:xfrm>
          <a:off x="0" y="0"/>
          <a:ext cx="0" cy="0"/>
          <a:chOff x="0" y="0"/>
          <a:chExt cx="0" cy="0"/>
        </a:xfrm>
      </p:grpSpPr>
      <p:sp>
        <p:nvSpPr>
          <p:cNvPr id="253" name="Google Shape;253;p6"/>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grpSp>
        <p:nvGrpSpPr>
          <p:cNvPr id="254" name="Google Shape;254;p6"/>
          <p:cNvGrpSpPr/>
          <p:nvPr/>
        </p:nvGrpSpPr>
        <p:grpSpPr>
          <a:xfrm>
            <a:off x="962025" y="1116806"/>
            <a:ext cx="10757475" cy="6717183"/>
            <a:chOff x="0" y="66675"/>
            <a:chExt cx="14343300" cy="8956244"/>
          </a:xfrm>
        </p:grpSpPr>
        <p:sp>
          <p:nvSpPr>
            <p:cNvPr id="255" name="Google Shape;255;p6"/>
            <p:cNvSpPr txBox="1"/>
            <p:nvPr/>
          </p:nvSpPr>
          <p:spPr>
            <a:xfrm>
              <a:off x="0" y="66675"/>
              <a:ext cx="14343300" cy="143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Background</a:t>
              </a:r>
              <a:endParaRPr/>
            </a:p>
          </p:txBody>
        </p:sp>
        <p:sp>
          <p:nvSpPr>
            <p:cNvPr id="256" name="Google Shape;256;p6"/>
            <p:cNvSpPr txBox="1"/>
            <p:nvPr/>
          </p:nvSpPr>
          <p:spPr>
            <a:xfrm>
              <a:off x="0" y="2701215"/>
              <a:ext cx="14238900" cy="1067700"/>
            </a:xfrm>
            <a:prstGeom prst="rect">
              <a:avLst/>
            </a:prstGeom>
            <a:noFill/>
            <a:ln>
              <a:noFill/>
            </a:ln>
          </p:spPr>
          <p:txBody>
            <a:bodyPr anchorCtr="0" anchor="t" bIns="0" lIns="0" spcFirstLastPara="1" rIns="0" wrap="square" tIns="0">
              <a:spAutoFit/>
            </a:bodyPr>
            <a:lstStyle/>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UN climate conventions implemented in the 1990s</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The Paris Agreement recognizes the concept of climate justice</a:t>
              </a:r>
              <a:endParaRPr/>
            </a:p>
          </p:txBody>
        </p:sp>
        <p:sp>
          <p:nvSpPr>
            <p:cNvPr id="257" name="Google Shape;257;p6"/>
            <p:cNvSpPr txBox="1"/>
            <p:nvPr/>
          </p:nvSpPr>
          <p:spPr>
            <a:xfrm>
              <a:off x="0" y="5286119"/>
              <a:ext cx="14238900" cy="3736800"/>
            </a:xfrm>
            <a:prstGeom prst="rect">
              <a:avLst/>
            </a:prstGeom>
            <a:noFill/>
            <a:ln>
              <a:noFill/>
            </a:ln>
          </p:spPr>
          <p:txBody>
            <a:bodyPr anchorCtr="0" anchor="t" bIns="0" lIns="0" spcFirstLastPara="1" rIns="0" wrap="square" tIns="0">
              <a:spAutoFit/>
            </a:bodyPr>
            <a:lstStyle/>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"Climate change is not only an environmental problem: it interacts with social systems, privileges and embedded injustices, and affects people of different class, race, gender, geography and generation unequally." (</a:t>
              </a:r>
              <a:r>
                <a:rPr b="0" i="0" lang="en-US" sz="2601" u="sng" cap="none" strike="noStrike">
                  <a:solidFill>
                    <a:srgbClr val="4A4849"/>
                  </a:solidFill>
                  <a:latin typeface="Arial"/>
                  <a:ea typeface="Arial"/>
                  <a:cs typeface="Arial"/>
                  <a:sym typeface="Arial"/>
                  <a:hlinkClick r:id="rId3">
                    <a:extLst>
                      <a:ext uri="{A12FA001-AC4F-418D-AE19-62706E023703}">
                        <ahyp:hlinkClr val="tx"/>
                      </a:ext>
                    </a:extLst>
                  </a:hlinkClick>
                </a:rPr>
                <a:t>Timperley, 2021</a:t>
              </a:r>
              <a:r>
                <a:rPr b="0" i="0" lang="en-US" sz="2601" u="none" cap="none" strike="noStrike">
                  <a:solidFill>
                    <a:srgbClr val="4A4849"/>
                  </a:solidFill>
                  <a:latin typeface="Arial"/>
                  <a:ea typeface="Arial"/>
                  <a:cs typeface="Arial"/>
                  <a:sym typeface="Arial"/>
                </a:rPr>
                <a:t>)</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“Many poorer countries haven't had the chance to amass wealth from burning huge amounts of fossil fuels, but are now being asked to give them up." (</a:t>
              </a:r>
              <a:r>
                <a:rPr b="0" i="0" lang="en-US" sz="2601" u="sng" cap="none" strike="noStrike">
                  <a:solidFill>
                    <a:srgbClr val="4A4849"/>
                  </a:solidFill>
                  <a:latin typeface="Arial"/>
                  <a:ea typeface="Arial"/>
                  <a:cs typeface="Arial"/>
                  <a:sym typeface="Arial"/>
                  <a:hlinkClick r:id="rId4">
                    <a:extLst>
                      <a:ext uri="{A12FA001-AC4F-418D-AE19-62706E023703}">
                        <ahyp:hlinkClr val="tx"/>
                      </a:ext>
                    </a:extLst>
                  </a:hlinkClick>
                </a:rPr>
                <a:t>Timperley, 2021</a:t>
              </a:r>
              <a:r>
                <a:rPr b="0" i="0" lang="en-US" sz="2601" u="none" cap="none" strike="noStrike">
                  <a:solidFill>
                    <a:srgbClr val="4A4849"/>
                  </a:solidFill>
                  <a:latin typeface="Arial"/>
                  <a:ea typeface="Arial"/>
                  <a:cs typeface="Arial"/>
                  <a:sym typeface="Arial"/>
                </a:rPr>
                <a:t>)</a:t>
              </a:r>
              <a:endParaRPr/>
            </a:p>
          </p:txBody>
        </p:sp>
        <p:sp>
          <p:nvSpPr>
            <p:cNvPr id="258" name="Google Shape;258;p6"/>
            <p:cNvSpPr txBox="1"/>
            <p:nvPr/>
          </p:nvSpPr>
          <p:spPr>
            <a:xfrm>
              <a:off x="0" y="2009412"/>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Climate justice at international conventions</a:t>
              </a:r>
              <a:endParaRPr/>
            </a:p>
          </p:txBody>
        </p:sp>
        <p:sp>
          <p:nvSpPr>
            <p:cNvPr id="259" name="Google Shape;259;p6"/>
            <p:cNvSpPr txBox="1"/>
            <p:nvPr/>
          </p:nvSpPr>
          <p:spPr>
            <a:xfrm>
              <a:off x="0" y="4594316"/>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Exploring global disproportionate impacts</a:t>
              </a:r>
              <a:endParaRPr/>
            </a:p>
          </p:txBody>
        </p:sp>
      </p:grpSp>
      <p:sp>
        <p:nvSpPr>
          <p:cNvPr id="260" name="Google Shape;260;p6"/>
          <p:cNvSpPr/>
          <p:nvPr/>
        </p:nvSpPr>
        <p:spPr>
          <a:xfrm>
            <a:off x="12109962" y="9715500"/>
            <a:ext cx="6178038" cy="571500"/>
          </a:xfrm>
          <a:custGeom>
            <a:rect b="b" l="l" r="r" t="t"/>
            <a:pathLst>
              <a:path extrusionOk="0" h="150519" w="1627138">
                <a:moveTo>
                  <a:pt x="0" y="0"/>
                </a:moveTo>
                <a:lnTo>
                  <a:pt x="1627138" y="0"/>
                </a:lnTo>
                <a:lnTo>
                  <a:pt x="1627138" y="150519"/>
                </a:lnTo>
                <a:lnTo>
                  <a:pt x="0" y="150519"/>
                </a:lnTo>
                <a:close/>
              </a:path>
            </a:pathLst>
          </a:custGeom>
          <a:solidFill>
            <a:srgbClr val="04467C"/>
          </a:solidFill>
          <a:ln>
            <a:noFill/>
          </a:ln>
        </p:spPr>
      </p:sp>
      <p:pic>
        <p:nvPicPr>
          <p:cNvPr id="261" name="Google Shape;261;p6" title="Screenshot 2025-10-20 at 5.01.37 PM.png"/>
          <p:cNvPicPr preferRelativeResize="0"/>
          <p:nvPr/>
        </p:nvPicPr>
        <p:blipFill rotWithShape="1">
          <a:blip r:embed="rId5">
            <a:alphaModFix/>
          </a:blip>
          <a:srcRect b="0" l="0" r="0" t="842"/>
          <a:stretch/>
        </p:blipFill>
        <p:spPr>
          <a:xfrm>
            <a:off x="12109950" y="0"/>
            <a:ext cx="6178100" cy="9715501"/>
          </a:xfrm>
          <a:prstGeom prst="rect">
            <a:avLst/>
          </a:prstGeom>
          <a:noFill/>
          <a:ln>
            <a:noFill/>
          </a:ln>
        </p:spPr>
      </p:pic>
      <p:sp>
        <p:nvSpPr>
          <p:cNvPr id="262" name="Google Shape;262;p6"/>
          <p:cNvSpPr txBox="1"/>
          <p:nvPr/>
        </p:nvSpPr>
        <p:spPr>
          <a:xfrm>
            <a:off x="12109912" y="8999388"/>
            <a:ext cx="6178200" cy="716100"/>
          </a:xfrm>
          <a:prstGeom prst="rect">
            <a:avLst/>
          </a:prstGeom>
          <a:noFill/>
          <a:ln>
            <a:noFill/>
          </a:ln>
        </p:spPr>
        <p:txBody>
          <a:bodyPr anchorCtr="0" anchor="ctr" bIns="50800" lIns="50800" spcFirstLastPara="1" rIns="50800" wrap="square" tIns="50800">
            <a:noAutofit/>
          </a:bodyPr>
          <a:lstStyle/>
          <a:p>
            <a:pPr indent="0" lvl="0" marL="0" rtl="0" algn="ctr">
              <a:spcBef>
                <a:spcPts val="0"/>
              </a:spcBef>
              <a:spcAft>
                <a:spcPts val="0"/>
              </a:spcAft>
              <a:buNone/>
            </a:pPr>
            <a:r>
              <a:rPr lang="en-US" sz="1600" u="sng">
                <a:solidFill>
                  <a:srgbClr val="4A4849"/>
                </a:solidFill>
                <a:hlinkClick r:id="rId6">
                  <a:extLst>
                    <a:ext uri="{A12FA001-AC4F-418D-AE19-62706E023703}">
                      <ahyp:hlinkClr val="tx"/>
                    </a:ext>
                  </a:extLst>
                </a:hlinkClick>
              </a:rPr>
              <a:t>Visual Generation</a:t>
            </a:r>
            <a:r>
              <a:rPr lang="en-US" sz="1600">
                <a:solidFill>
                  <a:srgbClr val="4A4849"/>
                </a:solidFill>
              </a:rPr>
              <a:t> on Canva</a:t>
            </a:r>
            <a:endParaRPr sz="1600">
              <a:solidFill>
                <a:srgbClr val="4A4849"/>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66" name="Shape 266"/>
        <p:cNvGrpSpPr/>
        <p:nvPr/>
      </p:nvGrpSpPr>
      <p:grpSpPr>
        <a:xfrm>
          <a:off x="0" y="0"/>
          <a:ext cx="0" cy="0"/>
          <a:chOff x="0" y="0"/>
          <a:chExt cx="0" cy="0"/>
        </a:xfrm>
      </p:grpSpPr>
      <p:sp>
        <p:nvSpPr>
          <p:cNvPr id="267" name="Google Shape;267;p7"/>
          <p:cNvSpPr txBox="1"/>
          <p:nvPr/>
        </p:nvSpPr>
        <p:spPr>
          <a:xfrm>
            <a:off x="962025" y="1133475"/>
            <a:ext cx="162990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Addressing Global Climate Justice</a:t>
            </a:r>
            <a:endParaRPr/>
          </a:p>
        </p:txBody>
      </p:sp>
      <p:sp>
        <p:nvSpPr>
          <p:cNvPr id="268" name="Google Shape;268;p7"/>
          <p:cNvSpPr txBox="1"/>
          <p:nvPr/>
        </p:nvSpPr>
        <p:spPr>
          <a:xfrm>
            <a:off x="1028700" y="4705391"/>
            <a:ext cx="4815300" cy="2031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99" u="none" cap="none" strike="noStrike">
                <a:solidFill>
                  <a:srgbClr val="4A4849"/>
                </a:solidFill>
                <a:latin typeface="Arial"/>
                <a:ea typeface="Arial"/>
                <a:cs typeface="Arial"/>
                <a:sym typeface="Arial"/>
              </a:rPr>
              <a:t>Why is it important to consider the colonial past and its current implications to ensure climate justice?</a:t>
            </a:r>
            <a:endParaRPr/>
          </a:p>
          <a:p>
            <a:pPr indent="0" lvl="0" marL="0" marR="0" rtl="0" algn="l">
              <a:lnSpc>
                <a:spcPct val="100000"/>
              </a:lnSpc>
              <a:spcBef>
                <a:spcPts val="0"/>
              </a:spcBef>
              <a:spcAft>
                <a:spcPts val="0"/>
              </a:spcAft>
              <a:buNone/>
            </a:pPr>
            <a:r>
              <a:t/>
            </a:r>
            <a:endParaRPr b="0" i="0" sz="2199" u="none" cap="none" strike="noStrike">
              <a:solidFill>
                <a:srgbClr val="4A4849"/>
              </a:solidFill>
              <a:latin typeface="Arial"/>
              <a:ea typeface="Arial"/>
              <a:cs typeface="Arial"/>
              <a:sym typeface="Arial"/>
            </a:endParaRPr>
          </a:p>
          <a:p>
            <a:pPr indent="0" lvl="0" marL="0" marR="0" rtl="0" algn="l">
              <a:lnSpc>
                <a:spcPct val="100000"/>
              </a:lnSpc>
              <a:spcBef>
                <a:spcPts val="0"/>
              </a:spcBef>
              <a:spcAft>
                <a:spcPts val="0"/>
              </a:spcAft>
              <a:buNone/>
            </a:pPr>
            <a:r>
              <a:rPr b="0" i="0" lang="en-US" sz="2199" u="none" cap="none" strike="noStrike">
                <a:solidFill>
                  <a:srgbClr val="4A4849"/>
                </a:solidFill>
                <a:latin typeface="Arial"/>
                <a:ea typeface="Arial"/>
                <a:cs typeface="Arial"/>
                <a:sym typeface="Arial"/>
              </a:rPr>
              <a:t>How does your current political system fail to respond to justice issues?</a:t>
            </a:r>
            <a:endParaRPr/>
          </a:p>
        </p:txBody>
      </p:sp>
      <p:sp>
        <p:nvSpPr>
          <p:cNvPr id="269" name="Google Shape;269;p7"/>
          <p:cNvSpPr txBox="1"/>
          <p:nvPr/>
        </p:nvSpPr>
        <p:spPr>
          <a:xfrm>
            <a:off x="6740515" y="3924341"/>
            <a:ext cx="4806900" cy="372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99" u="none" cap="none" strike="noStrike">
                <a:solidFill>
                  <a:srgbClr val="4A4849"/>
                </a:solidFill>
                <a:latin typeface="Arial"/>
                <a:ea typeface="Arial"/>
                <a:cs typeface="Arial"/>
                <a:sym typeface="Arial"/>
              </a:rPr>
              <a:t>Perspectives of gender, indigeneity, race, sexuality, sustainability, etc. differ globally and locally and through language and dialects.</a:t>
            </a:r>
            <a:endParaRPr/>
          </a:p>
          <a:p>
            <a:pPr indent="0" lvl="0" marL="0" marR="0" rtl="0" algn="l">
              <a:lnSpc>
                <a:spcPct val="100000"/>
              </a:lnSpc>
              <a:spcBef>
                <a:spcPts val="0"/>
              </a:spcBef>
              <a:spcAft>
                <a:spcPts val="0"/>
              </a:spcAft>
              <a:buNone/>
            </a:pPr>
            <a:r>
              <a:t/>
            </a:r>
            <a:endParaRPr b="0" i="0" sz="2199" u="none" cap="none" strike="noStrike">
              <a:solidFill>
                <a:srgbClr val="4A4849"/>
              </a:solidFill>
              <a:latin typeface="Arial"/>
              <a:ea typeface="Arial"/>
              <a:cs typeface="Arial"/>
              <a:sym typeface="Arial"/>
            </a:endParaRPr>
          </a:p>
          <a:p>
            <a:pPr indent="0" lvl="0" marL="0" marR="0" rtl="0" algn="l">
              <a:lnSpc>
                <a:spcPct val="100000"/>
              </a:lnSpc>
              <a:spcBef>
                <a:spcPts val="0"/>
              </a:spcBef>
              <a:spcAft>
                <a:spcPts val="0"/>
              </a:spcAft>
              <a:buNone/>
            </a:pPr>
            <a:r>
              <a:rPr b="0" i="0" lang="en-US" sz="2199" u="none" cap="none" strike="noStrike">
                <a:solidFill>
                  <a:srgbClr val="4A4849"/>
                </a:solidFill>
                <a:latin typeface="Arial"/>
                <a:ea typeface="Arial"/>
                <a:cs typeface="Arial"/>
                <a:sym typeface="Arial"/>
              </a:rPr>
              <a:t>Although there are similar issues across the globe, solutions are not one-size-fits-all.</a:t>
            </a:r>
            <a:endParaRPr/>
          </a:p>
          <a:p>
            <a:pPr indent="0" lvl="0" marL="0" marR="0" rtl="0" algn="l">
              <a:lnSpc>
                <a:spcPct val="100000"/>
              </a:lnSpc>
              <a:spcBef>
                <a:spcPts val="0"/>
              </a:spcBef>
              <a:spcAft>
                <a:spcPts val="0"/>
              </a:spcAft>
              <a:buNone/>
            </a:pPr>
            <a:r>
              <a:t/>
            </a:r>
            <a:endParaRPr b="0" i="0" sz="2199" u="none" cap="none" strike="noStrike">
              <a:solidFill>
                <a:srgbClr val="4A4849"/>
              </a:solidFill>
              <a:latin typeface="Arial"/>
              <a:ea typeface="Arial"/>
              <a:cs typeface="Arial"/>
              <a:sym typeface="Arial"/>
            </a:endParaRPr>
          </a:p>
          <a:p>
            <a:pPr indent="0" lvl="0" marL="0" marR="0" rtl="0" algn="l">
              <a:lnSpc>
                <a:spcPct val="100000"/>
              </a:lnSpc>
              <a:spcBef>
                <a:spcPts val="0"/>
              </a:spcBef>
              <a:spcAft>
                <a:spcPts val="0"/>
              </a:spcAft>
              <a:buNone/>
            </a:pPr>
            <a:r>
              <a:rPr b="0" i="0" lang="en-US" sz="2199" u="none" cap="none" strike="noStrike">
                <a:solidFill>
                  <a:srgbClr val="4A4849"/>
                </a:solidFill>
                <a:latin typeface="Arial"/>
                <a:ea typeface="Arial"/>
                <a:cs typeface="Arial"/>
                <a:sym typeface="Arial"/>
              </a:rPr>
              <a:t>How can solutions be designed to be culturally adept?</a:t>
            </a:r>
            <a:endParaRPr/>
          </a:p>
        </p:txBody>
      </p:sp>
      <p:sp>
        <p:nvSpPr>
          <p:cNvPr id="270" name="Google Shape;270;p7"/>
          <p:cNvSpPr txBox="1"/>
          <p:nvPr/>
        </p:nvSpPr>
        <p:spPr>
          <a:xfrm>
            <a:off x="12447592" y="4314866"/>
            <a:ext cx="4813500" cy="27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99" u="none" cap="none" strike="noStrike">
                <a:solidFill>
                  <a:srgbClr val="4A4849"/>
                </a:solidFill>
                <a:latin typeface="Arial"/>
                <a:ea typeface="Arial"/>
                <a:cs typeface="Arial"/>
                <a:sym typeface="Arial"/>
              </a:rPr>
              <a:t>Issues do not go unnoticed, especially by those who are affected firsthand. Action often follows in varying capacities.</a:t>
            </a:r>
            <a:endParaRPr/>
          </a:p>
          <a:p>
            <a:pPr indent="0" lvl="0" marL="0" marR="0" rtl="0" algn="l">
              <a:lnSpc>
                <a:spcPct val="100000"/>
              </a:lnSpc>
              <a:spcBef>
                <a:spcPts val="0"/>
              </a:spcBef>
              <a:spcAft>
                <a:spcPts val="0"/>
              </a:spcAft>
              <a:buNone/>
            </a:pPr>
            <a:r>
              <a:t/>
            </a:r>
            <a:endParaRPr b="0" i="0" sz="2199" u="none" cap="none" strike="noStrike">
              <a:solidFill>
                <a:srgbClr val="4A4849"/>
              </a:solidFill>
              <a:latin typeface="Arial"/>
              <a:ea typeface="Arial"/>
              <a:cs typeface="Arial"/>
              <a:sym typeface="Arial"/>
            </a:endParaRPr>
          </a:p>
          <a:p>
            <a:pPr indent="0" lvl="0" marL="0" marR="0" rtl="0" algn="l">
              <a:lnSpc>
                <a:spcPct val="100000"/>
              </a:lnSpc>
              <a:spcBef>
                <a:spcPts val="0"/>
              </a:spcBef>
              <a:spcAft>
                <a:spcPts val="0"/>
              </a:spcAft>
              <a:buNone/>
            </a:pPr>
            <a:r>
              <a:rPr b="0" i="0" lang="en-US" sz="2199" u="none" cap="none" strike="noStrike">
                <a:solidFill>
                  <a:srgbClr val="4A4849"/>
                </a:solidFill>
                <a:latin typeface="Arial"/>
                <a:ea typeface="Arial"/>
                <a:cs typeface="Arial"/>
                <a:sym typeface="Arial"/>
              </a:rPr>
              <a:t>How can acknowledging and assessing existing efforts propel solutions?</a:t>
            </a:r>
            <a:endParaRPr/>
          </a:p>
        </p:txBody>
      </p:sp>
      <p:sp>
        <p:nvSpPr>
          <p:cNvPr id="271" name="Google Shape;271;p7"/>
          <p:cNvSpPr txBox="1"/>
          <p:nvPr/>
        </p:nvSpPr>
        <p:spPr>
          <a:xfrm>
            <a:off x="1046635" y="3437296"/>
            <a:ext cx="4815300" cy="1015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199" u="none" cap="none" strike="noStrike">
                <a:solidFill>
                  <a:srgbClr val="4A4849"/>
                </a:solidFill>
                <a:latin typeface="Arial"/>
                <a:ea typeface="Arial"/>
                <a:cs typeface="Arial"/>
                <a:sym typeface="Arial"/>
              </a:rPr>
              <a:t>Understand the roles of climate change, colonialism, and capitalism.</a:t>
            </a:r>
            <a:endParaRPr/>
          </a:p>
        </p:txBody>
      </p:sp>
      <p:sp>
        <p:nvSpPr>
          <p:cNvPr id="272" name="Google Shape;272;p7"/>
          <p:cNvSpPr txBox="1"/>
          <p:nvPr/>
        </p:nvSpPr>
        <p:spPr>
          <a:xfrm>
            <a:off x="6717051" y="3437296"/>
            <a:ext cx="4806900" cy="338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199" u="none" cap="none" strike="noStrike">
                <a:solidFill>
                  <a:srgbClr val="4A4849"/>
                </a:solidFill>
                <a:latin typeface="Arial"/>
                <a:ea typeface="Arial"/>
                <a:cs typeface="Arial"/>
                <a:sym typeface="Arial"/>
              </a:rPr>
              <a:t>Understand the role of culture.</a:t>
            </a:r>
            <a:endParaRPr/>
          </a:p>
        </p:txBody>
      </p:sp>
      <p:sp>
        <p:nvSpPr>
          <p:cNvPr id="273" name="Google Shape;273;p7"/>
          <p:cNvSpPr txBox="1"/>
          <p:nvPr/>
        </p:nvSpPr>
        <p:spPr>
          <a:xfrm>
            <a:off x="12447592" y="3437296"/>
            <a:ext cx="4813500" cy="67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199" u="none" cap="none" strike="noStrike">
                <a:solidFill>
                  <a:srgbClr val="4A4849"/>
                </a:solidFill>
                <a:latin typeface="Arial"/>
                <a:ea typeface="Arial"/>
                <a:cs typeface="Arial"/>
                <a:sym typeface="Arial"/>
              </a:rPr>
              <a:t>Understand past and current efforts.</a:t>
            </a:r>
            <a:endParaRPr/>
          </a:p>
        </p:txBody>
      </p:sp>
      <p:sp>
        <p:nvSpPr>
          <p:cNvPr id="274" name="Google Shape;274;p7"/>
          <p:cNvSpPr txBox="1"/>
          <p:nvPr/>
        </p:nvSpPr>
        <p:spPr>
          <a:xfrm>
            <a:off x="1028700" y="2796284"/>
            <a:ext cx="48333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01</a:t>
            </a:r>
            <a:endParaRPr/>
          </a:p>
        </p:txBody>
      </p:sp>
      <p:sp>
        <p:nvSpPr>
          <p:cNvPr id="275" name="Google Shape;275;p7"/>
          <p:cNvSpPr txBox="1"/>
          <p:nvPr/>
        </p:nvSpPr>
        <p:spPr>
          <a:xfrm>
            <a:off x="6699148" y="2796284"/>
            <a:ext cx="48249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02</a:t>
            </a:r>
            <a:endParaRPr/>
          </a:p>
        </p:txBody>
      </p:sp>
      <p:sp>
        <p:nvSpPr>
          <p:cNvPr id="276" name="Google Shape;276;p7"/>
          <p:cNvSpPr txBox="1"/>
          <p:nvPr/>
        </p:nvSpPr>
        <p:spPr>
          <a:xfrm>
            <a:off x="12429664" y="2796284"/>
            <a:ext cx="48315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03</a:t>
            </a:r>
            <a:endParaRPr/>
          </a:p>
        </p:txBody>
      </p:sp>
      <p:sp>
        <p:nvSpPr>
          <p:cNvPr id="277" name="Google Shape;277;p7"/>
          <p:cNvSpPr/>
          <p:nvPr/>
        </p:nvSpPr>
        <p:spPr>
          <a:xfrm>
            <a:off x="-344129" y="9715500"/>
            <a:ext cx="19880211" cy="571500"/>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
        <p:nvSpPr>
          <p:cNvPr id="278" name="Google Shape;278;p7"/>
          <p:cNvSpPr txBox="1"/>
          <p:nvPr/>
        </p:nvSpPr>
        <p:spPr>
          <a:xfrm>
            <a:off x="962025" y="9801012"/>
            <a:ext cx="138924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FAF6EE"/>
                </a:solidFill>
                <a:latin typeface="Arial"/>
                <a:ea typeface="Arial"/>
                <a:cs typeface="Arial"/>
                <a:sym typeface="Arial"/>
              </a:rPr>
              <a:t>Modeled after chapters 1 &amp; 2 of </a:t>
            </a:r>
            <a:r>
              <a:rPr b="0" i="1" lang="en-US" sz="2601" u="sng" cap="none" strike="noStrike">
                <a:solidFill>
                  <a:srgbClr val="FAF6EE"/>
                </a:solidFill>
                <a:latin typeface="Arial"/>
                <a:ea typeface="Arial"/>
                <a:cs typeface="Arial"/>
                <a:sym typeface="Arial"/>
                <a:hlinkClick r:id="rId3">
                  <a:extLst>
                    <a:ext uri="{A12FA001-AC4F-418D-AE19-62706E023703}">
                      <ahyp:hlinkClr val="tx"/>
                    </a:ext>
                  </a:extLst>
                </a:hlinkClick>
              </a:rPr>
              <a:t>Climate Futures: Reimagining Global Climate Justice</a:t>
            </a:r>
            <a:r>
              <a:rPr b="0" i="0" lang="en-US" sz="2601" u="none" cap="none" strike="noStrike">
                <a:solidFill>
                  <a:srgbClr val="FAF6EE"/>
                </a:solidFill>
                <a:latin typeface="Arial"/>
                <a:ea typeface="Arial"/>
                <a:cs typeface="Arial"/>
                <a:sym typeface="Arial"/>
              </a:rPr>
              <a:t>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82" name="Shape 282"/>
        <p:cNvGrpSpPr/>
        <p:nvPr/>
      </p:nvGrpSpPr>
      <p:grpSpPr>
        <a:xfrm>
          <a:off x="0" y="0"/>
          <a:ext cx="0" cy="0"/>
          <a:chOff x="0" y="0"/>
          <a:chExt cx="0" cy="0"/>
        </a:xfrm>
      </p:grpSpPr>
      <p:pic>
        <p:nvPicPr>
          <p:cNvPr id="283" name="Google Shape;283;p8" title="Screenshot 2025-10-20 at 5.05.25 PM.png"/>
          <p:cNvPicPr preferRelativeResize="0"/>
          <p:nvPr/>
        </p:nvPicPr>
        <p:blipFill rotWithShape="1">
          <a:blip r:embed="rId3">
            <a:alphaModFix/>
          </a:blip>
          <a:srcRect b="0" l="0" r="0" t="842"/>
          <a:stretch/>
        </p:blipFill>
        <p:spPr>
          <a:xfrm>
            <a:off x="12110050" y="0"/>
            <a:ext cx="6178100" cy="9715501"/>
          </a:xfrm>
          <a:prstGeom prst="rect">
            <a:avLst/>
          </a:prstGeom>
          <a:noFill/>
          <a:ln>
            <a:noFill/>
          </a:ln>
        </p:spPr>
      </p:pic>
      <p:sp>
        <p:nvSpPr>
          <p:cNvPr id="284" name="Google Shape;284;p8"/>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285" name="Google Shape;285;p8"/>
          <p:cNvSpPr txBox="1"/>
          <p:nvPr/>
        </p:nvSpPr>
        <p:spPr>
          <a:xfrm>
            <a:off x="962025" y="1133475"/>
            <a:ext cx="10757400" cy="215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Considering the Origins of the CJ Movement</a:t>
            </a:r>
            <a:endParaRPr/>
          </a:p>
        </p:txBody>
      </p:sp>
      <p:sp>
        <p:nvSpPr>
          <p:cNvPr id="286" name="Google Shape;286;p8"/>
          <p:cNvSpPr txBox="1"/>
          <p:nvPr/>
        </p:nvSpPr>
        <p:spPr>
          <a:xfrm>
            <a:off x="1028700" y="3533502"/>
            <a:ext cx="10679100" cy="160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sng" cap="none" strike="noStrike">
                <a:solidFill>
                  <a:srgbClr val="4A4849"/>
                </a:solidFill>
                <a:latin typeface="Arial"/>
                <a:ea typeface="Arial"/>
                <a:cs typeface="Arial"/>
                <a:sym typeface="Arial"/>
                <a:hlinkClick r:id="rId4">
                  <a:extLst>
                    <a:ext uri="{A12FA001-AC4F-418D-AE19-62706E023703}">
                      <ahyp:hlinkClr val="tx"/>
                    </a:ext>
                  </a:extLst>
                </a:hlinkClick>
              </a:rPr>
              <a:t>The London School of Economics states that the climate justice movement</a:t>
            </a:r>
            <a:r>
              <a:rPr b="0" i="0" lang="en-US" sz="2601" u="none" cap="none" strike="noStrike">
                <a:solidFill>
                  <a:srgbClr val="4A4849"/>
                </a:solidFill>
                <a:latin typeface="Arial"/>
                <a:ea typeface="Arial"/>
                <a:cs typeface="Arial"/>
                <a:sym typeface="Arial"/>
              </a:rPr>
              <a:t> </a:t>
            </a:r>
            <a:r>
              <a:rPr b="0" i="0" lang="en-US" sz="2601" u="sng" cap="none" strike="noStrike">
                <a:solidFill>
                  <a:srgbClr val="4A4849"/>
                </a:solidFill>
                <a:latin typeface="Arial"/>
                <a:ea typeface="Arial"/>
                <a:cs typeface="Arial"/>
                <a:sym typeface="Arial"/>
                <a:hlinkClick r:id="rId5">
                  <a:extLst>
                    <a:ext uri="{A12FA001-AC4F-418D-AE19-62706E023703}">
                      <ahyp:hlinkClr val="tx"/>
                    </a:ext>
                  </a:extLst>
                </a:hlinkClick>
              </a:rPr>
              <a:t>was "born primarily from the advocacy of people of colour both from the Global South and within rich countries, particularly the United States</a:t>
            </a:r>
            <a:r>
              <a:rPr b="0" i="0" lang="en-US" sz="2601" u="none" cap="none" strike="noStrike">
                <a:solidFill>
                  <a:srgbClr val="4A4849"/>
                </a:solidFill>
                <a:latin typeface="Arial"/>
                <a:ea typeface="Arial"/>
                <a:cs typeface="Arial"/>
                <a:sym typeface="Arial"/>
              </a:rPr>
              <a:t>"</a:t>
            </a:r>
            <a:endParaRPr/>
          </a:p>
        </p:txBody>
      </p:sp>
      <p:sp>
        <p:nvSpPr>
          <p:cNvPr id="287" name="Google Shape;287;p8"/>
          <p:cNvSpPr txBox="1"/>
          <p:nvPr/>
        </p:nvSpPr>
        <p:spPr>
          <a:xfrm>
            <a:off x="1028700" y="6386581"/>
            <a:ext cx="10679100" cy="2001900"/>
          </a:xfrm>
          <a:prstGeom prst="rect">
            <a:avLst/>
          </a:prstGeom>
          <a:noFill/>
          <a:ln>
            <a:noFill/>
          </a:ln>
        </p:spPr>
        <p:txBody>
          <a:bodyPr anchorCtr="0" anchor="t" bIns="0" lIns="0" spcFirstLastPara="1" rIns="0" wrap="square" tIns="0">
            <a:spAutoFit/>
          </a:bodyPr>
          <a:lstStyle/>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Does the origin of the climate justice movement influence what types of issues are brought to the global forefront (ex: in media)? Why or why not?</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Can focusing on a country’s economic means deter from its internal disadvantaged groups? Why or why not?</a:t>
            </a:r>
            <a:endParaRPr/>
          </a:p>
        </p:txBody>
      </p:sp>
      <p:sp>
        <p:nvSpPr>
          <p:cNvPr id="288" name="Google Shape;288;p8"/>
          <p:cNvSpPr txBox="1"/>
          <p:nvPr/>
        </p:nvSpPr>
        <p:spPr>
          <a:xfrm>
            <a:off x="1028700" y="5867728"/>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Brainstorm</a:t>
            </a:r>
            <a:endParaRPr/>
          </a:p>
        </p:txBody>
      </p:sp>
      <p:sp>
        <p:nvSpPr>
          <p:cNvPr id="289" name="Google Shape;289;p8"/>
          <p:cNvSpPr/>
          <p:nvPr/>
        </p:nvSpPr>
        <p:spPr>
          <a:xfrm>
            <a:off x="12109962" y="9715500"/>
            <a:ext cx="6178038" cy="571500"/>
          </a:xfrm>
          <a:custGeom>
            <a:rect b="b" l="l" r="r" t="t"/>
            <a:pathLst>
              <a:path extrusionOk="0" h="150519" w="1627138">
                <a:moveTo>
                  <a:pt x="0" y="0"/>
                </a:moveTo>
                <a:lnTo>
                  <a:pt x="1627138" y="0"/>
                </a:lnTo>
                <a:lnTo>
                  <a:pt x="1627138" y="150519"/>
                </a:lnTo>
                <a:lnTo>
                  <a:pt x="0" y="150519"/>
                </a:lnTo>
                <a:close/>
              </a:path>
            </a:pathLst>
          </a:custGeom>
          <a:solidFill>
            <a:srgbClr val="04467C"/>
          </a:solidFill>
          <a:ln>
            <a:noFill/>
          </a:ln>
        </p:spPr>
      </p:sp>
      <p:sp>
        <p:nvSpPr>
          <p:cNvPr id="290" name="Google Shape;290;p8"/>
          <p:cNvSpPr txBox="1"/>
          <p:nvPr/>
        </p:nvSpPr>
        <p:spPr>
          <a:xfrm>
            <a:off x="12109912" y="8999388"/>
            <a:ext cx="6178200" cy="716100"/>
          </a:xfrm>
          <a:prstGeom prst="rect">
            <a:avLst/>
          </a:prstGeom>
          <a:noFill/>
          <a:ln>
            <a:noFill/>
          </a:ln>
        </p:spPr>
        <p:txBody>
          <a:bodyPr anchorCtr="0" anchor="ctr" bIns="50800" lIns="50800" spcFirstLastPara="1" rIns="50800" wrap="square" tIns="50800">
            <a:noAutofit/>
          </a:bodyPr>
          <a:lstStyle/>
          <a:p>
            <a:pPr indent="0" lvl="0" marL="0" rtl="0" algn="ctr">
              <a:spcBef>
                <a:spcPts val="0"/>
              </a:spcBef>
              <a:spcAft>
                <a:spcPts val="0"/>
              </a:spcAft>
              <a:buNone/>
            </a:pPr>
            <a:r>
              <a:rPr lang="en-US" sz="1600" u="sng">
                <a:solidFill>
                  <a:srgbClr val="4A4849"/>
                </a:solidFill>
                <a:hlinkClick r:id="rId6">
                  <a:extLst>
                    <a:ext uri="{A12FA001-AC4F-418D-AE19-62706E023703}">
                      <ahyp:hlinkClr val="tx"/>
                    </a:ext>
                  </a:extLst>
                </a:hlinkClick>
              </a:rPr>
              <a:t>Zoi Lunyova</a:t>
            </a:r>
            <a:r>
              <a:rPr lang="en-US" sz="1600">
                <a:solidFill>
                  <a:srgbClr val="4A4849"/>
                </a:solidFill>
              </a:rPr>
              <a:t> on Canva</a:t>
            </a:r>
            <a:endParaRPr sz="1600">
              <a:solidFill>
                <a:srgbClr val="4A4849"/>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4D1872214E7E4AA66A0644C9DCCEFF" ma:contentTypeVersion="20" ma:contentTypeDescription="Create a new document." ma:contentTypeScope="" ma:versionID="b64c251d96184546e269a72f928e5bcc">
  <xsd:schema xmlns:xsd="http://www.w3.org/2001/XMLSchema" xmlns:xs="http://www.w3.org/2001/XMLSchema" xmlns:p="http://schemas.microsoft.com/office/2006/metadata/properties" xmlns:ns2="ce0de229-b968-460b-bfa6-c309bf067a33" xmlns:ns3="b2272a47-6a34-441e-975c-341e732a1f8b" targetNamespace="http://schemas.microsoft.com/office/2006/metadata/properties" ma:root="true" ma:fieldsID="88720662ca1d06016b9613cbd979157d" ns2:_="" ns3:_="">
    <xsd:import namespace="ce0de229-b968-460b-bfa6-c309bf067a33"/>
    <xsd:import namespace="b2272a47-6a34-441e-975c-341e732a1f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DateCreated"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0de229-b968-460b-bfa6-c309bf067a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Created" ma:index="20" nillable="true" ma:displayName="Date Created" ma:format="DateOnly" ma:internalName="DateCreated">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3350ec4-10e3-4b5d-9666-7d76f34ba4d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272a47-6a34-441e-975c-341e732a1f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8e604a0-3b80-4256-b30c-b3eb53d14f4e}" ma:internalName="TaxCatchAll" ma:showField="CatchAllData" ma:web="b2272a47-6a34-441e-975c-341e732a1f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2272a47-6a34-441e-975c-341e732a1f8b" xsi:nil="true"/>
    <DateCreated xmlns="ce0de229-b968-460b-bfa6-c309bf067a33" xsi:nil="true"/>
    <lcf76f155ced4ddcb4097134ff3c332f xmlns="ce0de229-b968-460b-bfa6-c309bf067a3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59FAA05-FB33-476B-835F-30143D55B85D}"/>
</file>

<file path=customXml/itemProps2.xml><?xml version="1.0" encoding="utf-8"?>
<ds:datastoreItem xmlns:ds="http://schemas.openxmlformats.org/officeDocument/2006/customXml" ds:itemID="{06FCACEB-69CE-48C0-B1DA-70746982C878}"/>
</file>

<file path=customXml/itemProps3.xml><?xml version="1.0" encoding="utf-8"?>
<ds:datastoreItem xmlns:ds="http://schemas.openxmlformats.org/officeDocument/2006/customXml" ds:itemID="{FED13937-34EC-47A8-93B8-1A896C28BE4F}"/>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0x0101001F4D1872214E7E4AA66A0644C9DCCEFF</vt:lpwstr>
  </property>
</Properties>
</file>