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28"/>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Lst>
  <p:sldSz cx="18288000" cy="10287000"/>
  <p:notesSz cx="6858000" cy="9144000"/>
  <p:embeddedFontLst>
    <p:embeddedFont>
      <p:font typeface="Finger Paint" panose="020B0604020202020204" charset="0"/>
      <p:regular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2880">
          <p15:clr>
            <a:srgbClr val="000000"/>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0" roundtripDataSignature="AMtx7mjVf5NTohi0z6iAv3Tv30rEgftlc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0EEAC8-2A4C-5628-8450-B701F1E514EB}" v="22" dt="2026-02-02T13:35:30.34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100" d="100"/>
          <a:sy n="100" d="100"/>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1.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customschemas.google.com/relationships/presentationmetadata" Target="metadata"/><Relationship Id="rId35" Type="http://schemas.microsoft.com/office/2016/11/relationships/changesInfo" Target="changesInfos/changesInfo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eter Chipman" userId="S::pchipman@mit.edu::8ca71af6-5fd8-4d9b-aaa0-2f03fb94dee1" providerId="AD" clId="Web-{D90EEAC8-2A4C-5628-8450-B701F1E514EB}"/>
    <pc:docChg chg="modSld">
      <pc:chgData name="Peter Chipman" userId="S::pchipman@mit.edu::8ca71af6-5fd8-4d9b-aaa0-2f03fb94dee1" providerId="AD" clId="Web-{D90EEAC8-2A4C-5628-8450-B701F1E514EB}" dt="2026-02-02T13:35:29.500" v="18" actId="20577"/>
      <pc:docMkLst>
        <pc:docMk/>
      </pc:docMkLst>
      <pc:sldChg chg="addSp delSp modSp">
        <pc:chgData name="Peter Chipman" userId="S::pchipman@mit.edu::8ca71af6-5fd8-4d9b-aaa0-2f03fb94dee1" providerId="AD" clId="Web-{D90EEAC8-2A4C-5628-8450-B701F1E514EB}" dt="2026-02-02T13:35:29.500" v="18" actId="20577"/>
        <pc:sldMkLst>
          <pc:docMk/>
          <pc:sldMk cId="0" sldId="266"/>
        </pc:sldMkLst>
        <pc:spChg chg="add del mod">
          <ac:chgData name="Peter Chipman" userId="S::pchipman@mit.edu::8ca71af6-5fd8-4d9b-aaa0-2f03fb94dee1" providerId="AD" clId="Web-{D90EEAC8-2A4C-5628-8450-B701F1E514EB}" dt="2026-02-02T13:33:18.431" v="8"/>
          <ac:spMkLst>
            <pc:docMk/>
            <pc:sldMk cId="0" sldId="266"/>
            <ac:spMk id="2" creationId="{F2F96472-26F4-C72A-B1C7-2A5DB51E2580}"/>
          </ac:spMkLst>
        </pc:spChg>
        <pc:spChg chg="add del">
          <ac:chgData name="Peter Chipman" userId="S::pchipman@mit.edu::8ca71af6-5fd8-4d9b-aaa0-2f03fb94dee1" providerId="AD" clId="Web-{D90EEAC8-2A4C-5628-8450-B701F1E514EB}" dt="2026-02-02T13:33:12.790" v="6"/>
          <ac:spMkLst>
            <pc:docMk/>
            <pc:sldMk cId="0" sldId="266"/>
            <ac:spMk id="3" creationId="{2A54590A-F0AD-2D6C-ECEB-20591EC4472D}"/>
          </ac:spMkLst>
        </pc:spChg>
        <pc:spChg chg="add del">
          <ac:chgData name="Peter Chipman" userId="S::pchipman@mit.edu::8ca71af6-5fd8-4d9b-aaa0-2f03fb94dee1" providerId="AD" clId="Web-{D90EEAC8-2A4C-5628-8450-B701F1E514EB}" dt="2026-02-02T13:33:42.635" v="12"/>
          <ac:spMkLst>
            <pc:docMk/>
            <pc:sldMk cId="0" sldId="266"/>
            <ac:spMk id="4" creationId="{B940F151-40F0-A949-C031-C80B280017D4}"/>
          </ac:spMkLst>
        </pc:spChg>
        <pc:spChg chg="add del">
          <ac:chgData name="Peter Chipman" userId="S::pchipman@mit.edu::8ca71af6-5fd8-4d9b-aaa0-2f03fb94dee1" providerId="AD" clId="Web-{D90EEAC8-2A4C-5628-8450-B701F1E514EB}" dt="2026-02-02T13:33:31.681" v="11"/>
          <ac:spMkLst>
            <pc:docMk/>
            <pc:sldMk cId="0" sldId="266"/>
            <ac:spMk id="5" creationId="{594E8580-FE31-8C9C-BC6C-EEDF054E5417}"/>
          </ac:spMkLst>
        </pc:spChg>
        <pc:spChg chg="add mod">
          <ac:chgData name="Peter Chipman" userId="S::pchipman@mit.edu::8ca71af6-5fd8-4d9b-aaa0-2f03fb94dee1" providerId="AD" clId="Web-{D90EEAC8-2A4C-5628-8450-B701F1E514EB}" dt="2026-02-02T13:35:29.500" v="18" actId="20577"/>
          <ac:spMkLst>
            <pc:docMk/>
            <pc:sldMk cId="0" sldId="266"/>
            <ac:spMk id="6" creationId="{5935DA2F-4BA7-35A5-12D3-93D320843A5D}"/>
          </ac:spMkLst>
        </pc:spChg>
        <pc:spChg chg="del mod">
          <ac:chgData name="Peter Chipman" userId="S::pchipman@mit.edu::8ca71af6-5fd8-4d9b-aaa0-2f03fb94dee1" providerId="AD" clId="Web-{D90EEAC8-2A4C-5628-8450-B701F1E514EB}" dt="2026-02-02T13:32:59.929" v="3"/>
          <ac:spMkLst>
            <pc:docMk/>
            <pc:sldMk cId="0" sldId="266"/>
            <ac:spMk id="249"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5" name="Google Shape;215;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31" name="Google Shape;23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2" name="Google Shape;252;p1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5" name="Google Shape;275;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1" name="Google Shape;301;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0" name="Google Shape;310;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2" name="Google Shape;332;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1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Google Shape;361;p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62" name="Google Shape;362;p1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77" name="Google Shape;377;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7" name="Google Shape;97;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4" name="Google Shape;394;p2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1" name="Google Shape;411;p2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38752550767_0_75:notes"/>
          <p:cNvSpPr txBox="1">
            <a:spLocks noGrp="1"/>
          </p:cNvSpPr>
          <p:nvPr>
            <p:ph type="body" idx="1"/>
          </p:nvPr>
        </p:nvSpPr>
        <p:spPr>
          <a:xfrm>
            <a:off x="914400" y="3251200"/>
            <a:ext cx="7315200" cy="308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g38752550767_0_75:notes"/>
          <p:cNvSpPr>
            <a:spLocks noGrp="1" noRot="1" noChangeAspect="1"/>
          </p:cNvSpPr>
          <p:nvPr>
            <p:ph type="sldImg" idx="2"/>
          </p:nvPr>
        </p:nvSpPr>
        <p:spPr>
          <a:xfrm>
            <a:off x="2857500" y="512763"/>
            <a:ext cx="3429000" cy="2567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36cce431da7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6" name="Google Shape;426;g36cce431da7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6" name="Google Shape;136;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0" name="Google Shape;150;p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9" name="Google Shape;159;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7: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8" name="Google Shape;198;p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3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2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2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2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2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2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2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2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2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2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3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3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1"/>
          <p:cNvSpPr>
            <a:spLocks noGrp="1"/>
          </p:cNvSpPr>
          <p:nvPr>
            <p:ph type="pic" idx="2"/>
          </p:nvPr>
        </p:nvSpPr>
        <p:spPr>
          <a:xfrm>
            <a:off x="1792288" y="612775"/>
            <a:ext cx="5486400" cy="4114800"/>
          </a:xfrm>
          <a:prstGeom prst="rect">
            <a:avLst/>
          </a:prstGeom>
          <a:noFill/>
          <a:ln>
            <a:noFill/>
          </a:ln>
        </p:spPr>
      </p:sp>
      <p:sp>
        <p:nvSpPr>
          <p:cNvPr id="64" name="Google Shape;64;p3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3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2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hyperlink" Target="https://www.lifecycleinitiative.org/wp-content/uploads/2021/01/Guidelines-for-Social-Life-Cycle-Assessment-of-Products-and-Organizations-2020-22.1.21sml.pdf" TargetMode="External"/><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hyperlink" Target="https://link.springer.com/article/10.1007/s11367-016-1162-1" TargetMode="External"/><Relationship Id="rId5" Type="http://schemas.openxmlformats.org/officeDocument/2006/relationships/hyperlink" Target="https://link.springer.com/chapter/10.1007/978-3-319-56475-3_16" TargetMode="External"/><Relationship Id="rId4" Type="http://schemas.openxmlformats.org/officeDocument/2006/relationships/hyperlink" Target="https://www.sciencedirect.com/science/article/pii/S0306261918317288?via%3Dih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ocw.mit.edu/help/faq-fair-use/"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hyperlink" Target="https://www.cnbc.com/2023/02/15/how-conflict-minerals-make-it-into-our-phones.html." TargetMode="External"/><Relationship Id="rId3" Type="http://schemas.openxmlformats.org/officeDocument/2006/relationships/image" Target="../media/image11.png"/><Relationship Id="rId7" Type="http://schemas.openxmlformats.org/officeDocument/2006/relationships/hyperlink" Target="https://www.youtube.com/watch?v=iPxg6bRgPhE&amp;t=2s"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www.flickr.com/photos/72098626@N00/17626906618" TargetMode="External"/><Relationship Id="rId5" Type="http://schemas.openxmlformats.org/officeDocument/2006/relationships/hyperlink" Target="https://unu.edu/merit/news/what-are-critical-minerals-and-why-are-they-so-important" TargetMode="External"/><Relationship Id="rId4" Type="http://schemas.openxmlformats.org/officeDocument/2006/relationships/hyperlink" Target="https://earthworks.org/issues/conflict-minerals/"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hyperlink" Target="https://mit-serc.pubpub.org/pub/w9ht6hue/release/5" TargetMode="External"/><Relationship Id="rId7" Type="http://schemas.openxmlformats.org/officeDocument/2006/relationships/hyperlink" Target="https://mit-serc.pubpub.org/pub/w9ht6hue#conclusion-higher-educations-role-in-expanding-awareness"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hyperlink" Target="https://mit-serc.pubpub.org/pub/w9ht6hue#the-growing-e-waste-crisis" TargetMode="External"/><Relationship Id="rId5" Type="http://schemas.openxmlformats.org/officeDocument/2006/relationships/hyperlink" Target="https://mit-serc.pubpub.org/pub/w9ht6hue#the-socio-environmental-costs-of-electronics-manufacturing" TargetMode="External"/><Relationship Id="rId4" Type="http://schemas.openxmlformats.org/officeDocument/2006/relationships/hyperlink" Target="https://mit-serc.pubpub.org/pub/w9ht6hue#mining-deforestation-and-forest-fires"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hyperlink" Target="https://mit-serc.pubpub.org/pub/w9ht6hue/release/5" TargetMode="External"/><Relationship Id="rId5" Type="http://schemas.openxmlformats.org/officeDocument/2006/relationships/hyperlink" Target="https://openverse.org/image/edf5eea8-12eb-4188-8651-bea2c3cf0461?q=electronics&amp;p=8" TargetMode="External"/><Relationship Id="rId4" Type="http://schemas.openxmlformats.org/officeDocument/2006/relationships/hyperlink" Target="https://www.flickr.com/photos/17425845@N00/490969069" TargetMode="Externa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hyperlink" Target="https://mit-serc.pubpub.org/pub/w9ht6hue/release/5"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hyperlink" Target="https://www.flickr.com/photos/66215925@N00/3008375479" TargetMode="Externa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hyperlink" Target="https://www.ted.com/talks/sanika_bhave_your_phone_is_destroying_the_planet/transcript" TargetMode="External"/><Relationship Id="rId5" Type="http://schemas.openxmlformats.org/officeDocument/2006/relationships/hyperlink" Target="https://www.youtube.com/watch?v=iPxg6bRgPhE&amp;t=2s" TargetMode="External"/><Relationship Id="rId4" Type="http://schemas.openxmlformats.org/officeDocument/2006/relationships/hyperlink" Target="https://mit-serc.pubpub.org/pub/w9ht6hue/release/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hyperlink" Target="https://ocw.mit.edu/help/faq-fair-use/"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hyperlink" Target="https://shop.elsevier.com/books/user-experience-in-the-age-of-sustainability/kramer/978-0-12-387795-6" TargetMode="External"/><Relationship Id="rId3" Type="http://schemas.openxmlformats.org/officeDocument/2006/relationships/hyperlink" Target="https://www.unep.org/resources/report/guidelines-social-life-cycle-assessment-products" TargetMode="External"/><Relationship Id="rId7" Type="http://schemas.openxmlformats.org/officeDocument/2006/relationships/hyperlink" Target="https://www.nytimes.com/wirecutter/blog/what-is-right-to-repair/"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hyperlink" Target="https://doi.org/10.21428/2c646de5.2cbc88c6" TargetMode="External"/><Relationship Id="rId5" Type="http://schemas.openxmlformats.org/officeDocument/2006/relationships/hyperlink" Target="https://earthworks.org/issues/conflict-minerals/" TargetMode="External"/><Relationship Id="rId10" Type="http://schemas.openxmlformats.org/officeDocument/2006/relationships/hyperlink" Target="https://unu.edu/merit/news/what-are-critical-minerals-and-why-are-they-so-important" TargetMode="External"/><Relationship Id="rId4" Type="http://schemas.openxmlformats.org/officeDocument/2006/relationships/hyperlink" Target="https://mitadmissions.org/blogs/entry/speaking_mitese/" TargetMode="External"/><Relationship Id="rId9" Type="http://schemas.openxmlformats.org/officeDocument/2006/relationships/hyperlink" Target="https://www.lifecycleinitiative.org/wp-content/uploads/2020/07/Using="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ocw.mit.edu"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hyperlink" Target="https://ocw.mit.edu/terms" TargetMode="Externa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hyperlink" Target="https://centerclimatejustice.universityofcalifornia.edu/what-is-climate-justice/#:~:text=Climate%20justice%20connects%20the%20climate,least%20responsible%20for%20the%20problem." TargetMode="External"/><Relationship Id="rId4" Type="http://schemas.openxmlformats.org/officeDocument/2006/relationships/hyperlink" Target="https://ocw.mit.edu/help/faq-fair-use/"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hyperlink" Target="https://unsplash.com/photos/a-factory-filled-with-lots-of-machines-and-equipment-jADekDuAPSA?utm_content=creditCopyText&amp;utm_medium=referral&amp;utm_source=unsplash" TargetMode="External"/><Relationship Id="rId4" Type="http://schemas.openxmlformats.org/officeDocument/2006/relationships/hyperlink" Target="https://unsplash.com/@catgirlmutant?utm_content=creditCopyText&amp;utm_medium=referral&amp;utm_source=unsplash"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hyperlink" Target="https://ocw.mit.edu/help/faq-fair-use/"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hyperlink" Target="https://sphera.com/resources/video/a-comprehensive-understanding-of-life-cycle-assessments-lcas/" TargetMode="External"/><Relationship Id="rId5" Type="http://schemas.openxmlformats.org/officeDocument/2006/relationships/hyperlink" Target="https://www.sciencedirect.com/science/article/pii/S1364032116309327?via%3Dihub" TargetMode="External"/><Relationship Id="rId4" Type="http://schemas.openxmlformats.org/officeDocument/2006/relationships/hyperlink" Target="https://www.liebertpub.com/doi/10.1089/ees.2021.0375"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83"/>
        <p:cNvGrpSpPr/>
        <p:nvPr/>
      </p:nvGrpSpPr>
      <p:grpSpPr>
        <a:xfrm>
          <a:off x="0" y="0"/>
          <a:ext cx="0" cy="0"/>
          <a:chOff x="0" y="0"/>
          <a:chExt cx="0" cy="0"/>
        </a:xfrm>
      </p:grpSpPr>
      <p:sp>
        <p:nvSpPr>
          <p:cNvPr id="84" name="Google Shape;84;p1"/>
          <p:cNvSpPr/>
          <p:nvPr/>
        </p:nvSpPr>
        <p:spPr>
          <a:xfrm flipH="1">
            <a:off x="0" y="-58379"/>
            <a:ext cx="18288000" cy="10345379"/>
          </a:xfrm>
          <a:custGeom>
            <a:avLst/>
            <a:gdLst/>
            <a:ahLst/>
            <a:cxnLst/>
            <a:rect l="l" t="t" r="r" b="b"/>
            <a:pathLst>
              <a:path w="18288000" h="10345379" extrusionOk="0">
                <a:moveTo>
                  <a:pt x="18288000" y="0"/>
                </a:moveTo>
                <a:lnTo>
                  <a:pt x="0" y="0"/>
                </a:lnTo>
                <a:lnTo>
                  <a:pt x="0" y="10345379"/>
                </a:lnTo>
                <a:lnTo>
                  <a:pt x="18288000" y="10345379"/>
                </a:lnTo>
                <a:lnTo>
                  <a:pt x="18288000" y="0"/>
                </a:lnTo>
                <a:close/>
              </a:path>
            </a:pathLst>
          </a:custGeom>
          <a:blipFill rotWithShape="1">
            <a:blip r:embed="rId3">
              <a:alphaModFix/>
            </a:blip>
            <a:stretch>
              <a:fillRect t="-17282" b="-711"/>
            </a:stretch>
          </a:blipFill>
          <a:ln>
            <a:noFill/>
          </a:ln>
        </p:spPr>
      </p:sp>
      <p:grpSp>
        <p:nvGrpSpPr>
          <p:cNvPr id="85" name="Google Shape;85;p1"/>
          <p:cNvGrpSpPr/>
          <p:nvPr/>
        </p:nvGrpSpPr>
        <p:grpSpPr>
          <a:xfrm>
            <a:off x="-965629" y="7242129"/>
            <a:ext cx="20784165" cy="2704840"/>
            <a:chOff x="0" y="-38100"/>
            <a:chExt cx="5474019" cy="712386"/>
          </a:xfrm>
        </p:grpSpPr>
        <p:sp>
          <p:nvSpPr>
            <p:cNvPr id="86" name="Google Shape;86;p1"/>
            <p:cNvSpPr/>
            <p:nvPr/>
          </p:nvSpPr>
          <p:spPr>
            <a:xfrm>
              <a:off x="0" y="0"/>
              <a:ext cx="5474019" cy="674286"/>
            </a:xfrm>
            <a:custGeom>
              <a:avLst/>
              <a:gdLst/>
              <a:ahLst/>
              <a:cxnLst/>
              <a:rect l="l" t="t" r="r" b="b"/>
              <a:pathLst>
                <a:path w="5474019" h="674286" extrusionOk="0">
                  <a:moveTo>
                    <a:pt x="0" y="0"/>
                  </a:moveTo>
                  <a:lnTo>
                    <a:pt x="5474019" y="0"/>
                  </a:lnTo>
                  <a:lnTo>
                    <a:pt x="5474019" y="674286"/>
                  </a:lnTo>
                  <a:lnTo>
                    <a:pt x="0" y="674286"/>
                  </a:lnTo>
                  <a:close/>
                </a:path>
              </a:pathLst>
            </a:custGeom>
            <a:solidFill>
              <a:srgbClr val="5B85A9">
                <a:alpha val="71764"/>
              </a:srgbClr>
            </a:solidFill>
            <a:ln>
              <a:noFill/>
            </a:ln>
          </p:spPr>
        </p:sp>
        <p:sp>
          <p:nvSpPr>
            <p:cNvPr id="87" name="Google Shape;87;p1"/>
            <p:cNvSpPr txBox="1"/>
            <p:nvPr/>
          </p:nvSpPr>
          <p:spPr>
            <a:xfrm>
              <a:off x="0" y="-38100"/>
              <a:ext cx="5474019" cy="712386"/>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88" name="Google Shape;88;p1"/>
          <p:cNvSpPr txBox="1"/>
          <p:nvPr/>
        </p:nvSpPr>
        <p:spPr>
          <a:xfrm>
            <a:off x="5130464" y="7469627"/>
            <a:ext cx="12674100" cy="1231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8000" b="1" i="0" u="none" strike="noStrike" cap="none">
                <a:solidFill>
                  <a:srgbClr val="FAF6EE"/>
                </a:solidFill>
                <a:latin typeface="Arial"/>
                <a:ea typeface="Arial"/>
                <a:cs typeface="Arial"/>
                <a:sym typeface="Arial"/>
              </a:rPr>
              <a:t>From Mining to E-Waste</a:t>
            </a:r>
            <a:endParaRPr/>
          </a:p>
        </p:txBody>
      </p:sp>
      <p:sp>
        <p:nvSpPr>
          <p:cNvPr id="89" name="Google Shape;89;p1"/>
          <p:cNvSpPr txBox="1"/>
          <p:nvPr/>
        </p:nvSpPr>
        <p:spPr>
          <a:xfrm>
            <a:off x="5130476" y="8609070"/>
            <a:ext cx="12674100" cy="1235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012" b="1" i="0" u="none" strike="noStrike" cap="none">
                <a:solidFill>
                  <a:srgbClr val="BEBEBE"/>
                </a:solidFill>
                <a:latin typeface="Arial"/>
                <a:ea typeface="Arial"/>
                <a:cs typeface="Arial"/>
                <a:sym typeface="Arial"/>
              </a:rPr>
              <a:t>The Environmental and Climate Justice Implications of the Electronics Hardware Life Cycle</a:t>
            </a:r>
            <a:endParaRPr/>
          </a:p>
        </p:txBody>
      </p:sp>
      <p:sp>
        <p:nvSpPr>
          <p:cNvPr id="90" name="Google Shape;90;p1"/>
          <p:cNvSpPr/>
          <p:nvPr/>
        </p:nvSpPr>
        <p:spPr>
          <a:xfrm>
            <a:off x="715137" y="7215888"/>
            <a:ext cx="2645904" cy="2645904"/>
          </a:xfrm>
          <a:custGeom>
            <a:avLst/>
            <a:gdLst/>
            <a:ahLst/>
            <a:cxnLst/>
            <a:rect l="l" t="t" r="r" b="b"/>
            <a:pathLst>
              <a:path w="2645904" h="2645904" extrusionOk="0">
                <a:moveTo>
                  <a:pt x="0" y="0"/>
                </a:moveTo>
                <a:lnTo>
                  <a:pt x="2645904" y="0"/>
                </a:lnTo>
                <a:lnTo>
                  <a:pt x="2645904" y="2645904"/>
                </a:lnTo>
                <a:lnTo>
                  <a:pt x="0" y="2645904"/>
                </a:lnTo>
                <a:lnTo>
                  <a:pt x="0" y="0"/>
                </a:lnTo>
                <a:close/>
              </a:path>
            </a:pathLst>
          </a:custGeom>
          <a:blipFill rotWithShape="1">
            <a:blip r:embed="rId4">
              <a:alphaModFix/>
            </a:blip>
            <a:stretch>
              <a:fillRect l="-14087" t="-1937" r="-13478" b="-6496"/>
            </a:stretch>
          </a:blipFill>
          <a:ln>
            <a:noFill/>
          </a:ln>
        </p:spPr>
      </p:sp>
      <p:sp>
        <p:nvSpPr>
          <p:cNvPr id="91" name="Google Shape;91;p1"/>
          <p:cNvSpPr txBox="1"/>
          <p:nvPr/>
        </p:nvSpPr>
        <p:spPr>
          <a:xfrm rot="-844252">
            <a:off x="3222012" y="8570808"/>
            <a:ext cx="1118772" cy="1102475"/>
          </a:xfrm>
          <a:prstGeom prst="rect">
            <a:avLst/>
          </a:prstGeom>
          <a:noFill/>
          <a:ln>
            <a:noFill/>
          </a:ln>
        </p:spPr>
        <p:txBody>
          <a:bodyPr spcFirstLastPara="1" wrap="square" lIns="0" tIns="0" rIns="0" bIns="0" anchor="t" anchorCtr="0">
            <a:spAutoFit/>
          </a:bodyPr>
          <a:lstStyle/>
          <a:p>
            <a:pPr marL="0" marR="0" lvl="0" indent="0" algn="ctr" rtl="0">
              <a:lnSpc>
                <a:spcPct val="140012"/>
              </a:lnSpc>
              <a:spcBef>
                <a:spcPts val="0"/>
              </a:spcBef>
              <a:spcAft>
                <a:spcPts val="0"/>
              </a:spcAft>
              <a:buNone/>
            </a:pPr>
            <a:r>
              <a:rPr lang="en-US" sz="6453" b="0" i="0" u="none" strike="noStrike" cap="none">
                <a:solidFill>
                  <a:srgbClr val="FFFFFF"/>
                </a:solidFill>
                <a:latin typeface="Finger Paint"/>
                <a:ea typeface="Finger Paint"/>
                <a:cs typeface="Finger Paint"/>
                <a:sym typeface="Finger Paint"/>
              </a:rPr>
              <a:t>2.0</a:t>
            </a:r>
            <a:endParaRPr/>
          </a:p>
        </p:txBody>
      </p:sp>
      <p:grpSp>
        <p:nvGrpSpPr>
          <p:cNvPr id="92" name="Google Shape;92;p1"/>
          <p:cNvGrpSpPr/>
          <p:nvPr/>
        </p:nvGrpSpPr>
        <p:grpSpPr>
          <a:xfrm>
            <a:off x="13469275" y="406400"/>
            <a:ext cx="4335300" cy="458700"/>
            <a:chOff x="8630575" y="901700"/>
            <a:chExt cx="4335300" cy="458700"/>
          </a:xfrm>
        </p:grpSpPr>
        <p:sp>
          <p:nvSpPr>
            <p:cNvPr id="93" name="Google Shape;93;p1"/>
            <p:cNvSpPr/>
            <p:nvPr/>
          </p:nvSpPr>
          <p:spPr>
            <a:xfrm>
              <a:off x="8630575" y="901700"/>
              <a:ext cx="4335300" cy="458700"/>
            </a:xfrm>
            <a:prstGeom prst="roundRect">
              <a:avLst>
                <a:gd name="adj" fmla="val 45896"/>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94" name="Google Shape;94;p1"/>
            <p:cNvSpPr txBox="1"/>
            <p:nvPr/>
          </p:nvSpPr>
          <p:spPr>
            <a:xfrm>
              <a:off x="8811747" y="977150"/>
              <a:ext cx="39945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b="0" i="0" u="none" strike="noStrike" cap="none">
                  <a:solidFill>
                    <a:srgbClr val="FAF6EE"/>
                  </a:solidFill>
                  <a:latin typeface="Arial"/>
                  <a:ea typeface="Arial"/>
                  <a:cs typeface="Arial"/>
                  <a:sym typeface="Arial"/>
                </a:rPr>
                <a:t> </a:t>
              </a:r>
              <a:r>
                <a:rPr lang="en-US" sz="2000">
                  <a:solidFill>
                    <a:srgbClr val="FAF6EE"/>
                  </a:solidFill>
                </a:rPr>
                <a:t>DISCIPLINE-SPECIFIC</a:t>
              </a:r>
              <a:r>
                <a:rPr lang="en-US" sz="2000" b="0" i="0" u="none" strike="noStrike" cap="none">
                  <a:solidFill>
                    <a:srgbClr val="FAF6EE"/>
                  </a:solidFill>
                  <a:latin typeface="Arial"/>
                  <a:ea typeface="Arial"/>
                  <a:cs typeface="Arial"/>
                  <a:sym typeface="Arial"/>
                </a:rPr>
                <a:t> MODULE </a:t>
              </a: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216"/>
        <p:cNvGrpSpPr/>
        <p:nvPr/>
      </p:nvGrpSpPr>
      <p:grpSpPr>
        <a:xfrm>
          <a:off x="0" y="0"/>
          <a:ext cx="0" cy="0"/>
          <a:chOff x="0" y="0"/>
          <a:chExt cx="0" cy="0"/>
        </a:xfrm>
      </p:grpSpPr>
      <p:sp>
        <p:nvSpPr>
          <p:cNvPr id="217" name="Google Shape;217;p10"/>
          <p:cNvSpPr/>
          <p:nvPr/>
        </p:nvSpPr>
        <p:spPr>
          <a:xfrm>
            <a:off x="-1248082" y="9715500"/>
            <a:ext cx="19536082" cy="571500"/>
          </a:xfrm>
          <a:custGeom>
            <a:avLst/>
            <a:gdLst/>
            <a:ahLst/>
            <a:cxnLst/>
            <a:rect l="l" t="t" r="r" b="b"/>
            <a:pathLst>
              <a:path w="5145306" h="150519" extrusionOk="0">
                <a:moveTo>
                  <a:pt x="0" y="0"/>
                </a:moveTo>
                <a:lnTo>
                  <a:pt x="5145306" y="0"/>
                </a:lnTo>
                <a:lnTo>
                  <a:pt x="5145306" y="150519"/>
                </a:lnTo>
                <a:lnTo>
                  <a:pt x="0" y="150519"/>
                </a:lnTo>
                <a:close/>
              </a:path>
            </a:pathLst>
          </a:custGeom>
          <a:solidFill>
            <a:srgbClr val="4A4849"/>
          </a:solidFill>
          <a:ln>
            <a:noFill/>
          </a:ln>
        </p:spPr>
      </p:sp>
      <p:sp>
        <p:nvSpPr>
          <p:cNvPr id="218" name="Google Shape;218;p10"/>
          <p:cNvSpPr txBox="1"/>
          <p:nvPr/>
        </p:nvSpPr>
        <p:spPr>
          <a:xfrm>
            <a:off x="1028700" y="5591255"/>
            <a:ext cx="5780700" cy="2129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0" b="1" i="0" u="none" strike="noStrike" cap="none">
                <a:solidFill>
                  <a:srgbClr val="4A4849"/>
                </a:solidFill>
                <a:latin typeface="Arial"/>
                <a:ea typeface="Arial"/>
                <a:cs typeface="Arial"/>
                <a:sym typeface="Arial"/>
              </a:rPr>
              <a:t>Extra Resources:</a:t>
            </a:r>
            <a:endParaRPr sz="2600"/>
          </a:p>
          <a:p>
            <a:pPr marL="457200" marR="0" lvl="1" indent="-393700" algn="l" rtl="0">
              <a:lnSpc>
                <a:spcPct val="100000"/>
              </a:lnSpc>
              <a:spcBef>
                <a:spcPts val="1000"/>
              </a:spcBef>
              <a:spcAft>
                <a:spcPts val="0"/>
              </a:spcAft>
              <a:buClr>
                <a:srgbClr val="4A4849"/>
              </a:buClr>
              <a:buSzPts val="2600"/>
              <a:buFont typeface="Arial"/>
              <a:buChar char="•"/>
            </a:pPr>
            <a:r>
              <a:rPr lang="en-US" sz="2600" b="0" i="0"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Guidelines for Social LCA</a:t>
            </a:r>
            <a:endParaRPr sz="2600"/>
          </a:p>
          <a:p>
            <a:pPr marL="457200" marR="0" lvl="1" indent="-393700" algn="l" rtl="0">
              <a:lnSpc>
                <a:spcPct val="100000"/>
              </a:lnSpc>
              <a:spcBef>
                <a:spcPts val="0"/>
              </a:spcBef>
              <a:spcAft>
                <a:spcPts val="0"/>
              </a:spcAft>
              <a:buClr>
                <a:srgbClr val="4A4849"/>
              </a:buClr>
              <a:buSzPts val="2600"/>
              <a:buFont typeface="Arial"/>
              <a:buChar char="•"/>
            </a:pPr>
            <a:r>
              <a:rPr lang="en-US" sz="2600"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Introduction to evaluating energy justice across the life cycle</a:t>
            </a:r>
            <a:endParaRPr sz="2600"/>
          </a:p>
          <a:p>
            <a:pPr marL="457200" marR="0" lvl="1" indent="-393700" algn="l" rtl="0">
              <a:lnSpc>
                <a:spcPct val="100000"/>
              </a:lnSpc>
              <a:spcBef>
                <a:spcPts val="0"/>
              </a:spcBef>
              <a:spcAft>
                <a:spcPts val="0"/>
              </a:spcAft>
              <a:buClr>
                <a:srgbClr val="4A4849"/>
              </a:buClr>
              <a:buSzPts val="2600"/>
              <a:buFont typeface="Arial"/>
              <a:buChar char="•"/>
            </a:pPr>
            <a:r>
              <a:rPr lang="en-US" sz="2600" b="0" i="0" u="sng" strike="noStrike" cap="none">
                <a:solidFill>
                  <a:srgbClr val="4A4849"/>
                </a:solidFill>
                <a:latin typeface="Arial"/>
                <a:ea typeface="Arial"/>
                <a:cs typeface="Arial"/>
                <a:sym typeface="Arial"/>
                <a:hlinkClick r:id="rId5">
                  <a:extLst>
                    <a:ext uri="{A12FA001-AC4F-418D-AE19-62706E023703}">
                      <ahyp:hlinkClr xmlns:ahyp="http://schemas.microsoft.com/office/drawing/2018/hyperlinkcolor" val="tx"/>
                    </a:ext>
                  </a:extLst>
                </a:hlinkClick>
              </a:rPr>
              <a:t>Social LCA: An Introduction</a:t>
            </a:r>
            <a:endParaRPr sz="2600"/>
          </a:p>
        </p:txBody>
      </p:sp>
      <p:sp>
        <p:nvSpPr>
          <p:cNvPr id="219" name="Google Shape;219;p10"/>
          <p:cNvSpPr txBox="1"/>
          <p:nvPr/>
        </p:nvSpPr>
        <p:spPr>
          <a:xfrm>
            <a:off x="1028700" y="3384240"/>
            <a:ext cx="7188000" cy="1601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Social-LCA</a:t>
            </a:r>
            <a:r>
              <a:rPr lang="en-US" sz="2601" b="0" i="0" u="none" strike="noStrike" cap="none">
                <a:solidFill>
                  <a:srgbClr val="4A4849"/>
                </a:solidFill>
                <a:latin typeface="Arial"/>
                <a:ea typeface="Arial"/>
                <a:cs typeface="Arial"/>
                <a:sym typeface="Arial"/>
              </a:rPr>
              <a:t> is a methodology to assess the social impacts of products and services across their life cycle (Benoît et al., 2020).</a:t>
            </a:r>
            <a:endParaRPr sz="2601">
              <a:solidFill>
                <a:srgbClr val="4A4849"/>
              </a:solidFill>
            </a:endParaRPr>
          </a:p>
          <a:p>
            <a:pPr marL="0" marR="0" lvl="0" indent="0" algn="l" rtl="0">
              <a:lnSpc>
                <a:spcPct val="100000"/>
              </a:lnSpc>
              <a:spcBef>
                <a:spcPts val="0"/>
              </a:spcBef>
              <a:spcAft>
                <a:spcPts val="0"/>
              </a:spcAft>
              <a:buNone/>
            </a:pPr>
            <a:r>
              <a:rPr lang="en-US" sz="2601">
                <a:solidFill>
                  <a:srgbClr val="4A4849"/>
                </a:solidFill>
              </a:rPr>
              <a:t>–</a:t>
            </a:r>
            <a:r>
              <a:rPr lang="en-US" sz="2601" b="0" i="0" u="none" strike="noStrike" cap="none">
                <a:solidFill>
                  <a:srgbClr val="4A4849"/>
                </a:solidFill>
                <a:latin typeface="Arial"/>
                <a:ea typeface="Arial"/>
                <a:cs typeface="Arial"/>
                <a:sym typeface="Arial"/>
              </a:rPr>
              <a:t> United Nations Environmental Program</a:t>
            </a:r>
            <a:endParaRPr/>
          </a:p>
        </p:txBody>
      </p:sp>
      <p:sp>
        <p:nvSpPr>
          <p:cNvPr id="220" name="Google Shape;220;p10"/>
          <p:cNvSpPr txBox="1"/>
          <p:nvPr/>
        </p:nvSpPr>
        <p:spPr>
          <a:xfrm>
            <a:off x="2103662" y="2016668"/>
            <a:ext cx="100260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Social LCA</a:t>
            </a:r>
            <a:endParaRPr/>
          </a:p>
        </p:txBody>
      </p:sp>
      <p:grpSp>
        <p:nvGrpSpPr>
          <p:cNvPr id="221" name="Google Shape;221;p10"/>
          <p:cNvGrpSpPr/>
          <p:nvPr/>
        </p:nvGrpSpPr>
        <p:grpSpPr>
          <a:xfrm>
            <a:off x="1028700" y="2197275"/>
            <a:ext cx="3289104" cy="716100"/>
            <a:chOff x="1032775" y="2712900"/>
            <a:chExt cx="3289104" cy="716100"/>
          </a:xfrm>
        </p:grpSpPr>
        <p:sp>
          <p:nvSpPr>
            <p:cNvPr id="222" name="Google Shape;222;p10"/>
            <p:cNvSpPr/>
            <p:nvPr/>
          </p:nvSpPr>
          <p:spPr>
            <a:xfrm>
              <a:off x="1032775" y="2712900"/>
              <a:ext cx="912900" cy="716100"/>
            </a:xfrm>
            <a:prstGeom prst="roundRect">
              <a:avLst>
                <a:gd name="adj" fmla="val 45018"/>
              </a:avLst>
            </a:prstGeom>
            <a:solidFill>
              <a:srgbClr val="5B85A9"/>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latin typeface="Calibri"/>
                <a:ea typeface="Calibri"/>
                <a:cs typeface="Calibri"/>
                <a:sym typeface="Calibri"/>
              </a:endParaRPr>
            </a:p>
          </p:txBody>
        </p:sp>
        <p:sp>
          <p:nvSpPr>
            <p:cNvPr id="223" name="Google Shape;223;p10"/>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3</a:t>
              </a:r>
              <a:endParaRPr/>
            </a:p>
          </p:txBody>
        </p:sp>
      </p:grpSp>
      <p:grpSp>
        <p:nvGrpSpPr>
          <p:cNvPr id="224" name="Google Shape;224;p10"/>
          <p:cNvGrpSpPr/>
          <p:nvPr/>
        </p:nvGrpSpPr>
        <p:grpSpPr>
          <a:xfrm>
            <a:off x="962025" y="1003725"/>
            <a:ext cx="8746178" cy="458700"/>
            <a:chOff x="962025" y="1003725"/>
            <a:chExt cx="8746178" cy="458700"/>
          </a:xfrm>
        </p:grpSpPr>
        <p:sp>
          <p:nvSpPr>
            <p:cNvPr id="225" name="Google Shape;225;p10"/>
            <p:cNvSpPr/>
            <p:nvPr/>
          </p:nvSpPr>
          <p:spPr>
            <a:xfrm>
              <a:off x="962025" y="1003725"/>
              <a:ext cx="1928700" cy="458700"/>
            </a:xfrm>
            <a:prstGeom prst="roundRect">
              <a:avLst>
                <a:gd name="adj" fmla="val 45896"/>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26" name="Google Shape;226;p10"/>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KEY TERMS</a:t>
              </a:r>
              <a:endParaRPr/>
            </a:p>
          </p:txBody>
        </p:sp>
      </p:grpSp>
      <p:sp>
        <p:nvSpPr>
          <p:cNvPr id="227" name="Google Shape;227;p10"/>
          <p:cNvSpPr txBox="1"/>
          <p:nvPr/>
        </p:nvSpPr>
        <p:spPr>
          <a:xfrm>
            <a:off x="10197600" y="7741413"/>
            <a:ext cx="7188000" cy="277200"/>
          </a:xfrm>
          <a:prstGeom prst="rect">
            <a:avLst/>
          </a:prstGeom>
          <a:noFill/>
          <a:ln>
            <a:noFill/>
          </a:ln>
        </p:spPr>
        <p:txBody>
          <a:bodyPr spcFirstLastPara="1" wrap="square" lIns="0" tIns="0" rIns="0" bIns="0" anchor="t" anchorCtr="0">
            <a:spAutoFit/>
          </a:bodyPr>
          <a:lstStyle/>
          <a:p>
            <a:pPr marL="0" marR="0" lvl="0" indent="0" algn="r" rtl="0">
              <a:lnSpc>
                <a:spcPct val="100000"/>
              </a:lnSpc>
              <a:spcBef>
                <a:spcPts val="0"/>
              </a:spcBef>
              <a:spcAft>
                <a:spcPts val="0"/>
              </a:spcAft>
              <a:buNone/>
            </a:pPr>
            <a:r>
              <a:rPr lang="en-US" sz="1800">
                <a:solidFill>
                  <a:srgbClr val="4A4849"/>
                </a:solidFill>
              </a:rPr>
              <a:t>Figure courtesy of </a:t>
            </a:r>
            <a:r>
              <a:rPr lang="en-US" sz="1800" u="sng">
                <a:solidFill>
                  <a:schemeClr val="hlink"/>
                </a:solidFill>
                <a:hlinkClick r:id="rId6"/>
              </a:rPr>
              <a:t>van Haaster et al.</a:t>
            </a:r>
            <a:r>
              <a:rPr lang="en-US" sz="1800">
                <a:solidFill>
                  <a:srgbClr val="4A4849"/>
                </a:solidFill>
              </a:rPr>
              <a:t> License: CC BY.</a:t>
            </a:r>
            <a:endParaRPr sz="1800">
              <a:solidFill>
                <a:srgbClr val="4A4849"/>
              </a:solidFill>
            </a:endParaRPr>
          </a:p>
        </p:txBody>
      </p:sp>
      <p:pic>
        <p:nvPicPr>
          <p:cNvPr id="228" name="Google Shape;228;p10" title="11367_2016_1162_Fig2_HTML.gif.png"/>
          <p:cNvPicPr preferRelativeResize="0"/>
          <p:nvPr/>
        </p:nvPicPr>
        <p:blipFill>
          <a:blip r:embed="rId7">
            <a:alphaModFix/>
          </a:blip>
          <a:stretch>
            <a:fillRect/>
          </a:stretch>
        </p:blipFill>
        <p:spPr>
          <a:xfrm>
            <a:off x="8639425" y="2634343"/>
            <a:ext cx="8746175" cy="501830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232"/>
        <p:cNvGrpSpPr/>
        <p:nvPr/>
      </p:nvGrpSpPr>
      <p:grpSpPr>
        <a:xfrm>
          <a:off x="0" y="0"/>
          <a:ext cx="0" cy="0"/>
          <a:chOff x="0" y="0"/>
          <a:chExt cx="0" cy="0"/>
        </a:xfrm>
      </p:grpSpPr>
      <p:grpSp>
        <p:nvGrpSpPr>
          <p:cNvPr id="233" name="Google Shape;233;p11"/>
          <p:cNvGrpSpPr/>
          <p:nvPr/>
        </p:nvGrpSpPr>
        <p:grpSpPr>
          <a:xfrm>
            <a:off x="-1248082" y="9570840"/>
            <a:ext cx="13358044" cy="716160"/>
            <a:chOff x="0" y="-38100"/>
            <a:chExt cx="3518168" cy="188619"/>
          </a:xfrm>
        </p:grpSpPr>
        <p:sp>
          <p:nvSpPr>
            <p:cNvPr id="234" name="Google Shape;234;p11"/>
            <p:cNvSpPr/>
            <p:nvPr/>
          </p:nvSpPr>
          <p:spPr>
            <a:xfrm>
              <a:off x="0" y="0"/>
              <a:ext cx="3518168" cy="150519"/>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235" name="Google Shape;235;p11"/>
            <p:cNvSpPr txBox="1"/>
            <p:nvPr/>
          </p:nvSpPr>
          <p:spPr>
            <a:xfrm>
              <a:off x="0" y="-38100"/>
              <a:ext cx="3518168" cy="188619"/>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36" name="Google Shape;236;p11"/>
          <p:cNvSpPr/>
          <p:nvPr/>
        </p:nvSpPr>
        <p:spPr>
          <a:xfrm>
            <a:off x="12112881" y="0"/>
            <a:ext cx="6175119" cy="9715500"/>
          </a:xfrm>
          <a:custGeom>
            <a:avLst/>
            <a:gdLst/>
            <a:ahLst/>
            <a:cxnLst/>
            <a:rect l="l" t="t" r="r" b="b"/>
            <a:pathLst>
              <a:path w="1626369" h="2558815" extrusionOk="0">
                <a:moveTo>
                  <a:pt x="0" y="0"/>
                </a:moveTo>
                <a:lnTo>
                  <a:pt x="1626369" y="0"/>
                </a:lnTo>
                <a:lnTo>
                  <a:pt x="1626369" y="2558815"/>
                </a:lnTo>
                <a:lnTo>
                  <a:pt x="0" y="2558815"/>
                </a:lnTo>
                <a:close/>
              </a:path>
            </a:pathLst>
          </a:custGeom>
          <a:solidFill>
            <a:srgbClr val="F0F0F0"/>
          </a:solidFill>
          <a:ln>
            <a:noFill/>
          </a:ln>
        </p:spPr>
      </p:sp>
      <p:sp>
        <p:nvSpPr>
          <p:cNvPr id="237" name="Google Shape;237;p11"/>
          <p:cNvSpPr txBox="1"/>
          <p:nvPr/>
        </p:nvSpPr>
        <p:spPr>
          <a:xfrm>
            <a:off x="2250475" y="2016675"/>
            <a:ext cx="91794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Circular Economy</a:t>
            </a:r>
            <a:endParaRPr/>
          </a:p>
        </p:txBody>
      </p:sp>
      <p:sp>
        <p:nvSpPr>
          <p:cNvPr id="238" name="Google Shape;238;p11"/>
          <p:cNvSpPr txBox="1"/>
          <p:nvPr/>
        </p:nvSpPr>
        <p:spPr>
          <a:xfrm>
            <a:off x="1028700" y="3317050"/>
            <a:ext cx="10401300" cy="320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a:solidFill>
                  <a:srgbClr val="4A4849"/>
                </a:solidFill>
              </a:rPr>
              <a:t>“</a:t>
            </a:r>
            <a:r>
              <a:rPr lang="en-US" sz="2601" b="0" i="0" u="none" strike="noStrike" cap="none">
                <a:solidFill>
                  <a:srgbClr val="4A4849"/>
                </a:solidFill>
                <a:latin typeface="Arial"/>
                <a:ea typeface="Arial"/>
                <a:cs typeface="Arial"/>
                <a:sym typeface="Arial"/>
              </a:rPr>
              <a:t>The idea of a CE is rooted in decreasing the use of raw materials by maximizing the reuse and recycling of resources, materials, and waste in order to make consumption and production more sustainable and efficient</a:t>
            </a:r>
            <a:r>
              <a:rPr lang="en-US" sz="2601">
                <a:solidFill>
                  <a:srgbClr val="4A4849"/>
                </a:solidFill>
              </a:rPr>
              <a:t>”</a:t>
            </a:r>
            <a:r>
              <a:rPr lang="en-US" sz="2601" b="0" i="0" u="none" strike="noStrike" cap="none">
                <a:solidFill>
                  <a:srgbClr val="4A4849"/>
                </a:solidFill>
                <a:latin typeface="Arial"/>
                <a:ea typeface="Arial"/>
                <a:cs typeface="Arial"/>
                <a:sym typeface="Arial"/>
              </a:rPr>
              <a:t> (Peña et al., 2020).</a:t>
            </a:r>
            <a:endParaRPr/>
          </a:p>
          <a:p>
            <a:pPr marL="0" marR="0" lvl="0" indent="0" algn="l" rtl="0">
              <a:lnSpc>
                <a:spcPct val="100000"/>
              </a:lnSpc>
              <a:spcBef>
                <a:spcPts val="0"/>
              </a:spcBef>
              <a:spcAft>
                <a:spcPts val="0"/>
              </a:spcAft>
              <a:buNone/>
            </a:pPr>
            <a:endParaRPr sz="2601" b="0" i="0" u="none" strike="noStrike" cap="none">
              <a:solidFill>
                <a:srgbClr val="4A4849"/>
              </a:solidFill>
              <a:latin typeface="Arial"/>
              <a:ea typeface="Arial"/>
              <a:cs typeface="Arial"/>
              <a:sym typeface="Arial"/>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To design a circular economy, the most important components are designing sustainability, regenerating natural systems, and maintaining the usability of products for as long as possible.</a:t>
            </a:r>
            <a:endParaRPr/>
          </a:p>
        </p:txBody>
      </p:sp>
      <p:grpSp>
        <p:nvGrpSpPr>
          <p:cNvPr id="239" name="Google Shape;239;p11"/>
          <p:cNvGrpSpPr/>
          <p:nvPr/>
        </p:nvGrpSpPr>
        <p:grpSpPr>
          <a:xfrm>
            <a:off x="12109962" y="9570839"/>
            <a:ext cx="6178038" cy="741643"/>
            <a:chOff x="0" y="-38100"/>
            <a:chExt cx="1627138" cy="195330"/>
          </a:xfrm>
        </p:grpSpPr>
        <p:sp>
          <p:nvSpPr>
            <p:cNvPr id="240" name="Google Shape;240;p11"/>
            <p:cNvSpPr/>
            <p:nvPr/>
          </p:nvSpPr>
          <p:spPr>
            <a:xfrm>
              <a:off x="0" y="0"/>
              <a:ext cx="1627138" cy="157230"/>
            </a:xfrm>
            <a:custGeom>
              <a:avLst/>
              <a:gdLst/>
              <a:ahLst/>
              <a:cxnLst/>
              <a:rect l="l" t="t" r="r" b="b"/>
              <a:pathLst>
                <a:path w="1627138" h="157230" extrusionOk="0">
                  <a:moveTo>
                    <a:pt x="0" y="0"/>
                  </a:moveTo>
                  <a:lnTo>
                    <a:pt x="1627138" y="0"/>
                  </a:lnTo>
                  <a:lnTo>
                    <a:pt x="1627138" y="157230"/>
                  </a:lnTo>
                  <a:lnTo>
                    <a:pt x="0" y="157230"/>
                  </a:lnTo>
                  <a:close/>
                </a:path>
              </a:pathLst>
            </a:custGeom>
            <a:solidFill>
              <a:srgbClr val="5B85A9"/>
            </a:solidFill>
            <a:ln>
              <a:noFill/>
            </a:ln>
          </p:spPr>
        </p:sp>
        <p:sp>
          <p:nvSpPr>
            <p:cNvPr id="241" name="Google Shape;241;p11"/>
            <p:cNvSpPr txBox="1"/>
            <p:nvPr/>
          </p:nvSpPr>
          <p:spPr>
            <a:xfrm>
              <a:off x="0" y="-38100"/>
              <a:ext cx="1627138" cy="195330"/>
            </a:xfrm>
            <a:prstGeom prst="rect">
              <a:avLst/>
            </a:prstGeom>
            <a:noFill/>
            <a:ln>
              <a:noFill/>
            </a:ln>
          </p:spPr>
          <p:txBody>
            <a:bodyPr spcFirstLastPara="1" wrap="square" lIns="50800" tIns="50800" rIns="50800" bIns="50800" anchor="ctr" anchorCtr="0">
              <a:noAutofit/>
            </a:bodyPr>
            <a:lstStyle/>
            <a:p>
              <a:pPr marL="0" marR="0" lvl="0" indent="0" algn="ctr" rtl="0">
                <a:lnSpc>
                  <a:spcPct val="124388"/>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42" name="Google Shape;242;p11"/>
          <p:cNvSpPr/>
          <p:nvPr/>
        </p:nvSpPr>
        <p:spPr>
          <a:xfrm>
            <a:off x="12429220" y="2355869"/>
            <a:ext cx="5539523" cy="5575262"/>
          </a:xfrm>
          <a:custGeom>
            <a:avLst/>
            <a:gdLst/>
            <a:ahLst/>
            <a:cxnLst/>
            <a:rect l="l" t="t" r="r" b="b"/>
            <a:pathLst>
              <a:path w="5539523" h="5575262" extrusionOk="0">
                <a:moveTo>
                  <a:pt x="0" y="0"/>
                </a:moveTo>
                <a:lnTo>
                  <a:pt x="5539522" y="0"/>
                </a:lnTo>
                <a:lnTo>
                  <a:pt x="5539522" y="5575262"/>
                </a:lnTo>
                <a:lnTo>
                  <a:pt x="0" y="5575262"/>
                </a:lnTo>
                <a:lnTo>
                  <a:pt x="0" y="0"/>
                </a:lnTo>
                <a:close/>
              </a:path>
            </a:pathLst>
          </a:custGeom>
          <a:blipFill rotWithShape="1">
            <a:blip r:embed="rId3">
              <a:alphaModFix/>
            </a:blip>
            <a:stretch>
              <a:fillRect l="-9454" t="-11461" r="-9600" b="-6828"/>
            </a:stretch>
          </a:blipFill>
          <a:ln>
            <a:noFill/>
          </a:ln>
        </p:spPr>
      </p:sp>
      <p:grpSp>
        <p:nvGrpSpPr>
          <p:cNvPr id="243" name="Google Shape;243;p11"/>
          <p:cNvGrpSpPr/>
          <p:nvPr/>
        </p:nvGrpSpPr>
        <p:grpSpPr>
          <a:xfrm>
            <a:off x="1028700" y="2197275"/>
            <a:ext cx="3289104" cy="716100"/>
            <a:chOff x="1032775" y="2712900"/>
            <a:chExt cx="3289104" cy="716100"/>
          </a:xfrm>
        </p:grpSpPr>
        <p:sp>
          <p:nvSpPr>
            <p:cNvPr id="244" name="Google Shape;244;p11"/>
            <p:cNvSpPr/>
            <p:nvPr/>
          </p:nvSpPr>
          <p:spPr>
            <a:xfrm>
              <a:off x="1032775" y="2712900"/>
              <a:ext cx="912900" cy="716100"/>
            </a:xfrm>
            <a:prstGeom prst="roundRect">
              <a:avLst>
                <a:gd name="adj" fmla="val 45018"/>
              </a:avLst>
            </a:prstGeom>
            <a:solidFill>
              <a:srgbClr val="5B85A9"/>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a:latin typeface="Calibri"/>
                <a:ea typeface="Calibri"/>
                <a:cs typeface="Calibri"/>
                <a:sym typeface="Calibri"/>
              </a:endParaRPr>
            </a:p>
          </p:txBody>
        </p:sp>
        <p:sp>
          <p:nvSpPr>
            <p:cNvPr id="245" name="Google Shape;245;p11"/>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4</a:t>
              </a:r>
              <a:endParaRPr/>
            </a:p>
          </p:txBody>
        </p:sp>
      </p:grpSp>
      <p:grpSp>
        <p:nvGrpSpPr>
          <p:cNvPr id="246" name="Google Shape;246;p11"/>
          <p:cNvGrpSpPr/>
          <p:nvPr/>
        </p:nvGrpSpPr>
        <p:grpSpPr>
          <a:xfrm>
            <a:off x="962025" y="1003725"/>
            <a:ext cx="8746178" cy="458700"/>
            <a:chOff x="962025" y="1003725"/>
            <a:chExt cx="8746178" cy="458700"/>
          </a:xfrm>
        </p:grpSpPr>
        <p:sp>
          <p:nvSpPr>
            <p:cNvPr id="247" name="Google Shape;247;p11"/>
            <p:cNvSpPr/>
            <p:nvPr/>
          </p:nvSpPr>
          <p:spPr>
            <a:xfrm>
              <a:off x="962025" y="1003725"/>
              <a:ext cx="1928700" cy="458700"/>
            </a:xfrm>
            <a:prstGeom prst="roundRect">
              <a:avLst>
                <a:gd name="adj" fmla="val 45896"/>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48" name="Google Shape;248;p11"/>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KEY TERMS</a:t>
              </a:r>
              <a:endParaRPr/>
            </a:p>
          </p:txBody>
        </p:sp>
      </p:grpSp>
      <p:sp>
        <p:nvSpPr>
          <p:cNvPr id="6" name="TextBox 5">
            <a:extLst>
              <a:ext uri="{FF2B5EF4-FFF2-40B4-BE49-F238E27FC236}">
                <a16:creationId xmlns:a16="http://schemas.microsoft.com/office/drawing/2014/main" id="{5935DA2F-4BA7-35A5-12D3-93D320843A5D}"/>
              </a:ext>
            </a:extLst>
          </p:cNvPr>
          <p:cNvSpPr txBox="1"/>
          <p:nvPr/>
        </p:nvSpPr>
        <p:spPr>
          <a:xfrm>
            <a:off x="12424688" y="8090505"/>
            <a:ext cx="5280282" cy="7386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t>© Fortna, Inc. All rights reserved. This content is excluded from our Creative Commons license. For more information, see </a:t>
            </a:r>
            <a:r>
              <a:rPr lang="en-US" dirty="0">
                <a:solidFill>
                  <a:srgbClr val="0070C0"/>
                </a:solidFill>
              </a:rPr>
              <a:t>https://ocw.mit.edu/help/faq-fair-use/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253"/>
        <p:cNvGrpSpPr/>
        <p:nvPr/>
      </p:nvGrpSpPr>
      <p:grpSpPr>
        <a:xfrm>
          <a:off x="0" y="0"/>
          <a:ext cx="0" cy="0"/>
          <a:chOff x="0" y="0"/>
          <a:chExt cx="0" cy="0"/>
        </a:xfrm>
      </p:grpSpPr>
      <p:sp>
        <p:nvSpPr>
          <p:cNvPr id="254" name="Google Shape;254;p12"/>
          <p:cNvSpPr/>
          <p:nvPr/>
        </p:nvSpPr>
        <p:spPr>
          <a:xfrm>
            <a:off x="-1248082" y="9715500"/>
            <a:ext cx="13675905" cy="571500"/>
          </a:xfrm>
          <a:custGeom>
            <a:avLst/>
            <a:gdLst/>
            <a:ahLst/>
            <a:cxnLst/>
            <a:rect l="l" t="t" r="r" b="b"/>
            <a:pathLst>
              <a:path w="3601884" h="150519" extrusionOk="0">
                <a:moveTo>
                  <a:pt x="0" y="0"/>
                </a:moveTo>
                <a:lnTo>
                  <a:pt x="3601884" y="0"/>
                </a:lnTo>
                <a:lnTo>
                  <a:pt x="3601884" y="150519"/>
                </a:lnTo>
                <a:lnTo>
                  <a:pt x="0" y="150519"/>
                </a:lnTo>
                <a:close/>
              </a:path>
            </a:pathLst>
          </a:custGeom>
          <a:solidFill>
            <a:srgbClr val="4A4849"/>
          </a:solidFill>
          <a:ln>
            <a:noFill/>
          </a:ln>
        </p:spPr>
      </p:sp>
      <p:sp>
        <p:nvSpPr>
          <p:cNvPr id="255" name="Google Shape;255;p12"/>
          <p:cNvSpPr/>
          <p:nvPr/>
        </p:nvSpPr>
        <p:spPr>
          <a:xfrm>
            <a:off x="12430588" y="0"/>
            <a:ext cx="5857412" cy="9715500"/>
          </a:xfrm>
          <a:custGeom>
            <a:avLst/>
            <a:gdLst/>
            <a:ahLst/>
            <a:cxnLst/>
            <a:rect l="l" t="t" r="r" b="b"/>
            <a:pathLst>
              <a:path w="1542693" h="2558815" extrusionOk="0">
                <a:moveTo>
                  <a:pt x="0" y="0"/>
                </a:moveTo>
                <a:lnTo>
                  <a:pt x="1542693" y="0"/>
                </a:lnTo>
                <a:lnTo>
                  <a:pt x="1542693" y="2558815"/>
                </a:lnTo>
                <a:lnTo>
                  <a:pt x="0" y="2558815"/>
                </a:lnTo>
                <a:close/>
              </a:path>
            </a:pathLst>
          </a:custGeom>
          <a:solidFill>
            <a:srgbClr val="F6CB70"/>
          </a:solidFill>
          <a:ln>
            <a:noFill/>
          </a:ln>
        </p:spPr>
      </p:sp>
      <p:sp>
        <p:nvSpPr>
          <p:cNvPr id="256" name="Google Shape;256;p12"/>
          <p:cNvSpPr/>
          <p:nvPr/>
        </p:nvSpPr>
        <p:spPr>
          <a:xfrm>
            <a:off x="12427819" y="9715500"/>
            <a:ext cx="5860181" cy="596982"/>
          </a:xfrm>
          <a:custGeom>
            <a:avLst/>
            <a:gdLst/>
            <a:ahLst/>
            <a:cxnLst/>
            <a:rect l="l" t="t" r="r" b="b"/>
            <a:pathLst>
              <a:path w="1543422" h="157230" extrusionOk="0">
                <a:moveTo>
                  <a:pt x="0" y="0"/>
                </a:moveTo>
                <a:lnTo>
                  <a:pt x="1543422" y="0"/>
                </a:lnTo>
                <a:lnTo>
                  <a:pt x="1543422" y="157230"/>
                </a:lnTo>
                <a:lnTo>
                  <a:pt x="0" y="157230"/>
                </a:lnTo>
                <a:close/>
              </a:path>
            </a:pathLst>
          </a:custGeom>
          <a:solidFill>
            <a:srgbClr val="5B85A9"/>
          </a:solidFill>
          <a:ln>
            <a:noFill/>
          </a:ln>
        </p:spPr>
      </p:sp>
      <p:sp>
        <p:nvSpPr>
          <p:cNvPr id="257" name="Google Shape;257;p12"/>
          <p:cNvSpPr txBox="1"/>
          <p:nvPr/>
        </p:nvSpPr>
        <p:spPr>
          <a:xfrm>
            <a:off x="12428100" y="8810650"/>
            <a:ext cx="5857500" cy="679500"/>
          </a:xfrm>
          <a:prstGeom prst="rect">
            <a:avLst/>
          </a:prstGeom>
          <a:noFill/>
          <a:ln>
            <a:noFill/>
          </a:ln>
        </p:spPr>
        <p:txBody>
          <a:bodyPr spcFirstLastPara="1" wrap="square" lIns="50800" tIns="50800" rIns="50800" bIns="50800" anchor="ctr" anchorCtr="0">
            <a:noAutofit/>
          </a:bodyPr>
          <a:lstStyle/>
          <a:p>
            <a:pPr marL="0" lvl="0" indent="0" algn="ctr" rtl="0">
              <a:lnSpc>
                <a:spcPct val="140025"/>
              </a:lnSpc>
              <a:spcBef>
                <a:spcPts val="0"/>
              </a:spcBef>
              <a:spcAft>
                <a:spcPts val="0"/>
              </a:spcAft>
              <a:buNone/>
            </a:pPr>
            <a:r>
              <a:rPr lang="en-US" sz="1800">
                <a:solidFill>
                  <a:srgbClr val="4A4849"/>
                </a:solidFill>
              </a:rPr>
              <a:t>© Marcelo Duhalde. All rights reserved. This content is excluded from our Creative Commons license. For more information, see </a:t>
            </a:r>
            <a:r>
              <a:rPr lang="en-US" sz="1800" u="sng">
                <a:solidFill>
                  <a:schemeClr val="hlink"/>
                </a:solidFill>
                <a:hlinkClick r:id="rId3"/>
              </a:rPr>
              <a:t>https://ocw.mit.edu/help/faq-fair-use/ </a:t>
            </a:r>
            <a:r>
              <a:rPr lang="en-US" sz="1800">
                <a:solidFill>
                  <a:srgbClr val="4A4849"/>
                </a:solidFill>
              </a:rPr>
              <a:t>.</a:t>
            </a:r>
            <a:endParaRPr sz="1800">
              <a:solidFill>
                <a:srgbClr val="4A4849"/>
              </a:solidFill>
            </a:endParaRPr>
          </a:p>
          <a:p>
            <a:pPr marL="0" marR="0" lvl="0" indent="0" algn="ctr" rtl="0">
              <a:lnSpc>
                <a:spcPct val="140025"/>
              </a:lnSpc>
              <a:spcBef>
                <a:spcPts val="0"/>
              </a:spcBef>
              <a:spcAft>
                <a:spcPts val="0"/>
              </a:spcAft>
              <a:buNone/>
            </a:pPr>
            <a:endParaRPr>
              <a:solidFill>
                <a:srgbClr val="4A4849"/>
              </a:solidFill>
            </a:endParaRPr>
          </a:p>
        </p:txBody>
      </p:sp>
      <p:sp>
        <p:nvSpPr>
          <p:cNvPr id="258" name="Google Shape;258;p12"/>
          <p:cNvSpPr/>
          <p:nvPr/>
        </p:nvSpPr>
        <p:spPr>
          <a:xfrm>
            <a:off x="12427819" y="361070"/>
            <a:ext cx="5860181" cy="7905809"/>
          </a:xfrm>
          <a:custGeom>
            <a:avLst/>
            <a:gdLst/>
            <a:ahLst/>
            <a:cxnLst/>
            <a:rect l="l" t="t" r="r" b="b"/>
            <a:pathLst>
              <a:path w="5860181" h="7905809" extrusionOk="0">
                <a:moveTo>
                  <a:pt x="0" y="0"/>
                </a:moveTo>
                <a:lnTo>
                  <a:pt x="5860181" y="0"/>
                </a:lnTo>
                <a:lnTo>
                  <a:pt x="5860181" y="7905810"/>
                </a:lnTo>
                <a:lnTo>
                  <a:pt x="0" y="7905810"/>
                </a:lnTo>
                <a:lnTo>
                  <a:pt x="0" y="0"/>
                </a:lnTo>
                <a:close/>
              </a:path>
            </a:pathLst>
          </a:custGeom>
          <a:blipFill rotWithShape="1">
            <a:blip r:embed="rId4">
              <a:alphaModFix/>
            </a:blip>
            <a:stretch>
              <a:fillRect/>
            </a:stretch>
          </a:blipFill>
          <a:ln>
            <a:noFill/>
          </a:ln>
        </p:spPr>
      </p:sp>
      <p:sp>
        <p:nvSpPr>
          <p:cNvPr id="259" name="Google Shape;259;p12"/>
          <p:cNvSpPr txBox="1"/>
          <p:nvPr/>
        </p:nvSpPr>
        <p:spPr>
          <a:xfrm>
            <a:off x="2250475" y="2016675"/>
            <a:ext cx="94683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Right to Repair</a:t>
            </a:r>
            <a:endParaRPr/>
          </a:p>
        </p:txBody>
      </p:sp>
      <p:sp>
        <p:nvSpPr>
          <p:cNvPr id="260" name="Google Shape;260;p12"/>
          <p:cNvSpPr txBox="1"/>
          <p:nvPr/>
        </p:nvSpPr>
        <p:spPr>
          <a:xfrm>
            <a:off x="1028700" y="3266616"/>
            <a:ext cx="10420200" cy="1601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a:solidFill>
                  <a:srgbClr val="4A4849"/>
                </a:solidFill>
              </a:rPr>
              <a:t>“</a:t>
            </a:r>
            <a:r>
              <a:rPr lang="en-US" sz="2601" b="0" i="0" u="none" strike="noStrike" cap="none">
                <a:solidFill>
                  <a:srgbClr val="4A4849"/>
                </a:solidFill>
                <a:latin typeface="Arial"/>
                <a:ea typeface="Arial"/>
                <a:cs typeface="Arial"/>
                <a:sym typeface="Arial"/>
              </a:rPr>
              <a:t>If you own something, you should be able to repair it yourself or take it to a technician of your choice. Right-to-repair advocates argue that modern tech, especially anything with a computer chip inside, is rarely repairable</a:t>
            </a:r>
            <a:r>
              <a:rPr lang="en-US" sz="2601">
                <a:solidFill>
                  <a:srgbClr val="4A4849"/>
                </a:solidFill>
              </a:rPr>
              <a:t>”</a:t>
            </a:r>
            <a:r>
              <a:rPr lang="en-US" sz="2601" b="0" i="0" u="none" strike="noStrike" cap="none">
                <a:solidFill>
                  <a:srgbClr val="4A4849"/>
                </a:solidFill>
                <a:latin typeface="Arial"/>
                <a:ea typeface="Arial"/>
                <a:cs typeface="Arial"/>
                <a:sym typeface="Arial"/>
              </a:rPr>
              <a:t> (NY Times).</a:t>
            </a:r>
            <a:endParaRPr/>
          </a:p>
        </p:txBody>
      </p:sp>
      <p:sp>
        <p:nvSpPr>
          <p:cNvPr id="261" name="Google Shape;261;p12"/>
          <p:cNvSpPr txBox="1"/>
          <p:nvPr/>
        </p:nvSpPr>
        <p:spPr>
          <a:xfrm>
            <a:off x="2250476" y="5677042"/>
            <a:ext cx="107574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Planned Obsolescence</a:t>
            </a:r>
            <a:endParaRPr/>
          </a:p>
        </p:txBody>
      </p:sp>
      <p:sp>
        <p:nvSpPr>
          <p:cNvPr id="262" name="Google Shape;262;p12"/>
          <p:cNvSpPr txBox="1"/>
          <p:nvPr/>
        </p:nvSpPr>
        <p:spPr>
          <a:xfrm>
            <a:off x="1028700" y="6927000"/>
            <a:ext cx="10690200" cy="1201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Planned obsolescence is </a:t>
            </a:r>
            <a:r>
              <a:rPr lang="en-US" sz="2601">
                <a:solidFill>
                  <a:srgbClr val="4A4849"/>
                </a:solidFill>
              </a:rPr>
              <a:t>“</a:t>
            </a:r>
            <a:r>
              <a:rPr lang="en-US" sz="2601" b="0" i="0" u="none" strike="noStrike" cap="none">
                <a:solidFill>
                  <a:srgbClr val="4A4849"/>
                </a:solidFill>
                <a:latin typeface="Arial"/>
                <a:ea typeface="Arial"/>
                <a:cs typeface="Arial"/>
                <a:sym typeface="Arial"/>
              </a:rPr>
              <a:t>a business strategy in which the obsolescence (the process of becoming obsolete) of a product is planned and built into it from its conception, by the manufacturer</a:t>
            </a:r>
            <a:r>
              <a:rPr lang="en-US" sz="2601">
                <a:solidFill>
                  <a:srgbClr val="4A4849"/>
                </a:solidFill>
              </a:rPr>
              <a:t>”</a:t>
            </a:r>
            <a:r>
              <a:rPr lang="en-US" sz="2601" b="0" i="0" u="none" strike="noStrike" cap="none">
                <a:solidFill>
                  <a:srgbClr val="4A4849"/>
                </a:solidFill>
                <a:latin typeface="Arial"/>
                <a:ea typeface="Arial"/>
                <a:cs typeface="Arial"/>
                <a:sym typeface="Arial"/>
              </a:rPr>
              <a:t> (Kramer, 2012, p.</a:t>
            </a:r>
            <a:r>
              <a:rPr lang="en-US" sz="2601">
                <a:solidFill>
                  <a:srgbClr val="4A4849"/>
                </a:solidFill>
              </a:rPr>
              <a:t> 13</a:t>
            </a:r>
            <a:r>
              <a:rPr lang="en-US" sz="2601" b="0" i="0" u="none" strike="noStrike" cap="none">
                <a:solidFill>
                  <a:srgbClr val="4A4849"/>
                </a:solidFill>
                <a:latin typeface="Arial"/>
                <a:ea typeface="Arial"/>
                <a:cs typeface="Arial"/>
                <a:sym typeface="Arial"/>
              </a:rPr>
              <a:t>).</a:t>
            </a:r>
            <a:endParaRPr/>
          </a:p>
        </p:txBody>
      </p:sp>
      <p:sp>
        <p:nvSpPr>
          <p:cNvPr id="263" name="Google Shape;263;p12"/>
          <p:cNvSpPr txBox="1"/>
          <p:nvPr/>
        </p:nvSpPr>
        <p:spPr>
          <a:xfrm>
            <a:off x="1133475" y="5762766"/>
            <a:ext cx="970187" cy="679450"/>
          </a:xfrm>
          <a:prstGeom prst="rect">
            <a:avLst/>
          </a:prstGeom>
          <a:noFill/>
          <a:ln>
            <a:noFill/>
          </a:ln>
        </p:spPr>
        <p:txBody>
          <a:bodyPr spcFirstLastPara="1" wrap="square" lIns="0" tIns="0" rIns="0" bIns="0" anchor="t" anchorCtr="0">
            <a:spAutoFit/>
          </a:bodyPr>
          <a:lstStyle/>
          <a:p>
            <a:pPr marL="0" marR="0" lvl="0" indent="0" algn="l" rtl="0">
              <a:lnSpc>
                <a:spcPct val="140010"/>
              </a:lnSpc>
              <a:spcBef>
                <a:spcPts val="0"/>
              </a:spcBef>
              <a:spcAft>
                <a:spcPts val="0"/>
              </a:spcAft>
              <a:buNone/>
            </a:pPr>
            <a:r>
              <a:rPr lang="en-US" sz="3999" b="1" i="0" u="none" strike="noStrike" cap="none">
                <a:solidFill>
                  <a:srgbClr val="FAF6EE"/>
                </a:solidFill>
                <a:latin typeface="Arial"/>
                <a:ea typeface="Arial"/>
                <a:cs typeface="Arial"/>
                <a:sym typeface="Arial"/>
              </a:rPr>
              <a:t>06</a:t>
            </a:r>
            <a:endParaRPr/>
          </a:p>
        </p:txBody>
      </p:sp>
      <p:grpSp>
        <p:nvGrpSpPr>
          <p:cNvPr id="264" name="Google Shape;264;p12"/>
          <p:cNvGrpSpPr/>
          <p:nvPr/>
        </p:nvGrpSpPr>
        <p:grpSpPr>
          <a:xfrm>
            <a:off x="1028700" y="2197275"/>
            <a:ext cx="3289104" cy="716100"/>
            <a:chOff x="1032775" y="2712900"/>
            <a:chExt cx="3289104" cy="716100"/>
          </a:xfrm>
        </p:grpSpPr>
        <p:sp>
          <p:nvSpPr>
            <p:cNvPr id="265" name="Google Shape;265;p12"/>
            <p:cNvSpPr/>
            <p:nvPr/>
          </p:nvSpPr>
          <p:spPr>
            <a:xfrm>
              <a:off x="1032775" y="2712900"/>
              <a:ext cx="912900" cy="716100"/>
            </a:xfrm>
            <a:prstGeom prst="roundRect">
              <a:avLst>
                <a:gd name="adj" fmla="val 45018"/>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66" name="Google Shape;266;p12"/>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5</a:t>
              </a:r>
              <a:endParaRPr/>
            </a:p>
          </p:txBody>
        </p:sp>
      </p:grpSp>
      <p:grpSp>
        <p:nvGrpSpPr>
          <p:cNvPr id="267" name="Google Shape;267;p12"/>
          <p:cNvGrpSpPr/>
          <p:nvPr/>
        </p:nvGrpSpPr>
        <p:grpSpPr>
          <a:xfrm>
            <a:off x="962025" y="1003725"/>
            <a:ext cx="8746178" cy="458700"/>
            <a:chOff x="962025" y="1003725"/>
            <a:chExt cx="8746178" cy="458700"/>
          </a:xfrm>
        </p:grpSpPr>
        <p:sp>
          <p:nvSpPr>
            <p:cNvPr id="268" name="Google Shape;268;p12"/>
            <p:cNvSpPr/>
            <p:nvPr/>
          </p:nvSpPr>
          <p:spPr>
            <a:xfrm>
              <a:off x="962025" y="1003725"/>
              <a:ext cx="1928700" cy="458700"/>
            </a:xfrm>
            <a:prstGeom prst="roundRect">
              <a:avLst>
                <a:gd name="adj" fmla="val 45896"/>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69" name="Google Shape;269;p12"/>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KEY TERMS</a:t>
              </a:r>
              <a:endParaRPr/>
            </a:p>
          </p:txBody>
        </p:sp>
      </p:grpSp>
      <p:grpSp>
        <p:nvGrpSpPr>
          <p:cNvPr id="270" name="Google Shape;270;p12"/>
          <p:cNvGrpSpPr/>
          <p:nvPr/>
        </p:nvGrpSpPr>
        <p:grpSpPr>
          <a:xfrm>
            <a:off x="1028700" y="5884063"/>
            <a:ext cx="3289104" cy="716100"/>
            <a:chOff x="1032775" y="2712900"/>
            <a:chExt cx="3289104" cy="716100"/>
          </a:xfrm>
        </p:grpSpPr>
        <p:sp>
          <p:nvSpPr>
            <p:cNvPr id="271" name="Google Shape;271;p12"/>
            <p:cNvSpPr/>
            <p:nvPr/>
          </p:nvSpPr>
          <p:spPr>
            <a:xfrm>
              <a:off x="1032775" y="2712900"/>
              <a:ext cx="912900" cy="716100"/>
            </a:xfrm>
            <a:prstGeom prst="roundRect">
              <a:avLst>
                <a:gd name="adj" fmla="val 45018"/>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72" name="Google Shape;272;p12"/>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6</a:t>
              </a:r>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276"/>
        <p:cNvGrpSpPr/>
        <p:nvPr/>
      </p:nvGrpSpPr>
      <p:grpSpPr>
        <a:xfrm>
          <a:off x="0" y="0"/>
          <a:ext cx="0" cy="0"/>
          <a:chOff x="0" y="0"/>
          <a:chExt cx="0" cy="0"/>
        </a:xfrm>
      </p:grpSpPr>
      <p:sp>
        <p:nvSpPr>
          <p:cNvPr id="277" name="Google Shape;277;p13"/>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grpSp>
        <p:nvGrpSpPr>
          <p:cNvPr id="278" name="Google Shape;278;p13"/>
          <p:cNvGrpSpPr/>
          <p:nvPr/>
        </p:nvGrpSpPr>
        <p:grpSpPr>
          <a:xfrm>
            <a:off x="12112881" y="-144661"/>
            <a:ext cx="6175119" cy="9860161"/>
            <a:chOff x="0" y="-38100"/>
            <a:chExt cx="1626369" cy="2596915"/>
          </a:xfrm>
        </p:grpSpPr>
        <p:sp>
          <p:nvSpPr>
            <p:cNvPr id="279" name="Google Shape;279;p13"/>
            <p:cNvSpPr/>
            <p:nvPr/>
          </p:nvSpPr>
          <p:spPr>
            <a:xfrm>
              <a:off x="0" y="0"/>
              <a:ext cx="1626369" cy="2558815"/>
            </a:xfrm>
            <a:custGeom>
              <a:avLst/>
              <a:gdLst/>
              <a:ahLst/>
              <a:cxnLst/>
              <a:rect l="l" t="t" r="r" b="b"/>
              <a:pathLst>
                <a:path w="1626369" h="2558815" extrusionOk="0">
                  <a:moveTo>
                    <a:pt x="0" y="0"/>
                  </a:moveTo>
                  <a:lnTo>
                    <a:pt x="1626369" y="0"/>
                  </a:lnTo>
                  <a:lnTo>
                    <a:pt x="1626369" y="2558815"/>
                  </a:lnTo>
                  <a:lnTo>
                    <a:pt x="0" y="2558815"/>
                  </a:lnTo>
                  <a:close/>
                </a:path>
              </a:pathLst>
            </a:custGeom>
            <a:solidFill>
              <a:srgbClr val="F0F0F0"/>
            </a:solidFill>
            <a:ln>
              <a:noFill/>
            </a:ln>
          </p:spPr>
        </p:sp>
        <p:sp>
          <p:nvSpPr>
            <p:cNvPr id="280" name="Google Shape;280;p13"/>
            <p:cNvSpPr txBox="1"/>
            <p:nvPr/>
          </p:nvSpPr>
          <p:spPr>
            <a:xfrm>
              <a:off x="0" y="-38100"/>
              <a:ext cx="1626369" cy="2596915"/>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281" name="Google Shape;281;p13"/>
          <p:cNvSpPr/>
          <p:nvPr/>
        </p:nvSpPr>
        <p:spPr>
          <a:xfrm>
            <a:off x="12109962" y="0"/>
            <a:ext cx="6178038" cy="9715500"/>
          </a:xfrm>
          <a:custGeom>
            <a:avLst/>
            <a:gdLst/>
            <a:ahLst/>
            <a:cxnLst/>
            <a:rect l="l" t="t" r="r" b="b"/>
            <a:pathLst>
              <a:path w="1627138" h="2558815" extrusionOk="0">
                <a:moveTo>
                  <a:pt x="0" y="0"/>
                </a:moveTo>
                <a:lnTo>
                  <a:pt x="1627138" y="0"/>
                </a:lnTo>
                <a:lnTo>
                  <a:pt x="1627138" y="2558815"/>
                </a:lnTo>
                <a:lnTo>
                  <a:pt x="0" y="2558815"/>
                </a:lnTo>
                <a:close/>
              </a:path>
            </a:pathLst>
          </a:custGeom>
          <a:solidFill>
            <a:srgbClr val="BEBEBE"/>
          </a:solidFill>
          <a:ln>
            <a:noFill/>
          </a:ln>
        </p:spPr>
      </p:sp>
      <p:sp>
        <p:nvSpPr>
          <p:cNvPr id="282" name="Google Shape;282;p13"/>
          <p:cNvSpPr/>
          <p:nvPr/>
        </p:nvSpPr>
        <p:spPr>
          <a:xfrm>
            <a:off x="12109962" y="1679271"/>
            <a:ext cx="6178038" cy="6356958"/>
          </a:xfrm>
          <a:custGeom>
            <a:avLst/>
            <a:gdLst/>
            <a:ahLst/>
            <a:cxnLst/>
            <a:rect l="l" t="t" r="r" b="b"/>
            <a:pathLst>
              <a:path w="6178038" h="6356958" extrusionOk="0">
                <a:moveTo>
                  <a:pt x="0" y="0"/>
                </a:moveTo>
                <a:lnTo>
                  <a:pt x="6178038" y="0"/>
                </a:lnTo>
                <a:lnTo>
                  <a:pt x="6178038" y="6356958"/>
                </a:lnTo>
                <a:lnTo>
                  <a:pt x="0" y="6356958"/>
                </a:lnTo>
                <a:lnTo>
                  <a:pt x="0" y="0"/>
                </a:lnTo>
                <a:close/>
              </a:path>
            </a:pathLst>
          </a:custGeom>
          <a:blipFill rotWithShape="1">
            <a:blip r:embed="rId3">
              <a:alphaModFix/>
            </a:blip>
            <a:stretch>
              <a:fillRect t="-19916" b="-19914"/>
            </a:stretch>
          </a:blipFill>
          <a:ln>
            <a:noFill/>
          </a:ln>
        </p:spPr>
      </p:sp>
      <p:sp>
        <p:nvSpPr>
          <p:cNvPr id="283" name="Google Shape;283;p13"/>
          <p:cNvSpPr txBox="1"/>
          <p:nvPr/>
        </p:nvSpPr>
        <p:spPr>
          <a:xfrm>
            <a:off x="2250475" y="2016675"/>
            <a:ext cx="91983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Conflict Minerals</a:t>
            </a:r>
            <a:endParaRPr/>
          </a:p>
        </p:txBody>
      </p:sp>
      <p:sp>
        <p:nvSpPr>
          <p:cNvPr id="284" name="Google Shape;284;p13"/>
          <p:cNvSpPr txBox="1"/>
          <p:nvPr/>
        </p:nvSpPr>
        <p:spPr>
          <a:xfrm>
            <a:off x="1028700" y="3266616"/>
            <a:ext cx="10420200" cy="1601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Conflicts minerals are mined in order to “influence and finance armed combat” </a:t>
            </a:r>
            <a:r>
              <a:rPr lang="en-US" sz="26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(Earthworks)</a:t>
            </a:r>
            <a:r>
              <a:rPr lang="en-US" sz="2601" b="0" i="0" u="none" strike="noStrike" cap="none">
                <a:solidFill>
                  <a:srgbClr val="4A4849"/>
                </a:solidFill>
                <a:latin typeface="Arial"/>
                <a:ea typeface="Arial"/>
                <a:cs typeface="Arial"/>
                <a:sym typeface="Arial"/>
              </a:rPr>
              <a:t>. For example, demand for cobalt in phones and electric vehicles fuels genocide and conflict in the Democratic Republic of the Congo.</a:t>
            </a:r>
            <a:endParaRPr/>
          </a:p>
        </p:txBody>
      </p:sp>
      <p:sp>
        <p:nvSpPr>
          <p:cNvPr id="285" name="Google Shape;285;p13"/>
          <p:cNvSpPr txBox="1"/>
          <p:nvPr/>
        </p:nvSpPr>
        <p:spPr>
          <a:xfrm>
            <a:off x="2250475" y="5223200"/>
            <a:ext cx="91983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Critical Minerals</a:t>
            </a:r>
            <a:endParaRPr/>
          </a:p>
        </p:txBody>
      </p:sp>
      <p:sp>
        <p:nvSpPr>
          <p:cNvPr id="286" name="Google Shape;286;p13"/>
          <p:cNvSpPr txBox="1"/>
          <p:nvPr/>
        </p:nvSpPr>
        <p:spPr>
          <a:xfrm>
            <a:off x="1028700" y="6473150"/>
            <a:ext cx="10420200" cy="1201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Critical minerals are those critical to manufacturing and technological needs across the globe. The criticality of a mineral is determined by economic importance and risk of disruption </a:t>
            </a:r>
            <a:r>
              <a:rPr lang="en-US" sz="2601" b="0" i="0" u="sng" strike="noStrike" cap="none">
                <a:solidFill>
                  <a:srgbClr val="4A4849"/>
                </a:solidFill>
                <a:latin typeface="Arial"/>
                <a:ea typeface="Arial"/>
                <a:cs typeface="Arial"/>
                <a:sym typeface="Arial"/>
                <a:hlinkClick r:id="rId5">
                  <a:extLst>
                    <a:ext uri="{A12FA001-AC4F-418D-AE19-62706E023703}">
                      <ahyp:hlinkClr xmlns:ahyp="http://schemas.microsoft.com/office/drawing/2018/hyperlinkcolor" val="tx"/>
                    </a:ext>
                  </a:extLst>
                </a:hlinkClick>
              </a:rPr>
              <a:t>(UNN)</a:t>
            </a:r>
            <a:r>
              <a:rPr lang="en-US" sz="2601" b="0" i="0" u="none" strike="noStrike" cap="none">
                <a:solidFill>
                  <a:srgbClr val="4A4849"/>
                </a:solidFill>
                <a:latin typeface="Arial"/>
                <a:ea typeface="Arial"/>
                <a:cs typeface="Arial"/>
                <a:sym typeface="Arial"/>
              </a:rPr>
              <a:t>.</a:t>
            </a:r>
            <a:endParaRPr/>
          </a:p>
        </p:txBody>
      </p:sp>
      <p:sp>
        <p:nvSpPr>
          <p:cNvPr id="287" name="Google Shape;287;p13"/>
          <p:cNvSpPr/>
          <p:nvPr/>
        </p:nvSpPr>
        <p:spPr>
          <a:xfrm>
            <a:off x="12109962" y="9715500"/>
            <a:ext cx="6178038" cy="596982"/>
          </a:xfrm>
          <a:custGeom>
            <a:avLst/>
            <a:gdLst/>
            <a:ahLst/>
            <a:cxnLst/>
            <a:rect l="l" t="t" r="r" b="b"/>
            <a:pathLst>
              <a:path w="1627138" h="157230" extrusionOk="0">
                <a:moveTo>
                  <a:pt x="0" y="0"/>
                </a:moveTo>
                <a:lnTo>
                  <a:pt x="1627138" y="0"/>
                </a:lnTo>
                <a:lnTo>
                  <a:pt x="1627138" y="157230"/>
                </a:lnTo>
                <a:lnTo>
                  <a:pt x="0" y="157230"/>
                </a:lnTo>
                <a:close/>
              </a:path>
            </a:pathLst>
          </a:custGeom>
          <a:solidFill>
            <a:srgbClr val="5B85A9"/>
          </a:solidFill>
          <a:ln>
            <a:noFill/>
          </a:ln>
        </p:spPr>
      </p:sp>
      <p:sp>
        <p:nvSpPr>
          <p:cNvPr id="288" name="Google Shape;288;p13"/>
          <p:cNvSpPr txBox="1"/>
          <p:nvPr/>
        </p:nvSpPr>
        <p:spPr>
          <a:xfrm>
            <a:off x="11724200" y="8036225"/>
            <a:ext cx="6564000" cy="7056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r>
              <a:rPr lang="en-US" sz="1800">
                <a:solidFill>
                  <a:srgbClr val="FAF6EE"/>
                </a:solidFill>
              </a:rPr>
              <a:t>Photo courtesy of </a:t>
            </a:r>
            <a:r>
              <a:rPr lang="en-US" sz="1800" u="sng">
                <a:solidFill>
                  <a:schemeClr val="hlink"/>
                </a:solidFill>
                <a:hlinkClick r:id="rId6"/>
              </a:rPr>
              <a:t>Ed Yourdon</a:t>
            </a:r>
            <a:r>
              <a:rPr lang="en-US" sz="1800">
                <a:solidFill>
                  <a:srgbClr val="FAF6EE"/>
                </a:solidFill>
              </a:rPr>
              <a:t> on Flickr. License: CC BY-NC-SA.</a:t>
            </a:r>
            <a:endParaRPr sz="1800">
              <a:solidFill>
                <a:srgbClr val="FAF6EE"/>
              </a:solidFill>
            </a:endParaRPr>
          </a:p>
        </p:txBody>
      </p:sp>
      <p:sp>
        <p:nvSpPr>
          <p:cNvPr id="289" name="Google Shape;289;p13"/>
          <p:cNvSpPr txBox="1"/>
          <p:nvPr/>
        </p:nvSpPr>
        <p:spPr>
          <a:xfrm>
            <a:off x="1028700" y="8036225"/>
            <a:ext cx="10420200" cy="132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0" b="1" i="0" u="none" strike="noStrike" cap="none">
                <a:solidFill>
                  <a:srgbClr val="4A4849"/>
                </a:solidFill>
                <a:latin typeface="Arial"/>
                <a:ea typeface="Arial"/>
                <a:cs typeface="Arial"/>
                <a:sym typeface="Arial"/>
              </a:rPr>
              <a:t>Extra Resources:</a:t>
            </a:r>
            <a:endParaRPr sz="2600"/>
          </a:p>
          <a:p>
            <a:pPr marL="457200" marR="0" lvl="1" indent="-393700" algn="l" rtl="0">
              <a:lnSpc>
                <a:spcPct val="100000"/>
              </a:lnSpc>
              <a:spcBef>
                <a:spcPts val="1000"/>
              </a:spcBef>
              <a:spcAft>
                <a:spcPts val="0"/>
              </a:spcAft>
              <a:buClr>
                <a:srgbClr val="4A4849"/>
              </a:buClr>
              <a:buSzPts val="2600"/>
              <a:buFont typeface="Arial"/>
              <a:buChar char="•"/>
            </a:pPr>
            <a:r>
              <a:rPr lang="en-US" sz="2600" b="0" i="0" u="sng" strike="noStrike" cap="none">
                <a:solidFill>
                  <a:srgbClr val="4A4849"/>
                </a:solidFill>
                <a:latin typeface="Arial"/>
                <a:ea typeface="Arial"/>
                <a:cs typeface="Arial"/>
                <a:sym typeface="Arial"/>
                <a:hlinkClick r:id="rId7">
                  <a:extLst>
                    <a:ext uri="{A12FA001-AC4F-418D-AE19-62706E023703}">
                      <ahyp:hlinkClr xmlns:ahyp="http://schemas.microsoft.com/office/drawing/2018/hyperlinkcolor" val="tx"/>
                    </a:ext>
                  </a:extLst>
                </a:hlinkClick>
              </a:rPr>
              <a:t>Bandi Mbubi: Demand a fair trade cell phone</a:t>
            </a:r>
            <a:endParaRPr sz="2600"/>
          </a:p>
          <a:p>
            <a:pPr marL="457200" marR="0" lvl="1" indent="-393700" algn="l" rtl="0">
              <a:lnSpc>
                <a:spcPct val="100000"/>
              </a:lnSpc>
              <a:spcBef>
                <a:spcPts val="0"/>
              </a:spcBef>
              <a:spcAft>
                <a:spcPts val="0"/>
              </a:spcAft>
              <a:buClr>
                <a:srgbClr val="4A4849"/>
              </a:buClr>
              <a:buSzPts val="2600"/>
              <a:buFont typeface="Arial"/>
              <a:buChar char="•"/>
            </a:pPr>
            <a:r>
              <a:rPr lang="en-US" sz="2600" b="0" i="0" u="sng" strike="noStrike" cap="none">
                <a:solidFill>
                  <a:srgbClr val="4A4849"/>
                </a:solidFill>
                <a:latin typeface="Arial"/>
                <a:ea typeface="Arial"/>
                <a:cs typeface="Arial"/>
                <a:sym typeface="Arial"/>
                <a:hlinkClick r:id="rId8">
                  <a:extLst>
                    <a:ext uri="{A12FA001-AC4F-418D-AE19-62706E023703}">
                      <ahyp:hlinkClr xmlns:ahyp="http://schemas.microsoft.com/office/drawing/2018/hyperlinkcolor" val="tx"/>
                    </a:ext>
                  </a:extLst>
                </a:hlinkClick>
              </a:rPr>
              <a:t>How Conflict Minerals make it into our phones</a:t>
            </a:r>
            <a:endParaRPr sz="2600"/>
          </a:p>
        </p:txBody>
      </p:sp>
      <p:grpSp>
        <p:nvGrpSpPr>
          <p:cNvPr id="290" name="Google Shape;290;p13"/>
          <p:cNvGrpSpPr/>
          <p:nvPr/>
        </p:nvGrpSpPr>
        <p:grpSpPr>
          <a:xfrm>
            <a:off x="1028700" y="2197275"/>
            <a:ext cx="3289104" cy="716100"/>
            <a:chOff x="1032775" y="2712900"/>
            <a:chExt cx="3289104" cy="716100"/>
          </a:xfrm>
        </p:grpSpPr>
        <p:sp>
          <p:nvSpPr>
            <p:cNvPr id="291" name="Google Shape;291;p13"/>
            <p:cNvSpPr/>
            <p:nvPr/>
          </p:nvSpPr>
          <p:spPr>
            <a:xfrm>
              <a:off x="1032775" y="2712900"/>
              <a:ext cx="912900" cy="716100"/>
            </a:xfrm>
            <a:prstGeom prst="roundRect">
              <a:avLst>
                <a:gd name="adj" fmla="val 45018"/>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2" name="Google Shape;292;p13"/>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7</a:t>
              </a:r>
              <a:endParaRPr/>
            </a:p>
          </p:txBody>
        </p:sp>
      </p:grpSp>
      <p:grpSp>
        <p:nvGrpSpPr>
          <p:cNvPr id="293" name="Google Shape;293;p13"/>
          <p:cNvGrpSpPr/>
          <p:nvPr/>
        </p:nvGrpSpPr>
        <p:grpSpPr>
          <a:xfrm>
            <a:off x="962025" y="1003725"/>
            <a:ext cx="8746178" cy="458700"/>
            <a:chOff x="962025" y="1003725"/>
            <a:chExt cx="8746178" cy="458700"/>
          </a:xfrm>
        </p:grpSpPr>
        <p:sp>
          <p:nvSpPr>
            <p:cNvPr id="294" name="Google Shape;294;p13"/>
            <p:cNvSpPr/>
            <p:nvPr/>
          </p:nvSpPr>
          <p:spPr>
            <a:xfrm>
              <a:off x="962025" y="1003725"/>
              <a:ext cx="1928700" cy="458700"/>
            </a:xfrm>
            <a:prstGeom prst="roundRect">
              <a:avLst>
                <a:gd name="adj" fmla="val 45896"/>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5" name="Google Shape;295;p13"/>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KEY TERMS</a:t>
              </a:r>
              <a:endParaRPr/>
            </a:p>
          </p:txBody>
        </p:sp>
      </p:grpSp>
      <p:grpSp>
        <p:nvGrpSpPr>
          <p:cNvPr id="296" name="Google Shape;296;p13"/>
          <p:cNvGrpSpPr/>
          <p:nvPr/>
        </p:nvGrpSpPr>
        <p:grpSpPr>
          <a:xfrm>
            <a:off x="1028700" y="5430212"/>
            <a:ext cx="3289104" cy="716100"/>
            <a:chOff x="1032775" y="2712900"/>
            <a:chExt cx="3289104" cy="716100"/>
          </a:xfrm>
        </p:grpSpPr>
        <p:sp>
          <p:nvSpPr>
            <p:cNvPr id="297" name="Google Shape;297;p13"/>
            <p:cNvSpPr/>
            <p:nvPr/>
          </p:nvSpPr>
          <p:spPr>
            <a:xfrm>
              <a:off x="1032775" y="2712900"/>
              <a:ext cx="912900" cy="716100"/>
            </a:xfrm>
            <a:prstGeom prst="roundRect">
              <a:avLst>
                <a:gd name="adj" fmla="val 45018"/>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98" name="Google Shape;298;p13"/>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8</a:t>
              </a:r>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02"/>
        <p:cNvGrpSpPr/>
        <p:nvPr/>
      </p:nvGrpSpPr>
      <p:grpSpPr>
        <a:xfrm>
          <a:off x="0" y="0"/>
          <a:ext cx="0" cy="0"/>
          <a:chOff x="0" y="0"/>
          <a:chExt cx="0" cy="0"/>
        </a:xfrm>
      </p:grpSpPr>
      <p:sp>
        <p:nvSpPr>
          <p:cNvPr id="303" name="Google Shape;303;p14"/>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304" name="Google Shape;304;p14"/>
          <p:cNvSpPr/>
          <p:nvPr/>
        </p:nvSpPr>
        <p:spPr>
          <a:xfrm>
            <a:off x="12109962" y="0"/>
            <a:ext cx="7108723" cy="10287000"/>
          </a:xfrm>
          <a:custGeom>
            <a:avLst/>
            <a:gdLst/>
            <a:ahLst/>
            <a:cxnLst/>
            <a:rect l="l" t="t" r="r" b="b"/>
            <a:pathLst>
              <a:path w="1872256" h="2709333" extrusionOk="0">
                <a:moveTo>
                  <a:pt x="0" y="0"/>
                </a:moveTo>
                <a:lnTo>
                  <a:pt x="1872256" y="0"/>
                </a:lnTo>
                <a:lnTo>
                  <a:pt x="1872256" y="2709333"/>
                </a:lnTo>
                <a:lnTo>
                  <a:pt x="0" y="2709333"/>
                </a:lnTo>
                <a:close/>
              </a:path>
            </a:pathLst>
          </a:custGeom>
          <a:solidFill>
            <a:srgbClr val="5B85A9"/>
          </a:solidFill>
          <a:ln>
            <a:noFill/>
          </a:ln>
        </p:spPr>
      </p:sp>
      <p:grpSp>
        <p:nvGrpSpPr>
          <p:cNvPr id="305" name="Google Shape;305;p14"/>
          <p:cNvGrpSpPr/>
          <p:nvPr/>
        </p:nvGrpSpPr>
        <p:grpSpPr>
          <a:xfrm>
            <a:off x="1028700" y="3818112"/>
            <a:ext cx="10425375" cy="2764522"/>
            <a:chOff x="0" y="104775"/>
            <a:chExt cx="13900500" cy="3686030"/>
          </a:xfrm>
        </p:grpSpPr>
        <p:sp>
          <p:nvSpPr>
            <p:cNvPr id="306" name="Google Shape;306;p14"/>
            <p:cNvSpPr txBox="1"/>
            <p:nvPr/>
          </p:nvSpPr>
          <p:spPr>
            <a:xfrm>
              <a:off x="0" y="104775"/>
              <a:ext cx="13900500" cy="22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831" b="1" i="0" u="none" strike="noStrike" cap="none">
                  <a:solidFill>
                    <a:srgbClr val="4A4849"/>
                  </a:solidFill>
                  <a:latin typeface="Arial"/>
                  <a:ea typeface="Arial"/>
                  <a:cs typeface="Arial"/>
                  <a:sym typeface="Arial"/>
                </a:rPr>
                <a:t>Case Study</a:t>
              </a:r>
              <a:endParaRPr/>
            </a:p>
          </p:txBody>
        </p:sp>
        <p:sp>
          <p:nvSpPr>
            <p:cNvPr id="307" name="Google Shape;307;p14"/>
            <p:cNvSpPr txBox="1"/>
            <p:nvPr/>
          </p:nvSpPr>
          <p:spPr>
            <a:xfrm>
              <a:off x="0" y="3134105"/>
              <a:ext cx="13528500" cy="656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PART 3</a:t>
              </a:r>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11"/>
        <p:cNvGrpSpPr/>
        <p:nvPr/>
      </p:nvGrpSpPr>
      <p:grpSpPr>
        <a:xfrm>
          <a:off x="0" y="0"/>
          <a:ext cx="0" cy="0"/>
          <a:chOff x="0" y="0"/>
          <a:chExt cx="0" cy="0"/>
        </a:xfrm>
      </p:grpSpPr>
      <p:sp>
        <p:nvSpPr>
          <p:cNvPr id="312" name="Google Shape;312;p15"/>
          <p:cNvSpPr/>
          <p:nvPr/>
        </p:nvSpPr>
        <p:spPr>
          <a:xfrm>
            <a:off x="6568563" y="9715500"/>
            <a:ext cx="11719437" cy="571500"/>
          </a:xfrm>
          <a:custGeom>
            <a:avLst/>
            <a:gdLst/>
            <a:ahLst/>
            <a:cxnLst/>
            <a:rect l="l" t="t" r="r" b="b"/>
            <a:pathLst>
              <a:path w="3086601" h="150519" extrusionOk="0">
                <a:moveTo>
                  <a:pt x="0" y="0"/>
                </a:moveTo>
                <a:lnTo>
                  <a:pt x="3086601" y="0"/>
                </a:lnTo>
                <a:lnTo>
                  <a:pt x="3086601" y="150519"/>
                </a:lnTo>
                <a:lnTo>
                  <a:pt x="0" y="150519"/>
                </a:lnTo>
                <a:close/>
              </a:path>
            </a:pathLst>
          </a:custGeom>
          <a:solidFill>
            <a:srgbClr val="4A4849"/>
          </a:solidFill>
          <a:ln>
            <a:noFill/>
          </a:ln>
        </p:spPr>
      </p:sp>
      <p:sp>
        <p:nvSpPr>
          <p:cNvPr id="313" name="Google Shape;313;p15"/>
          <p:cNvSpPr/>
          <p:nvPr/>
        </p:nvSpPr>
        <p:spPr>
          <a:xfrm>
            <a:off x="-540160"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5B85A9"/>
          </a:solidFill>
          <a:ln>
            <a:noFill/>
          </a:ln>
        </p:spPr>
      </p:sp>
      <p:sp>
        <p:nvSpPr>
          <p:cNvPr id="314" name="Google Shape;314;p15"/>
          <p:cNvSpPr txBox="1"/>
          <p:nvPr/>
        </p:nvSpPr>
        <p:spPr>
          <a:xfrm>
            <a:off x="1028700" y="1695674"/>
            <a:ext cx="4254000" cy="985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ELECTRONICS LIFE CYCLE CASE STUDY</a:t>
            </a:r>
            <a:endParaRPr/>
          </a:p>
        </p:txBody>
      </p:sp>
      <p:grpSp>
        <p:nvGrpSpPr>
          <p:cNvPr id="315" name="Google Shape;315;p15"/>
          <p:cNvGrpSpPr/>
          <p:nvPr/>
        </p:nvGrpSpPr>
        <p:grpSpPr>
          <a:xfrm>
            <a:off x="1028700" y="2961956"/>
            <a:ext cx="5179725" cy="4480343"/>
            <a:chOff x="0" y="-47625"/>
            <a:chExt cx="6906300" cy="5973790"/>
          </a:xfrm>
        </p:grpSpPr>
        <p:sp>
          <p:nvSpPr>
            <p:cNvPr id="316" name="Google Shape;316;p15"/>
            <p:cNvSpPr txBox="1"/>
            <p:nvPr/>
          </p:nvSpPr>
          <p:spPr>
            <a:xfrm>
              <a:off x="0" y="622165"/>
              <a:ext cx="6906300" cy="5304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0" i="0" u="none" strike="noStrike" cap="none">
                  <a:solidFill>
                    <a:srgbClr val="4A4849"/>
                  </a:solidFill>
                  <a:latin typeface="Arial"/>
                  <a:ea typeface="Arial"/>
                  <a:cs typeface="Arial"/>
                  <a:sym typeface="Arial"/>
                </a:rPr>
                <a:t>Split the class into 4 groups and assign each group one section of </a:t>
              </a:r>
              <a:r>
                <a:rPr lang="en-US" sz="2501" b="0" i="1" u="sng" strike="noStrike" cap="none">
                  <a:solidFill>
                    <a:srgbClr val="4A4849"/>
                  </a:solidFill>
                  <a:latin typeface="Arial"/>
                  <a:ea typeface="Arial"/>
                  <a:cs typeface="Arial"/>
                  <a:sym typeface="Arial"/>
                  <a:hlinkClick r:id="rId3">
                    <a:extLst>
                      <a:ext uri="{A12FA001-AC4F-418D-AE19-62706E023703}">
                        <ahyp:hlinkClr xmlns:ahyp="http://schemas.microsoft.com/office/drawing/2018/hyperlinkcolor" val="tx"/>
                      </a:ext>
                    </a:extLst>
                  </a:hlinkClick>
                </a:rPr>
                <a:t>From Mining to E-waste</a:t>
              </a:r>
              <a:r>
                <a:rPr lang="en-US" sz="2501" b="0" i="0" u="none" strike="noStrike" cap="none">
                  <a:solidFill>
                    <a:srgbClr val="4A4849"/>
                  </a:solidFill>
                  <a:latin typeface="Arial"/>
                  <a:ea typeface="Arial"/>
                  <a:cs typeface="Arial"/>
                  <a:sym typeface="Arial"/>
                </a:rPr>
                <a:t>:</a:t>
              </a:r>
              <a:endParaRPr>
                <a:solidFill>
                  <a:srgbClr val="4A4849"/>
                </a:solidFill>
              </a:endParaRPr>
            </a:p>
            <a:p>
              <a:pPr marL="457200" marR="0" lvl="1" indent="-387413" algn="l" rtl="0">
                <a:lnSpc>
                  <a:spcPct val="100000"/>
                </a:lnSpc>
                <a:spcBef>
                  <a:spcPts val="1000"/>
                </a:spcBef>
                <a:spcAft>
                  <a:spcPts val="0"/>
                </a:spcAft>
                <a:buClr>
                  <a:srgbClr val="4A4849"/>
                </a:buClr>
                <a:buSzPts val="2501"/>
                <a:buFont typeface="Arial"/>
                <a:buChar char="•"/>
              </a:pPr>
              <a:r>
                <a:rPr lang="en-US" sz="25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Mining, Deforestation and Forest Fires</a:t>
              </a:r>
              <a:endParaRPr>
                <a:solidFill>
                  <a:srgbClr val="4A4849"/>
                </a:solidFill>
              </a:endParaRPr>
            </a:p>
            <a:p>
              <a:pPr marL="457200" marR="0" lvl="1" indent="-387413" algn="l" rtl="0">
                <a:lnSpc>
                  <a:spcPct val="100000"/>
                </a:lnSpc>
                <a:spcBef>
                  <a:spcPts val="0"/>
                </a:spcBef>
                <a:spcAft>
                  <a:spcPts val="0"/>
                </a:spcAft>
                <a:buClr>
                  <a:srgbClr val="4A4849"/>
                </a:buClr>
                <a:buSzPts val="2501"/>
                <a:buFont typeface="Arial"/>
                <a:buChar char="•"/>
              </a:pPr>
              <a:r>
                <a:rPr lang="en-US" sz="2501" b="0" i="0" u="sng" strike="noStrike" cap="none">
                  <a:solidFill>
                    <a:srgbClr val="4A4849"/>
                  </a:solidFill>
                  <a:latin typeface="Arial"/>
                  <a:ea typeface="Arial"/>
                  <a:cs typeface="Arial"/>
                  <a:sym typeface="Arial"/>
                  <a:hlinkClick r:id="rId5">
                    <a:extLst>
                      <a:ext uri="{A12FA001-AC4F-418D-AE19-62706E023703}">
                        <ahyp:hlinkClr xmlns:ahyp="http://schemas.microsoft.com/office/drawing/2018/hyperlinkcolor" val="tx"/>
                      </a:ext>
                    </a:extLst>
                  </a:hlinkClick>
                </a:rPr>
                <a:t>The Socio-environmental Costs of Electronics Manufacturing</a:t>
              </a:r>
              <a:endParaRPr>
                <a:solidFill>
                  <a:srgbClr val="4A4849"/>
                </a:solidFill>
              </a:endParaRPr>
            </a:p>
            <a:p>
              <a:pPr marL="457200" marR="0" lvl="1" indent="-387413" algn="l" rtl="0">
                <a:lnSpc>
                  <a:spcPct val="100000"/>
                </a:lnSpc>
                <a:spcBef>
                  <a:spcPts val="0"/>
                </a:spcBef>
                <a:spcAft>
                  <a:spcPts val="0"/>
                </a:spcAft>
                <a:buClr>
                  <a:srgbClr val="4A4849"/>
                </a:buClr>
                <a:buSzPts val="2501"/>
                <a:buFont typeface="Arial"/>
                <a:buChar char="•"/>
              </a:pPr>
              <a:r>
                <a:rPr lang="en-US" sz="2501" b="0" i="0" u="sng" strike="noStrike" cap="none">
                  <a:solidFill>
                    <a:srgbClr val="4A4849"/>
                  </a:solidFill>
                  <a:latin typeface="Arial"/>
                  <a:ea typeface="Arial"/>
                  <a:cs typeface="Arial"/>
                  <a:sym typeface="Arial"/>
                  <a:hlinkClick r:id="rId6">
                    <a:extLst>
                      <a:ext uri="{A12FA001-AC4F-418D-AE19-62706E023703}">
                        <ahyp:hlinkClr xmlns:ahyp="http://schemas.microsoft.com/office/drawing/2018/hyperlinkcolor" val="tx"/>
                      </a:ext>
                    </a:extLst>
                  </a:hlinkClick>
                </a:rPr>
                <a:t>The Growing E-Waste Crisis</a:t>
              </a:r>
              <a:endParaRPr>
                <a:solidFill>
                  <a:srgbClr val="4A4849"/>
                </a:solidFill>
              </a:endParaRPr>
            </a:p>
            <a:p>
              <a:pPr marL="457200" marR="0" lvl="1" indent="-387413" algn="l" rtl="0">
                <a:lnSpc>
                  <a:spcPct val="100000"/>
                </a:lnSpc>
                <a:spcBef>
                  <a:spcPts val="0"/>
                </a:spcBef>
                <a:spcAft>
                  <a:spcPts val="0"/>
                </a:spcAft>
                <a:buClr>
                  <a:srgbClr val="4A4849"/>
                </a:buClr>
                <a:buSzPts val="2501"/>
                <a:buFont typeface="Arial"/>
                <a:buChar char="•"/>
              </a:pPr>
              <a:r>
                <a:rPr lang="en-US" sz="2501" b="0" i="0" u="sng" strike="noStrike" cap="none">
                  <a:solidFill>
                    <a:srgbClr val="4A4849"/>
                  </a:solidFill>
                  <a:latin typeface="Arial"/>
                  <a:ea typeface="Arial"/>
                  <a:cs typeface="Arial"/>
                  <a:sym typeface="Arial"/>
                  <a:hlinkClick r:id="rId7">
                    <a:extLst>
                      <a:ext uri="{A12FA001-AC4F-418D-AE19-62706E023703}">
                        <ahyp:hlinkClr xmlns:ahyp="http://schemas.microsoft.com/office/drawing/2018/hyperlinkcolor" val="tx"/>
                      </a:ext>
                    </a:extLst>
                  </a:hlinkClick>
                </a:rPr>
                <a:t>Higher Education's Role in Expanding Awareness</a:t>
              </a:r>
              <a:endParaRPr>
                <a:solidFill>
                  <a:srgbClr val="4A4849"/>
                </a:solidFill>
              </a:endParaRPr>
            </a:p>
          </p:txBody>
        </p:sp>
        <p:sp>
          <p:nvSpPr>
            <p:cNvPr id="317" name="Google Shape;317;p15"/>
            <p:cNvSpPr txBox="1"/>
            <p:nvPr/>
          </p:nvSpPr>
          <p:spPr>
            <a:xfrm>
              <a:off x="0" y="-47625"/>
              <a:ext cx="69063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Step 1: Group and assign</a:t>
              </a:r>
              <a:endParaRPr/>
            </a:p>
          </p:txBody>
        </p:sp>
      </p:grpSp>
      <p:grpSp>
        <p:nvGrpSpPr>
          <p:cNvPr id="318" name="Google Shape;318;p15"/>
          <p:cNvGrpSpPr/>
          <p:nvPr/>
        </p:nvGrpSpPr>
        <p:grpSpPr>
          <a:xfrm>
            <a:off x="7065096" y="1631380"/>
            <a:ext cx="10194300" cy="2042243"/>
            <a:chOff x="0" y="-47625"/>
            <a:chExt cx="13592400" cy="2722990"/>
          </a:xfrm>
        </p:grpSpPr>
        <p:sp>
          <p:nvSpPr>
            <p:cNvPr id="319" name="Google Shape;319;p15"/>
            <p:cNvSpPr txBox="1"/>
            <p:nvPr/>
          </p:nvSpPr>
          <p:spPr>
            <a:xfrm>
              <a:off x="0" y="622165"/>
              <a:ext cx="13592400" cy="2053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0" i="0" u="none" strike="noStrike" cap="none">
                  <a:solidFill>
                    <a:srgbClr val="4A4849"/>
                  </a:solidFill>
                  <a:latin typeface="Arial"/>
                  <a:ea typeface="Arial"/>
                  <a:cs typeface="Arial"/>
                  <a:sym typeface="Arial"/>
                </a:rPr>
                <a:t>In your group, spend 10 minutes reading your assigned section and reviewing the discussion questions. Take some bullet point notes on your answers. Then, be prepared to discuss your answers in a full class discussion.</a:t>
              </a:r>
              <a:endParaRPr/>
            </a:p>
          </p:txBody>
        </p:sp>
        <p:sp>
          <p:nvSpPr>
            <p:cNvPr id="320" name="Google Shape;320;p15"/>
            <p:cNvSpPr txBox="1"/>
            <p:nvPr/>
          </p:nvSpPr>
          <p:spPr>
            <a:xfrm>
              <a:off x="0" y="-47625"/>
              <a:ext cx="135924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Step 2: Group discussion</a:t>
              </a:r>
              <a:endParaRPr/>
            </a:p>
          </p:txBody>
        </p:sp>
      </p:grpSp>
      <p:grpSp>
        <p:nvGrpSpPr>
          <p:cNvPr id="321" name="Google Shape;321;p15"/>
          <p:cNvGrpSpPr/>
          <p:nvPr/>
        </p:nvGrpSpPr>
        <p:grpSpPr>
          <a:xfrm>
            <a:off x="7065096" y="4397652"/>
            <a:ext cx="10194300" cy="1272293"/>
            <a:chOff x="0" y="-47625"/>
            <a:chExt cx="13592400" cy="1696390"/>
          </a:xfrm>
        </p:grpSpPr>
        <p:sp>
          <p:nvSpPr>
            <p:cNvPr id="322" name="Google Shape;322;p15"/>
            <p:cNvSpPr txBox="1"/>
            <p:nvPr/>
          </p:nvSpPr>
          <p:spPr>
            <a:xfrm>
              <a:off x="0" y="622165"/>
              <a:ext cx="13592400" cy="1026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0" i="0" u="none" strike="noStrike" cap="none">
                  <a:solidFill>
                    <a:srgbClr val="4A4849"/>
                  </a:solidFill>
                  <a:latin typeface="Arial"/>
                  <a:ea typeface="Arial"/>
                  <a:cs typeface="Arial"/>
                  <a:sym typeface="Arial"/>
                </a:rPr>
                <a:t>Allow 5-10 minutes for each group to share the summary of their section and pose their discussion question to the class.</a:t>
              </a:r>
              <a:endParaRPr/>
            </a:p>
          </p:txBody>
        </p:sp>
        <p:sp>
          <p:nvSpPr>
            <p:cNvPr id="323" name="Google Shape;323;p15"/>
            <p:cNvSpPr txBox="1"/>
            <p:nvPr/>
          </p:nvSpPr>
          <p:spPr>
            <a:xfrm>
              <a:off x="0" y="-47625"/>
              <a:ext cx="135924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Step 3: Share out</a:t>
              </a:r>
              <a:endParaRPr/>
            </a:p>
          </p:txBody>
        </p:sp>
      </p:grpSp>
      <p:grpSp>
        <p:nvGrpSpPr>
          <p:cNvPr id="324" name="Google Shape;324;p15"/>
          <p:cNvGrpSpPr/>
          <p:nvPr/>
        </p:nvGrpSpPr>
        <p:grpSpPr>
          <a:xfrm>
            <a:off x="7065096" y="6393985"/>
            <a:ext cx="10194300" cy="1657268"/>
            <a:chOff x="0" y="-47625"/>
            <a:chExt cx="13592400" cy="2209690"/>
          </a:xfrm>
        </p:grpSpPr>
        <p:sp>
          <p:nvSpPr>
            <p:cNvPr id="325" name="Google Shape;325;p15"/>
            <p:cNvSpPr txBox="1"/>
            <p:nvPr/>
          </p:nvSpPr>
          <p:spPr>
            <a:xfrm>
              <a:off x="0" y="622165"/>
              <a:ext cx="13592400" cy="1539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0" i="0" u="none" strike="noStrike" cap="none">
                  <a:solidFill>
                    <a:srgbClr val="4A4849"/>
                  </a:solidFill>
                  <a:latin typeface="Arial"/>
                  <a:ea typeface="Arial"/>
                  <a:cs typeface="Arial"/>
                  <a:sym typeface="Arial"/>
                </a:rPr>
                <a:t>Now turn to your partners and reflect on the important action steps to address the impacts of the electronic lifecycle. What are the most important things to work on in the future?</a:t>
              </a:r>
              <a:endParaRPr/>
            </a:p>
          </p:txBody>
        </p:sp>
        <p:sp>
          <p:nvSpPr>
            <p:cNvPr id="326" name="Google Shape;326;p15"/>
            <p:cNvSpPr txBox="1"/>
            <p:nvPr/>
          </p:nvSpPr>
          <p:spPr>
            <a:xfrm>
              <a:off x="0" y="-47625"/>
              <a:ext cx="135924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Step 4: Reflect in groups</a:t>
              </a:r>
              <a:endParaRPr/>
            </a:p>
          </p:txBody>
        </p:sp>
      </p:grpSp>
      <p:grpSp>
        <p:nvGrpSpPr>
          <p:cNvPr id="327" name="Google Shape;327;p15"/>
          <p:cNvGrpSpPr/>
          <p:nvPr/>
        </p:nvGrpSpPr>
        <p:grpSpPr>
          <a:xfrm>
            <a:off x="962027" y="1003725"/>
            <a:ext cx="8746177" cy="458700"/>
            <a:chOff x="962027" y="1003725"/>
            <a:chExt cx="8746177" cy="458700"/>
          </a:xfrm>
        </p:grpSpPr>
        <p:sp>
          <p:nvSpPr>
            <p:cNvPr id="328" name="Google Shape;328;p15"/>
            <p:cNvSpPr/>
            <p:nvPr/>
          </p:nvSpPr>
          <p:spPr>
            <a:xfrm>
              <a:off x="962027" y="1003725"/>
              <a:ext cx="2414400" cy="458700"/>
            </a:xfrm>
            <a:prstGeom prst="roundRect">
              <a:avLst>
                <a:gd name="adj" fmla="val 45896"/>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29" name="Google Shape;329;p15"/>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CASE STUDY #1</a:t>
              </a:r>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33"/>
        <p:cNvGrpSpPr/>
        <p:nvPr/>
      </p:nvGrpSpPr>
      <p:grpSpPr>
        <a:xfrm>
          <a:off x="0" y="0"/>
          <a:ext cx="0" cy="0"/>
          <a:chOff x="0" y="0"/>
          <a:chExt cx="0" cy="0"/>
        </a:xfrm>
      </p:grpSpPr>
      <p:sp>
        <p:nvSpPr>
          <p:cNvPr id="334" name="Google Shape;334;p16"/>
          <p:cNvSpPr/>
          <p:nvPr/>
        </p:nvSpPr>
        <p:spPr>
          <a:xfrm>
            <a:off x="6568563" y="9715500"/>
            <a:ext cx="11719437" cy="571500"/>
          </a:xfrm>
          <a:custGeom>
            <a:avLst/>
            <a:gdLst/>
            <a:ahLst/>
            <a:cxnLst/>
            <a:rect l="l" t="t" r="r" b="b"/>
            <a:pathLst>
              <a:path w="3086601" h="150519" extrusionOk="0">
                <a:moveTo>
                  <a:pt x="0" y="0"/>
                </a:moveTo>
                <a:lnTo>
                  <a:pt x="3086601" y="0"/>
                </a:lnTo>
                <a:lnTo>
                  <a:pt x="3086601" y="150519"/>
                </a:lnTo>
                <a:lnTo>
                  <a:pt x="0" y="150519"/>
                </a:lnTo>
                <a:close/>
              </a:path>
            </a:pathLst>
          </a:custGeom>
          <a:solidFill>
            <a:srgbClr val="4A4849"/>
          </a:solidFill>
          <a:ln>
            <a:noFill/>
          </a:ln>
        </p:spPr>
      </p:sp>
      <p:sp>
        <p:nvSpPr>
          <p:cNvPr id="335" name="Google Shape;335;p16"/>
          <p:cNvSpPr/>
          <p:nvPr/>
        </p:nvSpPr>
        <p:spPr>
          <a:xfrm>
            <a:off x="-540160" y="9715500"/>
            <a:ext cx="7108723" cy="571500"/>
          </a:xfrm>
          <a:custGeom>
            <a:avLst/>
            <a:gdLst/>
            <a:ahLst/>
            <a:cxnLst/>
            <a:rect l="l" t="t" r="r" b="b"/>
            <a:pathLst>
              <a:path w="1872256" h="150519" extrusionOk="0">
                <a:moveTo>
                  <a:pt x="0" y="0"/>
                </a:moveTo>
                <a:lnTo>
                  <a:pt x="1872256" y="0"/>
                </a:lnTo>
                <a:lnTo>
                  <a:pt x="1872256" y="150519"/>
                </a:lnTo>
                <a:lnTo>
                  <a:pt x="0" y="150519"/>
                </a:lnTo>
                <a:close/>
              </a:path>
            </a:pathLst>
          </a:custGeom>
          <a:solidFill>
            <a:srgbClr val="5B85A9"/>
          </a:solidFill>
          <a:ln>
            <a:noFill/>
          </a:ln>
        </p:spPr>
      </p:sp>
      <p:sp>
        <p:nvSpPr>
          <p:cNvPr id="336" name="Google Shape;336;p16"/>
          <p:cNvSpPr/>
          <p:nvPr/>
        </p:nvSpPr>
        <p:spPr>
          <a:xfrm>
            <a:off x="0" y="5654340"/>
            <a:ext cx="6568563" cy="4061160"/>
          </a:xfrm>
          <a:custGeom>
            <a:avLst/>
            <a:gdLst/>
            <a:ahLst/>
            <a:cxnLst/>
            <a:rect l="l" t="t" r="r" b="b"/>
            <a:pathLst>
              <a:path w="6568563" h="4061160" extrusionOk="0">
                <a:moveTo>
                  <a:pt x="0" y="0"/>
                </a:moveTo>
                <a:lnTo>
                  <a:pt x="6568563" y="0"/>
                </a:lnTo>
                <a:lnTo>
                  <a:pt x="6568563" y="4061160"/>
                </a:lnTo>
                <a:lnTo>
                  <a:pt x="0" y="4061160"/>
                </a:lnTo>
                <a:lnTo>
                  <a:pt x="0" y="0"/>
                </a:lnTo>
                <a:close/>
              </a:path>
            </a:pathLst>
          </a:custGeom>
          <a:blipFill rotWithShape="1">
            <a:blip r:embed="rId3">
              <a:alphaModFix/>
            </a:blip>
            <a:stretch>
              <a:fillRect t="-1790" b="-19712"/>
            </a:stretch>
          </a:blipFill>
          <a:ln>
            <a:noFill/>
          </a:ln>
        </p:spPr>
      </p:sp>
      <p:sp>
        <p:nvSpPr>
          <p:cNvPr id="337" name="Google Shape;337;p16"/>
          <p:cNvSpPr txBox="1"/>
          <p:nvPr/>
        </p:nvSpPr>
        <p:spPr>
          <a:xfrm>
            <a:off x="327500" y="9355050"/>
            <a:ext cx="6241200" cy="277200"/>
          </a:xfrm>
          <a:prstGeom prst="rect">
            <a:avLst/>
          </a:prstGeom>
          <a:noFill/>
          <a:ln>
            <a:noFill/>
          </a:ln>
        </p:spPr>
        <p:txBody>
          <a:bodyPr spcFirstLastPara="1" wrap="square" lIns="0" tIns="0" rIns="0" bIns="0" anchor="t" anchorCtr="0">
            <a:spAutoFit/>
          </a:bodyPr>
          <a:lstStyle/>
          <a:p>
            <a:pPr marL="0" marR="0" lvl="0" indent="0" algn="ctr" rtl="0">
              <a:lnSpc>
                <a:spcPct val="140000"/>
              </a:lnSpc>
              <a:spcBef>
                <a:spcPts val="0"/>
              </a:spcBef>
              <a:spcAft>
                <a:spcPts val="0"/>
              </a:spcAft>
              <a:buNone/>
            </a:pPr>
            <a:r>
              <a:rPr lang="en-US" sz="1800">
                <a:solidFill>
                  <a:schemeClr val="lt1"/>
                </a:solidFill>
              </a:rPr>
              <a:t>Photo courtesy of </a:t>
            </a:r>
            <a:r>
              <a:rPr lang="en-US" sz="1800" u="sng">
                <a:solidFill>
                  <a:schemeClr val="hlink"/>
                </a:solidFill>
                <a:hlinkClick r:id="rId4"/>
              </a:rPr>
              <a:t>Windell Oskay</a:t>
            </a:r>
            <a:r>
              <a:rPr lang="en-US" sz="1800">
                <a:solidFill>
                  <a:schemeClr val="lt1"/>
                </a:solidFill>
              </a:rPr>
              <a:t> on Flickr. License: CC BY.</a:t>
            </a:r>
            <a:r>
              <a:rPr lang="en-US" sz="1700" b="0" i="0" u="sng" strike="noStrike" cap="none">
                <a:solidFill>
                  <a:srgbClr val="FFFFFF"/>
                </a:solidFill>
                <a:latin typeface="Arial"/>
                <a:ea typeface="Arial"/>
                <a:cs typeface="Arial"/>
                <a:sym typeface="Arial"/>
                <a:hlinkClick r:id="rId5">
                  <a:extLst>
                    <a:ext uri="{A12FA001-AC4F-418D-AE19-62706E023703}">
                      <ahyp:hlinkClr xmlns:ahyp="http://schemas.microsoft.com/office/drawing/2018/hyperlinkcolor" val="tx"/>
                    </a:ext>
                  </a:extLst>
                </a:hlinkClick>
              </a:rPr>
              <a:t>.</a:t>
            </a:r>
            <a:endParaRPr/>
          </a:p>
        </p:txBody>
      </p:sp>
      <p:sp>
        <p:nvSpPr>
          <p:cNvPr id="338" name="Google Shape;338;p16"/>
          <p:cNvSpPr txBox="1"/>
          <p:nvPr/>
        </p:nvSpPr>
        <p:spPr>
          <a:xfrm>
            <a:off x="1028700" y="1695674"/>
            <a:ext cx="4254000" cy="492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DEBATE</a:t>
            </a:r>
            <a:endParaRPr/>
          </a:p>
        </p:txBody>
      </p:sp>
      <p:grpSp>
        <p:nvGrpSpPr>
          <p:cNvPr id="339" name="Google Shape;339;p16"/>
          <p:cNvGrpSpPr/>
          <p:nvPr/>
        </p:nvGrpSpPr>
        <p:grpSpPr>
          <a:xfrm>
            <a:off x="1028700" y="2432814"/>
            <a:ext cx="5179725" cy="2042243"/>
            <a:chOff x="0" y="-47625"/>
            <a:chExt cx="6906300" cy="2722990"/>
          </a:xfrm>
        </p:grpSpPr>
        <p:sp>
          <p:nvSpPr>
            <p:cNvPr id="340" name="Google Shape;340;p16"/>
            <p:cNvSpPr txBox="1"/>
            <p:nvPr/>
          </p:nvSpPr>
          <p:spPr>
            <a:xfrm>
              <a:off x="0" y="622165"/>
              <a:ext cx="6906300" cy="2053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0" i="1" u="sng" strike="noStrike" cap="none">
                  <a:solidFill>
                    <a:srgbClr val="4A4849"/>
                  </a:solidFill>
                  <a:latin typeface="Arial"/>
                  <a:ea typeface="Arial"/>
                  <a:cs typeface="Arial"/>
                  <a:sym typeface="Arial"/>
                  <a:hlinkClick r:id="rId6">
                    <a:extLst>
                      <a:ext uri="{A12FA001-AC4F-418D-AE19-62706E023703}">
                        <ahyp:hlinkClr xmlns:ahyp="http://schemas.microsoft.com/office/drawing/2018/hyperlinkcolor" val="tx"/>
                      </a:ext>
                    </a:extLst>
                  </a:hlinkClick>
                </a:rPr>
                <a:t>From Mining to E-waste: The Environmental and Climate Justice Implications of the Electronics Hardware Life Cycle</a:t>
              </a:r>
              <a:endParaRPr/>
            </a:p>
          </p:txBody>
        </p:sp>
        <p:sp>
          <p:nvSpPr>
            <p:cNvPr id="341" name="Google Shape;341;p16"/>
            <p:cNvSpPr txBox="1"/>
            <p:nvPr/>
          </p:nvSpPr>
          <p:spPr>
            <a:xfrm>
              <a:off x="0" y="-47625"/>
              <a:ext cx="69063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Step 1: Read</a:t>
              </a:r>
              <a:endParaRPr/>
            </a:p>
          </p:txBody>
        </p:sp>
      </p:grpSp>
      <p:grpSp>
        <p:nvGrpSpPr>
          <p:cNvPr id="342" name="Google Shape;342;p16"/>
          <p:cNvGrpSpPr/>
          <p:nvPr/>
        </p:nvGrpSpPr>
        <p:grpSpPr>
          <a:xfrm>
            <a:off x="7065096" y="1695680"/>
            <a:ext cx="10194300" cy="3710393"/>
            <a:chOff x="0" y="38108"/>
            <a:chExt cx="13592400" cy="4947190"/>
          </a:xfrm>
        </p:grpSpPr>
        <p:sp>
          <p:nvSpPr>
            <p:cNvPr id="343" name="Google Shape;343;p16"/>
            <p:cNvSpPr txBox="1"/>
            <p:nvPr/>
          </p:nvSpPr>
          <p:spPr>
            <a:xfrm>
              <a:off x="0" y="707898"/>
              <a:ext cx="13592400" cy="4277400"/>
            </a:xfrm>
            <a:prstGeom prst="rect">
              <a:avLst/>
            </a:prstGeom>
            <a:noFill/>
            <a:ln>
              <a:noFill/>
            </a:ln>
          </p:spPr>
          <p:txBody>
            <a:bodyPr spcFirstLastPara="1" wrap="square" lIns="0" tIns="0" rIns="0" bIns="0" anchor="t" anchorCtr="0">
              <a:spAutoFit/>
            </a:bodyPr>
            <a:lstStyle/>
            <a:p>
              <a:pPr marL="457200" marR="0" lvl="1" indent="-387413" algn="l" rtl="0">
                <a:lnSpc>
                  <a:spcPct val="100000"/>
                </a:lnSpc>
                <a:spcBef>
                  <a:spcPts val="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Split the class into two groups</a:t>
              </a:r>
              <a:endParaRPr/>
            </a:p>
            <a:p>
              <a:pPr marL="457200" marR="0" lvl="1" indent="-387413" algn="l" rtl="0">
                <a:lnSpc>
                  <a:spcPct val="100000"/>
                </a:lnSpc>
                <a:spcBef>
                  <a:spcPts val="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Choose a prompt:</a:t>
              </a:r>
              <a:endParaRPr/>
            </a:p>
            <a:p>
              <a:pPr marL="1143000" marR="0" lvl="2" indent="-387413" algn="l" rtl="0">
                <a:lnSpc>
                  <a:spcPct val="100000"/>
                </a:lnSpc>
                <a:spcBef>
                  <a:spcPts val="1000"/>
                </a:spcBef>
                <a:spcAft>
                  <a:spcPts val="0"/>
                </a:spcAft>
                <a:buClr>
                  <a:srgbClr val="4A4849"/>
                </a:buClr>
                <a:buSzPts val="2501"/>
                <a:buFont typeface="Arial"/>
                <a:buAutoNum type="alphaLcPeriod"/>
              </a:pPr>
              <a:r>
                <a:rPr lang="en-US" sz="2501" b="0" i="0" u="none" strike="noStrike" cap="none">
                  <a:solidFill>
                    <a:srgbClr val="4A4849"/>
                  </a:solidFill>
                  <a:latin typeface="Arial"/>
                  <a:ea typeface="Arial"/>
                  <a:cs typeface="Arial"/>
                  <a:sym typeface="Arial"/>
                </a:rPr>
                <a:t>Responsibility for the environmental harms should be shared equally among corporations, governments, and consumers</a:t>
              </a:r>
              <a:endParaRPr/>
            </a:p>
            <a:p>
              <a:pPr marL="1143000" marR="0" lvl="2" indent="-387413" algn="l" rtl="0">
                <a:lnSpc>
                  <a:spcPct val="100000"/>
                </a:lnSpc>
                <a:spcBef>
                  <a:spcPts val="0"/>
                </a:spcBef>
                <a:spcAft>
                  <a:spcPts val="0"/>
                </a:spcAft>
                <a:buClr>
                  <a:srgbClr val="4A4849"/>
                </a:buClr>
                <a:buSzPts val="2501"/>
                <a:buFont typeface="Arial"/>
                <a:buAutoNum type="alphaLcPeriod"/>
              </a:pPr>
              <a:r>
                <a:rPr lang="en-US" sz="2501" b="0" i="0" u="none" strike="noStrike" cap="none">
                  <a:solidFill>
                    <a:srgbClr val="4A4849"/>
                  </a:solidFill>
                  <a:latin typeface="Arial"/>
                  <a:ea typeface="Arial"/>
                  <a:cs typeface="Arial"/>
                  <a:sym typeface="Arial"/>
                </a:rPr>
                <a:t>The global electronics industry perpetuates environmental inequity</a:t>
              </a:r>
              <a:endParaRPr/>
            </a:p>
            <a:p>
              <a:pPr marL="1143000" marR="0" lvl="2" indent="-387413" algn="l" rtl="0">
                <a:lnSpc>
                  <a:spcPct val="100000"/>
                </a:lnSpc>
                <a:spcBef>
                  <a:spcPts val="0"/>
                </a:spcBef>
                <a:spcAft>
                  <a:spcPts val="0"/>
                </a:spcAft>
                <a:buClr>
                  <a:srgbClr val="4A4849"/>
                </a:buClr>
                <a:buSzPts val="2501"/>
                <a:buFont typeface="Arial"/>
                <a:buAutoNum type="alphaLcPeriod"/>
              </a:pPr>
              <a:r>
                <a:rPr lang="en-US" sz="2501" b="0" i="0" u="none" strike="noStrike" cap="none">
                  <a:solidFill>
                    <a:srgbClr val="4A4849"/>
                  </a:solidFill>
                  <a:latin typeface="Arial"/>
                  <a:ea typeface="Arial"/>
                  <a:cs typeface="Arial"/>
                  <a:sym typeface="Arial"/>
                </a:rPr>
                <a:t>Transitioning to circular economy for the electronics economy is feasible</a:t>
              </a:r>
              <a:endParaRPr/>
            </a:p>
          </p:txBody>
        </p:sp>
        <p:sp>
          <p:nvSpPr>
            <p:cNvPr id="344" name="Google Shape;344;p16"/>
            <p:cNvSpPr txBox="1"/>
            <p:nvPr/>
          </p:nvSpPr>
          <p:spPr>
            <a:xfrm>
              <a:off x="0" y="38108"/>
              <a:ext cx="135924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Step 2: Set Up Debate</a:t>
              </a:r>
              <a:endParaRPr/>
            </a:p>
          </p:txBody>
        </p:sp>
      </p:grpSp>
      <p:grpSp>
        <p:nvGrpSpPr>
          <p:cNvPr id="345" name="Google Shape;345;p16"/>
          <p:cNvGrpSpPr/>
          <p:nvPr/>
        </p:nvGrpSpPr>
        <p:grpSpPr>
          <a:xfrm>
            <a:off x="7065096" y="6057316"/>
            <a:ext cx="10194300" cy="1657268"/>
            <a:chOff x="0" y="-47625"/>
            <a:chExt cx="13592400" cy="2209690"/>
          </a:xfrm>
        </p:grpSpPr>
        <p:sp>
          <p:nvSpPr>
            <p:cNvPr id="346" name="Google Shape;346;p16"/>
            <p:cNvSpPr txBox="1"/>
            <p:nvPr/>
          </p:nvSpPr>
          <p:spPr>
            <a:xfrm>
              <a:off x="0" y="622165"/>
              <a:ext cx="13592400" cy="1539900"/>
            </a:xfrm>
            <a:prstGeom prst="rect">
              <a:avLst/>
            </a:prstGeom>
            <a:noFill/>
            <a:ln>
              <a:noFill/>
            </a:ln>
          </p:spPr>
          <p:txBody>
            <a:bodyPr spcFirstLastPara="1" wrap="square" lIns="0" tIns="0" rIns="0" bIns="0" anchor="t" anchorCtr="0">
              <a:spAutoFit/>
            </a:bodyPr>
            <a:lstStyle/>
            <a:p>
              <a:pPr marL="457200" marR="0" lvl="1" indent="-387413" algn="l" rtl="0">
                <a:lnSpc>
                  <a:spcPct val="100000"/>
                </a:lnSpc>
                <a:spcBef>
                  <a:spcPts val="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Each side presents an argument (2-5 minutes)</a:t>
              </a:r>
              <a:endParaRPr/>
            </a:p>
            <a:p>
              <a:pPr marL="457200" marR="0" lvl="1" indent="-387413" algn="l" rtl="0">
                <a:lnSpc>
                  <a:spcPct val="100000"/>
                </a:lnSpc>
                <a:spcBef>
                  <a:spcPts val="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Time given for rebuttals (5 min)</a:t>
              </a:r>
              <a:endParaRPr/>
            </a:p>
            <a:p>
              <a:pPr marL="457200" marR="0" lvl="1" indent="-387413" algn="l" rtl="0">
                <a:lnSpc>
                  <a:spcPct val="100000"/>
                </a:lnSpc>
                <a:spcBef>
                  <a:spcPts val="0"/>
                </a:spcBef>
                <a:spcAft>
                  <a:spcPts val="0"/>
                </a:spcAft>
                <a:buClr>
                  <a:srgbClr val="4A4849"/>
                </a:buClr>
                <a:buSzPts val="2501"/>
                <a:buFont typeface="Arial"/>
                <a:buChar char="•"/>
              </a:pPr>
              <a:r>
                <a:rPr lang="en-US" sz="2501" b="0" i="0" u="none" strike="noStrike" cap="none">
                  <a:solidFill>
                    <a:srgbClr val="4A4849"/>
                  </a:solidFill>
                  <a:latin typeface="Arial"/>
                  <a:ea typeface="Arial"/>
                  <a:cs typeface="Arial"/>
                  <a:sym typeface="Arial"/>
                </a:rPr>
                <a:t>Conclusions (5 min)</a:t>
              </a:r>
              <a:endParaRPr/>
            </a:p>
          </p:txBody>
        </p:sp>
        <p:sp>
          <p:nvSpPr>
            <p:cNvPr id="347" name="Google Shape;347;p16"/>
            <p:cNvSpPr txBox="1"/>
            <p:nvPr/>
          </p:nvSpPr>
          <p:spPr>
            <a:xfrm>
              <a:off x="0" y="-47625"/>
              <a:ext cx="13592400" cy="513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501" b="1" i="0" u="none" strike="noStrike" cap="none">
                  <a:solidFill>
                    <a:srgbClr val="4A4849"/>
                  </a:solidFill>
                  <a:latin typeface="Arial"/>
                  <a:ea typeface="Arial"/>
                  <a:cs typeface="Arial"/>
                  <a:sym typeface="Arial"/>
                </a:rPr>
                <a:t>Step 3: Debate</a:t>
              </a:r>
              <a:endParaRPr/>
            </a:p>
          </p:txBody>
        </p:sp>
      </p:grpSp>
      <p:grpSp>
        <p:nvGrpSpPr>
          <p:cNvPr id="348" name="Google Shape;348;p16"/>
          <p:cNvGrpSpPr/>
          <p:nvPr/>
        </p:nvGrpSpPr>
        <p:grpSpPr>
          <a:xfrm>
            <a:off x="962027" y="1003725"/>
            <a:ext cx="8746177" cy="458700"/>
            <a:chOff x="962027" y="1003725"/>
            <a:chExt cx="8746177" cy="458700"/>
          </a:xfrm>
        </p:grpSpPr>
        <p:sp>
          <p:nvSpPr>
            <p:cNvPr id="349" name="Google Shape;349;p16"/>
            <p:cNvSpPr/>
            <p:nvPr/>
          </p:nvSpPr>
          <p:spPr>
            <a:xfrm>
              <a:off x="962027" y="1003725"/>
              <a:ext cx="2414400" cy="458700"/>
            </a:xfrm>
            <a:prstGeom prst="roundRect">
              <a:avLst>
                <a:gd name="adj" fmla="val 45896"/>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50" name="Google Shape;350;p16"/>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CASE STUDY #2</a:t>
              </a:r>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54"/>
        <p:cNvGrpSpPr/>
        <p:nvPr/>
      </p:nvGrpSpPr>
      <p:grpSpPr>
        <a:xfrm>
          <a:off x="0" y="0"/>
          <a:ext cx="0" cy="0"/>
          <a:chOff x="0" y="0"/>
          <a:chExt cx="0" cy="0"/>
        </a:xfrm>
      </p:grpSpPr>
      <p:sp>
        <p:nvSpPr>
          <p:cNvPr id="355" name="Google Shape;355;p17"/>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356" name="Google Shape;356;p17"/>
          <p:cNvSpPr/>
          <p:nvPr/>
        </p:nvSpPr>
        <p:spPr>
          <a:xfrm>
            <a:off x="12109962" y="0"/>
            <a:ext cx="7108723" cy="10287000"/>
          </a:xfrm>
          <a:custGeom>
            <a:avLst/>
            <a:gdLst/>
            <a:ahLst/>
            <a:cxnLst/>
            <a:rect l="l" t="t" r="r" b="b"/>
            <a:pathLst>
              <a:path w="1872256" h="2709333" extrusionOk="0">
                <a:moveTo>
                  <a:pt x="0" y="0"/>
                </a:moveTo>
                <a:lnTo>
                  <a:pt x="1872256" y="0"/>
                </a:lnTo>
                <a:lnTo>
                  <a:pt x="1872256" y="2709333"/>
                </a:lnTo>
                <a:lnTo>
                  <a:pt x="0" y="2709333"/>
                </a:lnTo>
                <a:close/>
              </a:path>
            </a:pathLst>
          </a:custGeom>
          <a:solidFill>
            <a:srgbClr val="5B85A9"/>
          </a:solidFill>
          <a:ln>
            <a:noFill/>
          </a:ln>
        </p:spPr>
      </p:sp>
      <p:grpSp>
        <p:nvGrpSpPr>
          <p:cNvPr id="357" name="Google Shape;357;p17"/>
          <p:cNvGrpSpPr/>
          <p:nvPr/>
        </p:nvGrpSpPr>
        <p:grpSpPr>
          <a:xfrm>
            <a:off x="1028700" y="3066438"/>
            <a:ext cx="10425375" cy="4267871"/>
            <a:chOff x="0" y="104775"/>
            <a:chExt cx="13900500" cy="5690495"/>
          </a:xfrm>
        </p:grpSpPr>
        <p:sp>
          <p:nvSpPr>
            <p:cNvPr id="358" name="Google Shape;358;p17"/>
            <p:cNvSpPr txBox="1"/>
            <p:nvPr/>
          </p:nvSpPr>
          <p:spPr>
            <a:xfrm>
              <a:off x="0" y="104775"/>
              <a:ext cx="13900500" cy="4445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831" b="1" i="0" u="none" strike="noStrike" cap="none">
                  <a:solidFill>
                    <a:srgbClr val="4A4849"/>
                  </a:solidFill>
                  <a:latin typeface="Arial"/>
                  <a:ea typeface="Arial"/>
                  <a:cs typeface="Arial"/>
                  <a:sym typeface="Arial"/>
                </a:rPr>
                <a:t>Beyond the Module</a:t>
              </a:r>
              <a:endParaRPr/>
            </a:p>
          </p:txBody>
        </p:sp>
        <p:sp>
          <p:nvSpPr>
            <p:cNvPr id="359" name="Google Shape;359;p17"/>
            <p:cNvSpPr txBox="1"/>
            <p:nvPr/>
          </p:nvSpPr>
          <p:spPr>
            <a:xfrm>
              <a:off x="0" y="5138570"/>
              <a:ext cx="13528500" cy="656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PART 4</a:t>
              </a:r>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63"/>
        <p:cNvGrpSpPr/>
        <p:nvPr/>
      </p:nvGrpSpPr>
      <p:grpSpPr>
        <a:xfrm>
          <a:off x="0" y="0"/>
          <a:ext cx="0" cy="0"/>
          <a:chOff x="0" y="0"/>
          <a:chExt cx="0" cy="0"/>
        </a:xfrm>
      </p:grpSpPr>
      <p:sp>
        <p:nvSpPr>
          <p:cNvPr id="364" name="Google Shape;364;p18"/>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365" name="Google Shape;365;p18"/>
          <p:cNvSpPr/>
          <p:nvPr/>
        </p:nvSpPr>
        <p:spPr>
          <a:xfrm>
            <a:off x="12109962" y="9715500"/>
            <a:ext cx="6178038" cy="583333"/>
          </a:xfrm>
          <a:custGeom>
            <a:avLst/>
            <a:gdLst/>
            <a:ahLst/>
            <a:cxnLst/>
            <a:rect l="l" t="t" r="r" b="b"/>
            <a:pathLst>
              <a:path w="1627138" h="153635" extrusionOk="0">
                <a:moveTo>
                  <a:pt x="0" y="0"/>
                </a:moveTo>
                <a:lnTo>
                  <a:pt x="1627138" y="0"/>
                </a:lnTo>
                <a:lnTo>
                  <a:pt x="1627138" y="153635"/>
                </a:lnTo>
                <a:lnTo>
                  <a:pt x="0" y="153635"/>
                </a:lnTo>
                <a:close/>
              </a:path>
            </a:pathLst>
          </a:custGeom>
          <a:solidFill>
            <a:srgbClr val="5B85A9"/>
          </a:solidFill>
          <a:ln>
            <a:noFill/>
          </a:ln>
        </p:spPr>
      </p:sp>
      <p:grpSp>
        <p:nvGrpSpPr>
          <p:cNvPr id="366" name="Google Shape;366;p18"/>
          <p:cNvGrpSpPr/>
          <p:nvPr/>
        </p:nvGrpSpPr>
        <p:grpSpPr>
          <a:xfrm>
            <a:off x="1019175" y="1606600"/>
            <a:ext cx="10985625" cy="7306227"/>
            <a:chOff x="0" y="66683"/>
            <a:chExt cx="14647500" cy="9741636"/>
          </a:xfrm>
        </p:grpSpPr>
        <p:sp>
          <p:nvSpPr>
            <p:cNvPr id="367" name="Google Shape;367;p18"/>
            <p:cNvSpPr txBox="1"/>
            <p:nvPr/>
          </p:nvSpPr>
          <p:spPr>
            <a:xfrm>
              <a:off x="0" y="66683"/>
              <a:ext cx="14647500" cy="143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Life Cycle Analysis (LCA)</a:t>
              </a:r>
              <a:endParaRPr/>
            </a:p>
          </p:txBody>
        </p:sp>
        <p:sp>
          <p:nvSpPr>
            <p:cNvPr id="368" name="Google Shape;368;p18"/>
            <p:cNvSpPr txBox="1"/>
            <p:nvPr/>
          </p:nvSpPr>
          <p:spPr>
            <a:xfrm>
              <a:off x="0" y="2701215"/>
              <a:ext cx="14238900" cy="4804200"/>
            </a:xfrm>
            <a:prstGeom prst="rect">
              <a:avLst/>
            </a:prstGeom>
            <a:noFill/>
            <a:ln>
              <a:noFill/>
            </a:ln>
          </p:spPr>
          <p:txBody>
            <a:bodyPr spcFirstLastPara="1" wrap="square" lIns="0" tIns="0" rIns="0" bIns="0" anchor="t" anchorCtr="0">
              <a:spAutoFit/>
            </a:bodyPr>
            <a:lstStyle/>
            <a:p>
              <a:pPr marL="457200" marR="0" lvl="1" indent="-33661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Review the case study introduction and definitions of LCA and SLCA</a:t>
              </a:r>
              <a:endParaRPr/>
            </a:p>
            <a:p>
              <a:pPr marL="457200" marR="0" lvl="1" indent="-33661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Choose an approach: LCA (environmental) or SLCA (social)</a:t>
              </a:r>
              <a:endParaRPr/>
            </a:p>
            <a:p>
              <a:pPr marL="457200" marR="0" lvl="1" indent="-33661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Map out the plan using the 4 LCA phases:</a:t>
              </a:r>
              <a:endParaRPr/>
            </a:p>
            <a:p>
              <a:pPr marL="1143000" marR="0" lvl="2" indent="-393763" algn="l" rtl="0">
                <a:lnSpc>
                  <a:spcPct val="100000"/>
                </a:lnSpc>
                <a:spcBef>
                  <a:spcPts val="0"/>
                </a:spcBef>
                <a:spcAft>
                  <a:spcPts val="0"/>
                </a:spcAft>
                <a:buClr>
                  <a:srgbClr val="4A4849"/>
                </a:buClr>
                <a:buSzPts val="2601"/>
                <a:buFont typeface="Arial"/>
                <a:buAutoNum type="alphaLcPeriod"/>
              </a:pPr>
              <a:r>
                <a:rPr lang="en-US" sz="2601" b="0" i="0" u="none" strike="noStrike" cap="none">
                  <a:solidFill>
                    <a:srgbClr val="4A4849"/>
                  </a:solidFill>
                  <a:latin typeface="Arial"/>
                  <a:ea typeface="Arial"/>
                  <a:cs typeface="Arial"/>
                  <a:sym typeface="Arial"/>
                </a:rPr>
                <a:t>Goal and Scope- Define purpose, system boundaries, and functional unit</a:t>
              </a:r>
              <a:endParaRPr/>
            </a:p>
            <a:p>
              <a:pPr marL="1143000" marR="0" lvl="2" indent="-393763" algn="l" rtl="0">
                <a:lnSpc>
                  <a:spcPct val="100000"/>
                </a:lnSpc>
                <a:spcBef>
                  <a:spcPts val="0"/>
                </a:spcBef>
                <a:spcAft>
                  <a:spcPts val="0"/>
                </a:spcAft>
                <a:buClr>
                  <a:srgbClr val="4A4849"/>
                </a:buClr>
                <a:buSzPts val="2601"/>
                <a:buFont typeface="Arial"/>
                <a:buAutoNum type="alphaLcPeriod"/>
              </a:pPr>
              <a:r>
                <a:rPr lang="en-US" sz="2601" b="0" i="0" u="none" strike="noStrike" cap="none">
                  <a:solidFill>
                    <a:srgbClr val="4A4849"/>
                  </a:solidFill>
                  <a:latin typeface="Arial"/>
                  <a:ea typeface="Arial"/>
                  <a:cs typeface="Arial"/>
                  <a:sym typeface="Arial"/>
                </a:rPr>
                <a:t>Inventory- identify data needed and possible sources</a:t>
              </a:r>
              <a:endParaRPr/>
            </a:p>
            <a:p>
              <a:pPr marL="1143000" marR="0" lvl="2" indent="-393763" algn="l" rtl="0">
                <a:lnSpc>
                  <a:spcPct val="100000"/>
                </a:lnSpc>
                <a:spcBef>
                  <a:spcPts val="0"/>
                </a:spcBef>
                <a:spcAft>
                  <a:spcPts val="0"/>
                </a:spcAft>
                <a:buClr>
                  <a:srgbClr val="4A4849"/>
                </a:buClr>
                <a:buSzPts val="2601"/>
                <a:buFont typeface="Arial"/>
                <a:buAutoNum type="alphaLcPeriod"/>
              </a:pPr>
              <a:r>
                <a:rPr lang="en-US" sz="2601" b="0" i="0" u="none" strike="noStrike" cap="none">
                  <a:solidFill>
                    <a:srgbClr val="4A4849"/>
                  </a:solidFill>
                  <a:latin typeface="Arial"/>
                  <a:ea typeface="Arial"/>
                  <a:cs typeface="Arial"/>
                  <a:sym typeface="Arial"/>
                </a:rPr>
                <a:t>Impact Assessment- determine the impacts assessed</a:t>
              </a:r>
              <a:endParaRPr/>
            </a:p>
            <a:p>
              <a:pPr marL="1143000" marR="0" lvl="2" indent="-393763" algn="l" rtl="0">
                <a:lnSpc>
                  <a:spcPct val="100000"/>
                </a:lnSpc>
                <a:spcBef>
                  <a:spcPts val="0"/>
                </a:spcBef>
                <a:spcAft>
                  <a:spcPts val="0"/>
                </a:spcAft>
                <a:buClr>
                  <a:srgbClr val="4A4849"/>
                </a:buClr>
                <a:buSzPts val="2601"/>
                <a:buFont typeface="Arial"/>
                <a:buAutoNum type="alphaLcPeriod"/>
              </a:pPr>
              <a:r>
                <a:rPr lang="en-US" sz="2601" b="0" i="0" u="none" strike="noStrike" cap="none">
                  <a:solidFill>
                    <a:srgbClr val="4A4849"/>
                  </a:solidFill>
                  <a:latin typeface="Arial"/>
                  <a:ea typeface="Arial"/>
                  <a:cs typeface="Arial"/>
                  <a:sym typeface="Arial"/>
                </a:rPr>
                <a:t>Interpretation- hypothesize findings and limitations</a:t>
              </a:r>
              <a:endParaRPr/>
            </a:p>
            <a:p>
              <a:pPr marL="457200" marR="0" lvl="1" indent="-33661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Collect Sample data and present findings to the class (optional)</a:t>
              </a:r>
              <a:endParaRPr/>
            </a:p>
          </p:txBody>
        </p:sp>
        <p:sp>
          <p:nvSpPr>
            <p:cNvPr id="369" name="Google Shape;369;p18"/>
            <p:cNvSpPr txBox="1"/>
            <p:nvPr/>
          </p:nvSpPr>
          <p:spPr>
            <a:xfrm>
              <a:off x="0" y="2009412"/>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Instructions</a:t>
              </a:r>
              <a:endParaRPr/>
            </a:p>
          </p:txBody>
        </p:sp>
        <p:sp>
          <p:nvSpPr>
            <p:cNvPr id="370" name="Google Shape;370;p18"/>
            <p:cNvSpPr txBox="1"/>
            <p:nvPr/>
          </p:nvSpPr>
          <p:spPr>
            <a:xfrm>
              <a:off x="12700" y="9439019"/>
              <a:ext cx="142389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371" name="Google Shape;371;p18"/>
          <p:cNvGrpSpPr/>
          <p:nvPr/>
        </p:nvGrpSpPr>
        <p:grpSpPr>
          <a:xfrm>
            <a:off x="962033" y="1003725"/>
            <a:ext cx="8746170" cy="458700"/>
            <a:chOff x="962033" y="1003725"/>
            <a:chExt cx="8746170" cy="458700"/>
          </a:xfrm>
        </p:grpSpPr>
        <p:sp>
          <p:nvSpPr>
            <p:cNvPr id="372" name="Google Shape;372;p18"/>
            <p:cNvSpPr/>
            <p:nvPr/>
          </p:nvSpPr>
          <p:spPr>
            <a:xfrm>
              <a:off x="962033" y="1003725"/>
              <a:ext cx="3027600" cy="458700"/>
            </a:xfrm>
            <a:prstGeom prst="roundRect">
              <a:avLst>
                <a:gd name="adj" fmla="val 45896"/>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73" name="Google Shape;373;p18"/>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PROJECT OPTION #1</a:t>
              </a:r>
              <a:endParaRPr/>
            </a:p>
          </p:txBody>
        </p:sp>
      </p:grpSp>
      <p:sp>
        <p:nvSpPr>
          <p:cNvPr id="374" name="Google Shape;374;p18"/>
          <p:cNvSpPr txBox="1"/>
          <p:nvPr/>
        </p:nvSpPr>
        <p:spPr>
          <a:xfrm>
            <a:off x="12406575" y="184700"/>
            <a:ext cx="55848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800">
              <a:solidFill>
                <a:srgbClr val="4A4849"/>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78"/>
        <p:cNvGrpSpPr/>
        <p:nvPr/>
      </p:nvGrpSpPr>
      <p:grpSpPr>
        <a:xfrm>
          <a:off x="0" y="0"/>
          <a:ext cx="0" cy="0"/>
          <a:chOff x="0" y="0"/>
          <a:chExt cx="0" cy="0"/>
        </a:xfrm>
      </p:grpSpPr>
      <p:sp>
        <p:nvSpPr>
          <p:cNvPr id="379" name="Google Shape;379;p19"/>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380" name="Google Shape;380;p19"/>
          <p:cNvSpPr/>
          <p:nvPr/>
        </p:nvSpPr>
        <p:spPr>
          <a:xfrm>
            <a:off x="11349275" y="9678675"/>
            <a:ext cx="7476699" cy="597081"/>
          </a:xfrm>
          <a:custGeom>
            <a:avLst/>
            <a:gdLst/>
            <a:ahLst/>
            <a:cxnLst/>
            <a:rect l="l" t="t" r="r" b="b"/>
            <a:pathLst>
              <a:path w="1627138" h="157230" extrusionOk="0">
                <a:moveTo>
                  <a:pt x="0" y="0"/>
                </a:moveTo>
                <a:lnTo>
                  <a:pt x="1627138" y="0"/>
                </a:lnTo>
                <a:lnTo>
                  <a:pt x="1627138" y="157230"/>
                </a:lnTo>
                <a:lnTo>
                  <a:pt x="0" y="157230"/>
                </a:lnTo>
                <a:close/>
              </a:path>
            </a:pathLst>
          </a:custGeom>
          <a:solidFill>
            <a:srgbClr val="5B85A9"/>
          </a:solidFill>
          <a:ln>
            <a:noFill/>
          </a:ln>
        </p:spPr>
      </p:sp>
      <p:sp>
        <p:nvSpPr>
          <p:cNvPr id="381" name="Google Shape;381;p19"/>
          <p:cNvSpPr/>
          <p:nvPr/>
        </p:nvSpPr>
        <p:spPr>
          <a:xfrm>
            <a:off x="12109962" y="0"/>
            <a:ext cx="6178038" cy="9715500"/>
          </a:xfrm>
          <a:custGeom>
            <a:avLst/>
            <a:gdLst/>
            <a:ahLst/>
            <a:cxnLst/>
            <a:rect l="l" t="t" r="r" b="b"/>
            <a:pathLst>
              <a:path w="957140" h="1505185" extrusionOk="0">
                <a:moveTo>
                  <a:pt x="0" y="0"/>
                </a:moveTo>
                <a:lnTo>
                  <a:pt x="957140" y="0"/>
                </a:lnTo>
                <a:lnTo>
                  <a:pt x="957140" y="1505185"/>
                </a:lnTo>
                <a:lnTo>
                  <a:pt x="0" y="1505185"/>
                </a:lnTo>
                <a:close/>
              </a:path>
            </a:pathLst>
          </a:custGeom>
          <a:blipFill rotWithShape="1">
            <a:blip r:embed="rId3">
              <a:alphaModFix/>
            </a:blip>
            <a:stretch>
              <a:fillRect l="-13477" t="-7900" r="-13632"/>
            </a:stretch>
          </a:blipFill>
          <a:ln>
            <a:noFill/>
          </a:ln>
        </p:spPr>
      </p:sp>
      <p:grpSp>
        <p:nvGrpSpPr>
          <p:cNvPr id="382" name="Google Shape;382;p19"/>
          <p:cNvGrpSpPr/>
          <p:nvPr/>
        </p:nvGrpSpPr>
        <p:grpSpPr>
          <a:xfrm>
            <a:off x="1019175" y="1606594"/>
            <a:ext cx="10757475" cy="7414405"/>
            <a:chOff x="0" y="66675"/>
            <a:chExt cx="14343300" cy="9885873"/>
          </a:xfrm>
        </p:grpSpPr>
        <p:sp>
          <p:nvSpPr>
            <p:cNvPr id="383" name="Google Shape;383;p19"/>
            <p:cNvSpPr txBox="1"/>
            <p:nvPr/>
          </p:nvSpPr>
          <p:spPr>
            <a:xfrm>
              <a:off x="0" y="66675"/>
              <a:ext cx="14343300" cy="287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Crufting Experience &amp; Discussion</a:t>
              </a:r>
              <a:endParaRPr/>
            </a:p>
          </p:txBody>
        </p:sp>
        <p:sp>
          <p:nvSpPr>
            <p:cNvPr id="384" name="Google Shape;384;p19"/>
            <p:cNvSpPr txBox="1"/>
            <p:nvPr/>
          </p:nvSpPr>
          <p:spPr>
            <a:xfrm>
              <a:off x="0" y="3996615"/>
              <a:ext cx="14238900" cy="4270500"/>
            </a:xfrm>
            <a:prstGeom prst="rect">
              <a:avLst/>
            </a:prstGeom>
            <a:noFill/>
            <a:ln>
              <a:noFill/>
            </a:ln>
          </p:spPr>
          <p:txBody>
            <a:bodyPr spcFirstLastPara="1" wrap="square" lIns="0" tIns="0" rIns="0" bIns="0" anchor="t" anchorCtr="0">
              <a:spAutoFit/>
            </a:bodyPr>
            <a:lstStyle/>
            <a:p>
              <a:pPr marL="457200" marR="0" lvl="1" indent="-33661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Read </a:t>
              </a:r>
              <a:r>
                <a:rPr lang="en-US" sz="2601" b="0" i="1"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From Mining to E-waste: The Environmental and Climate Justice Implications of the Electronics Hardware Life Cycle</a:t>
              </a:r>
              <a:endParaRPr/>
            </a:p>
            <a:p>
              <a:pPr marL="457200" marR="0" lvl="1" indent="-33661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Scout for Cruft: explore dumps, recycling centers, free piles, etc for discard electronics and materials</a:t>
              </a:r>
              <a:endParaRPr/>
            </a:p>
            <a:p>
              <a:pPr marL="457200" marR="0" lvl="1" indent="-33661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Brainstorm: In your group discuss possible inventions or new uses for the materials collected </a:t>
              </a:r>
              <a:endParaRPr/>
            </a:p>
            <a:p>
              <a:pPr marL="457200" marR="0" lvl="1" indent="-336613" algn="l" rtl="0">
                <a:lnSpc>
                  <a:spcPct val="100000"/>
                </a:lnSpc>
                <a:spcBef>
                  <a:spcPts val="0"/>
                </a:spcBef>
                <a:spcAft>
                  <a:spcPts val="0"/>
                </a:spcAft>
                <a:buClr>
                  <a:srgbClr val="4A4849"/>
                </a:buClr>
                <a:buSzPts val="2601"/>
                <a:buFont typeface="Arial"/>
                <a:buAutoNum type="arabicPeriod"/>
              </a:pPr>
              <a:r>
                <a:rPr lang="en-US" sz="2601" b="0" i="0" u="none" strike="noStrike" cap="none">
                  <a:solidFill>
                    <a:srgbClr val="4A4849"/>
                  </a:solidFill>
                  <a:latin typeface="Arial"/>
                  <a:ea typeface="Arial"/>
                  <a:cs typeface="Arial"/>
                  <a:sym typeface="Arial"/>
                </a:rPr>
                <a:t>Design and Build: Sketch your concept, assign roles, and work to assemble your new creation</a:t>
              </a:r>
              <a:endParaRPr/>
            </a:p>
          </p:txBody>
        </p:sp>
        <p:sp>
          <p:nvSpPr>
            <p:cNvPr id="385" name="Google Shape;385;p19"/>
            <p:cNvSpPr txBox="1"/>
            <p:nvPr/>
          </p:nvSpPr>
          <p:spPr>
            <a:xfrm>
              <a:off x="0" y="3304812"/>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Instructions</a:t>
              </a:r>
              <a:endParaRPr/>
            </a:p>
          </p:txBody>
        </p:sp>
        <p:sp>
          <p:nvSpPr>
            <p:cNvPr id="386" name="Google Shape;386;p19"/>
            <p:cNvSpPr txBox="1"/>
            <p:nvPr/>
          </p:nvSpPr>
          <p:spPr>
            <a:xfrm>
              <a:off x="12700" y="9418848"/>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What does crufting reveal about how we value materials/objects?</a:t>
              </a:r>
              <a:endParaRPr/>
            </a:p>
          </p:txBody>
        </p:sp>
        <p:sp>
          <p:nvSpPr>
            <p:cNvPr id="387" name="Google Shape;387;p19"/>
            <p:cNvSpPr txBox="1"/>
            <p:nvPr/>
          </p:nvSpPr>
          <p:spPr>
            <a:xfrm>
              <a:off x="12700" y="8727045"/>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Discussion prompt</a:t>
              </a:r>
              <a:endParaRPr/>
            </a:p>
          </p:txBody>
        </p:sp>
      </p:grpSp>
      <p:grpSp>
        <p:nvGrpSpPr>
          <p:cNvPr id="388" name="Google Shape;388;p19"/>
          <p:cNvGrpSpPr/>
          <p:nvPr/>
        </p:nvGrpSpPr>
        <p:grpSpPr>
          <a:xfrm>
            <a:off x="962033" y="1003725"/>
            <a:ext cx="8746170" cy="458700"/>
            <a:chOff x="962033" y="1003725"/>
            <a:chExt cx="8746170" cy="458700"/>
          </a:xfrm>
        </p:grpSpPr>
        <p:sp>
          <p:nvSpPr>
            <p:cNvPr id="389" name="Google Shape;389;p19"/>
            <p:cNvSpPr/>
            <p:nvPr/>
          </p:nvSpPr>
          <p:spPr>
            <a:xfrm>
              <a:off x="962033" y="1003725"/>
              <a:ext cx="3027600" cy="458700"/>
            </a:xfrm>
            <a:prstGeom prst="roundRect">
              <a:avLst>
                <a:gd name="adj" fmla="val 45896"/>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390" name="Google Shape;390;p19"/>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PROJECT OPTION #2</a:t>
              </a:r>
              <a:endParaRPr/>
            </a:p>
          </p:txBody>
        </p:sp>
      </p:grpSp>
      <p:sp>
        <p:nvSpPr>
          <p:cNvPr id="391" name="Google Shape;391;p19"/>
          <p:cNvSpPr txBox="1"/>
          <p:nvPr/>
        </p:nvSpPr>
        <p:spPr>
          <a:xfrm>
            <a:off x="14150399" y="9678713"/>
            <a:ext cx="4369200" cy="59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Photo by Ellie Bultena. License: CC BY-NC.</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98"/>
        <p:cNvGrpSpPr/>
        <p:nvPr/>
      </p:nvGrpSpPr>
      <p:grpSpPr>
        <a:xfrm>
          <a:off x="0" y="0"/>
          <a:ext cx="0" cy="0"/>
          <a:chOff x="0" y="0"/>
          <a:chExt cx="0" cy="0"/>
        </a:xfrm>
      </p:grpSpPr>
      <p:sp>
        <p:nvSpPr>
          <p:cNvPr id="99" name="Google Shape;99;p2"/>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grpSp>
        <p:nvGrpSpPr>
          <p:cNvPr id="100" name="Google Shape;100;p2"/>
          <p:cNvGrpSpPr/>
          <p:nvPr/>
        </p:nvGrpSpPr>
        <p:grpSpPr>
          <a:xfrm>
            <a:off x="12109950" y="9715500"/>
            <a:ext cx="6178070" cy="571466"/>
            <a:chOff x="0" y="-38100"/>
            <a:chExt cx="1872256" cy="2747433"/>
          </a:xfrm>
        </p:grpSpPr>
        <p:sp>
          <p:nvSpPr>
            <p:cNvPr id="101" name="Google Shape;101;p2"/>
            <p:cNvSpPr/>
            <p:nvPr/>
          </p:nvSpPr>
          <p:spPr>
            <a:xfrm>
              <a:off x="0" y="0"/>
              <a:ext cx="1872256" cy="2709333"/>
            </a:xfrm>
            <a:custGeom>
              <a:avLst/>
              <a:gdLst/>
              <a:ahLst/>
              <a:cxnLst/>
              <a:rect l="l" t="t" r="r" b="b"/>
              <a:pathLst>
                <a:path w="1872256" h="2709333" extrusionOk="0">
                  <a:moveTo>
                    <a:pt x="0" y="0"/>
                  </a:moveTo>
                  <a:lnTo>
                    <a:pt x="1872256" y="0"/>
                  </a:lnTo>
                  <a:lnTo>
                    <a:pt x="1872256" y="2709333"/>
                  </a:lnTo>
                  <a:lnTo>
                    <a:pt x="0" y="2709333"/>
                  </a:lnTo>
                  <a:close/>
                </a:path>
              </a:pathLst>
            </a:custGeom>
            <a:solidFill>
              <a:srgbClr val="5B85A9"/>
            </a:solidFill>
            <a:ln>
              <a:noFill/>
            </a:ln>
          </p:spPr>
        </p:sp>
        <p:sp>
          <p:nvSpPr>
            <p:cNvPr id="102" name="Google Shape;102;p2"/>
            <p:cNvSpPr txBox="1"/>
            <p:nvPr/>
          </p:nvSpPr>
          <p:spPr>
            <a:xfrm>
              <a:off x="0" y="-38100"/>
              <a:ext cx="1872256" cy="2747433"/>
            </a:xfrm>
            <a:prstGeom prst="rect">
              <a:avLst/>
            </a:prstGeom>
            <a:noFill/>
            <a:ln>
              <a:noFill/>
            </a:ln>
          </p:spPr>
          <p:txBody>
            <a:bodyPr spcFirstLastPara="1" wrap="square" lIns="50800" tIns="50800" rIns="50800" bIns="50800" anchor="ctr" anchorCtr="0">
              <a:noAutofit/>
            </a:bodyPr>
            <a:lstStyle/>
            <a:p>
              <a:pPr marL="0" marR="0" lvl="0" indent="0" algn="ctr" rtl="0">
                <a:lnSpc>
                  <a:spcPct val="155555"/>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03" name="Google Shape;103;p2"/>
          <p:cNvSpPr/>
          <p:nvPr/>
        </p:nvSpPr>
        <p:spPr>
          <a:xfrm>
            <a:off x="12109962" y="-78165"/>
            <a:ext cx="6178038" cy="9793665"/>
          </a:xfrm>
          <a:custGeom>
            <a:avLst/>
            <a:gdLst/>
            <a:ahLst/>
            <a:cxnLst/>
            <a:rect l="l" t="t" r="r" b="b"/>
            <a:pathLst>
              <a:path w="6178038" h="9793665" extrusionOk="0">
                <a:moveTo>
                  <a:pt x="0" y="0"/>
                </a:moveTo>
                <a:lnTo>
                  <a:pt x="6178038" y="0"/>
                </a:lnTo>
                <a:lnTo>
                  <a:pt x="6178038" y="9793665"/>
                </a:lnTo>
                <a:lnTo>
                  <a:pt x="0" y="9793665"/>
                </a:lnTo>
                <a:lnTo>
                  <a:pt x="0" y="0"/>
                </a:lnTo>
                <a:close/>
              </a:path>
            </a:pathLst>
          </a:custGeom>
          <a:blipFill rotWithShape="1">
            <a:blip r:embed="rId3">
              <a:alphaModFix/>
            </a:blip>
            <a:stretch>
              <a:fillRect l="-60665" t="-3703" r="-65108" b="-3114"/>
            </a:stretch>
          </a:blipFill>
          <a:ln>
            <a:noFill/>
          </a:ln>
        </p:spPr>
      </p:sp>
      <p:sp>
        <p:nvSpPr>
          <p:cNvPr id="104" name="Google Shape;104;p2"/>
          <p:cNvSpPr txBox="1"/>
          <p:nvPr/>
        </p:nvSpPr>
        <p:spPr>
          <a:xfrm>
            <a:off x="1028700" y="1095375"/>
            <a:ext cx="107574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What’s in this module?</a:t>
            </a:r>
            <a:endParaRPr/>
          </a:p>
        </p:txBody>
      </p:sp>
      <p:sp>
        <p:nvSpPr>
          <p:cNvPr id="105" name="Google Shape;105;p2"/>
          <p:cNvSpPr txBox="1"/>
          <p:nvPr/>
        </p:nvSpPr>
        <p:spPr>
          <a:xfrm>
            <a:off x="1028700" y="3221729"/>
            <a:ext cx="10679100" cy="2402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This module consists of a case study that introduces the three main stages of the global electronics hardware cycle. Students will learn how to utilize life cycle assessment and circular economics as a mechanism to assess and understand climate justice disparities. </a:t>
            </a:r>
            <a:endParaRPr/>
          </a:p>
          <a:p>
            <a:pPr marL="0" marR="0" lvl="0" indent="0" algn="l" rtl="0">
              <a:lnSpc>
                <a:spcPct val="100000"/>
              </a:lnSpc>
              <a:spcBef>
                <a:spcPts val="0"/>
              </a:spcBef>
              <a:spcAft>
                <a:spcPts val="0"/>
              </a:spcAft>
              <a:buNone/>
            </a:pPr>
            <a:endParaRPr sz="2601" b="0" i="0" u="none" strike="noStrike" cap="none">
              <a:solidFill>
                <a:srgbClr val="4A4849"/>
              </a:solidFill>
              <a:latin typeface="Arial"/>
              <a:ea typeface="Arial"/>
              <a:cs typeface="Arial"/>
              <a:sym typeface="Arial"/>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 </a:t>
            </a:r>
            <a:endParaRPr/>
          </a:p>
        </p:txBody>
      </p:sp>
      <p:sp>
        <p:nvSpPr>
          <p:cNvPr id="106" name="Google Shape;106;p2"/>
          <p:cNvSpPr txBox="1"/>
          <p:nvPr/>
        </p:nvSpPr>
        <p:spPr>
          <a:xfrm>
            <a:off x="1028700" y="6267258"/>
            <a:ext cx="3225300" cy="2001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4 parts</a:t>
            </a:r>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1 video</a:t>
            </a:r>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1 reading</a:t>
            </a:r>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2 activities</a:t>
            </a:r>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3 optional projects</a:t>
            </a:r>
            <a:endParaRPr/>
          </a:p>
        </p:txBody>
      </p:sp>
      <p:sp>
        <p:nvSpPr>
          <p:cNvPr id="107" name="Google Shape;107;p2"/>
          <p:cNvSpPr txBox="1"/>
          <p:nvPr/>
        </p:nvSpPr>
        <p:spPr>
          <a:xfrm>
            <a:off x="4487333" y="6267258"/>
            <a:ext cx="7220700" cy="2402100"/>
          </a:xfrm>
          <a:prstGeom prst="rect">
            <a:avLst/>
          </a:prstGeom>
          <a:noFill/>
          <a:ln>
            <a:noFill/>
          </a:ln>
        </p:spPr>
        <p:txBody>
          <a:bodyPr spcFirstLastPara="1" wrap="square" lIns="0" tIns="0" rIns="0" bIns="0" anchor="t" anchorCtr="0">
            <a:spAutoFit/>
          </a:bodyPr>
          <a:lstStyle/>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From Mining to E-waste: The Environmental and Climate Justice Implications of the Electronics Hardware Life Cycle</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5">
                  <a:extLst>
                    <a:ext uri="{A12FA001-AC4F-418D-AE19-62706E023703}">
                      <ahyp:hlinkClr xmlns:ahyp="http://schemas.microsoft.com/office/drawing/2018/hyperlinkcolor" val="tx"/>
                    </a:ext>
                  </a:extLst>
                </a:hlinkClick>
              </a:rPr>
              <a:t>Bandi Mbubi: Demand a fair trade cell phone</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sng" strike="noStrike" cap="none">
                <a:solidFill>
                  <a:srgbClr val="4A4849"/>
                </a:solidFill>
                <a:latin typeface="Arial"/>
                <a:ea typeface="Arial"/>
                <a:cs typeface="Arial"/>
                <a:sym typeface="Arial"/>
                <a:hlinkClick r:id="rId6">
                  <a:extLst>
                    <a:ext uri="{A12FA001-AC4F-418D-AE19-62706E023703}">
                      <ahyp:hlinkClr xmlns:ahyp="http://schemas.microsoft.com/office/drawing/2018/hyperlinkcolor" val="tx"/>
                    </a:ext>
                  </a:extLst>
                </a:hlinkClick>
              </a:rPr>
              <a:t>Ted Talk: Sanika Bhave Your Phone Is Destroying The Plane</a:t>
            </a:r>
            <a:r>
              <a:rPr lang="en-US" sz="2601" b="0" i="0" u="sng" strike="noStrike" cap="none">
                <a:solidFill>
                  <a:srgbClr val="4A4849"/>
                </a:solidFill>
                <a:latin typeface="Arial"/>
                <a:ea typeface="Arial"/>
                <a:cs typeface="Arial"/>
                <a:sym typeface="Arial"/>
                <a:hlinkClick r:id="rId6">
                  <a:extLst>
                    <a:ext uri="{A12FA001-AC4F-418D-AE19-62706E023703}">
                      <ahyp:hlinkClr xmlns:ahyp="http://schemas.microsoft.com/office/drawing/2018/hyperlinkcolor" val="tx"/>
                    </a:ext>
                  </a:extLst>
                </a:hlinkClick>
              </a:rPr>
              <a:t>t</a:t>
            </a:r>
            <a:endParaRPr sz="2601" b="0" i="0" u="sng" strike="noStrike" cap="none">
              <a:solidFill>
                <a:srgbClr val="4A4849"/>
              </a:solidFill>
              <a:latin typeface="Arial"/>
              <a:ea typeface="Arial"/>
              <a:cs typeface="Arial"/>
              <a:sym typeface="Arial"/>
              <a:hlinkClick r:id="rId6">
                <a:extLst>
                  <a:ext uri="{A12FA001-AC4F-418D-AE19-62706E023703}">
                    <ahyp:hlinkClr xmlns:ahyp="http://schemas.microsoft.com/office/drawing/2018/hyperlinkcolor" val="tx"/>
                  </a:ext>
                </a:extLst>
              </a:hlinkClick>
            </a:endParaRPr>
          </a:p>
        </p:txBody>
      </p:sp>
      <p:sp>
        <p:nvSpPr>
          <p:cNvPr id="108" name="Google Shape;108;p2"/>
          <p:cNvSpPr txBox="1"/>
          <p:nvPr/>
        </p:nvSpPr>
        <p:spPr>
          <a:xfrm>
            <a:off x="1028700" y="2523852"/>
            <a:ext cx="106791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Description</a:t>
            </a:r>
            <a:endParaRPr/>
          </a:p>
        </p:txBody>
      </p:sp>
      <p:sp>
        <p:nvSpPr>
          <p:cNvPr id="109" name="Google Shape;109;p2"/>
          <p:cNvSpPr txBox="1"/>
          <p:nvPr/>
        </p:nvSpPr>
        <p:spPr>
          <a:xfrm>
            <a:off x="1028700" y="5748406"/>
            <a:ext cx="32253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Activities</a:t>
            </a:r>
            <a:endParaRPr/>
          </a:p>
        </p:txBody>
      </p:sp>
      <p:sp>
        <p:nvSpPr>
          <p:cNvPr id="110" name="Google Shape;110;p2"/>
          <p:cNvSpPr txBox="1"/>
          <p:nvPr/>
        </p:nvSpPr>
        <p:spPr>
          <a:xfrm>
            <a:off x="4487333" y="5748406"/>
            <a:ext cx="72207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Key Resources</a:t>
            </a:r>
            <a:endParaRPr/>
          </a:p>
        </p:txBody>
      </p:sp>
      <p:sp>
        <p:nvSpPr>
          <p:cNvPr id="111" name="Google Shape;111;p2"/>
          <p:cNvSpPr txBox="1"/>
          <p:nvPr/>
        </p:nvSpPr>
        <p:spPr>
          <a:xfrm>
            <a:off x="12320488" y="9452075"/>
            <a:ext cx="5757000" cy="8349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None/>
            </a:pPr>
            <a:r>
              <a:rPr lang="en-US" sz="1800">
                <a:solidFill>
                  <a:schemeClr val="lt1"/>
                </a:solidFill>
              </a:rPr>
              <a:t>Photo courtesy of </a:t>
            </a:r>
            <a:r>
              <a:rPr lang="en-US" sz="1800" u="sng">
                <a:solidFill>
                  <a:schemeClr val="hlink"/>
                </a:solidFill>
                <a:hlinkClick r:id="rId7"/>
              </a:rPr>
              <a:t>maczter</a:t>
            </a:r>
            <a:r>
              <a:rPr lang="en-US" sz="1800">
                <a:solidFill>
                  <a:schemeClr val="lt1"/>
                </a:solidFill>
              </a:rPr>
              <a:t> on Flickr. License: CC BY.</a:t>
            </a:r>
            <a:endParaRPr sz="1800">
              <a:solidFill>
                <a:schemeClr val="lt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395"/>
        <p:cNvGrpSpPr/>
        <p:nvPr/>
      </p:nvGrpSpPr>
      <p:grpSpPr>
        <a:xfrm>
          <a:off x="0" y="0"/>
          <a:ext cx="0" cy="0"/>
          <a:chOff x="0" y="0"/>
          <a:chExt cx="0" cy="0"/>
        </a:xfrm>
      </p:grpSpPr>
      <p:sp>
        <p:nvSpPr>
          <p:cNvPr id="396" name="Google Shape;396;p20"/>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397" name="Google Shape;397;p20"/>
          <p:cNvSpPr/>
          <p:nvPr/>
        </p:nvSpPr>
        <p:spPr>
          <a:xfrm>
            <a:off x="12109962" y="9715500"/>
            <a:ext cx="6178038" cy="596982"/>
          </a:xfrm>
          <a:custGeom>
            <a:avLst/>
            <a:gdLst/>
            <a:ahLst/>
            <a:cxnLst/>
            <a:rect l="l" t="t" r="r" b="b"/>
            <a:pathLst>
              <a:path w="1627138" h="157230" extrusionOk="0">
                <a:moveTo>
                  <a:pt x="0" y="0"/>
                </a:moveTo>
                <a:lnTo>
                  <a:pt x="1627138" y="0"/>
                </a:lnTo>
                <a:lnTo>
                  <a:pt x="1627138" y="157230"/>
                </a:lnTo>
                <a:lnTo>
                  <a:pt x="0" y="157230"/>
                </a:lnTo>
                <a:close/>
              </a:path>
            </a:pathLst>
          </a:custGeom>
          <a:solidFill>
            <a:srgbClr val="5B85A9"/>
          </a:solidFill>
          <a:ln>
            <a:noFill/>
          </a:ln>
        </p:spPr>
      </p:sp>
      <p:sp>
        <p:nvSpPr>
          <p:cNvPr id="398" name="Google Shape;398;p20"/>
          <p:cNvSpPr/>
          <p:nvPr/>
        </p:nvSpPr>
        <p:spPr>
          <a:xfrm>
            <a:off x="12109962" y="0"/>
            <a:ext cx="6178038" cy="9715500"/>
          </a:xfrm>
          <a:custGeom>
            <a:avLst/>
            <a:gdLst/>
            <a:ahLst/>
            <a:cxnLst/>
            <a:rect l="l" t="t" r="r" b="b"/>
            <a:pathLst>
              <a:path w="957140" h="1505185" extrusionOk="0">
                <a:moveTo>
                  <a:pt x="0" y="0"/>
                </a:moveTo>
                <a:lnTo>
                  <a:pt x="957140" y="0"/>
                </a:lnTo>
                <a:lnTo>
                  <a:pt x="957140" y="1505185"/>
                </a:lnTo>
                <a:lnTo>
                  <a:pt x="0" y="1505185"/>
                </a:lnTo>
                <a:close/>
              </a:path>
            </a:pathLst>
          </a:custGeom>
          <a:blipFill rotWithShape="1">
            <a:blip r:embed="rId3">
              <a:alphaModFix/>
            </a:blip>
            <a:stretch>
              <a:fillRect l="-25303" r="-154260"/>
            </a:stretch>
          </a:blipFill>
          <a:ln>
            <a:noFill/>
          </a:ln>
        </p:spPr>
      </p:sp>
      <p:sp>
        <p:nvSpPr>
          <p:cNvPr id="399" name="Google Shape;399;p20"/>
          <p:cNvSpPr txBox="1"/>
          <p:nvPr/>
        </p:nvSpPr>
        <p:spPr>
          <a:xfrm>
            <a:off x="12109887" y="9046194"/>
            <a:ext cx="6178200" cy="669300"/>
          </a:xfrm>
          <a:prstGeom prst="rect">
            <a:avLst/>
          </a:prstGeom>
          <a:noFill/>
          <a:ln>
            <a:noFill/>
          </a:ln>
        </p:spPr>
        <p:txBody>
          <a:bodyPr spcFirstLastPara="1" wrap="square" lIns="50800" tIns="50800" rIns="50800" bIns="50800" anchor="ctr" anchorCtr="0">
            <a:noAutofit/>
          </a:bodyPr>
          <a:lstStyle/>
          <a:p>
            <a:pPr marL="0" marR="0" lvl="0" indent="0" algn="ctr" rtl="0">
              <a:lnSpc>
                <a:spcPct val="140000"/>
              </a:lnSpc>
              <a:spcBef>
                <a:spcPts val="0"/>
              </a:spcBef>
              <a:spcAft>
                <a:spcPts val="0"/>
              </a:spcAft>
              <a:buNone/>
            </a:pPr>
            <a:r>
              <a:rPr lang="en-US" sz="1800">
                <a:solidFill>
                  <a:schemeClr val="lt1"/>
                </a:solidFill>
              </a:rPr>
              <a:t>Photo courtesy of synth85 on Wikimedia. License: CC BY-SA. This content is excluded from our Creative Commons license. For more information, see </a:t>
            </a:r>
            <a:r>
              <a:rPr lang="en-US" sz="1800" u="sng">
                <a:solidFill>
                  <a:schemeClr val="hlink"/>
                </a:solidFill>
                <a:hlinkClick r:id="rId4"/>
              </a:rPr>
              <a:t>h</a:t>
            </a:r>
            <a:r>
              <a:rPr lang="en-US" sz="1800" u="sng">
                <a:solidFill>
                  <a:schemeClr val="hlink"/>
                </a:solidFill>
                <a:hlinkClick r:id="rId4"/>
              </a:rPr>
              <a:t>ttps://ocw.mit.edu/help/faq-fair-use/</a:t>
            </a:r>
            <a:r>
              <a:rPr lang="en-US" sz="1800">
                <a:solidFill>
                  <a:schemeClr val="lt1"/>
                </a:solidFill>
              </a:rPr>
              <a:t> .</a:t>
            </a:r>
            <a:endParaRPr sz="1800">
              <a:solidFill>
                <a:schemeClr val="lt1"/>
              </a:solidFill>
            </a:endParaRPr>
          </a:p>
        </p:txBody>
      </p:sp>
      <p:sp>
        <p:nvSpPr>
          <p:cNvPr id="400" name="Google Shape;400;p20"/>
          <p:cNvSpPr txBox="1"/>
          <p:nvPr/>
        </p:nvSpPr>
        <p:spPr>
          <a:xfrm>
            <a:off x="1019175" y="1623263"/>
            <a:ext cx="107574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Case Studies</a:t>
            </a:r>
            <a:endParaRPr/>
          </a:p>
        </p:txBody>
      </p:sp>
      <p:sp>
        <p:nvSpPr>
          <p:cNvPr id="401" name="Google Shape;401;p20"/>
          <p:cNvSpPr txBox="1"/>
          <p:nvPr/>
        </p:nvSpPr>
        <p:spPr>
          <a:xfrm>
            <a:off x="1019175" y="3051741"/>
            <a:ext cx="10679100" cy="1201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Have students work in groups to create a presentation (poster, google slides) describing another instance of inequities within the global electronics cycle.</a:t>
            </a:r>
            <a:endParaRPr/>
          </a:p>
        </p:txBody>
      </p:sp>
      <p:sp>
        <p:nvSpPr>
          <p:cNvPr id="402" name="Google Shape;402;p20"/>
          <p:cNvSpPr txBox="1"/>
          <p:nvPr/>
        </p:nvSpPr>
        <p:spPr>
          <a:xfrm>
            <a:off x="1019175" y="5183479"/>
            <a:ext cx="10679100" cy="1601400"/>
          </a:xfrm>
          <a:prstGeom prst="rect">
            <a:avLst/>
          </a:prstGeom>
          <a:noFill/>
          <a:ln>
            <a:noFill/>
          </a:ln>
        </p:spPr>
        <p:txBody>
          <a:bodyPr spcFirstLastPara="1" wrap="square" lIns="0" tIns="0" rIns="0" bIns="0" anchor="t" anchorCtr="0">
            <a:spAutoFit/>
          </a:bodyPr>
          <a:lstStyle/>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Where does this event take place?</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Who are the affected groups?</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What are the potential solutions?</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What is the community response?</a:t>
            </a:r>
            <a:endParaRPr/>
          </a:p>
        </p:txBody>
      </p:sp>
      <p:sp>
        <p:nvSpPr>
          <p:cNvPr id="403" name="Google Shape;403;p20"/>
          <p:cNvSpPr txBox="1"/>
          <p:nvPr/>
        </p:nvSpPr>
        <p:spPr>
          <a:xfrm>
            <a:off x="1019175" y="4664627"/>
            <a:ext cx="106791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Suggested prompts</a:t>
            </a:r>
            <a:endParaRPr/>
          </a:p>
        </p:txBody>
      </p:sp>
      <p:sp>
        <p:nvSpPr>
          <p:cNvPr id="404" name="Google Shape;404;p20"/>
          <p:cNvSpPr txBox="1"/>
          <p:nvPr/>
        </p:nvSpPr>
        <p:spPr>
          <a:xfrm>
            <a:off x="1058325" y="7649593"/>
            <a:ext cx="10679100" cy="1201200"/>
          </a:xfrm>
          <a:prstGeom prst="rect">
            <a:avLst/>
          </a:prstGeom>
          <a:noFill/>
          <a:ln>
            <a:noFill/>
          </a:ln>
        </p:spPr>
        <p:txBody>
          <a:bodyPr spcFirstLastPara="1" wrap="square" lIns="0" tIns="0" rIns="0" bIns="0" anchor="t" anchorCtr="0">
            <a:spAutoFit/>
          </a:bodyPr>
          <a:lstStyle/>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Mining in the global south</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Electronics manufacturing in China</a:t>
            </a:r>
            <a:endParaRPr/>
          </a:p>
          <a:p>
            <a:pPr marL="457200" marR="0" lvl="1" indent="-393763" algn="l" rtl="0">
              <a:lnSpc>
                <a:spcPct val="100000"/>
              </a:lnSpc>
              <a:spcBef>
                <a:spcPts val="0"/>
              </a:spcBef>
              <a:spcAft>
                <a:spcPts val="0"/>
              </a:spcAft>
              <a:buClr>
                <a:srgbClr val="4A4849"/>
              </a:buClr>
              <a:buSzPts val="2601"/>
              <a:buFont typeface="Arial"/>
              <a:buChar char="•"/>
            </a:pPr>
            <a:r>
              <a:rPr lang="en-US" sz="2601" b="0" i="0" u="none" strike="noStrike" cap="none">
                <a:solidFill>
                  <a:srgbClr val="4A4849"/>
                </a:solidFill>
                <a:latin typeface="Arial"/>
                <a:ea typeface="Arial"/>
                <a:cs typeface="Arial"/>
                <a:sym typeface="Arial"/>
              </a:rPr>
              <a:t>Burden of e-waste disposal on Ghana</a:t>
            </a:r>
            <a:endParaRPr/>
          </a:p>
        </p:txBody>
      </p:sp>
      <p:sp>
        <p:nvSpPr>
          <p:cNvPr id="405" name="Google Shape;405;p20"/>
          <p:cNvSpPr txBox="1"/>
          <p:nvPr/>
        </p:nvSpPr>
        <p:spPr>
          <a:xfrm>
            <a:off x="1019175" y="7196579"/>
            <a:ext cx="10679100" cy="400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Example topics</a:t>
            </a:r>
            <a:endParaRPr/>
          </a:p>
        </p:txBody>
      </p:sp>
      <p:grpSp>
        <p:nvGrpSpPr>
          <p:cNvPr id="406" name="Google Shape;406;p20"/>
          <p:cNvGrpSpPr/>
          <p:nvPr/>
        </p:nvGrpSpPr>
        <p:grpSpPr>
          <a:xfrm>
            <a:off x="962033" y="1003725"/>
            <a:ext cx="8746170" cy="458700"/>
            <a:chOff x="962033" y="1003725"/>
            <a:chExt cx="8746170" cy="458700"/>
          </a:xfrm>
        </p:grpSpPr>
        <p:sp>
          <p:nvSpPr>
            <p:cNvPr id="407" name="Google Shape;407;p20"/>
            <p:cNvSpPr/>
            <p:nvPr/>
          </p:nvSpPr>
          <p:spPr>
            <a:xfrm>
              <a:off x="962033" y="1003725"/>
              <a:ext cx="3027600" cy="458700"/>
            </a:xfrm>
            <a:prstGeom prst="roundRect">
              <a:avLst>
                <a:gd name="adj" fmla="val 45896"/>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08" name="Google Shape;408;p20"/>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PROJECT OPTION #3</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412"/>
        <p:cNvGrpSpPr/>
        <p:nvPr/>
      </p:nvGrpSpPr>
      <p:grpSpPr>
        <a:xfrm>
          <a:off x="0" y="0"/>
          <a:ext cx="0" cy="0"/>
          <a:chOff x="0" y="0"/>
          <a:chExt cx="0" cy="0"/>
        </a:xfrm>
      </p:grpSpPr>
      <p:sp>
        <p:nvSpPr>
          <p:cNvPr id="413" name="Google Shape;413;p21"/>
          <p:cNvSpPr/>
          <p:nvPr/>
        </p:nvSpPr>
        <p:spPr>
          <a:xfrm>
            <a:off x="-1248082" y="9715500"/>
            <a:ext cx="20784165" cy="571500"/>
          </a:xfrm>
          <a:custGeom>
            <a:avLst/>
            <a:gdLst/>
            <a:ahLst/>
            <a:cxnLst/>
            <a:rect l="l" t="t" r="r" b="b"/>
            <a:pathLst>
              <a:path w="5474019" h="150519" extrusionOk="0">
                <a:moveTo>
                  <a:pt x="0" y="0"/>
                </a:moveTo>
                <a:lnTo>
                  <a:pt x="5474019" y="0"/>
                </a:lnTo>
                <a:lnTo>
                  <a:pt x="5474019" y="150519"/>
                </a:lnTo>
                <a:lnTo>
                  <a:pt x="0" y="150519"/>
                </a:lnTo>
                <a:close/>
              </a:path>
            </a:pathLst>
          </a:custGeom>
          <a:solidFill>
            <a:srgbClr val="4A4849"/>
          </a:solidFill>
          <a:ln>
            <a:noFill/>
          </a:ln>
        </p:spPr>
      </p:sp>
      <p:sp>
        <p:nvSpPr>
          <p:cNvPr id="414" name="Google Shape;414;p21"/>
          <p:cNvSpPr txBox="1"/>
          <p:nvPr/>
        </p:nvSpPr>
        <p:spPr>
          <a:xfrm>
            <a:off x="1028700" y="3286273"/>
            <a:ext cx="8399400" cy="318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4136" b="0" i="0" u="none" strike="noStrike" cap="none">
                <a:solidFill>
                  <a:srgbClr val="4A4849"/>
                </a:solidFill>
                <a:latin typeface="Arial"/>
                <a:ea typeface="Arial"/>
                <a:cs typeface="Arial"/>
                <a:sym typeface="Arial"/>
              </a:rPr>
              <a:t>For more resources on climate and environmental justice: </a:t>
            </a:r>
            <a:r>
              <a:rPr lang="en-US" sz="4136" b="1" i="0" u="none" strike="noStrike" cap="none">
                <a:solidFill>
                  <a:srgbClr val="4A4849"/>
                </a:solidFill>
                <a:latin typeface="Arial"/>
                <a:ea typeface="Arial"/>
                <a:cs typeface="Arial"/>
                <a:sym typeface="Arial"/>
              </a:rPr>
              <a:t>Please explore other modules in the Climate Justice Instructional Toolkit.</a:t>
            </a:r>
            <a:endParaRPr/>
          </a:p>
        </p:txBody>
      </p:sp>
      <p:sp>
        <p:nvSpPr>
          <p:cNvPr id="415" name="Google Shape;415;p21"/>
          <p:cNvSpPr/>
          <p:nvPr/>
        </p:nvSpPr>
        <p:spPr>
          <a:xfrm>
            <a:off x="10453773" y="2153443"/>
            <a:ext cx="6356958" cy="5980115"/>
          </a:xfrm>
          <a:custGeom>
            <a:avLst/>
            <a:gdLst/>
            <a:ahLst/>
            <a:cxnLst/>
            <a:rect l="l" t="t" r="r" b="b"/>
            <a:pathLst>
              <a:path w="6356958" h="5980115" extrusionOk="0">
                <a:moveTo>
                  <a:pt x="0" y="0"/>
                </a:moveTo>
                <a:lnTo>
                  <a:pt x="6356958" y="0"/>
                </a:lnTo>
                <a:lnTo>
                  <a:pt x="6356958" y="5980114"/>
                </a:lnTo>
                <a:lnTo>
                  <a:pt x="0" y="5980114"/>
                </a:lnTo>
                <a:lnTo>
                  <a:pt x="0" y="0"/>
                </a:lnTo>
                <a:close/>
              </a:path>
            </a:pathLst>
          </a:custGeom>
          <a:blipFill rotWithShape="1">
            <a:blip r:embed="rId3">
              <a:alphaModFix/>
            </a:blip>
            <a:stretch>
              <a:fillRect b="-6299"/>
            </a:stretch>
          </a:blipFill>
          <a:ln w="161925" cap="sq" cmpd="sng">
            <a:solidFill>
              <a:srgbClr val="BEBEBE"/>
            </a:solidFill>
            <a:prstDash val="solid"/>
            <a:miter lim="8000"/>
            <a:headEnd type="none" w="sm" len="sm"/>
            <a:tailEnd type="none" w="sm" len="sm"/>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419"/>
        <p:cNvGrpSpPr/>
        <p:nvPr/>
      </p:nvGrpSpPr>
      <p:grpSpPr>
        <a:xfrm>
          <a:off x="0" y="0"/>
          <a:ext cx="0" cy="0"/>
          <a:chOff x="0" y="0"/>
          <a:chExt cx="0" cy="0"/>
        </a:xfrm>
      </p:grpSpPr>
      <p:sp>
        <p:nvSpPr>
          <p:cNvPr id="420" name="Google Shape;420;g38752550767_0_75"/>
          <p:cNvSpPr txBox="1"/>
          <p:nvPr/>
        </p:nvSpPr>
        <p:spPr>
          <a:xfrm>
            <a:off x="962025" y="1133475"/>
            <a:ext cx="162972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Module References</a:t>
            </a:r>
            <a:endParaRPr/>
          </a:p>
        </p:txBody>
      </p:sp>
      <p:sp>
        <p:nvSpPr>
          <p:cNvPr id="421" name="Google Shape;421;g38752550767_0_75"/>
          <p:cNvSpPr txBox="1"/>
          <p:nvPr/>
        </p:nvSpPr>
        <p:spPr>
          <a:xfrm>
            <a:off x="962025" y="2379684"/>
            <a:ext cx="16178700" cy="5541300"/>
          </a:xfrm>
          <a:prstGeom prst="rect">
            <a:avLst/>
          </a:prstGeom>
          <a:noFill/>
          <a:ln>
            <a:noFill/>
          </a:ln>
        </p:spPr>
        <p:txBody>
          <a:bodyPr spcFirstLastPara="1" wrap="square" lIns="0" tIns="0" rIns="0" bIns="0" anchor="t" anchorCtr="0">
            <a:spAutoFit/>
          </a:bodyPr>
          <a:lstStyle/>
          <a:p>
            <a:pPr marL="457200" lvl="1" indent="-355600" algn="l" rtl="0">
              <a:lnSpc>
                <a:spcPct val="100000"/>
              </a:lnSpc>
              <a:spcBef>
                <a:spcPts val="0"/>
              </a:spcBef>
              <a:spcAft>
                <a:spcPts val="0"/>
              </a:spcAft>
              <a:buClr>
                <a:srgbClr val="4A4849"/>
              </a:buClr>
              <a:buSzPts val="2000"/>
              <a:buChar char="•"/>
            </a:pPr>
            <a:r>
              <a:rPr lang="en-US" sz="2000">
                <a:solidFill>
                  <a:srgbClr val="4A4849"/>
                </a:solidFill>
              </a:rPr>
              <a:t>Andrews, E. S., Barthel, L. P., Beck, T., Benoît, C., Ciroth, A., Cucuzzella, C., Gensch, C. O., Hébert, J., Lesage, P., Manhart, A., Mazeau, P., Mazjin, B., Methot, A. L., Moberg, A., Norris, G., Parent, J., Prakash, S., Reveret, J. P., Spillemaeckers, S., . . . Weidema, B. (2009). </a:t>
            </a:r>
            <a:r>
              <a:rPr lang="en-US" sz="2000" i="1">
                <a:solidFill>
                  <a:srgbClr val="4A4849"/>
                </a:solidFill>
              </a:rPr>
              <a:t>Guidelines for Social Life Cycle Assessment of Products</a:t>
            </a:r>
            <a:r>
              <a:rPr lang="en-US" sz="2000">
                <a:solidFill>
                  <a:srgbClr val="4A4849"/>
                </a:solidFill>
              </a:rPr>
              <a:t> (C. Benoît &amp; B. Mazijn, Eds.; DTI/1164/PA). United Nations Environment Programme. </a:t>
            </a:r>
            <a:r>
              <a:rPr lang="en-US" sz="2000" u="sng">
                <a:solidFill>
                  <a:srgbClr val="4A4849"/>
                </a:solidFill>
                <a:hlinkClick r:id="rId3">
                  <a:extLst>
                    <a:ext uri="{A12FA001-AC4F-418D-AE19-62706E023703}">
                      <ahyp:hlinkClr xmlns:ahyp="http://schemas.microsoft.com/office/drawing/2018/hyperlinkcolor" val="tx"/>
                    </a:ext>
                  </a:extLst>
                </a:hlinkClick>
              </a:rPr>
              <a:t>https://www.unep.org/resources/report/guidelines-social-life-cycle-assessment-products</a:t>
            </a:r>
            <a:endParaRPr sz="2000">
              <a:solidFill>
                <a:srgbClr val="4A4849"/>
              </a:solidFill>
            </a:endParaRPr>
          </a:p>
          <a:p>
            <a:pPr marL="457200" lvl="1" indent="-355600" algn="l" rtl="0">
              <a:lnSpc>
                <a:spcPct val="100000"/>
              </a:lnSpc>
              <a:spcBef>
                <a:spcPts val="0"/>
              </a:spcBef>
              <a:spcAft>
                <a:spcPts val="0"/>
              </a:spcAft>
              <a:buClr>
                <a:srgbClr val="4A4849"/>
              </a:buClr>
              <a:buSzPts val="2000"/>
              <a:buChar char="•"/>
            </a:pPr>
            <a:r>
              <a:rPr lang="en-US" sz="2000">
                <a:solidFill>
                  <a:srgbClr val="4A4849"/>
                </a:solidFill>
              </a:rPr>
              <a:t>B., P. (2008, August 19). </a:t>
            </a:r>
            <a:r>
              <a:rPr lang="en-US" sz="2000" i="1">
                <a:solidFill>
                  <a:srgbClr val="4A4849"/>
                </a:solidFill>
              </a:rPr>
              <a:t>Speaking in MITese</a:t>
            </a:r>
            <a:r>
              <a:rPr lang="en-US" sz="2000">
                <a:solidFill>
                  <a:srgbClr val="4A4849"/>
                </a:solidFill>
              </a:rPr>
              <a:t>. MIT Admissions. </a:t>
            </a:r>
            <a:r>
              <a:rPr lang="en-US" sz="2000" u="sng">
                <a:solidFill>
                  <a:srgbClr val="4A4849"/>
                </a:solidFill>
                <a:hlinkClick r:id="rId4">
                  <a:extLst>
                    <a:ext uri="{A12FA001-AC4F-418D-AE19-62706E023703}">
                      <ahyp:hlinkClr xmlns:ahyp="http://schemas.microsoft.com/office/drawing/2018/hyperlinkcolor" val="tx"/>
                    </a:ext>
                  </a:extLst>
                </a:hlinkClick>
              </a:rPr>
              <a:t>https://mitadmissions.org/blogs/entry/speaking_mitese/</a:t>
            </a:r>
            <a:endParaRPr sz="2000">
              <a:solidFill>
                <a:srgbClr val="4A4849"/>
              </a:solidFill>
            </a:endParaRPr>
          </a:p>
          <a:p>
            <a:pPr marL="457200" lvl="1" indent="-355600" algn="l" rtl="0">
              <a:lnSpc>
                <a:spcPct val="100000"/>
              </a:lnSpc>
              <a:spcBef>
                <a:spcPts val="0"/>
              </a:spcBef>
              <a:spcAft>
                <a:spcPts val="0"/>
              </a:spcAft>
              <a:buClr>
                <a:srgbClr val="4A4849"/>
              </a:buClr>
              <a:buSzPts val="2000"/>
              <a:buChar char="•"/>
            </a:pPr>
            <a:r>
              <a:rPr lang="en-US" sz="2000">
                <a:solidFill>
                  <a:srgbClr val="4A4849"/>
                </a:solidFill>
              </a:rPr>
              <a:t>Earthworks. (2025). </a:t>
            </a:r>
            <a:r>
              <a:rPr lang="en-US" sz="2000" i="1">
                <a:solidFill>
                  <a:srgbClr val="4A4849"/>
                </a:solidFill>
              </a:rPr>
              <a:t>Conflict Minerals</a:t>
            </a:r>
            <a:r>
              <a:rPr lang="en-US" sz="2000">
                <a:solidFill>
                  <a:srgbClr val="4A4849"/>
                </a:solidFill>
              </a:rPr>
              <a:t>. </a:t>
            </a:r>
            <a:r>
              <a:rPr lang="en-US" sz="2000" u="sng">
                <a:solidFill>
                  <a:srgbClr val="4A4849"/>
                </a:solidFill>
                <a:hlinkClick r:id="rId5">
                  <a:extLst>
                    <a:ext uri="{A12FA001-AC4F-418D-AE19-62706E023703}">
                      <ahyp:hlinkClr xmlns:ahyp="http://schemas.microsoft.com/office/drawing/2018/hyperlinkcolor" val="tx"/>
                    </a:ext>
                  </a:extLst>
                </a:hlinkClick>
              </a:rPr>
              <a:t>https://earthworks.org/issues/conflict-minerals/</a:t>
            </a:r>
            <a:endParaRPr sz="2000">
              <a:solidFill>
                <a:srgbClr val="4A4849"/>
              </a:solidFill>
            </a:endParaRPr>
          </a:p>
          <a:p>
            <a:pPr marL="457200" lvl="1" indent="-355600" algn="l" rtl="0">
              <a:spcBef>
                <a:spcPts val="0"/>
              </a:spcBef>
              <a:spcAft>
                <a:spcPts val="0"/>
              </a:spcAft>
              <a:buClr>
                <a:srgbClr val="4A4849"/>
              </a:buClr>
              <a:buSzPts val="2000"/>
              <a:buChar char="•"/>
            </a:pPr>
            <a:r>
              <a:rPr lang="en-US" sz="2000">
                <a:solidFill>
                  <a:srgbClr val="4A4849"/>
                </a:solidFill>
              </a:rPr>
              <a:t>Hampton, L., Schlegel, M., Bultena, E., Liu, J., Dunca, A., Singha, M., Lim, S., Higgins, L., &amp; Rabe, C. (2024). From Mining to E-waste: The Environmental and Climate Justice Implications of the Electronics Hardware Life Cycle. </a:t>
            </a:r>
            <a:r>
              <a:rPr lang="en-US" sz="2000" i="1">
                <a:solidFill>
                  <a:srgbClr val="4A4849"/>
                </a:solidFill>
              </a:rPr>
              <a:t>MIT Case Studies in Social and Ethical Responsibilities of Computing</a:t>
            </a:r>
            <a:r>
              <a:rPr lang="en-US" sz="2000">
                <a:solidFill>
                  <a:srgbClr val="4A4849"/>
                </a:solidFill>
              </a:rPr>
              <a:t>. </a:t>
            </a:r>
            <a:r>
              <a:rPr lang="en-US" sz="2000" u="sng">
                <a:solidFill>
                  <a:srgbClr val="4A4849"/>
                </a:solidFill>
                <a:hlinkClick r:id="rId6">
                  <a:extLst>
                    <a:ext uri="{A12FA001-AC4F-418D-AE19-62706E023703}">
                      <ahyp:hlinkClr xmlns:ahyp="http://schemas.microsoft.com/office/drawing/2018/hyperlinkcolor" val="tx"/>
                    </a:ext>
                  </a:extLst>
                </a:hlinkClick>
              </a:rPr>
              <a:t>https://doi.org/10.21428/2c646de5.2cbc88c6</a:t>
            </a:r>
            <a:endParaRPr sz="2000">
              <a:solidFill>
                <a:srgbClr val="4A4849"/>
              </a:solidFill>
            </a:endParaRPr>
          </a:p>
          <a:p>
            <a:pPr marL="457200" lvl="1" indent="-355600" algn="l" rtl="0">
              <a:lnSpc>
                <a:spcPct val="100000"/>
              </a:lnSpc>
              <a:spcBef>
                <a:spcPts val="0"/>
              </a:spcBef>
              <a:spcAft>
                <a:spcPts val="0"/>
              </a:spcAft>
              <a:buClr>
                <a:srgbClr val="4A4849"/>
              </a:buClr>
              <a:buSzPts val="2000"/>
              <a:buChar char="•"/>
            </a:pPr>
            <a:r>
              <a:rPr lang="en-US" sz="2000">
                <a:solidFill>
                  <a:srgbClr val="4A4849"/>
                </a:solidFill>
              </a:rPr>
              <a:t>Klosowski, T. (2021, July 15). What You Should Know About Right to Repair. </a:t>
            </a:r>
            <a:r>
              <a:rPr lang="en-US" sz="2000" i="1">
                <a:solidFill>
                  <a:srgbClr val="4A4849"/>
                </a:solidFill>
              </a:rPr>
              <a:t>Wirecutter</a:t>
            </a:r>
            <a:r>
              <a:rPr lang="en-US" sz="2000">
                <a:solidFill>
                  <a:srgbClr val="4A4849"/>
                </a:solidFill>
              </a:rPr>
              <a:t>. </a:t>
            </a:r>
            <a:r>
              <a:rPr lang="en-US" sz="2000" u="sng">
                <a:solidFill>
                  <a:srgbClr val="4A4849"/>
                </a:solidFill>
                <a:hlinkClick r:id="rId7">
                  <a:extLst>
                    <a:ext uri="{A12FA001-AC4F-418D-AE19-62706E023703}">
                      <ahyp:hlinkClr xmlns:ahyp="http://schemas.microsoft.com/office/drawing/2018/hyperlinkcolor" val="tx"/>
                    </a:ext>
                  </a:extLst>
                </a:hlinkClick>
              </a:rPr>
              <a:t>https://www.nytimes.com/wirecutter/blog/what-is-right-to-repair/</a:t>
            </a:r>
            <a:endParaRPr sz="2000">
              <a:solidFill>
                <a:srgbClr val="4A4849"/>
              </a:solidFill>
            </a:endParaRPr>
          </a:p>
          <a:p>
            <a:pPr marL="457200" lvl="1" indent="-355600" algn="l" rtl="0">
              <a:lnSpc>
                <a:spcPct val="100000"/>
              </a:lnSpc>
              <a:spcBef>
                <a:spcPts val="0"/>
              </a:spcBef>
              <a:spcAft>
                <a:spcPts val="0"/>
              </a:spcAft>
              <a:buClr>
                <a:srgbClr val="4A4849"/>
              </a:buClr>
              <a:buSzPts val="2000"/>
              <a:buChar char="•"/>
            </a:pPr>
            <a:r>
              <a:rPr lang="en-US" sz="2000">
                <a:solidFill>
                  <a:srgbClr val="4A4849"/>
                </a:solidFill>
              </a:rPr>
              <a:t>Kramer, K. (2012). </a:t>
            </a:r>
            <a:r>
              <a:rPr lang="en-US" sz="2000" i="1">
                <a:solidFill>
                  <a:srgbClr val="4A4849"/>
                </a:solidFill>
              </a:rPr>
              <a:t>User Experience in the Age of Sustainability: A Practitioner’s Blueprint</a:t>
            </a:r>
            <a:r>
              <a:rPr lang="en-US" sz="2000">
                <a:solidFill>
                  <a:srgbClr val="4A4849"/>
                </a:solidFill>
              </a:rPr>
              <a:t> (1st ed.). Elsevier. </a:t>
            </a:r>
            <a:r>
              <a:rPr lang="en-US" sz="2000" u="sng">
                <a:solidFill>
                  <a:srgbClr val="4A4849"/>
                </a:solidFill>
                <a:hlinkClick r:id="rId8">
                  <a:extLst>
                    <a:ext uri="{A12FA001-AC4F-418D-AE19-62706E023703}">
                      <ahyp:hlinkClr xmlns:ahyp="http://schemas.microsoft.com/office/drawing/2018/hyperlinkcolor" val="tx"/>
                    </a:ext>
                  </a:extLst>
                </a:hlinkClick>
              </a:rPr>
              <a:t>https://shop.elsevier.com/books/user-experience-in-the-age-of-sustainability/kramer/978-0-12-387795-6</a:t>
            </a:r>
            <a:endParaRPr sz="2000">
              <a:solidFill>
                <a:srgbClr val="4A4849"/>
              </a:solidFill>
            </a:endParaRPr>
          </a:p>
          <a:p>
            <a:pPr marL="457200" lvl="1" indent="-355600" algn="l" rtl="0">
              <a:spcBef>
                <a:spcPts val="0"/>
              </a:spcBef>
              <a:spcAft>
                <a:spcPts val="0"/>
              </a:spcAft>
              <a:buClr>
                <a:srgbClr val="4A4849"/>
              </a:buClr>
              <a:buSzPts val="2000"/>
              <a:buChar char="•"/>
            </a:pPr>
            <a:r>
              <a:rPr lang="en-US" sz="2000">
                <a:solidFill>
                  <a:srgbClr val="4A4849"/>
                </a:solidFill>
              </a:rPr>
              <a:t>Peña, Claudia, Bárbara Civit, Alejandro Gallego-Schmid, Angela Druckman, Armando Caldeira- Pires, Bo Weidema, and Eric Mieras. (2020). Using Life Cycle Assessment to Achieve a Circular Economy. </a:t>
            </a:r>
            <a:r>
              <a:rPr lang="en-US" sz="2000" i="1">
                <a:solidFill>
                  <a:srgbClr val="4A4849"/>
                </a:solidFill>
              </a:rPr>
              <a:t>Life Cycle Initiative</a:t>
            </a:r>
            <a:r>
              <a:rPr lang="en-US" sz="2000">
                <a:solidFill>
                  <a:srgbClr val="4A4849"/>
                </a:solidFill>
              </a:rPr>
              <a:t>. </a:t>
            </a:r>
            <a:r>
              <a:rPr lang="en-US" sz="2000" u="sng">
                <a:solidFill>
                  <a:srgbClr val="4A4849"/>
                </a:solidFill>
                <a:hlinkClick r:id="rId9">
                  <a:extLst>
                    <a:ext uri="{A12FA001-AC4F-418D-AE19-62706E023703}">
                      <ahyp:hlinkClr xmlns:ahyp="http://schemas.microsoft.com/office/drawing/2018/hyperlinkcolor" val="tx"/>
                    </a:ext>
                  </a:extLst>
                </a:hlinkClick>
              </a:rPr>
              <a:t>https://www.lifecycleinitiative.org/wp-content/uploads/2020/07/Using= LCA-to-achieve-circular-economy-LCI-July-2020.pdf</a:t>
            </a:r>
            <a:endParaRPr sz="2000">
              <a:solidFill>
                <a:srgbClr val="4A4849"/>
              </a:solidFill>
            </a:endParaRPr>
          </a:p>
          <a:p>
            <a:pPr marL="457200" lvl="1" indent="-355600" algn="l" rtl="0">
              <a:lnSpc>
                <a:spcPct val="100000"/>
              </a:lnSpc>
              <a:spcBef>
                <a:spcPts val="0"/>
              </a:spcBef>
              <a:spcAft>
                <a:spcPts val="0"/>
              </a:spcAft>
              <a:buClr>
                <a:srgbClr val="4A4849"/>
              </a:buClr>
              <a:buSzPts val="2000"/>
              <a:buChar char="•"/>
            </a:pPr>
            <a:r>
              <a:rPr lang="en-US" sz="2000">
                <a:solidFill>
                  <a:srgbClr val="4A4849"/>
                </a:solidFill>
              </a:rPr>
              <a:t>Valverde, J. (2024, May 2). What Are Critical Minerals, and Why Are They So Important? </a:t>
            </a:r>
            <a:r>
              <a:rPr lang="en-US" sz="2000" i="1">
                <a:solidFill>
                  <a:srgbClr val="4A4849"/>
                </a:solidFill>
              </a:rPr>
              <a:t>UNU-MERIT Working Papers</a:t>
            </a:r>
            <a:r>
              <a:rPr lang="en-US" sz="2000">
                <a:solidFill>
                  <a:srgbClr val="4A4849"/>
                </a:solidFill>
              </a:rPr>
              <a:t>. </a:t>
            </a:r>
            <a:r>
              <a:rPr lang="en-US" sz="2000" u="sng">
                <a:solidFill>
                  <a:srgbClr val="4A4849"/>
                </a:solidFill>
                <a:hlinkClick r:id="rId10">
                  <a:extLst>
                    <a:ext uri="{A12FA001-AC4F-418D-AE19-62706E023703}">
                      <ahyp:hlinkClr xmlns:ahyp="http://schemas.microsoft.com/office/drawing/2018/hyperlinkcolor" val="tx"/>
                    </a:ext>
                  </a:extLst>
                </a:hlinkClick>
              </a:rPr>
              <a:t>https://unu.edu/merit/news/what-are-critical-minerals-and-why-are-they-so-important</a:t>
            </a:r>
            <a:endParaRPr sz="2000">
              <a:solidFill>
                <a:srgbClr val="4A4849"/>
              </a:solidFill>
            </a:endParaRPr>
          </a:p>
        </p:txBody>
      </p:sp>
      <p:sp>
        <p:nvSpPr>
          <p:cNvPr id="422" name="Google Shape;422;g38752550767_0_75"/>
          <p:cNvSpPr/>
          <p:nvPr/>
        </p:nvSpPr>
        <p:spPr>
          <a:xfrm>
            <a:off x="-344129" y="9715500"/>
            <a:ext cx="19880341" cy="571506"/>
          </a:xfrm>
          <a:custGeom>
            <a:avLst/>
            <a:gdLst/>
            <a:ahLst/>
            <a:cxnLst/>
            <a:rect l="l" t="t" r="r" b="b"/>
            <a:pathLst>
              <a:path w="5235940" h="150519" extrusionOk="0">
                <a:moveTo>
                  <a:pt x="0" y="0"/>
                </a:moveTo>
                <a:lnTo>
                  <a:pt x="5235940" y="0"/>
                </a:lnTo>
                <a:lnTo>
                  <a:pt x="5235940" y="150519"/>
                </a:lnTo>
                <a:lnTo>
                  <a:pt x="0" y="150519"/>
                </a:lnTo>
                <a:close/>
              </a:path>
            </a:pathLst>
          </a:custGeom>
          <a:solidFill>
            <a:srgbClr val="4A4849"/>
          </a:solidFill>
          <a:ln>
            <a:noFill/>
          </a:ln>
        </p:spPr>
      </p:sp>
      <p:sp>
        <p:nvSpPr>
          <p:cNvPr id="423" name="Google Shape;423;g38752550767_0_75"/>
          <p:cNvSpPr txBox="1"/>
          <p:nvPr/>
        </p:nvSpPr>
        <p:spPr>
          <a:xfrm>
            <a:off x="1178436" y="9012900"/>
            <a:ext cx="17109600" cy="307800"/>
          </a:xfrm>
          <a:prstGeom prst="rect">
            <a:avLst/>
          </a:prstGeom>
          <a:noFill/>
          <a:ln>
            <a:noFill/>
          </a:ln>
        </p:spPr>
        <p:txBody>
          <a:bodyPr spcFirstLastPara="1" wrap="square" lIns="0" tIns="0" rIns="0" bIns="0" anchor="t" anchorCtr="0">
            <a:spAutoFit/>
          </a:bodyPr>
          <a:lstStyle/>
          <a:p>
            <a:pPr marL="0" marR="0" lvl="0" indent="0" algn="l" rtl="0">
              <a:lnSpc>
                <a:spcPct val="139985"/>
              </a:lnSpc>
              <a:spcBef>
                <a:spcPts val="0"/>
              </a:spcBef>
              <a:spcAft>
                <a:spcPts val="0"/>
              </a:spcAft>
              <a:buNone/>
            </a:pPr>
            <a:r>
              <a:rPr lang="en-US" sz="2000" b="0" i="0" u="none" strike="noStrike" cap="none">
                <a:solidFill>
                  <a:srgbClr val="4A4849"/>
                </a:solidFill>
                <a:latin typeface="Arial"/>
                <a:ea typeface="Arial"/>
                <a:cs typeface="Arial"/>
                <a:sym typeface="Arial"/>
              </a:rPr>
              <a:t>Stock images found on Canva were used in this module. </a:t>
            </a:r>
            <a:endParaRPr sz="20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36cce431da7_0_0"/>
          <p:cNvSpPr txBox="1"/>
          <p:nvPr/>
        </p:nvSpPr>
        <p:spPr>
          <a:xfrm>
            <a:off x="1490475" y="2157975"/>
            <a:ext cx="15800700" cy="480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MIT OpenCourseWare</a:t>
            </a:r>
            <a:endParaRPr sz="3200">
              <a:solidFill>
                <a:schemeClr val="dk1"/>
              </a:solidFill>
              <a:latin typeface="Calibri"/>
              <a:ea typeface="Calibri"/>
              <a:cs typeface="Calibri"/>
              <a:sym typeface="Calibri"/>
            </a:endParaRPr>
          </a:p>
          <a:p>
            <a:pPr marL="0" lvl="0" indent="0" algn="l" rtl="0">
              <a:spcBef>
                <a:spcPts val="0"/>
              </a:spcBef>
              <a:spcAft>
                <a:spcPts val="0"/>
              </a:spcAft>
              <a:buNone/>
            </a:pPr>
            <a:r>
              <a:rPr lang="en-US" sz="3200" u="sng">
                <a:solidFill>
                  <a:schemeClr val="hlink"/>
                </a:solidFill>
                <a:latin typeface="Calibri"/>
                <a:ea typeface="Calibri"/>
                <a:cs typeface="Calibri"/>
                <a:sym typeface="Calibri"/>
                <a:hlinkClick r:id="rId3"/>
              </a:rPr>
              <a:t>https://ocw.mit.edu</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i="1">
                <a:solidFill>
                  <a:schemeClr val="dk1"/>
                </a:solidFill>
                <a:latin typeface="Calibri"/>
                <a:ea typeface="Calibri"/>
                <a:cs typeface="Calibri"/>
                <a:sym typeface="Calibri"/>
              </a:rPr>
              <a:t>RES.11-003 Climate Justice Instructional Toolkit</a:t>
            </a:r>
            <a:r>
              <a:rPr lang="en-US" sz="3200">
                <a:solidFill>
                  <a:schemeClr val="dk1"/>
                </a:solidFill>
                <a:latin typeface="Calibri"/>
                <a:ea typeface="Calibri"/>
                <a:cs typeface="Calibri"/>
                <a:sym typeface="Calibri"/>
              </a:rPr>
              <a:t> Spring 2025</a:t>
            </a:r>
            <a:endParaRPr sz="3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3200">
                <a:solidFill>
                  <a:schemeClr val="dk1"/>
                </a:solidFill>
                <a:latin typeface="Calibri"/>
                <a:ea typeface="Calibri"/>
                <a:cs typeface="Calibri"/>
                <a:sym typeface="Calibri"/>
              </a:rPr>
              <a:t>For more information about citing these materials or our Terms of Use, visit </a:t>
            </a:r>
            <a:r>
              <a:rPr lang="en-US" sz="3200" u="sng">
                <a:solidFill>
                  <a:schemeClr val="hlink"/>
                </a:solidFill>
                <a:latin typeface="Calibri"/>
                <a:ea typeface="Calibri"/>
                <a:cs typeface="Calibri"/>
                <a:sym typeface="Calibri"/>
                <a:hlinkClick r:id="rId4"/>
              </a:rPr>
              <a:t>https://ocw.mit.edu/terms</a:t>
            </a:r>
            <a:r>
              <a:rPr lang="en-US" sz="3200">
                <a:solidFill>
                  <a:schemeClr val="dk1"/>
                </a:solidFill>
                <a:latin typeface="Calibri"/>
                <a:ea typeface="Calibri"/>
                <a:cs typeface="Calibri"/>
                <a:sym typeface="Calibri"/>
              </a:rPr>
              <a:t>.</a:t>
            </a:r>
            <a:endParaRPr sz="3200">
              <a:solidFill>
                <a:schemeClr val="dk1"/>
              </a:solidFill>
              <a:latin typeface="Calibri"/>
              <a:ea typeface="Calibri"/>
              <a:cs typeface="Calibri"/>
              <a:sym typeface="Calibri"/>
            </a:endParaRPr>
          </a:p>
          <a:p>
            <a:pPr marL="0" lvl="0" indent="0" algn="l" rtl="0">
              <a:spcBef>
                <a:spcPts val="0"/>
              </a:spcBef>
              <a:spcAft>
                <a:spcPts val="0"/>
              </a:spcAft>
              <a:buNone/>
            </a:pPr>
            <a:endParaRPr sz="3200">
              <a:solidFill>
                <a:schemeClr val="dk1"/>
              </a:solidFill>
              <a:latin typeface="Calibri"/>
              <a:ea typeface="Calibri"/>
              <a:cs typeface="Calibri"/>
              <a:sym typeface="Calibri"/>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15"/>
        <p:cNvGrpSpPr/>
        <p:nvPr/>
      </p:nvGrpSpPr>
      <p:grpSpPr>
        <a:xfrm>
          <a:off x="0" y="0"/>
          <a:ext cx="0" cy="0"/>
          <a:chOff x="0" y="0"/>
          <a:chExt cx="0" cy="0"/>
        </a:xfrm>
      </p:grpSpPr>
      <p:sp>
        <p:nvSpPr>
          <p:cNvPr id="116" name="Google Shape;116;p3"/>
          <p:cNvSpPr txBox="1"/>
          <p:nvPr/>
        </p:nvSpPr>
        <p:spPr>
          <a:xfrm>
            <a:off x="962025" y="1133475"/>
            <a:ext cx="162990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Learning Objectives</a:t>
            </a:r>
            <a:endParaRPr/>
          </a:p>
        </p:txBody>
      </p:sp>
      <p:sp>
        <p:nvSpPr>
          <p:cNvPr id="117" name="Google Shape;117;p3"/>
          <p:cNvSpPr/>
          <p:nvPr/>
        </p:nvSpPr>
        <p:spPr>
          <a:xfrm>
            <a:off x="-344129" y="9715500"/>
            <a:ext cx="19880211" cy="571500"/>
          </a:xfrm>
          <a:custGeom>
            <a:avLst/>
            <a:gdLst/>
            <a:ahLst/>
            <a:cxnLst/>
            <a:rect l="l" t="t" r="r" b="b"/>
            <a:pathLst>
              <a:path w="5235940" h="150519" extrusionOk="0">
                <a:moveTo>
                  <a:pt x="0" y="0"/>
                </a:moveTo>
                <a:lnTo>
                  <a:pt x="5235940" y="0"/>
                </a:lnTo>
                <a:lnTo>
                  <a:pt x="5235940" y="150519"/>
                </a:lnTo>
                <a:lnTo>
                  <a:pt x="0" y="150519"/>
                </a:lnTo>
                <a:close/>
              </a:path>
            </a:pathLst>
          </a:custGeom>
          <a:solidFill>
            <a:srgbClr val="4A4849"/>
          </a:solidFill>
          <a:ln>
            <a:noFill/>
          </a:ln>
        </p:spPr>
      </p:sp>
      <p:sp>
        <p:nvSpPr>
          <p:cNvPr id="118" name="Google Shape;118;p3"/>
          <p:cNvSpPr txBox="1"/>
          <p:nvPr/>
        </p:nvSpPr>
        <p:spPr>
          <a:xfrm>
            <a:off x="5197450" y="3662914"/>
            <a:ext cx="3772200" cy="2462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99" b="1" i="0" u="none" strike="noStrike" cap="none">
                <a:solidFill>
                  <a:srgbClr val="4A4849"/>
                </a:solidFill>
                <a:latin typeface="Arial"/>
                <a:ea typeface="Arial"/>
                <a:cs typeface="Arial"/>
                <a:sym typeface="Arial"/>
              </a:rPr>
              <a:t>Learn </a:t>
            </a:r>
            <a:r>
              <a:rPr lang="en-US" sz="3199" b="0" i="0" u="none" strike="noStrike" cap="none">
                <a:solidFill>
                  <a:srgbClr val="4A4849"/>
                </a:solidFill>
                <a:latin typeface="Arial"/>
                <a:ea typeface="Arial"/>
                <a:cs typeface="Arial"/>
                <a:sym typeface="Arial"/>
              </a:rPr>
              <a:t>to identify stakeholders most impacted by the electronic waste life cycle</a:t>
            </a:r>
            <a:endParaRPr/>
          </a:p>
        </p:txBody>
      </p:sp>
      <p:sp>
        <p:nvSpPr>
          <p:cNvPr id="119" name="Google Shape;119;p3"/>
          <p:cNvSpPr txBox="1"/>
          <p:nvPr/>
        </p:nvSpPr>
        <p:spPr>
          <a:xfrm>
            <a:off x="9362125" y="3666289"/>
            <a:ext cx="3772200" cy="2954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99" b="1" i="0" u="none" strike="noStrike" cap="none">
                <a:solidFill>
                  <a:srgbClr val="4A4849"/>
                </a:solidFill>
                <a:latin typeface="Arial"/>
                <a:ea typeface="Arial"/>
                <a:cs typeface="Arial"/>
                <a:sym typeface="Arial"/>
              </a:rPr>
              <a:t>Explore </a:t>
            </a:r>
            <a:r>
              <a:rPr lang="en-US" sz="3199" b="0" i="0" u="none" strike="noStrike" cap="none">
                <a:solidFill>
                  <a:srgbClr val="4A4849"/>
                </a:solidFill>
                <a:latin typeface="Arial"/>
                <a:ea typeface="Arial"/>
                <a:cs typeface="Arial"/>
                <a:sym typeface="Arial"/>
              </a:rPr>
              <a:t>implications of the electronic hardware life cycles on diverse communities across the globe</a:t>
            </a:r>
            <a:endParaRPr/>
          </a:p>
        </p:txBody>
      </p:sp>
      <p:sp>
        <p:nvSpPr>
          <p:cNvPr id="120" name="Google Shape;120;p3"/>
          <p:cNvSpPr txBox="1"/>
          <p:nvPr/>
        </p:nvSpPr>
        <p:spPr>
          <a:xfrm>
            <a:off x="13526798" y="3662914"/>
            <a:ext cx="3772200" cy="2462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99" b="1" i="0" u="none" strike="noStrike" cap="none">
                <a:solidFill>
                  <a:srgbClr val="4A4849"/>
                </a:solidFill>
                <a:latin typeface="Arial"/>
                <a:ea typeface="Arial"/>
                <a:cs typeface="Arial"/>
                <a:sym typeface="Arial"/>
              </a:rPr>
              <a:t>Propose </a:t>
            </a:r>
            <a:r>
              <a:rPr lang="en-US" sz="3199" b="0" i="0" u="none" strike="noStrike" cap="none">
                <a:solidFill>
                  <a:srgbClr val="4A4849"/>
                </a:solidFill>
                <a:latin typeface="Arial"/>
                <a:ea typeface="Arial"/>
                <a:cs typeface="Arial"/>
                <a:sym typeface="Arial"/>
              </a:rPr>
              <a:t>methods with which to minimize the socio-environmental impact of electronics</a:t>
            </a:r>
            <a:endParaRPr/>
          </a:p>
        </p:txBody>
      </p:sp>
      <p:sp>
        <p:nvSpPr>
          <p:cNvPr id="121" name="Google Shape;121;p3"/>
          <p:cNvSpPr txBox="1"/>
          <p:nvPr/>
        </p:nvSpPr>
        <p:spPr>
          <a:xfrm>
            <a:off x="1032777" y="3662914"/>
            <a:ext cx="3970200" cy="393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199" b="1" i="0" u="none" strike="noStrike" cap="none">
                <a:solidFill>
                  <a:srgbClr val="4A4849"/>
                </a:solidFill>
                <a:latin typeface="Arial"/>
                <a:ea typeface="Arial"/>
                <a:cs typeface="Arial"/>
                <a:sym typeface="Arial"/>
              </a:rPr>
              <a:t>Digest</a:t>
            </a:r>
            <a:r>
              <a:rPr lang="en-US" sz="3199" b="0" i="0" u="none" strike="noStrike" cap="none">
                <a:solidFill>
                  <a:srgbClr val="4A4849"/>
                </a:solidFill>
                <a:latin typeface="Arial"/>
                <a:ea typeface="Arial"/>
                <a:cs typeface="Arial"/>
                <a:sym typeface="Arial"/>
              </a:rPr>
              <a:t> core concepts of Environmental justice and sustainability to assess the socio-environmental impacts across the life cycle of a product  </a:t>
            </a:r>
            <a:endParaRPr/>
          </a:p>
        </p:txBody>
      </p:sp>
      <p:grpSp>
        <p:nvGrpSpPr>
          <p:cNvPr id="122" name="Google Shape;122;p3"/>
          <p:cNvGrpSpPr/>
          <p:nvPr/>
        </p:nvGrpSpPr>
        <p:grpSpPr>
          <a:xfrm>
            <a:off x="1032775" y="2712900"/>
            <a:ext cx="3289104" cy="716100"/>
            <a:chOff x="1032775" y="2712900"/>
            <a:chExt cx="3289104" cy="716100"/>
          </a:xfrm>
        </p:grpSpPr>
        <p:sp>
          <p:nvSpPr>
            <p:cNvPr id="123" name="Google Shape;123;p3"/>
            <p:cNvSpPr/>
            <p:nvPr/>
          </p:nvSpPr>
          <p:spPr>
            <a:xfrm>
              <a:off x="1032775" y="2712900"/>
              <a:ext cx="912900" cy="716100"/>
            </a:xfrm>
            <a:prstGeom prst="roundRect">
              <a:avLst>
                <a:gd name="adj" fmla="val 45018"/>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4" name="Google Shape;124;p3"/>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1</a:t>
              </a:r>
              <a:endParaRPr/>
            </a:p>
          </p:txBody>
        </p:sp>
      </p:grpSp>
      <p:grpSp>
        <p:nvGrpSpPr>
          <p:cNvPr id="125" name="Google Shape;125;p3"/>
          <p:cNvGrpSpPr/>
          <p:nvPr/>
        </p:nvGrpSpPr>
        <p:grpSpPr>
          <a:xfrm>
            <a:off x="5197450" y="2712900"/>
            <a:ext cx="3289104" cy="716100"/>
            <a:chOff x="5197450" y="2712900"/>
            <a:chExt cx="3289104" cy="716100"/>
          </a:xfrm>
        </p:grpSpPr>
        <p:sp>
          <p:nvSpPr>
            <p:cNvPr id="126" name="Google Shape;126;p3"/>
            <p:cNvSpPr/>
            <p:nvPr/>
          </p:nvSpPr>
          <p:spPr>
            <a:xfrm>
              <a:off x="5197450" y="2712900"/>
              <a:ext cx="912900" cy="716100"/>
            </a:xfrm>
            <a:prstGeom prst="roundRect">
              <a:avLst>
                <a:gd name="adj" fmla="val 45018"/>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27" name="Google Shape;127;p3"/>
            <p:cNvSpPr txBox="1"/>
            <p:nvPr/>
          </p:nvSpPr>
          <p:spPr>
            <a:xfrm>
              <a:off x="5385754"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2</a:t>
              </a:r>
              <a:endParaRPr/>
            </a:p>
          </p:txBody>
        </p:sp>
      </p:grpSp>
      <p:grpSp>
        <p:nvGrpSpPr>
          <p:cNvPr id="128" name="Google Shape;128;p3"/>
          <p:cNvGrpSpPr/>
          <p:nvPr/>
        </p:nvGrpSpPr>
        <p:grpSpPr>
          <a:xfrm>
            <a:off x="9362125" y="2712900"/>
            <a:ext cx="3289104" cy="716100"/>
            <a:chOff x="9362125" y="2712900"/>
            <a:chExt cx="3289104" cy="716100"/>
          </a:xfrm>
        </p:grpSpPr>
        <p:sp>
          <p:nvSpPr>
            <p:cNvPr id="129" name="Google Shape;129;p3"/>
            <p:cNvSpPr/>
            <p:nvPr/>
          </p:nvSpPr>
          <p:spPr>
            <a:xfrm>
              <a:off x="9362125" y="2712900"/>
              <a:ext cx="912900" cy="716100"/>
            </a:xfrm>
            <a:prstGeom prst="roundRect">
              <a:avLst>
                <a:gd name="adj" fmla="val 45018"/>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0" name="Google Shape;130;p3"/>
            <p:cNvSpPr txBox="1"/>
            <p:nvPr/>
          </p:nvSpPr>
          <p:spPr>
            <a:xfrm>
              <a:off x="955042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3</a:t>
              </a:r>
              <a:endParaRPr/>
            </a:p>
          </p:txBody>
        </p:sp>
      </p:grpSp>
      <p:grpSp>
        <p:nvGrpSpPr>
          <p:cNvPr id="131" name="Google Shape;131;p3"/>
          <p:cNvGrpSpPr/>
          <p:nvPr/>
        </p:nvGrpSpPr>
        <p:grpSpPr>
          <a:xfrm>
            <a:off x="13526800" y="2712900"/>
            <a:ext cx="3289104" cy="716100"/>
            <a:chOff x="13526800" y="2712900"/>
            <a:chExt cx="3289104" cy="716100"/>
          </a:xfrm>
        </p:grpSpPr>
        <p:sp>
          <p:nvSpPr>
            <p:cNvPr id="132" name="Google Shape;132;p3"/>
            <p:cNvSpPr/>
            <p:nvPr/>
          </p:nvSpPr>
          <p:spPr>
            <a:xfrm>
              <a:off x="13526800" y="2712900"/>
              <a:ext cx="912900" cy="716100"/>
            </a:xfrm>
            <a:prstGeom prst="roundRect">
              <a:avLst>
                <a:gd name="adj" fmla="val 45018"/>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33" name="Google Shape;133;p3"/>
            <p:cNvSpPr txBox="1"/>
            <p:nvPr/>
          </p:nvSpPr>
          <p:spPr>
            <a:xfrm>
              <a:off x="13715104"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4</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37"/>
        <p:cNvGrpSpPr/>
        <p:nvPr/>
      </p:nvGrpSpPr>
      <p:grpSpPr>
        <a:xfrm>
          <a:off x="0" y="0"/>
          <a:ext cx="0" cy="0"/>
          <a:chOff x="0" y="0"/>
          <a:chExt cx="0" cy="0"/>
        </a:xfrm>
      </p:grpSpPr>
      <p:sp>
        <p:nvSpPr>
          <p:cNvPr id="138" name="Google Shape;138;p4"/>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139" name="Google Shape;139;p4"/>
          <p:cNvSpPr/>
          <p:nvPr/>
        </p:nvSpPr>
        <p:spPr>
          <a:xfrm>
            <a:off x="12109962" y="9715500"/>
            <a:ext cx="6178038" cy="690106"/>
          </a:xfrm>
          <a:custGeom>
            <a:avLst/>
            <a:gdLst/>
            <a:ahLst/>
            <a:cxnLst/>
            <a:rect l="l" t="t" r="r" b="b"/>
            <a:pathLst>
              <a:path w="1627138" h="181756" extrusionOk="0">
                <a:moveTo>
                  <a:pt x="0" y="0"/>
                </a:moveTo>
                <a:lnTo>
                  <a:pt x="1627138" y="0"/>
                </a:lnTo>
                <a:lnTo>
                  <a:pt x="1627138" y="181756"/>
                </a:lnTo>
                <a:lnTo>
                  <a:pt x="0" y="181756"/>
                </a:lnTo>
                <a:close/>
              </a:path>
            </a:pathLst>
          </a:custGeom>
          <a:solidFill>
            <a:schemeClr val="accent1"/>
          </a:solidFill>
          <a:ln>
            <a:noFill/>
          </a:ln>
        </p:spPr>
      </p:sp>
      <p:sp>
        <p:nvSpPr>
          <p:cNvPr id="140" name="Google Shape;140;p4"/>
          <p:cNvSpPr/>
          <p:nvPr/>
        </p:nvSpPr>
        <p:spPr>
          <a:xfrm>
            <a:off x="12109962" y="0"/>
            <a:ext cx="6178038" cy="9715500"/>
          </a:xfrm>
          <a:custGeom>
            <a:avLst/>
            <a:gdLst/>
            <a:ahLst/>
            <a:cxnLst/>
            <a:rect l="l" t="t" r="r" b="b"/>
            <a:pathLst>
              <a:path w="6178038" h="9715500" extrusionOk="0">
                <a:moveTo>
                  <a:pt x="0" y="0"/>
                </a:moveTo>
                <a:lnTo>
                  <a:pt x="6178038" y="0"/>
                </a:lnTo>
                <a:lnTo>
                  <a:pt x="6178038" y="9715500"/>
                </a:lnTo>
                <a:lnTo>
                  <a:pt x="0" y="9715500"/>
                </a:lnTo>
                <a:lnTo>
                  <a:pt x="0" y="0"/>
                </a:lnTo>
                <a:close/>
              </a:path>
            </a:pathLst>
          </a:custGeom>
          <a:blipFill rotWithShape="1">
            <a:blip r:embed="rId3">
              <a:alphaModFix/>
            </a:blip>
            <a:stretch>
              <a:fillRect l="-4160" r="-36386"/>
            </a:stretch>
          </a:blipFill>
          <a:ln>
            <a:noFill/>
          </a:ln>
        </p:spPr>
      </p:sp>
      <p:sp>
        <p:nvSpPr>
          <p:cNvPr id="141" name="Google Shape;141;p4"/>
          <p:cNvSpPr txBox="1"/>
          <p:nvPr/>
        </p:nvSpPr>
        <p:spPr>
          <a:xfrm>
            <a:off x="12109887" y="9643088"/>
            <a:ext cx="6178200" cy="834900"/>
          </a:xfrm>
          <a:prstGeom prst="rect">
            <a:avLst/>
          </a:prstGeom>
          <a:noFill/>
          <a:ln>
            <a:noFill/>
          </a:ln>
        </p:spPr>
        <p:txBody>
          <a:bodyPr spcFirstLastPara="1" wrap="square" lIns="50800" tIns="50800" rIns="50800" bIns="50800" anchor="ctr" anchorCtr="0">
            <a:noAutofit/>
          </a:bodyPr>
          <a:lstStyle/>
          <a:p>
            <a:pPr marL="0" marR="0" lvl="0" indent="0" algn="ctr" rtl="0">
              <a:lnSpc>
                <a:spcPct val="100000"/>
              </a:lnSpc>
              <a:spcBef>
                <a:spcPts val="0"/>
              </a:spcBef>
              <a:spcAft>
                <a:spcPts val="0"/>
              </a:spcAft>
              <a:buNone/>
            </a:pPr>
            <a:r>
              <a:rPr lang="en-US" sz="1599"/>
              <a:t>This image is in the public domain. Credit: NASA/JPL.</a:t>
            </a:r>
            <a:endParaRPr/>
          </a:p>
        </p:txBody>
      </p:sp>
      <p:grpSp>
        <p:nvGrpSpPr>
          <p:cNvPr id="142" name="Google Shape;142;p4"/>
          <p:cNvGrpSpPr/>
          <p:nvPr/>
        </p:nvGrpSpPr>
        <p:grpSpPr>
          <a:xfrm>
            <a:off x="1028700" y="3160887"/>
            <a:ext cx="10425375" cy="2548972"/>
            <a:chOff x="0" y="104775"/>
            <a:chExt cx="13900500" cy="3398630"/>
          </a:xfrm>
        </p:grpSpPr>
        <p:sp>
          <p:nvSpPr>
            <p:cNvPr id="143" name="Google Shape;143;p4"/>
            <p:cNvSpPr txBox="1"/>
            <p:nvPr/>
          </p:nvSpPr>
          <p:spPr>
            <a:xfrm>
              <a:off x="0" y="104775"/>
              <a:ext cx="13900500" cy="22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831" b="1" i="0" u="none" strike="noStrike" cap="none">
                  <a:solidFill>
                    <a:srgbClr val="4A4849"/>
                  </a:solidFill>
                  <a:latin typeface="Arial"/>
                  <a:ea typeface="Arial"/>
                  <a:cs typeface="Arial"/>
                  <a:sym typeface="Arial"/>
                </a:rPr>
                <a:t>Warm up</a:t>
              </a:r>
              <a:endParaRPr/>
            </a:p>
          </p:txBody>
        </p:sp>
        <p:sp>
          <p:nvSpPr>
            <p:cNvPr id="144" name="Google Shape;144;p4"/>
            <p:cNvSpPr txBox="1"/>
            <p:nvPr/>
          </p:nvSpPr>
          <p:spPr>
            <a:xfrm>
              <a:off x="0" y="3134105"/>
              <a:ext cx="13528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45" name="Google Shape;145;p4"/>
          <p:cNvGrpSpPr/>
          <p:nvPr/>
        </p:nvGrpSpPr>
        <p:grpSpPr>
          <a:xfrm>
            <a:off x="1028700" y="3160887"/>
            <a:ext cx="10425375" cy="4734847"/>
            <a:chOff x="0" y="104775"/>
            <a:chExt cx="13900500" cy="6313130"/>
          </a:xfrm>
        </p:grpSpPr>
        <p:sp>
          <p:nvSpPr>
            <p:cNvPr id="146" name="Google Shape;146;p4"/>
            <p:cNvSpPr txBox="1"/>
            <p:nvPr/>
          </p:nvSpPr>
          <p:spPr>
            <a:xfrm>
              <a:off x="0" y="104775"/>
              <a:ext cx="13900500" cy="22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831" b="1" i="0" u="none" strike="noStrike" cap="none">
                  <a:solidFill>
                    <a:srgbClr val="4A4849"/>
                  </a:solidFill>
                  <a:latin typeface="Arial"/>
                  <a:ea typeface="Arial"/>
                  <a:cs typeface="Arial"/>
                  <a:sym typeface="Arial"/>
                </a:rPr>
                <a:t>Warm up</a:t>
              </a:r>
              <a:endParaRPr/>
            </a:p>
          </p:txBody>
        </p:sp>
        <p:sp>
          <p:nvSpPr>
            <p:cNvPr id="147" name="Google Shape;147;p4"/>
            <p:cNvSpPr txBox="1"/>
            <p:nvPr/>
          </p:nvSpPr>
          <p:spPr>
            <a:xfrm>
              <a:off x="0" y="3134105"/>
              <a:ext cx="13528500" cy="3283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What do you do with your old devices (phones,laptops, etc.) after you are done with them? What do you think happens to them?</a:t>
              </a:r>
              <a:endParaRPr/>
            </a:p>
            <a:p>
              <a:pPr marL="0" marR="0" lvl="0" indent="0" algn="l" rtl="0">
                <a:lnSpc>
                  <a:spcPct val="100000"/>
                </a:lnSpc>
                <a:spcBef>
                  <a:spcPts val="0"/>
                </a:spcBef>
                <a:spcAft>
                  <a:spcPts val="0"/>
                </a:spcAft>
                <a:buNone/>
              </a:pPr>
              <a:endParaRPr sz="3200" b="1" i="0" u="none" strike="noStrike" cap="none">
                <a:solidFill>
                  <a:srgbClr val="4A4849"/>
                </a:solidFill>
                <a:latin typeface="Arial"/>
                <a:ea typeface="Arial"/>
                <a:cs typeface="Arial"/>
                <a:sym typeface="Arial"/>
              </a:endParaRPr>
            </a:p>
            <a:p>
              <a:pPr marL="0" marR="0" lvl="0" indent="0" algn="l" rtl="0">
                <a:lnSpc>
                  <a:spcPct val="100000"/>
                </a:lnSpc>
                <a:spcBef>
                  <a:spcPts val="0"/>
                </a:spcBef>
                <a:spcAft>
                  <a:spcPts val="0"/>
                </a:spcAft>
                <a:buNone/>
              </a:pPr>
              <a:r>
                <a:rPr lang="en-US" sz="3200" b="0" i="0" u="none" strike="noStrike" cap="none">
                  <a:solidFill>
                    <a:srgbClr val="4A4849"/>
                  </a:solidFill>
                  <a:latin typeface="Arial"/>
                  <a:ea typeface="Arial"/>
                  <a:cs typeface="Arial"/>
                  <a:sym typeface="Arial"/>
                </a:rPr>
                <a:t>Turn to a partner or small group and discuss.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51"/>
        <p:cNvGrpSpPr/>
        <p:nvPr/>
      </p:nvGrpSpPr>
      <p:grpSpPr>
        <a:xfrm>
          <a:off x="0" y="0"/>
          <a:ext cx="0" cy="0"/>
          <a:chOff x="0" y="0"/>
          <a:chExt cx="0" cy="0"/>
        </a:xfrm>
      </p:grpSpPr>
      <p:sp>
        <p:nvSpPr>
          <p:cNvPr id="152" name="Google Shape;152;p5"/>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153" name="Google Shape;153;p5"/>
          <p:cNvSpPr/>
          <p:nvPr/>
        </p:nvSpPr>
        <p:spPr>
          <a:xfrm>
            <a:off x="12109962" y="0"/>
            <a:ext cx="7108723" cy="10287000"/>
          </a:xfrm>
          <a:custGeom>
            <a:avLst/>
            <a:gdLst/>
            <a:ahLst/>
            <a:cxnLst/>
            <a:rect l="l" t="t" r="r" b="b"/>
            <a:pathLst>
              <a:path w="1872256" h="2709333" extrusionOk="0">
                <a:moveTo>
                  <a:pt x="0" y="0"/>
                </a:moveTo>
                <a:lnTo>
                  <a:pt x="1872256" y="0"/>
                </a:lnTo>
                <a:lnTo>
                  <a:pt x="1872256" y="2709333"/>
                </a:lnTo>
                <a:lnTo>
                  <a:pt x="0" y="2709333"/>
                </a:lnTo>
                <a:close/>
              </a:path>
            </a:pathLst>
          </a:custGeom>
          <a:solidFill>
            <a:srgbClr val="5B85A9"/>
          </a:solidFill>
          <a:ln>
            <a:noFill/>
          </a:ln>
        </p:spPr>
      </p:sp>
      <p:grpSp>
        <p:nvGrpSpPr>
          <p:cNvPr id="154" name="Google Shape;154;p5"/>
          <p:cNvGrpSpPr/>
          <p:nvPr/>
        </p:nvGrpSpPr>
        <p:grpSpPr>
          <a:xfrm>
            <a:off x="1028700" y="3818112"/>
            <a:ext cx="10425375" cy="2764522"/>
            <a:chOff x="0" y="104775"/>
            <a:chExt cx="13900500" cy="3686030"/>
          </a:xfrm>
        </p:grpSpPr>
        <p:sp>
          <p:nvSpPr>
            <p:cNvPr id="155" name="Google Shape;155;p5"/>
            <p:cNvSpPr txBox="1"/>
            <p:nvPr/>
          </p:nvSpPr>
          <p:spPr>
            <a:xfrm>
              <a:off x="0" y="104775"/>
              <a:ext cx="13900500" cy="22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831" b="1" i="0" u="none" strike="noStrike" cap="none">
                  <a:solidFill>
                    <a:srgbClr val="4A4849"/>
                  </a:solidFill>
                  <a:latin typeface="Arial"/>
                  <a:ea typeface="Arial"/>
                  <a:cs typeface="Arial"/>
                  <a:sym typeface="Arial"/>
                </a:rPr>
                <a:t>Introduction</a:t>
              </a:r>
              <a:endParaRPr/>
            </a:p>
          </p:txBody>
        </p:sp>
        <p:sp>
          <p:nvSpPr>
            <p:cNvPr id="156" name="Google Shape;156;p5"/>
            <p:cNvSpPr txBox="1"/>
            <p:nvPr/>
          </p:nvSpPr>
          <p:spPr>
            <a:xfrm>
              <a:off x="0" y="3134105"/>
              <a:ext cx="13528500" cy="656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PART 1</a:t>
              </a: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60"/>
        <p:cNvGrpSpPr/>
        <p:nvPr/>
      </p:nvGrpSpPr>
      <p:grpSpPr>
        <a:xfrm>
          <a:off x="0" y="0"/>
          <a:ext cx="0" cy="0"/>
          <a:chOff x="0" y="0"/>
          <a:chExt cx="0" cy="0"/>
        </a:xfrm>
      </p:grpSpPr>
      <p:sp>
        <p:nvSpPr>
          <p:cNvPr id="161" name="Google Shape;161;p6"/>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162" name="Google Shape;162;p6"/>
          <p:cNvSpPr/>
          <p:nvPr/>
        </p:nvSpPr>
        <p:spPr>
          <a:xfrm>
            <a:off x="12109962" y="9715500"/>
            <a:ext cx="6178038" cy="596982"/>
          </a:xfrm>
          <a:custGeom>
            <a:avLst/>
            <a:gdLst/>
            <a:ahLst/>
            <a:cxnLst/>
            <a:rect l="l" t="t" r="r" b="b"/>
            <a:pathLst>
              <a:path w="1627138" h="157230" extrusionOk="0">
                <a:moveTo>
                  <a:pt x="0" y="0"/>
                </a:moveTo>
                <a:lnTo>
                  <a:pt x="1627138" y="0"/>
                </a:lnTo>
                <a:lnTo>
                  <a:pt x="1627138" y="157230"/>
                </a:lnTo>
                <a:lnTo>
                  <a:pt x="0" y="157230"/>
                </a:lnTo>
                <a:close/>
              </a:path>
            </a:pathLst>
          </a:custGeom>
          <a:solidFill>
            <a:srgbClr val="5B85A9"/>
          </a:solidFill>
          <a:ln>
            <a:noFill/>
          </a:ln>
        </p:spPr>
      </p:sp>
      <p:sp>
        <p:nvSpPr>
          <p:cNvPr id="163" name="Google Shape;163;p6"/>
          <p:cNvSpPr/>
          <p:nvPr/>
        </p:nvSpPr>
        <p:spPr>
          <a:xfrm>
            <a:off x="12109962" y="0"/>
            <a:ext cx="6178038" cy="9715500"/>
          </a:xfrm>
          <a:custGeom>
            <a:avLst/>
            <a:gdLst/>
            <a:ahLst/>
            <a:cxnLst/>
            <a:rect l="l" t="t" r="r" b="b"/>
            <a:pathLst>
              <a:path w="6178038" h="9715500" extrusionOk="0">
                <a:moveTo>
                  <a:pt x="0" y="0"/>
                </a:moveTo>
                <a:lnTo>
                  <a:pt x="6178038" y="0"/>
                </a:lnTo>
                <a:lnTo>
                  <a:pt x="6178038" y="9715500"/>
                </a:lnTo>
                <a:lnTo>
                  <a:pt x="0" y="9715500"/>
                </a:lnTo>
                <a:lnTo>
                  <a:pt x="0" y="0"/>
                </a:lnTo>
                <a:close/>
              </a:path>
            </a:pathLst>
          </a:custGeom>
          <a:blipFill rotWithShape="1">
            <a:blip r:embed="rId3">
              <a:alphaModFix/>
            </a:blip>
            <a:stretch>
              <a:fillRect l="-71446" r="-110616"/>
            </a:stretch>
          </a:blipFill>
          <a:ln>
            <a:noFill/>
          </a:ln>
        </p:spPr>
      </p:sp>
      <p:sp>
        <p:nvSpPr>
          <p:cNvPr id="164" name="Google Shape;164;p6"/>
          <p:cNvSpPr txBox="1"/>
          <p:nvPr/>
        </p:nvSpPr>
        <p:spPr>
          <a:xfrm>
            <a:off x="12109962" y="8973863"/>
            <a:ext cx="6178200" cy="741600"/>
          </a:xfrm>
          <a:prstGeom prst="rect">
            <a:avLst/>
          </a:prstGeom>
          <a:noFill/>
          <a:ln>
            <a:noFill/>
          </a:ln>
        </p:spPr>
        <p:txBody>
          <a:bodyPr spcFirstLastPara="1" wrap="square" lIns="50800" tIns="50800" rIns="50800" bIns="50800" anchor="ctr" anchorCtr="0">
            <a:noAutofit/>
          </a:bodyPr>
          <a:lstStyle/>
          <a:p>
            <a:pPr marL="0" marR="0" lvl="0" indent="0" algn="ctr" rtl="0">
              <a:lnSpc>
                <a:spcPct val="140025"/>
              </a:lnSpc>
              <a:spcBef>
                <a:spcPts val="0"/>
              </a:spcBef>
              <a:spcAft>
                <a:spcPts val="0"/>
              </a:spcAft>
              <a:buNone/>
            </a:pPr>
            <a:r>
              <a:rPr lang="en-US" sz="1800">
                <a:solidFill>
                  <a:schemeClr val="lt1"/>
                </a:solidFill>
              </a:rPr>
              <a:t>Photo courtesy of kjell on Flickr. License: CC BY-SA. © kjell. All rights reserved. This content is excluded from our Creative Commons license. For more information, see </a:t>
            </a:r>
            <a:r>
              <a:rPr lang="en-US" sz="1800" u="sng">
                <a:solidFill>
                  <a:schemeClr val="hlink"/>
                </a:solidFill>
                <a:hlinkClick r:id="rId4"/>
              </a:rPr>
              <a:t>https://ocw.mit.edu/help/faq-fair-use/</a:t>
            </a:r>
            <a:r>
              <a:rPr lang="en-US" sz="1800">
                <a:solidFill>
                  <a:schemeClr val="lt1"/>
                </a:solidFill>
              </a:rPr>
              <a:t> .</a:t>
            </a:r>
            <a:endParaRPr sz="1800">
              <a:solidFill>
                <a:schemeClr val="lt1"/>
              </a:solidFill>
            </a:endParaRPr>
          </a:p>
        </p:txBody>
      </p:sp>
      <p:grpSp>
        <p:nvGrpSpPr>
          <p:cNvPr id="165" name="Google Shape;165;p6"/>
          <p:cNvGrpSpPr/>
          <p:nvPr/>
        </p:nvGrpSpPr>
        <p:grpSpPr>
          <a:xfrm>
            <a:off x="1028700" y="1078706"/>
            <a:ext cx="10757475" cy="7631583"/>
            <a:chOff x="0" y="66675"/>
            <a:chExt cx="14343300" cy="10175444"/>
          </a:xfrm>
        </p:grpSpPr>
        <p:sp>
          <p:nvSpPr>
            <p:cNvPr id="166" name="Google Shape;166;p6"/>
            <p:cNvSpPr txBox="1"/>
            <p:nvPr/>
          </p:nvSpPr>
          <p:spPr>
            <a:xfrm>
              <a:off x="0" y="66675"/>
              <a:ext cx="14343300" cy="14364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Introduction</a:t>
              </a:r>
              <a:endParaRPr/>
            </a:p>
          </p:txBody>
        </p:sp>
        <p:sp>
          <p:nvSpPr>
            <p:cNvPr id="167" name="Google Shape;167;p6"/>
            <p:cNvSpPr txBox="1"/>
            <p:nvPr/>
          </p:nvSpPr>
          <p:spPr>
            <a:xfrm>
              <a:off x="0" y="2802068"/>
              <a:ext cx="14238900" cy="2135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“Climate justice recognizes the disproportionate impacts of climate change on low-income and BIPOC communities around the world, the people and places least responsible for the climate crisis.” (</a:t>
              </a:r>
              <a:r>
                <a:rPr lang="en-US" sz="2601" b="0" i="0" u="sng" strike="noStrike" cap="none">
                  <a:solidFill>
                    <a:srgbClr val="4A4849"/>
                  </a:solidFill>
                  <a:latin typeface="Arial"/>
                  <a:ea typeface="Arial"/>
                  <a:cs typeface="Arial"/>
                  <a:sym typeface="Arial"/>
                  <a:hlinkClick r:id="rId5">
                    <a:extLst>
                      <a:ext uri="{A12FA001-AC4F-418D-AE19-62706E023703}">
                        <ahyp:hlinkClr xmlns:ahyp="http://schemas.microsoft.com/office/drawing/2018/hyperlinkcolor" val="tx"/>
                      </a:ext>
                    </a:extLst>
                  </a:hlinkClick>
                </a:rPr>
                <a:t>Center for Climate Justice</a:t>
              </a:r>
              <a:r>
                <a:rPr lang="en-US" sz="2601" b="0" i="0" u="none" strike="noStrike" cap="none">
                  <a:solidFill>
                    <a:srgbClr val="4A4849"/>
                  </a:solidFill>
                  <a:latin typeface="Arial"/>
                  <a:ea typeface="Arial"/>
                  <a:cs typeface="Arial"/>
                  <a:sym typeface="Arial"/>
                </a:rPr>
                <a:t>)</a:t>
              </a:r>
              <a:endParaRPr/>
            </a:p>
          </p:txBody>
        </p:sp>
        <p:sp>
          <p:nvSpPr>
            <p:cNvPr id="168" name="Google Shape;168;p6"/>
            <p:cNvSpPr txBox="1"/>
            <p:nvPr/>
          </p:nvSpPr>
          <p:spPr>
            <a:xfrm>
              <a:off x="0" y="6505319"/>
              <a:ext cx="14238900" cy="3736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Climate justice is crucial to understanding the global electronics cycle. All stages of mining, manufacturing, and disposal contribute to a variety of inequities across the globe. These include health issues, labor rights abuses, greenhouse gas emissions, and environmental contamination. Much of which disproportionately affects low-income and BIPOC communities across the world and must be addressed. </a:t>
              </a:r>
              <a:endParaRPr/>
            </a:p>
            <a:p>
              <a:pPr marL="0" marR="0" lvl="0" indent="0" algn="l" rtl="0">
                <a:lnSpc>
                  <a:spcPct val="100000"/>
                </a:lnSpc>
                <a:spcBef>
                  <a:spcPts val="0"/>
                </a:spcBef>
                <a:spcAft>
                  <a:spcPts val="0"/>
                </a:spcAft>
                <a:buNone/>
              </a:pPr>
              <a:endParaRPr sz="2601" b="0" i="0" u="none" strike="noStrike" cap="none">
                <a:solidFill>
                  <a:srgbClr val="4A4849"/>
                </a:solidFill>
                <a:latin typeface="Arial"/>
                <a:ea typeface="Arial"/>
                <a:cs typeface="Arial"/>
                <a:sym typeface="Arial"/>
              </a:endParaRPr>
            </a:p>
          </p:txBody>
        </p:sp>
        <p:sp>
          <p:nvSpPr>
            <p:cNvPr id="169" name="Google Shape;169;p6"/>
            <p:cNvSpPr txBox="1"/>
            <p:nvPr/>
          </p:nvSpPr>
          <p:spPr>
            <a:xfrm>
              <a:off x="0" y="2110265"/>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What is climate justice?</a:t>
              </a:r>
              <a:endParaRPr/>
            </a:p>
          </p:txBody>
        </p:sp>
        <p:sp>
          <p:nvSpPr>
            <p:cNvPr id="170" name="Google Shape;170;p6"/>
            <p:cNvSpPr txBox="1"/>
            <p:nvPr/>
          </p:nvSpPr>
          <p:spPr>
            <a:xfrm>
              <a:off x="0" y="5813516"/>
              <a:ext cx="14238900" cy="533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Connection between E-waste and CJ</a:t>
              </a: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74"/>
        <p:cNvGrpSpPr/>
        <p:nvPr/>
      </p:nvGrpSpPr>
      <p:grpSpPr>
        <a:xfrm>
          <a:off x="0" y="0"/>
          <a:ext cx="0" cy="0"/>
          <a:chOff x="0" y="0"/>
          <a:chExt cx="0" cy="0"/>
        </a:xfrm>
      </p:grpSpPr>
      <p:sp>
        <p:nvSpPr>
          <p:cNvPr id="175" name="Google Shape;175;p7"/>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176" name="Google Shape;176;p7"/>
          <p:cNvSpPr/>
          <p:nvPr/>
        </p:nvSpPr>
        <p:spPr>
          <a:xfrm>
            <a:off x="12109962" y="0"/>
            <a:ext cx="7108723" cy="10287000"/>
          </a:xfrm>
          <a:custGeom>
            <a:avLst/>
            <a:gdLst/>
            <a:ahLst/>
            <a:cxnLst/>
            <a:rect l="l" t="t" r="r" b="b"/>
            <a:pathLst>
              <a:path w="1872256" h="2709333" extrusionOk="0">
                <a:moveTo>
                  <a:pt x="0" y="0"/>
                </a:moveTo>
                <a:lnTo>
                  <a:pt x="1872256" y="0"/>
                </a:lnTo>
                <a:lnTo>
                  <a:pt x="1872256" y="2709333"/>
                </a:lnTo>
                <a:lnTo>
                  <a:pt x="0" y="2709333"/>
                </a:lnTo>
                <a:close/>
              </a:path>
            </a:pathLst>
          </a:custGeom>
          <a:solidFill>
            <a:srgbClr val="5B85A9"/>
          </a:solidFill>
          <a:ln>
            <a:noFill/>
          </a:ln>
        </p:spPr>
      </p:sp>
      <p:grpSp>
        <p:nvGrpSpPr>
          <p:cNvPr id="177" name="Google Shape;177;p7"/>
          <p:cNvGrpSpPr/>
          <p:nvPr/>
        </p:nvGrpSpPr>
        <p:grpSpPr>
          <a:xfrm>
            <a:off x="1028700" y="3818112"/>
            <a:ext cx="10425375" cy="2764522"/>
            <a:chOff x="0" y="104775"/>
            <a:chExt cx="13900500" cy="3686030"/>
          </a:xfrm>
        </p:grpSpPr>
        <p:sp>
          <p:nvSpPr>
            <p:cNvPr id="178" name="Google Shape;178;p7"/>
            <p:cNvSpPr txBox="1"/>
            <p:nvPr/>
          </p:nvSpPr>
          <p:spPr>
            <a:xfrm>
              <a:off x="0" y="104775"/>
              <a:ext cx="13900500" cy="2223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10831" b="1" i="0" u="none" strike="noStrike" cap="none">
                  <a:solidFill>
                    <a:srgbClr val="4A4849"/>
                  </a:solidFill>
                  <a:latin typeface="Arial"/>
                  <a:ea typeface="Arial"/>
                  <a:cs typeface="Arial"/>
                  <a:sym typeface="Arial"/>
                </a:rPr>
                <a:t>Key Definitions</a:t>
              </a:r>
              <a:endParaRPr/>
            </a:p>
          </p:txBody>
        </p:sp>
        <p:sp>
          <p:nvSpPr>
            <p:cNvPr id="179" name="Google Shape;179;p7"/>
            <p:cNvSpPr txBox="1"/>
            <p:nvPr/>
          </p:nvSpPr>
          <p:spPr>
            <a:xfrm>
              <a:off x="0" y="3134105"/>
              <a:ext cx="13528500" cy="656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200" b="1" i="0" u="none" strike="noStrike" cap="none">
                  <a:solidFill>
                    <a:srgbClr val="4A4849"/>
                  </a:solidFill>
                  <a:latin typeface="Arial"/>
                  <a:ea typeface="Arial"/>
                  <a:cs typeface="Arial"/>
                  <a:sym typeface="Arial"/>
                </a:rPr>
                <a:t>PART 2</a:t>
              </a: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83"/>
        <p:cNvGrpSpPr/>
        <p:nvPr/>
      </p:nvGrpSpPr>
      <p:grpSpPr>
        <a:xfrm>
          <a:off x="0" y="0"/>
          <a:ext cx="0" cy="0"/>
          <a:chOff x="0" y="0"/>
          <a:chExt cx="0" cy="0"/>
        </a:xfrm>
      </p:grpSpPr>
      <p:sp>
        <p:nvSpPr>
          <p:cNvPr id="184" name="Google Shape;184;p8"/>
          <p:cNvSpPr/>
          <p:nvPr/>
        </p:nvSpPr>
        <p:spPr>
          <a:xfrm>
            <a:off x="-1248082" y="9715500"/>
            <a:ext cx="13358044" cy="571500"/>
          </a:xfrm>
          <a:custGeom>
            <a:avLst/>
            <a:gdLst/>
            <a:ahLst/>
            <a:cxnLst/>
            <a:rect l="l" t="t" r="r" b="b"/>
            <a:pathLst>
              <a:path w="3518168" h="150519" extrusionOk="0">
                <a:moveTo>
                  <a:pt x="0" y="0"/>
                </a:moveTo>
                <a:lnTo>
                  <a:pt x="3518168" y="0"/>
                </a:lnTo>
                <a:lnTo>
                  <a:pt x="3518168" y="150519"/>
                </a:lnTo>
                <a:lnTo>
                  <a:pt x="0" y="150519"/>
                </a:lnTo>
                <a:close/>
              </a:path>
            </a:pathLst>
          </a:custGeom>
          <a:solidFill>
            <a:srgbClr val="4A4849"/>
          </a:solidFill>
          <a:ln>
            <a:noFill/>
          </a:ln>
        </p:spPr>
      </p:sp>
      <p:sp>
        <p:nvSpPr>
          <p:cNvPr id="185" name="Google Shape;185;p8"/>
          <p:cNvSpPr txBox="1"/>
          <p:nvPr/>
        </p:nvSpPr>
        <p:spPr>
          <a:xfrm>
            <a:off x="2103662" y="2016668"/>
            <a:ext cx="107574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Crufting</a:t>
            </a:r>
            <a:endParaRPr/>
          </a:p>
        </p:txBody>
      </p:sp>
      <p:sp>
        <p:nvSpPr>
          <p:cNvPr id="186" name="Google Shape;186;p8"/>
          <p:cNvSpPr txBox="1"/>
          <p:nvPr/>
        </p:nvSpPr>
        <p:spPr>
          <a:xfrm>
            <a:off x="1028700" y="3300112"/>
            <a:ext cx="9518100" cy="3202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This term has historical relevance to MIT and has been described by MIT alumni as “being able to take cruft [junk, discarded items] and make it work again, or do something new and useful</a:t>
            </a:r>
            <a:r>
              <a:rPr lang="en-US" sz="2601">
                <a:solidFill>
                  <a:srgbClr val="4A4849"/>
                </a:solidFill>
              </a:rPr>
              <a:t>” (B., 2008).</a:t>
            </a:r>
            <a:endParaRPr/>
          </a:p>
          <a:p>
            <a:pPr marL="0" marR="0" lvl="0" indent="0" algn="l" rtl="0">
              <a:lnSpc>
                <a:spcPct val="100000"/>
              </a:lnSpc>
              <a:spcBef>
                <a:spcPts val="0"/>
              </a:spcBef>
              <a:spcAft>
                <a:spcPts val="0"/>
              </a:spcAft>
              <a:buNone/>
            </a:pPr>
            <a:endParaRPr sz="2601" b="0" i="0" u="none" strike="noStrike" cap="none">
              <a:solidFill>
                <a:srgbClr val="4A4849"/>
              </a:solidFill>
              <a:latin typeface="Arial"/>
              <a:ea typeface="Arial"/>
              <a:cs typeface="Arial"/>
              <a:sym typeface="Arial"/>
            </a:endParaRPr>
          </a:p>
          <a:p>
            <a:pPr marL="0" marR="0" lvl="0" indent="0" algn="l" rtl="0">
              <a:lnSpc>
                <a:spcPct val="100000"/>
              </a:lnSpc>
              <a:spcBef>
                <a:spcPts val="0"/>
              </a:spcBef>
              <a:spcAft>
                <a:spcPts val="0"/>
              </a:spcAft>
              <a:buNone/>
            </a:pPr>
            <a:r>
              <a:rPr lang="en-US" sz="2601" b="0" i="0" u="none" strike="noStrike" cap="none">
                <a:solidFill>
                  <a:srgbClr val="4A4849"/>
                </a:solidFill>
                <a:latin typeface="Arial"/>
                <a:ea typeface="Arial"/>
                <a:cs typeface="Arial"/>
                <a:sym typeface="Arial"/>
              </a:rPr>
              <a:t>A way in which MIT students participate “in the cycle of electronic device consumption, which involves material extraction, production, use, and disposal” (B., 2008).</a:t>
            </a:r>
            <a:endParaRPr/>
          </a:p>
        </p:txBody>
      </p:sp>
      <p:sp>
        <p:nvSpPr>
          <p:cNvPr id="187" name="Google Shape;187;p8"/>
          <p:cNvSpPr/>
          <p:nvPr/>
        </p:nvSpPr>
        <p:spPr>
          <a:xfrm>
            <a:off x="12109962" y="9715500"/>
            <a:ext cx="6178038" cy="596982"/>
          </a:xfrm>
          <a:custGeom>
            <a:avLst/>
            <a:gdLst/>
            <a:ahLst/>
            <a:cxnLst/>
            <a:rect l="l" t="t" r="r" b="b"/>
            <a:pathLst>
              <a:path w="1627138" h="157230" extrusionOk="0">
                <a:moveTo>
                  <a:pt x="0" y="0"/>
                </a:moveTo>
                <a:lnTo>
                  <a:pt x="1627138" y="0"/>
                </a:lnTo>
                <a:lnTo>
                  <a:pt x="1627138" y="157230"/>
                </a:lnTo>
                <a:lnTo>
                  <a:pt x="0" y="157230"/>
                </a:lnTo>
                <a:close/>
              </a:path>
            </a:pathLst>
          </a:custGeom>
          <a:solidFill>
            <a:srgbClr val="5B85A9"/>
          </a:solidFill>
          <a:ln>
            <a:noFill/>
          </a:ln>
        </p:spPr>
      </p:sp>
      <p:sp>
        <p:nvSpPr>
          <p:cNvPr id="188" name="Google Shape;188;p8"/>
          <p:cNvSpPr/>
          <p:nvPr/>
        </p:nvSpPr>
        <p:spPr>
          <a:xfrm>
            <a:off x="12109962" y="0"/>
            <a:ext cx="7108723" cy="9715500"/>
          </a:xfrm>
          <a:custGeom>
            <a:avLst/>
            <a:gdLst/>
            <a:ahLst/>
            <a:cxnLst/>
            <a:rect l="l" t="t" r="r" b="b"/>
            <a:pathLst>
              <a:path w="7108723" h="9715500" extrusionOk="0">
                <a:moveTo>
                  <a:pt x="0" y="0"/>
                </a:moveTo>
                <a:lnTo>
                  <a:pt x="7108723" y="0"/>
                </a:lnTo>
                <a:lnTo>
                  <a:pt x="7108723" y="9715500"/>
                </a:lnTo>
                <a:lnTo>
                  <a:pt x="0" y="9715500"/>
                </a:lnTo>
                <a:lnTo>
                  <a:pt x="0" y="0"/>
                </a:lnTo>
                <a:close/>
              </a:path>
            </a:pathLst>
          </a:custGeom>
          <a:blipFill rotWithShape="1">
            <a:blip r:embed="rId3">
              <a:alphaModFix/>
            </a:blip>
            <a:stretch>
              <a:fillRect l="-50858" r="-31357"/>
            </a:stretch>
          </a:blipFill>
          <a:ln>
            <a:noFill/>
          </a:ln>
        </p:spPr>
      </p:sp>
      <p:sp>
        <p:nvSpPr>
          <p:cNvPr id="189" name="Google Shape;189;p8"/>
          <p:cNvSpPr txBox="1"/>
          <p:nvPr/>
        </p:nvSpPr>
        <p:spPr>
          <a:xfrm>
            <a:off x="12109962" y="8973863"/>
            <a:ext cx="6178200" cy="741600"/>
          </a:xfrm>
          <a:prstGeom prst="rect">
            <a:avLst/>
          </a:prstGeom>
          <a:noFill/>
          <a:ln>
            <a:noFill/>
          </a:ln>
        </p:spPr>
        <p:txBody>
          <a:bodyPr spcFirstLastPara="1" wrap="square" lIns="50800" tIns="50800" rIns="50800" bIns="50800" anchor="ctr" anchorCtr="0">
            <a:noAutofit/>
          </a:bodyPr>
          <a:lstStyle/>
          <a:p>
            <a:pPr marL="0" marR="0" lvl="0" indent="0" algn="ctr" rtl="0">
              <a:lnSpc>
                <a:spcPct val="140025"/>
              </a:lnSpc>
              <a:spcBef>
                <a:spcPts val="0"/>
              </a:spcBef>
              <a:spcAft>
                <a:spcPts val="0"/>
              </a:spcAft>
              <a:buNone/>
            </a:pPr>
            <a:r>
              <a:rPr lang="en-US" sz="1599" b="0" i="0" u="none" strike="noStrike" cap="none">
                <a:solidFill>
                  <a:srgbClr val="FFFFFF"/>
                </a:solidFill>
                <a:latin typeface="Arial"/>
                <a:ea typeface="Arial"/>
                <a:cs typeface="Arial"/>
                <a:sym typeface="Arial"/>
              </a:rPr>
              <a:t>Photo by </a:t>
            </a:r>
            <a:r>
              <a:rPr lang="en-US" sz="1599" b="0" i="0" u="sng" strike="noStrike" cap="none">
                <a:solidFill>
                  <a:srgbClr val="FFFFFF"/>
                </a:solidFill>
                <a:latin typeface="Arial"/>
                <a:ea typeface="Arial"/>
                <a:cs typeface="Arial"/>
                <a:sym typeface="Arial"/>
                <a:hlinkClick r:id="rId4">
                  <a:extLst>
                    <a:ext uri="{A12FA001-AC4F-418D-AE19-62706E023703}">
                      <ahyp:hlinkClr xmlns:ahyp="http://schemas.microsoft.com/office/drawing/2018/hyperlinkcolor" val="tx"/>
                    </a:ext>
                  </a:extLst>
                </a:hlinkClick>
              </a:rPr>
              <a:t>Creator</a:t>
            </a:r>
            <a:r>
              <a:rPr lang="en-US" sz="1599" b="0" i="0" u="none" strike="noStrike" cap="none">
                <a:solidFill>
                  <a:srgbClr val="FFFFFF"/>
                </a:solidFill>
                <a:latin typeface="Arial"/>
                <a:ea typeface="Arial"/>
                <a:cs typeface="Arial"/>
                <a:sym typeface="Arial"/>
              </a:rPr>
              <a:t> on </a:t>
            </a:r>
            <a:r>
              <a:rPr lang="en-US" sz="1599" b="0" i="0" u="sng" strike="noStrike" cap="none">
                <a:solidFill>
                  <a:srgbClr val="FFFFFF"/>
                </a:solidFill>
                <a:latin typeface="Arial"/>
                <a:ea typeface="Arial"/>
                <a:cs typeface="Arial"/>
                <a:sym typeface="Arial"/>
                <a:hlinkClick r:id="rId5">
                  <a:extLst>
                    <a:ext uri="{A12FA001-AC4F-418D-AE19-62706E023703}">
                      <ahyp:hlinkClr xmlns:ahyp="http://schemas.microsoft.com/office/drawing/2018/hyperlinkcolor" val="tx"/>
                    </a:ext>
                  </a:extLst>
                </a:hlinkClick>
              </a:rPr>
              <a:t>Unsplash</a:t>
            </a:r>
            <a:endParaRPr/>
          </a:p>
        </p:txBody>
      </p:sp>
      <p:grpSp>
        <p:nvGrpSpPr>
          <p:cNvPr id="190" name="Google Shape;190;p8"/>
          <p:cNvGrpSpPr/>
          <p:nvPr/>
        </p:nvGrpSpPr>
        <p:grpSpPr>
          <a:xfrm>
            <a:off x="1028700" y="2197275"/>
            <a:ext cx="3289104" cy="716100"/>
            <a:chOff x="1032775" y="2712900"/>
            <a:chExt cx="3289104" cy="716100"/>
          </a:xfrm>
        </p:grpSpPr>
        <p:sp>
          <p:nvSpPr>
            <p:cNvPr id="191" name="Google Shape;191;p8"/>
            <p:cNvSpPr/>
            <p:nvPr/>
          </p:nvSpPr>
          <p:spPr>
            <a:xfrm>
              <a:off x="1032775" y="2712900"/>
              <a:ext cx="912900" cy="716100"/>
            </a:xfrm>
            <a:prstGeom prst="roundRect">
              <a:avLst>
                <a:gd name="adj" fmla="val 45018"/>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2" name="Google Shape;192;p8"/>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1</a:t>
              </a:r>
              <a:endParaRPr/>
            </a:p>
          </p:txBody>
        </p:sp>
      </p:grpSp>
      <p:grpSp>
        <p:nvGrpSpPr>
          <p:cNvPr id="193" name="Google Shape;193;p8"/>
          <p:cNvGrpSpPr/>
          <p:nvPr/>
        </p:nvGrpSpPr>
        <p:grpSpPr>
          <a:xfrm>
            <a:off x="962025" y="1003725"/>
            <a:ext cx="8746178" cy="458700"/>
            <a:chOff x="962025" y="1003725"/>
            <a:chExt cx="8746178" cy="458700"/>
          </a:xfrm>
        </p:grpSpPr>
        <p:sp>
          <p:nvSpPr>
            <p:cNvPr id="194" name="Google Shape;194;p8"/>
            <p:cNvSpPr/>
            <p:nvPr/>
          </p:nvSpPr>
          <p:spPr>
            <a:xfrm>
              <a:off x="962025" y="1003725"/>
              <a:ext cx="1928700" cy="458700"/>
            </a:xfrm>
            <a:prstGeom prst="roundRect">
              <a:avLst>
                <a:gd name="adj" fmla="val 45896"/>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195" name="Google Shape;195;p8"/>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KEY TERMS</a:t>
              </a:r>
              <a:endParaRP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AF6EE"/>
        </a:solidFill>
        <a:effectLst/>
      </p:bgPr>
    </p:bg>
    <p:spTree>
      <p:nvGrpSpPr>
        <p:cNvPr id="1" name="Shape 199"/>
        <p:cNvGrpSpPr/>
        <p:nvPr/>
      </p:nvGrpSpPr>
      <p:grpSpPr>
        <a:xfrm>
          <a:off x="0" y="0"/>
          <a:ext cx="0" cy="0"/>
          <a:chOff x="0" y="0"/>
          <a:chExt cx="0" cy="0"/>
        </a:xfrm>
      </p:grpSpPr>
      <p:sp>
        <p:nvSpPr>
          <p:cNvPr id="200" name="Google Shape;200;p9"/>
          <p:cNvSpPr/>
          <p:nvPr/>
        </p:nvSpPr>
        <p:spPr>
          <a:xfrm>
            <a:off x="-1248082" y="9715500"/>
            <a:ext cx="19536082" cy="571500"/>
          </a:xfrm>
          <a:custGeom>
            <a:avLst/>
            <a:gdLst/>
            <a:ahLst/>
            <a:cxnLst/>
            <a:rect l="l" t="t" r="r" b="b"/>
            <a:pathLst>
              <a:path w="5145306" h="150519" extrusionOk="0">
                <a:moveTo>
                  <a:pt x="0" y="0"/>
                </a:moveTo>
                <a:lnTo>
                  <a:pt x="5145306" y="0"/>
                </a:lnTo>
                <a:lnTo>
                  <a:pt x="5145306" y="150519"/>
                </a:lnTo>
                <a:lnTo>
                  <a:pt x="0" y="150519"/>
                </a:lnTo>
                <a:close/>
              </a:path>
            </a:pathLst>
          </a:custGeom>
          <a:solidFill>
            <a:srgbClr val="4A4849"/>
          </a:solidFill>
          <a:ln>
            <a:noFill/>
          </a:ln>
        </p:spPr>
      </p:sp>
      <p:sp>
        <p:nvSpPr>
          <p:cNvPr id="201" name="Google Shape;201;p9"/>
          <p:cNvSpPr txBox="1"/>
          <p:nvPr/>
        </p:nvSpPr>
        <p:spPr>
          <a:xfrm>
            <a:off x="2103662" y="2016668"/>
            <a:ext cx="10026000" cy="1077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6999" b="1" i="0" u="none" strike="noStrike" cap="none">
                <a:solidFill>
                  <a:srgbClr val="4A4849"/>
                </a:solidFill>
                <a:latin typeface="Arial"/>
                <a:ea typeface="Arial"/>
                <a:cs typeface="Arial"/>
                <a:sym typeface="Arial"/>
              </a:rPr>
              <a:t>Life Cycle Assessment </a:t>
            </a:r>
            <a:endParaRPr/>
          </a:p>
        </p:txBody>
      </p:sp>
      <p:sp>
        <p:nvSpPr>
          <p:cNvPr id="202" name="Google Shape;202;p9"/>
          <p:cNvSpPr/>
          <p:nvPr/>
        </p:nvSpPr>
        <p:spPr>
          <a:xfrm>
            <a:off x="10163786" y="3896688"/>
            <a:ext cx="7095514" cy="4612944"/>
          </a:xfrm>
          <a:custGeom>
            <a:avLst/>
            <a:gdLst/>
            <a:ahLst/>
            <a:cxnLst/>
            <a:rect l="l" t="t" r="r" b="b"/>
            <a:pathLst>
              <a:path w="7095514" h="4612944" extrusionOk="0">
                <a:moveTo>
                  <a:pt x="0" y="0"/>
                </a:moveTo>
                <a:lnTo>
                  <a:pt x="7095514" y="0"/>
                </a:lnTo>
                <a:lnTo>
                  <a:pt x="7095514" y="4612944"/>
                </a:lnTo>
                <a:lnTo>
                  <a:pt x="0" y="4612944"/>
                </a:lnTo>
                <a:lnTo>
                  <a:pt x="0" y="0"/>
                </a:lnTo>
                <a:close/>
              </a:path>
            </a:pathLst>
          </a:custGeom>
          <a:blipFill rotWithShape="1">
            <a:blip r:embed="rId3">
              <a:alphaModFix/>
            </a:blip>
            <a:stretch>
              <a:fillRect r="-792"/>
            </a:stretch>
          </a:blipFill>
          <a:ln>
            <a:noFill/>
          </a:ln>
        </p:spPr>
      </p:sp>
      <p:grpSp>
        <p:nvGrpSpPr>
          <p:cNvPr id="203" name="Google Shape;203;p9"/>
          <p:cNvGrpSpPr/>
          <p:nvPr/>
        </p:nvGrpSpPr>
        <p:grpSpPr>
          <a:xfrm>
            <a:off x="1028700" y="3396146"/>
            <a:ext cx="8527049" cy="5617255"/>
            <a:chOff x="0" y="-47625"/>
            <a:chExt cx="11369400" cy="7489673"/>
          </a:xfrm>
        </p:grpSpPr>
        <p:sp>
          <p:nvSpPr>
            <p:cNvPr id="204" name="Google Shape;204;p9"/>
            <p:cNvSpPr txBox="1"/>
            <p:nvPr/>
          </p:nvSpPr>
          <p:spPr>
            <a:xfrm>
              <a:off x="0" y="-47625"/>
              <a:ext cx="11369400" cy="2840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1" b="1" i="0" u="none" strike="noStrike" cap="none">
                  <a:solidFill>
                    <a:srgbClr val="4A4849"/>
                  </a:solidFill>
                  <a:latin typeface="Arial"/>
                  <a:ea typeface="Arial"/>
                  <a:cs typeface="Arial"/>
                  <a:sym typeface="Arial"/>
                </a:rPr>
                <a:t>Life Cycle Assessment (LCA)</a:t>
              </a:r>
              <a:r>
                <a:rPr lang="en-US" sz="2601" i="0" u="none" strike="noStrike" cap="none">
                  <a:solidFill>
                    <a:srgbClr val="4A4849"/>
                  </a:solidFill>
                </a:rPr>
                <a:t> is </a:t>
              </a:r>
              <a:r>
                <a:rPr lang="en-US" sz="2601">
                  <a:solidFill>
                    <a:srgbClr val="4A4849"/>
                  </a:solidFill>
                </a:rPr>
                <a:t>u</a:t>
              </a:r>
              <a:r>
                <a:rPr lang="en-US" sz="2601" b="0" i="0" u="none" strike="noStrike" cap="none">
                  <a:solidFill>
                    <a:srgbClr val="4A4849"/>
                  </a:solidFill>
                  <a:latin typeface="Arial"/>
                  <a:ea typeface="Arial"/>
                  <a:cs typeface="Arial"/>
                  <a:sym typeface="Arial"/>
                </a:rPr>
                <a:t>sed to evaluate the environmental, economic, and social impacts of products throughout their life cycle.</a:t>
              </a:r>
              <a:endParaRPr/>
            </a:p>
            <a:p>
              <a:pPr marL="0" marR="0" lvl="0" indent="0" algn="l" rtl="0">
                <a:lnSpc>
                  <a:spcPct val="100000"/>
                </a:lnSpc>
                <a:spcBef>
                  <a:spcPts val="1000"/>
                </a:spcBef>
                <a:spcAft>
                  <a:spcPts val="0"/>
                </a:spcAft>
                <a:buNone/>
              </a:pPr>
              <a:r>
                <a:rPr lang="en-US" sz="2601" b="0" i="0" u="none" strike="noStrike" cap="none">
                  <a:solidFill>
                    <a:srgbClr val="4A4849"/>
                  </a:solidFill>
                  <a:latin typeface="Arial"/>
                  <a:ea typeface="Arial"/>
                  <a:cs typeface="Arial"/>
                  <a:sym typeface="Arial"/>
                </a:rPr>
                <a:t>LCA is often quantitative in nature and focuses on GHG and chemical emission for example.</a:t>
              </a:r>
              <a:endParaRPr/>
            </a:p>
          </p:txBody>
        </p:sp>
        <p:sp>
          <p:nvSpPr>
            <p:cNvPr id="205" name="Google Shape;205;p9"/>
            <p:cNvSpPr txBox="1"/>
            <p:nvPr/>
          </p:nvSpPr>
          <p:spPr>
            <a:xfrm>
              <a:off x="0" y="3535748"/>
              <a:ext cx="11369400" cy="3906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2600" b="1" i="0" u="none" strike="noStrike" cap="none">
                  <a:solidFill>
                    <a:srgbClr val="4A4849"/>
                  </a:solidFill>
                  <a:latin typeface="Arial"/>
                  <a:ea typeface="Arial"/>
                  <a:cs typeface="Arial"/>
                  <a:sym typeface="Arial"/>
                </a:rPr>
                <a:t>Extra Resources:</a:t>
              </a:r>
              <a:endParaRPr sz="2600"/>
            </a:p>
            <a:p>
              <a:pPr marL="457200" marR="0" lvl="1" indent="-393700" algn="l" rtl="0">
                <a:lnSpc>
                  <a:spcPct val="100000"/>
                </a:lnSpc>
                <a:spcBef>
                  <a:spcPts val="1000"/>
                </a:spcBef>
                <a:spcAft>
                  <a:spcPts val="0"/>
                </a:spcAft>
                <a:buClr>
                  <a:srgbClr val="4A4849"/>
                </a:buClr>
                <a:buSzPts val="2600"/>
                <a:buFont typeface="Arial"/>
                <a:buChar char="•"/>
              </a:pPr>
              <a:r>
                <a:rPr lang="en-US" sz="2600" b="0" i="0" u="sng" strike="noStrike" cap="none">
                  <a:solidFill>
                    <a:srgbClr val="4A4849"/>
                  </a:solidFill>
                  <a:latin typeface="Arial"/>
                  <a:ea typeface="Arial"/>
                  <a:cs typeface="Arial"/>
                  <a:sym typeface="Arial"/>
                  <a:hlinkClick r:id="rId4">
                    <a:extLst>
                      <a:ext uri="{A12FA001-AC4F-418D-AE19-62706E023703}">
                        <ahyp:hlinkClr xmlns:ahyp="http://schemas.microsoft.com/office/drawing/2018/hyperlinkcolor" val="tx"/>
                      </a:ext>
                    </a:extLst>
                  </a:hlinkClick>
                </a:rPr>
                <a:t>A Path Toward Systemic Equity in LCA and Decision-Making</a:t>
              </a:r>
              <a:endParaRPr sz="2600"/>
            </a:p>
            <a:p>
              <a:pPr marL="457200" marR="0" lvl="1" indent="-393700" algn="l" rtl="0">
                <a:lnSpc>
                  <a:spcPct val="100000"/>
                </a:lnSpc>
                <a:spcBef>
                  <a:spcPts val="0"/>
                </a:spcBef>
                <a:spcAft>
                  <a:spcPts val="0"/>
                </a:spcAft>
                <a:buClr>
                  <a:srgbClr val="4A4849"/>
                </a:buClr>
                <a:buSzPts val="2600"/>
                <a:buFont typeface="Arial"/>
                <a:buChar char="•"/>
              </a:pPr>
              <a:r>
                <a:rPr lang="en-US" sz="2600" b="0" i="0" u="sng" strike="noStrike" cap="none">
                  <a:solidFill>
                    <a:srgbClr val="4A4849"/>
                  </a:solidFill>
                  <a:latin typeface="Arial"/>
                  <a:ea typeface="Arial"/>
                  <a:cs typeface="Arial"/>
                  <a:sym typeface="Arial"/>
                  <a:hlinkClick r:id="rId5">
                    <a:extLst>
                      <a:ext uri="{A12FA001-AC4F-418D-AE19-62706E023703}">
                        <ahyp:hlinkClr xmlns:ahyp="http://schemas.microsoft.com/office/drawing/2018/hyperlinkcolor" val="tx"/>
                      </a:ext>
                    </a:extLst>
                  </a:hlinkClick>
                </a:rPr>
                <a:t>An overview of LCA and research-based teaching in renewable and sustainable energy education</a:t>
              </a:r>
              <a:r>
                <a:rPr lang="en-US" sz="2600" b="0" i="0" u="none" strike="noStrike" cap="none">
                  <a:solidFill>
                    <a:srgbClr val="4A4849"/>
                  </a:solidFill>
                  <a:latin typeface="Arial"/>
                  <a:ea typeface="Arial"/>
                  <a:cs typeface="Arial"/>
                  <a:sym typeface="Arial"/>
                </a:rPr>
                <a:t> </a:t>
              </a:r>
              <a:endParaRPr sz="2600"/>
            </a:p>
            <a:p>
              <a:pPr marL="457200" marR="0" lvl="1" indent="-393700" algn="l" rtl="0">
                <a:lnSpc>
                  <a:spcPct val="100000"/>
                </a:lnSpc>
                <a:spcBef>
                  <a:spcPts val="0"/>
                </a:spcBef>
                <a:spcAft>
                  <a:spcPts val="0"/>
                </a:spcAft>
                <a:buClr>
                  <a:srgbClr val="4A4849"/>
                </a:buClr>
                <a:buSzPts val="2600"/>
                <a:buFont typeface="Arial"/>
                <a:buChar char="•"/>
              </a:pPr>
              <a:r>
                <a:rPr lang="en-US" sz="2600" b="1" i="0" u="sng" strike="noStrike" cap="none">
                  <a:solidFill>
                    <a:srgbClr val="4A4849"/>
                  </a:solidFill>
                  <a:latin typeface="Arial"/>
                  <a:ea typeface="Arial"/>
                  <a:cs typeface="Arial"/>
                  <a:sym typeface="Arial"/>
                  <a:hlinkClick r:id="rId6">
                    <a:extLst>
                      <a:ext uri="{A12FA001-AC4F-418D-AE19-62706E023703}">
                        <ahyp:hlinkClr xmlns:ahyp="http://schemas.microsoft.com/office/drawing/2018/hyperlinkcolor" val="tx"/>
                      </a:ext>
                    </a:extLst>
                  </a:hlinkClick>
                </a:rPr>
                <a:t>A comprehensive understanding of life cycle assessments (LCAs)</a:t>
              </a:r>
              <a:endParaRPr sz="2600"/>
            </a:p>
          </p:txBody>
        </p:sp>
      </p:grpSp>
      <p:grpSp>
        <p:nvGrpSpPr>
          <p:cNvPr id="206" name="Google Shape;206;p9"/>
          <p:cNvGrpSpPr/>
          <p:nvPr/>
        </p:nvGrpSpPr>
        <p:grpSpPr>
          <a:xfrm>
            <a:off x="1028700" y="2197275"/>
            <a:ext cx="3289104" cy="716100"/>
            <a:chOff x="1032775" y="2712900"/>
            <a:chExt cx="3289104" cy="716100"/>
          </a:xfrm>
        </p:grpSpPr>
        <p:sp>
          <p:nvSpPr>
            <p:cNvPr id="207" name="Google Shape;207;p9"/>
            <p:cNvSpPr/>
            <p:nvPr/>
          </p:nvSpPr>
          <p:spPr>
            <a:xfrm>
              <a:off x="1032775" y="2712900"/>
              <a:ext cx="912900" cy="716100"/>
            </a:xfrm>
            <a:prstGeom prst="roundRect">
              <a:avLst>
                <a:gd name="adj" fmla="val 45018"/>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08" name="Google Shape;208;p9"/>
            <p:cNvSpPr txBox="1"/>
            <p:nvPr/>
          </p:nvSpPr>
          <p:spPr>
            <a:xfrm>
              <a:off x="1221079" y="2763159"/>
              <a:ext cx="3100800" cy="6156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None/>
              </a:pPr>
              <a:r>
                <a:rPr lang="en-US" sz="3999" b="1" i="0" u="none" strike="noStrike" cap="none">
                  <a:solidFill>
                    <a:srgbClr val="FAF6EE"/>
                  </a:solidFill>
                  <a:latin typeface="Arial"/>
                  <a:ea typeface="Arial"/>
                  <a:cs typeface="Arial"/>
                  <a:sym typeface="Arial"/>
                </a:rPr>
                <a:t>0</a:t>
              </a:r>
              <a:r>
                <a:rPr lang="en-US" sz="3999" b="1">
                  <a:solidFill>
                    <a:srgbClr val="FAF6EE"/>
                  </a:solidFill>
                </a:rPr>
                <a:t>2</a:t>
              </a:r>
              <a:endParaRPr/>
            </a:p>
          </p:txBody>
        </p:sp>
      </p:grpSp>
      <p:grpSp>
        <p:nvGrpSpPr>
          <p:cNvPr id="209" name="Google Shape;209;p9"/>
          <p:cNvGrpSpPr/>
          <p:nvPr/>
        </p:nvGrpSpPr>
        <p:grpSpPr>
          <a:xfrm>
            <a:off x="962025" y="1003725"/>
            <a:ext cx="8746178" cy="458700"/>
            <a:chOff x="962025" y="1003725"/>
            <a:chExt cx="8746178" cy="458700"/>
          </a:xfrm>
        </p:grpSpPr>
        <p:sp>
          <p:nvSpPr>
            <p:cNvPr id="210" name="Google Shape;210;p9"/>
            <p:cNvSpPr/>
            <p:nvPr/>
          </p:nvSpPr>
          <p:spPr>
            <a:xfrm>
              <a:off x="962025" y="1003725"/>
              <a:ext cx="1928700" cy="458700"/>
            </a:xfrm>
            <a:prstGeom prst="roundRect">
              <a:avLst>
                <a:gd name="adj" fmla="val 45896"/>
              </a:avLst>
            </a:prstGeom>
            <a:solidFill>
              <a:srgbClr val="5B85A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211" name="Google Shape;211;p9"/>
            <p:cNvSpPr txBox="1"/>
            <p:nvPr/>
          </p:nvSpPr>
          <p:spPr>
            <a:xfrm>
              <a:off x="1181303" y="1079167"/>
              <a:ext cx="8526900" cy="30780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None/>
              </a:pPr>
              <a:r>
                <a:rPr lang="en-US" sz="2000">
                  <a:solidFill>
                    <a:srgbClr val="FAF6EE"/>
                  </a:solidFill>
                </a:rPr>
                <a:t>KEY TERMS</a:t>
              </a:r>
              <a:endParaRPr/>
            </a:p>
          </p:txBody>
        </p:sp>
      </p:grpSp>
      <p:sp>
        <p:nvSpPr>
          <p:cNvPr id="212" name="Google Shape;212;p9"/>
          <p:cNvSpPr txBox="1"/>
          <p:nvPr/>
        </p:nvSpPr>
        <p:spPr>
          <a:xfrm>
            <a:off x="10083925" y="8709200"/>
            <a:ext cx="7826700" cy="107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800">
                <a:solidFill>
                  <a:schemeClr val="dk1"/>
                </a:solidFill>
                <a:latin typeface="Calibri"/>
                <a:ea typeface="Calibri"/>
                <a:cs typeface="Calibri"/>
                <a:sym typeface="Calibri"/>
              </a:rPr>
              <a:t>© Swiss Federal Office for the Environment. All rights reserved. This content is excluded from our Creative Commons license. For more information, see </a:t>
            </a:r>
            <a:r>
              <a:rPr lang="en-US" sz="1800" u="sng">
                <a:solidFill>
                  <a:schemeClr val="hlink"/>
                </a:solidFill>
                <a:latin typeface="Calibri"/>
                <a:ea typeface="Calibri"/>
                <a:cs typeface="Calibri"/>
                <a:sym typeface="Calibri"/>
                <a:hlinkClick r:id="rId7"/>
              </a:rPr>
              <a:t>https://ocw.mit.edu/help/faq-fair-use/</a:t>
            </a:r>
            <a:r>
              <a:rPr lang="en-US" sz="1800">
                <a:solidFill>
                  <a:schemeClr val="dk1"/>
                </a:solidFill>
                <a:latin typeface="Calibri"/>
                <a:ea typeface="Calibri"/>
                <a:cs typeface="Calibri"/>
                <a:sym typeface="Calibri"/>
              </a:rPr>
              <a:t> .</a:t>
            </a:r>
            <a:endParaRPr sz="18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2272a47-6a34-441e-975c-341e732a1f8b" xsi:nil="true"/>
    <DateCreated xmlns="ce0de229-b968-460b-bfa6-c309bf067a33" xsi:nil="true"/>
    <lcf76f155ced4ddcb4097134ff3c332f xmlns="ce0de229-b968-460b-bfa6-c309bf067a33">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F4D1872214E7E4AA66A0644C9DCCEFF" ma:contentTypeVersion="20" ma:contentTypeDescription="Create a new document." ma:contentTypeScope="" ma:versionID="b64c251d96184546e269a72f928e5bcc">
  <xsd:schema xmlns:xsd="http://www.w3.org/2001/XMLSchema" xmlns:xs="http://www.w3.org/2001/XMLSchema" xmlns:p="http://schemas.microsoft.com/office/2006/metadata/properties" xmlns:ns2="ce0de229-b968-460b-bfa6-c309bf067a33" xmlns:ns3="b2272a47-6a34-441e-975c-341e732a1f8b" targetNamespace="http://schemas.microsoft.com/office/2006/metadata/properties" ma:root="true" ma:fieldsID="88720662ca1d06016b9613cbd979157d" ns2:_="" ns3:_="">
    <xsd:import namespace="ce0de229-b968-460b-bfa6-c309bf067a33"/>
    <xsd:import namespace="b2272a47-6a34-441e-975c-341e732a1f8b"/>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AutoKeyPoints" minOccurs="0"/>
                <xsd:element ref="ns2:MediaServiceKeyPoints" minOccurs="0"/>
                <xsd:element ref="ns2:DateCreated"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e0de229-b968-460b-bfa6-c309bf067a3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DateCreated" ma:index="20" nillable="true" ma:displayName="Date Created" ma:format="DateOnly" ma:internalName="DateCreated">
      <xsd:simpleType>
        <xsd:restriction base="dms:DateTime"/>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3350ec4-10e3-4b5d-9666-7d76f34ba4d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2272a47-6a34-441e-975c-341e732a1f8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8e604a0-3b80-4256-b30c-b3eb53d14f4e}" ma:internalName="TaxCatchAll" ma:showField="CatchAllData" ma:web="b2272a47-6a34-441e-975c-341e732a1f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DD09D8-D92C-4AF7-A429-1A68067975E5}">
  <ds:schemaRefs>
    <ds:schemaRef ds:uri="http://schemas.microsoft.com/office/2006/metadata/properties"/>
    <ds:schemaRef ds:uri="http://schemas.microsoft.com/office/infopath/2007/PartnerControls"/>
    <ds:schemaRef ds:uri="b2272a47-6a34-441e-975c-341e732a1f8b"/>
    <ds:schemaRef ds:uri="ce0de229-b968-460b-bfa6-c309bf067a33"/>
  </ds:schemaRefs>
</ds:datastoreItem>
</file>

<file path=customXml/itemProps2.xml><?xml version="1.0" encoding="utf-8"?>
<ds:datastoreItem xmlns:ds="http://schemas.openxmlformats.org/officeDocument/2006/customXml" ds:itemID="{4BD11B2B-B206-4B2F-918B-8EFB38C81E96}">
  <ds:schemaRefs>
    <ds:schemaRef ds:uri="http://schemas.microsoft.com/sharepoint/v3/contenttype/forms"/>
  </ds:schemaRefs>
</ds:datastoreItem>
</file>

<file path=customXml/itemProps3.xml><?xml version="1.0" encoding="utf-8"?>
<ds:datastoreItem xmlns:ds="http://schemas.openxmlformats.org/officeDocument/2006/customXml" ds:itemID="{74D243B8-7FCF-4536-9DE4-B773C3CCA6B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e0de229-b968-460b-bfa6-c309bf067a33"/>
    <ds:schemaRef ds:uri="b2272a47-6a34-441e-975c-341e732a1f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23</Slides>
  <Notes>23</Notes>
  <HiddenSlides>0</HiddenSlides>
  <ScaleCrop>false</ScaleCrop>
  <HeadingPairs>
    <vt:vector size="4" baseType="variant">
      <vt:variant>
        <vt:lpstr>Theme</vt:lpstr>
      </vt:variant>
      <vt:variant>
        <vt:i4>1</vt:i4>
      </vt:variant>
      <vt:variant>
        <vt:lpstr>Slide Titles</vt:lpstr>
      </vt:variant>
      <vt:variant>
        <vt:i4>23</vt:i4>
      </vt:variant>
    </vt:vector>
  </HeadingPairs>
  <TitlesOfParts>
    <vt:vector size="24"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12</cp:revision>
  <dcterms:created xsi:type="dcterms:W3CDTF">2006-08-16T00:00:00Z</dcterms:created>
  <dcterms:modified xsi:type="dcterms:W3CDTF">2026-02-02T13:35:39Z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0x0101001F4D1872214E7E4AA66A0644C9DCCEFF</vt:lpwstr>
  </property>
  <property fmtid="{D5CDD505-2E9C-101B-9397-08002B2CF9AE}" pid="3" name="MediaServiceImageTags">
    <vt:lpwstr/>
  </property>
</Properties>
</file>