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Finger Paint"/>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hmibBLF0DVaW86NugwAZ1/FU4j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3.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FingerPaint-regular.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8" name="Google Shape;228;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9" name="Google Shape;229;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helps us visualize power structures in tech innovation. Often, communities most impacted by environmental harm have the least power in decision-making.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in AI-driven climate modeling, tech companies and researchers hold high power, but affected communities have low influence despite facing direct consequences. Identifying these gaps allows us to rethink how innovation can be more equitable.</a:t>
            </a:r>
            <a:endParaRPr/>
          </a:p>
        </p:txBody>
      </p:sp>
      <p:sp>
        <p:nvSpPr>
          <p:cNvPr id="231" name="Google Shape;231;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2" name="Google Shape;232;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dc1cadc1e_0_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8" name="Google Shape;248;g38dc1cadc1e_0_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9" name="Google Shape;249;g38dc1cadc1e_0_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8dc1cadc1e_0_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helps us visualize power structures in tech innovation. Often, communities most impacted by environmental harm have the least power in decision-making.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in AI-driven climate modeling, tech companies and researchers hold high power, but affected communities have low influence despite facing direct consequences. Identifying these gaps allows us to rethink how innovation can be more equitable.</a:t>
            </a:r>
            <a:endParaRPr/>
          </a:p>
        </p:txBody>
      </p:sp>
      <p:sp>
        <p:nvSpPr>
          <p:cNvPr id="251" name="Google Shape;251;g38dc1cadc1e_0_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2" name="Google Shape;252;g38dc1cadc1e_0_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8dc1cadc1e_0_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8" name="Google Shape;268;g38dc1cadc1e_0_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9" name="Google Shape;269;g38dc1cadc1e_0_2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38dc1cadc1e_0_2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activity helps us visualize power structures in tech innovation. Often, communities most impacted by environmental harm have the least power in decision-making.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 in AI-driven climate modeling, tech companies and researchers hold high power, but affected communities have low influence despite facing direct consequences. Identifying these gaps allows us to rethink how innovation can be more equitable.</a:t>
            </a:r>
            <a:endParaRPr/>
          </a:p>
        </p:txBody>
      </p:sp>
      <p:sp>
        <p:nvSpPr>
          <p:cNvPr id="271" name="Google Shape;271;g38dc1cadc1e_0_2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2" name="Google Shape;272;g38dc1cadc1e_0_2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874e46f6c5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3874e46f6c5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874e46f6c5_0_1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3874e46f6c5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6ced1a60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6ced1a605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9" name="Google Shape;169;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0" name="Google Shape;170;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 for Facilitators: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Have students read: Sacrifice Zones: A Genealogy and Analysis of an Environmental Justice Concept.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 how “sacrifice zones” relate to technological advancement</a:t>
            </a:r>
            <a:endParaRPr/>
          </a:p>
        </p:txBody>
      </p:sp>
      <p:sp>
        <p:nvSpPr>
          <p:cNvPr id="172" name="Google Shape;172;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3" name="Google Shape;173;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1792288" y="612775"/>
            <a:ext cx="5486400" cy="4114800"/>
          </a:xfrm>
          <a:prstGeom prst="rect">
            <a:avLst/>
          </a:prstGeom>
          <a:noFill/>
          <a:ln>
            <a:noFill/>
          </a:ln>
        </p:spPr>
      </p:sp>
      <p:sp>
        <p:nvSpPr>
          <p:cNvPr id="68" name="Google Shape;68;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unsplash.com/@jonasmorgner" TargetMode="External"/><Relationship Id="rId5" Type="http://schemas.openxmlformats.org/officeDocument/2006/relationships/hyperlink" Target="https://unsplash.com/photos/man-standing-while-using-computer-and-another-group-of-men-chatting-F7u5fL11Lt0" TargetMode="External"/><Relationship Id="rId6" Type="http://schemas.openxmlformats.org/officeDocument/2006/relationships/hyperlink" Target="https://scholar.harvard.edu/files/aghion/files/environmental_preferences_jan2021.pdf" TargetMode="External"/><Relationship Id="rId7" Type="http://schemas.openxmlformats.org/officeDocument/2006/relationships/hyperlink" Target="https://www.nber.org/papers/w27205" TargetMode="External"/><Relationship Id="rId8" Type="http://schemas.openxmlformats.org/officeDocument/2006/relationships/hyperlink" Target="https://pdfs.semanticscholar.org/f36d/8f25aa1d33b9062c043b484ef82b85dbb7a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hyperlink" Target="https://unsplash.com/@wocintechchat?utm_source=unsplash&amp;utm_medium=referral&amp;utm_content=creditCopyText" TargetMode="External"/><Relationship Id="rId5" Type="http://schemas.openxmlformats.org/officeDocument/2006/relationships/hyperlink" Target="https://unsplash.com/photos/people-on-conference-table-looking-at-talking-woman-Q80LYxv_Tbs?utm_source=unsplash&amp;utm_medium=referral&amp;utm_content=creditCopyText" TargetMode="External"/><Relationship Id="rId6" Type="http://schemas.openxmlformats.org/officeDocument/2006/relationships/hyperlink" Target="https://www.pewresearch.org/internet/2020/06/30/power-dynamics-play-a-key-role-in-problems-and-innovation/" TargetMode="External"/><Relationship Id="rId7" Type="http://schemas.openxmlformats.org/officeDocument/2006/relationships/hyperlink" Target="https://www.nature.com/articles/s41598-024-83995-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sciencedirect.com/science/article/pii/S2772375524000212" TargetMode="External"/><Relationship Id="rId4" Type="http://schemas.openxmlformats.org/officeDocument/2006/relationships/hyperlink" Target="https://www.sciencedirect.com/science/article/pii/S2666154325001334" TargetMode="External"/><Relationship Id="rId5" Type="http://schemas.openxmlformats.org/officeDocument/2006/relationships/hyperlink" Target="https://openknowledge.fao.org/server/api/core/bitstreams/1c329966-521a-4277-83d7-07283273b64b/content/sofa-2022/labour-impacts-agricultural-automation.html" TargetMode="External"/><Relationship Id="rId6" Type="http://schemas.openxmlformats.org/officeDocument/2006/relationships/hyperlink" Target="https://www.mdpi.com/2071-1050/13/22/12345" TargetMode="External"/><Relationship Id="rId7" Type="http://schemas.openxmlformats.org/officeDocument/2006/relationships/hyperlink" Target="https://www.sciencedirect.com/science/article/pii/S0743016718307769#bib48" TargetMode="External"/><Relationship Id="rId8" Type="http://schemas.openxmlformats.org/officeDocument/2006/relationships/hyperlink" Target="https://www.ucs.org/resources/bigger-farms-bigger-proble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oecd.org/en/publications/oecd-digital-education-outlook-2023_c74f03de-en/full-report/algorithmic-bias-the-state-of-the-situation-and-policy-recommendations_a0b7cec1.html" TargetMode="External"/><Relationship Id="rId4" Type="http://schemas.openxmlformats.org/officeDocument/2006/relationships/hyperlink" Target="https://pmc.ncbi.nlm.nih.gov/articles/PMC11662839/" TargetMode="External"/><Relationship Id="rId5" Type="http://schemas.openxmlformats.org/officeDocument/2006/relationships/hyperlink" Target="https://www.brookings.edu/articles/police-surveillance-and-facial-recognition-why-data-privacy-is-an-imperative-for-communities-of-color/" TargetMode="External"/><Relationship Id="rId6" Type="http://schemas.openxmlformats.org/officeDocument/2006/relationships/hyperlink" Target="https://www.orfonline.org/expert-speak/from-clicks-to-chaos-how-social-media-algorithms-amplify-extremis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hyperlink" Target="https://unsplash.com/@pakata?utm_content=creditCopyText&amp;utm_medium=referral&amp;utm_source=unsplash" TargetMode="External"/><Relationship Id="rId5" Type="http://schemas.openxmlformats.org/officeDocument/2006/relationships/hyperlink" Target="https://unsplash.com/photos/turned-on-laptop-computer-RDolnHtjVCY?utm_content=creditCopyText&amp;utm_medium=referral&amp;utm_source=unsplas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hyperlink" Target="https://unsplash.com/@hdbernd?utm_content=creditCopyText&amp;utm_medium=referral&amp;utm_source=unsplash" TargetMode="External"/><Relationship Id="rId6" Type="http://schemas.openxmlformats.org/officeDocument/2006/relationships/hyperlink" Target="https://unsplash.com/photos/a-car-driving-down-a-highway-next-to-a-bunch-of-windmills--yvq-6ZYqBI?utm_content=creditCopyText&amp;utm_medium=referral&amp;utm_source=unsplash" TargetMode="External"/><Relationship Id="rId7" Type="http://schemas.openxmlformats.org/officeDocument/2006/relationships/hyperlink" Target="https://sustainabilitydesign.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hyperlink" Target="https://unsplash.com/@roomajus?utm_content=creditCopyText&amp;utm_medium=referral&amp;utm_source=unsplash" TargetMode="External"/><Relationship Id="rId5" Type="http://schemas.openxmlformats.org/officeDocument/2006/relationships/hyperlink" Target="https://unsplash.com/photos/man-in-black-hoodie-drinking-from-a-bottle-P7rVuQ19OCY?utm_content=creditCopyText&amp;utm_medium=referral&amp;utm_source=unsplas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computingforsustainability.com" TargetMode="External"/><Relationship Id="rId4" Type="http://schemas.openxmlformats.org/officeDocument/2006/relationships/hyperlink" Target="https://www.indigenousinnovate.org" TargetMode="External"/><Relationship Id="rId5" Type="http://schemas.openxmlformats.org/officeDocument/2006/relationships/hyperlink" Target="https://criticallyconsciouscomputing.org" TargetMode="External"/><Relationship Id="rId6" Type="http://schemas.openxmlformats.org/officeDocument/2006/relationships/hyperlink" Target="https://datasociety.net/research/climate-technology-and-justice/" TargetMode="External"/><Relationship Id="rId7" Type="http://schemas.openxmlformats.org/officeDocument/2006/relationships/hyperlink" Target="https://www.cs.cmu.edu/~wing/publications/HerlihyWing91.pdf" TargetMode="External"/><Relationship Id="rId8" Type="http://schemas.openxmlformats.org/officeDocument/2006/relationships/hyperlink" Target="https://www.bbc.com/culture/article/20171213-jugaad-an-untranslatable-word-for-winging-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ocw.mit.edu" TargetMode="External"/><Relationship Id="rId4" Type="http://schemas.openxmlformats.org/officeDocument/2006/relationships/hyperlink" Target="https://ocw.mit.edu/ter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unsplash.com/@dhilipantony?utm_content=creditCopyText&amp;utm_medium=referral&amp;utm_source=unsplash" TargetMode="External"/><Relationship Id="rId5" Type="http://schemas.openxmlformats.org/officeDocument/2006/relationships/hyperlink" Target="https://unsplash.com/photos/a-person-holding-a-green-leaf-in-their-hand-TKF0dBQoGzE?utm_content=creditCopyText&amp;utm_medium=referral&amp;utm_source=unsplash" TargetMode="External"/><Relationship Id="rId6" Type="http://schemas.openxmlformats.org/officeDocument/2006/relationships/hyperlink" Target="https://www.jstor.org/stable/3132626" TargetMode="External"/><Relationship Id="rId7" Type="http://schemas.openxmlformats.org/officeDocument/2006/relationships/hyperlink" Target="https://factor.niehs.nih.gov/2022/11/feature/2-feature-robert-bullard" TargetMode="External"/><Relationship Id="rId8" Type="http://schemas.openxmlformats.org/officeDocument/2006/relationships/hyperlink" Target="https://nyupress.org/9781479861781/toxic-communit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static1.squarespace.com/static/5ea874746663b45e14a384a4/t/6664bc78b5b58227d30d92b8/1717877880529/CJT_Paul+%26+Minn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mediatechdemocracy.com/climatetechpaulminns" TargetMode="External"/><Relationship Id="rId4" Type="http://schemas.openxmlformats.org/officeDocument/2006/relationships/hyperlink" Target="https://read.dukeupress.edu/environmental-humanities/article/15/1/3/343379/Sacrifice-ZonesA-Genealogy-and-Analysis-of-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unsplash.com/@smee?utm_content=creditCopyText&amp;utm_medium=referral&amp;utm_source=unsplash" TargetMode="External"/><Relationship Id="rId5" Type="http://schemas.openxmlformats.org/officeDocument/2006/relationships/hyperlink" Target="https://unsplash.com/photos/closeup-photography-of-green-and-black-computer-motherboard-SJ5TmRRSM1U?utm_content=creditCopyText&amp;utm_medium=referral&amp;utm_source=unsplash" TargetMode="External"/><Relationship Id="rId6" Type="http://schemas.openxmlformats.org/officeDocument/2006/relationships/hyperlink" Target="https://www.sciencedirect.com/topics/social-sciences/actor-network-theory#:~:text=A%20body%20of%20theory%20associated,interactions%2C%20and%20requiring%20constant%20repeti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87" name="Shape 87"/>
        <p:cNvGrpSpPr/>
        <p:nvPr/>
      </p:nvGrpSpPr>
      <p:grpSpPr>
        <a:xfrm>
          <a:off x="0" y="0"/>
          <a:ext cx="0" cy="0"/>
          <a:chOff x="0" y="0"/>
          <a:chExt cx="0" cy="0"/>
        </a:xfrm>
      </p:grpSpPr>
      <p:sp>
        <p:nvSpPr>
          <p:cNvPr id="88" name="Google Shape;88;p1"/>
          <p:cNvSpPr/>
          <p:nvPr/>
        </p:nvSpPr>
        <p:spPr>
          <a:xfrm flipH="1">
            <a:off x="0" y="-58379"/>
            <a:ext cx="18288000" cy="10345379"/>
          </a:xfrm>
          <a:custGeom>
            <a:rect b="b" l="l" r="r" t="t"/>
            <a:pathLst>
              <a:path extrusionOk="0" h="10345379" w="18288000">
                <a:moveTo>
                  <a:pt x="18288000" y="0"/>
                </a:moveTo>
                <a:lnTo>
                  <a:pt x="0" y="0"/>
                </a:lnTo>
                <a:lnTo>
                  <a:pt x="0" y="10345379"/>
                </a:lnTo>
                <a:lnTo>
                  <a:pt x="18288000" y="10345379"/>
                </a:lnTo>
                <a:lnTo>
                  <a:pt x="18288000" y="0"/>
                </a:lnTo>
                <a:close/>
              </a:path>
            </a:pathLst>
          </a:custGeom>
          <a:blipFill rotWithShape="1">
            <a:blip r:embed="rId3">
              <a:alphaModFix/>
            </a:blip>
            <a:stretch>
              <a:fillRect b="-711" l="0" r="0" t="-17282"/>
            </a:stretch>
          </a:blipFill>
          <a:ln>
            <a:noFill/>
          </a:ln>
        </p:spPr>
      </p:sp>
      <p:grpSp>
        <p:nvGrpSpPr>
          <p:cNvPr id="89" name="Google Shape;89;p1"/>
          <p:cNvGrpSpPr/>
          <p:nvPr/>
        </p:nvGrpSpPr>
        <p:grpSpPr>
          <a:xfrm>
            <a:off x="-965629" y="7242129"/>
            <a:ext cx="20784165" cy="2704840"/>
            <a:chOff x="0" y="-38100"/>
            <a:chExt cx="5474019" cy="712386"/>
          </a:xfrm>
        </p:grpSpPr>
        <p:sp>
          <p:nvSpPr>
            <p:cNvPr id="90" name="Google Shape;90;p1"/>
            <p:cNvSpPr/>
            <p:nvPr/>
          </p:nvSpPr>
          <p:spPr>
            <a:xfrm>
              <a:off x="0" y="0"/>
              <a:ext cx="5474019" cy="674286"/>
            </a:xfrm>
            <a:custGeom>
              <a:rect b="b" l="l" r="r" t="t"/>
              <a:pathLst>
                <a:path extrusionOk="0" h="674286" w="5474019">
                  <a:moveTo>
                    <a:pt x="0" y="0"/>
                  </a:moveTo>
                  <a:lnTo>
                    <a:pt x="5474019" y="0"/>
                  </a:lnTo>
                  <a:lnTo>
                    <a:pt x="5474019" y="674286"/>
                  </a:lnTo>
                  <a:lnTo>
                    <a:pt x="0" y="674286"/>
                  </a:lnTo>
                  <a:close/>
                </a:path>
              </a:pathLst>
            </a:custGeom>
            <a:solidFill>
              <a:srgbClr val="5B85A9">
                <a:alpha val="71764"/>
              </a:srgbClr>
            </a:solidFill>
            <a:ln>
              <a:noFill/>
            </a:ln>
          </p:spPr>
        </p:sp>
        <p:sp>
          <p:nvSpPr>
            <p:cNvPr id="91" name="Google Shape;91;p1"/>
            <p:cNvSpPr txBox="1"/>
            <p:nvPr/>
          </p:nvSpPr>
          <p:spPr>
            <a:xfrm>
              <a:off x="0" y="-38100"/>
              <a:ext cx="5474019" cy="71238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
          <p:cNvSpPr txBox="1"/>
          <p:nvPr/>
        </p:nvSpPr>
        <p:spPr>
          <a:xfrm>
            <a:off x="5152814" y="7474959"/>
            <a:ext cx="12816900" cy="1308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500" u="none" cap="none" strike="noStrike">
                <a:solidFill>
                  <a:srgbClr val="FAF6EE"/>
                </a:solidFill>
                <a:latin typeface="Arial"/>
                <a:ea typeface="Arial"/>
                <a:cs typeface="Arial"/>
                <a:sym typeface="Arial"/>
              </a:rPr>
              <a:t>Environmental Justice &amp;</a:t>
            </a:r>
            <a:endParaRPr/>
          </a:p>
        </p:txBody>
      </p:sp>
      <p:sp>
        <p:nvSpPr>
          <p:cNvPr id="93" name="Google Shape;93;p1"/>
          <p:cNvSpPr txBox="1"/>
          <p:nvPr/>
        </p:nvSpPr>
        <p:spPr>
          <a:xfrm>
            <a:off x="5152824" y="8572100"/>
            <a:ext cx="12651900" cy="13083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US" sz="8500" u="none" cap="none" strike="noStrike">
                <a:solidFill>
                  <a:srgbClr val="BEBEBE"/>
                </a:solidFill>
                <a:latin typeface="Arial"/>
                <a:ea typeface="Arial"/>
                <a:cs typeface="Arial"/>
                <a:sym typeface="Arial"/>
              </a:rPr>
              <a:t>Technical Innovation</a:t>
            </a:r>
            <a:endParaRPr/>
          </a:p>
        </p:txBody>
      </p:sp>
      <p:sp>
        <p:nvSpPr>
          <p:cNvPr id="94" name="Google Shape;94;p1"/>
          <p:cNvSpPr/>
          <p:nvPr/>
        </p:nvSpPr>
        <p:spPr>
          <a:xfrm>
            <a:off x="715137" y="7215888"/>
            <a:ext cx="2645904" cy="2645904"/>
          </a:xfrm>
          <a:custGeom>
            <a:rect b="b" l="l" r="r" t="t"/>
            <a:pathLst>
              <a:path extrusionOk="0" h="2645904" w="2645904">
                <a:moveTo>
                  <a:pt x="0" y="0"/>
                </a:moveTo>
                <a:lnTo>
                  <a:pt x="2645904" y="0"/>
                </a:lnTo>
                <a:lnTo>
                  <a:pt x="2645904" y="2645904"/>
                </a:lnTo>
                <a:lnTo>
                  <a:pt x="0" y="2645904"/>
                </a:lnTo>
                <a:lnTo>
                  <a:pt x="0" y="0"/>
                </a:lnTo>
                <a:close/>
              </a:path>
            </a:pathLst>
          </a:custGeom>
          <a:blipFill rotWithShape="1">
            <a:blip r:embed="rId4">
              <a:alphaModFix/>
            </a:blip>
            <a:stretch>
              <a:fillRect b="-6496" l="-14087" r="-13478" t="-1937"/>
            </a:stretch>
          </a:blipFill>
          <a:ln>
            <a:noFill/>
          </a:ln>
        </p:spPr>
      </p:sp>
      <p:sp>
        <p:nvSpPr>
          <p:cNvPr id="95" name="Google Shape;95;p1"/>
          <p:cNvSpPr txBox="1"/>
          <p:nvPr/>
        </p:nvSpPr>
        <p:spPr>
          <a:xfrm rot="-844252">
            <a:off x="3222012" y="8570808"/>
            <a:ext cx="1118772" cy="110247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6453" u="none" cap="none" strike="noStrike">
                <a:solidFill>
                  <a:srgbClr val="FFFFFF"/>
                </a:solidFill>
                <a:latin typeface="Finger Paint"/>
                <a:ea typeface="Finger Paint"/>
                <a:cs typeface="Finger Paint"/>
                <a:sym typeface="Finger Paint"/>
              </a:rPr>
              <a:t>2.0</a:t>
            </a:r>
            <a:endParaRPr/>
          </a:p>
        </p:txBody>
      </p:sp>
      <p:grpSp>
        <p:nvGrpSpPr>
          <p:cNvPr id="96" name="Google Shape;96;p1"/>
          <p:cNvGrpSpPr/>
          <p:nvPr/>
        </p:nvGrpSpPr>
        <p:grpSpPr>
          <a:xfrm>
            <a:off x="13469275" y="406400"/>
            <a:ext cx="4335300" cy="458700"/>
            <a:chOff x="8630575" y="901700"/>
            <a:chExt cx="4335300" cy="458700"/>
          </a:xfrm>
        </p:grpSpPr>
        <p:sp>
          <p:nvSpPr>
            <p:cNvPr id="97" name="Google Shape;97;p1"/>
            <p:cNvSpPr/>
            <p:nvPr/>
          </p:nvSpPr>
          <p:spPr>
            <a:xfrm>
              <a:off x="8630575" y="901700"/>
              <a:ext cx="43353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8" name="Google Shape;98;p1"/>
            <p:cNvSpPr txBox="1"/>
            <p:nvPr/>
          </p:nvSpPr>
          <p:spPr>
            <a:xfrm>
              <a:off x="8811747" y="977150"/>
              <a:ext cx="39945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FAF6EE"/>
                  </a:solidFill>
                  <a:latin typeface="Arial"/>
                  <a:ea typeface="Arial"/>
                  <a:cs typeface="Arial"/>
                  <a:sym typeface="Arial"/>
                </a:rPr>
                <a:t> </a:t>
              </a:r>
              <a:r>
                <a:rPr lang="en-US" sz="2000">
                  <a:solidFill>
                    <a:srgbClr val="FAF6EE"/>
                  </a:solidFill>
                </a:rPr>
                <a:t>DISCIPLINE-SPECIFIC</a:t>
              </a:r>
              <a:r>
                <a:rPr b="0" i="0" lang="en-US" sz="2000" u="none" cap="none" strike="noStrike">
                  <a:solidFill>
                    <a:srgbClr val="FAF6EE"/>
                  </a:solidFill>
                  <a:latin typeface="Arial"/>
                  <a:ea typeface="Arial"/>
                  <a:cs typeface="Arial"/>
                  <a:sym typeface="Arial"/>
                </a:rPr>
                <a:t> MODULE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09" name="Shape 209"/>
        <p:cNvGrpSpPr/>
        <p:nvPr/>
      </p:nvGrpSpPr>
      <p:grpSpPr>
        <a:xfrm>
          <a:off x="0" y="0"/>
          <a:ext cx="0" cy="0"/>
          <a:chOff x="0" y="0"/>
          <a:chExt cx="0" cy="0"/>
        </a:xfrm>
      </p:grpSpPr>
      <p:sp>
        <p:nvSpPr>
          <p:cNvPr id="210" name="Google Shape;210;p10"/>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11" name="Google Shape;211;p10"/>
          <p:cNvSpPr/>
          <p:nvPr/>
        </p:nvSpPr>
        <p:spPr>
          <a:xfrm>
            <a:off x="12109962" y="9715500"/>
            <a:ext cx="6178038" cy="604281"/>
          </a:xfrm>
          <a:custGeom>
            <a:rect b="b" l="l" r="r" t="t"/>
            <a:pathLst>
              <a:path extrusionOk="0" h="159152" w="1627138">
                <a:moveTo>
                  <a:pt x="0" y="0"/>
                </a:moveTo>
                <a:lnTo>
                  <a:pt x="1627138" y="0"/>
                </a:lnTo>
                <a:lnTo>
                  <a:pt x="1627138" y="159152"/>
                </a:lnTo>
                <a:lnTo>
                  <a:pt x="0" y="159152"/>
                </a:lnTo>
                <a:close/>
              </a:path>
            </a:pathLst>
          </a:custGeom>
          <a:solidFill>
            <a:srgbClr val="5B85A9"/>
          </a:solidFill>
          <a:ln>
            <a:noFill/>
          </a:ln>
        </p:spPr>
      </p:sp>
      <p:sp>
        <p:nvSpPr>
          <p:cNvPr id="212" name="Google Shape;212;p10"/>
          <p:cNvSpPr/>
          <p:nvPr/>
        </p:nvSpPr>
        <p:spPr>
          <a:xfrm>
            <a:off x="12109962" y="0"/>
            <a:ext cx="6178038" cy="9715500"/>
          </a:xfrm>
          <a:custGeom>
            <a:rect b="b" l="l" r="r" t="t"/>
            <a:pathLst>
              <a:path extrusionOk="0" h="1505185" w="957140">
                <a:moveTo>
                  <a:pt x="0" y="0"/>
                </a:moveTo>
                <a:lnTo>
                  <a:pt x="957140" y="0"/>
                </a:lnTo>
                <a:lnTo>
                  <a:pt x="957140" y="1505185"/>
                </a:lnTo>
                <a:lnTo>
                  <a:pt x="0" y="1505185"/>
                </a:lnTo>
                <a:close/>
              </a:path>
            </a:pathLst>
          </a:custGeom>
          <a:blipFill rotWithShape="1">
            <a:blip r:embed="rId3">
              <a:alphaModFix/>
            </a:blip>
            <a:stretch>
              <a:fillRect b="0" l="-26239" r="-109788" t="0"/>
            </a:stretch>
          </a:blipFill>
          <a:ln>
            <a:noFill/>
          </a:ln>
        </p:spPr>
      </p:sp>
      <p:sp>
        <p:nvSpPr>
          <p:cNvPr id="213" name="Google Shape;213;p10"/>
          <p:cNvSpPr txBox="1"/>
          <p:nvPr/>
        </p:nvSpPr>
        <p:spPr>
          <a:xfrm>
            <a:off x="12109937" y="8966563"/>
            <a:ext cx="6178200" cy="7488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Jonas Morgner</a:t>
            </a:r>
            <a:r>
              <a:rPr b="0" i="0" lang="en-US" sz="1599" u="none" cap="none" strike="noStrike">
                <a:solidFill>
                  <a:srgbClr val="FFFFFF"/>
                </a:solidFill>
                <a:latin typeface="Arial"/>
                <a:ea typeface="Arial"/>
                <a:cs typeface="Arial"/>
                <a:sym typeface="Arial"/>
              </a:rPr>
              <a:t> on</a:t>
            </a:r>
            <a:r>
              <a:rPr b="0" i="0" lang="en-US" sz="1599" cap="none" strike="noStrike">
                <a:solidFill>
                  <a:schemeClr val="lt1"/>
                </a:solidFill>
                <a:latin typeface="Arial"/>
                <a:ea typeface="Arial"/>
                <a:cs typeface="Arial"/>
                <a:sym typeface="Arial"/>
              </a:rPr>
              <a:t> </a:t>
            </a:r>
            <a:r>
              <a:rPr b="0" i="0" lang="en-US" sz="1599"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Unsplash</a:t>
            </a:r>
            <a:endParaRPr>
              <a:solidFill>
                <a:schemeClr val="lt1"/>
              </a:solidFill>
            </a:endParaRPr>
          </a:p>
        </p:txBody>
      </p:sp>
      <p:sp>
        <p:nvSpPr>
          <p:cNvPr id="214" name="Google Shape;214;p10"/>
          <p:cNvSpPr txBox="1"/>
          <p:nvPr/>
        </p:nvSpPr>
        <p:spPr>
          <a:xfrm>
            <a:off x="962025" y="1133475"/>
            <a:ext cx="107574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Trends in Tech Innovation</a:t>
            </a:r>
            <a:endParaRPr/>
          </a:p>
        </p:txBody>
      </p:sp>
      <p:sp>
        <p:nvSpPr>
          <p:cNvPr id="215" name="Google Shape;215;p10"/>
          <p:cNvSpPr txBox="1"/>
          <p:nvPr/>
        </p:nvSpPr>
        <p:spPr>
          <a:xfrm>
            <a:off x="962025" y="3467729"/>
            <a:ext cx="9925500" cy="320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The landscape of technological innovation in 2025 is full of rapid advancements and paradigm shifts, particularly in artificial intelligence (AI), automation, and digital transformation. Across sectors ranging from healthcare and agriculture to finance and manufacturing, the notion of “innovation” is primarily driven by goals of economic efficiency, scalability, and profitability. (</a:t>
            </a: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Aghion et al 2021</a:t>
            </a:r>
            <a:r>
              <a:rPr b="0" i="0" lang="en-US" sz="2601" u="none" cap="none" strike="noStrike">
                <a:solidFill>
                  <a:srgbClr val="4A4849"/>
                </a:solidFill>
                <a:latin typeface="Arial"/>
                <a:ea typeface="Arial"/>
                <a:cs typeface="Arial"/>
                <a:sym typeface="Arial"/>
              </a:rPr>
              <a:t>, </a:t>
            </a:r>
            <a:r>
              <a:rPr b="0" i="0" lang="en-US" sz="2601" u="sng" cap="none" strike="noStrike">
                <a:solidFill>
                  <a:srgbClr val="4A4849"/>
                </a:solidFill>
                <a:latin typeface="Arial"/>
                <a:ea typeface="Arial"/>
                <a:cs typeface="Arial"/>
                <a:sym typeface="Arial"/>
                <a:hlinkClick r:id="rId7">
                  <a:extLst>
                    <a:ext uri="{A12FA001-AC4F-418D-AE19-62706E023703}">
                      <ahyp:hlinkClr val="tx"/>
                    </a:ext>
                  </a:extLst>
                </a:hlinkClick>
              </a:rPr>
              <a:t>Hernandez-Cortes and Meng 2020</a:t>
            </a:r>
            <a:r>
              <a:rPr b="0" i="0" lang="en-US" sz="2601" u="none" cap="none" strike="noStrike">
                <a:solidFill>
                  <a:srgbClr val="4A4849"/>
                </a:solidFill>
                <a:latin typeface="Arial"/>
                <a:ea typeface="Arial"/>
                <a:cs typeface="Arial"/>
                <a:sym typeface="Arial"/>
              </a:rPr>
              <a:t>, </a:t>
            </a:r>
            <a:r>
              <a:rPr b="0" i="0" lang="en-US" sz="2601" u="sng" cap="none" strike="noStrike">
                <a:solidFill>
                  <a:srgbClr val="4A4849"/>
                </a:solidFill>
                <a:latin typeface="Arial"/>
                <a:ea typeface="Arial"/>
                <a:cs typeface="Arial"/>
                <a:sym typeface="Arial"/>
                <a:hlinkClick r:id="rId8">
                  <a:extLst>
                    <a:ext uri="{A12FA001-AC4F-418D-AE19-62706E023703}">
                      <ahyp:hlinkClr val="tx"/>
                    </a:ext>
                  </a:extLst>
                </a:hlinkClick>
              </a:rPr>
              <a:t>Sanchez-Henriquez and Pavez, 2021</a:t>
            </a:r>
            <a:r>
              <a:rPr b="0" i="0" lang="en-US" sz="2601" u="none" cap="none" strike="noStrike">
                <a:solidFill>
                  <a:srgbClr val="4A4849"/>
                </a:solidFill>
                <a:latin typeface="Arial"/>
                <a:ea typeface="Arial"/>
                <a:cs typeface="Arial"/>
                <a:sym typeface="Aria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19" name="Shape 219"/>
        <p:cNvGrpSpPr/>
        <p:nvPr/>
      </p:nvGrpSpPr>
      <p:grpSpPr>
        <a:xfrm>
          <a:off x="0" y="0"/>
          <a:ext cx="0" cy="0"/>
          <a:chOff x="0" y="0"/>
          <a:chExt cx="0" cy="0"/>
        </a:xfrm>
      </p:grpSpPr>
      <p:pic>
        <p:nvPicPr>
          <p:cNvPr id="220" name="Google Shape;220;p11" title="christina-wocintechchat-com-Q80LYxv_Tbs-unsplash.jpg"/>
          <p:cNvPicPr preferRelativeResize="0"/>
          <p:nvPr/>
        </p:nvPicPr>
        <p:blipFill rotWithShape="1">
          <a:blip r:embed="rId3">
            <a:alphaModFix/>
          </a:blip>
          <a:srcRect b="0" l="31561" r="25988" t="0"/>
          <a:stretch/>
        </p:blipFill>
        <p:spPr>
          <a:xfrm>
            <a:off x="12109850" y="-1"/>
            <a:ext cx="6178202" cy="9715399"/>
          </a:xfrm>
          <a:prstGeom prst="rect">
            <a:avLst/>
          </a:prstGeom>
          <a:noFill/>
          <a:ln>
            <a:noFill/>
          </a:ln>
        </p:spPr>
      </p:pic>
      <p:sp>
        <p:nvSpPr>
          <p:cNvPr id="221" name="Google Shape;221;p11"/>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22" name="Google Shape;222;p11"/>
          <p:cNvSpPr/>
          <p:nvPr/>
        </p:nvSpPr>
        <p:spPr>
          <a:xfrm>
            <a:off x="12109962" y="9715500"/>
            <a:ext cx="6178038" cy="604281"/>
          </a:xfrm>
          <a:custGeom>
            <a:rect b="b" l="l" r="r" t="t"/>
            <a:pathLst>
              <a:path extrusionOk="0" h="159152" w="1627138">
                <a:moveTo>
                  <a:pt x="0" y="0"/>
                </a:moveTo>
                <a:lnTo>
                  <a:pt x="1627138" y="0"/>
                </a:lnTo>
                <a:lnTo>
                  <a:pt x="1627138" y="159152"/>
                </a:lnTo>
                <a:lnTo>
                  <a:pt x="0" y="159152"/>
                </a:lnTo>
                <a:close/>
              </a:path>
            </a:pathLst>
          </a:custGeom>
          <a:solidFill>
            <a:srgbClr val="5B85A9"/>
          </a:solidFill>
          <a:ln>
            <a:noFill/>
          </a:ln>
        </p:spPr>
      </p:sp>
      <p:sp>
        <p:nvSpPr>
          <p:cNvPr id="223" name="Google Shape;223;p11"/>
          <p:cNvSpPr txBox="1"/>
          <p:nvPr/>
        </p:nvSpPr>
        <p:spPr>
          <a:xfrm>
            <a:off x="12109838" y="9111802"/>
            <a:ext cx="6178200" cy="6036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None/>
            </a:pPr>
            <a:r>
              <a:rPr lang="en-US" sz="1600">
                <a:solidFill>
                  <a:srgbClr val="FAF6EE"/>
                </a:solidFill>
              </a:rPr>
              <a:t>Photo by </a:t>
            </a:r>
            <a:r>
              <a:rPr lang="en-US" sz="1600" u="sng">
                <a:solidFill>
                  <a:srgbClr val="FAF6EE"/>
                </a:solidFill>
                <a:hlinkClick r:id="rId4">
                  <a:extLst>
                    <a:ext uri="{A12FA001-AC4F-418D-AE19-62706E023703}">
                      <ahyp:hlinkClr val="tx"/>
                    </a:ext>
                  </a:extLst>
                </a:hlinkClick>
              </a:rPr>
              <a:t>Christina @ wocintechchat.com</a:t>
            </a:r>
            <a:r>
              <a:rPr lang="en-US" sz="1600">
                <a:solidFill>
                  <a:srgbClr val="FAF6EE"/>
                </a:solidFill>
              </a:rPr>
              <a:t> on </a:t>
            </a:r>
            <a:r>
              <a:rPr lang="en-US" sz="1600" u="sng">
                <a:solidFill>
                  <a:srgbClr val="FAF6EE"/>
                </a:solidFill>
                <a:hlinkClick r:id="rId5">
                  <a:extLst>
                    <a:ext uri="{A12FA001-AC4F-418D-AE19-62706E023703}">
                      <ahyp:hlinkClr val="tx"/>
                    </a:ext>
                  </a:extLst>
                </a:hlinkClick>
              </a:rPr>
              <a:t>Unsplash</a:t>
            </a:r>
            <a:endParaRPr sz="1600">
              <a:solidFill>
                <a:srgbClr val="FAF6EE"/>
              </a:solidFill>
            </a:endParaRPr>
          </a:p>
        </p:txBody>
      </p:sp>
      <p:sp>
        <p:nvSpPr>
          <p:cNvPr id="224" name="Google Shape;224;p11"/>
          <p:cNvSpPr txBox="1"/>
          <p:nvPr/>
        </p:nvSpPr>
        <p:spPr>
          <a:xfrm>
            <a:off x="962025" y="1133475"/>
            <a:ext cx="107574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Cultural Influences and Power Dynamics</a:t>
            </a:r>
            <a:endParaRPr/>
          </a:p>
        </p:txBody>
      </p:sp>
      <p:sp>
        <p:nvSpPr>
          <p:cNvPr id="225" name="Google Shape;225;p11"/>
          <p:cNvSpPr txBox="1"/>
          <p:nvPr/>
        </p:nvSpPr>
        <p:spPr>
          <a:xfrm>
            <a:off x="962025" y="3568582"/>
            <a:ext cx="9925500" cy="400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The culture of technological innovation is generally shaped by a complex interplay of stakeholders, including corporations, governments, research institutions, and startups. The dominant narratives prevalent in tech spaces, ranging from startups to governments, often emphasizes technological optimism: the belief that innovation will solve major societal challenges, including environmental problems. However, this optimism can sometimes obscure the risks of unintended consequences or the concentration of power and benefits among a limited set of actors. (</a:t>
            </a: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Vogel, Rainie and Anderson 2020</a:t>
            </a:r>
            <a:r>
              <a:rPr b="0" i="0" lang="en-US" sz="2601" u="none" cap="none" strike="noStrike">
                <a:solidFill>
                  <a:srgbClr val="4A4849"/>
                </a:solidFill>
                <a:latin typeface="Arial"/>
                <a:ea typeface="Arial"/>
                <a:cs typeface="Arial"/>
                <a:sym typeface="Arial"/>
              </a:rPr>
              <a:t>,  </a:t>
            </a:r>
            <a:r>
              <a:rPr b="0" i="0" lang="en-US" sz="2601" u="sng" cap="none" strike="noStrike">
                <a:solidFill>
                  <a:srgbClr val="4A4849"/>
                </a:solidFill>
                <a:latin typeface="Arial"/>
                <a:ea typeface="Arial"/>
                <a:cs typeface="Arial"/>
                <a:sym typeface="Arial"/>
                <a:hlinkClick r:id="rId7">
                  <a:extLst>
                    <a:ext uri="{A12FA001-AC4F-418D-AE19-62706E023703}">
                      <ahyp:hlinkClr val="tx"/>
                    </a:ext>
                  </a:extLst>
                </a:hlinkClick>
              </a:rPr>
              <a:t>Alsaleh 2024</a:t>
            </a:r>
            <a:r>
              <a:rPr b="0" i="0" lang="en-US" sz="2601" u="none" cap="none" strike="noStrike">
                <a:solidFill>
                  <a:srgbClr val="4A4849"/>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33" name="Shape 233"/>
        <p:cNvGrpSpPr/>
        <p:nvPr/>
      </p:nvGrpSpPr>
      <p:grpSpPr>
        <a:xfrm>
          <a:off x="0" y="0"/>
          <a:ext cx="0" cy="0"/>
          <a:chOff x="0" y="0"/>
          <a:chExt cx="0" cy="0"/>
        </a:xfrm>
      </p:grpSpPr>
      <p:sp>
        <p:nvSpPr>
          <p:cNvPr id="234" name="Google Shape;234;p12"/>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35" name="Google Shape;235;p12"/>
          <p:cNvSpPr txBox="1"/>
          <p:nvPr/>
        </p:nvSpPr>
        <p:spPr>
          <a:xfrm>
            <a:off x="1038162" y="1695674"/>
            <a:ext cx="49068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POWER MAPPING: ENVIRONMENTAL JUSTICE GAPS/ OPPORTUNITIES IN TECH</a:t>
            </a:r>
            <a:endParaRPr/>
          </a:p>
        </p:txBody>
      </p:sp>
      <p:sp>
        <p:nvSpPr>
          <p:cNvPr id="236" name="Google Shape;236;p12"/>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237" name="Google Shape;237;p12"/>
          <p:cNvGrpSpPr/>
          <p:nvPr/>
        </p:nvGrpSpPr>
        <p:grpSpPr>
          <a:xfrm>
            <a:off x="7086600" y="1695675"/>
            <a:ext cx="10307700" cy="7816643"/>
            <a:chOff x="978248" y="-47619"/>
            <a:chExt cx="13743600" cy="10422191"/>
          </a:xfrm>
        </p:grpSpPr>
        <p:sp>
          <p:nvSpPr>
            <p:cNvPr id="238" name="Google Shape;238;p12"/>
            <p:cNvSpPr txBox="1"/>
            <p:nvPr/>
          </p:nvSpPr>
          <p:spPr>
            <a:xfrm>
              <a:off x="978248" y="622173"/>
              <a:ext cx="13743600" cy="97524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Identify Stakeholders (10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Brainstorm key players in the ecosystem (tech companies, regulators, communities, etc.).</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Write each stakeholder on a sticky note and place them in the High, Medium, or Low Power sections.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Map Relationships (15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Draw arrows between stakeholders to show influence or connections (e.g., funding, policy).</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Think about who influences whom and where decisions flow.</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Highlight EJ Gaps (15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Use a different color sticky note to mark missing EJ elements: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are community voices absent?</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are power imbalances affecting outcomes?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Label specific gaps (e.g., lack of community input, transparency issues).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Reflect and Discuss (10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Share findings:</a:t>
              </a:r>
              <a:endParaRPr/>
            </a:p>
            <a:p>
              <a:pPr indent="-330263" lvl="3" marL="13716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What EJ gaps did you find?</a:t>
              </a:r>
              <a:endParaRPr/>
            </a:p>
            <a:p>
              <a:pPr indent="-330263" lvl="3" marL="13716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could power shift to support justice?</a:t>
              </a:r>
              <a:endParaRPr/>
            </a:p>
          </p:txBody>
        </p:sp>
        <p:sp>
          <p:nvSpPr>
            <p:cNvPr id="239" name="Google Shape;239;p12"/>
            <p:cNvSpPr txBox="1"/>
            <p:nvPr/>
          </p:nvSpPr>
          <p:spPr>
            <a:xfrm>
              <a:off x="978248" y="-47619"/>
              <a:ext cx="137436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Activity</a:t>
              </a:r>
              <a:endParaRPr/>
            </a:p>
          </p:txBody>
        </p:sp>
      </p:grpSp>
      <p:grpSp>
        <p:nvGrpSpPr>
          <p:cNvPr id="240" name="Google Shape;240;p12"/>
          <p:cNvGrpSpPr/>
          <p:nvPr/>
        </p:nvGrpSpPr>
        <p:grpSpPr>
          <a:xfrm>
            <a:off x="1038162" y="4418412"/>
            <a:ext cx="5037750" cy="2427218"/>
            <a:chOff x="0" y="-47625"/>
            <a:chExt cx="6717000" cy="3236290"/>
          </a:xfrm>
        </p:grpSpPr>
        <p:sp>
          <p:nvSpPr>
            <p:cNvPr id="241" name="Google Shape;241;p12"/>
            <p:cNvSpPr txBox="1"/>
            <p:nvPr/>
          </p:nvSpPr>
          <p:spPr>
            <a:xfrm>
              <a:off x="0" y="622165"/>
              <a:ext cx="6717000" cy="25665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Materials: Whiteboard/paper, sticky notes (3 colors), markers.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Divide board into 3 sections: High Power, Medium Power, Low Power.</a:t>
              </a:r>
              <a:endParaRPr/>
            </a:p>
          </p:txBody>
        </p:sp>
        <p:sp>
          <p:nvSpPr>
            <p:cNvPr id="242" name="Google Shape;242;p12"/>
            <p:cNvSpPr txBox="1"/>
            <p:nvPr/>
          </p:nvSpPr>
          <p:spPr>
            <a:xfrm>
              <a:off x="0" y="-47625"/>
              <a:ext cx="6717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Set Up</a:t>
              </a:r>
              <a:endParaRPr/>
            </a:p>
          </p:txBody>
        </p:sp>
      </p:grpSp>
      <p:grpSp>
        <p:nvGrpSpPr>
          <p:cNvPr id="243" name="Google Shape;243;p12"/>
          <p:cNvGrpSpPr/>
          <p:nvPr/>
        </p:nvGrpSpPr>
        <p:grpSpPr>
          <a:xfrm>
            <a:off x="962025" y="1003725"/>
            <a:ext cx="8746178" cy="458700"/>
            <a:chOff x="962025" y="1003725"/>
            <a:chExt cx="8746178" cy="458700"/>
          </a:xfrm>
        </p:grpSpPr>
        <p:sp>
          <p:nvSpPr>
            <p:cNvPr id="244" name="Google Shape;244;p12"/>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1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53" name="Shape 253"/>
        <p:cNvGrpSpPr/>
        <p:nvPr/>
      </p:nvGrpSpPr>
      <p:grpSpPr>
        <a:xfrm>
          <a:off x="0" y="0"/>
          <a:ext cx="0" cy="0"/>
          <a:chOff x="0" y="0"/>
          <a:chExt cx="0" cy="0"/>
        </a:xfrm>
      </p:grpSpPr>
      <p:sp>
        <p:nvSpPr>
          <p:cNvPr id="254" name="Google Shape;254;g38dc1cadc1e_0_4"/>
          <p:cNvSpPr/>
          <p:nvPr/>
        </p:nvSpPr>
        <p:spPr>
          <a:xfrm>
            <a:off x="6568563" y="9715500"/>
            <a:ext cx="12969655" cy="571596"/>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55" name="Google Shape;255;g38dc1cadc1e_0_4"/>
          <p:cNvSpPr txBox="1"/>
          <p:nvPr/>
        </p:nvSpPr>
        <p:spPr>
          <a:xfrm>
            <a:off x="1038162" y="1695674"/>
            <a:ext cx="49068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POWER MAPPING: ENVIRONMENTAL JUSTICE GAPS/ OPPORTUNITIES IN TECH</a:t>
            </a:r>
            <a:endParaRPr/>
          </a:p>
        </p:txBody>
      </p:sp>
      <p:sp>
        <p:nvSpPr>
          <p:cNvPr id="256" name="Google Shape;256;g38dc1cadc1e_0_4"/>
          <p:cNvSpPr/>
          <p:nvPr/>
        </p:nvSpPr>
        <p:spPr>
          <a:xfrm>
            <a:off x="-540160" y="9715500"/>
            <a:ext cx="7109892" cy="571596"/>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257" name="Google Shape;257;g38dc1cadc1e_0_4"/>
          <p:cNvGrpSpPr/>
          <p:nvPr/>
        </p:nvGrpSpPr>
        <p:grpSpPr>
          <a:xfrm>
            <a:off x="7086600" y="1695675"/>
            <a:ext cx="10307700" cy="7816643"/>
            <a:chOff x="978248" y="-47619"/>
            <a:chExt cx="13743600" cy="10422191"/>
          </a:xfrm>
        </p:grpSpPr>
        <p:sp>
          <p:nvSpPr>
            <p:cNvPr id="258" name="Google Shape;258;g38dc1cadc1e_0_4"/>
            <p:cNvSpPr txBox="1"/>
            <p:nvPr/>
          </p:nvSpPr>
          <p:spPr>
            <a:xfrm>
              <a:off x="978248" y="622173"/>
              <a:ext cx="13743600" cy="97524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Identify Stakeholders (10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Brainstorm key players in the ecosystem (tech companies, regulators, communities, etc.).</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Write each stakeholder on a sticky note and place them in the High, Medium, or Low Power sections.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Map Relationships (15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Draw arrows between stakeholders to show influence or connections (e.g., funding, policy).</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Think about who influences whom and where decisions flow.</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Highlight EJ Gaps (15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Use a different color sticky note to mark missing EJ elements: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are community voices absent?</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are power imbalances affecting outcomes?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Label specific gaps (e.g., lack of community input, transparency issues).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Reflect and Discuss (10 minutes)</a:t>
              </a:r>
              <a:endParaRPr/>
            </a:p>
            <a:p>
              <a:pPr indent="-330263" lvl="2" marL="9144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Share findings:</a:t>
              </a:r>
              <a:endParaRPr/>
            </a:p>
            <a:p>
              <a:pPr indent="-330263" lvl="3" marL="13716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What EJ gaps did you find?</a:t>
              </a:r>
              <a:endParaRPr/>
            </a:p>
            <a:p>
              <a:pPr indent="-330263" lvl="3" marL="1371600" marR="0" rtl="0" algn="l">
                <a:lnSpc>
                  <a:spcPct val="100000"/>
                </a:lnSpc>
                <a:spcBef>
                  <a:spcPts val="0"/>
                </a:spcBef>
                <a:spcAft>
                  <a:spcPts val="0"/>
                </a:spcAft>
                <a:buClr>
                  <a:srgbClr val="4A4849"/>
                </a:buClr>
                <a:buSzPts val="1601"/>
                <a:buFont typeface="Arial"/>
                <a:buChar char="￭"/>
              </a:pPr>
              <a:r>
                <a:rPr b="0" i="0" lang="en-US" sz="2501" u="none" cap="none" strike="noStrike">
                  <a:solidFill>
                    <a:srgbClr val="4A4849"/>
                  </a:solidFill>
                  <a:latin typeface="Arial"/>
                  <a:ea typeface="Arial"/>
                  <a:cs typeface="Arial"/>
                  <a:sym typeface="Arial"/>
                </a:rPr>
                <a:t>Where could power shift to support justice?</a:t>
              </a:r>
              <a:endParaRPr/>
            </a:p>
          </p:txBody>
        </p:sp>
        <p:sp>
          <p:nvSpPr>
            <p:cNvPr id="259" name="Google Shape;259;g38dc1cadc1e_0_4"/>
            <p:cNvSpPr txBox="1"/>
            <p:nvPr/>
          </p:nvSpPr>
          <p:spPr>
            <a:xfrm>
              <a:off x="978248" y="-47619"/>
              <a:ext cx="137436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Activity</a:t>
              </a:r>
              <a:endParaRPr/>
            </a:p>
          </p:txBody>
        </p:sp>
      </p:grpSp>
      <p:grpSp>
        <p:nvGrpSpPr>
          <p:cNvPr id="260" name="Google Shape;260;g38dc1cadc1e_0_4"/>
          <p:cNvGrpSpPr/>
          <p:nvPr/>
        </p:nvGrpSpPr>
        <p:grpSpPr>
          <a:xfrm>
            <a:off x="1038162" y="4418412"/>
            <a:ext cx="5037750" cy="2427218"/>
            <a:chOff x="0" y="-47625"/>
            <a:chExt cx="6717000" cy="3236290"/>
          </a:xfrm>
        </p:grpSpPr>
        <p:sp>
          <p:nvSpPr>
            <p:cNvPr id="261" name="Google Shape;261;g38dc1cadc1e_0_4"/>
            <p:cNvSpPr txBox="1"/>
            <p:nvPr/>
          </p:nvSpPr>
          <p:spPr>
            <a:xfrm>
              <a:off x="0" y="622165"/>
              <a:ext cx="6717000" cy="25665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Materials: Whiteboard/paper, sticky notes (3 colors), markers.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Divide board into 3 sections: High Power, Medium Power, Low Power.</a:t>
              </a:r>
              <a:endParaRPr/>
            </a:p>
          </p:txBody>
        </p:sp>
        <p:sp>
          <p:nvSpPr>
            <p:cNvPr id="262" name="Google Shape;262;g38dc1cadc1e_0_4"/>
            <p:cNvSpPr txBox="1"/>
            <p:nvPr/>
          </p:nvSpPr>
          <p:spPr>
            <a:xfrm>
              <a:off x="0" y="-47625"/>
              <a:ext cx="6717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Set Up</a:t>
              </a:r>
              <a:endParaRPr/>
            </a:p>
          </p:txBody>
        </p:sp>
      </p:grpSp>
      <p:grpSp>
        <p:nvGrpSpPr>
          <p:cNvPr id="263" name="Google Shape;263;g38dc1cadc1e_0_4"/>
          <p:cNvGrpSpPr/>
          <p:nvPr/>
        </p:nvGrpSpPr>
        <p:grpSpPr>
          <a:xfrm>
            <a:off x="962025" y="1003725"/>
            <a:ext cx="8746178" cy="458700"/>
            <a:chOff x="962025" y="1003725"/>
            <a:chExt cx="8746178" cy="458700"/>
          </a:xfrm>
        </p:grpSpPr>
        <p:sp>
          <p:nvSpPr>
            <p:cNvPr id="264" name="Google Shape;264;g38dc1cadc1e_0_4"/>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5" name="Google Shape;265;g38dc1cadc1e_0_4"/>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73" name="Shape 273"/>
        <p:cNvGrpSpPr/>
        <p:nvPr/>
      </p:nvGrpSpPr>
      <p:grpSpPr>
        <a:xfrm>
          <a:off x="0" y="0"/>
          <a:ext cx="0" cy="0"/>
          <a:chOff x="0" y="0"/>
          <a:chExt cx="0" cy="0"/>
        </a:xfrm>
      </p:grpSpPr>
      <p:sp>
        <p:nvSpPr>
          <p:cNvPr id="274" name="Google Shape;274;g38dc1cadc1e_0_23"/>
          <p:cNvSpPr/>
          <p:nvPr/>
        </p:nvSpPr>
        <p:spPr>
          <a:xfrm>
            <a:off x="6568563" y="9715500"/>
            <a:ext cx="12969655" cy="571596"/>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75" name="Google Shape;275;g38dc1cadc1e_0_23"/>
          <p:cNvSpPr txBox="1"/>
          <p:nvPr/>
        </p:nvSpPr>
        <p:spPr>
          <a:xfrm>
            <a:off x="1038162" y="1695674"/>
            <a:ext cx="49068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POWER MAPPING: ENVIRONMENTAL JUSTICE GAPS IN TECH</a:t>
            </a:r>
            <a:endParaRPr/>
          </a:p>
        </p:txBody>
      </p:sp>
      <p:sp>
        <p:nvSpPr>
          <p:cNvPr id="276" name="Google Shape;276;g38dc1cadc1e_0_23"/>
          <p:cNvSpPr/>
          <p:nvPr/>
        </p:nvSpPr>
        <p:spPr>
          <a:xfrm>
            <a:off x="-540160" y="9715500"/>
            <a:ext cx="7109892" cy="571596"/>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277" name="Google Shape;277;g38dc1cadc1e_0_23"/>
          <p:cNvGrpSpPr/>
          <p:nvPr/>
        </p:nvGrpSpPr>
        <p:grpSpPr>
          <a:xfrm>
            <a:off x="7086600" y="1695675"/>
            <a:ext cx="10307700" cy="1657268"/>
            <a:chOff x="978248" y="-47619"/>
            <a:chExt cx="13743600" cy="2209691"/>
          </a:xfrm>
        </p:grpSpPr>
        <p:sp>
          <p:nvSpPr>
            <p:cNvPr id="278" name="Google Shape;278;g38dc1cadc1e_0_23"/>
            <p:cNvSpPr txBox="1"/>
            <p:nvPr/>
          </p:nvSpPr>
          <p:spPr>
            <a:xfrm>
              <a:off x="978248" y="622173"/>
              <a:ext cx="13743600" cy="15399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Draw arrows between stakeholders to show influence or connections (e.g., funding, policy)</a:t>
              </a:r>
              <a:endParaRPr sz="2501">
                <a:solidFill>
                  <a:srgbClr val="4A4849"/>
                </a:solidFill>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Think about who influences whom and where decisions flow</a:t>
              </a:r>
              <a:endParaRPr/>
            </a:p>
          </p:txBody>
        </p:sp>
        <p:sp>
          <p:nvSpPr>
            <p:cNvPr id="279" name="Google Shape;279;g38dc1cadc1e_0_23"/>
            <p:cNvSpPr txBox="1"/>
            <p:nvPr/>
          </p:nvSpPr>
          <p:spPr>
            <a:xfrm>
              <a:off x="978248" y="-47619"/>
              <a:ext cx="137436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501">
                  <a:solidFill>
                    <a:srgbClr val="4A4849"/>
                  </a:solidFill>
                </a:rPr>
                <a:t>Step 3: Map relationships</a:t>
              </a:r>
              <a:endParaRPr/>
            </a:p>
          </p:txBody>
        </p:sp>
      </p:grpSp>
      <p:grpSp>
        <p:nvGrpSpPr>
          <p:cNvPr id="280" name="Google Shape;280;g38dc1cadc1e_0_23"/>
          <p:cNvGrpSpPr/>
          <p:nvPr/>
        </p:nvGrpSpPr>
        <p:grpSpPr>
          <a:xfrm>
            <a:off x="1038162" y="3521900"/>
            <a:ext cx="5037750" cy="2427218"/>
            <a:chOff x="0" y="-47625"/>
            <a:chExt cx="6717000" cy="3236290"/>
          </a:xfrm>
        </p:grpSpPr>
        <p:sp>
          <p:nvSpPr>
            <p:cNvPr id="281" name="Google Shape;281;g38dc1cadc1e_0_23"/>
            <p:cNvSpPr txBox="1"/>
            <p:nvPr/>
          </p:nvSpPr>
          <p:spPr>
            <a:xfrm>
              <a:off x="0" y="622165"/>
              <a:ext cx="6717000" cy="25665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Materials: Whiteboard/paper, sticky notes (3 colors), markers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Divide board into 3 sections: High Power, Medium Power, Low Power</a:t>
              </a:r>
              <a:endParaRPr/>
            </a:p>
          </p:txBody>
        </p:sp>
        <p:sp>
          <p:nvSpPr>
            <p:cNvPr id="282" name="Google Shape;282;g38dc1cadc1e_0_23"/>
            <p:cNvSpPr txBox="1"/>
            <p:nvPr/>
          </p:nvSpPr>
          <p:spPr>
            <a:xfrm>
              <a:off x="0" y="-47625"/>
              <a:ext cx="6717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501">
                  <a:solidFill>
                    <a:srgbClr val="4A4849"/>
                  </a:solidFill>
                </a:rPr>
                <a:t>Step 1: </a:t>
              </a:r>
              <a:r>
                <a:rPr b="1" i="0" lang="en-US" sz="2501" u="none" cap="none" strike="noStrike">
                  <a:solidFill>
                    <a:srgbClr val="4A4849"/>
                  </a:solidFill>
                  <a:latin typeface="Arial"/>
                  <a:ea typeface="Arial"/>
                  <a:cs typeface="Arial"/>
                  <a:sym typeface="Arial"/>
                </a:rPr>
                <a:t>Set </a:t>
              </a:r>
              <a:r>
                <a:rPr b="1" lang="en-US" sz="2501">
                  <a:solidFill>
                    <a:srgbClr val="4A4849"/>
                  </a:solidFill>
                </a:rPr>
                <a:t>u</a:t>
              </a:r>
              <a:r>
                <a:rPr b="1" i="0" lang="en-US" sz="2501" u="none" cap="none" strike="noStrike">
                  <a:solidFill>
                    <a:srgbClr val="4A4849"/>
                  </a:solidFill>
                  <a:latin typeface="Arial"/>
                  <a:ea typeface="Arial"/>
                  <a:cs typeface="Arial"/>
                  <a:sym typeface="Arial"/>
                </a:rPr>
                <a:t>p</a:t>
              </a:r>
              <a:endParaRPr/>
            </a:p>
          </p:txBody>
        </p:sp>
      </p:grpSp>
      <p:grpSp>
        <p:nvGrpSpPr>
          <p:cNvPr id="283" name="Google Shape;283;g38dc1cadc1e_0_23"/>
          <p:cNvGrpSpPr/>
          <p:nvPr/>
        </p:nvGrpSpPr>
        <p:grpSpPr>
          <a:xfrm>
            <a:off x="962025" y="1003725"/>
            <a:ext cx="8746178" cy="458700"/>
            <a:chOff x="962025" y="1003725"/>
            <a:chExt cx="8746178" cy="458700"/>
          </a:xfrm>
        </p:grpSpPr>
        <p:sp>
          <p:nvSpPr>
            <p:cNvPr id="284" name="Google Shape;284;g38dc1cadc1e_0_23"/>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5" name="Google Shape;285;g38dc1cadc1e_0_23"/>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grpSp>
        <p:nvGrpSpPr>
          <p:cNvPr id="286" name="Google Shape;286;g38dc1cadc1e_0_23"/>
          <p:cNvGrpSpPr/>
          <p:nvPr/>
        </p:nvGrpSpPr>
        <p:grpSpPr>
          <a:xfrm>
            <a:off x="1103625" y="6297550"/>
            <a:ext cx="4906769" cy="3197167"/>
            <a:chOff x="0" y="-47625"/>
            <a:chExt cx="6717000" cy="4262890"/>
          </a:xfrm>
        </p:grpSpPr>
        <p:sp>
          <p:nvSpPr>
            <p:cNvPr id="287" name="Google Shape;287;g38dc1cadc1e_0_23"/>
            <p:cNvSpPr txBox="1"/>
            <p:nvPr/>
          </p:nvSpPr>
          <p:spPr>
            <a:xfrm>
              <a:off x="0" y="622165"/>
              <a:ext cx="6717000" cy="3593100"/>
            </a:xfrm>
            <a:prstGeom prst="rect">
              <a:avLst/>
            </a:prstGeom>
            <a:noFill/>
            <a:ln>
              <a:noFill/>
            </a:ln>
          </p:spPr>
          <p:txBody>
            <a:bodyPr anchorCtr="0" anchor="t" bIns="0" lIns="0" spcFirstLastPara="1" rIns="0" wrap="square" tIns="0">
              <a:spAutoFit/>
            </a:bodyPr>
            <a:lstStyle/>
            <a:p>
              <a:pPr indent="-387413" lvl="1" marL="457200" rtl="0" algn="l">
                <a:spcBef>
                  <a:spcPts val="0"/>
                </a:spcBef>
                <a:spcAft>
                  <a:spcPts val="0"/>
                </a:spcAft>
                <a:buClr>
                  <a:srgbClr val="4A4849"/>
                </a:buClr>
                <a:buSzPts val="2501"/>
                <a:buChar char="•"/>
              </a:pPr>
              <a:r>
                <a:rPr lang="en-US" sz="2501">
                  <a:solidFill>
                    <a:srgbClr val="4A4849"/>
                  </a:solidFill>
                </a:rPr>
                <a:t>Brainstorm key stakeholders (i.e. tech companies, regulators, communities)</a:t>
              </a:r>
              <a:endParaRPr>
                <a:solidFill>
                  <a:schemeClr val="dk1"/>
                </a:solidFill>
              </a:endParaRPr>
            </a:p>
            <a:p>
              <a:pPr indent="-387413" lvl="1" marL="457200" rtl="0" algn="l">
                <a:spcBef>
                  <a:spcPts val="0"/>
                </a:spcBef>
                <a:spcAft>
                  <a:spcPts val="0"/>
                </a:spcAft>
                <a:buClr>
                  <a:srgbClr val="4A4849"/>
                </a:buClr>
                <a:buSzPts val="2501"/>
                <a:buChar char="•"/>
              </a:pPr>
              <a:r>
                <a:rPr lang="en-US" sz="2501">
                  <a:solidFill>
                    <a:srgbClr val="4A4849"/>
                  </a:solidFill>
                </a:rPr>
                <a:t>Write each stakeholder on a sticky note and place them in the High, Medium, or Low Power sections</a:t>
              </a:r>
              <a:endParaRPr sz="2501">
                <a:solidFill>
                  <a:srgbClr val="4A4849"/>
                </a:solidFill>
              </a:endParaRPr>
            </a:p>
          </p:txBody>
        </p:sp>
        <p:sp>
          <p:nvSpPr>
            <p:cNvPr id="288" name="Google Shape;288;g38dc1cadc1e_0_23"/>
            <p:cNvSpPr txBox="1"/>
            <p:nvPr/>
          </p:nvSpPr>
          <p:spPr>
            <a:xfrm>
              <a:off x="0" y="-47625"/>
              <a:ext cx="6717000" cy="51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2501">
                  <a:solidFill>
                    <a:srgbClr val="4A4849"/>
                  </a:solidFill>
                </a:rPr>
                <a:t>Step 2: I</a:t>
              </a:r>
              <a:r>
                <a:rPr b="1" lang="en-US" sz="2501">
                  <a:solidFill>
                    <a:srgbClr val="4A4849"/>
                  </a:solidFill>
                </a:rPr>
                <a:t>dentify stakeholders</a:t>
              </a:r>
              <a:endParaRPr b="1"/>
            </a:p>
          </p:txBody>
        </p:sp>
      </p:grpSp>
      <p:grpSp>
        <p:nvGrpSpPr>
          <p:cNvPr id="289" name="Google Shape;289;g38dc1cadc1e_0_23"/>
          <p:cNvGrpSpPr/>
          <p:nvPr/>
        </p:nvGrpSpPr>
        <p:grpSpPr>
          <a:xfrm>
            <a:off x="7239000" y="3780775"/>
            <a:ext cx="10307700" cy="2427218"/>
            <a:chOff x="978248" y="-47619"/>
            <a:chExt cx="13743600" cy="3236291"/>
          </a:xfrm>
        </p:grpSpPr>
        <p:sp>
          <p:nvSpPr>
            <p:cNvPr id="290" name="Google Shape;290;g38dc1cadc1e_0_23"/>
            <p:cNvSpPr txBox="1"/>
            <p:nvPr/>
          </p:nvSpPr>
          <p:spPr>
            <a:xfrm>
              <a:off x="978248" y="622173"/>
              <a:ext cx="13743600" cy="25665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Use a different color sticky note to mark missing EJ elements:</a:t>
              </a:r>
              <a:endParaRPr/>
            </a:p>
            <a:p>
              <a:pPr indent="-387413" lvl="2" marL="13716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Where are community voices absent?</a:t>
              </a:r>
              <a:endParaRPr/>
            </a:p>
            <a:p>
              <a:pPr indent="-387413" lvl="2" marL="13716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Where are power imbalances affecting outcomes?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Label specific gaps (e.g., lack of community input, transparency issues)</a:t>
              </a:r>
              <a:endParaRPr/>
            </a:p>
          </p:txBody>
        </p:sp>
        <p:sp>
          <p:nvSpPr>
            <p:cNvPr id="291" name="Google Shape;291;g38dc1cadc1e_0_23"/>
            <p:cNvSpPr txBox="1"/>
            <p:nvPr/>
          </p:nvSpPr>
          <p:spPr>
            <a:xfrm>
              <a:off x="978248" y="-47619"/>
              <a:ext cx="137436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501">
                  <a:solidFill>
                    <a:srgbClr val="4A4849"/>
                  </a:solidFill>
                </a:rPr>
                <a:t>Step 4: Highlight EJ gaps</a:t>
              </a:r>
              <a:endParaRPr/>
            </a:p>
          </p:txBody>
        </p:sp>
      </p:grpSp>
      <p:grpSp>
        <p:nvGrpSpPr>
          <p:cNvPr id="292" name="Google Shape;292;g38dc1cadc1e_0_23"/>
          <p:cNvGrpSpPr/>
          <p:nvPr/>
        </p:nvGrpSpPr>
        <p:grpSpPr>
          <a:xfrm>
            <a:off x="7239000" y="6635825"/>
            <a:ext cx="10307700" cy="1785518"/>
            <a:chOff x="775048" y="916715"/>
            <a:chExt cx="13743600" cy="2380691"/>
          </a:xfrm>
        </p:grpSpPr>
        <p:sp>
          <p:nvSpPr>
            <p:cNvPr id="293" name="Google Shape;293;g38dc1cadc1e_0_23"/>
            <p:cNvSpPr txBox="1"/>
            <p:nvPr/>
          </p:nvSpPr>
          <p:spPr>
            <a:xfrm>
              <a:off x="775048" y="1586506"/>
              <a:ext cx="13743600" cy="17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Share out your findings</a:t>
              </a:r>
              <a:r>
                <a:rPr lang="en-US" sz="2501">
                  <a:solidFill>
                    <a:srgbClr val="4A4849"/>
                  </a:solidFill>
                </a:rPr>
                <a:t> using these guiding questions:</a:t>
              </a:r>
              <a:endParaRPr/>
            </a:p>
            <a:p>
              <a:pPr indent="-387413" lvl="1" marL="457200" marR="0" rtl="0" algn="l">
                <a:lnSpc>
                  <a:spcPct val="100000"/>
                </a:lnSpc>
                <a:spcBef>
                  <a:spcPts val="100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EJ gaps did you find?</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Where could power shift to support justice?</a:t>
              </a:r>
              <a:endParaRPr/>
            </a:p>
          </p:txBody>
        </p:sp>
        <p:sp>
          <p:nvSpPr>
            <p:cNvPr id="294" name="Google Shape;294;g38dc1cadc1e_0_23"/>
            <p:cNvSpPr txBox="1"/>
            <p:nvPr/>
          </p:nvSpPr>
          <p:spPr>
            <a:xfrm>
              <a:off x="775048" y="916715"/>
              <a:ext cx="137436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501">
                  <a:solidFill>
                    <a:srgbClr val="4A4849"/>
                  </a:solidFill>
                </a:rPr>
                <a:t>Step 5: Reflect and discuss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98" name="Shape 298"/>
        <p:cNvGrpSpPr/>
        <p:nvPr/>
      </p:nvGrpSpPr>
      <p:grpSpPr>
        <a:xfrm>
          <a:off x="0" y="0"/>
          <a:ext cx="0" cy="0"/>
          <a:chOff x="0" y="0"/>
          <a:chExt cx="0" cy="0"/>
        </a:xfrm>
      </p:grpSpPr>
      <p:sp>
        <p:nvSpPr>
          <p:cNvPr id="299" name="Google Shape;299;p14"/>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00" name="Google Shape;300;p14"/>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301" name="Google Shape;301;p14"/>
          <p:cNvGrpSpPr/>
          <p:nvPr/>
        </p:nvGrpSpPr>
        <p:grpSpPr>
          <a:xfrm>
            <a:off x="1028700" y="4043811"/>
            <a:ext cx="10425375" cy="2764522"/>
            <a:chOff x="0" y="104775"/>
            <a:chExt cx="13900500" cy="3686030"/>
          </a:xfrm>
        </p:grpSpPr>
        <p:sp>
          <p:nvSpPr>
            <p:cNvPr id="302" name="Google Shape;302;p14"/>
            <p:cNvSpPr txBox="1"/>
            <p:nvPr/>
          </p:nvSpPr>
          <p:spPr>
            <a:xfrm>
              <a:off x="0" y="104775"/>
              <a:ext cx="13900500" cy="22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Case Studies</a:t>
              </a:r>
              <a:endParaRPr/>
            </a:p>
          </p:txBody>
        </p:sp>
        <p:sp>
          <p:nvSpPr>
            <p:cNvPr id="303" name="Google Shape;303;p14"/>
            <p:cNvSpPr txBox="1"/>
            <p:nvPr/>
          </p:nvSpPr>
          <p:spPr>
            <a:xfrm>
              <a:off x="0" y="313410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3</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07" name="Shape 307"/>
        <p:cNvGrpSpPr/>
        <p:nvPr/>
      </p:nvGrpSpPr>
      <p:grpSpPr>
        <a:xfrm>
          <a:off x="0" y="0"/>
          <a:ext cx="0" cy="0"/>
          <a:chOff x="0" y="0"/>
          <a:chExt cx="0" cy="0"/>
        </a:xfrm>
      </p:grpSpPr>
      <p:sp>
        <p:nvSpPr>
          <p:cNvPr id="308" name="Google Shape;308;p15"/>
          <p:cNvSpPr/>
          <p:nvPr/>
        </p:nvSpPr>
        <p:spPr>
          <a:xfrm>
            <a:off x="-857618"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309" name="Google Shape;309;p15"/>
          <p:cNvGrpSpPr/>
          <p:nvPr/>
        </p:nvGrpSpPr>
        <p:grpSpPr>
          <a:xfrm>
            <a:off x="1028700" y="3945336"/>
            <a:ext cx="7461000" cy="5363242"/>
            <a:chOff x="0" y="-47625"/>
            <a:chExt cx="9948000" cy="7150990"/>
          </a:xfrm>
        </p:grpSpPr>
        <p:sp>
          <p:nvSpPr>
            <p:cNvPr id="310" name="Google Shape;310;p15"/>
            <p:cNvSpPr txBox="1"/>
            <p:nvPr/>
          </p:nvSpPr>
          <p:spPr>
            <a:xfrm>
              <a:off x="0" y="622165"/>
              <a:ext cx="9948000" cy="6481200"/>
            </a:xfrm>
            <a:prstGeom prst="rect">
              <a:avLst/>
            </a:prstGeom>
            <a:noFill/>
            <a:ln>
              <a:noFill/>
            </a:ln>
          </p:spPr>
          <p:txBody>
            <a:bodyPr anchorCtr="0" anchor="t" bIns="0" lIns="0" spcFirstLastPara="1" rIns="0" wrap="square" tIns="0">
              <a:spAutoFit/>
            </a:bodyPr>
            <a:lstStyle/>
            <a:p>
              <a:pPr indent="-374713" lvl="1" marL="457200" marR="0" rtl="0" algn="l">
                <a:lnSpc>
                  <a:spcPct val="100000"/>
                </a:lnSpc>
                <a:spcBef>
                  <a:spcPts val="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Increased Productivity and Resilience:</a:t>
              </a:r>
              <a:r>
                <a:rPr b="0" i="0" lang="en-US" sz="2301" u="none" cap="none" strike="noStrike">
                  <a:solidFill>
                    <a:srgbClr val="4A4849"/>
                  </a:solidFill>
                  <a:latin typeface="Arial"/>
                  <a:ea typeface="Arial"/>
                  <a:cs typeface="Arial"/>
                  <a:sym typeface="Arial"/>
                </a:rPr>
                <a:t> Automation, including tractors, robotics, and AI, may boost farm outputs, improve resource efficiency, and help adapt to climate change.(</a:t>
              </a:r>
              <a:r>
                <a:rPr b="0" i="0" lang="en-US" sz="2301" u="sng" cap="none" strike="noStrike">
                  <a:solidFill>
                    <a:srgbClr val="4A4849"/>
                  </a:solidFill>
                  <a:latin typeface="Arial"/>
                  <a:ea typeface="Arial"/>
                  <a:cs typeface="Arial"/>
                  <a:sym typeface="Arial"/>
                  <a:hlinkClick r:id="rId3">
                    <a:extLst>
                      <a:ext uri="{A12FA001-AC4F-418D-AE19-62706E023703}">
                        <ahyp:hlinkClr val="tx"/>
                      </a:ext>
                    </a:extLst>
                  </a:hlinkClick>
                </a:rPr>
                <a:t>Mana et al 2024</a:t>
              </a:r>
              <a:r>
                <a:rPr b="0" i="0" lang="en-US" sz="2301" u="none" cap="none" strike="noStrike">
                  <a:solidFill>
                    <a:srgbClr val="4A4849"/>
                  </a:solidFill>
                  <a:latin typeface="Arial"/>
                  <a:ea typeface="Arial"/>
                  <a:cs typeface="Arial"/>
                  <a:sym typeface="Arial"/>
                </a:rPr>
                <a:t>)</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Potential for Inclusive Gains:</a:t>
              </a:r>
              <a:r>
                <a:rPr b="0" i="0" lang="en-US" sz="2301" u="none" cap="none" strike="noStrike">
                  <a:solidFill>
                    <a:srgbClr val="4A4849"/>
                  </a:solidFill>
                  <a:latin typeface="Arial"/>
                  <a:ea typeface="Arial"/>
                  <a:cs typeface="Arial"/>
                  <a:sym typeface="Arial"/>
                </a:rPr>
                <a:t> When adopted responsibly, it is possible that automation can benefit smallholders, improve working conditions, and create new skilled jobs, especially in regions with labor scarcity.</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Environmental Impact:</a:t>
              </a:r>
              <a:r>
                <a:rPr b="0" i="0" lang="en-US" sz="2301" u="none" cap="none" strike="noStrike">
                  <a:solidFill>
                    <a:srgbClr val="4A4849"/>
                  </a:solidFill>
                  <a:latin typeface="Arial"/>
                  <a:ea typeface="Arial"/>
                  <a:cs typeface="Arial"/>
                  <a:sym typeface="Arial"/>
                </a:rPr>
                <a:t> Automation can lead to more precise use of inputs, reducing overuse of water, fertilizers, and pesticides, and thus supporting environmental sustainability (</a:t>
              </a:r>
              <a:r>
                <a:rPr b="0" i="0" lang="en-US" sz="2301" u="sng" cap="none" strike="noStrike">
                  <a:solidFill>
                    <a:srgbClr val="4A4849"/>
                  </a:solidFill>
                  <a:latin typeface="Arial"/>
                  <a:ea typeface="Arial"/>
                  <a:cs typeface="Arial"/>
                  <a:sym typeface="Arial"/>
                  <a:hlinkClick r:id="rId4">
                    <a:extLst>
                      <a:ext uri="{A12FA001-AC4F-418D-AE19-62706E023703}">
                        <ahyp:hlinkClr val="tx"/>
                      </a:ext>
                    </a:extLst>
                  </a:hlinkClick>
                </a:rPr>
                <a:t>Aijaz et al 2025</a:t>
              </a:r>
              <a:r>
                <a:rPr b="0" i="0" lang="en-US" sz="2301" u="none" cap="none" strike="noStrike">
                  <a:solidFill>
                    <a:srgbClr val="4A4849"/>
                  </a:solidFill>
                  <a:latin typeface="Arial"/>
                  <a:ea typeface="Arial"/>
                  <a:cs typeface="Arial"/>
                  <a:sym typeface="Arial"/>
                </a:rPr>
                <a:t>)</a:t>
              </a:r>
              <a:endParaRPr/>
            </a:p>
          </p:txBody>
        </p:sp>
        <p:sp>
          <p:nvSpPr>
            <p:cNvPr id="311" name="Google Shape;311;p15"/>
            <p:cNvSpPr txBox="1"/>
            <p:nvPr/>
          </p:nvSpPr>
          <p:spPr>
            <a:xfrm>
              <a:off x="0" y="-47625"/>
              <a:ext cx="9948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Benefits and Risks of Agricultural Automation</a:t>
              </a:r>
              <a:endParaRPr/>
            </a:p>
          </p:txBody>
        </p:sp>
      </p:grpSp>
      <p:grpSp>
        <p:nvGrpSpPr>
          <p:cNvPr id="312" name="Google Shape;312;p15"/>
          <p:cNvGrpSpPr/>
          <p:nvPr/>
        </p:nvGrpSpPr>
        <p:grpSpPr>
          <a:xfrm>
            <a:off x="8910423" y="3945336"/>
            <a:ext cx="8348850" cy="5009092"/>
            <a:chOff x="0" y="-47625"/>
            <a:chExt cx="11131800" cy="6678790"/>
          </a:xfrm>
        </p:grpSpPr>
        <p:sp>
          <p:nvSpPr>
            <p:cNvPr id="313" name="Google Shape;313;p15"/>
            <p:cNvSpPr txBox="1"/>
            <p:nvPr/>
          </p:nvSpPr>
          <p:spPr>
            <a:xfrm>
              <a:off x="0" y="622165"/>
              <a:ext cx="11131800" cy="6009000"/>
            </a:xfrm>
            <a:prstGeom prst="rect">
              <a:avLst/>
            </a:prstGeom>
            <a:noFill/>
            <a:ln>
              <a:noFill/>
            </a:ln>
          </p:spPr>
          <p:txBody>
            <a:bodyPr anchorCtr="0" anchor="t" bIns="0" lIns="0" spcFirstLastPara="1" rIns="0" wrap="square" tIns="0">
              <a:spAutoFit/>
            </a:bodyPr>
            <a:lstStyle/>
            <a:p>
              <a:pPr indent="-374713" lvl="1" marL="457200" marR="0" rtl="0" algn="l">
                <a:lnSpc>
                  <a:spcPct val="100000"/>
                </a:lnSpc>
                <a:spcBef>
                  <a:spcPts val="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Job Displacement and Unemployment:</a:t>
              </a:r>
              <a:r>
                <a:rPr b="0" i="0" lang="en-US" sz="2301" u="none" cap="none" strike="noStrike">
                  <a:solidFill>
                    <a:srgbClr val="4A4849"/>
                  </a:solidFill>
                  <a:latin typeface="Arial"/>
                  <a:ea typeface="Arial"/>
                  <a:cs typeface="Arial"/>
                  <a:sym typeface="Arial"/>
                </a:rPr>
                <a:t> In regions where much employment relies on agricultural work, automation can displace workers, leading to unemployment and reduced remittances for migrant families (</a:t>
              </a:r>
              <a:r>
                <a:rPr b="0" i="0" lang="en-US" sz="2301" u="sng" cap="none" strike="noStrike">
                  <a:solidFill>
                    <a:srgbClr val="4A4849"/>
                  </a:solidFill>
                  <a:latin typeface="Arial"/>
                  <a:ea typeface="Arial"/>
                  <a:cs typeface="Arial"/>
                  <a:sym typeface="Arial"/>
                  <a:hlinkClick r:id="rId5">
                    <a:extLst>
                      <a:ext uri="{A12FA001-AC4F-418D-AE19-62706E023703}">
                        <ahyp:hlinkClr val="tx"/>
                      </a:ext>
                    </a:extLst>
                  </a:hlinkClick>
                </a:rPr>
                <a:t>FAO</a:t>
              </a:r>
              <a:r>
                <a:rPr b="0" i="0" lang="en-US" sz="2301" u="none" cap="none" strike="noStrike">
                  <a:solidFill>
                    <a:srgbClr val="4A4849"/>
                  </a:solidFill>
                  <a:latin typeface="Arial"/>
                  <a:ea typeface="Arial"/>
                  <a:cs typeface="Arial"/>
                  <a:sym typeface="Arial"/>
                </a:rPr>
                <a:t>) </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Deepening Inequality:</a:t>
              </a:r>
              <a:r>
                <a:rPr b="0" i="0" lang="en-US" sz="2301" u="none" cap="none" strike="noStrike">
                  <a:solidFill>
                    <a:srgbClr val="4A4849"/>
                  </a:solidFill>
                  <a:latin typeface="Arial"/>
                  <a:ea typeface="Arial"/>
                  <a:cs typeface="Arial"/>
                  <a:sym typeface="Arial"/>
                </a:rPr>
                <a:t> Access to automation technologies is uneven, often favoring large producers over smallholders, youth, and women. This can exacerbate existing inequalities (</a:t>
              </a:r>
              <a:r>
                <a:rPr b="0" i="0" lang="en-US" sz="2301" u="sng" cap="none" strike="noStrike">
                  <a:solidFill>
                    <a:srgbClr val="4A4849"/>
                  </a:solidFill>
                  <a:latin typeface="Arial"/>
                  <a:ea typeface="Arial"/>
                  <a:cs typeface="Arial"/>
                  <a:sym typeface="Arial"/>
                  <a:hlinkClick r:id="rId6">
                    <a:extLst>
                      <a:ext uri="{A12FA001-AC4F-418D-AE19-62706E023703}">
                        <ahyp:hlinkClr val="tx"/>
                      </a:ext>
                    </a:extLst>
                  </a:hlinkClick>
                </a:rPr>
                <a:t>Hackfort 2021</a:t>
              </a:r>
              <a:r>
                <a:rPr b="0" i="0" lang="en-US" sz="2301" u="none" cap="none" strike="noStrike">
                  <a:solidFill>
                    <a:srgbClr val="4A4849"/>
                  </a:solidFill>
                  <a:latin typeface="Arial"/>
                  <a:ea typeface="Arial"/>
                  <a:cs typeface="Arial"/>
                  <a:sym typeface="Arial"/>
                </a:rPr>
                <a:t>, </a:t>
              </a:r>
              <a:r>
                <a:rPr b="0" i="0" lang="en-US" sz="2301" u="sng" cap="none" strike="noStrike">
                  <a:solidFill>
                    <a:srgbClr val="4A4849"/>
                  </a:solidFill>
                  <a:latin typeface="Arial"/>
                  <a:ea typeface="Arial"/>
                  <a:cs typeface="Arial"/>
                  <a:sym typeface="Arial"/>
                  <a:hlinkClick r:id="rId7">
                    <a:extLst>
                      <a:ext uri="{A12FA001-AC4F-418D-AE19-62706E023703}">
                        <ahyp:hlinkClr val="tx"/>
                      </a:ext>
                    </a:extLst>
                  </a:hlinkClick>
                </a:rPr>
                <a:t>Rotz 2019</a:t>
              </a:r>
              <a:r>
                <a:rPr b="0" i="0" lang="en-US" sz="2301" u="none" cap="none" strike="noStrike">
                  <a:solidFill>
                    <a:srgbClr val="4A4849"/>
                  </a:solidFill>
                  <a:latin typeface="Arial"/>
                  <a:ea typeface="Arial"/>
                  <a:cs typeface="Arial"/>
                  <a:sym typeface="Arial"/>
                </a:rPr>
                <a:t>)</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Land Consolidation and Environmental Degradation: </a:t>
              </a:r>
              <a:r>
                <a:rPr b="0" i="0" lang="en-US" sz="2301" u="none" cap="none" strike="noStrike">
                  <a:solidFill>
                    <a:srgbClr val="4A4849"/>
                  </a:solidFill>
                  <a:latin typeface="Arial"/>
                  <a:ea typeface="Arial"/>
                  <a:cs typeface="Arial"/>
                  <a:sym typeface="Arial"/>
                </a:rPr>
                <a:t>Uneven adoption can drive land consolidation, marginalizing small farmers and leading to environmental issues such as land degradation (</a:t>
              </a:r>
              <a:r>
                <a:rPr b="0" i="0" lang="en-US" sz="2301" u="sng" cap="none" strike="noStrike">
                  <a:solidFill>
                    <a:srgbClr val="4A4849"/>
                  </a:solidFill>
                  <a:latin typeface="Arial"/>
                  <a:ea typeface="Arial"/>
                  <a:cs typeface="Arial"/>
                  <a:sym typeface="Arial"/>
                  <a:hlinkClick r:id="rId8">
                    <a:extLst>
                      <a:ext uri="{A12FA001-AC4F-418D-AE19-62706E023703}">
                        <ahyp:hlinkClr val="tx"/>
                      </a:ext>
                    </a:extLst>
                  </a:hlinkClick>
                </a:rPr>
                <a:t>Union of Concerned Scientists</a:t>
              </a:r>
              <a:r>
                <a:rPr b="0" i="0" lang="en-US" sz="2301" u="none" cap="none" strike="noStrike">
                  <a:solidFill>
                    <a:srgbClr val="4A4849"/>
                  </a:solidFill>
                  <a:latin typeface="Arial"/>
                  <a:ea typeface="Arial"/>
                  <a:cs typeface="Arial"/>
                  <a:sym typeface="Arial"/>
                </a:rPr>
                <a:t>)</a:t>
              </a:r>
              <a:endParaRPr/>
            </a:p>
          </p:txBody>
        </p:sp>
        <p:sp>
          <p:nvSpPr>
            <p:cNvPr id="314" name="Google Shape;314;p15"/>
            <p:cNvSpPr txBox="1"/>
            <p:nvPr/>
          </p:nvSpPr>
          <p:spPr>
            <a:xfrm>
              <a:off x="0" y="-47625"/>
              <a:ext cx="111318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Unintended Consequences and Equity Concerns</a:t>
              </a:r>
              <a:endParaRPr/>
            </a:p>
          </p:txBody>
        </p:sp>
      </p:grpSp>
      <p:sp>
        <p:nvSpPr>
          <p:cNvPr id="315" name="Google Shape;315;p15"/>
          <p:cNvSpPr txBox="1"/>
          <p:nvPr/>
        </p:nvSpPr>
        <p:spPr>
          <a:xfrm>
            <a:off x="1019175" y="1623263"/>
            <a:ext cx="162402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Agriculture: Automation &amp; Digital Tools</a:t>
            </a:r>
            <a:endParaRPr/>
          </a:p>
        </p:txBody>
      </p:sp>
      <p:grpSp>
        <p:nvGrpSpPr>
          <p:cNvPr id="316" name="Google Shape;316;p15"/>
          <p:cNvGrpSpPr/>
          <p:nvPr/>
        </p:nvGrpSpPr>
        <p:grpSpPr>
          <a:xfrm>
            <a:off x="962027" y="1003725"/>
            <a:ext cx="8746177" cy="458700"/>
            <a:chOff x="962027" y="1003725"/>
            <a:chExt cx="8746177" cy="458700"/>
          </a:xfrm>
        </p:grpSpPr>
        <p:sp>
          <p:nvSpPr>
            <p:cNvPr id="317" name="Google Shape;317;p15"/>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p15"/>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#1</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22" name="Shape 322"/>
        <p:cNvGrpSpPr/>
        <p:nvPr/>
      </p:nvGrpSpPr>
      <p:grpSpPr>
        <a:xfrm>
          <a:off x="0" y="0"/>
          <a:ext cx="0" cy="0"/>
          <a:chOff x="0" y="0"/>
          <a:chExt cx="0" cy="0"/>
        </a:xfrm>
      </p:grpSpPr>
      <p:sp>
        <p:nvSpPr>
          <p:cNvPr id="323" name="Google Shape;323;p16"/>
          <p:cNvSpPr/>
          <p:nvPr/>
        </p:nvSpPr>
        <p:spPr>
          <a:xfrm>
            <a:off x="-857618"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grpSp>
        <p:nvGrpSpPr>
          <p:cNvPr id="324" name="Google Shape;324;p16"/>
          <p:cNvGrpSpPr/>
          <p:nvPr/>
        </p:nvGrpSpPr>
        <p:grpSpPr>
          <a:xfrm>
            <a:off x="1028700" y="4044257"/>
            <a:ext cx="7461000" cy="3109867"/>
            <a:chOff x="0" y="-47625"/>
            <a:chExt cx="9948000" cy="4146490"/>
          </a:xfrm>
        </p:grpSpPr>
        <p:sp>
          <p:nvSpPr>
            <p:cNvPr id="325" name="Google Shape;325;p16"/>
            <p:cNvSpPr txBox="1"/>
            <p:nvPr/>
          </p:nvSpPr>
          <p:spPr>
            <a:xfrm>
              <a:off x="0" y="622165"/>
              <a:ext cx="9948000" cy="3476700"/>
            </a:xfrm>
            <a:prstGeom prst="rect">
              <a:avLst/>
            </a:prstGeom>
            <a:noFill/>
            <a:ln>
              <a:noFill/>
            </a:ln>
          </p:spPr>
          <p:txBody>
            <a:bodyPr anchorCtr="0" anchor="t" bIns="0" lIns="0" spcFirstLastPara="1" rIns="0" wrap="square" tIns="0">
              <a:spAutoFit/>
            </a:bodyPr>
            <a:lstStyle/>
            <a:p>
              <a:pPr indent="-374713" lvl="1" marL="457200" marR="0" rtl="0" algn="l">
                <a:lnSpc>
                  <a:spcPct val="100000"/>
                </a:lnSpc>
                <a:spcBef>
                  <a:spcPts val="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Algorithmic Bias:</a:t>
              </a:r>
              <a:r>
                <a:rPr b="0" i="0" lang="en-US" sz="2301" u="none" cap="none" strike="noStrike">
                  <a:solidFill>
                    <a:srgbClr val="4A4849"/>
                  </a:solidFill>
                  <a:latin typeface="Arial"/>
                  <a:ea typeface="Arial"/>
                  <a:cs typeface="Arial"/>
                  <a:sym typeface="Arial"/>
                </a:rPr>
                <a:t> AI and big data systems in hiring, lending, and policing have been shown to replicate and amplify societal biases (</a:t>
              </a:r>
              <a:r>
                <a:rPr b="0" i="0" lang="en-US" sz="2301" u="sng" cap="none" strike="noStrike">
                  <a:solidFill>
                    <a:srgbClr val="4A4849"/>
                  </a:solidFill>
                  <a:latin typeface="Arial"/>
                  <a:ea typeface="Arial"/>
                  <a:cs typeface="Arial"/>
                  <a:sym typeface="Arial"/>
                  <a:hlinkClick r:id="rId3">
                    <a:extLst>
                      <a:ext uri="{A12FA001-AC4F-418D-AE19-62706E023703}">
                        <ahyp:hlinkClr val="tx"/>
                      </a:ext>
                    </a:extLst>
                  </a:hlinkClick>
                </a:rPr>
                <a:t>OECD 2023</a:t>
              </a:r>
              <a:r>
                <a:rPr b="0" i="0" lang="en-US" sz="2301" u="none" cap="none" strike="noStrike">
                  <a:solidFill>
                    <a:srgbClr val="4A4849"/>
                  </a:solidFill>
                  <a:latin typeface="Arial"/>
                  <a:ea typeface="Arial"/>
                  <a:cs typeface="Arial"/>
                  <a:sym typeface="Arial"/>
                </a:rPr>
                <a:t>)</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Digital Exclusion:</a:t>
              </a:r>
              <a:r>
                <a:rPr b="0" i="0" lang="en-US" sz="2301" u="none" cap="none" strike="noStrike">
                  <a:solidFill>
                    <a:srgbClr val="4A4849"/>
                  </a:solidFill>
                  <a:latin typeface="Arial"/>
                  <a:ea typeface="Arial"/>
                  <a:cs typeface="Arial"/>
                  <a:sym typeface="Arial"/>
                </a:rPr>
                <a:t> The digital divide persists, with rural, elderly, and low-income populations often lacking access to digital tools and the internet. (</a:t>
              </a:r>
              <a:r>
                <a:rPr b="0" i="0" lang="en-US" sz="2301" u="sng" cap="none" strike="noStrike">
                  <a:solidFill>
                    <a:srgbClr val="4A4849"/>
                  </a:solidFill>
                  <a:latin typeface="Arial"/>
                  <a:ea typeface="Arial"/>
                  <a:cs typeface="Arial"/>
                  <a:sym typeface="Arial"/>
                  <a:hlinkClick r:id="rId4">
                    <a:extLst>
                      <a:ext uri="{A12FA001-AC4F-418D-AE19-62706E023703}">
                        <ahyp:hlinkClr val="tx"/>
                      </a:ext>
                    </a:extLst>
                  </a:hlinkClick>
                </a:rPr>
                <a:t>Yang et al 2024</a:t>
              </a:r>
              <a:r>
                <a:rPr b="0" i="0" lang="en-US" sz="2301" u="none" cap="none" strike="noStrike">
                  <a:solidFill>
                    <a:srgbClr val="4A4849"/>
                  </a:solidFill>
                  <a:latin typeface="Arial"/>
                  <a:ea typeface="Arial"/>
                  <a:cs typeface="Arial"/>
                  <a:sym typeface="Arial"/>
                </a:rPr>
                <a:t>)</a:t>
              </a:r>
              <a:endParaRPr/>
            </a:p>
          </p:txBody>
        </p:sp>
        <p:sp>
          <p:nvSpPr>
            <p:cNvPr id="326" name="Google Shape;326;p16"/>
            <p:cNvSpPr txBox="1"/>
            <p:nvPr/>
          </p:nvSpPr>
          <p:spPr>
            <a:xfrm>
              <a:off x="0" y="-47625"/>
              <a:ext cx="9948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Amplified Inequalities and Bias</a:t>
              </a:r>
              <a:endParaRPr/>
            </a:p>
          </p:txBody>
        </p:sp>
      </p:grpSp>
      <p:grpSp>
        <p:nvGrpSpPr>
          <p:cNvPr id="327" name="Google Shape;327;p16"/>
          <p:cNvGrpSpPr/>
          <p:nvPr/>
        </p:nvGrpSpPr>
        <p:grpSpPr>
          <a:xfrm>
            <a:off x="8910423" y="4044257"/>
            <a:ext cx="8348850" cy="3818167"/>
            <a:chOff x="0" y="-47625"/>
            <a:chExt cx="11131800" cy="5090890"/>
          </a:xfrm>
        </p:grpSpPr>
        <p:sp>
          <p:nvSpPr>
            <p:cNvPr id="328" name="Google Shape;328;p16"/>
            <p:cNvSpPr txBox="1"/>
            <p:nvPr/>
          </p:nvSpPr>
          <p:spPr>
            <a:xfrm>
              <a:off x="0" y="622165"/>
              <a:ext cx="11131800" cy="4421100"/>
            </a:xfrm>
            <a:prstGeom prst="rect">
              <a:avLst/>
            </a:prstGeom>
            <a:noFill/>
            <a:ln>
              <a:noFill/>
            </a:ln>
          </p:spPr>
          <p:txBody>
            <a:bodyPr anchorCtr="0" anchor="t" bIns="0" lIns="0" spcFirstLastPara="1" rIns="0" wrap="square" tIns="0">
              <a:spAutoFit/>
            </a:bodyPr>
            <a:lstStyle/>
            <a:p>
              <a:pPr indent="-374713" lvl="1" marL="457200" marR="0" rtl="0" algn="l">
                <a:lnSpc>
                  <a:spcPct val="100000"/>
                </a:lnSpc>
                <a:spcBef>
                  <a:spcPts val="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Increased Surveillance: </a:t>
              </a:r>
              <a:r>
                <a:rPr b="0" i="0" lang="en-US" sz="2301" u="none" cap="none" strike="noStrike">
                  <a:solidFill>
                    <a:srgbClr val="4A4849"/>
                  </a:solidFill>
                  <a:latin typeface="Arial"/>
                  <a:ea typeface="Arial"/>
                  <a:cs typeface="Arial"/>
                  <a:sym typeface="Arial"/>
                </a:rPr>
                <a:t>Digital surveillance technologies, such as facial recognition and predictive policing, are deployed more frequently in marginalized communities, raising privacy and civil rights concerns. (</a:t>
              </a:r>
              <a:r>
                <a:rPr b="0" i="0" lang="en-US" sz="2301" u="sng" cap="none" strike="noStrike">
                  <a:solidFill>
                    <a:srgbClr val="4A4849"/>
                  </a:solidFill>
                  <a:latin typeface="Arial"/>
                  <a:ea typeface="Arial"/>
                  <a:cs typeface="Arial"/>
                  <a:sym typeface="Arial"/>
                  <a:hlinkClick r:id="rId5">
                    <a:extLst>
                      <a:ext uri="{A12FA001-AC4F-418D-AE19-62706E023703}">
                        <ahyp:hlinkClr val="tx"/>
                      </a:ext>
                    </a:extLst>
                  </a:hlinkClick>
                </a:rPr>
                <a:t>Lee and Chin-Rotman, 2022</a:t>
              </a:r>
              <a:r>
                <a:rPr b="0" i="0" lang="en-US" sz="2301" u="none" cap="none" strike="noStrike">
                  <a:solidFill>
                    <a:srgbClr val="4A4849"/>
                  </a:solidFill>
                  <a:latin typeface="Arial"/>
                  <a:ea typeface="Arial"/>
                  <a:cs typeface="Arial"/>
                  <a:sym typeface="Arial"/>
                </a:rPr>
                <a:t>)</a:t>
              </a:r>
              <a:endParaRPr/>
            </a:p>
            <a:p>
              <a:pPr indent="-374713" lvl="1" marL="457200" marR="0" rtl="0" algn="l">
                <a:lnSpc>
                  <a:spcPct val="100000"/>
                </a:lnSpc>
                <a:spcBef>
                  <a:spcPts val="1000"/>
                </a:spcBef>
                <a:spcAft>
                  <a:spcPts val="0"/>
                </a:spcAft>
                <a:buClr>
                  <a:srgbClr val="4A4849"/>
                </a:buClr>
                <a:buSzPts val="2301"/>
                <a:buFont typeface="Arial"/>
                <a:buChar char="•"/>
              </a:pPr>
              <a:r>
                <a:rPr b="1" i="0" lang="en-US" sz="2301" u="none" cap="none" strike="noStrike">
                  <a:solidFill>
                    <a:srgbClr val="4A4849"/>
                  </a:solidFill>
                  <a:latin typeface="Arial"/>
                  <a:ea typeface="Arial"/>
                  <a:cs typeface="Arial"/>
                  <a:sym typeface="Arial"/>
                </a:rPr>
                <a:t>Social Media and Polarization: </a:t>
              </a:r>
              <a:r>
                <a:rPr b="0" i="0" lang="en-US" sz="2301" u="none" cap="none" strike="noStrike">
                  <a:solidFill>
                    <a:srgbClr val="4A4849"/>
                  </a:solidFill>
                  <a:latin typeface="Arial"/>
                  <a:ea typeface="Arial"/>
                  <a:cs typeface="Arial"/>
                  <a:sym typeface="Arial"/>
                </a:rPr>
                <a:t>Big data and social media algorithms can amplify misinformation, polarization, and hate speech, further marginalizing vulnerable groups. (</a:t>
              </a:r>
              <a:r>
                <a:rPr b="0" i="0" lang="en-US" sz="2301" u="sng" cap="none" strike="noStrike">
                  <a:solidFill>
                    <a:srgbClr val="4A4849"/>
                  </a:solidFill>
                  <a:latin typeface="Arial"/>
                  <a:ea typeface="Arial"/>
                  <a:cs typeface="Arial"/>
                  <a:sym typeface="Arial"/>
                  <a:hlinkClick r:id="rId6">
                    <a:extLst>
                      <a:ext uri="{A12FA001-AC4F-418D-AE19-62706E023703}">
                        <ahyp:hlinkClr val="tx"/>
                      </a:ext>
                    </a:extLst>
                  </a:hlinkClick>
                </a:rPr>
                <a:t>Awasthi 2025</a:t>
              </a:r>
              <a:r>
                <a:rPr b="0" i="0" lang="en-US" sz="2301" u="none" cap="none" strike="noStrike">
                  <a:solidFill>
                    <a:srgbClr val="4A4849"/>
                  </a:solidFill>
                  <a:latin typeface="Arial"/>
                  <a:ea typeface="Arial"/>
                  <a:cs typeface="Arial"/>
                  <a:sym typeface="Arial"/>
                </a:rPr>
                <a:t>)</a:t>
              </a:r>
              <a:endParaRPr/>
            </a:p>
          </p:txBody>
        </p:sp>
        <p:sp>
          <p:nvSpPr>
            <p:cNvPr id="329" name="Google Shape;329;p16"/>
            <p:cNvSpPr txBox="1"/>
            <p:nvPr/>
          </p:nvSpPr>
          <p:spPr>
            <a:xfrm>
              <a:off x="0" y="-47625"/>
              <a:ext cx="111318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Surveillance and Social Impact</a:t>
              </a:r>
              <a:endParaRPr/>
            </a:p>
          </p:txBody>
        </p:sp>
      </p:grpSp>
      <p:sp>
        <p:nvSpPr>
          <p:cNvPr id="330" name="Google Shape;330;p16"/>
          <p:cNvSpPr txBox="1"/>
          <p:nvPr/>
        </p:nvSpPr>
        <p:spPr>
          <a:xfrm>
            <a:off x="1019175" y="1623263"/>
            <a:ext cx="162402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Digital Technologies: AI, Big Data, &amp; Social Media</a:t>
            </a:r>
            <a:endParaRPr/>
          </a:p>
        </p:txBody>
      </p:sp>
      <p:grpSp>
        <p:nvGrpSpPr>
          <p:cNvPr id="331" name="Google Shape;331;p16"/>
          <p:cNvGrpSpPr/>
          <p:nvPr/>
        </p:nvGrpSpPr>
        <p:grpSpPr>
          <a:xfrm>
            <a:off x="962027" y="1003725"/>
            <a:ext cx="8746177" cy="458700"/>
            <a:chOff x="962027" y="1003725"/>
            <a:chExt cx="8746177" cy="458700"/>
          </a:xfrm>
        </p:grpSpPr>
        <p:sp>
          <p:nvSpPr>
            <p:cNvPr id="332" name="Google Shape;332;p16"/>
            <p:cNvSpPr/>
            <p:nvPr/>
          </p:nvSpPr>
          <p:spPr>
            <a:xfrm>
              <a:off x="962027" y="1003725"/>
              <a:ext cx="24144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3" name="Google Shape;333;p16"/>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CASE STUDY #2</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37" name="Shape 337"/>
        <p:cNvGrpSpPr/>
        <p:nvPr/>
      </p:nvGrpSpPr>
      <p:grpSpPr>
        <a:xfrm>
          <a:off x="0" y="0"/>
          <a:ext cx="0" cy="0"/>
          <a:chOff x="0" y="0"/>
          <a:chExt cx="0" cy="0"/>
        </a:xfrm>
      </p:grpSpPr>
      <p:sp>
        <p:nvSpPr>
          <p:cNvPr id="338" name="Google Shape;338;p17"/>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39" name="Google Shape;339;p17"/>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340" name="Google Shape;340;p17"/>
          <p:cNvGrpSpPr/>
          <p:nvPr/>
        </p:nvGrpSpPr>
        <p:grpSpPr>
          <a:xfrm>
            <a:off x="1028700" y="3066438"/>
            <a:ext cx="10425488" cy="4232705"/>
            <a:chOff x="0" y="104775"/>
            <a:chExt cx="13900650" cy="5643607"/>
          </a:xfrm>
        </p:grpSpPr>
        <p:sp>
          <p:nvSpPr>
            <p:cNvPr id="341" name="Google Shape;341;p17"/>
            <p:cNvSpPr txBox="1"/>
            <p:nvPr/>
          </p:nvSpPr>
          <p:spPr>
            <a:xfrm>
              <a:off x="0" y="104775"/>
              <a:ext cx="13900650" cy="4087570"/>
            </a:xfrm>
            <a:prstGeom prst="rect">
              <a:avLst/>
            </a:prstGeom>
            <a:noFill/>
            <a:ln>
              <a:noFill/>
            </a:ln>
          </p:spPr>
          <p:txBody>
            <a:bodyPr anchorCtr="0" anchor="t" bIns="0" lIns="0" spcFirstLastPara="1" rIns="0" wrap="square" tIns="0">
              <a:spAutoFit/>
            </a:bodyPr>
            <a:lstStyle/>
            <a:p>
              <a:pPr indent="0" lvl="0" marL="0" marR="0" rtl="0" algn="l">
                <a:lnSpc>
                  <a:spcPct val="109999"/>
                </a:lnSpc>
                <a:spcBef>
                  <a:spcPts val="0"/>
                </a:spcBef>
                <a:spcAft>
                  <a:spcPts val="0"/>
                </a:spcAft>
                <a:buNone/>
              </a:pPr>
              <a:r>
                <a:rPr b="1" i="0" lang="en-US" sz="10831" u="none" cap="none" strike="noStrike">
                  <a:solidFill>
                    <a:srgbClr val="4A4849"/>
                  </a:solidFill>
                  <a:latin typeface="Arial"/>
                  <a:ea typeface="Arial"/>
                  <a:cs typeface="Arial"/>
                  <a:sym typeface="Arial"/>
                </a:rPr>
                <a:t>Beyond the Module</a:t>
              </a:r>
              <a:endParaRPr/>
            </a:p>
          </p:txBody>
        </p:sp>
        <p:sp>
          <p:nvSpPr>
            <p:cNvPr id="342" name="Google Shape;342;p17"/>
            <p:cNvSpPr txBox="1"/>
            <p:nvPr/>
          </p:nvSpPr>
          <p:spPr>
            <a:xfrm>
              <a:off x="0" y="5138570"/>
              <a:ext cx="13528522" cy="60981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3200" u="none" cap="none" strike="noStrike">
                  <a:solidFill>
                    <a:srgbClr val="4A4849"/>
                  </a:solidFill>
                  <a:latin typeface="Arial"/>
                  <a:ea typeface="Arial"/>
                  <a:cs typeface="Arial"/>
                  <a:sym typeface="Arial"/>
                </a:rPr>
                <a:t>PART 4</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46" name="Shape 346"/>
        <p:cNvGrpSpPr/>
        <p:nvPr/>
      </p:nvGrpSpPr>
      <p:grpSpPr>
        <a:xfrm>
          <a:off x="0" y="0"/>
          <a:ext cx="0" cy="0"/>
          <a:chOff x="0" y="0"/>
          <a:chExt cx="0" cy="0"/>
        </a:xfrm>
      </p:grpSpPr>
      <p:sp>
        <p:nvSpPr>
          <p:cNvPr id="347" name="Google Shape;347;g3874e46f6c5_0_33"/>
          <p:cNvSpPr/>
          <p:nvPr/>
        </p:nvSpPr>
        <p:spPr>
          <a:xfrm>
            <a:off x="12109962" y="0"/>
            <a:ext cx="6178339" cy="9715969"/>
          </a:xfrm>
          <a:custGeom>
            <a:rect b="b" l="l" r="r" t="t"/>
            <a:pathLst>
              <a:path extrusionOk="0" h="1505185" w="957140">
                <a:moveTo>
                  <a:pt x="0" y="0"/>
                </a:moveTo>
                <a:lnTo>
                  <a:pt x="957140" y="0"/>
                </a:lnTo>
                <a:lnTo>
                  <a:pt x="957140" y="1505185"/>
                </a:lnTo>
                <a:lnTo>
                  <a:pt x="0" y="1505185"/>
                </a:lnTo>
                <a:close/>
              </a:path>
            </a:pathLst>
          </a:custGeom>
          <a:blipFill rotWithShape="1">
            <a:blip r:embed="rId3">
              <a:alphaModFix/>
            </a:blip>
            <a:stretch>
              <a:fillRect b="-20689" l="-61159" r="-28629" t="0"/>
            </a:stretch>
          </a:blipFill>
          <a:ln>
            <a:noFill/>
          </a:ln>
        </p:spPr>
      </p:sp>
      <p:sp>
        <p:nvSpPr>
          <p:cNvPr id="348" name="Google Shape;348;g3874e46f6c5_0_33"/>
          <p:cNvSpPr/>
          <p:nvPr/>
        </p:nvSpPr>
        <p:spPr>
          <a:xfrm>
            <a:off x="-1248082" y="9715500"/>
            <a:ext cx="13358132" cy="571506"/>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49" name="Google Shape;349;g3874e46f6c5_0_33"/>
          <p:cNvSpPr txBox="1"/>
          <p:nvPr/>
        </p:nvSpPr>
        <p:spPr>
          <a:xfrm>
            <a:off x="1028700" y="1562112"/>
            <a:ext cx="10757400" cy="318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6900">
                <a:solidFill>
                  <a:srgbClr val="4A4849"/>
                </a:solidFill>
              </a:rPr>
              <a:t>Develop an Environmental Justice Impact Assessment Tool</a:t>
            </a:r>
            <a:endParaRPr b="1" sz="6900">
              <a:solidFill>
                <a:srgbClr val="4A4849"/>
              </a:solidFill>
            </a:endParaRPr>
          </a:p>
        </p:txBody>
      </p:sp>
      <p:grpSp>
        <p:nvGrpSpPr>
          <p:cNvPr id="350" name="Google Shape;350;g3874e46f6c5_0_33"/>
          <p:cNvGrpSpPr/>
          <p:nvPr/>
        </p:nvGrpSpPr>
        <p:grpSpPr>
          <a:xfrm>
            <a:off x="962033" y="1003725"/>
            <a:ext cx="8746170" cy="458700"/>
            <a:chOff x="962033" y="1003725"/>
            <a:chExt cx="8746170" cy="458700"/>
          </a:xfrm>
        </p:grpSpPr>
        <p:sp>
          <p:nvSpPr>
            <p:cNvPr id="351" name="Google Shape;351;g3874e46f6c5_0_33"/>
            <p:cNvSpPr/>
            <p:nvPr/>
          </p:nvSpPr>
          <p:spPr>
            <a:xfrm>
              <a:off x="962033" y="1003725"/>
              <a:ext cx="30276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2" name="Google Shape;352;g3874e46f6c5_0_33"/>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PROJECT OPTION #1</a:t>
              </a:r>
              <a:endParaRPr/>
            </a:p>
          </p:txBody>
        </p:sp>
      </p:grpSp>
      <p:grpSp>
        <p:nvGrpSpPr>
          <p:cNvPr id="353" name="Google Shape;353;g3874e46f6c5_0_33"/>
          <p:cNvGrpSpPr/>
          <p:nvPr/>
        </p:nvGrpSpPr>
        <p:grpSpPr>
          <a:xfrm>
            <a:off x="1028700" y="4989599"/>
            <a:ext cx="10679175" cy="3721727"/>
            <a:chOff x="0" y="2534345"/>
            <a:chExt cx="14238900" cy="4962303"/>
          </a:xfrm>
        </p:grpSpPr>
        <p:sp>
          <p:nvSpPr>
            <p:cNvPr id="354" name="Google Shape;354;g3874e46f6c5_0_33"/>
            <p:cNvSpPr txBox="1"/>
            <p:nvPr/>
          </p:nvSpPr>
          <p:spPr>
            <a:xfrm>
              <a:off x="0" y="3226148"/>
              <a:ext cx="14238900" cy="42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Create an Environmental Justice Impact Assessment Tool designed to evaluate new technologies through an equity-focused lens. This tool should include clear instructions and guidelines to help users assess potential environmental, social, and economic impacts on marginalized communities. Define the target audience, specifying whether this tool is for policymakers, tech developers, or environmental advocates, to ensure it effectively supports informed, justice-centered decision-making in technology development.</a:t>
              </a:r>
              <a:endParaRPr/>
            </a:p>
          </p:txBody>
        </p:sp>
        <p:sp>
          <p:nvSpPr>
            <p:cNvPr id="355" name="Google Shape;355;g3874e46f6c5_0_33"/>
            <p:cNvSpPr txBox="1"/>
            <p:nvPr/>
          </p:nvSpPr>
          <p:spPr>
            <a:xfrm>
              <a:off x="0" y="2534345"/>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Prompt Suggestion</a:t>
              </a:r>
              <a:endParaRPr/>
            </a:p>
          </p:txBody>
        </p:sp>
      </p:grpSp>
      <p:sp>
        <p:nvSpPr>
          <p:cNvPr id="356" name="Google Shape;356;g3874e46f6c5_0_33"/>
          <p:cNvSpPr/>
          <p:nvPr/>
        </p:nvSpPr>
        <p:spPr>
          <a:xfrm>
            <a:off x="12109962" y="9715500"/>
            <a:ext cx="6178080" cy="571506"/>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357" name="Google Shape;357;g3874e46f6c5_0_33"/>
          <p:cNvSpPr txBox="1"/>
          <p:nvPr/>
        </p:nvSpPr>
        <p:spPr>
          <a:xfrm>
            <a:off x="12109888" y="9143691"/>
            <a:ext cx="6178200" cy="5718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Pakata Goh</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02" name="Shape 102"/>
        <p:cNvGrpSpPr/>
        <p:nvPr/>
      </p:nvGrpSpPr>
      <p:grpSpPr>
        <a:xfrm>
          <a:off x="0" y="0"/>
          <a:ext cx="0" cy="0"/>
          <a:chOff x="0" y="0"/>
          <a:chExt cx="0" cy="0"/>
        </a:xfrm>
      </p:grpSpPr>
      <p:sp>
        <p:nvSpPr>
          <p:cNvPr id="103" name="Google Shape;103;p2"/>
          <p:cNvSpPr/>
          <p:nvPr/>
        </p:nvSpPr>
        <p:spPr>
          <a:xfrm>
            <a:off x="12109962" y="0"/>
            <a:ext cx="6178038" cy="10287000"/>
          </a:xfrm>
          <a:custGeom>
            <a:rect b="b" l="l" r="r" t="t"/>
            <a:pathLst>
              <a:path extrusionOk="0" h="10287000" w="6178038">
                <a:moveTo>
                  <a:pt x="0" y="0"/>
                </a:moveTo>
                <a:lnTo>
                  <a:pt x="6178038" y="0"/>
                </a:lnTo>
                <a:lnTo>
                  <a:pt x="6178038" y="10287000"/>
                </a:lnTo>
                <a:lnTo>
                  <a:pt x="0" y="10287000"/>
                </a:lnTo>
                <a:lnTo>
                  <a:pt x="0" y="0"/>
                </a:lnTo>
                <a:close/>
              </a:path>
            </a:pathLst>
          </a:custGeom>
          <a:blipFill rotWithShape="1">
            <a:blip r:embed="rId3">
              <a:alphaModFix/>
            </a:blip>
            <a:stretch>
              <a:fillRect b="0" l="-75666" r="-75666" t="0"/>
            </a:stretch>
          </a:blipFill>
          <a:ln>
            <a:noFill/>
          </a:ln>
        </p:spPr>
      </p:sp>
      <p:sp>
        <p:nvSpPr>
          <p:cNvPr id="104" name="Google Shape;104;p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05" name="Google Shape;105;p2"/>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106" name="Google Shape;106;p2"/>
          <p:cNvSpPr/>
          <p:nvPr/>
        </p:nvSpPr>
        <p:spPr>
          <a:xfrm>
            <a:off x="12125739" y="0"/>
            <a:ext cx="6162261" cy="9715500"/>
          </a:xfrm>
          <a:custGeom>
            <a:rect b="b" l="l" r="r" t="t"/>
            <a:pathLst>
              <a:path extrusionOk="0" h="9715500" w="6162261">
                <a:moveTo>
                  <a:pt x="0" y="0"/>
                </a:moveTo>
                <a:lnTo>
                  <a:pt x="6162261" y="0"/>
                </a:lnTo>
                <a:lnTo>
                  <a:pt x="6162261" y="9715500"/>
                </a:lnTo>
                <a:lnTo>
                  <a:pt x="0" y="9715500"/>
                </a:lnTo>
                <a:lnTo>
                  <a:pt x="0" y="0"/>
                </a:lnTo>
                <a:close/>
              </a:path>
            </a:pathLst>
          </a:custGeom>
          <a:blipFill rotWithShape="1">
            <a:blip r:embed="rId4">
              <a:alphaModFix/>
            </a:blip>
            <a:stretch>
              <a:fillRect b="0" l="-172405" r="0" t="0"/>
            </a:stretch>
          </a:blipFill>
          <a:ln>
            <a:noFill/>
          </a:ln>
        </p:spPr>
      </p:sp>
      <p:sp>
        <p:nvSpPr>
          <p:cNvPr id="107" name="Google Shape;107;p2"/>
          <p:cNvSpPr txBox="1"/>
          <p:nvPr/>
        </p:nvSpPr>
        <p:spPr>
          <a:xfrm>
            <a:off x="12109875" y="9143701"/>
            <a:ext cx="6178200" cy="5718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Bernd Dittrich</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6">
                  <a:extLst>
                    <a:ext uri="{A12FA001-AC4F-418D-AE19-62706E023703}">
                      <ahyp:hlinkClr val="tx"/>
                    </a:ext>
                  </a:extLst>
                </a:hlinkClick>
              </a:rPr>
              <a:t>Unsplash</a:t>
            </a:r>
            <a:endParaRPr/>
          </a:p>
        </p:txBody>
      </p:sp>
      <p:sp>
        <p:nvSpPr>
          <p:cNvPr id="108" name="Google Shape;108;p2"/>
          <p:cNvSpPr txBox="1"/>
          <p:nvPr/>
        </p:nvSpPr>
        <p:spPr>
          <a:xfrm>
            <a:off x="1028700" y="10953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What’s in this module?</a:t>
            </a:r>
            <a:endParaRPr/>
          </a:p>
        </p:txBody>
      </p:sp>
      <p:sp>
        <p:nvSpPr>
          <p:cNvPr id="109" name="Google Shape;109;p2"/>
          <p:cNvSpPr txBox="1"/>
          <p:nvPr/>
        </p:nvSpPr>
        <p:spPr>
          <a:xfrm>
            <a:off x="1028700" y="3042705"/>
            <a:ext cx="10371900" cy="240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This module explores current paradigms, goals, and cultures of technological innovation, &amp; the intersection with environmental justice practices, or lack thereof. It explores case studies where technological innovation in sectors like agriculture and digital technology has had unintended negative consequences, particularly for marginalized communities, and then reviews emerging solutions.</a:t>
            </a:r>
            <a:endParaRPr/>
          </a:p>
        </p:txBody>
      </p:sp>
      <p:sp>
        <p:nvSpPr>
          <p:cNvPr id="110" name="Google Shape;110;p2"/>
          <p:cNvSpPr txBox="1"/>
          <p:nvPr/>
        </p:nvSpPr>
        <p:spPr>
          <a:xfrm>
            <a:off x="1028700" y="6724458"/>
            <a:ext cx="32253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4 parts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2 readings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3 activities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2 optional projects</a:t>
            </a:r>
            <a:endParaRPr/>
          </a:p>
        </p:txBody>
      </p:sp>
      <p:sp>
        <p:nvSpPr>
          <p:cNvPr id="111" name="Google Shape;111;p2"/>
          <p:cNvSpPr txBox="1"/>
          <p:nvPr/>
        </p:nvSpPr>
        <p:spPr>
          <a:xfrm>
            <a:off x="1028700" y="252385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Description</a:t>
            </a:r>
            <a:endParaRPr/>
          </a:p>
        </p:txBody>
      </p:sp>
      <p:sp>
        <p:nvSpPr>
          <p:cNvPr id="112" name="Google Shape;112;p2"/>
          <p:cNvSpPr txBox="1"/>
          <p:nvPr/>
        </p:nvSpPr>
        <p:spPr>
          <a:xfrm>
            <a:off x="1028700" y="6205606"/>
            <a:ext cx="32253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Activities</a:t>
            </a:r>
            <a:endParaRPr/>
          </a:p>
        </p:txBody>
      </p:sp>
      <p:grpSp>
        <p:nvGrpSpPr>
          <p:cNvPr id="113" name="Google Shape;113;p2"/>
          <p:cNvGrpSpPr/>
          <p:nvPr/>
        </p:nvGrpSpPr>
        <p:grpSpPr>
          <a:xfrm>
            <a:off x="4487333" y="6217512"/>
            <a:ext cx="7220700" cy="2058752"/>
            <a:chOff x="0" y="-47625"/>
            <a:chExt cx="9627600" cy="2745003"/>
          </a:xfrm>
        </p:grpSpPr>
        <p:sp>
          <p:nvSpPr>
            <p:cNvPr id="114" name="Google Shape;114;p2"/>
            <p:cNvSpPr txBox="1"/>
            <p:nvPr/>
          </p:nvSpPr>
          <p:spPr>
            <a:xfrm>
              <a:off x="0" y="644178"/>
              <a:ext cx="9627600" cy="20532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When the implication is not to design (technology)(Baumer and Silverman, 2011)</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The Karlskrona Manifesto for Sustainability Design (</a:t>
              </a:r>
              <a:r>
                <a:rPr b="0" i="0" lang="en-US" sz="2501" u="sng" cap="none" strike="noStrike">
                  <a:solidFill>
                    <a:srgbClr val="4A4849"/>
                  </a:solidFill>
                  <a:latin typeface="Arial"/>
                  <a:ea typeface="Arial"/>
                  <a:cs typeface="Arial"/>
                  <a:sym typeface="Arial"/>
                  <a:hlinkClick r:id="rId7">
                    <a:extLst>
                      <a:ext uri="{A12FA001-AC4F-418D-AE19-62706E023703}">
                        <ahyp:hlinkClr val="tx"/>
                      </a:ext>
                    </a:extLst>
                  </a:hlinkClick>
                </a:rPr>
                <a:t>2014</a:t>
              </a:r>
              <a:r>
                <a:rPr b="0" i="0" lang="en-US" sz="2501" u="none" cap="none" strike="noStrike">
                  <a:solidFill>
                    <a:srgbClr val="4A4849"/>
                  </a:solidFill>
                  <a:latin typeface="Arial"/>
                  <a:ea typeface="Arial"/>
                  <a:cs typeface="Arial"/>
                  <a:sym typeface="Arial"/>
                </a:rPr>
                <a:t>)</a:t>
              </a:r>
              <a:endParaRPr/>
            </a:p>
          </p:txBody>
        </p:sp>
        <p:sp>
          <p:nvSpPr>
            <p:cNvPr id="115" name="Google Shape;115;p2"/>
            <p:cNvSpPr txBox="1"/>
            <p:nvPr/>
          </p:nvSpPr>
          <p:spPr>
            <a:xfrm>
              <a:off x="0" y="-47625"/>
              <a:ext cx="96276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Key Resources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61" name="Shape 361"/>
        <p:cNvGrpSpPr/>
        <p:nvPr/>
      </p:nvGrpSpPr>
      <p:grpSpPr>
        <a:xfrm>
          <a:off x="0" y="0"/>
          <a:ext cx="0" cy="0"/>
          <a:chOff x="0" y="0"/>
          <a:chExt cx="0" cy="0"/>
        </a:xfrm>
      </p:grpSpPr>
      <p:sp>
        <p:nvSpPr>
          <p:cNvPr id="362" name="Google Shape;362;g3874e46f6c5_0_131"/>
          <p:cNvSpPr/>
          <p:nvPr/>
        </p:nvSpPr>
        <p:spPr>
          <a:xfrm>
            <a:off x="-1248082" y="9715500"/>
            <a:ext cx="13358132" cy="571506"/>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63" name="Google Shape;363;g3874e46f6c5_0_131"/>
          <p:cNvSpPr txBox="1"/>
          <p:nvPr/>
        </p:nvSpPr>
        <p:spPr>
          <a:xfrm>
            <a:off x="1028700" y="1562112"/>
            <a:ext cx="10757400" cy="318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6900">
                <a:solidFill>
                  <a:srgbClr val="4A4849"/>
                </a:solidFill>
              </a:rPr>
              <a:t>Create a Sample Campaign to Advocate for EJ Principle Adoption</a:t>
            </a:r>
            <a:endParaRPr b="1" sz="6900">
              <a:solidFill>
                <a:srgbClr val="4A4849"/>
              </a:solidFill>
            </a:endParaRPr>
          </a:p>
        </p:txBody>
      </p:sp>
      <p:grpSp>
        <p:nvGrpSpPr>
          <p:cNvPr id="364" name="Google Shape;364;g3874e46f6c5_0_131"/>
          <p:cNvGrpSpPr/>
          <p:nvPr/>
        </p:nvGrpSpPr>
        <p:grpSpPr>
          <a:xfrm>
            <a:off x="962033" y="1003725"/>
            <a:ext cx="8746170" cy="458700"/>
            <a:chOff x="962033" y="1003725"/>
            <a:chExt cx="8746170" cy="458700"/>
          </a:xfrm>
        </p:grpSpPr>
        <p:sp>
          <p:nvSpPr>
            <p:cNvPr id="365" name="Google Shape;365;g3874e46f6c5_0_131"/>
            <p:cNvSpPr/>
            <p:nvPr/>
          </p:nvSpPr>
          <p:spPr>
            <a:xfrm>
              <a:off x="962033" y="1003725"/>
              <a:ext cx="30276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6" name="Google Shape;366;g3874e46f6c5_0_131"/>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PROJECT OPTION #2</a:t>
              </a:r>
              <a:endParaRPr/>
            </a:p>
          </p:txBody>
        </p:sp>
      </p:grpSp>
      <p:grpSp>
        <p:nvGrpSpPr>
          <p:cNvPr id="367" name="Google Shape;367;g3874e46f6c5_0_131"/>
          <p:cNvGrpSpPr/>
          <p:nvPr/>
        </p:nvGrpSpPr>
        <p:grpSpPr>
          <a:xfrm>
            <a:off x="1028700" y="4989599"/>
            <a:ext cx="10679175" cy="4122002"/>
            <a:chOff x="0" y="2534345"/>
            <a:chExt cx="14238900" cy="5496003"/>
          </a:xfrm>
        </p:grpSpPr>
        <p:sp>
          <p:nvSpPr>
            <p:cNvPr id="368" name="Google Shape;368;g3874e46f6c5_0_131"/>
            <p:cNvSpPr txBox="1"/>
            <p:nvPr/>
          </p:nvSpPr>
          <p:spPr>
            <a:xfrm>
              <a:off x="0" y="3226148"/>
              <a:ext cx="14238900" cy="4804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2601">
                  <a:solidFill>
                    <a:srgbClr val="4A4849"/>
                  </a:solidFill>
                </a:rPr>
                <a:t>Design an advocacy campaign to encourage a tech company or industry association to adopt environmental justice principles in their operations and products. Define the campaign type—whether political, social media-driven, or business-focused—and develop key personas representing stakeholders, such as community advocates, ethical investors, or environmentally-conscious consumers. This campaign will use targeted messaging and strategies to build awareness, drive stakeholder engagement, and push for actionable commitments to equity and justice in tech development.</a:t>
              </a:r>
              <a:endParaRPr sz="2601">
                <a:solidFill>
                  <a:srgbClr val="4A4849"/>
                </a:solidFill>
              </a:endParaRPr>
            </a:p>
          </p:txBody>
        </p:sp>
        <p:sp>
          <p:nvSpPr>
            <p:cNvPr id="369" name="Google Shape;369;g3874e46f6c5_0_131"/>
            <p:cNvSpPr txBox="1"/>
            <p:nvPr/>
          </p:nvSpPr>
          <p:spPr>
            <a:xfrm>
              <a:off x="0" y="2534345"/>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Prompt Suggestion</a:t>
              </a:r>
              <a:endParaRPr/>
            </a:p>
          </p:txBody>
        </p:sp>
      </p:grpSp>
      <p:sp>
        <p:nvSpPr>
          <p:cNvPr id="370" name="Google Shape;370;g3874e46f6c5_0_131"/>
          <p:cNvSpPr/>
          <p:nvPr/>
        </p:nvSpPr>
        <p:spPr>
          <a:xfrm>
            <a:off x="12109950" y="0"/>
            <a:ext cx="6178339" cy="10287939"/>
          </a:xfrm>
          <a:custGeom>
            <a:rect b="b" l="l" r="r" t="t"/>
            <a:pathLst>
              <a:path extrusionOk="0" h="1505185" w="957140">
                <a:moveTo>
                  <a:pt x="0" y="0"/>
                </a:moveTo>
                <a:lnTo>
                  <a:pt x="957140" y="0"/>
                </a:lnTo>
                <a:lnTo>
                  <a:pt x="957140" y="1505185"/>
                </a:lnTo>
                <a:lnTo>
                  <a:pt x="0" y="1505185"/>
                </a:lnTo>
                <a:close/>
              </a:path>
            </a:pathLst>
          </a:custGeom>
          <a:blipFill rotWithShape="1">
            <a:blip r:embed="rId3">
              <a:alphaModFix/>
            </a:blip>
            <a:stretch>
              <a:fillRect b="0" l="-68008" r="-68018" t="0"/>
            </a:stretch>
          </a:blipFill>
          <a:ln>
            <a:noFill/>
          </a:ln>
        </p:spPr>
      </p:sp>
      <p:sp>
        <p:nvSpPr>
          <p:cNvPr id="371" name="Google Shape;371;g3874e46f6c5_0_131"/>
          <p:cNvSpPr/>
          <p:nvPr/>
        </p:nvSpPr>
        <p:spPr>
          <a:xfrm>
            <a:off x="12109962" y="9715500"/>
            <a:ext cx="6179057" cy="571596"/>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372" name="Google Shape;372;g3874e46f6c5_0_131"/>
          <p:cNvSpPr txBox="1"/>
          <p:nvPr/>
        </p:nvSpPr>
        <p:spPr>
          <a:xfrm>
            <a:off x="12109975" y="8999013"/>
            <a:ext cx="6178200" cy="7164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Juliana Romão</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76" name="Shape 376"/>
        <p:cNvGrpSpPr/>
        <p:nvPr/>
      </p:nvGrpSpPr>
      <p:grpSpPr>
        <a:xfrm>
          <a:off x="0" y="0"/>
          <a:ext cx="0" cy="0"/>
          <a:chOff x="0" y="0"/>
          <a:chExt cx="0" cy="0"/>
        </a:xfrm>
      </p:grpSpPr>
      <p:grpSp>
        <p:nvGrpSpPr>
          <p:cNvPr id="377" name="Google Shape;377;p20"/>
          <p:cNvGrpSpPr/>
          <p:nvPr/>
        </p:nvGrpSpPr>
        <p:grpSpPr>
          <a:xfrm>
            <a:off x="962025" y="1116806"/>
            <a:ext cx="16297200" cy="5060202"/>
            <a:chOff x="0" y="66675"/>
            <a:chExt cx="21729600" cy="6746937"/>
          </a:xfrm>
        </p:grpSpPr>
        <p:sp>
          <p:nvSpPr>
            <p:cNvPr id="378" name="Google Shape;378;p20"/>
            <p:cNvSpPr txBox="1"/>
            <p:nvPr/>
          </p:nvSpPr>
          <p:spPr>
            <a:xfrm>
              <a:off x="0" y="66675"/>
              <a:ext cx="217296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999">
                  <a:solidFill>
                    <a:srgbClr val="4A4849"/>
                  </a:solidFill>
                </a:rPr>
                <a:t>Additional</a:t>
              </a:r>
              <a:r>
                <a:rPr b="1" i="0" lang="en-US" sz="6999" u="none" cap="none" strike="noStrike">
                  <a:solidFill>
                    <a:srgbClr val="4A4849"/>
                  </a:solidFill>
                  <a:latin typeface="Arial"/>
                  <a:ea typeface="Arial"/>
                  <a:cs typeface="Arial"/>
                  <a:sym typeface="Arial"/>
                </a:rPr>
                <a:t> Resources</a:t>
              </a:r>
              <a:endParaRPr/>
            </a:p>
          </p:txBody>
        </p:sp>
        <p:sp>
          <p:nvSpPr>
            <p:cNvPr id="379" name="Google Shape;379;p20"/>
            <p:cNvSpPr txBox="1"/>
            <p:nvPr/>
          </p:nvSpPr>
          <p:spPr>
            <a:xfrm>
              <a:off x="0" y="2009412"/>
              <a:ext cx="21571800" cy="48042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Computing for Sustainability </a:t>
              </a:r>
              <a:r>
                <a:rPr b="0" i="0" lang="en-US" sz="2601" u="none" cap="none" strike="noStrike">
                  <a:solidFill>
                    <a:srgbClr val="4A4849"/>
                  </a:solidFill>
                  <a:latin typeface="Arial"/>
                  <a:ea typeface="Arial"/>
                  <a:cs typeface="Arial"/>
                  <a:sym typeface="Arial"/>
                </a:rPr>
                <a:t>: Computer Science professor Samuel Mann’s website exploring sustainable practice in computing  </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Indigenous Innovation Initiative:</a:t>
              </a:r>
              <a:r>
                <a:rPr b="0" i="0" lang="en-US" sz="2601" u="none" cap="none" strike="noStrike">
                  <a:solidFill>
                    <a:srgbClr val="4A4849"/>
                  </a:solidFill>
                  <a:latin typeface="Arial"/>
                  <a:ea typeface="Arial"/>
                  <a:cs typeface="Arial"/>
                  <a:sym typeface="Arial"/>
                </a:rPr>
                <a:t> Empowering First Nation, Inuit and Métis innovators and communities</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5">
                    <a:extLst>
                      <a:ext uri="{A12FA001-AC4F-418D-AE19-62706E023703}">
                        <ahyp:hlinkClr val="tx"/>
                      </a:ext>
                    </a:extLst>
                  </a:hlinkClick>
                </a:rPr>
                <a:t>Critically Conscious Computing</a:t>
              </a:r>
              <a:r>
                <a:rPr b="0" i="0" lang="en-US" sz="2601" u="none" cap="none" strike="noStrike">
                  <a:solidFill>
                    <a:srgbClr val="4A4849"/>
                  </a:solidFill>
                  <a:latin typeface="Arial"/>
                  <a:ea typeface="Arial"/>
                  <a:cs typeface="Arial"/>
                  <a:sym typeface="Arial"/>
                </a:rPr>
                <a:t>: A digital, living book exploring the technical and pedagogical foundations of CS education</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Data and Society Research Institute’s program on Climate, Technology and Justice:</a:t>
              </a:r>
              <a:r>
                <a:rPr b="0" i="0" lang="en-US" sz="2601" u="none" cap="none" strike="noStrike">
                  <a:solidFill>
                    <a:srgbClr val="4A4849"/>
                  </a:solidFill>
                  <a:latin typeface="Arial"/>
                  <a:ea typeface="Arial"/>
                  <a:cs typeface="Arial"/>
                  <a:sym typeface="Arial"/>
                </a:rPr>
                <a:t> A program exploring  environmental justice intersections with technology</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7">
                    <a:extLst>
                      <a:ext uri="{A12FA001-AC4F-418D-AE19-62706E023703}">
                        <ahyp:hlinkClr val="tx"/>
                      </a:ext>
                    </a:extLst>
                  </a:hlinkClick>
                </a:rPr>
                <a:t>Graceful Degradation</a:t>
              </a:r>
              <a:r>
                <a:rPr b="0" i="0" lang="en-US" sz="2601" u="none" cap="none" strike="noStrike">
                  <a:solidFill>
                    <a:srgbClr val="4A4849"/>
                  </a:solidFill>
                  <a:latin typeface="Arial"/>
                  <a:ea typeface="Arial"/>
                  <a:cs typeface="Arial"/>
                  <a:sym typeface="Arial"/>
                </a:rPr>
                <a:t>: A paper discussing the concept of graceful degradation in design</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8">
                    <a:extLst>
                      <a:ext uri="{A12FA001-AC4F-418D-AE19-62706E023703}">
                        <ahyp:hlinkClr val="tx"/>
                      </a:ext>
                    </a:extLst>
                  </a:hlinkClick>
                </a:rPr>
                <a:t>Jugaad</a:t>
              </a:r>
              <a:r>
                <a:rPr b="0" i="0" lang="en-US" sz="2601" u="none" cap="none" strike="noStrike">
                  <a:solidFill>
                    <a:srgbClr val="4A4849"/>
                  </a:solidFill>
                  <a:latin typeface="Arial"/>
                  <a:ea typeface="Arial"/>
                  <a:cs typeface="Arial"/>
                  <a:sym typeface="Arial"/>
                </a:rPr>
                <a:t>: An introduction to the regional innovation concept of Jugaad</a:t>
              </a:r>
              <a:endParaRPr/>
            </a:p>
          </p:txBody>
        </p:sp>
      </p:grpSp>
      <p:sp>
        <p:nvSpPr>
          <p:cNvPr id="380" name="Google Shape;380;p20"/>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84" name="Shape 384"/>
        <p:cNvGrpSpPr/>
        <p:nvPr/>
      </p:nvGrpSpPr>
      <p:grpSpPr>
        <a:xfrm>
          <a:off x="0" y="0"/>
          <a:ext cx="0" cy="0"/>
          <a:chOff x="0" y="0"/>
          <a:chExt cx="0" cy="0"/>
        </a:xfrm>
      </p:grpSpPr>
      <p:sp>
        <p:nvSpPr>
          <p:cNvPr id="385" name="Google Shape;385;p21"/>
          <p:cNvSpPr/>
          <p:nvPr/>
        </p:nvSpPr>
        <p:spPr>
          <a:xfrm>
            <a:off x="-1248082" y="9715500"/>
            <a:ext cx="20784165" cy="571500"/>
          </a:xfrm>
          <a:custGeom>
            <a:rect b="b" l="l" r="r" t="t"/>
            <a:pathLst>
              <a:path extrusionOk="0" h="150519" w="5474019">
                <a:moveTo>
                  <a:pt x="0" y="0"/>
                </a:moveTo>
                <a:lnTo>
                  <a:pt x="5474019" y="0"/>
                </a:lnTo>
                <a:lnTo>
                  <a:pt x="5474019" y="150519"/>
                </a:lnTo>
                <a:lnTo>
                  <a:pt x="0" y="150519"/>
                </a:lnTo>
                <a:close/>
              </a:path>
            </a:pathLst>
          </a:custGeom>
          <a:solidFill>
            <a:srgbClr val="4A4849"/>
          </a:solidFill>
          <a:ln>
            <a:noFill/>
          </a:ln>
        </p:spPr>
      </p:sp>
      <p:sp>
        <p:nvSpPr>
          <p:cNvPr id="386" name="Google Shape;386;p21"/>
          <p:cNvSpPr txBox="1"/>
          <p:nvPr/>
        </p:nvSpPr>
        <p:spPr>
          <a:xfrm>
            <a:off x="1028700" y="3286273"/>
            <a:ext cx="8399400" cy="318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136" u="none" cap="none" strike="noStrike">
                <a:solidFill>
                  <a:srgbClr val="4A4849"/>
                </a:solidFill>
                <a:latin typeface="Arial"/>
                <a:ea typeface="Arial"/>
                <a:cs typeface="Arial"/>
                <a:sym typeface="Arial"/>
              </a:rPr>
              <a:t>For more resources on climate and environmental justice: </a:t>
            </a:r>
            <a:r>
              <a:rPr b="1" i="0" lang="en-US" sz="4136" u="none" cap="none" strike="noStrike">
                <a:solidFill>
                  <a:srgbClr val="4A4849"/>
                </a:solidFill>
                <a:latin typeface="Arial"/>
                <a:ea typeface="Arial"/>
                <a:cs typeface="Arial"/>
                <a:sym typeface="Arial"/>
              </a:rPr>
              <a:t>Please explore other modules in the Climate Justice Instructional Toolkit.</a:t>
            </a:r>
            <a:endParaRPr/>
          </a:p>
        </p:txBody>
      </p:sp>
      <p:sp>
        <p:nvSpPr>
          <p:cNvPr id="387" name="Google Shape;387;p21"/>
          <p:cNvSpPr/>
          <p:nvPr/>
        </p:nvSpPr>
        <p:spPr>
          <a:xfrm>
            <a:off x="10453773" y="2153443"/>
            <a:ext cx="6356958" cy="5980115"/>
          </a:xfrm>
          <a:custGeom>
            <a:rect b="b" l="l" r="r" t="t"/>
            <a:pathLst>
              <a:path extrusionOk="0" h="5980115" w="6356958">
                <a:moveTo>
                  <a:pt x="0" y="0"/>
                </a:moveTo>
                <a:lnTo>
                  <a:pt x="6356958" y="0"/>
                </a:lnTo>
                <a:lnTo>
                  <a:pt x="6356958" y="5980114"/>
                </a:lnTo>
                <a:lnTo>
                  <a:pt x="0" y="5980114"/>
                </a:lnTo>
                <a:lnTo>
                  <a:pt x="0" y="0"/>
                </a:lnTo>
                <a:close/>
              </a:path>
            </a:pathLst>
          </a:custGeom>
          <a:blipFill rotWithShape="1">
            <a:blip r:embed="rId3">
              <a:alphaModFix/>
            </a:blip>
            <a:stretch>
              <a:fillRect b="-6299" l="0" r="0" t="0"/>
            </a:stretch>
          </a:blipFill>
          <a:ln cap="sq" cmpd="sng" w="161925">
            <a:solidFill>
              <a:srgbClr val="BEBEBE"/>
            </a:solidFill>
            <a:prstDash val="solid"/>
            <a:miter lim="8000"/>
            <a:headEnd len="sm" w="sm" type="none"/>
            <a:tailEnd len="sm" w="sm" type="non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91" name="Shape 391"/>
        <p:cNvGrpSpPr/>
        <p:nvPr/>
      </p:nvGrpSpPr>
      <p:grpSpPr>
        <a:xfrm>
          <a:off x="0" y="0"/>
          <a:ext cx="0" cy="0"/>
          <a:chOff x="0" y="0"/>
          <a:chExt cx="0" cy="0"/>
        </a:xfrm>
      </p:grpSpPr>
      <p:sp>
        <p:nvSpPr>
          <p:cNvPr id="392" name="Google Shape;392;p22"/>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393" name="Google Shape;393;p22"/>
          <p:cNvSpPr txBox="1"/>
          <p:nvPr/>
        </p:nvSpPr>
        <p:spPr>
          <a:xfrm>
            <a:off x="962025" y="2228405"/>
            <a:ext cx="16178700" cy="5852100"/>
          </a:xfrm>
          <a:prstGeom prst="rect">
            <a:avLst/>
          </a:prstGeom>
          <a:noFill/>
          <a:ln>
            <a:noFill/>
          </a:ln>
        </p:spPr>
        <p:txBody>
          <a:bodyPr anchorCtr="0" anchor="t" bIns="0" lIns="0" spcFirstLastPara="1" rIns="0" wrap="square" tIns="0">
            <a:spAutoFit/>
          </a:bodyPr>
          <a:lstStyle/>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Bullard, R. D. (2001). Environmental justice in the 21st century: Race Still Matters. Phylon (1960-), 49(3/4), 151. https://doi.org/10.2307/3132626</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Christensen, K. (2022, November). Environmental injustices still felt by many, says Robert Bullard (Environmental Factor, November 2022). National Institute of Environmental Health Sciences. https://factor.niehs.nih.gov/2022/11/feature/2-feature-robert-bullard</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Hackett, E. J., Amsterdamska, O., Lynch, M. E., &amp; Wajcman, J. (2007). The Handbook of Science and Technology Studies, third edition. National Geographic Books.</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International Encyclopedia of Human Geography. (2009). Elsevier.</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Juskus, R. (2023). Sacrifice zones. Environmental Humanities, 15(1), 3–24. https://doi.org/10.1215/22011919-10216129</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Latour, B. (1996). On actor-network theory: A few clarifications. Soziale Welt, 47(4), 369–381. http://www.jstor.org/stable/40878163</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Paul, S., &amp; Minns, C. (2024). Upgrading environmental innovation for the 21st century. In Centre for Media, Technology and Democracy. McGill University. https://static1.squarespace.com/static/5ea874746663b45e14a384a4/t/6664bc78b5b58227d30d92b8/1717877880529/CJT_Paul+%26+Minns.pdf</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Project, P. B. (2024, February 5). Tools for participatory democracy: Spectrum of community engagement to ownership - Participatory budgeting. Participatory Budgeting Project. https://www.participatorybudgeting.org/tools-for-participatory-democracy-spectrum-of-community-engagement-to-ownership/</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Taylor, D. (2014). Toxic communities: Environmental Racism, Industrial Pollution, and Residential Mobility. NYU Press.</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The Responsible Innovation Project. (2022, May 2). Home - the Responsible Innovation Project. https://responsibleproject.com/</a:t>
            </a:r>
            <a:endParaRPr/>
          </a:p>
          <a:p>
            <a:pPr indent="-228600" lvl="0" marL="457200" marR="0" rtl="0" algn="l">
              <a:lnSpc>
                <a:spcPct val="100000"/>
              </a:lnSpc>
              <a:spcBef>
                <a:spcPts val="0"/>
              </a:spcBef>
              <a:spcAft>
                <a:spcPts val="0"/>
              </a:spcAft>
              <a:buNone/>
            </a:pPr>
            <a:r>
              <a:t/>
            </a:r>
            <a:endParaRPr b="0" i="0" sz="2001" u="none" cap="none" strike="noStrike">
              <a:solidFill>
                <a:srgbClr val="4A4849"/>
              </a:solidFill>
              <a:latin typeface="Arial"/>
              <a:ea typeface="Arial"/>
              <a:cs typeface="Arial"/>
              <a:sym typeface="Arial"/>
            </a:endParaRPr>
          </a:p>
        </p:txBody>
      </p:sp>
      <p:sp>
        <p:nvSpPr>
          <p:cNvPr id="394" name="Google Shape;394;p22"/>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395" name="Google Shape;395;p22"/>
          <p:cNvSpPr txBox="1"/>
          <p:nvPr/>
        </p:nvSpPr>
        <p:spPr>
          <a:xfrm>
            <a:off x="1178436" y="9012900"/>
            <a:ext cx="17109600" cy="277200"/>
          </a:xfrm>
          <a:prstGeom prst="rect">
            <a:avLst/>
          </a:prstGeom>
          <a:noFill/>
          <a:ln>
            <a:noFill/>
          </a:ln>
        </p:spPr>
        <p:txBody>
          <a:bodyPr anchorCtr="0" anchor="t" bIns="0" lIns="0" spcFirstLastPara="1" rIns="0" wrap="square" tIns="0">
            <a:spAutoFit/>
          </a:bodyPr>
          <a:lstStyle/>
          <a:p>
            <a:pPr indent="0" lvl="0" marL="0" marR="0" rtl="0" algn="l">
              <a:lnSpc>
                <a:spcPct val="139985"/>
              </a:lnSpc>
              <a:spcBef>
                <a:spcPts val="0"/>
              </a:spcBef>
              <a:spcAft>
                <a:spcPts val="0"/>
              </a:spcAft>
              <a:buNone/>
            </a:pPr>
            <a:r>
              <a:rPr b="0" i="0" lang="en-US" sz="1800" u="none" cap="none" strike="noStrike">
                <a:solidFill>
                  <a:srgbClr val="4A4849"/>
                </a:solidFill>
                <a:latin typeface="Arial"/>
                <a:ea typeface="Arial"/>
                <a:cs typeface="Arial"/>
                <a:sym typeface="Arial"/>
              </a:rPr>
              <a:t>Stock images found on Canva were used in this module.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6ced1a6055_0_0"/>
          <p:cNvSpPr txBox="1"/>
          <p:nvPr/>
        </p:nvSpPr>
        <p:spPr>
          <a:xfrm>
            <a:off x="1490475" y="2157975"/>
            <a:ext cx="15800700" cy="4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MIT OpenCourseWare</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3"/>
              </a:rPr>
              <a:t>https://ocw.mit.edu</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3200">
                <a:solidFill>
                  <a:schemeClr val="dk1"/>
                </a:solidFill>
                <a:latin typeface="Calibri"/>
                <a:ea typeface="Calibri"/>
                <a:cs typeface="Calibri"/>
                <a:sym typeface="Calibri"/>
              </a:rPr>
              <a:t>RES.11-003 Climate Justice Instructional Toolkit</a:t>
            </a:r>
            <a:r>
              <a:rPr lang="en-US" sz="3200">
                <a:solidFill>
                  <a:schemeClr val="dk1"/>
                </a:solidFill>
                <a:latin typeface="Calibri"/>
                <a:ea typeface="Calibri"/>
                <a:cs typeface="Calibri"/>
                <a:sym typeface="Calibri"/>
              </a:rPr>
              <a:t> Spring 2025</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For more information about citing these materials or our Terms of Use, visit </a:t>
            </a:r>
            <a:r>
              <a:rPr lang="en-US" sz="3200" u="sng">
                <a:solidFill>
                  <a:schemeClr val="hlink"/>
                </a:solidFill>
                <a:latin typeface="Calibri"/>
                <a:ea typeface="Calibri"/>
                <a:cs typeface="Calibri"/>
                <a:sym typeface="Calibri"/>
                <a:hlinkClick r:id="rId4"/>
              </a:rPr>
              <a:t>https://ocw.mit.edu/terms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19" name="Shape 119"/>
        <p:cNvGrpSpPr/>
        <p:nvPr/>
      </p:nvGrpSpPr>
      <p:grpSpPr>
        <a:xfrm>
          <a:off x="0" y="0"/>
          <a:ext cx="0" cy="0"/>
          <a:chOff x="0" y="0"/>
          <a:chExt cx="0" cy="0"/>
        </a:xfrm>
      </p:grpSpPr>
      <p:sp>
        <p:nvSpPr>
          <p:cNvPr id="120" name="Google Shape;120;p3"/>
          <p:cNvSpPr txBox="1"/>
          <p:nvPr/>
        </p:nvSpPr>
        <p:spPr>
          <a:xfrm>
            <a:off x="962025" y="1133475"/>
            <a:ext cx="162990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Learning Objectives</a:t>
            </a:r>
            <a:endParaRPr/>
          </a:p>
        </p:txBody>
      </p:sp>
      <p:sp>
        <p:nvSpPr>
          <p:cNvPr id="121" name="Google Shape;121;p3"/>
          <p:cNvSpPr txBox="1"/>
          <p:nvPr/>
        </p:nvSpPr>
        <p:spPr>
          <a:xfrm>
            <a:off x="13526802" y="3662914"/>
            <a:ext cx="3772200" cy="246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Apply </a:t>
            </a:r>
            <a:r>
              <a:rPr b="0" i="0" lang="en-US" sz="3199" u="none" cap="none" strike="noStrike">
                <a:solidFill>
                  <a:srgbClr val="4A4849"/>
                </a:solidFill>
                <a:latin typeface="Arial"/>
                <a:ea typeface="Arial"/>
                <a:cs typeface="Arial"/>
                <a:sym typeface="Arial"/>
              </a:rPr>
              <a:t>environmental justice principles to tech design and development.</a:t>
            </a:r>
            <a:endParaRPr/>
          </a:p>
        </p:txBody>
      </p:sp>
      <p:sp>
        <p:nvSpPr>
          <p:cNvPr id="122" name="Google Shape;122;p3"/>
          <p:cNvSpPr txBox="1"/>
          <p:nvPr/>
        </p:nvSpPr>
        <p:spPr>
          <a:xfrm>
            <a:off x="9362135" y="3662914"/>
            <a:ext cx="3772200" cy="246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Analyze </a:t>
            </a:r>
            <a:r>
              <a:rPr b="0" i="0" lang="en-US" sz="3199" u="none" cap="none" strike="noStrike">
                <a:solidFill>
                  <a:srgbClr val="4A4849"/>
                </a:solidFill>
                <a:latin typeface="Arial"/>
                <a:ea typeface="Arial"/>
                <a:cs typeface="Arial"/>
                <a:sym typeface="Arial"/>
              </a:rPr>
              <a:t>case studies where technological advances have resulted in harm.</a:t>
            </a:r>
            <a:endParaRPr/>
          </a:p>
        </p:txBody>
      </p:sp>
      <p:sp>
        <p:nvSpPr>
          <p:cNvPr id="123" name="Google Shape;123;p3"/>
          <p:cNvSpPr txBox="1"/>
          <p:nvPr/>
        </p:nvSpPr>
        <p:spPr>
          <a:xfrm>
            <a:off x="5197443" y="3662914"/>
            <a:ext cx="3772200" cy="34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Examine </a:t>
            </a:r>
            <a:r>
              <a:rPr b="0" i="0" lang="en-US" sz="3199" u="none" cap="none" strike="noStrike">
                <a:solidFill>
                  <a:srgbClr val="4A4849"/>
                </a:solidFill>
                <a:latin typeface="Arial"/>
                <a:ea typeface="Arial"/>
                <a:cs typeface="Arial"/>
                <a:sym typeface="Arial"/>
              </a:rPr>
              <a:t>the goals and cultures that drive dominant paradigms of technological innovation and their potential impacts.</a:t>
            </a:r>
            <a:endParaRPr/>
          </a:p>
        </p:txBody>
      </p:sp>
      <p:sp>
        <p:nvSpPr>
          <p:cNvPr id="124" name="Google Shape;124;p3"/>
          <p:cNvSpPr txBox="1"/>
          <p:nvPr/>
        </p:nvSpPr>
        <p:spPr>
          <a:xfrm>
            <a:off x="1032781" y="3662914"/>
            <a:ext cx="3793200" cy="34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Understand </a:t>
            </a:r>
            <a:r>
              <a:rPr b="0" i="0" lang="en-US" sz="3199" u="none" cap="none" strike="noStrike">
                <a:solidFill>
                  <a:srgbClr val="4A4849"/>
                </a:solidFill>
                <a:latin typeface="Arial"/>
                <a:ea typeface="Arial"/>
                <a:cs typeface="Arial"/>
                <a:sym typeface="Arial"/>
              </a:rPr>
              <a:t>the core principles of environmental justice and how they intersect with technological innovation.</a:t>
            </a:r>
            <a:endParaRPr/>
          </a:p>
        </p:txBody>
      </p:sp>
      <p:sp>
        <p:nvSpPr>
          <p:cNvPr id="125" name="Google Shape;125;p3"/>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grpSp>
        <p:nvGrpSpPr>
          <p:cNvPr id="126" name="Google Shape;126;p3"/>
          <p:cNvGrpSpPr/>
          <p:nvPr/>
        </p:nvGrpSpPr>
        <p:grpSpPr>
          <a:xfrm>
            <a:off x="1032775" y="2712900"/>
            <a:ext cx="3289104" cy="716100"/>
            <a:chOff x="1032775" y="2712900"/>
            <a:chExt cx="3289104" cy="716100"/>
          </a:xfrm>
        </p:grpSpPr>
        <p:sp>
          <p:nvSpPr>
            <p:cNvPr id="127" name="Google Shape;127;p3"/>
            <p:cNvSpPr/>
            <p:nvPr/>
          </p:nvSpPr>
          <p:spPr>
            <a:xfrm>
              <a:off x="103277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8" name="Google Shape;128;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1</a:t>
              </a:r>
              <a:endParaRPr/>
            </a:p>
          </p:txBody>
        </p:sp>
      </p:grpSp>
      <p:grpSp>
        <p:nvGrpSpPr>
          <p:cNvPr id="129" name="Google Shape;129;p3"/>
          <p:cNvGrpSpPr/>
          <p:nvPr/>
        </p:nvGrpSpPr>
        <p:grpSpPr>
          <a:xfrm>
            <a:off x="5197450" y="2712900"/>
            <a:ext cx="3289104" cy="716100"/>
            <a:chOff x="5197450" y="2712900"/>
            <a:chExt cx="3289104" cy="716100"/>
          </a:xfrm>
        </p:grpSpPr>
        <p:sp>
          <p:nvSpPr>
            <p:cNvPr id="130" name="Google Shape;130;p3"/>
            <p:cNvSpPr/>
            <p:nvPr/>
          </p:nvSpPr>
          <p:spPr>
            <a:xfrm>
              <a:off x="5197450"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1" name="Google Shape;131;p3"/>
            <p:cNvSpPr txBox="1"/>
            <p:nvPr/>
          </p:nvSpPr>
          <p:spPr>
            <a:xfrm>
              <a:off x="5385754"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2</a:t>
              </a:r>
              <a:endParaRPr/>
            </a:p>
          </p:txBody>
        </p:sp>
      </p:grpSp>
      <p:grpSp>
        <p:nvGrpSpPr>
          <p:cNvPr id="132" name="Google Shape;132;p3"/>
          <p:cNvGrpSpPr/>
          <p:nvPr/>
        </p:nvGrpSpPr>
        <p:grpSpPr>
          <a:xfrm>
            <a:off x="9362125" y="2712900"/>
            <a:ext cx="3289104" cy="716100"/>
            <a:chOff x="9362125" y="2712900"/>
            <a:chExt cx="3289104" cy="716100"/>
          </a:xfrm>
        </p:grpSpPr>
        <p:sp>
          <p:nvSpPr>
            <p:cNvPr id="133" name="Google Shape;133;p3"/>
            <p:cNvSpPr/>
            <p:nvPr/>
          </p:nvSpPr>
          <p:spPr>
            <a:xfrm>
              <a:off x="936212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 name="Google Shape;134;p3"/>
            <p:cNvSpPr txBox="1"/>
            <p:nvPr/>
          </p:nvSpPr>
          <p:spPr>
            <a:xfrm>
              <a:off x="955042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3</a:t>
              </a:r>
              <a:endParaRPr/>
            </a:p>
          </p:txBody>
        </p:sp>
      </p:grpSp>
      <p:grpSp>
        <p:nvGrpSpPr>
          <p:cNvPr id="135" name="Google Shape;135;p3"/>
          <p:cNvGrpSpPr/>
          <p:nvPr/>
        </p:nvGrpSpPr>
        <p:grpSpPr>
          <a:xfrm>
            <a:off x="13526800" y="2712900"/>
            <a:ext cx="3289104" cy="716100"/>
            <a:chOff x="13526800" y="2712900"/>
            <a:chExt cx="3289104" cy="716100"/>
          </a:xfrm>
        </p:grpSpPr>
        <p:sp>
          <p:nvSpPr>
            <p:cNvPr id="136" name="Google Shape;136;p3"/>
            <p:cNvSpPr/>
            <p:nvPr/>
          </p:nvSpPr>
          <p:spPr>
            <a:xfrm>
              <a:off x="13526800"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7" name="Google Shape;137;p3"/>
            <p:cNvSpPr txBox="1"/>
            <p:nvPr/>
          </p:nvSpPr>
          <p:spPr>
            <a:xfrm>
              <a:off x="13715104"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4</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41" name="Shape 141"/>
        <p:cNvGrpSpPr/>
        <p:nvPr/>
      </p:nvGrpSpPr>
      <p:grpSpPr>
        <a:xfrm>
          <a:off x="0" y="0"/>
          <a:ext cx="0" cy="0"/>
          <a:chOff x="0" y="0"/>
          <a:chExt cx="0" cy="0"/>
        </a:xfrm>
      </p:grpSpPr>
      <p:sp>
        <p:nvSpPr>
          <p:cNvPr id="142" name="Google Shape;142;p4"/>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43" name="Google Shape;143;p4"/>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144" name="Google Shape;144;p4"/>
          <p:cNvGrpSpPr/>
          <p:nvPr/>
        </p:nvGrpSpPr>
        <p:grpSpPr>
          <a:xfrm>
            <a:off x="1028700" y="2314763"/>
            <a:ext cx="10425375" cy="5771220"/>
            <a:chOff x="0" y="104775"/>
            <a:chExt cx="13900500" cy="7694960"/>
          </a:xfrm>
        </p:grpSpPr>
        <p:sp>
          <p:nvSpPr>
            <p:cNvPr id="145" name="Google Shape;145;p4"/>
            <p:cNvSpPr txBox="1"/>
            <p:nvPr/>
          </p:nvSpPr>
          <p:spPr>
            <a:xfrm>
              <a:off x="0" y="104775"/>
              <a:ext cx="139005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Environmental Justice &amp; Tech Innovation</a:t>
              </a:r>
              <a:endParaRPr/>
            </a:p>
          </p:txBody>
        </p:sp>
        <p:sp>
          <p:nvSpPr>
            <p:cNvPr id="146" name="Google Shape;146;p4"/>
            <p:cNvSpPr txBox="1"/>
            <p:nvPr/>
          </p:nvSpPr>
          <p:spPr>
            <a:xfrm>
              <a:off x="0" y="714303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1</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50" name="Shape 150"/>
        <p:cNvGrpSpPr/>
        <p:nvPr/>
      </p:nvGrpSpPr>
      <p:grpSpPr>
        <a:xfrm>
          <a:off x="0" y="0"/>
          <a:ext cx="0" cy="0"/>
          <a:chOff x="0" y="0"/>
          <a:chExt cx="0" cy="0"/>
        </a:xfrm>
      </p:grpSpPr>
      <p:sp>
        <p:nvSpPr>
          <p:cNvPr id="151" name="Google Shape;151;p5"/>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52" name="Google Shape;152;p5"/>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153" name="Google Shape;153;p5"/>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7692" l="0" r="-20895" t="-7691"/>
            </a:stretch>
          </a:blipFill>
          <a:ln>
            <a:noFill/>
          </a:ln>
        </p:spPr>
      </p:sp>
      <p:sp>
        <p:nvSpPr>
          <p:cNvPr id="154" name="Google Shape;154;p5"/>
          <p:cNvSpPr txBox="1"/>
          <p:nvPr/>
        </p:nvSpPr>
        <p:spPr>
          <a:xfrm>
            <a:off x="12109887" y="8999388"/>
            <a:ext cx="6178200" cy="7161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Dhilip Antony</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a:p>
        </p:txBody>
      </p:sp>
      <p:sp>
        <p:nvSpPr>
          <p:cNvPr id="155" name="Google Shape;155;p5"/>
          <p:cNvSpPr txBox="1"/>
          <p:nvPr/>
        </p:nvSpPr>
        <p:spPr>
          <a:xfrm>
            <a:off x="962025" y="3080805"/>
            <a:ext cx="10679100" cy="360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Environmental justice, as defined by Dr. Robert </a:t>
            </a: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Bullard (2001)</a:t>
            </a:r>
            <a:r>
              <a:rPr b="0" i="0" lang="en-US" sz="2601" u="none" cap="none" strike="noStrike">
                <a:solidFill>
                  <a:srgbClr val="4A4849"/>
                </a:solidFill>
                <a:latin typeface="Arial"/>
                <a:ea typeface="Arial"/>
                <a:cs typeface="Arial"/>
                <a:sym typeface="Arial"/>
              </a:rPr>
              <a:t>, is the principle that </a:t>
            </a:r>
            <a:r>
              <a:rPr b="1" i="0" lang="en-US" sz="2601" u="none" cap="none" strike="noStrike">
                <a:solidFill>
                  <a:srgbClr val="4A4849"/>
                </a:solidFill>
                <a:latin typeface="Arial"/>
                <a:ea typeface="Arial"/>
                <a:cs typeface="Arial"/>
                <a:sym typeface="Arial"/>
              </a:rPr>
              <a:t>“all people and communities are entitled to equal protection of environmental and public health laws and regulations”</a:t>
            </a:r>
            <a:r>
              <a:rPr b="0" i="0" lang="en-US" sz="2601" u="none" cap="none" strike="noStrike">
                <a:solidFill>
                  <a:srgbClr val="4A4849"/>
                </a:solidFill>
                <a:latin typeface="Arial"/>
                <a:ea typeface="Arial"/>
                <a:cs typeface="Arial"/>
                <a:sym typeface="Arial"/>
              </a:rPr>
              <a:t> (</a:t>
            </a:r>
            <a:r>
              <a:rPr b="0" i="0" lang="en-US" sz="2601" u="sng" cap="none" strike="noStrike">
                <a:solidFill>
                  <a:srgbClr val="4A4849"/>
                </a:solidFill>
                <a:latin typeface="Arial"/>
                <a:ea typeface="Arial"/>
                <a:cs typeface="Arial"/>
                <a:sym typeface="Arial"/>
                <a:hlinkClick r:id="rId7">
                  <a:extLst>
                    <a:ext uri="{A12FA001-AC4F-418D-AE19-62706E023703}">
                      <ahyp:hlinkClr val="tx"/>
                    </a:ext>
                  </a:extLst>
                </a:hlinkClick>
              </a:rPr>
              <a:t>Environmental Factor, NIH</a:t>
            </a:r>
            <a:r>
              <a:rPr b="0" i="0" lang="en-US" sz="2601" u="none" cap="none" strike="noStrike">
                <a:solidFill>
                  <a:srgbClr val="4A4849"/>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Additionally, Dr. Dorceta Taylor states that environmental </a:t>
            </a:r>
            <a:r>
              <a:rPr b="1" i="0" lang="en-US" sz="2601" u="none" cap="none" strike="noStrike">
                <a:solidFill>
                  <a:srgbClr val="4A4849"/>
                </a:solidFill>
                <a:latin typeface="Arial"/>
                <a:ea typeface="Arial"/>
                <a:cs typeface="Arial"/>
                <a:sym typeface="Arial"/>
              </a:rPr>
              <a:t>injustice</a:t>
            </a:r>
            <a:r>
              <a:rPr b="0" i="0" lang="en-US" sz="2601" u="none" cap="none" strike="noStrike">
                <a:solidFill>
                  <a:srgbClr val="4A4849"/>
                </a:solidFill>
                <a:latin typeface="Arial"/>
                <a:ea typeface="Arial"/>
                <a:cs typeface="Arial"/>
                <a:sym typeface="Arial"/>
              </a:rPr>
              <a:t> is experienced through heightened exposure to pollution and corresponding health risks, limited access to adequate environmental services, and loss of land and resource rights. (</a:t>
            </a:r>
            <a:r>
              <a:rPr b="0" i="0" lang="en-US" sz="2601" u="sng" cap="none" strike="noStrike">
                <a:solidFill>
                  <a:srgbClr val="4A4849"/>
                </a:solidFill>
                <a:latin typeface="Arial"/>
                <a:ea typeface="Arial"/>
                <a:cs typeface="Arial"/>
                <a:sym typeface="Arial"/>
                <a:hlinkClick r:id="rId8">
                  <a:extLst>
                    <a:ext uri="{A12FA001-AC4F-418D-AE19-62706E023703}">
                      <ahyp:hlinkClr val="tx"/>
                    </a:ext>
                  </a:extLst>
                </a:hlinkClick>
              </a:rPr>
              <a:t>Toxic Communities</a:t>
            </a:r>
            <a:r>
              <a:rPr b="0" i="0" lang="en-US" sz="2601" u="none" cap="none" strike="noStrike">
                <a:solidFill>
                  <a:srgbClr val="4A4849"/>
                </a:solidFill>
                <a:latin typeface="Arial"/>
                <a:ea typeface="Arial"/>
                <a:cs typeface="Arial"/>
                <a:sym typeface="Arial"/>
              </a:rPr>
              <a:t>)</a:t>
            </a:r>
            <a:endParaRPr/>
          </a:p>
        </p:txBody>
      </p:sp>
      <p:sp>
        <p:nvSpPr>
          <p:cNvPr id="156" name="Google Shape;156;p5"/>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Environmental Justice</a:t>
            </a:r>
            <a:endParaRPr/>
          </a:p>
        </p:txBody>
      </p:sp>
      <p:sp>
        <p:nvSpPr>
          <p:cNvPr id="157" name="Google Shape;157;p5"/>
          <p:cNvSpPr txBox="1"/>
          <p:nvPr/>
        </p:nvSpPr>
        <p:spPr>
          <a:xfrm>
            <a:off x="962025" y="256195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What is Environmental Justice?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61" name="Shape 161"/>
        <p:cNvGrpSpPr/>
        <p:nvPr/>
      </p:nvGrpSpPr>
      <p:grpSpPr>
        <a:xfrm>
          <a:off x="0" y="0"/>
          <a:ext cx="0" cy="0"/>
          <a:chOff x="0" y="0"/>
          <a:chExt cx="0" cy="0"/>
        </a:xfrm>
      </p:grpSpPr>
      <p:sp>
        <p:nvSpPr>
          <p:cNvPr id="162" name="Google Shape;162;p6"/>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63" name="Google Shape;163;p6"/>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164" name="Google Shape;164;p6"/>
          <p:cNvSpPr txBox="1"/>
          <p:nvPr/>
        </p:nvSpPr>
        <p:spPr>
          <a:xfrm>
            <a:off x="962025" y="4061019"/>
            <a:ext cx="10679100" cy="413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Mainstream approaches to technological development may perpetuate social inequities by prioritizing rapid advancement over environmental and community well-being. Dominant tech paradigms may prioritize profit and novelty at the expense of the needs of marginalized communities most affected by environmental harm.</a:t>
            </a:r>
            <a:endParaRPr sz="2601">
              <a:solidFill>
                <a:srgbClr val="4A4849"/>
              </a:solidFill>
            </a:endParaRPr>
          </a:p>
          <a:p>
            <a:pPr indent="0" lvl="0" marL="0" marR="0" rtl="0" algn="l">
              <a:lnSpc>
                <a:spcPct val="100000"/>
              </a:lnSpc>
              <a:spcBef>
                <a:spcPts val="1000"/>
              </a:spcBef>
              <a:spcAft>
                <a:spcPts val="0"/>
              </a:spcAft>
              <a:buNone/>
            </a:pPr>
            <a:r>
              <a:rPr b="0" i="0" lang="en-US" sz="2601" u="none" cap="none" strike="noStrike">
                <a:solidFill>
                  <a:srgbClr val="4A4849"/>
                </a:solidFill>
                <a:latin typeface="Arial"/>
                <a:ea typeface="Arial"/>
                <a:cs typeface="Arial"/>
                <a:sym typeface="Arial"/>
              </a:rPr>
              <a:t>Without incorporating environmental justice (EJ) principles, technological solutions can exacerbate existing disparities, as seen in locations like “Cancer Alley”, a stretch of land in southern Louisiana where industrial decisions were made at the expense of local health and safety (</a:t>
            </a: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Paul &amp; Minns, 2024</a:t>
            </a:r>
            <a:r>
              <a:rPr b="0" i="0" lang="en-US" sz="2601" u="none" cap="none" strike="noStrike">
                <a:solidFill>
                  <a:srgbClr val="4A4849"/>
                </a:solidFill>
                <a:latin typeface="Arial"/>
                <a:ea typeface="Arial"/>
                <a:cs typeface="Arial"/>
                <a:sym typeface="Arial"/>
              </a:rPr>
              <a:t>). </a:t>
            </a:r>
            <a:endParaRPr/>
          </a:p>
        </p:txBody>
      </p:sp>
      <p:sp>
        <p:nvSpPr>
          <p:cNvPr id="165" name="Google Shape;165;p6"/>
          <p:cNvSpPr txBox="1"/>
          <p:nvPr/>
        </p:nvSpPr>
        <p:spPr>
          <a:xfrm>
            <a:off x="962025" y="1095375"/>
            <a:ext cx="107574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Environmental Justice and Tech Innovation</a:t>
            </a:r>
            <a:endParaRPr/>
          </a:p>
        </p:txBody>
      </p:sp>
      <p:sp>
        <p:nvSpPr>
          <p:cNvPr id="166" name="Google Shape;166;p6"/>
          <p:cNvSpPr txBox="1"/>
          <p:nvPr/>
        </p:nvSpPr>
        <p:spPr>
          <a:xfrm>
            <a:off x="962025" y="3569040"/>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The Urgent Need for Environmental Equity in Tech Innovation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74" name="Shape 174"/>
        <p:cNvGrpSpPr/>
        <p:nvPr/>
      </p:nvGrpSpPr>
      <p:grpSpPr>
        <a:xfrm>
          <a:off x="0" y="0"/>
          <a:ext cx="0" cy="0"/>
          <a:chOff x="0" y="0"/>
          <a:chExt cx="0" cy="0"/>
        </a:xfrm>
      </p:grpSpPr>
      <p:sp>
        <p:nvSpPr>
          <p:cNvPr id="175" name="Google Shape;175;p7"/>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176" name="Google Shape;176;p7"/>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READING AND REFLECTION</a:t>
            </a:r>
            <a:endParaRPr/>
          </a:p>
        </p:txBody>
      </p:sp>
      <p:sp>
        <p:nvSpPr>
          <p:cNvPr id="177" name="Google Shape;177;p7"/>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178" name="Google Shape;178;p7"/>
          <p:cNvGrpSpPr/>
          <p:nvPr/>
        </p:nvGrpSpPr>
        <p:grpSpPr>
          <a:xfrm>
            <a:off x="1028700" y="3020667"/>
            <a:ext cx="5179725" cy="2427218"/>
            <a:chOff x="0" y="-47625"/>
            <a:chExt cx="6906300" cy="3236290"/>
          </a:xfrm>
        </p:grpSpPr>
        <p:sp>
          <p:nvSpPr>
            <p:cNvPr id="179" name="Google Shape;179;p7"/>
            <p:cNvSpPr txBox="1"/>
            <p:nvPr/>
          </p:nvSpPr>
          <p:spPr>
            <a:xfrm>
              <a:off x="0" y="622165"/>
              <a:ext cx="6906300" cy="2566500"/>
            </a:xfrm>
            <a:prstGeom prst="rect">
              <a:avLst/>
            </a:prstGeom>
            <a:noFill/>
            <a:ln>
              <a:noFill/>
            </a:ln>
          </p:spPr>
          <p:txBody>
            <a:bodyPr anchorCtr="0" anchor="t" bIns="0" lIns="0" spcFirstLastPara="1" rIns="0" wrap="square" tIns="0">
              <a:spAutoFit/>
            </a:bodyPr>
            <a:lstStyle/>
            <a:p>
              <a:pPr indent="-330263" lvl="1" marL="457200" marR="0" rtl="0" algn="l">
                <a:lnSpc>
                  <a:spcPct val="100000"/>
                </a:lnSpc>
                <a:spcBef>
                  <a:spcPts val="0"/>
                </a:spcBef>
                <a:spcAft>
                  <a:spcPts val="0"/>
                </a:spcAft>
                <a:buClr>
                  <a:srgbClr val="4A4849"/>
                </a:buClr>
                <a:buSzPts val="2501"/>
                <a:buFont typeface="Arial"/>
                <a:buAutoNum type="arabicPeriod"/>
              </a:pPr>
              <a:r>
                <a:rPr b="0" i="1"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Upgrading Environmental Innovation for the 21st Century </a:t>
              </a:r>
              <a:endParaRPr/>
            </a:p>
            <a:p>
              <a:pPr indent="-330263" lvl="1" marL="457200" marR="0" rtl="0" algn="l">
                <a:lnSpc>
                  <a:spcPct val="100000"/>
                </a:lnSpc>
                <a:spcBef>
                  <a:spcPts val="0"/>
                </a:spcBef>
                <a:spcAft>
                  <a:spcPts val="0"/>
                </a:spcAft>
                <a:buClr>
                  <a:srgbClr val="4A4849"/>
                </a:buClr>
                <a:buSzPts val="2501"/>
                <a:buFont typeface="Arial"/>
                <a:buAutoNum type="arabicPeriod"/>
              </a:pPr>
              <a:r>
                <a:rPr b="0" i="1"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Sacrifice Zones: A Genealogy and Analysis of an Environmental Justice Concept</a:t>
              </a:r>
              <a:endParaRPr/>
            </a:p>
          </p:txBody>
        </p:sp>
        <p:sp>
          <p:nvSpPr>
            <p:cNvPr id="180" name="Google Shape;180;p7"/>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Read</a:t>
              </a:r>
              <a:endParaRPr/>
            </a:p>
          </p:txBody>
        </p:sp>
      </p:grpSp>
      <p:grpSp>
        <p:nvGrpSpPr>
          <p:cNvPr id="181" name="Google Shape;181;p7"/>
          <p:cNvGrpSpPr/>
          <p:nvPr/>
        </p:nvGrpSpPr>
        <p:grpSpPr>
          <a:xfrm>
            <a:off x="7065096" y="1695687"/>
            <a:ext cx="10194300" cy="5891768"/>
            <a:chOff x="0" y="237208"/>
            <a:chExt cx="13592400" cy="7855690"/>
          </a:xfrm>
        </p:grpSpPr>
        <p:sp>
          <p:nvSpPr>
            <p:cNvPr id="182" name="Google Shape;182;p7"/>
            <p:cNvSpPr txBox="1"/>
            <p:nvPr/>
          </p:nvSpPr>
          <p:spPr>
            <a:xfrm>
              <a:off x="0" y="906998"/>
              <a:ext cx="13592400" cy="71859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concepts like “sacrifice zones” reflect the broader relationship between technological development and environmental justice - the notion of equal protection from environmental hazards and harms?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In what ways can integrating environmental justice principles reshape the innovation process to avoid reinforcing social inequities?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Why might “tech for good” initiatives be insufficient to address systemic inequities? Alternatively, if these initiatives might be sufficient, why is that the case?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role do marginalized communities play in pioneering sustainable solutions, and how can these contributions be better recognized within environmental and tech sectors?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cultural and ethical considerations influence what different  societies value as “progress” or “innovation”?</a:t>
              </a:r>
              <a:endParaRPr/>
            </a:p>
          </p:txBody>
        </p:sp>
        <p:sp>
          <p:nvSpPr>
            <p:cNvPr id="183" name="Google Shape;183;p7"/>
            <p:cNvSpPr txBox="1"/>
            <p:nvPr/>
          </p:nvSpPr>
          <p:spPr>
            <a:xfrm>
              <a:off x="0" y="237208"/>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Post-reading discussion questions</a:t>
              </a:r>
              <a:endParaRPr/>
            </a:p>
          </p:txBody>
        </p:sp>
      </p:grpSp>
      <p:grpSp>
        <p:nvGrpSpPr>
          <p:cNvPr id="184" name="Google Shape;184;p7"/>
          <p:cNvGrpSpPr/>
          <p:nvPr/>
        </p:nvGrpSpPr>
        <p:grpSpPr>
          <a:xfrm>
            <a:off x="962025" y="1003725"/>
            <a:ext cx="8746178" cy="458700"/>
            <a:chOff x="962025" y="1003725"/>
            <a:chExt cx="8746178" cy="458700"/>
          </a:xfrm>
        </p:grpSpPr>
        <p:sp>
          <p:nvSpPr>
            <p:cNvPr id="185" name="Google Shape;185;p7"/>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6" name="Google Shape;186;p7"/>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#1</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90" name="Shape 190"/>
        <p:cNvGrpSpPr/>
        <p:nvPr/>
      </p:nvGrpSpPr>
      <p:grpSpPr>
        <a:xfrm>
          <a:off x="0" y="0"/>
          <a:ext cx="0" cy="0"/>
          <a:chOff x="0" y="0"/>
          <a:chExt cx="0" cy="0"/>
        </a:xfrm>
      </p:grpSpPr>
      <p:sp>
        <p:nvSpPr>
          <p:cNvPr id="191" name="Google Shape;191;p8"/>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92" name="Google Shape;192;p8"/>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193" name="Google Shape;193;p8"/>
          <p:cNvGrpSpPr/>
          <p:nvPr/>
        </p:nvGrpSpPr>
        <p:grpSpPr>
          <a:xfrm>
            <a:off x="1028700" y="2314763"/>
            <a:ext cx="10693124" cy="5771220"/>
            <a:chOff x="0" y="104775"/>
            <a:chExt cx="14257500" cy="7694960"/>
          </a:xfrm>
        </p:grpSpPr>
        <p:sp>
          <p:nvSpPr>
            <p:cNvPr id="194" name="Google Shape;194;p8"/>
            <p:cNvSpPr txBox="1"/>
            <p:nvPr/>
          </p:nvSpPr>
          <p:spPr>
            <a:xfrm>
              <a:off x="0" y="104775"/>
              <a:ext cx="142575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Perspectives on Technological Innovation</a:t>
              </a:r>
              <a:endParaRPr/>
            </a:p>
          </p:txBody>
        </p:sp>
        <p:sp>
          <p:nvSpPr>
            <p:cNvPr id="195" name="Google Shape;195;p8"/>
            <p:cNvSpPr txBox="1"/>
            <p:nvPr/>
          </p:nvSpPr>
          <p:spPr>
            <a:xfrm>
              <a:off x="0" y="7143035"/>
              <a:ext cx="138756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2</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99" name="Shape 199"/>
        <p:cNvGrpSpPr/>
        <p:nvPr/>
      </p:nvGrpSpPr>
      <p:grpSpPr>
        <a:xfrm>
          <a:off x="0" y="0"/>
          <a:ext cx="0" cy="0"/>
          <a:chOff x="0" y="0"/>
          <a:chExt cx="0" cy="0"/>
        </a:xfrm>
      </p:grpSpPr>
      <p:pic>
        <p:nvPicPr>
          <p:cNvPr id="200" name="Google Shape;200;p9" title="bartosz-kwitkowski-SJ5TmRRSM1U-unsplash.jpg"/>
          <p:cNvPicPr preferRelativeResize="0"/>
          <p:nvPr/>
        </p:nvPicPr>
        <p:blipFill rotWithShape="1">
          <a:blip r:embed="rId3">
            <a:alphaModFix/>
          </a:blip>
          <a:srcRect b="0" l="53219" r="5690" t="0"/>
          <a:stretch/>
        </p:blipFill>
        <p:spPr>
          <a:xfrm>
            <a:off x="12110400" y="-2"/>
            <a:ext cx="6179077" cy="9715500"/>
          </a:xfrm>
          <a:prstGeom prst="rect">
            <a:avLst/>
          </a:prstGeom>
          <a:noFill/>
          <a:ln>
            <a:noFill/>
          </a:ln>
        </p:spPr>
      </p:pic>
      <p:sp>
        <p:nvSpPr>
          <p:cNvPr id="201" name="Google Shape;201;p9"/>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02" name="Google Shape;202;p9"/>
          <p:cNvSpPr/>
          <p:nvPr/>
        </p:nvSpPr>
        <p:spPr>
          <a:xfrm>
            <a:off x="12109962" y="9715500"/>
            <a:ext cx="6179057" cy="604380"/>
          </a:xfrm>
          <a:custGeom>
            <a:rect b="b" l="l" r="r" t="t"/>
            <a:pathLst>
              <a:path extrusionOk="0" h="159152" w="1627138">
                <a:moveTo>
                  <a:pt x="0" y="0"/>
                </a:moveTo>
                <a:lnTo>
                  <a:pt x="1627138" y="0"/>
                </a:lnTo>
                <a:lnTo>
                  <a:pt x="1627138" y="159152"/>
                </a:lnTo>
                <a:lnTo>
                  <a:pt x="0" y="159152"/>
                </a:lnTo>
                <a:close/>
              </a:path>
            </a:pathLst>
          </a:custGeom>
          <a:solidFill>
            <a:srgbClr val="5B85A9"/>
          </a:solidFill>
          <a:ln>
            <a:noFill/>
          </a:ln>
        </p:spPr>
      </p:sp>
      <p:sp>
        <p:nvSpPr>
          <p:cNvPr id="203" name="Google Shape;203;p9"/>
          <p:cNvSpPr txBox="1"/>
          <p:nvPr/>
        </p:nvSpPr>
        <p:spPr>
          <a:xfrm>
            <a:off x="12110400" y="8966688"/>
            <a:ext cx="6178200" cy="7488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Bartosz Kwitkowski</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a:p>
        </p:txBody>
      </p:sp>
      <p:sp>
        <p:nvSpPr>
          <p:cNvPr id="204" name="Google Shape;204;p9"/>
          <p:cNvSpPr txBox="1"/>
          <p:nvPr/>
        </p:nvSpPr>
        <p:spPr>
          <a:xfrm>
            <a:off x="962025" y="1133475"/>
            <a:ext cx="107574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Environmental Justice in the Innovation Paradigm</a:t>
            </a:r>
            <a:endParaRPr/>
          </a:p>
        </p:txBody>
      </p:sp>
      <p:sp>
        <p:nvSpPr>
          <p:cNvPr id="205" name="Google Shape;205;p9"/>
          <p:cNvSpPr txBox="1"/>
          <p:nvPr/>
        </p:nvSpPr>
        <p:spPr>
          <a:xfrm>
            <a:off x="1028700" y="3535670"/>
            <a:ext cx="10430400" cy="400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Drawing from Bruno Latour's actor-network theory and the field of science and technology studies (STS), technological innovation processes are deeply embedded in complex socio-technical networks that may prioritize certain interests over others. (</a:t>
            </a: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ScienceDirect</a:t>
            </a:r>
            <a:r>
              <a:rPr b="0" i="0" lang="en-US" sz="2601" u="none" cap="none" strike="noStrike">
                <a:solidFill>
                  <a:srgbClr val="4A4849"/>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Dominant technological paradigms are </a:t>
            </a:r>
            <a:r>
              <a:rPr b="1" i="0" lang="en-US" sz="2601" u="none" cap="none" strike="noStrike">
                <a:solidFill>
                  <a:srgbClr val="4A4849"/>
                </a:solidFill>
                <a:latin typeface="Arial"/>
                <a:ea typeface="Arial"/>
                <a:cs typeface="Arial"/>
                <a:sym typeface="Arial"/>
              </a:rPr>
              <a:t>primarily centered around market-based forces and economic gains</a:t>
            </a:r>
            <a:r>
              <a:rPr b="0" i="0" lang="en-US" sz="2601" u="none" cap="none" strike="noStrike">
                <a:solidFill>
                  <a:srgbClr val="4A4849"/>
                </a:solidFill>
                <a:latin typeface="Arial"/>
                <a:ea typeface="Arial"/>
                <a:cs typeface="Arial"/>
                <a:sym typeface="Arial"/>
              </a:rPr>
              <a:t> and tend to </a:t>
            </a:r>
            <a:r>
              <a:rPr b="1" i="0" lang="en-US" sz="2601" u="none" cap="none" strike="noStrike">
                <a:solidFill>
                  <a:srgbClr val="4A4849"/>
                </a:solidFill>
                <a:latin typeface="Arial"/>
                <a:ea typeface="Arial"/>
                <a:cs typeface="Arial"/>
                <a:sym typeface="Arial"/>
              </a:rPr>
              <a:t>prioritize novelty and urgency </a:t>
            </a:r>
            <a:r>
              <a:rPr b="0" i="0" lang="en-US" sz="2601" u="none" cap="none" strike="noStrike">
                <a:solidFill>
                  <a:srgbClr val="4A4849"/>
                </a:solidFill>
                <a:latin typeface="Arial"/>
                <a:ea typeface="Arial"/>
                <a:cs typeface="Arial"/>
                <a:sym typeface="Arial"/>
              </a:rPr>
              <a:t>— an approach that allowed humanity to reach the moon and develop vaccines but also emit billions of tons of pollution and develop deadly weapons that enable large-scale warfare.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D1872214E7E4AA66A0644C9DCCEFF" ma:contentTypeVersion="20" ma:contentTypeDescription="Create a new document." ma:contentTypeScope="" ma:versionID="b64c251d96184546e269a72f928e5bcc">
  <xsd:schema xmlns:xsd="http://www.w3.org/2001/XMLSchema" xmlns:xs="http://www.w3.org/2001/XMLSchema" xmlns:p="http://schemas.microsoft.com/office/2006/metadata/properties" xmlns:ns2="ce0de229-b968-460b-bfa6-c309bf067a33" xmlns:ns3="b2272a47-6a34-441e-975c-341e732a1f8b" targetNamespace="http://schemas.microsoft.com/office/2006/metadata/properties" ma:root="true" ma:fieldsID="88720662ca1d06016b9613cbd979157d" ns2:_="" ns3:_="">
    <xsd:import namespace="ce0de229-b968-460b-bfa6-c309bf067a33"/>
    <xsd:import namespace="b2272a47-6a34-441e-975c-341e732a1f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ateCreated"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de229-b968-460b-bfa6-c309bf067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Created" ma:index="20" nillable="true" ma:displayName="Date Created" ma:format="DateOnly" ma:internalName="DateCreat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350ec4-10e3-4b5d-9666-7d76f34ba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72a47-6a34-441e-975c-341e732a1f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e604a0-3b80-4256-b30c-b3eb53d14f4e}" ma:internalName="TaxCatchAll" ma:showField="CatchAllData" ma:web="b2272a47-6a34-441e-975c-341e732a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272a47-6a34-441e-975c-341e732a1f8b" xsi:nil="true"/>
    <DateCreated xmlns="ce0de229-b968-460b-bfa6-c309bf067a33" xsi:nil="true"/>
    <lcf76f155ced4ddcb4097134ff3c332f xmlns="ce0de229-b968-460b-bfa6-c309bf067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3C7D13-4A07-4E24-87AC-C141531611A1}"/>
</file>

<file path=customXml/itemProps2.xml><?xml version="1.0" encoding="utf-8"?>
<ds:datastoreItem xmlns:ds="http://schemas.openxmlformats.org/officeDocument/2006/customXml" ds:itemID="{36C4E6AA-68FD-45B6-8255-D42EB0C4524E}"/>
</file>

<file path=customXml/itemProps3.xml><?xml version="1.0" encoding="utf-8"?>
<ds:datastoreItem xmlns:ds="http://schemas.openxmlformats.org/officeDocument/2006/customXml" ds:itemID="{644DC6D7-FF5C-4E5E-A99D-F4AD0C3F378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0x0101001F4D1872214E7E4AA66A0644C9DCCEFF</vt:lpwstr>
  </property>
</Properties>
</file>