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10287000" cx="18288000"/>
  <p:notesSz cx="6858000" cy="9144000"/>
  <p:embeddedFontLst>
    <p:embeddedFont>
      <p:font typeface="Finger Paint"/>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4" roundtripDataSignature="AMtx7mgKRDKiwRBSbMcKGY1yfw91iyQ5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4" Type="http://customschemas.google.com/relationships/presentationmetadata" Target="meta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FingerPaint-regular.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9e29c3c39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9e29c3c3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6"/>
          <p:cNvSpPr/>
          <p:nvPr>
            <p:ph idx="2" type="pic"/>
          </p:nvPr>
        </p:nvSpPr>
        <p:spPr>
          <a:xfrm>
            <a:off x="1792288" y="612775"/>
            <a:ext cx="5486400" cy="4114800"/>
          </a:xfrm>
          <a:prstGeom prst="rect">
            <a:avLst/>
          </a:prstGeom>
          <a:noFill/>
          <a:ln>
            <a:noFill/>
          </a:ln>
        </p:spPr>
      </p:sp>
      <p:sp>
        <p:nvSpPr>
          <p:cNvPr id="64" name="Google Shape;64;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hyperlink" Target="http://ocw.mit.edu/fairuse" TargetMode="External"/><Relationship Id="rId6" Type="http://schemas.openxmlformats.org/officeDocument/2006/relationships/hyperlink" Target="https://www.nerc.com/pa/rrm/ea/Documents/February_2021_Cold_Weather_Report.pdf" TargetMode="External"/><Relationship Id="rId7" Type="http://schemas.openxmlformats.org/officeDocument/2006/relationships/hyperlink" Target="https://www.eia.gov/electricity/gridmonitor/dashboard/electric_overview/US48/US4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1.jpg"/><Relationship Id="rId5" Type="http://schemas.openxmlformats.org/officeDocument/2006/relationships/hyperlink" Target="https://www.nerc.com/pa/rrm/ea/Documents/February_2021_Cold_Weather_Report.pdf" TargetMode="External"/><Relationship Id="rId6" Type="http://schemas.openxmlformats.org/officeDocument/2006/relationships/hyperlink" Target="https://www.ercot.com/files/docs/2021/04/06/51878_ERCOT_Letter_re_Preliminary_Report_on_Outage_Causes.pdf" TargetMode="External"/><Relationship Id="rId7" Type="http://schemas.openxmlformats.org/officeDocument/2006/relationships/hyperlink" Target="https://www.sciencedirect.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iopscience.iop.org/article/10.1088/2516-1083/aca9b4" TargetMode="External"/><Relationship Id="rId4" Type="http://schemas.openxmlformats.org/officeDocument/2006/relationships/hyperlink" Target="https://www.sciencedirect.com/science/article/pii/S2214629624000653" TargetMode="External"/><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dx.doi.org/10.1088/2634-4505/acd4e7"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doi.org/10.1080/17538947.2023.2224087"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hyperlink" Target="https://ocw.mit.edu/help/faq-fair-u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hyperlink" Target="https://ocw.mit.edu/help/faq-fair-u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npr.org/2022/09/07/1121178780/jackson-mississippi-water-crisis-climate-change" TargetMode="External"/><Relationship Id="rId4" Type="http://schemas.openxmlformats.org/officeDocument/2006/relationships/hyperlink" Target="https://www.pbs.org/newshour/show/flooding-treatment-plant-failure-leaves-jackson-mississippi-without-drinking-water" TargetMode="External"/><Relationship Id="rId5" Type="http://schemas.openxmlformats.org/officeDocument/2006/relationships/hyperlink" Target="https://www.epaoig.gov/reports/audit/lack-state-financial-support-and-local-capacity-prolonged-jackson-mississippi" TargetMode="External"/><Relationship Id="rId6" Type="http://schemas.openxmlformats.org/officeDocument/2006/relationships/hyperlink" Target="https://www.epaoig.gov/reports/audit/lack-state-financial-support-and-local-capacity-prolonged-jackson-mississippi" TargetMode="External"/><Relationship Id="rId7"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propublica.org/article/jackson-mississippi-water-crisis-state-inspection" TargetMode="External"/><Relationship Id="rId4" Type="http://schemas.openxmlformats.org/officeDocument/2006/relationships/hyperlink" Target="https://www.nytimes.com/2024/02/05/us/jackson-mississippi-water-crisis.html" TargetMode="External"/><Relationship Id="rId5" Type="http://schemas.openxmlformats.org/officeDocument/2006/relationships/hyperlink" Target="https://www.asce.org/publications-and-news/civil-engineering-source/civil-engineering-magazine/article/2022/11/jackson-water-crisis-reveals-perils-of-neglected-infrastructur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propublica.org/article/jackson-mississippi-water-crisis-state-inspection" TargetMode="External"/><Relationship Id="rId4" Type="http://schemas.openxmlformats.org/officeDocument/2006/relationships/hyperlink" Target="https://www.nytimes.com/2024/02/05/us/jackson-mississippi-water-crisis.html" TargetMode="External"/><Relationship Id="rId5" Type="http://schemas.openxmlformats.org/officeDocument/2006/relationships/hyperlink" Target="https://www.asce.org/publications-and-news/civil-engineering-source/civil-engineering-magazine/article/2022/11/jackson-water-crisis-reveals-perils-of-neglected-infrastructure" TargetMode="External"/><Relationship Id="rId6" Type="http://schemas.openxmlformats.org/officeDocument/2006/relationships/image" Target="../media/image19.png"/><Relationship Id="rId7"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ascelibrary.org/doi/10.1061/JCEECD.EIENG-2047" TargetMode="External"/><Relationship Id="rId4" Type="http://schemas.openxmlformats.org/officeDocument/2006/relationships/hyperlink" Target="https://www.liebertpub.com/doi/epdf/10.1089/ees.2020.0148" TargetMode="External"/><Relationship Id="rId5" Type="http://schemas.openxmlformats.org/officeDocument/2006/relationships/hyperlink" Target="https://link.springer.com/article/10.1007/s10584-025-03924-5" TargetMode="External"/><Relationship Id="rId6" Type="http://schemas.openxmlformats.org/officeDocument/2006/relationships/image" Target="../media/image3.png"/><Relationship Id="rId7" Type="http://schemas.openxmlformats.org/officeDocument/2006/relationships/hyperlink" Target="https://ocw.mit.edu/help/faq-fair-us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hyperlink" Target="https://www.myutility.us/images/default-source/site-wide/water-smart/utility-systems-infogram_water_1200x864.png?sfvrsn=83ba2d5b_4" TargetMode="External"/><Relationship Id="rId5" Type="http://schemas.openxmlformats.org/officeDocument/2006/relationships/hyperlink" Target="https://ocw.mit.edu/help/faq-fair-us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 Id="rId4" Type="http://schemas.openxmlformats.org/officeDocument/2006/relationships/hyperlink" Target="https://unsplash.com/@thisisengineering?utm_content=creditCopyText&amp;utm_medium=referral&amp;utm_source=unsplash" TargetMode="External"/><Relationship Id="rId5" Type="http://schemas.openxmlformats.org/officeDocument/2006/relationships/hyperlink" Target="https://unsplash.com/photos/green-and-brown-metal-tool-lx8CooX66ms?utm_content=creditCopyText&amp;utm_medium=referral&amp;utm_source=unsplash"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www.epaoig.gov/reports/audit/lack-state-financial-support-and-local-capacity-prolonged-jackson-mississippi" TargetMode="External"/><Relationship Id="rId4" Type="http://schemas.openxmlformats.org/officeDocument/2006/relationships/hyperlink" Target="https://doi.org/10.1088/2516-1083/aca9b4" TargetMode="External"/><Relationship Id="rId10" Type="http://schemas.openxmlformats.org/officeDocument/2006/relationships/hyperlink" Target="https://www.propublica.org/article/jackson-mississippi-water-crisis-state-inspection" TargetMode="External"/><Relationship Id="rId9" Type="http://schemas.openxmlformats.org/officeDocument/2006/relationships/hyperlink" Target="https://www.nytimes.com/2024/02/05/us/jackson-mississippi-water-crisis.html" TargetMode="External"/><Relationship Id="rId5" Type="http://schemas.openxmlformats.org/officeDocument/2006/relationships/hyperlink" Target="https://doi.org/10.1061/jceecd.eieng-2047" TargetMode="External"/><Relationship Id="rId6" Type="http://schemas.openxmlformats.org/officeDocument/2006/relationships/hyperlink" Target="https://www.ucs.org/resources/environmental-climate-and-energy-justice-what-do-they-mean" TargetMode="External"/><Relationship Id="rId7" Type="http://schemas.openxmlformats.org/officeDocument/2006/relationships/hyperlink" Target="https://www.ercot.com/files/docs/2021/04/06/51878_ERCOT_Letter_re_Preliminary_Report_on_Outage_Causes.pdf" TargetMode="External"/><Relationship Id="rId8" Type="http://schemas.openxmlformats.org/officeDocument/2006/relationships/hyperlink" Target="https://www.nerc.com/pa/rrm/ea/Documents/February_2021_Cold_Weather_Report.pdf" TargetMode="External"/></Relationships>
</file>

<file path=ppt/slides/_rels/slide25.xml.rels><?xml version="1.0" encoding="UTF-8" standalone="yes"?><Relationships xmlns="http://schemas.openxmlformats.org/package/2006/relationships"><Relationship Id="rId11" Type="http://schemas.openxmlformats.org/officeDocument/2006/relationships/hyperlink" Target="https://disc.gsfc.nasa.gov/information/news?title=Extremely%20cold%20Texas%20in%20February%202021%20-%20one%20of%20the%20coldest%20Februarys%20in%20four%20decades:%20%20The%20story%20told%20with%20NLDAS-2%20data" TargetMode="External"/><Relationship Id="rId10" Type="http://schemas.openxmlformats.org/officeDocument/2006/relationships/hyperlink" Target="https://www.npr.org/2022/09/07/1121178780/jackson-mississippi-water-crisis-climate-change" TargetMode="External"/><Relationship Id="rId13" Type="http://schemas.openxmlformats.org/officeDocument/2006/relationships/hyperlink" Target="https://www.eia.gov/electricity/gridmonitor/dashboard/electric_overview/US48/US48" TargetMode="External"/><Relationship Id="rId12" Type="http://schemas.openxmlformats.org/officeDocument/2006/relationships/hyperlink" Target="https://www.eia.gov/electricity/gridmonitor/dashboard/electric_overview/US48/US48"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hrw.org/news/2022/09/02/mississippi-water-crisis-failure-decades-making" TargetMode="External"/><Relationship Id="rId4" Type="http://schemas.openxmlformats.org/officeDocument/2006/relationships/hyperlink" Target="https://www.asce.org/publications-and-news/civil-engineering-source/civil-engineering-magazine/article/2022/11/jackson-water-crisis-reveals-perils-of-neglected-infrastructure" TargetMode="External"/><Relationship Id="rId9" Type="http://schemas.openxmlformats.org/officeDocument/2006/relationships/hyperlink" Target="https://www.ncei.noaa.gov/news/great-texas-freeze-february-2021" TargetMode="External"/><Relationship Id="rId5" Type="http://schemas.openxmlformats.org/officeDocument/2006/relationships/hyperlink" Target="https://www.washingtonpost.com/nation/interactive/2023/jackson-mississippi-water-crisis/" TargetMode="External"/><Relationship Id="rId6" Type="http://schemas.openxmlformats.org/officeDocument/2006/relationships/hyperlink" Target="https://doi.org/10.1007/s10584-025-03924-5" TargetMode="External"/><Relationship Id="rId7" Type="http://schemas.openxmlformats.org/officeDocument/2006/relationships/hyperlink" Target="https://doi.org/10.3390/su142416325" TargetMode="External"/><Relationship Id="rId8" Type="http://schemas.openxmlformats.org/officeDocument/2006/relationships/hyperlink" Target="https://doi.org/10.1089/ees.2020.014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www.pbs.org/newshour/show/flooding-treatment-plant-failure-leaves-jackson-mississippi-without-drinking-wat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ocw.mit.edu" TargetMode="External"/><Relationship Id="rId4" Type="http://schemas.openxmlformats.org/officeDocument/2006/relationships/hyperlink" Target="https://ocw.mit.edu/ter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ucs.org/resources/environmental-climate-and-energy-justice-what-do-they-mea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hyperlink" Target="https://www.flickr.com/photos/veritatem/32950475534" TargetMode="External"/><Relationship Id="rId5" Type="http://schemas.openxmlformats.org/officeDocument/2006/relationships/hyperlink" Target="https://climatevulnerabilityindex.org/new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hyperlink" Target="https://ocw.mit.edu/help/faq-fair-u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hyperlink" Target="https://ocw.mit.edu/help/faq-fair-u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hyperlink" Target="https://disc.gsfc.nasa.gov/information/news?title=Extremely%20cold%20Texas%20in%20February%202021%20-%20one%20of%20the%20coldest%20Februarys%20in%20four%20decades:%20%20The%20story%20told%20with%20NLDAS-2%20data" TargetMode="External"/><Relationship Id="rId6" Type="http://schemas.openxmlformats.org/officeDocument/2006/relationships/hyperlink" Target="https://www.ncei.noaa.gov/news/great-texas-freeze-february-2021" TargetMode="External"/><Relationship Id="rId7" Type="http://schemas.openxmlformats.org/officeDocument/2006/relationships/hyperlink" Target="https://disc.gsfc.nasa.gov/information/news?title=Extremely%20cold%20Texas%20in%20February%202021%20-%20one%20of%20the%20coldest%20Februarys%20in%20four%20decades:%20%20The%20story%20told%20with%20NLDAS-2%20dat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83" name="Shape 83"/>
        <p:cNvGrpSpPr/>
        <p:nvPr/>
      </p:nvGrpSpPr>
      <p:grpSpPr>
        <a:xfrm>
          <a:off x="0" y="0"/>
          <a:ext cx="0" cy="0"/>
          <a:chOff x="0" y="0"/>
          <a:chExt cx="0" cy="0"/>
        </a:xfrm>
      </p:grpSpPr>
      <p:sp>
        <p:nvSpPr>
          <p:cNvPr id="84" name="Google Shape;84;p1"/>
          <p:cNvSpPr/>
          <p:nvPr/>
        </p:nvSpPr>
        <p:spPr>
          <a:xfrm flipH="1">
            <a:off x="0" y="-58379"/>
            <a:ext cx="18288000" cy="10345379"/>
          </a:xfrm>
          <a:custGeom>
            <a:rect b="b" l="l" r="r" t="t"/>
            <a:pathLst>
              <a:path extrusionOk="0" h="10345379" w="18288000">
                <a:moveTo>
                  <a:pt x="18288000" y="0"/>
                </a:moveTo>
                <a:lnTo>
                  <a:pt x="0" y="0"/>
                </a:lnTo>
                <a:lnTo>
                  <a:pt x="0" y="10345379"/>
                </a:lnTo>
                <a:lnTo>
                  <a:pt x="18288000" y="10345379"/>
                </a:lnTo>
                <a:lnTo>
                  <a:pt x="18288000" y="0"/>
                </a:lnTo>
                <a:close/>
              </a:path>
            </a:pathLst>
          </a:custGeom>
          <a:blipFill rotWithShape="1">
            <a:blip r:embed="rId3">
              <a:alphaModFix/>
            </a:blip>
            <a:stretch>
              <a:fillRect b="-711" l="0" r="0" t="-17282"/>
            </a:stretch>
          </a:blipFill>
          <a:ln>
            <a:noFill/>
          </a:ln>
        </p:spPr>
      </p:sp>
      <p:grpSp>
        <p:nvGrpSpPr>
          <p:cNvPr id="85" name="Google Shape;85;p1"/>
          <p:cNvGrpSpPr/>
          <p:nvPr/>
        </p:nvGrpSpPr>
        <p:grpSpPr>
          <a:xfrm>
            <a:off x="-965629" y="7242129"/>
            <a:ext cx="20784165" cy="2704840"/>
            <a:chOff x="0" y="-38100"/>
            <a:chExt cx="5474019" cy="712386"/>
          </a:xfrm>
        </p:grpSpPr>
        <p:sp>
          <p:nvSpPr>
            <p:cNvPr id="86" name="Google Shape;86;p1"/>
            <p:cNvSpPr/>
            <p:nvPr/>
          </p:nvSpPr>
          <p:spPr>
            <a:xfrm>
              <a:off x="0" y="0"/>
              <a:ext cx="5474019" cy="674286"/>
            </a:xfrm>
            <a:custGeom>
              <a:rect b="b" l="l" r="r" t="t"/>
              <a:pathLst>
                <a:path extrusionOk="0" h="674286" w="5474019">
                  <a:moveTo>
                    <a:pt x="0" y="0"/>
                  </a:moveTo>
                  <a:lnTo>
                    <a:pt x="5474019" y="0"/>
                  </a:lnTo>
                  <a:lnTo>
                    <a:pt x="5474019" y="674286"/>
                  </a:lnTo>
                  <a:lnTo>
                    <a:pt x="0" y="674286"/>
                  </a:lnTo>
                  <a:close/>
                </a:path>
              </a:pathLst>
            </a:custGeom>
            <a:solidFill>
              <a:srgbClr val="5B85A9">
                <a:alpha val="71764"/>
              </a:srgbClr>
            </a:solidFill>
            <a:ln>
              <a:noFill/>
            </a:ln>
          </p:spPr>
        </p:sp>
        <p:sp>
          <p:nvSpPr>
            <p:cNvPr id="87" name="Google Shape;87;p1"/>
            <p:cNvSpPr txBox="1"/>
            <p:nvPr/>
          </p:nvSpPr>
          <p:spPr>
            <a:xfrm>
              <a:off x="0" y="-38100"/>
              <a:ext cx="5474019" cy="71238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txBox="1"/>
          <p:nvPr/>
        </p:nvSpPr>
        <p:spPr>
          <a:xfrm>
            <a:off x="5167939" y="7438925"/>
            <a:ext cx="111759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AF6EE"/>
                </a:solidFill>
                <a:latin typeface="Arial"/>
                <a:ea typeface="Arial"/>
                <a:cs typeface="Arial"/>
                <a:sym typeface="Arial"/>
              </a:rPr>
              <a:t>Engineering and </a:t>
            </a:r>
            <a:r>
              <a:rPr b="1" i="0" lang="en-US" sz="8000" u="none" cap="none" strike="noStrike">
                <a:solidFill>
                  <a:srgbClr val="BEBEBE"/>
                </a:solidFill>
                <a:latin typeface="Arial"/>
                <a:ea typeface="Arial"/>
                <a:cs typeface="Arial"/>
                <a:sym typeface="Arial"/>
              </a:rPr>
              <a:t>Climate Justice 2.0</a:t>
            </a:r>
            <a:endParaRPr/>
          </a:p>
        </p:txBody>
      </p:sp>
      <p:sp>
        <p:nvSpPr>
          <p:cNvPr id="89" name="Google Shape;89;p1"/>
          <p:cNvSpPr/>
          <p:nvPr/>
        </p:nvSpPr>
        <p:spPr>
          <a:xfrm>
            <a:off x="715137" y="7215888"/>
            <a:ext cx="2645904" cy="2645904"/>
          </a:xfrm>
          <a:custGeom>
            <a:rect b="b" l="l" r="r" t="t"/>
            <a:pathLst>
              <a:path extrusionOk="0" h="2645904" w="2645904">
                <a:moveTo>
                  <a:pt x="0" y="0"/>
                </a:moveTo>
                <a:lnTo>
                  <a:pt x="2645904" y="0"/>
                </a:lnTo>
                <a:lnTo>
                  <a:pt x="2645904" y="2645904"/>
                </a:lnTo>
                <a:lnTo>
                  <a:pt x="0" y="2645904"/>
                </a:lnTo>
                <a:lnTo>
                  <a:pt x="0" y="0"/>
                </a:lnTo>
                <a:close/>
              </a:path>
            </a:pathLst>
          </a:custGeom>
          <a:blipFill rotWithShape="1">
            <a:blip r:embed="rId4">
              <a:alphaModFix/>
            </a:blip>
            <a:stretch>
              <a:fillRect b="-6496" l="-14087" r="-13478" t="-1937"/>
            </a:stretch>
          </a:blipFill>
          <a:ln>
            <a:noFill/>
          </a:ln>
        </p:spPr>
      </p:sp>
      <p:sp>
        <p:nvSpPr>
          <p:cNvPr id="90" name="Google Shape;90;p1"/>
          <p:cNvSpPr txBox="1"/>
          <p:nvPr/>
        </p:nvSpPr>
        <p:spPr>
          <a:xfrm rot="-844252">
            <a:off x="3222012" y="8570808"/>
            <a:ext cx="1118772" cy="110247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6453" u="none" cap="none" strike="noStrike">
                <a:solidFill>
                  <a:srgbClr val="FFFFFF"/>
                </a:solidFill>
                <a:latin typeface="Finger Paint"/>
                <a:ea typeface="Finger Paint"/>
                <a:cs typeface="Finger Paint"/>
                <a:sym typeface="Finger Paint"/>
              </a:rPr>
              <a:t>2.0</a:t>
            </a:r>
            <a:endParaRPr/>
          </a:p>
        </p:txBody>
      </p:sp>
      <p:grpSp>
        <p:nvGrpSpPr>
          <p:cNvPr id="91" name="Google Shape;91;p1"/>
          <p:cNvGrpSpPr/>
          <p:nvPr/>
        </p:nvGrpSpPr>
        <p:grpSpPr>
          <a:xfrm>
            <a:off x="13469275" y="406400"/>
            <a:ext cx="4335300" cy="458700"/>
            <a:chOff x="8630575" y="901700"/>
            <a:chExt cx="4335300" cy="458700"/>
          </a:xfrm>
        </p:grpSpPr>
        <p:sp>
          <p:nvSpPr>
            <p:cNvPr id="92" name="Google Shape;92;p1"/>
            <p:cNvSpPr/>
            <p:nvPr/>
          </p:nvSpPr>
          <p:spPr>
            <a:xfrm>
              <a:off x="8630575" y="901700"/>
              <a:ext cx="43353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3" name="Google Shape;93;p1"/>
            <p:cNvSpPr txBox="1"/>
            <p:nvPr/>
          </p:nvSpPr>
          <p:spPr>
            <a:xfrm>
              <a:off x="8811747" y="977150"/>
              <a:ext cx="39945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FAF6EE"/>
                  </a:solidFill>
                  <a:latin typeface="Arial"/>
                  <a:ea typeface="Arial"/>
                  <a:cs typeface="Arial"/>
                  <a:sym typeface="Arial"/>
                </a:rPr>
                <a:t> </a:t>
              </a:r>
              <a:r>
                <a:rPr lang="en-US" sz="2000">
                  <a:solidFill>
                    <a:srgbClr val="FAF6EE"/>
                  </a:solidFill>
                </a:rPr>
                <a:t>DISCIPLINE-SPECIFIC</a:t>
              </a:r>
              <a:r>
                <a:rPr b="0" i="0" lang="en-US" sz="2000" u="none" cap="none" strike="noStrike">
                  <a:solidFill>
                    <a:srgbClr val="FAF6EE"/>
                  </a:solidFill>
                  <a:latin typeface="Arial"/>
                  <a:ea typeface="Arial"/>
                  <a:cs typeface="Arial"/>
                  <a:sym typeface="Arial"/>
                </a:rPr>
                <a:t> MODULE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13" name="Shape 213"/>
        <p:cNvGrpSpPr/>
        <p:nvPr/>
      </p:nvGrpSpPr>
      <p:grpSpPr>
        <a:xfrm>
          <a:off x="0" y="0"/>
          <a:ext cx="0" cy="0"/>
          <a:chOff x="0" y="0"/>
          <a:chExt cx="0" cy="0"/>
        </a:xfrm>
      </p:grpSpPr>
      <p:sp>
        <p:nvSpPr>
          <p:cNvPr id="214" name="Google Shape;214;p10"/>
          <p:cNvSpPr/>
          <p:nvPr/>
        </p:nvSpPr>
        <p:spPr>
          <a:xfrm>
            <a:off x="-1248082"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215" name="Google Shape;215;p10"/>
          <p:cNvSpPr/>
          <p:nvPr/>
        </p:nvSpPr>
        <p:spPr>
          <a:xfrm>
            <a:off x="6895950" y="1677318"/>
            <a:ext cx="5546666" cy="4176313"/>
          </a:xfrm>
          <a:custGeom>
            <a:rect b="b" l="l" r="r" t="t"/>
            <a:pathLst>
              <a:path extrusionOk="0" h="4176313" w="5546666">
                <a:moveTo>
                  <a:pt x="0" y="0"/>
                </a:moveTo>
                <a:lnTo>
                  <a:pt x="5546666" y="0"/>
                </a:lnTo>
                <a:lnTo>
                  <a:pt x="5546666" y="4176313"/>
                </a:lnTo>
                <a:lnTo>
                  <a:pt x="0" y="4176313"/>
                </a:lnTo>
                <a:lnTo>
                  <a:pt x="0" y="0"/>
                </a:lnTo>
                <a:close/>
              </a:path>
            </a:pathLst>
          </a:custGeom>
          <a:blipFill rotWithShape="1">
            <a:blip r:embed="rId3">
              <a:alphaModFix/>
            </a:blip>
            <a:stretch>
              <a:fillRect b="0" l="0" r="0" t="0"/>
            </a:stretch>
          </a:blipFill>
          <a:ln>
            <a:noFill/>
          </a:ln>
        </p:spPr>
      </p:sp>
      <p:sp>
        <p:nvSpPr>
          <p:cNvPr id="216" name="Google Shape;216;p10"/>
          <p:cNvSpPr/>
          <p:nvPr/>
        </p:nvSpPr>
        <p:spPr>
          <a:xfrm>
            <a:off x="12767662" y="3772151"/>
            <a:ext cx="4491638" cy="5457716"/>
          </a:xfrm>
          <a:custGeom>
            <a:rect b="b" l="l" r="r" t="t"/>
            <a:pathLst>
              <a:path extrusionOk="0" h="5457716" w="4491638">
                <a:moveTo>
                  <a:pt x="0" y="0"/>
                </a:moveTo>
                <a:lnTo>
                  <a:pt x="4491638" y="0"/>
                </a:lnTo>
                <a:lnTo>
                  <a:pt x="4491638" y="5457716"/>
                </a:lnTo>
                <a:lnTo>
                  <a:pt x="0" y="5457716"/>
                </a:lnTo>
                <a:lnTo>
                  <a:pt x="0" y="0"/>
                </a:lnTo>
                <a:close/>
              </a:path>
            </a:pathLst>
          </a:custGeom>
          <a:blipFill rotWithShape="1">
            <a:blip r:embed="rId4">
              <a:alphaModFix/>
            </a:blip>
            <a:stretch>
              <a:fillRect b="0" l="0" r="0" t="0"/>
            </a:stretch>
          </a:blipFill>
          <a:ln>
            <a:noFill/>
          </a:ln>
        </p:spPr>
      </p:sp>
      <p:sp>
        <p:nvSpPr>
          <p:cNvPr id="217" name="Google Shape;217;p10"/>
          <p:cNvSpPr txBox="1"/>
          <p:nvPr/>
        </p:nvSpPr>
        <p:spPr>
          <a:xfrm>
            <a:off x="6895950" y="236725"/>
            <a:ext cx="5845500" cy="14406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1800">
                <a:solidFill>
                  <a:schemeClr val="dk1"/>
                </a:solidFill>
              </a:rPr>
              <a:t>© North American Electric Reliability Corporation.  All rights reserved. This content is excluded from our Creative Commons license. For more information, see </a:t>
            </a:r>
            <a:r>
              <a:rPr lang="en-US" sz="1800" u="sng">
                <a:solidFill>
                  <a:schemeClr val="hlink"/>
                </a:solidFill>
                <a:hlinkClick r:id="rId5"/>
              </a:rPr>
              <a:t>http://ocw.mit.edu/fairuse</a:t>
            </a:r>
            <a:r>
              <a:rPr lang="en-US" sz="1800">
                <a:solidFill>
                  <a:schemeClr val="dk1"/>
                </a:solidFill>
              </a:rPr>
              <a:t> .</a:t>
            </a:r>
            <a:endParaRPr sz="1800">
              <a:solidFill>
                <a:schemeClr val="dk1"/>
              </a:solidFill>
            </a:endParaRPr>
          </a:p>
        </p:txBody>
      </p:sp>
      <p:grpSp>
        <p:nvGrpSpPr>
          <p:cNvPr id="218" name="Google Shape;218;p10"/>
          <p:cNvGrpSpPr/>
          <p:nvPr/>
        </p:nvGrpSpPr>
        <p:grpSpPr>
          <a:xfrm>
            <a:off x="1028700" y="3554178"/>
            <a:ext cx="5242950" cy="1236899"/>
            <a:chOff x="0" y="-47625"/>
            <a:chExt cx="6990600" cy="1649198"/>
          </a:xfrm>
        </p:grpSpPr>
        <p:sp>
          <p:nvSpPr>
            <p:cNvPr id="219" name="Google Shape;219;p10"/>
            <p:cNvSpPr txBox="1"/>
            <p:nvPr/>
          </p:nvSpPr>
          <p:spPr>
            <a:xfrm>
              <a:off x="29088" y="-47625"/>
              <a:ext cx="69615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Readings </a:t>
              </a:r>
              <a:endParaRPr/>
            </a:p>
          </p:txBody>
        </p:sp>
        <p:sp>
          <p:nvSpPr>
            <p:cNvPr id="220" name="Google Shape;220;p10"/>
            <p:cNvSpPr txBox="1"/>
            <p:nvPr/>
          </p:nvSpPr>
          <p:spPr>
            <a:xfrm>
              <a:off x="0" y="616373"/>
              <a:ext cx="6990600" cy="985200"/>
            </a:xfrm>
            <a:prstGeom prst="rect">
              <a:avLst/>
            </a:prstGeom>
            <a:noFill/>
            <a:ln>
              <a:noFill/>
            </a:ln>
          </p:spPr>
          <p:txBody>
            <a:bodyPr anchorCtr="0" anchor="t" bIns="0" lIns="0" spcFirstLastPara="1" rIns="0" wrap="square" tIns="0">
              <a:spAutoFit/>
            </a:bodyPr>
            <a:lstStyle/>
            <a:p>
              <a:pPr indent="-381000" lvl="1" marL="457200" marR="0" rtl="0" algn="l">
                <a:lnSpc>
                  <a:spcPct val="100000"/>
                </a:lnSpc>
                <a:spcBef>
                  <a:spcPts val="0"/>
                </a:spcBef>
                <a:spcAft>
                  <a:spcPts val="0"/>
                </a:spcAft>
                <a:buClr>
                  <a:srgbClr val="4A4849"/>
                </a:buClr>
                <a:buSzPts val="2400"/>
                <a:buFont typeface="Arial"/>
                <a:buChar char="•"/>
              </a:pPr>
              <a:r>
                <a:rPr b="0" i="0" lang="en-US" sz="2400" u="sng" cap="none" strike="noStrike">
                  <a:solidFill>
                    <a:srgbClr val="4A4849"/>
                  </a:solidFill>
                  <a:latin typeface="Arial"/>
                  <a:ea typeface="Arial"/>
                  <a:cs typeface="Arial"/>
                  <a:sym typeface="Arial"/>
                  <a:hlinkClick r:id="rId6">
                    <a:extLst>
                      <a:ext uri="{A12FA001-AC4F-418D-AE19-62706E023703}">
                        <ahyp:hlinkClr val="tx"/>
                      </a:ext>
                    </a:extLst>
                  </a:hlinkClick>
                </a:rPr>
                <a:t>ERCOT Winter Storm Report</a:t>
              </a:r>
              <a:endParaRPr/>
            </a:p>
            <a:p>
              <a:pPr indent="-381000" lvl="1" marL="457200" marR="0" rtl="0" algn="l">
                <a:lnSpc>
                  <a:spcPct val="100000"/>
                </a:lnSpc>
                <a:spcBef>
                  <a:spcPts val="0"/>
                </a:spcBef>
                <a:spcAft>
                  <a:spcPts val="0"/>
                </a:spcAft>
                <a:buClr>
                  <a:srgbClr val="4A4849"/>
                </a:buClr>
                <a:buSzPts val="2400"/>
                <a:buFont typeface="Arial"/>
                <a:buChar char="•"/>
              </a:pPr>
              <a:r>
                <a:rPr b="0" i="0" lang="en-US" sz="2400" u="sng" cap="none" strike="noStrike">
                  <a:solidFill>
                    <a:srgbClr val="4A4849"/>
                  </a:solidFill>
                  <a:latin typeface="Arial"/>
                  <a:ea typeface="Arial"/>
                  <a:cs typeface="Arial"/>
                  <a:sym typeface="Arial"/>
                  <a:hlinkClick r:id="rId7">
                    <a:extLst>
                      <a:ext uri="{A12FA001-AC4F-418D-AE19-62706E023703}">
                        <ahyp:hlinkClr val="tx"/>
                      </a:ext>
                    </a:extLst>
                  </a:hlinkClick>
                </a:rPr>
                <a:t>Hourly Electric Grid Monitor</a:t>
              </a:r>
              <a:endParaRPr/>
            </a:p>
          </p:txBody>
        </p:sp>
      </p:grpSp>
      <p:grpSp>
        <p:nvGrpSpPr>
          <p:cNvPr id="221" name="Google Shape;221;p10"/>
          <p:cNvGrpSpPr/>
          <p:nvPr/>
        </p:nvGrpSpPr>
        <p:grpSpPr>
          <a:xfrm>
            <a:off x="1028700" y="5817912"/>
            <a:ext cx="8115300" cy="3088295"/>
            <a:chOff x="0" y="-47625"/>
            <a:chExt cx="10820400" cy="4117727"/>
          </a:xfrm>
        </p:grpSpPr>
        <p:sp>
          <p:nvSpPr>
            <p:cNvPr id="222" name="Google Shape;222;p10"/>
            <p:cNvSpPr txBox="1"/>
            <p:nvPr/>
          </p:nvSpPr>
          <p:spPr>
            <a:xfrm>
              <a:off x="0" y="-47625"/>
              <a:ext cx="108204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Discussion Questions</a:t>
              </a:r>
              <a:endParaRPr/>
            </a:p>
          </p:txBody>
        </p:sp>
        <p:sp>
          <p:nvSpPr>
            <p:cNvPr id="223" name="Google Shape;223;p10"/>
            <p:cNvSpPr txBox="1"/>
            <p:nvPr/>
          </p:nvSpPr>
          <p:spPr>
            <a:xfrm>
              <a:off x="0" y="623702"/>
              <a:ext cx="10820400" cy="3446400"/>
            </a:xfrm>
            <a:prstGeom prst="rect">
              <a:avLst/>
            </a:prstGeom>
            <a:noFill/>
            <a:ln>
              <a:noFill/>
            </a:ln>
          </p:spPr>
          <p:txBody>
            <a:bodyPr anchorCtr="0" anchor="t" bIns="0" lIns="0" spcFirstLastPara="1" rIns="0" wrap="square" tIns="0">
              <a:spAutoFit/>
            </a:bodyPr>
            <a:lstStyle/>
            <a:p>
              <a:pPr indent="-259079" lvl="1" marL="518158" marR="0" rtl="0" algn="l">
                <a:lnSpc>
                  <a:spcPct val="100000"/>
                </a:lnSpc>
                <a:spcBef>
                  <a:spcPts val="0"/>
                </a:spcBef>
                <a:spcAft>
                  <a:spcPts val="0"/>
                </a:spcAft>
                <a:buClr>
                  <a:srgbClr val="4A4849"/>
                </a:buClr>
                <a:buSzPts val="2399"/>
                <a:buFont typeface="Arial"/>
                <a:buAutoNum type="arabicPeriod"/>
              </a:pPr>
              <a:r>
                <a:rPr b="0" i="0" lang="en-US" sz="2399" u="none" cap="none" strike="noStrike">
                  <a:solidFill>
                    <a:srgbClr val="4A4849"/>
                  </a:solidFill>
                  <a:latin typeface="Arial"/>
                  <a:ea typeface="Arial"/>
                  <a:cs typeface="Arial"/>
                  <a:sym typeface="Arial"/>
                </a:rPr>
                <a:t>What is ERCOT, and how does its independence from other US grids influence its ability to respond to emergencies?</a:t>
              </a:r>
              <a:endParaRPr/>
            </a:p>
            <a:p>
              <a:pPr indent="-259079" lvl="1" marL="518158" marR="0" rtl="0" algn="l">
                <a:lnSpc>
                  <a:spcPct val="100000"/>
                </a:lnSpc>
                <a:spcBef>
                  <a:spcPts val="0"/>
                </a:spcBef>
                <a:spcAft>
                  <a:spcPts val="0"/>
                </a:spcAft>
                <a:buClr>
                  <a:srgbClr val="4A4849"/>
                </a:buClr>
                <a:buSzPts val="2399"/>
                <a:buFont typeface="Arial"/>
                <a:buAutoNum type="arabicPeriod"/>
              </a:pPr>
              <a:r>
                <a:rPr b="0" i="0" lang="en-US" sz="2399" u="none" cap="none" strike="noStrike">
                  <a:solidFill>
                    <a:srgbClr val="4A4849"/>
                  </a:solidFill>
                  <a:latin typeface="Arial"/>
                  <a:ea typeface="Arial"/>
                  <a:cs typeface="Arial"/>
                  <a:sym typeface="Arial"/>
                </a:rPr>
                <a:t>How do transmission and distribution systems contribute to or limit energy access during a crisis?</a:t>
              </a:r>
              <a:endParaRPr/>
            </a:p>
            <a:p>
              <a:pPr indent="-259079" lvl="1" marL="518158" marR="0" rtl="0" algn="l">
                <a:lnSpc>
                  <a:spcPct val="100000"/>
                </a:lnSpc>
                <a:spcBef>
                  <a:spcPts val="0"/>
                </a:spcBef>
                <a:spcAft>
                  <a:spcPts val="0"/>
                </a:spcAft>
                <a:buClr>
                  <a:srgbClr val="4A4849"/>
                </a:buClr>
                <a:buSzPts val="2399"/>
                <a:buFont typeface="Arial"/>
                <a:buAutoNum type="arabicPeriod"/>
              </a:pPr>
              <a:r>
                <a:rPr b="0" i="0" lang="en-US" sz="2399" u="none" cap="none" strike="noStrike">
                  <a:solidFill>
                    <a:srgbClr val="4A4849"/>
                  </a:solidFill>
                  <a:latin typeface="Arial"/>
                  <a:ea typeface="Arial"/>
                  <a:cs typeface="Arial"/>
                  <a:sym typeface="Arial"/>
                </a:rPr>
                <a:t>How does the balance between baseload and peaking generation affect reliability during extreme weather?</a:t>
              </a:r>
              <a:endParaRPr/>
            </a:p>
          </p:txBody>
        </p:sp>
      </p:grpSp>
      <p:sp>
        <p:nvSpPr>
          <p:cNvPr id="224" name="Google Shape;224;p10"/>
          <p:cNvSpPr txBox="1"/>
          <p:nvPr/>
        </p:nvSpPr>
        <p:spPr>
          <a:xfrm>
            <a:off x="1028700" y="1705893"/>
            <a:ext cx="46569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ENERGY GENERATION AND DISTRIBUTION</a:t>
            </a:r>
            <a:endParaRPr/>
          </a:p>
        </p:txBody>
      </p:sp>
      <p:grpSp>
        <p:nvGrpSpPr>
          <p:cNvPr id="225" name="Google Shape;225;p10"/>
          <p:cNvGrpSpPr/>
          <p:nvPr/>
        </p:nvGrpSpPr>
        <p:grpSpPr>
          <a:xfrm>
            <a:off x="962027" y="1003725"/>
            <a:ext cx="8746177" cy="458700"/>
            <a:chOff x="962027" y="1003725"/>
            <a:chExt cx="8746177" cy="458700"/>
          </a:xfrm>
        </p:grpSpPr>
        <p:sp>
          <p:nvSpPr>
            <p:cNvPr id="226" name="Google Shape;226;p10"/>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7" name="Google Shape;227;p10"/>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CASE STUDY #1</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31" name="Shape 231"/>
        <p:cNvGrpSpPr/>
        <p:nvPr/>
      </p:nvGrpSpPr>
      <p:grpSpPr>
        <a:xfrm>
          <a:off x="0" y="0"/>
          <a:ext cx="0" cy="0"/>
          <a:chOff x="0" y="0"/>
          <a:chExt cx="0" cy="0"/>
        </a:xfrm>
      </p:grpSpPr>
      <p:sp>
        <p:nvSpPr>
          <p:cNvPr id="232" name="Google Shape;232;p11"/>
          <p:cNvSpPr/>
          <p:nvPr/>
        </p:nvSpPr>
        <p:spPr>
          <a:xfrm>
            <a:off x="-1248082"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233" name="Google Shape;233;p11"/>
          <p:cNvSpPr/>
          <p:nvPr/>
        </p:nvSpPr>
        <p:spPr>
          <a:xfrm>
            <a:off x="7451579" y="1056793"/>
            <a:ext cx="9071429" cy="3571875"/>
          </a:xfrm>
          <a:custGeom>
            <a:rect b="b" l="l" r="r" t="t"/>
            <a:pathLst>
              <a:path extrusionOk="0" h="3571875" w="9071429">
                <a:moveTo>
                  <a:pt x="0" y="0"/>
                </a:moveTo>
                <a:lnTo>
                  <a:pt x="9071428" y="0"/>
                </a:lnTo>
                <a:lnTo>
                  <a:pt x="9071428" y="3571875"/>
                </a:lnTo>
                <a:lnTo>
                  <a:pt x="0" y="3571875"/>
                </a:lnTo>
                <a:lnTo>
                  <a:pt x="0" y="0"/>
                </a:lnTo>
                <a:close/>
              </a:path>
            </a:pathLst>
          </a:custGeom>
          <a:blipFill rotWithShape="1">
            <a:blip r:embed="rId3">
              <a:alphaModFix/>
            </a:blip>
            <a:stretch>
              <a:fillRect b="0" l="0" r="0" t="0"/>
            </a:stretch>
          </a:blipFill>
          <a:ln>
            <a:noFill/>
          </a:ln>
        </p:spPr>
      </p:sp>
      <p:sp>
        <p:nvSpPr>
          <p:cNvPr id="234" name="Google Shape;234;p11"/>
          <p:cNvSpPr/>
          <p:nvPr/>
        </p:nvSpPr>
        <p:spPr>
          <a:xfrm>
            <a:off x="9275887" y="5034538"/>
            <a:ext cx="5422789" cy="4215525"/>
          </a:xfrm>
          <a:custGeom>
            <a:rect b="b" l="l" r="r" t="t"/>
            <a:pathLst>
              <a:path extrusionOk="0" h="4437395" w="5708199">
                <a:moveTo>
                  <a:pt x="0" y="0"/>
                </a:moveTo>
                <a:lnTo>
                  <a:pt x="5708198" y="0"/>
                </a:lnTo>
                <a:lnTo>
                  <a:pt x="5708198" y="4437395"/>
                </a:lnTo>
                <a:lnTo>
                  <a:pt x="0" y="4437395"/>
                </a:lnTo>
                <a:lnTo>
                  <a:pt x="0" y="0"/>
                </a:lnTo>
                <a:close/>
              </a:path>
            </a:pathLst>
          </a:custGeom>
          <a:blipFill rotWithShape="1">
            <a:blip r:embed="rId4">
              <a:alphaModFix/>
            </a:blip>
            <a:stretch>
              <a:fillRect b="0" l="0" r="0" t="0"/>
            </a:stretch>
          </a:blipFill>
          <a:ln>
            <a:noFill/>
          </a:ln>
        </p:spPr>
      </p:sp>
      <p:grpSp>
        <p:nvGrpSpPr>
          <p:cNvPr id="235" name="Google Shape;235;p11"/>
          <p:cNvGrpSpPr/>
          <p:nvPr/>
        </p:nvGrpSpPr>
        <p:grpSpPr>
          <a:xfrm>
            <a:off x="1028700" y="3025264"/>
            <a:ext cx="4335976" cy="2125385"/>
            <a:chOff x="0" y="-47625"/>
            <a:chExt cx="5781300" cy="2833847"/>
          </a:xfrm>
        </p:grpSpPr>
        <p:sp>
          <p:nvSpPr>
            <p:cNvPr id="236" name="Google Shape;236;p11"/>
            <p:cNvSpPr txBox="1"/>
            <p:nvPr/>
          </p:nvSpPr>
          <p:spPr>
            <a:xfrm>
              <a:off x="0" y="-47625"/>
              <a:ext cx="57813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Readings</a:t>
              </a:r>
              <a:endParaRPr sz="2600"/>
            </a:p>
          </p:txBody>
        </p:sp>
        <p:sp>
          <p:nvSpPr>
            <p:cNvPr id="237" name="Google Shape;237;p11"/>
            <p:cNvSpPr txBox="1"/>
            <p:nvPr/>
          </p:nvSpPr>
          <p:spPr>
            <a:xfrm>
              <a:off x="0" y="651722"/>
              <a:ext cx="5781300" cy="2134500"/>
            </a:xfrm>
            <a:prstGeom prst="rect">
              <a:avLst/>
            </a:prstGeom>
            <a:noFill/>
            <a:ln>
              <a:noFill/>
            </a:ln>
          </p:spPr>
          <p:txBody>
            <a:bodyPr anchorCtr="0" anchor="t" bIns="0" lIns="0" spcFirstLastPara="1" rIns="0" wrap="square" tIns="0">
              <a:spAutoFit/>
            </a:bodyPr>
            <a:lstStyle/>
            <a:p>
              <a:pPr indent="-393700" lvl="1" marL="457200" marR="0" rtl="0" algn="l">
                <a:lnSpc>
                  <a:spcPct val="100000"/>
                </a:lnSpc>
                <a:spcBef>
                  <a:spcPts val="0"/>
                </a:spcBef>
                <a:spcAft>
                  <a:spcPts val="0"/>
                </a:spcAft>
                <a:buClr>
                  <a:srgbClr val="4A4849"/>
                </a:buClr>
                <a:buSzPts val="2600"/>
                <a:buFont typeface="Arial"/>
                <a:buChar char="•"/>
              </a:pPr>
              <a:r>
                <a:rPr b="0" i="0" lang="en-US" sz="2600" u="sng" cap="none" strike="noStrike">
                  <a:solidFill>
                    <a:srgbClr val="4A4849"/>
                  </a:solidFill>
                  <a:latin typeface="Arial"/>
                  <a:ea typeface="Arial"/>
                  <a:cs typeface="Arial"/>
                  <a:sym typeface="Arial"/>
                  <a:hlinkClick r:id="rId5">
                    <a:extLst>
                      <a:ext uri="{A12FA001-AC4F-418D-AE19-62706E023703}">
                        <ahyp:hlinkClr val="tx"/>
                      </a:ext>
                    </a:extLst>
                  </a:hlinkClick>
                </a:rPr>
                <a:t>ERCOT Winter Storm Report</a:t>
              </a:r>
              <a:r>
                <a:rPr b="0" i="0" lang="en-US" sz="2600" u="none" cap="none" strike="noStrike">
                  <a:solidFill>
                    <a:srgbClr val="4A4849"/>
                  </a:solidFill>
                  <a:latin typeface="Arial"/>
                  <a:ea typeface="Arial"/>
                  <a:cs typeface="Arial"/>
                  <a:sym typeface="Arial"/>
                </a:rPr>
                <a:t> Pages – 8 - 20 </a:t>
              </a:r>
              <a:endParaRPr sz="2600"/>
            </a:p>
            <a:p>
              <a:pPr indent="-393700" lvl="1" marL="457200" marR="0" rtl="0" algn="l">
                <a:lnSpc>
                  <a:spcPct val="100000"/>
                </a:lnSpc>
                <a:spcBef>
                  <a:spcPts val="0"/>
                </a:spcBef>
                <a:spcAft>
                  <a:spcPts val="0"/>
                </a:spcAft>
                <a:buClr>
                  <a:srgbClr val="4A4849"/>
                </a:buClr>
                <a:buSzPts val="2600"/>
                <a:buFont typeface="Arial"/>
                <a:buChar char="•"/>
              </a:pPr>
              <a:r>
                <a:rPr b="0" i="0" lang="en-US" sz="2600" u="sng" cap="none" strike="noStrike">
                  <a:solidFill>
                    <a:srgbClr val="4A4849"/>
                  </a:solidFill>
                  <a:latin typeface="Arial"/>
                  <a:ea typeface="Arial"/>
                  <a:cs typeface="Arial"/>
                  <a:sym typeface="Arial"/>
                  <a:hlinkClick r:id="rId6">
                    <a:extLst>
                      <a:ext uri="{A12FA001-AC4F-418D-AE19-62706E023703}">
                        <ahyp:hlinkClr val="tx"/>
                      </a:ext>
                    </a:extLst>
                  </a:hlinkClick>
                </a:rPr>
                <a:t>ERCOT Preliminary Report</a:t>
              </a:r>
              <a:endParaRPr sz="2600"/>
            </a:p>
          </p:txBody>
        </p:sp>
      </p:grpSp>
      <p:grpSp>
        <p:nvGrpSpPr>
          <p:cNvPr id="238" name="Google Shape;238;p11"/>
          <p:cNvGrpSpPr/>
          <p:nvPr/>
        </p:nvGrpSpPr>
        <p:grpSpPr>
          <a:xfrm>
            <a:off x="1028700" y="5779259"/>
            <a:ext cx="4335976" cy="2525435"/>
            <a:chOff x="0" y="-47625"/>
            <a:chExt cx="5781300" cy="3367247"/>
          </a:xfrm>
        </p:grpSpPr>
        <p:sp>
          <p:nvSpPr>
            <p:cNvPr id="239" name="Google Shape;239;p11"/>
            <p:cNvSpPr txBox="1"/>
            <p:nvPr/>
          </p:nvSpPr>
          <p:spPr>
            <a:xfrm>
              <a:off x="0" y="-47625"/>
              <a:ext cx="57813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Discussion Questions</a:t>
              </a:r>
              <a:endParaRPr sz="2600"/>
            </a:p>
          </p:txBody>
        </p:sp>
        <p:sp>
          <p:nvSpPr>
            <p:cNvPr id="240" name="Google Shape;240;p11"/>
            <p:cNvSpPr txBox="1"/>
            <p:nvPr/>
          </p:nvSpPr>
          <p:spPr>
            <a:xfrm>
              <a:off x="0" y="651722"/>
              <a:ext cx="5781300" cy="2667900"/>
            </a:xfrm>
            <a:prstGeom prst="rect">
              <a:avLst/>
            </a:prstGeom>
            <a:noFill/>
            <a:ln>
              <a:noFill/>
            </a:ln>
          </p:spPr>
          <p:txBody>
            <a:bodyPr anchorCtr="0" anchor="t" bIns="0" lIns="0" spcFirstLastPara="1" rIns="0" wrap="square" tIns="0">
              <a:spAutoFit/>
            </a:bodyPr>
            <a:lstStyle/>
            <a:p>
              <a:pPr indent="-280669" lvl="1" marL="561341" marR="0" rtl="0" algn="l">
                <a:lnSpc>
                  <a:spcPct val="100000"/>
                </a:lnSpc>
                <a:spcBef>
                  <a:spcPts val="0"/>
                </a:spcBef>
                <a:spcAft>
                  <a:spcPts val="0"/>
                </a:spcAft>
                <a:buClr>
                  <a:srgbClr val="4A4849"/>
                </a:buClr>
                <a:buSzPts val="2600"/>
                <a:buFont typeface="Arial"/>
                <a:buAutoNum type="arabicPeriod"/>
              </a:pPr>
              <a:r>
                <a:rPr b="0" i="0" lang="en-US" sz="2600" u="none" cap="none" strike="noStrike">
                  <a:solidFill>
                    <a:srgbClr val="4A4849"/>
                  </a:solidFill>
                  <a:latin typeface="Arial"/>
                  <a:ea typeface="Arial"/>
                  <a:cs typeface="Arial"/>
                  <a:sym typeface="Arial"/>
                </a:rPr>
                <a:t>Why did natural gas systems fail? </a:t>
              </a:r>
              <a:endParaRPr sz="2600"/>
            </a:p>
            <a:p>
              <a:pPr indent="-280669" lvl="1" marL="561341" marR="0" rtl="0" algn="l">
                <a:lnSpc>
                  <a:spcPct val="100000"/>
                </a:lnSpc>
                <a:spcBef>
                  <a:spcPts val="0"/>
                </a:spcBef>
                <a:spcAft>
                  <a:spcPts val="0"/>
                </a:spcAft>
                <a:buClr>
                  <a:srgbClr val="4A4849"/>
                </a:buClr>
                <a:buSzPts val="2600"/>
                <a:buFont typeface="Arial"/>
                <a:buAutoNum type="arabicPeriod"/>
              </a:pPr>
              <a:r>
                <a:rPr b="0" i="0" lang="en-US" sz="2600" u="none" cap="none" strike="noStrike">
                  <a:solidFill>
                    <a:srgbClr val="4A4849"/>
                  </a:solidFill>
                  <a:latin typeface="Arial"/>
                  <a:ea typeface="Arial"/>
                  <a:cs typeface="Arial"/>
                  <a:sym typeface="Arial"/>
                </a:rPr>
                <a:t>What could have been done before the storm to prevent blackouts?</a:t>
              </a:r>
              <a:endParaRPr sz="2600"/>
            </a:p>
          </p:txBody>
        </p:sp>
      </p:grpSp>
      <p:sp>
        <p:nvSpPr>
          <p:cNvPr id="241" name="Google Shape;241;p11"/>
          <p:cNvSpPr txBox="1"/>
          <p:nvPr/>
        </p:nvSpPr>
        <p:spPr>
          <a:xfrm>
            <a:off x="1028700" y="1705893"/>
            <a:ext cx="46569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ERCOT GENERATOR OUTAGES</a:t>
            </a:r>
            <a:endParaRPr/>
          </a:p>
        </p:txBody>
      </p:sp>
      <p:grpSp>
        <p:nvGrpSpPr>
          <p:cNvPr id="242" name="Google Shape;242;p11"/>
          <p:cNvGrpSpPr/>
          <p:nvPr/>
        </p:nvGrpSpPr>
        <p:grpSpPr>
          <a:xfrm>
            <a:off x="962027" y="1003725"/>
            <a:ext cx="8746177" cy="458700"/>
            <a:chOff x="962027" y="1003725"/>
            <a:chExt cx="8746177" cy="458700"/>
          </a:xfrm>
        </p:grpSpPr>
        <p:sp>
          <p:nvSpPr>
            <p:cNvPr id="243" name="Google Shape;243;p11"/>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4" name="Google Shape;244;p11"/>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CASE STUDY #1</a:t>
              </a:r>
              <a:endParaRPr/>
            </a:p>
          </p:txBody>
        </p:sp>
      </p:grpSp>
      <p:sp>
        <p:nvSpPr>
          <p:cNvPr id="245" name="Google Shape;245;p11"/>
          <p:cNvSpPr txBox="1"/>
          <p:nvPr/>
        </p:nvSpPr>
        <p:spPr>
          <a:xfrm>
            <a:off x="6920500" y="8771325"/>
            <a:ext cx="11200800" cy="1108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chemeClr val="dk1"/>
              </a:buClr>
              <a:buSzPts val="1100"/>
              <a:buFont typeface="Arial"/>
              <a:buNone/>
            </a:pPr>
            <a:r>
              <a:rPr lang="en-US" sz="1800"/>
              <a:t> Figure from Benjamin K. Sovacool, Sanya Carley, Lynne Kiesling, “Energy justice beyond the wire: Exploring the multidimensional inequities of the electrical power grid in the United States,” Energy Research &amp; Social Science (111), 2024. Courtesy of Elsevier, Inc., </a:t>
            </a:r>
            <a:r>
              <a:rPr lang="en-US" sz="1800" u="sng">
                <a:solidFill>
                  <a:schemeClr val="hlink"/>
                </a:solidFill>
                <a:hlinkClick r:id="rId7"/>
              </a:rPr>
              <a:t>https://www.sciencedirect.com</a:t>
            </a:r>
            <a:r>
              <a:rPr lang="en-US" sz="1800"/>
              <a:t>. Used with permission.</a:t>
            </a:r>
            <a:endParaRPr sz="1800"/>
          </a:p>
          <a:p>
            <a:pPr indent="0" lvl="0" marL="0" rtl="0" algn="r">
              <a:lnSpc>
                <a:spcPct val="100000"/>
              </a:lnSpc>
              <a:spcBef>
                <a:spcPts val="0"/>
              </a:spcBef>
              <a:spcAft>
                <a:spcPts val="0"/>
              </a:spcAft>
              <a:buNone/>
            </a:pPr>
            <a:r>
              <a:t/>
            </a:r>
            <a:endParaRPr sz="1800"/>
          </a:p>
        </p:txBody>
      </p:sp>
      <p:sp>
        <p:nvSpPr>
          <p:cNvPr id="246" name="Google Shape;246;p11"/>
          <p:cNvSpPr txBox="1"/>
          <p:nvPr/>
        </p:nvSpPr>
        <p:spPr>
          <a:xfrm>
            <a:off x="11930588" y="4682349"/>
            <a:ext cx="4592400" cy="2154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None/>
            </a:pPr>
            <a:r>
              <a:rPr lang="en-US"/>
              <a:t>Source: North American Electric Reliability Corp (NERC)</a:t>
            </a:r>
            <a:endParaRPr>
              <a:solidFill>
                <a:srgbClr val="4A484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50" name="Shape 250"/>
        <p:cNvGrpSpPr/>
        <p:nvPr/>
      </p:nvGrpSpPr>
      <p:grpSpPr>
        <a:xfrm>
          <a:off x="0" y="0"/>
          <a:ext cx="0" cy="0"/>
          <a:chOff x="0" y="0"/>
          <a:chExt cx="0" cy="0"/>
        </a:xfrm>
      </p:grpSpPr>
      <p:sp>
        <p:nvSpPr>
          <p:cNvPr id="251" name="Google Shape;251;p12"/>
          <p:cNvSpPr/>
          <p:nvPr/>
        </p:nvSpPr>
        <p:spPr>
          <a:xfrm>
            <a:off x="-1248082"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grpSp>
        <p:nvGrpSpPr>
          <p:cNvPr id="252" name="Google Shape;252;p12"/>
          <p:cNvGrpSpPr/>
          <p:nvPr/>
        </p:nvGrpSpPr>
        <p:grpSpPr>
          <a:xfrm>
            <a:off x="1028700" y="4556911"/>
            <a:ext cx="4335976" cy="2883323"/>
            <a:chOff x="0" y="241971"/>
            <a:chExt cx="5781300" cy="3844431"/>
          </a:xfrm>
        </p:grpSpPr>
        <p:sp>
          <p:nvSpPr>
            <p:cNvPr id="253" name="Google Shape;253;p12"/>
            <p:cNvSpPr txBox="1"/>
            <p:nvPr/>
          </p:nvSpPr>
          <p:spPr>
            <a:xfrm>
              <a:off x="0" y="241971"/>
              <a:ext cx="57813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Readings</a:t>
              </a:r>
              <a:endParaRPr sz="2600"/>
            </a:p>
          </p:txBody>
        </p:sp>
        <p:sp>
          <p:nvSpPr>
            <p:cNvPr id="254" name="Google Shape;254;p12"/>
            <p:cNvSpPr txBox="1"/>
            <p:nvPr/>
          </p:nvSpPr>
          <p:spPr>
            <a:xfrm>
              <a:off x="0" y="884802"/>
              <a:ext cx="5781300" cy="3201600"/>
            </a:xfrm>
            <a:prstGeom prst="rect">
              <a:avLst/>
            </a:prstGeom>
            <a:noFill/>
            <a:ln>
              <a:noFill/>
            </a:ln>
          </p:spPr>
          <p:txBody>
            <a:bodyPr anchorCtr="0" anchor="t" bIns="0" lIns="0" spcFirstLastPara="1" rIns="0" wrap="square" tIns="0">
              <a:spAutoFit/>
            </a:bodyPr>
            <a:lstStyle/>
            <a:p>
              <a:pPr indent="-393700" lvl="1" marL="457200" marR="0" rtl="0" algn="l">
                <a:lnSpc>
                  <a:spcPct val="100000"/>
                </a:lnSpc>
                <a:spcBef>
                  <a:spcPts val="0"/>
                </a:spcBef>
                <a:spcAft>
                  <a:spcPts val="0"/>
                </a:spcAft>
                <a:buClr>
                  <a:srgbClr val="4A4849"/>
                </a:buClr>
                <a:buSzPts val="2600"/>
                <a:buFont typeface="Arial"/>
                <a:buChar char="•"/>
              </a:pPr>
              <a:r>
                <a:rPr b="0" i="0" lang="en-US" sz="2600" u="sng" cap="none" strike="noStrike">
                  <a:solidFill>
                    <a:srgbClr val="4A4849"/>
                  </a:solidFill>
                  <a:latin typeface="Arial"/>
                  <a:ea typeface="Arial"/>
                  <a:cs typeface="Arial"/>
                  <a:sym typeface="Arial"/>
                  <a:hlinkClick r:id="rId3">
                    <a:extLst>
                      <a:ext uri="{A12FA001-AC4F-418D-AE19-62706E023703}">
                        <ahyp:hlinkClr val="tx"/>
                      </a:ext>
                    </a:extLst>
                  </a:hlinkClick>
                </a:rPr>
                <a:t>A synthesis review of exacerbated inequalities from the 2021 Winter Storm (Uri) in Texas</a:t>
              </a:r>
              <a:endParaRPr sz="2600"/>
            </a:p>
            <a:p>
              <a:pPr indent="-393700" lvl="1" marL="457200" marR="0" rtl="0" algn="l">
                <a:lnSpc>
                  <a:spcPct val="100000"/>
                </a:lnSpc>
                <a:spcBef>
                  <a:spcPts val="0"/>
                </a:spcBef>
                <a:spcAft>
                  <a:spcPts val="0"/>
                </a:spcAft>
                <a:buClr>
                  <a:srgbClr val="4A4849"/>
                </a:buClr>
                <a:buSzPts val="2600"/>
                <a:buFont typeface="Arial"/>
                <a:buChar char="•"/>
              </a:pPr>
              <a:r>
                <a:rPr b="0" i="0" lang="en-US" sz="2600" u="sng" cap="none" strike="noStrike">
                  <a:solidFill>
                    <a:srgbClr val="4A4849"/>
                  </a:solidFill>
                  <a:latin typeface="Arial"/>
                  <a:ea typeface="Arial"/>
                  <a:cs typeface="Arial"/>
                  <a:sym typeface="Arial"/>
                  <a:hlinkClick r:id="rId4">
                    <a:extLst>
                      <a:ext uri="{A12FA001-AC4F-418D-AE19-62706E023703}">
                        <ahyp:hlinkClr val="tx"/>
                      </a:ext>
                    </a:extLst>
                  </a:hlinkClick>
                </a:rPr>
                <a:t>Energy Justice behind the wire</a:t>
              </a:r>
              <a:endParaRPr sz="2600"/>
            </a:p>
          </p:txBody>
        </p:sp>
      </p:grpSp>
      <p:grpSp>
        <p:nvGrpSpPr>
          <p:cNvPr id="255" name="Google Shape;255;p12"/>
          <p:cNvGrpSpPr/>
          <p:nvPr/>
        </p:nvGrpSpPr>
        <p:grpSpPr>
          <a:xfrm>
            <a:off x="6465458" y="1641599"/>
            <a:ext cx="10793925" cy="2883323"/>
            <a:chOff x="0" y="-47625"/>
            <a:chExt cx="14391900" cy="3844431"/>
          </a:xfrm>
        </p:grpSpPr>
        <p:sp>
          <p:nvSpPr>
            <p:cNvPr id="256" name="Google Shape;256;p12"/>
            <p:cNvSpPr txBox="1"/>
            <p:nvPr/>
          </p:nvSpPr>
          <p:spPr>
            <a:xfrm>
              <a:off x="0" y="-47625"/>
              <a:ext cx="14391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Discussion Questions</a:t>
              </a:r>
              <a:endParaRPr sz="2600"/>
            </a:p>
          </p:txBody>
        </p:sp>
        <p:sp>
          <p:nvSpPr>
            <p:cNvPr id="257" name="Google Shape;257;p12"/>
            <p:cNvSpPr txBox="1"/>
            <p:nvPr/>
          </p:nvSpPr>
          <p:spPr>
            <a:xfrm>
              <a:off x="0" y="595206"/>
              <a:ext cx="14391900" cy="3201600"/>
            </a:xfrm>
            <a:prstGeom prst="rect">
              <a:avLst/>
            </a:prstGeom>
            <a:noFill/>
            <a:ln>
              <a:noFill/>
            </a:ln>
          </p:spPr>
          <p:txBody>
            <a:bodyPr anchorCtr="0" anchor="t" bIns="0" lIns="0" spcFirstLastPara="1" rIns="0" wrap="square" tIns="0">
              <a:spAutoFit/>
            </a:bodyPr>
            <a:lstStyle/>
            <a:p>
              <a:pPr indent="-258447" lvl="1" marL="453393" marR="0" rtl="0" algn="l">
                <a:lnSpc>
                  <a:spcPct val="100000"/>
                </a:lnSpc>
                <a:spcBef>
                  <a:spcPts val="0"/>
                </a:spcBef>
                <a:spcAft>
                  <a:spcPts val="0"/>
                </a:spcAft>
                <a:buClr>
                  <a:srgbClr val="4A4849"/>
                </a:buClr>
                <a:buSzPts val="2600"/>
                <a:buFont typeface="Arial"/>
                <a:buAutoNum type="arabicPeriod"/>
              </a:pPr>
              <a:r>
                <a:rPr b="0" i="0" lang="en-US" sz="2600" u="none" cap="none" strike="noStrike">
                  <a:solidFill>
                    <a:srgbClr val="4A4849"/>
                  </a:solidFill>
                  <a:latin typeface="Arial"/>
                  <a:ea typeface="Arial"/>
                  <a:cs typeface="Arial"/>
                  <a:sym typeface="Arial"/>
                </a:rPr>
                <a:t>Which communities in Texas were most affected by power outages and why?</a:t>
              </a:r>
              <a:endParaRPr sz="2600"/>
            </a:p>
            <a:p>
              <a:pPr indent="-258447" lvl="1" marL="453393" marR="0" rtl="0" algn="l">
                <a:lnSpc>
                  <a:spcPct val="100000"/>
                </a:lnSpc>
                <a:spcBef>
                  <a:spcPts val="0"/>
                </a:spcBef>
                <a:spcAft>
                  <a:spcPts val="0"/>
                </a:spcAft>
                <a:buClr>
                  <a:srgbClr val="4A4849"/>
                </a:buClr>
                <a:buSzPts val="2600"/>
                <a:buFont typeface="Arial"/>
                <a:buAutoNum type="arabicPeriod"/>
              </a:pPr>
              <a:r>
                <a:rPr b="0" i="0" lang="en-US" sz="2600" u="none" cap="none" strike="noStrike">
                  <a:solidFill>
                    <a:srgbClr val="4A4849"/>
                  </a:solidFill>
                  <a:latin typeface="Arial"/>
                  <a:ea typeface="Arial"/>
                  <a:cs typeface="Arial"/>
                  <a:sym typeface="Arial"/>
                </a:rPr>
                <a:t>In what ways did the winter storm expose the intersection of climate vulnerability and social inequality? </a:t>
              </a:r>
              <a:endParaRPr sz="2600"/>
            </a:p>
            <a:p>
              <a:pPr indent="-258447" lvl="1" marL="453393" marR="0" rtl="0" algn="l">
                <a:lnSpc>
                  <a:spcPct val="100000"/>
                </a:lnSpc>
                <a:spcBef>
                  <a:spcPts val="0"/>
                </a:spcBef>
                <a:spcAft>
                  <a:spcPts val="0"/>
                </a:spcAft>
                <a:buClr>
                  <a:srgbClr val="4A4849"/>
                </a:buClr>
                <a:buSzPts val="2600"/>
                <a:buFont typeface="Arial"/>
                <a:buAutoNum type="arabicPeriod"/>
              </a:pPr>
              <a:r>
                <a:rPr b="0" i="0" lang="en-US" sz="2600" u="none" cap="none" strike="noStrike">
                  <a:solidFill>
                    <a:srgbClr val="4A4849"/>
                  </a:solidFill>
                  <a:latin typeface="Arial"/>
                  <a:ea typeface="Arial"/>
                  <a:cs typeface="Arial"/>
                  <a:sym typeface="Arial"/>
                </a:rPr>
                <a:t>How does underinvestment in public infrastructure relate to the scale of damage experienced?</a:t>
              </a:r>
              <a:endParaRPr sz="2600"/>
            </a:p>
          </p:txBody>
        </p:sp>
      </p:grpSp>
      <p:sp>
        <p:nvSpPr>
          <p:cNvPr id="258" name="Google Shape;258;p12"/>
          <p:cNvSpPr txBox="1"/>
          <p:nvPr/>
        </p:nvSpPr>
        <p:spPr>
          <a:xfrm>
            <a:off x="1028700" y="1705893"/>
            <a:ext cx="46569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EXPLORING THE INTERCONNECTED CHALLENGES OF CLIMATE AND ENERGY JUSTICE</a:t>
            </a:r>
            <a:endParaRPr sz="3200"/>
          </a:p>
        </p:txBody>
      </p:sp>
      <p:sp>
        <p:nvSpPr>
          <p:cNvPr id="259" name="Google Shape;259;p12"/>
          <p:cNvSpPr/>
          <p:nvPr/>
        </p:nvSpPr>
        <p:spPr>
          <a:xfrm>
            <a:off x="8072536" y="4704089"/>
            <a:ext cx="7579738" cy="3976699"/>
          </a:xfrm>
          <a:custGeom>
            <a:rect b="b" l="l" r="r" t="t"/>
            <a:pathLst>
              <a:path extrusionOk="0" h="4443239" w="8468981">
                <a:moveTo>
                  <a:pt x="0" y="0"/>
                </a:moveTo>
                <a:lnTo>
                  <a:pt x="8468981" y="0"/>
                </a:lnTo>
                <a:lnTo>
                  <a:pt x="8468981" y="4443240"/>
                </a:lnTo>
                <a:lnTo>
                  <a:pt x="0" y="4443240"/>
                </a:lnTo>
                <a:lnTo>
                  <a:pt x="0" y="0"/>
                </a:lnTo>
                <a:close/>
              </a:path>
            </a:pathLst>
          </a:custGeom>
          <a:blipFill rotWithShape="1">
            <a:blip r:embed="rId5">
              <a:alphaModFix/>
            </a:blip>
            <a:stretch>
              <a:fillRect b="0" l="0" r="0" t="-542"/>
            </a:stretch>
          </a:blipFill>
          <a:ln cap="sq" cmpd="sng" w="38100">
            <a:solidFill>
              <a:srgbClr val="4A4849"/>
            </a:solidFill>
            <a:prstDash val="solid"/>
            <a:miter lim="8000"/>
            <a:headEnd len="sm" w="sm" type="none"/>
            <a:tailEnd len="sm" w="sm" type="none"/>
          </a:ln>
        </p:spPr>
      </p:sp>
      <p:sp>
        <p:nvSpPr>
          <p:cNvPr id="260" name="Google Shape;260;p12"/>
          <p:cNvSpPr txBox="1"/>
          <p:nvPr/>
        </p:nvSpPr>
        <p:spPr>
          <a:xfrm>
            <a:off x="7812863" y="8680800"/>
            <a:ext cx="80991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100"/>
              <a:t>F</a:t>
            </a:r>
            <a:r>
              <a:rPr b="0" i="0" lang="en-US" sz="2100" u="none" cap="none" strike="noStrike">
                <a:solidFill>
                  <a:srgbClr val="000000"/>
                </a:solidFill>
                <a:latin typeface="Arial"/>
                <a:ea typeface="Arial"/>
                <a:cs typeface="Arial"/>
                <a:sym typeface="Arial"/>
              </a:rPr>
              <a:t>low chart highlight</a:t>
            </a:r>
            <a:r>
              <a:rPr lang="en-US" sz="2100"/>
              <a:t>ing</a:t>
            </a:r>
            <a:r>
              <a:rPr b="0" i="0" lang="en-US" sz="2100" u="none" cap="none" strike="noStrike">
                <a:solidFill>
                  <a:srgbClr val="000000"/>
                </a:solidFill>
                <a:latin typeface="Arial"/>
                <a:ea typeface="Arial"/>
                <a:cs typeface="Arial"/>
                <a:sym typeface="Arial"/>
              </a:rPr>
              <a:t> the system interdependencies related to the winter storm</a:t>
            </a:r>
            <a:r>
              <a:rPr lang="en-US" sz="2100"/>
              <a:t>. (Figure from Castellanos et al., 2023, License: CC BY.)</a:t>
            </a:r>
            <a:endParaRPr/>
          </a:p>
        </p:txBody>
      </p:sp>
      <p:grpSp>
        <p:nvGrpSpPr>
          <p:cNvPr id="261" name="Google Shape;261;p12"/>
          <p:cNvGrpSpPr/>
          <p:nvPr/>
        </p:nvGrpSpPr>
        <p:grpSpPr>
          <a:xfrm>
            <a:off x="962027" y="1003725"/>
            <a:ext cx="8746177" cy="458700"/>
            <a:chOff x="962027" y="1003725"/>
            <a:chExt cx="8746177" cy="458700"/>
          </a:xfrm>
        </p:grpSpPr>
        <p:sp>
          <p:nvSpPr>
            <p:cNvPr id="262" name="Google Shape;262;p12"/>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3" name="Google Shape;263;p12"/>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CASE STUDY #1</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67" name="Shape 267"/>
        <p:cNvGrpSpPr/>
        <p:nvPr/>
      </p:nvGrpSpPr>
      <p:grpSpPr>
        <a:xfrm>
          <a:off x="0" y="0"/>
          <a:ext cx="0" cy="0"/>
          <a:chOff x="0" y="0"/>
          <a:chExt cx="0" cy="0"/>
        </a:xfrm>
      </p:grpSpPr>
      <p:sp>
        <p:nvSpPr>
          <p:cNvPr id="268" name="Google Shape;268;p13"/>
          <p:cNvSpPr/>
          <p:nvPr/>
        </p:nvSpPr>
        <p:spPr>
          <a:xfrm>
            <a:off x="-1248082"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grpSp>
        <p:nvGrpSpPr>
          <p:cNvPr id="269" name="Google Shape;269;p13"/>
          <p:cNvGrpSpPr/>
          <p:nvPr/>
        </p:nvGrpSpPr>
        <p:grpSpPr>
          <a:xfrm>
            <a:off x="1028700" y="3644316"/>
            <a:ext cx="8527049" cy="1291816"/>
            <a:chOff x="0" y="193577"/>
            <a:chExt cx="11369400" cy="1722420"/>
          </a:xfrm>
        </p:grpSpPr>
        <p:sp>
          <p:nvSpPr>
            <p:cNvPr id="270" name="Google Shape;270;p13"/>
            <p:cNvSpPr txBox="1"/>
            <p:nvPr/>
          </p:nvSpPr>
          <p:spPr>
            <a:xfrm>
              <a:off x="0" y="193577"/>
              <a:ext cx="113694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Reading</a:t>
              </a:r>
              <a:endParaRPr sz="2600"/>
            </a:p>
          </p:txBody>
        </p:sp>
        <p:sp>
          <p:nvSpPr>
            <p:cNvPr id="271" name="Google Shape;271;p13"/>
            <p:cNvSpPr txBox="1"/>
            <p:nvPr/>
          </p:nvSpPr>
          <p:spPr>
            <a:xfrm>
              <a:off x="0" y="848897"/>
              <a:ext cx="11369400" cy="1067100"/>
            </a:xfrm>
            <a:prstGeom prst="rect">
              <a:avLst/>
            </a:prstGeom>
            <a:noFill/>
            <a:ln>
              <a:noFill/>
            </a:ln>
          </p:spPr>
          <p:txBody>
            <a:bodyPr anchorCtr="0" anchor="t" bIns="0" lIns="0" spcFirstLastPara="1" rIns="0" wrap="square" tIns="0">
              <a:spAutoFit/>
            </a:bodyPr>
            <a:lstStyle/>
            <a:p>
              <a:pPr indent="-393700" lvl="1" marL="457200" marR="0" rtl="0" algn="l">
                <a:lnSpc>
                  <a:spcPct val="100000"/>
                </a:lnSpc>
                <a:spcBef>
                  <a:spcPts val="0"/>
                </a:spcBef>
                <a:spcAft>
                  <a:spcPts val="0"/>
                </a:spcAft>
                <a:buClr>
                  <a:srgbClr val="4A4849"/>
                </a:buClr>
                <a:buSzPts val="2600"/>
                <a:buFont typeface="Arial"/>
                <a:buChar char="•"/>
              </a:pPr>
              <a:r>
                <a:rPr b="0" i="0" lang="en-US" sz="2600" u="sng" cap="none" strike="noStrike">
                  <a:solidFill>
                    <a:srgbClr val="4A4849"/>
                  </a:solidFill>
                  <a:latin typeface="Arial"/>
                  <a:ea typeface="Arial"/>
                  <a:cs typeface="Arial"/>
                  <a:sym typeface="Arial"/>
                  <a:hlinkClick r:id="rId3">
                    <a:extLst>
                      <a:ext uri="{A12FA001-AC4F-418D-AE19-62706E023703}">
                        <ahyp:hlinkClr val="tx"/>
                      </a:ext>
                    </a:extLst>
                  </a:hlinkClick>
                </a:rPr>
                <a:t>The inequitable distribution of power interruptions during the 2021 Texas winter storm Uri</a:t>
              </a:r>
              <a:endParaRPr sz="2600"/>
            </a:p>
          </p:txBody>
        </p:sp>
      </p:grpSp>
      <p:grpSp>
        <p:nvGrpSpPr>
          <p:cNvPr id="272" name="Google Shape;272;p13"/>
          <p:cNvGrpSpPr/>
          <p:nvPr/>
        </p:nvGrpSpPr>
        <p:grpSpPr>
          <a:xfrm>
            <a:off x="1028700" y="5509111"/>
            <a:ext cx="8527049" cy="2092366"/>
            <a:chOff x="0" y="251496"/>
            <a:chExt cx="11369400" cy="2789820"/>
          </a:xfrm>
        </p:grpSpPr>
        <p:sp>
          <p:nvSpPr>
            <p:cNvPr id="273" name="Google Shape;273;p13"/>
            <p:cNvSpPr txBox="1"/>
            <p:nvPr/>
          </p:nvSpPr>
          <p:spPr>
            <a:xfrm>
              <a:off x="0" y="251496"/>
              <a:ext cx="113694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Discussion Questions</a:t>
              </a:r>
              <a:endParaRPr sz="2600"/>
            </a:p>
          </p:txBody>
        </p:sp>
        <p:sp>
          <p:nvSpPr>
            <p:cNvPr id="274" name="Google Shape;274;p13"/>
            <p:cNvSpPr txBox="1"/>
            <p:nvPr/>
          </p:nvSpPr>
          <p:spPr>
            <a:xfrm>
              <a:off x="0" y="906816"/>
              <a:ext cx="11369400" cy="2134500"/>
            </a:xfrm>
            <a:prstGeom prst="rect">
              <a:avLst/>
            </a:prstGeom>
            <a:noFill/>
            <a:ln>
              <a:noFill/>
            </a:ln>
          </p:spPr>
          <p:txBody>
            <a:bodyPr anchorCtr="0" anchor="t" bIns="0" lIns="0" spcFirstLastPara="1" rIns="0" wrap="square" tIns="0">
              <a:spAutoFit/>
            </a:bodyPr>
            <a:lstStyle/>
            <a:p>
              <a:pPr indent="-271781" lvl="1" marL="518161" marR="0" rtl="0" algn="l">
                <a:lnSpc>
                  <a:spcPct val="100000"/>
                </a:lnSpc>
                <a:spcBef>
                  <a:spcPts val="0"/>
                </a:spcBef>
                <a:spcAft>
                  <a:spcPts val="0"/>
                </a:spcAft>
                <a:buClr>
                  <a:srgbClr val="4A4849"/>
                </a:buClr>
                <a:buSzPts val="2600"/>
                <a:buFont typeface="Arial"/>
                <a:buAutoNum type="arabicPeriod"/>
              </a:pPr>
              <a:r>
                <a:rPr b="0" i="0" lang="en-US" sz="2600" u="none" cap="none" strike="noStrike">
                  <a:solidFill>
                    <a:srgbClr val="4A4849"/>
                  </a:solidFill>
                  <a:latin typeface="Arial"/>
                  <a:ea typeface="Arial"/>
                  <a:cs typeface="Arial"/>
                  <a:sym typeface="Arial"/>
                </a:rPr>
                <a:t>How can we use data to inform recovery plans and prioritize resource distribution after climate disasters?</a:t>
              </a:r>
              <a:endParaRPr sz="2600"/>
            </a:p>
            <a:p>
              <a:pPr indent="-271781" lvl="1" marL="518161" marR="0" rtl="0" algn="l">
                <a:lnSpc>
                  <a:spcPct val="100000"/>
                </a:lnSpc>
                <a:spcBef>
                  <a:spcPts val="0"/>
                </a:spcBef>
                <a:spcAft>
                  <a:spcPts val="0"/>
                </a:spcAft>
                <a:buClr>
                  <a:srgbClr val="4A4849"/>
                </a:buClr>
                <a:buSzPts val="2600"/>
                <a:buFont typeface="Arial"/>
                <a:buAutoNum type="arabicPeriod"/>
              </a:pPr>
              <a:r>
                <a:rPr b="0" i="0" lang="en-US" sz="2600" u="none" cap="none" strike="noStrike">
                  <a:solidFill>
                    <a:srgbClr val="4A4849"/>
                  </a:solidFill>
                  <a:latin typeface="Arial"/>
                  <a:ea typeface="Arial"/>
                  <a:cs typeface="Arial"/>
                  <a:sym typeface="Arial"/>
                </a:rPr>
                <a:t>How can data transparency from utilities or the government promote accountability?</a:t>
              </a:r>
              <a:endParaRPr sz="2600"/>
            </a:p>
          </p:txBody>
        </p:sp>
      </p:grpSp>
      <p:sp>
        <p:nvSpPr>
          <p:cNvPr id="275" name="Google Shape;275;p13"/>
          <p:cNvSpPr txBox="1"/>
          <p:nvPr/>
        </p:nvSpPr>
        <p:spPr>
          <a:xfrm>
            <a:off x="1028700" y="1705893"/>
            <a:ext cx="46569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HOW CAN DATA BE USED TO QUANTIFY CLIMATE INJUSTICE?</a:t>
            </a:r>
            <a:endParaRPr sz="3200"/>
          </a:p>
        </p:txBody>
      </p:sp>
      <p:sp>
        <p:nvSpPr>
          <p:cNvPr id="276" name="Google Shape;276;p13"/>
          <p:cNvSpPr/>
          <p:nvPr/>
        </p:nvSpPr>
        <p:spPr>
          <a:xfrm>
            <a:off x="12962928" y="6609114"/>
            <a:ext cx="4296372" cy="2649186"/>
          </a:xfrm>
          <a:custGeom>
            <a:rect b="b" l="l" r="r" t="t"/>
            <a:pathLst>
              <a:path extrusionOk="0" h="2649186" w="4296372">
                <a:moveTo>
                  <a:pt x="0" y="0"/>
                </a:moveTo>
                <a:lnTo>
                  <a:pt x="4296372" y="0"/>
                </a:lnTo>
                <a:lnTo>
                  <a:pt x="4296372" y="2649186"/>
                </a:lnTo>
                <a:lnTo>
                  <a:pt x="0" y="2649186"/>
                </a:lnTo>
                <a:lnTo>
                  <a:pt x="0" y="0"/>
                </a:lnTo>
                <a:close/>
              </a:path>
            </a:pathLst>
          </a:custGeom>
          <a:blipFill rotWithShape="1">
            <a:blip r:embed="rId4">
              <a:alphaModFix/>
            </a:blip>
            <a:stretch>
              <a:fillRect b="0" l="-197159" r="0" t="0"/>
            </a:stretch>
          </a:blipFill>
          <a:ln>
            <a:noFill/>
          </a:ln>
        </p:spPr>
      </p:sp>
      <p:sp>
        <p:nvSpPr>
          <p:cNvPr id="277" name="Google Shape;277;p13"/>
          <p:cNvSpPr/>
          <p:nvPr/>
        </p:nvSpPr>
        <p:spPr>
          <a:xfrm>
            <a:off x="9786350" y="3834350"/>
            <a:ext cx="4296372" cy="2670135"/>
          </a:xfrm>
          <a:custGeom>
            <a:rect b="b" l="l" r="r" t="t"/>
            <a:pathLst>
              <a:path extrusionOk="0" h="2670135" w="4296372">
                <a:moveTo>
                  <a:pt x="0" y="0"/>
                </a:moveTo>
                <a:lnTo>
                  <a:pt x="4296373" y="0"/>
                </a:lnTo>
                <a:lnTo>
                  <a:pt x="4296373" y="2670134"/>
                </a:lnTo>
                <a:lnTo>
                  <a:pt x="0" y="2670134"/>
                </a:lnTo>
                <a:lnTo>
                  <a:pt x="0" y="0"/>
                </a:lnTo>
                <a:close/>
              </a:path>
            </a:pathLst>
          </a:custGeom>
          <a:blipFill rotWithShape="1">
            <a:blip r:embed="rId4">
              <a:alphaModFix/>
            </a:blip>
            <a:stretch>
              <a:fillRect b="0" l="-99910" r="-99580" t="0"/>
            </a:stretch>
          </a:blipFill>
          <a:ln>
            <a:noFill/>
          </a:ln>
        </p:spPr>
      </p:sp>
      <p:sp>
        <p:nvSpPr>
          <p:cNvPr id="278" name="Google Shape;278;p13"/>
          <p:cNvSpPr/>
          <p:nvPr/>
        </p:nvSpPr>
        <p:spPr>
          <a:xfrm>
            <a:off x="12962928" y="1056793"/>
            <a:ext cx="4296372" cy="2672927"/>
          </a:xfrm>
          <a:custGeom>
            <a:rect b="b" l="l" r="r" t="t"/>
            <a:pathLst>
              <a:path extrusionOk="0" h="2672927" w="4296372">
                <a:moveTo>
                  <a:pt x="0" y="0"/>
                </a:moveTo>
                <a:lnTo>
                  <a:pt x="4296372" y="0"/>
                </a:lnTo>
                <a:lnTo>
                  <a:pt x="4296372" y="2672927"/>
                </a:lnTo>
                <a:lnTo>
                  <a:pt x="0" y="2672927"/>
                </a:lnTo>
                <a:lnTo>
                  <a:pt x="0" y="0"/>
                </a:lnTo>
                <a:close/>
              </a:path>
            </a:pathLst>
          </a:custGeom>
          <a:blipFill rotWithShape="1">
            <a:blip r:embed="rId4">
              <a:alphaModFix/>
            </a:blip>
            <a:stretch>
              <a:fillRect b="0" l="0" r="-199823" t="0"/>
            </a:stretch>
          </a:blipFill>
          <a:ln>
            <a:noFill/>
          </a:ln>
        </p:spPr>
      </p:sp>
      <p:sp>
        <p:nvSpPr>
          <p:cNvPr id="279" name="Google Shape;279;p13"/>
          <p:cNvSpPr txBox="1"/>
          <p:nvPr/>
        </p:nvSpPr>
        <p:spPr>
          <a:xfrm>
            <a:off x="14311323" y="4760595"/>
            <a:ext cx="25575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100">
                <a:solidFill>
                  <a:srgbClr val="4A4849"/>
                </a:solidFill>
              </a:rPr>
              <a:t>Figures from Shah et al. (2023). License: CC BY.</a:t>
            </a:r>
            <a:endParaRPr>
              <a:solidFill>
                <a:srgbClr val="4A4849"/>
              </a:solidFill>
            </a:endParaRPr>
          </a:p>
        </p:txBody>
      </p:sp>
      <p:grpSp>
        <p:nvGrpSpPr>
          <p:cNvPr id="280" name="Google Shape;280;p13"/>
          <p:cNvGrpSpPr/>
          <p:nvPr/>
        </p:nvGrpSpPr>
        <p:grpSpPr>
          <a:xfrm>
            <a:off x="962027" y="1003725"/>
            <a:ext cx="8746177" cy="458700"/>
            <a:chOff x="962027" y="1003725"/>
            <a:chExt cx="8746177" cy="458700"/>
          </a:xfrm>
        </p:grpSpPr>
        <p:sp>
          <p:nvSpPr>
            <p:cNvPr id="281" name="Google Shape;281;p13"/>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2" name="Google Shape;282;p13"/>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CASE STUDY #1</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86" name="Shape 286"/>
        <p:cNvGrpSpPr/>
        <p:nvPr/>
      </p:nvGrpSpPr>
      <p:grpSpPr>
        <a:xfrm>
          <a:off x="0" y="0"/>
          <a:ext cx="0" cy="0"/>
          <a:chOff x="0" y="0"/>
          <a:chExt cx="0" cy="0"/>
        </a:xfrm>
      </p:grpSpPr>
      <p:sp>
        <p:nvSpPr>
          <p:cNvPr id="287" name="Google Shape;287;p14"/>
          <p:cNvSpPr/>
          <p:nvPr/>
        </p:nvSpPr>
        <p:spPr>
          <a:xfrm>
            <a:off x="-1248082"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grpSp>
        <p:nvGrpSpPr>
          <p:cNvPr id="288" name="Google Shape;288;p14"/>
          <p:cNvGrpSpPr/>
          <p:nvPr/>
        </p:nvGrpSpPr>
        <p:grpSpPr>
          <a:xfrm>
            <a:off x="1028700" y="2594258"/>
            <a:ext cx="4335976" cy="1291816"/>
            <a:chOff x="0" y="-38100"/>
            <a:chExt cx="5781300" cy="1722420"/>
          </a:xfrm>
        </p:grpSpPr>
        <p:sp>
          <p:nvSpPr>
            <p:cNvPr id="289" name="Google Shape;289;p14"/>
            <p:cNvSpPr txBox="1"/>
            <p:nvPr/>
          </p:nvSpPr>
          <p:spPr>
            <a:xfrm>
              <a:off x="0" y="-38100"/>
              <a:ext cx="57813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Reading</a:t>
              </a:r>
              <a:endParaRPr sz="2600"/>
            </a:p>
          </p:txBody>
        </p:sp>
        <p:sp>
          <p:nvSpPr>
            <p:cNvPr id="290" name="Google Shape;290;p14"/>
            <p:cNvSpPr txBox="1"/>
            <p:nvPr/>
          </p:nvSpPr>
          <p:spPr>
            <a:xfrm>
              <a:off x="0" y="617220"/>
              <a:ext cx="5781300" cy="1067100"/>
            </a:xfrm>
            <a:prstGeom prst="rect">
              <a:avLst/>
            </a:prstGeom>
            <a:noFill/>
            <a:ln>
              <a:noFill/>
            </a:ln>
          </p:spPr>
          <p:txBody>
            <a:bodyPr anchorCtr="0" anchor="t" bIns="0" lIns="0" spcFirstLastPara="1" rIns="0" wrap="square" tIns="0">
              <a:spAutoFit/>
            </a:bodyPr>
            <a:lstStyle/>
            <a:p>
              <a:pPr indent="-393700" lvl="1" marL="457200" marR="0" rtl="0" algn="l">
                <a:lnSpc>
                  <a:spcPct val="100000"/>
                </a:lnSpc>
                <a:spcBef>
                  <a:spcPts val="0"/>
                </a:spcBef>
                <a:spcAft>
                  <a:spcPts val="0"/>
                </a:spcAft>
                <a:buClr>
                  <a:srgbClr val="4A4849"/>
                </a:buClr>
                <a:buSzPts val="2600"/>
                <a:buFont typeface="Arial"/>
                <a:buChar char="•"/>
              </a:pPr>
              <a:r>
                <a:rPr b="0" i="0" lang="en-US" sz="2600" u="sng" cap="none" strike="noStrike">
                  <a:solidFill>
                    <a:srgbClr val="4A4849"/>
                  </a:solidFill>
                  <a:latin typeface="Arial"/>
                  <a:ea typeface="Arial"/>
                  <a:cs typeface="Arial"/>
                  <a:sym typeface="Arial"/>
                  <a:hlinkClick r:id="rId3">
                    <a:extLst>
                      <a:ext uri="{A12FA001-AC4F-418D-AE19-62706E023703}">
                        <ahyp:hlinkClr val="tx"/>
                      </a:ext>
                    </a:extLst>
                  </a:hlinkClick>
                </a:rPr>
                <a:t>Power Outage and Environmental Justice</a:t>
              </a:r>
              <a:endParaRPr sz="2600"/>
            </a:p>
          </p:txBody>
        </p:sp>
      </p:grpSp>
      <p:grpSp>
        <p:nvGrpSpPr>
          <p:cNvPr id="291" name="Google Shape;291;p14"/>
          <p:cNvGrpSpPr/>
          <p:nvPr/>
        </p:nvGrpSpPr>
        <p:grpSpPr>
          <a:xfrm>
            <a:off x="1028700" y="4329713"/>
            <a:ext cx="4335976" cy="4493566"/>
            <a:chOff x="0" y="-38100"/>
            <a:chExt cx="5781300" cy="5991420"/>
          </a:xfrm>
        </p:grpSpPr>
        <p:sp>
          <p:nvSpPr>
            <p:cNvPr id="292" name="Google Shape;292;p14"/>
            <p:cNvSpPr txBox="1"/>
            <p:nvPr/>
          </p:nvSpPr>
          <p:spPr>
            <a:xfrm>
              <a:off x="0" y="-38100"/>
              <a:ext cx="57813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Discussion Questions</a:t>
              </a:r>
              <a:endParaRPr sz="2600"/>
            </a:p>
          </p:txBody>
        </p:sp>
        <p:sp>
          <p:nvSpPr>
            <p:cNvPr id="293" name="Google Shape;293;p14"/>
            <p:cNvSpPr txBox="1"/>
            <p:nvPr/>
          </p:nvSpPr>
          <p:spPr>
            <a:xfrm>
              <a:off x="0" y="617220"/>
              <a:ext cx="5781300" cy="5336100"/>
            </a:xfrm>
            <a:prstGeom prst="rect">
              <a:avLst/>
            </a:prstGeom>
            <a:noFill/>
            <a:ln>
              <a:noFill/>
            </a:ln>
          </p:spPr>
          <p:txBody>
            <a:bodyPr anchorCtr="0" anchor="t" bIns="0" lIns="0" spcFirstLastPara="1" rIns="0" wrap="square" tIns="0">
              <a:spAutoFit/>
            </a:bodyPr>
            <a:lstStyle/>
            <a:p>
              <a:pPr indent="-271781" lvl="1" marL="518161" marR="0" rtl="0" algn="l">
                <a:lnSpc>
                  <a:spcPct val="100000"/>
                </a:lnSpc>
                <a:spcBef>
                  <a:spcPts val="0"/>
                </a:spcBef>
                <a:spcAft>
                  <a:spcPts val="0"/>
                </a:spcAft>
                <a:buClr>
                  <a:srgbClr val="4A4849"/>
                </a:buClr>
                <a:buSzPts val="2600"/>
                <a:buFont typeface="Arial"/>
                <a:buAutoNum type="arabicPeriod"/>
              </a:pPr>
              <a:r>
                <a:rPr b="0" i="0" lang="en-US" sz="2600" u="none" cap="none" strike="noStrike">
                  <a:solidFill>
                    <a:srgbClr val="4A4849"/>
                  </a:solidFill>
                  <a:latin typeface="Arial"/>
                  <a:ea typeface="Arial"/>
                  <a:cs typeface="Arial"/>
                  <a:sym typeface="Arial"/>
                </a:rPr>
                <a:t>How is energy burden used as a metric of energy injustice? What other metrics should be considered?</a:t>
              </a:r>
              <a:endParaRPr sz="2600"/>
            </a:p>
            <a:p>
              <a:pPr indent="-271781" lvl="1" marL="518161" marR="0" rtl="0" algn="l">
                <a:lnSpc>
                  <a:spcPct val="100000"/>
                </a:lnSpc>
                <a:spcBef>
                  <a:spcPts val="0"/>
                </a:spcBef>
                <a:spcAft>
                  <a:spcPts val="0"/>
                </a:spcAft>
                <a:buClr>
                  <a:srgbClr val="4A4849"/>
                </a:buClr>
                <a:buSzPts val="2600"/>
                <a:buFont typeface="Arial"/>
                <a:buAutoNum type="arabicPeriod"/>
              </a:pPr>
              <a:r>
                <a:rPr b="0" i="0" lang="en-US" sz="2600" u="none" cap="none" strike="noStrike">
                  <a:solidFill>
                    <a:srgbClr val="4A4849"/>
                  </a:solidFill>
                  <a:latin typeface="Arial"/>
                  <a:ea typeface="Arial"/>
                  <a:cs typeface="Arial"/>
                  <a:sym typeface="Arial"/>
                </a:rPr>
                <a:t>What statistical methods can be used to link infrastructure failure with socioeconomic or racial disparities?</a:t>
              </a:r>
              <a:endParaRPr sz="2600"/>
            </a:p>
          </p:txBody>
        </p:sp>
      </p:grpSp>
      <p:sp>
        <p:nvSpPr>
          <p:cNvPr id="294" name="Google Shape;294;p14"/>
          <p:cNvSpPr txBox="1"/>
          <p:nvPr/>
        </p:nvSpPr>
        <p:spPr>
          <a:xfrm>
            <a:off x="1028700" y="1705893"/>
            <a:ext cx="46569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CLIMATE JUSTICE</a:t>
            </a:r>
            <a:endParaRPr sz="3200"/>
          </a:p>
        </p:txBody>
      </p:sp>
      <p:sp>
        <p:nvSpPr>
          <p:cNvPr id="295" name="Google Shape;295;p14"/>
          <p:cNvSpPr/>
          <p:nvPr/>
        </p:nvSpPr>
        <p:spPr>
          <a:xfrm>
            <a:off x="5968526" y="1677318"/>
            <a:ext cx="11290774" cy="6422036"/>
          </a:xfrm>
          <a:custGeom>
            <a:rect b="b" l="l" r="r" t="t"/>
            <a:pathLst>
              <a:path extrusionOk="0" h="6422036" w="11290774">
                <a:moveTo>
                  <a:pt x="0" y="0"/>
                </a:moveTo>
                <a:lnTo>
                  <a:pt x="11290774" y="0"/>
                </a:lnTo>
                <a:lnTo>
                  <a:pt x="11290774" y="6422036"/>
                </a:lnTo>
                <a:lnTo>
                  <a:pt x="0" y="6422036"/>
                </a:lnTo>
                <a:lnTo>
                  <a:pt x="0" y="0"/>
                </a:lnTo>
                <a:close/>
              </a:path>
            </a:pathLst>
          </a:custGeom>
          <a:blipFill rotWithShape="1">
            <a:blip r:embed="rId4">
              <a:alphaModFix/>
            </a:blip>
            <a:stretch>
              <a:fillRect b="0" l="0" r="0" t="0"/>
            </a:stretch>
          </a:blipFill>
          <a:ln>
            <a:noFill/>
          </a:ln>
        </p:spPr>
      </p:sp>
      <p:sp>
        <p:nvSpPr>
          <p:cNvPr id="296" name="Google Shape;296;p14"/>
          <p:cNvSpPr txBox="1"/>
          <p:nvPr/>
        </p:nvSpPr>
        <p:spPr>
          <a:xfrm>
            <a:off x="14701698" y="8189616"/>
            <a:ext cx="25575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4A4849"/>
                </a:solidFill>
                <a:latin typeface="Arial"/>
                <a:ea typeface="Arial"/>
                <a:cs typeface="Arial"/>
                <a:sym typeface="Arial"/>
              </a:rPr>
              <a:t>Xu et al. (2023)</a:t>
            </a:r>
            <a:endParaRPr>
              <a:solidFill>
                <a:srgbClr val="4A4849"/>
              </a:solidFill>
            </a:endParaRPr>
          </a:p>
        </p:txBody>
      </p:sp>
      <p:grpSp>
        <p:nvGrpSpPr>
          <p:cNvPr id="297" name="Google Shape;297;p14"/>
          <p:cNvGrpSpPr/>
          <p:nvPr/>
        </p:nvGrpSpPr>
        <p:grpSpPr>
          <a:xfrm>
            <a:off x="962027" y="1003725"/>
            <a:ext cx="8746177" cy="458700"/>
            <a:chOff x="962027" y="1003725"/>
            <a:chExt cx="8746177" cy="458700"/>
          </a:xfrm>
        </p:grpSpPr>
        <p:sp>
          <p:nvSpPr>
            <p:cNvPr id="298" name="Google Shape;298;p14"/>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9" name="Google Shape;299;p14"/>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CASE STUDY #1</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03" name="Shape 303"/>
        <p:cNvGrpSpPr/>
        <p:nvPr/>
      </p:nvGrpSpPr>
      <p:grpSpPr>
        <a:xfrm>
          <a:off x="0" y="0"/>
          <a:ext cx="0" cy="0"/>
          <a:chOff x="0" y="0"/>
          <a:chExt cx="0" cy="0"/>
        </a:xfrm>
      </p:grpSpPr>
      <p:sp>
        <p:nvSpPr>
          <p:cNvPr id="304" name="Google Shape;304;p15"/>
          <p:cNvSpPr/>
          <p:nvPr/>
        </p:nvSpPr>
        <p:spPr>
          <a:xfrm>
            <a:off x="6178038" y="9715500"/>
            <a:ext cx="12109962" cy="571500"/>
          </a:xfrm>
          <a:custGeom>
            <a:rect b="b" l="l" r="r" t="t"/>
            <a:pathLst>
              <a:path extrusionOk="0" h="150519" w="3189455">
                <a:moveTo>
                  <a:pt x="0" y="0"/>
                </a:moveTo>
                <a:lnTo>
                  <a:pt x="3189455" y="0"/>
                </a:lnTo>
                <a:lnTo>
                  <a:pt x="3189455" y="150519"/>
                </a:lnTo>
                <a:lnTo>
                  <a:pt x="0" y="150519"/>
                </a:lnTo>
                <a:close/>
              </a:path>
            </a:pathLst>
          </a:custGeom>
          <a:solidFill>
            <a:srgbClr val="4A4849"/>
          </a:solidFill>
          <a:ln>
            <a:noFill/>
          </a:ln>
        </p:spPr>
      </p:sp>
      <p:sp>
        <p:nvSpPr>
          <p:cNvPr id="305" name="Google Shape;305;p15"/>
          <p:cNvSpPr/>
          <p:nvPr/>
        </p:nvSpPr>
        <p:spPr>
          <a:xfrm>
            <a:off x="7952925" y="1028700"/>
            <a:ext cx="8560188" cy="8229600"/>
          </a:xfrm>
          <a:custGeom>
            <a:rect b="b" l="l" r="r" t="t"/>
            <a:pathLst>
              <a:path extrusionOk="0" h="8229600" w="8560188">
                <a:moveTo>
                  <a:pt x="0" y="0"/>
                </a:moveTo>
                <a:lnTo>
                  <a:pt x="8560188" y="0"/>
                </a:lnTo>
                <a:lnTo>
                  <a:pt x="8560188" y="8229600"/>
                </a:lnTo>
                <a:lnTo>
                  <a:pt x="0" y="8229600"/>
                </a:lnTo>
                <a:lnTo>
                  <a:pt x="0" y="0"/>
                </a:lnTo>
                <a:close/>
              </a:path>
            </a:pathLst>
          </a:custGeom>
          <a:blipFill rotWithShape="1">
            <a:blip r:embed="rId3">
              <a:alphaModFix/>
            </a:blip>
            <a:stretch>
              <a:fillRect b="0" l="-399" r="-398" t="0"/>
            </a:stretch>
          </a:blipFill>
          <a:ln>
            <a:noFill/>
          </a:ln>
        </p:spPr>
      </p:sp>
      <p:sp>
        <p:nvSpPr>
          <p:cNvPr id="306" name="Google Shape;306;p15"/>
          <p:cNvSpPr/>
          <p:nvPr/>
        </p:nvSpPr>
        <p:spPr>
          <a:xfrm>
            <a:off x="0" y="9715500"/>
            <a:ext cx="6178038" cy="571500"/>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grpSp>
        <p:nvGrpSpPr>
          <p:cNvPr id="307" name="Google Shape;307;p15"/>
          <p:cNvGrpSpPr/>
          <p:nvPr/>
        </p:nvGrpSpPr>
        <p:grpSpPr>
          <a:xfrm>
            <a:off x="1028700" y="3125780"/>
            <a:ext cx="4335976" cy="3292966"/>
            <a:chOff x="0" y="251496"/>
            <a:chExt cx="5781300" cy="4390620"/>
          </a:xfrm>
        </p:grpSpPr>
        <p:sp>
          <p:nvSpPr>
            <p:cNvPr id="308" name="Google Shape;308;p15"/>
            <p:cNvSpPr txBox="1"/>
            <p:nvPr/>
          </p:nvSpPr>
          <p:spPr>
            <a:xfrm>
              <a:off x="0" y="251496"/>
              <a:ext cx="57813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Create a diagram</a:t>
              </a:r>
              <a:endParaRPr sz="2600"/>
            </a:p>
          </p:txBody>
        </p:sp>
        <p:sp>
          <p:nvSpPr>
            <p:cNvPr id="309" name="Google Shape;309;p15"/>
            <p:cNvSpPr txBox="1"/>
            <p:nvPr/>
          </p:nvSpPr>
          <p:spPr>
            <a:xfrm>
              <a:off x="0" y="906816"/>
              <a:ext cx="5781300" cy="373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0" u="none" cap="none" strike="noStrike">
                  <a:solidFill>
                    <a:srgbClr val="4A4849"/>
                  </a:solidFill>
                  <a:latin typeface="Arial"/>
                  <a:ea typeface="Arial"/>
                  <a:cs typeface="Arial"/>
                  <a:sym typeface="Arial"/>
                </a:rPr>
                <a:t>Create a flow diagram of system failures and interdependencies in Texas. Highlight how grid modernization can incorporate principles of climate justice. </a:t>
              </a:r>
              <a:endParaRPr sz="2600"/>
            </a:p>
          </p:txBody>
        </p:sp>
      </p:grpSp>
      <p:sp>
        <p:nvSpPr>
          <p:cNvPr id="310" name="Google Shape;310;p15"/>
          <p:cNvSpPr txBox="1"/>
          <p:nvPr/>
        </p:nvSpPr>
        <p:spPr>
          <a:xfrm>
            <a:off x="1028700" y="1705893"/>
            <a:ext cx="46569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DIAGRAMING A JUST GRID</a:t>
            </a:r>
            <a:endParaRPr sz="3200"/>
          </a:p>
        </p:txBody>
      </p:sp>
      <p:grpSp>
        <p:nvGrpSpPr>
          <p:cNvPr id="311" name="Google Shape;311;p15"/>
          <p:cNvGrpSpPr/>
          <p:nvPr/>
        </p:nvGrpSpPr>
        <p:grpSpPr>
          <a:xfrm>
            <a:off x="1028700" y="6761326"/>
            <a:ext cx="4335975" cy="2092365"/>
            <a:chOff x="0" y="-38100"/>
            <a:chExt cx="5781300" cy="2789820"/>
          </a:xfrm>
        </p:grpSpPr>
        <p:sp>
          <p:nvSpPr>
            <p:cNvPr id="312" name="Google Shape;312;p15"/>
            <p:cNvSpPr txBox="1"/>
            <p:nvPr/>
          </p:nvSpPr>
          <p:spPr>
            <a:xfrm>
              <a:off x="0" y="-38100"/>
              <a:ext cx="57813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Discuss</a:t>
              </a:r>
              <a:endParaRPr sz="2600"/>
            </a:p>
          </p:txBody>
        </p:sp>
        <p:sp>
          <p:nvSpPr>
            <p:cNvPr id="313" name="Google Shape;313;p15"/>
            <p:cNvSpPr txBox="1"/>
            <p:nvPr/>
          </p:nvSpPr>
          <p:spPr>
            <a:xfrm>
              <a:off x="0" y="617220"/>
              <a:ext cx="5781300" cy="213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0" u="none" cap="none" strike="noStrike">
                  <a:solidFill>
                    <a:srgbClr val="4A4849"/>
                  </a:solidFill>
                  <a:latin typeface="Arial"/>
                  <a:ea typeface="Arial"/>
                  <a:cs typeface="Arial"/>
                  <a:sym typeface="Arial"/>
                </a:rPr>
                <a:t>How might we design a system that ensures the most vulnerable communities remain protected?</a:t>
              </a:r>
              <a:endParaRPr sz="2600"/>
            </a:p>
          </p:txBody>
        </p:sp>
      </p:grpSp>
      <p:grpSp>
        <p:nvGrpSpPr>
          <p:cNvPr id="314" name="Google Shape;314;p15"/>
          <p:cNvGrpSpPr/>
          <p:nvPr/>
        </p:nvGrpSpPr>
        <p:grpSpPr>
          <a:xfrm>
            <a:off x="962025" y="1003725"/>
            <a:ext cx="8746178" cy="458700"/>
            <a:chOff x="962025" y="1003725"/>
            <a:chExt cx="8746178" cy="458700"/>
          </a:xfrm>
        </p:grpSpPr>
        <p:sp>
          <p:nvSpPr>
            <p:cNvPr id="315" name="Google Shape;315;p15"/>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6" name="Google Shape;316;p15"/>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#1</a:t>
              </a:r>
              <a:endParaRPr/>
            </a:p>
          </p:txBody>
        </p:sp>
      </p:grpSp>
      <p:sp>
        <p:nvSpPr>
          <p:cNvPr id="317" name="Google Shape;317;p15"/>
          <p:cNvSpPr txBox="1"/>
          <p:nvPr/>
        </p:nvSpPr>
        <p:spPr>
          <a:xfrm>
            <a:off x="8068700" y="9044250"/>
            <a:ext cx="9560700" cy="554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1800">
                <a:solidFill>
                  <a:srgbClr val="4A4849"/>
                </a:solidFill>
              </a:rPr>
              <a:t>© Connecticut House Democrats. All rights reserved. This content is excluded from our Creative Commons license. For more information, see </a:t>
            </a:r>
            <a:r>
              <a:rPr lang="en-US" sz="1800" u="sng">
                <a:solidFill>
                  <a:schemeClr val="hlink"/>
                </a:solidFill>
                <a:hlinkClick r:id="rId4"/>
              </a:rPr>
              <a:t>https://ocw.mit.edu/help/faq-fair-use/ </a:t>
            </a:r>
            <a:r>
              <a:rPr lang="en-US" sz="1800">
                <a:solidFill>
                  <a:srgbClr val="4A4849"/>
                </a:solidFill>
              </a:rPr>
              <a:t>.</a:t>
            </a:r>
            <a:endParaRPr sz="1800">
              <a:solidFill>
                <a:srgbClr val="4A484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21" name="Shape 321"/>
        <p:cNvGrpSpPr/>
        <p:nvPr/>
      </p:nvGrpSpPr>
      <p:grpSpPr>
        <a:xfrm>
          <a:off x="0" y="0"/>
          <a:ext cx="0" cy="0"/>
          <a:chOff x="0" y="0"/>
          <a:chExt cx="0" cy="0"/>
        </a:xfrm>
      </p:grpSpPr>
      <p:pic>
        <p:nvPicPr>
          <p:cNvPr id="322" name="Google Shape;322;p16" title="ap22241680857756-16881d1070b548a546ef16dc83cc28fe92753521.jpg.png"/>
          <p:cNvPicPr preferRelativeResize="0"/>
          <p:nvPr/>
        </p:nvPicPr>
        <p:blipFill rotWithShape="1">
          <a:blip r:embed="rId3">
            <a:alphaModFix/>
          </a:blip>
          <a:srcRect b="0" l="52310" r="0" t="0"/>
          <a:stretch/>
        </p:blipFill>
        <p:spPr>
          <a:xfrm>
            <a:off x="12110000" y="2"/>
            <a:ext cx="6178048" cy="9715500"/>
          </a:xfrm>
          <a:prstGeom prst="rect">
            <a:avLst/>
          </a:prstGeom>
          <a:noFill/>
          <a:ln>
            <a:noFill/>
          </a:ln>
        </p:spPr>
      </p:pic>
      <p:sp>
        <p:nvSpPr>
          <p:cNvPr id="323" name="Google Shape;323;p16"/>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24" name="Google Shape;324;p16"/>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325" name="Google Shape;325;p16"/>
          <p:cNvGrpSpPr/>
          <p:nvPr/>
        </p:nvGrpSpPr>
        <p:grpSpPr>
          <a:xfrm>
            <a:off x="1028700" y="2314763"/>
            <a:ext cx="10425375" cy="5771220"/>
            <a:chOff x="0" y="104775"/>
            <a:chExt cx="13900500" cy="7694960"/>
          </a:xfrm>
        </p:grpSpPr>
        <p:sp>
          <p:nvSpPr>
            <p:cNvPr id="326" name="Google Shape;326;p16"/>
            <p:cNvSpPr txBox="1"/>
            <p:nvPr/>
          </p:nvSpPr>
          <p:spPr>
            <a:xfrm>
              <a:off x="0" y="104775"/>
              <a:ext cx="13900500" cy="666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Case Study: Water Crisis Jackson, MS</a:t>
              </a:r>
              <a:endParaRPr/>
            </a:p>
          </p:txBody>
        </p:sp>
        <p:sp>
          <p:nvSpPr>
            <p:cNvPr id="327" name="Google Shape;327;p16"/>
            <p:cNvSpPr txBox="1"/>
            <p:nvPr/>
          </p:nvSpPr>
          <p:spPr>
            <a:xfrm>
              <a:off x="0" y="7143035"/>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3</a:t>
              </a:r>
              <a:endParaRPr/>
            </a:p>
          </p:txBody>
        </p:sp>
      </p:grpSp>
      <p:sp>
        <p:nvSpPr>
          <p:cNvPr id="328" name="Google Shape;328;p16"/>
          <p:cNvSpPr txBox="1"/>
          <p:nvPr/>
        </p:nvSpPr>
        <p:spPr>
          <a:xfrm>
            <a:off x="11992850" y="8766000"/>
            <a:ext cx="6178200" cy="8313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1800">
                <a:solidFill>
                  <a:srgbClr val="FFFFFF"/>
                </a:solidFill>
              </a:rPr>
              <a:t>© Rogelio V. Solis / AP. All rights reserved. This content is excluded from our Creative Commons license. For more information, see </a:t>
            </a:r>
            <a:r>
              <a:rPr lang="en-US" sz="1800" u="sng">
                <a:solidFill>
                  <a:schemeClr val="hlink"/>
                </a:solidFill>
                <a:hlinkClick r:id="rId4"/>
              </a:rPr>
              <a:t>https://ocw.mit.edu/help/faq-fair-use/</a:t>
            </a:r>
            <a:r>
              <a:rPr lang="en-US" sz="1800">
                <a:solidFill>
                  <a:srgbClr val="FFFFFF"/>
                </a:solidFill>
              </a:rPr>
              <a:t>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32" name="Shape 332"/>
        <p:cNvGrpSpPr/>
        <p:nvPr/>
      </p:nvGrpSpPr>
      <p:grpSpPr>
        <a:xfrm>
          <a:off x="0" y="0"/>
          <a:ext cx="0" cy="0"/>
          <a:chOff x="0" y="0"/>
          <a:chExt cx="0" cy="0"/>
        </a:xfrm>
      </p:grpSpPr>
      <p:sp>
        <p:nvSpPr>
          <p:cNvPr id="333" name="Google Shape;333;p17"/>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grpSp>
        <p:nvGrpSpPr>
          <p:cNvPr id="334" name="Google Shape;334;p17"/>
          <p:cNvGrpSpPr/>
          <p:nvPr/>
        </p:nvGrpSpPr>
        <p:grpSpPr>
          <a:xfrm>
            <a:off x="12109962" y="-144661"/>
            <a:ext cx="6178038" cy="9860161"/>
            <a:chOff x="0" y="-38100"/>
            <a:chExt cx="1627138" cy="2596915"/>
          </a:xfrm>
        </p:grpSpPr>
        <p:sp>
          <p:nvSpPr>
            <p:cNvPr id="335" name="Google Shape;335;p17"/>
            <p:cNvSpPr/>
            <p:nvPr/>
          </p:nvSpPr>
          <p:spPr>
            <a:xfrm>
              <a:off x="0" y="0"/>
              <a:ext cx="1627138" cy="2558815"/>
            </a:xfrm>
            <a:custGeom>
              <a:rect b="b" l="l" r="r" t="t"/>
              <a:pathLst>
                <a:path extrusionOk="0" h="2558815" w="1627138">
                  <a:moveTo>
                    <a:pt x="0" y="0"/>
                  </a:moveTo>
                  <a:lnTo>
                    <a:pt x="1627138" y="0"/>
                  </a:lnTo>
                  <a:lnTo>
                    <a:pt x="1627138" y="2558815"/>
                  </a:lnTo>
                  <a:lnTo>
                    <a:pt x="0" y="2558815"/>
                  </a:lnTo>
                  <a:close/>
                </a:path>
              </a:pathLst>
            </a:custGeom>
            <a:solidFill>
              <a:srgbClr val="DCC8BE"/>
            </a:solidFill>
            <a:ln>
              <a:noFill/>
            </a:ln>
          </p:spPr>
        </p:sp>
        <p:sp>
          <p:nvSpPr>
            <p:cNvPr id="336" name="Google Shape;336;p17"/>
            <p:cNvSpPr txBox="1"/>
            <p:nvPr/>
          </p:nvSpPr>
          <p:spPr>
            <a:xfrm>
              <a:off x="0" y="-38100"/>
              <a:ext cx="1627138" cy="259691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7" name="Google Shape;337;p17"/>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338" name="Google Shape;338;p17"/>
          <p:cNvGrpSpPr/>
          <p:nvPr/>
        </p:nvGrpSpPr>
        <p:grpSpPr>
          <a:xfrm>
            <a:off x="1019175" y="1606594"/>
            <a:ext cx="10757475" cy="7233091"/>
            <a:chOff x="0" y="66675"/>
            <a:chExt cx="14343300" cy="9644121"/>
          </a:xfrm>
        </p:grpSpPr>
        <p:sp>
          <p:nvSpPr>
            <p:cNvPr id="339" name="Google Shape;339;p17"/>
            <p:cNvSpPr txBox="1"/>
            <p:nvPr/>
          </p:nvSpPr>
          <p:spPr>
            <a:xfrm>
              <a:off x="0" y="66675"/>
              <a:ext cx="14343300" cy="287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How Climate Change Impacts Water</a:t>
              </a:r>
              <a:endParaRPr/>
            </a:p>
          </p:txBody>
        </p:sp>
        <p:sp>
          <p:nvSpPr>
            <p:cNvPr id="340" name="Google Shape;340;p17"/>
            <p:cNvSpPr txBox="1"/>
            <p:nvPr/>
          </p:nvSpPr>
          <p:spPr>
            <a:xfrm>
              <a:off x="0" y="3940099"/>
              <a:ext cx="14238900" cy="1724700"/>
            </a:xfrm>
            <a:prstGeom prst="rect">
              <a:avLst/>
            </a:prstGeom>
            <a:noFill/>
            <a:ln>
              <a:noFill/>
            </a:ln>
          </p:spPr>
          <p:txBody>
            <a:bodyPr anchorCtr="0" anchor="t" bIns="0" lIns="0" spcFirstLastPara="1" rIns="0" wrap="square" tIns="0">
              <a:spAutoFit/>
            </a:bodyPr>
            <a:lstStyle/>
            <a:p>
              <a:pPr indent="-362013" lvl="1" marL="457200" marR="0" rtl="0" algn="l">
                <a:lnSpc>
                  <a:spcPct val="100000"/>
                </a:lnSpc>
                <a:spcBef>
                  <a:spcPts val="0"/>
                </a:spcBef>
                <a:spcAft>
                  <a:spcPts val="0"/>
                </a:spcAft>
                <a:buClr>
                  <a:srgbClr val="4A4849"/>
                </a:buClr>
                <a:buSzPts val="2101"/>
                <a:buFont typeface="Arial"/>
                <a:buChar char="•"/>
              </a:pPr>
              <a:r>
                <a:rPr b="0" i="0" lang="en-US" sz="2101" u="sng" cap="none" strike="noStrike">
                  <a:solidFill>
                    <a:srgbClr val="4A4849"/>
                  </a:solidFill>
                  <a:latin typeface="Arial"/>
                  <a:ea typeface="Arial"/>
                  <a:cs typeface="Arial"/>
                  <a:sym typeface="Arial"/>
                  <a:hlinkClick r:id="rId3">
                    <a:extLst>
                      <a:ext uri="{A12FA001-AC4F-418D-AE19-62706E023703}">
                        <ahyp:hlinkClr val="tx"/>
                      </a:ext>
                    </a:extLst>
                  </a:hlinkClick>
                </a:rPr>
                <a:t>The Crisis in Jackson shows how Climate Change is threatening water supplies</a:t>
              </a:r>
              <a:endParaRPr/>
            </a:p>
            <a:p>
              <a:pPr indent="-362013" lvl="1" marL="457200" marR="0" rtl="0" algn="l">
                <a:lnSpc>
                  <a:spcPct val="100000"/>
                </a:lnSpc>
                <a:spcBef>
                  <a:spcPts val="0"/>
                </a:spcBef>
                <a:spcAft>
                  <a:spcPts val="0"/>
                </a:spcAft>
                <a:buClr>
                  <a:srgbClr val="4A4849"/>
                </a:buClr>
                <a:buSzPts val="2101"/>
                <a:buFont typeface="Arial"/>
                <a:buChar char="•"/>
              </a:pPr>
              <a:r>
                <a:rPr b="0" i="0" lang="en-US" sz="2101" u="sng" cap="none" strike="noStrike">
                  <a:solidFill>
                    <a:srgbClr val="4A4849"/>
                  </a:solidFill>
                  <a:latin typeface="Arial"/>
                  <a:ea typeface="Arial"/>
                  <a:cs typeface="Arial"/>
                  <a:sym typeface="Arial"/>
                  <a:hlinkClick r:id="rId4">
                    <a:extLst>
                      <a:ext uri="{A12FA001-AC4F-418D-AE19-62706E023703}">
                        <ahyp:hlinkClr val="tx"/>
                      </a:ext>
                    </a:extLst>
                  </a:hlinkClick>
                </a:rPr>
                <a:t>Flooding Treatment plant failure leaves Jackson, Mississippi without drinking water </a:t>
              </a:r>
              <a:endParaRPr/>
            </a:p>
            <a:p>
              <a:pPr indent="-362013" lvl="1" marL="457200" marR="0" rtl="0" algn="l">
                <a:lnSpc>
                  <a:spcPct val="100000"/>
                </a:lnSpc>
                <a:spcBef>
                  <a:spcPts val="0"/>
                </a:spcBef>
                <a:spcAft>
                  <a:spcPts val="0"/>
                </a:spcAft>
                <a:buClr>
                  <a:srgbClr val="4A4849"/>
                </a:buClr>
                <a:buSzPts val="2101"/>
                <a:buFont typeface="Arial"/>
                <a:buChar char="•"/>
              </a:pPr>
              <a:r>
                <a:rPr b="0" i="0" lang="en-US" sz="2101" u="sng" cap="none" strike="noStrike">
                  <a:solidFill>
                    <a:srgbClr val="4A4849"/>
                  </a:solidFill>
                  <a:latin typeface="Arial"/>
                  <a:ea typeface="Arial"/>
                  <a:cs typeface="Arial"/>
                  <a:sym typeface="Arial"/>
                  <a:hlinkClick r:id="rId5">
                    <a:extLst>
                      <a:ext uri="{A12FA001-AC4F-418D-AE19-62706E023703}">
                        <ahyp:hlinkClr val="tx"/>
                      </a:ext>
                    </a:extLst>
                  </a:hlinkClick>
                </a:rPr>
                <a:t>Lack of State Financial Support and Local Capacity Prolonged Jackson, Mississippi Drinking Water Issues</a:t>
              </a:r>
              <a:r>
                <a:rPr b="0" i="0" lang="en-US" sz="2101" u="none" cap="none" strike="noStrike">
                  <a:solidFill>
                    <a:srgbClr val="4A4849"/>
                  </a:solidFill>
                  <a:latin typeface="Arial"/>
                  <a:ea typeface="Arial"/>
                  <a:cs typeface="Arial"/>
                  <a:sym typeface="Arial"/>
                </a:rPr>
                <a:t> (p.</a:t>
              </a:r>
              <a:r>
                <a:rPr b="0" i="0" lang="en-US" sz="2101" u="sng" cap="none" strike="noStrike">
                  <a:solidFill>
                    <a:srgbClr val="4A4849"/>
                  </a:solidFill>
                  <a:latin typeface="Arial"/>
                  <a:ea typeface="Arial"/>
                  <a:cs typeface="Arial"/>
                  <a:sym typeface="Arial"/>
                  <a:hlinkClick r:id="rId6">
                    <a:extLst>
                      <a:ext uri="{A12FA001-AC4F-418D-AE19-62706E023703}">
                        <ahyp:hlinkClr val="tx"/>
                      </a:ext>
                    </a:extLst>
                  </a:hlinkClick>
                </a:rPr>
                <a:t> 1 - 7</a:t>
              </a:r>
              <a:r>
                <a:rPr b="0" i="0" lang="en-US" sz="2101" u="none" cap="none" strike="noStrike">
                  <a:solidFill>
                    <a:srgbClr val="4A4849"/>
                  </a:solidFill>
                  <a:latin typeface="Arial"/>
                  <a:ea typeface="Arial"/>
                  <a:cs typeface="Arial"/>
                  <a:sym typeface="Arial"/>
                </a:rPr>
                <a:t>)</a:t>
              </a:r>
              <a:endParaRPr/>
            </a:p>
          </p:txBody>
        </p:sp>
        <p:sp>
          <p:nvSpPr>
            <p:cNvPr id="341" name="Google Shape;341;p17"/>
            <p:cNvSpPr txBox="1"/>
            <p:nvPr/>
          </p:nvSpPr>
          <p:spPr>
            <a:xfrm>
              <a:off x="0" y="3304812"/>
              <a:ext cx="14238900" cy="47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301" u="none" cap="none" strike="noStrike">
                  <a:solidFill>
                    <a:srgbClr val="4A4849"/>
                  </a:solidFill>
                  <a:latin typeface="Arial"/>
                  <a:ea typeface="Arial"/>
                  <a:cs typeface="Arial"/>
                  <a:sym typeface="Arial"/>
                </a:rPr>
                <a:t>Readings</a:t>
              </a:r>
              <a:endParaRPr/>
            </a:p>
          </p:txBody>
        </p:sp>
        <p:sp>
          <p:nvSpPr>
            <p:cNvPr id="342" name="Google Shape;342;p17"/>
            <p:cNvSpPr txBox="1"/>
            <p:nvPr/>
          </p:nvSpPr>
          <p:spPr>
            <a:xfrm>
              <a:off x="12700" y="7123596"/>
              <a:ext cx="14238900" cy="2587200"/>
            </a:xfrm>
            <a:prstGeom prst="rect">
              <a:avLst/>
            </a:prstGeom>
            <a:noFill/>
            <a:ln>
              <a:noFill/>
            </a:ln>
          </p:spPr>
          <p:txBody>
            <a:bodyPr anchorCtr="0" anchor="t" bIns="0" lIns="0" spcFirstLastPara="1" rIns="0" wrap="square" tIns="0">
              <a:spAutoFit/>
            </a:bodyPr>
            <a:lstStyle/>
            <a:p>
              <a:pPr indent="-358496" lvl="1" marL="453683" marR="0" rtl="0" algn="l">
                <a:lnSpc>
                  <a:spcPct val="100000"/>
                </a:lnSpc>
                <a:spcBef>
                  <a:spcPts val="0"/>
                </a:spcBef>
                <a:spcAft>
                  <a:spcPts val="0"/>
                </a:spcAft>
                <a:buClr>
                  <a:srgbClr val="4A4849"/>
                </a:buClr>
                <a:buSzPts val="2101"/>
                <a:buFont typeface="Arial"/>
                <a:buChar char="•"/>
              </a:pPr>
              <a:r>
                <a:rPr b="0" i="0" lang="en-US" sz="2101" u="none" cap="none" strike="noStrike">
                  <a:solidFill>
                    <a:srgbClr val="4A4849"/>
                  </a:solidFill>
                  <a:latin typeface="Arial"/>
                  <a:ea typeface="Arial"/>
                  <a:cs typeface="Arial"/>
                  <a:sym typeface="Arial"/>
                </a:rPr>
                <a:t>How are climate change and water infrastructure connected?</a:t>
              </a:r>
              <a:endParaRPr/>
            </a:p>
            <a:p>
              <a:pPr indent="-358496" lvl="1" marL="453683" marR="0" rtl="0" algn="l">
                <a:lnSpc>
                  <a:spcPct val="100000"/>
                </a:lnSpc>
                <a:spcBef>
                  <a:spcPts val="0"/>
                </a:spcBef>
                <a:spcAft>
                  <a:spcPts val="0"/>
                </a:spcAft>
                <a:buClr>
                  <a:srgbClr val="4A4849"/>
                </a:buClr>
                <a:buSzPts val="2101"/>
                <a:buFont typeface="Arial"/>
                <a:buChar char="•"/>
              </a:pPr>
              <a:r>
                <a:rPr b="0" i="0" lang="en-US" sz="2101" u="none" cap="none" strike="noStrike">
                  <a:solidFill>
                    <a:srgbClr val="4A4849"/>
                  </a:solidFill>
                  <a:latin typeface="Arial"/>
                  <a:ea typeface="Arial"/>
                  <a:cs typeface="Arial"/>
                  <a:sym typeface="Arial"/>
                </a:rPr>
                <a:t>Why are historically underfunded systems like Jackson more vulnerable to climate events?</a:t>
              </a:r>
              <a:endParaRPr/>
            </a:p>
            <a:p>
              <a:pPr indent="-358496" lvl="1" marL="453683" marR="0" rtl="0" algn="l">
                <a:lnSpc>
                  <a:spcPct val="100000"/>
                </a:lnSpc>
                <a:spcBef>
                  <a:spcPts val="0"/>
                </a:spcBef>
                <a:spcAft>
                  <a:spcPts val="0"/>
                </a:spcAft>
                <a:buClr>
                  <a:srgbClr val="4A4849"/>
                </a:buClr>
                <a:buSzPts val="2101"/>
                <a:buFont typeface="Arial"/>
                <a:buChar char="•"/>
              </a:pPr>
              <a:r>
                <a:rPr b="0" i="0" lang="en-US" sz="2101" u="none" cap="none" strike="noStrike">
                  <a:solidFill>
                    <a:srgbClr val="4A4849"/>
                  </a:solidFill>
                  <a:latin typeface="Arial"/>
                  <a:ea typeface="Arial"/>
                  <a:cs typeface="Arial"/>
                  <a:sym typeface="Arial"/>
                </a:rPr>
                <a:t>Who should be responsible for funding and implementing climate adaptation strategies in cities like Jackson?</a:t>
              </a:r>
              <a:endParaRPr/>
            </a:p>
            <a:p>
              <a:pPr indent="228600" lvl="0" marL="0" marR="0" rtl="0" algn="l">
                <a:lnSpc>
                  <a:spcPct val="100000"/>
                </a:lnSpc>
                <a:spcBef>
                  <a:spcPts val="0"/>
                </a:spcBef>
                <a:spcAft>
                  <a:spcPts val="0"/>
                </a:spcAft>
                <a:buNone/>
              </a:pPr>
              <a:r>
                <a:t/>
              </a:r>
              <a:endParaRPr b="0" i="0" sz="2101" u="none" cap="none" strike="noStrike">
                <a:solidFill>
                  <a:srgbClr val="4A4849"/>
                </a:solidFill>
                <a:latin typeface="Arial"/>
                <a:ea typeface="Arial"/>
                <a:cs typeface="Arial"/>
                <a:sym typeface="Arial"/>
              </a:endParaRPr>
            </a:p>
          </p:txBody>
        </p:sp>
        <p:sp>
          <p:nvSpPr>
            <p:cNvPr id="343" name="Google Shape;343;p17"/>
            <p:cNvSpPr txBox="1"/>
            <p:nvPr/>
          </p:nvSpPr>
          <p:spPr>
            <a:xfrm>
              <a:off x="12700" y="6488308"/>
              <a:ext cx="14238900" cy="47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301" u="none" cap="none" strike="noStrike">
                  <a:solidFill>
                    <a:srgbClr val="4A4849"/>
                  </a:solidFill>
                  <a:latin typeface="Arial"/>
                  <a:ea typeface="Arial"/>
                  <a:cs typeface="Arial"/>
                  <a:sym typeface="Arial"/>
                </a:rPr>
                <a:t>Discussion questions</a:t>
              </a:r>
              <a:endParaRPr/>
            </a:p>
          </p:txBody>
        </p:sp>
      </p:grpSp>
      <p:sp>
        <p:nvSpPr>
          <p:cNvPr id="344" name="Google Shape;344;p17"/>
          <p:cNvSpPr/>
          <p:nvPr/>
        </p:nvSpPr>
        <p:spPr>
          <a:xfrm>
            <a:off x="12372071" y="2953119"/>
            <a:ext cx="5653820" cy="3809261"/>
          </a:xfrm>
          <a:custGeom>
            <a:rect b="b" l="l" r="r" t="t"/>
            <a:pathLst>
              <a:path extrusionOk="0" h="3809261" w="5653820">
                <a:moveTo>
                  <a:pt x="0" y="0"/>
                </a:moveTo>
                <a:lnTo>
                  <a:pt x="5653820" y="0"/>
                </a:lnTo>
                <a:lnTo>
                  <a:pt x="5653820" y="3809262"/>
                </a:lnTo>
                <a:lnTo>
                  <a:pt x="0" y="3809262"/>
                </a:lnTo>
                <a:lnTo>
                  <a:pt x="0" y="0"/>
                </a:lnTo>
                <a:close/>
              </a:path>
            </a:pathLst>
          </a:custGeom>
          <a:blipFill rotWithShape="1">
            <a:blip r:embed="rId7">
              <a:alphaModFix/>
            </a:blip>
            <a:stretch>
              <a:fillRect b="0" l="0" r="0" t="0"/>
            </a:stretch>
          </a:blipFill>
          <a:ln>
            <a:noFill/>
          </a:ln>
        </p:spPr>
      </p:sp>
      <p:sp>
        <p:nvSpPr>
          <p:cNvPr id="345" name="Google Shape;345;p17"/>
          <p:cNvSpPr txBox="1"/>
          <p:nvPr/>
        </p:nvSpPr>
        <p:spPr>
          <a:xfrm>
            <a:off x="12474063" y="6864300"/>
            <a:ext cx="55518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4A4849"/>
                </a:solidFill>
              </a:rPr>
              <a:t>This image is in the public domain.</a:t>
            </a:r>
            <a:endParaRPr>
              <a:solidFill>
                <a:srgbClr val="4A4849"/>
              </a:solidFill>
            </a:endParaRPr>
          </a:p>
        </p:txBody>
      </p:sp>
      <p:grpSp>
        <p:nvGrpSpPr>
          <p:cNvPr id="346" name="Google Shape;346;p17"/>
          <p:cNvGrpSpPr/>
          <p:nvPr/>
        </p:nvGrpSpPr>
        <p:grpSpPr>
          <a:xfrm>
            <a:off x="962027" y="1003725"/>
            <a:ext cx="8746177" cy="458700"/>
            <a:chOff x="962027" y="1003725"/>
            <a:chExt cx="8746177" cy="458700"/>
          </a:xfrm>
        </p:grpSpPr>
        <p:sp>
          <p:nvSpPr>
            <p:cNvPr id="347" name="Google Shape;347;p17"/>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latin typeface="Calibri"/>
                <a:ea typeface="Calibri"/>
                <a:cs typeface="Calibri"/>
                <a:sym typeface="Calibri"/>
              </a:endParaRPr>
            </a:p>
          </p:txBody>
        </p:sp>
        <p:sp>
          <p:nvSpPr>
            <p:cNvPr id="348" name="Google Shape;348;p17"/>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000">
                  <a:solidFill>
                    <a:srgbClr val="FAF6EE"/>
                  </a:solidFill>
                </a:rPr>
                <a:t>CASE STUDY #2</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52" name="Shape 352"/>
        <p:cNvGrpSpPr/>
        <p:nvPr/>
      </p:nvGrpSpPr>
      <p:grpSpPr>
        <a:xfrm>
          <a:off x="0" y="0"/>
          <a:ext cx="0" cy="0"/>
          <a:chOff x="0" y="0"/>
          <a:chExt cx="0" cy="0"/>
        </a:xfrm>
      </p:grpSpPr>
      <p:sp>
        <p:nvSpPr>
          <p:cNvPr id="353" name="Google Shape;353;p18"/>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grpSp>
        <p:nvGrpSpPr>
          <p:cNvPr id="354" name="Google Shape;354;p18"/>
          <p:cNvGrpSpPr/>
          <p:nvPr/>
        </p:nvGrpSpPr>
        <p:grpSpPr>
          <a:xfrm>
            <a:off x="12109962" y="-144661"/>
            <a:ext cx="6178038" cy="9860161"/>
            <a:chOff x="0" y="-38100"/>
            <a:chExt cx="1627138" cy="2596915"/>
          </a:xfrm>
        </p:grpSpPr>
        <p:sp>
          <p:nvSpPr>
            <p:cNvPr id="355" name="Google Shape;355;p18"/>
            <p:cNvSpPr/>
            <p:nvPr/>
          </p:nvSpPr>
          <p:spPr>
            <a:xfrm>
              <a:off x="0" y="0"/>
              <a:ext cx="1627138" cy="2558815"/>
            </a:xfrm>
            <a:custGeom>
              <a:rect b="b" l="l" r="r" t="t"/>
              <a:pathLst>
                <a:path extrusionOk="0" h="2558815" w="1627138">
                  <a:moveTo>
                    <a:pt x="0" y="0"/>
                  </a:moveTo>
                  <a:lnTo>
                    <a:pt x="1627138" y="0"/>
                  </a:lnTo>
                  <a:lnTo>
                    <a:pt x="1627138" y="2558815"/>
                  </a:lnTo>
                  <a:lnTo>
                    <a:pt x="0" y="2558815"/>
                  </a:lnTo>
                  <a:close/>
                </a:path>
              </a:pathLst>
            </a:custGeom>
            <a:solidFill>
              <a:srgbClr val="D8E9F0"/>
            </a:solidFill>
            <a:ln>
              <a:noFill/>
            </a:ln>
          </p:spPr>
        </p:sp>
        <p:sp>
          <p:nvSpPr>
            <p:cNvPr id="356" name="Google Shape;356;p18"/>
            <p:cNvSpPr txBox="1"/>
            <p:nvPr/>
          </p:nvSpPr>
          <p:spPr>
            <a:xfrm>
              <a:off x="0" y="-38100"/>
              <a:ext cx="1627138" cy="259691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7" name="Google Shape;357;p18"/>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358" name="Google Shape;358;p18"/>
          <p:cNvGrpSpPr/>
          <p:nvPr/>
        </p:nvGrpSpPr>
        <p:grpSpPr>
          <a:xfrm>
            <a:off x="1019175" y="1606594"/>
            <a:ext cx="10757475" cy="7509841"/>
            <a:chOff x="0" y="66675"/>
            <a:chExt cx="14343300" cy="10013121"/>
          </a:xfrm>
        </p:grpSpPr>
        <p:sp>
          <p:nvSpPr>
            <p:cNvPr id="359" name="Google Shape;359;p18"/>
            <p:cNvSpPr txBox="1"/>
            <p:nvPr/>
          </p:nvSpPr>
          <p:spPr>
            <a:xfrm>
              <a:off x="0" y="66675"/>
              <a:ext cx="14343300" cy="430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Understanding the Technical Failures of the Jackson Water Crisis</a:t>
              </a:r>
              <a:endParaRPr/>
            </a:p>
          </p:txBody>
        </p:sp>
        <p:sp>
          <p:nvSpPr>
            <p:cNvPr id="360" name="Google Shape;360;p18"/>
            <p:cNvSpPr txBox="1"/>
            <p:nvPr/>
          </p:nvSpPr>
          <p:spPr>
            <a:xfrm>
              <a:off x="0" y="5235499"/>
              <a:ext cx="14238900" cy="1293600"/>
            </a:xfrm>
            <a:prstGeom prst="rect">
              <a:avLst/>
            </a:prstGeom>
            <a:noFill/>
            <a:ln>
              <a:noFill/>
            </a:ln>
          </p:spPr>
          <p:txBody>
            <a:bodyPr anchorCtr="0" anchor="t" bIns="0" lIns="0" spcFirstLastPara="1" rIns="0" wrap="square" tIns="0">
              <a:spAutoFit/>
            </a:bodyPr>
            <a:lstStyle/>
            <a:p>
              <a:pPr indent="-358496" lvl="1" marL="453683" marR="0" rtl="0" algn="l">
                <a:lnSpc>
                  <a:spcPct val="100000"/>
                </a:lnSpc>
                <a:spcBef>
                  <a:spcPts val="0"/>
                </a:spcBef>
                <a:spcAft>
                  <a:spcPts val="0"/>
                </a:spcAft>
                <a:buClr>
                  <a:srgbClr val="4A4849"/>
                </a:buClr>
                <a:buSzPts val="2101"/>
                <a:buFont typeface="Arial"/>
                <a:buChar char="•"/>
              </a:pPr>
              <a:r>
                <a:rPr b="0" i="0" lang="en-US" sz="2101" u="sng" cap="none" strike="noStrike">
                  <a:solidFill>
                    <a:srgbClr val="4A4849"/>
                  </a:solidFill>
                  <a:latin typeface="Arial"/>
                  <a:ea typeface="Arial"/>
                  <a:cs typeface="Arial"/>
                  <a:sym typeface="Arial"/>
                  <a:hlinkClick r:id="rId3">
                    <a:extLst>
                      <a:ext uri="{A12FA001-AC4F-418D-AE19-62706E023703}">
                        <ahyp:hlinkClr val="tx"/>
                      </a:ext>
                    </a:extLst>
                  </a:hlinkClick>
                </a:rPr>
                <a:t>Decrepit pipes put Jackson, Mississippi on the Edge of a Catastrophe. </a:t>
              </a:r>
              <a:endParaRPr/>
            </a:p>
            <a:p>
              <a:pPr indent="-358496" lvl="1" marL="453683" marR="0" rtl="0" algn="l">
                <a:lnSpc>
                  <a:spcPct val="100000"/>
                </a:lnSpc>
                <a:spcBef>
                  <a:spcPts val="0"/>
                </a:spcBef>
                <a:spcAft>
                  <a:spcPts val="0"/>
                </a:spcAft>
                <a:buClr>
                  <a:srgbClr val="4A4849"/>
                </a:buClr>
                <a:buSzPts val="2101"/>
                <a:buFont typeface="Arial"/>
                <a:buChar char="•"/>
              </a:pPr>
              <a:r>
                <a:rPr b="0" i="0" lang="en-US" sz="2101" u="sng" cap="none" strike="noStrike">
                  <a:solidFill>
                    <a:srgbClr val="4A4849"/>
                  </a:solidFill>
                  <a:latin typeface="Arial"/>
                  <a:ea typeface="Arial"/>
                  <a:cs typeface="Arial"/>
                  <a:sym typeface="Arial"/>
                  <a:hlinkClick r:id="rId4">
                    <a:extLst>
                      <a:ext uri="{A12FA001-AC4F-418D-AE19-62706E023703}">
                        <ahyp:hlinkClr val="tx"/>
                      </a:ext>
                    </a:extLst>
                  </a:hlinkClick>
                </a:rPr>
                <a:t>Big Companies Cashed in on Mississippi’s Water. Small Towns Paid the Price</a:t>
              </a:r>
              <a:endParaRPr/>
            </a:p>
            <a:p>
              <a:pPr indent="-358496" lvl="1" marL="453683" marR="0" rtl="0" algn="l">
                <a:lnSpc>
                  <a:spcPct val="100000"/>
                </a:lnSpc>
                <a:spcBef>
                  <a:spcPts val="0"/>
                </a:spcBef>
                <a:spcAft>
                  <a:spcPts val="0"/>
                </a:spcAft>
                <a:buClr>
                  <a:srgbClr val="4A4849"/>
                </a:buClr>
                <a:buSzPts val="2101"/>
                <a:buFont typeface="Arial"/>
                <a:buChar char="•"/>
              </a:pPr>
              <a:r>
                <a:rPr b="0" i="0" lang="en-US" sz="2101" u="sng" cap="none" strike="noStrike">
                  <a:solidFill>
                    <a:srgbClr val="4A4849"/>
                  </a:solidFill>
                  <a:latin typeface="Arial"/>
                  <a:ea typeface="Arial"/>
                  <a:cs typeface="Arial"/>
                  <a:sym typeface="Arial"/>
                  <a:hlinkClick r:id="rId5">
                    <a:extLst>
                      <a:ext uri="{A12FA001-AC4F-418D-AE19-62706E023703}">
                        <ahyp:hlinkClr val="tx"/>
                      </a:ext>
                    </a:extLst>
                  </a:hlinkClick>
                </a:rPr>
                <a:t>Jackson water crisis reveals perils of neglected infrastructure</a:t>
              </a:r>
              <a:endParaRPr/>
            </a:p>
          </p:txBody>
        </p:sp>
        <p:sp>
          <p:nvSpPr>
            <p:cNvPr id="361" name="Google Shape;361;p18"/>
            <p:cNvSpPr txBox="1"/>
            <p:nvPr/>
          </p:nvSpPr>
          <p:spPr>
            <a:xfrm>
              <a:off x="0" y="4600212"/>
              <a:ext cx="14238900" cy="47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301" u="none" cap="none" strike="noStrike">
                  <a:solidFill>
                    <a:srgbClr val="4A4849"/>
                  </a:solidFill>
                  <a:latin typeface="Arial"/>
                  <a:ea typeface="Arial"/>
                  <a:cs typeface="Arial"/>
                  <a:sym typeface="Arial"/>
                </a:rPr>
                <a:t>Readings</a:t>
              </a:r>
              <a:endParaRPr/>
            </a:p>
          </p:txBody>
        </p:sp>
        <p:sp>
          <p:nvSpPr>
            <p:cNvPr id="362" name="Google Shape;362;p18"/>
            <p:cNvSpPr txBox="1"/>
            <p:nvPr/>
          </p:nvSpPr>
          <p:spPr>
            <a:xfrm>
              <a:off x="12700" y="7923696"/>
              <a:ext cx="14238900" cy="2156100"/>
            </a:xfrm>
            <a:prstGeom prst="rect">
              <a:avLst/>
            </a:prstGeom>
            <a:noFill/>
            <a:ln>
              <a:noFill/>
            </a:ln>
          </p:spPr>
          <p:txBody>
            <a:bodyPr anchorCtr="0" anchor="t" bIns="0" lIns="0" spcFirstLastPara="1" rIns="0" wrap="square" tIns="0">
              <a:spAutoFit/>
            </a:bodyPr>
            <a:lstStyle/>
            <a:p>
              <a:pPr indent="-358496" lvl="1" marL="453683" marR="0" rtl="0" algn="l">
                <a:lnSpc>
                  <a:spcPct val="100000"/>
                </a:lnSpc>
                <a:spcBef>
                  <a:spcPts val="0"/>
                </a:spcBef>
                <a:spcAft>
                  <a:spcPts val="0"/>
                </a:spcAft>
                <a:buClr>
                  <a:srgbClr val="4A4849"/>
                </a:buClr>
                <a:buSzPts val="2101"/>
                <a:buFont typeface="Arial"/>
                <a:buChar char="•"/>
              </a:pPr>
              <a:r>
                <a:rPr b="0" i="0" lang="en-US" sz="2101" u="none" cap="none" strike="noStrike">
                  <a:solidFill>
                    <a:srgbClr val="4A4849"/>
                  </a:solidFill>
                  <a:latin typeface="Arial"/>
                  <a:ea typeface="Arial"/>
                  <a:cs typeface="Arial"/>
                  <a:sym typeface="Arial"/>
                </a:rPr>
                <a:t>What specific engineering systems failed during the crisis?</a:t>
              </a:r>
              <a:endParaRPr/>
            </a:p>
            <a:p>
              <a:pPr indent="-358496" lvl="1" marL="453683" marR="0" rtl="0" algn="l">
                <a:lnSpc>
                  <a:spcPct val="100000"/>
                </a:lnSpc>
                <a:spcBef>
                  <a:spcPts val="0"/>
                </a:spcBef>
                <a:spcAft>
                  <a:spcPts val="0"/>
                </a:spcAft>
                <a:buClr>
                  <a:srgbClr val="4A4849"/>
                </a:buClr>
                <a:buSzPts val="2101"/>
                <a:buFont typeface="Arial"/>
                <a:buChar char="•"/>
              </a:pPr>
              <a:r>
                <a:rPr b="0" i="0" lang="en-US" sz="2101" u="none" cap="none" strike="noStrike">
                  <a:solidFill>
                    <a:srgbClr val="4A4849"/>
                  </a:solidFill>
                  <a:latin typeface="Arial"/>
                  <a:ea typeface="Arial"/>
                  <a:cs typeface="Arial"/>
                  <a:sym typeface="Arial"/>
                </a:rPr>
                <a:t>What are the typical components of a municipal water system? How do they react under stress?</a:t>
              </a:r>
              <a:endParaRPr/>
            </a:p>
            <a:p>
              <a:pPr indent="-358496" lvl="1" marL="453683" marR="0" rtl="0" algn="l">
                <a:lnSpc>
                  <a:spcPct val="100000"/>
                </a:lnSpc>
                <a:spcBef>
                  <a:spcPts val="0"/>
                </a:spcBef>
                <a:spcAft>
                  <a:spcPts val="0"/>
                </a:spcAft>
                <a:buClr>
                  <a:srgbClr val="4A4849"/>
                </a:buClr>
                <a:buSzPts val="2101"/>
                <a:buFont typeface="Arial"/>
                <a:buChar char="•"/>
              </a:pPr>
              <a:r>
                <a:rPr b="0" i="0" lang="en-US" sz="2101" u="none" cap="none" strike="noStrike">
                  <a:solidFill>
                    <a:srgbClr val="4A4849"/>
                  </a:solidFill>
                  <a:latin typeface="Arial"/>
                  <a:ea typeface="Arial"/>
                  <a:cs typeface="Arial"/>
                  <a:sym typeface="Arial"/>
                </a:rPr>
                <a:t>How do engineers typically assess the resilience of infrastructure systems?</a:t>
              </a:r>
              <a:endParaRPr/>
            </a:p>
            <a:p>
              <a:pPr indent="-358496" lvl="1" marL="453683" marR="0" rtl="0" algn="l">
                <a:lnSpc>
                  <a:spcPct val="100000"/>
                </a:lnSpc>
                <a:spcBef>
                  <a:spcPts val="0"/>
                </a:spcBef>
                <a:spcAft>
                  <a:spcPts val="0"/>
                </a:spcAft>
                <a:buClr>
                  <a:srgbClr val="4A4849"/>
                </a:buClr>
                <a:buSzPts val="2101"/>
                <a:buFont typeface="Arial"/>
                <a:buChar char="•"/>
              </a:pPr>
              <a:r>
                <a:rPr b="0" i="0" lang="en-US" sz="2101" u="none" cap="none" strike="noStrike">
                  <a:solidFill>
                    <a:srgbClr val="4A4849"/>
                  </a:solidFill>
                  <a:latin typeface="Arial"/>
                  <a:ea typeface="Arial"/>
                  <a:cs typeface="Arial"/>
                  <a:sym typeface="Arial"/>
                </a:rPr>
                <a:t>How do they design for these disasters? Identify gaps in the design process.</a:t>
              </a:r>
              <a:endParaRPr/>
            </a:p>
          </p:txBody>
        </p:sp>
        <p:sp>
          <p:nvSpPr>
            <p:cNvPr id="363" name="Google Shape;363;p18"/>
            <p:cNvSpPr txBox="1"/>
            <p:nvPr/>
          </p:nvSpPr>
          <p:spPr>
            <a:xfrm>
              <a:off x="12700" y="7288408"/>
              <a:ext cx="14238900" cy="47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301" u="none" cap="none" strike="noStrike">
                  <a:solidFill>
                    <a:srgbClr val="4A4849"/>
                  </a:solidFill>
                  <a:latin typeface="Arial"/>
                  <a:ea typeface="Arial"/>
                  <a:cs typeface="Arial"/>
                  <a:sym typeface="Arial"/>
                </a:rPr>
                <a:t>Discussion questions</a:t>
              </a:r>
              <a:endParaRPr/>
            </a:p>
          </p:txBody>
        </p:sp>
      </p:grpSp>
      <p:sp>
        <p:nvSpPr>
          <p:cNvPr id="364" name="Google Shape;364;p18"/>
          <p:cNvSpPr txBox="1"/>
          <p:nvPr/>
        </p:nvSpPr>
        <p:spPr>
          <a:xfrm>
            <a:off x="15213529" y="7348138"/>
            <a:ext cx="2557500" cy="2154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t/>
            </a:r>
            <a:endParaRPr>
              <a:solidFill>
                <a:srgbClr val="4A4849"/>
              </a:solidFill>
            </a:endParaRPr>
          </a:p>
        </p:txBody>
      </p:sp>
      <p:grpSp>
        <p:nvGrpSpPr>
          <p:cNvPr id="365" name="Google Shape;365;p18"/>
          <p:cNvGrpSpPr/>
          <p:nvPr/>
        </p:nvGrpSpPr>
        <p:grpSpPr>
          <a:xfrm>
            <a:off x="962027" y="1003725"/>
            <a:ext cx="8746177" cy="458700"/>
            <a:chOff x="962027" y="1003725"/>
            <a:chExt cx="8746177" cy="458700"/>
          </a:xfrm>
        </p:grpSpPr>
        <p:sp>
          <p:nvSpPr>
            <p:cNvPr id="366" name="Google Shape;366;p18"/>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67" name="Google Shape;367;p18"/>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CASE STUDY #2</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71" name="Shape 371"/>
        <p:cNvGrpSpPr/>
        <p:nvPr/>
      </p:nvGrpSpPr>
      <p:grpSpPr>
        <a:xfrm>
          <a:off x="0" y="0"/>
          <a:ext cx="0" cy="0"/>
          <a:chOff x="0" y="0"/>
          <a:chExt cx="0" cy="0"/>
        </a:xfrm>
      </p:grpSpPr>
      <p:sp>
        <p:nvSpPr>
          <p:cNvPr id="372" name="Google Shape;372;p19"/>
          <p:cNvSpPr/>
          <p:nvPr/>
        </p:nvSpPr>
        <p:spPr>
          <a:xfrm>
            <a:off x="-1248082"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grpSp>
        <p:nvGrpSpPr>
          <p:cNvPr id="373" name="Google Shape;373;p19"/>
          <p:cNvGrpSpPr/>
          <p:nvPr/>
        </p:nvGrpSpPr>
        <p:grpSpPr>
          <a:xfrm>
            <a:off x="1028700" y="3895418"/>
            <a:ext cx="7886700" cy="2098298"/>
            <a:chOff x="0" y="-47625"/>
            <a:chExt cx="10515600" cy="2797731"/>
          </a:xfrm>
        </p:grpSpPr>
        <p:sp>
          <p:nvSpPr>
            <p:cNvPr id="374" name="Google Shape;374;p19"/>
            <p:cNvSpPr txBox="1"/>
            <p:nvPr/>
          </p:nvSpPr>
          <p:spPr>
            <a:xfrm>
              <a:off x="0" y="-47625"/>
              <a:ext cx="10515600" cy="47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300" u="none" cap="none" strike="noStrike">
                  <a:solidFill>
                    <a:srgbClr val="4A4849"/>
                  </a:solidFill>
                  <a:latin typeface="Arial"/>
                  <a:ea typeface="Arial"/>
                  <a:cs typeface="Arial"/>
                  <a:sym typeface="Arial"/>
                </a:rPr>
                <a:t>Readings</a:t>
              </a:r>
              <a:endParaRPr/>
            </a:p>
          </p:txBody>
        </p:sp>
        <p:sp>
          <p:nvSpPr>
            <p:cNvPr id="375" name="Google Shape;375;p19"/>
            <p:cNvSpPr txBox="1"/>
            <p:nvPr/>
          </p:nvSpPr>
          <p:spPr>
            <a:xfrm>
              <a:off x="0" y="595206"/>
              <a:ext cx="10515600" cy="2154900"/>
            </a:xfrm>
            <a:prstGeom prst="rect">
              <a:avLst/>
            </a:prstGeom>
            <a:noFill/>
            <a:ln>
              <a:noFill/>
            </a:ln>
          </p:spPr>
          <p:txBody>
            <a:bodyPr anchorCtr="0" anchor="t" bIns="0" lIns="0" spcFirstLastPara="1" rIns="0" wrap="square" tIns="0">
              <a:spAutoFit/>
            </a:bodyPr>
            <a:lstStyle/>
            <a:p>
              <a:pPr indent="-358143" lvl="1" marL="453393" marR="0" rtl="0" algn="l">
                <a:lnSpc>
                  <a:spcPct val="100000"/>
                </a:lnSpc>
                <a:spcBef>
                  <a:spcPts val="0"/>
                </a:spcBef>
                <a:spcAft>
                  <a:spcPts val="0"/>
                </a:spcAft>
                <a:buClr>
                  <a:srgbClr val="4A4849"/>
                </a:buClr>
                <a:buSzPts val="2100"/>
                <a:buFont typeface="Arial"/>
                <a:buChar char="•"/>
              </a:pPr>
              <a:r>
                <a:rPr b="0" i="0" lang="en-US" sz="2100" u="sng" cap="none" strike="noStrike">
                  <a:solidFill>
                    <a:srgbClr val="4A4849"/>
                  </a:solidFill>
                  <a:latin typeface="Arial"/>
                  <a:ea typeface="Arial"/>
                  <a:cs typeface="Arial"/>
                  <a:sym typeface="Arial"/>
                  <a:hlinkClick r:id="rId3">
                    <a:extLst>
                      <a:ext uri="{A12FA001-AC4F-418D-AE19-62706E023703}">
                        <ahyp:hlinkClr val="tx"/>
                      </a:ext>
                    </a:extLst>
                  </a:hlinkClick>
                </a:rPr>
                <a:t>Decrepit pipes put Jackson, Mississippi on the Edge of a Catastrophe. </a:t>
              </a:r>
              <a:endParaRPr/>
            </a:p>
            <a:p>
              <a:pPr indent="-358143" lvl="1" marL="453393" marR="0" rtl="0" algn="l">
                <a:lnSpc>
                  <a:spcPct val="100000"/>
                </a:lnSpc>
                <a:spcBef>
                  <a:spcPts val="0"/>
                </a:spcBef>
                <a:spcAft>
                  <a:spcPts val="0"/>
                </a:spcAft>
                <a:buClr>
                  <a:srgbClr val="4A4849"/>
                </a:buClr>
                <a:buSzPts val="2100"/>
                <a:buFont typeface="Arial"/>
                <a:buChar char="•"/>
              </a:pPr>
              <a:r>
                <a:rPr b="0" i="0" lang="en-US" sz="2100" u="sng" cap="none" strike="noStrike">
                  <a:solidFill>
                    <a:srgbClr val="4A4849"/>
                  </a:solidFill>
                  <a:latin typeface="Arial"/>
                  <a:ea typeface="Arial"/>
                  <a:cs typeface="Arial"/>
                  <a:sym typeface="Arial"/>
                  <a:hlinkClick r:id="rId4">
                    <a:extLst>
                      <a:ext uri="{A12FA001-AC4F-418D-AE19-62706E023703}">
                        <ahyp:hlinkClr val="tx"/>
                      </a:ext>
                    </a:extLst>
                  </a:hlinkClick>
                </a:rPr>
                <a:t>Big Companies Cashed in on Mississippi’s Water. Small Towns Paid the Price</a:t>
              </a:r>
              <a:endParaRPr/>
            </a:p>
            <a:p>
              <a:pPr indent="-358143" lvl="1" marL="453393" marR="0" rtl="0" algn="l">
                <a:lnSpc>
                  <a:spcPct val="100000"/>
                </a:lnSpc>
                <a:spcBef>
                  <a:spcPts val="0"/>
                </a:spcBef>
                <a:spcAft>
                  <a:spcPts val="0"/>
                </a:spcAft>
                <a:buClr>
                  <a:srgbClr val="4A4849"/>
                </a:buClr>
                <a:buSzPts val="2100"/>
                <a:buFont typeface="Arial"/>
                <a:buChar char="•"/>
              </a:pPr>
              <a:r>
                <a:rPr b="0" i="0" lang="en-US" sz="2100" u="sng" cap="none" strike="noStrike">
                  <a:solidFill>
                    <a:srgbClr val="4A4849"/>
                  </a:solidFill>
                  <a:latin typeface="Arial"/>
                  <a:ea typeface="Arial"/>
                  <a:cs typeface="Arial"/>
                  <a:sym typeface="Arial"/>
                  <a:hlinkClick r:id="rId5">
                    <a:extLst>
                      <a:ext uri="{A12FA001-AC4F-418D-AE19-62706E023703}">
                        <ahyp:hlinkClr val="tx"/>
                      </a:ext>
                    </a:extLst>
                  </a:hlinkClick>
                </a:rPr>
                <a:t>Jackson water crisis reveals perils of neglected infrastructure</a:t>
              </a:r>
              <a:endParaRPr/>
            </a:p>
          </p:txBody>
        </p:sp>
      </p:grpSp>
      <p:grpSp>
        <p:nvGrpSpPr>
          <p:cNvPr id="376" name="Google Shape;376;p19"/>
          <p:cNvGrpSpPr/>
          <p:nvPr/>
        </p:nvGrpSpPr>
        <p:grpSpPr>
          <a:xfrm>
            <a:off x="1028700" y="6417814"/>
            <a:ext cx="7886700" cy="2744723"/>
            <a:chOff x="0" y="-47625"/>
            <a:chExt cx="10515600" cy="3659631"/>
          </a:xfrm>
        </p:grpSpPr>
        <p:sp>
          <p:nvSpPr>
            <p:cNvPr id="377" name="Google Shape;377;p19"/>
            <p:cNvSpPr txBox="1"/>
            <p:nvPr/>
          </p:nvSpPr>
          <p:spPr>
            <a:xfrm>
              <a:off x="0" y="-47625"/>
              <a:ext cx="10515600" cy="47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300" u="none" cap="none" strike="noStrike">
                  <a:solidFill>
                    <a:srgbClr val="4A4849"/>
                  </a:solidFill>
                  <a:latin typeface="Arial"/>
                  <a:ea typeface="Arial"/>
                  <a:cs typeface="Arial"/>
                  <a:sym typeface="Arial"/>
                </a:rPr>
                <a:t>Discussion Questions</a:t>
              </a:r>
              <a:endParaRPr/>
            </a:p>
          </p:txBody>
        </p:sp>
        <p:sp>
          <p:nvSpPr>
            <p:cNvPr id="378" name="Google Shape;378;p19"/>
            <p:cNvSpPr txBox="1"/>
            <p:nvPr/>
          </p:nvSpPr>
          <p:spPr>
            <a:xfrm>
              <a:off x="0" y="595206"/>
              <a:ext cx="10515600" cy="3016800"/>
            </a:xfrm>
            <a:prstGeom prst="rect">
              <a:avLst/>
            </a:prstGeom>
            <a:noFill/>
            <a:ln>
              <a:noFill/>
            </a:ln>
          </p:spPr>
          <p:txBody>
            <a:bodyPr anchorCtr="0" anchor="t" bIns="0" lIns="0" spcFirstLastPara="1" rIns="0" wrap="square" tIns="0">
              <a:spAutoFit/>
            </a:bodyPr>
            <a:lstStyle/>
            <a:p>
              <a:pPr indent="-226697" lvl="1" marL="453393" marR="0" rtl="0" algn="l">
                <a:lnSpc>
                  <a:spcPct val="100000"/>
                </a:lnSpc>
                <a:spcBef>
                  <a:spcPts val="0"/>
                </a:spcBef>
                <a:spcAft>
                  <a:spcPts val="0"/>
                </a:spcAft>
                <a:buClr>
                  <a:srgbClr val="4A4849"/>
                </a:buClr>
                <a:buSzPts val="2100"/>
                <a:buFont typeface="Arial"/>
                <a:buAutoNum type="arabicPeriod"/>
              </a:pPr>
              <a:r>
                <a:rPr b="0" i="0" lang="en-US" sz="2100" u="none" cap="none" strike="noStrike">
                  <a:solidFill>
                    <a:srgbClr val="4A4849"/>
                  </a:solidFill>
                  <a:latin typeface="Arial"/>
                  <a:ea typeface="Arial"/>
                  <a:cs typeface="Arial"/>
                  <a:sym typeface="Arial"/>
                </a:rPr>
                <a:t>Why did Jackson—an overwhelmingly Black and low-income city—experience such severe consequences from a climate-related water crisis?</a:t>
              </a:r>
              <a:endParaRPr/>
            </a:p>
            <a:p>
              <a:pPr indent="-226697" lvl="1" marL="453393" marR="0" rtl="0" algn="l">
                <a:lnSpc>
                  <a:spcPct val="100000"/>
                </a:lnSpc>
                <a:spcBef>
                  <a:spcPts val="0"/>
                </a:spcBef>
                <a:spcAft>
                  <a:spcPts val="0"/>
                </a:spcAft>
                <a:buClr>
                  <a:srgbClr val="4A4849"/>
                </a:buClr>
                <a:buSzPts val="2100"/>
                <a:buFont typeface="Arial"/>
                <a:buAutoNum type="arabicPeriod"/>
              </a:pPr>
              <a:r>
                <a:rPr b="0" i="0" lang="en-US" sz="2100" u="none" cap="none" strike="noStrike">
                  <a:solidFill>
                    <a:srgbClr val="4A4849"/>
                  </a:solidFill>
                  <a:latin typeface="Arial"/>
                  <a:ea typeface="Arial"/>
                  <a:cs typeface="Arial"/>
                  <a:sym typeface="Arial"/>
                </a:rPr>
                <a:t>How would the response have differed if this crisis occurred in a wealthier or whiter city?</a:t>
              </a:r>
              <a:endParaRPr/>
            </a:p>
            <a:p>
              <a:pPr indent="-226697" lvl="1" marL="453393" marR="0" rtl="0" algn="l">
                <a:lnSpc>
                  <a:spcPct val="100000"/>
                </a:lnSpc>
                <a:spcBef>
                  <a:spcPts val="0"/>
                </a:spcBef>
                <a:spcAft>
                  <a:spcPts val="0"/>
                </a:spcAft>
                <a:buClr>
                  <a:srgbClr val="4A4849"/>
                </a:buClr>
                <a:buSzPts val="2100"/>
                <a:buFont typeface="Arial"/>
                <a:buAutoNum type="arabicPeriod"/>
              </a:pPr>
              <a:r>
                <a:rPr b="0" i="0" lang="en-US" sz="2100" u="none" cap="none" strike="noStrike">
                  <a:solidFill>
                    <a:srgbClr val="4A4849"/>
                  </a:solidFill>
                  <a:latin typeface="Arial"/>
                  <a:ea typeface="Arial"/>
                  <a:cs typeface="Arial"/>
                  <a:sym typeface="Arial"/>
                </a:rPr>
                <a:t>How should engineers prioritize projects when resources are limited—efficiency, cost, or justice?</a:t>
              </a:r>
              <a:endParaRPr/>
            </a:p>
          </p:txBody>
        </p:sp>
      </p:grpSp>
      <p:sp>
        <p:nvSpPr>
          <p:cNvPr id="379" name="Google Shape;379;p19"/>
          <p:cNvSpPr txBox="1"/>
          <p:nvPr/>
        </p:nvSpPr>
        <p:spPr>
          <a:xfrm>
            <a:off x="1028700" y="1705893"/>
            <a:ext cx="46569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RESPONSIBILITY, INFRASTRUCTURE, &amp; DISPROPORTIONATE IMPACTS</a:t>
            </a:r>
            <a:endParaRPr/>
          </a:p>
        </p:txBody>
      </p:sp>
      <p:sp>
        <p:nvSpPr>
          <p:cNvPr id="380" name="Google Shape;380;p19"/>
          <p:cNvSpPr/>
          <p:nvPr/>
        </p:nvSpPr>
        <p:spPr>
          <a:xfrm>
            <a:off x="10022728" y="5793492"/>
            <a:ext cx="6078610" cy="3464808"/>
          </a:xfrm>
          <a:custGeom>
            <a:rect b="b" l="l" r="r" t="t"/>
            <a:pathLst>
              <a:path extrusionOk="0" h="3464808" w="6078610">
                <a:moveTo>
                  <a:pt x="0" y="0"/>
                </a:moveTo>
                <a:lnTo>
                  <a:pt x="6078610" y="0"/>
                </a:lnTo>
                <a:lnTo>
                  <a:pt x="6078610" y="3464808"/>
                </a:lnTo>
                <a:lnTo>
                  <a:pt x="0" y="3464808"/>
                </a:lnTo>
                <a:lnTo>
                  <a:pt x="0" y="0"/>
                </a:lnTo>
                <a:close/>
              </a:path>
            </a:pathLst>
          </a:custGeom>
          <a:blipFill rotWithShape="1">
            <a:blip r:embed="rId6">
              <a:alphaModFix/>
            </a:blip>
            <a:stretch>
              <a:fillRect b="0" l="0" r="0" t="0"/>
            </a:stretch>
          </a:blipFill>
          <a:ln>
            <a:noFill/>
          </a:ln>
        </p:spPr>
      </p:sp>
      <p:sp>
        <p:nvSpPr>
          <p:cNvPr id="381" name="Google Shape;381;p19"/>
          <p:cNvSpPr/>
          <p:nvPr/>
        </p:nvSpPr>
        <p:spPr>
          <a:xfrm>
            <a:off x="13062033" y="1028700"/>
            <a:ext cx="4197267" cy="3641129"/>
          </a:xfrm>
          <a:custGeom>
            <a:rect b="b" l="l" r="r" t="t"/>
            <a:pathLst>
              <a:path extrusionOk="0" h="3641129" w="4197267">
                <a:moveTo>
                  <a:pt x="0" y="0"/>
                </a:moveTo>
                <a:lnTo>
                  <a:pt x="4197267" y="0"/>
                </a:lnTo>
                <a:lnTo>
                  <a:pt x="4197267" y="3641129"/>
                </a:lnTo>
                <a:lnTo>
                  <a:pt x="0" y="3641129"/>
                </a:lnTo>
                <a:lnTo>
                  <a:pt x="0" y="0"/>
                </a:lnTo>
                <a:close/>
              </a:path>
            </a:pathLst>
          </a:custGeom>
          <a:blipFill rotWithShape="1">
            <a:blip r:embed="rId7">
              <a:alphaModFix/>
            </a:blip>
            <a:stretch>
              <a:fillRect b="0" l="0" r="0" t="0"/>
            </a:stretch>
          </a:blipFill>
          <a:ln>
            <a:noFill/>
          </a:ln>
        </p:spPr>
      </p:sp>
      <p:sp>
        <p:nvSpPr>
          <p:cNvPr id="382" name="Google Shape;382;p19"/>
          <p:cNvSpPr txBox="1"/>
          <p:nvPr/>
        </p:nvSpPr>
        <p:spPr>
          <a:xfrm>
            <a:off x="10022728" y="4963056"/>
            <a:ext cx="60786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Arial"/>
                <a:ea typeface="Arial"/>
                <a:cs typeface="Arial"/>
                <a:sym typeface="Arial"/>
              </a:rPr>
              <a:t>Poorer neighborhoods experience more problems with water connections</a:t>
            </a:r>
            <a:endParaRPr/>
          </a:p>
        </p:txBody>
      </p:sp>
      <p:sp>
        <p:nvSpPr>
          <p:cNvPr id="383" name="Google Shape;383;p19"/>
          <p:cNvSpPr txBox="1"/>
          <p:nvPr/>
        </p:nvSpPr>
        <p:spPr>
          <a:xfrm>
            <a:off x="9144000" y="1723410"/>
            <a:ext cx="36876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Arial"/>
                <a:ea typeface="Arial"/>
                <a:cs typeface="Arial"/>
                <a:sym typeface="Arial"/>
              </a:rPr>
              <a:t>Neighborhoods where the median household income was less than 50k saw double the boiling notices compared to neighborhoods with higher income</a:t>
            </a:r>
            <a:endParaRPr/>
          </a:p>
        </p:txBody>
      </p:sp>
      <p:sp>
        <p:nvSpPr>
          <p:cNvPr id="384" name="Google Shape;384;p19"/>
          <p:cNvSpPr txBox="1"/>
          <p:nvPr/>
        </p:nvSpPr>
        <p:spPr>
          <a:xfrm>
            <a:off x="13418445" y="9823133"/>
            <a:ext cx="38409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FAF6EE"/>
                </a:solidFill>
                <a:latin typeface="Arial"/>
                <a:ea typeface="Arial"/>
                <a:cs typeface="Arial"/>
                <a:sym typeface="Arial"/>
              </a:rPr>
              <a:t>Images from Washington Post </a:t>
            </a:r>
            <a:endParaRPr/>
          </a:p>
        </p:txBody>
      </p:sp>
      <p:grpSp>
        <p:nvGrpSpPr>
          <p:cNvPr id="385" name="Google Shape;385;p19"/>
          <p:cNvGrpSpPr/>
          <p:nvPr/>
        </p:nvGrpSpPr>
        <p:grpSpPr>
          <a:xfrm>
            <a:off x="962027" y="1003725"/>
            <a:ext cx="8746177" cy="458700"/>
            <a:chOff x="962027" y="1003725"/>
            <a:chExt cx="8746177" cy="458700"/>
          </a:xfrm>
        </p:grpSpPr>
        <p:sp>
          <p:nvSpPr>
            <p:cNvPr id="386" name="Google Shape;386;p19"/>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a:latin typeface="Calibri"/>
                <a:ea typeface="Calibri"/>
                <a:cs typeface="Calibri"/>
                <a:sym typeface="Calibri"/>
              </a:endParaRPr>
            </a:p>
          </p:txBody>
        </p:sp>
        <p:sp>
          <p:nvSpPr>
            <p:cNvPr id="387" name="Google Shape;387;p19"/>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000">
                  <a:solidFill>
                    <a:srgbClr val="FAF6EE"/>
                  </a:solidFill>
                </a:rPr>
                <a:t>CASE STUDY #2</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97" name="Shape 97"/>
        <p:cNvGrpSpPr/>
        <p:nvPr/>
      </p:nvGrpSpPr>
      <p:grpSpPr>
        <a:xfrm>
          <a:off x="0" y="0"/>
          <a:ext cx="0" cy="0"/>
          <a:chOff x="0" y="0"/>
          <a:chExt cx="0" cy="0"/>
        </a:xfrm>
      </p:grpSpPr>
      <p:sp>
        <p:nvSpPr>
          <p:cNvPr id="98" name="Google Shape;98;p2"/>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99" name="Google Shape;99;p2"/>
          <p:cNvSpPr txBox="1"/>
          <p:nvPr/>
        </p:nvSpPr>
        <p:spPr>
          <a:xfrm>
            <a:off x="950519" y="69911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What’s in this module?</a:t>
            </a:r>
            <a:endParaRPr/>
          </a:p>
        </p:txBody>
      </p:sp>
      <p:sp>
        <p:nvSpPr>
          <p:cNvPr id="100" name="Google Shape;100;p2"/>
          <p:cNvSpPr txBox="1"/>
          <p:nvPr/>
        </p:nvSpPr>
        <p:spPr>
          <a:xfrm>
            <a:off x="950519" y="2156151"/>
            <a:ext cx="106791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Description</a:t>
            </a:r>
            <a:endParaRPr/>
          </a:p>
        </p:txBody>
      </p:sp>
      <p:sp>
        <p:nvSpPr>
          <p:cNvPr id="101" name="Google Shape;101;p2"/>
          <p:cNvSpPr txBox="1"/>
          <p:nvPr/>
        </p:nvSpPr>
        <p:spPr>
          <a:xfrm>
            <a:off x="950519" y="5671266"/>
            <a:ext cx="32253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Activities</a:t>
            </a:r>
            <a:endParaRPr/>
          </a:p>
        </p:txBody>
      </p:sp>
      <p:sp>
        <p:nvSpPr>
          <p:cNvPr id="102" name="Google Shape;102;p2"/>
          <p:cNvSpPr txBox="1"/>
          <p:nvPr/>
        </p:nvSpPr>
        <p:spPr>
          <a:xfrm>
            <a:off x="5039974" y="5671275"/>
            <a:ext cx="38118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Key Resources</a:t>
            </a:r>
            <a:endParaRPr/>
          </a:p>
        </p:txBody>
      </p:sp>
      <p:sp>
        <p:nvSpPr>
          <p:cNvPr id="103" name="Google Shape;103;p2"/>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id="104" name="Google Shape;104;p2"/>
          <p:cNvSpPr txBox="1"/>
          <p:nvPr/>
        </p:nvSpPr>
        <p:spPr>
          <a:xfrm>
            <a:off x="950519" y="2710526"/>
            <a:ext cx="10757400" cy="2401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0" u="none" cap="none" strike="noStrike">
                <a:solidFill>
                  <a:srgbClr val="4A4849"/>
                </a:solidFill>
                <a:latin typeface="Arial"/>
                <a:ea typeface="Arial"/>
                <a:cs typeface="Arial"/>
                <a:sym typeface="Arial"/>
              </a:rPr>
              <a:t>This module builds upon the first Engineering Climate Justice Module by examining two major climate events through the lens of engineering and climate justice. Students will apply their engineering knowledge to real world challenges. The goal is to encourage students to think critically about how engineering solutions can perpetuate or address disparities that affect different groups of people.  </a:t>
            </a:r>
            <a:endParaRPr/>
          </a:p>
        </p:txBody>
      </p:sp>
      <p:sp>
        <p:nvSpPr>
          <p:cNvPr id="105" name="Google Shape;105;p2"/>
          <p:cNvSpPr txBox="1"/>
          <p:nvPr/>
        </p:nvSpPr>
        <p:spPr>
          <a:xfrm>
            <a:off x="5039985" y="6224333"/>
            <a:ext cx="6667800" cy="2693700"/>
          </a:xfrm>
          <a:prstGeom prst="rect">
            <a:avLst/>
          </a:prstGeom>
          <a:noFill/>
          <a:ln>
            <a:noFill/>
          </a:ln>
        </p:spPr>
        <p:txBody>
          <a:bodyPr anchorCtr="0" anchor="t" bIns="0" lIns="0" spcFirstLastPara="1" rIns="0" wrap="square" tIns="0">
            <a:spAutoFit/>
          </a:bodyPr>
          <a:lstStyle/>
          <a:p>
            <a:pPr indent="-387350" lvl="1" marL="457200" marR="0" rtl="0" algn="l">
              <a:lnSpc>
                <a:spcPct val="100000"/>
              </a:lnSpc>
              <a:spcBef>
                <a:spcPts val="0"/>
              </a:spcBef>
              <a:spcAft>
                <a:spcPts val="0"/>
              </a:spcAft>
              <a:buClr>
                <a:srgbClr val="4A4849"/>
              </a:buClr>
              <a:buSzPts val="2500"/>
              <a:buFont typeface="Arial"/>
              <a:buChar char="•"/>
            </a:pPr>
            <a:r>
              <a:rPr b="0" i="0" lang="en-US" sz="2500" u="sng" cap="none" strike="noStrike">
                <a:solidFill>
                  <a:srgbClr val="4A4849"/>
                </a:solidFill>
                <a:latin typeface="Arial"/>
                <a:ea typeface="Arial"/>
                <a:cs typeface="Arial"/>
                <a:sym typeface="Arial"/>
                <a:hlinkClick r:id="rId3">
                  <a:extLst>
                    <a:ext uri="{A12FA001-AC4F-418D-AE19-62706E023703}">
                      <ahyp:hlinkClr val="tx"/>
                    </a:ext>
                  </a:extLst>
                </a:hlinkClick>
              </a:rPr>
              <a:t>Empowering Practicing Engineers  and planners to advance environmental justice </a:t>
            </a:r>
            <a:r>
              <a:rPr b="0" i="0" lang="en-US" sz="2500" u="none" cap="none" strike="noStrike">
                <a:solidFill>
                  <a:srgbClr val="4A4849"/>
                </a:solidFill>
                <a:latin typeface="Arial"/>
                <a:ea typeface="Arial"/>
                <a:cs typeface="Arial"/>
                <a:sym typeface="Arial"/>
              </a:rPr>
              <a:t> </a:t>
            </a:r>
            <a:endParaRPr/>
          </a:p>
          <a:p>
            <a:pPr indent="-387350" lvl="1" marL="457200" marR="0" rtl="0" algn="l">
              <a:lnSpc>
                <a:spcPct val="100000"/>
              </a:lnSpc>
              <a:spcBef>
                <a:spcPts val="0"/>
              </a:spcBef>
              <a:spcAft>
                <a:spcPts val="0"/>
              </a:spcAft>
              <a:buClr>
                <a:srgbClr val="4A4849"/>
              </a:buClr>
              <a:buSzPts val="2500"/>
              <a:buFont typeface="Arial"/>
              <a:buChar char="•"/>
            </a:pPr>
            <a:r>
              <a:rPr b="0" i="0" lang="en-US" sz="2500" u="sng" cap="none" strike="noStrike">
                <a:solidFill>
                  <a:srgbClr val="4A4849"/>
                </a:solidFill>
                <a:latin typeface="Arial"/>
                <a:ea typeface="Arial"/>
                <a:cs typeface="Arial"/>
                <a:sym typeface="Arial"/>
                <a:hlinkClick r:id="rId4">
                  <a:extLst>
                    <a:ext uri="{A12FA001-AC4F-418D-AE19-62706E023703}">
                      <ahyp:hlinkClr val="tx"/>
                    </a:ext>
                  </a:extLst>
                </a:hlinkClick>
              </a:rPr>
              <a:t>Environmental Engineering for the 21st Century: Increasing Diversity and Community Participation  to achieve Environmental and Social Justice</a:t>
            </a:r>
            <a:endParaRPr/>
          </a:p>
          <a:p>
            <a:pPr indent="-387350" lvl="1" marL="457200" marR="0" rtl="0" algn="l">
              <a:lnSpc>
                <a:spcPct val="100000"/>
              </a:lnSpc>
              <a:spcBef>
                <a:spcPts val="0"/>
              </a:spcBef>
              <a:spcAft>
                <a:spcPts val="0"/>
              </a:spcAft>
              <a:buClr>
                <a:srgbClr val="4A4849"/>
              </a:buClr>
              <a:buSzPts val="2500"/>
              <a:buFont typeface="Arial"/>
              <a:buChar char="•"/>
            </a:pPr>
            <a:r>
              <a:rPr b="0" i="0" lang="en-US" sz="2500" u="sng" cap="none" strike="noStrike">
                <a:solidFill>
                  <a:srgbClr val="4A4849"/>
                </a:solidFill>
                <a:latin typeface="Arial"/>
                <a:ea typeface="Arial"/>
                <a:cs typeface="Arial"/>
                <a:sym typeface="Arial"/>
                <a:hlinkClick r:id="rId5">
                  <a:extLst>
                    <a:ext uri="{A12FA001-AC4F-418D-AE19-62706E023703}">
                      <ahyp:hlinkClr val="tx"/>
                    </a:ext>
                  </a:extLst>
                </a:hlinkClick>
              </a:rPr>
              <a:t>Centering Environmental Justice in the U.S.</a:t>
            </a:r>
            <a:endParaRPr/>
          </a:p>
        </p:txBody>
      </p:sp>
      <p:sp>
        <p:nvSpPr>
          <p:cNvPr id="106" name="Google Shape;106;p2"/>
          <p:cNvSpPr txBox="1"/>
          <p:nvPr/>
        </p:nvSpPr>
        <p:spPr>
          <a:xfrm>
            <a:off x="950519" y="6386242"/>
            <a:ext cx="3225300" cy="230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4A4849"/>
                </a:solidFill>
                <a:latin typeface="Arial"/>
                <a:ea typeface="Arial"/>
                <a:cs typeface="Arial"/>
                <a:sym typeface="Arial"/>
              </a:rPr>
              <a:t>4 parts</a:t>
            </a:r>
            <a:endParaRPr/>
          </a:p>
          <a:p>
            <a:pPr indent="0" lvl="0" marL="0" marR="0" rtl="0" algn="l">
              <a:lnSpc>
                <a:spcPct val="100000"/>
              </a:lnSpc>
              <a:spcBef>
                <a:spcPts val="0"/>
              </a:spcBef>
              <a:spcAft>
                <a:spcPts val="0"/>
              </a:spcAft>
              <a:buNone/>
            </a:pPr>
            <a:r>
              <a:rPr b="0" i="0" lang="en-US" sz="2500" u="none" cap="none" strike="noStrike">
                <a:solidFill>
                  <a:srgbClr val="4A4849"/>
                </a:solidFill>
                <a:latin typeface="Arial"/>
                <a:ea typeface="Arial"/>
                <a:cs typeface="Arial"/>
                <a:sym typeface="Arial"/>
              </a:rPr>
              <a:t>1 video</a:t>
            </a:r>
            <a:endParaRPr/>
          </a:p>
          <a:p>
            <a:pPr indent="0" lvl="0" marL="0" marR="0" rtl="0" algn="l">
              <a:lnSpc>
                <a:spcPct val="100000"/>
              </a:lnSpc>
              <a:spcBef>
                <a:spcPts val="0"/>
              </a:spcBef>
              <a:spcAft>
                <a:spcPts val="0"/>
              </a:spcAft>
              <a:buNone/>
            </a:pPr>
            <a:r>
              <a:rPr b="0" i="0" lang="en-US" sz="2500" u="none" cap="none" strike="noStrike">
                <a:solidFill>
                  <a:srgbClr val="4A4849"/>
                </a:solidFill>
                <a:latin typeface="Arial"/>
                <a:ea typeface="Arial"/>
                <a:cs typeface="Arial"/>
                <a:sym typeface="Arial"/>
              </a:rPr>
              <a:t>22 readings</a:t>
            </a:r>
            <a:endParaRPr/>
          </a:p>
          <a:p>
            <a:pPr indent="0" lvl="0" marL="0" marR="0" rtl="0" algn="l">
              <a:lnSpc>
                <a:spcPct val="100000"/>
              </a:lnSpc>
              <a:spcBef>
                <a:spcPts val="0"/>
              </a:spcBef>
              <a:spcAft>
                <a:spcPts val="0"/>
              </a:spcAft>
              <a:buNone/>
            </a:pPr>
            <a:r>
              <a:rPr b="0" i="0" lang="en-US" sz="2500" u="none" cap="none" strike="noStrike">
                <a:solidFill>
                  <a:srgbClr val="4A4849"/>
                </a:solidFill>
                <a:latin typeface="Arial"/>
                <a:ea typeface="Arial"/>
                <a:cs typeface="Arial"/>
                <a:sym typeface="Arial"/>
              </a:rPr>
              <a:t>2 activities</a:t>
            </a:r>
            <a:endParaRPr/>
          </a:p>
          <a:p>
            <a:pPr indent="0" lvl="0" marL="0" marR="0" rtl="0" algn="l">
              <a:lnSpc>
                <a:spcPct val="100000"/>
              </a:lnSpc>
              <a:spcBef>
                <a:spcPts val="0"/>
              </a:spcBef>
              <a:spcAft>
                <a:spcPts val="0"/>
              </a:spcAft>
              <a:buNone/>
            </a:pPr>
            <a:r>
              <a:rPr b="0" i="0" lang="en-US" sz="2500" u="none" cap="none" strike="noStrike">
                <a:solidFill>
                  <a:srgbClr val="4A4849"/>
                </a:solidFill>
                <a:latin typeface="Arial"/>
                <a:ea typeface="Arial"/>
                <a:cs typeface="Arial"/>
                <a:sym typeface="Arial"/>
              </a:rPr>
              <a:t>1 optional project</a:t>
            </a:r>
            <a:endParaRPr/>
          </a:p>
          <a:p>
            <a:pPr indent="0" lvl="0" marL="0" marR="0" rtl="0" algn="l">
              <a:lnSpc>
                <a:spcPct val="100000"/>
              </a:lnSpc>
              <a:spcBef>
                <a:spcPts val="0"/>
              </a:spcBef>
              <a:spcAft>
                <a:spcPts val="0"/>
              </a:spcAft>
              <a:buNone/>
            </a:pPr>
            <a:r>
              <a:t/>
            </a:r>
            <a:endParaRPr b="0" i="0" sz="2500" u="none" cap="none" strike="noStrike">
              <a:solidFill>
                <a:srgbClr val="4A4849"/>
              </a:solidFill>
              <a:latin typeface="Arial"/>
              <a:ea typeface="Arial"/>
              <a:cs typeface="Arial"/>
              <a:sym typeface="Arial"/>
            </a:endParaRPr>
          </a:p>
        </p:txBody>
      </p:sp>
      <p:sp>
        <p:nvSpPr>
          <p:cNvPr id="107" name="Google Shape;107;p2"/>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6">
              <a:alphaModFix/>
            </a:blip>
            <a:stretch>
              <a:fillRect b="-1502" l="-73156" r="-39668" t="0"/>
            </a:stretch>
          </a:blipFill>
          <a:ln>
            <a:noFill/>
          </a:ln>
        </p:spPr>
      </p:sp>
      <p:sp>
        <p:nvSpPr>
          <p:cNvPr id="108" name="Google Shape;108;p2"/>
          <p:cNvSpPr txBox="1"/>
          <p:nvPr/>
        </p:nvSpPr>
        <p:spPr>
          <a:xfrm>
            <a:off x="12473625" y="8466100"/>
            <a:ext cx="5450700" cy="1108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Font typeface="Arial"/>
              <a:buNone/>
            </a:pPr>
            <a:r>
              <a:rPr lang="en-US" sz="1801">
                <a:solidFill>
                  <a:srgbClr val="FAF6EE"/>
                </a:solidFill>
              </a:rPr>
              <a:t>Photo by Paul Anderson on geograph. License: CC BY-SA. This content is excluded from our Creative Commons license. For more information, see </a:t>
            </a:r>
            <a:r>
              <a:rPr lang="en-US" sz="1801" u="sng">
                <a:solidFill>
                  <a:schemeClr val="hlink"/>
                </a:solidFill>
                <a:hlinkClick r:id="rId7"/>
              </a:rPr>
              <a:t>https://ocw.mit.edu/help/faq-fair-use/</a:t>
            </a:r>
            <a:r>
              <a:rPr lang="en-US" sz="1801">
                <a:solidFill>
                  <a:srgbClr val="FAF6EE"/>
                </a:solidFil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91" name="Shape 391"/>
        <p:cNvGrpSpPr/>
        <p:nvPr/>
      </p:nvGrpSpPr>
      <p:grpSpPr>
        <a:xfrm>
          <a:off x="0" y="0"/>
          <a:ext cx="0" cy="0"/>
          <a:chOff x="0" y="0"/>
          <a:chExt cx="0" cy="0"/>
        </a:xfrm>
      </p:grpSpPr>
      <p:sp>
        <p:nvSpPr>
          <p:cNvPr id="392" name="Google Shape;392;p20"/>
          <p:cNvSpPr txBox="1"/>
          <p:nvPr/>
        </p:nvSpPr>
        <p:spPr>
          <a:xfrm>
            <a:off x="1028700" y="2529138"/>
            <a:ext cx="6163800" cy="533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0" u="none" cap="none" strike="noStrike">
                <a:solidFill>
                  <a:srgbClr val="4A4849"/>
                </a:solidFill>
                <a:latin typeface="Arial"/>
                <a:ea typeface="Arial"/>
                <a:cs typeface="Arial"/>
                <a:sym typeface="Arial"/>
              </a:rPr>
              <a:t>Choose 2 different components of a water distribution system. Describe how these components failed, then provide redesign suggestions of these components to maintain access to clean water during a climate-related emergency (e.g., flood, freeze, or power outage), using Jackson as a model.</a:t>
            </a:r>
            <a:endParaRPr/>
          </a:p>
          <a:p>
            <a:pPr indent="0" lvl="0" marL="0" marR="0" rtl="0" algn="l">
              <a:lnSpc>
                <a:spcPct val="100000"/>
              </a:lnSpc>
              <a:spcBef>
                <a:spcPts val="0"/>
              </a:spcBef>
              <a:spcAft>
                <a:spcPts val="0"/>
              </a:spcAft>
              <a:buNone/>
            </a:pPr>
            <a:r>
              <a:t/>
            </a:r>
            <a:endParaRPr b="0" i="0" sz="2600"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None/>
            </a:pPr>
            <a:r>
              <a:rPr b="0" i="0" lang="en-US" sz="2600" u="none" cap="none" strike="noStrike">
                <a:solidFill>
                  <a:srgbClr val="4A4849"/>
                </a:solidFill>
                <a:latin typeface="Arial"/>
                <a:ea typeface="Arial"/>
                <a:cs typeface="Arial"/>
                <a:sym typeface="Arial"/>
              </a:rPr>
              <a:t>Consider the following:</a:t>
            </a:r>
            <a:endParaRPr/>
          </a:p>
          <a:p>
            <a:pPr indent="-393700" lvl="1" marL="457200" marR="0" rtl="0" algn="l">
              <a:lnSpc>
                <a:spcPct val="100000"/>
              </a:lnSpc>
              <a:spcBef>
                <a:spcPts val="1000"/>
              </a:spcBef>
              <a:spcAft>
                <a:spcPts val="0"/>
              </a:spcAft>
              <a:buClr>
                <a:srgbClr val="4A4849"/>
              </a:buClr>
              <a:buSzPts val="2600"/>
              <a:buFont typeface="Arial"/>
              <a:buChar char="•"/>
            </a:pPr>
            <a:r>
              <a:rPr b="0" i="0" lang="en-US" sz="2600" u="none" cap="none" strike="noStrike">
                <a:solidFill>
                  <a:srgbClr val="4A4849"/>
                </a:solidFill>
                <a:latin typeface="Arial"/>
                <a:ea typeface="Arial"/>
                <a:cs typeface="Arial"/>
                <a:sym typeface="Arial"/>
              </a:rPr>
              <a:t>Budgetary concerns (low-cost)</a:t>
            </a:r>
            <a:endParaRPr/>
          </a:p>
          <a:p>
            <a:pPr indent="-393700" lvl="1" marL="457200" marR="0" rtl="0" algn="l">
              <a:lnSpc>
                <a:spcPct val="100000"/>
              </a:lnSpc>
              <a:spcBef>
                <a:spcPts val="0"/>
              </a:spcBef>
              <a:spcAft>
                <a:spcPts val="0"/>
              </a:spcAft>
              <a:buClr>
                <a:srgbClr val="4A4849"/>
              </a:buClr>
              <a:buSzPts val="2600"/>
              <a:buFont typeface="Arial"/>
              <a:buChar char="•"/>
            </a:pPr>
            <a:r>
              <a:rPr b="0" i="0" lang="en-US" sz="2600" u="none" cap="none" strike="noStrike">
                <a:solidFill>
                  <a:srgbClr val="4A4849"/>
                </a:solidFill>
                <a:latin typeface="Arial"/>
                <a:ea typeface="Arial"/>
                <a:cs typeface="Arial"/>
                <a:sym typeface="Arial"/>
              </a:rPr>
              <a:t>Resiliency </a:t>
            </a:r>
            <a:endParaRPr/>
          </a:p>
          <a:p>
            <a:pPr indent="-393700" lvl="1" marL="457200" marR="0" rtl="0" algn="l">
              <a:lnSpc>
                <a:spcPct val="100000"/>
              </a:lnSpc>
              <a:spcBef>
                <a:spcPts val="0"/>
              </a:spcBef>
              <a:spcAft>
                <a:spcPts val="0"/>
              </a:spcAft>
              <a:buClr>
                <a:srgbClr val="4A4849"/>
              </a:buClr>
              <a:buSzPts val="2600"/>
              <a:buFont typeface="Arial"/>
              <a:buChar char="•"/>
            </a:pPr>
            <a:r>
              <a:rPr b="0" i="0" lang="en-US" sz="2600" u="none" cap="none" strike="noStrike">
                <a:solidFill>
                  <a:srgbClr val="4A4849"/>
                </a:solidFill>
                <a:latin typeface="Arial"/>
                <a:ea typeface="Arial"/>
                <a:cs typeface="Arial"/>
                <a:sym typeface="Arial"/>
              </a:rPr>
              <a:t>Population and </a:t>
            </a:r>
            <a:r>
              <a:rPr lang="en-US" sz="2600">
                <a:solidFill>
                  <a:srgbClr val="4A4849"/>
                </a:solidFill>
              </a:rPr>
              <a:t>l</a:t>
            </a:r>
            <a:r>
              <a:rPr b="0" i="0" lang="en-US" sz="2600" u="none" cap="none" strike="noStrike">
                <a:solidFill>
                  <a:srgbClr val="4A4849"/>
                </a:solidFill>
                <a:latin typeface="Arial"/>
                <a:ea typeface="Arial"/>
                <a:cs typeface="Arial"/>
                <a:sym typeface="Arial"/>
              </a:rPr>
              <a:t>ocation</a:t>
            </a:r>
            <a:endParaRPr b="0" i="0" sz="2600" u="none" cap="none" strike="noStrike">
              <a:solidFill>
                <a:srgbClr val="4A4849"/>
              </a:solidFill>
              <a:latin typeface="Arial"/>
              <a:ea typeface="Arial"/>
              <a:cs typeface="Arial"/>
              <a:sym typeface="Arial"/>
            </a:endParaRPr>
          </a:p>
        </p:txBody>
      </p:sp>
      <p:sp>
        <p:nvSpPr>
          <p:cNvPr id="393" name="Google Shape;393;p20"/>
          <p:cNvSpPr/>
          <p:nvPr/>
        </p:nvSpPr>
        <p:spPr>
          <a:xfrm>
            <a:off x="7619862" y="1800992"/>
            <a:ext cx="10418205" cy="6685015"/>
          </a:xfrm>
          <a:custGeom>
            <a:rect b="b" l="l" r="r" t="t"/>
            <a:pathLst>
              <a:path extrusionOk="0" h="6685015" w="10418205">
                <a:moveTo>
                  <a:pt x="0" y="0"/>
                </a:moveTo>
                <a:lnTo>
                  <a:pt x="10418206" y="0"/>
                </a:lnTo>
                <a:lnTo>
                  <a:pt x="10418206" y="6685016"/>
                </a:lnTo>
                <a:lnTo>
                  <a:pt x="0" y="6685016"/>
                </a:lnTo>
                <a:lnTo>
                  <a:pt x="0" y="0"/>
                </a:lnTo>
                <a:close/>
              </a:path>
            </a:pathLst>
          </a:custGeom>
          <a:blipFill rotWithShape="1">
            <a:blip r:embed="rId3">
              <a:alphaModFix/>
            </a:blip>
            <a:stretch>
              <a:fillRect b="0" l="0" r="0" t="0"/>
            </a:stretch>
          </a:blipFill>
          <a:ln>
            <a:noFill/>
          </a:ln>
        </p:spPr>
      </p:sp>
      <p:sp>
        <p:nvSpPr>
          <p:cNvPr id="394" name="Google Shape;394;p20"/>
          <p:cNvSpPr txBox="1"/>
          <p:nvPr/>
        </p:nvSpPr>
        <p:spPr>
          <a:xfrm>
            <a:off x="1028700" y="1899409"/>
            <a:ext cx="42540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DESIGN</a:t>
            </a:r>
            <a:endParaRPr/>
          </a:p>
        </p:txBody>
      </p:sp>
      <p:sp>
        <p:nvSpPr>
          <p:cNvPr id="395" name="Google Shape;395;p20"/>
          <p:cNvSpPr txBox="1"/>
          <p:nvPr/>
        </p:nvSpPr>
        <p:spPr>
          <a:xfrm>
            <a:off x="12680892" y="9795828"/>
            <a:ext cx="4933950" cy="3727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sng" cap="none" strike="noStrike">
                <a:solidFill>
                  <a:srgbClr val="FFFFFF"/>
                </a:solidFill>
                <a:latin typeface="Arial"/>
                <a:ea typeface="Arial"/>
                <a:cs typeface="Arial"/>
                <a:sym typeface="Arial"/>
                <a:hlinkClick r:id="rId4">
                  <a:extLst>
                    <a:ext uri="{A12FA001-AC4F-418D-AE19-62706E023703}">
                      <ahyp:hlinkClr val="tx"/>
                    </a:ext>
                  </a:extLst>
                </a:hlinkClick>
              </a:rPr>
              <a:t>Image from Tennessee Water Service</a:t>
            </a:r>
            <a:endParaRPr/>
          </a:p>
        </p:txBody>
      </p:sp>
      <p:sp>
        <p:nvSpPr>
          <p:cNvPr id="396" name="Google Shape;396;p20"/>
          <p:cNvSpPr/>
          <p:nvPr/>
        </p:nvSpPr>
        <p:spPr>
          <a:xfrm>
            <a:off x="-1248082"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grpSp>
        <p:nvGrpSpPr>
          <p:cNvPr id="397" name="Google Shape;397;p20"/>
          <p:cNvGrpSpPr/>
          <p:nvPr/>
        </p:nvGrpSpPr>
        <p:grpSpPr>
          <a:xfrm>
            <a:off x="962025" y="1003725"/>
            <a:ext cx="8746178" cy="458700"/>
            <a:chOff x="962025" y="1003725"/>
            <a:chExt cx="8746178" cy="458700"/>
          </a:xfrm>
        </p:grpSpPr>
        <p:sp>
          <p:nvSpPr>
            <p:cNvPr id="398" name="Google Shape;398;p20"/>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9" name="Google Shape;399;p20"/>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#2</a:t>
              </a:r>
              <a:endParaRPr/>
            </a:p>
          </p:txBody>
        </p:sp>
      </p:grpSp>
      <p:sp>
        <p:nvSpPr>
          <p:cNvPr id="400" name="Google Shape;400;p20"/>
          <p:cNvSpPr txBox="1"/>
          <p:nvPr/>
        </p:nvSpPr>
        <p:spPr>
          <a:xfrm>
            <a:off x="8537349" y="8486000"/>
            <a:ext cx="9077400" cy="554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1800">
                <a:solidFill>
                  <a:srgbClr val="4A4849"/>
                </a:solidFill>
              </a:rPr>
              <a:t>© Nexus Water Group. All rights reserved. This content is excluded from our Creative Commons license. For more information, see </a:t>
            </a:r>
            <a:r>
              <a:rPr lang="en-US" sz="1800" u="sng">
                <a:solidFill>
                  <a:schemeClr val="hlink"/>
                </a:solidFill>
                <a:hlinkClick r:id="rId5"/>
              </a:rPr>
              <a:t>https://ocw.mit.edu/help/faq-fair-use/</a:t>
            </a:r>
            <a:r>
              <a:rPr lang="en-US" sz="1800">
                <a:solidFill>
                  <a:srgbClr val="4A4849"/>
                </a:solidFill>
              </a:rPr>
              <a:t> .</a:t>
            </a:r>
            <a:endParaRPr>
              <a:solidFill>
                <a:srgbClr val="4A484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04" name="Shape 404"/>
        <p:cNvGrpSpPr/>
        <p:nvPr/>
      </p:nvGrpSpPr>
      <p:grpSpPr>
        <a:xfrm>
          <a:off x="0" y="0"/>
          <a:ext cx="0" cy="0"/>
          <a:chOff x="0" y="0"/>
          <a:chExt cx="0" cy="0"/>
        </a:xfrm>
      </p:grpSpPr>
      <p:sp>
        <p:nvSpPr>
          <p:cNvPr id="405" name="Google Shape;405;p21"/>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406" name="Google Shape;406;p21"/>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sp>
        <p:nvSpPr>
          <p:cNvPr id="407" name="Google Shape;407;p21"/>
          <p:cNvSpPr txBox="1"/>
          <p:nvPr/>
        </p:nvSpPr>
        <p:spPr>
          <a:xfrm>
            <a:off x="1028700" y="3092632"/>
            <a:ext cx="10425600" cy="333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Beyond the Module</a:t>
            </a:r>
            <a:endParaRPr/>
          </a:p>
        </p:txBody>
      </p:sp>
      <p:sp>
        <p:nvSpPr>
          <p:cNvPr id="408" name="Google Shape;408;p21"/>
          <p:cNvSpPr txBox="1"/>
          <p:nvPr/>
        </p:nvSpPr>
        <p:spPr>
          <a:xfrm>
            <a:off x="1028700" y="7018877"/>
            <a:ext cx="101463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12" name="Shape 412"/>
        <p:cNvGrpSpPr/>
        <p:nvPr/>
      </p:nvGrpSpPr>
      <p:grpSpPr>
        <a:xfrm>
          <a:off x="0" y="0"/>
          <a:ext cx="0" cy="0"/>
          <a:chOff x="0" y="0"/>
          <a:chExt cx="0" cy="0"/>
        </a:xfrm>
      </p:grpSpPr>
      <p:sp>
        <p:nvSpPr>
          <p:cNvPr id="413" name="Google Shape;413;p22"/>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grpSp>
        <p:nvGrpSpPr>
          <p:cNvPr id="414" name="Google Shape;414;p22"/>
          <p:cNvGrpSpPr/>
          <p:nvPr/>
        </p:nvGrpSpPr>
        <p:grpSpPr>
          <a:xfrm>
            <a:off x="1028700" y="1859038"/>
            <a:ext cx="10757475" cy="5430183"/>
            <a:chOff x="0" y="66675"/>
            <a:chExt cx="14343300" cy="7240244"/>
          </a:xfrm>
        </p:grpSpPr>
        <p:sp>
          <p:nvSpPr>
            <p:cNvPr id="415" name="Google Shape;415;p22"/>
            <p:cNvSpPr txBox="1"/>
            <p:nvPr/>
          </p:nvSpPr>
          <p:spPr>
            <a:xfrm>
              <a:off x="0" y="66675"/>
              <a:ext cx="143433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Case Study Analysis </a:t>
              </a:r>
              <a:endParaRPr/>
            </a:p>
          </p:txBody>
        </p:sp>
        <p:sp>
          <p:nvSpPr>
            <p:cNvPr id="416" name="Google Shape;416;p22"/>
            <p:cNvSpPr txBox="1"/>
            <p:nvPr/>
          </p:nvSpPr>
          <p:spPr>
            <a:xfrm>
              <a:off x="0" y="2701215"/>
              <a:ext cx="14238900" cy="106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Work in groups to create a presentation describing the technical details of an engineering-related case study and its climate justice aspects.</a:t>
              </a:r>
              <a:endParaRPr/>
            </a:p>
          </p:txBody>
        </p:sp>
        <p:sp>
          <p:nvSpPr>
            <p:cNvPr id="417" name="Google Shape;417;p22"/>
            <p:cNvSpPr txBox="1"/>
            <p:nvPr/>
          </p:nvSpPr>
          <p:spPr>
            <a:xfrm>
              <a:off x="0" y="2009412"/>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Prompt suggestion</a:t>
              </a:r>
              <a:endParaRPr/>
            </a:p>
          </p:txBody>
        </p:sp>
        <p:sp>
          <p:nvSpPr>
            <p:cNvPr id="418" name="Google Shape;418;p22"/>
            <p:cNvSpPr txBox="1"/>
            <p:nvPr/>
          </p:nvSpPr>
          <p:spPr>
            <a:xfrm>
              <a:off x="12700" y="5171819"/>
              <a:ext cx="14238900" cy="2135100"/>
            </a:xfrm>
            <a:prstGeom prst="rect">
              <a:avLst/>
            </a:prstGeom>
            <a:noFill/>
            <a:ln>
              <a:noFill/>
            </a:ln>
          </p:spPr>
          <p:txBody>
            <a:bodyPr anchorCtr="0" anchor="t" bIns="0" lIns="0" spcFirstLastPara="1" rIns="0" wrap="square" tIns="0">
              <a:spAutoFit/>
            </a:bodyPr>
            <a:lstStyle/>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What was the cause of the event?</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Who was impacted?</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How was the impact measured?</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What was the community response?</a:t>
              </a:r>
              <a:endParaRPr/>
            </a:p>
          </p:txBody>
        </p:sp>
        <p:sp>
          <p:nvSpPr>
            <p:cNvPr id="419" name="Google Shape;419;p22"/>
            <p:cNvSpPr txBox="1"/>
            <p:nvPr/>
          </p:nvSpPr>
          <p:spPr>
            <a:xfrm>
              <a:off x="12700" y="4480016"/>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Guiding questions</a:t>
              </a:r>
              <a:endParaRPr/>
            </a:p>
          </p:txBody>
        </p:sp>
      </p:grpSp>
      <p:sp>
        <p:nvSpPr>
          <p:cNvPr id="420" name="Google Shape;420;p22"/>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3">
              <a:alphaModFix/>
            </a:blip>
            <a:stretch>
              <a:fillRect b="0" l="-88776" r="-47250" t="0"/>
            </a:stretch>
          </a:blipFill>
          <a:ln>
            <a:noFill/>
          </a:ln>
        </p:spPr>
      </p:sp>
      <p:sp>
        <p:nvSpPr>
          <p:cNvPr id="421" name="Google Shape;421;p22"/>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id="422" name="Google Shape;422;p22"/>
          <p:cNvSpPr txBox="1"/>
          <p:nvPr/>
        </p:nvSpPr>
        <p:spPr>
          <a:xfrm>
            <a:off x="12521325" y="9263050"/>
            <a:ext cx="5355300" cy="30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FFFFFF"/>
                </a:solidFill>
                <a:latin typeface="Arial"/>
                <a:ea typeface="Arial"/>
                <a:cs typeface="Arial"/>
                <a:sym typeface="Arial"/>
              </a:rPr>
              <a:t>Photo by </a:t>
            </a:r>
            <a:r>
              <a:rPr b="0" i="0" lang="en-US" sz="2000" u="sng" cap="none" strike="noStrike">
                <a:solidFill>
                  <a:srgbClr val="FFFFFF"/>
                </a:solidFill>
                <a:latin typeface="Arial"/>
                <a:ea typeface="Arial"/>
                <a:cs typeface="Arial"/>
                <a:sym typeface="Arial"/>
                <a:hlinkClick r:id="rId4">
                  <a:extLst>
                    <a:ext uri="{A12FA001-AC4F-418D-AE19-62706E023703}">
                      <ahyp:hlinkClr val="tx"/>
                    </a:ext>
                  </a:extLst>
                </a:hlinkClick>
              </a:rPr>
              <a:t>ThisisEngineering</a:t>
            </a:r>
            <a:r>
              <a:rPr b="0" i="0" lang="en-US" sz="2000" u="none" cap="none" strike="noStrike">
                <a:solidFill>
                  <a:srgbClr val="FFFFFF"/>
                </a:solidFill>
                <a:latin typeface="Arial"/>
                <a:ea typeface="Arial"/>
                <a:cs typeface="Arial"/>
                <a:sym typeface="Arial"/>
              </a:rPr>
              <a:t> on </a:t>
            </a:r>
            <a:r>
              <a:rPr b="0" i="0" lang="en-US" sz="2000" u="sng" cap="none" strike="noStrike">
                <a:solidFill>
                  <a:srgbClr val="FFFFFF"/>
                </a:solidFill>
                <a:latin typeface="Arial"/>
                <a:ea typeface="Arial"/>
                <a:cs typeface="Arial"/>
                <a:sym typeface="Arial"/>
                <a:hlinkClick r:id="rId5">
                  <a:extLst>
                    <a:ext uri="{A12FA001-AC4F-418D-AE19-62706E023703}">
                      <ahyp:hlinkClr val="tx"/>
                    </a:ext>
                  </a:extLst>
                </a:hlinkClick>
              </a:rPr>
              <a:t>Unsplash</a:t>
            </a:r>
            <a:endParaRPr/>
          </a:p>
        </p:txBody>
      </p:sp>
      <p:grpSp>
        <p:nvGrpSpPr>
          <p:cNvPr id="423" name="Google Shape;423;p22"/>
          <p:cNvGrpSpPr/>
          <p:nvPr/>
        </p:nvGrpSpPr>
        <p:grpSpPr>
          <a:xfrm>
            <a:off x="962033" y="1003725"/>
            <a:ext cx="8746170" cy="458700"/>
            <a:chOff x="962033" y="1003725"/>
            <a:chExt cx="8746170" cy="458700"/>
          </a:xfrm>
        </p:grpSpPr>
        <p:sp>
          <p:nvSpPr>
            <p:cNvPr id="424" name="Google Shape;424;p22"/>
            <p:cNvSpPr/>
            <p:nvPr/>
          </p:nvSpPr>
          <p:spPr>
            <a:xfrm>
              <a:off x="962033" y="1003725"/>
              <a:ext cx="30276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25" name="Google Shape;425;p22"/>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PROJECT OPTION #1</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29" name="Shape 429"/>
        <p:cNvGrpSpPr/>
        <p:nvPr/>
      </p:nvGrpSpPr>
      <p:grpSpPr>
        <a:xfrm>
          <a:off x="0" y="0"/>
          <a:ext cx="0" cy="0"/>
          <a:chOff x="0" y="0"/>
          <a:chExt cx="0" cy="0"/>
        </a:xfrm>
      </p:grpSpPr>
      <p:sp>
        <p:nvSpPr>
          <p:cNvPr id="430" name="Google Shape;430;p23"/>
          <p:cNvSpPr/>
          <p:nvPr/>
        </p:nvSpPr>
        <p:spPr>
          <a:xfrm>
            <a:off x="-1248082" y="9715500"/>
            <a:ext cx="20784165" cy="571500"/>
          </a:xfrm>
          <a:custGeom>
            <a:rect b="b" l="l" r="r" t="t"/>
            <a:pathLst>
              <a:path extrusionOk="0" h="150519" w="5474019">
                <a:moveTo>
                  <a:pt x="0" y="0"/>
                </a:moveTo>
                <a:lnTo>
                  <a:pt x="5474019" y="0"/>
                </a:lnTo>
                <a:lnTo>
                  <a:pt x="5474019" y="150519"/>
                </a:lnTo>
                <a:lnTo>
                  <a:pt x="0" y="150519"/>
                </a:lnTo>
                <a:close/>
              </a:path>
            </a:pathLst>
          </a:custGeom>
          <a:solidFill>
            <a:srgbClr val="4A4849"/>
          </a:solidFill>
          <a:ln>
            <a:noFill/>
          </a:ln>
        </p:spPr>
      </p:sp>
      <p:sp>
        <p:nvSpPr>
          <p:cNvPr id="431" name="Google Shape;431;p23"/>
          <p:cNvSpPr txBox="1"/>
          <p:nvPr/>
        </p:nvSpPr>
        <p:spPr>
          <a:xfrm>
            <a:off x="1028700" y="3286273"/>
            <a:ext cx="8399400" cy="318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136" u="none" cap="none" strike="noStrike">
                <a:solidFill>
                  <a:srgbClr val="4A4849"/>
                </a:solidFill>
                <a:latin typeface="Arial"/>
                <a:ea typeface="Arial"/>
                <a:cs typeface="Arial"/>
                <a:sym typeface="Arial"/>
              </a:rPr>
              <a:t>For more resources on climate and environmental justice: </a:t>
            </a:r>
            <a:r>
              <a:rPr b="1" i="0" lang="en-US" sz="4136" u="none" cap="none" strike="noStrike">
                <a:solidFill>
                  <a:srgbClr val="4A4849"/>
                </a:solidFill>
                <a:latin typeface="Arial"/>
                <a:ea typeface="Arial"/>
                <a:cs typeface="Arial"/>
                <a:sym typeface="Arial"/>
              </a:rPr>
              <a:t>Please explore other modules in the Climate Justice Instructional Toolkit.</a:t>
            </a:r>
            <a:endParaRPr/>
          </a:p>
        </p:txBody>
      </p:sp>
      <p:sp>
        <p:nvSpPr>
          <p:cNvPr id="432" name="Google Shape;432;p23"/>
          <p:cNvSpPr/>
          <p:nvPr/>
        </p:nvSpPr>
        <p:spPr>
          <a:xfrm>
            <a:off x="10453773" y="2153443"/>
            <a:ext cx="6356958" cy="5980115"/>
          </a:xfrm>
          <a:custGeom>
            <a:rect b="b" l="l" r="r" t="t"/>
            <a:pathLst>
              <a:path extrusionOk="0" h="5980115" w="6356958">
                <a:moveTo>
                  <a:pt x="0" y="0"/>
                </a:moveTo>
                <a:lnTo>
                  <a:pt x="6356958" y="0"/>
                </a:lnTo>
                <a:lnTo>
                  <a:pt x="6356958" y="5980114"/>
                </a:lnTo>
                <a:lnTo>
                  <a:pt x="0" y="5980114"/>
                </a:lnTo>
                <a:lnTo>
                  <a:pt x="0" y="0"/>
                </a:lnTo>
                <a:close/>
              </a:path>
            </a:pathLst>
          </a:custGeom>
          <a:blipFill rotWithShape="1">
            <a:blip r:embed="rId3">
              <a:alphaModFix/>
            </a:blip>
            <a:stretch>
              <a:fillRect b="-6299" l="0" r="0" t="0"/>
            </a:stretch>
          </a:blipFill>
          <a:ln cap="sq" cmpd="sng" w="161925">
            <a:solidFill>
              <a:srgbClr val="BEBEBE"/>
            </a:solidFill>
            <a:prstDash val="solid"/>
            <a:miter lim="8000"/>
            <a:headEnd len="sm" w="sm" type="none"/>
            <a:tailEnd len="sm" w="sm" type="none"/>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36" name="Shape 436"/>
        <p:cNvGrpSpPr/>
        <p:nvPr/>
      </p:nvGrpSpPr>
      <p:grpSpPr>
        <a:xfrm>
          <a:off x="0" y="0"/>
          <a:ext cx="0" cy="0"/>
          <a:chOff x="0" y="0"/>
          <a:chExt cx="0" cy="0"/>
        </a:xfrm>
      </p:grpSpPr>
      <p:sp>
        <p:nvSpPr>
          <p:cNvPr id="437" name="Google Shape;437;p24"/>
          <p:cNvSpPr txBox="1"/>
          <p:nvPr/>
        </p:nvSpPr>
        <p:spPr>
          <a:xfrm>
            <a:off x="962025" y="1133475"/>
            <a:ext cx="16297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Module References</a:t>
            </a:r>
            <a:endParaRPr/>
          </a:p>
        </p:txBody>
      </p:sp>
      <p:sp>
        <p:nvSpPr>
          <p:cNvPr id="438" name="Google Shape;438;p24"/>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439" name="Google Shape;439;p24"/>
          <p:cNvSpPr txBox="1"/>
          <p:nvPr/>
        </p:nvSpPr>
        <p:spPr>
          <a:xfrm>
            <a:off x="962025" y="2561952"/>
            <a:ext cx="16178700" cy="6372600"/>
          </a:xfrm>
          <a:prstGeom prst="rect">
            <a:avLst/>
          </a:prstGeom>
          <a:noFill/>
          <a:ln>
            <a:noFill/>
          </a:ln>
        </p:spPr>
        <p:txBody>
          <a:bodyPr anchorCtr="0" anchor="t" bIns="0" lIns="0" spcFirstLastPara="1" rIns="0" wrap="square" tIns="0">
            <a:spAutoFit/>
          </a:bodyPr>
          <a:lstStyle/>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Bloom, J. B., Burks, M., Liu, C.-Y., Taylor-Upshaw , G., Walker , K., &amp; McCowan, L. (2024, May 13). </a:t>
            </a:r>
            <a:r>
              <a:rPr b="0" i="0" lang="en-US" sz="2300" u="sng" cap="none" strike="noStrike">
                <a:solidFill>
                  <a:srgbClr val="4A4849"/>
                </a:solidFill>
                <a:latin typeface="Arial"/>
                <a:ea typeface="Arial"/>
                <a:cs typeface="Arial"/>
                <a:sym typeface="Arial"/>
                <a:hlinkClick r:id="rId3">
                  <a:extLst>
                    <a:ext uri="{A12FA001-AC4F-418D-AE19-62706E023703}">
                      <ahyp:hlinkClr val="tx"/>
                    </a:ext>
                  </a:extLst>
                </a:hlinkClick>
              </a:rPr>
              <a:t>Lack of State Financial Support and Local Capacity Prolonged Jackson, Mississippi Drinking Water Issues.</a:t>
            </a:r>
            <a:r>
              <a:rPr b="0" i="0" lang="en-US" sz="2300" u="none" cap="none" strike="noStrike">
                <a:solidFill>
                  <a:srgbClr val="4A4849"/>
                </a:solidFill>
                <a:latin typeface="Arial"/>
                <a:ea typeface="Arial"/>
                <a:cs typeface="Arial"/>
                <a:sym typeface="Arial"/>
              </a:rPr>
              <a:t> Office of Inspector General.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Castellanos, S., Potts, J., Tiedmann, H., Alverson, S., Glazer, Y. R., Robison, A., Russo, S., Harmon, D., Ken-Opurum, B., Weisz, M., Acuna, F., Stephens, K. K., Faust, K., &amp; Webber, M. E. (2023). </a:t>
            </a:r>
            <a:r>
              <a:rPr b="0" i="0" lang="en-US" sz="2300" u="sng" cap="none" strike="noStrike">
                <a:solidFill>
                  <a:srgbClr val="4A4849"/>
                </a:solidFill>
                <a:latin typeface="Arial"/>
                <a:ea typeface="Arial"/>
                <a:cs typeface="Arial"/>
                <a:sym typeface="Arial"/>
                <a:hlinkClick r:id="rId4">
                  <a:extLst>
                    <a:ext uri="{A12FA001-AC4F-418D-AE19-62706E023703}">
                      <ahyp:hlinkClr val="tx"/>
                    </a:ext>
                  </a:extLst>
                </a:hlinkClick>
              </a:rPr>
              <a:t>A synthesis and review of exacerbated inequities from the February 2021 winter storm (Uri) in Texas and the risks moving forward.</a:t>
            </a:r>
            <a:r>
              <a:rPr b="0" i="0" lang="en-US" sz="2300" u="none" cap="none" strike="noStrike">
                <a:solidFill>
                  <a:srgbClr val="4A4849"/>
                </a:solidFill>
                <a:latin typeface="Arial"/>
                <a:ea typeface="Arial"/>
                <a:cs typeface="Arial"/>
                <a:sym typeface="Arial"/>
              </a:rPr>
              <a:t> Progress in Energy, 5(1), 012003.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Darshan M. A. Karwat, Blakley, J. R., Castillo, E. A., Squitieri, A., Oyler, A., &amp; Macias, M. M. (2025). </a:t>
            </a:r>
            <a:r>
              <a:rPr b="0" i="0" lang="en-US" sz="2300" u="sng" cap="none" strike="noStrike">
                <a:solidFill>
                  <a:srgbClr val="4A4849"/>
                </a:solidFill>
                <a:latin typeface="Arial"/>
                <a:ea typeface="Arial"/>
                <a:cs typeface="Arial"/>
                <a:sym typeface="Arial"/>
                <a:hlinkClick r:id="rId5">
                  <a:extLst>
                    <a:ext uri="{A12FA001-AC4F-418D-AE19-62706E023703}">
                      <ahyp:hlinkClr val="tx"/>
                    </a:ext>
                  </a:extLst>
                </a:hlinkClick>
              </a:rPr>
              <a:t>Empowering Practicing Engineers and Planners to Advance Environmental Justice.</a:t>
            </a:r>
            <a:r>
              <a:rPr b="0" i="0" lang="en-US" sz="2300" u="none" cap="none" strike="noStrike">
                <a:solidFill>
                  <a:srgbClr val="4A4849"/>
                </a:solidFill>
                <a:latin typeface="Arial"/>
                <a:ea typeface="Arial"/>
                <a:cs typeface="Arial"/>
                <a:sym typeface="Arial"/>
              </a:rPr>
              <a:t> Journal of Civil Engineering Education, 151(3).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sng" cap="none" strike="noStrike">
                <a:solidFill>
                  <a:srgbClr val="4A4849"/>
                </a:solidFill>
                <a:latin typeface="Arial"/>
                <a:ea typeface="Arial"/>
                <a:cs typeface="Arial"/>
                <a:sym typeface="Arial"/>
                <a:hlinkClick r:id="rId6">
                  <a:extLst>
                    <a:ext uri="{A12FA001-AC4F-418D-AE19-62706E023703}">
                      <ahyp:hlinkClr val="tx"/>
                    </a:ext>
                  </a:extLst>
                </a:hlinkClick>
              </a:rPr>
              <a:t>Environmental Justice, Climate Justice, and Energy Justice—What Do They Mean?</a:t>
            </a:r>
            <a:r>
              <a:rPr b="0" i="0" lang="en-US" sz="2300" u="none" cap="none" strike="noStrike">
                <a:solidFill>
                  <a:srgbClr val="4A4849"/>
                </a:solidFill>
                <a:latin typeface="Arial"/>
                <a:ea typeface="Arial"/>
                <a:cs typeface="Arial"/>
                <a:sym typeface="Arial"/>
              </a:rPr>
              <a:t> (2025). Union of Concerned Scientists.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sng" cap="none" strike="noStrike">
                <a:solidFill>
                  <a:srgbClr val="4A4849"/>
                </a:solidFill>
                <a:latin typeface="Arial"/>
                <a:ea typeface="Arial"/>
                <a:cs typeface="Arial"/>
                <a:sym typeface="Arial"/>
                <a:hlinkClick r:id="rId7">
                  <a:extLst>
                    <a:ext uri="{A12FA001-AC4F-418D-AE19-62706E023703}">
                      <ahyp:hlinkClr val="tx"/>
                    </a:ext>
                  </a:extLst>
                </a:hlinkClick>
              </a:rPr>
              <a:t>ERCOT Preliminary Report.</a:t>
            </a:r>
            <a:r>
              <a:rPr b="0" i="0" lang="en-US" sz="2300" u="none" cap="none" strike="noStrike">
                <a:solidFill>
                  <a:srgbClr val="4A4849"/>
                </a:solidFill>
                <a:latin typeface="Arial"/>
                <a:ea typeface="Arial"/>
                <a:cs typeface="Arial"/>
                <a:sym typeface="Arial"/>
              </a:rPr>
              <a:t> (2021, April 6). ERCOT.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sng" cap="none" strike="noStrike">
                <a:solidFill>
                  <a:srgbClr val="4A4849"/>
                </a:solidFill>
                <a:latin typeface="Arial"/>
                <a:ea typeface="Arial"/>
                <a:cs typeface="Arial"/>
                <a:sym typeface="Arial"/>
                <a:hlinkClick r:id="rId8">
                  <a:extLst>
                    <a:ext uri="{A12FA001-AC4F-418D-AE19-62706E023703}">
                      <ahyp:hlinkClr val="tx"/>
                    </a:ext>
                  </a:extLst>
                </a:hlinkClick>
              </a:rPr>
              <a:t>FERC -NERC -Regional Entity Sta Report: The February 2021 Cold Weather Outages in Texas and the South Central United States Federal Energy Regulatory Commission North American Electric Reliability Corporation Regional Entities.</a:t>
            </a:r>
            <a:r>
              <a:rPr b="0" i="0" lang="en-US" sz="2300" u="none" cap="none" strike="noStrike">
                <a:solidFill>
                  <a:srgbClr val="4A4849"/>
                </a:solidFill>
                <a:latin typeface="Arial"/>
                <a:ea typeface="Arial"/>
                <a:cs typeface="Arial"/>
                <a:sym typeface="Arial"/>
              </a:rPr>
              <a:t> (2021).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Fowler, S., &amp; Doyle, R. (2024, February 5). </a:t>
            </a:r>
            <a:r>
              <a:rPr b="0" i="0" lang="en-US" sz="2300" u="sng" cap="none" strike="noStrike">
                <a:solidFill>
                  <a:srgbClr val="4A4849"/>
                </a:solidFill>
                <a:latin typeface="Arial"/>
                <a:ea typeface="Arial"/>
                <a:cs typeface="Arial"/>
                <a:sym typeface="Arial"/>
                <a:hlinkClick r:id="rId9">
                  <a:extLst>
                    <a:ext uri="{A12FA001-AC4F-418D-AE19-62706E023703}">
                      <ahyp:hlinkClr val="tx"/>
                    </a:ext>
                  </a:extLst>
                </a:hlinkClick>
              </a:rPr>
              <a:t>Big Companies Cashed In on Mississippi’s Water. Small Towns Paid the Price.</a:t>
            </a:r>
            <a:r>
              <a:rPr b="0" i="0" lang="en-US" sz="2300" u="none" cap="none" strike="noStrike">
                <a:solidFill>
                  <a:srgbClr val="4A4849"/>
                </a:solidFill>
                <a:latin typeface="Arial"/>
                <a:ea typeface="Arial"/>
                <a:cs typeface="Arial"/>
                <a:sym typeface="Arial"/>
              </a:rPr>
              <a:t> The New York Times.</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Judin, N. (2024, August 16). </a:t>
            </a:r>
            <a:r>
              <a:rPr b="0" i="0" lang="en-US" sz="2300" u="sng" cap="none" strike="noStrike">
                <a:solidFill>
                  <a:srgbClr val="4A4849"/>
                </a:solidFill>
                <a:latin typeface="Arial"/>
                <a:ea typeface="Arial"/>
                <a:cs typeface="Arial"/>
                <a:sym typeface="Arial"/>
                <a:hlinkClick r:id="rId10">
                  <a:extLst>
                    <a:ext uri="{A12FA001-AC4F-418D-AE19-62706E023703}">
                      <ahyp:hlinkClr val="tx"/>
                    </a:ext>
                  </a:extLst>
                </a:hlinkClick>
              </a:rPr>
              <a:t>Decrepit Pipes Put Jackson, Mississippi, on the Edge of Catastrophe. State Regulators Didn’t Act. </a:t>
            </a:r>
            <a:r>
              <a:rPr b="0" i="0" lang="en-US" sz="2300" u="none" cap="none" strike="noStrike">
                <a:solidFill>
                  <a:srgbClr val="4A4849"/>
                </a:solidFill>
                <a:latin typeface="Arial"/>
                <a:ea typeface="Arial"/>
                <a:cs typeface="Arial"/>
                <a:sym typeface="Arial"/>
              </a:rPr>
              <a:t>ProPublica.</a:t>
            </a:r>
            <a:endParaRPr b="0" i="0" sz="2300" u="none" cap="none" strike="noStrike">
              <a:solidFill>
                <a:srgbClr val="4A4849"/>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43" name="Shape 443"/>
        <p:cNvGrpSpPr/>
        <p:nvPr/>
      </p:nvGrpSpPr>
      <p:grpSpPr>
        <a:xfrm>
          <a:off x="0" y="0"/>
          <a:ext cx="0" cy="0"/>
          <a:chOff x="0" y="0"/>
          <a:chExt cx="0" cy="0"/>
        </a:xfrm>
      </p:grpSpPr>
      <p:sp>
        <p:nvSpPr>
          <p:cNvPr id="444" name="Google Shape;444;p25"/>
          <p:cNvSpPr txBox="1"/>
          <p:nvPr/>
        </p:nvSpPr>
        <p:spPr>
          <a:xfrm>
            <a:off x="962025" y="1133475"/>
            <a:ext cx="16297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Module References</a:t>
            </a:r>
            <a:endParaRPr/>
          </a:p>
        </p:txBody>
      </p:sp>
      <p:sp>
        <p:nvSpPr>
          <p:cNvPr id="445" name="Google Shape;445;p25"/>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446" name="Google Shape;446;p25"/>
          <p:cNvSpPr txBox="1"/>
          <p:nvPr/>
        </p:nvSpPr>
        <p:spPr>
          <a:xfrm>
            <a:off x="962025" y="2561952"/>
            <a:ext cx="16178700" cy="5664300"/>
          </a:xfrm>
          <a:prstGeom prst="rect">
            <a:avLst/>
          </a:prstGeom>
          <a:noFill/>
          <a:ln>
            <a:noFill/>
          </a:ln>
        </p:spPr>
        <p:txBody>
          <a:bodyPr anchorCtr="0" anchor="t" bIns="0" lIns="0" spcFirstLastPara="1" rIns="0" wrap="square" tIns="0">
            <a:spAutoFit/>
          </a:bodyPr>
          <a:lstStyle/>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Klasing, A. (2022, September 2). </a:t>
            </a:r>
            <a:r>
              <a:rPr b="0" i="0" lang="en-US" sz="2300" u="sng" cap="none" strike="noStrike">
                <a:solidFill>
                  <a:srgbClr val="4A4849"/>
                </a:solidFill>
                <a:latin typeface="Arial"/>
                <a:ea typeface="Arial"/>
                <a:cs typeface="Arial"/>
                <a:sym typeface="Arial"/>
                <a:hlinkClick r:id="rId3">
                  <a:extLst>
                    <a:ext uri="{A12FA001-AC4F-418D-AE19-62706E023703}">
                      <ahyp:hlinkClr val="tx"/>
                    </a:ext>
                  </a:extLst>
                </a:hlinkClick>
              </a:rPr>
              <a:t>Mississippi Water Crisis a Failure Decades in the Making.</a:t>
            </a:r>
            <a:r>
              <a:rPr b="0" i="0" lang="en-US" sz="2300" u="none" cap="none" strike="noStrike">
                <a:solidFill>
                  <a:srgbClr val="4A4849"/>
                </a:solidFill>
                <a:latin typeface="Arial"/>
                <a:ea typeface="Arial"/>
                <a:cs typeface="Arial"/>
                <a:sym typeface="Arial"/>
              </a:rPr>
              <a:t> Human Rights Watch.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Landers, J. (2022, November 7). </a:t>
            </a:r>
            <a:r>
              <a:rPr b="0" i="0" lang="en-US" sz="2300" u="sng" cap="none" strike="noStrike">
                <a:solidFill>
                  <a:srgbClr val="4A4849"/>
                </a:solidFill>
                <a:latin typeface="Arial"/>
                <a:ea typeface="Arial"/>
                <a:cs typeface="Arial"/>
                <a:sym typeface="Arial"/>
                <a:hlinkClick r:id="rId4">
                  <a:extLst>
                    <a:ext uri="{A12FA001-AC4F-418D-AE19-62706E023703}">
                      <ahyp:hlinkClr val="tx"/>
                    </a:ext>
                  </a:extLst>
                </a:hlinkClick>
              </a:rPr>
              <a:t>Jackson water crisis reveals perils of neglected infrastructure.</a:t>
            </a:r>
            <a:r>
              <a:rPr b="0" i="0" lang="en-US" sz="2300" u="none" cap="none" strike="noStrike">
                <a:solidFill>
                  <a:srgbClr val="4A4849"/>
                </a:solidFill>
                <a:latin typeface="Arial"/>
                <a:ea typeface="Arial"/>
                <a:cs typeface="Arial"/>
                <a:sym typeface="Arial"/>
              </a:rPr>
              <a:t> Www.asce.org.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Lott, J. (2023, February 18). </a:t>
            </a:r>
            <a:r>
              <a:rPr b="0" i="0" lang="en-US" sz="2300" u="sng" cap="none" strike="noStrike">
                <a:solidFill>
                  <a:srgbClr val="4A4849"/>
                </a:solidFill>
                <a:latin typeface="Arial"/>
                <a:ea typeface="Arial"/>
                <a:cs typeface="Arial"/>
                <a:sym typeface="Arial"/>
                <a:hlinkClick r:id="rId5">
                  <a:extLst>
                    <a:ext uri="{A12FA001-AC4F-418D-AE19-62706E023703}">
                      <ahyp:hlinkClr val="tx"/>
                    </a:ext>
                  </a:extLst>
                </a:hlinkClick>
              </a:rPr>
              <a:t>The problems in the pipes. </a:t>
            </a:r>
            <a:r>
              <a:rPr b="0" i="0" lang="en-US" sz="2300" u="none" cap="none" strike="noStrike">
                <a:solidFill>
                  <a:srgbClr val="4A4849"/>
                </a:solidFill>
                <a:latin typeface="Arial"/>
                <a:ea typeface="Arial"/>
                <a:cs typeface="Arial"/>
                <a:sym typeface="Arial"/>
              </a:rPr>
              <a:t>Washington Post.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Méndez, M., Shah, S. H., Golembeski, C., Bedsworth, L., Mijin Cha, J., Goldsmith, L., Holmes, T. J., Maldonado, J., Manning, B. R. M., Méndez-Barrientos, L. E., &amp; Mills-Novoa, M. (2025). </a:t>
            </a:r>
            <a:r>
              <a:rPr b="0" i="0" lang="en-US" sz="2300" u="sng" cap="none" strike="noStrike">
                <a:solidFill>
                  <a:srgbClr val="4A4849"/>
                </a:solidFill>
                <a:latin typeface="Arial"/>
                <a:ea typeface="Arial"/>
                <a:cs typeface="Arial"/>
                <a:sym typeface="Arial"/>
                <a:hlinkClick r:id="rId6">
                  <a:extLst>
                    <a:ext uri="{A12FA001-AC4F-418D-AE19-62706E023703}">
                      <ahyp:hlinkClr val="tx"/>
                    </a:ext>
                  </a:extLst>
                </a:hlinkClick>
              </a:rPr>
              <a:t>Centering environmental justice in United States (U.S.) National Climate Assessments (NCAs): a historical and contemporary analysis.</a:t>
            </a:r>
            <a:r>
              <a:rPr b="0" i="0" lang="en-US" sz="2300" u="none" cap="none" strike="noStrike">
                <a:solidFill>
                  <a:srgbClr val="4A4849"/>
                </a:solidFill>
                <a:latin typeface="Arial"/>
                <a:ea typeface="Arial"/>
                <a:cs typeface="Arial"/>
                <a:sym typeface="Arial"/>
              </a:rPr>
              <a:t> Climatic Change, 178(5).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Meng, Q. (2022). </a:t>
            </a:r>
            <a:r>
              <a:rPr b="0" i="0" lang="en-US" sz="2300" u="sng" cap="none" strike="noStrike">
                <a:solidFill>
                  <a:srgbClr val="4A4849"/>
                </a:solidFill>
                <a:latin typeface="Arial"/>
                <a:ea typeface="Arial"/>
                <a:cs typeface="Arial"/>
                <a:sym typeface="Arial"/>
                <a:hlinkClick r:id="rId7">
                  <a:extLst>
                    <a:ext uri="{A12FA001-AC4F-418D-AE19-62706E023703}">
                      <ahyp:hlinkClr val="tx"/>
                    </a:ext>
                  </a:extLst>
                </a:hlinkClick>
              </a:rPr>
              <a:t>Urban Water Crisis Causes Significant Public Health Diseases in Jackson, Mississippi USA: An Initial Study of Geographic and Racial Health Inequities.</a:t>
            </a:r>
            <a:r>
              <a:rPr b="0" i="0" lang="en-US" sz="2300" u="none" cap="none" strike="noStrike">
                <a:solidFill>
                  <a:srgbClr val="4A4849"/>
                </a:solidFill>
                <a:latin typeface="Arial"/>
                <a:ea typeface="Arial"/>
                <a:cs typeface="Arial"/>
                <a:sym typeface="Arial"/>
              </a:rPr>
              <a:t> Sustainability, 14(24), 16325.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Montoya, L. D., Mendoza, L. M., Prouty, C., Trotz, M., &amp; Verbyla, M. E. (2021). </a:t>
            </a:r>
            <a:r>
              <a:rPr b="0" i="0" lang="en-US" sz="2300" u="sng" cap="none" strike="noStrike">
                <a:solidFill>
                  <a:srgbClr val="4A4849"/>
                </a:solidFill>
                <a:latin typeface="Arial"/>
                <a:ea typeface="Arial"/>
                <a:cs typeface="Arial"/>
                <a:sym typeface="Arial"/>
                <a:hlinkClick r:id="rId8">
                  <a:extLst>
                    <a:ext uri="{A12FA001-AC4F-418D-AE19-62706E023703}">
                      <ahyp:hlinkClr val="tx"/>
                    </a:ext>
                  </a:extLst>
                </a:hlinkClick>
              </a:rPr>
              <a:t>Environmental Engineering for the 21st Century: Increasing Diversity and Community Participation to Achieve Environmental and Social Justice.</a:t>
            </a:r>
            <a:r>
              <a:rPr b="0" i="0" lang="en-US" sz="2300" u="none" cap="none" strike="noStrike">
                <a:solidFill>
                  <a:srgbClr val="4A4849"/>
                </a:solidFill>
                <a:latin typeface="Arial"/>
                <a:ea typeface="Arial"/>
                <a:cs typeface="Arial"/>
                <a:sym typeface="Arial"/>
              </a:rPr>
              <a:t> Environmental Engineering Science, 38(5), 288–297.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National Centers For Environmental Information. (2023, February 23). </a:t>
            </a:r>
            <a:r>
              <a:rPr b="0" i="0" lang="en-US" sz="2300" u="sng" cap="none" strike="noStrike">
                <a:solidFill>
                  <a:srgbClr val="4A4849"/>
                </a:solidFill>
                <a:latin typeface="Arial"/>
                <a:ea typeface="Arial"/>
                <a:cs typeface="Arial"/>
                <a:sym typeface="Arial"/>
                <a:hlinkClick r:id="rId9">
                  <a:extLst>
                    <a:ext uri="{A12FA001-AC4F-418D-AE19-62706E023703}">
                      <ahyp:hlinkClr val="tx"/>
                    </a:ext>
                  </a:extLst>
                </a:hlinkClick>
              </a:rPr>
              <a:t>The Great Texas Freeze: February 11-20, 2021.</a:t>
            </a:r>
            <a:r>
              <a:rPr b="0" i="0" lang="en-US" sz="2300" u="none" cap="none" strike="noStrike">
                <a:solidFill>
                  <a:srgbClr val="4A4849"/>
                </a:solidFill>
                <a:latin typeface="Arial"/>
                <a:ea typeface="Arial"/>
                <a:cs typeface="Arial"/>
                <a:sym typeface="Arial"/>
              </a:rPr>
              <a:t> National Centers for Environmental Information (NCEI).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Neuman, S. (2022, September 7). </a:t>
            </a:r>
            <a:r>
              <a:rPr b="0" i="0" lang="en-US" sz="2300" u="sng" cap="none" strike="noStrike">
                <a:solidFill>
                  <a:srgbClr val="4A4849"/>
                </a:solidFill>
                <a:latin typeface="Arial"/>
                <a:ea typeface="Arial"/>
                <a:cs typeface="Arial"/>
                <a:sym typeface="Arial"/>
                <a:hlinkClick r:id="rId10">
                  <a:extLst>
                    <a:ext uri="{A12FA001-AC4F-418D-AE19-62706E023703}">
                      <ahyp:hlinkClr val="tx"/>
                    </a:ext>
                  </a:extLst>
                </a:hlinkClick>
              </a:rPr>
              <a:t>The crisis in Jackson shows how climate change is threatening water supplies.</a:t>
            </a:r>
            <a:r>
              <a:rPr b="0" i="0" lang="en-US" sz="2300" u="none" cap="none" strike="noStrike">
                <a:solidFill>
                  <a:srgbClr val="4A4849"/>
                </a:solidFill>
                <a:latin typeface="Arial"/>
                <a:ea typeface="Arial"/>
                <a:cs typeface="Arial"/>
                <a:sym typeface="Arial"/>
              </a:rPr>
              <a:t> NPR.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Pan , X., &amp; Rui , H. (2023). </a:t>
            </a:r>
            <a:r>
              <a:rPr b="0" i="0" lang="en-US" sz="2300" u="sng" cap="none" strike="noStrike">
                <a:solidFill>
                  <a:srgbClr val="4A4849"/>
                </a:solidFill>
                <a:latin typeface="Arial"/>
                <a:ea typeface="Arial"/>
                <a:cs typeface="Arial"/>
                <a:sym typeface="Arial"/>
                <a:hlinkClick r:id="rId11">
                  <a:extLst>
                    <a:ext uri="{A12FA001-AC4F-418D-AE19-62706E023703}">
                      <ahyp:hlinkClr val="tx"/>
                    </a:ext>
                  </a:extLst>
                </a:hlinkClick>
              </a:rPr>
              <a:t>GES DISC. </a:t>
            </a:r>
            <a:r>
              <a:rPr b="0" i="0" lang="en-US" sz="2300" u="none" cap="none" strike="noStrike">
                <a:solidFill>
                  <a:srgbClr val="4A4849"/>
                </a:solidFill>
                <a:latin typeface="Arial"/>
                <a:ea typeface="Arial"/>
                <a:cs typeface="Arial"/>
                <a:sym typeface="Arial"/>
              </a:rPr>
              <a:t>Nasa.gov. </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Real-time Operating Grid - U.S. Energy Information Administration (EIA). (2025, June 30). </a:t>
            </a:r>
            <a:r>
              <a:rPr b="0" i="0" lang="en-US" sz="2300" u="sng" cap="none" strike="noStrike">
                <a:solidFill>
                  <a:srgbClr val="4A4849"/>
                </a:solidFill>
                <a:latin typeface="Arial"/>
                <a:ea typeface="Arial"/>
                <a:cs typeface="Arial"/>
                <a:sym typeface="Arial"/>
                <a:hlinkClick r:id="rId12">
                  <a:extLst>
                    <a:ext uri="{A12FA001-AC4F-418D-AE19-62706E023703}">
                      <ahyp:hlinkClr val="tx"/>
                    </a:ext>
                  </a:extLst>
                </a:hlinkClick>
              </a:rPr>
              <a:t>Www.eia.gov</a:t>
            </a:r>
            <a:endParaRPr b="0" i="0" sz="2300" u="sng" cap="none" strike="noStrike">
              <a:solidFill>
                <a:srgbClr val="4A4849"/>
              </a:solidFill>
              <a:latin typeface="Arial"/>
              <a:ea typeface="Arial"/>
              <a:cs typeface="Arial"/>
              <a:sym typeface="Arial"/>
              <a:hlinkClick r:id="rId13">
                <a:extLst>
                  <a:ext uri="{A12FA001-AC4F-418D-AE19-62706E023703}">
                    <ahyp:hlinkClr val="tx"/>
                  </a:ext>
                </a:extLst>
              </a:hlinkCli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50" name="Shape 450"/>
        <p:cNvGrpSpPr/>
        <p:nvPr/>
      </p:nvGrpSpPr>
      <p:grpSpPr>
        <a:xfrm>
          <a:off x="0" y="0"/>
          <a:ext cx="0" cy="0"/>
          <a:chOff x="0" y="0"/>
          <a:chExt cx="0" cy="0"/>
        </a:xfrm>
      </p:grpSpPr>
      <p:sp>
        <p:nvSpPr>
          <p:cNvPr id="451" name="Google Shape;451;p26"/>
          <p:cNvSpPr txBox="1"/>
          <p:nvPr/>
        </p:nvSpPr>
        <p:spPr>
          <a:xfrm>
            <a:off x="962025" y="1133475"/>
            <a:ext cx="16297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Module References</a:t>
            </a:r>
            <a:endParaRPr/>
          </a:p>
        </p:txBody>
      </p:sp>
      <p:sp>
        <p:nvSpPr>
          <p:cNvPr id="452" name="Google Shape;452;p26"/>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453" name="Google Shape;453;p26"/>
          <p:cNvSpPr txBox="1"/>
          <p:nvPr/>
        </p:nvSpPr>
        <p:spPr>
          <a:xfrm>
            <a:off x="962025" y="2561952"/>
            <a:ext cx="16178700" cy="3894300"/>
          </a:xfrm>
          <a:prstGeom prst="rect">
            <a:avLst/>
          </a:prstGeom>
          <a:noFill/>
          <a:ln>
            <a:noFill/>
          </a:ln>
        </p:spPr>
        <p:txBody>
          <a:bodyPr anchorCtr="0" anchor="t" bIns="0" lIns="0" spcFirstLastPara="1" rIns="0" wrap="square" tIns="0">
            <a:spAutoFit/>
          </a:bodyPr>
          <a:lstStyle/>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Shah, Z., Juan Pablo Carvallo, Hsu, F.-C., &amp; Taneja, J. (2023). The inequitable distribution of power interruptions during the 2021 Texas winter storm Uri. Environmental Research: Infrastructure and Sustainability, 3(2), 025011–025011. https://doi.org/10.1088/2634-4505/acd4e7</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Sovacool, B. K., Carley, S., &amp; Kiesling, L. (2024). Energy justice beyond the wire: Exploring the multidimensional inequities of the electrical power grid in the United States. Energy Research &amp; Social Science, 111, 103474–103474. https://doi.org/10.1016/j.erss.2024.103474</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Xu, J., Qiang, Y., Cai, H., &amp; Zou, L. (2023). Power outage and environmental justice in Winter Storm Uri: an analytical workflow based on nighttime light remote sensing. International Journal of Digital Earth, 16(1), 2259–2278. https://doi.org/10.1080/17538947.2023.2224087</a:t>
            </a:r>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Yang, J. (2022, August 30). </a:t>
            </a:r>
            <a:r>
              <a:rPr b="0" i="0" lang="en-US" sz="2300" u="sng" cap="none" strike="noStrike">
                <a:solidFill>
                  <a:srgbClr val="4A4849"/>
                </a:solidFill>
                <a:latin typeface="Arial"/>
                <a:ea typeface="Arial"/>
                <a:cs typeface="Arial"/>
                <a:sym typeface="Arial"/>
                <a:hlinkClick r:id="rId3">
                  <a:extLst>
                    <a:ext uri="{A12FA001-AC4F-418D-AE19-62706E023703}">
                      <ahyp:hlinkClr val="tx"/>
                    </a:ext>
                  </a:extLst>
                </a:hlinkClick>
              </a:rPr>
              <a:t>Flooding, treatment plant failure leaves Jackson, Mississippi without drinking water. </a:t>
            </a:r>
            <a:r>
              <a:rPr b="0" i="0" lang="en-US" sz="2300" u="none" cap="none" strike="noStrike">
                <a:solidFill>
                  <a:srgbClr val="4A4849"/>
                </a:solidFill>
                <a:latin typeface="Arial"/>
                <a:ea typeface="Arial"/>
                <a:cs typeface="Arial"/>
                <a:sym typeface="Arial"/>
              </a:rPr>
              <a:t>PBS NewsHour</a:t>
            </a:r>
            <a:r>
              <a:rPr lang="en-US" sz="2300">
                <a:solidFill>
                  <a:srgbClr val="4A4849"/>
                </a:solidFill>
              </a:rPr>
              <a:t>.</a:t>
            </a:r>
            <a:endParaRPr b="0" i="0" sz="2300" u="none" cap="none" strike="noStrike">
              <a:solidFill>
                <a:srgbClr val="4A484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39e29c3c390_0_0"/>
          <p:cNvSpPr txBox="1"/>
          <p:nvPr/>
        </p:nvSpPr>
        <p:spPr>
          <a:xfrm>
            <a:off x="1490475" y="2157975"/>
            <a:ext cx="15800700" cy="48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MIT OpenCourseWare</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u="sng">
                <a:solidFill>
                  <a:schemeClr val="hlink"/>
                </a:solidFill>
                <a:latin typeface="Calibri"/>
                <a:ea typeface="Calibri"/>
                <a:cs typeface="Calibri"/>
                <a:sym typeface="Calibri"/>
                <a:hlinkClick r:id="rId3"/>
              </a:rPr>
              <a:t>https://ocw.mit.edu</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US" sz="3200">
                <a:solidFill>
                  <a:schemeClr val="dk1"/>
                </a:solidFill>
                <a:latin typeface="Calibri"/>
                <a:ea typeface="Calibri"/>
                <a:cs typeface="Calibri"/>
                <a:sym typeface="Calibri"/>
              </a:rPr>
              <a:t>RES.11-003 Climate Justice Instructional Toolkit</a:t>
            </a:r>
            <a:r>
              <a:rPr lang="en-US" sz="3200">
                <a:solidFill>
                  <a:schemeClr val="dk1"/>
                </a:solidFill>
                <a:latin typeface="Calibri"/>
                <a:ea typeface="Calibri"/>
                <a:cs typeface="Calibri"/>
                <a:sym typeface="Calibri"/>
              </a:rPr>
              <a:t> Spring 2025</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For more information about citing these materials or our Terms of Use, visit </a:t>
            </a:r>
            <a:r>
              <a:rPr lang="en-US" sz="3200" u="sng">
                <a:solidFill>
                  <a:schemeClr val="hlink"/>
                </a:solidFill>
                <a:latin typeface="Calibri"/>
                <a:ea typeface="Calibri"/>
                <a:cs typeface="Calibri"/>
                <a:sym typeface="Calibri"/>
                <a:hlinkClick r:id="rId4"/>
              </a:rPr>
              <a:t>https://ocw.mit.edu/terms</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12" name="Shape 112"/>
        <p:cNvGrpSpPr/>
        <p:nvPr/>
      </p:nvGrpSpPr>
      <p:grpSpPr>
        <a:xfrm>
          <a:off x="0" y="0"/>
          <a:ext cx="0" cy="0"/>
          <a:chOff x="0" y="0"/>
          <a:chExt cx="0" cy="0"/>
        </a:xfrm>
      </p:grpSpPr>
      <p:sp>
        <p:nvSpPr>
          <p:cNvPr id="113" name="Google Shape;113;p3"/>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114" name="Google Shape;114;p3"/>
          <p:cNvSpPr txBox="1"/>
          <p:nvPr/>
        </p:nvSpPr>
        <p:spPr>
          <a:xfrm>
            <a:off x="1344878" y="1095375"/>
            <a:ext cx="162990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Learning Objectives</a:t>
            </a:r>
            <a:endParaRPr/>
          </a:p>
        </p:txBody>
      </p:sp>
      <p:sp>
        <p:nvSpPr>
          <p:cNvPr id="115" name="Google Shape;115;p3"/>
          <p:cNvSpPr txBox="1"/>
          <p:nvPr/>
        </p:nvSpPr>
        <p:spPr>
          <a:xfrm>
            <a:off x="1534996" y="3840797"/>
            <a:ext cx="3727800" cy="209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399" u="none" cap="none" strike="noStrike">
                <a:solidFill>
                  <a:srgbClr val="4A4849"/>
                </a:solidFill>
                <a:latin typeface="Arial"/>
                <a:ea typeface="Arial"/>
                <a:cs typeface="Arial"/>
                <a:sym typeface="Arial"/>
              </a:rPr>
              <a:t>Apply </a:t>
            </a:r>
            <a:r>
              <a:rPr b="0" i="0" lang="en-US" sz="3399" u="none" cap="none" strike="noStrike">
                <a:solidFill>
                  <a:srgbClr val="4A4849"/>
                </a:solidFill>
                <a:latin typeface="Arial"/>
                <a:ea typeface="Arial"/>
                <a:cs typeface="Arial"/>
                <a:sym typeface="Arial"/>
              </a:rPr>
              <a:t>Engineering Design Principles to real-world problems</a:t>
            </a:r>
            <a:endParaRPr/>
          </a:p>
        </p:txBody>
      </p:sp>
      <p:sp>
        <p:nvSpPr>
          <p:cNvPr id="116" name="Google Shape;116;p3"/>
          <p:cNvSpPr txBox="1"/>
          <p:nvPr/>
        </p:nvSpPr>
        <p:spPr>
          <a:xfrm>
            <a:off x="6884528" y="3840797"/>
            <a:ext cx="3977400" cy="15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399" u="none" cap="none" strike="noStrike">
                <a:solidFill>
                  <a:srgbClr val="4A4849"/>
                </a:solidFill>
                <a:latin typeface="Arial"/>
                <a:ea typeface="Arial"/>
                <a:cs typeface="Arial"/>
                <a:sym typeface="Arial"/>
              </a:rPr>
              <a:t>Recognize </a:t>
            </a:r>
            <a:r>
              <a:rPr b="0" i="0" lang="en-US" sz="3399" u="none" cap="none" strike="noStrike">
                <a:solidFill>
                  <a:srgbClr val="4A4849"/>
                </a:solidFill>
                <a:latin typeface="Arial"/>
                <a:ea typeface="Arial"/>
                <a:cs typeface="Arial"/>
                <a:sym typeface="Arial"/>
              </a:rPr>
              <a:t>how inequalities shape climate vulnerability</a:t>
            </a:r>
            <a:endParaRPr/>
          </a:p>
        </p:txBody>
      </p:sp>
      <p:sp>
        <p:nvSpPr>
          <p:cNvPr id="117" name="Google Shape;117;p3"/>
          <p:cNvSpPr txBox="1"/>
          <p:nvPr/>
        </p:nvSpPr>
        <p:spPr>
          <a:xfrm>
            <a:off x="12233277" y="3840797"/>
            <a:ext cx="5025900" cy="15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399" u="none" cap="none" strike="noStrike">
                <a:solidFill>
                  <a:srgbClr val="4A4849"/>
                </a:solidFill>
                <a:latin typeface="Arial"/>
                <a:ea typeface="Arial"/>
                <a:cs typeface="Arial"/>
                <a:sym typeface="Arial"/>
              </a:rPr>
              <a:t>Build </a:t>
            </a:r>
            <a:r>
              <a:rPr b="0" i="0" lang="en-US" sz="3399" u="none" cap="none" strike="noStrike">
                <a:solidFill>
                  <a:srgbClr val="4A4849"/>
                </a:solidFill>
                <a:latin typeface="Arial"/>
                <a:ea typeface="Arial"/>
                <a:cs typeface="Arial"/>
                <a:sym typeface="Arial"/>
              </a:rPr>
              <a:t>empathy and ethical reasoning as an engineering practice</a:t>
            </a:r>
            <a:endParaRPr/>
          </a:p>
        </p:txBody>
      </p:sp>
      <p:grpSp>
        <p:nvGrpSpPr>
          <p:cNvPr id="118" name="Google Shape;118;p3"/>
          <p:cNvGrpSpPr/>
          <p:nvPr/>
        </p:nvGrpSpPr>
        <p:grpSpPr>
          <a:xfrm>
            <a:off x="1535000" y="2648688"/>
            <a:ext cx="3289104" cy="716100"/>
            <a:chOff x="1032775" y="2712900"/>
            <a:chExt cx="3289104" cy="716100"/>
          </a:xfrm>
        </p:grpSpPr>
        <p:sp>
          <p:nvSpPr>
            <p:cNvPr id="119" name="Google Shape;119;p3"/>
            <p:cNvSpPr/>
            <p:nvPr/>
          </p:nvSpPr>
          <p:spPr>
            <a:xfrm>
              <a:off x="1032775"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0" name="Google Shape;120;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1</a:t>
              </a:r>
              <a:endParaRPr/>
            </a:p>
          </p:txBody>
        </p:sp>
      </p:grpSp>
      <p:grpSp>
        <p:nvGrpSpPr>
          <p:cNvPr id="121" name="Google Shape;121;p3"/>
          <p:cNvGrpSpPr/>
          <p:nvPr/>
        </p:nvGrpSpPr>
        <p:grpSpPr>
          <a:xfrm>
            <a:off x="6884525" y="2648688"/>
            <a:ext cx="3289104" cy="716100"/>
            <a:chOff x="5197450" y="2712900"/>
            <a:chExt cx="3289104" cy="716100"/>
          </a:xfrm>
        </p:grpSpPr>
        <p:sp>
          <p:nvSpPr>
            <p:cNvPr id="122" name="Google Shape;122;p3"/>
            <p:cNvSpPr/>
            <p:nvPr/>
          </p:nvSpPr>
          <p:spPr>
            <a:xfrm>
              <a:off x="5197450"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3" name="Google Shape;123;p3"/>
            <p:cNvSpPr txBox="1"/>
            <p:nvPr/>
          </p:nvSpPr>
          <p:spPr>
            <a:xfrm>
              <a:off x="5385754"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2</a:t>
              </a:r>
              <a:endParaRPr/>
            </a:p>
          </p:txBody>
        </p:sp>
      </p:grpSp>
      <p:grpSp>
        <p:nvGrpSpPr>
          <p:cNvPr id="124" name="Google Shape;124;p3"/>
          <p:cNvGrpSpPr/>
          <p:nvPr/>
        </p:nvGrpSpPr>
        <p:grpSpPr>
          <a:xfrm>
            <a:off x="12234050" y="2648688"/>
            <a:ext cx="3289104" cy="716100"/>
            <a:chOff x="9362125" y="2712900"/>
            <a:chExt cx="3289104" cy="716100"/>
          </a:xfrm>
        </p:grpSpPr>
        <p:sp>
          <p:nvSpPr>
            <p:cNvPr id="125" name="Google Shape;125;p3"/>
            <p:cNvSpPr/>
            <p:nvPr/>
          </p:nvSpPr>
          <p:spPr>
            <a:xfrm>
              <a:off x="9362125"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6" name="Google Shape;126;p3"/>
            <p:cNvSpPr txBox="1"/>
            <p:nvPr/>
          </p:nvSpPr>
          <p:spPr>
            <a:xfrm>
              <a:off x="955042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3</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30" name="Shape 130"/>
        <p:cNvGrpSpPr/>
        <p:nvPr/>
      </p:nvGrpSpPr>
      <p:grpSpPr>
        <a:xfrm>
          <a:off x="0" y="0"/>
          <a:ext cx="0" cy="0"/>
          <a:chOff x="0" y="0"/>
          <a:chExt cx="0" cy="0"/>
        </a:xfrm>
      </p:grpSpPr>
      <p:sp>
        <p:nvSpPr>
          <p:cNvPr id="131" name="Google Shape;131;p4"/>
          <p:cNvSpPr/>
          <p:nvPr/>
        </p:nvSpPr>
        <p:spPr>
          <a:xfrm>
            <a:off x="12109950" y="-25"/>
            <a:ext cx="6178445" cy="9685865"/>
          </a:xfrm>
          <a:custGeom>
            <a:rect b="b" l="l" r="r" t="t"/>
            <a:pathLst>
              <a:path extrusionOk="0" h="2709333" w="1872256">
                <a:moveTo>
                  <a:pt x="0" y="0"/>
                </a:moveTo>
                <a:lnTo>
                  <a:pt x="1872256" y="0"/>
                </a:lnTo>
                <a:lnTo>
                  <a:pt x="1872256" y="2709333"/>
                </a:lnTo>
                <a:lnTo>
                  <a:pt x="0" y="2709333"/>
                </a:lnTo>
                <a:close/>
              </a:path>
            </a:pathLst>
          </a:custGeom>
          <a:solidFill>
            <a:srgbClr val="FFF2CC"/>
          </a:solidFill>
          <a:ln>
            <a:noFill/>
          </a:ln>
        </p:spPr>
      </p:sp>
      <p:sp>
        <p:nvSpPr>
          <p:cNvPr id="132" name="Google Shape;132;p4"/>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33" name="Google Shape;133;p4"/>
          <p:cNvSpPr/>
          <p:nvPr/>
        </p:nvSpPr>
        <p:spPr>
          <a:xfrm>
            <a:off x="12109950" y="9715567"/>
            <a:ext cx="7109892" cy="56896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134" name="Google Shape;134;p4"/>
          <p:cNvGrpSpPr/>
          <p:nvPr/>
        </p:nvGrpSpPr>
        <p:grpSpPr>
          <a:xfrm>
            <a:off x="1028700" y="3818112"/>
            <a:ext cx="10425375" cy="2764522"/>
            <a:chOff x="0" y="104775"/>
            <a:chExt cx="13900500" cy="3686030"/>
          </a:xfrm>
        </p:grpSpPr>
        <p:sp>
          <p:nvSpPr>
            <p:cNvPr id="135" name="Google Shape;135;p4"/>
            <p:cNvSpPr txBox="1"/>
            <p:nvPr/>
          </p:nvSpPr>
          <p:spPr>
            <a:xfrm>
              <a:off x="0" y="104775"/>
              <a:ext cx="13900500" cy="222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Introduction</a:t>
              </a:r>
              <a:endParaRPr/>
            </a:p>
          </p:txBody>
        </p:sp>
        <p:sp>
          <p:nvSpPr>
            <p:cNvPr id="136" name="Google Shape;136;p4"/>
            <p:cNvSpPr txBox="1"/>
            <p:nvPr/>
          </p:nvSpPr>
          <p:spPr>
            <a:xfrm>
              <a:off x="0" y="3134105"/>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1</a:t>
              </a:r>
              <a:endParaRPr/>
            </a:p>
          </p:txBody>
        </p:sp>
      </p:grpSp>
      <p:sp>
        <p:nvSpPr>
          <p:cNvPr id="137" name="Google Shape;137;p4"/>
          <p:cNvSpPr txBox="1"/>
          <p:nvPr/>
        </p:nvSpPr>
        <p:spPr>
          <a:xfrm>
            <a:off x="12357570" y="7931000"/>
            <a:ext cx="56832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a:solidFill>
                <a:srgbClr val="4A484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41" name="Shape 141"/>
        <p:cNvGrpSpPr/>
        <p:nvPr/>
      </p:nvGrpSpPr>
      <p:grpSpPr>
        <a:xfrm>
          <a:off x="0" y="0"/>
          <a:ext cx="0" cy="0"/>
          <a:chOff x="0" y="0"/>
          <a:chExt cx="0" cy="0"/>
        </a:xfrm>
      </p:grpSpPr>
      <p:sp>
        <p:nvSpPr>
          <p:cNvPr id="142" name="Google Shape;142;p5"/>
          <p:cNvSpPr/>
          <p:nvPr/>
        </p:nvSpPr>
        <p:spPr>
          <a:xfrm>
            <a:off x="949675" y="4151100"/>
            <a:ext cx="5129534" cy="4735552"/>
          </a:xfrm>
          <a:custGeom>
            <a:rect b="b" l="l" r="r" t="t"/>
            <a:pathLst>
              <a:path extrusionOk="0" h="1499779" w="1406315">
                <a:moveTo>
                  <a:pt x="0" y="0"/>
                </a:moveTo>
                <a:lnTo>
                  <a:pt x="1406315" y="0"/>
                </a:lnTo>
                <a:lnTo>
                  <a:pt x="1406315" y="1499779"/>
                </a:lnTo>
                <a:lnTo>
                  <a:pt x="0" y="1499779"/>
                </a:lnTo>
                <a:close/>
              </a:path>
            </a:pathLst>
          </a:custGeom>
          <a:solidFill>
            <a:srgbClr val="5B85A9"/>
          </a:solidFill>
          <a:ln>
            <a:noFill/>
          </a:ln>
        </p:spPr>
      </p:sp>
      <p:sp>
        <p:nvSpPr>
          <p:cNvPr id="143" name="Google Shape;143;p5"/>
          <p:cNvSpPr txBox="1"/>
          <p:nvPr/>
        </p:nvSpPr>
        <p:spPr>
          <a:xfrm>
            <a:off x="917450" y="772800"/>
            <a:ext cx="16456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Distinctions between “Justice” Terms</a:t>
            </a:r>
            <a:endParaRPr/>
          </a:p>
        </p:txBody>
      </p:sp>
      <p:sp>
        <p:nvSpPr>
          <p:cNvPr id="144" name="Google Shape;144;p5"/>
          <p:cNvSpPr txBox="1"/>
          <p:nvPr/>
        </p:nvSpPr>
        <p:spPr>
          <a:xfrm>
            <a:off x="917450" y="2121650"/>
            <a:ext cx="16456200" cy="1200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While this module focuses on </a:t>
            </a:r>
            <a:r>
              <a:rPr b="1" i="0" lang="en-US" sz="2600" u="none" cap="none" strike="noStrike">
                <a:solidFill>
                  <a:srgbClr val="173F6D"/>
                </a:solidFill>
                <a:latin typeface="Arial"/>
                <a:ea typeface="Arial"/>
                <a:cs typeface="Arial"/>
                <a:sym typeface="Arial"/>
              </a:rPr>
              <a:t>climate justice</a:t>
            </a:r>
            <a:r>
              <a:rPr b="1" i="0" lang="en-US" sz="2600" u="none" cap="none" strike="noStrike">
                <a:solidFill>
                  <a:srgbClr val="4A4849"/>
                </a:solidFill>
                <a:latin typeface="Arial"/>
                <a:ea typeface="Arial"/>
                <a:cs typeface="Arial"/>
                <a:sym typeface="Arial"/>
              </a:rPr>
              <a:t>, it is essential to understand the distinctions between </a:t>
            </a:r>
            <a:r>
              <a:rPr b="1" i="0" lang="en-US" sz="2600" u="none" cap="none" strike="noStrike">
                <a:solidFill>
                  <a:srgbClr val="173F6D"/>
                </a:solidFill>
                <a:latin typeface="Arial"/>
                <a:ea typeface="Arial"/>
                <a:cs typeface="Arial"/>
                <a:sym typeface="Arial"/>
              </a:rPr>
              <a:t>Environmental Justice</a:t>
            </a:r>
            <a:r>
              <a:rPr b="1" i="0" lang="en-US" sz="2600" u="none" cap="none" strike="noStrike">
                <a:solidFill>
                  <a:srgbClr val="4A4849"/>
                </a:solidFill>
                <a:latin typeface="Arial"/>
                <a:ea typeface="Arial"/>
                <a:cs typeface="Arial"/>
                <a:sym typeface="Arial"/>
              </a:rPr>
              <a:t>, </a:t>
            </a:r>
            <a:r>
              <a:rPr b="1" i="0" lang="en-US" sz="2600" u="none" cap="none" strike="noStrike">
                <a:solidFill>
                  <a:srgbClr val="173F6D"/>
                </a:solidFill>
                <a:latin typeface="Arial"/>
                <a:ea typeface="Arial"/>
                <a:cs typeface="Arial"/>
                <a:sym typeface="Arial"/>
              </a:rPr>
              <a:t>Climate Justice</a:t>
            </a:r>
            <a:r>
              <a:rPr b="1" i="0" lang="en-US" sz="2600" u="none" cap="none" strike="noStrike">
                <a:solidFill>
                  <a:srgbClr val="4A4849"/>
                </a:solidFill>
                <a:latin typeface="Arial"/>
                <a:ea typeface="Arial"/>
                <a:cs typeface="Arial"/>
                <a:sym typeface="Arial"/>
              </a:rPr>
              <a:t>, and </a:t>
            </a:r>
            <a:r>
              <a:rPr b="1" i="0" lang="en-US" sz="2600" u="none" cap="none" strike="noStrike">
                <a:solidFill>
                  <a:srgbClr val="173F6D"/>
                </a:solidFill>
                <a:latin typeface="Arial"/>
                <a:ea typeface="Arial"/>
                <a:cs typeface="Arial"/>
                <a:sym typeface="Arial"/>
              </a:rPr>
              <a:t>Energy Justice</a:t>
            </a:r>
            <a:r>
              <a:rPr b="1" i="0" lang="en-US" sz="2600" u="none" cap="none" strike="noStrike">
                <a:solidFill>
                  <a:srgbClr val="4A4849"/>
                </a:solidFill>
                <a:latin typeface="Arial"/>
                <a:ea typeface="Arial"/>
                <a:cs typeface="Arial"/>
                <a:sym typeface="Arial"/>
              </a:rPr>
              <a:t>. Each concept highlights different aspects of how communities are impacted by environmental and engineering decisions (</a:t>
            </a:r>
            <a:r>
              <a:rPr b="1" i="0" lang="en-US" sz="2600" u="sng" cap="none" strike="noStrike">
                <a:solidFill>
                  <a:srgbClr val="4A4849"/>
                </a:solidFill>
                <a:latin typeface="Arial"/>
                <a:ea typeface="Arial"/>
                <a:cs typeface="Arial"/>
                <a:sym typeface="Arial"/>
                <a:hlinkClick r:id="rId3">
                  <a:extLst>
                    <a:ext uri="{A12FA001-AC4F-418D-AE19-62706E023703}">
                      <ahyp:hlinkClr val="tx"/>
                    </a:ext>
                  </a:extLst>
                </a:hlinkClick>
              </a:rPr>
              <a:t>UCS</a:t>
            </a:r>
            <a:r>
              <a:rPr b="1" i="0" lang="en-US" sz="2600" u="none" cap="none" strike="noStrike">
                <a:solidFill>
                  <a:srgbClr val="4A4849"/>
                </a:solidFill>
                <a:latin typeface="Arial"/>
                <a:ea typeface="Arial"/>
                <a:cs typeface="Arial"/>
                <a:sym typeface="Arial"/>
              </a:rPr>
              <a:t>). </a:t>
            </a:r>
            <a:endParaRPr/>
          </a:p>
        </p:txBody>
      </p:sp>
      <p:sp>
        <p:nvSpPr>
          <p:cNvPr id="145" name="Google Shape;145;p5"/>
          <p:cNvSpPr/>
          <p:nvPr/>
        </p:nvSpPr>
        <p:spPr>
          <a:xfrm>
            <a:off x="6580784" y="4151100"/>
            <a:ext cx="5129534" cy="4735552"/>
          </a:xfrm>
          <a:custGeom>
            <a:rect b="b" l="l" r="r" t="t"/>
            <a:pathLst>
              <a:path extrusionOk="0" h="1499779" w="1406315">
                <a:moveTo>
                  <a:pt x="0" y="0"/>
                </a:moveTo>
                <a:lnTo>
                  <a:pt x="1406315" y="0"/>
                </a:lnTo>
                <a:lnTo>
                  <a:pt x="1406315" y="1499779"/>
                </a:lnTo>
                <a:lnTo>
                  <a:pt x="0" y="1499779"/>
                </a:lnTo>
                <a:close/>
              </a:path>
            </a:pathLst>
          </a:custGeom>
          <a:solidFill>
            <a:srgbClr val="5B85A9"/>
          </a:solidFill>
          <a:ln>
            <a:noFill/>
          </a:ln>
        </p:spPr>
      </p:sp>
      <p:sp>
        <p:nvSpPr>
          <p:cNvPr id="146" name="Google Shape;146;p5"/>
          <p:cNvSpPr/>
          <p:nvPr/>
        </p:nvSpPr>
        <p:spPr>
          <a:xfrm>
            <a:off x="12211892" y="4151100"/>
            <a:ext cx="5129534" cy="4735552"/>
          </a:xfrm>
          <a:custGeom>
            <a:rect b="b" l="l" r="r" t="t"/>
            <a:pathLst>
              <a:path extrusionOk="0" h="1499779" w="1406315">
                <a:moveTo>
                  <a:pt x="0" y="0"/>
                </a:moveTo>
                <a:lnTo>
                  <a:pt x="1406315" y="0"/>
                </a:lnTo>
                <a:lnTo>
                  <a:pt x="1406315" y="1499779"/>
                </a:lnTo>
                <a:lnTo>
                  <a:pt x="0" y="1499779"/>
                </a:lnTo>
                <a:close/>
              </a:path>
            </a:pathLst>
          </a:custGeom>
          <a:solidFill>
            <a:srgbClr val="5B85A9"/>
          </a:solidFill>
          <a:ln>
            <a:noFill/>
          </a:ln>
        </p:spPr>
      </p:sp>
      <p:sp>
        <p:nvSpPr>
          <p:cNvPr id="147" name="Google Shape;147;p5"/>
          <p:cNvSpPr txBox="1"/>
          <p:nvPr/>
        </p:nvSpPr>
        <p:spPr>
          <a:xfrm>
            <a:off x="1319188" y="5132650"/>
            <a:ext cx="4390500" cy="338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99" u="none" cap="none" strike="noStrike">
                <a:solidFill>
                  <a:srgbClr val="FFFFFF"/>
                </a:solidFill>
                <a:latin typeface="Arial"/>
                <a:ea typeface="Arial"/>
                <a:cs typeface="Arial"/>
                <a:sym typeface="Arial"/>
              </a:rPr>
              <a:t>“The fair treatment and meaningful involvement of all people regardless of race, color, culture, national origin, income, and educational levels with respect to the development, implementation, and enforcement of protective environmental laws, regulations, and policies.”- Environmental Protection Agency</a:t>
            </a:r>
            <a:endParaRPr/>
          </a:p>
        </p:txBody>
      </p:sp>
      <p:sp>
        <p:nvSpPr>
          <p:cNvPr id="148" name="Google Shape;148;p5"/>
          <p:cNvSpPr txBox="1"/>
          <p:nvPr/>
        </p:nvSpPr>
        <p:spPr>
          <a:xfrm>
            <a:off x="1319181" y="4520197"/>
            <a:ext cx="43905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600" u="none" cap="none" strike="noStrike">
                <a:solidFill>
                  <a:srgbClr val="FFFFFF"/>
                </a:solidFill>
                <a:latin typeface="Arial"/>
                <a:ea typeface="Arial"/>
                <a:cs typeface="Arial"/>
                <a:sym typeface="Arial"/>
              </a:rPr>
              <a:t>ENVIRONMENTAL JUSTICE</a:t>
            </a:r>
            <a:endParaRPr/>
          </a:p>
        </p:txBody>
      </p:sp>
      <p:sp>
        <p:nvSpPr>
          <p:cNvPr id="149" name="Google Shape;149;p5"/>
          <p:cNvSpPr txBox="1"/>
          <p:nvPr/>
        </p:nvSpPr>
        <p:spPr>
          <a:xfrm>
            <a:off x="7013988" y="5132650"/>
            <a:ext cx="4390500" cy="304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99" u="none" cap="none" strike="noStrike">
                <a:solidFill>
                  <a:srgbClr val="FFFFFF"/>
                </a:solidFill>
                <a:latin typeface="Arial"/>
                <a:ea typeface="Arial"/>
                <a:cs typeface="Arial"/>
                <a:sym typeface="Arial"/>
              </a:rPr>
              <a:t>“Climate justice recognizes the disproportionate impacts of climate chnage on low-income communities and communities of color around the world, the people and places least responsible for the problem.”- University of California Center for Climate Justice</a:t>
            </a:r>
            <a:endParaRPr/>
          </a:p>
        </p:txBody>
      </p:sp>
      <p:sp>
        <p:nvSpPr>
          <p:cNvPr id="150" name="Google Shape;150;p5"/>
          <p:cNvSpPr txBox="1"/>
          <p:nvPr/>
        </p:nvSpPr>
        <p:spPr>
          <a:xfrm>
            <a:off x="6950283" y="4520209"/>
            <a:ext cx="43905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600" u="none" cap="none" strike="noStrike">
                <a:solidFill>
                  <a:srgbClr val="FFFFFF"/>
                </a:solidFill>
                <a:latin typeface="Arial"/>
                <a:ea typeface="Arial"/>
                <a:cs typeface="Arial"/>
                <a:sym typeface="Arial"/>
              </a:rPr>
              <a:t>CLIMATE JUSTICE</a:t>
            </a:r>
            <a:endParaRPr/>
          </a:p>
        </p:txBody>
      </p:sp>
      <p:sp>
        <p:nvSpPr>
          <p:cNvPr id="151" name="Google Shape;151;p5"/>
          <p:cNvSpPr txBox="1"/>
          <p:nvPr/>
        </p:nvSpPr>
        <p:spPr>
          <a:xfrm>
            <a:off x="12581412" y="5132650"/>
            <a:ext cx="4390500" cy="304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99" u="none" cap="none" strike="noStrike">
                <a:solidFill>
                  <a:srgbClr val="FFFFFF"/>
                </a:solidFill>
                <a:latin typeface="Arial"/>
                <a:ea typeface="Arial"/>
                <a:cs typeface="Arial"/>
                <a:sym typeface="Arial"/>
              </a:rPr>
              <a:t>“Energy justice refers to the goal of achieving equity in both the social and economic participation in the energy system, while also remediating social, economic, and health burdens on those historically harmed by the energy system (“frontline communities”).” - Initiative for Energy Justice</a:t>
            </a:r>
            <a:endParaRPr/>
          </a:p>
        </p:txBody>
      </p:sp>
      <p:sp>
        <p:nvSpPr>
          <p:cNvPr id="152" name="Google Shape;152;p5"/>
          <p:cNvSpPr txBox="1"/>
          <p:nvPr/>
        </p:nvSpPr>
        <p:spPr>
          <a:xfrm>
            <a:off x="12581416" y="4520197"/>
            <a:ext cx="43905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600" u="none" cap="none" strike="noStrike">
                <a:solidFill>
                  <a:srgbClr val="FFFFFF"/>
                </a:solidFill>
                <a:latin typeface="Arial"/>
                <a:ea typeface="Arial"/>
                <a:cs typeface="Arial"/>
                <a:sym typeface="Arial"/>
              </a:rPr>
              <a:t>ENERGY JUSTICE</a:t>
            </a:r>
            <a:endParaRPr/>
          </a:p>
        </p:txBody>
      </p:sp>
      <p:sp>
        <p:nvSpPr>
          <p:cNvPr id="153" name="Google Shape;153;p5"/>
          <p:cNvSpPr/>
          <p:nvPr/>
        </p:nvSpPr>
        <p:spPr>
          <a:xfrm>
            <a:off x="-732491" y="9715500"/>
            <a:ext cx="19883482" cy="571596"/>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57" name="Shape 157"/>
        <p:cNvGrpSpPr/>
        <p:nvPr/>
      </p:nvGrpSpPr>
      <p:grpSpPr>
        <a:xfrm>
          <a:off x="0" y="0"/>
          <a:ext cx="0" cy="0"/>
          <a:chOff x="0" y="0"/>
          <a:chExt cx="0" cy="0"/>
        </a:xfrm>
      </p:grpSpPr>
      <p:sp>
        <p:nvSpPr>
          <p:cNvPr id="158" name="Google Shape;158;p6"/>
          <p:cNvSpPr/>
          <p:nvPr/>
        </p:nvSpPr>
        <p:spPr>
          <a:xfrm>
            <a:off x="11266440" y="2275118"/>
            <a:ext cx="7021585" cy="5736769"/>
          </a:xfrm>
          <a:custGeom>
            <a:rect b="b" l="l" r="r" t="t"/>
            <a:pathLst>
              <a:path extrusionOk="0" h="5736769" w="7021585">
                <a:moveTo>
                  <a:pt x="0" y="0"/>
                </a:moveTo>
                <a:lnTo>
                  <a:pt x="7021585" y="0"/>
                </a:lnTo>
                <a:lnTo>
                  <a:pt x="7021585" y="5736769"/>
                </a:lnTo>
                <a:lnTo>
                  <a:pt x="0" y="5736769"/>
                </a:lnTo>
                <a:lnTo>
                  <a:pt x="0" y="0"/>
                </a:lnTo>
                <a:close/>
              </a:path>
            </a:pathLst>
          </a:custGeom>
          <a:blipFill rotWithShape="1">
            <a:blip r:embed="rId3">
              <a:alphaModFix/>
            </a:blip>
            <a:stretch>
              <a:fillRect b="0" l="-22385" r="0" t="0"/>
            </a:stretch>
          </a:blipFill>
          <a:ln>
            <a:noFill/>
          </a:ln>
        </p:spPr>
      </p:sp>
      <p:sp>
        <p:nvSpPr>
          <p:cNvPr id="159" name="Google Shape;159;p6"/>
          <p:cNvSpPr/>
          <p:nvPr/>
        </p:nvSpPr>
        <p:spPr>
          <a:xfrm>
            <a:off x="11266415" y="9715500"/>
            <a:ext cx="7021589" cy="571500"/>
          </a:xfrm>
          <a:custGeom>
            <a:rect b="b" l="l" r="r" t="t"/>
            <a:pathLst>
              <a:path extrusionOk="0" h="150519" w="1849307">
                <a:moveTo>
                  <a:pt x="0" y="0"/>
                </a:moveTo>
                <a:lnTo>
                  <a:pt x="1849307" y="0"/>
                </a:lnTo>
                <a:lnTo>
                  <a:pt x="1849307" y="150519"/>
                </a:lnTo>
                <a:lnTo>
                  <a:pt x="0" y="150519"/>
                </a:lnTo>
                <a:close/>
              </a:path>
            </a:pathLst>
          </a:custGeom>
          <a:solidFill>
            <a:srgbClr val="5B85A9"/>
          </a:solidFill>
          <a:ln>
            <a:noFill/>
          </a:ln>
        </p:spPr>
      </p:sp>
      <p:sp>
        <p:nvSpPr>
          <p:cNvPr id="160" name="Google Shape;160;p6"/>
          <p:cNvSpPr/>
          <p:nvPr/>
        </p:nvSpPr>
        <p:spPr>
          <a:xfrm>
            <a:off x="-344129" y="9715500"/>
            <a:ext cx="11610544" cy="571500"/>
          </a:xfrm>
          <a:custGeom>
            <a:rect b="b" l="l" r="r" t="t"/>
            <a:pathLst>
              <a:path extrusionOk="0" h="150519" w="3057921">
                <a:moveTo>
                  <a:pt x="0" y="0"/>
                </a:moveTo>
                <a:lnTo>
                  <a:pt x="3057921" y="0"/>
                </a:lnTo>
                <a:lnTo>
                  <a:pt x="3057921" y="150519"/>
                </a:lnTo>
                <a:lnTo>
                  <a:pt x="0" y="150519"/>
                </a:lnTo>
                <a:close/>
              </a:path>
            </a:pathLst>
          </a:custGeom>
          <a:solidFill>
            <a:srgbClr val="4A4849"/>
          </a:solidFill>
          <a:ln>
            <a:noFill/>
          </a:ln>
        </p:spPr>
      </p:sp>
      <p:sp>
        <p:nvSpPr>
          <p:cNvPr id="161" name="Google Shape;161;p6"/>
          <p:cNvSpPr txBox="1"/>
          <p:nvPr/>
        </p:nvSpPr>
        <p:spPr>
          <a:xfrm>
            <a:off x="1028700" y="1097575"/>
            <a:ext cx="9944100" cy="10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500" u="none" cap="none" strike="noStrike">
                <a:solidFill>
                  <a:srgbClr val="4A4849"/>
                </a:solidFill>
                <a:latin typeface="Arial"/>
                <a:ea typeface="Arial"/>
                <a:cs typeface="Arial"/>
                <a:sym typeface="Arial"/>
              </a:rPr>
              <a:t>Frontline </a:t>
            </a:r>
            <a:r>
              <a:rPr b="1" lang="en-US" sz="6500">
                <a:solidFill>
                  <a:srgbClr val="4A4849"/>
                </a:solidFill>
              </a:rPr>
              <a:t>C</a:t>
            </a:r>
            <a:r>
              <a:rPr b="1" i="0" lang="en-US" sz="6500" u="none" cap="none" strike="noStrike">
                <a:solidFill>
                  <a:srgbClr val="4A4849"/>
                </a:solidFill>
                <a:latin typeface="Arial"/>
                <a:ea typeface="Arial"/>
                <a:cs typeface="Arial"/>
                <a:sym typeface="Arial"/>
              </a:rPr>
              <a:t>ommunities</a:t>
            </a:r>
            <a:endParaRPr/>
          </a:p>
        </p:txBody>
      </p:sp>
      <p:sp>
        <p:nvSpPr>
          <p:cNvPr id="162" name="Google Shape;162;p6"/>
          <p:cNvSpPr txBox="1"/>
          <p:nvPr/>
        </p:nvSpPr>
        <p:spPr>
          <a:xfrm>
            <a:off x="11700775" y="8011900"/>
            <a:ext cx="5834700" cy="665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4A4849"/>
                </a:solidFill>
              </a:rPr>
              <a:t>Image by Ricardo Levins Morales, courtesy of </a:t>
            </a:r>
            <a:r>
              <a:rPr lang="en-US" sz="1800" u="sng">
                <a:solidFill>
                  <a:schemeClr val="hlink"/>
                </a:solidFill>
                <a:hlinkClick r:id="rId4"/>
              </a:rPr>
              <a:t>Heidi de Vries</a:t>
            </a:r>
            <a:r>
              <a:rPr lang="en-US" sz="1800">
                <a:solidFill>
                  <a:srgbClr val="4A4849"/>
                </a:solidFill>
              </a:rPr>
              <a:t> on Flickr. License: CC BY.</a:t>
            </a:r>
            <a:endParaRPr>
              <a:solidFill>
                <a:srgbClr val="4A4849"/>
              </a:solidFill>
            </a:endParaRPr>
          </a:p>
        </p:txBody>
      </p:sp>
      <p:grpSp>
        <p:nvGrpSpPr>
          <p:cNvPr id="163" name="Google Shape;163;p6"/>
          <p:cNvGrpSpPr/>
          <p:nvPr/>
        </p:nvGrpSpPr>
        <p:grpSpPr>
          <a:xfrm>
            <a:off x="1028868" y="3973187"/>
            <a:ext cx="9943758" cy="1975575"/>
            <a:chOff x="-6659800" y="-1297013"/>
            <a:chExt cx="13549200" cy="2634100"/>
          </a:xfrm>
        </p:grpSpPr>
        <p:sp>
          <p:nvSpPr>
            <p:cNvPr id="164" name="Google Shape;164;p6"/>
            <p:cNvSpPr txBox="1"/>
            <p:nvPr/>
          </p:nvSpPr>
          <p:spPr>
            <a:xfrm>
              <a:off x="-6659800" y="-1297013"/>
              <a:ext cx="13549200" cy="5337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Clr>
                  <a:schemeClr val="dk1"/>
                </a:buClr>
                <a:buFont typeface="Arial"/>
                <a:buNone/>
              </a:pPr>
              <a:r>
                <a:rPr b="1" lang="en-US" sz="2600">
                  <a:solidFill>
                    <a:srgbClr val="4A4849"/>
                  </a:solidFill>
                </a:rPr>
                <a:t>Specific communities of concern</a:t>
              </a:r>
              <a:endParaRPr b="1"/>
            </a:p>
          </p:txBody>
        </p:sp>
        <p:sp>
          <p:nvSpPr>
            <p:cNvPr id="165" name="Google Shape;165;p6"/>
            <p:cNvSpPr txBox="1"/>
            <p:nvPr/>
          </p:nvSpPr>
          <p:spPr>
            <a:xfrm>
              <a:off x="-6659800" y="-633013"/>
              <a:ext cx="13549200" cy="1970100"/>
            </a:xfrm>
            <a:prstGeom prst="rect">
              <a:avLst/>
            </a:prstGeom>
            <a:noFill/>
            <a:ln>
              <a:noFill/>
            </a:ln>
          </p:spPr>
          <p:txBody>
            <a:bodyPr anchorCtr="0" anchor="t" bIns="0" lIns="0" spcFirstLastPara="1" rIns="0" wrap="square" tIns="0">
              <a:spAutoFit/>
            </a:bodyPr>
            <a:lstStyle/>
            <a:p>
              <a:pPr indent="-381000" lvl="1" marL="457200" marR="0" rtl="0" algn="l">
                <a:lnSpc>
                  <a:spcPct val="100000"/>
                </a:lnSpc>
                <a:spcBef>
                  <a:spcPts val="0"/>
                </a:spcBef>
                <a:spcAft>
                  <a:spcPts val="0"/>
                </a:spcAft>
                <a:buClr>
                  <a:srgbClr val="4A4849"/>
                </a:buClr>
                <a:buSzPts val="2400"/>
                <a:buFont typeface="Arial"/>
                <a:buChar char="•"/>
              </a:pPr>
              <a:r>
                <a:rPr lang="en-US" sz="2400">
                  <a:solidFill>
                    <a:srgbClr val="4A4849"/>
                  </a:solidFill>
                </a:rPr>
                <a:t>Black, Indigenous, and People of Color (BIPOC)</a:t>
              </a:r>
              <a:endParaRPr sz="2400">
                <a:solidFill>
                  <a:srgbClr val="4A4849"/>
                </a:solidFill>
              </a:endParaRPr>
            </a:p>
            <a:p>
              <a:pPr indent="-381000" lvl="1" marL="457200" marR="0" rtl="0" algn="l">
                <a:lnSpc>
                  <a:spcPct val="100000"/>
                </a:lnSpc>
                <a:spcBef>
                  <a:spcPts val="0"/>
                </a:spcBef>
                <a:spcAft>
                  <a:spcPts val="0"/>
                </a:spcAft>
                <a:buClr>
                  <a:srgbClr val="4A4849"/>
                </a:buClr>
                <a:buSzPts val="2400"/>
                <a:buChar char="•"/>
              </a:pPr>
              <a:r>
                <a:rPr lang="en-US" sz="2400">
                  <a:solidFill>
                    <a:srgbClr val="4A4849"/>
                  </a:solidFill>
                </a:rPr>
                <a:t>Low-income and working-class families</a:t>
              </a:r>
              <a:endParaRPr sz="2400">
                <a:solidFill>
                  <a:srgbClr val="4A4849"/>
                </a:solidFill>
              </a:endParaRPr>
            </a:p>
            <a:p>
              <a:pPr indent="-381000" lvl="1" marL="457200" marR="0" rtl="0" algn="l">
                <a:lnSpc>
                  <a:spcPct val="100000"/>
                </a:lnSpc>
                <a:spcBef>
                  <a:spcPts val="0"/>
                </a:spcBef>
                <a:spcAft>
                  <a:spcPts val="0"/>
                </a:spcAft>
                <a:buClr>
                  <a:srgbClr val="4A4849"/>
                </a:buClr>
                <a:buSzPts val="2400"/>
                <a:buChar char="•"/>
              </a:pPr>
              <a:r>
                <a:rPr lang="en-US" sz="2400">
                  <a:solidFill>
                    <a:srgbClr val="4A4849"/>
                  </a:solidFill>
                </a:rPr>
                <a:t>Rural, coastal, and under-resources communities</a:t>
              </a:r>
              <a:endParaRPr sz="2400">
                <a:solidFill>
                  <a:srgbClr val="4A4849"/>
                </a:solidFill>
              </a:endParaRPr>
            </a:p>
            <a:p>
              <a:pPr indent="-381000" lvl="1" marL="457200" marR="0" rtl="0" algn="l">
                <a:lnSpc>
                  <a:spcPct val="100000"/>
                </a:lnSpc>
                <a:spcBef>
                  <a:spcPts val="0"/>
                </a:spcBef>
                <a:spcAft>
                  <a:spcPts val="0"/>
                </a:spcAft>
                <a:buClr>
                  <a:srgbClr val="4A4849"/>
                </a:buClr>
                <a:buSzPts val="2400"/>
                <a:buChar char="•"/>
              </a:pPr>
              <a:r>
                <a:rPr lang="en-US" sz="2400">
                  <a:solidFill>
                    <a:srgbClr val="4A4849"/>
                  </a:solidFill>
                </a:rPr>
                <a:t>Communities near pollution producing industries</a:t>
              </a:r>
              <a:endParaRPr sz="2400">
                <a:solidFill>
                  <a:srgbClr val="4A4849"/>
                </a:solidFill>
              </a:endParaRPr>
            </a:p>
          </p:txBody>
        </p:sp>
      </p:grpSp>
      <p:sp>
        <p:nvSpPr>
          <p:cNvPr id="166" name="Google Shape;166;p6"/>
          <p:cNvSpPr txBox="1"/>
          <p:nvPr/>
        </p:nvSpPr>
        <p:spPr>
          <a:xfrm>
            <a:off x="1028700" y="2628600"/>
            <a:ext cx="99441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600">
                <a:solidFill>
                  <a:srgbClr val="4A4849"/>
                </a:solidFill>
              </a:rPr>
              <a:t>Frontline communities experience the most immediate and worst impacts of climate change.</a:t>
            </a:r>
            <a:endParaRPr b="1" sz="2600">
              <a:solidFill>
                <a:srgbClr val="4A4849"/>
              </a:solidFill>
            </a:endParaRPr>
          </a:p>
        </p:txBody>
      </p:sp>
      <p:grpSp>
        <p:nvGrpSpPr>
          <p:cNvPr id="167" name="Google Shape;167;p6"/>
          <p:cNvGrpSpPr/>
          <p:nvPr/>
        </p:nvGrpSpPr>
        <p:grpSpPr>
          <a:xfrm>
            <a:off x="1028868" y="6492950"/>
            <a:ext cx="9943758" cy="1298325"/>
            <a:chOff x="-6659800" y="-1315229"/>
            <a:chExt cx="13549200" cy="1731100"/>
          </a:xfrm>
        </p:grpSpPr>
        <p:sp>
          <p:nvSpPr>
            <p:cNvPr id="168" name="Google Shape;168;p6"/>
            <p:cNvSpPr txBox="1"/>
            <p:nvPr/>
          </p:nvSpPr>
          <p:spPr>
            <a:xfrm>
              <a:off x="-6659800" y="-1315229"/>
              <a:ext cx="13549200" cy="533700"/>
            </a:xfrm>
            <a:prstGeom prst="rect">
              <a:avLst/>
            </a:prstGeom>
            <a:noFill/>
            <a:ln>
              <a:noFill/>
            </a:ln>
          </p:spPr>
          <p:txBody>
            <a:bodyPr anchorCtr="0" anchor="t" bIns="0" lIns="0" spcFirstLastPara="1" rIns="0" wrap="square" tIns="0">
              <a:spAutoFit/>
            </a:bodyPr>
            <a:lstStyle/>
            <a:p>
              <a:pPr indent="0" lvl="0" marL="0" rtl="0" algn="l">
                <a:lnSpc>
                  <a:spcPct val="140016"/>
                </a:lnSpc>
                <a:spcBef>
                  <a:spcPts val="0"/>
                </a:spcBef>
                <a:spcAft>
                  <a:spcPts val="0"/>
                </a:spcAft>
                <a:buNone/>
              </a:pPr>
              <a:r>
                <a:rPr b="1" lang="en-US" sz="2600">
                  <a:solidFill>
                    <a:srgbClr val="4A4849"/>
                  </a:solidFill>
                </a:rPr>
                <a:t>Resource to review</a:t>
              </a:r>
              <a:endParaRPr b="1" sz="2600">
                <a:solidFill>
                  <a:srgbClr val="4A4849"/>
                </a:solidFill>
              </a:endParaRPr>
            </a:p>
          </p:txBody>
        </p:sp>
        <p:sp>
          <p:nvSpPr>
            <p:cNvPr id="169" name="Google Shape;169;p6"/>
            <p:cNvSpPr txBox="1"/>
            <p:nvPr/>
          </p:nvSpPr>
          <p:spPr>
            <a:xfrm>
              <a:off x="-6659800" y="-651229"/>
              <a:ext cx="13549200" cy="1067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600">
                  <a:solidFill>
                    <a:srgbClr val="4A4849"/>
                  </a:solidFill>
                </a:rPr>
                <a:t>The </a:t>
              </a:r>
              <a:r>
                <a:rPr lang="en-US" sz="2600" u="sng">
                  <a:solidFill>
                    <a:srgbClr val="4A4849"/>
                  </a:solidFill>
                  <a:hlinkClick r:id="rId5">
                    <a:extLst>
                      <a:ext uri="{A12FA001-AC4F-418D-AE19-62706E023703}">
                        <ahyp:hlinkClr val="tx"/>
                      </a:ext>
                    </a:extLst>
                  </a:hlinkClick>
                </a:rPr>
                <a:t>US Climate Vulnerability Index</a:t>
              </a:r>
              <a:r>
                <a:rPr lang="en-US" sz="2600">
                  <a:solidFill>
                    <a:srgbClr val="4A4849"/>
                  </a:solidFill>
                </a:rPr>
                <a:t> uses data to visualize cumulative vulnerabilities on communities across the U.S.</a:t>
              </a:r>
              <a:endParaRPr sz="2600">
                <a:solidFill>
                  <a:srgbClr val="4A4849"/>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73" name="Shape 173"/>
        <p:cNvGrpSpPr/>
        <p:nvPr/>
      </p:nvGrpSpPr>
      <p:grpSpPr>
        <a:xfrm>
          <a:off x="0" y="0"/>
          <a:ext cx="0" cy="0"/>
          <a:chOff x="0" y="0"/>
          <a:chExt cx="0" cy="0"/>
        </a:xfrm>
      </p:grpSpPr>
      <p:sp>
        <p:nvSpPr>
          <p:cNvPr id="174" name="Google Shape;174;p7"/>
          <p:cNvSpPr/>
          <p:nvPr/>
        </p:nvSpPr>
        <p:spPr>
          <a:xfrm>
            <a:off x="11907600" y="-72450"/>
            <a:ext cx="6380395" cy="10275434"/>
          </a:xfrm>
          <a:custGeom>
            <a:rect b="b" l="l" r="r" t="t"/>
            <a:pathLst>
              <a:path extrusionOk="0" h="10431913" w="6380395">
                <a:moveTo>
                  <a:pt x="0" y="0"/>
                </a:moveTo>
                <a:lnTo>
                  <a:pt x="6380395" y="0"/>
                </a:lnTo>
                <a:lnTo>
                  <a:pt x="6380395" y="10431914"/>
                </a:lnTo>
                <a:lnTo>
                  <a:pt x="0" y="10431914"/>
                </a:lnTo>
                <a:lnTo>
                  <a:pt x="0" y="0"/>
                </a:lnTo>
                <a:close/>
              </a:path>
            </a:pathLst>
          </a:custGeom>
          <a:blipFill rotWithShape="1">
            <a:blip r:embed="rId3">
              <a:alphaModFix/>
            </a:blip>
            <a:stretch>
              <a:fillRect b="0" l="-5243" r="-4403" t="0"/>
            </a:stretch>
          </a:blipFill>
          <a:ln>
            <a:noFill/>
          </a:ln>
        </p:spPr>
      </p:sp>
      <p:sp>
        <p:nvSpPr>
          <p:cNvPr id="175" name="Google Shape;175;p7"/>
          <p:cNvSpPr txBox="1"/>
          <p:nvPr/>
        </p:nvSpPr>
        <p:spPr>
          <a:xfrm>
            <a:off x="1028700" y="1095375"/>
            <a:ext cx="8615700" cy="200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500" u="none" cap="none" strike="noStrike">
                <a:solidFill>
                  <a:srgbClr val="4A4849"/>
                </a:solidFill>
                <a:latin typeface="Arial"/>
                <a:ea typeface="Arial"/>
                <a:cs typeface="Arial"/>
                <a:sym typeface="Arial"/>
              </a:rPr>
              <a:t>Connection </a:t>
            </a:r>
            <a:r>
              <a:rPr b="1" lang="en-US" sz="6500">
                <a:solidFill>
                  <a:srgbClr val="4A4849"/>
                </a:solidFill>
              </a:rPr>
              <a:t>B</a:t>
            </a:r>
            <a:r>
              <a:rPr b="1" i="0" lang="en-US" sz="6500" u="none" cap="none" strike="noStrike">
                <a:solidFill>
                  <a:srgbClr val="4A4849"/>
                </a:solidFill>
                <a:latin typeface="Arial"/>
                <a:ea typeface="Arial"/>
                <a:cs typeface="Arial"/>
                <a:sym typeface="Arial"/>
              </a:rPr>
              <a:t>etween </a:t>
            </a:r>
            <a:r>
              <a:rPr b="1" lang="en-US" sz="6500">
                <a:solidFill>
                  <a:srgbClr val="4A4849"/>
                </a:solidFill>
              </a:rPr>
              <a:t>E</a:t>
            </a:r>
            <a:r>
              <a:rPr b="1" i="0" lang="en-US" sz="6500" u="none" cap="none" strike="noStrike">
                <a:solidFill>
                  <a:srgbClr val="4A4849"/>
                </a:solidFill>
                <a:latin typeface="Arial"/>
                <a:ea typeface="Arial"/>
                <a:cs typeface="Arial"/>
                <a:sym typeface="Arial"/>
              </a:rPr>
              <a:t>ngineering and CJ</a:t>
            </a:r>
            <a:endParaRPr/>
          </a:p>
        </p:txBody>
      </p:sp>
      <p:sp>
        <p:nvSpPr>
          <p:cNvPr id="176" name="Google Shape;176;p7"/>
          <p:cNvSpPr txBox="1"/>
          <p:nvPr/>
        </p:nvSpPr>
        <p:spPr>
          <a:xfrm>
            <a:off x="1028700" y="3546796"/>
            <a:ext cx="9205200" cy="360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0" u="none" cap="none" strike="noStrike">
                <a:solidFill>
                  <a:srgbClr val="4A4849"/>
                </a:solidFill>
                <a:latin typeface="Arial"/>
                <a:ea typeface="Arial"/>
                <a:cs typeface="Arial"/>
                <a:sym typeface="Arial"/>
              </a:rPr>
              <a:t>Climate justice is a movement that emerged in recent decades, and is something that has begun turning into a priority for engineering and design. This module explores some of the ways in which engineering and climate justice interact, looking at the ways in which engineering and design can help mitigate climate injustices. This module follows the Engineering Climate Justice module 1.0 by assessing real-world examples of climate injustice and thinking through potential engineering solutions. </a:t>
            </a:r>
            <a:endParaRPr sz="1100"/>
          </a:p>
        </p:txBody>
      </p:sp>
      <p:sp>
        <p:nvSpPr>
          <p:cNvPr id="177" name="Google Shape;177;p7"/>
          <p:cNvSpPr/>
          <p:nvPr/>
        </p:nvSpPr>
        <p:spPr>
          <a:xfrm>
            <a:off x="11907605"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id="178" name="Google Shape;178;p7"/>
          <p:cNvSpPr txBox="1"/>
          <p:nvPr/>
        </p:nvSpPr>
        <p:spPr>
          <a:xfrm>
            <a:off x="5363175" y="8662800"/>
            <a:ext cx="6380400" cy="10527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1800"/>
              <a:t>© Syracuse Cultural Workers. All rights reserved. This content is excluded from our Creative Commons license. For more information, see </a:t>
            </a:r>
            <a:r>
              <a:rPr lang="en-US" sz="1800" u="sng">
                <a:solidFill>
                  <a:schemeClr val="hlink"/>
                </a:solidFill>
                <a:hlinkClick r:id="rId4"/>
              </a:rPr>
              <a:t>https://ocw.mit.edu/help/faq-fair-use/ </a:t>
            </a:r>
            <a:r>
              <a:rPr lang="en-US" sz="1800"/>
              <a:t>.</a:t>
            </a:r>
            <a:endParaRPr sz="1800"/>
          </a:p>
        </p:txBody>
      </p:sp>
      <p:sp>
        <p:nvSpPr>
          <p:cNvPr id="179" name="Google Shape;179;p7"/>
          <p:cNvSpPr/>
          <p:nvPr/>
        </p:nvSpPr>
        <p:spPr>
          <a:xfrm>
            <a:off x="-344129" y="9715500"/>
            <a:ext cx="12251734" cy="571500"/>
          </a:xfrm>
          <a:custGeom>
            <a:rect b="b" l="l" r="r" t="t"/>
            <a:pathLst>
              <a:path extrusionOk="0" h="150519" w="3226794">
                <a:moveTo>
                  <a:pt x="0" y="0"/>
                </a:moveTo>
                <a:lnTo>
                  <a:pt x="3226794" y="0"/>
                </a:lnTo>
                <a:lnTo>
                  <a:pt x="3226794" y="150519"/>
                </a:lnTo>
                <a:lnTo>
                  <a:pt x="0" y="150519"/>
                </a:lnTo>
                <a:close/>
              </a:path>
            </a:pathLst>
          </a:custGeom>
          <a:solidFill>
            <a:srgbClr val="4A4849"/>
          </a:solid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83" name="Shape 183"/>
        <p:cNvGrpSpPr/>
        <p:nvPr/>
      </p:nvGrpSpPr>
      <p:grpSpPr>
        <a:xfrm>
          <a:off x="0" y="0"/>
          <a:ext cx="0" cy="0"/>
          <a:chOff x="0" y="0"/>
          <a:chExt cx="0" cy="0"/>
        </a:xfrm>
      </p:grpSpPr>
      <p:sp>
        <p:nvSpPr>
          <p:cNvPr id="184" name="Google Shape;184;p8"/>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85" name="Google Shape;185;p8"/>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186" name="Google Shape;186;p8"/>
          <p:cNvGrpSpPr/>
          <p:nvPr/>
        </p:nvGrpSpPr>
        <p:grpSpPr>
          <a:xfrm>
            <a:off x="1028700" y="2314763"/>
            <a:ext cx="10425375" cy="5771220"/>
            <a:chOff x="0" y="104775"/>
            <a:chExt cx="13900500" cy="7694960"/>
          </a:xfrm>
        </p:grpSpPr>
        <p:sp>
          <p:nvSpPr>
            <p:cNvPr id="187" name="Google Shape;187;p8"/>
            <p:cNvSpPr txBox="1"/>
            <p:nvPr/>
          </p:nvSpPr>
          <p:spPr>
            <a:xfrm>
              <a:off x="0" y="104775"/>
              <a:ext cx="13900500" cy="666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Case Study: Texas Winter Storm Uri</a:t>
              </a:r>
              <a:endParaRPr/>
            </a:p>
          </p:txBody>
        </p:sp>
        <p:sp>
          <p:nvSpPr>
            <p:cNvPr id="188" name="Google Shape;188;p8"/>
            <p:cNvSpPr txBox="1"/>
            <p:nvPr/>
          </p:nvSpPr>
          <p:spPr>
            <a:xfrm>
              <a:off x="0" y="7143035"/>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2</a:t>
              </a:r>
              <a:endParaRPr/>
            </a:p>
          </p:txBody>
        </p:sp>
      </p:grpSp>
      <p:pic>
        <p:nvPicPr>
          <p:cNvPr id="189" name="Google Shape;189;p8" title="960x0.jpg"/>
          <p:cNvPicPr preferRelativeResize="0"/>
          <p:nvPr/>
        </p:nvPicPr>
        <p:blipFill rotWithShape="1">
          <a:blip r:embed="rId3">
            <a:alphaModFix/>
          </a:blip>
          <a:srcRect b="0" l="28804" r="28804" t="0"/>
          <a:stretch/>
        </p:blipFill>
        <p:spPr>
          <a:xfrm>
            <a:off x="12110050" y="0"/>
            <a:ext cx="6183876" cy="9715501"/>
          </a:xfrm>
          <a:prstGeom prst="rect">
            <a:avLst/>
          </a:prstGeom>
          <a:noFill/>
          <a:ln>
            <a:noFill/>
          </a:ln>
        </p:spPr>
      </p:pic>
      <p:sp>
        <p:nvSpPr>
          <p:cNvPr id="190" name="Google Shape;190;p8"/>
          <p:cNvSpPr txBox="1"/>
          <p:nvPr/>
        </p:nvSpPr>
        <p:spPr>
          <a:xfrm>
            <a:off x="12110037" y="8607300"/>
            <a:ext cx="6183900" cy="1108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1800">
                <a:solidFill>
                  <a:srgbClr val="4A4849"/>
                </a:solidFill>
              </a:rPr>
              <a:t>© Montinique Monroe / Getty Images. All rights reserved. This content is excluded from our Creative Commons license. For more information, see </a:t>
            </a:r>
            <a:r>
              <a:rPr lang="en-US" sz="1800" u="sng">
                <a:solidFill>
                  <a:schemeClr val="hlink"/>
                </a:solidFill>
                <a:hlinkClick r:id="rId4"/>
              </a:rPr>
              <a:t>https://ocw.mit.edu/help/faq-fair-use/ .</a:t>
            </a:r>
            <a:endParaRPr sz="1800">
              <a:solidFill>
                <a:srgbClr val="4A484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94" name="Shape 194"/>
        <p:cNvGrpSpPr/>
        <p:nvPr/>
      </p:nvGrpSpPr>
      <p:grpSpPr>
        <a:xfrm>
          <a:off x="0" y="0"/>
          <a:ext cx="0" cy="0"/>
          <a:chOff x="0" y="0"/>
          <a:chExt cx="0" cy="0"/>
        </a:xfrm>
      </p:grpSpPr>
      <p:sp>
        <p:nvSpPr>
          <p:cNvPr id="195" name="Google Shape;195;p9"/>
          <p:cNvSpPr/>
          <p:nvPr/>
        </p:nvSpPr>
        <p:spPr>
          <a:xfrm>
            <a:off x="6822443" y="1677318"/>
            <a:ext cx="5776970" cy="3466182"/>
          </a:xfrm>
          <a:custGeom>
            <a:rect b="b" l="l" r="r" t="t"/>
            <a:pathLst>
              <a:path extrusionOk="0" h="3466182" w="5776970">
                <a:moveTo>
                  <a:pt x="0" y="0"/>
                </a:moveTo>
                <a:lnTo>
                  <a:pt x="5776970" y="0"/>
                </a:lnTo>
                <a:lnTo>
                  <a:pt x="5776970" y="3466182"/>
                </a:lnTo>
                <a:lnTo>
                  <a:pt x="0" y="3466182"/>
                </a:lnTo>
                <a:lnTo>
                  <a:pt x="0" y="0"/>
                </a:lnTo>
                <a:close/>
              </a:path>
            </a:pathLst>
          </a:custGeom>
          <a:blipFill rotWithShape="1">
            <a:blip r:embed="rId3">
              <a:alphaModFix/>
            </a:blip>
            <a:stretch>
              <a:fillRect b="0" l="0" r="0" t="0"/>
            </a:stretch>
          </a:blipFill>
          <a:ln>
            <a:noFill/>
          </a:ln>
        </p:spPr>
      </p:sp>
      <p:sp>
        <p:nvSpPr>
          <p:cNvPr id="196" name="Google Shape;196;p9"/>
          <p:cNvSpPr/>
          <p:nvPr/>
        </p:nvSpPr>
        <p:spPr>
          <a:xfrm>
            <a:off x="8878162" y="5610225"/>
            <a:ext cx="8381138" cy="3648075"/>
          </a:xfrm>
          <a:custGeom>
            <a:rect b="b" l="l" r="r" t="t"/>
            <a:pathLst>
              <a:path extrusionOk="0" h="3648075" w="8381138">
                <a:moveTo>
                  <a:pt x="0" y="0"/>
                </a:moveTo>
                <a:lnTo>
                  <a:pt x="8381138" y="0"/>
                </a:lnTo>
                <a:lnTo>
                  <a:pt x="8381138" y="3648075"/>
                </a:lnTo>
                <a:lnTo>
                  <a:pt x="0" y="3648075"/>
                </a:lnTo>
                <a:lnTo>
                  <a:pt x="0" y="0"/>
                </a:lnTo>
                <a:close/>
              </a:path>
            </a:pathLst>
          </a:custGeom>
          <a:blipFill rotWithShape="1">
            <a:blip r:embed="rId4">
              <a:alphaModFix/>
            </a:blip>
            <a:stretch>
              <a:fillRect b="0" l="0" r="0" t="0"/>
            </a:stretch>
          </a:blipFill>
          <a:ln>
            <a:noFill/>
          </a:ln>
        </p:spPr>
      </p:sp>
      <p:sp>
        <p:nvSpPr>
          <p:cNvPr id="197" name="Google Shape;197;p9"/>
          <p:cNvSpPr txBox="1"/>
          <p:nvPr/>
        </p:nvSpPr>
        <p:spPr>
          <a:xfrm>
            <a:off x="1028700" y="1705893"/>
            <a:ext cx="46569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WEATHER EVENTS, THEIR CAUSES, AND IMPLICATIONS</a:t>
            </a:r>
            <a:endParaRPr/>
          </a:p>
        </p:txBody>
      </p:sp>
      <p:grpSp>
        <p:nvGrpSpPr>
          <p:cNvPr id="198" name="Google Shape;198;p9"/>
          <p:cNvGrpSpPr/>
          <p:nvPr/>
        </p:nvGrpSpPr>
        <p:grpSpPr>
          <a:xfrm>
            <a:off x="1028700" y="3463414"/>
            <a:ext cx="4656825" cy="5124649"/>
            <a:chOff x="0" y="-47625"/>
            <a:chExt cx="6209100" cy="6832865"/>
          </a:xfrm>
        </p:grpSpPr>
        <p:sp>
          <p:nvSpPr>
            <p:cNvPr id="199" name="Google Shape;199;p9"/>
            <p:cNvSpPr txBox="1"/>
            <p:nvPr/>
          </p:nvSpPr>
          <p:spPr>
            <a:xfrm>
              <a:off x="0" y="3070095"/>
              <a:ext cx="62091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Discussion Questions</a:t>
              </a:r>
              <a:endParaRPr/>
            </a:p>
          </p:txBody>
        </p:sp>
        <p:sp>
          <p:nvSpPr>
            <p:cNvPr id="200" name="Google Shape;200;p9"/>
            <p:cNvSpPr txBox="1"/>
            <p:nvPr/>
          </p:nvSpPr>
          <p:spPr>
            <a:xfrm>
              <a:off x="0" y="3829940"/>
              <a:ext cx="6209100" cy="2955300"/>
            </a:xfrm>
            <a:prstGeom prst="rect">
              <a:avLst/>
            </a:prstGeom>
            <a:noFill/>
            <a:ln>
              <a:noFill/>
            </a:ln>
          </p:spPr>
          <p:txBody>
            <a:bodyPr anchorCtr="0" anchor="t" bIns="0" lIns="0" spcFirstLastPara="1" rIns="0" wrap="square" tIns="0">
              <a:spAutoFit/>
            </a:bodyPr>
            <a:lstStyle/>
            <a:p>
              <a:pPr indent="-259080" lvl="1" marL="518161" marR="0" rtl="0" algn="l">
                <a:lnSpc>
                  <a:spcPct val="100000"/>
                </a:lnSpc>
                <a:spcBef>
                  <a:spcPts val="0"/>
                </a:spcBef>
                <a:spcAft>
                  <a:spcPts val="0"/>
                </a:spcAft>
                <a:buClr>
                  <a:srgbClr val="4A4849"/>
                </a:buClr>
                <a:buSzPts val="2400"/>
                <a:buFont typeface="Arial"/>
                <a:buAutoNum type="arabicPeriod"/>
              </a:pPr>
              <a:r>
                <a:rPr b="0" i="0" lang="en-US" sz="2400" u="none" cap="none" strike="noStrike">
                  <a:solidFill>
                    <a:srgbClr val="4A4849"/>
                  </a:solidFill>
                  <a:latin typeface="Arial"/>
                  <a:ea typeface="Arial"/>
                  <a:cs typeface="Arial"/>
                  <a:sym typeface="Arial"/>
                </a:rPr>
                <a:t> What meteorological events led to the development of Texas Winter Storm Uri? </a:t>
              </a:r>
              <a:endParaRPr/>
            </a:p>
            <a:p>
              <a:pPr indent="-259080" lvl="1" marL="518161" marR="0" rtl="0" algn="l">
                <a:lnSpc>
                  <a:spcPct val="100000"/>
                </a:lnSpc>
                <a:spcBef>
                  <a:spcPts val="0"/>
                </a:spcBef>
                <a:spcAft>
                  <a:spcPts val="0"/>
                </a:spcAft>
                <a:buClr>
                  <a:srgbClr val="4A4849"/>
                </a:buClr>
                <a:buSzPts val="2400"/>
                <a:buFont typeface="Arial"/>
                <a:buAutoNum type="arabicPeriod"/>
              </a:pPr>
              <a:r>
                <a:rPr b="0" i="0" lang="en-US" sz="2400" u="none" cap="none" strike="noStrike">
                  <a:solidFill>
                    <a:srgbClr val="4A4849"/>
                  </a:solidFill>
                  <a:latin typeface="Arial"/>
                  <a:ea typeface="Arial"/>
                  <a:cs typeface="Arial"/>
                  <a:sym typeface="Arial"/>
                </a:rPr>
                <a:t> How do polar vortex contribute to energy disruptions?</a:t>
              </a:r>
              <a:endParaRPr/>
            </a:p>
          </p:txBody>
        </p:sp>
        <p:sp>
          <p:nvSpPr>
            <p:cNvPr id="201" name="Google Shape;201;p9"/>
            <p:cNvSpPr txBox="1"/>
            <p:nvPr/>
          </p:nvSpPr>
          <p:spPr>
            <a:xfrm>
              <a:off x="0" y="-47625"/>
              <a:ext cx="58344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0" u="none" cap="none" strike="noStrike">
                  <a:solidFill>
                    <a:srgbClr val="4A4849"/>
                  </a:solidFill>
                  <a:latin typeface="Arial"/>
                  <a:ea typeface="Arial"/>
                  <a:cs typeface="Arial"/>
                  <a:sym typeface="Arial"/>
                </a:rPr>
                <a:t>Readings</a:t>
              </a:r>
              <a:endParaRPr/>
            </a:p>
          </p:txBody>
        </p:sp>
        <p:sp>
          <p:nvSpPr>
            <p:cNvPr id="202" name="Google Shape;202;p9"/>
            <p:cNvSpPr txBox="1"/>
            <p:nvPr/>
          </p:nvSpPr>
          <p:spPr>
            <a:xfrm>
              <a:off x="0" y="765365"/>
              <a:ext cx="6209100" cy="1477800"/>
            </a:xfrm>
            <a:prstGeom prst="rect">
              <a:avLst/>
            </a:prstGeom>
            <a:noFill/>
            <a:ln>
              <a:noFill/>
            </a:ln>
          </p:spPr>
          <p:txBody>
            <a:bodyPr anchorCtr="0" anchor="t" bIns="0" lIns="0" spcFirstLastPara="1" rIns="0" wrap="square" tIns="0">
              <a:spAutoFit/>
            </a:bodyPr>
            <a:lstStyle/>
            <a:p>
              <a:pPr indent="-381000" lvl="1" marL="457200" marR="0" rtl="0" algn="l">
                <a:lnSpc>
                  <a:spcPct val="100000"/>
                </a:lnSpc>
                <a:spcBef>
                  <a:spcPts val="0"/>
                </a:spcBef>
                <a:spcAft>
                  <a:spcPts val="0"/>
                </a:spcAft>
                <a:buClr>
                  <a:srgbClr val="4A4849"/>
                </a:buClr>
                <a:buSzPts val="2400"/>
                <a:buFont typeface="Arial"/>
                <a:buChar char="•"/>
              </a:pPr>
              <a:r>
                <a:rPr b="0" i="0" lang="en-US" sz="2400" u="sng" cap="none" strike="noStrike">
                  <a:solidFill>
                    <a:srgbClr val="4A4849"/>
                  </a:solidFill>
                  <a:latin typeface="Arial"/>
                  <a:ea typeface="Arial"/>
                  <a:cs typeface="Arial"/>
                  <a:sym typeface="Arial"/>
                  <a:hlinkClick r:id="rId5">
                    <a:extLst>
                      <a:ext uri="{A12FA001-AC4F-418D-AE19-62706E023703}">
                        <ahyp:hlinkClr val="tx"/>
                      </a:ext>
                    </a:extLst>
                  </a:hlinkClick>
                </a:rPr>
                <a:t>Extremely cold Texas in February 2021</a:t>
              </a:r>
              <a:endParaRPr/>
            </a:p>
            <a:p>
              <a:pPr indent="-381000" lvl="1" marL="457200" marR="0" rtl="0" algn="l">
                <a:lnSpc>
                  <a:spcPct val="100000"/>
                </a:lnSpc>
                <a:spcBef>
                  <a:spcPts val="0"/>
                </a:spcBef>
                <a:spcAft>
                  <a:spcPts val="0"/>
                </a:spcAft>
                <a:buClr>
                  <a:srgbClr val="4A4849"/>
                </a:buClr>
                <a:buSzPts val="2400"/>
                <a:buFont typeface="Arial"/>
                <a:buChar char="•"/>
              </a:pPr>
              <a:r>
                <a:rPr b="0" i="0" lang="en-US" sz="2400" u="sng" cap="none" strike="noStrike">
                  <a:solidFill>
                    <a:srgbClr val="4A4849"/>
                  </a:solidFill>
                  <a:latin typeface="Arial"/>
                  <a:ea typeface="Arial"/>
                  <a:cs typeface="Arial"/>
                  <a:sym typeface="Arial"/>
                  <a:hlinkClick r:id="rId6">
                    <a:extLst>
                      <a:ext uri="{A12FA001-AC4F-418D-AE19-62706E023703}">
                        <ahyp:hlinkClr val="tx"/>
                      </a:ext>
                    </a:extLst>
                  </a:hlinkClick>
                </a:rPr>
                <a:t>The Great Texas Freeze</a:t>
              </a:r>
              <a:endParaRPr/>
            </a:p>
          </p:txBody>
        </p:sp>
      </p:grpSp>
      <p:sp>
        <p:nvSpPr>
          <p:cNvPr id="203" name="Google Shape;203;p9"/>
          <p:cNvSpPr txBox="1"/>
          <p:nvPr/>
        </p:nvSpPr>
        <p:spPr>
          <a:xfrm>
            <a:off x="13068606" y="2486873"/>
            <a:ext cx="41907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Map of air temperature across the US on February 16, taken from the North American Land Data Assimilation System (NLDAS-2). </a:t>
            </a:r>
            <a:endParaRPr/>
          </a:p>
          <a:p>
            <a:pPr indent="0" lvl="0" marL="0" marR="0" rtl="0" algn="l">
              <a:lnSpc>
                <a:spcPct val="100000"/>
              </a:lnSpc>
              <a:spcBef>
                <a:spcPts val="0"/>
              </a:spcBef>
              <a:spcAft>
                <a:spcPts val="0"/>
              </a:spcAft>
              <a:buNone/>
            </a:pPr>
            <a:r>
              <a:rPr b="0" i="0" lang="en-US" sz="2000" u="sng" cap="none" strike="noStrike">
                <a:solidFill>
                  <a:srgbClr val="000000"/>
                </a:solidFill>
                <a:latin typeface="Arial"/>
                <a:ea typeface="Arial"/>
                <a:cs typeface="Arial"/>
                <a:sym typeface="Arial"/>
                <a:hlinkClick r:id="rId7">
                  <a:extLst>
                    <a:ext uri="{A12FA001-AC4F-418D-AE19-62706E023703}">
                      <ahyp:hlinkClr val="tx"/>
                    </a:ext>
                  </a:extLst>
                </a:hlinkClick>
              </a:rPr>
              <a:t>The map shows the air temperature in Texas</a:t>
            </a:r>
            <a:r>
              <a:rPr b="0" i="0" lang="en-US" sz="2000" u="sng" cap="none" strike="noStrike">
                <a:solidFill>
                  <a:srgbClr val="000000"/>
                </a:solidFill>
                <a:latin typeface="Arial"/>
                <a:ea typeface="Arial"/>
                <a:cs typeface="Arial"/>
                <a:sym typeface="Arial"/>
              </a:rPr>
              <a:t> dropped to 1 - 10°F</a:t>
            </a:r>
            <a:r>
              <a:rPr b="0" i="0" lang="en-US" sz="2000" u="none" cap="none" strike="noStrike">
                <a:solidFill>
                  <a:srgbClr val="000000"/>
                </a:solidFill>
                <a:latin typeface="Arial"/>
                <a:ea typeface="Arial"/>
                <a:cs typeface="Arial"/>
                <a:sym typeface="Arial"/>
              </a:rPr>
              <a:t>.</a:t>
            </a:r>
            <a:endParaRPr/>
          </a:p>
        </p:txBody>
      </p:sp>
      <p:sp>
        <p:nvSpPr>
          <p:cNvPr id="204" name="Google Shape;204;p9"/>
          <p:cNvSpPr txBox="1"/>
          <p:nvPr/>
        </p:nvSpPr>
        <p:spPr>
          <a:xfrm>
            <a:off x="6822443" y="6011863"/>
            <a:ext cx="20076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The years that are labeled exceed the standard deviation. February 2021 was the snowiest February in 43 years.</a:t>
            </a:r>
            <a:endParaRPr/>
          </a:p>
        </p:txBody>
      </p:sp>
      <p:sp>
        <p:nvSpPr>
          <p:cNvPr id="205" name="Google Shape;205;p9"/>
          <p:cNvSpPr/>
          <p:nvPr/>
        </p:nvSpPr>
        <p:spPr>
          <a:xfrm>
            <a:off x="-1248082"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206" name="Google Shape;206;p9"/>
          <p:cNvSpPr txBox="1"/>
          <p:nvPr/>
        </p:nvSpPr>
        <p:spPr>
          <a:xfrm>
            <a:off x="6943925" y="9814875"/>
            <a:ext cx="11154000" cy="3387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200" u="none" cap="none" strike="noStrike">
                <a:solidFill>
                  <a:srgbClr val="FFFFFF"/>
                </a:solidFill>
                <a:latin typeface="Arial"/>
                <a:ea typeface="Arial"/>
                <a:cs typeface="Arial"/>
                <a:sym typeface="Arial"/>
              </a:rPr>
              <a:t>Figures from NASA EARTH DATA paper. This content is in the public domain.</a:t>
            </a:r>
            <a:endParaRPr/>
          </a:p>
        </p:txBody>
      </p:sp>
      <p:grpSp>
        <p:nvGrpSpPr>
          <p:cNvPr id="207" name="Google Shape;207;p9"/>
          <p:cNvGrpSpPr/>
          <p:nvPr/>
        </p:nvGrpSpPr>
        <p:grpSpPr>
          <a:xfrm>
            <a:off x="962027" y="1003725"/>
            <a:ext cx="8746177" cy="458700"/>
            <a:chOff x="962027" y="1003725"/>
            <a:chExt cx="8746177" cy="458700"/>
          </a:xfrm>
        </p:grpSpPr>
        <p:sp>
          <p:nvSpPr>
            <p:cNvPr id="208" name="Google Shape;208;p9"/>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9" name="Google Shape;209;p9"/>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CASE STUDY #1</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D1872214E7E4AA66A0644C9DCCEFF" ma:contentTypeVersion="20" ma:contentTypeDescription="Create a new document." ma:contentTypeScope="" ma:versionID="b64c251d96184546e269a72f928e5bcc">
  <xsd:schema xmlns:xsd="http://www.w3.org/2001/XMLSchema" xmlns:xs="http://www.w3.org/2001/XMLSchema" xmlns:p="http://schemas.microsoft.com/office/2006/metadata/properties" xmlns:ns2="ce0de229-b968-460b-bfa6-c309bf067a33" xmlns:ns3="b2272a47-6a34-441e-975c-341e732a1f8b" targetNamespace="http://schemas.microsoft.com/office/2006/metadata/properties" ma:root="true" ma:fieldsID="88720662ca1d06016b9613cbd979157d" ns2:_="" ns3:_="">
    <xsd:import namespace="ce0de229-b968-460b-bfa6-c309bf067a33"/>
    <xsd:import namespace="b2272a47-6a34-441e-975c-341e732a1f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ateCreated"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de229-b968-460b-bfa6-c309bf067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Created" ma:index="20" nillable="true" ma:displayName="Date Created" ma:format="DateOnly" ma:internalName="DateCreated">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3350ec4-10e3-4b5d-9666-7d76f34ba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272a47-6a34-441e-975c-341e732a1f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8e604a0-3b80-4256-b30c-b3eb53d14f4e}" ma:internalName="TaxCatchAll" ma:showField="CatchAllData" ma:web="b2272a47-6a34-441e-975c-341e732a1f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272a47-6a34-441e-975c-341e732a1f8b" xsi:nil="true"/>
    <DateCreated xmlns="ce0de229-b968-460b-bfa6-c309bf067a33" xsi:nil="true"/>
    <lcf76f155ced4ddcb4097134ff3c332f xmlns="ce0de229-b968-460b-bfa6-c309bf067a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B49856-E7FA-4640-8107-09A495ED9C6A}"/>
</file>

<file path=customXml/itemProps2.xml><?xml version="1.0" encoding="utf-8"?>
<ds:datastoreItem xmlns:ds="http://schemas.openxmlformats.org/officeDocument/2006/customXml" ds:itemID="{3D8451CA-D773-48E1-9CDF-AEDF2B4A2CD9}"/>
</file>

<file path=customXml/itemProps3.xml><?xml version="1.0" encoding="utf-8"?>
<ds:datastoreItem xmlns:ds="http://schemas.openxmlformats.org/officeDocument/2006/customXml" ds:itemID="{A42E18CB-DD3E-445B-B1E2-64BD0846BFB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0x0101001F4D1872214E7E4AA66A0644C9DCCEFF</vt:lpwstr>
  </property>
</Properties>
</file>