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4" roundtripDataSignature="AMtx7miOipNBNYKko+u0uuJNjCaAbQQF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4" Type="http://customschemas.google.com/relationships/presentationmetadata" Target="metadata"/><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font" Target="fonts/Roboto-boldItalic.fntdata"/><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Roboto-italic.fntdata"/><Relationship Id="rId37"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2.xml"/><Relationship Id="rId31" Type="http://schemas.openxmlformats.org/officeDocument/2006/relationships/font" Target="fonts/Roboto-bold.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font" Target="fonts/Roboto-regular.fntdata"/><Relationship Id="rId14" Type="http://schemas.openxmlformats.org/officeDocument/2006/relationships/slide" Target="slides/slide9.xml"/><Relationship Id="rId35"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8dc068da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8dc068dac1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9d7d106e9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9d7d106e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3"/>
          <p:cNvSpPr/>
          <p:nvPr>
            <p:ph idx="2" type="pic"/>
          </p:nvPr>
        </p:nvSpPr>
        <p:spPr>
          <a:xfrm>
            <a:off x="1792288" y="612775"/>
            <a:ext cx="5486400" cy="4114800"/>
          </a:xfrm>
          <a:prstGeom prst="rect">
            <a:avLst/>
          </a:prstGeom>
          <a:noFill/>
          <a:ln>
            <a:noFill/>
          </a:ln>
        </p:spPr>
      </p:sp>
      <p:sp>
        <p:nvSpPr>
          <p:cNvPr id="64" name="Google Shape;64;p3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s://www.flickr.com/photos/47854931@N00/4991511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leoadaly.com/perspectives/climate-justice-is-the-design-challenge-of-our-lives/"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news.mit.edu/2023/powering-future-energy-solutions-mongolia-0612?fbclid=IwAR3oGGZx2sa-ndHZzES7GPwDVJ1TXXDmY0oVD01EYt6rEWoAXOFrXrD4AQ8" TargetMode="External"/><Relationship Id="rId4" Type="http://schemas.openxmlformats.org/officeDocument/2006/relationships/hyperlink" Target="https://climate.mit.edu/posts/environmental-engineering-and-climate-justice-interview-juliana-mitkiewicz" TargetMode="External"/><Relationship Id="rId5" Type="http://schemas.openxmlformats.org/officeDocument/2006/relationships/hyperlink" Target="https://d-lab.mit.edu/research/past-research-projects-programs/xylem-water-filte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ncbi.nlm.nih.gov/books/NBK538716/"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s://www.flickr.com/photos/127665714@N08/1537537597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hyperlink" Target="https://www.flickr.com/photos/71030653@N02/7174973248" TargetMode="External"/><Relationship Id="rId5"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https://www.istructe.org/journal/volumes/volume-100-(2022)/issue-8/engineering-climate-justice/" TargetMode="External"/><Relationship Id="rId5" Type="http://schemas.openxmlformats.org/officeDocument/2006/relationships/hyperlink" Target="https://www.ncbi.nlm.nih.gov/books/NBK538716/" TargetMode="External"/><Relationship Id="rId6" Type="http://schemas.openxmlformats.org/officeDocument/2006/relationships/hyperlink" Target="https://onlinelibrary.wiley.com/doi/full/10.1002/jee.20485" TargetMode="External"/><Relationship Id="rId7" Type="http://schemas.openxmlformats.org/officeDocument/2006/relationships/hyperlink" Target="https://ocw.mit.edu/help/faq-fair-us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youtu.be/tAuRUPLOQYI?feature=shared" TargetMode="External"/><Relationship Id="rId4" Type="http://schemas.openxmlformats.org/officeDocument/2006/relationships/image" Target="../media/image18.png"/><Relationship Id="rId5"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centerclimatejustice.universityofcalifornia.edu/what-is-climate-justice/" TargetMode="External"/><Relationship Id="rId4" Type="http://schemas.openxmlformats.org/officeDocument/2006/relationships/hyperlink" Target="https://leoadaly.com/perspectives/climate-justice-is-the-design-challenge-of-our-lives/" TargetMode="External"/><Relationship Id="rId11" Type="http://schemas.openxmlformats.org/officeDocument/2006/relationships/hyperlink" Target="https://www.istructe.org/journal/volumes/volume-100-(2022)/issue-8/engineering-climate-justice/" TargetMode="External"/><Relationship Id="rId10" Type="http://schemas.openxmlformats.org/officeDocument/2006/relationships/hyperlink" Target="https://onlinelibrary.wiley.com/doi/full/10.1002/jee.20485" TargetMode="External"/><Relationship Id="rId9" Type="http://schemas.openxmlformats.org/officeDocument/2006/relationships/hyperlink" Target="https://www.cnn.com/2020/02/26/africa/nigeria-makoko-mapping-intl/index.html" TargetMode="External"/><Relationship Id="rId5" Type="http://schemas.openxmlformats.org/officeDocument/2006/relationships/hyperlink" Target="http://www.leoadaly.com/" TargetMode="External"/><Relationship Id="rId6" Type="http://schemas.openxmlformats.org/officeDocument/2006/relationships/hyperlink" Target="https://news.mit.edu/2023/powering-future-energy-solutions-mongolia-0612?fbclid=IwAR3oGGZx2sa-ndHZzES7GPwDVJ1TXXDmY0oVD01EYt6rEWoAXOFrXrD4AQ8" TargetMode="External"/><Relationship Id="rId7" Type="http://schemas.openxmlformats.org/officeDocument/2006/relationships/hyperlink" Target="https://www.ncbi.nlm.nih.gov/books/NBK538716/" TargetMode="External"/><Relationship Id="rId8" Type="http://schemas.openxmlformats.org/officeDocument/2006/relationships/hyperlink" Target="https://d-lab.mit.edu/research/past-research-projects-programs/xylem-water-filt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hyperlink" Target="https://www.flickr.com/photos/snre/3696924664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centerclimatejustice.universityofcalifornia.edu/what-is-climate-justice/#:~:text=Climate%20justice%20connects%20the%20climate,least%20responsible%20for%20the%20problem." TargetMode="External"/><Relationship Id="rId4" Type="http://schemas.openxmlformats.org/officeDocument/2006/relationships/image" Target="../media/image10.png"/><Relationship Id="rId5" Type="http://schemas.openxmlformats.org/officeDocument/2006/relationships/hyperlink" Target="https://www.flickr.com/photos/77923930@N00/1268632505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istructe.org/journal/volumes/volume-100-(2022)/issue-8/engineering-climate-justice/" TargetMode="External"/><Relationship Id="rId4" Type="http://schemas.openxmlformats.org/officeDocument/2006/relationships/hyperlink" Target="https://www.istructe.org/journal/volumes/volume-100-(2022)/issue-8/engineering-climate-justice/" TargetMode="External"/><Relationship Id="rId5" Type="http://schemas.openxmlformats.org/officeDocument/2006/relationships/image" Target="../media/image2.png"/><Relationship Id="rId6" Type="http://schemas.openxmlformats.org/officeDocument/2006/relationships/hyperlink" Target="https://ocw.mit.edu/help/faq-fair-u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taylorfrancis.com/chapters/edit/10.4324/9781315276502-60/engineering-environmental-justice-benjamin-cohen"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s://www.flickr.com/photos/dullhunk/5225597611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5B85A9"/>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4A4849"/>
                </a:solidFill>
                <a:latin typeface="Arial"/>
                <a:ea typeface="Arial"/>
                <a:cs typeface="Arial"/>
                <a:sym typeface="Arial"/>
              </a:rPr>
              <a:t>Engineering</a:t>
            </a:r>
            <a:endParaRPr/>
          </a:p>
        </p:txBody>
      </p:sp>
      <p:sp>
        <p:nvSpPr>
          <p:cNvPr id="92" name="Google Shape;92;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5B85A9"/>
                </a:solidFill>
                <a:latin typeface="Arial"/>
                <a:ea typeface="Arial"/>
                <a:cs typeface="Arial"/>
                <a:sym typeface="Arial"/>
              </a:rPr>
              <a:t>Climate Justice</a:t>
            </a:r>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43353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a:t>
              </a:r>
              <a:r>
                <a:rPr lang="en-US" sz="2000">
                  <a:solidFill>
                    <a:srgbClr val="FAF6EE"/>
                  </a:solidFill>
                </a:rPr>
                <a:t>DISCIPLINE-SPECIFIC</a:t>
              </a:r>
              <a:r>
                <a:rPr b="0" i="0" lang="en-US" sz="2000" u="none" cap="none" strike="noStrike">
                  <a:solidFill>
                    <a:srgbClr val="FAF6EE"/>
                  </a:solidFill>
                  <a:latin typeface="Arial"/>
                  <a:ea typeface="Arial"/>
                  <a:cs typeface="Arial"/>
                  <a:sym typeface="Arial"/>
                </a:rPr>
                <a:t>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8" name="Shape 228"/>
        <p:cNvGrpSpPr/>
        <p:nvPr/>
      </p:nvGrpSpPr>
      <p:grpSpPr>
        <a:xfrm>
          <a:off x="0" y="0"/>
          <a:ext cx="0" cy="0"/>
          <a:chOff x="0" y="0"/>
          <a:chExt cx="0" cy="0"/>
        </a:xfrm>
      </p:grpSpPr>
      <p:sp>
        <p:nvSpPr>
          <p:cNvPr id="229" name="Google Shape;229;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0" name="Google Shape;230;p10"/>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31" name="Google Shape;231;p10"/>
          <p:cNvGrpSpPr/>
          <p:nvPr/>
        </p:nvGrpSpPr>
        <p:grpSpPr>
          <a:xfrm>
            <a:off x="1028700" y="1771494"/>
            <a:ext cx="10425375" cy="6212422"/>
            <a:chOff x="0" y="104775"/>
            <a:chExt cx="13900500" cy="8283230"/>
          </a:xfrm>
        </p:grpSpPr>
        <p:sp>
          <p:nvSpPr>
            <p:cNvPr id="232" name="Google Shape;232;p10"/>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Brainstorm</a:t>
              </a:r>
              <a:endParaRPr/>
            </a:p>
          </p:txBody>
        </p:sp>
        <p:sp>
          <p:nvSpPr>
            <p:cNvPr id="233" name="Google Shape;233;p10"/>
            <p:cNvSpPr txBox="1"/>
            <p:nvPr/>
          </p:nvSpPr>
          <p:spPr>
            <a:xfrm>
              <a:off x="0" y="3134105"/>
              <a:ext cx="13528500" cy="52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How should engineering education change to better address issues of environmental &amp; climate justice?</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“Empowering engineers with the skills to address the challenges created by climate change requires adapting both the technological and philosophical frameworks used in engineering education”</a:t>
              </a:r>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 The Research Journal for Engineering Education</a:t>
              </a:r>
              <a:endParaRPr/>
            </a:p>
          </p:txBody>
        </p:sp>
      </p:grpSp>
      <p:sp>
        <p:nvSpPr>
          <p:cNvPr id="234" name="Google Shape;234;p10"/>
          <p:cNvSpPr/>
          <p:nvPr/>
        </p:nvSpPr>
        <p:spPr>
          <a:xfrm>
            <a:off x="12096419" y="-8268"/>
            <a:ext cx="6164494" cy="9715500"/>
          </a:xfrm>
          <a:custGeom>
            <a:rect b="b" l="l" r="r" t="t"/>
            <a:pathLst>
              <a:path extrusionOk="0" h="9715500" w="6164494">
                <a:moveTo>
                  <a:pt x="0" y="0"/>
                </a:moveTo>
                <a:lnTo>
                  <a:pt x="6164494" y="0"/>
                </a:lnTo>
                <a:lnTo>
                  <a:pt x="6164494" y="9715500"/>
                </a:lnTo>
                <a:lnTo>
                  <a:pt x="0" y="9715500"/>
                </a:lnTo>
                <a:lnTo>
                  <a:pt x="0" y="0"/>
                </a:lnTo>
                <a:close/>
              </a:path>
            </a:pathLst>
          </a:custGeom>
          <a:blipFill rotWithShape="1">
            <a:blip r:embed="rId3">
              <a:alphaModFix/>
            </a:blip>
            <a:stretch>
              <a:fillRect b="0" l="-78770" r="-31357" t="0"/>
            </a:stretch>
          </a:blipFill>
          <a:ln>
            <a:noFill/>
          </a:ln>
        </p:spPr>
      </p:sp>
      <p:sp>
        <p:nvSpPr>
          <p:cNvPr id="235" name="Google Shape;235;p10"/>
          <p:cNvSpPr txBox="1"/>
          <p:nvPr/>
        </p:nvSpPr>
        <p:spPr>
          <a:xfrm>
            <a:off x="12224425" y="9715500"/>
            <a:ext cx="54867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t>Photo by </a:t>
            </a:r>
            <a:r>
              <a:rPr lang="en-US" sz="1801" u="sng">
                <a:solidFill>
                  <a:schemeClr val="hlink"/>
                </a:solidFill>
                <a:hlinkClick r:id="rId4"/>
              </a:rPr>
              <a:t>Jacob Bøtte</a:t>
            </a:r>
            <a:r>
              <a:rPr lang="en-US" sz="1801">
                <a:solidFill>
                  <a:srgbClr val="0000FF"/>
                </a:solidFill>
              </a:rPr>
              <a:t>r </a:t>
            </a:r>
            <a:r>
              <a:rPr lang="en-US" sz="1801"/>
              <a:t>on Flickr. License: CC BY.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9" name="Shape 239"/>
        <p:cNvGrpSpPr/>
        <p:nvPr/>
      </p:nvGrpSpPr>
      <p:grpSpPr>
        <a:xfrm>
          <a:off x="0" y="0"/>
          <a:ext cx="0" cy="0"/>
          <a:chOff x="0" y="0"/>
          <a:chExt cx="0" cy="0"/>
        </a:xfrm>
      </p:grpSpPr>
      <p:sp>
        <p:nvSpPr>
          <p:cNvPr id="240" name="Google Shape;240;p1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41" name="Google Shape;241;p11"/>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42" name="Google Shape;242;p11"/>
          <p:cNvGrpSpPr/>
          <p:nvPr/>
        </p:nvGrpSpPr>
        <p:grpSpPr>
          <a:xfrm>
            <a:off x="962025" y="1116806"/>
            <a:ext cx="10757475" cy="8283668"/>
            <a:chOff x="0" y="66675"/>
            <a:chExt cx="14343300" cy="11044891"/>
          </a:xfrm>
        </p:grpSpPr>
        <p:sp>
          <p:nvSpPr>
            <p:cNvPr id="243" name="Google Shape;243;p11"/>
            <p:cNvSpPr txBox="1"/>
            <p:nvPr/>
          </p:nvSpPr>
          <p:spPr>
            <a:xfrm>
              <a:off x="0" y="66675"/>
              <a:ext cx="14343300" cy="574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The climate is changing. Engineering education needs to change as well.</a:t>
              </a:r>
              <a:endParaRPr/>
            </a:p>
          </p:txBody>
        </p:sp>
        <p:sp>
          <p:nvSpPr>
            <p:cNvPr id="244" name="Google Shape;244;p11"/>
            <p:cNvSpPr txBox="1"/>
            <p:nvPr/>
          </p:nvSpPr>
          <p:spPr>
            <a:xfrm>
              <a:off x="0" y="6841066"/>
              <a:ext cx="14238900" cy="4270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According to the article, how should engineering education change in the face of climate change and climate justice?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are the engineering skill sets in relation to climate justice , and why is are they necessary? Which skill set stands out most to you and why?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In your opinion and experience, have the engineering classes you have taken sufficiently included issues of climate and climate justice? Why or why not?</a:t>
              </a:r>
              <a:endParaRPr/>
            </a:p>
          </p:txBody>
        </p:sp>
        <p:sp>
          <p:nvSpPr>
            <p:cNvPr id="245" name="Google Shape;245;p11"/>
            <p:cNvSpPr txBox="1"/>
            <p:nvPr/>
          </p:nvSpPr>
          <p:spPr>
            <a:xfrm>
              <a:off x="0" y="614926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 your thoughts</a:t>
              </a:r>
              <a:endParaRPr/>
            </a:p>
          </p:txBody>
        </p:sp>
      </p:grpSp>
      <p:sp>
        <p:nvSpPr>
          <p:cNvPr id="246" name="Google Shape;246;p11"/>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52752" r="-34731" t="0"/>
            </a:stretch>
          </a:blipFill>
          <a:ln>
            <a:noFill/>
          </a:ln>
        </p:spPr>
      </p:sp>
      <p:sp>
        <p:nvSpPr>
          <p:cNvPr id="247" name="Google Shape;247;p11"/>
          <p:cNvSpPr txBox="1"/>
          <p:nvPr/>
        </p:nvSpPr>
        <p:spPr>
          <a:xfrm>
            <a:off x="12351976" y="200025"/>
            <a:ext cx="56940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t>This image is in the public domain.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1" name="Shape 251"/>
        <p:cNvGrpSpPr/>
        <p:nvPr/>
      </p:nvGrpSpPr>
      <p:grpSpPr>
        <a:xfrm>
          <a:off x="0" y="0"/>
          <a:ext cx="0" cy="0"/>
          <a:chOff x="0" y="0"/>
          <a:chExt cx="0" cy="0"/>
        </a:xfrm>
      </p:grpSpPr>
      <p:sp>
        <p:nvSpPr>
          <p:cNvPr id="252" name="Google Shape;252;g38dc068dac1_0_1"/>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53" name="Google Shape;253;g38dc068dac1_0_1"/>
          <p:cNvSpPr/>
          <p:nvPr/>
        </p:nvSpPr>
        <p:spPr>
          <a:xfrm>
            <a:off x="12109962" y="9715500"/>
            <a:ext cx="7109892" cy="571596"/>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54" name="Google Shape;254;g38dc068dac1_0_1"/>
          <p:cNvGrpSpPr/>
          <p:nvPr/>
        </p:nvGrpSpPr>
        <p:grpSpPr>
          <a:xfrm>
            <a:off x="1028700" y="2287887"/>
            <a:ext cx="10741725" cy="5711233"/>
            <a:chOff x="0" y="104789"/>
            <a:chExt cx="14322300" cy="7614977"/>
          </a:xfrm>
        </p:grpSpPr>
        <p:sp>
          <p:nvSpPr>
            <p:cNvPr id="255" name="Google Shape;255;g38dc068dac1_0_1"/>
            <p:cNvSpPr txBox="1"/>
            <p:nvPr/>
          </p:nvSpPr>
          <p:spPr>
            <a:xfrm>
              <a:off x="0" y="104789"/>
              <a:ext cx="143223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Climate Justice: The Design Challenge</a:t>
              </a:r>
              <a:endParaRPr/>
            </a:p>
          </p:txBody>
        </p:sp>
        <p:sp>
          <p:nvSpPr>
            <p:cNvPr id="256" name="Google Shape;256;g38dc068dac1_0_1"/>
            <p:cNvSpPr txBox="1"/>
            <p:nvPr/>
          </p:nvSpPr>
          <p:spPr>
            <a:xfrm>
              <a:off x="0" y="7063067"/>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
        <p:nvSpPr>
          <p:cNvPr id="257" name="Google Shape;257;g38dc068dac1_0_1"/>
          <p:cNvSpPr txBox="1"/>
          <p:nvPr/>
        </p:nvSpPr>
        <p:spPr>
          <a:xfrm>
            <a:off x="12463566" y="8938277"/>
            <a:ext cx="54708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Photo from MIT D-Lab’s work with the adaptive design center in Mexico</a:t>
            </a:r>
            <a:endParaRPr/>
          </a:p>
        </p:txBody>
      </p:sp>
      <p:pic>
        <p:nvPicPr>
          <p:cNvPr id="258" name="Google Shape;258;g38dc068dac1_0_1" title="Bolivia-7.jpg"/>
          <p:cNvPicPr preferRelativeResize="0"/>
          <p:nvPr/>
        </p:nvPicPr>
        <p:blipFill rotWithShape="1">
          <a:blip r:embed="rId3">
            <a:alphaModFix/>
          </a:blip>
          <a:srcRect b="0" l="26081" r="43997" t="0"/>
          <a:stretch/>
        </p:blipFill>
        <p:spPr>
          <a:xfrm>
            <a:off x="12109950" y="-1"/>
            <a:ext cx="6178051" cy="9715500"/>
          </a:xfrm>
          <a:prstGeom prst="rect">
            <a:avLst/>
          </a:prstGeom>
          <a:noFill/>
          <a:ln>
            <a:noFill/>
          </a:ln>
        </p:spPr>
      </p:pic>
      <p:sp>
        <p:nvSpPr>
          <p:cNvPr id="259" name="Google Shape;259;g38dc068dac1_0_1"/>
          <p:cNvSpPr txBox="1"/>
          <p:nvPr/>
        </p:nvSpPr>
        <p:spPr>
          <a:xfrm>
            <a:off x="12463566" y="9061577"/>
            <a:ext cx="54708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rgbClr val="FAF6EE"/>
                </a:solidFill>
              </a:rPr>
              <a:t>© Frankie Schulte / MIT D-Lab. All rights reserved. This content is excluded from our Creative Commons license. For more information, see</a:t>
            </a:r>
            <a:r>
              <a:rPr lang="en-US" u="sng">
                <a:solidFill>
                  <a:schemeClr val="hlink"/>
                </a:solidFill>
                <a:hlinkClick r:id="rId4"/>
              </a:rPr>
              <a:t> https://ocw.mit.edu/help/faq-fair-use/ </a:t>
            </a:r>
            <a:r>
              <a:rPr lang="en-US">
                <a:solidFill>
                  <a:srgbClr val="FAF6EE"/>
                </a:solidFill>
              </a:rPr>
              <a:t>.</a:t>
            </a:r>
            <a:endParaRPr>
              <a:solidFill>
                <a:srgbClr val="FAF6E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63" name="Shape 263"/>
        <p:cNvGrpSpPr/>
        <p:nvPr/>
      </p:nvGrpSpPr>
      <p:grpSpPr>
        <a:xfrm>
          <a:off x="0" y="0"/>
          <a:ext cx="0" cy="0"/>
          <a:chOff x="0" y="0"/>
          <a:chExt cx="0" cy="0"/>
        </a:xfrm>
      </p:grpSpPr>
      <p:sp>
        <p:nvSpPr>
          <p:cNvPr id="264" name="Google Shape;264;p1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65" name="Google Shape;265;p1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66" name="Google Shape;266;p13"/>
          <p:cNvGrpSpPr/>
          <p:nvPr/>
        </p:nvGrpSpPr>
        <p:grpSpPr>
          <a:xfrm>
            <a:off x="1028700" y="3599037"/>
            <a:ext cx="10425375" cy="3257047"/>
            <a:chOff x="0" y="104775"/>
            <a:chExt cx="13900500" cy="4342730"/>
          </a:xfrm>
        </p:grpSpPr>
        <p:sp>
          <p:nvSpPr>
            <p:cNvPr id="267" name="Google Shape;267;p13"/>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Brainstorm</a:t>
              </a:r>
              <a:endParaRPr/>
            </a:p>
          </p:txBody>
        </p:sp>
        <p:sp>
          <p:nvSpPr>
            <p:cNvPr id="268" name="Google Shape;268;p13"/>
            <p:cNvSpPr txBox="1"/>
            <p:nvPr/>
          </p:nvSpPr>
          <p:spPr>
            <a:xfrm>
              <a:off x="0" y="3134105"/>
              <a:ext cx="13528500" cy="131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How should climate justice be incorporated as a critical component of engineering design?</a:t>
              </a:r>
              <a:endParaRPr/>
            </a:p>
          </p:txBody>
        </p:sp>
      </p:grpSp>
      <p:sp>
        <p:nvSpPr>
          <p:cNvPr id="269" name="Google Shape;269;p13"/>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38012" r="-97564" t="0"/>
            </a:stretch>
          </a:blipFill>
          <a:ln>
            <a:noFill/>
          </a:ln>
        </p:spPr>
      </p:sp>
      <p:sp>
        <p:nvSpPr>
          <p:cNvPr id="270" name="Google Shape;270;p13"/>
          <p:cNvSpPr txBox="1"/>
          <p:nvPr/>
        </p:nvSpPr>
        <p:spPr>
          <a:xfrm>
            <a:off x="5269691" y="618430"/>
            <a:ext cx="5470800" cy="831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4A4849"/>
                </a:solidFill>
                <a:latin typeface="Arial"/>
                <a:ea typeface="Arial"/>
                <a:cs typeface="Arial"/>
                <a:sym typeface="Arial"/>
              </a:rPr>
              <a:t>"Gold-coated Engineering Design Unit (EDU) Primary Mirror Segment" by James Webb Space Telescope is licensed under CC BY 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4" name="Shape 274"/>
        <p:cNvGrpSpPr/>
        <p:nvPr/>
      </p:nvGrpSpPr>
      <p:grpSpPr>
        <a:xfrm>
          <a:off x="0" y="0"/>
          <a:ext cx="0" cy="0"/>
          <a:chOff x="0" y="0"/>
          <a:chExt cx="0" cy="0"/>
        </a:xfrm>
      </p:grpSpPr>
      <p:sp>
        <p:nvSpPr>
          <p:cNvPr id="275" name="Google Shape;275;p14"/>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76" name="Google Shape;276;p14"/>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FURTHER EXAMINATION OF JUSTICE</a:t>
            </a:r>
            <a:endParaRPr/>
          </a:p>
        </p:txBody>
      </p:sp>
      <p:sp>
        <p:nvSpPr>
          <p:cNvPr id="277" name="Google Shape;277;p14"/>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78" name="Google Shape;278;p14"/>
          <p:cNvGrpSpPr/>
          <p:nvPr/>
        </p:nvGrpSpPr>
        <p:grpSpPr>
          <a:xfrm>
            <a:off x="7065096" y="1631380"/>
            <a:ext cx="10194300" cy="887318"/>
            <a:chOff x="0" y="-47625"/>
            <a:chExt cx="13592400" cy="1183090"/>
          </a:xfrm>
        </p:grpSpPr>
        <p:sp>
          <p:nvSpPr>
            <p:cNvPr id="279" name="Google Shape;279;p14"/>
            <p:cNvSpPr txBox="1"/>
            <p:nvPr/>
          </p:nvSpPr>
          <p:spPr>
            <a:xfrm>
              <a:off x="0" y="62216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Climate Justice is the design challenge of our lives</a:t>
              </a:r>
              <a:endParaRPr/>
            </a:p>
          </p:txBody>
        </p:sp>
        <p:sp>
          <p:nvSpPr>
            <p:cNvPr id="280" name="Google Shape;280;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281" name="Google Shape;281;p14"/>
          <p:cNvGrpSpPr/>
          <p:nvPr/>
        </p:nvGrpSpPr>
        <p:grpSpPr>
          <a:xfrm>
            <a:off x="7065096" y="3239965"/>
            <a:ext cx="10194300" cy="3197168"/>
            <a:chOff x="0" y="-47625"/>
            <a:chExt cx="13592400" cy="4262890"/>
          </a:xfrm>
        </p:grpSpPr>
        <p:sp>
          <p:nvSpPr>
            <p:cNvPr id="282" name="Google Shape;282;p14"/>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In what ways is the climate crisis an issue of social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According to the article, how do engineers interact with underserved communities?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As engineers, how do we benefit from solving problems of injustice?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would it mean to adopt climate justice as a foundational principle of design? What would a climate justice design protocol look like? </a:t>
              </a:r>
              <a:endParaRPr/>
            </a:p>
          </p:txBody>
        </p:sp>
        <p:sp>
          <p:nvSpPr>
            <p:cNvPr id="283" name="Google Shape;283;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grpSp>
        <p:nvGrpSpPr>
          <p:cNvPr id="284" name="Google Shape;284;p14"/>
          <p:cNvGrpSpPr/>
          <p:nvPr/>
        </p:nvGrpSpPr>
        <p:grpSpPr>
          <a:xfrm>
            <a:off x="962025" y="1003725"/>
            <a:ext cx="8746178" cy="458700"/>
            <a:chOff x="962025" y="1003725"/>
            <a:chExt cx="8746178" cy="458700"/>
          </a:xfrm>
        </p:grpSpPr>
        <p:sp>
          <p:nvSpPr>
            <p:cNvPr id="285" name="Google Shape;285;p14"/>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6" name="Google Shape;286;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pic>
        <p:nvPicPr>
          <p:cNvPr id="287" name="Google Shape;287;p14" title="climate-justice-lede.png"/>
          <p:cNvPicPr preferRelativeResize="0"/>
          <p:nvPr/>
        </p:nvPicPr>
        <p:blipFill rotWithShape="1">
          <a:blip r:embed="rId4">
            <a:alphaModFix/>
          </a:blip>
          <a:srcRect b="0" l="17527" r="17533" t="0"/>
          <a:stretch/>
        </p:blipFill>
        <p:spPr>
          <a:xfrm>
            <a:off x="0" y="4052450"/>
            <a:ext cx="6568600" cy="5689375"/>
          </a:xfrm>
          <a:prstGeom prst="rect">
            <a:avLst/>
          </a:prstGeom>
          <a:noFill/>
          <a:ln>
            <a:noFill/>
          </a:ln>
        </p:spPr>
      </p:pic>
      <p:sp>
        <p:nvSpPr>
          <p:cNvPr id="288" name="Google Shape;288;p14"/>
          <p:cNvSpPr txBox="1"/>
          <p:nvPr/>
        </p:nvSpPr>
        <p:spPr>
          <a:xfrm>
            <a:off x="548891" y="9187727"/>
            <a:ext cx="54708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800">
                <a:solidFill>
                  <a:srgbClr val="FAF6EE"/>
                </a:solidFill>
              </a:rPr>
              <a:t>Image by Ralf Vetterle from Pixabay is in the public domain (CC-0).</a:t>
            </a:r>
            <a:endParaRPr sz="1800">
              <a:solidFill>
                <a:srgbClr val="FAF6E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2" name="Shape 292"/>
        <p:cNvGrpSpPr/>
        <p:nvPr/>
      </p:nvGrpSpPr>
      <p:grpSpPr>
        <a:xfrm>
          <a:off x="0" y="0"/>
          <a:ext cx="0" cy="0"/>
          <a:chOff x="0" y="0"/>
          <a:chExt cx="0" cy="0"/>
        </a:xfrm>
      </p:grpSpPr>
      <p:sp>
        <p:nvSpPr>
          <p:cNvPr id="293" name="Google Shape;293;p15"/>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94" name="Google Shape;294;p15"/>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CASE STUDIES AND JIGSAW ACTIVITY</a:t>
            </a:r>
            <a:endParaRPr/>
          </a:p>
        </p:txBody>
      </p:sp>
      <p:sp>
        <p:nvSpPr>
          <p:cNvPr id="295" name="Google Shape;295;p15"/>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96" name="Google Shape;296;p15"/>
          <p:cNvGrpSpPr/>
          <p:nvPr/>
        </p:nvGrpSpPr>
        <p:grpSpPr>
          <a:xfrm>
            <a:off x="7065096" y="1631380"/>
            <a:ext cx="10194300" cy="2042243"/>
            <a:chOff x="0" y="-47625"/>
            <a:chExt cx="13592400" cy="2722990"/>
          </a:xfrm>
        </p:grpSpPr>
        <p:sp>
          <p:nvSpPr>
            <p:cNvPr id="297" name="Google Shape;297;p15"/>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your groups, spend about 5-10 minutes reading about your case study and taking note of how it relates to climate justice and design. Then, take another 5 minutes to briefly discuss within your groups what you took note of.</a:t>
              </a:r>
              <a:endParaRPr/>
            </a:p>
          </p:txBody>
        </p:sp>
        <p:sp>
          <p:nvSpPr>
            <p:cNvPr id="298" name="Google Shape;298;p15"/>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discuss</a:t>
              </a:r>
              <a:endParaRPr/>
            </a:p>
          </p:txBody>
        </p:sp>
      </p:grpSp>
      <p:grpSp>
        <p:nvGrpSpPr>
          <p:cNvPr id="299" name="Google Shape;299;p15"/>
          <p:cNvGrpSpPr/>
          <p:nvPr/>
        </p:nvGrpSpPr>
        <p:grpSpPr>
          <a:xfrm>
            <a:off x="7065096" y="4098197"/>
            <a:ext cx="10194300" cy="4480343"/>
            <a:chOff x="0" y="-453060"/>
            <a:chExt cx="13592400" cy="5973790"/>
          </a:xfrm>
        </p:grpSpPr>
        <p:sp>
          <p:nvSpPr>
            <p:cNvPr id="300" name="Google Shape;300;p15"/>
            <p:cNvSpPr txBox="1"/>
            <p:nvPr/>
          </p:nvSpPr>
          <p:spPr>
            <a:xfrm>
              <a:off x="0" y="216730"/>
              <a:ext cx="13592400" cy="530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Get into groups of 3, where each person read a different case study, give a brief outline of the case study that you read about and then discuss these questions:</a:t>
              </a:r>
              <a:endParaRPr/>
            </a:p>
            <a:p>
              <a:pPr indent="-387413"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helped with the success in the project? What roles did the engineers of the project play? How were community members or organizations included in the design process?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ideas can you take with you to implement in future projects (either climate justice related or not)? </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were some elements of climate justice or social justice that you noticed?</a:t>
              </a:r>
              <a:endParaRPr/>
            </a:p>
          </p:txBody>
        </p:sp>
        <p:sp>
          <p:nvSpPr>
            <p:cNvPr id="301" name="Google Shape;301;p15"/>
            <p:cNvSpPr txBox="1"/>
            <p:nvPr/>
          </p:nvSpPr>
          <p:spPr>
            <a:xfrm>
              <a:off x="0" y="-453060"/>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Jigsaw discussion</a:t>
              </a:r>
              <a:endParaRPr/>
            </a:p>
          </p:txBody>
        </p:sp>
      </p:grpSp>
      <p:grpSp>
        <p:nvGrpSpPr>
          <p:cNvPr id="302" name="Google Shape;302;p15"/>
          <p:cNvGrpSpPr/>
          <p:nvPr/>
        </p:nvGrpSpPr>
        <p:grpSpPr>
          <a:xfrm>
            <a:off x="1038162" y="3070122"/>
            <a:ext cx="5179725" cy="3325418"/>
            <a:chOff x="0" y="-47625"/>
            <a:chExt cx="6906300" cy="4433890"/>
          </a:xfrm>
        </p:grpSpPr>
        <p:sp>
          <p:nvSpPr>
            <p:cNvPr id="303" name="Google Shape;303;p15"/>
            <p:cNvSpPr txBox="1"/>
            <p:nvPr/>
          </p:nvSpPr>
          <p:spPr>
            <a:xfrm>
              <a:off x="0" y="622165"/>
              <a:ext cx="6906300" cy="376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3 groups, pick one of these case studies to research:</a:t>
              </a:r>
              <a:endParaRPr/>
            </a:p>
            <a:p>
              <a:pPr indent="-387413" lvl="1" marL="457200" marR="0" rtl="0" algn="l">
                <a:lnSpc>
                  <a:spcPct val="100000"/>
                </a:lnSpc>
                <a:spcBef>
                  <a:spcPts val="100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Anthro-Engineering in Mongolia</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Engineering and Climate Justice: An Interview with Juliana Mitkiewicz</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Xylem Water Filters</a:t>
              </a:r>
              <a:endParaRPr/>
            </a:p>
          </p:txBody>
        </p:sp>
        <p:sp>
          <p:nvSpPr>
            <p:cNvPr id="304" name="Google Shape;304;p1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and pick a case study</a:t>
              </a:r>
              <a:endParaRPr/>
            </a:p>
          </p:txBody>
        </p:sp>
      </p:grpSp>
      <p:grpSp>
        <p:nvGrpSpPr>
          <p:cNvPr id="305" name="Google Shape;305;p15"/>
          <p:cNvGrpSpPr/>
          <p:nvPr/>
        </p:nvGrpSpPr>
        <p:grpSpPr>
          <a:xfrm>
            <a:off x="962025" y="1003725"/>
            <a:ext cx="8746178" cy="458700"/>
            <a:chOff x="962025" y="1003725"/>
            <a:chExt cx="8746178" cy="458700"/>
          </a:xfrm>
        </p:grpSpPr>
        <p:sp>
          <p:nvSpPr>
            <p:cNvPr id="306" name="Google Shape;306;p15"/>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7" name="Google Shape;307;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1" name="Shape 311"/>
        <p:cNvGrpSpPr/>
        <p:nvPr/>
      </p:nvGrpSpPr>
      <p:grpSpPr>
        <a:xfrm>
          <a:off x="0" y="0"/>
          <a:ext cx="0" cy="0"/>
          <a:chOff x="0" y="0"/>
          <a:chExt cx="0" cy="0"/>
        </a:xfrm>
      </p:grpSpPr>
      <p:sp>
        <p:nvSpPr>
          <p:cNvPr id="312" name="Google Shape;312;p16"/>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13" name="Google Shape;313;p16"/>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14" name="Google Shape;314;p16"/>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BUILDING A CONCEPT MAP</a:t>
            </a:r>
            <a:endParaRPr/>
          </a:p>
        </p:txBody>
      </p:sp>
      <p:grpSp>
        <p:nvGrpSpPr>
          <p:cNvPr id="315" name="Google Shape;315;p16"/>
          <p:cNvGrpSpPr/>
          <p:nvPr/>
        </p:nvGrpSpPr>
        <p:grpSpPr>
          <a:xfrm>
            <a:off x="7065096" y="4654570"/>
            <a:ext cx="10194300" cy="2940443"/>
            <a:chOff x="0" y="3983294"/>
            <a:chExt cx="13592400" cy="3920590"/>
          </a:xfrm>
        </p:grpSpPr>
        <p:sp>
          <p:nvSpPr>
            <p:cNvPr id="316" name="Google Shape;316;p16"/>
            <p:cNvSpPr txBox="1"/>
            <p:nvPr/>
          </p:nvSpPr>
          <p:spPr>
            <a:xfrm>
              <a:off x="0" y="4653084"/>
              <a:ext cx="13592400" cy="325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groups of 3-5 people, discuss these questions and think about real life examples:</a:t>
              </a:r>
              <a:endParaRPr/>
            </a:p>
            <a:p>
              <a:pPr indent="-330263" lvl="1" marL="457200" marR="0" rtl="0" algn="l">
                <a:lnSpc>
                  <a:spcPct val="100000"/>
                </a:lnSpc>
                <a:spcBef>
                  <a:spcPts val="100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can we bring CJ closer to the heart of engineering’s goals?</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Which subfields of engineering need to grow to meet the new demands of a changing climate and ensure greater social parity? Which fields within engineering need to diminish, or be transformed?</a:t>
              </a:r>
              <a:endParaRPr/>
            </a:p>
          </p:txBody>
        </p:sp>
        <p:sp>
          <p:nvSpPr>
            <p:cNvPr id="317" name="Google Shape;317;p16"/>
            <p:cNvSpPr txBox="1"/>
            <p:nvPr/>
          </p:nvSpPr>
          <p:spPr>
            <a:xfrm>
              <a:off x="0" y="3983294"/>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grpSp>
        <p:nvGrpSpPr>
          <p:cNvPr id="318" name="Google Shape;318;p16"/>
          <p:cNvGrpSpPr/>
          <p:nvPr/>
        </p:nvGrpSpPr>
        <p:grpSpPr>
          <a:xfrm>
            <a:off x="7065100" y="1695681"/>
            <a:ext cx="10194300" cy="2427218"/>
            <a:chOff x="8048533" y="-5619592"/>
            <a:chExt cx="13592400" cy="3236290"/>
          </a:xfrm>
        </p:grpSpPr>
        <p:sp>
          <p:nvSpPr>
            <p:cNvPr id="319" name="Google Shape;319;p16"/>
            <p:cNvSpPr txBox="1"/>
            <p:nvPr/>
          </p:nvSpPr>
          <p:spPr>
            <a:xfrm>
              <a:off x="8048533" y="-4949802"/>
              <a:ext cx="13592400" cy="256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Make a concept map for how engineering can consider and address issues of climate injustice. Think about how different sectors of engineering might have different opportunities and capabilities, and brainstorm any possible incentives for engineers and engineering firms to consider and address climate justice.</a:t>
              </a:r>
              <a:endParaRPr/>
            </a:p>
          </p:txBody>
        </p:sp>
        <p:sp>
          <p:nvSpPr>
            <p:cNvPr id="320" name="Google Shape;320;p16"/>
            <p:cNvSpPr txBox="1"/>
            <p:nvPr/>
          </p:nvSpPr>
          <p:spPr>
            <a:xfrm>
              <a:off x="8048533" y="-5619592"/>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Create a concept map</a:t>
              </a:r>
              <a:endParaRPr/>
            </a:p>
          </p:txBody>
        </p:sp>
      </p:grpSp>
      <p:grpSp>
        <p:nvGrpSpPr>
          <p:cNvPr id="321" name="Google Shape;321;p16"/>
          <p:cNvGrpSpPr/>
          <p:nvPr/>
        </p:nvGrpSpPr>
        <p:grpSpPr>
          <a:xfrm>
            <a:off x="1028700" y="3014702"/>
            <a:ext cx="5179725" cy="2042243"/>
            <a:chOff x="0" y="184052"/>
            <a:chExt cx="6906300" cy="2722990"/>
          </a:xfrm>
        </p:grpSpPr>
        <p:sp>
          <p:nvSpPr>
            <p:cNvPr id="322" name="Google Shape;322;p16"/>
            <p:cNvSpPr txBox="1"/>
            <p:nvPr/>
          </p:nvSpPr>
          <p:spPr>
            <a:xfrm>
              <a:off x="0" y="853842"/>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Engineering for the People: Putting Peace, Social Justice, and Environmental Protection at the Heart of All Engineering</a:t>
              </a:r>
              <a:endParaRPr/>
            </a:p>
          </p:txBody>
        </p:sp>
        <p:sp>
          <p:nvSpPr>
            <p:cNvPr id="323" name="Google Shape;323;p16"/>
            <p:cNvSpPr txBox="1"/>
            <p:nvPr/>
          </p:nvSpPr>
          <p:spPr>
            <a:xfrm>
              <a:off x="0" y="184052"/>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324" name="Google Shape;324;p16"/>
          <p:cNvGrpSpPr/>
          <p:nvPr/>
        </p:nvGrpSpPr>
        <p:grpSpPr>
          <a:xfrm>
            <a:off x="962025" y="1003725"/>
            <a:ext cx="8746178" cy="458700"/>
            <a:chOff x="962025" y="1003725"/>
            <a:chExt cx="8746178" cy="458700"/>
          </a:xfrm>
        </p:grpSpPr>
        <p:sp>
          <p:nvSpPr>
            <p:cNvPr id="325" name="Google Shape;325;p16"/>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6" name="Google Shape;326;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pic>
        <p:nvPicPr>
          <p:cNvPr id="327" name="Google Shape;327;p16" title="canva-colorful-mind-map-with-central-node-and-connected-ideas.-MAGQjYVHP20.png"/>
          <p:cNvPicPr preferRelativeResize="0"/>
          <p:nvPr/>
        </p:nvPicPr>
        <p:blipFill>
          <a:blip r:embed="rId4">
            <a:alphaModFix/>
          </a:blip>
          <a:stretch>
            <a:fillRect/>
          </a:stretch>
        </p:blipFill>
        <p:spPr>
          <a:xfrm>
            <a:off x="575287" y="6051928"/>
            <a:ext cx="5179725" cy="25239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1" name="Shape 331"/>
        <p:cNvGrpSpPr/>
        <p:nvPr/>
      </p:nvGrpSpPr>
      <p:grpSpPr>
        <a:xfrm>
          <a:off x="0" y="0"/>
          <a:ext cx="0" cy="0"/>
          <a:chOff x="0" y="0"/>
          <a:chExt cx="0" cy="0"/>
        </a:xfrm>
      </p:grpSpPr>
      <p:sp>
        <p:nvSpPr>
          <p:cNvPr id="332" name="Google Shape;332;p1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33" name="Google Shape;333;p1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34" name="Google Shape;334;p17"/>
          <p:cNvSpPr/>
          <p:nvPr/>
        </p:nvSpPr>
        <p:spPr>
          <a:xfrm>
            <a:off x="12109962" y="0"/>
            <a:ext cx="6176060" cy="9715500"/>
          </a:xfrm>
          <a:custGeom>
            <a:rect b="b" l="l" r="r" t="t"/>
            <a:pathLst>
              <a:path extrusionOk="0" h="9715500" w="6176060">
                <a:moveTo>
                  <a:pt x="0" y="0"/>
                </a:moveTo>
                <a:lnTo>
                  <a:pt x="6176060" y="0"/>
                </a:lnTo>
                <a:lnTo>
                  <a:pt x="6176060" y="9715500"/>
                </a:lnTo>
                <a:lnTo>
                  <a:pt x="0" y="9715500"/>
                </a:lnTo>
                <a:lnTo>
                  <a:pt x="0" y="0"/>
                </a:lnTo>
                <a:close/>
              </a:path>
            </a:pathLst>
          </a:custGeom>
          <a:blipFill rotWithShape="1">
            <a:blip r:embed="rId3">
              <a:alphaModFix/>
            </a:blip>
            <a:stretch>
              <a:fillRect b="0" l="-116947" r="-64575" t="0"/>
            </a:stretch>
          </a:blipFill>
          <a:ln>
            <a:noFill/>
          </a:ln>
        </p:spPr>
      </p:sp>
      <p:grpSp>
        <p:nvGrpSpPr>
          <p:cNvPr id="335" name="Google Shape;335;p17"/>
          <p:cNvGrpSpPr/>
          <p:nvPr/>
        </p:nvGrpSpPr>
        <p:grpSpPr>
          <a:xfrm>
            <a:off x="1028700" y="3066438"/>
            <a:ext cx="10425375" cy="4267871"/>
            <a:chOff x="0" y="104775"/>
            <a:chExt cx="13900500" cy="5690495"/>
          </a:xfrm>
        </p:grpSpPr>
        <p:sp>
          <p:nvSpPr>
            <p:cNvPr id="336" name="Google Shape;336;p17"/>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Beyond the Module</a:t>
              </a:r>
              <a:endParaRPr/>
            </a:p>
          </p:txBody>
        </p:sp>
        <p:sp>
          <p:nvSpPr>
            <p:cNvPr id="337" name="Google Shape;337;p17"/>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
        <p:nvSpPr>
          <p:cNvPr id="338" name="Google Shape;338;p17"/>
          <p:cNvSpPr txBox="1"/>
          <p:nvPr/>
        </p:nvSpPr>
        <p:spPr>
          <a:xfrm>
            <a:off x="12462587" y="9250005"/>
            <a:ext cx="5470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1">
                <a:solidFill>
                  <a:srgbClr val="FFFFFF"/>
                </a:solidFill>
              </a:rPr>
              <a:t>Photo by </a:t>
            </a:r>
            <a:r>
              <a:rPr lang="en-US" sz="1801" u="sng">
                <a:solidFill>
                  <a:schemeClr val="hlink"/>
                </a:solidFill>
                <a:hlinkClick r:id="rId4"/>
              </a:rPr>
              <a:t>Tom Hall </a:t>
            </a:r>
            <a:r>
              <a:rPr lang="en-US" sz="1801">
                <a:solidFill>
                  <a:srgbClr val="FFFFFF"/>
                </a:solidFill>
              </a:rPr>
              <a:t>on Flickr. License: CC BY.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2" name="Shape 342"/>
        <p:cNvGrpSpPr/>
        <p:nvPr/>
      </p:nvGrpSpPr>
      <p:grpSpPr>
        <a:xfrm>
          <a:off x="0" y="0"/>
          <a:ext cx="0" cy="0"/>
          <a:chOff x="0" y="0"/>
          <a:chExt cx="0" cy="0"/>
        </a:xfrm>
      </p:grpSpPr>
      <p:sp>
        <p:nvSpPr>
          <p:cNvPr id="343" name="Google Shape;343;p1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44" name="Google Shape;344;p18"/>
          <p:cNvSpPr/>
          <p:nvPr/>
        </p:nvSpPr>
        <p:spPr>
          <a:xfrm>
            <a:off x="12109962" y="0"/>
            <a:ext cx="6178038" cy="10287000"/>
          </a:xfrm>
          <a:custGeom>
            <a:rect b="b" l="l" r="r" t="t"/>
            <a:pathLst>
              <a:path extrusionOk="0" h="2709333" w="1627138">
                <a:moveTo>
                  <a:pt x="0" y="0"/>
                </a:moveTo>
                <a:lnTo>
                  <a:pt x="1627138" y="0"/>
                </a:lnTo>
                <a:lnTo>
                  <a:pt x="1627138" y="2709333"/>
                </a:lnTo>
                <a:lnTo>
                  <a:pt x="0" y="2709333"/>
                </a:lnTo>
                <a:close/>
              </a:path>
            </a:pathLst>
          </a:custGeom>
          <a:solidFill>
            <a:srgbClr val="5B85A9"/>
          </a:solidFill>
          <a:ln>
            <a:noFill/>
          </a:ln>
        </p:spPr>
      </p:sp>
      <p:grpSp>
        <p:nvGrpSpPr>
          <p:cNvPr id="345" name="Google Shape;345;p18"/>
          <p:cNvGrpSpPr/>
          <p:nvPr/>
        </p:nvGrpSpPr>
        <p:grpSpPr>
          <a:xfrm>
            <a:off x="1019175" y="1606594"/>
            <a:ext cx="10757475" cy="3434609"/>
            <a:chOff x="0" y="66675"/>
            <a:chExt cx="14343300" cy="4579478"/>
          </a:xfrm>
        </p:grpSpPr>
        <p:sp>
          <p:nvSpPr>
            <p:cNvPr id="346" name="Google Shape;346;p18"/>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Develop a Climate Justice Design Protocol</a:t>
              </a:r>
              <a:endParaRPr/>
            </a:p>
          </p:txBody>
        </p:sp>
        <p:sp>
          <p:nvSpPr>
            <p:cNvPr id="347" name="Google Shape;347;p18"/>
            <p:cNvSpPr txBox="1"/>
            <p:nvPr/>
          </p:nvSpPr>
          <p:spPr>
            <a:xfrm>
              <a:off x="0" y="411245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Work with a group to develop a Climate Justice Design Protocol.</a:t>
              </a:r>
              <a:endParaRPr/>
            </a:p>
          </p:txBody>
        </p:sp>
        <p:sp>
          <p:nvSpPr>
            <p:cNvPr id="348" name="Google Shape;348;p18"/>
            <p:cNvSpPr txBox="1"/>
            <p:nvPr/>
          </p:nvSpPr>
          <p:spPr>
            <a:xfrm>
              <a:off x="0" y="342065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grpSp>
        <p:nvGrpSpPr>
          <p:cNvPr id="349" name="Google Shape;349;p18"/>
          <p:cNvGrpSpPr/>
          <p:nvPr/>
        </p:nvGrpSpPr>
        <p:grpSpPr>
          <a:xfrm>
            <a:off x="1019175" y="5485889"/>
            <a:ext cx="10679175" cy="3321452"/>
            <a:chOff x="0" y="-47625"/>
            <a:chExt cx="14238900" cy="4428603"/>
          </a:xfrm>
        </p:grpSpPr>
        <p:sp>
          <p:nvSpPr>
            <p:cNvPr id="350" name="Google Shape;350;p18"/>
            <p:cNvSpPr txBox="1"/>
            <p:nvPr/>
          </p:nvSpPr>
          <p:spPr>
            <a:xfrm>
              <a:off x="0" y="644178"/>
              <a:ext cx="14238900" cy="37368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would it inform engineers or designers that are not familiar with climate justice?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key climate or environmental justice concepts from this module could be included as critical parts of this protocol?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would the protocol include voices and experiences from community members or organizations that face climate related problems and threats? </a:t>
              </a:r>
              <a:endParaRPr/>
            </a:p>
          </p:txBody>
        </p:sp>
        <p:sp>
          <p:nvSpPr>
            <p:cNvPr id="351" name="Google Shape;351;p18"/>
            <p:cNvSpPr txBox="1"/>
            <p:nvPr/>
          </p:nvSpPr>
          <p:spPr>
            <a:xfrm>
              <a:off x="0" y="-47625"/>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Guiding Questions</a:t>
              </a:r>
              <a:endParaRPr/>
            </a:p>
          </p:txBody>
        </p:sp>
      </p:grpSp>
      <p:grpSp>
        <p:nvGrpSpPr>
          <p:cNvPr id="352" name="Google Shape;352;p18"/>
          <p:cNvGrpSpPr/>
          <p:nvPr/>
        </p:nvGrpSpPr>
        <p:grpSpPr>
          <a:xfrm>
            <a:off x="962033" y="1003725"/>
            <a:ext cx="8746170" cy="458700"/>
            <a:chOff x="962033" y="1003725"/>
            <a:chExt cx="8746170" cy="458700"/>
          </a:xfrm>
        </p:grpSpPr>
        <p:sp>
          <p:nvSpPr>
            <p:cNvPr id="353" name="Google Shape;353;p18"/>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4" name="Google Shape;354;p1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8" name="Shape 358"/>
        <p:cNvGrpSpPr/>
        <p:nvPr/>
      </p:nvGrpSpPr>
      <p:grpSpPr>
        <a:xfrm>
          <a:off x="0" y="0"/>
          <a:ext cx="0" cy="0"/>
          <a:chOff x="0" y="0"/>
          <a:chExt cx="0" cy="0"/>
        </a:xfrm>
      </p:grpSpPr>
      <p:sp>
        <p:nvSpPr>
          <p:cNvPr id="359" name="Google Shape;359;p1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60" name="Google Shape;360;p1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361" name="Google Shape;361;p19"/>
          <p:cNvGrpSpPr/>
          <p:nvPr/>
        </p:nvGrpSpPr>
        <p:grpSpPr>
          <a:xfrm>
            <a:off x="1019175" y="1606594"/>
            <a:ext cx="10757475" cy="6494863"/>
            <a:chOff x="0" y="66675"/>
            <a:chExt cx="14343300" cy="8659817"/>
          </a:xfrm>
        </p:grpSpPr>
        <p:sp>
          <p:nvSpPr>
            <p:cNvPr id="362" name="Google Shape;362;p19"/>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Presentation Connecting What You’ve Learned to a Previous Project</a:t>
              </a:r>
              <a:endParaRPr/>
            </a:p>
          </p:txBody>
        </p:sp>
        <p:sp>
          <p:nvSpPr>
            <p:cNvPr id="363" name="Google Shape;363;p19"/>
            <p:cNvSpPr txBox="1"/>
            <p:nvPr/>
          </p:nvSpPr>
          <p:spPr>
            <a:xfrm>
              <a:off x="0" y="5523692"/>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Create a presentation on a current or past project you are working on and explain how Tom Newby’s discussion of climate justice could be included in the design process. </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What principles from his article (facts, theories, arguments) are critical to include in civil and environmental engineering?</a:t>
              </a:r>
              <a:endParaRPr/>
            </a:p>
          </p:txBody>
        </p:sp>
        <p:sp>
          <p:nvSpPr>
            <p:cNvPr id="364" name="Google Shape;364;p19"/>
            <p:cNvSpPr txBox="1"/>
            <p:nvPr/>
          </p:nvSpPr>
          <p:spPr>
            <a:xfrm>
              <a:off x="0" y="48318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365" name="Google Shape;365;p19"/>
          <p:cNvSpPr/>
          <p:nvPr/>
        </p:nvSpPr>
        <p:spPr>
          <a:xfrm>
            <a:off x="12109962" y="39766"/>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84912" r="-50674" t="0"/>
            </a:stretch>
          </a:blipFill>
          <a:ln>
            <a:noFill/>
          </a:ln>
        </p:spPr>
      </p:sp>
      <p:sp>
        <p:nvSpPr>
          <p:cNvPr id="366" name="Google Shape;366;p19"/>
          <p:cNvSpPr txBox="1"/>
          <p:nvPr/>
        </p:nvSpPr>
        <p:spPr>
          <a:xfrm>
            <a:off x="12286724" y="8561125"/>
            <a:ext cx="5824500" cy="11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1">
                <a:solidFill>
                  <a:srgbClr val="FFFFFF"/>
                </a:solidFill>
              </a:rPr>
              <a:t>Photo by </a:t>
            </a:r>
            <a:r>
              <a:rPr lang="en-US" sz="1801" u="sng">
                <a:solidFill>
                  <a:schemeClr val="hlink"/>
                </a:solidFill>
                <a:hlinkClick r:id="rId4"/>
              </a:rPr>
              <a:t>David McGregor </a:t>
            </a:r>
            <a:r>
              <a:rPr lang="en-US" sz="1801">
                <a:solidFill>
                  <a:srgbClr val="FFFFFF"/>
                </a:solidFill>
              </a:rPr>
              <a:t>on Flickr. License: CC BY-SA. © [include copyright holder]. This content is excluded from our Creative Commons license. For more information, see </a:t>
            </a:r>
            <a:r>
              <a:rPr lang="en-US" sz="1801" u="sng">
                <a:solidFill>
                  <a:schemeClr val="hlink"/>
                </a:solidFill>
                <a:hlinkClick r:id="rId5"/>
              </a:rPr>
              <a:t>https://ocw.mit.edu/help/faq-fair-use/</a:t>
            </a:r>
            <a:r>
              <a:rPr lang="en-US" sz="1801">
                <a:solidFill>
                  <a:srgbClr val="FFFFFF"/>
                </a:solidFill>
              </a:rPr>
              <a:t> .</a:t>
            </a:r>
            <a:endParaRPr/>
          </a:p>
        </p:txBody>
      </p:sp>
      <p:grpSp>
        <p:nvGrpSpPr>
          <p:cNvPr id="367" name="Google Shape;367;p19"/>
          <p:cNvGrpSpPr/>
          <p:nvPr/>
        </p:nvGrpSpPr>
        <p:grpSpPr>
          <a:xfrm>
            <a:off x="962033" y="1003725"/>
            <a:ext cx="8746170" cy="458700"/>
            <a:chOff x="962033" y="1003725"/>
            <a:chExt cx="8746170" cy="458700"/>
          </a:xfrm>
        </p:grpSpPr>
        <p:sp>
          <p:nvSpPr>
            <p:cNvPr id="368" name="Google Shape;368;p19"/>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9" name="Google Shape;369;p1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#2</a:t>
              </a:r>
              <a:endParaRPr/>
            </a:p>
          </p:txBody>
        </p:sp>
      </p:grpSp>
      <p:sp>
        <p:nvSpPr>
          <p:cNvPr id="370" name="Google Shape;370;p19"/>
          <p:cNvSpPr txBox="1"/>
          <p:nvPr/>
        </p:nvSpPr>
        <p:spPr>
          <a:xfrm>
            <a:off x="17582400" y="96699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rgbClr val="F2F2F2"/>
                </a:solidFill>
                <a:highlight>
                  <a:srgbClr val="303030"/>
                </a:highlight>
                <a:latin typeface="Roboto"/>
                <a:ea typeface="Roboto"/>
                <a:cs typeface="Roboto"/>
                <a:sym typeface="Roboto"/>
              </a:rPr>
              <a:t>891faf28a?q=bridge&amp;p=4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sp>
        <p:nvSpPr>
          <p:cNvPr id="101" name="Google Shape;101;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2" name="Google Shape;102;p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03" name="Google Shape;103;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1502" l="-73156" r="-39668" t="0"/>
            </a:stretch>
          </a:blipFill>
          <a:ln>
            <a:noFill/>
          </a:ln>
        </p:spPr>
      </p:sp>
      <p:sp>
        <p:nvSpPr>
          <p:cNvPr id="104" name="Google Shape;104;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5" name="Google Shape;105;p2"/>
          <p:cNvSpPr txBox="1"/>
          <p:nvPr/>
        </p:nvSpPr>
        <p:spPr>
          <a:xfrm>
            <a:off x="1028700" y="3042705"/>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combines engineering with concepts of climate justice, discusses how engineering decisions impact people’s lives, and encourages students to discuss how justice is at the heart of engineering.</a:t>
            </a:r>
            <a:endParaRPr/>
          </a:p>
        </p:txBody>
      </p:sp>
      <p:sp>
        <p:nvSpPr>
          <p:cNvPr id="106" name="Google Shape;106;p2"/>
          <p:cNvSpPr txBox="1"/>
          <p:nvPr/>
        </p:nvSpPr>
        <p:spPr>
          <a:xfrm>
            <a:off x="1028700" y="5614727"/>
            <a:ext cx="34587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parts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video</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5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5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optional projects</a:t>
            </a:r>
            <a:endParaRPr/>
          </a:p>
        </p:txBody>
      </p:sp>
      <p:sp>
        <p:nvSpPr>
          <p:cNvPr id="107" name="Google Shape;107;p2"/>
          <p:cNvSpPr txBox="1"/>
          <p:nvPr/>
        </p:nvSpPr>
        <p:spPr>
          <a:xfrm>
            <a:off x="4487333" y="5614727"/>
            <a:ext cx="7220700" cy="32028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Engineering climate justice: how can we contribute to equitable global decarbonization?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Engineering for the People: Putting Peace, Social Justice, and Environmental Protection at the Heart of All Engineering</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The climate is changing. Engineering education needs to change as well.</a:t>
            </a:r>
            <a:endParaRPr/>
          </a:p>
        </p:txBody>
      </p:sp>
      <p:sp>
        <p:nvSpPr>
          <p:cNvPr id="108" name="Google Shape;108;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09" name="Google Shape;109;p2"/>
          <p:cNvSpPr txBox="1"/>
          <p:nvPr/>
        </p:nvSpPr>
        <p:spPr>
          <a:xfrm>
            <a:off x="1028700" y="5095875"/>
            <a:ext cx="3458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Activities</a:t>
            </a:r>
            <a:endParaRPr/>
          </a:p>
        </p:txBody>
      </p:sp>
      <p:sp>
        <p:nvSpPr>
          <p:cNvPr id="110" name="Google Shape;110;p2"/>
          <p:cNvSpPr txBox="1"/>
          <p:nvPr/>
        </p:nvSpPr>
        <p:spPr>
          <a:xfrm>
            <a:off x="4487333" y="5095875"/>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sp>
        <p:nvSpPr>
          <p:cNvPr id="111" name="Google Shape;111;p2"/>
          <p:cNvSpPr txBox="1"/>
          <p:nvPr/>
        </p:nvSpPr>
        <p:spPr>
          <a:xfrm>
            <a:off x="12380176" y="8500925"/>
            <a:ext cx="5637600" cy="1108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solidFill>
                  <a:srgbClr val="FAF6EE"/>
                </a:solidFill>
              </a:rPr>
              <a:t>Photo by Paul Anderson on geograph. License: CC BY-SA. This content is excluded from our Creative Commons license. For more information, see </a:t>
            </a:r>
            <a:r>
              <a:rPr lang="en-US" sz="1801" u="sng">
                <a:solidFill>
                  <a:schemeClr val="hlink"/>
                </a:solidFill>
                <a:hlinkClick r:id="rId7"/>
              </a:rPr>
              <a:t>https://ocw.mit.edu/help/faq-fair-use/</a:t>
            </a:r>
            <a:r>
              <a:rPr lang="en-US" sz="1801">
                <a:solidFill>
                  <a:srgbClr val="FAF6EE"/>
                </a:solidFill>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4" name="Shape 374"/>
        <p:cNvGrpSpPr/>
        <p:nvPr/>
      </p:nvGrpSpPr>
      <p:grpSpPr>
        <a:xfrm>
          <a:off x="0" y="0"/>
          <a:ext cx="0" cy="0"/>
          <a:chOff x="0" y="0"/>
          <a:chExt cx="0" cy="0"/>
        </a:xfrm>
      </p:grpSpPr>
      <p:sp>
        <p:nvSpPr>
          <p:cNvPr id="375" name="Google Shape;375;p2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76" name="Google Shape;376;p20"/>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377" name="Google Shape;377;p20"/>
          <p:cNvGrpSpPr/>
          <p:nvPr/>
        </p:nvGrpSpPr>
        <p:grpSpPr>
          <a:xfrm>
            <a:off x="1019175" y="1606594"/>
            <a:ext cx="10757475" cy="6451424"/>
            <a:chOff x="0" y="66675"/>
            <a:chExt cx="14343300" cy="8601898"/>
          </a:xfrm>
        </p:grpSpPr>
        <p:sp>
          <p:nvSpPr>
            <p:cNvPr id="378" name="Google Shape;378;p20"/>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Essay on Implementing CJ Concepts into an Important Project</a:t>
              </a:r>
              <a:endParaRPr/>
            </a:p>
          </p:txBody>
        </p:sp>
        <p:sp>
          <p:nvSpPr>
            <p:cNvPr id="379" name="Google Shape;379;p20"/>
            <p:cNvSpPr txBox="1"/>
            <p:nvPr/>
          </p:nvSpPr>
          <p:spPr>
            <a:xfrm>
              <a:off x="0" y="5465773"/>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Imagine you were designing a needed engineering or design project of your choice in Massachusetts or in a community you know well.</a:t>
              </a:r>
              <a:endParaRPr/>
            </a:p>
            <a:p>
              <a:pPr indent="0" lvl="0" marL="0" marR="0" rtl="0" algn="l">
                <a:lnSpc>
                  <a:spcPct val="100000"/>
                </a:lnSpc>
                <a:spcBef>
                  <a:spcPts val="0"/>
                </a:spcBef>
                <a:spcAft>
                  <a:spcPts val="0"/>
                </a:spcAft>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How could you implement climate justice concepts into a design— considering how engineering has a relationship with both the earth and social injustices?</a:t>
              </a:r>
              <a:endParaRPr/>
            </a:p>
          </p:txBody>
        </p:sp>
        <p:sp>
          <p:nvSpPr>
            <p:cNvPr id="380" name="Google Shape;380;p20"/>
            <p:cNvSpPr txBox="1"/>
            <p:nvPr/>
          </p:nvSpPr>
          <p:spPr>
            <a:xfrm>
              <a:off x="0" y="47739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grpSp>
        <p:nvGrpSpPr>
          <p:cNvPr id="381" name="Google Shape;381;p20"/>
          <p:cNvGrpSpPr/>
          <p:nvPr/>
        </p:nvGrpSpPr>
        <p:grpSpPr>
          <a:xfrm>
            <a:off x="962033" y="1003725"/>
            <a:ext cx="8746170" cy="458700"/>
            <a:chOff x="962033" y="1003725"/>
            <a:chExt cx="8746170" cy="458700"/>
          </a:xfrm>
        </p:grpSpPr>
        <p:sp>
          <p:nvSpPr>
            <p:cNvPr id="382" name="Google Shape;382;p20"/>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3" name="Google Shape;383;p2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#3</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7" name="Shape 387"/>
        <p:cNvGrpSpPr/>
        <p:nvPr/>
      </p:nvGrpSpPr>
      <p:grpSpPr>
        <a:xfrm>
          <a:off x="0" y="0"/>
          <a:ext cx="0" cy="0"/>
          <a:chOff x="0" y="0"/>
          <a:chExt cx="0" cy="0"/>
        </a:xfrm>
      </p:grpSpPr>
      <p:sp>
        <p:nvSpPr>
          <p:cNvPr id="388" name="Google Shape;388;p21"/>
          <p:cNvSpPr txBox="1"/>
          <p:nvPr/>
        </p:nvSpPr>
        <p:spPr>
          <a:xfrm>
            <a:off x="1028700" y="10953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Additional Resource</a:t>
            </a:r>
            <a:endParaRPr/>
          </a:p>
        </p:txBody>
      </p:sp>
      <p:sp>
        <p:nvSpPr>
          <p:cNvPr id="389" name="Google Shape;389;p21"/>
          <p:cNvSpPr txBox="1"/>
          <p:nvPr/>
        </p:nvSpPr>
        <p:spPr>
          <a:xfrm>
            <a:off x="962025" y="2561950"/>
            <a:ext cx="16297200" cy="4005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Video lecture from Khalid Kadir: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Me. We. - Moving from Ethics to Justice in Engineering</a:t>
            </a:r>
            <a:endParaRPr/>
          </a:p>
        </p:txBody>
      </p:sp>
      <p:sp>
        <p:nvSpPr>
          <p:cNvPr id="390" name="Google Shape;390;p21"/>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pic>
        <p:nvPicPr>
          <p:cNvPr id="391" name="Google Shape;391;p21" title="Screenshot 2025-10-15 at 9.12.06 PM.png"/>
          <p:cNvPicPr preferRelativeResize="0"/>
          <p:nvPr/>
        </p:nvPicPr>
        <p:blipFill>
          <a:blip r:embed="rId4">
            <a:alphaModFix/>
          </a:blip>
          <a:stretch>
            <a:fillRect/>
          </a:stretch>
        </p:blipFill>
        <p:spPr>
          <a:xfrm>
            <a:off x="4481950" y="3668888"/>
            <a:ext cx="9324101" cy="5195525"/>
          </a:xfrm>
          <a:prstGeom prst="rect">
            <a:avLst/>
          </a:prstGeom>
          <a:noFill/>
          <a:ln>
            <a:noFill/>
          </a:ln>
        </p:spPr>
      </p:pic>
      <p:sp>
        <p:nvSpPr>
          <p:cNvPr id="392" name="Google Shape;392;p21"/>
          <p:cNvSpPr txBox="1"/>
          <p:nvPr/>
        </p:nvSpPr>
        <p:spPr>
          <a:xfrm>
            <a:off x="4481950" y="8740500"/>
            <a:ext cx="9210600" cy="15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Online Ethics Center / UVA.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5"/>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6" name="Shape 396"/>
        <p:cNvGrpSpPr/>
        <p:nvPr/>
      </p:nvGrpSpPr>
      <p:grpSpPr>
        <a:xfrm>
          <a:off x="0" y="0"/>
          <a:ext cx="0" cy="0"/>
          <a:chOff x="0" y="0"/>
          <a:chExt cx="0" cy="0"/>
        </a:xfrm>
      </p:grpSpPr>
      <p:sp>
        <p:nvSpPr>
          <p:cNvPr id="397" name="Google Shape;397;p22"/>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398" name="Google Shape;398;p22"/>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399" name="Google Shape;399;p22"/>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3" name="Shape 403"/>
        <p:cNvGrpSpPr/>
        <p:nvPr/>
      </p:nvGrpSpPr>
      <p:grpSpPr>
        <a:xfrm>
          <a:off x="0" y="0"/>
          <a:ext cx="0" cy="0"/>
          <a:chOff x="0" y="0"/>
          <a:chExt cx="0" cy="0"/>
        </a:xfrm>
      </p:grpSpPr>
      <p:sp>
        <p:nvSpPr>
          <p:cNvPr id="404" name="Google Shape;404;p23"/>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405" name="Google Shape;405;p23"/>
          <p:cNvSpPr txBox="1"/>
          <p:nvPr/>
        </p:nvSpPr>
        <p:spPr>
          <a:xfrm>
            <a:off x="962025" y="2571477"/>
            <a:ext cx="16178700" cy="3696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University of California Center for Climate Justice. (2023).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What is Climate Justice?</a:t>
            </a:r>
            <a:r>
              <a:rPr b="0" i="0" lang="en-US" sz="2001" u="none" cap="none" strike="noStrike">
                <a:solidFill>
                  <a:srgbClr val="4A4849"/>
                </a:solidFill>
                <a:latin typeface="Arial"/>
                <a:ea typeface="Arial"/>
                <a:cs typeface="Arial"/>
                <a:sym typeface="Arial"/>
              </a:rPr>
              <a:t> Centerclimatejustice.universityofcalifornia.edu.</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Daly, L. A. (2023).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Climate justice is the design challenge of our lives</a:t>
            </a:r>
            <a:r>
              <a:rPr b="0" i="0" lang="en-US" sz="2001" u="none" cap="none" strike="noStrike">
                <a:solidFill>
                  <a:srgbClr val="4A4849"/>
                </a:solidFill>
                <a:latin typeface="Arial"/>
                <a:ea typeface="Arial"/>
                <a:cs typeface="Arial"/>
                <a:sym typeface="Arial"/>
              </a:rPr>
              <a:t>. L</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eoadaly.com</a:t>
            </a:r>
            <a:r>
              <a:rPr b="0" i="0" lang="en-US" sz="2001" u="none" cap="none" strike="noStrike">
                <a:solidFill>
                  <a:srgbClr val="4A4849"/>
                </a:solidFill>
                <a:latin typeface="Arial"/>
                <a:ea typeface="Arial"/>
                <a:cs typeface="Arial"/>
                <a:sym typeface="Arial"/>
              </a:rPr>
              <a: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Jye , J. (2023).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Powering the future in Mongolia</a:t>
            </a:r>
            <a:r>
              <a:rPr b="0" i="0" lang="en-US" sz="2001" u="none" cap="none" strike="noStrike">
                <a:solidFill>
                  <a:srgbClr val="4A4849"/>
                </a:solidFill>
                <a:latin typeface="Arial"/>
                <a:ea typeface="Arial"/>
                <a:cs typeface="Arial"/>
                <a:sym typeface="Arial"/>
              </a:rPr>
              <a:t>. MIT News | Massachusetts Institute of Technology.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KARWAT, D. M. A. (2018).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Engineering for the People: Putting Peace, Social Justice, and Environmental Protection at the Heart of All Engineering</a:t>
            </a:r>
            <a:r>
              <a:rPr b="0" i="0" lang="en-US" sz="2001" u="none" cap="none" strike="noStrike">
                <a:solidFill>
                  <a:srgbClr val="4A4849"/>
                </a:solidFill>
                <a:latin typeface="Arial"/>
                <a:ea typeface="Arial"/>
                <a:cs typeface="Arial"/>
                <a:sym typeface="Arial"/>
              </a:rPr>
              <a:t>. National Library of Medicine.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Xylem water filter</a:t>
            </a:r>
            <a:r>
              <a:rPr b="0" i="0" lang="en-US" sz="2001" u="none" cap="none" strike="noStrike">
                <a:solidFill>
                  <a:srgbClr val="4A4849"/>
                </a:solidFill>
                <a:latin typeface="Arial"/>
                <a:ea typeface="Arial"/>
                <a:cs typeface="Arial"/>
                <a:sym typeface="Arial"/>
              </a:rPr>
              <a:t>. MIT D-Lab. (n.d.).</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Adeshokan, O. (2020).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How Makoko, Nigeria’s floating slum went digital with new Mapping Project</a:t>
            </a:r>
            <a:r>
              <a:rPr b="0" i="0" lang="en-US" sz="2001" u="none" cap="none" strike="noStrike">
                <a:solidFill>
                  <a:srgbClr val="4A4849"/>
                </a:solidFill>
                <a:latin typeface="Arial"/>
                <a:ea typeface="Arial"/>
                <a:cs typeface="Arial"/>
                <a:sym typeface="Arial"/>
              </a:rPr>
              <a:t>. CNN.</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Martin, M.J., Diem, S.J., Karwat, D.M.A., Krieger, E.M., Rittschof, C.C., Bayon, B., Aghazadeh, M., Asensio, O., Zeilkova, T.J., Garcia-Cazarin, M., Alvelo Maurosa, J.G. and Mahmoud, H. (2022).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The climate is changing. Engineering education needs to change as well.</a:t>
            </a:r>
            <a:r>
              <a:rPr b="0" i="0" lang="en-US" sz="2001" u="none" cap="none" strike="noStrike">
                <a:solidFill>
                  <a:srgbClr val="4A4849"/>
                </a:solidFill>
                <a:latin typeface="Arial"/>
                <a:ea typeface="Arial"/>
                <a:cs typeface="Arial"/>
                <a:sym typeface="Arial"/>
              </a:rPr>
              <a:t> J Eng Educ, 111: 740-746.</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Newby, T. (2023).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Engineering climate justice: How can we contribute to equitable global decarbonisation?</a:t>
            </a:r>
            <a:r>
              <a:rPr b="0" i="0" lang="en-US" sz="2001" u="none" cap="none" strike="noStrike">
                <a:solidFill>
                  <a:srgbClr val="4A4849"/>
                </a:solidFill>
                <a:latin typeface="Arial"/>
                <a:ea typeface="Arial"/>
                <a:cs typeface="Arial"/>
                <a:sym typeface="Arial"/>
              </a:rPr>
              <a:t>. The Institution of Structural Engineers, Volume 100, Issue 8.</a:t>
            </a:r>
            <a:endParaRPr/>
          </a:p>
        </p:txBody>
      </p:sp>
      <p:sp>
        <p:nvSpPr>
          <p:cNvPr id="406" name="Google Shape;406;p2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9d7d106e98_0_0"/>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sz="3200">
                <a:solidFill>
                  <a:schemeClr val="dk1"/>
                </a:solidFill>
                <a:latin typeface="Calibri"/>
                <a:ea typeface="Calibri"/>
                <a:cs typeface="Calibri"/>
                <a:sym typeface="Calibri"/>
              </a:rPr>
              <a:t>RES.11-003 Climate Justice Instructional Toolkit</a:t>
            </a:r>
            <a:r>
              <a:rPr lang="en-US" sz="3200">
                <a:solidFill>
                  <a:schemeClr val="dk1"/>
                </a:solidFill>
                <a:latin typeface="Calibri"/>
                <a:ea typeface="Calibri"/>
                <a:cs typeface="Calibri"/>
                <a:sym typeface="Calibri"/>
              </a:rPr>
              <a: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5" name="Shape 115"/>
        <p:cNvGrpSpPr/>
        <p:nvPr/>
      </p:nvGrpSpPr>
      <p:grpSpPr>
        <a:xfrm>
          <a:off x="0" y="0"/>
          <a:ext cx="0" cy="0"/>
          <a:chOff x="0" y="0"/>
          <a:chExt cx="0" cy="0"/>
        </a:xfrm>
      </p:grpSpPr>
      <p:sp>
        <p:nvSpPr>
          <p:cNvPr id="116" name="Google Shape;116;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17" name="Google Shape;117;p3"/>
          <p:cNvSpPr txBox="1"/>
          <p:nvPr/>
        </p:nvSpPr>
        <p:spPr>
          <a:xfrm>
            <a:off x="13526802" y="3662914"/>
            <a:ext cx="3772200" cy="9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Explore</a:t>
            </a:r>
            <a:r>
              <a:rPr b="0" i="0" lang="en-US" sz="3199" u="none" cap="none" strike="noStrike">
                <a:solidFill>
                  <a:srgbClr val="4A4849"/>
                </a:solidFill>
                <a:latin typeface="Arial"/>
                <a:ea typeface="Arial"/>
                <a:cs typeface="Arial"/>
                <a:sym typeface="Arial"/>
              </a:rPr>
              <a:t> case studies from MIT</a:t>
            </a:r>
            <a:endParaRPr/>
          </a:p>
        </p:txBody>
      </p:sp>
      <p:sp>
        <p:nvSpPr>
          <p:cNvPr id="118" name="Google Shape;118;p3"/>
          <p:cNvSpPr txBox="1"/>
          <p:nvPr/>
        </p:nvSpPr>
        <p:spPr>
          <a:xfrm>
            <a:off x="9362135"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Discuss</a:t>
            </a:r>
            <a:r>
              <a:rPr b="0" i="0" lang="en-US" sz="3199" u="none" cap="none" strike="noStrike">
                <a:solidFill>
                  <a:srgbClr val="4A4849"/>
                </a:solidFill>
                <a:latin typeface="Arial"/>
                <a:ea typeface="Arial"/>
                <a:cs typeface="Arial"/>
                <a:sym typeface="Arial"/>
              </a:rPr>
              <a:t> personal responsibilities as engineers</a:t>
            </a:r>
            <a:endParaRPr/>
          </a:p>
        </p:txBody>
      </p:sp>
      <p:sp>
        <p:nvSpPr>
          <p:cNvPr id="119" name="Google Shape;119;p3"/>
          <p:cNvSpPr txBox="1"/>
          <p:nvPr/>
        </p:nvSpPr>
        <p:spPr>
          <a:xfrm>
            <a:off x="5197443"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Identify</a:t>
            </a:r>
            <a:r>
              <a:rPr b="0" i="0" lang="en-US" sz="3199" u="none" cap="none" strike="noStrike">
                <a:solidFill>
                  <a:srgbClr val="4A4849"/>
                </a:solidFill>
                <a:latin typeface="Arial"/>
                <a:ea typeface="Arial"/>
                <a:cs typeface="Arial"/>
                <a:sym typeface="Arial"/>
              </a:rPr>
              <a:t> the intersection between environmental justice and engineering</a:t>
            </a:r>
            <a:endParaRPr/>
          </a:p>
        </p:txBody>
      </p:sp>
      <p:sp>
        <p:nvSpPr>
          <p:cNvPr id="120" name="Google Shape;120;p3"/>
          <p:cNvSpPr txBox="1"/>
          <p:nvPr/>
        </p:nvSpPr>
        <p:spPr>
          <a:xfrm>
            <a:off x="1032781"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engineering as a proactive approach to climate justice </a:t>
            </a:r>
            <a:endParaRPr/>
          </a:p>
        </p:txBody>
      </p:sp>
      <p:sp>
        <p:nvSpPr>
          <p:cNvPr id="121" name="Google Shape;121;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22" name="Google Shape;122;p3"/>
          <p:cNvGrpSpPr/>
          <p:nvPr/>
        </p:nvGrpSpPr>
        <p:grpSpPr>
          <a:xfrm>
            <a:off x="1032775" y="2712900"/>
            <a:ext cx="3289104" cy="716100"/>
            <a:chOff x="1032775" y="2712900"/>
            <a:chExt cx="3289104" cy="716100"/>
          </a:xfrm>
        </p:grpSpPr>
        <p:sp>
          <p:nvSpPr>
            <p:cNvPr id="123" name="Google Shape;123;p3"/>
            <p:cNvSpPr/>
            <p:nvPr/>
          </p:nvSpPr>
          <p:spPr>
            <a:xfrm>
              <a:off x="103277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4" name="Google Shape;124;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25" name="Google Shape;125;p3"/>
          <p:cNvGrpSpPr/>
          <p:nvPr/>
        </p:nvGrpSpPr>
        <p:grpSpPr>
          <a:xfrm>
            <a:off x="5197450" y="2712900"/>
            <a:ext cx="3289104" cy="716100"/>
            <a:chOff x="5197450" y="2712900"/>
            <a:chExt cx="3289104" cy="716100"/>
          </a:xfrm>
        </p:grpSpPr>
        <p:sp>
          <p:nvSpPr>
            <p:cNvPr id="126" name="Google Shape;126;p3"/>
            <p:cNvSpPr/>
            <p:nvPr/>
          </p:nvSpPr>
          <p:spPr>
            <a:xfrm>
              <a:off x="519745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p3"/>
            <p:cNvSpPr txBox="1"/>
            <p:nvPr/>
          </p:nvSpPr>
          <p:spPr>
            <a:xfrm>
              <a:off x="538575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28" name="Google Shape;128;p3"/>
          <p:cNvGrpSpPr/>
          <p:nvPr/>
        </p:nvGrpSpPr>
        <p:grpSpPr>
          <a:xfrm>
            <a:off x="9362125" y="2712900"/>
            <a:ext cx="3289104" cy="716100"/>
            <a:chOff x="9362125" y="2712900"/>
            <a:chExt cx="3289104" cy="716100"/>
          </a:xfrm>
        </p:grpSpPr>
        <p:sp>
          <p:nvSpPr>
            <p:cNvPr id="129" name="Google Shape;129;p3"/>
            <p:cNvSpPr/>
            <p:nvPr/>
          </p:nvSpPr>
          <p:spPr>
            <a:xfrm>
              <a:off x="936212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0" name="Google Shape;130;p3"/>
            <p:cNvSpPr txBox="1"/>
            <p:nvPr/>
          </p:nvSpPr>
          <p:spPr>
            <a:xfrm>
              <a:off x="955042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131" name="Google Shape;131;p3"/>
          <p:cNvGrpSpPr/>
          <p:nvPr/>
        </p:nvGrpSpPr>
        <p:grpSpPr>
          <a:xfrm>
            <a:off x="13526800" y="2712900"/>
            <a:ext cx="3289104" cy="716100"/>
            <a:chOff x="13526800" y="2712900"/>
            <a:chExt cx="3289104" cy="716100"/>
          </a:xfrm>
        </p:grpSpPr>
        <p:sp>
          <p:nvSpPr>
            <p:cNvPr id="132" name="Google Shape;132;p3"/>
            <p:cNvSpPr/>
            <p:nvPr/>
          </p:nvSpPr>
          <p:spPr>
            <a:xfrm>
              <a:off x="1352680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 name="Google Shape;133;p3"/>
            <p:cNvSpPr txBox="1"/>
            <p:nvPr/>
          </p:nvSpPr>
          <p:spPr>
            <a:xfrm>
              <a:off x="1371510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7" name="Shape 137"/>
        <p:cNvGrpSpPr/>
        <p:nvPr/>
      </p:nvGrpSpPr>
      <p:grpSpPr>
        <a:xfrm>
          <a:off x="0" y="0"/>
          <a:ext cx="0" cy="0"/>
          <a:chOff x="0" y="0"/>
          <a:chExt cx="0" cy="0"/>
        </a:xfrm>
      </p:grpSpPr>
      <p:sp>
        <p:nvSpPr>
          <p:cNvPr id="138" name="Google Shape;138;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39" name="Google Shape;139;p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40" name="Google Shape;140;p4"/>
          <p:cNvGrpSpPr/>
          <p:nvPr/>
        </p:nvGrpSpPr>
        <p:grpSpPr>
          <a:xfrm>
            <a:off x="1028700" y="3818112"/>
            <a:ext cx="10425375" cy="2764522"/>
            <a:chOff x="0" y="104775"/>
            <a:chExt cx="13900500" cy="3686030"/>
          </a:xfrm>
        </p:grpSpPr>
        <p:sp>
          <p:nvSpPr>
            <p:cNvPr id="141" name="Google Shape;141;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a:t>
              </a:r>
              <a:endParaRPr/>
            </a:p>
          </p:txBody>
        </p:sp>
        <p:sp>
          <p:nvSpPr>
            <p:cNvPr id="142" name="Google Shape;142;p4"/>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
        <p:nvSpPr>
          <p:cNvPr id="143" name="Google Shape;143;p4"/>
          <p:cNvSpPr/>
          <p:nvPr/>
        </p:nvSpPr>
        <p:spPr>
          <a:xfrm>
            <a:off x="12109962" y="5529879"/>
            <a:ext cx="6178038" cy="4185621"/>
          </a:xfrm>
          <a:custGeom>
            <a:rect b="b" l="l" r="r" t="t"/>
            <a:pathLst>
              <a:path extrusionOk="0" h="4185621" w="6178038">
                <a:moveTo>
                  <a:pt x="0" y="0"/>
                </a:moveTo>
                <a:lnTo>
                  <a:pt x="6178038" y="0"/>
                </a:lnTo>
                <a:lnTo>
                  <a:pt x="6178038" y="4185621"/>
                </a:lnTo>
                <a:lnTo>
                  <a:pt x="0" y="4185621"/>
                </a:lnTo>
                <a:lnTo>
                  <a:pt x="0" y="0"/>
                </a:lnTo>
                <a:close/>
              </a:path>
            </a:pathLst>
          </a:custGeom>
          <a:blipFill rotWithShape="1">
            <a:blip r:embed="rId3">
              <a:alphaModFix/>
            </a:blip>
            <a:stretch>
              <a:fillRect b="0" l="0" r="0" t="0"/>
            </a:stretch>
          </a:blipFill>
          <a:ln>
            <a:noFill/>
          </a:ln>
        </p:spPr>
      </p:sp>
      <p:sp>
        <p:nvSpPr>
          <p:cNvPr id="144" name="Google Shape;144;p4"/>
          <p:cNvSpPr/>
          <p:nvPr/>
        </p:nvSpPr>
        <p:spPr>
          <a:xfrm>
            <a:off x="12109962" y="1344259"/>
            <a:ext cx="6178038" cy="4185621"/>
          </a:xfrm>
          <a:custGeom>
            <a:rect b="b" l="l" r="r" t="t"/>
            <a:pathLst>
              <a:path extrusionOk="0" h="4185621" w="6178038">
                <a:moveTo>
                  <a:pt x="0" y="0"/>
                </a:moveTo>
                <a:lnTo>
                  <a:pt x="6178038" y="0"/>
                </a:lnTo>
                <a:lnTo>
                  <a:pt x="6178038" y="4185620"/>
                </a:lnTo>
                <a:lnTo>
                  <a:pt x="0" y="4185620"/>
                </a:lnTo>
                <a:lnTo>
                  <a:pt x="0" y="0"/>
                </a:lnTo>
                <a:close/>
              </a:path>
            </a:pathLst>
          </a:custGeom>
          <a:blipFill rotWithShape="1">
            <a:blip r:embed="rId3">
              <a:alphaModFix/>
            </a:blip>
            <a:stretch>
              <a:fillRect b="0" l="0" r="0" t="0"/>
            </a:stretch>
          </a:blipFill>
          <a:ln>
            <a:noFill/>
          </a:ln>
        </p:spPr>
      </p:sp>
      <p:sp>
        <p:nvSpPr>
          <p:cNvPr id="145" name="Google Shape;145;p4"/>
          <p:cNvSpPr/>
          <p:nvPr/>
        </p:nvSpPr>
        <p:spPr>
          <a:xfrm>
            <a:off x="12109962" y="-2841362"/>
            <a:ext cx="6178038" cy="4185621"/>
          </a:xfrm>
          <a:custGeom>
            <a:rect b="b" l="l" r="r" t="t"/>
            <a:pathLst>
              <a:path extrusionOk="0" h="4185621" w="6178038">
                <a:moveTo>
                  <a:pt x="0" y="0"/>
                </a:moveTo>
                <a:lnTo>
                  <a:pt x="6178038" y="0"/>
                </a:lnTo>
                <a:lnTo>
                  <a:pt x="6178038" y="4185621"/>
                </a:lnTo>
                <a:lnTo>
                  <a:pt x="0" y="4185621"/>
                </a:lnTo>
                <a:lnTo>
                  <a:pt x="0" y="0"/>
                </a:lnTo>
                <a:close/>
              </a:path>
            </a:pathLst>
          </a:custGeom>
          <a:blipFill rotWithShape="1">
            <a:blip r:embed="rId3">
              <a:alphaModFix/>
            </a:blip>
            <a:stretch>
              <a:fillRect b="0" l="0" r="0" t="0"/>
            </a:stretch>
          </a:blipFill>
          <a:ln>
            <a:noFill/>
          </a:ln>
        </p:spPr>
      </p:sp>
      <p:sp>
        <p:nvSpPr>
          <p:cNvPr id="146" name="Google Shape;146;p4"/>
          <p:cNvSpPr txBox="1"/>
          <p:nvPr/>
        </p:nvSpPr>
        <p:spPr>
          <a:xfrm>
            <a:off x="12463566" y="8595367"/>
            <a:ext cx="5470800" cy="1108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FAF6EE"/>
                </a:solidFill>
                <a:latin typeface="Arial"/>
                <a:ea typeface="Arial"/>
                <a:cs typeface="Arial"/>
                <a:sym typeface="Arial"/>
              </a:rPr>
              <a:t>"Will Tarpeh, Civil and Environmental Engineering “Pee-cycling: Creating Sustainable Fertilizer from Urine”" </a:t>
            </a:r>
            <a:r>
              <a:rPr lang="en-US" sz="1801">
                <a:solidFill>
                  <a:srgbClr val="FAF6EE"/>
                </a:solidFill>
              </a:rPr>
              <a:t>Photo courtesy of </a:t>
            </a:r>
            <a:r>
              <a:rPr lang="en-US" sz="1801" u="sng">
                <a:solidFill>
                  <a:schemeClr val="hlink"/>
                </a:solidFill>
                <a:hlinkClick r:id="rId4"/>
              </a:rPr>
              <a:t>umseas</a:t>
            </a:r>
            <a:r>
              <a:rPr lang="en-US" sz="1801">
                <a:solidFill>
                  <a:srgbClr val="FAF6EE"/>
                </a:solidFill>
              </a:rPr>
              <a:t> on Flickr. License: CC BY.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0" name="Shape 150"/>
        <p:cNvGrpSpPr/>
        <p:nvPr/>
      </p:nvGrpSpPr>
      <p:grpSpPr>
        <a:xfrm>
          <a:off x="0" y="0"/>
          <a:ext cx="0" cy="0"/>
          <a:chOff x="0" y="0"/>
          <a:chExt cx="0" cy="0"/>
        </a:xfrm>
      </p:grpSpPr>
      <p:sp>
        <p:nvSpPr>
          <p:cNvPr id="151" name="Google Shape;151;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52" name="Google Shape;152;p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53" name="Google Shape;153;p5"/>
          <p:cNvGrpSpPr/>
          <p:nvPr/>
        </p:nvGrpSpPr>
        <p:grpSpPr>
          <a:xfrm>
            <a:off x="1079175" y="985144"/>
            <a:ext cx="10757475" cy="7745208"/>
            <a:chOff x="0" y="66675"/>
            <a:chExt cx="14343300" cy="10326944"/>
          </a:xfrm>
        </p:grpSpPr>
        <p:sp>
          <p:nvSpPr>
            <p:cNvPr id="154" name="Google Shape;154;p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Introduction</a:t>
              </a:r>
              <a:endParaRPr/>
            </a:p>
          </p:txBody>
        </p:sp>
        <p:sp>
          <p:nvSpPr>
            <p:cNvPr id="155" name="Google Shape;155;p5"/>
            <p:cNvSpPr txBox="1"/>
            <p:nvPr/>
          </p:nvSpPr>
          <p:spPr>
            <a:xfrm>
              <a:off x="0" y="2932892"/>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“As engineering continues to move society forward in innovative, exciting ways, it also interacts with the ongoing climate crisis. Climate justice recognizes the disproportionate impacts of climate change on low-income and BIPOC communities around the world, the people and places least responsible for the climate crisis.”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Center for Climate Justice</a:t>
              </a:r>
              <a:r>
                <a:rPr b="0" i="0" lang="en-US" sz="2601" u="none" cap="none" strike="noStrike">
                  <a:solidFill>
                    <a:srgbClr val="4A4849"/>
                  </a:solidFill>
                  <a:latin typeface="Arial"/>
                  <a:ea typeface="Arial"/>
                  <a:cs typeface="Arial"/>
                  <a:sym typeface="Arial"/>
                </a:rPr>
                <a:t>)</a:t>
              </a:r>
              <a:endParaRPr/>
            </a:p>
          </p:txBody>
        </p:sp>
        <p:sp>
          <p:nvSpPr>
            <p:cNvPr id="156" name="Google Shape;156;p5"/>
            <p:cNvSpPr txBox="1"/>
            <p:nvPr/>
          </p:nvSpPr>
          <p:spPr>
            <a:xfrm>
              <a:off x="0" y="7724519"/>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Climate justice is a movement that emerged in recent decades, and is something that has begun turning into a priority for engineering and design. This module explores some of the ways in which engineering and climate justice interact, looking at the ways in which engineering and design can help mitigate climate injustices.</a:t>
              </a:r>
              <a:endParaRPr/>
            </a:p>
          </p:txBody>
        </p:sp>
        <p:sp>
          <p:nvSpPr>
            <p:cNvPr id="157" name="Google Shape;157;p5"/>
            <p:cNvSpPr txBox="1"/>
            <p:nvPr/>
          </p:nvSpPr>
          <p:spPr>
            <a:xfrm>
              <a:off x="0" y="22410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climate justice?</a:t>
              </a:r>
              <a:endParaRPr/>
            </a:p>
          </p:txBody>
        </p:sp>
        <p:sp>
          <p:nvSpPr>
            <p:cNvPr id="158" name="Google Shape;158;p5"/>
            <p:cNvSpPr txBox="1"/>
            <p:nvPr/>
          </p:nvSpPr>
          <p:spPr>
            <a:xfrm>
              <a:off x="0" y="70327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Connection between engineering and CJ</a:t>
              </a:r>
              <a:endParaRPr/>
            </a:p>
          </p:txBody>
        </p:sp>
      </p:grpSp>
      <p:sp>
        <p:nvSpPr>
          <p:cNvPr id="159" name="Google Shape;159;p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4">
              <a:alphaModFix/>
            </a:blip>
            <a:stretch>
              <a:fillRect b="0" l="-88449" r="-47132" t="0"/>
            </a:stretch>
          </a:blipFill>
          <a:ln>
            <a:noFill/>
          </a:ln>
        </p:spPr>
      </p:sp>
      <p:sp>
        <p:nvSpPr>
          <p:cNvPr id="160" name="Google Shape;160;p5"/>
          <p:cNvSpPr txBox="1"/>
          <p:nvPr/>
        </p:nvSpPr>
        <p:spPr>
          <a:xfrm>
            <a:off x="6509550" y="117125"/>
            <a:ext cx="56004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Photo courtesy of </a:t>
            </a:r>
            <a:r>
              <a:rPr lang="en-US" sz="1800" u="sng">
                <a:solidFill>
                  <a:schemeClr val="hlink"/>
                </a:solidFill>
                <a:latin typeface="Calibri"/>
                <a:ea typeface="Calibri"/>
                <a:cs typeface="Calibri"/>
                <a:sym typeface="Calibri"/>
                <a:hlinkClick r:id="rId5"/>
              </a:rPr>
              <a:t>John Tregoning</a:t>
            </a:r>
            <a:r>
              <a:rPr lang="en-US" sz="1800">
                <a:solidFill>
                  <a:schemeClr val="dk1"/>
                </a:solidFill>
                <a:latin typeface="Calibri"/>
                <a:ea typeface="Calibri"/>
                <a:cs typeface="Calibri"/>
                <a:sym typeface="Calibri"/>
              </a:rPr>
              <a:t> on Flickr. License: CC BY.</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4" name="Shape 164"/>
        <p:cNvGrpSpPr/>
        <p:nvPr/>
      </p:nvGrpSpPr>
      <p:grpSpPr>
        <a:xfrm>
          <a:off x="0" y="0"/>
          <a:ext cx="0" cy="0"/>
          <a:chOff x="0" y="0"/>
          <a:chExt cx="0" cy="0"/>
        </a:xfrm>
      </p:grpSpPr>
      <p:sp>
        <p:nvSpPr>
          <p:cNvPr id="165" name="Google Shape;165;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66" name="Google Shape;166;p6"/>
          <p:cNvGrpSpPr/>
          <p:nvPr/>
        </p:nvGrpSpPr>
        <p:grpSpPr>
          <a:xfrm>
            <a:off x="962025" y="1116806"/>
            <a:ext cx="10757475" cy="6544383"/>
            <a:chOff x="0" y="66675"/>
            <a:chExt cx="14343300" cy="8725844"/>
          </a:xfrm>
        </p:grpSpPr>
        <p:sp>
          <p:nvSpPr>
            <p:cNvPr id="167" name="Google Shape;167;p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Engineering Climate Justice</a:t>
              </a:r>
              <a:endParaRPr/>
            </a:p>
          </p:txBody>
        </p:sp>
        <p:sp>
          <p:nvSpPr>
            <p:cNvPr id="168" name="Google Shape;168;p6"/>
            <p:cNvSpPr txBox="1"/>
            <p:nvPr/>
          </p:nvSpPr>
          <p:spPr>
            <a:xfrm>
              <a:off x="0" y="4170373"/>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High income countries need to focus on decarbonizing faster, and engineers have a role to play in pushing for infrastructure changes that work towards these goals.</a:t>
              </a:r>
              <a:endParaRPr/>
            </a:p>
          </p:txBody>
        </p:sp>
        <p:sp>
          <p:nvSpPr>
            <p:cNvPr id="169" name="Google Shape;169;p6"/>
            <p:cNvSpPr txBox="1"/>
            <p:nvPr/>
          </p:nvSpPr>
          <p:spPr>
            <a:xfrm>
              <a:off x="0" y="7191119"/>
              <a:ext cx="142389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A disproportionately large impact from climate change</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Structural disadvantage</a:t>
              </a:r>
              <a:endParaRPr/>
            </a:p>
            <a:p>
              <a:pPr indent="-39376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A block on development</a:t>
              </a:r>
              <a:endParaRPr/>
            </a:p>
          </p:txBody>
        </p:sp>
        <p:sp>
          <p:nvSpPr>
            <p:cNvPr id="170" name="Google Shape;170;p6"/>
            <p:cNvSpPr txBox="1"/>
            <p:nvPr/>
          </p:nvSpPr>
          <p:spPr>
            <a:xfrm>
              <a:off x="0" y="34785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point</a:t>
              </a:r>
              <a:endParaRPr/>
            </a:p>
          </p:txBody>
        </p:sp>
        <p:sp>
          <p:nvSpPr>
            <p:cNvPr id="171" name="Google Shape;171;p6"/>
            <p:cNvSpPr txBox="1"/>
            <p:nvPr/>
          </p:nvSpPr>
          <p:spPr>
            <a:xfrm>
              <a:off x="0" y="64993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People in lower-income countries face a triple injustice</a:t>
              </a:r>
              <a:endParaRPr/>
            </a:p>
          </p:txBody>
        </p:sp>
      </p:grpSp>
      <p:sp>
        <p:nvSpPr>
          <p:cNvPr id="172" name="Google Shape;172;p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73" name="Google Shape;173;p6"/>
          <p:cNvGrpSpPr/>
          <p:nvPr/>
        </p:nvGrpSpPr>
        <p:grpSpPr>
          <a:xfrm>
            <a:off x="12109962" y="-144661"/>
            <a:ext cx="6178038" cy="9860161"/>
            <a:chOff x="0" y="-38100"/>
            <a:chExt cx="1627138" cy="2596915"/>
          </a:xfrm>
        </p:grpSpPr>
        <p:sp>
          <p:nvSpPr>
            <p:cNvPr id="174" name="Google Shape;174;p6"/>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175" name="Google Shape;175;p6"/>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6"/>
          <p:cNvSpPr/>
          <p:nvPr/>
        </p:nvSpPr>
        <p:spPr>
          <a:xfrm>
            <a:off x="12109962" y="2732512"/>
            <a:ext cx="6178038" cy="4795292"/>
          </a:xfrm>
          <a:custGeom>
            <a:rect b="b" l="l" r="r" t="t"/>
            <a:pathLst>
              <a:path extrusionOk="0" h="4795292" w="6178038">
                <a:moveTo>
                  <a:pt x="0" y="0"/>
                </a:moveTo>
                <a:lnTo>
                  <a:pt x="6178038" y="0"/>
                </a:lnTo>
                <a:lnTo>
                  <a:pt x="6178038" y="4795292"/>
                </a:lnTo>
                <a:lnTo>
                  <a:pt x="0" y="4795292"/>
                </a:lnTo>
                <a:lnTo>
                  <a:pt x="0" y="0"/>
                </a:lnTo>
                <a:close/>
              </a:path>
            </a:pathLst>
          </a:custGeom>
          <a:blipFill rotWithShape="1">
            <a:blip r:embed="rId3">
              <a:alphaModFix/>
            </a:blip>
            <a:stretch>
              <a:fillRect b="0" l="0" r="0" t="0"/>
            </a:stretch>
          </a:blipFill>
          <a:ln>
            <a:noFill/>
          </a:ln>
        </p:spPr>
      </p:sp>
      <p:sp>
        <p:nvSpPr>
          <p:cNvPr id="177" name="Google Shape;177;p6"/>
          <p:cNvSpPr txBox="1"/>
          <p:nvPr/>
        </p:nvSpPr>
        <p:spPr>
          <a:xfrm>
            <a:off x="12463566" y="7623437"/>
            <a:ext cx="54708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4A4849"/>
                </a:solidFill>
                <a:latin typeface="Arial"/>
                <a:ea typeface="Arial"/>
                <a:cs typeface="Arial"/>
                <a:sym typeface="Arial"/>
              </a:rPr>
              <a:t>Figure 1: Global Responsibility for Excess Emissions - adapted from (Newby, 2022)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81" name="Shape 181"/>
        <p:cNvGrpSpPr/>
        <p:nvPr/>
      </p:nvGrpSpPr>
      <p:grpSpPr>
        <a:xfrm>
          <a:off x="0" y="0"/>
          <a:ext cx="0" cy="0"/>
          <a:chOff x="0" y="0"/>
          <a:chExt cx="0" cy="0"/>
        </a:xfrm>
      </p:grpSpPr>
      <p:sp>
        <p:nvSpPr>
          <p:cNvPr id="182" name="Google Shape;182;p7"/>
          <p:cNvSpPr/>
          <p:nvPr/>
        </p:nvSpPr>
        <p:spPr>
          <a:xfrm>
            <a:off x="7065088" y="9926400"/>
            <a:ext cx="12969655" cy="571596"/>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183" name="Google Shape;183;p7"/>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AN INTRODUCTION TO ENGINEERING CLIMATE JUSTICE</a:t>
            </a:r>
            <a:endParaRPr/>
          </a:p>
        </p:txBody>
      </p:sp>
      <p:sp>
        <p:nvSpPr>
          <p:cNvPr id="184" name="Google Shape;184;p7"/>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85" name="Google Shape;185;p7"/>
          <p:cNvGrpSpPr/>
          <p:nvPr/>
        </p:nvGrpSpPr>
        <p:grpSpPr>
          <a:xfrm>
            <a:off x="7065096" y="1631380"/>
            <a:ext cx="10194300" cy="1272293"/>
            <a:chOff x="0" y="-47625"/>
            <a:chExt cx="13592400" cy="1696390"/>
          </a:xfrm>
        </p:grpSpPr>
        <p:sp>
          <p:nvSpPr>
            <p:cNvPr id="186" name="Google Shape;186;p7"/>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Engineering Climate Justice: how can we contribute to equitable global decarbonisation?</a:t>
              </a:r>
              <a:endParaRPr/>
            </a:p>
          </p:txBody>
        </p:sp>
        <p:sp>
          <p:nvSpPr>
            <p:cNvPr id="187" name="Google Shape;187;p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188" name="Google Shape;188;p7"/>
          <p:cNvGrpSpPr/>
          <p:nvPr/>
        </p:nvGrpSpPr>
        <p:grpSpPr>
          <a:xfrm>
            <a:off x="7065096" y="3577863"/>
            <a:ext cx="10194300" cy="2042243"/>
            <a:chOff x="0" y="-47625"/>
            <a:chExt cx="13592400" cy="2722990"/>
          </a:xfrm>
        </p:grpSpPr>
        <p:sp>
          <p:nvSpPr>
            <p:cNvPr id="189" name="Google Shape;189;p7"/>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Discuss the triple injustice; can you think of examples of each kind?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engineers' moral obligations also pragmatic ones?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implications of climate justice for engineers?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critiques do you have of this article?</a:t>
              </a:r>
              <a:endParaRPr/>
            </a:p>
          </p:txBody>
        </p:sp>
        <p:sp>
          <p:nvSpPr>
            <p:cNvPr id="190" name="Google Shape;190;p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sp>
        <p:nvSpPr>
          <p:cNvPr id="191" name="Google Shape;191;p7">
            <a:hlinkClick r:id="rId4"/>
          </p:cNvPr>
          <p:cNvSpPr/>
          <p:nvPr/>
        </p:nvSpPr>
        <p:spPr>
          <a:xfrm>
            <a:off x="0" y="3613582"/>
            <a:ext cx="6568563" cy="6101918"/>
          </a:xfrm>
          <a:custGeom>
            <a:rect b="b" l="l" r="r" t="t"/>
            <a:pathLst>
              <a:path extrusionOk="0" h="6101918" w="6568563">
                <a:moveTo>
                  <a:pt x="0" y="0"/>
                </a:moveTo>
                <a:lnTo>
                  <a:pt x="6568563" y="0"/>
                </a:lnTo>
                <a:lnTo>
                  <a:pt x="6568563" y="6101918"/>
                </a:lnTo>
                <a:lnTo>
                  <a:pt x="0" y="6101918"/>
                </a:lnTo>
                <a:lnTo>
                  <a:pt x="0" y="0"/>
                </a:lnTo>
                <a:close/>
              </a:path>
            </a:pathLst>
          </a:custGeom>
          <a:blipFill rotWithShape="1">
            <a:blip r:embed="rId5">
              <a:alphaModFix/>
            </a:blip>
            <a:stretch>
              <a:fillRect b="-35382" l="0" r="0" t="-9331"/>
            </a:stretch>
          </a:blipFill>
          <a:ln>
            <a:noFill/>
          </a:ln>
        </p:spPr>
      </p:sp>
      <p:grpSp>
        <p:nvGrpSpPr>
          <p:cNvPr id="192" name="Google Shape;192;p7"/>
          <p:cNvGrpSpPr/>
          <p:nvPr/>
        </p:nvGrpSpPr>
        <p:grpSpPr>
          <a:xfrm>
            <a:off x="962025" y="1003725"/>
            <a:ext cx="8746178" cy="458700"/>
            <a:chOff x="962025" y="1003725"/>
            <a:chExt cx="8746178" cy="458700"/>
          </a:xfrm>
        </p:grpSpPr>
        <p:sp>
          <p:nvSpPr>
            <p:cNvPr id="193" name="Google Shape;193;p7"/>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4" name="Google Shape;194;p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
        <p:nvSpPr>
          <p:cNvPr id="195" name="Google Shape;195;p7"/>
          <p:cNvSpPr txBox="1"/>
          <p:nvPr/>
        </p:nvSpPr>
        <p:spPr>
          <a:xfrm>
            <a:off x="6803300" y="9256800"/>
            <a:ext cx="98937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The Institution of Structural Engineers.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9" name="Shape 199"/>
        <p:cNvGrpSpPr/>
        <p:nvPr/>
      </p:nvGrpSpPr>
      <p:grpSpPr>
        <a:xfrm>
          <a:off x="0" y="0"/>
          <a:ext cx="0" cy="0"/>
          <a:chOff x="0" y="0"/>
          <a:chExt cx="0" cy="0"/>
        </a:xfrm>
      </p:grpSpPr>
      <p:sp>
        <p:nvSpPr>
          <p:cNvPr id="200" name="Google Shape;200;p8"/>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01" name="Google Shape;201;p8"/>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DIVING DEEPER INTO ENGINEERING CLIMATE JUSTICE</a:t>
            </a:r>
            <a:endParaRPr/>
          </a:p>
        </p:txBody>
      </p:sp>
      <p:sp>
        <p:nvSpPr>
          <p:cNvPr id="202" name="Google Shape;202;p8"/>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03" name="Google Shape;203;p8"/>
          <p:cNvGrpSpPr/>
          <p:nvPr/>
        </p:nvGrpSpPr>
        <p:grpSpPr>
          <a:xfrm>
            <a:off x="1028700" y="3484982"/>
            <a:ext cx="5179725" cy="1272293"/>
            <a:chOff x="0" y="-47625"/>
            <a:chExt cx="6906300" cy="1696390"/>
          </a:xfrm>
        </p:grpSpPr>
        <p:sp>
          <p:nvSpPr>
            <p:cNvPr id="204" name="Google Shape;204;p8"/>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Engineering and Environmental Justice</a:t>
              </a:r>
              <a:endParaRPr/>
            </a:p>
          </p:txBody>
        </p:sp>
        <p:sp>
          <p:nvSpPr>
            <p:cNvPr id="205" name="Google Shape;205;p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206" name="Google Shape;206;p8"/>
          <p:cNvGrpSpPr/>
          <p:nvPr/>
        </p:nvGrpSpPr>
        <p:grpSpPr>
          <a:xfrm>
            <a:off x="7065096" y="1631380"/>
            <a:ext cx="10194300" cy="2812193"/>
            <a:chOff x="0" y="-47625"/>
            <a:chExt cx="13592400" cy="3749590"/>
          </a:xfrm>
        </p:grpSpPr>
        <p:sp>
          <p:nvSpPr>
            <p:cNvPr id="207" name="Google Shape;207;p8"/>
            <p:cNvSpPr txBox="1"/>
            <p:nvPr/>
          </p:nvSpPr>
          <p:spPr>
            <a:xfrm>
              <a:off x="0" y="622165"/>
              <a:ext cx="135924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community and community engagement centered in this article? How does community participation and impact bring together engineering and environmental justice?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notions of justice are covered in this article? What notions of justice are important when considering how engineering processes impact communities?</a:t>
              </a:r>
              <a:endParaRPr/>
            </a:p>
          </p:txBody>
        </p:sp>
        <p:sp>
          <p:nvSpPr>
            <p:cNvPr id="208" name="Google Shape;208;p8"/>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Post-reading discussion questions</a:t>
              </a:r>
              <a:endParaRPr/>
            </a:p>
          </p:txBody>
        </p:sp>
      </p:grpSp>
      <p:sp>
        <p:nvSpPr>
          <p:cNvPr id="209" name="Google Shape;209;p8"/>
          <p:cNvSpPr/>
          <p:nvPr/>
        </p:nvSpPr>
        <p:spPr>
          <a:xfrm>
            <a:off x="0" y="5334320"/>
            <a:ext cx="6568563" cy="4381180"/>
          </a:xfrm>
          <a:custGeom>
            <a:rect b="b" l="l" r="r" t="t"/>
            <a:pathLst>
              <a:path extrusionOk="0" h="4381180" w="6568563">
                <a:moveTo>
                  <a:pt x="0" y="0"/>
                </a:moveTo>
                <a:lnTo>
                  <a:pt x="6568563" y="0"/>
                </a:lnTo>
                <a:lnTo>
                  <a:pt x="6568563" y="4381180"/>
                </a:lnTo>
                <a:lnTo>
                  <a:pt x="0" y="4381180"/>
                </a:lnTo>
                <a:lnTo>
                  <a:pt x="0" y="0"/>
                </a:lnTo>
                <a:close/>
              </a:path>
            </a:pathLst>
          </a:custGeom>
          <a:blipFill rotWithShape="1">
            <a:blip r:embed="rId4">
              <a:alphaModFix/>
            </a:blip>
            <a:stretch>
              <a:fillRect b="0" l="0" r="0" t="0"/>
            </a:stretch>
          </a:blipFill>
          <a:ln>
            <a:noFill/>
          </a:ln>
        </p:spPr>
      </p:sp>
      <p:sp>
        <p:nvSpPr>
          <p:cNvPr id="210" name="Google Shape;210;p8"/>
          <p:cNvSpPr txBox="1"/>
          <p:nvPr/>
        </p:nvSpPr>
        <p:spPr>
          <a:xfrm>
            <a:off x="429752" y="5487958"/>
            <a:ext cx="54708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solidFill>
                  <a:srgbClr val="FAF6EE"/>
                </a:solidFill>
              </a:rPr>
              <a:t>U.S. Army Corps of Engineers photo by Michael J. Nevins. This image is in the public domain.</a:t>
            </a:r>
            <a:endParaRPr/>
          </a:p>
        </p:txBody>
      </p:sp>
      <p:grpSp>
        <p:nvGrpSpPr>
          <p:cNvPr id="211" name="Google Shape;211;p8"/>
          <p:cNvGrpSpPr/>
          <p:nvPr/>
        </p:nvGrpSpPr>
        <p:grpSpPr>
          <a:xfrm>
            <a:off x="962025" y="1003725"/>
            <a:ext cx="8746178" cy="458700"/>
            <a:chOff x="962025" y="1003725"/>
            <a:chExt cx="8746178" cy="458700"/>
          </a:xfrm>
        </p:grpSpPr>
        <p:sp>
          <p:nvSpPr>
            <p:cNvPr id="212" name="Google Shape;212;p8"/>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3" name="Google Shape;213;p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7" name="Shape 217"/>
        <p:cNvGrpSpPr/>
        <p:nvPr/>
      </p:nvGrpSpPr>
      <p:grpSpPr>
        <a:xfrm>
          <a:off x="0" y="0"/>
          <a:ext cx="0" cy="0"/>
          <a:chOff x="0" y="0"/>
          <a:chExt cx="0" cy="0"/>
        </a:xfrm>
      </p:grpSpPr>
      <p:sp>
        <p:nvSpPr>
          <p:cNvPr id="218" name="Google Shape;218;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19" name="Google Shape;219;p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20" name="Google Shape;220;p9"/>
          <p:cNvGrpSpPr/>
          <p:nvPr/>
        </p:nvGrpSpPr>
        <p:grpSpPr>
          <a:xfrm>
            <a:off x="1028700" y="2314763"/>
            <a:ext cx="10425375" cy="5771220"/>
            <a:chOff x="0" y="104775"/>
            <a:chExt cx="13900500" cy="7694960"/>
          </a:xfrm>
        </p:grpSpPr>
        <p:sp>
          <p:nvSpPr>
            <p:cNvPr id="221" name="Google Shape;221;p9"/>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Climate Justice in Engineering Education</a:t>
              </a:r>
              <a:endParaRPr/>
            </a:p>
          </p:txBody>
        </p:sp>
        <p:sp>
          <p:nvSpPr>
            <p:cNvPr id="222" name="Google Shape;222;p9"/>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2</a:t>
              </a:r>
              <a:endParaRPr/>
            </a:p>
          </p:txBody>
        </p:sp>
      </p:grpSp>
      <p:sp>
        <p:nvSpPr>
          <p:cNvPr id="223" name="Google Shape;223;p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201" r="-9201" t="0"/>
            </a:stretch>
          </a:blipFill>
          <a:ln>
            <a:noFill/>
          </a:ln>
        </p:spPr>
      </p:sp>
      <p:sp>
        <p:nvSpPr>
          <p:cNvPr id="224" name="Google Shape;224;p9"/>
          <p:cNvSpPr txBox="1"/>
          <p:nvPr/>
        </p:nvSpPr>
        <p:spPr>
          <a:xfrm>
            <a:off x="12276091" y="9319933"/>
            <a:ext cx="54708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solidFill>
                  <a:srgbClr val="FAF6EE"/>
                </a:solidFill>
              </a:rPr>
              <a:t>Photo courtesy of </a:t>
            </a:r>
            <a:r>
              <a:rPr lang="en-US" sz="1801" u="sng">
                <a:solidFill>
                  <a:schemeClr val="hlink"/>
                </a:solidFill>
                <a:hlinkClick r:id="rId4"/>
              </a:rPr>
              <a:t>dullhunk</a:t>
            </a:r>
            <a:r>
              <a:rPr lang="en-US" sz="1801">
                <a:solidFill>
                  <a:srgbClr val="FAF6EE"/>
                </a:solidFill>
              </a:rPr>
              <a:t> on Flickr. License: CC BY.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D9731A-282C-4630-9E78-1D8A4A043D24}"/>
</file>

<file path=customXml/itemProps2.xml><?xml version="1.0" encoding="utf-8"?>
<ds:datastoreItem xmlns:ds="http://schemas.openxmlformats.org/officeDocument/2006/customXml" ds:itemID="{33ED4AF2-0A1B-4163-AC16-8F1C7431A306}"/>
</file>

<file path=customXml/itemProps3.xml><?xml version="1.0" encoding="utf-8"?>
<ds:datastoreItem xmlns:ds="http://schemas.openxmlformats.org/officeDocument/2006/customXml" ds:itemID="{A17F633E-3025-4AD3-A633-AA9300CA0E9A}"/>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