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49" roundtripDataSignature="AMtx7mit82WZt20wQZ03EKy7FXBJwzhdb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39" Type="http://schemas.openxmlformats.org/officeDocument/2006/relationships/slide" Target="slides/slide34.xml"/><Relationship Id="rId26" Type="http://schemas.openxmlformats.org/officeDocument/2006/relationships/slide" Target="slides/slide21.xml"/><Relationship Id="rId13" Type="http://schemas.openxmlformats.org/officeDocument/2006/relationships/slide" Target="slides/slide8.xml"/><Relationship Id="rId18" Type="http://schemas.openxmlformats.org/officeDocument/2006/relationships/slide" Target="slides/slide13.xml"/><Relationship Id="rId42" Type="http://schemas.openxmlformats.org/officeDocument/2006/relationships/slide" Target="slides/slide37.xml"/><Relationship Id="rId47" Type="http://schemas.openxmlformats.org/officeDocument/2006/relationships/slide" Target="slides/slide42.xml"/><Relationship Id="rId34" Type="http://schemas.openxmlformats.org/officeDocument/2006/relationships/slide" Target="slides/slide29.xml"/><Relationship Id="rId21" Type="http://schemas.openxmlformats.org/officeDocument/2006/relationships/slide" Target="slides/slide16.xml"/><Relationship Id="rId50" Type="http://schemas.openxmlformats.org/officeDocument/2006/relationships/customXml" Target="../customXml/item1.xml"/><Relationship Id="rId7" Type="http://schemas.openxmlformats.org/officeDocument/2006/relationships/slide" Target="slides/slide2.xml"/><Relationship Id="rId2" Type="http://schemas.openxmlformats.org/officeDocument/2006/relationships/viewProps" Target="viewProps.xml"/><Relationship Id="rId29" Type="http://schemas.openxmlformats.org/officeDocument/2006/relationships/slide" Target="slides/slide24.xml"/><Relationship Id="rId16" Type="http://schemas.openxmlformats.org/officeDocument/2006/relationships/slide" Target="slides/slide11.xml"/><Relationship Id="rId40" Type="http://schemas.openxmlformats.org/officeDocument/2006/relationships/slide" Target="slides/slide35.xml"/><Relationship Id="rId45" Type="http://schemas.openxmlformats.org/officeDocument/2006/relationships/slide" Target="slides/slide40.xml"/><Relationship Id="rId32" Type="http://schemas.openxmlformats.org/officeDocument/2006/relationships/slide" Target="slides/slide27.xml"/><Relationship Id="rId37" Type="http://schemas.openxmlformats.org/officeDocument/2006/relationships/slide" Target="slides/slide32.xml"/><Relationship Id="rId24" Type="http://schemas.openxmlformats.org/officeDocument/2006/relationships/slide" Target="slides/slide19.xml"/><Relationship Id="rId11" Type="http://schemas.openxmlformats.org/officeDocument/2006/relationships/slide" Target="slides/slide6.xml"/><Relationship Id="rId49" Type="http://customschemas.google.com/relationships/presentationmetadata" Target="metadata"/><Relationship Id="rId5" Type="http://schemas.openxmlformats.org/officeDocument/2006/relationships/notesMaster" Target="notesMasters/notesMaster1.xml"/><Relationship Id="rId36" Type="http://schemas.openxmlformats.org/officeDocument/2006/relationships/slide" Target="slides/slide31.xml"/><Relationship Id="rId23" Type="http://schemas.openxmlformats.org/officeDocument/2006/relationships/slide" Target="slides/slide18.xml"/><Relationship Id="rId28" Type="http://schemas.openxmlformats.org/officeDocument/2006/relationships/slide" Target="slides/slide23.xml"/><Relationship Id="rId15" Type="http://schemas.openxmlformats.org/officeDocument/2006/relationships/slide" Target="slides/slide10.xml"/><Relationship Id="rId44" Type="http://schemas.openxmlformats.org/officeDocument/2006/relationships/slide" Target="slides/slide39.xml"/><Relationship Id="rId31" Type="http://schemas.openxmlformats.org/officeDocument/2006/relationships/slide" Target="slides/slide26.xml"/><Relationship Id="rId10" Type="http://schemas.openxmlformats.org/officeDocument/2006/relationships/slide" Target="slides/slide5.xml"/><Relationship Id="rId19" Type="http://schemas.openxmlformats.org/officeDocument/2006/relationships/slide" Target="slides/slide14.xml"/><Relationship Id="rId52" Type="http://schemas.openxmlformats.org/officeDocument/2006/relationships/customXml" Target="../customXml/item3.xml"/><Relationship Id="rId43"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30" Type="http://schemas.openxmlformats.org/officeDocument/2006/relationships/slide" Target="slides/slide25.xml"/><Relationship Id="rId35" Type="http://schemas.openxmlformats.org/officeDocument/2006/relationships/slide" Target="slides/slide30.xml"/><Relationship Id="rId22" Type="http://schemas.openxmlformats.org/officeDocument/2006/relationships/slide" Target="slides/slide17.xml"/><Relationship Id="rId27" Type="http://schemas.openxmlformats.org/officeDocument/2006/relationships/slide" Target="slides/slide22.xml"/><Relationship Id="rId14" Type="http://schemas.openxmlformats.org/officeDocument/2006/relationships/slide" Target="slides/slide9.xml"/><Relationship Id="rId8" Type="http://schemas.openxmlformats.org/officeDocument/2006/relationships/slide" Target="slides/slide3.xml"/><Relationship Id="rId51" Type="http://schemas.openxmlformats.org/officeDocument/2006/relationships/customXml" Target="../customXml/item2.xml"/><Relationship Id="rId3" Type="http://schemas.openxmlformats.org/officeDocument/2006/relationships/presProps" Target="presProps.xml"/><Relationship Id="rId46" Type="http://schemas.openxmlformats.org/officeDocument/2006/relationships/slide" Target="slides/slide41.xml"/><Relationship Id="rId33" Type="http://schemas.openxmlformats.org/officeDocument/2006/relationships/slide" Target="slides/slide28.xml"/><Relationship Id="rId38" Type="http://schemas.openxmlformats.org/officeDocument/2006/relationships/slide" Target="slides/slide33.xml"/><Relationship Id="rId25" Type="http://schemas.openxmlformats.org/officeDocument/2006/relationships/slide" Target="slides/slide20.xml"/><Relationship Id="rId12" Type="http://schemas.openxmlformats.org/officeDocument/2006/relationships/slide" Target="slides/slide7.xml"/><Relationship Id="rId17" Type="http://schemas.openxmlformats.org/officeDocument/2006/relationships/slide" Target="slides/slide12.xml"/><Relationship Id="rId41" Type="http://schemas.openxmlformats.org/officeDocument/2006/relationships/slide" Target="slides/slide36.xml"/><Relationship Id="rId20" Type="http://schemas.openxmlformats.org/officeDocument/2006/relationships/slide" Target="slides/slide15.xml"/><Relationship Id="rId1" Type="http://schemas.openxmlformats.org/officeDocument/2006/relationships/theme" Target="theme/theme2.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386116180b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386116180b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5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53"/>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5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5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54"/>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54"/>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5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5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5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4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4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4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4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4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4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4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4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4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5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5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5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5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5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5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5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5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5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52"/>
          <p:cNvSpPr/>
          <p:nvPr>
            <p:ph idx="2" type="pic"/>
          </p:nvPr>
        </p:nvSpPr>
        <p:spPr>
          <a:xfrm>
            <a:off x="1792288" y="612775"/>
            <a:ext cx="5486400" cy="4114800"/>
          </a:xfrm>
          <a:prstGeom prst="rect">
            <a:avLst/>
          </a:prstGeom>
          <a:noFill/>
          <a:ln>
            <a:noFill/>
          </a:ln>
        </p:spPr>
      </p:sp>
      <p:sp>
        <p:nvSpPr>
          <p:cNvPr id="64" name="Google Shape;64;p5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5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5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4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s://www.vox.com/energy-and-environment/2018/8/3/17638246/national-energy-grid-renewables-transmission" TargetMode="External"/><Relationship Id="rId4" Type="http://schemas.openxmlformats.org/officeDocument/2006/relationships/image" Target="../media/image3.png"/><Relationship Id="rId5" Type="http://schemas.openxmlformats.org/officeDocument/2006/relationships/hyperlink" Target="https://www.eei.org/-/media/Project/EEI/Documents/About/EEI-Member-Map.pdf" TargetMode="External"/><Relationship Id="rId6" Type="http://schemas.openxmlformats.org/officeDocument/2006/relationships/image" Target="../media/image7.png"/><Relationship Id="rId7" Type="http://schemas.openxmlformats.org/officeDocument/2006/relationships/hyperlink" Target="https://ocw.mit.edu/help/faq-fair-use/"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s://nebraskalegislature.gov/pdf/reports/research/public_power_2018.pdf" TargetMode="External"/><Relationship Id="rId4" Type="http://schemas.openxmlformats.org/officeDocument/2006/relationships/image" Target="../media/image9.png"/><Relationship Id="rId5" Type="http://schemas.openxmlformats.org/officeDocument/2006/relationships/hyperlink" Target="https://www.mass.gov/info-details/massgis-data-public-utility-service-providers" TargetMode="External"/><Relationship Id="rId6" Type="http://schemas.openxmlformats.org/officeDocument/2006/relationships/image" Target="../media/image6.png"/><Relationship Id="rId7" Type="http://schemas.openxmlformats.org/officeDocument/2006/relationships/hyperlink" Target="https://ocw.mit.edu/help/faq-fair-use/" TargetMode="External"/><Relationship Id="rId8" Type="http://schemas.openxmlformats.org/officeDocument/2006/relationships/hyperlink" Target="https://ocw.mit.edu/help/faq-fair-use/"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www.vox.com/2015/9/9/9287719/utilities-monopoly" TargetMode="Externa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hyperlink" Target="https://www.flickr.com/photos/30588268@N03/2871148142"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www.sciencedirect.com/science/article/pii/S2589004222004096" TargetMode="External"/><Relationship Id="rId4" Type="http://schemas.openxmlformats.org/officeDocument/2006/relationships/image" Target="../media/image13.png"/><Relationship Id="rId5" Type="http://schemas.openxmlformats.org/officeDocument/2006/relationships/hyperlink" Target="https://www.sciencedirect.co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www.nativerenewables.org" TargetMode="External"/><Relationship Id="rId4" Type="http://schemas.openxmlformats.org/officeDocument/2006/relationships/hyperlink" Target="https://www.energy.gov/eere/solar/community-solar-basics" TargetMode="External"/><Relationship Id="rId5" Type="http://schemas.openxmlformats.org/officeDocument/2006/relationships/image" Target="../media/image8.png"/><Relationship Id="rId6"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s://law.northeastern.edu/faculty/baker-s/" TargetMode="External"/><Relationship Id="rId4" Type="http://schemas.openxmlformats.org/officeDocument/2006/relationships/image" Target="../media/image5.png"/><Relationship Id="rId5" Type="http://schemas.openxmlformats.org/officeDocument/2006/relationships/hyperlink" Target="https://digitalrepository.unm.edu/nrj/vol56/iss2/9/" TargetMode="External"/><Relationship Id="rId6" Type="http://schemas.openxmlformats.org/officeDocument/2006/relationships/hyperlink" Target="https://mitsloan.mit.edu/ideas-made-to-matter/why-energy-justice-a-rising-priority-policymakers" TargetMode="External"/><Relationship Id="rId7" Type="http://schemas.openxmlformats.org/officeDocument/2006/relationships/hyperlink" Target="https://ocw.mit.edu/help/faq-fair-us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hyperlink" Target="https://www.flickr.com/photos/9602574@N02/51513869074"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hyperlink" Target="https://kxci.org/podcast/jihan-gearon-towards-just-transition/" TargetMode="External"/><Relationship Id="rId5" Type="http://schemas.openxmlformats.org/officeDocument/2006/relationships/hyperlink" Target="https://ocw.mit.edu/help/faq-fair-use/"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hyperlink" Target="https://www.kuow.org/stories/even-in-the-bright-of-day-some-central-washington-residents-have-a-solar-energy-nightmare" TargetMode="External"/><Relationship Id="rId5" Type="http://schemas.openxmlformats.org/officeDocument/2006/relationships/hyperlink" Target="https://ocw.mit.edu/help/faq-fair-us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s://mitsloan.mit.edu/ideas-made-to-matter/why-energy-justice-a-rising-priority-policymakers" TargetMode="External"/><Relationship Id="rId4" Type="http://schemas.openxmlformats.org/officeDocument/2006/relationships/hyperlink" Target="https://iejusa.org/about/" TargetMode="External"/><Relationship Id="rId5" Type="http://schemas.openxmlformats.org/officeDocument/2006/relationships/hyperlink" Target="https://renewable-energy.mit.edu" TargetMode="External"/><Relationship Id="rId6" Type="http://schemas.openxmlformats.org/officeDocument/2006/relationships/hyperlink" Target="https://climatejusticealliance.org" TargetMode="External"/><Relationship Id="rId7" Type="http://schemas.openxmlformats.org/officeDocument/2006/relationships/image" Target="../media/image26.png"/><Relationship Id="rId8" Type="http://schemas.openxmlformats.org/officeDocument/2006/relationships/hyperlink" Target="https://www.flickr.com/photos/backbone_campaign/27237128276"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s://www.sciencedirect.com/science/article/pii/S0301421518301149" TargetMode="External"/><Relationship Id="rId4" Type="http://schemas.openxmlformats.org/officeDocument/2006/relationships/image" Target="../media/image33.png"/><Relationship Id="rId5" Type="http://schemas.openxmlformats.org/officeDocument/2006/relationships/hyperlink" Target="https://www.sciencedirect.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hyperlink" Target="https://www.motherjones.com/environment/2023/04/microgrids-chelsea-massachusetts-environmental-justice-climate-resilience/" TargetMode="External"/><Relationship Id="rId5" Type="http://schemas.openxmlformats.org/officeDocument/2006/relationships/hyperlink" Target="https://ocw.mit.edu/help/faq-fair-use/"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hyperlink" Target="https://ocw.mit.edu/help/faq-fair-use/"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hyperlink" Target="https://www.flickr.com/photos/takver/15304653391/" TargetMode="External"/><Relationship Id="rId5" Type="http://schemas.openxmlformats.org/officeDocument/2006/relationships/hyperlink" Target="https://ocw.mit.edu/help/faq-fair-use/"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9.png"/><Relationship Id="rId4" Type="http://schemas.openxmlformats.org/officeDocument/2006/relationships/hyperlink" Target="https://renewable-energy.mit.edu" TargetMode="External"/><Relationship Id="rId5" Type="http://schemas.openxmlformats.org/officeDocument/2006/relationships/hyperlink" Target="https://www.flickr.com/photos/21881956@N05/2621902438"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hyperlink" Target="https://climatejusticealliance.org" TargetMode="External"/><Relationship Id="rId5" Type="http://schemas.openxmlformats.org/officeDocument/2006/relationships/hyperlink" Target="https://www.flickr.com/photos/7940758@N07/4591738202"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hyperlink" Target="https://climatejusticealliance.org/just-transition/" TargetMode="External"/><Relationship Id="rId4" Type="http://schemas.openxmlformats.org/officeDocument/2006/relationships/image" Target="../media/image25.png"/><Relationship Id="rId5" Type="http://schemas.openxmlformats.org/officeDocument/2006/relationships/hyperlink" Target="https://ocw.mit.edu/help/faq-fair-us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s://www.iisd.org/system/files/publications/real-people-change-strategies-just-energy-transitions.pdf" TargetMode="External"/><Relationship Id="rId4" Type="http://schemas.openxmlformats.org/officeDocument/2006/relationships/hyperlink" Target="https://www.iisd.org/system/files/publications/real-people-change-strategies-just-energy-transitions.pdf" TargetMode="External"/><Relationship Id="rId5" Type="http://schemas.openxmlformats.org/officeDocument/2006/relationships/hyperlink" Target="https://www.iisd.org/system/files/publications/real-people-change-strategies-just-energy-transitions.pdf" TargetMode="External"/><Relationship Id="rId6" Type="http://schemas.openxmlformats.org/officeDocument/2006/relationships/image" Target="../media/image30.png"/><Relationship Id="rId7" Type="http://schemas.openxmlformats.org/officeDocument/2006/relationships/hyperlink" Target="https://ocw.mit.edu/help/faq-fair-use/"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hyperlink" Target="https://climate.mit.edu/podcasts/climate-conversation-s2e1-appalachian-perspective-just-transition" TargetMode="External"/><Relationship Id="rId4" Type="http://schemas.openxmlformats.org/officeDocument/2006/relationships/hyperlink" Target="https://www.listennotes.com/podcasts/a-matter-of-degrees/changing-woman-one-navajos-ZEHA8Gm4hdX/" TargetMode="External"/><Relationship Id="rId5" Type="http://schemas.openxmlformats.org/officeDocument/2006/relationships/hyperlink" Target="https://www.youtube.com/watch?v=YZKVLnvQ6x0&amp;t=4216s&amp;ab_channel=MITEnvironmentalSolutionsInitiative" TargetMode="External"/><Relationship Id="rId6" Type="http://schemas.openxmlformats.org/officeDocument/2006/relationships/hyperlink" Target="https://environmentalsolutions.mit.edu/wp-content/uploads/2021/03/MIT-ESI-White-Paper-Changes-in-the-Contribution-of-Coal-to-Tax-Revenues-in-Greene-County-PA-2010-2019.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2.png"/><Relationship Id="rId4" Type="http://schemas.openxmlformats.org/officeDocument/2006/relationships/hyperlink" Target="https://www.flickr.com/photos/38869431@N00/408336065"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1.png"/><Relationship Id="rId4" Type="http://schemas.openxmlformats.org/officeDocument/2006/relationships/hyperlink" Target="https://www.flickr.com/photos/9602574@N02/51513869074/"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hyperlink" Target="https://www.allwecansave.earth/assignments-to-spark-action"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hyperlink" Target="https://datausa.io" TargetMode="External"/><Relationship Id="rId4" Type="http://schemas.openxmlformats.org/officeDocument/2006/relationships/hyperlink" Target="https://energyjustice.egs.anl.gov" TargetMode="External"/><Relationship Id="rId5" Type="http://schemas.openxmlformats.org/officeDocument/2006/relationships/image" Target="../media/image31.png"/><Relationship Id="rId6" Type="http://schemas.openxmlformats.org/officeDocument/2006/relationships/hyperlink" Target="https://ocw.mit.edu/help/faq-fair-use/"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hyperlink" Target="https://www.mass.gov/doc/clean-energy-and-climate-plan-for-2025-and-2030/download" TargetMode="External"/><Relationship Id="rId4" Type="http://schemas.openxmlformats.org/officeDocument/2006/relationships/hyperlink" Target="https://iejusa.org/section-2-energy-justice-scorecard/" TargetMode="External"/><Relationship Id="rId5" Type="http://schemas.openxmlformats.org/officeDocument/2006/relationships/hyperlink" Target="https://www.mass.gov/doc/clean-energy-and-climate-plan-for-2025-and-2030/download" TargetMode="External"/><Relationship Id="rId6" Type="http://schemas.openxmlformats.org/officeDocument/2006/relationships/image" Target="../media/image21.png"/><Relationship Id="rId7" Type="http://schemas.openxmlformats.org/officeDocument/2006/relationships/hyperlink" Target="https://ocw.mit.edu/help/faq-fair-use/"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hyperlink" Target="https://visualizingenergy.org/topics/energy-justice/" TargetMode="Externa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hyperlink" Target="https://news.climate.columbia.edu/2020/02/11/climate-personal-essay-reading-list/" TargetMode="External"/><Relationship Id="rId4" Type="http://schemas.openxmlformats.org/officeDocument/2006/relationships/hyperlink" Target="https://news.climate.columbia.edu/2020/02/11/climate-personal-essay-reading-list/" TargetMode="External"/><Relationship Id="rId5" Type="http://schemas.openxmlformats.org/officeDocument/2006/relationships/hyperlink" Target="https://news.climate.columbia.edu/2020/02/11/climate-personal-essay-reading-list/" TargetMode="External"/><Relationship Id="rId6" Type="http://schemas.openxmlformats.org/officeDocument/2006/relationships/hyperlink" Target="https://news.climate.columbia.edu/2020/02/11/climate-personal-essay-reading-list/" TargetMode="External"/><Relationship Id="rId7" Type="http://schemas.openxmlformats.org/officeDocument/2006/relationships/hyperlink" Target="https://news.climate.columbia.edu/2020/02/11/climate-personal-essay-reading-list/" TargetMode="External"/><Relationship Id="rId8" Type="http://schemas.openxmlformats.org/officeDocument/2006/relationships/hyperlink" Target="https://climatejusticealliance.org/just-transition/"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hyperlink" Target="https://www.flickr.com/photos/mypubliclands/29730315801"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hyperlink" Target="https://environmentalsolutions.mit.edu/climate-justice-instructional-toolkit/" TargetMode="Externa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20" Type="http://schemas.openxmlformats.org/officeDocument/2006/relationships/hyperlink" Target="https://digitalrepository.unm.edu/nrj/vol56/iss2/9" TargetMode="External"/><Relationship Id="rId11" Type="http://schemas.openxmlformats.org/officeDocument/2006/relationships/hyperlink" Target="https://www.energy.gov/eere/solar/how-does-solar-work" TargetMode="External"/><Relationship Id="rId10" Type="http://schemas.openxmlformats.org/officeDocument/2006/relationships/hyperlink" Target="https://climate.mit.edu/podcasts/climate-conversations-s2e8-indigenous-perspectives-just-transitions" TargetMode="External"/><Relationship Id="rId13" Type="http://schemas.openxmlformats.org/officeDocument/2006/relationships/hyperlink" Target="https://iejusa.org" TargetMode="External"/><Relationship Id="rId12" Type="http://schemas.openxmlformats.org/officeDocument/2006/relationships/hyperlink" Target="https://www.eei.org/-/media/Project/EEI/Documents/About/EEI-Member-Map.pdf" TargetMode="External"/><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hyperlink" Target="https://journals.sagepub.com/doi/abs/10.1177/2329496517704872" TargetMode="External"/><Relationship Id="rId4" Type="http://schemas.openxmlformats.org/officeDocument/2006/relationships/hyperlink" Target="https://digitalrepository.unm.edu/nrj/vol56/iss2/9/" TargetMode="External"/><Relationship Id="rId9" Type="http://schemas.openxmlformats.org/officeDocument/2006/relationships/hyperlink" Target="https://climate.mit.edu/podcasts/climate-conversation-s2e1-appalachian-perspective-just-transition" TargetMode="External"/><Relationship Id="rId15" Type="http://schemas.openxmlformats.org/officeDocument/2006/relationships/hyperlink" Target="https://www.iisd.org/articles/just-transition-examples" TargetMode="External"/><Relationship Id="rId14" Type="http://schemas.openxmlformats.org/officeDocument/2006/relationships/hyperlink" Target="https://www.kuow.org/stories/even-in-the-bright-of-day-some-central-washington-residents-have-a-solar-energy-nightmare" TargetMode="External"/><Relationship Id="rId17" Type="http://schemas.openxmlformats.org/officeDocument/2006/relationships/hyperlink" Target="https://www.sciencedirect.com/science/article/pii/S0301421518301149" TargetMode="External"/><Relationship Id="rId16" Type="http://schemas.openxmlformats.org/officeDocument/2006/relationships/hyperlink" Target="https://kxci.org/podcast/jihan-gearon-towards-just-transition/" TargetMode="External"/><Relationship Id="rId5" Type="http://schemas.openxmlformats.org/officeDocument/2006/relationships/hyperlink" Target="https://journals.sagepub.com/doi/abs/10.1177/2329496517704872" TargetMode="External"/><Relationship Id="rId19" Type="http://schemas.openxmlformats.org/officeDocument/2006/relationships/hyperlink" Target="https://www.motherjones.com/environment/2023/04/microgrids-chelsea-massachusetts-environmental-justice-climate-resilience/" TargetMode="External"/><Relationship Id="rId6" Type="http://schemas.openxmlformats.org/officeDocument/2006/relationships/hyperlink" Target="https://mitsloan.mit.edu/ideas-made-to-matter/why-energy-justice-a-rising-priority-policymakers" TargetMode="External"/><Relationship Id="rId18" Type="http://schemas.openxmlformats.org/officeDocument/2006/relationships/hyperlink" Target="https://ondemand.ceraweek.com/detail/video/6236402547001/massachusetts-institute-of-technology:-energy-justice" TargetMode="External"/><Relationship Id="rId7" Type="http://schemas.openxmlformats.org/officeDocument/2006/relationships/hyperlink" Target="https://www.sciencedirect.com/science/article/pii/S2589004222004096" TargetMode="External"/><Relationship Id="rId8" Type="http://schemas.openxmlformats.org/officeDocument/2006/relationships/hyperlink" Target="https://climatejusticealliance.org/just-transition/"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hyperlink" Target="https://www.energy.gov/eere/solar/community-solar-basics" TargetMode="External"/><Relationship Id="rId4" Type="http://schemas.openxmlformats.org/officeDocument/2006/relationships/hyperlink" Target="https://avoice.cbcfinc.org/exhibits/environmental-justice/timeline/" TargetMode="External"/><Relationship Id="rId5" Type="http://schemas.openxmlformats.org/officeDocument/2006/relationships/hyperlink" Target="https://www.nationalgrid.com/stories/energy-explained/history-energy-united-states#:~:text=The%20first%20source%20of%20energy,came%20about%20in%20the%201850s" TargetMode="External"/><Relationship Id="rId6" Type="http://schemas.openxmlformats.org/officeDocument/2006/relationships/hyperlink" Target="https://windexchange.energy.gov/what-is-wind" TargetMode="External"/><Relationship Id="rId7" Type="http://schemas.openxmlformats.org/officeDocument/2006/relationships/hyperlink" Target="https://www.iisd.org/system/files/publications/real-people-change-strategies-just-energy-transitions.pdf"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hyperlink" Target="https://ocw.mit.edu" TargetMode="External"/><Relationship Id="rId4" Type="http://schemas.openxmlformats.org/officeDocument/2006/relationships/hyperlink" Target="https://ocw.mit.edu/term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hyperlink" Target="https://www.flickr.com/photos/mypubliclands/29812927675"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hyperlink" Target="https://www.canva.com/design/DAF-GPy6UME/jOob8_SUrT5PteT2apD_7g/edit" TargetMode="External"/><Relationship Id="rId5" Type="http://schemas.openxmlformats.org/officeDocument/2006/relationships/hyperlink" Target="https://www.canva.com/design/DAF96PrJDyY/K3lt3kJ4fv_wqLBAJseBpA/edit" TargetMode="External"/><Relationship Id="rId6" Type="http://schemas.openxmlformats.org/officeDocument/2006/relationships/hyperlink" Target="https://www.flickr.com/photos/125352975@N03/15680905775"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hyperlink" Target="https://avoice.cbcfinc.org/exhibits/environmental-justice/timeline/" TargetMode="External"/><Relationship Id="rId5" Type="http://schemas.openxmlformats.org/officeDocument/2006/relationships/hyperlink" Target="https://www.flickr.com/photos/26344495@N05/51059186432/"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hyperlink" Target="https://ocw.mit.edu/help/faq-fair-us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83" name="Shape 83"/>
        <p:cNvGrpSpPr/>
        <p:nvPr/>
      </p:nvGrpSpPr>
      <p:grpSpPr>
        <a:xfrm>
          <a:off x="0" y="0"/>
          <a:ext cx="0" cy="0"/>
          <a:chOff x="0" y="0"/>
          <a:chExt cx="0" cy="0"/>
        </a:xfrm>
      </p:grpSpPr>
      <p:grpSp>
        <p:nvGrpSpPr>
          <p:cNvPr id="84" name="Google Shape;84;p1"/>
          <p:cNvGrpSpPr/>
          <p:nvPr/>
        </p:nvGrpSpPr>
        <p:grpSpPr>
          <a:xfrm>
            <a:off x="-1248082" y="6254295"/>
            <a:ext cx="20784165" cy="4091084"/>
            <a:chOff x="0" y="-38100"/>
            <a:chExt cx="5474019" cy="1077487"/>
          </a:xfrm>
        </p:grpSpPr>
        <p:sp>
          <p:nvSpPr>
            <p:cNvPr id="85" name="Google Shape;85;p1"/>
            <p:cNvSpPr/>
            <p:nvPr/>
          </p:nvSpPr>
          <p:spPr>
            <a:xfrm>
              <a:off x="0" y="0"/>
              <a:ext cx="5474019" cy="1039387"/>
            </a:xfrm>
            <a:custGeom>
              <a:rect b="b" l="l" r="r" t="t"/>
              <a:pathLst>
                <a:path extrusionOk="0" h="1039387" w="5474019">
                  <a:moveTo>
                    <a:pt x="0" y="0"/>
                  </a:moveTo>
                  <a:lnTo>
                    <a:pt x="5474019" y="0"/>
                  </a:lnTo>
                  <a:lnTo>
                    <a:pt x="5474019" y="1039387"/>
                  </a:lnTo>
                  <a:lnTo>
                    <a:pt x="0" y="1039387"/>
                  </a:lnTo>
                  <a:close/>
                </a:path>
              </a:pathLst>
            </a:custGeom>
            <a:solidFill>
              <a:srgbClr val="04467C"/>
            </a:solidFill>
            <a:ln>
              <a:noFill/>
            </a:ln>
          </p:spPr>
        </p:sp>
        <p:sp>
          <p:nvSpPr>
            <p:cNvPr id="86" name="Google Shape;86;p1"/>
            <p:cNvSpPr txBox="1"/>
            <p:nvPr/>
          </p:nvSpPr>
          <p:spPr>
            <a:xfrm>
              <a:off x="0" y="-38100"/>
              <a:ext cx="5474019" cy="1077487"/>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 name="Google Shape;87;p1"/>
          <p:cNvSpPr/>
          <p:nvPr/>
        </p:nvSpPr>
        <p:spPr>
          <a:xfrm>
            <a:off x="1028700" y="6728865"/>
            <a:ext cx="6366474" cy="6530730"/>
          </a:xfrm>
          <a:custGeom>
            <a:rect b="b" l="l" r="r" t="t"/>
            <a:pathLst>
              <a:path extrusionOk="0" h="6513830" w="6350000">
                <a:moveTo>
                  <a:pt x="6350000" y="2532380"/>
                </a:moveTo>
                <a:lnTo>
                  <a:pt x="5721350" y="2030730"/>
                </a:lnTo>
                <a:lnTo>
                  <a:pt x="5721350" y="1226820"/>
                </a:lnTo>
                <a:lnTo>
                  <a:pt x="4936490" y="1047750"/>
                </a:lnTo>
                <a:lnTo>
                  <a:pt x="4588510" y="322580"/>
                </a:lnTo>
                <a:lnTo>
                  <a:pt x="3803650" y="501650"/>
                </a:lnTo>
                <a:lnTo>
                  <a:pt x="3175000" y="0"/>
                </a:lnTo>
                <a:lnTo>
                  <a:pt x="2546350" y="501650"/>
                </a:lnTo>
                <a:lnTo>
                  <a:pt x="1761490" y="322580"/>
                </a:lnTo>
                <a:lnTo>
                  <a:pt x="1413510" y="1047750"/>
                </a:lnTo>
                <a:lnTo>
                  <a:pt x="628650" y="1226820"/>
                </a:lnTo>
                <a:lnTo>
                  <a:pt x="628650" y="2030730"/>
                </a:lnTo>
                <a:lnTo>
                  <a:pt x="0" y="2532380"/>
                </a:lnTo>
                <a:lnTo>
                  <a:pt x="349250" y="3256280"/>
                </a:lnTo>
                <a:lnTo>
                  <a:pt x="0" y="3981450"/>
                </a:lnTo>
                <a:lnTo>
                  <a:pt x="628650" y="4483100"/>
                </a:lnTo>
                <a:lnTo>
                  <a:pt x="628650" y="5287010"/>
                </a:lnTo>
                <a:lnTo>
                  <a:pt x="1413510" y="5466080"/>
                </a:lnTo>
                <a:lnTo>
                  <a:pt x="1761490" y="6191250"/>
                </a:lnTo>
                <a:lnTo>
                  <a:pt x="2546350" y="6012180"/>
                </a:lnTo>
                <a:lnTo>
                  <a:pt x="3175000" y="6513830"/>
                </a:lnTo>
                <a:lnTo>
                  <a:pt x="3803650" y="6012180"/>
                </a:lnTo>
                <a:lnTo>
                  <a:pt x="4588510" y="6191250"/>
                </a:lnTo>
                <a:lnTo>
                  <a:pt x="4936490" y="5466080"/>
                </a:lnTo>
                <a:lnTo>
                  <a:pt x="5721350" y="5287010"/>
                </a:lnTo>
                <a:lnTo>
                  <a:pt x="5721350" y="4483100"/>
                </a:lnTo>
                <a:lnTo>
                  <a:pt x="6350000" y="3981450"/>
                </a:lnTo>
                <a:lnTo>
                  <a:pt x="6000750" y="3256280"/>
                </a:lnTo>
                <a:close/>
              </a:path>
            </a:pathLst>
          </a:custGeom>
          <a:solidFill>
            <a:srgbClr val="FAF6EE"/>
          </a:solidFill>
          <a:ln cap="flat" cmpd="sng" w="12700">
            <a:solidFill>
              <a:srgbClr val="000000"/>
            </a:solidFill>
            <a:prstDash val="solid"/>
            <a:round/>
            <a:headEnd len="sm" w="sm" type="none"/>
            <a:tailEnd len="sm" w="sm" type="none"/>
          </a:ln>
        </p:spPr>
      </p:sp>
      <p:grpSp>
        <p:nvGrpSpPr>
          <p:cNvPr id="88" name="Google Shape;88;p1"/>
          <p:cNvGrpSpPr/>
          <p:nvPr/>
        </p:nvGrpSpPr>
        <p:grpSpPr>
          <a:xfrm>
            <a:off x="-1248082" y="-1233584"/>
            <a:ext cx="20784165" cy="1805084"/>
            <a:chOff x="0" y="-38100"/>
            <a:chExt cx="5474019" cy="475413"/>
          </a:xfrm>
        </p:grpSpPr>
        <p:sp>
          <p:nvSpPr>
            <p:cNvPr id="89" name="Google Shape;89;p1"/>
            <p:cNvSpPr/>
            <p:nvPr/>
          </p:nvSpPr>
          <p:spPr>
            <a:xfrm>
              <a:off x="0" y="0"/>
              <a:ext cx="5474019" cy="437313"/>
            </a:xfrm>
            <a:custGeom>
              <a:rect b="b" l="l" r="r" t="t"/>
              <a:pathLst>
                <a:path extrusionOk="0" h="437313" w="5474019">
                  <a:moveTo>
                    <a:pt x="0" y="0"/>
                  </a:moveTo>
                  <a:lnTo>
                    <a:pt x="5474019" y="0"/>
                  </a:lnTo>
                  <a:lnTo>
                    <a:pt x="5474019" y="437313"/>
                  </a:lnTo>
                  <a:lnTo>
                    <a:pt x="0" y="437313"/>
                  </a:lnTo>
                  <a:close/>
                </a:path>
              </a:pathLst>
            </a:custGeom>
            <a:solidFill>
              <a:srgbClr val="4A4849"/>
            </a:solidFill>
            <a:ln>
              <a:noFill/>
            </a:ln>
          </p:spPr>
        </p:sp>
        <p:sp>
          <p:nvSpPr>
            <p:cNvPr id="90" name="Google Shape;90;p1"/>
            <p:cNvSpPr txBox="1"/>
            <p:nvPr/>
          </p:nvSpPr>
          <p:spPr>
            <a:xfrm>
              <a:off x="0" y="-38100"/>
              <a:ext cx="5474019" cy="475413"/>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 name="Google Shape;91;p1"/>
          <p:cNvSpPr txBox="1"/>
          <p:nvPr/>
        </p:nvSpPr>
        <p:spPr>
          <a:xfrm>
            <a:off x="1028700" y="1803912"/>
            <a:ext cx="14460300" cy="207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3488" u="none" cap="none" strike="noStrike">
                <a:solidFill>
                  <a:srgbClr val="4A4849"/>
                </a:solidFill>
                <a:latin typeface="Arial"/>
                <a:ea typeface="Arial"/>
                <a:cs typeface="Arial"/>
                <a:sym typeface="Arial"/>
              </a:rPr>
              <a:t>Energy</a:t>
            </a:r>
            <a:endParaRPr/>
          </a:p>
        </p:txBody>
      </p:sp>
      <p:sp>
        <p:nvSpPr>
          <p:cNvPr id="92" name="Google Shape;92;p1"/>
          <p:cNvSpPr txBox="1"/>
          <p:nvPr/>
        </p:nvSpPr>
        <p:spPr>
          <a:xfrm>
            <a:off x="1028700" y="3574868"/>
            <a:ext cx="14460300" cy="207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3488" u="none" cap="none" strike="noStrike">
                <a:solidFill>
                  <a:srgbClr val="04467C"/>
                </a:solidFill>
                <a:latin typeface="Arial"/>
                <a:ea typeface="Arial"/>
                <a:cs typeface="Arial"/>
                <a:sym typeface="Arial"/>
              </a:rPr>
              <a:t>Justice</a:t>
            </a:r>
            <a:endParaRPr/>
          </a:p>
        </p:txBody>
      </p:sp>
      <p:sp>
        <p:nvSpPr>
          <p:cNvPr id="93" name="Google Shape;93;p1"/>
          <p:cNvSpPr/>
          <p:nvPr/>
        </p:nvSpPr>
        <p:spPr>
          <a:xfrm>
            <a:off x="2544348" y="6951822"/>
            <a:ext cx="3335178" cy="3335178"/>
          </a:xfrm>
          <a:custGeom>
            <a:rect b="b" l="l" r="r" t="t"/>
            <a:pathLst>
              <a:path extrusionOk="0" h="3335178" w="3335178">
                <a:moveTo>
                  <a:pt x="0" y="0"/>
                </a:moveTo>
                <a:lnTo>
                  <a:pt x="3335178" y="0"/>
                </a:lnTo>
                <a:lnTo>
                  <a:pt x="3335178" y="3335178"/>
                </a:lnTo>
                <a:lnTo>
                  <a:pt x="0" y="3335178"/>
                </a:lnTo>
                <a:lnTo>
                  <a:pt x="0" y="0"/>
                </a:lnTo>
                <a:close/>
              </a:path>
            </a:pathLst>
          </a:custGeom>
          <a:blipFill rotWithShape="1">
            <a:blip r:embed="rId3">
              <a:alphaModFix/>
            </a:blip>
            <a:stretch>
              <a:fillRect b="-6496" l="-14087" r="-13478" t="-1937"/>
            </a:stretch>
          </a:blipFill>
          <a:ln>
            <a:noFill/>
          </a:ln>
        </p:spPr>
      </p:sp>
      <p:grpSp>
        <p:nvGrpSpPr>
          <p:cNvPr id="94" name="Google Shape;94;p1"/>
          <p:cNvGrpSpPr/>
          <p:nvPr/>
        </p:nvGrpSpPr>
        <p:grpSpPr>
          <a:xfrm>
            <a:off x="1028700" y="1394000"/>
            <a:ext cx="8708070" cy="458700"/>
            <a:chOff x="1028700" y="1394000"/>
            <a:chExt cx="8708070" cy="458700"/>
          </a:xfrm>
        </p:grpSpPr>
        <p:sp>
          <p:nvSpPr>
            <p:cNvPr id="95" name="Google Shape;95;p1"/>
            <p:cNvSpPr/>
            <p:nvPr/>
          </p:nvSpPr>
          <p:spPr>
            <a:xfrm>
              <a:off x="1028700" y="1394000"/>
              <a:ext cx="36585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6" name="Google Shape;96;p1"/>
            <p:cNvSpPr txBox="1"/>
            <p:nvPr/>
          </p:nvSpPr>
          <p:spPr>
            <a:xfrm>
              <a:off x="1209870" y="1469442"/>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AF6EE"/>
                  </a:solidFill>
                  <a:latin typeface="Arial"/>
                  <a:ea typeface="Arial"/>
                  <a:cs typeface="Arial"/>
                  <a:sym typeface="Arial"/>
                </a:rPr>
                <a:t> FOUNDATIONAL MODULE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33" name="Shape 233"/>
        <p:cNvGrpSpPr/>
        <p:nvPr/>
      </p:nvGrpSpPr>
      <p:grpSpPr>
        <a:xfrm>
          <a:off x="0" y="0"/>
          <a:ext cx="0" cy="0"/>
          <a:chOff x="0" y="0"/>
          <a:chExt cx="0" cy="0"/>
        </a:xfrm>
      </p:grpSpPr>
      <p:sp>
        <p:nvSpPr>
          <p:cNvPr id="234" name="Google Shape;234;p10"/>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235" name="Google Shape;235;p10"/>
          <p:cNvGrpSpPr/>
          <p:nvPr/>
        </p:nvGrpSpPr>
        <p:grpSpPr>
          <a:xfrm>
            <a:off x="962025" y="1116806"/>
            <a:ext cx="10757475" cy="6773883"/>
            <a:chOff x="0" y="66675"/>
            <a:chExt cx="14343300" cy="9031844"/>
          </a:xfrm>
        </p:grpSpPr>
        <p:sp>
          <p:nvSpPr>
            <p:cNvPr id="236" name="Google Shape;236;p10"/>
            <p:cNvSpPr txBox="1"/>
            <p:nvPr/>
          </p:nvSpPr>
          <p:spPr>
            <a:xfrm>
              <a:off x="0" y="66675"/>
              <a:ext cx="143433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The Basics</a:t>
              </a:r>
              <a:endParaRPr/>
            </a:p>
          </p:txBody>
        </p:sp>
        <p:sp>
          <p:nvSpPr>
            <p:cNvPr id="237" name="Google Shape;237;p10"/>
            <p:cNvSpPr txBox="1"/>
            <p:nvPr/>
          </p:nvSpPr>
          <p:spPr>
            <a:xfrm>
              <a:off x="0" y="2701215"/>
              <a:ext cx="142389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Energy demands have been on the rise throughout history. Since the 1950s, most of the energy consumption in the U.S. has come from petroleum.</a:t>
              </a:r>
              <a:endParaRPr/>
            </a:p>
          </p:txBody>
        </p:sp>
        <p:sp>
          <p:nvSpPr>
            <p:cNvPr id="238" name="Google Shape;238;p10"/>
            <p:cNvSpPr txBox="1"/>
            <p:nvPr/>
          </p:nvSpPr>
          <p:spPr>
            <a:xfrm>
              <a:off x="0" y="5895719"/>
              <a:ext cx="14238900" cy="32028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The U.S. has a divided energy system with the Eastern, Western, and Texas power grids</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While power is shared within each grids, grids cannot easily send energy to locations in other grids</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Within each grid, different regions receive power from a handful of companies</a:t>
              </a:r>
              <a:endParaRPr/>
            </a:p>
          </p:txBody>
        </p:sp>
        <p:sp>
          <p:nvSpPr>
            <p:cNvPr id="239" name="Google Shape;239;p10"/>
            <p:cNvSpPr txBox="1"/>
            <p:nvPr/>
          </p:nvSpPr>
          <p:spPr>
            <a:xfrm>
              <a:off x="0" y="20094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History of the U.S. energy system</a:t>
              </a:r>
              <a:endParaRPr/>
            </a:p>
          </p:txBody>
        </p:sp>
        <p:sp>
          <p:nvSpPr>
            <p:cNvPr id="240" name="Google Shape;240;p10"/>
            <p:cNvSpPr txBox="1"/>
            <p:nvPr/>
          </p:nvSpPr>
          <p:spPr>
            <a:xfrm>
              <a:off x="0" y="5203916"/>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Structure of the U.S. energy grids</a:t>
              </a:r>
              <a:endParaRPr/>
            </a:p>
          </p:txBody>
        </p:sp>
      </p:grpSp>
      <p:sp>
        <p:nvSpPr>
          <p:cNvPr id="241" name="Google Shape;241;p10"/>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242" name="Google Shape;242;p10"/>
          <p:cNvGrpSpPr/>
          <p:nvPr/>
        </p:nvGrpSpPr>
        <p:grpSpPr>
          <a:xfrm>
            <a:off x="12109962" y="-144661"/>
            <a:ext cx="6178038" cy="9860161"/>
            <a:chOff x="0" y="-38100"/>
            <a:chExt cx="1627138" cy="2596915"/>
          </a:xfrm>
        </p:grpSpPr>
        <p:sp>
          <p:nvSpPr>
            <p:cNvPr id="243" name="Google Shape;243;p10"/>
            <p:cNvSpPr/>
            <p:nvPr/>
          </p:nvSpPr>
          <p:spPr>
            <a:xfrm>
              <a:off x="0" y="0"/>
              <a:ext cx="1627138" cy="2558815"/>
            </a:xfrm>
            <a:custGeom>
              <a:rect b="b" l="l" r="r" t="t"/>
              <a:pathLst>
                <a:path extrusionOk="0" h="2558815" w="1627138">
                  <a:moveTo>
                    <a:pt x="0" y="0"/>
                  </a:moveTo>
                  <a:lnTo>
                    <a:pt x="1627138" y="0"/>
                  </a:lnTo>
                  <a:lnTo>
                    <a:pt x="1627138" y="2558815"/>
                  </a:lnTo>
                  <a:lnTo>
                    <a:pt x="0" y="2558815"/>
                  </a:lnTo>
                  <a:close/>
                </a:path>
              </a:pathLst>
            </a:custGeom>
            <a:solidFill>
              <a:srgbClr val="FFFFFF"/>
            </a:solidFill>
            <a:ln>
              <a:noFill/>
            </a:ln>
          </p:spPr>
        </p:sp>
        <p:sp>
          <p:nvSpPr>
            <p:cNvPr id="244" name="Google Shape;244;p10"/>
            <p:cNvSpPr txBox="1"/>
            <p:nvPr/>
          </p:nvSpPr>
          <p:spPr>
            <a:xfrm>
              <a:off x="0" y="-38100"/>
              <a:ext cx="1627138" cy="259691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5" name="Google Shape;245;p10">
            <a:hlinkClick r:id="rId3"/>
          </p:cNvPr>
          <p:cNvSpPr/>
          <p:nvPr/>
        </p:nvSpPr>
        <p:spPr>
          <a:xfrm>
            <a:off x="12508325" y="4589675"/>
            <a:ext cx="5381309" cy="4129570"/>
          </a:xfrm>
          <a:custGeom>
            <a:rect b="b" l="l" r="r" t="t"/>
            <a:pathLst>
              <a:path extrusionOk="0" h="4488663" w="5849249">
                <a:moveTo>
                  <a:pt x="0" y="0"/>
                </a:moveTo>
                <a:lnTo>
                  <a:pt x="5849248" y="0"/>
                </a:lnTo>
                <a:lnTo>
                  <a:pt x="5849248" y="4488662"/>
                </a:lnTo>
                <a:lnTo>
                  <a:pt x="0" y="4488662"/>
                </a:lnTo>
                <a:lnTo>
                  <a:pt x="0" y="0"/>
                </a:lnTo>
                <a:close/>
              </a:path>
            </a:pathLst>
          </a:custGeom>
          <a:blipFill rotWithShape="1">
            <a:blip r:embed="rId4">
              <a:alphaModFix/>
            </a:blip>
            <a:stretch>
              <a:fillRect b="0" l="0" r="0" t="0"/>
            </a:stretch>
          </a:blipFill>
          <a:ln>
            <a:noFill/>
          </a:ln>
        </p:spPr>
      </p:sp>
      <p:sp>
        <p:nvSpPr>
          <p:cNvPr id="246" name="Google Shape;246;p10">
            <a:hlinkClick r:id="rId5"/>
          </p:cNvPr>
          <p:cNvSpPr/>
          <p:nvPr/>
        </p:nvSpPr>
        <p:spPr>
          <a:xfrm>
            <a:off x="12109962" y="607533"/>
            <a:ext cx="6178038" cy="3982148"/>
          </a:xfrm>
          <a:custGeom>
            <a:rect b="b" l="l" r="r" t="t"/>
            <a:pathLst>
              <a:path extrusionOk="0" h="3982148" w="6178038">
                <a:moveTo>
                  <a:pt x="0" y="0"/>
                </a:moveTo>
                <a:lnTo>
                  <a:pt x="6178038" y="0"/>
                </a:lnTo>
                <a:lnTo>
                  <a:pt x="6178038" y="3982148"/>
                </a:lnTo>
                <a:lnTo>
                  <a:pt x="0" y="3982148"/>
                </a:lnTo>
                <a:lnTo>
                  <a:pt x="0" y="0"/>
                </a:lnTo>
                <a:close/>
              </a:path>
            </a:pathLst>
          </a:custGeom>
          <a:blipFill rotWithShape="1">
            <a:blip r:embed="rId6">
              <a:alphaModFix/>
            </a:blip>
            <a:stretch>
              <a:fillRect b="0" l="0" r="0" t="0"/>
            </a:stretch>
          </a:blipFill>
          <a:ln>
            <a:noFill/>
          </a:ln>
        </p:spPr>
      </p:sp>
      <p:sp>
        <p:nvSpPr>
          <p:cNvPr id="247" name="Google Shape;247;p10"/>
          <p:cNvSpPr txBox="1"/>
          <p:nvPr/>
        </p:nvSpPr>
        <p:spPr>
          <a:xfrm>
            <a:off x="13042488" y="0"/>
            <a:ext cx="5243700" cy="804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a:solidFill>
                  <a:srgbClr val="4A4849"/>
                </a:solidFill>
              </a:rPr>
              <a:t>© EEI. All rights reserved. This content is excluded from our Creative Commons license. For more information, see </a:t>
            </a:r>
            <a:r>
              <a:rPr lang="en-US" u="sng">
                <a:solidFill>
                  <a:srgbClr val="4A4849"/>
                </a:solidFill>
                <a:hlinkClick r:id="rId7">
                  <a:extLst>
                    <a:ext uri="{A12FA001-AC4F-418D-AE19-62706E023703}">
                      <ahyp:hlinkClr val="tx"/>
                    </a:ext>
                  </a:extLst>
                </a:hlinkClick>
              </a:rPr>
              <a:t>https://ocw.mit.edu/help/faq-fair-use/</a:t>
            </a:r>
            <a:r>
              <a:rPr lang="en-US">
                <a:solidFill>
                  <a:srgbClr val="4A4849"/>
                </a:solidFill>
              </a:rPr>
              <a:t> .</a:t>
            </a:r>
            <a:endParaRPr>
              <a:solidFill>
                <a:srgbClr val="4A4849"/>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51" name="Shape 251"/>
        <p:cNvGrpSpPr/>
        <p:nvPr/>
      </p:nvGrpSpPr>
      <p:grpSpPr>
        <a:xfrm>
          <a:off x="0" y="0"/>
          <a:ext cx="0" cy="0"/>
          <a:chOff x="0" y="0"/>
          <a:chExt cx="0" cy="0"/>
        </a:xfrm>
      </p:grpSpPr>
      <p:sp>
        <p:nvSpPr>
          <p:cNvPr id="252" name="Google Shape;252;p11"/>
          <p:cNvSpPr/>
          <p:nvPr/>
        </p:nvSpPr>
        <p:spPr>
          <a:xfrm>
            <a:off x="6568563" y="9715500"/>
            <a:ext cx="11719437" cy="571500"/>
          </a:xfrm>
          <a:custGeom>
            <a:rect b="b" l="l" r="r" t="t"/>
            <a:pathLst>
              <a:path extrusionOk="0" h="150519" w="3086601">
                <a:moveTo>
                  <a:pt x="0" y="0"/>
                </a:moveTo>
                <a:lnTo>
                  <a:pt x="3086601" y="0"/>
                </a:lnTo>
                <a:lnTo>
                  <a:pt x="3086601" y="150519"/>
                </a:lnTo>
                <a:lnTo>
                  <a:pt x="0" y="150519"/>
                </a:lnTo>
                <a:close/>
              </a:path>
            </a:pathLst>
          </a:custGeom>
          <a:solidFill>
            <a:srgbClr val="4A4849"/>
          </a:solidFill>
          <a:ln>
            <a:noFill/>
          </a:ln>
        </p:spPr>
      </p:sp>
      <p:sp>
        <p:nvSpPr>
          <p:cNvPr id="253" name="Google Shape;253;p11"/>
          <p:cNvSpPr txBox="1"/>
          <p:nvPr/>
        </p:nvSpPr>
        <p:spPr>
          <a:xfrm>
            <a:off x="1038162" y="1695674"/>
            <a:ext cx="42540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COMPARING ENERGY SYSTEMS: MA V. NE</a:t>
            </a:r>
            <a:endParaRPr/>
          </a:p>
        </p:txBody>
      </p:sp>
      <p:grpSp>
        <p:nvGrpSpPr>
          <p:cNvPr id="254" name="Google Shape;254;p11"/>
          <p:cNvGrpSpPr/>
          <p:nvPr/>
        </p:nvGrpSpPr>
        <p:grpSpPr>
          <a:xfrm>
            <a:off x="1028700" y="7031173"/>
            <a:ext cx="5179725" cy="2042243"/>
            <a:chOff x="0" y="-47625"/>
            <a:chExt cx="6906300" cy="2722990"/>
          </a:xfrm>
        </p:grpSpPr>
        <p:sp>
          <p:nvSpPr>
            <p:cNvPr id="255" name="Google Shape;255;p11"/>
            <p:cNvSpPr txBox="1"/>
            <p:nvPr/>
          </p:nvSpPr>
          <p:spPr>
            <a:xfrm>
              <a:off x="0" y="622165"/>
              <a:ext cx="6906300" cy="205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Energy in NE is provided by consumer-owned non-profit electric cooperatives, municipalities, and public power districts.</a:t>
              </a:r>
              <a:endParaRPr/>
            </a:p>
          </p:txBody>
        </p:sp>
        <p:sp>
          <p:nvSpPr>
            <p:cNvPr id="256" name="Google Shape;256;p11"/>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Nebraska</a:t>
              </a:r>
              <a:endParaRPr/>
            </a:p>
          </p:txBody>
        </p:sp>
      </p:grpSp>
      <p:sp>
        <p:nvSpPr>
          <p:cNvPr id="257" name="Google Shape;257;p11"/>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258" name="Google Shape;258;p11"/>
          <p:cNvGrpSpPr/>
          <p:nvPr/>
        </p:nvGrpSpPr>
        <p:grpSpPr>
          <a:xfrm>
            <a:off x="1028700" y="3474968"/>
            <a:ext cx="5179725" cy="2812193"/>
            <a:chOff x="0" y="-47625"/>
            <a:chExt cx="6906300" cy="3749590"/>
          </a:xfrm>
        </p:grpSpPr>
        <p:sp>
          <p:nvSpPr>
            <p:cNvPr id="259" name="Google Shape;259;p11"/>
            <p:cNvSpPr txBox="1"/>
            <p:nvPr/>
          </p:nvSpPr>
          <p:spPr>
            <a:xfrm>
              <a:off x="0" y="622165"/>
              <a:ext cx="6906300" cy="307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Energy in MA is provided by Eversource, National Grid, UNITIL, and municipal electric companies, which are all are registered with the Federal Energy Regulatory Commission.</a:t>
              </a:r>
              <a:endParaRPr/>
            </a:p>
          </p:txBody>
        </p:sp>
        <p:sp>
          <p:nvSpPr>
            <p:cNvPr id="260" name="Google Shape;260;p11"/>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Massachussetts</a:t>
              </a:r>
              <a:endParaRPr/>
            </a:p>
          </p:txBody>
        </p:sp>
      </p:grpSp>
      <p:grpSp>
        <p:nvGrpSpPr>
          <p:cNvPr id="261" name="Google Shape;261;p11"/>
          <p:cNvGrpSpPr/>
          <p:nvPr/>
        </p:nvGrpSpPr>
        <p:grpSpPr>
          <a:xfrm>
            <a:off x="7065096" y="1631380"/>
            <a:ext cx="10194300" cy="3582143"/>
            <a:chOff x="0" y="-47625"/>
            <a:chExt cx="13592400" cy="4776190"/>
          </a:xfrm>
        </p:grpSpPr>
        <p:sp>
          <p:nvSpPr>
            <p:cNvPr id="262" name="Google Shape;262;p11"/>
            <p:cNvSpPr txBox="1"/>
            <p:nvPr/>
          </p:nvSpPr>
          <p:spPr>
            <a:xfrm>
              <a:off x="0" y="622165"/>
              <a:ext cx="13592400" cy="41064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Energy in both NE and MA comes from a number of sources, but their grids are organized differently</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Different power systems and monopolized power providers leave the US vulnerable to grid failures as climate change increases extreme weather events</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The grid’s design leaves some people struggling for energy access, and makes it more difficult to electrify or make the switch to renewables</a:t>
              </a:r>
              <a:endParaRPr/>
            </a:p>
          </p:txBody>
        </p:sp>
        <p:sp>
          <p:nvSpPr>
            <p:cNvPr id="263" name="Google Shape;263;p11"/>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Takeaways</a:t>
              </a:r>
              <a:endParaRPr/>
            </a:p>
          </p:txBody>
        </p:sp>
      </p:grpSp>
      <p:sp>
        <p:nvSpPr>
          <p:cNvPr id="264" name="Google Shape;264;p11">
            <a:hlinkClick r:id="rId3"/>
          </p:cNvPr>
          <p:cNvSpPr/>
          <p:nvPr/>
        </p:nvSpPr>
        <p:spPr>
          <a:xfrm>
            <a:off x="11686251" y="5313200"/>
            <a:ext cx="6099550" cy="3683190"/>
          </a:xfrm>
          <a:custGeom>
            <a:rect b="b" l="l" r="r" t="t"/>
            <a:pathLst>
              <a:path extrusionOk="0" h="3856743" w="6386963">
                <a:moveTo>
                  <a:pt x="0" y="0"/>
                </a:moveTo>
                <a:lnTo>
                  <a:pt x="6386963" y="0"/>
                </a:lnTo>
                <a:lnTo>
                  <a:pt x="6386963" y="3856743"/>
                </a:lnTo>
                <a:lnTo>
                  <a:pt x="0" y="3856743"/>
                </a:lnTo>
                <a:lnTo>
                  <a:pt x="0" y="0"/>
                </a:lnTo>
                <a:close/>
              </a:path>
            </a:pathLst>
          </a:custGeom>
          <a:blipFill rotWithShape="1">
            <a:blip r:embed="rId4">
              <a:alphaModFix/>
            </a:blip>
            <a:stretch>
              <a:fillRect b="0" l="0" r="0" t="0"/>
            </a:stretch>
          </a:blipFill>
          <a:ln>
            <a:noFill/>
          </a:ln>
        </p:spPr>
      </p:sp>
      <p:sp>
        <p:nvSpPr>
          <p:cNvPr id="265" name="Google Shape;265;p11">
            <a:hlinkClick r:id="rId5"/>
          </p:cNvPr>
          <p:cNvSpPr/>
          <p:nvPr/>
        </p:nvSpPr>
        <p:spPr>
          <a:xfrm>
            <a:off x="6545950" y="5313200"/>
            <a:ext cx="4766480" cy="3683190"/>
          </a:xfrm>
          <a:custGeom>
            <a:rect b="b" l="l" r="r" t="t"/>
            <a:pathLst>
              <a:path extrusionOk="0" h="3856743" w="4991079">
                <a:moveTo>
                  <a:pt x="0" y="0"/>
                </a:moveTo>
                <a:lnTo>
                  <a:pt x="4991079" y="0"/>
                </a:lnTo>
                <a:lnTo>
                  <a:pt x="4991079" y="3856743"/>
                </a:lnTo>
                <a:lnTo>
                  <a:pt x="0" y="3856743"/>
                </a:lnTo>
                <a:lnTo>
                  <a:pt x="0" y="0"/>
                </a:lnTo>
                <a:close/>
              </a:path>
            </a:pathLst>
          </a:custGeom>
          <a:blipFill rotWithShape="1">
            <a:blip r:embed="rId6">
              <a:alphaModFix/>
            </a:blip>
            <a:stretch>
              <a:fillRect b="0" l="0" r="0" t="0"/>
            </a:stretch>
          </a:blipFill>
          <a:ln>
            <a:noFill/>
          </a:ln>
        </p:spPr>
      </p:sp>
      <p:grpSp>
        <p:nvGrpSpPr>
          <p:cNvPr id="266" name="Google Shape;266;p11"/>
          <p:cNvGrpSpPr/>
          <p:nvPr/>
        </p:nvGrpSpPr>
        <p:grpSpPr>
          <a:xfrm>
            <a:off x="962025" y="1003725"/>
            <a:ext cx="8746178" cy="458700"/>
            <a:chOff x="962025" y="1003725"/>
            <a:chExt cx="8746178" cy="458700"/>
          </a:xfrm>
        </p:grpSpPr>
        <p:sp>
          <p:nvSpPr>
            <p:cNvPr id="267" name="Google Shape;267;p11"/>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68" name="Google Shape;268;p11"/>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#2</a:t>
              </a:r>
              <a:endParaRPr/>
            </a:p>
          </p:txBody>
        </p:sp>
      </p:grpSp>
      <p:sp>
        <p:nvSpPr>
          <p:cNvPr id="269" name="Google Shape;269;p11"/>
          <p:cNvSpPr txBox="1"/>
          <p:nvPr/>
        </p:nvSpPr>
        <p:spPr>
          <a:xfrm>
            <a:off x="6545913" y="8915400"/>
            <a:ext cx="4766400" cy="8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4A4849"/>
                </a:solidFill>
              </a:rPr>
              <a:t>© Mass GIS. All rights reserved. This content is excluded from our Creative Commons license. For more information, see </a:t>
            </a:r>
            <a:r>
              <a:rPr lang="en-US" u="sng">
                <a:solidFill>
                  <a:srgbClr val="4A4849"/>
                </a:solidFill>
                <a:hlinkClick r:id="rId7">
                  <a:extLst>
                    <a:ext uri="{A12FA001-AC4F-418D-AE19-62706E023703}">
                      <ahyp:hlinkClr val="tx"/>
                    </a:ext>
                  </a:extLst>
                </a:hlinkClick>
              </a:rPr>
              <a:t>https://ocw.mit.edu/help/faq-fair-use/</a:t>
            </a:r>
            <a:r>
              <a:rPr lang="en-US">
                <a:solidFill>
                  <a:srgbClr val="4A4849"/>
                </a:solidFill>
              </a:rPr>
              <a:t> .</a:t>
            </a:r>
            <a:endParaRPr>
              <a:solidFill>
                <a:srgbClr val="4A4849"/>
              </a:solidFill>
            </a:endParaRPr>
          </a:p>
        </p:txBody>
      </p:sp>
      <p:sp>
        <p:nvSpPr>
          <p:cNvPr id="270" name="Google Shape;270;p11"/>
          <p:cNvSpPr txBox="1"/>
          <p:nvPr/>
        </p:nvSpPr>
        <p:spPr>
          <a:xfrm>
            <a:off x="11649925" y="8915400"/>
            <a:ext cx="6099600" cy="8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4A4849"/>
                </a:solidFill>
              </a:rPr>
              <a:t>© Nebraska State Legislature. All rights reserved. This content is excluded from our Creative Commons license. For more information, see </a:t>
            </a:r>
            <a:r>
              <a:rPr lang="en-US" u="sng">
                <a:solidFill>
                  <a:srgbClr val="4A4849"/>
                </a:solidFill>
                <a:hlinkClick r:id="rId8">
                  <a:extLst>
                    <a:ext uri="{A12FA001-AC4F-418D-AE19-62706E023703}">
                      <ahyp:hlinkClr val="tx"/>
                    </a:ext>
                  </a:extLst>
                </a:hlinkClick>
              </a:rPr>
              <a:t>https://ocw.mit.edu/help/faq-fair-use/</a:t>
            </a:r>
            <a:r>
              <a:rPr lang="en-US">
                <a:solidFill>
                  <a:srgbClr val="4A4849"/>
                </a:solidFill>
              </a:rPr>
              <a:t> .</a:t>
            </a:r>
            <a:endParaRPr>
              <a:solidFill>
                <a:srgbClr val="4A4849"/>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74" name="Shape 274"/>
        <p:cNvGrpSpPr/>
        <p:nvPr/>
      </p:nvGrpSpPr>
      <p:grpSpPr>
        <a:xfrm>
          <a:off x="0" y="0"/>
          <a:ext cx="0" cy="0"/>
          <a:chOff x="0" y="0"/>
          <a:chExt cx="0" cy="0"/>
        </a:xfrm>
      </p:grpSpPr>
      <p:sp>
        <p:nvSpPr>
          <p:cNvPr id="275" name="Google Shape;275;p12"/>
          <p:cNvSpPr/>
          <p:nvPr/>
        </p:nvSpPr>
        <p:spPr>
          <a:xfrm>
            <a:off x="6568563" y="9715500"/>
            <a:ext cx="11719437" cy="571500"/>
          </a:xfrm>
          <a:custGeom>
            <a:rect b="b" l="l" r="r" t="t"/>
            <a:pathLst>
              <a:path extrusionOk="0" h="150519" w="3086601">
                <a:moveTo>
                  <a:pt x="0" y="0"/>
                </a:moveTo>
                <a:lnTo>
                  <a:pt x="3086601" y="0"/>
                </a:lnTo>
                <a:lnTo>
                  <a:pt x="3086601" y="150519"/>
                </a:lnTo>
                <a:lnTo>
                  <a:pt x="0" y="150519"/>
                </a:lnTo>
                <a:close/>
              </a:path>
            </a:pathLst>
          </a:custGeom>
          <a:solidFill>
            <a:srgbClr val="4A4849"/>
          </a:solidFill>
          <a:ln>
            <a:noFill/>
          </a:ln>
        </p:spPr>
      </p:sp>
      <p:sp>
        <p:nvSpPr>
          <p:cNvPr id="276" name="Google Shape;276;p12"/>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277" name="Google Shape;277;p12"/>
          <p:cNvSpPr txBox="1"/>
          <p:nvPr/>
        </p:nvSpPr>
        <p:spPr>
          <a:xfrm>
            <a:off x="1038162" y="1695674"/>
            <a:ext cx="42540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U.S. ENERGY SYSTEM WRAP-UP READING</a:t>
            </a:r>
            <a:endParaRPr/>
          </a:p>
        </p:txBody>
      </p:sp>
      <p:grpSp>
        <p:nvGrpSpPr>
          <p:cNvPr id="278" name="Google Shape;278;p12"/>
          <p:cNvGrpSpPr/>
          <p:nvPr/>
        </p:nvGrpSpPr>
        <p:grpSpPr>
          <a:xfrm>
            <a:off x="1038162" y="3507740"/>
            <a:ext cx="5179725" cy="1657268"/>
            <a:chOff x="0" y="415729"/>
            <a:chExt cx="6906300" cy="2209690"/>
          </a:xfrm>
        </p:grpSpPr>
        <p:sp>
          <p:nvSpPr>
            <p:cNvPr id="279" name="Google Shape;279;p12"/>
            <p:cNvSpPr txBox="1"/>
            <p:nvPr/>
          </p:nvSpPr>
          <p:spPr>
            <a:xfrm>
              <a:off x="0" y="1085519"/>
              <a:ext cx="69063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Power utilities are built for the 20th century. That’s why they’re flailing in the 21st.</a:t>
              </a:r>
              <a:endParaRPr/>
            </a:p>
          </p:txBody>
        </p:sp>
        <p:sp>
          <p:nvSpPr>
            <p:cNvPr id="280" name="Google Shape;280;p12"/>
            <p:cNvSpPr txBox="1"/>
            <p:nvPr/>
          </p:nvSpPr>
          <p:spPr>
            <a:xfrm>
              <a:off x="0" y="415729"/>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a:t>
              </a:r>
              <a:endParaRPr/>
            </a:p>
          </p:txBody>
        </p:sp>
      </p:grpSp>
      <p:grpSp>
        <p:nvGrpSpPr>
          <p:cNvPr id="281" name="Google Shape;281;p12"/>
          <p:cNvGrpSpPr/>
          <p:nvPr/>
        </p:nvGrpSpPr>
        <p:grpSpPr>
          <a:xfrm>
            <a:off x="1028700" y="5523082"/>
            <a:ext cx="5189175" cy="3250343"/>
            <a:chOff x="0" y="-47625"/>
            <a:chExt cx="6918900" cy="4333790"/>
          </a:xfrm>
        </p:grpSpPr>
        <p:sp>
          <p:nvSpPr>
            <p:cNvPr id="282" name="Google Shape;282;p12"/>
            <p:cNvSpPr txBox="1"/>
            <p:nvPr/>
          </p:nvSpPr>
          <p:spPr>
            <a:xfrm>
              <a:off x="0" y="1206365"/>
              <a:ext cx="6918900" cy="30798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After reading, what are your thoughts on the current energy system in the U.S?</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Do you agree with the author?</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do you think the energy system can be improved?</a:t>
              </a:r>
              <a:endParaRPr/>
            </a:p>
          </p:txBody>
        </p:sp>
        <p:sp>
          <p:nvSpPr>
            <p:cNvPr id="283" name="Google Shape;283;p12"/>
            <p:cNvSpPr txBox="1"/>
            <p:nvPr/>
          </p:nvSpPr>
          <p:spPr>
            <a:xfrm>
              <a:off x="0" y="-47625"/>
              <a:ext cx="69189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Post-reading discussion questions</a:t>
              </a:r>
              <a:endParaRPr/>
            </a:p>
          </p:txBody>
        </p:sp>
      </p:grpSp>
      <p:grpSp>
        <p:nvGrpSpPr>
          <p:cNvPr id="284" name="Google Shape;284;p12"/>
          <p:cNvGrpSpPr/>
          <p:nvPr/>
        </p:nvGrpSpPr>
        <p:grpSpPr>
          <a:xfrm>
            <a:off x="962025" y="1003725"/>
            <a:ext cx="8746178" cy="458700"/>
            <a:chOff x="962025" y="1003725"/>
            <a:chExt cx="8746178" cy="458700"/>
          </a:xfrm>
        </p:grpSpPr>
        <p:sp>
          <p:nvSpPr>
            <p:cNvPr id="285" name="Google Shape;285;p12"/>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86" name="Google Shape;286;p12"/>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#3</a:t>
              </a:r>
              <a:endParaRPr/>
            </a:p>
          </p:txBody>
        </p:sp>
      </p:grpSp>
      <p:pic>
        <p:nvPicPr>
          <p:cNvPr id="287" name="Google Shape;287;p12" title="Screenshot 2025-10-20 at 4.32.35 PM.png"/>
          <p:cNvPicPr preferRelativeResize="0"/>
          <p:nvPr/>
        </p:nvPicPr>
        <p:blipFill rotWithShape="1">
          <a:blip r:embed="rId4">
            <a:alphaModFix/>
          </a:blip>
          <a:srcRect b="0" l="3148" r="3139" t="0"/>
          <a:stretch/>
        </p:blipFill>
        <p:spPr>
          <a:xfrm>
            <a:off x="6568575" y="0"/>
            <a:ext cx="11719498" cy="97154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91" name="Shape 291"/>
        <p:cNvGrpSpPr/>
        <p:nvPr/>
      </p:nvGrpSpPr>
      <p:grpSpPr>
        <a:xfrm>
          <a:off x="0" y="0"/>
          <a:ext cx="0" cy="0"/>
          <a:chOff x="0" y="0"/>
          <a:chExt cx="0" cy="0"/>
        </a:xfrm>
      </p:grpSpPr>
      <p:grpSp>
        <p:nvGrpSpPr>
          <p:cNvPr id="292" name="Google Shape;292;p13"/>
          <p:cNvGrpSpPr/>
          <p:nvPr/>
        </p:nvGrpSpPr>
        <p:grpSpPr>
          <a:xfrm>
            <a:off x="-1248082" y="9570840"/>
            <a:ext cx="13358044" cy="716160"/>
            <a:chOff x="0" y="-38100"/>
            <a:chExt cx="3518168" cy="188619"/>
          </a:xfrm>
        </p:grpSpPr>
        <p:sp>
          <p:nvSpPr>
            <p:cNvPr id="293" name="Google Shape;293;p13"/>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94" name="Google Shape;294;p13"/>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 name="Google Shape;295;p13"/>
          <p:cNvGrpSpPr/>
          <p:nvPr/>
        </p:nvGrpSpPr>
        <p:grpSpPr>
          <a:xfrm>
            <a:off x="12109962" y="9570840"/>
            <a:ext cx="7108723" cy="716160"/>
            <a:chOff x="0" y="-38100"/>
            <a:chExt cx="1872256" cy="188619"/>
          </a:xfrm>
        </p:grpSpPr>
        <p:sp>
          <p:nvSpPr>
            <p:cNvPr id="296" name="Google Shape;296;p13"/>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297" name="Google Shape;297;p13"/>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 name="Google Shape;298;p13"/>
          <p:cNvGrpSpPr/>
          <p:nvPr/>
        </p:nvGrpSpPr>
        <p:grpSpPr>
          <a:xfrm>
            <a:off x="1028700" y="2257888"/>
            <a:ext cx="10425375" cy="5771220"/>
            <a:chOff x="0" y="104775"/>
            <a:chExt cx="13900500" cy="7694960"/>
          </a:xfrm>
        </p:grpSpPr>
        <p:sp>
          <p:nvSpPr>
            <p:cNvPr id="299" name="Google Shape;299;p13"/>
            <p:cNvSpPr txBox="1"/>
            <p:nvPr/>
          </p:nvSpPr>
          <p:spPr>
            <a:xfrm>
              <a:off x="0" y="104775"/>
              <a:ext cx="13900500" cy="666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Special Topics in Energy Justice</a:t>
              </a:r>
              <a:endParaRPr/>
            </a:p>
          </p:txBody>
        </p:sp>
        <p:sp>
          <p:nvSpPr>
            <p:cNvPr id="300" name="Google Shape;300;p13"/>
            <p:cNvSpPr txBox="1"/>
            <p:nvPr/>
          </p:nvSpPr>
          <p:spPr>
            <a:xfrm>
              <a:off x="0" y="7143035"/>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3</a:t>
              </a:r>
              <a:endParaRPr/>
            </a:p>
          </p:txBody>
        </p:sp>
      </p:grpSp>
      <p:sp>
        <p:nvSpPr>
          <p:cNvPr id="301" name="Google Shape;301;p13"/>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4703" l="-95668" r="-59284" t="-3917"/>
            </a:stretch>
          </a:blipFill>
          <a:ln>
            <a:noFill/>
          </a:ln>
        </p:spPr>
      </p:sp>
      <p:sp>
        <p:nvSpPr>
          <p:cNvPr id="302" name="Google Shape;302;p13"/>
          <p:cNvSpPr txBox="1"/>
          <p:nvPr/>
        </p:nvSpPr>
        <p:spPr>
          <a:xfrm>
            <a:off x="12262449" y="9293950"/>
            <a:ext cx="5712600" cy="2769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1799">
                <a:solidFill>
                  <a:srgbClr val="FAF6EE"/>
                </a:solidFill>
              </a:rPr>
              <a:t>Photo courtesy of </a:t>
            </a:r>
            <a:r>
              <a:rPr lang="en-US" sz="1799" u="sng">
                <a:solidFill>
                  <a:schemeClr val="hlink"/>
                </a:solidFill>
                <a:hlinkClick r:id="rId4"/>
              </a:rPr>
              <a:t>Ole Houen</a:t>
            </a:r>
            <a:r>
              <a:rPr lang="en-US" sz="1799">
                <a:solidFill>
                  <a:srgbClr val="FAF6EE"/>
                </a:solidFill>
              </a:rPr>
              <a:t> on Flickr. License: CC BY.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06" name="Shape 306"/>
        <p:cNvGrpSpPr/>
        <p:nvPr/>
      </p:nvGrpSpPr>
      <p:grpSpPr>
        <a:xfrm>
          <a:off x="0" y="0"/>
          <a:ext cx="0" cy="0"/>
          <a:chOff x="0" y="0"/>
          <a:chExt cx="0" cy="0"/>
        </a:xfrm>
      </p:grpSpPr>
      <p:sp>
        <p:nvSpPr>
          <p:cNvPr id="307" name="Google Shape;307;p14"/>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08" name="Google Shape;308;p14"/>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309" name="Google Shape;309;p14"/>
          <p:cNvGrpSpPr/>
          <p:nvPr/>
        </p:nvGrpSpPr>
        <p:grpSpPr>
          <a:xfrm>
            <a:off x="962025" y="1116806"/>
            <a:ext cx="10757475" cy="4196505"/>
            <a:chOff x="0" y="66675"/>
            <a:chExt cx="14343300" cy="5595341"/>
          </a:xfrm>
        </p:grpSpPr>
        <p:sp>
          <p:nvSpPr>
            <p:cNvPr id="310" name="Google Shape;310;p14"/>
            <p:cNvSpPr txBox="1"/>
            <p:nvPr/>
          </p:nvSpPr>
          <p:spPr>
            <a:xfrm>
              <a:off x="0" y="66675"/>
              <a:ext cx="143433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Energy Insecurity</a:t>
              </a:r>
              <a:endParaRPr/>
            </a:p>
          </p:txBody>
        </p:sp>
        <p:sp>
          <p:nvSpPr>
            <p:cNvPr id="311" name="Google Shape;311;p14"/>
            <p:cNvSpPr txBox="1"/>
            <p:nvPr/>
          </p:nvSpPr>
          <p:spPr>
            <a:xfrm>
              <a:off x="0" y="2701215"/>
              <a:ext cx="14238900" cy="106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Addressing energy insecurity is a key issue for energy justice activists because it affects hundreds of thousands of people in the U.S.</a:t>
              </a:r>
              <a:endParaRPr/>
            </a:p>
          </p:txBody>
        </p:sp>
        <p:sp>
          <p:nvSpPr>
            <p:cNvPr id="312" name="Google Shape;312;p14"/>
            <p:cNvSpPr txBox="1"/>
            <p:nvPr/>
          </p:nvSpPr>
          <p:spPr>
            <a:xfrm>
              <a:off x="0" y="20094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0" u="none" cap="none" strike="noStrike">
                  <a:solidFill>
                    <a:srgbClr val="4A4849"/>
                  </a:solidFill>
                  <a:latin typeface="Arial"/>
                  <a:ea typeface="Arial"/>
                  <a:cs typeface="Arial"/>
                  <a:sym typeface="Arial"/>
                </a:rPr>
                <a:t>Who it affects</a:t>
              </a:r>
              <a:endParaRPr sz="2600"/>
            </a:p>
          </p:txBody>
        </p:sp>
        <p:sp>
          <p:nvSpPr>
            <p:cNvPr id="313" name="Google Shape;313;p14"/>
            <p:cNvSpPr txBox="1"/>
            <p:nvPr/>
          </p:nvSpPr>
          <p:spPr>
            <a:xfrm>
              <a:off x="0" y="4594316"/>
              <a:ext cx="14238900" cy="106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How can we equitably and economically provide people with cleaner energy solutions?</a:t>
              </a:r>
              <a:endParaRPr/>
            </a:p>
          </p:txBody>
        </p:sp>
      </p:grpSp>
      <p:grpSp>
        <p:nvGrpSpPr>
          <p:cNvPr id="314" name="Google Shape;314;p14"/>
          <p:cNvGrpSpPr/>
          <p:nvPr/>
        </p:nvGrpSpPr>
        <p:grpSpPr>
          <a:xfrm>
            <a:off x="12109962" y="-144661"/>
            <a:ext cx="6178038" cy="9860161"/>
            <a:chOff x="0" y="-38100"/>
            <a:chExt cx="1627138" cy="2596915"/>
          </a:xfrm>
        </p:grpSpPr>
        <p:sp>
          <p:nvSpPr>
            <p:cNvPr id="315" name="Google Shape;315;p14"/>
            <p:cNvSpPr/>
            <p:nvPr/>
          </p:nvSpPr>
          <p:spPr>
            <a:xfrm>
              <a:off x="0" y="0"/>
              <a:ext cx="1627138" cy="2558815"/>
            </a:xfrm>
            <a:custGeom>
              <a:rect b="b" l="l" r="r" t="t"/>
              <a:pathLst>
                <a:path extrusionOk="0" h="2558815" w="1627138">
                  <a:moveTo>
                    <a:pt x="0" y="0"/>
                  </a:moveTo>
                  <a:lnTo>
                    <a:pt x="1627138" y="0"/>
                  </a:lnTo>
                  <a:lnTo>
                    <a:pt x="1627138" y="2558815"/>
                  </a:lnTo>
                  <a:lnTo>
                    <a:pt x="0" y="2558815"/>
                  </a:lnTo>
                  <a:close/>
                </a:path>
              </a:pathLst>
            </a:custGeom>
            <a:solidFill>
              <a:srgbClr val="FFFFFF"/>
            </a:solidFill>
            <a:ln>
              <a:noFill/>
            </a:ln>
          </p:spPr>
        </p:sp>
        <p:sp>
          <p:nvSpPr>
            <p:cNvPr id="316" name="Google Shape;316;p14"/>
            <p:cNvSpPr txBox="1"/>
            <p:nvPr/>
          </p:nvSpPr>
          <p:spPr>
            <a:xfrm>
              <a:off x="0" y="-38100"/>
              <a:ext cx="1627138" cy="259691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7" name="Google Shape;317;p14">
            <a:hlinkClick r:id="rId3"/>
          </p:cNvPr>
          <p:cNvSpPr/>
          <p:nvPr/>
        </p:nvSpPr>
        <p:spPr>
          <a:xfrm>
            <a:off x="12109962" y="2295663"/>
            <a:ext cx="6148473" cy="6201837"/>
          </a:xfrm>
          <a:custGeom>
            <a:rect b="b" l="l" r="r" t="t"/>
            <a:pathLst>
              <a:path extrusionOk="0" h="6201837" w="6148473">
                <a:moveTo>
                  <a:pt x="0" y="0"/>
                </a:moveTo>
                <a:lnTo>
                  <a:pt x="6148473" y="0"/>
                </a:lnTo>
                <a:lnTo>
                  <a:pt x="6148473" y="6201837"/>
                </a:lnTo>
                <a:lnTo>
                  <a:pt x="0" y="6201837"/>
                </a:lnTo>
                <a:lnTo>
                  <a:pt x="0" y="0"/>
                </a:lnTo>
                <a:close/>
              </a:path>
            </a:pathLst>
          </a:custGeom>
          <a:blipFill rotWithShape="1">
            <a:blip r:embed="rId4">
              <a:alphaModFix/>
            </a:blip>
            <a:stretch>
              <a:fillRect b="0" l="0" r="-865" t="0"/>
            </a:stretch>
          </a:blipFill>
          <a:ln>
            <a:noFill/>
          </a:ln>
        </p:spPr>
      </p:sp>
      <p:sp>
        <p:nvSpPr>
          <p:cNvPr id="318" name="Google Shape;318;p14"/>
          <p:cNvSpPr txBox="1"/>
          <p:nvPr/>
        </p:nvSpPr>
        <p:spPr>
          <a:xfrm>
            <a:off x="12294100" y="940050"/>
            <a:ext cx="5809800" cy="11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rgbClr val="4A4849"/>
                </a:solidFill>
              </a:rPr>
              <a:t>Figure from Chen, Feng, et al., “Localized energy burden, concentrated disadvantage, and the feminization of energy poverty,” iScience 25(4), 2022.Courtesy of Elsevier, Inc., </a:t>
            </a:r>
            <a:r>
              <a:rPr lang="en-US" sz="1600" u="sng">
                <a:solidFill>
                  <a:srgbClr val="4A4849"/>
                </a:solidFill>
                <a:hlinkClick r:id="rId5">
                  <a:extLst>
                    <a:ext uri="{A12FA001-AC4F-418D-AE19-62706E023703}">
                      <ahyp:hlinkClr val="tx"/>
                    </a:ext>
                  </a:extLst>
                </a:hlinkClick>
              </a:rPr>
              <a:t>https://www.sciencedirect.com</a:t>
            </a:r>
            <a:r>
              <a:rPr lang="en-US" sz="1600">
                <a:solidFill>
                  <a:srgbClr val="4A4849"/>
                </a:solidFill>
              </a:rPr>
              <a:t>. Used with permission.</a:t>
            </a:r>
            <a:endParaRPr sz="1600">
              <a:solidFill>
                <a:srgbClr val="4A4849"/>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22" name="Shape 322"/>
        <p:cNvGrpSpPr/>
        <p:nvPr/>
      </p:nvGrpSpPr>
      <p:grpSpPr>
        <a:xfrm>
          <a:off x="0" y="0"/>
          <a:ext cx="0" cy="0"/>
          <a:chOff x="0" y="0"/>
          <a:chExt cx="0" cy="0"/>
        </a:xfrm>
      </p:grpSpPr>
      <p:sp>
        <p:nvSpPr>
          <p:cNvPr id="323" name="Google Shape;323;p15"/>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24" name="Google Shape;324;p15"/>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325" name="Google Shape;325;p15"/>
          <p:cNvGrpSpPr/>
          <p:nvPr/>
        </p:nvGrpSpPr>
        <p:grpSpPr>
          <a:xfrm>
            <a:off x="12109962" y="-144661"/>
            <a:ext cx="6178038" cy="9860161"/>
            <a:chOff x="0" y="-38100"/>
            <a:chExt cx="1627138" cy="2596915"/>
          </a:xfrm>
        </p:grpSpPr>
        <p:sp>
          <p:nvSpPr>
            <p:cNvPr id="326" name="Google Shape;326;p15"/>
            <p:cNvSpPr/>
            <p:nvPr/>
          </p:nvSpPr>
          <p:spPr>
            <a:xfrm>
              <a:off x="0" y="0"/>
              <a:ext cx="1627138" cy="2558815"/>
            </a:xfrm>
            <a:custGeom>
              <a:rect b="b" l="l" r="r" t="t"/>
              <a:pathLst>
                <a:path extrusionOk="0" h="2558815" w="1627138">
                  <a:moveTo>
                    <a:pt x="0" y="0"/>
                  </a:moveTo>
                  <a:lnTo>
                    <a:pt x="1627138" y="0"/>
                  </a:lnTo>
                  <a:lnTo>
                    <a:pt x="1627138" y="2558815"/>
                  </a:lnTo>
                  <a:lnTo>
                    <a:pt x="0" y="2558815"/>
                  </a:lnTo>
                  <a:close/>
                </a:path>
              </a:pathLst>
            </a:custGeom>
            <a:solidFill>
              <a:srgbClr val="FFFFFF"/>
            </a:solidFill>
            <a:ln>
              <a:noFill/>
            </a:ln>
          </p:spPr>
        </p:sp>
        <p:sp>
          <p:nvSpPr>
            <p:cNvPr id="327" name="Google Shape;327;p15"/>
            <p:cNvSpPr txBox="1"/>
            <p:nvPr/>
          </p:nvSpPr>
          <p:spPr>
            <a:xfrm>
              <a:off x="0" y="-38100"/>
              <a:ext cx="1627138" cy="259691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8" name="Google Shape;328;p15"/>
          <p:cNvGrpSpPr/>
          <p:nvPr/>
        </p:nvGrpSpPr>
        <p:grpSpPr>
          <a:xfrm>
            <a:off x="962025" y="1116806"/>
            <a:ext cx="10757475" cy="6270036"/>
            <a:chOff x="0" y="66675"/>
            <a:chExt cx="14343300" cy="8360048"/>
          </a:xfrm>
        </p:grpSpPr>
        <p:sp>
          <p:nvSpPr>
            <p:cNvPr id="329" name="Google Shape;329;p15"/>
            <p:cNvSpPr txBox="1"/>
            <p:nvPr/>
          </p:nvSpPr>
          <p:spPr>
            <a:xfrm>
              <a:off x="0" y="66675"/>
              <a:ext cx="143433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Community Solar Energy</a:t>
              </a:r>
              <a:endParaRPr/>
            </a:p>
          </p:txBody>
        </p:sp>
        <p:sp>
          <p:nvSpPr>
            <p:cNvPr id="330" name="Google Shape;330;p15"/>
            <p:cNvSpPr txBox="1"/>
            <p:nvPr/>
          </p:nvSpPr>
          <p:spPr>
            <a:xfrm>
              <a:off x="0" y="2701215"/>
              <a:ext cx="14238900" cy="266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Community solar includes projects that benefit multiple energy consumers in one geographic location.</a:t>
              </a:r>
              <a:endParaRPr/>
            </a:p>
            <a:p>
              <a:pPr indent="0" lvl="0" marL="0" marR="0" rtl="0" algn="l">
                <a:lnSpc>
                  <a:spcPct val="100000"/>
                </a:lnSpc>
                <a:spcBef>
                  <a:spcPts val="0"/>
                </a:spcBef>
                <a:spcAft>
                  <a:spcPts val="0"/>
                </a:spcAft>
                <a:buNone/>
              </a:pPr>
              <a:r>
                <a:t/>
              </a:r>
              <a:endParaRPr b="0" i="0" sz="2601"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Instead of placing the burden on individuals to fund and maintain their own solar, community energy projects work for many people.</a:t>
              </a:r>
              <a:endParaRPr/>
            </a:p>
          </p:txBody>
        </p:sp>
        <p:sp>
          <p:nvSpPr>
            <p:cNvPr id="331" name="Google Shape;331;p15"/>
            <p:cNvSpPr txBox="1"/>
            <p:nvPr/>
          </p:nvSpPr>
          <p:spPr>
            <a:xfrm>
              <a:off x="0" y="20094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What is community solar energy?</a:t>
              </a:r>
              <a:endParaRPr/>
            </a:p>
          </p:txBody>
        </p:sp>
        <p:sp>
          <p:nvSpPr>
            <p:cNvPr id="332" name="Google Shape;332;p15"/>
            <p:cNvSpPr txBox="1"/>
            <p:nvPr/>
          </p:nvSpPr>
          <p:spPr>
            <a:xfrm>
              <a:off x="0" y="6133520"/>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More Information</a:t>
              </a:r>
              <a:endParaRPr/>
            </a:p>
          </p:txBody>
        </p:sp>
        <p:sp>
          <p:nvSpPr>
            <p:cNvPr id="333" name="Google Shape;333;p15"/>
            <p:cNvSpPr txBox="1"/>
            <p:nvPr/>
          </p:nvSpPr>
          <p:spPr>
            <a:xfrm>
              <a:off x="0" y="6825323"/>
              <a:ext cx="14238900" cy="16014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See </a:t>
              </a: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Native Renewables</a:t>
              </a:r>
              <a:r>
                <a:rPr b="0" i="0" lang="en-US" sz="2601" u="none" cap="none" strike="noStrike">
                  <a:solidFill>
                    <a:srgbClr val="4A4849"/>
                  </a:solidFill>
                  <a:latin typeface="Arial"/>
                  <a:ea typeface="Arial"/>
                  <a:cs typeface="Arial"/>
                  <a:sym typeface="Arial"/>
                </a:rPr>
                <a:t> for information on Native Community Energy Projects</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US DOE Community Solar Basics</a:t>
              </a:r>
              <a:endParaRPr/>
            </a:p>
          </p:txBody>
        </p:sp>
      </p:grpSp>
      <p:sp>
        <p:nvSpPr>
          <p:cNvPr id="334" name="Google Shape;334;p15"/>
          <p:cNvSpPr/>
          <p:nvPr/>
        </p:nvSpPr>
        <p:spPr>
          <a:xfrm>
            <a:off x="12272835" y="1150274"/>
            <a:ext cx="5828741" cy="3582543"/>
          </a:xfrm>
          <a:custGeom>
            <a:rect b="b" l="l" r="r" t="t"/>
            <a:pathLst>
              <a:path extrusionOk="0" h="3582543" w="5828741">
                <a:moveTo>
                  <a:pt x="0" y="0"/>
                </a:moveTo>
                <a:lnTo>
                  <a:pt x="5828741" y="0"/>
                </a:lnTo>
                <a:lnTo>
                  <a:pt x="5828741" y="3582544"/>
                </a:lnTo>
                <a:lnTo>
                  <a:pt x="0" y="3582544"/>
                </a:lnTo>
                <a:lnTo>
                  <a:pt x="0" y="0"/>
                </a:lnTo>
                <a:close/>
              </a:path>
            </a:pathLst>
          </a:custGeom>
          <a:blipFill rotWithShape="1">
            <a:blip r:embed="rId5">
              <a:alphaModFix/>
            </a:blip>
            <a:stretch>
              <a:fillRect b="0" l="0" r="0" t="0"/>
            </a:stretch>
          </a:blipFill>
          <a:ln>
            <a:noFill/>
          </a:ln>
        </p:spPr>
      </p:sp>
      <p:sp>
        <p:nvSpPr>
          <p:cNvPr id="335" name="Google Shape;335;p15"/>
          <p:cNvSpPr/>
          <p:nvPr/>
        </p:nvSpPr>
        <p:spPr>
          <a:xfrm>
            <a:off x="12272835" y="5267959"/>
            <a:ext cx="5852292" cy="3297267"/>
          </a:xfrm>
          <a:custGeom>
            <a:rect b="b" l="l" r="r" t="t"/>
            <a:pathLst>
              <a:path extrusionOk="0" h="3297267" w="5852292">
                <a:moveTo>
                  <a:pt x="0" y="0"/>
                </a:moveTo>
                <a:lnTo>
                  <a:pt x="5852292" y="0"/>
                </a:lnTo>
                <a:lnTo>
                  <a:pt x="5852292" y="3297267"/>
                </a:lnTo>
                <a:lnTo>
                  <a:pt x="0" y="3297267"/>
                </a:lnTo>
                <a:lnTo>
                  <a:pt x="0" y="0"/>
                </a:lnTo>
                <a:close/>
              </a:path>
            </a:pathLst>
          </a:custGeom>
          <a:blipFill rotWithShape="1">
            <a:blip r:embed="rId6">
              <a:alphaModFix/>
            </a:blip>
            <a:stretch>
              <a:fillRect b="0" l="0" r="0" t="0"/>
            </a:stretch>
          </a:blipFill>
          <a:ln>
            <a:noFill/>
          </a:ln>
        </p:spPr>
      </p:sp>
      <p:sp>
        <p:nvSpPr>
          <p:cNvPr id="336" name="Google Shape;336;p15"/>
          <p:cNvSpPr txBox="1"/>
          <p:nvPr/>
        </p:nvSpPr>
        <p:spPr>
          <a:xfrm>
            <a:off x="12358650" y="246075"/>
            <a:ext cx="56571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t>This image is in the public domain.</a:t>
            </a:r>
            <a:endParaRPr sz="16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40" name="Shape 340"/>
        <p:cNvGrpSpPr/>
        <p:nvPr/>
      </p:nvGrpSpPr>
      <p:grpSpPr>
        <a:xfrm>
          <a:off x="0" y="0"/>
          <a:ext cx="0" cy="0"/>
          <a:chOff x="0" y="0"/>
          <a:chExt cx="0" cy="0"/>
        </a:xfrm>
      </p:grpSpPr>
      <p:sp>
        <p:nvSpPr>
          <p:cNvPr id="341" name="Google Shape;341;p16"/>
          <p:cNvSpPr/>
          <p:nvPr/>
        </p:nvSpPr>
        <p:spPr>
          <a:xfrm>
            <a:off x="6568563" y="9715500"/>
            <a:ext cx="11719437" cy="571500"/>
          </a:xfrm>
          <a:custGeom>
            <a:rect b="b" l="l" r="r" t="t"/>
            <a:pathLst>
              <a:path extrusionOk="0" h="150519" w="3086601">
                <a:moveTo>
                  <a:pt x="0" y="0"/>
                </a:moveTo>
                <a:lnTo>
                  <a:pt x="3086601" y="0"/>
                </a:lnTo>
                <a:lnTo>
                  <a:pt x="3086601" y="150519"/>
                </a:lnTo>
                <a:lnTo>
                  <a:pt x="0" y="150519"/>
                </a:lnTo>
                <a:close/>
              </a:path>
            </a:pathLst>
          </a:custGeom>
          <a:solidFill>
            <a:srgbClr val="4A4849"/>
          </a:solidFill>
          <a:ln>
            <a:noFill/>
          </a:ln>
        </p:spPr>
      </p:sp>
      <p:sp>
        <p:nvSpPr>
          <p:cNvPr id="342" name="Google Shape;342;p16"/>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343" name="Google Shape;343;p16">
            <a:hlinkClick r:id="rId3"/>
          </p:cNvPr>
          <p:cNvSpPr/>
          <p:nvPr/>
        </p:nvSpPr>
        <p:spPr>
          <a:xfrm>
            <a:off x="9602190" y="3863770"/>
            <a:ext cx="5120016" cy="5120016"/>
          </a:xfrm>
          <a:custGeom>
            <a:rect b="b" l="l" r="r" t="t"/>
            <a:pathLst>
              <a:path extrusionOk="0" h="5120016" w="5120016">
                <a:moveTo>
                  <a:pt x="0" y="0"/>
                </a:moveTo>
                <a:lnTo>
                  <a:pt x="5120016" y="0"/>
                </a:lnTo>
                <a:lnTo>
                  <a:pt x="5120016" y="5120016"/>
                </a:lnTo>
                <a:lnTo>
                  <a:pt x="0" y="5120016"/>
                </a:lnTo>
                <a:lnTo>
                  <a:pt x="0" y="0"/>
                </a:lnTo>
                <a:close/>
              </a:path>
            </a:pathLst>
          </a:custGeom>
          <a:blipFill rotWithShape="1">
            <a:blip r:embed="rId4">
              <a:alphaModFix/>
            </a:blip>
            <a:stretch>
              <a:fillRect b="0" l="0" r="0" t="0"/>
            </a:stretch>
          </a:blipFill>
          <a:ln>
            <a:noFill/>
          </a:ln>
        </p:spPr>
      </p:sp>
      <p:sp>
        <p:nvSpPr>
          <p:cNvPr id="344" name="Google Shape;344;p16"/>
          <p:cNvSpPr txBox="1"/>
          <p:nvPr/>
        </p:nvSpPr>
        <p:spPr>
          <a:xfrm>
            <a:off x="1038162" y="1695674"/>
            <a:ext cx="4254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INTRODUCING DR. SHALANDA BAKER</a:t>
            </a:r>
            <a:endParaRPr/>
          </a:p>
        </p:txBody>
      </p:sp>
      <p:grpSp>
        <p:nvGrpSpPr>
          <p:cNvPr id="345" name="Google Shape;345;p16"/>
          <p:cNvGrpSpPr/>
          <p:nvPr/>
        </p:nvGrpSpPr>
        <p:grpSpPr>
          <a:xfrm>
            <a:off x="1028700" y="5107781"/>
            <a:ext cx="5179725" cy="1657268"/>
            <a:chOff x="0" y="-47625"/>
            <a:chExt cx="6906300" cy="2209690"/>
          </a:xfrm>
        </p:grpSpPr>
        <p:sp>
          <p:nvSpPr>
            <p:cNvPr id="346" name="Google Shape;346;p16"/>
            <p:cNvSpPr txBox="1"/>
            <p:nvPr/>
          </p:nvSpPr>
          <p:spPr>
            <a:xfrm>
              <a:off x="0" y="622165"/>
              <a:ext cx="69063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501" u="sng" cap="none" strike="noStrike">
                  <a:solidFill>
                    <a:srgbClr val="4A4849"/>
                  </a:solidFill>
                  <a:latin typeface="Arial"/>
                  <a:ea typeface="Arial"/>
                  <a:cs typeface="Arial"/>
                  <a:sym typeface="Arial"/>
                  <a:hlinkClick r:id="rId5">
                    <a:extLst>
                      <a:ext uri="{A12FA001-AC4F-418D-AE19-62706E023703}">
                        <ahyp:hlinkClr val="tx"/>
                      </a:ext>
                    </a:extLst>
                  </a:hlinkClick>
                </a:rPr>
                <a:t>Mexican Energy Reform, Climate Change, and Energy Justice in Indigenous Communities</a:t>
              </a:r>
              <a:endParaRPr/>
            </a:p>
          </p:txBody>
        </p:sp>
        <p:sp>
          <p:nvSpPr>
            <p:cNvPr id="347" name="Google Shape;347;p16"/>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a:t>
              </a:r>
              <a:endParaRPr/>
            </a:p>
          </p:txBody>
        </p:sp>
      </p:grpSp>
      <p:grpSp>
        <p:nvGrpSpPr>
          <p:cNvPr id="348" name="Google Shape;348;p16"/>
          <p:cNvGrpSpPr/>
          <p:nvPr/>
        </p:nvGrpSpPr>
        <p:grpSpPr>
          <a:xfrm>
            <a:off x="1028700" y="3170497"/>
            <a:ext cx="5179725" cy="1272293"/>
            <a:chOff x="0" y="-47625"/>
            <a:chExt cx="6906300" cy="1696390"/>
          </a:xfrm>
        </p:grpSpPr>
        <p:sp>
          <p:nvSpPr>
            <p:cNvPr id="349" name="Google Shape;349;p16"/>
            <p:cNvSpPr txBox="1"/>
            <p:nvPr/>
          </p:nvSpPr>
          <p:spPr>
            <a:xfrm>
              <a:off x="0" y="622165"/>
              <a:ext cx="69063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sng" cap="none" strike="noStrike">
                  <a:solidFill>
                    <a:srgbClr val="4A4849"/>
                  </a:solidFill>
                  <a:latin typeface="Arial"/>
                  <a:ea typeface="Arial"/>
                  <a:cs typeface="Arial"/>
                  <a:sym typeface="Arial"/>
                  <a:hlinkClick r:id="rId6">
                    <a:extLst>
                      <a:ext uri="{A12FA001-AC4F-418D-AE19-62706E023703}">
                        <ahyp:hlinkClr val="tx"/>
                      </a:ext>
                    </a:extLst>
                  </a:hlinkClick>
                </a:rPr>
                <a:t>MIT Energy Justice with US DOE's Dr. Shalanda Baker</a:t>
              </a:r>
              <a:endParaRPr/>
            </a:p>
          </p:txBody>
        </p:sp>
        <p:sp>
          <p:nvSpPr>
            <p:cNvPr id="350" name="Google Shape;350;p16"/>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Watch</a:t>
              </a:r>
              <a:endParaRPr/>
            </a:p>
          </p:txBody>
        </p:sp>
      </p:grpSp>
      <p:grpSp>
        <p:nvGrpSpPr>
          <p:cNvPr id="351" name="Google Shape;351;p16"/>
          <p:cNvGrpSpPr/>
          <p:nvPr/>
        </p:nvGrpSpPr>
        <p:grpSpPr>
          <a:xfrm>
            <a:off x="7065096" y="1631380"/>
            <a:ext cx="10194300" cy="1657268"/>
            <a:chOff x="0" y="-47625"/>
            <a:chExt cx="13592400" cy="2209690"/>
          </a:xfrm>
        </p:grpSpPr>
        <p:sp>
          <p:nvSpPr>
            <p:cNvPr id="352" name="Google Shape;352;p16"/>
            <p:cNvSpPr txBox="1"/>
            <p:nvPr/>
          </p:nvSpPr>
          <p:spPr>
            <a:xfrm>
              <a:off x="0" y="622165"/>
              <a:ext cx="13592400" cy="15399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is energy justice a complicated issue?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is this demonstrated by wind farms in Oaxaca?</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can we meet growth sustainably?</a:t>
              </a:r>
              <a:endParaRPr/>
            </a:p>
          </p:txBody>
        </p:sp>
        <p:sp>
          <p:nvSpPr>
            <p:cNvPr id="353" name="Google Shape;353;p16"/>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Discuss the video and the paper</a:t>
              </a:r>
              <a:endParaRPr/>
            </a:p>
          </p:txBody>
        </p:sp>
      </p:grpSp>
      <p:sp>
        <p:nvSpPr>
          <p:cNvPr id="354" name="Google Shape;354;p16"/>
          <p:cNvSpPr txBox="1"/>
          <p:nvPr/>
        </p:nvSpPr>
        <p:spPr>
          <a:xfrm>
            <a:off x="9466299" y="9043352"/>
            <a:ext cx="5391900" cy="33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199" u="none" cap="none" strike="noStrike">
                <a:solidFill>
                  <a:srgbClr val="000000"/>
                </a:solidFill>
                <a:latin typeface="Arial"/>
                <a:ea typeface="Arial"/>
                <a:cs typeface="Arial"/>
                <a:sym typeface="Arial"/>
              </a:rPr>
              <a:t>Dr. Shalanda Baker</a:t>
            </a:r>
            <a:endParaRPr/>
          </a:p>
        </p:txBody>
      </p:sp>
      <p:grpSp>
        <p:nvGrpSpPr>
          <p:cNvPr id="355" name="Google Shape;355;p16"/>
          <p:cNvGrpSpPr/>
          <p:nvPr/>
        </p:nvGrpSpPr>
        <p:grpSpPr>
          <a:xfrm>
            <a:off x="962025" y="1003725"/>
            <a:ext cx="8746178" cy="458700"/>
            <a:chOff x="962025" y="1003725"/>
            <a:chExt cx="8746178" cy="458700"/>
          </a:xfrm>
        </p:grpSpPr>
        <p:sp>
          <p:nvSpPr>
            <p:cNvPr id="356" name="Google Shape;356;p16"/>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57" name="Google Shape;357;p16"/>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#4</a:t>
              </a:r>
              <a:endParaRPr/>
            </a:p>
          </p:txBody>
        </p:sp>
      </p:grpSp>
      <p:sp>
        <p:nvSpPr>
          <p:cNvPr id="358" name="Google Shape;358;p16"/>
          <p:cNvSpPr txBox="1"/>
          <p:nvPr/>
        </p:nvSpPr>
        <p:spPr>
          <a:xfrm>
            <a:off x="9907150" y="8069275"/>
            <a:ext cx="4510200" cy="7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FAF6EE"/>
                </a:solidFill>
              </a:rPr>
              <a:t>© Northeastern University. All rights reserved. This content is excluded from our Creative Commons license. For more information, see </a:t>
            </a:r>
            <a:r>
              <a:rPr lang="en-US" sz="1200" u="sng">
                <a:solidFill>
                  <a:srgbClr val="FAF6EE"/>
                </a:solidFill>
                <a:hlinkClick r:id="rId7">
                  <a:extLst>
                    <a:ext uri="{A12FA001-AC4F-418D-AE19-62706E023703}">
                      <ahyp:hlinkClr val="tx"/>
                    </a:ext>
                  </a:extLst>
                </a:hlinkClick>
              </a:rPr>
              <a:t>https://ocw.mit.edu/help/faq-fair-use/</a:t>
            </a:r>
            <a:r>
              <a:rPr lang="en-US" sz="1200">
                <a:solidFill>
                  <a:srgbClr val="FAF6EE"/>
                </a:solidFill>
              </a:rPr>
              <a:t> .</a:t>
            </a:r>
            <a:endParaRPr sz="1200">
              <a:solidFill>
                <a:srgbClr val="FAF6EE"/>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62" name="Shape 362"/>
        <p:cNvGrpSpPr/>
        <p:nvPr/>
      </p:nvGrpSpPr>
      <p:grpSpPr>
        <a:xfrm>
          <a:off x="0" y="0"/>
          <a:ext cx="0" cy="0"/>
          <a:chOff x="0" y="0"/>
          <a:chExt cx="0" cy="0"/>
        </a:xfrm>
      </p:grpSpPr>
      <p:sp>
        <p:nvSpPr>
          <p:cNvPr id="363" name="Google Shape;363;p17"/>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64" name="Google Shape;364;p17"/>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365" name="Google Shape;365;p17"/>
          <p:cNvGrpSpPr/>
          <p:nvPr/>
        </p:nvGrpSpPr>
        <p:grpSpPr>
          <a:xfrm>
            <a:off x="1066800" y="1677389"/>
            <a:ext cx="10425375" cy="7274569"/>
            <a:chOff x="0" y="104775"/>
            <a:chExt cx="13900500" cy="9699425"/>
          </a:xfrm>
        </p:grpSpPr>
        <p:sp>
          <p:nvSpPr>
            <p:cNvPr id="366" name="Google Shape;366;p17"/>
            <p:cNvSpPr txBox="1"/>
            <p:nvPr/>
          </p:nvSpPr>
          <p:spPr>
            <a:xfrm>
              <a:off x="0" y="104775"/>
              <a:ext cx="13900500" cy="889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Case Studies: Perspectives on Energy Justice</a:t>
              </a:r>
              <a:endParaRPr/>
            </a:p>
          </p:txBody>
        </p:sp>
        <p:sp>
          <p:nvSpPr>
            <p:cNvPr id="367" name="Google Shape;367;p17"/>
            <p:cNvSpPr txBox="1"/>
            <p:nvPr/>
          </p:nvSpPr>
          <p:spPr>
            <a:xfrm>
              <a:off x="0" y="9147500"/>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4</a:t>
              </a:r>
              <a:endParaRPr/>
            </a:p>
          </p:txBody>
        </p:sp>
      </p:grpSp>
      <p:sp>
        <p:nvSpPr>
          <p:cNvPr id="368" name="Google Shape;368;p17"/>
          <p:cNvSpPr/>
          <p:nvPr/>
        </p:nvSpPr>
        <p:spPr>
          <a:xfrm>
            <a:off x="12248997" y="0"/>
            <a:ext cx="6039003" cy="9715500"/>
          </a:xfrm>
          <a:custGeom>
            <a:rect b="b" l="l" r="r" t="t"/>
            <a:pathLst>
              <a:path extrusionOk="0" h="9715500" w="6039003">
                <a:moveTo>
                  <a:pt x="0" y="0"/>
                </a:moveTo>
                <a:lnTo>
                  <a:pt x="6039003" y="0"/>
                </a:lnTo>
                <a:lnTo>
                  <a:pt x="6039003" y="9715500"/>
                </a:lnTo>
                <a:lnTo>
                  <a:pt x="0" y="9715500"/>
                </a:lnTo>
                <a:lnTo>
                  <a:pt x="0" y="0"/>
                </a:lnTo>
                <a:close/>
              </a:path>
            </a:pathLst>
          </a:custGeom>
          <a:blipFill rotWithShape="1">
            <a:blip r:embed="rId3">
              <a:alphaModFix/>
            </a:blip>
            <a:stretch>
              <a:fillRect b="0" l="-62458" r="-79000" t="0"/>
            </a:stretch>
          </a:blipFill>
          <a:ln>
            <a:noFill/>
          </a:ln>
        </p:spPr>
      </p:sp>
      <p:sp>
        <p:nvSpPr>
          <p:cNvPr id="369" name="Google Shape;369;p17"/>
          <p:cNvSpPr txBox="1"/>
          <p:nvPr/>
        </p:nvSpPr>
        <p:spPr>
          <a:xfrm>
            <a:off x="12373950" y="173175"/>
            <a:ext cx="5789100" cy="261600"/>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lang="en-US" sz="1699">
                <a:solidFill>
                  <a:srgbClr val="FAF6EE"/>
                </a:solidFill>
              </a:rPr>
              <a:t>Photo courtesy of </a:t>
            </a:r>
            <a:r>
              <a:rPr lang="en-US" sz="1699" u="sng">
                <a:solidFill>
                  <a:srgbClr val="FAF6EE"/>
                </a:solidFill>
                <a:hlinkClick r:id="rId4">
                  <a:extLst>
                    <a:ext uri="{A12FA001-AC4F-418D-AE19-62706E023703}">
                      <ahyp:hlinkClr val="tx"/>
                    </a:ext>
                  </a:extLst>
                </a:hlinkClick>
              </a:rPr>
              <a:t>Mark Dixon</a:t>
            </a:r>
            <a:r>
              <a:rPr lang="en-US" sz="1699">
                <a:solidFill>
                  <a:srgbClr val="FAF6EE"/>
                </a:solidFill>
              </a:rPr>
              <a:t> on Flickr. License: CC BY.</a:t>
            </a:r>
            <a:endParaRPr sz="1300">
              <a:solidFill>
                <a:srgbClr val="FAF6EE"/>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73" name="Shape 373"/>
        <p:cNvGrpSpPr/>
        <p:nvPr/>
      </p:nvGrpSpPr>
      <p:grpSpPr>
        <a:xfrm>
          <a:off x="0" y="0"/>
          <a:ext cx="0" cy="0"/>
          <a:chOff x="0" y="0"/>
          <a:chExt cx="0" cy="0"/>
        </a:xfrm>
      </p:grpSpPr>
      <p:sp>
        <p:nvSpPr>
          <p:cNvPr id="374" name="Google Shape;374;p18"/>
          <p:cNvSpPr/>
          <p:nvPr/>
        </p:nvSpPr>
        <p:spPr>
          <a:xfrm>
            <a:off x="6568563" y="9715500"/>
            <a:ext cx="11719437" cy="571500"/>
          </a:xfrm>
          <a:custGeom>
            <a:rect b="b" l="l" r="r" t="t"/>
            <a:pathLst>
              <a:path extrusionOk="0" h="150519" w="3086601">
                <a:moveTo>
                  <a:pt x="0" y="0"/>
                </a:moveTo>
                <a:lnTo>
                  <a:pt x="3086601" y="0"/>
                </a:lnTo>
                <a:lnTo>
                  <a:pt x="3086601" y="150519"/>
                </a:lnTo>
                <a:lnTo>
                  <a:pt x="0" y="150519"/>
                </a:lnTo>
                <a:close/>
              </a:path>
            </a:pathLst>
          </a:custGeom>
          <a:solidFill>
            <a:srgbClr val="4A4849"/>
          </a:solidFill>
          <a:ln>
            <a:noFill/>
          </a:ln>
        </p:spPr>
      </p:sp>
      <p:sp>
        <p:nvSpPr>
          <p:cNvPr id="375" name="Google Shape;375;p18"/>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376" name="Google Shape;376;p18"/>
          <p:cNvSpPr/>
          <p:nvPr/>
        </p:nvSpPr>
        <p:spPr>
          <a:xfrm>
            <a:off x="9691537" y="1727378"/>
            <a:ext cx="5120016" cy="5120016"/>
          </a:xfrm>
          <a:custGeom>
            <a:rect b="b" l="l" r="r" t="t"/>
            <a:pathLst>
              <a:path extrusionOk="0" h="5120016" w="5120016">
                <a:moveTo>
                  <a:pt x="0" y="0"/>
                </a:moveTo>
                <a:lnTo>
                  <a:pt x="5120016" y="0"/>
                </a:lnTo>
                <a:lnTo>
                  <a:pt x="5120016" y="5120016"/>
                </a:lnTo>
                <a:lnTo>
                  <a:pt x="0" y="5120016"/>
                </a:lnTo>
                <a:lnTo>
                  <a:pt x="0" y="0"/>
                </a:lnTo>
                <a:close/>
              </a:path>
            </a:pathLst>
          </a:custGeom>
          <a:blipFill rotWithShape="1">
            <a:blip r:embed="rId3">
              <a:alphaModFix/>
            </a:blip>
            <a:stretch>
              <a:fillRect b="0" l="-11319" r="-11318" t="0"/>
            </a:stretch>
          </a:blipFill>
          <a:ln>
            <a:noFill/>
          </a:ln>
        </p:spPr>
      </p:sp>
      <p:sp>
        <p:nvSpPr>
          <p:cNvPr id="377" name="Google Shape;377;p18"/>
          <p:cNvSpPr txBox="1"/>
          <p:nvPr/>
        </p:nvSpPr>
        <p:spPr>
          <a:xfrm>
            <a:off x="1038162" y="1695674"/>
            <a:ext cx="4254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INDIGENOUS PERSPECTIVE</a:t>
            </a:r>
            <a:endParaRPr/>
          </a:p>
        </p:txBody>
      </p:sp>
      <p:grpSp>
        <p:nvGrpSpPr>
          <p:cNvPr id="378" name="Google Shape;378;p18"/>
          <p:cNvGrpSpPr/>
          <p:nvPr/>
        </p:nvGrpSpPr>
        <p:grpSpPr>
          <a:xfrm>
            <a:off x="1028700" y="5107781"/>
            <a:ext cx="5179725" cy="2812193"/>
            <a:chOff x="0" y="-47625"/>
            <a:chExt cx="6906300" cy="3749590"/>
          </a:xfrm>
        </p:grpSpPr>
        <p:sp>
          <p:nvSpPr>
            <p:cNvPr id="379" name="Google Shape;379;p18"/>
            <p:cNvSpPr txBox="1"/>
            <p:nvPr/>
          </p:nvSpPr>
          <p:spPr>
            <a:xfrm>
              <a:off x="0" y="622165"/>
              <a:ext cx="6906300" cy="307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BMWC has been working for just, renewable energy on the Navajo nation for over 20 years.</a:t>
              </a:r>
              <a:endParaRPr/>
            </a:p>
            <a:p>
              <a:pPr indent="0" lvl="0" marL="0" marR="0" rtl="0" algn="l">
                <a:lnSpc>
                  <a:spcPct val="100000"/>
                </a:lnSpc>
                <a:spcBef>
                  <a:spcPts val="0"/>
                </a:spcBef>
                <a:spcAft>
                  <a:spcPts val="0"/>
                </a:spcAft>
                <a:buNone/>
              </a:pPr>
              <a:r>
                <a:t/>
              </a:r>
              <a:endParaRPr b="0" i="0" sz="2501"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How is the Navajo Nation working towards a Just Transition?</a:t>
              </a:r>
              <a:endParaRPr/>
            </a:p>
          </p:txBody>
        </p:sp>
        <p:sp>
          <p:nvSpPr>
            <p:cNvPr id="380" name="Google Shape;380;p18"/>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Discuss</a:t>
              </a:r>
              <a:endParaRPr/>
            </a:p>
          </p:txBody>
        </p:sp>
      </p:grpSp>
      <p:grpSp>
        <p:nvGrpSpPr>
          <p:cNvPr id="381" name="Google Shape;381;p18"/>
          <p:cNvGrpSpPr/>
          <p:nvPr/>
        </p:nvGrpSpPr>
        <p:grpSpPr>
          <a:xfrm>
            <a:off x="1028700" y="3170497"/>
            <a:ext cx="5179725" cy="1272293"/>
            <a:chOff x="0" y="-47625"/>
            <a:chExt cx="6906300" cy="1696390"/>
          </a:xfrm>
        </p:grpSpPr>
        <p:sp>
          <p:nvSpPr>
            <p:cNvPr id="382" name="Google Shape;382;p18"/>
            <p:cNvSpPr txBox="1"/>
            <p:nvPr/>
          </p:nvSpPr>
          <p:spPr>
            <a:xfrm>
              <a:off x="0" y="622165"/>
              <a:ext cx="69063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Jihan Gearon: Towards a Just Transition</a:t>
              </a:r>
              <a:endParaRPr/>
            </a:p>
          </p:txBody>
        </p:sp>
        <p:sp>
          <p:nvSpPr>
            <p:cNvPr id="383" name="Google Shape;383;p18"/>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Listen</a:t>
              </a:r>
              <a:endParaRPr/>
            </a:p>
          </p:txBody>
        </p:sp>
      </p:grpSp>
      <p:sp>
        <p:nvSpPr>
          <p:cNvPr id="384" name="Google Shape;384;p18"/>
          <p:cNvSpPr txBox="1"/>
          <p:nvPr/>
        </p:nvSpPr>
        <p:spPr>
          <a:xfrm>
            <a:off x="9555646" y="6977000"/>
            <a:ext cx="5391900" cy="33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199" u="none" cap="none" strike="noStrike">
                <a:solidFill>
                  <a:srgbClr val="000000"/>
                </a:solidFill>
                <a:latin typeface="Arial"/>
                <a:ea typeface="Arial"/>
                <a:cs typeface="Arial"/>
                <a:sym typeface="Arial"/>
              </a:rPr>
              <a:t>Jihan Gearon</a:t>
            </a:r>
            <a:endParaRPr/>
          </a:p>
        </p:txBody>
      </p:sp>
      <p:sp>
        <p:nvSpPr>
          <p:cNvPr id="385" name="Google Shape;385;p18"/>
          <p:cNvSpPr txBox="1"/>
          <p:nvPr/>
        </p:nvSpPr>
        <p:spPr>
          <a:xfrm>
            <a:off x="9691537" y="7416420"/>
            <a:ext cx="5120100" cy="67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99" u="none" cap="none" strike="noStrike">
                <a:solidFill>
                  <a:srgbClr val="000000"/>
                </a:solidFill>
                <a:latin typeface="Arial"/>
                <a:ea typeface="Arial"/>
                <a:cs typeface="Arial"/>
                <a:sym typeface="Arial"/>
              </a:rPr>
              <a:t>Executive Director, Black Mesa Water Coalition</a:t>
            </a:r>
            <a:endParaRPr/>
          </a:p>
        </p:txBody>
      </p:sp>
      <p:grpSp>
        <p:nvGrpSpPr>
          <p:cNvPr id="386" name="Google Shape;386;p18"/>
          <p:cNvGrpSpPr/>
          <p:nvPr/>
        </p:nvGrpSpPr>
        <p:grpSpPr>
          <a:xfrm>
            <a:off x="962025" y="1003725"/>
            <a:ext cx="8746178" cy="458700"/>
            <a:chOff x="962025" y="1003725"/>
            <a:chExt cx="8746178" cy="458700"/>
          </a:xfrm>
        </p:grpSpPr>
        <p:sp>
          <p:nvSpPr>
            <p:cNvPr id="387" name="Google Shape;387;p18"/>
            <p:cNvSpPr/>
            <p:nvPr/>
          </p:nvSpPr>
          <p:spPr>
            <a:xfrm>
              <a:off x="962025" y="1003725"/>
              <a:ext cx="24123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88" name="Google Shape;388;p18"/>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CASE STUDY</a:t>
              </a:r>
              <a:r>
                <a:rPr lang="en-US" sz="2000">
                  <a:solidFill>
                    <a:srgbClr val="FAF6EE"/>
                  </a:solidFill>
                </a:rPr>
                <a:t> #1</a:t>
              </a:r>
              <a:endParaRPr/>
            </a:p>
          </p:txBody>
        </p:sp>
      </p:grpSp>
      <p:sp>
        <p:nvSpPr>
          <p:cNvPr id="389" name="Google Shape;389;p18"/>
          <p:cNvSpPr txBox="1"/>
          <p:nvPr/>
        </p:nvSpPr>
        <p:spPr>
          <a:xfrm>
            <a:off x="7587500" y="8867200"/>
            <a:ext cx="9328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4A4849"/>
                </a:solidFill>
              </a:rPr>
              <a:t>Photo © KXCI. All rights reserved. This content is excluded from our Creative Commons license. For more information, see </a:t>
            </a:r>
            <a:r>
              <a:rPr lang="en-US" u="sng">
                <a:solidFill>
                  <a:srgbClr val="4A4849"/>
                </a:solidFill>
                <a:hlinkClick r:id="rId5">
                  <a:extLst>
                    <a:ext uri="{A12FA001-AC4F-418D-AE19-62706E023703}">
                      <ahyp:hlinkClr val="tx"/>
                    </a:ext>
                  </a:extLst>
                </a:hlinkClick>
              </a:rPr>
              <a:t>https://ocw.mit.edu/help/faq-fair-use/</a:t>
            </a:r>
            <a:r>
              <a:rPr lang="en-US">
                <a:solidFill>
                  <a:srgbClr val="4A4849"/>
                </a:solidFill>
              </a:rPr>
              <a:t> .</a:t>
            </a:r>
            <a:endParaRPr>
              <a:solidFill>
                <a:srgbClr val="4A484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93" name="Shape 393"/>
        <p:cNvGrpSpPr/>
        <p:nvPr/>
      </p:nvGrpSpPr>
      <p:grpSpPr>
        <a:xfrm>
          <a:off x="0" y="0"/>
          <a:ext cx="0" cy="0"/>
          <a:chOff x="0" y="0"/>
          <a:chExt cx="0" cy="0"/>
        </a:xfrm>
      </p:grpSpPr>
      <p:sp>
        <p:nvSpPr>
          <p:cNvPr id="394" name="Google Shape;394;p19"/>
          <p:cNvSpPr/>
          <p:nvPr/>
        </p:nvSpPr>
        <p:spPr>
          <a:xfrm>
            <a:off x="6568563" y="9715500"/>
            <a:ext cx="11719437" cy="571500"/>
          </a:xfrm>
          <a:custGeom>
            <a:rect b="b" l="l" r="r" t="t"/>
            <a:pathLst>
              <a:path extrusionOk="0" h="150519" w="3086601">
                <a:moveTo>
                  <a:pt x="0" y="0"/>
                </a:moveTo>
                <a:lnTo>
                  <a:pt x="3086601" y="0"/>
                </a:lnTo>
                <a:lnTo>
                  <a:pt x="3086601" y="150519"/>
                </a:lnTo>
                <a:lnTo>
                  <a:pt x="0" y="150519"/>
                </a:lnTo>
                <a:close/>
              </a:path>
            </a:pathLst>
          </a:custGeom>
          <a:solidFill>
            <a:srgbClr val="4A4849"/>
          </a:solidFill>
          <a:ln>
            <a:noFill/>
          </a:ln>
        </p:spPr>
      </p:sp>
      <p:sp>
        <p:nvSpPr>
          <p:cNvPr id="395" name="Google Shape;395;p19"/>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396" name="Google Shape;396;p19"/>
          <p:cNvSpPr/>
          <p:nvPr/>
        </p:nvSpPr>
        <p:spPr>
          <a:xfrm>
            <a:off x="6568563" y="0"/>
            <a:ext cx="11719437" cy="9715500"/>
          </a:xfrm>
          <a:custGeom>
            <a:rect b="b" l="l" r="r" t="t"/>
            <a:pathLst>
              <a:path extrusionOk="0" h="9715500" w="11719437">
                <a:moveTo>
                  <a:pt x="0" y="0"/>
                </a:moveTo>
                <a:lnTo>
                  <a:pt x="11719437" y="0"/>
                </a:lnTo>
                <a:lnTo>
                  <a:pt x="11719437" y="9715500"/>
                </a:lnTo>
                <a:lnTo>
                  <a:pt x="0" y="9715500"/>
                </a:lnTo>
                <a:lnTo>
                  <a:pt x="0" y="0"/>
                </a:lnTo>
                <a:close/>
              </a:path>
            </a:pathLst>
          </a:custGeom>
          <a:blipFill rotWithShape="1">
            <a:blip r:embed="rId3">
              <a:alphaModFix/>
            </a:blip>
            <a:stretch>
              <a:fillRect b="0" l="0" r="-10292" t="0"/>
            </a:stretch>
          </a:blipFill>
          <a:ln>
            <a:noFill/>
          </a:ln>
        </p:spPr>
      </p:sp>
      <p:sp>
        <p:nvSpPr>
          <p:cNvPr id="397" name="Google Shape;397;p19"/>
          <p:cNvSpPr txBox="1"/>
          <p:nvPr/>
        </p:nvSpPr>
        <p:spPr>
          <a:xfrm>
            <a:off x="1038162" y="1695674"/>
            <a:ext cx="4254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RURAL PERSPECTIVE</a:t>
            </a:r>
            <a:endParaRPr/>
          </a:p>
        </p:txBody>
      </p:sp>
      <p:grpSp>
        <p:nvGrpSpPr>
          <p:cNvPr id="398" name="Google Shape;398;p19"/>
          <p:cNvGrpSpPr/>
          <p:nvPr/>
        </p:nvGrpSpPr>
        <p:grpSpPr>
          <a:xfrm>
            <a:off x="1028700" y="5107781"/>
            <a:ext cx="5179725" cy="2042243"/>
            <a:chOff x="0" y="-47625"/>
            <a:chExt cx="6906300" cy="2722990"/>
          </a:xfrm>
        </p:grpSpPr>
        <p:sp>
          <p:nvSpPr>
            <p:cNvPr id="399" name="Google Shape;399;p19"/>
            <p:cNvSpPr txBox="1"/>
            <p:nvPr/>
          </p:nvSpPr>
          <p:spPr>
            <a:xfrm>
              <a:off x="0" y="622165"/>
              <a:ext cx="6906300" cy="20532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is the conflict arising in rural areas over clean energy?</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do you see as a potential solution to this problem?</a:t>
              </a:r>
              <a:endParaRPr/>
            </a:p>
          </p:txBody>
        </p:sp>
        <p:sp>
          <p:nvSpPr>
            <p:cNvPr id="400" name="Google Shape;400;p19"/>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Discuss</a:t>
              </a:r>
              <a:endParaRPr/>
            </a:p>
          </p:txBody>
        </p:sp>
      </p:grpSp>
      <p:grpSp>
        <p:nvGrpSpPr>
          <p:cNvPr id="401" name="Google Shape;401;p19"/>
          <p:cNvGrpSpPr/>
          <p:nvPr/>
        </p:nvGrpSpPr>
        <p:grpSpPr>
          <a:xfrm>
            <a:off x="1028700" y="3036423"/>
            <a:ext cx="5179725" cy="1657268"/>
            <a:chOff x="0" y="357810"/>
            <a:chExt cx="6906300" cy="2209690"/>
          </a:xfrm>
        </p:grpSpPr>
        <p:sp>
          <p:nvSpPr>
            <p:cNvPr id="402" name="Google Shape;402;p19"/>
            <p:cNvSpPr txBox="1"/>
            <p:nvPr/>
          </p:nvSpPr>
          <p:spPr>
            <a:xfrm>
              <a:off x="0" y="1027600"/>
              <a:ext cx="69063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Even in the bright of day, some Central Washington residents have a solar energy ‘nightmare’</a:t>
              </a:r>
              <a:endParaRPr/>
            </a:p>
          </p:txBody>
        </p:sp>
        <p:sp>
          <p:nvSpPr>
            <p:cNvPr id="403" name="Google Shape;403;p19"/>
            <p:cNvSpPr txBox="1"/>
            <p:nvPr/>
          </p:nvSpPr>
          <p:spPr>
            <a:xfrm>
              <a:off x="0" y="357810"/>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Watch</a:t>
              </a:r>
              <a:endParaRPr/>
            </a:p>
          </p:txBody>
        </p:sp>
      </p:grpSp>
      <p:sp>
        <p:nvSpPr>
          <p:cNvPr id="404" name="Google Shape;404;p19"/>
          <p:cNvSpPr txBox="1"/>
          <p:nvPr/>
        </p:nvSpPr>
        <p:spPr>
          <a:xfrm>
            <a:off x="7044783" y="572620"/>
            <a:ext cx="10767000" cy="431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solidFill>
                  <a:srgbClr val="FAF6EE"/>
                </a:solidFill>
              </a:rPr>
              <a:t>© </a:t>
            </a:r>
            <a:r>
              <a:rPr lang="en-US">
                <a:solidFill>
                  <a:srgbClr val="FAF6EE"/>
                </a:solidFill>
              </a:rPr>
              <a:t>Courtney Flatt / NWPB. All rights reserved. This content is excluded from our Creative Commons license. For more information, see </a:t>
            </a:r>
            <a:r>
              <a:rPr lang="en-US" u="sng">
                <a:solidFill>
                  <a:srgbClr val="FAF6EE"/>
                </a:solidFill>
                <a:hlinkClick r:id="rId5">
                  <a:extLst>
                    <a:ext uri="{A12FA001-AC4F-418D-AE19-62706E023703}">
                      <ahyp:hlinkClr val="tx"/>
                    </a:ext>
                  </a:extLst>
                </a:hlinkClick>
              </a:rPr>
              <a:t>https://ocw.mit.edu/help/faq-fair-use/</a:t>
            </a:r>
            <a:r>
              <a:rPr lang="en-US">
                <a:solidFill>
                  <a:srgbClr val="FAF6EE"/>
                </a:solidFill>
              </a:rPr>
              <a:t> </a:t>
            </a:r>
            <a:r>
              <a:rPr lang="en-US">
                <a:solidFill>
                  <a:srgbClr val="FAF6EE"/>
                </a:solidFill>
              </a:rPr>
              <a:t>.</a:t>
            </a:r>
            <a:endParaRPr>
              <a:solidFill>
                <a:srgbClr val="FAF6EE"/>
              </a:solidFill>
            </a:endParaRPr>
          </a:p>
        </p:txBody>
      </p:sp>
      <p:grpSp>
        <p:nvGrpSpPr>
          <p:cNvPr id="405" name="Google Shape;405;p19"/>
          <p:cNvGrpSpPr/>
          <p:nvPr/>
        </p:nvGrpSpPr>
        <p:grpSpPr>
          <a:xfrm>
            <a:off x="962025" y="1003725"/>
            <a:ext cx="8746178" cy="458700"/>
            <a:chOff x="962025" y="1003725"/>
            <a:chExt cx="8746178" cy="458700"/>
          </a:xfrm>
        </p:grpSpPr>
        <p:sp>
          <p:nvSpPr>
            <p:cNvPr id="406" name="Google Shape;406;p19"/>
            <p:cNvSpPr/>
            <p:nvPr/>
          </p:nvSpPr>
          <p:spPr>
            <a:xfrm>
              <a:off x="962025" y="1003725"/>
              <a:ext cx="24123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t/>
              </a:r>
              <a:endParaRPr>
                <a:latin typeface="Calibri"/>
                <a:ea typeface="Calibri"/>
                <a:cs typeface="Calibri"/>
                <a:sym typeface="Calibri"/>
              </a:endParaRPr>
            </a:p>
          </p:txBody>
        </p:sp>
        <p:sp>
          <p:nvSpPr>
            <p:cNvPr id="407" name="Google Shape;407;p19"/>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000">
                  <a:solidFill>
                    <a:srgbClr val="FAF6EE"/>
                  </a:solidFill>
                </a:rPr>
                <a:t>CASE STUDY #2</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00" name="Shape 100"/>
        <p:cNvGrpSpPr/>
        <p:nvPr/>
      </p:nvGrpSpPr>
      <p:grpSpPr>
        <a:xfrm>
          <a:off x="0" y="0"/>
          <a:ext cx="0" cy="0"/>
          <a:chOff x="0" y="0"/>
          <a:chExt cx="0" cy="0"/>
        </a:xfrm>
      </p:grpSpPr>
      <p:sp>
        <p:nvSpPr>
          <p:cNvPr id="101" name="Google Shape;101;p2"/>
          <p:cNvSpPr/>
          <p:nvPr/>
        </p:nvSpPr>
        <p:spPr>
          <a:xfrm>
            <a:off x="12109400" y="66"/>
            <a:ext cx="6178445" cy="9715625"/>
          </a:xfrm>
          <a:custGeom>
            <a:rect b="b" l="l" r="r" t="t"/>
            <a:pathLst>
              <a:path extrusionOk="0" h="150519" w="1872256">
                <a:moveTo>
                  <a:pt x="0" y="0"/>
                </a:moveTo>
                <a:lnTo>
                  <a:pt x="1872256" y="0"/>
                </a:lnTo>
                <a:lnTo>
                  <a:pt x="1872256" y="150519"/>
                </a:lnTo>
                <a:lnTo>
                  <a:pt x="0" y="150519"/>
                </a:lnTo>
                <a:close/>
              </a:path>
            </a:pathLst>
          </a:custGeom>
          <a:solidFill>
            <a:schemeClr val="dk1"/>
          </a:solidFill>
          <a:ln>
            <a:noFill/>
          </a:ln>
        </p:spPr>
      </p:sp>
      <p:sp>
        <p:nvSpPr>
          <p:cNvPr id="102" name="Google Shape;102;p2"/>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03" name="Google Shape;103;p2"/>
          <p:cNvSpPr txBox="1"/>
          <p:nvPr/>
        </p:nvSpPr>
        <p:spPr>
          <a:xfrm>
            <a:off x="1028700" y="1095375"/>
            <a:ext cx="1075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What’s in this module?</a:t>
            </a:r>
            <a:endParaRPr/>
          </a:p>
        </p:txBody>
      </p:sp>
      <p:sp>
        <p:nvSpPr>
          <p:cNvPr id="104" name="Google Shape;104;p2"/>
          <p:cNvSpPr txBox="1"/>
          <p:nvPr/>
        </p:nvSpPr>
        <p:spPr>
          <a:xfrm>
            <a:off x="1028700" y="3042705"/>
            <a:ext cx="10679100" cy="240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This module includes content from energy justice activists, policy makers, scientists, community organizations, and other individuals. The module contains an introduction to energy justice, an overview of the U.S. energy system, special topics in energy justice, perspectives on energy justice, energy justice conflict, and information on the Just Transition.</a:t>
            </a:r>
            <a:endParaRPr/>
          </a:p>
        </p:txBody>
      </p:sp>
      <p:sp>
        <p:nvSpPr>
          <p:cNvPr id="105" name="Google Shape;105;p2"/>
          <p:cNvSpPr txBox="1"/>
          <p:nvPr/>
        </p:nvSpPr>
        <p:spPr>
          <a:xfrm>
            <a:off x="1028700" y="6267258"/>
            <a:ext cx="3058500" cy="240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7 parts</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3 videos</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1 podcast</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3 readings</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9 activities</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3 project options</a:t>
            </a:r>
            <a:endParaRPr/>
          </a:p>
        </p:txBody>
      </p:sp>
      <p:sp>
        <p:nvSpPr>
          <p:cNvPr id="106" name="Google Shape;106;p2"/>
          <p:cNvSpPr txBox="1"/>
          <p:nvPr/>
        </p:nvSpPr>
        <p:spPr>
          <a:xfrm>
            <a:off x="4487333" y="6267258"/>
            <a:ext cx="7220700" cy="16014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MIT Interview with Shalanda Baker</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Energy Justice Initiative</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5">
                  <a:extLst>
                    <a:ext uri="{A12FA001-AC4F-418D-AE19-62706E023703}">
                      <ahyp:hlinkClr val="tx"/>
                    </a:ext>
                  </a:extLst>
                </a:hlinkClick>
              </a:rPr>
              <a:t>MIT Renewable Energy Clinic</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6">
                  <a:extLst>
                    <a:ext uri="{A12FA001-AC4F-418D-AE19-62706E023703}">
                      <ahyp:hlinkClr val="tx"/>
                    </a:ext>
                  </a:extLst>
                </a:hlinkClick>
              </a:rPr>
              <a:t>The Climate Justice Alliance</a:t>
            </a:r>
            <a:r>
              <a:rPr b="0" i="0" lang="en-US" sz="2601" u="sng" cap="none" strike="noStrike">
                <a:solidFill>
                  <a:srgbClr val="4A4849"/>
                </a:solidFill>
                <a:latin typeface="Arial"/>
                <a:ea typeface="Arial"/>
                <a:cs typeface="Arial"/>
                <a:sym typeface="Arial"/>
              </a:rPr>
              <a:t> </a:t>
            </a:r>
            <a:endParaRPr/>
          </a:p>
        </p:txBody>
      </p:sp>
      <p:sp>
        <p:nvSpPr>
          <p:cNvPr id="107" name="Google Shape;107;p2"/>
          <p:cNvSpPr txBox="1"/>
          <p:nvPr/>
        </p:nvSpPr>
        <p:spPr>
          <a:xfrm>
            <a:off x="1028700" y="2523852"/>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Description</a:t>
            </a:r>
            <a:endParaRPr/>
          </a:p>
        </p:txBody>
      </p:sp>
      <p:sp>
        <p:nvSpPr>
          <p:cNvPr id="108" name="Google Shape;108;p2"/>
          <p:cNvSpPr txBox="1"/>
          <p:nvPr/>
        </p:nvSpPr>
        <p:spPr>
          <a:xfrm>
            <a:off x="1028700" y="5748406"/>
            <a:ext cx="30585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Contents</a:t>
            </a:r>
            <a:endParaRPr/>
          </a:p>
        </p:txBody>
      </p:sp>
      <p:sp>
        <p:nvSpPr>
          <p:cNvPr id="109" name="Google Shape;109;p2"/>
          <p:cNvSpPr txBox="1"/>
          <p:nvPr/>
        </p:nvSpPr>
        <p:spPr>
          <a:xfrm>
            <a:off x="4487333" y="5748406"/>
            <a:ext cx="72207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Key Resources</a:t>
            </a:r>
            <a:endParaRPr/>
          </a:p>
        </p:txBody>
      </p:sp>
      <p:sp>
        <p:nvSpPr>
          <p:cNvPr id="110" name="Google Shape;110;p2"/>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111" name="Google Shape;111;p2"/>
          <p:cNvSpPr/>
          <p:nvPr/>
        </p:nvSpPr>
        <p:spPr>
          <a:xfrm>
            <a:off x="12108162" y="2797535"/>
            <a:ext cx="6178038" cy="4120703"/>
          </a:xfrm>
          <a:custGeom>
            <a:rect b="b" l="l" r="r" t="t"/>
            <a:pathLst>
              <a:path extrusionOk="0" h="4120703" w="6178038">
                <a:moveTo>
                  <a:pt x="0" y="0"/>
                </a:moveTo>
                <a:lnTo>
                  <a:pt x="6178038" y="0"/>
                </a:lnTo>
                <a:lnTo>
                  <a:pt x="6178038" y="4120703"/>
                </a:lnTo>
                <a:lnTo>
                  <a:pt x="0" y="4120703"/>
                </a:lnTo>
                <a:lnTo>
                  <a:pt x="0" y="0"/>
                </a:lnTo>
                <a:close/>
              </a:path>
            </a:pathLst>
          </a:custGeom>
          <a:blipFill rotWithShape="1">
            <a:blip r:embed="rId7">
              <a:alphaModFix/>
            </a:blip>
            <a:stretch>
              <a:fillRect b="0" l="0" r="0" t="0"/>
            </a:stretch>
          </a:blipFill>
          <a:ln>
            <a:noFill/>
          </a:ln>
        </p:spPr>
      </p:sp>
      <p:sp>
        <p:nvSpPr>
          <p:cNvPr id="112" name="Google Shape;112;p2"/>
          <p:cNvSpPr txBox="1"/>
          <p:nvPr/>
        </p:nvSpPr>
        <p:spPr>
          <a:xfrm>
            <a:off x="12514526" y="7191400"/>
            <a:ext cx="5368200" cy="553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1799">
                <a:solidFill>
                  <a:srgbClr val="FAF6EE"/>
                </a:solidFill>
              </a:rPr>
              <a:t>Photo by Alex Garland, courtesy of </a:t>
            </a:r>
            <a:r>
              <a:rPr lang="en-US" sz="1799" u="sng">
                <a:solidFill>
                  <a:srgbClr val="FAF6EE"/>
                </a:solidFill>
                <a:hlinkClick r:id="rId8">
                  <a:extLst>
                    <a:ext uri="{A12FA001-AC4F-418D-AE19-62706E023703}">
                      <ahyp:hlinkClr val="tx"/>
                    </a:ext>
                  </a:extLst>
                </a:hlinkClick>
              </a:rPr>
              <a:t>Backbone Campaign</a:t>
            </a:r>
            <a:r>
              <a:rPr lang="en-US" sz="1799">
                <a:solidFill>
                  <a:srgbClr val="FAF6EE"/>
                </a:solidFill>
              </a:rPr>
              <a:t> on Flickr. License: CC BY.</a:t>
            </a:r>
            <a:endParaRPr>
              <a:solidFill>
                <a:srgbClr val="FAF6EE"/>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11" name="Shape 411"/>
        <p:cNvGrpSpPr/>
        <p:nvPr/>
      </p:nvGrpSpPr>
      <p:grpSpPr>
        <a:xfrm>
          <a:off x="0" y="0"/>
          <a:ext cx="0" cy="0"/>
          <a:chOff x="0" y="0"/>
          <a:chExt cx="0" cy="0"/>
        </a:xfrm>
      </p:grpSpPr>
      <p:sp>
        <p:nvSpPr>
          <p:cNvPr id="412" name="Google Shape;412;p20"/>
          <p:cNvSpPr/>
          <p:nvPr/>
        </p:nvSpPr>
        <p:spPr>
          <a:xfrm>
            <a:off x="6568600" y="-25"/>
            <a:ext cx="11721367" cy="9715625"/>
          </a:xfrm>
          <a:custGeom>
            <a:rect b="b" l="l" r="r" t="t"/>
            <a:pathLst>
              <a:path extrusionOk="0" h="150519" w="3086601">
                <a:moveTo>
                  <a:pt x="0" y="0"/>
                </a:moveTo>
                <a:lnTo>
                  <a:pt x="3086601" y="0"/>
                </a:lnTo>
                <a:lnTo>
                  <a:pt x="3086601" y="150519"/>
                </a:lnTo>
                <a:lnTo>
                  <a:pt x="0" y="150519"/>
                </a:lnTo>
                <a:close/>
              </a:path>
            </a:pathLst>
          </a:custGeom>
          <a:solidFill>
            <a:schemeClr val="lt1"/>
          </a:solidFill>
          <a:ln>
            <a:noFill/>
          </a:ln>
        </p:spPr>
      </p:sp>
      <p:sp>
        <p:nvSpPr>
          <p:cNvPr id="413" name="Google Shape;413;p20"/>
          <p:cNvSpPr/>
          <p:nvPr/>
        </p:nvSpPr>
        <p:spPr>
          <a:xfrm>
            <a:off x="6568592" y="9715506"/>
            <a:ext cx="12994590" cy="571596"/>
          </a:xfrm>
          <a:custGeom>
            <a:rect b="b" l="l" r="r" t="t"/>
            <a:pathLst>
              <a:path extrusionOk="0" h="150519" w="3086601">
                <a:moveTo>
                  <a:pt x="0" y="0"/>
                </a:moveTo>
                <a:lnTo>
                  <a:pt x="3086601" y="0"/>
                </a:lnTo>
                <a:lnTo>
                  <a:pt x="3086601" y="150519"/>
                </a:lnTo>
                <a:lnTo>
                  <a:pt x="0" y="150519"/>
                </a:lnTo>
                <a:close/>
              </a:path>
            </a:pathLst>
          </a:custGeom>
          <a:solidFill>
            <a:srgbClr val="4A4849"/>
          </a:solidFill>
          <a:ln>
            <a:noFill/>
          </a:ln>
        </p:spPr>
      </p:sp>
      <p:sp>
        <p:nvSpPr>
          <p:cNvPr id="414" name="Google Shape;414;p20"/>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415" name="Google Shape;415;p20"/>
          <p:cNvSpPr txBox="1"/>
          <p:nvPr/>
        </p:nvSpPr>
        <p:spPr>
          <a:xfrm>
            <a:off x="1038162" y="1695674"/>
            <a:ext cx="4254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INTERNATIONAL PERSPECTIVE</a:t>
            </a:r>
            <a:endParaRPr/>
          </a:p>
        </p:txBody>
      </p:sp>
      <p:grpSp>
        <p:nvGrpSpPr>
          <p:cNvPr id="416" name="Google Shape;416;p20"/>
          <p:cNvGrpSpPr/>
          <p:nvPr/>
        </p:nvGrpSpPr>
        <p:grpSpPr>
          <a:xfrm>
            <a:off x="1028700" y="5803712"/>
            <a:ext cx="5179725" cy="1272293"/>
            <a:chOff x="0" y="-279302"/>
            <a:chExt cx="6906300" cy="1696390"/>
          </a:xfrm>
        </p:grpSpPr>
        <p:sp>
          <p:nvSpPr>
            <p:cNvPr id="417" name="Google Shape;417;p20"/>
            <p:cNvSpPr txBox="1"/>
            <p:nvPr/>
          </p:nvSpPr>
          <p:spPr>
            <a:xfrm>
              <a:off x="0" y="390488"/>
              <a:ext cx="69063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What do the authors suggest for an ethical energy transformation?</a:t>
              </a:r>
              <a:endParaRPr/>
            </a:p>
          </p:txBody>
        </p:sp>
        <p:sp>
          <p:nvSpPr>
            <p:cNvPr id="418" name="Google Shape;418;p20"/>
            <p:cNvSpPr txBox="1"/>
            <p:nvPr/>
          </p:nvSpPr>
          <p:spPr>
            <a:xfrm>
              <a:off x="0" y="-279302"/>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Discuss</a:t>
              </a:r>
              <a:endParaRPr/>
            </a:p>
          </p:txBody>
        </p:sp>
      </p:grpSp>
      <p:grpSp>
        <p:nvGrpSpPr>
          <p:cNvPr id="419" name="Google Shape;419;p20"/>
          <p:cNvGrpSpPr/>
          <p:nvPr/>
        </p:nvGrpSpPr>
        <p:grpSpPr>
          <a:xfrm>
            <a:off x="1028700" y="3166937"/>
            <a:ext cx="5179725" cy="2042243"/>
            <a:chOff x="0" y="-47625"/>
            <a:chExt cx="6906300" cy="2722990"/>
          </a:xfrm>
        </p:grpSpPr>
        <p:sp>
          <p:nvSpPr>
            <p:cNvPr id="420" name="Google Shape;420;p20"/>
            <p:cNvSpPr txBox="1"/>
            <p:nvPr/>
          </p:nvSpPr>
          <p:spPr>
            <a:xfrm>
              <a:off x="0" y="622165"/>
              <a:ext cx="6906300" cy="205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Humanizing sociotechnical transitions through energy justice: An ethical framework for global transformative change</a:t>
              </a:r>
              <a:endParaRPr/>
            </a:p>
          </p:txBody>
        </p:sp>
        <p:sp>
          <p:nvSpPr>
            <p:cNvPr id="421" name="Google Shape;421;p20"/>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2501">
                  <a:solidFill>
                    <a:srgbClr val="4A4849"/>
                  </a:solidFill>
                </a:rPr>
                <a:t>Read</a:t>
              </a:r>
              <a:endParaRPr/>
            </a:p>
          </p:txBody>
        </p:sp>
      </p:grpSp>
      <p:grpSp>
        <p:nvGrpSpPr>
          <p:cNvPr id="422" name="Google Shape;422;p20"/>
          <p:cNvGrpSpPr/>
          <p:nvPr/>
        </p:nvGrpSpPr>
        <p:grpSpPr>
          <a:xfrm>
            <a:off x="962025" y="1003725"/>
            <a:ext cx="8746178" cy="458700"/>
            <a:chOff x="962025" y="1003725"/>
            <a:chExt cx="8746178" cy="458700"/>
          </a:xfrm>
        </p:grpSpPr>
        <p:sp>
          <p:nvSpPr>
            <p:cNvPr id="423" name="Google Shape;423;p20"/>
            <p:cNvSpPr/>
            <p:nvPr/>
          </p:nvSpPr>
          <p:spPr>
            <a:xfrm>
              <a:off x="962025" y="1003725"/>
              <a:ext cx="24123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24" name="Google Shape;424;p20"/>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CASE STUDY #3</a:t>
              </a:r>
              <a:endParaRPr/>
            </a:p>
          </p:txBody>
        </p:sp>
      </p:grpSp>
      <p:pic>
        <p:nvPicPr>
          <p:cNvPr id="425" name="Google Shape;425;p20" title="Screenshot 2025-10-20 at 4.41.21 PM.png"/>
          <p:cNvPicPr preferRelativeResize="0"/>
          <p:nvPr/>
        </p:nvPicPr>
        <p:blipFill>
          <a:blip r:embed="rId4">
            <a:alphaModFix/>
          </a:blip>
          <a:stretch>
            <a:fillRect/>
          </a:stretch>
        </p:blipFill>
        <p:spPr>
          <a:xfrm>
            <a:off x="6569596" y="697981"/>
            <a:ext cx="11719402" cy="8891041"/>
          </a:xfrm>
          <a:prstGeom prst="rect">
            <a:avLst/>
          </a:prstGeom>
          <a:noFill/>
          <a:ln>
            <a:noFill/>
          </a:ln>
        </p:spPr>
      </p:pic>
      <p:sp>
        <p:nvSpPr>
          <p:cNvPr id="426" name="Google Shape;426;p20"/>
          <p:cNvSpPr txBox="1"/>
          <p:nvPr/>
        </p:nvSpPr>
        <p:spPr>
          <a:xfrm>
            <a:off x="7159500" y="272150"/>
            <a:ext cx="10539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rgbClr val="4A4849"/>
                </a:solidFill>
              </a:rPr>
              <a:t>Kirsten Jenkins, Benjamin K. Sovacool, Darren McCauley, ”Humanizing sociotechnical transitions through energy justice: An ethical framework for global transformative change,” Energy Policy, 117, 2018, pp. 66-74.</a:t>
            </a:r>
            <a:endParaRPr sz="1600">
              <a:solidFill>
                <a:srgbClr val="4A4849"/>
              </a:solidFill>
            </a:endParaRPr>
          </a:p>
          <a:p>
            <a:pPr indent="0" lvl="0" marL="0" rtl="0" algn="l">
              <a:spcBef>
                <a:spcPts val="0"/>
              </a:spcBef>
              <a:spcAft>
                <a:spcPts val="0"/>
              </a:spcAft>
              <a:buClr>
                <a:schemeClr val="dk1"/>
              </a:buClr>
              <a:buSzPts val="1100"/>
              <a:buFont typeface="Arial"/>
              <a:buNone/>
            </a:pPr>
            <a:r>
              <a:rPr lang="en-US" sz="1600">
                <a:solidFill>
                  <a:srgbClr val="4A4849"/>
                </a:solidFill>
              </a:rPr>
              <a:t>Courtesy of Elsevier, Inc., </a:t>
            </a:r>
            <a:r>
              <a:rPr lang="en-US" sz="1600" u="sng">
                <a:solidFill>
                  <a:srgbClr val="4A4849"/>
                </a:solidFill>
                <a:hlinkClick r:id="rId5">
                  <a:extLst>
                    <a:ext uri="{A12FA001-AC4F-418D-AE19-62706E023703}">
                      <ahyp:hlinkClr val="tx"/>
                    </a:ext>
                  </a:extLst>
                </a:hlinkClick>
              </a:rPr>
              <a:t>https://www.sciencedirect.com</a:t>
            </a:r>
            <a:r>
              <a:rPr lang="en-US" sz="1600">
                <a:solidFill>
                  <a:srgbClr val="4A4849"/>
                </a:solidFill>
              </a:rPr>
              <a:t>. Used with permission.</a:t>
            </a:r>
            <a:endParaRPr sz="1600">
              <a:solidFill>
                <a:srgbClr val="4A484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30" name="Shape 430"/>
        <p:cNvGrpSpPr/>
        <p:nvPr/>
      </p:nvGrpSpPr>
      <p:grpSpPr>
        <a:xfrm>
          <a:off x="0" y="0"/>
          <a:ext cx="0" cy="0"/>
          <a:chOff x="0" y="0"/>
          <a:chExt cx="0" cy="0"/>
        </a:xfrm>
      </p:grpSpPr>
      <p:sp>
        <p:nvSpPr>
          <p:cNvPr id="431" name="Google Shape;431;p21"/>
          <p:cNvSpPr/>
          <p:nvPr/>
        </p:nvSpPr>
        <p:spPr>
          <a:xfrm>
            <a:off x="6568563" y="9715500"/>
            <a:ext cx="11719437" cy="571500"/>
          </a:xfrm>
          <a:custGeom>
            <a:rect b="b" l="l" r="r" t="t"/>
            <a:pathLst>
              <a:path extrusionOk="0" h="150519" w="3086601">
                <a:moveTo>
                  <a:pt x="0" y="0"/>
                </a:moveTo>
                <a:lnTo>
                  <a:pt x="3086601" y="0"/>
                </a:lnTo>
                <a:lnTo>
                  <a:pt x="3086601" y="150519"/>
                </a:lnTo>
                <a:lnTo>
                  <a:pt x="0" y="150519"/>
                </a:lnTo>
                <a:close/>
              </a:path>
            </a:pathLst>
          </a:custGeom>
          <a:solidFill>
            <a:srgbClr val="4A4849"/>
          </a:solidFill>
          <a:ln>
            <a:noFill/>
          </a:ln>
        </p:spPr>
      </p:sp>
      <p:sp>
        <p:nvSpPr>
          <p:cNvPr id="432" name="Google Shape;432;p21"/>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433" name="Google Shape;433;p21"/>
          <p:cNvSpPr/>
          <p:nvPr/>
        </p:nvSpPr>
        <p:spPr>
          <a:xfrm>
            <a:off x="6568563" y="0"/>
            <a:ext cx="11719437" cy="9715500"/>
          </a:xfrm>
          <a:custGeom>
            <a:rect b="b" l="l" r="r" t="t"/>
            <a:pathLst>
              <a:path extrusionOk="0" h="9715500" w="11719437">
                <a:moveTo>
                  <a:pt x="0" y="0"/>
                </a:moveTo>
                <a:lnTo>
                  <a:pt x="11719437" y="0"/>
                </a:lnTo>
                <a:lnTo>
                  <a:pt x="11719437" y="9715500"/>
                </a:lnTo>
                <a:lnTo>
                  <a:pt x="0" y="9715500"/>
                </a:lnTo>
                <a:lnTo>
                  <a:pt x="0" y="0"/>
                </a:lnTo>
                <a:close/>
              </a:path>
            </a:pathLst>
          </a:custGeom>
          <a:blipFill rotWithShape="1">
            <a:blip r:embed="rId3">
              <a:alphaModFix/>
            </a:blip>
            <a:stretch>
              <a:fillRect b="0" l="0" r="-47507" t="0"/>
            </a:stretch>
          </a:blipFill>
          <a:ln>
            <a:noFill/>
          </a:ln>
        </p:spPr>
      </p:sp>
      <p:sp>
        <p:nvSpPr>
          <p:cNvPr id="434" name="Google Shape;434;p21"/>
          <p:cNvSpPr txBox="1"/>
          <p:nvPr/>
        </p:nvSpPr>
        <p:spPr>
          <a:xfrm>
            <a:off x="1038162" y="1695674"/>
            <a:ext cx="4254011" cy="45021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3200" u="none" cap="none" strike="noStrike">
                <a:solidFill>
                  <a:srgbClr val="4A4849"/>
                </a:solidFill>
                <a:latin typeface="Arial"/>
                <a:ea typeface="Arial"/>
                <a:cs typeface="Arial"/>
                <a:sym typeface="Arial"/>
              </a:rPr>
              <a:t>LOCAL PERSPECTIVE</a:t>
            </a:r>
            <a:endParaRPr/>
          </a:p>
        </p:txBody>
      </p:sp>
      <p:grpSp>
        <p:nvGrpSpPr>
          <p:cNvPr id="435" name="Google Shape;435;p21"/>
          <p:cNvGrpSpPr/>
          <p:nvPr/>
        </p:nvGrpSpPr>
        <p:grpSpPr>
          <a:xfrm>
            <a:off x="1028700" y="5107781"/>
            <a:ext cx="5179725" cy="2427218"/>
            <a:chOff x="0" y="-47625"/>
            <a:chExt cx="6906300" cy="3236290"/>
          </a:xfrm>
        </p:grpSpPr>
        <p:sp>
          <p:nvSpPr>
            <p:cNvPr id="436" name="Google Shape;436;p21"/>
            <p:cNvSpPr txBox="1"/>
            <p:nvPr/>
          </p:nvSpPr>
          <p:spPr>
            <a:xfrm>
              <a:off x="0" y="622165"/>
              <a:ext cx="6906300" cy="25665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has the community had to fight to build a microgrid?</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does energy resilience mean for vulnerable communities?</a:t>
              </a:r>
              <a:endParaRPr/>
            </a:p>
          </p:txBody>
        </p:sp>
        <p:sp>
          <p:nvSpPr>
            <p:cNvPr id="437" name="Google Shape;437;p21"/>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Discuss</a:t>
              </a:r>
              <a:endParaRPr/>
            </a:p>
          </p:txBody>
        </p:sp>
      </p:grpSp>
      <p:grpSp>
        <p:nvGrpSpPr>
          <p:cNvPr id="438" name="Google Shape;438;p21"/>
          <p:cNvGrpSpPr/>
          <p:nvPr/>
        </p:nvGrpSpPr>
        <p:grpSpPr>
          <a:xfrm>
            <a:off x="1028700" y="3079863"/>
            <a:ext cx="5179725" cy="1657268"/>
            <a:chOff x="0" y="-47625"/>
            <a:chExt cx="6906300" cy="2209690"/>
          </a:xfrm>
        </p:grpSpPr>
        <p:sp>
          <p:nvSpPr>
            <p:cNvPr id="439" name="Google Shape;439;p21"/>
            <p:cNvSpPr txBox="1"/>
            <p:nvPr/>
          </p:nvSpPr>
          <p:spPr>
            <a:xfrm>
              <a:off x="0" y="622165"/>
              <a:ext cx="69063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The Little City That Could: For Chelsea, Massachusetts, a new microgrid means energy resilience.</a:t>
              </a:r>
              <a:endParaRPr/>
            </a:p>
          </p:txBody>
        </p:sp>
        <p:sp>
          <p:nvSpPr>
            <p:cNvPr id="440" name="Google Shape;440;p21"/>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a:t>
              </a:r>
              <a:endParaRPr/>
            </a:p>
          </p:txBody>
        </p:sp>
      </p:grpSp>
      <p:sp>
        <p:nvSpPr>
          <p:cNvPr id="441" name="Google Shape;441;p21"/>
          <p:cNvSpPr txBox="1"/>
          <p:nvPr/>
        </p:nvSpPr>
        <p:spPr>
          <a:xfrm>
            <a:off x="7044783" y="354825"/>
            <a:ext cx="10767000" cy="1107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799" u="none" cap="none" strike="noStrike">
                <a:solidFill>
                  <a:srgbClr val="FAF6EE"/>
                </a:solidFill>
                <a:latin typeface="Arial"/>
                <a:ea typeface="Arial"/>
                <a:cs typeface="Arial"/>
                <a:sym typeface="Arial"/>
              </a:rPr>
              <a:t>Chelsea as seen from across the creek in East Boston, both industrial communities vulnerable to flooding. </a:t>
            </a:r>
            <a:r>
              <a:rPr lang="en-US" sz="1799">
                <a:solidFill>
                  <a:srgbClr val="FAF6EE"/>
                </a:solidFill>
              </a:rPr>
              <a:t>© Ryan Christopher Jones / Mother Jones / The Center for Investigative Reporting. All rights reserved. This content is excluded from our Creative Commons license. For more information, see </a:t>
            </a:r>
            <a:r>
              <a:rPr lang="en-US" sz="1799" u="sng">
                <a:solidFill>
                  <a:srgbClr val="FAF6EE"/>
                </a:solidFill>
                <a:hlinkClick r:id="rId5">
                  <a:extLst>
                    <a:ext uri="{A12FA001-AC4F-418D-AE19-62706E023703}">
                      <ahyp:hlinkClr val="tx"/>
                    </a:ext>
                  </a:extLst>
                </a:hlinkClick>
              </a:rPr>
              <a:t>https://ocw.mit.edu/help/faq-fair-use/</a:t>
            </a:r>
            <a:r>
              <a:rPr lang="en-US" sz="1799">
                <a:solidFill>
                  <a:srgbClr val="FAF6EE"/>
                </a:solidFill>
              </a:rPr>
              <a:t> .</a:t>
            </a:r>
            <a:endParaRPr>
              <a:solidFill>
                <a:srgbClr val="FAF6EE"/>
              </a:solidFill>
            </a:endParaRPr>
          </a:p>
        </p:txBody>
      </p:sp>
      <p:grpSp>
        <p:nvGrpSpPr>
          <p:cNvPr id="442" name="Google Shape;442;p21"/>
          <p:cNvGrpSpPr/>
          <p:nvPr/>
        </p:nvGrpSpPr>
        <p:grpSpPr>
          <a:xfrm>
            <a:off x="962025" y="1003725"/>
            <a:ext cx="8746178" cy="458700"/>
            <a:chOff x="962025" y="1003725"/>
            <a:chExt cx="8746178" cy="458700"/>
          </a:xfrm>
        </p:grpSpPr>
        <p:sp>
          <p:nvSpPr>
            <p:cNvPr id="443" name="Google Shape;443;p21"/>
            <p:cNvSpPr/>
            <p:nvPr/>
          </p:nvSpPr>
          <p:spPr>
            <a:xfrm>
              <a:off x="962025" y="1003725"/>
              <a:ext cx="24123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44" name="Google Shape;444;p21"/>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CASE STUDY #4</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48" name="Shape 448"/>
        <p:cNvGrpSpPr/>
        <p:nvPr/>
      </p:nvGrpSpPr>
      <p:grpSpPr>
        <a:xfrm>
          <a:off x="0" y="0"/>
          <a:ext cx="0" cy="0"/>
          <a:chOff x="0" y="0"/>
          <a:chExt cx="0" cy="0"/>
        </a:xfrm>
      </p:grpSpPr>
      <p:sp>
        <p:nvSpPr>
          <p:cNvPr id="449" name="Google Shape;449;p22"/>
          <p:cNvSpPr/>
          <p:nvPr/>
        </p:nvSpPr>
        <p:spPr>
          <a:xfrm>
            <a:off x="6568563" y="9715500"/>
            <a:ext cx="11719437" cy="571500"/>
          </a:xfrm>
          <a:custGeom>
            <a:rect b="b" l="l" r="r" t="t"/>
            <a:pathLst>
              <a:path extrusionOk="0" h="150519" w="3086601">
                <a:moveTo>
                  <a:pt x="0" y="0"/>
                </a:moveTo>
                <a:lnTo>
                  <a:pt x="3086601" y="0"/>
                </a:lnTo>
                <a:lnTo>
                  <a:pt x="3086601" y="150519"/>
                </a:lnTo>
                <a:lnTo>
                  <a:pt x="0" y="150519"/>
                </a:lnTo>
                <a:close/>
              </a:path>
            </a:pathLst>
          </a:custGeom>
          <a:solidFill>
            <a:srgbClr val="4A4849"/>
          </a:solidFill>
          <a:ln>
            <a:noFill/>
          </a:ln>
        </p:spPr>
      </p:sp>
      <p:sp>
        <p:nvSpPr>
          <p:cNvPr id="450" name="Google Shape;450;p22"/>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451" name="Google Shape;451;p22"/>
          <p:cNvSpPr/>
          <p:nvPr/>
        </p:nvSpPr>
        <p:spPr>
          <a:xfrm>
            <a:off x="6568563" y="0"/>
            <a:ext cx="11719437" cy="9715500"/>
          </a:xfrm>
          <a:custGeom>
            <a:rect b="b" l="l" r="r" t="t"/>
            <a:pathLst>
              <a:path extrusionOk="0" h="9715500" w="11719437">
                <a:moveTo>
                  <a:pt x="0" y="0"/>
                </a:moveTo>
                <a:lnTo>
                  <a:pt x="11719437" y="0"/>
                </a:lnTo>
                <a:lnTo>
                  <a:pt x="11719437" y="9715500"/>
                </a:lnTo>
                <a:lnTo>
                  <a:pt x="0" y="9715500"/>
                </a:lnTo>
                <a:lnTo>
                  <a:pt x="0" y="0"/>
                </a:lnTo>
                <a:close/>
              </a:path>
            </a:pathLst>
          </a:custGeom>
          <a:blipFill rotWithShape="1">
            <a:blip r:embed="rId3">
              <a:alphaModFix/>
            </a:blip>
            <a:stretch>
              <a:fillRect b="0" l="-19223" r="-28284" t="0"/>
            </a:stretch>
          </a:blipFill>
          <a:ln>
            <a:noFill/>
          </a:ln>
        </p:spPr>
      </p:sp>
      <p:sp>
        <p:nvSpPr>
          <p:cNvPr id="452" name="Google Shape;452;p22"/>
          <p:cNvSpPr txBox="1"/>
          <p:nvPr/>
        </p:nvSpPr>
        <p:spPr>
          <a:xfrm>
            <a:off x="1038162" y="1695674"/>
            <a:ext cx="4254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COMPARING PERSPECTIVES</a:t>
            </a:r>
            <a:endParaRPr/>
          </a:p>
        </p:txBody>
      </p:sp>
      <p:grpSp>
        <p:nvGrpSpPr>
          <p:cNvPr id="453" name="Google Shape;453;p22"/>
          <p:cNvGrpSpPr/>
          <p:nvPr/>
        </p:nvGrpSpPr>
        <p:grpSpPr>
          <a:xfrm>
            <a:off x="1038162" y="5716723"/>
            <a:ext cx="5179725" cy="3197168"/>
            <a:chOff x="0" y="-47625"/>
            <a:chExt cx="6906300" cy="4262890"/>
          </a:xfrm>
        </p:grpSpPr>
        <p:sp>
          <p:nvSpPr>
            <p:cNvPr id="454" name="Google Shape;454;p22"/>
            <p:cNvSpPr txBox="1"/>
            <p:nvPr/>
          </p:nvSpPr>
          <p:spPr>
            <a:xfrm>
              <a:off x="0" y="622165"/>
              <a:ext cx="6906300" cy="359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Compare the similarities and differences of each discussed perspective. What leads to the differences in people’s opinions and perspectives on energy justice and how it is implemented? How can we remediate conflicting beliefs?</a:t>
              </a:r>
              <a:endParaRPr/>
            </a:p>
          </p:txBody>
        </p:sp>
        <p:sp>
          <p:nvSpPr>
            <p:cNvPr id="455" name="Google Shape;455;p22"/>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Share out with the class</a:t>
              </a:r>
              <a:endParaRPr/>
            </a:p>
          </p:txBody>
        </p:sp>
      </p:grpSp>
      <p:grpSp>
        <p:nvGrpSpPr>
          <p:cNvPr id="456" name="Google Shape;456;p22"/>
          <p:cNvGrpSpPr/>
          <p:nvPr/>
        </p:nvGrpSpPr>
        <p:grpSpPr>
          <a:xfrm>
            <a:off x="1038162" y="3036818"/>
            <a:ext cx="5179725" cy="2042243"/>
            <a:chOff x="0" y="-47625"/>
            <a:chExt cx="6906300" cy="2722990"/>
          </a:xfrm>
        </p:grpSpPr>
        <p:sp>
          <p:nvSpPr>
            <p:cNvPr id="457" name="Google Shape;457;p22"/>
            <p:cNvSpPr txBox="1"/>
            <p:nvPr/>
          </p:nvSpPr>
          <p:spPr>
            <a:xfrm>
              <a:off x="0" y="622165"/>
              <a:ext cx="6906300" cy="205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Split into 4 groups, and choose one of the perspectives on energy justice from slides 18-21 to review as a group.</a:t>
              </a:r>
              <a:endParaRPr/>
            </a:p>
          </p:txBody>
        </p:sp>
        <p:sp>
          <p:nvSpPr>
            <p:cNvPr id="458" name="Google Shape;458;p22"/>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Choose a case study</a:t>
              </a:r>
              <a:endParaRPr/>
            </a:p>
          </p:txBody>
        </p:sp>
      </p:grpSp>
      <p:sp>
        <p:nvSpPr>
          <p:cNvPr id="459" name="Google Shape;459;p22"/>
          <p:cNvSpPr txBox="1"/>
          <p:nvPr/>
        </p:nvSpPr>
        <p:spPr>
          <a:xfrm>
            <a:off x="7044783" y="354825"/>
            <a:ext cx="10767000" cy="1107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799" u="none" cap="none" strike="noStrike">
                <a:solidFill>
                  <a:srgbClr val="FAF6EE"/>
                </a:solidFill>
                <a:latin typeface="Arial"/>
                <a:ea typeface="Arial"/>
                <a:cs typeface="Arial"/>
                <a:sym typeface="Arial"/>
              </a:rPr>
              <a:t>GreenRoots volunteer Nohemi Lobato, pictured in front of the David Fitcher mural “Chelsea Resilient,” was among the local activists pushing for a microgrid project. </a:t>
            </a:r>
            <a:r>
              <a:rPr lang="en-US" sz="1799">
                <a:solidFill>
                  <a:srgbClr val="FAF6EE"/>
                </a:solidFill>
              </a:rPr>
              <a:t>© Ryan Christopher Jones / Mother Jones / The Center for Investigative Reporting. All rights reserved. This content is excluded from our Creative Commons license. For more information, see </a:t>
            </a:r>
            <a:r>
              <a:rPr lang="en-US" sz="1799" u="sng">
                <a:solidFill>
                  <a:srgbClr val="FAF6EE"/>
                </a:solidFill>
                <a:hlinkClick r:id="rId4">
                  <a:extLst>
                    <a:ext uri="{A12FA001-AC4F-418D-AE19-62706E023703}">
                      <ahyp:hlinkClr val="tx"/>
                    </a:ext>
                  </a:extLst>
                </a:hlinkClick>
              </a:rPr>
              <a:t>https://ocw.mit.edu/help/faq-fair-use/</a:t>
            </a:r>
            <a:r>
              <a:rPr lang="en-US" sz="1799">
                <a:solidFill>
                  <a:srgbClr val="FAF6EE"/>
                </a:solidFill>
              </a:rPr>
              <a:t> .</a:t>
            </a:r>
            <a:endParaRPr>
              <a:solidFill>
                <a:srgbClr val="FAF6EE"/>
              </a:solidFill>
            </a:endParaRPr>
          </a:p>
        </p:txBody>
      </p:sp>
      <p:grpSp>
        <p:nvGrpSpPr>
          <p:cNvPr id="460" name="Google Shape;460;p22"/>
          <p:cNvGrpSpPr/>
          <p:nvPr/>
        </p:nvGrpSpPr>
        <p:grpSpPr>
          <a:xfrm>
            <a:off x="962025" y="1003725"/>
            <a:ext cx="8746178" cy="458700"/>
            <a:chOff x="962025" y="1003725"/>
            <a:chExt cx="8746178" cy="458700"/>
          </a:xfrm>
        </p:grpSpPr>
        <p:sp>
          <p:nvSpPr>
            <p:cNvPr id="461" name="Google Shape;461;p22"/>
            <p:cNvSpPr/>
            <p:nvPr/>
          </p:nvSpPr>
          <p:spPr>
            <a:xfrm>
              <a:off x="962025" y="1003725"/>
              <a:ext cx="24123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62" name="Google Shape;462;p22"/>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CASE STUDY #5</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66" name="Shape 466"/>
        <p:cNvGrpSpPr/>
        <p:nvPr/>
      </p:nvGrpSpPr>
      <p:grpSpPr>
        <a:xfrm>
          <a:off x="0" y="0"/>
          <a:ext cx="0" cy="0"/>
          <a:chOff x="0" y="0"/>
          <a:chExt cx="0" cy="0"/>
        </a:xfrm>
      </p:grpSpPr>
      <p:sp>
        <p:nvSpPr>
          <p:cNvPr id="467" name="Google Shape;467;p23"/>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468" name="Google Shape;468;p23"/>
          <p:cNvSpPr/>
          <p:nvPr/>
        </p:nvSpPr>
        <p:spPr>
          <a:xfrm>
            <a:off x="12109950" y="-95"/>
            <a:ext cx="7109892" cy="10286845"/>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469" name="Google Shape;469;p23"/>
          <p:cNvGrpSpPr/>
          <p:nvPr/>
        </p:nvGrpSpPr>
        <p:grpSpPr>
          <a:xfrm>
            <a:off x="1028700" y="3009563"/>
            <a:ext cx="10425375" cy="4267871"/>
            <a:chOff x="0" y="104775"/>
            <a:chExt cx="13900500" cy="5690495"/>
          </a:xfrm>
        </p:grpSpPr>
        <p:sp>
          <p:nvSpPr>
            <p:cNvPr id="470" name="Google Shape;470;p23"/>
            <p:cNvSpPr txBox="1"/>
            <p:nvPr/>
          </p:nvSpPr>
          <p:spPr>
            <a:xfrm>
              <a:off x="0" y="104775"/>
              <a:ext cx="13900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Energy Justice Conflict</a:t>
              </a:r>
              <a:endParaRPr/>
            </a:p>
          </p:txBody>
        </p:sp>
        <p:sp>
          <p:nvSpPr>
            <p:cNvPr id="471" name="Google Shape;471;p23"/>
            <p:cNvSpPr txBox="1"/>
            <p:nvPr/>
          </p:nvSpPr>
          <p:spPr>
            <a:xfrm>
              <a:off x="0" y="5138570"/>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5</a:t>
              </a: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75" name="Shape 475"/>
        <p:cNvGrpSpPr/>
        <p:nvPr/>
      </p:nvGrpSpPr>
      <p:grpSpPr>
        <a:xfrm>
          <a:off x="0" y="0"/>
          <a:ext cx="0" cy="0"/>
          <a:chOff x="0" y="0"/>
          <a:chExt cx="0" cy="0"/>
        </a:xfrm>
      </p:grpSpPr>
      <p:sp>
        <p:nvSpPr>
          <p:cNvPr id="476" name="Google Shape;476;p24"/>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477" name="Google Shape;477;p24"/>
          <p:cNvGrpSpPr/>
          <p:nvPr/>
        </p:nvGrpSpPr>
        <p:grpSpPr>
          <a:xfrm>
            <a:off x="962025" y="1116806"/>
            <a:ext cx="10757475" cy="6487458"/>
            <a:chOff x="0" y="66675"/>
            <a:chExt cx="14343300" cy="8649944"/>
          </a:xfrm>
        </p:grpSpPr>
        <p:sp>
          <p:nvSpPr>
            <p:cNvPr id="478" name="Google Shape;478;p24"/>
            <p:cNvSpPr txBox="1"/>
            <p:nvPr/>
          </p:nvSpPr>
          <p:spPr>
            <a:xfrm>
              <a:off x="0" y="66675"/>
              <a:ext cx="143433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Renewable Energy Projects</a:t>
              </a:r>
              <a:endParaRPr/>
            </a:p>
          </p:txBody>
        </p:sp>
        <p:sp>
          <p:nvSpPr>
            <p:cNvPr id="479" name="Google Shape;479;p24"/>
            <p:cNvSpPr txBox="1"/>
            <p:nvPr/>
          </p:nvSpPr>
          <p:spPr>
            <a:xfrm>
              <a:off x="0" y="4228292"/>
              <a:ext cx="14238900" cy="106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Community groups, Indigenous tribes, local conditions, and government interests all play a different role in the Just Transition.</a:t>
              </a:r>
              <a:endParaRPr/>
            </a:p>
          </p:txBody>
        </p:sp>
        <p:sp>
          <p:nvSpPr>
            <p:cNvPr id="480" name="Google Shape;480;p24"/>
            <p:cNvSpPr txBox="1"/>
            <p:nvPr/>
          </p:nvSpPr>
          <p:spPr>
            <a:xfrm>
              <a:off x="0" y="6581519"/>
              <a:ext cx="14238900" cy="21351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What conflicts can you imagine arising from a transition to clean energy?</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can we reconcile competing interests to promote clean energy without violating a community’s rights?</a:t>
              </a:r>
              <a:endParaRPr/>
            </a:p>
          </p:txBody>
        </p:sp>
        <p:sp>
          <p:nvSpPr>
            <p:cNvPr id="481" name="Google Shape;481;p24"/>
            <p:cNvSpPr txBox="1"/>
            <p:nvPr/>
          </p:nvSpPr>
          <p:spPr>
            <a:xfrm>
              <a:off x="0" y="3536489"/>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Renewable energy isn’t a simple transition</a:t>
              </a:r>
              <a:endParaRPr/>
            </a:p>
          </p:txBody>
        </p:sp>
        <p:sp>
          <p:nvSpPr>
            <p:cNvPr id="482" name="Google Shape;482;p24"/>
            <p:cNvSpPr txBox="1"/>
            <p:nvPr/>
          </p:nvSpPr>
          <p:spPr>
            <a:xfrm>
              <a:off x="0" y="5889716"/>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Discuss with a partner</a:t>
              </a:r>
              <a:endParaRPr/>
            </a:p>
          </p:txBody>
        </p:sp>
      </p:grpSp>
      <p:sp>
        <p:nvSpPr>
          <p:cNvPr id="483" name="Google Shape;483;p24"/>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484" name="Google Shape;484;p24"/>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2444" r="-2444" t="0"/>
            </a:stretch>
          </a:blipFill>
          <a:ln>
            <a:noFill/>
          </a:ln>
        </p:spPr>
      </p:sp>
      <p:sp>
        <p:nvSpPr>
          <p:cNvPr id="485" name="Google Shape;485;p24"/>
          <p:cNvSpPr txBox="1"/>
          <p:nvPr/>
        </p:nvSpPr>
        <p:spPr>
          <a:xfrm>
            <a:off x="12575487" y="8463249"/>
            <a:ext cx="5247000" cy="1107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1799">
                <a:solidFill>
                  <a:srgbClr val="FAF6EE"/>
                </a:solidFill>
              </a:rPr>
              <a:t>Photo courtesy of </a:t>
            </a:r>
            <a:r>
              <a:rPr lang="en-US" sz="1799" u="sng">
                <a:solidFill>
                  <a:srgbClr val="FAF6EE"/>
                </a:solidFill>
                <a:hlinkClick r:id="rId4">
                  <a:extLst>
                    <a:ext uri="{A12FA001-AC4F-418D-AE19-62706E023703}">
                      <ahyp:hlinkClr val="tx"/>
                    </a:ext>
                  </a:extLst>
                </a:hlinkClick>
              </a:rPr>
              <a:t>John Englart</a:t>
            </a:r>
            <a:r>
              <a:rPr lang="en-US" sz="1799">
                <a:solidFill>
                  <a:srgbClr val="FAF6EE"/>
                </a:solidFill>
              </a:rPr>
              <a:t> on Flickr. License: CC BY_SA. This content is excluded from our Creative Commons license. For more information, see </a:t>
            </a:r>
            <a:r>
              <a:rPr lang="en-US" sz="1799" u="sng">
                <a:solidFill>
                  <a:srgbClr val="FAF6EE"/>
                </a:solidFill>
                <a:hlinkClick r:id="rId5">
                  <a:extLst>
                    <a:ext uri="{A12FA001-AC4F-418D-AE19-62706E023703}">
                      <ahyp:hlinkClr val="tx"/>
                    </a:ext>
                  </a:extLst>
                </a:hlinkClick>
              </a:rPr>
              <a:t>https://ocw.mit.edu/help/faq-fair-use/</a:t>
            </a:r>
            <a:r>
              <a:rPr lang="en-US" sz="1799">
                <a:solidFill>
                  <a:srgbClr val="FAF6EE"/>
                </a:solidFill>
              </a:rPr>
              <a:t> .</a:t>
            </a:r>
            <a:endParaRPr>
              <a:solidFill>
                <a:srgbClr val="FAF6EE"/>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89" name="Shape 489"/>
        <p:cNvGrpSpPr/>
        <p:nvPr/>
      </p:nvGrpSpPr>
      <p:grpSpPr>
        <a:xfrm>
          <a:off x="0" y="0"/>
          <a:ext cx="0" cy="0"/>
          <a:chOff x="0" y="0"/>
          <a:chExt cx="0" cy="0"/>
        </a:xfrm>
      </p:grpSpPr>
      <p:sp>
        <p:nvSpPr>
          <p:cNvPr id="490" name="Google Shape;490;p25"/>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491" name="Google Shape;491;p25"/>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492" name="Google Shape;492;p25"/>
          <p:cNvSpPr/>
          <p:nvPr/>
        </p:nvSpPr>
        <p:spPr>
          <a:xfrm>
            <a:off x="6568563" y="0"/>
            <a:ext cx="11719437" cy="9715500"/>
          </a:xfrm>
          <a:custGeom>
            <a:rect b="b" l="l" r="r" t="t"/>
            <a:pathLst>
              <a:path extrusionOk="0" h="9715500" w="11719437">
                <a:moveTo>
                  <a:pt x="0" y="0"/>
                </a:moveTo>
                <a:lnTo>
                  <a:pt x="11719437" y="0"/>
                </a:lnTo>
                <a:lnTo>
                  <a:pt x="11719437" y="9715500"/>
                </a:lnTo>
                <a:lnTo>
                  <a:pt x="0" y="9715500"/>
                </a:lnTo>
                <a:lnTo>
                  <a:pt x="0" y="0"/>
                </a:lnTo>
                <a:close/>
              </a:path>
            </a:pathLst>
          </a:custGeom>
          <a:blipFill rotWithShape="1">
            <a:blip r:embed="rId3">
              <a:alphaModFix/>
            </a:blip>
            <a:stretch>
              <a:fillRect b="0" l="-11635" r="-11635" t="0"/>
            </a:stretch>
          </a:blipFill>
          <a:ln>
            <a:noFill/>
          </a:ln>
        </p:spPr>
      </p:sp>
      <p:sp>
        <p:nvSpPr>
          <p:cNvPr id="493" name="Google Shape;493;p25"/>
          <p:cNvSpPr txBox="1"/>
          <p:nvPr/>
        </p:nvSpPr>
        <p:spPr>
          <a:xfrm>
            <a:off x="1038162" y="1695674"/>
            <a:ext cx="42540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MIT ENERGY CONFLICT MITIGATION</a:t>
            </a:r>
            <a:endParaRPr/>
          </a:p>
        </p:txBody>
      </p:sp>
      <p:sp>
        <p:nvSpPr>
          <p:cNvPr id="494" name="Google Shape;494;p25"/>
          <p:cNvSpPr txBox="1"/>
          <p:nvPr/>
        </p:nvSpPr>
        <p:spPr>
          <a:xfrm>
            <a:off x="1028700" y="1079183"/>
            <a:ext cx="8526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FAF6EE"/>
                </a:solidFill>
                <a:latin typeface="Arial"/>
                <a:ea typeface="Arial"/>
                <a:cs typeface="Arial"/>
                <a:sym typeface="Arial"/>
              </a:rPr>
              <a:t> ACTIVITY #5 </a:t>
            </a:r>
            <a:endParaRPr/>
          </a:p>
        </p:txBody>
      </p:sp>
      <p:grpSp>
        <p:nvGrpSpPr>
          <p:cNvPr id="495" name="Google Shape;495;p25"/>
          <p:cNvGrpSpPr/>
          <p:nvPr/>
        </p:nvGrpSpPr>
        <p:grpSpPr>
          <a:xfrm>
            <a:off x="1038162" y="3356855"/>
            <a:ext cx="5179725" cy="887318"/>
            <a:chOff x="0" y="-47625"/>
            <a:chExt cx="6906300" cy="1183090"/>
          </a:xfrm>
        </p:grpSpPr>
        <p:sp>
          <p:nvSpPr>
            <p:cNvPr id="496" name="Google Shape;496;p25"/>
            <p:cNvSpPr txBox="1"/>
            <p:nvPr/>
          </p:nvSpPr>
          <p:spPr>
            <a:xfrm>
              <a:off x="0" y="62216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MIT Renewable Energy Siting Clinic</a:t>
              </a:r>
              <a:endParaRPr/>
            </a:p>
          </p:txBody>
        </p:sp>
        <p:sp>
          <p:nvSpPr>
            <p:cNvPr id="497" name="Google Shape;497;p25"/>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Explore and review case studies</a:t>
              </a:r>
              <a:endParaRPr/>
            </a:p>
          </p:txBody>
        </p:sp>
      </p:grpSp>
      <p:grpSp>
        <p:nvGrpSpPr>
          <p:cNvPr id="498" name="Google Shape;498;p25"/>
          <p:cNvGrpSpPr/>
          <p:nvPr/>
        </p:nvGrpSpPr>
        <p:grpSpPr>
          <a:xfrm>
            <a:off x="1028700" y="4604198"/>
            <a:ext cx="5189175" cy="3582143"/>
            <a:chOff x="0" y="-47625"/>
            <a:chExt cx="6918900" cy="4776190"/>
          </a:xfrm>
        </p:grpSpPr>
        <p:sp>
          <p:nvSpPr>
            <p:cNvPr id="499" name="Google Shape;499;p25"/>
            <p:cNvSpPr txBox="1"/>
            <p:nvPr/>
          </p:nvSpPr>
          <p:spPr>
            <a:xfrm>
              <a:off x="0" y="622165"/>
              <a:ext cx="6918900" cy="41064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factors are most important for expanding renewable energy?</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are the key conflicts you noticed?</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concerns do people have?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are commonalities between the case studies on the map?</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Why mitigation?</a:t>
              </a:r>
              <a:endParaRPr/>
            </a:p>
          </p:txBody>
        </p:sp>
        <p:sp>
          <p:nvSpPr>
            <p:cNvPr id="500" name="Google Shape;500;p25"/>
            <p:cNvSpPr txBox="1"/>
            <p:nvPr/>
          </p:nvSpPr>
          <p:spPr>
            <a:xfrm>
              <a:off x="0" y="-47625"/>
              <a:ext cx="69189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Discuss as a class</a:t>
              </a:r>
              <a:endParaRPr/>
            </a:p>
          </p:txBody>
        </p:sp>
      </p:grpSp>
      <p:sp>
        <p:nvSpPr>
          <p:cNvPr id="501" name="Google Shape;501;p25"/>
          <p:cNvSpPr txBox="1"/>
          <p:nvPr/>
        </p:nvSpPr>
        <p:spPr>
          <a:xfrm>
            <a:off x="6874838" y="284425"/>
            <a:ext cx="11106900" cy="2769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1799">
                <a:solidFill>
                  <a:srgbClr val="FAF6EE"/>
                </a:solidFill>
              </a:rPr>
              <a:t>Photo courtesy of </a:t>
            </a:r>
            <a:r>
              <a:rPr lang="en-US" sz="1799" u="sng">
                <a:solidFill>
                  <a:srgbClr val="FAF6EE"/>
                </a:solidFill>
                <a:hlinkClick r:id="rId5">
                  <a:extLst>
                    <a:ext uri="{A12FA001-AC4F-418D-AE19-62706E023703}">
                      <ahyp:hlinkClr val="tx"/>
                    </a:ext>
                  </a:extLst>
                </a:hlinkClick>
              </a:rPr>
              <a:t>Patrick Finnegan</a:t>
            </a:r>
            <a:r>
              <a:rPr lang="en-US" sz="1799">
                <a:solidFill>
                  <a:srgbClr val="FAF6EE"/>
                </a:solidFill>
              </a:rPr>
              <a:t> on Flickr. License: CC BY.</a:t>
            </a:r>
            <a:endParaRPr>
              <a:solidFill>
                <a:srgbClr val="FAF6EE"/>
              </a:solidFill>
            </a:endParaRPr>
          </a:p>
        </p:txBody>
      </p:sp>
      <p:grpSp>
        <p:nvGrpSpPr>
          <p:cNvPr id="502" name="Google Shape;502;p25"/>
          <p:cNvGrpSpPr/>
          <p:nvPr/>
        </p:nvGrpSpPr>
        <p:grpSpPr>
          <a:xfrm>
            <a:off x="962025" y="1003725"/>
            <a:ext cx="8746178" cy="458700"/>
            <a:chOff x="962025" y="1003725"/>
            <a:chExt cx="8746178" cy="458700"/>
          </a:xfrm>
        </p:grpSpPr>
        <p:sp>
          <p:nvSpPr>
            <p:cNvPr id="503" name="Google Shape;503;p25"/>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04" name="Google Shape;504;p25"/>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#5</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08" name="Shape 508"/>
        <p:cNvGrpSpPr/>
        <p:nvPr/>
      </p:nvGrpSpPr>
      <p:grpSpPr>
        <a:xfrm>
          <a:off x="0" y="0"/>
          <a:ext cx="0" cy="0"/>
          <a:chOff x="0" y="0"/>
          <a:chExt cx="0" cy="0"/>
        </a:xfrm>
      </p:grpSpPr>
      <p:sp>
        <p:nvSpPr>
          <p:cNvPr id="509" name="Google Shape;509;p26"/>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510" name="Google Shape;510;p26"/>
          <p:cNvSpPr/>
          <p:nvPr/>
        </p:nvSpPr>
        <p:spPr>
          <a:xfrm>
            <a:off x="12109950" y="-95"/>
            <a:ext cx="7109892" cy="10286845"/>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511" name="Google Shape;511;p26"/>
          <p:cNvGrpSpPr/>
          <p:nvPr/>
        </p:nvGrpSpPr>
        <p:grpSpPr>
          <a:xfrm>
            <a:off x="1028700" y="3066438"/>
            <a:ext cx="10425375" cy="4267871"/>
            <a:chOff x="0" y="104775"/>
            <a:chExt cx="13900500" cy="5690495"/>
          </a:xfrm>
        </p:grpSpPr>
        <p:sp>
          <p:nvSpPr>
            <p:cNvPr id="512" name="Google Shape;512;p26"/>
            <p:cNvSpPr txBox="1"/>
            <p:nvPr/>
          </p:nvSpPr>
          <p:spPr>
            <a:xfrm>
              <a:off x="0" y="104775"/>
              <a:ext cx="13900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The Just Transition</a:t>
              </a:r>
              <a:endParaRPr/>
            </a:p>
          </p:txBody>
        </p:sp>
        <p:sp>
          <p:nvSpPr>
            <p:cNvPr id="513" name="Google Shape;513;p26"/>
            <p:cNvSpPr txBox="1"/>
            <p:nvPr/>
          </p:nvSpPr>
          <p:spPr>
            <a:xfrm>
              <a:off x="0" y="5138570"/>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6</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17" name="Shape 517"/>
        <p:cNvGrpSpPr/>
        <p:nvPr/>
      </p:nvGrpSpPr>
      <p:grpSpPr>
        <a:xfrm>
          <a:off x="0" y="0"/>
          <a:ext cx="0" cy="0"/>
          <a:chOff x="0" y="0"/>
          <a:chExt cx="0" cy="0"/>
        </a:xfrm>
      </p:grpSpPr>
      <p:sp>
        <p:nvSpPr>
          <p:cNvPr id="518" name="Google Shape;518;p27"/>
          <p:cNvSpPr/>
          <p:nvPr/>
        </p:nvSpPr>
        <p:spPr>
          <a:xfrm>
            <a:off x="0" y="9715500"/>
            <a:ext cx="12109962" cy="571500"/>
          </a:xfrm>
          <a:custGeom>
            <a:rect b="b" l="l" r="r" t="t"/>
            <a:pathLst>
              <a:path extrusionOk="0" h="150519" w="3189455">
                <a:moveTo>
                  <a:pt x="0" y="0"/>
                </a:moveTo>
                <a:lnTo>
                  <a:pt x="3189455" y="0"/>
                </a:lnTo>
                <a:lnTo>
                  <a:pt x="3189455" y="150519"/>
                </a:lnTo>
                <a:lnTo>
                  <a:pt x="0" y="150519"/>
                </a:lnTo>
                <a:close/>
              </a:path>
            </a:pathLst>
          </a:custGeom>
          <a:solidFill>
            <a:srgbClr val="4A4849"/>
          </a:solidFill>
          <a:ln>
            <a:noFill/>
          </a:ln>
        </p:spPr>
      </p:sp>
      <p:sp>
        <p:nvSpPr>
          <p:cNvPr id="519" name="Google Shape;519;p27"/>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520" name="Google Shape;520;p27"/>
          <p:cNvSpPr txBox="1"/>
          <p:nvPr/>
        </p:nvSpPr>
        <p:spPr>
          <a:xfrm>
            <a:off x="12109962" y="9570840"/>
            <a:ext cx="7108723" cy="71616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21" name="Google Shape;521;p27"/>
          <p:cNvSpPr/>
          <p:nvPr/>
        </p:nvSpPr>
        <p:spPr>
          <a:xfrm>
            <a:off x="12109962" y="-24305"/>
            <a:ext cx="6178038" cy="9739805"/>
          </a:xfrm>
          <a:custGeom>
            <a:rect b="b" l="l" r="r" t="t"/>
            <a:pathLst>
              <a:path extrusionOk="0" h="9739805" w="6178038">
                <a:moveTo>
                  <a:pt x="0" y="0"/>
                </a:moveTo>
                <a:lnTo>
                  <a:pt x="6178038" y="0"/>
                </a:lnTo>
                <a:lnTo>
                  <a:pt x="6178038" y="9739805"/>
                </a:lnTo>
                <a:lnTo>
                  <a:pt x="0" y="9739805"/>
                </a:lnTo>
                <a:lnTo>
                  <a:pt x="0" y="0"/>
                </a:lnTo>
                <a:close/>
              </a:path>
            </a:pathLst>
          </a:custGeom>
          <a:blipFill rotWithShape="1">
            <a:blip r:embed="rId3">
              <a:alphaModFix/>
            </a:blip>
            <a:stretch>
              <a:fillRect b="0" l="-80137" r="-56040" t="0"/>
            </a:stretch>
          </a:blipFill>
          <a:ln>
            <a:noFill/>
          </a:ln>
        </p:spPr>
      </p:sp>
      <p:sp>
        <p:nvSpPr>
          <p:cNvPr id="522" name="Google Shape;522;p27"/>
          <p:cNvSpPr txBox="1"/>
          <p:nvPr/>
        </p:nvSpPr>
        <p:spPr>
          <a:xfrm>
            <a:off x="1028700" y="1095375"/>
            <a:ext cx="1075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Introduction</a:t>
            </a:r>
            <a:endParaRPr/>
          </a:p>
        </p:txBody>
      </p:sp>
      <p:sp>
        <p:nvSpPr>
          <p:cNvPr id="523" name="Google Shape;523;p27"/>
          <p:cNvSpPr txBox="1"/>
          <p:nvPr/>
        </p:nvSpPr>
        <p:spPr>
          <a:xfrm>
            <a:off x="1028700" y="3042705"/>
            <a:ext cx="10679100" cy="120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The Just Transition is a vision-led, unifying and place-based set of principles, processes, and practices that build economic and political power to shift from an extractive economy to a regenerative economy.</a:t>
            </a:r>
            <a:endParaRPr/>
          </a:p>
        </p:txBody>
      </p:sp>
      <p:sp>
        <p:nvSpPr>
          <p:cNvPr id="524" name="Google Shape;524;p27"/>
          <p:cNvSpPr txBox="1"/>
          <p:nvPr/>
        </p:nvSpPr>
        <p:spPr>
          <a:xfrm>
            <a:off x="1028700" y="5084716"/>
            <a:ext cx="10679100" cy="120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Just Transition strategies were created by low-income communities of color fighting against environmental injustice, aiming to phase out industries that bring disproportionate harm to the workforce.</a:t>
            </a:r>
            <a:endParaRPr/>
          </a:p>
        </p:txBody>
      </p:sp>
      <p:sp>
        <p:nvSpPr>
          <p:cNvPr id="525" name="Google Shape;525;p27"/>
          <p:cNvSpPr txBox="1"/>
          <p:nvPr/>
        </p:nvSpPr>
        <p:spPr>
          <a:xfrm>
            <a:off x="1028700" y="7124268"/>
            <a:ext cx="5339700" cy="20019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Shift economic control to communities</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Democratize wealth and the workplace</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Advance ecological restoration</a:t>
            </a:r>
            <a:endParaRPr/>
          </a:p>
        </p:txBody>
      </p:sp>
      <p:sp>
        <p:nvSpPr>
          <p:cNvPr id="526" name="Google Shape;526;p27"/>
          <p:cNvSpPr txBox="1"/>
          <p:nvPr/>
        </p:nvSpPr>
        <p:spPr>
          <a:xfrm>
            <a:off x="1028700" y="2523852"/>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What is the Just Transition?</a:t>
            </a:r>
            <a:endParaRPr/>
          </a:p>
        </p:txBody>
      </p:sp>
      <p:sp>
        <p:nvSpPr>
          <p:cNvPr id="527" name="Google Shape;527;p27"/>
          <p:cNvSpPr txBox="1"/>
          <p:nvPr/>
        </p:nvSpPr>
        <p:spPr>
          <a:xfrm>
            <a:off x="1028700" y="4565864"/>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The origins of the Just Transition</a:t>
            </a:r>
            <a:endParaRPr/>
          </a:p>
        </p:txBody>
      </p:sp>
      <p:sp>
        <p:nvSpPr>
          <p:cNvPr id="528" name="Google Shape;528;p27"/>
          <p:cNvSpPr txBox="1"/>
          <p:nvPr/>
        </p:nvSpPr>
        <p:spPr>
          <a:xfrm>
            <a:off x="1028700" y="6609317"/>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The goals of the Just Transition</a:t>
            </a:r>
            <a:endParaRPr/>
          </a:p>
        </p:txBody>
      </p:sp>
      <p:sp>
        <p:nvSpPr>
          <p:cNvPr id="529" name="Google Shape;529;p27"/>
          <p:cNvSpPr txBox="1"/>
          <p:nvPr/>
        </p:nvSpPr>
        <p:spPr>
          <a:xfrm>
            <a:off x="6368315" y="7124268"/>
            <a:ext cx="5417700" cy="20019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Drive racial and social equity</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Relocalize most production and consumption</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Retain and restore cultures and traditions</a:t>
            </a:r>
            <a:endParaRPr/>
          </a:p>
        </p:txBody>
      </p:sp>
      <p:sp>
        <p:nvSpPr>
          <p:cNvPr id="530" name="Google Shape;530;p27"/>
          <p:cNvSpPr txBox="1"/>
          <p:nvPr/>
        </p:nvSpPr>
        <p:spPr>
          <a:xfrm>
            <a:off x="1028700" y="9801012"/>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601" u="none" cap="none" strike="noStrike">
                <a:solidFill>
                  <a:srgbClr val="FAF6EE"/>
                </a:solidFill>
                <a:latin typeface="Arial"/>
                <a:ea typeface="Arial"/>
                <a:cs typeface="Arial"/>
                <a:sym typeface="Arial"/>
              </a:rPr>
              <a:t>See the </a:t>
            </a:r>
            <a:r>
              <a:rPr b="0" i="1" lang="en-US" sz="2601" u="sng" cap="none" strike="noStrike">
                <a:solidFill>
                  <a:srgbClr val="FAF6EE"/>
                </a:solidFill>
                <a:latin typeface="Arial"/>
                <a:ea typeface="Arial"/>
                <a:cs typeface="Arial"/>
                <a:sym typeface="Arial"/>
                <a:hlinkClick r:id="rId4">
                  <a:extLst>
                    <a:ext uri="{A12FA001-AC4F-418D-AE19-62706E023703}">
                      <ahyp:hlinkClr val="tx"/>
                    </a:ext>
                  </a:extLst>
                </a:hlinkClick>
              </a:rPr>
              <a:t>Climate Justice Alliance website</a:t>
            </a:r>
            <a:r>
              <a:rPr b="0" i="1" lang="en-US" sz="2601" u="none" cap="none" strike="noStrike">
                <a:solidFill>
                  <a:srgbClr val="FAF6EE"/>
                </a:solidFill>
                <a:latin typeface="Arial"/>
                <a:ea typeface="Arial"/>
                <a:cs typeface="Arial"/>
                <a:sym typeface="Arial"/>
              </a:rPr>
              <a:t> to learn more</a:t>
            </a:r>
            <a:endParaRPr/>
          </a:p>
        </p:txBody>
      </p:sp>
      <p:sp>
        <p:nvSpPr>
          <p:cNvPr id="531" name="Google Shape;531;p27"/>
          <p:cNvSpPr txBox="1"/>
          <p:nvPr/>
        </p:nvSpPr>
        <p:spPr>
          <a:xfrm>
            <a:off x="12385125" y="9340150"/>
            <a:ext cx="5627700" cy="230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1499">
                <a:solidFill>
                  <a:srgbClr val="FAF6EE"/>
                </a:solidFill>
              </a:rPr>
              <a:t>Photo courtesy of </a:t>
            </a:r>
            <a:r>
              <a:rPr lang="en-US" sz="1499" u="sng">
                <a:solidFill>
                  <a:srgbClr val="FAF6EE"/>
                </a:solidFill>
                <a:hlinkClick r:id="rId5">
                  <a:extLst>
                    <a:ext uri="{A12FA001-AC4F-418D-AE19-62706E023703}">
                      <ahyp:hlinkClr val="tx"/>
                    </a:ext>
                  </a:extLst>
                </a:hlinkClick>
              </a:rPr>
              <a:t>MIKI Yoshihito</a:t>
            </a:r>
            <a:r>
              <a:rPr lang="en-US" sz="1499">
                <a:solidFill>
                  <a:srgbClr val="FAF6EE"/>
                </a:solidFill>
              </a:rPr>
              <a:t> on Flickr. License: CC BY.</a:t>
            </a:r>
            <a:endParaRPr>
              <a:solidFill>
                <a:srgbClr val="FAF6EE"/>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35" name="Shape 535"/>
        <p:cNvGrpSpPr/>
        <p:nvPr/>
      </p:nvGrpSpPr>
      <p:grpSpPr>
        <a:xfrm>
          <a:off x="0" y="0"/>
          <a:ext cx="0" cy="0"/>
          <a:chOff x="0" y="0"/>
          <a:chExt cx="0" cy="0"/>
        </a:xfrm>
      </p:grpSpPr>
      <p:sp>
        <p:nvSpPr>
          <p:cNvPr id="536" name="Google Shape;536;p28"/>
          <p:cNvSpPr/>
          <p:nvPr/>
        </p:nvSpPr>
        <p:spPr>
          <a:xfrm>
            <a:off x="0" y="9715500"/>
            <a:ext cx="18287996" cy="592031"/>
          </a:xfrm>
          <a:custGeom>
            <a:rect b="b" l="l" r="r" t="t"/>
            <a:pathLst>
              <a:path extrusionOk="0" h="155926" w="4816592">
                <a:moveTo>
                  <a:pt x="0" y="0"/>
                </a:moveTo>
                <a:lnTo>
                  <a:pt x="4816592" y="0"/>
                </a:lnTo>
                <a:lnTo>
                  <a:pt x="4816592" y="155926"/>
                </a:lnTo>
                <a:lnTo>
                  <a:pt x="0" y="155926"/>
                </a:lnTo>
                <a:close/>
              </a:path>
            </a:pathLst>
          </a:custGeom>
          <a:solidFill>
            <a:srgbClr val="4A4849"/>
          </a:solidFill>
          <a:ln>
            <a:noFill/>
          </a:ln>
        </p:spPr>
      </p:sp>
      <p:sp>
        <p:nvSpPr>
          <p:cNvPr id="537" name="Google Shape;537;p28">
            <a:hlinkClick r:id="rId3"/>
          </p:cNvPr>
          <p:cNvSpPr/>
          <p:nvPr/>
        </p:nvSpPr>
        <p:spPr>
          <a:xfrm>
            <a:off x="2699232" y="2364021"/>
            <a:ext cx="12889536" cy="7076608"/>
          </a:xfrm>
          <a:custGeom>
            <a:rect b="b" l="l" r="r" t="t"/>
            <a:pathLst>
              <a:path extrusionOk="0" h="7076608" w="12889536">
                <a:moveTo>
                  <a:pt x="0" y="0"/>
                </a:moveTo>
                <a:lnTo>
                  <a:pt x="12889536" y="0"/>
                </a:lnTo>
                <a:lnTo>
                  <a:pt x="12889536" y="7076608"/>
                </a:lnTo>
                <a:lnTo>
                  <a:pt x="0" y="7076608"/>
                </a:lnTo>
                <a:lnTo>
                  <a:pt x="0" y="0"/>
                </a:lnTo>
                <a:close/>
              </a:path>
            </a:pathLst>
          </a:custGeom>
          <a:blipFill rotWithShape="1">
            <a:blip r:embed="rId4">
              <a:alphaModFix/>
            </a:blip>
            <a:stretch>
              <a:fillRect b="0" l="0" r="0" t="0"/>
            </a:stretch>
          </a:blipFill>
          <a:ln>
            <a:noFill/>
          </a:ln>
        </p:spPr>
      </p:sp>
      <p:sp>
        <p:nvSpPr>
          <p:cNvPr id="538" name="Google Shape;538;p28"/>
          <p:cNvSpPr txBox="1"/>
          <p:nvPr/>
        </p:nvSpPr>
        <p:spPr>
          <a:xfrm>
            <a:off x="1028700" y="1095375"/>
            <a:ext cx="14424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The Just Transition Framework</a:t>
            </a:r>
            <a:endParaRPr/>
          </a:p>
        </p:txBody>
      </p:sp>
      <p:sp>
        <p:nvSpPr>
          <p:cNvPr id="539" name="Google Shape;539;p28"/>
          <p:cNvSpPr txBox="1"/>
          <p:nvPr/>
        </p:nvSpPr>
        <p:spPr>
          <a:xfrm>
            <a:off x="1028700" y="8637225"/>
            <a:ext cx="5445300" cy="80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4A4849"/>
                </a:solidFill>
              </a:rPr>
              <a:t>© People's Economy Lab. All rights reserved. This content is excluded from our Creative Commons license. For more information, see </a:t>
            </a:r>
            <a:r>
              <a:rPr lang="en-US" u="sng">
                <a:solidFill>
                  <a:srgbClr val="4A4849"/>
                </a:solidFill>
                <a:hlinkClick r:id="rId5">
                  <a:extLst>
                    <a:ext uri="{A12FA001-AC4F-418D-AE19-62706E023703}">
                      <ahyp:hlinkClr val="tx"/>
                    </a:ext>
                  </a:extLst>
                </a:hlinkClick>
              </a:rPr>
              <a:t>https://ocw.mit.edu/help/faq-fair-use/</a:t>
            </a:r>
            <a:r>
              <a:rPr lang="en-US">
                <a:solidFill>
                  <a:srgbClr val="4A4849"/>
                </a:solidFill>
              </a:rPr>
              <a:t> .</a:t>
            </a:r>
            <a:endParaRPr>
              <a:solidFill>
                <a:srgbClr val="4A4849"/>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43" name="Shape 543"/>
        <p:cNvGrpSpPr/>
        <p:nvPr/>
      </p:nvGrpSpPr>
      <p:grpSpPr>
        <a:xfrm>
          <a:off x="0" y="0"/>
          <a:ext cx="0" cy="0"/>
          <a:chOff x="0" y="0"/>
          <a:chExt cx="0" cy="0"/>
        </a:xfrm>
      </p:grpSpPr>
      <p:sp>
        <p:nvSpPr>
          <p:cNvPr id="544" name="Google Shape;544;p29"/>
          <p:cNvSpPr txBox="1"/>
          <p:nvPr/>
        </p:nvSpPr>
        <p:spPr>
          <a:xfrm>
            <a:off x="962025" y="1133475"/>
            <a:ext cx="17026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CJA’s Principles of the Just Transition</a:t>
            </a:r>
            <a:endParaRPr/>
          </a:p>
        </p:txBody>
      </p:sp>
      <p:sp>
        <p:nvSpPr>
          <p:cNvPr id="545" name="Google Shape;545;p29"/>
          <p:cNvSpPr txBox="1"/>
          <p:nvPr/>
        </p:nvSpPr>
        <p:spPr>
          <a:xfrm>
            <a:off x="1034195" y="2489159"/>
            <a:ext cx="3089400" cy="61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999" u="none" cap="none" strike="noStrike">
                <a:solidFill>
                  <a:srgbClr val="4A4849"/>
                </a:solidFill>
                <a:latin typeface="Arial"/>
                <a:ea typeface="Arial"/>
                <a:cs typeface="Arial"/>
                <a:sym typeface="Arial"/>
              </a:rPr>
              <a:t>Requires Regenerative Ecological Economics</a:t>
            </a:r>
            <a:endParaRPr/>
          </a:p>
        </p:txBody>
      </p:sp>
      <p:sp>
        <p:nvSpPr>
          <p:cNvPr id="546" name="Google Shape;546;p29"/>
          <p:cNvSpPr txBox="1"/>
          <p:nvPr/>
        </p:nvSpPr>
        <p:spPr>
          <a:xfrm>
            <a:off x="1034195" y="3328967"/>
            <a:ext cx="3089400" cy="27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999" u="none" cap="none" strike="noStrike">
                <a:solidFill>
                  <a:srgbClr val="4A4849"/>
                </a:solidFill>
                <a:latin typeface="Arial"/>
                <a:ea typeface="Arial"/>
                <a:cs typeface="Arial"/>
                <a:sym typeface="Arial"/>
              </a:rPr>
              <a:t>Advance ecological resilience, reduce resource consumption, restore biodiversity and traditional ways of life, and undermine extractive economies that erode the ecological basis of our collective wellbeing.</a:t>
            </a:r>
            <a:endParaRPr/>
          </a:p>
        </p:txBody>
      </p:sp>
      <p:sp>
        <p:nvSpPr>
          <p:cNvPr id="547" name="Google Shape;547;p29"/>
          <p:cNvSpPr txBox="1"/>
          <p:nvPr/>
        </p:nvSpPr>
        <p:spPr>
          <a:xfrm>
            <a:off x="5159600" y="2489150"/>
            <a:ext cx="2859600" cy="61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999" u="none" cap="none" strike="noStrike">
                <a:solidFill>
                  <a:srgbClr val="4A4849"/>
                </a:solidFill>
                <a:latin typeface="Arial"/>
                <a:ea typeface="Arial"/>
                <a:cs typeface="Arial"/>
                <a:sym typeface="Arial"/>
              </a:rPr>
              <a:t>Creates Meaningful Work</a:t>
            </a:r>
            <a:endParaRPr/>
          </a:p>
        </p:txBody>
      </p:sp>
      <p:sp>
        <p:nvSpPr>
          <p:cNvPr id="548" name="Google Shape;548;p29"/>
          <p:cNvSpPr txBox="1"/>
          <p:nvPr/>
        </p:nvSpPr>
        <p:spPr>
          <a:xfrm>
            <a:off x="9324258" y="2489159"/>
            <a:ext cx="3089400" cy="61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999" u="none" cap="none" strike="noStrike">
                <a:solidFill>
                  <a:srgbClr val="4A4849"/>
                </a:solidFill>
                <a:latin typeface="Arial"/>
                <a:ea typeface="Arial"/>
                <a:cs typeface="Arial"/>
                <a:sym typeface="Arial"/>
              </a:rPr>
              <a:t>Upholds Self Determination</a:t>
            </a:r>
            <a:endParaRPr/>
          </a:p>
        </p:txBody>
      </p:sp>
      <p:sp>
        <p:nvSpPr>
          <p:cNvPr id="549" name="Google Shape;549;p29"/>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grpSp>
        <p:nvGrpSpPr>
          <p:cNvPr id="550" name="Google Shape;550;p29"/>
          <p:cNvGrpSpPr/>
          <p:nvPr/>
        </p:nvGrpSpPr>
        <p:grpSpPr>
          <a:xfrm>
            <a:off x="1034195" y="6445229"/>
            <a:ext cx="3089250" cy="2070558"/>
            <a:chOff x="0" y="-38100"/>
            <a:chExt cx="4119000" cy="2760744"/>
          </a:xfrm>
        </p:grpSpPr>
        <p:sp>
          <p:nvSpPr>
            <p:cNvPr id="551" name="Google Shape;551;p29"/>
            <p:cNvSpPr txBox="1"/>
            <p:nvPr/>
          </p:nvSpPr>
          <p:spPr>
            <a:xfrm>
              <a:off x="0" y="-38100"/>
              <a:ext cx="4119000" cy="82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999" u="none" cap="none" strike="noStrike">
                  <a:solidFill>
                    <a:srgbClr val="4A4849"/>
                  </a:solidFill>
                  <a:latin typeface="Arial"/>
                  <a:ea typeface="Arial"/>
                  <a:cs typeface="Arial"/>
                  <a:sym typeface="Arial"/>
                </a:rPr>
                <a:t>Moves us Toward Buen Vivir</a:t>
              </a:r>
              <a:endParaRPr/>
            </a:p>
          </p:txBody>
        </p:sp>
        <p:sp>
          <p:nvSpPr>
            <p:cNvPr id="552" name="Google Shape;552;p29"/>
            <p:cNvSpPr txBox="1"/>
            <p:nvPr/>
          </p:nvSpPr>
          <p:spPr>
            <a:xfrm>
              <a:off x="0" y="1081644"/>
              <a:ext cx="4119000" cy="1641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999" u="none" cap="none" strike="noStrike">
                  <a:solidFill>
                    <a:srgbClr val="4A4849"/>
                  </a:solidFill>
                  <a:latin typeface="Arial"/>
                  <a:ea typeface="Arial"/>
                  <a:cs typeface="Arial"/>
                  <a:sym typeface="Arial"/>
                </a:rPr>
                <a:t>The rights of peoples, communities and nature must supersede the rights of the individual.</a:t>
              </a:r>
              <a:endParaRPr/>
            </a:p>
          </p:txBody>
        </p:sp>
      </p:grpSp>
      <p:sp>
        <p:nvSpPr>
          <p:cNvPr id="553" name="Google Shape;553;p29"/>
          <p:cNvSpPr txBox="1"/>
          <p:nvPr/>
        </p:nvSpPr>
        <p:spPr>
          <a:xfrm>
            <a:off x="5159596" y="3328967"/>
            <a:ext cx="3089400" cy="2154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999" u="none" cap="none" strike="noStrike">
                <a:solidFill>
                  <a:srgbClr val="4A4849"/>
                </a:solidFill>
                <a:latin typeface="Arial"/>
                <a:ea typeface="Arial"/>
                <a:cs typeface="Arial"/>
                <a:sym typeface="Arial"/>
              </a:rPr>
              <a:t>A Just Transition centers on the development of human potential and creating opportunities for people to learn, grow, and develop to their full capacities and interests.</a:t>
            </a:r>
            <a:endParaRPr/>
          </a:p>
        </p:txBody>
      </p:sp>
      <p:sp>
        <p:nvSpPr>
          <p:cNvPr id="554" name="Google Shape;554;p29"/>
          <p:cNvSpPr txBox="1"/>
          <p:nvPr/>
        </p:nvSpPr>
        <p:spPr>
          <a:xfrm>
            <a:off x="9324258" y="3328967"/>
            <a:ext cx="3089400" cy="1846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999" u="none" cap="none" strike="noStrike">
                <a:solidFill>
                  <a:srgbClr val="4A4849"/>
                </a:solidFill>
                <a:latin typeface="Arial"/>
                <a:ea typeface="Arial"/>
                <a:cs typeface="Arial"/>
                <a:sym typeface="Arial"/>
              </a:rPr>
              <a:t>The people who are most affected by the extractive economy have the resilience and expertise to be in the leadership of crafting solutions.</a:t>
            </a:r>
            <a:endParaRPr/>
          </a:p>
        </p:txBody>
      </p:sp>
      <p:grpSp>
        <p:nvGrpSpPr>
          <p:cNvPr id="555" name="Google Shape;555;p29"/>
          <p:cNvGrpSpPr/>
          <p:nvPr/>
        </p:nvGrpSpPr>
        <p:grpSpPr>
          <a:xfrm>
            <a:off x="13451825" y="2473284"/>
            <a:ext cx="3089250" cy="2993733"/>
            <a:chOff x="0" y="-38100"/>
            <a:chExt cx="4119000" cy="3991644"/>
          </a:xfrm>
        </p:grpSpPr>
        <p:sp>
          <p:nvSpPr>
            <p:cNvPr id="556" name="Google Shape;556;p29"/>
            <p:cNvSpPr txBox="1"/>
            <p:nvPr/>
          </p:nvSpPr>
          <p:spPr>
            <a:xfrm>
              <a:off x="0" y="-38100"/>
              <a:ext cx="4119000" cy="82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999" u="none" cap="none" strike="noStrike">
                  <a:solidFill>
                    <a:srgbClr val="4A4849"/>
                  </a:solidFill>
                  <a:latin typeface="Arial"/>
                  <a:ea typeface="Arial"/>
                  <a:cs typeface="Arial"/>
                  <a:sym typeface="Arial"/>
                </a:rPr>
                <a:t>Equitably Redistributes Resources and Power</a:t>
              </a:r>
              <a:endParaRPr/>
            </a:p>
          </p:txBody>
        </p:sp>
        <p:sp>
          <p:nvSpPr>
            <p:cNvPr id="557" name="Google Shape;557;p29"/>
            <p:cNvSpPr txBox="1"/>
            <p:nvPr/>
          </p:nvSpPr>
          <p:spPr>
            <a:xfrm>
              <a:off x="0" y="1081644"/>
              <a:ext cx="4119000" cy="287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999" u="none" cap="none" strike="noStrike">
                  <a:solidFill>
                    <a:srgbClr val="4A4849"/>
                  </a:solidFill>
                  <a:latin typeface="Arial"/>
                  <a:ea typeface="Arial"/>
                  <a:cs typeface="Arial"/>
                  <a:sym typeface="Arial"/>
                </a:rPr>
                <a:t>Fights to reclaim capital and resources for the regeneration of geographies and sectors of the economy where these inequities are most pervasive.</a:t>
              </a:r>
              <a:endParaRPr/>
            </a:p>
          </p:txBody>
        </p:sp>
      </p:grpSp>
      <p:sp>
        <p:nvSpPr>
          <p:cNvPr id="558" name="Google Shape;558;p29"/>
          <p:cNvSpPr txBox="1"/>
          <p:nvPr/>
        </p:nvSpPr>
        <p:spPr>
          <a:xfrm>
            <a:off x="5159596" y="6435704"/>
            <a:ext cx="3089400" cy="61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999" u="none" cap="none" strike="noStrike">
                <a:solidFill>
                  <a:srgbClr val="4A4849"/>
                </a:solidFill>
                <a:latin typeface="Arial"/>
                <a:ea typeface="Arial"/>
                <a:cs typeface="Arial"/>
                <a:sym typeface="Arial"/>
              </a:rPr>
              <a:t>Retains Culture and Tradition</a:t>
            </a:r>
            <a:endParaRPr/>
          </a:p>
        </p:txBody>
      </p:sp>
      <p:sp>
        <p:nvSpPr>
          <p:cNvPr id="559" name="Google Shape;559;p29"/>
          <p:cNvSpPr txBox="1"/>
          <p:nvPr/>
        </p:nvSpPr>
        <p:spPr>
          <a:xfrm>
            <a:off x="5159596" y="7275512"/>
            <a:ext cx="3089400" cy="1846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999" u="none" cap="none" strike="noStrike">
                <a:solidFill>
                  <a:srgbClr val="4A4849"/>
                </a:solidFill>
                <a:latin typeface="Arial"/>
                <a:ea typeface="Arial"/>
                <a:cs typeface="Arial"/>
                <a:sym typeface="Arial"/>
              </a:rPr>
              <a:t>Just Transition must create inclusionary spaces for all traditions and cultures, recognizing them as integral to a healthy and vibrant economy.</a:t>
            </a:r>
            <a:endParaRPr/>
          </a:p>
        </p:txBody>
      </p:sp>
      <p:grpSp>
        <p:nvGrpSpPr>
          <p:cNvPr id="560" name="Google Shape;560;p29"/>
          <p:cNvGrpSpPr/>
          <p:nvPr/>
        </p:nvGrpSpPr>
        <p:grpSpPr>
          <a:xfrm>
            <a:off x="9324258" y="6445229"/>
            <a:ext cx="3089250" cy="2730783"/>
            <a:chOff x="0" y="-38100"/>
            <a:chExt cx="4119000" cy="3641044"/>
          </a:xfrm>
        </p:grpSpPr>
        <p:sp>
          <p:nvSpPr>
            <p:cNvPr id="561" name="Google Shape;561;p29"/>
            <p:cNvSpPr txBox="1"/>
            <p:nvPr/>
          </p:nvSpPr>
          <p:spPr>
            <a:xfrm>
              <a:off x="0" y="-38100"/>
              <a:ext cx="4119000" cy="1230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999" u="none" cap="none" strike="noStrike">
                  <a:solidFill>
                    <a:srgbClr val="4A4849"/>
                  </a:solidFill>
                  <a:latin typeface="Arial"/>
                  <a:ea typeface="Arial"/>
                  <a:cs typeface="Arial"/>
                  <a:sym typeface="Arial"/>
                </a:rPr>
                <a:t>Embodies Local, Regional, National and International Solidarity</a:t>
              </a:r>
              <a:endParaRPr/>
            </a:p>
          </p:txBody>
        </p:sp>
        <p:sp>
          <p:nvSpPr>
            <p:cNvPr id="562" name="Google Shape;562;p29"/>
            <p:cNvSpPr txBox="1"/>
            <p:nvPr/>
          </p:nvSpPr>
          <p:spPr>
            <a:xfrm>
              <a:off x="0" y="1551544"/>
              <a:ext cx="4119000" cy="205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999" u="none" cap="none" strike="noStrike">
                  <a:solidFill>
                    <a:srgbClr val="4A4849"/>
                  </a:solidFill>
                  <a:latin typeface="Arial"/>
                  <a:ea typeface="Arial"/>
                  <a:cs typeface="Arial"/>
                  <a:sym typeface="Arial"/>
                </a:rPr>
                <a:t>Our solutions call for local, regional, national and global solidarity that confronts imperialism and militarism.</a:t>
              </a:r>
              <a:endParaRPr/>
            </a:p>
          </p:txBody>
        </p:sp>
      </p:grpSp>
      <p:grpSp>
        <p:nvGrpSpPr>
          <p:cNvPr id="563" name="Google Shape;563;p29"/>
          <p:cNvGrpSpPr/>
          <p:nvPr/>
        </p:nvGrpSpPr>
        <p:grpSpPr>
          <a:xfrm>
            <a:off x="13451825" y="6445229"/>
            <a:ext cx="3089250" cy="1762983"/>
            <a:chOff x="0" y="-38100"/>
            <a:chExt cx="4119000" cy="2350644"/>
          </a:xfrm>
        </p:grpSpPr>
        <p:sp>
          <p:nvSpPr>
            <p:cNvPr id="564" name="Google Shape;564;p29"/>
            <p:cNvSpPr txBox="1"/>
            <p:nvPr/>
          </p:nvSpPr>
          <p:spPr>
            <a:xfrm>
              <a:off x="0" y="-38100"/>
              <a:ext cx="4119000" cy="82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999" u="none" cap="none" strike="noStrike">
                  <a:solidFill>
                    <a:srgbClr val="4A4849"/>
                  </a:solidFill>
                  <a:latin typeface="Arial"/>
                  <a:ea typeface="Arial"/>
                  <a:cs typeface="Arial"/>
                  <a:sym typeface="Arial"/>
                </a:rPr>
                <a:t>Builds What We Need Now</a:t>
              </a:r>
              <a:endParaRPr/>
            </a:p>
          </p:txBody>
        </p:sp>
        <p:sp>
          <p:nvSpPr>
            <p:cNvPr id="565" name="Google Shape;565;p29"/>
            <p:cNvSpPr txBox="1"/>
            <p:nvPr/>
          </p:nvSpPr>
          <p:spPr>
            <a:xfrm>
              <a:off x="0" y="1081644"/>
              <a:ext cx="4119000" cy="1230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999" u="none" cap="none" strike="noStrike">
                  <a:solidFill>
                    <a:srgbClr val="4A4849"/>
                  </a:solidFill>
                  <a:latin typeface="Arial"/>
                  <a:ea typeface="Arial"/>
                  <a:cs typeface="Arial"/>
                  <a:sym typeface="Arial"/>
                </a:rPr>
                <a:t>We must build and flex the muscles needed to meet our communities needs.</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16" name="Shape 116"/>
        <p:cNvGrpSpPr/>
        <p:nvPr/>
      </p:nvGrpSpPr>
      <p:grpSpPr>
        <a:xfrm>
          <a:off x="0" y="0"/>
          <a:ext cx="0" cy="0"/>
          <a:chOff x="0" y="0"/>
          <a:chExt cx="0" cy="0"/>
        </a:xfrm>
      </p:grpSpPr>
      <p:sp>
        <p:nvSpPr>
          <p:cNvPr id="117" name="Google Shape;117;p3"/>
          <p:cNvSpPr txBox="1"/>
          <p:nvPr/>
        </p:nvSpPr>
        <p:spPr>
          <a:xfrm>
            <a:off x="962025" y="1133475"/>
            <a:ext cx="16299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Learning Objectives</a:t>
            </a:r>
            <a:endParaRPr/>
          </a:p>
        </p:txBody>
      </p:sp>
      <p:sp>
        <p:nvSpPr>
          <p:cNvPr id="118" name="Google Shape;118;p3"/>
          <p:cNvSpPr txBox="1"/>
          <p:nvPr/>
        </p:nvSpPr>
        <p:spPr>
          <a:xfrm>
            <a:off x="13526802" y="3662914"/>
            <a:ext cx="3772200" cy="19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Identify</a:t>
            </a:r>
            <a:r>
              <a:rPr b="0" i="0" lang="en-US" sz="3199" u="none" cap="none" strike="noStrike">
                <a:solidFill>
                  <a:srgbClr val="4A4849"/>
                </a:solidFill>
                <a:latin typeface="Arial"/>
                <a:ea typeface="Arial"/>
                <a:cs typeface="Arial"/>
                <a:sym typeface="Arial"/>
              </a:rPr>
              <a:t> how you can implement energy justice in your work and life</a:t>
            </a:r>
            <a:endParaRPr/>
          </a:p>
        </p:txBody>
      </p:sp>
      <p:sp>
        <p:nvSpPr>
          <p:cNvPr id="119" name="Google Shape;119;p3"/>
          <p:cNvSpPr txBox="1"/>
          <p:nvPr/>
        </p:nvSpPr>
        <p:spPr>
          <a:xfrm>
            <a:off x="9362135" y="3662914"/>
            <a:ext cx="3772200" cy="19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Understand</a:t>
            </a:r>
            <a:r>
              <a:rPr b="0" i="0" lang="en-US" sz="3199" u="none" cap="none" strike="noStrike">
                <a:solidFill>
                  <a:srgbClr val="4A4849"/>
                </a:solidFill>
                <a:latin typeface="Arial"/>
                <a:ea typeface="Arial"/>
                <a:cs typeface="Arial"/>
                <a:sym typeface="Arial"/>
              </a:rPr>
              <a:t> and</a:t>
            </a:r>
            <a:r>
              <a:rPr b="1" i="0" lang="en-US" sz="3199" u="none" cap="none" strike="noStrike">
                <a:solidFill>
                  <a:srgbClr val="4A4849"/>
                </a:solidFill>
                <a:latin typeface="Arial"/>
                <a:ea typeface="Arial"/>
                <a:cs typeface="Arial"/>
                <a:sym typeface="Arial"/>
              </a:rPr>
              <a:t> analyze</a:t>
            </a:r>
            <a:r>
              <a:rPr b="0" i="0" lang="en-US" sz="3199" u="none" cap="none" strike="noStrike">
                <a:solidFill>
                  <a:srgbClr val="4A4849"/>
                </a:solidFill>
                <a:latin typeface="Arial"/>
                <a:ea typeface="Arial"/>
                <a:cs typeface="Arial"/>
                <a:sym typeface="Arial"/>
              </a:rPr>
              <a:t> the Just Transition framework</a:t>
            </a:r>
            <a:endParaRPr/>
          </a:p>
        </p:txBody>
      </p:sp>
      <p:sp>
        <p:nvSpPr>
          <p:cNvPr id="120" name="Google Shape;120;p3"/>
          <p:cNvSpPr txBox="1"/>
          <p:nvPr/>
        </p:nvSpPr>
        <p:spPr>
          <a:xfrm>
            <a:off x="5197443" y="3662914"/>
            <a:ext cx="3772200" cy="14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Discover</a:t>
            </a:r>
            <a:r>
              <a:rPr b="0" i="0" lang="en-US" sz="3199" u="none" cap="none" strike="noStrike">
                <a:solidFill>
                  <a:srgbClr val="4A4849"/>
                </a:solidFill>
                <a:latin typeface="Arial"/>
                <a:ea typeface="Arial"/>
                <a:cs typeface="Arial"/>
                <a:sym typeface="Arial"/>
              </a:rPr>
              <a:t> local and international energy justice case studies</a:t>
            </a:r>
            <a:endParaRPr/>
          </a:p>
        </p:txBody>
      </p:sp>
      <p:sp>
        <p:nvSpPr>
          <p:cNvPr id="121" name="Google Shape;121;p3"/>
          <p:cNvSpPr txBox="1"/>
          <p:nvPr/>
        </p:nvSpPr>
        <p:spPr>
          <a:xfrm>
            <a:off x="1032781" y="3662914"/>
            <a:ext cx="3772200" cy="19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Understand</a:t>
            </a:r>
            <a:r>
              <a:rPr b="0" i="0" lang="en-US" sz="3199" u="none" cap="none" strike="noStrike">
                <a:solidFill>
                  <a:srgbClr val="4A4849"/>
                </a:solidFill>
                <a:latin typeface="Arial"/>
                <a:ea typeface="Arial"/>
                <a:cs typeface="Arial"/>
                <a:sym typeface="Arial"/>
              </a:rPr>
              <a:t> energy justice in policy, research, science, and technology</a:t>
            </a:r>
            <a:endParaRPr/>
          </a:p>
        </p:txBody>
      </p:sp>
      <p:sp>
        <p:nvSpPr>
          <p:cNvPr id="122" name="Google Shape;122;p3"/>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grpSp>
        <p:nvGrpSpPr>
          <p:cNvPr id="123" name="Google Shape;123;p3"/>
          <p:cNvGrpSpPr/>
          <p:nvPr/>
        </p:nvGrpSpPr>
        <p:grpSpPr>
          <a:xfrm>
            <a:off x="1032775" y="2712900"/>
            <a:ext cx="3289104" cy="716100"/>
            <a:chOff x="1032775" y="2712900"/>
            <a:chExt cx="3289104" cy="716100"/>
          </a:xfrm>
        </p:grpSpPr>
        <p:sp>
          <p:nvSpPr>
            <p:cNvPr id="124" name="Google Shape;124;p3"/>
            <p:cNvSpPr/>
            <p:nvPr/>
          </p:nvSpPr>
          <p:spPr>
            <a:xfrm>
              <a:off x="1032775" y="2712900"/>
              <a:ext cx="912900" cy="716100"/>
            </a:xfrm>
            <a:prstGeom prst="roundRect">
              <a:avLst>
                <a:gd fmla="val 45018"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5" name="Google Shape;125;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1</a:t>
              </a:r>
              <a:endParaRPr/>
            </a:p>
          </p:txBody>
        </p:sp>
      </p:grpSp>
      <p:grpSp>
        <p:nvGrpSpPr>
          <p:cNvPr id="126" name="Google Shape;126;p3"/>
          <p:cNvGrpSpPr/>
          <p:nvPr/>
        </p:nvGrpSpPr>
        <p:grpSpPr>
          <a:xfrm>
            <a:off x="5197450" y="2712900"/>
            <a:ext cx="3289104" cy="716100"/>
            <a:chOff x="1032775" y="2712900"/>
            <a:chExt cx="3289104" cy="716100"/>
          </a:xfrm>
        </p:grpSpPr>
        <p:sp>
          <p:nvSpPr>
            <p:cNvPr id="127" name="Google Shape;127;p3"/>
            <p:cNvSpPr/>
            <p:nvPr/>
          </p:nvSpPr>
          <p:spPr>
            <a:xfrm>
              <a:off x="1032775" y="2712900"/>
              <a:ext cx="912900" cy="716100"/>
            </a:xfrm>
            <a:prstGeom prst="roundRect">
              <a:avLst>
                <a:gd fmla="val 45018"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8" name="Google Shape;128;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2</a:t>
              </a:r>
              <a:endParaRPr/>
            </a:p>
          </p:txBody>
        </p:sp>
      </p:grpSp>
      <p:grpSp>
        <p:nvGrpSpPr>
          <p:cNvPr id="129" name="Google Shape;129;p3"/>
          <p:cNvGrpSpPr/>
          <p:nvPr/>
        </p:nvGrpSpPr>
        <p:grpSpPr>
          <a:xfrm>
            <a:off x="9362125" y="2712900"/>
            <a:ext cx="3289104" cy="716100"/>
            <a:chOff x="1032775" y="2712900"/>
            <a:chExt cx="3289104" cy="716100"/>
          </a:xfrm>
        </p:grpSpPr>
        <p:sp>
          <p:nvSpPr>
            <p:cNvPr id="130" name="Google Shape;130;p3"/>
            <p:cNvSpPr/>
            <p:nvPr/>
          </p:nvSpPr>
          <p:spPr>
            <a:xfrm>
              <a:off x="1032775" y="2712900"/>
              <a:ext cx="912900" cy="716100"/>
            </a:xfrm>
            <a:prstGeom prst="roundRect">
              <a:avLst>
                <a:gd fmla="val 45018"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1" name="Google Shape;131;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3</a:t>
              </a:r>
              <a:endParaRPr/>
            </a:p>
          </p:txBody>
        </p:sp>
      </p:grpSp>
      <p:grpSp>
        <p:nvGrpSpPr>
          <p:cNvPr id="132" name="Google Shape;132;p3"/>
          <p:cNvGrpSpPr/>
          <p:nvPr/>
        </p:nvGrpSpPr>
        <p:grpSpPr>
          <a:xfrm>
            <a:off x="13526800" y="2712900"/>
            <a:ext cx="3289104" cy="716100"/>
            <a:chOff x="1032775" y="2712900"/>
            <a:chExt cx="3289104" cy="716100"/>
          </a:xfrm>
        </p:grpSpPr>
        <p:sp>
          <p:nvSpPr>
            <p:cNvPr id="133" name="Google Shape;133;p3"/>
            <p:cNvSpPr/>
            <p:nvPr/>
          </p:nvSpPr>
          <p:spPr>
            <a:xfrm>
              <a:off x="1032775" y="2712900"/>
              <a:ext cx="912900" cy="716100"/>
            </a:xfrm>
            <a:prstGeom prst="roundRect">
              <a:avLst>
                <a:gd fmla="val 45018"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4" name="Google Shape;134;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4</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69" name="Shape 569"/>
        <p:cNvGrpSpPr/>
        <p:nvPr/>
      </p:nvGrpSpPr>
      <p:grpSpPr>
        <a:xfrm>
          <a:off x="0" y="0"/>
          <a:ext cx="0" cy="0"/>
          <a:chOff x="0" y="0"/>
          <a:chExt cx="0" cy="0"/>
        </a:xfrm>
      </p:grpSpPr>
      <p:sp>
        <p:nvSpPr>
          <p:cNvPr id="570" name="Google Shape;570;p30"/>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571" name="Google Shape;571;p30"/>
          <p:cNvSpPr txBox="1"/>
          <p:nvPr/>
        </p:nvSpPr>
        <p:spPr>
          <a:xfrm>
            <a:off x="1038162" y="1695674"/>
            <a:ext cx="42540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sng" cap="none" strike="noStrike">
                <a:solidFill>
                  <a:srgbClr val="4A4849"/>
                </a:solidFill>
                <a:latin typeface="Arial"/>
                <a:ea typeface="Arial"/>
                <a:cs typeface="Arial"/>
                <a:sym typeface="Arial"/>
                <a:hlinkClick r:id="rId3">
                  <a:extLst>
                    <a:ext uri="{A12FA001-AC4F-418D-AE19-62706E023703}">
                      <ahyp:hlinkClr val="tx"/>
                    </a:ext>
                  </a:extLst>
                </a:hlinkClick>
              </a:rPr>
              <a:t>REAL PEOPLE, REAL CHANGE: GLOBAL CASE STUDIES</a:t>
            </a:r>
            <a:endParaRPr/>
          </a:p>
        </p:txBody>
      </p:sp>
      <p:sp>
        <p:nvSpPr>
          <p:cNvPr id="572" name="Google Shape;572;p30"/>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573" name="Google Shape;573;p30"/>
          <p:cNvGrpSpPr/>
          <p:nvPr/>
        </p:nvGrpSpPr>
        <p:grpSpPr>
          <a:xfrm>
            <a:off x="7065096" y="1631380"/>
            <a:ext cx="10194300" cy="7140708"/>
            <a:chOff x="0" y="-47625"/>
            <a:chExt cx="13592400" cy="9520944"/>
          </a:xfrm>
        </p:grpSpPr>
        <p:sp>
          <p:nvSpPr>
            <p:cNvPr id="574" name="Google Shape;574;p30"/>
            <p:cNvSpPr txBox="1"/>
            <p:nvPr/>
          </p:nvSpPr>
          <p:spPr>
            <a:xfrm>
              <a:off x="0" y="5195919"/>
              <a:ext cx="13592400" cy="427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Work in groups of 3-4 with students who read about different countries. Work with each other to share information about the country you read about. Then, consider these questions:</a:t>
              </a:r>
              <a:endParaRPr/>
            </a:p>
            <a:p>
              <a:pPr indent="-387413" lvl="1" marL="457200" marR="0" rtl="0" algn="l">
                <a:lnSpc>
                  <a:spcPct val="100000"/>
                </a:lnSpc>
                <a:spcBef>
                  <a:spcPts val="100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stood out to you most?</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similarities and differences are there in each countries experience?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kind of framework could be created for just transitions based on these case studies?</a:t>
              </a:r>
              <a:endParaRPr/>
            </a:p>
          </p:txBody>
        </p:sp>
        <p:sp>
          <p:nvSpPr>
            <p:cNvPr id="575" name="Google Shape;575;p30"/>
            <p:cNvSpPr txBox="1"/>
            <p:nvPr/>
          </p:nvSpPr>
          <p:spPr>
            <a:xfrm>
              <a:off x="0" y="4526129"/>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Discussion questions</a:t>
              </a:r>
              <a:endParaRPr/>
            </a:p>
          </p:txBody>
        </p:sp>
        <p:sp>
          <p:nvSpPr>
            <p:cNvPr id="576" name="Google Shape;576;p30"/>
            <p:cNvSpPr txBox="1"/>
            <p:nvPr/>
          </p:nvSpPr>
          <p:spPr>
            <a:xfrm>
              <a:off x="0" y="3493242"/>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Real people, Real Change</a:t>
              </a:r>
              <a:r>
                <a:rPr b="0" i="0" lang="en-US" sz="2501" u="none" cap="none" strike="noStrike">
                  <a:solidFill>
                    <a:srgbClr val="4A4849"/>
                  </a:solidFill>
                  <a:latin typeface="Arial"/>
                  <a:ea typeface="Arial"/>
                  <a:cs typeface="Arial"/>
                  <a:sym typeface="Arial"/>
                </a:rPr>
                <a:t> (p.17-34)</a:t>
              </a:r>
              <a:endParaRPr/>
            </a:p>
          </p:txBody>
        </p:sp>
        <p:sp>
          <p:nvSpPr>
            <p:cNvPr id="577" name="Google Shape;577;p30"/>
            <p:cNvSpPr txBox="1"/>
            <p:nvPr/>
          </p:nvSpPr>
          <p:spPr>
            <a:xfrm>
              <a:off x="0" y="2823452"/>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 your country’s case study</a:t>
              </a:r>
              <a:endParaRPr/>
            </a:p>
          </p:txBody>
        </p:sp>
        <p:sp>
          <p:nvSpPr>
            <p:cNvPr id="578" name="Google Shape;578;p30"/>
            <p:cNvSpPr txBox="1"/>
            <p:nvPr/>
          </p:nvSpPr>
          <p:spPr>
            <a:xfrm>
              <a:off x="0" y="622165"/>
              <a:ext cx="3320700" cy="15399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Poland</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India</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Canada</a:t>
              </a:r>
              <a:endParaRPr/>
            </a:p>
          </p:txBody>
        </p:sp>
        <p:sp>
          <p:nvSpPr>
            <p:cNvPr id="579" name="Google Shape;579;p30"/>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Choose a country to read about</a:t>
              </a:r>
              <a:endParaRPr/>
            </a:p>
          </p:txBody>
        </p:sp>
        <p:sp>
          <p:nvSpPr>
            <p:cNvPr id="580" name="Google Shape;580;p30"/>
            <p:cNvSpPr txBox="1"/>
            <p:nvPr/>
          </p:nvSpPr>
          <p:spPr>
            <a:xfrm>
              <a:off x="3320734" y="622165"/>
              <a:ext cx="3475500" cy="15399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Indonesia</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Egypt</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Ukraine</a:t>
              </a:r>
              <a:endParaRPr/>
            </a:p>
          </p:txBody>
        </p:sp>
      </p:grpSp>
      <p:sp>
        <p:nvSpPr>
          <p:cNvPr id="581" name="Google Shape;581;p30">
            <a:hlinkClick r:id="rId5"/>
          </p:cNvPr>
          <p:cNvSpPr/>
          <p:nvPr/>
        </p:nvSpPr>
        <p:spPr>
          <a:xfrm>
            <a:off x="0" y="3476806"/>
            <a:ext cx="6568563" cy="6238694"/>
          </a:xfrm>
          <a:custGeom>
            <a:rect b="b" l="l" r="r" t="t"/>
            <a:pathLst>
              <a:path extrusionOk="0" h="6238694" w="6568563">
                <a:moveTo>
                  <a:pt x="0" y="0"/>
                </a:moveTo>
                <a:lnTo>
                  <a:pt x="6568563" y="0"/>
                </a:lnTo>
                <a:lnTo>
                  <a:pt x="6568563" y="6238694"/>
                </a:lnTo>
                <a:lnTo>
                  <a:pt x="0" y="6238694"/>
                </a:lnTo>
                <a:lnTo>
                  <a:pt x="0" y="0"/>
                </a:lnTo>
                <a:close/>
              </a:path>
            </a:pathLst>
          </a:custGeom>
          <a:blipFill rotWithShape="1">
            <a:blip r:embed="rId6">
              <a:alphaModFix/>
            </a:blip>
            <a:stretch>
              <a:fillRect b="0" l="0" r="0" t="-20726"/>
            </a:stretch>
          </a:blipFill>
          <a:ln>
            <a:noFill/>
          </a:ln>
        </p:spPr>
      </p:sp>
      <p:sp>
        <p:nvSpPr>
          <p:cNvPr id="582" name="Google Shape;582;p30"/>
          <p:cNvSpPr txBox="1"/>
          <p:nvPr/>
        </p:nvSpPr>
        <p:spPr>
          <a:xfrm>
            <a:off x="1028700" y="1079183"/>
            <a:ext cx="8526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FAF6EE"/>
                </a:solidFill>
                <a:latin typeface="Arial"/>
                <a:ea typeface="Arial"/>
                <a:cs typeface="Arial"/>
                <a:sym typeface="Arial"/>
              </a:rPr>
              <a:t> ACTIVITY #5 </a:t>
            </a:r>
            <a:endParaRPr/>
          </a:p>
        </p:txBody>
      </p:sp>
      <p:grpSp>
        <p:nvGrpSpPr>
          <p:cNvPr id="583" name="Google Shape;583;p30"/>
          <p:cNvGrpSpPr/>
          <p:nvPr/>
        </p:nvGrpSpPr>
        <p:grpSpPr>
          <a:xfrm>
            <a:off x="962025" y="1003725"/>
            <a:ext cx="8746178" cy="458700"/>
            <a:chOff x="962025" y="1003725"/>
            <a:chExt cx="8746178" cy="458700"/>
          </a:xfrm>
        </p:grpSpPr>
        <p:sp>
          <p:nvSpPr>
            <p:cNvPr id="584" name="Google Shape;584;p30"/>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85" name="Google Shape;585;p30"/>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#6</a:t>
              </a:r>
              <a:endParaRPr/>
            </a:p>
          </p:txBody>
        </p:sp>
      </p:grpSp>
      <p:sp>
        <p:nvSpPr>
          <p:cNvPr id="586" name="Google Shape;586;p30"/>
          <p:cNvSpPr txBox="1"/>
          <p:nvPr/>
        </p:nvSpPr>
        <p:spPr>
          <a:xfrm>
            <a:off x="339788" y="8772100"/>
            <a:ext cx="58890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AF6EE"/>
                </a:solidFill>
              </a:rPr>
              <a:t>© 2018 International Institute for Sustainable Development. All rights reserved. This content is excluded from our Creative Commons license. For more information, see </a:t>
            </a:r>
            <a:r>
              <a:rPr lang="en-US" u="sng">
                <a:solidFill>
                  <a:srgbClr val="FAF6EE"/>
                </a:solidFill>
                <a:hlinkClick r:id="rId7">
                  <a:extLst>
                    <a:ext uri="{A12FA001-AC4F-418D-AE19-62706E023703}">
                      <ahyp:hlinkClr val="tx"/>
                    </a:ext>
                  </a:extLst>
                </a:hlinkClick>
              </a:rPr>
              <a:t>https://ocw.mit.edu/help/faq-fair-use/</a:t>
            </a:r>
            <a:r>
              <a:rPr lang="en-US">
                <a:solidFill>
                  <a:srgbClr val="FAF6EE"/>
                </a:solidFill>
              </a:rPr>
              <a:t> .</a:t>
            </a:r>
            <a:endParaRPr>
              <a:solidFill>
                <a:srgbClr val="FAF6EE"/>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90" name="Shape 590"/>
        <p:cNvGrpSpPr/>
        <p:nvPr/>
      </p:nvGrpSpPr>
      <p:grpSpPr>
        <a:xfrm>
          <a:off x="0" y="0"/>
          <a:ext cx="0" cy="0"/>
          <a:chOff x="0" y="0"/>
          <a:chExt cx="0" cy="0"/>
        </a:xfrm>
      </p:grpSpPr>
      <p:sp>
        <p:nvSpPr>
          <p:cNvPr id="591" name="Google Shape;591;p31"/>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592" name="Google Shape;592;p31"/>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593" name="Google Shape;593;p31"/>
          <p:cNvGrpSpPr/>
          <p:nvPr/>
        </p:nvGrpSpPr>
        <p:grpSpPr>
          <a:xfrm>
            <a:off x="6843142" y="4375061"/>
            <a:ext cx="2127016" cy="2127016"/>
            <a:chOff x="0" y="0"/>
            <a:chExt cx="812800" cy="812800"/>
          </a:xfrm>
        </p:grpSpPr>
        <p:sp>
          <p:nvSpPr>
            <p:cNvPr id="594" name="Google Shape;59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95" name="Google Shape;595;p3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100" u="none" cap="none" strike="noStrike">
                  <a:solidFill>
                    <a:srgbClr val="FAF6EE"/>
                  </a:solidFill>
                  <a:latin typeface="Arial"/>
                  <a:ea typeface="Arial"/>
                  <a:cs typeface="Arial"/>
                  <a:sym typeface="Arial"/>
                </a:rPr>
                <a:t>BUEN VIVIR</a:t>
              </a:r>
              <a:endParaRPr/>
            </a:p>
          </p:txBody>
        </p:sp>
      </p:grpSp>
      <p:sp>
        <p:nvSpPr>
          <p:cNvPr id="596" name="Google Shape;596;p31"/>
          <p:cNvSpPr txBox="1"/>
          <p:nvPr/>
        </p:nvSpPr>
        <p:spPr>
          <a:xfrm>
            <a:off x="1038162" y="1695674"/>
            <a:ext cx="42540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FOLLOW-UP ON THE PRINCIPLES OF THE JUST TRANSITION</a:t>
            </a:r>
            <a:endParaRPr/>
          </a:p>
        </p:txBody>
      </p:sp>
      <p:grpSp>
        <p:nvGrpSpPr>
          <p:cNvPr id="597" name="Google Shape;597;p31"/>
          <p:cNvGrpSpPr/>
          <p:nvPr/>
        </p:nvGrpSpPr>
        <p:grpSpPr>
          <a:xfrm>
            <a:off x="1028700" y="3484822"/>
            <a:ext cx="5159025" cy="5250068"/>
            <a:chOff x="0" y="-47625"/>
            <a:chExt cx="6878700" cy="7000090"/>
          </a:xfrm>
        </p:grpSpPr>
        <p:sp>
          <p:nvSpPr>
            <p:cNvPr id="598" name="Google Shape;598;p31"/>
            <p:cNvSpPr txBox="1"/>
            <p:nvPr/>
          </p:nvSpPr>
          <p:spPr>
            <a:xfrm>
              <a:off x="0" y="622165"/>
              <a:ext cx="6878700" cy="6330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Individually brainstorm the principle that stands out to you most, considering these questions:</a:t>
              </a:r>
              <a:endParaRPr/>
            </a:p>
            <a:p>
              <a:pPr indent="-387413" lvl="1" marL="457200" marR="0" rtl="0" algn="l">
                <a:lnSpc>
                  <a:spcPct val="100000"/>
                </a:lnSpc>
                <a:spcBef>
                  <a:spcPts val="100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does this principle advance the Just Transition?</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does it apply to your personal concerns? What about professional ones?</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Where/how have you seen this principle being acted upon?</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Does your institution do a good job of enacting it?</a:t>
              </a:r>
              <a:endParaRPr/>
            </a:p>
          </p:txBody>
        </p:sp>
        <p:sp>
          <p:nvSpPr>
            <p:cNvPr id="599" name="Google Shape;599;p31"/>
            <p:cNvSpPr txBox="1"/>
            <p:nvPr/>
          </p:nvSpPr>
          <p:spPr>
            <a:xfrm>
              <a:off x="0" y="-47625"/>
              <a:ext cx="68787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Brainstorm</a:t>
              </a:r>
              <a:endParaRPr/>
            </a:p>
          </p:txBody>
        </p:sp>
      </p:grpSp>
      <p:grpSp>
        <p:nvGrpSpPr>
          <p:cNvPr id="600" name="Google Shape;600;p31"/>
          <p:cNvGrpSpPr/>
          <p:nvPr/>
        </p:nvGrpSpPr>
        <p:grpSpPr>
          <a:xfrm>
            <a:off x="7065096" y="1631380"/>
            <a:ext cx="10194300" cy="1657268"/>
            <a:chOff x="0" y="-47625"/>
            <a:chExt cx="13592400" cy="2209690"/>
          </a:xfrm>
        </p:grpSpPr>
        <p:sp>
          <p:nvSpPr>
            <p:cNvPr id="601" name="Google Shape;601;p31"/>
            <p:cNvSpPr txBox="1"/>
            <p:nvPr/>
          </p:nvSpPr>
          <p:spPr>
            <a:xfrm>
              <a:off x="0" y="622165"/>
              <a:ext cx="135924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Participate in a 2 minute dyad, where in pairs you will each have 1 minute to talk about your thoughts about these principles. Listeners should not interject, and instead focus on being an active listener.</a:t>
              </a:r>
              <a:endParaRPr/>
            </a:p>
          </p:txBody>
        </p:sp>
        <p:sp>
          <p:nvSpPr>
            <p:cNvPr id="602" name="Google Shape;602;p31"/>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Share out</a:t>
              </a:r>
              <a:endParaRPr/>
            </a:p>
          </p:txBody>
        </p:sp>
      </p:grpSp>
      <p:grpSp>
        <p:nvGrpSpPr>
          <p:cNvPr id="603" name="Google Shape;603;p31"/>
          <p:cNvGrpSpPr/>
          <p:nvPr/>
        </p:nvGrpSpPr>
        <p:grpSpPr>
          <a:xfrm>
            <a:off x="14024259" y="4375061"/>
            <a:ext cx="2084669" cy="2084669"/>
            <a:chOff x="0" y="0"/>
            <a:chExt cx="812800" cy="812800"/>
          </a:xfrm>
        </p:grpSpPr>
        <p:sp>
          <p:nvSpPr>
            <p:cNvPr id="604" name="Google Shape;60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p>
          </p:txBody>
        </p:sp>
        <p:sp>
          <p:nvSpPr>
            <p:cNvPr id="605" name="Google Shape;605;p31"/>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1500" u="none" cap="none" strike="noStrike">
                  <a:solidFill>
                    <a:srgbClr val="FAF6EE"/>
                  </a:solidFill>
                  <a:latin typeface="Arial"/>
                  <a:ea typeface="Arial"/>
                  <a:cs typeface="Arial"/>
                  <a:sym typeface="Arial"/>
                </a:rPr>
                <a:t>EQUITABLY REDISTRIBUTES RESOURCES AND POWER</a:t>
              </a:r>
              <a:endParaRPr sz="1200"/>
            </a:p>
          </p:txBody>
        </p:sp>
      </p:grpSp>
      <p:grpSp>
        <p:nvGrpSpPr>
          <p:cNvPr id="606" name="Google Shape;606;p31"/>
          <p:cNvGrpSpPr/>
          <p:nvPr/>
        </p:nvGrpSpPr>
        <p:grpSpPr>
          <a:xfrm>
            <a:off x="8173344" y="6502066"/>
            <a:ext cx="2127016" cy="2127016"/>
            <a:chOff x="0" y="0"/>
            <a:chExt cx="812800" cy="812800"/>
          </a:xfrm>
        </p:grpSpPr>
        <p:sp>
          <p:nvSpPr>
            <p:cNvPr id="607" name="Google Shape;60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608" name="Google Shape;608;p31"/>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1600" u="none" cap="none" strike="noStrike">
                  <a:solidFill>
                    <a:srgbClr val="FAF6EE"/>
                  </a:solidFill>
                  <a:latin typeface="Arial"/>
                  <a:ea typeface="Arial"/>
                  <a:cs typeface="Arial"/>
                  <a:sym typeface="Arial"/>
                </a:rPr>
                <a:t>REQUIRES REGENERATIVE ECOLOGICAL ECONOMICS</a:t>
              </a:r>
              <a:endParaRPr sz="1300"/>
            </a:p>
          </p:txBody>
        </p:sp>
      </p:grpSp>
      <p:grpSp>
        <p:nvGrpSpPr>
          <p:cNvPr id="609" name="Google Shape;609;p31"/>
          <p:cNvGrpSpPr/>
          <p:nvPr/>
        </p:nvGrpSpPr>
        <p:grpSpPr>
          <a:xfrm>
            <a:off x="10567050" y="6502066"/>
            <a:ext cx="2127016" cy="2127016"/>
            <a:chOff x="0" y="0"/>
            <a:chExt cx="812800" cy="812800"/>
          </a:xfrm>
        </p:grpSpPr>
        <p:sp>
          <p:nvSpPr>
            <p:cNvPr id="610" name="Google Shape;61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611" name="Google Shape;611;p3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100" u="none" cap="none" strike="noStrike">
                  <a:solidFill>
                    <a:srgbClr val="FAF6EE"/>
                  </a:solidFill>
                  <a:latin typeface="Arial"/>
                  <a:ea typeface="Arial"/>
                  <a:cs typeface="Arial"/>
                  <a:sym typeface="Arial"/>
                </a:rPr>
                <a:t>CULTURE AND TRADITION</a:t>
              </a:r>
              <a:endParaRPr/>
            </a:p>
          </p:txBody>
        </p:sp>
      </p:grpSp>
      <p:grpSp>
        <p:nvGrpSpPr>
          <p:cNvPr id="612" name="Google Shape;612;p31"/>
          <p:cNvGrpSpPr/>
          <p:nvPr/>
        </p:nvGrpSpPr>
        <p:grpSpPr>
          <a:xfrm>
            <a:off x="12960756" y="6502066"/>
            <a:ext cx="2127016" cy="2127016"/>
            <a:chOff x="0" y="0"/>
            <a:chExt cx="812800" cy="812800"/>
          </a:xfrm>
        </p:grpSpPr>
        <p:sp>
          <p:nvSpPr>
            <p:cNvPr id="613" name="Google Shape;61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614" name="Google Shape;614;p31"/>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1600" u="none" cap="none" strike="noStrike">
                  <a:solidFill>
                    <a:srgbClr val="FAF6EE"/>
                  </a:solidFill>
                  <a:latin typeface="Arial"/>
                  <a:ea typeface="Arial"/>
                  <a:cs typeface="Arial"/>
                  <a:sym typeface="Arial"/>
                </a:rPr>
                <a:t> Local, Regional, National and International Solidarity</a:t>
              </a:r>
              <a:endParaRPr/>
            </a:p>
          </p:txBody>
        </p:sp>
      </p:grpSp>
      <p:grpSp>
        <p:nvGrpSpPr>
          <p:cNvPr id="615" name="Google Shape;615;p31"/>
          <p:cNvGrpSpPr/>
          <p:nvPr/>
        </p:nvGrpSpPr>
        <p:grpSpPr>
          <a:xfrm>
            <a:off x="15354344" y="6502066"/>
            <a:ext cx="2127016" cy="2127016"/>
            <a:chOff x="0" y="0"/>
            <a:chExt cx="812800" cy="812800"/>
          </a:xfrm>
        </p:grpSpPr>
        <p:sp>
          <p:nvSpPr>
            <p:cNvPr id="616" name="Google Shape;61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617" name="Google Shape;617;p3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100" u="none" cap="none" strike="noStrike">
                  <a:solidFill>
                    <a:srgbClr val="FAF6EE"/>
                  </a:solidFill>
                  <a:latin typeface="Arial"/>
                  <a:ea typeface="Arial"/>
                  <a:cs typeface="Arial"/>
                  <a:sym typeface="Arial"/>
                </a:rPr>
                <a:t>BUILDS WHAT WE NEED NOW</a:t>
              </a:r>
              <a:endParaRPr/>
            </a:p>
          </p:txBody>
        </p:sp>
      </p:grpSp>
      <p:grpSp>
        <p:nvGrpSpPr>
          <p:cNvPr id="618" name="Google Shape;618;p31"/>
          <p:cNvGrpSpPr/>
          <p:nvPr/>
        </p:nvGrpSpPr>
        <p:grpSpPr>
          <a:xfrm>
            <a:off x="9236847" y="4375061"/>
            <a:ext cx="2127016" cy="2127016"/>
            <a:chOff x="0" y="0"/>
            <a:chExt cx="812800" cy="812800"/>
          </a:xfrm>
        </p:grpSpPr>
        <p:sp>
          <p:nvSpPr>
            <p:cNvPr id="619" name="Google Shape;61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620" name="Google Shape;620;p31"/>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1900" u="none" cap="none" strike="noStrike">
                  <a:solidFill>
                    <a:srgbClr val="FAF6EE"/>
                  </a:solidFill>
                  <a:latin typeface="Arial"/>
                  <a:ea typeface="Arial"/>
                  <a:cs typeface="Arial"/>
                  <a:sym typeface="Arial"/>
                </a:rPr>
                <a:t>MEANINGFUL WORK</a:t>
              </a:r>
              <a:endParaRPr/>
            </a:p>
          </p:txBody>
        </p:sp>
      </p:grpSp>
      <p:grpSp>
        <p:nvGrpSpPr>
          <p:cNvPr id="621" name="Google Shape;621;p31"/>
          <p:cNvGrpSpPr/>
          <p:nvPr/>
        </p:nvGrpSpPr>
        <p:grpSpPr>
          <a:xfrm>
            <a:off x="11630553" y="4375061"/>
            <a:ext cx="2127016" cy="2127016"/>
            <a:chOff x="0" y="0"/>
            <a:chExt cx="812800" cy="812800"/>
          </a:xfrm>
        </p:grpSpPr>
        <p:sp>
          <p:nvSpPr>
            <p:cNvPr id="622" name="Google Shape;62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623" name="Google Shape;623;p3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100" u="none" cap="none" strike="noStrike">
                  <a:solidFill>
                    <a:srgbClr val="FAF6EE"/>
                  </a:solidFill>
                  <a:latin typeface="Arial"/>
                  <a:ea typeface="Arial"/>
                  <a:cs typeface="Arial"/>
                  <a:sym typeface="Arial"/>
                </a:rPr>
                <a:t>SELF-DETERMINATION</a:t>
              </a:r>
              <a:endParaRPr/>
            </a:p>
          </p:txBody>
        </p:sp>
      </p:grpSp>
      <p:sp>
        <p:nvSpPr>
          <p:cNvPr id="624" name="Google Shape;624;p31"/>
          <p:cNvSpPr txBox="1"/>
          <p:nvPr/>
        </p:nvSpPr>
        <p:spPr>
          <a:xfrm>
            <a:off x="1028700" y="1079183"/>
            <a:ext cx="8526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FAF6EE"/>
                </a:solidFill>
                <a:latin typeface="Arial"/>
                <a:ea typeface="Arial"/>
                <a:cs typeface="Arial"/>
                <a:sym typeface="Arial"/>
              </a:rPr>
              <a:t> ACTIVITY #5 </a:t>
            </a:r>
            <a:endParaRPr/>
          </a:p>
        </p:txBody>
      </p:sp>
      <p:grpSp>
        <p:nvGrpSpPr>
          <p:cNvPr id="625" name="Google Shape;625;p31"/>
          <p:cNvGrpSpPr/>
          <p:nvPr/>
        </p:nvGrpSpPr>
        <p:grpSpPr>
          <a:xfrm>
            <a:off x="962025" y="1003725"/>
            <a:ext cx="8746178" cy="458700"/>
            <a:chOff x="962025" y="1003725"/>
            <a:chExt cx="8746178" cy="458700"/>
          </a:xfrm>
        </p:grpSpPr>
        <p:sp>
          <p:nvSpPr>
            <p:cNvPr id="626" name="Google Shape;626;p31"/>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27" name="Google Shape;627;p31"/>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#7</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631" name="Shape 631"/>
        <p:cNvGrpSpPr/>
        <p:nvPr/>
      </p:nvGrpSpPr>
      <p:grpSpPr>
        <a:xfrm>
          <a:off x="0" y="0"/>
          <a:ext cx="0" cy="0"/>
          <a:chOff x="0" y="0"/>
          <a:chExt cx="0" cy="0"/>
        </a:xfrm>
      </p:grpSpPr>
      <p:sp>
        <p:nvSpPr>
          <p:cNvPr id="632" name="Google Shape;632;p32"/>
          <p:cNvSpPr txBox="1"/>
          <p:nvPr/>
        </p:nvSpPr>
        <p:spPr>
          <a:xfrm>
            <a:off x="1038162" y="1695674"/>
            <a:ext cx="42540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UNDERSTANDING  WHAT THE JUST TRANSITION LOOKS LIKE THROUGH CASE STUDIES</a:t>
            </a:r>
            <a:endParaRPr/>
          </a:p>
        </p:txBody>
      </p:sp>
      <p:sp>
        <p:nvSpPr>
          <p:cNvPr id="633" name="Google Shape;633;p32"/>
          <p:cNvSpPr txBox="1"/>
          <p:nvPr/>
        </p:nvSpPr>
        <p:spPr>
          <a:xfrm>
            <a:off x="1028700" y="1079183"/>
            <a:ext cx="8526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FAF6EE"/>
                </a:solidFill>
                <a:latin typeface="Arial"/>
                <a:ea typeface="Arial"/>
                <a:cs typeface="Arial"/>
                <a:sym typeface="Arial"/>
              </a:rPr>
              <a:t> ACTIVITY 8 </a:t>
            </a:r>
            <a:endParaRPr/>
          </a:p>
        </p:txBody>
      </p:sp>
      <p:grpSp>
        <p:nvGrpSpPr>
          <p:cNvPr id="634" name="Google Shape;634;p32"/>
          <p:cNvGrpSpPr/>
          <p:nvPr/>
        </p:nvGrpSpPr>
        <p:grpSpPr>
          <a:xfrm>
            <a:off x="1038162" y="4402273"/>
            <a:ext cx="5159025" cy="4352093"/>
            <a:chOff x="0" y="-47625"/>
            <a:chExt cx="6878700" cy="5802790"/>
          </a:xfrm>
        </p:grpSpPr>
        <p:sp>
          <p:nvSpPr>
            <p:cNvPr id="635" name="Google Shape;635;p32"/>
            <p:cNvSpPr txBox="1"/>
            <p:nvPr/>
          </p:nvSpPr>
          <p:spPr>
            <a:xfrm>
              <a:off x="0" y="622165"/>
              <a:ext cx="6878700" cy="5133000"/>
            </a:xfrm>
            <a:prstGeom prst="rect">
              <a:avLst/>
            </a:prstGeom>
            <a:noFill/>
            <a:ln>
              <a:noFill/>
            </a:ln>
          </p:spPr>
          <p:txBody>
            <a:bodyPr anchorCtr="0" anchor="t" bIns="0" lIns="0" spcFirstLastPara="1" rIns="0" wrap="square" tIns="0">
              <a:spAutoFit/>
            </a:bodyPr>
            <a:lstStyle/>
            <a:p>
              <a:pPr indent="-330263" lvl="1" marL="457200" marR="0" rtl="0" algn="l">
                <a:lnSpc>
                  <a:spcPct val="100000"/>
                </a:lnSpc>
                <a:spcBef>
                  <a:spcPts val="0"/>
                </a:spcBef>
                <a:spcAft>
                  <a:spcPts val="0"/>
                </a:spcAft>
                <a:buClr>
                  <a:srgbClr val="4A4849"/>
                </a:buClr>
                <a:buSzPts val="2501"/>
                <a:buFont typeface="Arial"/>
                <a:buAutoNum type="arabicPeriod"/>
              </a:pPr>
              <a:r>
                <a:rPr b="0" i="0"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Climate Conversation: An Appalachian Perspective on Just Transitions</a:t>
              </a:r>
              <a:endParaRPr/>
            </a:p>
            <a:p>
              <a:pPr indent="-330263" lvl="1" marL="457200" marR="0" rtl="0" algn="l">
                <a:lnSpc>
                  <a:spcPct val="100000"/>
                </a:lnSpc>
                <a:spcBef>
                  <a:spcPts val="0"/>
                </a:spcBef>
                <a:spcAft>
                  <a:spcPts val="0"/>
                </a:spcAft>
                <a:buClr>
                  <a:srgbClr val="4A4849"/>
                </a:buClr>
                <a:buSzPts val="2501"/>
                <a:buFont typeface="Arial"/>
                <a:buAutoNum type="arabicPeriod"/>
              </a:pPr>
              <a:r>
                <a:rPr b="0" i="0"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Changing Woman: One Navajo’s Fight for a Just Transition</a:t>
              </a:r>
              <a:endParaRPr/>
            </a:p>
            <a:p>
              <a:pPr indent="-330263" lvl="1" marL="457200" marR="0" rtl="0" algn="l">
                <a:lnSpc>
                  <a:spcPct val="100000"/>
                </a:lnSpc>
                <a:spcBef>
                  <a:spcPts val="0"/>
                </a:spcBef>
                <a:spcAft>
                  <a:spcPts val="0"/>
                </a:spcAft>
                <a:buClr>
                  <a:srgbClr val="4A4849"/>
                </a:buClr>
                <a:buSzPts val="2501"/>
                <a:buFont typeface="Arial"/>
                <a:buAutoNum type="arabicPeriod"/>
              </a:pPr>
              <a:r>
                <a:rPr b="0" i="0" lang="en-US" sz="2501" u="sng" cap="none" strike="noStrike">
                  <a:solidFill>
                    <a:srgbClr val="4A4849"/>
                  </a:solidFill>
                  <a:latin typeface="Arial"/>
                  <a:ea typeface="Arial"/>
                  <a:cs typeface="Arial"/>
                  <a:sym typeface="Arial"/>
                  <a:hlinkClick r:id="rId5">
                    <a:extLst>
                      <a:ext uri="{A12FA001-AC4F-418D-AE19-62706E023703}">
                        <ahyp:hlinkClr val="tx"/>
                      </a:ext>
                    </a:extLst>
                  </a:hlinkClick>
                </a:rPr>
                <a:t>Legacies of Coal: In Search of a Just Transition Panel</a:t>
              </a:r>
              <a:endParaRPr/>
            </a:p>
            <a:p>
              <a:pPr indent="-330263" lvl="1" marL="457200" marR="0" rtl="0" algn="l">
                <a:lnSpc>
                  <a:spcPct val="100000"/>
                </a:lnSpc>
                <a:spcBef>
                  <a:spcPts val="0"/>
                </a:spcBef>
                <a:spcAft>
                  <a:spcPts val="0"/>
                </a:spcAft>
                <a:buClr>
                  <a:srgbClr val="4A4849"/>
                </a:buClr>
                <a:buSzPts val="2501"/>
                <a:buFont typeface="Arial"/>
                <a:buAutoNum type="arabicPeriod"/>
              </a:pPr>
              <a:r>
                <a:rPr b="0" i="0" lang="en-US" sz="2501" u="sng" cap="none" strike="noStrike">
                  <a:solidFill>
                    <a:srgbClr val="4A4849"/>
                  </a:solidFill>
                  <a:latin typeface="Arial"/>
                  <a:ea typeface="Arial"/>
                  <a:cs typeface="Arial"/>
                  <a:sym typeface="Arial"/>
                  <a:hlinkClick r:id="rId6">
                    <a:extLst>
                      <a:ext uri="{A12FA001-AC4F-418D-AE19-62706E023703}">
                        <ahyp:hlinkClr val="tx"/>
                      </a:ext>
                    </a:extLst>
                  </a:hlinkClick>
                </a:rPr>
                <a:t>Changes in the contribution of coal to tax revenues in Greene County, PA, 2010-2019</a:t>
              </a:r>
              <a:endParaRPr/>
            </a:p>
          </p:txBody>
        </p:sp>
        <p:sp>
          <p:nvSpPr>
            <p:cNvPr id="636" name="Google Shape;636;p32"/>
            <p:cNvSpPr txBox="1"/>
            <p:nvPr/>
          </p:nvSpPr>
          <p:spPr>
            <a:xfrm>
              <a:off x="0" y="-47625"/>
              <a:ext cx="68787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Pick a case study</a:t>
              </a:r>
              <a:endParaRPr/>
            </a:p>
          </p:txBody>
        </p:sp>
      </p:grpSp>
      <p:grpSp>
        <p:nvGrpSpPr>
          <p:cNvPr id="637" name="Google Shape;637;p32"/>
          <p:cNvGrpSpPr/>
          <p:nvPr/>
        </p:nvGrpSpPr>
        <p:grpSpPr>
          <a:xfrm>
            <a:off x="7065096" y="1631380"/>
            <a:ext cx="10194300" cy="3197168"/>
            <a:chOff x="0" y="-47625"/>
            <a:chExt cx="13592400" cy="4262890"/>
          </a:xfrm>
        </p:grpSpPr>
        <p:sp>
          <p:nvSpPr>
            <p:cNvPr id="638" name="Google Shape;638;p32"/>
            <p:cNvSpPr txBox="1"/>
            <p:nvPr/>
          </p:nvSpPr>
          <p:spPr>
            <a:xfrm>
              <a:off x="0" y="622165"/>
              <a:ext cx="13592400" cy="35931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do they address the principles of the just transition? </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are some ways each of these could improve? What communities, if any, were missing from the conversation?</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do they talk about how the Just Transition has been helpful for different communities? </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can governments, businesses, and institutions do to ethically engage resource stakeholders?</a:t>
              </a:r>
              <a:endParaRPr/>
            </a:p>
          </p:txBody>
        </p:sp>
        <p:sp>
          <p:nvSpPr>
            <p:cNvPr id="639" name="Google Shape;639;p32"/>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Discussion questions</a:t>
              </a:r>
              <a:endParaRPr/>
            </a:p>
          </p:txBody>
        </p:sp>
      </p:grpSp>
      <p:sp>
        <p:nvSpPr>
          <p:cNvPr id="640" name="Google Shape;640;p32"/>
          <p:cNvSpPr txBox="1"/>
          <p:nvPr/>
        </p:nvSpPr>
        <p:spPr>
          <a:xfrm>
            <a:off x="7065100" y="8754375"/>
            <a:ext cx="10547100" cy="67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201" u="none" cap="none" strike="noStrike">
                <a:solidFill>
                  <a:srgbClr val="4A4849"/>
                </a:solidFill>
                <a:latin typeface="Arial"/>
                <a:ea typeface="Arial"/>
                <a:cs typeface="Arial"/>
                <a:sym typeface="Arial"/>
              </a:rPr>
              <a:t>This activity can be structured as a mini-presentation, group discussion, or another dyad/triad so that each person learns about a case study they didn't look at.</a:t>
            </a:r>
            <a:endParaRPr/>
          </a:p>
        </p:txBody>
      </p:sp>
      <p:sp>
        <p:nvSpPr>
          <p:cNvPr id="641" name="Google Shape;641;p32"/>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642" name="Google Shape;642;p32"/>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643" name="Google Shape;643;p32"/>
          <p:cNvSpPr txBox="1"/>
          <p:nvPr/>
        </p:nvSpPr>
        <p:spPr>
          <a:xfrm>
            <a:off x="1028700" y="1079183"/>
            <a:ext cx="8526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FAF6EE"/>
                </a:solidFill>
                <a:latin typeface="Arial"/>
                <a:ea typeface="Arial"/>
                <a:cs typeface="Arial"/>
                <a:sym typeface="Arial"/>
              </a:rPr>
              <a:t> ACTIVITY #5 </a:t>
            </a:r>
            <a:endParaRPr/>
          </a:p>
        </p:txBody>
      </p:sp>
      <p:grpSp>
        <p:nvGrpSpPr>
          <p:cNvPr id="644" name="Google Shape;644;p32"/>
          <p:cNvGrpSpPr/>
          <p:nvPr/>
        </p:nvGrpSpPr>
        <p:grpSpPr>
          <a:xfrm>
            <a:off x="962025" y="1003725"/>
            <a:ext cx="8746178" cy="458700"/>
            <a:chOff x="962025" y="1003725"/>
            <a:chExt cx="8746178" cy="458700"/>
          </a:xfrm>
        </p:grpSpPr>
        <p:sp>
          <p:nvSpPr>
            <p:cNvPr id="645" name="Google Shape;645;p32"/>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46" name="Google Shape;646;p32"/>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#8</a:t>
              </a: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650" name="Shape 650"/>
        <p:cNvGrpSpPr/>
        <p:nvPr/>
      </p:nvGrpSpPr>
      <p:grpSpPr>
        <a:xfrm>
          <a:off x="0" y="0"/>
          <a:ext cx="0" cy="0"/>
          <a:chOff x="0" y="0"/>
          <a:chExt cx="0" cy="0"/>
        </a:xfrm>
      </p:grpSpPr>
      <p:sp>
        <p:nvSpPr>
          <p:cNvPr id="651" name="Google Shape;651;p33"/>
          <p:cNvSpPr/>
          <p:nvPr/>
        </p:nvSpPr>
        <p:spPr>
          <a:xfrm>
            <a:off x="8137343" y="9715500"/>
            <a:ext cx="11398740" cy="571500"/>
          </a:xfrm>
          <a:custGeom>
            <a:rect b="b" l="l" r="r" t="t"/>
            <a:pathLst>
              <a:path extrusionOk="0" h="150519" w="3002137">
                <a:moveTo>
                  <a:pt x="0" y="0"/>
                </a:moveTo>
                <a:lnTo>
                  <a:pt x="3002137" y="0"/>
                </a:lnTo>
                <a:lnTo>
                  <a:pt x="3002137" y="150519"/>
                </a:lnTo>
                <a:lnTo>
                  <a:pt x="0" y="150519"/>
                </a:lnTo>
                <a:close/>
              </a:path>
            </a:pathLst>
          </a:custGeom>
          <a:solidFill>
            <a:srgbClr val="4A4849"/>
          </a:solidFill>
          <a:ln>
            <a:noFill/>
          </a:ln>
        </p:spPr>
      </p:sp>
      <p:sp>
        <p:nvSpPr>
          <p:cNvPr id="652" name="Google Shape;652;p33"/>
          <p:cNvSpPr/>
          <p:nvPr/>
        </p:nvSpPr>
        <p:spPr>
          <a:xfrm>
            <a:off x="-540160" y="9715500"/>
            <a:ext cx="8677502" cy="571500"/>
          </a:xfrm>
          <a:custGeom>
            <a:rect b="b" l="l" r="r" t="t"/>
            <a:pathLst>
              <a:path extrusionOk="0" h="150519" w="2285433">
                <a:moveTo>
                  <a:pt x="0" y="0"/>
                </a:moveTo>
                <a:lnTo>
                  <a:pt x="2285433" y="0"/>
                </a:lnTo>
                <a:lnTo>
                  <a:pt x="2285433" y="150519"/>
                </a:lnTo>
                <a:lnTo>
                  <a:pt x="0" y="150519"/>
                </a:lnTo>
                <a:close/>
              </a:path>
            </a:pathLst>
          </a:custGeom>
          <a:solidFill>
            <a:srgbClr val="04467C"/>
          </a:solidFill>
          <a:ln>
            <a:noFill/>
          </a:ln>
        </p:spPr>
      </p:sp>
      <p:sp>
        <p:nvSpPr>
          <p:cNvPr id="653" name="Google Shape;653;p33"/>
          <p:cNvSpPr/>
          <p:nvPr/>
        </p:nvSpPr>
        <p:spPr>
          <a:xfrm>
            <a:off x="8137343" y="0"/>
            <a:ext cx="10150657" cy="9715500"/>
          </a:xfrm>
          <a:custGeom>
            <a:rect b="b" l="l" r="r" t="t"/>
            <a:pathLst>
              <a:path extrusionOk="0" h="9715500" w="10150657">
                <a:moveTo>
                  <a:pt x="0" y="0"/>
                </a:moveTo>
                <a:lnTo>
                  <a:pt x="10150657" y="0"/>
                </a:lnTo>
                <a:lnTo>
                  <a:pt x="10150657" y="9715500"/>
                </a:lnTo>
                <a:lnTo>
                  <a:pt x="0" y="9715500"/>
                </a:lnTo>
                <a:lnTo>
                  <a:pt x="0" y="0"/>
                </a:lnTo>
                <a:close/>
              </a:path>
            </a:pathLst>
          </a:custGeom>
          <a:blipFill rotWithShape="1">
            <a:blip r:embed="rId3">
              <a:alphaModFix/>
            </a:blip>
            <a:stretch>
              <a:fillRect b="-800" l="0" r="0" t="-801"/>
            </a:stretch>
          </a:blipFill>
          <a:ln>
            <a:noFill/>
          </a:ln>
        </p:spPr>
      </p:sp>
      <p:sp>
        <p:nvSpPr>
          <p:cNvPr id="654" name="Google Shape;654;p33"/>
          <p:cNvSpPr txBox="1"/>
          <p:nvPr/>
        </p:nvSpPr>
        <p:spPr>
          <a:xfrm>
            <a:off x="1038162" y="1695674"/>
            <a:ext cx="4254000" cy="197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DIVING DEEPER INTO THE JUST TRANSITION FRAMEWORK</a:t>
            </a:r>
            <a:endParaRPr/>
          </a:p>
        </p:txBody>
      </p:sp>
      <p:grpSp>
        <p:nvGrpSpPr>
          <p:cNvPr id="655" name="Google Shape;655;p33"/>
          <p:cNvGrpSpPr/>
          <p:nvPr/>
        </p:nvGrpSpPr>
        <p:grpSpPr>
          <a:xfrm>
            <a:off x="1038162" y="4039875"/>
            <a:ext cx="5159025" cy="2042243"/>
            <a:chOff x="0" y="-47625"/>
            <a:chExt cx="6878700" cy="2722990"/>
          </a:xfrm>
        </p:grpSpPr>
        <p:sp>
          <p:nvSpPr>
            <p:cNvPr id="656" name="Google Shape;656;p33"/>
            <p:cNvSpPr txBox="1"/>
            <p:nvPr/>
          </p:nvSpPr>
          <p:spPr>
            <a:xfrm>
              <a:off x="0" y="622165"/>
              <a:ext cx="6878700" cy="205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Construct a concept map of a Just Transition framework, centering the case study that you studied in Activity #8.</a:t>
              </a:r>
              <a:endParaRPr/>
            </a:p>
          </p:txBody>
        </p:sp>
        <p:sp>
          <p:nvSpPr>
            <p:cNvPr id="657" name="Google Shape;657;p33"/>
            <p:cNvSpPr txBox="1"/>
            <p:nvPr/>
          </p:nvSpPr>
          <p:spPr>
            <a:xfrm>
              <a:off x="0" y="-47625"/>
              <a:ext cx="68787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Create a concept map</a:t>
              </a:r>
              <a:endParaRPr/>
            </a:p>
          </p:txBody>
        </p:sp>
      </p:grpSp>
      <p:sp>
        <p:nvSpPr>
          <p:cNvPr id="658" name="Google Shape;658;p33"/>
          <p:cNvSpPr txBox="1"/>
          <p:nvPr/>
        </p:nvSpPr>
        <p:spPr>
          <a:xfrm>
            <a:off x="1028700" y="8885589"/>
            <a:ext cx="51588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201" u="none" cap="none" strike="noStrike">
                <a:solidFill>
                  <a:srgbClr val="4A4849"/>
                </a:solidFill>
                <a:latin typeface="Arial"/>
                <a:ea typeface="Arial"/>
                <a:cs typeface="Arial"/>
                <a:sym typeface="Arial"/>
              </a:rPr>
              <a:t>This activity builds off of Activity #8.</a:t>
            </a:r>
            <a:endParaRPr/>
          </a:p>
        </p:txBody>
      </p:sp>
      <p:sp>
        <p:nvSpPr>
          <p:cNvPr id="659" name="Google Shape;659;p33"/>
          <p:cNvSpPr txBox="1"/>
          <p:nvPr/>
        </p:nvSpPr>
        <p:spPr>
          <a:xfrm>
            <a:off x="8469598" y="9224299"/>
            <a:ext cx="9818400" cy="2253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1464">
                <a:solidFill>
                  <a:srgbClr val="4A4849"/>
                </a:solidFill>
              </a:rPr>
              <a:t>Image courtesy of J</a:t>
            </a:r>
            <a:r>
              <a:rPr lang="en-US" sz="1464" u="sng">
                <a:solidFill>
                  <a:srgbClr val="4A4849"/>
                </a:solidFill>
                <a:hlinkClick r:id="rId4">
                  <a:extLst>
                    <a:ext uri="{A12FA001-AC4F-418D-AE19-62706E023703}">
                      <ahyp:hlinkClr val="tx"/>
                    </a:ext>
                  </a:extLst>
                </a:hlinkClick>
              </a:rPr>
              <a:t>uhan Soni</a:t>
            </a:r>
            <a:r>
              <a:rPr lang="en-US" sz="1464">
                <a:solidFill>
                  <a:srgbClr val="4A4849"/>
                </a:solidFill>
              </a:rPr>
              <a:t>n on Flickr. License: CC BY.</a:t>
            </a:r>
            <a:endParaRPr>
              <a:solidFill>
                <a:srgbClr val="4A4849"/>
              </a:solidFill>
            </a:endParaRPr>
          </a:p>
        </p:txBody>
      </p:sp>
      <p:sp>
        <p:nvSpPr>
          <p:cNvPr id="660" name="Google Shape;660;p33"/>
          <p:cNvSpPr txBox="1"/>
          <p:nvPr/>
        </p:nvSpPr>
        <p:spPr>
          <a:xfrm>
            <a:off x="1028700" y="1079183"/>
            <a:ext cx="8526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FAF6EE"/>
                </a:solidFill>
                <a:latin typeface="Arial"/>
                <a:ea typeface="Arial"/>
                <a:cs typeface="Arial"/>
                <a:sym typeface="Arial"/>
              </a:rPr>
              <a:t> ACTIVITY #5 </a:t>
            </a:r>
            <a:endParaRPr/>
          </a:p>
        </p:txBody>
      </p:sp>
      <p:grpSp>
        <p:nvGrpSpPr>
          <p:cNvPr id="661" name="Google Shape;661;p33"/>
          <p:cNvGrpSpPr/>
          <p:nvPr/>
        </p:nvGrpSpPr>
        <p:grpSpPr>
          <a:xfrm>
            <a:off x="962025" y="1003725"/>
            <a:ext cx="8746178" cy="458700"/>
            <a:chOff x="962025" y="1003725"/>
            <a:chExt cx="8746178" cy="458700"/>
          </a:xfrm>
        </p:grpSpPr>
        <p:sp>
          <p:nvSpPr>
            <p:cNvPr id="662" name="Google Shape;662;p33"/>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63" name="Google Shape;663;p33"/>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#9</a:t>
              </a: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667" name="Shape 667"/>
        <p:cNvGrpSpPr/>
        <p:nvPr/>
      </p:nvGrpSpPr>
      <p:grpSpPr>
        <a:xfrm>
          <a:off x="0" y="0"/>
          <a:ext cx="0" cy="0"/>
          <a:chOff x="0" y="0"/>
          <a:chExt cx="0" cy="0"/>
        </a:xfrm>
      </p:grpSpPr>
      <p:sp>
        <p:nvSpPr>
          <p:cNvPr id="668" name="Google Shape;668;p34"/>
          <p:cNvSpPr/>
          <p:nvPr/>
        </p:nvSpPr>
        <p:spPr>
          <a:xfrm>
            <a:off x="12218650" y="75"/>
            <a:ext cx="6178445" cy="9715625"/>
          </a:xfrm>
          <a:custGeom>
            <a:rect b="b" l="l" r="r" t="t"/>
            <a:pathLst>
              <a:path extrusionOk="0" h="150519" w="1872256">
                <a:moveTo>
                  <a:pt x="0" y="0"/>
                </a:moveTo>
                <a:lnTo>
                  <a:pt x="1872256" y="0"/>
                </a:lnTo>
                <a:lnTo>
                  <a:pt x="1872256" y="150519"/>
                </a:lnTo>
                <a:lnTo>
                  <a:pt x="0" y="150519"/>
                </a:lnTo>
                <a:close/>
              </a:path>
            </a:pathLst>
          </a:custGeom>
          <a:solidFill>
            <a:srgbClr val="C9DAF8"/>
          </a:solidFill>
          <a:ln>
            <a:noFill/>
          </a:ln>
        </p:spPr>
      </p:sp>
      <p:sp>
        <p:nvSpPr>
          <p:cNvPr id="669" name="Google Shape;669;p34"/>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670" name="Google Shape;670;p34"/>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671" name="Google Shape;671;p34"/>
          <p:cNvGrpSpPr/>
          <p:nvPr/>
        </p:nvGrpSpPr>
        <p:grpSpPr>
          <a:xfrm>
            <a:off x="1028700" y="3066438"/>
            <a:ext cx="10425375" cy="4267871"/>
            <a:chOff x="0" y="104775"/>
            <a:chExt cx="13900500" cy="5690495"/>
          </a:xfrm>
        </p:grpSpPr>
        <p:sp>
          <p:nvSpPr>
            <p:cNvPr id="672" name="Google Shape;672;p34"/>
            <p:cNvSpPr txBox="1"/>
            <p:nvPr/>
          </p:nvSpPr>
          <p:spPr>
            <a:xfrm>
              <a:off x="0" y="104775"/>
              <a:ext cx="13900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Beyond the Module</a:t>
              </a:r>
              <a:endParaRPr/>
            </a:p>
          </p:txBody>
        </p:sp>
        <p:sp>
          <p:nvSpPr>
            <p:cNvPr id="673" name="Google Shape;673;p34"/>
            <p:cNvSpPr txBox="1"/>
            <p:nvPr/>
          </p:nvSpPr>
          <p:spPr>
            <a:xfrm>
              <a:off x="0" y="5138570"/>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7</a:t>
              </a:r>
              <a:endParaRPr/>
            </a:p>
          </p:txBody>
        </p:sp>
      </p:grpSp>
      <p:sp>
        <p:nvSpPr>
          <p:cNvPr id="674" name="Google Shape;674;p34"/>
          <p:cNvSpPr/>
          <p:nvPr/>
        </p:nvSpPr>
        <p:spPr>
          <a:xfrm>
            <a:off x="12575674" y="1764117"/>
            <a:ext cx="5464397" cy="5464397"/>
          </a:xfrm>
          <a:custGeom>
            <a:rect b="b" l="l" r="r" t="t"/>
            <a:pathLst>
              <a:path extrusionOk="0" h="5464397" w="5464397">
                <a:moveTo>
                  <a:pt x="0" y="0"/>
                </a:moveTo>
                <a:lnTo>
                  <a:pt x="5464397" y="0"/>
                </a:lnTo>
                <a:lnTo>
                  <a:pt x="5464397" y="5464397"/>
                </a:lnTo>
                <a:lnTo>
                  <a:pt x="0" y="5464397"/>
                </a:lnTo>
                <a:lnTo>
                  <a:pt x="0" y="0"/>
                </a:lnTo>
                <a:close/>
              </a:path>
            </a:pathLst>
          </a:custGeom>
          <a:blipFill rotWithShape="1">
            <a:blip r:embed="rId3">
              <a:alphaModFix/>
            </a:blip>
            <a:stretch>
              <a:fillRect b="-32394" l="-54026" r="-72166" t="-18307"/>
            </a:stretch>
          </a:blipFill>
          <a:ln>
            <a:noFill/>
          </a:ln>
        </p:spPr>
      </p:sp>
      <p:sp>
        <p:nvSpPr>
          <p:cNvPr id="675" name="Google Shape;675;p34"/>
          <p:cNvSpPr txBox="1"/>
          <p:nvPr/>
        </p:nvSpPr>
        <p:spPr>
          <a:xfrm>
            <a:off x="12575625" y="7397850"/>
            <a:ext cx="5464500" cy="553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1799">
                <a:solidFill>
                  <a:srgbClr val="4A4849"/>
                </a:solidFill>
              </a:rPr>
              <a:t>Photo courtesy of </a:t>
            </a:r>
            <a:r>
              <a:rPr lang="en-US" sz="1799" u="sng">
                <a:solidFill>
                  <a:srgbClr val="4A4849"/>
                </a:solidFill>
                <a:hlinkClick r:id="rId4">
                  <a:extLst>
                    <a:ext uri="{A12FA001-AC4F-418D-AE19-62706E023703}">
                      <ahyp:hlinkClr val="tx"/>
                    </a:ext>
                  </a:extLst>
                </a:hlinkClick>
              </a:rPr>
              <a:t>Mark Dixon</a:t>
            </a:r>
            <a:r>
              <a:rPr lang="en-US" sz="1799">
                <a:solidFill>
                  <a:srgbClr val="4A4849"/>
                </a:solidFill>
              </a:rPr>
              <a:t> on Flickr. License: CC BY.</a:t>
            </a:r>
            <a:endParaRPr>
              <a:solidFill>
                <a:srgbClr val="4A4849"/>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679" name="Shape 679"/>
        <p:cNvGrpSpPr/>
        <p:nvPr/>
      </p:nvGrpSpPr>
      <p:grpSpPr>
        <a:xfrm>
          <a:off x="0" y="0"/>
          <a:ext cx="0" cy="0"/>
          <a:chOff x="0" y="0"/>
          <a:chExt cx="0" cy="0"/>
        </a:xfrm>
      </p:grpSpPr>
      <p:grpSp>
        <p:nvGrpSpPr>
          <p:cNvPr id="680" name="Google Shape;680;p35"/>
          <p:cNvGrpSpPr/>
          <p:nvPr/>
        </p:nvGrpSpPr>
        <p:grpSpPr>
          <a:xfrm>
            <a:off x="1068750" y="2883684"/>
            <a:ext cx="16179000" cy="6183320"/>
            <a:chOff x="962025" y="2573859"/>
            <a:chExt cx="16179000" cy="6183320"/>
          </a:xfrm>
        </p:grpSpPr>
        <p:sp>
          <p:nvSpPr>
            <p:cNvPr id="681" name="Google Shape;681;p35"/>
            <p:cNvSpPr txBox="1"/>
            <p:nvPr/>
          </p:nvSpPr>
          <p:spPr>
            <a:xfrm>
              <a:off x="962025" y="3092711"/>
              <a:ext cx="16179000" cy="120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Explore the “Take action by assessing + proposing climate action at your school” section of All We Can Save’s “</a:t>
              </a: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Assignments to spark action</a:t>
              </a:r>
              <a:r>
                <a:rPr b="0" i="0" lang="en-US" sz="2601" u="none" cap="none" strike="noStrike">
                  <a:solidFill>
                    <a:srgbClr val="4A4849"/>
                  </a:solidFill>
                  <a:latin typeface="Arial"/>
                  <a:ea typeface="Arial"/>
                  <a:cs typeface="Arial"/>
                  <a:sym typeface="Arial"/>
                </a:rPr>
                <a:t>.“ The section can be found in the list of Level 2 (Taking action: Community level) assignments.</a:t>
              </a:r>
              <a:endParaRPr/>
            </a:p>
          </p:txBody>
        </p:sp>
        <p:sp>
          <p:nvSpPr>
            <p:cNvPr id="682" name="Google Shape;682;p35"/>
            <p:cNvSpPr txBox="1"/>
            <p:nvPr/>
          </p:nvSpPr>
          <p:spPr>
            <a:xfrm>
              <a:off x="962025" y="5314832"/>
              <a:ext cx="16179000" cy="80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Guiding questions: What labs/groups on campus are focusing on Just Transition ideas already? Where should there be </a:t>
              </a:r>
              <a:r>
                <a:rPr b="0" i="1" lang="en-US" sz="2601" u="none" cap="none" strike="noStrike">
                  <a:solidFill>
                    <a:srgbClr val="4A4849"/>
                  </a:solidFill>
                  <a:latin typeface="Arial"/>
                  <a:ea typeface="Arial"/>
                  <a:cs typeface="Arial"/>
                  <a:sym typeface="Arial"/>
                </a:rPr>
                <a:t>more</a:t>
              </a:r>
              <a:r>
                <a:rPr b="0" i="0" lang="en-US" sz="2601" u="none" cap="none" strike="noStrike">
                  <a:solidFill>
                    <a:srgbClr val="4A4849"/>
                  </a:solidFill>
                  <a:latin typeface="Arial"/>
                  <a:ea typeface="Arial"/>
                  <a:cs typeface="Arial"/>
                  <a:sym typeface="Arial"/>
                </a:rPr>
                <a:t> conversations around these ideas? </a:t>
              </a:r>
              <a:endParaRPr/>
            </a:p>
          </p:txBody>
        </p:sp>
        <p:sp>
          <p:nvSpPr>
            <p:cNvPr id="683" name="Google Shape;683;p35"/>
            <p:cNvSpPr txBox="1"/>
            <p:nvPr/>
          </p:nvSpPr>
          <p:spPr>
            <a:xfrm>
              <a:off x="962025" y="2573859"/>
              <a:ext cx="161790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How does a Just Transition relate to your life?</a:t>
              </a:r>
              <a:endParaRPr/>
            </a:p>
          </p:txBody>
        </p:sp>
        <p:sp>
          <p:nvSpPr>
            <p:cNvPr id="684" name="Google Shape;684;p35"/>
            <p:cNvSpPr txBox="1"/>
            <p:nvPr/>
          </p:nvSpPr>
          <p:spPr>
            <a:xfrm>
              <a:off x="962025" y="4795979"/>
              <a:ext cx="161790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Research ways the Just Transition might be supported better by your institution</a:t>
              </a:r>
              <a:endParaRPr/>
            </a:p>
          </p:txBody>
        </p:sp>
        <p:sp>
          <p:nvSpPr>
            <p:cNvPr id="685" name="Google Shape;685;p35"/>
            <p:cNvSpPr txBox="1"/>
            <p:nvPr/>
          </p:nvSpPr>
          <p:spPr>
            <a:xfrm>
              <a:off x="962025" y="7155779"/>
              <a:ext cx="16179000" cy="16014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would you go about making these changes?</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Who would you have to convince, and what voices would you want to uplift?</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would you reach out to different communities and stakeholders on campus to make this change realized?</a:t>
              </a:r>
              <a:endParaRPr/>
            </a:p>
          </p:txBody>
        </p:sp>
        <p:sp>
          <p:nvSpPr>
            <p:cNvPr id="686" name="Google Shape;686;p35"/>
            <p:cNvSpPr txBox="1"/>
            <p:nvPr/>
          </p:nvSpPr>
          <p:spPr>
            <a:xfrm>
              <a:off x="962025" y="6636927"/>
              <a:ext cx="161790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Share out your ideas with the class and consider these questions</a:t>
              </a:r>
              <a:endParaRPr/>
            </a:p>
          </p:txBody>
        </p:sp>
      </p:grpSp>
      <p:sp>
        <p:nvSpPr>
          <p:cNvPr id="687" name="Google Shape;687;p35"/>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688" name="Google Shape;688;p35"/>
          <p:cNvSpPr txBox="1"/>
          <p:nvPr/>
        </p:nvSpPr>
        <p:spPr>
          <a:xfrm>
            <a:off x="1009650" y="1606600"/>
            <a:ext cx="16297200" cy="1077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6999">
                <a:solidFill>
                  <a:srgbClr val="4A4849"/>
                </a:solidFill>
              </a:rPr>
              <a:t>Taking Action on a Just Transition</a:t>
            </a:r>
            <a:endParaRPr b="1" sz="6999">
              <a:solidFill>
                <a:srgbClr val="4A4849"/>
              </a:solidFill>
            </a:endParaRPr>
          </a:p>
        </p:txBody>
      </p:sp>
      <p:grpSp>
        <p:nvGrpSpPr>
          <p:cNvPr id="689" name="Google Shape;689;p35"/>
          <p:cNvGrpSpPr/>
          <p:nvPr/>
        </p:nvGrpSpPr>
        <p:grpSpPr>
          <a:xfrm>
            <a:off x="962033" y="1003725"/>
            <a:ext cx="8746170" cy="458700"/>
            <a:chOff x="3981450" y="1003725"/>
            <a:chExt cx="8746170" cy="458700"/>
          </a:xfrm>
        </p:grpSpPr>
        <p:sp>
          <p:nvSpPr>
            <p:cNvPr id="690" name="Google Shape;690;p35"/>
            <p:cNvSpPr/>
            <p:nvPr/>
          </p:nvSpPr>
          <p:spPr>
            <a:xfrm>
              <a:off x="3981450" y="1003725"/>
              <a:ext cx="30276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91" name="Google Shape;691;p35"/>
            <p:cNvSpPr txBox="1"/>
            <p:nvPr/>
          </p:nvSpPr>
          <p:spPr>
            <a:xfrm>
              <a:off x="4200720"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PROJECT OPTION #1</a:t>
              </a:r>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695" name="Shape 695"/>
        <p:cNvGrpSpPr/>
        <p:nvPr/>
      </p:nvGrpSpPr>
      <p:grpSpPr>
        <a:xfrm>
          <a:off x="0" y="0"/>
          <a:ext cx="0" cy="0"/>
          <a:chOff x="0" y="0"/>
          <a:chExt cx="0" cy="0"/>
        </a:xfrm>
      </p:grpSpPr>
      <p:sp>
        <p:nvSpPr>
          <p:cNvPr id="696" name="Google Shape;696;p36"/>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697" name="Google Shape;697;p36"/>
          <p:cNvGrpSpPr/>
          <p:nvPr/>
        </p:nvGrpSpPr>
        <p:grpSpPr>
          <a:xfrm>
            <a:off x="1009650" y="1606594"/>
            <a:ext cx="10757475" cy="5349555"/>
            <a:chOff x="0" y="66675"/>
            <a:chExt cx="14343300" cy="7132740"/>
          </a:xfrm>
        </p:grpSpPr>
        <p:sp>
          <p:nvSpPr>
            <p:cNvPr id="698" name="Google Shape;698;p36"/>
            <p:cNvSpPr txBox="1"/>
            <p:nvPr/>
          </p:nvSpPr>
          <p:spPr>
            <a:xfrm>
              <a:off x="0" y="66675"/>
              <a:ext cx="143433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A US Energy Justice Dashboard Data Report</a:t>
              </a:r>
              <a:endParaRPr/>
            </a:p>
          </p:txBody>
        </p:sp>
        <p:sp>
          <p:nvSpPr>
            <p:cNvPr id="699" name="Google Shape;699;p36"/>
            <p:cNvSpPr txBox="1"/>
            <p:nvPr/>
          </p:nvSpPr>
          <p:spPr>
            <a:xfrm>
              <a:off x="0" y="3996615"/>
              <a:ext cx="14238900" cy="320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Research socioeconomic, demographic, and industry data of the city/county using </a:t>
              </a: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DATA USA</a:t>
              </a:r>
              <a:r>
                <a:rPr b="0" i="0" lang="en-US" sz="2601" u="none" cap="none" strike="noStrike">
                  <a:solidFill>
                    <a:srgbClr val="4A4849"/>
                  </a:solidFill>
                  <a:latin typeface="Arial"/>
                  <a:ea typeface="Arial"/>
                  <a:cs typeface="Arial"/>
                  <a:sym typeface="Arial"/>
                </a:rPr>
                <a:t>. Look at neighborhoods near each other or near you, what do you notice about energy burdens? What are the common themes of statistics in high energy burden communities?</a:t>
              </a:r>
              <a:endParaRPr/>
            </a:p>
            <a:p>
              <a:pPr indent="0" lvl="0" marL="0" marR="0" rtl="0" algn="l">
                <a:lnSpc>
                  <a:spcPct val="100000"/>
                </a:lnSpc>
                <a:spcBef>
                  <a:spcPts val="0"/>
                </a:spcBef>
                <a:spcAft>
                  <a:spcPts val="0"/>
                </a:spcAft>
                <a:buNone/>
              </a:pPr>
              <a:r>
                <a:t/>
              </a:r>
              <a:endParaRPr b="0" i="0" sz="2601"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Respond in a report analyzing one area with differing energy burdens.</a:t>
              </a:r>
              <a:endParaRPr/>
            </a:p>
          </p:txBody>
        </p:sp>
        <p:sp>
          <p:nvSpPr>
            <p:cNvPr id="700" name="Google Shape;700;p36"/>
            <p:cNvSpPr txBox="1"/>
            <p:nvPr/>
          </p:nvSpPr>
          <p:spPr>
            <a:xfrm>
              <a:off x="0" y="33048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Prompt suggestion</a:t>
              </a:r>
              <a:endParaRPr/>
            </a:p>
          </p:txBody>
        </p:sp>
      </p:grpSp>
      <p:grpSp>
        <p:nvGrpSpPr>
          <p:cNvPr id="701" name="Google Shape;701;p36"/>
          <p:cNvGrpSpPr/>
          <p:nvPr/>
        </p:nvGrpSpPr>
        <p:grpSpPr>
          <a:xfrm>
            <a:off x="12109962" y="9570840"/>
            <a:ext cx="7108723" cy="716160"/>
            <a:chOff x="0" y="-38100"/>
            <a:chExt cx="1872256" cy="188619"/>
          </a:xfrm>
        </p:grpSpPr>
        <p:sp>
          <p:nvSpPr>
            <p:cNvPr id="702" name="Google Shape;702;p36"/>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703" name="Google Shape;703;p36"/>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4" name="Google Shape;704;p36"/>
          <p:cNvSpPr txBox="1"/>
          <p:nvPr/>
        </p:nvSpPr>
        <p:spPr>
          <a:xfrm>
            <a:off x="1028700" y="1079183"/>
            <a:ext cx="8526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FAF6EE"/>
                </a:solidFill>
                <a:latin typeface="Arial"/>
                <a:ea typeface="Arial"/>
                <a:cs typeface="Arial"/>
                <a:sym typeface="Arial"/>
              </a:rPr>
              <a:t> PROJECT OPTION #1 </a:t>
            </a:r>
            <a:endParaRPr/>
          </a:p>
        </p:txBody>
      </p:sp>
      <p:sp>
        <p:nvSpPr>
          <p:cNvPr id="705" name="Google Shape;705;p36">
            <a:hlinkClick r:id="rId4"/>
          </p:cNvPr>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5">
              <a:alphaModFix/>
            </a:blip>
            <a:stretch>
              <a:fillRect b="0" l="-146529" r="-9999" t="0"/>
            </a:stretch>
          </a:blipFill>
          <a:ln>
            <a:noFill/>
          </a:ln>
        </p:spPr>
      </p:sp>
      <p:grpSp>
        <p:nvGrpSpPr>
          <p:cNvPr id="706" name="Google Shape;706;p36"/>
          <p:cNvGrpSpPr/>
          <p:nvPr/>
        </p:nvGrpSpPr>
        <p:grpSpPr>
          <a:xfrm>
            <a:off x="962033" y="1003725"/>
            <a:ext cx="8746170" cy="458700"/>
            <a:chOff x="3981450" y="1003725"/>
            <a:chExt cx="8746170" cy="458700"/>
          </a:xfrm>
        </p:grpSpPr>
        <p:sp>
          <p:nvSpPr>
            <p:cNvPr id="707" name="Google Shape;707;p36"/>
            <p:cNvSpPr/>
            <p:nvPr/>
          </p:nvSpPr>
          <p:spPr>
            <a:xfrm>
              <a:off x="3981450" y="1003725"/>
              <a:ext cx="30276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08" name="Google Shape;708;p36"/>
            <p:cNvSpPr txBox="1"/>
            <p:nvPr/>
          </p:nvSpPr>
          <p:spPr>
            <a:xfrm>
              <a:off x="4200720"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PROJECT OPTION #2</a:t>
              </a:r>
              <a:endParaRPr/>
            </a:p>
          </p:txBody>
        </p:sp>
      </p:grpSp>
      <p:sp>
        <p:nvSpPr>
          <p:cNvPr id="709" name="Google Shape;709;p36"/>
          <p:cNvSpPr txBox="1"/>
          <p:nvPr/>
        </p:nvSpPr>
        <p:spPr>
          <a:xfrm>
            <a:off x="12476325" y="8687350"/>
            <a:ext cx="5445300" cy="8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4A4849"/>
                </a:solidFill>
              </a:rPr>
              <a:t>© source unknown. All rights reserved. This content is excluded from our Creative Commons license. For more information, see </a:t>
            </a:r>
            <a:r>
              <a:rPr lang="en-US" u="sng">
                <a:solidFill>
                  <a:srgbClr val="4A4849"/>
                </a:solidFill>
                <a:hlinkClick r:id="rId6">
                  <a:extLst>
                    <a:ext uri="{A12FA001-AC4F-418D-AE19-62706E023703}">
                      <ahyp:hlinkClr val="tx"/>
                    </a:ext>
                  </a:extLst>
                </a:hlinkClick>
              </a:rPr>
              <a:t>https://ocw.mit.edu/help/faq-fair-use/</a:t>
            </a:r>
            <a:r>
              <a:rPr lang="en-US">
                <a:solidFill>
                  <a:srgbClr val="4A4849"/>
                </a:solidFill>
              </a:rPr>
              <a:t> .</a:t>
            </a:r>
            <a:endParaRPr>
              <a:solidFill>
                <a:srgbClr val="4A4849"/>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713" name="Shape 713"/>
        <p:cNvGrpSpPr/>
        <p:nvPr/>
      </p:nvGrpSpPr>
      <p:grpSpPr>
        <a:xfrm>
          <a:off x="0" y="0"/>
          <a:ext cx="0" cy="0"/>
          <a:chOff x="0" y="0"/>
          <a:chExt cx="0" cy="0"/>
        </a:xfrm>
      </p:grpSpPr>
      <p:sp>
        <p:nvSpPr>
          <p:cNvPr id="714" name="Google Shape;714;p37"/>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715" name="Google Shape;715;p37"/>
          <p:cNvGrpSpPr/>
          <p:nvPr/>
        </p:nvGrpSpPr>
        <p:grpSpPr>
          <a:xfrm>
            <a:off x="1009650" y="1606594"/>
            <a:ext cx="10757475" cy="4548780"/>
            <a:chOff x="0" y="66675"/>
            <a:chExt cx="14343300" cy="6065040"/>
          </a:xfrm>
        </p:grpSpPr>
        <p:sp>
          <p:nvSpPr>
            <p:cNvPr id="716" name="Google Shape;716;p37"/>
            <p:cNvSpPr txBox="1"/>
            <p:nvPr/>
          </p:nvSpPr>
          <p:spPr>
            <a:xfrm>
              <a:off x="0" y="66675"/>
              <a:ext cx="143433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Energy Policy</a:t>
              </a:r>
              <a:endParaRPr/>
            </a:p>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Analysis</a:t>
              </a:r>
              <a:endParaRPr/>
            </a:p>
          </p:txBody>
        </p:sp>
        <p:sp>
          <p:nvSpPr>
            <p:cNvPr id="717" name="Google Shape;717;p37"/>
            <p:cNvSpPr txBox="1"/>
            <p:nvPr/>
          </p:nvSpPr>
          <p:spPr>
            <a:xfrm>
              <a:off x="0" y="3996615"/>
              <a:ext cx="14238900" cy="213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Analyze </a:t>
              </a: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this</a:t>
              </a:r>
              <a:r>
                <a:rPr b="0" i="0" lang="en-US" sz="2601" u="none" cap="none" strike="noStrike">
                  <a:solidFill>
                    <a:srgbClr val="4A4849"/>
                  </a:solidFill>
                  <a:latin typeface="Arial"/>
                  <a:ea typeface="Arial"/>
                  <a:cs typeface="Arial"/>
                  <a:sym typeface="Arial"/>
                </a:rPr>
                <a:t> piece of energy policy with the </a:t>
              </a: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Energy Justice Scorecard</a:t>
              </a:r>
              <a:r>
                <a:rPr b="0" i="0" lang="en-US" sz="2601" u="none" cap="none" strike="noStrike">
                  <a:solidFill>
                    <a:srgbClr val="4A4849"/>
                  </a:solidFill>
                  <a:latin typeface="Arial"/>
                  <a:ea typeface="Arial"/>
                  <a:cs typeface="Arial"/>
                  <a:sym typeface="Arial"/>
                </a:rPr>
                <a:t>.</a:t>
              </a:r>
              <a:endParaRPr/>
            </a:p>
            <a:p>
              <a:pPr indent="0" lvl="0" marL="0" marR="0" rtl="0" algn="l">
                <a:lnSpc>
                  <a:spcPct val="100000"/>
                </a:lnSpc>
                <a:spcBef>
                  <a:spcPts val="0"/>
                </a:spcBef>
                <a:spcAft>
                  <a:spcPts val="0"/>
                </a:spcAft>
                <a:buNone/>
              </a:pPr>
              <a:r>
                <a:t/>
              </a:r>
              <a:endParaRPr b="0" i="0" sz="2601"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Share your rating with the people near you/with the class. Where do you rate it the same? What aspects are different?</a:t>
              </a:r>
              <a:endParaRPr/>
            </a:p>
          </p:txBody>
        </p:sp>
        <p:sp>
          <p:nvSpPr>
            <p:cNvPr id="718" name="Google Shape;718;p37"/>
            <p:cNvSpPr txBox="1"/>
            <p:nvPr/>
          </p:nvSpPr>
          <p:spPr>
            <a:xfrm>
              <a:off x="0" y="33048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Prompt suggestion</a:t>
              </a:r>
              <a:endParaRPr/>
            </a:p>
          </p:txBody>
        </p:sp>
      </p:grpSp>
      <p:sp>
        <p:nvSpPr>
          <p:cNvPr id="719" name="Google Shape;719;p37"/>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720" name="Google Shape;720;p37">
            <a:hlinkClick r:id="rId5"/>
          </p:cNvPr>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6">
              <a:alphaModFix/>
            </a:blip>
            <a:stretch>
              <a:fillRect b="0" l="-8043" r="-12895" t="0"/>
            </a:stretch>
          </a:blipFill>
          <a:ln>
            <a:noFill/>
          </a:ln>
        </p:spPr>
      </p:sp>
      <p:grpSp>
        <p:nvGrpSpPr>
          <p:cNvPr id="721" name="Google Shape;721;p37"/>
          <p:cNvGrpSpPr/>
          <p:nvPr/>
        </p:nvGrpSpPr>
        <p:grpSpPr>
          <a:xfrm>
            <a:off x="962033" y="1003725"/>
            <a:ext cx="8746170" cy="458700"/>
            <a:chOff x="3981450" y="1003725"/>
            <a:chExt cx="8746170" cy="458700"/>
          </a:xfrm>
        </p:grpSpPr>
        <p:sp>
          <p:nvSpPr>
            <p:cNvPr id="722" name="Google Shape;722;p37"/>
            <p:cNvSpPr/>
            <p:nvPr/>
          </p:nvSpPr>
          <p:spPr>
            <a:xfrm>
              <a:off x="3981450" y="1003725"/>
              <a:ext cx="30276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23" name="Google Shape;723;p37"/>
            <p:cNvSpPr txBox="1"/>
            <p:nvPr/>
          </p:nvSpPr>
          <p:spPr>
            <a:xfrm>
              <a:off x="4200720"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PROJECT OPTION #3</a:t>
              </a:r>
              <a:endParaRPr/>
            </a:p>
          </p:txBody>
        </p:sp>
      </p:grpSp>
      <p:sp>
        <p:nvSpPr>
          <p:cNvPr id="724" name="Google Shape;724;p37"/>
          <p:cNvSpPr txBox="1"/>
          <p:nvPr/>
        </p:nvSpPr>
        <p:spPr>
          <a:xfrm>
            <a:off x="12596175" y="8583900"/>
            <a:ext cx="5205600" cy="8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AF6EE"/>
                </a:solidFill>
              </a:rPr>
              <a:t>© Commonwealth of Massachusetts. All rights reserved. This content is excluded from our Creative Commons license. For more information, see </a:t>
            </a:r>
            <a:r>
              <a:rPr lang="en-US" u="sng">
                <a:solidFill>
                  <a:srgbClr val="FAF6EE"/>
                </a:solidFill>
                <a:hlinkClick r:id="rId7">
                  <a:extLst>
                    <a:ext uri="{A12FA001-AC4F-418D-AE19-62706E023703}">
                      <ahyp:hlinkClr val="tx"/>
                    </a:ext>
                  </a:extLst>
                </a:hlinkClick>
              </a:rPr>
              <a:t>https://ocw.mit.edu/help/faq-fair-use/</a:t>
            </a:r>
            <a:r>
              <a:rPr lang="en-US">
                <a:solidFill>
                  <a:srgbClr val="FAF6EE"/>
                </a:solidFill>
              </a:rPr>
              <a:t> .</a:t>
            </a:r>
            <a:endParaRPr>
              <a:solidFill>
                <a:srgbClr val="FAF6EE"/>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728" name="Shape 728"/>
        <p:cNvGrpSpPr/>
        <p:nvPr/>
      </p:nvGrpSpPr>
      <p:grpSpPr>
        <a:xfrm>
          <a:off x="0" y="0"/>
          <a:ext cx="0" cy="0"/>
          <a:chOff x="0" y="0"/>
          <a:chExt cx="0" cy="0"/>
        </a:xfrm>
      </p:grpSpPr>
      <p:sp>
        <p:nvSpPr>
          <p:cNvPr id="729" name="Google Shape;729;p38"/>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730" name="Google Shape;730;p38"/>
          <p:cNvGrpSpPr/>
          <p:nvPr/>
        </p:nvGrpSpPr>
        <p:grpSpPr>
          <a:xfrm>
            <a:off x="1009650" y="1606594"/>
            <a:ext cx="10757475" cy="5349555"/>
            <a:chOff x="0" y="66675"/>
            <a:chExt cx="14343300" cy="7132740"/>
          </a:xfrm>
        </p:grpSpPr>
        <p:sp>
          <p:nvSpPr>
            <p:cNvPr id="731" name="Google Shape;731;p38"/>
            <p:cNvSpPr txBox="1"/>
            <p:nvPr/>
          </p:nvSpPr>
          <p:spPr>
            <a:xfrm>
              <a:off x="0" y="66675"/>
              <a:ext cx="143433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Energy Justice Data Visualization</a:t>
              </a:r>
              <a:endParaRPr/>
            </a:p>
          </p:txBody>
        </p:sp>
        <p:sp>
          <p:nvSpPr>
            <p:cNvPr id="732" name="Google Shape;732;p38"/>
            <p:cNvSpPr txBox="1"/>
            <p:nvPr/>
          </p:nvSpPr>
          <p:spPr>
            <a:xfrm>
              <a:off x="0" y="3996615"/>
              <a:ext cx="14238900" cy="320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Break into groups and explore </a:t>
              </a: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BU Energy Justice</a:t>
              </a:r>
              <a:r>
                <a:rPr b="0" i="0" lang="en-US" sz="2601" u="none" cap="none" strike="noStrike">
                  <a:solidFill>
                    <a:srgbClr val="4A4849"/>
                  </a:solidFill>
                  <a:latin typeface="Arial"/>
                  <a:ea typeface="Arial"/>
                  <a:cs typeface="Arial"/>
                  <a:sym typeface="Arial"/>
                </a:rPr>
                <a:t> questions/case studies. Pose your question to class and explain how data is used to demonstrate issues of energy justice.</a:t>
              </a:r>
              <a:endParaRPr/>
            </a:p>
            <a:p>
              <a:pPr indent="0" lvl="0" marL="0" marR="0" rtl="0" algn="l">
                <a:lnSpc>
                  <a:spcPct val="100000"/>
                </a:lnSpc>
                <a:spcBef>
                  <a:spcPts val="0"/>
                </a:spcBef>
                <a:spcAft>
                  <a:spcPts val="0"/>
                </a:spcAft>
                <a:buNone/>
              </a:pPr>
              <a:r>
                <a:t/>
              </a:r>
              <a:endParaRPr b="0" i="0" sz="2601"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Then, have students explore their own energy justice question and create their own data visualization or story through research.</a:t>
              </a:r>
              <a:endParaRPr/>
            </a:p>
          </p:txBody>
        </p:sp>
        <p:sp>
          <p:nvSpPr>
            <p:cNvPr id="733" name="Google Shape;733;p38"/>
            <p:cNvSpPr txBox="1"/>
            <p:nvPr/>
          </p:nvSpPr>
          <p:spPr>
            <a:xfrm>
              <a:off x="0" y="33048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Prompt suggestion</a:t>
              </a:r>
              <a:endParaRPr/>
            </a:p>
          </p:txBody>
        </p:sp>
      </p:grpSp>
      <p:sp>
        <p:nvSpPr>
          <p:cNvPr id="734" name="Google Shape;734;p38"/>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735" name="Google Shape;735;p38"/>
          <p:cNvSpPr/>
          <p:nvPr/>
        </p:nvSpPr>
        <p:spPr>
          <a:xfrm>
            <a:off x="12109962" y="0"/>
            <a:ext cx="6178038" cy="9715500"/>
          </a:xfrm>
          <a:custGeom>
            <a:rect b="b" l="l" r="r" t="t"/>
            <a:pathLst>
              <a:path extrusionOk="0" h="2558815" w="1627138">
                <a:moveTo>
                  <a:pt x="0" y="0"/>
                </a:moveTo>
                <a:lnTo>
                  <a:pt x="1627138" y="0"/>
                </a:lnTo>
                <a:lnTo>
                  <a:pt x="1627138" y="2558815"/>
                </a:lnTo>
                <a:lnTo>
                  <a:pt x="0" y="2558815"/>
                </a:lnTo>
                <a:close/>
              </a:path>
            </a:pathLst>
          </a:custGeom>
          <a:solidFill>
            <a:srgbClr val="FFFFFF"/>
          </a:solidFill>
          <a:ln>
            <a:noFill/>
          </a:ln>
        </p:spPr>
      </p:sp>
      <p:sp>
        <p:nvSpPr>
          <p:cNvPr id="736" name="Google Shape;736;p38"/>
          <p:cNvSpPr/>
          <p:nvPr/>
        </p:nvSpPr>
        <p:spPr>
          <a:xfrm>
            <a:off x="12278990" y="1308849"/>
            <a:ext cx="5839983" cy="7097803"/>
          </a:xfrm>
          <a:custGeom>
            <a:rect b="b" l="l" r="r" t="t"/>
            <a:pathLst>
              <a:path extrusionOk="0" h="7097803" w="5839983">
                <a:moveTo>
                  <a:pt x="0" y="0"/>
                </a:moveTo>
                <a:lnTo>
                  <a:pt x="5839983" y="0"/>
                </a:lnTo>
                <a:lnTo>
                  <a:pt x="5839983" y="7097802"/>
                </a:lnTo>
                <a:lnTo>
                  <a:pt x="0" y="7097802"/>
                </a:lnTo>
                <a:lnTo>
                  <a:pt x="0" y="0"/>
                </a:lnTo>
                <a:close/>
              </a:path>
            </a:pathLst>
          </a:custGeom>
          <a:blipFill rotWithShape="1">
            <a:blip r:embed="rId4">
              <a:alphaModFix/>
            </a:blip>
            <a:stretch>
              <a:fillRect b="-1618" l="-4976" r="-809" t="-36"/>
            </a:stretch>
          </a:blipFill>
          <a:ln>
            <a:noFill/>
          </a:ln>
        </p:spPr>
      </p:sp>
      <p:grpSp>
        <p:nvGrpSpPr>
          <p:cNvPr id="737" name="Google Shape;737;p38"/>
          <p:cNvGrpSpPr/>
          <p:nvPr/>
        </p:nvGrpSpPr>
        <p:grpSpPr>
          <a:xfrm>
            <a:off x="962033" y="1003725"/>
            <a:ext cx="8746170" cy="458700"/>
            <a:chOff x="3981450" y="1003725"/>
            <a:chExt cx="8746170" cy="458700"/>
          </a:xfrm>
        </p:grpSpPr>
        <p:sp>
          <p:nvSpPr>
            <p:cNvPr id="738" name="Google Shape;738;p38"/>
            <p:cNvSpPr/>
            <p:nvPr/>
          </p:nvSpPr>
          <p:spPr>
            <a:xfrm>
              <a:off x="3981450" y="1003725"/>
              <a:ext cx="30276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39" name="Google Shape;739;p38"/>
            <p:cNvSpPr txBox="1"/>
            <p:nvPr/>
          </p:nvSpPr>
          <p:spPr>
            <a:xfrm>
              <a:off x="4200720"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PROJECT OPTION #4</a:t>
              </a:r>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743" name="Shape 743"/>
        <p:cNvGrpSpPr/>
        <p:nvPr/>
      </p:nvGrpSpPr>
      <p:grpSpPr>
        <a:xfrm>
          <a:off x="0" y="0"/>
          <a:ext cx="0" cy="0"/>
          <a:chOff x="0" y="0"/>
          <a:chExt cx="0" cy="0"/>
        </a:xfrm>
      </p:grpSpPr>
      <p:sp>
        <p:nvSpPr>
          <p:cNvPr id="744" name="Google Shape;744;p39"/>
          <p:cNvSpPr txBox="1"/>
          <p:nvPr/>
        </p:nvSpPr>
        <p:spPr>
          <a:xfrm>
            <a:off x="962025" y="11334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Additional Resources</a:t>
            </a:r>
            <a:endParaRPr/>
          </a:p>
        </p:txBody>
      </p:sp>
      <p:sp>
        <p:nvSpPr>
          <p:cNvPr id="745" name="Google Shape;745;p39"/>
          <p:cNvSpPr txBox="1"/>
          <p:nvPr/>
        </p:nvSpPr>
        <p:spPr>
          <a:xfrm>
            <a:off x="962025" y="2561952"/>
            <a:ext cx="16178700" cy="24021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Energy Justice Resources</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Just Energy: Reducing Pollution, Creating Jobs Toolkit</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5">
                  <a:extLst>
                    <a:ext uri="{A12FA001-AC4F-418D-AE19-62706E023703}">
                      <ahyp:hlinkClr val="tx"/>
                    </a:ext>
                  </a:extLst>
                </a:hlinkClick>
              </a:rPr>
              <a:t>Clean Energy Jobs</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6">
                  <a:extLst>
                    <a:ext uri="{A12FA001-AC4F-418D-AE19-62706E023703}">
                      <ahyp:hlinkClr val="tx"/>
                    </a:ext>
                  </a:extLst>
                </a:hlinkClick>
              </a:rPr>
              <a:t>Internships, Fellowships, Graduate and Postdoctoral Opportunities</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7">
                  <a:extLst>
                    <a:ext uri="{A12FA001-AC4F-418D-AE19-62706E023703}">
                      <ahyp:hlinkClr val="tx"/>
                    </a:ext>
                  </a:extLst>
                </a:hlinkClick>
              </a:rPr>
              <a:t>Fighting for Energy Justice</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8">
                  <a:extLst>
                    <a:ext uri="{A12FA001-AC4F-418D-AE19-62706E023703}">
                      <ahyp:hlinkClr val="tx"/>
                    </a:ext>
                  </a:extLst>
                </a:hlinkClick>
              </a:rPr>
              <a:t>Climate Justice Alliance's Just Transition: Framework for Change</a:t>
            </a:r>
            <a:endParaRPr/>
          </a:p>
        </p:txBody>
      </p:sp>
      <p:sp>
        <p:nvSpPr>
          <p:cNvPr id="746" name="Google Shape;746;p39"/>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38" name="Shape 138"/>
        <p:cNvGrpSpPr/>
        <p:nvPr/>
      </p:nvGrpSpPr>
      <p:grpSpPr>
        <a:xfrm>
          <a:off x="0" y="0"/>
          <a:ext cx="0" cy="0"/>
          <a:chOff x="0" y="0"/>
          <a:chExt cx="0" cy="0"/>
        </a:xfrm>
      </p:grpSpPr>
      <p:sp>
        <p:nvSpPr>
          <p:cNvPr id="139" name="Google Shape;139;p4"/>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40" name="Google Shape;140;p4"/>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141" name="Google Shape;141;p4"/>
          <p:cNvGrpSpPr/>
          <p:nvPr/>
        </p:nvGrpSpPr>
        <p:grpSpPr>
          <a:xfrm>
            <a:off x="1028700" y="3066438"/>
            <a:ext cx="10425375" cy="4267871"/>
            <a:chOff x="0" y="104775"/>
            <a:chExt cx="13900500" cy="5690495"/>
          </a:xfrm>
        </p:grpSpPr>
        <p:sp>
          <p:nvSpPr>
            <p:cNvPr id="142" name="Google Shape;142;p4"/>
            <p:cNvSpPr txBox="1"/>
            <p:nvPr/>
          </p:nvSpPr>
          <p:spPr>
            <a:xfrm>
              <a:off x="0" y="104775"/>
              <a:ext cx="13900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Introduction to Energy Justice</a:t>
              </a:r>
              <a:endParaRPr/>
            </a:p>
          </p:txBody>
        </p:sp>
        <p:sp>
          <p:nvSpPr>
            <p:cNvPr id="143" name="Google Shape;143;p4"/>
            <p:cNvSpPr txBox="1"/>
            <p:nvPr/>
          </p:nvSpPr>
          <p:spPr>
            <a:xfrm>
              <a:off x="0" y="5138570"/>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1</a:t>
              </a:r>
              <a:endParaRPr/>
            </a:p>
          </p:txBody>
        </p:sp>
      </p:grpSp>
      <p:sp>
        <p:nvSpPr>
          <p:cNvPr id="144" name="Google Shape;144;p4"/>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3276" l="-162701" r="0" t="-8146"/>
            </a:stretch>
          </a:blipFill>
          <a:ln>
            <a:noFill/>
          </a:ln>
        </p:spPr>
      </p:sp>
      <p:sp>
        <p:nvSpPr>
          <p:cNvPr id="145" name="Google Shape;145;p4"/>
          <p:cNvSpPr txBox="1"/>
          <p:nvPr/>
        </p:nvSpPr>
        <p:spPr>
          <a:xfrm>
            <a:off x="12575487" y="8342451"/>
            <a:ext cx="5247000" cy="1107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799" u="none" cap="none" strike="noStrike">
                <a:solidFill>
                  <a:srgbClr val="FAF6EE"/>
                </a:solidFill>
                <a:latin typeface="Arial"/>
                <a:ea typeface="Arial"/>
                <a:cs typeface="Arial"/>
                <a:sym typeface="Arial"/>
              </a:rPr>
              <a:t>"Renewable Energy Development in the California Desert"</a:t>
            </a:r>
            <a:r>
              <a:rPr lang="en-US" sz="1799">
                <a:solidFill>
                  <a:srgbClr val="FAF6EE"/>
                </a:solidFill>
              </a:rPr>
              <a:t>: photo by Tom Brewster Photography, courtesy of </a:t>
            </a:r>
            <a:r>
              <a:rPr lang="en-US" sz="1799" u="sng">
                <a:solidFill>
                  <a:srgbClr val="FAF6EE"/>
                </a:solidFill>
                <a:hlinkClick r:id="rId4">
                  <a:extLst>
                    <a:ext uri="{A12FA001-AC4F-418D-AE19-62706E023703}">
                      <ahyp:hlinkClr val="tx"/>
                    </a:ext>
                  </a:extLst>
                </a:hlinkClick>
              </a:rPr>
              <a:t>Bureau of Land Management </a:t>
            </a:r>
            <a:r>
              <a:rPr lang="en-US" sz="1799">
                <a:solidFill>
                  <a:srgbClr val="FAF6EE"/>
                </a:solidFill>
              </a:rPr>
              <a:t>on Flickr. License: CC BY. </a:t>
            </a:r>
            <a:endParaRPr>
              <a:solidFill>
                <a:srgbClr val="FAF6EE"/>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750" name="Shape 750"/>
        <p:cNvGrpSpPr/>
        <p:nvPr/>
      </p:nvGrpSpPr>
      <p:grpSpPr>
        <a:xfrm>
          <a:off x="0" y="0"/>
          <a:ext cx="0" cy="0"/>
          <a:chOff x="0" y="0"/>
          <a:chExt cx="0" cy="0"/>
        </a:xfrm>
      </p:grpSpPr>
      <p:sp>
        <p:nvSpPr>
          <p:cNvPr id="751" name="Google Shape;751;p40"/>
          <p:cNvSpPr/>
          <p:nvPr/>
        </p:nvSpPr>
        <p:spPr>
          <a:xfrm>
            <a:off x="-1248082" y="9715500"/>
            <a:ext cx="20784165" cy="571500"/>
          </a:xfrm>
          <a:custGeom>
            <a:rect b="b" l="l" r="r" t="t"/>
            <a:pathLst>
              <a:path extrusionOk="0" h="150519" w="5474019">
                <a:moveTo>
                  <a:pt x="0" y="0"/>
                </a:moveTo>
                <a:lnTo>
                  <a:pt x="5474019" y="0"/>
                </a:lnTo>
                <a:lnTo>
                  <a:pt x="5474019" y="150519"/>
                </a:lnTo>
                <a:lnTo>
                  <a:pt x="0" y="150519"/>
                </a:lnTo>
                <a:close/>
              </a:path>
            </a:pathLst>
          </a:custGeom>
          <a:solidFill>
            <a:srgbClr val="4A4849"/>
          </a:solidFill>
          <a:ln>
            <a:noFill/>
          </a:ln>
        </p:spPr>
      </p:sp>
      <p:sp>
        <p:nvSpPr>
          <p:cNvPr id="752" name="Google Shape;752;p40">
            <a:hlinkClick r:id="rId3"/>
          </p:cNvPr>
          <p:cNvSpPr/>
          <p:nvPr/>
        </p:nvSpPr>
        <p:spPr>
          <a:xfrm>
            <a:off x="10760137" y="1991406"/>
            <a:ext cx="6499163" cy="6304188"/>
          </a:xfrm>
          <a:custGeom>
            <a:rect b="b" l="l" r="r" t="t"/>
            <a:pathLst>
              <a:path extrusionOk="0" h="6304188" w="6499163">
                <a:moveTo>
                  <a:pt x="0" y="0"/>
                </a:moveTo>
                <a:lnTo>
                  <a:pt x="6499163" y="0"/>
                </a:lnTo>
                <a:lnTo>
                  <a:pt x="6499163" y="6304188"/>
                </a:lnTo>
                <a:lnTo>
                  <a:pt x="0" y="6304188"/>
                </a:lnTo>
                <a:lnTo>
                  <a:pt x="0" y="0"/>
                </a:lnTo>
                <a:close/>
              </a:path>
            </a:pathLst>
          </a:custGeom>
          <a:blipFill rotWithShape="1">
            <a:blip r:embed="rId4">
              <a:alphaModFix/>
            </a:blip>
            <a:stretch>
              <a:fillRect b="0" l="0" r="0" t="0"/>
            </a:stretch>
          </a:blipFill>
          <a:ln>
            <a:noFill/>
          </a:ln>
        </p:spPr>
      </p:sp>
      <p:sp>
        <p:nvSpPr>
          <p:cNvPr id="753" name="Google Shape;753;p40"/>
          <p:cNvSpPr txBox="1"/>
          <p:nvPr/>
        </p:nvSpPr>
        <p:spPr>
          <a:xfrm>
            <a:off x="1028700" y="3286273"/>
            <a:ext cx="8399400" cy="318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136" u="none" cap="none" strike="noStrike">
                <a:solidFill>
                  <a:srgbClr val="4A4849"/>
                </a:solidFill>
                <a:latin typeface="Arial"/>
                <a:ea typeface="Arial"/>
                <a:cs typeface="Arial"/>
                <a:sym typeface="Arial"/>
              </a:rPr>
              <a:t>For more resources on climate and environmental justice: </a:t>
            </a:r>
            <a:r>
              <a:rPr b="1" i="0" lang="en-US" sz="4136" u="none" cap="none" strike="noStrike">
                <a:solidFill>
                  <a:srgbClr val="4A4849"/>
                </a:solidFill>
                <a:latin typeface="Arial"/>
                <a:ea typeface="Arial"/>
                <a:cs typeface="Arial"/>
                <a:sym typeface="Arial"/>
              </a:rPr>
              <a:t>Please explore other modules in the Climate Justice Instructional Toolkit.</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757" name="Shape 757"/>
        <p:cNvGrpSpPr/>
        <p:nvPr/>
      </p:nvGrpSpPr>
      <p:grpSpPr>
        <a:xfrm>
          <a:off x="0" y="0"/>
          <a:ext cx="0" cy="0"/>
          <a:chOff x="0" y="0"/>
          <a:chExt cx="0" cy="0"/>
        </a:xfrm>
      </p:grpSpPr>
      <p:sp>
        <p:nvSpPr>
          <p:cNvPr id="758" name="Google Shape;758;p41"/>
          <p:cNvSpPr txBox="1"/>
          <p:nvPr/>
        </p:nvSpPr>
        <p:spPr>
          <a:xfrm>
            <a:off x="962025" y="11334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Module References</a:t>
            </a:r>
            <a:endParaRPr/>
          </a:p>
        </p:txBody>
      </p:sp>
      <p:sp>
        <p:nvSpPr>
          <p:cNvPr id="759" name="Google Shape;759;p41"/>
          <p:cNvSpPr txBox="1"/>
          <p:nvPr/>
        </p:nvSpPr>
        <p:spPr>
          <a:xfrm>
            <a:off x="962025" y="2571477"/>
            <a:ext cx="16178700" cy="5852100"/>
          </a:xfrm>
          <a:prstGeom prst="rect">
            <a:avLst/>
          </a:prstGeom>
          <a:noFill/>
          <a:ln>
            <a:noFill/>
          </a:ln>
        </p:spPr>
        <p:txBody>
          <a:bodyPr anchorCtr="0" anchor="t" bIns="0" lIns="0" spcFirstLastPara="1" rIns="0" wrap="square" tIns="0">
            <a:spAutoFit/>
          </a:bodyPr>
          <a:lstStyle/>
          <a:p>
            <a:pPr indent="-355663" lvl="1" marL="457200" marR="0" rtl="0" algn="l">
              <a:lnSpc>
                <a:spcPct val="100000"/>
              </a:lnSpc>
              <a:spcBef>
                <a:spcPts val="0"/>
              </a:spcBef>
              <a:spcAft>
                <a:spcPts val="0"/>
              </a:spcAft>
              <a:buClr>
                <a:srgbClr val="4A4849"/>
              </a:buClr>
              <a:buSzPts val="2001"/>
              <a:buFont typeface="Arial"/>
              <a:buChar char="•"/>
            </a:pPr>
            <a:r>
              <a:rPr b="0" i="0" lang="en-US" sz="2001" u="sng" cap="none" strike="noStrike">
                <a:solidFill>
                  <a:srgbClr val="4A4849"/>
                </a:solidFill>
                <a:latin typeface="Arial"/>
                <a:ea typeface="Arial"/>
                <a:cs typeface="Arial"/>
                <a:sym typeface="Arial"/>
                <a:hlinkClick r:id="rId3">
                  <a:extLst>
                    <a:ext uri="{A12FA001-AC4F-418D-AE19-62706E023703}">
                      <ahyp:hlinkClr val="tx"/>
                    </a:ext>
                  </a:extLst>
                </a:hlinkClick>
              </a:rPr>
              <a:t>Baker, S. H. (2016). </a:t>
            </a:r>
            <a:r>
              <a:rPr b="0" i="0" lang="en-US" sz="2001" u="sng" cap="none" strike="noStrike">
                <a:solidFill>
                  <a:srgbClr val="4A4849"/>
                </a:solidFill>
                <a:latin typeface="Arial"/>
                <a:ea typeface="Arial"/>
                <a:cs typeface="Arial"/>
                <a:sym typeface="Arial"/>
                <a:hlinkClick r:id="rId4">
                  <a:extLst>
                    <a:ext uri="{A12FA001-AC4F-418D-AE19-62706E023703}">
                      <ahyp:hlinkClr val="tx"/>
                    </a:ext>
                  </a:extLst>
                </a:hlinkClick>
              </a:rPr>
              <a:t>Mexican Energy Reform, climate change, and Energy Justice in indigenous communities</a:t>
            </a:r>
            <a:r>
              <a:rPr b="0" i="0" lang="en-US" sz="2001" u="sng" cap="none" strike="noStrike">
                <a:solidFill>
                  <a:srgbClr val="4A4849"/>
                </a:solidFill>
                <a:latin typeface="Arial"/>
                <a:ea typeface="Arial"/>
                <a:cs typeface="Arial"/>
                <a:sym typeface="Arial"/>
                <a:hlinkClick r:id="rId5">
                  <a:extLst>
                    <a:ext uri="{A12FA001-AC4F-418D-AE19-62706E023703}">
                      <ahyp:hlinkClr val="tx"/>
                    </a:ext>
                  </a:extLst>
                </a:hlinkClick>
              </a:rPr>
              <a:t>. UNM Digital Repository.</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Baskin, K. (2021, January 27). </a:t>
            </a:r>
            <a:r>
              <a:rPr b="0" i="0" lang="en-US" sz="2001" u="sng" cap="none" strike="noStrike">
                <a:solidFill>
                  <a:srgbClr val="4A4849"/>
                </a:solidFill>
                <a:latin typeface="Arial"/>
                <a:ea typeface="Arial"/>
                <a:cs typeface="Arial"/>
                <a:sym typeface="Arial"/>
                <a:hlinkClick r:id="rId6">
                  <a:extLst>
                    <a:ext uri="{A12FA001-AC4F-418D-AE19-62706E023703}">
                      <ahyp:hlinkClr val="tx"/>
                    </a:ext>
                  </a:extLst>
                </a:hlinkClick>
              </a:rPr>
              <a:t>Why energy justice is a rising priority for policymakers</a:t>
            </a:r>
            <a:r>
              <a:rPr b="0" i="0" lang="en-US" sz="2001" u="none" cap="none" strike="noStrike">
                <a:solidFill>
                  <a:srgbClr val="4A4849"/>
                </a:solidFill>
                <a:latin typeface="Arial"/>
                <a:ea typeface="Arial"/>
                <a:cs typeface="Arial"/>
                <a:sym typeface="Arial"/>
              </a:rPr>
              <a:t>. MIT Sloan.</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Chien-fei Chen, Jimmy Feng, Nikki Luke, Cheng-Pin Kuo, Joshua S. Fu, </a:t>
            </a:r>
            <a:r>
              <a:rPr b="0" i="0" lang="en-US" sz="2001" u="sng" cap="none" strike="noStrike">
                <a:solidFill>
                  <a:srgbClr val="4A4849"/>
                </a:solidFill>
                <a:latin typeface="Arial"/>
                <a:ea typeface="Arial"/>
                <a:cs typeface="Arial"/>
                <a:sym typeface="Arial"/>
                <a:hlinkClick r:id="rId7">
                  <a:extLst>
                    <a:ext uri="{A12FA001-AC4F-418D-AE19-62706E023703}">
                      <ahyp:hlinkClr val="tx"/>
                    </a:ext>
                  </a:extLst>
                </a:hlinkClick>
              </a:rPr>
              <a:t>Localized energy burden, concentrated disadvantage, and the feminization of energy poverty</a:t>
            </a:r>
            <a:r>
              <a:rPr b="0" i="0" lang="en-US" sz="2001" u="none" cap="none" strike="noStrike">
                <a:solidFill>
                  <a:srgbClr val="4A4849"/>
                </a:solidFill>
                <a:latin typeface="Arial"/>
                <a:ea typeface="Arial"/>
                <a:cs typeface="Arial"/>
                <a:sym typeface="Arial"/>
              </a:rPr>
              <a:t>, iScience, Volume 25, Issue 4, 2022, 104139, ISSN 2589-0042, https://doi.org/10.1016/j.isci.2022.104139.</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Climate Justice Alliance. (2023, March 15). </a:t>
            </a:r>
            <a:r>
              <a:rPr b="0" i="0" lang="en-US" sz="2001" u="sng" cap="none" strike="noStrike">
                <a:solidFill>
                  <a:srgbClr val="4A4849"/>
                </a:solidFill>
                <a:latin typeface="Arial"/>
                <a:ea typeface="Arial"/>
                <a:cs typeface="Arial"/>
                <a:sym typeface="Arial"/>
                <a:hlinkClick r:id="rId8">
                  <a:extLst>
                    <a:ext uri="{A12FA001-AC4F-418D-AE19-62706E023703}">
                      <ahyp:hlinkClr val="tx"/>
                    </a:ext>
                  </a:extLst>
                </a:hlinkClick>
              </a:rPr>
              <a:t>Just Transition</a:t>
            </a:r>
            <a:r>
              <a:rPr b="0" i="0" lang="en-US" sz="2001" u="none" cap="none" strike="noStrike">
                <a:solidFill>
                  <a:srgbClr val="4A4849"/>
                </a:solidFill>
                <a:latin typeface="Arial"/>
                <a:ea typeface="Arial"/>
                <a:cs typeface="Arial"/>
                <a:sym typeface="Arial"/>
              </a:rPr>
              <a:t>. Climatejusticealliance.org.</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ClimateX Team. (2017, November 8). </a:t>
            </a:r>
            <a:r>
              <a:rPr b="0" i="0" lang="en-US" sz="2001" u="sng" cap="none" strike="noStrike">
                <a:solidFill>
                  <a:srgbClr val="4A4849"/>
                </a:solidFill>
                <a:latin typeface="Arial"/>
                <a:ea typeface="Arial"/>
                <a:cs typeface="Arial"/>
                <a:sym typeface="Arial"/>
                <a:hlinkClick r:id="rId9">
                  <a:extLst>
                    <a:ext uri="{A12FA001-AC4F-418D-AE19-62706E023703}">
                      <ahyp:hlinkClr val="tx"/>
                    </a:ext>
                  </a:extLst>
                </a:hlinkClick>
              </a:rPr>
              <a:t>Climate Conversations S2E1: An Appalachian Perspective on Just Transition</a:t>
            </a:r>
            <a:r>
              <a:rPr b="0" i="0" lang="en-US" sz="2001" u="none" cap="none" strike="noStrike">
                <a:solidFill>
                  <a:srgbClr val="4A4849"/>
                </a:solidFill>
                <a:latin typeface="Arial"/>
                <a:ea typeface="Arial"/>
                <a:cs typeface="Arial"/>
                <a:sym typeface="Arial"/>
              </a:rPr>
              <a:t>. MIT Climate Portal.</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ClimateX Team. (2018, January 18). </a:t>
            </a:r>
            <a:r>
              <a:rPr b="0" i="0" lang="en-US" sz="2001" u="sng" cap="none" strike="noStrike">
                <a:solidFill>
                  <a:srgbClr val="4A4849"/>
                </a:solidFill>
                <a:latin typeface="Arial"/>
                <a:ea typeface="Arial"/>
                <a:cs typeface="Arial"/>
                <a:sym typeface="Arial"/>
                <a:hlinkClick r:id="rId10">
                  <a:extLst>
                    <a:ext uri="{A12FA001-AC4F-418D-AE19-62706E023703}">
                      <ahyp:hlinkClr val="tx"/>
                    </a:ext>
                  </a:extLst>
                </a:hlinkClick>
              </a:rPr>
              <a:t>Climate Conversations S2E8: Indigenous Perspectives on Just Transitions</a:t>
            </a:r>
            <a:r>
              <a:rPr b="0" i="0" lang="en-US" sz="2001" u="none" cap="none" strike="noStrike">
                <a:solidFill>
                  <a:srgbClr val="4A4849"/>
                </a:solidFill>
                <a:latin typeface="Arial"/>
                <a:ea typeface="Arial"/>
                <a:cs typeface="Arial"/>
                <a:sym typeface="Arial"/>
              </a:rPr>
              <a:t>. MIT Climate Portal.</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Department of Energy. </a:t>
            </a:r>
            <a:r>
              <a:rPr b="0" i="0" lang="en-US" sz="2001" u="sng" cap="none" strike="noStrike">
                <a:solidFill>
                  <a:srgbClr val="4A4849"/>
                </a:solidFill>
                <a:latin typeface="Arial"/>
                <a:ea typeface="Arial"/>
                <a:cs typeface="Arial"/>
                <a:sym typeface="Arial"/>
                <a:hlinkClick r:id="rId11">
                  <a:extLst>
                    <a:ext uri="{A12FA001-AC4F-418D-AE19-62706E023703}">
                      <ahyp:hlinkClr val="tx"/>
                    </a:ext>
                  </a:extLst>
                </a:hlinkClick>
              </a:rPr>
              <a:t>How Does Solar Work?</a:t>
            </a:r>
            <a:r>
              <a:rPr b="0" i="0" lang="en-US" sz="2001" u="none" cap="none" strike="noStrike">
                <a:solidFill>
                  <a:srgbClr val="4A4849"/>
                </a:solidFill>
                <a:latin typeface="Arial"/>
                <a:ea typeface="Arial"/>
                <a:cs typeface="Arial"/>
                <a:sym typeface="Arial"/>
              </a:rPr>
              <a:t>. Solar Energy Technologies Office.</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sng" cap="none" strike="noStrike">
                <a:solidFill>
                  <a:srgbClr val="4A4849"/>
                </a:solidFill>
                <a:latin typeface="Arial"/>
                <a:ea typeface="Arial"/>
                <a:cs typeface="Arial"/>
                <a:sym typeface="Arial"/>
                <a:hlinkClick r:id="rId12">
                  <a:extLst>
                    <a:ext uri="{A12FA001-AC4F-418D-AE19-62706E023703}">
                      <ahyp:hlinkClr val="tx"/>
                    </a:ext>
                  </a:extLst>
                </a:hlinkClick>
              </a:rPr>
              <a:t>EEI U.S. Member Company Service Territories</a:t>
            </a:r>
            <a:r>
              <a:rPr b="0" i="0" lang="en-US" sz="2001" u="none" cap="none" strike="noStrike">
                <a:solidFill>
                  <a:srgbClr val="4A4849"/>
                </a:solidFill>
                <a:latin typeface="Arial"/>
                <a:ea typeface="Arial"/>
                <a:cs typeface="Arial"/>
                <a:sym typeface="Arial"/>
              </a:rPr>
              <a:t>. Edison Electric Institute. (2023).</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sng" cap="none" strike="noStrike">
                <a:solidFill>
                  <a:srgbClr val="4A4849"/>
                </a:solidFill>
                <a:latin typeface="Arial"/>
                <a:ea typeface="Arial"/>
                <a:cs typeface="Arial"/>
                <a:sym typeface="Arial"/>
                <a:hlinkClick r:id="rId13">
                  <a:extLst>
                    <a:ext uri="{A12FA001-AC4F-418D-AE19-62706E023703}">
                      <ahyp:hlinkClr val="tx"/>
                    </a:ext>
                  </a:extLst>
                </a:hlinkClick>
              </a:rPr>
              <a:t>Initiative for Energy Justice</a:t>
            </a:r>
            <a:r>
              <a:rPr b="0" i="0" lang="en-US" sz="2001" u="none" cap="none" strike="noStrike">
                <a:solidFill>
                  <a:srgbClr val="4A4849"/>
                </a:solidFill>
                <a:latin typeface="Arial"/>
                <a:ea typeface="Arial"/>
                <a:cs typeface="Arial"/>
                <a:sym typeface="Arial"/>
              </a:rPr>
              <a:t>. (2023, May 17).</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Flatt, C. (2021, May 5).</a:t>
            </a:r>
            <a:r>
              <a:rPr b="0" i="0" lang="en-US" sz="2001" u="sng" cap="none" strike="noStrike">
                <a:solidFill>
                  <a:srgbClr val="4A4849"/>
                </a:solidFill>
                <a:latin typeface="Arial"/>
                <a:ea typeface="Arial"/>
                <a:cs typeface="Arial"/>
                <a:sym typeface="Arial"/>
                <a:hlinkClick r:id="rId14">
                  <a:extLst>
                    <a:ext uri="{A12FA001-AC4F-418D-AE19-62706E023703}">
                      <ahyp:hlinkClr val="tx"/>
                    </a:ext>
                  </a:extLst>
                </a:hlinkClick>
              </a:rPr>
              <a:t> Even in the bright of day, a solar-powered “nightmare.”</a:t>
            </a:r>
            <a:r>
              <a:rPr b="0" i="0" lang="en-US" sz="2001" u="none" cap="none" strike="noStrike">
                <a:solidFill>
                  <a:srgbClr val="4A4849"/>
                </a:solidFill>
                <a:latin typeface="Arial"/>
                <a:ea typeface="Arial"/>
                <a:cs typeface="Arial"/>
                <a:sym typeface="Arial"/>
              </a:rPr>
              <a:t> KUOW.</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Gass, P. (2019, April 8). </a:t>
            </a:r>
            <a:r>
              <a:rPr b="0" i="0" lang="en-US" sz="2001" u="sng" cap="none" strike="noStrike">
                <a:solidFill>
                  <a:srgbClr val="4A4849"/>
                </a:solidFill>
                <a:latin typeface="Arial"/>
                <a:ea typeface="Arial"/>
                <a:cs typeface="Arial"/>
                <a:sym typeface="Arial"/>
                <a:hlinkClick r:id="rId15">
                  <a:extLst>
                    <a:ext uri="{A12FA001-AC4F-418D-AE19-62706E023703}">
                      <ahyp:hlinkClr val="tx"/>
                    </a:ext>
                  </a:extLst>
                </a:hlinkClick>
              </a:rPr>
              <a:t>In search of just transition: Examples from around the world</a:t>
            </a:r>
            <a:r>
              <a:rPr b="0" i="0" lang="en-US" sz="2001" u="none" cap="none" strike="noStrike">
                <a:solidFill>
                  <a:srgbClr val="4A4849"/>
                </a:solidFill>
                <a:latin typeface="Arial"/>
                <a:ea typeface="Arial"/>
                <a:cs typeface="Arial"/>
                <a:sym typeface="Arial"/>
              </a:rPr>
              <a:t>. International Institute for Sustainable Development.</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Gearon, J. (2016). </a:t>
            </a:r>
            <a:r>
              <a:rPr b="0" i="0" lang="en-US" sz="2001" u="sng" cap="none" strike="noStrike">
                <a:solidFill>
                  <a:srgbClr val="4A4849"/>
                </a:solidFill>
                <a:latin typeface="Arial"/>
                <a:ea typeface="Arial"/>
                <a:cs typeface="Arial"/>
                <a:sym typeface="Arial"/>
                <a:hlinkClick r:id="rId16">
                  <a:extLst>
                    <a:ext uri="{A12FA001-AC4F-418D-AE19-62706E023703}">
                      <ahyp:hlinkClr val="tx"/>
                    </a:ext>
                  </a:extLst>
                </a:hlinkClick>
              </a:rPr>
              <a:t>Jihan Gearon: Towards a just transition</a:t>
            </a:r>
            <a:r>
              <a:rPr b="0" i="0" lang="en-US" sz="2001" u="none" cap="none" strike="noStrike">
                <a:solidFill>
                  <a:srgbClr val="4A4849"/>
                </a:solidFill>
                <a:latin typeface="Arial"/>
                <a:ea typeface="Arial"/>
                <a:cs typeface="Arial"/>
                <a:sym typeface="Arial"/>
              </a:rPr>
              <a:t>. KXCI.</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Kirsten Jenkins, Benjamin K. Sovacool, Darren McCauley, </a:t>
            </a:r>
            <a:r>
              <a:rPr b="0" i="0" lang="en-US" sz="2001" u="sng" cap="none" strike="noStrike">
                <a:solidFill>
                  <a:srgbClr val="4A4849"/>
                </a:solidFill>
                <a:latin typeface="Arial"/>
                <a:ea typeface="Arial"/>
                <a:cs typeface="Arial"/>
                <a:sym typeface="Arial"/>
                <a:hlinkClick r:id="rId17">
                  <a:extLst>
                    <a:ext uri="{A12FA001-AC4F-418D-AE19-62706E023703}">
                      <ahyp:hlinkClr val="tx"/>
                    </a:ext>
                  </a:extLst>
                </a:hlinkClick>
              </a:rPr>
              <a:t>Humanizing sociotechnical transitions through energy justice: An ethical framework for global transformative change</a:t>
            </a:r>
            <a:r>
              <a:rPr b="0" i="0" lang="en-US" sz="2001" u="none" cap="none" strike="noStrike">
                <a:solidFill>
                  <a:srgbClr val="4A4849"/>
                </a:solidFill>
                <a:latin typeface="Arial"/>
                <a:ea typeface="Arial"/>
                <a:cs typeface="Arial"/>
                <a:sym typeface="Arial"/>
              </a:rPr>
              <a:t>, Energy Policy, Volume 117, 2018, SSN 0301-4215, https://doi.org/10.1016/j.enpol.2018.02.036.</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sng" cap="none" strike="noStrike">
                <a:solidFill>
                  <a:srgbClr val="4A4849"/>
                </a:solidFill>
                <a:latin typeface="Arial"/>
                <a:ea typeface="Arial"/>
                <a:cs typeface="Arial"/>
                <a:sym typeface="Arial"/>
                <a:hlinkClick r:id="rId18">
                  <a:extLst>
                    <a:ext uri="{A12FA001-AC4F-418D-AE19-62706E023703}">
                      <ahyp:hlinkClr val="tx"/>
                    </a:ext>
                  </a:extLst>
                </a:hlinkClick>
              </a:rPr>
              <a:t>Massachusetts Institute of Technology: Energy Justice</a:t>
            </a:r>
            <a:r>
              <a:rPr b="0" i="0" lang="en-US" sz="2001" u="none" cap="none" strike="noStrike">
                <a:solidFill>
                  <a:srgbClr val="4A4849"/>
                </a:solidFill>
                <a:latin typeface="Arial"/>
                <a:ea typeface="Arial"/>
                <a:cs typeface="Arial"/>
                <a:sym typeface="Arial"/>
              </a:rPr>
              <a:t>. CERAWeek 2023 On Demand - External. (n.d.).</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Parshley, L. (2023, April 18). </a:t>
            </a:r>
            <a:r>
              <a:rPr b="0" i="0" lang="en-US" sz="2001" u="sng" cap="none" strike="noStrike">
                <a:solidFill>
                  <a:srgbClr val="4A4849"/>
                </a:solidFill>
                <a:latin typeface="Arial"/>
                <a:ea typeface="Arial"/>
                <a:cs typeface="Arial"/>
                <a:sym typeface="Arial"/>
                <a:hlinkClick r:id="rId19">
                  <a:extLst>
                    <a:ext uri="{A12FA001-AC4F-418D-AE19-62706E023703}">
                      <ahyp:hlinkClr val="tx"/>
                    </a:ext>
                  </a:extLst>
                </a:hlinkClick>
              </a:rPr>
              <a:t>The Little City That Could. Mother Jones</a:t>
            </a:r>
            <a:r>
              <a:rPr b="0" i="0" lang="en-US" sz="2001" u="none" cap="none" strike="noStrike">
                <a:solidFill>
                  <a:srgbClr val="4A4849"/>
                </a:solidFill>
                <a:latin typeface="Arial"/>
                <a:ea typeface="Arial"/>
                <a:cs typeface="Arial"/>
                <a:sym typeface="Arial"/>
              </a:rPr>
              <a:t>.</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Shalanda H. Baker, </a:t>
            </a:r>
            <a:r>
              <a:rPr b="0" i="0" lang="en-US" sz="2001" u="sng" cap="none" strike="noStrike">
                <a:solidFill>
                  <a:srgbClr val="4A4849"/>
                </a:solidFill>
                <a:latin typeface="Arial"/>
                <a:ea typeface="Arial"/>
                <a:cs typeface="Arial"/>
                <a:sym typeface="Arial"/>
                <a:hlinkClick r:id="rId20">
                  <a:extLst>
                    <a:ext uri="{A12FA001-AC4F-418D-AE19-62706E023703}">
                      <ahyp:hlinkClr val="tx"/>
                    </a:ext>
                  </a:extLst>
                </a:hlinkClick>
              </a:rPr>
              <a:t>Mexican Energy Reform, Climate Change, and Energy Justice in Indigenous Communities</a:t>
            </a:r>
            <a:r>
              <a:rPr b="0" i="0" lang="en-US" sz="2001" u="none" cap="none" strike="noStrike">
                <a:solidFill>
                  <a:srgbClr val="4A4849"/>
                </a:solidFill>
                <a:latin typeface="Arial"/>
                <a:ea typeface="Arial"/>
                <a:cs typeface="Arial"/>
                <a:sym typeface="Arial"/>
              </a:rPr>
              <a:t>, 56 Nat. Res. J. 369 (2016).</a:t>
            </a:r>
            <a:endParaRPr/>
          </a:p>
        </p:txBody>
      </p:sp>
      <p:sp>
        <p:nvSpPr>
          <p:cNvPr id="760" name="Google Shape;760;p41"/>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764" name="Shape 764"/>
        <p:cNvGrpSpPr/>
        <p:nvPr/>
      </p:nvGrpSpPr>
      <p:grpSpPr>
        <a:xfrm>
          <a:off x="0" y="0"/>
          <a:ext cx="0" cy="0"/>
          <a:chOff x="0" y="0"/>
          <a:chExt cx="0" cy="0"/>
        </a:xfrm>
      </p:grpSpPr>
      <p:sp>
        <p:nvSpPr>
          <p:cNvPr id="765" name="Google Shape;765;p42"/>
          <p:cNvSpPr txBox="1"/>
          <p:nvPr/>
        </p:nvSpPr>
        <p:spPr>
          <a:xfrm>
            <a:off x="962025" y="11334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Module References</a:t>
            </a:r>
            <a:endParaRPr/>
          </a:p>
        </p:txBody>
      </p:sp>
      <p:sp>
        <p:nvSpPr>
          <p:cNvPr id="766" name="Google Shape;766;p42"/>
          <p:cNvSpPr txBox="1"/>
          <p:nvPr/>
        </p:nvSpPr>
        <p:spPr>
          <a:xfrm>
            <a:off x="962025" y="2571477"/>
            <a:ext cx="16178700" cy="1848000"/>
          </a:xfrm>
          <a:prstGeom prst="rect">
            <a:avLst/>
          </a:prstGeom>
          <a:noFill/>
          <a:ln>
            <a:noFill/>
          </a:ln>
        </p:spPr>
        <p:txBody>
          <a:bodyPr anchorCtr="0" anchor="t" bIns="0" lIns="0" spcFirstLastPara="1" rIns="0" wrap="square" tIns="0">
            <a:spAutoFit/>
          </a:bodyPr>
          <a:lstStyle/>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Solar Energy Technologies Office. (n.d.). </a:t>
            </a:r>
            <a:r>
              <a:rPr b="0" i="0" lang="en-US" sz="2001" u="sng" cap="none" strike="noStrike">
                <a:solidFill>
                  <a:srgbClr val="4A4849"/>
                </a:solidFill>
                <a:latin typeface="Arial"/>
                <a:ea typeface="Arial"/>
                <a:cs typeface="Arial"/>
                <a:sym typeface="Arial"/>
                <a:hlinkClick r:id="rId3">
                  <a:extLst>
                    <a:ext uri="{A12FA001-AC4F-418D-AE19-62706E023703}">
                      <ahyp:hlinkClr val="tx"/>
                    </a:ext>
                  </a:extLst>
                </a:hlinkClick>
              </a:rPr>
              <a:t>Community solar basics</a:t>
            </a:r>
            <a:r>
              <a:rPr b="0" i="0" lang="en-US" sz="2001" u="none" cap="none" strike="noStrike">
                <a:solidFill>
                  <a:srgbClr val="4A4849"/>
                </a:solidFill>
                <a:latin typeface="Arial"/>
                <a:ea typeface="Arial"/>
                <a:cs typeface="Arial"/>
                <a:sym typeface="Arial"/>
              </a:rPr>
              <a:t>. Energy.gov.</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sng" cap="none" strike="noStrike">
                <a:solidFill>
                  <a:srgbClr val="4A4849"/>
                </a:solidFill>
                <a:latin typeface="Arial"/>
                <a:ea typeface="Arial"/>
                <a:cs typeface="Arial"/>
                <a:sym typeface="Arial"/>
                <a:hlinkClick r:id="rId4">
                  <a:extLst>
                    <a:ext uri="{A12FA001-AC4F-418D-AE19-62706E023703}">
                      <ahyp:hlinkClr val="tx"/>
                    </a:ext>
                  </a:extLst>
                </a:hlinkClick>
              </a:rPr>
              <a:t>Timeline</a:t>
            </a:r>
            <a:r>
              <a:rPr b="0" i="0" lang="en-US" sz="2001" u="none" cap="none" strike="noStrike">
                <a:solidFill>
                  <a:srgbClr val="4A4849"/>
                </a:solidFill>
                <a:latin typeface="Arial"/>
                <a:ea typeface="Arial"/>
                <a:cs typeface="Arial"/>
                <a:sym typeface="Arial"/>
              </a:rPr>
              <a:t>. Black Congressional Caucus Foundation. (n.d.).</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sng" cap="none" strike="noStrike">
                <a:solidFill>
                  <a:srgbClr val="4A4849"/>
                </a:solidFill>
                <a:latin typeface="Arial"/>
                <a:ea typeface="Arial"/>
                <a:cs typeface="Arial"/>
                <a:sym typeface="Arial"/>
                <a:hlinkClick r:id="rId5">
                  <a:extLst>
                    <a:ext uri="{A12FA001-AC4F-418D-AE19-62706E023703}">
                      <ahyp:hlinkClr val="tx"/>
                    </a:ext>
                  </a:extLst>
                </a:hlinkClick>
              </a:rPr>
              <a:t>The history of energy in the United States</a:t>
            </a:r>
            <a:r>
              <a:rPr b="0" i="0" lang="en-US" sz="2001" u="none" cap="none" strike="noStrike">
                <a:solidFill>
                  <a:srgbClr val="4A4849"/>
                </a:solidFill>
                <a:latin typeface="Arial"/>
                <a:ea typeface="Arial"/>
                <a:cs typeface="Arial"/>
                <a:sym typeface="Arial"/>
              </a:rPr>
              <a:t>. National Grid Group. (2022).</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sng" cap="none" strike="noStrike">
                <a:solidFill>
                  <a:srgbClr val="4A4849"/>
                </a:solidFill>
                <a:latin typeface="Arial"/>
                <a:ea typeface="Arial"/>
                <a:cs typeface="Arial"/>
                <a:sym typeface="Arial"/>
                <a:hlinkClick r:id="rId6">
                  <a:extLst>
                    <a:ext uri="{A12FA001-AC4F-418D-AE19-62706E023703}">
                      <ahyp:hlinkClr val="tx"/>
                    </a:ext>
                  </a:extLst>
                </a:hlinkClick>
              </a:rPr>
              <a:t>What is wind power?</a:t>
            </a:r>
            <a:r>
              <a:rPr b="0" i="0" lang="en-US" sz="2001" u="none" cap="none" strike="noStrike">
                <a:solidFill>
                  <a:srgbClr val="4A4849"/>
                </a:solidFill>
                <a:latin typeface="Arial"/>
                <a:ea typeface="Arial"/>
                <a:cs typeface="Arial"/>
                <a:sym typeface="Arial"/>
              </a:rPr>
              <a:t>. WINDExchange. (n.d.).</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Zinecker et. al. (2018, December). </a:t>
            </a:r>
            <a:r>
              <a:rPr b="0" i="0" lang="en-US" sz="2001" u="sng" cap="none" strike="noStrike">
                <a:solidFill>
                  <a:srgbClr val="4A4849"/>
                </a:solidFill>
                <a:latin typeface="Arial"/>
                <a:ea typeface="Arial"/>
                <a:cs typeface="Arial"/>
                <a:sym typeface="Arial"/>
                <a:hlinkClick r:id="rId7">
                  <a:extLst>
                    <a:ext uri="{A12FA001-AC4F-418D-AE19-62706E023703}">
                      <ahyp:hlinkClr val="tx"/>
                    </a:ext>
                  </a:extLst>
                </a:hlinkClick>
              </a:rPr>
              <a:t>Real People, Real Change – Strategies for just energy transitions</a:t>
            </a:r>
            <a:r>
              <a:rPr b="0" i="0" lang="en-US" sz="2001" u="none" cap="none" strike="noStrike">
                <a:solidFill>
                  <a:srgbClr val="4A4849"/>
                </a:solidFill>
                <a:latin typeface="Arial"/>
                <a:ea typeface="Arial"/>
                <a:cs typeface="Arial"/>
                <a:sym typeface="Arial"/>
              </a:rPr>
              <a:t>. International Institute for Sustainable Development.</a:t>
            </a:r>
            <a:endParaRPr/>
          </a:p>
        </p:txBody>
      </p:sp>
      <p:sp>
        <p:nvSpPr>
          <p:cNvPr id="767" name="Google Shape;767;p42"/>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g386116180b3_0_0"/>
          <p:cNvSpPr txBox="1"/>
          <p:nvPr/>
        </p:nvSpPr>
        <p:spPr>
          <a:xfrm>
            <a:off x="310900" y="1197875"/>
            <a:ext cx="17419500" cy="46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MIT OpenCourseWare</a:t>
            </a:r>
            <a:endParaRPr sz="3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3200" u="sng">
                <a:solidFill>
                  <a:schemeClr val="hlink"/>
                </a:solidFill>
                <a:latin typeface="Calibri"/>
                <a:ea typeface="Calibri"/>
                <a:cs typeface="Calibri"/>
                <a:sym typeface="Calibri"/>
                <a:hlinkClick r:id="rId3"/>
              </a:rPr>
              <a:t>https://ocw.mit.edu</a:t>
            </a:r>
            <a:endParaRPr sz="3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3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RES.11-003 Climate Justice Instructional Toolkit  Spring 2025</a:t>
            </a:r>
            <a:endParaRPr sz="3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For more information about citing these materials or our Terms of Use, visit </a:t>
            </a:r>
            <a:r>
              <a:rPr lang="en-US" sz="3200" u="sng">
                <a:solidFill>
                  <a:schemeClr val="hlink"/>
                </a:solidFill>
                <a:latin typeface="Calibri"/>
                <a:ea typeface="Calibri"/>
                <a:cs typeface="Calibri"/>
                <a:sym typeface="Calibri"/>
                <a:hlinkClick r:id="rId4"/>
              </a:rPr>
              <a:t>https://ocw.mit.edu/terms</a:t>
            </a:r>
            <a:r>
              <a:rPr lang="en-US" sz="3200">
                <a:solidFill>
                  <a:schemeClr val="dk1"/>
                </a:solidFill>
                <a:latin typeface="Calibri"/>
                <a:ea typeface="Calibri"/>
                <a:cs typeface="Calibri"/>
                <a:sym typeface="Calibri"/>
              </a:rPr>
              <a:t>.</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49" name="Shape 149"/>
        <p:cNvGrpSpPr/>
        <p:nvPr/>
      </p:nvGrpSpPr>
      <p:grpSpPr>
        <a:xfrm>
          <a:off x="0" y="0"/>
          <a:ext cx="0" cy="0"/>
          <a:chOff x="0" y="0"/>
          <a:chExt cx="0" cy="0"/>
        </a:xfrm>
      </p:grpSpPr>
      <p:sp>
        <p:nvSpPr>
          <p:cNvPr id="150" name="Google Shape;150;p5"/>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151" name="Google Shape;151;p5"/>
          <p:cNvGrpSpPr/>
          <p:nvPr/>
        </p:nvGrpSpPr>
        <p:grpSpPr>
          <a:xfrm>
            <a:off x="962025" y="1116806"/>
            <a:ext cx="10757475" cy="5572833"/>
            <a:chOff x="0" y="66675"/>
            <a:chExt cx="14343300" cy="7430444"/>
          </a:xfrm>
        </p:grpSpPr>
        <p:sp>
          <p:nvSpPr>
            <p:cNvPr id="152" name="Google Shape;152;p5"/>
            <p:cNvSpPr txBox="1"/>
            <p:nvPr/>
          </p:nvSpPr>
          <p:spPr>
            <a:xfrm>
              <a:off x="0" y="66675"/>
              <a:ext cx="143433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What is Energy Justice?</a:t>
              </a:r>
              <a:endParaRPr/>
            </a:p>
          </p:txBody>
        </p:sp>
        <p:sp>
          <p:nvSpPr>
            <p:cNvPr id="153" name="Google Shape;153;p5"/>
            <p:cNvSpPr txBox="1"/>
            <p:nvPr/>
          </p:nvSpPr>
          <p:spPr>
            <a:xfrm>
              <a:off x="0" y="2701215"/>
              <a:ext cx="142389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Energy justice emphasizes equitable energy transitions for marginalized communities and including communities in energy policy research, discussion, development, and implementation.</a:t>
              </a:r>
              <a:endParaRPr/>
            </a:p>
          </p:txBody>
        </p:sp>
        <p:sp>
          <p:nvSpPr>
            <p:cNvPr id="154" name="Google Shape;154;p5"/>
            <p:cNvSpPr txBox="1"/>
            <p:nvPr/>
          </p:nvSpPr>
          <p:spPr>
            <a:xfrm>
              <a:off x="0" y="5895719"/>
              <a:ext cx="142389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Energy justice aims to understand the socio-political and historical factors that determine what energy people use, why they use it, how much they consume, and where they access it from.</a:t>
              </a:r>
              <a:endParaRPr/>
            </a:p>
          </p:txBody>
        </p:sp>
        <p:sp>
          <p:nvSpPr>
            <p:cNvPr id="155" name="Google Shape;155;p5"/>
            <p:cNvSpPr txBox="1"/>
            <p:nvPr/>
          </p:nvSpPr>
          <p:spPr>
            <a:xfrm>
              <a:off x="0" y="20094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Definition</a:t>
              </a:r>
              <a:endParaRPr/>
            </a:p>
          </p:txBody>
        </p:sp>
        <p:sp>
          <p:nvSpPr>
            <p:cNvPr id="156" name="Google Shape;156;p5"/>
            <p:cNvSpPr txBox="1"/>
            <p:nvPr/>
          </p:nvSpPr>
          <p:spPr>
            <a:xfrm>
              <a:off x="0" y="5203916"/>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Objective</a:t>
              </a:r>
              <a:endParaRPr/>
            </a:p>
          </p:txBody>
        </p:sp>
      </p:grpSp>
      <p:sp>
        <p:nvSpPr>
          <p:cNvPr id="157" name="Google Shape;157;p5"/>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158" name="Google Shape;158;p5"/>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75994" r="-59765" t="0"/>
            </a:stretch>
          </a:blipFill>
          <a:ln>
            <a:noFill/>
          </a:ln>
        </p:spPr>
      </p:sp>
      <p:sp>
        <p:nvSpPr>
          <p:cNvPr id="159" name="Google Shape;159;p5"/>
          <p:cNvSpPr txBox="1"/>
          <p:nvPr/>
        </p:nvSpPr>
        <p:spPr>
          <a:xfrm>
            <a:off x="12575462" y="348593"/>
            <a:ext cx="5247000" cy="553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1799">
                <a:solidFill>
                  <a:srgbClr val="FAF6EE"/>
                </a:solidFill>
              </a:rPr>
              <a:t>Photo by Tom Brewster Photography, courtesy of </a:t>
            </a:r>
            <a:r>
              <a:rPr lang="en-US" sz="1799" u="sng">
                <a:solidFill>
                  <a:srgbClr val="FAF6EE"/>
                </a:solidFill>
                <a:hlinkClick r:id="rId4">
                  <a:extLst>
                    <a:ext uri="{A12FA001-AC4F-418D-AE19-62706E023703}">
                      <ahyp:hlinkClr val="tx"/>
                    </a:ext>
                  </a:extLst>
                </a:hlinkClick>
              </a:rPr>
              <a:t>Bureau of Public Lands</a:t>
            </a:r>
            <a:r>
              <a:rPr lang="en-US" sz="1799">
                <a:solidFill>
                  <a:srgbClr val="FAF6EE"/>
                </a:solidFill>
              </a:rPr>
              <a:t> on Flickr. License: CC BY.</a:t>
            </a:r>
            <a:endParaRPr>
              <a:solidFill>
                <a:srgbClr val="FAF6EE"/>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63" name="Shape 163"/>
        <p:cNvGrpSpPr/>
        <p:nvPr/>
      </p:nvGrpSpPr>
      <p:grpSpPr>
        <a:xfrm>
          <a:off x="0" y="0"/>
          <a:ext cx="0" cy="0"/>
          <a:chOff x="0" y="0"/>
          <a:chExt cx="0" cy="0"/>
        </a:xfrm>
      </p:grpSpPr>
      <p:sp>
        <p:nvSpPr>
          <p:cNvPr id="164" name="Google Shape;164;p6"/>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65" name="Google Shape;165;p6"/>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166" name="Google Shape;166;p6"/>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88449" r="-47132" t="0"/>
            </a:stretch>
          </a:blipFill>
          <a:ln>
            <a:noFill/>
          </a:ln>
        </p:spPr>
      </p:sp>
      <p:grpSp>
        <p:nvGrpSpPr>
          <p:cNvPr id="167" name="Google Shape;167;p6"/>
          <p:cNvGrpSpPr/>
          <p:nvPr/>
        </p:nvGrpSpPr>
        <p:grpSpPr>
          <a:xfrm>
            <a:off x="962025" y="1116806"/>
            <a:ext cx="10757475" cy="6150330"/>
            <a:chOff x="0" y="66675"/>
            <a:chExt cx="14343300" cy="8200440"/>
          </a:xfrm>
        </p:grpSpPr>
        <p:sp>
          <p:nvSpPr>
            <p:cNvPr id="168" name="Google Shape;168;p6"/>
            <p:cNvSpPr txBox="1"/>
            <p:nvPr/>
          </p:nvSpPr>
          <p:spPr>
            <a:xfrm>
              <a:off x="0" y="66675"/>
              <a:ext cx="143433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Initial Discussion of Energy Justice</a:t>
              </a:r>
              <a:endParaRPr/>
            </a:p>
          </p:txBody>
        </p:sp>
        <p:sp>
          <p:nvSpPr>
            <p:cNvPr id="169" name="Google Shape;169;p6"/>
            <p:cNvSpPr txBox="1"/>
            <p:nvPr/>
          </p:nvSpPr>
          <p:spPr>
            <a:xfrm>
              <a:off x="0" y="3996615"/>
              <a:ext cx="14238900" cy="42705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Do you think this energy justice explanation is complete? What would you add?</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Can you think of examples of energy justice in your community, country, or the world?</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do you think energy justice can help the climate justice movement?</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do science and technology impact social justice?</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can energy developments be more equitable?</a:t>
              </a:r>
              <a:endParaRPr/>
            </a:p>
          </p:txBody>
        </p:sp>
        <p:sp>
          <p:nvSpPr>
            <p:cNvPr id="170" name="Google Shape;170;p6"/>
            <p:cNvSpPr txBox="1"/>
            <p:nvPr/>
          </p:nvSpPr>
          <p:spPr>
            <a:xfrm>
              <a:off x="0" y="33048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Discuss these questions in small groups</a:t>
              </a:r>
              <a:endParaRPr/>
            </a:p>
          </p:txBody>
        </p:sp>
      </p:grpSp>
      <p:sp>
        <p:nvSpPr>
          <p:cNvPr id="171" name="Google Shape;171;p6"/>
          <p:cNvSpPr txBox="1"/>
          <p:nvPr/>
        </p:nvSpPr>
        <p:spPr>
          <a:xfrm>
            <a:off x="962025" y="9801012"/>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601" u="none" cap="none" strike="noStrike">
                <a:solidFill>
                  <a:srgbClr val="FAF6EE"/>
                </a:solidFill>
                <a:latin typeface="Arial"/>
                <a:ea typeface="Arial"/>
                <a:cs typeface="Arial"/>
                <a:sym typeface="Arial"/>
              </a:rPr>
              <a:t>For more see the </a:t>
            </a:r>
            <a:r>
              <a:rPr b="0" i="1" lang="en-US" sz="2601" u="sng" cap="none" strike="noStrike">
                <a:solidFill>
                  <a:srgbClr val="FAF6EE"/>
                </a:solidFill>
                <a:latin typeface="Arial"/>
                <a:ea typeface="Arial"/>
                <a:cs typeface="Arial"/>
                <a:sym typeface="Arial"/>
                <a:hlinkClick r:id="rId4">
                  <a:extLst>
                    <a:ext uri="{A12FA001-AC4F-418D-AE19-62706E023703}">
                      <ahyp:hlinkClr val="tx"/>
                    </a:ext>
                  </a:extLst>
                </a:hlinkClick>
              </a:rPr>
              <a:t>Just Transition</a:t>
            </a:r>
            <a:r>
              <a:rPr b="0" i="1" lang="en-US" sz="2601" u="none" cap="none" strike="noStrike">
                <a:solidFill>
                  <a:srgbClr val="FAF6EE"/>
                </a:solidFill>
                <a:latin typeface="Arial"/>
                <a:ea typeface="Arial"/>
                <a:cs typeface="Arial"/>
                <a:sym typeface="Arial"/>
              </a:rPr>
              <a:t> and </a:t>
            </a:r>
            <a:r>
              <a:rPr b="0" i="1" lang="en-US" sz="2601" u="sng" cap="none" strike="noStrike">
                <a:solidFill>
                  <a:srgbClr val="FAF6EE"/>
                </a:solidFill>
                <a:latin typeface="Arial"/>
                <a:ea typeface="Arial"/>
                <a:cs typeface="Arial"/>
                <a:sym typeface="Arial"/>
                <a:hlinkClick r:id="rId5">
                  <a:extLst>
                    <a:ext uri="{A12FA001-AC4F-418D-AE19-62706E023703}">
                      <ahyp:hlinkClr val="tx"/>
                    </a:ext>
                  </a:extLst>
                </a:hlinkClick>
              </a:rPr>
              <a:t>Intro to Climate Justice</a:t>
            </a:r>
            <a:r>
              <a:rPr b="0" i="1" lang="en-US" sz="2601" u="none" cap="none" strike="noStrike">
                <a:solidFill>
                  <a:srgbClr val="FAF6EE"/>
                </a:solidFill>
                <a:latin typeface="Arial"/>
                <a:ea typeface="Arial"/>
                <a:cs typeface="Arial"/>
                <a:sym typeface="Arial"/>
              </a:rPr>
              <a:t> modules</a:t>
            </a:r>
            <a:endParaRPr/>
          </a:p>
        </p:txBody>
      </p:sp>
      <p:sp>
        <p:nvSpPr>
          <p:cNvPr id="172" name="Google Shape;172;p6"/>
          <p:cNvSpPr txBox="1"/>
          <p:nvPr/>
        </p:nvSpPr>
        <p:spPr>
          <a:xfrm>
            <a:off x="12575487" y="296747"/>
            <a:ext cx="5247000" cy="553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1799">
                <a:solidFill>
                  <a:srgbClr val="FAF6EE"/>
                </a:solidFill>
              </a:rPr>
              <a:t>Photo by </a:t>
            </a:r>
            <a:r>
              <a:rPr lang="en-US" sz="1799" u="sng">
                <a:solidFill>
                  <a:srgbClr val="FAF6EE"/>
                </a:solidFill>
                <a:hlinkClick r:id="rId6">
                  <a:extLst>
                    <a:ext uri="{A12FA001-AC4F-418D-AE19-62706E023703}">
                      <ahyp:hlinkClr val="tx"/>
                    </a:ext>
                  </a:extLst>
                </a:hlinkClick>
              </a:rPr>
              <a:t>UD Cooperative Extension</a:t>
            </a:r>
            <a:r>
              <a:rPr lang="en-US" sz="1799">
                <a:solidFill>
                  <a:srgbClr val="FAF6EE"/>
                </a:solidFill>
              </a:rPr>
              <a:t> on Flickr. License: CC BY.</a:t>
            </a:r>
            <a:endParaRPr>
              <a:solidFill>
                <a:srgbClr val="FAF6EE"/>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76" name="Shape 176"/>
        <p:cNvGrpSpPr/>
        <p:nvPr/>
      </p:nvGrpSpPr>
      <p:grpSpPr>
        <a:xfrm>
          <a:off x="0" y="0"/>
          <a:ext cx="0" cy="0"/>
          <a:chOff x="0" y="0"/>
          <a:chExt cx="0" cy="0"/>
        </a:xfrm>
      </p:grpSpPr>
      <p:sp>
        <p:nvSpPr>
          <p:cNvPr id="177" name="Google Shape;177;p7"/>
          <p:cNvSpPr/>
          <p:nvPr/>
        </p:nvSpPr>
        <p:spPr>
          <a:xfrm>
            <a:off x="6568563" y="9715500"/>
            <a:ext cx="11719437" cy="571500"/>
          </a:xfrm>
          <a:custGeom>
            <a:rect b="b" l="l" r="r" t="t"/>
            <a:pathLst>
              <a:path extrusionOk="0" h="150519" w="3086601">
                <a:moveTo>
                  <a:pt x="0" y="0"/>
                </a:moveTo>
                <a:lnTo>
                  <a:pt x="3086601" y="0"/>
                </a:lnTo>
                <a:lnTo>
                  <a:pt x="3086601" y="150519"/>
                </a:lnTo>
                <a:lnTo>
                  <a:pt x="0" y="150519"/>
                </a:lnTo>
                <a:close/>
              </a:path>
            </a:pathLst>
          </a:custGeom>
          <a:solidFill>
            <a:srgbClr val="4A4849"/>
          </a:solidFill>
          <a:ln>
            <a:noFill/>
          </a:ln>
        </p:spPr>
      </p:sp>
      <p:sp>
        <p:nvSpPr>
          <p:cNvPr id="178" name="Google Shape;178;p7"/>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179" name="Google Shape;179;p7"/>
          <p:cNvSpPr txBox="1"/>
          <p:nvPr/>
        </p:nvSpPr>
        <p:spPr>
          <a:xfrm>
            <a:off x="-540160" y="9570840"/>
            <a:ext cx="7108723" cy="71616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80" name="Google Shape;180;p7"/>
          <p:cNvSpPr/>
          <p:nvPr/>
        </p:nvSpPr>
        <p:spPr>
          <a:xfrm>
            <a:off x="6568563" y="5143500"/>
            <a:ext cx="5859719" cy="4572000"/>
          </a:xfrm>
          <a:custGeom>
            <a:rect b="b" l="l" r="r" t="t"/>
            <a:pathLst>
              <a:path extrusionOk="0" h="4572000" w="5859719">
                <a:moveTo>
                  <a:pt x="0" y="0"/>
                </a:moveTo>
                <a:lnTo>
                  <a:pt x="5859718" y="0"/>
                </a:lnTo>
                <a:lnTo>
                  <a:pt x="5859718" y="4572000"/>
                </a:lnTo>
                <a:lnTo>
                  <a:pt x="0" y="4572000"/>
                </a:lnTo>
                <a:lnTo>
                  <a:pt x="0" y="0"/>
                </a:lnTo>
                <a:close/>
              </a:path>
            </a:pathLst>
          </a:custGeom>
          <a:blipFill rotWithShape="1">
            <a:blip r:embed="rId3">
              <a:alphaModFix/>
            </a:blip>
            <a:stretch>
              <a:fillRect b="-27013" l="-24510" r="-24509" t="0"/>
            </a:stretch>
          </a:blipFill>
          <a:ln>
            <a:noFill/>
          </a:ln>
        </p:spPr>
      </p:sp>
      <p:sp>
        <p:nvSpPr>
          <p:cNvPr id="181" name="Google Shape;181;p7"/>
          <p:cNvSpPr txBox="1"/>
          <p:nvPr/>
        </p:nvSpPr>
        <p:spPr>
          <a:xfrm>
            <a:off x="1038162" y="1695674"/>
            <a:ext cx="42540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THE HISTORY OF THE ENERGY JUSTICE MOVEMENT</a:t>
            </a:r>
            <a:endParaRPr/>
          </a:p>
        </p:txBody>
      </p:sp>
      <p:grpSp>
        <p:nvGrpSpPr>
          <p:cNvPr id="182" name="Google Shape;182;p7"/>
          <p:cNvGrpSpPr/>
          <p:nvPr/>
        </p:nvGrpSpPr>
        <p:grpSpPr>
          <a:xfrm>
            <a:off x="1038162" y="3648448"/>
            <a:ext cx="5179725" cy="2042243"/>
            <a:chOff x="0" y="-47625"/>
            <a:chExt cx="6906300" cy="2722990"/>
          </a:xfrm>
        </p:grpSpPr>
        <p:sp>
          <p:nvSpPr>
            <p:cNvPr id="183" name="Google Shape;183;p7"/>
            <p:cNvSpPr txBox="1"/>
            <p:nvPr/>
          </p:nvSpPr>
          <p:spPr>
            <a:xfrm>
              <a:off x="0" y="622165"/>
              <a:ext cx="6906300" cy="205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Browse and analyze this </a:t>
              </a:r>
              <a:r>
                <a:rPr b="0" i="0"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timeline</a:t>
              </a:r>
              <a:r>
                <a:rPr b="0" i="0" lang="en-US" sz="2501" u="none" cap="none" strike="noStrike">
                  <a:solidFill>
                    <a:srgbClr val="4A4849"/>
                  </a:solidFill>
                  <a:latin typeface="Arial"/>
                  <a:ea typeface="Arial"/>
                  <a:cs typeface="Arial"/>
                  <a:sym typeface="Arial"/>
                </a:rPr>
                <a:t> of Environmental Justice from the Congressional Black Caucus Foundation.</a:t>
              </a:r>
              <a:endParaRPr/>
            </a:p>
          </p:txBody>
        </p:sp>
        <p:sp>
          <p:nvSpPr>
            <p:cNvPr id="184" name="Google Shape;184;p7"/>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Browse and analyze</a:t>
              </a:r>
              <a:endParaRPr/>
            </a:p>
          </p:txBody>
        </p:sp>
      </p:grpSp>
      <p:grpSp>
        <p:nvGrpSpPr>
          <p:cNvPr id="185" name="Google Shape;185;p7"/>
          <p:cNvGrpSpPr/>
          <p:nvPr/>
        </p:nvGrpSpPr>
        <p:grpSpPr>
          <a:xfrm>
            <a:off x="7065096" y="1671691"/>
            <a:ext cx="10194300" cy="2427218"/>
            <a:chOff x="0" y="-47625"/>
            <a:chExt cx="13592400" cy="3236290"/>
          </a:xfrm>
        </p:grpSpPr>
        <p:sp>
          <p:nvSpPr>
            <p:cNvPr id="186" name="Google Shape;186;p7"/>
            <p:cNvSpPr txBox="1"/>
            <p:nvPr/>
          </p:nvSpPr>
          <p:spPr>
            <a:xfrm>
              <a:off x="0" y="622165"/>
              <a:ext cx="13592400" cy="25665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When did Energy Justice start as a sub-movement of Environmental Justice?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is Energy Justice similar and dissimilar to Environmental and Climate Justice?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events are pivotal to energy justice?</a:t>
              </a:r>
              <a:endParaRPr/>
            </a:p>
          </p:txBody>
        </p:sp>
        <p:sp>
          <p:nvSpPr>
            <p:cNvPr id="187" name="Google Shape;187;p7"/>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Discussion questions</a:t>
              </a:r>
              <a:endParaRPr/>
            </a:p>
          </p:txBody>
        </p:sp>
      </p:grpSp>
      <p:sp>
        <p:nvSpPr>
          <p:cNvPr id="188" name="Google Shape;188;p7"/>
          <p:cNvSpPr/>
          <p:nvPr/>
        </p:nvSpPr>
        <p:spPr>
          <a:xfrm>
            <a:off x="12428281" y="5143500"/>
            <a:ext cx="5859719" cy="4572000"/>
          </a:xfrm>
          <a:custGeom>
            <a:rect b="b" l="l" r="r" t="t"/>
            <a:pathLst>
              <a:path extrusionOk="0" h="4572000" w="5859719">
                <a:moveTo>
                  <a:pt x="0" y="0"/>
                </a:moveTo>
                <a:lnTo>
                  <a:pt x="5859719" y="0"/>
                </a:lnTo>
                <a:lnTo>
                  <a:pt x="5859719" y="4572000"/>
                </a:lnTo>
                <a:lnTo>
                  <a:pt x="0" y="4572000"/>
                </a:lnTo>
                <a:lnTo>
                  <a:pt x="0" y="0"/>
                </a:lnTo>
                <a:close/>
              </a:path>
            </a:pathLst>
          </a:custGeom>
          <a:blipFill rotWithShape="1">
            <a:blip r:embed="rId3">
              <a:alphaModFix/>
            </a:blip>
            <a:stretch>
              <a:fillRect b="-27013" l="-24510" r="-24509" t="0"/>
            </a:stretch>
          </a:blipFill>
          <a:ln>
            <a:noFill/>
          </a:ln>
        </p:spPr>
      </p:sp>
      <p:sp>
        <p:nvSpPr>
          <p:cNvPr id="189" name="Google Shape;189;p7"/>
          <p:cNvSpPr txBox="1"/>
          <p:nvPr/>
        </p:nvSpPr>
        <p:spPr>
          <a:xfrm>
            <a:off x="7002081" y="9278650"/>
            <a:ext cx="10852500" cy="292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1899">
                <a:solidFill>
                  <a:srgbClr val="FAF6EE"/>
                </a:solidFill>
              </a:rPr>
              <a:t>Photo courtesy of </a:t>
            </a:r>
            <a:r>
              <a:rPr lang="en-US" sz="1899" u="sng">
                <a:solidFill>
                  <a:srgbClr val="FAF6EE"/>
                </a:solidFill>
                <a:hlinkClick r:id="rId5">
                  <a:extLst>
                    <a:ext uri="{A12FA001-AC4F-418D-AE19-62706E023703}">
                      <ahyp:hlinkClr val="tx"/>
                    </a:ext>
                  </a:extLst>
                </a:hlinkClick>
              </a:rPr>
              <a:t>Ivan Radic</a:t>
            </a:r>
            <a:r>
              <a:rPr lang="en-US" sz="1899">
                <a:solidFill>
                  <a:srgbClr val="FAF6EE"/>
                </a:solidFill>
              </a:rPr>
              <a:t> on Flickr. License: CC BY.</a:t>
            </a:r>
            <a:r>
              <a:rPr lang="en-US" sz="1799">
                <a:solidFill>
                  <a:srgbClr val="FAF6EE"/>
                </a:solidFill>
              </a:rPr>
              <a:t>.</a:t>
            </a:r>
            <a:endParaRPr>
              <a:solidFill>
                <a:srgbClr val="FAF6EE"/>
              </a:solidFill>
            </a:endParaRPr>
          </a:p>
        </p:txBody>
      </p:sp>
      <p:grpSp>
        <p:nvGrpSpPr>
          <p:cNvPr id="190" name="Google Shape;190;p7"/>
          <p:cNvGrpSpPr/>
          <p:nvPr/>
        </p:nvGrpSpPr>
        <p:grpSpPr>
          <a:xfrm>
            <a:off x="962025" y="1003725"/>
            <a:ext cx="8746178" cy="458700"/>
            <a:chOff x="962025" y="1003725"/>
            <a:chExt cx="8746178" cy="458700"/>
          </a:xfrm>
        </p:grpSpPr>
        <p:sp>
          <p:nvSpPr>
            <p:cNvPr id="191" name="Google Shape;191;p7"/>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92" name="Google Shape;192;p7"/>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#1</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96" name="Shape 196"/>
        <p:cNvGrpSpPr/>
        <p:nvPr/>
      </p:nvGrpSpPr>
      <p:grpSpPr>
        <a:xfrm>
          <a:off x="0" y="0"/>
          <a:ext cx="0" cy="0"/>
          <a:chOff x="0" y="0"/>
          <a:chExt cx="0" cy="0"/>
        </a:xfrm>
      </p:grpSpPr>
      <p:sp>
        <p:nvSpPr>
          <p:cNvPr id="197" name="Google Shape;197;p8"/>
          <p:cNvSpPr txBox="1"/>
          <p:nvPr/>
        </p:nvSpPr>
        <p:spPr>
          <a:xfrm>
            <a:off x="962025" y="1133475"/>
            <a:ext cx="16299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Energy Justice Policy Areas</a:t>
            </a:r>
            <a:endParaRPr/>
          </a:p>
        </p:txBody>
      </p:sp>
      <p:grpSp>
        <p:nvGrpSpPr>
          <p:cNvPr id="198" name="Google Shape;198;p8"/>
          <p:cNvGrpSpPr/>
          <p:nvPr/>
        </p:nvGrpSpPr>
        <p:grpSpPr>
          <a:xfrm>
            <a:off x="1040200" y="3449200"/>
            <a:ext cx="2974742" cy="3252983"/>
            <a:chOff x="0" y="-47625"/>
            <a:chExt cx="4119000" cy="4337311"/>
          </a:xfrm>
        </p:grpSpPr>
        <p:sp>
          <p:nvSpPr>
            <p:cNvPr id="199" name="Google Shape;199;p8"/>
            <p:cNvSpPr txBox="1"/>
            <p:nvPr/>
          </p:nvSpPr>
          <p:spPr>
            <a:xfrm>
              <a:off x="0" y="699586"/>
              <a:ext cx="4119000" cy="359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4A4849"/>
                  </a:solidFill>
                  <a:latin typeface="Arial"/>
                  <a:ea typeface="Arial"/>
                  <a:cs typeface="Arial"/>
                  <a:sym typeface="Arial"/>
                </a:rPr>
                <a:t>Including connection to the grid, as well as access to affordable and functional renewable energy as a human right.</a:t>
              </a:r>
              <a:endParaRPr/>
            </a:p>
          </p:txBody>
        </p:sp>
        <p:sp>
          <p:nvSpPr>
            <p:cNvPr id="200" name="Google Shape;200;p8"/>
            <p:cNvSpPr txBox="1"/>
            <p:nvPr/>
          </p:nvSpPr>
          <p:spPr>
            <a:xfrm>
              <a:off x="0" y="-47625"/>
              <a:ext cx="4119000" cy="51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99" u="none" cap="none" strike="noStrike">
                  <a:solidFill>
                    <a:srgbClr val="4A4849"/>
                  </a:solidFill>
                  <a:latin typeface="Arial"/>
                  <a:ea typeface="Arial"/>
                  <a:cs typeface="Arial"/>
                  <a:sym typeface="Arial"/>
                </a:rPr>
                <a:t>Access to energy</a:t>
              </a:r>
              <a:endParaRPr/>
            </a:p>
          </p:txBody>
        </p:sp>
      </p:grpSp>
      <p:grpSp>
        <p:nvGrpSpPr>
          <p:cNvPr id="201" name="Google Shape;201;p8"/>
          <p:cNvGrpSpPr/>
          <p:nvPr/>
        </p:nvGrpSpPr>
        <p:grpSpPr>
          <a:xfrm>
            <a:off x="4323100" y="3449200"/>
            <a:ext cx="2974742" cy="2483708"/>
            <a:chOff x="0" y="-47625"/>
            <a:chExt cx="4119000" cy="3311611"/>
          </a:xfrm>
        </p:grpSpPr>
        <p:sp>
          <p:nvSpPr>
            <p:cNvPr id="202" name="Google Shape;202;p8"/>
            <p:cNvSpPr txBox="1"/>
            <p:nvPr/>
          </p:nvSpPr>
          <p:spPr>
            <a:xfrm>
              <a:off x="0" y="699586"/>
              <a:ext cx="4119000" cy="256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4A4849"/>
                  </a:solidFill>
                  <a:latin typeface="Arial"/>
                  <a:ea typeface="Arial"/>
                  <a:cs typeface="Arial"/>
                  <a:sym typeface="Arial"/>
                </a:rPr>
                <a:t>The transition to renewables does not have to follow the centralized grid model.</a:t>
              </a:r>
              <a:endParaRPr/>
            </a:p>
          </p:txBody>
        </p:sp>
        <p:sp>
          <p:nvSpPr>
            <p:cNvPr id="203" name="Google Shape;203;p8"/>
            <p:cNvSpPr txBox="1"/>
            <p:nvPr/>
          </p:nvSpPr>
          <p:spPr>
            <a:xfrm>
              <a:off x="0" y="-47625"/>
              <a:ext cx="4119000" cy="51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99" u="none" cap="none" strike="noStrike">
                  <a:solidFill>
                    <a:srgbClr val="4A4849"/>
                  </a:solidFill>
                  <a:latin typeface="Arial"/>
                  <a:ea typeface="Arial"/>
                  <a:cs typeface="Arial"/>
                  <a:sym typeface="Arial"/>
                </a:rPr>
                <a:t>Utility structure</a:t>
              </a:r>
              <a:endParaRPr/>
            </a:p>
          </p:txBody>
        </p:sp>
      </p:grpSp>
      <p:grpSp>
        <p:nvGrpSpPr>
          <p:cNvPr id="204" name="Google Shape;204;p8"/>
          <p:cNvGrpSpPr/>
          <p:nvPr/>
        </p:nvGrpSpPr>
        <p:grpSpPr>
          <a:xfrm>
            <a:off x="7614450" y="3449200"/>
            <a:ext cx="2974725" cy="2921856"/>
            <a:chOff x="-5" y="-47628"/>
            <a:chExt cx="3966300" cy="3895807"/>
          </a:xfrm>
        </p:grpSpPr>
        <p:sp>
          <p:nvSpPr>
            <p:cNvPr id="205" name="Google Shape;205;p8"/>
            <p:cNvSpPr txBox="1"/>
            <p:nvPr/>
          </p:nvSpPr>
          <p:spPr>
            <a:xfrm>
              <a:off x="-5" y="1283779"/>
              <a:ext cx="3966300" cy="256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4A4849"/>
                  </a:solidFill>
                  <a:latin typeface="Arial"/>
                  <a:ea typeface="Arial"/>
                  <a:cs typeface="Arial"/>
                  <a:sym typeface="Arial"/>
                </a:rPr>
                <a:t>Allowing communities to collectively address their energy needs with renewables.</a:t>
              </a:r>
              <a:endParaRPr/>
            </a:p>
          </p:txBody>
        </p:sp>
        <p:sp>
          <p:nvSpPr>
            <p:cNvPr id="206" name="Google Shape;206;p8"/>
            <p:cNvSpPr txBox="1"/>
            <p:nvPr/>
          </p:nvSpPr>
          <p:spPr>
            <a:xfrm>
              <a:off x="-5" y="-47628"/>
              <a:ext cx="3966300" cy="102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99" u="none" cap="none" strike="noStrike">
                  <a:solidFill>
                    <a:srgbClr val="4A4849"/>
                  </a:solidFill>
                  <a:latin typeface="Arial"/>
                  <a:ea typeface="Arial"/>
                  <a:cs typeface="Arial"/>
                  <a:sym typeface="Arial"/>
                </a:rPr>
                <a:t>Community solar energy</a:t>
              </a:r>
              <a:endParaRPr/>
            </a:p>
          </p:txBody>
        </p:sp>
      </p:grpSp>
      <p:grpSp>
        <p:nvGrpSpPr>
          <p:cNvPr id="207" name="Google Shape;207;p8"/>
          <p:cNvGrpSpPr/>
          <p:nvPr/>
        </p:nvGrpSpPr>
        <p:grpSpPr>
          <a:xfrm>
            <a:off x="14169950" y="3449200"/>
            <a:ext cx="3100783" cy="3306383"/>
            <a:chOff x="0" y="-47625"/>
            <a:chExt cx="4119000" cy="4408511"/>
          </a:xfrm>
        </p:grpSpPr>
        <p:sp>
          <p:nvSpPr>
            <p:cNvPr id="208" name="Google Shape;208;p8"/>
            <p:cNvSpPr txBox="1"/>
            <p:nvPr/>
          </p:nvSpPr>
          <p:spPr>
            <a:xfrm>
              <a:off x="0" y="1283786"/>
              <a:ext cx="4119000" cy="30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4A4849"/>
                  </a:solidFill>
                  <a:latin typeface="Arial"/>
                  <a:ea typeface="Arial"/>
                  <a:cs typeface="Arial"/>
                  <a:sym typeface="Arial"/>
                </a:rPr>
                <a:t>The goal of 100% or near 100% renewable energy in cities and towns can be met through many paths and sectors</a:t>
              </a:r>
              <a:endParaRPr/>
            </a:p>
          </p:txBody>
        </p:sp>
        <p:sp>
          <p:nvSpPr>
            <p:cNvPr id="209" name="Google Shape;209;p8"/>
            <p:cNvSpPr txBox="1"/>
            <p:nvPr/>
          </p:nvSpPr>
          <p:spPr>
            <a:xfrm>
              <a:off x="0" y="-47625"/>
              <a:ext cx="4119000" cy="102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99" u="none" cap="none" strike="noStrike">
                  <a:solidFill>
                    <a:srgbClr val="4A4849"/>
                  </a:solidFill>
                  <a:latin typeface="Arial"/>
                  <a:ea typeface="Arial"/>
                  <a:cs typeface="Arial"/>
                  <a:sym typeface="Arial"/>
                </a:rPr>
                <a:t>100% renewable energy</a:t>
              </a:r>
              <a:endParaRPr/>
            </a:p>
          </p:txBody>
        </p:sp>
      </p:grpSp>
      <p:grpSp>
        <p:nvGrpSpPr>
          <p:cNvPr id="210" name="Google Shape;210;p8"/>
          <p:cNvGrpSpPr/>
          <p:nvPr/>
        </p:nvGrpSpPr>
        <p:grpSpPr>
          <a:xfrm>
            <a:off x="10888900" y="3449200"/>
            <a:ext cx="2974725" cy="2921850"/>
            <a:chOff x="-4" y="-47628"/>
            <a:chExt cx="3966300" cy="3895800"/>
          </a:xfrm>
        </p:grpSpPr>
        <p:sp>
          <p:nvSpPr>
            <p:cNvPr id="211" name="Google Shape;211;p8"/>
            <p:cNvSpPr txBox="1"/>
            <p:nvPr/>
          </p:nvSpPr>
          <p:spPr>
            <a:xfrm>
              <a:off x="-4" y="1283772"/>
              <a:ext cx="3966300" cy="256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4A4849"/>
                  </a:solidFill>
                  <a:latin typeface="Arial"/>
                  <a:ea typeface="Arial"/>
                  <a:cs typeface="Arial"/>
                  <a:sym typeface="Arial"/>
                </a:rPr>
                <a:t>Policy to encourage rooftop solar by crediting customers for solar energy they produce on their bill.</a:t>
              </a:r>
              <a:endParaRPr/>
            </a:p>
          </p:txBody>
        </p:sp>
        <p:sp>
          <p:nvSpPr>
            <p:cNvPr id="212" name="Google Shape;212;p8"/>
            <p:cNvSpPr txBox="1"/>
            <p:nvPr/>
          </p:nvSpPr>
          <p:spPr>
            <a:xfrm>
              <a:off x="-4" y="-47628"/>
              <a:ext cx="3966300" cy="102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99" u="none" cap="none" strike="noStrike">
                  <a:solidFill>
                    <a:srgbClr val="4A4849"/>
                  </a:solidFill>
                  <a:latin typeface="Arial"/>
                  <a:ea typeface="Arial"/>
                  <a:cs typeface="Arial"/>
                  <a:sym typeface="Arial"/>
                </a:rPr>
                <a:t>Net energy metering</a:t>
              </a:r>
              <a:endParaRPr/>
            </a:p>
          </p:txBody>
        </p:sp>
      </p:grpSp>
      <p:sp>
        <p:nvSpPr>
          <p:cNvPr id="213" name="Google Shape;213;p8"/>
          <p:cNvSpPr txBox="1"/>
          <p:nvPr/>
        </p:nvSpPr>
        <p:spPr>
          <a:xfrm>
            <a:off x="1028700" y="2796284"/>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01</a:t>
            </a:r>
            <a:endParaRPr/>
          </a:p>
        </p:txBody>
      </p:sp>
      <p:sp>
        <p:nvSpPr>
          <p:cNvPr id="214" name="Google Shape;214;p8"/>
          <p:cNvSpPr txBox="1"/>
          <p:nvPr/>
        </p:nvSpPr>
        <p:spPr>
          <a:xfrm>
            <a:off x="4311599" y="2796284"/>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02</a:t>
            </a:r>
            <a:endParaRPr/>
          </a:p>
        </p:txBody>
      </p:sp>
      <p:sp>
        <p:nvSpPr>
          <p:cNvPr id="215" name="Google Shape;215;p8"/>
          <p:cNvSpPr txBox="1"/>
          <p:nvPr/>
        </p:nvSpPr>
        <p:spPr>
          <a:xfrm>
            <a:off x="7602947" y="2796284"/>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03</a:t>
            </a:r>
            <a:endParaRPr/>
          </a:p>
        </p:txBody>
      </p:sp>
      <p:sp>
        <p:nvSpPr>
          <p:cNvPr id="216" name="Google Shape;216;p8"/>
          <p:cNvSpPr txBox="1"/>
          <p:nvPr/>
        </p:nvSpPr>
        <p:spPr>
          <a:xfrm>
            <a:off x="14158452" y="2796284"/>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05</a:t>
            </a:r>
            <a:endParaRPr/>
          </a:p>
        </p:txBody>
      </p:sp>
      <p:sp>
        <p:nvSpPr>
          <p:cNvPr id="217" name="Google Shape;217;p8"/>
          <p:cNvSpPr txBox="1"/>
          <p:nvPr/>
        </p:nvSpPr>
        <p:spPr>
          <a:xfrm>
            <a:off x="10877396" y="2796284"/>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04</a:t>
            </a:r>
            <a:endParaRPr/>
          </a:p>
        </p:txBody>
      </p:sp>
      <p:sp>
        <p:nvSpPr>
          <p:cNvPr id="218" name="Google Shape;218;p8"/>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22" name="Shape 222"/>
        <p:cNvGrpSpPr/>
        <p:nvPr/>
      </p:nvGrpSpPr>
      <p:grpSpPr>
        <a:xfrm>
          <a:off x="0" y="0"/>
          <a:ext cx="0" cy="0"/>
          <a:chOff x="0" y="0"/>
          <a:chExt cx="0" cy="0"/>
        </a:xfrm>
      </p:grpSpPr>
      <p:sp>
        <p:nvSpPr>
          <p:cNvPr id="223" name="Google Shape;223;p9"/>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24" name="Google Shape;224;p9"/>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225" name="Google Shape;225;p9"/>
          <p:cNvGrpSpPr/>
          <p:nvPr/>
        </p:nvGrpSpPr>
        <p:grpSpPr>
          <a:xfrm>
            <a:off x="1028700" y="3009563"/>
            <a:ext cx="10425375" cy="4267871"/>
            <a:chOff x="0" y="104775"/>
            <a:chExt cx="13900500" cy="5690495"/>
          </a:xfrm>
        </p:grpSpPr>
        <p:sp>
          <p:nvSpPr>
            <p:cNvPr id="226" name="Google Shape;226;p9"/>
            <p:cNvSpPr txBox="1"/>
            <p:nvPr/>
          </p:nvSpPr>
          <p:spPr>
            <a:xfrm>
              <a:off x="0" y="104775"/>
              <a:ext cx="13900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The U.S. Energy System</a:t>
              </a:r>
              <a:endParaRPr/>
            </a:p>
          </p:txBody>
        </p:sp>
        <p:sp>
          <p:nvSpPr>
            <p:cNvPr id="227" name="Google Shape;227;p9"/>
            <p:cNvSpPr txBox="1"/>
            <p:nvPr/>
          </p:nvSpPr>
          <p:spPr>
            <a:xfrm>
              <a:off x="0" y="5138570"/>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2</a:t>
              </a:r>
              <a:endParaRPr/>
            </a:p>
          </p:txBody>
        </p:sp>
      </p:grpSp>
      <p:sp>
        <p:nvSpPr>
          <p:cNvPr id="228" name="Google Shape;228;p9"/>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51703" r="-112225" t="0"/>
            </a:stretch>
          </a:blipFill>
          <a:ln>
            <a:noFill/>
          </a:ln>
        </p:spPr>
      </p:sp>
      <p:sp>
        <p:nvSpPr>
          <p:cNvPr id="229" name="Google Shape;229;p9"/>
          <p:cNvSpPr txBox="1"/>
          <p:nvPr/>
        </p:nvSpPr>
        <p:spPr>
          <a:xfrm>
            <a:off x="12575487" y="436635"/>
            <a:ext cx="5247000" cy="13845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799" u="none" cap="none" strike="noStrike">
                <a:solidFill>
                  <a:srgbClr val="FAF6EE"/>
                </a:solidFill>
                <a:latin typeface="Arial"/>
                <a:ea typeface="Arial"/>
                <a:cs typeface="Arial"/>
                <a:sym typeface="Arial"/>
              </a:rPr>
              <a:t>"Cheoah Hydroelectric Dam Graham Co NC" </a:t>
            </a:r>
            <a:r>
              <a:rPr lang="en-US" sz="1799">
                <a:solidFill>
                  <a:srgbClr val="FAF6EE"/>
                </a:solidFill>
              </a:rPr>
              <a:t>courtesy of Dantripphoto on Wikimedia. License: CC BY-SA. This content is excluded from our Creative Commons license. For more information, see </a:t>
            </a:r>
            <a:r>
              <a:rPr lang="en-US" sz="1799" u="sng">
                <a:solidFill>
                  <a:srgbClr val="FAF6EE"/>
                </a:solidFill>
                <a:hlinkClick r:id="rId4">
                  <a:extLst>
                    <a:ext uri="{A12FA001-AC4F-418D-AE19-62706E023703}">
                      <ahyp:hlinkClr val="tx"/>
                    </a:ext>
                  </a:extLst>
                </a:hlinkClick>
              </a:rPr>
              <a:t>https://ocw.mit.edu/help/faq-fair-use/ </a:t>
            </a:r>
            <a:r>
              <a:rPr lang="en-US" sz="1799">
                <a:solidFill>
                  <a:srgbClr val="FAF6EE"/>
                </a:solidFill>
              </a:rPr>
              <a:t>.</a:t>
            </a:r>
            <a:endParaRPr>
              <a:solidFill>
                <a:srgbClr val="FAF6EE"/>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4D1872214E7E4AA66A0644C9DCCEFF" ma:contentTypeVersion="20" ma:contentTypeDescription="Create a new document." ma:contentTypeScope="" ma:versionID="b64c251d96184546e269a72f928e5bcc">
  <xsd:schema xmlns:xsd="http://www.w3.org/2001/XMLSchema" xmlns:xs="http://www.w3.org/2001/XMLSchema" xmlns:p="http://schemas.microsoft.com/office/2006/metadata/properties" xmlns:ns2="ce0de229-b968-460b-bfa6-c309bf067a33" xmlns:ns3="b2272a47-6a34-441e-975c-341e732a1f8b" targetNamespace="http://schemas.microsoft.com/office/2006/metadata/properties" ma:root="true" ma:fieldsID="88720662ca1d06016b9613cbd979157d" ns2:_="" ns3:_="">
    <xsd:import namespace="ce0de229-b968-460b-bfa6-c309bf067a33"/>
    <xsd:import namespace="b2272a47-6a34-441e-975c-341e732a1f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DateCreated"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0de229-b968-460b-bfa6-c309bf067a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Created" ma:index="20" nillable="true" ma:displayName="Date Created" ma:format="DateOnly" ma:internalName="DateCreated">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3350ec4-10e3-4b5d-9666-7d76f34ba4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272a47-6a34-441e-975c-341e732a1f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8e604a0-3b80-4256-b30c-b3eb53d14f4e}" ma:internalName="TaxCatchAll" ma:showField="CatchAllData" ma:web="b2272a47-6a34-441e-975c-341e732a1f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2272a47-6a34-441e-975c-341e732a1f8b" xsi:nil="true"/>
    <DateCreated xmlns="ce0de229-b968-460b-bfa6-c309bf067a33" xsi:nil="true"/>
    <lcf76f155ced4ddcb4097134ff3c332f xmlns="ce0de229-b968-460b-bfa6-c309bf067a3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44258AE-E3C7-43D9-B70F-8B0148A6C9E2}"/>
</file>

<file path=customXml/itemProps2.xml><?xml version="1.0" encoding="utf-8"?>
<ds:datastoreItem xmlns:ds="http://schemas.openxmlformats.org/officeDocument/2006/customXml" ds:itemID="{49307ADB-4E0C-48BF-9C62-E89BC9B6B931}"/>
</file>

<file path=customXml/itemProps3.xml><?xml version="1.0" encoding="utf-8"?>
<ds:datastoreItem xmlns:ds="http://schemas.openxmlformats.org/officeDocument/2006/customXml" ds:itemID="{77C37E34-6C15-4F04-AF72-8630C2E9CFE0}"/>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0x0101001F4D1872214E7E4AA66A0644C9DCCEFF</vt:lpwstr>
  </property>
</Properties>
</file>