
<file path=[Content_Types].xml><?xml version="1.0" encoding="utf-8"?>
<Types xmlns="http://schemas.openxmlformats.org/package/2006/content-types">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4" roundtripDataSignature="AMtx7mioF6wqkv7gPLeiszScoDo9ISh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4" Type="http://customschemas.google.com/relationships/presentationmetadata" Target="metadata"/><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2.xml"/><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14" Type="http://schemas.openxmlformats.org/officeDocument/2006/relationships/slide" Target="slides/slide9.xml"/><Relationship Id="rId35"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0" name="Google Shape;45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5" name="Google Shape;46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7" name="Google Shape;48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8d8dd7cdb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38d8dd7cdb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8"/>
          <p:cNvSpPr/>
          <p:nvPr>
            <p:ph idx="2" type="pic"/>
          </p:nvPr>
        </p:nvSpPr>
        <p:spPr>
          <a:xfrm>
            <a:off x="1792288" y="612775"/>
            <a:ext cx="5486400" cy="4114800"/>
          </a:xfrm>
          <a:prstGeom prst="rect">
            <a:avLst/>
          </a:prstGeom>
          <a:noFill/>
          <a:ln>
            <a:noFill/>
          </a:ln>
        </p:spPr>
      </p:sp>
      <p:sp>
        <p:nvSpPr>
          <p:cNvPr id="64" name="Google Shape;64;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hyperlink" Target="https://www.flickr.com/photos/20875579@N00/295760242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hyperlink" Target="https://commons.wikimedia.org/wiki/File:Flooding_near_Croydon_from_Cyclone_Nora.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hyperlink" Target="https://ocw.mit.edu/help/faq-fair-us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hyperlink" Target="https://www.flickr.com/photos/82955120@N05/874375386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hyperlink" Target="https://www.flickr.com/photos/number7cloud/34168280266/" TargetMode="External"/><Relationship Id="rId5" Type="http://schemas.openxmlformats.org/officeDocument/2006/relationships/hyperlink" Target="https://www.epa.gov/climateimpacts/climate-change-and-childrens-health" TargetMode="External"/><Relationship Id="rId6" Type="http://schemas.openxmlformats.org/officeDocument/2006/relationships/hyperlink" Target="https://www.epa.gov/climateimpacts/climate-change-and-health-pregnant-breastfeeding-and-postpartum-wom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sciencedirect.com/science/article/pii/S0160412020321863" TargetMode="External"/><Relationship Id="rId4" Type="http://schemas.openxmlformats.org/officeDocument/2006/relationships/hyperlink" Target="https://www.sciencedirect.com/science/article/pii/S0160412021005274" TargetMode="External"/><Relationship Id="rId5" Type="http://schemas.openxmlformats.org/officeDocument/2006/relationships/hyperlink" Target="https://www.mdpi.com/1660-4601/16/19/372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youtube.com/watch?v=VsOJR40M0as" TargetMode="External"/><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youtube.com/watch?v=Lc1XkwxWcmQ&amp;feature=youtu.be" TargetMode="External"/><Relationship Id="rId4" Type="http://schemas.openxmlformats.org/officeDocument/2006/relationships/hyperlink" Target="https://www.youtube.com/watch?v=VsOJR40M0as" TargetMode="External"/><Relationship Id="rId5" Type="http://schemas.openxmlformats.org/officeDocument/2006/relationships/hyperlink" Target="https://zora.medium.com/sorry-yall-but-climate-change-ain-t-the-first-existential-threat-b3c999267aa0#:~:text=It's%20true%20that%20the%20planet,existential%20threat%20to%20Black%20people." TargetMode="External"/><Relationship Id="rId6" Type="http://schemas.openxmlformats.org/officeDocument/2006/relationships/hyperlink" Target="https://www.wired.com/story/climate-anxiety-whiteness-problem/" TargetMode="External"/><Relationship Id="rId7" Type="http://schemas.openxmlformats.org/officeDocument/2006/relationships/image" Target="../media/image10.png"/><Relationship Id="rId8" Type="http://schemas.openxmlformats.org/officeDocument/2006/relationships/hyperlink" Target="https://www.flickr.com/photos/insureourfuture/5254534614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hyperlink" Target="https://www.flickr.com/photos/the-lees/13461087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unsplash.com/@diana_pole?utm_source=unsplash&amp;utm_medium=referral&amp;utm_content=creditCopyText" TargetMode="External"/><Relationship Id="rId4" Type="http://schemas.openxmlformats.org/officeDocument/2006/relationships/hyperlink" Target="https://unsplash.com/photos/white-notebook-with-pen-on-top-1ixT36dfuSQ?utm_source=unsplash&amp;utm_medium=referral&amp;utm_content=creditCopyTex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zora.medium.com/sorry-yall-but-climate-change-ain-t-the-first-existential-threat-b3c999267aa0#:~:text=It's%20true%20that%20the%20planet,existential%20threat%20to%20Black%20people." TargetMode="External"/><Relationship Id="rId4" Type="http://schemas.openxmlformats.org/officeDocument/2006/relationships/image" Target="../media/image18.png"/><Relationship Id="rId5" Type="http://schemas.openxmlformats.org/officeDocument/2006/relationships/hyperlink" Target="https://ocw.mit.edu/help/faq-fair-us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hyperlink" Target="https://www.wired.com/story/climate-anxiety-whiteness-problem/" TargetMode="External"/><Relationship Id="rId5" Type="http://schemas.openxmlformats.org/officeDocument/2006/relationships/hyperlink" Target="https://ocw.mit.edu/help/faq-fair-us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1" Type="http://schemas.openxmlformats.org/officeDocument/2006/relationships/hyperlink" Target="https://www.sciencedirect.com/science/article/pii/S0160412021005274" TargetMode="External"/><Relationship Id="rId10" Type="http://schemas.openxmlformats.org/officeDocument/2006/relationships/hyperlink" Target="https://www.sciencedirect.com/science/article/abs/pii/S0272494415300396" TargetMode="External"/><Relationship Id="rId13" Type="http://schemas.openxmlformats.org/officeDocument/2006/relationships/hyperlink" Target="https://magazine.hms.harvard.edu/articles/climate-anxiety" TargetMode="External"/><Relationship Id="rId12" Type="http://schemas.openxmlformats.org/officeDocument/2006/relationships/hyperlink" Target="https://pfas.australianmap.net"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www.mdpi.com/1660-4601/16/19/3720" TargetMode="External"/><Relationship Id="rId4" Type="http://schemas.openxmlformats.org/officeDocument/2006/relationships/hyperlink" Target="https://www.wired.com/story/climate-anxiety-whiteness-problem/" TargetMode="External"/><Relationship Id="rId9" Type="http://schemas.openxmlformats.org/officeDocument/2006/relationships/hyperlink" Target="https://www.sciencedirect.com/science/article/pii/S0160412020321863" TargetMode="External"/><Relationship Id="rId5" Type="http://schemas.openxmlformats.org/officeDocument/2006/relationships/hyperlink" Target="https://zora.medium.com/sorry-yall-but-climate-change-ain-t-the-first-%20existential-threat%20b3c999267aa0#:~:text=It%E2%80%99s%20true%20that%20the%20planet,existential%20threat%20to%20Black%20people" TargetMode="External"/><Relationship Id="rId6" Type="http://schemas.openxmlformats.org/officeDocument/2006/relationships/hyperlink" Target="https://www.youtube.com/watch?v=VsOJR40M0as" TargetMode="External"/><Relationship Id="rId7" Type="http://schemas.openxmlformats.org/officeDocument/2006/relationships/hyperlink" Target="https://heatmap.news/climate/who-suffers-from-climate-anxiety-not-exactly-who-you-might-think" TargetMode="External"/><Relationship Id="rId8" Type="http://schemas.openxmlformats.org/officeDocument/2006/relationships/hyperlink" Target="https://www.sciencedirect.com/science/article/pii/S0048969723011191#bb020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hyperlink" Target="https://www.youtube.com/watch?v=Lc1XkwxWcmQ&amp;feature=youtu.be" TargetMode="External"/><Relationship Id="rId5" Type="http://schemas.openxmlformats.org/officeDocument/2006/relationships/hyperlink" Target="https://www.youtube.com/watch?v=Lc1XkwxWcmQ&amp;feature=youtu.be" TargetMode="External"/><Relationship Id="rId6"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s://www.flickr.com/photos/iglooo101/567734182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hyperlink" Target="https://www.flickr.com/photos/oatsy40/1429189269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heatmap.news/climate/who-suffers-from-climate-anxiety-not-exactly-who-you-might-think"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1803912"/>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488"/>
              <a:buFont typeface="Arial"/>
              <a:buNone/>
            </a:pPr>
            <a:r>
              <a:rPr b="1" i="0" lang="en-US" sz="13488" u="none" cap="none" strike="noStrike">
                <a:solidFill>
                  <a:srgbClr val="4A4849"/>
                </a:solidFill>
                <a:latin typeface="Arial"/>
                <a:ea typeface="Arial"/>
                <a:cs typeface="Arial"/>
                <a:sym typeface="Arial"/>
              </a:rPr>
              <a:t>The Emotions of</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1028700" y="3574868"/>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488"/>
              <a:buFont typeface="Arial"/>
              <a:buNone/>
            </a:pPr>
            <a:r>
              <a:rPr b="1" i="0" lang="en-US" sz="13488" u="none" cap="none" strike="noStrike">
                <a:solidFill>
                  <a:srgbClr val="04467C"/>
                </a:solidFill>
                <a:latin typeface="Arial"/>
                <a:ea typeface="Arial"/>
                <a:cs typeface="Arial"/>
                <a:sym typeface="Arial"/>
              </a:rPr>
              <a:t>Climate Justice</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3" l="-14085" r="-13476" t="-1936"/>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FOUNDATIONAL MODULE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64" name="Shape 264"/>
        <p:cNvGrpSpPr/>
        <p:nvPr/>
      </p:nvGrpSpPr>
      <p:grpSpPr>
        <a:xfrm>
          <a:off x="0" y="0"/>
          <a:ext cx="0" cy="0"/>
          <a:chOff x="0" y="0"/>
          <a:chExt cx="0" cy="0"/>
        </a:xfrm>
      </p:grpSpPr>
      <p:grpSp>
        <p:nvGrpSpPr>
          <p:cNvPr id="265" name="Google Shape;265;p10"/>
          <p:cNvGrpSpPr/>
          <p:nvPr/>
        </p:nvGrpSpPr>
        <p:grpSpPr>
          <a:xfrm>
            <a:off x="-1248082" y="9570840"/>
            <a:ext cx="13358044" cy="716160"/>
            <a:chOff x="0" y="-38100"/>
            <a:chExt cx="3518168" cy="188619"/>
          </a:xfrm>
        </p:grpSpPr>
        <p:sp>
          <p:nvSpPr>
            <p:cNvPr id="266" name="Google Shape;266;p10"/>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67" name="Google Shape;267;p10"/>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0"/>
          <p:cNvGrpSpPr/>
          <p:nvPr/>
        </p:nvGrpSpPr>
        <p:grpSpPr>
          <a:xfrm>
            <a:off x="12109962" y="9570840"/>
            <a:ext cx="7108723" cy="716160"/>
            <a:chOff x="0" y="-38100"/>
            <a:chExt cx="1872256" cy="188619"/>
          </a:xfrm>
        </p:grpSpPr>
        <p:sp>
          <p:nvSpPr>
            <p:cNvPr id="269" name="Google Shape;269;p1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70" name="Google Shape;270;p1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0"/>
          <p:cNvSpPr/>
          <p:nvPr/>
        </p:nvSpPr>
        <p:spPr>
          <a:xfrm>
            <a:off x="12111940" y="0"/>
            <a:ext cx="6176060" cy="9715500"/>
          </a:xfrm>
          <a:custGeom>
            <a:rect b="b" l="l" r="r" t="t"/>
            <a:pathLst>
              <a:path extrusionOk="0" h="9715500" w="6176060">
                <a:moveTo>
                  <a:pt x="0" y="0"/>
                </a:moveTo>
                <a:lnTo>
                  <a:pt x="6176060" y="0"/>
                </a:lnTo>
                <a:lnTo>
                  <a:pt x="6176060" y="9715500"/>
                </a:lnTo>
                <a:lnTo>
                  <a:pt x="0" y="9715500"/>
                </a:lnTo>
                <a:lnTo>
                  <a:pt x="0" y="0"/>
                </a:lnTo>
                <a:close/>
              </a:path>
            </a:pathLst>
          </a:custGeom>
          <a:blipFill rotWithShape="1">
            <a:blip r:embed="rId3">
              <a:alphaModFix/>
            </a:blip>
            <a:stretch>
              <a:fillRect b="0" l="-69314" r="-40417" t="0"/>
            </a:stretch>
          </a:blipFill>
          <a:ln>
            <a:noFill/>
          </a:ln>
        </p:spPr>
      </p:sp>
      <p:grpSp>
        <p:nvGrpSpPr>
          <p:cNvPr id="272" name="Google Shape;272;p10"/>
          <p:cNvGrpSpPr/>
          <p:nvPr/>
        </p:nvGrpSpPr>
        <p:grpSpPr>
          <a:xfrm>
            <a:off x="962025" y="1116806"/>
            <a:ext cx="10757475" cy="6087183"/>
            <a:chOff x="0" y="66675"/>
            <a:chExt cx="14343300" cy="8116244"/>
          </a:xfrm>
        </p:grpSpPr>
        <p:sp>
          <p:nvSpPr>
            <p:cNvPr id="273" name="Google Shape;273;p10"/>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Unequal Effects of Climate Change</a:t>
              </a:r>
              <a:endParaRPr b="0" i="0" sz="1400" u="none" cap="none" strike="noStrike">
                <a:solidFill>
                  <a:srgbClr val="000000"/>
                </a:solidFill>
                <a:latin typeface="Arial"/>
                <a:ea typeface="Arial"/>
                <a:cs typeface="Arial"/>
                <a:sym typeface="Arial"/>
              </a:endParaRPr>
            </a:p>
          </p:txBody>
        </p:sp>
        <p:sp>
          <p:nvSpPr>
            <p:cNvPr id="274" name="Google Shape;274;p10"/>
            <p:cNvSpPr txBox="1"/>
            <p:nvPr/>
          </p:nvSpPr>
          <p:spPr>
            <a:xfrm>
              <a:off x="0" y="3996615"/>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 most vulnerable populations who experience the most drastic effects of climate change often had the least hand in causing the problem.</a:t>
              </a:r>
              <a:endParaRPr b="0" i="0" sz="1400" u="none" cap="none" strike="noStrike">
                <a:solidFill>
                  <a:srgbClr val="000000"/>
                </a:solidFill>
                <a:latin typeface="Arial"/>
                <a:ea typeface="Arial"/>
                <a:cs typeface="Arial"/>
                <a:sym typeface="Arial"/>
              </a:endParaRPr>
            </a:p>
          </p:txBody>
        </p:sp>
        <p:sp>
          <p:nvSpPr>
            <p:cNvPr id="275" name="Google Shape;275;p10"/>
            <p:cNvSpPr txBox="1"/>
            <p:nvPr/>
          </p:nvSpPr>
          <p:spPr>
            <a:xfrm>
              <a:off x="0" y="6581519"/>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Climate change is causing increased extreme weather events than can temporarily displace people, render their homes uninhabitable, cause economic losses, loss of life, and personal injury.</a:t>
              </a:r>
              <a:endParaRPr b="0" i="0" sz="1400" u="none" cap="none" strike="noStrike">
                <a:solidFill>
                  <a:srgbClr val="000000"/>
                </a:solidFill>
                <a:latin typeface="Arial"/>
                <a:ea typeface="Arial"/>
                <a:cs typeface="Arial"/>
                <a:sym typeface="Arial"/>
              </a:endParaRPr>
            </a:p>
          </p:txBody>
        </p:sp>
        <p:sp>
          <p:nvSpPr>
            <p:cNvPr id="276" name="Google Shape;276;p10"/>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Disproportionate impact</a:t>
              </a:r>
              <a:endParaRPr b="0" i="0" sz="1400" u="none" cap="none" strike="noStrike">
                <a:solidFill>
                  <a:srgbClr val="000000"/>
                </a:solidFill>
                <a:latin typeface="Arial"/>
                <a:ea typeface="Arial"/>
                <a:cs typeface="Arial"/>
                <a:sym typeface="Arial"/>
              </a:endParaRPr>
            </a:p>
          </p:txBody>
        </p:sp>
        <p:sp>
          <p:nvSpPr>
            <p:cNvPr id="277" name="Google Shape;277;p10"/>
            <p:cNvSpPr txBox="1"/>
            <p:nvPr/>
          </p:nvSpPr>
          <p:spPr>
            <a:xfrm>
              <a:off x="0" y="58897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Effects of climate change</a:t>
              </a:r>
              <a:endParaRPr b="0" i="0" sz="1400" u="none" cap="none" strike="noStrike">
                <a:solidFill>
                  <a:srgbClr val="000000"/>
                </a:solidFill>
                <a:latin typeface="Arial"/>
                <a:ea typeface="Arial"/>
                <a:cs typeface="Arial"/>
                <a:sym typeface="Arial"/>
              </a:endParaRPr>
            </a:p>
          </p:txBody>
        </p:sp>
      </p:grpSp>
      <p:sp>
        <p:nvSpPr>
          <p:cNvPr id="278" name="Google Shape;278;p10"/>
          <p:cNvSpPr txBox="1"/>
          <p:nvPr/>
        </p:nvSpPr>
        <p:spPr>
          <a:xfrm>
            <a:off x="12109949" y="9677400"/>
            <a:ext cx="6854700" cy="288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73"/>
              <a:buFont typeface="Arial"/>
              <a:buNone/>
            </a:pPr>
            <a:r>
              <a:rPr b="0" i="0" lang="en-US" sz="1873" u="none" cap="none" strike="noStrike">
                <a:solidFill>
                  <a:srgbClr val="FAF6EE"/>
                </a:solidFill>
                <a:latin typeface="Arial"/>
                <a:ea typeface="Arial"/>
                <a:cs typeface="Arial"/>
                <a:sym typeface="Arial"/>
              </a:rPr>
              <a:t>Photo courtesy of DanielleGrace on </a:t>
            </a:r>
            <a:r>
              <a:rPr b="0" i="0" lang="en-US" sz="1873" u="sng" cap="none" strike="noStrike">
                <a:solidFill>
                  <a:schemeClr val="hlink"/>
                </a:solidFill>
                <a:latin typeface="Arial"/>
                <a:ea typeface="Arial"/>
                <a:cs typeface="Arial"/>
                <a:sym typeface="Arial"/>
                <a:hlinkClick r:id="rId4"/>
              </a:rPr>
              <a:t>Flickr</a:t>
            </a:r>
            <a:r>
              <a:rPr b="0" i="0" lang="en-US" sz="1873" u="none" cap="none" strike="noStrike">
                <a:solidFill>
                  <a:srgbClr val="FAF6EE"/>
                </a:solidFill>
                <a:latin typeface="Arial"/>
                <a:ea typeface="Arial"/>
                <a:cs typeface="Arial"/>
                <a:sym typeface="Arial"/>
              </a:rPr>
              <a:t>.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82" name="Shape 282"/>
        <p:cNvGrpSpPr/>
        <p:nvPr/>
      </p:nvGrpSpPr>
      <p:grpSpPr>
        <a:xfrm>
          <a:off x="0" y="0"/>
          <a:ext cx="0" cy="0"/>
          <a:chOff x="0" y="0"/>
          <a:chExt cx="0" cy="0"/>
        </a:xfrm>
      </p:grpSpPr>
      <p:grpSp>
        <p:nvGrpSpPr>
          <p:cNvPr id="283" name="Google Shape;283;p11"/>
          <p:cNvGrpSpPr/>
          <p:nvPr/>
        </p:nvGrpSpPr>
        <p:grpSpPr>
          <a:xfrm>
            <a:off x="-1248082" y="9570840"/>
            <a:ext cx="13358044" cy="716160"/>
            <a:chOff x="0" y="-38100"/>
            <a:chExt cx="3518168" cy="188619"/>
          </a:xfrm>
        </p:grpSpPr>
        <p:sp>
          <p:nvSpPr>
            <p:cNvPr id="284" name="Google Shape;284;p1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85" name="Google Shape;285;p1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1"/>
          <p:cNvGrpSpPr/>
          <p:nvPr/>
        </p:nvGrpSpPr>
        <p:grpSpPr>
          <a:xfrm>
            <a:off x="962025" y="1116806"/>
            <a:ext cx="10757475" cy="5235705"/>
            <a:chOff x="0" y="66675"/>
            <a:chExt cx="14343300" cy="6980940"/>
          </a:xfrm>
        </p:grpSpPr>
        <p:sp>
          <p:nvSpPr>
            <p:cNvPr id="287" name="Google Shape;287;p11"/>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Threats to Health</a:t>
              </a:r>
              <a:endParaRPr b="0" i="0" sz="1400" u="none" cap="none" strike="noStrike">
                <a:solidFill>
                  <a:srgbClr val="000000"/>
                </a:solidFill>
                <a:latin typeface="Arial"/>
                <a:ea typeface="Arial"/>
                <a:cs typeface="Arial"/>
                <a:sym typeface="Arial"/>
              </a:endParaRPr>
            </a:p>
          </p:txBody>
        </p:sp>
        <p:sp>
          <p:nvSpPr>
            <p:cNvPr id="288" name="Google Shape;288;p11"/>
            <p:cNvSpPr txBox="1"/>
            <p:nvPr/>
          </p:nvSpPr>
          <p:spPr>
            <a:xfrm>
              <a:off x="0" y="3310815"/>
              <a:ext cx="14238900" cy="37368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People living in areas contaminated by pollutants are vulnerable to the physical/mental health consequences that come with exposure.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Location, mobility, available amenities, housing stability, and structural integrity all important variables that factor into an individuals' level of psychological distress from climate change.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Many women face a unique challenge with the uncertainty of climate change: the decision to have children or not.</a:t>
              </a:r>
              <a:endParaRPr b="0" i="0" sz="1400" u="none" cap="none" strike="noStrike">
                <a:solidFill>
                  <a:srgbClr val="000000"/>
                </a:solidFill>
                <a:latin typeface="Arial"/>
                <a:ea typeface="Arial"/>
                <a:cs typeface="Arial"/>
                <a:sym typeface="Arial"/>
              </a:endParaRPr>
            </a:p>
          </p:txBody>
        </p:sp>
        <p:sp>
          <p:nvSpPr>
            <p:cNvPr id="289" name="Google Shape;289;p11"/>
            <p:cNvSpPr txBox="1"/>
            <p:nvPr/>
          </p:nvSpPr>
          <p:spPr>
            <a:xfrm>
              <a:off x="0" y="2009412"/>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Threats or perceived threats to the health or well-being of oneself, family, friends, and future lead to psychological distress</a:t>
              </a:r>
              <a:endParaRPr b="0" i="0" sz="1400" u="none" cap="none" strike="noStrike">
                <a:solidFill>
                  <a:srgbClr val="000000"/>
                </a:solidFill>
                <a:latin typeface="Arial"/>
                <a:ea typeface="Arial"/>
                <a:cs typeface="Arial"/>
                <a:sym typeface="Arial"/>
              </a:endParaRPr>
            </a:p>
          </p:txBody>
        </p:sp>
      </p:grpSp>
      <p:grpSp>
        <p:nvGrpSpPr>
          <p:cNvPr id="290" name="Google Shape;290;p11"/>
          <p:cNvGrpSpPr/>
          <p:nvPr/>
        </p:nvGrpSpPr>
        <p:grpSpPr>
          <a:xfrm>
            <a:off x="12109962" y="9570840"/>
            <a:ext cx="7108723" cy="716160"/>
            <a:chOff x="0" y="-38100"/>
            <a:chExt cx="1872256" cy="188619"/>
          </a:xfrm>
        </p:grpSpPr>
        <p:sp>
          <p:nvSpPr>
            <p:cNvPr id="291" name="Google Shape;291;p1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92" name="Google Shape;292;p1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11"/>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109670" r="0" t="0"/>
            </a:stretch>
          </a:blipFill>
          <a:ln>
            <a:noFill/>
          </a:ln>
        </p:spPr>
      </p:sp>
      <p:sp>
        <p:nvSpPr>
          <p:cNvPr id="294" name="Google Shape;294;p11"/>
          <p:cNvSpPr txBox="1"/>
          <p:nvPr/>
        </p:nvSpPr>
        <p:spPr>
          <a:xfrm>
            <a:off x="12110050" y="8884800"/>
            <a:ext cx="6333300" cy="8307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"Flooding near Croydon from Cyclone Nora"  Photo courtesy of Rolf Straatemeier/QPS on </a:t>
            </a:r>
            <a:r>
              <a:rPr b="0" i="0" lang="en-US" sz="1799" u="sng" cap="none" strike="noStrike">
                <a:solidFill>
                  <a:schemeClr val="hlink"/>
                </a:solidFill>
                <a:latin typeface="Arial"/>
                <a:ea typeface="Arial"/>
                <a:cs typeface="Arial"/>
                <a:sym typeface="Arial"/>
                <a:hlinkClick r:id="rId4"/>
              </a:rPr>
              <a:t>Wikimedia Commons</a:t>
            </a:r>
            <a:r>
              <a:rPr b="0" i="0" lang="en-US" sz="1799" u="none" cap="none" strike="noStrike">
                <a:solidFill>
                  <a:srgbClr val="FAF6EE"/>
                </a:solidFill>
                <a:latin typeface="Arial"/>
                <a:ea typeface="Arial"/>
                <a:cs typeface="Arial"/>
                <a:sym typeface="Arial"/>
              </a:rPr>
              <a:t>.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8" name="Shape 298"/>
        <p:cNvGrpSpPr/>
        <p:nvPr/>
      </p:nvGrpSpPr>
      <p:grpSpPr>
        <a:xfrm>
          <a:off x="0" y="0"/>
          <a:ext cx="0" cy="0"/>
          <a:chOff x="0" y="0"/>
          <a:chExt cx="0" cy="0"/>
        </a:xfrm>
      </p:grpSpPr>
      <p:grpSp>
        <p:nvGrpSpPr>
          <p:cNvPr id="299" name="Google Shape;299;p12"/>
          <p:cNvGrpSpPr/>
          <p:nvPr/>
        </p:nvGrpSpPr>
        <p:grpSpPr>
          <a:xfrm>
            <a:off x="-1248082" y="9570840"/>
            <a:ext cx="13358044" cy="716160"/>
            <a:chOff x="0" y="-38100"/>
            <a:chExt cx="3518168" cy="188619"/>
          </a:xfrm>
        </p:grpSpPr>
        <p:sp>
          <p:nvSpPr>
            <p:cNvPr id="300" name="Google Shape;300;p12"/>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01" name="Google Shape;301;p12"/>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12"/>
          <p:cNvSpPr txBox="1"/>
          <p:nvPr/>
        </p:nvSpPr>
        <p:spPr>
          <a:xfrm>
            <a:off x="962025" y="1133475"/>
            <a:ext cx="10757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Exposure to Contaminants</a:t>
            </a:r>
            <a:endParaRPr b="0" i="0" sz="1400" u="none" cap="none" strike="noStrike">
              <a:solidFill>
                <a:srgbClr val="000000"/>
              </a:solidFill>
              <a:latin typeface="Arial"/>
              <a:ea typeface="Arial"/>
              <a:cs typeface="Arial"/>
              <a:sym typeface="Arial"/>
            </a:endParaRPr>
          </a:p>
        </p:txBody>
      </p:sp>
      <p:sp>
        <p:nvSpPr>
          <p:cNvPr id="303" name="Google Shape;303;p12"/>
          <p:cNvSpPr txBox="1"/>
          <p:nvPr/>
        </p:nvSpPr>
        <p:spPr>
          <a:xfrm>
            <a:off x="962025" y="3649986"/>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Living in polyfluoroalkyl substance (PFAS) contaminated communities in Australia was associated with greater instances of self-reported psychological distress than in control communities.</a:t>
            </a:r>
            <a:endParaRPr b="0" i="0" sz="1400" u="none" cap="none" strike="noStrike">
              <a:solidFill>
                <a:srgbClr val="000000"/>
              </a:solidFill>
              <a:latin typeface="Arial"/>
              <a:ea typeface="Arial"/>
              <a:cs typeface="Arial"/>
              <a:sym typeface="Arial"/>
            </a:endParaRPr>
          </a:p>
        </p:txBody>
      </p:sp>
      <p:sp>
        <p:nvSpPr>
          <p:cNvPr id="304" name="Google Shape;304;p12"/>
          <p:cNvSpPr txBox="1"/>
          <p:nvPr/>
        </p:nvSpPr>
        <p:spPr>
          <a:xfrm>
            <a:off x="962025" y="5929381"/>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 contrast with acute environmental disasters, which follow more defined stages from warning and threat through to eventual recovery and rehabilitation, individuals in chronically contaminated areas are caught in a perpetual state of warning and threat"</a:t>
            </a:r>
            <a:endParaRPr b="0" i="0" sz="1400" u="none" cap="none" strike="noStrike">
              <a:solidFill>
                <a:srgbClr val="000000"/>
              </a:solidFill>
              <a:latin typeface="Arial"/>
              <a:ea typeface="Arial"/>
              <a:cs typeface="Arial"/>
              <a:sym typeface="Arial"/>
            </a:endParaRPr>
          </a:p>
        </p:txBody>
      </p:sp>
      <p:sp>
        <p:nvSpPr>
          <p:cNvPr id="305" name="Google Shape;305;p12"/>
          <p:cNvSpPr txBox="1"/>
          <p:nvPr/>
        </p:nvSpPr>
        <p:spPr>
          <a:xfrm>
            <a:off x="962025" y="5410528"/>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Nina Lazarevic</a:t>
            </a:r>
            <a:endParaRPr b="0" i="0" sz="1400" u="none" cap="none" strike="noStrike">
              <a:solidFill>
                <a:srgbClr val="000000"/>
              </a:solidFill>
              <a:latin typeface="Arial"/>
              <a:ea typeface="Arial"/>
              <a:cs typeface="Arial"/>
              <a:sym typeface="Arial"/>
            </a:endParaRPr>
          </a:p>
        </p:txBody>
      </p:sp>
      <p:grpSp>
        <p:nvGrpSpPr>
          <p:cNvPr id="306" name="Google Shape;306;p12"/>
          <p:cNvGrpSpPr/>
          <p:nvPr/>
        </p:nvGrpSpPr>
        <p:grpSpPr>
          <a:xfrm>
            <a:off x="12109962" y="9570840"/>
            <a:ext cx="7108723" cy="716160"/>
            <a:chOff x="0" y="-38100"/>
            <a:chExt cx="1872256" cy="188619"/>
          </a:xfrm>
        </p:grpSpPr>
        <p:sp>
          <p:nvSpPr>
            <p:cNvPr id="307" name="Google Shape;307;p1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08" name="Google Shape;308;p1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2"/>
          <p:cNvSpPr/>
          <p:nvPr/>
        </p:nvSpPr>
        <p:spPr>
          <a:xfrm>
            <a:off x="12109962" y="2196550"/>
            <a:ext cx="6178038" cy="4527562"/>
          </a:xfrm>
          <a:custGeom>
            <a:rect b="b" l="l" r="r" t="t"/>
            <a:pathLst>
              <a:path extrusionOk="0" h="4527562" w="6178038">
                <a:moveTo>
                  <a:pt x="0" y="0"/>
                </a:moveTo>
                <a:lnTo>
                  <a:pt x="6178038" y="0"/>
                </a:lnTo>
                <a:lnTo>
                  <a:pt x="6178038" y="4527563"/>
                </a:lnTo>
                <a:lnTo>
                  <a:pt x="0" y="4527563"/>
                </a:lnTo>
                <a:lnTo>
                  <a:pt x="0" y="0"/>
                </a:lnTo>
                <a:close/>
              </a:path>
            </a:pathLst>
          </a:custGeom>
          <a:blipFill rotWithShape="1">
            <a:blip r:embed="rId3">
              <a:alphaModFix/>
            </a:blip>
            <a:stretch>
              <a:fillRect b="-4664" l="-6840" r="-3671" t="0"/>
            </a:stretch>
          </a:blipFill>
          <a:ln>
            <a:noFill/>
          </a:ln>
        </p:spPr>
      </p:sp>
      <p:sp>
        <p:nvSpPr>
          <p:cNvPr id="310" name="Google Shape;310;p12"/>
          <p:cNvSpPr txBox="1"/>
          <p:nvPr/>
        </p:nvSpPr>
        <p:spPr>
          <a:xfrm>
            <a:off x="12110025" y="6848850"/>
            <a:ext cx="6177900" cy="194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source unknown. All rights reserved. This content is excluded from our Creative Commons license. For more information, see </a:t>
            </a:r>
            <a:r>
              <a:rPr b="0" i="0" lang="en-US" sz="1800" u="sng" cap="none" strike="noStrike">
                <a:solidFill>
                  <a:schemeClr val="hlink"/>
                </a:solidFill>
                <a:latin typeface="Calibri"/>
                <a:ea typeface="Calibri"/>
                <a:cs typeface="Calibri"/>
                <a:sym typeface="Calibri"/>
                <a:hlinkClick r:id="rId4"/>
              </a:rPr>
              <a:t>https://ocw.mit.edu/help/faq-fair-use/</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4" name="Shape 314"/>
        <p:cNvGrpSpPr/>
        <p:nvPr/>
      </p:nvGrpSpPr>
      <p:grpSpPr>
        <a:xfrm>
          <a:off x="0" y="0"/>
          <a:ext cx="0" cy="0"/>
          <a:chOff x="0" y="0"/>
          <a:chExt cx="0" cy="0"/>
        </a:xfrm>
      </p:grpSpPr>
      <p:grpSp>
        <p:nvGrpSpPr>
          <p:cNvPr id="315" name="Google Shape;315;p13"/>
          <p:cNvGrpSpPr/>
          <p:nvPr/>
        </p:nvGrpSpPr>
        <p:grpSpPr>
          <a:xfrm>
            <a:off x="-1248082" y="9570840"/>
            <a:ext cx="13358044" cy="716160"/>
            <a:chOff x="0" y="-38100"/>
            <a:chExt cx="3518168" cy="188619"/>
          </a:xfrm>
        </p:grpSpPr>
        <p:sp>
          <p:nvSpPr>
            <p:cNvPr id="316" name="Google Shape;316;p13"/>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17" name="Google Shape;317;p13"/>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3"/>
          <p:cNvGrpSpPr/>
          <p:nvPr/>
        </p:nvGrpSpPr>
        <p:grpSpPr>
          <a:xfrm>
            <a:off x="12109962" y="9570840"/>
            <a:ext cx="7108723" cy="716160"/>
            <a:chOff x="0" y="-38100"/>
            <a:chExt cx="1872256" cy="188619"/>
          </a:xfrm>
        </p:grpSpPr>
        <p:sp>
          <p:nvSpPr>
            <p:cNvPr id="319" name="Google Shape;319;p13"/>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20" name="Google Shape;320;p13"/>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3"/>
          <p:cNvGrpSpPr/>
          <p:nvPr/>
        </p:nvGrpSpPr>
        <p:grpSpPr>
          <a:xfrm>
            <a:off x="962025" y="1116806"/>
            <a:ext cx="10757475" cy="7968711"/>
            <a:chOff x="0" y="66675"/>
            <a:chExt cx="14343300" cy="10624948"/>
          </a:xfrm>
        </p:grpSpPr>
        <p:sp>
          <p:nvSpPr>
            <p:cNvPr id="322" name="Google Shape;322;p13"/>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Living Conditions</a:t>
              </a:r>
              <a:endParaRPr b="0" i="0" sz="1400" u="none" cap="none" strike="noStrike">
                <a:solidFill>
                  <a:srgbClr val="000000"/>
                </a:solidFill>
                <a:latin typeface="Arial"/>
                <a:ea typeface="Arial"/>
                <a:cs typeface="Arial"/>
                <a:sym typeface="Arial"/>
              </a:endParaRPr>
            </a:p>
          </p:txBody>
        </p:sp>
        <p:sp>
          <p:nvSpPr>
            <p:cNvPr id="323" name="Google Shape;323;p13"/>
            <p:cNvSpPr txBox="1"/>
            <p:nvPr/>
          </p:nvSpPr>
          <p:spPr>
            <a:xfrm>
              <a:off x="0" y="270121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People can have cultural and personal attachments to their homes or land. In the Pacific Islands, one's home can be thought of as an extension of one's self, loss of home leads to psychological stress.</a:t>
              </a:r>
              <a:endParaRPr b="0" i="0" sz="1400" u="none" cap="none" strike="noStrike">
                <a:solidFill>
                  <a:srgbClr val="000000"/>
                </a:solidFill>
                <a:latin typeface="Arial"/>
                <a:ea typeface="Arial"/>
                <a:cs typeface="Arial"/>
                <a:sym typeface="Arial"/>
              </a:endParaRPr>
            </a:p>
          </p:txBody>
        </p:sp>
        <p:sp>
          <p:nvSpPr>
            <p:cNvPr id="324" name="Google Shape;324;p13"/>
            <p:cNvSpPr txBox="1"/>
            <p:nvPr/>
          </p:nvSpPr>
          <p:spPr>
            <a:xfrm>
              <a:off x="0" y="5895719"/>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Heating and cooling systems, air circulation, and the ability to withstand extreme weather events are intrinsic to protecting physical and mental health in the face of climate change.</a:t>
              </a:r>
              <a:endParaRPr b="0" i="0" sz="1400" u="none" cap="none" strike="noStrike">
                <a:solidFill>
                  <a:srgbClr val="000000"/>
                </a:solidFill>
                <a:latin typeface="Arial"/>
                <a:ea typeface="Arial"/>
                <a:cs typeface="Arial"/>
                <a:sym typeface="Arial"/>
              </a:endParaRPr>
            </a:p>
          </p:txBody>
        </p:sp>
        <p:sp>
          <p:nvSpPr>
            <p:cNvPr id="325" name="Google Shape;325;p13"/>
            <p:cNvSpPr txBox="1"/>
            <p:nvPr/>
          </p:nvSpPr>
          <p:spPr>
            <a:xfrm>
              <a:off x="0" y="9090223"/>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For people experiencing houselessness or housing instability, the lack of protection from the elements exacerbates the negative mental health impacts of climate change.</a:t>
              </a:r>
              <a:endParaRPr b="0" i="0" sz="1400" u="none" cap="none" strike="noStrike">
                <a:solidFill>
                  <a:srgbClr val="000000"/>
                </a:solidFill>
                <a:latin typeface="Arial"/>
                <a:ea typeface="Arial"/>
                <a:cs typeface="Arial"/>
                <a:sym typeface="Arial"/>
              </a:endParaRPr>
            </a:p>
          </p:txBody>
        </p:sp>
        <p:sp>
          <p:nvSpPr>
            <p:cNvPr id="326" name="Google Shape;326;p13"/>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Cultural and personal attachment</a:t>
              </a:r>
              <a:endParaRPr b="0" i="0" sz="1400" u="none" cap="none" strike="noStrike">
                <a:solidFill>
                  <a:srgbClr val="000000"/>
                </a:solidFill>
                <a:latin typeface="Arial"/>
                <a:ea typeface="Arial"/>
                <a:cs typeface="Arial"/>
                <a:sym typeface="Arial"/>
              </a:endParaRPr>
            </a:p>
          </p:txBody>
        </p:sp>
        <p:sp>
          <p:nvSpPr>
            <p:cNvPr id="327" name="Google Shape;327;p13"/>
            <p:cNvSpPr txBox="1"/>
            <p:nvPr/>
          </p:nvSpPr>
          <p:spPr>
            <a:xfrm>
              <a:off x="0" y="5203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Heating and cooling systems</a:t>
              </a:r>
              <a:endParaRPr b="0" i="0" sz="1400" u="none" cap="none" strike="noStrike">
                <a:solidFill>
                  <a:srgbClr val="000000"/>
                </a:solidFill>
                <a:latin typeface="Arial"/>
                <a:ea typeface="Arial"/>
                <a:cs typeface="Arial"/>
                <a:sym typeface="Arial"/>
              </a:endParaRPr>
            </a:p>
          </p:txBody>
        </p:sp>
        <p:sp>
          <p:nvSpPr>
            <p:cNvPr id="328" name="Google Shape;328;p13"/>
            <p:cNvSpPr txBox="1"/>
            <p:nvPr/>
          </p:nvSpPr>
          <p:spPr>
            <a:xfrm>
              <a:off x="0" y="839842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Homelessness and housing instability</a:t>
              </a:r>
              <a:endParaRPr b="0" i="0" sz="1400" u="none" cap="none" strike="noStrike">
                <a:solidFill>
                  <a:srgbClr val="000000"/>
                </a:solidFill>
                <a:latin typeface="Arial"/>
                <a:ea typeface="Arial"/>
                <a:cs typeface="Arial"/>
                <a:sym typeface="Arial"/>
              </a:endParaRPr>
            </a:p>
          </p:txBody>
        </p:sp>
      </p:grpSp>
      <p:sp>
        <p:nvSpPr>
          <p:cNvPr id="329" name="Google Shape;329;p13"/>
          <p:cNvSpPr/>
          <p:nvPr/>
        </p:nvSpPr>
        <p:spPr>
          <a:xfrm>
            <a:off x="12109962" y="0"/>
            <a:ext cx="6179915" cy="9715500"/>
          </a:xfrm>
          <a:custGeom>
            <a:rect b="b" l="l" r="r" t="t"/>
            <a:pathLst>
              <a:path extrusionOk="0" h="9715500" w="6179915">
                <a:moveTo>
                  <a:pt x="0" y="0"/>
                </a:moveTo>
                <a:lnTo>
                  <a:pt x="6179915" y="0"/>
                </a:lnTo>
                <a:lnTo>
                  <a:pt x="6179915" y="9715500"/>
                </a:lnTo>
                <a:lnTo>
                  <a:pt x="0" y="9715500"/>
                </a:lnTo>
                <a:lnTo>
                  <a:pt x="0" y="0"/>
                </a:lnTo>
                <a:close/>
              </a:path>
            </a:pathLst>
          </a:custGeom>
          <a:blipFill rotWithShape="1">
            <a:blip r:embed="rId3">
              <a:alphaModFix/>
            </a:blip>
            <a:stretch>
              <a:fillRect b="0" l="-2466" r="-2464" t="0"/>
            </a:stretch>
          </a:blipFill>
          <a:ln>
            <a:noFill/>
          </a:ln>
        </p:spPr>
      </p:sp>
      <p:sp>
        <p:nvSpPr>
          <p:cNvPr id="330" name="Google Shape;330;p13"/>
          <p:cNvSpPr txBox="1"/>
          <p:nvPr/>
        </p:nvSpPr>
        <p:spPr>
          <a:xfrm>
            <a:off x="12109962" y="9677400"/>
            <a:ext cx="6177900" cy="576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73"/>
              <a:buFont typeface="Arial"/>
              <a:buNone/>
            </a:pPr>
            <a:r>
              <a:rPr b="0" i="0" lang="en-US" sz="1873" u="none" cap="none" strike="noStrike">
                <a:solidFill>
                  <a:srgbClr val="FAF6EE"/>
                </a:solidFill>
                <a:latin typeface="Arial"/>
                <a:ea typeface="Arial"/>
                <a:cs typeface="Arial"/>
                <a:sym typeface="Arial"/>
              </a:rPr>
              <a:t>Photo courtesy of Nicolas Raymond on </a:t>
            </a:r>
            <a:r>
              <a:rPr b="0" i="0" lang="en-US" sz="1873" u="sng" cap="none" strike="noStrike">
                <a:solidFill>
                  <a:schemeClr val="hlink"/>
                </a:solidFill>
                <a:latin typeface="Arial"/>
                <a:ea typeface="Arial"/>
                <a:cs typeface="Arial"/>
                <a:sym typeface="Arial"/>
                <a:hlinkClick r:id="rId4"/>
              </a:rPr>
              <a:t>Flickr</a:t>
            </a:r>
            <a:r>
              <a:rPr b="0" i="0" lang="en-US" sz="1873" u="none" cap="none" strike="noStrike">
                <a:solidFill>
                  <a:srgbClr val="FAF6EE"/>
                </a:solidFill>
                <a:latin typeface="Arial"/>
                <a:ea typeface="Arial"/>
                <a:cs typeface="Arial"/>
                <a:sym typeface="Arial"/>
              </a:rPr>
              <a:t>.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4" name="Shape 334"/>
        <p:cNvGrpSpPr/>
        <p:nvPr/>
      </p:nvGrpSpPr>
      <p:grpSpPr>
        <a:xfrm>
          <a:off x="0" y="0"/>
          <a:ext cx="0" cy="0"/>
          <a:chOff x="0" y="0"/>
          <a:chExt cx="0" cy="0"/>
        </a:xfrm>
      </p:grpSpPr>
      <p:sp>
        <p:nvSpPr>
          <p:cNvPr id="335" name="Google Shape;335;p1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36" name="Google Shape;336;p14"/>
          <p:cNvSpPr txBox="1"/>
          <p:nvPr/>
        </p:nvSpPr>
        <p:spPr>
          <a:xfrm>
            <a:off x="962025" y="11334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Burdens on Women</a:t>
            </a:r>
            <a:endParaRPr b="0" i="0" sz="1400" u="none" cap="none" strike="noStrike">
              <a:solidFill>
                <a:srgbClr val="000000"/>
              </a:solidFill>
              <a:latin typeface="Arial"/>
              <a:ea typeface="Arial"/>
              <a:cs typeface="Arial"/>
              <a:sym typeface="Arial"/>
            </a:endParaRPr>
          </a:p>
        </p:txBody>
      </p:sp>
      <p:sp>
        <p:nvSpPr>
          <p:cNvPr id="337" name="Google Shape;337;p14"/>
          <p:cNvSpPr txBox="1"/>
          <p:nvPr/>
        </p:nvSpPr>
        <p:spPr>
          <a:xfrm>
            <a:off x="962025" y="2561952"/>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Many women are citing climate anxiety, increased potential for complications during pregnancy, and fears for their children's future as reasons why they do not want to have children during this climate crisis.</a:t>
            </a:r>
            <a:endParaRPr b="0" i="0" sz="1400" u="none" cap="none" strike="noStrike">
              <a:solidFill>
                <a:srgbClr val="000000"/>
              </a:solidFill>
              <a:latin typeface="Arial"/>
              <a:ea typeface="Arial"/>
              <a:cs typeface="Arial"/>
              <a:sym typeface="Arial"/>
            </a:endParaRPr>
          </a:p>
        </p:txBody>
      </p:sp>
      <p:sp>
        <p:nvSpPr>
          <p:cNvPr id="338" name="Google Shape;338;p14"/>
          <p:cNvSpPr txBox="1"/>
          <p:nvPr/>
        </p:nvSpPr>
        <p:spPr>
          <a:xfrm>
            <a:off x="962025" y="5869651"/>
            <a:ext cx="10679100" cy="12012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Pollution</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Extreme heat</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Exposure to wildfire smoke</a:t>
            </a:r>
            <a:endParaRPr b="0" i="0" sz="1400" u="none" cap="none" strike="noStrike">
              <a:solidFill>
                <a:srgbClr val="000000"/>
              </a:solidFill>
              <a:latin typeface="Arial"/>
              <a:ea typeface="Arial"/>
              <a:cs typeface="Arial"/>
              <a:sym typeface="Arial"/>
            </a:endParaRPr>
          </a:p>
        </p:txBody>
      </p:sp>
      <p:sp>
        <p:nvSpPr>
          <p:cNvPr id="339" name="Google Shape;339;p14"/>
          <p:cNvSpPr txBox="1"/>
          <p:nvPr/>
        </p:nvSpPr>
        <p:spPr>
          <a:xfrm>
            <a:off x="962025" y="4893599"/>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Factors that influence women's climate anxiety and reluctance to have children</a:t>
            </a:r>
            <a:endParaRPr b="0" i="0" sz="1400" u="none" cap="none" strike="noStrike">
              <a:solidFill>
                <a:srgbClr val="000000"/>
              </a:solidFill>
              <a:latin typeface="Arial"/>
              <a:ea typeface="Arial"/>
              <a:cs typeface="Arial"/>
              <a:sym typeface="Arial"/>
            </a:endParaRPr>
          </a:p>
        </p:txBody>
      </p:sp>
      <p:sp>
        <p:nvSpPr>
          <p:cNvPr id="340" name="Google Shape;340;p14"/>
          <p:cNvSpPr/>
          <p:nvPr/>
        </p:nvSpPr>
        <p:spPr>
          <a:xfrm>
            <a:off x="12109900" y="0"/>
            <a:ext cx="6178038" cy="9711203"/>
          </a:xfrm>
          <a:custGeom>
            <a:rect b="b" l="l" r="r" t="t"/>
            <a:pathLst>
              <a:path extrusionOk="0" h="9615052" w="6178038">
                <a:moveTo>
                  <a:pt x="0" y="0"/>
                </a:moveTo>
                <a:lnTo>
                  <a:pt x="6178038" y="0"/>
                </a:lnTo>
                <a:lnTo>
                  <a:pt x="6178038" y="9615052"/>
                </a:lnTo>
                <a:lnTo>
                  <a:pt x="0" y="9615052"/>
                </a:lnTo>
                <a:lnTo>
                  <a:pt x="0" y="0"/>
                </a:lnTo>
                <a:close/>
              </a:path>
            </a:pathLst>
          </a:custGeom>
          <a:blipFill rotWithShape="1">
            <a:blip r:embed="rId3">
              <a:alphaModFix/>
            </a:blip>
            <a:stretch>
              <a:fillRect b="-1041" l="-78698" r="-57166" t="0"/>
            </a:stretch>
          </a:blipFill>
          <a:ln>
            <a:noFill/>
          </a:ln>
        </p:spPr>
      </p:sp>
      <p:sp>
        <p:nvSpPr>
          <p:cNvPr id="341" name="Google Shape;341;p14"/>
          <p:cNvSpPr/>
          <p:nvPr/>
        </p:nvSpPr>
        <p:spPr>
          <a:xfrm>
            <a:off x="12109950" y="9715517"/>
            <a:ext cx="6179057" cy="571158"/>
          </a:xfrm>
          <a:custGeom>
            <a:rect b="b" l="l" r="r" t="t"/>
            <a:pathLst>
              <a:path extrusionOk="0" h="444481" w="1627138">
                <a:moveTo>
                  <a:pt x="0" y="0"/>
                </a:moveTo>
                <a:lnTo>
                  <a:pt x="1627138" y="0"/>
                </a:lnTo>
                <a:lnTo>
                  <a:pt x="1627138" y="444481"/>
                </a:lnTo>
                <a:lnTo>
                  <a:pt x="0" y="444481"/>
                </a:lnTo>
                <a:close/>
              </a:path>
            </a:pathLst>
          </a:custGeom>
          <a:solidFill>
            <a:srgbClr val="04467C"/>
          </a:solidFill>
          <a:ln>
            <a:noFill/>
          </a:ln>
        </p:spPr>
      </p:sp>
      <p:sp>
        <p:nvSpPr>
          <p:cNvPr id="342" name="Google Shape;342;p14"/>
          <p:cNvSpPr txBox="1"/>
          <p:nvPr/>
        </p:nvSpPr>
        <p:spPr>
          <a:xfrm>
            <a:off x="12109950" y="131450"/>
            <a:ext cx="60582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Photo courtesy of Lorie Shaull on </a:t>
            </a:r>
            <a:r>
              <a:rPr b="0" i="0" lang="en-US" sz="1799" u="sng" cap="none" strike="noStrike">
                <a:solidFill>
                  <a:schemeClr val="hlink"/>
                </a:solidFill>
                <a:latin typeface="Arial"/>
                <a:ea typeface="Arial"/>
                <a:cs typeface="Arial"/>
                <a:sym typeface="Arial"/>
                <a:hlinkClick r:id="rId4"/>
              </a:rPr>
              <a:t>Flickr</a:t>
            </a:r>
            <a:r>
              <a:rPr b="0" i="0" lang="en-US" sz="1799" u="none" cap="none" strike="noStrike">
                <a:solidFill>
                  <a:srgbClr val="FAF6EE"/>
                </a:solidFill>
                <a:latin typeface="Arial"/>
                <a:ea typeface="Arial"/>
                <a:cs typeface="Arial"/>
                <a:sym typeface="Arial"/>
              </a:rPr>
              <a:t>. License: CC BY</a:t>
            </a:r>
            <a:r>
              <a:rPr lang="en-US" sz="1799">
                <a:solidFill>
                  <a:srgbClr val="FAF6EE"/>
                </a:solidFill>
              </a:rPr>
              <a:t>.</a:t>
            </a:r>
            <a:endParaRPr b="0" i="0" sz="1400" u="none" cap="none" strike="noStrike">
              <a:solidFill>
                <a:srgbClr val="000000"/>
              </a:solidFill>
              <a:latin typeface="Arial"/>
              <a:ea typeface="Arial"/>
              <a:cs typeface="Arial"/>
              <a:sym typeface="Arial"/>
            </a:endParaRPr>
          </a:p>
        </p:txBody>
      </p:sp>
      <p:sp>
        <p:nvSpPr>
          <p:cNvPr id="343" name="Google Shape;343;p14"/>
          <p:cNvSpPr txBox="1"/>
          <p:nvPr/>
        </p:nvSpPr>
        <p:spPr>
          <a:xfrm>
            <a:off x="962015" y="9816450"/>
            <a:ext cx="10757400" cy="3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1"/>
              <a:buFont typeface="Arial"/>
              <a:buNone/>
            </a:pPr>
            <a:r>
              <a:rPr b="0" i="1" lang="en-US" sz="2401" u="none" cap="none" strike="noStrike">
                <a:solidFill>
                  <a:srgbClr val="FFFFFF"/>
                </a:solidFill>
                <a:latin typeface="Arial"/>
                <a:ea typeface="Arial"/>
                <a:cs typeface="Arial"/>
                <a:sym typeface="Arial"/>
              </a:rPr>
              <a:t>Read more about how climate change affects </a:t>
            </a:r>
            <a:r>
              <a:rPr b="0" i="1" lang="en-US" sz="2401" u="sng" cap="none" strike="noStrike">
                <a:solidFill>
                  <a:srgbClr val="FFFFFF"/>
                </a:solidFill>
                <a:latin typeface="Arial"/>
                <a:ea typeface="Arial"/>
                <a:cs typeface="Arial"/>
                <a:sym typeface="Arial"/>
                <a:hlinkClick r:id="rId5">
                  <a:extLst>
                    <a:ext uri="{A12FA001-AC4F-418D-AE19-62706E023703}">
                      <ahyp:hlinkClr val="tx"/>
                    </a:ext>
                  </a:extLst>
                </a:hlinkClick>
              </a:rPr>
              <a:t>children’s health</a:t>
            </a:r>
            <a:r>
              <a:rPr b="0" i="0" lang="en-US" sz="2401" u="none" cap="none" strike="noStrike">
                <a:solidFill>
                  <a:srgbClr val="FFFFFF"/>
                </a:solidFill>
                <a:latin typeface="Arial"/>
                <a:ea typeface="Arial"/>
                <a:cs typeface="Arial"/>
                <a:sym typeface="Arial"/>
              </a:rPr>
              <a:t> &amp; </a:t>
            </a:r>
            <a:r>
              <a:rPr b="0" i="1" lang="en-US" sz="2401" u="sng" cap="none" strike="noStrike">
                <a:solidFill>
                  <a:srgbClr val="FFFFFF"/>
                </a:solidFill>
                <a:latin typeface="Arial"/>
                <a:ea typeface="Arial"/>
                <a:cs typeface="Arial"/>
                <a:sym typeface="Arial"/>
                <a:hlinkClick r:id="rId6">
                  <a:extLst>
                    <a:ext uri="{A12FA001-AC4F-418D-AE19-62706E023703}">
                      <ahyp:hlinkClr val="tx"/>
                    </a:ext>
                  </a:extLst>
                </a:hlinkClick>
              </a:rPr>
              <a:t>pregnancy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7" name="Shape 347"/>
        <p:cNvGrpSpPr/>
        <p:nvPr/>
      </p:nvGrpSpPr>
      <p:grpSpPr>
        <a:xfrm>
          <a:off x="0" y="0"/>
          <a:ext cx="0" cy="0"/>
          <a:chOff x="0" y="0"/>
          <a:chExt cx="0" cy="0"/>
        </a:xfrm>
      </p:grpSpPr>
      <p:grpSp>
        <p:nvGrpSpPr>
          <p:cNvPr id="348" name="Google Shape;348;p15"/>
          <p:cNvGrpSpPr/>
          <p:nvPr/>
        </p:nvGrpSpPr>
        <p:grpSpPr>
          <a:xfrm>
            <a:off x="6568563" y="9570840"/>
            <a:ext cx="12967519" cy="716160"/>
            <a:chOff x="0" y="-38100"/>
            <a:chExt cx="3415314" cy="188619"/>
          </a:xfrm>
        </p:grpSpPr>
        <p:sp>
          <p:nvSpPr>
            <p:cNvPr id="349" name="Google Shape;349;p15"/>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50" name="Google Shape;350;p15"/>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5"/>
          <p:cNvGrpSpPr/>
          <p:nvPr/>
        </p:nvGrpSpPr>
        <p:grpSpPr>
          <a:xfrm>
            <a:off x="-540160" y="9570840"/>
            <a:ext cx="7108723" cy="716160"/>
            <a:chOff x="0" y="-38100"/>
            <a:chExt cx="1872256" cy="188619"/>
          </a:xfrm>
        </p:grpSpPr>
        <p:sp>
          <p:nvSpPr>
            <p:cNvPr id="352" name="Google Shape;352;p1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53" name="Google Shape;353;p1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15"/>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CASE STUDIES: WOMEN'S CLIMATE ANXIETY AROUND CHILDBIRTH</a:t>
            </a:r>
            <a:endParaRPr b="0" i="0" sz="1400" u="none" cap="none" strike="noStrike">
              <a:solidFill>
                <a:srgbClr val="000000"/>
              </a:solidFill>
              <a:latin typeface="Arial"/>
              <a:ea typeface="Arial"/>
              <a:cs typeface="Arial"/>
              <a:sym typeface="Arial"/>
            </a:endParaRPr>
          </a:p>
        </p:txBody>
      </p:sp>
      <p:grpSp>
        <p:nvGrpSpPr>
          <p:cNvPr id="355" name="Google Shape;355;p15"/>
          <p:cNvGrpSpPr/>
          <p:nvPr/>
        </p:nvGrpSpPr>
        <p:grpSpPr>
          <a:xfrm>
            <a:off x="1028700" y="7636839"/>
            <a:ext cx="5179725" cy="1272293"/>
            <a:chOff x="0" y="-47625"/>
            <a:chExt cx="6906300" cy="1696390"/>
          </a:xfrm>
        </p:grpSpPr>
        <p:sp>
          <p:nvSpPr>
            <p:cNvPr id="356" name="Google Shape;356;p15"/>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Skim the reading for your case study and summarize its findings.</a:t>
              </a:r>
              <a:endParaRPr b="0" i="0" sz="1400" u="none" cap="none" strike="noStrike">
                <a:solidFill>
                  <a:srgbClr val="000000"/>
                </a:solidFill>
                <a:latin typeface="Arial"/>
                <a:ea typeface="Arial"/>
                <a:cs typeface="Arial"/>
                <a:sym typeface="Arial"/>
              </a:endParaRPr>
            </a:p>
          </p:txBody>
        </p:sp>
        <p:sp>
          <p:nvSpPr>
            <p:cNvPr id="357" name="Google Shape;357;p15"/>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 and summarize</a:t>
              </a:r>
              <a:endParaRPr b="0" i="0" sz="1400" u="none" cap="none" strike="noStrike">
                <a:solidFill>
                  <a:srgbClr val="000000"/>
                </a:solidFill>
                <a:latin typeface="Arial"/>
                <a:ea typeface="Arial"/>
                <a:cs typeface="Arial"/>
                <a:sym typeface="Arial"/>
              </a:endParaRPr>
            </a:p>
          </p:txBody>
        </p:sp>
      </p:grpSp>
      <p:grpSp>
        <p:nvGrpSpPr>
          <p:cNvPr id="358" name="Google Shape;358;p15"/>
          <p:cNvGrpSpPr/>
          <p:nvPr/>
        </p:nvGrpSpPr>
        <p:grpSpPr>
          <a:xfrm>
            <a:off x="1038162" y="3778556"/>
            <a:ext cx="5179725" cy="3325418"/>
            <a:chOff x="0" y="-47625"/>
            <a:chExt cx="6906300" cy="4433890"/>
          </a:xfrm>
        </p:grpSpPr>
        <p:sp>
          <p:nvSpPr>
            <p:cNvPr id="359" name="Google Shape;359;p15"/>
            <p:cNvSpPr txBox="1"/>
            <p:nvPr/>
          </p:nvSpPr>
          <p:spPr>
            <a:xfrm>
              <a:off x="0" y="622165"/>
              <a:ext cx="6906300" cy="376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Divide the class into 3 groups. Then, assign each group one case study:</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100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Pollution and fertility</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Extreme heat and adverse pregnancy outcomes</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Exposure to wildfire smoke and preterm birth</a:t>
              </a:r>
              <a:endParaRPr b="0" i="0" sz="1400" u="none" cap="none" strike="noStrike">
                <a:solidFill>
                  <a:srgbClr val="000000"/>
                </a:solidFill>
                <a:latin typeface="Arial"/>
                <a:ea typeface="Arial"/>
                <a:cs typeface="Arial"/>
                <a:sym typeface="Arial"/>
              </a:endParaRPr>
            </a:p>
          </p:txBody>
        </p:sp>
        <p:sp>
          <p:nvSpPr>
            <p:cNvPr id="360" name="Google Shape;360;p15"/>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Assign the case studies</a:t>
              </a:r>
              <a:endParaRPr b="0" i="0" sz="1400" u="none" cap="none" strike="noStrike">
                <a:solidFill>
                  <a:srgbClr val="000000"/>
                </a:solidFill>
                <a:latin typeface="Arial"/>
                <a:ea typeface="Arial"/>
                <a:cs typeface="Arial"/>
                <a:sym typeface="Arial"/>
              </a:endParaRPr>
            </a:p>
          </p:txBody>
        </p:sp>
      </p:grpSp>
      <p:grpSp>
        <p:nvGrpSpPr>
          <p:cNvPr id="361" name="Google Shape;361;p15"/>
          <p:cNvGrpSpPr/>
          <p:nvPr/>
        </p:nvGrpSpPr>
        <p:grpSpPr>
          <a:xfrm>
            <a:off x="6779729" y="1695681"/>
            <a:ext cx="10442475" cy="2683718"/>
            <a:chOff x="0" y="-47625"/>
            <a:chExt cx="13923300" cy="3578290"/>
          </a:xfrm>
        </p:grpSpPr>
        <p:sp>
          <p:nvSpPr>
            <p:cNvPr id="362" name="Google Shape;362;p15"/>
            <p:cNvSpPr txBox="1"/>
            <p:nvPr/>
          </p:nvSpPr>
          <p:spPr>
            <a:xfrm>
              <a:off x="0" y="622165"/>
              <a:ext cx="13923300" cy="29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Within your group, discuss the contents of the reading and consider these two questions:</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100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 Do you think this impacts women's decisions to have kids?</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How could decreasing fertility rates affect a society at large?</a:t>
              </a:r>
              <a:endParaRPr b="0" i="0" sz="2501" u="none" cap="none" strike="noStrike">
                <a:solidFill>
                  <a:srgbClr val="4A4849"/>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Then, share out the main points of your group’s discussion with the class.</a:t>
              </a:r>
              <a:endParaRPr b="0" i="0" sz="1400" u="none" cap="none" strike="noStrike">
                <a:solidFill>
                  <a:srgbClr val="000000"/>
                </a:solidFill>
                <a:latin typeface="Arial"/>
                <a:ea typeface="Arial"/>
                <a:cs typeface="Arial"/>
                <a:sym typeface="Arial"/>
              </a:endParaRPr>
            </a:p>
          </p:txBody>
        </p:sp>
        <p:sp>
          <p:nvSpPr>
            <p:cNvPr id="363" name="Google Shape;363;p15"/>
            <p:cNvSpPr txBox="1"/>
            <p:nvPr/>
          </p:nvSpPr>
          <p:spPr>
            <a:xfrm>
              <a:off x="0" y="-47625"/>
              <a:ext cx="13923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364" name="Google Shape;364;p15"/>
          <p:cNvSpPr txBox="1"/>
          <p:nvPr/>
        </p:nvSpPr>
        <p:spPr>
          <a:xfrm>
            <a:off x="6779726" y="9784775"/>
            <a:ext cx="11297100" cy="21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5" name="Google Shape;365;p15"/>
          <p:cNvGrpSpPr/>
          <p:nvPr/>
        </p:nvGrpSpPr>
        <p:grpSpPr>
          <a:xfrm>
            <a:off x="962025" y="1003725"/>
            <a:ext cx="8746178" cy="458700"/>
            <a:chOff x="962025" y="1003725"/>
            <a:chExt cx="8746178" cy="458700"/>
          </a:xfrm>
        </p:grpSpPr>
        <p:sp>
          <p:nvSpPr>
            <p:cNvPr id="366" name="Google Shape;366;p15"/>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7" name="Google Shape;367;p1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1" name="Shape 371"/>
        <p:cNvGrpSpPr/>
        <p:nvPr/>
      </p:nvGrpSpPr>
      <p:grpSpPr>
        <a:xfrm>
          <a:off x="0" y="0"/>
          <a:ext cx="0" cy="0"/>
          <a:chOff x="0" y="0"/>
          <a:chExt cx="0" cy="0"/>
        </a:xfrm>
      </p:grpSpPr>
      <p:grpSp>
        <p:nvGrpSpPr>
          <p:cNvPr id="372" name="Google Shape;372;p16"/>
          <p:cNvGrpSpPr/>
          <p:nvPr/>
        </p:nvGrpSpPr>
        <p:grpSpPr>
          <a:xfrm>
            <a:off x="-1248082" y="9570840"/>
            <a:ext cx="13358044" cy="716160"/>
            <a:chOff x="0" y="-38100"/>
            <a:chExt cx="3518168" cy="188619"/>
          </a:xfrm>
        </p:grpSpPr>
        <p:sp>
          <p:nvSpPr>
            <p:cNvPr id="373" name="Google Shape;373;p16"/>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74" name="Google Shape;374;p16"/>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6"/>
          <p:cNvGrpSpPr/>
          <p:nvPr/>
        </p:nvGrpSpPr>
        <p:grpSpPr>
          <a:xfrm>
            <a:off x="12109962" y="9570840"/>
            <a:ext cx="7108723" cy="716160"/>
            <a:chOff x="0" y="-38100"/>
            <a:chExt cx="1872256" cy="188619"/>
          </a:xfrm>
        </p:grpSpPr>
        <p:sp>
          <p:nvSpPr>
            <p:cNvPr id="376" name="Google Shape;376;p1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77" name="Google Shape;377;p1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6"/>
          <p:cNvGrpSpPr/>
          <p:nvPr/>
        </p:nvGrpSpPr>
        <p:grpSpPr>
          <a:xfrm>
            <a:off x="1028700" y="2314763"/>
            <a:ext cx="10425375" cy="5771220"/>
            <a:chOff x="0" y="104775"/>
            <a:chExt cx="13900500" cy="7694960"/>
          </a:xfrm>
        </p:grpSpPr>
        <p:sp>
          <p:nvSpPr>
            <p:cNvPr id="379" name="Google Shape;379;p16"/>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Addressing Climate Distress</a:t>
              </a:r>
              <a:endParaRPr b="0" i="0" sz="1400" u="none" cap="none" strike="noStrike">
                <a:solidFill>
                  <a:srgbClr val="000000"/>
                </a:solidFill>
                <a:latin typeface="Arial"/>
                <a:ea typeface="Arial"/>
                <a:cs typeface="Arial"/>
                <a:sym typeface="Arial"/>
              </a:endParaRPr>
            </a:p>
          </p:txBody>
        </p:sp>
        <p:sp>
          <p:nvSpPr>
            <p:cNvPr id="380" name="Google Shape;380;p16"/>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3</a:t>
              </a:r>
              <a:endParaRPr b="0" i="0" sz="1400" u="none" cap="none" strike="noStrike">
                <a:solidFill>
                  <a:srgbClr val="000000"/>
                </a:solidFill>
                <a:latin typeface="Arial"/>
                <a:ea typeface="Arial"/>
                <a:cs typeface="Arial"/>
                <a:sym typeface="Arial"/>
              </a:endParaRPr>
            </a:p>
          </p:txBody>
        </p:sp>
      </p:grpSp>
      <p:sp>
        <p:nvSpPr>
          <p:cNvPr id="381" name="Google Shape;381;p16"/>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135404" r="0" t="0"/>
            </a:stretch>
          </a:blipFill>
          <a:ln>
            <a:noFill/>
          </a:ln>
        </p:spPr>
      </p:sp>
      <p:sp>
        <p:nvSpPr>
          <p:cNvPr id="382" name="Google Shape;382;p16"/>
          <p:cNvSpPr txBox="1"/>
          <p:nvPr/>
        </p:nvSpPr>
        <p:spPr>
          <a:xfrm>
            <a:off x="12526190" y="208019"/>
            <a:ext cx="5345700" cy="1107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Photo courtesy of NatureWander.com. License: CC BY-SA. This content is excluded from our Creative Commons license. For more information, see </a:t>
            </a:r>
            <a:r>
              <a:rPr b="0" i="0" lang="en-US" sz="1799" u="sng" cap="none" strike="noStrike">
                <a:solidFill>
                  <a:schemeClr val="hlink"/>
                </a:solidFill>
                <a:latin typeface="Arial"/>
                <a:ea typeface="Arial"/>
                <a:cs typeface="Arial"/>
                <a:sym typeface="Arial"/>
                <a:hlinkClick r:id="rId4"/>
              </a:rPr>
              <a:t>https://ocw.mit.edu/help/faq-fair-use/</a:t>
            </a:r>
            <a:r>
              <a:rPr b="0" i="0" lang="en-US" sz="1799" u="none" cap="none" strike="noStrike">
                <a:solidFill>
                  <a:srgbClr val="FAF6EE"/>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6" name="Shape 386"/>
        <p:cNvGrpSpPr/>
        <p:nvPr/>
      </p:nvGrpSpPr>
      <p:grpSpPr>
        <a:xfrm>
          <a:off x="0" y="0"/>
          <a:ext cx="0" cy="0"/>
          <a:chOff x="0" y="0"/>
          <a:chExt cx="0" cy="0"/>
        </a:xfrm>
      </p:grpSpPr>
      <p:grpSp>
        <p:nvGrpSpPr>
          <p:cNvPr id="387" name="Google Shape;387;p17"/>
          <p:cNvGrpSpPr/>
          <p:nvPr/>
        </p:nvGrpSpPr>
        <p:grpSpPr>
          <a:xfrm>
            <a:off x="6568563" y="9570840"/>
            <a:ext cx="12967519" cy="716160"/>
            <a:chOff x="0" y="-38100"/>
            <a:chExt cx="3415314" cy="188619"/>
          </a:xfrm>
        </p:grpSpPr>
        <p:sp>
          <p:nvSpPr>
            <p:cNvPr id="388" name="Google Shape;388;p17"/>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89" name="Google Shape;389;p17"/>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7"/>
          <p:cNvGrpSpPr/>
          <p:nvPr/>
        </p:nvGrpSpPr>
        <p:grpSpPr>
          <a:xfrm>
            <a:off x="-540160" y="9570840"/>
            <a:ext cx="7108723" cy="716160"/>
            <a:chOff x="0" y="-38100"/>
            <a:chExt cx="1872256" cy="188619"/>
          </a:xfrm>
        </p:grpSpPr>
        <p:sp>
          <p:nvSpPr>
            <p:cNvPr id="391" name="Google Shape;391;p17"/>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92" name="Google Shape;392;p17"/>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17"/>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DISCOVER CLIMATE OPTIMISM</a:t>
            </a:r>
            <a:endParaRPr b="0" i="0" sz="1400" u="none" cap="none" strike="noStrike">
              <a:solidFill>
                <a:srgbClr val="000000"/>
              </a:solidFill>
              <a:latin typeface="Arial"/>
              <a:ea typeface="Arial"/>
              <a:cs typeface="Arial"/>
              <a:sym typeface="Arial"/>
            </a:endParaRPr>
          </a:p>
        </p:txBody>
      </p:sp>
      <p:grpSp>
        <p:nvGrpSpPr>
          <p:cNvPr id="394" name="Google Shape;394;p17"/>
          <p:cNvGrpSpPr/>
          <p:nvPr/>
        </p:nvGrpSpPr>
        <p:grpSpPr>
          <a:xfrm>
            <a:off x="1038162" y="3384309"/>
            <a:ext cx="5179725" cy="887318"/>
            <a:chOff x="0" y="-47625"/>
            <a:chExt cx="6906300" cy="1183090"/>
          </a:xfrm>
        </p:grpSpPr>
        <p:sp>
          <p:nvSpPr>
            <p:cNvPr id="395" name="Google Shape;395;p17"/>
            <p:cNvSpPr txBox="1"/>
            <p:nvPr/>
          </p:nvSpPr>
          <p:spPr>
            <a:xfrm>
              <a:off x="0" y="62216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How to Find Joy in Climate Action</a:t>
              </a:r>
              <a:endParaRPr b="0" i="0" sz="1400" u="none" cap="none" strike="noStrike">
                <a:solidFill>
                  <a:srgbClr val="000000"/>
                </a:solidFill>
                <a:latin typeface="Arial"/>
                <a:ea typeface="Arial"/>
                <a:cs typeface="Arial"/>
                <a:sym typeface="Arial"/>
              </a:endParaRPr>
            </a:p>
          </p:txBody>
        </p:sp>
        <p:sp>
          <p:nvSpPr>
            <p:cNvPr id="396" name="Google Shape;396;p17"/>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Watch</a:t>
              </a:r>
              <a:endParaRPr b="0" i="0" sz="1400" u="none" cap="none" strike="noStrike">
                <a:solidFill>
                  <a:srgbClr val="000000"/>
                </a:solidFill>
                <a:latin typeface="Arial"/>
                <a:ea typeface="Arial"/>
                <a:cs typeface="Arial"/>
                <a:sym typeface="Arial"/>
              </a:endParaRPr>
            </a:p>
          </p:txBody>
        </p:sp>
      </p:grpSp>
      <p:grpSp>
        <p:nvGrpSpPr>
          <p:cNvPr id="397" name="Google Shape;397;p17"/>
          <p:cNvGrpSpPr/>
          <p:nvPr/>
        </p:nvGrpSpPr>
        <p:grpSpPr>
          <a:xfrm>
            <a:off x="7065096" y="1631380"/>
            <a:ext cx="10194300" cy="3068693"/>
            <a:chOff x="0" y="-47625"/>
            <a:chExt cx="13592400" cy="4091590"/>
          </a:xfrm>
        </p:grpSpPr>
        <p:sp>
          <p:nvSpPr>
            <p:cNvPr id="398" name="Google Shape;398;p17"/>
            <p:cNvSpPr txBox="1"/>
            <p:nvPr/>
          </p:nvSpPr>
          <p:spPr>
            <a:xfrm>
              <a:off x="0" y="622165"/>
              <a:ext cx="13592400" cy="342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Identify the actions you are good at, actions that are needed, and actions that bring you joy, and find the center of your venn diagram.</a:t>
              </a:r>
              <a:endParaRPr b="0" i="0" sz="2501" u="none" cap="none" strike="noStrike">
                <a:solidFill>
                  <a:srgbClr val="4A4849"/>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Consider these questions as you make your venn diagram:</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Is it something you are already doing?</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Is it something you could start doing?</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this help address climate anxiety?</a:t>
              </a:r>
              <a:endParaRPr b="0" i="0" sz="1400" u="none" cap="none" strike="noStrike">
                <a:solidFill>
                  <a:srgbClr val="000000"/>
                </a:solidFill>
                <a:latin typeface="Arial"/>
                <a:ea typeface="Arial"/>
                <a:cs typeface="Arial"/>
                <a:sym typeface="Arial"/>
              </a:endParaRPr>
            </a:p>
          </p:txBody>
        </p:sp>
        <p:sp>
          <p:nvSpPr>
            <p:cNvPr id="399" name="Google Shape;399;p1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Make your own venn diagram of climate action</a:t>
              </a:r>
              <a:endParaRPr b="0" i="0" sz="1400" u="none" cap="none" strike="noStrike">
                <a:solidFill>
                  <a:srgbClr val="000000"/>
                </a:solidFill>
                <a:latin typeface="Arial"/>
                <a:ea typeface="Arial"/>
                <a:cs typeface="Arial"/>
                <a:sym typeface="Arial"/>
              </a:endParaRPr>
            </a:p>
          </p:txBody>
        </p:sp>
      </p:grpSp>
      <p:sp>
        <p:nvSpPr>
          <p:cNvPr id="400" name="Google Shape;400;p17"/>
          <p:cNvSpPr/>
          <p:nvPr/>
        </p:nvSpPr>
        <p:spPr>
          <a:xfrm>
            <a:off x="9663741" y="5055138"/>
            <a:ext cx="4997001" cy="4160647"/>
          </a:xfrm>
          <a:custGeom>
            <a:rect b="b" l="l" r="r" t="t"/>
            <a:pathLst>
              <a:path extrusionOk="0" h="3625836" w="4354685">
                <a:moveTo>
                  <a:pt x="0" y="0"/>
                </a:moveTo>
                <a:lnTo>
                  <a:pt x="4354686" y="0"/>
                </a:lnTo>
                <a:lnTo>
                  <a:pt x="4354686" y="3625837"/>
                </a:lnTo>
                <a:lnTo>
                  <a:pt x="0" y="3625837"/>
                </a:lnTo>
                <a:lnTo>
                  <a:pt x="0" y="0"/>
                </a:lnTo>
                <a:close/>
              </a:path>
            </a:pathLst>
          </a:custGeom>
          <a:blipFill rotWithShape="1">
            <a:blip r:embed="rId4">
              <a:alphaModFix/>
            </a:blip>
            <a:stretch>
              <a:fillRect b="-6552" l="-34027" r="-34025" t="-6554"/>
            </a:stretch>
          </a:blipFill>
          <a:ln>
            <a:noFill/>
          </a:ln>
        </p:spPr>
      </p:sp>
      <p:grpSp>
        <p:nvGrpSpPr>
          <p:cNvPr id="401" name="Google Shape;401;p17"/>
          <p:cNvGrpSpPr/>
          <p:nvPr/>
        </p:nvGrpSpPr>
        <p:grpSpPr>
          <a:xfrm>
            <a:off x="962025" y="1003725"/>
            <a:ext cx="8746178" cy="458700"/>
            <a:chOff x="962025" y="1003725"/>
            <a:chExt cx="8746178" cy="458700"/>
          </a:xfrm>
        </p:grpSpPr>
        <p:sp>
          <p:nvSpPr>
            <p:cNvPr id="402" name="Google Shape;402;p17"/>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3" name="Google Shape;403;p1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#2</a:t>
              </a:r>
              <a:endParaRPr b="0" i="0" sz="1400" u="none" cap="none" strike="noStrike">
                <a:solidFill>
                  <a:srgbClr val="000000"/>
                </a:solidFill>
                <a:latin typeface="Arial"/>
                <a:ea typeface="Arial"/>
                <a:cs typeface="Arial"/>
                <a:sym typeface="Arial"/>
              </a:endParaRPr>
            </a:p>
          </p:txBody>
        </p:sp>
      </p:grpSp>
      <p:pic>
        <p:nvPicPr>
          <p:cNvPr id="404" name="Google Shape;404;p17" title="Screenshot 2025-10-14 at 9.14.39 PM.png"/>
          <p:cNvPicPr preferRelativeResize="0"/>
          <p:nvPr/>
        </p:nvPicPr>
        <p:blipFill rotWithShape="1">
          <a:blip r:embed="rId5">
            <a:alphaModFix/>
          </a:blip>
          <a:srcRect b="0" l="0" r="0" t="0"/>
          <a:stretch/>
        </p:blipFill>
        <p:spPr>
          <a:xfrm>
            <a:off x="0" y="5321804"/>
            <a:ext cx="6568600" cy="4387571"/>
          </a:xfrm>
          <a:prstGeom prst="rect">
            <a:avLst/>
          </a:prstGeom>
          <a:noFill/>
          <a:ln>
            <a:noFill/>
          </a:ln>
        </p:spPr>
      </p:pic>
      <p:sp>
        <p:nvSpPr>
          <p:cNvPr id="405" name="Google Shape;405;p17"/>
          <p:cNvSpPr txBox="1"/>
          <p:nvPr/>
        </p:nvSpPr>
        <p:spPr>
          <a:xfrm>
            <a:off x="7333475" y="8993275"/>
            <a:ext cx="10314600" cy="71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Ayana Elizabeth Johnson. All rights reserved. This content is excluded from our Creative Commons license. For more information, see </a:t>
            </a:r>
            <a:r>
              <a:rPr b="0" i="0" lang="en-US" sz="1800" u="sng" cap="none" strike="noStrike">
                <a:solidFill>
                  <a:schemeClr val="hlink"/>
                </a:solidFill>
                <a:latin typeface="Calibri"/>
                <a:ea typeface="Calibri"/>
                <a:cs typeface="Calibri"/>
                <a:sym typeface="Calibri"/>
                <a:hlinkClick r:id="rId6"/>
              </a:rPr>
              <a:t>https://ocw.mit.edu/help/faq-fair-use/</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9" name="Shape 409"/>
        <p:cNvGrpSpPr/>
        <p:nvPr/>
      </p:nvGrpSpPr>
      <p:grpSpPr>
        <a:xfrm>
          <a:off x="0" y="0"/>
          <a:ext cx="0" cy="0"/>
          <a:chOff x="0" y="0"/>
          <a:chExt cx="0" cy="0"/>
        </a:xfrm>
      </p:grpSpPr>
      <p:grpSp>
        <p:nvGrpSpPr>
          <p:cNvPr id="410" name="Google Shape;410;p18"/>
          <p:cNvGrpSpPr/>
          <p:nvPr/>
        </p:nvGrpSpPr>
        <p:grpSpPr>
          <a:xfrm>
            <a:off x="-1248082" y="9570840"/>
            <a:ext cx="13358044" cy="716160"/>
            <a:chOff x="0" y="-38100"/>
            <a:chExt cx="3518168" cy="188619"/>
          </a:xfrm>
        </p:grpSpPr>
        <p:sp>
          <p:nvSpPr>
            <p:cNvPr id="411" name="Google Shape;411;p18"/>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12" name="Google Shape;412;p18"/>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18"/>
          <p:cNvGrpSpPr/>
          <p:nvPr/>
        </p:nvGrpSpPr>
        <p:grpSpPr>
          <a:xfrm>
            <a:off x="962025" y="1116806"/>
            <a:ext cx="10757475" cy="7745433"/>
            <a:chOff x="0" y="66675"/>
            <a:chExt cx="14343300" cy="10327244"/>
          </a:xfrm>
        </p:grpSpPr>
        <p:sp>
          <p:nvSpPr>
            <p:cNvPr id="414" name="Google Shape;414;p18"/>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Addressing Climate Anxiety at Scale</a:t>
              </a:r>
              <a:endParaRPr b="0" i="0" sz="1400" u="none" cap="none" strike="noStrike">
                <a:solidFill>
                  <a:srgbClr val="000000"/>
                </a:solidFill>
                <a:latin typeface="Arial"/>
                <a:ea typeface="Arial"/>
                <a:cs typeface="Arial"/>
                <a:sym typeface="Arial"/>
              </a:endParaRPr>
            </a:p>
          </p:txBody>
        </p:sp>
        <p:sp>
          <p:nvSpPr>
            <p:cNvPr id="415" name="Google Shape;415;p18"/>
            <p:cNvSpPr txBox="1"/>
            <p:nvPr/>
          </p:nvSpPr>
          <p:spPr>
            <a:xfrm>
              <a:off x="0" y="4203698"/>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Increasing access to mental health services, legitimizing people's worries and fears, and building networks for people feel climate anxious can address climate anxiety on the individual scale.</a:t>
              </a:r>
              <a:endParaRPr b="0" i="0" sz="1400" u="none" cap="none" strike="noStrike">
                <a:solidFill>
                  <a:srgbClr val="000000"/>
                </a:solidFill>
                <a:latin typeface="Arial"/>
                <a:ea typeface="Arial"/>
                <a:cs typeface="Arial"/>
                <a:sym typeface="Arial"/>
              </a:endParaRPr>
            </a:p>
          </p:txBody>
        </p:sp>
        <p:sp>
          <p:nvSpPr>
            <p:cNvPr id="416" name="Google Shape;416;p18"/>
            <p:cNvSpPr txBox="1"/>
            <p:nvPr/>
          </p:nvSpPr>
          <p:spPr>
            <a:xfrm>
              <a:off x="0" y="7191119"/>
              <a:ext cx="14238900" cy="32028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We must stop blaming individuals for their experiences of climate distress—these widespread mental health problems merit systems-level changes to the discussion of climate change.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Climate justice must include actions to prevent the climate change induced threats that disproportionately impact vulnerable populations to promote better mental health.</a:t>
              </a:r>
              <a:endParaRPr b="0" i="0" sz="1400" u="none" cap="none" strike="noStrike">
                <a:solidFill>
                  <a:srgbClr val="000000"/>
                </a:solidFill>
                <a:latin typeface="Arial"/>
                <a:ea typeface="Arial"/>
                <a:cs typeface="Arial"/>
                <a:sym typeface="Arial"/>
              </a:endParaRPr>
            </a:p>
          </p:txBody>
        </p:sp>
        <p:sp>
          <p:nvSpPr>
            <p:cNvPr id="417" name="Google Shape;417;p18"/>
            <p:cNvSpPr txBox="1"/>
            <p:nvPr/>
          </p:nvSpPr>
          <p:spPr>
            <a:xfrm>
              <a:off x="0" y="3511895"/>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Addressing climate anxiety at the individual level</a:t>
              </a:r>
              <a:endParaRPr b="0" i="0" sz="1400" u="none" cap="none" strike="noStrike">
                <a:solidFill>
                  <a:srgbClr val="000000"/>
                </a:solidFill>
                <a:latin typeface="Arial"/>
                <a:ea typeface="Arial"/>
                <a:cs typeface="Arial"/>
                <a:sym typeface="Arial"/>
              </a:endParaRPr>
            </a:p>
          </p:txBody>
        </p:sp>
        <p:sp>
          <p:nvSpPr>
            <p:cNvPr id="418" name="Google Shape;418;p18"/>
            <p:cNvSpPr txBox="1"/>
            <p:nvPr/>
          </p:nvSpPr>
          <p:spPr>
            <a:xfrm>
              <a:off x="0" y="64993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Addressing climate anxiety at the systemic level</a:t>
              </a:r>
              <a:endParaRPr b="0" i="0" sz="1400" u="none" cap="none" strike="noStrike">
                <a:solidFill>
                  <a:srgbClr val="000000"/>
                </a:solidFill>
                <a:latin typeface="Arial"/>
                <a:ea typeface="Arial"/>
                <a:cs typeface="Arial"/>
                <a:sym typeface="Arial"/>
              </a:endParaRPr>
            </a:p>
          </p:txBody>
        </p:sp>
      </p:grpSp>
      <p:grpSp>
        <p:nvGrpSpPr>
          <p:cNvPr id="419" name="Google Shape;419;p18"/>
          <p:cNvGrpSpPr/>
          <p:nvPr/>
        </p:nvGrpSpPr>
        <p:grpSpPr>
          <a:xfrm>
            <a:off x="12109962" y="9570840"/>
            <a:ext cx="7108723" cy="716160"/>
            <a:chOff x="0" y="-38100"/>
            <a:chExt cx="1872256" cy="188619"/>
          </a:xfrm>
        </p:grpSpPr>
        <p:sp>
          <p:nvSpPr>
            <p:cNvPr id="420" name="Google Shape;420;p18"/>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21" name="Google Shape;421;p18"/>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18"/>
          <p:cNvGrpSpPr/>
          <p:nvPr/>
        </p:nvGrpSpPr>
        <p:grpSpPr>
          <a:xfrm>
            <a:off x="12112881" y="-144661"/>
            <a:ext cx="6175119" cy="9860161"/>
            <a:chOff x="0" y="-38100"/>
            <a:chExt cx="1626369" cy="2596915"/>
          </a:xfrm>
        </p:grpSpPr>
        <p:sp>
          <p:nvSpPr>
            <p:cNvPr id="423" name="Google Shape;423;p18"/>
            <p:cNvSpPr/>
            <p:nvPr/>
          </p:nvSpPr>
          <p:spPr>
            <a:xfrm>
              <a:off x="0" y="0"/>
              <a:ext cx="1626369" cy="2558815"/>
            </a:xfrm>
            <a:custGeom>
              <a:rect b="b" l="l" r="r" t="t"/>
              <a:pathLst>
                <a:path extrusionOk="0" h="2558815" w="1626369">
                  <a:moveTo>
                    <a:pt x="0" y="0"/>
                  </a:moveTo>
                  <a:lnTo>
                    <a:pt x="1626369" y="0"/>
                  </a:lnTo>
                  <a:lnTo>
                    <a:pt x="1626369" y="2558815"/>
                  </a:lnTo>
                  <a:lnTo>
                    <a:pt x="0" y="2558815"/>
                  </a:lnTo>
                  <a:close/>
                </a:path>
              </a:pathLst>
            </a:custGeom>
            <a:solidFill>
              <a:srgbClr val="FFFFFF"/>
            </a:solidFill>
            <a:ln>
              <a:noFill/>
            </a:ln>
          </p:spPr>
        </p:sp>
        <p:sp>
          <p:nvSpPr>
            <p:cNvPr id="424" name="Google Shape;424;p18"/>
            <p:cNvSpPr txBox="1"/>
            <p:nvPr/>
          </p:nvSpPr>
          <p:spPr>
            <a:xfrm>
              <a:off x="0" y="-38100"/>
              <a:ext cx="1626369"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25" name="Google Shape;425;p18"/>
          <p:cNvSpPr/>
          <p:nvPr/>
        </p:nvSpPr>
        <p:spPr>
          <a:xfrm>
            <a:off x="12295316" y="2714625"/>
            <a:ext cx="5810250" cy="4857750"/>
          </a:xfrm>
          <a:custGeom>
            <a:rect b="b" l="l" r="r" t="t"/>
            <a:pathLst>
              <a:path extrusionOk="0" h="4857750" w="5810250">
                <a:moveTo>
                  <a:pt x="0" y="0"/>
                </a:moveTo>
                <a:lnTo>
                  <a:pt x="5810250" y="0"/>
                </a:lnTo>
                <a:lnTo>
                  <a:pt x="5810250" y="4857750"/>
                </a:lnTo>
                <a:lnTo>
                  <a:pt x="0" y="485775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9" name="Shape 429"/>
        <p:cNvGrpSpPr/>
        <p:nvPr/>
      </p:nvGrpSpPr>
      <p:grpSpPr>
        <a:xfrm>
          <a:off x="0" y="0"/>
          <a:ext cx="0" cy="0"/>
          <a:chOff x="0" y="0"/>
          <a:chExt cx="0" cy="0"/>
        </a:xfrm>
      </p:grpSpPr>
      <p:grpSp>
        <p:nvGrpSpPr>
          <p:cNvPr id="430" name="Google Shape;430;p19"/>
          <p:cNvGrpSpPr/>
          <p:nvPr/>
        </p:nvGrpSpPr>
        <p:grpSpPr>
          <a:xfrm>
            <a:off x="6568563" y="9570840"/>
            <a:ext cx="12967519" cy="716160"/>
            <a:chOff x="0" y="-38100"/>
            <a:chExt cx="3415314" cy="188619"/>
          </a:xfrm>
        </p:grpSpPr>
        <p:sp>
          <p:nvSpPr>
            <p:cNvPr id="431" name="Google Shape;431;p19"/>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32" name="Google Shape;432;p19"/>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19"/>
          <p:cNvGrpSpPr/>
          <p:nvPr/>
        </p:nvGrpSpPr>
        <p:grpSpPr>
          <a:xfrm>
            <a:off x="-540160" y="9570840"/>
            <a:ext cx="7108723" cy="716160"/>
            <a:chOff x="0" y="-38100"/>
            <a:chExt cx="1872256" cy="188619"/>
          </a:xfrm>
        </p:grpSpPr>
        <p:sp>
          <p:nvSpPr>
            <p:cNvPr id="434" name="Google Shape;434;p1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35" name="Google Shape;435;p1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19"/>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DISCUSSION OF THE METHODS TO ADDRESS CLIMATE ANXIETY</a:t>
            </a:r>
            <a:endParaRPr b="0" i="0" sz="1400" u="none" cap="none" strike="noStrike">
              <a:solidFill>
                <a:srgbClr val="000000"/>
              </a:solidFill>
              <a:latin typeface="Arial"/>
              <a:ea typeface="Arial"/>
              <a:cs typeface="Arial"/>
              <a:sym typeface="Arial"/>
            </a:endParaRPr>
          </a:p>
        </p:txBody>
      </p:sp>
      <p:grpSp>
        <p:nvGrpSpPr>
          <p:cNvPr id="437" name="Google Shape;437;p19"/>
          <p:cNvGrpSpPr/>
          <p:nvPr/>
        </p:nvGrpSpPr>
        <p:grpSpPr>
          <a:xfrm>
            <a:off x="7065096" y="1631380"/>
            <a:ext cx="10194300" cy="1272293"/>
            <a:chOff x="0" y="-47625"/>
            <a:chExt cx="13592400" cy="1696390"/>
          </a:xfrm>
        </p:grpSpPr>
        <p:sp>
          <p:nvSpPr>
            <p:cNvPr id="438" name="Google Shape;438;p19"/>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pairs or small groups of no more than 4 people, discuss possible methods of addressing and mitigating the impacts of climate anxiety.</a:t>
              </a:r>
              <a:endParaRPr b="0" i="0" sz="1400" u="none" cap="none" strike="noStrike">
                <a:solidFill>
                  <a:srgbClr val="000000"/>
                </a:solidFill>
                <a:latin typeface="Arial"/>
                <a:ea typeface="Arial"/>
                <a:cs typeface="Arial"/>
                <a:sym typeface="Arial"/>
              </a:endParaRPr>
            </a:p>
          </p:txBody>
        </p:sp>
        <p:sp>
          <p:nvSpPr>
            <p:cNvPr id="439" name="Google Shape;439;p1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grpSp>
        <p:nvGrpSpPr>
          <p:cNvPr id="440" name="Google Shape;440;p19"/>
          <p:cNvGrpSpPr/>
          <p:nvPr/>
        </p:nvGrpSpPr>
        <p:grpSpPr>
          <a:xfrm>
            <a:off x="7065096" y="3573927"/>
            <a:ext cx="10194300" cy="2812193"/>
            <a:chOff x="0" y="-47625"/>
            <a:chExt cx="13592400" cy="3749590"/>
          </a:xfrm>
        </p:grpSpPr>
        <p:sp>
          <p:nvSpPr>
            <p:cNvPr id="441" name="Google Shape;441;p19"/>
            <p:cNvSpPr txBox="1"/>
            <p:nvPr/>
          </p:nvSpPr>
          <p:spPr>
            <a:xfrm>
              <a:off x="0" y="622165"/>
              <a:ext cx="13592400" cy="3079800"/>
            </a:xfrm>
            <a:prstGeom prst="rect">
              <a:avLst/>
            </a:prstGeom>
            <a:noFill/>
            <a:ln>
              <a:noFill/>
            </a:ln>
          </p:spPr>
          <p:txBody>
            <a:bodyPr anchorCtr="0" anchor="t" bIns="0" lIns="0" spcFirstLastPara="1" rIns="0" wrap="square" tIns="0">
              <a:spAutoFit/>
            </a:bodyPr>
            <a:lstStyle/>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we make access to these strategies more equitable and effective?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climate justice help us confront climate distress/anxiety?</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we change the way climate change is talked about?</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we include more voices in the climate distress discussion?</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Can you identify more tactics of addressing climate distress?</a:t>
              </a:r>
              <a:endParaRPr b="0" i="0" sz="1400" u="none" cap="none" strike="noStrike">
                <a:solidFill>
                  <a:srgbClr val="000000"/>
                </a:solidFill>
                <a:latin typeface="Arial"/>
                <a:ea typeface="Arial"/>
                <a:cs typeface="Arial"/>
                <a:sym typeface="Arial"/>
              </a:endParaRPr>
            </a:p>
          </p:txBody>
        </p:sp>
        <p:sp>
          <p:nvSpPr>
            <p:cNvPr id="442" name="Google Shape;442;p1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Guiding questions</a:t>
              </a:r>
              <a:endParaRPr b="0" i="0" sz="1400" u="none" cap="none" strike="noStrike">
                <a:solidFill>
                  <a:srgbClr val="000000"/>
                </a:solidFill>
                <a:latin typeface="Arial"/>
                <a:ea typeface="Arial"/>
                <a:cs typeface="Arial"/>
                <a:sym typeface="Arial"/>
              </a:endParaRPr>
            </a:p>
          </p:txBody>
        </p:sp>
      </p:grpSp>
      <p:sp>
        <p:nvSpPr>
          <p:cNvPr id="443" name="Google Shape;443;p19"/>
          <p:cNvSpPr/>
          <p:nvPr/>
        </p:nvSpPr>
        <p:spPr>
          <a:xfrm>
            <a:off x="0" y="3899025"/>
            <a:ext cx="6568563" cy="5812267"/>
          </a:xfrm>
          <a:custGeom>
            <a:rect b="b" l="l" r="r" t="t"/>
            <a:pathLst>
              <a:path extrusionOk="0" h="6007511" w="6568563">
                <a:moveTo>
                  <a:pt x="0" y="0"/>
                </a:moveTo>
                <a:lnTo>
                  <a:pt x="6568563" y="0"/>
                </a:lnTo>
                <a:lnTo>
                  <a:pt x="6568563" y="6007511"/>
                </a:lnTo>
                <a:lnTo>
                  <a:pt x="0" y="6007511"/>
                </a:lnTo>
                <a:lnTo>
                  <a:pt x="0" y="0"/>
                </a:lnTo>
                <a:close/>
              </a:path>
            </a:pathLst>
          </a:custGeom>
          <a:blipFill rotWithShape="1">
            <a:blip r:embed="rId3">
              <a:alphaModFix/>
            </a:blip>
            <a:stretch>
              <a:fillRect b="0" l="-62588" r="0" t="0"/>
            </a:stretch>
          </a:blipFill>
          <a:ln>
            <a:noFill/>
          </a:ln>
        </p:spPr>
      </p:sp>
      <p:sp>
        <p:nvSpPr>
          <p:cNvPr id="444" name="Google Shape;444;p19"/>
          <p:cNvSpPr txBox="1"/>
          <p:nvPr/>
        </p:nvSpPr>
        <p:spPr>
          <a:xfrm>
            <a:off x="382081" y="9293960"/>
            <a:ext cx="58044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This image is in the public domain.</a:t>
            </a:r>
            <a:endParaRPr b="0" i="0" sz="1400" u="none" cap="none" strike="noStrike">
              <a:solidFill>
                <a:srgbClr val="000000"/>
              </a:solidFill>
              <a:latin typeface="Arial"/>
              <a:ea typeface="Arial"/>
              <a:cs typeface="Arial"/>
              <a:sym typeface="Arial"/>
            </a:endParaRPr>
          </a:p>
        </p:txBody>
      </p:sp>
      <p:grpSp>
        <p:nvGrpSpPr>
          <p:cNvPr id="445" name="Google Shape;445;p19"/>
          <p:cNvGrpSpPr/>
          <p:nvPr/>
        </p:nvGrpSpPr>
        <p:grpSpPr>
          <a:xfrm>
            <a:off x="962025" y="1003725"/>
            <a:ext cx="8746178" cy="458700"/>
            <a:chOff x="962025" y="1003725"/>
            <a:chExt cx="8746178" cy="458700"/>
          </a:xfrm>
        </p:grpSpPr>
        <p:sp>
          <p:nvSpPr>
            <p:cNvPr id="446" name="Google Shape;446;p19"/>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47" name="Google Shape;447;p1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grpSp>
        <p:nvGrpSpPr>
          <p:cNvPr id="101" name="Google Shape;101;p2"/>
          <p:cNvGrpSpPr/>
          <p:nvPr/>
        </p:nvGrpSpPr>
        <p:grpSpPr>
          <a:xfrm>
            <a:off x="-1248082" y="9570840"/>
            <a:ext cx="13358044" cy="716160"/>
            <a:chOff x="0" y="-38100"/>
            <a:chExt cx="3518168" cy="188619"/>
          </a:xfrm>
        </p:grpSpPr>
        <p:sp>
          <p:nvSpPr>
            <p:cNvPr id="102" name="Google Shape;102;p2"/>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3" name="Google Shape;103;p2"/>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What’s in this module?</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1028700" y="3042705"/>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This module demonstrates the many emotional responses elicited by climate change and climate justice, and asks students to reflect on their experiences.</a:t>
            </a:r>
            <a:endParaRPr b="0" i="0" sz="1400" u="none" cap="none" strike="noStrike">
              <a:solidFill>
                <a:srgbClr val="000000"/>
              </a:solidFill>
              <a:latin typeface="Arial"/>
              <a:ea typeface="Arial"/>
              <a:cs typeface="Arial"/>
              <a:sym typeface="Arial"/>
            </a:endParaRPr>
          </a:p>
        </p:txBody>
      </p:sp>
      <p:sp>
        <p:nvSpPr>
          <p:cNvPr id="106" name="Google Shape;106;p2"/>
          <p:cNvSpPr txBox="1"/>
          <p:nvPr/>
        </p:nvSpPr>
        <p:spPr>
          <a:xfrm>
            <a:off x="1028700" y="5614727"/>
            <a:ext cx="30585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4 parts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2 videos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3 readings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3 activities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4 project options</a:t>
            </a:r>
            <a:endParaRPr b="0" i="0" sz="1400" u="none" cap="none" strike="noStrike">
              <a:solidFill>
                <a:srgbClr val="000000"/>
              </a:solidFill>
              <a:latin typeface="Arial"/>
              <a:ea typeface="Arial"/>
              <a:cs typeface="Arial"/>
              <a:sym typeface="Arial"/>
            </a:endParaRPr>
          </a:p>
        </p:txBody>
      </p:sp>
      <p:sp>
        <p:nvSpPr>
          <p:cNvPr id="107" name="Google Shape;107;p2"/>
          <p:cNvSpPr txBox="1"/>
          <p:nvPr/>
        </p:nvSpPr>
        <p:spPr>
          <a:xfrm>
            <a:off x="4487333" y="5614727"/>
            <a:ext cx="7220700" cy="24021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Feeling climate (in)justice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Finding Joy in Climate Action</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Climate Change Isn’t the First Existential Threat</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The Climate Anxiety Discussion Has a Whiteness Problem</a:t>
            </a:r>
            <a:endParaRPr b="0" i="0" sz="1400" u="none" cap="none" strike="noStrike">
              <a:solidFill>
                <a:srgbClr val="000000"/>
              </a:solidFill>
              <a:latin typeface="Arial"/>
              <a:ea typeface="Arial"/>
              <a:cs typeface="Arial"/>
              <a:sym typeface="Arial"/>
            </a:endParaRPr>
          </a:p>
        </p:txBody>
      </p:sp>
      <p:sp>
        <p:nvSpPr>
          <p:cNvPr id="108" name="Google Shape;108;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Description</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1028700" y="5095875"/>
            <a:ext cx="30585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Contents</a:t>
            </a:r>
            <a:endParaRPr b="0" i="0" sz="1400" u="none" cap="none" strike="noStrike">
              <a:solidFill>
                <a:srgbClr val="000000"/>
              </a:solidFill>
              <a:latin typeface="Arial"/>
              <a:ea typeface="Arial"/>
              <a:cs typeface="Arial"/>
              <a:sym typeface="Arial"/>
            </a:endParaRPr>
          </a:p>
        </p:txBody>
      </p:sp>
      <p:sp>
        <p:nvSpPr>
          <p:cNvPr id="110" name="Google Shape;110;p2"/>
          <p:cNvSpPr txBox="1"/>
          <p:nvPr/>
        </p:nvSpPr>
        <p:spPr>
          <a:xfrm>
            <a:off x="4487333" y="5095875"/>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Key Resources</a:t>
            </a:r>
            <a:endParaRPr b="0" i="0" sz="1400" u="none" cap="none" strike="noStrike">
              <a:solidFill>
                <a:srgbClr val="000000"/>
              </a:solidFill>
              <a:latin typeface="Arial"/>
              <a:ea typeface="Arial"/>
              <a:cs typeface="Arial"/>
              <a:sym typeface="Arial"/>
            </a:endParaRPr>
          </a:p>
        </p:txBody>
      </p:sp>
      <p:grpSp>
        <p:nvGrpSpPr>
          <p:cNvPr id="111" name="Google Shape;111;p2"/>
          <p:cNvGrpSpPr/>
          <p:nvPr/>
        </p:nvGrpSpPr>
        <p:grpSpPr>
          <a:xfrm>
            <a:off x="12109962" y="9570840"/>
            <a:ext cx="7108723" cy="716160"/>
            <a:chOff x="0" y="-38100"/>
            <a:chExt cx="1872256" cy="188619"/>
          </a:xfrm>
        </p:grpSpPr>
        <p:sp>
          <p:nvSpPr>
            <p:cNvPr id="112" name="Google Shape;112;p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13" name="Google Shape;113;p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7">
              <a:alphaModFix/>
            </a:blip>
            <a:stretch>
              <a:fillRect b="0" l="-136216" r="0" t="0"/>
            </a:stretch>
          </a:blipFill>
          <a:ln>
            <a:noFill/>
          </a:ln>
        </p:spPr>
      </p:sp>
      <p:sp>
        <p:nvSpPr>
          <p:cNvPr id="115" name="Google Shape;115;p2"/>
          <p:cNvSpPr txBox="1"/>
          <p:nvPr/>
        </p:nvSpPr>
        <p:spPr>
          <a:xfrm>
            <a:off x="12476928" y="8904878"/>
            <a:ext cx="5444100" cy="55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Public domain image courtesy of </a:t>
            </a:r>
            <a:r>
              <a:rPr b="0" i="0" lang="en-US" sz="1799" u="sng" cap="none" strike="noStrike">
                <a:solidFill>
                  <a:schemeClr val="hlink"/>
                </a:solidFill>
                <a:latin typeface="Arial"/>
                <a:ea typeface="Arial"/>
                <a:cs typeface="Arial"/>
                <a:sym typeface="Arial"/>
                <a:hlinkClick r:id="rId8"/>
              </a:rPr>
              <a:t>Insure Our Future</a:t>
            </a:r>
            <a:r>
              <a:rPr b="0" i="0" lang="en-US" sz="1799" u="none" cap="none" strike="noStrike">
                <a:solidFill>
                  <a:srgbClr val="FAF6EE"/>
                </a:solidFill>
                <a:latin typeface="Arial"/>
                <a:ea typeface="Arial"/>
                <a:cs typeface="Arial"/>
                <a:sym typeface="Arial"/>
              </a:rPr>
              <a:t> on Flickr.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1" name="Shape 451"/>
        <p:cNvGrpSpPr/>
        <p:nvPr/>
      </p:nvGrpSpPr>
      <p:grpSpPr>
        <a:xfrm>
          <a:off x="0" y="0"/>
          <a:ext cx="0" cy="0"/>
          <a:chOff x="0" y="0"/>
          <a:chExt cx="0" cy="0"/>
        </a:xfrm>
      </p:grpSpPr>
      <p:grpSp>
        <p:nvGrpSpPr>
          <p:cNvPr id="452" name="Google Shape;452;p20"/>
          <p:cNvGrpSpPr/>
          <p:nvPr/>
        </p:nvGrpSpPr>
        <p:grpSpPr>
          <a:xfrm>
            <a:off x="-1248082" y="9570840"/>
            <a:ext cx="13358044" cy="716160"/>
            <a:chOff x="0" y="-38100"/>
            <a:chExt cx="3518168" cy="188619"/>
          </a:xfrm>
        </p:grpSpPr>
        <p:sp>
          <p:nvSpPr>
            <p:cNvPr id="453" name="Google Shape;453;p20"/>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54" name="Google Shape;454;p20"/>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0"/>
          <p:cNvGrpSpPr/>
          <p:nvPr/>
        </p:nvGrpSpPr>
        <p:grpSpPr>
          <a:xfrm>
            <a:off x="12109962" y="9570840"/>
            <a:ext cx="7108723" cy="716160"/>
            <a:chOff x="0" y="-38100"/>
            <a:chExt cx="1872256" cy="188619"/>
          </a:xfrm>
        </p:grpSpPr>
        <p:sp>
          <p:nvSpPr>
            <p:cNvPr id="456" name="Google Shape;456;p2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57" name="Google Shape;457;p2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0"/>
          <p:cNvGrpSpPr/>
          <p:nvPr/>
        </p:nvGrpSpPr>
        <p:grpSpPr>
          <a:xfrm>
            <a:off x="989875" y="3003200"/>
            <a:ext cx="10425375" cy="4280610"/>
            <a:chOff x="0" y="-1916675"/>
            <a:chExt cx="13900500" cy="5707480"/>
          </a:xfrm>
        </p:grpSpPr>
        <p:sp>
          <p:nvSpPr>
            <p:cNvPr id="459" name="Google Shape;459;p20"/>
            <p:cNvSpPr txBox="1"/>
            <p:nvPr/>
          </p:nvSpPr>
          <p:spPr>
            <a:xfrm>
              <a:off x="0" y="-19166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Beyond the Module</a:t>
              </a:r>
              <a:endParaRPr b="0" i="0" sz="1400" u="none" cap="none" strike="noStrike">
                <a:solidFill>
                  <a:srgbClr val="000000"/>
                </a:solidFill>
                <a:latin typeface="Arial"/>
                <a:ea typeface="Arial"/>
                <a:cs typeface="Arial"/>
                <a:sym typeface="Arial"/>
              </a:endParaRPr>
            </a:p>
          </p:txBody>
        </p:sp>
        <p:sp>
          <p:nvSpPr>
            <p:cNvPr id="460" name="Google Shape;460;p20"/>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4</a:t>
              </a:r>
              <a:endParaRPr b="0" i="0" sz="1400" u="none" cap="none" strike="noStrike">
                <a:solidFill>
                  <a:srgbClr val="000000"/>
                </a:solidFill>
                <a:latin typeface="Arial"/>
                <a:ea typeface="Arial"/>
                <a:cs typeface="Arial"/>
                <a:sym typeface="Arial"/>
              </a:endParaRPr>
            </a:p>
          </p:txBody>
        </p:sp>
      </p:grpSp>
      <p:sp>
        <p:nvSpPr>
          <p:cNvPr id="461" name="Google Shape;461;p20"/>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44809" r="-64855" t="0"/>
            </a:stretch>
          </a:blipFill>
          <a:ln>
            <a:noFill/>
          </a:ln>
        </p:spPr>
      </p:sp>
      <p:sp>
        <p:nvSpPr>
          <p:cNvPr id="462" name="Google Shape;462;p20"/>
          <p:cNvSpPr txBox="1"/>
          <p:nvPr/>
        </p:nvSpPr>
        <p:spPr>
          <a:xfrm>
            <a:off x="12526201" y="9220200"/>
            <a:ext cx="57618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Photo courtesy of </a:t>
            </a:r>
            <a:r>
              <a:rPr b="0" i="0" lang="en-US" sz="1799" u="sng" cap="none" strike="noStrike">
                <a:solidFill>
                  <a:schemeClr val="hlink"/>
                </a:solidFill>
                <a:latin typeface="Arial"/>
                <a:ea typeface="Arial"/>
                <a:cs typeface="Arial"/>
                <a:sym typeface="Arial"/>
                <a:hlinkClick r:id="rId4"/>
              </a:rPr>
              <a:t>Allan Lee</a:t>
            </a:r>
            <a:r>
              <a:rPr b="0" i="0" lang="en-US" sz="1799" u="none" cap="none" strike="noStrike">
                <a:solidFill>
                  <a:srgbClr val="FAF6EE"/>
                </a:solidFill>
                <a:latin typeface="Arial"/>
                <a:ea typeface="Arial"/>
                <a:cs typeface="Arial"/>
                <a:sym typeface="Arial"/>
              </a:rPr>
              <a:t> 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66" name="Shape 466"/>
        <p:cNvGrpSpPr/>
        <p:nvPr/>
      </p:nvGrpSpPr>
      <p:grpSpPr>
        <a:xfrm>
          <a:off x="0" y="0"/>
          <a:ext cx="0" cy="0"/>
          <a:chOff x="0" y="0"/>
          <a:chExt cx="0" cy="0"/>
        </a:xfrm>
      </p:grpSpPr>
      <p:grpSp>
        <p:nvGrpSpPr>
          <p:cNvPr id="467" name="Google Shape;467;p21"/>
          <p:cNvGrpSpPr/>
          <p:nvPr/>
        </p:nvGrpSpPr>
        <p:grpSpPr>
          <a:xfrm>
            <a:off x="6568563" y="9570840"/>
            <a:ext cx="12967519" cy="716160"/>
            <a:chOff x="0" y="-38100"/>
            <a:chExt cx="3415314" cy="188619"/>
          </a:xfrm>
        </p:grpSpPr>
        <p:sp>
          <p:nvSpPr>
            <p:cNvPr id="468" name="Google Shape;468;p21"/>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69" name="Google Shape;469;p21"/>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1"/>
          <p:cNvGrpSpPr/>
          <p:nvPr/>
        </p:nvGrpSpPr>
        <p:grpSpPr>
          <a:xfrm>
            <a:off x="-540160" y="9570840"/>
            <a:ext cx="7108723" cy="716160"/>
            <a:chOff x="0" y="-38100"/>
            <a:chExt cx="1872256" cy="188619"/>
          </a:xfrm>
        </p:grpSpPr>
        <p:sp>
          <p:nvSpPr>
            <p:cNvPr id="471" name="Google Shape;471;p21"/>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72" name="Google Shape;472;p21"/>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3" name="Google Shape;473;p21"/>
          <p:cNvSpPr/>
          <p:nvPr/>
        </p:nvSpPr>
        <p:spPr>
          <a:xfrm>
            <a:off x="0" y="2982207"/>
            <a:ext cx="6577344" cy="6733293"/>
          </a:xfrm>
          <a:custGeom>
            <a:rect b="b" l="l" r="r" t="t"/>
            <a:pathLst>
              <a:path extrusionOk="0" h="6733293" w="6577344">
                <a:moveTo>
                  <a:pt x="0" y="0"/>
                </a:moveTo>
                <a:lnTo>
                  <a:pt x="6577344" y="0"/>
                </a:lnTo>
                <a:lnTo>
                  <a:pt x="6577344" y="6733293"/>
                </a:lnTo>
                <a:lnTo>
                  <a:pt x="0" y="6733293"/>
                </a:lnTo>
                <a:lnTo>
                  <a:pt x="0" y="0"/>
                </a:lnTo>
                <a:close/>
              </a:path>
            </a:pathLst>
          </a:custGeom>
          <a:blipFill rotWithShape="1">
            <a:blip r:embed="rId3">
              <a:alphaModFix/>
            </a:blip>
            <a:stretch>
              <a:fillRect b="0" l="-27204" r="-28479" t="0"/>
            </a:stretch>
          </a:blipFill>
          <a:ln>
            <a:noFill/>
          </a:ln>
        </p:spPr>
      </p:sp>
      <p:sp>
        <p:nvSpPr>
          <p:cNvPr id="474" name="Google Shape;474;p21"/>
          <p:cNvSpPr txBox="1"/>
          <p:nvPr/>
        </p:nvSpPr>
        <p:spPr>
          <a:xfrm>
            <a:off x="1038162" y="1695674"/>
            <a:ext cx="425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SELF-REFLECTION</a:t>
            </a:r>
            <a:endParaRPr b="0" i="0" sz="1400" u="none" cap="none" strike="noStrike">
              <a:solidFill>
                <a:srgbClr val="000000"/>
              </a:solidFill>
              <a:latin typeface="Arial"/>
              <a:ea typeface="Arial"/>
              <a:cs typeface="Arial"/>
              <a:sym typeface="Arial"/>
            </a:endParaRPr>
          </a:p>
        </p:txBody>
      </p:sp>
      <p:grpSp>
        <p:nvGrpSpPr>
          <p:cNvPr id="475" name="Google Shape;475;p21"/>
          <p:cNvGrpSpPr/>
          <p:nvPr/>
        </p:nvGrpSpPr>
        <p:grpSpPr>
          <a:xfrm>
            <a:off x="7065096" y="3640947"/>
            <a:ext cx="10194300" cy="3197168"/>
            <a:chOff x="0" y="-47625"/>
            <a:chExt cx="13592400" cy="4262890"/>
          </a:xfrm>
        </p:grpSpPr>
        <p:sp>
          <p:nvSpPr>
            <p:cNvPr id="476" name="Google Shape;476;p21"/>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Has the climate change education you received included climate justice?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you think climate justice impacts people's lives?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you include climate justice in your coursework or career?</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you feel when you are learning about climate change or experiencing climate change?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 you think can help people experiencing climate distress?</a:t>
              </a:r>
              <a:endParaRPr b="0" i="0" sz="1400" u="none" cap="none" strike="noStrike">
                <a:solidFill>
                  <a:srgbClr val="000000"/>
                </a:solidFill>
                <a:latin typeface="Arial"/>
                <a:ea typeface="Arial"/>
                <a:cs typeface="Arial"/>
                <a:sym typeface="Arial"/>
              </a:endParaRPr>
            </a:p>
          </p:txBody>
        </p:sp>
        <p:sp>
          <p:nvSpPr>
            <p:cNvPr id="477" name="Google Shape;477;p2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Guiding questions</a:t>
              </a:r>
              <a:endParaRPr b="0" i="0" sz="1400" u="none" cap="none" strike="noStrike">
                <a:solidFill>
                  <a:srgbClr val="000000"/>
                </a:solidFill>
                <a:latin typeface="Arial"/>
                <a:ea typeface="Arial"/>
                <a:cs typeface="Arial"/>
                <a:sym typeface="Arial"/>
              </a:endParaRPr>
            </a:p>
          </p:txBody>
        </p:sp>
      </p:grpSp>
      <p:grpSp>
        <p:nvGrpSpPr>
          <p:cNvPr id="478" name="Google Shape;478;p21"/>
          <p:cNvGrpSpPr/>
          <p:nvPr/>
        </p:nvGrpSpPr>
        <p:grpSpPr>
          <a:xfrm>
            <a:off x="7065096" y="1631380"/>
            <a:ext cx="10194300" cy="1272293"/>
            <a:chOff x="0" y="-47625"/>
            <a:chExt cx="13592400" cy="1696390"/>
          </a:xfrm>
        </p:grpSpPr>
        <p:sp>
          <p:nvSpPr>
            <p:cNvPr id="479" name="Google Shape;479;p21"/>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Think about your own experiences learning about climate change, sustainability, and climate justice.</a:t>
              </a:r>
              <a:endParaRPr b="0" i="0" sz="1400" u="none" cap="none" strike="noStrike">
                <a:solidFill>
                  <a:srgbClr val="000000"/>
                </a:solidFill>
                <a:latin typeface="Arial"/>
                <a:ea typeface="Arial"/>
                <a:cs typeface="Arial"/>
                <a:sym typeface="Arial"/>
              </a:endParaRPr>
            </a:p>
          </p:txBody>
        </p:sp>
        <p:sp>
          <p:nvSpPr>
            <p:cNvPr id="480" name="Google Shape;480;p2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Self-reflect on what you learned</a:t>
              </a:r>
              <a:endParaRPr b="0" i="0" sz="1400" u="none" cap="none" strike="noStrike">
                <a:solidFill>
                  <a:srgbClr val="000000"/>
                </a:solidFill>
                <a:latin typeface="Arial"/>
                <a:ea typeface="Arial"/>
                <a:cs typeface="Arial"/>
                <a:sym typeface="Arial"/>
              </a:endParaRPr>
            </a:p>
          </p:txBody>
        </p:sp>
      </p:grpSp>
      <p:sp>
        <p:nvSpPr>
          <p:cNvPr id="481" name="Google Shape;481;p21"/>
          <p:cNvSpPr txBox="1"/>
          <p:nvPr/>
        </p:nvSpPr>
        <p:spPr>
          <a:xfrm>
            <a:off x="167005" y="9694545"/>
            <a:ext cx="6401700" cy="246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599"/>
              <a:buFont typeface="Arial"/>
              <a:buNone/>
            </a:pPr>
            <a:r>
              <a:rPr b="0" i="0" lang="en-US" sz="1599" u="none" cap="none" strike="noStrike">
                <a:solidFill>
                  <a:srgbClr val="FAF6EE"/>
                </a:solidFill>
                <a:latin typeface="Arial"/>
                <a:ea typeface="Arial"/>
                <a:cs typeface="Arial"/>
                <a:sym typeface="Arial"/>
              </a:rPr>
              <a:t>Public domain image courtesy of Bonnie Moreland.</a:t>
            </a:r>
            <a:endParaRPr b="0" i="0" sz="1400" u="none" cap="none" strike="noStrike">
              <a:solidFill>
                <a:srgbClr val="000000"/>
              </a:solidFill>
              <a:latin typeface="Arial"/>
              <a:ea typeface="Arial"/>
              <a:cs typeface="Arial"/>
              <a:sym typeface="Arial"/>
            </a:endParaRPr>
          </a:p>
        </p:txBody>
      </p:sp>
      <p:grpSp>
        <p:nvGrpSpPr>
          <p:cNvPr id="482" name="Google Shape;482;p21"/>
          <p:cNvGrpSpPr/>
          <p:nvPr/>
        </p:nvGrpSpPr>
        <p:grpSpPr>
          <a:xfrm>
            <a:off x="962025" y="1003725"/>
            <a:ext cx="8746178" cy="458700"/>
            <a:chOff x="962025" y="1003725"/>
            <a:chExt cx="8746178" cy="458700"/>
          </a:xfrm>
        </p:grpSpPr>
        <p:sp>
          <p:nvSpPr>
            <p:cNvPr id="483" name="Google Shape;483;p21"/>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4" name="Google Shape;484;p2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8" name="Shape 488"/>
        <p:cNvGrpSpPr/>
        <p:nvPr/>
      </p:nvGrpSpPr>
      <p:grpSpPr>
        <a:xfrm>
          <a:off x="0" y="0"/>
          <a:ext cx="0" cy="0"/>
          <a:chOff x="0" y="0"/>
          <a:chExt cx="0" cy="0"/>
        </a:xfrm>
      </p:grpSpPr>
      <p:grpSp>
        <p:nvGrpSpPr>
          <p:cNvPr id="489" name="Google Shape;489;p22"/>
          <p:cNvGrpSpPr/>
          <p:nvPr/>
        </p:nvGrpSpPr>
        <p:grpSpPr>
          <a:xfrm>
            <a:off x="-1248082" y="9570840"/>
            <a:ext cx="13358044" cy="716160"/>
            <a:chOff x="0" y="-38100"/>
            <a:chExt cx="3518168" cy="188619"/>
          </a:xfrm>
        </p:grpSpPr>
        <p:sp>
          <p:nvSpPr>
            <p:cNvPr id="490" name="Google Shape;490;p22"/>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91" name="Google Shape;491;p22"/>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2"/>
          <p:cNvGrpSpPr/>
          <p:nvPr/>
        </p:nvGrpSpPr>
        <p:grpSpPr>
          <a:xfrm>
            <a:off x="12109962" y="9570840"/>
            <a:ext cx="7108723" cy="716160"/>
            <a:chOff x="0" y="-38100"/>
            <a:chExt cx="1872256" cy="188619"/>
          </a:xfrm>
        </p:grpSpPr>
        <p:sp>
          <p:nvSpPr>
            <p:cNvPr id="493" name="Google Shape;493;p2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94" name="Google Shape;494;p2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2"/>
          <p:cNvGrpSpPr/>
          <p:nvPr/>
        </p:nvGrpSpPr>
        <p:grpSpPr>
          <a:xfrm>
            <a:off x="1019175" y="1606594"/>
            <a:ext cx="10757475" cy="4906755"/>
            <a:chOff x="0" y="66675"/>
            <a:chExt cx="14343300" cy="6542340"/>
          </a:xfrm>
        </p:grpSpPr>
        <p:sp>
          <p:nvSpPr>
            <p:cNvPr id="496" name="Google Shape;496;p22"/>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Critical Essay</a:t>
              </a:r>
              <a:endParaRPr b="0" i="0" sz="1400" u="none" cap="none" strike="noStrike">
                <a:solidFill>
                  <a:srgbClr val="000000"/>
                </a:solidFill>
                <a:latin typeface="Arial"/>
                <a:ea typeface="Arial"/>
                <a:cs typeface="Arial"/>
                <a:sym typeface="Arial"/>
              </a:endParaRPr>
            </a:p>
          </p:txBody>
        </p:sp>
        <p:sp>
          <p:nvSpPr>
            <p:cNvPr id="497" name="Google Shape;497;p22"/>
            <p:cNvSpPr txBox="1"/>
            <p:nvPr/>
          </p:nvSpPr>
          <p:spPr>
            <a:xfrm>
              <a:off x="0" y="2701215"/>
              <a:ext cx="14238900" cy="39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Choose one of the activities in this module and write a short paper in response to the articles.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Consider these questions: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100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does the content of the article relate to what you study?</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are some local examples of what the article discusses?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are the gaps in the article?</a:t>
              </a:r>
              <a:endParaRPr b="0" i="0" sz="1400" u="none" cap="none" strike="noStrike">
                <a:solidFill>
                  <a:srgbClr val="000000"/>
                </a:solidFill>
                <a:latin typeface="Arial"/>
                <a:ea typeface="Arial"/>
                <a:cs typeface="Arial"/>
                <a:sym typeface="Arial"/>
              </a:endParaRPr>
            </a:p>
          </p:txBody>
        </p:sp>
        <p:sp>
          <p:nvSpPr>
            <p:cNvPr id="498" name="Google Shape;498;p22"/>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499" name="Google Shape;499;p22"/>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PROJECT OPTION #1 </a:t>
            </a:r>
            <a:endParaRPr b="0" i="0" sz="1400" u="none" cap="none" strike="noStrike">
              <a:solidFill>
                <a:srgbClr val="000000"/>
              </a:solidFill>
              <a:latin typeface="Arial"/>
              <a:ea typeface="Arial"/>
              <a:cs typeface="Arial"/>
              <a:sym typeface="Arial"/>
            </a:endParaRPr>
          </a:p>
        </p:txBody>
      </p:sp>
      <p:sp>
        <p:nvSpPr>
          <p:cNvPr id="500" name="Google Shape;500;p22"/>
          <p:cNvSpPr txBox="1"/>
          <p:nvPr/>
        </p:nvSpPr>
        <p:spPr>
          <a:xfrm>
            <a:off x="12109962" y="9694545"/>
            <a:ext cx="5906400" cy="21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1" name="Google Shape;501;p22"/>
          <p:cNvGrpSpPr/>
          <p:nvPr/>
        </p:nvGrpSpPr>
        <p:grpSpPr>
          <a:xfrm>
            <a:off x="962033" y="1003725"/>
            <a:ext cx="8746170" cy="458700"/>
            <a:chOff x="3981450" y="1003725"/>
            <a:chExt cx="8746170" cy="458700"/>
          </a:xfrm>
        </p:grpSpPr>
        <p:sp>
          <p:nvSpPr>
            <p:cNvPr id="502" name="Google Shape;502;p22"/>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3" name="Google Shape;503;p22"/>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07" name="Shape 507"/>
        <p:cNvGrpSpPr/>
        <p:nvPr/>
      </p:nvGrpSpPr>
      <p:grpSpPr>
        <a:xfrm>
          <a:off x="0" y="0"/>
          <a:ext cx="0" cy="0"/>
          <a:chOff x="0" y="0"/>
          <a:chExt cx="0" cy="0"/>
        </a:xfrm>
      </p:grpSpPr>
      <p:sp>
        <p:nvSpPr>
          <p:cNvPr id="508" name="Google Shape;508;p2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09" name="Google Shape;509;p23"/>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10" name="Google Shape;510;p23"/>
          <p:cNvGrpSpPr/>
          <p:nvPr/>
        </p:nvGrpSpPr>
        <p:grpSpPr>
          <a:xfrm>
            <a:off x="1019175" y="1606594"/>
            <a:ext cx="10757475" cy="5835555"/>
            <a:chOff x="0" y="66675"/>
            <a:chExt cx="14343300" cy="7780740"/>
          </a:xfrm>
        </p:grpSpPr>
        <p:sp>
          <p:nvSpPr>
            <p:cNvPr id="511" name="Google Shape;511;p23"/>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Policy Memo</a:t>
              </a:r>
              <a:endParaRPr b="0" i="0" sz="1400" u="none" cap="none" strike="noStrike">
                <a:solidFill>
                  <a:srgbClr val="000000"/>
                </a:solidFill>
                <a:latin typeface="Arial"/>
                <a:ea typeface="Arial"/>
                <a:cs typeface="Arial"/>
                <a:sym typeface="Arial"/>
              </a:endParaRPr>
            </a:p>
          </p:txBody>
        </p:sp>
        <p:sp>
          <p:nvSpPr>
            <p:cNvPr id="512" name="Google Shape;512;p23"/>
            <p:cNvSpPr txBox="1"/>
            <p:nvPr/>
          </p:nvSpPr>
          <p:spPr>
            <a:xfrm>
              <a:off x="0" y="2701215"/>
              <a:ext cx="14238900" cy="514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Write a policy memo about modifying climate change messaging to help people suffering from climate distress.</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Consider:</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100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Key points and lessons learned from the resources (videos, articles, etc.) in this module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is needed</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messaging currently exists, if it’s effective, and if it needs to be changed</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scale of change (individual or systemic)</a:t>
              </a:r>
              <a:endParaRPr b="0" i="0" sz="1400" u="none" cap="none" strike="noStrike">
                <a:solidFill>
                  <a:srgbClr val="000000"/>
                </a:solidFill>
                <a:latin typeface="Arial"/>
                <a:ea typeface="Arial"/>
                <a:cs typeface="Arial"/>
                <a:sym typeface="Arial"/>
              </a:endParaRPr>
            </a:p>
          </p:txBody>
        </p:sp>
        <p:sp>
          <p:nvSpPr>
            <p:cNvPr id="513" name="Google Shape;513;p23"/>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514" name="Google Shape;514;p23"/>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PROJECT OPTION #2 </a:t>
            </a:r>
            <a:endParaRPr b="0" i="0" sz="1400" u="none" cap="none" strike="noStrike">
              <a:solidFill>
                <a:srgbClr val="000000"/>
              </a:solidFill>
              <a:latin typeface="Arial"/>
              <a:ea typeface="Arial"/>
              <a:cs typeface="Arial"/>
              <a:sym typeface="Arial"/>
            </a:endParaRPr>
          </a:p>
        </p:txBody>
      </p:sp>
      <p:grpSp>
        <p:nvGrpSpPr>
          <p:cNvPr id="515" name="Google Shape;515;p23"/>
          <p:cNvGrpSpPr/>
          <p:nvPr/>
        </p:nvGrpSpPr>
        <p:grpSpPr>
          <a:xfrm>
            <a:off x="962033" y="1003725"/>
            <a:ext cx="8746170" cy="458700"/>
            <a:chOff x="3981450" y="1003725"/>
            <a:chExt cx="8746170" cy="458700"/>
          </a:xfrm>
        </p:grpSpPr>
        <p:sp>
          <p:nvSpPr>
            <p:cNvPr id="516" name="Google Shape;516;p23"/>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7" name="Google Shape;517;p23"/>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#2</a:t>
              </a:r>
              <a:endParaRPr b="0" i="0" sz="1400" u="none" cap="none" strike="noStrike">
                <a:solidFill>
                  <a:srgbClr val="000000"/>
                </a:solidFill>
                <a:latin typeface="Arial"/>
                <a:ea typeface="Arial"/>
                <a:cs typeface="Arial"/>
                <a:sym typeface="Arial"/>
              </a:endParaRPr>
            </a:p>
          </p:txBody>
        </p:sp>
      </p:grpSp>
      <p:sp>
        <p:nvSpPr>
          <p:cNvPr id="518" name="Google Shape;518;p23"/>
          <p:cNvSpPr txBox="1"/>
          <p:nvPr/>
        </p:nvSpPr>
        <p:spPr>
          <a:xfrm>
            <a:off x="12526190" y="9220200"/>
            <a:ext cx="53457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FAF6EE"/>
                </a:solidFill>
                <a:latin typeface="Arial"/>
                <a:ea typeface="Arial"/>
                <a:cs typeface="Arial"/>
                <a:sym typeface="Arial"/>
              </a:rPr>
              <a:t>Photo by </a:t>
            </a:r>
            <a:r>
              <a:rPr b="0" i="0" lang="en-US" sz="1800" u="sng" cap="none" strike="noStrike">
                <a:solidFill>
                  <a:srgbClr val="FAF6EE"/>
                </a:solidFill>
                <a:latin typeface="Arial"/>
                <a:ea typeface="Arial"/>
                <a:cs typeface="Arial"/>
                <a:sym typeface="Arial"/>
                <a:hlinkClick r:id="rId3">
                  <a:extLst>
                    <a:ext uri="{A12FA001-AC4F-418D-AE19-62706E023703}">
                      <ahyp:hlinkClr val="tx"/>
                    </a:ext>
                  </a:extLst>
                </a:hlinkClick>
              </a:rPr>
              <a:t>Diana Polekhina</a:t>
            </a:r>
            <a:r>
              <a:rPr b="0" i="0" lang="en-US" sz="1800" u="none" cap="none" strike="noStrike">
                <a:solidFill>
                  <a:srgbClr val="FAF6EE"/>
                </a:solidFill>
                <a:latin typeface="Arial"/>
                <a:ea typeface="Arial"/>
                <a:cs typeface="Arial"/>
                <a:sym typeface="Arial"/>
              </a:rPr>
              <a:t> on </a:t>
            </a:r>
            <a:r>
              <a:rPr b="0" i="0" lang="en-US" sz="1800" u="sng" cap="none" strike="noStrike">
                <a:solidFill>
                  <a:srgbClr val="FAF6EE"/>
                </a:solidFill>
                <a:latin typeface="Arial"/>
                <a:ea typeface="Arial"/>
                <a:cs typeface="Arial"/>
                <a:sym typeface="Arial"/>
                <a:hlinkClick r:id="rId4">
                  <a:extLst>
                    <a:ext uri="{A12FA001-AC4F-418D-AE19-62706E023703}">
                      <ahyp:hlinkClr val="tx"/>
                    </a:ext>
                  </a:extLst>
                </a:hlinkClick>
              </a:rPr>
              <a:t>Unsplash</a:t>
            </a:r>
            <a:endParaRPr b="0" i="0" sz="1800" u="none" cap="none" strike="noStrike">
              <a:solidFill>
                <a:srgbClr val="FAF6EE"/>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22" name="Shape 522"/>
        <p:cNvGrpSpPr/>
        <p:nvPr/>
      </p:nvGrpSpPr>
      <p:grpSpPr>
        <a:xfrm>
          <a:off x="0" y="0"/>
          <a:ext cx="0" cy="0"/>
          <a:chOff x="0" y="0"/>
          <a:chExt cx="0" cy="0"/>
        </a:xfrm>
      </p:grpSpPr>
      <p:sp>
        <p:nvSpPr>
          <p:cNvPr id="523" name="Google Shape;523;p2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24" name="Google Shape;524;p2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25" name="Google Shape;525;p24"/>
          <p:cNvGrpSpPr/>
          <p:nvPr/>
        </p:nvGrpSpPr>
        <p:grpSpPr>
          <a:xfrm>
            <a:off x="1019175" y="1606594"/>
            <a:ext cx="10757475" cy="6437589"/>
            <a:chOff x="0" y="66675"/>
            <a:chExt cx="14343300" cy="8583452"/>
          </a:xfrm>
        </p:grpSpPr>
        <p:sp>
          <p:nvSpPr>
            <p:cNvPr id="526" name="Google Shape;526;p24"/>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Historical Essay on the Emotions of the Climate Justice Movement</a:t>
              </a:r>
              <a:endParaRPr b="0" i="0" sz="1400" u="none" cap="none" strike="noStrike">
                <a:solidFill>
                  <a:srgbClr val="000000"/>
                </a:solidFill>
                <a:latin typeface="Arial"/>
                <a:ea typeface="Arial"/>
                <a:cs typeface="Arial"/>
                <a:sym typeface="Arial"/>
              </a:endParaRPr>
            </a:p>
          </p:txBody>
        </p:sp>
        <p:sp>
          <p:nvSpPr>
            <p:cNvPr id="527" name="Google Shape;527;p24"/>
            <p:cNvSpPr txBox="1"/>
            <p:nvPr/>
          </p:nvSpPr>
          <p:spPr>
            <a:xfrm>
              <a:off x="0" y="5447327"/>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Read </a:t>
              </a:r>
              <a:r>
                <a:rPr b="0"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Climate Change Isn't the First Existential Threat</a:t>
              </a:r>
              <a:r>
                <a:rPr b="0" i="0" lang="en-US" sz="2601" u="none" cap="none" strike="noStrike">
                  <a:solidFill>
                    <a:srgbClr val="4A4849"/>
                  </a:solidFill>
                  <a:latin typeface="Arial"/>
                  <a:ea typeface="Arial"/>
                  <a:cs typeface="Arial"/>
                  <a:sym typeface="Arial"/>
                </a:rPr>
                <a:t>* and write a short paper including your thoughts on the article.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What can we learn about building and handling the emotional responses of a movement for environmental protection from America's ongoing fight for civil rights?</a:t>
              </a:r>
              <a:endParaRPr b="0" i="0" sz="1400" u="none" cap="none" strike="noStrike">
                <a:solidFill>
                  <a:srgbClr val="000000"/>
                </a:solidFill>
                <a:latin typeface="Arial"/>
                <a:ea typeface="Arial"/>
                <a:cs typeface="Arial"/>
                <a:sym typeface="Arial"/>
              </a:endParaRPr>
            </a:p>
          </p:txBody>
        </p:sp>
        <p:sp>
          <p:nvSpPr>
            <p:cNvPr id="528" name="Google Shape;528;p24"/>
            <p:cNvSpPr txBox="1"/>
            <p:nvPr/>
          </p:nvSpPr>
          <p:spPr>
            <a:xfrm>
              <a:off x="0" y="4755524"/>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529" name="Google Shape;529;p24"/>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PROJECT OPTION #3 </a:t>
            </a:r>
            <a:endParaRPr b="0" i="0" sz="1400" u="none" cap="none" strike="noStrike">
              <a:solidFill>
                <a:srgbClr val="000000"/>
              </a:solidFill>
              <a:latin typeface="Arial"/>
              <a:ea typeface="Arial"/>
              <a:cs typeface="Arial"/>
              <a:sym typeface="Arial"/>
            </a:endParaRPr>
          </a:p>
        </p:txBody>
      </p:sp>
      <p:sp>
        <p:nvSpPr>
          <p:cNvPr id="530" name="Google Shape;530;p24"/>
          <p:cNvSpPr txBox="1"/>
          <p:nvPr/>
        </p:nvSpPr>
        <p:spPr>
          <a:xfrm>
            <a:off x="962025" y="9795850"/>
            <a:ext cx="111480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1"/>
              <a:buFont typeface="Arial"/>
              <a:buNone/>
            </a:pPr>
            <a:r>
              <a:rPr b="0" i="0" lang="en-US" sz="2201" u="none" cap="none" strike="noStrike">
                <a:solidFill>
                  <a:srgbClr val="FAF6EE"/>
                </a:solidFill>
                <a:latin typeface="Arial"/>
                <a:ea typeface="Arial"/>
                <a:cs typeface="Arial"/>
                <a:sym typeface="Arial"/>
              </a:rPr>
              <a:t>*</a:t>
            </a:r>
            <a:r>
              <a:rPr b="0" i="1" lang="en-US" sz="2201" u="none" cap="none" strike="noStrike">
                <a:solidFill>
                  <a:srgbClr val="FAF6EE"/>
                </a:solidFill>
                <a:latin typeface="Arial"/>
                <a:ea typeface="Arial"/>
                <a:cs typeface="Arial"/>
                <a:sym typeface="Arial"/>
              </a:rPr>
              <a:t>Content warning for disturbing images and references to slavery and the Jim Crow era</a:t>
            </a:r>
            <a:endParaRPr b="0" i="0" sz="1400" u="none" cap="none" strike="noStrike">
              <a:solidFill>
                <a:srgbClr val="000000"/>
              </a:solidFill>
              <a:latin typeface="Arial"/>
              <a:ea typeface="Arial"/>
              <a:cs typeface="Arial"/>
              <a:sym typeface="Arial"/>
            </a:endParaRPr>
          </a:p>
        </p:txBody>
      </p:sp>
      <p:sp>
        <p:nvSpPr>
          <p:cNvPr id="531" name="Google Shape;531;p24"/>
          <p:cNvSpPr/>
          <p:nvPr/>
        </p:nvSpPr>
        <p:spPr>
          <a:xfrm>
            <a:off x="12109950" y="5715000"/>
            <a:ext cx="6178038" cy="3999706"/>
          </a:xfrm>
          <a:custGeom>
            <a:rect b="b" l="l" r="r" t="t"/>
            <a:pathLst>
              <a:path extrusionOk="0" h="4112808" w="6178038">
                <a:moveTo>
                  <a:pt x="0" y="0"/>
                </a:moveTo>
                <a:lnTo>
                  <a:pt x="6178038" y="0"/>
                </a:lnTo>
                <a:lnTo>
                  <a:pt x="6178038" y="4112808"/>
                </a:lnTo>
                <a:lnTo>
                  <a:pt x="0" y="4112808"/>
                </a:lnTo>
                <a:lnTo>
                  <a:pt x="0" y="0"/>
                </a:lnTo>
                <a:close/>
              </a:path>
            </a:pathLst>
          </a:custGeom>
          <a:blipFill rotWithShape="1">
            <a:blip r:embed="rId4">
              <a:alphaModFix/>
            </a:blip>
            <a:stretch>
              <a:fillRect b="0" l="0" r="0" t="0"/>
            </a:stretch>
          </a:blipFill>
          <a:ln>
            <a:noFill/>
          </a:ln>
        </p:spPr>
      </p:sp>
      <p:sp>
        <p:nvSpPr>
          <p:cNvPr id="532" name="Google Shape;532;p24"/>
          <p:cNvSpPr txBox="1"/>
          <p:nvPr/>
        </p:nvSpPr>
        <p:spPr>
          <a:xfrm>
            <a:off x="12463566" y="203028"/>
            <a:ext cx="5470830" cy="611470"/>
          </a:xfrm>
          <a:prstGeom prst="rect">
            <a:avLst/>
          </a:prstGeom>
          <a:noFill/>
          <a:ln>
            <a:noFill/>
          </a:ln>
        </p:spPr>
        <p:txBody>
          <a:bodyPr anchorCtr="0" anchor="t" bIns="0" lIns="0" spcFirstLastPara="1" rIns="0" wrap="square" tIns="0">
            <a:spAutoFit/>
          </a:bodyPr>
          <a:lstStyle/>
          <a:p>
            <a:pPr indent="0" lvl="0" marL="0" marR="0" rtl="0" algn="just">
              <a:lnSpc>
                <a:spcPct val="139977"/>
              </a:lnSpc>
              <a:spcBef>
                <a:spcPts val="0"/>
              </a:spcBef>
              <a:spcAft>
                <a:spcPts val="0"/>
              </a:spcAft>
              <a:buClr>
                <a:srgbClr val="000000"/>
              </a:buClr>
              <a:buSzPts val="1801"/>
              <a:buFont typeface="Arial"/>
              <a:buNone/>
            </a:pPr>
            <a:r>
              <a:rPr b="0" i="0" lang="en-US" sz="1801" u="none" cap="none" strike="noStrike">
                <a:solidFill>
                  <a:srgbClr val="FAF6EE"/>
                </a:solidFill>
                <a:latin typeface="Arial"/>
                <a:ea typeface="Arial"/>
                <a:cs typeface="Arial"/>
                <a:sym typeface="Arial"/>
              </a:rPr>
              <a:t>Photo: Library of Congress/Interim Archives/Getty Images</a:t>
            </a:r>
            <a:endParaRPr b="0" i="0" sz="1400" u="none" cap="none" strike="noStrike">
              <a:solidFill>
                <a:srgbClr val="000000"/>
              </a:solidFill>
              <a:latin typeface="Arial"/>
              <a:ea typeface="Arial"/>
              <a:cs typeface="Arial"/>
              <a:sym typeface="Arial"/>
            </a:endParaRPr>
          </a:p>
        </p:txBody>
      </p:sp>
      <p:grpSp>
        <p:nvGrpSpPr>
          <p:cNvPr id="533" name="Google Shape;533;p24"/>
          <p:cNvGrpSpPr/>
          <p:nvPr/>
        </p:nvGrpSpPr>
        <p:grpSpPr>
          <a:xfrm>
            <a:off x="962033" y="1003725"/>
            <a:ext cx="8746170" cy="458700"/>
            <a:chOff x="3981450" y="1003725"/>
            <a:chExt cx="8746170" cy="458700"/>
          </a:xfrm>
        </p:grpSpPr>
        <p:sp>
          <p:nvSpPr>
            <p:cNvPr id="534" name="Google Shape;534;p24"/>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35" name="Google Shape;535;p24"/>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#3</a:t>
              </a:r>
              <a:endParaRPr b="0" i="0" sz="1400" u="none" cap="none" strike="noStrike">
                <a:solidFill>
                  <a:srgbClr val="000000"/>
                </a:solidFill>
                <a:latin typeface="Arial"/>
                <a:ea typeface="Arial"/>
                <a:cs typeface="Arial"/>
                <a:sym typeface="Arial"/>
              </a:endParaRPr>
            </a:p>
          </p:txBody>
        </p:sp>
      </p:grpSp>
      <p:sp>
        <p:nvSpPr>
          <p:cNvPr id="536" name="Google Shape;536;p24"/>
          <p:cNvSpPr/>
          <p:nvPr/>
        </p:nvSpPr>
        <p:spPr>
          <a:xfrm>
            <a:off x="12109963" y="1714500"/>
            <a:ext cx="6178038" cy="3999706"/>
          </a:xfrm>
          <a:custGeom>
            <a:rect b="b" l="l" r="r" t="t"/>
            <a:pathLst>
              <a:path extrusionOk="0" h="4112808" w="6178038">
                <a:moveTo>
                  <a:pt x="0" y="0"/>
                </a:moveTo>
                <a:lnTo>
                  <a:pt x="6178038" y="0"/>
                </a:lnTo>
                <a:lnTo>
                  <a:pt x="6178038" y="4112808"/>
                </a:lnTo>
                <a:lnTo>
                  <a:pt x="0" y="4112808"/>
                </a:lnTo>
                <a:lnTo>
                  <a:pt x="0" y="0"/>
                </a:lnTo>
                <a:close/>
              </a:path>
            </a:pathLst>
          </a:custGeom>
          <a:blipFill rotWithShape="1">
            <a:blip r:embed="rId4">
              <a:alphaModFix/>
            </a:blip>
            <a:stretch>
              <a:fillRect b="0" l="0" r="0" t="0"/>
            </a:stretch>
          </a:blipFill>
          <a:ln>
            <a:noFill/>
          </a:ln>
        </p:spPr>
      </p:sp>
      <p:sp>
        <p:nvSpPr>
          <p:cNvPr id="537" name="Google Shape;537;p24"/>
          <p:cNvSpPr/>
          <p:nvPr/>
        </p:nvSpPr>
        <p:spPr>
          <a:xfrm>
            <a:off x="12109963" y="-2285200"/>
            <a:ext cx="6178038" cy="3999706"/>
          </a:xfrm>
          <a:custGeom>
            <a:rect b="b" l="l" r="r" t="t"/>
            <a:pathLst>
              <a:path extrusionOk="0" h="4112808" w="6178038">
                <a:moveTo>
                  <a:pt x="0" y="0"/>
                </a:moveTo>
                <a:lnTo>
                  <a:pt x="6178038" y="0"/>
                </a:lnTo>
                <a:lnTo>
                  <a:pt x="6178038" y="4112808"/>
                </a:lnTo>
                <a:lnTo>
                  <a:pt x="0" y="4112808"/>
                </a:lnTo>
                <a:lnTo>
                  <a:pt x="0" y="0"/>
                </a:lnTo>
                <a:close/>
              </a:path>
            </a:pathLst>
          </a:custGeom>
          <a:blipFill rotWithShape="1">
            <a:blip r:embed="rId4">
              <a:alphaModFix/>
            </a:blip>
            <a:stretch>
              <a:fillRect b="0" l="0" r="0" t="0"/>
            </a:stretch>
          </a:blipFill>
          <a:ln>
            <a:noFill/>
          </a:ln>
        </p:spPr>
      </p:sp>
      <p:sp>
        <p:nvSpPr>
          <p:cNvPr id="538" name="Google Shape;538;p24"/>
          <p:cNvSpPr txBox="1"/>
          <p:nvPr/>
        </p:nvSpPr>
        <p:spPr>
          <a:xfrm>
            <a:off x="4178800" y="-2642600"/>
            <a:ext cx="11246400" cy="96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Library of Congress/Interim Archives/Getty Images. All rights reserved. This content is excluded from our Creative Commons license. For more information, see </a:t>
            </a:r>
            <a:r>
              <a:rPr b="0" i="0" lang="en-US" sz="1800" u="sng" cap="none" strike="noStrike">
                <a:solidFill>
                  <a:schemeClr val="hlink"/>
                </a:solidFill>
                <a:latin typeface="Calibri"/>
                <a:ea typeface="Calibri"/>
                <a:cs typeface="Calibri"/>
                <a:sym typeface="Calibri"/>
                <a:hlinkClick r:id="rId5"/>
              </a:rPr>
              <a:t>https://ocw.mit.edu/help/faq-fair-use/</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42" name="Shape 542"/>
        <p:cNvGrpSpPr/>
        <p:nvPr/>
      </p:nvGrpSpPr>
      <p:grpSpPr>
        <a:xfrm>
          <a:off x="0" y="0"/>
          <a:ext cx="0" cy="0"/>
          <a:chOff x="0" y="0"/>
          <a:chExt cx="0" cy="0"/>
        </a:xfrm>
      </p:grpSpPr>
      <p:sp>
        <p:nvSpPr>
          <p:cNvPr id="543" name="Google Shape;543;p2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44" name="Google Shape;544;p2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45" name="Google Shape;545;p25"/>
          <p:cNvSpPr/>
          <p:nvPr/>
        </p:nvSpPr>
        <p:spPr>
          <a:xfrm>
            <a:off x="12110051" y="5966250"/>
            <a:ext cx="6178038" cy="3750938"/>
          </a:xfrm>
          <a:custGeom>
            <a:rect b="b" l="l" r="r" t="t"/>
            <a:pathLst>
              <a:path extrusionOk="0" h="4121910" w="6178038">
                <a:moveTo>
                  <a:pt x="0" y="0"/>
                </a:moveTo>
                <a:lnTo>
                  <a:pt x="6178038" y="0"/>
                </a:lnTo>
                <a:lnTo>
                  <a:pt x="6178038" y="4121910"/>
                </a:lnTo>
                <a:lnTo>
                  <a:pt x="0" y="4121910"/>
                </a:lnTo>
                <a:lnTo>
                  <a:pt x="0" y="0"/>
                </a:lnTo>
                <a:close/>
              </a:path>
            </a:pathLst>
          </a:custGeom>
          <a:blipFill rotWithShape="1">
            <a:blip r:embed="rId3">
              <a:alphaModFix/>
            </a:blip>
            <a:stretch>
              <a:fillRect b="0" l="0" r="0" t="0"/>
            </a:stretch>
          </a:blipFill>
          <a:ln>
            <a:noFill/>
          </a:ln>
        </p:spPr>
      </p:sp>
      <p:grpSp>
        <p:nvGrpSpPr>
          <p:cNvPr id="546" name="Google Shape;546;p25"/>
          <p:cNvGrpSpPr/>
          <p:nvPr/>
        </p:nvGrpSpPr>
        <p:grpSpPr>
          <a:xfrm>
            <a:off x="1019175" y="1606594"/>
            <a:ext cx="10757475" cy="7444270"/>
            <a:chOff x="0" y="66675"/>
            <a:chExt cx="14343300" cy="9925694"/>
          </a:xfrm>
        </p:grpSpPr>
        <p:sp>
          <p:nvSpPr>
            <p:cNvPr id="547" name="Google Shape;547;p25"/>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Essay on the The White- Centric Discussion of Climate Anxiety</a:t>
              </a:r>
              <a:endParaRPr b="0" i="0" sz="1400" u="none" cap="none" strike="noStrike">
                <a:solidFill>
                  <a:srgbClr val="000000"/>
                </a:solidFill>
                <a:latin typeface="Arial"/>
                <a:ea typeface="Arial"/>
                <a:cs typeface="Arial"/>
                <a:sym typeface="Arial"/>
              </a:endParaRPr>
            </a:p>
          </p:txBody>
        </p:sp>
        <p:sp>
          <p:nvSpPr>
            <p:cNvPr id="548" name="Google Shape;548;p25"/>
            <p:cNvSpPr txBox="1"/>
            <p:nvPr/>
          </p:nvSpPr>
          <p:spPr>
            <a:xfrm>
              <a:off x="0" y="5550869"/>
              <a:ext cx="14238900" cy="444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Read </a:t>
              </a: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The Climate Anxiety Discussion Has a Whiteness Problem</a:t>
              </a:r>
              <a:r>
                <a:rPr b="0" i="0" lang="en-US" sz="2601" u="none" cap="none" strike="noStrike">
                  <a:solidFill>
                    <a:srgbClr val="4A4849"/>
                  </a:solidFill>
                  <a:latin typeface="Arial"/>
                  <a:ea typeface="Arial"/>
                  <a:cs typeface="Arial"/>
                  <a:sym typeface="Arial"/>
                </a:rPr>
                <a:t> and write a short paper including your thoughts on the article. Consider these guiding questions: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100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have POC activists and affected individuals been left out of the climate anxiety discussion?</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do you think can be done to address all types of climate anxiety?</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can we include more voices in the discussion?</a:t>
              </a:r>
              <a:endParaRPr b="0" i="0" sz="1400" u="none" cap="none" strike="noStrike">
                <a:solidFill>
                  <a:srgbClr val="000000"/>
                </a:solidFill>
                <a:latin typeface="Arial"/>
                <a:ea typeface="Arial"/>
                <a:cs typeface="Arial"/>
                <a:sym typeface="Arial"/>
              </a:endParaRPr>
            </a:p>
          </p:txBody>
        </p:sp>
        <p:sp>
          <p:nvSpPr>
            <p:cNvPr id="549" name="Google Shape;549;p25"/>
            <p:cNvSpPr txBox="1"/>
            <p:nvPr/>
          </p:nvSpPr>
          <p:spPr>
            <a:xfrm>
              <a:off x="0" y="485906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550" name="Google Shape;550;p25"/>
          <p:cNvSpPr txBox="1"/>
          <p:nvPr/>
        </p:nvSpPr>
        <p:spPr>
          <a:xfrm>
            <a:off x="9335966" y="9862641"/>
            <a:ext cx="5470800" cy="21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grpSp>
        <p:nvGrpSpPr>
          <p:cNvPr id="551" name="Google Shape;551;p25"/>
          <p:cNvGrpSpPr/>
          <p:nvPr/>
        </p:nvGrpSpPr>
        <p:grpSpPr>
          <a:xfrm>
            <a:off x="962033" y="1003725"/>
            <a:ext cx="8746170" cy="458700"/>
            <a:chOff x="3981450" y="1003725"/>
            <a:chExt cx="8746170" cy="458700"/>
          </a:xfrm>
        </p:grpSpPr>
        <p:sp>
          <p:nvSpPr>
            <p:cNvPr id="552" name="Google Shape;552;p25"/>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53" name="Google Shape;553;p25"/>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#4</a:t>
              </a:r>
              <a:endParaRPr b="0" i="0" sz="1400" u="none" cap="none" strike="noStrike">
                <a:solidFill>
                  <a:srgbClr val="000000"/>
                </a:solidFill>
                <a:latin typeface="Arial"/>
                <a:ea typeface="Arial"/>
                <a:cs typeface="Arial"/>
                <a:sym typeface="Arial"/>
              </a:endParaRPr>
            </a:p>
          </p:txBody>
        </p:sp>
      </p:grpSp>
      <p:sp>
        <p:nvSpPr>
          <p:cNvPr id="554" name="Google Shape;554;p25"/>
          <p:cNvSpPr/>
          <p:nvPr/>
        </p:nvSpPr>
        <p:spPr>
          <a:xfrm>
            <a:off x="12110051" y="2215300"/>
            <a:ext cx="6178038" cy="3750938"/>
          </a:xfrm>
          <a:custGeom>
            <a:rect b="b" l="l" r="r" t="t"/>
            <a:pathLst>
              <a:path extrusionOk="0" h="4121910" w="6178038">
                <a:moveTo>
                  <a:pt x="0" y="0"/>
                </a:moveTo>
                <a:lnTo>
                  <a:pt x="6178038" y="0"/>
                </a:lnTo>
                <a:lnTo>
                  <a:pt x="6178038" y="4121910"/>
                </a:lnTo>
                <a:lnTo>
                  <a:pt x="0" y="4121910"/>
                </a:lnTo>
                <a:lnTo>
                  <a:pt x="0" y="0"/>
                </a:lnTo>
                <a:close/>
              </a:path>
            </a:pathLst>
          </a:custGeom>
          <a:blipFill rotWithShape="1">
            <a:blip r:embed="rId3">
              <a:alphaModFix/>
            </a:blip>
            <a:stretch>
              <a:fillRect b="0" l="0" r="0" t="0"/>
            </a:stretch>
          </a:blipFill>
          <a:ln>
            <a:noFill/>
          </a:ln>
        </p:spPr>
      </p:sp>
      <p:sp>
        <p:nvSpPr>
          <p:cNvPr id="555" name="Google Shape;555;p25"/>
          <p:cNvSpPr/>
          <p:nvPr/>
        </p:nvSpPr>
        <p:spPr>
          <a:xfrm>
            <a:off x="12109601" y="-1535650"/>
            <a:ext cx="6178038" cy="3750938"/>
          </a:xfrm>
          <a:custGeom>
            <a:rect b="b" l="l" r="r" t="t"/>
            <a:pathLst>
              <a:path extrusionOk="0" h="4121910" w="6178038">
                <a:moveTo>
                  <a:pt x="0" y="0"/>
                </a:moveTo>
                <a:lnTo>
                  <a:pt x="6178038" y="0"/>
                </a:lnTo>
                <a:lnTo>
                  <a:pt x="6178038" y="4121910"/>
                </a:lnTo>
                <a:lnTo>
                  <a:pt x="0" y="4121910"/>
                </a:lnTo>
                <a:lnTo>
                  <a:pt x="0" y="0"/>
                </a:lnTo>
                <a:close/>
              </a:path>
            </a:pathLst>
          </a:custGeom>
          <a:blipFill rotWithShape="1">
            <a:blip r:embed="rId3">
              <a:alphaModFix/>
            </a:blip>
            <a:stretch>
              <a:fillRect b="0" l="0" r="0" t="0"/>
            </a:stretch>
          </a:blipFill>
          <a:ln>
            <a:noFill/>
          </a:ln>
        </p:spPr>
      </p:sp>
      <p:sp>
        <p:nvSpPr>
          <p:cNvPr id="556" name="Google Shape;556;p25"/>
          <p:cNvSpPr txBox="1"/>
          <p:nvPr/>
        </p:nvSpPr>
        <p:spPr>
          <a:xfrm>
            <a:off x="5059600" y="-1737350"/>
            <a:ext cx="7050000" cy="9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Yuki Iwamura / Getty Images. All rights reserved. This content is excluded from our Creative Commons license. For more information, see </a:t>
            </a:r>
            <a:r>
              <a:rPr b="0" i="0" lang="en-US" sz="1800" u="sng" cap="none" strike="noStrike">
                <a:solidFill>
                  <a:schemeClr val="hlink"/>
                </a:solidFill>
                <a:latin typeface="Calibri"/>
                <a:ea typeface="Calibri"/>
                <a:cs typeface="Calibri"/>
                <a:sym typeface="Calibri"/>
                <a:hlinkClick r:id="rId5"/>
              </a:rPr>
              <a:t>https://ocw.mit.edu/help/faq-fair-use/ </a:t>
            </a:r>
            <a:r>
              <a:rPr b="0" i="0" lang="en-US"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60" name="Shape 560"/>
        <p:cNvGrpSpPr/>
        <p:nvPr/>
      </p:nvGrpSpPr>
      <p:grpSpPr>
        <a:xfrm>
          <a:off x="0" y="0"/>
          <a:ext cx="0" cy="0"/>
          <a:chOff x="0" y="0"/>
          <a:chExt cx="0" cy="0"/>
        </a:xfrm>
      </p:grpSpPr>
      <p:grpSp>
        <p:nvGrpSpPr>
          <p:cNvPr id="561" name="Google Shape;561;p26"/>
          <p:cNvGrpSpPr/>
          <p:nvPr/>
        </p:nvGrpSpPr>
        <p:grpSpPr>
          <a:xfrm>
            <a:off x="-1248082" y="9570840"/>
            <a:ext cx="20784165" cy="716160"/>
            <a:chOff x="0" y="-38100"/>
            <a:chExt cx="5474019" cy="188619"/>
          </a:xfrm>
        </p:grpSpPr>
        <p:sp>
          <p:nvSpPr>
            <p:cNvPr id="562" name="Google Shape;562;p26"/>
            <p:cNvSpPr/>
            <p:nvPr/>
          </p:nvSpPr>
          <p:spPr>
            <a:xfrm>
              <a:off x="0" y="0"/>
              <a:ext cx="5474019" cy="150519"/>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563" name="Google Shape;563;p26"/>
            <p:cNvSpPr txBox="1"/>
            <p:nvPr/>
          </p:nvSpPr>
          <p:spPr>
            <a:xfrm>
              <a:off x="0" y="-38100"/>
              <a:ext cx="5474019"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4" name="Google Shape;564;p26"/>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565" name="Google Shape;565;p26"/>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136"/>
              <a:buFont typeface="Arial"/>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69" name="Shape 569"/>
        <p:cNvGrpSpPr/>
        <p:nvPr/>
      </p:nvGrpSpPr>
      <p:grpSpPr>
        <a:xfrm>
          <a:off x="0" y="0"/>
          <a:ext cx="0" cy="0"/>
          <a:chOff x="0" y="0"/>
          <a:chExt cx="0" cy="0"/>
        </a:xfrm>
      </p:grpSpPr>
      <p:sp>
        <p:nvSpPr>
          <p:cNvPr id="570" name="Google Shape;570;p27"/>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Module References</a:t>
            </a:r>
            <a:endParaRPr b="0" i="0" sz="1400" u="none" cap="none" strike="noStrike">
              <a:solidFill>
                <a:srgbClr val="000000"/>
              </a:solidFill>
              <a:latin typeface="Arial"/>
              <a:ea typeface="Arial"/>
              <a:cs typeface="Arial"/>
              <a:sym typeface="Arial"/>
            </a:endParaRPr>
          </a:p>
        </p:txBody>
      </p:sp>
      <p:sp>
        <p:nvSpPr>
          <p:cNvPr id="571" name="Google Shape;571;p27"/>
          <p:cNvSpPr txBox="1"/>
          <p:nvPr/>
        </p:nvSpPr>
        <p:spPr>
          <a:xfrm>
            <a:off x="962025" y="2571477"/>
            <a:ext cx="16178700" cy="6468000"/>
          </a:xfrm>
          <a:prstGeom prst="rect">
            <a:avLst/>
          </a:prstGeom>
          <a:noFill/>
          <a:ln>
            <a:noFill/>
          </a:ln>
        </p:spPr>
        <p:txBody>
          <a:bodyPr anchorCtr="0" anchor="t" bIns="0" lIns="0" spcFirstLastPara="1" rIns="0" wrap="square" tIns="0">
            <a:spAutoFit/>
          </a:bodyPr>
          <a:lstStyle/>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Abdo, M., Ward, I., O’Dell, K., Ford, B., Pierce, J. R., Fischer, E. V., &amp;amp; Crooks, J. L. (2019, October 2).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Impact of wildfire smoke on adverse pregnancy outcomes in Colorado</a:t>
            </a:r>
            <a:r>
              <a:rPr b="0" i="0" lang="en-US" sz="2001" u="none" cap="none" strike="noStrike">
                <a:solidFill>
                  <a:srgbClr val="4A4849"/>
                </a:solidFill>
                <a:latin typeface="Arial"/>
                <a:ea typeface="Arial"/>
                <a:cs typeface="Arial"/>
                <a:sym typeface="Arial"/>
              </a:rPr>
              <a:t>, 2007–2015. MDPI.</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Browne, G. (2022, July 11).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The climate anxiety discussion has a whiteness problem</a:t>
            </a:r>
            <a:r>
              <a:rPr b="0" i="0" lang="en-US" sz="2001" u="none" cap="none" strike="noStrike">
                <a:solidFill>
                  <a:srgbClr val="4A4849"/>
                </a:solidFill>
                <a:latin typeface="Arial"/>
                <a:ea typeface="Arial"/>
                <a:cs typeface="Arial"/>
                <a:sym typeface="Arial"/>
              </a:rPr>
              <a:t>. Wired.</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Heglar, M. A. (2020, February 18).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Climate change isn’t the first existential threat</a:t>
            </a:r>
            <a:r>
              <a:rPr b="0" i="0" lang="en-US" sz="2001" u="none" cap="none" strike="noStrike">
                <a:solidFill>
                  <a:srgbClr val="4A4849"/>
                </a:solidFill>
                <a:latin typeface="Arial"/>
                <a:ea typeface="Arial"/>
                <a:cs typeface="Arial"/>
                <a:sym typeface="Arial"/>
              </a:rPr>
              <a:t>. Medium.</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Johnson, A. E. (2022).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How to Find Joy in Climate Action</a:t>
            </a:r>
            <a:r>
              <a:rPr b="0" i="0" lang="en-US" sz="2001" u="none" cap="none" strike="noStrike">
                <a:solidFill>
                  <a:srgbClr val="4A4849"/>
                </a:solidFill>
                <a:latin typeface="Arial"/>
                <a:ea typeface="Arial"/>
                <a:cs typeface="Arial"/>
                <a:sym typeface="Arial"/>
              </a:rPr>
              <a:t>. TEDTalk. TED.</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Lange, J. (2023, March 29).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Who suffers from climate anxiety? not exactly who you might think</a:t>
            </a:r>
            <a:r>
              <a:rPr b="0" i="0" lang="en-US" sz="2001" u="none" cap="none" strike="noStrike">
                <a:solidFill>
                  <a:srgbClr val="4A4849"/>
                </a:solidFill>
                <a:latin typeface="Arial"/>
                <a:ea typeface="Arial"/>
                <a:cs typeface="Arial"/>
                <a:sym typeface="Arial"/>
              </a:rPr>
              <a:t>. Heatmap News.</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Lazarevic, N., Smurthwaite, K. S., Batterham, P. J., Lane, J., Trevenar, S. M., D’Este, C., Clements, A., Joshy, A. M., Hosking, R., Gad, I., Lal, A., Law, H. D., Banwell, C., Randall, D. A., Miller, A., Housen, T., Korda, R. J., &amp;amp; Kirk, M. D. (2023, March 1).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Psychological distress in three Australian communities living with environmental per-and polyfluoroalkyl substances contamination</a:t>
            </a:r>
            <a:r>
              <a:rPr b="0" i="0" lang="en-US" sz="2001" u="none" cap="none" strike="noStrike">
                <a:solidFill>
                  <a:srgbClr val="4A4849"/>
                </a:solidFill>
                <a:latin typeface="Arial"/>
                <a:ea typeface="Arial"/>
                <a:cs typeface="Arial"/>
                <a:sym typeface="Arial"/>
              </a:rPr>
              <a:t>. Science of The Total Environment.</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Li, Q., Zheng, D., Wang, Y., Li, R., Wu, H., Xu, S., Kang, Y., Cao, Y., Chen, X., Zhu, Y., Xu, S., Chen, Z.-J., Lui, P., &amp;amp; Qiao, J. (2020, November 7).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Association between exposure to airborne particulate matter less than 2.5 μm and human fecundity in China</a:t>
            </a:r>
            <a:r>
              <a:rPr b="0" i="0" lang="en-US" sz="2001" u="none" cap="none" strike="noStrike">
                <a:solidFill>
                  <a:srgbClr val="4A4849"/>
                </a:solidFill>
                <a:latin typeface="Arial"/>
                <a:ea typeface="Arial"/>
                <a:cs typeface="Arial"/>
                <a:sym typeface="Arial"/>
              </a:rPr>
              <a:t>. Environment International.</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McDonald, R. I., Chi, H. Y., &amp;amp; Newell, B. R. (2015, October 21).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Personal experience and the “psychological distance” of climate change: An integrative review</a:t>
            </a:r>
            <a:r>
              <a:rPr b="0" i="0" lang="en-US" sz="2001" u="none" cap="none" strike="noStrike">
                <a:solidFill>
                  <a:srgbClr val="4A4849"/>
                </a:solidFill>
                <a:latin typeface="Arial"/>
                <a:ea typeface="Arial"/>
                <a:cs typeface="Arial"/>
                <a:sym typeface="Arial"/>
              </a:rPr>
              <a:t>. Journal of Environmental Psychology.</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McElroy, S., Ilango, S., Dimitrova, A., Gershunov, A., &amp;amp; Benmarhnia, T. (2021, October 6).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Extreme heat, preterm birth, and stillbirth: A global analysis across 14 lower-middle income countries</a:t>
            </a:r>
            <a:r>
              <a:rPr b="0" i="0" lang="en-US" sz="2001" u="none" cap="none" strike="noStrike">
                <a:solidFill>
                  <a:srgbClr val="4A4849"/>
                </a:solidFill>
                <a:latin typeface="Arial"/>
                <a:ea typeface="Arial"/>
                <a:cs typeface="Arial"/>
                <a:sym typeface="Arial"/>
              </a:rPr>
              <a:t>. Environment International.</a:t>
            </a:r>
            <a:endParaRPr b="0" i="0" sz="2001" u="none" cap="none" strike="noStrike">
              <a:solidFill>
                <a:srgbClr val="4A4849"/>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McNamara, K. E., Wetsoby, R., Clisshold, R., &amp; Chandra, A. (2021, June 17). Understanding and responding to climate-driven non-economic loss and damage in the Pacific Islands. Climate Risk Management.</a:t>
            </a:r>
            <a:endParaRPr b="0" i="0" sz="1400" u="none" cap="none" strike="noStrike">
              <a:solidFill>
                <a:schemeClr val="dk1"/>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PFAS Australian map. </a:t>
            </a: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Australian PFAS Chemicals Map</a:t>
            </a:r>
            <a:r>
              <a:rPr b="0" i="0" lang="en-US" sz="2001" u="none" cap="none" strike="noStrike">
                <a:solidFill>
                  <a:srgbClr val="4A4849"/>
                </a:solidFill>
                <a:latin typeface="Arial"/>
                <a:ea typeface="Arial"/>
                <a:cs typeface="Arial"/>
                <a:sym typeface="Arial"/>
              </a:rPr>
              <a:t>. (2018, August 8).</a:t>
            </a:r>
            <a:endParaRPr b="0" i="0" sz="1400" u="none" cap="none" strike="noStrike">
              <a:solidFill>
                <a:schemeClr val="dk1"/>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Schmidt, C. (2023).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Climate anxiety</a:t>
            </a:r>
            <a:r>
              <a:rPr b="0" i="0" lang="en-US" sz="2001" u="none" cap="none" strike="noStrike">
                <a:solidFill>
                  <a:srgbClr val="4A4849"/>
                </a:solidFill>
                <a:latin typeface="Arial"/>
                <a:ea typeface="Arial"/>
                <a:cs typeface="Arial"/>
                <a:sym typeface="Arial"/>
              </a:rPr>
              <a:t>. Harvard Medicine.</a:t>
            </a:r>
            <a:endParaRPr b="0" i="0" sz="2001" u="none" cap="none" strike="noStrike">
              <a:solidFill>
                <a:srgbClr val="4A4849"/>
              </a:solidFill>
              <a:latin typeface="Arial"/>
              <a:ea typeface="Arial"/>
              <a:cs typeface="Arial"/>
              <a:sym typeface="Arial"/>
            </a:endParaRPr>
          </a:p>
        </p:txBody>
      </p:sp>
      <p:grpSp>
        <p:nvGrpSpPr>
          <p:cNvPr id="572" name="Google Shape;572;p27"/>
          <p:cNvGrpSpPr/>
          <p:nvPr/>
        </p:nvGrpSpPr>
        <p:grpSpPr>
          <a:xfrm>
            <a:off x="-344129" y="9570840"/>
            <a:ext cx="19880211" cy="716160"/>
            <a:chOff x="0" y="-38100"/>
            <a:chExt cx="5235940" cy="188619"/>
          </a:xfrm>
        </p:grpSpPr>
        <p:sp>
          <p:nvSpPr>
            <p:cNvPr id="573" name="Google Shape;573;p27"/>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74" name="Google Shape;574;p27"/>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8d8dd7cdb4_0_0"/>
          <p:cNvSpPr txBox="1"/>
          <p:nvPr/>
        </p:nvSpPr>
        <p:spPr>
          <a:xfrm>
            <a:off x="1353300" y="1938500"/>
            <a:ext cx="18571500" cy="356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MIT OpenCourseWare</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hlink"/>
                </a:solidFill>
                <a:latin typeface="Calibri"/>
                <a:ea typeface="Calibri"/>
                <a:cs typeface="Calibri"/>
                <a:sym typeface="Calibri"/>
                <a:hlinkClick r:id="rId3"/>
              </a:rPr>
              <a:t>https://ocw.mit.edu</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RES.11-003 Climate Justice Instructional Toolkit  Spring 2025</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For more information about citing these materials or our Terms of Use, visit </a:t>
            </a:r>
            <a:r>
              <a:rPr b="0" i="0" lang="en-US" sz="3200" u="sng" cap="none" strike="noStrike">
                <a:solidFill>
                  <a:schemeClr val="hlink"/>
                </a:solidFill>
                <a:latin typeface="Calibri"/>
                <a:ea typeface="Calibri"/>
                <a:cs typeface="Calibri"/>
                <a:sym typeface="Calibri"/>
                <a:hlinkClick r:id="rId4"/>
              </a:rPr>
              <a:t>https://ocw.mit.edu/terms</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9" name="Shape 119"/>
        <p:cNvGrpSpPr/>
        <p:nvPr/>
      </p:nvGrpSpPr>
      <p:grpSpPr>
        <a:xfrm>
          <a:off x="0" y="0"/>
          <a:ext cx="0" cy="0"/>
          <a:chOff x="0" y="0"/>
          <a:chExt cx="0" cy="0"/>
        </a:xfrm>
      </p:grpSpPr>
      <p:sp>
        <p:nvSpPr>
          <p:cNvPr id="120" name="Google Shape;120;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Learning Objectives</a:t>
            </a:r>
            <a:endParaRPr b="0" i="0" sz="1400" u="none" cap="none" strike="noStrike">
              <a:solidFill>
                <a:srgbClr val="000000"/>
              </a:solidFill>
              <a:latin typeface="Arial"/>
              <a:ea typeface="Arial"/>
              <a:cs typeface="Arial"/>
              <a:sym typeface="Arial"/>
            </a:endParaRPr>
          </a:p>
        </p:txBody>
      </p:sp>
      <p:sp>
        <p:nvSpPr>
          <p:cNvPr id="121" name="Google Shape;121;p3"/>
          <p:cNvSpPr txBox="1"/>
          <p:nvPr/>
        </p:nvSpPr>
        <p:spPr>
          <a:xfrm>
            <a:off x="13487077"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Discuss</a:t>
            </a:r>
            <a:r>
              <a:rPr b="0" i="0" lang="en-US" sz="3199" u="none" cap="none" strike="noStrike">
                <a:solidFill>
                  <a:srgbClr val="4A4849"/>
                </a:solidFill>
                <a:latin typeface="Arial"/>
                <a:ea typeface="Arial"/>
                <a:cs typeface="Arial"/>
                <a:sym typeface="Arial"/>
              </a:rPr>
              <a:t> strategies of systematically addressing climate anxiety</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9342260"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the unequal psychological impacts of climate change</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5197443"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Recognize </a:t>
            </a:r>
            <a:r>
              <a:rPr b="0" i="0" lang="en-US" sz="3199" u="none" cap="none" strike="noStrike">
                <a:solidFill>
                  <a:srgbClr val="4A4849"/>
                </a:solidFill>
                <a:latin typeface="Arial"/>
                <a:ea typeface="Arial"/>
                <a:cs typeface="Arial"/>
                <a:sym typeface="Arial"/>
              </a:rPr>
              <a:t>different responses to climate change</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1032781"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Identify</a:t>
            </a:r>
            <a:r>
              <a:rPr b="0" i="0" lang="en-US" sz="3199" u="none" cap="none" strike="noStrike">
                <a:solidFill>
                  <a:srgbClr val="4A4849"/>
                </a:solidFill>
                <a:latin typeface="Arial"/>
                <a:ea typeface="Arial"/>
                <a:cs typeface="Arial"/>
                <a:sym typeface="Arial"/>
              </a:rPr>
              <a:t> the causes of climate change emotions</a:t>
            </a:r>
            <a:endParaRPr b="0" i="0" sz="1400" u="none" cap="none" strike="noStrike">
              <a:solidFill>
                <a:srgbClr val="000000"/>
              </a:solidFill>
              <a:latin typeface="Arial"/>
              <a:ea typeface="Arial"/>
              <a:cs typeface="Arial"/>
              <a:sym typeface="Arial"/>
            </a:endParaRPr>
          </a:p>
        </p:txBody>
      </p:sp>
      <p:grpSp>
        <p:nvGrpSpPr>
          <p:cNvPr id="125" name="Google Shape;125;p3"/>
          <p:cNvGrpSpPr/>
          <p:nvPr/>
        </p:nvGrpSpPr>
        <p:grpSpPr>
          <a:xfrm>
            <a:off x="-344129" y="9570840"/>
            <a:ext cx="19880211" cy="716160"/>
            <a:chOff x="0" y="-38100"/>
            <a:chExt cx="5235940" cy="188619"/>
          </a:xfrm>
        </p:grpSpPr>
        <p:sp>
          <p:nvSpPr>
            <p:cNvPr id="126" name="Google Shape;126;p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7" name="Google Shape;127;p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3"/>
          <p:cNvGrpSpPr/>
          <p:nvPr/>
        </p:nvGrpSpPr>
        <p:grpSpPr>
          <a:xfrm>
            <a:off x="1032775" y="2712900"/>
            <a:ext cx="3289104" cy="716100"/>
            <a:chOff x="1032775" y="2712900"/>
            <a:chExt cx="3289104" cy="716100"/>
          </a:xfrm>
        </p:grpSpPr>
        <p:sp>
          <p:nvSpPr>
            <p:cNvPr id="129" name="Google Shape;129;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0" name="Google Shape;130;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grpSp>
        <p:nvGrpSpPr>
          <p:cNvPr id="131" name="Google Shape;131;p3"/>
          <p:cNvGrpSpPr/>
          <p:nvPr/>
        </p:nvGrpSpPr>
        <p:grpSpPr>
          <a:xfrm>
            <a:off x="5197450" y="2712900"/>
            <a:ext cx="3289104" cy="716100"/>
            <a:chOff x="1032775" y="2712900"/>
            <a:chExt cx="3289104" cy="716100"/>
          </a:xfrm>
        </p:grpSpPr>
        <p:sp>
          <p:nvSpPr>
            <p:cNvPr id="132" name="Google Shape;132;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3" name="Google Shape;133;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grpSp>
        <p:nvGrpSpPr>
          <p:cNvPr id="134" name="Google Shape;134;p3"/>
          <p:cNvGrpSpPr/>
          <p:nvPr/>
        </p:nvGrpSpPr>
        <p:grpSpPr>
          <a:xfrm>
            <a:off x="9362125" y="2712900"/>
            <a:ext cx="3289104" cy="716100"/>
            <a:chOff x="1032775" y="2712900"/>
            <a:chExt cx="3289104" cy="716100"/>
          </a:xfrm>
        </p:grpSpPr>
        <p:sp>
          <p:nvSpPr>
            <p:cNvPr id="135" name="Google Shape;135;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6" name="Google Shape;136;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grpSp>
        <p:nvGrpSpPr>
          <p:cNvPr id="137" name="Google Shape;137;p3"/>
          <p:cNvGrpSpPr/>
          <p:nvPr/>
        </p:nvGrpSpPr>
        <p:grpSpPr>
          <a:xfrm>
            <a:off x="13526800" y="2712900"/>
            <a:ext cx="3289104" cy="716100"/>
            <a:chOff x="1032775" y="2712900"/>
            <a:chExt cx="3289104" cy="716100"/>
          </a:xfrm>
        </p:grpSpPr>
        <p:sp>
          <p:nvSpPr>
            <p:cNvPr id="138" name="Google Shape;138;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9" name="Google Shape;139;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3" name="Shape 143"/>
        <p:cNvGrpSpPr/>
        <p:nvPr/>
      </p:nvGrpSpPr>
      <p:grpSpPr>
        <a:xfrm>
          <a:off x="0" y="0"/>
          <a:ext cx="0" cy="0"/>
          <a:chOff x="0" y="0"/>
          <a:chExt cx="0" cy="0"/>
        </a:xfrm>
      </p:grpSpPr>
      <p:grpSp>
        <p:nvGrpSpPr>
          <p:cNvPr id="144" name="Google Shape;144;p4"/>
          <p:cNvGrpSpPr/>
          <p:nvPr/>
        </p:nvGrpSpPr>
        <p:grpSpPr>
          <a:xfrm>
            <a:off x="-1248082" y="9570840"/>
            <a:ext cx="13358044" cy="716160"/>
            <a:chOff x="0" y="-38100"/>
            <a:chExt cx="3518168" cy="188619"/>
          </a:xfrm>
        </p:grpSpPr>
        <p:sp>
          <p:nvSpPr>
            <p:cNvPr id="145" name="Google Shape;145;p4"/>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6" name="Google Shape;146;p4"/>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4"/>
          <p:cNvGrpSpPr/>
          <p:nvPr/>
        </p:nvGrpSpPr>
        <p:grpSpPr>
          <a:xfrm>
            <a:off x="12109962" y="9570840"/>
            <a:ext cx="7108723" cy="716160"/>
            <a:chOff x="0" y="-38100"/>
            <a:chExt cx="1872256" cy="188619"/>
          </a:xfrm>
        </p:grpSpPr>
        <p:sp>
          <p:nvSpPr>
            <p:cNvPr id="148" name="Google Shape;148;p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49" name="Google Shape;149;p4"/>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4"/>
          <p:cNvSpPr/>
          <p:nvPr/>
        </p:nvSpPr>
        <p:spPr>
          <a:xfrm>
            <a:off x="12109962" y="6266595"/>
            <a:ext cx="6178038" cy="3448905"/>
          </a:xfrm>
          <a:custGeom>
            <a:rect b="b" l="l" r="r" t="t"/>
            <a:pathLst>
              <a:path extrusionOk="0" h="3448905" w="6178038">
                <a:moveTo>
                  <a:pt x="0" y="0"/>
                </a:moveTo>
                <a:lnTo>
                  <a:pt x="6178038" y="0"/>
                </a:lnTo>
                <a:lnTo>
                  <a:pt x="6178038" y="3448905"/>
                </a:lnTo>
                <a:lnTo>
                  <a:pt x="0" y="3448905"/>
                </a:lnTo>
                <a:lnTo>
                  <a:pt x="0" y="0"/>
                </a:lnTo>
                <a:close/>
              </a:path>
            </a:pathLst>
          </a:custGeom>
          <a:blipFill rotWithShape="1">
            <a:blip r:embed="rId3">
              <a:alphaModFix/>
            </a:blip>
            <a:stretch>
              <a:fillRect b="0" l="0" r="0" t="0"/>
            </a:stretch>
          </a:blipFill>
          <a:ln>
            <a:noFill/>
          </a:ln>
        </p:spPr>
      </p:sp>
      <p:grpSp>
        <p:nvGrpSpPr>
          <p:cNvPr id="151" name="Google Shape;151;p4"/>
          <p:cNvGrpSpPr/>
          <p:nvPr/>
        </p:nvGrpSpPr>
        <p:grpSpPr>
          <a:xfrm>
            <a:off x="1028700" y="1771494"/>
            <a:ext cx="10425375" cy="7507848"/>
            <a:chOff x="0" y="104775"/>
            <a:chExt cx="13900500" cy="10010464"/>
          </a:xfrm>
        </p:grpSpPr>
        <p:sp>
          <p:nvSpPr>
            <p:cNvPr id="152" name="Google Shape;152;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Warm up</a:t>
              </a:r>
              <a:endParaRPr b="0" i="0" sz="1400" u="none" cap="none" strike="noStrike">
                <a:solidFill>
                  <a:srgbClr val="000000"/>
                </a:solidFill>
                <a:latin typeface="Arial"/>
                <a:ea typeface="Arial"/>
                <a:cs typeface="Arial"/>
                <a:sym typeface="Arial"/>
              </a:endParaRPr>
            </a:p>
          </p:txBody>
        </p:sp>
        <p:sp>
          <p:nvSpPr>
            <p:cNvPr id="153" name="Google Shape;153;p4"/>
            <p:cNvSpPr txBox="1"/>
            <p:nvPr/>
          </p:nvSpPr>
          <p:spPr>
            <a:xfrm>
              <a:off x="0" y="2719939"/>
              <a:ext cx="13528500" cy="73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Discuss the content of the video assigned before class “</a:t>
              </a:r>
              <a:r>
                <a:rPr b="1" i="0" lang="en-US" sz="3200" u="sng" cap="none" strike="noStrike">
                  <a:solidFill>
                    <a:srgbClr val="4A4849"/>
                  </a:solidFill>
                  <a:latin typeface="Arial"/>
                  <a:ea typeface="Arial"/>
                  <a:cs typeface="Arial"/>
                  <a:sym typeface="Arial"/>
                  <a:hlinkClick r:id="rId4">
                    <a:extLst>
                      <a:ext uri="{A12FA001-AC4F-418D-AE19-62706E023703}">
                        <ahyp:hlinkClr val="tx"/>
                      </a:ext>
                    </a:extLst>
                  </a:hlinkClick>
                </a:rPr>
                <a:t>Feeling climate (in)justice.</a:t>
              </a:r>
              <a:r>
                <a:rPr b="1" i="0" lang="en-US" sz="3200"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sng" cap="none" strike="noStrike">
                <a:solidFill>
                  <a:srgbClr val="4A4849"/>
                </a:solidFill>
                <a:latin typeface="Arial"/>
                <a:ea typeface="Arial"/>
                <a:cs typeface="Arial"/>
                <a:sym typeface="Arial"/>
                <a:hlinkClick r:id="rId5">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4A4849"/>
                  </a:solidFill>
                  <a:latin typeface="Arial"/>
                  <a:ea typeface="Arial"/>
                  <a:cs typeface="Arial"/>
                  <a:sym typeface="Arial"/>
                </a:rPr>
                <a:t>Turn to a partner or small group and discuss using these guiding questions:</a:t>
              </a:r>
              <a:endParaRPr b="0" i="0" sz="1400" u="none" cap="none" strike="noStrike">
                <a:solidFill>
                  <a:srgbClr val="000000"/>
                </a:solidFill>
                <a:latin typeface="Arial"/>
                <a:ea typeface="Arial"/>
                <a:cs typeface="Arial"/>
                <a:sym typeface="Arial"/>
              </a:endParaRPr>
            </a:p>
            <a:p>
              <a:pPr indent="-431800" lvl="1" marL="457200" marR="0" rtl="0" algn="l">
                <a:lnSpc>
                  <a:spcPct val="100000"/>
                </a:lnSpc>
                <a:spcBef>
                  <a:spcPts val="1000"/>
                </a:spcBef>
                <a:spcAft>
                  <a:spcPts val="0"/>
                </a:spcAft>
                <a:buClr>
                  <a:srgbClr val="4A4849"/>
                </a:buClr>
                <a:buSzPts val="3200"/>
                <a:buFont typeface="Arial"/>
                <a:buChar char="•"/>
              </a:pPr>
              <a:r>
                <a:rPr b="0" i="0" lang="en-US" sz="3200" u="none" cap="none" strike="noStrike">
                  <a:solidFill>
                    <a:srgbClr val="4A4849"/>
                  </a:solidFill>
                  <a:latin typeface="Arial"/>
                  <a:ea typeface="Arial"/>
                  <a:cs typeface="Arial"/>
                  <a:sym typeface="Arial"/>
                </a:rPr>
                <a:t>In what ways can the discussion of climate change and climate feelings be changed to help individuals feel more supported?</a:t>
              </a:r>
              <a:endParaRPr b="0" i="0" sz="1400" u="none" cap="none" strike="noStrike">
                <a:solidFill>
                  <a:srgbClr val="000000"/>
                </a:solidFill>
                <a:latin typeface="Arial"/>
                <a:ea typeface="Arial"/>
                <a:cs typeface="Arial"/>
                <a:sym typeface="Arial"/>
              </a:endParaRPr>
            </a:p>
            <a:p>
              <a:pPr indent="-431800" lvl="1" marL="457200" marR="0" rtl="0" algn="l">
                <a:lnSpc>
                  <a:spcPct val="100000"/>
                </a:lnSpc>
                <a:spcBef>
                  <a:spcPts val="0"/>
                </a:spcBef>
                <a:spcAft>
                  <a:spcPts val="0"/>
                </a:spcAft>
                <a:buClr>
                  <a:srgbClr val="4A4849"/>
                </a:buClr>
                <a:buSzPts val="3200"/>
                <a:buFont typeface="Arial"/>
                <a:buChar char="•"/>
              </a:pPr>
              <a:r>
                <a:rPr b="0" i="0" lang="en-US" sz="3200" u="none" cap="none" strike="noStrike">
                  <a:solidFill>
                    <a:srgbClr val="4A4849"/>
                  </a:solidFill>
                  <a:latin typeface="Arial"/>
                  <a:ea typeface="Arial"/>
                  <a:cs typeface="Arial"/>
                  <a:sym typeface="Arial"/>
                </a:rPr>
                <a:t>Do you agree or disagree with her argument about climate anxiety blaming individuals? What about greenhouse gaslighting?</a:t>
              </a:r>
              <a:endParaRPr b="0" i="0" sz="1400" u="none" cap="none" strike="noStrike">
                <a:solidFill>
                  <a:srgbClr val="000000"/>
                </a:solidFill>
                <a:latin typeface="Arial"/>
                <a:ea typeface="Arial"/>
                <a:cs typeface="Arial"/>
                <a:sym typeface="Arial"/>
              </a:endParaRPr>
            </a:p>
          </p:txBody>
        </p:sp>
      </p:grpSp>
      <p:sp>
        <p:nvSpPr>
          <p:cNvPr id="154" name="Google Shape;154;p4"/>
          <p:cNvSpPr/>
          <p:nvPr/>
        </p:nvSpPr>
        <p:spPr>
          <a:xfrm>
            <a:off x="12109962" y="2817691"/>
            <a:ext cx="6178038" cy="3448905"/>
          </a:xfrm>
          <a:custGeom>
            <a:rect b="b" l="l" r="r" t="t"/>
            <a:pathLst>
              <a:path extrusionOk="0" h="3448905" w="6178038">
                <a:moveTo>
                  <a:pt x="0" y="0"/>
                </a:moveTo>
                <a:lnTo>
                  <a:pt x="6178038" y="0"/>
                </a:lnTo>
                <a:lnTo>
                  <a:pt x="6178038" y="3448904"/>
                </a:lnTo>
                <a:lnTo>
                  <a:pt x="0" y="3448904"/>
                </a:lnTo>
                <a:lnTo>
                  <a:pt x="0" y="0"/>
                </a:lnTo>
                <a:close/>
              </a:path>
            </a:pathLst>
          </a:custGeom>
          <a:blipFill rotWithShape="1">
            <a:blip r:embed="rId3">
              <a:alphaModFix/>
            </a:blip>
            <a:stretch>
              <a:fillRect b="0" l="0" r="0" t="0"/>
            </a:stretch>
          </a:blipFill>
          <a:ln>
            <a:noFill/>
          </a:ln>
        </p:spPr>
      </p:sp>
      <p:sp>
        <p:nvSpPr>
          <p:cNvPr id="155" name="Google Shape;155;p4"/>
          <p:cNvSpPr/>
          <p:nvPr/>
        </p:nvSpPr>
        <p:spPr>
          <a:xfrm>
            <a:off x="12109962" y="-631214"/>
            <a:ext cx="6178038" cy="3448905"/>
          </a:xfrm>
          <a:custGeom>
            <a:rect b="b" l="l" r="r" t="t"/>
            <a:pathLst>
              <a:path extrusionOk="0" h="3448905" w="6178038">
                <a:moveTo>
                  <a:pt x="0" y="0"/>
                </a:moveTo>
                <a:lnTo>
                  <a:pt x="6178038" y="0"/>
                </a:lnTo>
                <a:lnTo>
                  <a:pt x="6178038" y="3448905"/>
                </a:lnTo>
                <a:lnTo>
                  <a:pt x="0" y="3448905"/>
                </a:lnTo>
                <a:lnTo>
                  <a:pt x="0" y="0"/>
                </a:lnTo>
                <a:close/>
              </a:path>
            </a:pathLst>
          </a:custGeom>
          <a:blipFill rotWithShape="1">
            <a:blip r:embed="rId3">
              <a:alphaModFix/>
            </a:blip>
            <a:stretch>
              <a:fillRect b="0" l="0" r="0" t="0"/>
            </a:stretch>
          </a:blipFill>
          <a:ln>
            <a:noFill/>
          </a:ln>
        </p:spPr>
      </p:sp>
      <p:sp>
        <p:nvSpPr>
          <p:cNvPr id="156" name="Google Shape;156;p4"/>
          <p:cNvSpPr txBox="1"/>
          <p:nvPr/>
        </p:nvSpPr>
        <p:spPr>
          <a:xfrm>
            <a:off x="3218675" y="-969325"/>
            <a:ext cx="15608700" cy="33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Blanche Verlie. All rights reserved. This content is excluded from our Creative Commons license. For more information, see </a:t>
            </a:r>
            <a:r>
              <a:rPr b="0" i="0" lang="en-US" sz="1800" u="sng" cap="none" strike="noStrike">
                <a:solidFill>
                  <a:schemeClr val="hlink"/>
                </a:solidFill>
                <a:latin typeface="Calibri"/>
                <a:ea typeface="Calibri"/>
                <a:cs typeface="Calibri"/>
                <a:sym typeface="Calibri"/>
                <a:hlinkClick r:id="rId6"/>
              </a:rPr>
              <a:t>https://ocw.mit.edu/help/faq-fair-use/</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0" name="Shape 160"/>
        <p:cNvGrpSpPr/>
        <p:nvPr/>
      </p:nvGrpSpPr>
      <p:grpSpPr>
        <a:xfrm>
          <a:off x="0" y="0"/>
          <a:ext cx="0" cy="0"/>
          <a:chOff x="0" y="0"/>
          <a:chExt cx="0" cy="0"/>
        </a:xfrm>
      </p:grpSpPr>
      <p:grpSp>
        <p:nvGrpSpPr>
          <p:cNvPr id="161" name="Google Shape;161;p5"/>
          <p:cNvGrpSpPr/>
          <p:nvPr/>
        </p:nvGrpSpPr>
        <p:grpSpPr>
          <a:xfrm>
            <a:off x="-1248082" y="9570840"/>
            <a:ext cx="13358044" cy="716160"/>
            <a:chOff x="0" y="-38100"/>
            <a:chExt cx="3518168" cy="188619"/>
          </a:xfrm>
        </p:grpSpPr>
        <p:sp>
          <p:nvSpPr>
            <p:cNvPr id="162" name="Google Shape;162;p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63" name="Google Shape;163;p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5"/>
          <p:cNvGrpSpPr/>
          <p:nvPr/>
        </p:nvGrpSpPr>
        <p:grpSpPr>
          <a:xfrm>
            <a:off x="12109962" y="9570840"/>
            <a:ext cx="7108723" cy="716160"/>
            <a:chOff x="0" y="-38100"/>
            <a:chExt cx="1872256" cy="188619"/>
          </a:xfrm>
        </p:grpSpPr>
        <p:sp>
          <p:nvSpPr>
            <p:cNvPr id="165" name="Google Shape;165;p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66" name="Google Shape;166;p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5"/>
          <p:cNvGrpSpPr/>
          <p:nvPr/>
        </p:nvGrpSpPr>
        <p:grpSpPr>
          <a:xfrm>
            <a:off x="1028700" y="3818112"/>
            <a:ext cx="10425375" cy="2764522"/>
            <a:chOff x="0" y="104775"/>
            <a:chExt cx="13900500" cy="3686030"/>
          </a:xfrm>
        </p:grpSpPr>
        <p:sp>
          <p:nvSpPr>
            <p:cNvPr id="168" name="Google Shape;168;p5"/>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69" name="Google Shape;169;p5"/>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1</a:t>
              </a:r>
              <a:endParaRPr b="0" i="0" sz="1400" u="none" cap="none" strike="noStrike">
                <a:solidFill>
                  <a:srgbClr val="000000"/>
                </a:solidFill>
                <a:latin typeface="Arial"/>
                <a:ea typeface="Arial"/>
                <a:cs typeface="Arial"/>
                <a:sym typeface="Arial"/>
              </a:endParaRPr>
            </a:p>
          </p:txBody>
        </p:sp>
      </p:grpSp>
      <p:sp>
        <p:nvSpPr>
          <p:cNvPr id="170" name="Google Shape;170;p5"/>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417" r="-135453" t="0"/>
            </a:stretch>
          </a:blipFill>
          <a:ln>
            <a:noFill/>
          </a:ln>
        </p:spPr>
      </p:sp>
      <p:sp>
        <p:nvSpPr>
          <p:cNvPr id="171" name="Google Shape;171;p5"/>
          <p:cNvSpPr txBox="1"/>
          <p:nvPr/>
        </p:nvSpPr>
        <p:spPr>
          <a:xfrm>
            <a:off x="12342712" y="93345"/>
            <a:ext cx="57126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1" lang="en-US" sz="1799" u="none" cap="none" strike="noStrike">
                <a:solidFill>
                  <a:srgbClr val="4A4849"/>
                </a:solidFill>
                <a:latin typeface="Arial"/>
                <a:ea typeface="Arial"/>
                <a:cs typeface="Arial"/>
                <a:sym typeface="Arial"/>
              </a:rPr>
              <a:t>Photo courtesy of igooo101 on </a:t>
            </a:r>
            <a:r>
              <a:rPr b="0" i="1" lang="en-US" sz="1799" u="sng" cap="none" strike="noStrike">
                <a:solidFill>
                  <a:schemeClr val="hlink"/>
                </a:solidFill>
                <a:latin typeface="Arial"/>
                <a:ea typeface="Arial"/>
                <a:cs typeface="Arial"/>
                <a:sym typeface="Arial"/>
                <a:hlinkClick r:id="rId4"/>
              </a:rPr>
              <a:t>Flickr</a:t>
            </a:r>
            <a:r>
              <a:rPr b="0" i="1" lang="en-US" sz="1799" u="none" cap="none" strike="noStrike">
                <a:solidFill>
                  <a:srgbClr val="4A4849"/>
                </a:solidFill>
                <a:latin typeface="Arial"/>
                <a:ea typeface="Arial"/>
                <a:cs typeface="Arial"/>
                <a:sym typeface="Arial"/>
              </a:rPr>
              <a:t>.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5" name="Shape 175"/>
        <p:cNvGrpSpPr/>
        <p:nvPr/>
      </p:nvGrpSpPr>
      <p:grpSpPr>
        <a:xfrm>
          <a:off x="0" y="0"/>
          <a:ext cx="0" cy="0"/>
          <a:chOff x="0" y="0"/>
          <a:chExt cx="0" cy="0"/>
        </a:xfrm>
      </p:grpSpPr>
      <p:grpSp>
        <p:nvGrpSpPr>
          <p:cNvPr id="176" name="Google Shape;176;p6"/>
          <p:cNvGrpSpPr/>
          <p:nvPr/>
        </p:nvGrpSpPr>
        <p:grpSpPr>
          <a:xfrm>
            <a:off x="-1248082" y="9570840"/>
            <a:ext cx="19536082" cy="716160"/>
            <a:chOff x="0" y="-38100"/>
            <a:chExt cx="5145306" cy="188619"/>
          </a:xfrm>
        </p:grpSpPr>
        <p:sp>
          <p:nvSpPr>
            <p:cNvPr id="177" name="Google Shape;177;p6"/>
            <p:cNvSpPr/>
            <p:nvPr/>
          </p:nvSpPr>
          <p:spPr>
            <a:xfrm>
              <a:off x="0" y="0"/>
              <a:ext cx="5145306" cy="150519"/>
            </a:xfrm>
            <a:custGeom>
              <a:rect b="b" l="l" r="r" t="t"/>
              <a:pathLst>
                <a:path extrusionOk="0" h="150519" w="5145306">
                  <a:moveTo>
                    <a:pt x="0" y="0"/>
                  </a:moveTo>
                  <a:lnTo>
                    <a:pt x="5145306" y="0"/>
                  </a:lnTo>
                  <a:lnTo>
                    <a:pt x="5145306" y="150519"/>
                  </a:lnTo>
                  <a:lnTo>
                    <a:pt x="0" y="150519"/>
                  </a:lnTo>
                  <a:close/>
                </a:path>
              </a:pathLst>
            </a:custGeom>
            <a:solidFill>
              <a:srgbClr val="4A4849"/>
            </a:solidFill>
            <a:ln>
              <a:noFill/>
            </a:ln>
          </p:spPr>
        </p:sp>
        <p:sp>
          <p:nvSpPr>
            <p:cNvPr id="178" name="Google Shape;178;p6"/>
            <p:cNvSpPr txBox="1"/>
            <p:nvPr/>
          </p:nvSpPr>
          <p:spPr>
            <a:xfrm>
              <a:off x="0" y="-38100"/>
              <a:ext cx="514530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6"/>
          <p:cNvSpPr/>
          <p:nvPr/>
        </p:nvSpPr>
        <p:spPr>
          <a:xfrm>
            <a:off x="12197129" y="2812200"/>
            <a:ext cx="2227425" cy="5383505"/>
          </a:xfrm>
          <a:custGeom>
            <a:rect b="b" l="l" r="r" t="t"/>
            <a:pathLst>
              <a:path extrusionOk="0" h="7178006" w="2969900">
                <a:moveTo>
                  <a:pt x="0" y="0"/>
                </a:moveTo>
                <a:lnTo>
                  <a:pt x="2969900" y="0"/>
                </a:lnTo>
                <a:lnTo>
                  <a:pt x="2969900" y="7178006"/>
                </a:lnTo>
                <a:lnTo>
                  <a:pt x="0" y="7178006"/>
                </a:lnTo>
                <a:lnTo>
                  <a:pt x="0" y="0"/>
                </a:lnTo>
                <a:close/>
              </a:path>
            </a:pathLst>
          </a:custGeom>
          <a:blipFill rotWithShape="1">
            <a:blip r:embed="rId3">
              <a:alphaModFix/>
            </a:blip>
            <a:stretch>
              <a:fillRect b="0" l="0" r="0" t="0"/>
            </a:stretch>
          </a:blipFill>
          <a:ln>
            <a:noFill/>
          </a:ln>
        </p:spPr>
      </p:sp>
      <p:grpSp>
        <p:nvGrpSpPr>
          <p:cNvPr id="180" name="Google Shape;180;p6"/>
          <p:cNvGrpSpPr/>
          <p:nvPr/>
        </p:nvGrpSpPr>
        <p:grpSpPr>
          <a:xfrm>
            <a:off x="10235795" y="1936853"/>
            <a:ext cx="1750695" cy="1750695"/>
            <a:chOff x="0" y="0"/>
            <a:chExt cx="812800" cy="812800"/>
          </a:xfrm>
        </p:grpSpPr>
        <p:sp>
          <p:nvSpPr>
            <p:cNvPr id="181" name="Google Shape;18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49"/>
                <a:buFont typeface="Arial"/>
                <a:buNone/>
              </a:pPr>
              <a:r>
                <a:rPr b="1" i="0" lang="en-US" sz="1449" u="none" cap="none" strike="noStrike">
                  <a:solidFill>
                    <a:srgbClr val="FFFFFF"/>
                  </a:solidFill>
                  <a:latin typeface="Arial"/>
                  <a:ea typeface="Arial"/>
                  <a:cs typeface="Arial"/>
                  <a:sym typeface="Arial"/>
                </a:rPr>
                <a:t>Climate Anxiety</a:t>
              </a:r>
              <a:endParaRPr b="0" i="0" sz="1400" u="none" cap="none" strike="noStrike">
                <a:solidFill>
                  <a:srgbClr val="000000"/>
                </a:solidFill>
                <a:latin typeface="Arial"/>
                <a:ea typeface="Arial"/>
                <a:cs typeface="Arial"/>
                <a:sym typeface="Arial"/>
              </a:endParaRPr>
            </a:p>
          </p:txBody>
        </p:sp>
      </p:grpSp>
      <p:grpSp>
        <p:nvGrpSpPr>
          <p:cNvPr id="183" name="Google Shape;183;p6"/>
          <p:cNvGrpSpPr/>
          <p:nvPr/>
        </p:nvGrpSpPr>
        <p:grpSpPr>
          <a:xfrm>
            <a:off x="9360447" y="4020240"/>
            <a:ext cx="1750695" cy="1750695"/>
            <a:chOff x="0" y="0"/>
            <a:chExt cx="812800" cy="812800"/>
          </a:xfrm>
        </p:grpSpPr>
        <p:sp>
          <p:nvSpPr>
            <p:cNvPr id="184" name="Google Shape;18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2E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49"/>
                <a:buFont typeface="Arial"/>
                <a:buNone/>
              </a:pPr>
              <a:r>
                <a:rPr b="1" i="0" lang="en-US" sz="1449" u="none" cap="none" strike="noStrike">
                  <a:solidFill>
                    <a:srgbClr val="FFFFFF"/>
                  </a:solidFill>
                  <a:latin typeface="Arial"/>
                  <a:ea typeface="Arial"/>
                  <a:cs typeface="Arial"/>
                  <a:sym typeface="Arial"/>
                </a:rPr>
                <a:t>Guilt</a:t>
              </a:r>
              <a:endParaRPr b="0" i="0" sz="1400" u="none" cap="none" strike="noStrike">
                <a:solidFill>
                  <a:srgbClr val="000000"/>
                </a:solidFill>
                <a:latin typeface="Arial"/>
                <a:ea typeface="Arial"/>
                <a:cs typeface="Arial"/>
                <a:sym typeface="Arial"/>
              </a:endParaRPr>
            </a:p>
          </p:txBody>
        </p:sp>
      </p:grpSp>
      <p:grpSp>
        <p:nvGrpSpPr>
          <p:cNvPr id="186" name="Google Shape;186;p6"/>
          <p:cNvGrpSpPr/>
          <p:nvPr/>
        </p:nvGrpSpPr>
        <p:grpSpPr>
          <a:xfrm>
            <a:off x="10084631" y="6103626"/>
            <a:ext cx="1750695" cy="1750695"/>
            <a:chOff x="0" y="0"/>
            <a:chExt cx="812800" cy="812800"/>
          </a:xfrm>
        </p:grpSpPr>
        <p:sp>
          <p:nvSpPr>
            <p:cNvPr id="187" name="Google Shape;18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C6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149"/>
                <a:buFont typeface="Arial"/>
                <a:buNone/>
              </a:pPr>
              <a:r>
                <a:rPr b="1" i="0" lang="en-US" sz="1149" u="none" cap="none" strike="noStrike">
                  <a:solidFill>
                    <a:srgbClr val="FFFFFF"/>
                  </a:solidFill>
                  <a:latin typeface="Arial"/>
                  <a:ea typeface="Arial"/>
                  <a:cs typeface="Arial"/>
                  <a:sym typeface="Arial"/>
                </a:rPr>
                <a:t>Optimism</a:t>
              </a:r>
              <a:endParaRPr b="0" i="0" sz="1400" u="none" cap="none" strike="noStrike">
                <a:solidFill>
                  <a:srgbClr val="000000"/>
                </a:solidFill>
                <a:latin typeface="Arial"/>
                <a:ea typeface="Arial"/>
                <a:cs typeface="Arial"/>
                <a:sym typeface="Arial"/>
              </a:endParaRPr>
            </a:p>
          </p:txBody>
        </p:sp>
      </p:grpSp>
      <p:grpSp>
        <p:nvGrpSpPr>
          <p:cNvPr id="189" name="Google Shape;189;p6"/>
          <p:cNvGrpSpPr/>
          <p:nvPr/>
        </p:nvGrpSpPr>
        <p:grpSpPr>
          <a:xfrm>
            <a:off x="14716126" y="1936853"/>
            <a:ext cx="1750695" cy="1750695"/>
            <a:chOff x="0" y="0"/>
            <a:chExt cx="812800" cy="812800"/>
          </a:xfrm>
        </p:grpSpPr>
        <p:sp>
          <p:nvSpPr>
            <p:cNvPr id="190" name="Google Shape;19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5C0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49"/>
                <a:buFont typeface="Arial"/>
                <a:buNone/>
              </a:pPr>
              <a:r>
                <a:rPr b="1" i="0" lang="en-US" sz="1449" u="none" cap="none" strike="noStrike">
                  <a:solidFill>
                    <a:srgbClr val="FFFFFF"/>
                  </a:solidFill>
                  <a:latin typeface="Arial"/>
                  <a:ea typeface="Arial"/>
                  <a:cs typeface="Arial"/>
                  <a:sym typeface="Arial"/>
                </a:rPr>
                <a:t>Anger</a:t>
              </a:r>
              <a:endParaRPr b="0" i="0" sz="1400" u="none" cap="none" strike="noStrike">
                <a:solidFill>
                  <a:srgbClr val="000000"/>
                </a:solidFill>
                <a:latin typeface="Arial"/>
                <a:ea typeface="Arial"/>
                <a:cs typeface="Arial"/>
                <a:sym typeface="Arial"/>
              </a:endParaRPr>
            </a:p>
          </p:txBody>
        </p:sp>
      </p:grpSp>
      <p:grpSp>
        <p:nvGrpSpPr>
          <p:cNvPr id="192" name="Google Shape;192;p6"/>
          <p:cNvGrpSpPr/>
          <p:nvPr/>
        </p:nvGrpSpPr>
        <p:grpSpPr>
          <a:xfrm>
            <a:off x="15508605" y="4020240"/>
            <a:ext cx="1750695" cy="1750695"/>
            <a:chOff x="0" y="0"/>
            <a:chExt cx="812800" cy="812800"/>
          </a:xfrm>
        </p:grpSpPr>
        <p:sp>
          <p:nvSpPr>
            <p:cNvPr id="193" name="Google Shape;19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CB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49"/>
                <a:buFont typeface="Arial"/>
                <a:buNone/>
              </a:pPr>
              <a:r>
                <a:rPr b="1" i="0" lang="en-US" sz="1449" u="none" cap="none" strike="noStrike">
                  <a:solidFill>
                    <a:srgbClr val="FFFFFF"/>
                  </a:solidFill>
                  <a:latin typeface="Arial"/>
                  <a:ea typeface="Arial"/>
                  <a:cs typeface="Arial"/>
                  <a:sym typeface="Arial"/>
                </a:rPr>
                <a:t>Hopelessness</a:t>
              </a:r>
              <a:endParaRPr b="0" i="0" sz="1400" u="none" cap="none" strike="noStrike">
                <a:solidFill>
                  <a:srgbClr val="000000"/>
                </a:solidFill>
                <a:latin typeface="Arial"/>
                <a:ea typeface="Arial"/>
                <a:cs typeface="Arial"/>
                <a:sym typeface="Arial"/>
              </a:endParaRPr>
            </a:p>
          </p:txBody>
        </p:sp>
      </p:grpSp>
      <p:grpSp>
        <p:nvGrpSpPr>
          <p:cNvPr id="195" name="Google Shape;195;p6"/>
          <p:cNvGrpSpPr/>
          <p:nvPr/>
        </p:nvGrpSpPr>
        <p:grpSpPr>
          <a:xfrm>
            <a:off x="14786357" y="6103626"/>
            <a:ext cx="1750695" cy="1750695"/>
            <a:chOff x="0" y="0"/>
            <a:chExt cx="812800" cy="812800"/>
          </a:xfrm>
        </p:grpSpPr>
        <p:sp>
          <p:nvSpPr>
            <p:cNvPr id="196" name="Google Shape;19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3A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49"/>
                <a:buFont typeface="Arial"/>
                <a:buNone/>
              </a:pPr>
              <a:r>
                <a:rPr b="1" i="0" lang="en-US" sz="1449" u="none" cap="none" strike="noStrike">
                  <a:solidFill>
                    <a:srgbClr val="FFFFFF"/>
                  </a:solidFill>
                  <a:latin typeface="Arial"/>
                  <a:ea typeface="Arial"/>
                  <a:cs typeface="Arial"/>
                  <a:sym typeface="Arial"/>
                </a:rPr>
                <a:t>Doubt</a:t>
              </a:r>
              <a:endParaRPr b="0" i="0" sz="1400" u="none" cap="none" strike="noStrike">
                <a:solidFill>
                  <a:srgbClr val="000000"/>
                </a:solidFill>
                <a:latin typeface="Arial"/>
                <a:ea typeface="Arial"/>
                <a:cs typeface="Arial"/>
                <a:sym typeface="Arial"/>
              </a:endParaRPr>
            </a:p>
          </p:txBody>
        </p:sp>
      </p:grpSp>
      <p:grpSp>
        <p:nvGrpSpPr>
          <p:cNvPr id="198" name="Google Shape;198;p6"/>
          <p:cNvGrpSpPr/>
          <p:nvPr/>
        </p:nvGrpSpPr>
        <p:grpSpPr>
          <a:xfrm>
            <a:off x="12435494" y="928825"/>
            <a:ext cx="1750695" cy="1750695"/>
            <a:chOff x="0" y="0"/>
            <a:chExt cx="812800" cy="812800"/>
          </a:xfrm>
        </p:grpSpPr>
        <p:sp>
          <p:nvSpPr>
            <p:cNvPr id="199" name="Google Shape;19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5A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449"/>
                <a:buFont typeface="Arial"/>
                <a:buNone/>
              </a:pPr>
              <a:r>
                <a:rPr b="1" i="0" lang="en-US" sz="1449" u="none" cap="none" strike="noStrike">
                  <a:solidFill>
                    <a:srgbClr val="FFFFFF"/>
                  </a:solidFill>
                  <a:latin typeface="Arial"/>
                  <a:ea typeface="Arial"/>
                  <a:cs typeface="Arial"/>
                  <a:sym typeface="Arial"/>
                </a:rPr>
                <a:t>Joy</a:t>
              </a:r>
              <a:endParaRPr b="0" i="0" sz="1400" u="none" cap="none" strike="noStrike">
                <a:solidFill>
                  <a:srgbClr val="000000"/>
                </a:solidFill>
                <a:latin typeface="Arial"/>
                <a:ea typeface="Arial"/>
                <a:cs typeface="Arial"/>
                <a:sym typeface="Arial"/>
              </a:endParaRPr>
            </a:p>
          </p:txBody>
        </p:sp>
      </p:grpSp>
      <p:grpSp>
        <p:nvGrpSpPr>
          <p:cNvPr id="201" name="Google Shape;201;p6"/>
          <p:cNvGrpSpPr/>
          <p:nvPr/>
        </p:nvGrpSpPr>
        <p:grpSpPr>
          <a:xfrm>
            <a:off x="1028700" y="1711246"/>
            <a:ext cx="7444800" cy="5234446"/>
            <a:chOff x="0" y="66675"/>
            <a:chExt cx="9926400" cy="6979261"/>
          </a:xfrm>
        </p:grpSpPr>
        <p:sp>
          <p:nvSpPr>
            <p:cNvPr id="202" name="Google Shape;202;p6"/>
            <p:cNvSpPr txBox="1"/>
            <p:nvPr/>
          </p:nvSpPr>
          <p:spPr>
            <a:xfrm>
              <a:off x="0" y="66675"/>
              <a:ext cx="99264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Thoughts and Feelings about the Environment</a:t>
              </a:r>
              <a:endParaRPr b="0" i="0" sz="1400" u="none" cap="none" strike="noStrike">
                <a:solidFill>
                  <a:srgbClr val="000000"/>
                </a:solidFill>
                <a:latin typeface="Arial"/>
                <a:ea typeface="Arial"/>
                <a:cs typeface="Arial"/>
                <a:sym typeface="Arial"/>
              </a:endParaRPr>
            </a:p>
          </p:txBody>
        </p:sp>
        <p:sp>
          <p:nvSpPr>
            <p:cNvPr id="203" name="Google Shape;203;p6"/>
            <p:cNvSpPr txBox="1"/>
            <p:nvPr/>
          </p:nvSpPr>
          <p:spPr>
            <a:xfrm>
              <a:off x="0" y="4910836"/>
              <a:ext cx="98544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The way we perceive the environment affects the emotional responses we have to topics like climate change, climate justice, and environmental degradation.</a:t>
              </a:r>
              <a:endParaRPr b="0" i="0" sz="1400" u="none" cap="none" strike="noStrike">
                <a:solidFill>
                  <a:srgbClr val="000000"/>
                </a:solidFill>
                <a:latin typeface="Arial"/>
                <a:ea typeface="Arial"/>
                <a:cs typeface="Arial"/>
                <a:sym typeface="Arial"/>
              </a:endParaRPr>
            </a:p>
          </p:txBody>
        </p:sp>
      </p:grpSp>
      <p:sp>
        <p:nvSpPr>
          <p:cNvPr id="204" name="Google Shape;204;p6"/>
          <p:cNvSpPr txBox="1"/>
          <p:nvPr/>
        </p:nvSpPr>
        <p:spPr>
          <a:xfrm>
            <a:off x="9984043" y="8712415"/>
            <a:ext cx="72753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The emotions of climate change and justice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08" name="Shape 208"/>
        <p:cNvGrpSpPr/>
        <p:nvPr/>
      </p:nvGrpSpPr>
      <p:grpSpPr>
        <a:xfrm>
          <a:off x="0" y="0"/>
          <a:ext cx="0" cy="0"/>
          <a:chOff x="0" y="0"/>
          <a:chExt cx="0" cy="0"/>
        </a:xfrm>
      </p:grpSpPr>
      <p:sp>
        <p:nvSpPr>
          <p:cNvPr id="209" name="Google Shape;209;p7"/>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Climate Change Cognition</a:t>
            </a:r>
            <a:endParaRPr b="0" i="0" sz="1400" u="none" cap="none" strike="noStrike">
              <a:solidFill>
                <a:srgbClr val="000000"/>
              </a:solidFill>
              <a:latin typeface="Arial"/>
              <a:ea typeface="Arial"/>
              <a:cs typeface="Arial"/>
              <a:sym typeface="Arial"/>
            </a:endParaRPr>
          </a:p>
        </p:txBody>
      </p:sp>
      <p:sp>
        <p:nvSpPr>
          <p:cNvPr id="210" name="Google Shape;210;p7"/>
          <p:cNvSpPr txBox="1"/>
          <p:nvPr/>
        </p:nvSpPr>
        <p:spPr>
          <a:xfrm>
            <a:off x="1028700"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211" name="Google Shape;211;p7"/>
          <p:cNvSpPr txBox="1"/>
          <p:nvPr/>
        </p:nvSpPr>
        <p:spPr>
          <a:xfrm>
            <a:off x="6580069"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212" name="Google Shape;212;p7"/>
          <p:cNvSpPr txBox="1"/>
          <p:nvPr/>
        </p:nvSpPr>
        <p:spPr>
          <a:xfrm>
            <a:off x="12130993"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nvGrpSpPr>
          <p:cNvPr id="213" name="Google Shape;213;p7"/>
          <p:cNvGrpSpPr/>
          <p:nvPr/>
        </p:nvGrpSpPr>
        <p:grpSpPr>
          <a:xfrm>
            <a:off x="-344129" y="9570840"/>
            <a:ext cx="19880211" cy="716160"/>
            <a:chOff x="0" y="-38100"/>
            <a:chExt cx="5235940" cy="188619"/>
          </a:xfrm>
        </p:grpSpPr>
        <p:sp>
          <p:nvSpPr>
            <p:cNvPr id="214" name="Google Shape;214;p7"/>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215" name="Google Shape;215;p7"/>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7"/>
          <p:cNvGrpSpPr/>
          <p:nvPr/>
        </p:nvGrpSpPr>
        <p:grpSpPr>
          <a:xfrm>
            <a:off x="1028700" y="3595263"/>
            <a:ext cx="5150925" cy="2704125"/>
            <a:chOff x="0" y="-57150"/>
            <a:chExt cx="6867900" cy="3605500"/>
          </a:xfrm>
        </p:grpSpPr>
        <p:sp>
          <p:nvSpPr>
            <p:cNvPr id="217" name="Google Shape;217;p7"/>
            <p:cNvSpPr txBox="1"/>
            <p:nvPr/>
          </p:nvSpPr>
          <p:spPr>
            <a:xfrm>
              <a:off x="0" y="-57150"/>
              <a:ext cx="6867900" cy="53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99"/>
                <a:buFont typeface="Arial"/>
                <a:buNone/>
              </a:pPr>
              <a:r>
                <a:rPr b="1" i="0" lang="en-US" sz="2599" u="none" cap="none" strike="noStrike">
                  <a:solidFill>
                    <a:srgbClr val="4A4849"/>
                  </a:solidFill>
                  <a:latin typeface="Arial"/>
                  <a:ea typeface="Arial"/>
                  <a:cs typeface="Arial"/>
                  <a:sym typeface="Arial"/>
                </a:rPr>
                <a:t>Psychological distance</a:t>
              </a:r>
              <a:endParaRPr b="0" i="0" sz="1400" u="none" cap="none" strike="noStrike">
                <a:solidFill>
                  <a:srgbClr val="000000"/>
                </a:solidFill>
                <a:latin typeface="Arial"/>
                <a:ea typeface="Arial"/>
                <a:cs typeface="Arial"/>
                <a:sym typeface="Arial"/>
              </a:endParaRPr>
            </a:p>
          </p:txBody>
        </p:sp>
        <p:sp>
          <p:nvSpPr>
            <p:cNvPr id="218" name="Google Shape;218;p7"/>
            <p:cNvSpPr txBox="1"/>
            <p:nvPr/>
          </p:nvSpPr>
          <p:spPr>
            <a:xfrm>
              <a:off x="0" y="879250"/>
              <a:ext cx="68526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How psychologically near or far an object, event, or idea is perceived as being. Something that is psychologically near is perceived as being more concrete.</a:t>
              </a:r>
              <a:endParaRPr b="0" i="0" sz="1400" u="none" cap="none" strike="noStrike">
                <a:solidFill>
                  <a:srgbClr val="000000"/>
                </a:solidFill>
                <a:latin typeface="Arial"/>
                <a:ea typeface="Arial"/>
                <a:cs typeface="Arial"/>
                <a:sym typeface="Arial"/>
              </a:endParaRPr>
            </a:p>
          </p:txBody>
        </p:sp>
      </p:grpSp>
      <p:grpSp>
        <p:nvGrpSpPr>
          <p:cNvPr id="219" name="Google Shape;219;p7"/>
          <p:cNvGrpSpPr/>
          <p:nvPr/>
        </p:nvGrpSpPr>
        <p:grpSpPr>
          <a:xfrm>
            <a:off x="6580069" y="3595263"/>
            <a:ext cx="5139451" cy="2704125"/>
            <a:chOff x="0" y="-57150"/>
            <a:chExt cx="6852600" cy="3605500"/>
          </a:xfrm>
        </p:grpSpPr>
        <p:sp>
          <p:nvSpPr>
            <p:cNvPr id="220" name="Google Shape;220;p7"/>
            <p:cNvSpPr txBox="1"/>
            <p:nvPr/>
          </p:nvSpPr>
          <p:spPr>
            <a:xfrm>
              <a:off x="0" y="-57150"/>
              <a:ext cx="6852600" cy="53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99"/>
                <a:buFont typeface="Arial"/>
                <a:buNone/>
              </a:pPr>
              <a:r>
                <a:rPr b="1" i="0" lang="en-US" sz="2599" u="none" cap="none" strike="noStrike">
                  <a:solidFill>
                    <a:srgbClr val="4A4849"/>
                  </a:solidFill>
                  <a:latin typeface="Arial"/>
                  <a:ea typeface="Arial"/>
                  <a:cs typeface="Arial"/>
                  <a:sym typeface="Arial"/>
                </a:rPr>
                <a:t>Past experiences</a:t>
              </a:r>
              <a:endParaRPr b="0" i="0" sz="1400" u="none" cap="none" strike="noStrike">
                <a:solidFill>
                  <a:srgbClr val="000000"/>
                </a:solidFill>
                <a:latin typeface="Arial"/>
                <a:ea typeface="Arial"/>
                <a:cs typeface="Arial"/>
                <a:sym typeface="Arial"/>
              </a:endParaRPr>
            </a:p>
          </p:txBody>
        </p:sp>
        <p:sp>
          <p:nvSpPr>
            <p:cNvPr id="221" name="Google Shape;221;p7"/>
            <p:cNvSpPr txBox="1"/>
            <p:nvPr/>
          </p:nvSpPr>
          <p:spPr>
            <a:xfrm>
              <a:off x="0" y="879250"/>
              <a:ext cx="68526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People's experiences with nature, positive, neutral, or negative, act as a lens through which they take in information and think about the environment.</a:t>
              </a:r>
              <a:endParaRPr b="0" i="0" sz="1400" u="none" cap="none" strike="noStrike">
                <a:solidFill>
                  <a:srgbClr val="000000"/>
                </a:solidFill>
                <a:latin typeface="Arial"/>
                <a:ea typeface="Arial"/>
                <a:cs typeface="Arial"/>
                <a:sym typeface="Arial"/>
              </a:endParaRPr>
            </a:p>
          </p:txBody>
        </p:sp>
      </p:grpSp>
      <p:grpSp>
        <p:nvGrpSpPr>
          <p:cNvPr id="222" name="Google Shape;222;p7"/>
          <p:cNvGrpSpPr/>
          <p:nvPr/>
        </p:nvGrpSpPr>
        <p:grpSpPr>
          <a:xfrm>
            <a:off x="12130993" y="3595263"/>
            <a:ext cx="5139451" cy="2303625"/>
            <a:chOff x="0" y="-57150"/>
            <a:chExt cx="6852600" cy="3071500"/>
          </a:xfrm>
        </p:grpSpPr>
        <p:sp>
          <p:nvSpPr>
            <p:cNvPr id="223" name="Google Shape;223;p7"/>
            <p:cNvSpPr txBox="1"/>
            <p:nvPr/>
          </p:nvSpPr>
          <p:spPr>
            <a:xfrm>
              <a:off x="0" y="-57150"/>
              <a:ext cx="6852600" cy="53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99"/>
                <a:buFont typeface="Arial"/>
                <a:buNone/>
              </a:pPr>
              <a:r>
                <a:rPr b="1" i="0" lang="en-US" sz="2599" u="none" cap="none" strike="noStrike">
                  <a:solidFill>
                    <a:srgbClr val="4A4849"/>
                  </a:solidFill>
                  <a:latin typeface="Arial"/>
                  <a:ea typeface="Arial"/>
                  <a:cs typeface="Arial"/>
                  <a:sym typeface="Arial"/>
                </a:rPr>
                <a:t>Prior knowledge &amp; education</a:t>
              </a:r>
              <a:endParaRPr b="0" i="0" sz="1400" u="none" cap="none" strike="noStrike">
                <a:solidFill>
                  <a:srgbClr val="000000"/>
                </a:solidFill>
                <a:latin typeface="Arial"/>
                <a:ea typeface="Arial"/>
                <a:cs typeface="Arial"/>
                <a:sym typeface="Arial"/>
              </a:endParaRPr>
            </a:p>
          </p:txBody>
        </p:sp>
        <p:sp>
          <p:nvSpPr>
            <p:cNvPr id="224" name="Google Shape;224;p7"/>
            <p:cNvSpPr txBox="1"/>
            <p:nvPr/>
          </p:nvSpPr>
          <p:spPr>
            <a:xfrm>
              <a:off x="0" y="879250"/>
              <a:ext cx="68526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 teaching a person receives about the environment forms the basis of their understanding of the environment.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8" name="Shape 228"/>
        <p:cNvGrpSpPr/>
        <p:nvPr/>
      </p:nvGrpSpPr>
      <p:grpSpPr>
        <a:xfrm>
          <a:off x="0" y="0"/>
          <a:ext cx="0" cy="0"/>
          <a:chOff x="0" y="0"/>
          <a:chExt cx="0" cy="0"/>
        </a:xfrm>
      </p:grpSpPr>
      <p:grpSp>
        <p:nvGrpSpPr>
          <p:cNvPr id="229" name="Google Shape;229;p8"/>
          <p:cNvGrpSpPr/>
          <p:nvPr/>
        </p:nvGrpSpPr>
        <p:grpSpPr>
          <a:xfrm>
            <a:off x="-1248082" y="9570840"/>
            <a:ext cx="13358044" cy="716160"/>
            <a:chOff x="0" y="-38100"/>
            <a:chExt cx="3518168" cy="188619"/>
          </a:xfrm>
        </p:grpSpPr>
        <p:sp>
          <p:nvSpPr>
            <p:cNvPr id="230" name="Google Shape;230;p8"/>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31" name="Google Shape;231;p8"/>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8"/>
          <p:cNvGrpSpPr/>
          <p:nvPr/>
        </p:nvGrpSpPr>
        <p:grpSpPr>
          <a:xfrm>
            <a:off x="12109962" y="9570840"/>
            <a:ext cx="7108723" cy="716160"/>
            <a:chOff x="0" y="-38100"/>
            <a:chExt cx="1872256" cy="188619"/>
          </a:xfrm>
        </p:grpSpPr>
        <p:sp>
          <p:nvSpPr>
            <p:cNvPr id="233" name="Google Shape;233;p8"/>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34" name="Google Shape;234;p8"/>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8"/>
          <p:cNvGrpSpPr/>
          <p:nvPr/>
        </p:nvGrpSpPr>
        <p:grpSpPr>
          <a:xfrm>
            <a:off x="1028700" y="3066438"/>
            <a:ext cx="10425375" cy="4267871"/>
            <a:chOff x="0" y="104775"/>
            <a:chExt cx="13900500" cy="5690495"/>
          </a:xfrm>
        </p:grpSpPr>
        <p:sp>
          <p:nvSpPr>
            <p:cNvPr id="236" name="Google Shape;236;p8"/>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Feeling Climate Distress</a:t>
              </a:r>
              <a:endParaRPr b="0" i="0" sz="1400" u="none" cap="none" strike="noStrike">
                <a:solidFill>
                  <a:srgbClr val="000000"/>
                </a:solidFill>
                <a:latin typeface="Arial"/>
                <a:ea typeface="Arial"/>
                <a:cs typeface="Arial"/>
                <a:sym typeface="Arial"/>
              </a:endParaRPr>
            </a:p>
          </p:txBody>
        </p:sp>
        <p:sp>
          <p:nvSpPr>
            <p:cNvPr id="237" name="Google Shape;237;p8"/>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2</a:t>
              </a:r>
              <a:endParaRPr b="0" i="0" sz="1400" u="none" cap="none" strike="noStrike">
                <a:solidFill>
                  <a:srgbClr val="000000"/>
                </a:solidFill>
                <a:latin typeface="Arial"/>
                <a:ea typeface="Arial"/>
                <a:cs typeface="Arial"/>
                <a:sym typeface="Arial"/>
              </a:endParaRPr>
            </a:p>
          </p:txBody>
        </p:sp>
      </p:grpSp>
      <p:sp>
        <p:nvSpPr>
          <p:cNvPr id="238" name="Google Shape;238;p8"/>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89763" r="-89760" t="0"/>
            </a:stretch>
          </a:blipFill>
          <a:ln>
            <a:noFill/>
          </a:ln>
        </p:spPr>
      </p:sp>
      <p:sp>
        <p:nvSpPr>
          <p:cNvPr id="239" name="Google Shape;239;p8"/>
          <p:cNvSpPr txBox="1"/>
          <p:nvPr/>
        </p:nvSpPr>
        <p:spPr>
          <a:xfrm>
            <a:off x="12342687" y="120795"/>
            <a:ext cx="5712600" cy="276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799"/>
              <a:buFont typeface="Arial"/>
              <a:buNone/>
            </a:pPr>
            <a:r>
              <a:rPr b="0" i="0" lang="en-US" sz="1799" u="none" cap="none" strike="noStrike">
                <a:solidFill>
                  <a:srgbClr val="FAF6EE"/>
                </a:solidFill>
                <a:latin typeface="Arial"/>
                <a:ea typeface="Arial"/>
                <a:cs typeface="Arial"/>
                <a:sym typeface="Arial"/>
              </a:rPr>
              <a:t>Photo courtesy of oatsy40 on </a:t>
            </a:r>
            <a:r>
              <a:rPr b="0" i="0" lang="en-US" sz="1799" u="sng" cap="none" strike="noStrike">
                <a:solidFill>
                  <a:schemeClr val="hlink"/>
                </a:solidFill>
                <a:latin typeface="Arial"/>
                <a:ea typeface="Arial"/>
                <a:cs typeface="Arial"/>
                <a:sym typeface="Arial"/>
                <a:hlinkClick r:id="rId4"/>
              </a:rPr>
              <a:t>Flickr</a:t>
            </a:r>
            <a:r>
              <a:rPr b="0" i="0" lang="en-US" sz="1799" u="none" cap="none" strike="noStrike">
                <a:solidFill>
                  <a:srgbClr val="FAF6EE"/>
                </a:solidFill>
                <a:latin typeface="Arial"/>
                <a:ea typeface="Arial"/>
                <a:cs typeface="Arial"/>
                <a:sym typeface="Arial"/>
              </a:rPr>
              <a:t>.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43" name="Shape 243"/>
        <p:cNvGrpSpPr/>
        <p:nvPr/>
      </p:nvGrpSpPr>
      <p:grpSpPr>
        <a:xfrm>
          <a:off x="0" y="0"/>
          <a:ext cx="0" cy="0"/>
          <a:chOff x="0" y="0"/>
          <a:chExt cx="0" cy="0"/>
        </a:xfrm>
      </p:grpSpPr>
      <p:grpSp>
        <p:nvGrpSpPr>
          <p:cNvPr id="244" name="Google Shape;244;p9"/>
          <p:cNvGrpSpPr/>
          <p:nvPr/>
        </p:nvGrpSpPr>
        <p:grpSpPr>
          <a:xfrm>
            <a:off x="-1248082" y="9570840"/>
            <a:ext cx="13358044" cy="716160"/>
            <a:chOff x="0" y="-38100"/>
            <a:chExt cx="3518168" cy="188619"/>
          </a:xfrm>
        </p:grpSpPr>
        <p:sp>
          <p:nvSpPr>
            <p:cNvPr id="245" name="Google Shape;245;p9"/>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46" name="Google Shape;246;p9"/>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9"/>
          <p:cNvGrpSpPr/>
          <p:nvPr/>
        </p:nvGrpSpPr>
        <p:grpSpPr>
          <a:xfrm>
            <a:off x="12109962" y="9570840"/>
            <a:ext cx="7108723" cy="716160"/>
            <a:chOff x="0" y="-38100"/>
            <a:chExt cx="1872256" cy="188619"/>
          </a:xfrm>
        </p:grpSpPr>
        <p:sp>
          <p:nvSpPr>
            <p:cNvPr id="248" name="Google Shape;248;p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49" name="Google Shape;249;p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9"/>
          <p:cNvGrpSpPr/>
          <p:nvPr/>
        </p:nvGrpSpPr>
        <p:grpSpPr>
          <a:xfrm>
            <a:off x="962025" y="1116806"/>
            <a:ext cx="10757475" cy="7156720"/>
            <a:chOff x="0" y="66675"/>
            <a:chExt cx="14343300" cy="9542294"/>
          </a:xfrm>
        </p:grpSpPr>
        <p:sp>
          <p:nvSpPr>
            <p:cNvPr id="251" name="Google Shape;251;p9"/>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Climate Anxiety</a:t>
              </a:r>
              <a:endParaRPr b="0" i="0" sz="1400" u="none" cap="none" strike="noStrike">
                <a:solidFill>
                  <a:srgbClr val="000000"/>
                </a:solidFill>
                <a:latin typeface="Arial"/>
                <a:ea typeface="Arial"/>
                <a:cs typeface="Arial"/>
                <a:sym typeface="Arial"/>
              </a:endParaRPr>
            </a:p>
          </p:txBody>
        </p:sp>
        <p:sp>
          <p:nvSpPr>
            <p:cNvPr id="252" name="Google Shape;252;p9"/>
            <p:cNvSpPr txBox="1"/>
            <p:nvPr/>
          </p:nvSpPr>
          <p:spPr>
            <a:xfrm>
              <a:off x="0" y="270121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 feeling of dread or helplessness relating to the effects climate change will have on one's self, family, future generations, animals, and plants.</a:t>
              </a:r>
              <a:endParaRPr b="0" i="0" sz="1400" u="none" cap="none" strike="noStrike">
                <a:solidFill>
                  <a:srgbClr val="000000"/>
                </a:solidFill>
                <a:latin typeface="Arial"/>
                <a:ea typeface="Arial"/>
                <a:cs typeface="Arial"/>
                <a:sym typeface="Arial"/>
              </a:endParaRPr>
            </a:p>
          </p:txBody>
        </p:sp>
        <p:sp>
          <p:nvSpPr>
            <p:cNvPr id="253" name="Google Shape;253;p9"/>
            <p:cNvSpPr txBox="1"/>
            <p:nvPr/>
          </p:nvSpPr>
          <p:spPr>
            <a:xfrm>
              <a:off x="0" y="5203916"/>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Climate change does not impact all people equally and neither does climate anxiety.</a:t>
              </a:r>
              <a:endParaRPr b="0" i="0" sz="1400" u="none" cap="none" strike="noStrike">
                <a:solidFill>
                  <a:srgbClr val="000000"/>
                </a:solidFill>
                <a:latin typeface="Arial"/>
                <a:ea typeface="Arial"/>
                <a:cs typeface="Arial"/>
                <a:sym typeface="Arial"/>
              </a:endParaRPr>
            </a:p>
          </p:txBody>
        </p:sp>
        <p:sp>
          <p:nvSpPr>
            <p:cNvPr id="254" name="Google Shape;254;p9"/>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Definition</a:t>
              </a:r>
              <a:endParaRPr b="0" i="0" sz="1400" u="none" cap="none" strike="noStrike">
                <a:solidFill>
                  <a:srgbClr val="000000"/>
                </a:solidFill>
                <a:latin typeface="Arial"/>
                <a:ea typeface="Arial"/>
                <a:cs typeface="Arial"/>
                <a:sym typeface="Arial"/>
              </a:endParaRPr>
            </a:p>
          </p:txBody>
        </p:sp>
        <p:sp>
          <p:nvSpPr>
            <p:cNvPr id="255" name="Google Shape;255;p9"/>
            <p:cNvSpPr txBox="1"/>
            <p:nvPr/>
          </p:nvSpPr>
          <p:spPr>
            <a:xfrm>
              <a:off x="0" y="6572568"/>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Whiteness often dominates the conversation of climate distress. According to the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Heatmap survey</a:t>
              </a:r>
              <a:r>
                <a:rPr b="0" i="0" lang="en-US" sz="2601" u="none" cap="none" strike="noStrike">
                  <a:solidFill>
                    <a:srgbClr val="4A4849"/>
                  </a:solidFill>
                  <a:latin typeface="Arial"/>
                  <a:ea typeface="Arial"/>
                  <a:cs typeface="Arial"/>
                  <a:sym typeface="Arial"/>
                </a:rPr>
                <a:t>, people of color actually experience more climate anxiety than white respondents.</a:t>
              </a:r>
              <a:endParaRPr b="0" i="0" sz="1400" u="none" cap="none" strike="noStrike">
                <a:solidFill>
                  <a:srgbClr val="000000"/>
                </a:solidFill>
                <a:latin typeface="Arial"/>
                <a:ea typeface="Arial"/>
                <a:cs typeface="Arial"/>
                <a:sym typeface="Arial"/>
              </a:endParaRPr>
            </a:p>
          </p:txBody>
        </p:sp>
        <p:sp>
          <p:nvSpPr>
            <p:cNvPr id="256" name="Google Shape;256;p9"/>
            <p:cNvSpPr txBox="1"/>
            <p:nvPr/>
          </p:nvSpPr>
          <p:spPr>
            <a:xfrm>
              <a:off x="0" y="907526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How can the discussion change to include more voices?</a:t>
              </a:r>
              <a:endParaRPr b="0" i="0" sz="1400" u="none" cap="none" strike="noStrike">
                <a:solidFill>
                  <a:srgbClr val="000000"/>
                </a:solidFill>
                <a:latin typeface="Arial"/>
                <a:ea typeface="Arial"/>
                <a:cs typeface="Arial"/>
                <a:sym typeface="Arial"/>
              </a:endParaRPr>
            </a:p>
          </p:txBody>
        </p:sp>
      </p:grpSp>
      <p:grpSp>
        <p:nvGrpSpPr>
          <p:cNvPr id="257" name="Google Shape;257;p9"/>
          <p:cNvGrpSpPr/>
          <p:nvPr/>
        </p:nvGrpSpPr>
        <p:grpSpPr>
          <a:xfrm>
            <a:off x="12112881" y="-144661"/>
            <a:ext cx="6175119" cy="9860161"/>
            <a:chOff x="0" y="-38100"/>
            <a:chExt cx="1626369" cy="2596915"/>
          </a:xfrm>
        </p:grpSpPr>
        <p:sp>
          <p:nvSpPr>
            <p:cNvPr id="258" name="Google Shape;258;p9"/>
            <p:cNvSpPr/>
            <p:nvPr/>
          </p:nvSpPr>
          <p:spPr>
            <a:xfrm>
              <a:off x="0" y="0"/>
              <a:ext cx="1626369" cy="2558815"/>
            </a:xfrm>
            <a:custGeom>
              <a:rect b="b" l="l" r="r" t="t"/>
              <a:pathLst>
                <a:path extrusionOk="0" h="2558815" w="1626369">
                  <a:moveTo>
                    <a:pt x="0" y="0"/>
                  </a:moveTo>
                  <a:lnTo>
                    <a:pt x="1626369" y="0"/>
                  </a:lnTo>
                  <a:lnTo>
                    <a:pt x="1626369" y="2558815"/>
                  </a:lnTo>
                  <a:lnTo>
                    <a:pt x="0" y="2558815"/>
                  </a:lnTo>
                  <a:close/>
                </a:path>
              </a:pathLst>
            </a:custGeom>
            <a:solidFill>
              <a:srgbClr val="FFFFFF"/>
            </a:solidFill>
            <a:ln>
              <a:noFill/>
            </a:ln>
          </p:spPr>
        </p:sp>
        <p:sp>
          <p:nvSpPr>
            <p:cNvPr id="259" name="Google Shape;259;p9"/>
            <p:cNvSpPr txBox="1"/>
            <p:nvPr/>
          </p:nvSpPr>
          <p:spPr>
            <a:xfrm>
              <a:off x="0" y="-38100"/>
              <a:ext cx="1626369"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9"/>
          <p:cNvSpPr/>
          <p:nvPr/>
        </p:nvSpPr>
        <p:spPr>
          <a:xfrm>
            <a:off x="12291069" y="3116479"/>
            <a:ext cx="5818743" cy="4054042"/>
          </a:xfrm>
          <a:custGeom>
            <a:rect b="b" l="l" r="r" t="t"/>
            <a:pathLst>
              <a:path extrusionOk="0" h="4054042" w="5818743">
                <a:moveTo>
                  <a:pt x="0" y="0"/>
                </a:moveTo>
                <a:lnTo>
                  <a:pt x="5818743" y="0"/>
                </a:lnTo>
                <a:lnTo>
                  <a:pt x="5818743" y="4054042"/>
                </a:lnTo>
                <a:lnTo>
                  <a:pt x="0" y="4054042"/>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C4AA97-5EA1-4BE8-AF85-7EAD1CCB861D}"/>
</file>

<file path=customXml/itemProps2.xml><?xml version="1.0" encoding="utf-8"?>
<ds:datastoreItem xmlns:ds="http://schemas.openxmlformats.org/officeDocument/2006/customXml" ds:itemID="{C4C85C09-C522-4EF7-BEF8-06F11CF9339F}"/>
</file>

<file path=customXml/itemProps3.xml><?xml version="1.0" encoding="utf-8"?>
<ds:datastoreItem xmlns:ds="http://schemas.openxmlformats.org/officeDocument/2006/customXml" ds:itemID="{5ED854AA-43D9-4569-9EA2-F739150E253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