
<file path=[Content_Types].xml><?xml version="1.0" encoding="utf-8"?>
<Types xmlns="http://schemas.openxmlformats.org/package/2006/content-types">
  <Default Extension="fntdata" ContentType="application/x-fontdata"/>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10287000" cx="18288000"/>
  <p:notesSz cx="6858000" cy="9144000"/>
  <p:embeddedFontLst>
    <p:embeddedFont>
      <p:font typeface="Finger Paint"/>
      <p:regular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42" roundtripDataSignature="AMtx7mjNPjLPmuTh3lHjPIxA7xOfuHR33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526DE26-F896-4586-911B-F95E43B2959C}">
  <a:tblStyle styleId="{7526DE26-F896-4586-911B-F95E43B2959C}"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3" Type="http://schemas.openxmlformats.org/officeDocument/2006/relationships/slide" Target="slides/slide7.xml"/><Relationship Id="rId39" Type="http://schemas.openxmlformats.org/officeDocument/2006/relationships/slide" Target="slides/slide33.xml"/><Relationship Id="rId18" Type="http://schemas.openxmlformats.org/officeDocument/2006/relationships/slide" Target="slides/slide12.xml"/><Relationship Id="rId42" Type="http://customschemas.google.com/relationships/presentationmetadata" Target="metadata"/><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viewProps" Target="viewProps.xml"/><Relationship Id="rId29" Type="http://schemas.openxmlformats.org/officeDocument/2006/relationships/slide" Target="slides/slide23.xml"/><Relationship Id="rId16" Type="http://schemas.openxmlformats.org/officeDocument/2006/relationships/slide" Target="slides/slide10.xml"/><Relationship Id="rId40" Type="http://schemas.openxmlformats.org/officeDocument/2006/relationships/slide" Target="slides/slide34.xml"/><Relationship Id="rId24" Type="http://schemas.openxmlformats.org/officeDocument/2006/relationships/slide" Target="slides/slide18.xml"/><Relationship Id="rId1" Type="http://schemas.openxmlformats.org/officeDocument/2006/relationships/theme" Target="theme/theme1.xml"/><Relationship Id="rId6" Type="http://schemas.openxmlformats.org/officeDocument/2006/relationships/notesMaster" Target="notesMasters/notesMaster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45" Type="http://schemas.openxmlformats.org/officeDocument/2006/relationships/customXml" Target="../customXml/item3.xml"/><Relationship Id="rId23" Type="http://schemas.openxmlformats.org/officeDocument/2006/relationships/slide" Target="slides/slide17.xml"/><Relationship Id="rId28" Type="http://schemas.openxmlformats.org/officeDocument/2006/relationships/slide" Target="slides/slide22.xml"/><Relationship Id="rId5" Type="http://schemas.openxmlformats.org/officeDocument/2006/relationships/slideMaster" Target="slideMasters/slideMaster1.xml"/><Relationship Id="rId15" Type="http://schemas.openxmlformats.org/officeDocument/2006/relationships/slide" Target="slides/slide9.xml"/><Relationship Id="rId36" Type="http://schemas.openxmlformats.org/officeDocument/2006/relationships/slide" Target="slides/slide30.xml"/><Relationship Id="rId31" Type="http://schemas.openxmlformats.org/officeDocument/2006/relationships/slide" Target="slides/slide25.xml"/><Relationship Id="rId10" Type="http://schemas.openxmlformats.org/officeDocument/2006/relationships/slide" Target="slides/slide4.xml"/><Relationship Id="rId19" Type="http://schemas.openxmlformats.org/officeDocument/2006/relationships/slide" Target="slides/slide13.xml"/><Relationship Id="rId44" Type="http://schemas.openxmlformats.org/officeDocument/2006/relationships/customXml" Target="../customXml/item2.xml"/><Relationship Id="rId22" Type="http://schemas.openxmlformats.org/officeDocument/2006/relationships/slide" Target="slides/slide16.xml"/><Relationship Id="rId4" Type="http://schemas.openxmlformats.org/officeDocument/2006/relationships/tableStyles" Target="tableStyles.xml"/><Relationship Id="rId9" Type="http://schemas.openxmlformats.org/officeDocument/2006/relationships/slide" Target="slides/slide3.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14" Type="http://schemas.openxmlformats.org/officeDocument/2006/relationships/slide" Target="slides/slide8.xml"/><Relationship Id="rId43" Type="http://schemas.openxmlformats.org/officeDocument/2006/relationships/customXml" Target="../customXml/item1.xml"/><Relationship Id="rId8" Type="http://schemas.openxmlformats.org/officeDocument/2006/relationships/slide" Target="slides/slide2.xml"/><Relationship Id="rId3" Type="http://schemas.openxmlformats.org/officeDocument/2006/relationships/presProps" Target="presProps.xml"/><Relationship Id="rId25" Type="http://schemas.openxmlformats.org/officeDocument/2006/relationships/slide" Target="slides/slide19.xml"/><Relationship Id="rId33" Type="http://schemas.openxmlformats.org/officeDocument/2006/relationships/slide" Target="slides/slide27.xml"/><Relationship Id="rId12" Type="http://schemas.openxmlformats.org/officeDocument/2006/relationships/slide" Target="slides/slide6.xml"/><Relationship Id="rId17" Type="http://schemas.openxmlformats.org/officeDocument/2006/relationships/slide" Target="slides/slide11.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font" Target="fonts/FingerPaint-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5" name="Google Shape;23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7" name="Google Shape;24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6" name="Google Shape;25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0" name="Google Shape;27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7" name="Google Shape;28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9" name="Google Shape;30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8" name="Google Shape;32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9" name="Google Shape;34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8" name="Google Shape;35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1" name="Google Shape;37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7" name="Google Shape;9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2" name="Google Shape;38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3" name="Google Shape;39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8" name="Google Shape;40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8d70a08f4f_0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4" name="Google Shape;424;g38d70a08f4f_0_1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3" name="Google Shape;433;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3" name="Google Shape;453;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2" name="Google Shape;462;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8" name="Google Shape;478;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7" name="Google Shape;487;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6" name="Google Shape;506;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3" name="Google Shape;11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6" name="Google Shape;526;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5" name="Google Shape;565;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2" name="Google Shape;572;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9" name="Google Shape;579;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9e321a4fd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7" name="Google Shape;587;g39e321a4fd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5" name="Google Shape;13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4" name="Google Shape;14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8d70a08f4f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 name="Google Shape;179;g38d70a08f4f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8d70a08f4f_0_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8" name="Google Shape;198;g38d70a08f4f_0_1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7" name="Google Shape;21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4"/>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5"/>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5"/>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3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4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4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4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4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4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3"/>
          <p:cNvSpPr/>
          <p:nvPr>
            <p:ph idx="2" type="pic"/>
          </p:nvPr>
        </p:nvSpPr>
        <p:spPr>
          <a:xfrm>
            <a:off x="1792288" y="612775"/>
            <a:ext cx="5486400" cy="4114800"/>
          </a:xfrm>
          <a:prstGeom prst="rect">
            <a:avLst/>
          </a:prstGeom>
          <a:noFill/>
          <a:ln>
            <a:noFill/>
          </a:ln>
        </p:spPr>
      </p:sp>
      <p:sp>
        <p:nvSpPr>
          <p:cNvPr id="64" name="Google Shape;64;p4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hyperlink" Target="https://ocw.mit.edu/help/faq-fair-us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hyperlink" Target="https://unsplash.com/@hannahbusing?utm_content=creditCopyText&amp;utm_medium=referral&amp;utm_source=unsplash" TargetMode="External"/><Relationship Id="rId5" Type="http://schemas.openxmlformats.org/officeDocument/2006/relationships/hyperlink" Target="https://unsplash.com/photos/person-in-red-sweater-holding-babys-hand-Zyx1bK9mqmA?utm_content=creditCopyText&amp;utm_medium=referral&amp;utm_source=unsplash"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www.rvagreen2050.com/extremeheat" TargetMode="External"/><Relationship Id="rId4" Type="http://schemas.openxmlformats.org/officeDocument/2006/relationships/image" Target="../media/image18.jpg"/><Relationship Id="rId5" Type="http://schemas.openxmlformats.org/officeDocument/2006/relationships/hyperlink" Target="https://www.rvagreen2050.com/extremeheat" TargetMode="External"/><Relationship Id="rId6" Type="http://schemas.openxmlformats.org/officeDocument/2006/relationships/hyperlink" Target="https://ocw.mit.edu/help/faq-fair-us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www.flickr.com/photos/45423546@N07/35073192954" TargetMode="External"/><Relationship Id="rId4" Type="http://schemas.openxmlformats.org/officeDocument/2006/relationships/image" Target="../media/image23.png"/><Relationship Id="rId5" Type="http://schemas.openxmlformats.org/officeDocument/2006/relationships/hyperlink" Target="https://ocw.mit.edu/help/faq-fair-us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plenamata.eco/en/verbete/previsia/" TargetMode="External"/><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hyperlink" Target="https://news.mongabay.com/2021/11/indigenous-agents-fight-deforestation-with-drones-and-ai-in-brazilian-amazon/" TargetMode="External"/><Relationship Id="rId7" Type="http://schemas.openxmlformats.org/officeDocument/2006/relationships/hyperlink" Target="https://ocw.mit.edu/help/faq-fair-us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s://climate.mit.edu/explainers/urban-heat-islands" TargetMode="Externa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3.png"/><Relationship Id="rId5" Type="http://schemas.openxmlformats.org/officeDocument/2006/relationships/hyperlink" Target="https://sketchplanations.com/the-overview-effect" TargetMode="External"/><Relationship Id="rId6" Type="http://schemas.openxmlformats.org/officeDocument/2006/relationships/hyperlink" Target="https://ocw.mit.edu/help/faq-fair-us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static1.squarespace.com/static/5ea874746663b45e14a384a4/t/6664bca61a405f0fcd798745/1717877937825/CJT_Longdon.pdf" TargetMode="External"/><Relationship Id="rId4" Type="http://schemas.openxmlformats.org/officeDocument/2006/relationships/hyperlink" Target="https://news.mongabay.com/2021/11/indigenous-agents-fight-deforestation-with-drones-and-ai-in-brazilian-amazon/" TargetMode="External"/><Relationship Id="rId5" Type="http://schemas.openxmlformats.org/officeDocument/2006/relationships/hyperlink" Target="https://www.researchgate.net/publication/382054966_Improving_the_scientific_literacy_of_primary_school_students_from_the_perspective_of_double_reduction_practical_inspiration" TargetMode="External"/><Relationship Id="rId6" Type="http://schemas.openxmlformats.org/officeDocument/2006/relationships/hyperlink" Target="https://www.researchgate.net/figure/Scientific-Literacy-SL-in-Environmental-Education-for-Sustainability-EfS_fig1_382054966" TargetMode="External"/><Relationship Id="rId7"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hyperlink" Target="https://www.npr.org/2019/09/03/754044732/as-rising-heat-bakes-u-s-cities-the-poor-often-feel-it-most" TargetMode="External"/><Relationship Id="rId5" Type="http://schemas.openxmlformats.org/officeDocument/2006/relationships/image" Target="../media/image21.png"/><Relationship Id="rId6" Type="http://schemas.openxmlformats.org/officeDocument/2006/relationships/hyperlink" Target="https://ocw.mit.edu/help/faq-fair-us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jpg"/><Relationship Id="rId4" Type="http://schemas.openxmlformats.org/officeDocument/2006/relationships/hyperlink" Target="https://www.treeequityscore.org/stories/urban-heat-equity" TargetMode="External"/><Relationship Id="rId5" Type="http://schemas.openxmlformats.org/officeDocument/2006/relationships/hyperlink" Target="https://ocw.mit.edu/help/faq-fair-us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hyperlink" Target="https://blog.ucsusa.org/science-blogger/boston-area-communities-work-together-to-beat-the-heat/" TargetMode="External"/><Relationship Id="rId5" Type="http://schemas.openxmlformats.org/officeDocument/2006/relationships/hyperlink" Target="https://ocw.mit.edu/help/faq-fair-us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hyperlink" Target="http://dx.doi.org/10.1111/nyas.15115"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https://ephtracking.cdc.gov/Applications/heatTracker/?page=detail3" TargetMode="Externa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hyperlink" Target="https://developers.google.com/earth-engine/datasets/tags/tree-cover" TargetMode="External"/><Relationship Id="rId4" Type="http://schemas.openxmlformats.org/officeDocument/2006/relationships/hyperlink" Target="https://developers.google.com/earth-engine/datasets/catalog/USDA_NAIP_DOQQ#description" TargetMode="External"/><Relationship Id="rId10" Type="http://schemas.openxmlformats.org/officeDocument/2006/relationships/hyperlink" Target="https://ocw.mit.edu/help/faq-fair-use/" TargetMode="External"/><Relationship Id="rId9" Type="http://schemas.openxmlformats.org/officeDocument/2006/relationships/hyperlink" Target="https://commons.wikimedia.org/wiki/File:Huge_city-tree_in_Amsterdam_East.jpg" TargetMode="External"/><Relationship Id="rId5" Type="http://schemas.openxmlformats.org/officeDocument/2006/relationships/hyperlink" Target="https://www.nature.org/en-us/what-we-do/our-priorities/tackle-climate-change/climate-change-stories/reforesting-united-states-susan-cook-patton/" TargetMode="External"/><Relationship Id="rId6" Type="http://schemas.openxmlformats.org/officeDocument/2006/relationships/hyperlink" Target="https://doi.org/10.1371/journal.pone.0249715" TargetMode="External"/><Relationship Id="rId7" Type="http://schemas.openxmlformats.org/officeDocument/2006/relationships/hyperlink" Target="https://www.planet.com/pulse/one-tree-planted-visualization/" TargetMode="External"/><Relationship Id="rId8"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s://developers.google.com/earth-engine/datasets/tags/forest" TargetMode="External"/><Relationship Id="rId4" Type="http://schemas.openxmlformats.org/officeDocument/2006/relationships/hyperlink" Target="https://www.pnas.org/doi/abs/10.1073/pnas.2118273119" TargetMode="External"/><Relationship Id="rId9" Type="http://schemas.openxmlformats.org/officeDocument/2006/relationships/hyperlink" Target="https://ocw.mit.edu/help/faq-fair-use/" TargetMode="External"/><Relationship Id="rId5" Type="http://schemas.openxmlformats.org/officeDocument/2006/relationships/hyperlink" Target="https://www.science.org/doi/abs/10.1126/science.abm9267" TargetMode="External"/><Relationship Id="rId6" Type="http://schemas.openxmlformats.org/officeDocument/2006/relationships/hyperlink" Target="https://www.frontiersin.org/articles/10.3389/fenvs.2022.803368/full" TargetMode="External"/><Relationship Id="rId7" Type="http://schemas.openxmlformats.org/officeDocument/2006/relationships/image" Target="../media/image20.png"/><Relationship Id="rId8" Type="http://schemas.openxmlformats.org/officeDocument/2006/relationships/hyperlink" Target="https://en.wikipedia.org/wiki/File:Deforestation_in_Cambodia1.jp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s://earthengine.google.com" TargetMode="External"/><Relationship Id="rId4" Type="http://schemas.openxmlformats.org/officeDocument/2006/relationships/hyperlink" Target="https://thrivingearthexchange.org" TargetMode="External"/><Relationship Id="rId11" Type="http://schemas.openxmlformats.org/officeDocument/2006/relationships/hyperlink" Target="https://www.climatecentral.org" TargetMode="External"/><Relationship Id="rId10" Type="http://schemas.openxmlformats.org/officeDocument/2006/relationships/hyperlink" Target="https://toolkit.climate.gov/topics/human-health/extreme-heat" TargetMode="External"/><Relationship Id="rId9" Type="http://schemas.openxmlformats.org/officeDocument/2006/relationships/hyperlink" Target="https://screeningtool.geoplatform.gov" TargetMode="External"/><Relationship Id="rId5" Type="http://schemas.openxmlformats.org/officeDocument/2006/relationships/hyperlink" Target="https://appliedsciences.nasa.gov" TargetMode="External"/><Relationship Id="rId6" Type="http://schemas.openxmlformats.org/officeDocument/2006/relationships/hyperlink" Target="https://envirodatagov.org" TargetMode="External"/><Relationship Id="rId7" Type="http://schemas.openxmlformats.org/officeDocument/2006/relationships/hyperlink" Target="https://www.climatechange.ai" TargetMode="External"/><Relationship Id="rId8" Type="http://schemas.openxmlformats.org/officeDocument/2006/relationships/hyperlink" Target="https://earthdata.nasa.gov/centers/sedac-daac/data-access-tools#toc-data-at-sedac"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hyperlink" Target="https://dl.acm.org/doi/pdf/10.1145/3351095.3372871" TargetMode="External"/><Relationship Id="rId4" Type="http://schemas.openxmlformats.org/officeDocument/2006/relationships/hyperlink" Target="https://www.npr.org/2019/09/03/754044732/as-rising-heat-bakes-u-s-cities-the-poor-often-feel-it-most#:~:text=NPR%20analyzed%2097%20of%20the,also%20tends%20to%20be%20poorer." TargetMode="External"/><Relationship Id="rId9" Type="http://schemas.openxmlformats.org/officeDocument/2006/relationships/hyperlink" Target="https://doi.org/10.1038/s41467-021-22799-5" TargetMode="External"/><Relationship Id="rId5" Type="http://schemas.openxmlformats.org/officeDocument/2006/relationships/hyperlink" Target="https://doi.org/10.1029/2021EF002016" TargetMode="External"/><Relationship Id="rId6" Type="http://schemas.openxmlformats.org/officeDocument/2006/relationships/hyperlink" Target="https://doi.org/10.1175/JAMC-D-20-0177.1" TargetMode="External"/><Relationship Id="rId7" Type="http://schemas.openxmlformats.org/officeDocument/2006/relationships/hyperlink" Target="https://doi.org/10.1289/EHP4030" TargetMode="External"/><Relationship Id="rId8" Type="http://schemas.openxmlformats.org/officeDocument/2006/relationships/hyperlink" Target="https://news.mongabay.com/2021/11/indigenous-agents-fight-deforestation-with-drones-and-ai-in-brazilian-amazon/"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hyperlink" Target="https://doi.org/10.1029/2022GH000695" TargetMode="External"/><Relationship Id="rId4" Type="http://schemas.openxmlformats.org/officeDocument/2006/relationships/hyperlink" Target="https://doi.org/10.1111/nyas.15115" TargetMode="External"/><Relationship Id="rId5" Type="http://schemas.openxmlformats.org/officeDocument/2006/relationships/hyperlink" Target="https://doi.org/10.1017/eds.2022.5" TargetMode="External"/><Relationship Id="rId6" Type="http://schemas.openxmlformats.org/officeDocument/2006/relationships/hyperlink" Target="https://jamanetwork.com/journals/jamanetworkopen/fullarticle/2816464" TargetMode="External"/><Relationship Id="rId7" Type="http://schemas.openxmlformats.org/officeDocument/2006/relationships/hyperlink" Target="https://www.treeequityscore.org/stories/urban-heat-equity"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hyperlink" Target="https://ocw.mit.edu" TargetMode="External"/><Relationship Id="rId4" Type="http://schemas.openxmlformats.org/officeDocument/2006/relationships/hyperlink" Target="https://ocw.mit.edu/term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hyperlink" Target="https://doi.org/10.1175/JAMC-D-20-0177.1" TargetMode="External"/><Relationship Id="rId5" Type="http://schemas.openxmlformats.org/officeDocument/2006/relationships/hyperlink" Target="https://doi.org/10.1017/eds.2022.5"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arxiv.org/pdf/1912.04883"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s://arxiv.org/pdf/1912.04883"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data-feminism.mitpress.mit.edu/pub/czq9dfs5/release/3" TargetMode="External"/><Relationship Id="rId4" Type="http://schemas.openxmlformats.org/officeDocument/2006/relationships/hyperlink" Target="https://data-feminism.mitpress.mit.edu/pub/czq9dfs5/release/3"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83" name="Shape 83"/>
        <p:cNvGrpSpPr/>
        <p:nvPr/>
      </p:nvGrpSpPr>
      <p:grpSpPr>
        <a:xfrm>
          <a:off x="0" y="0"/>
          <a:ext cx="0" cy="0"/>
          <a:chOff x="0" y="0"/>
          <a:chExt cx="0" cy="0"/>
        </a:xfrm>
      </p:grpSpPr>
      <p:sp>
        <p:nvSpPr>
          <p:cNvPr id="84" name="Google Shape;84;p1"/>
          <p:cNvSpPr/>
          <p:nvPr/>
        </p:nvSpPr>
        <p:spPr>
          <a:xfrm flipH="1">
            <a:off x="0" y="-58379"/>
            <a:ext cx="18288000" cy="10345379"/>
          </a:xfrm>
          <a:custGeom>
            <a:rect b="b" l="l" r="r" t="t"/>
            <a:pathLst>
              <a:path extrusionOk="0" h="10345379" w="18288000">
                <a:moveTo>
                  <a:pt x="18288000" y="0"/>
                </a:moveTo>
                <a:lnTo>
                  <a:pt x="0" y="0"/>
                </a:lnTo>
                <a:lnTo>
                  <a:pt x="0" y="10345379"/>
                </a:lnTo>
                <a:lnTo>
                  <a:pt x="18288000" y="10345379"/>
                </a:lnTo>
                <a:lnTo>
                  <a:pt x="18288000" y="0"/>
                </a:lnTo>
                <a:close/>
              </a:path>
            </a:pathLst>
          </a:custGeom>
          <a:blipFill rotWithShape="1">
            <a:blip r:embed="rId3">
              <a:alphaModFix/>
            </a:blip>
            <a:stretch>
              <a:fillRect b="-710" l="0" r="0" t="-17281"/>
            </a:stretch>
          </a:blipFill>
          <a:ln>
            <a:noFill/>
          </a:ln>
        </p:spPr>
      </p:sp>
      <p:grpSp>
        <p:nvGrpSpPr>
          <p:cNvPr id="85" name="Google Shape;85;p1"/>
          <p:cNvGrpSpPr/>
          <p:nvPr/>
        </p:nvGrpSpPr>
        <p:grpSpPr>
          <a:xfrm>
            <a:off x="-965629" y="7242129"/>
            <a:ext cx="20784165" cy="2704840"/>
            <a:chOff x="0" y="-38100"/>
            <a:chExt cx="5474019" cy="712386"/>
          </a:xfrm>
        </p:grpSpPr>
        <p:sp>
          <p:nvSpPr>
            <p:cNvPr id="86" name="Google Shape;86;p1"/>
            <p:cNvSpPr/>
            <p:nvPr/>
          </p:nvSpPr>
          <p:spPr>
            <a:xfrm>
              <a:off x="0" y="0"/>
              <a:ext cx="5474019" cy="674286"/>
            </a:xfrm>
            <a:custGeom>
              <a:rect b="b" l="l" r="r" t="t"/>
              <a:pathLst>
                <a:path extrusionOk="0" h="674286" w="5474019">
                  <a:moveTo>
                    <a:pt x="0" y="0"/>
                  </a:moveTo>
                  <a:lnTo>
                    <a:pt x="5474019" y="0"/>
                  </a:lnTo>
                  <a:lnTo>
                    <a:pt x="5474019" y="674286"/>
                  </a:lnTo>
                  <a:lnTo>
                    <a:pt x="0" y="674286"/>
                  </a:lnTo>
                  <a:close/>
                </a:path>
              </a:pathLst>
            </a:custGeom>
            <a:solidFill>
              <a:srgbClr val="5B85A9">
                <a:alpha val="71372"/>
              </a:srgbClr>
            </a:solidFill>
            <a:ln>
              <a:noFill/>
            </a:ln>
          </p:spPr>
        </p:sp>
        <p:sp>
          <p:nvSpPr>
            <p:cNvPr id="87" name="Google Shape;87;p1"/>
            <p:cNvSpPr txBox="1"/>
            <p:nvPr/>
          </p:nvSpPr>
          <p:spPr>
            <a:xfrm>
              <a:off x="0" y="-38100"/>
              <a:ext cx="5474019" cy="712386"/>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8" name="Google Shape;88;p1"/>
          <p:cNvSpPr txBox="1"/>
          <p:nvPr/>
        </p:nvSpPr>
        <p:spPr>
          <a:xfrm>
            <a:off x="5132039" y="7454177"/>
            <a:ext cx="11691900" cy="130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500"/>
              <a:buFont typeface="Arial"/>
              <a:buNone/>
            </a:pPr>
            <a:r>
              <a:rPr b="1" i="0" lang="en-US" sz="8500" u="none" cap="none" strike="noStrike">
                <a:solidFill>
                  <a:srgbClr val="FAF6EE"/>
                </a:solidFill>
                <a:latin typeface="Arial"/>
                <a:ea typeface="Arial"/>
                <a:cs typeface="Arial"/>
                <a:sym typeface="Arial"/>
              </a:rPr>
              <a:t>Computing &amp;</a:t>
            </a:r>
            <a:endParaRPr b="0" i="0" sz="1400" u="none" cap="none" strike="noStrike">
              <a:solidFill>
                <a:srgbClr val="000000"/>
              </a:solidFill>
              <a:latin typeface="Arial"/>
              <a:ea typeface="Arial"/>
              <a:cs typeface="Arial"/>
              <a:sym typeface="Arial"/>
            </a:endParaRPr>
          </a:p>
        </p:txBody>
      </p:sp>
      <p:sp>
        <p:nvSpPr>
          <p:cNvPr id="89" name="Google Shape;89;p1"/>
          <p:cNvSpPr txBox="1"/>
          <p:nvPr/>
        </p:nvSpPr>
        <p:spPr>
          <a:xfrm>
            <a:off x="5132039" y="8551310"/>
            <a:ext cx="13793100" cy="13083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8500"/>
              <a:buFont typeface="Arial"/>
              <a:buNone/>
            </a:pPr>
            <a:r>
              <a:rPr b="1" i="0" lang="en-US" sz="8500" u="none" cap="none" strike="noStrike">
                <a:solidFill>
                  <a:srgbClr val="BEBEBE"/>
                </a:solidFill>
                <a:latin typeface="Arial"/>
                <a:ea typeface="Arial"/>
                <a:cs typeface="Arial"/>
                <a:sym typeface="Arial"/>
              </a:rPr>
              <a:t>Climate Justice</a:t>
            </a:r>
            <a:endParaRPr b="0" i="0" sz="1400" u="none" cap="none" strike="noStrike">
              <a:solidFill>
                <a:srgbClr val="000000"/>
              </a:solidFill>
              <a:latin typeface="Arial"/>
              <a:ea typeface="Arial"/>
              <a:cs typeface="Arial"/>
              <a:sym typeface="Arial"/>
            </a:endParaRPr>
          </a:p>
        </p:txBody>
      </p:sp>
      <p:sp>
        <p:nvSpPr>
          <p:cNvPr id="90" name="Google Shape;90;p1"/>
          <p:cNvSpPr/>
          <p:nvPr/>
        </p:nvSpPr>
        <p:spPr>
          <a:xfrm>
            <a:off x="715137" y="7215888"/>
            <a:ext cx="2645904" cy="2645904"/>
          </a:xfrm>
          <a:custGeom>
            <a:rect b="b" l="l" r="r" t="t"/>
            <a:pathLst>
              <a:path extrusionOk="0" h="2645904" w="2645904">
                <a:moveTo>
                  <a:pt x="0" y="0"/>
                </a:moveTo>
                <a:lnTo>
                  <a:pt x="2645904" y="0"/>
                </a:lnTo>
                <a:lnTo>
                  <a:pt x="2645904" y="2645904"/>
                </a:lnTo>
                <a:lnTo>
                  <a:pt x="0" y="2645904"/>
                </a:lnTo>
                <a:lnTo>
                  <a:pt x="0" y="0"/>
                </a:lnTo>
                <a:close/>
              </a:path>
            </a:pathLst>
          </a:custGeom>
          <a:blipFill rotWithShape="1">
            <a:blip r:embed="rId4">
              <a:alphaModFix/>
            </a:blip>
            <a:stretch>
              <a:fillRect b="-6493" l="-14085" r="-13476" t="-1936"/>
            </a:stretch>
          </a:blipFill>
          <a:ln>
            <a:noFill/>
          </a:ln>
        </p:spPr>
      </p:sp>
      <p:sp>
        <p:nvSpPr>
          <p:cNvPr id="91" name="Google Shape;91;p1"/>
          <p:cNvSpPr txBox="1"/>
          <p:nvPr/>
        </p:nvSpPr>
        <p:spPr>
          <a:xfrm rot="-844252">
            <a:off x="3222012" y="8570808"/>
            <a:ext cx="1118772" cy="1102475"/>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Clr>
                <a:srgbClr val="000000"/>
              </a:buClr>
              <a:buSzPts val="6453"/>
              <a:buFont typeface="Arial"/>
              <a:buNone/>
            </a:pPr>
            <a:r>
              <a:rPr b="0" i="0" lang="en-US" sz="6453" u="none" cap="none" strike="noStrike">
                <a:solidFill>
                  <a:srgbClr val="FFFFFF"/>
                </a:solidFill>
                <a:latin typeface="Finger Paint"/>
                <a:ea typeface="Finger Paint"/>
                <a:cs typeface="Finger Paint"/>
                <a:sym typeface="Finger Paint"/>
              </a:rPr>
              <a:t>2.0</a:t>
            </a:r>
            <a:endParaRPr b="0" i="0" sz="1400" u="none" cap="none" strike="noStrike">
              <a:solidFill>
                <a:srgbClr val="000000"/>
              </a:solidFill>
              <a:latin typeface="Arial"/>
              <a:ea typeface="Arial"/>
              <a:cs typeface="Arial"/>
              <a:sym typeface="Arial"/>
            </a:endParaRPr>
          </a:p>
        </p:txBody>
      </p:sp>
      <p:grpSp>
        <p:nvGrpSpPr>
          <p:cNvPr id="92" name="Google Shape;92;p1"/>
          <p:cNvGrpSpPr/>
          <p:nvPr/>
        </p:nvGrpSpPr>
        <p:grpSpPr>
          <a:xfrm>
            <a:off x="13469275" y="406400"/>
            <a:ext cx="4335300" cy="458700"/>
            <a:chOff x="8630575" y="901700"/>
            <a:chExt cx="4335300" cy="458700"/>
          </a:xfrm>
        </p:grpSpPr>
        <p:sp>
          <p:nvSpPr>
            <p:cNvPr id="93" name="Google Shape;93;p1"/>
            <p:cNvSpPr/>
            <p:nvPr/>
          </p:nvSpPr>
          <p:spPr>
            <a:xfrm>
              <a:off x="8630575" y="901700"/>
              <a:ext cx="43353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4" name="Google Shape;94;p1"/>
            <p:cNvSpPr txBox="1"/>
            <p:nvPr/>
          </p:nvSpPr>
          <p:spPr>
            <a:xfrm>
              <a:off x="8811747" y="977150"/>
              <a:ext cx="39945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 DISCIPLINE-SPECIFIC MODULE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36" name="Shape 236"/>
        <p:cNvGrpSpPr/>
        <p:nvPr/>
      </p:nvGrpSpPr>
      <p:grpSpPr>
        <a:xfrm>
          <a:off x="0" y="0"/>
          <a:ext cx="0" cy="0"/>
          <a:chOff x="0" y="0"/>
          <a:chExt cx="0" cy="0"/>
        </a:xfrm>
      </p:grpSpPr>
      <p:sp>
        <p:nvSpPr>
          <p:cNvPr id="237" name="Google Shape;237;p10"/>
          <p:cNvSpPr/>
          <p:nvPr/>
        </p:nvSpPr>
        <p:spPr>
          <a:xfrm>
            <a:off x="6178038"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38" name="Google Shape;238;p10"/>
          <p:cNvSpPr/>
          <p:nvPr/>
        </p:nvSpPr>
        <p:spPr>
          <a:xfrm>
            <a:off x="0"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5B85A9"/>
          </a:solidFill>
          <a:ln>
            <a:noFill/>
          </a:ln>
        </p:spPr>
      </p:sp>
      <p:sp>
        <p:nvSpPr>
          <p:cNvPr id="239" name="Google Shape;239;p10"/>
          <p:cNvSpPr/>
          <p:nvPr/>
        </p:nvSpPr>
        <p:spPr>
          <a:xfrm>
            <a:off x="6694456" y="1548175"/>
            <a:ext cx="10564844" cy="7474627"/>
          </a:xfrm>
          <a:custGeom>
            <a:rect b="b" l="l" r="r" t="t"/>
            <a:pathLst>
              <a:path extrusionOk="0" h="7474627" w="10564844">
                <a:moveTo>
                  <a:pt x="0" y="0"/>
                </a:moveTo>
                <a:lnTo>
                  <a:pt x="10564844" y="0"/>
                </a:lnTo>
                <a:lnTo>
                  <a:pt x="10564844" y="7474627"/>
                </a:lnTo>
                <a:lnTo>
                  <a:pt x="0" y="7474627"/>
                </a:lnTo>
                <a:lnTo>
                  <a:pt x="0" y="0"/>
                </a:lnTo>
                <a:close/>
              </a:path>
            </a:pathLst>
          </a:custGeom>
          <a:blipFill rotWithShape="1">
            <a:blip r:embed="rId3">
              <a:alphaModFix/>
            </a:blip>
            <a:stretch>
              <a:fillRect b="0" l="0" r="0" t="0"/>
            </a:stretch>
          </a:blipFill>
          <a:ln>
            <a:noFill/>
          </a:ln>
        </p:spPr>
      </p:sp>
      <p:sp>
        <p:nvSpPr>
          <p:cNvPr id="240" name="Google Shape;240;p10"/>
          <p:cNvSpPr txBox="1"/>
          <p:nvPr/>
        </p:nvSpPr>
        <p:spPr>
          <a:xfrm>
            <a:off x="6694361" y="9024625"/>
            <a:ext cx="10564800" cy="615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rgbClr val="4A4849"/>
                </a:solidFill>
                <a:latin typeface="Arial"/>
                <a:ea typeface="Arial"/>
                <a:cs typeface="Arial"/>
                <a:sym typeface="Arial"/>
              </a:rPr>
              <a:t>© Jack Sillin. All rights reserved. This content is excluded from our Creative Commons license. For more information, see </a:t>
            </a:r>
            <a:r>
              <a:rPr b="0" i="0" lang="en-US" sz="2000" u="sng" cap="none" strike="noStrike">
                <a:solidFill>
                  <a:schemeClr val="hlink"/>
                </a:solidFill>
                <a:latin typeface="Arial"/>
                <a:ea typeface="Arial"/>
                <a:cs typeface="Arial"/>
                <a:sym typeface="Arial"/>
                <a:hlinkClick r:id="rId4"/>
              </a:rPr>
              <a:t>https://ocw.mit.edu/help/faq-fair-use/</a:t>
            </a:r>
            <a:r>
              <a:rPr b="0" i="0" lang="en-US" sz="2000" u="none" cap="none" strike="noStrike">
                <a:solidFill>
                  <a:srgbClr val="4A4849"/>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41" name="Google Shape;241;p10"/>
          <p:cNvSpPr/>
          <p:nvPr/>
        </p:nvSpPr>
        <p:spPr>
          <a:xfrm>
            <a:off x="701225" y="6490550"/>
            <a:ext cx="5406346" cy="2055907"/>
          </a:xfrm>
          <a:custGeom>
            <a:rect b="b" l="l" r="r" t="t"/>
            <a:pathLst>
              <a:path extrusionOk="0" h="573875" w="1349057">
                <a:moveTo>
                  <a:pt x="0" y="0"/>
                </a:moveTo>
                <a:lnTo>
                  <a:pt x="1349057" y="0"/>
                </a:lnTo>
                <a:lnTo>
                  <a:pt x="1349057" y="573875"/>
                </a:lnTo>
                <a:lnTo>
                  <a:pt x="0" y="573875"/>
                </a:lnTo>
                <a:close/>
              </a:path>
            </a:pathLst>
          </a:custGeom>
          <a:solidFill>
            <a:srgbClr val="5B85A9"/>
          </a:solidFill>
          <a:ln>
            <a:noFill/>
          </a:ln>
        </p:spPr>
      </p:sp>
      <p:sp>
        <p:nvSpPr>
          <p:cNvPr id="242" name="Google Shape;242;p10"/>
          <p:cNvSpPr txBox="1"/>
          <p:nvPr/>
        </p:nvSpPr>
        <p:spPr>
          <a:xfrm>
            <a:off x="1028700" y="3371212"/>
            <a:ext cx="4751400" cy="295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A4849"/>
                </a:solidFill>
                <a:latin typeface="Arial"/>
                <a:ea typeface="Arial"/>
                <a:cs typeface="Arial"/>
                <a:sym typeface="Arial"/>
              </a:rPr>
              <a:t>One common task in weather modeling is using discrete station measurements to estimate continuous weather patterns in places without stations.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A4849"/>
                </a:solidFill>
                <a:latin typeface="Arial"/>
                <a:ea typeface="Arial"/>
                <a:cs typeface="Arial"/>
                <a:sym typeface="Arial"/>
              </a:rPr>
              <a:t>This graph highlights gaps in coverage in rural, Black areas.</a:t>
            </a:r>
            <a:endParaRPr b="0" i="0" sz="1400" u="none" cap="none" strike="noStrike">
              <a:solidFill>
                <a:srgbClr val="000000"/>
              </a:solidFill>
              <a:latin typeface="Arial"/>
              <a:ea typeface="Arial"/>
              <a:cs typeface="Arial"/>
              <a:sym typeface="Arial"/>
            </a:endParaRPr>
          </a:p>
        </p:txBody>
      </p:sp>
      <p:sp>
        <p:nvSpPr>
          <p:cNvPr id="243" name="Google Shape;243;p10"/>
          <p:cNvSpPr txBox="1"/>
          <p:nvPr/>
        </p:nvSpPr>
        <p:spPr>
          <a:xfrm>
            <a:off x="1028700" y="1137439"/>
            <a:ext cx="47514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Consider Context</a:t>
            </a:r>
            <a:endParaRPr b="0" i="0" sz="1400" u="none" cap="none" strike="noStrike">
              <a:solidFill>
                <a:srgbClr val="000000"/>
              </a:solidFill>
              <a:latin typeface="Arial"/>
              <a:ea typeface="Arial"/>
              <a:cs typeface="Arial"/>
              <a:sym typeface="Arial"/>
            </a:endParaRPr>
          </a:p>
        </p:txBody>
      </p:sp>
      <p:sp>
        <p:nvSpPr>
          <p:cNvPr id="244" name="Google Shape;244;p10"/>
          <p:cNvSpPr txBox="1"/>
          <p:nvPr/>
        </p:nvSpPr>
        <p:spPr>
          <a:xfrm>
            <a:off x="1028688" y="6779612"/>
            <a:ext cx="47514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AF6EE"/>
                </a:solidFill>
                <a:latin typeface="Arial"/>
                <a:ea typeface="Arial"/>
                <a:cs typeface="Arial"/>
                <a:sym typeface="Arial"/>
              </a:rPr>
              <a:t>What could happen if we developed a machine learning model to interpolate the NWS radar network data?</a:t>
            </a:r>
            <a:endParaRPr b="0" i="0" sz="1400" u="none" cap="none" strike="noStrike">
              <a:solidFill>
                <a:srgbClr val="FAF6EE"/>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48" name="Shape 248"/>
        <p:cNvGrpSpPr/>
        <p:nvPr/>
      </p:nvGrpSpPr>
      <p:grpSpPr>
        <a:xfrm>
          <a:off x="0" y="0"/>
          <a:ext cx="0" cy="0"/>
          <a:chOff x="0" y="0"/>
          <a:chExt cx="0" cy="0"/>
        </a:xfrm>
      </p:grpSpPr>
      <p:sp>
        <p:nvSpPr>
          <p:cNvPr id="249" name="Google Shape;249;p11"/>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50" name="Google Shape;250;p11"/>
          <p:cNvSpPr/>
          <p:nvPr/>
        </p:nvSpPr>
        <p:spPr>
          <a:xfrm>
            <a:off x="12109962" y="0"/>
            <a:ext cx="7108723" cy="10287000"/>
          </a:xfrm>
          <a:custGeom>
            <a:rect b="b" l="l" r="r" t="t"/>
            <a:pathLst>
              <a:path extrusionOk="0" h="2709333" w="1872256">
                <a:moveTo>
                  <a:pt x="0" y="0"/>
                </a:moveTo>
                <a:lnTo>
                  <a:pt x="1872256" y="0"/>
                </a:lnTo>
                <a:lnTo>
                  <a:pt x="1872256" y="2709333"/>
                </a:lnTo>
                <a:lnTo>
                  <a:pt x="0" y="2709333"/>
                </a:lnTo>
                <a:close/>
              </a:path>
            </a:pathLst>
          </a:custGeom>
          <a:solidFill>
            <a:srgbClr val="5B85A9"/>
          </a:solidFill>
          <a:ln>
            <a:noFill/>
          </a:ln>
        </p:spPr>
      </p:sp>
      <p:grpSp>
        <p:nvGrpSpPr>
          <p:cNvPr id="251" name="Google Shape;251;p11"/>
          <p:cNvGrpSpPr/>
          <p:nvPr/>
        </p:nvGrpSpPr>
        <p:grpSpPr>
          <a:xfrm>
            <a:off x="1028700" y="3066438"/>
            <a:ext cx="10425375" cy="4267871"/>
            <a:chOff x="0" y="104775"/>
            <a:chExt cx="13900500" cy="5690495"/>
          </a:xfrm>
        </p:grpSpPr>
        <p:sp>
          <p:nvSpPr>
            <p:cNvPr id="252" name="Google Shape;252;p11"/>
            <p:cNvSpPr txBox="1"/>
            <p:nvPr/>
          </p:nvSpPr>
          <p:spPr>
            <a:xfrm>
              <a:off x="0" y="1047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From Data to Impact</a:t>
              </a:r>
              <a:endParaRPr b="0" i="0" sz="1400" u="none" cap="none" strike="noStrike">
                <a:solidFill>
                  <a:srgbClr val="000000"/>
                </a:solidFill>
                <a:latin typeface="Arial"/>
                <a:ea typeface="Arial"/>
                <a:cs typeface="Arial"/>
                <a:sym typeface="Arial"/>
              </a:endParaRPr>
            </a:p>
          </p:txBody>
        </p:sp>
        <p:sp>
          <p:nvSpPr>
            <p:cNvPr id="253" name="Google Shape;253;p11"/>
            <p:cNvSpPr txBox="1"/>
            <p:nvPr/>
          </p:nvSpPr>
          <p:spPr>
            <a:xfrm>
              <a:off x="0" y="513857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2</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57" name="Shape 257"/>
        <p:cNvGrpSpPr/>
        <p:nvPr/>
      </p:nvGrpSpPr>
      <p:grpSpPr>
        <a:xfrm>
          <a:off x="0" y="0"/>
          <a:ext cx="0" cy="0"/>
          <a:chOff x="0" y="0"/>
          <a:chExt cx="0" cy="0"/>
        </a:xfrm>
      </p:grpSpPr>
      <p:sp>
        <p:nvSpPr>
          <p:cNvPr id="258" name="Google Shape;258;p12"/>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59" name="Google Shape;259;p12"/>
          <p:cNvSpPr/>
          <p:nvPr/>
        </p:nvSpPr>
        <p:spPr>
          <a:xfrm>
            <a:off x="12109962"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5B85A9"/>
          </a:solidFill>
          <a:ln>
            <a:noFill/>
          </a:ln>
        </p:spPr>
      </p:sp>
      <p:sp>
        <p:nvSpPr>
          <p:cNvPr id="260" name="Google Shape;260;p12"/>
          <p:cNvSpPr/>
          <p:nvPr/>
        </p:nvSpPr>
        <p:spPr>
          <a:xfrm>
            <a:off x="12109962" y="0"/>
            <a:ext cx="8537171" cy="9715500"/>
          </a:xfrm>
          <a:custGeom>
            <a:rect b="b" l="l" r="r" t="t"/>
            <a:pathLst>
              <a:path extrusionOk="0" h="9715500" w="8537171">
                <a:moveTo>
                  <a:pt x="0" y="0"/>
                </a:moveTo>
                <a:lnTo>
                  <a:pt x="8537171" y="0"/>
                </a:lnTo>
                <a:lnTo>
                  <a:pt x="8537171" y="9715500"/>
                </a:lnTo>
                <a:lnTo>
                  <a:pt x="0" y="9715500"/>
                </a:lnTo>
                <a:lnTo>
                  <a:pt x="0" y="0"/>
                </a:lnTo>
                <a:close/>
              </a:path>
            </a:pathLst>
          </a:custGeom>
          <a:blipFill rotWithShape="1">
            <a:blip r:embed="rId3">
              <a:alphaModFix/>
            </a:blip>
            <a:stretch>
              <a:fillRect b="0" l="-37414" r="-33382" t="0"/>
            </a:stretch>
          </a:blipFill>
          <a:ln>
            <a:noFill/>
          </a:ln>
        </p:spPr>
      </p:sp>
      <p:sp>
        <p:nvSpPr>
          <p:cNvPr id="261" name="Google Shape;261;p12"/>
          <p:cNvSpPr txBox="1"/>
          <p:nvPr/>
        </p:nvSpPr>
        <p:spPr>
          <a:xfrm>
            <a:off x="12109962" y="8999338"/>
            <a:ext cx="6178200" cy="716100"/>
          </a:xfrm>
          <a:prstGeom prst="rect">
            <a:avLst/>
          </a:prstGeom>
          <a:noFill/>
          <a:ln>
            <a:noFill/>
          </a:ln>
        </p:spPr>
        <p:txBody>
          <a:bodyPr anchorCtr="0" anchor="ctr" bIns="50800" lIns="50800" spcFirstLastPara="1" rIns="50800" wrap="square" tIns="50800">
            <a:noAutofit/>
          </a:bodyPr>
          <a:lstStyle/>
          <a:p>
            <a:pPr indent="0" lvl="0" marL="0" marR="0" rtl="0" algn="ctr">
              <a:lnSpc>
                <a:spcPct val="140025"/>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Photo by </a:t>
            </a:r>
            <a:r>
              <a:rPr b="0" i="0" lang="en-US" sz="1800" u="sng" cap="none" strike="noStrike">
                <a:solidFill>
                  <a:srgbClr val="FFFFFF"/>
                </a:solidFill>
                <a:latin typeface="Arial"/>
                <a:ea typeface="Arial"/>
                <a:cs typeface="Arial"/>
                <a:sym typeface="Arial"/>
                <a:hlinkClick r:id="rId4">
                  <a:extLst>
                    <a:ext uri="{A12FA001-AC4F-418D-AE19-62706E023703}">
                      <ahyp:hlinkClr val="tx"/>
                    </a:ext>
                  </a:extLst>
                </a:hlinkClick>
              </a:rPr>
              <a:t>Hannah Busing</a:t>
            </a:r>
            <a:r>
              <a:rPr b="0" i="0" lang="en-US" sz="1800" u="none" cap="none" strike="noStrike">
                <a:solidFill>
                  <a:srgbClr val="FFFFFF"/>
                </a:solidFill>
                <a:latin typeface="Arial"/>
                <a:ea typeface="Arial"/>
                <a:cs typeface="Arial"/>
                <a:sym typeface="Arial"/>
              </a:rPr>
              <a:t> on </a:t>
            </a:r>
            <a:r>
              <a:rPr b="0" i="0" lang="en-US" sz="1800" u="sng" cap="none" strike="noStrike">
                <a:solidFill>
                  <a:srgbClr val="FFFFFF"/>
                </a:solidFill>
                <a:latin typeface="Arial"/>
                <a:ea typeface="Arial"/>
                <a:cs typeface="Arial"/>
                <a:sym typeface="Arial"/>
                <a:hlinkClick r:id="rId5">
                  <a:extLst>
                    <a:ext uri="{A12FA001-AC4F-418D-AE19-62706E023703}">
                      <ahyp:hlinkClr val="tx"/>
                    </a:ext>
                  </a:extLst>
                </a:hlinkClick>
              </a:rPr>
              <a:t>Unsplash</a:t>
            </a:r>
            <a:endParaRPr b="0" i="0" sz="1800" u="none" cap="none" strike="noStrike">
              <a:solidFill>
                <a:srgbClr val="000000"/>
              </a:solidFill>
              <a:latin typeface="Arial"/>
              <a:ea typeface="Arial"/>
              <a:cs typeface="Arial"/>
              <a:sym typeface="Arial"/>
            </a:endParaRPr>
          </a:p>
        </p:txBody>
      </p:sp>
      <p:grpSp>
        <p:nvGrpSpPr>
          <p:cNvPr id="262" name="Google Shape;262;p12"/>
          <p:cNvGrpSpPr/>
          <p:nvPr/>
        </p:nvGrpSpPr>
        <p:grpSpPr>
          <a:xfrm>
            <a:off x="1028700" y="3765181"/>
            <a:ext cx="10528650" cy="4016293"/>
            <a:chOff x="0" y="464123"/>
            <a:chExt cx="14038200" cy="5355058"/>
          </a:xfrm>
        </p:grpSpPr>
        <p:sp>
          <p:nvSpPr>
            <p:cNvPr id="263" name="Google Shape;263;p12"/>
            <p:cNvSpPr txBox="1"/>
            <p:nvPr/>
          </p:nvSpPr>
          <p:spPr>
            <a:xfrm>
              <a:off x="0" y="1187357"/>
              <a:ext cx="140382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A4849"/>
                  </a:solidFill>
                  <a:latin typeface="Arial"/>
                  <a:ea typeface="Arial"/>
                  <a:cs typeface="Arial"/>
                  <a:sym typeface="Arial"/>
                </a:rPr>
                <a:t>The field of environmental justice studies helps inform EPA policy. Many quantitative studies of air pollution have led the EPA to apply regulations that have led to overall reductions. Little research exists to inform CJ with ML, and you can be a pioneer in the field.</a:t>
              </a:r>
              <a:endParaRPr b="0" i="0" sz="1400" u="none" cap="none" strike="noStrike">
                <a:solidFill>
                  <a:srgbClr val="000000"/>
                </a:solidFill>
                <a:latin typeface="Arial"/>
                <a:ea typeface="Arial"/>
                <a:cs typeface="Arial"/>
                <a:sym typeface="Arial"/>
              </a:endParaRPr>
            </a:p>
          </p:txBody>
        </p:sp>
        <p:sp>
          <p:nvSpPr>
            <p:cNvPr id="264" name="Google Shape;264;p12"/>
            <p:cNvSpPr txBox="1"/>
            <p:nvPr/>
          </p:nvSpPr>
          <p:spPr>
            <a:xfrm>
              <a:off x="0" y="4341381"/>
              <a:ext cx="140382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A4849"/>
                  </a:solidFill>
                  <a:latin typeface="Arial"/>
                  <a:ea typeface="Arial"/>
                  <a:cs typeface="Arial"/>
                  <a:sym typeface="Arial"/>
                </a:rPr>
                <a:t>ML4CJ can provide important insights to inform policy (e.g., the Justice40 initiative and urban/regional planning) as well as grassroots activists who rely on research to advocate for their communities and fight for change.</a:t>
              </a:r>
              <a:endParaRPr b="0" i="0" sz="1400" u="none" cap="none" strike="noStrike">
                <a:solidFill>
                  <a:srgbClr val="000000"/>
                </a:solidFill>
                <a:latin typeface="Arial"/>
                <a:ea typeface="Arial"/>
                <a:cs typeface="Arial"/>
                <a:sym typeface="Arial"/>
              </a:endParaRPr>
            </a:p>
          </p:txBody>
        </p:sp>
        <p:sp>
          <p:nvSpPr>
            <p:cNvPr id="265" name="Google Shape;265;p12"/>
            <p:cNvSpPr txBox="1"/>
            <p:nvPr/>
          </p:nvSpPr>
          <p:spPr>
            <a:xfrm>
              <a:off x="0" y="464123"/>
              <a:ext cx="14038200" cy="53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99"/>
                <a:buFont typeface="Arial"/>
                <a:buNone/>
              </a:pPr>
              <a:r>
                <a:rPr b="1" i="0" lang="en-US" sz="2599" u="none" cap="none" strike="noStrike">
                  <a:solidFill>
                    <a:srgbClr val="4A4849"/>
                  </a:solidFill>
                  <a:latin typeface="Arial"/>
                  <a:ea typeface="Arial"/>
                  <a:cs typeface="Arial"/>
                  <a:sym typeface="Arial"/>
                </a:rPr>
                <a:t>Data Science Helped Propel the Environmental Justice Movement</a:t>
              </a:r>
              <a:endParaRPr b="0" i="0" sz="1400" u="none" cap="none" strike="noStrike">
                <a:solidFill>
                  <a:srgbClr val="000000"/>
                </a:solidFill>
                <a:latin typeface="Arial"/>
                <a:ea typeface="Arial"/>
                <a:cs typeface="Arial"/>
                <a:sym typeface="Arial"/>
              </a:endParaRPr>
            </a:p>
          </p:txBody>
        </p:sp>
        <p:sp>
          <p:nvSpPr>
            <p:cNvPr id="266" name="Google Shape;266;p12"/>
            <p:cNvSpPr txBox="1"/>
            <p:nvPr/>
          </p:nvSpPr>
          <p:spPr>
            <a:xfrm>
              <a:off x="0" y="3627672"/>
              <a:ext cx="140382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4A4849"/>
                  </a:solidFill>
                  <a:latin typeface="Arial"/>
                  <a:ea typeface="Arial"/>
                  <a:cs typeface="Arial"/>
                  <a:sym typeface="Arial"/>
                </a:rPr>
                <a:t>Broader Impact (e.g., policy, grassroots activism)</a:t>
              </a:r>
              <a:endParaRPr b="0" i="0" sz="1400" u="none" cap="none" strike="noStrike">
                <a:solidFill>
                  <a:srgbClr val="000000"/>
                </a:solidFill>
                <a:latin typeface="Arial"/>
                <a:ea typeface="Arial"/>
                <a:cs typeface="Arial"/>
                <a:sym typeface="Arial"/>
              </a:endParaRPr>
            </a:p>
          </p:txBody>
        </p:sp>
      </p:grpSp>
      <p:sp>
        <p:nvSpPr>
          <p:cNvPr id="267" name="Google Shape;267;p12"/>
          <p:cNvSpPr txBox="1"/>
          <p:nvPr/>
        </p:nvSpPr>
        <p:spPr>
          <a:xfrm>
            <a:off x="1028700" y="1137439"/>
            <a:ext cx="109284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From Research to Engagement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71" name="Shape 271"/>
        <p:cNvGrpSpPr/>
        <p:nvPr/>
      </p:nvGrpSpPr>
      <p:grpSpPr>
        <a:xfrm>
          <a:off x="0" y="0"/>
          <a:ext cx="0" cy="0"/>
          <a:chOff x="0" y="0"/>
          <a:chExt cx="0" cy="0"/>
        </a:xfrm>
      </p:grpSpPr>
      <p:sp>
        <p:nvSpPr>
          <p:cNvPr id="272" name="Google Shape;272;p13"/>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73" name="Google Shape;273;p13"/>
          <p:cNvSpPr txBox="1"/>
          <p:nvPr/>
        </p:nvSpPr>
        <p:spPr>
          <a:xfrm>
            <a:off x="962025" y="1116806"/>
            <a:ext cx="887805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From Data to Impact</a:t>
            </a:r>
            <a:endParaRPr b="0" i="0" sz="1400" u="none" cap="none" strike="noStrike">
              <a:solidFill>
                <a:srgbClr val="000000"/>
              </a:solidFill>
              <a:latin typeface="Arial"/>
              <a:ea typeface="Arial"/>
              <a:cs typeface="Arial"/>
              <a:sym typeface="Arial"/>
            </a:endParaRPr>
          </a:p>
        </p:txBody>
      </p:sp>
      <p:sp>
        <p:nvSpPr>
          <p:cNvPr id="274" name="Google Shape;274;p13"/>
          <p:cNvSpPr txBox="1"/>
          <p:nvPr/>
        </p:nvSpPr>
        <p:spPr>
          <a:xfrm>
            <a:off x="962025" y="3217402"/>
            <a:ext cx="8813475" cy="16013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Data science can provide information for communities to advocate for themselves, e.g., dashboards. Data science can also support allocation of funding to frontline communities.</a:t>
            </a:r>
            <a:endParaRPr b="0" i="0" sz="1400" u="none" cap="none" strike="noStrike">
              <a:solidFill>
                <a:srgbClr val="000000"/>
              </a:solidFill>
              <a:latin typeface="Arial"/>
              <a:ea typeface="Arial"/>
              <a:cs typeface="Arial"/>
              <a:sym typeface="Arial"/>
            </a:endParaRPr>
          </a:p>
        </p:txBody>
      </p:sp>
      <p:sp>
        <p:nvSpPr>
          <p:cNvPr id="275" name="Google Shape;275;p13"/>
          <p:cNvSpPr txBox="1"/>
          <p:nvPr/>
        </p:nvSpPr>
        <p:spPr>
          <a:xfrm>
            <a:off x="994338" y="5831152"/>
            <a:ext cx="8813400" cy="12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Data science can educate people on the issues facing their community. A climate justice oriented data science education can encourage students to be civically engaged.</a:t>
            </a:r>
            <a:endParaRPr b="0" i="0" sz="1400" u="none" cap="none" strike="noStrike">
              <a:solidFill>
                <a:srgbClr val="000000"/>
              </a:solidFill>
              <a:latin typeface="Arial"/>
              <a:ea typeface="Arial"/>
              <a:cs typeface="Arial"/>
              <a:sym typeface="Arial"/>
            </a:endParaRPr>
          </a:p>
        </p:txBody>
      </p:sp>
      <p:sp>
        <p:nvSpPr>
          <p:cNvPr id="276" name="Google Shape;276;p13"/>
          <p:cNvSpPr txBox="1"/>
          <p:nvPr/>
        </p:nvSpPr>
        <p:spPr>
          <a:xfrm>
            <a:off x="994338" y="8044767"/>
            <a:ext cx="8813400" cy="8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Data science can provide background and justifications for policy proposals.</a:t>
            </a:r>
            <a:endParaRPr b="0" i="0" sz="1400" u="none" cap="none" strike="noStrike">
              <a:solidFill>
                <a:srgbClr val="000000"/>
              </a:solidFill>
              <a:latin typeface="Arial"/>
              <a:ea typeface="Arial"/>
              <a:cs typeface="Arial"/>
              <a:sym typeface="Arial"/>
            </a:endParaRPr>
          </a:p>
        </p:txBody>
      </p:sp>
      <p:sp>
        <p:nvSpPr>
          <p:cNvPr id="277" name="Google Shape;277;p13"/>
          <p:cNvSpPr txBox="1"/>
          <p:nvPr/>
        </p:nvSpPr>
        <p:spPr>
          <a:xfrm>
            <a:off x="962025" y="2698550"/>
            <a:ext cx="88134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Resources for Communities</a:t>
            </a:r>
            <a:endParaRPr b="0" i="0" sz="1400" u="none" cap="none" strike="noStrike">
              <a:solidFill>
                <a:srgbClr val="000000"/>
              </a:solidFill>
              <a:latin typeface="Arial"/>
              <a:ea typeface="Arial"/>
              <a:cs typeface="Arial"/>
              <a:sym typeface="Arial"/>
            </a:endParaRPr>
          </a:p>
        </p:txBody>
      </p:sp>
      <p:sp>
        <p:nvSpPr>
          <p:cNvPr id="278" name="Google Shape;278;p13"/>
          <p:cNvSpPr txBox="1"/>
          <p:nvPr/>
        </p:nvSpPr>
        <p:spPr>
          <a:xfrm>
            <a:off x="994338" y="5312300"/>
            <a:ext cx="88134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Education</a:t>
            </a:r>
            <a:endParaRPr b="0" i="0" sz="1400" u="none" cap="none" strike="noStrike">
              <a:solidFill>
                <a:srgbClr val="000000"/>
              </a:solidFill>
              <a:latin typeface="Arial"/>
              <a:ea typeface="Arial"/>
              <a:cs typeface="Arial"/>
              <a:sym typeface="Arial"/>
            </a:endParaRPr>
          </a:p>
        </p:txBody>
      </p:sp>
      <p:sp>
        <p:nvSpPr>
          <p:cNvPr id="279" name="Google Shape;279;p13"/>
          <p:cNvSpPr txBox="1"/>
          <p:nvPr/>
        </p:nvSpPr>
        <p:spPr>
          <a:xfrm>
            <a:off x="994338" y="7525915"/>
            <a:ext cx="88134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Policy</a:t>
            </a:r>
            <a:endParaRPr b="0" i="0" sz="1400" u="none" cap="none" strike="noStrike">
              <a:solidFill>
                <a:srgbClr val="000000"/>
              </a:solidFill>
              <a:latin typeface="Arial"/>
              <a:ea typeface="Arial"/>
              <a:cs typeface="Arial"/>
              <a:sym typeface="Arial"/>
            </a:endParaRPr>
          </a:p>
        </p:txBody>
      </p:sp>
      <p:sp>
        <p:nvSpPr>
          <p:cNvPr id="280" name="Google Shape;280;p13"/>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281" name="Google Shape;281;p13"/>
          <p:cNvSpPr/>
          <p:nvPr/>
        </p:nvSpPr>
        <p:spPr>
          <a:xfrm>
            <a:off x="12110062" y="3939714"/>
            <a:ext cx="6178038" cy="3706823"/>
          </a:xfrm>
          <a:custGeom>
            <a:rect b="b" l="l" r="r" t="t"/>
            <a:pathLst>
              <a:path extrusionOk="0" h="3706823" w="6178038">
                <a:moveTo>
                  <a:pt x="0" y="0"/>
                </a:moveTo>
                <a:lnTo>
                  <a:pt x="6178038" y="0"/>
                </a:lnTo>
                <a:lnTo>
                  <a:pt x="6178038" y="3706823"/>
                </a:lnTo>
                <a:lnTo>
                  <a:pt x="0" y="3706823"/>
                </a:lnTo>
                <a:lnTo>
                  <a:pt x="0" y="0"/>
                </a:lnTo>
                <a:close/>
              </a:path>
            </a:pathLst>
          </a:custGeom>
          <a:blipFill rotWithShape="1">
            <a:blip r:embed="rId3">
              <a:alphaModFix/>
            </a:blip>
            <a:stretch>
              <a:fillRect b="0" l="0" r="0" t="0"/>
            </a:stretch>
          </a:blipFill>
          <a:ln>
            <a:noFill/>
          </a:ln>
        </p:spPr>
      </p:sp>
      <p:sp>
        <p:nvSpPr>
          <p:cNvPr id="282" name="Google Shape;282;p13"/>
          <p:cNvSpPr txBox="1"/>
          <p:nvPr/>
        </p:nvSpPr>
        <p:spPr>
          <a:xfrm>
            <a:off x="12567175" y="2640475"/>
            <a:ext cx="52638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4A4849"/>
                </a:solidFill>
                <a:latin typeface="Arial"/>
                <a:ea typeface="Arial"/>
                <a:cs typeface="Arial"/>
                <a:sym typeface="Arial"/>
              </a:rPr>
              <a:t>Your research can provide justification for a community grant proposal to the EPA and philanthropic organizations.</a:t>
            </a:r>
            <a:endParaRPr b="0" i="0" sz="2400" u="none" cap="none" strike="noStrike">
              <a:solidFill>
                <a:srgbClr val="000000"/>
              </a:solidFill>
              <a:latin typeface="Arial"/>
              <a:ea typeface="Arial"/>
              <a:cs typeface="Arial"/>
              <a:sym typeface="Arial"/>
            </a:endParaRPr>
          </a:p>
        </p:txBody>
      </p:sp>
      <p:sp>
        <p:nvSpPr>
          <p:cNvPr id="283" name="Google Shape;283;p13"/>
          <p:cNvSpPr txBox="1"/>
          <p:nvPr/>
        </p:nvSpPr>
        <p:spPr>
          <a:xfrm>
            <a:off x="16272150" y="7310525"/>
            <a:ext cx="1893600" cy="2154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Clr>
                <a:srgbClr val="000000"/>
              </a:buClr>
              <a:buSzPts val="1400"/>
              <a:buFont typeface="Arial"/>
              <a:buNone/>
            </a:pPr>
            <a:r>
              <a:rPr b="0" i="0" lang="en-US" sz="1400" u="none" cap="none" strike="noStrike">
                <a:solidFill>
                  <a:srgbClr val="4A4849"/>
                </a:solidFill>
                <a:latin typeface="Arial"/>
                <a:ea typeface="Arial"/>
                <a:cs typeface="Arial"/>
                <a:sym typeface="Arial"/>
              </a:rPr>
              <a:t>Retrieved from EPA</a:t>
            </a:r>
            <a:endParaRPr b="0" i="0" sz="1400" u="none" cap="none" strike="noStrike">
              <a:solidFill>
                <a:srgbClr val="000000"/>
              </a:solidFill>
              <a:latin typeface="Arial"/>
              <a:ea typeface="Arial"/>
              <a:cs typeface="Arial"/>
              <a:sym typeface="Arial"/>
            </a:endParaRPr>
          </a:p>
        </p:txBody>
      </p:sp>
      <p:sp>
        <p:nvSpPr>
          <p:cNvPr id="284" name="Google Shape;284;p13"/>
          <p:cNvSpPr txBox="1"/>
          <p:nvPr/>
        </p:nvSpPr>
        <p:spPr>
          <a:xfrm>
            <a:off x="12109913" y="7837575"/>
            <a:ext cx="7108800" cy="80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This map is in the public domain.</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88" name="Shape 288"/>
        <p:cNvGrpSpPr/>
        <p:nvPr/>
      </p:nvGrpSpPr>
      <p:grpSpPr>
        <a:xfrm>
          <a:off x="0" y="0"/>
          <a:ext cx="0" cy="0"/>
          <a:chOff x="0" y="0"/>
          <a:chExt cx="0" cy="0"/>
        </a:xfrm>
      </p:grpSpPr>
      <p:sp>
        <p:nvSpPr>
          <p:cNvPr id="289" name="Google Shape;289;p14"/>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290" name="Google Shape;290;p14"/>
          <p:cNvGrpSpPr/>
          <p:nvPr/>
        </p:nvGrpSpPr>
        <p:grpSpPr>
          <a:xfrm>
            <a:off x="1019175" y="1606594"/>
            <a:ext cx="10757475" cy="4679099"/>
            <a:chOff x="0" y="66675"/>
            <a:chExt cx="14343300" cy="6238798"/>
          </a:xfrm>
        </p:grpSpPr>
        <p:sp>
          <p:nvSpPr>
            <p:cNvPr id="291" name="Google Shape;291;p14"/>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Urban Heat in Richmond, VA</a:t>
              </a:r>
              <a:endParaRPr b="0" i="0" sz="1400" u="none" cap="none" strike="noStrike">
                <a:solidFill>
                  <a:srgbClr val="000000"/>
                </a:solidFill>
                <a:latin typeface="Arial"/>
                <a:ea typeface="Arial"/>
                <a:cs typeface="Arial"/>
                <a:sym typeface="Arial"/>
              </a:endParaRPr>
            </a:p>
          </p:txBody>
        </p:sp>
        <p:sp>
          <p:nvSpPr>
            <p:cNvPr id="292" name="Google Shape;292;p14"/>
            <p:cNvSpPr txBox="1"/>
            <p:nvPr/>
          </p:nvSpPr>
          <p:spPr>
            <a:xfrm>
              <a:off x="0" y="4170373"/>
              <a:ext cx="14238900" cy="213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In partnership with the Science Museum of Virginia, Virginia Commonwealth University, University of Richmond, and Groundwork RVA, the City of Richmond mapped its urban heat islands, land cover, and vulnerable demographics.</a:t>
              </a:r>
              <a:endParaRPr b="0" i="0" sz="1400" u="none" cap="none" strike="noStrike">
                <a:solidFill>
                  <a:srgbClr val="000000"/>
                </a:solidFill>
                <a:latin typeface="Arial"/>
                <a:ea typeface="Arial"/>
                <a:cs typeface="Arial"/>
                <a:sym typeface="Arial"/>
              </a:endParaRPr>
            </a:p>
          </p:txBody>
        </p:sp>
        <p:sp>
          <p:nvSpPr>
            <p:cNvPr id="293" name="Google Shape;293;p14"/>
            <p:cNvSpPr txBox="1"/>
            <p:nvPr/>
          </p:nvSpPr>
          <p:spPr>
            <a:xfrm>
              <a:off x="0" y="3478570"/>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Collaborative Data Science</a:t>
              </a:r>
              <a:endParaRPr b="0" i="0" sz="1400" u="none" cap="none" strike="noStrike">
                <a:solidFill>
                  <a:srgbClr val="000000"/>
                </a:solidFill>
                <a:latin typeface="Arial"/>
                <a:ea typeface="Arial"/>
                <a:cs typeface="Arial"/>
                <a:sym typeface="Arial"/>
              </a:endParaRPr>
            </a:p>
          </p:txBody>
        </p:sp>
      </p:grpSp>
      <p:sp>
        <p:nvSpPr>
          <p:cNvPr id="294" name="Google Shape;294;p14"/>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295" name="Google Shape;295;p14"/>
          <p:cNvGrpSpPr/>
          <p:nvPr/>
        </p:nvGrpSpPr>
        <p:grpSpPr>
          <a:xfrm>
            <a:off x="1028700" y="6857489"/>
            <a:ext cx="10747800" cy="2120177"/>
            <a:chOff x="0" y="-47625"/>
            <a:chExt cx="14330400" cy="2826903"/>
          </a:xfrm>
        </p:grpSpPr>
        <p:sp>
          <p:nvSpPr>
            <p:cNvPr id="296" name="Google Shape;296;p14"/>
            <p:cNvSpPr txBox="1"/>
            <p:nvPr/>
          </p:nvSpPr>
          <p:spPr>
            <a:xfrm>
              <a:off x="0" y="644178"/>
              <a:ext cx="14330400" cy="213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The city leveraged this data to center equity in its RVAgreen 2050 plan for climate action and resilience. For example, the city partnered with community organizations to enhance green infrastructure and reduce the urban heat island effect.</a:t>
              </a:r>
              <a:endParaRPr b="0" i="0" sz="1400" u="none" cap="none" strike="noStrike">
                <a:solidFill>
                  <a:srgbClr val="000000"/>
                </a:solidFill>
                <a:latin typeface="Arial"/>
                <a:ea typeface="Arial"/>
                <a:cs typeface="Arial"/>
                <a:sym typeface="Arial"/>
              </a:endParaRPr>
            </a:p>
          </p:txBody>
        </p:sp>
        <p:sp>
          <p:nvSpPr>
            <p:cNvPr id="297" name="Google Shape;297;p14"/>
            <p:cNvSpPr txBox="1"/>
            <p:nvPr/>
          </p:nvSpPr>
          <p:spPr>
            <a:xfrm>
              <a:off x="0" y="-47625"/>
              <a:ext cx="143304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Broader Impact</a:t>
              </a:r>
              <a:endParaRPr b="0" i="0" sz="1400" u="none" cap="none" strike="noStrike">
                <a:solidFill>
                  <a:srgbClr val="000000"/>
                </a:solidFill>
                <a:latin typeface="Arial"/>
                <a:ea typeface="Arial"/>
                <a:cs typeface="Arial"/>
                <a:sym typeface="Arial"/>
              </a:endParaRPr>
            </a:p>
          </p:txBody>
        </p:sp>
      </p:grpSp>
      <p:sp>
        <p:nvSpPr>
          <p:cNvPr id="298" name="Google Shape;298;p14"/>
          <p:cNvSpPr txBox="1"/>
          <p:nvPr/>
        </p:nvSpPr>
        <p:spPr>
          <a:xfrm>
            <a:off x="1023975" y="9814895"/>
            <a:ext cx="10747800" cy="338700"/>
          </a:xfrm>
          <a:prstGeom prst="rect">
            <a:avLst/>
          </a:prstGeom>
          <a:noFill/>
          <a:ln>
            <a:noFill/>
          </a:ln>
        </p:spPr>
        <p:txBody>
          <a:bodyPr anchorCtr="0" anchor="t" bIns="0" lIns="0" spcFirstLastPara="1" rIns="0" wrap="square" tIns="0">
            <a:spAutoFit/>
          </a:bodyPr>
          <a:lstStyle/>
          <a:p>
            <a:pPr indent="0" lvl="0" marL="0" marR="0" rtl="0" algn="l">
              <a:lnSpc>
                <a:spcPct val="139981"/>
              </a:lnSpc>
              <a:spcBef>
                <a:spcPts val="0"/>
              </a:spcBef>
              <a:spcAft>
                <a:spcPts val="0"/>
              </a:spcAft>
              <a:buClr>
                <a:srgbClr val="000000"/>
              </a:buClr>
              <a:buSzPts val="2201"/>
              <a:buFont typeface="Arial"/>
              <a:buNone/>
            </a:pPr>
            <a:r>
              <a:rPr b="0" i="0" lang="en-US" sz="2201" u="none" cap="none" strike="noStrike">
                <a:solidFill>
                  <a:srgbClr val="FFFFFF"/>
                </a:solidFill>
                <a:latin typeface="Arial"/>
                <a:ea typeface="Arial"/>
                <a:cs typeface="Arial"/>
                <a:sym typeface="Arial"/>
              </a:rPr>
              <a:t> Further Reading at </a:t>
            </a:r>
            <a:r>
              <a:rPr b="0" i="0" lang="en-US" sz="2201" u="sng" cap="none" strike="noStrike">
                <a:solidFill>
                  <a:srgbClr val="FFFFFF"/>
                </a:solidFill>
                <a:latin typeface="Arial"/>
                <a:ea typeface="Arial"/>
                <a:cs typeface="Arial"/>
                <a:sym typeface="Arial"/>
                <a:hlinkClick r:id="rId3">
                  <a:extLst>
                    <a:ext uri="{A12FA001-AC4F-418D-AE19-62706E023703}">
                      <ahyp:hlinkClr val="tx"/>
                    </a:ext>
                  </a:extLst>
                </a:hlinkClick>
              </a:rPr>
              <a:t>RVAgreen 2050</a:t>
            </a:r>
            <a:endParaRPr b="0" i="0" sz="1400" u="none" cap="none" strike="noStrike">
              <a:solidFill>
                <a:srgbClr val="000000"/>
              </a:solidFill>
              <a:latin typeface="Arial"/>
              <a:ea typeface="Arial"/>
              <a:cs typeface="Arial"/>
              <a:sym typeface="Arial"/>
            </a:endParaRPr>
          </a:p>
        </p:txBody>
      </p:sp>
      <p:grpSp>
        <p:nvGrpSpPr>
          <p:cNvPr id="299" name="Google Shape;299;p14"/>
          <p:cNvGrpSpPr/>
          <p:nvPr/>
        </p:nvGrpSpPr>
        <p:grpSpPr>
          <a:xfrm>
            <a:off x="12086023" y="1556588"/>
            <a:ext cx="6178038" cy="5535522"/>
            <a:chOff x="0" y="0"/>
            <a:chExt cx="8237384" cy="7380696"/>
          </a:xfrm>
        </p:grpSpPr>
        <p:sp>
          <p:nvSpPr>
            <p:cNvPr id="300" name="Google Shape;300;p14"/>
            <p:cNvSpPr/>
            <p:nvPr/>
          </p:nvSpPr>
          <p:spPr>
            <a:xfrm>
              <a:off x="0" y="0"/>
              <a:ext cx="8237384" cy="7380696"/>
            </a:xfrm>
            <a:custGeom>
              <a:rect b="b" l="l" r="r" t="t"/>
              <a:pathLst>
                <a:path extrusionOk="0" h="7380696" w="8237384">
                  <a:moveTo>
                    <a:pt x="0" y="0"/>
                  </a:moveTo>
                  <a:lnTo>
                    <a:pt x="8237384" y="0"/>
                  </a:lnTo>
                  <a:lnTo>
                    <a:pt x="8237384" y="7380696"/>
                  </a:lnTo>
                  <a:lnTo>
                    <a:pt x="0" y="7380696"/>
                  </a:lnTo>
                  <a:lnTo>
                    <a:pt x="0" y="0"/>
                  </a:lnTo>
                  <a:close/>
                </a:path>
              </a:pathLst>
            </a:custGeom>
            <a:blipFill rotWithShape="1">
              <a:blip r:embed="rId4">
                <a:alphaModFix/>
              </a:blip>
              <a:stretch>
                <a:fillRect b="0" l="0" r="0" t="0"/>
              </a:stretch>
            </a:blipFill>
            <a:ln>
              <a:noFill/>
            </a:ln>
          </p:spPr>
        </p:sp>
        <p:sp>
          <p:nvSpPr>
            <p:cNvPr id="301" name="Google Shape;301;p14"/>
            <p:cNvSpPr txBox="1"/>
            <p:nvPr/>
          </p:nvSpPr>
          <p:spPr>
            <a:xfrm>
              <a:off x="236153" y="198875"/>
              <a:ext cx="3355800" cy="65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99"/>
                <a:buFont typeface="Arial"/>
                <a:buNone/>
              </a:pPr>
              <a:r>
                <a:rPr b="0" i="0" lang="en-US" sz="1599" u="none" cap="none" strike="noStrike">
                  <a:solidFill>
                    <a:srgbClr val="000000"/>
                  </a:solidFill>
                  <a:latin typeface="Arial"/>
                  <a:ea typeface="Arial"/>
                  <a:cs typeface="Arial"/>
                  <a:sym typeface="Arial"/>
                </a:rPr>
                <a:t>City of Richmond, VA: </a:t>
              </a:r>
              <a:r>
                <a:rPr b="0" i="0" lang="en-US" sz="1599" u="sng" cap="none" strike="noStrike">
                  <a:solidFill>
                    <a:srgbClr val="000000"/>
                  </a:solidFill>
                  <a:latin typeface="Arial"/>
                  <a:ea typeface="Arial"/>
                  <a:cs typeface="Arial"/>
                  <a:sym typeface="Arial"/>
                  <a:hlinkClick r:id="rId5">
                    <a:extLst>
                      <a:ext uri="{A12FA001-AC4F-418D-AE19-62706E023703}">
                        <ahyp:hlinkClr val="tx"/>
                      </a:ext>
                    </a:extLst>
                  </a:hlinkClick>
                </a:rPr>
                <a:t>RVAgreen 2050</a:t>
              </a:r>
              <a:endParaRPr b="0" i="0" sz="1400" u="none" cap="none" strike="noStrike">
                <a:solidFill>
                  <a:srgbClr val="000000"/>
                </a:solidFill>
                <a:latin typeface="Arial"/>
                <a:ea typeface="Arial"/>
                <a:cs typeface="Arial"/>
                <a:sym typeface="Arial"/>
              </a:endParaRPr>
            </a:p>
          </p:txBody>
        </p:sp>
      </p:grpSp>
      <p:sp>
        <p:nvSpPr>
          <p:cNvPr id="302" name="Google Shape;302;p14"/>
          <p:cNvSpPr txBox="1"/>
          <p:nvPr/>
        </p:nvSpPr>
        <p:spPr>
          <a:xfrm>
            <a:off x="12287077" y="7239941"/>
            <a:ext cx="5775900" cy="169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4A4849"/>
                </a:solidFill>
                <a:latin typeface="Arial"/>
                <a:ea typeface="Arial"/>
                <a:cs typeface="Arial"/>
                <a:sym typeface="Arial"/>
              </a:rPr>
              <a:t>Heat vulnerability corresponds to places that are both hotter and have demographic/health vulnerability to heat. More vulnerable places tend to have less greenspace and closer proximity to roads.</a:t>
            </a:r>
            <a:endParaRPr b="0" i="0" sz="1400" u="none" cap="none" strike="noStrike">
              <a:solidFill>
                <a:srgbClr val="000000"/>
              </a:solidFill>
              <a:latin typeface="Arial"/>
              <a:ea typeface="Arial"/>
              <a:cs typeface="Arial"/>
              <a:sym typeface="Arial"/>
            </a:endParaRPr>
          </a:p>
        </p:txBody>
      </p:sp>
      <p:grpSp>
        <p:nvGrpSpPr>
          <p:cNvPr id="303" name="Google Shape;303;p14"/>
          <p:cNvGrpSpPr/>
          <p:nvPr/>
        </p:nvGrpSpPr>
        <p:grpSpPr>
          <a:xfrm>
            <a:off x="962027" y="1003725"/>
            <a:ext cx="8746176" cy="458700"/>
            <a:chOff x="962027" y="1003725"/>
            <a:chExt cx="8746176" cy="458700"/>
          </a:xfrm>
        </p:grpSpPr>
        <p:sp>
          <p:nvSpPr>
            <p:cNvPr id="304" name="Google Shape;304;p14"/>
            <p:cNvSpPr/>
            <p:nvPr/>
          </p:nvSpPr>
          <p:spPr>
            <a:xfrm>
              <a:off x="962027" y="1003725"/>
              <a:ext cx="24144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05" name="Google Shape;305;p14"/>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CASE STUDY #1</a:t>
              </a:r>
              <a:endParaRPr b="0" i="0" sz="1400" u="none" cap="none" strike="noStrike">
                <a:solidFill>
                  <a:srgbClr val="000000"/>
                </a:solidFill>
                <a:latin typeface="Arial"/>
                <a:ea typeface="Arial"/>
                <a:cs typeface="Arial"/>
                <a:sym typeface="Arial"/>
              </a:endParaRPr>
            </a:p>
          </p:txBody>
        </p:sp>
      </p:grpSp>
      <p:sp>
        <p:nvSpPr>
          <p:cNvPr id="306" name="Google Shape;306;p14"/>
          <p:cNvSpPr txBox="1"/>
          <p:nvPr/>
        </p:nvSpPr>
        <p:spPr>
          <a:xfrm>
            <a:off x="12086063" y="377650"/>
            <a:ext cx="6177900" cy="103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City of Richmond, VA. All rights reserved. This content is excluded from our Creative Commons license. For more information, see </a:t>
            </a:r>
            <a:r>
              <a:rPr b="0" i="0" lang="en-US" sz="1800" u="sng" cap="none" strike="noStrike">
                <a:solidFill>
                  <a:schemeClr val="hlink"/>
                </a:solidFill>
                <a:latin typeface="Calibri"/>
                <a:ea typeface="Calibri"/>
                <a:cs typeface="Calibri"/>
                <a:sym typeface="Calibri"/>
                <a:hlinkClick r:id="rId6"/>
              </a:rPr>
              <a:t>https://ocw.mit.edu/help/faq-fair-use/</a:t>
            </a: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10" name="Shape 310"/>
        <p:cNvGrpSpPr/>
        <p:nvPr/>
      </p:nvGrpSpPr>
      <p:grpSpPr>
        <a:xfrm>
          <a:off x="0" y="0"/>
          <a:ext cx="0" cy="0"/>
          <a:chOff x="0" y="0"/>
          <a:chExt cx="0" cy="0"/>
        </a:xfrm>
      </p:grpSpPr>
      <p:sp>
        <p:nvSpPr>
          <p:cNvPr id="311" name="Google Shape;311;p15"/>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12" name="Google Shape;312;p15"/>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313" name="Google Shape;313;p15">
            <a:hlinkClick r:id="rId3"/>
          </p:cNvPr>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4">
              <a:alphaModFix/>
            </a:blip>
            <a:stretch>
              <a:fillRect b="0" l="-33445" r="-103453" t="0"/>
            </a:stretch>
          </a:blipFill>
          <a:ln>
            <a:noFill/>
          </a:ln>
        </p:spPr>
      </p:sp>
      <p:sp>
        <p:nvSpPr>
          <p:cNvPr id="314" name="Google Shape;314;p15"/>
          <p:cNvSpPr txBox="1"/>
          <p:nvPr/>
        </p:nvSpPr>
        <p:spPr>
          <a:xfrm>
            <a:off x="12109956" y="8546400"/>
            <a:ext cx="6011400" cy="1169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899"/>
              <a:buFont typeface="Arial"/>
              <a:buNone/>
            </a:pPr>
            <a:r>
              <a:rPr b="0" i="0" lang="en-US" sz="1899" u="none" cap="none" strike="noStrike">
                <a:solidFill>
                  <a:srgbClr val="FFFFFF"/>
                </a:solidFill>
                <a:latin typeface="Arial"/>
                <a:ea typeface="Arial"/>
                <a:cs typeface="Arial"/>
                <a:sym typeface="Arial"/>
              </a:rPr>
              <a:t>Photo courtesy of Neil Palmer/CIAT. License: CC BY-NC-ND. This content is excluded from our Creative Commons license. For more information, see </a:t>
            </a:r>
            <a:r>
              <a:rPr b="0" i="0" lang="en-US" sz="1899" u="sng" cap="none" strike="noStrike">
                <a:solidFill>
                  <a:schemeClr val="hlink"/>
                </a:solidFill>
                <a:latin typeface="Arial"/>
                <a:ea typeface="Arial"/>
                <a:cs typeface="Arial"/>
                <a:sym typeface="Arial"/>
                <a:hlinkClick r:id="rId5"/>
              </a:rPr>
              <a:t>https://ocw.mit.edu/help/faq-fair-use</a:t>
            </a:r>
            <a:r>
              <a:rPr b="0" i="0" lang="en-US" sz="1899" u="none" cap="none" strike="noStrike">
                <a:solidFill>
                  <a:srgbClr val="0000FF"/>
                </a:solidFill>
                <a:latin typeface="Arial"/>
                <a:ea typeface="Arial"/>
                <a:cs typeface="Arial"/>
                <a:sym typeface="Arial"/>
              </a:rPr>
              <a:t>/ .</a:t>
            </a:r>
            <a:endParaRPr b="0" i="0" sz="1400" u="none" cap="none" strike="noStrike">
              <a:solidFill>
                <a:srgbClr val="0000FF"/>
              </a:solidFill>
              <a:latin typeface="Arial"/>
              <a:ea typeface="Arial"/>
              <a:cs typeface="Arial"/>
              <a:sym typeface="Arial"/>
            </a:endParaRPr>
          </a:p>
        </p:txBody>
      </p:sp>
      <p:grpSp>
        <p:nvGrpSpPr>
          <p:cNvPr id="315" name="Google Shape;315;p15"/>
          <p:cNvGrpSpPr/>
          <p:nvPr/>
        </p:nvGrpSpPr>
        <p:grpSpPr>
          <a:xfrm>
            <a:off x="1019175" y="1606594"/>
            <a:ext cx="10757475" cy="7777097"/>
            <a:chOff x="0" y="66675"/>
            <a:chExt cx="14343300" cy="10369463"/>
          </a:xfrm>
        </p:grpSpPr>
        <p:sp>
          <p:nvSpPr>
            <p:cNvPr id="316" name="Google Shape;316;p15"/>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Climate Injustice in the Brazilian Amazon</a:t>
              </a:r>
              <a:endParaRPr b="0" i="0" sz="1400" u="none" cap="none" strike="noStrike">
                <a:solidFill>
                  <a:srgbClr val="000000"/>
                </a:solidFill>
                <a:latin typeface="Arial"/>
                <a:ea typeface="Arial"/>
                <a:cs typeface="Arial"/>
                <a:sym typeface="Arial"/>
              </a:endParaRPr>
            </a:p>
          </p:txBody>
        </p:sp>
        <p:sp>
          <p:nvSpPr>
            <p:cNvPr id="317" name="Google Shape;317;p15"/>
            <p:cNvSpPr txBox="1"/>
            <p:nvPr/>
          </p:nvSpPr>
          <p:spPr>
            <a:xfrm>
              <a:off x="12700" y="3971957"/>
              <a:ext cx="14238900" cy="106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Amazonian Indigenous communities face deforestation of their lands (e.g., for mining, agriculture).</a:t>
              </a:r>
              <a:endParaRPr b="0" i="0" sz="1400" u="none" cap="none" strike="noStrike">
                <a:solidFill>
                  <a:srgbClr val="000000"/>
                </a:solidFill>
                <a:latin typeface="Arial"/>
                <a:ea typeface="Arial"/>
                <a:cs typeface="Arial"/>
                <a:sym typeface="Arial"/>
              </a:endParaRPr>
            </a:p>
          </p:txBody>
        </p:sp>
        <p:sp>
          <p:nvSpPr>
            <p:cNvPr id="318" name="Google Shape;318;p15"/>
            <p:cNvSpPr txBox="1"/>
            <p:nvPr/>
          </p:nvSpPr>
          <p:spPr>
            <a:xfrm>
              <a:off x="12700" y="3280154"/>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Deforestation</a:t>
              </a:r>
              <a:endParaRPr b="0" i="0" sz="1400" u="none" cap="none" strike="noStrike">
                <a:solidFill>
                  <a:srgbClr val="000000"/>
                </a:solidFill>
                <a:latin typeface="Arial"/>
                <a:ea typeface="Arial"/>
                <a:cs typeface="Arial"/>
                <a:sym typeface="Arial"/>
              </a:endParaRPr>
            </a:p>
          </p:txBody>
        </p:sp>
        <p:sp>
          <p:nvSpPr>
            <p:cNvPr id="319" name="Google Shape;319;p15"/>
            <p:cNvSpPr txBox="1"/>
            <p:nvPr/>
          </p:nvSpPr>
          <p:spPr>
            <a:xfrm>
              <a:off x="12700" y="6364434"/>
              <a:ext cx="143304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Fires are used to clear the forest for mining against the will of Indigenous people. These forest fires present serious human health threats due to air pollution.</a:t>
              </a:r>
              <a:endParaRPr b="0" i="0" sz="1400" u="none" cap="none" strike="noStrike">
                <a:solidFill>
                  <a:srgbClr val="000000"/>
                </a:solidFill>
                <a:latin typeface="Arial"/>
                <a:ea typeface="Arial"/>
                <a:cs typeface="Arial"/>
                <a:sym typeface="Arial"/>
              </a:endParaRPr>
            </a:p>
          </p:txBody>
        </p:sp>
        <p:sp>
          <p:nvSpPr>
            <p:cNvPr id="320" name="Google Shape;320;p15"/>
            <p:cNvSpPr txBox="1"/>
            <p:nvPr/>
          </p:nvSpPr>
          <p:spPr>
            <a:xfrm>
              <a:off x="12700" y="5672631"/>
              <a:ext cx="143304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Mining/Forest Fires</a:t>
              </a:r>
              <a:endParaRPr b="0" i="0" sz="1400" u="none" cap="none" strike="noStrike">
                <a:solidFill>
                  <a:srgbClr val="000000"/>
                </a:solidFill>
                <a:latin typeface="Arial"/>
                <a:ea typeface="Arial"/>
                <a:cs typeface="Arial"/>
                <a:sym typeface="Arial"/>
              </a:endParaRPr>
            </a:p>
          </p:txBody>
        </p:sp>
        <p:sp>
          <p:nvSpPr>
            <p:cNvPr id="321" name="Google Shape;321;p15"/>
            <p:cNvSpPr txBox="1"/>
            <p:nvPr/>
          </p:nvSpPr>
          <p:spPr>
            <a:xfrm>
              <a:off x="12700" y="9368438"/>
              <a:ext cx="14317800" cy="106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Indigenous communities are fighting to preserve the Amazon rainforest even amidst threats of violence.</a:t>
              </a:r>
              <a:endParaRPr b="0" i="0" sz="1400" u="none" cap="none" strike="noStrike">
                <a:solidFill>
                  <a:srgbClr val="000000"/>
                </a:solidFill>
                <a:latin typeface="Arial"/>
                <a:ea typeface="Arial"/>
                <a:cs typeface="Arial"/>
                <a:sym typeface="Arial"/>
              </a:endParaRPr>
            </a:p>
          </p:txBody>
        </p:sp>
        <p:sp>
          <p:nvSpPr>
            <p:cNvPr id="322" name="Google Shape;322;p15"/>
            <p:cNvSpPr txBox="1"/>
            <p:nvPr/>
          </p:nvSpPr>
          <p:spPr>
            <a:xfrm>
              <a:off x="12700" y="8676635"/>
              <a:ext cx="143178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Preservation</a:t>
              </a:r>
              <a:endParaRPr b="0" i="0" sz="1400" u="none" cap="none" strike="noStrike">
                <a:solidFill>
                  <a:srgbClr val="000000"/>
                </a:solidFill>
                <a:latin typeface="Arial"/>
                <a:ea typeface="Arial"/>
                <a:cs typeface="Arial"/>
                <a:sym typeface="Arial"/>
              </a:endParaRPr>
            </a:p>
          </p:txBody>
        </p:sp>
      </p:grpSp>
      <p:grpSp>
        <p:nvGrpSpPr>
          <p:cNvPr id="323" name="Google Shape;323;p15"/>
          <p:cNvGrpSpPr/>
          <p:nvPr/>
        </p:nvGrpSpPr>
        <p:grpSpPr>
          <a:xfrm>
            <a:off x="962027" y="1003725"/>
            <a:ext cx="8746176" cy="458700"/>
            <a:chOff x="962027" y="1003725"/>
            <a:chExt cx="8746176" cy="458700"/>
          </a:xfrm>
        </p:grpSpPr>
        <p:sp>
          <p:nvSpPr>
            <p:cNvPr id="324" name="Google Shape;324;p15"/>
            <p:cNvSpPr/>
            <p:nvPr/>
          </p:nvSpPr>
          <p:spPr>
            <a:xfrm>
              <a:off x="962027" y="1003725"/>
              <a:ext cx="24144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25" name="Google Shape;325;p15"/>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CASE STUDY #2</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29" name="Shape 329"/>
        <p:cNvGrpSpPr/>
        <p:nvPr/>
      </p:nvGrpSpPr>
      <p:grpSpPr>
        <a:xfrm>
          <a:off x="0" y="0"/>
          <a:ext cx="0" cy="0"/>
          <a:chOff x="0" y="0"/>
          <a:chExt cx="0" cy="0"/>
        </a:xfrm>
      </p:grpSpPr>
      <p:sp>
        <p:nvSpPr>
          <p:cNvPr id="330" name="Google Shape;330;p16"/>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31" name="Google Shape;331;p16"/>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332" name="Google Shape;332;p16"/>
          <p:cNvSpPr txBox="1"/>
          <p:nvPr/>
        </p:nvSpPr>
        <p:spPr>
          <a:xfrm>
            <a:off x="1019175" y="1606594"/>
            <a:ext cx="10757475"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Data to Preserve the Brazilian Amazon</a:t>
            </a:r>
            <a:endParaRPr b="0" i="0" sz="1400" u="none" cap="none" strike="noStrike">
              <a:solidFill>
                <a:srgbClr val="000000"/>
              </a:solidFill>
              <a:latin typeface="Arial"/>
              <a:ea typeface="Arial"/>
              <a:cs typeface="Arial"/>
              <a:sym typeface="Arial"/>
            </a:endParaRPr>
          </a:p>
        </p:txBody>
      </p:sp>
      <p:sp>
        <p:nvSpPr>
          <p:cNvPr id="333" name="Google Shape;333;p16"/>
          <p:cNvSpPr txBox="1"/>
          <p:nvPr/>
        </p:nvSpPr>
        <p:spPr>
          <a:xfrm>
            <a:off x="1028700" y="4535556"/>
            <a:ext cx="10679175" cy="8007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Indigenous people in the Amazon use satellite images and drones to monitor and respond to deforestation.</a:t>
            </a:r>
            <a:endParaRPr b="0" i="0" sz="1400" u="none" cap="none" strike="noStrike">
              <a:solidFill>
                <a:srgbClr val="000000"/>
              </a:solidFill>
              <a:latin typeface="Arial"/>
              <a:ea typeface="Arial"/>
              <a:cs typeface="Arial"/>
              <a:sym typeface="Arial"/>
            </a:endParaRPr>
          </a:p>
        </p:txBody>
      </p:sp>
      <p:sp>
        <p:nvSpPr>
          <p:cNvPr id="334" name="Google Shape;334;p16"/>
          <p:cNvSpPr txBox="1"/>
          <p:nvPr/>
        </p:nvSpPr>
        <p:spPr>
          <a:xfrm>
            <a:off x="1028700" y="4016704"/>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Remote Sensing</a:t>
            </a:r>
            <a:endParaRPr b="0" i="0" sz="1400" u="none" cap="none" strike="noStrike">
              <a:solidFill>
                <a:srgbClr val="000000"/>
              </a:solidFill>
              <a:latin typeface="Arial"/>
              <a:ea typeface="Arial"/>
              <a:cs typeface="Arial"/>
              <a:sym typeface="Arial"/>
            </a:endParaRPr>
          </a:p>
        </p:txBody>
      </p:sp>
      <p:sp>
        <p:nvSpPr>
          <p:cNvPr id="335" name="Google Shape;335;p16"/>
          <p:cNvSpPr txBox="1"/>
          <p:nvPr/>
        </p:nvSpPr>
        <p:spPr>
          <a:xfrm>
            <a:off x="1024013" y="6244801"/>
            <a:ext cx="10747800" cy="12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They also use PM2.5 sensors to measure air pollution resulting from forest fires, highlighting the unjust distribution of pollution in Indigenous communities.</a:t>
            </a:r>
            <a:endParaRPr b="0" i="0" sz="1400" u="none" cap="none" strike="noStrike">
              <a:solidFill>
                <a:srgbClr val="000000"/>
              </a:solidFill>
              <a:latin typeface="Arial"/>
              <a:ea typeface="Arial"/>
              <a:cs typeface="Arial"/>
              <a:sym typeface="Arial"/>
            </a:endParaRPr>
          </a:p>
        </p:txBody>
      </p:sp>
      <p:sp>
        <p:nvSpPr>
          <p:cNvPr id="336" name="Google Shape;336;p16"/>
          <p:cNvSpPr txBox="1"/>
          <p:nvPr/>
        </p:nvSpPr>
        <p:spPr>
          <a:xfrm>
            <a:off x="1024013" y="5725949"/>
            <a:ext cx="107478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Air Pollution Sensors</a:t>
            </a:r>
            <a:endParaRPr b="0" i="0" sz="1400" u="none" cap="none" strike="noStrike">
              <a:solidFill>
                <a:srgbClr val="000000"/>
              </a:solidFill>
              <a:latin typeface="Arial"/>
              <a:ea typeface="Arial"/>
              <a:cs typeface="Arial"/>
              <a:sym typeface="Arial"/>
            </a:endParaRPr>
          </a:p>
        </p:txBody>
      </p:sp>
      <p:sp>
        <p:nvSpPr>
          <p:cNvPr id="337" name="Google Shape;337;p16"/>
          <p:cNvSpPr txBox="1"/>
          <p:nvPr/>
        </p:nvSpPr>
        <p:spPr>
          <a:xfrm>
            <a:off x="1028738" y="8354317"/>
            <a:ext cx="10738200" cy="8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In collaboration with local Indigenous groups, PrevisIA provides an open sources platform that integrates AI to monitor deforestation risk.</a:t>
            </a:r>
            <a:endParaRPr b="0" i="0" sz="1400" u="none" cap="none" strike="noStrike">
              <a:solidFill>
                <a:srgbClr val="000000"/>
              </a:solidFill>
              <a:latin typeface="Arial"/>
              <a:ea typeface="Arial"/>
              <a:cs typeface="Arial"/>
              <a:sym typeface="Arial"/>
            </a:endParaRPr>
          </a:p>
        </p:txBody>
      </p:sp>
      <p:sp>
        <p:nvSpPr>
          <p:cNvPr id="338" name="Google Shape;338;p16"/>
          <p:cNvSpPr txBox="1"/>
          <p:nvPr/>
        </p:nvSpPr>
        <p:spPr>
          <a:xfrm>
            <a:off x="1028738" y="7835464"/>
            <a:ext cx="107382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PrevisIA</a:t>
            </a:r>
            <a:endParaRPr b="0" i="0" sz="1400" u="none" cap="none" strike="noStrike">
              <a:solidFill>
                <a:srgbClr val="000000"/>
              </a:solidFill>
              <a:latin typeface="Arial"/>
              <a:ea typeface="Arial"/>
              <a:cs typeface="Arial"/>
              <a:sym typeface="Arial"/>
            </a:endParaRPr>
          </a:p>
        </p:txBody>
      </p:sp>
      <p:sp>
        <p:nvSpPr>
          <p:cNvPr id="339" name="Google Shape;339;p16"/>
          <p:cNvSpPr/>
          <p:nvPr/>
        </p:nvSpPr>
        <p:spPr>
          <a:xfrm>
            <a:off x="12109962" y="2480810"/>
            <a:ext cx="6178038" cy="2886224"/>
          </a:xfrm>
          <a:custGeom>
            <a:rect b="b" l="l" r="r" t="t"/>
            <a:pathLst>
              <a:path extrusionOk="0" h="2886224" w="6178038">
                <a:moveTo>
                  <a:pt x="0" y="0"/>
                </a:moveTo>
                <a:lnTo>
                  <a:pt x="6178038" y="0"/>
                </a:lnTo>
                <a:lnTo>
                  <a:pt x="6178038" y="2886224"/>
                </a:lnTo>
                <a:lnTo>
                  <a:pt x="0" y="2886224"/>
                </a:lnTo>
                <a:lnTo>
                  <a:pt x="0" y="0"/>
                </a:lnTo>
                <a:close/>
              </a:path>
            </a:pathLst>
          </a:custGeom>
          <a:blipFill rotWithShape="1">
            <a:blip r:embed="rId4">
              <a:alphaModFix/>
            </a:blip>
            <a:stretch>
              <a:fillRect b="-22564" l="-1704" r="0" t="-22562"/>
            </a:stretch>
          </a:blipFill>
          <a:ln>
            <a:noFill/>
          </a:ln>
        </p:spPr>
      </p:sp>
      <p:sp>
        <p:nvSpPr>
          <p:cNvPr id="340" name="Google Shape;340;p16"/>
          <p:cNvSpPr/>
          <p:nvPr/>
        </p:nvSpPr>
        <p:spPr>
          <a:xfrm>
            <a:off x="12109962" y="5790557"/>
            <a:ext cx="6178038" cy="2517550"/>
          </a:xfrm>
          <a:custGeom>
            <a:rect b="b" l="l" r="r" t="t"/>
            <a:pathLst>
              <a:path extrusionOk="0" h="2517550" w="6178038">
                <a:moveTo>
                  <a:pt x="0" y="0"/>
                </a:moveTo>
                <a:lnTo>
                  <a:pt x="6178038" y="0"/>
                </a:lnTo>
                <a:lnTo>
                  <a:pt x="6178038" y="2517550"/>
                </a:lnTo>
                <a:lnTo>
                  <a:pt x="0" y="2517550"/>
                </a:lnTo>
                <a:lnTo>
                  <a:pt x="0" y="0"/>
                </a:lnTo>
                <a:close/>
              </a:path>
            </a:pathLst>
          </a:custGeom>
          <a:blipFill rotWithShape="1">
            <a:blip r:embed="rId5">
              <a:alphaModFix/>
            </a:blip>
            <a:stretch>
              <a:fillRect b="0" l="0" r="0" t="0"/>
            </a:stretch>
          </a:blipFill>
          <a:ln>
            <a:noFill/>
          </a:ln>
        </p:spPr>
      </p:sp>
      <p:sp>
        <p:nvSpPr>
          <p:cNvPr id="341" name="Google Shape;341;p16"/>
          <p:cNvSpPr txBox="1"/>
          <p:nvPr/>
        </p:nvSpPr>
        <p:spPr>
          <a:xfrm>
            <a:off x="1028700" y="9847350"/>
            <a:ext cx="11081400" cy="307800"/>
          </a:xfrm>
          <a:prstGeom prst="rect">
            <a:avLst/>
          </a:prstGeom>
          <a:noFill/>
          <a:ln>
            <a:noFill/>
          </a:ln>
        </p:spPr>
        <p:txBody>
          <a:bodyPr anchorCtr="0" anchor="t" bIns="0" lIns="0" spcFirstLastPara="1" rIns="0" wrap="square" tIns="0">
            <a:spAutoFit/>
          </a:bodyPr>
          <a:lstStyle/>
          <a:p>
            <a:pPr indent="0" lvl="0" marL="0" marR="0" rtl="0" algn="l">
              <a:lnSpc>
                <a:spcPct val="139981"/>
              </a:lnSpc>
              <a:spcBef>
                <a:spcPts val="0"/>
              </a:spcBef>
              <a:spcAft>
                <a:spcPts val="0"/>
              </a:spcAft>
              <a:buClr>
                <a:srgbClr val="000000"/>
              </a:buClr>
              <a:buSzPts val="2000"/>
              <a:buFont typeface="Arial"/>
              <a:buNone/>
            </a:pPr>
            <a:r>
              <a:rPr b="0" i="0" lang="en-US" sz="2000" u="none" cap="none" strike="noStrike">
                <a:solidFill>
                  <a:srgbClr val="FFFFFF"/>
                </a:solidFill>
                <a:latin typeface="Arial"/>
                <a:ea typeface="Arial"/>
                <a:cs typeface="Arial"/>
                <a:sym typeface="Arial"/>
              </a:rPr>
              <a:t>Further Reading: </a:t>
            </a:r>
            <a:r>
              <a:rPr b="0" i="0" lang="en-US" sz="2000" u="sng" cap="none" strike="noStrike">
                <a:solidFill>
                  <a:srgbClr val="FFFFFF"/>
                </a:solidFill>
                <a:latin typeface="Arial"/>
                <a:ea typeface="Arial"/>
                <a:cs typeface="Arial"/>
                <a:sym typeface="Arial"/>
                <a:hlinkClick r:id="rId6">
                  <a:extLst>
                    <a:ext uri="{A12FA001-AC4F-418D-AE19-62706E023703}">
                      <ahyp:hlinkClr val="tx"/>
                    </a:ext>
                  </a:extLst>
                </a:hlinkClick>
              </a:rPr>
              <a:t>Indigenous agents fight deforestation with drones and AI in Brazilian Amazon</a:t>
            </a:r>
            <a:endParaRPr b="0" i="0" sz="2000" u="none" cap="none" strike="noStrike">
              <a:solidFill>
                <a:srgbClr val="000000"/>
              </a:solidFill>
              <a:latin typeface="Arial"/>
              <a:ea typeface="Arial"/>
              <a:cs typeface="Arial"/>
              <a:sym typeface="Arial"/>
            </a:endParaRPr>
          </a:p>
        </p:txBody>
      </p:sp>
      <p:grpSp>
        <p:nvGrpSpPr>
          <p:cNvPr id="342" name="Google Shape;342;p16"/>
          <p:cNvGrpSpPr/>
          <p:nvPr/>
        </p:nvGrpSpPr>
        <p:grpSpPr>
          <a:xfrm>
            <a:off x="962027" y="1003725"/>
            <a:ext cx="8746176" cy="458700"/>
            <a:chOff x="962027" y="1003725"/>
            <a:chExt cx="8746176" cy="458700"/>
          </a:xfrm>
        </p:grpSpPr>
        <p:sp>
          <p:nvSpPr>
            <p:cNvPr id="343" name="Google Shape;343;p16"/>
            <p:cNvSpPr/>
            <p:nvPr/>
          </p:nvSpPr>
          <p:spPr>
            <a:xfrm>
              <a:off x="962027" y="1003725"/>
              <a:ext cx="24144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44" name="Google Shape;344;p16"/>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CASE STUDY #3</a:t>
              </a:r>
              <a:endParaRPr b="0" i="0" sz="1400" u="none" cap="none" strike="noStrike">
                <a:solidFill>
                  <a:srgbClr val="000000"/>
                </a:solidFill>
                <a:latin typeface="Arial"/>
                <a:ea typeface="Arial"/>
                <a:cs typeface="Arial"/>
                <a:sym typeface="Arial"/>
              </a:endParaRPr>
            </a:p>
          </p:txBody>
        </p:sp>
      </p:grpSp>
      <p:sp>
        <p:nvSpPr>
          <p:cNvPr id="345" name="Google Shape;345;p16"/>
          <p:cNvSpPr txBox="1"/>
          <p:nvPr/>
        </p:nvSpPr>
        <p:spPr>
          <a:xfrm>
            <a:off x="12035625" y="1909300"/>
            <a:ext cx="6326700" cy="5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Public domain image by Jesse Allen, courtesy of NASA EO-1 team.</a:t>
            </a:r>
            <a:endParaRPr sz="1800">
              <a:solidFill>
                <a:schemeClr val="dk1"/>
              </a:solidFill>
              <a:latin typeface="Calibri"/>
              <a:ea typeface="Calibri"/>
              <a:cs typeface="Calibri"/>
              <a:sym typeface="Calibri"/>
            </a:endParaRPr>
          </a:p>
        </p:txBody>
      </p:sp>
      <p:sp>
        <p:nvSpPr>
          <p:cNvPr id="346" name="Google Shape;346;p16"/>
          <p:cNvSpPr txBox="1"/>
          <p:nvPr/>
        </p:nvSpPr>
        <p:spPr>
          <a:xfrm>
            <a:off x="12109950" y="8474850"/>
            <a:ext cx="6649200" cy="8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 Mongabay/PrevisIA. All rights reserved. This content is excluded from our Creative Commons license. For more information, see </a:t>
            </a:r>
            <a:r>
              <a:rPr lang="en-US" sz="1800" u="sng">
                <a:solidFill>
                  <a:schemeClr val="hlink"/>
                </a:solidFill>
                <a:latin typeface="Calibri"/>
                <a:ea typeface="Calibri"/>
                <a:cs typeface="Calibri"/>
                <a:sym typeface="Calibri"/>
                <a:hlinkClick r:id="rId7"/>
              </a:rPr>
              <a:t>https://ocw.mit.edu/help/faq-fair-use/</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50" name="Shape 350"/>
        <p:cNvGrpSpPr/>
        <p:nvPr/>
      </p:nvGrpSpPr>
      <p:grpSpPr>
        <a:xfrm>
          <a:off x="0" y="0"/>
          <a:ext cx="0" cy="0"/>
          <a:chOff x="0" y="0"/>
          <a:chExt cx="0" cy="0"/>
        </a:xfrm>
      </p:grpSpPr>
      <p:sp>
        <p:nvSpPr>
          <p:cNvPr id="351" name="Google Shape;351;p17"/>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52" name="Google Shape;352;p17"/>
          <p:cNvSpPr/>
          <p:nvPr/>
        </p:nvSpPr>
        <p:spPr>
          <a:xfrm>
            <a:off x="12109962" y="0"/>
            <a:ext cx="7108723" cy="10287000"/>
          </a:xfrm>
          <a:custGeom>
            <a:rect b="b" l="l" r="r" t="t"/>
            <a:pathLst>
              <a:path extrusionOk="0" h="2709333" w="1872256">
                <a:moveTo>
                  <a:pt x="0" y="0"/>
                </a:moveTo>
                <a:lnTo>
                  <a:pt x="1872256" y="0"/>
                </a:lnTo>
                <a:lnTo>
                  <a:pt x="1872256" y="2709333"/>
                </a:lnTo>
                <a:lnTo>
                  <a:pt x="0" y="2709333"/>
                </a:lnTo>
                <a:close/>
              </a:path>
            </a:pathLst>
          </a:custGeom>
          <a:solidFill>
            <a:srgbClr val="5B85A9"/>
          </a:solidFill>
          <a:ln>
            <a:noFill/>
          </a:ln>
        </p:spPr>
      </p:sp>
      <p:grpSp>
        <p:nvGrpSpPr>
          <p:cNvPr id="353" name="Google Shape;353;p17"/>
          <p:cNvGrpSpPr/>
          <p:nvPr/>
        </p:nvGrpSpPr>
        <p:grpSpPr>
          <a:xfrm>
            <a:off x="1028700" y="3066438"/>
            <a:ext cx="10425375" cy="4267871"/>
            <a:chOff x="0" y="104775"/>
            <a:chExt cx="13900500" cy="5690495"/>
          </a:xfrm>
        </p:grpSpPr>
        <p:sp>
          <p:nvSpPr>
            <p:cNvPr id="354" name="Google Shape;354;p17"/>
            <p:cNvSpPr txBox="1"/>
            <p:nvPr/>
          </p:nvSpPr>
          <p:spPr>
            <a:xfrm>
              <a:off x="0" y="1047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Urban Heat Islands</a:t>
              </a:r>
              <a:endParaRPr b="0" i="0" sz="1400" u="none" cap="none" strike="noStrike">
                <a:solidFill>
                  <a:srgbClr val="000000"/>
                </a:solidFill>
                <a:latin typeface="Arial"/>
                <a:ea typeface="Arial"/>
                <a:cs typeface="Arial"/>
                <a:sym typeface="Arial"/>
              </a:endParaRPr>
            </a:p>
          </p:txBody>
        </p:sp>
        <p:sp>
          <p:nvSpPr>
            <p:cNvPr id="355" name="Google Shape;355;p17"/>
            <p:cNvSpPr txBox="1"/>
            <p:nvPr/>
          </p:nvSpPr>
          <p:spPr>
            <a:xfrm>
              <a:off x="0" y="513857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3</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59" name="Shape 359"/>
        <p:cNvGrpSpPr/>
        <p:nvPr/>
      </p:nvGrpSpPr>
      <p:grpSpPr>
        <a:xfrm>
          <a:off x="0" y="0"/>
          <a:ext cx="0" cy="0"/>
          <a:chOff x="0" y="0"/>
          <a:chExt cx="0" cy="0"/>
        </a:xfrm>
      </p:grpSpPr>
      <p:sp>
        <p:nvSpPr>
          <p:cNvPr id="360" name="Google Shape;360;p18"/>
          <p:cNvSpPr/>
          <p:nvPr/>
        </p:nvSpPr>
        <p:spPr>
          <a:xfrm>
            <a:off x="6178038"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61" name="Google Shape;361;p18"/>
          <p:cNvSpPr/>
          <p:nvPr/>
        </p:nvSpPr>
        <p:spPr>
          <a:xfrm>
            <a:off x="0"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5B85A9"/>
          </a:solidFill>
          <a:ln>
            <a:noFill/>
          </a:ln>
        </p:spPr>
      </p:sp>
      <p:sp>
        <p:nvSpPr>
          <p:cNvPr id="362" name="Google Shape;362;p18"/>
          <p:cNvSpPr txBox="1"/>
          <p:nvPr/>
        </p:nvSpPr>
        <p:spPr>
          <a:xfrm>
            <a:off x="6694450" y="7930125"/>
            <a:ext cx="10700100" cy="3078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2000"/>
              <a:buFont typeface="Arial"/>
              <a:buNone/>
            </a:pPr>
            <a:r>
              <a:rPr lang="en-US" sz="2000">
                <a:solidFill>
                  <a:srgbClr val="4A4849"/>
                </a:solidFill>
              </a:rPr>
              <a:t>Public domain image courtesy of TheNewPhobia on Wikimedia.</a:t>
            </a:r>
            <a:r>
              <a:rPr b="0" i="0" lang="en-US" sz="2000" u="none" cap="none" strike="noStrike">
                <a:solidFill>
                  <a:srgbClr val="4A4849"/>
                </a:solidFill>
                <a:latin typeface="Arial"/>
                <a:ea typeface="Arial"/>
                <a:cs typeface="Arial"/>
                <a:sym typeface="Arial"/>
              </a:rPr>
              <a:t>Originally created by NOAA.</a:t>
            </a:r>
            <a:endParaRPr b="0" i="0" sz="1400" u="none" cap="none" strike="noStrike">
              <a:solidFill>
                <a:srgbClr val="000000"/>
              </a:solidFill>
              <a:latin typeface="Arial"/>
              <a:ea typeface="Arial"/>
              <a:cs typeface="Arial"/>
              <a:sym typeface="Arial"/>
            </a:endParaRPr>
          </a:p>
        </p:txBody>
      </p:sp>
      <p:sp>
        <p:nvSpPr>
          <p:cNvPr id="363" name="Google Shape;363;p18"/>
          <p:cNvSpPr txBox="1"/>
          <p:nvPr/>
        </p:nvSpPr>
        <p:spPr>
          <a:xfrm>
            <a:off x="1028700" y="4661293"/>
            <a:ext cx="4751400" cy="295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A4849"/>
                </a:solidFill>
                <a:latin typeface="Arial"/>
                <a:ea typeface="Arial"/>
                <a:cs typeface="Arial"/>
                <a:sym typeface="Arial"/>
              </a:rPr>
              <a:t>Based on this graph, which places are hottest? Which places are cooler?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A4849"/>
                </a:solidFill>
                <a:latin typeface="Arial"/>
                <a:ea typeface="Arial"/>
                <a:cs typeface="Arial"/>
                <a:sym typeface="Arial"/>
              </a:rPr>
              <a:t>Looking at the pictures, what differences do you notice between different areas? Relate the differences to temperature.</a:t>
            </a:r>
            <a:endParaRPr b="0" i="0" sz="1400" u="none" cap="none" strike="noStrike">
              <a:solidFill>
                <a:srgbClr val="000000"/>
              </a:solidFill>
              <a:latin typeface="Arial"/>
              <a:ea typeface="Arial"/>
              <a:cs typeface="Arial"/>
              <a:sym typeface="Arial"/>
            </a:endParaRPr>
          </a:p>
        </p:txBody>
      </p:sp>
      <p:sp>
        <p:nvSpPr>
          <p:cNvPr id="364" name="Google Shape;364;p18"/>
          <p:cNvSpPr txBox="1"/>
          <p:nvPr/>
        </p:nvSpPr>
        <p:spPr>
          <a:xfrm>
            <a:off x="1028700" y="1137439"/>
            <a:ext cx="4898700" cy="323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Urban Heat Island Profile</a:t>
            </a:r>
            <a:endParaRPr b="0" i="0" sz="1400" u="none" cap="none" strike="noStrike">
              <a:solidFill>
                <a:srgbClr val="000000"/>
              </a:solidFill>
              <a:latin typeface="Arial"/>
              <a:ea typeface="Arial"/>
              <a:cs typeface="Arial"/>
              <a:sym typeface="Arial"/>
            </a:endParaRPr>
          </a:p>
        </p:txBody>
      </p:sp>
      <p:sp>
        <p:nvSpPr>
          <p:cNvPr id="365" name="Google Shape;365;p18"/>
          <p:cNvSpPr txBox="1"/>
          <p:nvPr/>
        </p:nvSpPr>
        <p:spPr>
          <a:xfrm>
            <a:off x="6694456" y="9814895"/>
            <a:ext cx="10564800" cy="338700"/>
          </a:xfrm>
          <a:prstGeom prst="rect">
            <a:avLst/>
          </a:prstGeom>
          <a:noFill/>
          <a:ln>
            <a:noFill/>
          </a:ln>
        </p:spPr>
        <p:txBody>
          <a:bodyPr anchorCtr="0" anchor="t" bIns="0" lIns="0" spcFirstLastPara="1" rIns="0" wrap="square" tIns="0">
            <a:spAutoFit/>
          </a:bodyPr>
          <a:lstStyle/>
          <a:p>
            <a:pPr indent="0" lvl="0" marL="0" marR="0" rtl="0" algn="l">
              <a:lnSpc>
                <a:spcPct val="139981"/>
              </a:lnSpc>
              <a:spcBef>
                <a:spcPts val="0"/>
              </a:spcBef>
              <a:spcAft>
                <a:spcPts val="0"/>
              </a:spcAft>
              <a:buClr>
                <a:srgbClr val="000000"/>
              </a:buClr>
              <a:buSzPts val="2201"/>
              <a:buFont typeface="Arial"/>
              <a:buNone/>
            </a:pPr>
            <a:r>
              <a:rPr b="0" i="0" lang="en-US" sz="2201" u="none" cap="none" strike="noStrike">
                <a:solidFill>
                  <a:srgbClr val="FFFFFF"/>
                </a:solidFill>
                <a:latin typeface="Arial"/>
                <a:ea typeface="Arial"/>
                <a:cs typeface="Arial"/>
                <a:sym typeface="Arial"/>
              </a:rPr>
              <a:t>Explainer: </a:t>
            </a:r>
            <a:r>
              <a:rPr b="0" i="0" lang="en-US" sz="2201" u="sng" cap="none" strike="noStrike">
                <a:solidFill>
                  <a:srgbClr val="FFFFFF"/>
                </a:solidFill>
                <a:latin typeface="Arial"/>
                <a:ea typeface="Arial"/>
                <a:cs typeface="Arial"/>
                <a:sym typeface="Arial"/>
                <a:hlinkClick r:id="rId3">
                  <a:extLst>
                    <a:ext uri="{A12FA001-AC4F-418D-AE19-62706E023703}">
                      <ahyp:hlinkClr val="tx"/>
                    </a:ext>
                  </a:extLst>
                </a:hlinkClick>
              </a:rPr>
              <a:t>Urban Heat Islands</a:t>
            </a:r>
            <a:r>
              <a:rPr b="0" i="0" lang="en-US" sz="2201" u="none" cap="none" strike="noStrike">
                <a:solidFill>
                  <a:srgbClr val="FFFFFF"/>
                </a:solidFill>
                <a:latin typeface="Arial"/>
                <a:ea typeface="Arial"/>
                <a:cs typeface="Arial"/>
                <a:sym typeface="Arial"/>
              </a:rPr>
              <a:t> by MIT Climate Portal</a:t>
            </a:r>
            <a:endParaRPr b="0" i="0" sz="1400" u="none" cap="none" strike="noStrike">
              <a:solidFill>
                <a:srgbClr val="000000"/>
              </a:solidFill>
              <a:latin typeface="Arial"/>
              <a:ea typeface="Arial"/>
              <a:cs typeface="Arial"/>
              <a:sym typeface="Arial"/>
            </a:endParaRPr>
          </a:p>
        </p:txBody>
      </p:sp>
      <p:grpSp>
        <p:nvGrpSpPr>
          <p:cNvPr id="366" name="Google Shape;366;p18"/>
          <p:cNvGrpSpPr/>
          <p:nvPr/>
        </p:nvGrpSpPr>
        <p:grpSpPr>
          <a:xfrm>
            <a:off x="6694451" y="2356905"/>
            <a:ext cx="10700027" cy="5573211"/>
            <a:chOff x="6546275" y="2493825"/>
            <a:chExt cx="11011656" cy="5735526"/>
          </a:xfrm>
        </p:grpSpPr>
        <p:sp>
          <p:nvSpPr>
            <p:cNvPr id="367" name="Google Shape;367;p18"/>
            <p:cNvSpPr/>
            <p:nvPr/>
          </p:nvSpPr>
          <p:spPr>
            <a:xfrm>
              <a:off x="6546275" y="2493825"/>
              <a:ext cx="11011656" cy="5735526"/>
            </a:xfrm>
            <a:custGeom>
              <a:rect b="b" l="l" r="r" t="t"/>
              <a:pathLst>
                <a:path extrusionOk="0" h="150519" w="1627138">
                  <a:moveTo>
                    <a:pt x="0" y="0"/>
                  </a:moveTo>
                  <a:lnTo>
                    <a:pt x="1627138" y="0"/>
                  </a:lnTo>
                  <a:lnTo>
                    <a:pt x="1627138" y="150519"/>
                  </a:lnTo>
                  <a:lnTo>
                    <a:pt x="0" y="150519"/>
                  </a:lnTo>
                  <a:close/>
                </a:path>
              </a:pathLst>
            </a:custGeom>
            <a:solidFill>
              <a:srgbClr val="D9EAD3"/>
            </a:solidFill>
            <a:ln>
              <a:noFill/>
            </a:ln>
          </p:spPr>
        </p:sp>
        <p:sp>
          <p:nvSpPr>
            <p:cNvPr id="368" name="Google Shape;368;p18"/>
            <p:cNvSpPr/>
            <p:nvPr/>
          </p:nvSpPr>
          <p:spPr>
            <a:xfrm>
              <a:off x="6694456" y="2582711"/>
              <a:ext cx="10564844" cy="5423203"/>
            </a:xfrm>
            <a:custGeom>
              <a:rect b="b" l="l" r="r" t="t"/>
              <a:pathLst>
                <a:path extrusionOk="0" h="5423203" w="10564844">
                  <a:moveTo>
                    <a:pt x="0" y="0"/>
                  </a:moveTo>
                  <a:lnTo>
                    <a:pt x="10564844" y="0"/>
                  </a:lnTo>
                  <a:lnTo>
                    <a:pt x="10564844" y="5423203"/>
                  </a:lnTo>
                  <a:lnTo>
                    <a:pt x="0" y="5423203"/>
                  </a:lnTo>
                  <a:lnTo>
                    <a:pt x="0" y="0"/>
                  </a:lnTo>
                  <a:close/>
                </a:path>
              </a:pathLst>
            </a:custGeom>
            <a:blipFill rotWithShape="1">
              <a:blip r:embed="rId4">
                <a:alphaModFix/>
              </a:blip>
              <a:stretch>
                <a:fillRect b="0" l="0" r="0" t="-8317"/>
              </a:stretch>
            </a:blipFill>
            <a:ln>
              <a:noFill/>
            </a:ln>
          </p:spPr>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72" name="Shape 372"/>
        <p:cNvGrpSpPr/>
        <p:nvPr/>
      </p:nvGrpSpPr>
      <p:grpSpPr>
        <a:xfrm>
          <a:off x="0" y="0"/>
          <a:ext cx="0" cy="0"/>
          <a:chOff x="0" y="0"/>
          <a:chExt cx="0" cy="0"/>
        </a:xfrm>
      </p:grpSpPr>
      <p:sp>
        <p:nvSpPr>
          <p:cNvPr id="373" name="Google Shape;373;p19"/>
          <p:cNvSpPr/>
          <p:nvPr/>
        </p:nvSpPr>
        <p:spPr>
          <a:xfrm>
            <a:off x="6178038" y="9715500"/>
            <a:ext cx="12109962" cy="571500"/>
          </a:xfrm>
          <a:custGeom>
            <a:rect b="b" l="l" r="r" t="t"/>
            <a:pathLst>
              <a:path extrusionOk="0" h="150519" w="3189455">
                <a:moveTo>
                  <a:pt x="0" y="0"/>
                </a:moveTo>
                <a:lnTo>
                  <a:pt x="3189455" y="0"/>
                </a:lnTo>
                <a:lnTo>
                  <a:pt x="3189455" y="150519"/>
                </a:lnTo>
                <a:lnTo>
                  <a:pt x="0" y="150519"/>
                </a:lnTo>
                <a:close/>
              </a:path>
            </a:pathLst>
          </a:custGeom>
          <a:solidFill>
            <a:srgbClr val="4A4849"/>
          </a:solidFill>
          <a:ln>
            <a:noFill/>
          </a:ln>
        </p:spPr>
      </p:sp>
      <p:sp>
        <p:nvSpPr>
          <p:cNvPr id="374" name="Google Shape;374;p19"/>
          <p:cNvSpPr/>
          <p:nvPr/>
        </p:nvSpPr>
        <p:spPr>
          <a:xfrm>
            <a:off x="0"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5B85A9"/>
          </a:solidFill>
          <a:ln>
            <a:noFill/>
          </a:ln>
        </p:spPr>
      </p:sp>
      <p:sp>
        <p:nvSpPr>
          <p:cNvPr id="375" name="Google Shape;375;p19"/>
          <p:cNvSpPr/>
          <p:nvPr/>
        </p:nvSpPr>
        <p:spPr>
          <a:xfrm>
            <a:off x="8118219" y="1028700"/>
            <a:ext cx="8229600" cy="82296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3">
              <a:alphaModFix/>
            </a:blip>
            <a:stretch>
              <a:fillRect b="0" l="0" r="0" t="0"/>
            </a:stretch>
          </a:blipFill>
          <a:ln>
            <a:noFill/>
          </a:ln>
        </p:spPr>
      </p:sp>
      <p:sp>
        <p:nvSpPr>
          <p:cNvPr id="376" name="Google Shape;376;p19"/>
          <p:cNvSpPr/>
          <p:nvPr/>
        </p:nvSpPr>
        <p:spPr>
          <a:xfrm>
            <a:off x="1676350" y="5210333"/>
            <a:ext cx="3603366" cy="3369148"/>
          </a:xfrm>
          <a:custGeom>
            <a:rect b="b" l="l" r="r" t="t"/>
            <a:pathLst>
              <a:path extrusionOk="0" h="3369148" w="3603366">
                <a:moveTo>
                  <a:pt x="0" y="0"/>
                </a:moveTo>
                <a:lnTo>
                  <a:pt x="3603367" y="0"/>
                </a:lnTo>
                <a:lnTo>
                  <a:pt x="3603367" y="3369148"/>
                </a:lnTo>
                <a:lnTo>
                  <a:pt x="0" y="3369148"/>
                </a:lnTo>
                <a:lnTo>
                  <a:pt x="0" y="0"/>
                </a:lnTo>
                <a:close/>
              </a:path>
            </a:pathLst>
          </a:custGeom>
          <a:blipFill rotWithShape="1">
            <a:blip r:embed="rId4">
              <a:alphaModFix/>
            </a:blip>
            <a:stretch>
              <a:fillRect b="0" l="0" r="0" t="0"/>
            </a:stretch>
          </a:blipFill>
          <a:ln>
            <a:noFill/>
          </a:ln>
        </p:spPr>
      </p:sp>
      <p:sp>
        <p:nvSpPr>
          <p:cNvPr id="377" name="Google Shape;377;p19"/>
          <p:cNvSpPr txBox="1"/>
          <p:nvPr/>
        </p:nvSpPr>
        <p:spPr>
          <a:xfrm>
            <a:off x="1028700" y="1137439"/>
            <a:ext cx="4898700" cy="323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Why are cities hotter?</a:t>
            </a:r>
            <a:endParaRPr b="0" i="0" sz="1400" u="none" cap="none" strike="noStrike">
              <a:solidFill>
                <a:srgbClr val="000000"/>
              </a:solidFill>
              <a:latin typeface="Arial"/>
              <a:ea typeface="Arial"/>
              <a:cs typeface="Arial"/>
              <a:sym typeface="Arial"/>
            </a:endParaRPr>
          </a:p>
        </p:txBody>
      </p:sp>
      <p:sp>
        <p:nvSpPr>
          <p:cNvPr id="378" name="Google Shape;378;p19"/>
          <p:cNvSpPr txBox="1"/>
          <p:nvPr/>
        </p:nvSpPr>
        <p:spPr>
          <a:xfrm>
            <a:off x="10826955" y="1233213"/>
            <a:ext cx="5359461" cy="3397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2000"/>
              <a:buFont typeface="Arial"/>
              <a:buNone/>
            </a:pPr>
            <a:r>
              <a:rPr b="0" i="0" lang="en-US" sz="2000" u="none" cap="none" strike="noStrike">
                <a:solidFill>
                  <a:srgbClr val="4A4849"/>
                </a:solidFill>
                <a:latin typeface="Arial"/>
                <a:ea typeface="Arial"/>
                <a:cs typeface="Arial"/>
                <a:sym typeface="Arial"/>
              </a:rPr>
              <a:t>Jono Hey, </a:t>
            </a:r>
            <a:r>
              <a:rPr b="0" i="0" lang="en-US" sz="2000" u="sng" cap="none" strike="noStrike">
                <a:solidFill>
                  <a:srgbClr val="4A4849"/>
                </a:solidFill>
                <a:latin typeface="Arial"/>
                <a:ea typeface="Arial"/>
                <a:cs typeface="Arial"/>
                <a:sym typeface="Arial"/>
                <a:hlinkClick r:id="rId5">
                  <a:extLst>
                    <a:ext uri="{A12FA001-AC4F-418D-AE19-62706E023703}">
                      <ahyp:hlinkClr val="tx"/>
                    </a:ext>
                  </a:extLst>
                </a:hlinkClick>
              </a:rPr>
              <a:t>Sketchplanations</a:t>
            </a:r>
            <a:endParaRPr b="0" i="0" sz="1400" u="none" cap="none" strike="noStrike">
              <a:solidFill>
                <a:srgbClr val="000000"/>
              </a:solidFill>
              <a:latin typeface="Arial"/>
              <a:ea typeface="Arial"/>
              <a:cs typeface="Arial"/>
              <a:sym typeface="Arial"/>
            </a:endParaRPr>
          </a:p>
        </p:txBody>
      </p:sp>
      <p:sp>
        <p:nvSpPr>
          <p:cNvPr id="379" name="Google Shape;379;p19"/>
          <p:cNvSpPr txBox="1"/>
          <p:nvPr/>
        </p:nvSpPr>
        <p:spPr>
          <a:xfrm>
            <a:off x="8279575" y="185100"/>
            <a:ext cx="9045000" cy="84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 Jono Hey / Sketchplanations.com. All rights reserved. This content is excluded from our Creative Commons license. For more information, see </a:t>
            </a:r>
            <a:r>
              <a:rPr lang="en-US" sz="1800" u="sng">
                <a:solidFill>
                  <a:schemeClr val="hlink"/>
                </a:solidFill>
                <a:latin typeface="Calibri"/>
                <a:ea typeface="Calibri"/>
                <a:cs typeface="Calibri"/>
                <a:sym typeface="Calibri"/>
                <a:hlinkClick r:id="rId6"/>
              </a:rPr>
              <a:t>https://ocw.mit.edu/help/faq-fair-use/</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98" name="Shape 98"/>
        <p:cNvGrpSpPr/>
        <p:nvPr/>
      </p:nvGrpSpPr>
      <p:grpSpPr>
        <a:xfrm>
          <a:off x="0" y="0"/>
          <a:ext cx="0" cy="0"/>
          <a:chOff x="0" y="0"/>
          <a:chExt cx="0" cy="0"/>
        </a:xfrm>
      </p:grpSpPr>
      <p:sp>
        <p:nvSpPr>
          <p:cNvPr id="99" name="Google Shape;99;p2"/>
          <p:cNvSpPr/>
          <p:nvPr/>
        </p:nvSpPr>
        <p:spPr>
          <a:xfrm>
            <a:off x="12108775" y="-850"/>
            <a:ext cx="6178445" cy="9719732"/>
          </a:xfrm>
          <a:custGeom>
            <a:rect b="b" l="l" r="r" t="t"/>
            <a:pathLst>
              <a:path extrusionOk="0" h="2709333" w="1872256">
                <a:moveTo>
                  <a:pt x="0" y="0"/>
                </a:moveTo>
                <a:lnTo>
                  <a:pt x="1872256" y="0"/>
                </a:lnTo>
                <a:lnTo>
                  <a:pt x="1872256" y="2709333"/>
                </a:lnTo>
                <a:lnTo>
                  <a:pt x="0" y="2709333"/>
                </a:lnTo>
                <a:close/>
              </a:path>
            </a:pathLst>
          </a:custGeom>
          <a:solidFill>
            <a:schemeClr val="lt1"/>
          </a:solidFill>
          <a:ln>
            <a:noFill/>
          </a:ln>
        </p:spPr>
      </p:sp>
      <p:sp>
        <p:nvSpPr>
          <p:cNvPr id="100" name="Google Shape;100;p2"/>
          <p:cNvSpPr/>
          <p:nvPr/>
        </p:nvSpPr>
        <p:spPr>
          <a:xfrm>
            <a:off x="-1248082" y="9715500"/>
            <a:ext cx="14811920" cy="571500"/>
          </a:xfrm>
          <a:custGeom>
            <a:rect b="b" l="l" r="r" t="t"/>
            <a:pathLst>
              <a:path extrusionOk="0" h="150519" w="3901082">
                <a:moveTo>
                  <a:pt x="0" y="0"/>
                </a:moveTo>
                <a:lnTo>
                  <a:pt x="3901082" y="0"/>
                </a:lnTo>
                <a:lnTo>
                  <a:pt x="3901082" y="150519"/>
                </a:lnTo>
                <a:lnTo>
                  <a:pt x="0" y="150519"/>
                </a:lnTo>
                <a:close/>
              </a:path>
            </a:pathLst>
          </a:custGeom>
          <a:solidFill>
            <a:srgbClr val="4A4849"/>
          </a:solidFill>
          <a:ln>
            <a:noFill/>
          </a:ln>
        </p:spPr>
      </p:sp>
      <p:sp>
        <p:nvSpPr>
          <p:cNvPr id="101" name="Google Shape;101;p2"/>
          <p:cNvSpPr/>
          <p:nvPr/>
        </p:nvSpPr>
        <p:spPr>
          <a:xfrm>
            <a:off x="12109776" y="9715500"/>
            <a:ext cx="7107885" cy="571596"/>
          </a:xfrm>
          <a:custGeom>
            <a:rect b="b" l="l" r="r" t="t"/>
            <a:pathLst>
              <a:path extrusionOk="0" h="150519" w="1489342">
                <a:moveTo>
                  <a:pt x="0" y="0"/>
                </a:moveTo>
                <a:lnTo>
                  <a:pt x="1489342" y="0"/>
                </a:lnTo>
                <a:lnTo>
                  <a:pt x="1489342" y="150519"/>
                </a:lnTo>
                <a:lnTo>
                  <a:pt x="0" y="150519"/>
                </a:lnTo>
                <a:close/>
              </a:path>
            </a:pathLst>
          </a:custGeom>
          <a:solidFill>
            <a:srgbClr val="5B85A9"/>
          </a:solidFill>
          <a:ln>
            <a:noFill/>
          </a:ln>
        </p:spPr>
      </p:sp>
      <p:sp>
        <p:nvSpPr>
          <p:cNvPr id="102" name="Google Shape;102;p2"/>
          <p:cNvSpPr txBox="1"/>
          <p:nvPr/>
        </p:nvSpPr>
        <p:spPr>
          <a:xfrm>
            <a:off x="1028700" y="1095375"/>
            <a:ext cx="107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What’s in this module?</a:t>
            </a:r>
            <a:endParaRPr b="0" i="0" sz="1400" u="none" cap="none" strike="noStrike">
              <a:solidFill>
                <a:srgbClr val="000000"/>
              </a:solidFill>
              <a:latin typeface="Arial"/>
              <a:ea typeface="Arial"/>
              <a:cs typeface="Arial"/>
              <a:sym typeface="Arial"/>
            </a:endParaRPr>
          </a:p>
        </p:txBody>
      </p:sp>
      <p:sp>
        <p:nvSpPr>
          <p:cNvPr id="103" name="Google Shape;103;p2"/>
          <p:cNvSpPr txBox="1"/>
          <p:nvPr/>
        </p:nvSpPr>
        <p:spPr>
          <a:xfrm>
            <a:off x="1028700" y="3042700"/>
            <a:ext cx="10588200" cy="280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This module provides a curriculum that integrates climate justice (CJ) and machine learning (ML) for practical real-world applications. Part 1 explores why ML is useful to advance CJ, ethical considerations, and sociotechnical frameworks. Part 2 discusses how to move from data to impact. Part 3 explores urban heat disparities as a case study for interpretable ML applications. Parts 4 and 5 explore climate health equity in heat-related illness.</a:t>
            </a:r>
            <a:endParaRPr b="0" i="0" sz="1400" u="none" cap="none" strike="noStrike">
              <a:solidFill>
                <a:srgbClr val="000000"/>
              </a:solidFill>
              <a:latin typeface="Arial"/>
              <a:ea typeface="Arial"/>
              <a:cs typeface="Arial"/>
              <a:sym typeface="Arial"/>
            </a:endParaRPr>
          </a:p>
        </p:txBody>
      </p:sp>
      <p:sp>
        <p:nvSpPr>
          <p:cNvPr id="104" name="Google Shape;104;p2"/>
          <p:cNvSpPr txBox="1"/>
          <p:nvPr/>
        </p:nvSpPr>
        <p:spPr>
          <a:xfrm>
            <a:off x="1028700" y="6990749"/>
            <a:ext cx="3225300" cy="12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4 parts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10 readings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2 optional projects</a:t>
            </a:r>
            <a:endParaRPr b="0" i="0" sz="1400" u="none" cap="none" strike="noStrike">
              <a:solidFill>
                <a:srgbClr val="000000"/>
              </a:solidFill>
              <a:latin typeface="Arial"/>
              <a:ea typeface="Arial"/>
              <a:cs typeface="Arial"/>
              <a:sym typeface="Arial"/>
            </a:endParaRPr>
          </a:p>
        </p:txBody>
      </p:sp>
      <p:sp>
        <p:nvSpPr>
          <p:cNvPr id="105" name="Google Shape;105;p2"/>
          <p:cNvSpPr txBox="1"/>
          <p:nvPr/>
        </p:nvSpPr>
        <p:spPr>
          <a:xfrm>
            <a:off x="4487325" y="6990750"/>
            <a:ext cx="7107900" cy="2001900"/>
          </a:xfrm>
          <a:prstGeom prst="rect">
            <a:avLst/>
          </a:prstGeom>
          <a:noFill/>
          <a:ln>
            <a:noFill/>
          </a:ln>
        </p:spPr>
        <p:txBody>
          <a:bodyPr anchorCtr="0" anchor="t" bIns="0" lIns="0" spcFirstLastPara="1" rIns="0" wrap="square" tIns="0">
            <a:spAutoFit/>
          </a:bodyPr>
          <a:lstStyle/>
          <a:p>
            <a:pPr indent="-393762"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The Future of Conservation Lies in Justice-led Technology</a:t>
            </a:r>
            <a:r>
              <a:rPr b="0" i="0" lang="en-US" sz="2601" u="none" cap="none" strike="noStrike">
                <a:solidFill>
                  <a:srgbClr val="4A4849"/>
                </a:solidFill>
                <a:latin typeface="Arial"/>
                <a:ea typeface="Arial"/>
                <a:cs typeface="Arial"/>
                <a:sym typeface="Arial"/>
              </a:rPr>
              <a:t> (Longdon, 2024)</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Indigenous agents fight deforestation with drones and AI in Brazilian Amazon</a:t>
            </a:r>
            <a:r>
              <a:rPr b="0" i="0" lang="en-US" sz="2601" u="none" cap="none" strike="noStrike">
                <a:solidFill>
                  <a:srgbClr val="4A4849"/>
                </a:solidFill>
                <a:latin typeface="Arial"/>
                <a:ea typeface="Arial"/>
                <a:cs typeface="Arial"/>
                <a:sym typeface="Arial"/>
              </a:rPr>
              <a:t> (Ennes and Chaves, 2021)</a:t>
            </a:r>
            <a:endParaRPr b="0" i="0" sz="1400" u="none" cap="none" strike="noStrike">
              <a:solidFill>
                <a:srgbClr val="000000"/>
              </a:solidFill>
              <a:latin typeface="Arial"/>
              <a:ea typeface="Arial"/>
              <a:cs typeface="Arial"/>
              <a:sym typeface="Arial"/>
            </a:endParaRPr>
          </a:p>
        </p:txBody>
      </p:sp>
      <p:sp>
        <p:nvSpPr>
          <p:cNvPr id="106" name="Google Shape;106;p2"/>
          <p:cNvSpPr txBox="1"/>
          <p:nvPr/>
        </p:nvSpPr>
        <p:spPr>
          <a:xfrm>
            <a:off x="1028700" y="2523852"/>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Description</a:t>
            </a:r>
            <a:endParaRPr b="0" i="0" sz="1400" u="none" cap="none" strike="noStrike">
              <a:solidFill>
                <a:srgbClr val="000000"/>
              </a:solidFill>
              <a:latin typeface="Arial"/>
              <a:ea typeface="Arial"/>
              <a:cs typeface="Arial"/>
              <a:sym typeface="Arial"/>
            </a:endParaRPr>
          </a:p>
        </p:txBody>
      </p:sp>
      <p:sp>
        <p:nvSpPr>
          <p:cNvPr id="107" name="Google Shape;107;p2"/>
          <p:cNvSpPr txBox="1"/>
          <p:nvPr/>
        </p:nvSpPr>
        <p:spPr>
          <a:xfrm>
            <a:off x="1028700" y="6471897"/>
            <a:ext cx="32253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Activities</a:t>
            </a:r>
            <a:endParaRPr b="0" i="0" sz="1400" u="none" cap="none" strike="noStrike">
              <a:solidFill>
                <a:srgbClr val="000000"/>
              </a:solidFill>
              <a:latin typeface="Arial"/>
              <a:ea typeface="Arial"/>
              <a:cs typeface="Arial"/>
              <a:sym typeface="Arial"/>
            </a:endParaRPr>
          </a:p>
        </p:txBody>
      </p:sp>
      <p:sp>
        <p:nvSpPr>
          <p:cNvPr id="108" name="Google Shape;108;p2"/>
          <p:cNvSpPr txBox="1"/>
          <p:nvPr/>
        </p:nvSpPr>
        <p:spPr>
          <a:xfrm>
            <a:off x="4487325" y="6471900"/>
            <a:ext cx="71079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Key Resources</a:t>
            </a:r>
            <a:endParaRPr b="0" i="0" sz="1400" u="none" cap="none" strike="noStrike">
              <a:solidFill>
                <a:srgbClr val="000000"/>
              </a:solidFill>
              <a:latin typeface="Arial"/>
              <a:ea typeface="Arial"/>
              <a:cs typeface="Arial"/>
              <a:sym typeface="Arial"/>
            </a:endParaRPr>
          </a:p>
        </p:txBody>
      </p:sp>
      <p:sp>
        <p:nvSpPr>
          <p:cNvPr id="109" name="Google Shape;109;p2"/>
          <p:cNvSpPr txBox="1"/>
          <p:nvPr/>
        </p:nvSpPr>
        <p:spPr>
          <a:xfrm>
            <a:off x="12108750" y="9303925"/>
            <a:ext cx="6178500" cy="277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1800"/>
              <a:buFont typeface="Arial"/>
              <a:buNone/>
            </a:pPr>
            <a:r>
              <a:rPr lang="en-US" sz="1800" u="sng">
                <a:solidFill>
                  <a:srgbClr val="4A4849"/>
                </a:solidFill>
                <a:hlinkClick r:id="rId5">
                  <a:extLst>
                    <a:ext uri="{A12FA001-AC4F-418D-AE19-62706E023703}">
                      <ahyp:hlinkClr val="tx"/>
                    </a:ext>
                  </a:extLst>
                </a:hlinkClick>
              </a:rPr>
              <a:t>Figure from Tan, Huang, &amp; Xian, 2024. License: CC BY.</a:t>
            </a:r>
            <a:endParaRPr b="0" i="0" sz="1400" u="none" cap="none" strike="noStrike">
              <a:solidFill>
                <a:srgbClr val="4A4849"/>
              </a:solidFill>
              <a:latin typeface="Arial"/>
              <a:ea typeface="Arial"/>
              <a:cs typeface="Arial"/>
              <a:sym typeface="Arial"/>
            </a:endParaRPr>
          </a:p>
        </p:txBody>
      </p:sp>
      <p:pic>
        <p:nvPicPr>
          <p:cNvPr id="110" name="Google Shape;110;p2" title="Scientific-Literacy-SL-in-Environmental-Education-for-Sustainability-EfS.png">
            <a:hlinkClick r:id="rId6"/>
          </p:cNvPr>
          <p:cNvPicPr preferRelativeResize="0"/>
          <p:nvPr/>
        </p:nvPicPr>
        <p:blipFill rotWithShape="1">
          <a:blip r:embed="rId7">
            <a:alphaModFix/>
          </a:blip>
          <a:srcRect b="0" l="0" r="0" t="0"/>
          <a:stretch/>
        </p:blipFill>
        <p:spPr>
          <a:xfrm>
            <a:off x="13102413" y="548467"/>
            <a:ext cx="4191174" cy="862108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83" name="Shape 383"/>
        <p:cNvGrpSpPr/>
        <p:nvPr/>
      </p:nvGrpSpPr>
      <p:grpSpPr>
        <a:xfrm>
          <a:off x="0" y="0"/>
          <a:ext cx="0" cy="0"/>
          <a:chOff x="0" y="0"/>
          <a:chExt cx="0" cy="0"/>
        </a:xfrm>
      </p:grpSpPr>
      <p:sp>
        <p:nvSpPr>
          <p:cNvPr id="384" name="Google Shape;384;p20"/>
          <p:cNvSpPr/>
          <p:nvPr/>
        </p:nvSpPr>
        <p:spPr>
          <a:xfrm>
            <a:off x="6178038" y="9715500"/>
            <a:ext cx="12109962" cy="571500"/>
          </a:xfrm>
          <a:custGeom>
            <a:rect b="b" l="l" r="r" t="t"/>
            <a:pathLst>
              <a:path extrusionOk="0" h="150519" w="3189455">
                <a:moveTo>
                  <a:pt x="0" y="0"/>
                </a:moveTo>
                <a:lnTo>
                  <a:pt x="3189455" y="0"/>
                </a:lnTo>
                <a:lnTo>
                  <a:pt x="3189455" y="150519"/>
                </a:lnTo>
                <a:lnTo>
                  <a:pt x="0" y="150519"/>
                </a:lnTo>
                <a:close/>
              </a:path>
            </a:pathLst>
          </a:custGeom>
          <a:solidFill>
            <a:srgbClr val="4A4849"/>
          </a:solidFill>
          <a:ln>
            <a:noFill/>
          </a:ln>
        </p:spPr>
      </p:sp>
      <p:sp>
        <p:nvSpPr>
          <p:cNvPr id="385" name="Google Shape;385;p20"/>
          <p:cNvSpPr/>
          <p:nvPr/>
        </p:nvSpPr>
        <p:spPr>
          <a:xfrm>
            <a:off x="0"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5B85A9"/>
          </a:solidFill>
          <a:ln>
            <a:noFill/>
          </a:ln>
        </p:spPr>
      </p:sp>
      <p:sp>
        <p:nvSpPr>
          <p:cNvPr id="386" name="Google Shape;386;p20"/>
          <p:cNvSpPr/>
          <p:nvPr/>
        </p:nvSpPr>
        <p:spPr>
          <a:xfrm>
            <a:off x="1872940" y="5975964"/>
            <a:ext cx="3210212" cy="3210212"/>
          </a:xfrm>
          <a:custGeom>
            <a:rect b="b" l="l" r="r" t="t"/>
            <a:pathLst>
              <a:path extrusionOk="0" h="3210212" w="3210212">
                <a:moveTo>
                  <a:pt x="0" y="0"/>
                </a:moveTo>
                <a:lnTo>
                  <a:pt x="3210211" y="0"/>
                </a:lnTo>
                <a:lnTo>
                  <a:pt x="3210211" y="3210212"/>
                </a:lnTo>
                <a:lnTo>
                  <a:pt x="0" y="3210212"/>
                </a:lnTo>
                <a:lnTo>
                  <a:pt x="0" y="0"/>
                </a:lnTo>
                <a:close/>
              </a:path>
            </a:pathLst>
          </a:custGeom>
          <a:blipFill rotWithShape="1">
            <a:blip r:embed="rId3">
              <a:alphaModFix/>
            </a:blip>
            <a:stretch>
              <a:fillRect b="0" l="0" r="0" t="0"/>
            </a:stretch>
          </a:blipFill>
          <a:ln>
            <a:noFill/>
          </a:ln>
        </p:spPr>
      </p:sp>
      <p:sp>
        <p:nvSpPr>
          <p:cNvPr id="387" name="Google Shape;387;p20"/>
          <p:cNvSpPr txBox="1"/>
          <p:nvPr/>
        </p:nvSpPr>
        <p:spPr>
          <a:xfrm>
            <a:off x="1028700" y="1137439"/>
            <a:ext cx="4898700" cy="430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Urban heat is not distributed equally.</a:t>
            </a:r>
            <a:endParaRPr b="0" i="0" sz="1400" u="none" cap="none" strike="noStrike">
              <a:solidFill>
                <a:srgbClr val="000000"/>
              </a:solidFill>
              <a:latin typeface="Arial"/>
              <a:ea typeface="Arial"/>
              <a:cs typeface="Arial"/>
              <a:sym typeface="Arial"/>
            </a:endParaRPr>
          </a:p>
        </p:txBody>
      </p:sp>
      <p:sp>
        <p:nvSpPr>
          <p:cNvPr id="388" name="Google Shape;388;p20"/>
          <p:cNvSpPr txBox="1"/>
          <p:nvPr/>
        </p:nvSpPr>
        <p:spPr>
          <a:xfrm>
            <a:off x="6694456" y="9814895"/>
            <a:ext cx="10564800" cy="338700"/>
          </a:xfrm>
          <a:prstGeom prst="rect">
            <a:avLst/>
          </a:prstGeom>
          <a:noFill/>
          <a:ln>
            <a:noFill/>
          </a:ln>
        </p:spPr>
        <p:txBody>
          <a:bodyPr anchorCtr="0" anchor="t" bIns="0" lIns="0" spcFirstLastPara="1" rIns="0" wrap="square" tIns="0">
            <a:spAutoFit/>
          </a:bodyPr>
          <a:lstStyle/>
          <a:p>
            <a:pPr indent="0" lvl="0" marL="0" marR="0" rtl="0" algn="l">
              <a:lnSpc>
                <a:spcPct val="139981"/>
              </a:lnSpc>
              <a:spcBef>
                <a:spcPts val="0"/>
              </a:spcBef>
              <a:spcAft>
                <a:spcPts val="0"/>
              </a:spcAft>
              <a:buClr>
                <a:srgbClr val="000000"/>
              </a:buClr>
              <a:buSzPts val="2201"/>
              <a:buFont typeface="Arial"/>
              <a:buNone/>
            </a:pPr>
            <a:r>
              <a:rPr b="0" i="0" lang="en-US" sz="2201" u="none" cap="none" strike="noStrike">
                <a:solidFill>
                  <a:srgbClr val="FFFFFF"/>
                </a:solidFill>
                <a:latin typeface="Arial"/>
                <a:ea typeface="Arial"/>
                <a:cs typeface="Arial"/>
                <a:sym typeface="Arial"/>
              </a:rPr>
              <a:t>Reference: </a:t>
            </a:r>
            <a:r>
              <a:rPr b="0" i="0" lang="en-US" sz="2201" u="sng" cap="none" strike="noStrike">
                <a:solidFill>
                  <a:srgbClr val="FFFFFF"/>
                </a:solidFill>
                <a:latin typeface="Arial"/>
                <a:ea typeface="Arial"/>
                <a:cs typeface="Arial"/>
                <a:sym typeface="Arial"/>
                <a:hlinkClick r:id="rId4">
                  <a:extLst>
                    <a:ext uri="{A12FA001-AC4F-418D-AE19-62706E023703}">
                      <ahyp:hlinkClr val="tx"/>
                    </a:ext>
                  </a:extLst>
                </a:hlinkClick>
              </a:rPr>
              <a:t>As Rising Heat Bakes U.S. Cities, The Poor Often Feel It Most</a:t>
            </a:r>
            <a:endParaRPr b="0" i="0" sz="1400" u="none" cap="none" strike="noStrike">
              <a:solidFill>
                <a:srgbClr val="000000"/>
              </a:solidFill>
              <a:latin typeface="Arial"/>
              <a:ea typeface="Arial"/>
              <a:cs typeface="Arial"/>
              <a:sym typeface="Arial"/>
            </a:endParaRPr>
          </a:p>
        </p:txBody>
      </p:sp>
      <p:pic>
        <p:nvPicPr>
          <p:cNvPr id="389" name="Google Shape;389;p20" title="Screenshot 2025-10-15 at 10.44.26 PM.png"/>
          <p:cNvPicPr preferRelativeResize="0"/>
          <p:nvPr/>
        </p:nvPicPr>
        <p:blipFill rotWithShape="1">
          <a:blip r:embed="rId5">
            <a:alphaModFix/>
          </a:blip>
          <a:srcRect b="0" l="0" r="0" t="0"/>
          <a:stretch/>
        </p:blipFill>
        <p:spPr>
          <a:xfrm>
            <a:off x="7736923" y="1137450"/>
            <a:ext cx="8992273" cy="7798600"/>
          </a:xfrm>
          <a:prstGeom prst="rect">
            <a:avLst/>
          </a:prstGeom>
          <a:noFill/>
          <a:ln>
            <a:noFill/>
          </a:ln>
        </p:spPr>
      </p:pic>
      <p:sp>
        <p:nvSpPr>
          <p:cNvPr id="390" name="Google Shape;390;p20"/>
          <p:cNvSpPr txBox="1"/>
          <p:nvPr/>
        </p:nvSpPr>
        <p:spPr>
          <a:xfrm>
            <a:off x="7736925" y="421800"/>
            <a:ext cx="9466800" cy="91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 Sean McMinn / NPR. All rights reserved. This content is excluded from our Creative Commons license. For more information, see </a:t>
            </a:r>
            <a:r>
              <a:rPr lang="en-US" sz="1800" u="sng">
                <a:solidFill>
                  <a:schemeClr val="hlink"/>
                </a:solidFill>
                <a:latin typeface="Calibri"/>
                <a:ea typeface="Calibri"/>
                <a:cs typeface="Calibri"/>
                <a:sym typeface="Calibri"/>
                <a:hlinkClick r:id="rId6"/>
              </a:rPr>
              <a:t>https://ocw.mit.edu/help/faq-fair-use/</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94" name="Shape 394"/>
        <p:cNvGrpSpPr/>
        <p:nvPr/>
      </p:nvGrpSpPr>
      <p:grpSpPr>
        <a:xfrm>
          <a:off x="0" y="0"/>
          <a:ext cx="0" cy="0"/>
          <a:chOff x="0" y="0"/>
          <a:chExt cx="0" cy="0"/>
        </a:xfrm>
      </p:grpSpPr>
      <p:sp>
        <p:nvSpPr>
          <p:cNvPr id="395" name="Google Shape;395;p21"/>
          <p:cNvSpPr/>
          <p:nvPr/>
        </p:nvSpPr>
        <p:spPr>
          <a:xfrm>
            <a:off x="-1248082" y="9715500"/>
            <a:ext cx="13360243" cy="571596"/>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96" name="Google Shape;396;p21"/>
          <p:cNvSpPr/>
          <p:nvPr/>
        </p:nvSpPr>
        <p:spPr>
          <a:xfrm>
            <a:off x="12109950" y="9717093"/>
            <a:ext cx="7109892" cy="568960"/>
          </a:xfrm>
          <a:custGeom>
            <a:rect b="b" l="l" r="r" t="t"/>
            <a:pathLst>
              <a:path extrusionOk="0" h="2709333" w="1872256">
                <a:moveTo>
                  <a:pt x="0" y="0"/>
                </a:moveTo>
                <a:lnTo>
                  <a:pt x="1872256" y="0"/>
                </a:lnTo>
                <a:lnTo>
                  <a:pt x="1872256" y="2709333"/>
                </a:lnTo>
                <a:lnTo>
                  <a:pt x="0" y="2709333"/>
                </a:lnTo>
                <a:close/>
              </a:path>
            </a:pathLst>
          </a:custGeom>
          <a:solidFill>
            <a:srgbClr val="5B85A9"/>
          </a:solidFill>
          <a:ln>
            <a:noFill/>
          </a:ln>
        </p:spPr>
      </p:sp>
      <p:pic>
        <p:nvPicPr>
          <p:cNvPr id="397" name="Google Shape;397;p21"/>
          <p:cNvPicPr preferRelativeResize="0"/>
          <p:nvPr/>
        </p:nvPicPr>
        <p:blipFill rotWithShape="1">
          <a:blip r:embed="rId3">
            <a:alphaModFix/>
          </a:blip>
          <a:srcRect b="0" l="0" r="2433" t="0"/>
          <a:stretch/>
        </p:blipFill>
        <p:spPr>
          <a:xfrm>
            <a:off x="12109950" y="1917205"/>
            <a:ext cx="6178051" cy="6452595"/>
          </a:xfrm>
          <a:prstGeom prst="rect">
            <a:avLst/>
          </a:prstGeom>
          <a:noFill/>
          <a:ln>
            <a:noFill/>
          </a:ln>
        </p:spPr>
      </p:pic>
      <p:sp>
        <p:nvSpPr>
          <p:cNvPr id="398" name="Google Shape;398;p21"/>
          <p:cNvSpPr txBox="1"/>
          <p:nvPr/>
        </p:nvSpPr>
        <p:spPr>
          <a:xfrm>
            <a:off x="12109878" y="8469800"/>
            <a:ext cx="6178200" cy="2922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Clr>
                <a:srgbClr val="000000"/>
              </a:buClr>
              <a:buSzPts val="1899"/>
              <a:buFont typeface="Arial"/>
              <a:buNone/>
            </a:pPr>
            <a:r>
              <a:rPr b="0" i="0" lang="en-US" sz="1899" u="none" cap="none" strike="noStrike">
                <a:solidFill>
                  <a:srgbClr val="4A4849"/>
                </a:solidFill>
                <a:latin typeface="Arial"/>
                <a:ea typeface="Arial"/>
                <a:cs typeface="Arial"/>
                <a:sym typeface="Arial"/>
              </a:rPr>
              <a:t> </a:t>
            </a:r>
            <a:r>
              <a:rPr b="0" i="0" lang="en-US" sz="1899" u="sng" cap="none" strike="noStrike">
                <a:solidFill>
                  <a:srgbClr val="4A4849"/>
                </a:solidFill>
                <a:latin typeface="Arial"/>
                <a:ea typeface="Arial"/>
                <a:cs typeface="Arial"/>
                <a:sym typeface="Arial"/>
                <a:hlinkClick r:id="rId4">
                  <a:extLst>
                    <a:ext uri="{A12FA001-AC4F-418D-AE19-62706E023703}">
                      <ahyp:hlinkClr val="tx"/>
                    </a:ext>
                  </a:extLst>
                </a:hlinkClick>
              </a:rPr>
              <a:t>Urban Heat Equity - An American Forests Data Short</a:t>
            </a:r>
            <a:endParaRPr b="0" i="0" sz="1400" u="none" cap="none" strike="noStrike">
              <a:solidFill>
                <a:srgbClr val="4A4849"/>
              </a:solidFill>
              <a:latin typeface="Arial"/>
              <a:ea typeface="Arial"/>
              <a:cs typeface="Arial"/>
              <a:sym typeface="Arial"/>
            </a:endParaRPr>
          </a:p>
        </p:txBody>
      </p:sp>
      <p:grpSp>
        <p:nvGrpSpPr>
          <p:cNvPr id="399" name="Google Shape;399;p21"/>
          <p:cNvGrpSpPr/>
          <p:nvPr/>
        </p:nvGrpSpPr>
        <p:grpSpPr>
          <a:xfrm>
            <a:off x="1028700" y="1078700"/>
            <a:ext cx="10484912" cy="5214126"/>
            <a:chOff x="0" y="66675"/>
            <a:chExt cx="9953400" cy="6952169"/>
          </a:xfrm>
        </p:grpSpPr>
        <p:sp>
          <p:nvSpPr>
            <p:cNvPr id="400" name="Google Shape;400;p21"/>
            <p:cNvSpPr txBox="1"/>
            <p:nvPr/>
          </p:nvSpPr>
          <p:spPr>
            <a:xfrm>
              <a:off x="0" y="66675"/>
              <a:ext cx="99534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UHI Disparities</a:t>
              </a:r>
              <a:endParaRPr b="0" i="0" sz="1400" u="none" cap="none" strike="noStrike">
                <a:solidFill>
                  <a:srgbClr val="000000"/>
                </a:solidFill>
                <a:latin typeface="Arial"/>
                <a:ea typeface="Arial"/>
                <a:cs typeface="Arial"/>
                <a:sym typeface="Arial"/>
              </a:endParaRPr>
            </a:p>
          </p:txBody>
        </p:sp>
        <p:sp>
          <p:nvSpPr>
            <p:cNvPr id="401" name="Google Shape;401;p21"/>
            <p:cNvSpPr txBox="1"/>
            <p:nvPr/>
          </p:nvSpPr>
          <p:spPr>
            <a:xfrm>
              <a:off x="0" y="2874977"/>
              <a:ext cx="99534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Many research studies have found disparities in exposure to urban heat. Marginalized communities often have more impervious surfaces and less greenspace, making their neighborhoods hotter than average.</a:t>
              </a:r>
              <a:endParaRPr b="0" i="0" sz="1400" u="none" cap="none" strike="noStrike">
                <a:solidFill>
                  <a:srgbClr val="000000"/>
                </a:solidFill>
                <a:latin typeface="Arial"/>
                <a:ea typeface="Arial"/>
                <a:cs typeface="Arial"/>
                <a:sym typeface="Arial"/>
              </a:endParaRPr>
            </a:p>
          </p:txBody>
        </p:sp>
        <p:sp>
          <p:nvSpPr>
            <p:cNvPr id="402" name="Google Shape;402;p21"/>
            <p:cNvSpPr txBox="1"/>
            <p:nvPr/>
          </p:nvSpPr>
          <p:spPr>
            <a:xfrm>
              <a:off x="0" y="5951144"/>
              <a:ext cx="9953400" cy="106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Redlined neighborhoods tend to be hotter their counterparts, partially due to less tree coverage and more impervious surface.</a:t>
              </a:r>
              <a:endParaRPr b="0" i="0" sz="1400" u="none" cap="none" strike="noStrike">
                <a:solidFill>
                  <a:srgbClr val="000000"/>
                </a:solidFill>
                <a:latin typeface="Arial"/>
                <a:ea typeface="Arial"/>
                <a:cs typeface="Arial"/>
                <a:sym typeface="Arial"/>
              </a:endParaRPr>
            </a:p>
          </p:txBody>
        </p:sp>
        <p:sp>
          <p:nvSpPr>
            <p:cNvPr id="403" name="Google Shape;403;p21"/>
            <p:cNvSpPr txBox="1"/>
            <p:nvPr/>
          </p:nvSpPr>
          <p:spPr>
            <a:xfrm>
              <a:off x="0" y="2183175"/>
              <a:ext cx="99534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Ample Evidence</a:t>
              </a:r>
              <a:endParaRPr b="0" i="0" sz="1400" u="none" cap="none" strike="noStrike">
                <a:solidFill>
                  <a:srgbClr val="000000"/>
                </a:solidFill>
                <a:latin typeface="Arial"/>
                <a:ea typeface="Arial"/>
                <a:cs typeface="Arial"/>
                <a:sym typeface="Arial"/>
              </a:endParaRPr>
            </a:p>
          </p:txBody>
        </p:sp>
        <p:sp>
          <p:nvSpPr>
            <p:cNvPr id="404" name="Google Shape;404;p21"/>
            <p:cNvSpPr txBox="1"/>
            <p:nvPr/>
          </p:nvSpPr>
          <p:spPr>
            <a:xfrm>
              <a:off x="0" y="5259342"/>
              <a:ext cx="99534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Redlining</a:t>
              </a:r>
              <a:endParaRPr b="0" i="0" sz="1400" u="none" cap="none" strike="noStrike">
                <a:solidFill>
                  <a:srgbClr val="000000"/>
                </a:solidFill>
                <a:latin typeface="Arial"/>
                <a:ea typeface="Arial"/>
                <a:cs typeface="Arial"/>
                <a:sym typeface="Arial"/>
              </a:endParaRPr>
            </a:p>
          </p:txBody>
        </p:sp>
      </p:grpSp>
      <p:sp>
        <p:nvSpPr>
          <p:cNvPr id="405" name="Google Shape;405;p21"/>
          <p:cNvSpPr txBox="1"/>
          <p:nvPr/>
        </p:nvSpPr>
        <p:spPr>
          <a:xfrm>
            <a:off x="12109875" y="812350"/>
            <a:ext cx="6022200" cy="88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 American Forests. All rights reserved. This content is excluded from our Creative Commons license. For more information, see </a:t>
            </a:r>
            <a:r>
              <a:rPr lang="en-US" sz="1800" u="sng">
                <a:solidFill>
                  <a:schemeClr val="hlink"/>
                </a:solidFill>
                <a:latin typeface="Calibri"/>
                <a:ea typeface="Calibri"/>
                <a:cs typeface="Calibri"/>
                <a:sym typeface="Calibri"/>
                <a:hlinkClick r:id="rId5"/>
              </a:rPr>
              <a:t>https://ocw.mit.edu/help/faq-fair-use/</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09" name="Shape 409"/>
        <p:cNvGrpSpPr/>
        <p:nvPr/>
      </p:nvGrpSpPr>
      <p:grpSpPr>
        <a:xfrm>
          <a:off x="0" y="0"/>
          <a:ext cx="0" cy="0"/>
          <a:chOff x="0" y="0"/>
          <a:chExt cx="0" cy="0"/>
        </a:xfrm>
      </p:grpSpPr>
      <p:sp>
        <p:nvSpPr>
          <p:cNvPr id="410" name="Google Shape;410;p22"/>
          <p:cNvSpPr/>
          <p:nvPr/>
        </p:nvSpPr>
        <p:spPr>
          <a:xfrm>
            <a:off x="-1248082" y="9715500"/>
            <a:ext cx="13360243" cy="571596"/>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411" name="Google Shape;411;p22"/>
          <p:cNvSpPr/>
          <p:nvPr/>
        </p:nvSpPr>
        <p:spPr>
          <a:xfrm>
            <a:off x="12109950" y="9717093"/>
            <a:ext cx="7109892" cy="568960"/>
          </a:xfrm>
          <a:custGeom>
            <a:rect b="b" l="l" r="r" t="t"/>
            <a:pathLst>
              <a:path extrusionOk="0" h="2709333" w="1872256">
                <a:moveTo>
                  <a:pt x="0" y="0"/>
                </a:moveTo>
                <a:lnTo>
                  <a:pt x="1872256" y="0"/>
                </a:lnTo>
                <a:lnTo>
                  <a:pt x="1872256" y="2709333"/>
                </a:lnTo>
                <a:lnTo>
                  <a:pt x="0" y="2709333"/>
                </a:lnTo>
                <a:close/>
              </a:path>
            </a:pathLst>
          </a:custGeom>
          <a:solidFill>
            <a:srgbClr val="5B85A9"/>
          </a:solidFill>
          <a:ln>
            <a:noFill/>
          </a:ln>
        </p:spPr>
      </p:sp>
      <p:grpSp>
        <p:nvGrpSpPr>
          <p:cNvPr id="412" name="Google Shape;412;p22"/>
          <p:cNvGrpSpPr/>
          <p:nvPr/>
        </p:nvGrpSpPr>
        <p:grpSpPr>
          <a:xfrm>
            <a:off x="1028700" y="1078700"/>
            <a:ext cx="10485000" cy="6409630"/>
            <a:chOff x="0" y="66667"/>
            <a:chExt cx="13980000" cy="8546174"/>
          </a:xfrm>
        </p:grpSpPr>
        <p:sp>
          <p:nvSpPr>
            <p:cNvPr id="413" name="Google Shape;413;p22"/>
            <p:cNvSpPr txBox="1"/>
            <p:nvPr/>
          </p:nvSpPr>
          <p:spPr>
            <a:xfrm>
              <a:off x="0" y="66667"/>
              <a:ext cx="139800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Historic Context of UHIs</a:t>
              </a:r>
              <a:endParaRPr b="0" i="0" sz="1400" u="none" cap="none" strike="noStrike">
                <a:solidFill>
                  <a:srgbClr val="000000"/>
                </a:solidFill>
                <a:latin typeface="Arial"/>
                <a:ea typeface="Arial"/>
                <a:cs typeface="Arial"/>
                <a:sym typeface="Arial"/>
              </a:endParaRPr>
            </a:p>
          </p:txBody>
        </p:sp>
        <p:sp>
          <p:nvSpPr>
            <p:cNvPr id="414" name="Google Shape;414;p22"/>
            <p:cNvSpPr txBox="1"/>
            <p:nvPr/>
          </p:nvSpPr>
          <p:spPr>
            <a:xfrm>
              <a:off x="0" y="2830941"/>
              <a:ext cx="139800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Marginalized communities have historically experienced under- and dis-investment (e.g., redlining, refusal to provide African American WWII veterans VA loans). Greenspace requires investment. </a:t>
              </a:r>
              <a:endParaRPr b="0" i="0" sz="1600" u="none" cap="none" strike="noStrike">
                <a:solidFill>
                  <a:srgbClr val="000000"/>
                </a:solidFill>
                <a:latin typeface="Arial"/>
                <a:ea typeface="Arial"/>
                <a:cs typeface="Arial"/>
                <a:sym typeface="Arial"/>
              </a:endParaRPr>
            </a:p>
          </p:txBody>
        </p:sp>
        <p:sp>
          <p:nvSpPr>
            <p:cNvPr id="415" name="Google Shape;415;p22"/>
            <p:cNvSpPr txBox="1"/>
            <p:nvPr/>
          </p:nvSpPr>
          <p:spPr>
            <a:xfrm>
              <a:off x="0" y="5943741"/>
              <a:ext cx="13980000" cy="266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Marginalized communities tend to be zoned for higher density and industrial use, resulting in increased impervious surfaces and anthropogenous sources of heat. Urban planners have historically placed roads, which have higher albedo, near marginalized communities.</a:t>
              </a:r>
              <a:endParaRPr b="0" i="0" sz="1600" u="none" cap="none" strike="noStrike">
                <a:solidFill>
                  <a:srgbClr val="000000"/>
                </a:solidFill>
                <a:latin typeface="Arial"/>
                <a:ea typeface="Arial"/>
                <a:cs typeface="Arial"/>
                <a:sym typeface="Arial"/>
              </a:endParaRPr>
            </a:p>
          </p:txBody>
        </p:sp>
        <p:sp>
          <p:nvSpPr>
            <p:cNvPr id="416" name="Google Shape;416;p22"/>
            <p:cNvSpPr txBox="1"/>
            <p:nvPr/>
          </p:nvSpPr>
          <p:spPr>
            <a:xfrm>
              <a:off x="0" y="2183167"/>
              <a:ext cx="139800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Historic Underinvestment</a:t>
              </a:r>
              <a:endParaRPr b="0" i="0" sz="1600" u="none" cap="none" strike="noStrike">
                <a:solidFill>
                  <a:srgbClr val="000000"/>
                </a:solidFill>
                <a:latin typeface="Arial"/>
                <a:ea typeface="Arial"/>
                <a:cs typeface="Arial"/>
                <a:sym typeface="Arial"/>
              </a:endParaRPr>
            </a:p>
          </p:txBody>
        </p:sp>
        <p:sp>
          <p:nvSpPr>
            <p:cNvPr id="417" name="Google Shape;417;p22"/>
            <p:cNvSpPr txBox="1"/>
            <p:nvPr/>
          </p:nvSpPr>
          <p:spPr>
            <a:xfrm>
              <a:off x="0" y="5295967"/>
              <a:ext cx="139800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Environmental Injustice/ Urban Planning Disparities</a:t>
              </a:r>
              <a:endParaRPr b="0" i="0" sz="1600" u="none" cap="none" strike="noStrike">
                <a:solidFill>
                  <a:srgbClr val="000000"/>
                </a:solidFill>
                <a:latin typeface="Arial"/>
                <a:ea typeface="Arial"/>
                <a:cs typeface="Arial"/>
                <a:sym typeface="Arial"/>
              </a:endParaRPr>
            </a:p>
          </p:txBody>
        </p:sp>
      </p:grpSp>
      <p:sp>
        <p:nvSpPr>
          <p:cNvPr id="418" name="Google Shape;418;p22"/>
          <p:cNvSpPr/>
          <p:nvPr/>
        </p:nvSpPr>
        <p:spPr>
          <a:xfrm>
            <a:off x="12109948" y="1622202"/>
            <a:ext cx="6171344" cy="4119373"/>
          </a:xfrm>
          <a:custGeom>
            <a:rect b="b" l="l" r="r" t="t"/>
            <a:pathLst>
              <a:path extrusionOk="0" h="5420227" w="8120190">
                <a:moveTo>
                  <a:pt x="0" y="0"/>
                </a:moveTo>
                <a:lnTo>
                  <a:pt x="8120190" y="0"/>
                </a:lnTo>
                <a:lnTo>
                  <a:pt x="8120190" y="5420227"/>
                </a:lnTo>
                <a:lnTo>
                  <a:pt x="0" y="5420227"/>
                </a:lnTo>
                <a:lnTo>
                  <a:pt x="0" y="0"/>
                </a:lnTo>
                <a:close/>
              </a:path>
            </a:pathLst>
          </a:custGeom>
          <a:blipFill rotWithShape="1">
            <a:blip r:embed="rId3">
              <a:alphaModFix/>
            </a:blip>
            <a:stretch>
              <a:fillRect b="0" l="0" r="0" t="0"/>
            </a:stretch>
          </a:blipFill>
          <a:ln>
            <a:noFill/>
          </a:ln>
        </p:spPr>
      </p:sp>
      <p:sp>
        <p:nvSpPr>
          <p:cNvPr id="419" name="Google Shape;419;p22"/>
          <p:cNvSpPr txBox="1"/>
          <p:nvPr/>
        </p:nvSpPr>
        <p:spPr>
          <a:xfrm>
            <a:off x="12109952" y="5905475"/>
            <a:ext cx="6171300" cy="307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4A4849"/>
                </a:solidFill>
                <a:latin typeface="Arial"/>
                <a:ea typeface="Arial"/>
                <a:cs typeface="Arial"/>
                <a:sym typeface="Arial"/>
              </a:rPr>
              <a:t>“</a:t>
            </a:r>
            <a:r>
              <a:rPr b="0" i="1" lang="en-US" sz="2000" u="none" cap="none" strike="noStrike">
                <a:solidFill>
                  <a:srgbClr val="4A4849"/>
                </a:solidFill>
                <a:latin typeface="Arial"/>
                <a:ea typeface="Arial"/>
                <a:cs typeface="Arial"/>
                <a:sym typeface="Arial"/>
              </a:rPr>
              <a:t>On the left is the view of Chestnut Street standing at Beacon Street. The lack of trees and vegetation is notable, particularly given the proximity to the loud and dirty Tobin Bridge. On the right is Boatswain Way, a block away. This street, and the rest of Admiral’s Hill, has an abundance of trees and vegetation that offer protection from the heat as well as the air and noise pollution of the Tobin Bridge. I am hopeful that when city officials see these photos, they’ll see how much inequity is present throughout the city.</a:t>
            </a:r>
            <a:r>
              <a:rPr b="0" i="0" lang="en-US" sz="2000" u="none" cap="none" strike="noStrike">
                <a:solidFill>
                  <a:srgbClr val="4A4849"/>
                </a:solidFill>
                <a:latin typeface="Arial"/>
                <a:ea typeface="Arial"/>
                <a:cs typeface="Arial"/>
                <a:sym typeface="Arial"/>
              </a:rPr>
              <a:t>” - Susana</a:t>
            </a:r>
            <a:endParaRPr b="0" i="0" sz="1400" u="none" cap="none" strike="noStrike">
              <a:solidFill>
                <a:srgbClr val="000000"/>
              </a:solidFill>
              <a:latin typeface="Arial"/>
              <a:ea typeface="Arial"/>
              <a:cs typeface="Arial"/>
              <a:sym typeface="Arial"/>
            </a:endParaRPr>
          </a:p>
        </p:txBody>
      </p:sp>
      <p:sp>
        <p:nvSpPr>
          <p:cNvPr id="420" name="Google Shape;420;p22"/>
          <p:cNvSpPr txBox="1"/>
          <p:nvPr/>
        </p:nvSpPr>
        <p:spPr>
          <a:xfrm>
            <a:off x="12109950" y="1302903"/>
            <a:ext cx="6171300" cy="2154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Clr>
                <a:srgbClr val="000000"/>
              </a:buClr>
              <a:buSzPts val="1400"/>
              <a:buFont typeface="Arial"/>
              <a:buNone/>
            </a:pPr>
            <a:r>
              <a:rPr b="0" i="0" lang="en-US" sz="1400" u="none" cap="none" strike="noStrike">
                <a:solidFill>
                  <a:srgbClr val="4A4849"/>
                </a:solidFill>
                <a:latin typeface="Arial"/>
                <a:ea typeface="Arial"/>
                <a:cs typeface="Arial"/>
                <a:sym typeface="Arial"/>
              </a:rPr>
              <a:t>Source: </a:t>
            </a:r>
            <a:r>
              <a:rPr b="0" i="0" lang="en-US" sz="1400" u="sng" cap="none" strike="noStrike">
                <a:solidFill>
                  <a:srgbClr val="4A4849"/>
                </a:solidFill>
                <a:latin typeface="Arial"/>
                <a:ea typeface="Arial"/>
                <a:cs typeface="Arial"/>
                <a:sym typeface="Arial"/>
                <a:hlinkClick r:id="rId4">
                  <a:extLst>
                    <a:ext uri="{A12FA001-AC4F-418D-AE19-62706E023703}">
                      <ahyp:hlinkClr val="tx"/>
                    </a:ext>
                  </a:extLst>
                </a:hlinkClick>
              </a:rPr>
              <a:t>Boston Area Communities Work Together to Beat the Heat </a:t>
            </a:r>
            <a:endParaRPr b="0" i="0" sz="1400" u="none" cap="none" strike="noStrike">
              <a:solidFill>
                <a:srgbClr val="4A4849"/>
              </a:solidFill>
              <a:latin typeface="Arial"/>
              <a:ea typeface="Arial"/>
              <a:cs typeface="Arial"/>
              <a:sym typeface="Arial"/>
            </a:endParaRPr>
          </a:p>
        </p:txBody>
      </p:sp>
      <p:sp>
        <p:nvSpPr>
          <p:cNvPr id="421" name="Google Shape;421;p22"/>
          <p:cNvSpPr txBox="1"/>
          <p:nvPr/>
        </p:nvSpPr>
        <p:spPr>
          <a:xfrm>
            <a:off x="12109950" y="0"/>
            <a:ext cx="5952000" cy="8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Photo by Susana © Union of Concerned Scientists. All rights reserved. This content is excluded from our Creative Commons license. For more information, see </a:t>
            </a:r>
            <a:r>
              <a:rPr lang="en-US" sz="1800" u="sng">
                <a:solidFill>
                  <a:schemeClr val="hlink"/>
                </a:solidFill>
                <a:latin typeface="Calibri"/>
                <a:ea typeface="Calibri"/>
                <a:cs typeface="Calibri"/>
                <a:sym typeface="Calibri"/>
                <a:hlinkClick r:id="rId5"/>
              </a:rPr>
              <a:t>https://ocw.mit.edu/help/faq-fair-use/</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25" name="Shape 425"/>
        <p:cNvGrpSpPr/>
        <p:nvPr/>
      </p:nvGrpSpPr>
      <p:grpSpPr>
        <a:xfrm>
          <a:off x="0" y="0"/>
          <a:ext cx="0" cy="0"/>
          <a:chOff x="0" y="0"/>
          <a:chExt cx="0" cy="0"/>
        </a:xfrm>
      </p:grpSpPr>
      <p:sp>
        <p:nvSpPr>
          <p:cNvPr id="426" name="Google Shape;426;g38d70a08f4f_0_148"/>
          <p:cNvSpPr/>
          <p:nvPr/>
        </p:nvSpPr>
        <p:spPr>
          <a:xfrm>
            <a:off x="-1248082" y="9715500"/>
            <a:ext cx="13360243" cy="571596"/>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427" name="Google Shape;427;g38d70a08f4f_0_148"/>
          <p:cNvSpPr/>
          <p:nvPr/>
        </p:nvSpPr>
        <p:spPr>
          <a:xfrm>
            <a:off x="12109962" y="0"/>
            <a:ext cx="7109892" cy="10288692"/>
          </a:xfrm>
          <a:custGeom>
            <a:rect b="b" l="l" r="r" t="t"/>
            <a:pathLst>
              <a:path extrusionOk="0" h="2709333" w="1872256">
                <a:moveTo>
                  <a:pt x="0" y="0"/>
                </a:moveTo>
                <a:lnTo>
                  <a:pt x="1872256" y="0"/>
                </a:lnTo>
                <a:lnTo>
                  <a:pt x="1872256" y="2709333"/>
                </a:lnTo>
                <a:lnTo>
                  <a:pt x="0" y="2709333"/>
                </a:lnTo>
                <a:close/>
              </a:path>
            </a:pathLst>
          </a:custGeom>
          <a:solidFill>
            <a:srgbClr val="5B85A9"/>
          </a:solidFill>
          <a:ln>
            <a:noFill/>
          </a:ln>
        </p:spPr>
      </p:sp>
      <p:grpSp>
        <p:nvGrpSpPr>
          <p:cNvPr id="428" name="Google Shape;428;g38d70a08f4f_0_148"/>
          <p:cNvGrpSpPr/>
          <p:nvPr/>
        </p:nvGrpSpPr>
        <p:grpSpPr>
          <a:xfrm>
            <a:off x="1049500" y="2256518"/>
            <a:ext cx="10425375" cy="5775679"/>
            <a:chOff x="0" y="-1905636"/>
            <a:chExt cx="13900500" cy="7700906"/>
          </a:xfrm>
        </p:grpSpPr>
        <p:sp>
          <p:nvSpPr>
            <p:cNvPr id="429" name="Google Shape;429;g38d70a08f4f_0_148"/>
            <p:cNvSpPr txBox="1"/>
            <p:nvPr/>
          </p:nvSpPr>
          <p:spPr>
            <a:xfrm>
              <a:off x="0" y="-1905636"/>
              <a:ext cx="13900500" cy="645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Heat Vulnerability Index</a:t>
              </a:r>
              <a:endParaRPr b="1" i="0" sz="10831" u="none" cap="none" strike="noStrike">
                <a:solidFill>
                  <a:srgbClr val="4A4849"/>
                </a:solidFill>
                <a:latin typeface="Arial"/>
                <a:ea typeface="Arial"/>
                <a:cs typeface="Arial"/>
                <a:sym typeface="Arial"/>
              </a:endParaRPr>
            </a:p>
          </p:txBody>
        </p:sp>
        <p:sp>
          <p:nvSpPr>
            <p:cNvPr id="430" name="Google Shape;430;g38d70a08f4f_0_148"/>
            <p:cNvSpPr txBox="1"/>
            <p:nvPr/>
          </p:nvSpPr>
          <p:spPr>
            <a:xfrm>
              <a:off x="0" y="513857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4</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34" name="Shape 434"/>
        <p:cNvGrpSpPr/>
        <p:nvPr/>
      </p:nvGrpSpPr>
      <p:grpSpPr>
        <a:xfrm>
          <a:off x="0" y="0"/>
          <a:ext cx="0" cy="0"/>
          <a:chOff x="0" y="0"/>
          <a:chExt cx="0" cy="0"/>
        </a:xfrm>
      </p:grpSpPr>
      <p:sp>
        <p:nvSpPr>
          <p:cNvPr id="435" name="Google Shape;435;p24"/>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436" name="Google Shape;436;p24"/>
          <p:cNvGrpSpPr/>
          <p:nvPr/>
        </p:nvGrpSpPr>
        <p:grpSpPr>
          <a:xfrm>
            <a:off x="962025" y="1116806"/>
            <a:ext cx="10561050" cy="7760190"/>
            <a:chOff x="0" y="66675"/>
            <a:chExt cx="14081400" cy="10346921"/>
          </a:xfrm>
        </p:grpSpPr>
        <p:sp>
          <p:nvSpPr>
            <p:cNvPr id="437" name="Google Shape;437;p24"/>
            <p:cNvSpPr txBox="1"/>
            <p:nvPr/>
          </p:nvSpPr>
          <p:spPr>
            <a:xfrm>
              <a:off x="0" y="66675"/>
              <a:ext cx="140814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Heat Vulnerability Index</a:t>
              </a:r>
              <a:endParaRPr b="0" i="0" sz="1400" u="none" cap="none" strike="noStrike">
                <a:solidFill>
                  <a:srgbClr val="000000"/>
                </a:solidFill>
                <a:latin typeface="Arial"/>
                <a:ea typeface="Arial"/>
                <a:cs typeface="Arial"/>
                <a:sym typeface="Arial"/>
              </a:endParaRPr>
            </a:p>
          </p:txBody>
        </p:sp>
        <p:sp>
          <p:nvSpPr>
            <p:cNvPr id="438" name="Google Shape;438;p24"/>
            <p:cNvSpPr txBox="1"/>
            <p:nvPr/>
          </p:nvSpPr>
          <p:spPr>
            <a:xfrm>
              <a:off x="0" y="2701215"/>
              <a:ext cx="139788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A heat vulnerability index (HVI) is a metric that combines data related to heat, demographics, and sometimes health and the environment. Ideally, the HVI will be correlated to heat-related health outcomes.</a:t>
              </a:r>
              <a:endParaRPr b="0" i="0" sz="1400" u="none" cap="none" strike="noStrike">
                <a:solidFill>
                  <a:srgbClr val="000000"/>
                </a:solidFill>
                <a:latin typeface="Arial"/>
                <a:ea typeface="Arial"/>
                <a:cs typeface="Arial"/>
                <a:sym typeface="Arial"/>
              </a:endParaRPr>
            </a:p>
          </p:txBody>
        </p:sp>
        <p:sp>
          <p:nvSpPr>
            <p:cNvPr id="439" name="Google Shape;439;p24"/>
            <p:cNvSpPr txBox="1"/>
            <p:nvPr/>
          </p:nvSpPr>
          <p:spPr>
            <a:xfrm>
              <a:off x="0" y="5822905"/>
              <a:ext cx="139788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PCA and average percentiles is common. A statistical model may be used to estimate the variance between heat mortality and dependent variables.</a:t>
              </a:r>
              <a:endParaRPr b="0" i="0" sz="1400" u="none" cap="none" strike="noStrike">
                <a:solidFill>
                  <a:srgbClr val="000000"/>
                </a:solidFill>
                <a:latin typeface="Arial"/>
                <a:ea typeface="Arial"/>
                <a:cs typeface="Arial"/>
                <a:sym typeface="Arial"/>
              </a:endParaRPr>
            </a:p>
          </p:txBody>
        </p:sp>
        <p:sp>
          <p:nvSpPr>
            <p:cNvPr id="440" name="Google Shape;440;p24"/>
            <p:cNvSpPr txBox="1"/>
            <p:nvPr/>
          </p:nvSpPr>
          <p:spPr>
            <a:xfrm>
              <a:off x="0" y="8360396"/>
              <a:ext cx="13978800" cy="205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For unsupervised methods, the heat vulnerability index may not be predictive of health outcomes. Due to its sensitivity, fine-grained heat-related health data is not publicly accessible, making some HVIs difficult to validate.</a:t>
              </a:r>
              <a:endParaRPr b="0" i="0" sz="1400" u="none" cap="none" strike="noStrike">
                <a:solidFill>
                  <a:srgbClr val="000000"/>
                </a:solidFill>
                <a:latin typeface="Arial"/>
                <a:ea typeface="Arial"/>
                <a:cs typeface="Arial"/>
                <a:sym typeface="Arial"/>
              </a:endParaRPr>
            </a:p>
          </p:txBody>
        </p:sp>
        <p:sp>
          <p:nvSpPr>
            <p:cNvPr id="441" name="Google Shape;441;p24"/>
            <p:cNvSpPr txBox="1"/>
            <p:nvPr/>
          </p:nvSpPr>
          <p:spPr>
            <a:xfrm>
              <a:off x="0" y="2009412"/>
              <a:ext cx="139788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What is it?</a:t>
              </a:r>
              <a:endParaRPr b="0" i="0" sz="1400" u="none" cap="none" strike="noStrike">
                <a:solidFill>
                  <a:srgbClr val="000000"/>
                </a:solidFill>
                <a:latin typeface="Arial"/>
                <a:ea typeface="Arial"/>
                <a:cs typeface="Arial"/>
                <a:sym typeface="Arial"/>
              </a:endParaRPr>
            </a:p>
          </p:txBody>
        </p:sp>
        <p:sp>
          <p:nvSpPr>
            <p:cNvPr id="442" name="Google Shape;442;p24"/>
            <p:cNvSpPr txBox="1"/>
            <p:nvPr/>
          </p:nvSpPr>
          <p:spPr>
            <a:xfrm>
              <a:off x="0" y="5131102"/>
              <a:ext cx="139788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Methodology</a:t>
              </a:r>
              <a:endParaRPr b="0" i="0" sz="1400" u="none" cap="none" strike="noStrike">
                <a:solidFill>
                  <a:srgbClr val="000000"/>
                </a:solidFill>
                <a:latin typeface="Arial"/>
                <a:ea typeface="Arial"/>
                <a:cs typeface="Arial"/>
                <a:sym typeface="Arial"/>
              </a:endParaRPr>
            </a:p>
          </p:txBody>
        </p:sp>
        <p:sp>
          <p:nvSpPr>
            <p:cNvPr id="443" name="Google Shape;443;p24"/>
            <p:cNvSpPr txBox="1"/>
            <p:nvPr/>
          </p:nvSpPr>
          <p:spPr>
            <a:xfrm>
              <a:off x="0" y="7668593"/>
              <a:ext cx="139788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Drawbacks</a:t>
              </a:r>
              <a:endParaRPr b="0" i="0" sz="1400" u="none" cap="none" strike="noStrike">
                <a:solidFill>
                  <a:srgbClr val="000000"/>
                </a:solidFill>
                <a:latin typeface="Arial"/>
                <a:ea typeface="Arial"/>
                <a:cs typeface="Arial"/>
                <a:sym typeface="Arial"/>
              </a:endParaRPr>
            </a:p>
          </p:txBody>
        </p:sp>
      </p:grpSp>
      <p:sp>
        <p:nvSpPr>
          <p:cNvPr id="444" name="Google Shape;444;p24"/>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445" name="Google Shape;445;p24"/>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1360" r="-55892" t="0"/>
            </a:stretch>
          </a:blipFill>
          <a:ln>
            <a:noFill/>
          </a:ln>
        </p:spPr>
      </p:sp>
      <p:sp>
        <p:nvSpPr>
          <p:cNvPr id="446" name="Google Shape;446;p24"/>
          <p:cNvSpPr txBox="1"/>
          <p:nvPr/>
        </p:nvSpPr>
        <p:spPr>
          <a:xfrm>
            <a:off x="12109900" y="9146100"/>
            <a:ext cx="6178200" cy="569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899"/>
              <a:buFont typeface="Arial"/>
              <a:buNone/>
            </a:pPr>
            <a:r>
              <a:rPr b="0" i="0" lang="en-US" sz="1899" u="none" cap="none" strike="noStrike">
                <a:solidFill>
                  <a:srgbClr val="4A4849"/>
                </a:solidFill>
                <a:latin typeface="Arial"/>
                <a:ea typeface="Arial"/>
                <a:cs typeface="Arial"/>
                <a:sym typeface="Arial"/>
              </a:rPr>
              <a:t>So</a:t>
            </a:r>
            <a:r>
              <a:rPr b="0" i="0" lang="en-US" sz="1800" u="none" cap="none" strike="noStrike">
                <a:solidFill>
                  <a:srgbClr val="4A4849"/>
                </a:solidFill>
                <a:latin typeface="Arial"/>
                <a:ea typeface="Arial"/>
                <a:cs typeface="Arial"/>
                <a:sym typeface="Arial"/>
              </a:rPr>
              <a:t>urce: </a:t>
            </a:r>
            <a:r>
              <a:rPr b="0" i="0" lang="en-US" sz="1800" u="sng" cap="none" strike="noStrike">
                <a:solidFill>
                  <a:srgbClr val="4A4849"/>
                </a:solidFill>
                <a:latin typeface="Arial"/>
                <a:ea typeface="Arial"/>
                <a:cs typeface="Arial"/>
                <a:sym typeface="Arial"/>
                <a:hlinkClick r:id="rId4">
                  <a:extLst>
                    <a:ext uri="{A12FA001-AC4F-418D-AE19-62706E023703}">
                      <ahyp:hlinkClr val="tx"/>
                    </a:ext>
                  </a:extLst>
                </a:hlinkClick>
              </a:rPr>
              <a:t>NPCC4: Climate change and New York City's health risk</a:t>
            </a:r>
            <a:r>
              <a:rPr lang="en-US" sz="1800"/>
              <a:t>.”. Image courtesy of T. Matte et al. License: CC BY-NC.</a:t>
            </a:r>
            <a:endParaRPr b="0" i="0" sz="1800" u="none" cap="none" strike="noStrike">
              <a:solidFill>
                <a:srgbClr val="000000"/>
              </a:solidFill>
              <a:latin typeface="Arial"/>
              <a:ea typeface="Arial"/>
              <a:cs typeface="Arial"/>
              <a:sym typeface="Arial"/>
            </a:endParaRPr>
          </a:p>
        </p:txBody>
      </p:sp>
      <p:grpSp>
        <p:nvGrpSpPr>
          <p:cNvPr id="447" name="Google Shape;447;p24"/>
          <p:cNvGrpSpPr/>
          <p:nvPr/>
        </p:nvGrpSpPr>
        <p:grpSpPr>
          <a:xfrm>
            <a:off x="12109962" y="4088570"/>
            <a:ext cx="6178038" cy="2974972"/>
            <a:chOff x="0" y="-38100"/>
            <a:chExt cx="1627138" cy="783532"/>
          </a:xfrm>
        </p:grpSpPr>
        <p:sp>
          <p:nvSpPr>
            <p:cNvPr id="448" name="Google Shape;448;p24"/>
            <p:cNvSpPr/>
            <p:nvPr/>
          </p:nvSpPr>
          <p:spPr>
            <a:xfrm>
              <a:off x="0" y="0"/>
              <a:ext cx="1627138" cy="745432"/>
            </a:xfrm>
            <a:custGeom>
              <a:rect b="b" l="l" r="r" t="t"/>
              <a:pathLst>
                <a:path extrusionOk="0" h="745432" w="1627138">
                  <a:moveTo>
                    <a:pt x="0" y="0"/>
                  </a:moveTo>
                  <a:lnTo>
                    <a:pt x="1627138" y="0"/>
                  </a:lnTo>
                  <a:lnTo>
                    <a:pt x="1627138" y="745432"/>
                  </a:lnTo>
                  <a:lnTo>
                    <a:pt x="0" y="745432"/>
                  </a:lnTo>
                  <a:close/>
                </a:path>
              </a:pathLst>
            </a:custGeom>
            <a:solidFill>
              <a:srgbClr val="5B85A9">
                <a:alpha val="85098"/>
              </a:srgbClr>
            </a:solidFill>
            <a:ln>
              <a:noFill/>
            </a:ln>
          </p:spPr>
        </p:sp>
        <p:sp>
          <p:nvSpPr>
            <p:cNvPr id="449" name="Google Shape;449;p24"/>
            <p:cNvSpPr txBox="1"/>
            <p:nvPr/>
          </p:nvSpPr>
          <p:spPr>
            <a:xfrm>
              <a:off x="0" y="-38100"/>
              <a:ext cx="1627138" cy="78353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50" name="Google Shape;450;p24"/>
          <p:cNvSpPr txBox="1"/>
          <p:nvPr/>
        </p:nvSpPr>
        <p:spPr>
          <a:xfrm>
            <a:off x="12712450" y="4806113"/>
            <a:ext cx="4973100" cy="1539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501"/>
              <a:buFont typeface="Arial"/>
              <a:buNone/>
            </a:pPr>
            <a:r>
              <a:rPr b="0" i="0" lang="en-US" sz="2501" u="none" cap="none" strike="noStrike">
                <a:solidFill>
                  <a:srgbClr val="FFFFFF"/>
                </a:solidFill>
                <a:latin typeface="Arial"/>
                <a:ea typeface="Arial"/>
                <a:cs typeface="Arial"/>
                <a:sym typeface="Arial"/>
              </a:rPr>
              <a:t>The HVI for New York City identifies neighborhoods where the risk of death associated with extreme heat episodes is higher.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54" name="Shape 454"/>
        <p:cNvGrpSpPr/>
        <p:nvPr/>
      </p:nvGrpSpPr>
      <p:grpSpPr>
        <a:xfrm>
          <a:off x="0" y="0"/>
          <a:ext cx="0" cy="0"/>
          <a:chOff x="0" y="0"/>
          <a:chExt cx="0" cy="0"/>
        </a:xfrm>
      </p:grpSpPr>
      <p:sp>
        <p:nvSpPr>
          <p:cNvPr id="455" name="Google Shape;455;p25"/>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456" name="Google Shape;456;p25"/>
          <p:cNvSpPr/>
          <p:nvPr/>
        </p:nvSpPr>
        <p:spPr>
          <a:xfrm>
            <a:off x="12109962" y="0"/>
            <a:ext cx="7108723" cy="10287000"/>
          </a:xfrm>
          <a:custGeom>
            <a:rect b="b" l="l" r="r" t="t"/>
            <a:pathLst>
              <a:path extrusionOk="0" h="2709333" w="1872256">
                <a:moveTo>
                  <a:pt x="0" y="0"/>
                </a:moveTo>
                <a:lnTo>
                  <a:pt x="1872256" y="0"/>
                </a:lnTo>
                <a:lnTo>
                  <a:pt x="1872256" y="2709333"/>
                </a:lnTo>
                <a:lnTo>
                  <a:pt x="0" y="2709333"/>
                </a:lnTo>
                <a:close/>
              </a:path>
            </a:pathLst>
          </a:custGeom>
          <a:solidFill>
            <a:srgbClr val="5B85A9"/>
          </a:solidFill>
          <a:ln>
            <a:noFill/>
          </a:ln>
        </p:spPr>
      </p:sp>
      <p:grpSp>
        <p:nvGrpSpPr>
          <p:cNvPr id="457" name="Google Shape;457;p25"/>
          <p:cNvGrpSpPr/>
          <p:nvPr/>
        </p:nvGrpSpPr>
        <p:grpSpPr>
          <a:xfrm>
            <a:off x="1028700" y="3066438"/>
            <a:ext cx="10425375" cy="4267871"/>
            <a:chOff x="0" y="104775"/>
            <a:chExt cx="13900500" cy="5690495"/>
          </a:xfrm>
        </p:grpSpPr>
        <p:sp>
          <p:nvSpPr>
            <p:cNvPr id="458" name="Google Shape;458;p25"/>
            <p:cNvSpPr txBox="1"/>
            <p:nvPr/>
          </p:nvSpPr>
          <p:spPr>
            <a:xfrm>
              <a:off x="0" y="1047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Heat EMS Risk Scores</a:t>
              </a:r>
              <a:endParaRPr b="0" i="0" sz="1400" u="none" cap="none" strike="noStrike">
                <a:solidFill>
                  <a:srgbClr val="000000"/>
                </a:solidFill>
                <a:latin typeface="Arial"/>
                <a:ea typeface="Arial"/>
                <a:cs typeface="Arial"/>
                <a:sym typeface="Arial"/>
              </a:endParaRPr>
            </a:p>
          </p:txBody>
        </p:sp>
        <p:sp>
          <p:nvSpPr>
            <p:cNvPr id="459" name="Google Shape;459;p25"/>
            <p:cNvSpPr txBox="1"/>
            <p:nvPr/>
          </p:nvSpPr>
          <p:spPr>
            <a:xfrm>
              <a:off x="0" y="513857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5</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63" name="Shape 463"/>
        <p:cNvGrpSpPr/>
        <p:nvPr/>
      </p:nvGrpSpPr>
      <p:grpSpPr>
        <a:xfrm>
          <a:off x="0" y="0"/>
          <a:ext cx="0" cy="0"/>
          <a:chOff x="0" y="0"/>
          <a:chExt cx="0" cy="0"/>
        </a:xfrm>
      </p:grpSpPr>
      <p:sp>
        <p:nvSpPr>
          <p:cNvPr id="464" name="Google Shape;464;p26"/>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465" name="Google Shape;465;p26"/>
          <p:cNvGrpSpPr/>
          <p:nvPr/>
        </p:nvGrpSpPr>
        <p:grpSpPr>
          <a:xfrm>
            <a:off x="962025" y="1116806"/>
            <a:ext cx="10561050" cy="7375215"/>
            <a:chOff x="0" y="66675"/>
            <a:chExt cx="14081400" cy="9833621"/>
          </a:xfrm>
        </p:grpSpPr>
        <p:sp>
          <p:nvSpPr>
            <p:cNvPr id="466" name="Google Shape;466;p26"/>
            <p:cNvSpPr txBox="1"/>
            <p:nvPr/>
          </p:nvSpPr>
          <p:spPr>
            <a:xfrm>
              <a:off x="0" y="66675"/>
              <a:ext cx="140814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Heat EMS Activations</a:t>
              </a:r>
              <a:endParaRPr b="0" i="0" sz="1400" u="none" cap="none" strike="noStrike">
                <a:solidFill>
                  <a:srgbClr val="000000"/>
                </a:solidFill>
                <a:latin typeface="Arial"/>
                <a:ea typeface="Arial"/>
                <a:cs typeface="Arial"/>
                <a:sym typeface="Arial"/>
              </a:endParaRPr>
            </a:p>
          </p:txBody>
        </p:sp>
        <p:sp>
          <p:nvSpPr>
            <p:cNvPr id="467" name="Google Shape;467;p26"/>
            <p:cNvSpPr txBox="1"/>
            <p:nvPr/>
          </p:nvSpPr>
          <p:spPr>
            <a:xfrm>
              <a:off x="0" y="2701215"/>
              <a:ext cx="139788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Summer months see a spike in heat-related emergency service (EMS) activations (i.e., emergency calls that lead to EMS arriving).</a:t>
              </a:r>
              <a:endParaRPr b="0" i="0" sz="1400" u="none" cap="none" strike="noStrike">
                <a:solidFill>
                  <a:srgbClr val="000000"/>
                </a:solidFill>
                <a:latin typeface="Arial"/>
                <a:ea typeface="Arial"/>
                <a:cs typeface="Arial"/>
                <a:sym typeface="Arial"/>
              </a:endParaRPr>
            </a:p>
          </p:txBody>
        </p:sp>
        <p:sp>
          <p:nvSpPr>
            <p:cNvPr id="468" name="Google Shape;468;p26"/>
            <p:cNvSpPr txBox="1"/>
            <p:nvPr/>
          </p:nvSpPr>
          <p:spPr>
            <a:xfrm>
              <a:off x="0" y="5238705"/>
              <a:ext cx="139788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Heat EMS activations have been shown to be correlated with social vulnerability (e.g., poverty), existing health conditions, and impervious surfaces.</a:t>
              </a:r>
              <a:endParaRPr b="0" i="0" sz="1400" u="none" cap="none" strike="noStrike">
                <a:solidFill>
                  <a:srgbClr val="000000"/>
                </a:solidFill>
                <a:latin typeface="Arial"/>
                <a:ea typeface="Arial"/>
                <a:cs typeface="Arial"/>
                <a:sym typeface="Arial"/>
              </a:endParaRPr>
            </a:p>
          </p:txBody>
        </p:sp>
        <p:sp>
          <p:nvSpPr>
            <p:cNvPr id="469" name="Google Shape;469;p26"/>
            <p:cNvSpPr txBox="1"/>
            <p:nvPr/>
          </p:nvSpPr>
          <p:spPr>
            <a:xfrm>
              <a:off x="0" y="8360396"/>
              <a:ext cx="139788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A risk score represents the level of vulnerability toward some health outcome. In clinical machine learning, logistic regression provides the probability of an event occurring.</a:t>
              </a:r>
              <a:endParaRPr b="0" i="0" sz="1400" u="none" cap="none" strike="noStrike">
                <a:solidFill>
                  <a:srgbClr val="000000"/>
                </a:solidFill>
                <a:latin typeface="Arial"/>
                <a:ea typeface="Arial"/>
                <a:cs typeface="Arial"/>
                <a:sym typeface="Arial"/>
              </a:endParaRPr>
            </a:p>
          </p:txBody>
        </p:sp>
        <p:sp>
          <p:nvSpPr>
            <p:cNvPr id="470" name="Google Shape;470;p26"/>
            <p:cNvSpPr txBox="1"/>
            <p:nvPr/>
          </p:nvSpPr>
          <p:spPr>
            <a:xfrm>
              <a:off x="0" y="2009412"/>
              <a:ext cx="139788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Heat Emergency Medical Services Activations</a:t>
              </a:r>
              <a:endParaRPr b="0" i="0" sz="1400" u="none" cap="none" strike="noStrike">
                <a:solidFill>
                  <a:srgbClr val="000000"/>
                </a:solidFill>
                <a:latin typeface="Arial"/>
                <a:ea typeface="Arial"/>
                <a:cs typeface="Arial"/>
                <a:sym typeface="Arial"/>
              </a:endParaRPr>
            </a:p>
          </p:txBody>
        </p:sp>
        <p:sp>
          <p:nvSpPr>
            <p:cNvPr id="471" name="Google Shape;471;p26"/>
            <p:cNvSpPr txBox="1"/>
            <p:nvPr/>
          </p:nvSpPr>
          <p:spPr>
            <a:xfrm>
              <a:off x="0" y="4546902"/>
              <a:ext cx="139788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Heat EMS and Social Vulnerability</a:t>
              </a:r>
              <a:endParaRPr b="0" i="0" sz="1400" u="none" cap="none" strike="noStrike">
                <a:solidFill>
                  <a:srgbClr val="000000"/>
                </a:solidFill>
                <a:latin typeface="Arial"/>
                <a:ea typeface="Arial"/>
                <a:cs typeface="Arial"/>
                <a:sym typeface="Arial"/>
              </a:endParaRPr>
            </a:p>
          </p:txBody>
        </p:sp>
        <p:sp>
          <p:nvSpPr>
            <p:cNvPr id="472" name="Google Shape;472;p26"/>
            <p:cNvSpPr txBox="1"/>
            <p:nvPr/>
          </p:nvSpPr>
          <p:spPr>
            <a:xfrm>
              <a:off x="0" y="7668593"/>
              <a:ext cx="139788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What is a risk score?</a:t>
              </a:r>
              <a:endParaRPr b="0" i="0" sz="1400" u="none" cap="none" strike="noStrike">
                <a:solidFill>
                  <a:srgbClr val="000000"/>
                </a:solidFill>
                <a:latin typeface="Arial"/>
                <a:ea typeface="Arial"/>
                <a:cs typeface="Arial"/>
                <a:sym typeface="Arial"/>
              </a:endParaRPr>
            </a:p>
          </p:txBody>
        </p:sp>
      </p:grpSp>
      <p:sp>
        <p:nvSpPr>
          <p:cNvPr id="473" name="Google Shape;473;p26"/>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474" name="Google Shape;474;p26"/>
          <p:cNvSpPr txBox="1"/>
          <p:nvPr/>
        </p:nvSpPr>
        <p:spPr>
          <a:xfrm>
            <a:off x="12525228" y="6730273"/>
            <a:ext cx="5347500" cy="1693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201"/>
              <a:buFont typeface="Arial"/>
              <a:buNone/>
            </a:pPr>
            <a:r>
              <a:rPr b="0" i="0" lang="en-US" sz="2201" u="none" cap="none" strike="noStrike">
                <a:solidFill>
                  <a:srgbClr val="4A4849"/>
                </a:solidFill>
                <a:latin typeface="Arial"/>
                <a:ea typeface="Arial"/>
                <a:cs typeface="Arial"/>
                <a:sym typeface="Arial"/>
              </a:rPr>
              <a:t>The CDC </a:t>
            </a:r>
            <a:r>
              <a:rPr b="0" i="0" lang="en-US" sz="2201" u="sng" cap="none" strike="noStrike">
                <a:solidFill>
                  <a:srgbClr val="4A4849"/>
                </a:solidFill>
                <a:latin typeface="Arial"/>
                <a:ea typeface="Arial"/>
                <a:cs typeface="Arial"/>
                <a:sym typeface="Arial"/>
                <a:hlinkClick r:id="rId3">
                  <a:extLst>
                    <a:ext uri="{A12FA001-AC4F-418D-AE19-62706E023703}">
                      <ahyp:hlinkClr val="tx"/>
                    </a:ext>
                  </a:extLst>
                </a:hlinkClick>
              </a:rPr>
              <a:t>Heat and Health Index</a:t>
            </a:r>
            <a:r>
              <a:rPr b="0" i="0" lang="en-US" sz="2201" u="none" cap="none" strike="noStrike">
                <a:solidFill>
                  <a:srgbClr val="4A4849"/>
                </a:solidFill>
                <a:latin typeface="Arial"/>
                <a:ea typeface="Arial"/>
                <a:cs typeface="Arial"/>
                <a:sym typeface="Arial"/>
              </a:rPr>
              <a:t> (HHI) combines data related to heat EMS activations, heat waves, trees/impervious surfaces, and socioeconomic vulnerability. Public domain map courtesy of US CDC.</a:t>
            </a:r>
            <a:endParaRPr b="0" i="0" sz="1400" u="none" cap="none" strike="noStrike">
              <a:solidFill>
                <a:srgbClr val="000000"/>
              </a:solidFill>
              <a:latin typeface="Arial"/>
              <a:ea typeface="Arial"/>
              <a:cs typeface="Arial"/>
              <a:sym typeface="Arial"/>
            </a:endParaRPr>
          </a:p>
        </p:txBody>
      </p:sp>
      <p:sp>
        <p:nvSpPr>
          <p:cNvPr id="475" name="Google Shape;475;p26"/>
          <p:cNvSpPr/>
          <p:nvPr/>
        </p:nvSpPr>
        <p:spPr>
          <a:xfrm>
            <a:off x="12109962" y="3564334"/>
            <a:ext cx="6178038" cy="2972632"/>
          </a:xfrm>
          <a:custGeom>
            <a:rect b="b" l="l" r="r" t="t"/>
            <a:pathLst>
              <a:path extrusionOk="0" h="2972632" w="6178038">
                <a:moveTo>
                  <a:pt x="0" y="0"/>
                </a:moveTo>
                <a:lnTo>
                  <a:pt x="6178038" y="0"/>
                </a:lnTo>
                <a:lnTo>
                  <a:pt x="6178038" y="2972633"/>
                </a:lnTo>
                <a:lnTo>
                  <a:pt x="0" y="2972633"/>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79" name="Shape 479"/>
        <p:cNvGrpSpPr/>
        <p:nvPr/>
      </p:nvGrpSpPr>
      <p:grpSpPr>
        <a:xfrm>
          <a:off x="0" y="0"/>
          <a:ext cx="0" cy="0"/>
          <a:chOff x="0" y="0"/>
          <a:chExt cx="0" cy="0"/>
        </a:xfrm>
      </p:grpSpPr>
      <p:sp>
        <p:nvSpPr>
          <p:cNvPr id="480" name="Google Shape;480;p27"/>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481" name="Google Shape;481;p27"/>
          <p:cNvSpPr/>
          <p:nvPr/>
        </p:nvSpPr>
        <p:spPr>
          <a:xfrm>
            <a:off x="12109962" y="0"/>
            <a:ext cx="7108723" cy="10287000"/>
          </a:xfrm>
          <a:custGeom>
            <a:rect b="b" l="l" r="r" t="t"/>
            <a:pathLst>
              <a:path extrusionOk="0" h="2709333" w="1872256">
                <a:moveTo>
                  <a:pt x="0" y="0"/>
                </a:moveTo>
                <a:lnTo>
                  <a:pt x="1872256" y="0"/>
                </a:lnTo>
                <a:lnTo>
                  <a:pt x="1872256" y="2709333"/>
                </a:lnTo>
                <a:lnTo>
                  <a:pt x="0" y="2709333"/>
                </a:lnTo>
                <a:close/>
              </a:path>
            </a:pathLst>
          </a:custGeom>
          <a:solidFill>
            <a:srgbClr val="5B85A9"/>
          </a:solidFill>
          <a:ln>
            <a:noFill/>
          </a:ln>
        </p:spPr>
      </p:sp>
      <p:grpSp>
        <p:nvGrpSpPr>
          <p:cNvPr id="482" name="Google Shape;482;p27"/>
          <p:cNvGrpSpPr/>
          <p:nvPr/>
        </p:nvGrpSpPr>
        <p:grpSpPr>
          <a:xfrm>
            <a:off x="1028700" y="3066438"/>
            <a:ext cx="10425375" cy="4267871"/>
            <a:chOff x="0" y="104775"/>
            <a:chExt cx="13900500" cy="5690495"/>
          </a:xfrm>
        </p:grpSpPr>
        <p:sp>
          <p:nvSpPr>
            <p:cNvPr id="483" name="Google Shape;483;p27"/>
            <p:cNvSpPr txBox="1"/>
            <p:nvPr/>
          </p:nvSpPr>
          <p:spPr>
            <a:xfrm>
              <a:off x="0" y="1047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Beyond the Module</a:t>
              </a:r>
              <a:endParaRPr b="0" i="0" sz="1400" u="none" cap="none" strike="noStrike">
                <a:solidFill>
                  <a:srgbClr val="000000"/>
                </a:solidFill>
                <a:latin typeface="Arial"/>
                <a:ea typeface="Arial"/>
                <a:cs typeface="Arial"/>
                <a:sym typeface="Arial"/>
              </a:endParaRPr>
            </a:p>
          </p:txBody>
        </p:sp>
        <p:sp>
          <p:nvSpPr>
            <p:cNvPr id="484" name="Google Shape;484;p27"/>
            <p:cNvSpPr txBox="1"/>
            <p:nvPr/>
          </p:nvSpPr>
          <p:spPr>
            <a:xfrm>
              <a:off x="0" y="513857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6</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88" name="Shape 488"/>
        <p:cNvGrpSpPr/>
        <p:nvPr/>
      </p:nvGrpSpPr>
      <p:grpSpPr>
        <a:xfrm>
          <a:off x="0" y="0"/>
          <a:ext cx="0" cy="0"/>
          <a:chOff x="0" y="0"/>
          <a:chExt cx="0" cy="0"/>
        </a:xfrm>
      </p:grpSpPr>
      <p:sp>
        <p:nvSpPr>
          <p:cNvPr id="489" name="Google Shape;489;p28"/>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490" name="Google Shape;490;p28"/>
          <p:cNvGrpSpPr/>
          <p:nvPr/>
        </p:nvGrpSpPr>
        <p:grpSpPr>
          <a:xfrm>
            <a:off x="1028700" y="1603341"/>
            <a:ext cx="10679175" cy="7809167"/>
            <a:chOff x="0" y="66675"/>
            <a:chExt cx="14238900" cy="10412223"/>
          </a:xfrm>
        </p:grpSpPr>
        <p:sp>
          <p:nvSpPr>
            <p:cNvPr id="491" name="Google Shape;491;p28"/>
            <p:cNvSpPr txBox="1"/>
            <p:nvPr/>
          </p:nvSpPr>
          <p:spPr>
            <a:xfrm>
              <a:off x="0" y="66675"/>
              <a:ext cx="142389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ML for Green Infrastructure</a:t>
              </a:r>
              <a:endParaRPr b="0" i="0" sz="1400" u="none" cap="none" strike="noStrike">
                <a:solidFill>
                  <a:srgbClr val="000000"/>
                </a:solidFill>
                <a:latin typeface="Arial"/>
                <a:ea typeface="Arial"/>
                <a:cs typeface="Arial"/>
                <a:sym typeface="Arial"/>
              </a:endParaRPr>
            </a:p>
          </p:txBody>
        </p:sp>
        <p:sp>
          <p:nvSpPr>
            <p:cNvPr id="492" name="Google Shape;492;p28"/>
            <p:cNvSpPr txBox="1"/>
            <p:nvPr/>
          </p:nvSpPr>
          <p:spPr>
            <a:xfrm>
              <a:off x="0" y="3890409"/>
              <a:ext cx="14238900" cy="1478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1"/>
                <a:buFont typeface="Arial"/>
                <a:buNone/>
              </a:pPr>
              <a:r>
                <a:rPr b="0" i="0" lang="en-US" sz="2401" u="none" cap="none" strike="noStrike">
                  <a:solidFill>
                    <a:srgbClr val="4A4849"/>
                  </a:solidFill>
                  <a:latin typeface="Arial"/>
                  <a:ea typeface="Arial"/>
                  <a:cs typeface="Arial"/>
                  <a:sym typeface="Arial"/>
                </a:rPr>
                <a:t>Use satellite imagery and orthography to estimate where an urban area could plant trees or place parks to respond to heat. Estimate the benefits to vulnerable groups.</a:t>
              </a:r>
              <a:endParaRPr b="0" i="0" sz="1400" u="none" cap="none" strike="noStrike">
                <a:solidFill>
                  <a:srgbClr val="000000"/>
                </a:solidFill>
                <a:latin typeface="Arial"/>
                <a:ea typeface="Arial"/>
                <a:cs typeface="Arial"/>
                <a:sym typeface="Arial"/>
              </a:endParaRPr>
            </a:p>
          </p:txBody>
        </p:sp>
        <p:sp>
          <p:nvSpPr>
            <p:cNvPr id="493" name="Google Shape;493;p28"/>
            <p:cNvSpPr txBox="1"/>
            <p:nvPr/>
          </p:nvSpPr>
          <p:spPr>
            <a:xfrm>
              <a:off x="0" y="3242633"/>
              <a:ext cx="14238900" cy="49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1"/>
                <a:buFont typeface="Arial"/>
                <a:buNone/>
              </a:pPr>
              <a:r>
                <a:rPr b="1" i="0" lang="en-US" sz="2401" u="none" cap="none" strike="noStrike">
                  <a:solidFill>
                    <a:srgbClr val="4A4849"/>
                  </a:solidFill>
                  <a:latin typeface="Arial"/>
                  <a:ea typeface="Arial"/>
                  <a:cs typeface="Arial"/>
                  <a:sym typeface="Arial"/>
                </a:rPr>
                <a:t>Help plant trees!</a:t>
              </a:r>
              <a:endParaRPr b="0" i="0" sz="1400" u="none" cap="none" strike="noStrike">
                <a:solidFill>
                  <a:srgbClr val="000000"/>
                </a:solidFill>
                <a:latin typeface="Arial"/>
                <a:ea typeface="Arial"/>
                <a:cs typeface="Arial"/>
                <a:sym typeface="Arial"/>
              </a:endParaRPr>
            </a:p>
          </p:txBody>
        </p:sp>
        <p:sp>
          <p:nvSpPr>
            <p:cNvPr id="494" name="Google Shape;494;p28"/>
            <p:cNvSpPr txBox="1"/>
            <p:nvPr/>
          </p:nvSpPr>
          <p:spPr>
            <a:xfrm>
              <a:off x="0" y="6445462"/>
              <a:ext cx="14238900" cy="1478400"/>
            </a:xfrm>
            <a:prstGeom prst="rect">
              <a:avLst/>
            </a:prstGeom>
            <a:noFill/>
            <a:ln>
              <a:noFill/>
            </a:ln>
          </p:spPr>
          <p:txBody>
            <a:bodyPr anchorCtr="0" anchor="t" bIns="0" lIns="0" spcFirstLastPara="1" rIns="0" wrap="square" tIns="0">
              <a:spAutoFit/>
            </a:bodyPr>
            <a:lstStyle/>
            <a:p>
              <a:pPr indent="-257238" lvl="1" marL="457200" marR="0" rtl="0" algn="l">
                <a:lnSpc>
                  <a:spcPct val="100000"/>
                </a:lnSpc>
                <a:spcBef>
                  <a:spcPts val="0"/>
                </a:spcBef>
                <a:spcAft>
                  <a:spcPts val="0"/>
                </a:spcAft>
                <a:buClr>
                  <a:srgbClr val="4A4849"/>
                </a:buClr>
                <a:buSzPts val="2401"/>
                <a:buFont typeface="Arial"/>
                <a:buAutoNum type="arabicPeriod"/>
              </a:pPr>
              <a:r>
                <a:rPr b="0" i="0" lang="en-US" sz="2401" u="sng" cap="none" strike="noStrike">
                  <a:solidFill>
                    <a:srgbClr val="4A4849"/>
                  </a:solidFill>
                  <a:latin typeface="Arial"/>
                  <a:ea typeface="Arial"/>
                  <a:cs typeface="Arial"/>
                  <a:sym typeface="Arial"/>
                  <a:hlinkClick r:id="rId3">
                    <a:extLst>
                      <a:ext uri="{A12FA001-AC4F-418D-AE19-62706E023703}">
                        <ahyp:hlinkClr val="tx"/>
                      </a:ext>
                    </a:extLst>
                  </a:hlinkClick>
                </a:rPr>
                <a:t>GEE Tree Cover Data</a:t>
              </a:r>
              <a:endParaRPr b="0" i="0" sz="1400" u="none" cap="none" strike="noStrike">
                <a:solidFill>
                  <a:srgbClr val="000000"/>
                </a:solidFill>
                <a:latin typeface="Arial"/>
                <a:ea typeface="Arial"/>
                <a:cs typeface="Arial"/>
                <a:sym typeface="Arial"/>
              </a:endParaRPr>
            </a:p>
            <a:p>
              <a:pPr indent="-257238" lvl="1" marL="457200" marR="0" rtl="0" algn="l">
                <a:lnSpc>
                  <a:spcPct val="100000"/>
                </a:lnSpc>
                <a:spcBef>
                  <a:spcPts val="0"/>
                </a:spcBef>
                <a:spcAft>
                  <a:spcPts val="0"/>
                </a:spcAft>
                <a:buClr>
                  <a:srgbClr val="4A4849"/>
                </a:buClr>
                <a:buSzPts val="2401"/>
                <a:buFont typeface="Arial"/>
                <a:buAutoNum type="arabicPeriod"/>
              </a:pPr>
              <a:r>
                <a:rPr b="0" i="0" lang="en-US" sz="2401" u="sng" cap="none" strike="noStrike">
                  <a:solidFill>
                    <a:srgbClr val="4A4849"/>
                  </a:solidFill>
                  <a:latin typeface="Arial"/>
                  <a:ea typeface="Arial"/>
                  <a:cs typeface="Arial"/>
                  <a:sym typeface="Arial"/>
                  <a:hlinkClick r:id="rId4">
                    <a:extLst>
                      <a:ext uri="{A12FA001-AC4F-418D-AE19-62706E023703}">
                        <ahyp:hlinkClr val="tx"/>
                      </a:ext>
                    </a:extLst>
                  </a:hlinkClick>
                </a:rPr>
                <a:t>National Agriculture Imagery Program</a:t>
              </a:r>
              <a:endParaRPr b="0" i="0" sz="1400" u="none" cap="none" strike="noStrike">
                <a:solidFill>
                  <a:srgbClr val="000000"/>
                </a:solidFill>
                <a:latin typeface="Arial"/>
                <a:ea typeface="Arial"/>
                <a:cs typeface="Arial"/>
                <a:sym typeface="Arial"/>
              </a:endParaRPr>
            </a:p>
            <a:p>
              <a:pPr indent="-257238" lvl="1" marL="457200" marR="0" rtl="0" algn="l">
                <a:lnSpc>
                  <a:spcPct val="100000"/>
                </a:lnSpc>
                <a:spcBef>
                  <a:spcPts val="0"/>
                </a:spcBef>
                <a:spcAft>
                  <a:spcPts val="0"/>
                </a:spcAft>
                <a:buClr>
                  <a:srgbClr val="4A4849"/>
                </a:buClr>
                <a:buSzPts val="2401"/>
                <a:buFont typeface="Arial"/>
                <a:buAutoNum type="arabicPeriod"/>
              </a:pPr>
              <a:r>
                <a:rPr b="0" i="0" lang="en-US" sz="2401" u="sng" cap="none" strike="noStrike">
                  <a:solidFill>
                    <a:srgbClr val="4A4849"/>
                  </a:solidFill>
                  <a:latin typeface="Arial"/>
                  <a:ea typeface="Arial"/>
                  <a:cs typeface="Arial"/>
                  <a:sym typeface="Arial"/>
                  <a:hlinkClick r:id="rId5">
                    <a:extLst>
                      <a:ext uri="{A12FA001-AC4F-418D-AE19-62706E023703}">
                        <ahyp:hlinkClr val="tx"/>
                      </a:ext>
                    </a:extLst>
                  </a:hlinkClick>
                </a:rPr>
                <a:t>Reforestation Hub</a:t>
              </a:r>
              <a:endParaRPr b="0" i="0" sz="1400" u="none" cap="none" strike="noStrike">
                <a:solidFill>
                  <a:srgbClr val="000000"/>
                </a:solidFill>
                <a:latin typeface="Arial"/>
                <a:ea typeface="Arial"/>
                <a:cs typeface="Arial"/>
                <a:sym typeface="Arial"/>
              </a:endParaRPr>
            </a:p>
          </p:txBody>
        </p:sp>
        <p:sp>
          <p:nvSpPr>
            <p:cNvPr id="495" name="Google Shape;495;p28"/>
            <p:cNvSpPr txBox="1"/>
            <p:nvPr/>
          </p:nvSpPr>
          <p:spPr>
            <a:xfrm>
              <a:off x="0" y="5797686"/>
              <a:ext cx="14238900" cy="49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1"/>
                <a:buFont typeface="Arial"/>
                <a:buNone/>
              </a:pPr>
              <a:r>
                <a:rPr b="1" i="0" lang="en-US" sz="2401" u="none" cap="none" strike="noStrike">
                  <a:solidFill>
                    <a:srgbClr val="4A4849"/>
                  </a:solidFill>
                  <a:latin typeface="Arial"/>
                  <a:ea typeface="Arial"/>
                  <a:cs typeface="Arial"/>
                  <a:sym typeface="Arial"/>
                </a:rPr>
                <a:t>Example Datasets</a:t>
              </a:r>
              <a:endParaRPr b="0" i="0" sz="1400" u="none" cap="none" strike="noStrike">
                <a:solidFill>
                  <a:srgbClr val="000000"/>
                </a:solidFill>
                <a:latin typeface="Arial"/>
                <a:ea typeface="Arial"/>
                <a:cs typeface="Arial"/>
                <a:sym typeface="Arial"/>
              </a:endParaRPr>
            </a:p>
          </p:txBody>
        </p:sp>
        <p:sp>
          <p:nvSpPr>
            <p:cNvPr id="496" name="Google Shape;496;p28"/>
            <p:cNvSpPr txBox="1"/>
            <p:nvPr/>
          </p:nvSpPr>
          <p:spPr>
            <a:xfrm>
              <a:off x="0" y="9000498"/>
              <a:ext cx="14238900" cy="1478400"/>
            </a:xfrm>
            <a:prstGeom prst="rect">
              <a:avLst/>
            </a:prstGeom>
            <a:noFill/>
            <a:ln>
              <a:noFill/>
            </a:ln>
          </p:spPr>
          <p:txBody>
            <a:bodyPr anchorCtr="0" anchor="t" bIns="0" lIns="0" spcFirstLastPara="1" rIns="0" wrap="square" tIns="0">
              <a:spAutoFit/>
            </a:bodyPr>
            <a:lstStyle/>
            <a:p>
              <a:pPr indent="-381062" lvl="1" marL="457200" marR="0" rtl="0" algn="l">
                <a:lnSpc>
                  <a:spcPct val="100000"/>
                </a:lnSpc>
                <a:spcBef>
                  <a:spcPts val="0"/>
                </a:spcBef>
                <a:spcAft>
                  <a:spcPts val="0"/>
                </a:spcAft>
                <a:buClr>
                  <a:srgbClr val="4A4849"/>
                </a:buClr>
                <a:buSzPts val="2401"/>
                <a:buFont typeface="Arial"/>
                <a:buChar char="•"/>
              </a:pPr>
              <a:r>
                <a:rPr b="0" i="0" lang="en-US" sz="2401" u="sng" cap="none" strike="noStrike">
                  <a:solidFill>
                    <a:srgbClr val="4A4849"/>
                  </a:solidFill>
                  <a:latin typeface="Arial"/>
                  <a:ea typeface="Arial"/>
                  <a:cs typeface="Arial"/>
                  <a:sym typeface="Arial"/>
                  <a:hlinkClick r:id="rId6">
                    <a:extLst>
                      <a:ext uri="{A12FA001-AC4F-418D-AE19-62706E023703}">
                        <ahyp:hlinkClr val="tx"/>
                      </a:ext>
                    </a:extLst>
                  </a:hlinkClick>
                </a:rPr>
                <a:t>The tree cover and temperature disparity in US urbanized areas</a:t>
              </a:r>
              <a:endParaRPr b="0" i="0" sz="1400" u="none" cap="none" strike="noStrike">
                <a:solidFill>
                  <a:srgbClr val="000000"/>
                </a:solidFill>
                <a:latin typeface="Arial"/>
                <a:ea typeface="Arial"/>
                <a:cs typeface="Arial"/>
                <a:sym typeface="Arial"/>
              </a:endParaRPr>
            </a:p>
            <a:p>
              <a:pPr indent="-381062" lvl="1" marL="457200" marR="0" rtl="0" algn="l">
                <a:lnSpc>
                  <a:spcPct val="100000"/>
                </a:lnSpc>
                <a:spcBef>
                  <a:spcPts val="0"/>
                </a:spcBef>
                <a:spcAft>
                  <a:spcPts val="0"/>
                </a:spcAft>
                <a:buClr>
                  <a:srgbClr val="4A4849"/>
                </a:buClr>
                <a:buSzPts val="2401"/>
                <a:buFont typeface="Arial"/>
                <a:buChar char="•"/>
              </a:pPr>
              <a:r>
                <a:rPr b="0" i="0" lang="en-US" sz="2401" u="sng" cap="none" strike="noStrike">
                  <a:solidFill>
                    <a:srgbClr val="4A4849"/>
                  </a:solidFill>
                  <a:latin typeface="Arial"/>
                  <a:ea typeface="Arial"/>
                  <a:cs typeface="Arial"/>
                  <a:sym typeface="Arial"/>
                  <a:hlinkClick r:id="rId7">
                    <a:extLst>
                      <a:ext uri="{A12FA001-AC4F-418D-AE19-62706E023703}">
                        <ahyp:hlinkClr val="tx"/>
                      </a:ext>
                    </a:extLst>
                  </a:hlinkClick>
                </a:rPr>
                <a:t>How Upstream Tech’s Lens Platform and Planet Imagery Help One Tree Planted Visualize The Future of Global Reforestation</a:t>
              </a:r>
              <a:endParaRPr b="0" i="0" sz="1400" u="none" cap="none" strike="noStrike">
                <a:solidFill>
                  <a:srgbClr val="000000"/>
                </a:solidFill>
                <a:latin typeface="Arial"/>
                <a:ea typeface="Arial"/>
                <a:cs typeface="Arial"/>
                <a:sym typeface="Arial"/>
              </a:endParaRPr>
            </a:p>
          </p:txBody>
        </p:sp>
        <p:sp>
          <p:nvSpPr>
            <p:cNvPr id="497" name="Google Shape;497;p28"/>
            <p:cNvSpPr txBox="1"/>
            <p:nvPr/>
          </p:nvSpPr>
          <p:spPr>
            <a:xfrm>
              <a:off x="0" y="8352722"/>
              <a:ext cx="14238900" cy="49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1"/>
                <a:buFont typeface="Arial"/>
                <a:buNone/>
              </a:pPr>
              <a:r>
                <a:rPr b="1" i="0" lang="en-US" sz="2401" u="none" cap="none" strike="noStrike">
                  <a:solidFill>
                    <a:srgbClr val="4A4849"/>
                  </a:solidFill>
                  <a:latin typeface="Arial"/>
                  <a:ea typeface="Arial"/>
                  <a:cs typeface="Arial"/>
                  <a:sym typeface="Arial"/>
                </a:rPr>
                <a:t>Further Reading</a:t>
              </a:r>
              <a:endParaRPr b="0" i="0" sz="1400" u="none" cap="none" strike="noStrike">
                <a:solidFill>
                  <a:srgbClr val="000000"/>
                </a:solidFill>
                <a:latin typeface="Arial"/>
                <a:ea typeface="Arial"/>
                <a:cs typeface="Arial"/>
                <a:sym typeface="Arial"/>
              </a:endParaRPr>
            </a:p>
          </p:txBody>
        </p:sp>
      </p:grpSp>
      <p:sp>
        <p:nvSpPr>
          <p:cNvPr id="498" name="Google Shape;498;p28"/>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499" name="Google Shape;499;p28"/>
          <p:cNvSpPr/>
          <p:nvPr/>
        </p:nvSpPr>
        <p:spPr>
          <a:xfrm>
            <a:off x="12109962" y="0"/>
            <a:ext cx="6178038" cy="9715500"/>
          </a:xfrm>
          <a:custGeom>
            <a:rect b="b" l="l" r="r" t="t"/>
            <a:pathLst>
              <a:path extrusionOk="0" h="1505185" w="957140">
                <a:moveTo>
                  <a:pt x="0" y="0"/>
                </a:moveTo>
                <a:lnTo>
                  <a:pt x="957140" y="0"/>
                </a:lnTo>
                <a:lnTo>
                  <a:pt x="957140" y="1505185"/>
                </a:lnTo>
                <a:lnTo>
                  <a:pt x="0" y="1505185"/>
                </a:lnTo>
                <a:close/>
              </a:path>
            </a:pathLst>
          </a:custGeom>
          <a:blipFill rotWithShape="1">
            <a:blip r:embed="rId8">
              <a:alphaModFix/>
            </a:blip>
            <a:stretch>
              <a:fillRect b="0" l="-54835" r="-54835" t="0"/>
            </a:stretch>
          </a:blipFill>
          <a:ln>
            <a:noFill/>
          </a:ln>
        </p:spPr>
      </p:sp>
      <p:sp>
        <p:nvSpPr>
          <p:cNvPr id="500" name="Google Shape;500;p28"/>
          <p:cNvSpPr txBox="1"/>
          <p:nvPr/>
        </p:nvSpPr>
        <p:spPr>
          <a:xfrm>
            <a:off x="12110025" y="8478300"/>
            <a:ext cx="6177900" cy="1237200"/>
          </a:xfrm>
          <a:prstGeom prst="rect">
            <a:avLst/>
          </a:prstGeom>
          <a:noFill/>
          <a:ln>
            <a:noFill/>
          </a:ln>
        </p:spPr>
        <p:txBody>
          <a:bodyPr anchorCtr="0" anchor="t" bIns="0" lIns="0" spcFirstLastPara="1" rIns="0" wrap="square" tIns="0">
            <a:spAutoFit/>
          </a:bodyPr>
          <a:lstStyle/>
          <a:p>
            <a:pPr indent="0" lvl="0" marL="0" rtl="0" algn="ctr">
              <a:lnSpc>
                <a:spcPct val="140025"/>
              </a:lnSpc>
              <a:spcBef>
                <a:spcPts val="0"/>
              </a:spcBef>
              <a:spcAft>
                <a:spcPts val="0"/>
              </a:spcAft>
              <a:buClr>
                <a:srgbClr val="000000"/>
              </a:buClr>
              <a:buSzPts val="1599"/>
              <a:buFont typeface="Arial"/>
              <a:buNone/>
            </a:pPr>
            <a:r>
              <a:t/>
            </a:r>
            <a:endParaRPr/>
          </a:p>
          <a:p>
            <a:pPr indent="0" lvl="0" marL="0" marR="0" rtl="0" algn="ctr">
              <a:lnSpc>
                <a:spcPct val="140025"/>
              </a:lnSpc>
              <a:spcBef>
                <a:spcPts val="0"/>
              </a:spcBef>
              <a:spcAft>
                <a:spcPts val="0"/>
              </a:spcAft>
              <a:buClr>
                <a:srgbClr val="000000"/>
              </a:buClr>
              <a:buSzPts val="1599"/>
              <a:buFont typeface="Arial"/>
              <a:buNone/>
            </a:pPr>
            <a:r>
              <a:rPr b="0" i="0" lang="en-US" sz="1599" u="none" cap="none" strike="noStrike">
                <a:solidFill>
                  <a:srgbClr val="FAF6EE"/>
                </a:solidFill>
                <a:latin typeface="Arial"/>
                <a:ea typeface="Arial"/>
                <a:cs typeface="Arial"/>
                <a:sym typeface="Arial"/>
              </a:rPr>
              <a:t> </a:t>
            </a:r>
            <a:r>
              <a:rPr lang="en-US" sz="1599" u="none">
                <a:solidFill>
                  <a:srgbClr val="FAF6EE"/>
                </a:solidFill>
              </a:rPr>
              <a:t>Photo courtesy of </a:t>
            </a:r>
            <a:r>
              <a:rPr lang="en-US" sz="1599" u="sng">
                <a:solidFill>
                  <a:schemeClr val="hlink"/>
                </a:solidFill>
                <a:hlinkClick r:id="rId9"/>
              </a:rPr>
              <a:t>FotoDutch</a:t>
            </a:r>
            <a:r>
              <a:rPr lang="en-US" sz="1599" u="none">
                <a:solidFill>
                  <a:srgbClr val="FAF6EE"/>
                </a:solidFill>
              </a:rPr>
              <a:t> on Wikimedia. License: CC BY-SA. This content is excluded from our Creative Commons license. For more information, see</a:t>
            </a:r>
            <a:r>
              <a:rPr lang="en-US" sz="1599" u="sng">
                <a:solidFill>
                  <a:schemeClr val="hlink"/>
                </a:solidFill>
                <a:hlinkClick r:id="rId10"/>
              </a:rPr>
              <a:t> https://ocw.mit.edu/help/faq-fair-use/</a:t>
            </a:r>
            <a:r>
              <a:rPr lang="en-US" sz="1599" u="none">
                <a:solidFill>
                  <a:srgbClr val="FAF6EE"/>
                </a:solidFill>
              </a:rPr>
              <a:t>.</a:t>
            </a:r>
            <a:endParaRPr b="0" i="0" sz="1400" u="none" cap="none" strike="noStrike">
              <a:solidFill>
                <a:srgbClr val="000000"/>
              </a:solidFill>
              <a:latin typeface="Arial"/>
              <a:ea typeface="Arial"/>
              <a:cs typeface="Arial"/>
              <a:sym typeface="Arial"/>
            </a:endParaRPr>
          </a:p>
        </p:txBody>
      </p:sp>
      <p:grpSp>
        <p:nvGrpSpPr>
          <p:cNvPr id="501" name="Google Shape;501;p28"/>
          <p:cNvGrpSpPr/>
          <p:nvPr/>
        </p:nvGrpSpPr>
        <p:grpSpPr>
          <a:xfrm>
            <a:off x="962033" y="1003725"/>
            <a:ext cx="8746170" cy="458700"/>
            <a:chOff x="962033" y="1003725"/>
            <a:chExt cx="8746170" cy="458700"/>
          </a:xfrm>
        </p:grpSpPr>
        <p:sp>
          <p:nvSpPr>
            <p:cNvPr id="502" name="Google Shape;502;p28"/>
            <p:cNvSpPr/>
            <p:nvPr/>
          </p:nvSpPr>
          <p:spPr>
            <a:xfrm>
              <a:off x="962033" y="1003725"/>
              <a:ext cx="30276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3" name="Google Shape;503;p28"/>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PROJECT OPTION #1</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07" name="Shape 507"/>
        <p:cNvGrpSpPr/>
        <p:nvPr/>
      </p:nvGrpSpPr>
      <p:grpSpPr>
        <a:xfrm>
          <a:off x="0" y="0"/>
          <a:ext cx="0" cy="0"/>
          <a:chOff x="0" y="0"/>
          <a:chExt cx="0" cy="0"/>
        </a:xfrm>
      </p:grpSpPr>
      <p:sp>
        <p:nvSpPr>
          <p:cNvPr id="508" name="Google Shape;508;p29"/>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509" name="Google Shape;509;p29"/>
          <p:cNvGrpSpPr/>
          <p:nvPr/>
        </p:nvGrpSpPr>
        <p:grpSpPr>
          <a:xfrm>
            <a:off x="1028700" y="1603341"/>
            <a:ext cx="10679175" cy="7367149"/>
            <a:chOff x="0" y="66675"/>
            <a:chExt cx="14238900" cy="9822865"/>
          </a:xfrm>
        </p:grpSpPr>
        <p:sp>
          <p:nvSpPr>
            <p:cNvPr id="510" name="Google Shape;510;p29"/>
            <p:cNvSpPr txBox="1"/>
            <p:nvPr/>
          </p:nvSpPr>
          <p:spPr>
            <a:xfrm>
              <a:off x="0" y="66675"/>
              <a:ext cx="142389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Deforestation</a:t>
              </a:r>
              <a:endParaRPr b="0" i="0" sz="1400" u="none" cap="none" strike="noStrike">
                <a:solidFill>
                  <a:srgbClr val="000000"/>
                </a:solidFill>
                <a:latin typeface="Arial"/>
                <a:ea typeface="Arial"/>
                <a:cs typeface="Arial"/>
                <a:sym typeface="Arial"/>
              </a:endParaRPr>
            </a:p>
          </p:txBody>
        </p:sp>
        <p:sp>
          <p:nvSpPr>
            <p:cNvPr id="511" name="Google Shape;511;p29"/>
            <p:cNvSpPr txBox="1"/>
            <p:nvPr/>
          </p:nvSpPr>
          <p:spPr>
            <a:xfrm>
              <a:off x="0" y="2356048"/>
              <a:ext cx="14238900" cy="205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Forests serve many purposes (economic, food source, carbon sinks) to local communities in the Global South. Yet they are at risk of deforestation for private gain. Use satellite imagery to monitor the effects of mining, agriculture, conflict, etc. on deforestation.</a:t>
              </a:r>
              <a:endParaRPr b="0" i="0" sz="1400" u="none" cap="none" strike="noStrike">
                <a:solidFill>
                  <a:srgbClr val="000000"/>
                </a:solidFill>
                <a:latin typeface="Arial"/>
                <a:ea typeface="Arial"/>
                <a:cs typeface="Arial"/>
                <a:sym typeface="Arial"/>
              </a:endParaRPr>
            </a:p>
          </p:txBody>
        </p:sp>
        <p:sp>
          <p:nvSpPr>
            <p:cNvPr id="512" name="Google Shape;512;p29"/>
            <p:cNvSpPr txBox="1"/>
            <p:nvPr/>
          </p:nvSpPr>
          <p:spPr>
            <a:xfrm>
              <a:off x="0" y="1686258"/>
              <a:ext cx="142389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Monitoring Driving Factors of Deforestation in the Global South</a:t>
              </a:r>
              <a:endParaRPr b="0" i="0" sz="1400" u="none" cap="none" strike="noStrike">
                <a:solidFill>
                  <a:srgbClr val="000000"/>
                </a:solidFill>
                <a:latin typeface="Arial"/>
                <a:ea typeface="Arial"/>
                <a:cs typeface="Arial"/>
                <a:sym typeface="Arial"/>
              </a:endParaRPr>
            </a:p>
          </p:txBody>
        </p:sp>
        <p:sp>
          <p:nvSpPr>
            <p:cNvPr id="513" name="Google Shape;513;p29"/>
            <p:cNvSpPr txBox="1"/>
            <p:nvPr/>
          </p:nvSpPr>
          <p:spPr>
            <a:xfrm>
              <a:off x="0" y="5715844"/>
              <a:ext cx="14238900" cy="513300"/>
            </a:xfrm>
            <a:prstGeom prst="rect">
              <a:avLst/>
            </a:prstGeom>
            <a:noFill/>
            <a:ln>
              <a:noFill/>
            </a:ln>
          </p:spPr>
          <p:txBody>
            <a:bodyPr anchorCtr="0" anchor="t" bIns="0" lIns="0" spcFirstLastPara="1" rIns="0" wrap="square" tIns="0">
              <a:spAutoFit/>
            </a:bodyPr>
            <a:lstStyle/>
            <a:p>
              <a:pPr indent="-330263" lvl="1" marL="457200" marR="0" rtl="0" algn="l">
                <a:lnSpc>
                  <a:spcPct val="100000"/>
                </a:lnSpc>
                <a:spcBef>
                  <a:spcPts val="0"/>
                </a:spcBef>
                <a:spcAft>
                  <a:spcPts val="0"/>
                </a:spcAft>
                <a:buClr>
                  <a:srgbClr val="4A4849"/>
                </a:buClr>
                <a:buSzPts val="2501"/>
                <a:buFont typeface="Arial"/>
                <a:buAutoNum type="arabicPeriod"/>
              </a:pPr>
              <a:r>
                <a:rPr b="0" i="0"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Forest Data</a:t>
              </a:r>
              <a:endParaRPr b="0" i="0" sz="1400" u="none" cap="none" strike="noStrike">
                <a:solidFill>
                  <a:srgbClr val="000000"/>
                </a:solidFill>
                <a:latin typeface="Arial"/>
                <a:ea typeface="Arial"/>
                <a:cs typeface="Arial"/>
                <a:sym typeface="Arial"/>
              </a:endParaRPr>
            </a:p>
          </p:txBody>
        </p:sp>
        <p:sp>
          <p:nvSpPr>
            <p:cNvPr id="514" name="Google Shape;514;p29"/>
            <p:cNvSpPr txBox="1"/>
            <p:nvPr/>
          </p:nvSpPr>
          <p:spPr>
            <a:xfrm>
              <a:off x="0" y="5046054"/>
              <a:ext cx="142389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Example Datasets</a:t>
              </a:r>
              <a:endParaRPr b="0" i="0" sz="1400" u="none" cap="none" strike="noStrike">
                <a:solidFill>
                  <a:srgbClr val="000000"/>
                </a:solidFill>
                <a:latin typeface="Arial"/>
                <a:ea typeface="Arial"/>
                <a:cs typeface="Arial"/>
                <a:sym typeface="Arial"/>
              </a:endParaRPr>
            </a:p>
          </p:txBody>
        </p:sp>
        <p:sp>
          <p:nvSpPr>
            <p:cNvPr id="515" name="Google Shape;515;p29"/>
            <p:cNvSpPr txBox="1"/>
            <p:nvPr/>
          </p:nvSpPr>
          <p:spPr>
            <a:xfrm>
              <a:off x="0" y="7323040"/>
              <a:ext cx="14238900" cy="2566500"/>
            </a:xfrm>
            <a:prstGeom prst="rect">
              <a:avLst/>
            </a:prstGeom>
            <a:noFill/>
            <a:ln>
              <a:noFill/>
            </a:ln>
          </p:spPr>
          <p:txBody>
            <a:bodyPr anchorCtr="0" anchor="t" bIns="0" lIns="0" spcFirstLastPara="1" rIns="0" wrap="square" tIns="0">
              <a:spAutoFit/>
            </a:bodyPr>
            <a:lstStyle/>
            <a:p>
              <a:pPr indent="-387412"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A pantropical assessment of deforestation caused by industrial mining</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5">
                    <a:extLst>
                      <a:ext uri="{A12FA001-AC4F-418D-AE19-62706E023703}">
                        <ahyp:hlinkClr val="tx"/>
                      </a:ext>
                    </a:extLst>
                  </a:hlinkClick>
                </a:rPr>
                <a:t>Disentangling the numbers behind agriculture-driven tropical deforestation</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6">
                    <a:extLst>
                      <a:ext uri="{A12FA001-AC4F-418D-AE19-62706E023703}">
                        <ahyp:hlinkClr val="tx"/>
                      </a:ext>
                    </a:extLst>
                  </a:hlinkClick>
                </a:rPr>
                <a:t>What peace means for deforestation: An analysis of local deforestation dynamics in times of conflict and peace in Colombia</a:t>
              </a:r>
              <a:endParaRPr b="0" i="0" sz="1400" u="none" cap="none" strike="noStrike">
                <a:solidFill>
                  <a:srgbClr val="000000"/>
                </a:solidFill>
                <a:latin typeface="Arial"/>
                <a:ea typeface="Arial"/>
                <a:cs typeface="Arial"/>
                <a:sym typeface="Arial"/>
              </a:endParaRPr>
            </a:p>
          </p:txBody>
        </p:sp>
        <p:sp>
          <p:nvSpPr>
            <p:cNvPr id="516" name="Google Shape;516;p29"/>
            <p:cNvSpPr txBox="1"/>
            <p:nvPr/>
          </p:nvSpPr>
          <p:spPr>
            <a:xfrm>
              <a:off x="0" y="6653251"/>
              <a:ext cx="142389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Further Reading</a:t>
              </a:r>
              <a:endParaRPr b="0" i="0" sz="1400" u="none" cap="none" strike="noStrike">
                <a:solidFill>
                  <a:srgbClr val="000000"/>
                </a:solidFill>
                <a:latin typeface="Arial"/>
                <a:ea typeface="Arial"/>
                <a:cs typeface="Arial"/>
                <a:sym typeface="Arial"/>
              </a:endParaRPr>
            </a:p>
          </p:txBody>
        </p:sp>
      </p:grpSp>
      <p:sp>
        <p:nvSpPr>
          <p:cNvPr id="517" name="Google Shape;517;p29"/>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518" name="Google Shape;518;p29"/>
          <p:cNvSpPr/>
          <p:nvPr/>
        </p:nvSpPr>
        <p:spPr>
          <a:xfrm>
            <a:off x="12109962" y="0"/>
            <a:ext cx="6178038" cy="9715500"/>
          </a:xfrm>
          <a:custGeom>
            <a:rect b="b" l="l" r="r" t="t"/>
            <a:pathLst>
              <a:path extrusionOk="0" h="1505185" w="957140">
                <a:moveTo>
                  <a:pt x="0" y="0"/>
                </a:moveTo>
                <a:lnTo>
                  <a:pt x="957140" y="0"/>
                </a:lnTo>
                <a:lnTo>
                  <a:pt x="957140" y="1505185"/>
                </a:lnTo>
                <a:lnTo>
                  <a:pt x="0" y="1505185"/>
                </a:lnTo>
                <a:close/>
              </a:path>
            </a:pathLst>
          </a:custGeom>
          <a:solidFill>
            <a:srgbClr val="000000">
              <a:alpha val="0"/>
            </a:srgbClr>
          </a:solidFill>
          <a:ln cap="flat" cmpd="sng" w="12700">
            <a:solidFill>
              <a:srgbClr val="000000"/>
            </a:solidFill>
            <a:prstDash val="solid"/>
            <a:round/>
            <a:headEnd len="sm" w="sm" type="none"/>
            <a:tailEnd len="sm" w="sm" type="none"/>
          </a:ln>
        </p:spPr>
      </p:sp>
      <p:sp>
        <p:nvSpPr>
          <p:cNvPr id="519" name="Google Shape;519;p29"/>
          <p:cNvSpPr/>
          <p:nvPr/>
        </p:nvSpPr>
        <p:spPr>
          <a:xfrm>
            <a:off x="12109962" y="0"/>
            <a:ext cx="6178038" cy="9715500"/>
          </a:xfrm>
          <a:custGeom>
            <a:rect b="b" l="l" r="r" t="t"/>
            <a:pathLst>
              <a:path extrusionOk="0" h="1505185" w="957140">
                <a:moveTo>
                  <a:pt x="0" y="0"/>
                </a:moveTo>
                <a:lnTo>
                  <a:pt x="957140" y="0"/>
                </a:lnTo>
                <a:lnTo>
                  <a:pt x="957140" y="1505185"/>
                </a:lnTo>
                <a:lnTo>
                  <a:pt x="0" y="1505185"/>
                </a:lnTo>
                <a:close/>
              </a:path>
            </a:pathLst>
          </a:custGeom>
          <a:blipFill rotWithShape="1">
            <a:blip r:embed="rId7">
              <a:alphaModFix/>
            </a:blip>
            <a:stretch>
              <a:fillRect b="0" l="-54835" r="-54835" t="0"/>
            </a:stretch>
          </a:blipFill>
          <a:ln>
            <a:noFill/>
          </a:ln>
        </p:spPr>
      </p:sp>
      <p:sp>
        <p:nvSpPr>
          <p:cNvPr id="520" name="Google Shape;520;p29"/>
          <p:cNvSpPr txBox="1"/>
          <p:nvPr/>
        </p:nvSpPr>
        <p:spPr>
          <a:xfrm>
            <a:off x="12335700" y="8604675"/>
            <a:ext cx="5952300" cy="9354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Clr>
                <a:srgbClr val="000000"/>
              </a:buClr>
              <a:buSzPts val="1599"/>
              <a:buFont typeface="Arial"/>
              <a:buNone/>
            </a:pPr>
            <a:r>
              <a:rPr lang="en-US" sz="1599">
                <a:solidFill>
                  <a:schemeClr val="lt1"/>
                </a:solidFill>
              </a:rPr>
              <a:t>Photo courtesy of </a:t>
            </a:r>
            <a:r>
              <a:rPr lang="en-US" sz="1599" u="sng">
                <a:solidFill>
                  <a:schemeClr val="hlink"/>
                </a:solidFill>
                <a:hlinkClick r:id="rId8"/>
              </a:rPr>
              <a:t>Dr. Blofeld</a:t>
            </a:r>
            <a:r>
              <a:rPr lang="en-US" sz="1599">
                <a:solidFill>
                  <a:schemeClr val="lt1"/>
                </a:solidFill>
              </a:rPr>
              <a:t> on Wikimedia. License: CC BY_SA. This content is excluded from our Creative Commons license. For more information, see </a:t>
            </a:r>
            <a:r>
              <a:rPr lang="en-US" sz="1599" u="sng">
                <a:solidFill>
                  <a:schemeClr val="hlink"/>
                </a:solidFill>
                <a:hlinkClick r:id="rId9"/>
              </a:rPr>
              <a:t>https://ocw.mit.edu/help/faq-fair-use/.</a:t>
            </a:r>
            <a:endParaRPr b="0" i="0" sz="1400" u="none" cap="none" strike="noStrike">
              <a:solidFill>
                <a:schemeClr val="lt1"/>
              </a:solidFill>
              <a:latin typeface="Arial"/>
              <a:ea typeface="Arial"/>
              <a:cs typeface="Arial"/>
              <a:sym typeface="Arial"/>
            </a:endParaRPr>
          </a:p>
        </p:txBody>
      </p:sp>
      <p:grpSp>
        <p:nvGrpSpPr>
          <p:cNvPr id="521" name="Google Shape;521;p29"/>
          <p:cNvGrpSpPr/>
          <p:nvPr/>
        </p:nvGrpSpPr>
        <p:grpSpPr>
          <a:xfrm>
            <a:off x="962033" y="1003725"/>
            <a:ext cx="8746170" cy="458700"/>
            <a:chOff x="962033" y="1003725"/>
            <a:chExt cx="8746170" cy="458700"/>
          </a:xfrm>
        </p:grpSpPr>
        <p:sp>
          <p:nvSpPr>
            <p:cNvPr id="522" name="Google Shape;522;p29"/>
            <p:cNvSpPr/>
            <p:nvPr/>
          </p:nvSpPr>
          <p:spPr>
            <a:xfrm>
              <a:off x="962033" y="1003725"/>
              <a:ext cx="30276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23" name="Google Shape;523;p29"/>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PROJECT OPTION #2</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14" name="Shape 114"/>
        <p:cNvGrpSpPr/>
        <p:nvPr/>
      </p:nvGrpSpPr>
      <p:grpSpPr>
        <a:xfrm>
          <a:off x="0" y="0"/>
          <a:ext cx="0" cy="0"/>
          <a:chOff x="0" y="0"/>
          <a:chExt cx="0" cy="0"/>
        </a:xfrm>
      </p:grpSpPr>
      <p:sp>
        <p:nvSpPr>
          <p:cNvPr id="115" name="Google Shape;115;p3"/>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Learning Objectives</a:t>
            </a:r>
            <a:endParaRPr b="0" i="0" sz="1400" u="none" cap="none" strike="noStrike">
              <a:solidFill>
                <a:srgbClr val="000000"/>
              </a:solidFill>
              <a:latin typeface="Arial"/>
              <a:ea typeface="Arial"/>
              <a:cs typeface="Arial"/>
              <a:sym typeface="Arial"/>
            </a:endParaRPr>
          </a:p>
        </p:txBody>
      </p:sp>
      <p:sp>
        <p:nvSpPr>
          <p:cNvPr id="116" name="Google Shape;116;p3"/>
          <p:cNvSpPr txBox="1"/>
          <p:nvPr/>
        </p:nvSpPr>
        <p:spPr>
          <a:xfrm>
            <a:off x="13526802" y="3666289"/>
            <a:ext cx="3772200" cy="246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99"/>
              <a:buFont typeface="Arial"/>
              <a:buNone/>
            </a:pPr>
            <a:r>
              <a:rPr b="1" i="0" lang="en-US" sz="3199" u="none" cap="none" strike="noStrike">
                <a:solidFill>
                  <a:srgbClr val="4A4849"/>
                </a:solidFill>
                <a:latin typeface="Arial"/>
                <a:ea typeface="Arial"/>
                <a:cs typeface="Arial"/>
                <a:sym typeface="Arial"/>
              </a:rPr>
              <a:t>Construct</a:t>
            </a:r>
            <a:r>
              <a:rPr b="0" i="0" lang="en-US" sz="3199" u="none" cap="none" strike="noStrike">
                <a:solidFill>
                  <a:srgbClr val="4A4849"/>
                </a:solidFill>
                <a:latin typeface="Arial"/>
                <a:ea typeface="Arial"/>
                <a:cs typeface="Arial"/>
                <a:sym typeface="Arial"/>
              </a:rPr>
              <a:t> a project with an external climate justice related dataset that considers context.</a:t>
            </a:r>
            <a:endParaRPr b="0" i="0" sz="3199" u="none" cap="none" strike="noStrike">
              <a:solidFill>
                <a:srgbClr val="4A4849"/>
              </a:solidFill>
              <a:latin typeface="Arial"/>
              <a:ea typeface="Arial"/>
              <a:cs typeface="Arial"/>
              <a:sym typeface="Arial"/>
            </a:endParaRPr>
          </a:p>
        </p:txBody>
      </p:sp>
      <p:sp>
        <p:nvSpPr>
          <p:cNvPr id="117" name="Google Shape;117;p3"/>
          <p:cNvSpPr txBox="1"/>
          <p:nvPr/>
        </p:nvSpPr>
        <p:spPr>
          <a:xfrm>
            <a:off x="9362135" y="3662914"/>
            <a:ext cx="3772200" cy="295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99"/>
              <a:buFont typeface="Arial"/>
              <a:buNone/>
            </a:pPr>
            <a:r>
              <a:rPr b="1" i="0" lang="en-US" sz="3199" u="none" cap="none" strike="noStrike">
                <a:solidFill>
                  <a:srgbClr val="4A4849"/>
                </a:solidFill>
                <a:latin typeface="Arial"/>
                <a:ea typeface="Arial"/>
                <a:cs typeface="Arial"/>
                <a:sym typeface="Arial"/>
              </a:rPr>
              <a:t>Gain</a:t>
            </a:r>
            <a:r>
              <a:rPr b="0" i="0" lang="en-US" sz="3199" u="none" cap="none" strike="noStrike">
                <a:solidFill>
                  <a:srgbClr val="4A4849"/>
                </a:solidFill>
                <a:latin typeface="Arial"/>
                <a:ea typeface="Arial"/>
                <a:cs typeface="Arial"/>
                <a:sym typeface="Arial"/>
              </a:rPr>
              <a:t> deeper insights into climate justice patterns through machine learning interpretability techniques.</a:t>
            </a:r>
            <a:endParaRPr b="0" i="0" sz="3199" u="none" cap="none" strike="noStrike">
              <a:solidFill>
                <a:srgbClr val="4A4849"/>
              </a:solidFill>
              <a:latin typeface="Arial"/>
              <a:ea typeface="Arial"/>
              <a:cs typeface="Arial"/>
              <a:sym typeface="Arial"/>
            </a:endParaRPr>
          </a:p>
        </p:txBody>
      </p:sp>
      <p:sp>
        <p:nvSpPr>
          <p:cNvPr id="118" name="Google Shape;118;p3"/>
          <p:cNvSpPr txBox="1"/>
          <p:nvPr/>
        </p:nvSpPr>
        <p:spPr>
          <a:xfrm>
            <a:off x="5197443" y="3662914"/>
            <a:ext cx="3772200" cy="344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99"/>
              <a:buFont typeface="Arial"/>
              <a:buNone/>
            </a:pPr>
            <a:r>
              <a:rPr b="1" i="0" lang="en-US" sz="3199" u="none" cap="none" strike="noStrike">
                <a:solidFill>
                  <a:srgbClr val="4A4849"/>
                </a:solidFill>
                <a:latin typeface="Arial"/>
                <a:ea typeface="Arial"/>
                <a:cs typeface="Arial"/>
                <a:sym typeface="Arial"/>
              </a:rPr>
              <a:t>Learn</a:t>
            </a:r>
            <a:r>
              <a:rPr b="0" i="0" lang="en-US" sz="3199" u="none" cap="none" strike="noStrike">
                <a:solidFill>
                  <a:srgbClr val="4A4849"/>
                </a:solidFill>
                <a:latin typeface="Arial"/>
                <a:ea typeface="Arial"/>
                <a:cs typeface="Arial"/>
                <a:sym typeface="Arial"/>
              </a:rPr>
              <a:t> how to leverage machine learning to quantify and address societal disparities in climate change related outcomes.</a:t>
            </a:r>
            <a:endParaRPr b="0" i="0" sz="3199" u="none" cap="none" strike="noStrike">
              <a:solidFill>
                <a:srgbClr val="4A4849"/>
              </a:solidFill>
              <a:latin typeface="Arial"/>
              <a:ea typeface="Arial"/>
              <a:cs typeface="Arial"/>
              <a:sym typeface="Arial"/>
            </a:endParaRPr>
          </a:p>
        </p:txBody>
      </p:sp>
      <p:sp>
        <p:nvSpPr>
          <p:cNvPr id="119" name="Google Shape;119;p3"/>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120" name="Google Shape;120;p3"/>
          <p:cNvSpPr txBox="1"/>
          <p:nvPr/>
        </p:nvSpPr>
        <p:spPr>
          <a:xfrm>
            <a:off x="1032781" y="3662914"/>
            <a:ext cx="3772200" cy="344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99"/>
              <a:buFont typeface="Arial"/>
              <a:buNone/>
            </a:pPr>
            <a:r>
              <a:rPr b="1" i="0" lang="en-US" sz="3199" u="none" cap="none" strike="noStrike">
                <a:solidFill>
                  <a:srgbClr val="4A4849"/>
                </a:solidFill>
                <a:latin typeface="Arial"/>
                <a:ea typeface="Arial"/>
                <a:cs typeface="Arial"/>
                <a:sym typeface="Arial"/>
              </a:rPr>
              <a:t>Understand</a:t>
            </a:r>
            <a:r>
              <a:rPr b="0" i="0" lang="en-US" sz="3199" u="none" cap="none" strike="noStrike">
                <a:solidFill>
                  <a:srgbClr val="4A4849"/>
                </a:solidFill>
                <a:latin typeface="Arial"/>
                <a:ea typeface="Arial"/>
                <a:cs typeface="Arial"/>
                <a:sym typeface="Arial"/>
              </a:rPr>
              <a:t> why ML is useful to study climate justice, social justice frameworks for applied ML, and the ethical implications.</a:t>
            </a:r>
            <a:endParaRPr b="0" i="0" sz="3199" u="none" cap="none" strike="noStrike">
              <a:solidFill>
                <a:srgbClr val="4A4849"/>
              </a:solidFill>
              <a:latin typeface="Arial"/>
              <a:ea typeface="Arial"/>
              <a:cs typeface="Arial"/>
              <a:sym typeface="Arial"/>
            </a:endParaRPr>
          </a:p>
        </p:txBody>
      </p:sp>
      <p:grpSp>
        <p:nvGrpSpPr>
          <p:cNvPr id="121" name="Google Shape;121;p3"/>
          <p:cNvGrpSpPr/>
          <p:nvPr/>
        </p:nvGrpSpPr>
        <p:grpSpPr>
          <a:xfrm>
            <a:off x="1032775" y="2712900"/>
            <a:ext cx="3289104" cy="716100"/>
            <a:chOff x="1032775" y="2712900"/>
            <a:chExt cx="3289104" cy="716100"/>
          </a:xfrm>
        </p:grpSpPr>
        <p:sp>
          <p:nvSpPr>
            <p:cNvPr id="122" name="Google Shape;122;p3"/>
            <p:cNvSpPr/>
            <p:nvPr/>
          </p:nvSpPr>
          <p:spPr>
            <a:xfrm>
              <a:off x="1032775" y="2712900"/>
              <a:ext cx="912900" cy="716100"/>
            </a:xfrm>
            <a:prstGeom prst="roundRect">
              <a:avLst>
                <a:gd fmla="val 45018"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3" name="Google Shape;123;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999"/>
                <a:buFont typeface="Arial"/>
                <a:buNone/>
              </a:pPr>
              <a:r>
                <a:rPr b="1" i="0" lang="en-US" sz="3999" u="none" cap="none" strike="noStrike">
                  <a:solidFill>
                    <a:srgbClr val="FAF6EE"/>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grpSp>
      <p:grpSp>
        <p:nvGrpSpPr>
          <p:cNvPr id="124" name="Google Shape;124;p3"/>
          <p:cNvGrpSpPr/>
          <p:nvPr/>
        </p:nvGrpSpPr>
        <p:grpSpPr>
          <a:xfrm>
            <a:off x="5197450" y="2712900"/>
            <a:ext cx="3289104" cy="716100"/>
            <a:chOff x="5197450" y="2712900"/>
            <a:chExt cx="3289104" cy="716100"/>
          </a:xfrm>
        </p:grpSpPr>
        <p:sp>
          <p:nvSpPr>
            <p:cNvPr id="125" name="Google Shape;125;p3"/>
            <p:cNvSpPr/>
            <p:nvPr/>
          </p:nvSpPr>
          <p:spPr>
            <a:xfrm>
              <a:off x="5197450" y="2712900"/>
              <a:ext cx="912900" cy="716100"/>
            </a:xfrm>
            <a:prstGeom prst="roundRect">
              <a:avLst>
                <a:gd fmla="val 45018"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6" name="Google Shape;126;p3"/>
            <p:cNvSpPr txBox="1"/>
            <p:nvPr/>
          </p:nvSpPr>
          <p:spPr>
            <a:xfrm>
              <a:off x="5385754"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999"/>
                <a:buFont typeface="Arial"/>
                <a:buNone/>
              </a:pPr>
              <a:r>
                <a:rPr b="1" i="0" lang="en-US" sz="3999" u="none" cap="none" strike="noStrike">
                  <a:solidFill>
                    <a:srgbClr val="FAF6EE"/>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grpSp>
      <p:grpSp>
        <p:nvGrpSpPr>
          <p:cNvPr id="127" name="Google Shape;127;p3"/>
          <p:cNvGrpSpPr/>
          <p:nvPr/>
        </p:nvGrpSpPr>
        <p:grpSpPr>
          <a:xfrm>
            <a:off x="9362125" y="2712900"/>
            <a:ext cx="3289104" cy="716100"/>
            <a:chOff x="9362125" y="2712900"/>
            <a:chExt cx="3289104" cy="716100"/>
          </a:xfrm>
        </p:grpSpPr>
        <p:sp>
          <p:nvSpPr>
            <p:cNvPr id="128" name="Google Shape;128;p3"/>
            <p:cNvSpPr/>
            <p:nvPr/>
          </p:nvSpPr>
          <p:spPr>
            <a:xfrm>
              <a:off x="9362125" y="2712900"/>
              <a:ext cx="912900" cy="716100"/>
            </a:xfrm>
            <a:prstGeom prst="roundRect">
              <a:avLst>
                <a:gd fmla="val 45018"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9" name="Google Shape;129;p3"/>
            <p:cNvSpPr txBox="1"/>
            <p:nvPr/>
          </p:nvSpPr>
          <p:spPr>
            <a:xfrm>
              <a:off x="955042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999"/>
                <a:buFont typeface="Arial"/>
                <a:buNone/>
              </a:pPr>
              <a:r>
                <a:rPr b="1" i="0" lang="en-US" sz="3999" u="none" cap="none" strike="noStrike">
                  <a:solidFill>
                    <a:srgbClr val="FAF6EE"/>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grpSp>
      <p:grpSp>
        <p:nvGrpSpPr>
          <p:cNvPr id="130" name="Google Shape;130;p3"/>
          <p:cNvGrpSpPr/>
          <p:nvPr/>
        </p:nvGrpSpPr>
        <p:grpSpPr>
          <a:xfrm>
            <a:off x="13526800" y="2712900"/>
            <a:ext cx="3289104" cy="716100"/>
            <a:chOff x="13526800" y="2712900"/>
            <a:chExt cx="3289104" cy="716100"/>
          </a:xfrm>
        </p:grpSpPr>
        <p:sp>
          <p:nvSpPr>
            <p:cNvPr id="131" name="Google Shape;131;p3"/>
            <p:cNvSpPr/>
            <p:nvPr/>
          </p:nvSpPr>
          <p:spPr>
            <a:xfrm>
              <a:off x="13526800" y="2712900"/>
              <a:ext cx="912900" cy="716100"/>
            </a:xfrm>
            <a:prstGeom prst="roundRect">
              <a:avLst>
                <a:gd fmla="val 45018"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2" name="Google Shape;132;p3"/>
            <p:cNvSpPr txBox="1"/>
            <p:nvPr/>
          </p:nvSpPr>
          <p:spPr>
            <a:xfrm>
              <a:off x="13715104"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999"/>
                <a:buFont typeface="Arial"/>
                <a:buNone/>
              </a:pPr>
              <a:r>
                <a:rPr b="1" i="0" lang="en-US" sz="3999" u="none" cap="none" strike="noStrike">
                  <a:solidFill>
                    <a:srgbClr val="FAF6EE"/>
                  </a:solidFill>
                  <a:latin typeface="Arial"/>
                  <a:ea typeface="Arial"/>
                  <a:cs typeface="Arial"/>
                  <a:sym typeface="Arial"/>
                </a:rPr>
                <a:t>04</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27" name="Shape 527"/>
        <p:cNvGrpSpPr/>
        <p:nvPr/>
      </p:nvGrpSpPr>
      <p:grpSpPr>
        <a:xfrm>
          <a:off x="0" y="0"/>
          <a:ext cx="0" cy="0"/>
          <a:chOff x="0" y="0"/>
          <a:chExt cx="0" cy="0"/>
        </a:xfrm>
      </p:grpSpPr>
      <p:sp>
        <p:nvSpPr>
          <p:cNvPr id="528" name="Google Shape;528;p30"/>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grpSp>
        <p:nvGrpSpPr>
          <p:cNvPr id="529" name="Google Shape;529;p30"/>
          <p:cNvGrpSpPr/>
          <p:nvPr/>
        </p:nvGrpSpPr>
        <p:grpSpPr>
          <a:xfrm>
            <a:off x="1028700" y="2767690"/>
            <a:ext cx="3086100" cy="3086100"/>
            <a:chOff x="0" y="0"/>
            <a:chExt cx="812800" cy="812800"/>
          </a:xfrm>
        </p:grpSpPr>
        <p:sp>
          <p:nvSpPr>
            <p:cNvPr id="530" name="Google Shape;53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62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32" name="Google Shape;532;p30"/>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More Resources</a:t>
            </a:r>
            <a:endParaRPr b="0" i="0" sz="1400" u="none" cap="none" strike="noStrike">
              <a:solidFill>
                <a:srgbClr val="000000"/>
              </a:solidFill>
              <a:latin typeface="Arial"/>
              <a:ea typeface="Arial"/>
              <a:cs typeface="Arial"/>
              <a:sym typeface="Arial"/>
            </a:endParaRPr>
          </a:p>
        </p:txBody>
      </p:sp>
      <p:grpSp>
        <p:nvGrpSpPr>
          <p:cNvPr id="533" name="Google Shape;533;p30"/>
          <p:cNvGrpSpPr/>
          <p:nvPr/>
        </p:nvGrpSpPr>
        <p:grpSpPr>
          <a:xfrm>
            <a:off x="5344900" y="2767690"/>
            <a:ext cx="3086100" cy="3086100"/>
            <a:chOff x="0" y="0"/>
            <a:chExt cx="812800" cy="812800"/>
          </a:xfrm>
        </p:grpSpPr>
        <p:sp>
          <p:nvSpPr>
            <p:cNvPr id="534" name="Google Shape;53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62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36" name="Google Shape;536;p30"/>
          <p:cNvGrpSpPr/>
          <p:nvPr/>
        </p:nvGrpSpPr>
        <p:grpSpPr>
          <a:xfrm>
            <a:off x="9659725" y="2767690"/>
            <a:ext cx="3086100" cy="3086100"/>
            <a:chOff x="0" y="0"/>
            <a:chExt cx="812800" cy="812800"/>
          </a:xfrm>
        </p:grpSpPr>
        <p:sp>
          <p:nvSpPr>
            <p:cNvPr id="537" name="Google Shape;53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62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39" name="Google Shape;539;p30"/>
          <p:cNvGrpSpPr/>
          <p:nvPr/>
        </p:nvGrpSpPr>
        <p:grpSpPr>
          <a:xfrm>
            <a:off x="14173200" y="2767690"/>
            <a:ext cx="3086100" cy="3086100"/>
            <a:chOff x="0" y="0"/>
            <a:chExt cx="812800" cy="812800"/>
          </a:xfrm>
        </p:grpSpPr>
        <p:sp>
          <p:nvSpPr>
            <p:cNvPr id="540" name="Google Shape;54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62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42" name="Google Shape;542;p30"/>
          <p:cNvGrpSpPr/>
          <p:nvPr/>
        </p:nvGrpSpPr>
        <p:grpSpPr>
          <a:xfrm>
            <a:off x="1028700" y="6172200"/>
            <a:ext cx="3086100" cy="3086100"/>
            <a:chOff x="0" y="0"/>
            <a:chExt cx="812800" cy="812800"/>
          </a:xfrm>
        </p:grpSpPr>
        <p:sp>
          <p:nvSpPr>
            <p:cNvPr id="543" name="Google Shape;54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62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45" name="Google Shape;545;p30"/>
          <p:cNvSpPr txBox="1"/>
          <p:nvPr/>
        </p:nvSpPr>
        <p:spPr>
          <a:xfrm>
            <a:off x="1653924" y="7066130"/>
            <a:ext cx="1835700" cy="1292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799"/>
              <a:buFont typeface="Arial"/>
              <a:buNone/>
            </a:pPr>
            <a:r>
              <a:rPr b="0" i="0" lang="en-US" sz="2799" u="sng" cap="none" strike="noStrike">
                <a:solidFill>
                  <a:srgbClr val="FFFFFF"/>
                </a:solidFill>
                <a:latin typeface="Arial"/>
                <a:ea typeface="Arial"/>
                <a:cs typeface="Arial"/>
                <a:sym typeface="Arial"/>
                <a:hlinkClick r:id="rId3">
                  <a:extLst>
                    <a:ext uri="{A12FA001-AC4F-418D-AE19-62706E023703}">
                      <ahyp:hlinkClr val="tx"/>
                    </a:ext>
                  </a:extLst>
                </a:hlinkClick>
              </a:rPr>
              <a:t>Google Earth Engine</a:t>
            </a:r>
            <a:endParaRPr b="0" i="0" sz="1400" u="none" cap="none" strike="noStrike">
              <a:solidFill>
                <a:srgbClr val="000000"/>
              </a:solidFill>
              <a:latin typeface="Arial"/>
              <a:ea typeface="Arial"/>
              <a:cs typeface="Arial"/>
              <a:sym typeface="Arial"/>
            </a:endParaRPr>
          </a:p>
        </p:txBody>
      </p:sp>
      <p:grpSp>
        <p:nvGrpSpPr>
          <p:cNvPr id="546" name="Google Shape;546;p30"/>
          <p:cNvGrpSpPr/>
          <p:nvPr/>
        </p:nvGrpSpPr>
        <p:grpSpPr>
          <a:xfrm>
            <a:off x="5344900" y="6172200"/>
            <a:ext cx="3086100" cy="3086100"/>
            <a:chOff x="0" y="0"/>
            <a:chExt cx="812800" cy="812800"/>
          </a:xfrm>
        </p:grpSpPr>
        <p:sp>
          <p:nvSpPr>
            <p:cNvPr id="547" name="Google Shape;54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62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49" name="Google Shape;549;p30"/>
          <p:cNvGrpSpPr/>
          <p:nvPr/>
        </p:nvGrpSpPr>
        <p:grpSpPr>
          <a:xfrm>
            <a:off x="9659725" y="6172200"/>
            <a:ext cx="3086100" cy="3086100"/>
            <a:chOff x="0" y="0"/>
            <a:chExt cx="812800" cy="812800"/>
          </a:xfrm>
        </p:grpSpPr>
        <p:sp>
          <p:nvSpPr>
            <p:cNvPr id="550" name="Google Shape;55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62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52" name="Google Shape;552;p30"/>
          <p:cNvSpPr txBox="1"/>
          <p:nvPr/>
        </p:nvSpPr>
        <p:spPr>
          <a:xfrm>
            <a:off x="5645223" y="7281530"/>
            <a:ext cx="2516100" cy="861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799"/>
              <a:buFont typeface="Arial"/>
              <a:buNone/>
            </a:pPr>
            <a:r>
              <a:rPr b="0" i="0" lang="en-US" sz="2799" u="sng" cap="none" strike="noStrike">
                <a:solidFill>
                  <a:srgbClr val="FFFFFF"/>
                </a:solidFill>
                <a:latin typeface="Arial"/>
                <a:ea typeface="Arial"/>
                <a:cs typeface="Arial"/>
                <a:sym typeface="Arial"/>
                <a:hlinkClick r:id="rId4">
                  <a:extLst>
                    <a:ext uri="{A12FA001-AC4F-418D-AE19-62706E023703}">
                      <ahyp:hlinkClr val="tx"/>
                    </a:ext>
                  </a:extLst>
                </a:hlinkClick>
              </a:rPr>
              <a:t>Thriving Earth Exchange</a:t>
            </a:r>
            <a:endParaRPr b="0" i="0" sz="1400" u="none" cap="none" strike="noStrike">
              <a:solidFill>
                <a:srgbClr val="000000"/>
              </a:solidFill>
              <a:latin typeface="Arial"/>
              <a:ea typeface="Arial"/>
              <a:cs typeface="Arial"/>
              <a:sym typeface="Arial"/>
            </a:endParaRPr>
          </a:p>
        </p:txBody>
      </p:sp>
      <p:grpSp>
        <p:nvGrpSpPr>
          <p:cNvPr id="553" name="Google Shape;553;p30"/>
          <p:cNvGrpSpPr/>
          <p:nvPr/>
        </p:nvGrpSpPr>
        <p:grpSpPr>
          <a:xfrm>
            <a:off x="14173200" y="6172200"/>
            <a:ext cx="3086100" cy="3086100"/>
            <a:chOff x="0" y="0"/>
            <a:chExt cx="812800" cy="812800"/>
          </a:xfrm>
        </p:grpSpPr>
        <p:sp>
          <p:nvSpPr>
            <p:cNvPr id="554" name="Google Shape;55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62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56" name="Google Shape;556;p30"/>
          <p:cNvSpPr txBox="1"/>
          <p:nvPr/>
        </p:nvSpPr>
        <p:spPr>
          <a:xfrm>
            <a:off x="9945200" y="3665849"/>
            <a:ext cx="24822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399"/>
              <a:buFont typeface="Arial"/>
              <a:buNone/>
            </a:pPr>
            <a:r>
              <a:rPr b="0" i="0" lang="en-US" sz="2399" u="sng" cap="none" strike="noStrike">
                <a:solidFill>
                  <a:srgbClr val="FFFFFF"/>
                </a:solidFill>
                <a:latin typeface="Arial"/>
                <a:ea typeface="Arial"/>
                <a:cs typeface="Arial"/>
                <a:sym typeface="Arial"/>
                <a:hlinkClick r:id="rId5">
                  <a:extLst>
                    <a:ext uri="{A12FA001-AC4F-418D-AE19-62706E023703}">
                      <ahyp:hlinkClr val="tx"/>
                    </a:ext>
                  </a:extLst>
                </a:hlinkClick>
              </a:rPr>
              <a:t>NASA Applied Sciences</a:t>
            </a:r>
            <a:endParaRPr b="0" i="0" sz="1400" u="none" cap="none" strike="noStrike">
              <a:solidFill>
                <a:srgbClr val="000000"/>
              </a:solidFill>
              <a:latin typeface="Arial"/>
              <a:ea typeface="Arial"/>
              <a:cs typeface="Arial"/>
              <a:sym typeface="Arial"/>
            </a:endParaRPr>
          </a:p>
        </p:txBody>
      </p:sp>
      <p:sp>
        <p:nvSpPr>
          <p:cNvPr id="557" name="Google Shape;557;p30"/>
          <p:cNvSpPr txBox="1"/>
          <p:nvPr/>
        </p:nvSpPr>
        <p:spPr>
          <a:xfrm>
            <a:off x="9691720" y="7181487"/>
            <a:ext cx="2999100" cy="10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299"/>
              <a:buFont typeface="Arial"/>
              <a:buNone/>
            </a:pPr>
            <a:r>
              <a:rPr b="0" i="0" lang="en-US" sz="2299" u="sng" cap="none" strike="noStrike">
                <a:solidFill>
                  <a:srgbClr val="FFFFFF"/>
                </a:solidFill>
                <a:latin typeface="Arial"/>
                <a:ea typeface="Arial"/>
                <a:cs typeface="Arial"/>
                <a:sym typeface="Arial"/>
                <a:hlinkClick r:id="rId6">
                  <a:extLst>
                    <a:ext uri="{A12FA001-AC4F-418D-AE19-62706E023703}">
                      <ahyp:hlinkClr val="tx"/>
                    </a:ext>
                  </a:extLst>
                </a:hlinkClick>
              </a:rPr>
              <a:t>Environmental Data and Governance Initiative</a:t>
            </a:r>
            <a:endParaRPr b="0" i="0" sz="1400" u="none" cap="none" strike="noStrike">
              <a:solidFill>
                <a:srgbClr val="000000"/>
              </a:solidFill>
              <a:latin typeface="Arial"/>
              <a:ea typeface="Arial"/>
              <a:cs typeface="Arial"/>
              <a:sym typeface="Arial"/>
            </a:endParaRPr>
          </a:p>
        </p:txBody>
      </p:sp>
      <p:sp>
        <p:nvSpPr>
          <p:cNvPr id="558" name="Google Shape;558;p30"/>
          <p:cNvSpPr txBox="1"/>
          <p:nvPr/>
        </p:nvSpPr>
        <p:spPr>
          <a:xfrm>
            <a:off x="14458209" y="7266082"/>
            <a:ext cx="2516100" cy="892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899"/>
              <a:buFont typeface="Arial"/>
              <a:buNone/>
            </a:pPr>
            <a:r>
              <a:rPr b="0" i="0" lang="en-US" sz="2899" u="sng" cap="none" strike="noStrike">
                <a:solidFill>
                  <a:srgbClr val="FFFFFF"/>
                </a:solidFill>
                <a:latin typeface="Arial"/>
                <a:ea typeface="Arial"/>
                <a:cs typeface="Arial"/>
                <a:sym typeface="Arial"/>
                <a:hlinkClick r:id="rId7">
                  <a:extLst>
                    <a:ext uri="{A12FA001-AC4F-418D-AE19-62706E023703}">
                      <ahyp:hlinkClr val="tx"/>
                    </a:ext>
                  </a:extLst>
                </a:hlinkClick>
              </a:rPr>
              <a:t>Climate Change AI</a:t>
            </a:r>
            <a:endParaRPr b="0" i="0" sz="1400" u="none" cap="none" strike="noStrike">
              <a:solidFill>
                <a:srgbClr val="000000"/>
              </a:solidFill>
              <a:latin typeface="Arial"/>
              <a:ea typeface="Arial"/>
              <a:cs typeface="Arial"/>
              <a:sym typeface="Arial"/>
            </a:endParaRPr>
          </a:p>
        </p:txBody>
      </p:sp>
      <p:sp>
        <p:nvSpPr>
          <p:cNvPr id="559" name="Google Shape;559;p30"/>
          <p:cNvSpPr txBox="1"/>
          <p:nvPr/>
        </p:nvSpPr>
        <p:spPr>
          <a:xfrm>
            <a:off x="9911433" y="4586348"/>
            <a:ext cx="25161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399"/>
              <a:buFont typeface="Arial"/>
              <a:buNone/>
            </a:pPr>
            <a:r>
              <a:rPr b="0" i="0" lang="en-US" sz="2399" u="sng" cap="none" strike="noStrike">
                <a:solidFill>
                  <a:srgbClr val="FFFFFF"/>
                </a:solidFill>
                <a:latin typeface="Arial"/>
                <a:ea typeface="Arial"/>
                <a:cs typeface="Arial"/>
                <a:sym typeface="Arial"/>
                <a:hlinkClick r:id="rId8">
                  <a:extLst>
                    <a:ext uri="{A12FA001-AC4F-418D-AE19-62706E023703}">
                      <ahyp:hlinkClr val="tx"/>
                    </a:ext>
                  </a:extLst>
                </a:hlinkClick>
              </a:rPr>
              <a:t>NASA SEDAC</a:t>
            </a:r>
            <a:endParaRPr b="0" i="0" sz="1400" u="none" cap="none" strike="noStrike">
              <a:solidFill>
                <a:srgbClr val="000000"/>
              </a:solidFill>
              <a:latin typeface="Arial"/>
              <a:ea typeface="Arial"/>
              <a:cs typeface="Arial"/>
              <a:sym typeface="Arial"/>
            </a:endParaRPr>
          </a:p>
        </p:txBody>
      </p:sp>
      <p:sp>
        <p:nvSpPr>
          <p:cNvPr id="560" name="Google Shape;560;p30"/>
          <p:cNvSpPr txBox="1"/>
          <p:nvPr/>
        </p:nvSpPr>
        <p:spPr>
          <a:xfrm>
            <a:off x="1181224" y="3779900"/>
            <a:ext cx="2839800" cy="10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299"/>
              <a:buFont typeface="Arial"/>
              <a:buNone/>
            </a:pPr>
            <a:r>
              <a:rPr b="0" i="0" lang="en-US" sz="2299" u="sng" cap="none" strike="noStrike">
                <a:solidFill>
                  <a:srgbClr val="FFFFFF"/>
                </a:solidFill>
                <a:latin typeface="Arial"/>
                <a:ea typeface="Arial"/>
                <a:cs typeface="Arial"/>
                <a:sym typeface="Arial"/>
                <a:hlinkClick r:id="rId9">
                  <a:extLst>
                    <a:ext uri="{A12FA001-AC4F-418D-AE19-62706E023703}">
                      <ahyp:hlinkClr val="tx"/>
                    </a:ext>
                  </a:extLst>
                </a:hlinkClick>
              </a:rPr>
              <a:t>Climate and Economic Justice Screening Tool</a:t>
            </a:r>
            <a:endParaRPr b="0" i="0" sz="1400" u="none" cap="none" strike="noStrike">
              <a:solidFill>
                <a:srgbClr val="000000"/>
              </a:solidFill>
              <a:latin typeface="Arial"/>
              <a:ea typeface="Arial"/>
              <a:cs typeface="Arial"/>
              <a:sym typeface="Arial"/>
            </a:endParaRPr>
          </a:p>
        </p:txBody>
      </p:sp>
      <p:sp>
        <p:nvSpPr>
          <p:cNvPr id="561" name="Google Shape;561;p30"/>
          <p:cNvSpPr txBox="1"/>
          <p:nvPr/>
        </p:nvSpPr>
        <p:spPr>
          <a:xfrm>
            <a:off x="5580677" y="3710746"/>
            <a:ext cx="2519400" cy="1200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599"/>
              <a:buFont typeface="Arial"/>
              <a:buNone/>
            </a:pPr>
            <a:r>
              <a:rPr b="0" i="0" lang="en-US" sz="2599" u="sng" cap="none" strike="noStrike">
                <a:solidFill>
                  <a:srgbClr val="FFFFFF"/>
                </a:solidFill>
                <a:latin typeface="Arial"/>
                <a:ea typeface="Arial"/>
                <a:cs typeface="Arial"/>
                <a:sym typeface="Arial"/>
                <a:hlinkClick r:id="rId10">
                  <a:extLst>
                    <a:ext uri="{A12FA001-AC4F-418D-AE19-62706E023703}">
                      <ahyp:hlinkClr val="tx"/>
                    </a:ext>
                  </a:extLst>
                </a:hlinkClick>
              </a:rPr>
              <a:t>U.S. Climate Resilience Toolkit</a:t>
            </a:r>
            <a:endParaRPr b="0" i="0" sz="1400" u="none" cap="none" strike="noStrike">
              <a:solidFill>
                <a:srgbClr val="000000"/>
              </a:solidFill>
              <a:latin typeface="Arial"/>
              <a:ea typeface="Arial"/>
              <a:cs typeface="Arial"/>
              <a:sym typeface="Arial"/>
            </a:endParaRPr>
          </a:p>
        </p:txBody>
      </p:sp>
      <p:sp>
        <p:nvSpPr>
          <p:cNvPr id="562" name="Google Shape;562;p30"/>
          <p:cNvSpPr txBox="1"/>
          <p:nvPr/>
        </p:nvSpPr>
        <p:spPr>
          <a:xfrm>
            <a:off x="14618409" y="3895254"/>
            <a:ext cx="2195700" cy="831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699"/>
              <a:buFont typeface="Arial"/>
              <a:buNone/>
            </a:pPr>
            <a:r>
              <a:rPr b="0" i="0" lang="en-US" sz="2699" u="sng" cap="none" strike="noStrike">
                <a:solidFill>
                  <a:srgbClr val="FFFFFF"/>
                </a:solidFill>
                <a:latin typeface="Arial"/>
                <a:ea typeface="Arial"/>
                <a:cs typeface="Arial"/>
                <a:sym typeface="Arial"/>
                <a:hlinkClick r:id="rId11">
                  <a:extLst>
                    <a:ext uri="{A12FA001-AC4F-418D-AE19-62706E023703}">
                      <ahyp:hlinkClr val="tx"/>
                    </a:ext>
                  </a:extLst>
                </a:hlinkClick>
              </a:rPr>
              <a:t>Climate Central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66" name="Shape 566"/>
        <p:cNvGrpSpPr/>
        <p:nvPr/>
      </p:nvGrpSpPr>
      <p:grpSpPr>
        <a:xfrm>
          <a:off x="0" y="0"/>
          <a:ext cx="0" cy="0"/>
          <a:chOff x="0" y="0"/>
          <a:chExt cx="0" cy="0"/>
        </a:xfrm>
      </p:grpSpPr>
      <p:sp>
        <p:nvSpPr>
          <p:cNvPr id="567" name="Google Shape;567;p31"/>
          <p:cNvSpPr/>
          <p:nvPr/>
        </p:nvSpPr>
        <p:spPr>
          <a:xfrm>
            <a:off x="-1248082" y="9715500"/>
            <a:ext cx="20784165" cy="571500"/>
          </a:xfrm>
          <a:custGeom>
            <a:rect b="b" l="l" r="r" t="t"/>
            <a:pathLst>
              <a:path extrusionOk="0" h="150519" w="5474019">
                <a:moveTo>
                  <a:pt x="0" y="0"/>
                </a:moveTo>
                <a:lnTo>
                  <a:pt x="5474019" y="0"/>
                </a:lnTo>
                <a:lnTo>
                  <a:pt x="5474019" y="150519"/>
                </a:lnTo>
                <a:lnTo>
                  <a:pt x="0" y="150519"/>
                </a:lnTo>
                <a:close/>
              </a:path>
            </a:pathLst>
          </a:custGeom>
          <a:solidFill>
            <a:srgbClr val="4A4849"/>
          </a:solidFill>
          <a:ln>
            <a:noFill/>
          </a:ln>
        </p:spPr>
      </p:sp>
      <p:sp>
        <p:nvSpPr>
          <p:cNvPr id="568" name="Google Shape;568;p31"/>
          <p:cNvSpPr txBox="1"/>
          <p:nvPr/>
        </p:nvSpPr>
        <p:spPr>
          <a:xfrm>
            <a:off x="1028700" y="3286273"/>
            <a:ext cx="8399400" cy="318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136"/>
              <a:buFont typeface="Arial"/>
              <a:buNone/>
            </a:pPr>
            <a:r>
              <a:rPr b="0" i="0" lang="en-US" sz="4136" u="none" cap="none" strike="noStrike">
                <a:solidFill>
                  <a:srgbClr val="4A4849"/>
                </a:solidFill>
                <a:latin typeface="Arial"/>
                <a:ea typeface="Arial"/>
                <a:cs typeface="Arial"/>
                <a:sym typeface="Arial"/>
              </a:rPr>
              <a:t>For more resources on climate and environmental justice: </a:t>
            </a:r>
            <a:r>
              <a:rPr b="1" i="0" lang="en-US" sz="4136" u="none" cap="none" strike="noStrike">
                <a:solidFill>
                  <a:srgbClr val="4A4849"/>
                </a:solidFill>
                <a:latin typeface="Arial"/>
                <a:ea typeface="Arial"/>
                <a:cs typeface="Arial"/>
                <a:sym typeface="Arial"/>
              </a:rPr>
              <a:t>Please explore other modules in the Climate Justice Instructional Toolkit.</a:t>
            </a:r>
            <a:endParaRPr b="0" i="0" sz="1400" u="none" cap="none" strike="noStrike">
              <a:solidFill>
                <a:srgbClr val="000000"/>
              </a:solidFill>
              <a:latin typeface="Arial"/>
              <a:ea typeface="Arial"/>
              <a:cs typeface="Arial"/>
              <a:sym typeface="Arial"/>
            </a:endParaRPr>
          </a:p>
        </p:txBody>
      </p:sp>
      <p:sp>
        <p:nvSpPr>
          <p:cNvPr id="569" name="Google Shape;569;p31"/>
          <p:cNvSpPr/>
          <p:nvPr/>
        </p:nvSpPr>
        <p:spPr>
          <a:xfrm>
            <a:off x="10453773" y="2153443"/>
            <a:ext cx="6356958" cy="5980115"/>
          </a:xfrm>
          <a:custGeom>
            <a:rect b="b" l="l" r="r" t="t"/>
            <a:pathLst>
              <a:path extrusionOk="0" h="5980115" w="6356958">
                <a:moveTo>
                  <a:pt x="0" y="0"/>
                </a:moveTo>
                <a:lnTo>
                  <a:pt x="6356958" y="0"/>
                </a:lnTo>
                <a:lnTo>
                  <a:pt x="6356958" y="5980114"/>
                </a:lnTo>
                <a:lnTo>
                  <a:pt x="0" y="5980114"/>
                </a:lnTo>
                <a:lnTo>
                  <a:pt x="0" y="0"/>
                </a:lnTo>
                <a:close/>
              </a:path>
            </a:pathLst>
          </a:custGeom>
          <a:blipFill rotWithShape="1">
            <a:blip r:embed="rId3">
              <a:alphaModFix/>
            </a:blip>
            <a:stretch>
              <a:fillRect b="-6297" l="0" r="0" t="0"/>
            </a:stretch>
          </a:blipFill>
          <a:ln cap="sq" cmpd="sng" w="161925">
            <a:solidFill>
              <a:srgbClr val="BEBEBE"/>
            </a:solidFill>
            <a:prstDash val="solid"/>
            <a:miter lim="8000"/>
            <a:headEnd len="sm" w="sm" type="none"/>
            <a:tailEnd len="sm" w="sm" type="none"/>
          </a:ln>
        </p:spPr>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73" name="Shape 573"/>
        <p:cNvGrpSpPr/>
        <p:nvPr/>
      </p:nvGrpSpPr>
      <p:grpSpPr>
        <a:xfrm>
          <a:off x="0" y="0"/>
          <a:ext cx="0" cy="0"/>
          <a:chOff x="0" y="0"/>
          <a:chExt cx="0" cy="0"/>
        </a:xfrm>
      </p:grpSpPr>
      <p:sp>
        <p:nvSpPr>
          <p:cNvPr id="574" name="Google Shape;574;p32"/>
          <p:cNvSpPr txBox="1"/>
          <p:nvPr/>
        </p:nvSpPr>
        <p:spPr>
          <a:xfrm>
            <a:off x="1028700" y="2366971"/>
            <a:ext cx="17322900" cy="5495100"/>
          </a:xfrm>
          <a:prstGeom prst="rect">
            <a:avLst/>
          </a:prstGeom>
          <a:noFill/>
          <a:ln>
            <a:noFill/>
          </a:ln>
        </p:spPr>
        <p:txBody>
          <a:bodyPr anchorCtr="0" anchor="t" bIns="0" lIns="0" spcFirstLastPara="1" rIns="0" wrap="square" tIns="0">
            <a:spAutoFit/>
          </a:bodyPr>
          <a:lstStyle/>
          <a:p>
            <a:pPr indent="-358140" lvl="1" marL="453390" marR="0" rtl="0" algn="l">
              <a:lnSpc>
                <a:spcPct val="100000"/>
              </a:lnSpc>
              <a:spcBef>
                <a:spcPts val="0"/>
              </a:spcBef>
              <a:spcAft>
                <a:spcPts val="0"/>
              </a:spcAft>
              <a:buClr>
                <a:srgbClr val="4A4849"/>
              </a:buClr>
              <a:buSzPts val="2100"/>
              <a:buFont typeface="Arial"/>
              <a:buChar char="•"/>
            </a:pPr>
            <a:r>
              <a:rPr b="0" i="0" lang="en-US" sz="2100" u="none" cap="none" strike="noStrike">
                <a:solidFill>
                  <a:srgbClr val="4A4849"/>
                </a:solidFill>
                <a:latin typeface="Arial"/>
                <a:ea typeface="Arial"/>
                <a:cs typeface="Arial"/>
                <a:sym typeface="Arial"/>
              </a:rPr>
              <a:t>Abebe, R., Barocas, S., Kleinberg, J., Levy, K., Raghavan, M., &amp; Robinson, D. G. (2020, January). </a:t>
            </a:r>
            <a:r>
              <a:rPr b="0" i="0" lang="en-US" sz="2100" u="sng" cap="none" strike="noStrike">
                <a:solidFill>
                  <a:srgbClr val="4A4849"/>
                </a:solidFill>
                <a:latin typeface="Arial"/>
                <a:ea typeface="Arial"/>
                <a:cs typeface="Arial"/>
                <a:sym typeface="Arial"/>
                <a:hlinkClick r:id="rId3">
                  <a:extLst>
                    <a:ext uri="{A12FA001-AC4F-418D-AE19-62706E023703}">
                      <ahyp:hlinkClr val="tx"/>
                    </a:ext>
                  </a:extLst>
                </a:hlinkClick>
              </a:rPr>
              <a:t>Roles for computing in social change</a:t>
            </a:r>
            <a:r>
              <a:rPr b="0" i="0" lang="en-US" sz="2100" u="none" cap="none" strike="noStrike">
                <a:solidFill>
                  <a:srgbClr val="4A4849"/>
                </a:solidFill>
                <a:latin typeface="Arial"/>
                <a:ea typeface="Arial"/>
                <a:cs typeface="Arial"/>
                <a:sym typeface="Arial"/>
              </a:rPr>
              <a:t>. In Proceedings of the 2020 conference on fairness, accountability, and transparency (pp. 252-260).</a:t>
            </a:r>
            <a:endParaRPr b="0" i="0" sz="1400" u="none" cap="none" strike="noStrike">
              <a:solidFill>
                <a:srgbClr val="000000"/>
              </a:solidFill>
              <a:latin typeface="Arial"/>
              <a:ea typeface="Arial"/>
              <a:cs typeface="Arial"/>
              <a:sym typeface="Arial"/>
            </a:endParaRPr>
          </a:p>
          <a:p>
            <a:pPr indent="-358140" lvl="1" marL="453390" marR="0" rtl="0" algn="l">
              <a:lnSpc>
                <a:spcPct val="100000"/>
              </a:lnSpc>
              <a:spcBef>
                <a:spcPts val="0"/>
              </a:spcBef>
              <a:spcAft>
                <a:spcPts val="0"/>
              </a:spcAft>
              <a:buClr>
                <a:srgbClr val="4A4849"/>
              </a:buClr>
              <a:buSzPts val="2100"/>
              <a:buFont typeface="Arial"/>
              <a:buChar char="•"/>
            </a:pPr>
            <a:r>
              <a:rPr b="0" i="0" lang="en-US" sz="2100" u="none" cap="none" strike="noStrike">
                <a:solidFill>
                  <a:srgbClr val="4A4849"/>
                </a:solidFill>
                <a:latin typeface="Arial"/>
                <a:ea typeface="Arial"/>
                <a:cs typeface="Arial"/>
                <a:sym typeface="Arial"/>
              </a:rPr>
              <a:t>Anderson, M., McMinn, S., Eckert, N., Underwood, N., Mussenden, S., Ready, R., &amp; Diffendal, T. (2019). </a:t>
            </a:r>
            <a:r>
              <a:rPr b="0" i="0" lang="en-US" sz="2100" u="sng" cap="none" strike="noStrike">
                <a:solidFill>
                  <a:srgbClr val="4A4849"/>
                </a:solidFill>
                <a:latin typeface="Arial"/>
                <a:ea typeface="Arial"/>
                <a:cs typeface="Arial"/>
                <a:sym typeface="Arial"/>
                <a:hlinkClick r:id="rId4">
                  <a:extLst>
                    <a:ext uri="{A12FA001-AC4F-418D-AE19-62706E023703}">
                      <ahyp:hlinkClr val="tx"/>
                    </a:ext>
                  </a:extLst>
                </a:hlinkClick>
              </a:rPr>
              <a:t>As rising heat bakes US cities, the poor often feel it most</a:t>
            </a:r>
            <a:r>
              <a:rPr b="0" i="0" lang="en-US" sz="2100" u="none" cap="none" strike="noStrike">
                <a:solidFill>
                  <a:srgbClr val="4A4849"/>
                </a:solidFill>
                <a:latin typeface="Arial"/>
                <a:ea typeface="Arial"/>
                <a:cs typeface="Arial"/>
                <a:sym typeface="Arial"/>
              </a:rPr>
              <a:t>. National Public Radio.</a:t>
            </a:r>
            <a:endParaRPr b="0" i="0" sz="1400" u="none" cap="none" strike="noStrike">
              <a:solidFill>
                <a:srgbClr val="000000"/>
              </a:solidFill>
              <a:latin typeface="Arial"/>
              <a:ea typeface="Arial"/>
              <a:cs typeface="Arial"/>
              <a:sym typeface="Arial"/>
            </a:endParaRPr>
          </a:p>
          <a:p>
            <a:pPr indent="-358140" lvl="1" marL="453390" marR="0" rtl="0" algn="l">
              <a:lnSpc>
                <a:spcPct val="100000"/>
              </a:lnSpc>
              <a:spcBef>
                <a:spcPts val="0"/>
              </a:spcBef>
              <a:spcAft>
                <a:spcPts val="0"/>
              </a:spcAft>
              <a:buClr>
                <a:srgbClr val="4A4849"/>
              </a:buClr>
              <a:buSzPts val="2100"/>
              <a:buFont typeface="Arial"/>
              <a:buChar char="•"/>
            </a:pPr>
            <a:r>
              <a:rPr b="0" i="0" lang="en-US" sz="2100" u="none" cap="none" strike="noStrike">
                <a:solidFill>
                  <a:srgbClr val="4A4849"/>
                </a:solidFill>
                <a:latin typeface="Arial"/>
                <a:ea typeface="Arial"/>
                <a:cs typeface="Arial"/>
                <a:sym typeface="Arial"/>
              </a:rPr>
              <a:t>Benz, S. A., &amp; Burney, J. A. (2021). </a:t>
            </a:r>
            <a:r>
              <a:rPr b="0" i="0" lang="en-US" sz="2100" u="sng" cap="none" strike="noStrike">
                <a:solidFill>
                  <a:srgbClr val="4A4849"/>
                </a:solidFill>
                <a:latin typeface="Arial"/>
                <a:ea typeface="Arial"/>
                <a:cs typeface="Arial"/>
                <a:sym typeface="Arial"/>
                <a:hlinkClick r:id="rId5">
                  <a:extLst>
                    <a:ext uri="{A12FA001-AC4F-418D-AE19-62706E023703}">
                      <ahyp:hlinkClr val="tx"/>
                    </a:ext>
                  </a:extLst>
                </a:hlinkClick>
              </a:rPr>
              <a:t>Widespread race and class disparities in surface urban heat extremes across the United States</a:t>
            </a:r>
            <a:r>
              <a:rPr b="0" i="0" lang="en-US" sz="2100" u="none" cap="none" strike="noStrike">
                <a:solidFill>
                  <a:srgbClr val="4A4849"/>
                </a:solidFill>
                <a:latin typeface="Arial"/>
                <a:ea typeface="Arial"/>
                <a:cs typeface="Arial"/>
                <a:sym typeface="Arial"/>
              </a:rPr>
              <a:t>. </a:t>
            </a:r>
            <a:r>
              <a:rPr b="0" i="1" lang="en-US" sz="2100" u="none" cap="none" strike="noStrike">
                <a:solidFill>
                  <a:srgbClr val="4A4849"/>
                </a:solidFill>
                <a:latin typeface="Arial"/>
                <a:ea typeface="Arial"/>
                <a:cs typeface="Arial"/>
                <a:sym typeface="Arial"/>
              </a:rPr>
              <a:t>Earth's Future</a:t>
            </a:r>
            <a:r>
              <a:rPr b="0" i="0" lang="en-US" sz="2100" u="none" cap="none" strike="noStrike">
                <a:solidFill>
                  <a:srgbClr val="4A4849"/>
                </a:solidFill>
                <a:latin typeface="Arial"/>
                <a:ea typeface="Arial"/>
                <a:cs typeface="Arial"/>
                <a:sym typeface="Arial"/>
              </a:rPr>
              <a:t>, 9(7), e2021EF002016.</a:t>
            </a:r>
            <a:endParaRPr b="0" i="0" sz="1400" u="none" cap="none" strike="noStrike">
              <a:solidFill>
                <a:srgbClr val="000000"/>
              </a:solidFill>
              <a:latin typeface="Arial"/>
              <a:ea typeface="Arial"/>
              <a:cs typeface="Arial"/>
              <a:sym typeface="Arial"/>
            </a:endParaRPr>
          </a:p>
          <a:p>
            <a:pPr indent="-358140" lvl="1" marL="453390" marR="0" rtl="0" algn="l">
              <a:lnSpc>
                <a:spcPct val="100000"/>
              </a:lnSpc>
              <a:spcBef>
                <a:spcPts val="0"/>
              </a:spcBef>
              <a:spcAft>
                <a:spcPts val="0"/>
              </a:spcAft>
              <a:buClr>
                <a:srgbClr val="4A4849"/>
              </a:buClr>
              <a:buSzPts val="2100"/>
              <a:buFont typeface="Arial"/>
              <a:buChar char="•"/>
            </a:pPr>
            <a:r>
              <a:rPr b="0" i="0" lang="en-US" sz="2100" u="none" cap="none" strike="noStrike">
                <a:solidFill>
                  <a:srgbClr val="4A4849"/>
                </a:solidFill>
                <a:latin typeface="Arial"/>
                <a:ea typeface="Arial"/>
                <a:cs typeface="Arial"/>
                <a:sym typeface="Arial"/>
              </a:rPr>
              <a:t>Chase, R. J., Nesbitt, S. W., &amp; McFarquhar, G. M. (2021). </a:t>
            </a:r>
            <a:r>
              <a:rPr b="0" i="0" lang="en-US" sz="2100" u="sng" cap="none" strike="noStrike">
                <a:solidFill>
                  <a:srgbClr val="4A4849"/>
                </a:solidFill>
                <a:latin typeface="Arial"/>
                <a:ea typeface="Arial"/>
                <a:cs typeface="Arial"/>
                <a:sym typeface="Arial"/>
                <a:hlinkClick r:id="rId6">
                  <a:extLst>
                    <a:ext uri="{A12FA001-AC4F-418D-AE19-62706E023703}">
                      <ahyp:hlinkClr val="tx"/>
                    </a:ext>
                  </a:extLst>
                </a:hlinkClick>
              </a:rPr>
              <a:t>A dual-frequency radar retrieval of two parameters of the snowfall particle size distribution using a neural network</a:t>
            </a:r>
            <a:r>
              <a:rPr b="0" i="0" lang="en-US" sz="2100" u="none" cap="none" strike="noStrike">
                <a:solidFill>
                  <a:srgbClr val="4A4849"/>
                </a:solidFill>
                <a:latin typeface="Arial"/>
                <a:ea typeface="Arial"/>
                <a:cs typeface="Arial"/>
                <a:sym typeface="Arial"/>
              </a:rPr>
              <a:t>.</a:t>
            </a:r>
            <a:r>
              <a:rPr b="0" i="1" lang="en-US" sz="2100" u="none" cap="none" strike="noStrike">
                <a:solidFill>
                  <a:srgbClr val="4A4849"/>
                </a:solidFill>
                <a:latin typeface="Arial"/>
                <a:ea typeface="Arial"/>
                <a:cs typeface="Arial"/>
                <a:sym typeface="Arial"/>
              </a:rPr>
              <a:t> Journal of Applied Meteorology and Climatology</a:t>
            </a:r>
            <a:r>
              <a:rPr b="0" i="0" lang="en-US" sz="2100" u="none" cap="none" strike="noStrike">
                <a:solidFill>
                  <a:srgbClr val="4A4849"/>
                </a:solidFill>
                <a:latin typeface="Arial"/>
                <a:ea typeface="Arial"/>
                <a:cs typeface="Arial"/>
                <a:sym typeface="Arial"/>
              </a:rPr>
              <a:t>, 60(3), 341-359.</a:t>
            </a:r>
            <a:endParaRPr b="0" i="0" sz="1400" u="none" cap="none" strike="noStrike">
              <a:solidFill>
                <a:srgbClr val="000000"/>
              </a:solidFill>
              <a:latin typeface="Arial"/>
              <a:ea typeface="Arial"/>
              <a:cs typeface="Arial"/>
              <a:sym typeface="Arial"/>
            </a:endParaRPr>
          </a:p>
          <a:p>
            <a:pPr indent="-358140" lvl="1" marL="453390" marR="0" rtl="0" algn="l">
              <a:lnSpc>
                <a:spcPct val="100000"/>
              </a:lnSpc>
              <a:spcBef>
                <a:spcPts val="0"/>
              </a:spcBef>
              <a:spcAft>
                <a:spcPts val="0"/>
              </a:spcAft>
              <a:buClr>
                <a:srgbClr val="4A4849"/>
              </a:buClr>
              <a:buSzPts val="2100"/>
              <a:buFont typeface="Arial"/>
              <a:buChar char="•"/>
            </a:pPr>
            <a:r>
              <a:rPr b="0" i="0" lang="en-US" sz="2100" u="none" cap="none" strike="noStrike">
                <a:solidFill>
                  <a:srgbClr val="4A4849"/>
                </a:solidFill>
                <a:latin typeface="Arial"/>
                <a:ea typeface="Arial"/>
                <a:cs typeface="Arial"/>
                <a:sym typeface="Arial"/>
              </a:rPr>
              <a:t>Conlon, K. C., Mallen, E., Gronlund, C. J., Berrocal, V. J., Larsen, L., &amp; O’Neill, M. S. (2020). </a:t>
            </a:r>
            <a:r>
              <a:rPr b="0" i="0" lang="en-US" sz="2100" u="sng" cap="none" strike="noStrike">
                <a:solidFill>
                  <a:srgbClr val="4A4849"/>
                </a:solidFill>
                <a:latin typeface="Arial"/>
                <a:ea typeface="Arial"/>
                <a:cs typeface="Arial"/>
                <a:sym typeface="Arial"/>
                <a:hlinkClick r:id="rId7">
                  <a:extLst>
                    <a:ext uri="{A12FA001-AC4F-418D-AE19-62706E023703}">
                      <ahyp:hlinkClr val="tx"/>
                    </a:ext>
                  </a:extLst>
                </a:hlinkClick>
              </a:rPr>
              <a:t>Mapping human vulnerability to extreme heat: A critical assessment of heat vulnerability indices created using principal components analysis</a:t>
            </a:r>
            <a:r>
              <a:rPr b="0" i="0" lang="en-US" sz="2100" u="none" cap="none" strike="noStrike">
                <a:solidFill>
                  <a:srgbClr val="4A4849"/>
                </a:solidFill>
                <a:latin typeface="Arial"/>
                <a:ea typeface="Arial"/>
                <a:cs typeface="Arial"/>
                <a:sym typeface="Arial"/>
              </a:rPr>
              <a:t>. </a:t>
            </a:r>
            <a:r>
              <a:rPr b="0" i="1" lang="en-US" sz="2100" u="none" cap="none" strike="noStrike">
                <a:solidFill>
                  <a:srgbClr val="4A4849"/>
                </a:solidFill>
                <a:latin typeface="Arial"/>
                <a:ea typeface="Arial"/>
                <a:cs typeface="Arial"/>
                <a:sym typeface="Arial"/>
              </a:rPr>
              <a:t>Environmental Health Perspectives</a:t>
            </a:r>
            <a:r>
              <a:rPr b="0" i="0" lang="en-US" sz="2100" u="none" cap="none" strike="noStrike">
                <a:solidFill>
                  <a:srgbClr val="4A4849"/>
                </a:solidFill>
                <a:latin typeface="Arial"/>
                <a:ea typeface="Arial"/>
                <a:cs typeface="Arial"/>
                <a:sym typeface="Arial"/>
              </a:rPr>
              <a:t>, 128(9), 097001.</a:t>
            </a:r>
            <a:endParaRPr b="0" i="0" sz="1400" u="none" cap="none" strike="noStrike">
              <a:solidFill>
                <a:srgbClr val="000000"/>
              </a:solidFill>
              <a:latin typeface="Arial"/>
              <a:ea typeface="Arial"/>
              <a:cs typeface="Arial"/>
              <a:sym typeface="Arial"/>
            </a:endParaRPr>
          </a:p>
          <a:p>
            <a:pPr indent="-358140" lvl="1" marL="453390" marR="0" rtl="0" algn="l">
              <a:lnSpc>
                <a:spcPct val="100000"/>
              </a:lnSpc>
              <a:spcBef>
                <a:spcPts val="0"/>
              </a:spcBef>
              <a:spcAft>
                <a:spcPts val="0"/>
              </a:spcAft>
              <a:buClr>
                <a:srgbClr val="4A4849"/>
              </a:buClr>
              <a:buSzPts val="2100"/>
              <a:buFont typeface="Arial"/>
              <a:buChar char="•"/>
            </a:pPr>
            <a:r>
              <a:rPr b="0" i="0" lang="en-US" sz="2100" u="none" cap="none" strike="noStrike">
                <a:solidFill>
                  <a:srgbClr val="4A4849"/>
                </a:solidFill>
                <a:latin typeface="Arial"/>
                <a:ea typeface="Arial"/>
                <a:cs typeface="Arial"/>
                <a:sym typeface="Arial"/>
              </a:rPr>
              <a:t>DeVine, A. C., Vu, P. T., Yost, M. G., Seto, E. Y., &amp; Busch Isaksen, T. M. (2017). A geographical analysis of emergency medical service calls and extreme heat in King County, WA, USA (2007–2012). </a:t>
            </a:r>
            <a:r>
              <a:rPr b="0" i="1" lang="en-US" sz="2100" u="none" cap="none" strike="noStrike">
                <a:solidFill>
                  <a:srgbClr val="4A4849"/>
                </a:solidFill>
                <a:latin typeface="Arial"/>
                <a:ea typeface="Arial"/>
                <a:cs typeface="Arial"/>
                <a:sym typeface="Arial"/>
              </a:rPr>
              <a:t>International Journal of Environmental Research and Public Health</a:t>
            </a:r>
            <a:r>
              <a:rPr b="0" i="0" lang="en-US" sz="2100" u="none" cap="none" strike="noStrike">
                <a:solidFill>
                  <a:srgbClr val="4A4849"/>
                </a:solidFill>
                <a:latin typeface="Arial"/>
                <a:ea typeface="Arial"/>
                <a:cs typeface="Arial"/>
                <a:sym typeface="Arial"/>
              </a:rPr>
              <a:t>, 14(8), 937.</a:t>
            </a:r>
            <a:endParaRPr b="0" i="0" sz="1400" u="none" cap="none" strike="noStrike">
              <a:solidFill>
                <a:srgbClr val="000000"/>
              </a:solidFill>
              <a:latin typeface="Arial"/>
              <a:ea typeface="Arial"/>
              <a:cs typeface="Arial"/>
              <a:sym typeface="Arial"/>
            </a:endParaRPr>
          </a:p>
          <a:p>
            <a:pPr indent="-358140" lvl="1" marL="453390" marR="0" rtl="0" algn="l">
              <a:lnSpc>
                <a:spcPct val="100000"/>
              </a:lnSpc>
              <a:spcBef>
                <a:spcPts val="0"/>
              </a:spcBef>
              <a:spcAft>
                <a:spcPts val="0"/>
              </a:spcAft>
              <a:buClr>
                <a:srgbClr val="4A4849"/>
              </a:buClr>
              <a:buSzPts val="2100"/>
              <a:buFont typeface="Arial"/>
              <a:buChar char="•"/>
            </a:pPr>
            <a:r>
              <a:rPr b="0" i="0" lang="en-US" sz="2100" u="none" cap="none" strike="noStrike">
                <a:solidFill>
                  <a:srgbClr val="4A4849"/>
                </a:solidFill>
                <a:latin typeface="Arial"/>
                <a:ea typeface="Arial"/>
                <a:cs typeface="Arial"/>
                <a:sym typeface="Arial"/>
              </a:rPr>
              <a:t>D'ignazio, C., &amp; Klein, L. F. (2023). </a:t>
            </a:r>
            <a:r>
              <a:rPr b="0" i="1" lang="en-US" sz="2100" u="none" cap="none" strike="noStrike">
                <a:solidFill>
                  <a:srgbClr val="4A4849"/>
                </a:solidFill>
                <a:latin typeface="Arial"/>
                <a:ea typeface="Arial"/>
                <a:cs typeface="Arial"/>
                <a:sym typeface="Arial"/>
              </a:rPr>
              <a:t>Data Feminism</a:t>
            </a:r>
            <a:r>
              <a:rPr b="0" i="0" lang="en-US" sz="2100" u="none" cap="none" strike="noStrike">
                <a:solidFill>
                  <a:srgbClr val="4A4849"/>
                </a:solidFill>
                <a:latin typeface="Arial"/>
                <a:ea typeface="Arial"/>
                <a:cs typeface="Arial"/>
                <a:sym typeface="Arial"/>
              </a:rPr>
              <a:t>. MIT press.</a:t>
            </a:r>
            <a:endParaRPr b="0" i="0" sz="1400" u="none" cap="none" strike="noStrike">
              <a:solidFill>
                <a:srgbClr val="000000"/>
              </a:solidFill>
              <a:latin typeface="Arial"/>
              <a:ea typeface="Arial"/>
              <a:cs typeface="Arial"/>
              <a:sym typeface="Arial"/>
            </a:endParaRPr>
          </a:p>
          <a:p>
            <a:pPr indent="-358140" lvl="1" marL="453390" marR="0" rtl="0" algn="l">
              <a:lnSpc>
                <a:spcPct val="100000"/>
              </a:lnSpc>
              <a:spcBef>
                <a:spcPts val="0"/>
              </a:spcBef>
              <a:spcAft>
                <a:spcPts val="0"/>
              </a:spcAft>
              <a:buClr>
                <a:srgbClr val="4A4849"/>
              </a:buClr>
              <a:buSzPts val="2100"/>
              <a:buFont typeface="Arial"/>
              <a:buChar char="•"/>
            </a:pPr>
            <a:r>
              <a:rPr b="0" i="0" lang="en-US" sz="2100" u="none" cap="none" strike="noStrike">
                <a:solidFill>
                  <a:srgbClr val="4A4849"/>
                </a:solidFill>
                <a:latin typeface="Arial"/>
                <a:ea typeface="Arial"/>
                <a:cs typeface="Arial"/>
                <a:sym typeface="Arial"/>
              </a:rPr>
              <a:t>Ennes &amp; Chaves (2021) </a:t>
            </a:r>
            <a:r>
              <a:rPr b="0" i="0" lang="en-US" sz="2100" u="sng" cap="none" strike="noStrike">
                <a:solidFill>
                  <a:srgbClr val="4A4849"/>
                </a:solidFill>
                <a:latin typeface="Arial"/>
                <a:ea typeface="Arial"/>
                <a:cs typeface="Arial"/>
                <a:sym typeface="Arial"/>
                <a:hlinkClick r:id="rId8">
                  <a:extLst>
                    <a:ext uri="{A12FA001-AC4F-418D-AE19-62706E023703}">
                      <ahyp:hlinkClr val="tx"/>
                    </a:ext>
                  </a:extLst>
                </a:hlinkClick>
              </a:rPr>
              <a:t>Indigenous agents fight deforestation with drones and AI in Brazilian Amazon</a:t>
            </a:r>
            <a:r>
              <a:rPr b="0" i="0" lang="en-US" sz="2100" u="none" cap="none" strike="noStrike">
                <a:solidFill>
                  <a:srgbClr val="4A4849"/>
                </a:solidFill>
                <a:latin typeface="Arial"/>
                <a:ea typeface="Arial"/>
                <a:cs typeface="Arial"/>
                <a:sym typeface="Arial"/>
              </a:rPr>
              <a:t>. Mongabay. </a:t>
            </a:r>
            <a:endParaRPr b="0" i="0" sz="1400" u="none" cap="none" strike="noStrike">
              <a:solidFill>
                <a:srgbClr val="000000"/>
              </a:solidFill>
              <a:latin typeface="Arial"/>
              <a:ea typeface="Arial"/>
              <a:cs typeface="Arial"/>
              <a:sym typeface="Arial"/>
            </a:endParaRPr>
          </a:p>
          <a:p>
            <a:pPr indent="-358140" lvl="1" marL="453390" marR="0" rtl="0" algn="l">
              <a:lnSpc>
                <a:spcPct val="100000"/>
              </a:lnSpc>
              <a:spcBef>
                <a:spcPts val="0"/>
              </a:spcBef>
              <a:spcAft>
                <a:spcPts val="0"/>
              </a:spcAft>
              <a:buClr>
                <a:srgbClr val="4A4849"/>
              </a:buClr>
              <a:buSzPts val="2100"/>
              <a:buFont typeface="Arial"/>
              <a:buChar char="•"/>
            </a:pPr>
            <a:r>
              <a:rPr b="0" i="0" lang="en-US" sz="2100" u="none" cap="none" strike="noStrike">
                <a:solidFill>
                  <a:srgbClr val="4A4849"/>
                </a:solidFill>
                <a:latin typeface="Arial"/>
                <a:ea typeface="Arial"/>
                <a:cs typeface="Arial"/>
                <a:sym typeface="Arial"/>
              </a:rPr>
              <a:t>Hsu, A., Sheriff, G., Chakraborty, T., &amp; Manya, D. (2021). </a:t>
            </a:r>
            <a:r>
              <a:rPr b="0" i="0" lang="en-US" sz="2100" u="sng" cap="none" strike="noStrike">
                <a:solidFill>
                  <a:srgbClr val="4A4849"/>
                </a:solidFill>
                <a:latin typeface="Arial"/>
                <a:ea typeface="Arial"/>
                <a:cs typeface="Arial"/>
                <a:sym typeface="Arial"/>
                <a:hlinkClick r:id="rId9">
                  <a:extLst>
                    <a:ext uri="{A12FA001-AC4F-418D-AE19-62706E023703}">
                      <ahyp:hlinkClr val="tx"/>
                    </a:ext>
                  </a:extLst>
                </a:hlinkClick>
              </a:rPr>
              <a:t>Disproportionate exposure to urban heat island intensity across major US cities</a:t>
            </a:r>
            <a:r>
              <a:rPr b="0" i="0" lang="en-US" sz="2100" u="none" cap="none" strike="noStrike">
                <a:solidFill>
                  <a:srgbClr val="4A4849"/>
                </a:solidFill>
                <a:latin typeface="Arial"/>
                <a:ea typeface="Arial"/>
                <a:cs typeface="Arial"/>
                <a:sym typeface="Arial"/>
              </a:rPr>
              <a:t>. </a:t>
            </a:r>
            <a:r>
              <a:rPr b="0" i="1" lang="en-US" sz="2100" u="none" cap="none" strike="noStrike">
                <a:solidFill>
                  <a:srgbClr val="4A4849"/>
                </a:solidFill>
                <a:latin typeface="Arial"/>
                <a:ea typeface="Arial"/>
                <a:cs typeface="Arial"/>
                <a:sym typeface="Arial"/>
              </a:rPr>
              <a:t>Nature Communications</a:t>
            </a:r>
            <a:r>
              <a:rPr b="0" i="0" lang="en-US" sz="2100" u="none" cap="none" strike="noStrike">
                <a:solidFill>
                  <a:srgbClr val="4A4849"/>
                </a:solidFill>
                <a:latin typeface="Arial"/>
                <a:ea typeface="Arial"/>
                <a:cs typeface="Arial"/>
                <a:sym typeface="Arial"/>
              </a:rPr>
              <a:t>, 12(1), 2721.</a:t>
            </a:r>
            <a:endParaRPr b="0" i="0" sz="1400" u="none" cap="none" strike="noStrike">
              <a:solidFill>
                <a:srgbClr val="000000"/>
              </a:solidFill>
              <a:latin typeface="Arial"/>
              <a:ea typeface="Arial"/>
              <a:cs typeface="Arial"/>
              <a:sym typeface="Arial"/>
            </a:endParaRPr>
          </a:p>
        </p:txBody>
      </p:sp>
      <p:sp>
        <p:nvSpPr>
          <p:cNvPr id="575" name="Google Shape;575;p32"/>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576" name="Google Shape;576;p32"/>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Module References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80" name="Shape 580"/>
        <p:cNvGrpSpPr/>
        <p:nvPr/>
      </p:nvGrpSpPr>
      <p:grpSpPr>
        <a:xfrm>
          <a:off x="0" y="0"/>
          <a:ext cx="0" cy="0"/>
          <a:chOff x="0" y="0"/>
          <a:chExt cx="0" cy="0"/>
        </a:xfrm>
      </p:grpSpPr>
      <p:sp>
        <p:nvSpPr>
          <p:cNvPr id="581" name="Google Shape;581;p33"/>
          <p:cNvSpPr txBox="1"/>
          <p:nvPr/>
        </p:nvSpPr>
        <p:spPr>
          <a:xfrm>
            <a:off x="1028700" y="2366971"/>
            <a:ext cx="16230600" cy="2909100"/>
          </a:xfrm>
          <a:prstGeom prst="rect">
            <a:avLst/>
          </a:prstGeom>
          <a:noFill/>
          <a:ln>
            <a:noFill/>
          </a:ln>
        </p:spPr>
        <p:txBody>
          <a:bodyPr anchorCtr="0" anchor="t" bIns="0" lIns="0" spcFirstLastPara="1" rIns="0" wrap="square" tIns="0">
            <a:spAutoFit/>
          </a:bodyPr>
          <a:lstStyle/>
          <a:p>
            <a:pPr indent="-361950" lvl="1" marL="457200" marR="0" rtl="0" algn="l">
              <a:lnSpc>
                <a:spcPct val="100000"/>
              </a:lnSpc>
              <a:spcBef>
                <a:spcPts val="0"/>
              </a:spcBef>
              <a:spcAft>
                <a:spcPts val="0"/>
              </a:spcAft>
              <a:buClr>
                <a:srgbClr val="4A4849"/>
              </a:buClr>
              <a:buSzPts val="2100"/>
              <a:buFont typeface="Arial"/>
              <a:buChar char="•"/>
            </a:pPr>
            <a:r>
              <a:rPr b="0" i="0" lang="en-US" sz="2100" u="none" cap="none" strike="noStrike">
                <a:solidFill>
                  <a:srgbClr val="4A4849"/>
                </a:solidFill>
                <a:latin typeface="Arial"/>
                <a:ea typeface="Arial"/>
                <a:cs typeface="Arial"/>
                <a:sym typeface="Arial"/>
              </a:rPr>
              <a:t>Manware, M., Dubrow, R., Carrión, D., Ma, Y., &amp; Chen, K. (2022). </a:t>
            </a:r>
            <a:r>
              <a:rPr b="0" i="0" lang="en-US" sz="2100" u="sng" cap="none" strike="noStrike">
                <a:solidFill>
                  <a:srgbClr val="4A4849"/>
                </a:solidFill>
                <a:latin typeface="Arial"/>
                <a:ea typeface="Arial"/>
                <a:cs typeface="Arial"/>
                <a:sym typeface="Arial"/>
                <a:hlinkClick r:id="rId3">
                  <a:extLst>
                    <a:ext uri="{A12FA001-AC4F-418D-AE19-62706E023703}">
                      <ahyp:hlinkClr val="tx"/>
                    </a:ext>
                  </a:extLst>
                </a:hlinkClick>
              </a:rPr>
              <a:t>Residential and race/ethnicity disparities in heat vulnerability in the United States</a:t>
            </a:r>
            <a:r>
              <a:rPr b="0" i="0" lang="en-US" sz="2100" u="none" cap="none" strike="noStrike">
                <a:solidFill>
                  <a:srgbClr val="4A4849"/>
                </a:solidFill>
                <a:latin typeface="Arial"/>
                <a:ea typeface="Arial"/>
                <a:cs typeface="Arial"/>
                <a:sym typeface="Arial"/>
              </a:rPr>
              <a:t>. </a:t>
            </a:r>
            <a:r>
              <a:rPr b="0" i="1" lang="en-US" sz="2100" u="none" cap="none" strike="noStrike">
                <a:solidFill>
                  <a:srgbClr val="4A4849"/>
                </a:solidFill>
                <a:latin typeface="Arial"/>
                <a:ea typeface="Arial"/>
                <a:cs typeface="Arial"/>
                <a:sym typeface="Arial"/>
              </a:rPr>
              <a:t>GeoHealth</a:t>
            </a:r>
            <a:r>
              <a:rPr b="0" i="0" lang="en-US" sz="2100" u="none" cap="none" strike="noStrike">
                <a:solidFill>
                  <a:srgbClr val="4A4849"/>
                </a:solidFill>
                <a:latin typeface="Arial"/>
                <a:ea typeface="Arial"/>
                <a:cs typeface="Arial"/>
                <a:sym typeface="Arial"/>
              </a:rPr>
              <a:t>, 6(12), e2022GH000695.</a:t>
            </a:r>
            <a:endParaRPr b="0" i="0" sz="1400" u="none" cap="none" strike="noStrike">
              <a:solidFill>
                <a:srgbClr val="000000"/>
              </a:solidFill>
              <a:latin typeface="Arial"/>
              <a:ea typeface="Arial"/>
              <a:cs typeface="Arial"/>
              <a:sym typeface="Arial"/>
            </a:endParaRPr>
          </a:p>
          <a:p>
            <a:pPr indent="-361950" lvl="1" marL="457200" marR="0" rtl="0" algn="l">
              <a:lnSpc>
                <a:spcPct val="100000"/>
              </a:lnSpc>
              <a:spcBef>
                <a:spcPts val="0"/>
              </a:spcBef>
              <a:spcAft>
                <a:spcPts val="0"/>
              </a:spcAft>
              <a:buClr>
                <a:srgbClr val="4A4849"/>
              </a:buClr>
              <a:buSzPts val="2100"/>
              <a:buFont typeface="Arial"/>
              <a:buChar char="•"/>
            </a:pPr>
            <a:r>
              <a:rPr b="0" i="0" lang="en-US" sz="2100" u="none" cap="none" strike="noStrike">
                <a:solidFill>
                  <a:srgbClr val="4A4849"/>
                </a:solidFill>
                <a:latin typeface="Arial"/>
                <a:ea typeface="Arial"/>
                <a:cs typeface="Arial"/>
                <a:sym typeface="Arial"/>
              </a:rPr>
              <a:t>Matte, T., Lane, K., Tipaldo, J. F., Barnes, J., Knowlton, K., Torem, E., ... &amp; Yuan, A. (2024). </a:t>
            </a:r>
            <a:r>
              <a:rPr b="0" i="0" lang="en-US" sz="2100" u="sng" cap="none" strike="noStrike">
                <a:solidFill>
                  <a:srgbClr val="4A4849"/>
                </a:solidFill>
                <a:latin typeface="Arial"/>
                <a:ea typeface="Arial"/>
                <a:cs typeface="Arial"/>
                <a:sym typeface="Arial"/>
                <a:hlinkClick r:id="rId4">
                  <a:extLst>
                    <a:ext uri="{A12FA001-AC4F-418D-AE19-62706E023703}">
                      <ahyp:hlinkClr val="tx"/>
                    </a:ext>
                  </a:extLst>
                </a:hlinkClick>
              </a:rPr>
              <a:t>NPCC4: Climate change and New York City's health risk</a:t>
            </a:r>
            <a:r>
              <a:rPr b="0" i="0" lang="en-US" sz="2100" u="none" cap="none" strike="noStrike">
                <a:solidFill>
                  <a:srgbClr val="4A4849"/>
                </a:solidFill>
                <a:latin typeface="Arial"/>
                <a:ea typeface="Arial"/>
                <a:cs typeface="Arial"/>
                <a:sym typeface="Arial"/>
              </a:rPr>
              <a:t>. </a:t>
            </a:r>
            <a:r>
              <a:rPr b="0" i="1" lang="en-US" sz="2100" u="none" cap="none" strike="noStrike">
                <a:solidFill>
                  <a:srgbClr val="4A4849"/>
                </a:solidFill>
                <a:latin typeface="Arial"/>
                <a:ea typeface="Arial"/>
                <a:cs typeface="Arial"/>
                <a:sym typeface="Arial"/>
              </a:rPr>
              <a:t>Annals of the New York Academy of Sciences</a:t>
            </a:r>
            <a:r>
              <a:rPr b="0" i="0" lang="en-US" sz="2100" u="none" cap="none" strike="noStrike">
                <a:solidFill>
                  <a:srgbClr val="4A4849"/>
                </a:solidFill>
                <a:latin typeface="Arial"/>
                <a:ea typeface="Arial"/>
                <a:cs typeface="Arial"/>
                <a:sym typeface="Arial"/>
              </a:rPr>
              <a:t>, 1539(1), 185-240.</a:t>
            </a:r>
            <a:endParaRPr b="0" i="0" sz="1400" u="none" cap="none" strike="noStrike">
              <a:solidFill>
                <a:srgbClr val="000000"/>
              </a:solidFill>
              <a:latin typeface="Arial"/>
              <a:ea typeface="Arial"/>
              <a:cs typeface="Arial"/>
              <a:sym typeface="Arial"/>
            </a:endParaRPr>
          </a:p>
          <a:p>
            <a:pPr indent="-361950" lvl="1" marL="457200" marR="0" rtl="0" algn="l">
              <a:lnSpc>
                <a:spcPct val="100000"/>
              </a:lnSpc>
              <a:spcBef>
                <a:spcPts val="0"/>
              </a:spcBef>
              <a:spcAft>
                <a:spcPts val="0"/>
              </a:spcAft>
              <a:buClr>
                <a:srgbClr val="4A4849"/>
              </a:buClr>
              <a:buSzPts val="2100"/>
              <a:buFont typeface="Arial"/>
              <a:buChar char="•"/>
            </a:pPr>
            <a:r>
              <a:rPr b="0" i="0" lang="en-US" sz="2100" u="none" cap="none" strike="noStrike">
                <a:solidFill>
                  <a:srgbClr val="4A4849"/>
                </a:solidFill>
                <a:latin typeface="Arial"/>
                <a:ea typeface="Arial"/>
                <a:cs typeface="Arial"/>
                <a:sym typeface="Arial"/>
              </a:rPr>
              <a:t>McGovern, A., Ebert-Uphoff, I., Gagne II, D. J., &amp; Bostrom, A. (2022). </a:t>
            </a:r>
            <a:r>
              <a:rPr b="0" i="0" lang="en-US" sz="2100" u="sng" cap="none" strike="noStrike">
                <a:solidFill>
                  <a:srgbClr val="4A4849"/>
                </a:solidFill>
                <a:latin typeface="Arial"/>
                <a:ea typeface="Arial"/>
                <a:cs typeface="Arial"/>
                <a:sym typeface="Arial"/>
                <a:hlinkClick r:id="rId5">
                  <a:extLst>
                    <a:ext uri="{A12FA001-AC4F-418D-AE19-62706E023703}">
                      <ahyp:hlinkClr val="tx"/>
                    </a:ext>
                  </a:extLst>
                </a:hlinkClick>
              </a:rPr>
              <a:t>Why we need to focus on developing ethical, responsible, and trustworthy artificial intelligence approaches for environmental science</a:t>
            </a:r>
            <a:r>
              <a:rPr b="0" i="0" lang="en-US" sz="2100" u="none" cap="none" strike="noStrike">
                <a:solidFill>
                  <a:srgbClr val="4A4849"/>
                </a:solidFill>
                <a:latin typeface="Arial"/>
                <a:ea typeface="Arial"/>
                <a:cs typeface="Arial"/>
                <a:sym typeface="Arial"/>
              </a:rPr>
              <a:t>. Environmental Data Science, 1, e6.</a:t>
            </a:r>
            <a:endParaRPr b="0" i="0" sz="1400" u="none" cap="none" strike="noStrike">
              <a:solidFill>
                <a:srgbClr val="000000"/>
              </a:solidFill>
              <a:latin typeface="Arial"/>
              <a:ea typeface="Arial"/>
              <a:cs typeface="Arial"/>
              <a:sym typeface="Arial"/>
            </a:endParaRPr>
          </a:p>
          <a:p>
            <a:pPr indent="-361950" lvl="1" marL="457200" marR="0" rtl="0" algn="l">
              <a:lnSpc>
                <a:spcPct val="100000"/>
              </a:lnSpc>
              <a:spcBef>
                <a:spcPts val="0"/>
              </a:spcBef>
              <a:spcAft>
                <a:spcPts val="0"/>
              </a:spcAft>
              <a:buClr>
                <a:srgbClr val="4A4849"/>
              </a:buClr>
              <a:buSzPts val="2100"/>
              <a:buFont typeface="Arial"/>
              <a:buChar char="•"/>
            </a:pPr>
            <a:r>
              <a:rPr b="0" i="0" lang="en-US" sz="2100" u="none" cap="none" strike="noStrike">
                <a:solidFill>
                  <a:srgbClr val="4A4849"/>
                </a:solidFill>
                <a:latin typeface="Arial"/>
                <a:ea typeface="Arial"/>
                <a:cs typeface="Arial"/>
                <a:sym typeface="Arial"/>
              </a:rPr>
              <a:t>Ramesh, T., Wozniak, G. D., &amp; Yu, H. (2024). </a:t>
            </a:r>
            <a:r>
              <a:rPr b="0" i="0" lang="en-US" sz="2100" u="sng" cap="none" strike="noStrike">
                <a:solidFill>
                  <a:srgbClr val="4A4849"/>
                </a:solidFill>
                <a:latin typeface="Arial"/>
                <a:ea typeface="Arial"/>
                <a:cs typeface="Arial"/>
                <a:sym typeface="Arial"/>
                <a:hlinkClick r:id="rId6">
                  <a:extLst>
                    <a:ext uri="{A12FA001-AC4F-418D-AE19-62706E023703}">
                      <ahyp:hlinkClr val="tx"/>
                    </a:ext>
                  </a:extLst>
                </a:hlinkClick>
              </a:rPr>
              <a:t>County-level disparities in heat-related emergencies</a:t>
            </a:r>
            <a:r>
              <a:rPr b="0" i="0" lang="en-US" sz="2100" u="none" cap="none" strike="noStrike">
                <a:solidFill>
                  <a:srgbClr val="4A4849"/>
                </a:solidFill>
                <a:latin typeface="Arial"/>
                <a:ea typeface="Arial"/>
                <a:cs typeface="Arial"/>
                <a:sym typeface="Arial"/>
              </a:rPr>
              <a:t>. </a:t>
            </a:r>
            <a:r>
              <a:rPr b="0" i="1" lang="en-US" sz="2100" u="none" cap="none" strike="noStrike">
                <a:solidFill>
                  <a:srgbClr val="4A4849"/>
                </a:solidFill>
                <a:latin typeface="Arial"/>
                <a:ea typeface="Arial"/>
                <a:cs typeface="Arial"/>
                <a:sym typeface="Arial"/>
              </a:rPr>
              <a:t>JAMA Network Open</a:t>
            </a:r>
            <a:r>
              <a:rPr b="0" i="0" lang="en-US" sz="2100" u="none" cap="none" strike="noStrike">
                <a:solidFill>
                  <a:srgbClr val="4A4849"/>
                </a:solidFill>
                <a:latin typeface="Arial"/>
                <a:ea typeface="Arial"/>
                <a:cs typeface="Arial"/>
                <a:sym typeface="Arial"/>
              </a:rPr>
              <a:t>, 7(3), e242845-e242845.</a:t>
            </a:r>
            <a:endParaRPr b="0" i="0" sz="1400" u="none" cap="none" strike="noStrike">
              <a:solidFill>
                <a:srgbClr val="000000"/>
              </a:solidFill>
              <a:latin typeface="Arial"/>
              <a:ea typeface="Arial"/>
              <a:cs typeface="Arial"/>
              <a:sym typeface="Arial"/>
            </a:endParaRPr>
          </a:p>
          <a:p>
            <a:pPr indent="-361950" lvl="1" marL="457200" marR="0" rtl="0" algn="l">
              <a:lnSpc>
                <a:spcPct val="100000"/>
              </a:lnSpc>
              <a:spcBef>
                <a:spcPts val="0"/>
              </a:spcBef>
              <a:spcAft>
                <a:spcPts val="0"/>
              </a:spcAft>
              <a:buClr>
                <a:srgbClr val="4A4849"/>
              </a:buClr>
              <a:buSzPts val="2100"/>
              <a:buFont typeface="Arial"/>
              <a:buChar char="•"/>
            </a:pPr>
            <a:r>
              <a:rPr b="0" i="0" lang="en-US" sz="2100" u="none" cap="none" strike="noStrike">
                <a:solidFill>
                  <a:srgbClr val="4A4849"/>
                </a:solidFill>
                <a:latin typeface="Arial"/>
                <a:ea typeface="Arial"/>
                <a:cs typeface="Arial"/>
                <a:sym typeface="Arial"/>
              </a:rPr>
              <a:t>Twichell (2024) </a:t>
            </a:r>
            <a:r>
              <a:rPr b="0" i="0" lang="en-US" sz="2100" u="sng" cap="none" strike="noStrike">
                <a:solidFill>
                  <a:srgbClr val="4A4849"/>
                </a:solidFill>
                <a:latin typeface="Arial"/>
                <a:ea typeface="Arial"/>
                <a:cs typeface="Arial"/>
                <a:sym typeface="Arial"/>
                <a:hlinkClick r:id="rId7">
                  <a:extLst>
                    <a:ext uri="{A12FA001-AC4F-418D-AE19-62706E023703}">
                      <ahyp:hlinkClr val="tx"/>
                    </a:ext>
                  </a:extLst>
                </a:hlinkClick>
              </a:rPr>
              <a:t>Urban Heat Equity - An American Forests Data Short</a:t>
            </a:r>
            <a:r>
              <a:rPr b="0" i="0" lang="en-US" sz="2100" u="none" cap="none" strike="noStrike">
                <a:solidFill>
                  <a:srgbClr val="4A4849"/>
                </a:solidFill>
                <a:latin typeface="Arial"/>
                <a:ea typeface="Arial"/>
                <a:cs typeface="Arial"/>
                <a:sym typeface="Arial"/>
              </a:rPr>
              <a:t>. American Forests.</a:t>
            </a:r>
            <a:endParaRPr b="0" i="0" sz="1400" u="none" cap="none" strike="noStrike">
              <a:solidFill>
                <a:srgbClr val="000000"/>
              </a:solidFill>
              <a:latin typeface="Arial"/>
              <a:ea typeface="Arial"/>
              <a:cs typeface="Arial"/>
              <a:sym typeface="Arial"/>
            </a:endParaRPr>
          </a:p>
        </p:txBody>
      </p:sp>
      <p:sp>
        <p:nvSpPr>
          <p:cNvPr id="582" name="Google Shape;582;p33"/>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583" name="Google Shape;583;p33"/>
          <p:cNvSpPr txBox="1"/>
          <p:nvPr/>
        </p:nvSpPr>
        <p:spPr>
          <a:xfrm>
            <a:off x="1028700" y="7045461"/>
            <a:ext cx="16230600"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100"/>
              <a:buFont typeface="Arial"/>
              <a:buNone/>
            </a:pPr>
            <a:r>
              <a:rPr b="0" i="0" lang="en-US" sz="2100" u="none" cap="none" strike="noStrike">
                <a:solidFill>
                  <a:srgbClr val="4A4849"/>
                </a:solidFill>
                <a:latin typeface="Arial"/>
                <a:ea typeface="Arial"/>
                <a:cs typeface="Arial"/>
                <a:sym typeface="Arial"/>
              </a:rPr>
              <a:t>Stock images found on Canva were used in this module. </a:t>
            </a:r>
            <a:endParaRPr b="0" i="0" sz="1400" u="none" cap="none" strike="noStrike">
              <a:solidFill>
                <a:srgbClr val="000000"/>
              </a:solidFill>
              <a:latin typeface="Arial"/>
              <a:ea typeface="Arial"/>
              <a:cs typeface="Arial"/>
              <a:sym typeface="Arial"/>
            </a:endParaRPr>
          </a:p>
        </p:txBody>
      </p:sp>
      <p:sp>
        <p:nvSpPr>
          <p:cNvPr id="584" name="Google Shape;584;p33"/>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Module References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39e321a4fd2_0_0"/>
          <p:cNvSpPr txBox="1"/>
          <p:nvPr/>
        </p:nvSpPr>
        <p:spPr>
          <a:xfrm>
            <a:off x="1490475" y="2157975"/>
            <a:ext cx="15800700" cy="48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US" sz="3200" u="none" cap="none" strike="noStrike">
                <a:solidFill>
                  <a:schemeClr val="dk1"/>
                </a:solidFill>
                <a:latin typeface="Calibri"/>
                <a:ea typeface="Calibri"/>
                <a:cs typeface="Calibri"/>
                <a:sym typeface="Calibri"/>
              </a:rPr>
              <a:t>MIT OpenCourseWare</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0" i="0" lang="en-US" sz="3200" u="sng" cap="none" strike="noStrike">
                <a:solidFill>
                  <a:schemeClr val="hlink"/>
                </a:solidFill>
                <a:latin typeface="Calibri"/>
                <a:ea typeface="Calibri"/>
                <a:cs typeface="Calibri"/>
                <a:sym typeface="Calibri"/>
                <a:hlinkClick r:id="rId3"/>
              </a:rPr>
              <a:t>https://ocw.mit.edu</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1" lang="en-US" sz="3200" u="none" cap="none" strike="noStrike">
                <a:solidFill>
                  <a:schemeClr val="dk1"/>
                </a:solidFill>
                <a:latin typeface="Calibri"/>
                <a:ea typeface="Calibri"/>
                <a:cs typeface="Calibri"/>
                <a:sym typeface="Calibri"/>
              </a:rPr>
              <a:t>RES.11-003 Climate Justice Instructional Toolkit</a:t>
            </a:r>
            <a:r>
              <a:rPr b="0" i="0" lang="en-US" sz="3200" u="none" cap="none" strike="noStrike">
                <a:solidFill>
                  <a:schemeClr val="dk1"/>
                </a:solidFill>
                <a:latin typeface="Calibri"/>
                <a:ea typeface="Calibri"/>
                <a:cs typeface="Calibri"/>
                <a:sym typeface="Calibri"/>
              </a:rPr>
              <a:t> Spring 2025</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200" u="none" cap="none" strike="noStrike">
                <a:solidFill>
                  <a:schemeClr val="dk1"/>
                </a:solidFill>
                <a:latin typeface="Calibri"/>
                <a:ea typeface="Calibri"/>
                <a:cs typeface="Calibri"/>
                <a:sym typeface="Calibri"/>
              </a:rPr>
              <a:t>For more information about citing these materials or our Terms of Use, visit </a:t>
            </a:r>
            <a:r>
              <a:rPr b="0" i="0" lang="en-US" sz="3200" u="sng" cap="none" strike="noStrike">
                <a:solidFill>
                  <a:schemeClr val="hlink"/>
                </a:solidFill>
                <a:latin typeface="Calibri"/>
                <a:ea typeface="Calibri"/>
                <a:cs typeface="Calibri"/>
                <a:sym typeface="Calibri"/>
                <a:hlinkClick r:id="rId4"/>
              </a:rPr>
              <a:t>https://ocw.mit.edu/terms</a:t>
            </a:r>
            <a:r>
              <a:rPr b="0" i="0" lang="en-US" sz="3200" u="none" cap="none" strike="noStrike">
                <a:solidFill>
                  <a:schemeClr val="dk1"/>
                </a:solidFill>
                <a:latin typeface="Calibri"/>
                <a:ea typeface="Calibri"/>
                <a:cs typeface="Calibri"/>
                <a:sym typeface="Calibri"/>
              </a:rPr>
              <a:t>.</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36" name="Shape 136"/>
        <p:cNvGrpSpPr/>
        <p:nvPr/>
      </p:nvGrpSpPr>
      <p:grpSpPr>
        <a:xfrm>
          <a:off x="0" y="0"/>
          <a:ext cx="0" cy="0"/>
          <a:chOff x="0" y="0"/>
          <a:chExt cx="0" cy="0"/>
        </a:xfrm>
      </p:grpSpPr>
      <p:sp>
        <p:nvSpPr>
          <p:cNvPr id="137" name="Google Shape;137;p4"/>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38" name="Google Shape;138;p4"/>
          <p:cNvSpPr/>
          <p:nvPr/>
        </p:nvSpPr>
        <p:spPr>
          <a:xfrm>
            <a:off x="12109962" y="0"/>
            <a:ext cx="7108723" cy="10287000"/>
          </a:xfrm>
          <a:custGeom>
            <a:rect b="b" l="l" r="r" t="t"/>
            <a:pathLst>
              <a:path extrusionOk="0" h="2709333" w="1872256">
                <a:moveTo>
                  <a:pt x="0" y="0"/>
                </a:moveTo>
                <a:lnTo>
                  <a:pt x="1872256" y="0"/>
                </a:lnTo>
                <a:lnTo>
                  <a:pt x="1872256" y="2709333"/>
                </a:lnTo>
                <a:lnTo>
                  <a:pt x="0" y="2709333"/>
                </a:lnTo>
                <a:close/>
              </a:path>
            </a:pathLst>
          </a:custGeom>
          <a:solidFill>
            <a:srgbClr val="5B85A9"/>
          </a:solidFill>
          <a:ln>
            <a:noFill/>
          </a:ln>
        </p:spPr>
      </p:sp>
      <p:grpSp>
        <p:nvGrpSpPr>
          <p:cNvPr id="139" name="Google Shape;139;p4"/>
          <p:cNvGrpSpPr/>
          <p:nvPr/>
        </p:nvGrpSpPr>
        <p:grpSpPr>
          <a:xfrm>
            <a:off x="1028700" y="3818112"/>
            <a:ext cx="10425375" cy="2764522"/>
            <a:chOff x="0" y="104775"/>
            <a:chExt cx="13900500" cy="3686030"/>
          </a:xfrm>
        </p:grpSpPr>
        <p:sp>
          <p:nvSpPr>
            <p:cNvPr id="140" name="Google Shape;140;p4"/>
            <p:cNvSpPr txBox="1"/>
            <p:nvPr/>
          </p:nvSpPr>
          <p:spPr>
            <a:xfrm>
              <a:off x="0" y="104775"/>
              <a:ext cx="13900500" cy="22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Introduction</a:t>
              </a:r>
              <a:endParaRPr b="0" i="0" sz="1400" u="none" cap="none" strike="noStrike">
                <a:solidFill>
                  <a:srgbClr val="000000"/>
                </a:solidFill>
                <a:latin typeface="Arial"/>
                <a:ea typeface="Arial"/>
                <a:cs typeface="Arial"/>
                <a:sym typeface="Arial"/>
              </a:endParaRPr>
            </a:p>
          </p:txBody>
        </p:sp>
        <p:sp>
          <p:nvSpPr>
            <p:cNvPr id="141" name="Google Shape;141;p4"/>
            <p:cNvSpPr txBox="1"/>
            <p:nvPr/>
          </p:nvSpPr>
          <p:spPr>
            <a:xfrm>
              <a:off x="0" y="3134105"/>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1</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45" name="Shape 145"/>
        <p:cNvGrpSpPr/>
        <p:nvPr/>
      </p:nvGrpSpPr>
      <p:grpSpPr>
        <a:xfrm>
          <a:off x="0" y="0"/>
          <a:ext cx="0" cy="0"/>
          <a:chOff x="0" y="0"/>
          <a:chExt cx="0" cy="0"/>
        </a:xfrm>
      </p:grpSpPr>
      <p:sp>
        <p:nvSpPr>
          <p:cNvPr id="146" name="Google Shape;146;p5"/>
          <p:cNvSpPr/>
          <p:nvPr/>
        </p:nvSpPr>
        <p:spPr>
          <a:xfrm>
            <a:off x="-624041" y="9715500"/>
            <a:ext cx="19536082" cy="571500"/>
          </a:xfrm>
          <a:custGeom>
            <a:rect b="b" l="l" r="r" t="t"/>
            <a:pathLst>
              <a:path extrusionOk="0" h="150519" w="5145306">
                <a:moveTo>
                  <a:pt x="0" y="0"/>
                </a:moveTo>
                <a:lnTo>
                  <a:pt x="5145306" y="0"/>
                </a:lnTo>
                <a:lnTo>
                  <a:pt x="5145306" y="150519"/>
                </a:lnTo>
                <a:lnTo>
                  <a:pt x="0" y="150519"/>
                </a:lnTo>
                <a:close/>
              </a:path>
            </a:pathLst>
          </a:custGeom>
          <a:solidFill>
            <a:srgbClr val="4A4849"/>
          </a:solidFill>
          <a:ln>
            <a:noFill/>
          </a:ln>
        </p:spPr>
      </p:sp>
      <p:grpSp>
        <p:nvGrpSpPr>
          <p:cNvPr id="147" name="Google Shape;147;p5"/>
          <p:cNvGrpSpPr/>
          <p:nvPr/>
        </p:nvGrpSpPr>
        <p:grpSpPr>
          <a:xfrm>
            <a:off x="11984831" y="3190429"/>
            <a:ext cx="5274469" cy="5274469"/>
            <a:chOff x="0" y="0"/>
            <a:chExt cx="7032626" cy="7032626"/>
          </a:xfrm>
        </p:grpSpPr>
        <p:grpSp>
          <p:nvGrpSpPr>
            <p:cNvPr id="148" name="Google Shape;148;p5"/>
            <p:cNvGrpSpPr/>
            <p:nvPr/>
          </p:nvGrpSpPr>
          <p:grpSpPr>
            <a:xfrm>
              <a:off x="0" y="0"/>
              <a:ext cx="7032626" cy="7032626"/>
              <a:chOff x="0" y="0"/>
              <a:chExt cx="812800" cy="812800"/>
            </a:xfrm>
          </p:grpSpPr>
          <p:sp>
            <p:nvSpPr>
              <p:cNvPr id="149" name="Google Shape;149;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B85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51" name="Google Shape;151;p5"/>
            <p:cNvSpPr txBox="1"/>
            <p:nvPr/>
          </p:nvSpPr>
          <p:spPr>
            <a:xfrm>
              <a:off x="571195" y="1381220"/>
              <a:ext cx="5890200" cy="394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rial"/>
                  <a:ea typeface="Arial"/>
                  <a:cs typeface="Arial"/>
                  <a:sym typeface="Arial"/>
                </a:rPr>
                <a:t>Pattern Recognition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Arial"/>
                  <a:ea typeface="Arial"/>
                  <a:cs typeface="Arial"/>
                  <a:sym typeface="Arial"/>
                </a:rPr>
                <a:t>Advances in interpretability methods for black-box ML models help us gain deeper insight into models to advance our understanding of complex societal patterns concerning climate issues.</a:t>
              </a:r>
              <a:endParaRPr b="0" i="0" sz="1400" u="none" cap="none" strike="noStrike">
                <a:solidFill>
                  <a:srgbClr val="000000"/>
                </a:solidFill>
                <a:latin typeface="Arial"/>
                <a:ea typeface="Arial"/>
                <a:cs typeface="Arial"/>
                <a:sym typeface="Arial"/>
              </a:endParaRPr>
            </a:p>
          </p:txBody>
        </p:sp>
      </p:grpSp>
      <p:grpSp>
        <p:nvGrpSpPr>
          <p:cNvPr id="152" name="Google Shape;152;p5"/>
          <p:cNvGrpSpPr/>
          <p:nvPr/>
        </p:nvGrpSpPr>
        <p:grpSpPr>
          <a:xfrm>
            <a:off x="1028700" y="3190429"/>
            <a:ext cx="5274469" cy="5274469"/>
            <a:chOff x="0" y="0"/>
            <a:chExt cx="7032626" cy="7032626"/>
          </a:xfrm>
        </p:grpSpPr>
        <p:grpSp>
          <p:nvGrpSpPr>
            <p:cNvPr id="153" name="Google Shape;153;p5"/>
            <p:cNvGrpSpPr/>
            <p:nvPr/>
          </p:nvGrpSpPr>
          <p:grpSpPr>
            <a:xfrm>
              <a:off x="0" y="0"/>
              <a:ext cx="7032626" cy="7032626"/>
              <a:chOff x="0" y="0"/>
              <a:chExt cx="812800" cy="812800"/>
            </a:xfrm>
          </p:grpSpPr>
          <p:sp>
            <p:nvSpPr>
              <p:cNvPr id="154" name="Google Shape;154;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B85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56" name="Google Shape;156;p5"/>
            <p:cNvSpPr txBox="1"/>
            <p:nvPr/>
          </p:nvSpPr>
          <p:spPr>
            <a:xfrm>
              <a:off x="705012" y="1381220"/>
              <a:ext cx="5622600" cy="394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rial"/>
                  <a:ea typeface="Arial"/>
                  <a:cs typeface="Arial"/>
                  <a:sym typeface="Arial"/>
                </a:rPr>
                <a:t>Advanced Modeling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Arial"/>
                  <a:ea typeface="Arial"/>
                  <a:cs typeface="Arial"/>
                  <a:sym typeface="Arial"/>
                </a:rPr>
                <a:t>ML models go beyond parametric assumptions, providing capabilities for highly non-linear and non-parametric modeling that can capture more complex patterns in the data. </a:t>
              </a:r>
              <a:endParaRPr b="0" i="0" sz="1400" u="none" cap="none" strike="noStrike">
                <a:solidFill>
                  <a:srgbClr val="000000"/>
                </a:solidFill>
                <a:latin typeface="Arial"/>
                <a:ea typeface="Arial"/>
                <a:cs typeface="Arial"/>
                <a:sym typeface="Arial"/>
              </a:endParaRPr>
            </a:p>
          </p:txBody>
        </p:sp>
      </p:grpSp>
      <p:grpSp>
        <p:nvGrpSpPr>
          <p:cNvPr id="157" name="Google Shape;157;p5"/>
          <p:cNvGrpSpPr/>
          <p:nvPr/>
        </p:nvGrpSpPr>
        <p:grpSpPr>
          <a:xfrm>
            <a:off x="6506765" y="3190429"/>
            <a:ext cx="5274469" cy="5274469"/>
            <a:chOff x="0" y="0"/>
            <a:chExt cx="7032626" cy="7032626"/>
          </a:xfrm>
        </p:grpSpPr>
        <p:grpSp>
          <p:nvGrpSpPr>
            <p:cNvPr id="158" name="Google Shape;158;p5"/>
            <p:cNvGrpSpPr/>
            <p:nvPr/>
          </p:nvGrpSpPr>
          <p:grpSpPr>
            <a:xfrm>
              <a:off x="0" y="0"/>
              <a:ext cx="7032626" cy="7032626"/>
              <a:chOff x="0" y="0"/>
              <a:chExt cx="812800" cy="812800"/>
            </a:xfrm>
          </p:grpSpPr>
          <p:sp>
            <p:nvSpPr>
              <p:cNvPr id="159" name="Google Shape;159;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B85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61" name="Google Shape;161;p5"/>
            <p:cNvSpPr txBox="1"/>
            <p:nvPr/>
          </p:nvSpPr>
          <p:spPr>
            <a:xfrm>
              <a:off x="613507" y="1381220"/>
              <a:ext cx="5805600" cy="394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rial"/>
                  <a:ea typeface="Arial"/>
                  <a:cs typeface="Arial"/>
                  <a:sym typeface="Arial"/>
                </a:rPr>
                <a:t>Predictive Power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Arial"/>
                  <a:ea typeface="Arial"/>
                  <a:cs typeface="Arial"/>
                  <a:sym typeface="Arial"/>
                </a:rPr>
                <a:t>ML enables us to answer the question: “What factors are most predictive of our outcomes of interest?” This is a prominent question in quantitative social science and policy development.</a:t>
              </a:r>
              <a:endParaRPr b="0" i="0" sz="1400" u="none" cap="none" strike="noStrike">
                <a:solidFill>
                  <a:srgbClr val="000000"/>
                </a:solidFill>
                <a:latin typeface="Arial"/>
                <a:ea typeface="Arial"/>
                <a:cs typeface="Arial"/>
                <a:sym typeface="Arial"/>
              </a:endParaRPr>
            </a:p>
          </p:txBody>
        </p:sp>
      </p:grpSp>
      <p:sp>
        <p:nvSpPr>
          <p:cNvPr id="162" name="Google Shape;162;p5"/>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Why ML for CJ?</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66" name="Shape 166"/>
        <p:cNvGrpSpPr/>
        <p:nvPr/>
      </p:nvGrpSpPr>
      <p:grpSpPr>
        <a:xfrm>
          <a:off x="0" y="0"/>
          <a:ext cx="0" cy="0"/>
          <a:chOff x="0" y="0"/>
          <a:chExt cx="0" cy="0"/>
        </a:xfrm>
      </p:grpSpPr>
      <p:grpSp>
        <p:nvGrpSpPr>
          <p:cNvPr id="167" name="Google Shape;167;p6"/>
          <p:cNvGrpSpPr/>
          <p:nvPr/>
        </p:nvGrpSpPr>
        <p:grpSpPr>
          <a:xfrm>
            <a:off x="-1248082" y="9570840"/>
            <a:ext cx="13358044" cy="716160"/>
            <a:chOff x="0" y="-38100"/>
            <a:chExt cx="3518168" cy="188619"/>
          </a:xfrm>
        </p:grpSpPr>
        <p:sp>
          <p:nvSpPr>
            <p:cNvPr id="168" name="Google Shape;168;p6"/>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69" name="Google Shape;169;p6"/>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0" name="Google Shape;170;p6"/>
          <p:cNvGrpSpPr/>
          <p:nvPr/>
        </p:nvGrpSpPr>
        <p:grpSpPr>
          <a:xfrm>
            <a:off x="12109962" y="9570840"/>
            <a:ext cx="7108723" cy="716160"/>
            <a:chOff x="0" y="-38100"/>
            <a:chExt cx="1872256" cy="188619"/>
          </a:xfrm>
        </p:grpSpPr>
        <p:sp>
          <p:nvSpPr>
            <p:cNvPr id="171" name="Google Shape;171;p6"/>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172" name="Google Shape;172;p6"/>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3" name="Google Shape;173;p6"/>
          <p:cNvSpPr/>
          <p:nvPr/>
        </p:nvSpPr>
        <p:spPr>
          <a:xfrm>
            <a:off x="12109962" y="0"/>
            <a:ext cx="6178038" cy="6155868"/>
          </a:xfrm>
          <a:custGeom>
            <a:rect b="b" l="l" r="r" t="t"/>
            <a:pathLst>
              <a:path extrusionOk="0" h="6155868" w="6178038">
                <a:moveTo>
                  <a:pt x="0" y="0"/>
                </a:moveTo>
                <a:lnTo>
                  <a:pt x="6178038" y="0"/>
                </a:lnTo>
                <a:lnTo>
                  <a:pt x="6178038" y="6155868"/>
                </a:lnTo>
                <a:lnTo>
                  <a:pt x="0" y="6155868"/>
                </a:lnTo>
                <a:lnTo>
                  <a:pt x="0" y="0"/>
                </a:lnTo>
                <a:close/>
              </a:path>
            </a:pathLst>
          </a:custGeom>
          <a:blipFill rotWithShape="1">
            <a:blip r:embed="rId3">
              <a:alphaModFix/>
            </a:blip>
            <a:stretch>
              <a:fillRect b="0" l="0" r="0" t="0"/>
            </a:stretch>
          </a:blipFill>
          <a:ln>
            <a:noFill/>
          </a:ln>
        </p:spPr>
      </p:sp>
      <p:graphicFrame>
        <p:nvGraphicFramePr>
          <p:cNvPr id="174" name="Google Shape;174;p6"/>
          <p:cNvGraphicFramePr/>
          <p:nvPr/>
        </p:nvGraphicFramePr>
        <p:xfrm>
          <a:off x="1028700" y="2359025"/>
          <a:ext cx="3000000" cy="3000000"/>
        </p:xfrm>
        <a:graphic>
          <a:graphicData uri="http://schemas.openxmlformats.org/drawingml/2006/table">
            <a:tbl>
              <a:tblPr>
                <a:noFill/>
                <a:tableStyleId>{7526DE26-F896-4586-911B-F95E43B2959C}</a:tableStyleId>
              </a:tblPr>
              <a:tblGrid>
                <a:gridCol w="2181750"/>
                <a:gridCol w="535325"/>
                <a:gridCol w="7935100"/>
              </a:tblGrid>
              <a:tr h="2374900">
                <a:tc gridSpan="2">
                  <a:txBody>
                    <a:bodyPr/>
                    <a:lstStyle/>
                    <a:p>
                      <a:pPr indent="0" lvl="0" marL="0" marR="0" rtl="0" algn="ctr">
                        <a:lnSpc>
                          <a:spcPct val="100000"/>
                        </a:lnSpc>
                        <a:spcBef>
                          <a:spcPts val="0"/>
                        </a:spcBef>
                        <a:spcAft>
                          <a:spcPts val="0"/>
                        </a:spcAft>
                        <a:buClr>
                          <a:srgbClr val="000000"/>
                        </a:buClr>
                        <a:buSzPts val="2100"/>
                        <a:buFont typeface="Arial"/>
                        <a:buNone/>
                      </a:pPr>
                      <a:r>
                        <a:rPr b="1" lang="en-US" sz="2100" u="none" cap="none" strike="noStrike">
                          <a:solidFill>
                            <a:srgbClr val="000000"/>
                          </a:solidFill>
                          <a:latin typeface="Arial"/>
                          <a:ea typeface="Arial"/>
                          <a:cs typeface="Arial"/>
                          <a:sym typeface="Arial"/>
                        </a:rPr>
                        <a:t>Technical Solutionism</a:t>
                      </a:r>
                      <a:endParaRPr sz="1100" u="none" cap="none" strike="noStrike"/>
                    </a:p>
                  </a:txBody>
                  <a:tcPr marT="190500" marB="190500" marR="190500" marL="190500" anchor="ctr">
                    <a:lnL cap="flat" cmpd="sng" w="38100">
                      <a:solidFill>
                        <a:srgbClr val="2C6290"/>
                      </a:solidFill>
                      <a:prstDash val="solid"/>
                      <a:round/>
                      <a:headEnd len="sm" w="sm" type="none"/>
                      <a:tailEnd len="sm" w="sm" type="none"/>
                    </a:lnL>
                    <a:lnR cap="flat" cmpd="sng" w="38100">
                      <a:solidFill>
                        <a:srgbClr val="2C6290"/>
                      </a:solidFill>
                      <a:prstDash val="solid"/>
                      <a:round/>
                      <a:headEnd len="sm" w="sm" type="none"/>
                      <a:tailEnd len="sm" w="sm" type="none"/>
                    </a:lnR>
                    <a:lnT cap="flat" cmpd="sng" w="38100">
                      <a:solidFill>
                        <a:srgbClr val="2C6290"/>
                      </a:solidFill>
                      <a:prstDash val="solid"/>
                      <a:round/>
                      <a:headEnd len="sm" w="sm" type="none"/>
                      <a:tailEnd len="sm" w="sm" type="none"/>
                    </a:lnT>
                    <a:lnB cap="flat" cmpd="sng" w="38100">
                      <a:solidFill>
                        <a:srgbClr val="2C6290"/>
                      </a:solidFill>
                      <a:prstDash val="solid"/>
                      <a:round/>
                      <a:headEnd len="sm" w="sm" type="none"/>
                      <a:tailEnd len="sm" w="sm" type="none"/>
                    </a:lnB>
                    <a:solidFill>
                      <a:srgbClr val="D0DCE6"/>
                    </a:solidFill>
                  </a:tcPr>
                </a:tc>
                <a:tc hMerge="1"/>
                <a:tc>
                  <a:txBody>
                    <a:bodyPr/>
                    <a:lstStyle/>
                    <a:p>
                      <a:pPr indent="0" lvl="0" marL="0" marR="0" rtl="0" algn="l">
                        <a:lnSpc>
                          <a:spcPct val="100000"/>
                        </a:lnSpc>
                        <a:spcBef>
                          <a:spcPts val="0"/>
                        </a:spcBef>
                        <a:spcAft>
                          <a:spcPts val="0"/>
                        </a:spcAft>
                        <a:buClr>
                          <a:srgbClr val="000000"/>
                        </a:buClr>
                        <a:buSzPts val="2100"/>
                        <a:buFont typeface="Arial"/>
                        <a:buNone/>
                      </a:pPr>
                      <a:r>
                        <a:rPr lang="en-US" sz="2100" u="none" cap="none" strike="noStrike">
                          <a:solidFill>
                            <a:srgbClr val="000000"/>
                          </a:solidFill>
                          <a:latin typeface="Arial"/>
                          <a:ea typeface="Arial"/>
                          <a:cs typeface="Arial"/>
                          <a:sym typeface="Arial"/>
                        </a:rPr>
                        <a:t>ML is not a cure all; it is only one tool to approach climate justice issues. A simpler model might perform the same as a deep learning model and permit interpretability for stakeholders. Qualitative data is also informative (e.g., interviews, testimonials, etc.).</a:t>
                      </a:r>
                      <a:endParaRPr sz="1100" u="none" cap="none" strike="noStrike"/>
                    </a:p>
                  </a:txBody>
                  <a:tcPr marT="190500" marB="190500" marR="190500" marL="190500" anchor="ctr">
                    <a:lnL cap="flat" cmpd="sng" w="38100">
                      <a:solidFill>
                        <a:srgbClr val="2C6290"/>
                      </a:solidFill>
                      <a:prstDash val="solid"/>
                      <a:round/>
                      <a:headEnd len="sm" w="sm" type="none"/>
                      <a:tailEnd len="sm" w="sm" type="none"/>
                    </a:lnL>
                    <a:lnR cap="flat" cmpd="sng" w="38100">
                      <a:solidFill>
                        <a:srgbClr val="2C6290"/>
                      </a:solidFill>
                      <a:prstDash val="solid"/>
                      <a:round/>
                      <a:headEnd len="sm" w="sm" type="none"/>
                      <a:tailEnd len="sm" w="sm" type="none"/>
                    </a:lnR>
                    <a:lnT cap="flat" cmpd="sng" w="38100">
                      <a:solidFill>
                        <a:srgbClr val="2C6290"/>
                      </a:solidFill>
                      <a:prstDash val="solid"/>
                      <a:round/>
                      <a:headEnd len="sm" w="sm" type="none"/>
                      <a:tailEnd len="sm" w="sm" type="none"/>
                    </a:lnT>
                    <a:lnB cap="flat" cmpd="sng" w="38100">
                      <a:solidFill>
                        <a:srgbClr val="2C6290"/>
                      </a:solidFill>
                      <a:prstDash val="solid"/>
                      <a:round/>
                      <a:headEnd len="sm" w="sm" type="none"/>
                      <a:tailEnd len="sm" w="sm" type="none"/>
                    </a:lnB>
                  </a:tcPr>
                </a:tc>
              </a:tr>
              <a:tr h="2001425">
                <a:tc gridSpan="2">
                  <a:txBody>
                    <a:bodyPr/>
                    <a:lstStyle/>
                    <a:p>
                      <a:pPr indent="0" lvl="0" marL="0" marR="0" rtl="0" algn="ctr">
                        <a:lnSpc>
                          <a:spcPct val="100000"/>
                        </a:lnSpc>
                        <a:spcBef>
                          <a:spcPts val="0"/>
                        </a:spcBef>
                        <a:spcAft>
                          <a:spcPts val="0"/>
                        </a:spcAft>
                        <a:buClr>
                          <a:srgbClr val="000000"/>
                        </a:buClr>
                        <a:buSzPts val="2100"/>
                        <a:buFont typeface="Arial"/>
                        <a:buNone/>
                      </a:pPr>
                      <a:r>
                        <a:rPr b="1" lang="en-US" sz="2100" u="none" cap="none" strike="noStrike">
                          <a:solidFill>
                            <a:srgbClr val="000000"/>
                          </a:solidFill>
                          <a:latin typeface="Arial"/>
                          <a:ea typeface="Arial"/>
                          <a:cs typeface="Arial"/>
                          <a:sym typeface="Arial"/>
                        </a:rPr>
                        <a:t>Fairness, Accountability, Transparency, and Ethics</a:t>
                      </a:r>
                      <a:endParaRPr sz="1100" u="none" cap="none" strike="noStrike"/>
                    </a:p>
                  </a:txBody>
                  <a:tcPr marT="190500" marB="190500" marR="190500" marL="190500" anchor="ctr">
                    <a:lnL cap="flat" cmpd="sng" w="38100">
                      <a:solidFill>
                        <a:srgbClr val="2C6290"/>
                      </a:solidFill>
                      <a:prstDash val="solid"/>
                      <a:round/>
                      <a:headEnd len="sm" w="sm" type="none"/>
                      <a:tailEnd len="sm" w="sm" type="none"/>
                    </a:lnL>
                    <a:lnR cap="flat" cmpd="sng" w="38100">
                      <a:solidFill>
                        <a:srgbClr val="2C6290"/>
                      </a:solidFill>
                      <a:prstDash val="solid"/>
                      <a:round/>
                      <a:headEnd len="sm" w="sm" type="none"/>
                      <a:tailEnd len="sm" w="sm" type="none"/>
                    </a:lnR>
                    <a:lnT cap="flat" cmpd="sng" w="38100">
                      <a:solidFill>
                        <a:srgbClr val="2C6290"/>
                      </a:solidFill>
                      <a:prstDash val="solid"/>
                      <a:round/>
                      <a:headEnd len="sm" w="sm" type="none"/>
                      <a:tailEnd len="sm" w="sm" type="none"/>
                    </a:lnT>
                    <a:lnB cap="flat" cmpd="sng" w="38100">
                      <a:solidFill>
                        <a:srgbClr val="2C6290"/>
                      </a:solidFill>
                      <a:prstDash val="solid"/>
                      <a:round/>
                      <a:headEnd len="sm" w="sm" type="none"/>
                      <a:tailEnd len="sm" w="sm" type="none"/>
                    </a:lnB>
                    <a:solidFill>
                      <a:srgbClr val="D0DCE6"/>
                    </a:solidFill>
                  </a:tcPr>
                </a:tc>
                <a:tc hMerge="1"/>
                <a:tc>
                  <a:txBody>
                    <a:bodyPr/>
                    <a:lstStyle/>
                    <a:p>
                      <a:pPr indent="0" lvl="0" marL="0" marR="0" rtl="0" algn="l">
                        <a:lnSpc>
                          <a:spcPct val="100000"/>
                        </a:lnSpc>
                        <a:spcBef>
                          <a:spcPts val="0"/>
                        </a:spcBef>
                        <a:spcAft>
                          <a:spcPts val="0"/>
                        </a:spcAft>
                        <a:buClr>
                          <a:srgbClr val="000000"/>
                        </a:buClr>
                        <a:buSzPts val="2100"/>
                        <a:buFont typeface="Arial"/>
                        <a:buNone/>
                      </a:pPr>
                      <a:r>
                        <a:rPr lang="en-US" sz="2100" u="none" cap="none" strike="noStrike">
                          <a:solidFill>
                            <a:srgbClr val="000000"/>
                          </a:solidFill>
                          <a:latin typeface="Arial"/>
                          <a:ea typeface="Arial"/>
                          <a:cs typeface="Arial"/>
                          <a:sym typeface="Arial"/>
                        </a:rPr>
                        <a:t>Models could exacerbate existing social disparities. Aim for participatory ML (i.e., nothing about us without us) and transparency in models (e.g., explaining the model’s decisions to stakeholders). </a:t>
                      </a:r>
                      <a:endParaRPr sz="1100" u="none" cap="none" strike="noStrike"/>
                    </a:p>
                  </a:txBody>
                  <a:tcPr marT="190500" marB="190500" marR="190500" marL="190500" anchor="ctr">
                    <a:lnL cap="flat" cmpd="sng" w="38100">
                      <a:solidFill>
                        <a:srgbClr val="2C6290"/>
                      </a:solidFill>
                      <a:prstDash val="solid"/>
                      <a:round/>
                      <a:headEnd len="sm" w="sm" type="none"/>
                      <a:tailEnd len="sm" w="sm" type="none"/>
                    </a:lnL>
                    <a:lnR cap="flat" cmpd="sng" w="38100">
                      <a:solidFill>
                        <a:srgbClr val="2C6290"/>
                      </a:solidFill>
                      <a:prstDash val="solid"/>
                      <a:round/>
                      <a:headEnd len="sm" w="sm" type="none"/>
                      <a:tailEnd len="sm" w="sm" type="none"/>
                    </a:lnR>
                    <a:lnT cap="flat" cmpd="sng" w="38100">
                      <a:solidFill>
                        <a:srgbClr val="2C6290"/>
                      </a:solidFill>
                      <a:prstDash val="solid"/>
                      <a:round/>
                      <a:headEnd len="sm" w="sm" type="none"/>
                      <a:tailEnd len="sm" w="sm" type="none"/>
                    </a:lnT>
                    <a:lnB cap="flat" cmpd="sng" w="38100">
                      <a:solidFill>
                        <a:srgbClr val="2C6290"/>
                      </a:solidFill>
                      <a:prstDash val="solid"/>
                      <a:round/>
                      <a:headEnd len="sm" w="sm" type="none"/>
                      <a:tailEnd len="sm" w="sm" type="none"/>
                    </a:lnB>
                  </a:tcPr>
                </a:tc>
              </a:tr>
              <a:tr h="2748375">
                <a:tc gridSpan="2">
                  <a:txBody>
                    <a:bodyPr/>
                    <a:lstStyle/>
                    <a:p>
                      <a:pPr indent="0" lvl="0" marL="0" marR="0" rtl="0" algn="ctr">
                        <a:lnSpc>
                          <a:spcPct val="100000"/>
                        </a:lnSpc>
                        <a:spcBef>
                          <a:spcPts val="0"/>
                        </a:spcBef>
                        <a:spcAft>
                          <a:spcPts val="0"/>
                        </a:spcAft>
                        <a:buClr>
                          <a:srgbClr val="000000"/>
                        </a:buClr>
                        <a:buSzPts val="2100"/>
                        <a:buFont typeface="Arial"/>
                        <a:buNone/>
                      </a:pPr>
                      <a:r>
                        <a:rPr b="1" lang="en-US" sz="2100" u="none" cap="none" strike="noStrike">
                          <a:solidFill>
                            <a:srgbClr val="000000"/>
                          </a:solidFill>
                          <a:latin typeface="Arial"/>
                          <a:ea typeface="Arial"/>
                          <a:cs typeface="Arial"/>
                          <a:sym typeface="Arial"/>
                        </a:rPr>
                        <a:t>High Carbon Output</a:t>
                      </a:r>
                      <a:endParaRPr sz="1100" u="none" cap="none" strike="noStrike"/>
                    </a:p>
                  </a:txBody>
                  <a:tcPr marT="190500" marB="190500" marR="190500" marL="190500" anchor="ctr">
                    <a:lnL cap="flat" cmpd="sng" w="38100">
                      <a:solidFill>
                        <a:srgbClr val="2C6290"/>
                      </a:solidFill>
                      <a:prstDash val="solid"/>
                      <a:round/>
                      <a:headEnd len="sm" w="sm" type="none"/>
                      <a:tailEnd len="sm" w="sm" type="none"/>
                    </a:lnL>
                    <a:lnR cap="flat" cmpd="sng" w="38100">
                      <a:solidFill>
                        <a:srgbClr val="2C6290"/>
                      </a:solidFill>
                      <a:prstDash val="solid"/>
                      <a:round/>
                      <a:headEnd len="sm" w="sm" type="none"/>
                      <a:tailEnd len="sm" w="sm" type="none"/>
                    </a:lnR>
                    <a:lnT cap="flat" cmpd="sng" w="38100">
                      <a:solidFill>
                        <a:srgbClr val="2C6290"/>
                      </a:solidFill>
                      <a:prstDash val="solid"/>
                      <a:round/>
                      <a:headEnd len="sm" w="sm" type="none"/>
                      <a:tailEnd len="sm" w="sm" type="none"/>
                    </a:lnT>
                    <a:lnB cap="flat" cmpd="sng" w="38100">
                      <a:solidFill>
                        <a:srgbClr val="2C6290"/>
                      </a:solidFill>
                      <a:prstDash val="solid"/>
                      <a:round/>
                      <a:headEnd len="sm" w="sm" type="none"/>
                      <a:tailEnd len="sm" w="sm" type="none"/>
                    </a:lnB>
                    <a:solidFill>
                      <a:srgbClr val="D0DCE6"/>
                    </a:solidFill>
                  </a:tcPr>
                </a:tc>
                <a:tc hMerge="1"/>
                <a:tc>
                  <a:txBody>
                    <a:bodyPr/>
                    <a:lstStyle/>
                    <a:p>
                      <a:pPr indent="0" lvl="0" marL="0" marR="0" rtl="0" algn="l">
                        <a:lnSpc>
                          <a:spcPct val="100000"/>
                        </a:lnSpc>
                        <a:spcBef>
                          <a:spcPts val="0"/>
                        </a:spcBef>
                        <a:spcAft>
                          <a:spcPts val="0"/>
                        </a:spcAft>
                        <a:buClr>
                          <a:srgbClr val="000000"/>
                        </a:buClr>
                        <a:buSzPts val="2100"/>
                        <a:buFont typeface="Arial"/>
                        <a:buNone/>
                      </a:pPr>
                      <a:r>
                        <a:rPr lang="en-US" sz="2100" u="none" cap="none" strike="noStrike">
                          <a:solidFill>
                            <a:srgbClr val="000000"/>
                          </a:solidFill>
                          <a:latin typeface="Arial"/>
                          <a:ea typeface="Arial"/>
                          <a:cs typeface="Arial"/>
                          <a:sym typeface="Arial"/>
                        </a:rPr>
                        <a:t>Some approaches to ML for climate currently use very high dimensional data (e.g., satellite images) and large neural networks which can lead to high carbon output. Aim for transparency on the emissions for deep learning models. Provide critical discussion on why you feel the benefits outweighed the cost.</a:t>
                      </a:r>
                      <a:endParaRPr sz="1100" u="none" cap="none" strike="noStrike"/>
                    </a:p>
                  </a:txBody>
                  <a:tcPr marT="190500" marB="190500" marR="190500" marL="190500" anchor="ctr">
                    <a:lnL cap="flat" cmpd="sng" w="38100">
                      <a:solidFill>
                        <a:srgbClr val="2C6290"/>
                      </a:solidFill>
                      <a:prstDash val="solid"/>
                      <a:round/>
                      <a:headEnd len="sm" w="sm" type="none"/>
                      <a:tailEnd len="sm" w="sm" type="none"/>
                    </a:lnL>
                    <a:lnR cap="flat" cmpd="sng" w="38100">
                      <a:solidFill>
                        <a:srgbClr val="2C6290"/>
                      </a:solidFill>
                      <a:prstDash val="solid"/>
                      <a:round/>
                      <a:headEnd len="sm" w="sm" type="none"/>
                      <a:tailEnd len="sm" w="sm" type="none"/>
                    </a:lnR>
                    <a:lnT cap="flat" cmpd="sng" w="38100">
                      <a:solidFill>
                        <a:srgbClr val="2C6290"/>
                      </a:solidFill>
                      <a:prstDash val="solid"/>
                      <a:round/>
                      <a:headEnd len="sm" w="sm" type="none"/>
                      <a:tailEnd len="sm" w="sm" type="none"/>
                    </a:lnT>
                    <a:lnB cap="flat" cmpd="sng" w="38100">
                      <a:solidFill>
                        <a:srgbClr val="2C6290"/>
                      </a:solidFill>
                      <a:prstDash val="solid"/>
                      <a:round/>
                      <a:headEnd len="sm" w="sm" type="none"/>
                      <a:tailEnd len="sm" w="sm" type="none"/>
                    </a:lnB>
                  </a:tcPr>
                </a:tc>
              </a:tr>
            </a:tbl>
          </a:graphicData>
        </a:graphic>
      </p:graphicFrame>
      <p:sp>
        <p:nvSpPr>
          <p:cNvPr id="175" name="Google Shape;175;p6"/>
          <p:cNvSpPr txBox="1"/>
          <p:nvPr/>
        </p:nvSpPr>
        <p:spPr>
          <a:xfrm>
            <a:off x="12550833" y="6438403"/>
            <a:ext cx="5296200" cy="258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103"/>
              <a:buFont typeface="Arial"/>
              <a:buNone/>
            </a:pPr>
            <a:r>
              <a:rPr b="0" i="0" lang="en-US" sz="2103" u="none" cap="none" strike="noStrike">
                <a:solidFill>
                  <a:srgbClr val="4A4849"/>
                </a:solidFill>
                <a:latin typeface="Arial"/>
                <a:ea typeface="Arial"/>
                <a:cs typeface="Arial"/>
                <a:sym typeface="Arial"/>
              </a:rPr>
              <a:t>Graph originally from </a:t>
            </a:r>
            <a:r>
              <a:rPr b="0" i="0" lang="en-US" sz="2103" u="sng" cap="none" strike="noStrike">
                <a:solidFill>
                  <a:srgbClr val="4A4849"/>
                </a:solidFill>
                <a:latin typeface="Arial"/>
                <a:ea typeface="Arial"/>
                <a:cs typeface="Arial"/>
                <a:sym typeface="Arial"/>
                <a:hlinkClick r:id="rId4">
                  <a:extLst>
                    <a:ext uri="{A12FA001-AC4F-418D-AE19-62706E023703}">
                      <ahyp:hlinkClr val="tx"/>
                    </a:ext>
                  </a:extLst>
                </a:hlinkClick>
              </a:rPr>
              <a:t>A dual-frequency radar retrieval of two parameters of the snowfall particle size distribution using a neural network</a:t>
            </a:r>
            <a:r>
              <a:rPr b="0" i="0" lang="en-US" sz="2103" u="none" cap="none" strike="noStrike">
                <a:solidFill>
                  <a:srgbClr val="4A4849"/>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3"/>
              <a:buFont typeface="Arial"/>
              <a:buNone/>
            </a:pPr>
            <a:r>
              <a:rPr b="0" i="0" lang="en-US" sz="2103" u="none" cap="none" strike="noStrike">
                <a:solidFill>
                  <a:srgbClr val="4A4849"/>
                </a:solidFill>
                <a:latin typeface="Arial"/>
                <a:ea typeface="Arial"/>
                <a:cs typeface="Arial"/>
                <a:sym typeface="Arial"/>
              </a:rPr>
              <a:t>Above from: </a:t>
            </a:r>
            <a:r>
              <a:rPr b="0" i="0" lang="en-US" sz="2103" u="sng" cap="none" strike="noStrike">
                <a:solidFill>
                  <a:srgbClr val="4A4849"/>
                </a:solidFill>
                <a:latin typeface="Arial"/>
                <a:ea typeface="Arial"/>
                <a:cs typeface="Arial"/>
                <a:sym typeface="Arial"/>
                <a:hlinkClick r:id="rId5">
                  <a:extLst>
                    <a:ext uri="{A12FA001-AC4F-418D-AE19-62706E023703}">
                      <ahyp:hlinkClr val="tx"/>
                    </a:ext>
                  </a:extLst>
                </a:hlinkClick>
              </a:rPr>
              <a:t>Why we need to focus on developing ethical, responsible, and trustworthy artificial intelligence approaches for environmental science</a:t>
            </a:r>
            <a:endParaRPr b="0" i="0" sz="1400" u="none" cap="none" strike="noStrike">
              <a:solidFill>
                <a:srgbClr val="000000"/>
              </a:solidFill>
              <a:latin typeface="Arial"/>
              <a:ea typeface="Arial"/>
              <a:cs typeface="Arial"/>
              <a:sym typeface="Arial"/>
            </a:endParaRPr>
          </a:p>
        </p:txBody>
      </p:sp>
      <p:sp>
        <p:nvSpPr>
          <p:cNvPr id="176" name="Google Shape;176;p6"/>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Ethical Considerations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80" name="Shape 180"/>
        <p:cNvGrpSpPr/>
        <p:nvPr/>
      </p:nvGrpSpPr>
      <p:grpSpPr>
        <a:xfrm>
          <a:off x="0" y="0"/>
          <a:ext cx="0" cy="0"/>
          <a:chOff x="0" y="0"/>
          <a:chExt cx="0" cy="0"/>
        </a:xfrm>
      </p:grpSpPr>
      <p:sp>
        <p:nvSpPr>
          <p:cNvPr id="181" name="Google Shape;181;g38d70a08f4f_0_7"/>
          <p:cNvSpPr txBox="1"/>
          <p:nvPr/>
        </p:nvSpPr>
        <p:spPr>
          <a:xfrm>
            <a:off x="962025" y="1133475"/>
            <a:ext cx="16299000" cy="104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800"/>
              <a:buFont typeface="Arial"/>
              <a:buNone/>
            </a:pPr>
            <a:r>
              <a:rPr b="1" i="0" lang="en-US" sz="6800" u="none" cap="none" strike="noStrike">
                <a:solidFill>
                  <a:srgbClr val="4A4849"/>
                </a:solidFill>
                <a:latin typeface="Arial"/>
                <a:ea typeface="Arial"/>
                <a:cs typeface="Arial"/>
                <a:sym typeface="Arial"/>
              </a:rPr>
              <a:t>Roles for Computing in Climate Justice</a:t>
            </a:r>
            <a:endParaRPr b="1" i="0" sz="6999" u="none" cap="none" strike="noStrike">
              <a:solidFill>
                <a:srgbClr val="4A4849"/>
              </a:solidFill>
              <a:latin typeface="Arial"/>
              <a:ea typeface="Arial"/>
              <a:cs typeface="Arial"/>
              <a:sym typeface="Arial"/>
            </a:endParaRPr>
          </a:p>
        </p:txBody>
      </p:sp>
      <p:sp>
        <p:nvSpPr>
          <p:cNvPr id="182" name="Google Shape;182;g38d70a08f4f_0_7"/>
          <p:cNvSpPr txBox="1"/>
          <p:nvPr/>
        </p:nvSpPr>
        <p:spPr>
          <a:xfrm>
            <a:off x="1021034" y="3163170"/>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sp>
        <p:nvSpPr>
          <p:cNvPr id="183" name="Google Shape;183;g38d70a08f4f_0_7"/>
          <p:cNvSpPr txBox="1"/>
          <p:nvPr/>
        </p:nvSpPr>
        <p:spPr>
          <a:xfrm>
            <a:off x="5168813" y="3163170"/>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sp>
        <p:nvSpPr>
          <p:cNvPr id="184" name="Google Shape;184;g38d70a08f4f_0_7"/>
          <p:cNvSpPr txBox="1"/>
          <p:nvPr/>
        </p:nvSpPr>
        <p:spPr>
          <a:xfrm>
            <a:off x="9319307" y="3163170"/>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sp>
        <p:nvSpPr>
          <p:cNvPr id="185" name="Google Shape;185;g38d70a08f4f_0_7"/>
          <p:cNvSpPr txBox="1"/>
          <p:nvPr/>
        </p:nvSpPr>
        <p:spPr>
          <a:xfrm>
            <a:off x="13467905" y="3163170"/>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04</a:t>
            </a:r>
            <a:endParaRPr b="0" i="0" sz="1400" u="none" cap="none" strike="noStrike">
              <a:solidFill>
                <a:srgbClr val="000000"/>
              </a:solidFill>
              <a:latin typeface="Arial"/>
              <a:ea typeface="Arial"/>
              <a:cs typeface="Arial"/>
              <a:sym typeface="Arial"/>
            </a:endParaRPr>
          </a:p>
        </p:txBody>
      </p:sp>
      <p:sp>
        <p:nvSpPr>
          <p:cNvPr id="186" name="Google Shape;186;g38d70a08f4f_0_7"/>
          <p:cNvSpPr/>
          <p:nvPr/>
        </p:nvSpPr>
        <p:spPr>
          <a:xfrm>
            <a:off x="-344129" y="9715500"/>
            <a:ext cx="19883482" cy="571596"/>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187" name="Google Shape;187;g38d70a08f4f_0_7"/>
          <p:cNvSpPr txBox="1"/>
          <p:nvPr/>
        </p:nvSpPr>
        <p:spPr>
          <a:xfrm>
            <a:off x="1008047" y="4406029"/>
            <a:ext cx="3772200" cy="24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A4849"/>
                </a:solidFill>
                <a:latin typeface="Arial"/>
                <a:ea typeface="Arial"/>
                <a:cs typeface="Arial"/>
                <a:sym typeface="Arial"/>
              </a:rPr>
              <a:t>Computing research can help us to understand and measure social problems related to climate change with precision and clarity.</a:t>
            </a:r>
            <a:endParaRPr b="0" i="0" sz="2600" u="none" cap="none" strike="noStrike">
              <a:solidFill>
                <a:srgbClr val="000000"/>
              </a:solidFill>
              <a:latin typeface="Arial"/>
              <a:ea typeface="Arial"/>
              <a:cs typeface="Arial"/>
              <a:sym typeface="Arial"/>
            </a:endParaRPr>
          </a:p>
        </p:txBody>
      </p:sp>
      <p:sp>
        <p:nvSpPr>
          <p:cNvPr id="188" name="Google Shape;188;g38d70a08f4f_0_7"/>
          <p:cNvSpPr txBox="1"/>
          <p:nvPr/>
        </p:nvSpPr>
        <p:spPr>
          <a:xfrm>
            <a:off x="1008047" y="3878641"/>
            <a:ext cx="3772200" cy="40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2600"/>
              <a:buFont typeface="Arial"/>
              <a:buNone/>
            </a:pPr>
            <a:r>
              <a:rPr b="1" i="0" lang="en-US" sz="2600" u="none" cap="none" strike="noStrike">
                <a:solidFill>
                  <a:srgbClr val="4A4849"/>
                </a:solidFill>
                <a:latin typeface="Arial"/>
                <a:ea typeface="Arial"/>
                <a:cs typeface="Arial"/>
                <a:sym typeface="Arial"/>
              </a:rPr>
              <a:t>Diagnostic</a:t>
            </a:r>
            <a:endParaRPr b="0" i="0" sz="2600" u="none" cap="none" strike="noStrike">
              <a:solidFill>
                <a:srgbClr val="000000"/>
              </a:solidFill>
              <a:latin typeface="Arial"/>
              <a:ea typeface="Arial"/>
              <a:cs typeface="Arial"/>
              <a:sym typeface="Arial"/>
            </a:endParaRPr>
          </a:p>
        </p:txBody>
      </p:sp>
      <p:sp>
        <p:nvSpPr>
          <p:cNvPr id="189" name="Google Shape;189;g38d70a08f4f_0_7"/>
          <p:cNvSpPr txBox="1"/>
          <p:nvPr/>
        </p:nvSpPr>
        <p:spPr>
          <a:xfrm>
            <a:off x="5180320" y="4406029"/>
            <a:ext cx="3760800" cy="28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2600"/>
              <a:buFont typeface="Arial"/>
              <a:buNone/>
            </a:pPr>
            <a:r>
              <a:rPr b="0" i="0" lang="en-US" sz="2600" u="none" cap="none" strike="noStrike">
                <a:solidFill>
                  <a:srgbClr val="4A4849"/>
                </a:solidFill>
                <a:latin typeface="Arial"/>
                <a:ea typeface="Arial"/>
                <a:cs typeface="Arial"/>
                <a:sym typeface="Arial"/>
              </a:rPr>
              <a:t>The process of formalizing a problem can serve as a site of contestation for frontline communities and discussion of equitable climate policy.</a:t>
            </a:r>
            <a:endParaRPr b="0" i="0" sz="2600" u="none" cap="none" strike="noStrike">
              <a:solidFill>
                <a:srgbClr val="000000"/>
              </a:solidFill>
              <a:latin typeface="Arial"/>
              <a:ea typeface="Arial"/>
              <a:cs typeface="Arial"/>
              <a:sym typeface="Arial"/>
            </a:endParaRPr>
          </a:p>
        </p:txBody>
      </p:sp>
      <p:sp>
        <p:nvSpPr>
          <p:cNvPr id="190" name="Google Shape;190;g38d70a08f4f_0_7"/>
          <p:cNvSpPr txBox="1"/>
          <p:nvPr/>
        </p:nvSpPr>
        <p:spPr>
          <a:xfrm>
            <a:off x="5180320" y="3878641"/>
            <a:ext cx="3760800" cy="40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2600"/>
              <a:buFont typeface="Arial"/>
              <a:buNone/>
            </a:pPr>
            <a:r>
              <a:rPr b="1" i="0" lang="en-US" sz="2600" u="none" cap="none" strike="noStrike">
                <a:solidFill>
                  <a:srgbClr val="4A4849"/>
                </a:solidFill>
                <a:latin typeface="Arial"/>
                <a:ea typeface="Arial"/>
                <a:cs typeface="Arial"/>
                <a:sym typeface="Arial"/>
              </a:rPr>
              <a:t>Formalizer</a:t>
            </a:r>
            <a:endParaRPr b="0" i="0" sz="2600" u="none" cap="none" strike="noStrike">
              <a:solidFill>
                <a:srgbClr val="000000"/>
              </a:solidFill>
              <a:latin typeface="Arial"/>
              <a:ea typeface="Arial"/>
              <a:cs typeface="Arial"/>
              <a:sym typeface="Arial"/>
            </a:endParaRPr>
          </a:p>
        </p:txBody>
      </p:sp>
      <p:sp>
        <p:nvSpPr>
          <p:cNvPr id="191" name="Google Shape;191;g38d70a08f4f_0_7"/>
          <p:cNvSpPr txBox="1"/>
          <p:nvPr/>
        </p:nvSpPr>
        <p:spPr>
          <a:xfrm>
            <a:off x="9319307" y="4406029"/>
            <a:ext cx="3769200" cy="360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2600"/>
              <a:buFont typeface="Arial"/>
              <a:buNone/>
            </a:pPr>
            <a:r>
              <a:rPr b="0" i="0" lang="en-US" sz="2600" u="none" cap="none" strike="noStrike">
                <a:solidFill>
                  <a:srgbClr val="4A4849"/>
                </a:solidFill>
                <a:latin typeface="Arial"/>
                <a:ea typeface="Arial"/>
                <a:cs typeface="Arial"/>
                <a:sym typeface="Arial"/>
              </a:rPr>
              <a:t>Computing can clarify the limits of technical interventions, and of policies premised on them, helping to justify the non-computational changes that are necessary for effective reform.</a:t>
            </a:r>
            <a:endParaRPr b="0" i="0" sz="2600" u="none" cap="none" strike="noStrike">
              <a:solidFill>
                <a:srgbClr val="000000"/>
              </a:solidFill>
              <a:latin typeface="Arial"/>
              <a:ea typeface="Arial"/>
              <a:cs typeface="Arial"/>
              <a:sym typeface="Arial"/>
            </a:endParaRPr>
          </a:p>
        </p:txBody>
      </p:sp>
      <p:sp>
        <p:nvSpPr>
          <p:cNvPr id="192" name="Google Shape;192;g38d70a08f4f_0_7"/>
          <p:cNvSpPr txBox="1"/>
          <p:nvPr/>
        </p:nvSpPr>
        <p:spPr>
          <a:xfrm>
            <a:off x="9333476" y="3878641"/>
            <a:ext cx="3772200" cy="40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2600"/>
              <a:buFont typeface="Arial"/>
              <a:buNone/>
            </a:pPr>
            <a:r>
              <a:rPr b="1" i="0" lang="en-US" sz="2600" u="none" cap="none" strike="noStrike">
                <a:solidFill>
                  <a:srgbClr val="4A4849"/>
                </a:solidFill>
                <a:latin typeface="Arial"/>
                <a:ea typeface="Arial"/>
                <a:cs typeface="Arial"/>
                <a:sym typeface="Arial"/>
              </a:rPr>
              <a:t>Rebuttal</a:t>
            </a:r>
            <a:endParaRPr b="0" i="0" sz="2600" u="none" cap="none" strike="noStrike">
              <a:solidFill>
                <a:srgbClr val="000000"/>
              </a:solidFill>
              <a:latin typeface="Arial"/>
              <a:ea typeface="Arial"/>
              <a:cs typeface="Arial"/>
              <a:sym typeface="Arial"/>
            </a:endParaRPr>
          </a:p>
        </p:txBody>
      </p:sp>
      <p:sp>
        <p:nvSpPr>
          <p:cNvPr id="193" name="Google Shape;193;g38d70a08f4f_0_7"/>
          <p:cNvSpPr txBox="1"/>
          <p:nvPr/>
        </p:nvSpPr>
        <p:spPr>
          <a:xfrm>
            <a:off x="13496224" y="4406029"/>
            <a:ext cx="3783600" cy="28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2600"/>
              <a:buFont typeface="Arial"/>
              <a:buNone/>
            </a:pPr>
            <a:r>
              <a:rPr b="0" i="0" lang="en-US" sz="2600" u="none" cap="none" strike="noStrike">
                <a:solidFill>
                  <a:srgbClr val="4A4849"/>
                </a:solidFill>
                <a:latin typeface="Arial"/>
                <a:ea typeface="Arial"/>
                <a:cs typeface="Arial"/>
                <a:sym typeface="Arial"/>
              </a:rPr>
              <a:t>Media outlets can bring broad attention to applications of machine learning to climate justice research, making climate justice issues further salient in the public eye.</a:t>
            </a:r>
            <a:endParaRPr b="0" i="0" sz="2600" u="none" cap="none" strike="noStrike">
              <a:solidFill>
                <a:srgbClr val="000000"/>
              </a:solidFill>
              <a:latin typeface="Arial"/>
              <a:ea typeface="Arial"/>
              <a:cs typeface="Arial"/>
              <a:sym typeface="Arial"/>
            </a:endParaRPr>
          </a:p>
        </p:txBody>
      </p:sp>
      <p:sp>
        <p:nvSpPr>
          <p:cNvPr id="194" name="Google Shape;194;g38d70a08f4f_0_7"/>
          <p:cNvSpPr txBox="1"/>
          <p:nvPr/>
        </p:nvSpPr>
        <p:spPr>
          <a:xfrm>
            <a:off x="13496224" y="3878641"/>
            <a:ext cx="3755400" cy="40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2600"/>
              <a:buFont typeface="Arial"/>
              <a:buNone/>
            </a:pPr>
            <a:r>
              <a:rPr b="1" i="0" lang="en-US" sz="2600" u="none" cap="none" strike="noStrike">
                <a:solidFill>
                  <a:srgbClr val="4A4849"/>
                </a:solidFill>
                <a:latin typeface="Arial"/>
                <a:ea typeface="Arial"/>
                <a:cs typeface="Arial"/>
                <a:sym typeface="Arial"/>
              </a:rPr>
              <a:t>Synecdoche</a:t>
            </a:r>
            <a:endParaRPr b="0" i="0" sz="2600" u="none" cap="none" strike="noStrike">
              <a:solidFill>
                <a:srgbClr val="000000"/>
              </a:solidFill>
              <a:latin typeface="Arial"/>
              <a:ea typeface="Arial"/>
              <a:cs typeface="Arial"/>
              <a:sym typeface="Arial"/>
            </a:endParaRPr>
          </a:p>
        </p:txBody>
      </p:sp>
      <p:sp>
        <p:nvSpPr>
          <p:cNvPr id="195" name="Google Shape;195;g38d70a08f4f_0_7"/>
          <p:cNvSpPr txBox="1"/>
          <p:nvPr/>
        </p:nvSpPr>
        <p:spPr>
          <a:xfrm>
            <a:off x="962025" y="9801060"/>
            <a:ext cx="13432800" cy="400500"/>
          </a:xfrm>
          <a:prstGeom prst="rect">
            <a:avLst/>
          </a:prstGeom>
          <a:noFill/>
          <a:ln>
            <a:noFill/>
          </a:ln>
        </p:spPr>
        <p:txBody>
          <a:bodyPr anchorCtr="0" anchor="t" bIns="0" lIns="0" spcFirstLastPara="1" rIns="0" wrap="square" tIns="0">
            <a:spAutoFit/>
          </a:bodyPr>
          <a:lstStyle/>
          <a:p>
            <a:pPr indent="0" lvl="0" marL="0" marR="0" rtl="0" algn="l">
              <a:lnSpc>
                <a:spcPct val="139984"/>
              </a:lnSpc>
              <a:spcBef>
                <a:spcPts val="0"/>
              </a:spcBef>
              <a:spcAft>
                <a:spcPts val="0"/>
              </a:spcAft>
              <a:buClr>
                <a:srgbClr val="000000"/>
              </a:buClr>
              <a:buSzPts val="2601"/>
              <a:buFont typeface="Arial"/>
              <a:buNone/>
            </a:pPr>
            <a:r>
              <a:rPr b="0" i="0" lang="en-US" sz="2601" u="none" cap="none" strike="noStrike">
                <a:solidFill>
                  <a:srgbClr val="FFFFFF"/>
                </a:solidFill>
                <a:latin typeface="Arial"/>
                <a:ea typeface="Arial"/>
                <a:cs typeface="Arial"/>
                <a:sym typeface="Arial"/>
              </a:rPr>
              <a:t>Reference:  </a:t>
            </a:r>
            <a:r>
              <a:rPr b="0" i="0" lang="en-US" sz="2601" u="sng" cap="none" strike="noStrike">
                <a:solidFill>
                  <a:srgbClr val="FFFFFF"/>
                </a:solidFill>
                <a:latin typeface="Arial"/>
                <a:ea typeface="Arial"/>
                <a:cs typeface="Arial"/>
                <a:sym typeface="Arial"/>
                <a:hlinkClick r:id="rId3">
                  <a:extLst>
                    <a:ext uri="{A12FA001-AC4F-418D-AE19-62706E023703}">
                      <ahyp:hlinkClr val="tx"/>
                    </a:ext>
                  </a:extLst>
                </a:hlinkClick>
              </a:rPr>
              <a:t>Roles for Computing in Social Change</a:t>
            </a:r>
            <a:r>
              <a:rPr b="0" i="0" lang="en-US" sz="2601" u="none" cap="none" strike="noStrike">
                <a:solidFill>
                  <a:srgbClr val="FFFFFF"/>
                </a:solidFill>
                <a:latin typeface="Arial"/>
                <a:ea typeface="Arial"/>
                <a:cs typeface="Arial"/>
                <a:sym typeface="Arial"/>
              </a:rPr>
              <a:t>, Rediet Abebe et al. (2020)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99" name="Shape 199"/>
        <p:cNvGrpSpPr/>
        <p:nvPr/>
      </p:nvGrpSpPr>
      <p:grpSpPr>
        <a:xfrm>
          <a:off x="0" y="0"/>
          <a:ext cx="0" cy="0"/>
          <a:chOff x="0" y="0"/>
          <a:chExt cx="0" cy="0"/>
        </a:xfrm>
      </p:grpSpPr>
      <p:sp>
        <p:nvSpPr>
          <p:cNvPr id="200" name="Google Shape;200;g38d70a08f4f_0_102"/>
          <p:cNvSpPr txBox="1"/>
          <p:nvPr/>
        </p:nvSpPr>
        <p:spPr>
          <a:xfrm>
            <a:off x="962025" y="1133475"/>
            <a:ext cx="16299000" cy="209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800"/>
              <a:buFont typeface="Arial"/>
              <a:buNone/>
            </a:pPr>
            <a:r>
              <a:rPr b="1" i="0" lang="en-US" sz="6800" u="none" cap="none" strike="noStrike">
                <a:solidFill>
                  <a:srgbClr val="4A4849"/>
                </a:solidFill>
                <a:latin typeface="Arial"/>
                <a:ea typeface="Arial"/>
                <a:cs typeface="Arial"/>
                <a:sym typeface="Arial"/>
              </a:rPr>
              <a:t>Examples: Roles for Computing in Climate Justice</a:t>
            </a:r>
            <a:endParaRPr b="1" i="0" sz="6999" u="none" cap="none" strike="noStrike">
              <a:solidFill>
                <a:srgbClr val="4A4849"/>
              </a:solidFill>
              <a:latin typeface="Arial"/>
              <a:ea typeface="Arial"/>
              <a:cs typeface="Arial"/>
              <a:sym typeface="Arial"/>
            </a:endParaRPr>
          </a:p>
        </p:txBody>
      </p:sp>
      <p:sp>
        <p:nvSpPr>
          <p:cNvPr id="201" name="Google Shape;201;g38d70a08f4f_0_102"/>
          <p:cNvSpPr txBox="1"/>
          <p:nvPr/>
        </p:nvSpPr>
        <p:spPr>
          <a:xfrm>
            <a:off x="975009" y="4209881"/>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sp>
        <p:nvSpPr>
          <p:cNvPr id="202" name="Google Shape;202;g38d70a08f4f_0_102"/>
          <p:cNvSpPr txBox="1"/>
          <p:nvPr/>
        </p:nvSpPr>
        <p:spPr>
          <a:xfrm>
            <a:off x="5122788" y="4209881"/>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sp>
        <p:nvSpPr>
          <p:cNvPr id="203" name="Google Shape;203;g38d70a08f4f_0_102"/>
          <p:cNvSpPr txBox="1"/>
          <p:nvPr/>
        </p:nvSpPr>
        <p:spPr>
          <a:xfrm>
            <a:off x="9273282" y="4209881"/>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sp>
        <p:nvSpPr>
          <p:cNvPr id="204" name="Google Shape;204;g38d70a08f4f_0_102"/>
          <p:cNvSpPr txBox="1"/>
          <p:nvPr/>
        </p:nvSpPr>
        <p:spPr>
          <a:xfrm>
            <a:off x="13421880" y="4209881"/>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04</a:t>
            </a:r>
            <a:endParaRPr b="0" i="0" sz="1400" u="none" cap="none" strike="noStrike">
              <a:solidFill>
                <a:srgbClr val="000000"/>
              </a:solidFill>
              <a:latin typeface="Arial"/>
              <a:ea typeface="Arial"/>
              <a:cs typeface="Arial"/>
              <a:sym typeface="Arial"/>
            </a:endParaRPr>
          </a:p>
        </p:txBody>
      </p:sp>
      <p:sp>
        <p:nvSpPr>
          <p:cNvPr id="205" name="Google Shape;205;g38d70a08f4f_0_102"/>
          <p:cNvSpPr/>
          <p:nvPr/>
        </p:nvSpPr>
        <p:spPr>
          <a:xfrm>
            <a:off x="-344129" y="9715500"/>
            <a:ext cx="19883482" cy="571596"/>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206" name="Google Shape;206;g38d70a08f4f_0_102"/>
          <p:cNvSpPr txBox="1"/>
          <p:nvPr/>
        </p:nvSpPr>
        <p:spPr>
          <a:xfrm>
            <a:off x="962022" y="5452740"/>
            <a:ext cx="3772200" cy="28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2600"/>
              <a:buFont typeface="Arial"/>
              <a:buNone/>
            </a:pPr>
            <a:r>
              <a:rPr b="0" i="0" lang="en-US" sz="2600" u="none" cap="none" strike="noStrike">
                <a:solidFill>
                  <a:srgbClr val="4A4849"/>
                </a:solidFill>
                <a:latin typeface="Arial"/>
                <a:ea typeface="Arial"/>
                <a:cs typeface="Arial"/>
                <a:sym typeface="Arial"/>
              </a:rPr>
              <a:t>Machine learning can highlight the factors that make certain urban areas hotter than others, providing further information to policymakers.</a:t>
            </a:r>
            <a:endParaRPr b="0" i="0" sz="2600" u="none" cap="none" strike="noStrike">
              <a:solidFill>
                <a:srgbClr val="000000"/>
              </a:solidFill>
              <a:latin typeface="Arial"/>
              <a:ea typeface="Arial"/>
              <a:cs typeface="Arial"/>
              <a:sym typeface="Arial"/>
            </a:endParaRPr>
          </a:p>
        </p:txBody>
      </p:sp>
      <p:sp>
        <p:nvSpPr>
          <p:cNvPr id="207" name="Google Shape;207;g38d70a08f4f_0_102"/>
          <p:cNvSpPr txBox="1"/>
          <p:nvPr/>
        </p:nvSpPr>
        <p:spPr>
          <a:xfrm>
            <a:off x="962022" y="4925352"/>
            <a:ext cx="3772200" cy="40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4A4849"/>
                </a:solidFill>
                <a:latin typeface="Arial"/>
                <a:ea typeface="Arial"/>
                <a:cs typeface="Arial"/>
                <a:sym typeface="Arial"/>
              </a:rPr>
              <a:t>Diagnostic</a:t>
            </a:r>
            <a:endParaRPr b="0" i="0" sz="2600" u="none" cap="none" strike="noStrike">
              <a:solidFill>
                <a:srgbClr val="000000"/>
              </a:solidFill>
              <a:latin typeface="Arial"/>
              <a:ea typeface="Arial"/>
              <a:cs typeface="Arial"/>
              <a:sym typeface="Arial"/>
            </a:endParaRPr>
          </a:p>
        </p:txBody>
      </p:sp>
      <p:sp>
        <p:nvSpPr>
          <p:cNvPr id="208" name="Google Shape;208;g38d70a08f4f_0_102"/>
          <p:cNvSpPr txBox="1"/>
          <p:nvPr/>
        </p:nvSpPr>
        <p:spPr>
          <a:xfrm>
            <a:off x="5134295" y="5452740"/>
            <a:ext cx="3760800" cy="28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2600"/>
              <a:buFont typeface="Arial"/>
              <a:buNone/>
            </a:pPr>
            <a:r>
              <a:rPr b="0" i="0" lang="en-US" sz="2600" u="none" cap="none" strike="noStrike">
                <a:solidFill>
                  <a:srgbClr val="4A4849"/>
                </a:solidFill>
                <a:latin typeface="Arial"/>
                <a:ea typeface="Arial"/>
                <a:cs typeface="Arial"/>
                <a:sym typeface="Arial"/>
              </a:rPr>
              <a:t>An algorithm to allocate green infrastructure that prioritizes trees can be contested in hurricane-prone areas where fallen trees may destroy housing.</a:t>
            </a:r>
            <a:endParaRPr b="0" i="0" sz="2600" u="none" cap="none" strike="noStrike">
              <a:solidFill>
                <a:srgbClr val="000000"/>
              </a:solidFill>
              <a:latin typeface="Arial"/>
              <a:ea typeface="Arial"/>
              <a:cs typeface="Arial"/>
              <a:sym typeface="Arial"/>
            </a:endParaRPr>
          </a:p>
        </p:txBody>
      </p:sp>
      <p:sp>
        <p:nvSpPr>
          <p:cNvPr id="209" name="Google Shape;209;g38d70a08f4f_0_102"/>
          <p:cNvSpPr txBox="1"/>
          <p:nvPr/>
        </p:nvSpPr>
        <p:spPr>
          <a:xfrm>
            <a:off x="5134295" y="4925352"/>
            <a:ext cx="3760800" cy="40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4A4849"/>
                </a:solidFill>
                <a:latin typeface="Arial"/>
                <a:ea typeface="Arial"/>
                <a:cs typeface="Arial"/>
                <a:sym typeface="Arial"/>
              </a:rPr>
              <a:t>Formalizer</a:t>
            </a:r>
            <a:endParaRPr b="0" i="0" sz="2600" u="none" cap="none" strike="noStrike">
              <a:solidFill>
                <a:srgbClr val="000000"/>
              </a:solidFill>
              <a:latin typeface="Arial"/>
              <a:ea typeface="Arial"/>
              <a:cs typeface="Arial"/>
              <a:sym typeface="Arial"/>
            </a:endParaRPr>
          </a:p>
        </p:txBody>
      </p:sp>
      <p:sp>
        <p:nvSpPr>
          <p:cNvPr id="210" name="Google Shape;210;g38d70a08f4f_0_102"/>
          <p:cNvSpPr txBox="1"/>
          <p:nvPr/>
        </p:nvSpPr>
        <p:spPr>
          <a:xfrm>
            <a:off x="9273282" y="5452740"/>
            <a:ext cx="3769200" cy="360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2600"/>
              <a:buFont typeface="Arial"/>
              <a:buNone/>
            </a:pPr>
            <a:r>
              <a:rPr b="0" i="0" lang="en-US" sz="2600" u="none" cap="none" strike="noStrike">
                <a:solidFill>
                  <a:srgbClr val="4A4849"/>
                </a:solidFill>
                <a:latin typeface="Arial"/>
                <a:ea typeface="Arial"/>
                <a:cs typeface="Arial"/>
                <a:sym typeface="Arial"/>
              </a:rPr>
              <a:t>While models often formalize the environmental factors of urban heat, they often do not formalize historical and contextual factors such urban planning, housing policy, and transportation policy.</a:t>
            </a:r>
            <a:endParaRPr b="0" i="0" sz="2600" u="none" cap="none" strike="noStrike">
              <a:solidFill>
                <a:srgbClr val="000000"/>
              </a:solidFill>
              <a:latin typeface="Arial"/>
              <a:ea typeface="Arial"/>
              <a:cs typeface="Arial"/>
              <a:sym typeface="Arial"/>
            </a:endParaRPr>
          </a:p>
        </p:txBody>
      </p:sp>
      <p:sp>
        <p:nvSpPr>
          <p:cNvPr id="211" name="Google Shape;211;g38d70a08f4f_0_102"/>
          <p:cNvSpPr txBox="1"/>
          <p:nvPr/>
        </p:nvSpPr>
        <p:spPr>
          <a:xfrm>
            <a:off x="9287451" y="4925352"/>
            <a:ext cx="3772200" cy="40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4A4849"/>
                </a:solidFill>
                <a:latin typeface="Arial"/>
                <a:ea typeface="Arial"/>
                <a:cs typeface="Arial"/>
                <a:sym typeface="Arial"/>
              </a:rPr>
              <a:t>Rebuttal</a:t>
            </a:r>
            <a:endParaRPr b="0" i="0" sz="2600" u="none" cap="none" strike="noStrike">
              <a:solidFill>
                <a:srgbClr val="000000"/>
              </a:solidFill>
              <a:latin typeface="Arial"/>
              <a:ea typeface="Arial"/>
              <a:cs typeface="Arial"/>
              <a:sym typeface="Arial"/>
            </a:endParaRPr>
          </a:p>
        </p:txBody>
      </p:sp>
      <p:sp>
        <p:nvSpPr>
          <p:cNvPr id="212" name="Google Shape;212;g38d70a08f4f_0_102"/>
          <p:cNvSpPr txBox="1"/>
          <p:nvPr/>
        </p:nvSpPr>
        <p:spPr>
          <a:xfrm>
            <a:off x="13450199" y="5452740"/>
            <a:ext cx="3783600" cy="28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2600"/>
              <a:buFont typeface="Arial"/>
              <a:buNone/>
            </a:pPr>
            <a:r>
              <a:rPr b="0" i="0" lang="en-US" sz="2600" u="none" cap="none" strike="noStrike">
                <a:solidFill>
                  <a:srgbClr val="4A4849"/>
                </a:solidFill>
                <a:latin typeface="Arial"/>
                <a:ea typeface="Arial"/>
                <a:cs typeface="Arial"/>
                <a:sym typeface="Arial"/>
              </a:rPr>
              <a:t>Media outlets can bring broad attention to applications of machine learning to climate justice research, making climate justice issues further salient in the public eye.</a:t>
            </a:r>
            <a:endParaRPr b="0" i="0" sz="2600" u="none" cap="none" strike="noStrike">
              <a:solidFill>
                <a:srgbClr val="000000"/>
              </a:solidFill>
              <a:latin typeface="Arial"/>
              <a:ea typeface="Arial"/>
              <a:cs typeface="Arial"/>
              <a:sym typeface="Arial"/>
            </a:endParaRPr>
          </a:p>
        </p:txBody>
      </p:sp>
      <p:sp>
        <p:nvSpPr>
          <p:cNvPr id="213" name="Google Shape;213;g38d70a08f4f_0_102"/>
          <p:cNvSpPr txBox="1"/>
          <p:nvPr/>
        </p:nvSpPr>
        <p:spPr>
          <a:xfrm>
            <a:off x="13450199" y="4925352"/>
            <a:ext cx="3755400" cy="40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4A4849"/>
                </a:solidFill>
                <a:latin typeface="Arial"/>
                <a:ea typeface="Arial"/>
                <a:cs typeface="Arial"/>
                <a:sym typeface="Arial"/>
              </a:rPr>
              <a:t>Synecdoche</a:t>
            </a:r>
            <a:endParaRPr b="0" i="0" sz="2600" u="none" cap="none" strike="noStrike">
              <a:solidFill>
                <a:srgbClr val="000000"/>
              </a:solidFill>
              <a:latin typeface="Arial"/>
              <a:ea typeface="Arial"/>
              <a:cs typeface="Arial"/>
              <a:sym typeface="Arial"/>
            </a:endParaRPr>
          </a:p>
        </p:txBody>
      </p:sp>
      <p:sp>
        <p:nvSpPr>
          <p:cNvPr id="214" name="Google Shape;214;g38d70a08f4f_0_102"/>
          <p:cNvSpPr txBox="1"/>
          <p:nvPr/>
        </p:nvSpPr>
        <p:spPr>
          <a:xfrm>
            <a:off x="962025" y="9801060"/>
            <a:ext cx="13432800" cy="400500"/>
          </a:xfrm>
          <a:prstGeom prst="rect">
            <a:avLst/>
          </a:prstGeom>
          <a:noFill/>
          <a:ln>
            <a:noFill/>
          </a:ln>
        </p:spPr>
        <p:txBody>
          <a:bodyPr anchorCtr="0" anchor="t" bIns="0" lIns="0" spcFirstLastPara="1" rIns="0" wrap="square" tIns="0">
            <a:spAutoFit/>
          </a:bodyPr>
          <a:lstStyle/>
          <a:p>
            <a:pPr indent="0" lvl="0" marL="0" marR="0" rtl="0" algn="l">
              <a:lnSpc>
                <a:spcPct val="139984"/>
              </a:lnSpc>
              <a:spcBef>
                <a:spcPts val="0"/>
              </a:spcBef>
              <a:spcAft>
                <a:spcPts val="0"/>
              </a:spcAft>
              <a:buClr>
                <a:srgbClr val="000000"/>
              </a:buClr>
              <a:buSzPts val="2601"/>
              <a:buFont typeface="Arial"/>
              <a:buNone/>
            </a:pPr>
            <a:r>
              <a:rPr b="0" i="0" lang="en-US" sz="2601" u="none" cap="none" strike="noStrike">
                <a:solidFill>
                  <a:srgbClr val="FFFFFF"/>
                </a:solidFill>
                <a:latin typeface="Arial"/>
                <a:ea typeface="Arial"/>
                <a:cs typeface="Arial"/>
                <a:sym typeface="Arial"/>
              </a:rPr>
              <a:t>Reference:  </a:t>
            </a:r>
            <a:r>
              <a:rPr b="0" i="0" lang="en-US" sz="2601" u="sng" cap="none" strike="noStrike">
                <a:solidFill>
                  <a:srgbClr val="FFFFFF"/>
                </a:solidFill>
                <a:latin typeface="Arial"/>
                <a:ea typeface="Arial"/>
                <a:cs typeface="Arial"/>
                <a:sym typeface="Arial"/>
                <a:hlinkClick r:id="rId3">
                  <a:extLst>
                    <a:ext uri="{A12FA001-AC4F-418D-AE19-62706E023703}">
                      <ahyp:hlinkClr val="tx"/>
                    </a:ext>
                  </a:extLst>
                </a:hlinkClick>
              </a:rPr>
              <a:t>Roles for Computing in Social Change</a:t>
            </a:r>
            <a:r>
              <a:rPr b="0" i="0" lang="en-US" sz="2601" u="none" cap="none" strike="noStrike">
                <a:solidFill>
                  <a:srgbClr val="FFFFFF"/>
                </a:solidFill>
                <a:latin typeface="Arial"/>
                <a:ea typeface="Arial"/>
                <a:cs typeface="Arial"/>
                <a:sym typeface="Arial"/>
              </a:rPr>
              <a:t>, Rediet Abebe et al. (2020)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18" name="Shape 218"/>
        <p:cNvGrpSpPr/>
        <p:nvPr/>
      </p:nvGrpSpPr>
      <p:grpSpPr>
        <a:xfrm>
          <a:off x="0" y="0"/>
          <a:ext cx="0" cy="0"/>
          <a:chOff x="0" y="0"/>
          <a:chExt cx="0" cy="0"/>
        </a:xfrm>
      </p:grpSpPr>
      <p:sp>
        <p:nvSpPr>
          <p:cNvPr id="219" name="Google Shape;219;p9"/>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220" name="Google Shape;220;p9"/>
          <p:cNvGrpSpPr/>
          <p:nvPr/>
        </p:nvGrpSpPr>
        <p:grpSpPr>
          <a:xfrm>
            <a:off x="12109962" y="9570840"/>
            <a:ext cx="7108723" cy="716160"/>
            <a:chOff x="0" y="-38100"/>
            <a:chExt cx="1872256" cy="188619"/>
          </a:xfrm>
        </p:grpSpPr>
        <p:sp>
          <p:nvSpPr>
            <p:cNvPr id="221" name="Google Shape;221;p9"/>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222" name="Google Shape;222;p9"/>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23" name="Google Shape;223;p9"/>
          <p:cNvGrpSpPr/>
          <p:nvPr/>
        </p:nvGrpSpPr>
        <p:grpSpPr>
          <a:xfrm>
            <a:off x="1028700" y="3678303"/>
            <a:ext cx="10928474" cy="5428587"/>
            <a:chOff x="0" y="348285"/>
            <a:chExt cx="14571300" cy="7238115"/>
          </a:xfrm>
        </p:grpSpPr>
        <p:sp>
          <p:nvSpPr>
            <p:cNvPr id="224" name="Google Shape;224;p9"/>
            <p:cNvSpPr txBox="1"/>
            <p:nvPr/>
          </p:nvSpPr>
          <p:spPr>
            <a:xfrm>
              <a:off x="0" y="1071519"/>
              <a:ext cx="145713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A4849"/>
                  </a:solidFill>
                  <a:latin typeface="Arial"/>
                  <a:ea typeface="Arial"/>
                  <a:cs typeface="Arial"/>
                  <a:sym typeface="Arial"/>
                </a:rPr>
                <a:t>It is important to consider a) the context of the setting we are considering (e.g., sea level rise in Louisiana) and b) the context of the data (e.g., the origin, collection, limitations, etc.). </a:t>
              </a:r>
              <a:endParaRPr b="0" i="0" sz="1400" u="none" cap="none" strike="noStrike">
                <a:solidFill>
                  <a:srgbClr val="000000"/>
                </a:solidFill>
                <a:latin typeface="Arial"/>
                <a:ea typeface="Arial"/>
                <a:cs typeface="Arial"/>
                <a:sym typeface="Arial"/>
              </a:endParaRPr>
            </a:p>
          </p:txBody>
        </p:sp>
        <p:sp>
          <p:nvSpPr>
            <p:cNvPr id="225" name="Google Shape;225;p9"/>
            <p:cNvSpPr txBox="1"/>
            <p:nvPr/>
          </p:nvSpPr>
          <p:spPr>
            <a:xfrm>
              <a:off x="0" y="3782581"/>
              <a:ext cx="145713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A4849"/>
                  </a:solidFill>
                  <a:latin typeface="Arial"/>
                  <a:ea typeface="Arial"/>
                  <a:cs typeface="Arial"/>
                  <a:sym typeface="Arial"/>
                </a:rPr>
                <a:t>Current circumstances are mediated by historical factors. It is important to both acknowledge and consider these in our work.</a:t>
              </a:r>
              <a:endParaRPr b="0" i="0" sz="1400" u="none" cap="none" strike="noStrike">
                <a:solidFill>
                  <a:srgbClr val="000000"/>
                </a:solidFill>
                <a:latin typeface="Arial"/>
                <a:ea typeface="Arial"/>
                <a:cs typeface="Arial"/>
                <a:sym typeface="Arial"/>
              </a:endParaRPr>
            </a:p>
          </p:txBody>
        </p:sp>
        <p:sp>
          <p:nvSpPr>
            <p:cNvPr id="226" name="Google Shape;226;p9"/>
            <p:cNvSpPr txBox="1"/>
            <p:nvPr/>
          </p:nvSpPr>
          <p:spPr>
            <a:xfrm>
              <a:off x="0" y="6108600"/>
              <a:ext cx="145713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A4849"/>
                  </a:solidFill>
                  <a:latin typeface="Arial"/>
                  <a:ea typeface="Arial"/>
                  <a:cs typeface="Arial"/>
                  <a:sym typeface="Arial"/>
                </a:rPr>
                <a:t>Communities often have their own perspectives and they may differ from academia/industry. Frontline communities know better what information they need than academics. </a:t>
              </a:r>
              <a:endParaRPr b="0" i="0" sz="1400" u="none" cap="none" strike="noStrike">
                <a:solidFill>
                  <a:srgbClr val="000000"/>
                </a:solidFill>
                <a:latin typeface="Arial"/>
                <a:ea typeface="Arial"/>
                <a:cs typeface="Arial"/>
                <a:sym typeface="Arial"/>
              </a:endParaRPr>
            </a:p>
          </p:txBody>
        </p:sp>
        <p:sp>
          <p:nvSpPr>
            <p:cNvPr id="227" name="Google Shape;227;p9"/>
            <p:cNvSpPr txBox="1"/>
            <p:nvPr/>
          </p:nvSpPr>
          <p:spPr>
            <a:xfrm>
              <a:off x="0" y="348285"/>
              <a:ext cx="14571300" cy="53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99"/>
                <a:buFont typeface="Arial"/>
                <a:buNone/>
              </a:pPr>
              <a:r>
                <a:rPr b="1" i="0" lang="en-US" sz="2599" u="none" cap="none" strike="noStrike">
                  <a:solidFill>
                    <a:srgbClr val="4A4849"/>
                  </a:solidFill>
                  <a:latin typeface="Arial"/>
                  <a:ea typeface="Arial"/>
                  <a:cs typeface="Arial"/>
                  <a:sym typeface="Arial"/>
                </a:rPr>
                <a:t>“The Data Don’t Speak for Themselves” - Data Feminism</a:t>
              </a:r>
              <a:endParaRPr b="0" i="0" sz="1400" u="none" cap="none" strike="noStrike">
                <a:solidFill>
                  <a:srgbClr val="000000"/>
                </a:solidFill>
                <a:latin typeface="Arial"/>
                <a:ea typeface="Arial"/>
                <a:cs typeface="Arial"/>
                <a:sym typeface="Arial"/>
              </a:endParaRPr>
            </a:p>
          </p:txBody>
        </p:sp>
        <p:sp>
          <p:nvSpPr>
            <p:cNvPr id="228" name="Google Shape;228;p9"/>
            <p:cNvSpPr txBox="1"/>
            <p:nvPr/>
          </p:nvSpPr>
          <p:spPr>
            <a:xfrm>
              <a:off x="0" y="3068872"/>
              <a:ext cx="145713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4A4849"/>
                  </a:solidFill>
                  <a:latin typeface="Arial"/>
                  <a:ea typeface="Arial"/>
                  <a:cs typeface="Arial"/>
                  <a:sym typeface="Arial"/>
                </a:rPr>
                <a:t>Historical Factors</a:t>
              </a:r>
              <a:endParaRPr b="0" i="0" sz="1400" u="none" cap="none" strike="noStrike">
                <a:solidFill>
                  <a:srgbClr val="000000"/>
                </a:solidFill>
                <a:latin typeface="Arial"/>
                <a:ea typeface="Arial"/>
                <a:cs typeface="Arial"/>
                <a:sym typeface="Arial"/>
              </a:endParaRPr>
            </a:p>
          </p:txBody>
        </p:sp>
        <p:sp>
          <p:nvSpPr>
            <p:cNvPr id="229" name="Google Shape;229;p9"/>
            <p:cNvSpPr txBox="1"/>
            <p:nvPr/>
          </p:nvSpPr>
          <p:spPr>
            <a:xfrm>
              <a:off x="0" y="5394892"/>
              <a:ext cx="145713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4A4849"/>
                  </a:solidFill>
                  <a:latin typeface="Arial"/>
                  <a:ea typeface="Arial"/>
                  <a:cs typeface="Arial"/>
                  <a:sym typeface="Arial"/>
                </a:rPr>
                <a:t>Community Input</a:t>
              </a:r>
              <a:endParaRPr b="0" i="0" sz="1400" u="none" cap="none" strike="noStrike">
                <a:solidFill>
                  <a:srgbClr val="000000"/>
                </a:solidFill>
                <a:latin typeface="Arial"/>
                <a:ea typeface="Arial"/>
                <a:cs typeface="Arial"/>
                <a:sym typeface="Arial"/>
              </a:endParaRPr>
            </a:p>
          </p:txBody>
        </p:sp>
      </p:grpSp>
      <p:sp>
        <p:nvSpPr>
          <p:cNvPr id="230" name="Google Shape;230;p9"/>
          <p:cNvSpPr/>
          <p:nvPr/>
        </p:nvSpPr>
        <p:spPr>
          <a:xfrm>
            <a:off x="12109962" y="0"/>
            <a:ext cx="6178038" cy="10287000"/>
          </a:xfrm>
          <a:custGeom>
            <a:rect b="b" l="l" r="r" t="t"/>
            <a:pathLst>
              <a:path extrusionOk="0" h="2709333" w="1627138">
                <a:moveTo>
                  <a:pt x="0" y="0"/>
                </a:moveTo>
                <a:lnTo>
                  <a:pt x="1627138" y="0"/>
                </a:lnTo>
                <a:lnTo>
                  <a:pt x="1627138" y="2709333"/>
                </a:lnTo>
                <a:lnTo>
                  <a:pt x="0" y="2709333"/>
                </a:lnTo>
                <a:close/>
              </a:path>
            </a:pathLst>
          </a:custGeom>
          <a:solidFill>
            <a:srgbClr val="5B85A9"/>
          </a:solidFill>
          <a:ln>
            <a:noFill/>
          </a:ln>
        </p:spPr>
      </p:sp>
      <p:sp>
        <p:nvSpPr>
          <p:cNvPr id="231" name="Google Shape;231;p9"/>
          <p:cNvSpPr txBox="1"/>
          <p:nvPr/>
        </p:nvSpPr>
        <p:spPr>
          <a:xfrm>
            <a:off x="12713040" y="3091948"/>
            <a:ext cx="4971900" cy="4103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499"/>
              <a:buFont typeface="Arial"/>
              <a:buNone/>
            </a:pPr>
            <a:r>
              <a:rPr b="1" i="0" lang="en-US" sz="2499" u="none" cap="none" strike="noStrike">
                <a:solidFill>
                  <a:srgbClr val="FFFFFF"/>
                </a:solidFill>
                <a:latin typeface="Arial"/>
                <a:ea typeface="Arial"/>
                <a:cs typeface="Arial"/>
                <a:sym typeface="Arial"/>
              </a:rPr>
              <a:t>CONSIDER THE CONTEXT</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1000"/>
              </a:spcBef>
              <a:spcAft>
                <a:spcPts val="0"/>
              </a:spcAft>
              <a:buClr>
                <a:srgbClr val="000000"/>
              </a:buClr>
              <a:buSzPts val="2499"/>
              <a:buFont typeface="Arial"/>
              <a:buNone/>
            </a:pPr>
            <a:r>
              <a:rPr b="0" i="0" lang="en-US" sz="2499" u="none" cap="none" strike="noStrike">
                <a:solidFill>
                  <a:srgbClr val="FFFFFF"/>
                </a:solidFill>
                <a:latin typeface="Arial"/>
                <a:ea typeface="Arial"/>
                <a:cs typeface="Arial"/>
                <a:sym typeface="Arial"/>
              </a:rPr>
              <a:t>Data feminism asserts that data are not neutral or objective. They are the products of unequal social relations, and this context is essential for conducting accurate, ethical analysis.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1000"/>
              </a:spcBef>
              <a:spcAft>
                <a:spcPts val="0"/>
              </a:spcAft>
              <a:buClr>
                <a:srgbClr val="000000"/>
              </a:buClr>
              <a:buSzPts val="2499"/>
              <a:buFont typeface="Arial"/>
              <a:buNone/>
            </a:pPr>
            <a:r>
              <a:rPr b="0" i="0" lang="en-US" sz="2499" u="none" cap="none" strike="noStrike">
                <a:solidFill>
                  <a:srgbClr val="FFFFFF"/>
                </a:solidFill>
                <a:latin typeface="Arial"/>
                <a:ea typeface="Arial"/>
                <a:cs typeface="Arial"/>
                <a:sym typeface="Arial"/>
              </a:rPr>
              <a:t>Source: </a:t>
            </a:r>
            <a:r>
              <a:rPr b="0" i="0" lang="en-US" sz="2499" u="sng" cap="none" strike="noStrike">
                <a:solidFill>
                  <a:srgbClr val="FFFFFF"/>
                </a:solidFill>
                <a:latin typeface="Arial"/>
                <a:ea typeface="Arial"/>
                <a:cs typeface="Arial"/>
                <a:sym typeface="Arial"/>
                <a:hlinkClick r:id="rId3">
                  <a:extLst>
                    <a:ext uri="{A12FA001-AC4F-418D-AE19-62706E023703}">
                      <ahyp:hlinkClr val="tx"/>
                    </a:ext>
                  </a:extLst>
                </a:hlinkClick>
              </a:rPr>
              <a:t>Data Feminism by D’Ignazio and Klein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99"/>
              <a:buFont typeface="Arial"/>
              <a:buNone/>
            </a:pPr>
            <a:r>
              <a:t/>
            </a:r>
            <a:endParaRPr b="0" i="0" sz="2499" u="sng" cap="none" strike="noStrike">
              <a:solidFill>
                <a:srgbClr val="FFFFFF"/>
              </a:solidFill>
              <a:latin typeface="Arial"/>
              <a:ea typeface="Arial"/>
              <a:cs typeface="Arial"/>
              <a:sym typeface="Arial"/>
              <a:hlinkClick r:id="rId4">
                <a:extLst>
                  <a:ext uri="{A12FA001-AC4F-418D-AE19-62706E023703}">
                    <ahyp:hlinkClr val="tx"/>
                  </a:ext>
                </a:extLst>
              </a:hlinkClick>
            </a:endParaRPr>
          </a:p>
        </p:txBody>
      </p:sp>
      <p:sp>
        <p:nvSpPr>
          <p:cNvPr id="232" name="Google Shape;232;p9"/>
          <p:cNvSpPr txBox="1"/>
          <p:nvPr/>
        </p:nvSpPr>
        <p:spPr>
          <a:xfrm>
            <a:off x="1028700" y="1137450"/>
            <a:ext cx="103509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Contextualizing Our Work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D1872214E7E4AA66A0644C9DCCEFF" ma:contentTypeVersion="20" ma:contentTypeDescription="Create a new document." ma:contentTypeScope="" ma:versionID="b64c251d96184546e269a72f928e5bcc">
  <xsd:schema xmlns:xsd="http://www.w3.org/2001/XMLSchema" xmlns:xs="http://www.w3.org/2001/XMLSchema" xmlns:p="http://schemas.microsoft.com/office/2006/metadata/properties" xmlns:ns2="ce0de229-b968-460b-bfa6-c309bf067a33" xmlns:ns3="b2272a47-6a34-441e-975c-341e732a1f8b" targetNamespace="http://schemas.microsoft.com/office/2006/metadata/properties" ma:root="true" ma:fieldsID="88720662ca1d06016b9613cbd979157d" ns2:_="" ns3:_="">
    <xsd:import namespace="ce0de229-b968-460b-bfa6-c309bf067a33"/>
    <xsd:import namespace="b2272a47-6a34-441e-975c-341e732a1f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DateCreated"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de229-b968-460b-bfa6-c309bf067a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Created" ma:index="20" nillable="true" ma:displayName="Date Created" ma:format="DateOnly" ma:internalName="DateCreated">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3350ec4-10e3-4b5d-9666-7d76f34ba4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272a47-6a34-441e-975c-341e732a1f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8e604a0-3b80-4256-b30c-b3eb53d14f4e}" ma:internalName="TaxCatchAll" ma:showField="CatchAllData" ma:web="b2272a47-6a34-441e-975c-341e732a1f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272a47-6a34-441e-975c-341e732a1f8b" xsi:nil="true"/>
    <DateCreated xmlns="ce0de229-b968-460b-bfa6-c309bf067a33" xsi:nil="true"/>
    <lcf76f155ced4ddcb4097134ff3c332f xmlns="ce0de229-b968-460b-bfa6-c309bf067a3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09EB070-1026-4FD5-8BF9-7FDCCDCBBE20}"/>
</file>

<file path=customXml/itemProps2.xml><?xml version="1.0" encoding="utf-8"?>
<ds:datastoreItem xmlns:ds="http://schemas.openxmlformats.org/officeDocument/2006/customXml" ds:itemID="{2EA60BBF-C82E-4DA6-B316-BE4D651C0859}"/>
</file>

<file path=customXml/itemProps3.xml><?xml version="1.0" encoding="utf-8"?>
<ds:datastoreItem xmlns:ds="http://schemas.openxmlformats.org/officeDocument/2006/customXml" ds:itemID="{37FAEFDE-B3BE-492B-BDBC-662D09ADC7DC}"/>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0x0101001F4D1872214E7E4AA66A0644C9DCCEFF</vt:lpwstr>
  </property>
</Properties>
</file>