
<file path=[Content_Types].xml><?xml version="1.0" encoding="utf-8"?>
<Types xmlns="http://schemas.openxmlformats.org/package/2006/content-types">
  <Default Extension="fntdata" ContentType="application/x-fontdata"/>
  <Default Extension="jpg" ContentType="image/jpeg"/>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10287000" cx="18288000"/>
  <p:notesSz cx="6858000" cy="9144000"/>
  <p:embeddedFontLst>
    <p:embeddedFont>
      <p:font typeface="Finger Paint"/>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7" roundtripDataSignature="AMtx7mhi4t9amEbYIQGI+bD5zlgxUnpd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customXml" Target="../customXml/item2.xml"/><Relationship Id="rId21" Type="http://schemas.openxmlformats.org/officeDocument/2006/relationships/slide" Target="slides/slide16.xml"/><Relationship Id="rId34" Type="http://schemas.openxmlformats.org/officeDocument/2006/relationships/slide" Target="slides/slide29.xml"/><Relationship Id="rId25" Type="http://schemas.openxmlformats.org/officeDocument/2006/relationships/slide" Target="slides/slide20.xml"/><Relationship Id="rId7" Type="http://schemas.openxmlformats.org/officeDocument/2006/relationships/slide" Target="slides/slide2.xml"/><Relationship Id="rId33" Type="http://schemas.openxmlformats.org/officeDocument/2006/relationships/slide" Target="slides/slide28.xml"/><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customXml" Target="../customXml/item1.xml"/><Relationship Id="rId20" Type="http://schemas.openxmlformats.org/officeDocument/2006/relationships/slide" Target="slides/slide15.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24" Type="http://schemas.openxmlformats.org/officeDocument/2006/relationships/slide" Target="slides/slide19.xml"/><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slide" Target="slides/slide27.xml"/><Relationship Id="rId37" Type="http://customschemas.google.com/relationships/presentationmetadata" Target="metadata"/><Relationship Id="rId40" Type="http://schemas.openxmlformats.org/officeDocument/2006/relationships/customXml" Target="../customXml/item3.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font" Target="fonts/FingerPaint-regular.fntdata"/><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14" Type="http://schemas.openxmlformats.org/officeDocument/2006/relationships/slide" Target="slides/slide9.xml"/><Relationship Id="rId8" Type="http://schemas.openxmlformats.org/officeDocument/2006/relationships/slide" Target="slides/slide3.xml"/><Relationship Id="rId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6" name="Google Shape;21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5" name="Google Shape;23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4" name="Google Shape;24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5" name="Google Shape;25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9" name="Google Shape;26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0" name="Google Shape;29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9" name="Google Shape;29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2" name="Google Shape;31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3" name="Google Shape;32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4" name="Google Shape;34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 name="Google Shape;9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7" name="Google Shape;36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6" name="Google Shape;37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8" name="Google Shape;38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7" name="Google Shape;407;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2" name="Google Shape;422;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1" name="Google Shape;431;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5" name="Google Shape;445;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0" name="Google Shape;460;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7" name="Google Shape;467;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4" name="Google Shape;474;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390c685fcb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1" name="Google Shape;481;g390c685fcb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9" name="Google Shape;17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 name="Google Shape;18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2" name="Google Shape;20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3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3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3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3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3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9"/>
          <p:cNvSpPr/>
          <p:nvPr>
            <p:ph idx="2" type="pic"/>
          </p:nvPr>
        </p:nvSpPr>
        <p:spPr>
          <a:xfrm>
            <a:off x="1792288" y="612775"/>
            <a:ext cx="5486400" cy="4114800"/>
          </a:xfrm>
          <a:prstGeom prst="rect">
            <a:avLst/>
          </a:prstGeom>
          <a:noFill/>
          <a:ln>
            <a:noFill/>
          </a:ln>
        </p:spPr>
      </p:sp>
      <p:sp>
        <p:nvSpPr>
          <p:cNvPr id="64" name="Google Shape;64;p3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www.interaction-design.org/literature/book/the-encyclopedia-of-human-computer-interaction-2nd-ed/socio-technical-system-design" TargetMode="External"/><Relationship Id="rId4" Type="http://schemas.openxmlformats.org/officeDocument/2006/relationships/hyperlink" Target="https://www.mdpi.com/2071-1050/11/7/2009"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www.propublica.org/article/machine-bias-risk-assessments-in-criminal-sentencing" TargetMode="External"/><Relationship Id="rId4" Type="http://schemas.openxmlformats.org/officeDocument/2006/relationships/hyperlink" Target="https://www.levernews.com/artificial-intelligence-is-making-the-housing-crisis-wors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hyperlink" Target="https://proceedings.mlr.press/v81/buolamwini18a.html" TargetMode="External"/><Relationship Id="rId5" Type="http://schemas.openxmlformats.org/officeDocument/2006/relationships/hyperlink" Target="https://www.youtube.com/watch?v=TWWsW1w-BVo&amp;t=2s" TargetMode="External"/><Relationship Id="rId6" Type="http://schemas.openxmlformats.org/officeDocument/2006/relationships/hyperlink" Target="https://www.codedbias.com" TargetMode="External"/><Relationship Id="rId7" Type="http://schemas.openxmlformats.org/officeDocument/2006/relationships/hyperlink" Target="https://mit.primo.exlibrisgroup.com/permalink/01MIT_INST/ejdckj/alma9935183392006761" TargetMode="External"/><Relationship Id="rId8" Type="http://schemas.openxmlformats.org/officeDocument/2006/relationships/hyperlink" Target="https://ocw.mit.edu/help/faq-fair-us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www.youtube.com/watch?v=jEXaVm4zzcc" TargetMode="External"/><Relationship Id="rId4" Type="http://schemas.openxmlformats.org/officeDocument/2006/relationships/image" Target="../media/image9.png"/><Relationship Id="rId5" Type="http://schemas.openxmlformats.org/officeDocument/2006/relationships/hyperlink" Target="https://www.nature.com/articles/s42256-024-00793-y" TargetMode="External"/><Relationship Id="rId6" Type="http://schemas.openxmlformats.org/officeDocument/2006/relationships/hyperlink" Target="https://arxiv.org/pdf/2305.05733" TargetMode="External"/><Relationship Id="rId7" Type="http://schemas.openxmlformats.org/officeDocument/2006/relationships/hyperlink" Target="https://youtube.com/watch?v=jEXaVm4zzcc" TargetMode="External"/><Relationship Id="rId8" Type="http://schemas.openxmlformats.org/officeDocument/2006/relationships/hyperlink" Target="https://ocw.mit.edu/help/faq-fair-us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hyperlink" Target="https://matracking.ehs.state.ma.us/Environmental-Data/ej-vulnerable-health/environmental-justice.html" TargetMode="External"/><Relationship Id="rId5" Type="http://schemas.openxmlformats.org/officeDocument/2006/relationships/hyperlink" Target="https://ocw.mit.edu/help/faq-fair-us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edgi-govdata-archiving.github.io/j40-cejst-2/en/#3/33.47/-97.5" TargetMode="External"/><Relationship Id="rId4" Type="http://schemas.openxmlformats.org/officeDocument/2006/relationships/hyperlink" Target="https://www.mass.gov/dph/ej-tool" TargetMode="External"/><Relationship Id="rId5" Type="http://schemas.openxmlformats.org/officeDocument/2006/relationships/hyperlink" Target="https://edgi-govdata-archiving.github.io/j40-cejst-2/en/frequently-asked-questions#3/33.47/-97.5" TargetMode="External"/><Relationship Id="rId6" Type="http://schemas.openxmlformats.org/officeDocument/2006/relationships/hyperlink" Target="https://matracking.ehs.state.ma.us/Environmental-Data/ej-vulnerable-health/environmental-justice.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www.urban.org/sites/default/files/2022-11/Screening%20for%20Environmental%20Justice-%20A%20Framework%20for%20Comparing%20National%2C%20State%2C%20and%20Local%20Data%20Tools.pdf" TargetMode="External"/><Relationship Id="rId4" Type="http://schemas.openxmlformats.org/officeDocument/2006/relationships/hyperlink" Target="https://www.urban.org/research/publication/screening-environmental-justice-framework-comparing-national-state-and-loca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hyperlink" Target="https://commons.wikimedia.org/w/index.php?curid=117721623" TargetMode="External"/><Relationship Id="rId5" Type="http://schemas.openxmlformats.org/officeDocument/2006/relationships/hyperlink" Target="https://ocw.mit.edu/help/faq-fair-us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2.jpg"/><Relationship Id="rId4" Type="http://schemas.openxmlformats.org/officeDocument/2006/relationships/hyperlink" Target="https://unsplash.com/@jonasleupe?utm_content=creditCopyText&amp;utm_medium=referral&amp;utm_source=unsplash" TargetMode="External"/><Relationship Id="rId5" Type="http://schemas.openxmlformats.org/officeDocument/2006/relationships/hyperlink" Target="https://unsplash.com/photos/man-wearing-black-sweater-using-smartphone-WargGLQW_Yk?utm_content=creditCopyText&amp;utm_medium=referral&amp;utm_source=unsplash" TargetMode="External"/><Relationship Id="rId6" Type="http://schemas.openxmlformats.org/officeDocument/2006/relationships/hyperlink" Target="https://dl.acm.org/doi/pdf/10.1145/1240624.1240705"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https://dl.acm.org/doi/10.1145/3313831.3376429" TargetMode="External"/><Relationship Id="rId4" Type="http://schemas.openxmlformats.org/officeDocument/2006/relationships/hyperlink" Target="https://dl.acm.org/doi/10.1145/2531602.2531626" TargetMode="External"/><Relationship Id="rId5" Type="http://schemas.openxmlformats.org/officeDocument/2006/relationships/hyperlink" Target="https://dl.acm.org/doi/10.1145/3563657.3596003"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s://dl.acm.org/doi/10.1145/1240624.1240705" TargetMode="External"/><Relationship Id="rId4" Type="http://schemas.openxmlformats.org/officeDocument/2006/relationships/hyperlink" Target="https://link.springer.com/chapter/10.1007/978-981-19-4472-7_56" TargetMode="External"/><Relationship Id="rId5" Type="http://schemas.openxmlformats.org/officeDocument/2006/relationships/hyperlink" Target="https://dl.acm.org/doi/10.1145/3411764.3445069" TargetMode="External"/><Relationship Id="rId6" Type="http://schemas.openxmlformats.org/officeDocument/2006/relationships/hyperlink" Target="https://dl.acm.org/doi/abs/10.1145/3643834.3661585"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s://heyzine.com/flip-book/b6d84232a2.html" TargetMode="External"/><Relationship Id="rId4" Type="http://schemas.openxmlformats.org/officeDocument/2006/relationships/hyperlink" Target="https://pmc.ncbi.nlm.nih.gov/articles/PMC10162773/" TargetMode="External"/><Relationship Id="rId5" Type="http://schemas.openxmlformats.org/officeDocument/2006/relationships/image" Target="../media/image14.jpg"/><Relationship Id="rId6" Type="http://schemas.openxmlformats.org/officeDocument/2006/relationships/hyperlink" Target="https://unsplash.com/@nordwood?utm_content=creditCopyText&amp;utm_medium=referral&amp;utm_source=unsplash" TargetMode="External"/><Relationship Id="rId7" Type="http://schemas.openxmlformats.org/officeDocument/2006/relationships/hyperlink" Target="https://unsplash.com/photos/black-and-gray-film-camera-near-printed-photos-F3Dde_9thd8?utm_content=creditCopyText&amp;utm_medium=referral&amp;utm_source=unsplash"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5.jpg"/><Relationship Id="rId4" Type="http://schemas.openxmlformats.org/officeDocument/2006/relationships/hyperlink" Target="https://www.washingtonpost.com/technology/2024/10/05/data-center-protest-community-resistance/" TargetMode="External"/><Relationship Id="rId9" Type="http://schemas.openxmlformats.org/officeDocument/2006/relationships/hyperlink" Target="https://unsplash.com/photos/cable-network-M5tzZtFCOfs?utm_content=creditCopyText&amp;utm_medium=referral&amp;utm_source=unsplash" TargetMode="External"/><Relationship Id="rId5" Type="http://schemas.openxmlformats.org/officeDocument/2006/relationships/hyperlink" Target="https://www.bbc.com/news/articles/cz0mlrx0jxno" TargetMode="External"/><Relationship Id="rId6" Type="http://schemas.openxmlformats.org/officeDocument/2006/relationships/hyperlink" Target="https://journals.sagepub.com/doi/full/10.1177/2053951715592429" TargetMode="External"/><Relationship Id="rId7" Type="http://schemas.openxmlformats.org/officeDocument/2006/relationships/hyperlink" Target="https://www.politico.com/news/2025/05/06/elon-musk-xai-memphis-gas-turbines-air-pollution-permits-00317582" TargetMode="External"/><Relationship Id="rId8" Type="http://schemas.openxmlformats.org/officeDocument/2006/relationships/hyperlink" Target="https://unsplash.com/@tvick?utm_content=creditCopyText&amp;utm_medium=referral&amp;utm_source=unsplash"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hyperlink" Target="https://doi.org/10.2307/j.ctv1ghv45t.4" TargetMode="External"/><Relationship Id="rId4" Type="http://schemas.openxmlformats.org/officeDocument/2006/relationships/hyperlink" Target="https://dl.acm.org/doi/10.1145/3600211.3604673" TargetMode="External"/><Relationship Id="rId5" Type="http://schemas.openxmlformats.org/officeDocument/2006/relationships/hyperlink" Target="https://www.cambridge.org/core/journals/environmental-practice/article/abs/environmental-reviews-and-case-studies-accounting-for-diversity-in-environmental-justice-screening-tools-toward-multiple-indices-of-disproportionate-impact/20F4C8BA823AE9CDC7120A521D6895C1?utm_campaign=shareaholic&amp;utm_medium=copy_link&amp;utm_source=bookmark" TargetMode="External"/><Relationship Id="rId6" Type="http://schemas.openxmlformats.org/officeDocument/2006/relationships/hyperlink" Target="https://www.frontiersin.org/journals/environmental-health/articles/10.3389/fenvh.2024.1427495/full" TargetMode="External"/><Relationship Id="rId7" Type="http://schemas.openxmlformats.org/officeDocument/2006/relationships/hyperlink" Target="https://doi.org/10.1145/3563657.3596041" TargetMode="External"/><Relationship Id="rId8" Type="http://schemas.openxmlformats.org/officeDocument/2006/relationships/hyperlink" Target="https://doi.org/10.1145/3563657.3596041"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hyperlink" Target="https://doi.org/10.1207/S15327051HCI1523_5" TargetMode="External"/><Relationship Id="rId4" Type="http://schemas.openxmlformats.org/officeDocument/2006/relationships/hyperlink" Target="https://www.propublica.org/article/machine-bias-risk-assessments-in-criminal-sentencing" TargetMode="External"/><Relationship Id="rId9" Type="http://schemas.openxmlformats.org/officeDocument/2006/relationships/hyperlink" Target="https://doi.org/10.1201/b11963" TargetMode="External"/><Relationship Id="rId5" Type="http://schemas.openxmlformats.org/officeDocument/2006/relationships/hyperlink" Target="https://www.urban.org/research/publication/screening-environmental-justice-framework-comparing-national-state-and-local" TargetMode="External"/><Relationship Id="rId6" Type="http://schemas.openxmlformats.org/officeDocument/2006/relationships/hyperlink" Target="https://www.levernews.com/artificial-intelligence-is-making-the-housing-crisis-worse/" TargetMode="External"/><Relationship Id="rId7" Type="http://schemas.openxmlformats.org/officeDocument/2006/relationships/hyperlink" Target="https://proceedings.mlr.press/v81/buolamwini18a.html" TargetMode="External"/><Relationship Id="rId8" Type="http://schemas.openxmlformats.org/officeDocument/2006/relationships/hyperlink" Target="https://doi.org/10.1201/b1196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hyperlink" Target="https://ocw.mit.edu" TargetMode="External"/><Relationship Id="rId4" Type="http://schemas.openxmlformats.org/officeDocument/2006/relationships/hyperlink" Target="https://ocw.mit.edu/term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ww.theverge.com/2025/1/14/24328120/data-center-executive-order-biden-energy" TargetMode="External"/><Relationship Id="rId4" Type="http://schemas.openxmlformats.org/officeDocument/2006/relationships/image" Target="../media/image3.png"/><Relationship Id="rId11" Type="http://schemas.openxmlformats.org/officeDocument/2006/relationships/hyperlink" Target="https://ocw.mit.edu/help/faq-fair-use/" TargetMode="External"/><Relationship Id="rId10" Type="http://schemas.openxmlformats.org/officeDocument/2006/relationships/hyperlink" Target="https://ocw.mit.edu/help/faq-fair-use/" TargetMode="External"/><Relationship Id="rId9" Type="http://schemas.openxmlformats.org/officeDocument/2006/relationships/hyperlink" Target="https://ocw.mit.edu/help/faq-fair-use/" TargetMode="External"/><Relationship Id="rId5" Type="http://schemas.openxmlformats.org/officeDocument/2006/relationships/image" Target="../media/image7.jpg"/><Relationship Id="rId6" Type="http://schemas.openxmlformats.org/officeDocument/2006/relationships/hyperlink" Target="https://www.youtube.com/watch?v=TWp9N0Nf50M" TargetMode="External"/><Relationship Id="rId7" Type="http://schemas.openxmlformats.org/officeDocument/2006/relationships/hyperlink" Target="https://www.theverge.com/2025/1/14/24328120/data-center-executive-order-biden-energy" TargetMode="External"/><Relationship Id="rId8" Type="http://schemas.openxmlformats.org/officeDocument/2006/relationships/hyperlink" Target="https://www.flickr.com/photos/10816734@N03/15545809392"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hyperlink" Target="https://unsplash.com/@catgirlmutant?utm_content=creditCopyText&amp;utm_medium=referral&amp;utm_source=unsplash" TargetMode="External"/><Relationship Id="rId5" Type="http://schemas.openxmlformats.org/officeDocument/2006/relationships/hyperlink" Target="https://unsplash.com/photos/a-factory-filled-with-lots-of-machines-and-equipment-jADekDuAPSA?utm_content=creditCopyText&amp;utm_medium=referral&amp;utm_source=unsplash"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doi.org/10.1207/S15327051HCI1523_5" TargetMode="External"/><Relationship Id="rId4" Type="http://schemas.openxmlformats.org/officeDocument/2006/relationships/image" Target="../media/image8.jpg"/><Relationship Id="rId5" Type="http://schemas.openxmlformats.org/officeDocument/2006/relationships/hyperlink" Target="https://unsplash.com/@sambalye?utm_content=creditCopyText&amp;utm_medium=referral&amp;utm_source=unsplash" TargetMode="External"/><Relationship Id="rId6" Type="http://schemas.openxmlformats.org/officeDocument/2006/relationships/hyperlink" Target="https://unsplash.com/photos/people-sitting-on-chair-w1FwDvIreZU?utm_content=creditCopyText&amp;utm_medium=referral&amp;utm_source=unsplash"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83" name="Shape 83"/>
        <p:cNvGrpSpPr/>
        <p:nvPr/>
      </p:nvGrpSpPr>
      <p:grpSpPr>
        <a:xfrm>
          <a:off x="0" y="0"/>
          <a:ext cx="0" cy="0"/>
          <a:chOff x="0" y="0"/>
          <a:chExt cx="0" cy="0"/>
        </a:xfrm>
      </p:grpSpPr>
      <p:sp>
        <p:nvSpPr>
          <p:cNvPr id="84" name="Google Shape;84;p1"/>
          <p:cNvSpPr/>
          <p:nvPr/>
        </p:nvSpPr>
        <p:spPr>
          <a:xfrm flipH="1">
            <a:off x="0" y="-58379"/>
            <a:ext cx="18288000" cy="10345379"/>
          </a:xfrm>
          <a:custGeom>
            <a:rect b="b" l="l" r="r" t="t"/>
            <a:pathLst>
              <a:path extrusionOk="0" h="10345379" w="18288000">
                <a:moveTo>
                  <a:pt x="18288000" y="0"/>
                </a:moveTo>
                <a:lnTo>
                  <a:pt x="0" y="0"/>
                </a:lnTo>
                <a:lnTo>
                  <a:pt x="0" y="10345379"/>
                </a:lnTo>
                <a:lnTo>
                  <a:pt x="18288000" y="10345379"/>
                </a:lnTo>
                <a:lnTo>
                  <a:pt x="18288000" y="0"/>
                </a:lnTo>
                <a:close/>
              </a:path>
            </a:pathLst>
          </a:custGeom>
          <a:blipFill rotWithShape="1">
            <a:blip r:embed="rId3">
              <a:alphaModFix/>
            </a:blip>
            <a:stretch>
              <a:fillRect b="-710" l="0" r="0" t="-17281"/>
            </a:stretch>
          </a:blipFill>
          <a:ln>
            <a:noFill/>
          </a:ln>
        </p:spPr>
      </p:sp>
      <p:grpSp>
        <p:nvGrpSpPr>
          <p:cNvPr id="85" name="Google Shape;85;p1"/>
          <p:cNvGrpSpPr/>
          <p:nvPr/>
        </p:nvGrpSpPr>
        <p:grpSpPr>
          <a:xfrm>
            <a:off x="-965629" y="7242129"/>
            <a:ext cx="20784165" cy="2704840"/>
            <a:chOff x="0" y="-38100"/>
            <a:chExt cx="5474019" cy="712386"/>
          </a:xfrm>
        </p:grpSpPr>
        <p:sp>
          <p:nvSpPr>
            <p:cNvPr id="86" name="Google Shape;86;p1"/>
            <p:cNvSpPr/>
            <p:nvPr/>
          </p:nvSpPr>
          <p:spPr>
            <a:xfrm>
              <a:off x="0" y="0"/>
              <a:ext cx="5474019" cy="674286"/>
            </a:xfrm>
            <a:custGeom>
              <a:rect b="b" l="l" r="r" t="t"/>
              <a:pathLst>
                <a:path extrusionOk="0" h="674286" w="5474019">
                  <a:moveTo>
                    <a:pt x="0" y="0"/>
                  </a:moveTo>
                  <a:lnTo>
                    <a:pt x="5474019" y="0"/>
                  </a:lnTo>
                  <a:lnTo>
                    <a:pt x="5474019" y="674286"/>
                  </a:lnTo>
                  <a:lnTo>
                    <a:pt x="0" y="674286"/>
                  </a:lnTo>
                  <a:close/>
                </a:path>
              </a:pathLst>
            </a:custGeom>
            <a:solidFill>
              <a:srgbClr val="5B85A9">
                <a:alpha val="71372"/>
              </a:srgbClr>
            </a:solidFill>
            <a:ln>
              <a:noFill/>
            </a:ln>
          </p:spPr>
        </p:sp>
        <p:sp>
          <p:nvSpPr>
            <p:cNvPr id="87" name="Google Shape;87;p1"/>
            <p:cNvSpPr txBox="1"/>
            <p:nvPr/>
          </p:nvSpPr>
          <p:spPr>
            <a:xfrm>
              <a:off x="0" y="-38100"/>
              <a:ext cx="5474019" cy="712386"/>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8" name="Google Shape;88;p1"/>
          <p:cNvSpPr txBox="1"/>
          <p:nvPr/>
        </p:nvSpPr>
        <p:spPr>
          <a:xfrm>
            <a:off x="5152814" y="7632207"/>
            <a:ext cx="11691863" cy="1096020"/>
          </a:xfrm>
          <a:prstGeom prst="rect">
            <a:avLst/>
          </a:prstGeom>
          <a:noFill/>
          <a:ln>
            <a:noFill/>
          </a:ln>
        </p:spPr>
        <p:txBody>
          <a:bodyPr anchorCtr="0" anchor="t" bIns="0" lIns="0" spcFirstLastPara="1" rIns="0" wrap="square" tIns="0">
            <a:spAutoFit/>
          </a:bodyPr>
          <a:lstStyle/>
          <a:p>
            <a:pPr indent="0" lvl="0" marL="0" marR="0" rtl="0" algn="l">
              <a:lnSpc>
                <a:spcPct val="97000"/>
              </a:lnSpc>
              <a:spcBef>
                <a:spcPts val="0"/>
              </a:spcBef>
              <a:spcAft>
                <a:spcPts val="0"/>
              </a:spcAft>
              <a:buClr>
                <a:srgbClr val="000000"/>
              </a:buClr>
              <a:buSzPts val="8500"/>
              <a:buFont typeface="Arial"/>
              <a:buNone/>
            </a:pPr>
            <a:r>
              <a:rPr b="1" i="0" lang="en-US" sz="8500" u="none" cap="none" strike="noStrike">
                <a:solidFill>
                  <a:srgbClr val="FAF6EE"/>
                </a:solidFill>
                <a:latin typeface="Arial"/>
                <a:ea typeface="Arial"/>
                <a:cs typeface="Arial"/>
                <a:sym typeface="Arial"/>
              </a:rPr>
              <a:t>Climate Justice &amp; </a:t>
            </a:r>
            <a:endParaRPr b="0" i="0" sz="1400" u="none" cap="none" strike="noStrike">
              <a:solidFill>
                <a:srgbClr val="000000"/>
              </a:solidFill>
              <a:latin typeface="Arial"/>
              <a:ea typeface="Arial"/>
              <a:cs typeface="Arial"/>
              <a:sym typeface="Arial"/>
            </a:endParaRPr>
          </a:p>
        </p:txBody>
      </p:sp>
      <p:sp>
        <p:nvSpPr>
          <p:cNvPr id="89" name="Google Shape;89;p1"/>
          <p:cNvSpPr txBox="1"/>
          <p:nvPr/>
        </p:nvSpPr>
        <p:spPr>
          <a:xfrm>
            <a:off x="5152814" y="8729340"/>
            <a:ext cx="13792988" cy="1096020"/>
          </a:xfrm>
          <a:prstGeom prst="rect">
            <a:avLst/>
          </a:prstGeom>
          <a:noFill/>
          <a:ln>
            <a:noFill/>
          </a:ln>
        </p:spPr>
        <p:txBody>
          <a:bodyPr anchorCtr="0" anchor="t" bIns="0" lIns="0" spcFirstLastPara="1" rIns="0" wrap="square" tIns="0">
            <a:spAutoFit/>
          </a:bodyPr>
          <a:lstStyle/>
          <a:p>
            <a:pPr indent="0" lvl="0" marL="0" marR="0" rtl="0" algn="just">
              <a:lnSpc>
                <a:spcPct val="97000"/>
              </a:lnSpc>
              <a:spcBef>
                <a:spcPts val="0"/>
              </a:spcBef>
              <a:spcAft>
                <a:spcPts val="0"/>
              </a:spcAft>
              <a:buClr>
                <a:srgbClr val="000000"/>
              </a:buClr>
              <a:buSzPts val="8500"/>
              <a:buFont typeface="Arial"/>
              <a:buNone/>
            </a:pPr>
            <a:r>
              <a:rPr b="1" i="0" lang="en-US" sz="8500" u="none" cap="none" strike="noStrike">
                <a:solidFill>
                  <a:srgbClr val="BEBEBE"/>
                </a:solidFill>
                <a:latin typeface="Arial"/>
                <a:ea typeface="Arial"/>
                <a:cs typeface="Arial"/>
                <a:sym typeface="Arial"/>
              </a:rPr>
              <a:t>Socio-Technical Systems</a:t>
            </a:r>
            <a:endParaRPr b="0" i="0" sz="1400" u="none" cap="none" strike="noStrike">
              <a:solidFill>
                <a:srgbClr val="000000"/>
              </a:solidFill>
              <a:latin typeface="Arial"/>
              <a:ea typeface="Arial"/>
              <a:cs typeface="Arial"/>
              <a:sym typeface="Arial"/>
            </a:endParaRPr>
          </a:p>
        </p:txBody>
      </p:sp>
      <p:sp>
        <p:nvSpPr>
          <p:cNvPr id="90" name="Google Shape;90;p1"/>
          <p:cNvSpPr/>
          <p:nvPr/>
        </p:nvSpPr>
        <p:spPr>
          <a:xfrm>
            <a:off x="715137" y="7215888"/>
            <a:ext cx="2645904" cy="2645904"/>
          </a:xfrm>
          <a:custGeom>
            <a:rect b="b" l="l" r="r" t="t"/>
            <a:pathLst>
              <a:path extrusionOk="0" h="2645904" w="2645904">
                <a:moveTo>
                  <a:pt x="0" y="0"/>
                </a:moveTo>
                <a:lnTo>
                  <a:pt x="2645904" y="0"/>
                </a:lnTo>
                <a:lnTo>
                  <a:pt x="2645904" y="2645904"/>
                </a:lnTo>
                <a:lnTo>
                  <a:pt x="0" y="2645904"/>
                </a:lnTo>
                <a:lnTo>
                  <a:pt x="0" y="0"/>
                </a:lnTo>
                <a:close/>
              </a:path>
            </a:pathLst>
          </a:custGeom>
          <a:blipFill rotWithShape="1">
            <a:blip r:embed="rId4">
              <a:alphaModFix/>
            </a:blip>
            <a:stretch>
              <a:fillRect b="-6493" l="-14085" r="-13476" t="-1936"/>
            </a:stretch>
          </a:blipFill>
          <a:ln>
            <a:noFill/>
          </a:ln>
        </p:spPr>
      </p:sp>
      <p:sp>
        <p:nvSpPr>
          <p:cNvPr id="91" name="Google Shape;91;p1"/>
          <p:cNvSpPr txBox="1"/>
          <p:nvPr/>
        </p:nvSpPr>
        <p:spPr>
          <a:xfrm rot="-844252">
            <a:off x="3222012" y="8570808"/>
            <a:ext cx="1118772" cy="1102475"/>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Clr>
                <a:srgbClr val="000000"/>
              </a:buClr>
              <a:buSzPts val="6453"/>
              <a:buFont typeface="Arial"/>
              <a:buNone/>
            </a:pPr>
            <a:r>
              <a:rPr b="0" i="0" lang="en-US" sz="6453" u="none" cap="none" strike="noStrike">
                <a:solidFill>
                  <a:srgbClr val="FFFFFF"/>
                </a:solidFill>
                <a:latin typeface="Finger Paint"/>
                <a:ea typeface="Finger Paint"/>
                <a:cs typeface="Finger Paint"/>
                <a:sym typeface="Finger Paint"/>
              </a:rPr>
              <a:t>2.0</a:t>
            </a:r>
            <a:endParaRPr b="0" i="0" sz="1400" u="none" cap="none" strike="noStrike">
              <a:solidFill>
                <a:srgbClr val="000000"/>
              </a:solidFill>
              <a:latin typeface="Arial"/>
              <a:ea typeface="Arial"/>
              <a:cs typeface="Arial"/>
              <a:sym typeface="Arial"/>
            </a:endParaRPr>
          </a:p>
        </p:txBody>
      </p:sp>
      <p:grpSp>
        <p:nvGrpSpPr>
          <p:cNvPr id="92" name="Google Shape;92;p1"/>
          <p:cNvGrpSpPr/>
          <p:nvPr/>
        </p:nvGrpSpPr>
        <p:grpSpPr>
          <a:xfrm>
            <a:off x="13469275" y="406400"/>
            <a:ext cx="4335300" cy="458700"/>
            <a:chOff x="8630575" y="901700"/>
            <a:chExt cx="4335300" cy="458700"/>
          </a:xfrm>
        </p:grpSpPr>
        <p:sp>
          <p:nvSpPr>
            <p:cNvPr id="93" name="Google Shape;93;p1"/>
            <p:cNvSpPr/>
            <p:nvPr/>
          </p:nvSpPr>
          <p:spPr>
            <a:xfrm>
              <a:off x="8630575" y="901700"/>
              <a:ext cx="4335300" cy="458700"/>
            </a:xfrm>
            <a:prstGeom prst="roundRect">
              <a:avLst>
                <a:gd fmla="val 45896" name="adj"/>
              </a:avLst>
            </a:prstGeom>
            <a:solidFill>
              <a:srgbClr val="5B85A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94" name="Google Shape;94;p1"/>
            <p:cNvSpPr txBox="1"/>
            <p:nvPr/>
          </p:nvSpPr>
          <p:spPr>
            <a:xfrm>
              <a:off x="8811747" y="977150"/>
              <a:ext cx="39945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000"/>
                <a:buFont typeface="Arial"/>
                <a:buNone/>
              </a:pPr>
              <a:r>
                <a:rPr b="0" i="0" lang="en-US" sz="2000" u="none" cap="none" strike="noStrike">
                  <a:solidFill>
                    <a:srgbClr val="FAF6EE"/>
                  </a:solidFill>
                  <a:latin typeface="Arial"/>
                  <a:ea typeface="Arial"/>
                  <a:cs typeface="Arial"/>
                  <a:sym typeface="Arial"/>
                </a:rPr>
                <a:t> DISCIPLINE-SPECIFIC MODULE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217" name="Shape 217"/>
        <p:cNvGrpSpPr/>
        <p:nvPr/>
      </p:nvGrpSpPr>
      <p:grpSpPr>
        <a:xfrm>
          <a:off x="0" y="0"/>
          <a:ext cx="0" cy="0"/>
          <a:chOff x="0" y="0"/>
          <a:chExt cx="0" cy="0"/>
        </a:xfrm>
      </p:grpSpPr>
      <p:sp>
        <p:nvSpPr>
          <p:cNvPr id="218" name="Google Shape;218;p10"/>
          <p:cNvSpPr/>
          <p:nvPr/>
        </p:nvSpPr>
        <p:spPr>
          <a:xfrm>
            <a:off x="6568563" y="9715500"/>
            <a:ext cx="12967519" cy="571500"/>
          </a:xfrm>
          <a:custGeom>
            <a:rect b="b" l="l" r="r" t="t"/>
            <a:pathLst>
              <a:path extrusionOk="0" h="150519" w="3415314">
                <a:moveTo>
                  <a:pt x="0" y="0"/>
                </a:moveTo>
                <a:lnTo>
                  <a:pt x="3415314" y="0"/>
                </a:lnTo>
                <a:lnTo>
                  <a:pt x="3415314" y="150519"/>
                </a:lnTo>
                <a:lnTo>
                  <a:pt x="0" y="150519"/>
                </a:lnTo>
                <a:close/>
              </a:path>
            </a:pathLst>
          </a:custGeom>
          <a:solidFill>
            <a:srgbClr val="4A4849"/>
          </a:solidFill>
          <a:ln>
            <a:noFill/>
          </a:ln>
        </p:spPr>
      </p:sp>
      <p:sp>
        <p:nvSpPr>
          <p:cNvPr id="219" name="Google Shape;219;p10"/>
          <p:cNvSpPr txBox="1"/>
          <p:nvPr/>
        </p:nvSpPr>
        <p:spPr>
          <a:xfrm>
            <a:off x="1038162" y="1695674"/>
            <a:ext cx="4254000" cy="147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4A4849"/>
                </a:solidFill>
                <a:latin typeface="Arial"/>
                <a:ea typeface="Arial"/>
                <a:cs typeface="Arial"/>
                <a:sym typeface="Arial"/>
              </a:rPr>
              <a:t>UNDERSTANDING SOCIO-TECHNICAL SYSTEMS</a:t>
            </a:r>
            <a:endParaRPr b="0" i="0" sz="1400" u="none" cap="none" strike="noStrike">
              <a:solidFill>
                <a:srgbClr val="000000"/>
              </a:solidFill>
              <a:latin typeface="Arial"/>
              <a:ea typeface="Arial"/>
              <a:cs typeface="Arial"/>
              <a:sym typeface="Arial"/>
            </a:endParaRPr>
          </a:p>
        </p:txBody>
      </p:sp>
      <p:grpSp>
        <p:nvGrpSpPr>
          <p:cNvPr id="220" name="Google Shape;220;p10"/>
          <p:cNvGrpSpPr/>
          <p:nvPr/>
        </p:nvGrpSpPr>
        <p:grpSpPr>
          <a:xfrm>
            <a:off x="1028700" y="6626220"/>
            <a:ext cx="5179725" cy="2427218"/>
            <a:chOff x="0" y="-47625"/>
            <a:chExt cx="6906300" cy="3236290"/>
          </a:xfrm>
        </p:grpSpPr>
        <p:sp>
          <p:nvSpPr>
            <p:cNvPr id="221" name="Google Shape;221;p10"/>
            <p:cNvSpPr txBox="1"/>
            <p:nvPr/>
          </p:nvSpPr>
          <p:spPr>
            <a:xfrm>
              <a:off x="0" y="622165"/>
              <a:ext cx="6906300" cy="2566500"/>
            </a:xfrm>
            <a:prstGeom prst="rect">
              <a:avLst/>
            </a:prstGeom>
            <a:noFill/>
            <a:ln>
              <a:noFill/>
            </a:ln>
          </p:spPr>
          <p:txBody>
            <a:bodyPr anchorCtr="0" anchor="t" bIns="0" lIns="0" spcFirstLastPara="1" rIns="0" wrap="square" tIns="0">
              <a:spAutoFit/>
            </a:bodyPr>
            <a:lstStyle/>
            <a:p>
              <a:pPr indent="-387412"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Do you think about social impacts when you write code or design products now?</a:t>
              </a:r>
              <a:endParaRPr b="0" i="0" sz="1400" u="none" cap="none" strike="noStrike">
                <a:solidFill>
                  <a:srgbClr val="000000"/>
                </a:solidFill>
                <a:latin typeface="Arial"/>
                <a:ea typeface="Arial"/>
                <a:cs typeface="Arial"/>
                <a:sym typeface="Arial"/>
              </a:endParaRPr>
            </a:p>
            <a:p>
              <a:pPr indent="-387412"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How do you think about the environment in the systems?</a:t>
              </a:r>
              <a:endParaRPr b="0" i="0" sz="1400" u="none" cap="none" strike="noStrike">
                <a:solidFill>
                  <a:srgbClr val="000000"/>
                </a:solidFill>
                <a:latin typeface="Arial"/>
                <a:ea typeface="Arial"/>
                <a:cs typeface="Arial"/>
                <a:sym typeface="Arial"/>
              </a:endParaRPr>
            </a:p>
          </p:txBody>
        </p:sp>
        <p:sp>
          <p:nvSpPr>
            <p:cNvPr id="222" name="Google Shape;222;p10"/>
            <p:cNvSpPr txBox="1"/>
            <p:nvPr/>
          </p:nvSpPr>
          <p:spPr>
            <a:xfrm>
              <a:off x="0" y="-47625"/>
              <a:ext cx="69063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501"/>
                <a:buFont typeface="Arial"/>
                <a:buNone/>
              </a:pPr>
              <a:r>
                <a:rPr b="1" i="0" lang="en-US" sz="2501" u="none" cap="none" strike="noStrike">
                  <a:solidFill>
                    <a:srgbClr val="4A4849"/>
                  </a:solidFill>
                  <a:latin typeface="Arial"/>
                  <a:ea typeface="Arial"/>
                  <a:cs typeface="Arial"/>
                  <a:sym typeface="Arial"/>
                </a:rPr>
                <a:t>Step 2: Pre-reading questions</a:t>
              </a:r>
              <a:endParaRPr b="0" i="0" sz="1400" u="none" cap="none" strike="noStrike">
                <a:solidFill>
                  <a:srgbClr val="000000"/>
                </a:solidFill>
                <a:latin typeface="Arial"/>
                <a:ea typeface="Arial"/>
                <a:cs typeface="Arial"/>
                <a:sym typeface="Arial"/>
              </a:endParaRPr>
            </a:p>
          </p:txBody>
        </p:sp>
      </p:grpSp>
      <p:sp>
        <p:nvSpPr>
          <p:cNvPr id="223" name="Google Shape;223;p10"/>
          <p:cNvSpPr/>
          <p:nvPr/>
        </p:nvSpPr>
        <p:spPr>
          <a:xfrm>
            <a:off x="-540160" y="9715500"/>
            <a:ext cx="7108723" cy="571500"/>
          </a:xfrm>
          <a:custGeom>
            <a:rect b="b" l="l" r="r" t="t"/>
            <a:pathLst>
              <a:path extrusionOk="0" h="150519" w="1872256">
                <a:moveTo>
                  <a:pt x="0" y="0"/>
                </a:moveTo>
                <a:lnTo>
                  <a:pt x="1872256" y="0"/>
                </a:lnTo>
                <a:lnTo>
                  <a:pt x="1872256" y="150519"/>
                </a:lnTo>
                <a:lnTo>
                  <a:pt x="0" y="150519"/>
                </a:lnTo>
                <a:close/>
              </a:path>
            </a:pathLst>
          </a:custGeom>
          <a:solidFill>
            <a:srgbClr val="5B85A9"/>
          </a:solidFill>
          <a:ln>
            <a:noFill/>
          </a:ln>
        </p:spPr>
      </p:sp>
      <p:grpSp>
        <p:nvGrpSpPr>
          <p:cNvPr id="224" name="Google Shape;224;p10"/>
          <p:cNvGrpSpPr/>
          <p:nvPr/>
        </p:nvGrpSpPr>
        <p:grpSpPr>
          <a:xfrm>
            <a:off x="1028700" y="3538738"/>
            <a:ext cx="5179725" cy="2812193"/>
            <a:chOff x="0" y="357810"/>
            <a:chExt cx="6906300" cy="3749590"/>
          </a:xfrm>
        </p:grpSpPr>
        <p:sp>
          <p:nvSpPr>
            <p:cNvPr id="225" name="Google Shape;225;p10"/>
            <p:cNvSpPr txBox="1"/>
            <p:nvPr/>
          </p:nvSpPr>
          <p:spPr>
            <a:xfrm>
              <a:off x="0" y="1027600"/>
              <a:ext cx="6906300" cy="3079800"/>
            </a:xfrm>
            <a:prstGeom prst="rect">
              <a:avLst/>
            </a:prstGeom>
            <a:noFill/>
            <a:ln>
              <a:noFill/>
            </a:ln>
          </p:spPr>
          <p:txBody>
            <a:bodyPr anchorCtr="0" anchor="t" bIns="0" lIns="0" spcFirstLastPara="1" rIns="0" wrap="square" tIns="0">
              <a:spAutoFit/>
            </a:bodyPr>
            <a:lstStyle/>
            <a:p>
              <a:pPr indent="-273113" lvl="1" marL="457200" marR="0" rtl="0" algn="l">
                <a:lnSpc>
                  <a:spcPct val="100000"/>
                </a:lnSpc>
                <a:spcBef>
                  <a:spcPts val="0"/>
                </a:spcBef>
                <a:spcAft>
                  <a:spcPts val="0"/>
                </a:spcAft>
                <a:buClr>
                  <a:srgbClr val="4A4849"/>
                </a:buClr>
                <a:buSzPts val="2501"/>
                <a:buFont typeface="Arial"/>
                <a:buAutoNum type="arabicPeriod"/>
              </a:pPr>
              <a:r>
                <a:rPr b="0" i="1" lang="en-US" sz="2501" u="sng" cap="none" strike="noStrike">
                  <a:solidFill>
                    <a:srgbClr val="4A4849"/>
                  </a:solidFill>
                  <a:latin typeface="Arial"/>
                  <a:ea typeface="Arial"/>
                  <a:cs typeface="Arial"/>
                  <a:sym typeface="Arial"/>
                  <a:hlinkClick r:id="rId3">
                    <a:extLst>
                      <a:ext uri="{A12FA001-AC4F-418D-AE19-62706E023703}">
                        <ahyp:hlinkClr val="tx"/>
                      </a:ext>
                    </a:extLst>
                  </a:hlinkClick>
                </a:rPr>
                <a:t>Socio-Technical System Design</a:t>
              </a:r>
              <a:endParaRPr b="0" i="0" sz="1400" u="none" cap="none" strike="noStrike">
                <a:solidFill>
                  <a:srgbClr val="000000"/>
                </a:solidFill>
                <a:latin typeface="Arial"/>
                <a:ea typeface="Arial"/>
                <a:cs typeface="Arial"/>
                <a:sym typeface="Arial"/>
              </a:endParaRPr>
            </a:p>
            <a:p>
              <a:pPr indent="-273113" lvl="1" marL="457200" marR="0" rtl="0" algn="l">
                <a:lnSpc>
                  <a:spcPct val="100000"/>
                </a:lnSpc>
                <a:spcBef>
                  <a:spcPts val="0"/>
                </a:spcBef>
                <a:spcAft>
                  <a:spcPts val="0"/>
                </a:spcAft>
                <a:buClr>
                  <a:srgbClr val="4A4849"/>
                </a:buClr>
                <a:buSzPts val="2501"/>
                <a:buFont typeface="Arial"/>
                <a:buAutoNum type="arabicPeriod"/>
              </a:pPr>
              <a:r>
                <a:rPr b="0" i="1" lang="en-US" sz="2501" u="sng" cap="none" strike="noStrike">
                  <a:solidFill>
                    <a:srgbClr val="4A4849"/>
                  </a:solidFill>
                  <a:latin typeface="Arial"/>
                  <a:ea typeface="Arial"/>
                  <a:cs typeface="Arial"/>
                  <a:sym typeface="Arial"/>
                  <a:hlinkClick r:id="rId4">
                    <a:extLst>
                      <a:ext uri="{A12FA001-AC4F-418D-AE19-62706E023703}">
                        <ahyp:hlinkClr val="tx"/>
                      </a:ext>
                    </a:extLst>
                  </a:hlinkClick>
                </a:rPr>
                <a:t>Bringing Technology into Social-Ecological Systems Research—Motivations for a Socio-Technical-Ecological Systems Approach</a:t>
              </a:r>
              <a:endParaRPr b="0" i="0" sz="1400" u="none" cap="none" strike="noStrike">
                <a:solidFill>
                  <a:srgbClr val="000000"/>
                </a:solidFill>
                <a:latin typeface="Arial"/>
                <a:ea typeface="Arial"/>
                <a:cs typeface="Arial"/>
                <a:sym typeface="Arial"/>
              </a:endParaRPr>
            </a:p>
          </p:txBody>
        </p:sp>
        <p:sp>
          <p:nvSpPr>
            <p:cNvPr id="226" name="Google Shape;226;p10"/>
            <p:cNvSpPr txBox="1"/>
            <p:nvPr/>
          </p:nvSpPr>
          <p:spPr>
            <a:xfrm>
              <a:off x="0" y="357810"/>
              <a:ext cx="69063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501"/>
                <a:buFont typeface="Arial"/>
                <a:buNone/>
              </a:pPr>
              <a:r>
                <a:rPr b="1" i="0" lang="en-US" sz="2501" u="none" cap="none" strike="noStrike">
                  <a:solidFill>
                    <a:srgbClr val="4A4849"/>
                  </a:solidFill>
                  <a:latin typeface="Arial"/>
                  <a:ea typeface="Arial"/>
                  <a:cs typeface="Arial"/>
                  <a:sym typeface="Arial"/>
                </a:rPr>
                <a:t>Step 1: Read and analyze</a:t>
              </a:r>
              <a:endParaRPr b="0" i="0" sz="1400" u="none" cap="none" strike="noStrike">
                <a:solidFill>
                  <a:srgbClr val="000000"/>
                </a:solidFill>
                <a:latin typeface="Arial"/>
                <a:ea typeface="Arial"/>
                <a:cs typeface="Arial"/>
                <a:sym typeface="Arial"/>
              </a:endParaRPr>
            </a:p>
          </p:txBody>
        </p:sp>
      </p:grpSp>
      <p:grpSp>
        <p:nvGrpSpPr>
          <p:cNvPr id="227" name="Google Shape;227;p10"/>
          <p:cNvGrpSpPr/>
          <p:nvPr/>
        </p:nvGrpSpPr>
        <p:grpSpPr>
          <a:xfrm>
            <a:off x="8234329" y="1631380"/>
            <a:ext cx="8934975" cy="5506793"/>
            <a:chOff x="0" y="-47625"/>
            <a:chExt cx="11913300" cy="7342390"/>
          </a:xfrm>
        </p:grpSpPr>
        <p:sp>
          <p:nvSpPr>
            <p:cNvPr id="228" name="Google Shape;228;p10"/>
            <p:cNvSpPr txBox="1"/>
            <p:nvPr/>
          </p:nvSpPr>
          <p:spPr>
            <a:xfrm>
              <a:off x="0" y="622165"/>
              <a:ext cx="11913300" cy="6672600"/>
            </a:xfrm>
            <a:prstGeom prst="rect">
              <a:avLst/>
            </a:prstGeom>
            <a:noFill/>
            <a:ln>
              <a:noFill/>
            </a:ln>
          </p:spPr>
          <p:txBody>
            <a:bodyPr anchorCtr="0" anchor="t" bIns="0" lIns="0" spcFirstLastPara="1" rIns="0" wrap="square" tIns="0">
              <a:spAutoFit/>
            </a:bodyPr>
            <a:lstStyle/>
            <a:p>
              <a:pPr indent="-387412"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How does the socio-technical system design differ from the socio-technical-ecological systems approach?</a:t>
              </a:r>
              <a:endParaRPr b="0" i="0" sz="1400" u="none" cap="none" strike="noStrike">
                <a:solidFill>
                  <a:srgbClr val="000000"/>
                </a:solidFill>
                <a:latin typeface="Arial"/>
                <a:ea typeface="Arial"/>
                <a:cs typeface="Arial"/>
                <a:sym typeface="Arial"/>
              </a:endParaRPr>
            </a:p>
            <a:p>
              <a:pPr indent="-387412"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Think about a specific system that you use every day (ie: text messaging). What is a socio-technical-ecological approach to thinking about the system?</a:t>
              </a:r>
              <a:endParaRPr b="0" i="0" sz="1400" u="none" cap="none" strike="noStrike">
                <a:solidFill>
                  <a:srgbClr val="000000"/>
                </a:solidFill>
                <a:latin typeface="Arial"/>
                <a:ea typeface="Arial"/>
                <a:cs typeface="Arial"/>
                <a:sym typeface="Arial"/>
              </a:endParaRPr>
            </a:p>
            <a:p>
              <a:pPr indent="-387412"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How might your own field or research take a socio-technical-ecological system approach?</a:t>
              </a:r>
              <a:endParaRPr b="0" i="0" sz="1400" u="none" cap="none" strike="noStrike">
                <a:solidFill>
                  <a:srgbClr val="000000"/>
                </a:solidFill>
                <a:latin typeface="Arial"/>
                <a:ea typeface="Arial"/>
                <a:cs typeface="Arial"/>
                <a:sym typeface="Arial"/>
              </a:endParaRPr>
            </a:p>
            <a:p>
              <a:pPr indent="-387412"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What are the downsides of a socio-technical-ecological approach? Does adding the ecological drop something from the socio-technical system approach?</a:t>
              </a:r>
              <a:endParaRPr b="0" i="0" sz="1400" u="none" cap="none" strike="noStrike">
                <a:solidFill>
                  <a:srgbClr val="000000"/>
                </a:solidFill>
                <a:latin typeface="Arial"/>
                <a:ea typeface="Arial"/>
                <a:cs typeface="Arial"/>
                <a:sym typeface="Arial"/>
              </a:endParaRPr>
            </a:p>
            <a:p>
              <a:pPr indent="-387412"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How does the socio-technical-ecological approach speak to what you know about environmental, climate or energy justice?</a:t>
              </a:r>
              <a:endParaRPr b="0" i="0" sz="1400" u="none" cap="none" strike="noStrike">
                <a:solidFill>
                  <a:srgbClr val="000000"/>
                </a:solidFill>
                <a:latin typeface="Arial"/>
                <a:ea typeface="Arial"/>
                <a:cs typeface="Arial"/>
                <a:sym typeface="Arial"/>
              </a:endParaRPr>
            </a:p>
          </p:txBody>
        </p:sp>
        <p:sp>
          <p:nvSpPr>
            <p:cNvPr id="229" name="Google Shape;229;p10"/>
            <p:cNvSpPr txBox="1"/>
            <p:nvPr/>
          </p:nvSpPr>
          <p:spPr>
            <a:xfrm>
              <a:off x="0" y="-47625"/>
              <a:ext cx="119133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501"/>
                <a:buFont typeface="Arial"/>
                <a:buNone/>
              </a:pPr>
              <a:r>
                <a:rPr b="1" i="0" lang="en-US" sz="2501" u="none" cap="none" strike="noStrike">
                  <a:solidFill>
                    <a:srgbClr val="4A4849"/>
                  </a:solidFill>
                  <a:latin typeface="Arial"/>
                  <a:ea typeface="Arial"/>
                  <a:cs typeface="Arial"/>
                  <a:sym typeface="Arial"/>
                </a:rPr>
                <a:t>Step 3: Class discussion questions</a:t>
              </a:r>
              <a:endParaRPr b="0" i="0" sz="1400" u="none" cap="none" strike="noStrike">
                <a:solidFill>
                  <a:srgbClr val="000000"/>
                </a:solidFill>
                <a:latin typeface="Arial"/>
                <a:ea typeface="Arial"/>
                <a:cs typeface="Arial"/>
                <a:sym typeface="Arial"/>
              </a:endParaRPr>
            </a:p>
          </p:txBody>
        </p:sp>
      </p:grpSp>
      <p:grpSp>
        <p:nvGrpSpPr>
          <p:cNvPr id="230" name="Google Shape;230;p10"/>
          <p:cNvGrpSpPr/>
          <p:nvPr/>
        </p:nvGrpSpPr>
        <p:grpSpPr>
          <a:xfrm>
            <a:off x="962025" y="1003725"/>
            <a:ext cx="8746178" cy="458700"/>
            <a:chOff x="962025" y="1003725"/>
            <a:chExt cx="8746178" cy="458700"/>
          </a:xfrm>
        </p:grpSpPr>
        <p:sp>
          <p:nvSpPr>
            <p:cNvPr id="231" name="Google Shape;231;p10"/>
            <p:cNvSpPr/>
            <p:nvPr/>
          </p:nvSpPr>
          <p:spPr>
            <a:xfrm>
              <a:off x="962025" y="1003725"/>
              <a:ext cx="1928700" cy="458700"/>
            </a:xfrm>
            <a:prstGeom prst="roundRect">
              <a:avLst>
                <a:gd fmla="val 45896" name="adj"/>
              </a:avLst>
            </a:prstGeom>
            <a:solidFill>
              <a:srgbClr val="5B85A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32" name="Google Shape;232;p10"/>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000"/>
                <a:buFont typeface="Arial"/>
                <a:buNone/>
              </a:pPr>
              <a:r>
                <a:rPr b="0" i="0" lang="en-US" sz="2000" u="none" cap="none" strike="noStrike">
                  <a:solidFill>
                    <a:srgbClr val="FAF6EE"/>
                  </a:solidFill>
                  <a:latin typeface="Arial"/>
                  <a:ea typeface="Arial"/>
                  <a:cs typeface="Arial"/>
                  <a:sym typeface="Arial"/>
                </a:rPr>
                <a:t>ACTIVITY #2</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236" name="Shape 236"/>
        <p:cNvGrpSpPr/>
        <p:nvPr/>
      </p:nvGrpSpPr>
      <p:grpSpPr>
        <a:xfrm>
          <a:off x="0" y="0"/>
          <a:ext cx="0" cy="0"/>
          <a:chOff x="0" y="0"/>
          <a:chExt cx="0" cy="0"/>
        </a:xfrm>
      </p:grpSpPr>
      <p:sp>
        <p:nvSpPr>
          <p:cNvPr id="237" name="Google Shape;237;p11"/>
          <p:cNvSpPr/>
          <p:nvPr/>
        </p:nvSpPr>
        <p:spPr>
          <a:xfrm>
            <a:off x="-1248082" y="9715500"/>
            <a:ext cx="13358044" cy="571500"/>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238" name="Google Shape;238;p11"/>
          <p:cNvSpPr/>
          <p:nvPr/>
        </p:nvSpPr>
        <p:spPr>
          <a:xfrm>
            <a:off x="12109962" y="0"/>
            <a:ext cx="6178038" cy="10287000"/>
          </a:xfrm>
          <a:custGeom>
            <a:rect b="b" l="l" r="r" t="t"/>
            <a:pathLst>
              <a:path extrusionOk="0" h="2709333" w="1627138">
                <a:moveTo>
                  <a:pt x="0" y="0"/>
                </a:moveTo>
                <a:lnTo>
                  <a:pt x="1627138" y="0"/>
                </a:lnTo>
                <a:lnTo>
                  <a:pt x="1627138" y="2709333"/>
                </a:lnTo>
                <a:lnTo>
                  <a:pt x="0" y="2709333"/>
                </a:lnTo>
                <a:close/>
              </a:path>
            </a:pathLst>
          </a:custGeom>
          <a:solidFill>
            <a:srgbClr val="5B85A9"/>
          </a:solidFill>
          <a:ln>
            <a:noFill/>
          </a:ln>
        </p:spPr>
      </p:sp>
      <p:grpSp>
        <p:nvGrpSpPr>
          <p:cNvPr id="239" name="Google Shape;239;p11"/>
          <p:cNvGrpSpPr/>
          <p:nvPr/>
        </p:nvGrpSpPr>
        <p:grpSpPr>
          <a:xfrm>
            <a:off x="1028700" y="2314763"/>
            <a:ext cx="10723725" cy="5771220"/>
            <a:chOff x="0" y="104775"/>
            <a:chExt cx="14298300" cy="7694960"/>
          </a:xfrm>
        </p:grpSpPr>
        <p:sp>
          <p:nvSpPr>
            <p:cNvPr id="240" name="Google Shape;240;p11"/>
            <p:cNvSpPr txBox="1"/>
            <p:nvPr/>
          </p:nvSpPr>
          <p:spPr>
            <a:xfrm>
              <a:off x="0" y="104775"/>
              <a:ext cx="14298300" cy="666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831"/>
                <a:buFont typeface="Arial"/>
                <a:buNone/>
              </a:pPr>
              <a:r>
                <a:rPr b="1" i="0" lang="en-US" sz="10831" u="none" cap="none" strike="noStrike">
                  <a:solidFill>
                    <a:srgbClr val="4A4849"/>
                  </a:solidFill>
                  <a:latin typeface="Arial"/>
                  <a:ea typeface="Arial"/>
                  <a:cs typeface="Arial"/>
                  <a:sym typeface="Arial"/>
                </a:rPr>
                <a:t>Auditing Machine Learning</a:t>
              </a:r>
              <a:endParaRPr b="0" i="0" sz="1400" u="none" cap="none" strike="noStrike">
                <a:solidFill>
                  <a:srgbClr val="000000"/>
                </a:solidFill>
                <a:latin typeface="Arial"/>
                <a:ea typeface="Arial"/>
                <a:cs typeface="Arial"/>
                <a:sym typeface="Arial"/>
              </a:endParaRPr>
            </a:p>
          </p:txBody>
        </p:sp>
        <p:sp>
          <p:nvSpPr>
            <p:cNvPr id="241" name="Google Shape;241;p11"/>
            <p:cNvSpPr txBox="1"/>
            <p:nvPr/>
          </p:nvSpPr>
          <p:spPr>
            <a:xfrm>
              <a:off x="0" y="7143035"/>
              <a:ext cx="13915500" cy="65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4A4849"/>
                  </a:solidFill>
                  <a:latin typeface="Arial"/>
                  <a:ea typeface="Arial"/>
                  <a:cs typeface="Arial"/>
                  <a:sym typeface="Arial"/>
                </a:rPr>
                <a:t>PART 3</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245" name="Shape 245"/>
        <p:cNvGrpSpPr/>
        <p:nvPr/>
      </p:nvGrpSpPr>
      <p:grpSpPr>
        <a:xfrm>
          <a:off x="0" y="0"/>
          <a:ext cx="0" cy="0"/>
          <a:chOff x="0" y="0"/>
          <a:chExt cx="0" cy="0"/>
        </a:xfrm>
      </p:grpSpPr>
      <p:sp>
        <p:nvSpPr>
          <p:cNvPr id="246" name="Google Shape;246;p12"/>
          <p:cNvSpPr/>
          <p:nvPr/>
        </p:nvSpPr>
        <p:spPr>
          <a:xfrm>
            <a:off x="-1248082" y="9715500"/>
            <a:ext cx="13358044" cy="571500"/>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grpSp>
        <p:nvGrpSpPr>
          <p:cNvPr id="247" name="Google Shape;247;p12"/>
          <p:cNvGrpSpPr/>
          <p:nvPr/>
        </p:nvGrpSpPr>
        <p:grpSpPr>
          <a:xfrm>
            <a:off x="1028700" y="1078706"/>
            <a:ext cx="10378799" cy="6893955"/>
            <a:chOff x="0" y="66675"/>
            <a:chExt cx="13838400" cy="9191940"/>
          </a:xfrm>
        </p:grpSpPr>
        <p:sp>
          <p:nvSpPr>
            <p:cNvPr id="248" name="Google Shape;248;p12"/>
            <p:cNvSpPr txBox="1"/>
            <p:nvPr/>
          </p:nvSpPr>
          <p:spPr>
            <a:xfrm>
              <a:off x="0" y="66675"/>
              <a:ext cx="13838400" cy="143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999"/>
                <a:buFont typeface="Arial"/>
                <a:buNone/>
              </a:pPr>
              <a:r>
                <a:rPr b="1" i="0" lang="en-US" sz="6999" u="none" cap="none" strike="noStrike">
                  <a:solidFill>
                    <a:srgbClr val="4A4849"/>
                  </a:solidFill>
                  <a:latin typeface="Arial"/>
                  <a:ea typeface="Arial"/>
                  <a:cs typeface="Arial"/>
                  <a:sym typeface="Arial"/>
                </a:rPr>
                <a:t>Context</a:t>
              </a:r>
              <a:endParaRPr b="0" i="0" sz="1400" u="none" cap="none" strike="noStrike">
                <a:solidFill>
                  <a:srgbClr val="000000"/>
                </a:solidFill>
                <a:latin typeface="Arial"/>
                <a:ea typeface="Arial"/>
                <a:cs typeface="Arial"/>
                <a:sym typeface="Arial"/>
              </a:endParaRPr>
            </a:p>
          </p:txBody>
        </p:sp>
        <p:sp>
          <p:nvSpPr>
            <p:cNvPr id="249" name="Google Shape;249;p12"/>
            <p:cNvSpPr txBox="1"/>
            <p:nvPr/>
          </p:nvSpPr>
          <p:spPr>
            <a:xfrm>
              <a:off x="0" y="3920415"/>
              <a:ext cx="13737900" cy="533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601"/>
                <a:buFont typeface="Arial"/>
                <a:buNone/>
              </a:pPr>
              <a:r>
                <a:rPr b="0" i="0" lang="en-US" sz="2601" u="none" cap="none" strike="noStrike">
                  <a:solidFill>
                    <a:srgbClr val="4A4849"/>
                  </a:solidFill>
                  <a:latin typeface="Arial"/>
                  <a:ea typeface="Arial"/>
                  <a:cs typeface="Arial"/>
                  <a:sym typeface="Arial"/>
                </a:rPr>
                <a:t>Biased or unfair machine learning have been shown to </a:t>
              </a:r>
              <a:r>
                <a:rPr b="0" i="0" lang="en-US" sz="2601" u="sng" cap="none" strike="noStrike">
                  <a:solidFill>
                    <a:srgbClr val="4A4849"/>
                  </a:solidFill>
                  <a:latin typeface="Arial"/>
                  <a:ea typeface="Arial"/>
                  <a:cs typeface="Arial"/>
                  <a:sym typeface="Arial"/>
                  <a:hlinkClick r:id="rId3">
                    <a:extLst>
                      <a:ext uri="{A12FA001-AC4F-418D-AE19-62706E023703}">
                        <ahyp:hlinkClr val="tx"/>
                      </a:ext>
                    </a:extLst>
                  </a:hlinkClick>
                </a:rPr>
                <a:t>lead to unfair incarceration </a:t>
              </a:r>
              <a:r>
                <a:rPr b="0" i="0" lang="en-US" sz="2601" u="none" cap="none" strike="noStrike">
                  <a:solidFill>
                    <a:srgbClr val="4A4849"/>
                  </a:solidFill>
                  <a:latin typeface="Arial"/>
                  <a:ea typeface="Arial"/>
                  <a:cs typeface="Arial"/>
                  <a:sym typeface="Arial"/>
                </a:rPr>
                <a:t>and </a:t>
              </a:r>
              <a:r>
                <a:rPr b="0" i="0" lang="en-US" sz="2601" u="sng" cap="none" strike="noStrike">
                  <a:solidFill>
                    <a:srgbClr val="4A4849"/>
                  </a:solidFill>
                  <a:latin typeface="Arial"/>
                  <a:ea typeface="Arial"/>
                  <a:cs typeface="Arial"/>
                  <a:sym typeface="Arial"/>
                  <a:hlinkClick r:id="rId4">
                    <a:extLst>
                      <a:ext uri="{A12FA001-AC4F-418D-AE19-62706E023703}">
                        <ahyp:hlinkClr val="tx"/>
                      </a:ext>
                    </a:extLst>
                  </a:hlinkClick>
                </a:rPr>
                <a:t>deny people housing</a:t>
              </a:r>
              <a:r>
                <a:rPr b="0" i="0" lang="en-US" sz="2601" u="none" cap="none" strike="noStrike">
                  <a:solidFill>
                    <a:srgbClr val="4A4849"/>
                  </a:solidFill>
                  <a:latin typeface="Arial"/>
                  <a:ea typeface="Arial"/>
                  <a:cs typeface="Arial"/>
                  <a:sym typeface="Arial"/>
                </a:rPr>
                <a:t>. Many people hope auditing may make these system more fair and equitable.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1"/>
                <a:buFont typeface="Arial"/>
                <a:buNone/>
              </a:pPr>
              <a:r>
                <a:t/>
              </a:r>
              <a:endParaRPr b="0" i="0" sz="2601" u="none" cap="none" strike="noStrike">
                <a:solidFill>
                  <a:srgbClr val="4A484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1"/>
                <a:buFont typeface="Arial"/>
                <a:buNone/>
              </a:pPr>
              <a:r>
                <a:rPr b="0" i="0" lang="en-US" sz="2601" u="none" cap="none" strike="noStrike">
                  <a:solidFill>
                    <a:srgbClr val="4A4849"/>
                  </a:solidFill>
                  <a:latin typeface="Arial"/>
                  <a:ea typeface="Arial"/>
                  <a:cs typeface="Arial"/>
                  <a:sym typeface="Arial"/>
                </a:rPr>
                <a:t>Researchers, journalists, and others use auditing to identify when algorithms cause harm. However, simply identifying harm doesn’t guarantee just outcomes. Audits often focus on protected classes like race, gender, and age, but where do the environment and climate fit in? As discussed in Part One, all technical systems carry ecological and environmental costs.</a:t>
              </a:r>
              <a:endParaRPr b="0" i="0" sz="1400" u="none" cap="none" strike="noStrike">
                <a:solidFill>
                  <a:srgbClr val="000000"/>
                </a:solidFill>
                <a:latin typeface="Arial"/>
                <a:ea typeface="Arial"/>
                <a:cs typeface="Arial"/>
                <a:sym typeface="Arial"/>
              </a:endParaRPr>
            </a:p>
          </p:txBody>
        </p:sp>
        <p:sp>
          <p:nvSpPr>
            <p:cNvPr id="250" name="Google Shape;250;p12"/>
            <p:cNvSpPr txBox="1"/>
            <p:nvPr/>
          </p:nvSpPr>
          <p:spPr>
            <a:xfrm>
              <a:off x="0" y="2009412"/>
              <a:ext cx="13737900" cy="1601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601"/>
                <a:buFont typeface="Arial"/>
                <a:buNone/>
              </a:pPr>
              <a:r>
                <a:rPr b="1" i="0" lang="en-US" sz="2601" u="none" cap="none" strike="noStrike">
                  <a:solidFill>
                    <a:srgbClr val="4A4849"/>
                  </a:solidFill>
                  <a:latin typeface="Arial"/>
                  <a:ea typeface="Arial"/>
                  <a:cs typeface="Arial"/>
                  <a:sym typeface="Arial"/>
                </a:rPr>
                <a:t>Auditing traditional machine learning systems usually means measuring some part of their inputs and some part of their outputs.</a:t>
              </a:r>
              <a:endParaRPr b="0" i="0" sz="1400" u="none" cap="none" strike="noStrike">
                <a:solidFill>
                  <a:srgbClr val="000000"/>
                </a:solidFill>
                <a:latin typeface="Arial"/>
                <a:ea typeface="Arial"/>
                <a:cs typeface="Arial"/>
                <a:sym typeface="Arial"/>
              </a:endParaRPr>
            </a:p>
          </p:txBody>
        </p:sp>
      </p:grpSp>
      <p:sp>
        <p:nvSpPr>
          <p:cNvPr id="251" name="Google Shape;251;p12"/>
          <p:cNvSpPr/>
          <p:nvPr/>
        </p:nvSpPr>
        <p:spPr>
          <a:xfrm>
            <a:off x="12109962" y="9715500"/>
            <a:ext cx="7108723" cy="571500"/>
          </a:xfrm>
          <a:custGeom>
            <a:rect b="b" l="l" r="r" t="t"/>
            <a:pathLst>
              <a:path extrusionOk="0" h="150519" w="1872256">
                <a:moveTo>
                  <a:pt x="0" y="0"/>
                </a:moveTo>
                <a:lnTo>
                  <a:pt x="1872256" y="0"/>
                </a:lnTo>
                <a:lnTo>
                  <a:pt x="1872256" y="150519"/>
                </a:lnTo>
                <a:lnTo>
                  <a:pt x="0" y="150519"/>
                </a:lnTo>
                <a:close/>
              </a:path>
            </a:pathLst>
          </a:custGeom>
          <a:solidFill>
            <a:srgbClr val="5B85A9"/>
          </a:solidFill>
          <a:ln>
            <a:noFill/>
          </a:ln>
        </p:spPr>
      </p:sp>
      <p:sp>
        <p:nvSpPr>
          <p:cNvPr id="252" name="Google Shape;252;p12"/>
          <p:cNvSpPr/>
          <p:nvPr/>
        </p:nvSpPr>
        <p:spPr>
          <a:xfrm>
            <a:off x="12109950" y="65"/>
            <a:ext cx="6178445" cy="9715625"/>
          </a:xfrm>
          <a:custGeom>
            <a:rect b="b" l="l" r="r" t="t"/>
            <a:pathLst>
              <a:path extrusionOk="0" h="150519" w="1872256">
                <a:moveTo>
                  <a:pt x="0" y="0"/>
                </a:moveTo>
                <a:lnTo>
                  <a:pt x="1872256" y="0"/>
                </a:lnTo>
                <a:lnTo>
                  <a:pt x="1872256" y="150519"/>
                </a:lnTo>
                <a:lnTo>
                  <a:pt x="0" y="150519"/>
                </a:lnTo>
                <a:close/>
              </a:path>
            </a:pathLst>
          </a:custGeom>
          <a:solidFill>
            <a:srgbClr val="CFE2F3"/>
          </a:solid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256" name="Shape 256"/>
        <p:cNvGrpSpPr/>
        <p:nvPr/>
      </p:nvGrpSpPr>
      <p:grpSpPr>
        <a:xfrm>
          <a:off x="0" y="0"/>
          <a:ext cx="0" cy="0"/>
          <a:chOff x="0" y="0"/>
          <a:chExt cx="0" cy="0"/>
        </a:xfrm>
      </p:grpSpPr>
      <p:sp>
        <p:nvSpPr>
          <p:cNvPr id="257" name="Google Shape;257;p13"/>
          <p:cNvSpPr/>
          <p:nvPr/>
        </p:nvSpPr>
        <p:spPr>
          <a:xfrm>
            <a:off x="6568563" y="9715500"/>
            <a:ext cx="12967519" cy="571500"/>
          </a:xfrm>
          <a:custGeom>
            <a:rect b="b" l="l" r="r" t="t"/>
            <a:pathLst>
              <a:path extrusionOk="0" h="150519" w="3415314">
                <a:moveTo>
                  <a:pt x="0" y="0"/>
                </a:moveTo>
                <a:lnTo>
                  <a:pt x="3415314" y="0"/>
                </a:lnTo>
                <a:lnTo>
                  <a:pt x="3415314" y="150519"/>
                </a:lnTo>
                <a:lnTo>
                  <a:pt x="0" y="150519"/>
                </a:lnTo>
                <a:close/>
              </a:path>
            </a:pathLst>
          </a:custGeom>
          <a:solidFill>
            <a:srgbClr val="4A4849"/>
          </a:solidFill>
          <a:ln>
            <a:noFill/>
          </a:ln>
        </p:spPr>
      </p:sp>
      <p:sp>
        <p:nvSpPr>
          <p:cNvPr id="258" name="Google Shape;258;p13"/>
          <p:cNvSpPr/>
          <p:nvPr/>
        </p:nvSpPr>
        <p:spPr>
          <a:xfrm>
            <a:off x="-540160" y="9715500"/>
            <a:ext cx="7108723" cy="571500"/>
          </a:xfrm>
          <a:custGeom>
            <a:rect b="b" l="l" r="r" t="t"/>
            <a:pathLst>
              <a:path extrusionOk="0" h="150519" w="1872256">
                <a:moveTo>
                  <a:pt x="0" y="0"/>
                </a:moveTo>
                <a:lnTo>
                  <a:pt x="1872256" y="0"/>
                </a:lnTo>
                <a:lnTo>
                  <a:pt x="1872256" y="150519"/>
                </a:lnTo>
                <a:lnTo>
                  <a:pt x="0" y="150519"/>
                </a:lnTo>
                <a:close/>
              </a:path>
            </a:pathLst>
          </a:custGeom>
          <a:solidFill>
            <a:srgbClr val="5B85A9"/>
          </a:solidFill>
          <a:ln>
            <a:noFill/>
          </a:ln>
        </p:spPr>
      </p:sp>
      <p:sp>
        <p:nvSpPr>
          <p:cNvPr descr="Image of table showing gender classifier results of commerical technologies on faces of dark male, darker female, lighter male, lighter female, and largest gap. The table demonstrates how commercial gender classifiers perform worst on darker females." id="259" name="Google Shape;259;p13"/>
          <p:cNvSpPr/>
          <p:nvPr/>
        </p:nvSpPr>
        <p:spPr>
          <a:xfrm>
            <a:off x="7813714" y="1028700"/>
            <a:ext cx="8698128" cy="5513743"/>
          </a:xfrm>
          <a:custGeom>
            <a:rect b="b" l="l" r="r" t="t"/>
            <a:pathLst>
              <a:path extrusionOk="0" h="5513743" w="8698128">
                <a:moveTo>
                  <a:pt x="0" y="0"/>
                </a:moveTo>
                <a:lnTo>
                  <a:pt x="8698129" y="0"/>
                </a:lnTo>
                <a:lnTo>
                  <a:pt x="8698129" y="5513743"/>
                </a:lnTo>
                <a:lnTo>
                  <a:pt x="0" y="5513743"/>
                </a:lnTo>
                <a:lnTo>
                  <a:pt x="0" y="0"/>
                </a:lnTo>
                <a:close/>
              </a:path>
            </a:pathLst>
          </a:custGeom>
          <a:blipFill rotWithShape="1">
            <a:blip r:embed="rId3">
              <a:alphaModFix/>
            </a:blip>
            <a:stretch>
              <a:fillRect b="-11856" l="-22070" r="-22561" t="-2223"/>
            </a:stretch>
          </a:blipFill>
          <a:ln>
            <a:noFill/>
          </a:ln>
        </p:spPr>
      </p:sp>
      <p:sp>
        <p:nvSpPr>
          <p:cNvPr id="260" name="Google Shape;260;p13"/>
          <p:cNvSpPr txBox="1"/>
          <p:nvPr/>
        </p:nvSpPr>
        <p:spPr>
          <a:xfrm>
            <a:off x="1028700" y="1913292"/>
            <a:ext cx="5108700" cy="18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999"/>
              <a:buFont typeface="Arial"/>
              <a:buNone/>
            </a:pPr>
            <a:r>
              <a:rPr b="1" i="0" lang="en-US" sz="3999" u="none" cap="none" strike="noStrike">
                <a:solidFill>
                  <a:srgbClr val="4A4849"/>
                </a:solidFill>
                <a:latin typeface="Arial"/>
                <a:ea typeface="Arial"/>
                <a:cs typeface="Arial"/>
                <a:sym typeface="Arial"/>
              </a:rPr>
              <a:t>CASE STUDY: AUDITING FACIAL RECOGNITION</a:t>
            </a:r>
            <a:endParaRPr b="0" i="0" sz="1400" u="none" cap="none" strike="noStrike">
              <a:solidFill>
                <a:srgbClr val="000000"/>
              </a:solidFill>
              <a:latin typeface="Arial"/>
              <a:ea typeface="Arial"/>
              <a:cs typeface="Arial"/>
              <a:sym typeface="Arial"/>
            </a:endParaRPr>
          </a:p>
        </p:txBody>
      </p:sp>
      <p:sp>
        <p:nvSpPr>
          <p:cNvPr id="261" name="Google Shape;261;p13"/>
          <p:cNvSpPr txBox="1"/>
          <p:nvPr/>
        </p:nvSpPr>
        <p:spPr>
          <a:xfrm>
            <a:off x="1028700" y="4043971"/>
            <a:ext cx="5108700" cy="443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1"/>
              <a:buFont typeface="Arial"/>
              <a:buNone/>
            </a:pPr>
            <a:r>
              <a:rPr b="0" i="0" lang="en-US" sz="2401" u="none" cap="none" strike="noStrike">
                <a:solidFill>
                  <a:srgbClr val="4A4849"/>
                </a:solidFill>
                <a:latin typeface="Arial"/>
                <a:ea typeface="Arial"/>
                <a:cs typeface="Arial"/>
                <a:sym typeface="Arial"/>
              </a:rPr>
              <a:t>In 2018, Joy Buolamwini and Timnit Gebru demonstrated that popular facial recognition tools had significantly worse performance on identifying faces of darker-skin women.</a:t>
            </a:r>
            <a:endParaRPr b="0" i="0" sz="2401" u="none" cap="none" strike="noStrike">
              <a:solidFill>
                <a:srgbClr val="4A484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1"/>
              <a:buFont typeface="Arial"/>
              <a:buNone/>
            </a:pPr>
            <a:r>
              <a:t/>
            </a:r>
            <a:endParaRPr b="0" i="0" sz="2401" u="none" cap="none" strike="noStrike">
              <a:solidFill>
                <a:srgbClr val="4A484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1"/>
              <a:buFont typeface="Arial"/>
              <a:buNone/>
            </a:pPr>
            <a:r>
              <a:rPr b="0" i="0" lang="en-US" sz="2401" u="none" cap="none" strike="noStrike">
                <a:solidFill>
                  <a:srgbClr val="4A4849"/>
                </a:solidFill>
                <a:latin typeface="Arial"/>
                <a:ea typeface="Arial"/>
                <a:cs typeface="Arial"/>
                <a:sym typeface="Arial"/>
              </a:rPr>
              <a:t>In this case, Buolamwini and Gebru audited on the basis of skin color (using the Fitzpatrick scale) and gender by building a dataset of images from global policymakers.</a:t>
            </a:r>
            <a:endParaRPr b="0" i="0" sz="1400" u="none" cap="none" strike="noStrike">
              <a:solidFill>
                <a:srgbClr val="000000"/>
              </a:solidFill>
              <a:latin typeface="Arial"/>
              <a:ea typeface="Arial"/>
              <a:cs typeface="Arial"/>
              <a:sym typeface="Arial"/>
            </a:endParaRPr>
          </a:p>
        </p:txBody>
      </p:sp>
      <p:sp>
        <p:nvSpPr>
          <p:cNvPr id="262" name="Google Shape;262;p13"/>
          <p:cNvSpPr txBox="1"/>
          <p:nvPr/>
        </p:nvSpPr>
        <p:spPr>
          <a:xfrm>
            <a:off x="7066257" y="6868829"/>
            <a:ext cx="10193100" cy="260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301"/>
              <a:buFont typeface="Arial"/>
              <a:buNone/>
            </a:pPr>
            <a:r>
              <a:rPr b="0" i="1" lang="en-US" sz="2301" u="none" cap="none" strike="noStrike">
                <a:solidFill>
                  <a:srgbClr val="4A4849"/>
                </a:solidFill>
                <a:latin typeface="Arial"/>
                <a:ea typeface="Arial"/>
                <a:cs typeface="Arial"/>
                <a:sym typeface="Arial"/>
              </a:rPr>
              <a:t>Depending on student’s technical levels the following resources can be used to introduce the concept of auditing:</a:t>
            </a:r>
            <a:endParaRPr b="0" i="1" sz="2301" u="none" cap="none" strike="noStrike">
              <a:solidFill>
                <a:srgbClr val="4A4849"/>
              </a:solidFill>
              <a:latin typeface="Arial"/>
              <a:ea typeface="Arial"/>
              <a:cs typeface="Arial"/>
              <a:sym typeface="Arial"/>
            </a:endParaRPr>
          </a:p>
          <a:p>
            <a:pPr indent="-317563" lvl="0" marL="457200" marR="0" rtl="0" algn="l">
              <a:lnSpc>
                <a:spcPct val="100000"/>
              </a:lnSpc>
              <a:spcBef>
                <a:spcPts val="1000"/>
              </a:spcBef>
              <a:spcAft>
                <a:spcPts val="0"/>
              </a:spcAft>
              <a:buClr>
                <a:srgbClr val="4A4849"/>
              </a:buClr>
              <a:buSzPts val="1401"/>
              <a:buFont typeface="Arial"/>
              <a:buChar char="●"/>
            </a:pPr>
            <a:r>
              <a:rPr b="0" i="0" lang="en-US" sz="2301" u="none" cap="none" strike="noStrike">
                <a:solidFill>
                  <a:srgbClr val="4A4849"/>
                </a:solidFill>
                <a:latin typeface="Arial"/>
                <a:ea typeface="Arial"/>
                <a:cs typeface="Arial"/>
                <a:sym typeface="Arial"/>
              </a:rPr>
              <a:t>Buolamwini, J. &amp; Gebru, T. (2018). </a:t>
            </a:r>
            <a:r>
              <a:rPr b="0" i="0" lang="en-US" sz="2301" u="sng" cap="none" strike="noStrike">
                <a:solidFill>
                  <a:srgbClr val="4A4849"/>
                </a:solidFill>
                <a:latin typeface="Arial"/>
                <a:ea typeface="Arial"/>
                <a:cs typeface="Arial"/>
                <a:sym typeface="Arial"/>
                <a:hlinkClick r:id="rId4">
                  <a:extLst>
                    <a:ext uri="{A12FA001-AC4F-418D-AE19-62706E023703}">
                      <ahyp:hlinkClr val="tx"/>
                    </a:ext>
                  </a:extLst>
                </a:hlinkClick>
              </a:rPr>
              <a:t>Gender Shades: Intersectional Accuracy Disparities in Commercial Gender Classification. </a:t>
            </a:r>
            <a:r>
              <a:rPr b="0" i="0" lang="en-US" sz="2301" u="none" cap="none" strike="noStrike">
                <a:solidFill>
                  <a:srgbClr val="4A4849"/>
                </a:solidFill>
                <a:latin typeface="Arial"/>
                <a:ea typeface="Arial"/>
                <a:cs typeface="Arial"/>
                <a:sym typeface="Arial"/>
              </a:rPr>
              <a:t> (Academic Paper)</a:t>
            </a:r>
            <a:endParaRPr b="0" i="0" sz="1400" u="none" cap="none" strike="noStrike">
              <a:solidFill>
                <a:srgbClr val="000000"/>
              </a:solidFill>
              <a:latin typeface="Arial"/>
              <a:ea typeface="Arial"/>
              <a:cs typeface="Arial"/>
              <a:sym typeface="Arial"/>
            </a:endParaRPr>
          </a:p>
          <a:p>
            <a:pPr indent="-317563" lvl="0" marL="457200" marR="0" rtl="0" algn="l">
              <a:lnSpc>
                <a:spcPct val="100000"/>
              </a:lnSpc>
              <a:spcBef>
                <a:spcPts val="0"/>
              </a:spcBef>
              <a:spcAft>
                <a:spcPts val="0"/>
              </a:spcAft>
              <a:buClr>
                <a:srgbClr val="4A4849"/>
              </a:buClr>
              <a:buSzPts val="1401"/>
              <a:buFont typeface="Arial"/>
              <a:buChar char="●"/>
            </a:pPr>
            <a:r>
              <a:rPr b="0" i="0" lang="en-US" sz="2301" u="sng" cap="none" strike="noStrike">
                <a:solidFill>
                  <a:srgbClr val="4A4849"/>
                </a:solidFill>
                <a:latin typeface="Arial"/>
                <a:ea typeface="Arial"/>
                <a:cs typeface="Arial"/>
                <a:sym typeface="Arial"/>
                <a:hlinkClick r:id="rId5">
                  <a:extLst>
                    <a:ext uri="{A12FA001-AC4F-418D-AE19-62706E023703}">
                      <ahyp:hlinkClr val="tx"/>
                    </a:ext>
                  </a:extLst>
                </a:hlinkClick>
              </a:rPr>
              <a:t>Gender Shades.</a:t>
            </a:r>
            <a:r>
              <a:rPr b="0" i="0" lang="en-US" sz="2301" u="none" cap="none" strike="noStrike">
                <a:solidFill>
                  <a:srgbClr val="4A4849"/>
                </a:solidFill>
                <a:latin typeface="Arial"/>
                <a:ea typeface="Arial"/>
                <a:cs typeface="Arial"/>
                <a:sym typeface="Arial"/>
              </a:rPr>
              <a:t> (Video on Paper)</a:t>
            </a:r>
            <a:endParaRPr b="0" i="0" sz="1400" u="none" cap="none" strike="noStrike">
              <a:solidFill>
                <a:srgbClr val="000000"/>
              </a:solidFill>
              <a:latin typeface="Arial"/>
              <a:ea typeface="Arial"/>
              <a:cs typeface="Arial"/>
              <a:sym typeface="Arial"/>
            </a:endParaRPr>
          </a:p>
          <a:p>
            <a:pPr indent="-317563" lvl="0" marL="457200" marR="0" rtl="0" algn="l">
              <a:lnSpc>
                <a:spcPct val="100000"/>
              </a:lnSpc>
              <a:spcBef>
                <a:spcPts val="0"/>
              </a:spcBef>
              <a:spcAft>
                <a:spcPts val="0"/>
              </a:spcAft>
              <a:buClr>
                <a:srgbClr val="4A4849"/>
              </a:buClr>
              <a:buSzPts val="1401"/>
              <a:buFont typeface="Arial"/>
              <a:buChar char="●"/>
            </a:pPr>
            <a:r>
              <a:rPr b="0" i="0" lang="en-US" sz="2301" u="sng" cap="none" strike="noStrike">
                <a:solidFill>
                  <a:srgbClr val="4A4849"/>
                </a:solidFill>
                <a:latin typeface="Arial"/>
                <a:ea typeface="Arial"/>
                <a:cs typeface="Arial"/>
                <a:sym typeface="Arial"/>
                <a:hlinkClick r:id="rId6">
                  <a:extLst>
                    <a:ext uri="{A12FA001-AC4F-418D-AE19-62706E023703}">
                      <ahyp:hlinkClr val="tx"/>
                    </a:ext>
                  </a:extLst>
                </a:hlinkClick>
              </a:rPr>
              <a:t>Coded Bias</a:t>
            </a:r>
            <a:r>
              <a:rPr b="0" i="0" lang="en-US" sz="2301" u="none" cap="none" strike="noStrike">
                <a:solidFill>
                  <a:srgbClr val="4A4849"/>
                </a:solidFill>
                <a:latin typeface="Arial"/>
                <a:ea typeface="Arial"/>
                <a:cs typeface="Arial"/>
                <a:sym typeface="Arial"/>
              </a:rPr>
              <a:t> (</a:t>
            </a:r>
            <a:r>
              <a:rPr b="0" i="0" lang="en-US" sz="2301" u="sng" cap="none" strike="noStrike">
                <a:solidFill>
                  <a:srgbClr val="4A4849"/>
                </a:solidFill>
                <a:latin typeface="Arial"/>
                <a:ea typeface="Arial"/>
                <a:cs typeface="Arial"/>
                <a:sym typeface="Arial"/>
                <a:hlinkClick r:id="rId7">
                  <a:extLst>
                    <a:ext uri="{A12FA001-AC4F-418D-AE19-62706E023703}">
                      <ahyp:hlinkClr val="tx"/>
                    </a:ext>
                  </a:extLst>
                </a:hlinkClick>
              </a:rPr>
              <a:t>Available through MIT libraries</a:t>
            </a:r>
            <a:r>
              <a:rPr b="0" i="0" lang="en-US" sz="2301" u="none" cap="none" strike="noStrike">
                <a:solidFill>
                  <a:srgbClr val="4A4849"/>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grpSp>
        <p:nvGrpSpPr>
          <p:cNvPr id="263" name="Google Shape;263;p13"/>
          <p:cNvGrpSpPr/>
          <p:nvPr/>
        </p:nvGrpSpPr>
        <p:grpSpPr>
          <a:xfrm>
            <a:off x="962025" y="1003725"/>
            <a:ext cx="8746178" cy="458700"/>
            <a:chOff x="962025" y="1003725"/>
            <a:chExt cx="8746178" cy="458700"/>
          </a:xfrm>
        </p:grpSpPr>
        <p:sp>
          <p:nvSpPr>
            <p:cNvPr id="264" name="Google Shape;264;p13"/>
            <p:cNvSpPr/>
            <p:nvPr/>
          </p:nvSpPr>
          <p:spPr>
            <a:xfrm>
              <a:off x="962025" y="1003725"/>
              <a:ext cx="1928700" cy="458700"/>
            </a:xfrm>
            <a:prstGeom prst="roundRect">
              <a:avLst>
                <a:gd fmla="val 45896" name="adj"/>
              </a:avLst>
            </a:prstGeom>
            <a:solidFill>
              <a:srgbClr val="5B85A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65" name="Google Shape;265;p13"/>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000"/>
                <a:buFont typeface="Arial"/>
                <a:buNone/>
              </a:pPr>
              <a:r>
                <a:rPr b="0" i="0" lang="en-US" sz="2000" u="none" cap="none" strike="noStrike">
                  <a:solidFill>
                    <a:srgbClr val="FAF6EE"/>
                  </a:solidFill>
                  <a:latin typeface="Arial"/>
                  <a:ea typeface="Arial"/>
                  <a:cs typeface="Arial"/>
                  <a:sym typeface="Arial"/>
                </a:rPr>
                <a:t>ACTIVITY #3</a:t>
              </a:r>
              <a:endParaRPr b="0" i="0" sz="1400" u="none" cap="none" strike="noStrike">
                <a:solidFill>
                  <a:srgbClr val="000000"/>
                </a:solidFill>
                <a:latin typeface="Arial"/>
                <a:ea typeface="Arial"/>
                <a:cs typeface="Arial"/>
                <a:sym typeface="Arial"/>
              </a:endParaRPr>
            </a:p>
          </p:txBody>
        </p:sp>
      </p:grpSp>
      <p:sp>
        <p:nvSpPr>
          <p:cNvPr id="266" name="Google Shape;266;p13"/>
          <p:cNvSpPr txBox="1"/>
          <p:nvPr/>
        </p:nvSpPr>
        <p:spPr>
          <a:xfrm>
            <a:off x="7769150" y="291625"/>
            <a:ext cx="9490200" cy="57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Image by Joy Buolamwini. License: CC BY-NC-ND. This content is excluded from our Creative Commons license. For more information, see </a:t>
            </a:r>
            <a:r>
              <a:rPr lang="en-US" sz="1800" u="sng">
                <a:solidFill>
                  <a:schemeClr val="hlink"/>
                </a:solidFill>
                <a:latin typeface="Calibri"/>
                <a:ea typeface="Calibri"/>
                <a:cs typeface="Calibri"/>
                <a:sym typeface="Calibri"/>
                <a:hlinkClick r:id="rId8"/>
              </a:rPr>
              <a:t>https://ocw.mit.edu/help/faq-fair-use/</a:t>
            </a: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270" name="Shape 270"/>
        <p:cNvGrpSpPr/>
        <p:nvPr/>
      </p:nvGrpSpPr>
      <p:grpSpPr>
        <a:xfrm>
          <a:off x="0" y="0"/>
          <a:ext cx="0" cy="0"/>
          <a:chOff x="0" y="0"/>
          <a:chExt cx="0" cy="0"/>
        </a:xfrm>
      </p:grpSpPr>
      <p:sp>
        <p:nvSpPr>
          <p:cNvPr id="271" name="Google Shape;271;p14"/>
          <p:cNvSpPr/>
          <p:nvPr/>
        </p:nvSpPr>
        <p:spPr>
          <a:xfrm>
            <a:off x="6178075" y="9715500"/>
            <a:ext cx="13061230" cy="571596"/>
          </a:xfrm>
          <a:custGeom>
            <a:rect b="b" l="l" r="r" t="t"/>
            <a:pathLst>
              <a:path extrusionOk="0" h="150519" w="5224492">
                <a:moveTo>
                  <a:pt x="0" y="0"/>
                </a:moveTo>
                <a:lnTo>
                  <a:pt x="5224492" y="0"/>
                </a:lnTo>
                <a:lnTo>
                  <a:pt x="5224492" y="150519"/>
                </a:lnTo>
                <a:lnTo>
                  <a:pt x="0" y="150519"/>
                </a:lnTo>
                <a:close/>
              </a:path>
            </a:pathLst>
          </a:custGeom>
          <a:solidFill>
            <a:srgbClr val="4A4849"/>
          </a:solidFill>
          <a:ln>
            <a:noFill/>
          </a:ln>
        </p:spPr>
      </p:sp>
      <p:sp>
        <p:nvSpPr>
          <p:cNvPr descr="screenshot of youtube video of Algorithms as Social-Ecological-Technological Systems: an Environmental Justice Lens on Algorithmic Audits presented at FAccT '22" id="272" name="Google Shape;272;p14">
            <a:hlinkClick r:id="rId3"/>
          </p:cNvPr>
          <p:cNvSpPr/>
          <p:nvPr/>
        </p:nvSpPr>
        <p:spPr>
          <a:xfrm>
            <a:off x="0" y="6255799"/>
            <a:ext cx="6178038" cy="3459701"/>
          </a:xfrm>
          <a:custGeom>
            <a:rect b="b" l="l" r="r" t="t"/>
            <a:pathLst>
              <a:path extrusionOk="0" h="3459701" w="6178038">
                <a:moveTo>
                  <a:pt x="0" y="0"/>
                </a:moveTo>
                <a:lnTo>
                  <a:pt x="6178038" y="0"/>
                </a:lnTo>
                <a:lnTo>
                  <a:pt x="6178038" y="3459701"/>
                </a:lnTo>
                <a:lnTo>
                  <a:pt x="0" y="3459701"/>
                </a:lnTo>
                <a:lnTo>
                  <a:pt x="0" y="0"/>
                </a:lnTo>
                <a:close/>
              </a:path>
            </a:pathLst>
          </a:custGeom>
          <a:blipFill rotWithShape="1">
            <a:blip r:embed="rId4">
              <a:alphaModFix/>
            </a:blip>
            <a:stretch>
              <a:fillRect b="0" l="0" r="0" t="0"/>
            </a:stretch>
          </a:blipFill>
          <a:ln>
            <a:noFill/>
          </a:ln>
        </p:spPr>
      </p:sp>
      <p:sp>
        <p:nvSpPr>
          <p:cNvPr id="273" name="Google Shape;273;p14"/>
          <p:cNvSpPr txBox="1"/>
          <p:nvPr/>
        </p:nvSpPr>
        <p:spPr>
          <a:xfrm>
            <a:off x="1038162" y="1695674"/>
            <a:ext cx="4254000" cy="1970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4A4849"/>
                </a:solidFill>
                <a:latin typeface="Arial"/>
                <a:ea typeface="Arial"/>
                <a:cs typeface="Arial"/>
                <a:sym typeface="Arial"/>
              </a:rPr>
              <a:t>EXTENDING ALGORITHMIC  AUDITING TO THE ENVIRONMENT</a:t>
            </a:r>
            <a:endParaRPr b="0" i="0" sz="1400" u="none" cap="none" strike="noStrike">
              <a:solidFill>
                <a:srgbClr val="000000"/>
              </a:solidFill>
              <a:latin typeface="Arial"/>
              <a:ea typeface="Arial"/>
              <a:cs typeface="Arial"/>
              <a:sym typeface="Arial"/>
            </a:endParaRPr>
          </a:p>
        </p:txBody>
      </p:sp>
      <p:grpSp>
        <p:nvGrpSpPr>
          <p:cNvPr id="274" name="Google Shape;274;p14"/>
          <p:cNvGrpSpPr/>
          <p:nvPr/>
        </p:nvGrpSpPr>
        <p:grpSpPr>
          <a:xfrm>
            <a:off x="6848788" y="7140898"/>
            <a:ext cx="10410525" cy="1657268"/>
            <a:chOff x="0" y="-47625"/>
            <a:chExt cx="13880700" cy="2209690"/>
          </a:xfrm>
        </p:grpSpPr>
        <p:sp>
          <p:nvSpPr>
            <p:cNvPr id="275" name="Google Shape;275;p14"/>
            <p:cNvSpPr txBox="1"/>
            <p:nvPr/>
          </p:nvSpPr>
          <p:spPr>
            <a:xfrm>
              <a:off x="0" y="622165"/>
              <a:ext cx="13880700" cy="1539900"/>
            </a:xfrm>
            <a:prstGeom prst="rect">
              <a:avLst/>
            </a:prstGeom>
            <a:noFill/>
            <a:ln>
              <a:noFill/>
            </a:ln>
          </p:spPr>
          <p:txBody>
            <a:bodyPr anchorCtr="0" anchor="t" bIns="0" lIns="0" spcFirstLastPara="1" rIns="0" wrap="square" tIns="0">
              <a:spAutoFit/>
            </a:bodyPr>
            <a:lstStyle/>
            <a:p>
              <a:pPr indent="-270020" lvl="1" marL="540041" marR="0" rtl="0" algn="l">
                <a:lnSpc>
                  <a:spcPct val="100000"/>
                </a:lnSpc>
                <a:spcBef>
                  <a:spcPts val="0"/>
                </a:spcBef>
                <a:spcAft>
                  <a:spcPts val="0"/>
                </a:spcAft>
                <a:buClr>
                  <a:srgbClr val="4A4849"/>
                </a:buClr>
                <a:buSzPts val="2501"/>
                <a:buFont typeface="Arial"/>
                <a:buChar char="•"/>
              </a:pPr>
              <a:r>
                <a:rPr b="0" i="1" lang="en-US" sz="2501" u="sng" cap="none" strike="noStrike">
                  <a:solidFill>
                    <a:srgbClr val="4A4849"/>
                  </a:solidFill>
                  <a:latin typeface="Arial"/>
                  <a:ea typeface="Arial"/>
                  <a:cs typeface="Arial"/>
                  <a:sym typeface="Arial"/>
                  <a:hlinkClick r:id="rId5">
                    <a:extLst>
                      <a:ext uri="{A12FA001-AC4F-418D-AE19-62706E023703}">
                        <ahyp:hlinkClr val="tx"/>
                      </a:ext>
                    </a:extLst>
                  </a:hlinkClick>
                </a:rPr>
                <a:t>Mitigating allocative tradeoffs and harms in an environmental justice data tool</a:t>
              </a:r>
              <a:r>
                <a:rPr b="0" i="0" lang="en-US" sz="2501" u="none" cap="none" strike="noStrike">
                  <a:solidFill>
                    <a:srgbClr val="4A4849"/>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270020" lvl="1" marL="540041"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Climate Justice and Computing Module</a:t>
              </a:r>
              <a:endParaRPr b="0" i="0" sz="1400" u="none" cap="none" strike="noStrike">
                <a:solidFill>
                  <a:srgbClr val="000000"/>
                </a:solidFill>
                <a:latin typeface="Arial"/>
                <a:ea typeface="Arial"/>
                <a:cs typeface="Arial"/>
                <a:sym typeface="Arial"/>
              </a:endParaRPr>
            </a:p>
          </p:txBody>
        </p:sp>
        <p:sp>
          <p:nvSpPr>
            <p:cNvPr id="276" name="Google Shape;276;p14"/>
            <p:cNvSpPr txBox="1"/>
            <p:nvPr/>
          </p:nvSpPr>
          <p:spPr>
            <a:xfrm>
              <a:off x="0" y="-47625"/>
              <a:ext cx="138807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501"/>
                <a:buFont typeface="Arial"/>
                <a:buNone/>
              </a:pPr>
              <a:r>
                <a:rPr b="1" i="0" lang="en-US" sz="2501" u="none" cap="none" strike="noStrike">
                  <a:solidFill>
                    <a:srgbClr val="4A4849"/>
                  </a:solidFill>
                  <a:latin typeface="Arial"/>
                  <a:ea typeface="Arial"/>
                  <a:cs typeface="Arial"/>
                  <a:sym typeface="Arial"/>
                </a:rPr>
                <a:t>More Resources</a:t>
              </a:r>
              <a:endParaRPr b="0" i="0" sz="1400" u="none" cap="none" strike="noStrike">
                <a:solidFill>
                  <a:srgbClr val="000000"/>
                </a:solidFill>
                <a:latin typeface="Arial"/>
                <a:ea typeface="Arial"/>
                <a:cs typeface="Arial"/>
                <a:sym typeface="Arial"/>
              </a:endParaRPr>
            </a:p>
          </p:txBody>
        </p:sp>
      </p:grpSp>
      <p:grpSp>
        <p:nvGrpSpPr>
          <p:cNvPr id="277" name="Google Shape;277;p14"/>
          <p:cNvGrpSpPr/>
          <p:nvPr/>
        </p:nvGrpSpPr>
        <p:grpSpPr>
          <a:xfrm>
            <a:off x="1028700" y="3766293"/>
            <a:ext cx="5416649" cy="1964082"/>
            <a:chOff x="0" y="77738"/>
            <a:chExt cx="7222200" cy="2618776"/>
          </a:xfrm>
        </p:grpSpPr>
        <p:sp>
          <p:nvSpPr>
            <p:cNvPr id="278" name="Google Shape;278;p14"/>
            <p:cNvSpPr txBox="1"/>
            <p:nvPr/>
          </p:nvSpPr>
          <p:spPr>
            <a:xfrm>
              <a:off x="0" y="725514"/>
              <a:ext cx="7222200" cy="1971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1"/>
                <a:buFont typeface="Arial"/>
                <a:buNone/>
              </a:pPr>
              <a:r>
                <a:rPr b="0" i="0" lang="en-US" sz="2401" u="sng" cap="none" strike="noStrike">
                  <a:solidFill>
                    <a:srgbClr val="4A4849"/>
                  </a:solidFill>
                  <a:latin typeface="Arial"/>
                  <a:ea typeface="Arial"/>
                  <a:cs typeface="Arial"/>
                  <a:sym typeface="Arial"/>
                  <a:hlinkClick r:id="rId6">
                    <a:extLst>
                      <a:ext uri="{A12FA001-AC4F-418D-AE19-62706E023703}">
                        <ahyp:hlinkClr val="tx"/>
                      </a:ext>
                    </a:extLst>
                  </a:hlinkClick>
                </a:rPr>
                <a:t>Algorithms as Social-Ecological- Technological Systems: an Environmental Justice Lens on Algorithmic Audits</a:t>
              </a:r>
              <a:r>
                <a:rPr b="0" i="0" lang="en-US" sz="2401" u="none" cap="none" strike="noStrike">
                  <a:solidFill>
                    <a:srgbClr val="4A4849"/>
                  </a:solidFill>
                  <a:latin typeface="Arial"/>
                  <a:ea typeface="Arial"/>
                  <a:cs typeface="Arial"/>
                  <a:sym typeface="Arial"/>
                </a:rPr>
                <a:t> (</a:t>
              </a:r>
              <a:r>
                <a:rPr b="0" i="0" lang="en-US" sz="2401" u="sng" cap="none" strike="noStrike">
                  <a:solidFill>
                    <a:srgbClr val="4A4849"/>
                  </a:solidFill>
                  <a:latin typeface="Arial"/>
                  <a:ea typeface="Arial"/>
                  <a:cs typeface="Arial"/>
                  <a:sym typeface="Arial"/>
                  <a:hlinkClick r:id="rId7">
                    <a:extLst>
                      <a:ext uri="{A12FA001-AC4F-418D-AE19-62706E023703}">
                        <ahyp:hlinkClr val="tx"/>
                      </a:ext>
                    </a:extLst>
                  </a:hlinkClick>
                </a:rPr>
                <a:t>video version</a:t>
              </a:r>
              <a:r>
                <a:rPr b="0" i="0" lang="en-US" sz="2401" u="none" cap="none" strike="noStrike">
                  <a:solidFill>
                    <a:srgbClr val="4A4849"/>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79" name="Google Shape;279;p14"/>
            <p:cNvSpPr txBox="1"/>
            <p:nvPr/>
          </p:nvSpPr>
          <p:spPr>
            <a:xfrm>
              <a:off x="0" y="77738"/>
              <a:ext cx="7222200" cy="492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1"/>
                <a:buFont typeface="Arial"/>
                <a:buNone/>
              </a:pPr>
              <a:r>
                <a:rPr b="1" i="0" lang="en-US" sz="2401" u="none" cap="none" strike="noStrike">
                  <a:solidFill>
                    <a:srgbClr val="4A4849"/>
                  </a:solidFill>
                  <a:latin typeface="Arial"/>
                  <a:ea typeface="Arial"/>
                  <a:cs typeface="Arial"/>
                  <a:sym typeface="Arial"/>
                </a:rPr>
                <a:t>Step 1: Read or watch</a:t>
              </a:r>
              <a:endParaRPr b="0" i="0" sz="1400" u="none" cap="none" strike="noStrike">
                <a:solidFill>
                  <a:srgbClr val="000000"/>
                </a:solidFill>
                <a:latin typeface="Arial"/>
                <a:ea typeface="Arial"/>
                <a:cs typeface="Arial"/>
                <a:sym typeface="Arial"/>
              </a:endParaRPr>
            </a:p>
          </p:txBody>
        </p:sp>
      </p:grpSp>
      <p:grpSp>
        <p:nvGrpSpPr>
          <p:cNvPr id="280" name="Google Shape;280;p14"/>
          <p:cNvGrpSpPr/>
          <p:nvPr/>
        </p:nvGrpSpPr>
        <p:grpSpPr>
          <a:xfrm>
            <a:off x="6848788" y="1631380"/>
            <a:ext cx="10410525" cy="4736843"/>
            <a:chOff x="0" y="-47625"/>
            <a:chExt cx="13880700" cy="6315790"/>
          </a:xfrm>
        </p:grpSpPr>
        <p:sp>
          <p:nvSpPr>
            <p:cNvPr id="281" name="Google Shape;281;p14"/>
            <p:cNvSpPr txBox="1"/>
            <p:nvPr/>
          </p:nvSpPr>
          <p:spPr>
            <a:xfrm>
              <a:off x="0" y="622165"/>
              <a:ext cx="13880700" cy="5646000"/>
            </a:xfrm>
            <a:prstGeom prst="rect">
              <a:avLst/>
            </a:prstGeom>
            <a:noFill/>
            <a:ln>
              <a:noFill/>
            </a:ln>
          </p:spPr>
          <p:txBody>
            <a:bodyPr anchorCtr="0" anchor="t" bIns="0" lIns="0" spcFirstLastPara="1" rIns="0" wrap="square" tIns="0">
              <a:spAutoFit/>
            </a:bodyPr>
            <a:lstStyle/>
            <a:p>
              <a:pPr indent="-387412"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How do you think the paper draws from environmental justice and climate justice to develop their version of algorithmic audits?</a:t>
              </a:r>
              <a:endParaRPr b="0" i="0" sz="1400" u="none" cap="none" strike="noStrike">
                <a:solidFill>
                  <a:srgbClr val="000000"/>
                </a:solidFill>
                <a:latin typeface="Arial"/>
                <a:ea typeface="Arial"/>
                <a:cs typeface="Arial"/>
                <a:sym typeface="Arial"/>
              </a:endParaRPr>
            </a:p>
            <a:p>
              <a:pPr indent="-387412"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How would  the audit system they propose change the type of audit carried out by Joy Buolamwini and Timnit Gebru?</a:t>
              </a:r>
              <a:endParaRPr b="0" i="0" sz="1400" u="none" cap="none" strike="noStrike">
                <a:solidFill>
                  <a:srgbClr val="000000"/>
                </a:solidFill>
                <a:latin typeface="Arial"/>
                <a:ea typeface="Arial"/>
                <a:cs typeface="Arial"/>
                <a:sym typeface="Arial"/>
              </a:endParaRPr>
            </a:p>
            <a:p>
              <a:pPr indent="-387412" lvl="2" marL="13716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This can be extended to fill in a table using the dimensions of Social-Ecological, Ecological-Technological, Social-Technological by Practice and materiality, Community, identity, and attachment, and Human and non-human assemblages like in Table 2 of the paper. </a:t>
              </a:r>
              <a:endParaRPr b="0" i="0" sz="1400" u="none" cap="none" strike="noStrike">
                <a:solidFill>
                  <a:srgbClr val="000000"/>
                </a:solidFill>
                <a:latin typeface="Arial"/>
                <a:ea typeface="Arial"/>
                <a:cs typeface="Arial"/>
                <a:sym typeface="Arial"/>
              </a:endParaRPr>
            </a:p>
            <a:p>
              <a:pPr indent="-387412"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Based on the paper’s policy recommendations, what are some ways an assessment could be designed on an existing algorithm you use?</a:t>
              </a:r>
              <a:endParaRPr b="0" i="0" sz="1400" u="none" cap="none" strike="noStrike">
                <a:solidFill>
                  <a:srgbClr val="000000"/>
                </a:solidFill>
                <a:latin typeface="Arial"/>
                <a:ea typeface="Arial"/>
                <a:cs typeface="Arial"/>
                <a:sym typeface="Arial"/>
              </a:endParaRPr>
            </a:p>
          </p:txBody>
        </p:sp>
        <p:sp>
          <p:nvSpPr>
            <p:cNvPr id="282" name="Google Shape;282;p14"/>
            <p:cNvSpPr txBox="1"/>
            <p:nvPr/>
          </p:nvSpPr>
          <p:spPr>
            <a:xfrm>
              <a:off x="0" y="-47625"/>
              <a:ext cx="138807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501"/>
                <a:buFont typeface="Arial"/>
                <a:buNone/>
              </a:pPr>
              <a:r>
                <a:rPr b="1" i="0" lang="en-US" sz="2501" u="none" cap="none" strike="noStrike">
                  <a:solidFill>
                    <a:srgbClr val="4A4849"/>
                  </a:solidFill>
                  <a:latin typeface="Arial"/>
                  <a:ea typeface="Arial"/>
                  <a:cs typeface="Arial"/>
                  <a:sym typeface="Arial"/>
                </a:rPr>
                <a:t>Step 2: Questions for Exploration</a:t>
              </a:r>
              <a:endParaRPr b="0" i="0" sz="1400" u="none" cap="none" strike="noStrike">
                <a:solidFill>
                  <a:srgbClr val="000000"/>
                </a:solidFill>
                <a:latin typeface="Arial"/>
                <a:ea typeface="Arial"/>
                <a:cs typeface="Arial"/>
                <a:sym typeface="Arial"/>
              </a:endParaRPr>
            </a:p>
          </p:txBody>
        </p:sp>
      </p:grpSp>
      <p:sp>
        <p:nvSpPr>
          <p:cNvPr id="283" name="Google Shape;283;p14"/>
          <p:cNvSpPr/>
          <p:nvPr/>
        </p:nvSpPr>
        <p:spPr>
          <a:xfrm>
            <a:off x="0" y="9715500"/>
            <a:ext cx="6178038" cy="571500"/>
          </a:xfrm>
          <a:custGeom>
            <a:rect b="b" l="l" r="r" t="t"/>
            <a:pathLst>
              <a:path extrusionOk="0" h="150519" w="1627138">
                <a:moveTo>
                  <a:pt x="0" y="0"/>
                </a:moveTo>
                <a:lnTo>
                  <a:pt x="1627138" y="0"/>
                </a:lnTo>
                <a:lnTo>
                  <a:pt x="1627138" y="150519"/>
                </a:lnTo>
                <a:lnTo>
                  <a:pt x="0" y="150519"/>
                </a:lnTo>
                <a:close/>
              </a:path>
            </a:pathLst>
          </a:custGeom>
          <a:solidFill>
            <a:srgbClr val="5B85A9"/>
          </a:solidFill>
          <a:ln>
            <a:noFill/>
          </a:ln>
        </p:spPr>
      </p:sp>
      <p:grpSp>
        <p:nvGrpSpPr>
          <p:cNvPr id="284" name="Google Shape;284;p14"/>
          <p:cNvGrpSpPr/>
          <p:nvPr/>
        </p:nvGrpSpPr>
        <p:grpSpPr>
          <a:xfrm>
            <a:off x="962025" y="1003725"/>
            <a:ext cx="8746178" cy="458700"/>
            <a:chOff x="962025" y="1003725"/>
            <a:chExt cx="8746178" cy="458700"/>
          </a:xfrm>
        </p:grpSpPr>
        <p:sp>
          <p:nvSpPr>
            <p:cNvPr id="285" name="Google Shape;285;p14"/>
            <p:cNvSpPr/>
            <p:nvPr/>
          </p:nvSpPr>
          <p:spPr>
            <a:xfrm>
              <a:off x="962025" y="1003725"/>
              <a:ext cx="1928700" cy="458700"/>
            </a:xfrm>
            <a:prstGeom prst="roundRect">
              <a:avLst>
                <a:gd fmla="val 45896" name="adj"/>
              </a:avLst>
            </a:prstGeom>
            <a:solidFill>
              <a:srgbClr val="5B85A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86" name="Google Shape;286;p14"/>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000"/>
                <a:buFont typeface="Arial"/>
                <a:buNone/>
              </a:pPr>
              <a:r>
                <a:rPr b="0" i="0" lang="en-US" sz="2000" u="none" cap="none" strike="noStrike">
                  <a:solidFill>
                    <a:srgbClr val="FAF6EE"/>
                  </a:solidFill>
                  <a:latin typeface="Arial"/>
                  <a:ea typeface="Arial"/>
                  <a:cs typeface="Arial"/>
                  <a:sym typeface="Arial"/>
                </a:rPr>
                <a:t>ACTIVITY #4</a:t>
              </a:r>
              <a:endParaRPr b="0" i="0" sz="1400" u="none" cap="none" strike="noStrike">
                <a:solidFill>
                  <a:srgbClr val="000000"/>
                </a:solidFill>
                <a:latin typeface="Arial"/>
                <a:ea typeface="Arial"/>
                <a:cs typeface="Arial"/>
                <a:sym typeface="Arial"/>
              </a:endParaRPr>
            </a:p>
          </p:txBody>
        </p:sp>
      </p:grpSp>
      <p:sp>
        <p:nvSpPr>
          <p:cNvPr id="287" name="Google Shape;287;p14"/>
          <p:cNvSpPr txBox="1"/>
          <p:nvPr/>
        </p:nvSpPr>
        <p:spPr>
          <a:xfrm>
            <a:off x="6295225" y="8971088"/>
            <a:ext cx="10410600" cy="57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 Bogdana Rakova and Roel Dobbe. All rights reserved. This content is excluded from our Creative Commons license. For more information, see </a:t>
            </a:r>
            <a:r>
              <a:rPr lang="en-US" sz="1800" u="sng">
                <a:solidFill>
                  <a:schemeClr val="hlink"/>
                </a:solidFill>
                <a:latin typeface="Calibri"/>
                <a:ea typeface="Calibri"/>
                <a:cs typeface="Calibri"/>
                <a:sym typeface="Calibri"/>
                <a:hlinkClick r:id="rId8"/>
              </a:rPr>
              <a:t>https://ocw.mit.edu/help/faq-fair-use/</a:t>
            </a: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291" name="Shape 291"/>
        <p:cNvGrpSpPr/>
        <p:nvPr/>
      </p:nvGrpSpPr>
      <p:grpSpPr>
        <a:xfrm>
          <a:off x="0" y="0"/>
          <a:ext cx="0" cy="0"/>
          <a:chOff x="0" y="0"/>
          <a:chExt cx="0" cy="0"/>
        </a:xfrm>
      </p:grpSpPr>
      <p:sp>
        <p:nvSpPr>
          <p:cNvPr id="292" name="Google Shape;292;p15"/>
          <p:cNvSpPr/>
          <p:nvPr/>
        </p:nvSpPr>
        <p:spPr>
          <a:xfrm>
            <a:off x="-1248082" y="9715500"/>
            <a:ext cx="13358044" cy="571500"/>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293" name="Google Shape;293;p15"/>
          <p:cNvSpPr/>
          <p:nvPr/>
        </p:nvSpPr>
        <p:spPr>
          <a:xfrm>
            <a:off x="12109962" y="0"/>
            <a:ext cx="7108723" cy="10287000"/>
          </a:xfrm>
          <a:custGeom>
            <a:rect b="b" l="l" r="r" t="t"/>
            <a:pathLst>
              <a:path extrusionOk="0" h="2709333" w="1872256">
                <a:moveTo>
                  <a:pt x="0" y="0"/>
                </a:moveTo>
                <a:lnTo>
                  <a:pt x="1872256" y="0"/>
                </a:lnTo>
                <a:lnTo>
                  <a:pt x="1872256" y="2709333"/>
                </a:lnTo>
                <a:lnTo>
                  <a:pt x="0" y="2709333"/>
                </a:lnTo>
                <a:close/>
              </a:path>
            </a:pathLst>
          </a:custGeom>
          <a:solidFill>
            <a:srgbClr val="5B85A9"/>
          </a:solidFill>
          <a:ln>
            <a:noFill/>
          </a:ln>
        </p:spPr>
      </p:sp>
      <p:grpSp>
        <p:nvGrpSpPr>
          <p:cNvPr id="294" name="Google Shape;294;p15"/>
          <p:cNvGrpSpPr/>
          <p:nvPr/>
        </p:nvGrpSpPr>
        <p:grpSpPr>
          <a:xfrm>
            <a:off x="1028700" y="1497810"/>
            <a:ext cx="10425375" cy="7291384"/>
            <a:chOff x="0" y="-315975"/>
            <a:chExt cx="13900500" cy="9721844"/>
          </a:xfrm>
        </p:grpSpPr>
        <p:sp>
          <p:nvSpPr>
            <p:cNvPr id="295" name="Google Shape;295;p15"/>
            <p:cNvSpPr txBox="1"/>
            <p:nvPr/>
          </p:nvSpPr>
          <p:spPr>
            <a:xfrm>
              <a:off x="0" y="-315975"/>
              <a:ext cx="13900500" cy="8891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831"/>
                <a:buFont typeface="Arial"/>
                <a:buNone/>
              </a:pPr>
              <a:r>
                <a:rPr b="1" i="0" lang="en-US" sz="10831" u="none" cap="none" strike="noStrike">
                  <a:solidFill>
                    <a:srgbClr val="4A4849"/>
                  </a:solidFill>
                  <a:latin typeface="Arial"/>
                  <a:ea typeface="Arial"/>
                  <a:cs typeface="Arial"/>
                  <a:sym typeface="Arial"/>
                </a:rPr>
                <a:t>Environmental Justice and Climate Justice Mapping</a:t>
              </a:r>
              <a:endParaRPr b="0" i="0" sz="1400" u="none" cap="none" strike="noStrike">
                <a:solidFill>
                  <a:srgbClr val="000000"/>
                </a:solidFill>
                <a:latin typeface="Arial"/>
                <a:ea typeface="Arial"/>
                <a:cs typeface="Arial"/>
                <a:sym typeface="Arial"/>
              </a:endParaRPr>
            </a:p>
          </p:txBody>
        </p:sp>
        <p:sp>
          <p:nvSpPr>
            <p:cNvPr id="296" name="Google Shape;296;p15"/>
            <p:cNvSpPr txBox="1"/>
            <p:nvPr/>
          </p:nvSpPr>
          <p:spPr>
            <a:xfrm>
              <a:off x="186000" y="8749169"/>
              <a:ext cx="13528500" cy="65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4A4849"/>
                  </a:solidFill>
                  <a:latin typeface="Arial"/>
                  <a:ea typeface="Arial"/>
                  <a:cs typeface="Arial"/>
                  <a:sym typeface="Arial"/>
                </a:rPr>
                <a:t>PART 4</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300" name="Shape 300"/>
        <p:cNvGrpSpPr/>
        <p:nvPr/>
      </p:nvGrpSpPr>
      <p:grpSpPr>
        <a:xfrm>
          <a:off x="0" y="0"/>
          <a:ext cx="0" cy="0"/>
          <a:chOff x="0" y="0"/>
          <a:chExt cx="0" cy="0"/>
        </a:xfrm>
      </p:grpSpPr>
      <p:sp>
        <p:nvSpPr>
          <p:cNvPr id="301" name="Google Shape;301;p16"/>
          <p:cNvSpPr/>
          <p:nvPr/>
        </p:nvSpPr>
        <p:spPr>
          <a:xfrm>
            <a:off x="-1248082" y="9715500"/>
            <a:ext cx="13358044" cy="571500"/>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302" name="Google Shape;302;p16"/>
          <p:cNvSpPr txBox="1"/>
          <p:nvPr/>
        </p:nvSpPr>
        <p:spPr>
          <a:xfrm>
            <a:off x="962025" y="10158561"/>
            <a:ext cx="10679231" cy="438751"/>
          </a:xfrm>
          <a:prstGeom prst="rect">
            <a:avLst/>
          </a:prstGeom>
          <a:noFill/>
          <a:ln>
            <a:noFill/>
          </a:ln>
        </p:spPr>
        <p:txBody>
          <a:bodyPr anchorCtr="0" anchor="t" bIns="0" lIns="0" spcFirstLastPara="1" rIns="0" wrap="square" tIns="0">
            <a:spAutoFit/>
          </a:bodyPr>
          <a:lstStyle/>
          <a:p>
            <a:pPr indent="0" lvl="0" marL="0" marR="0" rtl="0" algn="l">
              <a:lnSpc>
                <a:spcPct val="202277"/>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03" name="Google Shape;303;p16"/>
          <p:cNvGrpSpPr/>
          <p:nvPr/>
        </p:nvGrpSpPr>
        <p:grpSpPr>
          <a:xfrm>
            <a:off x="1028700" y="1078706"/>
            <a:ext cx="10462950" cy="5712180"/>
            <a:chOff x="0" y="66675"/>
            <a:chExt cx="13950600" cy="7616240"/>
          </a:xfrm>
        </p:grpSpPr>
        <p:sp>
          <p:nvSpPr>
            <p:cNvPr id="304" name="Google Shape;304;p16"/>
            <p:cNvSpPr txBox="1"/>
            <p:nvPr/>
          </p:nvSpPr>
          <p:spPr>
            <a:xfrm>
              <a:off x="0" y="66675"/>
              <a:ext cx="13950600" cy="143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999"/>
                <a:buFont typeface="Arial"/>
                <a:buNone/>
              </a:pPr>
              <a:r>
                <a:rPr b="1" i="0" lang="en-US" sz="6999" u="none" cap="none" strike="noStrike">
                  <a:solidFill>
                    <a:srgbClr val="4A4849"/>
                  </a:solidFill>
                  <a:latin typeface="Arial"/>
                  <a:ea typeface="Arial"/>
                  <a:cs typeface="Arial"/>
                  <a:sym typeface="Arial"/>
                </a:rPr>
                <a:t>Context</a:t>
              </a:r>
              <a:endParaRPr b="0" i="0" sz="1400" u="none" cap="none" strike="noStrike">
                <a:solidFill>
                  <a:srgbClr val="000000"/>
                </a:solidFill>
                <a:latin typeface="Arial"/>
                <a:ea typeface="Arial"/>
                <a:cs typeface="Arial"/>
                <a:sym typeface="Arial"/>
              </a:endParaRPr>
            </a:p>
          </p:txBody>
        </p:sp>
        <p:sp>
          <p:nvSpPr>
            <p:cNvPr id="305" name="Google Shape;305;p16"/>
            <p:cNvSpPr txBox="1"/>
            <p:nvPr/>
          </p:nvSpPr>
          <p:spPr>
            <a:xfrm>
              <a:off x="0" y="3412415"/>
              <a:ext cx="13849200" cy="42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601"/>
                <a:buFont typeface="Arial"/>
                <a:buNone/>
              </a:pPr>
              <a:r>
                <a:rPr b="0" i="0" lang="en-US" sz="2601" u="none" cap="none" strike="noStrike">
                  <a:solidFill>
                    <a:srgbClr val="4A4849"/>
                  </a:solidFill>
                  <a:latin typeface="Arial"/>
                  <a:ea typeface="Arial"/>
                  <a:cs typeface="Arial"/>
                  <a:sym typeface="Arial"/>
                </a:rPr>
                <a:t>These systems are usually designed to distill environmental and social data for people to use. This data might be used to inform actions such as interventions or grantmaking with the aims of prioritizing communities impacted by environmental, climate, and social harms.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1"/>
                <a:buFont typeface="Arial"/>
                <a:buNone/>
              </a:pPr>
              <a:r>
                <a:t/>
              </a:r>
              <a:endParaRPr b="0" i="0" sz="2601" u="none" cap="none" strike="noStrike">
                <a:solidFill>
                  <a:srgbClr val="4A484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1"/>
                <a:buFont typeface="Arial"/>
                <a:buNone/>
              </a:pPr>
              <a:r>
                <a:rPr b="0" i="0" lang="en-US" sz="2601" u="none" cap="none" strike="noStrike">
                  <a:solidFill>
                    <a:srgbClr val="4A4849"/>
                  </a:solidFill>
                  <a:latin typeface="Arial"/>
                  <a:ea typeface="Arial"/>
                  <a:cs typeface="Arial"/>
                  <a:sym typeface="Arial"/>
                </a:rPr>
                <a:t>We want to think about how these systems try and represent social and environmental data, and also how the environment and users might interact with these systems.</a:t>
              </a:r>
              <a:endParaRPr b="0" i="0" sz="1400" u="none" cap="none" strike="noStrike">
                <a:solidFill>
                  <a:srgbClr val="000000"/>
                </a:solidFill>
                <a:latin typeface="Arial"/>
                <a:ea typeface="Arial"/>
                <a:cs typeface="Arial"/>
                <a:sym typeface="Arial"/>
              </a:endParaRPr>
            </a:p>
          </p:txBody>
        </p:sp>
        <p:sp>
          <p:nvSpPr>
            <p:cNvPr id="306" name="Google Shape;306;p16"/>
            <p:cNvSpPr txBox="1"/>
            <p:nvPr/>
          </p:nvSpPr>
          <p:spPr>
            <a:xfrm>
              <a:off x="0" y="2009412"/>
              <a:ext cx="13849200" cy="1067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601"/>
                <a:buFont typeface="Arial"/>
                <a:buNone/>
              </a:pPr>
              <a:r>
                <a:rPr b="1" i="0" lang="en-US" sz="2601" u="none" cap="none" strike="noStrike">
                  <a:solidFill>
                    <a:srgbClr val="4A4849"/>
                  </a:solidFill>
                  <a:latin typeface="Arial"/>
                  <a:ea typeface="Arial"/>
                  <a:cs typeface="Arial"/>
                  <a:sym typeface="Arial"/>
                </a:rPr>
                <a:t>There are a lot of socio-technical systems in development to assist in climate action.</a:t>
              </a:r>
              <a:endParaRPr b="0" i="0" sz="1400" u="none" cap="none" strike="noStrike">
                <a:solidFill>
                  <a:srgbClr val="000000"/>
                </a:solidFill>
                <a:latin typeface="Arial"/>
                <a:ea typeface="Arial"/>
                <a:cs typeface="Arial"/>
                <a:sym typeface="Arial"/>
              </a:endParaRPr>
            </a:p>
          </p:txBody>
        </p:sp>
      </p:grpSp>
      <p:sp>
        <p:nvSpPr>
          <p:cNvPr id="307" name="Google Shape;307;p16"/>
          <p:cNvSpPr/>
          <p:nvPr/>
        </p:nvSpPr>
        <p:spPr>
          <a:xfrm>
            <a:off x="12109962" y="1"/>
            <a:ext cx="6178038" cy="10250924"/>
          </a:xfrm>
          <a:custGeom>
            <a:rect b="b" l="l" r="r" t="t"/>
            <a:pathLst>
              <a:path extrusionOk="0" h="10250924" w="6178038">
                <a:moveTo>
                  <a:pt x="0" y="0"/>
                </a:moveTo>
                <a:lnTo>
                  <a:pt x="6178038" y="0"/>
                </a:lnTo>
                <a:lnTo>
                  <a:pt x="6178038" y="10250924"/>
                </a:lnTo>
                <a:lnTo>
                  <a:pt x="0" y="10250924"/>
                </a:lnTo>
                <a:lnTo>
                  <a:pt x="0" y="0"/>
                </a:lnTo>
                <a:close/>
              </a:path>
            </a:pathLst>
          </a:custGeom>
          <a:blipFill rotWithShape="1">
            <a:blip r:embed="rId3">
              <a:alphaModFix/>
            </a:blip>
            <a:stretch>
              <a:fillRect b="-5570" l="-52458" r="-45467" t="0"/>
            </a:stretch>
          </a:blipFill>
          <a:ln>
            <a:noFill/>
          </a:ln>
        </p:spPr>
      </p:sp>
      <p:sp>
        <p:nvSpPr>
          <p:cNvPr id="308" name="Google Shape;308;p16"/>
          <p:cNvSpPr txBox="1"/>
          <p:nvPr/>
        </p:nvSpPr>
        <p:spPr>
          <a:xfrm>
            <a:off x="12910523" y="9438300"/>
            <a:ext cx="4108200" cy="277200"/>
          </a:xfrm>
          <a:prstGeom prst="rect">
            <a:avLst/>
          </a:prstGeom>
          <a:noFill/>
          <a:ln>
            <a:noFill/>
          </a:ln>
        </p:spPr>
        <p:txBody>
          <a:bodyPr anchorCtr="0" anchor="t" bIns="0" lIns="0" spcFirstLastPara="1" rIns="0" wrap="square" tIns="0">
            <a:spAutoFit/>
          </a:bodyPr>
          <a:lstStyle/>
          <a:p>
            <a:pPr indent="0" lvl="0" marL="0" marR="0" rtl="0" algn="ctr">
              <a:lnSpc>
                <a:spcPct val="139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This image is in the public domain.</a:t>
            </a:r>
            <a:endParaRPr b="0" i="0" u="none" cap="none" strike="noStrike">
              <a:solidFill>
                <a:schemeClr val="dk1"/>
              </a:solidFill>
              <a:latin typeface="Arial"/>
              <a:ea typeface="Arial"/>
              <a:cs typeface="Arial"/>
              <a:sym typeface="Arial"/>
            </a:endParaRPr>
          </a:p>
        </p:txBody>
      </p:sp>
      <p:sp>
        <p:nvSpPr>
          <p:cNvPr id="309" name="Google Shape;309;p16"/>
          <p:cNvSpPr/>
          <p:nvPr/>
        </p:nvSpPr>
        <p:spPr>
          <a:xfrm>
            <a:off x="12109962" y="9715500"/>
            <a:ext cx="7108723" cy="571500"/>
          </a:xfrm>
          <a:custGeom>
            <a:rect b="b" l="l" r="r" t="t"/>
            <a:pathLst>
              <a:path extrusionOk="0" h="150519" w="1872256">
                <a:moveTo>
                  <a:pt x="0" y="0"/>
                </a:moveTo>
                <a:lnTo>
                  <a:pt x="1872256" y="0"/>
                </a:lnTo>
                <a:lnTo>
                  <a:pt x="1872256" y="150519"/>
                </a:lnTo>
                <a:lnTo>
                  <a:pt x="0" y="150519"/>
                </a:lnTo>
                <a:close/>
              </a:path>
            </a:pathLst>
          </a:custGeom>
          <a:solidFill>
            <a:srgbClr val="5B85A9"/>
          </a:solid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313" name="Shape 313"/>
        <p:cNvGrpSpPr/>
        <p:nvPr/>
      </p:nvGrpSpPr>
      <p:grpSpPr>
        <a:xfrm>
          <a:off x="0" y="0"/>
          <a:ext cx="0" cy="0"/>
          <a:chOff x="0" y="0"/>
          <a:chExt cx="0" cy="0"/>
        </a:xfrm>
      </p:grpSpPr>
      <p:sp>
        <p:nvSpPr>
          <p:cNvPr id="314" name="Google Shape;314;p17"/>
          <p:cNvSpPr/>
          <p:nvPr/>
        </p:nvSpPr>
        <p:spPr>
          <a:xfrm>
            <a:off x="6568563" y="9715500"/>
            <a:ext cx="12967519" cy="571500"/>
          </a:xfrm>
          <a:custGeom>
            <a:rect b="b" l="l" r="r" t="t"/>
            <a:pathLst>
              <a:path extrusionOk="0" h="150519" w="3415314">
                <a:moveTo>
                  <a:pt x="0" y="0"/>
                </a:moveTo>
                <a:lnTo>
                  <a:pt x="3415314" y="0"/>
                </a:lnTo>
                <a:lnTo>
                  <a:pt x="3415314" y="150519"/>
                </a:lnTo>
                <a:lnTo>
                  <a:pt x="0" y="150519"/>
                </a:lnTo>
                <a:close/>
              </a:path>
            </a:pathLst>
          </a:custGeom>
          <a:solidFill>
            <a:srgbClr val="4A4849"/>
          </a:solidFill>
          <a:ln>
            <a:noFill/>
          </a:ln>
        </p:spPr>
      </p:sp>
      <p:sp>
        <p:nvSpPr>
          <p:cNvPr id="315" name="Google Shape;315;p17"/>
          <p:cNvSpPr/>
          <p:nvPr/>
        </p:nvSpPr>
        <p:spPr>
          <a:xfrm>
            <a:off x="-540160" y="9715500"/>
            <a:ext cx="7108723" cy="571500"/>
          </a:xfrm>
          <a:custGeom>
            <a:rect b="b" l="l" r="r" t="t"/>
            <a:pathLst>
              <a:path extrusionOk="0" h="150519" w="1872256">
                <a:moveTo>
                  <a:pt x="0" y="0"/>
                </a:moveTo>
                <a:lnTo>
                  <a:pt x="1872256" y="0"/>
                </a:lnTo>
                <a:lnTo>
                  <a:pt x="1872256" y="150519"/>
                </a:lnTo>
                <a:lnTo>
                  <a:pt x="0" y="150519"/>
                </a:lnTo>
                <a:close/>
              </a:path>
            </a:pathLst>
          </a:custGeom>
          <a:solidFill>
            <a:srgbClr val="5B85A9"/>
          </a:solidFill>
          <a:ln>
            <a:noFill/>
          </a:ln>
        </p:spPr>
      </p:sp>
      <p:sp>
        <p:nvSpPr>
          <p:cNvPr descr="screenshot of custom mapping tool showing EJ criteria and data layers for the Massachusetts EJ Tool" id="316" name="Google Shape;316;p17"/>
          <p:cNvSpPr/>
          <p:nvPr/>
        </p:nvSpPr>
        <p:spPr>
          <a:xfrm>
            <a:off x="7772400" y="1095375"/>
            <a:ext cx="9154746" cy="5945044"/>
          </a:xfrm>
          <a:custGeom>
            <a:rect b="b" l="l" r="r" t="t"/>
            <a:pathLst>
              <a:path extrusionOk="0" h="5757912" w="8909728">
                <a:moveTo>
                  <a:pt x="0" y="0"/>
                </a:moveTo>
                <a:lnTo>
                  <a:pt x="8909728" y="0"/>
                </a:lnTo>
                <a:lnTo>
                  <a:pt x="8909728" y="5757912"/>
                </a:lnTo>
                <a:lnTo>
                  <a:pt x="0" y="5757912"/>
                </a:lnTo>
                <a:lnTo>
                  <a:pt x="0" y="0"/>
                </a:lnTo>
                <a:close/>
              </a:path>
            </a:pathLst>
          </a:custGeom>
          <a:blipFill rotWithShape="1">
            <a:blip r:embed="rId3">
              <a:alphaModFix/>
            </a:blip>
            <a:stretch>
              <a:fillRect b="0" l="0" r="0" t="0"/>
            </a:stretch>
          </a:blipFill>
          <a:ln>
            <a:noFill/>
          </a:ln>
        </p:spPr>
      </p:sp>
      <p:sp>
        <p:nvSpPr>
          <p:cNvPr id="317" name="Google Shape;317;p17"/>
          <p:cNvSpPr txBox="1"/>
          <p:nvPr/>
        </p:nvSpPr>
        <p:spPr>
          <a:xfrm>
            <a:off x="7772375" y="7246063"/>
            <a:ext cx="9154800" cy="2263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101"/>
              <a:buFont typeface="Arial"/>
              <a:buNone/>
            </a:pPr>
            <a:r>
              <a:rPr b="0" i="0" lang="en-US" sz="2101" u="none" cap="none" strike="noStrike">
                <a:solidFill>
                  <a:srgbClr val="4A4849"/>
                </a:solidFill>
                <a:latin typeface="Arial"/>
                <a:ea typeface="Arial"/>
                <a:cs typeface="Arial"/>
                <a:sym typeface="Arial"/>
              </a:rPr>
              <a:t> “The MA DPH EJ Tool is intended to facilitate the use of the EOEEA EJ Policy, to enhance inclusive community planning for environmental assessment, and to inform a wide range of activities such as siting, permitting, Brownfields clean-up, Massachusetts Environmental Policy Act review, grant applications, transportation projects, and community, health, or climate-related impact assessments.” (</a:t>
            </a:r>
            <a:r>
              <a:rPr b="0" i="0" lang="en-US" sz="2101" u="sng" cap="none" strike="noStrike">
                <a:solidFill>
                  <a:srgbClr val="4A4849"/>
                </a:solidFill>
                <a:latin typeface="Arial"/>
                <a:ea typeface="Arial"/>
                <a:cs typeface="Arial"/>
                <a:sym typeface="Arial"/>
                <a:hlinkClick r:id="rId4">
                  <a:extLst>
                    <a:ext uri="{A12FA001-AC4F-418D-AE19-62706E023703}">
                      <ahyp:hlinkClr val="tx"/>
                    </a:ext>
                  </a:extLst>
                </a:hlinkClick>
              </a:rPr>
              <a:t>Massachusetts Environmental Public Health Tracking</a:t>
            </a:r>
            <a:r>
              <a:rPr b="0" i="0" lang="en-US" sz="2101" u="none" cap="none" strike="noStrike">
                <a:solidFill>
                  <a:srgbClr val="4A4849"/>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318" name="Google Shape;318;p17"/>
          <p:cNvSpPr txBox="1"/>
          <p:nvPr/>
        </p:nvSpPr>
        <p:spPr>
          <a:xfrm>
            <a:off x="1028700" y="3593786"/>
            <a:ext cx="5098500" cy="1601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601"/>
              <a:buFont typeface="Arial"/>
              <a:buNone/>
            </a:pPr>
            <a:r>
              <a:rPr b="1" i="0" lang="en-US" sz="2601" u="none" cap="none" strike="noStrike">
                <a:solidFill>
                  <a:srgbClr val="4A4849"/>
                </a:solidFill>
                <a:latin typeface="Arial"/>
                <a:ea typeface="Arial"/>
                <a:cs typeface="Arial"/>
                <a:sym typeface="Arial"/>
              </a:rPr>
              <a:t>The state of Massachusetts has its own way to identify communities overburdened by environmental injustices. </a:t>
            </a:r>
            <a:endParaRPr b="0" i="0" sz="1400" u="none" cap="none" strike="noStrike">
              <a:solidFill>
                <a:srgbClr val="000000"/>
              </a:solidFill>
              <a:latin typeface="Arial"/>
              <a:ea typeface="Arial"/>
              <a:cs typeface="Arial"/>
              <a:sym typeface="Arial"/>
            </a:endParaRPr>
          </a:p>
        </p:txBody>
      </p:sp>
      <p:sp>
        <p:nvSpPr>
          <p:cNvPr id="319" name="Google Shape;319;p17"/>
          <p:cNvSpPr txBox="1"/>
          <p:nvPr/>
        </p:nvSpPr>
        <p:spPr>
          <a:xfrm>
            <a:off x="1028700" y="1095375"/>
            <a:ext cx="5098500" cy="2154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999"/>
              <a:buFont typeface="Arial"/>
              <a:buNone/>
            </a:pPr>
            <a:r>
              <a:rPr b="1" i="0" lang="en-US" sz="6999" u="none" cap="none" strike="noStrike">
                <a:solidFill>
                  <a:srgbClr val="4A4849"/>
                </a:solidFill>
                <a:latin typeface="Arial"/>
                <a:ea typeface="Arial"/>
                <a:cs typeface="Arial"/>
                <a:sym typeface="Arial"/>
              </a:rPr>
              <a:t>Local EJ Tools</a:t>
            </a:r>
            <a:endParaRPr b="0" i="0" sz="1400" u="none" cap="none" strike="noStrike">
              <a:solidFill>
                <a:srgbClr val="000000"/>
              </a:solidFill>
              <a:latin typeface="Arial"/>
              <a:ea typeface="Arial"/>
              <a:cs typeface="Arial"/>
              <a:sym typeface="Arial"/>
            </a:endParaRPr>
          </a:p>
        </p:txBody>
      </p:sp>
      <p:sp>
        <p:nvSpPr>
          <p:cNvPr id="320" name="Google Shape;320;p17"/>
          <p:cNvSpPr txBox="1"/>
          <p:nvPr/>
        </p:nvSpPr>
        <p:spPr>
          <a:xfrm>
            <a:off x="5772275" y="318225"/>
            <a:ext cx="12114900" cy="57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 Commonwealth of Massachusetts. All rights reserved. This content is excluded from our Creative Commons license. For more information, see </a:t>
            </a:r>
            <a:r>
              <a:rPr lang="en-US" sz="1800" u="sng">
                <a:solidFill>
                  <a:schemeClr val="hlink"/>
                </a:solidFill>
                <a:latin typeface="Calibri"/>
                <a:ea typeface="Calibri"/>
                <a:cs typeface="Calibri"/>
                <a:sym typeface="Calibri"/>
                <a:hlinkClick r:id="rId5"/>
              </a:rPr>
              <a:t>https://ocw.mit.edu/help/faq-fair-use/</a:t>
            </a: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324" name="Shape 324"/>
        <p:cNvGrpSpPr/>
        <p:nvPr/>
      </p:nvGrpSpPr>
      <p:grpSpPr>
        <a:xfrm>
          <a:off x="0" y="0"/>
          <a:ext cx="0" cy="0"/>
          <a:chOff x="0" y="0"/>
          <a:chExt cx="0" cy="0"/>
        </a:xfrm>
      </p:grpSpPr>
      <p:sp>
        <p:nvSpPr>
          <p:cNvPr id="325" name="Google Shape;325;p18"/>
          <p:cNvSpPr/>
          <p:nvPr/>
        </p:nvSpPr>
        <p:spPr>
          <a:xfrm>
            <a:off x="6568563" y="9715500"/>
            <a:ext cx="12967519" cy="571500"/>
          </a:xfrm>
          <a:custGeom>
            <a:rect b="b" l="l" r="r" t="t"/>
            <a:pathLst>
              <a:path extrusionOk="0" h="150519" w="3415314">
                <a:moveTo>
                  <a:pt x="0" y="0"/>
                </a:moveTo>
                <a:lnTo>
                  <a:pt x="3415314" y="0"/>
                </a:lnTo>
                <a:lnTo>
                  <a:pt x="3415314" y="150519"/>
                </a:lnTo>
                <a:lnTo>
                  <a:pt x="0" y="150519"/>
                </a:lnTo>
                <a:close/>
              </a:path>
            </a:pathLst>
          </a:custGeom>
          <a:solidFill>
            <a:srgbClr val="4A4849"/>
          </a:solidFill>
          <a:ln>
            <a:noFill/>
          </a:ln>
        </p:spPr>
      </p:sp>
      <p:sp>
        <p:nvSpPr>
          <p:cNvPr id="326" name="Google Shape;326;p18"/>
          <p:cNvSpPr/>
          <p:nvPr/>
        </p:nvSpPr>
        <p:spPr>
          <a:xfrm>
            <a:off x="-540160" y="9715500"/>
            <a:ext cx="7108723" cy="571500"/>
          </a:xfrm>
          <a:custGeom>
            <a:rect b="b" l="l" r="r" t="t"/>
            <a:pathLst>
              <a:path extrusionOk="0" h="150519" w="1872256">
                <a:moveTo>
                  <a:pt x="0" y="0"/>
                </a:moveTo>
                <a:lnTo>
                  <a:pt x="1872256" y="0"/>
                </a:lnTo>
                <a:lnTo>
                  <a:pt x="1872256" y="150519"/>
                </a:lnTo>
                <a:lnTo>
                  <a:pt x="0" y="150519"/>
                </a:lnTo>
                <a:close/>
              </a:path>
            </a:pathLst>
          </a:custGeom>
          <a:solidFill>
            <a:srgbClr val="5B85A9"/>
          </a:solidFill>
          <a:ln>
            <a:noFill/>
          </a:ln>
        </p:spPr>
      </p:sp>
      <p:sp>
        <p:nvSpPr>
          <p:cNvPr id="327" name="Google Shape;327;p18"/>
          <p:cNvSpPr txBox="1"/>
          <p:nvPr/>
        </p:nvSpPr>
        <p:spPr>
          <a:xfrm>
            <a:off x="1038162" y="1695674"/>
            <a:ext cx="4254000" cy="147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4A4849"/>
                </a:solidFill>
                <a:latin typeface="Arial"/>
                <a:ea typeface="Arial"/>
                <a:cs typeface="Arial"/>
                <a:sym typeface="Arial"/>
              </a:rPr>
              <a:t>COMPARING ENVIRONMENTAL JUSTICE MAPPING</a:t>
            </a:r>
            <a:endParaRPr b="0" i="0" sz="1400" u="none" cap="none" strike="noStrike">
              <a:solidFill>
                <a:srgbClr val="000000"/>
              </a:solidFill>
              <a:latin typeface="Arial"/>
              <a:ea typeface="Arial"/>
              <a:cs typeface="Arial"/>
              <a:sym typeface="Arial"/>
            </a:endParaRPr>
          </a:p>
        </p:txBody>
      </p:sp>
      <p:sp>
        <p:nvSpPr>
          <p:cNvPr id="328" name="Google Shape;328;p18"/>
          <p:cNvSpPr txBox="1"/>
          <p:nvPr/>
        </p:nvSpPr>
        <p:spPr>
          <a:xfrm>
            <a:off x="1038162" y="3390510"/>
            <a:ext cx="5117700" cy="1155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501"/>
              <a:buFont typeface="Arial"/>
              <a:buNone/>
            </a:pPr>
            <a:r>
              <a:rPr b="1" i="0" lang="en-US" sz="2501" u="none" cap="none" strike="noStrike">
                <a:solidFill>
                  <a:srgbClr val="4A4849"/>
                </a:solidFill>
                <a:latin typeface="Arial"/>
                <a:ea typeface="Arial"/>
                <a:cs typeface="Arial"/>
                <a:sym typeface="Arial"/>
              </a:rPr>
              <a:t>Step 1: Setup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1"/>
              <a:buFont typeface="Arial"/>
              <a:buNone/>
            </a:pPr>
            <a:r>
              <a:rPr b="0" i="0" lang="en-US" sz="2501" u="none" cap="none" strike="noStrike">
                <a:solidFill>
                  <a:srgbClr val="4A4849"/>
                </a:solidFill>
                <a:latin typeface="Arial"/>
                <a:ea typeface="Arial"/>
                <a:cs typeface="Arial"/>
                <a:sym typeface="Arial"/>
              </a:rPr>
              <a:t>Divide students into groups of two or three</a:t>
            </a:r>
            <a:endParaRPr b="0" i="0" sz="1400" u="none" cap="none" strike="noStrike">
              <a:solidFill>
                <a:srgbClr val="000000"/>
              </a:solidFill>
              <a:latin typeface="Arial"/>
              <a:ea typeface="Arial"/>
              <a:cs typeface="Arial"/>
              <a:sym typeface="Arial"/>
            </a:endParaRPr>
          </a:p>
        </p:txBody>
      </p:sp>
      <p:grpSp>
        <p:nvGrpSpPr>
          <p:cNvPr id="329" name="Google Shape;329;p18"/>
          <p:cNvGrpSpPr/>
          <p:nvPr/>
        </p:nvGrpSpPr>
        <p:grpSpPr>
          <a:xfrm>
            <a:off x="7243968" y="1631380"/>
            <a:ext cx="10015425" cy="3710393"/>
            <a:chOff x="0" y="-47625"/>
            <a:chExt cx="13353900" cy="4947190"/>
          </a:xfrm>
        </p:grpSpPr>
        <p:sp>
          <p:nvSpPr>
            <p:cNvPr id="330" name="Google Shape;330;p18"/>
            <p:cNvSpPr txBox="1"/>
            <p:nvPr/>
          </p:nvSpPr>
          <p:spPr>
            <a:xfrm>
              <a:off x="0" y="622165"/>
              <a:ext cx="13353900" cy="4277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501"/>
                <a:buFont typeface="Arial"/>
                <a:buNone/>
              </a:pPr>
              <a:r>
                <a:rPr b="0" i="0" lang="en-US" sz="2501" u="none" cap="none" strike="noStrike">
                  <a:solidFill>
                    <a:srgbClr val="4A4849"/>
                  </a:solidFill>
                  <a:latin typeface="Arial"/>
                  <a:ea typeface="Arial"/>
                  <a:cs typeface="Arial"/>
                  <a:sym typeface="Arial"/>
                </a:rPr>
                <a:t>Groups should choose a location in Massachusetts. Explore each of these locations on the </a:t>
              </a:r>
              <a:r>
                <a:rPr b="0" i="0" lang="en-US" sz="2501" u="sng" cap="none" strike="noStrike">
                  <a:solidFill>
                    <a:srgbClr val="4A4849"/>
                  </a:solidFill>
                  <a:latin typeface="Arial"/>
                  <a:ea typeface="Arial"/>
                  <a:cs typeface="Arial"/>
                  <a:sym typeface="Arial"/>
                  <a:hlinkClick r:id="rId3">
                    <a:extLst>
                      <a:ext uri="{A12FA001-AC4F-418D-AE19-62706E023703}">
                        <ahyp:hlinkClr val="tx"/>
                      </a:ext>
                    </a:extLst>
                  </a:hlinkClick>
                </a:rPr>
                <a:t>Climate and Economic Justice Screening Tool</a:t>
              </a:r>
              <a:r>
                <a:rPr b="0" i="0" lang="en-US" sz="2501" u="none" cap="none" strike="noStrike">
                  <a:solidFill>
                    <a:srgbClr val="4A4849"/>
                  </a:solidFill>
                  <a:latin typeface="Arial"/>
                  <a:ea typeface="Arial"/>
                  <a:cs typeface="Arial"/>
                  <a:sym typeface="Arial"/>
                </a:rPr>
                <a:t> and </a:t>
              </a:r>
              <a:r>
                <a:rPr b="0" i="0" lang="en-US" sz="2501" u="sng" cap="none" strike="noStrike">
                  <a:solidFill>
                    <a:srgbClr val="4A4849"/>
                  </a:solidFill>
                  <a:latin typeface="Arial"/>
                  <a:ea typeface="Arial"/>
                  <a:cs typeface="Arial"/>
                  <a:sym typeface="Arial"/>
                  <a:hlinkClick r:id="rId4">
                    <a:extLst>
                      <a:ext uri="{A12FA001-AC4F-418D-AE19-62706E023703}">
                        <ahyp:hlinkClr val="tx"/>
                      </a:ext>
                    </a:extLst>
                  </a:hlinkClick>
                </a:rPr>
                <a:t>MA EJ Tool</a:t>
              </a:r>
              <a:r>
                <a:rPr b="0" i="0" lang="en-US" sz="2501" u="none" cap="none" strike="noStrike">
                  <a:solidFill>
                    <a:srgbClr val="4A4849"/>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1"/>
                <a:buFont typeface="Arial"/>
                <a:buNone/>
              </a:pPr>
              <a:r>
                <a:rPr b="0" i="0" lang="en-US" sz="2501" u="none" cap="none" strike="noStrike">
                  <a:solidFill>
                    <a:srgbClr val="4A4849"/>
                  </a:solidFill>
                  <a:latin typeface="Arial"/>
                  <a:ea typeface="Arial"/>
                  <a:cs typeface="Arial"/>
                  <a:sym typeface="Arial"/>
                </a:rPr>
                <a:t>Take notes on the following as a group:</a:t>
              </a:r>
              <a:endParaRPr b="0" i="0" sz="1400" u="none" cap="none" strike="noStrike">
                <a:solidFill>
                  <a:srgbClr val="000000"/>
                </a:solidFill>
                <a:latin typeface="Arial"/>
                <a:ea typeface="Arial"/>
                <a:cs typeface="Arial"/>
                <a:sym typeface="Arial"/>
              </a:endParaRPr>
            </a:p>
            <a:p>
              <a:pPr indent="-387412" lvl="1" marL="457200" marR="0" rtl="0" algn="l">
                <a:lnSpc>
                  <a:spcPct val="100000"/>
                </a:lnSpc>
                <a:spcBef>
                  <a:spcPts val="100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What are these tools measuring? </a:t>
              </a:r>
              <a:endParaRPr b="0" i="0" sz="1400" u="none" cap="none" strike="noStrike">
                <a:solidFill>
                  <a:srgbClr val="000000"/>
                </a:solidFill>
                <a:latin typeface="Arial"/>
                <a:ea typeface="Arial"/>
                <a:cs typeface="Arial"/>
                <a:sym typeface="Arial"/>
              </a:endParaRPr>
            </a:p>
            <a:p>
              <a:pPr indent="-387412"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What are the sources of data?</a:t>
              </a:r>
              <a:endParaRPr b="0" i="0" sz="1400" u="none" cap="none" strike="noStrike">
                <a:solidFill>
                  <a:srgbClr val="000000"/>
                </a:solidFill>
                <a:latin typeface="Arial"/>
                <a:ea typeface="Arial"/>
                <a:cs typeface="Arial"/>
                <a:sym typeface="Arial"/>
              </a:endParaRPr>
            </a:p>
            <a:p>
              <a:pPr indent="-387412"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Who is the intended audience? Who do you think uses it?</a:t>
              </a:r>
              <a:endParaRPr b="0" i="0" sz="1400" u="none" cap="none" strike="noStrike">
                <a:solidFill>
                  <a:srgbClr val="000000"/>
                </a:solidFill>
                <a:latin typeface="Arial"/>
                <a:ea typeface="Arial"/>
                <a:cs typeface="Arial"/>
                <a:sym typeface="Arial"/>
              </a:endParaRPr>
            </a:p>
            <a:p>
              <a:pPr indent="-387412"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Is the tool easy to use? Is it difficult to use? </a:t>
              </a:r>
              <a:endParaRPr b="0" i="0" sz="1400" u="none" cap="none" strike="noStrike">
                <a:solidFill>
                  <a:srgbClr val="000000"/>
                </a:solidFill>
                <a:latin typeface="Arial"/>
                <a:ea typeface="Arial"/>
                <a:cs typeface="Arial"/>
                <a:sym typeface="Arial"/>
              </a:endParaRPr>
            </a:p>
          </p:txBody>
        </p:sp>
        <p:sp>
          <p:nvSpPr>
            <p:cNvPr id="331" name="Google Shape;331;p18"/>
            <p:cNvSpPr txBox="1"/>
            <p:nvPr/>
          </p:nvSpPr>
          <p:spPr>
            <a:xfrm>
              <a:off x="0" y="-47625"/>
              <a:ext cx="133539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501"/>
                <a:buFont typeface="Arial"/>
                <a:buNone/>
              </a:pPr>
              <a:r>
                <a:rPr b="1" i="0" lang="en-US" sz="2501" u="none" cap="none" strike="noStrike">
                  <a:solidFill>
                    <a:srgbClr val="4A4849"/>
                  </a:solidFill>
                  <a:latin typeface="Arial"/>
                  <a:ea typeface="Arial"/>
                  <a:cs typeface="Arial"/>
                  <a:sym typeface="Arial"/>
                </a:rPr>
                <a:t>Step 3: Groups compare using the tools</a:t>
              </a:r>
              <a:endParaRPr b="0" i="0" sz="1400" u="none" cap="none" strike="noStrike">
                <a:solidFill>
                  <a:srgbClr val="000000"/>
                </a:solidFill>
                <a:latin typeface="Arial"/>
                <a:ea typeface="Arial"/>
                <a:cs typeface="Arial"/>
                <a:sym typeface="Arial"/>
              </a:endParaRPr>
            </a:p>
          </p:txBody>
        </p:sp>
      </p:grpSp>
      <p:grpSp>
        <p:nvGrpSpPr>
          <p:cNvPr id="332" name="Google Shape;332;p18"/>
          <p:cNvGrpSpPr/>
          <p:nvPr/>
        </p:nvGrpSpPr>
        <p:grpSpPr>
          <a:xfrm>
            <a:off x="7362437" y="5892947"/>
            <a:ext cx="9896850" cy="3197168"/>
            <a:chOff x="0" y="-47625"/>
            <a:chExt cx="13195800" cy="4262890"/>
          </a:xfrm>
        </p:grpSpPr>
        <p:sp>
          <p:nvSpPr>
            <p:cNvPr id="333" name="Google Shape;333;p18"/>
            <p:cNvSpPr txBox="1"/>
            <p:nvPr/>
          </p:nvSpPr>
          <p:spPr>
            <a:xfrm>
              <a:off x="0" y="622165"/>
              <a:ext cx="13195800" cy="3593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501"/>
                <a:buFont typeface="Arial"/>
                <a:buNone/>
              </a:pPr>
              <a:r>
                <a:rPr b="0" i="0" lang="en-US" sz="2501" u="none" cap="none" strike="noStrike">
                  <a:solidFill>
                    <a:srgbClr val="4A4849"/>
                  </a:solidFill>
                  <a:latin typeface="Arial"/>
                  <a:ea typeface="Arial"/>
                  <a:cs typeface="Arial"/>
                  <a:sym typeface="Arial"/>
                </a:rPr>
                <a:t>Have groups come back and speak about their findings. You can also explore how these tools engage in data. Is this data representative of real climate justice issues in communities?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1"/>
                <a:buFont typeface="Arial"/>
                <a:buNone/>
              </a:pPr>
              <a:r>
                <a:t/>
              </a:r>
              <a:endParaRPr b="0" i="0" sz="2501" u="none" cap="none" strike="noStrike">
                <a:solidFill>
                  <a:srgbClr val="4A484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1"/>
                <a:buFont typeface="Arial"/>
                <a:buNone/>
              </a:pPr>
              <a:r>
                <a:rPr b="0" i="1" lang="en-US" sz="2501" u="none" cap="none" strike="noStrike">
                  <a:solidFill>
                    <a:srgbClr val="4A4849"/>
                  </a:solidFill>
                  <a:latin typeface="Arial"/>
                  <a:ea typeface="Arial"/>
                  <a:cs typeface="Arial"/>
                  <a:sym typeface="Arial"/>
                </a:rPr>
                <a:t>Optional Variation: </a:t>
              </a:r>
              <a:r>
                <a:rPr b="0" i="0" lang="en-US" sz="2501" u="none" cap="none" strike="noStrike">
                  <a:solidFill>
                    <a:srgbClr val="4A4849"/>
                  </a:solidFill>
                  <a:latin typeface="Arial"/>
                  <a:ea typeface="Arial"/>
                  <a:cs typeface="Arial"/>
                  <a:sym typeface="Arial"/>
                </a:rPr>
                <a:t>Have groups pick different state level environmental/climate justice screening tools. Compare different states approaches to mapping these injustices.</a:t>
              </a:r>
              <a:endParaRPr b="0" i="0" sz="1400" u="none" cap="none" strike="noStrike">
                <a:solidFill>
                  <a:srgbClr val="000000"/>
                </a:solidFill>
                <a:latin typeface="Arial"/>
                <a:ea typeface="Arial"/>
                <a:cs typeface="Arial"/>
                <a:sym typeface="Arial"/>
              </a:endParaRPr>
            </a:p>
          </p:txBody>
        </p:sp>
        <p:sp>
          <p:nvSpPr>
            <p:cNvPr id="334" name="Google Shape;334;p18"/>
            <p:cNvSpPr txBox="1"/>
            <p:nvPr/>
          </p:nvSpPr>
          <p:spPr>
            <a:xfrm>
              <a:off x="0" y="-47625"/>
              <a:ext cx="131958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501"/>
                <a:buFont typeface="Arial"/>
                <a:buNone/>
              </a:pPr>
              <a:r>
                <a:rPr b="1" i="0" lang="en-US" sz="2501" u="none" cap="none" strike="noStrike">
                  <a:solidFill>
                    <a:srgbClr val="4A4849"/>
                  </a:solidFill>
                  <a:latin typeface="Arial"/>
                  <a:ea typeface="Arial"/>
                  <a:cs typeface="Arial"/>
                  <a:sym typeface="Arial"/>
                </a:rPr>
                <a:t>Step 4: Small Group Report Back (</a:t>
              </a:r>
              <a:r>
                <a:rPr b="1" i="1" lang="en-US" sz="2501" u="none" cap="none" strike="noStrike">
                  <a:solidFill>
                    <a:srgbClr val="4A4849"/>
                  </a:solidFill>
                  <a:latin typeface="Arial"/>
                  <a:ea typeface="Arial"/>
                  <a:cs typeface="Arial"/>
                  <a:sym typeface="Arial"/>
                </a:rPr>
                <a:t>optional</a:t>
              </a:r>
              <a:r>
                <a:rPr b="1" i="0" lang="en-US" sz="2501" u="none" cap="none" strike="noStrike">
                  <a:solidFill>
                    <a:srgbClr val="4A4849"/>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grpSp>
      <p:grpSp>
        <p:nvGrpSpPr>
          <p:cNvPr id="335" name="Google Shape;335;p18"/>
          <p:cNvGrpSpPr/>
          <p:nvPr/>
        </p:nvGrpSpPr>
        <p:grpSpPr>
          <a:xfrm>
            <a:off x="1028700" y="5020375"/>
            <a:ext cx="5127075" cy="2551409"/>
            <a:chOff x="0" y="-47625"/>
            <a:chExt cx="6836100" cy="3401879"/>
          </a:xfrm>
        </p:grpSpPr>
        <p:sp>
          <p:nvSpPr>
            <p:cNvPr id="336" name="Google Shape;336;p18"/>
            <p:cNvSpPr txBox="1"/>
            <p:nvPr/>
          </p:nvSpPr>
          <p:spPr>
            <a:xfrm>
              <a:off x="0" y="616754"/>
              <a:ext cx="6836100" cy="2737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501"/>
                <a:buFont typeface="Arial"/>
                <a:buNone/>
              </a:pPr>
              <a:r>
                <a:rPr b="0" i="0" lang="en-US" sz="2501" u="none" cap="none" strike="noStrike">
                  <a:solidFill>
                    <a:srgbClr val="4A4849"/>
                  </a:solidFill>
                  <a:latin typeface="Arial"/>
                  <a:ea typeface="Arial"/>
                  <a:cs typeface="Arial"/>
                  <a:sym typeface="Arial"/>
                </a:rPr>
                <a:t>Have students read the following:</a:t>
              </a:r>
              <a:endParaRPr b="0" i="0" sz="1400" u="none" cap="none" strike="noStrike">
                <a:solidFill>
                  <a:srgbClr val="000000"/>
                </a:solidFill>
                <a:latin typeface="Arial"/>
                <a:ea typeface="Arial"/>
                <a:cs typeface="Arial"/>
                <a:sym typeface="Arial"/>
              </a:endParaRPr>
            </a:p>
            <a:p>
              <a:pPr indent="-330263" lvl="1" marL="457200" marR="0" rtl="0" algn="l">
                <a:lnSpc>
                  <a:spcPct val="100000"/>
                </a:lnSpc>
                <a:spcBef>
                  <a:spcPts val="1000"/>
                </a:spcBef>
                <a:spcAft>
                  <a:spcPts val="0"/>
                </a:spcAft>
                <a:buClr>
                  <a:srgbClr val="4A4849"/>
                </a:buClr>
                <a:buSzPts val="2501"/>
                <a:buFont typeface="Arial"/>
                <a:buAutoNum type="arabicPeriod"/>
              </a:pPr>
              <a:r>
                <a:rPr b="0" i="0" lang="en-US" sz="2501" u="sng" cap="none" strike="noStrike">
                  <a:solidFill>
                    <a:srgbClr val="4A4849"/>
                  </a:solidFill>
                  <a:latin typeface="Arial"/>
                  <a:ea typeface="Arial"/>
                  <a:cs typeface="Arial"/>
                  <a:sym typeface="Arial"/>
                  <a:hlinkClick r:id="rId5">
                    <a:extLst>
                      <a:ext uri="{A12FA001-AC4F-418D-AE19-62706E023703}">
                        <ahyp:hlinkClr val="tx"/>
                      </a:ext>
                    </a:extLst>
                  </a:hlinkClick>
                </a:rPr>
                <a:t>Climate and Economic Justice Screening Tool FAQ</a:t>
              </a:r>
              <a:r>
                <a:rPr b="0" i="0" lang="en-US" sz="2501" u="none" cap="none" strike="noStrike">
                  <a:solidFill>
                    <a:srgbClr val="4A4849"/>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330263" lvl="1" marL="457200" marR="0" rtl="0" algn="l">
                <a:lnSpc>
                  <a:spcPct val="100000"/>
                </a:lnSpc>
                <a:spcBef>
                  <a:spcPts val="0"/>
                </a:spcBef>
                <a:spcAft>
                  <a:spcPts val="0"/>
                </a:spcAft>
                <a:buClr>
                  <a:srgbClr val="4A4849"/>
                </a:buClr>
                <a:buSzPts val="2501"/>
                <a:buFont typeface="Arial"/>
                <a:buAutoNum type="arabicPeriod"/>
              </a:pPr>
              <a:r>
                <a:rPr b="0" i="0" lang="en-US" sz="2501" u="sng" cap="none" strike="noStrike">
                  <a:solidFill>
                    <a:srgbClr val="4A4849"/>
                  </a:solidFill>
                  <a:latin typeface="Arial"/>
                  <a:ea typeface="Arial"/>
                  <a:cs typeface="Arial"/>
                  <a:sym typeface="Arial"/>
                  <a:hlinkClick r:id="rId6">
                    <a:extLst>
                      <a:ext uri="{A12FA001-AC4F-418D-AE19-62706E023703}">
                        <ahyp:hlinkClr val="tx"/>
                      </a:ext>
                    </a:extLst>
                  </a:hlinkClick>
                </a:rPr>
                <a:t>MA Environmental Public Health Tracking Environmental Justice</a:t>
              </a:r>
              <a:endParaRPr b="0" i="0" sz="1400" u="none" cap="none" strike="noStrike">
                <a:solidFill>
                  <a:srgbClr val="000000"/>
                </a:solidFill>
                <a:latin typeface="Arial"/>
                <a:ea typeface="Arial"/>
                <a:cs typeface="Arial"/>
                <a:sym typeface="Arial"/>
              </a:endParaRPr>
            </a:p>
          </p:txBody>
        </p:sp>
        <p:sp>
          <p:nvSpPr>
            <p:cNvPr id="337" name="Google Shape;337;p18"/>
            <p:cNvSpPr txBox="1"/>
            <p:nvPr/>
          </p:nvSpPr>
          <p:spPr>
            <a:xfrm>
              <a:off x="0" y="-47625"/>
              <a:ext cx="68361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501"/>
                <a:buFont typeface="Arial"/>
                <a:buNone/>
              </a:pPr>
              <a:r>
                <a:rPr b="1" i="0" lang="en-US" sz="2501" u="none" cap="none" strike="noStrike">
                  <a:solidFill>
                    <a:srgbClr val="4A4849"/>
                  </a:solidFill>
                  <a:latin typeface="Arial"/>
                  <a:ea typeface="Arial"/>
                  <a:cs typeface="Arial"/>
                  <a:sym typeface="Arial"/>
                </a:rPr>
                <a:t>Step 2: Read</a:t>
              </a:r>
              <a:endParaRPr b="0" i="0" sz="1400" u="none" cap="none" strike="noStrike">
                <a:solidFill>
                  <a:srgbClr val="000000"/>
                </a:solidFill>
                <a:latin typeface="Arial"/>
                <a:ea typeface="Arial"/>
                <a:cs typeface="Arial"/>
                <a:sym typeface="Arial"/>
              </a:endParaRPr>
            </a:p>
          </p:txBody>
        </p:sp>
      </p:grpSp>
      <p:sp>
        <p:nvSpPr>
          <p:cNvPr id="338" name="Google Shape;338;p18"/>
          <p:cNvSpPr txBox="1"/>
          <p:nvPr/>
        </p:nvSpPr>
        <p:spPr>
          <a:xfrm>
            <a:off x="1028700" y="8014970"/>
            <a:ext cx="5127000" cy="97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101"/>
              <a:buFont typeface="Arial"/>
              <a:buNone/>
            </a:pPr>
            <a:r>
              <a:rPr b="0" i="1" lang="en-US" sz="2101" u="none" cap="none" strike="noStrike">
                <a:solidFill>
                  <a:srgbClr val="4A4849"/>
                </a:solidFill>
                <a:latin typeface="Arial"/>
                <a:ea typeface="Arial"/>
                <a:cs typeface="Arial"/>
                <a:sym typeface="Arial"/>
              </a:rPr>
              <a:t>You can opt for another local screening tool if another locale is more relevant to students (for more options see Activity #3)</a:t>
            </a:r>
            <a:endParaRPr b="0" i="0" sz="1400" u="none" cap="none" strike="noStrike">
              <a:solidFill>
                <a:srgbClr val="000000"/>
              </a:solidFill>
              <a:latin typeface="Arial"/>
              <a:ea typeface="Arial"/>
              <a:cs typeface="Arial"/>
              <a:sym typeface="Arial"/>
            </a:endParaRPr>
          </a:p>
        </p:txBody>
      </p:sp>
      <p:grpSp>
        <p:nvGrpSpPr>
          <p:cNvPr id="339" name="Google Shape;339;p18"/>
          <p:cNvGrpSpPr/>
          <p:nvPr/>
        </p:nvGrpSpPr>
        <p:grpSpPr>
          <a:xfrm>
            <a:off x="962025" y="1003725"/>
            <a:ext cx="8746178" cy="458700"/>
            <a:chOff x="962025" y="1003725"/>
            <a:chExt cx="8746178" cy="458700"/>
          </a:xfrm>
        </p:grpSpPr>
        <p:sp>
          <p:nvSpPr>
            <p:cNvPr id="340" name="Google Shape;340;p18"/>
            <p:cNvSpPr/>
            <p:nvPr/>
          </p:nvSpPr>
          <p:spPr>
            <a:xfrm>
              <a:off x="962025" y="1003725"/>
              <a:ext cx="1928700" cy="458700"/>
            </a:xfrm>
            <a:prstGeom prst="roundRect">
              <a:avLst>
                <a:gd fmla="val 45896" name="adj"/>
              </a:avLst>
            </a:prstGeom>
            <a:solidFill>
              <a:srgbClr val="5B85A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41" name="Google Shape;341;p18"/>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000"/>
                <a:buFont typeface="Arial"/>
                <a:buNone/>
              </a:pPr>
              <a:r>
                <a:rPr b="0" i="0" lang="en-US" sz="2000" u="none" cap="none" strike="noStrike">
                  <a:solidFill>
                    <a:srgbClr val="FAF6EE"/>
                  </a:solidFill>
                  <a:latin typeface="Arial"/>
                  <a:ea typeface="Arial"/>
                  <a:cs typeface="Arial"/>
                  <a:sym typeface="Arial"/>
                </a:rPr>
                <a:t>ACTIVITY #5</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345" name="Shape 345"/>
        <p:cNvGrpSpPr/>
        <p:nvPr/>
      </p:nvGrpSpPr>
      <p:grpSpPr>
        <a:xfrm>
          <a:off x="0" y="0"/>
          <a:ext cx="0" cy="0"/>
          <a:chOff x="0" y="0"/>
          <a:chExt cx="0" cy="0"/>
        </a:xfrm>
      </p:grpSpPr>
      <p:sp>
        <p:nvSpPr>
          <p:cNvPr id="346" name="Google Shape;346;p19"/>
          <p:cNvSpPr/>
          <p:nvPr/>
        </p:nvSpPr>
        <p:spPr>
          <a:xfrm>
            <a:off x="6568563" y="9715500"/>
            <a:ext cx="12967519" cy="571500"/>
          </a:xfrm>
          <a:custGeom>
            <a:rect b="b" l="l" r="r" t="t"/>
            <a:pathLst>
              <a:path extrusionOk="0" h="150519" w="3415314">
                <a:moveTo>
                  <a:pt x="0" y="0"/>
                </a:moveTo>
                <a:lnTo>
                  <a:pt x="3415314" y="0"/>
                </a:lnTo>
                <a:lnTo>
                  <a:pt x="3415314" y="150519"/>
                </a:lnTo>
                <a:lnTo>
                  <a:pt x="0" y="150519"/>
                </a:lnTo>
                <a:close/>
              </a:path>
            </a:pathLst>
          </a:custGeom>
          <a:solidFill>
            <a:srgbClr val="4A4849"/>
          </a:solidFill>
          <a:ln>
            <a:noFill/>
          </a:ln>
        </p:spPr>
      </p:sp>
      <p:sp>
        <p:nvSpPr>
          <p:cNvPr id="347" name="Google Shape;347;p19"/>
          <p:cNvSpPr txBox="1"/>
          <p:nvPr/>
        </p:nvSpPr>
        <p:spPr>
          <a:xfrm>
            <a:off x="1038162" y="1695674"/>
            <a:ext cx="4254000" cy="1970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4A4849"/>
                </a:solidFill>
                <a:latin typeface="Arial"/>
                <a:ea typeface="Arial"/>
                <a:cs typeface="Arial"/>
                <a:sym typeface="Arial"/>
              </a:rPr>
              <a:t>ENVIRONMENTAL JUSTICE MAPPING AT THE NATIONAL SCALE</a:t>
            </a:r>
            <a:endParaRPr b="0" i="0" sz="1400" u="none" cap="none" strike="noStrike">
              <a:solidFill>
                <a:srgbClr val="000000"/>
              </a:solidFill>
              <a:latin typeface="Arial"/>
              <a:ea typeface="Arial"/>
              <a:cs typeface="Arial"/>
              <a:sym typeface="Arial"/>
            </a:endParaRPr>
          </a:p>
        </p:txBody>
      </p:sp>
      <p:grpSp>
        <p:nvGrpSpPr>
          <p:cNvPr id="348" name="Google Shape;348;p19"/>
          <p:cNvGrpSpPr/>
          <p:nvPr/>
        </p:nvGrpSpPr>
        <p:grpSpPr>
          <a:xfrm>
            <a:off x="1028700" y="6626220"/>
            <a:ext cx="5179725" cy="2427218"/>
            <a:chOff x="0" y="-47625"/>
            <a:chExt cx="6906300" cy="3236290"/>
          </a:xfrm>
        </p:grpSpPr>
        <p:sp>
          <p:nvSpPr>
            <p:cNvPr id="349" name="Google Shape;349;p19"/>
            <p:cNvSpPr txBox="1"/>
            <p:nvPr/>
          </p:nvSpPr>
          <p:spPr>
            <a:xfrm>
              <a:off x="0" y="622165"/>
              <a:ext cx="6906300" cy="2566500"/>
            </a:xfrm>
            <a:prstGeom prst="rect">
              <a:avLst/>
            </a:prstGeom>
            <a:noFill/>
            <a:ln>
              <a:noFill/>
            </a:ln>
          </p:spPr>
          <p:txBody>
            <a:bodyPr anchorCtr="0" anchor="t" bIns="0" lIns="0" spcFirstLastPara="1" rIns="0" wrap="square" tIns="0">
              <a:spAutoFit/>
            </a:bodyPr>
            <a:lstStyle/>
            <a:p>
              <a:pPr indent="-387412"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Who do you think uses environmental justice mapping tools?</a:t>
              </a:r>
              <a:endParaRPr b="0" i="0" sz="1400" u="none" cap="none" strike="noStrike">
                <a:solidFill>
                  <a:srgbClr val="000000"/>
                </a:solidFill>
                <a:latin typeface="Arial"/>
                <a:ea typeface="Arial"/>
                <a:cs typeface="Arial"/>
                <a:sym typeface="Arial"/>
              </a:endParaRPr>
            </a:p>
            <a:p>
              <a:pPr indent="-387412"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How are people in communities represented by these maps?</a:t>
              </a:r>
              <a:endParaRPr b="0" i="0" sz="1400" u="none" cap="none" strike="noStrike">
                <a:solidFill>
                  <a:srgbClr val="000000"/>
                </a:solidFill>
                <a:latin typeface="Arial"/>
                <a:ea typeface="Arial"/>
                <a:cs typeface="Arial"/>
                <a:sym typeface="Arial"/>
              </a:endParaRPr>
            </a:p>
          </p:txBody>
        </p:sp>
        <p:sp>
          <p:nvSpPr>
            <p:cNvPr id="350" name="Google Shape;350;p19"/>
            <p:cNvSpPr txBox="1"/>
            <p:nvPr/>
          </p:nvSpPr>
          <p:spPr>
            <a:xfrm>
              <a:off x="0" y="-47625"/>
              <a:ext cx="69063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501"/>
                <a:buFont typeface="Arial"/>
                <a:buNone/>
              </a:pPr>
              <a:r>
                <a:rPr b="1" i="0" lang="en-US" sz="2501" u="none" cap="none" strike="noStrike">
                  <a:solidFill>
                    <a:srgbClr val="4A4849"/>
                  </a:solidFill>
                  <a:latin typeface="Arial"/>
                  <a:ea typeface="Arial"/>
                  <a:cs typeface="Arial"/>
                  <a:sym typeface="Arial"/>
                </a:rPr>
                <a:t>Step 2: Pre-reading questions</a:t>
              </a:r>
              <a:endParaRPr b="0" i="0" sz="1400" u="none" cap="none" strike="noStrike">
                <a:solidFill>
                  <a:srgbClr val="000000"/>
                </a:solidFill>
                <a:latin typeface="Arial"/>
                <a:ea typeface="Arial"/>
                <a:cs typeface="Arial"/>
                <a:sym typeface="Arial"/>
              </a:endParaRPr>
            </a:p>
          </p:txBody>
        </p:sp>
      </p:grpSp>
      <p:sp>
        <p:nvSpPr>
          <p:cNvPr id="351" name="Google Shape;351;p19"/>
          <p:cNvSpPr/>
          <p:nvPr/>
        </p:nvSpPr>
        <p:spPr>
          <a:xfrm>
            <a:off x="-540160" y="9715500"/>
            <a:ext cx="7108723" cy="571500"/>
          </a:xfrm>
          <a:custGeom>
            <a:rect b="b" l="l" r="r" t="t"/>
            <a:pathLst>
              <a:path extrusionOk="0" h="150519" w="1872256">
                <a:moveTo>
                  <a:pt x="0" y="0"/>
                </a:moveTo>
                <a:lnTo>
                  <a:pt x="1872256" y="0"/>
                </a:lnTo>
                <a:lnTo>
                  <a:pt x="1872256" y="150519"/>
                </a:lnTo>
                <a:lnTo>
                  <a:pt x="0" y="150519"/>
                </a:lnTo>
                <a:close/>
              </a:path>
            </a:pathLst>
          </a:custGeom>
          <a:solidFill>
            <a:srgbClr val="5B85A9"/>
          </a:solidFill>
          <a:ln>
            <a:noFill/>
          </a:ln>
        </p:spPr>
      </p:sp>
      <p:grpSp>
        <p:nvGrpSpPr>
          <p:cNvPr id="352" name="Google Shape;352;p19"/>
          <p:cNvGrpSpPr/>
          <p:nvPr/>
        </p:nvGrpSpPr>
        <p:grpSpPr>
          <a:xfrm>
            <a:off x="1028700" y="3929716"/>
            <a:ext cx="5179725" cy="2042243"/>
            <a:chOff x="0" y="-47625"/>
            <a:chExt cx="6906300" cy="2722990"/>
          </a:xfrm>
        </p:grpSpPr>
        <p:sp>
          <p:nvSpPr>
            <p:cNvPr id="353" name="Google Shape;353;p19"/>
            <p:cNvSpPr txBox="1"/>
            <p:nvPr/>
          </p:nvSpPr>
          <p:spPr>
            <a:xfrm>
              <a:off x="0" y="622165"/>
              <a:ext cx="6906300" cy="2053200"/>
            </a:xfrm>
            <a:prstGeom prst="rect">
              <a:avLst/>
            </a:prstGeom>
            <a:noFill/>
            <a:ln>
              <a:noFill/>
            </a:ln>
          </p:spPr>
          <p:txBody>
            <a:bodyPr anchorCtr="0" anchor="t" bIns="0" lIns="0" spcFirstLastPara="1" rIns="0" wrap="square" tIns="0">
              <a:spAutoFit/>
            </a:bodyPr>
            <a:lstStyle/>
            <a:p>
              <a:pPr indent="-330263" lvl="1" marL="457200" marR="0" rtl="0" algn="l">
                <a:lnSpc>
                  <a:spcPct val="100000"/>
                </a:lnSpc>
                <a:spcBef>
                  <a:spcPts val="0"/>
                </a:spcBef>
                <a:spcAft>
                  <a:spcPts val="0"/>
                </a:spcAft>
                <a:buClr>
                  <a:srgbClr val="4A4849"/>
                </a:buClr>
                <a:buSzPts val="2501"/>
                <a:buFont typeface="Arial"/>
                <a:buAutoNum type="arabicPeriod"/>
              </a:pPr>
              <a:r>
                <a:rPr b="0" i="1" lang="en-US" sz="2501" u="sng" cap="none" strike="noStrike">
                  <a:solidFill>
                    <a:srgbClr val="4A4849"/>
                  </a:solidFill>
                  <a:latin typeface="Arial"/>
                  <a:ea typeface="Arial"/>
                  <a:cs typeface="Arial"/>
                  <a:sym typeface="Arial"/>
                  <a:hlinkClick r:id="rId3">
                    <a:extLst>
                      <a:ext uri="{A12FA001-AC4F-418D-AE19-62706E023703}">
                        <ahyp:hlinkClr val="tx"/>
                      </a:ext>
                    </a:extLst>
                  </a:hlinkClick>
                </a:rPr>
                <a:t>Screening for Environmental Justice: A Framework for Comparing National, State, and Local Data Tools</a:t>
              </a:r>
              <a:endParaRPr b="0" i="0" sz="1400" u="none" cap="none" strike="noStrike">
                <a:solidFill>
                  <a:srgbClr val="000000"/>
                </a:solidFill>
                <a:latin typeface="Arial"/>
                <a:ea typeface="Arial"/>
                <a:cs typeface="Arial"/>
                <a:sym typeface="Arial"/>
              </a:endParaRPr>
            </a:p>
          </p:txBody>
        </p:sp>
        <p:sp>
          <p:nvSpPr>
            <p:cNvPr id="354" name="Google Shape;354;p19"/>
            <p:cNvSpPr txBox="1"/>
            <p:nvPr/>
          </p:nvSpPr>
          <p:spPr>
            <a:xfrm>
              <a:off x="0" y="-47625"/>
              <a:ext cx="69063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501"/>
                <a:buFont typeface="Arial"/>
                <a:buNone/>
              </a:pPr>
              <a:r>
                <a:rPr b="1" i="0" lang="en-US" sz="2501" u="none" cap="none" strike="noStrike">
                  <a:solidFill>
                    <a:srgbClr val="4A4849"/>
                  </a:solidFill>
                  <a:latin typeface="Arial"/>
                  <a:ea typeface="Arial"/>
                  <a:cs typeface="Arial"/>
                  <a:sym typeface="Arial"/>
                </a:rPr>
                <a:t>Step 1: Read and Analyze</a:t>
              </a:r>
              <a:endParaRPr b="0" i="0" sz="1400" u="none" cap="none" strike="noStrike">
                <a:solidFill>
                  <a:srgbClr val="000000"/>
                </a:solidFill>
                <a:latin typeface="Arial"/>
                <a:ea typeface="Arial"/>
                <a:cs typeface="Arial"/>
                <a:sym typeface="Arial"/>
              </a:endParaRPr>
            </a:p>
          </p:txBody>
        </p:sp>
      </p:grpSp>
      <p:grpSp>
        <p:nvGrpSpPr>
          <p:cNvPr id="355" name="Google Shape;355;p19"/>
          <p:cNvGrpSpPr/>
          <p:nvPr/>
        </p:nvGrpSpPr>
        <p:grpSpPr>
          <a:xfrm>
            <a:off x="7065096" y="1631380"/>
            <a:ext cx="10194300" cy="2427218"/>
            <a:chOff x="0" y="-47625"/>
            <a:chExt cx="13592400" cy="3236290"/>
          </a:xfrm>
        </p:grpSpPr>
        <p:sp>
          <p:nvSpPr>
            <p:cNvPr id="356" name="Google Shape;356;p19"/>
            <p:cNvSpPr txBox="1"/>
            <p:nvPr/>
          </p:nvSpPr>
          <p:spPr>
            <a:xfrm>
              <a:off x="0" y="622165"/>
              <a:ext cx="13592400" cy="2566500"/>
            </a:xfrm>
            <a:prstGeom prst="rect">
              <a:avLst/>
            </a:prstGeom>
            <a:noFill/>
            <a:ln>
              <a:noFill/>
            </a:ln>
          </p:spPr>
          <p:txBody>
            <a:bodyPr anchorCtr="0" anchor="t" bIns="0" lIns="0" spcFirstLastPara="1" rIns="0" wrap="square" tIns="0">
              <a:spAutoFit/>
            </a:bodyPr>
            <a:lstStyle/>
            <a:p>
              <a:pPr indent="-387412"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How can the suggestions for future frameworks be incorporated into the existing tools (ie: Climate and Economic Justice Screening Tool)?</a:t>
              </a:r>
              <a:endParaRPr b="0" i="0" sz="1400" u="none" cap="none" strike="noStrike">
                <a:solidFill>
                  <a:srgbClr val="000000"/>
                </a:solidFill>
                <a:latin typeface="Arial"/>
                <a:ea typeface="Arial"/>
                <a:cs typeface="Arial"/>
                <a:sym typeface="Arial"/>
              </a:endParaRPr>
            </a:p>
            <a:p>
              <a:pPr indent="-387412"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What role do you think quantification and prioritization among communities does?</a:t>
              </a:r>
              <a:endParaRPr b="0" i="0" sz="1400" u="none" cap="none" strike="noStrike">
                <a:solidFill>
                  <a:srgbClr val="000000"/>
                </a:solidFill>
                <a:latin typeface="Arial"/>
                <a:ea typeface="Arial"/>
                <a:cs typeface="Arial"/>
                <a:sym typeface="Arial"/>
              </a:endParaRPr>
            </a:p>
          </p:txBody>
        </p:sp>
        <p:sp>
          <p:nvSpPr>
            <p:cNvPr id="357" name="Google Shape;357;p19"/>
            <p:cNvSpPr txBox="1"/>
            <p:nvPr/>
          </p:nvSpPr>
          <p:spPr>
            <a:xfrm>
              <a:off x="0" y="-47625"/>
              <a:ext cx="135924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501"/>
                <a:buFont typeface="Arial"/>
                <a:buNone/>
              </a:pPr>
              <a:r>
                <a:rPr b="1" i="0" lang="en-US" sz="2501" u="none" cap="none" strike="noStrike">
                  <a:solidFill>
                    <a:srgbClr val="4A4849"/>
                  </a:solidFill>
                  <a:latin typeface="Arial"/>
                  <a:ea typeface="Arial"/>
                  <a:cs typeface="Arial"/>
                  <a:sym typeface="Arial"/>
                </a:rPr>
                <a:t>Step 3: In-class discussion</a:t>
              </a:r>
              <a:endParaRPr b="0" i="0" sz="1400" u="none" cap="none" strike="noStrike">
                <a:solidFill>
                  <a:srgbClr val="000000"/>
                </a:solidFill>
                <a:latin typeface="Arial"/>
                <a:ea typeface="Arial"/>
                <a:cs typeface="Arial"/>
                <a:sym typeface="Arial"/>
              </a:endParaRPr>
            </a:p>
          </p:txBody>
        </p:sp>
      </p:grpSp>
      <p:grpSp>
        <p:nvGrpSpPr>
          <p:cNvPr id="358" name="Google Shape;358;p19"/>
          <p:cNvGrpSpPr/>
          <p:nvPr/>
        </p:nvGrpSpPr>
        <p:grpSpPr>
          <a:xfrm>
            <a:off x="7065096" y="4704455"/>
            <a:ext cx="10194300" cy="3197168"/>
            <a:chOff x="0" y="-47625"/>
            <a:chExt cx="13592400" cy="4262890"/>
          </a:xfrm>
        </p:grpSpPr>
        <p:sp>
          <p:nvSpPr>
            <p:cNvPr id="359" name="Google Shape;359;p19"/>
            <p:cNvSpPr txBox="1"/>
            <p:nvPr/>
          </p:nvSpPr>
          <p:spPr>
            <a:xfrm>
              <a:off x="0" y="622165"/>
              <a:ext cx="13592400" cy="3593100"/>
            </a:xfrm>
            <a:prstGeom prst="rect">
              <a:avLst/>
            </a:prstGeom>
            <a:noFill/>
            <a:ln>
              <a:noFill/>
            </a:ln>
          </p:spPr>
          <p:txBody>
            <a:bodyPr anchorCtr="0" anchor="t" bIns="0" lIns="0" spcFirstLastPara="1" rIns="0" wrap="square" tIns="0">
              <a:spAutoFit/>
            </a:bodyPr>
            <a:lstStyle/>
            <a:p>
              <a:pPr indent="-387412"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How do the notes your group generated compare to the Urban Institute’s tool dimensions? What do you wish you had added?</a:t>
              </a:r>
              <a:endParaRPr b="0" i="0" sz="1400" u="none" cap="none" strike="noStrike">
                <a:solidFill>
                  <a:srgbClr val="000000"/>
                </a:solidFill>
                <a:latin typeface="Arial"/>
                <a:ea typeface="Arial"/>
                <a:cs typeface="Arial"/>
                <a:sym typeface="Arial"/>
              </a:endParaRPr>
            </a:p>
            <a:p>
              <a:pPr indent="-387412"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If you developed one of the tools from Activity #2, how would you go about redesigning your tool with the recommendations from the Urban Institute?</a:t>
              </a:r>
              <a:endParaRPr b="0" i="0" sz="1400" u="none" cap="none" strike="noStrike">
                <a:solidFill>
                  <a:srgbClr val="000000"/>
                </a:solidFill>
                <a:latin typeface="Arial"/>
                <a:ea typeface="Arial"/>
                <a:cs typeface="Arial"/>
                <a:sym typeface="Arial"/>
              </a:endParaRPr>
            </a:p>
            <a:p>
              <a:pPr indent="-387412"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What local context might you be missing from the address you initially analyzed?</a:t>
              </a:r>
              <a:endParaRPr b="0" i="0" sz="1400" u="none" cap="none" strike="noStrike">
                <a:solidFill>
                  <a:srgbClr val="000000"/>
                </a:solidFill>
                <a:latin typeface="Arial"/>
                <a:ea typeface="Arial"/>
                <a:cs typeface="Arial"/>
                <a:sym typeface="Arial"/>
              </a:endParaRPr>
            </a:p>
          </p:txBody>
        </p:sp>
        <p:sp>
          <p:nvSpPr>
            <p:cNvPr id="360" name="Google Shape;360;p19"/>
            <p:cNvSpPr txBox="1"/>
            <p:nvPr/>
          </p:nvSpPr>
          <p:spPr>
            <a:xfrm>
              <a:off x="0" y="-47625"/>
              <a:ext cx="135924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501"/>
                <a:buFont typeface="Arial"/>
                <a:buNone/>
              </a:pPr>
              <a:r>
                <a:rPr b="1" i="0" lang="en-US" sz="2501" u="none" cap="none" strike="noStrike">
                  <a:solidFill>
                    <a:srgbClr val="4A4849"/>
                  </a:solidFill>
                  <a:latin typeface="Arial"/>
                  <a:ea typeface="Arial"/>
                  <a:cs typeface="Arial"/>
                  <a:sym typeface="Arial"/>
                </a:rPr>
                <a:t>Step 4: Optional addition from Activity #2</a:t>
              </a:r>
              <a:endParaRPr b="0" i="0" sz="1400" u="none" cap="none" strike="noStrike">
                <a:solidFill>
                  <a:srgbClr val="000000"/>
                </a:solidFill>
                <a:latin typeface="Arial"/>
                <a:ea typeface="Arial"/>
                <a:cs typeface="Arial"/>
                <a:sym typeface="Arial"/>
              </a:endParaRPr>
            </a:p>
          </p:txBody>
        </p:sp>
      </p:grpSp>
      <p:sp>
        <p:nvSpPr>
          <p:cNvPr id="361" name="Google Shape;361;p19"/>
          <p:cNvSpPr txBox="1"/>
          <p:nvPr/>
        </p:nvSpPr>
        <p:spPr>
          <a:xfrm>
            <a:off x="7065096" y="8455582"/>
            <a:ext cx="10194300" cy="97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101"/>
              <a:buFont typeface="Arial"/>
              <a:buNone/>
            </a:pPr>
            <a:r>
              <a:rPr b="0" i="1" lang="en-US" sz="2101" u="none" cap="none" strike="noStrike">
                <a:solidFill>
                  <a:srgbClr val="4A4849"/>
                </a:solidFill>
                <a:latin typeface="Arial"/>
                <a:ea typeface="Arial"/>
                <a:cs typeface="Arial"/>
                <a:sym typeface="Arial"/>
              </a:rPr>
              <a:t>The </a:t>
            </a:r>
            <a:r>
              <a:rPr b="0" i="1" lang="en-US" sz="2101" u="sng" cap="none" strike="noStrike">
                <a:solidFill>
                  <a:srgbClr val="4A4849"/>
                </a:solidFill>
                <a:latin typeface="Arial"/>
                <a:ea typeface="Arial"/>
                <a:cs typeface="Arial"/>
                <a:sym typeface="Arial"/>
                <a:hlinkClick r:id="rId4">
                  <a:extLst>
                    <a:ext uri="{A12FA001-AC4F-418D-AE19-62706E023703}">
                      <ahyp:hlinkClr val="tx"/>
                    </a:ext>
                  </a:extLst>
                </a:hlinkClick>
              </a:rPr>
              <a:t>metadata at the Screening for Environmental Justice</a:t>
            </a:r>
            <a:r>
              <a:rPr b="0" i="1" lang="en-US" sz="2101" u="none" cap="none" strike="noStrike">
                <a:solidFill>
                  <a:srgbClr val="4A4849"/>
                </a:solidFill>
                <a:latin typeface="Arial"/>
                <a:ea typeface="Arial"/>
                <a:cs typeface="Arial"/>
                <a:sym typeface="Arial"/>
              </a:rPr>
              <a:t> report includes links to multiple screening tools the Urban Institute analyzed. These tools can be used to supplement Activity #2.</a:t>
            </a:r>
            <a:endParaRPr b="0" i="0" sz="1400" u="none" cap="none" strike="noStrike">
              <a:solidFill>
                <a:srgbClr val="000000"/>
              </a:solidFill>
              <a:latin typeface="Arial"/>
              <a:ea typeface="Arial"/>
              <a:cs typeface="Arial"/>
              <a:sym typeface="Arial"/>
            </a:endParaRPr>
          </a:p>
        </p:txBody>
      </p:sp>
      <p:grpSp>
        <p:nvGrpSpPr>
          <p:cNvPr id="362" name="Google Shape;362;p19"/>
          <p:cNvGrpSpPr/>
          <p:nvPr/>
        </p:nvGrpSpPr>
        <p:grpSpPr>
          <a:xfrm>
            <a:off x="962025" y="1003725"/>
            <a:ext cx="8746178" cy="458700"/>
            <a:chOff x="962025" y="1003725"/>
            <a:chExt cx="8746178" cy="458700"/>
          </a:xfrm>
        </p:grpSpPr>
        <p:sp>
          <p:nvSpPr>
            <p:cNvPr id="363" name="Google Shape;363;p19"/>
            <p:cNvSpPr/>
            <p:nvPr/>
          </p:nvSpPr>
          <p:spPr>
            <a:xfrm>
              <a:off x="962025" y="1003725"/>
              <a:ext cx="1928700" cy="458700"/>
            </a:xfrm>
            <a:prstGeom prst="roundRect">
              <a:avLst>
                <a:gd fmla="val 45896" name="adj"/>
              </a:avLst>
            </a:prstGeom>
            <a:solidFill>
              <a:srgbClr val="5B85A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64" name="Google Shape;364;p19"/>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000"/>
                <a:buFont typeface="Arial"/>
                <a:buNone/>
              </a:pPr>
              <a:r>
                <a:rPr b="0" i="0" lang="en-US" sz="2000" u="none" cap="none" strike="noStrike">
                  <a:solidFill>
                    <a:srgbClr val="FAF6EE"/>
                  </a:solidFill>
                  <a:latin typeface="Arial"/>
                  <a:ea typeface="Arial"/>
                  <a:cs typeface="Arial"/>
                  <a:sym typeface="Arial"/>
                </a:rPr>
                <a:t>ACTIVITY #5</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98" name="Shape 98"/>
        <p:cNvGrpSpPr/>
        <p:nvPr/>
      </p:nvGrpSpPr>
      <p:grpSpPr>
        <a:xfrm>
          <a:off x="0" y="0"/>
          <a:ext cx="0" cy="0"/>
          <a:chOff x="0" y="0"/>
          <a:chExt cx="0" cy="0"/>
        </a:xfrm>
      </p:grpSpPr>
      <p:sp>
        <p:nvSpPr>
          <p:cNvPr id="99" name="Google Shape;99;p2"/>
          <p:cNvSpPr/>
          <p:nvPr/>
        </p:nvSpPr>
        <p:spPr>
          <a:xfrm>
            <a:off x="-1248082" y="9715500"/>
            <a:ext cx="13358044" cy="571500"/>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100" name="Google Shape;100;p2"/>
          <p:cNvSpPr/>
          <p:nvPr/>
        </p:nvSpPr>
        <p:spPr>
          <a:xfrm>
            <a:off x="12109962" y="9715500"/>
            <a:ext cx="7108723" cy="571500"/>
          </a:xfrm>
          <a:custGeom>
            <a:rect b="b" l="l" r="r" t="t"/>
            <a:pathLst>
              <a:path extrusionOk="0" h="150519" w="1872256">
                <a:moveTo>
                  <a:pt x="0" y="0"/>
                </a:moveTo>
                <a:lnTo>
                  <a:pt x="1872256" y="0"/>
                </a:lnTo>
                <a:lnTo>
                  <a:pt x="1872256" y="150519"/>
                </a:lnTo>
                <a:lnTo>
                  <a:pt x="0" y="150519"/>
                </a:lnTo>
                <a:close/>
              </a:path>
            </a:pathLst>
          </a:custGeom>
          <a:solidFill>
            <a:srgbClr val="5B85A9"/>
          </a:solidFill>
          <a:ln>
            <a:noFill/>
          </a:ln>
        </p:spPr>
      </p:sp>
      <p:sp>
        <p:nvSpPr>
          <p:cNvPr id="101" name="Google Shape;101;p2"/>
          <p:cNvSpPr/>
          <p:nvPr/>
        </p:nvSpPr>
        <p:spPr>
          <a:xfrm>
            <a:off x="12109962" y="0"/>
            <a:ext cx="6178038" cy="9715500"/>
          </a:xfrm>
          <a:custGeom>
            <a:rect b="b" l="l" r="r" t="t"/>
            <a:pathLst>
              <a:path extrusionOk="0" h="9715500" w="6178038">
                <a:moveTo>
                  <a:pt x="0" y="0"/>
                </a:moveTo>
                <a:lnTo>
                  <a:pt x="6178038" y="0"/>
                </a:lnTo>
                <a:lnTo>
                  <a:pt x="6178038" y="9715500"/>
                </a:lnTo>
                <a:lnTo>
                  <a:pt x="0" y="9715500"/>
                </a:lnTo>
                <a:lnTo>
                  <a:pt x="0" y="0"/>
                </a:lnTo>
                <a:close/>
              </a:path>
            </a:pathLst>
          </a:custGeom>
          <a:blipFill rotWithShape="1">
            <a:blip r:embed="rId3">
              <a:alphaModFix/>
            </a:blip>
            <a:stretch>
              <a:fillRect b="0" l="-40404" r="-69260" t="0"/>
            </a:stretch>
          </a:blipFill>
          <a:ln>
            <a:noFill/>
          </a:ln>
        </p:spPr>
      </p:sp>
      <p:sp>
        <p:nvSpPr>
          <p:cNvPr id="102" name="Google Shape;102;p2"/>
          <p:cNvSpPr txBox="1"/>
          <p:nvPr/>
        </p:nvSpPr>
        <p:spPr>
          <a:xfrm>
            <a:off x="1028700" y="1095375"/>
            <a:ext cx="10757400" cy="1077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999"/>
              <a:buFont typeface="Arial"/>
              <a:buNone/>
            </a:pPr>
            <a:r>
              <a:rPr b="1" i="0" lang="en-US" sz="6999" u="none" cap="none" strike="noStrike">
                <a:solidFill>
                  <a:srgbClr val="4A4849"/>
                </a:solidFill>
                <a:latin typeface="Arial"/>
                <a:ea typeface="Arial"/>
                <a:cs typeface="Arial"/>
                <a:sym typeface="Arial"/>
              </a:rPr>
              <a:t>What’s in this module?</a:t>
            </a:r>
            <a:endParaRPr b="0" i="0" sz="1400" u="none" cap="none" strike="noStrike">
              <a:solidFill>
                <a:srgbClr val="000000"/>
              </a:solidFill>
              <a:latin typeface="Arial"/>
              <a:ea typeface="Arial"/>
              <a:cs typeface="Arial"/>
              <a:sym typeface="Arial"/>
            </a:endParaRPr>
          </a:p>
        </p:txBody>
      </p:sp>
      <p:sp>
        <p:nvSpPr>
          <p:cNvPr id="103" name="Google Shape;103;p2"/>
          <p:cNvSpPr txBox="1"/>
          <p:nvPr/>
        </p:nvSpPr>
        <p:spPr>
          <a:xfrm>
            <a:off x="1028700" y="3042705"/>
            <a:ext cx="10679100" cy="2001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601"/>
              <a:buFont typeface="Arial"/>
              <a:buNone/>
            </a:pPr>
            <a:r>
              <a:rPr b="0" i="0" lang="en-US" sz="2601" u="none" cap="none" strike="noStrike">
                <a:solidFill>
                  <a:srgbClr val="4A4849"/>
                </a:solidFill>
                <a:latin typeface="Arial"/>
                <a:ea typeface="Arial"/>
                <a:cs typeface="Arial"/>
                <a:sym typeface="Arial"/>
              </a:rPr>
              <a:t>Introduce students to the application of climate justice skills in the context of socio-technical systems. Students will learn how to analyze technology through a socio-technical lens, with real-life applications to machine learning, climate justice mapping tools, and small-scale research projects.</a:t>
            </a:r>
            <a:endParaRPr b="0" i="0" sz="1400" u="none" cap="none" strike="noStrike">
              <a:solidFill>
                <a:srgbClr val="000000"/>
              </a:solidFill>
              <a:latin typeface="Arial"/>
              <a:ea typeface="Arial"/>
              <a:cs typeface="Arial"/>
              <a:sym typeface="Arial"/>
            </a:endParaRPr>
          </a:p>
        </p:txBody>
      </p:sp>
      <p:sp>
        <p:nvSpPr>
          <p:cNvPr id="104" name="Google Shape;104;p2"/>
          <p:cNvSpPr txBox="1"/>
          <p:nvPr/>
        </p:nvSpPr>
        <p:spPr>
          <a:xfrm>
            <a:off x="1028700" y="6267258"/>
            <a:ext cx="3225300" cy="2001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601"/>
              <a:buFont typeface="Arial"/>
              <a:buNone/>
            </a:pPr>
            <a:r>
              <a:rPr b="0" i="0" lang="en-US" sz="2601" u="none" cap="none" strike="noStrike">
                <a:solidFill>
                  <a:srgbClr val="4A4849"/>
                </a:solidFill>
                <a:latin typeface="Arial"/>
                <a:ea typeface="Arial"/>
                <a:cs typeface="Arial"/>
                <a:sym typeface="Arial"/>
              </a:rPr>
              <a:t>5 parts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1"/>
              <a:buFont typeface="Arial"/>
              <a:buNone/>
            </a:pPr>
            <a:r>
              <a:rPr b="0" i="0" lang="en-US" sz="2601" u="none" cap="none" strike="noStrike">
                <a:solidFill>
                  <a:srgbClr val="4A4849"/>
                </a:solidFill>
                <a:latin typeface="Arial"/>
                <a:ea typeface="Arial"/>
                <a:cs typeface="Arial"/>
                <a:sym typeface="Arial"/>
              </a:rPr>
              <a:t>4 videos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1"/>
              <a:buFont typeface="Arial"/>
              <a:buNone/>
            </a:pPr>
            <a:r>
              <a:rPr b="0" i="0" lang="en-US" sz="2601" u="none" cap="none" strike="noStrike">
                <a:solidFill>
                  <a:srgbClr val="4A4849"/>
                </a:solidFill>
                <a:latin typeface="Arial"/>
                <a:ea typeface="Arial"/>
                <a:cs typeface="Arial"/>
                <a:sym typeface="Arial"/>
              </a:rPr>
              <a:t>9 readings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1"/>
              <a:buFont typeface="Arial"/>
              <a:buNone/>
            </a:pPr>
            <a:r>
              <a:rPr b="0" i="0" lang="en-US" sz="2601" u="none" cap="none" strike="noStrike">
                <a:solidFill>
                  <a:srgbClr val="4A4849"/>
                </a:solidFill>
                <a:latin typeface="Arial"/>
                <a:ea typeface="Arial"/>
                <a:cs typeface="Arial"/>
                <a:sym typeface="Arial"/>
              </a:rPr>
              <a:t>6 activities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1"/>
              <a:buFont typeface="Arial"/>
              <a:buNone/>
            </a:pPr>
            <a:r>
              <a:rPr b="0" i="0" lang="en-US" sz="2601" u="none" cap="none" strike="noStrike">
                <a:solidFill>
                  <a:srgbClr val="4A4849"/>
                </a:solidFill>
                <a:latin typeface="Arial"/>
                <a:ea typeface="Arial"/>
                <a:cs typeface="Arial"/>
                <a:sym typeface="Arial"/>
              </a:rPr>
              <a:t>2 optional projects</a:t>
            </a:r>
            <a:endParaRPr b="0" i="0" sz="1400" u="none" cap="none" strike="noStrike">
              <a:solidFill>
                <a:srgbClr val="000000"/>
              </a:solidFill>
              <a:latin typeface="Arial"/>
              <a:ea typeface="Arial"/>
              <a:cs typeface="Arial"/>
              <a:sym typeface="Arial"/>
            </a:endParaRPr>
          </a:p>
        </p:txBody>
      </p:sp>
      <p:sp>
        <p:nvSpPr>
          <p:cNvPr id="105" name="Google Shape;105;p2"/>
          <p:cNvSpPr txBox="1"/>
          <p:nvPr/>
        </p:nvSpPr>
        <p:spPr>
          <a:xfrm>
            <a:off x="4487333" y="6267258"/>
            <a:ext cx="7220700" cy="1201200"/>
          </a:xfrm>
          <a:prstGeom prst="rect">
            <a:avLst/>
          </a:prstGeom>
          <a:noFill/>
          <a:ln>
            <a:noFill/>
          </a:ln>
        </p:spPr>
        <p:txBody>
          <a:bodyPr anchorCtr="0" anchor="t" bIns="0" lIns="0" spcFirstLastPara="1" rIns="0" wrap="square" tIns="0">
            <a:spAutoFit/>
          </a:bodyPr>
          <a:lstStyle/>
          <a:p>
            <a:pPr indent="-393762" lvl="1" marL="457200" marR="0" rtl="0" algn="l">
              <a:lnSpc>
                <a:spcPct val="100000"/>
              </a:lnSpc>
              <a:spcBef>
                <a:spcPts val="0"/>
              </a:spcBef>
              <a:spcAft>
                <a:spcPts val="0"/>
              </a:spcAft>
              <a:buClr>
                <a:srgbClr val="4A4849"/>
              </a:buClr>
              <a:buSzPts val="2601"/>
              <a:buFont typeface="Arial"/>
              <a:buChar char="•"/>
            </a:pPr>
            <a:r>
              <a:rPr b="0" i="0" lang="en-US" sz="2601" u="none" cap="none" strike="noStrike">
                <a:solidFill>
                  <a:srgbClr val="4A4849"/>
                </a:solidFill>
                <a:latin typeface="Arial"/>
                <a:ea typeface="Arial"/>
                <a:cs typeface="Arial"/>
                <a:sym typeface="Arial"/>
              </a:rPr>
              <a:t>Computing &amp; Climate Justice template</a:t>
            </a:r>
            <a:endParaRPr b="0" i="0" sz="1400" u="none" cap="none" strike="noStrike">
              <a:solidFill>
                <a:srgbClr val="000000"/>
              </a:solidFill>
              <a:latin typeface="Arial"/>
              <a:ea typeface="Arial"/>
              <a:cs typeface="Arial"/>
              <a:sym typeface="Arial"/>
            </a:endParaRPr>
          </a:p>
          <a:p>
            <a:pPr indent="-393762" lvl="1" marL="457200" marR="0" rtl="0" algn="l">
              <a:lnSpc>
                <a:spcPct val="100000"/>
              </a:lnSpc>
              <a:spcBef>
                <a:spcPts val="0"/>
              </a:spcBef>
              <a:spcAft>
                <a:spcPts val="0"/>
              </a:spcAft>
              <a:buClr>
                <a:srgbClr val="4A4849"/>
              </a:buClr>
              <a:buSzPts val="2601"/>
              <a:buFont typeface="Arial"/>
              <a:buChar char="•"/>
            </a:pPr>
            <a:r>
              <a:rPr b="0" i="0" lang="en-US" sz="2601" u="none" cap="none" strike="noStrike">
                <a:solidFill>
                  <a:srgbClr val="4A4849"/>
                </a:solidFill>
                <a:latin typeface="Arial"/>
                <a:ea typeface="Arial"/>
                <a:cs typeface="Arial"/>
                <a:sym typeface="Arial"/>
              </a:rPr>
              <a:t>Climate Justice &amp; Environmental Data template</a:t>
            </a:r>
            <a:endParaRPr b="0" i="0" sz="1400" u="none" cap="none" strike="noStrike">
              <a:solidFill>
                <a:srgbClr val="000000"/>
              </a:solidFill>
              <a:latin typeface="Arial"/>
              <a:ea typeface="Arial"/>
              <a:cs typeface="Arial"/>
              <a:sym typeface="Arial"/>
            </a:endParaRPr>
          </a:p>
        </p:txBody>
      </p:sp>
      <p:sp>
        <p:nvSpPr>
          <p:cNvPr id="106" name="Google Shape;106;p2"/>
          <p:cNvSpPr txBox="1"/>
          <p:nvPr/>
        </p:nvSpPr>
        <p:spPr>
          <a:xfrm>
            <a:off x="1028700" y="2523852"/>
            <a:ext cx="10679100" cy="40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601"/>
              <a:buFont typeface="Arial"/>
              <a:buNone/>
            </a:pPr>
            <a:r>
              <a:rPr b="1" i="0" lang="en-US" sz="2601" u="none" cap="none" strike="noStrike">
                <a:solidFill>
                  <a:srgbClr val="4A4849"/>
                </a:solidFill>
                <a:latin typeface="Arial"/>
                <a:ea typeface="Arial"/>
                <a:cs typeface="Arial"/>
                <a:sym typeface="Arial"/>
              </a:rPr>
              <a:t>Description</a:t>
            </a:r>
            <a:endParaRPr b="0" i="0" sz="1400" u="none" cap="none" strike="noStrike">
              <a:solidFill>
                <a:srgbClr val="000000"/>
              </a:solidFill>
              <a:latin typeface="Arial"/>
              <a:ea typeface="Arial"/>
              <a:cs typeface="Arial"/>
              <a:sym typeface="Arial"/>
            </a:endParaRPr>
          </a:p>
        </p:txBody>
      </p:sp>
      <p:sp>
        <p:nvSpPr>
          <p:cNvPr id="107" name="Google Shape;107;p2"/>
          <p:cNvSpPr txBox="1"/>
          <p:nvPr/>
        </p:nvSpPr>
        <p:spPr>
          <a:xfrm>
            <a:off x="1028700" y="5748406"/>
            <a:ext cx="3225300" cy="40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601"/>
              <a:buFont typeface="Arial"/>
              <a:buNone/>
            </a:pPr>
            <a:r>
              <a:rPr b="1" i="0" lang="en-US" sz="2601" u="none" cap="none" strike="noStrike">
                <a:solidFill>
                  <a:srgbClr val="4A4849"/>
                </a:solidFill>
                <a:latin typeface="Arial"/>
                <a:ea typeface="Arial"/>
                <a:cs typeface="Arial"/>
                <a:sym typeface="Arial"/>
              </a:rPr>
              <a:t>Activities</a:t>
            </a:r>
            <a:endParaRPr b="0" i="0" sz="1400" u="none" cap="none" strike="noStrike">
              <a:solidFill>
                <a:srgbClr val="000000"/>
              </a:solidFill>
              <a:latin typeface="Arial"/>
              <a:ea typeface="Arial"/>
              <a:cs typeface="Arial"/>
              <a:sym typeface="Arial"/>
            </a:endParaRPr>
          </a:p>
        </p:txBody>
      </p:sp>
      <p:sp>
        <p:nvSpPr>
          <p:cNvPr id="108" name="Google Shape;108;p2"/>
          <p:cNvSpPr txBox="1"/>
          <p:nvPr/>
        </p:nvSpPr>
        <p:spPr>
          <a:xfrm>
            <a:off x="4487333" y="5748406"/>
            <a:ext cx="7220700" cy="40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601"/>
              <a:buFont typeface="Arial"/>
              <a:buNone/>
            </a:pPr>
            <a:r>
              <a:rPr b="1" i="0" lang="en-US" sz="2601" u="none" cap="none" strike="noStrike">
                <a:solidFill>
                  <a:srgbClr val="4A4849"/>
                </a:solidFill>
                <a:latin typeface="Arial"/>
                <a:ea typeface="Arial"/>
                <a:cs typeface="Arial"/>
                <a:sym typeface="Arial"/>
              </a:rPr>
              <a:t>Key Resources</a:t>
            </a:r>
            <a:endParaRPr b="0" i="0" sz="1400" u="none" cap="none" strike="noStrike">
              <a:solidFill>
                <a:srgbClr val="000000"/>
              </a:solidFill>
              <a:latin typeface="Arial"/>
              <a:ea typeface="Arial"/>
              <a:cs typeface="Arial"/>
              <a:sym typeface="Arial"/>
            </a:endParaRPr>
          </a:p>
        </p:txBody>
      </p:sp>
      <p:sp>
        <p:nvSpPr>
          <p:cNvPr id="109" name="Google Shape;109;p2"/>
          <p:cNvSpPr txBox="1"/>
          <p:nvPr/>
        </p:nvSpPr>
        <p:spPr>
          <a:xfrm>
            <a:off x="12318349" y="202565"/>
            <a:ext cx="4941000" cy="984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99"/>
              <a:buFont typeface="Arial"/>
              <a:buNone/>
            </a:pPr>
            <a:r>
              <a:rPr lang="en-US" sz="1599">
                <a:solidFill>
                  <a:schemeClr val="dk1"/>
                </a:solidFill>
              </a:rPr>
              <a:t>Photo courtesy of </a:t>
            </a:r>
            <a:r>
              <a:rPr lang="en-US" sz="1599" u="sng">
                <a:solidFill>
                  <a:schemeClr val="hlink"/>
                </a:solidFill>
                <a:hlinkClick r:id="rId4"/>
              </a:rPr>
              <a:t>Calistemon</a:t>
            </a:r>
            <a:r>
              <a:rPr lang="en-US" sz="1599">
                <a:solidFill>
                  <a:schemeClr val="dk1"/>
                </a:solidFill>
              </a:rPr>
              <a:t> on Wikimedia, License: CC BY-SA. This content is excluded from our Creative Commons license. For more information, see </a:t>
            </a:r>
            <a:r>
              <a:rPr lang="en-US" sz="1599" u="sng">
                <a:solidFill>
                  <a:schemeClr val="hlink"/>
                </a:solidFill>
                <a:hlinkClick r:id="rId5"/>
              </a:rPr>
              <a:t>https://ocw.mit.edu/help/faq-fair-use/.</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368" name="Shape 368"/>
        <p:cNvGrpSpPr/>
        <p:nvPr/>
      </p:nvGrpSpPr>
      <p:grpSpPr>
        <a:xfrm>
          <a:off x="0" y="0"/>
          <a:ext cx="0" cy="0"/>
          <a:chOff x="0" y="0"/>
          <a:chExt cx="0" cy="0"/>
        </a:xfrm>
      </p:grpSpPr>
      <p:sp>
        <p:nvSpPr>
          <p:cNvPr id="369" name="Google Shape;369;p20"/>
          <p:cNvSpPr/>
          <p:nvPr/>
        </p:nvSpPr>
        <p:spPr>
          <a:xfrm>
            <a:off x="-1248082" y="9715500"/>
            <a:ext cx="13358044" cy="571500"/>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370" name="Google Shape;370;p20"/>
          <p:cNvSpPr/>
          <p:nvPr/>
        </p:nvSpPr>
        <p:spPr>
          <a:xfrm>
            <a:off x="12109962" y="0"/>
            <a:ext cx="7108723" cy="10287000"/>
          </a:xfrm>
          <a:custGeom>
            <a:rect b="b" l="l" r="r" t="t"/>
            <a:pathLst>
              <a:path extrusionOk="0" h="2709333" w="1872256">
                <a:moveTo>
                  <a:pt x="0" y="0"/>
                </a:moveTo>
                <a:lnTo>
                  <a:pt x="1872256" y="0"/>
                </a:lnTo>
                <a:lnTo>
                  <a:pt x="1872256" y="2709333"/>
                </a:lnTo>
                <a:lnTo>
                  <a:pt x="0" y="2709333"/>
                </a:lnTo>
                <a:close/>
              </a:path>
            </a:pathLst>
          </a:custGeom>
          <a:solidFill>
            <a:srgbClr val="5B85A9"/>
          </a:solidFill>
          <a:ln>
            <a:noFill/>
          </a:ln>
        </p:spPr>
      </p:sp>
      <p:grpSp>
        <p:nvGrpSpPr>
          <p:cNvPr id="371" name="Google Shape;371;p20"/>
          <p:cNvGrpSpPr/>
          <p:nvPr/>
        </p:nvGrpSpPr>
        <p:grpSpPr>
          <a:xfrm>
            <a:off x="633804" y="1142711"/>
            <a:ext cx="11116574" cy="8001600"/>
            <a:chOff x="0" y="-62683"/>
            <a:chExt cx="14822100" cy="10668799"/>
          </a:xfrm>
        </p:grpSpPr>
        <p:sp>
          <p:nvSpPr>
            <p:cNvPr id="372" name="Google Shape;372;p20"/>
            <p:cNvSpPr txBox="1"/>
            <p:nvPr/>
          </p:nvSpPr>
          <p:spPr>
            <a:xfrm>
              <a:off x="0" y="-62683"/>
              <a:ext cx="14822100" cy="9748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500"/>
                <a:buFont typeface="Arial"/>
                <a:buNone/>
              </a:pPr>
              <a:r>
                <a:rPr b="1" i="0" lang="en-US" sz="9500" u="none" cap="none" strike="noStrike">
                  <a:solidFill>
                    <a:srgbClr val="4A4849"/>
                  </a:solidFill>
                  <a:latin typeface="Arial"/>
                  <a:ea typeface="Arial"/>
                  <a:cs typeface="Arial"/>
                  <a:sym typeface="Arial"/>
                </a:rPr>
                <a:t>Designing Small Systems: Sustainable Human-Computer Interaction</a:t>
              </a:r>
              <a:endParaRPr b="0" i="0" sz="1400" u="none" cap="none" strike="noStrike">
                <a:solidFill>
                  <a:srgbClr val="000000"/>
                </a:solidFill>
                <a:latin typeface="Arial"/>
                <a:ea typeface="Arial"/>
                <a:cs typeface="Arial"/>
                <a:sym typeface="Arial"/>
              </a:endParaRPr>
            </a:p>
          </p:txBody>
        </p:sp>
        <p:sp>
          <p:nvSpPr>
            <p:cNvPr id="373" name="Google Shape;373;p20"/>
            <p:cNvSpPr txBox="1"/>
            <p:nvPr/>
          </p:nvSpPr>
          <p:spPr>
            <a:xfrm>
              <a:off x="0" y="9949416"/>
              <a:ext cx="14425200" cy="65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4A4849"/>
                  </a:solidFill>
                  <a:latin typeface="Arial"/>
                  <a:ea typeface="Arial"/>
                  <a:cs typeface="Arial"/>
                  <a:sym typeface="Arial"/>
                </a:rPr>
                <a:t>PART 5</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377" name="Shape 377"/>
        <p:cNvGrpSpPr/>
        <p:nvPr/>
      </p:nvGrpSpPr>
      <p:grpSpPr>
        <a:xfrm>
          <a:off x="0" y="0"/>
          <a:ext cx="0" cy="0"/>
          <a:chOff x="0" y="0"/>
          <a:chExt cx="0" cy="0"/>
        </a:xfrm>
      </p:grpSpPr>
      <p:sp>
        <p:nvSpPr>
          <p:cNvPr id="378" name="Google Shape;378;p21"/>
          <p:cNvSpPr/>
          <p:nvPr/>
        </p:nvSpPr>
        <p:spPr>
          <a:xfrm>
            <a:off x="-1248082" y="9715500"/>
            <a:ext cx="13358044" cy="571500"/>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379" name="Google Shape;379;p21"/>
          <p:cNvSpPr/>
          <p:nvPr/>
        </p:nvSpPr>
        <p:spPr>
          <a:xfrm>
            <a:off x="12109962" y="9715500"/>
            <a:ext cx="6178038" cy="571500"/>
          </a:xfrm>
          <a:custGeom>
            <a:rect b="b" l="l" r="r" t="t"/>
            <a:pathLst>
              <a:path extrusionOk="0" h="150519" w="1627138">
                <a:moveTo>
                  <a:pt x="0" y="0"/>
                </a:moveTo>
                <a:lnTo>
                  <a:pt x="1627138" y="0"/>
                </a:lnTo>
                <a:lnTo>
                  <a:pt x="1627138" y="150519"/>
                </a:lnTo>
                <a:lnTo>
                  <a:pt x="0" y="150519"/>
                </a:lnTo>
                <a:close/>
              </a:path>
            </a:pathLst>
          </a:custGeom>
          <a:solidFill>
            <a:srgbClr val="5B85A9"/>
          </a:solidFill>
          <a:ln>
            <a:noFill/>
          </a:ln>
        </p:spPr>
      </p:sp>
      <p:sp>
        <p:nvSpPr>
          <p:cNvPr id="380" name="Google Shape;380;p21"/>
          <p:cNvSpPr/>
          <p:nvPr/>
        </p:nvSpPr>
        <p:spPr>
          <a:xfrm>
            <a:off x="12109962" y="0"/>
            <a:ext cx="6178038" cy="9715500"/>
          </a:xfrm>
          <a:custGeom>
            <a:rect b="b" l="l" r="r" t="t"/>
            <a:pathLst>
              <a:path extrusionOk="0" h="9715500" w="6178038">
                <a:moveTo>
                  <a:pt x="0" y="0"/>
                </a:moveTo>
                <a:lnTo>
                  <a:pt x="6178038" y="0"/>
                </a:lnTo>
                <a:lnTo>
                  <a:pt x="6178038" y="9715500"/>
                </a:lnTo>
                <a:lnTo>
                  <a:pt x="0" y="9715500"/>
                </a:lnTo>
                <a:lnTo>
                  <a:pt x="0" y="0"/>
                </a:lnTo>
                <a:close/>
              </a:path>
            </a:pathLst>
          </a:custGeom>
          <a:blipFill rotWithShape="1">
            <a:blip r:embed="rId3">
              <a:alphaModFix/>
            </a:blip>
            <a:stretch>
              <a:fillRect b="0" l="-60698" r="-75317" t="0"/>
            </a:stretch>
          </a:blipFill>
          <a:ln>
            <a:noFill/>
          </a:ln>
        </p:spPr>
      </p:sp>
      <p:sp>
        <p:nvSpPr>
          <p:cNvPr id="381" name="Google Shape;381;p21"/>
          <p:cNvSpPr txBox="1"/>
          <p:nvPr/>
        </p:nvSpPr>
        <p:spPr>
          <a:xfrm>
            <a:off x="12109937" y="8999338"/>
            <a:ext cx="6178200" cy="716100"/>
          </a:xfrm>
          <a:prstGeom prst="rect">
            <a:avLst/>
          </a:prstGeom>
          <a:noFill/>
          <a:ln>
            <a:noFill/>
          </a:ln>
        </p:spPr>
        <p:txBody>
          <a:bodyPr anchorCtr="0" anchor="ctr" bIns="50800" lIns="50800" spcFirstLastPara="1" rIns="50800" wrap="square" tIns="50800">
            <a:noAutofit/>
          </a:bodyPr>
          <a:lstStyle/>
          <a:p>
            <a:pPr indent="0" lvl="0" marL="0" marR="0" rtl="0" algn="ctr">
              <a:lnSpc>
                <a:spcPct val="140025"/>
              </a:lnSpc>
              <a:spcBef>
                <a:spcPts val="0"/>
              </a:spcBef>
              <a:spcAft>
                <a:spcPts val="0"/>
              </a:spcAft>
              <a:buClr>
                <a:srgbClr val="000000"/>
              </a:buClr>
              <a:buSzPts val="1599"/>
              <a:buFont typeface="Arial"/>
              <a:buNone/>
            </a:pPr>
            <a:r>
              <a:rPr b="0" i="0" lang="en-US" sz="1599" u="none" cap="none" strike="noStrike">
                <a:solidFill>
                  <a:srgbClr val="FFFFFF"/>
                </a:solidFill>
                <a:latin typeface="Arial"/>
                <a:ea typeface="Arial"/>
                <a:cs typeface="Arial"/>
                <a:sym typeface="Arial"/>
              </a:rPr>
              <a:t>Photo by </a:t>
            </a:r>
            <a:r>
              <a:rPr b="0" i="0" lang="en-US" sz="1599" u="sng" cap="none" strike="noStrike">
                <a:solidFill>
                  <a:srgbClr val="FFFFFF"/>
                </a:solidFill>
                <a:latin typeface="Arial"/>
                <a:ea typeface="Arial"/>
                <a:cs typeface="Arial"/>
                <a:sym typeface="Arial"/>
                <a:hlinkClick r:id="rId4">
                  <a:extLst>
                    <a:ext uri="{A12FA001-AC4F-418D-AE19-62706E023703}">
                      <ahyp:hlinkClr val="tx"/>
                    </a:ext>
                  </a:extLst>
                </a:hlinkClick>
              </a:rPr>
              <a:t>Jonas Leupe</a:t>
            </a:r>
            <a:r>
              <a:rPr b="0" i="0" lang="en-US" sz="1599" u="none" cap="none" strike="noStrike">
                <a:solidFill>
                  <a:srgbClr val="FFFFFF"/>
                </a:solidFill>
                <a:latin typeface="Arial"/>
                <a:ea typeface="Arial"/>
                <a:cs typeface="Arial"/>
                <a:sym typeface="Arial"/>
              </a:rPr>
              <a:t> on </a:t>
            </a:r>
            <a:r>
              <a:rPr b="0" i="0" lang="en-US" sz="1599" u="sng" cap="none" strike="noStrike">
                <a:solidFill>
                  <a:srgbClr val="FFFFFF"/>
                </a:solidFill>
                <a:latin typeface="Arial"/>
                <a:ea typeface="Arial"/>
                <a:cs typeface="Arial"/>
                <a:sym typeface="Arial"/>
                <a:hlinkClick r:id="rId5">
                  <a:extLst>
                    <a:ext uri="{A12FA001-AC4F-418D-AE19-62706E023703}">
                      <ahyp:hlinkClr val="tx"/>
                    </a:ext>
                  </a:extLst>
                </a:hlinkClick>
              </a:rPr>
              <a:t>Unsplash</a:t>
            </a:r>
            <a:endParaRPr b="0" i="0" sz="1400" u="none" cap="none" strike="noStrike">
              <a:solidFill>
                <a:srgbClr val="000000"/>
              </a:solidFill>
              <a:latin typeface="Arial"/>
              <a:ea typeface="Arial"/>
              <a:cs typeface="Arial"/>
              <a:sym typeface="Arial"/>
            </a:endParaRPr>
          </a:p>
        </p:txBody>
      </p:sp>
      <p:grpSp>
        <p:nvGrpSpPr>
          <p:cNvPr id="382" name="Google Shape;382;p21"/>
          <p:cNvGrpSpPr/>
          <p:nvPr/>
        </p:nvGrpSpPr>
        <p:grpSpPr>
          <a:xfrm>
            <a:off x="1028700" y="1078706"/>
            <a:ext cx="10757475" cy="6949309"/>
            <a:chOff x="0" y="66675"/>
            <a:chExt cx="14343300" cy="9265745"/>
          </a:xfrm>
        </p:grpSpPr>
        <p:sp>
          <p:nvSpPr>
            <p:cNvPr id="383" name="Google Shape;383;p21"/>
            <p:cNvSpPr txBox="1"/>
            <p:nvPr/>
          </p:nvSpPr>
          <p:spPr>
            <a:xfrm>
              <a:off x="0" y="66675"/>
              <a:ext cx="14343300" cy="143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999"/>
                <a:buFont typeface="Arial"/>
                <a:buNone/>
              </a:pPr>
              <a:r>
                <a:rPr b="1" i="0" lang="en-US" sz="6999" u="none" cap="none" strike="noStrike">
                  <a:solidFill>
                    <a:srgbClr val="4A4849"/>
                  </a:solidFill>
                  <a:latin typeface="Arial"/>
                  <a:ea typeface="Arial"/>
                  <a:cs typeface="Arial"/>
                  <a:sym typeface="Arial"/>
                </a:rPr>
                <a:t>Context</a:t>
              </a:r>
              <a:endParaRPr b="0" i="0" sz="1400" u="none" cap="none" strike="noStrike">
                <a:solidFill>
                  <a:srgbClr val="000000"/>
                </a:solidFill>
                <a:latin typeface="Arial"/>
                <a:ea typeface="Arial"/>
                <a:cs typeface="Arial"/>
                <a:sym typeface="Arial"/>
              </a:endParaRPr>
            </a:p>
          </p:txBody>
        </p:sp>
        <p:sp>
          <p:nvSpPr>
            <p:cNvPr id="384" name="Google Shape;384;p21"/>
            <p:cNvSpPr txBox="1"/>
            <p:nvPr/>
          </p:nvSpPr>
          <p:spPr>
            <a:xfrm>
              <a:off x="0" y="4528220"/>
              <a:ext cx="13172100" cy="480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601"/>
                <a:buFont typeface="Arial"/>
                <a:buNone/>
              </a:pPr>
              <a:r>
                <a:rPr b="0" i="0" lang="en-US" sz="2601" u="none" cap="none" strike="noStrike">
                  <a:solidFill>
                    <a:srgbClr val="4A4849"/>
                  </a:solidFill>
                  <a:latin typeface="Arial"/>
                  <a:ea typeface="Arial"/>
                  <a:cs typeface="Arial"/>
                  <a:sym typeface="Arial"/>
                </a:rPr>
                <a:t>The field draws its origins to the 2000s to an important paper about how technology could promote users to be more sustainable and how technology design often encourages waste (</a:t>
              </a:r>
              <a:r>
                <a:rPr b="0" i="0" lang="en-US" sz="2601" u="sng" cap="none" strike="noStrike">
                  <a:solidFill>
                    <a:srgbClr val="4A4849"/>
                  </a:solidFill>
                  <a:latin typeface="Arial"/>
                  <a:ea typeface="Arial"/>
                  <a:cs typeface="Arial"/>
                  <a:sym typeface="Arial"/>
                  <a:hlinkClick r:id="rId6">
                    <a:extLst>
                      <a:ext uri="{A12FA001-AC4F-418D-AE19-62706E023703}">
                        <ahyp:hlinkClr val="tx"/>
                      </a:ext>
                    </a:extLst>
                  </a:hlinkClick>
                </a:rPr>
                <a:t>Blevis</a:t>
              </a:r>
              <a:r>
                <a:rPr b="0" i="0" lang="en-US" sz="2601" u="none" cap="none" strike="noStrike">
                  <a:solidFill>
                    <a:srgbClr val="4A4849"/>
                  </a:solidFill>
                  <a:latin typeface="Arial"/>
                  <a:ea typeface="Arial"/>
                  <a:cs typeface="Arial"/>
                  <a:sym typeface="Arial"/>
                </a:rPr>
                <a:t>, 2007). Many researchers have used this sub-field to explore issues related to the climate crisis and also individual behaviors around climate.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1"/>
                <a:buFont typeface="Arial"/>
                <a:buNone/>
              </a:pPr>
              <a:r>
                <a:t/>
              </a:r>
              <a:endParaRPr b="0" i="0" sz="2601" u="none" cap="none" strike="noStrike">
                <a:solidFill>
                  <a:srgbClr val="4A484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1"/>
                <a:buFont typeface="Arial"/>
                <a:buNone/>
              </a:pPr>
              <a:r>
                <a:rPr b="0" i="0" lang="en-US" sz="2601" u="none" cap="none" strike="noStrike">
                  <a:solidFill>
                    <a:srgbClr val="4A4849"/>
                  </a:solidFill>
                  <a:latin typeface="Arial"/>
                  <a:ea typeface="Arial"/>
                  <a:cs typeface="Arial"/>
                  <a:sym typeface="Arial"/>
                </a:rPr>
                <a:t>The field has gone through critiques of not engaging critically enough with other work in the climate space and not being focused enough on specific sustainability goals.  </a:t>
              </a:r>
              <a:endParaRPr b="0" i="0" sz="1400" u="none" cap="none" strike="noStrike">
                <a:solidFill>
                  <a:srgbClr val="000000"/>
                </a:solidFill>
                <a:latin typeface="Arial"/>
                <a:ea typeface="Arial"/>
                <a:cs typeface="Arial"/>
                <a:sym typeface="Arial"/>
              </a:endParaRPr>
            </a:p>
          </p:txBody>
        </p:sp>
        <p:sp>
          <p:nvSpPr>
            <p:cNvPr id="385" name="Google Shape;385;p21"/>
            <p:cNvSpPr txBox="1"/>
            <p:nvPr/>
          </p:nvSpPr>
          <p:spPr>
            <a:xfrm>
              <a:off x="0" y="1772708"/>
              <a:ext cx="12994500" cy="2135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601"/>
                <a:buFont typeface="Arial"/>
                <a:buNone/>
              </a:pPr>
              <a:r>
                <a:rPr b="1" i="0" lang="en-US" sz="2601" u="none" cap="none" strike="noStrike">
                  <a:solidFill>
                    <a:srgbClr val="4A4849"/>
                  </a:solidFill>
                  <a:latin typeface="Arial"/>
                  <a:ea typeface="Arial"/>
                  <a:cs typeface="Arial"/>
                  <a:sym typeface="Arial"/>
                </a:rPr>
                <a:t>Sustainable human-computer interaction (SHCI) is a field of study that explores how to design computing systems to be more sustainable or encourage users towards sustainable behaviors.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389" name="Shape 389"/>
        <p:cNvGrpSpPr/>
        <p:nvPr/>
      </p:nvGrpSpPr>
      <p:grpSpPr>
        <a:xfrm>
          <a:off x="0" y="0"/>
          <a:ext cx="0" cy="0"/>
          <a:chOff x="0" y="0"/>
          <a:chExt cx="0" cy="0"/>
        </a:xfrm>
      </p:grpSpPr>
      <p:sp>
        <p:nvSpPr>
          <p:cNvPr id="390" name="Google Shape;390;p22"/>
          <p:cNvSpPr/>
          <p:nvPr/>
        </p:nvSpPr>
        <p:spPr>
          <a:xfrm>
            <a:off x="6568563" y="9715500"/>
            <a:ext cx="12967519" cy="571500"/>
          </a:xfrm>
          <a:custGeom>
            <a:rect b="b" l="l" r="r" t="t"/>
            <a:pathLst>
              <a:path extrusionOk="0" h="150519" w="3415314">
                <a:moveTo>
                  <a:pt x="0" y="0"/>
                </a:moveTo>
                <a:lnTo>
                  <a:pt x="3415314" y="0"/>
                </a:lnTo>
                <a:lnTo>
                  <a:pt x="3415314" y="150519"/>
                </a:lnTo>
                <a:lnTo>
                  <a:pt x="0" y="150519"/>
                </a:lnTo>
                <a:close/>
              </a:path>
            </a:pathLst>
          </a:custGeom>
          <a:solidFill>
            <a:srgbClr val="4A4849"/>
          </a:solidFill>
          <a:ln>
            <a:noFill/>
          </a:ln>
        </p:spPr>
      </p:sp>
      <p:sp>
        <p:nvSpPr>
          <p:cNvPr id="391" name="Google Shape;391;p22"/>
          <p:cNvSpPr txBox="1"/>
          <p:nvPr/>
        </p:nvSpPr>
        <p:spPr>
          <a:xfrm>
            <a:off x="1038162" y="1695674"/>
            <a:ext cx="4254000" cy="98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4A4849"/>
                </a:solidFill>
                <a:latin typeface="Arial"/>
                <a:ea typeface="Arial"/>
                <a:cs typeface="Arial"/>
                <a:sym typeface="Arial"/>
              </a:rPr>
              <a:t>EVALUATING SHCI SYSTEMS</a:t>
            </a:r>
            <a:endParaRPr b="0" i="0" sz="1400" u="none" cap="none" strike="noStrike">
              <a:solidFill>
                <a:srgbClr val="000000"/>
              </a:solidFill>
              <a:latin typeface="Arial"/>
              <a:ea typeface="Arial"/>
              <a:cs typeface="Arial"/>
              <a:sym typeface="Arial"/>
            </a:endParaRPr>
          </a:p>
        </p:txBody>
      </p:sp>
      <p:sp>
        <p:nvSpPr>
          <p:cNvPr id="392" name="Google Shape;392;p22"/>
          <p:cNvSpPr/>
          <p:nvPr/>
        </p:nvSpPr>
        <p:spPr>
          <a:xfrm>
            <a:off x="-540160" y="9715500"/>
            <a:ext cx="7108723" cy="571500"/>
          </a:xfrm>
          <a:custGeom>
            <a:rect b="b" l="l" r="r" t="t"/>
            <a:pathLst>
              <a:path extrusionOk="0" h="150519" w="1872256">
                <a:moveTo>
                  <a:pt x="0" y="0"/>
                </a:moveTo>
                <a:lnTo>
                  <a:pt x="1872256" y="0"/>
                </a:lnTo>
                <a:lnTo>
                  <a:pt x="1872256" y="150519"/>
                </a:lnTo>
                <a:lnTo>
                  <a:pt x="0" y="150519"/>
                </a:lnTo>
                <a:close/>
              </a:path>
            </a:pathLst>
          </a:custGeom>
          <a:solidFill>
            <a:srgbClr val="5B85A9"/>
          </a:solidFill>
          <a:ln>
            <a:noFill/>
          </a:ln>
        </p:spPr>
      </p:sp>
      <p:grpSp>
        <p:nvGrpSpPr>
          <p:cNvPr id="393" name="Google Shape;393;p22"/>
          <p:cNvGrpSpPr/>
          <p:nvPr/>
        </p:nvGrpSpPr>
        <p:grpSpPr>
          <a:xfrm>
            <a:off x="1028700" y="2996219"/>
            <a:ext cx="5179725" cy="4641911"/>
            <a:chOff x="0" y="-47625"/>
            <a:chExt cx="6906300" cy="6189215"/>
          </a:xfrm>
        </p:grpSpPr>
        <p:sp>
          <p:nvSpPr>
            <p:cNvPr id="394" name="Google Shape;394;p22"/>
            <p:cNvSpPr txBox="1"/>
            <p:nvPr/>
          </p:nvSpPr>
          <p:spPr>
            <a:xfrm>
              <a:off x="0" y="1215890"/>
              <a:ext cx="6906300" cy="4925700"/>
            </a:xfrm>
            <a:prstGeom prst="rect">
              <a:avLst/>
            </a:prstGeom>
            <a:noFill/>
            <a:ln>
              <a:noFill/>
            </a:ln>
          </p:spPr>
          <p:txBody>
            <a:bodyPr anchorCtr="0" anchor="t" bIns="0" lIns="0" spcFirstLastPara="1" rIns="0" wrap="square" tIns="0">
              <a:spAutoFit/>
            </a:bodyPr>
            <a:lstStyle/>
            <a:p>
              <a:pPr indent="-323850" lvl="1" marL="457200" marR="0" rtl="0" algn="l">
                <a:lnSpc>
                  <a:spcPct val="100000"/>
                </a:lnSpc>
                <a:spcBef>
                  <a:spcPts val="0"/>
                </a:spcBef>
                <a:spcAft>
                  <a:spcPts val="0"/>
                </a:spcAft>
                <a:buClr>
                  <a:srgbClr val="4A4849"/>
                </a:buClr>
                <a:buSzPts val="2400"/>
                <a:buFont typeface="Arial"/>
                <a:buAutoNum type="arabicPeriod"/>
              </a:pPr>
              <a:r>
                <a:rPr b="0" i="1" lang="en-US" sz="2400" u="sng" cap="none" strike="noStrike">
                  <a:solidFill>
                    <a:srgbClr val="4A4849"/>
                  </a:solidFill>
                  <a:latin typeface="Arial"/>
                  <a:ea typeface="Arial"/>
                  <a:cs typeface="Arial"/>
                  <a:sym typeface="Arial"/>
                  <a:hlinkClick r:id="rId3">
                    <a:extLst>
                      <a:ext uri="{A12FA001-AC4F-418D-AE19-62706E023703}">
                        <ahyp:hlinkClr val="tx"/>
                      </a:ext>
                    </a:extLst>
                  </a:hlinkClick>
                </a:rPr>
                <a:t>High Water Pants: Designing Embodied Environmental Speculation</a:t>
              </a:r>
              <a:endParaRPr b="0" i="0" sz="1400" u="none" cap="none" strike="noStrike">
                <a:solidFill>
                  <a:srgbClr val="000000"/>
                </a:solidFill>
                <a:latin typeface="Arial"/>
                <a:ea typeface="Arial"/>
                <a:cs typeface="Arial"/>
                <a:sym typeface="Arial"/>
              </a:endParaRPr>
            </a:p>
            <a:p>
              <a:pPr indent="-323850" lvl="1" marL="457200" marR="0" rtl="0" algn="l">
                <a:lnSpc>
                  <a:spcPct val="100000"/>
                </a:lnSpc>
                <a:spcBef>
                  <a:spcPts val="0"/>
                </a:spcBef>
                <a:spcAft>
                  <a:spcPts val="0"/>
                </a:spcAft>
                <a:buClr>
                  <a:srgbClr val="4A4849"/>
                </a:buClr>
                <a:buSzPts val="2400"/>
                <a:buFont typeface="Arial"/>
                <a:buAutoNum type="arabicPeriod"/>
              </a:pPr>
              <a:r>
                <a:rPr b="0" i="1" lang="en-US" sz="2400" u="sng" cap="none" strike="noStrike">
                  <a:solidFill>
                    <a:srgbClr val="4A4849"/>
                  </a:solidFill>
                  <a:latin typeface="Arial"/>
                  <a:ea typeface="Arial"/>
                  <a:cs typeface="Arial"/>
                  <a:sym typeface="Arial"/>
                  <a:hlinkClick r:id="rId4">
                    <a:extLst>
                      <a:ext uri="{A12FA001-AC4F-418D-AE19-62706E023703}">
                        <ahyp:hlinkClr val="tx"/>
                      </a:ext>
                    </a:extLst>
                  </a:hlinkClick>
                </a:rPr>
                <a:t>Understanding factors of successful engagement around energy consumption between and among households</a:t>
              </a:r>
              <a:endParaRPr b="0" i="0" sz="1400" u="none" cap="none" strike="noStrike">
                <a:solidFill>
                  <a:srgbClr val="000000"/>
                </a:solidFill>
                <a:latin typeface="Arial"/>
                <a:ea typeface="Arial"/>
                <a:cs typeface="Arial"/>
                <a:sym typeface="Arial"/>
              </a:endParaRPr>
            </a:p>
            <a:p>
              <a:pPr indent="-323850" lvl="1" marL="457200" marR="0" rtl="0" algn="l">
                <a:lnSpc>
                  <a:spcPct val="100000"/>
                </a:lnSpc>
                <a:spcBef>
                  <a:spcPts val="0"/>
                </a:spcBef>
                <a:spcAft>
                  <a:spcPts val="0"/>
                </a:spcAft>
                <a:buClr>
                  <a:srgbClr val="4A4849"/>
                </a:buClr>
                <a:buSzPts val="2400"/>
                <a:buFont typeface="Arial"/>
                <a:buAutoNum type="arabicPeriod"/>
              </a:pPr>
              <a:r>
                <a:rPr b="0" i="1" lang="en-US" sz="2400" u="sng" cap="none" strike="noStrike">
                  <a:solidFill>
                    <a:srgbClr val="4A4849"/>
                  </a:solidFill>
                  <a:latin typeface="Arial"/>
                  <a:ea typeface="Arial"/>
                  <a:cs typeface="Arial"/>
                  <a:sym typeface="Arial"/>
                  <a:hlinkClick r:id="rId5">
                    <a:extLst>
                      <a:ext uri="{A12FA001-AC4F-418D-AE19-62706E023703}">
                        <ahyp:hlinkClr val="tx"/>
                      </a:ext>
                    </a:extLst>
                  </a:hlinkClick>
                </a:rPr>
                <a:t>Interactions with Climate Change: a Data Humanism Design Approach</a:t>
              </a:r>
              <a:endParaRPr b="0" i="0" sz="1400" u="none" cap="none" strike="noStrike">
                <a:solidFill>
                  <a:srgbClr val="000000"/>
                </a:solidFill>
                <a:latin typeface="Arial"/>
                <a:ea typeface="Arial"/>
                <a:cs typeface="Arial"/>
                <a:sym typeface="Arial"/>
              </a:endParaRPr>
            </a:p>
          </p:txBody>
        </p:sp>
        <p:sp>
          <p:nvSpPr>
            <p:cNvPr id="395" name="Google Shape;395;p22"/>
            <p:cNvSpPr txBox="1"/>
            <p:nvPr/>
          </p:nvSpPr>
          <p:spPr>
            <a:xfrm>
              <a:off x="0" y="-47625"/>
              <a:ext cx="6906300" cy="1026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501"/>
                <a:buFont typeface="Arial"/>
                <a:buNone/>
              </a:pPr>
              <a:r>
                <a:rPr b="1" i="0" lang="en-US" sz="2501" u="none" cap="none" strike="noStrike">
                  <a:solidFill>
                    <a:srgbClr val="4A4849"/>
                  </a:solidFill>
                  <a:latin typeface="Arial"/>
                  <a:ea typeface="Arial"/>
                  <a:cs typeface="Arial"/>
                  <a:sym typeface="Arial"/>
                </a:rPr>
                <a:t>Step 1: Form groups and select one of the projects to learn about</a:t>
              </a:r>
              <a:endParaRPr b="0" i="0" sz="1400" u="none" cap="none" strike="noStrike">
                <a:solidFill>
                  <a:srgbClr val="000000"/>
                </a:solidFill>
                <a:latin typeface="Arial"/>
                <a:ea typeface="Arial"/>
                <a:cs typeface="Arial"/>
                <a:sym typeface="Arial"/>
              </a:endParaRPr>
            </a:p>
          </p:txBody>
        </p:sp>
      </p:grpSp>
      <p:grpSp>
        <p:nvGrpSpPr>
          <p:cNvPr id="396" name="Google Shape;396;p22"/>
          <p:cNvGrpSpPr/>
          <p:nvPr/>
        </p:nvGrpSpPr>
        <p:grpSpPr>
          <a:xfrm>
            <a:off x="6926749" y="1631380"/>
            <a:ext cx="10194300" cy="4205111"/>
            <a:chOff x="0" y="-47625"/>
            <a:chExt cx="13592400" cy="5606815"/>
          </a:xfrm>
        </p:grpSpPr>
        <p:sp>
          <p:nvSpPr>
            <p:cNvPr id="397" name="Google Shape;397;p22"/>
            <p:cNvSpPr txBox="1"/>
            <p:nvPr/>
          </p:nvSpPr>
          <p:spPr>
            <a:xfrm>
              <a:off x="0" y="631690"/>
              <a:ext cx="13592400" cy="4927500"/>
            </a:xfrm>
            <a:prstGeom prst="rect">
              <a:avLst/>
            </a:prstGeom>
            <a:noFill/>
            <a:ln>
              <a:noFill/>
            </a:ln>
          </p:spPr>
          <p:txBody>
            <a:bodyPr anchorCtr="0" anchor="t" bIns="0" lIns="0" spcFirstLastPara="1" rIns="0" wrap="square" tIns="0">
              <a:spAutoFit/>
            </a:bodyPr>
            <a:lstStyle/>
            <a:p>
              <a:pPr indent="-381062" lvl="1" marL="457200" marR="0" rtl="0" algn="l">
                <a:lnSpc>
                  <a:spcPct val="100000"/>
                </a:lnSpc>
                <a:spcBef>
                  <a:spcPts val="0"/>
                </a:spcBef>
                <a:spcAft>
                  <a:spcPts val="0"/>
                </a:spcAft>
                <a:buClr>
                  <a:srgbClr val="4A4849"/>
                </a:buClr>
                <a:buSzPts val="2401"/>
                <a:buFont typeface="Arial"/>
                <a:buChar char="•"/>
              </a:pPr>
              <a:r>
                <a:rPr b="0" i="0" lang="en-US" sz="2401" u="none" cap="none" strike="noStrike">
                  <a:solidFill>
                    <a:srgbClr val="4A4849"/>
                  </a:solidFill>
                  <a:latin typeface="Arial"/>
                  <a:ea typeface="Arial"/>
                  <a:cs typeface="Arial"/>
                  <a:sym typeface="Arial"/>
                </a:rPr>
                <a:t>How do the authors design their artifact to engage with the climate crisis? </a:t>
              </a:r>
              <a:endParaRPr b="0" i="0" sz="1400" u="none" cap="none" strike="noStrike">
                <a:solidFill>
                  <a:srgbClr val="000000"/>
                </a:solidFill>
                <a:latin typeface="Arial"/>
                <a:ea typeface="Arial"/>
                <a:cs typeface="Arial"/>
                <a:sym typeface="Arial"/>
              </a:endParaRPr>
            </a:p>
            <a:p>
              <a:pPr indent="-381062" lvl="1" marL="457200" marR="0" rtl="0" algn="l">
                <a:lnSpc>
                  <a:spcPct val="100000"/>
                </a:lnSpc>
                <a:spcBef>
                  <a:spcPts val="0"/>
                </a:spcBef>
                <a:spcAft>
                  <a:spcPts val="0"/>
                </a:spcAft>
                <a:buClr>
                  <a:srgbClr val="4A4849"/>
                </a:buClr>
                <a:buSzPts val="2401"/>
                <a:buFont typeface="Arial"/>
                <a:buChar char="•"/>
              </a:pPr>
              <a:r>
                <a:rPr b="0" i="0" lang="en-US" sz="2401" u="none" cap="none" strike="noStrike">
                  <a:solidFill>
                    <a:srgbClr val="4A4849"/>
                  </a:solidFill>
                  <a:latin typeface="Arial"/>
                  <a:ea typeface="Arial"/>
                  <a:cs typeface="Arial"/>
                  <a:sym typeface="Arial"/>
                </a:rPr>
                <a:t>Do the authors consider principles of climate justice in their design? If they don’t, how do you think those principles could’ve been incorporated into the design?</a:t>
              </a:r>
              <a:endParaRPr b="0" i="0" sz="1400" u="none" cap="none" strike="noStrike">
                <a:solidFill>
                  <a:srgbClr val="000000"/>
                </a:solidFill>
                <a:latin typeface="Arial"/>
                <a:ea typeface="Arial"/>
                <a:cs typeface="Arial"/>
                <a:sym typeface="Arial"/>
              </a:endParaRPr>
            </a:p>
            <a:p>
              <a:pPr indent="-381062" lvl="1" marL="457200" marR="0" rtl="0" algn="l">
                <a:lnSpc>
                  <a:spcPct val="100000"/>
                </a:lnSpc>
                <a:spcBef>
                  <a:spcPts val="0"/>
                </a:spcBef>
                <a:spcAft>
                  <a:spcPts val="0"/>
                </a:spcAft>
                <a:buClr>
                  <a:srgbClr val="4A4849"/>
                </a:buClr>
                <a:buSzPts val="2401"/>
                <a:buFont typeface="Arial"/>
                <a:buChar char="•"/>
              </a:pPr>
              <a:r>
                <a:rPr b="0" i="0" lang="en-US" sz="2401" u="none" cap="none" strike="noStrike">
                  <a:solidFill>
                    <a:srgbClr val="4A4849"/>
                  </a:solidFill>
                  <a:latin typeface="Arial"/>
                  <a:ea typeface="Arial"/>
                  <a:cs typeface="Arial"/>
                  <a:sym typeface="Arial"/>
                </a:rPr>
                <a:t>What is the design gap the authors define that their artifact is trying to fill? </a:t>
              </a:r>
              <a:endParaRPr b="0" i="0" sz="1400" u="none" cap="none" strike="noStrike">
                <a:solidFill>
                  <a:srgbClr val="000000"/>
                </a:solidFill>
                <a:latin typeface="Arial"/>
                <a:ea typeface="Arial"/>
                <a:cs typeface="Arial"/>
                <a:sym typeface="Arial"/>
              </a:endParaRPr>
            </a:p>
            <a:p>
              <a:pPr indent="-381062" lvl="1" marL="457200" marR="0" rtl="0" algn="l">
                <a:lnSpc>
                  <a:spcPct val="100000"/>
                </a:lnSpc>
                <a:spcBef>
                  <a:spcPts val="0"/>
                </a:spcBef>
                <a:spcAft>
                  <a:spcPts val="0"/>
                </a:spcAft>
                <a:buClr>
                  <a:srgbClr val="4A4849"/>
                </a:buClr>
                <a:buSzPts val="2401"/>
                <a:buFont typeface="Arial"/>
                <a:buChar char="•"/>
              </a:pPr>
              <a:r>
                <a:rPr b="0" i="0" lang="en-US" sz="2401" u="none" cap="none" strike="noStrike">
                  <a:solidFill>
                    <a:srgbClr val="4A4849"/>
                  </a:solidFill>
                  <a:latin typeface="Arial"/>
                  <a:ea typeface="Arial"/>
                  <a:cs typeface="Arial"/>
                  <a:sym typeface="Arial"/>
                </a:rPr>
                <a:t>Do you think these artifacts are helpful or beneficial to the wider world?</a:t>
              </a:r>
              <a:endParaRPr b="0" i="0" sz="1400" u="none" cap="none" strike="noStrike">
                <a:solidFill>
                  <a:srgbClr val="000000"/>
                </a:solidFill>
                <a:latin typeface="Arial"/>
                <a:ea typeface="Arial"/>
                <a:cs typeface="Arial"/>
                <a:sym typeface="Arial"/>
              </a:endParaRPr>
            </a:p>
            <a:p>
              <a:pPr indent="-381062" lvl="1" marL="457200" marR="0" rtl="0" algn="l">
                <a:lnSpc>
                  <a:spcPct val="100000"/>
                </a:lnSpc>
                <a:spcBef>
                  <a:spcPts val="0"/>
                </a:spcBef>
                <a:spcAft>
                  <a:spcPts val="0"/>
                </a:spcAft>
                <a:buClr>
                  <a:srgbClr val="4A4849"/>
                </a:buClr>
                <a:buSzPts val="2401"/>
                <a:buFont typeface="Arial"/>
                <a:buChar char="•"/>
              </a:pPr>
              <a:r>
                <a:rPr b="0" i="0" lang="en-US" sz="2401" u="none" cap="none" strike="noStrike">
                  <a:solidFill>
                    <a:srgbClr val="4A4849"/>
                  </a:solidFill>
                  <a:latin typeface="Arial"/>
                  <a:ea typeface="Arial"/>
                  <a:cs typeface="Arial"/>
                  <a:sym typeface="Arial"/>
                </a:rPr>
                <a:t>What do you think it would be like to interact with the systems described in the paper?</a:t>
              </a:r>
              <a:endParaRPr b="0" i="0" sz="1400" u="none" cap="none" strike="noStrike">
                <a:solidFill>
                  <a:srgbClr val="000000"/>
                </a:solidFill>
                <a:latin typeface="Arial"/>
                <a:ea typeface="Arial"/>
                <a:cs typeface="Arial"/>
                <a:sym typeface="Arial"/>
              </a:endParaRPr>
            </a:p>
          </p:txBody>
        </p:sp>
        <p:sp>
          <p:nvSpPr>
            <p:cNvPr id="398" name="Google Shape;398;p22"/>
            <p:cNvSpPr txBox="1"/>
            <p:nvPr/>
          </p:nvSpPr>
          <p:spPr>
            <a:xfrm>
              <a:off x="0" y="-47625"/>
              <a:ext cx="135924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501"/>
                <a:buFont typeface="Arial"/>
                <a:buNone/>
              </a:pPr>
              <a:r>
                <a:rPr b="1" i="0" lang="en-US" sz="2501" u="none" cap="none" strike="noStrike">
                  <a:solidFill>
                    <a:srgbClr val="4A4849"/>
                  </a:solidFill>
                  <a:latin typeface="Arial"/>
                  <a:ea typeface="Arial"/>
                  <a:cs typeface="Arial"/>
                  <a:sym typeface="Arial"/>
                </a:rPr>
                <a:t>Step 2: Evaluate these designs in a group</a:t>
              </a:r>
              <a:endParaRPr b="0" i="0" sz="1400" u="none" cap="none" strike="noStrike">
                <a:solidFill>
                  <a:srgbClr val="000000"/>
                </a:solidFill>
                <a:latin typeface="Arial"/>
                <a:ea typeface="Arial"/>
                <a:cs typeface="Arial"/>
                <a:sym typeface="Arial"/>
              </a:endParaRPr>
            </a:p>
          </p:txBody>
        </p:sp>
      </p:grpSp>
      <p:grpSp>
        <p:nvGrpSpPr>
          <p:cNvPr id="399" name="Google Shape;399;p22"/>
          <p:cNvGrpSpPr/>
          <p:nvPr/>
        </p:nvGrpSpPr>
        <p:grpSpPr>
          <a:xfrm>
            <a:off x="6926749" y="6685733"/>
            <a:ext cx="10194300" cy="2357411"/>
            <a:chOff x="0" y="-47625"/>
            <a:chExt cx="13592400" cy="3143215"/>
          </a:xfrm>
        </p:grpSpPr>
        <p:sp>
          <p:nvSpPr>
            <p:cNvPr id="400" name="Google Shape;400;p22"/>
            <p:cNvSpPr txBox="1"/>
            <p:nvPr/>
          </p:nvSpPr>
          <p:spPr>
            <a:xfrm>
              <a:off x="0" y="631690"/>
              <a:ext cx="13592400" cy="2463900"/>
            </a:xfrm>
            <a:prstGeom prst="rect">
              <a:avLst/>
            </a:prstGeom>
            <a:noFill/>
            <a:ln>
              <a:noFill/>
            </a:ln>
          </p:spPr>
          <p:txBody>
            <a:bodyPr anchorCtr="0" anchor="t" bIns="0" lIns="0" spcFirstLastPara="1" rIns="0" wrap="square" tIns="0">
              <a:spAutoFit/>
            </a:bodyPr>
            <a:lstStyle/>
            <a:p>
              <a:pPr indent="-381062" lvl="1" marL="457200" marR="0" rtl="0" algn="l">
                <a:lnSpc>
                  <a:spcPct val="100000"/>
                </a:lnSpc>
                <a:spcBef>
                  <a:spcPts val="0"/>
                </a:spcBef>
                <a:spcAft>
                  <a:spcPts val="0"/>
                </a:spcAft>
                <a:buClr>
                  <a:srgbClr val="4A4849"/>
                </a:buClr>
                <a:buSzPts val="2401"/>
                <a:buFont typeface="Arial"/>
                <a:buChar char="•"/>
              </a:pPr>
              <a:r>
                <a:rPr b="0" i="0" lang="en-US" sz="2401" u="none" cap="none" strike="noStrike">
                  <a:solidFill>
                    <a:srgbClr val="4A4849"/>
                  </a:solidFill>
                  <a:latin typeface="Arial"/>
                  <a:ea typeface="Arial"/>
                  <a:cs typeface="Arial"/>
                  <a:sym typeface="Arial"/>
                </a:rPr>
                <a:t>Each group delivers a 5-10 minute presentation on the paper they read, and the questions above.</a:t>
              </a:r>
              <a:endParaRPr b="0" i="0" sz="1400" u="none" cap="none" strike="noStrike">
                <a:solidFill>
                  <a:srgbClr val="000000"/>
                </a:solidFill>
                <a:latin typeface="Arial"/>
                <a:ea typeface="Arial"/>
                <a:cs typeface="Arial"/>
                <a:sym typeface="Arial"/>
              </a:endParaRPr>
            </a:p>
            <a:p>
              <a:pPr indent="-381062" lvl="1" marL="457200" marR="0" rtl="0" algn="l">
                <a:lnSpc>
                  <a:spcPct val="100000"/>
                </a:lnSpc>
                <a:spcBef>
                  <a:spcPts val="0"/>
                </a:spcBef>
                <a:spcAft>
                  <a:spcPts val="0"/>
                </a:spcAft>
                <a:buClr>
                  <a:srgbClr val="4A4849"/>
                </a:buClr>
                <a:buSzPts val="2401"/>
                <a:buFont typeface="Arial"/>
                <a:buChar char="•"/>
              </a:pPr>
              <a:r>
                <a:rPr b="0" i="0" lang="en-US" sz="2401" u="none" cap="none" strike="noStrike">
                  <a:solidFill>
                    <a:srgbClr val="4A4849"/>
                  </a:solidFill>
                  <a:latin typeface="Arial"/>
                  <a:ea typeface="Arial"/>
                  <a:cs typeface="Arial"/>
                  <a:sym typeface="Arial"/>
                </a:rPr>
                <a:t>In a larger class group, guide a discussion on how these papers engage with designing with a social-ecological-technological system approach (for more see Activity #2).</a:t>
              </a:r>
              <a:endParaRPr b="0" i="0" sz="1400" u="none" cap="none" strike="noStrike">
                <a:solidFill>
                  <a:srgbClr val="000000"/>
                </a:solidFill>
                <a:latin typeface="Arial"/>
                <a:ea typeface="Arial"/>
                <a:cs typeface="Arial"/>
                <a:sym typeface="Arial"/>
              </a:endParaRPr>
            </a:p>
          </p:txBody>
        </p:sp>
        <p:sp>
          <p:nvSpPr>
            <p:cNvPr id="401" name="Google Shape;401;p22"/>
            <p:cNvSpPr txBox="1"/>
            <p:nvPr/>
          </p:nvSpPr>
          <p:spPr>
            <a:xfrm>
              <a:off x="0" y="-47625"/>
              <a:ext cx="135924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501"/>
                <a:buFont typeface="Arial"/>
                <a:buNone/>
              </a:pPr>
              <a:r>
                <a:rPr b="1" i="0" lang="en-US" sz="2501" u="none" cap="none" strike="noStrike">
                  <a:solidFill>
                    <a:srgbClr val="4A4849"/>
                  </a:solidFill>
                  <a:latin typeface="Arial"/>
                  <a:ea typeface="Arial"/>
                  <a:cs typeface="Arial"/>
                  <a:sym typeface="Arial"/>
                </a:rPr>
                <a:t>Step 3: Group Presentation and Discussion</a:t>
              </a:r>
              <a:endParaRPr b="0" i="0" sz="1400" u="none" cap="none" strike="noStrike">
                <a:solidFill>
                  <a:srgbClr val="000000"/>
                </a:solidFill>
                <a:latin typeface="Arial"/>
                <a:ea typeface="Arial"/>
                <a:cs typeface="Arial"/>
                <a:sym typeface="Arial"/>
              </a:endParaRPr>
            </a:p>
          </p:txBody>
        </p:sp>
      </p:grpSp>
      <p:grpSp>
        <p:nvGrpSpPr>
          <p:cNvPr id="402" name="Google Shape;402;p22"/>
          <p:cNvGrpSpPr/>
          <p:nvPr/>
        </p:nvGrpSpPr>
        <p:grpSpPr>
          <a:xfrm>
            <a:off x="962025" y="1003725"/>
            <a:ext cx="8746178" cy="458700"/>
            <a:chOff x="962025" y="1003725"/>
            <a:chExt cx="8746178" cy="458700"/>
          </a:xfrm>
        </p:grpSpPr>
        <p:sp>
          <p:nvSpPr>
            <p:cNvPr id="403" name="Google Shape;403;p22"/>
            <p:cNvSpPr/>
            <p:nvPr/>
          </p:nvSpPr>
          <p:spPr>
            <a:xfrm>
              <a:off x="962025" y="1003725"/>
              <a:ext cx="1928700" cy="458700"/>
            </a:xfrm>
            <a:prstGeom prst="roundRect">
              <a:avLst>
                <a:gd fmla="val 45896" name="adj"/>
              </a:avLst>
            </a:prstGeom>
            <a:solidFill>
              <a:srgbClr val="5B85A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04" name="Google Shape;404;p22"/>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000"/>
                <a:buFont typeface="Arial"/>
                <a:buNone/>
              </a:pPr>
              <a:r>
                <a:rPr b="0" i="0" lang="en-US" sz="2000" u="none" cap="none" strike="noStrike">
                  <a:solidFill>
                    <a:srgbClr val="FAF6EE"/>
                  </a:solidFill>
                  <a:latin typeface="Arial"/>
                  <a:ea typeface="Arial"/>
                  <a:cs typeface="Arial"/>
                  <a:sym typeface="Arial"/>
                </a:rPr>
                <a:t>ACTIVITY #6</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408" name="Shape 408"/>
        <p:cNvGrpSpPr/>
        <p:nvPr/>
      </p:nvGrpSpPr>
      <p:grpSpPr>
        <a:xfrm>
          <a:off x="0" y="0"/>
          <a:ext cx="0" cy="0"/>
          <a:chOff x="0" y="0"/>
          <a:chExt cx="0" cy="0"/>
        </a:xfrm>
      </p:grpSpPr>
      <p:sp>
        <p:nvSpPr>
          <p:cNvPr id="409" name="Google Shape;409;p23"/>
          <p:cNvSpPr/>
          <p:nvPr/>
        </p:nvSpPr>
        <p:spPr>
          <a:xfrm>
            <a:off x="0" y="9715500"/>
            <a:ext cx="18287996" cy="571500"/>
          </a:xfrm>
          <a:custGeom>
            <a:rect b="b" l="l" r="r" t="t"/>
            <a:pathLst>
              <a:path extrusionOk="0" h="150519" w="4816592">
                <a:moveTo>
                  <a:pt x="0" y="0"/>
                </a:moveTo>
                <a:lnTo>
                  <a:pt x="4816592" y="0"/>
                </a:lnTo>
                <a:lnTo>
                  <a:pt x="4816592" y="150519"/>
                </a:lnTo>
                <a:lnTo>
                  <a:pt x="0" y="150519"/>
                </a:lnTo>
                <a:close/>
              </a:path>
            </a:pathLst>
          </a:custGeom>
          <a:solidFill>
            <a:srgbClr val="4A4849"/>
          </a:solidFill>
          <a:ln>
            <a:noFill/>
          </a:ln>
        </p:spPr>
      </p:sp>
      <p:grpSp>
        <p:nvGrpSpPr>
          <p:cNvPr id="410" name="Google Shape;410;p23"/>
          <p:cNvGrpSpPr/>
          <p:nvPr/>
        </p:nvGrpSpPr>
        <p:grpSpPr>
          <a:xfrm>
            <a:off x="1028700" y="1078706"/>
            <a:ext cx="16230600" cy="7474867"/>
            <a:chOff x="0" y="66675"/>
            <a:chExt cx="21640800" cy="9966489"/>
          </a:xfrm>
        </p:grpSpPr>
        <p:sp>
          <p:nvSpPr>
            <p:cNvPr id="411" name="Google Shape;411;p23"/>
            <p:cNvSpPr txBox="1"/>
            <p:nvPr/>
          </p:nvSpPr>
          <p:spPr>
            <a:xfrm>
              <a:off x="0" y="66675"/>
              <a:ext cx="21640800" cy="143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999"/>
                <a:buFont typeface="Arial"/>
                <a:buNone/>
              </a:pPr>
              <a:r>
                <a:rPr b="1" i="0" lang="en-US" sz="6999" u="none" cap="none" strike="noStrike">
                  <a:solidFill>
                    <a:srgbClr val="4A4849"/>
                  </a:solidFill>
                  <a:latin typeface="Arial"/>
                  <a:ea typeface="Arial"/>
                  <a:cs typeface="Arial"/>
                  <a:sym typeface="Arial"/>
                </a:rPr>
                <a:t>More SHCI-Relevant Resources</a:t>
              </a:r>
              <a:endParaRPr b="0" i="0" sz="1400" u="none" cap="none" strike="noStrike">
                <a:solidFill>
                  <a:srgbClr val="000000"/>
                </a:solidFill>
                <a:latin typeface="Arial"/>
                <a:ea typeface="Arial"/>
                <a:cs typeface="Arial"/>
                <a:sym typeface="Arial"/>
              </a:endParaRPr>
            </a:p>
          </p:txBody>
        </p:sp>
        <p:sp>
          <p:nvSpPr>
            <p:cNvPr id="412" name="Google Shape;412;p23"/>
            <p:cNvSpPr txBox="1"/>
            <p:nvPr/>
          </p:nvSpPr>
          <p:spPr>
            <a:xfrm>
              <a:off x="0" y="2664918"/>
              <a:ext cx="21640800" cy="492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1"/>
                <a:buFont typeface="Arial"/>
                <a:buNone/>
              </a:pPr>
              <a:r>
                <a:rPr b="0" i="0" lang="en-US" sz="2401" u="none" cap="none" strike="noStrike">
                  <a:solidFill>
                    <a:srgbClr val="4A4849"/>
                  </a:solidFill>
                  <a:latin typeface="Arial"/>
                  <a:ea typeface="Arial"/>
                  <a:cs typeface="Arial"/>
                  <a:sym typeface="Arial"/>
                </a:rPr>
                <a:t>“</a:t>
              </a:r>
              <a:r>
                <a:rPr b="0" i="0" lang="en-US" sz="2401" u="sng" cap="none" strike="noStrike">
                  <a:solidFill>
                    <a:srgbClr val="4A4849"/>
                  </a:solidFill>
                  <a:latin typeface="Arial"/>
                  <a:ea typeface="Arial"/>
                  <a:cs typeface="Arial"/>
                  <a:sym typeface="Arial"/>
                  <a:hlinkClick r:id="rId3">
                    <a:extLst>
                      <a:ext uri="{A12FA001-AC4F-418D-AE19-62706E023703}">
                        <ahyp:hlinkClr val="tx"/>
                      </a:ext>
                    </a:extLst>
                  </a:hlinkClick>
                </a:rPr>
                <a:t>Sustainable Interaction Design: Invention &amp; Disposal, Renewal &amp; Reuse</a:t>
              </a:r>
              <a:r>
                <a:rPr b="0" i="0" lang="en-US" sz="2401" u="none" cap="none" strike="noStrike">
                  <a:solidFill>
                    <a:srgbClr val="4A4849"/>
                  </a:solidFill>
                  <a:latin typeface="Arial"/>
                  <a:ea typeface="Arial"/>
                  <a:cs typeface="Arial"/>
                  <a:sym typeface="Arial"/>
                </a:rPr>
                <a:t>” (Blevis, 2007)</a:t>
              </a:r>
              <a:endParaRPr b="0" i="0" sz="1400" u="none" cap="none" strike="noStrike">
                <a:solidFill>
                  <a:srgbClr val="000000"/>
                </a:solidFill>
                <a:latin typeface="Arial"/>
                <a:ea typeface="Arial"/>
                <a:cs typeface="Arial"/>
                <a:sym typeface="Arial"/>
              </a:endParaRPr>
            </a:p>
          </p:txBody>
        </p:sp>
        <p:sp>
          <p:nvSpPr>
            <p:cNvPr id="413" name="Google Shape;413;p23"/>
            <p:cNvSpPr txBox="1"/>
            <p:nvPr/>
          </p:nvSpPr>
          <p:spPr>
            <a:xfrm>
              <a:off x="0" y="1978578"/>
              <a:ext cx="21640800" cy="492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1"/>
                <a:buFont typeface="Arial"/>
                <a:buNone/>
              </a:pPr>
              <a:r>
                <a:rPr b="1" i="0" lang="en-US" sz="2401" u="none" cap="none" strike="noStrike">
                  <a:solidFill>
                    <a:srgbClr val="4A4849"/>
                  </a:solidFill>
                  <a:latin typeface="Arial"/>
                  <a:ea typeface="Arial"/>
                  <a:cs typeface="Arial"/>
                  <a:sym typeface="Arial"/>
                </a:rPr>
                <a:t>Seminal sustainable human-computer interaction paper</a:t>
              </a:r>
              <a:endParaRPr b="0" i="0" sz="1400" u="none" cap="none" strike="noStrike">
                <a:solidFill>
                  <a:srgbClr val="000000"/>
                </a:solidFill>
                <a:latin typeface="Arial"/>
                <a:ea typeface="Arial"/>
                <a:cs typeface="Arial"/>
                <a:sym typeface="Arial"/>
              </a:endParaRPr>
            </a:p>
          </p:txBody>
        </p:sp>
        <p:sp>
          <p:nvSpPr>
            <p:cNvPr id="414" name="Google Shape;414;p23"/>
            <p:cNvSpPr txBox="1"/>
            <p:nvPr/>
          </p:nvSpPr>
          <p:spPr>
            <a:xfrm>
              <a:off x="0" y="4419967"/>
              <a:ext cx="21640800" cy="985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1"/>
                <a:buFont typeface="Arial"/>
                <a:buNone/>
              </a:pPr>
              <a:r>
                <a:rPr b="0" i="0" lang="en-US" sz="2401" u="none" cap="none" strike="noStrike">
                  <a:solidFill>
                    <a:srgbClr val="4A4849"/>
                  </a:solidFill>
                  <a:latin typeface="Arial"/>
                  <a:ea typeface="Arial"/>
                  <a:cs typeface="Arial"/>
                  <a:sym typeface="Arial"/>
                </a:rPr>
                <a:t>“</a:t>
              </a:r>
              <a:r>
                <a:rPr b="0" i="0" lang="en-US" sz="2401" u="sng" cap="none" strike="noStrike">
                  <a:solidFill>
                    <a:srgbClr val="4A4849"/>
                  </a:solidFill>
                  <a:latin typeface="Arial"/>
                  <a:ea typeface="Arial"/>
                  <a:cs typeface="Arial"/>
                  <a:sym typeface="Arial"/>
                  <a:hlinkClick r:id="rId4">
                    <a:extLst>
                      <a:ext uri="{A12FA001-AC4F-418D-AE19-62706E023703}">
                        <ahyp:hlinkClr val="tx"/>
                      </a:ext>
                    </a:extLst>
                  </a:hlinkClick>
                </a:rPr>
                <a:t>Interaction for Crisis: A Review of HCI and Design Projects on Climate Change and How They Engage with the General Public</a:t>
              </a:r>
              <a:r>
                <a:rPr b="0" i="0" lang="en-US" sz="2401" u="none" cap="none" strike="noStrike">
                  <a:solidFill>
                    <a:srgbClr val="4A4849"/>
                  </a:solidFill>
                  <a:latin typeface="Arial"/>
                  <a:ea typeface="Arial"/>
                  <a:cs typeface="Arial"/>
                  <a:sym typeface="Arial"/>
                </a:rPr>
                <a:t>” (Ferreira, Valentina &amp; Nunes, 2022)</a:t>
              </a:r>
              <a:endParaRPr b="0" i="0" sz="1400" u="none" cap="none" strike="noStrike">
                <a:solidFill>
                  <a:srgbClr val="000000"/>
                </a:solidFill>
                <a:latin typeface="Arial"/>
                <a:ea typeface="Arial"/>
                <a:cs typeface="Arial"/>
                <a:sym typeface="Arial"/>
              </a:endParaRPr>
            </a:p>
          </p:txBody>
        </p:sp>
        <p:sp>
          <p:nvSpPr>
            <p:cNvPr id="415" name="Google Shape;415;p23"/>
            <p:cNvSpPr txBox="1"/>
            <p:nvPr/>
          </p:nvSpPr>
          <p:spPr>
            <a:xfrm>
              <a:off x="0" y="3739293"/>
              <a:ext cx="21640800" cy="492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1"/>
                <a:buFont typeface="Arial"/>
                <a:buNone/>
              </a:pPr>
              <a:r>
                <a:rPr b="1" i="0" lang="en-US" sz="2401" u="none" cap="none" strike="noStrike">
                  <a:solidFill>
                    <a:srgbClr val="4A4849"/>
                  </a:solidFill>
                  <a:latin typeface="Arial"/>
                  <a:ea typeface="Arial"/>
                  <a:cs typeface="Arial"/>
                  <a:sym typeface="Arial"/>
                </a:rPr>
                <a:t>Literature review of design projects in SHCI</a:t>
              </a:r>
              <a:endParaRPr b="0" i="0" sz="1400" u="none" cap="none" strike="noStrike">
                <a:solidFill>
                  <a:srgbClr val="000000"/>
                </a:solidFill>
                <a:latin typeface="Arial"/>
                <a:ea typeface="Arial"/>
                <a:cs typeface="Arial"/>
                <a:sym typeface="Arial"/>
              </a:endParaRPr>
            </a:p>
          </p:txBody>
        </p:sp>
        <p:sp>
          <p:nvSpPr>
            <p:cNvPr id="416" name="Google Shape;416;p23"/>
            <p:cNvSpPr txBox="1"/>
            <p:nvPr/>
          </p:nvSpPr>
          <p:spPr>
            <a:xfrm>
              <a:off x="0" y="6733816"/>
              <a:ext cx="21640800" cy="985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1"/>
                <a:buFont typeface="Arial"/>
                <a:buNone/>
              </a:pPr>
              <a:r>
                <a:rPr b="0" i="0" lang="en-US" sz="2401" u="none" cap="none" strike="noStrike">
                  <a:solidFill>
                    <a:srgbClr val="4A4849"/>
                  </a:solidFill>
                  <a:latin typeface="Arial"/>
                  <a:ea typeface="Arial"/>
                  <a:cs typeface="Arial"/>
                  <a:sym typeface="Arial"/>
                </a:rPr>
                <a:t>“</a:t>
              </a:r>
              <a:r>
                <a:rPr b="0" i="0" lang="en-US" sz="2401" u="sng" cap="none" strike="noStrike">
                  <a:solidFill>
                    <a:srgbClr val="4A4849"/>
                  </a:solidFill>
                  <a:latin typeface="Arial"/>
                  <a:ea typeface="Arial"/>
                  <a:cs typeface="Arial"/>
                  <a:sym typeface="Arial"/>
                  <a:hlinkClick r:id="rId5">
                    <a:extLst>
                      <a:ext uri="{A12FA001-AC4F-418D-AE19-62706E023703}">
                        <ahyp:hlinkClr val="tx"/>
                      </a:ext>
                    </a:extLst>
                  </a:hlinkClick>
                </a:rPr>
                <a:t>A Decade of Sustainable HCI: Connecting SHCI to the Sustainable Development Goals</a:t>
              </a:r>
              <a:r>
                <a:rPr b="0" i="0" lang="en-US" sz="2401" u="none" cap="none" strike="noStrike">
                  <a:solidFill>
                    <a:srgbClr val="4A4849"/>
                  </a:solidFill>
                  <a:latin typeface="Arial"/>
                  <a:ea typeface="Arial"/>
                  <a:cs typeface="Arial"/>
                  <a:sym typeface="Arial"/>
                </a:rPr>
                <a:t>” (Hansson, Cerratto-Pargman, &amp; Pargman, 2021) </a:t>
              </a:r>
              <a:endParaRPr b="0" i="0" sz="1400" u="none" cap="none" strike="noStrike">
                <a:solidFill>
                  <a:srgbClr val="000000"/>
                </a:solidFill>
                <a:latin typeface="Arial"/>
                <a:ea typeface="Arial"/>
                <a:cs typeface="Arial"/>
                <a:sym typeface="Arial"/>
              </a:endParaRPr>
            </a:p>
          </p:txBody>
        </p:sp>
        <p:sp>
          <p:nvSpPr>
            <p:cNvPr id="417" name="Google Shape;417;p23"/>
            <p:cNvSpPr txBox="1"/>
            <p:nvPr/>
          </p:nvSpPr>
          <p:spPr>
            <a:xfrm>
              <a:off x="0" y="6053141"/>
              <a:ext cx="21640800" cy="492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1"/>
                <a:buFont typeface="Arial"/>
                <a:buNone/>
              </a:pPr>
              <a:r>
                <a:rPr b="1" i="0" lang="en-US" sz="2401" u="none" cap="none" strike="noStrike">
                  <a:solidFill>
                    <a:srgbClr val="4A4849"/>
                  </a:solidFill>
                  <a:latin typeface="Arial"/>
                  <a:ea typeface="Arial"/>
                  <a:cs typeface="Arial"/>
                  <a:sym typeface="Arial"/>
                </a:rPr>
                <a:t>Literature reviewing connecting previous SHCI work to the UN SDG Goals</a:t>
              </a:r>
              <a:endParaRPr b="0" i="0" sz="1400" u="none" cap="none" strike="noStrike">
                <a:solidFill>
                  <a:srgbClr val="000000"/>
                </a:solidFill>
                <a:latin typeface="Arial"/>
                <a:ea typeface="Arial"/>
                <a:cs typeface="Arial"/>
                <a:sym typeface="Arial"/>
              </a:endParaRPr>
            </a:p>
          </p:txBody>
        </p:sp>
        <p:sp>
          <p:nvSpPr>
            <p:cNvPr id="418" name="Google Shape;418;p23"/>
            <p:cNvSpPr txBox="1"/>
            <p:nvPr/>
          </p:nvSpPr>
          <p:spPr>
            <a:xfrm>
              <a:off x="0" y="9047664"/>
              <a:ext cx="21640800" cy="985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1"/>
                <a:buFont typeface="Arial"/>
                <a:buNone/>
              </a:pPr>
              <a:r>
                <a:rPr b="0" i="0" lang="en-US" sz="2401" u="none" cap="none" strike="noStrike">
                  <a:solidFill>
                    <a:srgbClr val="4A4849"/>
                  </a:solidFill>
                  <a:latin typeface="Arial"/>
                  <a:ea typeface="Arial"/>
                  <a:cs typeface="Arial"/>
                  <a:sym typeface="Arial"/>
                </a:rPr>
                <a:t>“</a:t>
              </a:r>
              <a:r>
                <a:rPr b="0" i="0" lang="en-US" sz="2401" u="sng" cap="none" strike="noStrike">
                  <a:solidFill>
                    <a:srgbClr val="4A4849"/>
                  </a:solidFill>
                  <a:latin typeface="Arial"/>
                  <a:ea typeface="Arial"/>
                  <a:cs typeface="Arial"/>
                  <a:sym typeface="Arial"/>
                  <a:hlinkClick r:id="rId6">
                    <a:extLst>
                      <a:ext uri="{A12FA001-AC4F-418D-AE19-62706E023703}">
                        <ahyp:hlinkClr val="tx"/>
                      </a:ext>
                    </a:extLst>
                  </a:hlinkClick>
                </a:rPr>
                <a:t>Autonomy, Affect, and Reframing: Unpacking the Data Practices of Grassroots Climate Justice Activists</a:t>
              </a:r>
              <a:r>
                <a:rPr b="0" i="0" lang="en-US" sz="2401" u="none" cap="none" strike="noStrike">
                  <a:solidFill>
                    <a:srgbClr val="4A4849"/>
                  </a:solidFill>
                  <a:latin typeface="Arial"/>
                  <a:ea typeface="Arial"/>
                  <a:cs typeface="Arial"/>
                  <a:sym typeface="Arial"/>
                </a:rPr>
                <a:t>” (Flawn &amp; Soden, 2024)</a:t>
              </a:r>
              <a:endParaRPr b="0" i="0" sz="1400" u="none" cap="none" strike="noStrike">
                <a:solidFill>
                  <a:srgbClr val="000000"/>
                </a:solidFill>
                <a:latin typeface="Arial"/>
                <a:ea typeface="Arial"/>
                <a:cs typeface="Arial"/>
                <a:sym typeface="Arial"/>
              </a:endParaRPr>
            </a:p>
          </p:txBody>
        </p:sp>
        <p:sp>
          <p:nvSpPr>
            <p:cNvPr id="419" name="Google Shape;419;p23"/>
            <p:cNvSpPr txBox="1"/>
            <p:nvPr/>
          </p:nvSpPr>
          <p:spPr>
            <a:xfrm>
              <a:off x="0" y="8366990"/>
              <a:ext cx="21640800" cy="492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1"/>
                <a:buFont typeface="Arial"/>
                <a:buNone/>
              </a:pPr>
              <a:r>
                <a:rPr b="1" i="0" lang="en-US" sz="2401" u="none" cap="none" strike="noStrike">
                  <a:solidFill>
                    <a:srgbClr val="4A4849"/>
                  </a:solidFill>
                  <a:latin typeface="Arial"/>
                  <a:ea typeface="Arial"/>
                  <a:cs typeface="Arial"/>
                  <a:sym typeface="Arial"/>
                </a:rPr>
                <a:t>Interview study on how climate justice activists use data</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423" name="Shape 423"/>
        <p:cNvGrpSpPr/>
        <p:nvPr/>
      </p:nvGrpSpPr>
      <p:grpSpPr>
        <a:xfrm>
          <a:off x="0" y="0"/>
          <a:ext cx="0" cy="0"/>
          <a:chOff x="0" y="0"/>
          <a:chExt cx="0" cy="0"/>
        </a:xfrm>
      </p:grpSpPr>
      <p:sp>
        <p:nvSpPr>
          <p:cNvPr id="424" name="Google Shape;424;p24"/>
          <p:cNvSpPr/>
          <p:nvPr/>
        </p:nvSpPr>
        <p:spPr>
          <a:xfrm>
            <a:off x="-1248082" y="9715500"/>
            <a:ext cx="13358044" cy="571500"/>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425" name="Google Shape;425;p24"/>
          <p:cNvSpPr/>
          <p:nvPr/>
        </p:nvSpPr>
        <p:spPr>
          <a:xfrm>
            <a:off x="12109962" y="0"/>
            <a:ext cx="7108723" cy="10287000"/>
          </a:xfrm>
          <a:custGeom>
            <a:rect b="b" l="l" r="r" t="t"/>
            <a:pathLst>
              <a:path extrusionOk="0" h="2709333" w="1872256">
                <a:moveTo>
                  <a:pt x="0" y="0"/>
                </a:moveTo>
                <a:lnTo>
                  <a:pt x="1872256" y="0"/>
                </a:lnTo>
                <a:lnTo>
                  <a:pt x="1872256" y="2709333"/>
                </a:lnTo>
                <a:lnTo>
                  <a:pt x="0" y="2709333"/>
                </a:lnTo>
                <a:close/>
              </a:path>
            </a:pathLst>
          </a:custGeom>
          <a:solidFill>
            <a:srgbClr val="5B85A9"/>
          </a:solidFill>
          <a:ln>
            <a:noFill/>
          </a:ln>
        </p:spPr>
      </p:sp>
      <p:grpSp>
        <p:nvGrpSpPr>
          <p:cNvPr id="426" name="Google Shape;426;p24"/>
          <p:cNvGrpSpPr/>
          <p:nvPr/>
        </p:nvGrpSpPr>
        <p:grpSpPr>
          <a:xfrm>
            <a:off x="1028700" y="3066438"/>
            <a:ext cx="10425375" cy="4267871"/>
            <a:chOff x="0" y="104775"/>
            <a:chExt cx="13900500" cy="5690495"/>
          </a:xfrm>
        </p:grpSpPr>
        <p:sp>
          <p:nvSpPr>
            <p:cNvPr id="427" name="Google Shape;427;p24"/>
            <p:cNvSpPr txBox="1"/>
            <p:nvPr/>
          </p:nvSpPr>
          <p:spPr>
            <a:xfrm>
              <a:off x="0" y="104775"/>
              <a:ext cx="13900500" cy="4445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831"/>
                <a:buFont typeface="Arial"/>
                <a:buNone/>
              </a:pPr>
              <a:r>
                <a:rPr b="1" i="0" lang="en-US" sz="10831" u="none" cap="none" strike="noStrike">
                  <a:solidFill>
                    <a:srgbClr val="4A4849"/>
                  </a:solidFill>
                  <a:latin typeface="Arial"/>
                  <a:ea typeface="Arial"/>
                  <a:cs typeface="Arial"/>
                  <a:sym typeface="Arial"/>
                </a:rPr>
                <a:t>Beyond the Module</a:t>
              </a:r>
              <a:endParaRPr b="0" i="0" sz="1400" u="none" cap="none" strike="noStrike">
                <a:solidFill>
                  <a:srgbClr val="000000"/>
                </a:solidFill>
                <a:latin typeface="Arial"/>
                <a:ea typeface="Arial"/>
                <a:cs typeface="Arial"/>
                <a:sym typeface="Arial"/>
              </a:endParaRPr>
            </a:p>
          </p:txBody>
        </p:sp>
        <p:sp>
          <p:nvSpPr>
            <p:cNvPr id="428" name="Google Shape;428;p24"/>
            <p:cNvSpPr txBox="1"/>
            <p:nvPr/>
          </p:nvSpPr>
          <p:spPr>
            <a:xfrm>
              <a:off x="0" y="5138570"/>
              <a:ext cx="13528500" cy="65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4A4849"/>
                  </a:solidFill>
                  <a:latin typeface="Arial"/>
                  <a:ea typeface="Arial"/>
                  <a:cs typeface="Arial"/>
                  <a:sym typeface="Arial"/>
                </a:rPr>
                <a:t>PART 6</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432" name="Shape 432"/>
        <p:cNvGrpSpPr/>
        <p:nvPr/>
      </p:nvGrpSpPr>
      <p:grpSpPr>
        <a:xfrm>
          <a:off x="0" y="0"/>
          <a:ext cx="0" cy="0"/>
          <a:chOff x="0" y="0"/>
          <a:chExt cx="0" cy="0"/>
        </a:xfrm>
      </p:grpSpPr>
      <p:sp>
        <p:nvSpPr>
          <p:cNvPr id="433" name="Google Shape;433;p25"/>
          <p:cNvSpPr/>
          <p:nvPr/>
        </p:nvSpPr>
        <p:spPr>
          <a:xfrm>
            <a:off x="-1248082" y="9715500"/>
            <a:ext cx="13358044" cy="571500"/>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434" name="Google Shape;434;p25"/>
          <p:cNvSpPr txBox="1"/>
          <p:nvPr/>
        </p:nvSpPr>
        <p:spPr>
          <a:xfrm>
            <a:off x="1028700" y="1562112"/>
            <a:ext cx="10757400" cy="3231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999"/>
              <a:buFont typeface="Arial"/>
              <a:buNone/>
            </a:pPr>
            <a:r>
              <a:rPr b="1" i="0" lang="en-US" sz="6999" u="none" cap="none" strike="noStrike">
                <a:solidFill>
                  <a:srgbClr val="4A4849"/>
                </a:solidFill>
                <a:latin typeface="Arial"/>
                <a:ea typeface="Arial"/>
                <a:cs typeface="Arial"/>
                <a:sym typeface="Arial"/>
              </a:rPr>
              <a:t>Photovoice in Environmental Justice Mapping</a:t>
            </a:r>
            <a:endParaRPr b="0" i="0" sz="1400" u="none" cap="none" strike="noStrike">
              <a:solidFill>
                <a:srgbClr val="000000"/>
              </a:solidFill>
              <a:latin typeface="Arial"/>
              <a:ea typeface="Arial"/>
              <a:cs typeface="Arial"/>
              <a:sym typeface="Arial"/>
            </a:endParaRPr>
          </a:p>
        </p:txBody>
      </p:sp>
      <p:sp>
        <p:nvSpPr>
          <p:cNvPr id="435" name="Google Shape;435;p25"/>
          <p:cNvSpPr txBox="1"/>
          <p:nvPr/>
        </p:nvSpPr>
        <p:spPr>
          <a:xfrm>
            <a:off x="1019175" y="6704943"/>
            <a:ext cx="10679100" cy="2715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1"/>
              <a:buFont typeface="Arial"/>
              <a:buNone/>
            </a:pPr>
            <a:r>
              <a:rPr b="1" i="0" lang="en-US" sz="2401" u="none" cap="none" strike="noStrike">
                <a:solidFill>
                  <a:srgbClr val="4A4849"/>
                </a:solidFill>
                <a:latin typeface="Arial"/>
                <a:ea typeface="Arial"/>
                <a:cs typeface="Arial"/>
                <a:sym typeface="Arial"/>
              </a:rPr>
              <a:t>More resources:</a:t>
            </a:r>
            <a:endParaRPr b="0" i="0" sz="1400" u="none" cap="none" strike="noStrike">
              <a:solidFill>
                <a:srgbClr val="000000"/>
              </a:solidFill>
              <a:latin typeface="Arial"/>
              <a:ea typeface="Arial"/>
              <a:cs typeface="Arial"/>
              <a:sym typeface="Arial"/>
            </a:endParaRPr>
          </a:p>
          <a:p>
            <a:pPr indent="-381062" lvl="1" marL="457200" marR="0" rtl="0" algn="l">
              <a:lnSpc>
                <a:spcPct val="100000"/>
              </a:lnSpc>
              <a:spcBef>
                <a:spcPts val="1000"/>
              </a:spcBef>
              <a:spcAft>
                <a:spcPts val="0"/>
              </a:spcAft>
              <a:buClr>
                <a:srgbClr val="4A4849"/>
              </a:buClr>
              <a:buSzPts val="2401"/>
              <a:buFont typeface="Arial"/>
              <a:buChar char="•"/>
            </a:pPr>
            <a:r>
              <a:rPr b="0" i="0" lang="en-US" sz="2401" u="sng" cap="none" strike="noStrike">
                <a:solidFill>
                  <a:srgbClr val="4A4849"/>
                </a:solidFill>
                <a:latin typeface="Arial"/>
                <a:ea typeface="Arial"/>
                <a:cs typeface="Arial"/>
                <a:sym typeface="Arial"/>
                <a:hlinkClick r:id="rId3">
                  <a:extLst>
                    <a:ext uri="{A12FA001-AC4F-418D-AE19-62706E023703}">
                      <ahyp:hlinkClr val="tx"/>
                    </a:ext>
                  </a:extLst>
                </a:hlinkClick>
              </a:rPr>
              <a:t>Community Stories: Using photovoice to narrate the stories of our communities and our people</a:t>
            </a:r>
            <a:r>
              <a:rPr b="0" i="0" lang="en-US" sz="2401" u="none" cap="none" strike="noStrike">
                <a:solidFill>
                  <a:srgbClr val="4A4849"/>
                </a:solidFill>
                <a:latin typeface="Arial"/>
                <a:ea typeface="Arial"/>
                <a:cs typeface="Arial"/>
                <a:sym typeface="Arial"/>
              </a:rPr>
              <a:t> — A zine exploring how communities use this method to discuss EJ mapping</a:t>
            </a:r>
            <a:endParaRPr b="0" i="0" sz="1400" u="none" cap="none" strike="noStrike">
              <a:solidFill>
                <a:srgbClr val="000000"/>
              </a:solidFill>
              <a:latin typeface="Arial"/>
              <a:ea typeface="Arial"/>
              <a:cs typeface="Arial"/>
              <a:sym typeface="Arial"/>
            </a:endParaRPr>
          </a:p>
          <a:p>
            <a:pPr indent="-381062" lvl="1" marL="457200" marR="0" rtl="0" algn="l">
              <a:lnSpc>
                <a:spcPct val="100000"/>
              </a:lnSpc>
              <a:spcBef>
                <a:spcPts val="0"/>
              </a:spcBef>
              <a:spcAft>
                <a:spcPts val="0"/>
              </a:spcAft>
              <a:buClr>
                <a:srgbClr val="4A4849"/>
              </a:buClr>
              <a:buSzPts val="2401"/>
              <a:buFont typeface="Arial"/>
              <a:buChar char="•"/>
            </a:pPr>
            <a:r>
              <a:rPr b="0" i="0" lang="en-US" sz="2401" u="sng" cap="none" strike="noStrike">
                <a:solidFill>
                  <a:srgbClr val="4A4849"/>
                </a:solidFill>
                <a:latin typeface="Arial"/>
                <a:ea typeface="Arial"/>
                <a:cs typeface="Arial"/>
                <a:sym typeface="Arial"/>
                <a:hlinkClick r:id="rId4">
                  <a:extLst>
                    <a:ext uri="{A12FA001-AC4F-418D-AE19-62706E023703}">
                      <ahyp:hlinkClr val="tx"/>
                    </a:ext>
                  </a:extLst>
                </a:hlinkClick>
              </a:rPr>
              <a:t>Using photovoice as a tool for community engagement to assess the environment and explore environmental health disparities</a:t>
            </a:r>
            <a:r>
              <a:rPr b="0" i="0" lang="en-US" sz="2401" u="none" cap="none" strike="noStrike">
                <a:solidFill>
                  <a:srgbClr val="4A4849"/>
                </a:solidFill>
                <a:latin typeface="Arial"/>
                <a:ea typeface="Arial"/>
                <a:cs typeface="Arial"/>
                <a:sym typeface="Arial"/>
              </a:rPr>
              <a:t> — A paper exploring photovoice in this context</a:t>
            </a:r>
            <a:endParaRPr b="0" i="0" sz="1400" u="none" cap="none" strike="noStrike">
              <a:solidFill>
                <a:srgbClr val="000000"/>
              </a:solidFill>
              <a:latin typeface="Arial"/>
              <a:ea typeface="Arial"/>
              <a:cs typeface="Arial"/>
              <a:sym typeface="Arial"/>
            </a:endParaRPr>
          </a:p>
        </p:txBody>
      </p:sp>
      <p:sp>
        <p:nvSpPr>
          <p:cNvPr id="436" name="Google Shape;436;p25"/>
          <p:cNvSpPr txBox="1"/>
          <p:nvPr/>
        </p:nvSpPr>
        <p:spPr>
          <a:xfrm>
            <a:off x="1028700" y="5035849"/>
            <a:ext cx="10679100" cy="1478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1"/>
              <a:buFont typeface="Arial"/>
              <a:buNone/>
            </a:pPr>
            <a:r>
              <a:rPr b="0" i="0" lang="en-US" sz="2401" u="none" cap="none" strike="noStrike">
                <a:solidFill>
                  <a:srgbClr val="4A4849"/>
                </a:solidFill>
                <a:latin typeface="Arial"/>
                <a:ea typeface="Arial"/>
                <a:cs typeface="Arial"/>
                <a:sym typeface="Arial"/>
              </a:rPr>
              <a:t>Have students walk around the neighborhood they live in or location they chose in Activity 4. Prompt students to take photos of environmental or social issues in their community. Students should come back and talk through the stories of their photos. </a:t>
            </a:r>
            <a:endParaRPr b="0" i="0" sz="1400" u="none" cap="none" strike="noStrike">
              <a:solidFill>
                <a:srgbClr val="000000"/>
              </a:solidFill>
              <a:latin typeface="Arial"/>
              <a:ea typeface="Arial"/>
              <a:cs typeface="Arial"/>
              <a:sym typeface="Arial"/>
            </a:endParaRPr>
          </a:p>
        </p:txBody>
      </p:sp>
      <p:sp>
        <p:nvSpPr>
          <p:cNvPr id="437" name="Google Shape;437;p25"/>
          <p:cNvSpPr/>
          <p:nvPr/>
        </p:nvSpPr>
        <p:spPr>
          <a:xfrm>
            <a:off x="12109962" y="9715500"/>
            <a:ext cx="6178038" cy="596982"/>
          </a:xfrm>
          <a:custGeom>
            <a:rect b="b" l="l" r="r" t="t"/>
            <a:pathLst>
              <a:path extrusionOk="0" h="157230" w="1627138">
                <a:moveTo>
                  <a:pt x="0" y="0"/>
                </a:moveTo>
                <a:lnTo>
                  <a:pt x="1627138" y="0"/>
                </a:lnTo>
                <a:lnTo>
                  <a:pt x="1627138" y="157230"/>
                </a:lnTo>
                <a:lnTo>
                  <a:pt x="0" y="157230"/>
                </a:lnTo>
                <a:close/>
              </a:path>
            </a:pathLst>
          </a:custGeom>
          <a:solidFill>
            <a:srgbClr val="5B85A9"/>
          </a:solidFill>
          <a:ln>
            <a:noFill/>
          </a:ln>
        </p:spPr>
      </p:sp>
      <p:sp>
        <p:nvSpPr>
          <p:cNvPr id="438" name="Google Shape;438;p25"/>
          <p:cNvSpPr/>
          <p:nvPr/>
        </p:nvSpPr>
        <p:spPr>
          <a:xfrm>
            <a:off x="12109962" y="0"/>
            <a:ext cx="6178038" cy="9715500"/>
          </a:xfrm>
          <a:custGeom>
            <a:rect b="b" l="l" r="r" t="t"/>
            <a:pathLst>
              <a:path extrusionOk="0" h="1505185" w="957140">
                <a:moveTo>
                  <a:pt x="0" y="0"/>
                </a:moveTo>
                <a:lnTo>
                  <a:pt x="957140" y="0"/>
                </a:lnTo>
                <a:lnTo>
                  <a:pt x="957140" y="1505185"/>
                </a:lnTo>
                <a:lnTo>
                  <a:pt x="0" y="1505185"/>
                </a:lnTo>
                <a:close/>
              </a:path>
            </a:pathLst>
          </a:custGeom>
          <a:blipFill rotWithShape="1">
            <a:blip r:embed="rId5">
              <a:alphaModFix/>
            </a:blip>
            <a:stretch>
              <a:fillRect b="0" l="-98626" r="-37384" t="0"/>
            </a:stretch>
          </a:blipFill>
          <a:ln>
            <a:noFill/>
          </a:ln>
        </p:spPr>
      </p:sp>
      <p:sp>
        <p:nvSpPr>
          <p:cNvPr id="439" name="Google Shape;439;p25"/>
          <p:cNvSpPr txBox="1"/>
          <p:nvPr/>
        </p:nvSpPr>
        <p:spPr>
          <a:xfrm>
            <a:off x="12109887" y="-12"/>
            <a:ext cx="6178200" cy="741600"/>
          </a:xfrm>
          <a:prstGeom prst="rect">
            <a:avLst/>
          </a:prstGeom>
          <a:noFill/>
          <a:ln>
            <a:noFill/>
          </a:ln>
        </p:spPr>
        <p:txBody>
          <a:bodyPr anchorCtr="0" anchor="ctr" bIns="50800" lIns="50800" spcFirstLastPara="1" rIns="50800" wrap="square" tIns="50800">
            <a:noAutofit/>
          </a:bodyPr>
          <a:lstStyle/>
          <a:p>
            <a:pPr indent="0" lvl="0" marL="0" marR="0" rtl="0" algn="ctr">
              <a:lnSpc>
                <a:spcPct val="140025"/>
              </a:lnSpc>
              <a:spcBef>
                <a:spcPts val="0"/>
              </a:spcBef>
              <a:spcAft>
                <a:spcPts val="0"/>
              </a:spcAft>
              <a:buClr>
                <a:srgbClr val="000000"/>
              </a:buClr>
              <a:buSzPts val="1599"/>
              <a:buFont typeface="Arial"/>
              <a:buNone/>
            </a:pPr>
            <a:r>
              <a:rPr b="0" i="0" lang="en-US" sz="1599" u="none" cap="none" strike="noStrike">
                <a:solidFill>
                  <a:srgbClr val="FFFFFF"/>
                </a:solidFill>
                <a:latin typeface="Arial"/>
                <a:ea typeface="Arial"/>
                <a:cs typeface="Arial"/>
                <a:sym typeface="Arial"/>
              </a:rPr>
              <a:t>Photo by </a:t>
            </a:r>
            <a:r>
              <a:rPr b="0" i="0" lang="en-US" sz="1599" u="sng" cap="none" strike="noStrike">
                <a:solidFill>
                  <a:srgbClr val="FFFFFF"/>
                </a:solidFill>
                <a:latin typeface="Arial"/>
                <a:ea typeface="Arial"/>
                <a:cs typeface="Arial"/>
                <a:sym typeface="Arial"/>
                <a:hlinkClick r:id="rId6">
                  <a:extLst>
                    <a:ext uri="{A12FA001-AC4F-418D-AE19-62706E023703}">
                      <ahyp:hlinkClr val="tx"/>
                    </a:ext>
                  </a:extLst>
                </a:hlinkClick>
              </a:rPr>
              <a:t>NordWood Themes</a:t>
            </a:r>
            <a:r>
              <a:rPr b="0" i="0" lang="en-US" sz="1599" u="none" cap="none" strike="noStrike">
                <a:solidFill>
                  <a:srgbClr val="FFFFFF"/>
                </a:solidFill>
                <a:latin typeface="Arial"/>
                <a:ea typeface="Arial"/>
                <a:cs typeface="Arial"/>
                <a:sym typeface="Arial"/>
              </a:rPr>
              <a:t> on </a:t>
            </a:r>
            <a:r>
              <a:rPr b="0" i="0" lang="en-US" sz="1599" u="sng" cap="none" strike="noStrike">
                <a:solidFill>
                  <a:srgbClr val="FFFFFF"/>
                </a:solidFill>
                <a:latin typeface="Arial"/>
                <a:ea typeface="Arial"/>
                <a:cs typeface="Arial"/>
                <a:sym typeface="Arial"/>
                <a:hlinkClick r:id="rId7">
                  <a:extLst>
                    <a:ext uri="{A12FA001-AC4F-418D-AE19-62706E023703}">
                      <ahyp:hlinkClr val="tx"/>
                    </a:ext>
                  </a:extLst>
                </a:hlinkClick>
              </a:rPr>
              <a:t>Unsplash</a:t>
            </a:r>
            <a:endParaRPr b="0" i="0" sz="1400" u="none" cap="none" strike="noStrike">
              <a:solidFill>
                <a:srgbClr val="000000"/>
              </a:solidFill>
              <a:latin typeface="Arial"/>
              <a:ea typeface="Arial"/>
              <a:cs typeface="Arial"/>
              <a:sym typeface="Arial"/>
            </a:endParaRPr>
          </a:p>
        </p:txBody>
      </p:sp>
      <p:grpSp>
        <p:nvGrpSpPr>
          <p:cNvPr id="440" name="Google Shape;440;p25"/>
          <p:cNvGrpSpPr/>
          <p:nvPr/>
        </p:nvGrpSpPr>
        <p:grpSpPr>
          <a:xfrm>
            <a:off x="962033" y="1003725"/>
            <a:ext cx="8746170" cy="458700"/>
            <a:chOff x="962033" y="1003725"/>
            <a:chExt cx="8746170" cy="458700"/>
          </a:xfrm>
        </p:grpSpPr>
        <p:sp>
          <p:nvSpPr>
            <p:cNvPr id="441" name="Google Shape;441;p25"/>
            <p:cNvSpPr/>
            <p:nvPr/>
          </p:nvSpPr>
          <p:spPr>
            <a:xfrm>
              <a:off x="962033" y="1003725"/>
              <a:ext cx="3027600" cy="458700"/>
            </a:xfrm>
            <a:prstGeom prst="roundRect">
              <a:avLst>
                <a:gd fmla="val 45896" name="adj"/>
              </a:avLst>
            </a:prstGeom>
            <a:solidFill>
              <a:srgbClr val="5B85A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42" name="Google Shape;442;p25"/>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000"/>
                <a:buFont typeface="Arial"/>
                <a:buNone/>
              </a:pPr>
              <a:r>
                <a:rPr b="0" i="0" lang="en-US" sz="2000" u="none" cap="none" strike="noStrike">
                  <a:solidFill>
                    <a:srgbClr val="FAF6EE"/>
                  </a:solidFill>
                  <a:latin typeface="Arial"/>
                  <a:ea typeface="Arial"/>
                  <a:cs typeface="Arial"/>
                  <a:sym typeface="Arial"/>
                </a:rPr>
                <a:t>PROJECT OPTION #1</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446" name="Shape 446"/>
        <p:cNvGrpSpPr/>
        <p:nvPr/>
      </p:nvGrpSpPr>
      <p:grpSpPr>
        <a:xfrm>
          <a:off x="0" y="0"/>
          <a:ext cx="0" cy="0"/>
          <a:chOff x="0" y="0"/>
          <a:chExt cx="0" cy="0"/>
        </a:xfrm>
      </p:grpSpPr>
      <p:sp>
        <p:nvSpPr>
          <p:cNvPr id="447" name="Google Shape;447;p26"/>
          <p:cNvSpPr/>
          <p:nvPr/>
        </p:nvSpPr>
        <p:spPr>
          <a:xfrm>
            <a:off x="12109962" y="0"/>
            <a:ext cx="6178339" cy="9715969"/>
          </a:xfrm>
          <a:custGeom>
            <a:rect b="b" l="l" r="r" t="t"/>
            <a:pathLst>
              <a:path extrusionOk="0" h="1505185" w="957140">
                <a:moveTo>
                  <a:pt x="0" y="0"/>
                </a:moveTo>
                <a:lnTo>
                  <a:pt x="957140" y="0"/>
                </a:lnTo>
                <a:lnTo>
                  <a:pt x="957140" y="1505185"/>
                </a:lnTo>
                <a:lnTo>
                  <a:pt x="0" y="1505185"/>
                </a:lnTo>
                <a:close/>
              </a:path>
            </a:pathLst>
          </a:custGeom>
          <a:blipFill rotWithShape="1">
            <a:blip r:embed="rId3">
              <a:alphaModFix/>
            </a:blip>
            <a:stretch>
              <a:fillRect b="0" l="-90084" r="-90082" t="0"/>
            </a:stretch>
          </a:blipFill>
          <a:ln>
            <a:noFill/>
          </a:ln>
        </p:spPr>
      </p:sp>
      <p:sp>
        <p:nvSpPr>
          <p:cNvPr id="448" name="Google Shape;448;p26"/>
          <p:cNvSpPr/>
          <p:nvPr/>
        </p:nvSpPr>
        <p:spPr>
          <a:xfrm>
            <a:off x="-1248082" y="9715500"/>
            <a:ext cx="13358044" cy="571500"/>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grpSp>
        <p:nvGrpSpPr>
          <p:cNvPr id="449" name="Google Shape;449;p26"/>
          <p:cNvGrpSpPr/>
          <p:nvPr/>
        </p:nvGrpSpPr>
        <p:grpSpPr>
          <a:xfrm>
            <a:off x="1019175" y="1545443"/>
            <a:ext cx="10767000" cy="6680349"/>
            <a:chOff x="0" y="66675"/>
            <a:chExt cx="14356000" cy="8907133"/>
          </a:xfrm>
        </p:grpSpPr>
        <p:sp>
          <p:nvSpPr>
            <p:cNvPr id="450" name="Google Shape;450;p26"/>
            <p:cNvSpPr txBox="1"/>
            <p:nvPr/>
          </p:nvSpPr>
          <p:spPr>
            <a:xfrm>
              <a:off x="12700" y="66675"/>
              <a:ext cx="14343300" cy="143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999"/>
                <a:buFont typeface="Arial"/>
                <a:buNone/>
              </a:pPr>
              <a:r>
                <a:rPr b="1" i="0" lang="en-US" sz="6999" u="none" cap="none" strike="noStrike">
                  <a:solidFill>
                    <a:srgbClr val="4A4849"/>
                  </a:solidFill>
                  <a:latin typeface="Arial"/>
                  <a:ea typeface="Arial"/>
                  <a:cs typeface="Arial"/>
                  <a:sym typeface="Arial"/>
                </a:rPr>
                <a:t>Data Center Fights</a:t>
              </a:r>
              <a:endParaRPr b="0" i="0" sz="1400" u="none" cap="none" strike="noStrike">
                <a:solidFill>
                  <a:srgbClr val="000000"/>
                </a:solidFill>
                <a:latin typeface="Arial"/>
                <a:ea typeface="Arial"/>
                <a:cs typeface="Arial"/>
                <a:sym typeface="Arial"/>
              </a:endParaRPr>
            </a:p>
          </p:txBody>
        </p:sp>
        <p:sp>
          <p:nvSpPr>
            <p:cNvPr id="451" name="Google Shape;451;p26"/>
            <p:cNvSpPr txBox="1"/>
            <p:nvPr/>
          </p:nvSpPr>
          <p:spPr>
            <a:xfrm>
              <a:off x="0" y="4367908"/>
              <a:ext cx="14238900" cy="4605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1"/>
                <a:buFont typeface="Arial"/>
                <a:buNone/>
              </a:pPr>
              <a:r>
                <a:rPr b="1" i="0" lang="en-US" sz="2401" u="none" cap="none" strike="noStrike">
                  <a:solidFill>
                    <a:srgbClr val="4A4849"/>
                  </a:solidFill>
                  <a:latin typeface="Arial"/>
                  <a:ea typeface="Arial"/>
                  <a:cs typeface="Arial"/>
                  <a:sym typeface="Arial"/>
                </a:rPr>
                <a:t>More resources:</a:t>
              </a:r>
              <a:endParaRPr b="0" i="0" sz="1400" u="none" cap="none" strike="noStrike">
                <a:solidFill>
                  <a:srgbClr val="000000"/>
                </a:solidFill>
                <a:latin typeface="Arial"/>
                <a:ea typeface="Arial"/>
                <a:cs typeface="Arial"/>
                <a:sym typeface="Arial"/>
              </a:endParaRPr>
            </a:p>
            <a:p>
              <a:pPr indent="-381062" lvl="1" marL="457200" marR="0" rtl="0" algn="l">
                <a:lnSpc>
                  <a:spcPct val="100000"/>
                </a:lnSpc>
                <a:spcBef>
                  <a:spcPts val="1000"/>
                </a:spcBef>
                <a:spcAft>
                  <a:spcPts val="0"/>
                </a:spcAft>
                <a:buClr>
                  <a:srgbClr val="4A4849"/>
                </a:buClr>
                <a:buSzPts val="2401"/>
                <a:buFont typeface="Arial"/>
                <a:buChar char="•"/>
              </a:pPr>
              <a:r>
                <a:rPr b="0" i="0" lang="en-US" sz="2401" u="sng" cap="none" strike="noStrike">
                  <a:solidFill>
                    <a:srgbClr val="4A4849"/>
                  </a:solidFill>
                  <a:latin typeface="Arial"/>
                  <a:ea typeface="Arial"/>
                  <a:cs typeface="Arial"/>
                  <a:sym typeface="Arial"/>
                  <a:hlinkClick r:id="rId4">
                    <a:extLst>
                      <a:ext uri="{A12FA001-AC4F-418D-AE19-62706E023703}">
                        <ahyp:hlinkClr val="tx"/>
                      </a:ext>
                    </a:extLst>
                  </a:hlinkClick>
                </a:rPr>
                <a:t>Fighting back against data centers, one small town at a time</a:t>
              </a:r>
              <a:r>
                <a:rPr b="0" i="0" lang="en-US" sz="2401" u="none" cap="none" strike="noStrike">
                  <a:solidFill>
                    <a:srgbClr val="4A4849"/>
                  </a:solidFill>
                  <a:latin typeface="Arial"/>
                  <a:ea typeface="Arial"/>
                  <a:cs typeface="Arial"/>
                  <a:sym typeface="Arial"/>
                </a:rPr>
                <a:t> — A news article exploring several local fights about data centers </a:t>
              </a:r>
              <a:endParaRPr b="0" i="0" sz="1400" u="none" cap="none" strike="noStrike">
                <a:solidFill>
                  <a:srgbClr val="000000"/>
                </a:solidFill>
                <a:latin typeface="Arial"/>
                <a:ea typeface="Arial"/>
                <a:cs typeface="Arial"/>
                <a:sym typeface="Arial"/>
              </a:endParaRPr>
            </a:p>
            <a:p>
              <a:pPr indent="-381062" lvl="1" marL="457200" marR="0" rtl="0" algn="l">
                <a:lnSpc>
                  <a:spcPct val="100000"/>
                </a:lnSpc>
                <a:spcBef>
                  <a:spcPts val="0"/>
                </a:spcBef>
                <a:spcAft>
                  <a:spcPts val="0"/>
                </a:spcAft>
                <a:buClr>
                  <a:srgbClr val="4A4849"/>
                </a:buClr>
                <a:buSzPts val="2401"/>
                <a:buFont typeface="Arial"/>
                <a:buChar char="•"/>
              </a:pPr>
              <a:r>
                <a:rPr b="0" i="0" lang="en-US" sz="2401" u="sng" cap="none" strike="noStrike">
                  <a:solidFill>
                    <a:srgbClr val="4A4849"/>
                  </a:solidFill>
                  <a:latin typeface="Arial"/>
                  <a:ea typeface="Arial"/>
                  <a:cs typeface="Arial"/>
                  <a:sym typeface="Arial"/>
                  <a:hlinkClick r:id="rId5">
                    <a:extLst>
                      <a:ext uri="{A12FA001-AC4F-418D-AE19-62706E023703}">
                        <ahyp:hlinkClr val="tx"/>
                      </a:ext>
                    </a:extLst>
                  </a:hlinkClick>
                </a:rPr>
                <a:t>The environmental campaigners fighting against data centres</a:t>
              </a:r>
              <a:r>
                <a:rPr b="0" i="0" lang="en-US" sz="2401" u="none" cap="none" strike="noStrike">
                  <a:solidFill>
                    <a:srgbClr val="4A4849"/>
                  </a:solidFill>
                  <a:latin typeface="Arial"/>
                  <a:ea typeface="Arial"/>
                  <a:cs typeface="Arial"/>
                  <a:sym typeface="Arial"/>
                </a:rPr>
                <a:t> — A news article about why environmental campaigners fight against data centers </a:t>
              </a:r>
              <a:endParaRPr b="0" i="0" sz="1400" u="none" cap="none" strike="noStrike">
                <a:solidFill>
                  <a:srgbClr val="000000"/>
                </a:solidFill>
                <a:latin typeface="Arial"/>
                <a:ea typeface="Arial"/>
                <a:cs typeface="Arial"/>
                <a:sym typeface="Arial"/>
              </a:endParaRPr>
            </a:p>
            <a:p>
              <a:pPr indent="-381062" lvl="1" marL="457200" marR="0" rtl="0" algn="l">
                <a:lnSpc>
                  <a:spcPct val="100000"/>
                </a:lnSpc>
                <a:spcBef>
                  <a:spcPts val="0"/>
                </a:spcBef>
                <a:spcAft>
                  <a:spcPts val="0"/>
                </a:spcAft>
                <a:buClr>
                  <a:srgbClr val="4A4849"/>
                </a:buClr>
                <a:buSzPts val="2401"/>
                <a:buFont typeface="Arial"/>
                <a:buChar char="•"/>
              </a:pPr>
              <a:r>
                <a:rPr b="0" i="0" lang="en-US" sz="2401" u="sng" cap="none" strike="noStrike">
                  <a:solidFill>
                    <a:srgbClr val="4A4849"/>
                  </a:solidFill>
                  <a:latin typeface="Arial"/>
                  <a:ea typeface="Arial"/>
                  <a:cs typeface="Arial"/>
                  <a:sym typeface="Arial"/>
                  <a:hlinkClick r:id="rId6">
                    <a:extLst>
                      <a:ext uri="{A12FA001-AC4F-418D-AE19-62706E023703}">
                        <ahyp:hlinkClr val="tx"/>
                      </a:ext>
                    </a:extLst>
                  </a:hlinkClick>
                </a:rPr>
                <a:t>Data flows and water woes: The Utah Data Center</a:t>
              </a:r>
              <a:r>
                <a:rPr b="0" i="0" lang="en-US" sz="2401" u="none" cap="none" strike="noStrike">
                  <a:solidFill>
                    <a:srgbClr val="4A4849"/>
                  </a:solidFill>
                  <a:latin typeface="Arial"/>
                  <a:ea typeface="Arial"/>
                  <a:cs typeface="Arial"/>
                  <a:sym typeface="Arial"/>
                </a:rPr>
                <a:t> — A paper exploring an environmental case study of a NSA data center</a:t>
              </a:r>
              <a:endParaRPr b="0" i="0" sz="1400" u="none" cap="none" strike="noStrike">
                <a:solidFill>
                  <a:srgbClr val="000000"/>
                </a:solidFill>
                <a:latin typeface="Arial"/>
                <a:ea typeface="Arial"/>
                <a:cs typeface="Arial"/>
                <a:sym typeface="Arial"/>
              </a:endParaRPr>
            </a:p>
            <a:p>
              <a:pPr indent="-381062" lvl="1" marL="457200" marR="0" rtl="0" algn="l">
                <a:lnSpc>
                  <a:spcPct val="100000"/>
                </a:lnSpc>
                <a:spcBef>
                  <a:spcPts val="0"/>
                </a:spcBef>
                <a:spcAft>
                  <a:spcPts val="0"/>
                </a:spcAft>
                <a:buClr>
                  <a:srgbClr val="4A4849"/>
                </a:buClr>
                <a:buSzPts val="2401"/>
                <a:buFont typeface="Arial"/>
                <a:buChar char="•"/>
              </a:pPr>
              <a:r>
                <a:rPr b="0" i="0" lang="en-US" sz="2401" u="sng" cap="none" strike="noStrike">
                  <a:solidFill>
                    <a:srgbClr val="4A4849"/>
                  </a:solidFill>
                  <a:latin typeface="Arial"/>
                  <a:ea typeface="Arial"/>
                  <a:cs typeface="Arial"/>
                  <a:sym typeface="Arial"/>
                  <a:hlinkClick r:id="rId7">
                    <a:extLst>
                      <a:ext uri="{A12FA001-AC4F-418D-AE19-62706E023703}">
                        <ahyp:hlinkClr val="tx"/>
                      </a:ext>
                    </a:extLst>
                  </a:hlinkClick>
                </a:rPr>
                <a:t>‘How come I can’t breathe?': Musk’s data company draws a backlash in Memphis</a:t>
              </a:r>
              <a:r>
                <a:rPr b="0" i="0" lang="en-US" sz="2401" u="none" cap="none" strike="noStrike">
                  <a:solidFill>
                    <a:srgbClr val="4A4849"/>
                  </a:solidFill>
                  <a:latin typeface="Arial"/>
                  <a:ea typeface="Arial"/>
                  <a:cs typeface="Arial"/>
                  <a:sym typeface="Arial"/>
                </a:rPr>
                <a:t> — Article exploring Memphis organizing against xAI</a:t>
              </a:r>
              <a:endParaRPr b="0" i="0" sz="1400" u="none" cap="none" strike="noStrike">
                <a:solidFill>
                  <a:srgbClr val="000000"/>
                </a:solidFill>
                <a:latin typeface="Arial"/>
                <a:ea typeface="Arial"/>
                <a:cs typeface="Arial"/>
                <a:sym typeface="Arial"/>
              </a:endParaRPr>
            </a:p>
          </p:txBody>
        </p:sp>
        <p:sp>
          <p:nvSpPr>
            <p:cNvPr id="452" name="Google Shape;452;p26"/>
            <p:cNvSpPr txBox="1"/>
            <p:nvPr/>
          </p:nvSpPr>
          <p:spPr>
            <a:xfrm>
              <a:off x="12700" y="1910771"/>
              <a:ext cx="14238900" cy="1971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1"/>
                <a:buFont typeface="Arial"/>
                <a:buNone/>
              </a:pPr>
              <a:r>
                <a:rPr b="0" i="0" lang="en-US" sz="2401" u="none" cap="none" strike="noStrike">
                  <a:solidFill>
                    <a:srgbClr val="4A4849"/>
                  </a:solidFill>
                  <a:latin typeface="Arial"/>
                  <a:ea typeface="Arial"/>
                  <a:cs typeface="Arial"/>
                  <a:sym typeface="Arial"/>
                </a:rPr>
                <a:t>Students can choose a recent data center siting controversy. Have students present or write a report exploring the different voices in the community about why the support or oppose local data centers. This can include social media pages, events, and local journalism.</a:t>
              </a:r>
              <a:endParaRPr b="0" i="0" sz="1400" u="none" cap="none" strike="noStrike">
                <a:solidFill>
                  <a:srgbClr val="000000"/>
                </a:solidFill>
                <a:latin typeface="Arial"/>
                <a:ea typeface="Arial"/>
                <a:cs typeface="Arial"/>
                <a:sym typeface="Arial"/>
              </a:endParaRPr>
            </a:p>
          </p:txBody>
        </p:sp>
      </p:grpSp>
      <p:sp>
        <p:nvSpPr>
          <p:cNvPr id="453" name="Google Shape;453;p26"/>
          <p:cNvSpPr/>
          <p:nvPr/>
        </p:nvSpPr>
        <p:spPr>
          <a:xfrm>
            <a:off x="12109962" y="9715500"/>
            <a:ext cx="6178038" cy="571500"/>
          </a:xfrm>
          <a:custGeom>
            <a:rect b="b" l="l" r="r" t="t"/>
            <a:pathLst>
              <a:path extrusionOk="0" h="150519" w="1627138">
                <a:moveTo>
                  <a:pt x="0" y="0"/>
                </a:moveTo>
                <a:lnTo>
                  <a:pt x="1627138" y="0"/>
                </a:lnTo>
                <a:lnTo>
                  <a:pt x="1627138" y="150519"/>
                </a:lnTo>
                <a:lnTo>
                  <a:pt x="0" y="150519"/>
                </a:lnTo>
                <a:close/>
              </a:path>
            </a:pathLst>
          </a:custGeom>
          <a:solidFill>
            <a:srgbClr val="5B85A9"/>
          </a:solidFill>
          <a:ln>
            <a:noFill/>
          </a:ln>
        </p:spPr>
      </p:sp>
      <p:sp>
        <p:nvSpPr>
          <p:cNvPr id="454" name="Google Shape;454;p26"/>
          <p:cNvSpPr txBox="1"/>
          <p:nvPr/>
        </p:nvSpPr>
        <p:spPr>
          <a:xfrm>
            <a:off x="12109962" y="8999338"/>
            <a:ext cx="6178200" cy="716100"/>
          </a:xfrm>
          <a:prstGeom prst="rect">
            <a:avLst/>
          </a:prstGeom>
          <a:noFill/>
          <a:ln>
            <a:noFill/>
          </a:ln>
        </p:spPr>
        <p:txBody>
          <a:bodyPr anchorCtr="0" anchor="ctr" bIns="50800" lIns="50800" spcFirstLastPara="1" rIns="50800" wrap="square" tIns="50800">
            <a:noAutofit/>
          </a:bodyPr>
          <a:lstStyle/>
          <a:p>
            <a:pPr indent="0" lvl="0" marL="0" marR="0" rtl="0" algn="ctr">
              <a:lnSpc>
                <a:spcPct val="140025"/>
              </a:lnSpc>
              <a:spcBef>
                <a:spcPts val="0"/>
              </a:spcBef>
              <a:spcAft>
                <a:spcPts val="0"/>
              </a:spcAft>
              <a:buClr>
                <a:srgbClr val="000000"/>
              </a:buClr>
              <a:buSzPts val="1599"/>
              <a:buFont typeface="Arial"/>
              <a:buNone/>
            </a:pPr>
            <a:r>
              <a:rPr b="0" i="0" lang="en-US" sz="1599" u="none" cap="none" strike="noStrike">
                <a:solidFill>
                  <a:srgbClr val="FFFFFF"/>
                </a:solidFill>
                <a:latin typeface="Arial"/>
                <a:ea typeface="Arial"/>
                <a:cs typeface="Arial"/>
                <a:sym typeface="Arial"/>
              </a:rPr>
              <a:t>Photo by </a:t>
            </a:r>
            <a:r>
              <a:rPr b="0" i="0" lang="en-US" sz="1599" u="sng" cap="none" strike="noStrike">
                <a:solidFill>
                  <a:srgbClr val="FFFFFF"/>
                </a:solidFill>
                <a:latin typeface="Arial"/>
                <a:ea typeface="Arial"/>
                <a:cs typeface="Arial"/>
                <a:sym typeface="Arial"/>
                <a:hlinkClick r:id="rId8">
                  <a:extLst>
                    <a:ext uri="{A12FA001-AC4F-418D-AE19-62706E023703}">
                      <ahyp:hlinkClr val="tx"/>
                    </a:ext>
                  </a:extLst>
                </a:hlinkClick>
              </a:rPr>
              <a:t>Taylor Vick</a:t>
            </a:r>
            <a:r>
              <a:rPr b="0" i="0" lang="en-US" sz="1599" u="none" cap="none" strike="noStrike">
                <a:solidFill>
                  <a:srgbClr val="FFFFFF"/>
                </a:solidFill>
                <a:latin typeface="Arial"/>
                <a:ea typeface="Arial"/>
                <a:cs typeface="Arial"/>
                <a:sym typeface="Arial"/>
              </a:rPr>
              <a:t> on </a:t>
            </a:r>
            <a:r>
              <a:rPr b="0" i="0" lang="en-US" sz="1599" u="sng" cap="none" strike="noStrike">
                <a:solidFill>
                  <a:srgbClr val="FFFFFF"/>
                </a:solidFill>
                <a:latin typeface="Arial"/>
                <a:ea typeface="Arial"/>
                <a:cs typeface="Arial"/>
                <a:sym typeface="Arial"/>
                <a:hlinkClick r:id="rId9">
                  <a:extLst>
                    <a:ext uri="{A12FA001-AC4F-418D-AE19-62706E023703}">
                      <ahyp:hlinkClr val="tx"/>
                    </a:ext>
                  </a:extLst>
                </a:hlinkClick>
              </a:rPr>
              <a:t>Unsplash</a:t>
            </a:r>
            <a:endParaRPr b="0" i="0" sz="1400" u="none" cap="none" strike="noStrike">
              <a:solidFill>
                <a:srgbClr val="000000"/>
              </a:solidFill>
              <a:latin typeface="Arial"/>
              <a:ea typeface="Arial"/>
              <a:cs typeface="Arial"/>
              <a:sym typeface="Arial"/>
            </a:endParaRPr>
          </a:p>
        </p:txBody>
      </p:sp>
      <p:grpSp>
        <p:nvGrpSpPr>
          <p:cNvPr id="455" name="Google Shape;455;p26"/>
          <p:cNvGrpSpPr/>
          <p:nvPr/>
        </p:nvGrpSpPr>
        <p:grpSpPr>
          <a:xfrm>
            <a:off x="962033" y="1003725"/>
            <a:ext cx="8746170" cy="458700"/>
            <a:chOff x="962033" y="1003725"/>
            <a:chExt cx="8746170" cy="458700"/>
          </a:xfrm>
        </p:grpSpPr>
        <p:sp>
          <p:nvSpPr>
            <p:cNvPr id="456" name="Google Shape;456;p26"/>
            <p:cNvSpPr/>
            <p:nvPr/>
          </p:nvSpPr>
          <p:spPr>
            <a:xfrm>
              <a:off x="962033" y="1003725"/>
              <a:ext cx="3027600" cy="458700"/>
            </a:xfrm>
            <a:prstGeom prst="roundRect">
              <a:avLst>
                <a:gd fmla="val 45896" name="adj"/>
              </a:avLst>
            </a:prstGeom>
            <a:solidFill>
              <a:srgbClr val="5B85A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57" name="Google Shape;457;p26"/>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000"/>
                <a:buFont typeface="Arial"/>
                <a:buNone/>
              </a:pPr>
              <a:r>
                <a:rPr b="0" i="0" lang="en-US" sz="2000" u="none" cap="none" strike="noStrike">
                  <a:solidFill>
                    <a:srgbClr val="FAF6EE"/>
                  </a:solidFill>
                  <a:latin typeface="Arial"/>
                  <a:ea typeface="Arial"/>
                  <a:cs typeface="Arial"/>
                  <a:sym typeface="Arial"/>
                </a:rPr>
                <a:t>PROJECT OPTION #2</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461" name="Shape 461"/>
        <p:cNvGrpSpPr/>
        <p:nvPr/>
      </p:nvGrpSpPr>
      <p:grpSpPr>
        <a:xfrm>
          <a:off x="0" y="0"/>
          <a:ext cx="0" cy="0"/>
          <a:chOff x="0" y="0"/>
          <a:chExt cx="0" cy="0"/>
        </a:xfrm>
      </p:grpSpPr>
      <p:sp>
        <p:nvSpPr>
          <p:cNvPr id="462" name="Google Shape;462;p27"/>
          <p:cNvSpPr/>
          <p:nvPr/>
        </p:nvSpPr>
        <p:spPr>
          <a:xfrm>
            <a:off x="-1248082" y="9715500"/>
            <a:ext cx="20784165" cy="571500"/>
          </a:xfrm>
          <a:custGeom>
            <a:rect b="b" l="l" r="r" t="t"/>
            <a:pathLst>
              <a:path extrusionOk="0" h="150519" w="5474019">
                <a:moveTo>
                  <a:pt x="0" y="0"/>
                </a:moveTo>
                <a:lnTo>
                  <a:pt x="5474019" y="0"/>
                </a:lnTo>
                <a:lnTo>
                  <a:pt x="5474019" y="150519"/>
                </a:lnTo>
                <a:lnTo>
                  <a:pt x="0" y="150519"/>
                </a:lnTo>
                <a:close/>
              </a:path>
            </a:pathLst>
          </a:custGeom>
          <a:solidFill>
            <a:srgbClr val="4A4849"/>
          </a:solidFill>
          <a:ln>
            <a:noFill/>
          </a:ln>
        </p:spPr>
      </p:sp>
      <p:sp>
        <p:nvSpPr>
          <p:cNvPr id="463" name="Google Shape;463;p27"/>
          <p:cNvSpPr txBox="1"/>
          <p:nvPr/>
        </p:nvSpPr>
        <p:spPr>
          <a:xfrm>
            <a:off x="1028700" y="3286273"/>
            <a:ext cx="8399400" cy="3183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136"/>
              <a:buFont typeface="Arial"/>
              <a:buNone/>
            </a:pPr>
            <a:r>
              <a:rPr b="0" i="0" lang="en-US" sz="4136" u="none" cap="none" strike="noStrike">
                <a:solidFill>
                  <a:srgbClr val="4A4849"/>
                </a:solidFill>
                <a:latin typeface="Arial"/>
                <a:ea typeface="Arial"/>
                <a:cs typeface="Arial"/>
                <a:sym typeface="Arial"/>
              </a:rPr>
              <a:t>For more resources on climate and environmental justice: </a:t>
            </a:r>
            <a:r>
              <a:rPr b="1" i="0" lang="en-US" sz="4136" u="none" cap="none" strike="noStrike">
                <a:solidFill>
                  <a:srgbClr val="4A4849"/>
                </a:solidFill>
                <a:latin typeface="Arial"/>
                <a:ea typeface="Arial"/>
                <a:cs typeface="Arial"/>
                <a:sym typeface="Arial"/>
              </a:rPr>
              <a:t>Please explore other modules in the Climate Justice Instructional Toolkit.</a:t>
            </a:r>
            <a:endParaRPr b="0" i="0" sz="1400" u="none" cap="none" strike="noStrike">
              <a:solidFill>
                <a:srgbClr val="000000"/>
              </a:solidFill>
              <a:latin typeface="Arial"/>
              <a:ea typeface="Arial"/>
              <a:cs typeface="Arial"/>
              <a:sym typeface="Arial"/>
            </a:endParaRPr>
          </a:p>
        </p:txBody>
      </p:sp>
      <p:sp>
        <p:nvSpPr>
          <p:cNvPr id="464" name="Google Shape;464;p27"/>
          <p:cNvSpPr/>
          <p:nvPr/>
        </p:nvSpPr>
        <p:spPr>
          <a:xfrm>
            <a:off x="10453773" y="2153443"/>
            <a:ext cx="6356958" cy="5980115"/>
          </a:xfrm>
          <a:custGeom>
            <a:rect b="b" l="l" r="r" t="t"/>
            <a:pathLst>
              <a:path extrusionOk="0" h="5980115" w="6356958">
                <a:moveTo>
                  <a:pt x="0" y="0"/>
                </a:moveTo>
                <a:lnTo>
                  <a:pt x="6356958" y="0"/>
                </a:lnTo>
                <a:lnTo>
                  <a:pt x="6356958" y="5980114"/>
                </a:lnTo>
                <a:lnTo>
                  <a:pt x="0" y="5980114"/>
                </a:lnTo>
                <a:lnTo>
                  <a:pt x="0" y="0"/>
                </a:lnTo>
                <a:close/>
              </a:path>
            </a:pathLst>
          </a:custGeom>
          <a:blipFill rotWithShape="1">
            <a:blip r:embed="rId3">
              <a:alphaModFix/>
            </a:blip>
            <a:stretch>
              <a:fillRect b="-6297" l="0" r="0" t="0"/>
            </a:stretch>
          </a:blipFill>
          <a:ln cap="sq" cmpd="sng" w="161925">
            <a:solidFill>
              <a:srgbClr val="BEBEBE"/>
            </a:solidFill>
            <a:prstDash val="solid"/>
            <a:miter lim="8000"/>
            <a:headEnd len="sm" w="sm" type="none"/>
            <a:tailEnd len="sm" w="sm" type="none"/>
          </a:ln>
        </p:spPr>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468" name="Shape 468"/>
        <p:cNvGrpSpPr/>
        <p:nvPr/>
      </p:nvGrpSpPr>
      <p:grpSpPr>
        <a:xfrm>
          <a:off x="0" y="0"/>
          <a:ext cx="0" cy="0"/>
          <a:chOff x="0" y="0"/>
          <a:chExt cx="0" cy="0"/>
        </a:xfrm>
      </p:grpSpPr>
      <p:sp>
        <p:nvSpPr>
          <p:cNvPr id="469" name="Google Shape;469;p28"/>
          <p:cNvSpPr txBox="1"/>
          <p:nvPr/>
        </p:nvSpPr>
        <p:spPr>
          <a:xfrm>
            <a:off x="1028700" y="2302510"/>
            <a:ext cx="16230600" cy="7044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300"/>
              <a:buFont typeface="Arial"/>
              <a:buNone/>
            </a:pPr>
            <a:r>
              <a:rPr b="1" i="0" lang="en-US" sz="2300" u="none" cap="none" strike="noStrike">
                <a:solidFill>
                  <a:srgbClr val="4A4849"/>
                </a:solidFill>
                <a:latin typeface="Arial"/>
                <a:ea typeface="Arial"/>
                <a:cs typeface="Arial"/>
                <a:sym typeface="Arial"/>
              </a:rPr>
              <a:t>Activity 1</a:t>
            </a:r>
            <a:endParaRPr b="1" i="0" sz="1400" u="none" cap="none" strike="noStrike">
              <a:solidFill>
                <a:srgbClr val="000000"/>
              </a:solidFill>
              <a:latin typeface="Arial"/>
              <a:ea typeface="Arial"/>
              <a:cs typeface="Arial"/>
              <a:sym typeface="Arial"/>
            </a:endParaRPr>
          </a:p>
          <a:p>
            <a:pPr indent="-248284" lvl="1" marL="496571" marR="0" rtl="0" algn="l">
              <a:lnSpc>
                <a:spcPct val="100000"/>
              </a:lnSpc>
              <a:spcBef>
                <a:spcPts val="1000"/>
              </a:spcBef>
              <a:spcAft>
                <a:spcPts val="0"/>
              </a:spcAft>
              <a:buClr>
                <a:srgbClr val="4A4849"/>
              </a:buClr>
              <a:buSzPts val="2300"/>
              <a:buFont typeface="Arial"/>
              <a:buChar char="•"/>
            </a:pPr>
            <a:r>
              <a:rPr b="0" i="0" lang="en-US" sz="2300" u="none" cap="none" strike="noStrike">
                <a:solidFill>
                  <a:srgbClr val="4A4849"/>
                </a:solidFill>
                <a:latin typeface="Arial"/>
                <a:ea typeface="Arial"/>
                <a:cs typeface="Arial"/>
                <a:sym typeface="Arial"/>
              </a:rPr>
              <a:t>Crawford K. (2021). Earth. In The Atlas of AI: Power, Politics, and the Planetary Costs of Artificial Intelligence (pp. 23–51). Yale University Press. </a:t>
            </a:r>
            <a:r>
              <a:rPr b="0" i="0" lang="en-US" sz="2300" u="sng" cap="none" strike="noStrike">
                <a:solidFill>
                  <a:srgbClr val="4A4849"/>
                </a:solidFill>
                <a:latin typeface="Arial"/>
                <a:ea typeface="Arial"/>
                <a:cs typeface="Arial"/>
                <a:sym typeface="Arial"/>
                <a:hlinkClick r:id="rId3">
                  <a:extLst>
                    <a:ext uri="{A12FA001-AC4F-418D-AE19-62706E023703}">
                      <ahyp:hlinkClr val="tx"/>
                    </a:ext>
                  </a:extLst>
                </a:hlinkClick>
              </a:rPr>
              <a:t>https://doi.org/10.2307/j.ctv1ghv45t.4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2300"/>
              <a:buFont typeface="Arial"/>
              <a:buNone/>
            </a:pPr>
            <a:r>
              <a:rPr b="1" i="0" lang="en-US" sz="2300" u="none" cap="none" strike="noStrike">
                <a:solidFill>
                  <a:srgbClr val="4A4849"/>
                </a:solidFill>
                <a:latin typeface="Arial"/>
                <a:ea typeface="Arial"/>
                <a:cs typeface="Arial"/>
                <a:sym typeface="Arial"/>
              </a:rPr>
              <a:t>Activity 3</a:t>
            </a:r>
            <a:endParaRPr b="1" i="0" sz="1400" u="none" cap="none" strike="noStrike">
              <a:solidFill>
                <a:srgbClr val="000000"/>
              </a:solidFill>
              <a:latin typeface="Arial"/>
              <a:ea typeface="Arial"/>
              <a:cs typeface="Arial"/>
              <a:sym typeface="Arial"/>
            </a:endParaRPr>
          </a:p>
          <a:p>
            <a:pPr indent="-248284" lvl="1" marL="496571" marR="0" rtl="0" algn="l">
              <a:lnSpc>
                <a:spcPct val="100000"/>
              </a:lnSpc>
              <a:spcBef>
                <a:spcPts val="1000"/>
              </a:spcBef>
              <a:spcAft>
                <a:spcPts val="0"/>
              </a:spcAft>
              <a:buClr>
                <a:srgbClr val="4A4849"/>
              </a:buClr>
              <a:buSzPts val="2300"/>
              <a:buFont typeface="Arial"/>
              <a:buChar char="•"/>
            </a:pPr>
            <a:r>
              <a:rPr b="0" i="0" lang="en-US" sz="2300" u="none" cap="none" strike="noStrike">
                <a:solidFill>
                  <a:srgbClr val="4A4849"/>
                </a:solidFill>
                <a:latin typeface="Arial"/>
                <a:ea typeface="Arial"/>
                <a:cs typeface="Arial"/>
                <a:sym typeface="Arial"/>
              </a:rPr>
              <a:t>Shelby, Rismani, Henne, Moon, Rostamzadeh, Nicholas, Yilla-Akbari, Gallegos, Smart, Garcia, and Virk. (2023). Sociotechnical Harms of Algorithmic Systems: Scoping a Taxonomy for Harm Reduction. Proceedings of the 2023 AAAI/ACM Conference on AI, Ethics, and Society (AIES '23), 723–741. </a:t>
            </a:r>
            <a:r>
              <a:rPr b="0" i="0" lang="en-US" sz="2300" u="sng" cap="none" strike="noStrike">
                <a:solidFill>
                  <a:srgbClr val="4A4849"/>
                </a:solidFill>
                <a:latin typeface="Arial"/>
                <a:ea typeface="Arial"/>
                <a:cs typeface="Arial"/>
                <a:sym typeface="Arial"/>
                <a:hlinkClick r:id="rId4">
                  <a:extLst>
                    <a:ext uri="{A12FA001-AC4F-418D-AE19-62706E023703}">
                      <ahyp:hlinkClr val="tx"/>
                    </a:ext>
                  </a:extLst>
                </a:hlinkClick>
              </a:rPr>
              <a:t>doi: 10.1145/3600211.3604673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2300"/>
              <a:buFont typeface="Arial"/>
              <a:buNone/>
            </a:pPr>
            <a:r>
              <a:rPr b="1" i="0" lang="en-US" sz="2300" u="none" cap="none" strike="noStrike">
                <a:solidFill>
                  <a:srgbClr val="4A4849"/>
                </a:solidFill>
                <a:latin typeface="Arial"/>
                <a:ea typeface="Arial"/>
                <a:cs typeface="Arial"/>
                <a:sym typeface="Arial"/>
              </a:rPr>
              <a:t>Activity 4 + 5</a:t>
            </a:r>
            <a:endParaRPr b="1" i="0" sz="1400" u="none" cap="none" strike="noStrike">
              <a:solidFill>
                <a:srgbClr val="000000"/>
              </a:solidFill>
              <a:latin typeface="Arial"/>
              <a:ea typeface="Arial"/>
              <a:cs typeface="Arial"/>
              <a:sym typeface="Arial"/>
            </a:endParaRPr>
          </a:p>
          <a:p>
            <a:pPr indent="-248284" lvl="1" marL="496571" marR="0" rtl="0" algn="l">
              <a:lnSpc>
                <a:spcPct val="100000"/>
              </a:lnSpc>
              <a:spcBef>
                <a:spcPts val="1000"/>
              </a:spcBef>
              <a:spcAft>
                <a:spcPts val="0"/>
              </a:spcAft>
              <a:buClr>
                <a:srgbClr val="4A4849"/>
              </a:buClr>
              <a:buSzPts val="2300"/>
              <a:buFont typeface="Arial"/>
              <a:buChar char="•"/>
            </a:pPr>
            <a:r>
              <a:rPr b="0" i="0" lang="en-US" sz="2300" u="none" cap="none" strike="noStrike">
                <a:solidFill>
                  <a:srgbClr val="4A4849"/>
                </a:solidFill>
                <a:latin typeface="Arial"/>
                <a:ea typeface="Arial"/>
                <a:cs typeface="Arial"/>
                <a:sym typeface="Arial"/>
              </a:rPr>
              <a:t>Holifield, R. (2014). ENVIRONMENTAL REVIEWS AND CASE STUDIES: Accounting for Diversity in Environmental Justice Screening Tools: Toward Multiple Indices of Disproportionate Impact. </a:t>
            </a:r>
            <a:r>
              <a:rPr b="0" i="1" lang="en-US" sz="2300" u="none" cap="none" strike="noStrike">
                <a:solidFill>
                  <a:srgbClr val="4A4849"/>
                </a:solidFill>
                <a:latin typeface="Arial"/>
                <a:ea typeface="Arial"/>
                <a:cs typeface="Arial"/>
                <a:sym typeface="Arial"/>
              </a:rPr>
              <a:t>Environmental Practice</a:t>
            </a:r>
            <a:r>
              <a:rPr b="0" i="0" lang="en-US" sz="2300" u="none" cap="none" strike="noStrike">
                <a:solidFill>
                  <a:srgbClr val="4A4849"/>
                </a:solidFill>
                <a:latin typeface="Arial"/>
                <a:ea typeface="Arial"/>
                <a:cs typeface="Arial"/>
                <a:sym typeface="Arial"/>
              </a:rPr>
              <a:t>, 16(1), 77–86. </a:t>
            </a:r>
            <a:r>
              <a:rPr b="0" i="0" lang="en-US" sz="2300" u="sng" cap="none" strike="noStrike">
                <a:solidFill>
                  <a:srgbClr val="4A4849"/>
                </a:solidFill>
                <a:latin typeface="Arial"/>
                <a:ea typeface="Arial"/>
                <a:cs typeface="Arial"/>
                <a:sym typeface="Arial"/>
                <a:hlinkClick r:id="rId5">
                  <a:extLst>
                    <a:ext uri="{A12FA001-AC4F-418D-AE19-62706E023703}">
                      <ahyp:hlinkClr val="tx"/>
                    </a:ext>
                  </a:extLst>
                </a:hlinkClick>
              </a:rPr>
              <a:t>doi:10.1017/S1466046613000574</a:t>
            </a:r>
            <a:endParaRPr b="0" i="0" sz="2300" u="none" cap="none" strike="noStrike">
              <a:solidFill>
                <a:srgbClr val="4A4849"/>
              </a:solidFill>
              <a:latin typeface="Arial"/>
              <a:ea typeface="Arial"/>
              <a:cs typeface="Arial"/>
              <a:sym typeface="Arial"/>
            </a:endParaRPr>
          </a:p>
          <a:p>
            <a:pPr indent="-248284" lvl="1" marL="496571" marR="0" rtl="0" algn="l">
              <a:lnSpc>
                <a:spcPct val="100000"/>
              </a:lnSpc>
              <a:spcBef>
                <a:spcPts val="1000"/>
              </a:spcBef>
              <a:spcAft>
                <a:spcPts val="0"/>
              </a:spcAft>
              <a:buClr>
                <a:srgbClr val="4A4849"/>
              </a:buClr>
              <a:buSzPts val="2300"/>
              <a:buFont typeface="Arial"/>
              <a:buChar char="•"/>
            </a:pPr>
            <a:r>
              <a:rPr b="0" i="0" lang="en-US" sz="2300" u="none" cap="none" strike="noStrike">
                <a:solidFill>
                  <a:srgbClr val="4A4849"/>
                </a:solidFill>
                <a:latin typeface="Arial"/>
                <a:ea typeface="Arial"/>
                <a:cs typeface="Arial"/>
                <a:sym typeface="Arial"/>
              </a:rPr>
              <a:t>Osakwe, Motsinger-Reif, and Reif. (2024). Environmental health and justice screening tools: a critical examination and path forward. </a:t>
            </a:r>
            <a:r>
              <a:rPr b="0" i="1" lang="en-US" sz="2300" u="none" cap="none" strike="noStrike">
                <a:solidFill>
                  <a:srgbClr val="4A4849"/>
                </a:solidFill>
                <a:latin typeface="Arial"/>
                <a:ea typeface="Arial"/>
                <a:cs typeface="Arial"/>
                <a:sym typeface="Arial"/>
              </a:rPr>
              <a:t>Frontiers in Environmental Health</a:t>
            </a:r>
            <a:r>
              <a:rPr b="0" i="0" lang="en-US" sz="2300" u="none" cap="none" strike="noStrike">
                <a:solidFill>
                  <a:srgbClr val="4A4849"/>
                </a:solidFill>
                <a:latin typeface="Arial"/>
                <a:ea typeface="Arial"/>
                <a:cs typeface="Arial"/>
                <a:sym typeface="Arial"/>
              </a:rPr>
              <a:t>, 3. doi: </a:t>
            </a:r>
            <a:r>
              <a:rPr b="0" i="0" lang="en-US" sz="2300" u="sng" cap="none" strike="noStrike">
                <a:solidFill>
                  <a:srgbClr val="4A4849"/>
                </a:solidFill>
                <a:latin typeface="Arial"/>
                <a:ea typeface="Arial"/>
                <a:cs typeface="Arial"/>
                <a:sym typeface="Arial"/>
                <a:hlinkClick r:id="rId6">
                  <a:extLst>
                    <a:ext uri="{A12FA001-AC4F-418D-AE19-62706E023703}">
                      <ahyp:hlinkClr val="tx"/>
                    </a:ext>
                  </a:extLst>
                </a:hlinkClick>
              </a:rPr>
              <a:t>10.3389/fenvh.2024.1427495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2300"/>
              <a:buFont typeface="Arial"/>
              <a:buNone/>
            </a:pPr>
            <a:r>
              <a:rPr b="1" i="0" lang="en-US" sz="2300" u="none" cap="none" strike="noStrike">
                <a:solidFill>
                  <a:srgbClr val="4A4849"/>
                </a:solidFill>
                <a:latin typeface="Arial"/>
                <a:ea typeface="Arial"/>
                <a:cs typeface="Arial"/>
                <a:sym typeface="Arial"/>
              </a:rPr>
              <a:t>Project 1 </a:t>
            </a:r>
            <a:endParaRPr b="1" i="0" sz="1400" u="none" cap="none" strike="noStrike">
              <a:solidFill>
                <a:srgbClr val="000000"/>
              </a:solidFill>
              <a:latin typeface="Arial"/>
              <a:ea typeface="Arial"/>
              <a:cs typeface="Arial"/>
              <a:sym typeface="Arial"/>
            </a:endParaRPr>
          </a:p>
          <a:p>
            <a:pPr indent="-248284" lvl="1" marL="496571" marR="0" rtl="0" algn="l">
              <a:lnSpc>
                <a:spcPct val="100000"/>
              </a:lnSpc>
              <a:spcBef>
                <a:spcPts val="1000"/>
              </a:spcBef>
              <a:spcAft>
                <a:spcPts val="1000"/>
              </a:spcAft>
              <a:buClr>
                <a:srgbClr val="4A4849"/>
              </a:buClr>
              <a:buSzPts val="2300"/>
              <a:buFont typeface="Arial"/>
              <a:buChar char="•"/>
            </a:pPr>
            <a:r>
              <a:rPr b="0" i="0" lang="en-US" sz="2300" u="none" cap="none" strike="noStrike">
                <a:solidFill>
                  <a:srgbClr val="4A4849"/>
                </a:solidFill>
                <a:latin typeface="Arial"/>
                <a:ea typeface="Arial"/>
                <a:cs typeface="Arial"/>
                <a:sym typeface="Arial"/>
              </a:rPr>
              <a:t>Lu, Sannon, Moy, Brewer, Green, Jackson, Reeder, Wafer, Ackerman, and Dillahunt. (2023). Participatory Noticing through Photovoice: Engaging Arts- and Community-Based Approaches in Design Research.</a:t>
            </a:r>
            <a:r>
              <a:rPr b="0" i="1" lang="en-US" sz="2300" u="none" cap="none" strike="noStrike">
                <a:solidFill>
                  <a:srgbClr val="4A4849"/>
                </a:solidFill>
                <a:latin typeface="Arial"/>
                <a:ea typeface="Arial"/>
                <a:cs typeface="Arial"/>
                <a:sym typeface="Arial"/>
              </a:rPr>
              <a:t>Designing Interactive Systems Conference (DIS '23)</a:t>
            </a:r>
            <a:r>
              <a:rPr b="0" i="0" lang="en-US" sz="2300" u="none" cap="none" strike="noStrike">
                <a:solidFill>
                  <a:srgbClr val="4A4849"/>
                </a:solidFill>
                <a:latin typeface="Arial"/>
                <a:ea typeface="Arial"/>
                <a:cs typeface="Arial"/>
                <a:sym typeface="Arial"/>
              </a:rPr>
              <a:t>. </a:t>
            </a:r>
            <a:r>
              <a:rPr b="0" i="0" lang="en-US" sz="2300" u="sng" cap="none" strike="noStrike">
                <a:solidFill>
                  <a:srgbClr val="4A4849"/>
                </a:solidFill>
                <a:latin typeface="Arial"/>
                <a:ea typeface="Arial"/>
                <a:cs typeface="Arial"/>
                <a:sym typeface="Arial"/>
                <a:hlinkClick r:id="rId7">
                  <a:extLst>
                    <a:ext uri="{A12FA001-AC4F-418D-AE19-62706E023703}">
                      <ahyp:hlinkClr val="tx"/>
                    </a:ext>
                  </a:extLst>
                </a:hlinkClick>
              </a:rPr>
              <a:t>https://doi.org/10.1145/3563657.3596041</a:t>
            </a:r>
            <a:endParaRPr b="0" i="0" sz="2300" u="sng" cap="none" strike="noStrike">
              <a:solidFill>
                <a:srgbClr val="4A4849"/>
              </a:solidFill>
              <a:latin typeface="Arial"/>
              <a:ea typeface="Arial"/>
              <a:cs typeface="Arial"/>
              <a:sym typeface="Arial"/>
              <a:hlinkClick r:id="rId8">
                <a:extLst>
                  <a:ext uri="{A12FA001-AC4F-418D-AE19-62706E023703}">
                    <ahyp:hlinkClr val="tx"/>
                  </a:ext>
                </a:extLst>
              </a:hlinkClick>
            </a:endParaRPr>
          </a:p>
        </p:txBody>
      </p:sp>
      <p:sp>
        <p:nvSpPr>
          <p:cNvPr id="470" name="Google Shape;470;p28"/>
          <p:cNvSpPr/>
          <p:nvPr/>
        </p:nvSpPr>
        <p:spPr>
          <a:xfrm>
            <a:off x="-344129" y="9715500"/>
            <a:ext cx="19880211" cy="571500"/>
          </a:xfrm>
          <a:custGeom>
            <a:rect b="b" l="l" r="r" t="t"/>
            <a:pathLst>
              <a:path extrusionOk="0" h="150519" w="5235940">
                <a:moveTo>
                  <a:pt x="0" y="0"/>
                </a:moveTo>
                <a:lnTo>
                  <a:pt x="5235940" y="0"/>
                </a:lnTo>
                <a:lnTo>
                  <a:pt x="5235940" y="150519"/>
                </a:lnTo>
                <a:lnTo>
                  <a:pt x="0" y="150519"/>
                </a:lnTo>
                <a:close/>
              </a:path>
            </a:pathLst>
          </a:custGeom>
          <a:solidFill>
            <a:srgbClr val="4A4849"/>
          </a:solidFill>
          <a:ln>
            <a:noFill/>
          </a:ln>
        </p:spPr>
      </p:sp>
      <p:sp>
        <p:nvSpPr>
          <p:cNvPr id="471" name="Google Shape;471;p28"/>
          <p:cNvSpPr txBox="1"/>
          <p:nvPr/>
        </p:nvSpPr>
        <p:spPr>
          <a:xfrm>
            <a:off x="962025" y="1133475"/>
            <a:ext cx="16297200" cy="1077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999"/>
              <a:buFont typeface="Arial"/>
              <a:buNone/>
            </a:pPr>
            <a:r>
              <a:rPr b="1" i="0" lang="en-US" sz="6999" u="none" cap="none" strike="noStrike">
                <a:solidFill>
                  <a:srgbClr val="4A4849"/>
                </a:solidFill>
                <a:latin typeface="Arial"/>
                <a:ea typeface="Arial"/>
                <a:cs typeface="Arial"/>
                <a:sym typeface="Arial"/>
              </a:rPr>
              <a:t>Module References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475" name="Shape 475"/>
        <p:cNvGrpSpPr/>
        <p:nvPr/>
      </p:nvGrpSpPr>
      <p:grpSpPr>
        <a:xfrm>
          <a:off x="0" y="0"/>
          <a:ext cx="0" cy="0"/>
          <a:chOff x="0" y="0"/>
          <a:chExt cx="0" cy="0"/>
        </a:xfrm>
      </p:grpSpPr>
      <p:sp>
        <p:nvSpPr>
          <p:cNvPr id="476" name="Google Shape;476;p29"/>
          <p:cNvSpPr txBox="1"/>
          <p:nvPr/>
        </p:nvSpPr>
        <p:spPr>
          <a:xfrm>
            <a:off x="962025" y="1133475"/>
            <a:ext cx="16297200" cy="1077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999"/>
              <a:buFont typeface="Arial"/>
              <a:buNone/>
            </a:pPr>
            <a:r>
              <a:rPr b="1" i="0" lang="en-US" sz="6999" u="none" cap="none" strike="noStrike">
                <a:solidFill>
                  <a:srgbClr val="4A4849"/>
                </a:solidFill>
                <a:latin typeface="Arial"/>
                <a:ea typeface="Arial"/>
                <a:cs typeface="Arial"/>
                <a:sym typeface="Arial"/>
              </a:rPr>
              <a:t>Module References</a:t>
            </a:r>
            <a:endParaRPr b="0" i="0" sz="1400" u="none" cap="none" strike="noStrike">
              <a:solidFill>
                <a:srgbClr val="000000"/>
              </a:solidFill>
              <a:latin typeface="Arial"/>
              <a:ea typeface="Arial"/>
              <a:cs typeface="Arial"/>
              <a:sym typeface="Arial"/>
            </a:endParaRPr>
          </a:p>
        </p:txBody>
      </p:sp>
      <p:sp>
        <p:nvSpPr>
          <p:cNvPr id="477" name="Google Shape;477;p29"/>
          <p:cNvSpPr txBox="1"/>
          <p:nvPr/>
        </p:nvSpPr>
        <p:spPr>
          <a:xfrm>
            <a:off x="962025" y="2561952"/>
            <a:ext cx="16178700" cy="5310300"/>
          </a:xfrm>
          <a:prstGeom prst="rect">
            <a:avLst/>
          </a:prstGeom>
          <a:noFill/>
          <a:ln>
            <a:noFill/>
          </a:ln>
        </p:spPr>
        <p:txBody>
          <a:bodyPr anchorCtr="0" anchor="t" bIns="0" lIns="0" spcFirstLastPara="1" rIns="0" wrap="square" tIns="0">
            <a:spAutoFit/>
          </a:bodyPr>
          <a:lstStyle/>
          <a:p>
            <a:pPr indent="-374650" lvl="1" marL="457200" marR="0" rtl="0" algn="l">
              <a:lnSpc>
                <a:spcPct val="100000"/>
              </a:lnSpc>
              <a:spcBef>
                <a:spcPts val="0"/>
              </a:spcBef>
              <a:spcAft>
                <a:spcPts val="0"/>
              </a:spcAft>
              <a:buClr>
                <a:srgbClr val="4A4849"/>
              </a:buClr>
              <a:buSzPts val="2300"/>
              <a:buFont typeface="Arial"/>
              <a:buChar char="•"/>
            </a:pPr>
            <a:r>
              <a:rPr b="0" i="0" lang="en-US" sz="2300" u="none" cap="none" strike="noStrike">
                <a:solidFill>
                  <a:srgbClr val="4A4849"/>
                </a:solidFill>
                <a:latin typeface="Arial"/>
                <a:ea typeface="Arial"/>
                <a:cs typeface="Arial"/>
                <a:sym typeface="Arial"/>
              </a:rPr>
              <a:t>Ackerman, M. S. (2000). </a:t>
            </a:r>
            <a:r>
              <a:rPr b="0" i="0" lang="en-US" sz="2300" u="sng" cap="none" strike="noStrike">
                <a:solidFill>
                  <a:srgbClr val="4A4849"/>
                </a:solidFill>
                <a:latin typeface="Arial"/>
                <a:ea typeface="Arial"/>
                <a:cs typeface="Arial"/>
                <a:sym typeface="Arial"/>
                <a:hlinkClick r:id="rId3">
                  <a:extLst>
                    <a:ext uri="{A12FA001-AC4F-418D-AE19-62706E023703}">
                      <ahyp:hlinkClr val="tx"/>
                    </a:ext>
                  </a:extLst>
                </a:hlinkClick>
              </a:rPr>
              <a:t>The Intellectual Challenge of CSCW: The Gap Between Social Requirements and Technical Feasibility.</a:t>
            </a:r>
            <a:r>
              <a:rPr b="0" i="0" lang="en-US" sz="2300" u="none" cap="none" strike="noStrike">
                <a:solidFill>
                  <a:srgbClr val="4A4849"/>
                </a:solidFill>
                <a:latin typeface="Arial"/>
                <a:ea typeface="Arial"/>
                <a:cs typeface="Arial"/>
                <a:sym typeface="Arial"/>
              </a:rPr>
              <a:t> Human–Computer Interaction, 15(2–3), 179–203.</a:t>
            </a:r>
            <a:endParaRPr b="0" i="0" sz="1400" u="none" cap="none" strike="noStrike">
              <a:solidFill>
                <a:srgbClr val="000000"/>
              </a:solidFill>
              <a:latin typeface="Arial"/>
              <a:ea typeface="Arial"/>
              <a:cs typeface="Arial"/>
              <a:sym typeface="Arial"/>
            </a:endParaRPr>
          </a:p>
          <a:p>
            <a:pPr indent="-374650" lvl="1" marL="457200" marR="0" rtl="0" algn="l">
              <a:lnSpc>
                <a:spcPct val="100000"/>
              </a:lnSpc>
              <a:spcBef>
                <a:spcPts val="0"/>
              </a:spcBef>
              <a:spcAft>
                <a:spcPts val="0"/>
              </a:spcAft>
              <a:buClr>
                <a:srgbClr val="4A4849"/>
              </a:buClr>
              <a:buSzPts val="2300"/>
              <a:buFont typeface="Arial"/>
              <a:buChar char="•"/>
            </a:pPr>
            <a:r>
              <a:rPr b="0" i="0" lang="en-US" sz="2300" u="none" cap="none" strike="noStrike">
                <a:solidFill>
                  <a:srgbClr val="4A4849"/>
                </a:solidFill>
                <a:latin typeface="Arial"/>
                <a:ea typeface="Arial"/>
                <a:cs typeface="Arial"/>
                <a:sym typeface="Arial"/>
              </a:rPr>
              <a:t>Angwin, Larson, Mattu and Kirchner. (2016). Machine Bias. ProPublica.</a:t>
            </a:r>
            <a:r>
              <a:rPr b="0" i="0" lang="en-US" sz="2300" u="sng" cap="none" strike="noStrike">
                <a:solidFill>
                  <a:srgbClr val="4A4849"/>
                </a:solidFill>
                <a:latin typeface="Arial"/>
                <a:ea typeface="Arial"/>
                <a:cs typeface="Arial"/>
                <a:sym typeface="Arial"/>
                <a:hlinkClick r:id="rId4">
                  <a:extLst>
                    <a:ext uri="{A12FA001-AC4F-418D-AE19-62706E023703}">
                      <ahyp:hlinkClr val="tx"/>
                    </a:ext>
                  </a:extLst>
                </a:hlinkClick>
              </a:rPr>
              <a:t> https://www.propublica.org/article/machine-bias-risk-assessments-in-criminal-sentencing</a:t>
            </a:r>
            <a:endParaRPr b="0" i="0" sz="1400" u="none" cap="none" strike="noStrike">
              <a:solidFill>
                <a:srgbClr val="000000"/>
              </a:solidFill>
              <a:latin typeface="Arial"/>
              <a:ea typeface="Arial"/>
              <a:cs typeface="Arial"/>
              <a:sym typeface="Arial"/>
            </a:endParaRPr>
          </a:p>
          <a:p>
            <a:pPr indent="-374650" lvl="1" marL="457200" marR="0" rtl="0" algn="l">
              <a:lnSpc>
                <a:spcPct val="100000"/>
              </a:lnSpc>
              <a:spcBef>
                <a:spcPts val="0"/>
              </a:spcBef>
              <a:spcAft>
                <a:spcPts val="0"/>
              </a:spcAft>
              <a:buClr>
                <a:srgbClr val="4A4849"/>
              </a:buClr>
              <a:buSzPts val="2300"/>
              <a:buFont typeface="Arial"/>
              <a:buChar char="•"/>
            </a:pPr>
            <a:r>
              <a:rPr b="0" i="0" lang="en-US" sz="2300" u="none" cap="none" strike="noStrike">
                <a:solidFill>
                  <a:srgbClr val="4A4849"/>
                </a:solidFill>
                <a:latin typeface="Arial"/>
                <a:ea typeface="Arial"/>
                <a:cs typeface="Arial"/>
                <a:sym typeface="Arial"/>
              </a:rPr>
              <a:t>Balakrishnan, C., Su, Y., Axelrod, J. &amp; Fu, S. (2022). Screening for Environmental Justice: A Framework for Comparing National, State, and Local Data Tools. Urban Institute. </a:t>
            </a:r>
            <a:r>
              <a:rPr b="0" i="0" lang="en-US" sz="2300" u="sng" cap="none" strike="noStrike">
                <a:solidFill>
                  <a:srgbClr val="4A4849"/>
                </a:solidFill>
                <a:latin typeface="Arial"/>
                <a:ea typeface="Arial"/>
                <a:cs typeface="Arial"/>
                <a:sym typeface="Arial"/>
                <a:hlinkClick r:id="rId5">
                  <a:extLst>
                    <a:ext uri="{A12FA001-AC4F-418D-AE19-62706E023703}">
                      <ahyp:hlinkClr val="tx"/>
                    </a:ext>
                  </a:extLst>
                </a:hlinkClick>
              </a:rPr>
              <a:t>https://www.urban.org/research/publication/screening-environmental-justice-framework-comparing-national-state-and-local</a:t>
            </a:r>
            <a:endParaRPr b="0" i="0" sz="1400" u="none" cap="none" strike="noStrike">
              <a:solidFill>
                <a:srgbClr val="000000"/>
              </a:solidFill>
              <a:latin typeface="Arial"/>
              <a:ea typeface="Arial"/>
              <a:cs typeface="Arial"/>
              <a:sym typeface="Arial"/>
            </a:endParaRPr>
          </a:p>
          <a:p>
            <a:pPr indent="-374650" lvl="1" marL="457200" marR="0" rtl="0" algn="l">
              <a:lnSpc>
                <a:spcPct val="100000"/>
              </a:lnSpc>
              <a:spcBef>
                <a:spcPts val="0"/>
              </a:spcBef>
              <a:spcAft>
                <a:spcPts val="0"/>
              </a:spcAft>
              <a:buClr>
                <a:srgbClr val="4A4849"/>
              </a:buClr>
              <a:buSzPts val="2300"/>
              <a:buFont typeface="Arial"/>
              <a:buChar char="•"/>
            </a:pPr>
            <a:r>
              <a:rPr b="0" i="0" lang="en-US" sz="2300" u="none" cap="none" strike="noStrike">
                <a:solidFill>
                  <a:srgbClr val="4A4849"/>
                </a:solidFill>
                <a:latin typeface="Arial"/>
                <a:ea typeface="Arial"/>
                <a:cs typeface="Arial"/>
                <a:sym typeface="Arial"/>
              </a:rPr>
              <a:t>Burns, R. (2023). Artificial Intelligence Is Making The Housing Crisis Worse. The Lever. </a:t>
            </a:r>
            <a:r>
              <a:rPr b="0" i="0" lang="en-US" sz="2300" u="sng" cap="none" strike="noStrike">
                <a:solidFill>
                  <a:srgbClr val="4A4849"/>
                </a:solidFill>
                <a:latin typeface="Arial"/>
                <a:ea typeface="Arial"/>
                <a:cs typeface="Arial"/>
                <a:sym typeface="Arial"/>
                <a:hlinkClick r:id="rId6">
                  <a:extLst>
                    <a:ext uri="{A12FA001-AC4F-418D-AE19-62706E023703}">
                      <ahyp:hlinkClr val="tx"/>
                    </a:ext>
                  </a:extLst>
                </a:hlinkClick>
              </a:rPr>
              <a:t>https://www.levernews.com/artificial-intelligence-is-making-the-housing-crisis-worse/</a:t>
            </a:r>
            <a:endParaRPr b="0" i="0" sz="1400" u="none" cap="none" strike="noStrike">
              <a:solidFill>
                <a:srgbClr val="000000"/>
              </a:solidFill>
              <a:latin typeface="Arial"/>
              <a:ea typeface="Arial"/>
              <a:cs typeface="Arial"/>
              <a:sym typeface="Arial"/>
            </a:endParaRPr>
          </a:p>
          <a:p>
            <a:pPr indent="-374650" lvl="1" marL="457200" marR="0" rtl="0" algn="l">
              <a:lnSpc>
                <a:spcPct val="100000"/>
              </a:lnSpc>
              <a:spcBef>
                <a:spcPts val="0"/>
              </a:spcBef>
              <a:spcAft>
                <a:spcPts val="0"/>
              </a:spcAft>
              <a:buClr>
                <a:srgbClr val="4A4849"/>
              </a:buClr>
              <a:buSzPts val="2300"/>
              <a:buFont typeface="Arial"/>
              <a:buChar char="•"/>
            </a:pPr>
            <a:r>
              <a:rPr b="0" i="0" lang="en-US" sz="2300" u="none" cap="none" strike="noStrike">
                <a:solidFill>
                  <a:srgbClr val="4A4849"/>
                </a:solidFill>
                <a:latin typeface="Arial"/>
                <a:ea typeface="Arial"/>
                <a:cs typeface="Arial"/>
                <a:sym typeface="Arial"/>
              </a:rPr>
              <a:t>Buolamwini, J. &amp; Gebru, T. (2018). </a:t>
            </a:r>
            <a:r>
              <a:rPr b="0" i="0" lang="en-US" sz="2300" u="sng" cap="none" strike="noStrike">
                <a:solidFill>
                  <a:srgbClr val="4A4849"/>
                </a:solidFill>
                <a:latin typeface="Arial"/>
                <a:ea typeface="Arial"/>
                <a:cs typeface="Arial"/>
                <a:sym typeface="Arial"/>
                <a:hlinkClick r:id="rId7">
                  <a:extLst>
                    <a:ext uri="{A12FA001-AC4F-418D-AE19-62706E023703}">
                      <ahyp:hlinkClr val="tx"/>
                    </a:ext>
                  </a:extLst>
                </a:hlinkClick>
              </a:rPr>
              <a:t>Gender Shades: Intersectional Accuracy Disparities in Commercial Gender Classification. Proceedings of the 1st Conference on Fairness, Accountability and Transparency. https://proceedings.mlr.press/v81/buolamwini18a.html </a:t>
            </a:r>
            <a:endParaRPr b="0" i="0" sz="1400" u="none" cap="none" strike="noStrike">
              <a:solidFill>
                <a:srgbClr val="000000"/>
              </a:solidFill>
              <a:latin typeface="Arial"/>
              <a:ea typeface="Arial"/>
              <a:cs typeface="Arial"/>
              <a:sym typeface="Arial"/>
            </a:endParaRPr>
          </a:p>
          <a:p>
            <a:pPr indent="-374650" lvl="1" marL="457200" marR="0" rtl="0" algn="l">
              <a:lnSpc>
                <a:spcPct val="100000"/>
              </a:lnSpc>
              <a:spcBef>
                <a:spcPts val="0"/>
              </a:spcBef>
              <a:spcAft>
                <a:spcPts val="0"/>
              </a:spcAft>
              <a:buClr>
                <a:srgbClr val="4A4849"/>
              </a:buClr>
              <a:buSzPts val="2300"/>
              <a:buFont typeface="Arial"/>
              <a:buChar char="•"/>
            </a:pPr>
            <a:r>
              <a:rPr b="0" i="0" lang="en-US" sz="2300" u="none" cap="none" strike="noStrike">
                <a:solidFill>
                  <a:srgbClr val="4A4849"/>
                </a:solidFill>
                <a:latin typeface="Arial"/>
                <a:ea typeface="Arial"/>
                <a:cs typeface="Arial"/>
                <a:sym typeface="Arial"/>
              </a:rPr>
              <a:t>Grudin, J. (2012). Introduction: A Moving Target: The Evolution of Human–Computer Interaction. In J. A. Jacko (Ed.), Human Computer Interaction Handbook (3rd ed.). CRC Press. </a:t>
            </a:r>
            <a:r>
              <a:rPr b="0" i="0" lang="en-US" sz="2300" u="sng" cap="none" strike="noStrike">
                <a:solidFill>
                  <a:srgbClr val="4A4849"/>
                </a:solidFill>
                <a:latin typeface="Arial"/>
                <a:ea typeface="Arial"/>
                <a:cs typeface="Arial"/>
                <a:sym typeface="Arial"/>
                <a:hlinkClick r:id="rId8">
                  <a:extLst>
                    <a:ext uri="{A12FA001-AC4F-418D-AE19-62706E023703}">
                      <ahyp:hlinkClr val="tx"/>
                    </a:ext>
                  </a:extLst>
                </a:hlinkClick>
              </a:rPr>
              <a:t>https://doi.org/10.1201/b11963</a:t>
            </a:r>
            <a:endParaRPr b="0" i="0" sz="2300" u="sng" cap="none" strike="noStrike">
              <a:solidFill>
                <a:srgbClr val="4A4849"/>
              </a:solidFill>
              <a:latin typeface="Arial"/>
              <a:ea typeface="Arial"/>
              <a:cs typeface="Arial"/>
              <a:sym typeface="Arial"/>
              <a:hlinkClick r:id="rId9">
                <a:extLst>
                  <a:ext uri="{A12FA001-AC4F-418D-AE19-62706E023703}">
                    <ahyp:hlinkClr val="tx"/>
                  </a:ext>
                </a:extLst>
              </a:hlinkClick>
            </a:endParaRPr>
          </a:p>
        </p:txBody>
      </p:sp>
      <p:sp>
        <p:nvSpPr>
          <p:cNvPr id="478" name="Google Shape;478;p29"/>
          <p:cNvSpPr/>
          <p:nvPr/>
        </p:nvSpPr>
        <p:spPr>
          <a:xfrm>
            <a:off x="-344129" y="9715500"/>
            <a:ext cx="19880211" cy="571500"/>
          </a:xfrm>
          <a:custGeom>
            <a:rect b="b" l="l" r="r" t="t"/>
            <a:pathLst>
              <a:path extrusionOk="0" h="150519" w="5235940">
                <a:moveTo>
                  <a:pt x="0" y="0"/>
                </a:moveTo>
                <a:lnTo>
                  <a:pt x="5235940" y="0"/>
                </a:lnTo>
                <a:lnTo>
                  <a:pt x="5235940" y="150519"/>
                </a:lnTo>
                <a:lnTo>
                  <a:pt x="0" y="150519"/>
                </a:lnTo>
                <a:close/>
              </a:path>
            </a:pathLst>
          </a:custGeom>
          <a:solidFill>
            <a:srgbClr val="4A4849"/>
          </a:solid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113" name="Shape 113"/>
        <p:cNvGrpSpPr/>
        <p:nvPr/>
      </p:nvGrpSpPr>
      <p:grpSpPr>
        <a:xfrm>
          <a:off x="0" y="0"/>
          <a:ext cx="0" cy="0"/>
          <a:chOff x="0" y="0"/>
          <a:chExt cx="0" cy="0"/>
        </a:xfrm>
      </p:grpSpPr>
      <p:sp>
        <p:nvSpPr>
          <p:cNvPr id="114" name="Google Shape;114;p3"/>
          <p:cNvSpPr txBox="1"/>
          <p:nvPr/>
        </p:nvSpPr>
        <p:spPr>
          <a:xfrm>
            <a:off x="962025" y="1133475"/>
            <a:ext cx="16299000" cy="1077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999"/>
              <a:buFont typeface="Arial"/>
              <a:buNone/>
            </a:pPr>
            <a:r>
              <a:rPr b="1" i="0" lang="en-US" sz="6999" u="none" cap="none" strike="noStrike">
                <a:solidFill>
                  <a:srgbClr val="4A4849"/>
                </a:solidFill>
                <a:latin typeface="Arial"/>
                <a:ea typeface="Arial"/>
                <a:cs typeface="Arial"/>
                <a:sym typeface="Arial"/>
              </a:rPr>
              <a:t>Learning Objectives</a:t>
            </a:r>
            <a:endParaRPr b="0" i="0" sz="1400" u="none" cap="none" strike="noStrike">
              <a:solidFill>
                <a:srgbClr val="000000"/>
              </a:solidFill>
              <a:latin typeface="Arial"/>
              <a:ea typeface="Arial"/>
              <a:cs typeface="Arial"/>
              <a:sym typeface="Arial"/>
            </a:endParaRPr>
          </a:p>
        </p:txBody>
      </p:sp>
      <p:sp>
        <p:nvSpPr>
          <p:cNvPr id="115" name="Google Shape;115;p3"/>
          <p:cNvSpPr txBox="1"/>
          <p:nvPr/>
        </p:nvSpPr>
        <p:spPr>
          <a:xfrm>
            <a:off x="13526802" y="3662914"/>
            <a:ext cx="3772200" cy="2462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99"/>
              <a:buFont typeface="Arial"/>
              <a:buNone/>
            </a:pPr>
            <a:r>
              <a:rPr b="1" i="0" lang="en-US" sz="3199" u="none" cap="none" strike="noStrike">
                <a:solidFill>
                  <a:srgbClr val="4A4849"/>
                </a:solidFill>
                <a:latin typeface="Arial"/>
                <a:ea typeface="Arial"/>
                <a:cs typeface="Arial"/>
                <a:sym typeface="Arial"/>
              </a:rPr>
              <a:t>Propose </a:t>
            </a:r>
            <a:r>
              <a:rPr b="0" i="0" lang="en-US" sz="3199" u="none" cap="none" strike="noStrike">
                <a:solidFill>
                  <a:srgbClr val="4A4849"/>
                </a:solidFill>
                <a:latin typeface="Arial"/>
                <a:ea typeface="Arial"/>
                <a:cs typeface="Arial"/>
                <a:sym typeface="Arial"/>
              </a:rPr>
              <a:t>ways to design socio-technical systems with climate justice in mind</a:t>
            </a:r>
            <a:endParaRPr b="0" i="0" sz="1400" u="none" cap="none" strike="noStrike">
              <a:solidFill>
                <a:srgbClr val="000000"/>
              </a:solidFill>
              <a:latin typeface="Arial"/>
              <a:ea typeface="Arial"/>
              <a:cs typeface="Arial"/>
              <a:sym typeface="Arial"/>
            </a:endParaRPr>
          </a:p>
        </p:txBody>
      </p:sp>
      <p:sp>
        <p:nvSpPr>
          <p:cNvPr id="116" name="Google Shape;116;p3"/>
          <p:cNvSpPr txBox="1"/>
          <p:nvPr/>
        </p:nvSpPr>
        <p:spPr>
          <a:xfrm>
            <a:off x="9362135" y="3666289"/>
            <a:ext cx="3772200" cy="2954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99"/>
              <a:buFont typeface="Arial"/>
              <a:buNone/>
            </a:pPr>
            <a:r>
              <a:rPr b="1" i="0" lang="en-US" sz="3199" u="none" cap="none" strike="noStrike">
                <a:solidFill>
                  <a:srgbClr val="4A4849"/>
                </a:solidFill>
                <a:latin typeface="Arial"/>
                <a:ea typeface="Arial"/>
                <a:cs typeface="Arial"/>
                <a:sym typeface="Arial"/>
              </a:rPr>
              <a:t>Explore </a:t>
            </a:r>
            <a:r>
              <a:rPr b="0" i="0" lang="en-US" sz="3199" u="none" cap="none" strike="noStrike">
                <a:solidFill>
                  <a:srgbClr val="4A4849"/>
                </a:solidFill>
                <a:latin typeface="Arial"/>
                <a:ea typeface="Arial"/>
                <a:cs typeface="Arial"/>
                <a:sym typeface="Arial"/>
              </a:rPr>
              <a:t>how mapping and quantifying communities are used in relation to climate justice</a:t>
            </a:r>
            <a:endParaRPr b="0" i="0" sz="1400" u="none" cap="none" strike="noStrike">
              <a:solidFill>
                <a:srgbClr val="000000"/>
              </a:solidFill>
              <a:latin typeface="Arial"/>
              <a:ea typeface="Arial"/>
              <a:cs typeface="Arial"/>
              <a:sym typeface="Arial"/>
            </a:endParaRPr>
          </a:p>
        </p:txBody>
      </p:sp>
      <p:sp>
        <p:nvSpPr>
          <p:cNvPr id="117" name="Google Shape;117;p3"/>
          <p:cNvSpPr txBox="1"/>
          <p:nvPr/>
        </p:nvSpPr>
        <p:spPr>
          <a:xfrm>
            <a:off x="5197443" y="3662914"/>
            <a:ext cx="3772200" cy="344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99"/>
              <a:buFont typeface="Arial"/>
              <a:buNone/>
            </a:pPr>
            <a:r>
              <a:rPr b="1" i="0" lang="en-US" sz="3199" u="none" cap="none" strike="noStrike">
                <a:solidFill>
                  <a:srgbClr val="4A4849"/>
                </a:solidFill>
                <a:latin typeface="Arial"/>
                <a:ea typeface="Arial"/>
                <a:cs typeface="Arial"/>
                <a:sym typeface="Arial"/>
              </a:rPr>
              <a:t>Learn </a:t>
            </a:r>
            <a:r>
              <a:rPr b="0" i="0" lang="en-US" sz="3199" u="none" cap="none" strike="noStrike">
                <a:solidFill>
                  <a:srgbClr val="4A4849"/>
                </a:solidFill>
                <a:latin typeface="Arial"/>
                <a:ea typeface="Arial"/>
                <a:cs typeface="Arial"/>
                <a:sym typeface="Arial"/>
              </a:rPr>
              <a:t>how to critique interaction between socio-technical systems’ and the environment and climate</a:t>
            </a:r>
            <a:endParaRPr b="0" i="0" sz="1400" u="none" cap="none" strike="noStrike">
              <a:solidFill>
                <a:srgbClr val="000000"/>
              </a:solidFill>
              <a:latin typeface="Arial"/>
              <a:ea typeface="Arial"/>
              <a:cs typeface="Arial"/>
              <a:sym typeface="Arial"/>
            </a:endParaRPr>
          </a:p>
        </p:txBody>
      </p:sp>
      <p:sp>
        <p:nvSpPr>
          <p:cNvPr id="118" name="Google Shape;118;p3"/>
          <p:cNvSpPr/>
          <p:nvPr/>
        </p:nvSpPr>
        <p:spPr>
          <a:xfrm>
            <a:off x="-344129" y="9715500"/>
            <a:ext cx="19880211" cy="571500"/>
          </a:xfrm>
          <a:custGeom>
            <a:rect b="b" l="l" r="r" t="t"/>
            <a:pathLst>
              <a:path extrusionOk="0" h="150519" w="5235940">
                <a:moveTo>
                  <a:pt x="0" y="0"/>
                </a:moveTo>
                <a:lnTo>
                  <a:pt x="5235940" y="0"/>
                </a:lnTo>
                <a:lnTo>
                  <a:pt x="5235940" y="150519"/>
                </a:lnTo>
                <a:lnTo>
                  <a:pt x="0" y="150519"/>
                </a:lnTo>
                <a:close/>
              </a:path>
            </a:pathLst>
          </a:custGeom>
          <a:solidFill>
            <a:srgbClr val="4A4849"/>
          </a:solidFill>
          <a:ln>
            <a:noFill/>
          </a:ln>
        </p:spPr>
      </p:sp>
      <p:sp>
        <p:nvSpPr>
          <p:cNvPr id="119" name="Google Shape;119;p3"/>
          <p:cNvSpPr txBox="1"/>
          <p:nvPr/>
        </p:nvSpPr>
        <p:spPr>
          <a:xfrm>
            <a:off x="1032781" y="3662914"/>
            <a:ext cx="3772200" cy="344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99"/>
              <a:buFont typeface="Arial"/>
              <a:buNone/>
            </a:pPr>
            <a:r>
              <a:rPr b="1" i="0" lang="en-US" sz="3199" u="none" cap="none" strike="noStrike">
                <a:solidFill>
                  <a:srgbClr val="4A4849"/>
                </a:solidFill>
                <a:latin typeface="Arial"/>
                <a:ea typeface="Arial"/>
                <a:cs typeface="Arial"/>
                <a:sym typeface="Arial"/>
              </a:rPr>
              <a:t>Understand </a:t>
            </a:r>
            <a:r>
              <a:rPr b="0" i="0" lang="en-US" sz="3199" u="none" cap="none" strike="noStrike">
                <a:solidFill>
                  <a:srgbClr val="4A4849"/>
                </a:solidFill>
                <a:latin typeface="Arial"/>
                <a:ea typeface="Arial"/>
                <a:cs typeface="Arial"/>
                <a:sym typeface="Arial"/>
              </a:rPr>
              <a:t>how technical systems interact with people and the environment to become socio-technical systems</a:t>
            </a:r>
            <a:endParaRPr b="0" i="0" sz="1400" u="none" cap="none" strike="noStrike">
              <a:solidFill>
                <a:srgbClr val="000000"/>
              </a:solidFill>
              <a:latin typeface="Arial"/>
              <a:ea typeface="Arial"/>
              <a:cs typeface="Arial"/>
              <a:sym typeface="Arial"/>
            </a:endParaRPr>
          </a:p>
        </p:txBody>
      </p:sp>
      <p:grpSp>
        <p:nvGrpSpPr>
          <p:cNvPr id="120" name="Google Shape;120;p3"/>
          <p:cNvGrpSpPr/>
          <p:nvPr/>
        </p:nvGrpSpPr>
        <p:grpSpPr>
          <a:xfrm>
            <a:off x="1032775" y="2712900"/>
            <a:ext cx="3289104" cy="716100"/>
            <a:chOff x="1032775" y="2712900"/>
            <a:chExt cx="3289104" cy="716100"/>
          </a:xfrm>
        </p:grpSpPr>
        <p:sp>
          <p:nvSpPr>
            <p:cNvPr id="121" name="Google Shape;121;p3"/>
            <p:cNvSpPr/>
            <p:nvPr/>
          </p:nvSpPr>
          <p:spPr>
            <a:xfrm>
              <a:off x="1032775" y="2712900"/>
              <a:ext cx="912900" cy="716100"/>
            </a:xfrm>
            <a:prstGeom prst="roundRect">
              <a:avLst>
                <a:gd fmla="val 45018" name="adj"/>
              </a:avLst>
            </a:prstGeom>
            <a:solidFill>
              <a:srgbClr val="5B85A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22" name="Google Shape;122;p3"/>
            <p:cNvSpPr txBox="1"/>
            <p:nvPr/>
          </p:nvSpPr>
          <p:spPr>
            <a:xfrm>
              <a:off x="1221079" y="2763159"/>
              <a:ext cx="31008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999"/>
                <a:buFont typeface="Arial"/>
                <a:buNone/>
              </a:pPr>
              <a:r>
                <a:rPr b="1" i="0" lang="en-US" sz="3999" u="none" cap="none" strike="noStrike">
                  <a:solidFill>
                    <a:srgbClr val="FAF6EE"/>
                  </a:solidFill>
                  <a:latin typeface="Arial"/>
                  <a:ea typeface="Arial"/>
                  <a:cs typeface="Arial"/>
                  <a:sym typeface="Arial"/>
                </a:rPr>
                <a:t>01</a:t>
              </a:r>
              <a:endParaRPr b="0" i="0" sz="1400" u="none" cap="none" strike="noStrike">
                <a:solidFill>
                  <a:srgbClr val="000000"/>
                </a:solidFill>
                <a:latin typeface="Arial"/>
                <a:ea typeface="Arial"/>
                <a:cs typeface="Arial"/>
                <a:sym typeface="Arial"/>
              </a:endParaRPr>
            </a:p>
          </p:txBody>
        </p:sp>
      </p:grpSp>
      <p:grpSp>
        <p:nvGrpSpPr>
          <p:cNvPr id="123" name="Google Shape;123;p3"/>
          <p:cNvGrpSpPr/>
          <p:nvPr/>
        </p:nvGrpSpPr>
        <p:grpSpPr>
          <a:xfrm>
            <a:off x="5197450" y="2712900"/>
            <a:ext cx="3289104" cy="716100"/>
            <a:chOff x="5197450" y="2712900"/>
            <a:chExt cx="3289104" cy="716100"/>
          </a:xfrm>
        </p:grpSpPr>
        <p:sp>
          <p:nvSpPr>
            <p:cNvPr id="124" name="Google Shape;124;p3"/>
            <p:cNvSpPr/>
            <p:nvPr/>
          </p:nvSpPr>
          <p:spPr>
            <a:xfrm>
              <a:off x="5197450" y="2712900"/>
              <a:ext cx="912900" cy="716100"/>
            </a:xfrm>
            <a:prstGeom prst="roundRect">
              <a:avLst>
                <a:gd fmla="val 45018" name="adj"/>
              </a:avLst>
            </a:prstGeom>
            <a:solidFill>
              <a:srgbClr val="5B85A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25" name="Google Shape;125;p3"/>
            <p:cNvSpPr txBox="1"/>
            <p:nvPr/>
          </p:nvSpPr>
          <p:spPr>
            <a:xfrm>
              <a:off x="5385754" y="2763159"/>
              <a:ext cx="31008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999"/>
                <a:buFont typeface="Arial"/>
                <a:buNone/>
              </a:pPr>
              <a:r>
                <a:rPr b="1" i="0" lang="en-US" sz="3999" u="none" cap="none" strike="noStrike">
                  <a:solidFill>
                    <a:srgbClr val="FAF6EE"/>
                  </a:solidFill>
                  <a:latin typeface="Arial"/>
                  <a:ea typeface="Arial"/>
                  <a:cs typeface="Arial"/>
                  <a:sym typeface="Arial"/>
                </a:rPr>
                <a:t>02</a:t>
              </a:r>
              <a:endParaRPr b="0" i="0" sz="1400" u="none" cap="none" strike="noStrike">
                <a:solidFill>
                  <a:srgbClr val="000000"/>
                </a:solidFill>
                <a:latin typeface="Arial"/>
                <a:ea typeface="Arial"/>
                <a:cs typeface="Arial"/>
                <a:sym typeface="Arial"/>
              </a:endParaRPr>
            </a:p>
          </p:txBody>
        </p:sp>
      </p:grpSp>
      <p:grpSp>
        <p:nvGrpSpPr>
          <p:cNvPr id="126" name="Google Shape;126;p3"/>
          <p:cNvGrpSpPr/>
          <p:nvPr/>
        </p:nvGrpSpPr>
        <p:grpSpPr>
          <a:xfrm>
            <a:off x="9362125" y="2712900"/>
            <a:ext cx="3289104" cy="716100"/>
            <a:chOff x="9362125" y="2712900"/>
            <a:chExt cx="3289104" cy="716100"/>
          </a:xfrm>
        </p:grpSpPr>
        <p:sp>
          <p:nvSpPr>
            <p:cNvPr id="127" name="Google Shape;127;p3"/>
            <p:cNvSpPr/>
            <p:nvPr/>
          </p:nvSpPr>
          <p:spPr>
            <a:xfrm>
              <a:off x="9362125" y="2712900"/>
              <a:ext cx="912900" cy="716100"/>
            </a:xfrm>
            <a:prstGeom prst="roundRect">
              <a:avLst>
                <a:gd fmla="val 45018" name="adj"/>
              </a:avLst>
            </a:prstGeom>
            <a:solidFill>
              <a:srgbClr val="5B85A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28" name="Google Shape;128;p3"/>
            <p:cNvSpPr txBox="1"/>
            <p:nvPr/>
          </p:nvSpPr>
          <p:spPr>
            <a:xfrm>
              <a:off x="9550429" y="2763159"/>
              <a:ext cx="31008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999"/>
                <a:buFont typeface="Arial"/>
                <a:buNone/>
              </a:pPr>
              <a:r>
                <a:rPr b="1" i="0" lang="en-US" sz="3999" u="none" cap="none" strike="noStrike">
                  <a:solidFill>
                    <a:srgbClr val="FAF6EE"/>
                  </a:solidFill>
                  <a:latin typeface="Arial"/>
                  <a:ea typeface="Arial"/>
                  <a:cs typeface="Arial"/>
                  <a:sym typeface="Arial"/>
                </a:rPr>
                <a:t>03</a:t>
              </a:r>
              <a:endParaRPr b="0" i="0" sz="1400" u="none" cap="none" strike="noStrike">
                <a:solidFill>
                  <a:srgbClr val="000000"/>
                </a:solidFill>
                <a:latin typeface="Arial"/>
                <a:ea typeface="Arial"/>
                <a:cs typeface="Arial"/>
                <a:sym typeface="Arial"/>
              </a:endParaRPr>
            </a:p>
          </p:txBody>
        </p:sp>
      </p:grpSp>
      <p:grpSp>
        <p:nvGrpSpPr>
          <p:cNvPr id="129" name="Google Shape;129;p3"/>
          <p:cNvGrpSpPr/>
          <p:nvPr/>
        </p:nvGrpSpPr>
        <p:grpSpPr>
          <a:xfrm>
            <a:off x="13526800" y="2712900"/>
            <a:ext cx="3289104" cy="716100"/>
            <a:chOff x="13526800" y="2712900"/>
            <a:chExt cx="3289104" cy="716100"/>
          </a:xfrm>
        </p:grpSpPr>
        <p:sp>
          <p:nvSpPr>
            <p:cNvPr id="130" name="Google Shape;130;p3"/>
            <p:cNvSpPr/>
            <p:nvPr/>
          </p:nvSpPr>
          <p:spPr>
            <a:xfrm>
              <a:off x="13526800" y="2712900"/>
              <a:ext cx="912900" cy="716100"/>
            </a:xfrm>
            <a:prstGeom prst="roundRect">
              <a:avLst>
                <a:gd fmla="val 45018" name="adj"/>
              </a:avLst>
            </a:prstGeom>
            <a:solidFill>
              <a:srgbClr val="5B85A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31" name="Google Shape;131;p3"/>
            <p:cNvSpPr txBox="1"/>
            <p:nvPr/>
          </p:nvSpPr>
          <p:spPr>
            <a:xfrm>
              <a:off x="13715104" y="2763159"/>
              <a:ext cx="31008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999"/>
                <a:buFont typeface="Arial"/>
                <a:buNone/>
              </a:pPr>
              <a:r>
                <a:rPr b="1" i="0" lang="en-US" sz="3999" u="none" cap="none" strike="noStrike">
                  <a:solidFill>
                    <a:srgbClr val="FAF6EE"/>
                  </a:solidFill>
                  <a:latin typeface="Arial"/>
                  <a:ea typeface="Arial"/>
                  <a:cs typeface="Arial"/>
                  <a:sym typeface="Arial"/>
                </a:rPr>
                <a:t>04</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g390c685fcbb_0_0"/>
          <p:cNvSpPr txBox="1"/>
          <p:nvPr/>
        </p:nvSpPr>
        <p:spPr>
          <a:xfrm>
            <a:off x="1490475" y="2157975"/>
            <a:ext cx="15800700" cy="48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3200" u="none" cap="none" strike="noStrike">
                <a:solidFill>
                  <a:schemeClr val="dk1"/>
                </a:solidFill>
                <a:latin typeface="Calibri"/>
                <a:ea typeface="Calibri"/>
                <a:cs typeface="Calibri"/>
                <a:sym typeface="Calibri"/>
              </a:rPr>
              <a:t>MIT OpenCourseWare</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rPr b="0" i="0" lang="en-US" sz="3200" u="sng" cap="none" strike="noStrike">
                <a:solidFill>
                  <a:schemeClr val="hlink"/>
                </a:solidFill>
                <a:latin typeface="Calibri"/>
                <a:ea typeface="Calibri"/>
                <a:cs typeface="Calibri"/>
                <a:sym typeface="Calibri"/>
                <a:hlinkClick r:id="rId3"/>
              </a:rPr>
              <a:t>https://ocw.mit.edu</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1" lang="en-US" sz="3200" u="none" cap="none" strike="noStrike">
                <a:solidFill>
                  <a:schemeClr val="dk1"/>
                </a:solidFill>
                <a:latin typeface="Calibri"/>
                <a:ea typeface="Calibri"/>
                <a:cs typeface="Calibri"/>
                <a:sym typeface="Calibri"/>
              </a:rPr>
              <a:t>RES.11-003 Climate Justice Instructional Toolkit</a:t>
            </a:r>
            <a:r>
              <a:rPr b="0" i="0" lang="en-US" sz="3200" u="none" cap="none" strike="noStrike">
                <a:solidFill>
                  <a:schemeClr val="dk1"/>
                </a:solidFill>
                <a:latin typeface="Calibri"/>
                <a:ea typeface="Calibri"/>
                <a:cs typeface="Calibri"/>
                <a:sym typeface="Calibri"/>
              </a:rPr>
              <a:t> Spring 2025</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200" u="none" cap="none" strike="noStrike">
                <a:solidFill>
                  <a:schemeClr val="dk1"/>
                </a:solidFill>
                <a:latin typeface="Calibri"/>
                <a:ea typeface="Calibri"/>
                <a:cs typeface="Calibri"/>
                <a:sym typeface="Calibri"/>
              </a:rPr>
              <a:t>For more information about citing these materials or our Terms of Use, visit </a:t>
            </a:r>
            <a:r>
              <a:rPr b="0" i="0" lang="en-US" sz="3200" u="sng" cap="none" strike="noStrike">
                <a:solidFill>
                  <a:schemeClr val="hlink"/>
                </a:solidFill>
                <a:latin typeface="Calibri"/>
                <a:ea typeface="Calibri"/>
                <a:cs typeface="Calibri"/>
                <a:sym typeface="Calibri"/>
                <a:hlinkClick r:id="rId4"/>
              </a:rPr>
              <a:t>https://ocw.mit.edu/terms</a:t>
            </a:r>
            <a:r>
              <a:rPr b="0" i="0" lang="en-US" sz="3200" u="none" cap="none" strike="noStrike">
                <a:solidFill>
                  <a:schemeClr val="dk1"/>
                </a:solidFill>
                <a:latin typeface="Calibri"/>
                <a:ea typeface="Calibri"/>
                <a:cs typeface="Calibri"/>
                <a:sym typeface="Calibri"/>
              </a:rPr>
              <a:t>.</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135" name="Shape 135"/>
        <p:cNvGrpSpPr/>
        <p:nvPr/>
      </p:nvGrpSpPr>
      <p:grpSpPr>
        <a:xfrm>
          <a:off x="0" y="0"/>
          <a:ext cx="0" cy="0"/>
          <a:chOff x="0" y="0"/>
          <a:chExt cx="0" cy="0"/>
        </a:xfrm>
      </p:grpSpPr>
      <p:sp>
        <p:nvSpPr>
          <p:cNvPr id="136" name="Google Shape;136;p4"/>
          <p:cNvSpPr/>
          <p:nvPr/>
        </p:nvSpPr>
        <p:spPr>
          <a:xfrm>
            <a:off x="-1248082" y="9715500"/>
            <a:ext cx="13358044" cy="571500"/>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137" name="Google Shape;137;p4"/>
          <p:cNvSpPr/>
          <p:nvPr/>
        </p:nvSpPr>
        <p:spPr>
          <a:xfrm>
            <a:off x="12109962" y="0"/>
            <a:ext cx="7108723" cy="10287000"/>
          </a:xfrm>
          <a:custGeom>
            <a:rect b="b" l="l" r="r" t="t"/>
            <a:pathLst>
              <a:path extrusionOk="0" h="2709333" w="1872256">
                <a:moveTo>
                  <a:pt x="0" y="0"/>
                </a:moveTo>
                <a:lnTo>
                  <a:pt x="1872256" y="0"/>
                </a:lnTo>
                <a:lnTo>
                  <a:pt x="1872256" y="2709333"/>
                </a:lnTo>
                <a:lnTo>
                  <a:pt x="0" y="2709333"/>
                </a:lnTo>
                <a:close/>
              </a:path>
            </a:pathLst>
          </a:custGeom>
          <a:solidFill>
            <a:srgbClr val="5B85A9"/>
          </a:solidFill>
          <a:ln>
            <a:noFill/>
          </a:ln>
        </p:spPr>
      </p:sp>
      <p:grpSp>
        <p:nvGrpSpPr>
          <p:cNvPr id="138" name="Google Shape;138;p4"/>
          <p:cNvGrpSpPr/>
          <p:nvPr/>
        </p:nvGrpSpPr>
        <p:grpSpPr>
          <a:xfrm>
            <a:off x="913305" y="3394712"/>
            <a:ext cx="10425375" cy="2764522"/>
            <a:chOff x="0" y="104775"/>
            <a:chExt cx="13900500" cy="3686030"/>
          </a:xfrm>
        </p:grpSpPr>
        <p:sp>
          <p:nvSpPr>
            <p:cNvPr id="139" name="Google Shape;139;p4"/>
            <p:cNvSpPr txBox="1"/>
            <p:nvPr/>
          </p:nvSpPr>
          <p:spPr>
            <a:xfrm>
              <a:off x="0" y="104775"/>
              <a:ext cx="13900500" cy="2223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831"/>
                <a:buFont typeface="Arial"/>
                <a:buNone/>
              </a:pPr>
              <a:r>
                <a:rPr b="1" i="0" lang="en-US" sz="10831" u="none" cap="none" strike="noStrike">
                  <a:solidFill>
                    <a:srgbClr val="4A4849"/>
                  </a:solidFill>
                  <a:latin typeface="Arial"/>
                  <a:ea typeface="Arial"/>
                  <a:cs typeface="Arial"/>
                  <a:sym typeface="Arial"/>
                </a:rPr>
                <a:t>Introduction</a:t>
              </a:r>
              <a:endParaRPr b="0" i="0" sz="1400" u="none" cap="none" strike="noStrike">
                <a:solidFill>
                  <a:srgbClr val="000000"/>
                </a:solidFill>
                <a:latin typeface="Arial"/>
                <a:ea typeface="Arial"/>
                <a:cs typeface="Arial"/>
                <a:sym typeface="Arial"/>
              </a:endParaRPr>
            </a:p>
          </p:txBody>
        </p:sp>
        <p:sp>
          <p:nvSpPr>
            <p:cNvPr id="140" name="Google Shape;140;p4"/>
            <p:cNvSpPr txBox="1"/>
            <p:nvPr/>
          </p:nvSpPr>
          <p:spPr>
            <a:xfrm>
              <a:off x="0" y="3134105"/>
              <a:ext cx="13528500" cy="65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4A4849"/>
                  </a:solidFill>
                  <a:latin typeface="Arial"/>
                  <a:ea typeface="Arial"/>
                  <a:cs typeface="Arial"/>
                  <a:sym typeface="Arial"/>
                </a:rPr>
                <a:t>PART 1</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144" name="Shape 144"/>
        <p:cNvGrpSpPr/>
        <p:nvPr/>
      </p:nvGrpSpPr>
      <p:grpSpPr>
        <a:xfrm>
          <a:off x="0" y="0"/>
          <a:ext cx="0" cy="0"/>
          <a:chOff x="0" y="0"/>
          <a:chExt cx="0" cy="0"/>
        </a:xfrm>
      </p:grpSpPr>
      <p:sp>
        <p:nvSpPr>
          <p:cNvPr id="145" name="Google Shape;145;p5"/>
          <p:cNvSpPr/>
          <p:nvPr/>
        </p:nvSpPr>
        <p:spPr>
          <a:xfrm>
            <a:off x="0" y="9715500"/>
            <a:ext cx="12109962" cy="571500"/>
          </a:xfrm>
          <a:custGeom>
            <a:rect b="b" l="l" r="r" t="t"/>
            <a:pathLst>
              <a:path extrusionOk="0" h="150519" w="3189455">
                <a:moveTo>
                  <a:pt x="0" y="0"/>
                </a:moveTo>
                <a:lnTo>
                  <a:pt x="3189455" y="0"/>
                </a:lnTo>
                <a:lnTo>
                  <a:pt x="3189455" y="150519"/>
                </a:lnTo>
                <a:lnTo>
                  <a:pt x="0" y="150519"/>
                </a:lnTo>
                <a:close/>
              </a:path>
            </a:pathLst>
          </a:custGeom>
          <a:solidFill>
            <a:srgbClr val="4A4849"/>
          </a:solidFill>
          <a:ln>
            <a:noFill/>
          </a:ln>
        </p:spPr>
      </p:sp>
      <p:sp>
        <p:nvSpPr>
          <p:cNvPr id="146" name="Google Shape;146;p5"/>
          <p:cNvSpPr txBox="1"/>
          <p:nvPr/>
        </p:nvSpPr>
        <p:spPr>
          <a:xfrm>
            <a:off x="715366" y="4523807"/>
            <a:ext cx="10679100" cy="4388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601"/>
              <a:buFont typeface="Arial"/>
              <a:buNone/>
            </a:pPr>
            <a:r>
              <a:rPr b="0" i="0" lang="en-US" sz="2601" u="none" cap="none" strike="noStrike">
                <a:solidFill>
                  <a:srgbClr val="4A4849"/>
                </a:solidFill>
                <a:latin typeface="Arial"/>
                <a:ea typeface="Arial"/>
                <a:cs typeface="Arial"/>
                <a:sym typeface="Arial"/>
              </a:rPr>
              <a:t>Human-centered design has long focused on creating systems with users in mind.</a:t>
            </a:r>
            <a:endParaRPr b="0" i="0" sz="2601" u="none" cap="none" strike="noStrike">
              <a:solidFill>
                <a:srgbClr val="4A4849"/>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2601"/>
              <a:buFont typeface="Arial"/>
              <a:buNone/>
            </a:pPr>
            <a:r>
              <a:rPr b="0" i="0" lang="en-US" sz="2601" u="none" cap="none" strike="noStrike">
                <a:solidFill>
                  <a:srgbClr val="4A4849"/>
                </a:solidFill>
                <a:latin typeface="Arial"/>
                <a:ea typeface="Arial"/>
                <a:cs typeface="Arial"/>
                <a:sym typeface="Arial"/>
              </a:rPr>
              <a:t>Computing and data systems have an enormous environmental impact, especially as the energy demands of systems like AI have grown exponentially in recent years.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2601"/>
              <a:buFont typeface="Arial"/>
              <a:buNone/>
            </a:pPr>
            <a:r>
              <a:rPr b="0" i="0" lang="en-US" sz="2601" u="none" cap="none" strike="noStrike">
                <a:solidFill>
                  <a:srgbClr val="4A4849"/>
                </a:solidFill>
                <a:latin typeface="Arial"/>
                <a:ea typeface="Arial"/>
                <a:cs typeface="Arial"/>
                <a:sym typeface="Arial"/>
              </a:rPr>
              <a:t> In this module...</a:t>
            </a:r>
            <a:endParaRPr b="0" i="0" sz="1400" u="none" cap="none" strike="noStrike">
              <a:solidFill>
                <a:srgbClr val="000000"/>
              </a:solidFill>
              <a:latin typeface="Arial"/>
              <a:ea typeface="Arial"/>
              <a:cs typeface="Arial"/>
              <a:sym typeface="Arial"/>
            </a:endParaRPr>
          </a:p>
          <a:p>
            <a:pPr indent="-393762" lvl="1" marL="457200" marR="0" rtl="0" algn="l">
              <a:lnSpc>
                <a:spcPct val="100000"/>
              </a:lnSpc>
              <a:spcBef>
                <a:spcPts val="1000"/>
              </a:spcBef>
              <a:spcAft>
                <a:spcPts val="0"/>
              </a:spcAft>
              <a:buClr>
                <a:srgbClr val="4A4849"/>
              </a:buClr>
              <a:buSzPts val="2601"/>
              <a:buFont typeface="Arial"/>
              <a:buChar char="•"/>
            </a:pPr>
            <a:r>
              <a:rPr b="0" i="0" lang="en-US" sz="2601" u="none" cap="none" strike="noStrike">
                <a:solidFill>
                  <a:srgbClr val="4A4849"/>
                </a:solidFill>
                <a:latin typeface="Arial"/>
                <a:ea typeface="Arial"/>
                <a:cs typeface="Arial"/>
                <a:sym typeface="Arial"/>
              </a:rPr>
              <a:t>we will use the framework of climate justice to examine these challenges. Climate justice inherently considers the unequal ways in which people are affected by the climate crisis</a:t>
            </a:r>
            <a:endParaRPr b="0" i="0" sz="1400" u="none" cap="none" strike="noStrike">
              <a:solidFill>
                <a:srgbClr val="000000"/>
              </a:solidFill>
              <a:latin typeface="Arial"/>
              <a:ea typeface="Arial"/>
              <a:cs typeface="Arial"/>
              <a:sym typeface="Arial"/>
            </a:endParaRPr>
          </a:p>
          <a:p>
            <a:pPr indent="-393762" lvl="1" marL="457200" marR="0" rtl="0" algn="l">
              <a:lnSpc>
                <a:spcPct val="100000"/>
              </a:lnSpc>
              <a:spcBef>
                <a:spcPts val="0"/>
              </a:spcBef>
              <a:spcAft>
                <a:spcPts val="0"/>
              </a:spcAft>
              <a:buClr>
                <a:srgbClr val="4A4849"/>
              </a:buClr>
              <a:buSzPts val="2601"/>
              <a:buFont typeface="Arial"/>
              <a:buChar char="•"/>
            </a:pPr>
            <a:r>
              <a:rPr b="0" i="0" lang="en-US" sz="2601" u="none" cap="none" strike="noStrike">
                <a:solidFill>
                  <a:srgbClr val="4A4849"/>
                </a:solidFill>
                <a:latin typeface="Arial"/>
                <a:ea typeface="Arial"/>
                <a:cs typeface="Arial"/>
                <a:sym typeface="Arial"/>
              </a:rPr>
              <a:t>we will explore inequities people face from socio-technical systems</a:t>
            </a:r>
            <a:endParaRPr b="0" i="0" sz="2601" u="none" cap="none" strike="noStrike">
              <a:solidFill>
                <a:srgbClr val="4A4849"/>
              </a:solidFill>
              <a:latin typeface="Arial"/>
              <a:ea typeface="Arial"/>
              <a:cs typeface="Arial"/>
              <a:sym typeface="Arial"/>
            </a:endParaRPr>
          </a:p>
        </p:txBody>
      </p:sp>
      <p:sp>
        <p:nvSpPr>
          <p:cNvPr id="147" name="Google Shape;147;p5"/>
          <p:cNvSpPr/>
          <p:nvPr/>
        </p:nvSpPr>
        <p:spPr>
          <a:xfrm>
            <a:off x="12109952" y="9715500"/>
            <a:ext cx="6178445" cy="571596"/>
          </a:xfrm>
          <a:custGeom>
            <a:rect b="b" l="l" r="r" t="t"/>
            <a:pathLst>
              <a:path extrusionOk="0" h="150519" w="1872256">
                <a:moveTo>
                  <a:pt x="0" y="0"/>
                </a:moveTo>
                <a:lnTo>
                  <a:pt x="1872256" y="0"/>
                </a:lnTo>
                <a:lnTo>
                  <a:pt x="1872256" y="150519"/>
                </a:lnTo>
                <a:lnTo>
                  <a:pt x="0" y="150519"/>
                </a:lnTo>
                <a:close/>
              </a:path>
            </a:pathLst>
          </a:custGeom>
          <a:solidFill>
            <a:srgbClr val="5B85A9"/>
          </a:solidFill>
          <a:ln>
            <a:noFill/>
          </a:ln>
        </p:spPr>
      </p:sp>
      <p:sp>
        <p:nvSpPr>
          <p:cNvPr id="148" name="Google Shape;148;p5"/>
          <p:cNvSpPr/>
          <p:nvPr/>
        </p:nvSpPr>
        <p:spPr>
          <a:xfrm>
            <a:off x="12109950" y="65"/>
            <a:ext cx="6178445" cy="9715625"/>
          </a:xfrm>
          <a:custGeom>
            <a:rect b="b" l="l" r="r" t="t"/>
            <a:pathLst>
              <a:path extrusionOk="0" h="150519" w="1872256">
                <a:moveTo>
                  <a:pt x="0" y="0"/>
                </a:moveTo>
                <a:lnTo>
                  <a:pt x="1872256" y="0"/>
                </a:lnTo>
                <a:lnTo>
                  <a:pt x="1872256" y="150519"/>
                </a:lnTo>
                <a:lnTo>
                  <a:pt x="0" y="150519"/>
                </a:lnTo>
                <a:close/>
              </a:path>
            </a:pathLst>
          </a:custGeom>
          <a:solidFill>
            <a:srgbClr val="CFE2F3"/>
          </a:solidFill>
          <a:ln>
            <a:noFill/>
          </a:ln>
        </p:spPr>
      </p:sp>
      <p:sp>
        <p:nvSpPr>
          <p:cNvPr id="149" name="Google Shape;149;p5"/>
          <p:cNvSpPr/>
          <p:nvPr/>
        </p:nvSpPr>
        <p:spPr>
          <a:xfrm>
            <a:off x="13121641" y="1546047"/>
            <a:ext cx="4155059" cy="7194907"/>
          </a:xfrm>
          <a:custGeom>
            <a:rect b="b" l="l" r="r" t="t"/>
            <a:pathLst>
              <a:path extrusionOk="0" h="7194907" w="4155059">
                <a:moveTo>
                  <a:pt x="0" y="0"/>
                </a:moveTo>
                <a:lnTo>
                  <a:pt x="4155059" y="0"/>
                </a:lnTo>
                <a:lnTo>
                  <a:pt x="4155059" y="7194907"/>
                </a:lnTo>
                <a:lnTo>
                  <a:pt x="0" y="7194907"/>
                </a:lnTo>
                <a:lnTo>
                  <a:pt x="0" y="0"/>
                </a:lnTo>
                <a:close/>
              </a:path>
            </a:pathLst>
          </a:custGeom>
          <a:blipFill rotWithShape="1">
            <a:blip r:embed="rId3">
              <a:alphaModFix/>
            </a:blip>
            <a:stretch>
              <a:fillRect b="0" l="0" r="0" t="0"/>
            </a:stretch>
          </a:blipFill>
          <a:ln>
            <a:noFill/>
          </a:ln>
        </p:spPr>
      </p:sp>
      <p:sp>
        <p:nvSpPr>
          <p:cNvPr id="150" name="Google Shape;150;p5"/>
          <p:cNvSpPr txBox="1"/>
          <p:nvPr/>
        </p:nvSpPr>
        <p:spPr>
          <a:xfrm>
            <a:off x="715371" y="1032825"/>
            <a:ext cx="10679100" cy="3231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999"/>
              <a:buFont typeface="Arial"/>
              <a:buNone/>
            </a:pPr>
            <a:r>
              <a:rPr b="1" i="0" lang="en-US" sz="6999" u="none" cap="none" strike="noStrike">
                <a:solidFill>
                  <a:srgbClr val="4A4849"/>
                </a:solidFill>
                <a:latin typeface="Arial"/>
                <a:ea typeface="Arial"/>
                <a:cs typeface="Arial"/>
                <a:sym typeface="Arial"/>
              </a:rPr>
              <a:t>What do technical systems have to do with climate and people?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154" name="Shape 154"/>
        <p:cNvGrpSpPr/>
        <p:nvPr/>
      </p:nvGrpSpPr>
      <p:grpSpPr>
        <a:xfrm>
          <a:off x="0" y="0"/>
          <a:ext cx="0" cy="0"/>
          <a:chOff x="0" y="0"/>
          <a:chExt cx="0" cy="0"/>
        </a:xfrm>
      </p:grpSpPr>
      <p:sp>
        <p:nvSpPr>
          <p:cNvPr id="155" name="Google Shape;155;p6"/>
          <p:cNvSpPr/>
          <p:nvPr/>
        </p:nvSpPr>
        <p:spPr>
          <a:xfrm>
            <a:off x="6568563" y="9715500"/>
            <a:ext cx="11719437" cy="571500"/>
          </a:xfrm>
          <a:custGeom>
            <a:rect b="b" l="l" r="r" t="t"/>
            <a:pathLst>
              <a:path extrusionOk="0" h="150519" w="3086601">
                <a:moveTo>
                  <a:pt x="0" y="0"/>
                </a:moveTo>
                <a:lnTo>
                  <a:pt x="3086601" y="0"/>
                </a:lnTo>
                <a:lnTo>
                  <a:pt x="3086601" y="150519"/>
                </a:lnTo>
                <a:lnTo>
                  <a:pt x="0" y="150519"/>
                </a:lnTo>
                <a:close/>
              </a:path>
            </a:pathLst>
          </a:custGeom>
          <a:solidFill>
            <a:srgbClr val="4A4849"/>
          </a:solidFill>
          <a:ln>
            <a:noFill/>
          </a:ln>
        </p:spPr>
      </p:sp>
      <p:sp>
        <p:nvSpPr>
          <p:cNvPr id="156" name="Google Shape;156;p6"/>
          <p:cNvSpPr/>
          <p:nvPr/>
        </p:nvSpPr>
        <p:spPr>
          <a:xfrm>
            <a:off x="-540160" y="9715500"/>
            <a:ext cx="7108723" cy="571500"/>
          </a:xfrm>
          <a:custGeom>
            <a:rect b="b" l="l" r="r" t="t"/>
            <a:pathLst>
              <a:path extrusionOk="0" h="150519" w="1872256">
                <a:moveTo>
                  <a:pt x="0" y="0"/>
                </a:moveTo>
                <a:lnTo>
                  <a:pt x="1872256" y="0"/>
                </a:lnTo>
                <a:lnTo>
                  <a:pt x="1872256" y="150519"/>
                </a:lnTo>
                <a:lnTo>
                  <a:pt x="0" y="150519"/>
                </a:lnTo>
                <a:close/>
              </a:path>
            </a:pathLst>
          </a:custGeom>
          <a:solidFill>
            <a:srgbClr val="5B85A9"/>
          </a:solidFill>
          <a:ln>
            <a:noFill/>
          </a:ln>
        </p:spPr>
      </p:sp>
      <p:sp>
        <p:nvSpPr>
          <p:cNvPr descr="image of an article from The Verge with the headline &quot;Joe Biden signs executive order to speed AI data center construction&quot;" id="157" name="Google Shape;157;p6">
            <a:hlinkClick r:id="rId3"/>
          </p:cNvPr>
          <p:cNvSpPr/>
          <p:nvPr/>
        </p:nvSpPr>
        <p:spPr>
          <a:xfrm>
            <a:off x="11738000" y="5858757"/>
            <a:ext cx="5521300" cy="2981502"/>
          </a:xfrm>
          <a:custGeom>
            <a:rect b="b" l="l" r="r" t="t"/>
            <a:pathLst>
              <a:path extrusionOk="0" h="2981502" w="5521300">
                <a:moveTo>
                  <a:pt x="0" y="0"/>
                </a:moveTo>
                <a:lnTo>
                  <a:pt x="5521300" y="0"/>
                </a:lnTo>
                <a:lnTo>
                  <a:pt x="5521300" y="2981502"/>
                </a:lnTo>
                <a:lnTo>
                  <a:pt x="0" y="2981502"/>
                </a:lnTo>
                <a:lnTo>
                  <a:pt x="0" y="0"/>
                </a:lnTo>
                <a:close/>
              </a:path>
            </a:pathLst>
          </a:custGeom>
          <a:blipFill rotWithShape="1">
            <a:blip r:embed="rId4">
              <a:alphaModFix/>
            </a:blip>
            <a:stretch>
              <a:fillRect b="0" l="0" r="0" t="0"/>
            </a:stretch>
          </a:blipFill>
          <a:ln>
            <a:noFill/>
          </a:ln>
        </p:spPr>
      </p:sp>
      <p:sp>
        <p:nvSpPr>
          <p:cNvPr id="158" name="Google Shape;158;p6"/>
          <p:cNvSpPr/>
          <p:nvPr/>
        </p:nvSpPr>
        <p:spPr>
          <a:xfrm>
            <a:off x="6902269" y="5858757"/>
            <a:ext cx="4483462" cy="2981502"/>
          </a:xfrm>
          <a:custGeom>
            <a:rect b="b" l="l" r="r" t="t"/>
            <a:pathLst>
              <a:path extrusionOk="0" h="2981502" w="4483462">
                <a:moveTo>
                  <a:pt x="0" y="0"/>
                </a:moveTo>
                <a:lnTo>
                  <a:pt x="4483462" y="0"/>
                </a:lnTo>
                <a:lnTo>
                  <a:pt x="4483462" y="2981502"/>
                </a:lnTo>
                <a:lnTo>
                  <a:pt x="0" y="2981502"/>
                </a:lnTo>
                <a:lnTo>
                  <a:pt x="0" y="0"/>
                </a:lnTo>
                <a:close/>
              </a:path>
            </a:pathLst>
          </a:custGeom>
          <a:blipFill rotWithShape="1">
            <a:blip r:embed="rId5">
              <a:alphaModFix/>
            </a:blip>
            <a:stretch>
              <a:fillRect b="0" l="0" r="0" t="0"/>
            </a:stretch>
          </a:blipFill>
          <a:ln>
            <a:noFill/>
          </a:ln>
        </p:spPr>
      </p:sp>
      <p:sp>
        <p:nvSpPr>
          <p:cNvPr id="159" name="Google Shape;159;p6"/>
          <p:cNvSpPr txBox="1"/>
          <p:nvPr/>
        </p:nvSpPr>
        <p:spPr>
          <a:xfrm>
            <a:off x="1038162" y="1695674"/>
            <a:ext cx="4254000" cy="1970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4A4849"/>
                </a:solidFill>
                <a:latin typeface="Arial"/>
                <a:ea typeface="Arial"/>
                <a:cs typeface="Arial"/>
                <a:sym typeface="Arial"/>
              </a:rPr>
              <a:t>INTRODUCING THE ENVIRONMENT + SOCIOTECHNICAL SYSTEMS</a:t>
            </a:r>
            <a:endParaRPr b="0" i="0" sz="1400" u="none" cap="none" strike="noStrike">
              <a:solidFill>
                <a:srgbClr val="000000"/>
              </a:solidFill>
              <a:latin typeface="Arial"/>
              <a:ea typeface="Arial"/>
              <a:cs typeface="Arial"/>
              <a:sym typeface="Arial"/>
            </a:endParaRPr>
          </a:p>
        </p:txBody>
      </p:sp>
      <p:grpSp>
        <p:nvGrpSpPr>
          <p:cNvPr id="160" name="Google Shape;160;p6"/>
          <p:cNvGrpSpPr/>
          <p:nvPr/>
        </p:nvGrpSpPr>
        <p:grpSpPr>
          <a:xfrm>
            <a:off x="1038162" y="5792585"/>
            <a:ext cx="5001975" cy="2812193"/>
            <a:chOff x="0" y="-47625"/>
            <a:chExt cx="6669300" cy="3749590"/>
          </a:xfrm>
        </p:grpSpPr>
        <p:sp>
          <p:nvSpPr>
            <p:cNvPr id="161" name="Google Shape;161;p6"/>
            <p:cNvSpPr txBox="1"/>
            <p:nvPr/>
          </p:nvSpPr>
          <p:spPr>
            <a:xfrm>
              <a:off x="0" y="622165"/>
              <a:ext cx="6669300" cy="3079800"/>
            </a:xfrm>
            <a:prstGeom prst="rect">
              <a:avLst/>
            </a:prstGeom>
            <a:noFill/>
            <a:ln>
              <a:noFill/>
            </a:ln>
          </p:spPr>
          <p:txBody>
            <a:bodyPr anchorCtr="0" anchor="t" bIns="0" lIns="0" spcFirstLastPara="1" rIns="0" wrap="square" tIns="0">
              <a:spAutoFit/>
            </a:bodyPr>
            <a:lstStyle/>
            <a:p>
              <a:pPr indent="-387412"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Bring in a photo of when you see technology interacting with the environment</a:t>
              </a:r>
              <a:endParaRPr b="0" i="0" sz="1400" u="none" cap="none" strike="noStrike">
                <a:solidFill>
                  <a:srgbClr val="000000"/>
                </a:solidFill>
                <a:latin typeface="Arial"/>
                <a:ea typeface="Arial"/>
                <a:cs typeface="Arial"/>
                <a:sym typeface="Arial"/>
              </a:endParaRPr>
            </a:p>
            <a:p>
              <a:pPr indent="-387412"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Bring a news story about how computing or technology may be affecting the environment</a:t>
              </a:r>
              <a:endParaRPr b="0" i="0" sz="1400" u="none" cap="none" strike="noStrike">
                <a:solidFill>
                  <a:srgbClr val="000000"/>
                </a:solidFill>
                <a:latin typeface="Arial"/>
                <a:ea typeface="Arial"/>
                <a:cs typeface="Arial"/>
                <a:sym typeface="Arial"/>
              </a:endParaRPr>
            </a:p>
          </p:txBody>
        </p:sp>
        <p:sp>
          <p:nvSpPr>
            <p:cNvPr id="162" name="Google Shape;162;p6"/>
            <p:cNvSpPr txBox="1"/>
            <p:nvPr/>
          </p:nvSpPr>
          <p:spPr>
            <a:xfrm>
              <a:off x="0" y="-47625"/>
              <a:ext cx="66693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501"/>
                <a:buFont typeface="Arial"/>
                <a:buNone/>
              </a:pPr>
              <a:r>
                <a:rPr b="1" i="0" lang="en-US" sz="2501" u="none" cap="none" strike="noStrike">
                  <a:solidFill>
                    <a:srgbClr val="4A4849"/>
                  </a:solidFill>
                  <a:latin typeface="Arial"/>
                  <a:ea typeface="Arial"/>
                  <a:cs typeface="Arial"/>
                  <a:sym typeface="Arial"/>
                </a:rPr>
                <a:t>Step 2: Assignment Prompts</a:t>
              </a:r>
              <a:endParaRPr b="0" i="0" sz="1400" u="none" cap="none" strike="noStrike">
                <a:solidFill>
                  <a:srgbClr val="000000"/>
                </a:solidFill>
                <a:latin typeface="Arial"/>
                <a:ea typeface="Arial"/>
                <a:cs typeface="Arial"/>
                <a:sym typeface="Arial"/>
              </a:endParaRPr>
            </a:p>
          </p:txBody>
        </p:sp>
      </p:grpSp>
      <p:grpSp>
        <p:nvGrpSpPr>
          <p:cNvPr id="163" name="Google Shape;163;p6"/>
          <p:cNvGrpSpPr/>
          <p:nvPr/>
        </p:nvGrpSpPr>
        <p:grpSpPr>
          <a:xfrm>
            <a:off x="1028700" y="4009870"/>
            <a:ext cx="5011425" cy="1272293"/>
            <a:chOff x="0" y="-47625"/>
            <a:chExt cx="6681900" cy="1696390"/>
          </a:xfrm>
        </p:grpSpPr>
        <p:sp>
          <p:nvSpPr>
            <p:cNvPr id="164" name="Google Shape;164;p6"/>
            <p:cNvSpPr txBox="1"/>
            <p:nvPr/>
          </p:nvSpPr>
          <p:spPr>
            <a:xfrm>
              <a:off x="0" y="622165"/>
              <a:ext cx="6681900" cy="1026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501"/>
                <a:buFont typeface="Arial"/>
                <a:buNone/>
              </a:pPr>
              <a:r>
                <a:rPr b="0" i="1" lang="en-US" sz="2501" u="sng" cap="none" strike="noStrike">
                  <a:solidFill>
                    <a:srgbClr val="4A4849"/>
                  </a:solidFill>
                  <a:latin typeface="Arial"/>
                  <a:ea typeface="Arial"/>
                  <a:cs typeface="Arial"/>
                  <a:sym typeface="Arial"/>
                  <a:hlinkClick r:id="rId6">
                    <a:extLst>
                      <a:ext uri="{A12FA001-AC4F-418D-AE19-62706E023703}">
                        <ahyp:hlinkClr val="tx"/>
                      </a:ext>
                    </a:extLst>
                  </a:hlinkClick>
                </a:rPr>
                <a:t>Breaking down the climate impact of AI</a:t>
              </a:r>
              <a:endParaRPr b="0" i="0" sz="1400" u="none" cap="none" strike="noStrike">
                <a:solidFill>
                  <a:srgbClr val="000000"/>
                </a:solidFill>
                <a:latin typeface="Arial"/>
                <a:ea typeface="Arial"/>
                <a:cs typeface="Arial"/>
                <a:sym typeface="Arial"/>
              </a:endParaRPr>
            </a:p>
          </p:txBody>
        </p:sp>
        <p:sp>
          <p:nvSpPr>
            <p:cNvPr id="165" name="Google Shape;165;p6"/>
            <p:cNvSpPr txBox="1"/>
            <p:nvPr/>
          </p:nvSpPr>
          <p:spPr>
            <a:xfrm>
              <a:off x="0" y="-47625"/>
              <a:ext cx="66819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501"/>
                <a:buFont typeface="Arial"/>
                <a:buNone/>
              </a:pPr>
              <a:r>
                <a:rPr b="1" i="0" lang="en-US" sz="2501" u="none" cap="none" strike="noStrike">
                  <a:solidFill>
                    <a:srgbClr val="4A4849"/>
                  </a:solidFill>
                  <a:latin typeface="Arial"/>
                  <a:ea typeface="Arial"/>
                  <a:cs typeface="Arial"/>
                  <a:sym typeface="Arial"/>
                </a:rPr>
                <a:t>Step 1: Watch</a:t>
              </a:r>
              <a:endParaRPr b="0" i="0" sz="1400" u="none" cap="none" strike="noStrike">
                <a:solidFill>
                  <a:srgbClr val="000000"/>
                </a:solidFill>
                <a:latin typeface="Arial"/>
                <a:ea typeface="Arial"/>
                <a:cs typeface="Arial"/>
                <a:sym typeface="Arial"/>
              </a:endParaRPr>
            </a:p>
          </p:txBody>
        </p:sp>
      </p:grpSp>
      <p:grpSp>
        <p:nvGrpSpPr>
          <p:cNvPr id="166" name="Google Shape;166;p6"/>
          <p:cNvGrpSpPr/>
          <p:nvPr/>
        </p:nvGrpSpPr>
        <p:grpSpPr>
          <a:xfrm>
            <a:off x="7108337" y="1631380"/>
            <a:ext cx="10150875" cy="3582143"/>
            <a:chOff x="0" y="-47625"/>
            <a:chExt cx="13534500" cy="4776190"/>
          </a:xfrm>
        </p:grpSpPr>
        <p:sp>
          <p:nvSpPr>
            <p:cNvPr id="167" name="Google Shape;167;p6"/>
            <p:cNvSpPr txBox="1"/>
            <p:nvPr/>
          </p:nvSpPr>
          <p:spPr>
            <a:xfrm>
              <a:off x="0" y="622165"/>
              <a:ext cx="13534500" cy="4106400"/>
            </a:xfrm>
            <a:prstGeom prst="rect">
              <a:avLst/>
            </a:prstGeom>
            <a:noFill/>
            <a:ln>
              <a:noFill/>
            </a:ln>
          </p:spPr>
          <p:txBody>
            <a:bodyPr anchorCtr="0" anchor="t" bIns="0" lIns="0" spcFirstLastPara="1" rIns="0" wrap="square" tIns="0">
              <a:spAutoFit/>
            </a:bodyPr>
            <a:lstStyle/>
            <a:p>
              <a:pPr indent="-387412"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Have students share their photos and news stories in small groups (2-4) [see examples of photos and news stories below]. </a:t>
              </a:r>
              <a:endParaRPr b="0" i="0" sz="1400" u="none" cap="none" strike="noStrike">
                <a:solidFill>
                  <a:srgbClr val="000000"/>
                </a:solidFill>
                <a:latin typeface="Arial"/>
                <a:ea typeface="Arial"/>
                <a:cs typeface="Arial"/>
                <a:sym typeface="Arial"/>
              </a:endParaRPr>
            </a:p>
            <a:p>
              <a:pPr indent="-387412"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You can prompt students to map the linkages between the photos and news stories they brought in. They can use parts of the reading to create links between the different artifacts they brought in. </a:t>
              </a:r>
              <a:endParaRPr b="0" i="0" sz="1400" u="none" cap="none" strike="noStrike">
                <a:solidFill>
                  <a:srgbClr val="000000"/>
                </a:solidFill>
                <a:latin typeface="Arial"/>
                <a:ea typeface="Arial"/>
                <a:cs typeface="Arial"/>
                <a:sym typeface="Arial"/>
              </a:endParaRPr>
            </a:p>
            <a:p>
              <a:pPr indent="-387412"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Gather the class and do a group gallery walk. Have each small group present to the whole class the map they created linking each of their news stories and photos.</a:t>
              </a:r>
              <a:endParaRPr b="0" i="0" sz="1400" u="none" cap="none" strike="noStrike">
                <a:solidFill>
                  <a:srgbClr val="000000"/>
                </a:solidFill>
                <a:latin typeface="Arial"/>
                <a:ea typeface="Arial"/>
                <a:cs typeface="Arial"/>
                <a:sym typeface="Arial"/>
              </a:endParaRPr>
            </a:p>
          </p:txBody>
        </p:sp>
        <p:sp>
          <p:nvSpPr>
            <p:cNvPr id="168" name="Google Shape;168;p6"/>
            <p:cNvSpPr txBox="1"/>
            <p:nvPr/>
          </p:nvSpPr>
          <p:spPr>
            <a:xfrm>
              <a:off x="0" y="-47625"/>
              <a:ext cx="135345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501"/>
                <a:buFont typeface="Arial"/>
                <a:buNone/>
              </a:pPr>
              <a:r>
                <a:rPr b="1" i="0" lang="en-US" sz="2501" u="none" cap="none" strike="noStrike">
                  <a:solidFill>
                    <a:srgbClr val="4A4849"/>
                  </a:solidFill>
                  <a:latin typeface="Arial"/>
                  <a:ea typeface="Arial"/>
                  <a:cs typeface="Arial"/>
                  <a:sym typeface="Arial"/>
                </a:rPr>
                <a:t>Step 3: Small Group Sharing</a:t>
              </a:r>
              <a:endParaRPr b="0" i="0" sz="1400" u="none" cap="none" strike="noStrike">
                <a:solidFill>
                  <a:srgbClr val="000000"/>
                </a:solidFill>
                <a:latin typeface="Arial"/>
                <a:ea typeface="Arial"/>
                <a:cs typeface="Arial"/>
                <a:sym typeface="Arial"/>
              </a:endParaRPr>
            </a:p>
          </p:txBody>
        </p:sp>
      </p:grpSp>
      <p:sp>
        <p:nvSpPr>
          <p:cNvPr id="169" name="Google Shape;169;p6"/>
          <p:cNvSpPr txBox="1"/>
          <p:nvPr/>
        </p:nvSpPr>
        <p:spPr>
          <a:xfrm>
            <a:off x="6771378" y="9039769"/>
            <a:ext cx="4745100" cy="3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101"/>
              <a:buFont typeface="Arial"/>
              <a:buNone/>
            </a:pPr>
            <a:r>
              <a:rPr b="0" i="0" lang="en-US" sz="2101" u="none" cap="none" strike="noStrike">
                <a:solidFill>
                  <a:srgbClr val="4A4849"/>
                </a:solidFill>
                <a:latin typeface="Arial"/>
                <a:ea typeface="Arial"/>
                <a:cs typeface="Arial"/>
                <a:sym typeface="Arial"/>
              </a:rPr>
              <a:t>Sample photo </a:t>
            </a:r>
            <a:endParaRPr b="0" i="0" sz="1400" u="none" cap="none" strike="noStrike">
              <a:solidFill>
                <a:srgbClr val="000000"/>
              </a:solidFill>
              <a:latin typeface="Arial"/>
              <a:ea typeface="Arial"/>
              <a:cs typeface="Arial"/>
              <a:sym typeface="Arial"/>
            </a:endParaRPr>
          </a:p>
        </p:txBody>
      </p:sp>
      <p:sp>
        <p:nvSpPr>
          <p:cNvPr id="170" name="Google Shape;170;p6"/>
          <p:cNvSpPr txBox="1"/>
          <p:nvPr/>
        </p:nvSpPr>
        <p:spPr>
          <a:xfrm>
            <a:off x="12126028" y="9039734"/>
            <a:ext cx="4745100" cy="323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rgbClr val="4A4849"/>
                </a:solidFill>
                <a:latin typeface="Arial"/>
                <a:ea typeface="Arial"/>
                <a:cs typeface="Arial"/>
                <a:sym typeface="Arial"/>
              </a:rPr>
              <a:t>Sample </a:t>
            </a:r>
            <a:r>
              <a:rPr b="0" i="0" lang="en-US" sz="2100" u="sng" cap="none" strike="noStrike">
                <a:solidFill>
                  <a:srgbClr val="4A4849"/>
                </a:solidFill>
                <a:latin typeface="Arial"/>
                <a:ea typeface="Arial"/>
                <a:cs typeface="Arial"/>
                <a:sym typeface="Arial"/>
                <a:hlinkClick r:id="rId7">
                  <a:extLst>
                    <a:ext uri="{A12FA001-AC4F-418D-AE19-62706E023703}">
                      <ahyp:hlinkClr val="tx"/>
                    </a:ext>
                  </a:extLst>
                </a:hlinkClick>
              </a:rPr>
              <a:t>news story</a:t>
            </a:r>
            <a:r>
              <a:rPr b="0" i="0" lang="en-US" sz="2100" u="none" cap="none" strike="noStrike">
                <a:solidFill>
                  <a:srgbClr val="4A4849"/>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71" name="Google Shape;171;p6"/>
          <p:cNvGrpSpPr/>
          <p:nvPr/>
        </p:nvGrpSpPr>
        <p:grpSpPr>
          <a:xfrm>
            <a:off x="710844" y="-678683"/>
            <a:ext cx="16355793" cy="9518942"/>
            <a:chOff x="-1672218" y="-2293200"/>
            <a:chExt cx="4307700" cy="2507042"/>
          </a:xfrm>
        </p:grpSpPr>
        <p:sp>
          <p:nvSpPr>
            <p:cNvPr id="172" name="Google Shape;172;p6"/>
            <p:cNvSpPr/>
            <p:nvPr/>
          </p:nvSpPr>
          <p:spPr>
            <a:xfrm>
              <a:off x="0" y="0"/>
              <a:ext cx="1097721" cy="213842"/>
            </a:xfrm>
            <a:custGeom>
              <a:rect b="b" l="l" r="r" t="t"/>
              <a:pathLst>
                <a:path extrusionOk="0" h="213842" w="1097721">
                  <a:moveTo>
                    <a:pt x="0" y="0"/>
                  </a:moveTo>
                  <a:lnTo>
                    <a:pt x="1097721" y="0"/>
                  </a:lnTo>
                  <a:lnTo>
                    <a:pt x="1097721" y="213842"/>
                  </a:lnTo>
                  <a:lnTo>
                    <a:pt x="0" y="213842"/>
                  </a:lnTo>
                  <a:close/>
                </a:path>
              </a:pathLst>
            </a:custGeom>
            <a:solidFill>
              <a:srgbClr val="000000">
                <a:alpha val="0"/>
              </a:srgbClr>
            </a:solidFill>
            <a:ln>
              <a:noFill/>
            </a:ln>
          </p:spPr>
        </p:sp>
        <p:sp>
          <p:nvSpPr>
            <p:cNvPr id="173" name="Google Shape;173;p6"/>
            <p:cNvSpPr txBox="1"/>
            <p:nvPr/>
          </p:nvSpPr>
          <p:spPr>
            <a:xfrm>
              <a:off x="-1672218" y="-2293200"/>
              <a:ext cx="4307700" cy="564000"/>
            </a:xfrm>
            <a:prstGeom prst="rect">
              <a:avLst/>
            </a:prstGeom>
            <a:noFill/>
            <a:ln>
              <a:noFill/>
            </a:ln>
          </p:spPr>
          <p:txBody>
            <a:bodyPr anchorCtr="0" anchor="ctr" bIns="50800" lIns="50800" spcFirstLastPara="1" rIns="50800" wrap="square" tIns="50800">
              <a:noAutofit/>
            </a:bodyPr>
            <a:lstStyle/>
            <a:p>
              <a:pPr indent="0" lvl="0" marL="0" rtl="0" algn="r">
                <a:spcBef>
                  <a:spcPts val="0"/>
                </a:spcBef>
                <a:spcAft>
                  <a:spcPts val="0"/>
                </a:spcAft>
                <a:buNone/>
              </a:pPr>
              <a:r>
                <a:rPr lang="en-US" sz="1800"/>
                <a:t>Left: Photo courtesy of </a:t>
              </a:r>
              <a:r>
                <a:rPr lang="en-US" sz="1800" u="sng">
                  <a:solidFill>
                    <a:schemeClr val="hlink"/>
                  </a:solidFill>
                  <a:hlinkClick r:id="rId8"/>
                </a:rPr>
                <a:t>World Bank Photo Collection</a:t>
              </a:r>
              <a:r>
                <a:rPr lang="en-US" sz="1800"/>
                <a:t> on Flickr. License: CC BY-NC-ND. This content is excluded from our Creative Commons license. Right: Photo © Vox Media. All rights reserved. This content is excluded from our Creative Commons license. For more information, see https://ocw.mit.edu/help/faq-fair-use/.For more information, see </a:t>
              </a:r>
              <a:r>
                <a:rPr lang="en-US" sz="1800" u="sng">
                  <a:solidFill>
                    <a:schemeClr val="hlink"/>
                  </a:solidFill>
                  <a:hlinkClick r:id="rId9"/>
                </a:rPr>
                <a:t>https://ocw.mit.edu</a:t>
              </a:r>
              <a:r>
                <a:rPr lang="en-US" sz="1800" u="sng">
                  <a:solidFill>
                    <a:schemeClr val="hlink"/>
                  </a:solidFill>
                  <a:hlinkClick r:id="rId10"/>
                </a:rPr>
                <a:t>/h</a:t>
              </a:r>
              <a:r>
                <a:rPr lang="en-US" sz="1800" u="sng">
                  <a:solidFill>
                    <a:schemeClr val="hlink"/>
                  </a:solidFill>
                  <a:hlinkClick r:id="rId11"/>
                </a:rPr>
                <a:t>elp/faq-fair-use/</a:t>
              </a:r>
              <a:r>
                <a:rPr lang="en-US" sz="1800"/>
                <a:t>.</a:t>
              </a:r>
              <a:endParaRPr sz="1800"/>
            </a:p>
          </p:txBody>
        </p:sp>
      </p:grpSp>
      <p:grpSp>
        <p:nvGrpSpPr>
          <p:cNvPr id="174" name="Google Shape;174;p6"/>
          <p:cNvGrpSpPr/>
          <p:nvPr/>
        </p:nvGrpSpPr>
        <p:grpSpPr>
          <a:xfrm>
            <a:off x="962025" y="1003725"/>
            <a:ext cx="8746178" cy="458700"/>
            <a:chOff x="962025" y="1003725"/>
            <a:chExt cx="8746178" cy="458700"/>
          </a:xfrm>
        </p:grpSpPr>
        <p:sp>
          <p:nvSpPr>
            <p:cNvPr id="175" name="Google Shape;175;p6"/>
            <p:cNvSpPr/>
            <p:nvPr/>
          </p:nvSpPr>
          <p:spPr>
            <a:xfrm>
              <a:off x="962025" y="1003725"/>
              <a:ext cx="1928700" cy="458700"/>
            </a:xfrm>
            <a:prstGeom prst="roundRect">
              <a:avLst>
                <a:gd fmla="val 45896" name="adj"/>
              </a:avLst>
            </a:prstGeom>
            <a:solidFill>
              <a:srgbClr val="5B85A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76" name="Google Shape;176;p6"/>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000"/>
                <a:buFont typeface="Arial"/>
                <a:buNone/>
              </a:pPr>
              <a:r>
                <a:rPr b="0" i="0" lang="en-US" sz="2000" u="none" cap="none" strike="noStrike">
                  <a:solidFill>
                    <a:srgbClr val="FAF6EE"/>
                  </a:solidFill>
                  <a:latin typeface="Arial"/>
                  <a:ea typeface="Arial"/>
                  <a:cs typeface="Arial"/>
                  <a:sym typeface="Arial"/>
                </a:rPr>
                <a:t>ACTIVITY #1</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180" name="Shape 180"/>
        <p:cNvGrpSpPr/>
        <p:nvPr/>
      </p:nvGrpSpPr>
      <p:grpSpPr>
        <a:xfrm>
          <a:off x="0" y="0"/>
          <a:ext cx="0" cy="0"/>
          <a:chOff x="0" y="0"/>
          <a:chExt cx="0" cy="0"/>
        </a:xfrm>
      </p:grpSpPr>
      <p:sp>
        <p:nvSpPr>
          <p:cNvPr id="181" name="Google Shape;181;p7"/>
          <p:cNvSpPr/>
          <p:nvPr/>
        </p:nvSpPr>
        <p:spPr>
          <a:xfrm>
            <a:off x="-1248082" y="9715500"/>
            <a:ext cx="19536082" cy="571500"/>
          </a:xfrm>
          <a:custGeom>
            <a:rect b="b" l="l" r="r" t="t"/>
            <a:pathLst>
              <a:path extrusionOk="0" h="150519" w="5145306">
                <a:moveTo>
                  <a:pt x="0" y="0"/>
                </a:moveTo>
                <a:lnTo>
                  <a:pt x="5145306" y="0"/>
                </a:lnTo>
                <a:lnTo>
                  <a:pt x="5145306" y="150519"/>
                </a:lnTo>
                <a:lnTo>
                  <a:pt x="0" y="150519"/>
                </a:lnTo>
                <a:close/>
              </a:path>
            </a:pathLst>
          </a:custGeom>
          <a:solidFill>
            <a:srgbClr val="4A4849"/>
          </a:solidFill>
          <a:ln>
            <a:noFill/>
          </a:ln>
        </p:spPr>
      </p:sp>
      <p:sp>
        <p:nvSpPr>
          <p:cNvPr id="182" name="Google Shape;182;p7"/>
          <p:cNvSpPr/>
          <p:nvPr/>
        </p:nvSpPr>
        <p:spPr>
          <a:xfrm>
            <a:off x="12109962" y="0"/>
            <a:ext cx="7108723" cy="10287000"/>
          </a:xfrm>
          <a:custGeom>
            <a:rect b="b" l="l" r="r" t="t"/>
            <a:pathLst>
              <a:path extrusionOk="0" h="2709333" w="1872256">
                <a:moveTo>
                  <a:pt x="0" y="0"/>
                </a:moveTo>
                <a:lnTo>
                  <a:pt x="1872256" y="0"/>
                </a:lnTo>
                <a:lnTo>
                  <a:pt x="1872256" y="2709333"/>
                </a:lnTo>
                <a:lnTo>
                  <a:pt x="0" y="2709333"/>
                </a:lnTo>
                <a:close/>
              </a:path>
            </a:pathLst>
          </a:custGeom>
          <a:solidFill>
            <a:srgbClr val="5B85A9"/>
          </a:solidFill>
          <a:ln>
            <a:noFill/>
          </a:ln>
        </p:spPr>
      </p:sp>
      <p:grpSp>
        <p:nvGrpSpPr>
          <p:cNvPr id="183" name="Google Shape;183;p7"/>
          <p:cNvGrpSpPr/>
          <p:nvPr/>
        </p:nvGrpSpPr>
        <p:grpSpPr>
          <a:xfrm>
            <a:off x="876787" y="2255816"/>
            <a:ext cx="10425375" cy="5775370"/>
            <a:chOff x="0" y="-174542"/>
            <a:chExt cx="13900500" cy="7700493"/>
          </a:xfrm>
        </p:grpSpPr>
        <p:sp>
          <p:nvSpPr>
            <p:cNvPr id="184" name="Google Shape;184;p7"/>
            <p:cNvSpPr txBox="1"/>
            <p:nvPr/>
          </p:nvSpPr>
          <p:spPr>
            <a:xfrm>
              <a:off x="0" y="-174542"/>
              <a:ext cx="13900500" cy="666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831"/>
                <a:buFont typeface="Arial"/>
                <a:buNone/>
              </a:pPr>
              <a:r>
                <a:rPr b="1" i="0" lang="en-US" sz="10831" u="none" cap="none" strike="noStrike">
                  <a:solidFill>
                    <a:srgbClr val="4A4849"/>
                  </a:solidFill>
                  <a:latin typeface="Arial"/>
                  <a:ea typeface="Arial"/>
                  <a:cs typeface="Arial"/>
                  <a:sym typeface="Arial"/>
                </a:rPr>
                <a:t>What is a sociotechnical system?</a:t>
              </a:r>
              <a:endParaRPr b="0" i="0" sz="1400" u="none" cap="none" strike="noStrike">
                <a:solidFill>
                  <a:srgbClr val="000000"/>
                </a:solidFill>
                <a:latin typeface="Arial"/>
                <a:ea typeface="Arial"/>
                <a:cs typeface="Arial"/>
                <a:sym typeface="Arial"/>
              </a:endParaRPr>
            </a:p>
          </p:txBody>
        </p:sp>
        <p:sp>
          <p:nvSpPr>
            <p:cNvPr id="185" name="Google Shape;185;p7"/>
            <p:cNvSpPr txBox="1"/>
            <p:nvPr/>
          </p:nvSpPr>
          <p:spPr>
            <a:xfrm>
              <a:off x="0" y="6869251"/>
              <a:ext cx="13528500" cy="65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4A4849"/>
                  </a:solidFill>
                  <a:latin typeface="Arial"/>
                  <a:ea typeface="Arial"/>
                  <a:cs typeface="Arial"/>
                  <a:sym typeface="Arial"/>
                </a:rPr>
                <a:t>PART 2</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189" name="Shape 189"/>
        <p:cNvGrpSpPr/>
        <p:nvPr/>
      </p:nvGrpSpPr>
      <p:grpSpPr>
        <a:xfrm>
          <a:off x="0" y="0"/>
          <a:ext cx="0" cy="0"/>
          <a:chOff x="0" y="0"/>
          <a:chExt cx="0" cy="0"/>
        </a:xfrm>
      </p:grpSpPr>
      <p:sp>
        <p:nvSpPr>
          <p:cNvPr id="190" name="Google Shape;190;p8"/>
          <p:cNvSpPr/>
          <p:nvPr/>
        </p:nvSpPr>
        <p:spPr>
          <a:xfrm>
            <a:off x="-1248082" y="9715500"/>
            <a:ext cx="13358044" cy="571500"/>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grpSp>
        <p:nvGrpSpPr>
          <p:cNvPr id="191" name="Google Shape;191;p8"/>
          <p:cNvGrpSpPr/>
          <p:nvPr/>
        </p:nvGrpSpPr>
        <p:grpSpPr>
          <a:xfrm>
            <a:off x="1028700" y="1083264"/>
            <a:ext cx="10483875" cy="7802358"/>
            <a:chOff x="0" y="66675"/>
            <a:chExt cx="13978500" cy="10403144"/>
          </a:xfrm>
        </p:grpSpPr>
        <p:sp>
          <p:nvSpPr>
            <p:cNvPr id="192" name="Google Shape;192;p8"/>
            <p:cNvSpPr txBox="1"/>
            <p:nvPr/>
          </p:nvSpPr>
          <p:spPr>
            <a:xfrm>
              <a:off x="0" y="66675"/>
              <a:ext cx="13978500" cy="2872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999"/>
                <a:buFont typeface="Arial"/>
                <a:buNone/>
              </a:pPr>
              <a:r>
                <a:rPr b="1" i="0" lang="en-US" sz="6999" u="none" cap="none" strike="noStrike">
                  <a:solidFill>
                    <a:srgbClr val="4A4849"/>
                  </a:solidFill>
                  <a:latin typeface="Arial"/>
                  <a:ea typeface="Arial"/>
                  <a:cs typeface="Arial"/>
                  <a:sym typeface="Arial"/>
                </a:rPr>
                <a:t>Definitions of socio-technical systems</a:t>
              </a:r>
              <a:endParaRPr b="0" i="0" sz="1400" u="none" cap="none" strike="noStrike">
                <a:solidFill>
                  <a:srgbClr val="000000"/>
                </a:solidFill>
                <a:latin typeface="Arial"/>
                <a:ea typeface="Arial"/>
                <a:cs typeface="Arial"/>
                <a:sym typeface="Arial"/>
              </a:endParaRPr>
            </a:p>
          </p:txBody>
        </p:sp>
        <p:sp>
          <p:nvSpPr>
            <p:cNvPr id="193" name="Google Shape;193;p8"/>
            <p:cNvSpPr txBox="1"/>
            <p:nvPr/>
          </p:nvSpPr>
          <p:spPr>
            <a:xfrm>
              <a:off x="0" y="4228292"/>
              <a:ext cx="13877100" cy="2135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601"/>
                <a:buFont typeface="Arial"/>
                <a:buNone/>
              </a:pPr>
              <a:r>
                <a:rPr b="0" i="0" lang="en-US" sz="2601" u="none" cap="none" strike="noStrike">
                  <a:solidFill>
                    <a:srgbClr val="4A4849"/>
                  </a:solidFill>
                  <a:latin typeface="Arial"/>
                  <a:ea typeface="Arial"/>
                  <a:cs typeface="Arial"/>
                  <a:sym typeface="Arial"/>
                </a:rPr>
                <a:t>For this module, we’re going to take a socio-technical approach. Broadly defined, this means thinking and designing with technology, people, and communities in mind. We want to think beyond just specifications and parameters of technical systems.</a:t>
              </a:r>
              <a:endParaRPr b="0" i="0" sz="1400" u="none" cap="none" strike="noStrike">
                <a:solidFill>
                  <a:srgbClr val="000000"/>
                </a:solidFill>
                <a:latin typeface="Arial"/>
                <a:ea typeface="Arial"/>
                <a:cs typeface="Arial"/>
                <a:sym typeface="Arial"/>
              </a:endParaRPr>
            </a:p>
          </p:txBody>
        </p:sp>
        <p:sp>
          <p:nvSpPr>
            <p:cNvPr id="194" name="Google Shape;194;p8"/>
            <p:cNvSpPr txBox="1"/>
            <p:nvPr/>
          </p:nvSpPr>
          <p:spPr>
            <a:xfrm>
              <a:off x="0" y="7800719"/>
              <a:ext cx="13877100" cy="2669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601"/>
                <a:buFont typeface="Arial"/>
                <a:buNone/>
              </a:pPr>
              <a:r>
                <a:rPr b="0" i="0" lang="en-US" sz="2601" u="none" cap="none" strike="noStrike">
                  <a:solidFill>
                    <a:srgbClr val="4A4849"/>
                  </a:solidFill>
                  <a:latin typeface="Arial"/>
                  <a:ea typeface="Arial"/>
                  <a:cs typeface="Arial"/>
                  <a:sym typeface="Arial"/>
                </a:rPr>
                <a:t>There’s a significant amount of literature on socio-technical systems. In this module, we’ll focus on them as a way to understand technology within a broader social context. Machines and technologies have always required users and impacted people, so this is not a new way of thinking.</a:t>
              </a:r>
              <a:endParaRPr b="0" i="0" sz="1400" u="none" cap="none" strike="noStrike">
                <a:solidFill>
                  <a:srgbClr val="000000"/>
                </a:solidFill>
                <a:latin typeface="Arial"/>
                <a:ea typeface="Arial"/>
                <a:cs typeface="Arial"/>
                <a:sym typeface="Arial"/>
              </a:endParaRPr>
            </a:p>
          </p:txBody>
        </p:sp>
        <p:sp>
          <p:nvSpPr>
            <p:cNvPr id="195" name="Google Shape;195;p8"/>
            <p:cNvSpPr txBox="1"/>
            <p:nvPr/>
          </p:nvSpPr>
          <p:spPr>
            <a:xfrm>
              <a:off x="0" y="3536489"/>
              <a:ext cx="138771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601"/>
                <a:buFont typeface="Arial"/>
                <a:buNone/>
              </a:pPr>
              <a:r>
                <a:rPr b="1" i="0" lang="en-US" sz="2601" u="none" cap="none" strike="noStrike">
                  <a:solidFill>
                    <a:srgbClr val="4A4849"/>
                  </a:solidFill>
                  <a:latin typeface="Arial"/>
                  <a:ea typeface="Arial"/>
                  <a:cs typeface="Arial"/>
                  <a:sym typeface="Arial"/>
                </a:rPr>
                <a:t>Definition</a:t>
              </a:r>
              <a:endParaRPr b="0" i="0" sz="1400" u="none" cap="none" strike="noStrike">
                <a:solidFill>
                  <a:srgbClr val="000000"/>
                </a:solidFill>
                <a:latin typeface="Arial"/>
                <a:ea typeface="Arial"/>
                <a:cs typeface="Arial"/>
                <a:sym typeface="Arial"/>
              </a:endParaRPr>
            </a:p>
          </p:txBody>
        </p:sp>
        <p:sp>
          <p:nvSpPr>
            <p:cNvPr id="196" name="Google Shape;196;p8"/>
            <p:cNvSpPr txBox="1"/>
            <p:nvPr/>
          </p:nvSpPr>
          <p:spPr>
            <a:xfrm>
              <a:off x="0" y="7108916"/>
              <a:ext cx="138771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601"/>
                <a:buFont typeface="Arial"/>
                <a:buNone/>
              </a:pPr>
              <a:r>
                <a:rPr b="1" i="0" lang="en-US" sz="2601" u="none" cap="none" strike="noStrike">
                  <a:solidFill>
                    <a:srgbClr val="4A4849"/>
                  </a:solidFill>
                  <a:latin typeface="Arial"/>
                  <a:ea typeface="Arial"/>
                  <a:cs typeface="Arial"/>
                  <a:sym typeface="Arial"/>
                </a:rPr>
                <a:t>What does this mean?</a:t>
              </a:r>
              <a:endParaRPr b="0" i="0" sz="1400" u="none" cap="none" strike="noStrike">
                <a:solidFill>
                  <a:srgbClr val="000000"/>
                </a:solidFill>
                <a:latin typeface="Arial"/>
                <a:ea typeface="Arial"/>
                <a:cs typeface="Arial"/>
                <a:sym typeface="Arial"/>
              </a:endParaRPr>
            </a:p>
          </p:txBody>
        </p:sp>
      </p:grpSp>
      <p:sp>
        <p:nvSpPr>
          <p:cNvPr id="197" name="Google Shape;197;p8"/>
          <p:cNvSpPr/>
          <p:nvPr/>
        </p:nvSpPr>
        <p:spPr>
          <a:xfrm>
            <a:off x="12109962" y="9715500"/>
            <a:ext cx="6178038" cy="596982"/>
          </a:xfrm>
          <a:custGeom>
            <a:rect b="b" l="l" r="r" t="t"/>
            <a:pathLst>
              <a:path extrusionOk="0" h="157230" w="1627138">
                <a:moveTo>
                  <a:pt x="0" y="0"/>
                </a:moveTo>
                <a:lnTo>
                  <a:pt x="1627138" y="0"/>
                </a:lnTo>
                <a:lnTo>
                  <a:pt x="1627138" y="157230"/>
                </a:lnTo>
                <a:lnTo>
                  <a:pt x="0" y="157230"/>
                </a:lnTo>
                <a:close/>
              </a:path>
            </a:pathLst>
          </a:custGeom>
          <a:solidFill>
            <a:srgbClr val="5B85A9"/>
          </a:solidFill>
          <a:ln>
            <a:noFill/>
          </a:ln>
        </p:spPr>
      </p:sp>
      <p:sp>
        <p:nvSpPr>
          <p:cNvPr id="198" name="Google Shape;198;p8"/>
          <p:cNvSpPr/>
          <p:nvPr/>
        </p:nvSpPr>
        <p:spPr>
          <a:xfrm>
            <a:off x="12109962" y="0"/>
            <a:ext cx="7108723" cy="9715500"/>
          </a:xfrm>
          <a:custGeom>
            <a:rect b="b" l="l" r="r" t="t"/>
            <a:pathLst>
              <a:path extrusionOk="0" h="9715500" w="7108723">
                <a:moveTo>
                  <a:pt x="0" y="0"/>
                </a:moveTo>
                <a:lnTo>
                  <a:pt x="7108723" y="0"/>
                </a:lnTo>
                <a:lnTo>
                  <a:pt x="7108723" y="9715500"/>
                </a:lnTo>
                <a:lnTo>
                  <a:pt x="0" y="9715500"/>
                </a:lnTo>
                <a:lnTo>
                  <a:pt x="0" y="0"/>
                </a:lnTo>
                <a:close/>
              </a:path>
            </a:pathLst>
          </a:custGeom>
          <a:blipFill rotWithShape="1">
            <a:blip r:embed="rId3">
              <a:alphaModFix/>
            </a:blip>
            <a:stretch>
              <a:fillRect b="0" l="-50859" r="-31353" t="0"/>
            </a:stretch>
          </a:blipFill>
          <a:ln>
            <a:noFill/>
          </a:ln>
        </p:spPr>
      </p:sp>
      <p:sp>
        <p:nvSpPr>
          <p:cNvPr id="199" name="Google Shape;199;p8"/>
          <p:cNvSpPr txBox="1"/>
          <p:nvPr/>
        </p:nvSpPr>
        <p:spPr>
          <a:xfrm>
            <a:off x="12109962" y="-12"/>
            <a:ext cx="6178200" cy="741600"/>
          </a:xfrm>
          <a:prstGeom prst="rect">
            <a:avLst/>
          </a:prstGeom>
          <a:noFill/>
          <a:ln>
            <a:noFill/>
          </a:ln>
        </p:spPr>
        <p:txBody>
          <a:bodyPr anchorCtr="0" anchor="ctr" bIns="50800" lIns="50800" spcFirstLastPara="1" rIns="50800" wrap="square" tIns="50800">
            <a:noAutofit/>
          </a:bodyPr>
          <a:lstStyle/>
          <a:p>
            <a:pPr indent="0" lvl="0" marL="0" marR="0" rtl="0" algn="ctr">
              <a:lnSpc>
                <a:spcPct val="140025"/>
              </a:lnSpc>
              <a:spcBef>
                <a:spcPts val="0"/>
              </a:spcBef>
              <a:spcAft>
                <a:spcPts val="0"/>
              </a:spcAft>
              <a:buClr>
                <a:srgbClr val="000000"/>
              </a:buClr>
              <a:buSzPts val="1599"/>
              <a:buFont typeface="Arial"/>
              <a:buNone/>
            </a:pPr>
            <a:r>
              <a:rPr b="0" i="0" lang="en-US" sz="1599" u="none" cap="none" strike="noStrike">
                <a:solidFill>
                  <a:srgbClr val="FFFFFF"/>
                </a:solidFill>
                <a:latin typeface="Arial"/>
                <a:ea typeface="Arial"/>
                <a:cs typeface="Arial"/>
                <a:sym typeface="Arial"/>
              </a:rPr>
              <a:t>Photo by </a:t>
            </a:r>
            <a:r>
              <a:rPr b="0" i="0" lang="en-US" sz="1599" u="sng" cap="none" strike="noStrike">
                <a:solidFill>
                  <a:srgbClr val="FFFFFF"/>
                </a:solidFill>
                <a:latin typeface="Arial"/>
                <a:ea typeface="Arial"/>
                <a:cs typeface="Arial"/>
                <a:sym typeface="Arial"/>
                <a:hlinkClick r:id="rId4">
                  <a:extLst>
                    <a:ext uri="{A12FA001-AC4F-418D-AE19-62706E023703}">
                      <ahyp:hlinkClr val="tx"/>
                    </a:ext>
                  </a:extLst>
                </a:hlinkClick>
              </a:rPr>
              <a:t>Creator</a:t>
            </a:r>
            <a:r>
              <a:rPr b="0" i="0" lang="en-US" sz="1599" u="none" cap="none" strike="noStrike">
                <a:solidFill>
                  <a:srgbClr val="FFFFFF"/>
                </a:solidFill>
                <a:latin typeface="Arial"/>
                <a:ea typeface="Arial"/>
                <a:cs typeface="Arial"/>
                <a:sym typeface="Arial"/>
              </a:rPr>
              <a:t> on </a:t>
            </a:r>
            <a:r>
              <a:rPr b="0" i="0" lang="en-US" sz="1599" u="sng" cap="none" strike="noStrike">
                <a:solidFill>
                  <a:srgbClr val="FFFFFF"/>
                </a:solidFill>
                <a:latin typeface="Arial"/>
                <a:ea typeface="Arial"/>
                <a:cs typeface="Arial"/>
                <a:sym typeface="Arial"/>
                <a:hlinkClick r:id="rId5">
                  <a:extLst>
                    <a:ext uri="{A12FA001-AC4F-418D-AE19-62706E023703}">
                      <ahyp:hlinkClr val="tx"/>
                    </a:ext>
                  </a:extLst>
                </a:hlinkClick>
              </a:rPr>
              <a:t>Unsplash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203" name="Shape 203"/>
        <p:cNvGrpSpPr/>
        <p:nvPr/>
      </p:nvGrpSpPr>
      <p:grpSpPr>
        <a:xfrm>
          <a:off x="0" y="0"/>
          <a:ext cx="0" cy="0"/>
          <a:chOff x="0" y="0"/>
          <a:chExt cx="0" cy="0"/>
        </a:xfrm>
      </p:grpSpPr>
      <p:sp>
        <p:nvSpPr>
          <p:cNvPr id="204" name="Google Shape;204;p9"/>
          <p:cNvSpPr/>
          <p:nvPr/>
        </p:nvSpPr>
        <p:spPr>
          <a:xfrm>
            <a:off x="-1248082" y="9715500"/>
            <a:ext cx="13358044" cy="571500"/>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grpSp>
        <p:nvGrpSpPr>
          <p:cNvPr id="205" name="Google Shape;205;p9"/>
          <p:cNvGrpSpPr/>
          <p:nvPr/>
        </p:nvGrpSpPr>
        <p:grpSpPr>
          <a:xfrm>
            <a:off x="1028700" y="1078706"/>
            <a:ext cx="10525950" cy="7858833"/>
            <a:chOff x="0" y="66675"/>
            <a:chExt cx="14034600" cy="10478444"/>
          </a:xfrm>
        </p:grpSpPr>
        <p:sp>
          <p:nvSpPr>
            <p:cNvPr id="206" name="Google Shape;206;p9"/>
            <p:cNvSpPr txBox="1"/>
            <p:nvPr/>
          </p:nvSpPr>
          <p:spPr>
            <a:xfrm>
              <a:off x="0" y="66675"/>
              <a:ext cx="14034600" cy="143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999"/>
                <a:buFont typeface="Arial"/>
                <a:buNone/>
              </a:pPr>
              <a:r>
                <a:rPr b="1" i="0" lang="en-US" sz="6999" u="none" cap="none" strike="noStrike">
                  <a:solidFill>
                    <a:srgbClr val="4A4849"/>
                  </a:solidFill>
                  <a:latin typeface="Arial"/>
                  <a:ea typeface="Arial"/>
                  <a:cs typeface="Arial"/>
                  <a:sym typeface="Arial"/>
                </a:rPr>
                <a:t>Socio-technical Gap</a:t>
              </a:r>
              <a:endParaRPr b="0" i="0" sz="1400" u="none" cap="none" strike="noStrike">
                <a:solidFill>
                  <a:srgbClr val="000000"/>
                </a:solidFill>
                <a:latin typeface="Arial"/>
                <a:ea typeface="Arial"/>
                <a:cs typeface="Arial"/>
                <a:sym typeface="Arial"/>
              </a:endParaRPr>
            </a:p>
          </p:txBody>
        </p:sp>
        <p:sp>
          <p:nvSpPr>
            <p:cNvPr id="207" name="Google Shape;207;p9"/>
            <p:cNvSpPr txBox="1"/>
            <p:nvPr/>
          </p:nvSpPr>
          <p:spPr>
            <a:xfrm>
              <a:off x="0" y="4094173"/>
              <a:ext cx="13932600" cy="3202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601"/>
                <a:buFont typeface="Arial"/>
                <a:buNone/>
              </a:pPr>
              <a:r>
                <a:rPr b="0" i="0" lang="en-US" sz="2601" u="none" cap="none" strike="noStrike">
                  <a:solidFill>
                    <a:srgbClr val="4A4849"/>
                  </a:solidFill>
                  <a:latin typeface="Arial"/>
                  <a:ea typeface="Arial"/>
                  <a:cs typeface="Arial"/>
                  <a:sym typeface="Arial"/>
                </a:rPr>
                <a:t>This gap has become a central focus of research, with studies exploring how technology can be made more socially aware, how it shapes our social experiences, and how it can enhance existing societal functions. Collectively, this work addresses the socio-technical gap, aiming to better support social activities and communities through thoughtful technological integration.</a:t>
              </a:r>
              <a:endParaRPr b="0" i="0" sz="1400" u="none" cap="none" strike="noStrike">
                <a:solidFill>
                  <a:srgbClr val="000000"/>
                </a:solidFill>
                <a:latin typeface="Arial"/>
                <a:ea typeface="Arial"/>
                <a:cs typeface="Arial"/>
                <a:sym typeface="Arial"/>
              </a:endParaRPr>
            </a:p>
          </p:txBody>
        </p:sp>
        <p:sp>
          <p:nvSpPr>
            <p:cNvPr id="208" name="Google Shape;208;p9"/>
            <p:cNvSpPr txBox="1"/>
            <p:nvPr/>
          </p:nvSpPr>
          <p:spPr>
            <a:xfrm>
              <a:off x="0" y="8943719"/>
              <a:ext cx="13932600" cy="1601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601"/>
                <a:buFont typeface="Arial"/>
                <a:buNone/>
              </a:pPr>
              <a:r>
                <a:rPr b="0" i="0" lang="en-US" sz="2601" u="none" cap="none" strike="noStrike">
                  <a:solidFill>
                    <a:srgbClr val="4A4849"/>
                  </a:solidFill>
                  <a:latin typeface="Arial"/>
                  <a:ea typeface="Arial"/>
                  <a:cs typeface="Arial"/>
                  <a:sym typeface="Arial"/>
                </a:rPr>
                <a:t>Ackerman, M. S. (2000). </a:t>
              </a:r>
              <a:r>
                <a:rPr b="0" i="0" lang="en-US" sz="2601" u="sng" cap="none" strike="noStrike">
                  <a:solidFill>
                    <a:srgbClr val="4A4849"/>
                  </a:solidFill>
                  <a:latin typeface="Arial"/>
                  <a:ea typeface="Arial"/>
                  <a:cs typeface="Arial"/>
                  <a:sym typeface="Arial"/>
                  <a:hlinkClick r:id="rId3">
                    <a:extLst>
                      <a:ext uri="{A12FA001-AC4F-418D-AE19-62706E023703}">
                        <ahyp:hlinkClr val="tx"/>
                      </a:ext>
                    </a:extLst>
                  </a:hlinkClick>
                </a:rPr>
                <a:t>The Intellectual Challenge of CSCW: The Gap Between Social Requirements and Technical Feasibility.</a:t>
              </a:r>
              <a:r>
                <a:rPr b="0" i="0" lang="en-US" sz="2601" u="none" cap="none" strike="noStrike">
                  <a:solidFill>
                    <a:srgbClr val="4A4849"/>
                  </a:solidFill>
                  <a:latin typeface="Arial"/>
                  <a:ea typeface="Arial"/>
                  <a:cs typeface="Arial"/>
                  <a:sym typeface="Arial"/>
                </a:rPr>
                <a:t> Human–Computer Interaction, 15(2–3), 179–203.</a:t>
              </a:r>
              <a:endParaRPr b="0" i="0" sz="1400" u="none" cap="none" strike="noStrike">
                <a:solidFill>
                  <a:srgbClr val="000000"/>
                </a:solidFill>
                <a:latin typeface="Arial"/>
                <a:ea typeface="Arial"/>
                <a:cs typeface="Arial"/>
                <a:sym typeface="Arial"/>
              </a:endParaRPr>
            </a:p>
          </p:txBody>
        </p:sp>
        <p:sp>
          <p:nvSpPr>
            <p:cNvPr id="209" name="Google Shape;209;p9"/>
            <p:cNvSpPr txBox="1"/>
            <p:nvPr/>
          </p:nvSpPr>
          <p:spPr>
            <a:xfrm>
              <a:off x="0" y="2183170"/>
              <a:ext cx="13932600" cy="1601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601"/>
                <a:buFont typeface="Arial"/>
                <a:buNone/>
              </a:pPr>
              <a:r>
                <a:rPr b="1" i="0" lang="en-US" sz="2601" u="none" cap="none" strike="noStrike">
                  <a:solidFill>
                    <a:srgbClr val="4A4849"/>
                  </a:solidFill>
                  <a:latin typeface="Arial"/>
                  <a:ea typeface="Arial"/>
                  <a:cs typeface="Arial"/>
                  <a:sym typeface="Arial"/>
                </a:rPr>
                <a:t>Researchers spend a lot of time thinking about the gap between what people want from technology and what technology can deliver.</a:t>
              </a:r>
              <a:endParaRPr b="0" i="0" sz="1400" u="none" cap="none" strike="noStrike">
                <a:solidFill>
                  <a:srgbClr val="000000"/>
                </a:solidFill>
                <a:latin typeface="Arial"/>
                <a:ea typeface="Arial"/>
                <a:cs typeface="Arial"/>
                <a:sym typeface="Arial"/>
              </a:endParaRPr>
            </a:p>
          </p:txBody>
        </p:sp>
        <p:sp>
          <p:nvSpPr>
            <p:cNvPr id="210" name="Google Shape;210;p9"/>
            <p:cNvSpPr txBox="1"/>
            <p:nvPr/>
          </p:nvSpPr>
          <p:spPr>
            <a:xfrm>
              <a:off x="0" y="8251916"/>
              <a:ext cx="139326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601"/>
                <a:buFont typeface="Arial"/>
                <a:buNone/>
              </a:pPr>
              <a:r>
                <a:rPr b="1" i="0" lang="en-US" sz="2601" u="none" cap="none" strike="noStrike">
                  <a:solidFill>
                    <a:srgbClr val="4A4849"/>
                  </a:solidFill>
                  <a:latin typeface="Arial"/>
                  <a:ea typeface="Arial"/>
                  <a:cs typeface="Arial"/>
                  <a:sym typeface="Arial"/>
                </a:rPr>
                <a:t>Further Resource</a:t>
              </a:r>
              <a:endParaRPr b="0" i="0" sz="1400" u="none" cap="none" strike="noStrike">
                <a:solidFill>
                  <a:srgbClr val="000000"/>
                </a:solidFill>
                <a:latin typeface="Arial"/>
                <a:ea typeface="Arial"/>
                <a:cs typeface="Arial"/>
                <a:sym typeface="Arial"/>
              </a:endParaRPr>
            </a:p>
          </p:txBody>
        </p:sp>
      </p:grpSp>
      <p:sp>
        <p:nvSpPr>
          <p:cNvPr id="211" name="Google Shape;211;p9"/>
          <p:cNvSpPr/>
          <p:nvPr/>
        </p:nvSpPr>
        <p:spPr>
          <a:xfrm>
            <a:off x="12109962" y="9715500"/>
            <a:ext cx="6178038" cy="571500"/>
          </a:xfrm>
          <a:custGeom>
            <a:rect b="b" l="l" r="r" t="t"/>
            <a:pathLst>
              <a:path extrusionOk="0" h="150519" w="1627138">
                <a:moveTo>
                  <a:pt x="0" y="0"/>
                </a:moveTo>
                <a:lnTo>
                  <a:pt x="1627138" y="0"/>
                </a:lnTo>
                <a:lnTo>
                  <a:pt x="1627138" y="150519"/>
                </a:lnTo>
                <a:lnTo>
                  <a:pt x="0" y="150519"/>
                </a:lnTo>
                <a:close/>
              </a:path>
            </a:pathLst>
          </a:custGeom>
          <a:solidFill>
            <a:srgbClr val="5B85A9"/>
          </a:solidFill>
          <a:ln>
            <a:noFill/>
          </a:ln>
        </p:spPr>
      </p:sp>
      <p:sp>
        <p:nvSpPr>
          <p:cNvPr id="212" name="Google Shape;212;p9"/>
          <p:cNvSpPr/>
          <p:nvPr/>
        </p:nvSpPr>
        <p:spPr>
          <a:xfrm>
            <a:off x="12109962" y="0"/>
            <a:ext cx="6961198" cy="9715500"/>
          </a:xfrm>
          <a:custGeom>
            <a:rect b="b" l="l" r="r" t="t"/>
            <a:pathLst>
              <a:path extrusionOk="0" h="9715500" w="6961198">
                <a:moveTo>
                  <a:pt x="0" y="0"/>
                </a:moveTo>
                <a:lnTo>
                  <a:pt x="6961198" y="0"/>
                </a:lnTo>
                <a:lnTo>
                  <a:pt x="6961198" y="9715500"/>
                </a:lnTo>
                <a:lnTo>
                  <a:pt x="0" y="9715500"/>
                </a:lnTo>
                <a:lnTo>
                  <a:pt x="0" y="0"/>
                </a:lnTo>
                <a:close/>
              </a:path>
            </a:pathLst>
          </a:custGeom>
          <a:blipFill rotWithShape="1">
            <a:blip r:embed="rId4">
              <a:alphaModFix/>
            </a:blip>
            <a:stretch>
              <a:fillRect b="0" l="-80105" r="-17495" t="0"/>
            </a:stretch>
          </a:blipFill>
          <a:ln>
            <a:noFill/>
          </a:ln>
        </p:spPr>
      </p:sp>
      <p:sp>
        <p:nvSpPr>
          <p:cNvPr id="213" name="Google Shape;213;p9"/>
          <p:cNvSpPr txBox="1"/>
          <p:nvPr/>
        </p:nvSpPr>
        <p:spPr>
          <a:xfrm>
            <a:off x="12109962" y="9035504"/>
            <a:ext cx="6178200" cy="6801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Clr>
                <a:srgbClr val="000000"/>
              </a:buClr>
              <a:buSzPts val="1600"/>
              <a:buFont typeface="Arial"/>
              <a:buNone/>
            </a:pPr>
            <a:r>
              <a:rPr b="0" i="0" lang="en-US" sz="1600" u="none" cap="none" strike="noStrike">
                <a:solidFill>
                  <a:srgbClr val="FFFFFF"/>
                </a:solidFill>
                <a:latin typeface="Arial"/>
                <a:ea typeface="Arial"/>
                <a:cs typeface="Arial"/>
                <a:sym typeface="Arial"/>
              </a:rPr>
              <a:t>Photo by </a:t>
            </a:r>
            <a:r>
              <a:rPr b="0" i="0" lang="en-US" sz="1600" u="sng" cap="none" strike="noStrike">
                <a:solidFill>
                  <a:srgbClr val="FFFFFF"/>
                </a:solidFill>
                <a:latin typeface="Arial"/>
                <a:ea typeface="Arial"/>
                <a:cs typeface="Arial"/>
                <a:sym typeface="Arial"/>
                <a:hlinkClick r:id="rId5">
                  <a:extLst>
                    <a:ext uri="{A12FA001-AC4F-418D-AE19-62706E023703}">
                      <ahyp:hlinkClr val="tx"/>
                    </a:ext>
                  </a:extLst>
                </a:hlinkClick>
              </a:rPr>
              <a:t>Sam Balye</a:t>
            </a:r>
            <a:r>
              <a:rPr b="0" i="0" lang="en-US" sz="1600" u="none" cap="none" strike="noStrike">
                <a:solidFill>
                  <a:srgbClr val="FFFFFF"/>
                </a:solidFill>
                <a:latin typeface="Arial"/>
                <a:ea typeface="Arial"/>
                <a:cs typeface="Arial"/>
                <a:sym typeface="Arial"/>
              </a:rPr>
              <a:t> on </a:t>
            </a:r>
            <a:r>
              <a:rPr b="0" i="0" lang="en-US" sz="1600" u="sng" cap="none" strike="noStrike">
                <a:solidFill>
                  <a:srgbClr val="FFFFFF"/>
                </a:solidFill>
                <a:latin typeface="Arial"/>
                <a:ea typeface="Arial"/>
                <a:cs typeface="Arial"/>
                <a:sym typeface="Arial"/>
                <a:hlinkClick r:id="rId6">
                  <a:extLst>
                    <a:ext uri="{A12FA001-AC4F-418D-AE19-62706E023703}">
                      <ahyp:hlinkClr val="tx"/>
                    </a:ext>
                  </a:extLst>
                </a:hlinkClick>
              </a:rPr>
              <a:t>Unsplash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4D1872214E7E4AA66A0644C9DCCEFF" ma:contentTypeVersion="20" ma:contentTypeDescription="Create a new document." ma:contentTypeScope="" ma:versionID="b64c251d96184546e269a72f928e5bcc">
  <xsd:schema xmlns:xsd="http://www.w3.org/2001/XMLSchema" xmlns:xs="http://www.w3.org/2001/XMLSchema" xmlns:p="http://schemas.microsoft.com/office/2006/metadata/properties" xmlns:ns2="ce0de229-b968-460b-bfa6-c309bf067a33" xmlns:ns3="b2272a47-6a34-441e-975c-341e732a1f8b" targetNamespace="http://schemas.microsoft.com/office/2006/metadata/properties" ma:root="true" ma:fieldsID="88720662ca1d06016b9613cbd979157d" ns2:_="" ns3:_="">
    <xsd:import namespace="ce0de229-b968-460b-bfa6-c309bf067a33"/>
    <xsd:import namespace="b2272a47-6a34-441e-975c-341e732a1f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DateCreated"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0de229-b968-460b-bfa6-c309bf067a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Created" ma:index="20" nillable="true" ma:displayName="Date Created" ma:format="DateOnly" ma:internalName="DateCreated">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3350ec4-10e3-4b5d-9666-7d76f34ba4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272a47-6a34-441e-975c-341e732a1f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8e604a0-3b80-4256-b30c-b3eb53d14f4e}" ma:internalName="TaxCatchAll" ma:showField="CatchAllData" ma:web="b2272a47-6a34-441e-975c-341e732a1f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2272a47-6a34-441e-975c-341e732a1f8b" xsi:nil="true"/>
    <DateCreated xmlns="ce0de229-b968-460b-bfa6-c309bf067a33" xsi:nil="true"/>
    <lcf76f155ced4ddcb4097134ff3c332f xmlns="ce0de229-b968-460b-bfa6-c309bf067a3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62982FB-5034-4A2A-A4D5-588BD8A966EF}"/>
</file>

<file path=customXml/itemProps2.xml><?xml version="1.0" encoding="utf-8"?>
<ds:datastoreItem xmlns:ds="http://schemas.openxmlformats.org/officeDocument/2006/customXml" ds:itemID="{A65CED1D-1E05-4CEC-849C-3DC2B2483886}"/>
</file>

<file path=customXml/itemProps3.xml><?xml version="1.0" encoding="utf-8"?>
<ds:datastoreItem xmlns:ds="http://schemas.openxmlformats.org/officeDocument/2006/customXml" ds:itemID="{B4C5CD1A-5FF5-4269-9788-4FCC10EF9D87}"/>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0x0101001F4D1872214E7E4AA66A0644C9DCCEFF</vt:lpwstr>
  </property>
</Properties>
</file>