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44" roundtripDataSignature="AMtx7mjMcNJpl0ZQMYjUsa2QnrddX+Y9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39" Type="http://schemas.openxmlformats.org/officeDocument/2006/relationships/slide" Target="slides/slide34.xml"/><Relationship Id="rId18" Type="http://schemas.openxmlformats.org/officeDocument/2006/relationships/slide" Target="slides/slide13.xml"/><Relationship Id="rId42" Type="http://schemas.openxmlformats.org/officeDocument/2006/relationships/slide" Target="slides/slide37.xml"/><Relationship Id="rId21" Type="http://schemas.openxmlformats.org/officeDocument/2006/relationships/slide" Target="slides/slide16.xml"/><Relationship Id="rId34" Type="http://schemas.openxmlformats.org/officeDocument/2006/relationships/slide" Target="slides/slide29.xml"/><Relationship Id="rId47" Type="http://schemas.openxmlformats.org/officeDocument/2006/relationships/customXml" Target="../customXml/item3.xml"/><Relationship Id="rId7" Type="http://schemas.openxmlformats.org/officeDocument/2006/relationships/slide" Target="slides/slide2.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40" Type="http://schemas.openxmlformats.org/officeDocument/2006/relationships/slide" Target="slides/slide35.xml"/><Relationship Id="rId24" Type="http://schemas.openxmlformats.org/officeDocument/2006/relationships/slide" Target="slides/slide19.xml"/><Relationship Id="rId1" Type="http://schemas.openxmlformats.org/officeDocument/2006/relationships/theme" Target="theme/theme2.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45" Type="http://schemas.openxmlformats.org/officeDocument/2006/relationships/customXml" Target="../customXml/item1.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44" Type="http://customschemas.google.com/relationships/presentationmetadata" Target="metadata"/><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3"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14" Type="http://schemas.openxmlformats.org/officeDocument/2006/relationships/slide" Target="slides/slide9.xml"/><Relationship Id="rId8" Type="http://schemas.openxmlformats.org/officeDocument/2006/relationships/slide" Target="slides/slide3.xml"/><Relationship Id="rId3" Type="http://schemas.openxmlformats.org/officeDocument/2006/relationships/presProps" Target="presProps.xml"/><Relationship Id="rId25" Type="http://schemas.openxmlformats.org/officeDocument/2006/relationships/slide" Target="slides/slide20.xml"/><Relationship Id="rId33" Type="http://schemas.openxmlformats.org/officeDocument/2006/relationships/slide" Target="slides/slide28.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slide" Target="slides/slide33.xml"/><Relationship Id="rId46" Type="http://schemas.openxmlformats.org/officeDocument/2006/relationships/customXml" Target="../customXml/item2.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8e0936fed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8e0936fedc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39c6fba4260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39c6fba426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4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4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4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4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4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4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4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4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4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4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4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4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4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4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4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4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7"/>
          <p:cNvSpPr/>
          <p:nvPr>
            <p:ph idx="2" type="pic"/>
          </p:nvPr>
        </p:nvSpPr>
        <p:spPr>
          <a:xfrm>
            <a:off x="1792288" y="612775"/>
            <a:ext cx="5486400" cy="4114800"/>
          </a:xfrm>
          <a:prstGeom prst="rect">
            <a:avLst/>
          </a:prstGeom>
          <a:noFill/>
          <a:ln>
            <a:noFill/>
          </a:ln>
        </p:spPr>
      </p:sp>
      <p:sp>
        <p:nvSpPr>
          <p:cNvPr id="64" name="Google Shape;64;p4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4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hyperlink" Target="https://unsplash.com/@lemonvlad?utm_content=creditCopyText&amp;utm_medium=referral&amp;utm_source=unsplash" TargetMode="External"/><Relationship Id="rId5" Type="http://schemas.openxmlformats.org/officeDocument/2006/relationships/hyperlink" Target="https://unsplash.com/photos/assorted-flag-YeO44yVTl20?utm_content=creditCopyText&amp;utm_medium=referral&amp;utm_source=unsplash"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youtu.be/WiGD0OgK2ug?feature=shared" TargetMode="External"/><Relationship Id="rId4" Type="http://schemas.openxmlformats.org/officeDocument/2006/relationships/hyperlink" Target="https://saaccionasostenibilidad.blob.core.windows.net/media/560187/paris-agreement.jpg" TargetMode="External"/><Relationship Id="rId5" Type="http://schemas.openxmlformats.org/officeDocument/2006/relationships/image" Target="../media/image12.png"/><Relationship Id="rId6" Type="http://schemas.openxmlformats.org/officeDocument/2006/relationships/hyperlink" Target="https://ocw.mit.edu/help/faq-fair-us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youtu.be/_n2mXeP3wh4" TargetMode="External"/><Relationship Id="rId4" Type="http://schemas.openxmlformats.org/officeDocument/2006/relationships/hyperlink" Target="https://unfccc.int/NDCRE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unfccc.int/news/climate-plans-remain-insufficient-more-ambitious-action-needed-now" TargetMode="External"/><Relationship Id="rId4" Type="http://schemas.openxmlformats.org/officeDocument/2006/relationships/image" Target="../media/image23.jpg"/><Relationship Id="rId5" Type="http://schemas.openxmlformats.org/officeDocument/2006/relationships/hyperlink" Target="https://www.flickr.com/photos/unfccc/20867415998"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iopscience.iop.org/article/10.1088/1748-9326/ab63e0/meta" TargetMode="External"/><Relationship Id="rId4" Type="http://schemas.openxmlformats.org/officeDocument/2006/relationships/hyperlink" Target="https://www.tandfonline.com/doi/full/10.1080/14693062.2020.1724070" TargetMode="External"/><Relationship Id="rId5" Type="http://schemas.openxmlformats.org/officeDocument/2006/relationships/hyperlink" Target="https://www.sciencedirect.com/science/article/pii/S2589811621000094#abs001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hyperlink" Target="https://www.flickr.com/photos/81043308@N00/32254202398" TargetMode="External"/><Relationship Id="rId5" Type="http://schemas.openxmlformats.org/officeDocument/2006/relationships/hyperlink" Target="https://ocw.mit.edu/help/faq-fair-us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hyperlink" Target="https://ocw.mit.edu/help/faq-fair-us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eb.archive.org/web/20250120033522/https:/www.whitehouse.gov/briefing-room/statements-releases/2021/06/29/fact-sheet-bipartisan-infrastructure-framework-will-address-barriers-communities-of-color-face-to-economic-opportunity/" TargetMode="External"/><Relationship Id="rId4" Type="http://schemas.openxmlformats.org/officeDocument/2006/relationships/hyperlink" Target="https://www.steamboatpilot.com/news/the-1t-bipartisan-infrastructure-bill-is-now-law-what-can-it-do-for-routt-county/" TargetMode="External"/><Relationship Id="rId5" Type="http://schemas.openxmlformats.org/officeDocument/2006/relationships/image" Target="../media/image6.jpg"/><Relationship Id="rId6" Type="http://schemas.openxmlformats.org/officeDocument/2006/relationships/hyperlink" Target="https://ocw.mit.edu/help/faq-fair-us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jpg"/><Relationship Id="rId4" Type="http://schemas.openxmlformats.org/officeDocument/2006/relationships/hyperlink" Target="https://web.archive.org/web/20250120060931/https:/www.whitehouse.gov/wp-content/uploads/2023/11/Justice40-Initiative-Covered-Programs-List_v2.0_11.23_FINAL.pdf" TargetMode="External"/><Relationship Id="rId5" Type="http://schemas.openxmlformats.org/officeDocument/2006/relationships/hyperlink" Target="https://www.flickr.com/photos/la-citta-vita/6039814731" TargetMode="External"/><Relationship Id="rId6" Type="http://schemas.openxmlformats.org/officeDocument/2006/relationships/hyperlink" Target="https://ocw.mit.edu/help/faq-fair-us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web.archive.org/web/20250121142720/https:/www.epa.gov/environmentaljustice/white-house-environmental-justice-advisory-council" TargetMode="External"/><Relationship Id="rId4" Type="http://schemas.openxmlformats.org/officeDocument/2006/relationships/hyperlink" Target="https://edgi-govdata-archiving.github.io/j40-cejst-2/en/" TargetMode="External"/><Relationship Id="rId5" Type="http://schemas.openxmlformats.org/officeDocument/2006/relationships/image" Target="../media/image5.png"/><Relationship Id="rId6" Type="http://schemas.openxmlformats.org/officeDocument/2006/relationships/hyperlink" Target="https://web.archive.org/web/20250120001559/https:/www.whitehouse.gov/environmentaljustice/justice40/" TargetMode="External"/><Relationship Id="rId7" Type="http://schemas.openxmlformats.org/officeDocument/2006/relationships/hyperlink" Target="https://ocw.mit.edu/help/faq-fair-u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www.annualreviews.org/doi/abs/10.1146/annurev-environ-082508-094348" TargetMode="External"/><Relationship Id="rId4" Type="http://schemas.openxmlformats.org/officeDocument/2006/relationships/hyperlink" Target="https://open-research-europe.ec.europa.eu/articles/3-51/v2" TargetMode="External"/><Relationship Id="rId5" Type="http://schemas.openxmlformats.org/officeDocument/2006/relationships/hyperlink" Target="https://unfccc.int/news/climate-plans-remain-insufficient-more-ambitious-action-needed-now" TargetMode="External"/><Relationship Id="rId6" Type="http://schemas.openxmlformats.org/officeDocument/2006/relationships/hyperlink" Target="https://assets-global.website-files.com/604111b197cbeb3cd795fafc/66182a514b47ce927f51fa65_Federal%20Funding%20Primer%20Executive%20Summary.pdf" TargetMode="External"/><Relationship Id="rId7" Type="http://schemas.openxmlformats.org/officeDocument/2006/relationships/hyperlink" Target="https://assets-global.website-files.com/604111b197cbeb3cd795fafc/66182a514b47ce927f51fa65_Federal%20Funding%20Primer%20Executive%20Summary.pdf" TargetMode="External"/><Relationship Id="rId8" Type="http://schemas.openxmlformats.org/officeDocument/2006/relationships/hyperlink" Target="https://assets-global.website-files.com/604111b197cbeb3cd795fafc/66182a514b47ce927f51fa65_Federal%20Funding%20Primer%20Executive%20Summary.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www.steamboatpilot.com/news/the-1t-bipartisan-infrastructure-bill-is-now-law-what-can-it-do-for-routt-county/" TargetMode="External"/><Relationship Id="rId4" Type="http://schemas.openxmlformats.org/officeDocument/2006/relationships/hyperlink" Target="https://assets-global.website-files.com/604111b197cbeb3cd795fafc/66182a514b47ce927f51fa65_Federal%20Funding%20Primer%20Executive%20Summary.pdf" TargetMode="External"/><Relationship Id="rId5" Type="http://schemas.openxmlformats.org/officeDocument/2006/relationships/image" Target="../media/image15.png"/><Relationship Id="rId6" Type="http://schemas.openxmlformats.org/officeDocument/2006/relationships/hyperlink" Target="https://www.climatejusticecenter.org/federal-funding-primer" TargetMode="External"/><Relationship Id="rId7" Type="http://schemas.openxmlformats.org/officeDocument/2006/relationships/hyperlink" Target="https://ocw.mit.edu/help/faq-fair-us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jpg"/><Relationship Id="rId4" Type="http://schemas.openxmlformats.org/officeDocument/2006/relationships/hyperlink" Target="https://www.flickr.com/photos/75487768@N04/22196946359" TargetMode="External"/><Relationship Id="rId5" Type="http://schemas.openxmlformats.org/officeDocument/2006/relationships/hyperlink" Target="https://ocw.mit.edu/help/faq-fair-us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www.ithaca.com/news/ithaca/ithaca-unveils-major-stride-in-green-new-deal-with-electrification-initiative/article_ec9aab04-c572-11ee-a453-975aba57eeb3.html" TargetMode="External"/><Relationship Id="rId4" Type="http://schemas.openxmlformats.org/officeDocument/2006/relationships/hyperlink" Target="https://www.dekalbcountyga.gov/news/commissioner-terry-advances-dekalb-green-new-deal-agenda-paving-way-sustainable-cottage" TargetMode="External"/><Relationship Id="rId5" Type="http://schemas.openxmlformats.org/officeDocument/2006/relationships/hyperlink" Target="https://www.greenpeace.org.uk/news/what-is-labours-28-billion-green-spending-promise/" TargetMode="External"/><Relationship Id="rId6" Type="http://schemas.openxmlformats.org/officeDocument/2006/relationships/hyperlink" Target="https://www.bvsd.org/about/news/news-article/~board/district-news/post/bvsd-becomes-first-district-in-the-nation-to-pass-green-new-deal-for-schools-resolution" TargetMode="External"/><Relationship Id="rId7" Type="http://schemas.openxmlformats.org/officeDocument/2006/relationships/hyperlink" Target="https://www.ctulocal1.org/posts/cps-green-new-dea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www.boston.gov/departments/environment/boston-climate-action" TargetMode="External"/><Relationship Id="rId4" Type="http://schemas.openxmlformats.org/officeDocument/2006/relationships/hyperlink" Target="https://www.eeb.gov.hk/sites/default/files/pdf/cap_2050_en.pdf" TargetMode="External"/><Relationship Id="rId5" Type="http://schemas.openxmlformats.org/officeDocument/2006/relationships/hyperlink" Target="https://nairobi.go.ke/download/nairobi-city-county-climate-action-plan-2020-2050/" TargetMode="External"/><Relationship Id="rId6" Type="http://schemas.openxmlformats.org/officeDocument/2006/relationships/hyperlink" Target="https://plan.mayor.lacity.gov" TargetMode="External"/><Relationship Id="rId7" Type="http://schemas.openxmlformats.org/officeDocument/2006/relationships/hyperlink" Target="https://www.prefeitura.sp.gov.br/cidade/secretarias/upload/governo/secretaria_executiva_de_mudancas_climaticas/arquivos/planclimasp/Sao%20Paulo_PlanClima_Executive%20Summary_ENG_INTERNAL%20DRAFT_20210407%20(2).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hyperlink" Target="https://ocw.mit.edu/help/faq-fair-us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s://www.boston.gov/education/green-new-deal-boston-public-schools" TargetMode="External"/><Relationship Id="rId4" Type="http://schemas.openxmlformats.org/officeDocument/2006/relationships/image" Target="../media/image10.jpg"/><Relationship Id="rId5" Type="http://schemas.openxmlformats.org/officeDocument/2006/relationships/hyperlink" Target="http://ocw.mit.edu/help/faq-fair-us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1" Type="http://schemas.openxmlformats.org/officeDocument/2006/relationships/hyperlink" Target="https://www.gndcities.org/action-area/good-jobs-in-a-green-economy" TargetMode="External"/><Relationship Id="rId10" Type="http://schemas.openxmlformats.org/officeDocument/2006/relationships/hyperlink" Target="https://www.gndcities.org/action-area/food-justice" TargetMode="External"/><Relationship Id="rId13" Type="http://schemas.openxmlformats.org/officeDocument/2006/relationships/hyperlink" Target="https://www.gndcities.org/action-area/sustainable-and-equitable-land-use" TargetMode="External"/><Relationship Id="rId12" Type="http://schemas.openxmlformats.org/officeDocument/2006/relationships/hyperlink" Target="https://www.gndcities.org/action-area/health-and-a-just-recovery" TargetMode="External"/><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s://www.gndcities.org/action-area/climate-change-adaptation" TargetMode="External"/><Relationship Id="rId4" Type="http://schemas.openxmlformats.org/officeDocument/2006/relationships/hyperlink" Target="https://www.gndcities.org/action-area/affordable-housing" TargetMode="External"/><Relationship Id="rId9" Type="http://schemas.openxmlformats.org/officeDocument/2006/relationships/hyperlink" Target="https://www.gndcities.org/action-area/energy-democracy" TargetMode="External"/><Relationship Id="rId15" Type="http://schemas.openxmlformats.org/officeDocument/2006/relationships/hyperlink" Target="https://www.gndcities.org/action-area/transportation-justice" TargetMode="External"/><Relationship Id="rId14" Type="http://schemas.openxmlformats.org/officeDocument/2006/relationships/hyperlink" Target="https://www.gndcities.org/action-area/transforming-institutions-and-processes" TargetMode="External"/><Relationship Id="rId5" Type="http://schemas.openxmlformats.org/officeDocument/2006/relationships/hyperlink" Target="https://www.gndcities.org/action-area/decommodification-of-necessities" TargetMode="External"/><Relationship Id="rId6" Type="http://schemas.openxmlformats.org/officeDocument/2006/relationships/hyperlink" Target="https://www.gndcities.org/action-area/divest-and-reinvest" TargetMode="External"/><Relationship Id="rId7" Type="http://schemas.openxmlformats.org/officeDocument/2006/relationships/hyperlink" Target="https://www.gndcities.org/action-area/water-justice" TargetMode="External"/><Relationship Id="rId8" Type="http://schemas.openxmlformats.org/officeDocument/2006/relationships/hyperlink" Target="https://www.gndcities.org/action-area/circular-economy-and-zero-waste" TargetMode="External"/></Relationships>
</file>

<file path=ppt/slides/_rels/slide28.xml.rels><?xml version="1.0" encoding="UTF-8" standalone="yes"?><Relationships xmlns="http://schemas.openxmlformats.org/package/2006/relationships"><Relationship Id="rId10" Type="http://schemas.openxmlformats.org/officeDocument/2006/relationships/hyperlink" Target="https://www.ienearth.org" TargetMode="External"/><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9.png"/><Relationship Id="rId4" Type="http://schemas.openxmlformats.org/officeDocument/2006/relationships/hyperlink" Target="https://www.commonnotions.org/the-red-deal" TargetMode="External"/><Relationship Id="rId9" Type="http://schemas.openxmlformats.org/officeDocument/2006/relationships/hyperlink" Target="https://therednation.org" TargetMode="External"/><Relationship Id="rId5" Type="http://schemas.openxmlformats.org/officeDocument/2006/relationships/hyperlink" Target="https://therednationdotorg.files.wordpress.com/2019/11/red-deal-final.pdf" TargetMode="External"/><Relationship Id="rId6" Type="http://schemas.openxmlformats.org/officeDocument/2006/relationships/hyperlink" Target="https://therednationdotorg.files.wordpress.com/2020/01/red-deal-part-two-heal-our-bodies.pdf" TargetMode="External"/><Relationship Id="rId7" Type="http://schemas.openxmlformats.org/officeDocument/2006/relationships/hyperlink" Target="http://therednation.org/wp-content/uploads/2020/04/Red-Deal_Part-III_Heal-Our-Planet.pdf" TargetMode="External"/><Relationship Id="rId8" Type="http://schemas.openxmlformats.org/officeDocument/2006/relationships/hyperlink" Target="https://ocw.mit.edu/help/faq-fair-us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slide" Target="/ppt/slides/slide2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7.jpg"/><Relationship Id="rId4" Type="http://schemas.openxmlformats.org/officeDocument/2006/relationships/hyperlink" Target="https://unsplash.com/@nomadicjulien?utm_content=creditCopyText&amp;utm_medium=referral&amp;utm_source=unsplash" TargetMode="External"/><Relationship Id="rId5" Type="http://schemas.openxmlformats.org/officeDocument/2006/relationships/hyperlink" Target="https://unsplash.com/photos/field-of-green-trees-SnLXX-f0Nz8?utm_content=creditCopyText&amp;utm_medium=referral&amp;utm_source=unsplash"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8.png"/><Relationship Id="rId4" Type="http://schemas.openxmlformats.org/officeDocument/2006/relationships/hyperlink" Target="https://documentcloud.adobe.com/link/review?uri=urn%3Aaaid%3Ascds%3AUS%3Ad8513747-e683-4f53-b545-6477b233ff31#pageNum=1"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0.jpg"/><Relationship Id="rId4" Type="http://schemas.openxmlformats.org/officeDocument/2006/relationships/hyperlink" Target="https://www.flickr.com/photos/99247795@N00/540944183" TargetMode="External"/><Relationship Id="rId5" Type="http://schemas.openxmlformats.org/officeDocument/2006/relationships/hyperlink" Target="https://ocw.mit.edu/help/faq-fair-use/" TargetMode="External"/></Relationships>
</file>

<file path=ppt/slides/_rels/slide33.xml.rels><?xml version="1.0" encoding="UTF-8" standalone="yes"?><Relationships xmlns="http://schemas.openxmlformats.org/package/2006/relationships"><Relationship Id="rId10" Type="http://schemas.openxmlformats.org/officeDocument/2006/relationships/hyperlink" Target="https://www.climatejusticecenter.org" TargetMode="External"/><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www.gndcities.org" TargetMode="External"/><Relationship Id="rId4" Type="http://schemas.openxmlformats.org/officeDocument/2006/relationships/hyperlink" Target="https://www.canva.com/design/DAF-GPy6UME/jOob8_SUrT5PteT2apD_7g/edit" TargetMode="External"/><Relationship Id="rId9" Type="http://schemas.openxmlformats.org/officeDocument/2006/relationships/hyperlink" Target="https://climateactiontracker.org" TargetMode="External"/><Relationship Id="rId5" Type="http://schemas.openxmlformats.org/officeDocument/2006/relationships/hyperlink" Target="https://climatejusticealliance.org/policy/" TargetMode="External"/><Relationship Id="rId6" Type="http://schemas.openxmlformats.org/officeDocument/2006/relationships/hyperlink" Target="https://drive.google.com/file/d/1G5QG6uNk34gWggY0rKGl326c9SZaAhse/view?usp=sharing" TargetMode="External"/><Relationship Id="rId7" Type="http://schemas.openxmlformats.org/officeDocument/2006/relationships/hyperlink" Target="https://web.archive.org/web/20250120033917/https:/www.whitehouse.gov/wp-content/uploads/2022/12/Inflation-Reduction-Act-Guidebook.pdf" TargetMode="External"/><Relationship Id="rId8" Type="http://schemas.openxmlformats.org/officeDocument/2006/relationships/hyperlink" Target="https://web.archive.org/web/20250120094956/https:/www.whitehouse.gov/wp-content/uploads/2022/05/BUILDING-A-BETTER-AMERICA-V2.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3.png"/></Relationships>
</file>

<file path=ppt/slides/_rels/slide35.xml.rels><?xml version="1.0" encoding="UTF-8" standalone="yes"?><Relationships xmlns="http://schemas.openxmlformats.org/package/2006/relationships"><Relationship Id="rId20" Type="http://schemas.openxmlformats.org/officeDocument/2006/relationships/hyperlink" Target="https://www.fultoncountyga.gov/inside-fulton-county/fulton-county-departments/board-of-health/environmental-health" TargetMode="External"/><Relationship Id="rId22" Type="http://schemas.openxmlformats.org/officeDocument/2006/relationships/hyperlink" Target="https://www.cnbc.com/2021/11/08/tuvalu-minister-gives-cop26-speech-knee-deep-in-the-ocean-to-highlight-rising-sea-levels.html" TargetMode="External"/><Relationship Id="rId21" Type="http://schemas.openxmlformats.org/officeDocument/2006/relationships/hyperlink" Target="https://www.futurelearn.com/courses/climate-change-and-public-policy" TargetMode="External"/><Relationship Id="rId24" Type="http://schemas.openxmlformats.org/officeDocument/2006/relationships/hyperlink" Target="https://www.nrdc.org/bio/yukyan-lam/promise-environmental-justice-all-act" TargetMode="External"/><Relationship Id="rId23" Type="http://schemas.openxmlformats.org/officeDocument/2006/relationships/hyperlink" Target="https://empowerla.org/mayor-garcetti-launches-las-green-new-deal/" TargetMode="External"/><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s://archive.curbed.com/2019/9/19/20872719/green-new-deal-infrastructure-design" TargetMode="External"/><Relationship Id="rId4" Type="http://schemas.openxmlformats.org/officeDocument/2006/relationships/hyperlink" Target="https://www.c40.org/what-we-do/building-a-movement/global-green-new-deal/" TargetMode="External"/><Relationship Id="rId9" Type="http://schemas.openxmlformats.org/officeDocument/2006/relationships/hyperlink" Target="https://climatecommunication.yale.edu/about/people-partners#marija-verner" TargetMode="External"/><Relationship Id="rId26" Type="http://schemas.openxmlformats.org/officeDocument/2006/relationships/hyperlink" Target="https://www.brookings.edu/articles/the-green-new-deal-promises-jobs-but-workers-need-to-be-ready-to-fill-them/" TargetMode="External"/><Relationship Id="rId25" Type="http://schemas.openxmlformats.org/officeDocument/2006/relationships/hyperlink" Target="https://www.ienearth.org/talking-points-on-the-aoc-markey-green-new-deal-gnd-resolution/" TargetMode="External"/><Relationship Id="rId5" Type="http://schemas.openxmlformats.org/officeDocument/2006/relationships/hyperlink" Target="https://open-research-europe.ec.europa.eu/articles/3-51/v2" TargetMode="External"/><Relationship Id="rId6" Type="http://schemas.openxmlformats.org/officeDocument/2006/relationships/hyperlink" Target="https://www.eeb.gov.hk/sites/default/files/pdf/cap_2050_en.pdf" TargetMode="External"/><Relationship Id="rId7" Type="http://schemas.openxmlformats.org/officeDocument/2006/relationships/hyperlink" Target="https://climatecommunication.yale.edu/about/people-partners#jennifer-carman" TargetMode="External"/><Relationship Id="rId8" Type="http://schemas.openxmlformats.org/officeDocument/2006/relationships/hyperlink" Target="https://climatecommunication.yale.edu/about/people-partners#matthew-ballew" TargetMode="External"/><Relationship Id="rId11" Type="http://schemas.openxmlformats.org/officeDocument/2006/relationships/hyperlink" Target="https://climatecommunication.yale.edu/about/people-partners#joshua-low" TargetMode="External"/><Relationship Id="rId10" Type="http://schemas.openxmlformats.org/officeDocument/2006/relationships/hyperlink" Target="https://climatecommunication.yale.edu/about/people-partners#leilani-lu" TargetMode="External"/><Relationship Id="rId13" Type="http://schemas.openxmlformats.org/officeDocument/2006/relationships/hyperlink" Target="https://climatecommunication.yale.edu/about/people-partners#edward-maibach" TargetMode="External"/><Relationship Id="rId12" Type="http://schemas.openxmlformats.org/officeDocument/2006/relationships/hyperlink" Target="https://climatecommunication.yale.edu/about/people-partners#seth-rosenthal" TargetMode="External"/><Relationship Id="rId15" Type="http://schemas.openxmlformats.org/officeDocument/2006/relationships/hyperlink" Target="https://climatecommunication.yale.edu/about/people-partners#jennifer-marlon" TargetMode="External"/><Relationship Id="rId14" Type="http://schemas.openxmlformats.org/officeDocument/2006/relationships/hyperlink" Target="https://climatecommunication.yale.edu/about/people-partners#john-kotcher" TargetMode="External"/><Relationship Id="rId17" Type="http://schemas.openxmlformats.org/officeDocument/2006/relationships/hyperlink" Target="https://climatecommunication.yale.edu/publications/who-supports-climate-justice-in-the-u-s/" TargetMode="External"/><Relationship Id="rId16" Type="http://schemas.openxmlformats.org/officeDocument/2006/relationships/hyperlink" Target="https://climatecommunication.yale.edu/about/people-partners#anthony-leiserowitz" TargetMode="External"/><Relationship Id="rId19" Type="http://schemas.openxmlformats.org/officeDocument/2006/relationships/hyperlink" Target="https://www.nytimes.com/2019/02/21/climate/green-new-deal-questions-answers.html" TargetMode="External"/><Relationship Id="rId18" Type="http://schemas.openxmlformats.org/officeDocument/2006/relationships/hyperlink" Target="https://www.prefeitura.sp.gov.br/cidade/secretarias/upload/governo/secretaria_executiva_de_mudancas_climaticas/arquivos/planclimasp/Sao%20Paulo_PlanClima_Executive%20Summary_ENG_INTERNAL%20DRAFT_20210407%20(2).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hyperlink" Target="https://www.tandfonline.com/doi/full/10.1080/14693062.2020.1724070?scroll=top&amp;needAccess=true" TargetMode="External"/><Relationship Id="rId4" Type="http://schemas.openxmlformats.org/officeDocument/2006/relationships/hyperlink" Target="https://www.bloomberg.com/news/articles/2019-02-12/the-green-new-deal-vs-the-old-green-deals?embedded-checkout=true" TargetMode="External"/><Relationship Id="rId9" Type="http://schemas.openxmlformats.org/officeDocument/2006/relationships/hyperlink" Target="http://web.archive.org/web/20250120094956/www.whitehouse.gov/wp-content/uploads/2022/05/BUILDING-A-BETTER-AMERICA-V2.pdf" TargetMode="External"/><Relationship Id="rId5" Type="http://schemas.openxmlformats.org/officeDocument/2006/relationships/hyperlink" Target="https://www.oxfamamerica.org/explore/stories/the-paris-climate-agreement-becomes-a-reality-but-what-needs-to-happen-next/" TargetMode="External"/><Relationship Id="rId6" Type="http://schemas.openxmlformats.org/officeDocument/2006/relationships/hyperlink" Target="https://www.publicbankla.org" TargetMode="External"/><Relationship Id="rId7" Type="http://schemas.openxmlformats.org/officeDocument/2006/relationships/hyperlink" Target="https://www.sciencedirect.com/science/article/pii/S2589811621000094#abs0010" TargetMode="External"/><Relationship Id="rId8" Type="http://schemas.openxmlformats.org/officeDocument/2006/relationships/hyperlink" Target="http://web.archive.org/web/20250120033522/www.whitehouse.gov/briefing-room/statements-releases/2021/06/29/fact-sheet-bipartisan-infrastructure-framework-will-address-barriers-communities-of-color-face-to-economic-opportunity/" TargetMode="External"/><Relationship Id="rId11" Type="http://schemas.openxmlformats.org/officeDocument/2006/relationships/hyperlink" Target="https://iopscience.iop.org/article/10.1088/1748-9326/ab63e0/meta" TargetMode="External"/><Relationship Id="rId10" Type="http://schemas.openxmlformats.org/officeDocument/2006/relationships/hyperlink" Target="http://web.archive.org/web/20250120001559/www.whitehouse.gov/environmentaljustice/justice40/" TargetMode="External"/><Relationship Id="rId13" Type="http://schemas.openxmlformats.org/officeDocument/2006/relationships/hyperlink" Target="https://unfccc.int/sites/default/files/english_paris_agreement.pdf" TargetMode="External"/><Relationship Id="rId12" Type="http://schemas.openxmlformats.org/officeDocument/2006/relationships/hyperlink" Target="https://www.undp.org/belarus/stories/loss-and-damage-fund-developing-countrie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hyperlink" Target="https://unfccc.int/process-and-meetings/the-paris-agreement/nationally-determined-contributions-ndcs" TargetMode="External"/><Relationship Id="rId4" Type="http://schemas.openxmlformats.org/officeDocument/2006/relationships/hyperlink" Target="https://www.youtube.com/watch?v=_n2mXeP3wh4" TargetMode="External"/><Relationship Id="rId5" Type="http://schemas.openxmlformats.org/officeDocument/2006/relationships/hyperlink" Target="https://unfccc.int/news/climate-plans-remain-insufficient-more-ambitious-action-needed-now" TargetMode="External"/><Relationship Id="rId6" Type="http://schemas.openxmlformats.org/officeDocument/2006/relationships/hyperlink" Target="https://unfccc.int/NDCREG" TargetMode="External"/><Relationship Id="rId7" Type="http://schemas.openxmlformats.org/officeDocument/2006/relationships/hyperlink" Target="https://unfccc.int/process-and-meetings/the-paris-agreemen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hyperlink" Target="https://ocw.mit.edu" TargetMode="External"/><Relationship Id="rId4" Type="http://schemas.openxmlformats.org/officeDocument/2006/relationships/hyperlink" Target="https://ocw.mit.edu/term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grist.org/economics/climate-legislation-costs-economics-oil-industr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jpg"/><Relationship Id="rId4" Type="http://schemas.openxmlformats.org/officeDocument/2006/relationships/hyperlink" Target="https://unsplash.com/@katertottz?utm_content=creditCopyText&amp;utm_medium=referral&amp;utm_source=unsplash" TargetMode="External"/><Relationship Id="rId5" Type="http://schemas.openxmlformats.org/officeDocument/2006/relationships/hyperlink" Target="https://unsplash.com/photos/people-gathering-in-front-of-white-concrete-building-during-daytime-d3Fs1vYd-Es?utm_content=creditCopyText&amp;utm_medium=referral&amp;utm_source=unsplash"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hyperlink" Target="https://ocw.mit.edu/help/faq-fair-us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www.undp.org/belarus/stories/loss-and-damage-fund-developing-countries" TargetMode="External"/><Relationship Id="rId4" Type="http://schemas.openxmlformats.org/officeDocument/2006/relationships/hyperlink" Target="https://www.nrdc.org/bio/yukyan-lam/promise-environmental-justice-all-act" TargetMode="External"/><Relationship Id="rId5" Type="http://schemas.openxmlformats.org/officeDocument/2006/relationships/hyperlink" Target="https://www.fultoncountyga.gov/inside-fulton-county/fulton-county-departments/board-of-health/environmental-health" TargetMode="External"/><Relationship Id="rId6" Type="http://schemas.openxmlformats.org/officeDocument/2006/relationships/hyperlink" Target="https://www.publicbankla.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hyperlink" Target="https://climatecommunication.yale.edu/publications/who-supports-climate-justice-in-the-u-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 Id="rId4" Type="http://schemas.openxmlformats.org/officeDocument/2006/relationships/hyperlink" Target="https://www.flickr.com/photos/33930907@N08/8286342729"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83" name="Shape 83"/>
        <p:cNvGrpSpPr/>
        <p:nvPr/>
      </p:nvGrpSpPr>
      <p:grpSpPr>
        <a:xfrm>
          <a:off x="0" y="0"/>
          <a:ext cx="0" cy="0"/>
          <a:chOff x="0" y="0"/>
          <a:chExt cx="0" cy="0"/>
        </a:xfrm>
      </p:grpSpPr>
      <p:grpSp>
        <p:nvGrpSpPr>
          <p:cNvPr id="84" name="Google Shape;84;p1"/>
          <p:cNvGrpSpPr/>
          <p:nvPr/>
        </p:nvGrpSpPr>
        <p:grpSpPr>
          <a:xfrm>
            <a:off x="-1248082" y="6254295"/>
            <a:ext cx="20784165" cy="4091084"/>
            <a:chOff x="0" y="-38100"/>
            <a:chExt cx="5474019" cy="1077487"/>
          </a:xfrm>
        </p:grpSpPr>
        <p:sp>
          <p:nvSpPr>
            <p:cNvPr id="85" name="Google Shape;85;p1"/>
            <p:cNvSpPr/>
            <p:nvPr/>
          </p:nvSpPr>
          <p:spPr>
            <a:xfrm>
              <a:off x="0" y="0"/>
              <a:ext cx="5474019" cy="1039387"/>
            </a:xfrm>
            <a:custGeom>
              <a:rect b="b" l="l" r="r" t="t"/>
              <a:pathLst>
                <a:path extrusionOk="0" h="1039387" w="5474019">
                  <a:moveTo>
                    <a:pt x="0" y="0"/>
                  </a:moveTo>
                  <a:lnTo>
                    <a:pt x="5474019" y="0"/>
                  </a:lnTo>
                  <a:lnTo>
                    <a:pt x="5474019" y="1039387"/>
                  </a:lnTo>
                  <a:lnTo>
                    <a:pt x="0" y="1039387"/>
                  </a:lnTo>
                  <a:close/>
                </a:path>
              </a:pathLst>
            </a:custGeom>
            <a:solidFill>
              <a:srgbClr val="04467C"/>
            </a:solidFill>
            <a:ln>
              <a:noFill/>
            </a:ln>
          </p:spPr>
        </p:sp>
        <p:sp>
          <p:nvSpPr>
            <p:cNvPr id="86" name="Google Shape;86;p1"/>
            <p:cNvSpPr txBox="1"/>
            <p:nvPr/>
          </p:nvSpPr>
          <p:spPr>
            <a:xfrm>
              <a:off x="0" y="-38100"/>
              <a:ext cx="5474019" cy="1077487"/>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 name="Google Shape;87;p1"/>
          <p:cNvSpPr/>
          <p:nvPr/>
        </p:nvSpPr>
        <p:spPr>
          <a:xfrm>
            <a:off x="1028700" y="6728865"/>
            <a:ext cx="6366474" cy="6530730"/>
          </a:xfrm>
          <a:custGeom>
            <a:rect b="b" l="l" r="r" t="t"/>
            <a:pathLst>
              <a:path extrusionOk="0" h="6513830" w="6350000">
                <a:moveTo>
                  <a:pt x="6350000" y="2532380"/>
                </a:moveTo>
                <a:lnTo>
                  <a:pt x="5721350" y="2030730"/>
                </a:lnTo>
                <a:lnTo>
                  <a:pt x="5721350" y="1226820"/>
                </a:lnTo>
                <a:lnTo>
                  <a:pt x="4936490" y="1047750"/>
                </a:lnTo>
                <a:lnTo>
                  <a:pt x="4588510" y="322580"/>
                </a:lnTo>
                <a:lnTo>
                  <a:pt x="3803650" y="501650"/>
                </a:lnTo>
                <a:lnTo>
                  <a:pt x="3175000" y="0"/>
                </a:lnTo>
                <a:lnTo>
                  <a:pt x="2546350" y="501650"/>
                </a:lnTo>
                <a:lnTo>
                  <a:pt x="1761490" y="322580"/>
                </a:lnTo>
                <a:lnTo>
                  <a:pt x="1413510" y="1047750"/>
                </a:lnTo>
                <a:lnTo>
                  <a:pt x="628650" y="1226820"/>
                </a:lnTo>
                <a:lnTo>
                  <a:pt x="628650" y="2030730"/>
                </a:lnTo>
                <a:lnTo>
                  <a:pt x="0" y="2532380"/>
                </a:lnTo>
                <a:lnTo>
                  <a:pt x="349250" y="3256280"/>
                </a:lnTo>
                <a:lnTo>
                  <a:pt x="0" y="3981450"/>
                </a:lnTo>
                <a:lnTo>
                  <a:pt x="628650" y="4483100"/>
                </a:lnTo>
                <a:lnTo>
                  <a:pt x="628650" y="5287010"/>
                </a:lnTo>
                <a:lnTo>
                  <a:pt x="1413510" y="5466080"/>
                </a:lnTo>
                <a:lnTo>
                  <a:pt x="1761490" y="6191250"/>
                </a:lnTo>
                <a:lnTo>
                  <a:pt x="2546350" y="6012180"/>
                </a:lnTo>
                <a:lnTo>
                  <a:pt x="3175000" y="6513830"/>
                </a:lnTo>
                <a:lnTo>
                  <a:pt x="3803650" y="6012180"/>
                </a:lnTo>
                <a:lnTo>
                  <a:pt x="4588510" y="6191250"/>
                </a:lnTo>
                <a:lnTo>
                  <a:pt x="4936490" y="5466080"/>
                </a:lnTo>
                <a:lnTo>
                  <a:pt x="5721350" y="5287010"/>
                </a:lnTo>
                <a:lnTo>
                  <a:pt x="5721350" y="4483100"/>
                </a:lnTo>
                <a:lnTo>
                  <a:pt x="6350000" y="3981450"/>
                </a:lnTo>
                <a:lnTo>
                  <a:pt x="6000750" y="3256280"/>
                </a:lnTo>
                <a:close/>
              </a:path>
            </a:pathLst>
          </a:custGeom>
          <a:solidFill>
            <a:srgbClr val="FAF6EE"/>
          </a:solidFill>
          <a:ln cap="flat" cmpd="sng" w="12700">
            <a:solidFill>
              <a:srgbClr val="000000"/>
            </a:solidFill>
            <a:prstDash val="solid"/>
            <a:round/>
            <a:headEnd len="sm" w="sm" type="none"/>
            <a:tailEnd len="sm" w="sm" type="none"/>
          </a:ln>
        </p:spPr>
      </p:sp>
      <p:grpSp>
        <p:nvGrpSpPr>
          <p:cNvPr id="88" name="Google Shape;88;p1"/>
          <p:cNvGrpSpPr/>
          <p:nvPr/>
        </p:nvGrpSpPr>
        <p:grpSpPr>
          <a:xfrm>
            <a:off x="-1248082" y="-1233584"/>
            <a:ext cx="20784165" cy="1805084"/>
            <a:chOff x="0" y="-38100"/>
            <a:chExt cx="5474019" cy="475413"/>
          </a:xfrm>
        </p:grpSpPr>
        <p:sp>
          <p:nvSpPr>
            <p:cNvPr id="89" name="Google Shape;89;p1"/>
            <p:cNvSpPr/>
            <p:nvPr/>
          </p:nvSpPr>
          <p:spPr>
            <a:xfrm>
              <a:off x="0" y="0"/>
              <a:ext cx="5474019" cy="437313"/>
            </a:xfrm>
            <a:custGeom>
              <a:rect b="b" l="l" r="r" t="t"/>
              <a:pathLst>
                <a:path extrusionOk="0" h="437313" w="5474019">
                  <a:moveTo>
                    <a:pt x="0" y="0"/>
                  </a:moveTo>
                  <a:lnTo>
                    <a:pt x="5474019" y="0"/>
                  </a:lnTo>
                  <a:lnTo>
                    <a:pt x="5474019" y="437313"/>
                  </a:lnTo>
                  <a:lnTo>
                    <a:pt x="0" y="437313"/>
                  </a:lnTo>
                  <a:close/>
                </a:path>
              </a:pathLst>
            </a:custGeom>
            <a:solidFill>
              <a:srgbClr val="4A4849"/>
            </a:solidFill>
            <a:ln>
              <a:noFill/>
            </a:ln>
          </p:spPr>
        </p:sp>
        <p:sp>
          <p:nvSpPr>
            <p:cNvPr id="90" name="Google Shape;90;p1"/>
            <p:cNvSpPr txBox="1"/>
            <p:nvPr/>
          </p:nvSpPr>
          <p:spPr>
            <a:xfrm>
              <a:off x="0" y="-38100"/>
              <a:ext cx="5474019" cy="47541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 name="Google Shape;91;p1"/>
          <p:cNvSpPr txBox="1"/>
          <p:nvPr/>
        </p:nvSpPr>
        <p:spPr>
          <a:xfrm>
            <a:off x="1028700" y="1803912"/>
            <a:ext cx="14460300" cy="207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3488" u="none" cap="none" strike="noStrike">
                <a:solidFill>
                  <a:srgbClr val="4A4849"/>
                </a:solidFill>
                <a:latin typeface="Arial"/>
                <a:ea typeface="Arial"/>
                <a:cs typeface="Arial"/>
                <a:sym typeface="Arial"/>
              </a:rPr>
              <a:t>Climate Justice</a:t>
            </a:r>
            <a:endParaRPr/>
          </a:p>
        </p:txBody>
      </p:sp>
      <p:sp>
        <p:nvSpPr>
          <p:cNvPr id="92" name="Google Shape;92;p1"/>
          <p:cNvSpPr txBox="1"/>
          <p:nvPr/>
        </p:nvSpPr>
        <p:spPr>
          <a:xfrm>
            <a:off x="1028700" y="3574868"/>
            <a:ext cx="14460300" cy="207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3488" u="none" cap="none" strike="noStrike">
                <a:solidFill>
                  <a:srgbClr val="04467C"/>
                </a:solidFill>
                <a:latin typeface="Arial"/>
                <a:ea typeface="Arial"/>
                <a:cs typeface="Arial"/>
                <a:sym typeface="Arial"/>
              </a:rPr>
              <a:t>Policy</a:t>
            </a:r>
            <a:endParaRPr/>
          </a:p>
        </p:txBody>
      </p:sp>
      <p:sp>
        <p:nvSpPr>
          <p:cNvPr id="93" name="Google Shape;93;p1"/>
          <p:cNvSpPr/>
          <p:nvPr/>
        </p:nvSpPr>
        <p:spPr>
          <a:xfrm>
            <a:off x="2544348" y="6951822"/>
            <a:ext cx="3335178" cy="3335178"/>
          </a:xfrm>
          <a:custGeom>
            <a:rect b="b" l="l" r="r" t="t"/>
            <a:pathLst>
              <a:path extrusionOk="0" h="3335178" w="3335178">
                <a:moveTo>
                  <a:pt x="0" y="0"/>
                </a:moveTo>
                <a:lnTo>
                  <a:pt x="3335178" y="0"/>
                </a:lnTo>
                <a:lnTo>
                  <a:pt x="3335178" y="3335178"/>
                </a:lnTo>
                <a:lnTo>
                  <a:pt x="0" y="3335178"/>
                </a:lnTo>
                <a:lnTo>
                  <a:pt x="0" y="0"/>
                </a:lnTo>
                <a:close/>
              </a:path>
            </a:pathLst>
          </a:custGeom>
          <a:blipFill rotWithShape="1">
            <a:blip r:embed="rId3">
              <a:alphaModFix/>
            </a:blip>
            <a:stretch>
              <a:fillRect b="-6496" l="-14087" r="-13478" t="-1937"/>
            </a:stretch>
          </a:blipFill>
          <a:ln>
            <a:noFill/>
          </a:ln>
        </p:spPr>
      </p:sp>
      <p:grpSp>
        <p:nvGrpSpPr>
          <p:cNvPr id="94" name="Google Shape;94;p1"/>
          <p:cNvGrpSpPr/>
          <p:nvPr/>
        </p:nvGrpSpPr>
        <p:grpSpPr>
          <a:xfrm>
            <a:off x="1028700" y="1394000"/>
            <a:ext cx="8708070" cy="458700"/>
            <a:chOff x="1028700" y="1394000"/>
            <a:chExt cx="8708070" cy="458700"/>
          </a:xfrm>
        </p:grpSpPr>
        <p:sp>
          <p:nvSpPr>
            <p:cNvPr id="95" name="Google Shape;95;p1"/>
            <p:cNvSpPr/>
            <p:nvPr/>
          </p:nvSpPr>
          <p:spPr>
            <a:xfrm>
              <a:off x="1028700" y="1394000"/>
              <a:ext cx="36585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6" name="Google Shape;96;p1"/>
            <p:cNvSpPr txBox="1"/>
            <p:nvPr/>
          </p:nvSpPr>
          <p:spPr>
            <a:xfrm>
              <a:off x="1209870" y="1469442"/>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AF6EE"/>
                  </a:solidFill>
                  <a:latin typeface="Arial"/>
                  <a:ea typeface="Arial"/>
                  <a:cs typeface="Arial"/>
                  <a:sym typeface="Arial"/>
                </a:rPr>
                <a:t> FOUNDATIONAL MODULE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29" name="Shape 229"/>
        <p:cNvGrpSpPr/>
        <p:nvPr/>
      </p:nvGrpSpPr>
      <p:grpSpPr>
        <a:xfrm>
          <a:off x="0" y="0"/>
          <a:ext cx="0" cy="0"/>
          <a:chOff x="0" y="0"/>
          <a:chExt cx="0" cy="0"/>
        </a:xfrm>
      </p:grpSpPr>
      <p:sp>
        <p:nvSpPr>
          <p:cNvPr id="230" name="Google Shape;230;p10"/>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31" name="Google Shape;231;p10"/>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232" name="Google Shape;232;p10"/>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61145" r="-74436" t="0"/>
            </a:stretch>
          </a:blipFill>
          <a:ln>
            <a:noFill/>
          </a:ln>
        </p:spPr>
      </p:sp>
      <p:sp>
        <p:nvSpPr>
          <p:cNvPr id="233" name="Google Shape;233;p10"/>
          <p:cNvSpPr txBox="1"/>
          <p:nvPr/>
        </p:nvSpPr>
        <p:spPr>
          <a:xfrm>
            <a:off x="12109962" y="8999338"/>
            <a:ext cx="6178200" cy="716100"/>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None/>
            </a:pPr>
            <a:r>
              <a:rPr lang="en-US" sz="1800">
                <a:solidFill>
                  <a:schemeClr val="lt1"/>
                </a:solidFill>
              </a:rPr>
              <a:t>Photo by </a:t>
            </a:r>
            <a:r>
              <a:rPr b="0" i="0" lang="en-US" sz="1800" u="sng" cap="none" strike="noStrike">
                <a:solidFill>
                  <a:srgbClr val="FFFFFF"/>
                </a:solidFill>
                <a:latin typeface="Arial"/>
                <a:ea typeface="Arial"/>
                <a:cs typeface="Arial"/>
                <a:sym typeface="Arial"/>
                <a:hlinkClick r:id="rId4">
                  <a:extLst>
                    <a:ext uri="{A12FA001-AC4F-418D-AE19-62706E023703}">
                      <ahyp:hlinkClr val="tx"/>
                    </a:ext>
                  </a:extLst>
                </a:hlinkClick>
              </a:rPr>
              <a:t>Vladislav Klapin</a:t>
            </a:r>
            <a:r>
              <a:rPr b="0" i="0" lang="en-US" sz="1800" u="none" cap="none" strike="noStrike">
                <a:solidFill>
                  <a:srgbClr val="FFFFFF"/>
                </a:solidFill>
                <a:latin typeface="Arial"/>
                <a:ea typeface="Arial"/>
                <a:cs typeface="Arial"/>
                <a:sym typeface="Arial"/>
              </a:rPr>
              <a:t> on </a:t>
            </a:r>
            <a:r>
              <a:rPr b="0" i="0" lang="en-US" sz="1800" u="sng" cap="none" strike="noStrike">
                <a:solidFill>
                  <a:srgbClr val="FFFFFF"/>
                </a:solidFill>
                <a:latin typeface="Arial"/>
                <a:ea typeface="Arial"/>
                <a:cs typeface="Arial"/>
                <a:sym typeface="Arial"/>
                <a:hlinkClick r:id="rId5">
                  <a:extLst>
                    <a:ext uri="{A12FA001-AC4F-418D-AE19-62706E023703}">
                      <ahyp:hlinkClr val="tx"/>
                    </a:ext>
                  </a:extLst>
                </a:hlinkClick>
              </a:rPr>
              <a:t>Unsplash</a:t>
            </a:r>
            <a:endParaRPr sz="1800"/>
          </a:p>
        </p:txBody>
      </p:sp>
      <p:grpSp>
        <p:nvGrpSpPr>
          <p:cNvPr id="234" name="Google Shape;234;p10"/>
          <p:cNvGrpSpPr/>
          <p:nvPr/>
        </p:nvGrpSpPr>
        <p:grpSpPr>
          <a:xfrm>
            <a:off x="1028700" y="2467163"/>
            <a:ext cx="10425375" cy="5771220"/>
            <a:chOff x="0" y="104775"/>
            <a:chExt cx="13900500" cy="7694960"/>
          </a:xfrm>
        </p:grpSpPr>
        <p:sp>
          <p:nvSpPr>
            <p:cNvPr id="235" name="Google Shape;235;p10"/>
            <p:cNvSpPr txBox="1"/>
            <p:nvPr/>
          </p:nvSpPr>
          <p:spPr>
            <a:xfrm>
              <a:off x="0" y="104775"/>
              <a:ext cx="13900500" cy="666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CJ Policy at the International Level</a:t>
              </a:r>
              <a:endParaRPr/>
            </a:p>
          </p:txBody>
        </p:sp>
        <p:sp>
          <p:nvSpPr>
            <p:cNvPr id="236" name="Google Shape;236;p10"/>
            <p:cNvSpPr txBox="1"/>
            <p:nvPr/>
          </p:nvSpPr>
          <p:spPr>
            <a:xfrm>
              <a:off x="0" y="714303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2</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40" name="Shape 240"/>
        <p:cNvGrpSpPr/>
        <p:nvPr/>
      </p:nvGrpSpPr>
      <p:grpSpPr>
        <a:xfrm>
          <a:off x="0" y="0"/>
          <a:ext cx="0" cy="0"/>
          <a:chOff x="0" y="0"/>
          <a:chExt cx="0" cy="0"/>
        </a:xfrm>
      </p:grpSpPr>
      <p:sp>
        <p:nvSpPr>
          <p:cNvPr id="241" name="Google Shape;241;p11"/>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42" name="Google Shape;242;p11"/>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243" name="Google Shape;243;p11"/>
          <p:cNvGrpSpPr/>
          <p:nvPr/>
        </p:nvGrpSpPr>
        <p:grpSpPr>
          <a:xfrm>
            <a:off x="962025" y="1116806"/>
            <a:ext cx="10757475" cy="7167936"/>
            <a:chOff x="0" y="66675"/>
            <a:chExt cx="14343300" cy="9557248"/>
          </a:xfrm>
        </p:grpSpPr>
        <p:sp>
          <p:nvSpPr>
            <p:cNvPr id="244" name="Google Shape;244;p11"/>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The Paris Agreement</a:t>
              </a:r>
              <a:endParaRPr/>
            </a:p>
          </p:txBody>
        </p:sp>
        <p:sp>
          <p:nvSpPr>
            <p:cNvPr id="245" name="Google Shape;245;p11"/>
            <p:cNvSpPr txBox="1"/>
            <p:nvPr/>
          </p:nvSpPr>
          <p:spPr>
            <a:xfrm>
              <a:off x="0" y="2701215"/>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 Paris Agreement is a legally binding international treaty on climate change that was adopted by 196 Parties at the UN Climate Change Conference (COP21) in Paris, France, on 12 December 2015.</a:t>
              </a:r>
              <a:endParaRPr/>
            </a:p>
          </p:txBody>
        </p:sp>
        <p:sp>
          <p:nvSpPr>
            <p:cNvPr id="246" name="Google Shape;246;p11"/>
            <p:cNvSpPr txBox="1"/>
            <p:nvPr/>
          </p:nvSpPr>
          <p:spPr>
            <a:xfrm>
              <a:off x="0" y="5895719"/>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 goal is to keep the global average temperature below 2°C above pre-industrial levels, but ideally strive for a temperature increase of only 1.5°C above pre-industrial levels.</a:t>
              </a:r>
              <a:endParaRPr/>
            </a:p>
          </p:txBody>
        </p:sp>
        <p:sp>
          <p:nvSpPr>
            <p:cNvPr id="247" name="Google Shape;247;p11"/>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Definition</a:t>
              </a:r>
              <a:endParaRPr/>
            </a:p>
          </p:txBody>
        </p:sp>
        <p:sp>
          <p:nvSpPr>
            <p:cNvPr id="248" name="Google Shape;248;p11"/>
            <p:cNvSpPr txBox="1"/>
            <p:nvPr/>
          </p:nvSpPr>
          <p:spPr>
            <a:xfrm>
              <a:off x="0" y="52039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 goal of the Paris Agreement</a:t>
              </a:r>
              <a:endParaRPr/>
            </a:p>
          </p:txBody>
        </p:sp>
        <p:sp>
          <p:nvSpPr>
            <p:cNvPr id="249" name="Google Shape;249;p11"/>
            <p:cNvSpPr txBox="1"/>
            <p:nvPr/>
          </p:nvSpPr>
          <p:spPr>
            <a:xfrm>
              <a:off x="0" y="9090223"/>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What is the 'Paris Agreement', and how does it work?</a:t>
              </a:r>
              <a:endParaRPr/>
            </a:p>
          </p:txBody>
        </p:sp>
        <p:sp>
          <p:nvSpPr>
            <p:cNvPr id="250" name="Google Shape;250;p11"/>
            <p:cNvSpPr txBox="1"/>
            <p:nvPr/>
          </p:nvSpPr>
          <p:spPr>
            <a:xfrm>
              <a:off x="0" y="8398420"/>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Watch this video from the UN to learn more</a:t>
              </a:r>
              <a:endParaRPr/>
            </a:p>
          </p:txBody>
        </p:sp>
      </p:grpSp>
      <p:sp>
        <p:nvSpPr>
          <p:cNvPr id="251" name="Google Shape;251;p11">
            <a:hlinkClick r:id="rId4"/>
          </p:cNvPr>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5">
              <a:alphaModFix/>
            </a:blip>
            <a:stretch>
              <a:fillRect b="0" l="-5035" r="-5035" t="0"/>
            </a:stretch>
          </a:blipFill>
          <a:ln>
            <a:noFill/>
          </a:ln>
        </p:spPr>
      </p:sp>
      <p:sp>
        <p:nvSpPr>
          <p:cNvPr id="252" name="Google Shape;252;p11"/>
          <p:cNvSpPr txBox="1"/>
          <p:nvPr/>
        </p:nvSpPr>
        <p:spPr>
          <a:xfrm>
            <a:off x="3416250" y="8990400"/>
            <a:ext cx="8693700" cy="5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 Acciona.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6"/>
              </a:rPr>
              <a:t>https://ocw.mit.edu/help/faq-fair-use/</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56" name="Shape 256"/>
        <p:cNvGrpSpPr/>
        <p:nvPr/>
      </p:nvGrpSpPr>
      <p:grpSpPr>
        <a:xfrm>
          <a:off x="0" y="0"/>
          <a:ext cx="0" cy="0"/>
          <a:chOff x="0" y="0"/>
          <a:chExt cx="0" cy="0"/>
        </a:xfrm>
      </p:grpSpPr>
      <p:sp>
        <p:nvSpPr>
          <p:cNvPr id="257" name="Google Shape;257;p12"/>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58" name="Google Shape;258;p12"/>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AN INTRODUCTION TO NATIONALLY DETERMINED CONTRIBUTIONS</a:t>
            </a:r>
            <a:endParaRPr/>
          </a:p>
        </p:txBody>
      </p:sp>
      <p:sp>
        <p:nvSpPr>
          <p:cNvPr id="259" name="Google Shape;259;p12"/>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260" name="Google Shape;260;p12"/>
          <p:cNvGrpSpPr/>
          <p:nvPr/>
        </p:nvGrpSpPr>
        <p:grpSpPr>
          <a:xfrm>
            <a:off x="1038162" y="4047239"/>
            <a:ext cx="5179725" cy="1272293"/>
            <a:chOff x="0" y="-47625"/>
            <a:chExt cx="6906300" cy="1696390"/>
          </a:xfrm>
        </p:grpSpPr>
        <p:sp>
          <p:nvSpPr>
            <p:cNvPr id="261" name="Google Shape;261;p12"/>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What are Nationally Determined Contributions?</a:t>
              </a:r>
              <a:endParaRPr/>
            </a:p>
          </p:txBody>
        </p:sp>
        <p:sp>
          <p:nvSpPr>
            <p:cNvPr id="262" name="Google Shape;262;p12"/>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Watch</a:t>
              </a:r>
              <a:endParaRPr/>
            </a:p>
          </p:txBody>
        </p:sp>
      </p:grpSp>
      <p:grpSp>
        <p:nvGrpSpPr>
          <p:cNvPr id="263" name="Google Shape;263;p12"/>
          <p:cNvGrpSpPr/>
          <p:nvPr/>
        </p:nvGrpSpPr>
        <p:grpSpPr>
          <a:xfrm>
            <a:off x="7065096" y="1631380"/>
            <a:ext cx="10194300" cy="1272293"/>
            <a:chOff x="0" y="-47625"/>
            <a:chExt cx="13592400" cy="1696390"/>
          </a:xfrm>
        </p:grpSpPr>
        <p:sp>
          <p:nvSpPr>
            <p:cNvPr id="264" name="Google Shape;264;p12"/>
            <p:cNvSpPr txBox="1"/>
            <p:nvPr/>
          </p:nvSpPr>
          <p:spPr>
            <a:xfrm>
              <a:off x="0" y="622165"/>
              <a:ext cx="135924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Based on what you saw in the previous video, do you think NDCs are an effective way to enforce environmental standards?</a:t>
              </a:r>
              <a:endParaRPr/>
            </a:p>
          </p:txBody>
        </p:sp>
        <p:sp>
          <p:nvSpPr>
            <p:cNvPr id="265" name="Google Shape;265;p12"/>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Post-video discussion question</a:t>
              </a:r>
              <a:endParaRPr/>
            </a:p>
          </p:txBody>
        </p:sp>
      </p:grpSp>
      <p:grpSp>
        <p:nvGrpSpPr>
          <p:cNvPr id="266" name="Google Shape;266;p12"/>
          <p:cNvGrpSpPr/>
          <p:nvPr/>
        </p:nvGrpSpPr>
        <p:grpSpPr>
          <a:xfrm>
            <a:off x="7065096" y="3628814"/>
            <a:ext cx="10194300" cy="1657268"/>
            <a:chOff x="0" y="-47625"/>
            <a:chExt cx="13592400" cy="2209690"/>
          </a:xfrm>
        </p:grpSpPr>
        <p:sp>
          <p:nvSpPr>
            <p:cNvPr id="267" name="Google Shape;267;p12"/>
            <p:cNvSpPr txBox="1"/>
            <p:nvPr/>
          </p:nvSpPr>
          <p:spPr>
            <a:xfrm>
              <a:off x="0" y="622165"/>
              <a:ext cx="13592400" cy="1539900"/>
            </a:xfrm>
            <a:prstGeom prst="rect">
              <a:avLst/>
            </a:prstGeom>
            <a:noFill/>
            <a:ln>
              <a:noFill/>
            </a:ln>
          </p:spPr>
          <p:txBody>
            <a:bodyPr anchorCtr="0" anchor="t" bIns="0" lIns="0" spcFirstLastPara="1" rIns="0" wrap="square" tIns="0">
              <a:spAutoFit/>
            </a:bodyPr>
            <a:lstStyle/>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From the public </a:t>
              </a: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UN registry of NDCs,</a:t>
              </a:r>
              <a:r>
                <a:rPr b="0" i="0" lang="en-US" sz="2501" u="none" cap="none" strike="noStrike">
                  <a:solidFill>
                    <a:srgbClr val="4A4849"/>
                  </a:solidFill>
                  <a:latin typeface="Arial"/>
                  <a:ea typeface="Arial"/>
                  <a:cs typeface="Arial"/>
                  <a:sym typeface="Arial"/>
                </a:rPr>
                <a:t> pick two countries of interest, preferably one developed nation and one developing nation.</a:t>
              </a:r>
              <a:endParaRPr/>
            </a:p>
            <a:p>
              <a:pPr indent="-330263" lvl="1" marL="457200" marR="0" rtl="0" algn="l">
                <a:lnSpc>
                  <a:spcPct val="100000"/>
                </a:lnSpc>
                <a:spcBef>
                  <a:spcPts val="0"/>
                </a:spcBef>
                <a:spcAft>
                  <a:spcPts val="0"/>
                </a:spcAft>
                <a:buClr>
                  <a:srgbClr val="4A4849"/>
                </a:buClr>
                <a:buSzPts val="2501"/>
                <a:buFont typeface="Arial"/>
                <a:buAutoNum type="arabicPeriod"/>
              </a:pPr>
              <a:r>
                <a:rPr b="0" i="0" lang="en-US" sz="2501" u="none" cap="none" strike="noStrike">
                  <a:solidFill>
                    <a:srgbClr val="4A4849"/>
                  </a:solidFill>
                  <a:latin typeface="Arial"/>
                  <a:ea typeface="Arial"/>
                  <a:cs typeface="Arial"/>
                  <a:sym typeface="Arial"/>
                </a:rPr>
                <a:t>Click under "Title" to read over each country's NDC goals.</a:t>
              </a:r>
              <a:endParaRPr/>
            </a:p>
          </p:txBody>
        </p:sp>
        <p:sp>
          <p:nvSpPr>
            <p:cNvPr id="268" name="Google Shape;268;p12"/>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Compare and Contrast</a:t>
              </a:r>
              <a:endParaRPr/>
            </a:p>
          </p:txBody>
        </p:sp>
      </p:grpSp>
      <p:grpSp>
        <p:nvGrpSpPr>
          <p:cNvPr id="269" name="Google Shape;269;p12"/>
          <p:cNvGrpSpPr/>
          <p:nvPr/>
        </p:nvGrpSpPr>
        <p:grpSpPr>
          <a:xfrm>
            <a:off x="7065096" y="6011221"/>
            <a:ext cx="10194300" cy="1657267"/>
            <a:chOff x="0" y="-47625"/>
            <a:chExt cx="13592400" cy="2209690"/>
          </a:xfrm>
        </p:grpSpPr>
        <p:sp>
          <p:nvSpPr>
            <p:cNvPr id="270" name="Google Shape;270;p12"/>
            <p:cNvSpPr txBox="1"/>
            <p:nvPr/>
          </p:nvSpPr>
          <p:spPr>
            <a:xfrm>
              <a:off x="0" y="622165"/>
              <a:ext cx="13592400" cy="1539900"/>
            </a:xfrm>
            <a:prstGeom prst="rect">
              <a:avLst/>
            </a:prstGeom>
            <a:noFill/>
            <a:ln>
              <a:noFill/>
            </a:ln>
          </p:spPr>
          <p:txBody>
            <a:bodyPr anchorCtr="0" anchor="t" bIns="0" lIns="0" spcFirstLastPara="1" rIns="0" wrap="square" tIns="0">
              <a:spAutoFit/>
            </a:bodyPr>
            <a:lstStyle/>
            <a:p>
              <a:pPr indent="-33026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Between the two nations, what differences do you notice?</a:t>
              </a:r>
              <a:endParaRPr/>
            </a:p>
            <a:p>
              <a:pPr indent="-33026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are their contributions framed differently in terms of mitigation goals, strategies, and resources?</a:t>
              </a:r>
              <a:endParaRPr/>
            </a:p>
          </p:txBody>
        </p:sp>
        <p:sp>
          <p:nvSpPr>
            <p:cNvPr id="271" name="Google Shape;271;p12"/>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Discussion questions</a:t>
              </a:r>
              <a:endParaRPr/>
            </a:p>
          </p:txBody>
        </p:sp>
      </p:grpSp>
      <p:grpSp>
        <p:nvGrpSpPr>
          <p:cNvPr id="272" name="Google Shape;272;p12"/>
          <p:cNvGrpSpPr/>
          <p:nvPr/>
        </p:nvGrpSpPr>
        <p:grpSpPr>
          <a:xfrm>
            <a:off x="962025" y="1003725"/>
            <a:ext cx="8746178" cy="458700"/>
            <a:chOff x="962025" y="1003725"/>
            <a:chExt cx="8746178" cy="458700"/>
          </a:xfrm>
        </p:grpSpPr>
        <p:sp>
          <p:nvSpPr>
            <p:cNvPr id="273" name="Google Shape;273;p12"/>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74" name="Google Shape;274;p12"/>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#1</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78" name="Shape 278"/>
        <p:cNvGrpSpPr/>
        <p:nvPr/>
      </p:nvGrpSpPr>
      <p:grpSpPr>
        <a:xfrm>
          <a:off x="0" y="0"/>
          <a:ext cx="0" cy="0"/>
          <a:chOff x="0" y="0"/>
          <a:chExt cx="0" cy="0"/>
        </a:xfrm>
      </p:grpSpPr>
      <p:sp>
        <p:nvSpPr>
          <p:cNvPr id="279" name="Google Shape;279;p13"/>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80" name="Google Shape;280;p13"/>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81" name="Google Shape;281;p13"/>
          <p:cNvSpPr txBox="1"/>
          <p:nvPr/>
        </p:nvSpPr>
        <p:spPr>
          <a:xfrm>
            <a:off x="962025" y="1116806"/>
            <a:ext cx="10757475"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Review: </a:t>
            </a:r>
            <a:r>
              <a:rPr b="1" i="1" lang="en-US" sz="6999" u="sng" cap="none" strike="noStrike">
                <a:solidFill>
                  <a:srgbClr val="4A4849"/>
                </a:solidFill>
                <a:latin typeface="Arial"/>
                <a:ea typeface="Arial"/>
                <a:cs typeface="Arial"/>
                <a:sym typeface="Arial"/>
                <a:hlinkClick r:id="rId3">
                  <a:extLst>
                    <a:ext uri="{A12FA001-AC4F-418D-AE19-62706E023703}">
                      <ahyp:hlinkClr val="tx"/>
                    </a:ext>
                  </a:extLst>
                </a:hlinkClick>
              </a:rPr>
              <a:t>Climate Plans Remain Insufficient</a:t>
            </a:r>
            <a:endParaRPr>
              <a:solidFill>
                <a:srgbClr val="4A4849"/>
              </a:solidFill>
            </a:endParaRPr>
          </a:p>
        </p:txBody>
      </p:sp>
      <p:sp>
        <p:nvSpPr>
          <p:cNvPr id="282" name="Google Shape;282;p13"/>
          <p:cNvSpPr txBox="1"/>
          <p:nvPr/>
        </p:nvSpPr>
        <p:spPr>
          <a:xfrm>
            <a:off x="962025" y="4064261"/>
            <a:ext cx="10679175" cy="20018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“We are still nowhere near the scale and pace of emission reductions required to put us on track toward a 1.5 degrees Celsius world. To keep this goal alive, national governments need to strengthen their climate action plans now and implement them in the next eight years.” – Simon Stiell, Executive Secretary of UN Climate Change</a:t>
            </a:r>
            <a:endParaRPr/>
          </a:p>
        </p:txBody>
      </p:sp>
      <p:sp>
        <p:nvSpPr>
          <p:cNvPr id="283" name="Google Shape;283;p13"/>
          <p:cNvSpPr txBox="1"/>
          <p:nvPr/>
        </p:nvSpPr>
        <p:spPr>
          <a:xfrm>
            <a:off x="1001175" y="7914864"/>
            <a:ext cx="10679100" cy="800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Consider whether climate justice can be achieved without successfully </a:t>
            </a:r>
            <a:r>
              <a:rPr lang="en-US" sz="2601">
                <a:solidFill>
                  <a:srgbClr val="4A4849"/>
                </a:solidFill>
              </a:rPr>
              <a:t>combating</a:t>
            </a:r>
            <a:r>
              <a:rPr b="0" i="0" lang="en-US" sz="2601" u="none" cap="none" strike="noStrike">
                <a:solidFill>
                  <a:srgbClr val="4A4849"/>
                </a:solidFill>
                <a:latin typeface="Arial"/>
                <a:ea typeface="Arial"/>
                <a:cs typeface="Arial"/>
                <a:sym typeface="Arial"/>
              </a:rPr>
              <a:t> climate change first.</a:t>
            </a:r>
            <a:endParaRPr/>
          </a:p>
        </p:txBody>
      </p:sp>
      <p:sp>
        <p:nvSpPr>
          <p:cNvPr id="284" name="Google Shape;284;p13"/>
          <p:cNvSpPr txBox="1"/>
          <p:nvPr/>
        </p:nvSpPr>
        <p:spPr>
          <a:xfrm>
            <a:off x="962025" y="3545409"/>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Key Argument</a:t>
            </a:r>
            <a:endParaRPr/>
          </a:p>
        </p:txBody>
      </p:sp>
      <p:sp>
        <p:nvSpPr>
          <p:cNvPr id="285" name="Google Shape;285;p13"/>
          <p:cNvSpPr txBox="1"/>
          <p:nvPr/>
        </p:nvSpPr>
        <p:spPr>
          <a:xfrm>
            <a:off x="1001175" y="6543962"/>
            <a:ext cx="10679175" cy="12010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What does this article reveal to you about the efficacy of international agreements like the Paris Agreement in furthering climate justice?</a:t>
            </a:r>
            <a:endParaRPr/>
          </a:p>
        </p:txBody>
      </p:sp>
      <p:pic>
        <p:nvPicPr>
          <p:cNvPr id="286" name="Google Shape;286;p13" title="20867415998_9b1777fb4f_k.jpg"/>
          <p:cNvPicPr preferRelativeResize="0"/>
          <p:nvPr/>
        </p:nvPicPr>
        <p:blipFill rotWithShape="1">
          <a:blip r:embed="rId4">
            <a:alphaModFix/>
          </a:blip>
          <a:srcRect b="0" l="41799" r="15820" t="0"/>
          <a:stretch/>
        </p:blipFill>
        <p:spPr>
          <a:xfrm>
            <a:off x="12110050" y="-8"/>
            <a:ext cx="6177951" cy="9715500"/>
          </a:xfrm>
          <a:prstGeom prst="rect">
            <a:avLst/>
          </a:prstGeom>
          <a:noFill/>
          <a:ln>
            <a:noFill/>
          </a:ln>
        </p:spPr>
      </p:pic>
      <p:sp>
        <p:nvSpPr>
          <p:cNvPr id="287" name="Google Shape;287;p13"/>
          <p:cNvSpPr txBox="1"/>
          <p:nvPr/>
        </p:nvSpPr>
        <p:spPr>
          <a:xfrm>
            <a:off x="12463566" y="9229725"/>
            <a:ext cx="5470800" cy="554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801">
                <a:solidFill>
                  <a:srgbClr val="FAF6EE"/>
                </a:solidFill>
              </a:rPr>
              <a:t>Photo courtesy of </a:t>
            </a:r>
            <a:r>
              <a:rPr lang="en-US" sz="1801" u="sng">
                <a:solidFill>
                  <a:schemeClr val="hlink"/>
                </a:solidFill>
                <a:hlinkClick r:id="rId5"/>
              </a:rPr>
              <a:t>UNclimatechange</a:t>
            </a:r>
            <a:r>
              <a:rPr lang="en-US" sz="1801">
                <a:solidFill>
                  <a:srgbClr val="FAF6EE"/>
                </a:solidFill>
              </a:rPr>
              <a:t> on Flickr. License: CC BY.</a:t>
            </a:r>
            <a:endParaRPr>
              <a:solidFill>
                <a:srgbClr val="FAF6EE"/>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91" name="Shape 291"/>
        <p:cNvGrpSpPr/>
        <p:nvPr/>
      </p:nvGrpSpPr>
      <p:grpSpPr>
        <a:xfrm>
          <a:off x="0" y="0"/>
          <a:ext cx="0" cy="0"/>
          <a:chOff x="0" y="0"/>
          <a:chExt cx="0" cy="0"/>
        </a:xfrm>
      </p:grpSpPr>
      <p:sp>
        <p:nvSpPr>
          <p:cNvPr id="292" name="Google Shape;292;p14"/>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93" name="Google Shape;293;p14"/>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A DEEPER DIVE INTO INTERNATIONAL CLIMATE JUSTICE POLICY</a:t>
            </a:r>
            <a:endParaRPr/>
          </a:p>
        </p:txBody>
      </p:sp>
      <p:sp>
        <p:nvSpPr>
          <p:cNvPr id="294" name="Google Shape;294;p14"/>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295" name="Google Shape;295;p14"/>
          <p:cNvGrpSpPr/>
          <p:nvPr/>
        </p:nvGrpSpPr>
        <p:grpSpPr>
          <a:xfrm>
            <a:off x="1038162" y="4012077"/>
            <a:ext cx="5179725" cy="3967118"/>
            <a:chOff x="0" y="-47625"/>
            <a:chExt cx="6906300" cy="5289490"/>
          </a:xfrm>
        </p:grpSpPr>
        <p:sp>
          <p:nvSpPr>
            <p:cNvPr id="296" name="Google Shape;296;p14"/>
            <p:cNvSpPr txBox="1"/>
            <p:nvPr/>
          </p:nvSpPr>
          <p:spPr>
            <a:xfrm>
              <a:off x="0" y="622165"/>
              <a:ext cx="6906300" cy="4619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Create three groups and assign each group one reading:</a:t>
              </a:r>
              <a:endParaRPr/>
            </a:p>
            <a:p>
              <a:pPr indent="-387413" lvl="1" marL="457200" marR="0" rtl="0" algn="l">
                <a:lnSpc>
                  <a:spcPct val="100000"/>
                </a:lnSpc>
                <a:spcBef>
                  <a:spcPts val="0"/>
                </a:spcBef>
                <a:spcAft>
                  <a:spcPts val="0"/>
                </a:spcAft>
                <a:buClr>
                  <a:srgbClr val="4A4849"/>
                </a:buClr>
                <a:buSzPts val="2501"/>
                <a:buFont typeface="Arial"/>
                <a:buChar char="•"/>
              </a:pP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The domestic politics of international climate commitments</a:t>
              </a:r>
              <a:endParaRPr/>
            </a:p>
            <a:p>
              <a:pPr indent="-387413" lvl="1" marL="457200" marR="0" rtl="0" algn="l">
                <a:lnSpc>
                  <a:spcPct val="100000"/>
                </a:lnSpc>
                <a:spcBef>
                  <a:spcPts val="0"/>
                </a:spcBef>
                <a:spcAft>
                  <a:spcPts val="0"/>
                </a:spcAft>
                <a:buClr>
                  <a:srgbClr val="4A4849"/>
                </a:buClr>
                <a:buSzPts val="2501"/>
                <a:buFont typeface="Arial"/>
                <a:buChar char="•"/>
              </a:pPr>
              <a:r>
                <a:rPr b="0" i="1"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Climate policy co-benefits: a review</a:t>
              </a:r>
              <a:endParaRPr/>
            </a:p>
            <a:p>
              <a:pPr indent="-387413" lvl="1" marL="457200" marR="0" rtl="0" algn="l">
                <a:lnSpc>
                  <a:spcPct val="100000"/>
                </a:lnSpc>
                <a:spcBef>
                  <a:spcPts val="0"/>
                </a:spcBef>
                <a:spcAft>
                  <a:spcPts val="0"/>
                </a:spcAft>
                <a:buClr>
                  <a:srgbClr val="4A4849"/>
                </a:buClr>
                <a:buSzPts val="2501"/>
                <a:buFont typeface="Arial"/>
                <a:buChar char="•"/>
              </a:pPr>
              <a:r>
                <a:rPr b="0" i="1"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A sectoral perspective on international climate governance</a:t>
              </a:r>
              <a:endParaRPr/>
            </a:p>
          </p:txBody>
        </p:sp>
        <p:sp>
          <p:nvSpPr>
            <p:cNvPr id="297" name="Google Shape;297;p14"/>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Before class</a:t>
              </a:r>
              <a:endParaRPr/>
            </a:p>
          </p:txBody>
        </p:sp>
      </p:grpSp>
      <p:grpSp>
        <p:nvGrpSpPr>
          <p:cNvPr id="298" name="Google Shape;298;p14"/>
          <p:cNvGrpSpPr/>
          <p:nvPr/>
        </p:nvGrpSpPr>
        <p:grpSpPr>
          <a:xfrm>
            <a:off x="7065096" y="1631380"/>
            <a:ext cx="10194300" cy="1657268"/>
            <a:chOff x="0" y="-47625"/>
            <a:chExt cx="13592400" cy="2209690"/>
          </a:xfrm>
        </p:grpSpPr>
        <p:sp>
          <p:nvSpPr>
            <p:cNvPr id="299" name="Google Shape;299;p14"/>
            <p:cNvSpPr txBox="1"/>
            <p:nvPr/>
          </p:nvSpPr>
          <p:spPr>
            <a:xfrm>
              <a:off x="0" y="622165"/>
              <a:ext cx="135924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Read your group’s assigned article and make annotation of key points, data, quotes, etc. The goal is to be familiar with the findings of your reading ahead of the next class meeting.</a:t>
              </a:r>
              <a:endParaRPr/>
            </a:p>
          </p:txBody>
        </p:sp>
        <p:sp>
          <p:nvSpPr>
            <p:cNvPr id="300" name="Google Shape;300;p14"/>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 and annotate</a:t>
              </a:r>
              <a:endParaRPr/>
            </a:p>
          </p:txBody>
        </p:sp>
      </p:grpSp>
      <p:grpSp>
        <p:nvGrpSpPr>
          <p:cNvPr id="301" name="Google Shape;301;p14"/>
          <p:cNvGrpSpPr/>
          <p:nvPr/>
        </p:nvGrpSpPr>
        <p:grpSpPr>
          <a:xfrm>
            <a:off x="7065096" y="3831440"/>
            <a:ext cx="10194300" cy="2042243"/>
            <a:chOff x="0" y="-47625"/>
            <a:chExt cx="13592400" cy="2722990"/>
          </a:xfrm>
        </p:grpSpPr>
        <p:sp>
          <p:nvSpPr>
            <p:cNvPr id="302" name="Google Shape;302;p14"/>
            <p:cNvSpPr txBox="1"/>
            <p:nvPr/>
          </p:nvSpPr>
          <p:spPr>
            <a:xfrm>
              <a:off x="0" y="622165"/>
              <a:ext cx="135924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Allow each group to meet for 10-15 minutes to discuss their takeaways from the reading and come up with a uniform summary that can be shared with the class. Consider using a shared presentation (i.e. Google Slides) that each group can add a bullet point summary to. </a:t>
              </a:r>
              <a:endParaRPr/>
            </a:p>
          </p:txBody>
        </p:sp>
        <p:sp>
          <p:nvSpPr>
            <p:cNvPr id="303" name="Google Shape;303;p14"/>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Small group discussion</a:t>
              </a:r>
              <a:endParaRPr/>
            </a:p>
          </p:txBody>
        </p:sp>
      </p:grpSp>
      <p:grpSp>
        <p:nvGrpSpPr>
          <p:cNvPr id="304" name="Google Shape;304;p14"/>
          <p:cNvGrpSpPr/>
          <p:nvPr/>
        </p:nvGrpSpPr>
        <p:grpSpPr>
          <a:xfrm>
            <a:off x="7065096" y="6416485"/>
            <a:ext cx="10194300" cy="2042242"/>
            <a:chOff x="0" y="-47625"/>
            <a:chExt cx="13592400" cy="2722990"/>
          </a:xfrm>
        </p:grpSpPr>
        <p:sp>
          <p:nvSpPr>
            <p:cNvPr id="305" name="Google Shape;305;p14"/>
            <p:cNvSpPr txBox="1"/>
            <p:nvPr/>
          </p:nvSpPr>
          <p:spPr>
            <a:xfrm>
              <a:off x="0" y="622165"/>
              <a:ext cx="135924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Each group should share a summary of the article’s key points with the class. The goal is to give enough information so that people who didn’t read the article still have a sufficient understanding of its content and significance.</a:t>
              </a:r>
              <a:endParaRPr/>
            </a:p>
          </p:txBody>
        </p:sp>
        <p:sp>
          <p:nvSpPr>
            <p:cNvPr id="306" name="Google Shape;306;p14"/>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Share out with the class</a:t>
              </a:r>
              <a:endParaRPr/>
            </a:p>
          </p:txBody>
        </p:sp>
      </p:grpSp>
      <p:grpSp>
        <p:nvGrpSpPr>
          <p:cNvPr id="307" name="Google Shape;307;p14"/>
          <p:cNvGrpSpPr/>
          <p:nvPr/>
        </p:nvGrpSpPr>
        <p:grpSpPr>
          <a:xfrm>
            <a:off x="962025" y="1003725"/>
            <a:ext cx="8746178" cy="458700"/>
            <a:chOff x="962025" y="1003725"/>
            <a:chExt cx="8746178" cy="458700"/>
          </a:xfrm>
        </p:grpSpPr>
        <p:sp>
          <p:nvSpPr>
            <p:cNvPr id="308" name="Google Shape;308;p14"/>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9" name="Google Shape;309;p14"/>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#2</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13" name="Shape 313"/>
        <p:cNvGrpSpPr/>
        <p:nvPr/>
      </p:nvGrpSpPr>
      <p:grpSpPr>
        <a:xfrm>
          <a:off x="0" y="0"/>
          <a:ext cx="0" cy="0"/>
          <a:chOff x="0" y="0"/>
          <a:chExt cx="0" cy="0"/>
        </a:xfrm>
      </p:grpSpPr>
      <p:sp>
        <p:nvSpPr>
          <p:cNvPr id="314" name="Google Shape;314;p1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15" name="Google Shape;315;p15"/>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16" name="Google Shape;316;p15"/>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0" l="-30398" r="-105634" t="0"/>
            </a:stretch>
          </a:blipFill>
          <a:ln>
            <a:noFill/>
          </a:ln>
        </p:spPr>
      </p:sp>
      <p:grpSp>
        <p:nvGrpSpPr>
          <p:cNvPr id="317" name="Google Shape;317;p15"/>
          <p:cNvGrpSpPr/>
          <p:nvPr/>
        </p:nvGrpSpPr>
        <p:grpSpPr>
          <a:xfrm>
            <a:off x="1028700" y="2314763"/>
            <a:ext cx="10425375" cy="5771220"/>
            <a:chOff x="0" y="104775"/>
            <a:chExt cx="13900500" cy="7694960"/>
          </a:xfrm>
        </p:grpSpPr>
        <p:sp>
          <p:nvSpPr>
            <p:cNvPr id="318" name="Google Shape;318;p15"/>
            <p:cNvSpPr txBox="1"/>
            <p:nvPr/>
          </p:nvSpPr>
          <p:spPr>
            <a:xfrm>
              <a:off x="0" y="104775"/>
              <a:ext cx="13900500" cy="666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CJ Policy at the  National Level in the U.S.</a:t>
              </a:r>
              <a:endParaRPr/>
            </a:p>
          </p:txBody>
        </p:sp>
        <p:sp>
          <p:nvSpPr>
            <p:cNvPr id="319" name="Google Shape;319;p15"/>
            <p:cNvSpPr txBox="1"/>
            <p:nvPr/>
          </p:nvSpPr>
          <p:spPr>
            <a:xfrm>
              <a:off x="0" y="714303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3</a:t>
              </a:r>
              <a:endParaRPr/>
            </a:p>
          </p:txBody>
        </p:sp>
      </p:grpSp>
      <p:sp>
        <p:nvSpPr>
          <p:cNvPr id="320" name="Google Shape;320;p15"/>
          <p:cNvSpPr txBox="1"/>
          <p:nvPr/>
        </p:nvSpPr>
        <p:spPr>
          <a:xfrm>
            <a:off x="12228225" y="202575"/>
            <a:ext cx="5941500" cy="73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599">
                <a:solidFill>
                  <a:srgbClr val="FFFFFF"/>
                </a:solidFill>
              </a:rPr>
              <a:t>Photo courtesy of </a:t>
            </a:r>
            <a:r>
              <a:rPr lang="en-US" sz="1599" u="sng">
                <a:solidFill>
                  <a:schemeClr val="hlink"/>
                </a:solidFill>
                <a:hlinkClick r:id="rId4"/>
              </a:rPr>
              <a:t>John Englart </a:t>
            </a:r>
            <a:r>
              <a:rPr lang="en-US" sz="1599">
                <a:solidFill>
                  <a:srgbClr val="FFFFFF"/>
                </a:solidFill>
              </a:rPr>
              <a:t>on Flickr. License: CC BY-SA. This content is excluded from our Creative Commons license. For more information, see </a:t>
            </a:r>
            <a:r>
              <a:rPr lang="en-US" sz="1599" u="sng">
                <a:solidFill>
                  <a:schemeClr val="hlink"/>
                </a:solidFill>
                <a:hlinkClick r:id="rId5"/>
              </a:rPr>
              <a:t>https://ocw.mit.edu/help/faq-fair-use</a:t>
            </a:r>
            <a:r>
              <a:rPr lang="en-US" sz="1599">
                <a:solidFill>
                  <a:srgbClr val="FFFFFF"/>
                </a:solidFill>
              </a:rPr>
              <a: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24" name="Shape 324"/>
        <p:cNvGrpSpPr/>
        <p:nvPr/>
      </p:nvGrpSpPr>
      <p:grpSpPr>
        <a:xfrm>
          <a:off x="0" y="0"/>
          <a:ext cx="0" cy="0"/>
          <a:chOff x="0" y="0"/>
          <a:chExt cx="0" cy="0"/>
        </a:xfrm>
      </p:grpSpPr>
      <p:sp>
        <p:nvSpPr>
          <p:cNvPr id="325" name="Google Shape;325;p16"/>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26" name="Google Shape;326;p16"/>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27" name="Google Shape;327;p16"/>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0" l="-105066" r="-109428" t="0"/>
            </a:stretch>
          </a:blipFill>
          <a:ln>
            <a:noFill/>
          </a:ln>
        </p:spPr>
      </p:sp>
      <p:grpSp>
        <p:nvGrpSpPr>
          <p:cNvPr id="328" name="Google Shape;328;p16"/>
          <p:cNvGrpSpPr/>
          <p:nvPr/>
        </p:nvGrpSpPr>
        <p:grpSpPr>
          <a:xfrm>
            <a:off x="962025" y="1116806"/>
            <a:ext cx="10757475" cy="7401858"/>
            <a:chOff x="0" y="66675"/>
            <a:chExt cx="14343300" cy="9869144"/>
          </a:xfrm>
        </p:grpSpPr>
        <p:sp>
          <p:nvSpPr>
            <p:cNvPr id="329" name="Google Shape;329;p16"/>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The Inflation Reduction Act (IRA)</a:t>
              </a:r>
              <a:endParaRPr/>
            </a:p>
          </p:txBody>
        </p:sp>
        <p:sp>
          <p:nvSpPr>
            <p:cNvPr id="330" name="Google Shape;330;p16"/>
            <p:cNvSpPr txBox="1"/>
            <p:nvPr/>
          </p:nvSpPr>
          <p:spPr>
            <a:xfrm>
              <a:off x="0" y="3996615"/>
              <a:ext cx="142389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 Inflation Reduction Act (IRA) was signed into law in 2022, and offers $370 billion in grants, loans, rebates, incentives, and other investments to build a new clean energy economy. So far, funding from the IRA is financing 119 federal programs.</a:t>
              </a:r>
              <a:endParaRPr/>
            </a:p>
          </p:txBody>
        </p:sp>
        <p:sp>
          <p:nvSpPr>
            <p:cNvPr id="331" name="Google Shape;331;p16"/>
            <p:cNvSpPr txBox="1"/>
            <p:nvPr/>
          </p:nvSpPr>
          <p:spPr>
            <a:xfrm>
              <a:off x="0" y="7800719"/>
              <a:ext cx="142389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 IRA “prioritizes creating shared prosperity, making the nation more resilient to growing threats to health and well-being, and driving critical</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economic investments to historically underserved communities, particularly those living with legacy pollution.”</a:t>
              </a:r>
              <a:endParaRPr/>
            </a:p>
          </p:txBody>
        </p:sp>
        <p:sp>
          <p:nvSpPr>
            <p:cNvPr id="332" name="Google Shape;332;p16"/>
            <p:cNvSpPr txBox="1"/>
            <p:nvPr/>
          </p:nvSpPr>
          <p:spPr>
            <a:xfrm>
              <a:off x="0" y="33048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What is the IRA?</a:t>
              </a:r>
              <a:endParaRPr/>
            </a:p>
          </p:txBody>
        </p:sp>
        <p:sp>
          <p:nvSpPr>
            <p:cNvPr id="333" name="Google Shape;333;p16"/>
            <p:cNvSpPr txBox="1"/>
            <p:nvPr/>
          </p:nvSpPr>
          <p:spPr>
            <a:xfrm>
              <a:off x="0" y="71089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How does the IRA further climate justice?</a:t>
              </a:r>
              <a:endParaRPr/>
            </a:p>
          </p:txBody>
        </p:sp>
      </p:grpSp>
      <p:sp>
        <p:nvSpPr>
          <p:cNvPr id="334" name="Google Shape;334;p16"/>
          <p:cNvSpPr txBox="1"/>
          <p:nvPr/>
        </p:nvSpPr>
        <p:spPr>
          <a:xfrm>
            <a:off x="12463566" y="207889"/>
            <a:ext cx="5470800" cy="1108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1801">
                <a:solidFill>
                  <a:srgbClr val="FAF6EE"/>
                </a:solidFill>
              </a:rPr>
              <a:t>© MANDEL NGAN / AFP / Getty Images. All rights reserved. This content is excluded from our Creative Commons license. For more information, see </a:t>
            </a:r>
            <a:r>
              <a:rPr lang="en-US" sz="1801" u="sng">
                <a:solidFill>
                  <a:schemeClr val="hlink"/>
                </a:solidFill>
                <a:hlinkClick r:id="rId4"/>
              </a:rPr>
              <a:t>https://ocw.mit.edu/help/faq-fair-use/</a:t>
            </a:r>
            <a:r>
              <a:rPr lang="en-US" sz="1801">
                <a:solidFill>
                  <a:srgbClr val="FAF6EE"/>
                </a:solidFill>
              </a:rPr>
              <a:t> .</a:t>
            </a:r>
            <a:endParaRPr>
              <a:solidFill>
                <a:srgbClr val="FAF6EE"/>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38" name="Shape 338"/>
        <p:cNvGrpSpPr/>
        <p:nvPr/>
      </p:nvGrpSpPr>
      <p:grpSpPr>
        <a:xfrm>
          <a:off x="0" y="0"/>
          <a:ext cx="0" cy="0"/>
          <a:chOff x="0" y="0"/>
          <a:chExt cx="0" cy="0"/>
        </a:xfrm>
      </p:grpSpPr>
      <p:sp>
        <p:nvSpPr>
          <p:cNvPr id="339" name="Google Shape;339;g38e0936fedc_0_2"/>
          <p:cNvSpPr/>
          <p:nvPr/>
        </p:nvSpPr>
        <p:spPr>
          <a:xfrm>
            <a:off x="-1248082" y="9715500"/>
            <a:ext cx="13360243" cy="571596"/>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40" name="Google Shape;340;g38e0936fedc_0_2"/>
          <p:cNvSpPr/>
          <p:nvPr/>
        </p:nvSpPr>
        <p:spPr>
          <a:xfrm>
            <a:off x="12109962" y="9715500"/>
            <a:ext cx="7109892" cy="571596"/>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341" name="Google Shape;341;g38e0936fedc_0_2"/>
          <p:cNvGrpSpPr/>
          <p:nvPr/>
        </p:nvGrpSpPr>
        <p:grpSpPr>
          <a:xfrm>
            <a:off x="962025" y="1116806"/>
            <a:ext cx="10757475" cy="7802358"/>
            <a:chOff x="0" y="66675"/>
            <a:chExt cx="14343300" cy="10403144"/>
          </a:xfrm>
        </p:grpSpPr>
        <p:sp>
          <p:nvSpPr>
            <p:cNvPr id="342" name="Google Shape;342;g38e0936fedc_0_2"/>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US" sz="6999">
                  <a:solidFill>
                    <a:srgbClr val="4A4849"/>
                  </a:solidFill>
                </a:rPr>
                <a:t>The Bipartisan Infrastructure Law (BIL)</a:t>
              </a:r>
              <a:endParaRPr b="1" sz="6999">
                <a:solidFill>
                  <a:srgbClr val="4A4849"/>
                </a:solidFill>
              </a:endParaRPr>
            </a:p>
          </p:txBody>
        </p:sp>
        <p:sp>
          <p:nvSpPr>
            <p:cNvPr id="343" name="Google Shape;343;g38e0936fedc_0_2"/>
            <p:cNvSpPr txBox="1"/>
            <p:nvPr/>
          </p:nvSpPr>
          <p:spPr>
            <a:xfrm>
              <a:off x="0" y="3996615"/>
              <a:ext cx="14238900" cy="2135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601">
                  <a:solidFill>
                    <a:srgbClr val="4A4849"/>
                  </a:solidFill>
                </a:rPr>
                <a:t>The $550 billion Bipartisan Infrastructure Law, signed in 2021, aims to improve U.S. infrastructure. It focuses on funding projects related to transportation, broadband internet, and climate, energy, and the environment. So far, the BIL is supporting over 350 federal programs.</a:t>
              </a:r>
              <a:endParaRPr sz="2601">
                <a:solidFill>
                  <a:srgbClr val="4A4849"/>
                </a:solidFill>
              </a:endParaRPr>
            </a:p>
          </p:txBody>
        </p:sp>
        <p:sp>
          <p:nvSpPr>
            <p:cNvPr id="344" name="Google Shape;344;g38e0936fedc_0_2"/>
            <p:cNvSpPr txBox="1"/>
            <p:nvPr/>
          </p:nvSpPr>
          <p:spPr>
            <a:xfrm>
              <a:off x="0" y="7800719"/>
              <a:ext cx="14238900" cy="2669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2601">
                  <a:solidFill>
                    <a:srgbClr val="4A4849"/>
                  </a:solidFill>
                </a:rPr>
                <a:t>One of the overarching focus areas of the BIL is to support underserved communities. For example, one of the main environmental programs focuses on environmental remediation to “address the legacy pollution that harms the public health of communities, create good-paying union jobs, and advance long overdue environmental justice”</a:t>
              </a:r>
              <a:r>
                <a:rPr lang="en-US" sz="2600">
                  <a:solidFill>
                    <a:srgbClr val="4A4849"/>
                  </a:solidFill>
                </a:rPr>
                <a:t> (</a:t>
              </a:r>
              <a:r>
                <a:rPr lang="en-US" sz="2600" u="sng">
                  <a:solidFill>
                    <a:srgbClr val="4A4849"/>
                  </a:solidFill>
                  <a:hlinkClick r:id="rId3">
                    <a:extLst>
                      <a:ext uri="{A12FA001-AC4F-418D-AE19-62706E023703}">
                        <ahyp:hlinkClr val="tx"/>
                      </a:ext>
                    </a:extLst>
                  </a:hlinkClick>
                </a:rPr>
                <a:t>BIL Fact Sheet</a:t>
              </a:r>
              <a:r>
                <a:rPr lang="en-US" sz="2600">
                  <a:solidFill>
                    <a:srgbClr val="4A4849"/>
                  </a:solidFill>
                </a:rPr>
                <a:t>)</a:t>
              </a:r>
              <a:endParaRPr sz="2601">
                <a:solidFill>
                  <a:srgbClr val="4A4849"/>
                </a:solidFill>
              </a:endParaRPr>
            </a:p>
          </p:txBody>
        </p:sp>
        <p:sp>
          <p:nvSpPr>
            <p:cNvPr id="345" name="Google Shape;345;g38e0936fedc_0_2"/>
            <p:cNvSpPr txBox="1"/>
            <p:nvPr/>
          </p:nvSpPr>
          <p:spPr>
            <a:xfrm>
              <a:off x="0" y="33048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What is the </a:t>
              </a:r>
              <a:r>
                <a:rPr b="1" lang="en-US" sz="2601">
                  <a:solidFill>
                    <a:srgbClr val="4A4849"/>
                  </a:solidFill>
                </a:rPr>
                <a:t>BIL</a:t>
              </a:r>
              <a:r>
                <a:rPr b="1" i="0" lang="en-US" sz="2601" u="none" cap="none" strike="noStrike">
                  <a:solidFill>
                    <a:srgbClr val="4A4849"/>
                  </a:solidFill>
                  <a:latin typeface="Arial"/>
                  <a:ea typeface="Arial"/>
                  <a:cs typeface="Arial"/>
                  <a:sym typeface="Arial"/>
                </a:rPr>
                <a:t>?</a:t>
              </a:r>
              <a:endParaRPr/>
            </a:p>
          </p:txBody>
        </p:sp>
        <p:sp>
          <p:nvSpPr>
            <p:cNvPr id="346" name="Google Shape;346;g38e0936fedc_0_2"/>
            <p:cNvSpPr txBox="1"/>
            <p:nvPr/>
          </p:nvSpPr>
          <p:spPr>
            <a:xfrm>
              <a:off x="0" y="71089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How does the </a:t>
              </a:r>
              <a:r>
                <a:rPr b="1" lang="en-US" sz="2601">
                  <a:solidFill>
                    <a:srgbClr val="4A4849"/>
                  </a:solidFill>
                </a:rPr>
                <a:t>BIL</a:t>
              </a:r>
              <a:r>
                <a:rPr b="1" i="0" lang="en-US" sz="2601" u="none" cap="none" strike="noStrike">
                  <a:solidFill>
                    <a:srgbClr val="4A4849"/>
                  </a:solidFill>
                  <a:latin typeface="Arial"/>
                  <a:ea typeface="Arial"/>
                  <a:cs typeface="Arial"/>
                  <a:sym typeface="Arial"/>
                </a:rPr>
                <a:t> further climate justice?</a:t>
              </a:r>
              <a:endParaRPr/>
            </a:p>
          </p:txBody>
        </p:sp>
      </p:grpSp>
      <p:sp>
        <p:nvSpPr>
          <p:cNvPr id="347" name="Google Shape;347;g38e0936fedc_0_2"/>
          <p:cNvSpPr/>
          <p:nvPr/>
        </p:nvSpPr>
        <p:spPr>
          <a:xfrm>
            <a:off x="12109950" y="75"/>
            <a:ext cx="6178445" cy="9715625"/>
          </a:xfrm>
          <a:custGeom>
            <a:rect b="b" l="l" r="r" t="t"/>
            <a:pathLst>
              <a:path extrusionOk="0" h="150519" w="1872256">
                <a:moveTo>
                  <a:pt x="0" y="0"/>
                </a:moveTo>
                <a:lnTo>
                  <a:pt x="1872256" y="0"/>
                </a:lnTo>
                <a:lnTo>
                  <a:pt x="1872256" y="150519"/>
                </a:lnTo>
                <a:lnTo>
                  <a:pt x="0" y="150519"/>
                </a:lnTo>
                <a:close/>
              </a:path>
            </a:pathLst>
          </a:custGeom>
          <a:solidFill>
            <a:srgbClr val="E6F2FF"/>
          </a:solidFill>
          <a:ln>
            <a:noFill/>
          </a:ln>
        </p:spPr>
      </p:sp>
      <p:pic>
        <p:nvPicPr>
          <p:cNvPr id="348" name="Google Shape;348;g38e0936fedc_0_2" title="c54a3a3f-3e02-54e5-928c-1ee0d8b3df5d.jpg">
            <a:hlinkClick r:id="rId4"/>
          </p:cNvPr>
          <p:cNvPicPr preferRelativeResize="0"/>
          <p:nvPr/>
        </p:nvPicPr>
        <p:blipFill>
          <a:blip r:embed="rId5">
            <a:alphaModFix/>
          </a:blip>
          <a:stretch>
            <a:fillRect/>
          </a:stretch>
        </p:blipFill>
        <p:spPr>
          <a:xfrm>
            <a:off x="12378675" y="1922325"/>
            <a:ext cx="5640999" cy="6191325"/>
          </a:xfrm>
          <a:prstGeom prst="rect">
            <a:avLst/>
          </a:prstGeom>
          <a:noFill/>
          <a:ln>
            <a:noFill/>
          </a:ln>
        </p:spPr>
      </p:pic>
      <p:sp>
        <p:nvSpPr>
          <p:cNvPr id="349" name="Google Shape;349;g38e0936fedc_0_2"/>
          <p:cNvSpPr txBox="1"/>
          <p:nvPr/>
        </p:nvSpPr>
        <p:spPr>
          <a:xfrm>
            <a:off x="12193325" y="8628825"/>
            <a:ext cx="6011700" cy="5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 Bryce Martin / Steamboat Pilot.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6"/>
              </a:rPr>
              <a:t>https://ocw.mit.edu/help/faq-fair-use/</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53" name="Shape 353"/>
        <p:cNvGrpSpPr/>
        <p:nvPr/>
      </p:nvGrpSpPr>
      <p:grpSpPr>
        <a:xfrm>
          <a:off x="0" y="0"/>
          <a:ext cx="0" cy="0"/>
          <a:chOff x="0" y="0"/>
          <a:chExt cx="0" cy="0"/>
        </a:xfrm>
      </p:grpSpPr>
      <p:sp>
        <p:nvSpPr>
          <p:cNvPr id="354" name="Google Shape;354;p18"/>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55" name="Google Shape;355;p18"/>
          <p:cNvSpPr/>
          <p:nvPr/>
        </p:nvSpPr>
        <p:spPr>
          <a:xfrm>
            <a:off x="12109962" y="9715500"/>
            <a:ext cx="6178038" cy="690106"/>
          </a:xfrm>
          <a:custGeom>
            <a:rect b="b" l="l" r="r" t="t"/>
            <a:pathLst>
              <a:path extrusionOk="0" h="181756" w="1627138">
                <a:moveTo>
                  <a:pt x="0" y="0"/>
                </a:moveTo>
                <a:lnTo>
                  <a:pt x="1627138" y="0"/>
                </a:lnTo>
                <a:lnTo>
                  <a:pt x="1627138" y="181756"/>
                </a:lnTo>
                <a:lnTo>
                  <a:pt x="0" y="181756"/>
                </a:lnTo>
                <a:close/>
              </a:path>
            </a:pathLst>
          </a:custGeom>
          <a:solidFill>
            <a:srgbClr val="04467C"/>
          </a:solidFill>
          <a:ln>
            <a:noFill/>
          </a:ln>
        </p:spPr>
      </p:sp>
      <p:sp>
        <p:nvSpPr>
          <p:cNvPr id="356" name="Google Shape;356;p18"/>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0" l="-54835" r="-54835" t="0"/>
            </a:stretch>
          </a:blipFill>
          <a:ln>
            <a:noFill/>
          </a:ln>
        </p:spPr>
      </p:sp>
      <p:grpSp>
        <p:nvGrpSpPr>
          <p:cNvPr id="357" name="Google Shape;357;p18"/>
          <p:cNvGrpSpPr/>
          <p:nvPr/>
        </p:nvGrpSpPr>
        <p:grpSpPr>
          <a:xfrm>
            <a:off x="962025" y="1116806"/>
            <a:ext cx="10757475" cy="6344583"/>
            <a:chOff x="0" y="66675"/>
            <a:chExt cx="14343300" cy="8459444"/>
          </a:xfrm>
        </p:grpSpPr>
        <p:sp>
          <p:nvSpPr>
            <p:cNvPr id="358" name="Google Shape;358;p18"/>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The Justice40 Initiative</a:t>
              </a:r>
              <a:endParaRPr/>
            </a:p>
          </p:txBody>
        </p:sp>
        <p:sp>
          <p:nvSpPr>
            <p:cNvPr id="359" name="Google Shape;359;p18"/>
            <p:cNvSpPr txBox="1"/>
            <p:nvPr/>
          </p:nvSpPr>
          <p:spPr>
            <a:xfrm>
              <a:off x="0" y="2701215"/>
              <a:ext cx="142389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 Justice40 Initiative aims to ensure that 40% of the benefits of certain Federal climate, clean energy, affordable and sustainable housing, and other investments go to disadvantaged communities that are marginalized by underinvestment and overburdened by pollution.</a:t>
              </a:r>
              <a:endParaRPr/>
            </a:p>
          </p:txBody>
        </p:sp>
        <p:sp>
          <p:nvSpPr>
            <p:cNvPr id="360" name="Google Shape;360;p18"/>
            <p:cNvSpPr txBox="1"/>
            <p:nvPr/>
          </p:nvSpPr>
          <p:spPr>
            <a:xfrm>
              <a:off x="0" y="6391019"/>
              <a:ext cx="142389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New programs created by the IRA, BIL, and America Rescue Plan all further Justice40, but many federal agencies have also adjusted their existing funding programs to further Justice40. The </a:t>
              </a: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Justice40 Initiative Covered Programs List</a:t>
              </a:r>
              <a:r>
                <a:rPr b="0" i="0" lang="en-US" sz="2601" u="none" cap="none" strike="noStrike">
                  <a:solidFill>
                    <a:srgbClr val="4A4849"/>
                  </a:solidFill>
                  <a:latin typeface="Arial"/>
                  <a:ea typeface="Arial"/>
                  <a:cs typeface="Arial"/>
                  <a:sym typeface="Arial"/>
                </a:rPr>
                <a:t> includes all 518 Justice40 programs.</a:t>
              </a:r>
              <a:endParaRPr/>
            </a:p>
          </p:txBody>
        </p:sp>
        <p:sp>
          <p:nvSpPr>
            <p:cNvPr id="361" name="Google Shape;361;p18"/>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What is the Justice40 Initiative?</a:t>
              </a:r>
              <a:endParaRPr/>
            </a:p>
          </p:txBody>
        </p:sp>
        <p:sp>
          <p:nvSpPr>
            <p:cNvPr id="362" name="Google Shape;362;p18"/>
            <p:cNvSpPr txBox="1"/>
            <p:nvPr/>
          </p:nvSpPr>
          <p:spPr>
            <a:xfrm>
              <a:off x="0" y="56992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What programs make up the Justice40 Initiative?</a:t>
              </a:r>
              <a:endParaRPr/>
            </a:p>
          </p:txBody>
        </p:sp>
      </p:grpSp>
      <p:sp>
        <p:nvSpPr>
          <p:cNvPr id="363" name="Google Shape;363;p18"/>
          <p:cNvSpPr txBox="1"/>
          <p:nvPr/>
        </p:nvSpPr>
        <p:spPr>
          <a:xfrm>
            <a:off x="12253200" y="199125"/>
            <a:ext cx="60348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1800">
                <a:solidFill>
                  <a:srgbClr val="FFFFFF"/>
                </a:solidFill>
              </a:rPr>
              <a:t>Photo courtesy of </a:t>
            </a:r>
            <a:r>
              <a:rPr lang="en-US" sz="1800" u="sng">
                <a:solidFill>
                  <a:schemeClr val="hlink"/>
                </a:solidFill>
                <a:hlinkClick r:id="rId5"/>
              </a:rPr>
              <a:t>La Citta Vita</a:t>
            </a:r>
            <a:r>
              <a:rPr lang="en-US" sz="1800">
                <a:solidFill>
                  <a:srgbClr val="FFFFFF"/>
                </a:solidFill>
              </a:rPr>
              <a:t> on Flickr. License: CC BY-SA. © La Citta Vita. All rights reserved. This content is excluded from our Creative Commons license. For more information, see</a:t>
            </a:r>
            <a:r>
              <a:rPr lang="en-US" sz="1800" u="sng">
                <a:solidFill>
                  <a:schemeClr val="hlink"/>
                </a:solidFill>
                <a:hlinkClick r:id="rId6"/>
              </a:rPr>
              <a:t> https://ocw.mit.edu/help/faq-fair-use/ </a:t>
            </a:r>
            <a:r>
              <a:rPr lang="en-US" sz="1800">
                <a:solidFill>
                  <a:srgbClr val="FFFFFF"/>
                </a:solidFill>
              </a:rPr>
              <a:t>.</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67" name="Shape 367"/>
        <p:cNvGrpSpPr/>
        <p:nvPr/>
      </p:nvGrpSpPr>
      <p:grpSpPr>
        <a:xfrm>
          <a:off x="0" y="0"/>
          <a:ext cx="0" cy="0"/>
          <a:chOff x="0" y="0"/>
          <a:chExt cx="0" cy="0"/>
        </a:xfrm>
      </p:grpSpPr>
      <p:sp>
        <p:nvSpPr>
          <p:cNvPr id="368" name="Google Shape;368;p19"/>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369" name="Google Shape;369;p19"/>
          <p:cNvGrpSpPr/>
          <p:nvPr/>
        </p:nvGrpSpPr>
        <p:grpSpPr>
          <a:xfrm>
            <a:off x="962025" y="1116806"/>
            <a:ext cx="10757475" cy="7415508"/>
            <a:chOff x="0" y="66675"/>
            <a:chExt cx="14343300" cy="9887344"/>
          </a:xfrm>
        </p:grpSpPr>
        <p:sp>
          <p:nvSpPr>
            <p:cNvPr id="370" name="Google Shape;370;p19"/>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The Justice40 Initiative</a:t>
              </a:r>
              <a:endParaRPr/>
            </a:p>
          </p:txBody>
        </p:sp>
        <p:sp>
          <p:nvSpPr>
            <p:cNvPr id="371" name="Google Shape;371;p19"/>
            <p:cNvSpPr txBox="1"/>
            <p:nvPr/>
          </p:nvSpPr>
          <p:spPr>
            <a:xfrm>
              <a:off x="0" y="2701215"/>
              <a:ext cx="14238900" cy="266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The White House Environmental Justice Advisory Council advises the executive administration on how to address current and historic environmental injustice. Members of the council come from diverse backgrounds, and have knowledge about or experience in environmental justice, climate change, disaster preparedness, or racial inequity.</a:t>
              </a:r>
              <a:endParaRPr/>
            </a:p>
          </p:txBody>
        </p:sp>
        <p:sp>
          <p:nvSpPr>
            <p:cNvPr id="372" name="Google Shape;372;p19"/>
            <p:cNvSpPr txBox="1"/>
            <p:nvPr/>
          </p:nvSpPr>
          <p:spPr>
            <a:xfrm>
              <a:off x="0" y="6751219"/>
              <a:ext cx="14238900" cy="320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The Climate and Economic Justice Screening Tool (CEJST) is an interactive mapping tool to identify disadvantaged communities that are marginalized by underinvestment and overburdened by pollution. The CEJST is the federal government’s primary tool for identifying disadvantaged communities that are geographically defined for any covered programs under the Justice40 Initiative.</a:t>
              </a:r>
              <a:endParaRPr/>
            </a:p>
          </p:txBody>
        </p:sp>
        <p:sp>
          <p:nvSpPr>
            <p:cNvPr id="373" name="Google Shape;373;p19"/>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How are communities involved in the Justice40 Initiative?</a:t>
              </a:r>
              <a:endParaRPr/>
            </a:p>
          </p:txBody>
        </p:sp>
        <p:sp>
          <p:nvSpPr>
            <p:cNvPr id="374" name="Google Shape;374;p19"/>
            <p:cNvSpPr txBox="1"/>
            <p:nvPr/>
          </p:nvSpPr>
          <p:spPr>
            <a:xfrm>
              <a:off x="0" y="6059400"/>
              <a:ext cx="143433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What is the Climate and Economic Justice Screening Tool (CEJST)?</a:t>
              </a:r>
              <a:endParaRPr/>
            </a:p>
          </p:txBody>
        </p:sp>
      </p:grpSp>
      <p:sp>
        <p:nvSpPr>
          <p:cNvPr id="375" name="Google Shape;375;p19"/>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376" name="Google Shape;376;p19"/>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5">
              <a:alphaModFix/>
            </a:blip>
            <a:stretch>
              <a:fillRect b="0" l="-9109" r="-30201" t="0"/>
            </a:stretch>
          </a:blipFill>
          <a:ln>
            <a:noFill/>
          </a:ln>
        </p:spPr>
      </p:sp>
      <p:sp>
        <p:nvSpPr>
          <p:cNvPr id="377" name="Google Shape;377;p19"/>
          <p:cNvSpPr txBox="1"/>
          <p:nvPr/>
        </p:nvSpPr>
        <p:spPr>
          <a:xfrm>
            <a:off x="962025" y="980101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601" u="sng" cap="none" strike="noStrike">
                <a:solidFill>
                  <a:srgbClr val="FAF6EE"/>
                </a:solidFill>
                <a:latin typeface="Arial"/>
                <a:ea typeface="Arial"/>
                <a:cs typeface="Arial"/>
                <a:sym typeface="Arial"/>
                <a:hlinkClick r:id="rId6">
                  <a:extLst>
                    <a:ext uri="{A12FA001-AC4F-418D-AE19-62706E023703}">
                      <ahyp:hlinkClr val="tx"/>
                    </a:ext>
                  </a:extLst>
                </a:hlinkClick>
              </a:rPr>
              <a:t>Learn more about Justice40</a:t>
            </a:r>
            <a:endParaRPr/>
          </a:p>
        </p:txBody>
      </p:sp>
      <p:sp>
        <p:nvSpPr>
          <p:cNvPr id="378" name="Google Shape;378;p19"/>
          <p:cNvSpPr txBox="1"/>
          <p:nvPr/>
        </p:nvSpPr>
        <p:spPr>
          <a:xfrm>
            <a:off x="3569600" y="9013825"/>
            <a:ext cx="8342100" cy="5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Map © source unknown.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7"/>
              </a:rPr>
              <a:t>https://ocw.mit.edu/help/faq-fair-use/</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00" name="Shape 100"/>
        <p:cNvGrpSpPr/>
        <p:nvPr/>
      </p:nvGrpSpPr>
      <p:grpSpPr>
        <a:xfrm>
          <a:off x="0" y="0"/>
          <a:ext cx="0" cy="0"/>
          <a:chOff x="0" y="0"/>
          <a:chExt cx="0" cy="0"/>
        </a:xfrm>
      </p:grpSpPr>
      <p:sp>
        <p:nvSpPr>
          <p:cNvPr id="101" name="Google Shape;101;p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02" name="Google Shape;102;p2"/>
          <p:cNvSpPr txBox="1"/>
          <p:nvPr/>
        </p:nvSpPr>
        <p:spPr>
          <a:xfrm>
            <a:off x="1028700" y="1095375"/>
            <a:ext cx="10510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What’s in this module?</a:t>
            </a:r>
            <a:endParaRPr/>
          </a:p>
        </p:txBody>
      </p:sp>
      <p:sp>
        <p:nvSpPr>
          <p:cNvPr id="103" name="Google Shape;103;p2"/>
          <p:cNvSpPr txBox="1"/>
          <p:nvPr/>
        </p:nvSpPr>
        <p:spPr>
          <a:xfrm>
            <a:off x="1028700" y="3042705"/>
            <a:ext cx="10434000" cy="1201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This module discusses current climate and environmental justice policy in the US and in international law, including the Paris Agreement and the Green New Deal.*</a:t>
            </a:r>
            <a:endParaRPr/>
          </a:p>
        </p:txBody>
      </p:sp>
      <p:sp>
        <p:nvSpPr>
          <p:cNvPr id="104" name="Google Shape;104;p2"/>
          <p:cNvSpPr txBox="1"/>
          <p:nvPr/>
        </p:nvSpPr>
        <p:spPr>
          <a:xfrm>
            <a:off x="1028700" y="5352858"/>
            <a:ext cx="4301100" cy="240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6 parts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2 videos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3 readings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4 activities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3 case studies</a:t>
            </a:r>
            <a:endParaRPr/>
          </a:p>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2 optional projects</a:t>
            </a:r>
            <a:endParaRPr/>
          </a:p>
        </p:txBody>
      </p:sp>
      <p:sp>
        <p:nvSpPr>
          <p:cNvPr id="105" name="Google Shape;105;p2"/>
          <p:cNvSpPr txBox="1"/>
          <p:nvPr/>
        </p:nvSpPr>
        <p:spPr>
          <a:xfrm>
            <a:off x="4407876" y="5352858"/>
            <a:ext cx="7054800" cy="36033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Global Center for Climate Justice: The Green New Deal Resource Hub</a:t>
            </a:r>
            <a:endParaRPr/>
          </a:p>
          <a:p>
            <a:pPr indent="-393763"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How can policy and policymaking foster climate justice? A qualitative systematic review</a:t>
            </a:r>
            <a:endParaRPr/>
          </a:p>
          <a:p>
            <a:pPr indent="-393763"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Climate Plans Remain Insufficient: More Ambitious Action Needed Now</a:t>
            </a:r>
            <a:endParaRPr/>
          </a:p>
          <a:p>
            <a:pPr indent="-393763"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The Federal Funding Primer on Climate Justice</a:t>
            </a:r>
            <a:r>
              <a:rPr b="0" i="0" lang="en-US" sz="2601" u="sng" cap="none" strike="noStrike">
                <a:solidFill>
                  <a:srgbClr val="4A4849"/>
                </a:solidFill>
                <a:latin typeface="Arial"/>
                <a:ea typeface="Arial"/>
                <a:cs typeface="Arial"/>
                <a:sym typeface="Arial"/>
                <a:hlinkClick r:id="rId7">
                  <a:extLst>
                    <a:ext uri="{A12FA001-AC4F-418D-AE19-62706E023703}">
                      <ahyp:hlinkClr val="tx"/>
                    </a:ext>
                  </a:extLst>
                </a:hlinkClick>
              </a:rPr>
              <a:t>: </a:t>
            </a:r>
            <a:r>
              <a:rPr b="0" i="1" lang="en-US" sz="2601" u="sng" cap="none" strike="noStrike">
                <a:solidFill>
                  <a:srgbClr val="4A4849"/>
                </a:solidFill>
                <a:latin typeface="Arial"/>
                <a:ea typeface="Arial"/>
                <a:cs typeface="Arial"/>
                <a:sym typeface="Arial"/>
                <a:hlinkClick r:id="rId8">
                  <a:extLst>
                    <a:ext uri="{A12FA001-AC4F-418D-AE19-62706E023703}">
                      <ahyp:hlinkClr val="tx"/>
                    </a:ext>
                  </a:extLst>
                </a:hlinkClick>
              </a:rPr>
              <a:t>Executive Summary</a:t>
            </a:r>
            <a:endParaRPr/>
          </a:p>
        </p:txBody>
      </p:sp>
      <p:sp>
        <p:nvSpPr>
          <p:cNvPr id="106" name="Google Shape;106;p2"/>
          <p:cNvSpPr txBox="1"/>
          <p:nvPr/>
        </p:nvSpPr>
        <p:spPr>
          <a:xfrm>
            <a:off x="1028700" y="2523852"/>
            <a:ext cx="104340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Description</a:t>
            </a:r>
            <a:endParaRPr/>
          </a:p>
        </p:txBody>
      </p:sp>
      <p:sp>
        <p:nvSpPr>
          <p:cNvPr id="107" name="Google Shape;107;p2"/>
          <p:cNvSpPr txBox="1"/>
          <p:nvPr/>
        </p:nvSpPr>
        <p:spPr>
          <a:xfrm>
            <a:off x="1028700" y="4834006"/>
            <a:ext cx="4301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Contents</a:t>
            </a:r>
            <a:endParaRPr/>
          </a:p>
        </p:txBody>
      </p:sp>
      <p:sp>
        <p:nvSpPr>
          <p:cNvPr id="108" name="Google Shape;108;p2"/>
          <p:cNvSpPr txBox="1"/>
          <p:nvPr/>
        </p:nvSpPr>
        <p:spPr>
          <a:xfrm>
            <a:off x="4407876" y="4834006"/>
            <a:ext cx="70548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Key Resources</a:t>
            </a:r>
            <a:endParaRPr/>
          </a:p>
        </p:txBody>
      </p:sp>
      <p:grpSp>
        <p:nvGrpSpPr>
          <p:cNvPr id="109" name="Google Shape;109;p2"/>
          <p:cNvGrpSpPr/>
          <p:nvPr/>
        </p:nvGrpSpPr>
        <p:grpSpPr>
          <a:xfrm>
            <a:off x="12109962" y="-144661"/>
            <a:ext cx="6178038" cy="8222270"/>
            <a:chOff x="0" y="-38100"/>
            <a:chExt cx="1627138" cy="2165536"/>
          </a:xfrm>
        </p:grpSpPr>
        <p:sp>
          <p:nvSpPr>
            <p:cNvPr id="110" name="Google Shape;110;p2"/>
            <p:cNvSpPr/>
            <p:nvPr/>
          </p:nvSpPr>
          <p:spPr>
            <a:xfrm>
              <a:off x="0" y="0"/>
              <a:ext cx="1627138" cy="2127436"/>
            </a:xfrm>
            <a:custGeom>
              <a:rect b="b" l="l" r="r" t="t"/>
              <a:pathLst>
                <a:path extrusionOk="0" h="2127436" w="1627138">
                  <a:moveTo>
                    <a:pt x="0" y="0"/>
                  </a:moveTo>
                  <a:lnTo>
                    <a:pt x="1627138" y="0"/>
                  </a:lnTo>
                  <a:lnTo>
                    <a:pt x="1627138" y="2127436"/>
                  </a:lnTo>
                  <a:lnTo>
                    <a:pt x="0" y="2127436"/>
                  </a:lnTo>
                  <a:close/>
                </a:path>
              </a:pathLst>
            </a:custGeom>
            <a:solidFill>
              <a:srgbClr val="FAF2AB"/>
            </a:solidFill>
            <a:ln>
              <a:noFill/>
            </a:ln>
          </p:spPr>
        </p:sp>
        <p:sp>
          <p:nvSpPr>
            <p:cNvPr id="111" name="Google Shape;111;p2"/>
            <p:cNvSpPr txBox="1"/>
            <p:nvPr/>
          </p:nvSpPr>
          <p:spPr>
            <a:xfrm>
              <a:off x="0" y="-38100"/>
              <a:ext cx="1627138" cy="2165536"/>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2"/>
          <p:cNvSpPr/>
          <p:nvPr/>
        </p:nvSpPr>
        <p:spPr>
          <a:xfrm>
            <a:off x="12109825" y="7254125"/>
            <a:ext cx="6179057" cy="2462175"/>
          </a:xfrm>
          <a:custGeom>
            <a:rect b="b" l="l" r="r" t="t"/>
            <a:pathLst>
              <a:path extrusionOk="0" h="737178" w="1627138">
                <a:moveTo>
                  <a:pt x="0" y="0"/>
                </a:moveTo>
                <a:lnTo>
                  <a:pt x="1627138" y="0"/>
                </a:lnTo>
                <a:lnTo>
                  <a:pt x="1627138" y="737178"/>
                </a:lnTo>
                <a:lnTo>
                  <a:pt x="0" y="737178"/>
                </a:lnTo>
                <a:close/>
              </a:path>
            </a:pathLst>
          </a:custGeom>
          <a:solidFill>
            <a:schemeClr val="accent1"/>
          </a:solidFill>
          <a:ln>
            <a:noFill/>
          </a:ln>
        </p:spPr>
      </p:sp>
      <p:sp>
        <p:nvSpPr>
          <p:cNvPr id="113" name="Google Shape;113;p2"/>
          <p:cNvSpPr txBox="1"/>
          <p:nvPr/>
        </p:nvSpPr>
        <p:spPr>
          <a:xfrm>
            <a:off x="12638059" y="7715551"/>
            <a:ext cx="51219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FFFFF"/>
                </a:solidFill>
                <a:latin typeface="Arial"/>
                <a:ea typeface="Arial"/>
                <a:cs typeface="Arial"/>
                <a:sym typeface="Arial"/>
              </a:rPr>
              <a:t>*Disclaimer: </a:t>
            </a:r>
            <a:r>
              <a:rPr lang="en-US" sz="2000">
                <a:solidFill>
                  <a:srgbClr val="FFFFFF"/>
                </a:solidFill>
              </a:rPr>
              <a:t>S</a:t>
            </a:r>
            <a:r>
              <a:rPr b="0" i="0" lang="en-US" sz="2000" u="none" cap="none" strike="noStrike">
                <a:solidFill>
                  <a:srgbClr val="FFFFFF"/>
                </a:solidFill>
                <a:latin typeface="Arial"/>
                <a:ea typeface="Arial"/>
                <a:cs typeface="Arial"/>
                <a:sym typeface="Arial"/>
              </a:rPr>
              <a:t>ome climate-related government websites have been taken down. We have done our best to find archived links or alternate sites. Please email us at cjrabe@mit.edu if you find a broken link. </a:t>
            </a:r>
            <a:endParaRPr/>
          </a:p>
        </p:txBody>
      </p:sp>
      <p:sp>
        <p:nvSpPr>
          <p:cNvPr id="114" name="Google Shape;114;p2"/>
          <p:cNvSpPr/>
          <p:nvPr/>
        </p:nvSpPr>
        <p:spPr>
          <a:xfrm>
            <a:off x="12109950" y="9715397"/>
            <a:ext cx="6174385" cy="571596"/>
          </a:xfrm>
          <a:custGeom>
            <a:rect b="b" l="l" r="r" t="t"/>
            <a:pathLst>
              <a:path extrusionOk="0" h="150519" w="3518168">
                <a:moveTo>
                  <a:pt x="0" y="0"/>
                </a:moveTo>
                <a:lnTo>
                  <a:pt x="3518168" y="0"/>
                </a:lnTo>
                <a:lnTo>
                  <a:pt x="3518168" y="150519"/>
                </a:lnTo>
                <a:lnTo>
                  <a:pt x="0" y="150519"/>
                </a:lnTo>
                <a:close/>
              </a:path>
            </a:pathLst>
          </a:custGeom>
          <a:solidFill>
            <a:schemeClr val="dk2"/>
          </a:solid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82" name="Shape 382"/>
        <p:cNvGrpSpPr/>
        <p:nvPr/>
      </p:nvGrpSpPr>
      <p:grpSpPr>
        <a:xfrm>
          <a:off x="0" y="0"/>
          <a:ext cx="0" cy="0"/>
          <a:chOff x="0" y="0"/>
          <a:chExt cx="0" cy="0"/>
        </a:xfrm>
      </p:grpSpPr>
      <p:sp>
        <p:nvSpPr>
          <p:cNvPr id="383" name="Google Shape;383;p20"/>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384" name="Google Shape;384;p20"/>
          <p:cNvGrpSpPr/>
          <p:nvPr/>
        </p:nvGrpSpPr>
        <p:grpSpPr>
          <a:xfrm>
            <a:off x="12109962" y="-144661"/>
            <a:ext cx="6178038" cy="9860161"/>
            <a:chOff x="0" y="-38100"/>
            <a:chExt cx="1627138" cy="2596915"/>
          </a:xfrm>
        </p:grpSpPr>
        <p:sp>
          <p:nvSpPr>
            <p:cNvPr id="385" name="Google Shape;385;p20"/>
            <p:cNvSpPr/>
            <p:nvPr/>
          </p:nvSpPr>
          <p:spPr>
            <a:xfrm>
              <a:off x="0" y="0"/>
              <a:ext cx="1627138" cy="2558815"/>
            </a:xfrm>
            <a:custGeom>
              <a:rect b="b" l="l" r="r" t="t"/>
              <a:pathLst>
                <a:path extrusionOk="0" h="2558815" w="1627138">
                  <a:moveTo>
                    <a:pt x="0" y="0"/>
                  </a:moveTo>
                  <a:lnTo>
                    <a:pt x="1627138" y="0"/>
                  </a:lnTo>
                  <a:lnTo>
                    <a:pt x="1627138" y="2558815"/>
                  </a:lnTo>
                  <a:lnTo>
                    <a:pt x="0" y="2558815"/>
                  </a:lnTo>
                  <a:close/>
                </a:path>
              </a:pathLst>
            </a:custGeom>
            <a:solidFill>
              <a:srgbClr val="FFFFFF"/>
            </a:solidFill>
            <a:ln>
              <a:noFill/>
            </a:ln>
          </p:spPr>
        </p:sp>
        <p:sp>
          <p:nvSpPr>
            <p:cNvPr id="386" name="Google Shape;386;p20"/>
            <p:cNvSpPr txBox="1"/>
            <p:nvPr/>
          </p:nvSpPr>
          <p:spPr>
            <a:xfrm>
              <a:off x="0" y="-38100"/>
              <a:ext cx="1627138" cy="259691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7" name="Google Shape;387;p20"/>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388" name="Google Shape;388;p20"/>
          <p:cNvGrpSpPr/>
          <p:nvPr/>
        </p:nvGrpSpPr>
        <p:grpSpPr>
          <a:xfrm>
            <a:off x="962025" y="1116806"/>
            <a:ext cx="10757475" cy="7397355"/>
            <a:chOff x="0" y="66675"/>
            <a:chExt cx="14343300" cy="9863141"/>
          </a:xfrm>
        </p:grpSpPr>
        <p:sp>
          <p:nvSpPr>
            <p:cNvPr id="389" name="Google Shape;389;p20"/>
            <p:cNvSpPr txBox="1"/>
            <p:nvPr/>
          </p:nvSpPr>
          <p:spPr>
            <a:xfrm>
              <a:off x="0" y="66675"/>
              <a:ext cx="14343300" cy="430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Review: </a:t>
              </a:r>
              <a:r>
                <a:rPr b="1" i="1" lang="en-US" sz="6999" u="sng" cap="none" strike="noStrike">
                  <a:solidFill>
                    <a:srgbClr val="4A4849"/>
                  </a:solidFill>
                  <a:latin typeface="Arial"/>
                  <a:ea typeface="Arial"/>
                  <a:cs typeface="Arial"/>
                  <a:sym typeface="Arial"/>
                  <a:hlinkClick r:id="rId3">
                    <a:extLst>
                      <a:ext uri="{A12FA001-AC4F-418D-AE19-62706E023703}">
                        <ahyp:hlinkClr val="tx"/>
                      </a:ext>
                    </a:extLst>
                  </a:hlinkClick>
                </a:rPr>
                <a:t>The Federal Funding Primer on Climate Justice</a:t>
              </a:r>
              <a:endParaRPr>
                <a:solidFill>
                  <a:srgbClr val="4A4849"/>
                </a:solidFill>
              </a:endParaRPr>
            </a:p>
          </p:txBody>
        </p:sp>
        <p:sp>
          <p:nvSpPr>
            <p:cNvPr id="390" name="Google Shape;390;p20"/>
            <p:cNvSpPr txBox="1"/>
            <p:nvPr/>
          </p:nvSpPr>
          <p:spPr>
            <a:xfrm>
              <a:off x="0" y="5523692"/>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This Federal Funding Primer on Climate Justice provides a roadmap for navigating the funding opportunities provided by Justice40, the Inflation Reduction Act, and the Bipartisan Infrastructure Law.</a:t>
              </a:r>
              <a:endParaRPr/>
            </a:p>
          </p:txBody>
        </p:sp>
        <p:sp>
          <p:nvSpPr>
            <p:cNvPr id="391" name="Google Shape;391;p20"/>
            <p:cNvSpPr txBox="1"/>
            <p:nvPr/>
          </p:nvSpPr>
          <p:spPr>
            <a:xfrm>
              <a:off x="0" y="4831889"/>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Purpose</a:t>
              </a:r>
              <a:endParaRPr/>
            </a:p>
          </p:txBody>
        </p:sp>
        <p:sp>
          <p:nvSpPr>
            <p:cNvPr id="392" name="Google Shape;392;p20"/>
            <p:cNvSpPr txBox="1"/>
            <p:nvPr/>
          </p:nvSpPr>
          <p:spPr>
            <a:xfrm>
              <a:off x="0" y="7794716"/>
              <a:ext cx="142389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 success of the BIL, IRA, and Justice40 covered programs in advancing justice will come down to how accessible they are to our communities, and what implementation really looks like on the ground.”</a:t>
              </a:r>
              <a:endParaRPr/>
            </a:p>
          </p:txBody>
        </p:sp>
      </p:grpSp>
      <p:sp>
        <p:nvSpPr>
          <p:cNvPr id="393" name="Google Shape;393;p20">
            <a:hlinkClick r:id="rId4"/>
          </p:cNvPr>
          <p:cNvSpPr/>
          <p:nvPr/>
        </p:nvSpPr>
        <p:spPr>
          <a:xfrm>
            <a:off x="12109962" y="892466"/>
            <a:ext cx="6178038" cy="7993149"/>
          </a:xfrm>
          <a:custGeom>
            <a:rect b="b" l="l" r="r" t="t"/>
            <a:pathLst>
              <a:path extrusionOk="0" h="7993149" w="6178038">
                <a:moveTo>
                  <a:pt x="0" y="0"/>
                </a:moveTo>
                <a:lnTo>
                  <a:pt x="6178038" y="0"/>
                </a:lnTo>
                <a:lnTo>
                  <a:pt x="6178038" y="7993149"/>
                </a:lnTo>
                <a:lnTo>
                  <a:pt x="0" y="7993149"/>
                </a:lnTo>
                <a:lnTo>
                  <a:pt x="0" y="0"/>
                </a:lnTo>
                <a:close/>
              </a:path>
            </a:pathLst>
          </a:custGeom>
          <a:blipFill rotWithShape="1">
            <a:blip r:embed="rId5">
              <a:alphaModFix/>
            </a:blip>
            <a:stretch>
              <a:fillRect b="0" l="0" r="0" t="0"/>
            </a:stretch>
          </a:blipFill>
          <a:ln>
            <a:noFill/>
          </a:ln>
        </p:spPr>
      </p:sp>
      <p:sp>
        <p:nvSpPr>
          <p:cNvPr id="394" name="Google Shape;394;p20"/>
          <p:cNvSpPr txBox="1"/>
          <p:nvPr/>
        </p:nvSpPr>
        <p:spPr>
          <a:xfrm>
            <a:off x="962025" y="980101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601" u="sng" cap="none" strike="noStrike">
                <a:solidFill>
                  <a:srgbClr val="FAF6EE"/>
                </a:solidFill>
                <a:latin typeface="Arial"/>
                <a:ea typeface="Arial"/>
                <a:cs typeface="Arial"/>
                <a:sym typeface="Arial"/>
                <a:hlinkClick r:id="rId6">
                  <a:extLst>
                    <a:ext uri="{A12FA001-AC4F-418D-AE19-62706E023703}">
                      <ahyp:hlinkClr val="tx"/>
                    </a:ext>
                  </a:extLst>
                </a:hlinkClick>
              </a:rPr>
              <a:t>Get access to the full primer here</a:t>
            </a:r>
            <a:endParaRPr/>
          </a:p>
        </p:txBody>
      </p:sp>
      <p:sp>
        <p:nvSpPr>
          <p:cNvPr id="395" name="Google Shape;395;p20"/>
          <p:cNvSpPr txBox="1"/>
          <p:nvPr/>
        </p:nvSpPr>
        <p:spPr>
          <a:xfrm>
            <a:off x="12032213" y="8768450"/>
            <a:ext cx="7264200" cy="5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 Global Center for Climate Justice.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7"/>
              </a:rPr>
              <a:t>https://ocw.mit.edu/help/faq-fair-use/</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99" name="Shape 399"/>
        <p:cNvGrpSpPr/>
        <p:nvPr/>
      </p:nvGrpSpPr>
      <p:grpSpPr>
        <a:xfrm>
          <a:off x="0" y="0"/>
          <a:ext cx="0" cy="0"/>
          <a:chOff x="0" y="0"/>
          <a:chExt cx="0" cy="0"/>
        </a:xfrm>
      </p:grpSpPr>
      <p:sp>
        <p:nvSpPr>
          <p:cNvPr id="400" name="Google Shape;400;p21"/>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01" name="Google Shape;401;p21"/>
          <p:cNvSpPr/>
          <p:nvPr/>
        </p:nvSpPr>
        <p:spPr>
          <a:xfrm>
            <a:off x="12109962" y="9715500"/>
            <a:ext cx="6179057" cy="571596"/>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402" name="Google Shape;402;p21"/>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47246" r="-88774" t="0"/>
            </a:stretch>
          </a:blipFill>
          <a:ln>
            <a:noFill/>
          </a:ln>
        </p:spPr>
      </p:sp>
      <p:sp>
        <p:nvSpPr>
          <p:cNvPr id="403" name="Google Shape;403;p21"/>
          <p:cNvSpPr txBox="1"/>
          <p:nvPr/>
        </p:nvSpPr>
        <p:spPr>
          <a:xfrm>
            <a:off x="12110074" y="8999400"/>
            <a:ext cx="6177900" cy="716100"/>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None/>
            </a:pPr>
            <a:r>
              <a:rPr lang="en-US" sz="1800">
                <a:solidFill>
                  <a:srgbClr val="FFFFFF"/>
                </a:solidFill>
              </a:rPr>
              <a:t>Photo courtesy of </a:t>
            </a:r>
            <a:r>
              <a:rPr lang="en-US" sz="1800" u="sng">
                <a:solidFill>
                  <a:schemeClr val="hlink"/>
                </a:solidFill>
                <a:hlinkClick r:id="rId4"/>
              </a:rPr>
              <a:t>barnyz</a:t>
            </a:r>
            <a:r>
              <a:rPr lang="en-US" sz="1800">
                <a:solidFill>
                  <a:srgbClr val="FFFFFF"/>
                </a:solidFill>
              </a:rPr>
              <a:t> on Flickr. License: CC BY-NC-ND. © barnyz. All rights reserved. This content is excluded from our Creative Commons license. For more information, see </a:t>
            </a:r>
            <a:r>
              <a:rPr lang="en-US" sz="1800" u="sng">
                <a:solidFill>
                  <a:schemeClr val="hlink"/>
                </a:solidFill>
                <a:hlinkClick r:id="rId5"/>
              </a:rPr>
              <a:t>https://ocw.mit.edu/help/faq-fair-use/</a:t>
            </a:r>
            <a:r>
              <a:rPr lang="en-US" sz="1800">
                <a:solidFill>
                  <a:srgbClr val="FFFFFF"/>
                </a:solidFill>
              </a:rPr>
              <a:t> .</a:t>
            </a:r>
            <a:endParaRPr sz="1800"/>
          </a:p>
        </p:txBody>
      </p:sp>
      <p:grpSp>
        <p:nvGrpSpPr>
          <p:cNvPr id="404" name="Google Shape;404;p21"/>
          <p:cNvGrpSpPr/>
          <p:nvPr/>
        </p:nvGrpSpPr>
        <p:grpSpPr>
          <a:xfrm>
            <a:off x="1028700" y="2254377"/>
            <a:ext cx="10425375" cy="5778244"/>
            <a:chOff x="0" y="1026492"/>
            <a:chExt cx="13900500" cy="7704325"/>
          </a:xfrm>
        </p:grpSpPr>
        <p:sp>
          <p:nvSpPr>
            <p:cNvPr id="405" name="Google Shape;405;p21"/>
            <p:cNvSpPr txBox="1"/>
            <p:nvPr/>
          </p:nvSpPr>
          <p:spPr>
            <a:xfrm>
              <a:off x="0" y="1026492"/>
              <a:ext cx="13900500" cy="666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Regional &amp; Local </a:t>
              </a:r>
              <a:r>
                <a:rPr b="1" lang="en-US" sz="10831">
                  <a:solidFill>
                    <a:srgbClr val="4A4849"/>
                  </a:solidFill>
                </a:rPr>
                <a:t>CJ Policy Case Studies</a:t>
              </a:r>
              <a:endParaRPr/>
            </a:p>
          </p:txBody>
        </p:sp>
        <p:sp>
          <p:nvSpPr>
            <p:cNvPr id="406" name="Google Shape;406;p21"/>
            <p:cNvSpPr txBox="1"/>
            <p:nvPr/>
          </p:nvSpPr>
          <p:spPr>
            <a:xfrm>
              <a:off x="0" y="8074117"/>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4</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10" name="Shape 410"/>
        <p:cNvGrpSpPr/>
        <p:nvPr/>
      </p:nvGrpSpPr>
      <p:grpSpPr>
        <a:xfrm>
          <a:off x="0" y="0"/>
          <a:ext cx="0" cy="0"/>
          <a:chOff x="0" y="0"/>
          <a:chExt cx="0" cy="0"/>
        </a:xfrm>
      </p:grpSpPr>
      <p:sp>
        <p:nvSpPr>
          <p:cNvPr id="411" name="Google Shape;411;p22"/>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412" name="Google Shape;412;p22"/>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CASE STUDIES ON LOCAL/REGIONAL LEVEL CLIMATE JUSTICE POLICY</a:t>
            </a:r>
            <a:endParaRPr/>
          </a:p>
        </p:txBody>
      </p:sp>
      <p:sp>
        <p:nvSpPr>
          <p:cNvPr id="413" name="Google Shape;413;p22"/>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414" name="Google Shape;414;p22"/>
          <p:cNvGrpSpPr/>
          <p:nvPr/>
        </p:nvGrpSpPr>
        <p:grpSpPr>
          <a:xfrm>
            <a:off x="1038162" y="4260938"/>
            <a:ext cx="5179725" cy="3197168"/>
            <a:chOff x="0" y="-47625"/>
            <a:chExt cx="6906300" cy="4262890"/>
          </a:xfrm>
        </p:grpSpPr>
        <p:sp>
          <p:nvSpPr>
            <p:cNvPr id="415" name="Google Shape;415;p22"/>
            <p:cNvSpPr txBox="1"/>
            <p:nvPr/>
          </p:nvSpPr>
          <p:spPr>
            <a:xfrm>
              <a:off x="0" y="622165"/>
              <a:ext cx="6906300" cy="359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In small groups of 3-5, pick one of these case studies to examine: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Ithaca, NY</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Dekalb County, GA</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England</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6">
                    <a:extLst>
                      <a:ext uri="{A12FA001-AC4F-418D-AE19-62706E023703}">
                        <ahyp:hlinkClr val="tx"/>
                      </a:ext>
                    </a:extLst>
                  </a:hlinkClick>
                </a:rPr>
                <a:t>Boulder Valley, CO</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7">
                    <a:extLst>
                      <a:ext uri="{A12FA001-AC4F-418D-AE19-62706E023703}">
                        <ahyp:hlinkClr val="tx"/>
                      </a:ext>
                    </a:extLst>
                  </a:hlinkClick>
                </a:rPr>
                <a:t>Chicago, IL</a:t>
              </a:r>
              <a:endParaRPr/>
            </a:p>
          </p:txBody>
        </p:sp>
        <p:sp>
          <p:nvSpPr>
            <p:cNvPr id="416" name="Google Shape;416;p22"/>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Choose a case study</a:t>
              </a:r>
              <a:endParaRPr/>
            </a:p>
          </p:txBody>
        </p:sp>
      </p:grpSp>
      <p:grpSp>
        <p:nvGrpSpPr>
          <p:cNvPr id="417" name="Google Shape;417;p22"/>
          <p:cNvGrpSpPr/>
          <p:nvPr/>
        </p:nvGrpSpPr>
        <p:grpSpPr>
          <a:xfrm>
            <a:off x="7065096" y="1631380"/>
            <a:ext cx="10194300" cy="3197168"/>
            <a:chOff x="0" y="-47625"/>
            <a:chExt cx="13592400" cy="4262890"/>
          </a:xfrm>
        </p:grpSpPr>
        <p:sp>
          <p:nvSpPr>
            <p:cNvPr id="418" name="Google Shape;418;p22"/>
            <p:cNvSpPr txBox="1"/>
            <p:nvPr/>
          </p:nvSpPr>
          <p:spPr>
            <a:xfrm>
              <a:off x="0" y="622165"/>
              <a:ext cx="13592400" cy="359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Start with the initial resource provided to you, but then dig deeper by researching:</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Other perspectives on the topic of the initial resource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Local social and political history relating to CJ policy</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More recent information relating to the topic of the initial resource or  CJ policy</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Local GND/CJ policy organizations and movements</a:t>
              </a:r>
              <a:endParaRPr/>
            </a:p>
          </p:txBody>
        </p:sp>
        <p:sp>
          <p:nvSpPr>
            <p:cNvPr id="419" name="Google Shape;419;p22"/>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Research your case study</a:t>
              </a:r>
              <a:endParaRPr/>
            </a:p>
          </p:txBody>
        </p:sp>
      </p:grpSp>
      <p:grpSp>
        <p:nvGrpSpPr>
          <p:cNvPr id="420" name="Google Shape;420;p22"/>
          <p:cNvGrpSpPr/>
          <p:nvPr/>
        </p:nvGrpSpPr>
        <p:grpSpPr>
          <a:xfrm>
            <a:off x="7065096" y="5364631"/>
            <a:ext cx="10194300" cy="3197168"/>
            <a:chOff x="0" y="-47625"/>
            <a:chExt cx="13592400" cy="4262890"/>
          </a:xfrm>
        </p:grpSpPr>
        <p:sp>
          <p:nvSpPr>
            <p:cNvPr id="421" name="Google Shape;421;p22"/>
            <p:cNvSpPr txBox="1"/>
            <p:nvPr/>
          </p:nvSpPr>
          <p:spPr>
            <a:xfrm>
              <a:off x="0" y="622165"/>
              <a:ext cx="13592400" cy="359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In your small group, give a 5-minute presentation on your assigned case study. Be sure to include: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A brief description of the topic discussed in the initial resource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History of CJ policy in the area (if applicable)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Recent policy developments (if applicable)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At least 2 different (ideally local) perspectives on CJ policy</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Any GND/CJ organizations and movements you found</a:t>
              </a:r>
              <a:endParaRPr/>
            </a:p>
          </p:txBody>
        </p:sp>
        <p:sp>
          <p:nvSpPr>
            <p:cNvPr id="422" name="Google Shape;422;p22"/>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Present your findings</a:t>
              </a:r>
              <a:endParaRPr/>
            </a:p>
          </p:txBody>
        </p:sp>
      </p:grpSp>
      <p:grpSp>
        <p:nvGrpSpPr>
          <p:cNvPr id="423" name="Google Shape;423;p22"/>
          <p:cNvGrpSpPr/>
          <p:nvPr/>
        </p:nvGrpSpPr>
        <p:grpSpPr>
          <a:xfrm>
            <a:off x="962025" y="1003725"/>
            <a:ext cx="8746178" cy="458700"/>
            <a:chOff x="962025" y="1003725"/>
            <a:chExt cx="8746178" cy="458700"/>
          </a:xfrm>
        </p:grpSpPr>
        <p:sp>
          <p:nvSpPr>
            <p:cNvPr id="424" name="Google Shape;424;p22"/>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25" name="Google Shape;425;p22"/>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#3</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29" name="Shape 429"/>
        <p:cNvGrpSpPr/>
        <p:nvPr/>
      </p:nvGrpSpPr>
      <p:grpSpPr>
        <a:xfrm>
          <a:off x="0" y="0"/>
          <a:ext cx="0" cy="0"/>
          <a:chOff x="0" y="0"/>
          <a:chExt cx="0" cy="0"/>
        </a:xfrm>
      </p:grpSpPr>
      <p:sp>
        <p:nvSpPr>
          <p:cNvPr id="430" name="Google Shape;430;p23"/>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431" name="Google Shape;431;p23"/>
          <p:cNvSpPr txBox="1"/>
          <p:nvPr/>
        </p:nvSpPr>
        <p:spPr>
          <a:xfrm>
            <a:off x="1038162" y="1695674"/>
            <a:ext cx="4254000" cy="197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CASE STUDIES ON LOCAL/REGIONAL CLIMATE ACTION PLANS</a:t>
            </a:r>
            <a:endParaRPr/>
          </a:p>
        </p:txBody>
      </p:sp>
      <p:sp>
        <p:nvSpPr>
          <p:cNvPr id="432" name="Google Shape;432;p23"/>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grpSp>
        <p:nvGrpSpPr>
          <p:cNvPr id="433" name="Google Shape;433;p23"/>
          <p:cNvGrpSpPr/>
          <p:nvPr/>
        </p:nvGrpSpPr>
        <p:grpSpPr>
          <a:xfrm>
            <a:off x="1038162" y="4058606"/>
            <a:ext cx="5179725" cy="3197168"/>
            <a:chOff x="0" y="325775"/>
            <a:chExt cx="6906300" cy="4262890"/>
          </a:xfrm>
        </p:grpSpPr>
        <p:sp>
          <p:nvSpPr>
            <p:cNvPr id="434" name="Google Shape;434;p23"/>
            <p:cNvSpPr txBox="1"/>
            <p:nvPr/>
          </p:nvSpPr>
          <p:spPr>
            <a:xfrm>
              <a:off x="0" y="995565"/>
              <a:ext cx="6906300" cy="359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In small groups of 3-5, pick one of these case studies to examine:</a:t>
              </a:r>
              <a:endParaRPr>
                <a:solidFill>
                  <a:srgbClr val="4A4849"/>
                </a:solidFill>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Boston, USA</a:t>
              </a:r>
              <a:endParaRPr>
                <a:solidFill>
                  <a:srgbClr val="4A4849"/>
                </a:solidFill>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Hong Kong</a:t>
              </a:r>
              <a:endParaRPr>
                <a:solidFill>
                  <a:srgbClr val="4A4849"/>
                </a:solidFill>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Nairobi, Kenya</a:t>
              </a:r>
              <a:endParaRPr>
                <a:solidFill>
                  <a:srgbClr val="4A4849"/>
                </a:solidFill>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6">
                    <a:extLst>
                      <a:ext uri="{A12FA001-AC4F-418D-AE19-62706E023703}">
                        <ahyp:hlinkClr val="tx"/>
                      </a:ext>
                    </a:extLst>
                  </a:hlinkClick>
                </a:rPr>
                <a:t>Los Angeles, USA</a:t>
              </a:r>
              <a:endParaRPr>
                <a:solidFill>
                  <a:srgbClr val="4A4849"/>
                </a:solidFill>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sng" cap="none" strike="noStrike">
                  <a:solidFill>
                    <a:srgbClr val="4A4849"/>
                  </a:solidFill>
                  <a:latin typeface="Arial"/>
                  <a:ea typeface="Arial"/>
                  <a:cs typeface="Arial"/>
                  <a:sym typeface="Arial"/>
                  <a:hlinkClick r:id="rId7">
                    <a:extLst>
                      <a:ext uri="{A12FA001-AC4F-418D-AE19-62706E023703}">
                        <ahyp:hlinkClr val="tx"/>
                      </a:ext>
                    </a:extLst>
                  </a:hlinkClick>
                </a:rPr>
                <a:t>São Paulo, Brazil</a:t>
              </a:r>
              <a:endParaRPr>
                <a:solidFill>
                  <a:srgbClr val="4A4849"/>
                </a:solidFill>
              </a:endParaRPr>
            </a:p>
          </p:txBody>
        </p:sp>
        <p:sp>
          <p:nvSpPr>
            <p:cNvPr id="435" name="Google Shape;435;p23"/>
            <p:cNvSpPr txBox="1"/>
            <p:nvPr/>
          </p:nvSpPr>
          <p:spPr>
            <a:xfrm>
              <a:off x="0" y="32577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Choose a case study</a:t>
              </a:r>
              <a:endParaRPr/>
            </a:p>
          </p:txBody>
        </p:sp>
      </p:grpSp>
      <p:grpSp>
        <p:nvGrpSpPr>
          <p:cNvPr id="436" name="Google Shape;436;p23"/>
          <p:cNvGrpSpPr/>
          <p:nvPr/>
        </p:nvGrpSpPr>
        <p:grpSpPr>
          <a:xfrm>
            <a:off x="7065096" y="1631380"/>
            <a:ext cx="10194300" cy="2427218"/>
            <a:chOff x="0" y="-47625"/>
            <a:chExt cx="13592400" cy="3236290"/>
          </a:xfrm>
        </p:grpSpPr>
        <p:sp>
          <p:nvSpPr>
            <p:cNvPr id="437" name="Google Shape;437;p23"/>
            <p:cNvSpPr txBox="1"/>
            <p:nvPr/>
          </p:nvSpPr>
          <p:spPr>
            <a:xfrm>
              <a:off x="0" y="622165"/>
              <a:ext cx="13592400" cy="256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Within your group, skim through the climate action plan for your case study, and then discuss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The goal(s) of the climate action plan</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Its policy focuses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To what extent justice is mentioned</a:t>
              </a:r>
              <a:endParaRPr/>
            </a:p>
          </p:txBody>
        </p:sp>
        <p:sp>
          <p:nvSpPr>
            <p:cNvPr id="438" name="Google Shape;438;p23"/>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Research your case study</a:t>
              </a:r>
              <a:endParaRPr/>
            </a:p>
          </p:txBody>
        </p:sp>
      </p:grpSp>
      <p:grpSp>
        <p:nvGrpSpPr>
          <p:cNvPr id="439" name="Google Shape;439;p23"/>
          <p:cNvGrpSpPr/>
          <p:nvPr/>
        </p:nvGrpSpPr>
        <p:grpSpPr>
          <a:xfrm>
            <a:off x="7065096" y="4650581"/>
            <a:ext cx="10194300" cy="3197168"/>
            <a:chOff x="0" y="-47625"/>
            <a:chExt cx="13592400" cy="4262890"/>
          </a:xfrm>
        </p:grpSpPr>
        <p:sp>
          <p:nvSpPr>
            <p:cNvPr id="440" name="Google Shape;440;p23"/>
            <p:cNvSpPr txBox="1"/>
            <p:nvPr/>
          </p:nvSpPr>
          <p:spPr>
            <a:xfrm>
              <a:off x="0" y="622165"/>
              <a:ext cx="13592400" cy="359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In your small group, give a 5-minute presentation on your assigned case study. Be sure to include:</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The goal(s) of the climate action plan</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The main policy focuses</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Your group’s evaluation of to what degree climate injustice is being/will be addressed</a:t>
              </a:r>
              <a:endParaRPr/>
            </a:p>
            <a:p>
              <a:pPr indent="-387413"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Any other observations that you may have</a:t>
              </a:r>
              <a:endParaRPr/>
            </a:p>
          </p:txBody>
        </p:sp>
        <p:sp>
          <p:nvSpPr>
            <p:cNvPr id="441" name="Google Shape;441;p23"/>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Present your findings</a:t>
              </a:r>
              <a:endParaRPr/>
            </a:p>
          </p:txBody>
        </p:sp>
      </p:grpSp>
      <p:grpSp>
        <p:nvGrpSpPr>
          <p:cNvPr id="442" name="Google Shape;442;p23"/>
          <p:cNvGrpSpPr/>
          <p:nvPr/>
        </p:nvGrpSpPr>
        <p:grpSpPr>
          <a:xfrm>
            <a:off x="962025" y="1003725"/>
            <a:ext cx="8746178" cy="458700"/>
            <a:chOff x="962025" y="1003725"/>
            <a:chExt cx="8746178" cy="458700"/>
          </a:xfrm>
        </p:grpSpPr>
        <p:sp>
          <p:nvSpPr>
            <p:cNvPr id="443" name="Google Shape;443;p23"/>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44" name="Google Shape;444;p23"/>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#4</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48" name="Shape 448"/>
        <p:cNvGrpSpPr/>
        <p:nvPr/>
      </p:nvGrpSpPr>
      <p:grpSpPr>
        <a:xfrm>
          <a:off x="0" y="0"/>
          <a:ext cx="0" cy="0"/>
          <a:chOff x="0" y="0"/>
          <a:chExt cx="0" cy="0"/>
        </a:xfrm>
      </p:grpSpPr>
      <p:sp>
        <p:nvSpPr>
          <p:cNvPr id="449" name="Google Shape;449;p2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450" name="Google Shape;450;p2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451" name="Google Shape;451;p24"/>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0" l="-76807" r="-74625" t="0"/>
            </a:stretch>
          </a:blipFill>
          <a:ln>
            <a:noFill/>
          </a:ln>
        </p:spPr>
      </p:sp>
      <p:grpSp>
        <p:nvGrpSpPr>
          <p:cNvPr id="452" name="Google Shape;452;p24"/>
          <p:cNvGrpSpPr/>
          <p:nvPr/>
        </p:nvGrpSpPr>
        <p:grpSpPr>
          <a:xfrm>
            <a:off x="1028700" y="3066438"/>
            <a:ext cx="10425375" cy="4267871"/>
            <a:chOff x="0" y="104775"/>
            <a:chExt cx="13900500" cy="5690495"/>
          </a:xfrm>
        </p:grpSpPr>
        <p:sp>
          <p:nvSpPr>
            <p:cNvPr id="453" name="Google Shape;453;p24"/>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The Green New Deal </a:t>
              </a:r>
              <a:endParaRPr/>
            </a:p>
          </p:txBody>
        </p:sp>
        <p:sp>
          <p:nvSpPr>
            <p:cNvPr id="454" name="Google Shape;454;p24"/>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5</a:t>
              </a:r>
              <a:endParaRPr/>
            </a:p>
          </p:txBody>
        </p:sp>
      </p:grpSp>
      <p:sp>
        <p:nvSpPr>
          <p:cNvPr id="455" name="Google Shape;455;p24"/>
          <p:cNvSpPr txBox="1"/>
          <p:nvPr/>
        </p:nvSpPr>
        <p:spPr>
          <a:xfrm>
            <a:off x="12109950" y="140500"/>
            <a:ext cx="6177900" cy="16632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801" u="none" cap="none" strike="noStrike">
                <a:solidFill>
                  <a:srgbClr val="4A4849"/>
                </a:solidFill>
                <a:latin typeface="Arial"/>
                <a:ea typeface="Arial"/>
                <a:cs typeface="Arial"/>
                <a:sym typeface="Arial"/>
              </a:rPr>
              <a:t>Excerpted from Posters for a Green New Deal by Creative Action Network, foreword by Demond Drummer (Workman). © 2020. Illustration by Isabelle Vandeplassche. © Creative Action Network. All rights reserved. This content is excluded from our Creative Commons license. For more information, see </a:t>
            </a:r>
            <a:r>
              <a:rPr b="0" i="0" lang="en-US" sz="1801" u="sng" cap="none" strike="noStrike">
                <a:solidFill>
                  <a:schemeClr val="hlink"/>
                </a:solidFill>
                <a:latin typeface="Arial"/>
                <a:ea typeface="Arial"/>
                <a:cs typeface="Arial"/>
                <a:sym typeface="Arial"/>
                <a:hlinkClick r:id="rId4"/>
              </a:rPr>
              <a:t>https://ocw.mit.edu/help/faq-fair-use/</a:t>
            </a:r>
            <a:r>
              <a:rPr b="0" i="0" lang="en-US" sz="1801" u="none" cap="none" strike="noStrike">
                <a:solidFill>
                  <a:srgbClr val="4A4849"/>
                </a:solidFill>
                <a:latin typeface="Arial"/>
                <a:ea typeface="Arial"/>
                <a:cs typeface="Arial"/>
                <a:sym typeface="Arial"/>
              </a:rP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59" name="Shape 459"/>
        <p:cNvGrpSpPr/>
        <p:nvPr/>
      </p:nvGrpSpPr>
      <p:grpSpPr>
        <a:xfrm>
          <a:off x="0" y="0"/>
          <a:ext cx="0" cy="0"/>
          <a:chOff x="0" y="0"/>
          <a:chExt cx="0" cy="0"/>
        </a:xfrm>
      </p:grpSpPr>
      <p:sp>
        <p:nvSpPr>
          <p:cNvPr id="460" name="Google Shape;460;p2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461" name="Google Shape;461;p25"/>
          <p:cNvGrpSpPr/>
          <p:nvPr/>
        </p:nvGrpSpPr>
        <p:grpSpPr>
          <a:xfrm>
            <a:off x="962025" y="1116806"/>
            <a:ext cx="10757475" cy="7288008"/>
            <a:chOff x="0" y="66675"/>
            <a:chExt cx="14343300" cy="9717344"/>
          </a:xfrm>
        </p:grpSpPr>
        <p:sp>
          <p:nvSpPr>
            <p:cNvPr id="462" name="Google Shape;462;p25"/>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Introduction to the GND</a:t>
              </a:r>
              <a:endParaRPr/>
            </a:p>
          </p:txBody>
        </p:sp>
        <p:sp>
          <p:nvSpPr>
            <p:cNvPr id="463" name="Google Shape;463;p25"/>
            <p:cNvSpPr txBox="1"/>
            <p:nvPr/>
          </p:nvSpPr>
          <p:spPr>
            <a:xfrm>
              <a:off x="0" y="2990811"/>
              <a:ext cx="14238900" cy="266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The Green New Deal (GND) was origninally a proposed set of economic stimulus packages and policy initiatives that aimed to address climate change and economic inequality. It was first introduced in the United States by Congresswoman Alexandria Ocasio-Cortez and Senator Ed Markey in February 2019.</a:t>
              </a:r>
              <a:endParaRPr/>
            </a:p>
          </p:txBody>
        </p:sp>
        <p:sp>
          <p:nvSpPr>
            <p:cNvPr id="464" name="Google Shape;464;p25"/>
            <p:cNvSpPr txBox="1"/>
            <p:nvPr/>
          </p:nvSpPr>
          <p:spPr>
            <a:xfrm>
              <a:off x="0" y="7114919"/>
              <a:ext cx="14238900" cy="2669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While the GND began as a bill in the U.S. House of Representatives, it has evolved into a global movement. A GND no longer refers to one piece of legislation in one country. GNDs are being implemented at local and regional levels around the world, with some GNDs being specific to certain issues (i.e. </a:t>
              </a: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A GND for Boston Public Schools</a:t>
              </a:r>
              <a:r>
                <a:rPr b="0" i="0" lang="en-US" sz="2601" u="none" cap="none" strike="noStrike">
                  <a:solidFill>
                    <a:srgbClr val="4A4849"/>
                  </a:solidFill>
                  <a:latin typeface="Arial"/>
                  <a:ea typeface="Arial"/>
                  <a:cs typeface="Arial"/>
                  <a:sym typeface="Arial"/>
                </a:rPr>
                <a:t>).</a:t>
              </a:r>
              <a:endParaRPr/>
            </a:p>
          </p:txBody>
        </p:sp>
        <p:sp>
          <p:nvSpPr>
            <p:cNvPr id="465" name="Google Shape;465;p25"/>
            <p:cNvSpPr txBox="1"/>
            <p:nvPr/>
          </p:nvSpPr>
          <p:spPr>
            <a:xfrm>
              <a:off x="0" y="2299008"/>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What is the Green New Deal?</a:t>
              </a:r>
              <a:endParaRPr/>
            </a:p>
          </p:txBody>
        </p:sp>
        <p:sp>
          <p:nvSpPr>
            <p:cNvPr id="466" name="Google Shape;466;p25"/>
            <p:cNvSpPr txBox="1"/>
            <p:nvPr/>
          </p:nvSpPr>
          <p:spPr>
            <a:xfrm>
              <a:off x="0" y="64231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The evolution of the Green New Deal</a:t>
              </a:r>
              <a:endParaRPr/>
            </a:p>
          </p:txBody>
        </p:sp>
      </p:grpSp>
      <p:sp>
        <p:nvSpPr>
          <p:cNvPr id="467" name="Google Shape;467;p25"/>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468" name="Google Shape;468;p25"/>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4">
              <a:alphaModFix/>
            </a:blip>
            <a:stretch>
              <a:fillRect b="0" l="-93691" r="-42241" t="0"/>
            </a:stretch>
          </a:blipFill>
          <a:ln>
            <a:noFill/>
          </a:ln>
        </p:spPr>
      </p:sp>
      <p:sp>
        <p:nvSpPr>
          <p:cNvPr id="469" name="Google Shape;469;p25"/>
          <p:cNvSpPr txBox="1"/>
          <p:nvPr/>
        </p:nvSpPr>
        <p:spPr>
          <a:xfrm>
            <a:off x="12214137" y="234363"/>
            <a:ext cx="6178200" cy="716100"/>
          </a:xfrm>
          <a:prstGeom prst="rect">
            <a:avLst/>
          </a:prstGeom>
          <a:noFill/>
          <a:ln>
            <a:noFill/>
          </a:ln>
        </p:spPr>
        <p:txBody>
          <a:bodyPr anchorCtr="0" anchor="ctr" bIns="50800" lIns="50800" spcFirstLastPara="1" rIns="50800" wrap="square" tIns="50800">
            <a:noAutofit/>
          </a:bodyPr>
          <a:lstStyle/>
          <a:p>
            <a:pPr indent="0" lvl="0" marL="0" marR="0" rtl="0" algn="ctr">
              <a:lnSpc>
                <a:spcPct val="140025"/>
              </a:lnSpc>
              <a:spcBef>
                <a:spcPts val="0"/>
              </a:spcBef>
              <a:spcAft>
                <a:spcPts val="0"/>
              </a:spcAft>
              <a:buNone/>
            </a:pPr>
            <a:r>
              <a:rPr lang="en-US" sz="1599">
                <a:solidFill>
                  <a:schemeClr val="lt1"/>
                </a:solidFill>
              </a:rPr>
              <a:t>© Pete Marovich / New York Times. All rights reserved. This content is excluded from our Creative Commons license. For more information, see </a:t>
            </a:r>
            <a:r>
              <a:rPr lang="en-US" sz="1599"/>
              <a:t>h</a:t>
            </a:r>
            <a:r>
              <a:rPr lang="en-US" sz="1599" u="sng">
                <a:solidFill>
                  <a:schemeClr val="hlink"/>
                </a:solidFill>
                <a:hlinkClick r:id="rId5"/>
              </a:rPr>
              <a:t>ttps://ocw.mit.edu/help/faq-fair-use/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73" name="Shape 473"/>
        <p:cNvGrpSpPr/>
        <p:nvPr/>
      </p:nvGrpSpPr>
      <p:grpSpPr>
        <a:xfrm>
          <a:off x="0" y="0"/>
          <a:ext cx="0" cy="0"/>
          <a:chOff x="0" y="0"/>
          <a:chExt cx="0" cy="0"/>
        </a:xfrm>
      </p:grpSpPr>
      <p:sp>
        <p:nvSpPr>
          <p:cNvPr id="474" name="Google Shape;474;p26"/>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475" name="Google Shape;475;p26"/>
          <p:cNvSpPr txBox="1"/>
          <p:nvPr/>
        </p:nvSpPr>
        <p:spPr>
          <a:xfrm>
            <a:off x="962025" y="1133475"/>
            <a:ext cx="148239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Elements of the Green New Deal</a:t>
            </a:r>
            <a:endParaRPr/>
          </a:p>
        </p:txBody>
      </p:sp>
      <p:grpSp>
        <p:nvGrpSpPr>
          <p:cNvPr id="476" name="Google Shape;476;p26"/>
          <p:cNvGrpSpPr/>
          <p:nvPr/>
        </p:nvGrpSpPr>
        <p:grpSpPr>
          <a:xfrm>
            <a:off x="1028700" y="3186648"/>
            <a:ext cx="3640050" cy="4323672"/>
            <a:chOff x="0" y="-57150"/>
            <a:chExt cx="4853400" cy="5764896"/>
          </a:xfrm>
        </p:grpSpPr>
        <p:sp>
          <p:nvSpPr>
            <p:cNvPr id="477" name="Google Shape;477;p26"/>
            <p:cNvSpPr txBox="1"/>
            <p:nvPr/>
          </p:nvSpPr>
          <p:spPr>
            <a:xfrm>
              <a:off x="0" y="-57150"/>
              <a:ext cx="48534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01</a:t>
              </a:r>
              <a:endParaRPr/>
            </a:p>
          </p:txBody>
        </p:sp>
        <p:sp>
          <p:nvSpPr>
            <p:cNvPr id="478" name="Google Shape;478;p26"/>
            <p:cNvSpPr txBox="1"/>
            <p:nvPr/>
          </p:nvSpPr>
          <p:spPr>
            <a:xfrm>
              <a:off x="0" y="2630646"/>
              <a:ext cx="4853400" cy="30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4A4849"/>
                  </a:solidFill>
                  <a:latin typeface="Arial"/>
                  <a:ea typeface="Arial"/>
                  <a:cs typeface="Arial"/>
                  <a:sym typeface="Arial"/>
                </a:rPr>
                <a:t>The GND emphasizes the shift away from fossil fuels and the promotion of renewable energy technologies such as solar/wind power.</a:t>
              </a:r>
              <a:endParaRPr/>
            </a:p>
          </p:txBody>
        </p:sp>
        <p:sp>
          <p:nvSpPr>
            <p:cNvPr id="479" name="Google Shape;479;p26"/>
            <p:cNvSpPr txBox="1"/>
            <p:nvPr/>
          </p:nvSpPr>
          <p:spPr>
            <a:xfrm>
              <a:off x="0" y="715035"/>
              <a:ext cx="4853400" cy="15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Transitioning to renewable energy sources</a:t>
              </a:r>
              <a:endParaRPr/>
            </a:p>
          </p:txBody>
        </p:sp>
      </p:grpSp>
      <p:grpSp>
        <p:nvGrpSpPr>
          <p:cNvPr id="480" name="Google Shape;480;p26"/>
          <p:cNvGrpSpPr/>
          <p:nvPr/>
        </p:nvGrpSpPr>
        <p:grpSpPr>
          <a:xfrm>
            <a:off x="5158874" y="3186648"/>
            <a:ext cx="3706650" cy="4270272"/>
            <a:chOff x="0" y="-57150"/>
            <a:chExt cx="4942200" cy="5693696"/>
          </a:xfrm>
        </p:grpSpPr>
        <p:sp>
          <p:nvSpPr>
            <p:cNvPr id="481" name="Google Shape;481;p26"/>
            <p:cNvSpPr txBox="1"/>
            <p:nvPr/>
          </p:nvSpPr>
          <p:spPr>
            <a:xfrm>
              <a:off x="0" y="2046446"/>
              <a:ext cx="4942200" cy="3590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4A4849"/>
                  </a:solidFill>
                  <a:latin typeface="Arial"/>
                  <a:ea typeface="Arial"/>
                  <a:cs typeface="Arial"/>
                  <a:sym typeface="Arial"/>
                </a:rPr>
                <a:t>The GND aims to improve energy efficiency in buildings, modernize transportation, and invest in resilient infrastructure to withstand the impacts of climate change.</a:t>
              </a:r>
              <a:endParaRPr/>
            </a:p>
          </p:txBody>
        </p:sp>
        <p:sp>
          <p:nvSpPr>
            <p:cNvPr id="482" name="Google Shape;482;p26"/>
            <p:cNvSpPr txBox="1"/>
            <p:nvPr/>
          </p:nvSpPr>
          <p:spPr>
            <a:xfrm>
              <a:off x="0" y="-57150"/>
              <a:ext cx="49422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02</a:t>
              </a:r>
              <a:endParaRPr/>
            </a:p>
          </p:txBody>
        </p:sp>
        <p:sp>
          <p:nvSpPr>
            <p:cNvPr id="483" name="Google Shape;483;p26"/>
            <p:cNvSpPr txBox="1"/>
            <p:nvPr/>
          </p:nvSpPr>
          <p:spPr>
            <a:xfrm>
              <a:off x="0" y="715035"/>
              <a:ext cx="4942200" cy="102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Upgrading/expanding Infrastructure</a:t>
              </a:r>
              <a:endParaRPr/>
            </a:p>
          </p:txBody>
        </p:sp>
      </p:grpSp>
      <p:grpSp>
        <p:nvGrpSpPr>
          <p:cNvPr id="484" name="Google Shape;484;p26"/>
          <p:cNvGrpSpPr/>
          <p:nvPr/>
        </p:nvGrpSpPr>
        <p:grpSpPr>
          <a:xfrm>
            <a:off x="9355723" y="3186648"/>
            <a:ext cx="3706650" cy="4655022"/>
            <a:chOff x="0" y="-57150"/>
            <a:chExt cx="4942200" cy="6206696"/>
          </a:xfrm>
        </p:grpSpPr>
        <p:sp>
          <p:nvSpPr>
            <p:cNvPr id="485" name="Google Shape;485;p26"/>
            <p:cNvSpPr txBox="1"/>
            <p:nvPr/>
          </p:nvSpPr>
          <p:spPr>
            <a:xfrm>
              <a:off x="0" y="2046446"/>
              <a:ext cx="4942200" cy="410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4A4849"/>
                  </a:solidFill>
                  <a:latin typeface="Arial"/>
                  <a:ea typeface="Arial"/>
                  <a:cs typeface="Arial"/>
                  <a:sym typeface="Arial"/>
                </a:rPr>
                <a:t>The GND creates well-paying jobs in industries related to renewable energy, energy efficiency, sustainable agriculture, and other sustainability-minded fields.</a:t>
              </a:r>
              <a:endParaRPr/>
            </a:p>
          </p:txBody>
        </p:sp>
        <p:sp>
          <p:nvSpPr>
            <p:cNvPr id="486" name="Google Shape;486;p26"/>
            <p:cNvSpPr txBox="1"/>
            <p:nvPr/>
          </p:nvSpPr>
          <p:spPr>
            <a:xfrm>
              <a:off x="0" y="-57150"/>
              <a:ext cx="49422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03</a:t>
              </a:r>
              <a:endParaRPr/>
            </a:p>
          </p:txBody>
        </p:sp>
        <p:sp>
          <p:nvSpPr>
            <p:cNvPr id="487" name="Google Shape;487;p26"/>
            <p:cNvSpPr txBox="1"/>
            <p:nvPr/>
          </p:nvSpPr>
          <p:spPr>
            <a:xfrm>
              <a:off x="0" y="715035"/>
              <a:ext cx="4942200" cy="102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Investing in a green workforce</a:t>
              </a:r>
              <a:endParaRPr/>
            </a:p>
          </p:txBody>
        </p:sp>
      </p:grpSp>
      <p:grpSp>
        <p:nvGrpSpPr>
          <p:cNvPr id="488" name="Google Shape;488;p26"/>
          <p:cNvGrpSpPr/>
          <p:nvPr/>
        </p:nvGrpSpPr>
        <p:grpSpPr>
          <a:xfrm>
            <a:off x="13552573" y="3186648"/>
            <a:ext cx="3706650" cy="4655022"/>
            <a:chOff x="0" y="-57150"/>
            <a:chExt cx="4942200" cy="6206696"/>
          </a:xfrm>
        </p:grpSpPr>
        <p:sp>
          <p:nvSpPr>
            <p:cNvPr id="489" name="Google Shape;489;p26"/>
            <p:cNvSpPr txBox="1"/>
            <p:nvPr/>
          </p:nvSpPr>
          <p:spPr>
            <a:xfrm>
              <a:off x="0" y="2046446"/>
              <a:ext cx="4942200" cy="410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4A4849"/>
                  </a:solidFill>
                  <a:latin typeface="Arial"/>
                  <a:ea typeface="Arial"/>
                  <a:cs typeface="Arial"/>
                  <a:sym typeface="Arial"/>
                </a:rPr>
                <a:t>The GND addresses the disproportionate impacts of climate change on marginalized communities and to ensure that the benefits of a clean energy transition are equitably distributed.</a:t>
              </a:r>
              <a:endParaRPr/>
            </a:p>
          </p:txBody>
        </p:sp>
        <p:sp>
          <p:nvSpPr>
            <p:cNvPr id="490" name="Google Shape;490;p26"/>
            <p:cNvSpPr txBox="1"/>
            <p:nvPr/>
          </p:nvSpPr>
          <p:spPr>
            <a:xfrm>
              <a:off x="0" y="-57150"/>
              <a:ext cx="49422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04</a:t>
              </a:r>
              <a:endParaRPr/>
            </a:p>
          </p:txBody>
        </p:sp>
        <p:sp>
          <p:nvSpPr>
            <p:cNvPr id="491" name="Google Shape;491;p26"/>
            <p:cNvSpPr txBox="1"/>
            <p:nvPr/>
          </p:nvSpPr>
          <p:spPr>
            <a:xfrm>
              <a:off x="0" y="715035"/>
              <a:ext cx="4942200" cy="102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Promoting environmental justice</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95" name="Shape 495"/>
        <p:cNvGrpSpPr/>
        <p:nvPr/>
      </p:nvGrpSpPr>
      <p:grpSpPr>
        <a:xfrm>
          <a:off x="0" y="0"/>
          <a:ext cx="0" cy="0"/>
          <a:chOff x="0" y="0"/>
          <a:chExt cx="0" cy="0"/>
        </a:xfrm>
      </p:grpSpPr>
      <p:sp>
        <p:nvSpPr>
          <p:cNvPr id="496" name="Google Shape;496;p27"/>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Green New Deal Action Areas</a:t>
            </a:r>
            <a:endParaRPr/>
          </a:p>
        </p:txBody>
      </p:sp>
      <p:sp>
        <p:nvSpPr>
          <p:cNvPr id="497" name="Google Shape;497;p27"/>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grpSp>
        <p:nvGrpSpPr>
          <p:cNvPr id="498" name="Google Shape;498;p27"/>
          <p:cNvGrpSpPr/>
          <p:nvPr/>
        </p:nvGrpSpPr>
        <p:grpSpPr>
          <a:xfrm>
            <a:off x="13367351" y="2402017"/>
            <a:ext cx="2092238" cy="2092238"/>
            <a:chOff x="0" y="0"/>
            <a:chExt cx="812800" cy="812800"/>
          </a:xfrm>
        </p:grpSpPr>
        <p:sp>
          <p:nvSpPr>
            <p:cNvPr id="499" name="Google Shape;49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00" name="Google Shape;500;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599" u="sng" cap="none" strike="noStrike">
                  <a:solidFill>
                    <a:srgbClr val="000000"/>
                  </a:solidFill>
                  <a:latin typeface="Arial"/>
                  <a:ea typeface="Arial"/>
                  <a:cs typeface="Arial"/>
                  <a:sym typeface="Arial"/>
                  <a:hlinkClick r:id="rId3">
                    <a:extLst>
                      <a:ext uri="{A12FA001-AC4F-418D-AE19-62706E023703}">
                        <ahyp:hlinkClr val="tx"/>
                      </a:ext>
                    </a:extLst>
                  </a:hlinkClick>
                </a:rPr>
                <a:t>Climate Change Adaptation</a:t>
              </a:r>
              <a:endParaRPr/>
            </a:p>
          </p:txBody>
        </p:sp>
      </p:grpSp>
      <p:grpSp>
        <p:nvGrpSpPr>
          <p:cNvPr id="501" name="Google Shape;501;p27"/>
          <p:cNvGrpSpPr/>
          <p:nvPr/>
        </p:nvGrpSpPr>
        <p:grpSpPr>
          <a:xfrm>
            <a:off x="2763579" y="2403320"/>
            <a:ext cx="2092238" cy="2092238"/>
            <a:chOff x="0" y="0"/>
            <a:chExt cx="812800" cy="812800"/>
          </a:xfrm>
        </p:grpSpPr>
        <p:sp>
          <p:nvSpPr>
            <p:cNvPr id="502" name="Google Shape;50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03" name="Google Shape;503;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599" u="sng" cap="none" strike="noStrike">
                  <a:solidFill>
                    <a:srgbClr val="000000"/>
                  </a:solidFill>
                  <a:latin typeface="Arial"/>
                  <a:ea typeface="Arial"/>
                  <a:cs typeface="Arial"/>
                  <a:sym typeface="Arial"/>
                  <a:hlinkClick r:id="rId4">
                    <a:extLst>
                      <a:ext uri="{A12FA001-AC4F-418D-AE19-62706E023703}">
                        <ahyp:hlinkClr val="tx"/>
                      </a:ext>
                    </a:extLst>
                  </a:hlinkClick>
                </a:rPr>
                <a:t>Affordable Housing</a:t>
              </a:r>
              <a:endParaRPr/>
            </a:p>
          </p:txBody>
        </p:sp>
      </p:grpSp>
      <p:grpSp>
        <p:nvGrpSpPr>
          <p:cNvPr id="504" name="Google Shape;504;p27"/>
          <p:cNvGrpSpPr/>
          <p:nvPr/>
        </p:nvGrpSpPr>
        <p:grpSpPr>
          <a:xfrm>
            <a:off x="11647444" y="4770326"/>
            <a:ext cx="2092238" cy="2092238"/>
            <a:chOff x="0" y="0"/>
            <a:chExt cx="812800" cy="812800"/>
          </a:xfrm>
        </p:grpSpPr>
        <p:sp>
          <p:nvSpPr>
            <p:cNvPr id="505" name="Google Shape;50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D957"/>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06" name="Google Shape;506;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599" u="sng" cap="none" strike="noStrike">
                  <a:solidFill>
                    <a:srgbClr val="000000"/>
                  </a:solidFill>
                  <a:latin typeface="Arial"/>
                  <a:ea typeface="Arial"/>
                  <a:cs typeface="Arial"/>
                  <a:sym typeface="Arial"/>
                  <a:hlinkClick r:id="rId5">
                    <a:extLst>
                      <a:ext uri="{A12FA001-AC4F-418D-AE19-62706E023703}">
                        <ahyp:hlinkClr val="tx"/>
                      </a:ext>
                    </a:extLst>
                  </a:hlinkClick>
                </a:rPr>
                <a:t>Decommodi-fication of Necessities</a:t>
              </a:r>
              <a:endParaRPr/>
            </a:p>
          </p:txBody>
        </p:sp>
      </p:grpSp>
      <p:grpSp>
        <p:nvGrpSpPr>
          <p:cNvPr id="507" name="Google Shape;507;p27"/>
          <p:cNvGrpSpPr/>
          <p:nvPr/>
        </p:nvGrpSpPr>
        <p:grpSpPr>
          <a:xfrm>
            <a:off x="15187483" y="4770326"/>
            <a:ext cx="2092238" cy="2092238"/>
            <a:chOff x="0" y="0"/>
            <a:chExt cx="812800" cy="812800"/>
          </a:xfrm>
        </p:grpSpPr>
        <p:sp>
          <p:nvSpPr>
            <p:cNvPr id="508" name="Google Shape;50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09" name="Google Shape;509;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599" u="sng" cap="none" strike="noStrike">
                  <a:solidFill>
                    <a:srgbClr val="000000"/>
                  </a:solidFill>
                  <a:latin typeface="Arial"/>
                  <a:ea typeface="Arial"/>
                  <a:cs typeface="Arial"/>
                  <a:sym typeface="Arial"/>
                  <a:hlinkClick r:id="rId6">
                    <a:extLst>
                      <a:ext uri="{A12FA001-AC4F-418D-AE19-62706E023703}">
                        <ahyp:hlinkClr val="tx"/>
                      </a:ext>
                    </a:extLst>
                  </a:hlinkClick>
                </a:rPr>
                <a:t>Divest + Reinvest</a:t>
              </a:r>
              <a:endParaRPr/>
            </a:p>
          </p:txBody>
        </p:sp>
      </p:grpSp>
      <p:grpSp>
        <p:nvGrpSpPr>
          <p:cNvPr id="510" name="Google Shape;510;p27"/>
          <p:cNvGrpSpPr/>
          <p:nvPr/>
        </p:nvGrpSpPr>
        <p:grpSpPr>
          <a:xfrm>
            <a:off x="6302247" y="7110215"/>
            <a:ext cx="2092238" cy="2092238"/>
            <a:chOff x="0" y="0"/>
            <a:chExt cx="812800" cy="812800"/>
          </a:xfrm>
        </p:grpSpPr>
        <p:sp>
          <p:nvSpPr>
            <p:cNvPr id="511" name="Google Shape;51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B6CE6"/>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12" name="Google Shape;512;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599" u="sng" cap="none" strike="noStrike">
                  <a:solidFill>
                    <a:srgbClr val="000000"/>
                  </a:solidFill>
                  <a:latin typeface="Arial"/>
                  <a:ea typeface="Arial"/>
                  <a:cs typeface="Arial"/>
                  <a:sym typeface="Arial"/>
                  <a:hlinkClick r:id="rId7">
                    <a:extLst>
                      <a:ext uri="{A12FA001-AC4F-418D-AE19-62706E023703}">
                        <ahyp:hlinkClr val="tx"/>
                      </a:ext>
                    </a:extLst>
                  </a:hlinkClick>
                </a:rPr>
                <a:t>Water Justice</a:t>
              </a:r>
              <a:endParaRPr/>
            </a:p>
          </p:txBody>
        </p:sp>
      </p:grpSp>
      <p:grpSp>
        <p:nvGrpSpPr>
          <p:cNvPr id="513" name="Google Shape;513;p27"/>
          <p:cNvGrpSpPr/>
          <p:nvPr/>
        </p:nvGrpSpPr>
        <p:grpSpPr>
          <a:xfrm>
            <a:off x="9832760" y="2402017"/>
            <a:ext cx="2092238" cy="2092238"/>
            <a:chOff x="0" y="0"/>
            <a:chExt cx="812800" cy="812800"/>
          </a:xfrm>
        </p:grpSpPr>
        <p:sp>
          <p:nvSpPr>
            <p:cNvPr id="514" name="Google Shape;51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59"/>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15" name="Google Shape;515;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599" u="sng" cap="none" strike="noStrike">
                  <a:solidFill>
                    <a:srgbClr val="000000"/>
                  </a:solidFill>
                  <a:latin typeface="Arial"/>
                  <a:ea typeface="Arial"/>
                  <a:cs typeface="Arial"/>
                  <a:sym typeface="Arial"/>
                  <a:hlinkClick r:id="rId8">
                    <a:extLst>
                      <a:ext uri="{A12FA001-AC4F-418D-AE19-62706E023703}">
                        <ahyp:hlinkClr val="tx"/>
                      </a:ext>
                    </a:extLst>
                  </a:hlinkClick>
                </a:rPr>
                <a:t>Circular Economy and Zero Waste</a:t>
              </a:r>
              <a:endParaRPr/>
            </a:p>
          </p:txBody>
        </p:sp>
      </p:grpSp>
      <p:grpSp>
        <p:nvGrpSpPr>
          <p:cNvPr id="516" name="Google Shape;516;p27"/>
          <p:cNvGrpSpPr/>
          <p:nvPr/>
        </p:nvGrpSpPr>
        <p:grpSpPr>
          <a:xfrm>
            <a:off x="8107406" y="4770326"/>
            <a:ext cx="2092238" cy="2092238"/>
            <a:chOff x="0" y="0"/>
            <a:chExt cx="812800" cy="812800"/>
          </a:xfrm>
        </p:grpSpPr>
        <p:sp>
          <p:nvSpPr>
            <p:cNvPr id="517" name="Google Shape;51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14D"/>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18" name="Google Shape;518;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599" u="sng" cap="none" strike="noStrike">
                  <a:solidFill>
                    <a:srgbClr val="000000"/>
                  </a:solidFill>
                  <a:latin typeface="Arial"/>
                  <a:ea typeface="Arial"/>
                  <a:cs typeface="Arial"/>
                  <a:sym typeface="Arial"/>
                  <a:hlinkClick r:id="rId9">
                    <a:extLst>
                      <a:ext uri="{A12FA001-AC4F-418D-AE19-62706E023703}">
                        <ahyp:hlinkClr val="tx"/>
                      </a:ext>
                    </a:extLst>
                  </a:hlinkClick>
                </a:rPr>
                <a:t>Energy Democracy </a:t>
              </a:r>
              <a:endParaRPr/>
            </a:p>
          </p:txBody>
        </p:sp>
      </p:grpSp>
      <p:grpSp>
        <p:nvGrpSpPr>
          <p:cNvPr id="519" name="Google Shape;519;p27"/>
          <p:cNvGrpSpPr/>
          <p:nvPr/>
        </p:nvGrpSpPr>
        <p:grpSpPr>
          <a:xfrm>
            <a:off x="4567367" y="4770326"/>
            <a:ext cx="2092238" cy="2092238"/>
            <a:chOff x="0" y="0"/>
            <a:chExt cx="812800" cy="812800"/>
          </a:xfrm>
        </p:grpSpPr>
        <p:sp>
          <p:nvSpPr>
            <p:cNvPr id="520" name="Google Shape;52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21" name="Google Shape;521;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599" u="sng" cap="none" strike="noStrike">
                  <a:solidFill>
                    <a:srgbClr val="000000"/>
                  </a:solidFill>
                  <a:latin typeface="Arial"/>
                  <a:ea typeface="Arial"/>
                  <a:cs typeface="Arial"/>
                  <a:sym typeface="Arial"/>
                  <a:hlinkClick r:id="rId10">
                    <a:extLst>
                      <a:ext uri="{A12FA001-AC4F-418D-AE19-62706E023703}">
                        <ahyp:hlinkClr val="tx"/>
                      </a:ext>
                    </a:extLst>
                  </a:hlinkClick>
                </a:rPr>
                <a:t>Food Justice + Resiliency</a:t>
              </a:r>
              <a:endParaRPr/>
            </a:p>
          </p:txBody>
        </p:sp>
      </p:grpSp>
      <p:grpSp>
        <p:nvGrpSpPr>
          <p:cNvPr id="522" name="Google Shape;522;p27"/>
          <p:cNvGrpSpPr/>
          <p:nvPr/>
        </p:nvGrpSpPr>
        <p:grpSpPr>
          <a:xfrm>
            <a:off x="1028700" y="4770326"/>
            <a:ext cx="2092238" cy="2092238"/>
            <a:chOff x="0" y="0"/>
            <a:chExt cx="812800" cy="812800"/>
          </a:xfrm>
        </p:grpSpPr>
        <p:sp>
          <p:nvSpPr>
            <p:cNvPr id="523" name="Google Shape;52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24" name="Google Shape;524;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599" u="sng" cap="none" strike="noStrike">
                  <a:solidFill>
                    <a:srgbClr val="000000"/>
                  </a:solidFill>
                  <a:latin typeface="Arial"/>
                  <a:ea typeface="Arial"/>
                  <a:cs typeface="Arial"/>
                  <a:sym typeface="Arial"/>
                  <a:hlinkClick r:id="rId11">
                    <a:extLst>
                      <a:ext uri="{A12FA001-AC4F-418D-AE19-62706E023703}">
                        <ahyp:hlinkClr val="tx"/>
                      </a:ext>
                    </a:extLst>
                  </a:hlinkClick>
                </a:rPr>
                <a:t>Good Jobs in a Green Economy</a:t>
              </a:r>
              <a:endParaRPr/>
            </a:p>
          </p:txBody>
        </p:sp>
      </p:grpSp>
      <p:grpSp>
        <p:nvGrpSpPr>
          <p:cNvPr id="525" name="Google Shape;525;p27"/>
          <p:cNvGrpSpPr/>
          <p:nvPr/>
        </p:nvGrpSpPr>
        <p:grpSpPr>
          <a:xfrm>
            <a:off x="6302247" y="2402017"/>
            <a:ext cx="2092238" cy="2092238"/>
            <a:chOff x="0" y="0"/>
            <a:chExt cx="812800" cy="812800"/>
          </a:xfrm>
        </p:grpSpPr>
        <p:sp>
          <p:nvSpPr>
            <p:cNvPr id="526" name="Google Shape;52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FF72"/>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27" name="Google Shape;527;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599" u="sng" cap="none" strike="noStrike">
                  <a:solidFill>
                    <a:srgbClr val="000000"/>
                  </a:solidFill>
                  <a:latin typeface="Arial"/>
                  <a:ea typeface="Arial"/>
                  <a:cs typeface="Arial"/>
                  <a:sym typeface="Arial"/>
                  <a:hlinkClick r:id="rId12">
                    <a:extLst>
                      <a:ext uri="{A12FA001-AC4F-418D-AE19-62706E023703}">
                        <ahyp:hlinkClr val="tx"/>
                      </a:ext>
                    </a:extLst>
                  </a:hlinkClick>
                </a:rPr>
                <a:t>Health + Just Recovery</a:t>
              </a:r>
              <a:endParaRPr/>
            </a:p>
          </p:txBody>
        </p:sp>
      </p:grpSp>
      <p:grpSp>
        <p:nvGrpSpPr>
          <p:cNvPr id="528" name="Google Shape;528;p27"/>
          <p:cNvGrpSpPr/>
          <p:nvPr/>
        </p:nvGrpSpPr>
        <p:grpSpPr>
          <a:xfrm>
            <a:off x="2763579" y="7110215"/>
            <a:ext cx="2092238" cy="2092238"/>
            <a:chOff x="0" y="0"/>
            <a:chExt cx="812800" cy="812800"/>
          </a:xfrm>
        </p:grpSpPr>
        <p:sp>
          <p:nvSpPr>
            <p:cNvPr id="529" name="Google Shape;52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B994"/>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30" name="Google Shape;530;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599" u="sng" cap="none" strike="noStrike">
                  <a:solidFill>
                    <a:srgbClr val="000000"/>
                  </a:solidFill>
                  <a:latin typeface="Arial"/>
                  <a:ea typeface="Arial"/>
                  <a:cs typeface="Arial"/>
                  <a:sym typeface="Arial"/>
                  <a:hlinkClick r:id="rId13">
                    <a:extLst>
                      <a:ext uri="{A12FA001-AC4F-418D-AE19-62706E023703}">
                        <ahyp:hlinkClr val="tx"/>
                      </a:ext>
                    </a:extLst>
                  </a:hlinkClick>
                </a:rPr>
                <a:t>Sustainable + Equitable Land use</a:t>
              </a:r>
              <a:endParaRPr/>
            </a:p>
          </p:txBody>
        </p:sp>
      </p:grpSp>
      <p:grpSp>
        <p:nvGrpSpPr>
          <p:cNvPr id="531" name="Google Shape;531;p27"/>
          <p:cNvGrpSpPr/>
          <p:nvPr/>
        </p:nvGrpSpPr>
        <p:grpSpPr>
          <a:xfrm>
            <a:off x="9842285" y="7110215"/>
            <a:ext cx="2092238" cy="2092238"/>
            <a:chOff x="0" y="0"/>
            <a:chExt cx="812800" cy="812800"/>
          </a:xfrm>
        </p:grpSpPr>
        <p:sp>
          <p:nvSpPr>
            <p:cNvPr id="532" name="Google Shape;53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C252"/>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33" name="Google Shape;533;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599" u="sng" cap="none" strike="noStrike">
                  <a:solidFill>
                    <a:srgbClr val="000000"/>
                  </a:solidFill>
                  <a:latin typeface="Arial"/>
                  <a:ea typeface="Arial"/>
                  <a:cs typeface="Arial"/>
                  <a:sym typeface="Arial"/>
                  <a:hlinkClick r:id="rId14">
                    <a:extLst>
                      <a:ext uri="{A12FA001-AC4F-418D-AE19-62706E023703}">
                        <ahyp:hlinkClr val="tx"/>
                      </a:ext>
                    </a:extLst>
                  </a:hlinkClick>
                </a:rPr>
                <a:t>Transforming Institutions + Processes</a:t>
              </a:r>
              <a:endParaRPr/>
            </a:p>
          </p:txBody>
        </p:sp>
      </p:grpSp>
      <p:grpSp>
        <p:nvGrpSpPr>
          <p:cNvPr id="534" name="Google Shape;534;p27"/>
          <p:cNvGrpSpPr/>
          <p:nvPr/>
        </p:nvGrpSpPr>
        <p:grpSpPr>
          <a:xfrm>
            <a:off x="13367351" y="7110215"/>
            <a:ext cx="2092238" cy="2092238"/>
            <a:chOff x="0" y="0"/>
            <a:chExt cx="812800" cy="812800"/>
          </a:xfrm>
        </p:grpSpPr>
        <p:sp>
          <p:nvSpPr>
            <p:cNvPr id="535" name="Google Shape;53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52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536" name="Google Shape;536;p27"/>
            <p:cNvSpPr txBox="1"/>
            <p:nvPr/>
          </p:nvSpPr>
          <p:spPr>
            <a:xfrm>
              <a:off x="76200" y="47625"/>
              <a:ext cx="660400" cy="68897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1" i="0" lang="en-US" sz="1599" u="sng" cap="none" strike="noStrike">
                  <a:solidFill>
                    <a:srgbClr val="000000"/>
                  </a:solidFill>
                  <a:latin typeface="Arial"/>
                  <a:ea typeface="Arial"/>
                  <a:cs typeface="Arial"/>
                  <a:sym typeface="Arial"/>
                  <a:hlinkClick r:id="rId15">
                    <a:extLst>
                      <a:ext uri="{A12FA001-AC4F-418D-AE19-62706E023703}">
                        <ahyp:hlinkClr val="tx"/>
                      </a:ext>
                    </a:extLst>
                  </a:hlinkClick>
                </a:rPr>
                <a:t>Transportation Justice</a:t>
              </a:r>
              <a:endParaRPr/>
            </a:p>
          </p:txBody>
        </p:sp>
      </p:grpSp>
      <p:sp>
        <p:nvSpPr>
          <p:cNvPr id="537" name="Google Shape;537;p27"/>
          <p:cNvSpPr txBox="1"/>
          <p:nvPr/>
        </p:nvSpPr>
        <p:spPr>
          <a:xfrm>
            <a:off x="962025" y="980101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601" u="none" cap="none" strike="noStrike">
                <a:solidFill>
                  <a:srgbClr val="FAF6EE"/>
                </a:solidFill>
                <a:latin typeface="Arial"/>
                <a:ea typeface="Arial"/>
                <a:cs typeface="Arial"/>
                <a:sym typeface="Arial"/>
              </a:rPr>
              <a:t>Click on each action area to learn more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41" name="Shape 541"/>
        <p:cNvGrpSpPr/>
        <p:nvPr/>
      </p:nvGrpSpPr>
      <p:grpSpPr>
        <a:xfrm>
          <a:off x="0" y="0"/>
          <a:ext cx="0" cy="0"/>
          <a:chOff x="0" y="0"/>
          <a:chExt cx="0" cy="0"/>
        </a:xfrm>
      </p:grpSpPr>
      <p:sp>
        <p:nvSpPr>
          <p:cNvPr id="542" name="Google Shape;542;p28"/>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43" name="Google Shape;543;p28"/>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544" name="Google Shape;544;p28"/>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90928" r="-88627" t="0"/>
            </a:stretch>
          </a:blipFill>
          <a:ln>
            <a:noFill/>
          </a:ln>
        </p:spPr>
      </p:sp>
      <p:grpSp>
        <p:nvGrpSpPr>
          <p:cNvPr id="545" name="Google Shape;545;p28"/>
          <p:cNvGrpSpPr/>
          <p:nvPr/>
        </p:nvGrpSpPr>
        <p:grpSpPr>
          <a:xfrm>
            <a:off x="1028700" y="1116806"/>
            <a:ext cx="10757475" cy="7801908"/>
            <a:chOff x="0" y="66675"/>
            <a:chExt cx="14343300" cy="10402544"/>
          </a:xfrm>
        </p:grpSpPr>
        <p:sp>
          <p:nvSpPr>
            <p:cNvPr id="546" name="Google Shape;546;p28"/>
            <p:cNvSpPr txBox="1"/>
            <p:nvPr/>
          </p:nvSpPr>
          <p:spPr>
            <a:xfrm>
              <a:off x="0" y="8334119"/>
              <a:ext cx="14238900" cy="213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The Red Deal Indigenous Action To Save Our Earth</a:t>
              </a:r>
              <a:r>
                <a:rPr b="0" i="0" lang="en-US" sz="2601" u="none" cap="none" strike="noStrike">
                  <a:solidFill>
                    <a:srgbClr val="4A4849"/>
                  </a:solidFill>
                  <a:latin typeface="Arial"/>
                  <a:ea typeface="Arial"/>
                  <a:cs typeface="Arial"/>
                  <a:sym typeface="Arial"/>
                </a:rPr>
                <a:t> is an action plan for decolonization in Turtle Island and beyond that is divided into three parts: </a:t>
              </a:r>
              <a:r>
                <a:rPr b="0" i="0"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End the Occupation</a:t>
              </a:r>
              <a:r>
                <a:rPr b="0" i="0" lang="en-US" sz="2601" u="none" cap="none" strike="noStrike">
                  <a:solidFill>
                    <a:srgbClr val="4A4849"/>
                  </a:solidFill>
                  <a:latin typeface="Arial"/>
                  <a:ea typeface="Arial"/>
                  <a:cs typeface="Arial"/>
                  <a:sym typeface="Arial"/>
                </a:rPr>
                <a:t>, </a:t>
              </a: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Heal Our Bodies</a:t>
              </a:r>
              <a:r>
                <a:rPr b="0" i="0" lang="en-US" sz="2601" u="none" cap="none" strike="noStrike">
                  <a:solidFill>
                    <a:srgbClr val="4A4849"/>
                  </a:solidFill>
                  <a:latin typeface="Arial"/>
                  <a:ea typeface="Arial"/>
                  <a:cs typeface="Arial"/>
                  <a:sym typeface="Arial"/>
                </a:rPr>
                <a:t>, and </a:t>
              </a:r>
              <a:r>
                <a:rPr b="0" i="0" lang="en-US" sz="2601" u="sng" cap="none" strike="noStrike">
                  <a:solidFill>
                    <a:srgbClr val="4A4849"/>
                  </a:solidFill>
                  <a:latin typeface="Arial"/>
                  <a:ea typeface="Arial"/>
                  <a:cs typeface="Arial"/>
                  <a:sym typeface="Arial"/>
                  <a:hlinkClick r:id="rId7">
                    <a:extLst>
                      <a:ext uri="{A12FA001-AC4F-418D-AE19-62706E023703}">
                        <ahyp:hlinkClr val="tx"/>
                      </a:ext>
                    </a:extLst>
                  </a:hlinkClick>
                </a:rPr>
                <a:t>Heal Our Planet</a:t>
              </a:r>
              <a:r>
                <a:rPr b="0" i="0" lang="en-US" sz="2601" u="none" cap="none" strike="noStrike">
                  <a:solidFill>
                    <a:srgbClr val="4A4849"/>
                  </a:solidFill>
                  <a:latin typeface="Arial"/>
                  <a:ea typeface="Arial"/>
                  <a:cs typeface="Arial"/>
                  <a:sym typeface="Arial"/>
                </a:rPr>
                <a:t>. The Red Deal is a political plan to decolonize a world for all.</a:t>
              </a:r>
              <a:endParaRPr/>
            </a:p>
          </p:txBody>
        </p:sp>
        <p:sp>
          <p:nvSpPr>
            <p:cNvPr id="547" name="Google Shape;547;p28"/>
            <p:cNvSpPr txBox="1"/>
            <p:nvPr/>
          </p:nvSpPr>
          <p:spPr>
            <a:xfrm>
              <a:off x="0" y="2990811"/>
              <a:ext cx="14238900" cy="3736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“...we remain concerned that unless some changes are made to the resolution, the Green New Deal will leave incentives by industries and governments to continue causing harm to Indigenous communities...We can no longer leave any options for the fossil fuel industry to determine the economic and energy future of this country. And until the Green New Deal can be explicit in this demand as well as closing the loop on harmful incentives, we cannot fully endorsee the resolution.”</a:t>
              </a:r>
              <a:endParaRPr/>
            </a:p>
          </p:txBody>
        </p:sp>
        <p:sp>
          <p:nvSpPr>
            <p:cNvPr id="548" name="Google Shape;548;p28"/>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Critiques + The Red Deal</a:t>
              </a:r>
              <a:endParaRPr/>
            </a:p>
          </p:txBody>
        </p:sp>
        <p:sp>
          <p:nvSpPr>
            <p:cNvPr id="549" name="Google Shape;549;p28"/>
            <p:cNvSpPr txBox="1"/>
            <p:nvPr/>
          </p:nvSpPr>
          <p:spPr>
            <a:xfrm>
              <a:off x="0" y="2299008"/>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Critique from the Indigenous Environmental Network</a:t>
              </a:r>
              <a:endParaRPr/>
            </a:p>
          </p:txBody>
        </p:sp>
        <p:sp>
          <p:nvSpPr>
            <p:cNvPr id="550" name="Google Shape;550;p28"/>
            <p:cNvSpPr txBox="1"/>
            <p:nvPr/>
          </p:nvSpPr>
          <p:spPr>
            <a:xfrm>
              <a:off x="0" y="76423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What is The Red Deal?</a:t>
              </a:r>
              <a:endParaRPr/>
            </a:p>
          </p:txBody>
        </p:sp>
      </p:grpSp>
      <p:sp>
        <p:nvSpPr>
          <p:cNvPr id="551" name="Google Shape;551;p28"/>
          <p:cNvSpPr txBox="1"/>
          <p:nvPr/>
        </p:nvSpPr>
        <p:spPr>
          <a:xfrm>
            <a:off x="12109875" y="8760950"/>
            <a:ext cx="6178200" cy="831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801">
                <a:solidFill>
                  <a:srgbClr val="FAF6EE"/>
                </a:solidFill>
              </a:rPr>
              <a:t>© The Red Nation. All rights reserved. This content is excluded from our Creative Commons license. For more information, see </a:t>
            </a:r>
            <a:r>
              <a:rPr lang="en-US" sz="1801" u="sng">
                <a:solidFill>
                  <a:schemeClr val="hlink"/>
                </a:solidFill>
                <a:hlinkClick r:id="rId8"/>
              </a:rPr>
              <a:t>https://ocw.mit.edu/help/faq-fair-use/</a:t>
            </a:r>
            <a:r>
              <a:rPr lang="en-US" sz="1801">
                <a:solidFill>
                  <a:srgbClr val="FAF6EE"/>
                </a:solidFill>
              </a:rPr>
              <a:t> .</a:t>
            </a:r>
            <a:endParaRPr/>
          </a:p>
        </p:txBody>
      </p:sp>
      <p:sp>
        <p:nvSpPr>
          <p:cNvPr id="552" name="Google Shape;552;p28"/>
          <p:cNvSpPr txBox="1"/>
          <p:nvPr/>
        </p:nvSpPr>
        <p:spPr>
          <a:xfrm>
            <a:off x="1028700" y="9808812"/>
            <a:ext cx="11148000" cy="38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501" u="none" cap="none" strike="noStrike">
                <a:solidFill>
                  <a:srgbClr val="FAF6EE"/>
                </a:solidFill>
                <a:latin typeface="Arial"/>
                <a:ea typeface="Arial"/>
                <a:cs typeface="Arial"/>
                <a:sym typeface="Arial"/>
              </a:rPr>
              <a:t>Learn more from </a:t>
            </a:r>
            <a:r>
              <a:rPr b="0" i="1" lang="en-US" sz="2501" u="sng" cap="none" strike="noStrike">
                <a:solidFill>
                  <a:srgbClr val="FAF6EE"/>
                </a:solidFill>
                <a:latin typeface="Arial"/>
                <a:ea typeface="Arial"/>
                <a:cs typeface="Arial"/>
                <a:sym typeface="Arial"/>
                <a:hlinkClick r:id="rId9">
                  <a:extLst>
                    <a:ext uri="{A12FA001-AC4F-418D-AE19-62706E023703}">
                      <ahyp:hlinkClr val="tx"/>
                    </a:ext>
                  </a:extLst>
                </a:hlinkClick>
              </a:rPr>
              <a:t>The Red Nation</a:t>
            </a:r>
            <a:r>
              <a:rPr b="0" i="1" lang="en-US" sz="2501" u="none" cap="none" strike="noStrike">
                <a:solidFill>
                  <a:srgbClr val="FAF6EE"/>
                </a:solidFill>
                <a:latin typeface="Arial"/>
                <a:ea typeface="Arial"/>
                <a:cs typeface="Arial"/>
                <a:sym typeface="Arial"/>
              </a:rPr>
              <a:t> and the </a:t>
            </a:r>
            <a:r>
              <a:rPr b="0" i="1" lang="en-US" sz="2501" u="sng" cap="none" strike="noStrike">
                <a:solidFill>
                  <a:srgbClr val="FAF6EE"/>
                </a:solidFill>
                <a:latin typeface="Arial"/>
                <a:ea typeface="Arial"/>
                <a:cs typeface="Arial"/>
                <a:sym typeface="Arial"/>
                <a:hlinkClick r:id="rId10">
                  <a:extLst>
                    <a:ext uri="{A12FA001-AC4F-418D-AE19-62706E023703}">
                      <ahyp:hlinkClr val="tx"/>
                    </a:ext>
                  </a:extLst>
                </a:hlinkClick>
              </a:rPr>
              <a:t>Indigenous Environmental Network</a:t>
            </a:r>
            <a:endParaRPr sz="13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56" name="Shape 556"/>
        <p:cNvGrpSpPr/>
        <p:nvPr/>
      </p:nvGrpSpPr>
      <p:grpSpPr>
        <a:xfrm>
          <a:off x="0" y="0"/>
          <a:ext cx="0" cy="0"/>
          <a:chOff x="0" y="0"/>
          <a:chExt cx="0" cy="0"/>
        </a:xfrm>
      </p:grpSpPr>
      <p:sp>
        <p:nvSpPr>
          <p:cNvPr id="557" name="Google Shape;557;p29"/>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558" name="Google Shape;558;p29"/>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559" name="Google Shape;559;p29"/>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SMALL GROUP DISCUSSION</a:t>
            </a:r>
            <a:endParaRPr/>
          </a:p>
        </p:txBody>
      </p:sp>
      <p:grpSp>
        <p:nvGrpSpPr>
          <p:cNvPr id="560" name="Google Shape;560;p29"/>
          <p:cNvGrpSpPr/>
          <p:nvPr/>
        </p:nvGrpSpPr>
        <p:grpSpPr>
          <a:xfrm>
            <a:off x="1038162" y="3165234"/>
            <a:ext cx="5179725" cy="2427218"/>
            <a:chOff x="0" y="-47625"/>
            <a:chExt cx="6906300" cy="3236290"/>
          </a:xfrm>
        </p:grpSpPr>
        <p:sp>
          <p:nvSpPr>
            <p:cNvPr id="561" name="Google Shape;561;p29"/>
            <p:cNvSpPr txBox="1"/>
            <p:nvPr/>
          </p:nvSpPr>
          <p:spPr>
            <a:xfrm>
              <a:off x="0" y="622165"/>
              <a:ext cx="6906300" cy="256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Pick an </a:t>
              </a:r>
              <a:r>
                <a:rPr b="0" i="0" lang="en-US" sz="2501" u="sng" cap="none" strike="noStrike">
                  <a:solidFill>
                    <a:srgbClr val="4A4849"/>
                  </a:solidFill>
                  <a:latin typeface="Arial"/>
                  <a:ea typeface="Arial"/>
                  <a:cs typeface="Arial"/>
                  <a:sym typeface="Arial"/>
                  <a:hlinkClick action="ppaction://hlinksldjump" r:id="rId3">
                    <a:extLst>
                      <a:ext uri="{A12FA001-AC4F-418D-AE19-62706E023703}">
                        <ahyp:hlinkClr val="tx"/>
                      </a:ext>
                    </a:extLst>
                  </a:hlinkClick>
                </a:rPr>
                <a:t>action area</a:t>
              </a:r>
              <a:r>
                <a:rPr b="0" i="0" lang="en-US" sz="2501" u="none" cap="none" strike="noStrike">
                  <a:solidFill>
                    <a:srgbClr val="4A4849"/>
                  </a:solidFill>
                  <a:latin typeface="Arial"/>
                  <a:ea typeface="Arial"/>
                  <a:cs typeface="Arial"/>
                  <a:sym typeface="Arial"/>
                </a:rPr>
                <a:t> that interests you and review the case studies and/or reports available that interest you. Take some notes to discuss your thoughts in your group.</a:t>
              </a:r>
              <a:endParaRPr/>
            </a:p>
          </p:txBody>
        </p:sp>
        <p:sp>
          <p:nvSpPr>
            <p:cNvPr id="562" name="Google Shape;562;p29"/>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Read and Review</a:t>
              </a:r>
              <a:endParaRPr/>
            </a:p>
          </p:txBody>
        </p:sp>
      </p:grpSp>
      <p:grpSp>
        <p:nvGrpSpPr>
          <p:cNvPr id="563" name="Google Shape;563;p29"/>
          <p:cNvGrpSpPr/>
          <p:nvPr/>
        </p:nvGrpSpPr>
        <p:grpSpPr>
          <a:xfrm>
            <a:off x="7065096" y="1631380"/>
            <a:ext cx="10194300" cy="2042243"/>
            <a:chOff x="0" y="-47625"/>
            <a:chExt cx="13592400" cy="2722990"/>
          </a:xfrm>
        </p:grpSpPr>
        <p:sp>
          <p:nvSpPr>
            <p:cNvPr id="564" name="Google Shape;564;p29"/>
            <p:cNvSpPr txBox="1"/>
            <p:nvPr/>
          </p:nvSpPr>
          <p:spPr>
            <a:xfrm>
              <a:off x="0" y="622165"/>
              <a:ext cx="13592400" cy="205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Examine the policy frameworks and mechanisms employed in each case study. Identify key elements such as community engagement, inclusive decision-making processes, funding mechanisms, and the integration of social and environmental considerations.</a:t>
              </a:r>
              <a:endParaRPr/>
            </a:p>
          </p:txBody>
        </p:sp>
        <p:sp>
          <p:nvSpPr>
            <p:cNvPr id="565" name="Google Shape;565;p29"/>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Analyze</a:t>
              </a:r>
              <a:endParaRPr/>
            </a:p>
          </p:txBody>
        </p:sp>
      </p:grpSp>
      <p:grpSp>
        <p:nvGrpSpPr>
          <p:cNvPr id="566" name="Google Shape;566;p29"/>
          <p:cNvGrpSpPr/>
          <p:nvPr/>
        </p:nvGrpSpPr>
        <p:grpSpPr>
          <a:xfrm>
            <a:off x="7065096" y="4480013"/>
            <a:ext cx="10194300" cy="2427218"/>
            <a:chOff x="0" y="-47625"/>
            <a:chExt cx="13592400" cy="3236290"/>
          </a:xfrm>
        </p:grpSpPr>
        <p:sp>
          <p:nvSpPr>
            <p:cNvPr id="567" name="Google Shape;567;p29"/>
            <p:cNvSpPr txBox="1"/>
            <p:nvPr/>
          </p:nvSpPr>
          <p:spPr>
            <a:xfrm>
              <a:off x="0" y="622165"/>
              <a:ext cx="13592400" cy="256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Assess the outcomes and impacts of the implemented policies on addressing environmental inequities. Evaluate indicators such as improved access to clean water and air, reduced pollution, enhanced community resilience, job creation, and empowerment of marginalized groups.</a:t>
              </a:r>
              <a:endParaRPr/>
            </a:p>
          </p:txBody>
        </p:sp>
        <p:sp>
          <p:nvSpPr>
            <p:cNvPr id="568" name="Google Shape;568;p29"/>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Evaluate</a:t>
              </a:r>
              <a:endParaRPr/>
            </a:p>
          </p:txBody>
        </p:sp>
      </p:grpSp>
      <p:grpSp>
        <p:nvGrpSpPr>
          <p:cNvPr id="569" name="Google Shape;569;p29"/>
          <p:cNvGrpSpPr/>
          <p:nvPr/>
        </p:nvGrpSpPr>
        <p:grpSpPr>
          <a:xfrm>
            <a:off x="7065096" y="7766796"/>
            <a:ext cx="10194300" cy="1272293"/>
            <a:chOff x="0" y="-47625"/>
            <a:chExt cx="13592400" cy="1696390"/>
          </a:xfrm>
        </p:grpSpPr>
        <p:sp>
          <p:nvSpPr>
            <p:cNvPr id="570" name="Google Shape;570;p29"/>
            <p:cNvSpPr txBox="1"/>
            <p:nvPr/>
          </p:nvSpPr>
          <p:spPr>
            <a:xfrm>
              <a:off x="0" y="622165"/>
              <a:ext cx="135924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501" u="none" cap="none" strike="noStrike">
                  <a:solidFill>
                    <a:srgbClr val="4A4849"/>
                  </a:solidFill>
                  <a:latin typeface="Arial"/>
                  <a:ea typeface="Arial"/>
                  <a:cs typeface="Arial"/>
                  <a:sym typeface="Arial"/>
                </a:rPr>
                <a:t>Discuss your analysis and evaluation in a small group. Be sure to share which action area that you selected.</a:t>
              </a:r>
              <a:endParaRPr/>
            </a:p>
          </p:txBody>
        </p:sp>
        <p:sp>
          <p:nvSpPr>
            <p:cNvPr id="571" name="Google Shape;571;p29"/>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501" u="none" cap="none" strike="noStrike">
                  <a:solidFill>
                    <a:srgbClr val="4A4849"/>
                  </a:solidFill>
                  <a:latin typeface="Arial"/>
                  <a:ea typeface="Arial"/>
                  <a:cs typeface="Arial"/>
                  <a:sym typeface="Arial"/>
                </a:rPr>
                <a:t>Discuss</a:t>
              </a:r>
              <a:endParaRPr/>
            </a:p>
          </p:txBody>
        </p:sp>
      </p:grpSp>
      <p:grpSp>
        <p:nvGrpSpPr>
          <p:cNvPr id="572" name="Google Shape;572;p29"/>
          <p:cNvGrpSpPr/>
          <p:nvPr/>
        </p:nvGrpSpPr>
        <p:grpSpPr>
          <a:xfrm>
            <a:off x="962025" y="1003725"/>
            <a:ext cx="8746178" cy="458700"/>
            <a:chOff x="962025" y="1003725"/>
            <a:chExt cx="8746178" cy="458700"/>
          </a:xfrm>
        </p:grpSpPr>
        <p:sp>
          <p:nvSpPr>
            <p:cNvPr id="573" name="Google Shape;573;p29"/>
            <p:cNvSpPr/>
            <p:nvPr/>
          </p:nvSpPr>
          <p:spPr>
            <a:xfrm>
              <a:off x="962025" y="1003725"/>
              <a:ext cx="19287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74" name="Google Shape;574;p29"/>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ACTIVITY #5</a:t>
              </a:r>
              <a:endParaRPr/>
            </a:p>
          </p:txBody>
        </p:sp>
      </p:grpSp>
      <p:pic>
        <p:nvPicPr>
          <p:cNvPr id="575" name="Google Shape;575;p29" title="Climate Justice Policy.pptx.png"/>
          <p:cNvPicPr preferRelativeResize="0"/>
          <p:nvPr/>
        </p:nvPicPr>
        <p:blipFill>
          <a:blip r:embed="rId4">
            <a:alphaModFix/>
          </a:blip>
          <a:stretch>
            <a:fillRect/>
          </a:stretch>
        </p:blipFill>
        <p:spPr>
          <a:xfrm>
            <a:off x="0" y="6225945"/>
            <a:ext cx="6568574" cy="34895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18" name="Shape 118"/>
        <p:cNvGrpSpPr/>
        <p:nvPr/>
      </p:nvGrpSpPr>
      <p:grpSpPr>
        <a:xfrm>
          <a:off x="0" y="0"/>
          <a:ext cx="0" cy="0"/>
          <a:chOff x="0" y="0"/>
          <a:chExt cx="0" cy="0"/>
        </a:xfrm>
      </p:grpSpPr>
      <p:sp>
        <p:nvSpPr>
          <p:cNvPr id="119" name="Google Shape;119;p3"/>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Learning Objectives</a:t>
            </a:r>
            <a:endParaRPr/>
          </a:p>
        </p:txBody>
      </p:sp>
      <p:sp>
        <p:nvSpPr>
          <p:cNvPr id="120" name="Google Shape;120;p3"/>
          <p:cNvSpPr txBox="1"/>
          <p:nvPr/>
        </p:nvSpPr>
        <p:spPr>
          <a:xfrm>
            <a:off x="13526802"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Research</a:t>
            </a:r>
            <a:r>
              <a:rPr b="0" i="0" lang="en-US" sz="3199" u="none" cap="none" strike="noStrike">
                <a:solidFill>
                  <a:srgbClr val="4A4849"/>
                </a:solidFill>
                <a:latin typeface="Arial"/>
                <a:ea typeface="Arial"/>
                <a:cs typeface="Arial"/>
                <a:sym typeface="Arial"/>
              </a:rPr>
              <a:t> and </a:t>
            </a:r>
            <a:r>
              <a:rPr b="1" i="0" lang="en-US" sz="3199" u="none" cap="none" strike="noStrike">
                <a:solidFill>
                  <a:srgbClr val="4A4849"/>
                </a:solidFill>
                <a:latin typeface="Arial"/>
                <a:ea typeface="Arial"/>
                <a:cs typeface="Arial"/>
                <a:sym typeface="Arial"/>
              </a:rPr>
              <a:t>assess</a:t>
            </a:r>
            <a:r>
              <a:rPr b="0" i="0" lang="en-US" sz="3199" u="none" cap="none" strike="noStrike">
                <a:solidFill>
                  <a:srgbClr val="4A4849"/>
                </a:solidFill>
                <a:latin typeface="Arial"/>
                <a:ea typeface="Arial"/>
                <a:cs typeface="Arial"/>
                <a:sym typeface="Arial"/>
              </a:rPr>
              <a:t> local climate justice policies in the Boston area</a:t>
            </a:r>
            <a:endParaRPr/>
          </a:p>
        </p:txBody>
      </p:sp>
      <p:sp>
        <p:nvSpPr>
          <p:cNvPr id="121" name="Google Shape;121;p3"/>
          <p:cNvSpPr txBox="1"/>
          <p:nvPr/>
        </p:nvSpPr>
        <p:spPr>
          <a:xfrm>
            <a:off x="9362135"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Evaluate</a:t>
            </a:r>
            <a:r>
              <a:rPr b="0" i="0" lang="en-US" sz="3199" u="none" cap="none" strike="noStrike">
                <a:solidFill>
                  <a:srgbClr val="4A4849"/>
                </a:solidFill>
                <a:latin typeface="Arial"/>
                <a:ea typeface="Arial"/>
                <a:cs typeface="Arial"/>
                <a:sym typeface="Arial"/>
              </a:rPr>
              <a:t> the effectiveness of real world climate justice policies</a:t>
            </a:r>
            <a:endParaRPr/>
          </a:p>
        </p:txBody>
      </p:sp>
      <p:sp>
        <p:nvSpPr>
          <p:cNvPr id="122" name="Google Shape;122;p3"/>
          <p:cNvSpPr txBox="1"/>
          <p:nvPr/>
        </p:nvSpPr>
        <p:spPr>
          <a:xfrm>
            <a:off x="5197443"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Examine</a:t>
            </a:r>
            <a:r>
              <a:rPr b="0" i="0" lang="en-US" sz="3199" u="none" cap="none" strike="noStrike">
                <a:solidFill>
                  <a:srgbClr val="4A4849"/>
                </a:solidFill>
                <a:latin typeface="Arial"/>
                <a:ea typeface="Arial"/>
                <a:cs typeface="Arial"/>
                <a:sym typeface="Arial"/>
              </a:rPr>
              <a:t> currently implemented and proposed climate policies</a:t>
            </a:r>
            <a:endParaRPr/>
          </a:p>
        </p:txBody>
      </p:sp>
      <p:sp>
        <p:nvSpPr>
          <p:cNvPr id="123" name="Google Shape;123;p3"/>
          <p:cNvSpPr txBox="1"/>
          <p:nvPr/>
        </p:nvSpPr>
        <p:spPr>
          <a:xfrm>
            <a:off x="1032781"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199" u="none" cap="none" strike="noStrike">
                <a:solidFill>
                  <a:srgbClr val="4A4849"/>
                </a:solidFill>
                <a:latin typeface="Arial"/>
                <a:ea typeface="Arial"/>
                <a:cs typeface="Arial"/>
                <a:sym typeface="Arial"/>
              </a:rPr>
              <a:t>Understand</a:t>
            </a:r>
            <a:r>
              <a:rPr b="0" i="0" lang="en-US" sz="3199" u="none" cap="none" strike="noStrike">
                <a:solidFill>
                  <a:srgbClr val="4A4849"/>
                </a:solidFill>
                <a:latin typeface="Arial"/>
                <a:ea typeface="Arial"/>
                <a:cs typeface="Arial"/>
                <a:sym typeface="Arial"/>
              </a:rPr>
              <a:t> the importance of policies in realizing climate justice goals</a:t>
            </a:r>
            <a:endParaRPr/>
          </a:p>
        </p:txBody>
      </p:sp>
      <p:grpSp>
        <p:nvGrpSpPr>
          <p:cNvPr id="124" name="Google Shape;124;p3"/>
          <p:cNvGrpSpPr/>
          <p:nvPr/>
        </p:nvGrpSpPr>
        <p:grpSpPr>
          <a:xfrm>
            <a:off x="-344129" y="9570840"/>
            <a:ext cx="19880211" cy="716160"/>
            <a:chOff x="0" y="-38100"/>
            <a:chExt cx="5235940" cy="188619"/>
          </a:xfrm>
        </p:grpSpPr>
        <p:sp>
          <p:nvSpPr>
            <p:cNvPr id="125" name="Google Shape;125;p3"/>
            <p:cNvSpPr/>
            <p:nvPr/>
          </p:nvSpPr>
          <p:spPr>
            <a:xfrm>
              <a:off x="0" y="0"/>
              <a:ext cx="5235940" cy="150519"/>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126" name="Google Shape;126;p3"/>
            <p:cNvSpPr txBox="1"/>
            <p:nvPr/>
          </p:nvSpPr>
          <p:spPr>
            <a:xfrm>
              <a:off x="0" y="-38100"/>
              <a:ext cx="5235940" cy="18861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3"/>
          <p:cNvGrpSpPr/>
          <p:nvPr/>
        </p:nvGrpSpPr>
        <p:grpSpPr>
          <a:xfrm>
            <a:off x="1032775" y="2712900"/>
            <a:ext cx="3289104" cy="716100"/>
            <a:chOff x="1032775" y="2712900"/>
            <a:chExt cx="3289104" cy="716100"/>
          </a:xfrm>
        </p:grpSpPr>
        <p:sp>
          <p:nvSpPr>
            <p:cNvPr id="128" name="Google Shape;128;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9" name="Google Shape;129;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1</a:t>
              </a:r>
              <a:endParaRPr/>
            </a:p>
          </p:txBody>
        </p:sp>
      </p:grpSp>
      <p:grpSp>
        <p:nvGrpSpPr>
          <p:cNvPr id="130" name="Google Shape;130;p3"/>
          <p:cNvGrpSpPr/>
          <p:nvPr/>
        </p:nvGrpSpPr>
        <p:grpSpPr>
          <a:xfrm>
            <a:off x="5197450" y="2712900"/>
            <a:ext cx="3289104" cy="716100"/>
            <a:chOff x="1032775" y="2712900"/>
            <a:chExt cx="3289104" cy="716100"/>
          </a:xfrm>
        </p:grpSpPr>
        <p:sp>
          <p:nvSpPr>
            <p:cNvPr id="131" name="Google Shape;131;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2" name="Google Shape;132;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2</a:t>
              </a:r>
              <a:endParaRPr/>
            </a:p>
          </p:txBody>
        </p:sp>
      </p:grpSp>
      <p:grpSp>
        <p:nvGrpSpPr>
          <p:cNvPr id="133" name="Google Shape;133;p3"/>
          <p:cNvGrpSpPr/>
          <p:nvPr/>
        </p:nvGrpSpPr>
        <p:grpSpPr>
          <a:xfrm>
            <a:off x="9362125" y="2712900"/>
            <a:ext cx="3289104" cy="716100"/>
            <a:chOff x="1032775" y="2712900"/>
            <a:chExt cx="3289104" cy="716100"/>
          </a:xfrm>
        </p:grpSpPr>
        <p:sp>
          <p:nvSpPr>
            <p:cNvPr id="134" name="Google Shape;134;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5" name="Google Shape;135;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3</a:t>
              </a:r>
              <a:endParaRPr/>
            </a:p>
          </p:txBody>
        </p:sp>
      </p:grpSp>
      <p:grpSp>
        <p:nvGrpSpPr>
          <p:cNvPr id="136" name="Google Shape;136;p3"/>
          <p:cNvGrpSpPr/>
          <p:nvPr/>
        </p:nvGrpSpPr>
        <p:grpSpPr>
          <a:xfrm>
            <a:off x="13526800" y="2712900"/>
            <a:ext cx="3289104" cy="716100"/>
            <a:chOff x="1032775" y="2712900"/>
            <a:chExt cx="3289104" cy="716100"/>
          </a:xfrm>
        </p:grpSpPr>
        <p:sp>
          <p:nvSpPr>
            <p:cNvPr id="137" name="Google Shape;137;p3"/>
            <p:cNvSpPr/>
            <p:nvPr/>
          </p:nvSpPr>
          <p:spPr>
            <a:xfrm>
              <a:off x="1032775" y="2712900"/>
              <a:ext cx="912900" cy="716100"/>
            </a:xfrm>
            <a:prstGeom prst="roundRect">
              <a:avLst>
                <a:gd fmla="val 45018"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8" name="Google Shape;138;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999" u="none" cap="none" strike="noStrike">
                  <a:solidFill>
                    <a:srgbClr val="FAF6EE"/>
                  </a:solidFill>
                  <a:latin typeface="Arial"/>
                  <a:ea typeface="Arial"/>
                  <a:cs typeface="Arial"/>
                  <a:sym typeface="Arial"/>
                </a:rPr>
                <a:t>0</a:t>
              </a:r>
              <a:r>
                <a:rPr b="1" lang="en-US" sz="3999">
                  <a:solidFill>
                    <a:srgbClr val="FAF6EE"/>
                  </a:solidFill>
                </a:rPr>
                <a:t>4</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79" name="Shape 579"/>
        <p:cNvGrpSpPr/>
        <p:nvPr/>
      </p:nvGrpSpPr>
      <p:grpSpPr>
        <a:xfrm>
          <a:off x="0" y="0"/>
          <a:ext cx="0" cy="0"/>
          <a:chOff x="0" y="0"/>
          <a:chExt cx="0" cy="0"/>
        </a:xfrm>
      </p:grpSpPr>
      <p:sp>
        <p:nvSpPr>
          <p:cNvPr id="580" name="Google Shape;580;p30"/>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81" name="Google Shape;581;p30"/>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582" name="Google Shape;582;p30"/>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33386" r="-102641" t="0"/>
            </a:stretch>
          </a:blipFill>
          <a:ln>
            <a:noFill/>
          </a:ln>
        </p:spPr>
      </p:sp>
      <p:sp>
        <p:nvSpPr>
          <p:cNvPr id="583" name="Google Shape;583;p30"/>
          <p:cNvSpPr txBox="1"/>
          <p:nvPr/>
        </p:nvSpPr>
        <p:spPr>
          <a:xfrm>
            <a:off x="12109937" y="9144000"/>
            <a:ext cx="61782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7010"/>
              </a:lnSpc>
              <a:spcBef>
                <a:spcPts val="0"/>
              </a:spcBef>
              <a:spcAft>
                <a:spcPts val="0"/>
              </a:spcAft>
              <a:buNone/>
            </a:pPr>
            <a:r>
              <a:rPr lang="en-US" sz="1800">
                <a:solidFill>
                  <a:schemeClr val="lt1"/>
                </a:solidFill>
              </a:rPr>
              <a:t>Photo by </a:t>
            </a:r>
            <a:r>
              <a:rPr i="0" lang="en-US" sz="1599" u="sng" cap="none" strike="noStrike">
                <a:solidFill>
                  <a:srgbClr val="FFFFFF"/>
                </a:solidFill>
                <a:hlinkClick r:id="rId4">
                  <a:extLst>
                    <a:ext uri="{A12FA001-AC4F-418D-AE19-62706E023703}">
                      <ahyp:hlinkClr val="tx"/>
                    </a:ext>
                  </a:extLst>
                </a:hlinkClick>
              </a:rPr>
              <a:t>Nomadic Julien</a:t>
            </a:r>
            <a:r>
              <a:rPr i="0" lang="en-US" sz="1599" u="none" cap="none" strike="noStrike">
                <a:solidFill>
                  <a:srgbClr val="FFFFFF"/>
                </a:solidFill>
              </a:rPr>
              <a:t> on </a:t>
            </a:r>
            <a:r>
              <a:rPr i="0" lang="en-US" sz="1599" u="sng" cap="none" strike="noStrike">
                <a:solidFill>
                  <a:srgbClr val="FFFFFF"/>
                </a:solidFill>
                <a:hlinkClick r:id="rId5">
                  <a:extLst>
                    <a:ext uri="{A12FA001-AC4F-418D-AE19-62706E023703}">
                      <ahyp:hlinkClr val="tx"/>
                    </a:ext>
                  </a:extLst>
                </a:hlinkClick>
              </a:rPr>
              <a:t>Unsplash</a:t>
            </a:r>
            <a:endParaRPr/>
          </a:p>
        </p:txBody>
      </p:sp>
      <p:grpSp>
        <p:nvGrpSpPr>
          <p:cNvPr id="584" name="Google Shape;584;p30"/>
          <p:cNvGrpSpPr/>
          <p:nvPr/>
        </p:nvGrpSpPr>
        <p:grpSpPr>
          <a:xfrm>
            <a:off x="1028700" y="3066438"/>
            <a:ext cx="10425375" cy="4267871"/>
            <a:chOff x="0" y="104775"/>
            <a:chExt cx="13900500" cy="5690495"/>
          </a:xfrm>
        </p:grpSpPr>
        <p:sp>
          <p:nvSpPr>
            <p:cNvPr id="585" name="Google Shape;585;p30"/>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Beyond the Module</a:t>
              </a:r>
              <a:endParaRPr/>
            </a:p>
          </p:txBody>
        </p:sp>
        <p:sp>
          <p:nvSpPr>
            <p:cNvPr id="586" name="Google Shape;586;p30"/>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6</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590" name="Shape 590"/>
        <p:cNvGrpSpPr/>
        <p:nvPr/>
      </p:nvGrpSpPr>
      <p:grpSpPr>
        <a:xfrm>
          <a:off x="0" y="0"/>
          <a:ext cx="0" cy="0"/>
          <a:chOff x="0" y="0"/>
          <a:chExt cx="0" cy="0"/>
        </a:xfrm>
      </p:grpSpPr>
      <p:sp>
        <p:nvSpPr>
          <p:cNvPr id="591" name="Google Shape;591;p31"/>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592" name="Google Shape;592;p31"/>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593" name="Google Shape;593;p31"/>
          <p:cNvSpPr/>
          <p:nvPr/>
        </p:nvSpPr>
        <p:spPr>
          <a:xfrm>
            <a:off x="0" y="5464130"/>
            <a:ext cx="12109962" cy="4251370"/>
          </a:xfrm>
          <a:custGeom>
            <a:rect b="b" l="l" r="r" t="t"/>
            <a:pathLst>
              <a:path extrusionOk="0" h="4251370" w="12109962">
                <a:moveTo>
                  <a:pt x="0" y="0"/>
                </a:moveTo>
                <a:lnTo>
                  <a:pt x="12109962" y="0"/>
                </a:lnTo>
                <a:lnTo>
                  <a:pt x="12109962" y="4251370"/>
                </a:lnTo>
                <a:lnTo>
                  <a:pt x="0" y="4251370"/>
                </a:lnTo>
                <a:lnTo>
                  <a:pt x="0" y="0"/>
                </a:lnTo>
                <a:close/>
              </a:path>
            </a:pathLst>
          </a:custGeom>
          <a:blipFill rotWithShape="1">
            <a:blip r:embed="rId3">
              <a:alphaModFix/>
            </a:blip>
            <a:stretch>
              <a:fillRect b="0" l="0" r="0" t="0"/>
            </a:stretch>
          </a:blipFill>
          <a:ln>
            <a:noFill/>
          </a:ln>
        </p:spPr>
      </p:sp>
      <p:sp>
        <p:nvSpPr>
          <p:cNvPr id="594" name="Google Shape;594;p31"/>
          <p:cNvSpPr txBox="1"/>
          <p:nvPr/>
        </p:nvSpPr>
        <p:spPr>
          <a:xfrm>
            <a:off x="1019175" y="1623263"/>
            <a:ext cx="107574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Evaluate the Effectiveness of Proposed Policies</a:t>
            </a:r>
            <a:endParaRPr/>
          </a:p>
        </p:txBody>
      </p:sp>
      <p:grpSp>
        <p:nvGrpSpPr>
          <p:cNvPr id="595" name="Google Shape;595;p31"/>
          <p:cNvGrpSpPr/>
          <p:nvPr/>
        </p:nvGrpSpPr>
        <p:grpSpPr>
          <a:xfrm>
            <a:off x="12498213" y="1520869"/>
            <a:ext cx="5437801" cy="7173433"/>
            <a:chOff x="0" y="-47625"/>
            <a:chExt cx="7250400" cy="9564577"/>
          </a:xfrm>
        </p:grpSpPr>
        <p:sp>
          <p:nvSpPr>
            <p:cNvPr id="596" name="Google Shape;596;p31"/>
            <p:cNvSpPr txBox="1"/>
            <p:nvPr/>
          </p:nvSpPr>
          <p:spPr>
            <a:xfrm>
              <a:off x="0" y="3645052"/>
              <a:ext cx="7250400" cy="5871900"/>
            </a:xfrm>
            <a:prstGeom prst="rect">
              <a:avLst/>
            </a:prstGeom>
            <a:noFill/>
            <a:ln>
              <a:noFill/>
            </a:ln>
          </p:spPr>
          <p:txBody>
            <a:bodyPr anchorCtr="0" anchor="t" bIns="0" lIns="0" spcFirstLastPara="1" rIns="0" wrap="square" tIns="0">
              <a:spAutoFit/>
            </a:bodyPr>
            <a:lstStyle/>
            <a:p>
              <a:pPr indent="-33661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Pick a section from the </a:t>
              </a:r>
              <a:r>
                <a:rPr b="0" i="1"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Boston Green New Deal Report</a:t>
              </a:r>
              <a:r>
                <a:rPr b="0" i="0" lang="en-US" sz="2601" u="none" cap="none" strike="noStrike">
                  <a:solidFill>
                    <a:srgbClr val="4A4849"/>
                  </a:solidFill>
                  <a:latin typeface="Arial"/>
                  <a:ea typeface="Arial"/>
                  <a:cs typeface="Arial"/>
                  <a:sym typeface="Arial"/>
                </a:rPr>
                <a:t> and do some research on the importance of issues in this space, and evaluate the effectiveness of proposed policies.</a:t>
              </a:r>
              <a:endParaRPr/>
            </a:p>
            <a:p>
              <a:pPr indent="-33661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Be prepared to discuss and present your ideas to your peers next class! You may choose any format to present (slides, infographic, video, etc.)</a:t>
              </a:r>
              <a:endParaRPr/>
            </a:p>
          </p:txBody>
        </p:sp>
        <p:sp>
          <p:nvSpPr>
            <p:cNvPr id="597" name="Google Shape;597;p31"/>
            <p:cNvSpPr txBox="1"/>
            <p:nvPr/>
          </p:nvSpPr>
          <p:spPr>
            <a:xfrm>
              <a:off x="0" y="2953249"/>
              <a:ext cx="72504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Instructions</a:t>
              </a:r>
              <a:endParaRPr/>
            </a:p>
          </p:txBody>
        </p:sp>
        <p:sp>
          <p:nvSpPr>
            <p:cNvPr id="598" name="Google Shape;598;p31"/>
            <p:cNvSpPr txBox="1"/>
            <p:nvPr/>
          </p:nvSpPr>
          <p:spPr>
            <a:xfrm>
              <a:off x="0" y="644178"/>
              <a:ext cx="72504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Knowing what you know now, can you apply the Green New Deal as a framework for your learning in class?</a:t>
              </a:r>
              <a:endParaRPr/>
            </a:p>
          </p:txBody>
        </p:sp>
        <p:sp>
          <p:nvSpPr>
            <p:cNvPr id="599" name="Google Shape;599;p31"/>
            <p:cNvSpPr txBox="1"/>
            <p:nvPr/>
          </p:nvSpPr>
          <p:spPr>
            <a:xfrm>
              <a:off x="0" y="-47625"/>
              <a:ext cx="72504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Central Question</a:t>
              </a:r>
              <a:endParaRPr/>
            </a:p>
          </p:txBody>
        </p:sp>
      </p:grpSp>
      <p:grpSp>
        <p:nvGrpSpPr>
          <p:cNvPr id="600" name="Google Shape;600;p31"/>
          <p:cNvGrpSpPr/>
          <p:nvPr/>
        </p:nvGrpSpPr>
        <p:grpSpPr>
          <a:xfrm>
            <a:off x="962033" y="1003725"/>
            <a:ext cx="8746170" cy="458700"/>
            <a:chOff x="3981450" y="1003725"/>
            <a:chExt cx="8746170" cy="458700"/>
          </a:xfrm>
        </p:grpSpPr>
        <p:sp>
          <p:nvSpPr>
            <p:cNvPr id="601" name="Google Shape;601;p31"/>
            <p:cNvSpPr/>
            <p:nvPr/>
          </p:nvSpPr>
          <p:spPr>
            <a:xfrm>
              <a:off x="3981450" y="1003725"/>
              <a:ext cx="30276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02" name="Google Shape;602;p31"/>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#1</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06" name="Shape 606"/>
        <p:cNvGrpSpPr/>
        <p:nvPr/>
      </p:nvGrpSpPr>
      <p:grpSpPr>
        <a:xfrm>
          <a:off x="0" y="0"/>
          <a:ext cx="0" cy="0"/>
          <a:chOff x="0" y="0"/>
          <a:chExt cx="0" cy="0"/>
        </a:xfrm>
      </p:grpSpPr>
      <p:pic>
        <p:nvPicPr>
          <p:cNvPr id="607" name="Google Shape;607;p32" title="540944183_df664e759d_o.jpg"/>
          <p:cNvPicPr preferRelativeResize="0"/>
          <p:nvPr/>
        </p:nvPicPr>
        <p:blipFill rotWithShape="1">
          <a:blip r:embed="rId3">
            <a:alphaModFix/>
          </a:blip>
          <a:srcRect b="0" l="26149" r="26149" t="0"/>
          <a:stretch/>
        </p:blipFill>
        <p:spPr>
          <a:xfrm>
            <a:off x="12109950" y="1"/>
            <a:ext cx="6179050" cy="9715500"/>
          </a:xfrm>
          <a:prstGeom prst="rect">
            <a:avLst/>
          </a:prstGeom>
          <a:noFill/>
          <a:ln>
            <a:noFill/>
          </a:ln>
        </p:spPr>
      </p:pic>
      <p:sp>
        <p:nvSpPr>
          <p:cNvPr id="608" name="Google Shape;608;p3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609" name="Google Shape;609;p32"/>
          <p:cNvSpPr/>
          <p:nvPr/>
        </p:nvSpPr>
        <p:spPr>
          <a:xfrm>
            <a:off x="12109950" y="9715500"/>
            <a:ext cx="6179057" cy="571623"/>
          </a:xfrm>
          <a:custGeom>
            <a:rect b="b" l="l" r="r" t="t"/>
            <a:pathLst>
              <a:path extrusionOk="0" h="181756" w="1627138">
                <a:moveTo>
                  <a:pt x="0" y="0"/>
                </a:moveTo>
                <a:lnTo>
                  <a:pt x="1627138" y="0"/>
                </a:lnTo>
                <a:lnTo>
                  <a:pt x="1627138" y="181756"/>
                </a:lnTo>
                <a:lnTo>
                  <a:pt x="0" y="181756"/>
                </a:lnTo>
                <a:close/>
              </a:path>
            </a:pathLst>
          </a:custGeom>
          <a:solidFill>
            <a:srgbClr val="04467C"/>
          </a:solidFill>
          <a:ln>
            <a:noFill/>
          </a:ln>
        </p:spPr>
      </p:sp>
      <p:sp>
        <p:nvSpPr>
          <p:cNvPr id="610" name="Google Shape;610;p32"/>
          <p:cNvSpPr txBox="1"/>
          <p:nvPr/>
        </p:nvSpPr>
        <p:spPr>
          <a:xfrm>
            <a:off x="12109950" y="8880600"/>
            <a:ext cx="5364900" cy="83490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None/>
            </a:pPr>
            <a:r>
              <a:rPr lang="en-US" sz="1800">
                <a:solidFill>
                  <a:srgbClr val="FFFFFF"/>
                </a:solidFill>
              </a:rPr>
              <a:t>Photo courtesy of </a:t>
            </a:r>
            <a:r>
              <a:rPr lang="en-US" sz="1800" u="sng">
                <a:solidFill>
                  <a:schemeClr val="hlink"/>
                </a:solidFill>
                <a:hlinkClick r:id="rId4"/>
              </a:rPr>
              <a:t>Richard Masoner</a:t>
            </a:r>
            <a:r>
              <a:rPr lang="en-US" sz="1800">
                <a:solidFill>
                  <a:srgbClr val="FFFFFF"/>
                </a:solidFill>
              </a:rPr>
              <a:t> on Flickr. License: CC BY-SA. © Richard Masoner. All rights reserved. This content is excluded from our Creative Commons license. For more information, see </a:t>
            </a:r>
            <a:r>
              <a:rPr lang="en-US" sz="1800" u="sng">
                <a:solidFill>
                  <a:schemeClr val="hlink"/>
                </a:solidFill>
                <a:hlinkClick r:id="rId5"/>
              </a:rPr>
              <a:t>https://ocw.mit.edu/help/faq-fair-use/ </a:t>
            </a:r>
            <a:r>
              <a:rPr lang="en-US" sz="1800">
                <a:solidFill>
                  <a:srgbClr val="FFFFFF"/>
                </a:solidFill>
              </a:rPr>
              <a:t>.</a:t>
            </a:r>
            <a:endParaRPr sz="1800"/>
          </a:p>
        </p:txBody>
      </p:sp>
      <p:grpSp>
        <p:nvGrpSpPr>
          <p:cNvPr id="611" name="Google Shape;611;p32"/>
          <p:cNvGrpSpPr/>
          <p:nvPr/>
        </p:nvGrpSpPr>
        <p:grpSpPr>
          <a:xfrm>
            <a:off x="1019175" y="1606594"/>
            <a:ext cx="10757475" cy="6550605"/>
            <a:chOff x="0" y="66675"/>
            <a:chExt cx="14343300" cy="8734140"/>
          </a:xfrm>
        </p:grpSpPr>
        <p:sp>
          <p:nvSpPr>
            <p:cNvPr id="612" name="Google Shape;612;p32"/>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Essay on the Impact of Climate Justice Policy</a:t>
              </a:r>
              <a:endParaRPr/>
            </a:p>
          </p:txBody>
        </p:sp>
        <p:sp>
          <p:nvSpPr>
            <p:cNvPr id="613" name="Google Shape;613;p32"/>
            <p:cNvSpPr txBox="1"/>
            <p:nvPr/>
          </p:nvSpPr>
          <p:spPr>
            <a:xfrm>
              <a:off x="0" y="3996615"/>
              <a:ext cx="14238900" cy="480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Consider the impacts of a climate justice policy of your choosing. Then, pick a region, municipality, community group, or specific policy issue to limit the scope of your research. Write a 2-3 page paper on your topic, and be sure to connect your points back to the idea of climate justice. To get you started, here some examples of what your topic could be:</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The impact of the Infrastructure Reduction Act on Indigenous communities</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The impact of justice-centered environmental health policy in the Southeastern U.S.</a:t>
              </a:r>
              <a:endParaRPr/>
            </a:p>
          </p:txBody>
        </p:sp>
        <p:sp>
          <p:nvSpPr>
            <p:cNvPr id="614" name="Google Shape;614;p32"/>
            <p:cNvSpPr txBox="1"/>
            <p:nvPr/>
          </p:nvSpPr>
          <p:spPr>
            <a:xfrm>
              <a:off x="0" y="33048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Prompt suggestion</a:t>
              </a:r>
              <a:endParaRPr/>
            </a:p>
          </p:txBody>
        </p:sp>
      </p:grpSp>
      <p:sp>
        <p:nvSpPr>
          <p:cNvPr id="615" name="Google Shape;615;p32"/>
          <p:cNvSpPr txBox="1"/>
          <p:nvPr/>
        </p:nvSpPr>
        <p:spPr>
          <a:xfrm>
            <a:off x="1028700" y="1079183"/>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AF6EE"/>
                </a:solidFill>
                <a:latin typeface="Arial"/>
                <a:ea typeface="Arial"/>
                <a:cs typeface="Arial"/>
                <a:sym typeface="Arial"/>
              </a:rPr>
              <a:t> PROJECT PTION #2 </a:t>
            </a:r>
            <a:endParaRPr/>
          </a:p>
        </p:txBody>
      </p:sp>
      <p:grpSp>
        <p:nvGrpSpPr>
          <p:cNvPr id="616" name="Google Shape;616;p32"/>
          <p:cNvGrpSpPr/>
          <p:nvPr/>
        </p:nvGrpSpPr>
        <p:grpSpPr>
          <a:xfrm>
            <a:off x="962033" y="1003725"/>
            <a:ext cx="8746170" cy="458700"/>
            <a:chOff x="3981450" y="1003725"/>
            <a:chExt cx="8746170" cy="458700"/>
          </a:xfrm>
        </p:grpSpPr>
        <p:sp>
          <p:nvSpPr>
            <p:cNvPr id="617" name="Google Shape;617;p32"/>
            <p:cNvSpPr/>
            <p:nvPr/>
          </p:nvSpPr>
          <p:spPr>
            <a:xfrm>
              <a:off x="3981450" y="1003725"/>
              <a:ext cx="3027600" cy="458700"/>
            </a:xfrm>
            <a:prstGeom prst="roundRect">
              <a:avLst>
                <a:gd fmla="val 45896" name="adj"/>
              </a:avLst>
            </a:prstGeom>
            <a:solidFill>
              <a:srgbClr val="1F49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18" name="Google Shape;618;p32"/>
            <p:cNvSpPr txBox="1"/>
            <p:nvPr/>
          </p:nvSpPr>
          <p:spPr>
            <a:xfrm>
              <a:off x="4200720"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000">
                  <a:solidFill>
                    <a:srgbClr val="FAF6EE"/>
                  </a:solidFill>
                </a:rPr>
                <a:t>PROJECT OPTION #2</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22" name="Shape 622"/>
        <p:cNvGrpSpPr/>
        <p:nvPr/>
      </p:nvGrpSpPr>
      <p:grpSpPr>
        <a:xfrm>
          <a:off x="0" y="0"/>
          <a:ext cx="0" cy="0"/>
          <a:chOff x="0" y="0"/>
          <a:chExt cx="0" cy="0"/>
        </a:xfrm>
      </p:grpSpPr>
      <p:sp>
        <p:nvSpPr>
          <p:cNvPr id="623" name="Google Shape;623;p33"/>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624" name="Google Shape;624;p33"/>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Additional Resources</a:t>
            </a:r>
            <a:endParaRPr/>
          </a:p>
        </p:txBody>
      </p:sp>
      <p:sp>
        <p:nvSpPr>
          <p:cNvPr id="625" name="Google Shape;625;p33"/>
          <p:cNvSpPr txBox="1"/>
          <p:nvPr/>
        </p:nvSpPr>
        <p:spPr>
          <a:xfrm>
            <a:off x="962025" y="2561952"/>
            <a:ext cx="16178700" cy="3202800"/>
          </a:xfrm>
          <a:prstGeom prst="rect">
            <a:avLst/>
          </a:prstGeom>
          <a:noFill/>
          <a:ln>
            <a:noFill/>
          </a:ln>
        </p:spPr>
        <p:txBody>
          <a:bodyPr anchorCtr="0" anchor="t" bIns="0" lIns="0" spcFirstLastPara="1" rIns="0" wrap="square" tIns="0">
            <a:spAutoFit/>
          </a:bodyPr>
          <a:lstStyle/>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The </a:t>
            </a:r>
            <a:r>
              <a:rPr b="0" i="0"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Green New Deal Resource Hub</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The </a:t>
            </a: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Just Transition</a:t>
            </a:r>
            <a:r>
              <a:rPr b="0" i="0" lang="en-US" sz="2601" u="none" cap="none" strike="noStrike">
                <a:solidFill>
                  <a:srgbClr val="4A4849"/>
                </a:solidFill>
                <a:latin typeface="Arial"/>
                <a:ea typeface="Arial"/>
                <a:cs typeface="Arial"/>
                <a:sym typeface="Arial"/>
              </a:rPr>
              <a:t> module</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Climate Justice Alliance’s Policy Resources</a:t>
            </a:r>
            <a:endParaRPr/>
          </a:p>
          <a:p>
            <a:pPr indent="-393763"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Voter Suppression and the Polluter Industrial Complex</a:t>
            </a:r>
            <a:r>
              <a:rPr b="0" i="0" lang="en-US" sz="2601" u="none" cap="none" strike="noStrike">
                <a:solidFill>
                  <a:srgbClr val="4A4849"/>
                </a:solidFill>
                <a:latin typeface="Arial"/>
                <a:ea typeface="Arial"/>
                <a:cs typeface="Arial"/>
                <a:sym typeface="Arial"/>
              </a:rPr>
              <a:t> (report)</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7">
                  <a:extLst>
                    <a:ext uri="{A12FA001-AC4F-418D-AE19-62706E023703}">
                      <ahyp:hlinkClr val="tx"/>
                    </a:ext>
                  </a:extLst>
                </a:hlinkClick>
              </a:rPr>
              <a:t>Inflation Reduction Act Guidebook</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8">
                  <a:extLst>
                    <a:ext uri="{A12FA001-AC4F-418D-AE19-62706E023703}">
                      <ahyp:hlinkClr val="tx"/>
                    </a:ext>
                  </a:extLst>
                </a:hlinkClick>
              </a:rPr>
              <a:t>Bipartisan Infrastructure Law Guidebook</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9">
                  <a:extLst>
                    <a:ext uri="{A12FA001-AC4F-418D-AE19-62706E023703}">
                      <ahyp:hlinkClr val="tx"/>
                    </a:ext>
                  </a:extLst>
                </a:hlinkClick>
              </a:rPr>
              <a:t>Climate Action Tracker</a:t>
            </a:r>
            <a:endParaRPr/>
          </a:p>
          <a:p>
            <a:pPr indent="-393763"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10">
                  <a:extLst>
                    <a:ext uri="{A12FA001-AC4F-418D-AE19-62706E023703}">
                      <ahyp:hlinkClr val="tx"/>
                    </a:ext>
                  </a:extLst>
                </a:hlinkClick>
              </a:rPr>
              <a:t>Global Center for Climate Justice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29" name="Shape 629"/>
        <p:cNvGrpSpPr/>
        <p:nvPr/>
      </p:nvGrpSpPr>
      <p:grpSpPr>
        <a:xfrm>
          <a:off x="0" y="0"/>
          <a:ext cx="0" cy="0"/>
          <a:chOff x="0" y="0"/>
          <a:chExt cx="0" cy="0"/>
        </a:xfrm>
      </p:grpSpPr>
      <p:sp>
        <p:nvSpPr>
          <p:cNvPr id="630" name="Google Shape;630;p34"/>
          <p:cNvSpPr/>
          <p:nvPr/>
        </p:nvSpPr>
        <p:spPr>
          <a:xfrm>
            <a:off x="-1248082" y="9715500"/>
            <a:ext cx="20784165" cy="571500"/>
          </a:xfrm>
          <a:custGeom>
            <a:rect b="b" l="l" r="r" t="t"/>
            <a:pathLst>
              <a:path extrusionOk="0" h="150519" w="5474019">
                <a:moveTo>
                  <a:pt x="0" y="0"/>
                </a:moveTo>
                <a:lnTo>
                  <a:pt x="5474019" y="0"/>
                </a:lnTo>
                <a:lnTo>
                  <a:pt x="5474019" y="150519"/>
                </a:lnTo>
                <a:lnTo>
                  <a:pt x="0" y="150519"/>
                </a:lnTo>
                <a:close/>
              </a:path>
            </a:pathLst>
          </a:custGeom>
          <a:solidFill>
            <a:srgbClr val="4A4849"/>
          </a:solidFill>
          <a:ln>
            <a:noFill/>
          </a:ln>
        </p:spPr>
      </p:sp>
      <p:sp>
        <p:nvSpPr>
          <p:cNvPr id="631" name="Google Shape;631;p34"/>
          <p:cNvSpPr/>
          <p:nvPr/>
        </p:nvSpPr>
        <p:spPr>
          <a:xfrm>
            <a:off x="10760137" y="1991406"/>
            <a:ext cx="6499163" cy="6304188"/>
          </a:xfrm>
          <a:custGeom>
            <a:rect b="b" l="l" r="r" t="t"/>
            <a:pathLst>
              <a:path extrusionOk="0" h="6304188" w="6499163">
                <a:moveTo>
                  <a:pt x="0" y="0"/>
                </a:moveTo>
                <a:lnTo>
                  <a:pt x="6499163" y="0"/>
                </a:lnTo>
                <a:lnTo>
                  <a:pt x="6499163" y="6304188"/>
                </a:lnTo>
                <a:lnTo>
                  <a:pt x="0" y="6304188"/>
                </a:lnTo>
                <a:lnTo>
                  <a:pt x="0" y="0"/>
                </a:lnTo>
                <a:close/>
              </a:path>
            </a:pathLst>
          </a:custGeom>
          <a:blipFill rotWithShape="1">
            <a:blip r:embed="rId3">
              <a:alphaModFix/>
            </a:blip>
            <a:stretch>
              <a:fillRect b="0" l="0" r="0" t="0"/>
            </a:stretch>
          </a:blipFill>
          <a:ln>
            <a:noFill/>
          </a:ln>
        </p:spPr>
      </p:sp>
      <p:sp>
        <p:nvSpPr>
          <p:cNvPr id="632" name="Google Shape;632;p34"/>
          <p:cNvSpPr txBox="1"/>
          <p:nvPr/>
        </p:nvSpPr>
        <p:spPr>
          <a:xfrm>
            <a:off x="1028700" y="3286273"/>
            <a:ext cx="8399400" cy="318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136" u="none" cap="none" strike="noStrike">
                <a:solidFill>
                  <a:srgbClr val="4A4849"/>
                </a:solidFill>
                <a:latin typeface="Arial"/>
                <a:ea typeface="Arial"/>
                <a:cs typeface="Arial"/>
                <a:sym typeface="Arial"/>
              </a:rPr>
              <a:t>For more resources on climate and environmental justice: </a:t>
            </a:r>
            <a:r>
              <a:rPr b="1" i="0" lang="en-US" sz="4136" u="none" cap="none" strike="noStrike">
                <a:solidFill>
                  <a:srgbClr val="4A4849"/>
                </a:solidFill>
                <a:latin typeface="Arial"/>
                <a:ea typeface="Arial"/>
                <a:cs typeface="Arial"/>
                <a:sym typeface="Arial"/>
              </a:rPr>
              <a:t>Please explore other modules in the Climate Justice Instructional Toolkit.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36" name="Shape 636"/>
        <p:cNvGrpSpPr/>
        <p:nvPr/>
      </p:nvGrpSpPr>
      <p:grpSpPr>
        <a:xfrm>
          <a:off x="0" y="0"/>
          <a:ext cx="0" cy="0"/>
          <a:chOff x="0" y="0"/>
          <a:chExt cx="0" cy="0"/>
        </a:xfrm>
      </p:grpSpPr>
      <p:sp>
        <p:nvSpPr>
          <p:cNvPr id="637" name="Google Shape;637;p35"/>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Module References</a:t>
            </a:r>
            <a:endParaRPr/>
          </a:p>
        </p:txBody>
      </p:sp>
      <p:sp>
        <p:nvSpPr>
          <p:cNvPr id="638" name="Google Shape;638;p35"/>
          <p:cNvSpPr txBox="1"/>
          <p:nvPr/>
        </p:nvSpPr>
        <p:spPr>
          <a:xfrm>
            <a:off x="962025" y="2571477"/>
            <a:ext cx="16178700" cy="5544000"/>
          </a:xfrm>
          <a:prstGeom prst="rect">
            <a:avLst/>
          </a:prstGeom>
          <a:noFill/>
          <a:ln>
            <a:noFill/>
          </a:ln>
        </p:spPr>
        <p:txBody>
          <a:bodyPr anchorCtr="0" anchor="t" bIns="0" lIns="0" spcFirstLastPara="1" rIns="0" wrap="square" tIns="0">
            <a:spAutoFit/>
          </a:bodyPr>
          <a:lstStyle/>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Budds, D. (2019, September 19). </a:t>
            </a: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The Green New Deal is really about designing an entirely new world.</a:t>
            </a:r>
            <a:r>
              <a:rPr b="0" i="0" lang="en-US" sz="2001" u="none" cap="none" strike="noStrike">
                <a:solidFill>
                  <a:srgbClr val="4A4849"/>
                </a:solidFill>
                <a:latin typeface="Arial"/>
                <a:ea typeface="Arial"/>
                <a:cs typeface="Arial"/>
                <a:sym typeface="Arial"/>
              </a:rPr>
              <a:t> Curbed.</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C40 Cities. (n.d.).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Global Green New Deal</a:t>
            </a:r>
            <a:r>
              <a:rPr b="0" i="0" lang="en-US" sz="2001" u="none" cap="none" strike="noStrike">
                <a:solidFill>
                  <a:srgbClr val="4A4849"/>
                </a:solidFill>
                <a:latin typeface="Arial"/>
                <a:ea typeface="Arial"/>
                <a:cs typeface="Arial"/>
                <a:sym typeface="Arial"/>
              </a:rPr>
              <a:t>. C40.org.</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Cairney P., Timonina I., Stephan H. (2023). </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How can policy and policymaking foster climate justice? A qualitative systematic review</a:t>
            </a:r>
            <a:r>
              <a:rPr b="0" i="0" lang="en-US" sz="2001" u="none" cap="none" strike="noStrike">
                <a:solidFill>
                  <a:srgbClr val="4A4849"/>
                </a:solidFill>
                <a:latin typeface="Arial"/>
                <a:ea typeface="Arial"/>
                <a:cs typeface="Arial"/>
                <a:sym typeface="Arial"/>
              </a:rPr>
              <a:t>. Open Res Europe 2023, 3:51.</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Carbon Neutral @ HK. (2021, October). </a:t>
            </a: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Hong Kong’s Climate Action Plan: 2050</a:t>
            </a:r>
            <a:r>
              <a:rPr b="0" i="0" lang="en-US" sz="2001" u="none" cap="none" strike="noStrike">
                <a:solidFill>
                  <a:srgbClr val="4A4849"/>
                </a:solidFill>
                <a:latin typeface="Arial"/>
                <a:ea typeface="Arial"/>
                <a:cs typeface="Arial"/>
                <a:sym typeface="Arial"/>
              </a:rPr>
              <a:t>. Carbon Neutral @ HK.</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Carman</a:t>
            </a:r>
            <a:r>
              <a:rPr b="0" i="0" lang="en-US" sz="2001" u="none" cap="none" strike="noStrike">
                <a:solidFill>
                  <a:srgbClr val="4A4849"/>
                </a:solidFill>
                <a:latin typeface="Arial"/>
                <a:ea typeface="Arial"/>
                <a:cs typeface="Arial"/>
                <a:sym typeface="Arial"/>
              </a:rPr>
              <a:t>, J., </a:t>
            </a: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Ballew</a:t>
            </a:r>
            <a:r>
              <a:rPr b="0" i="0" lang="en-US" sz="2001" u="none" cap="none" strike="noStrike">
                <a:solidFill>
                  <a:srgbClr val="4A4849"/>
                </a:solidFill>
                <a:latin typeface="Arial"/>
                <a:ea typeface="Arial"/>
                <a:cs typeface="Arial"/>
                <a:sym typeface="Arial"/>
              </a:rPr>
              <a:t>, M., </a:t>
            </a:r>
            <a:r>
              <a:rPr b="0" i="0" lang="en-US" sz="2001" u="sng" cap="none" strike="noStrike">
                <a:solidFill>
                  <a:srgbClr val="4A4849"/>
                </a:solidFill>
                <a:latin typeface="Arial"/>
                <a:ea typeface="Arial"/>
                <a:cs typeface="Arial"/>
                <a:sym typeface="Arial"/>
                <a:hlinkClick r:id="rId9">
                  <a:extLst>
                    <a:ext uri="{A12FA001-AC4F-418D-AE19-62706E023703}">
                      <ahyp:hlinkClr val="tx"/>
                    </a:ext>
                  </a:extLst>
                </a:hlinkClick>
              </a:rPr>
              <a:t>Verner</a:t>
            </a:r>
            <a:r>
              <a:rPr b="0" i="0" lang="en-US" sz="2001" u="none" cap="none" strike="noStrike">
                <a:solidFill>
                  <a:srgbClr val="4A4849"/>
                </a:solidFill>
                <a:latin typeface="Arial"/>
                <a:ea typeface="Arial"/>
                <a:cs typeface="Arial"/>
                <a:sym typeface="Arial"/>
              </a:rPr>
              <a:t>, M., </a:t>
            </a:r>
            <a:r>
              <a:rPr b="0" i="0" lang="en-US" sz="2001" u="sng" cap="none" strike="noStrike">
                <a:solidFill>
                  <a:srgbClr val="4A4849"/>
                </a:solidFill>
                <a:latin typeface="Arial"/>
                <a:ea typeface="Arial"/>
                <a:cs typeface="Arial"/>
                <a:sym typeface="Arial"/>
                <a:hlinkClick r:id="rId10">
                  <a:extLst>
                    <a:ext uri="{A12FA001-AC4F-418D-AE19-62706E023703}">
                      <ahyp:hlinkClr val="tx"/>
                    </a:ext>
                  </a:extLst>
                </a:hlinkClick>
              </a:rPr>
              <a:t>Lu</a:t>
            </a:r>
            <a:r>
              <a:rPr b="0" i="0" lang="en-US" sz="2001" u="none" cap="none" strike="noStrike">
                <a:solidFill>
                  <a:srgbClr val="4A4849"/>
                </a:solidFill>
                <a:latin typeface="Arial"/>
                <a:ea typeface="Arial"/>
                <a:cs typeface="Arial"/>
                <a:sym typeface="Arial"/>
              </a:rPr>
              <a:t>, D., </a:t>
            </a:r>
            <a:r>
              <a:rPr b="0" i="0" lang="en-US" sz="2001" u="sng" cap="none" strike="noStrike">
                <a:solidFill>
                  <a:srgbClr val="4A4849"/>
                </a:solidFill>
                <a:latin typeface="Arial"/>
                <a:ea typeface="Arial"/>
                <a:cs typeface="Arial"/>
                <a:sym typeface="Arial"/>
                <a:hlinkClick r:id="rId11">
                  <a:extLst>
                    <a:ext uri="{A12FA001-AC4F-418D-AE19-62706E023703}">
                      <ahyp:hlinkClr val="tx"/>
                    </a:ext>
                  </a:extLst>
                </a:hlinkClick>
              </a:rPr>
              <a:t>Low</a:t>
            </a:r>
            <a:r>
              <a:rPr b="0" i="0" lang="en-US" sz="2001" u="none" cap="none" strike="noStrike">
                <a:solidFill>
                  <a:srgbClr val="4A4849"/>
                </a:solidFill>
                <a:latin typeface="Arial"/>
                <a:ea typeface="Arial"/>
                <a:cs typeface="Arial"/>
                <a:sym typeface="Arial"/>
              </a:rPr>
              <a:t>, J., </a:t>
            </a:r>
            <a:r>
              <a:rPr b="0" i="0" lang="en-US" sz="2001" u="sng" cap="none" strike="noStrike">
                <a:solidFill>
                  <a:srgbClr val="4A4849"/>
                </a:solidFill>
                <a:latin typeface="Arial"/>
                <a:ea typeface="Arial"/>
                <a:cs typeface="Arial"/>
                <a:sym typeface="Arial"/>
                <a:hlinkClick r:id="rId12">
                  <a:extLst>
                    <a:ext uri="{A12FA001-AC4F-418D-AE19-62706E023703}">
                      <ahyp:hlinkClr val="tx"/>
                    </a:ext>
                  </a:extLst>
                </a:hlinkClick>
              </a:rPr>
              <a:t>Rosenthal</a:t>
            </a:r>
            <a:r>
              <a:rPr b="0" i="0" lang="en-US" sz="2001" u="none" cap="none" strike="noStrike">
                <a:solidFill>
                  <a:srgbClr val="4A4849"/>
                </a:solidFill>
                <a:latin typeface="Arial"/>
                <a:ea typeface="Arial"/>
                <a:cs typeface="Arial"/>
                <a:sym typeface="Arial"/>
              </a:rPr>
              <a:t>, S., </a:t>
            </a:r>
            <a:r>
              <a:rPr b="0" i="0" lang="en-US" sz="2001" u="sng" cap="none" strike="noStrike">
                <a:solidFill>
                  <a:srgbClr val="4A4849"/>
                </a:solidFill>
                <a:latin typeface="Arial"/>
                <a:ea typeface="Arial"/>
                <a:cs typeface="Arial"/>
                <a:sym typeface="Arial"/>
                <a:hlinkClick r:id="rId13">
                  <a:extLst>
                    <a:ext uri="{A12FA001-AC4F-418D-AE19-62706E023703}">
                      <ahyp:hlinkClr val="tx"/>
                    </a:ext>
                  </a:extLst>
                </a:hlinkClick>
              </a:rPr>
              <a:t>Maibach</a:t>
            </a:r>
            <a:r>
              <a:rPr b="0" i="0" lang="en-US" sz="2001" u="none" cap="none" strike="noStrike">
                <a:solidFill>
                  <a:srgbClr val="4A4849"/>
                </a:solidFill>
                <a:latin typeface="Arial"/>
                <a:ea typeface="Arial"/>
                <a:cs typeface="Arial"/>
                <a:sym typeface="Arial"/>
              </a:rPr>
              <a:t>, E., </a:t>
            </a:r>
            <a:r>
              <a:rPr b="0" i="0" lang="en-US" sz="2001" u="sng" cap="none" strike="noStrike">
                <a:solidFill>
                  <a:srgbClr val="4A4849"/>
                </a:solidFill>
                <a:latin typeface="Arial"/>
                <a:ea typeface="Arial"/>
                <a:cs typeface="Arial"/>
                <a:sym typeface="Arial"/>
                <a:hlinkClick r:id="rId14">
                  <a:extLst>
                    <a:ext uri="{A12FA001-AC4F-418D-AE19-62706E023703}">
                      <ahyp:hlinkClr val="tx"/>
                    </a:ext>
                  </a:extLst>
                </a:hlinkClick>
              </a:rPr>
              <a:t>Kotcher</a:t>
            </a:r>
            <a:r>
              <a:rPr b="0" i="0" lang="en-US" sz="2001" u="none" cap="none" strike="noStrike">
                <a:solidFill>
                  <a:srgbClr val="4A4849"/>
                </a:solidFill>
                <a:latin typeface="Arial"/>
                <a:ea typeface="Arial"/>
                <a:cs typeface="Arial"/>
                <a:sym typeface="Arial"/>
              </a:rPr>
              <a:t>, J., </a:t>
            </a:r>
            <a:r>
              <a:rPr b="0" i="0" lang="en-US" sz="2001" u="sng" cap="none" strike="noStrike">
                <a:solidFill>
                  <a:srgbClr val="4A4849"/>
                </a:solidFill>
                <a:latin typeface="Arial"/>
                <a:ea typeface="Arial"/>
                <a:cs typeface="Arial"/>
                <a:sym typeface="Arial"/>
                <a:hlinkClick r:id="rId15">
                  <a:extLst>
                    <a:ext uri="{A12FA001-AC4F-418D-AE19-62706E023703}">
                      <ahyp:hlinkClr val="tx"/>
                    </a:ext>
                  </a:extLst>
                </a:hlinkClick>
              </a:rPr>
              <a:t>Marlon</a:t>
            </a:r>
            <a:r>
              <a:rPr b="0" i="0" lang="en-US" sz="2001" u="none" cap="none" strike="noStrike">
                <a:solidFill>
                  <a:srgbClr val="4A4849"/>
                </a:solidFill>
                <a:latin typeface="Arial"/>
                <a:ea typeface="Arial"/>
                <a:cs typeface="Arial"/>
                <a:sym typeface="Arial"/>
              </a:rPr>
              <a:t>, J.,</a:t>
            </a:r>
            <a:r>
              <a:rPr b="0" i="0" lang="en-US" sz="2001" u="sng" cap="none" strike="noStrike">
                <a:solidFill>
                  <a:srgbClr val="4A4849"/>
                </a:solidFill>
                <a:latin typeface="Arial"/>
                <a:ea typeface="Arial"/>
                <a:cs typeface="Arial"/>
                <a:sym typeface="Arial"/>
                <a:hlinkClick r:id="rId16">
                  <a:extLst>
                    <a:ext uri="{A12FA001-AC4F-418D-AE19-62706E023703}">
                      <ahyp:hlinkClr val="tx"/>
                    </a:ext>
                  </a:extLst>
                </a:hlinkClick>
              </a:rPr>
              <a:t> Leiserowitz</a:t>
            </a:r>
            <a:r>
              <a:rPr b="0" i="0" lang="en-US" sz="2001" u="none" cap="none" strike="noStrike">
                <a:solidFill>
                  <a:srgbClr val="4A4849"/>
                </a:solidFill>
                <a:latin typeface="Arial"/>
                <a:ea typeface="Arial"/>
                <a:cs typeface="Arial"/>
                <a:sym typeface="Arial"/>
              </a:rPr>
              <a:t>, A. (2023, November 7). </a:t>
            </a:r>
            <a:r>
              <a:rPr b="0" i="0" lang="en-US" sz="2001" u="sng" cap="none" strike="noStrike">
                <a:solidFill>
                  <a:srgbClr val="4A4849"/>
                </a:solidFill>
                <a:latin typeface="Arial"/>
                <a:ea typeface="Arial"/>
                <a:cs typeface="Arial"/>
                <a:sym typeface="Arial"/>
                <a:hlinkClick r:id="rId17">
                  <a:extLst>
                    <a:ext uri="{A12FA001-AC4F-418D-AE19-62706E023703}">
                      <ahyp:hlinkClr val="tx"/>
                    </a:ext>
                  </a:extLst>
                </a:hlinkClick>
              </a:rPr>
              <a:t>Who supports climate justice in the U.S.?</a:t>
            </a:r>
            <a:r>
              <a:rPr b="0" i="0" lang="en-US" sz="2001" u="none" cap="none" strike="noStrike">
                <a:solidFill>
                  <a:srgbClr val="4A4849"/>
                </a:solidFill>
                <a:latin typeface="Arial"/>
                <a:ea typeface="Arial"/>
                <a:cs typeface="Arial"/>
                <a:sym typeface="Arial"/>
              </a:rPr>
              <a:t>. YPCCC.</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ClimatePlan SP Technical Team. (2020). </a:t>
            </a:r>
            <a:r>
              <a:rPr b="0" i="0" lang="en-US" sz="2001" u="sng" cap="none" strike="noStrike">
                <a:solidFill>
                  <a:srgbClr val="4A4849"/>
                </a:solidFill>
                <a:latin typeface="Arial"/>
                <a:ea typeface="Arial"/>
                <a:cs typeface="Arial"/>
                <a:sym typeface="Arial"/>
                <a:hlinkClick r:id="rId18">
                  <a:extLst>
                    <a:ext uri="{A12FA001-AC4F-418D-AE19-62706E023703}">
                      <ahyp:hlinkClr val="tx"/>
                    </a:ext>
                  </a:extLst>
                </a:hlinkClick>
              </a:rPr>
              <a:t>Plan ClimaSP: Climate Action Plan for the Municipality of São Paulo 2020 - 2050</a:t>
            </a:r>
            <a:r>
              <a:rPr b="0" i="0" lang="en-US" sz="2001" u="none" cap="none" strike="noStrike">
                <a:solidFill>
                  <a:srgbClr val="4A4849"/>
                </a:solidFill>
                <a:latin typeface="Arial"/>
                <a:ea typeface="Arial"/>
                <a:cs typeface="Arial"/>
                <a:sym typeface="Arial"/>
              </a:rPr>
              <a:t>. Cidade de São Paulo.</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Faber O’Connor, L., et. al. (2019). L.A.’s Green New Deal: Sustainable city pLAn.</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Friedman, L. (2019, February 21). </a:t>
            </a:r>
            <a:r>
              <a:rPr b="0" i="0" lang="en-US" sz="2001" u="sng" cap="none" strike="noStrike">
                <a:solidFill>
                  <a:srgbClr val="4A4849"/>
                </a:solidFill>
                <a:latin typeface="Arial"/>
                <a:ea typeface="Arial"/>
                <a:cs typeface="Arial"/>
                <a:sym typeface="Arial"/>
                <a:hlinkClick r:id="rId19">
                  <a:extLst>
                    <a:ext uri="{A12FA001-AC4F-418D-AE19-62706E023703}">
                      <ahyp:hlinkClr val="tx"/>
                    </a:ext>
                  </a:extLst>
                </a:hlinkClick>
              </a:rPr>
              <a:t>What Is the Green New Deal? A Climate Proposal, Explained.</a:t>
            </a:r>
            <a:r>
              <a:rPr b="0" i="0" lang="en-US" sz="2001" u="none" cap="none" strike="noStrike">
                <a:solidFill>
                  <a:srgbClr val="4A4849"/>
                </a:solidFill>
                <a:latin typeface="Arial"/>
                <a:ea typeface="Arial"/>
                <a:cs typeface="Arial"/>
                <a:sym typeface="Arial"/>
              </a:rPr>
              <a:t> The New York Times.</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Fulton County Government. (n.d.). </a:t>
            </a:r>
            <a:r>
              <a:rPr b="0" i="0" lang="en-US" sz="2001" u="sng" cap="none" strike="noStrike">
                <a:solidFill>
                  <a:srgbClr val="4A4849"/>
                </a:solidFill>
                <a:latin typeface="Arial"/>
                <a:ea typeface="Arial"/>
                <a:cs typeface="Arial"/>
                <a:sym typeface="Arial"/>
                <a:hlinkClick r:id="rId20">
                  <a:extLst>
                    <a:ext uri="{A12FA001-AC4F-418D-AE19-62706E023703}">
                      <ahyp:hlinkClr val="tx"/>
                    </a:ext>
                  </a:extLst>
                </a:hlinkClick>
              </a:rPr>
              <a:t>Board of Health: Environmental Health Services &amp; Initiatives</a:t>
            </a:r>
            <a:r>
              <a:rPr b="0" i="0" lang="en-US" sz="2001" u="none" cap="none" strike="noStrike">
                <a:solidFill>
                  <a:srgbClr val="4A4849"/>
                </a:solidFill>
                <a:latin typeface="Arial"/>
                <a:ea typeface="Arial"/>
                <a:cs typeface="Arial"/>
                <a:sym typeface="Arial"/>
              </a:rPr>
              <a:t>. Fultoncountyga.gov.</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FutureLearn. (n.d.). </a:t>
            </a:r>
            <a:r>
              <a:rPr b="0" i="0" lang="en-US" sz="2001" u="sng" cap="none" strike="noStrike">
                <a:solidFill>
                  <a:srgbClr val="4A4849"/>
                </a:solidFill>
                <a:latin typeface="Arial"/>
                <a:ea typeface="Arial"/>
                <a:cs typeface="Arial"/>
                <a:sym typeface="Arial"/>
                <a:hlinkClick r:id="rId21">
                  <a:extLst>
                    <a:ext uri="{A12FA001-AC4F-418D-AE19-62706E023703}">
                      <ahyp:hlinkClr val="tx"/>
                    </a:ext>
                  </a:extLst>
                </a:hlinkClick>
              </a:rPr>
              <a:t>Climate Change and Public Policy - Online Environmental Course</a:t>
            </a:r>
            <a:r>
              <a:rPr b="0" i="0" lang="en-US" sz="2001" u="none" cap="none" strike="noStrike">
                <a:solidFill>
                  <a:srgbClr val="4A4849"/>
                </a:solidFill>
                <a:latin typeface="Arial"/>
                <a:ea typeface="Arial"/>
                <a:cs typeface="Arial"/>
                <a:sym typeface="Arial"/>
              </a:rPr>
              <a:t>. FutureLearn. Retrieved July 3, 2023.</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Handley, L. (2021, November 8). </a:t>
            </a:r>
            <a:r>
              <a:rPr b="0" i="0" lang="en-US" sz="2001" u="sng" cap="none" strike="noStrike">
                <a:solidFill>
                  <a:srgbClr val="4A4849"/>
                </a:solidFill>
                <a:latin typeface="Arial"/>
                <a:ea typeface="Arial"/>
                <a:cs typeface="Arial"/>
                <a:sym typeface="Arial"/>
                <a:hlinkClick r:id="rId22">
                  <a:extLst>
                    <a:ext uri="{A12FA001-AC4F-418D-AE19-62706E023703}">
                      <ahyp:hlinkClr val="tx"/>
                    </a:ext>
                  </a:extLst>
                </a:hlinkClick>
              </a:rPr>
              <a:t>Pacific island minister films climate speech knee-deep in the ocean</a:t>
            </a:r>
            <a:r>
              <a:rPr b="0" i="0" lang="en-US" sz="2001" u="none" cap="none" strike="noStrike">
                <a:solidFill>
                  <a:srgbClr val="4A4849"/>
                </a:solidFill>
                <a:latin typeface="Arial"/>
                <a:ea typeface="Arial"/>
                <a:cs typeface="Arial"/>
                <a:sym typeface="Arial"/>
              </a:rPr>
              <a:t>. CNBC.</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Holman, A. (n.d.). </a:t>
            </a:r>
            <a:r>
              <a:rPr b="0" i="0" lang="en-US" sz="2001" u="sng" cap="none" strike="noStrike">
                <a:solidFill>
                  <a:srgbClr val="4A4849"/>
                </a:solidFill>
                <a:latin typeface="Arial"/>
                <a:ea typeface="Arial"/>
                <a:cs typeface="Arial"/>
                <a:sym typeface="Arial"/>
                <a:hlinkClick r:id="rId23">
                  <a:extLst>
                    <a:ext uri="{A12FA001-AC4F-418D-AE19-62706E023703}">
                      <ahyp:hlinkClr val="tx"/>
                    </a:ext>
                  </a:extLst>
                </a:hlinkClick>
              </a:rPr>
              <a:t>Mayor Garcetti Launches LA’s Green New Deal. EmpowerLA</a:t>
            </a:r>
            <a:r>
              <a:rPr b="0" i="0" lang="en-US" sz="2001" u="none" cap="none" strike="noStrike">
                <a:solidFill>
                  <a:srgbClr val="4A4849"/>
                </a:solidFill>
                <a:latin typeface="Arial"/>
                <a:ea typeface="Arial"/>
                <a:cs typeface="Arial"/>
                <a:sym typeface="Arial"/>
              </a:rPr>
              <a:t>. Retrieved July 3, 2023.</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Imperiale, S. (2022, April 8). </a:t>
            </a:r>
            <a:r>
              <a:rPr b="0" i="0" lang="en-US" sz="2001" u="sng" cap="none" strike="noStrike">
                <a:solidFill>
                  <a:srgbClr val="4A4849"/>
                </a:solidFill>
                <a:latin typeface="Arial"/>
                <a:ea typeface="Arial"/>
                <a:cs typeface="Arial"/>
                <a:sym typeface="Arial"/>
                <a:hlinkClick r:id="rId24">
                  <a:extLst>
                    <a:ext uri="{A12FA001-AC4F-418D-AE19-62706E023703}">
                      <ahyp:hlinkClr val="tx"/>
                    </a:ext>
                  </a:extLst>
                </a:hlinkClick>
              </a:rPr>
              <a:t>The Promise of the Environmental Justice for All Act</a:t>
            </a:r>
            <a:r>
              <a:rPr b="0" i="0" lang="en-US" sz="2001" u="none" cap="none" strike="noStrike">
                <a:solidFill>
                  <a:srgbClr val="4A4849"/>
                </a:solidFill>
                <a:latin typeface="Arial"/>
                <a:ea typeface="Arial"/>
                <a:cs typeface="Arial"/>
                <a:sym typeface="Arial"/>
              </a:rPr>
              <a:t>. Natural Resources Defense Council.</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Indigenous Environmental Network. </a:t>
            </a:r>
            <a:r>
              <a:rPr b="0" i="0" lang="en-US" sz="2001" u="sng" cap="none" strike="noStrike">
                <a:solidFill>
                  <a:srgbClr val="4A4849"/>
                </a:solidFill>
                <a:latin typeface="Arial"/>
                <a:ea typeface="Arial"/>
                <a:cs typeface="Arial"/>
                <a:sym typeface="Arial"/>
                <a:hlinkClick r:id="rId25">
                  <a:extLst>
                    <a:ext uri="{A12FA001-AC4F-418D-AE19-62706E023703}">
                      <ahyp:hlinkClr val="tx"/>
                    </a:ext>
                  </a:extLst>
                </a:hlinkClick>
              </a:rPr>
              <a:t>Talking Points on the AOC-Markey Green New Deal (GND) Resolution</a:t>
            </a:r>
            <a:r>
              <a:rPr b="0" i="0" lang="en-US" sz="2001" u="none" cap="none" strike="noStrike">
                <a:solidFill>
                  <a:srgbClr val="4A4849"/>
                </a:solidFill>
                <a:latin typeface="Arial"/>
                <a:ea typeface="Arial"/>
                <a:cs typeface="Arial"/>
                <a:sym typeface="Arial"/>
              </a:rPr>
              <a:t>. 2019.</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Kane, J., Muro M., Tower, A. (2019, January 25) </a:t>
            </a:r>
            <a:r>
              <a:rPr b="0" i="0" lang="en-US" sz="2001" u="sng" cap="none" strike="noStrike">
                <a:solidFill>
                  <a:srgbClr val="4A4849"/>
                </a:solidFill>
                <a:latin typeface="Arial"/>
                <a:ea typeface="Arial"/>
                <a:cs typeface="Arial"/>
                <a:sym typeface="Arial"/>
                <a:hlinkClick r:id="rId26">
                  <a:extLst>
                    <a:ext uri="{A12FA001-AC4F-418D-AE19-62706E023703}">
                      <ahyp:hlinkClr val="tx"/>
                    </a:ext>
                  </a:extLst>
                </a:hlinkClick>
              </a:rPr>
              <a:t>The Green New Deal promises jobs, but workers need to be ready to fill them</a:t>
            </a:r>
            <a:r>
              <a:rPr b="0" i="0" lang="en-US" sz="2001" u="none" cap="none" strike="noStrike">
                <a:solidFill>
                  <a:srgbClr val="4A4849"/>
                </a:solidFill>
                <a:latin typeface="Arial"/>
                <a:ea typeface="Arial"/>
                <a:cs typeface="Arial"/>
                <a:sym typeface="Arial"/>
              </a:rPr>
              <a:t>. Brookings.</a:t>
            </a:r>
            <a:endParaRPr/>
          </a:p>
        </p:txBody>
      </p:sp>
      <p:sp>
        <p:nvSpPr>
          <p:cNvPr id="639" name="Google Shape;639;p35"/>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43" name="Shape 643"/>
        <p:cNvGrpSpPr/>
        <p:nvPr/>
      </p:nvGrpSpPr>
      <p:grpSpPr>
        <a:xfrm>
          <a:off x="0" y="0"/>
          <a:ext cx="0" cy="0"/>
          <a:chOff x="0" y="0"/>
          <a:chExt cx="0" cy="0"/>
        </a:xfrm>
      </p:grpSpPr>
      <p:sp>
        <p:nvSpPr>
          <p:cNvPr id="644" name="Google Shape;644;p36"/>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Module References</a:t>
            </a:r>
            <a:endParaRPr/>
          </a:p>
        </p:txBody>
      </p:sp>
      <p:sp>
        <p:nvSpPr>
          <p:cNvPr id="645" name="Google Shape;645;p36"/>
          <p:cNvSpPr txBox="1"/>
          <p:nvPr/>
        </p:nvSpPr>
        <p:spPr>
          <a:xfrm>
            <a:off x="962025" y="2571477"/>
            <a:ext cx="16178700" cy="5235900"/>
          </a:xfrm>
          <a:prstGeom prst="rect">
            <a:avLst/>
          </a:prstGeom>
          <a:noFill/>
          <a:ln>
            <a:noFill/>
          </a:ln>
        </p:spPr>
        <p:txBody>
          <a:bodyPr anchorCtr="0" anchor="t" bIns="0" lIns="0" spcFirstLastPara="1" rIns="0" wrap="square" tIns="0">
            <a:spAutoFit/>
          </a:bodyPr>
          <a:lstStyle/>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Karlsson, M., Alfredsson, E., Westling, N. (2020). </a:t>
            </a: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Climate policy co-benefits: a review</a:t>
            </a:r>
            <a:r>
              <a:rPr b="0" i="0" lang="en-US" sz="2001" u="none" cap="none" strike="noStrike">
                <a:solidFill>
                  <a:srgbClr val="4A4849"/>
                </a:solidFill>
                <a:latin typeface="Arial"/>
                <a:ea typeface="Arial"/>
                <a:cs typeface="Arial"/>
                <a:sym typeface="Arial"/>
              </a:rPr>
              <a:t>. Climate Policy, 20:3, 292-316.</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Mock, B. (2019, February 12).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How Can the Green New Deal Deliver Environmental Justice?</a:t>
            </a:r>
            <a:r>
              <a:rPr b="0" i="0" lang="en-US" sz="2001" u="none" cap="none" strike="noStrike">
                <a:solidFill>
                  <a:srgbClr val="4A4849"/>
                </a:solidFill>
                <a:latin typeface="Arial"/>
                <a:ea typeface="Arial"/>
                <a:cs typeface="Arial"/>
                <a:sym typeface="Arial"/>
              </a:rPr>
              <a:t> Bloomberg.</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Nairobi City County. (2022). Climate Action Plan 2020-2050. Nairobi City County, nairobi.go.ke.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Oxfam. </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The Paris Climate Agreement becomes a reality, but what needs to happen next?</a:t>
            </a:r>
            <a:r>
              <a:rPr b="0" i="0" lang="en-US" sz="2001" u="none" cap="none" strike="noStrike">
                <a:solidFill>
                  <a:srgbClr val="4A4849"/>
                </a:solidFill>
                <a:latin typeface="Arial"/>
                <a:ea typeface="Arial"/>
                <a:cs typeface="Arial"/>
                <a:sym typeface="Arial"/>
              </a:rPr>
              <a:t> (2023, March 16). Www.oxfamamerica.org.</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Public Bank Los Angeles. (n.d) </a:t>
            </a: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What's a Public Bank?</a:t>
            </a:r>
            <a:r>
              <a:rPr b="0" i="0" lang="en-US" sz="2001" u="none" cap="none" strike="noStrike">
                <a:solidFill>
                  <a:srgbClr val="4A4849"/>
                </a:solidFill>
                <a:latin typeface="Arial"/>
                <a:ea typeface="Arial"/>
                <a:cs typeface="Arial"/>
                <a:sym typeface="Arial"/>
              </a:rPr>
              <a:t> publicbankla.org.</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Rayner, T., Oberthür, S., Hermwille, L. (2021). </a:t>
            </a: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A sectoral perspective on international climate governance: Key findings and research priorities</a:t>
            </a:r>
            <a:r>
              <a:rPr b="0" i="0" lang="en-US" sz="2001" u="none" cap="none" strike="noStrike">
                <a:solidFill>
                  <a:srgbClr val="4A4849"/>
                </a:solidFill>
                <a:latin typeface="Arial"/>
                <a:ea typeface="Arial"/>
                <a:cs typeface="Arial"/>
                <a:sym typeface="Arial"/>
              </a:rPr>
              <a:t>. Earth System Governance, Volume 8, 100105.</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Steckler, L., Walker, M., Schlegel, N., Faber, D. (2024, April). The Federal Funding Primer on Climate Justice: Executive Summary. Global Center for Climate Justice, 1.</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The White House. (2021, June 29) </a:t>
            </a: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“Fact Sheet: Bipartisan Infrastructure Framework Will Address Barriers Communities of Color Face to Economic Opportunity | the White House.”</a:t>
            </a:r>
            <a:r>
              <a:rPr b="0" i="0" lang="en-US" sz="2001" u="none" cap="none" strike="noStrike">
                <a:solidFill>
                  <a:srgbClr val="4A4849"/>
                </a:solidFill>
                <a:latin typeface="Arial"/>
                <a:ea typeface="Arial"/>
                <a:cs typeface="Arial"/>
                <a:sym typeface="Arial"/>
              </a:rPr>
              <a:t> The White House. Accessed 11 June 2025.</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The White House. (2022, May) </a:t>
            </a:r>
            <a:r>
              <a:rPr b="0" i="0" lang="en-US" sz="2001" u="sng" cap="none" strike="noStrike">
                <a:solidFill>
                  <a:srgbClr val="4A4849"/>
                </a:solidFill>
                <a:latin typeface="Arial"/>
                <a:ea typeface="Arial"/>
                <a:cs typeface="Arial"/>
                <a:sym typeface="Arial"/>
                <a:hlinkClick r:id="rId9">
                  <a:extLst>
                    <a:ext uri="{A12FA001-AC4F-418D-AE19-62706E023703}">
                      <ahyp:hlinkClr val="tx"/>
                    </a:ext>
                  </a:extLst>
                </a:hlinkClick>
              </a:rPr>
              <a:t>“Bipartisan Infrastructure Law Guidebook.”</a:t>
            </a:r>
            <a:r>
              <a:rPr b="0" i="0" lang="en-US" sz="2001" u="none" cap="none" strike="noStrike">
                <a:solidFill>
                  <a:srgbClr val="4A4849"/>
                </a:solidFill>
                <a:latin typeface="Arial"/>
                <a:ea typeface="Arial"/>
                <a:cs typeface="Arial"/>
                <a:sym typeface="Arial"/>
              </a:rPr>
              <a:t> Archive.org, The White House, Accessed 11 June 2025.</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The White House. (2024, December 19). </a:t>
            </a:r>
            <a:r>
              <a:rPr b="0" i="0" lang="en-US" sz="2001" u="sng" cap="none" strike="noStrike">
                <a:solidFill>
                  <a:srgbClr val="4A4849"/>
                </a:solidFill>
                <a:latin typeface="Arial"/>
                <a:ea typeface="Arial"/>
                <a:cs typeface="Arial"/>
                <a:sym typeface="Arial"/>
                <a:hlinkClick r:id="rId10">
                  <a:extLst>
                    <a:ext uri="{A12FA001-AC4F-418D-AE19-62706E023703}">
                      <ahyp:hlinkClr val="tx"/>
                    </a:ext>
                  </a:extLst>
                </a:hlinkClick>
              </a:rPr>
              <a:t>“Justice40 Initiative | Environmental Justice | the White House.”</a:t>
            </a:r>
            <a:r>
              <a:rPr b="0" i="0" lang="en-US" sz="2001" u="none" cap="none" strike="noStrike">
                <a:solidFill>
                  <a:srgbClr val="4A4849"/>
                </a:solidFill>
                <a:latin typeface="Arial"/>
                <a:ea typeface="Arial"/>
                <a:cs typeface="Arial"/>
                <a:sym typeface="Arial"/>
              </a:rPr>
              <a:t>, Accessed 11 June 2025.</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Tørstad, V., Sælen, S., Bøyum, L. (2020). </a:t>
            </a:r>
            <a:r>
              <a:rPr b="0" i="0" lang="en-US" sz="2001" u="sng" cap="none" strike="noStrike">
                <a:solidFill>
                  <a:srgbClr val="4A4849"/>
                </a:solidFill>
                <a:latin typeface="Arial"/>
                <a:ea typeface="Arial"/>
                <a:cs typeface="Arial"/>
                <a:sym typeface="Arial"/>
                <a:hlinkClick r:id="rId11">
                  <a:extLst>
                    <a:ext uri="{A12FA001-AC4F-418D-AE19-62706E023703}">
                      <ahyp:hlinkClr val="tx"/>
                    </a:ext>
                  </a:extLst>
                </a:hlinkClick>
              </a:rPr>
              <a:t>The domestic politics of international climate commitments: which factors explain cross-country variation in NDC ambition?</a:t>
            </a:r>
            <a:r>
              <a:rPr b="0" i="0" lang="en-US" sz="2001" u="none" cap="none" strike="noStrike">
                <a:solidFill>
                  <a:srgbClr val="4A4849"/>
                </a:solidFill>
                <a:latin typeface="Arial"/>
                <a:ea typeface="Arial"/>
                <a:cs typeface="Arial"/>
                <a:sym typeface="Arial"/>
              </a:rPr>
              <a:t>. Environmental Research Letters,15:2.</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UNDP. (2024, January 26). </a:t>
            </a:r>
            <a:r>
              <a:rPr b="0" i="0" lang="en-US" sz="2001" u="sng" cap="none" strike="noStrike">
                <a:solidFill>
                  <a:srgbClr val="4A4849"/>
                </a:solidFill>
                <a:latin typeface="Arial"/>
                <a:ea typeface="Arial"/>
                <a:cs typeface="Arial"/>
                <a:sym typeface="Arial"/>
                <a:hlinkClick r:id="rId12">
                  <a:extLst>
                    <a:ext uri="{A12FA001-AC4F-418D-AE19-62706E023703}">
                      <ahyp:hlinkClr val="tx"/>
                    </a:ext>
                  </a:extLst>
                </a:hlinkClick>
              </a:rPr>
              <a:t>Loss and Damage Fund for Developing Countries</a:t>
            </a:r>
            <a:r>
              <a:rPr b="0" i="0" lang="en-US" sz="2001" u="none" cap="none" strike="noStrike">
                <a:solidFill>
                  <a:srgbClr val="4A4849"/>
                </a:solidFill>
                <a:latin typeface="Arial"/>
                <a:ea typeface="Arial"/>
                <a:cs typeface="Arial"/>
                <a:sym typeface="Arial"/>
              </a:rPr>
              <a:t>. Undp.org.</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United Nations. (2015). </a:t>
            </a:r>
            <a:r>
              <a:rPr b="0" i="0" lang="en-US" sz="2001" u="sng" cap="none" strike="noStrike">
                <a:solidFill>
                  <a:srgbClr val="4A4849"/>
                </a:solidFill>
                <a:latin typeface="Arial"/>
                <a:ea typeface="Arial"/>
                <a:cs typeface="Arial"/>
                <a:sym typeface="Arial"/>
                <a:hlinkClick r:id="rId13">
                  <a:extLst>
                    <a:ext uri="{A12FA001-AC4F-418D-AE19-62706E023703}">
                      <ahyp:hlinkClr val="tx"/>
                    </a:ext>
                  </a:extLst>
                </a:hlinkClick>
              </a:rPr>
              <a:t>Paris Agreement.</a:t>
            </a:r>
            <a:r>
              <a:rPr b="0" i="0" lang="en-US" sz="2001" u="none" cap="none" strike="noStrike">
                <a:solidFill>
                  <a:srgbClr val="4A4849"/>
                </a:solidFill>
                <a:latin typeface="Arial"/>
                <a:ea typeface="Arial"/>
                <a:cs typeface="Arial"/>
                <a:sym typeface="Arial"/>
              </a:rPr>
              <a:t> United Nations.</a:t>
            </a:r>
            <a:endParaRPr/>
          </a:p>
        </p:txBody>
      </p:sp>
      <p:sp>
        <p:nvSpPr>
          <p:cNvPr id="646" name="Google Shape;646;p36"/>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650" name="Shape 650"/>
        <p:cNvGrpSpPr/>
        <p:nvPr/>
      </p:nvGrpSpPr>
      <p:grpSpPr>
        <a:xfrm>
          <a:off x="0" y="0"/>
          <a:ext cx="0" cy="0"/>
          <a:chOff x="0" y="0"/>
          <a:chExt cx="0" cy="0"/>
        </a:xfrm>
      </p:grpSpPr>
      <p:sp>
        <p:nvSpPr>
          <p:cNvPr id="651" name="Google Shape;651;p37"/>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Module References</a:t>
            </a:r>
            <a:endParaRPr/>
          </a:p>
        </p:txBody>
      </p:sp>
      <p:sp>
        <p:nvSpPr>
          <p:cNvPr id="652" name="Google Shape;652;p37"/>
          <p:cNvSpPr txBox="1"/>
          <p:nvPr/>
        </p:nvSpPr>
        <p:spPr>
          <a:xfrm>
            <a:off x="962025" y="2571477"/>
            <a:ext cx="16178700" cy="1848000"/>
          </a:xfrm>
          <a:prstGeom prst="rect">
            <a:avLst/>
          </a:prstGeom>
          <a:noFill/>
          <a:ln>
            <a:noFill/>
          </a:ln>
        </p:spPr>
        <p:txBody>
          <a:bodyPr anchorCtr="0" anchor="t" bIns="0" lIns="0" spcFirstLastPara="1" rIns="0" wrap="square" tIns="0">
            <a:spAutoFit/>
          </a:bodyPr>
          <a:lstStyle/>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United Nations. (2019). </a:t>
            </a: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Nationally Determined Contributions (NDCs)</a:t>
            </a:r>
            <a:r>
              <a:rPr b="0" i="0" lang="en-US" sz="2001" u="none" cap="none" strike="noStrike">
                <a:solidFill>
                  <a:srgbClr val="4A4849"/>
                </a:solidFill>
                <a:latin typeface="Arial"/>
                <a:ea typeface="Arial"/>
                <a:cs typeface="Arial"/>
                <a:sym typeface="Arial"/>
              </a:rPr>
              <a:t> | UNFCCC. Unfccc.int.</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United Nations Climate Change. (2022, November 12).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What are Nationally Determined Contributions (NDCs) under the international climate change process?</a:t>
            </a:r>
            <a:r>
              <a:rPr b="0" i="0" lang="en-US" sz="2001" u="none" cap="none" strike="noStrike">
                <a:solidFill>
                  <a:srgbClr val="4A4849"/>
                </a:solidFill>
                <a:latin typeface="Arial"/>
                <a:ea typeface="Arial"/>
                <a:cs typeface="Arial"/>
                <a:sym typeface="Arial"/>
              </a:rPr>
              <a:t> Retrieved from YouTube.</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UNFCCC. (2022, October 26). </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Climate Plans Remain Insufficient: More Ambitious Action Needed Now</a:t>
            </a:r>
            <a:r>
              <a:rPr b="0" i="0" lang="en-US" sz="2001" u="none" cap="none" strike="noStrike">
                <a:solidFill>
                  <a:srgbClr val="4A4849"/>
                </a:solidFill>
                <a:latin typeface="Arial"/>
                <a:ea typeface="Arial"/>
                <a:cs typeface="Arial"/>
                <a:sym typeface="Arial"/>
              </a:rPr>
              <a:t>. Unfccc.int.</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UNFCCC. (2022). </a:t>
            </a: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Nationally Determined Contributions Registry</a:t>
            </a:r>
            <a:r>
              <a:rPr b="0" i="0" lang="en-US" sz="2001" u="none" cap="none" strike="noStrike">
                <a:solidFill>
                  <a:srgbClr val="4A4849"/>
                </a:solidFill>
                <a:latin typeface="Arial"/>
                <a:ea typeface="Arial"/>
                <a:cs typeface="Arial"/>
                <a:sym typeface="Arial"/>
              </a:rPr>
              <a:t>. Unfccc.int.</a:t>
            </a:r>
            <a:endParaRPr/>
          </a:p>
          <a:p>
            <a:pPr indent="-355663"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UNFCCC. (n.d.). </a:t>
            </a: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The Paris Agreement</a:t>
            </a:r>
            <a:r>
              <a:rPr b="0" i="0" lang="en-US" sz="2001" u="none" cap="none" strike="noStrike">
                <a:solidFill>
                  <a:srgbClr val="4A4849"/>
                </a:solidFill>
                <a:latin typeface="Arial"/>
                <a:ea typeface="Arial"/>
                <a:cs typeface="Arial"/>
                <a:sym typeface="Arial"/>
              </a:rPr>
              <a:t>. Unfccc.int.</a:t>
            </a:r>
            <a:endParaRPr/>
          </a:p>
        </p:txBody>
      </p:sp>
      <p:sp>
        <p:nvSpPr>
          <p:cNvPr id="653" name="Google Shape;653;p37"/>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39c6fba4260_0_3"/>
          <p:cNvSpPr txBox="1"/>
          <p:nvPr/>
        </p:nvSpPr>
        <p:spPr>
          <a:xfrm>
            <a:off x="1490475" y="2157975"/>
            <a:ext cx="15800700" cy="48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MIT OpenCourseWare</a:t>
            </a:r>
            <a:endParaRPr sz="3200">
              <a:solidFill>
                <a:schemeClr val="dk1"/>
              </a:solidFill>
              <a:latin typeface="Calibri"/>
              <a:ea typeface="Calibri"/>
              <a:cs typeface="Calibri"/>
              <a:sym typeface="Calibri"/>
            </a:endParaRPr>
          </a:p>
          <a:p>
            <a:pPr indent="0" lvl="0" marL="0" rtl="0" algn="l">
              <a:spcBef>
                <a:spcPts val="0"/>
              </a:spcBef>
              <a:spcAft>
                <a:spcPts val="0"/>
              </a:spcAft>
              <a:buNone/>
            </a:pPr>
            <a:r>
              <a:rPr lang="en-US" sz="3200" u="sng">
                <a:solidFill>
                  <a:schemeClr val="hlink"/>
                </a:solidFill>
                <a:latin typeface="Calibri"/>
                <a:ea typeface="Calibri"/>
                <a:cs typeface="Calibri"/>
                <a:sym typeface="Calibri"/>
                <a:hlinkClick r:id="rId3"/>
              </a:rPr>
              <a:t>https://ocw.mit.edu</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i="1" lang="en-US" sz="3200">
                <a:solidFill>
                  <a:schemeClr val="dk1"/>
                </a:solidFill>
                <a:latin typeface="Calibri"/>
                <a:ea typeface="Calibri"/>
                <a:cs typeface="Calibri"/>
                <a:sym typeface="Calibri"/>
              </a:rPr>
              <a:t>RES.11-003 Climate Justice Instructional Toolkit</a:t>
            </a:r>
            <a:r>
              <a:rPr lang="en-US" sz="3200">
                <a:solidFill>
                  <a:schemeClr val="dk1"/>
                </a:solidFill>
                <a:latin typeface="Calibri"/>
                <a:ea typeface="Calibri"/>
                <a:cs typeface="Calibri"/>
                <a:sym typeface="Calibri"/>
              </a:rPr>
              <a:t> Spring 2025</a:t>
            </a:r>
            <a:endParaRPr sz="3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For more information about citing these materials or our Terms of Use, visit </a:t>
            </a:r>
            <a:r>
              <a:rPr lang="en-US" sz="3200" u="sng">
                <a:solidFill>
                  <a:schemeClr val="hlink"/>
                </a:solidFill>
                <a:latin typeface="Calibri"/>
                <a:ea typeface="Calibri"/>
                <a:cs typeface="Calibri"/>
                <a:sym typeface="Calibri"/>
                <a:hlinkClick r:id="rId4"/>
              </a:rPr>
              <a:t>https://ocw.mit.edu/terms</a:t>
            </a:r>
            <a:r>
              <a:rPr lang="en-US" sz="3200">
                <a:solidFill>
                  <a:schemeClr val="dk1"/>
                </a:solidFill>
                <a:latin typeface="Calibri"/>
                <a:ea typeface="Calibri"/>
                <a:cs typeface="Calibri"/>
                <a:sym typeface="Calibri"/>
              </a:rPr>
              <a:t>.</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42" name="Shape 142"/>
        <p:cNvGrpSpPr/>
        <p:nvPr/>
      </p:nvGrpSpPr>
      <p:grpSpPr>
        <a:xfrm>
          <a:off x="0" y="0"/>
          <a:ext cx="0" cy="0"/>
          <a:chOff x="0" y="0"/>
          <a:chExt cx="0" cy="0"/>
        </a:xfrm>
      </p:grpSpPr>
      <p:sp>
        <p:nvSpPr>
          <p:cNvPr id="143" name="Google Shape;143;p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44" name="Google Shape;144;p4"/>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145" name="Google Shape;145;p4"/>
          <p:cNvSpPr txBox="1"/>
          <p:nvPr/>
        </p:nvSpPr>
        <p:spPr>
          <a:xfrm>
            <a:off x="12109912" y="8999388"/>
            <a:ext cx="6178200" cy="7161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b="0" i="0" lang="en-US" sz="2000" u="sng" cap="none" strike="noStrike">
                <a:solidFill>
                  <a:srgbClr val="4A4849"/>
                </a:solidFill>
                <a:latin typeface="Arial"/>
                <a:ea typeface="Arial"/>
                <a:cs typeface="Arial"/>
                <a:sym typeface="Arial"/>
                <a:hlinkClick r:id="rId3">
                  <a:extLst>
                    <a:ext uri="{A12FA001-AC4F-418D-AE19-62706E023703}">
                      <ahyp:hlinkClr val="tx"/>
                    </a:ext>
                  </a:extLst>
                </a:hlinkClick>
              </a:rPr>
              <a:t>Grist/ Getty Images</a:t>
            </a:r>
            <a:endParaRPr>
              <a:solidFill>
                <a:srgbClr val="4A4849"/>
              </a:solidFill>
            </a:endParaRPr>
          </a:p>
        </p:txBody>
      </p:sp>
      <p:grpSp>
        <p:nvGrpSpPr>
          <p:cNvPr id="146" name="Google Shape;146;p4"/>
          <p:cNvGrpSpPr/>
          <p:nvPr/>
        </p:nvGrpSpPr>
        <p:grpSpPr>
          <a:xfrm>
            <a:off x="1028700" y="1771494"/>
            <a:ext cx="10425375" cy="5719897"/>
            <a:chOff x="0" y="104775"/>
            <a:chExt cx="13900500" cy="7626530"/>
          </a:xfrm>
        </p:grpSpPr>
        <p:sp>
          <p:nvSpPr>
            <p:cNvPr id="147" name="Google Shape;147;p4"/>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Warm up</a:t>
              </a:r>
              <a:endParaRPr/>
            </a:p>
          </p:txBody>
        </p:sp>
        <p:sp>
          <p:nvSpPr>
            <p:cNvPr id="148" name="Google Shape;148;p4"/>
            <p:cNvSpPr txBox="1"/>
            <p:nvPr/>
          </p:nvSpPr>
          <p:spPr>
            <a:xfrm>
              <a:off x="0" y="3134105"/>
              <a:ext cx="13528500" cy="459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What climate justice policies are you aware of?</a:t>
              </a:r>
              <a:endParaRPr/>
            </a:p>
            <a:p>
              <a:pPr indent="-431800" lvl="1" marL="457200" marR="0" rtl="0" algn="l">
                <a:lnSpc>
                  <a:spcPct val="100000"/>
                </a:lnSpc>
                <a:spcBef>
                  <a:spcPts val="0"/>
                </a:spcBef>
                <a:spcAft>
                  <a:spcPts val="0"/>
                </a:spcAft>
                <a:buClr>
                  <a:srgbClr val="4A4849"/>
                </a:buClr>
                <a:buSzPts val="3200"/>
                <a:buChar char="•"/>
              </a:pPr>
              <a:r>
                <a:rPr i="0" lang="en-US" sz="3200" u="none" cap="none" strike="noStrike">
                  <a:solidFill>
                    <a:srgbClr val="4A4849"/>
                  </a:solidFill>
                </a:rPr>
                <a:t>What do you know about them?</a:t>
              </a:r>
              <a:endParaRPr/>
            </a:p>
            <a:p>
              <a:pPr indent="-431800" lvl="1" marL="457200" marR="0" rtl="0" algn="l">
                <a:lnSpc>
                  <a:spcPct val="100000"/>
                </a:lnSpc>
                <a:spcBef>
                  <a:spcPts val="0"/>
                </a:spcBef>
                <a:spcAft>
                  <a:spcPts val="0"/>
                </a:spcAft>
                <a:buClr>
                  <a:srgbClr val="4A4849"/>
                </a:buClr>
                <a:buSzPts val="3200"/>
                <a:buChar char="•"/>
              </a:pPr>
              <a:r>
                <a:rPr i="0" lang="en-US" sz="3200" u="none" cap="none" strike="noStrike">
                  <a:solidFill>
                    <a:srgbClr val="4A4849"/>
                  </a:solidFill>
                </a:rPr>
                <a:t>In your opinion, how effective are they?</a:t>
              </a:r>
              <a:endParaRPr/>
            </a:p>
            <a:p>
              <a:pPr indent="0" lvl="0" marL="0" marR="0" rtl="0" algn="l">
                <a:lnSpc>
                  <a:spcPct val="100000"/>
                </a:lnSpc>
                <a:spcBef>
                  <a:spcPts val="0"/>
                </a:spcBef>
                <a:spcAft>
                  <a:spcPts val="0"/>
                </a:spcAft>
                <a:buNone/>
              </a:pPr>
              <a:r>
                <a:t/>
              </a:r>
              <a:endParaRPr b="1" i="0" sz="3200"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t/>
              </a:r>
              <a:endParaRPr b="1" i="0" sz="3200"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None/>
              </a:pPr>
              <a:r>
                <a:rPr b="0" i="0" lang="en-US" sz="3200" u="none" cap="none" strike="noStrike">
                  <a:solidFill>
                    <a:srgbClr val="4A4849"/>
                  </a:solidFill>
                  <a:latin typeface="Arial"/>
                  <a:ea typeface="Arial"/>
                  <a:cs typeface="Arial"/>
                  <a:sym typeface="Arial"/>
                </a:rPr>
                <a:t>Turn to a partner or small group and brainstorm your ideas.</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52" name="Shape 152"/>
        <p:cNvGrpSpPr/>
        <p:nvPr/>
      </p:nvGrpSpPr>
      <p:grpSpPr>
        <a:xfrm>
          <a:off x="0" y="0"/>
          <a:ext cx="0" cy="0"/>
          <a:chOff x="0" y="0"/>
          <a:chExt cx="0" cy="0"/>
        </a:xfrm>
      </p:grpSpPr>
      <p:sp>
        <p:nvSpPr>
          <p:cNvPr id="153" name="Google Shape;153;p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54" name="Google Shape;154;p5"/>
          <p:cNvSpPr/>
          <p:nvPr/>
        </p:nvSpPr>
        <p:spPr>
          <a:xfrm>
            <a:off x="12109962" y="9715500"/>
            <a:ext cx="6178038" cy="571500"/>
          </a:xfrm>
          <a:custGeom>
            <a:rect b="b" l="l" r="r" t="t"/>
            <a:pathLst>
              <a:path extrusionOk="0" h="150519" w="1627138">
                <a:moveTo>
                  <a:pt x="0" y="0"/>
                </a:moveTo>
                <a:lnTo>
                  <a:pt x="1627138" y="0"/>
                </a:lnTo>
                <a:lnTo>
                  <a:pt x="1627138" y="150519"/>
                </a:lnTo>
                <a:lnTo>
                  <a:pt x="0" y="150519"/>
                </a:lnTo>
                <a:close/>
              </a:path>
            </a:pathLst>
          </a:custGeom>
          <a:solidFill>
            <a:srgbClr val="04467C"/>
          </a:solidFill>
          <a:ln>
            <a:noFill/>
          </a:ln>
        </p:spPr>
      </p:sp>
      <p:sp>
        <p:nvSpPr>
          <p:cNvPr id="155" name="Google Shape;155;p5"/>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58401" l="-66633" r="0" t="-341"/>
            </a:stretch>
          </a:blipFill>
          <a:ln>
            <a:noFill/>
          </a:ln>
        </p:spPr>
      </p:sp>
      <p:sp>
        <p:nvSpPr>
          <p:cNvPr id="156" name="Google Shape;156;p5"/>
          <p:cNvSpPr txBox="1"/>
          <p:nvPr/>
        </p:nvSpPr>
        <p:spPr>
          <a:xfrm>
            <a:off x="12109887" y="-12"/>
            <a:ext cx="6178200" cy="7161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rPr lang="en-US" sz="1800"/>
              <a:t>Photo by</a:t>
            </a:r>
            <a:r>
              <a:rPr lang="en-US"/>
              <a:t> </a:t>
            </a:r>
            <a:r>
              <a:rPr b="0" i="0" lang="en-US" sz="2000" u="sng" cap="none" strike="noStrike">
                <a:solidFill>
                  <a:srgbClr val="4A4849"/>
                </a:solidFill>
                <a:latin typeface="Arial"/>
                <a:ea typeface="Arial"/>
                <a:cs typeface="Arial"/>
                <a:sym typeface="Arial"/>
                <a:hlinkClick r:id="rId4">
                  <a:extLst>
                    <a:ext uri="{A12FA001-AC4F-418D-AE19-62706E023703}">
                      <ahyp:hlinkClr val="tx"/>
                    </a:ext>
                  </a:extLst>
                </a:hlinkClick>
              </a:rPr>
              <a:t>Katie Rodriguez</a:t>
            </a:r>
            <a:r>
              <a:rPr b="0" i="0" lang="en-US" sz="2000" u="none" cap="none" strike="noStrike">
                <a:solidFill>
                  <a:srgbClr val="4A4849"/>
                </a:solidFill>
                <a:latin typeface="Arial"/>
                <a:ea typeface="Arial"/>
                <a:cs typeface="Arial"/>
                <a:sym typeface="Arial"/>
              </a:rPr>
              <a:t> on </a:t>
            </a:r>
            <a:r>
              <a:rPr b="0" i="0" lang="en-US" sz="2000" u="sng" cap="none" strike="noStrike">
                <a:solidFill>
                  <a:srgbClr val="4A4849"/>
                </a:solidFill>
                <a:latin typeface="Arial"/>
                <a:ea typeface="Arial"/>
                <a:cs typeface="Arial"/>
                <a:sym typeface="Arial"/>
                <a:hlinkClick r:id="rId5">
                  <a:extLst>
                    <a:ext uri="{A12FA001-AC4F-418D-AE19-62706E023703}">
                      <ahyp:hlinkClr val="tx"/>
                    </a:ext>
                  </a:extLst>
                </a:hlinkClick>
              </a:rPr>
              <a:t>Unsplash</a:t>
            </a:r>
            <a:endParaRPr>
              <a:solidFill>
                <a:srgbClr val="4A4849"/>
              </a:solidFill>
            </a:endParaRPr>
          </a:p>
        </p:txBody>
      </p:sp>
      <p:grpSp>
        <p:nvGrpSpPr>
          <p:cNvPr id="157" name="Google Shape;157;p5"/>
          <p:cNvGrpSpPr/>
          <p:nvPr/>
        </p:nvGrpSpPr>
        <p:grpSpPr>
          <a:xfrm>
            <a:off x="1028700" y="3818112"/>
            <a:ext cx="10425375" cy="2764522"/>
            <a:chOff x="0" y="104775"/>
            <a:chExt cx="13900500" cy="3686030"/>
          </a:xfrm>
        </p:grpSpPr>
        <p:sp>
          <p:nvSpPr>
            <p:cNvPr id="158" name="Google Shape;158;p5"/>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0831" u="none" cap="none" strike="noStrike">
                  <a:solidFill>
                    <a:srgbClr val="4A4849"/>
                  </a:solidFill>
                  <a:latin typeface="Arial"/>
                  <a:ea typeface="Arial"/>
                  <a:cs typeface="Arial"/>
                  <a:sym typeface="Arial"/>
                </a:rPr>
                <a:t>Introduction</a:t>
              </a:r>
              <a:endParaRPr/>
            </a:p>
          </p:txBody>
        </p:sp>
        <p:sp>
          <p:nvSpPr>
            <p:cNvPr id="159" name="Google Shape;159;p5"/>
            <p:cNvSpPr txBox="1"/>
            <p:nvPr/>
          </p:nvSpPr>
          <p:spPr>
            <a:xfrm>
              <a:off x="0" y="313410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PART 1</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63" name="Shape 163"/>
        <p:cNvGrpSpPr/>
        <p:nvPr/>
      </p:nvGrpSpPr>
      <p:grpSpPr>
        <a:xfrm>
          <a:off x="0" y="0"/>
          <a:ext cx="0" cy="0"/>
          <a:chOff x="0" y="0"/>
          <a:chExt cx="0" cy="0"/>
        </a:xfrm>
      </p:grpSpPr>
      <p:sp>
        <p:nvSpPr>
          <p:cNvPr id="164" name="Google Shape;164;p6"/>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grpSp>
        <p:nvGrpSpPr>
          <p:cNvPr id="165" name="Google Shape;165;p6"/>
          <p:cNvGrpSpPr/>
          <p:nvPr/>
        </p:nvGrpSpPr>
        <p:grpSpPr>
          <a:xfrm>
            <a:off x="962025" y="1116806"/>
            <a:ext cx="10757475" cy="7541908"/>
            <a:chOff x="0" y="66675"/>
            <a:chExt cx="14343300" cy="10055877"/>
          </a:xfrm>
        </p:grpSpPr>
        <p:sp>
          <p:nvSpPr>
            <p:cNvPr id="166" name="Google Shape;166;p6"/>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What is Climate Justice Policy?</a:t>
              </a:r>
              <a:endParaRPr/>
            </a:p>
          </p:txBody>
        </p:sp>
        <p:sp>
          <p:nvSpPr>
            <p:cNvPr id="167" name="Google Shape;167;p6"/>
            <p:cNvSpPr txBox="1"/>
            <p:nvPr/>
          </p:nvSpPr>
          <p:spPr>
            <a:xfrm>
              <a:off x="0" y="3996615"/>
              <a:ext cx="14238900" cy="320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Climate justice policy refers to actions, strategies, and regulations aimed at addressing the unequal distribution of climate change impacts and promoting fairness, equity, and human rights in climate action. These policies recognize that certain populations bear a disproportionate burden of the consequences of climate change, despite contributing less to its causes.</a:t>
              </a:r>
              <a:endParaRPr/>
            </a:p>
          </p:txBody>
        </p:sp>
        <p:sp>
          <p:nvSpPr>
            <p:cNvPr id="168" name="Google Shape;168;p6"/>
            <p:cNvSpPr txBox="1"/>
            <p:nvPr/>
          </p:nvSpPr>
          <p:spPr>
            <a:xfrm>
              <a:off x="0" y="8521152"/>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601" u="none" cap="none" strike="noStrike">
                  <a:solidFill>
                    <a:srgbClr val="4A4849"/>
                  </a:solidFill>
                  <a:latin typeface="Arial"/>
                  <a:ea typeface="Arial"/>
                  <a:cs typeface="Arial"/>
                  <a:sym typeface="Arial"/>
                </a:rPr>
                <a:t>This ensures that individuals and communities have access to clean air, water, food security, health services, and a safe environment, regardless of their socioeconomic status or background.</a:t>
              </a:r>
              <a:endParaRPr/>
            </a:p>
          </p:txBody>
        </p:sp>
        <p:sp>
          <p:nvSpPr>
            <p:cNvPr id="169" name="Google Shape;169;p6"/>
            <p:cNvSpPr txBox="1"/>
            <p:nvPr/>
          </p:nvSpPr>
          <p:spPr>
            <a:xfrm>
              <a:off x="0" y="33048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Definition</a:t>
              </a:r>
              <a:endParaRPr/>
            </a:p>
          </p:txBody>
        </p:sp>
        <p:sp>
          <p:nvSpPr>
            <p:cNvPr id="170" name="Google Shape;170;p6"/>
            <p:cNvSpPr txBox="1"/>
            <p:nvPr/>
          </p:nvSpPr>
          <p:spPr>
            <a:xfrm>
              <a:off x="0" y="7829349"/>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CJ Policy takes a human rights approach to climate action</a:t>
              </a:r>
              <a:endParaRPr/>
            </a:p>
          </p:txBody>
        </p:sp>
      </p:grpSp>
      <p:sp>
        <p:nvSpPr>
          <p:cNvPr id="171" name="Google Shape;171;p6"/>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172" name="Google Shape;172;p6"/>
          <p:cNvSpPr/>
          <p:nvPr/>
        </p:nvSpPr>
        <p:spPr>
          <a:xfrm>
            <a:off x="12109962" y="0"/>
            <a:ext cx="6178038" cy="9715500"/>
          </a:xfrm>
          <a:custGeom>
            <a:rect b="b" l="l" r="r" t="t"/>
            <a:pathLst>
              <a:path extrusionOk="0" h="1505185" w="957140">
                <a:moveTo>
                  <a:pt x="0" y="0"/>
                </a:moveTo>
                <a:lnTo>
                  <a:pt x="957140" y="0"/>
                </a:lnTo>
                <a:lnTo>
                  <a:pt x="957140" y="1505185"/>
                </a:lnTo>
                <a:lnTo>
                  <a:pt x="0" y="1505185"/>
                </a:lnTo>
                <a:close/>
              </a:path>
            </a:pathLst>
          </a:custGeom>
          <a:blipFill rotWithShape="1">
            <a:blip r:embed="rId3">
              <a:alphaModFix/>
            </a:blip>
            <a:stretch>
              <a:fillRect b="0" l="-68323" r="-111232" t="0"/>
            </a:stretch>
          </a:blipFill>
          <a:ln>
            <a:noFill/>
          </a:ln>
        </p:spPr>
      </p:sp>
      <p:sp>
        <p:nvSpPr>
          <p:cNvPr id="173" name="Google Shape;173;p6"/>
          <p:cNvSpPr txBox="1"/>
          <p:nvPr/>
        </p:nvSpPr>
        <p:spPr>
          <a:xfrm>
            <a:off x="12463566" y="275290"/>
            <a:ext cx="5470800" cy="221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1" u="none" cap="none" strike="noStrike">
                <a:solidFill>
                  <a:srgbClr val="4A4849"/>
                </a:solidFill>
                <a:latin typeface="Arial"/>
                <a:ea typeface="Arial"/>
                <a:cs typeface="Arial"/>
                <a:sym typeface="Arial"/>
              </a:rPr>
              <a:t>Tuvalu’s Minister for Justice, Communication &amp; Foreign Affairs Simon Kofe gives a COP26 statement while standing in the ocean in Funafuti, Tuvalu November 5, 2021. </a:t>
            </a:r>
            <a:r>
              <a:rPr lang="en-US" sz="1801">
                <a:solidFill>
                  <a:srgbClr val="4A4849"/>
                </a:solidFill>
              </a:rPr>
              <a:t>© Tuvalu Foreign Ministry / Reuters. All rights reserved. This content is excluded from our Creative Commons license. For more information, see </a:t>
            </a:r>
            <a:r>
              <a:rPr lang="en-US" sz="1801" u="sng">
                <a:solidFill>
                  <a:schemeClr val="hlink"/>
                </a:solidFill>
                <a:hlinkClick r:id="rId4"/>
              </a:rPr>
              <a:t>https://ocw.mit.edu/help/faq-fair-use</a:t>
            </a:r>
            <a:r>
              <a:rPr lang="en-US" sz="1801">
                <a:solidFill>
                  <a:srgbClr val="4A4849"/>
                </a:solidFill>
              </a:rPr>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77" name="Shape 177"/>
        <p:cNvGrpSpPr/>
        <p:nvPr/>
      </p:nvGrpSpPr>
      <p:grpSpPr>
        <a:xfrm>
          <a:off x="0" y="0"/>
          <a:ext cx="0" cy="0"/>
          <a:chOff x="0" y="0"/>
          <a:chExt cx="0" cy="0"/>
        </a:xfrm>
      </p:grpSpPr>
      <p:sp>
        <p:nvSpPr>
          <p:cNvPr id="178" name="Google Shape;178;p7"/>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179" name="Google Shape;179;p7"/>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The Different Levels of CJ Policy</a:t>
            </a:r>
            <a:endParaRPr/>
          </a:p>
        </p:txBody>
      </p:sp>
      <p:grpSp>
        <p:nvGrpSpPr>
          <p:cNvPr id="180" name="Google Shape;180;p7"/>
          <p:cNvGrpSpPr/>
          <p:nvPr/>
        </p:nvGrpSpPr>
        <p:grpSpPr>
          <a:xfrm>
            <a:off x="1028700" y="2997101"/>
            <a:ext cx="3640050" cy="4862847"/>
            <a:chOff x="0" y="-57150"/>
            <a:chExt cx="4853400" cy="6483796"/>
          </a:xfrm>
        </p:grpSpPr>
        <p:sp>
          <p:nvSpPr>
            <p:cNvPr id="181" name="Google Shape;181;p7"/>
            <p:cNvSpPr txBox="1"/>
            <p:nvPr/>
          </p:nvSpPr>
          <p:spPr>
            <a:xfrm>
              <a:off x="0" y="-57150"/>
              <a:ext cx="48534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01</a:t>
              </a:r>
              <a:endParaRPr/>
            </a:p>
          </p:txBody>
        </p:sp>
        <p:sp>
          <p:nvSpPr>
            <p:cNvPr id="182" name="Google Shape;182;p7"/>
            <p:cNvSpPr txBox="1"/>
            <p:nvPr/>
          </p:nvSpPr>
          <p:spPr>
            <a:xfrm>
              <a:off x="0" y="1462246"/>
              <a:ext cx="4853400" cy="496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99" u="none" cap="none" strike="noStrike">
                  <a:solidFill>
                    <a:srgbClr val="4A4849"/>
                  </a:solidFill>
                  <a:latin typeface="Arial"/>
                  <a:ea typeface="Arial"/>
                  <a:cs typeface="Arial"/>
                  <a:sym typeface="Arial"/>
                </a:rPr>
                <a:t>The UN </a:t>
              </a:r>
              <a:r>
                <a:rPr b="0" i="0" lang="en-US" sz="2199" u="sng" cap="none" strike="noStrike">
                  <a:solidFill>
                    <a:srgbClr val="4A4849"/>
                  </a:solidFill>
                  <a:latin typeface="Arial"/>
                  <a:ea typeface="Arial"/>
                  <a:cs typeface="Arial"/>
                  <a:sym typeface="Arial"/>
                  <a:hlinkClick r:id="rId3">
                    <a:extLst>
                      <a:ext uri="{A12FA001-AC4F-418D-AE19-62706E023703}">
                        <ahyp:hlinkClr val="tx"/>
                      </a:ext>
                    </a:extLst>
                  </a:hlinkClick>
                </a:rPr>
                <a:t>Loss and Damage Fund</a:t>
              </a:r>
              <a:r>
                <a:rPr b="0" i="0" lang="en-US" sz="2199" u="none" cap="none" strike="noStrike">
                  <a:solidFill>
                    <a:srgbClr val="4A4849"/>
                  </a:solidFill>
                  <a:latin typeface="Arial"/>
                  <a:ea typeface="Arial"/>
                  <a:cs typeface="Arial"/>
                  <a:sym typeface="Arial"/>
                </a:rPr>
                <a:t> would provide financial support to countries that are especially vulnerable to the harmful effects of climate change. Funded by wealthy nations, philanthropists, and actors within the private sector, the current commitments amount to about $661 million.</a:t>
              </a:r>
              <a:endParaRPr/>
            </a:p>
          </p:txBody>
        </p:sp>
        <p:sp>
          <p:nvSpPr>
            <p:cNvPr id="183" name="Google Shape;183;p7"/>
            <p:cNvSpPr txBox="1"/>
            <p:nvPr/>
          </p:nvSpPr>
          <p:spPr>
            <a:xfrm>
              <a:off x="0" y="715035"/>
              <a:ext cx="4853400" cy="51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International</a:t>
              </a:r>
              <a:endParaRPr/>
            </a:p>
          </p:txBody>
        </p:sp>
      </p:grpSp>
      <p:grpSp>
        <p:nvGrpSpPr>
          <p:cNvPr id="184" name="Google Shape;184;p7"/>
          <p:cNvGrpSpPr/>
          <p:nvPr/>
        </p:nvGrpSpPr>
        <p:grpSpPr>
          <a:xfrm>
            <a:off x="5158874" y="2997101"/>
            <a:ext cx="3706650" cy="4862847"/>
            <a:chOff x="0" y="-57150"/>
            <a:chExt cx="4942200" cy="6483796"/>
          </a:xfrm>
        </p:grpSpPr>
        <p:sp>
          <p:nvSpPr>
            <p:cNvPr id="185" name="Google Shape;185;p7"/>
            <p:cNvSpPr txBox="1"/>
            <p:nvPr/>
          </p:nvSpPr>
          <p:spPr>
            <a:xfrm>
              <a:off x="0" y="1462246"/>
              <a:ext cx="4942200" cy="496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99" u="none" cap="none" strike="noStrike">
                  <a:solidFill>
                    <a:srgbClr val="4A4849"/>
                  </a:solidFill>
                  <a:latin typeface="Arial"/>
                  <a:ea typeface="Arial"/>
                  <a:cs typeface="Arial"/>
                  <a:sym typeface="Arial"/>
                </a:rPr>
                <a:t>The </a:t>
              </a:r>
              <a:r>
                <a:rPr b="0" i="0" lang="en-US" sz="2199" u="sng" cap="none" strike="noStrike">
                  <a:solidFill>
                    <a:srgbClr val="4A4849"/>
                  </a:solidFill>
                  <a:latin typeface="Arial"/>
                  <a:ea typeface="Arial"/>
                  <a:cs typeface="Arial"/>
                  <a:sym typeface="Arial"/>
                  <a:hlinkClick r:id="rId4">
                    <a:extLst>
                      <a:ext uri="{A12FA001-AC4F-418D-AE19-62706E023703}">
                        <ahyp:hlinkClr val="tx"/>
                      </a:ext>
                    </a:extLst>
                  </a:hlinkClick>
                </a:rPr>
                <a:t>Environmental Justice for All Act</a:t>
              </a:r>
              <a:r>
                <a:rPr b="0" i="0" lang="en-US" sz="2199" u="none" cap="none" strike="noStrike">
                  <a:solidFill>
                    <a:srgbClr val="4A4849"/>
                  </a:solidFill>
                  <a:latin typeface="Arial"/>
                  <a:ea typeface="Arial"/>
                  <a:cs typeface="Arial"/>
                  <a:sym typeface="Arial"/>
                </a:rPr>
                <a:t> aims to remedy the history of environmental racism and injustice in the U.S. by strengthening existing civil rights and environmental laws, and making community input and cumulative assessment required in federal decision-making processes.</a:t>
              </a:r>
              <a:endParaRPr/>
            </a:p>
          </p:txBody>
        </p:sp>
        <p:sp>
          <p:nvSpPr>
            <p:cNvPr id="186" name="Google Shape;186;p7"/>
            <p:cNvSpPr txBox="1"/>
            <p:nvPr/>
          </p:nvSpPr>
          <p:spPr>
            <a:xfrm>
              <a:off x="0" y="-57150"/>
              <a:ext cx="49422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02</a:t>
              </a:r>
              <a:endParaRPr/>
            </a:p>
          </p:txBody>
        </p:sp>
        <p:sp>
          <p:nvSpPr>
            <p:cNvPr id="187" name="Google Shape;187;p7"/>
            <p:cNvSpPr txBox="1"/>
            <p:nvPr/>
          </p:nvSpPr>
          <p:spPr>
            <a:xfrm>
              <a:off x="0" y="715035"/>
              <a:ext cx="4942200" cy="51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National</a:t>
              </a:r>
              <a:endParaRPr/>
            </a:p>
          </p:txBody>
        </p:sp>
      </p:grpSp>
      <p:grpSp>
        <p:nvGrpSpPr>
          <p:cNvPr id="188" name="Google Shape;188;p7"/>
          <p:cNvGrpSpPr/>
          <p:nvPr/>
        </p:nvGrpSpPr>
        <p:grpSpPr>
          <a:xfrm>
            <a:off x="9355723" y="2997101"/>
            <a:ext cx="3706650" cy="5201247"/>
            <a:chOff x="0" y="-57150"/>
            <a:chExt cx="4942200" cy="6934996"/>
          </a:xfrm>
        </p:grpSpPr>
        <p:sp>
          <p:nvSpPr>
            <p:cNvPr id="189" name="Google Shape;189;p7"/>
            <p:cNvSpPr txBox="1"/>
            <p:nvPr/>
          </p:nvSpPr>
          <p:spPr>
            <a:xfrm>
              <a:off x="0" y="1462246"/>
              <a:ext cx="4942200" cy="54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99" u="none" cap="none" strike="noStrike">
                  <a:solidFill>
                    <a:srgbClr val="4A4849"/>
                  </a:solidFill>
                  <a:latin typeface="Arial"/>
                  <a:ea typeface="Arial"/>
                  <a:cs typeface="Arial"/>
                  <a:sym typeface="Arial"/>
                </a:rPr>
                <a:t>The Fulton County </a:t>
              </a:r>
              <a:r>
                <a:rPr b="0" i="0" lang="en-US" sz="2199" u="sng" cap="none" strike="noStrike">
                  <a:solidFill>
                    <a:srgbClr val="4A4849"/>
                  </a:solidFill>
                  <a:latin typeface="Arial"/>
                  <a:ea typeface="Arial"/>
                  <a:cs typeface="Arial"/>
                  <a:sym typeface="Arial"/>
                  <a:hlinkClick r:id="rId5">
                    <a:extLst>
                      <a:ext uri="{A12FA001-AC4F-418D-AE19-62706E023703}">
                        <ahyp:hlinkClr val="tx"/>
                      </a:ext>
                    </a:extLst>
                  </a:hlinkClick>
                </a:rPr>
                <a:t>Environmental Justice Initiative</a:t>
              </a:r>
              <a:r>
                <a:rPr b="0" i="0" lang="en-US" sz="2199" u="none" cap="none" strike="noStrike">
                  <a:solidFill>
                    <a:srgbClr val="4A4849"/>
                  </a:solidFill>
                  <a:latin typeface="Arial"/>
                  <a:ea typeface="Arial"/>
                  <a:cs typeface="Arial"/>
                  <a:sym typeface="Arial"/>
                </a:rPr>
                <a:t> is an environmental health initiative with the goal to ensure that no demographic group is disproportionately affected by adverse environmental conditions created when pollution sources are located in BIPOC and low-income communities.</a:t>
              </a:r>
              <a:endParaRPr/>
            </a:p>
          </p:txBody>
        </p:sp>
        <p:sp>
          <p:nvSpPr>
            <p:cNvPr id="190" name="Google Shape;190;p7"/>
            <p:cNvSpPr txBox="1"/>
            <p:nvPr/>
          </p:nvSpPr>
          <p:spPr>
            <a:xfrm>
              <a:off x="0" y="-57150"/>
              <a:ext cx="49422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03</a:t>
              </a:r>
              <a:endParaRPr/>
            </a:p>
          </p:txBody>
        </p:sp>
        <p:sp>
          <p:nvSpPr>
            <p:cNvPr id="191" name="Google Shape;191;p7"/>
            <p:cNvSpPr txBox="1"/>
            <p:nvPr/>
          </p:nvSpPr>
          <p:spPr>
            <a:xfrm>
              <a:off x="0" y="715035"/>
              <a:ext cx="4942200" cy="51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Regional</a:t>
              </a:r>
              <a:endParaRPr/>
            </a:p>
          </p:txBody>
        </p:sp>
      </p:grpSp>
      <p:grpSp>
        <p:nvGrpSpPr>
          <p:cNvPr id="192" name="Google Shape;192;p7"/>
          <p:cNvGrpSpPr/>
          <p:nvPr/>
        </p:nvGrpSpPr>
        <p:grpSpPr>
          <a:xfrm>
            <a:off x="13552573" y="2997101"/>
            <a:ext cx="3706650" cy="4862847"/>
            <a:chOff x="0" y="-57150"/>
            <a:chExt cx="4942200" cy="6483796"/>
          </a:xfrm>
        </p:grpSpPr>
        <p:sp>
          <p:nvSpPr>
            <p:cNvPr id="193" name="Google Shape;193;p7"/>
            <p:cNvSpPr txBox="1"/>
            <p:nvPr/>
          </p:nvSpPr>
          <p:spPr>
            <a:xfrm>
              <a:off x="0" y="1462246"/>
              <a:ext cx="4942200" cy="496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99" u="none" cap="none" strike="noStrike">
                  <a:solidFill>
                    <a:srgbClr val="4A4849"/>
                  </a:solidFill>
                  <a:latin typeface="Arial"/>
                  <a:ea typeface="Arial"/>
                  <a:cs typeface="Arial"/>
                  <a:sym typeface="Arial"/>
                </a:rPr>
                <a:t>The </a:t>
              </a:r>
              <a:r>
                <a:rPr b="0" i="0" lang="en-US" sz="2199" u="sng" cap="none" strike="noStrike">
                  <a:solidFill>
                    <a:srgbClr val="4A4849"/>
                  </a:solidFill>
                  <a:latin typeface="Arial"/>
                  <a:ea typeface="Arial"/>
                  <a:cs typeface="Arial"/>
                  <a:sym typeface="Arial"/>
                  <a:hlinkClick r:id="rId6">
                    <a:extLst>
                      <a:ext uri="{A12FA001-AC4F-418D-AE19-62706E023703}">
                        <ahyp:hlinkClr val="tx"/>
                      </a:ext>
                    </a:extLst>
                  </a:hlinkClick>
                </a:rPr>
                <a:t>Municipal Bank of Los Angeles</a:t>
              </a:r>
              <a:r>
                <a:rPr b="0" i="0" lang="en-US" sz="2199" u="none" cap="none" strike="noStrike">
                  <a:solidFill>
                    <a:srgbClr val="4A4849"/>
                  </a:solidFill>
                  <a:latin typeface="Arial"/>
                  <a:ea typeface="Arial"/>
                  <a:cs typeface="Arial"/>
                  <a:sym typeface="Arial"/>
                </a:rPr>
                <a:t> (MBLA) is a non-profit financial institution owned by the city that aims to support economic growth, community reinvestment, and financial stability by investing in projects that support energy-efficient affordable housing, climate justice, and small businesses.</a:t>
              </a:r>
              <a:endParaRPr/>
            </a:p>
          </p:txBody>
        </p:sp>
        <p:sp>
          <p:nvSpPr>
            <p:cNvPr id="194" name="Google Shape;194;p7"/>
            <p:cNvSpPr txBox="1"/>
            <p:nvPr/>
          </p:nvSpPr>
          <p:spPr>
            <a:xfrm>
              <a:off x="0" y="-57150"/>
              <a:ext cx="49422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04</a:t>
              </a:r>
              <a:endParaRPr/>
            </a:p>
          </p:txBody>
        </p:sp>
        <p:sp>
          <p:nvSpPr>
            <p:cNvPr id="195" name="Google Shape;195;p7"/>
            <p:cNvSpPr txBox="1"/>
            <p:nvPr/>
          </p:nvSpPr>
          <p:spPr>
            <a:xfrm>
              <a:off x="0" y="715035"/>
              <a:ext cx="4942200" cy="51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Local</a:t>
              </a:r>
              <a:endParaRPr/>
            </a:p>
          </p:txBody>
        </p:sp>
      </p:grpSp>
      <p:sp>
        <p:nvSpPr>
          <p:cNvPr id="196" name="Google Shape;196;p7"/>
          <p:cNvSpPr txBox="1"/>
          <p:nvPr/>
        </p:nvSpPr>
        <p:spPr>
          <a:xfrm>
            <a:off x="962025" y="980101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1" lang="en-US" sz="2601" u="none" cap="none" strike="noStrike">
                <a:solidFill>
                  <a:srgbClr val="FAF6EE"/>
                </a:solidFill>
                <a:latin typeface="Arial"/>
                <a:ea typeface="Arial"/>
                <a:cs typeface="Arial"/>
                <a:sym typeface="Arial"/>
              </a:rPr>
              <a:t>See parts 2-4 for a deeper dive on each level of CJ policy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00" name="Shape 200"/>
        <p:cNvGrpSpPr/>
        <p:nvPr/>
      </p:nvGrpSpPr>
      <p:grpSpPr>
        <a:xfrm>
          <a:off x="0" y="0"/>
          <a:ext cx="0" cy="0"/>
          <a:chOff x="0" y="0"/>
          <a:chExt cx="0" cy="0"/>
        </a:xfrm>
      </p:grpSpPr>
      <p:sp>
        <p:nvSpPr>
          <p:cNvPr id="201" name="Google Shape;201;p8"/>
          <p:cNvSpPr txBox="1"/>
          <p:nvPr/>
        </p:nvSpPr>
        <p:spPr>
          <a:xfrm>
            <a:off x="962025" y="1133475"/>
            <a:ext cx="16297200" cy="212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6900">
                <a:solidFill>
                  <a:srgbClr val="4A4849"/>
                </a:solidFill>
              </a:rPr>
              <a:t>Who Supports Climate Justice in the US?</a:t>
            </a:r>
            <a:endParaRPr b="1" sz="6900">
              <a:solidFill>
                <a:srgbClr val="4A4849"/>
              </a:solidFill>
            </a:endParaRPr>
          </a:p>
        </p:txBody>
      </p:sp>
      <p:sp>
        <p:nvSpPr>
          <p:cNvPr id="202" name="Google Shape;202;p8"/>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203" name="Google Shape;203;p8"/>
          <p:cNvSpPr/>
          <p:nvPr/>
        </p:nvSpPr>
        <p:spPr>
          <a:xfrm>
            <a:off x="1029225" y="5019648"/>
            <a:ext cx="4785071" cy="4277996"/>
          </a:xfrm>
          <a:custGeom>
            <a:rect b="b" l="l" r="r" t="t"/>
            <a:pathLst>
              <a:path extrusionOk="0" h="4538988" w="5076998">
                <a:moveTo>
                  <a:pt x="0" y="0"/>
                </a:moveTo>
                <a:lnTo>
                  <a:pt x="5076998" y="0"/>
                </a:lnTo>
                <a:lnTo>
                  <a:pt x="5076998" y="4538988"/>
                </a:lnTo>
                <a:lnTo>
                  <a:pt x="0" y="4538988"/>
                </a:lnTo>
                <a:lnTo>
                  <a:pt x="0" y="0"/>
                </a:lnTo>
                <a:close/>
              </a:path>
            </a:pathLst>
          </a:custGeom>
          <a:blipFill rotWithShape="1">
            <a:blip r:embed="rId3">
              <a:alphaModFix/>
            </a:blip>
            <a:stretch>
              <a:fillRect b="0" l="0" r="0" t="0"/>
            </a:stretch>
          </a:blipFill>
          <a:ln>
            <a:noFill/>
          </a:ln>
        </p:spPr>
      </p:sp>
      <p:sp>
        <p:nvSpPr>
          <p:cNvPr id="204" name="Google Shape;204;p8"/>
          <p:cNvSpPr/>
          <p:nvPr/>
        </p:nvSpPr>
        <p:spPr>
          <a:xfrm>
            <a:off x="6639623" y="4905601"/>
            <a:ext cx="4721739" cy="4693296"/>
          </a:xfrm>
          <a:custGeom>
            <a:rect b="b" l="l" r="r" t="t"/>
            <a:pathLst>
              <a:path extrusionOk="0" h="4979624" w="5009803">
                <a:moveTo>
                  <a:pt x="0" y="0"/>
                </a:moveTo>
                <a:lnTo>
                  <a:pt x="5009804" y="0"/>
                </a:lnTo>
                <a:lnTo>
                  <a:pt x="5009804" y="4979624"/>
                </a:lnTo>
                <a:lnTo>
                  <a:pt x="0" y="4979624"/>
                </a:lnTo>
                <a:lnTo>
                  <a:pt x="0" y="0"/>
                </a:lnTo>
                <a:close/>
              </a:path>
            </a:pathLst>
          </a:custGeom>
          <a:blipFill rotWithShape="1">
            <a:blip r:embed="rId4">
              <a:alphaModFix/>
            </a:blip>
            <a:stretch>
              <a:fillRect b="0" l="0" r="0" t="0"/>
            </a:stretch>
          </a:blipFill>
          <a:ln>
            <a:noFill/>
          </a:ln>
        </p:spPr>
      </p:sp>
      <p:sp>
        <p:nvSpPr>
          <p:cNvPr id="205" name="Google Shape;205;p8"/>
          <p:cNvSpPr/>
          <p:nvPr/>
        </p:nvSpPr>
        <p:spPr>
          <a:xfrm>
            <a:off x="12249488" y="4972377"/>
            <a:ext cx="4722229" cy="3984785"/>
          </a:xfrm>
          <a:custGeom>
            <a:rect b="b" l="l" r="r" t="t"/>
            <a:pathLst>
              <a:path extrusionOk="0" h="4227889" w="5010323">
                <a:moveTo>
                  <a:pt x="0" y="0"/>
                </a:moveTo>
                <a:lnTo>
                  <a:pt x="5010323" y="0"/>
                </a:lnTo>
                <a:lnTo>
                  <a:pt x="5010323" y="4227890"/>
                </a:lnTo>
                <a:lnTo>
                  <a:pt x="0" y="4227890"/>
                </a:lnTo>
                <a:lnTo>
                  <a:pt x="0" y="0"/>
                </a:lnTo>
                <a:close/>
              </a:path>
            </a:pathLst>
          </a:custGeom>
          <a:blipFill rotWithShape="1">
            <a:blip r:embed="rId5">
              <a:alphaModFix/>
            </a:blip>
            <a:stretch>
              <a:fillRect b="0" l="0" r="0" t="0"/>
            </a:stretch>
          </a:blipFill>
          <a:ln>
            <a:noFill/>
          </a:ln>
        </p:spPr>
      </p:sp>
      <p:sp>
        <p:nvSpPr>
          <p:cNvPr id="206" name="Google Shape;206;p8"/>
          <p:cNvSpPr txBox="1"/>
          <p:nvPr/>
        </p:nvSpPr>
        <p:spPr>
          <a:xfrm>
            <a:off x="1029220" y="3395741"/>
            <a:ext cx="36402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01</a:t>
            </a:r>
            <a:endParaRPr/>
          </a:p>
        </p:txBody>
      </p:sp>
      <p:sp>
        <p:nvSpPr>
          <p:cNvPr id="207" name="Google Shape;207;p8"/>
          <p:cNvSpPr txBox="1"/>
          <p:nvPr/>
        </p:nvSpPr>
        <p:spPr>
          <a:xfrm>
            <a:off x="1029220" y="3977261"/>
            <a:ext cx="5009700" cy="7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Climate Justice Awareness and Support</a:t>
            </a:r>
            <a:endParaRPr/>
          </a:p>
        </p:txBody>
      </p:sp>
      <p:sp>
        <p:nvSpPr>
          <p:cNvPr id="208" name="Google Shape;208;p8"/>
          <p:cNvSpPr txBox="1"/>
          <p:nvPr/>
        </p:nvSpPr>
        <p:spPr>
          <a:xfrm>
            <a:off x="6639618" y="3395741"/>
            <a:ext cx="50097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02</a:t>
            </a:r>
            <a:endParaRPr/>
          </a:p>
        </p:txBody>
      </p:sp>
      <p:sp>
        <p:nvSpPr>
          <p:cNvPr id="209" name="Google Shape;209;p8"/>
          <p:cNvSpPr txBox="1"/>
          <p:nvPr/>
        </p:nvSpPr>
        <p:spPr>
          <a:xfrm>
            <a:off x="6639618" y="3977261"/>
            <a:ext cx="5009700" cy="7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Voting for Candidates Who Support Climate Justice</a:t>
            </a:r>
            <a:endParaRPr/>
          </a:p>
        </p:txBody>
      </p:sp>
      <p:sp>
        <p:nvSpPr>
          <p:cNvPr id="210" name="Google Shape;210;p8"/>
          <p:cNvSpPr txBox="1"/>
          <p:nvPr/>
        </p:nvSpPr>
        <p:spPr>
          <a:xfrm>
            <a:off x="12249497" y="3392566"/>
            <a:ext cx="3706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4A4849"/>
                </a:solidFill>
                <a:latin typeface="Arial"/>
                <a:ea typeface="Arial"/>
                <a:cs typeface="Arial"/>
                <a:sym typeface="Arial"/>
              </a:rPr>
              <a:t>03</a:t>
            </a:r>
            <a:endParaRPr/>
          </a:p>
        </p:txBody>
      </p:sp>
      <p:sp>
        <p:nvSpPr>
          <p:cNvPr id="211" name="Google Shape;211;p8"/>
          <p:cNvSpPr txBox="1"/>
          <p:nvPr/>
        </p:nvSpPr>
        <p:spPr>
          <a:xfrm>
            <a:off x="12249497" y="3974086"/>
            <a:ext cx="5009700" cy="38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99" u="none" cap="none" strike="noStrike">
                <a:solidFill>
                  <a:srgbClr val="4A4849"/>
                </a:solidFill>
                <a:latin typeface="Arial"/>
                <a:ea typeface="Arial"/>
                <a:cs typeface="Arial"/>
                <a:sym typeface="Arial"/>
              </a:rPr>
              <a:t>Climate Justice Policy Support</a:t>
            </a:r>
            <a:endParaRPr/>
          </a:p>
        </p:txBody>
      </p:sp>
      <p:sp>
        <p:nvSpPr>
          <p:cNvPr id="212" name="Google Shape;212;p8"/>
          <p:cNvSpPr txBox="1"/>
          <p:nvPr/>
        </p:nvSpPr>
        <p:spPr>
          <a:xfrm>
            <a:off x="1029225" y="980101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1" lang="en-US" sz="2601">
                <a:solidFill>
                  <a:srgbClr val="FAF6EE"/>
                </a:solidFill>
              </a:rPr>
              <a:t>Learn more from the </a:t>
            </a:r>
            <a:r>
              <a:rPr i="1" lang="en-US" sz="2601" u="sng">
                <a:solidFill>
                  <a:srgbClr val="FAF6EE"/>
                </a:solidFill>
                <a:hlinkClick r:id="rId6">
                  <a:extLst>
                    <a:ext uri="{A12FA001-AC4F-418D-AE19-62706E023703}">
                      <ahyp:hlinkClr val="tx"/>
                    </a:ext>
                  </a:extLst>
                </a:hlinkClick>
              </a:rPr>
              <a:t>Yale Program on Climate Change Communication</a:t>
            </a:r>
            <a:endParaRPr>
              <a:solidFill>
                <a:srgbClr val="FAF6EE"/>
              </a:solidFill>
            </a:endParaRPr>
          </a:p>
        </p:txBody>
      </p:sp>
      <p:sp>
        <p:nvSpPr>
          <p:cNvPr id="213" name="Google Shape;213;p8"/>
          <p:cNvSpPr txBox="1"/>
          <p:nvPr/>
        </p:nvSpPr>
        <p:spPr>
          <a:xfrm>
            <a:off x="13331522" y="9197725"/>
            <a:ext cx="3640200" cy="277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lang="en-US" sz="1801">
                <a:solidFill>
                  <a:srgbClr val="4A4849"/>
                </a:solidFill>
              </a:rPr>
              <a:t>Figures from </a:t>
            </a:r>
            <a:r>
              <a:rPr b="0" i="0" lang="en-US" sz="1801" u="none" cap="none" strike="noStrike">
                <a:solidFill>
                  <a:srgbClr val="4A4849"/>
                </a:solidFill>
                <a:latin typeface="Arial"/>
                <a:ea typeface="Arial"/>
                <a:cs typeface="Arial"/>
                <a:sym typeface="Arial"/>
              </a:rPr>
              <a:t>Carmen et. al.</a:t>
            </a:r>
            <a:r>
              <a:rPr lang="en-US" sz="1801">
                <a:solidFill>
                  <a:srgbClr val="4A4849"/>
                </a:solidFill>
              </a:rPr>
              <a:t> (</a:t>
            </a:r>
            <a:r>
              <a:rPr b="0" i="0" lang="en-US" sz="1801" u="none" cap="none" strike="noStrike">
                <a:solidFill>
                  <a:srgbClr val="4A4849"/>
                </a:solidFill>
                <a:latin typeface="Arial"/>
                <a:ea typeface="Arial"/>
                <a:cs typeface="Arial"/>
                <a:sym typeface="Arial"/>
              </a:rPr>
              <a:t>2023)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17" name="Shape 217"/>
        <p:cNvGrpSpPr/>
        <p:nvPr/>
      </p:nvGrpSpPr>
      <p:grpSpPr>
        <a:xfrm>
          <a:off x="0" y="0"/>
          <a:ext cx="0" cy="0"/>
          <a:chOff x="0" y="0"/>
          <a:chExt cx="0" cy="0"/>
        </a:xfrm>
      </p:grpSpPr>
      <p:sp>
        <p:nvSpPr>
          <p:cNvPr id="218" name="Google Shape;218;p9"/>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04467C"/>
          </a:solidFill>
          <a:ln>
            <a:noFill/>
          </a:ln>
        </p:spPr>
      </p:sp>
      <p:sp>
        <p:nvSpPr>
          <p:cNvPr id="219" name="Google Shape;219;p9"/>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20" name="Google Shape;220;p9"/>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115929" r="-63626" t="0"/>
            </a:stretch>
          </a:blipFill>
          <a:ln>
            <a:noFill/>
          </a:ln>
        </p:spPr>
      </p:sp>
      <p:sp>
        <p:nvSpPr>
          <p:cNvPr id="221" name="Google Shape;221;p9"/>
          <p:cNvSpPr txBox="1"/>
          <p:nvPr/>
        </p:nvSpPr>
        <p:spPr>
          <a:xfrm>
            <a:off x="962025" y="1116806"/>
            <a:ext cx="10757475"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999" u="none" cap="none" strike="noStrike">
                <a:solidFill>
                  <a:srgbClr val="4A4849"/>
                </a:solidFill>
                <a:latin typeface="Arial"/>
                <a:ea typeface="Arial"/>
                <a:cs typeface="Arial"/>
                <a:sym typeface="Arial"/>
              </a:rPr>
              <a:t>Review: </a:t>
            </a:r>
            <a:r>
              <a:rPr b="1" i="1" lang="en-US" sz="6999" u="none" cap="none" strike="noStrike">
                <a:solidFill>
                  <a:srgbClr val="4A4849"/>
                </a:solidFill>
                <a:latin typeface="Arial"/>
                <a:ea typeface="Arial"/>
                <a:cs typeface="Arial"/>
                <a:sym typeface="Arial"/>
              </a:rPr>
              <a:t>How can policy and policymaking foster climate justice?</a:t>
            </a:r>
            <a:endParaRPr/>
          </a:p>
        </p:txBody>
      </p:sp>
      <p:sp>
        <p:nvSpPr>
          <p:cNvPr id="222" name="Google Shape;222;p9"/>
          <p:cNvSpPr txBox="1"/>
          <p:nvPr/>
        </p:nvSpPr>
        <p:spPr>
          <a:xfrm>
            <a:off x="962025" y="5091493"/>
            <a:ext cx="10679100" cy="3202800"/>
          </a:xfrm>
          <a:prstGeom prst="rect">
            <a:avLst/>
          </a:prstGeom>
          <a:noFill/>
          <a:ln>
            <a:noFill/>
          </a:ln>
        </p:spPr>
        <p:txBody>
          <a:bodyPr anchorCtr="0" anchor="t" bIns="0" lIns="0" spcFirstLastPara="1" rIns="0" wrap="square" tIns="0">
            <a:spAutoFit/>
          </a:bodyPr>
          <a:lstStyle/>
          <a:p>
            <a:pPr indent="-33661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There is disproportionately low attention to climate justice even when attention to climate change is high</a:t>
            </a:r>
            <a:endParaRPr/>
          </a:p>
          <a:p>
            <a:pPr indent="-33661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This lack of energy for reform relates to a losing battle of ideas</a:t>
            </a:r>
            <a:endParaRPr/>
          </a:p>
          <a:p>
            <a:pPr indent="-33661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There needs to be radical changes to policy and policymaking to transform the economy and society while addressing climate change</a:t>
            </a:r>
            <a:endParaRPr/>
          </a:p>
          <a:p>
            <a:pPr indent="-33661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There is a major gap between what is required and what happens</a:t>
            </a:r>
            <a:endParaRPr/>
          </a:p>
          <a:p>
            <a:pPr indent="-336613" lvl="1" marL="457200" marR="0" rtl="0" algn="l">
              <a:lnSpc>
                <a:spcPct val="100000"/>
              </a:lnSpc>
              <a:spcBef>
                <a:spcPts val="0"/>
              </a:spcBef>
              <a:spcAft>
                <a:spcPts val="0"/>
              </a:spcAft>
              <a:buClr>
                <a:srgbClr val="4A4849"/>
              </a:buClr>
              <a:buSzPts val="2601"/>
              <a:buFont typeface="Arial"/>
              <a:buAutoNum type="arabicPeriod"/>
            </a:pPr>
            <a:r>
              <a:rPr b="0" i="0" lang="en-US" sz="2601" u="none" cap="none" strike="noStrike">
                <a:solidFill>
                  <a:srgbClr val="4A4849"/>
                </a:solidFill>
                <a:latin typeface="Arial"/>
                <a:ea typeface="Arial"/>
                <a:cs typeface="Arial"/>
                <a:sym typeface="Arial"/>
              </a:rPr>
              <a:t>These problems prompt debates among climate justice scholars (and activists) about how to responda</a:t>
            </a:r>
            <a:endParaRPr/>
          </a:p>
        </p:txBody>
      </p:sp>
      <p:sp>
        <p:nvSpPr>
          <p:cNvPr id="223" name="Google Shape;223;p9"/>
          <p:cNvSpPr txBox="1"/>
          <p:nvPr/>
        </p:nvSpPr>
        <p:spPr>
          <a:xfrm>
            <a:off x="962025" y="4572641"/>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Summary of argument</a:t>
            </a:r>
            <a:endParaRPr/>
          </a:p>
        </p:txBody>
      </p:sp>
      <p:sp>
        <p:nvSpPr>
          <p:cNvPr id="224" name="Google Shape;224;p9"/>
          <p:cNvSpPr txBox="1"/>
          <p:nvPr/>
        </p:nvSpPr>
        <p:spPr>
          <a:xfrm>
            <a:off x="962025" y="8617068"/>
            <a:ext cx="10679175" cy="8007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601" u="none" cap="none" strike="noStrike">
                <a:solidFill>
                  <a:srgbClr val="4A4849"/>
                </a:solidFill>
                <a:latin typeface="Arial"/>
                <a:ea typeface="Arial"/>
                <a:cs typeface="Arial"/>
                <a:sym typeface="Arial"/>
              </a:rPr>
              <a:t>What are some ideas </a:t>
            </a:r>
            <a:r>
              <a:rPr b="1" i="1" lang="en-US" sz="2601" u="none" cap="none" strike="noStrike">
                <a:solidFill>
                  <a:srgbClr val="4A4849"/>
                </a:solidFill>
                <a:latin typeface="Arial"/>
                <a:ea typeface="Arial"/>
                <a:cs typeface="Arial"/>
                <a:sym typeface="Arial"/>
              </a:rPr>
              <a:t>you</a:t>
            </a:r>
            <a:r>
              <a:rPr b="1" i="0" lang="en-US" sz="2601" u="none" cap="none" strike="noStrike">
                <a:solidFill>
                  <a:srgbClr val="4A4849"/>
                </a:solidFill>
                <a:latin typeface="Arial"/>
                <a:ea typeface="Arial"/>
                <a:cs typeface="Arial"/>
                <a:sym typeface="Arial"/>
              </a:rPr>
              <a:t> have for how policy(making) can foster climate justice?</a:t>
            </a:r>
            <a:endParaRPr/>
          </a:p>
        </p:txBody>
      </p:sp>
      <p:sp>
        <p:nvSpPr>
          <p:cNvPr id="225" name="Google Shape;225;p9"/>
          <p:cNvSpPr txBox="1"/>
          <p:nvPr/>
        </p:nvSpPr>
        <p:spPr>
          <a:xfrm>
            <a:off x="12346417" y="1320440"/>
            <a:ext cx="5705100" cy="246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599">
                <a:solidFill>
                  <a:srgbClr val="FFFFFF"/>
                </a:solidFill>
              </a:rPr>
              <a:t>Photo courtesy of </a:t>
            </a:r>
            <a:r>
              <a:rPr lang="en-US" sz="1599" u="sng">
                <a:solidFill>
                  <a:schemeClr val="hlink"/>
                </a:solidFill>
                <a:hlinkClick r:id="rId4"/>
              </a:rPr>
              <a:t>Rolandave Bola </a:t>
            </a:r>
            <a:r>
              <a:rPr lang="en-US" sz="1599">
                <a:solidFill>
                  <a:srgbClr val="FFFFFF"/>
                </a:solidFill>
              </a:rPr>
              <a:t>on Flickr. License: CC BY.</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D1872214E7E4AA66A0644C9DCCEFF" ma:contentTypeVersion="20" ma:contentTypeDescription="Create a new document." ma:contentTypeScope="" ma:versionID="b64c251d96184546e269a72f928e5bcc">
  <xsd:schema xmlns:xsd="http://www.w3.org/2001/XMLSchema" xmlns:xs="http://www.w3.org/2001/XMLSchema" xmlns:p="http://schemas.microsoft.com/office/2006/metadata/properties" xmlns:ns2="ce0de229-b968-460b-bfa6-c309bf067a33" xmlns:ns3="b2272a47-6a34-441e-975c-341e732a1f8b" targetNamespace="http://schemas.microsoft.com/office/2006/metadata/properties" ma:root="true" ma:fieldsID="88720662ca1d06016b9613cbd979157d" ns2:_="" ns3:_="">
    <xsd:import namespace="ce0de229-b968-460b-bfa6-c309bf067a33"/>
    <xsd:import namespace="b2272a47-6a34-441e-975c-341e732a1f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ateCreat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e229-b968-460b-bfa6-c309bf067a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Created" ma:index="20" nillable="true" ma:displayName="Date Created" ma:format="DateOnly" ma:internalName="DateCreat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272a47-6a34-441e-975c-341e732a1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e604a0-3b80-4256-b30c-b3eb53d14f4e}" ma:internalName="TaxCatchAll" ma:showField="CatchAllData" ma:web="b2272a47-6a34-441e-975c-341e732a1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272a47-6a34-441e-975c-341e732a1f8b" xsi:nil="true"/>
    <DateCreated xmlns="ce0de229-b968-460b-bfa6-c309bf067a33" xsi:nil="true"/>
    <lcf76f155ced4ddcb4097134ff3c332f xmlns="ce0de229-b968-460b-bfa6-c309bf067a3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23628A9-D799-4324-8AE2-50336F4EC9B1}"/>
</file>

<file path=customXml/itemProps2.xml><?xml version="1.0" encoding="utf-8"?>
<ds:datastoreItem xmlns:ds="http://schemas.openxmlformats.org/officeDocument/2006/customXml" ds:itemID="{701BEE60-D7EF-4CB3-8835-724752DF105A}"/>
</file>

<file path=customXml/itemProps3.xml><?xml version="1.0" encoding="utf-8"?>
<ds:datastoreItem xmlns:ds="http://schemas.openxmlformats.org/officeDocument/2006/customXml" ds:itemID="{42116F93-F374-43B6-97A4-99E8C94E63F8}"/>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0x0101001F4D1872214E7E4AA66A0644C9DCCEFF</vt:lpwstr>
  </property>
</Properties>
</file>