
<file path=[Content_Types].xml><?xml version="1.0" encoding="utf-8"?>
<Types xmlns="http://schemas.openxmlformats.org/package/2006/content-types">
  <Default Extension="jpg" ContentType="image/jpeg"/>
  <Default Extension="odttf" ContentType="application/vnd.openxmlformats-officedocument.obfuscatedFont"/>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custom-properties" Target="docProps/custom.xml"/><Relationship Id="rId2" Type="http://schemas.openxmlformats.org/officeDocument/2006/relationships/officeDocument" Target="ppt/presentation.xml"/><Relationship Id="rId1"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10287000" cx="18288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31" roundtripDataSignature="AMtx7mhSog3wmSDOxaRDD8PJNyenJwByM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3" Type="http://schemas.openxmlformats.org/officeDocument/2006/relationships/slide" Target="slides/slide8.xml"/><Relationship Id="rId18" Type="http://schemas.openxmlformats.org/officeDocument/2006/relationships/slide" Target="slides/slide13.xml"/><Relationship Id="rId21" Type="http://schemas.openxmlformats.org/officeDocument/2006/relationships/slide" Target="slides/slide16.xml"/><Relationship Id="rId3" Type="http://schemas.openxmlformats.org/officeDocument/2006/relationships/presProps" Target="presProps.xml"/><Relationship Id="rId34" Type="http://schemas.openxmlformats.org/officeDocument/2006/relationships/customXml" Target="../customXml/item3.xml"/><Relationship Id="rId25" Type="http://schemas.openxmlformats.org/officeDocument/2006/relationships/slide" Target="slides/slide20.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customXml" Target="../customXml/item2.xml"/><Relationship Id="rId20" Type="http://schemas.openxmlformats.org/officeDocument/2006/relationships/slide" Target="slides/slide15.xml"/><Relationship Id="rId2" Type="http://schemas.openxmlformats.org/officeDocument/2006/relationships/viewProps" Target="viewProps.xml"/><Relationship Id="rId29" Type="http://schemas.openxmlformats.org/officeDocument/2006/relationships/slide" Target="slides/slide24.xml"/><Relationship Id="rId16" Type="http://schemas.openxmlformats.org/officeDocument/2006/relationships/slide" Target="slides/slide11.xml"/><Relationship Id="rId24" Type="http://schemas.openxmlformats.org/officeDocument/2006/relationships/slide" Target="slides/slide19.xml"/><Relationship Id="rId1" Type="http://schemas.openxmlformats.org/officeDocument/2006/relationships/theme" Target="theme/theme1.xml"/><Relationship Id="rId6" Type="http://schemas.openxmlformats.org/officeDocument/2006/relationships/slide" Target="slides/slide1.xml"/><Relationship Id="rId11" Type="http://schemas.openxmlformats.org/officeDocument/2006/relationships/slide" Target="slides/slide6.xml"/><Relationship Id="rId32" Type="http://schemas.openxmlformats.org/officeDocument/2006/relationships/customXml" Target="../customXml/item1.xml"/><Relationship Id="rId23" Type="http://schemas.openxmlformats.org/officeDocument/2006/relationships/slide" Target="slides/slide18.xml"/><Relationship Id="rId28" Type="http://schemas.openxmlformats.org/officeDocument/2006/relationships/slide" Target="slides/slide23.xml"/><Relationship Id="rId5" Type="http://schemas.openxmlformats.org/officeDocument/2006/relationships/notesMaster" Target="notesMasters/notesMaster1.xml"/><Relationship Id="rId15" Type="http://schemas.openxmlformats.org/officeDocument/2006/relationships/slide" Target="slides/slide10.xml"/><Relationship Id="rId31" Type="http://customschemas.google.com/relationships/presentationmetadata" Target="metadata"/><Relationship Id="rId10" Type="http://schemas.openxmlformats.org/officeDocument/2006/relationships/slide" Target="slides/slide5.xml"/><Relationship Id="rId19" Type="http://schemas.openxmlformats.org/officeDocument/2006/relationships/slide" Target="slides/slide14.xml"/><Relationship Id="rId22" Type="http://schemas.openxmlformats.org/officeDocument/2006/relationships/slide" Target="slides/slide17.xml"/><Relationship Id="rId4" Type="http://schemas.openxmlformats.org/officeDocument/2006/relationships/slideMaster" Target="slideMasters/slideMaster1.xml"/><Relationship Id="rId9" Type="http://schemas.openxmlformats.org/officeDocument/2006/relationships/slide" Target="slides/slide4.xml"/><Relationship Id="rId27" Type="http://schemas.openxmlformats.org/officeDocument/2006/relationships/slide" Target="slides/slide22.xml"/><Relationship Id="rId30" Type="http://schemas.openxmlformats.org/officeDocument/2006/relationships/slide" Target="slides/slide25.xml"/><Relationship Id="rId14" Type="http://schemas.openxmlformats.org/officeDocument/2006/relationships/slide" Target="slides/slide9.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1" name="Google Shape;22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4" name="Google Shape;23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6" name="Google Shape;24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7" name="Google Shape;25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5" name="Google Shape;27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3" name="Google Shape;29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2" name="Google Shape;31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9" name="Google Shape;32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8" name="Google Shape;34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7" name="Google Shape;367;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9" name="Google Shape;9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8" name="Google Shape;378;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7" name="Google Shape;387;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4" name="Google Shape;404;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7" name="Google Shape;417;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a0047aa10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4" name="Google Shape;424;g3a0047aa109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7016751168_1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1" name="Google Shape;431;g37016751168_1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4" name="Google Shape;11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6" name="Google Shape;13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6" name="Google Shape;14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7" name="Google Shape;15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5" name="Google Shape;17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7" name="Google Shape;19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8" name="Google Shape;20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3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5"/>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36"/>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6"/>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7"/>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7"/>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9"/>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9"/>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0" name="Google Shape;30;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3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0"/>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6" name="Google Shape;36;p30"/>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7" name="Google Shape;37;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31"/>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3" name="Google Shape;43;p31"/>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4" name="Google Shape;44;p31"/>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31"/>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3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3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3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3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33"/>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33"/>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7" name="Google Shape;57;p33"/>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8" name="Google Shape;58;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34"/>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34"/>
          <p:cNvSpPr/>
          <p:nvPr>
            <p:ph idx="2" type="pic"/>
          </p:nvPr>
        </p:nvSpPr>
        <p:spPr>
          <a:xfrm>
            <a:off x="1792288" y="612775"/>
            <a:ext cx="5486400" cy="4114800"/>
          </a:xfrm>
          <a:prstGeom prst="rect">
            <a:avLst/>
          </a:prstGeom>
          <a:noFill/>
          <a:ln>
            <a:noFill/>
          </a:ln>
        </p:spPr>
      </p:sp>
      <p:sp>
        <p:nvSpPr>
          <p:cNvPr id="64" name="Google Shape;64;p34"/>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5" name="Google Shape;65;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hyperlink" Target="https://www.flickr.com/photos/qampnet/14837318545" TargetMode="External"/><Relationship Id="rId5" Type="http://schemas.openxmlformats.org/officeDocument/2006/relationships/hyperlink" Target="https://ocw.mit.edu/help/faq-fair-use/"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hyperlink" Target="https://mit-serc.pubpub.org/pub/the-cloud-is-material/release/2"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s://link.springer.com/article/10.17269/s41997-021-00497-5#Fig1" TargetMode="External"/><Relationship Id="rId4" Type="http://schemas.openxmlformats.org/officeDocument/2006/relationships/image" Target="../media/image5.png"/><Relationship Id="rId5" Type="http://schemas.openxmlformats.org/officeDocument/2006/relationships/hyperlink" Target="https://link.springer.com/article/10.17269/s41997-021-00497-5#Fig1"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hyperlink" Target="https://ieeexplore.ieee.org/document/9033126" TargetMode="External"/><Relationship Id="rId5" Type="http://schemas.openxmlformats.org/officeDocument/2006/relationships/hyperlink" Target="https://ocw.mit.edu/help/faq-fair-use/"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hyperlink" Target="https://onlinelibrary.wiley.com/doi/abs/10.1002/jee.20485" TargetMode="External"/><Relationship Id="rId4" Type="http://schemas.openxmlformats.org/officeDocument/2006/relationships/hyperlink" Target="https://www.canva.com/design/DAGAonUifMI/e5IYlDomygKNzJUydQr41A/edit"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hyperlink" Target="https://www.ischool.berkeley.edu/news/2019/why-we-need-data-science-fight-climate-justice" TargetMode="External"/><Relationship Id="rId5" Type="http://schemas.openxmlformats.org/officeDocument/2006/relationships/hyperlink" Target="https://www.canva.com/design/DAFruGz8w5M/HdobyfSdvEMC8Yu_7JgtTw/edit?utm_content=DAFruGz8w5M&amp;utm_campaign=designshare&amp;utm_medium=link2&amp;utm_source=sharebutton" TargetMode="External"/><Relationship Id="rId6" Type="http://schemas.openxmlformats.org/officeDocument/2006/relationships/hyperlink" Target="https://ocw.mit.edu/help/faq-fair-use/"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hyperlink" Target="https://youtu.be/ijSbFPdd-Mw?si=cn3JOuKXDqpaZASz" TargetMode="External"/><Relationship Id="rId5" Type="http://schemas.openxmlformats.org/officeDocument/2006/relationships/hyperlink" Target="https://www.canva.com/design/DAF-HWn18M8/mawGWZHAqc5xpbNHFL-zyQ/edit" TargetMode="External"/><Relationship Id="rId6" Type="http://schemas.openxmlformats.org/officeDocument/2006/relationships/hyperlink" Target="https://ocw.mit.edu/help/faq-fair-use/"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hyperlink" Target="https://www.flickr.com/photos/14738242@N00/120921019"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s://www.annualreviews.org/doi/abs/10.1146/annurev-environ-082508-094348" TargetMode="External"/><Relationship Id="rId4" Type="http://schemas.openxmlformats.org/officeDocument/2006/relationships/image" Target="../media/image3.jpg"/><Relationship Id="rId5" Type="http://schemas.openxmlformats.org/officeDocument/2006/relationships/hyperlink" Target="https://www.flickr.com/photos/number7cloud/34168280266/"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0.png"/><Relationship Id="rId4" Type="http://schemas.openxmlformats.org/officeDocument/2006/relationships/hyperlink" Target="https://www.flickr.com/photos/101383158@N02/10407355745"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hyperlink" Target="https://www.ncbi.nlm.nih.gov/books/NBK538716/" TargetMode="External"/><Relationship Id="rId4" Type="http://schemas.openxmlformats.org/officeDocument/2006/relationships/hyperlink" Target="https://data2x.org/wp-content/uploads/2022/11/Bedrock-of-Climate-Justice-Brief-Final-221104.pdf" TargetMode="External"/><Relationship Id="rId11" Type="http://schemas.openxmlformats.org/officeDocument/2006/relationships/hyperlink" Target="https://worldview.earthdata.nasa.gov/?v=-74.09138906229181%2C14.465061873993779%2C-58.890251549597465%2C21.476816135357414&amp;em=true&amp;l=Coastlines_15m%2CVIIRS_SNPP_DayNightBand_ENCC%2CMODIS_Terra_CorrectedReflectance_TrueColor&amp;lg=true&amp;l1=Coastlines_15m%2CVIIRS_SNPP_DayNightBand_ENCC%2CMODIS_Terra_CorrectedReflectance_TrueColor&amp;lg1=true&amp;ca=true&amp;cv=54&amp;t=2017-09-13-T17%3A28%3A50Z&amp;t1=2017-10-30-T17%3A28%3A50Z" TargetMode="External"/><Relationship Id="rId10" Type="http://schemas.openxmlformats.org/officeDocument/2006/relationships/hyperlink" Target="https://genderclimatetracker.org" TargetMode="External"/><Relationship Id="rId9" Type="http://schemas.openxmlformats.org/officeDocument/2006/relationships/hyperlink" Target="https://www.climatechange.ai/" TargetMode="External"/><Relationship Id="rId5" Type="http://schemas.openxmlformats.org/officeDocument/2006/relationships/hyperlink" Target="https://www.canva.com/link?target=https%3A%2F%2Fclimate.mit.edu%2Fposts%2Fenvironmental-engineering-and-climate-justice-interview-juliana-mitkiewicz&amp;design=DAGAo3Dv-Zw&amp;accessRole=owner&amp;linkSource=comment" TargetMode="External"/><Relationship Id="rId6" Type="http://schemas.openxmlformats.org/officeDocument/2006/relationships/hyperlink" Target="https://www.sac-isc.gc.ca/eng/1614385724108/1614385746844" TargetMode="External"/><Relationship Id="rId7" Type="http://schemas.openxmlformats.org/officeDocument/2006/relationships/hyperlink" Target="https://www.nrel.gov/index.html" TargetMode="External"/><Relationship Id="rId8" Type="http://schemas.openxmlformats.org/officeDocument/2006/relationships/hyperlink" Target="https://www.ewb-usa.org/give/"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hyperlink" Target="https://ieeexplore.ieee.org/document/9033126" TargetMode="External"/><Relationship Id="rId4" Type="http://schemas.openxmlformats.org/officeDocument/2006/relationships/hyperlink" Target="https://www.tandfonline.com/doi/full/10.1080/13504622.2023.2181265" TargetMode="External"/><Relationship Id="rId5" Type="http://schemas.openxmlformats.org/officeDocument/2006/relationships/hyperlink" Target="https://www.acs.org/education/policies/acs-approval-program/news/climate-justice-in-chemistry-curricula.html" TargetMode="External"/><Relationship Id="rId6" Type="http://schemas.openxmlformats.org/officeDocument/2006/relationships/hyperlink" Target="https://www.sac-isc.gc.ca/eng/1614385724108/1614385746844" TargetMode="External"/><Relationship Id="rId7" Type="http://schemas.openxmlformats.org/officeDocument/2006/relationships/hyperlink" Target="https://doi.org/10.21428/2c646de5.031d4553" TargetMode="External"/><Relationship Id="rId8" Type="http://schemas.openxmlformats.org/officeDocument/2006/relationships/hyperlink" Target="https://doi.org/10.17269/s41997-021-00497-5"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hyperlink" Target="https://ocw.mit.edu" TargetMode="External"/><Relationship Id="rId4" Type="http://schemas.openxmlformats.org/officeDocument/2006/relationships/hyperlink" Target="https://ocw.mit.edu/term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hyperlink" Target="https://www.flickr.com/photos/36234114@N00/4866414340"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hyperlink" Target="https://www.flickr.com/photos/35034363287@N01/3009745973"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3.jpg"/><Relationship Id="rId4" Type="http://schemas.openxmlformats.org/officeDocument/2006/relationships/hyperlink" Target="https://ocw.mit.edu/help/faq-fair-use/"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83" name="Shape 83"/>
        <p:cNvGrpSpPr/>
        <p:nvPr/>
      </p:nvGrpSpPr>
      <p:grpSpPr>
        <a:xfrm>
          <a:off x="0" y="0"/>
          <a:ext cx="0" cy="0"/>
          <a:chOff x="0" y="0"/>
          <a:chExt cx="0" cy="0"/>
        </a:xfrm>
      </p:grpSpPr>
      <p:grpSp>
        <p:nvGrpSpPr>
          <p:cNvPr id="84" name="Google Shape;84;p1"/>
          <p:cNvGrpSpPr/>
          <p:nvPr/>
        </p:nvGrpSpPr>
        <p:grpSpPr>
          <a:xfrm>
            <a:off x="-1248082" y="6254295"/>
            <a:ext cx="20784165" cy="4091084"/>
            <a:chOff x="0" y="-38100"/>
            <a:chExt cx="5474019" cy="1077487"/>
          </a:xfrm>
        </p:grpSpPr>
        <p:sp>
          <p:nvSpPr>
            <p:cNvPr id="85" name="Google Shape;85;p1"/>
            <p:cNvSpPr/>
            <p:nvPr/>
          </p:nvSpPr>
          <p:spPr>
            <a:xfrm>
              <a:off x="0" y="0"/>
              <a:ext cx="5474019" cy="1039387"/>
            </a:xfrm>
            <a:custGeom>
              <a:rect b="b" l="l" r="r" t="t"/>
              <a:pathLst>
                <a:path extrusionOk="0" h="1039387" w="5474019">
                  <a:moveTo>
                    <a:pt x="0" y="0"/>
                  </a:moveTo>
                  <a:lnTo>
                    <a:pt x="5474019" y="0"/>
                  </a:lnTo>
                  <a:lnTo>
                    <a:pt x="5474019" y="1039387"/>
                  </a:lnTo>
                  <a:lnTo>
                    <a:pt x="0" y="1039387"/>
                  </a:lnTo>
                  <a:close/>
                </a:path>
              </a:pathLst>
            </a:custGeom>
            <a:solidFill>
              <a:srgbClr val="5B85A9"/>
            </a:solidFill>
            <a:ln>
              <a:noFill/>
            </a:ln>
          </p:spPr>
        </p:sp>
        <p:sp>
          <p:nvSpPr>
            <p:cNvPr id="86" name="Google Shape;86;p1"/>
            <p:cNvSpPr txBox="1"/>
            <p:nvPr/>
          </p:nvSpPr>
          <p:spPr>
            <a:xfrm>
              <a:off x="0" y="-38100"/>
              <a:ext cx="5474019" cy="1077487"/>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7" name="Google Shape;87;p1"/>
          <p:cNvSpPr/>
          <p:nvPr/>
        </p:nvSpPr>
        <p:spPr>
          <a:xfrm>
            <a:off x="1028700" y="6728865"/>
            <a:ext cx="6366474" cy="6530730"/>
          </a:xfrm>
          <a:custGeom>
            <a:rect b="b" l="l" r="r" t="t"/>
            <a:pathLst>
              <a:path extrusionOk="0" h="6513830" w="6350000">
                <a:moveTo>
                  <a:pt x="6350000" y="2532380"/>
                </a:moveTo>
                <a:lnTo>
                  <a:pt x="5721350" y="2030730"/>
                </a:lnTo>
                <a:lnTo>
                  <a:pt x="5721350" y="1226820"/>
                </a:lnTo>
                <a:lnTo>
                  <a:pt x="4936490" y="1047750"/>
                </a:lnTo>
                <a:lnTo>
                  <a:pt x="4588510" y="322580"/>
                </a:lnTo>
                <a:lnTo>
                  <a:pt x="3803650" y="501650"/>
                </a:lnTo>
                <a:lnTo>
                  <a:pt x="3175000" y="0"/>
                </a:lnTo>
                <a:lnTo>
                  <a:pt x="2546350" y="501650"/>
                </a:lnTo>
                <a:lnTo>
                  <a:pt x="1761490" y="322580"/>
                </a:lnTo>
                <a:lnTo>
                  <a:pt x="1413510" y="1047750"/>
                </a:lnTo>
                <a:lnTo>
                  <a:pt x="628650" y="1226820"/>
                </a:lnTo>
                <a:lnTo>
                  <a:pt x="628650" y="2030730"/>
                </a:lnTo>
                <a:lnTo>
                  <a:pt x="0" y="2532380"/>
                </a:lnTo>
                <a:lnTo>
                  <a:pt x="349250" y="3256280"/>
                </a:lnTo>
                <a:lnTo>
                  <a:pt x="0" y="3981450"/>
                </a:lnTo>
                <a:lnTo>
                  <a:pt x="628650" y="4483100"/>
                </a:lnTo>
                <a:lnTo>
                  <a:pt x="628650" y="5287010"/>
                </a:lnTo>
                <a:lnTo>
                  <a:pt x="1413510" y="5466080"/>
                </a:lnTo>
                <a:lnTo>
                  <a:pt x="1761490" y="6191250"/>
                </a:lnTo>
                <a:lnTo>
                  <a:pt x="2546350" y="6012180"/>
                </a:lnTo>
                <a:lnTo>
                  <a:pt x="3175000" y="6513830"/>
                </a:lnTo>
                <a:lnTo>
                  <a:pt x="3803650" y="6012180"/>
                </a:lnTo>
                <a:lnTo>
                  <a:pt x="4588510" y="6191250"/>
                </a:lnTo>
                <a:lnTo>
                  <a:pt x="4936490" y="5466080"/>
                </a:lnTo>
                <a:lnTo>
                  <a:pt x="5721350" y="5287010"/>
                </a:lnTo>
                <a:lnTo>
                  <a:pt x="5721350" y="4483100"/>
                </a:lnTo>
                <a:lnTo>
                  <a:pt x="6350000" y="3981450"/>
                </a:lnTo>
                <a:lnTo>
                  <a:pt x="6000750" y="3256280"/>
                </a:lnTo>
                <a:close/>
              </a:path>
            </a:pathLst>
          </a:custGeom>
          <a:solidFill>
            <a:srgbClr val="FAF6EE"/>
          </a:solidFill>
          <a:ln cap="flat" cmpd="sng" w="12700">
            <a:solidFill>
              <a:srgbClr val="000000"/>
            </a:solidFill>
            <a:prstDash val="solid"/>
            <a:round/>
            <a:headEnd len="sm" w="sm" type="none"/>
            <a:tailEnd len="sm" w="sm" type="none"/>
          </a:ln>
        </p:spPr>
      </p:sp>
      <p:grpSp>
        <p:nvGrpSpPr>
          <p:cNvPr id="88" name="Google Shape;88;p1"/>
          <p:cNvGrpSpPr/>
          <p:nvPr/>
        </p:nvGrpSpPr>
        <p:grpSpPr>
          <a:xfrm>
            <a:off x="-1248082" y="-1233584"/>
            <a:ext cx="20784165" cy="1805084"/>
            <a:chOff x="0" y="-38100"/>
            <a:chExt cx="5474019" cy="475413"/>
          </a:xfrm>
        </p:grpSpPr>
        <p:sp>
          <p:nvSpPr>
            <p:cNvPr id="89" name="Google Shape;89;p1"/>
            <p:cNvSpPr/>
            <p:nvPr/>
          </p:nvSpPr>
          <p:spPr>
            <a:xfrm>
              <a:off x="0" y="0"/>
              <a:ext cx="5474019" cy="437313"/>
            </a:xfrm>
            <a:custGeom>
              <a:rect b="b" l="l" r="r" t="t"/>
              <a:pathLst>
                <a:path extrusionOk="0" h="437313" w="5474019">
                  <a:moveTo>
                    <a:pt x="0" y="0"/>
                  </a:moveTo>
                  <a:lnTo>
                    <a:pt x="5474019" y="0"/>
                  </a:lnTo>
                  <a:lnTo>
                    <a:pt x="5474019" y="437313"/>
                  </a:lnTo>
                  <a:lnTo>
                    <a:pt x="0" y="437313"/>
                  </a:lnTo>
                  <a:close/>
                </a:path>
              </a:pathLst>
            </a:custGeom>
            <a:solidFill>
              <a:srgbClr val="4A4849"/>
            </a:solidFill>
            <a:ln>
              <a:noFill/>
            </a:ln>
          </p:spPr>
        </p:sp>
        <p:sp>
          <p:nvSpPr>
            <p:cNvPr id="90" name="Google Shape;90;p1"/>
            <p:cNvSpPr txBox="1"/>
            <p:nvPr/>
          </p:nvSpPr>
          <p:spPr>
            <a:xfrm>
              <a:off x="0" y="-38100"/>
              <a:ext cx="5474019" cy="475413"/>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91" name="Google Shape;91;p1"/>
          <p:cNvSpPr txBox="1"/>
          <p:nvPr/>
        </p:nvSpPr>
        <p:spPr>
          <a:xfrm>
            <a:off x="1028700" y="2369550"/>
            <a:ext cx="14833500" cy="163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599"/>
              <a:buFont typeface="Arial"/>
              <a:buNone/>
            </a:pPr>
            <a:r>
              <a:rPr b="1" i="0" lang="en-US" sz="10599" u="none" cap="none" strike="noStrike">
                <a:solidFill>
                  <a:srgbClr val="4A4849"/>
                </a:solidFill>
                <a:latin typeface="Arial"/>
                <a:ea typeface="Arial"/>
                <a:cs typeface="Arial"/>
                <a:sym typeface="Arial"/>
              </a:rPr>
              <a:t>Climate Justice for</a:t>
            </a:r>
            <a:endParaRPr b="0" i="0" sz="1400" u="none" cap="none" strike="noStrike">
              <a:solidFill>
                <a:srgbClr val="000000"/>
              </a:solidFill>
              <a:latin typeface="Arial"/>
              <a:ea typeface="Arial"/>
              <a:cs typeface="Arial"/>
              <a:sym typeface="Arial"/>
            </a:endParaRPr>
          </a:p>
        </p:txBody>
      </p:sp>
      <p:sp>
        <p:nvSpPr>
          <p:cNvPr id="92" name="Google Shape;92;p1"/>
          <p:cNvSpPr txBox="1"/>
          <p:nvPr/>
        </p:nvSpPr>
        <p:spPr>
          <a:xfrm>
            <a:off x="1028700" y="3812026"/>
            <a:ext cx="16649400" cy="1629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589"/>
              <a:buFont typeface="Arial"/>
              <a:buNone/>
            </a:pPr>
            <a:r>
              <a:rPr b="1" i="0" lang="en-US" sz="10589" u="none" cap="none" strike="noStrike">
                <a:solidFill>
                  <a:srgbClr val="5B85A9"/>
                </a:solidFill>
                <a:latin typeface="Arial"/>
                <a:ea typeface="Arial"/>
                <a:cs typeface="Arial"/>
                <a:sym typeface="Arial"/>
              </a:rPr>
              <a:t>Inclusive STEM Research</a:t>
            </a:r>
            <a:endParaRPr b="0" i="0" sz="1400" u="none" cap="none" strike="noStrike">
              <a:solidFill>
                <a:srgbClr val="000000"/>
              </a:solidFill>
              <a:latin typeface="Arial"/>
              <a:ea typeface="Arial"/>
              <a:cs typeface="Arial"/>
              <a:sym typeface="Arial"/>
            </a:endParaRPr>
          </a:p>
        </p:txBody>
      </p:sp>
      <p:sp>
        <p:nvSpPr>
          <p:cNvPr id="93" name="Google Shape;93;p1"/>
          <p:cNvSpPr/>
          <p:nvPr/>
        </p:nvSpPr>
        <p:spPr>
          <a:xfrm>
            <a:off x="2544348" y="6951822"/>
            <a:ext cx="3335178" cy="3335178"/>
          </a:xfrm>
          <a:custGeom>
            <a:rect b="b" l="l" r="r" t="t"/>
            <a:pathLst>
              <a:path extrusionOk="0" h="3335178" w="3335178">
                <a:moveTo>
                  <a:pt x="0" y="0"/>
                </a:moveTo>
                <a:lnTo>
                  <a:pt x="3335178" y="0"/>
                </a:lnTo>
                <a:lnTo>
                  <a:pt x="3335178" y="3335178"/>
                </a:lnTo>
                <a:lnTo>
                  <a:pt x="0" y="3335178"/>
                </a:lnTo>
                <a:lnTo>
                  <a:pt x="0" y="0"/>
                </a:lnTo>
                <a:close/>
              </a:path>
            </a:pathLst>
          </a:custGeom>
          <a:blipFill rotWithShape="1">
            <a:blip r:embed="rId3">
              <a:alphaModFix/>
            </a:blip>
            <a:stretch>
              <a:fillRect b="-6493" l="-14085" r="-13476" t="-1936"/>
            </a:stretch>
          </a:blipFill>
          <a:ln>
            <a:noFill/>
          </a:ln>
        </p:spPr>
      </p:sp>
      <p:grpSp>
        <p:nvGrpSpPr>
          <p:cNvPr id="94" name="Google Shape;94;p1"/>
          <p:cNvGrpSpPr/>
          <p:nvPr/>
        </p:nvGrpSpPr>
        <p:grpSpPr>
          <a:xfrm>
            <a:off x="1028700" y="1394000"/>
            <a:ext cx="8708070" cy="458700"/>
            <a:chOff x="1028700" y="1394000"/>
            <a:chExt cx="8708070" cy="458700"/>
          </a:xfrm>
        </p:grpSpPr>
        <p:sp>
          <p:nvSpPr>
            <p:cNvPr id="95" name="Google Shape;95;p1"/>
            <p:cNvSpPr/>
            <p:nvPr/>
          </p:nvSpPr>
          <p:spPr>
            <a:xfrm>
              <a:off x="1028700" y="1394000"/>
              <a:ext cx="4335300" cy="458700"/>
            </a:xfrm>
            <a:prstGeom prst="roundRect">
              <a:avLst>
                <a:gd fmla="val 45896"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96" name="Google Shape;96;p1"/>
            <p:cNvSpPr txBox="1"/>
            <p:nvPr/>
          </p:nvSpPr>
          <p:spPr>
            <a:xfrm>
              <a:off x="1209870" y="1469442"/>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 DISCIPLINE-SPECIFIC MODULE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22" name="Shape 222"/>
        <p:cNvGrpSpPr/>
        <p:nvPr/>
      </p:nvGrpSpPr>
      <p:grpSpPr>
        <a:xfrm>
          <a:off x="0" y="0"/>
          <a:ext cx="0" cy="0"/>
          <a:chOff x="0" y="0"/>
          <a:chExt cx="0" cy="0"/>
        </a:xfrm>
      </p:grpSpPr>
      <p:sp>
        <p:nvSpPr>
          <p:cNvPr id="223" name="Google Shape;223;p10"/>
          <p:cNvSpPr/>
          <p:nvPr/>
        </p:nvSpPr>
        <p:spPr>
          <a:xfrm>
            <a:off x="-344129" y="9715500"/>
            <a:ext cx="19880211" cy="571500"/>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
        <p:nvSpPr>
          <p:cNvPr id="224" name="Google Shape;224;p10"/>
          <p:cNvSpPr txBox="1"/>
          <p:nvPr/>
        </p:nvSpPr>
        <p:spPr>
          <a:xfrm>
            <a:off x="962025" y="1133475"/>
            <a:ext cx="16299000" cy="215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Tips for Using CJ as a Frame for Inclusive Science</a:t>
            </a:r>
            <a:endParaRPr b="0" i="0" sz="1400" u="none" cap="none" strike="noStrike">
              <a:solidFill>
                <a:srgbClr val="000000"/>
              </a:solidFill>
              <a:latin typeface="Arial"/>
              <a:ea typeface="Arial"/>
              <a:cs typeface="Arial"/>
              <a:sym typeface="Arial"/>
            </a:endParaRPr>
          </a:p>
        </p:txBody>
      </p:sp>
      <p:sp>
        <p:nvSpPr>
          <p:cNvPr id="225" name="Google Shape;225;p10"/>
          <p:cNvSpPr txBox="1"/>
          <p:nvPr/>
        </p:nvSpPr>
        <p:spPr>
          <a:xfrm>
            <a:off x="1028700" y="4567068"/>
            <a:ext cx="4566900" cy="11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99"/>
              <a:buFont typeface="Arial"/>
              <a:buNone/>
            </a:pPr>
            <a:r>
              <a:rPr b="1" i="0" lang="en-US" sz="2499" u="none" cap="none" strike="noStrike">
                <a:solidFill>
                  <a:srgbClr val="4A4849"/>
                </a:solidFill>
                <a:latin typeface="Arial"/>
                <a:ea typeface="Arial"/>
                <a:cs typeface="Arial"/>
                <a:sym typeface="Arial"/>
              </a:rPr>
              <a:t>Become aware of their own positionality and partial perspectives</a:t>
            </a:r>
            <a:endParaRPr b="0" i="0" sz="1400" u="none" cap="none" strike="noStrike">
              <a:solidFill>
                <a:srgbClr val="000000"/>
              </a:solidFill>
              <a:latin typeface="Arial"/>
              <a:ea typeface="Arial"/>
              <a:cs typeface="Arial"/>
              <a:sym typeface="Arial"/>
            </a:endParaRPr>
          </a:p>
        </p:txBody>
      </p:sp>
      <p:sp>
        <p:nvSpPr>
          <p:cNvPr id="226" name="Google Shape;226;p10"/>
          <p:cNvSpPr txBox="1"/>
          <p:nvPr/>
        </p:nvSpPr>
        <p:spPr>
          <a:xfrm>
            <a:off x="12675315" y="4567068"/>
            <a:ext cx="4584000" cy="15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99"/>
              <a:buFont typeface="Arial"/>
              <a:buNone/>
            </a:pPr>
            <a:r>
              <a:rPr b="1" i="0" lang="en-US" sz="2499" u="none" cap="none" strike="noStrike">
                <a:solidFill>
                  <a:srgbClr val="4A4849"/>
                </a:solidFill>
                <a:latin typeface="Arial"/>
                <a:ea typeface="Arial"/>
                <a:cs typeface="Arial"/>
                <a:sym typeface="Arial"/>
              </a:rPr>
              <a:t>Find intersections with initiatives that are rooted in the experiences of disadvantaged communities</a:t>
            </a:r>
            <a:endParaRPr b="0" i="0" sz="1400" u="none" cap="none" strike="noStrike">
              <a:solidFill>
                <a:srgbClr val="000000"/>
              </a:solidFill>
              <a:latin typeface="Arial"/>
              <a:ea typeface="Arial"/>
              <a:cs typeface="Arial"/>
              <a:sym typeface="Arial"/>
            </a:endParaRPr>
          </a:p>
        </p:txBody>
      </p:sp>
      <p:sp>
        <p:nvSpPr>
          <p:cNvPr id="227" name="Google Shape;227;p10"/>
          <p:cNvSpPr txBox="1"/>
          <p:nvPr/>
        </p:nvSpPr>
        <p:spPr>
          <a:xfrm>
            <a:off x="6857729" y="4567068"/>
            <a:ext cx="4566900" cy="11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99"/>
              <a:buFont typeface="Arial"/>
              <a:buNone/>
            </a:pPr>
            <a:r>
              <a:rPr b="1" i="0" lang="en-US" sz="2499" u="none" cap="none" strike="noStrike">
                <a:solidFill>
                  <a:srgbClr val="4A4849"/>
                </a:solidFill>
                <a:latin typeface="Arial"/>
                <a:ea typeface="Arial"/>
                <a:cs typeface="Arial"/>
                <a:sym typeface="Arial"/>
              </a:rPr>
              <a:t>Name sources of inequity that arise from uneven power relations</a:t>
            </a:r>
            <a:endParaRPr b="0" i="0" sz="1400" u="none" cap="none" strike="noStrike">
              <a:solidFill>
                <a:srgbClr val="000000"/>
              </a:solidFill>
              <a:latin typeface="Arial"/>
              <a:ea typeface="Arial"/>
              <a:cs typeface="Arial"/>
              <a:sym typeface="Arial"/>
            </a:endParaRPr>
          </a:p>
        </p:txBody>
      </p:sp>
      <p:sp>
        <p:nvSpPr>
          <p:cNvPr id="228" name="Google Shape;228;p10"/>
          <p:cNvSpPr txBox="1"/>
          <p:nvPr/>
        </p:nvSpPr>
        <p:spPr>
          <a:xfrm>
            <a:off x="1028700" y="3926056"/>
            <a:ext cx="45669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01</a:t>
            </a:r>
            <a:endParaRPr b="0" i="0" sz="1400" u="none" cap="none" strike="noStrike">
              <a:solidFill>
                <a:srgbClr val="000000"/>
              </a:solidFill>
              <a:latin typeface="Arial"/>
              <a:ea typeface="Arial"/>
              <a:cs typeface="Arial"/>
              <a:sym typeface="Arial"/>
            </a:endParaRPr>
          </a:p>
        </p:txBody>
      </p:sp>
      <p:sp>
        <p:nvSpPr>
          <p:cNvPr id="229" name="Google Shape;229;p10"/>
          <p:cNvSpPr txBox="1"/>
          <p:nvPr/>
        </p:nvSpPr>
        <p:spPr>
          <a:xfrm>
            <a:off x="6829213" y="3926056"/>
            <a:ext cx="45954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02</a:t>
            </a:r>
            <a:endParaRPr b="0" i="0" sz="1400" u="none" cap="none" strike="noStrike">
              <a:solidFill>
                <a:srgbClr val="000000"/>
              </a:solidFill>
              <a:latin typeface="Arial"/>
              <a:ea typeface="Arial"/>
              <a:cs typeface="Arial"/>
              <a:sym typeface="Arial"/>
            </a:endParaRPr>
          </a:p>
        </p:txBody>
      </p:sp>
      <p:sp>
        <p:nvSpPr>
          <p:cNvPr id="230" name="Google Shape;230;p10"/>
          <p:cNvSpPr txBox="1"/>
          <p:nvPr/>
        </p:nvSpPr>
        <p:spPr>
          <a:xfrm>
            <a:off x="12658242" y="3926056"/>
            <a:ext cx="46011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03</a:t>
            </a:r>
            <a:endParaRPr b="0" i="0" sz="1400" u="none" cap="none" strike="noStrike">
              <a:solidFill>
                <a:srgbClr val="000000"/>
              </a:solidFill>
              <a:latin typeface="Arial"/>
              <a:ea typeface="Arial"/>
              <a:cs typeface="Arial"/>
              <a:sym typeface="Arial"/>
            </a:endParaRPr>
          </a:p>
        </p:txBody>
      </p:sp>
      <p:sp>
        <p:nvSpPr>
          <p:cNvPr id="231" name="Google Shape;231;p10"/>
          <p:cNvSpPr txBox="1"/>
          <p:nvPr/>
        </p:nvSpPr>
        <p:spPr>
          <a:xfrm>
            <a:off x="1028700" y="9808950"/>
            <a:ext cx="4566900" cy="38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99"/>
              <a:buFont typeface="Arial"/>
              <a:buNone/>
            </a:pPr>
            <a:r>
              <a:rPr b="0" i="1" lang="en-US" sz="2499" u="none" cap="none" strike="noStrike">
                <a:solidFill>
                  <a:srgbClr val="FAF6EE"/>
                </a:solidFill>
                <a:latin typeface="Arial"/>
                <a:ea typeface="Arial"/>
                <a:cs typeface="Arial"/>
                <a:sym typeface="Arial"/>
              </a:rPr>
              <a:t>(Polk &amp; Diver, 2020)</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35" name="Shape 235"/>
        <p:cNvGrpSpPr/>
        <p:nvPr/>
      </p:nvGrpSpPr>
      <p:grpSpPr>
        <a:xfrm>
          <a:off x="0" y="0"/>
          <a:ext cx="0" cy="0"/>
          <a:chOff x="0" y="0"/>
          <a:chExt cx="0" cy="0"/>
        </a:xfrm>
      </p:grpSpPr>
      <p:sp>
        <p:nvSpPr>
          <p:cNvPr id="236" name="Google Shape;236;p11"/>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237" name="Google Shape;237;p11"/>
          <p:cNvSpPr/>
          <p:nvPr/>
        </p:nvSpPr>
        <p:spPr>
          <a:xfrm>
            <a:off x="12109962" y="0"/>
            <a:ext cx="7108723" cy="10287000"/>
          </a:xfrm>
          <a:custGeom>
            <a:rect b="b" l="l" r="r" t="t"/>
            <a:pathLst>
              <a:path extrusionOk="0" h="2709333" w="1872256">
                <a:moveTo>
                  <a:pt x="0" y="0"/>
                </a:moveTo>
                <a:lnTo>
                  <a:pt x="1872256" y="0"/>
                </a:lnTo>
                <a:lnTo>
                  <a:pt x="1872256" y="2709333"/>
                </a:lnTo>
                <a:lnTo>
                  <a:pt x="0" y="2709333"/>
                </a:lnTo>
                <a:close/>
              </a:path>
            </a:pathLst>
          </a:custGeom>
          <a:solidFill>
            <a:srgbClr val="5B85A9"/>
          </a:solidFill>
          <a:ln>
            <a:noFill/>
          </a:ln>
        </p:spPr>
      </p:sp>
      <p:grpSp>
        <p:nvGrpSpPr>
          <p:cNvPr id="238" name="Google Shape;238;p11"/>
          <p:cNvGrpSpPr/>
          <p:nvPr/>
        </p:nvGrpSpPr>
        <p:grpSpPr>
          <a:xfrm>
            <a:off x="962025" y="1116806"/>
            <a:ext cx="10757475" cy="7697223"/>
            <a:chOff x="0" y="66675"/>
            <a:chExt cx="14343300" cy="10262964"/>
          </a:xfrm>
        </p:grpSpPr>
        <p:sp>
          <p:nvSpPr>
            <p:cNvPr id="239" name="Google Shape;239;p11"/>
            <p:cNvSpPr txBox="1"/>
            <p:nvPr/>
          </p:nvSpPr>
          <p:spPr>
            <a:xfrm>
              <a:off x="0" y="66675"/>
              <a:ext cx="14343300" cy="143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Considering Inclusivity</a:t>
              </a:r>
              <a:endParaRPr b="0" i="0" sz="1400" u="none" cap="none" strike="noStrike">
                <a:solidFill>
                  <a:srgbClr val="000000"/>
                </a:solidFill>
                <a:latin typeface="Arial"/>
                <a:ea typeface="Arial"/>
                <a:cs typeface="Arial"/>
                <a:sym typeface="Arial"/>
              </a:endParaRPr>
            </a:p>
          </p:txBody>
        </p:sp>
        <p:sp>
          <p:nvSpPr>
            <p:cNvPr id="240" name="Google Shape;240;p11"/>
            <p:cNvSpPr txBox="1"/>
            <p:nvPr/>
          </p:nvSpPr>
          <p:spPr>
            <a:xfrm>
              <a:off x="0" y="2701215"/>
              <a:ext cx="14238900" cy="5338200"/>
            </a:xfrm>
            <a:prstGeom prst="rect">
              <a:avLst/>
            </a:prstGeom>
            <a:noFill/>
            <a:ln>
              <a:noFill/>
            </a:ln>
          </p:spPr>
          <p:txBody>
            <a:bodyPr anchorCtr="0" anchor="t" bIns="0" lIns="0" spcFirstLastPara="1" rIns="0" wrap="square" tIns="0">
              <a:spAutoFit/>
            </a:bodyPr>
            <a:lstStyle/>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How do I write in a way that makes the problems disadvantaged communities face and their solutions more visible?</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How do I ground my scientific research in larger social and political contexts that make our knowledge more complete?</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How do I effectively communicate with my intended audience(s) about equity issues, as an important part of the story?</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How has my own positionality affected my research questions, research design, and communication choices?</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How do I do this in a way that does not render the knowledge and leadership of disadvantaged communities invisible?</a:t>
              </a:r>
              <a:endParaRPr b="0" i="0" sz="1400" u="none" cap="none" strike="noStrike">
                <a:solidFill>
                  <a:srgbClr val="000000"/>
                </a:solidFill>
                <a:latin typeface="Arial"/>
                <a:ea typeface="Arial"/>
                <a:cs typeface="Arial"/>
                <a:sym typeface="Arial"/>
              </a:endParaRPr>
            </a:p>
          </p:txBody>
        </p:sp>
        <p:sp>
          <p:nvSpPr>
            <p:cNvPr id="241" name="Google Shape;241;p11"/>
            <p:cNvSpPr txBox="1"/>
            <p:nvPr/>
          </p:nvSpPr>
          <p:spPr>
            <a:xfrm>
              <a:off x="0" y="2009412"/>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Questions to ask yourself</a:t>
              </a:r>
              <a:endParaRPr b="0" i="0" sz="1400" u="none" cap="none" strike="noStrike">
                <a:solidFill>
                  <a:srgbClr val="000000"/>
                </a:solidFill>
                <a:latin typeface="Arial"/>
                <a:ea typeface="Arial"/>
                <a:cs typeface="Arial"/>
                <a:sym typeface="Arial"/>
              </a:endParaRPr>
            </a:p>
          </p:txBody>
        </p:sp>
        <p:sp>
          <p:nvSpPr>
            <p:cNvPr id="242" name="Google Shape;242;p11"/>
            <p:cNvSpPr txBox="1"/>
            <p:nvPr/>
          </p:nvSpPr>
          <p:spPr>
            <a:xfrm>
              <a:off x="0" y="8728239"/>
              <a:ext cx="14238900" cy="16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Why are these questions important for scientists engaging in research and scientific communication? Which resonate with you? How can these questions be applied in your research/studies?</a:t>
              </a:r>
              <a:endParaRPr b="0" i="0" sz="1400" u="none" cap="none" strike="noStrike">
                <a:solidFill>
                  <a:srgbClr val="000000"/>
                </a:solidFill>
                <a:latin typeface="Arial"/>
                <a:ea typeface="Arial"/>
                <a:cs typeface="Arial"/>
                <a:sym typeface="Arial"/>
              </a:endParaRPr>
            </a:p>
          </p:txBody>
        </p:sp>
      </p:grpSp>
      <p:sp>
        <p:nvSpPr>
          <p:cNvPr id="243" name="Google Shape;243;p11"/>
          <p:cNvSpPr txBox="1"/>
          <p:nvPr/>
        </p:nvSpPr>
        <p:spPr>
          <a:xfrm>
            <a:off x="962025" y="9808938"/>
            <a:ext cx="4566900" cy="3846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2499"/>
              <a:buFont typeface="Arial"/>
              <a:buNone/>
            </a:pPr>
            <a:r>
              <a:rPr b="0" i="1" lang="en-US" sz="2499" u="none" cap="none" strike="noStrike">
                <a:solidFill>
                  <a:srgbClr val="FAF6EE"/>
                </a:solidFill>
                <a:latin typeface="Arial"/>
                <a:ea typeface="Arial"/>
                <a:cs typeface="Arial"/>
                <a:sym typeface="Arial"/>
              </a:rPr>
              <a:t>(Polk &amp; Diver, 2020)</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47" name="Shape 247"/>
        <p:cNvGrpSpPr/>
        <p:nvPr/>
      </p:nvGrpSpPr>
      <p:grpSpPr>
        <a:xfrm>
          <a:off x="0" y="0"/>
          <a:ext cx="0" cy="0"/>
          <a:chOff x="0" y="0"/>
          <a:chExt cx="0" cy="0"/>
        </a:xfrm>
      </p:grpSpPr>
      <p:sp>
        <p:nvSpPr>
          <p:cNvPr id="248" name="Google Shape;248;p12"/>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249" name="Google Shape;249;p12"/>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sp>
        <p:nvSpPr>
          <p:cNvPr id="250" name="Google Shape;250;p12"/>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3">
              <a:alphaModFix/>
            </a:blip>
            <a:stretch>
              <a:fillRect b="0" l="-82838" r="-52057" t="0"/>
            </a:stretch>
          </a:blipFill>
          <a:ln>
            <a:noFill/>
          </a:ln>
        </p:spPr>
      </p:sp>
      <p:grpSp>
        <p:nvGrpSpPr>
          <p:cNvPr id="251" name="Google Shape;251;p12"/>
          <p:cNvGrpSpPr/>
          <p:nvPr/>
        </p:nvGrpSpPr>
        <p:grpSpPr>
          <a:xfrm>
            <a:off x="1028700" y="2314763"/>
            <a:ext cx="10425375" cy="5771220"/>
            <a:chOff x="0" y="104775"/>
            <a:chExt cx="13900500" cy="7694960"/>
          </a:xfrm>
        </p:grpSpPr>
        <p:sp>
          <p:nvSpPr>
            <p:cNvPr id="252" name="Google Shape;252;p12"/>
            <p:cNvSpPr txBox="1"/>
            <p:nvPr/>
          </p:nvSpPr>
          <p:spPr>
            <a:xfrm>
              <a:off x="0" y="104775"/>
              <a:ext cx="13900500" cy="666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831"/>
                <a:buFont typeface="Arial"/>
                <a:buNone/>
              </a:pPr>
              <a:r>
                <a:rPr b="1" i="0" lang="en-US" sz="10831" u="none" cap="none" strike="noStrike">
                  <a:solidFill>
                    <a:srgbClr val="4A4849"/>
                  </a:solidFill>
                  <a:latin typeface="Arial"/>
                  <a:ea typeface="Arial"/>
                  <a:cs typeface="Arial"/>
                  <a:sym typeface="Arial"/>
                </a:rPr>
                <a:t>CJ-Informed STEM Research Case Studies</a:t>
              </a:r>
              <a:endParaRPr b="0" i="0" sz="1400" u="none" cap="none" strike="noStrike">
                <a:solidFill>
                  <a:srgbClr val="000000"/>
                </a:solidFill>
                <a:latin typeface="Arial"/>
                <a:ea typeface="Arial"/>
                <a:cs typeface="Arial"/>
                <a:sym typeface="Arial"/>
              </a:endParaRPr>
            </a:p>
          </p:txBody>
        </p:sp>
        <p:sp>
          <p:nvSpPr>
            <p:cNvPr id="253" name="Google Shape;253;p12"/>
            <p:cNvSpPr txBox="1"/>
            <p:nvPr/>
          </p:nvSpPr>
          <p:spPr>
            <a:xfrm>
              <a:off x="0" y="7143035"/>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PART 3</a:t>
              </a:r>
              <a:endParaRPr b="0" i="0" sz="1400" u="none" cap="none" strike="noStrike">
                <a:solidFill>
                  <a:srgbClr val="000000"/>
                </a:solidFill>
                <a:latin typeface="Arial"/>
                <a:ea typeface="Arial"/>
                <a:cs typeface="Arial"/>
                <a:sym typeface="Arial"/>
              </a:endParaRPr>
            </a:p>
          </p:txBody>
        </p:sp>
      </p:grpSp>
      <p:sp>
        <p:nvSpPr>
          <p:cNvPr id="254" name="Google Shape;254;p12"/>
          <p:cNvSpPr txBox="1"/>
          <p:nvPr/>
        </p:nvSpPr>
        <p:spPr>
          <a:xfrm>
            <a:off x="12109950" y="8635675"/>
            <a:ext cx="6177900" cy="11088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Clr>
                <a:srgbClr val="000000"/>
              </a:buClr>
              <a:buSzPts val="1801"/>
              <a:buFont typeface="Arial"/>
              <a:buNone/>
            </a:pPr>
            <a:r>
              <a:rPr lang="en-US" sz="1801">
                <a:solidFill>
                  <a:srgbClr val="FAF6EE"/>
                </a:solidFill>
              </a:rPr>
              <a:t>Photo courtesy of </a:t>
            </a:r>
            <a:r>
              <a:rPr lang="en-US" sz="1801" u="sng">
                <a:solidFill>
                  <a:schemeClr val="hlink"/>
                </a:solidFill>
                <a:hlinkClick r:id="rId4"/>
              </a:rPr>
              <a:t>Agbogbloshie Makerspace Platform</a:t>
            </a:r>
            <a:r>
              <a:rPr lang="en-US" sz="1801">
                <a:solidFill>
                  <a:srgbClr val="FAF6EE"/>
                </a:solidFill>
              </a:rPr>
              <a:t> on Flickr. License: CC BY-SA. This content is excluded from our Creative Commons license. For more information, see </a:t>
            </a:r>
            <a:r>
              <a:rPr lang="en-US" sz="1801" u="sng">
                <a:solidFill>
                  <a:schemeClr val="hlink"/>
                </a:solidFill>
                <a:hlinkClick r:id="rId5"/>
              </a:rPr>
              <a:t>https://ocw.mit.edu/help/faq-fair-use/.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58" name="Shape 258"/>
        <p:cNvGrpSpPr/>
        <p:nvPr/>
      </p:nvGrpSpPr>
      <p:grpSpPr>
        <a:xfrm>
          <a:off x="0" y="0"/>
          <a:ext cx="0" cy="0"/>
          <a:chOff x="0" y="0"/>
          <a:chExt cx="0" cy="0"/>
        </a:xfrm>
      </p:grpSpPr>
      <p:sp>
        <p:nvSpPr>
          <p:cNvPr id="259" name="Google Shape;259;p13"/>
          <p:cNvSpPr/>
          <p:nvPr/>
        </p:nvSpPr>
        <p:spPr>
          <a:xfrm>
            <a:off x="6568563" y="9715500"/>
            <a:ext cx="12967519" cy="571500"/>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260" name="Google Shape;260;p13"/>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sp>
        <p:nvSpPr>
          <p:cNvPr id="261" name="Google Shape;261;p13"/>
          <p:cNvSpPr/>
          <p:nvPr/>
        </p:nvSpPr>
        <p:spPr>
          <a:xfrm>
            <a:off x="0" y="5420735"/>
            <a:ext cx="6568563" cy="4294765"/>
          </a:xfrm>
          <a:custGeom>
            <a:rect b="b" l="l" r="r" t="t"/>
            <a:pathLst>
              <a:path extrusionOk="0" h="4294765" w="6568563">
                <a:moveTo>
                  <a:pt x="0" y="0"/>
                </a:moveTo>
                <a:lnTo>
                  <a:pt x="6568563" y="0"/>
                </a:lnTo>
                <a:lnTo>
                  <a:pt x="6568563" y="4294765"/>
                </a:lnTo>
                <a:lnTo>
                  <a:pt x="0" y="4294765"/>
                </a:lnTo>
                <a:lnTo>
                  <a:pt x="0" y="0"/>
                </a:lnTo>
                <a:close/>
              </a:path>
            </a:pathLst>
          </a:custGeom>
          <a:blipFill rotWithShape="1">
            <a:blip r:embed="rId3">
              <a:alphaModFix/>
            </a:blip>
            <a:stretch>
              <a:fillRect b="-2611" l="0" r="0" t="-12029"/>
            </a:stretch>
          </a:blipFill>
          <a:ln>
            <a:noFill/>
          </a:ln>
        </p:spPr>
      </p:sp>
      <p:sp>
        <p:nvSpPr>
          <p:cNvPr id="262" name="Google Shape;262;p13"/>
          <p:cNvSpPr txBox="1"/>
          <p:nvPr/>
        </p:nvSpPr>
        <p:spPr>
          <a:xfrm>
            <a:off x="1038162" y="1695674"/>
            <a:ext cx="42540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CLIMATE JUSTICE AND COMPUTER SCIENCE</a:t>
            </a:r>
            <a:endParaRPr b="0" i="0" sz="1400" u="none" cap="none" strike="noStrike">
              <a:solidFill>
                <a:srgbClr val="000000"/>
              </a:solidFill>
              <a:latin typeface="Arial"/>
              <a:ea typeface="Arial"/>
              <a:cs typeface="Arial"/>
              <a:sym typeface="Arial"/>
            </a:endParaRPr>
          </a:p>
        </p:txBody>
      </p:sp>
      <p:grpSp>
        <p:nvGrpSpPr>
          <p:cNvPr id="263" name="Google Shape;263;p13"/>
          <p:cNvGrpSpPr/>
          <p:nvPr/>
        </p:nvGrpSpPr>
        <p:grpSpPr>
          <a:xfrm>
            <a:off x="1028700" y="3309114"/>
            <a:ext cx="5179725" cy="1657268"/>
            <a:chOff x="0" y="-47625"/>
            <a:chExt cx="6906300" cy="2209690"/>
          </a:xfrm>
        </p:grpSpPr>
        <p:sp>
          <p:nvSpPr>
            <p:cNvPr id="264" name="Google Shape;264;p13"/>
            <p:cNvSpPr txBox="1"/>
            <p:nvPr/>
          </p:nvSpPr>
          <p:spPr>
            <a:xfrm>
              <a:off x="0" y="622165"/>
              <a:ext cx="6906300" cy="1539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1" lang="en-US" sz="2501" u="sng" cap="none" strike="noStrike">
                  <a:solidFill>
                    <a:srgbClr val="4A4849"/>
                  </a:solidFill>
                  <a:latin typeface="Arial"/>
                  <a:ea typeface="Arial"/>
                  <a:cs typeface="Arial"/>
                  <a:sym typeface="Arial"/>
                  <a:hlinkClick r:id="rId4">
                    <a:extLst>
                      <a:ext uri="{A12FA001-AC4F-418D-AE19-62706E023703}">
                        <ahyp:hlinkClr val="tx"/>
                      </a:ext>
                    </a:extLst>
                  </a:hlinkClick>
                </a:rPr>
                <a:t>The Cloud Is Material: On the Environmental Impacts of Computation and Data Storage</a:t>
              </a:r>
              <a:endParaRPr b="0" i="0" sz="1400" u="none" cap="none" strike="noStrike">
                <a:solidFill>
                  <a:srgbClr val="000000"/>
                </a:solidFill>
                <a:latin typeface="Arial"/>
                <a:ea typeface="Arial"/>
                <a:cs typeface="Arial"/>
                <a:sym typeface="Arial"/>
              </a:endParaRPr>
            </a:p>
          </p:txBody>
        </p:sp>
        <p:sp>
          <p:nvSpPr>
            <p:cNvPr id="265" name="Google Shape;265;p13"/>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4A4849"/>
                  </a:solidFill>
                  <a:latin typeface="Arial"/>
                  <a:ea typeface="Arial"/>
                  <a:cs typeface="Arial"/>
                  <a:sym typeface="Arial"/>
                </a:rPr>
                <a:t>Read</a:t>
              </a:r>
              <a:endParaRPr b="0" i="0" sz="1400" u="none" cap="none" strike="noStrike">
                <a:solidFill>
                  <a:srgbClr val="000000"/>
                </a:solidFill>
                <a:latin typeface="Arial"/>
                <a:ea typeface="Arial"/>
                <a:cs typeface="Arial"/>
                <a:sym typeface="Arial"/>
              </a:endParaRPr>
            </a:p>
          </p:txBody>
        </p:sp>
      </p:grpSp>
      <p:grpSp>
        <p:nvGrpSpPr>
          <p:cNvPr id="266" name="Google Shape;266;p13"/>
          <p:cNvGrpSpPr/>
          <p:nvPr/>
        </p:nvGrpSpPr>
        <p:grpSpPr>
          <a:xfrm>
            <a:off x="7065096" y="1631380"/>
            <a:ext cx="10194300" cy="6020018"/>
            <a:chOff x="0" y="-47625"/>
            <a:chExt cx="13592400" cy="8026690"/>
          </a:xfrm>
        </p:grpSpPr>
        <p:sp>
          <p:nvSpPr>
            <p:cNvPr id="267" name="Google Shape;267;p13"/>
            <p:cNvSpPr txBox="1"/>
            <p:nvPr/>
          </p:nvSpPr>
          <p:spPr>
            <a:xfrm>
              <a:off x="0" y="622165"/>
              <a:ext cx="13592400" cy="7356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0" lang="en-US" sz="2501" u="none" cap="none" strike="noStrike">
                  <a:solidFill>
                    <a:srgbClr val="4A4849"/>
                  </a:solidFill>
                  <a:latin typeface="Arial"/>
                  <a:ea typeface="Arial"/>
                  <a:cs typeface="Arial"/>
                  <a:sym typeface="Arial"/>
                </a:rPr>
                <a:t>In small groups, discuss these questions:</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100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could be the disproportionate impacts of the carbon footprint generated by the cloud on marginalized communities, and how can these impacts be mitigated?</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To what extent do you think corporate action surrounding cloud technology consider the principles of climate justice, and how can these policies be reimagined to better reflect such principles?</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can the concept of climate justice inform the design and implementation of more energy-efficient computation systems, considering factors like sustainable practices and culture?</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are the conflicts between the rapid pace of technological innovation and the aspirations of climate justice as mentioned in the case? How can these conflicts be reconciled to ensure responsible and sustainable development of the cloud?</a:t>
              </a:r>
              <a:endParaRPr b="0" i="0" sz="1400" u="none" cap="none" strike="noStrike">
                <a:solidFill>
                  <a:srgbClr val="000000"/>
                </a:solidFill>
                <a:latin typeface="Arial"/>
                <a:ea typeface="Arial"/>
                <a:cs typeface="Arial"/>
                <a:sym typeface="Arial"/>
              </a:endParaRPr>
            </a:p>
          </p:txBody>
        </p:sp>
        <p:sp>
          <p:nvSpPr>
            <p:cNvPr id="268" name="Google Shape;268;p13"/>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4A4849"/>
                  </a:solidFill>
                  <a:latin typeface="Arial"/>
                  <a:ea typeface="Arial"/>
                  <a:cs typeface="Arial"/>
                  <a:sym typeface="Arial"/>
                </a:rPr>
                <a:t>Post-reading discussion questions</a:t>
              </a:r>
              <a:endParaRPr b="0" i="0" sz="1400" u="none" cap="none" strike="noStrike">
                <a:solidFill>
                  <a:srgbClr val="000000"/>
                </a:solidFill>
                <a:latin typeface="Arial"/>
                <a:ea typeface="Arial"/>
                <a:cs typeface="Arial"/>
                <a:sym typeface="Arial"/>
              </a:endParaRPr>
            </a:p>
          </p:txBody>
        </p:sp>
      </p:grpSp>
      <p:sp>
        <p:nvSpPr>
          <p:cNvPr id="269" name="Google Shape;269;p13"/>
          <p:cNvSpPr txBox="1"/>
          <p:nvPr/>
        </p:nvSpPr>
        <p:spPr>
          <a:xfrm>
            <a:off x="25" y="9161100"/>
            <a:ext cx="6568500" cy="5544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801"/>
              <a:buFont typeface="Arial"/>
              <a:buNone/>
            </a:pPr>
            <a:r>
              <a:rPr b="0" i="0" lang="en-US" sz="1801" u="none" cap="none" strike="noStrike">
                <a:solidFill>
                  <a:srgbClr val="FAF6EE"/>
                </a:solidFill>
                <a:latin typeface="Arial"/>
                <a:ea typeface="Arial"/>
                <a:cs typeface="Arial"/>
                <a:sym typeface="Arial"/>
              </a:rPr>
              <a:t>A Data Center in Arizona.</a:t>
            </a:r>
            <a:r>
              <a:rPr lang="en-US"/>
              <a:t> </a:t>
            </a:r>
            <a:r>
              <a:rPr lang="en-US" sz="1801">
                <a:solidFill>
                  <a:srgbClr val="FAF6EE"/>
                </a:solidFill>
              </a:rPr>
              <a:t>Photo courtesy of Steven Gonzalez Monserrate. License: CC BY-NC.</a:t>
            </a:r>
            <a:endParaRPr b="0" i="0" sz="1400" u="none" cap="none" strike="noStrike">
              <a:solidFill>
                <a:srgbClr val="000000"/>
              </a:solidFill>
              <a:latin typeface="Arial"/>
              <a:ea typeface="Arial"/>
              <a:cs typeface="Arial"/>
              <a:sym typeface="Arial"/>
            </a:endParaRPr>
          </a:p>
        </p:txBody>
      </p:sp>
      <p:grpSp>
        <p:nvGrpSpPr>
          <p:cNvPr id="270" name="Google Shape;270;p13"/>
          <p:cNvGrpSpPr/>
          <p:nvPr/>
        </p:nvGrpSpPr>
        <p:grpSpPr>
          <a:xfrm>
            <a:off x="962025" y="1003725"/>
            <a:ext cx="8746178" cy="458700"/>
            <a:chOff x="962025" y="1003725"/>
            <a:chExt cx="8746178" cy="458700"/>
          </a:xfrm>
        </p:grpSpPr>
        <p:sp>
          <p:nvSpPr>
            <p:cNvPr id="271" name="Google Shape;271;p13"/>
            <p:cNvSpPr/>
            <p:nvPr/>
          </p:nvSpPr>
          <p:spPr>
            <a:xfrm>
              <a:off x="962025" y="1003725"/>
              <a:ext cx="1928700" cy="458700"/>
            </a:xfrm>
            <a:prstGeom prst="roundRect">
              <a:avLst>
                <a:gd fmla="val 45896"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72" name="Google Shape;272;p13"/>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ACTIVITY #1</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76" name="Shape 276"/>
        <p:cNvGrpSpPr/>
        <p:nvPr/>
      </p:nvGrpSpPr>
      <p:grpSpPr>
        <a:xfrm>
          <a:off x="0" y="0"/>
          <a:ext cx="0" cy="0"/>
          <a:chOff x="0" y="0"/>
          <a:chExt cx="0" cy="0"/>
        </a:xfrm>
      </p:grpSpPr>
      <p:sp>
        <p:nvSpPr>
          <p:cNvPr id="277" name="Google Shape;277;p14"/>
          <p:cNvSpPr/>
          <p:nvPr/>
        </p:nvSpPr>
        <p:spPr>
          <a:xfrm>
            <a:off x="6568563" y="9715500"/>
            <a:ext cx="12967519" cy="571500"/>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278" name="Google Shape;278;p14"/>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sp>
        <p:nvSpPr>
          <p:cNvPr id="279" name="Google Shape;279;p14">
            <a:hlinkClick r:id="rId3"/>
          </p:cNvPr>
          <p:cNvSpPr/>
          <p:nvPr/>
        </p:nvSpPr>
        <p:spPr>
          <a:xfrm>
            <a:off x="0" y="6238026"/>
            <a:ext cx="6568563" cy="3477474"/>
          </a:xfrm>
          <a:custGeom>
            <a:rect b="b" l="l" r="r" t="t"/>
            <a:pathLst>
              <a:path extrusionOk="0" h="3477474" w="6568563">
                <a:moveTo>
                  <a:pt x="0" y="0"/>
                </a:moveTo>
                <a:lnTo>
                  <a:pt x="6568563" y="0"/>
                </a:lnTo>
                <a:lnTo>
                  <a:pt x="6568563" y="3477474"/>
                </a:lnTo>
                <a:lnTo>
                  <a:pt x="0" y="3477474"/>
                </a:lnTo>
                <a:lnTo>
                  <a:pt x="0" y="0"/>
                </a:lnTo>
                <a:close/>
              </a:path>
            </a:pathLst>
          </a:custGeom>
          <a:blipFill rotWithShape="1">
            <a:blip r:embed="rId4">
              <a:alphaModFix/>
            </a:blip>
            <a:stretch>
              <a:fillRect b="0" l="0" r="0" t="0"/>
            </a:stretch>
          </a:blipFill>
          <a:ln>
            <a:noFill/>
          </a:ln>
        </p:spPr>
      </p:sp>
      <p:sp>
        <p:nvSpPr>
          <p:cNvPr id="280" name="Google Shape;280;p14"/>
          <p:cNvSpPr txBox="1"/>
          <p:nvPr/>
        </p:nvSpPr>
        <p:spPr>
          <a:xfrm>
            <a:off x="1038162" y="1695674"/>
            <a:ext cx="42540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CLIMATE JUSTICE AND CHEMISTRY</a:t>
            </a:r>
            <a:endParaRPr b="0" i="0" sz="1400" u="none" cap="none" strike="noStrike">
              <a:solidFill>
                <a:srgbClr val="000000"/>
              </a:solidFill>
              <a:latin typeface="Arial"/>
              <a:ea typeface="Arial"/>
              <a:cs typeface="Arial"/>
              <a:sym typeface="Arial"/>
            </a:endParaRPr>
          </a:p>
        </p:txBody>
      </p:sp>
      <p:grpSp>
        <p:nvGrpSpPr>
          <p:cNvPr id="281" name="Google Shape;281;p14"/>
          <p:cNvGrpSpPr/>
          <p:nvPr/>
        </p:nvGrpSpPr>
        <p:grpSpPr>
          <a:xfrm>
            <a:off x="1028700" y="3280536"/>
            <a:ext cx="5179725" cy="1272293"/>
            <a:chOff x="0" y="-47625"/>
            <a:chExt cx="6906300" cy="1696390"/>
          </a:xfrm>
        </p:grpSpPr>
        <p:sp>
          <p:nvSpPr>
            <p:cNvPr id="282" name="Google Shape;282;p14"/>
            <p:cNvSpPr txBox="1"/>
            <p:nvPr/>
          </p:nvSpPr>
          <p:spPr>
            <a:xfrm>
              <a:off x="0" y="622165"/>
              <a:ext cx="6906300" cy="102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1" lang="en-US" sz="2501" u="sng" cap="none" strike="noStrike">
                  <a:solidFill>
                    <a:srgbClr val="4A4849"/>
                  </a:solidFill>
                  <a:latin typeface="Arial"/>
                  <a:ea typeface="Arial"/>
                  <a:cs typeface="Arial"/>
                  <a:sym typeface="Arial"/>
                  <a:hlinkClick r:id="rId5">
                    <a:extLst>
                      <a:ext uri="{A12FA001-AC4F-418D-AE19-62706E023703}">
                        <ahyp:hlinkClr val="tx"/>
                      </a:ext>
                    </a:extLst>
                  </a:hlinkClick>
                </a:rPr>
                <a:t>Metals in the Drinking Water of First Nations across Canada</a:t>
              </a:r>
              <a:endParaRPr b="0" i="0" sz="1400" u="none" cap="none" strike="noStrike">
                <a:solidFill>
                  <a:srgbClr val="000000"/>
                </a:solidFill>
                <a:latin typeface="Arial"/>
                <a:ea typeface="Arial"/>
                <a:cs typeface="Arial"/>
                <a:sym typeface="Arial"/>
              </a:endParaRPr>
            </a:p>
          </p:txBody>
        </p:sp>
        <p:sp>
          <p:nvSpPr>
            <p:cNvPr id="283" name="Google Shape;283;p14"/>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4A4849"/>
                  </a:solidFill>
                  <a:latin typeface="Arial"/>
                  <a:ea typeface="Arial"/>
                  <a:cs typeface="Arial"/>
                  <a:sym typeface="Arial"/>
                </a:rPr>
                <a:t>Read</a:t>
              </a:r>
              <a:endParaRPr b="0" i="0" sz="1400" u="none" cap="none" strike="noStrike">
                <a:solidFill>
                  <a:srgbClr val="000000"/>
                </a:solidFill>
                <a:latin typeface="Arial"/>
                <a:ea typeface="Arial"/>
                <a:cs typeface="Arial"/>
                <a:sym typeface="Arial"/>
              </a:endParaRPr>
            </a:p>
          </p:txBody>
        </p:sp>
      </p:grpSp>
      <p:grpSp>
        <p:nvGrpSpPr>
          <p:cNvPr id="284" name="Google Shape;284;p14"/>
          <p:cNvGrpSpPr/>
          <p:nvPr/>
        </p:nvGrpSpPr>
        <p:grpSpPr>
          <a:xfrm>
            <a:off x="7065096" y="1631380"/>
            <a:ext cx="10194300" cy="6404993"/>
            <a:chOff x="0" y="-47625"/>
            <a:chExt cx="13592400" cy="8539990"/>
          </a:xfrm>
        </p:grpSpPr>
        <p:sp>
          <p:nvSpPr>
            <p:cNvPr id="285" name="Google Shape;285;p14"/>
            <p:cNvSpPr txBox="1"/>
            <p:nvPr/>
          </p:nvSpPr>
          <p:spPr>
            <a:xfrm>
              <a:off x="0" y="622165"/>
              <a:ext cx="13592400" cy="7870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0" lang="en-US" sz="2501" u="none" cap="none" strike="noStrike">
                  <a:solidFill>
                    <a:srgbClr val="4A4849"/>
                  </a:solidFill>
                  <a:latin typeface="Arial"/>
                  <a:ea typeface="Arial"/>
                  <a:cs typeface="Arial"/>
                  <a:sym typeface="Arial"/>
                </a:rPr>
                <a:t>In small groups, discuss these questions:</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100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innovative and sustainable water treatment technologies can be developed or adapted to effectively remove toxic metals from water sources in remote indigenous regions, taking into consideration both technical feasibility and cultural appropriateness?</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is climate change influencing the presence and distribution of toxic metals in water sources commonly used by indigenous peoples?</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are the potential health risks associated with long-term exposure to toxic metals such as lead, aluminum, and manganese etc. in drinking water?</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can the discourse around toxic metal contamination in indigenous drinking water be expanded to encompass broader discussions on decolonization, environmental justice, and sustainable development in the context of changing global climates?</a:t>
              </a:r>
              <a:endParaRPr b="0" i="0" sz="1400" u="none" cap="none" strike="noStrike">
                <a:solidFill>
                  <a:srgbClr val="000000"/>
                </a:solidFill>
                <a:latin typeface="Arial"/>
                <a:ea typeface="Arial"/>
                <a:cs typeface="Arial"/>
                <a:sym typeface="Arial"/>
              </a:endParaRPr>
            </a:p>
          </p:txBody>
        </p:sp>
        <p:sp>
          <p:nvSpPr>
            <p:cNvPr id="286" name="Google Shape;286;p14"/>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4A4849"/>
                  </a:solidFill>
                  <a:latin typeface="Arial"/>
                  <a:ea typeface="Arial"/>
                  <a:cs typeface="Arial"/>
                  <a:sym typeface="Arial"/>
                </a:rPr>
                <a:t>Post-reading discussion questions</a:t>
              </a:r>
              <a:endParaRPr b="0" i="0" sz="1400" u="none" cap="none" strike="noStrike">
                <a:solidFill>
                  <a:srgbClr val="000000"/>
                </a:solidFill>
                <a:latin typeface="Arial"/>
                <a:ea typeface="Arial"/>
                <a:cs typeface="Arial"/>
                <a:sym typeface="Arial"/>
              </a:endParaRPr>
            </a:p>
          </p:txBody>
        </p:sp>
      </p:grpSp>
      <p:grpSp>
        <p:nvGrpSpPr>
          <p:cNvPr id="287" name="Google Shape;287;p14"/>
          <p:cNvGrpSpPr/>
          <p:nvPr/>
        </p:nvGrpSpPr>
        <p:grpSpPr>
          <a:xfrm>
            <a:off x="962025" y="1003725"/>
            <a:ext cx="8746178" cy="458700"/>
            <a:chOff x="962025" y="1003725"/>
            <a:chExt cx="8746178" cy="458700"/>
          </a:xfrm>
        </p:grpSpPr>
        <p:sp>
          <p:nvSpPr>
            <p:cNvPr id="288" name="Google Shape;288;p14"/>
            <p:cNvSpPr/>
            <p:nvPr/>
          </p:nvSpPr>
          <p:spPr>
            <a:xfrm>
              <a:off x="962025" y="1003725"/>
              <a:ext cx="1928700" cy="458700"/>
            </a:xfrm>
            <a:prstGeom prst="roundRect">
              <a:avLst>
                <a:gd fmla="val 45896"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89" name="Google Shape;289;p14"/>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ACTIVITY #2</a:t>
              </a:r>
              <a:endParaRPr b="0" i="0" sz="1400" u="none" cap="none" strike="noStrike">
                <a:solidFill>
                  <a:srgbClr val="000000"/>
                </a:solidFill>
                <a:latin typeface="Arial"/>
                <a:ea typeface="Arial"/>
                <a:cs typeface="Arial"/>
                <a:sym typeface="Arial"/>
              </a:endParaRPr>
            </a:p>
          </p:txBody>
        </p:sp>
      </p:grpSp>
      <p:sp>
        <p:nvSpPr>
          <p:cNvPr id="290" name="Google Shape;290;p14"/>
          <p:cNvSpPr txBox="1"/>
          <p:nvPr/>
        </p:nvSpPr>
        <p:spPr>
          <a:xfrm>
            <a:off x="-102337" y="5698925"/>
            <a:ext cx="6233100" cy="53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1"/>
                </a:solidFill>
                <a:latin typeface="Calibri"/>
                <a:ea typeface="Calibri"/>
                <a:cs typeface="Calibri"/>
                <a:sym typeface="Calibri"/>
              </a:rPr>
              <a:t>Image courtesy of H. Schwartz et al. License: CC BY.</a:t>
            </a:r>
            <a:endParaRPr sz="18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94" name="Shape 294"/>
        <p:cNvGrpSpPr/>
        <p:nvPr/>
      </p:nvGrpSpPr>
      <p:grpSpPr>
        <a:xfrm>
          <a:off x="0" y="0"/>
          <a:ext cx="0" cy="0"/>
          <a:chOff x="0" y="0"/>
          <a:chExt cx="0" cy="0"/>
        </a:xfrm>
      </p:grpSpPr>
      <p:sp>
        <p:nvSpPr>
          <p:cNvPr id="295" name="Google Shape;295;p15"/>
          <p:cNvSpPr/>
          <p:nvPr/>
        </p:nvSpPr>
        <p:spPr>
          <a:xfrm>
            <a:off x="6568563" y="9715500"/>
            <a:ext cx="12967519" cy="571500"/>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296" name="Google Shape;296;p15"/>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sp>
        <p:nvSpPr>
          <p:cNvPr id="297" name="Google Shape;297;p15"/>
          <p:cNvSpPr/>
          <p:nvPr/>
        </p:nvSpPr>
        <p:spPr>
          <a:xfrm>
            <a:off x="0" y="6032772"/>
            <a:ext cx="6568563" cy="3682728"/>
          </a:xfrm>
          <a:custGeom>
            <a:rect b="b" l="l" r="r" t="t"/>
            <a:pathLst>
              <a:path extrusionOk="0" h="3682728" w="6568563">
                <a:moveTo>
                  <a:pt x="0" y="0"/>
                </a:moveTo>
                <a:lnTo>
                  <a:pt x="6568563" y="0"/>
                </a:lnTo>
                <a:lnTo>
                  <a:pt x="6568563" y="3682728"/>
                </a:lnTo>
                <a:lnTo>
                  <a:pt x="0" y="3682728"/>
                </a:lnTo>
                <a:lnTo>
                  <a:pt x="0" y="0"/>
                </a:lnTo>
                <a:close/>
              </a:path>
            </a:pathLst>
          </a:custGeom>
          <a:blipFill rotWithShape="1">
            <a:blip r:embed="rId3">
              <a:alphaModFix/>
            </a:blip>
            <a:stretch>
              <a:fillRect b="0" l="0" r="0" t="0"/>
            </a:stretch>
          </a:blipFill>
          <a:ln>
            <a:noFill/>
          </a:ln>
        </p:spPr>
      </p:sp>
      <p:grpSp>
        <p:nvGrpSpPr>
          <p:cNvPr id="298" name="Google Shape;298;p15"/>
          <p:cNvGrpSpPr/>
          <p:nvPr/>
        </p:nvGrpSpPr>
        <p:grpSpPr>
          <a:xfrm>
            <a:off x="7065096" y="1631380"/>
            <a:ext cx="10194300" cy="6404993"/>
            <a:chOff x="0" y="-47625"/>
            <a:chExt cx="13592400" cy="8539990"/>
          </a:xfrm>
        </p:grpSpPr>
        <p:sp>
          <p:nvSpPr>
            <p:cNvPr id="299" name="Google Shape;299;p15"/>
            <p:cNvSpPr txBox="1"/>
            <p:nvPr/>
          </p:nvSpPr>
          <p:spPr>
            <a:xfrm>
              <a:off x="0" y="622165"/>
              <a:ext cx="13592400" cy="7870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0" lang="en-US" sz="2501" u="none" cap="none" strike="noStrike">
                  <a:solidFill>
                    <a:srgbClr val="4A4849"/>
                  </a:solidFill>
                  <a:latin typeface="Arial"/>
                  <a:ea typeface="Arial"/>
                  <a:cs typeface="Arial"/>
                  <a:sym typeface="Arial"/>
                </a:rPr>
                <a:t>In small groups, discuss these questions:</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100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From the article, what justice-based strategies can optimize renewable energy integration into existing grids to enhance energy resilience and reduce environmental impacts?</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do disparities in energy access across communities contribute to broader social and economic inequalities, and how can physics-informed electrification planning address these disparities?</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factors should be considered when selecting appropriate renewable energy technologies for microgrids in diverse Sub-Saharan African contexts, taking into account local challenges, energy demand, and available resources?</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can the deployment of renewable energy-supported microgrids in Sub-Saharan Africa be optimized to ensure that rural communities, particularly marginalized groups, have equitable access to clean and reliable energy services?</a:t>
              </a:r>
              <a:endParaRPr b="0" i="0" sz="1400" u="none" cap="none" strike="noStrike">
                <a:solidFill>
                  <a:srgbClr val="000000"/>
                </a:solidFill>
                <a:latin typeface="Arial"/>
                <a:ea typeface="Arial"/>
                <a:cs typeface="Arial"/>
                <a:sym typeface="Arial"/>
              </a:endParaRPr>
            </a:p>
          </p:txBody>
        </p:sp>
        <p:sp>
          <p:nvSpPr>
            <p:cNvPr id="300" name="Google Shape;300;p15"/>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4A4849"/>
                  </a:solidFill>
                  <a:latin typeface="Arial"/>
                  <a:ea typeface="Arial"/>
                  <a:cs typeface="Arial"/>
                  <a:sym typeface="Arial"/>
                </a:rPr>
                <a:t>Post-reading discussion questions</a:t>
              </a:r>
              <a:endParaRPr b="0" i="0" sz="1400" u="none" cap="none" strike="noStrike">
                <a:solidFill>
                  <a:srgbClr val="000000"/>
                </a:solidFill>
                <a:latin typeface="Arial"/>
                <a:ea typeface="Arial"/>
                <a:cs typeface="Arial"/>
                <a:sym typeface="Arial"/>
              </a:endParaRPr>
            </a:p>
          </p:txBody>
        </p:sp>
      </p:grpSp>
      <p:sp>
        <p:nvSpPr>
          <p:cNvPr id="301" name="Google Shape;301;p15"/>
          <p:cNvSpPr txBox="1"/>
          <p:nvPr/>
        </p:nvSpPr>
        <p:spPr>
          <a:xfrm>
            <a:off x="1038162" y="1695674"/>
            <a:ext cx="42540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CLIMATE JUSTICE AND PHYSICS</a:t>
            </a:r>
            <a:endParaRPr b="0" i="0" sz="1400" u="none" cap="none" strike="noStrike">
              <a:solidFill>
                <a:srgbClr val="000000"/>
              </a:solidFill>
              <a:latin typeface="Arial"/>
              <a:ea typeface="Arial"/>
              <a:cs typeface="Arial"/>
              <a:sym typeface="Arial"/>
            </a:endParaRPr>
          </a:p>
        </p:txBody>
      </p:sp>
      <p:grpSp>
        <p:nvGrpSpPr>
          <p:cNvPr id="302" name="Google Shape;302;p15"/>
          <p:cNvGrpSpPr/>
          <p:nvPr/>
        </p:nvGrpSpPr>
        <p:grpSpPr>
          <a:xfrm>
            <a:off x="1028700" y="3354523"/>
            <a:ext cx="5179725" cy="1657268"/>
            <a:chOff x="0" y="-47625"/>
            <a:chExt cx="6906300" cy="2209690"/>
          </a:xfrm>
        </p:grpSpPr>
        <p:sp>
          <p:nvSpPr>
            <p:cNvPr id="303" name="Google Shape;303;p15"/>
            <p:cNvSpPr txBox="1"/>
            <p:nvPr/>
          </p:nvSpPr>
          <p:spPr>
            <a:xfrm>
              <a:off x="0" y="622165"/>
              <a:ext cx="6906300" cy="1539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1" lang="en-US" sz="2501" u="sng" cap="none" strike="noStrike">
                  <a:solidFill>
                    <a:srgbClr val="4A4849"/>
                  </a:solidFill>
                  <a:latin typeface="Arial"/>
                  <a:ea typeface="Arial"/>
                  <a:cs typeface="Arial"/>
                  <a:sym typeface="Arial"/>
                  <a:hlinkClick r:id="rId4">
                    <a:extLst>
                      <a:ext uri="{A12FA001-AC4F-418D-AE19-62706E023703}">
                        <ahyp:hlinkClr val="tx"/>
                      </a:ext>
                    </a:extLst>
                  </a:hlinkClick>
                </a:rPr>
                <a:t>An energy justice based approach for electrification planning - An agent-based model</a:t>
              </a:r>
              <a:endParaRPr b="0" i="0" sz="1400" u="none" cap="none" strike="noStrike">
                <a:solidFill>
                  <a:srgbClr val="000000"/>
                </a:solidFill>
                <a:latin typeface="Arial"/>
                <a:ea typeface="Arial"/>
                <a:cs typeface="Arial"/>
                <a:sym typeface="Arial"/>
              </a:endParaRPr>
            </a:p>
          </p:txBody>
        </p:sp>
        <p:sp>
          <p:nvSpPr>
            <p:cNvPr id="304" name="Google Shape;304;p15"/>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4A4849"/>
                  </a:solidFill>
                  <a:latin typeface="Arial"/>
                  <a:ea typeface="Arial"/>
                  <a:cs typeface="Arial"/>
                  <a:sym typeface="Arial"/>
                </a:rPr>
                <a:t>Read</a:t>
              </a:r>
              <a:endParaRPr b="0" i="0" sz="1400" u="none" cap="none" strike="noStrike">
                <a:solidFill>
                  <a:srgbClr val="000000"/>
                </a:solidFill>
                <a:latin typeface="Arial"/>
                <a:ea typeface="Arial"/>
                <a:cs typeface="Arial"/>
                <a:sym typeface="Arial"/>
              </a:endParaRPr>
            </a:p>
          </p:txBody>
        </p:sp>
      </p:grpSp>
      <p:sp>
        <p:nvSpPr>
          <p:cNvPr id="305" name="Google Shape;305;p15"/>
          <p:cNvSpPr txBox="1"/>
          <p:nvPr/>
        </p:nvSpPr>
        <p:spPr>
          <a:xfrm>
            <a:off x="113761" y="9229725"/>
            <a:ext cx="5470830" cy="297145"/>
          </a:xfrm>
          <a:prstGeom prst="rect">
            <a:avLst/>
          </a:prstGeom>
          <a:noFill/>
          <a:ln>
            <a:noFill/>
          </a:ln>
        </p:spPr>
        <p:txBody>
          <a:bodyPr anchorCtr="0" anchor="t" bIns="0" lIns="0" spcFirstLastPara="1" rIns="0" wrap="square" tIns="0">
            <a:spAutoFit/>
          </a:bodyPr>
          <a:lstStyle/>
          <a:p>
            <a:pPr indent="0" lvl="0" marL="0" marR="0" rtl="0" algn="just">
              <a:lnSpc>
                <a:spcPct val="139977"/>
              </a:lnSpc>
              <a:spcBef>
                <a:spcPts val="0"/>
              </a:spcBef>
              <a:spcAft>
                <a:spcPts val="0"/>
              </a:spcAft>
              <a:buClr>
                <a:srgbClr val="000000"/>
              </a:buClr>
              <a:buSzPts val="1801"/>
              <a:buFont typeface="Arial"/>
              <a:buNone/>
            </a:pPr>
            <a:r>
              <a:rPr b="0" i="0" lang="en-US" sz="1801" u="none" cap="none" strike="noStrike">
                <a:solidFill>
                  <a:srgbClr val="4A4849"/>
                </a:solidFill>
                <a:latin typeface="Arial"/>
                <a:ea typeface="Arial"/>
                <a:cs typeface="Arial"/>
                <a:sym typeface="Arial"/>
              </a:rPr>
              <a:t>(Tarekegne &amp; Rouleau, 2019)</a:t>
            </a:r>
            <a:endParaRPr b="0" i="0" sz="1400" u="none" cap="none" strike="noStrike">
              <a:solidFill>
                <a:srgbClr val="000000"/>
              </a:solidFill>
              <a:latin typeface="Arial"/>
              <a:ea typeface="Arial"/>
              <a:cs typeface="Arial"/>
              <a:sym typeface="Arial"/>
            </a:endParaRPr>
          </a:p>
        </p:txBody>
      </p:sp>
      <p:grpSp>
        <p:nvGrpSpPr>
          <p:cNvPr id="306" name="Google Shape;306;p15"/>
          <p:cNvGrpSpPr/>
          <p:nvPr/>
        </p:nvGrpSpPr>
        <p:grpSpPr>
          <a:xfrm>
            <a:off x="962025" y="1003725"/>
            <a:ext cx="8746178" cy="458700"/>
            <a:chOff x="962025" y="1003725"/>
            <a:chExt cx="8746178" cy="458700"/>
          </a:xfrm>
        </p:grpSpPr>
        <p:sp>
          <p:nvSpPr>
            <p:cNvPr id="307" name="Google Shape;307;p15"/>
            <p:cNvSpPr/>
            <p:nvPr/>
          </p:nvSpPr>
          <p:spPr>
            <a:xfrm>
              <a:off x="962025" y="1003725"/>
              <a:ext cx="1928700" cy="458700"/>
            </a:xfrm>
            <a:prstGeom prst="roundRect">
              <a:avLst>
                <a:gd fmla="val 45896"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08" name="Google Shape;308;p15"/>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ACTIVITY #3</a:t>
              </a:r>
              <a:endParaRPr b="0" i="0" sz="1400" u="none" cap="none" strike="noStrike">
                <a:solidFill>
                  <a:srgbClr val="000000"/>
                </a:solidFill>
                <a:latin typeface="Arial"/>
                <a:ea typeface="Arial"/>
                <a:cs typeface="Arial"/>
                <a:sym typeface="Arial"/>
              </a:endParaRPr>
            </a:p>
          </p:txBody>
        </p:sp>
      </p:grpSp>
      <p:sp>
        <p:nvSpPr>
          <p:cNvPr id="309" name="Google Shape;309;p15"/>
          <p:cNvSpPr txBox="1"/>
          <p:nvPr/>
        </p:nvSpPr>
        <p:spPr>
          <a:xfrm>
            <a:off x="6568575" y="9084125"/>
            <a:ext cx="7779600" cy="93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1"/>
                </a:solidFill>
                <a:latin typeface="Calibri"/>
                <a:ea typeface="Calibri"/>
                <a:cs typeface="Calibri"/>
                <a:sym typeface="Calibri"/>
              </a:rPr>
              <a:t>© IEEE. All rights reserved. This content is excluded from our Creative Commons license. For more information, see </a:t>
            </a:r>
            <a:r>
              <a:rPr lang="en-US" sz="1800" u="sng">
                <a:solidFill>
                  <a:schemeClr val="hlink"/>
                </a:solidFill>
                <a:latin typeface="Calibri"/>
                <a:ea typeface="Calibri"/>
                <a:cs typeface="Calibri"/>
                <a:sym typeface="Calibri"/>
                <a:hlinkClick r:id="rId5"/>
              </a:rPr>
              <a:t>https://ocw.mit.edu/help/faq-fair-use/</a:t>
            </a: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13" name="Shape 313"/>
        <p:cNvGrpSpPr/>
        <p:nvPr/>
      </p:nvGrpSpPr>
      <p:grpSpPr>
        <a:xfrm>
          <a:off x="0" y="0"/>
          <a:ext cx="0" cy="0"/>
          <a:chOff x="0" y="0"/>
          <a:chExt cx="0" cy="0"/>
        </a:xfrm>
      </p:grpSpPr>
      <p:sp>
        <p:nvSpPr>
          <p:cNvPr id="314" name="Google Shape;314;p16"/>
          <p:cNvSpPr/>
          <p:nvPr/>
        </p:nvSpPr>
        <p:spPr>
          <a:xfrm>
            <a:off x="6568563" y="9715500"/>
            <a:ext cx="12967519" cy="571500"/>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315" name="Google Shape;315;p16"/>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grpSp>
        <p:nvGrpSpPr>
          <p:cNvPr id="316" name="Google Shape;316;p16"/>
          <p:cNvGrpSpPr/>
          <p:nvPr/>
        </p:nvGrpSpPr>
        <p:grpSpPr>
          <a:xfrm>
            <a:off x="7065096" y="1631380"/>
            <a:ext cx="10194300" cy="4865318"/>
            <a:chOff x="0" y="-47625"/>
            <a:chExt cx="13592400" cy="6487090"/>
          </a:xfrm>
        </p:grpSpPr>
        <p:sp>
          <p:nvSpPr>
            <p:cNvPr id="317" name="Google Shape;317;p16"/>
            <p:cNvSpPr txBox="1"/>
            <p:nvPr/>
          </p:nvSpPr>
          <p:spPr>
            <a:xfrm>
              <a:off x="0" y="622165"/>
              <a:ext cx="13592400" cy="581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0" lang="en-US" sz="2501" u="none" cap="none" strike="noStrike">
                  <a:solidFill>
                    <a:srgbClr val="4A4849"/>
                  </a:solidFill>
                  <a:latin typeface="Arial"/>
                  <a:ea typeface="Arial"/>
                  <a:cs typeface="Arial"/>
                  <a:sym typeface="Arial"/>
                </a:rPr>
                <a:t>In small groups, discuss these questions:</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100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skills are needed for engineers to tackle climate change-related issues now and in the future?</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changes to traditional engineering education are needed to create engineers equipped with these skills?</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do you think about environmental justice in the context of engineering?</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Think of the courses you are taking/have already taking, what climate change education have you received? What about environmental justice? Climate justice?</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can engineering be more inclusive?</a:t>
              </a:r>
              <a:endParaRPr b="0" i="0" sz="1400" u="none" cap="none" strike="noStrike">
                <a:solidFill>
                  <a:srgbClr val="000000"/>
                </a:solidFill>
                <a:latin typeface="Arial"/>
                <a:ea typeface="Arial"/>
                <a:cs typeface="Arial"/>
                <a:sym typeface="Arial"/>
              </a:endParaRPr>
            </a:p>
          </p:txBody>
        </p:sp>
        <p:sp>
          <p:nvSpPr>
            <p:cNvPr id="318" name="Google Shape;318;p16"/>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4A4849"/>
                  </a:solidFill>
                  <a:latin typeface="Arial"/>
                  <a:ea typeface="Arial"/>
                  <a:cs typeface="Arial"/>
                  <a:sym typeface="Arial"/>
                </a:rPr>
                <a:t>Post-reading discussion questions</a:t>
              </a:r>
              <a:endParaRPr b="0" i="0" sz="1400" u="none" cap="none" strike="noStrike">
                <a:solidFill>
                  <a:srgbClr val="000000"/>
                </a:solidFill>
                <a:latin typeface="Arial"/>
                <a:ea typeface="Arial"/>
                <a:cs typeface="Arial"/>
                <a:sym typeface="Arial"/>
              </a:endParaRPr>
            </a:p>
          </p:txBody>
        </p:sp>
      </p:grpSp>
      <p:sp>
        <p:nvSpPr>
          <p:cNvPr id="319" name="Google Shape;319;p16"/>
          <p:cNvSpPr txBox="1"/>
          <p:nvPr/>
        </p:nvSpPr>
        <p:spPr>
          <a:xfrm>
            <a:off x="1038162" y="1695674"/>
            <a:ext cx="42540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CLIMATE </a:t>
            </a:r>
            <a:r>
              <a:rPr b="1" lang="en-US" sz="3200">
                <a:solidFill>
                  <a:srgbClr val="4A4849"/>
                </a:solidFill>
              </a:rPr>
              <a:t>JUSTICE</a:t>
            </a:r>
            <a:r>
              <a:rPr b="1" i="0" lang="en-US" sz="3200" u="none" cap="none" strike="noStrike">
                <a:solidFill>
                  <a:srgbClr val="4A4849"/>
                </a:solidFill>
                <a:latin typeface="Arial"/>
                <a:ea typeface="Arial"/>
                <a:cs typeface="Arial"/>
                <a:sym typeface="Arial"/>
              </a:rPr>
              <a:t> AND ENGINEERING</a:t>
            </a:r>
            <a:endParaRPr b="0" i="0" sz="1400" u="none" cap="none" strike="noStrike">
              <a:solidFill>
                <a:srgbClr val="000000"/>
              </a:solidFill>
              <a:latin typeface="Arial"/>
              <a:ea typeface="Arial"/>
              <a:cs typeface="Arial"/>
              <a:sym typeface="Arial"/>
            </a:endParaRPr>
          </a:p>
        </p:txBody>
      </p:sp>
      <p:grpSp>
        <p:nvGrpSpPr>
          <p:cNvPr id="320" name="Google Shape;320;p16"/>
          <p:cNvGrpSpPr/>
          <p:nvPr/>
        </p:nvGrpSpPr>
        <p:grpSpPr>
          <a:xfrm>
            <a:off x="1028700" y="2918643"/>
            <a:ext cx="5179725" cy="1657268"/>
            <a:chOff x="0" y="-47625"/>
            <a:chExt cx="6906300" cy="2209690"/>
          </a:xfrm>
        </p:grpSpPr>
        <p:sp>
          <p:nvSpPr>
            <p:cNvPr id="321" name="Google Shape;321;p16"/>
            <p:cNvSpPr txBox="1"/>
            <p:nvPr/>
          </p:nvSpPr>
          <p:spPr>
            <a:xfrm>
              <a:off x="0" y="622165"/>
              <a:ext cx="6906300" cy="1539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1" lang="en-US" sz="2501" u="sng" cap="none" strike="noStrike">
                  <a:solidFill>
                    <a:srgbClr val="4A4849"/>
                  </a:solidFill>
                  <a:latin typeface="Arial"/>
                  <a:ea typeface="Arial"/>
                  <a:cs typeface="Arial"/>
                  <a:sym typeface="Arial"/>
                  <a:hlinkClick r:id="rId3">
                    <a:extLst>
                      <a:ext uri="{A12FA001-AC4F-418D-AE19-62706E023703}">
                        <ahyp:hlinkClr val="tx"/>
                      </a:ext>
                    </a:extLst>
                  </a:hlinkClick>
                </a:rPr>
                <a:t>The climate is changing. Engineering education needs to change as well</a:t>
              </a:r>
              <a:endParaRPr b="0" i="0" sz="1400" u="none" cap="none" strike="noStrike">
                <a:solidFill>
                  <a:srgbClr val="000000"/>
                </a:solidFill>
                <a:latin typeface="Arial"/>
                <a:ea typeface="Arial"/>
                <a:cs typeface="Arial"/>
                <a:sym typeface="Arial"/>
              </a:endParaRPr>
            </a:p>
          </p:txBody>
        </p:sp>
        <p:sp>
          <p:nvSpPr>
            <p:cNvPr id="322" name="Google Shape;322;p16"/>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4A4849"/>
                  </a:solidFill>
                  <a:latin typeface="Arial"/>
                  <a:ea typeface="Arial"/>
                  <a:cs typeface="Arial"/>
                  <a:sym typeface="Arial"/>
                </a:rPr>
                <a:t>Read</a:t>
              </a:r>
              <a:endParaRPr b="0" i="0" sz="1400" u="none" cap="none" strike="noStrike">
                <a:solidFill>
                  <a:srgbClr val="000000"/>
                </a:solidFill>
                <a:latin typeface="Arial"/>
                <a:ea typeface="Arial"/>
                <a:cs typeface="Arial"/>
                <a:sym typeface="Arial"/>
              </a:endParaRPr>
            </a:p>
          </p:txBody>
        </p:sp>
      </p:grpSp>
      <p:sp>
        <p:nvSpPr>
          <p:cNvPr id="323" name="Google Shape;323;p16"/>
          <p:cNvSpPr txBox="1"/>
          <p:nvPr/>
        </p:nvSpPr>
        <p:spPr>
          <a:xfrm>
            <a:off x="7065096" y="9790113"/>
            <a:ext cx="10512000" cy="3846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2499"/>
              <a:buFont typeface="Arial"/>
              <a:buNone/>
            </a:pPr>
            <a:r>
              <a:rPr b="0" i="1" lang="en-US" sz="2499" u="none" cap="none" strike="noStrike">
                <a:solidFill>
                  <a:srgbClr val="FAF6EE"/>
                </a:solidFill>
                <a:latin typeface="Arial"/>
                <a:ea typeface="Arial"/>
                <a:cs typeface="Arial"/>
                <a:sym typeface="Arial"/>
              </a:rPr>
              <a:t>Visit the </a:t>
            </a:r>
            <a:r>
              <a:rPr b="0" i="1" lang="en-US" sz="2499" u="sng" cap="none" strike="noStrike">
                <a:solidFill>
                  <a:srgbClr val="FAF6EE"/>
                </a:solidFill>
                <a:latin typeface="Arial"/>
                <a:ea typeface="Arial"/>
                <a:cs typeface="Arial"/>
                <a:sym typeface="Arial"/>
                <a:hlinkClick r:id="rId4">
                  <a:extLst>
                    <a:ext uri="{A12FA001-AC4F-418D-AE19-62706E023703}">
                      <ahyp:hlinkClr val="tx"/>
                    </a:ext>
                  </a:extLst>
                </a:hlinkClick>
              </a:rPr>
              <a:t>Engineering Climate Justice module</a:t>
            </a:r>
            <a:r>
              <a:rPr b="0" i="1" lang="en-US" sz="2499" u="none" cap="none" strike="noStrike">
                <a:solidFill>
                  <a:srgbClr val="FAF6EE"/>
                </a:solidFill>
                <a:latin typeface="Arial"/>
                <a:ea typeface="Arial"/>
                <a:cs typeface="Arial"/>
                <a:sym typeface="Arial"/>
              </a:rPr>
              <a:t> to learn more</a:t>
            </a:r>
            <a:endParaRPr b="0" i="0" sz="1400" u="none" cap="none" strike="noStrike">
              <a:solidFill>
                <a:srgbClr val="000000"/>
              </a:solidFill>
              <a:latin typeface="Arial"/>
              <a:ea typeface="Arial"/>
              <a:cs typeface="Arial"/>
              <a:sym typeface="Arial"/>
            </a:endParaRPr>
          </a:p>
        </p:txBody>
      </p:sp>
      <p:grpSp>
        <p:nvGrpSpPr>
          <p:cNvPr id="324" name="Google Shape;324;p16"/>
          <p:cNvGrpSpPr/>
          <p:nvPr/>
        </p:nvGrpSpPr>
        <p:grpSpPr>
          <a:xfrm>
            <a:off x="962025" y="1003725"/>
            <a:ext cx="8746178" cy="458700"/>
            <a:chOff x="962025" y="1003725"/>
            <a:chExt cx="8746178" cy="458700"/>
          </a:xfrm>
        </p:grpSpPr>
        <p:sp>
          <p:nvSpPr>
            <p:cNvPr id="325" name="Google Shape;325;p16"/>
            <p:cNvSpPr/>
            <p:nvPr/>
          </p:nvSpPr>
          <p:spPr>
            <a:xfrm>
              <a:off x="962025" y="1003725"/>
              <a:ext cx="1928700" cy="458700"/>
            </a:xfrm>
            <a:prstGeom prst="roundRect">
              <a:avLst>
                <a:gd fmla="val 45896"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26" name="Google Shape;326;p16"/>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ACTIVITY #4</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30" name="Shape 330"/>
        <p:cNvGrpSpPr/>
        <p:nvPr/>
      </p:nvGrpSpPr>
      <p:grpSpPr>
        <a:xfrm>
          <a:off x="0" y="0"/>
          <a:ext cx="0" cy="0"/>
          <a:chOff x="0" y="0"/>
          <a:chExt cx="0" cy="0"/>
        </a:xfrm>
      </p:grpSpPr>
      <p:sp>
        <p:nvSpPr>
          <p:cNvPr id="331" name="Google Shape;331;p17"/>
          <p:cNvSpPr/>
          <p:nvPr/>
        </p:nvSpPr>
        <p:spPr>
          <a:xfrm>
            <a:off x="6568563" y="9715500"/>
            <a:ext cx="12967519" cy="571500"/>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332" name="Google Shape;332;p17"/>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sp>
        <p:nvSpPr>
          <p:cNvPr id="333" name="Google Shape;333;p17"/>
          <p:cNvSpPr/>
          <p:nvPr/>
        </p:nvSpPr>
        <p:spPr>
          <a:xfrm>
            <a:off x="0" y="3182964"/>
            <a:ext cx="6568563" cy="6503821"/>
          </a:xfrm>
          <a:custGeom>
            <a:rect b="b" l="l" r="r" t="t"/>
            <a:pathLst>
              <a:path extrusionOk="0" h="6503821" w="6568563">
                <a:moveTo>
                  <a:pt x="0" y="0"/>
                </a:moveTo>
                <a:lnTo>
                  <a:pt x="6568563" y="0"/>
                </a:lnTo>
                <a:lnTo>
                  <a:pt x="6568563" y="6503821"/>
                </a:lnTo>
                <a:lnTo>
                  <a:pt x="0" y="6503821"/>
                </a:lnTo>
                <a:lnTo>
                  <a:pt x="0" y="0"/>
                </a:lnTo>
                <a:close/>
              </a:path>
            </a:pathLst>
          </a:custGeom>
          <a:blipFill rotWithShape="1">
            <a:blip r:embed="rId3">
              <a:alphaModFix/>
            </a:blip>
            <a:stretch>
              <a:fillRect b="0" l="-26229" r="-20757" t="0"/>
            </a:stretch>
          </a:blipFill>
          <a:ln>
            <a:noFill/>
          </a:ln>
        </p:spPr>
      </p:sp>
      <p:grpSp>
        <p:nvGrpSpPr>
          <p:cNvPr id="334" name="Google Shape;334;p17"/>
          <p:cNvGrpSpPr/>
          <p:nvPr/>
        </p:nvGrpSpPr>
        <p:grpSpPr>
          <a:xfrm>
            <a:off x="7065096" y="3182972"/>
            <a:ext cx="10194300" cy="2940443"/>
            <a:chOff x="0" y="-568898"/>
            <a:chExt cx="13592400" cy="3920590"/>
          </a:xfrm>
        </p:grpSpPr>
        <p:sp>
          <p:nvSpPr>
            <p:cNvPr id="335" name="Google Shape;335;p17"/>
            <p:cNvSpPr txBox="1"/>
            <p:nvPr/>
          </p:nvSpPr>
          <p:spPr>
            <a:xfrm>
              <a:off x="0" y="100892"/>
              <a:ext cx="13592400" cy="325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0" lang="en-US" sz="2501" u="none" cap="none" strike="noStrike">
                  <a:solidFill>
                    <a:srgbClr val="4A4849"/>
                  </a:solidFill>
                  <a:latin typeface="Arial"/>
                  <a:ea typeface="Arial"/>
                  <a:cs typeface="Arial"/>
                  <a:sym typeface="Arial"/>
                </a:rPr>
                <a:t>In small groups, discuss these questions:</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100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Why is data important for the fight against climate change and for climate justice?</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can statistics be used more responsibly?</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is equitable data gathering and management? Can you identify it in your classes or research?</a:t>
              </a:r>
              <a:endParaRPr b="0" i="0" sz="1400" u="none" cap="none" strike="noStrike">
                <a:solidFill>
                  <a:srgbClr val="000000"/>
                </a:solidFill>
                <a:latin typeface="Arial"/>
                <a:ea typeface="Arial"/>
                <a:cs typeface="Arial"/>
                <a:sym typeface="Arial"/>
              </a:endParaRPr>
            </a:p>
          </p:txBody>
        </p:sp>
        <p:sp>
          <p:nvSpPr>
            <p:cNvPr id="336" name="Google Shape;336;p17"/>
            <p:cNvSpPr txBox="1"/>
            <p:nvPr/>
          </p:nvSpPr>
          <p:spPr>
            <a:xfrm>
              <a:off x="0" y="-568898"/>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4A4849"/>
                  </a:solidFill>
                  <a:latin typeface="Arial"/>
                  <a:ea typeface="Arial"/>
                  <a:cs typeface="Arial"/>
                  <a:sym typeface="Arial"/>
                </a:rPr>
                <a:t>Post-reading discussion questions</a:t>
              </a:r>
              <a:endParaRPr b="0" i="0" sz="1400" u="none" cap="none" strike="noStrike">
                <a:solidFill>
                  <a:srgbClr val="000000"/>
                </a:solidFill>
                <a:latin typeface="Arial"/>
                <a:ea typeface="Arial"/>
                <a:cs typeface="Arial"/>
                <a:sym typeface="Arial"/>
              </a:endParaRPr>
            </a:p>
          </p:txBody>
        </p:sp>
      </p:grpSp>
      <p:sp>
        <p:nvSpPr>
          <p:cNvPr id="337" name="Google Shape;337;p17"/>
          <p:cNvSpPr txBox="1"/>
          <p:nvPr/>
        </p:nvSpPr>
        <p:spPr>
          <a:xfrm>
            <a:off x="1038162" y="1695674"/>
            <a:ext cx="42540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DATA FOR CLIMATE JUSTICE</a:t>
            </a:r>
            <a:endParaRPr b="0" i="0" sz="1400" u="none" cap="none" strike="noStrike">
              <a:solidFill>
                <a:srgbClr val="000000"/>
              </a:solidFill>
              <a:latin typeface="Arial"/>
              <a:ea typeface="Arial"/>
              <a:cs typeface="Arial"/>
              <a:sym typeface="Arial"/>
            </a:endParaRPr>
          </a:p>
        </p:txBody>
      </p:sp>
      <p:grpSp>
        <p:nvGrpSpPr>
          <p:cNvPr id="338" name="Google Shape;338;p17"/>
          <p:cNvGrpSpPr/>
          <p:nvPr/>
        </p:nvGrpSpPr>
        <p:grpSpPr>
          <a:xfrm>
            <a:off x="7065096" y="1631380"/>
            <a:ext cx="10194300" cy="887318"/>
            <a:chOff x="0" y="-47625"/>
            <a:chExt cx="13592400" cy="1183090"/>
          </a:xfrm>
        </p:grpSpPr>
        <p:sp>
          <p:nvSpPr>
            <p:cNvPr id="339" name="Google Shape;339;p17"/>
            <p:cNvSpPr txBox="1"/>
            <p:nvPr/>
          </p:nvSpPr>
          <p:spPr>
            <a:xfrm>
              <a:off x="0" y="62216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1" lang="en-US" sz="2501" u="sng" cap="none" strike="noStrike">
                  <a:solidFill>
                    <a:srgbClr val="4A4849"/>
                  </a:solidFill>
                  <a:latin typeface="Arial"/>
                  <a:ea typeface="Arial"/>
                  <a:cs typeface="Arial"/>
                  <a:sym typeface="Arial"/>
                  <a:hlinkClick r:id="rId4">
                    <a:extLst>
                      <a:ext uri="{A12FA001-AC4F-418D-AE19-62706E023703}">
                        <ahyp:hlinkClr val="tx"/>
                      </a:ext>
                    </a:extLst>
                  </a:hlinkClick>
                </a:rPr>
                <a:t>Why we need data science in the fight for climate justice</a:t>
              </a:r>
              <a:endParaRPr b="0" i="0" sz="1400" u="none" cap="none" strike="noStrike">
                <a:solidFill>
                  <a:srgbClr val="000000"/>
                </a:solidFill>
                <a:latin typeface="Arial"/>
                <a:ea typeface="Arial"/>
                <a:cs typeface="Arial"/>
                <a:sym typeface="Arial"/>
              </a:endParaRPr>
            </a:p>
          </p:txBody>
        </p:sp>
        <p:sp>
          <p:nvSpPr>
            <p:cNvPr id="340" name="Google Shape;340;p17"/>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4A4849"/>
                  </a:solidFill>
                  <a:latin typeface="Arial"/>
                  <a:ea typeface="Arial"/>
                  <a:cs typeface="Arial"/>
                  <a:sym typeface="Arial"/>
                </a:rPr>
                <a:t>Read</a:t>
              </a:r>
              <a:endParaRPr b="0" i="0" sz="1400" u="none" cap="none" strike="noStrike">
                <a:solidFill>
                  <a:srgbClr val="000000"/>
                </a:solidFill>
                <a:latin typeface="Arial"/>
                <a:ea typeface="Arial"/>
                <a:cs typeface="Arial"/>
                <a:sym typeface="Arial"/>
              </a:endParaRPr>
            </a:p>
          </p:txBody>
        </p:sp>
      </p:grpSp>
      <p:sp>
        <p:nvSpPr>
          <p:cNvPr id="341" name="Google Shape;341;p17"/>
          <p:cNvSpPr txBox="1"/>
          <p:nvPr/>
        </p:nvSpPr>
        <p:spPr>
          <a:xfrm>
            <a:off x="7065096" y="9790113"/>
            <a:ext cx="10512000" cy="3846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2499"/>
              <a:buFont typeface="Arial"/>
              <a:buNone/>
            </a:pPr>
            <a:r>
              <a:rPr b="0" i="1" lang="en-US" sz="2499" u="sng" cap="none" strike="noStrike">
                <a:solidFill>
                  <a:srgbClr val="FAF6EE"/>
                </a:solidFill>
                <a:latin typeface="Arial"/>
                <a:ea typeface="Arial"/>
                <a:cs typeface="Arial"/>
                <a:sym typeface="Arial"/>
                <a:hlinkClick r:id="rId5">
                  <a:extLst>
                    <a:ext uri="{A12FA001-AC4F-418D-AE19-62706E023703}">
                      <ahyp:hlinkClr val="tx"/>
                    </a:ext>
                  </a:extLst>
                </a:hlinkClick>
              </a:rPr>
              <a:t>See more data sets and tools for climate justice</a:t>
            </a:r>
            <a:endParaRPr b="0" i="0" sz="1400" u="none" cap="none" strike="noStrike">
              <a:solidFill>
                <a:srgbClr val="000000"/>
              </a:solidFill>
              <a:latin typeface="Arial"/>
              <a:ea typeface="Arial"/>
              <a:cs typeface="Arial"/>
              <a:sym typeface="Arial"/>
            </a:endParaRPr>
          </a:p>
        </p:txBody>
      </p:sp>
      <p:grpSp>
        <p:nvGrpSpPr>
          <p:cNvPr id="342" name="Google Shape;342;p17"/>
          <p:cNvGrpSpPr/>
          <p:nvPr/>
        </p:nvGrpSpPr>
        <p:grpSpPr>
          <a:xfrm>
            <a:off x="962025" y="1003725"/>
            <a:ext cx="8746178" cy="458700"/>
            <a:chOff x="962025" y="1003725"/>
            <a:chExt cx="8746178" cy="458700"/>
          </a:xfrm>
        </p:grpSpPr>
        <p:sp>
          <p:nvSpPr>
            <p:cNvPr id="343" name="Google Shape;343;p17"/>
            <p:cNvSpPr/>
            <p:nvPr/>
          </p:nvSpPr>
          <p:spPr>
            <a:xfrm>
              <a:off x="962025" y="1003725"/>
              <a:ext cx="1928700" cy="458700"/>
            </a:xfrm>
            <a:prstGeom prst="roundRect">
              <a:avLst>
                <a:gd fmla="val 45896"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44" name="Google Shape;344;p17"/>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ACTIVITY #5</a:t>
              </a:r>
              <a:endParaRPr b="0" i="0" sz="1400" u="none" cap="none" strike="noStrike">
                <a:solidFill>
                  <a:srgbClr val="000000"/>
                </a:solidFill>
                <a:latin typeface="Arial"/>
                <a:ea typeface="Arial"/>
                <a:cs typeface="Arial"/>
                <a:sym typeface="Arial"/>
              </a:endParaRPr>
            </a:p>
          </p:txBody>
        </p:sp>
      </p:grpSp>
      <p:sp>
        <p:nvSpPr>
          <p:cNvPr id="345" name="Google Shape;345;p17"/>
          <p:cNvSpPr txBox="1"/>
          <p:nvPr/>
        </p:nvSpPr>
        <p:spPr>
          <a:xfrm>
            <a:off x="6803325" y="8615450"/>
            <a:ext cx="7592100" cy="110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1"/>
                </a:solidFill>
                <a:latin typeface="Calibri"/>
                <a:ea typeface="Calibri"/>
                <a:cs typeface="Calibri"/>
                <a:sym typeface="Calibri"/>
              </a:rPr>
              <a:t>© Narragansett Bay Estuary Program. All rights reserved. This content is excluded from our Creative Commons license. For more information, see </a:t>
            </a:r>
            <a:r>
              <a:rPr lang="en-US" sz="1800" u="sng">
                <a:solidFill>
                  <a:schemeClr val="hlink"/>
                </a:solidFill>
                <a:latin typeface="Calibri"/>
                <a:ea typeface="Calibri"/>
                <a:cs typeface="Calibri"/>
                <a:sym typeface="Calibri"/>
                <a:hlinkClick r:id="rId6"/>
              </a:rPr>
              <a:t>https://ocw.mit.edu/help/faq-fair-use/ </a:t>
            </a: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49" name="Shape 349"/>
        <p:cNvGrpSpPr/>
        <p:nvPr/>
      </p:nvGrpSpPr>
      <p:grpSpPr>
        <a:xfrm>
          <a:off x="0" y="0"/>
          <a:ext cx="0" cy="0"/>
          <a:chOff x="0" y="0"/>
          <a:chExt cx="0" cy="0"/>
        </a:xfrm>
      </p:grpSpPr>
      <p:sp>
        <p:nvSpPr>
          <p:cNvPr id="350" name="Google Shape;350;p18"/>
          <p:cNvSpPr/>
          <p:nvPr/>
        </p:nvSpPr>
        <p:spPr>
          <a:xfrm>
            <a:off x="6568563" y="9715500"/>
            <a:ext cx="12967519" cy="571500"/>
          </a:xfrm>
          <a:custGeom>
            <a:rect b="b" l="l" r="r" t="t"/>
            <a:pathLst>
              <a:path extrusionOk="0" h="150519" w="3415314">
                <a:moveTo>
                  <a:pt x="0" y="0"/>
                </a:moveTo>
                <a:lnTo>
                  <a:pt x="3415314" y="0"/>
                </a:lnTo>
                <a:lnTo>
                  <a:pt x="3415314" y="150519"/>
                </a:lnTo>
                <a:lnTo>
                  <a:pt x="0" y="150519"/>
                </a:lnTo>
                <a:close/>
              </a:path>
            </a:pathLst>
          </a:custGeom>
          <a:solidFill>
            <a:srgbClr val="4A4849"/>
          </a:solidFill>
          <a:ln>
            <a:noFill/>
          </a:ln>
        </p:spPr>
      </p:sp>
      <p:sp>
        <p:nvSpPr>
          <p:cNvPr id="351" name="Google Shape;351;p18"/>
          <p:cNvSpPr/>
          <p:nvPr/>
        </p:nvSpPr>
        <p:spPr>
          <a:xfrm>
            <a:off x="-540160"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sp>
        <p:nvSpPr>
          <p:cNvPr id="352" name="Google Shape;352;p18"/>
          <p:cNvSpPr/>
          <p:nvPr/>
        </p:nvSpPr>
        <p:spPr>
          <a:xfrm>
            <a:off x="0" y="5391703"/>
            <a:ext cx="6568563" cy="4323797"/>
          </a:xfrm>
          <a:custGeom>
            <a:rect b="b" l="l" r="r" t="t"/>
            <a:pathLst>
              <a:path extrusionOk="0" h="4323797" w="6568563">
                <a:moveTo>
                  <a:pt x="0" y="0"/>
                </a:moveTo>
                <a:lnTo>
                  <a:pt x="6568563" y="0"/>
                </a:lnTo>
                <a:lnTo>
                  <a:pt x="6568563" y="4323797"/>
                </a:lnTo>
                <a:lnTo>
                  <a:pt x="0" y="4323797"/>
                </a:lnTo>
                <a:lnTo>
                  <a:pt x="0" y="0"/>
                </a:lnTo>
                <a:close/>
              </a:path>
            </a:pathLst>
          </a:custGeom>
          <a:blipFill rotWithShape="1">
            <a:blip r:embed="rId3">
              <a:alphaModFix/>
            </a:blip>
            <a:stretch>
              <a:fillRect b="0" l="-10536" r="-10535" t="0"/>
            </a:stretch>
          </a:blipFill>
          <a:ln>
            <a:noFill/>
          </a:ln>
        </p:spPr>
      </p:sp>
      <p:grpSp>
        <p:nvGrpSpPr>
          <p:cNvPr id="353" name="Google Shape;353;p18"/>
          <p:cNvGrpSpPr/>
          <p:nvPr/>
        </p:nvGrpSpPr>
        <p:grpSpPr>
          <a:xfrm>
            <a:off x="7065096" y="1631380"/>
            <a:ext cx="10194300" cy="6789968"/>
            <a:chOff x="0" y="-47625"/>
            <a:chExt cx="13592400" cy="9053290"/>
          </a:xfrm>
        </p:grpSpPr>
        <p:sp>
          <p:nvSpPr>
            <p:cNvPr id="354" name="Google Shape;354;p18"/>
            <p:cNvSpPr txBox="1"/>
            <p:nvPr/>
          </p:nvSpPr>
          <p:spPr>
            <a:xfrm>
              <a:off x="0" y="622165"/>
              <a:ext cx="13592400" cy="8383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0" lang="en-US" sz="2501" u="none" cap="none" strike="noStrike">
                  <a:solidFill>
                    <a:srgbClr val="4A4849"/>
                  </a:solidFill>
                  <a:latin typeface="Arial"/>
                  <a:ea typeface="Arial"/>
                  <a:cs typeface="Arial"/>
                  <a:sym typeface="Arial"/>
                </a:rPr>
                <a:t>In small groups, discuss these questions:</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100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makes prisons susceptible to environmental injustices? How are prison injustice spatial issues?</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STEM tools and approaches does Ufuoma use to identify environmental injustices within or around prisons? </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are some of the injustices she unearths using space enabled technology? </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does Ufuoma’s social identity connect with her STEM Research? How does this relate to the EJ frame discussed earlier in this module? </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Ufuoma mentions she did not want to work at Boeing or Ford - what is she referring to here? </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What does it mean to “engineer while black” - what does Ufuoma say about this? </a:t>
              </a:r>
              <a:endParaRPr b="0" i="0" sz="1400" u="none" cap="none" strike="noStrike">
                <a:solidFill>
                  <a:srgbClr val="000000"/>
                </a:solidFill>
                <a:latin typeface="Arial"/>
                <a:ea typeface="Arial"/>
                <a:cs typeface="Arial"/>
                <a:sym typeface="Arial"/>
              </a:endParaRPr>
            </a:p>
            <a:p>
              <a:pPr indent="-387412" lvl="1" marL="457200" marR="0" rtl="0" algn="l">
                <a:lnSpc>
                  <a:spcPct val="100000"/>
                </a:lnSpc>
                <a:spcBef>
                  <a:spcPts val="0"/>
                </a:spcBef>
                <a:spcAft>
                  <a:spcPts val="0"/>
                </a:spcAft>
                <a:buClr>
                  <a:srgbClr val="4A4849"/>
                </a:buClr>
                <a:buSzPts val="2501"/>
                <a:buFont typeface="Arial"/>
                <a:buChar char="•"/>
              </a:pPr>
              <a:r>
                <a:rPr b="0" i="0" lang="en-US" sz="2501" u="none" cap="none" strike="noStrike">
                  <a:solidFill>
                    <a:srgbClr val="4A4849"/>
                  </a:solidFill>
                  <a:latin typeface="Arial"/>
                  <a:ea typeface="Arial"/>
                  <a:cs typeface="Arial"/>
                  <a:sym typeface="Arial"/>
                </a:rPr>
                <a:t>How is your identity either represented or not represented within STEM fields? In what ways do you connect with Ufuoma’s story?</a:t>
              </a:r>
              <a:endParaRPr b="0" i="0" sz="1400" u="none" cap="none" strike="noStrike">
                <a:solidFill>
                  <a:srgbClr val="000000"/>
                </a:solidFill>
                <a:latin typeface="Arial"/>
                <a:ea typeface="Arial"/>
                <a:cs typeface="Arial"/>
                <a:sym typeface="Arial"/>
              </a:endParaRPr>
            </a:p>
          </p:txBody>
        </p:sp>
        <p:sp>
          <p:nvSpPr>
            <p:cNvPr id="355" name="Google Shape;355;p18"/>
            <p:cNvSpPr txBox="1"/>
            <p:nvPr/>
          </p:nvSpPr>
          <p:spPr>
            <a:xfrm>
              <a:off x="0" y="-47625"/>
              <a:ext cx="135924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4A4849"/>
                  </a:solidFill>
                  <a:latin typeface="Arial"/>
                  <a:ea typeface="Arial"/>
                  <a:cs typeface="Arial"/>
                  <a:sym typeface="Arial"/>
                </a:rPr>
                <a:t>Post-reading discussion questions</a:t>
              </a:r>
              <a:endParaRPr b="0" i="0" sz="1400" u="none" cap="none" strike="noStrike">
                <a:solidFill>
                  <a:srgbClr val="000000"/>
                </a:solidFill>
                <a:latin typeface="Arial"/>
                <a:ea typeface="Arial"/>
                <a:cs typeface="Arial"/>
                <a:sym typeface="Arial"/>
              </a:endParaRPr>
            </a:p>
          </p:txBody>
        </p:sp>
      </p:grpSp>
      <p:sp>
        <p:nvSpPr>
          <p:cNvPr id="356" name="Google Shape;356;p18"/>
          <p:cNvSpPr txBox="1"/>
          <p:nvPr/>
        </p:nvSpPr>
        <p:spPr>
          <a:xfrm>
            <a:off x="1038162" y="1695674"/>
            <a:ext cx="42540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AEROSPACE ENGINEERING FOR SOCIAL JUSTICE</a:t>
            </a:r>
            <a:endParaRPr b="0" i="0" sz="1400" u="none" cap="none" strike="noStrike">
              <a:solidFill>
                <a:srgbClr val="000000"/>
              </a:solidFill>
              <a:latin typeface="Arial"/>
              <a:ea typeface="Arial"/>
              <a:cs typeface="Arial"/>
              <a:sym typeface="Arial"/>
            </a:endParaRPr>
          </a:p>
        </p:txBody>
      </p:sp>
      <p:grpSp>
        <p:nvGrpSpPr>
          <p:cNvPr id="357" name="Google Shape;357;p18"/>
          <p:cNvGrpSpPr/>
          <p:nvPr/>
        </p:nvGrpSpPr>
        <p:grpSpPr>
          <a:xfrm>
            <a:off x="1028700" y="3732748"/>
            <a:ext cx="5179725" cy="887318"/>
            <a:chOff x="0" y="-47625"/>
            <a:chExt cx="6906300" cy="1183090"/>
          </a:xfrm>
        </p:grpSpPr>
        <p:sp>
          <p:nvSpPr>
            <p:cNvPr id="358" name="Google Shape;358;p18"/>
            <p:cNvSpPr txBox="1"/>
            <p:nvPr/>
          </p:nvSpPr>
          <p:spPr>
            <a:xfrm>
              <a:off x="0" y="62216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0" i="0" lang="en-US" sz="2501" u="sng" cap="none" strike="noStrike">
                  <a:solidFill>
                    <a:srgbClr val="4A4849"/>
                  </a:solidFill>
                  <a:latin typeface="Arial"/>
                  <a:ea typeface="Arial"/>
                  <a:cs typeface="Arial"/>
                  <a:sym typeface="Arial"/>
                  <a:hlinkClick r:id="rId4">
                    <a:extLst>
                      <a:ext uri="{A12FA001-AC4F-418D-AE19-62706E023703}">
                        <ahyp:hlinkClr val="tx"/>
                      </a:ext>
                    </a:extLst>
                  </a:hlinkClick>
                </a:rPr>
                <a:t>Spatial Justice</a:t>
              </a:r>
              <a:endParaRPr b="0" i="0" sz="1400" u="none" cap="none" strike="noStrike">
                <a:solidFill>
                  <a:srgbClr val="000000"/>
                </a:solidFill>
                <a:latin typeface="Arial"/>
                <a:ea typeface="Arial"/>
                <a:cs typeface="Arial"/>
                <a:sym typeface="Arial"/>
              </a:endParaRPr>
            </a:p>
          </p:txBody>
        </p:sp>
        <p:sp>
          <p:nvSpPr>
            <p:cNvPr id="359" name="Google Shape;359;p18"/>
            <p:cNvSpPr txBox="1"/>
            <p:nvPr/>
          </p:nvSpPr>
          <p:spPr>
            <a:xfrm>
              <a:off x="0" y="-47625"/>
              <a:ext cx="6906300" cy="51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501"/>
                <a:buFont typeface="Arial"/>
                <a:buNone/>
              </a:pPr>
              <a:r>
                <a:rPr b="1" i="0" lang="en-US" sz="2501" u="none" cap="none" strike="noStrike">
                  <a:solidFill>
                    <a:srgbClr val="4A4849"/>
                  </a:solidFill>
                  <a:latin typeface="Arial"/>
                  <a:ea typeface="Arial"/>
                  <a:cs typeface="Arial"/>
                  <a:sym typeface="Arial"/>
                </a:rPr>
                <a:t>Watch</a:t>
              </a:r>
              <a:endParaRPr b="0" i="0" sz="1400" u="none" cap="none" strike="noStrike">
                <a:solidFill>
                  <a:srgbClr val="000000"/>
                </a:solidFill>
                <a:latin typeface="Arial"/>
                <a:ea typeface="Arial"/>
                <a:cs typeface="Arial"/>
                <a:sym typeface="Arial"/>
              </a:endParaRPr>
            </a:p>
          </p:txBody>
        </p:sp>
      </p:grpSp>
      <p:sp>
        <p:nvSpPr>
          <p:cNvPr id="360" name="Google Shape;360;p18"/>
          <p:cNvSpPr txBox="1"/>
          <p:nvPr/>
        </p:nvSpPr>
        <p:spPr>
          <a:xfrm>
            <a:off x="7065096" y="9790113"/>
            <a:ext cx="10512000" cy="3846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2499"/>
              <a:buFont typeface="Arial"/>
              <a:buNone/>
            </a:pPr>
            <a:r>
              <a:rPr b="0" i="1" lang="en-US" sz="2499" u="none" cap="none" strike="noStrike">
                <a:solidFill>
                  <a:srgbClr val="FAF6EE"/>
                </a:solidFill>
                <a:latin typeface="Arial"/>
                <a:ea typeface="Arial"/>
                <a:cs typeface="Arial"/>
                <a:sym typeface="Arial"/>
              </a:rPr>
              <a:t>Visit the </a:t>
            </a:r>
            <a:r>
              <a:rPr b="0" i="1" lang="en-US" sz="2499" u="sng" cap="none" strike="noStrike">
                <a:solidFill>
                  <a:srgbClr val="FAF6EE"/>
                </a:solidFill>
                <a:latin typeface="Arial"/>
                <a:ea typeface="Arial"/>
                <a:cs typeface="Arial"/>
                <a:sym typeface="Arial"/>
                <a:hlinkClick r:id="rId5">
                  <a:extLst>
                    <a:ext uri="{A12FA001-AC4F-418D-AE19-62706E023703}">
                      <ahyp:hlinkClr val="tx"/>
                    </a:ext>
                  </a:extLst>
                </a:hlinkClick>
              </a:rPr>
              <a:t>Mapping Environmental Justice module</a:t>
            </a:r>
            <a:r>
              <a:rPr b="0" i="1" lang="en-US" sz="2499" u="none" cap="none" strike="noStrike">
                <a:solidFill>
                  <a:srgbClr val="FAF6EE"/>
                </a:solidFill>
                <a:latin typeface="Arial"/>
                <a:ea typeface="Arial"/>
                <a:cs typeface="Arial"/>
                <a:sym typeface="Arial"/>
              </a:rPr>
              <a:t> to learn more</a:t>
            </a:r>
            <a:endParaRPr b="0" i="0" sz="1400" u="none" cap="none" strike="noStrike">
              <a:solidFill>
                <a:srgbClr val="000000"/>
              </a:solidFill>
              <a:latin typeface="Arial"/>
              <a:ea typeface="Arial"/>
              <a:cs typeface="Arial"/>
              <a:sym typeface="Arial"/>
            </a:endParaRPr>
          </a:p>
        </p:txBody>
      </p:sp>
      <p:grpSp>
        <p:nvGrpSpPr>
          <p:cNvPr id="361" name="Google Shape;361;p18"/>
          <p:cNvGrpSpPr/>
          <p:nvPr/>
        </p:nvGrpSpPr>
        <p:grpSpPr>
          <a:xfrm>
            <a:off x="962025" y="1003725"/>
            <a:ext cx="8746178" cy="458700"/>
            <a:chOff x="962025" y="1003725"/>
            <a:chExt cx="8746178" cy="458700"/>
          </a:xfrm>
        </p:grpSpPr>
        <p:sp>
          <p:nvSpPr>
            <p:cNvPr id="362" name="Google Shape;362;p18"/>
            <p:cNvSpPr/>
            <p:nvPr/>
          </p:nvSpPr>
          <p:spPr>
            <a:xfrm>
              <a:off x="962025" y="1003725"/>
              <a:ext cx="1928700" cy="458700"/>
            </a:xfrm>
            <a:prstGeom prst="roundRect">
              <a:avLst>
                <a:gd fmla="val 45896"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63" name="Google Shape;363;p18"/>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ACTIVITY #6</a:t>
              </a:r>
              <a:endParaRPr b="0" i="0" sz="1400" u="none" cap="none" strike="noStrike">
                <a:solidFill>
                  <a:srgbClr val="000000"/>
                </a:solidFill>
                <a:latin typeface="Arial"/>
                <a:ea typeface="Arial"/>
                <a:cs typeface="Arial"/>
                <a:sym typeface="Arial"/>
              </a:endParaRPr>
            </a:p>
          </p:txBody>
        </p:sp>
      </p:grpSp>
      <p:sp>
        <p:nvSpPr>
          <p:cNvPr id="364" name="Google Shape;364;p18"/>
          <p:cNvSpPr txBox="1"/>
          <p:nvPr/>
        </p:nvSpPr>
        <p:spPr>
          <a:xfrm>
            <a:off x="6568575" y="8738688"/>
            <a:ext cx="8061000" cy="73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1"/>
                </a:solidFill>
                <a:latin typeface="Calibri"/>
                <a:ea typeface="Calibri"/>
                <a:cs typeface="Calibri"/>
                <a:sym typeface="Calibri"/>
              </a:rPr>
              <a:t>© Daelin Brown, Phie Jacobs, and Abdullahi Tsanni Nuhu. All rights reserved. This content is excluded from our Creative Commons license. For more information, see </a:t>
            </a:r>
            <a:r>
              <a:rPr lang="en-US" sz="1800" u="sng">
                <a:solidFill>
                  <a:schemeClr val="hlink"/>
                </a:solidFill>
                <a:latin typeface="Calibri"/>
                <a:ea typeface="Calibri"/>
                <a:cs typeface="Calibri"/>
                <a:sym typeface="Calibri"/>
                <a:hlinkClick r:id="rId6"/>
              </a:rPr>
              <a:t>https://ocw.mit.edu/help/faq-fair-use/</a:t>
            </a:r>
            <a:r>
              <a:rPr lang="en-US"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68" name="Shape 368"/>
        <p:cNvGrpSpPr/>
        <p:nvPr/>
      </p:nvGrpSpPr>
      <p:grpSpPr>
        <a:xfrm>
          <a:off x="0" y="0"/>
          <a:ext cx="0" cy="0"/>
          <a:chOff x="0" y="0"/>
          <a:chExt cx="0" cy="0"/>
        </a:xfrm>
      </p:grpSpPr>
      <p:sp>
        <p:nvSpPr>
          <p:cNvPr id="369" name="Google Shape;369;p19"/>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370" name="Google Shape;370;p19"/>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sp>
        <p:nvSpPr>
          <p:cNvPr id="371" name="Google Shape;371;p19"/>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3">
              <a:alphaModFix/>
            </a:blip>
            <a:stretch>
              <a:fillRect b="0" l="-69259" r="-40401" t="0"/>
            </a:stretch>
          </a:blipFill>
          <a:ln>
            <a:noFill/>
          </a:ln>
        </p:spPr>
      </p:sp>
      <p:grpSp>
        <p:nvGrpSpPr>
          <p:cNvPr id="372" name="Google Shape;372;p19"/>
          <p:cNvGrpSpPr/>
          <p:nvPr/>
        </p:nvGrpSpPr>
        <p:grpSpPr>
          <a:xfrm>
            <a:off x="1028700" y="1771494"/>
            <a:ext cx="10425375" cy="5719897"/>
            <a:chOff x="0" y="104775"/>
            <a:chExt cx="13900500" cy="7626530"/>
          </a:xfrm>
        </p:grpSpPr>
        <p:sp>
          <p:nvSpPr>
            <p:cNvPr id="373" name="Google Shape;373;p19"/>
            <p:cNvSpPr txBox="1"/>
            <p:nvPr/>
          </p:nvSpPr>
          <p:spPr>
            <a:xfrm>
              <a:off x="0" y="104775"/>
              <a:ext cx="13900500" cy="222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831"/>
                <a:buFont typeface="Arial"/>
                <a:buNone/>
              </a:pPr>
              <a:r>
                <a:rPr b="1" i="0" lang="en-US" sz="10831" u="none" cap="none" strike="noStrike">
                  <a:solidFill>
                    <a:srgbClr val="4A4849"/>
                  </a:solidFill>
                  <a:latin typeface="Arial"/>
                  <a:ea typeface="Arial"/>
                  <a:cs typeface="Arial"/>
                  <a:sym typeface="Arial"/>
                </a:rPr>
                <a:t>Reflect</a:t>
              </a:r>
              <a:endParaRPr b="0" i="0" sz="1400" u="none" cap="none" strike="noStrike">
                <a:solidFill>
                  <a:srgbClr val="000000"/>
                </a:solidFill>
                <a:latin typeface="Arial"/>
                <a:ea typeface="Arial"/>
                <a:cs typeface="Arial"/>
                <a:sym typeface="Arial"/>
              </a:endParaRPr>
            </a:p>
          </p:txBody>
        </p:sp>
        <p:sp>
          <p:nvSpPr>
            <p:cNvPr id="374" name="Google Shape;374;p19"/>
            <p:cNvSpPr txBox="1"/>
            <p:nvPr/>
          </p:nvSpPr>
          <p:spPr>
            <a:xfrm>
              <a:off x="0" y="3134105"/>
              <a:ext cx="13528500" cy="459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After learning about environmental and climate justice in STEM, reflect on these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rgbClr val="4A4849"/>
                </a:solidFill>
                <a:latin typeface="Arial"/>
                <a:ea typeface="Arial"/>
                <a:cs typeface="Arial"/>
                <a:sym typeface="Arial"/>
              </a:endParaRPr>
            </a:p>
            <a:p>
              <a:pPr indent="-374650" lvl="1" marL="457200" marR="0" rtl="0" algn="l">
                <a:lnSpc>
                  <a:spcPct val="100000"/>
                </a:lnSpc>
                <a:spcBef>
                  <a:spcPts val="0"/>
                </a:spcBef>
                <a:spcAft>
                  <a:spcPts val="0"/>
                </a:spcAft>
                <a:buClr>
                  <a:srgbClr val="4A4849"/>
                </a:buClr>
                <a:buSzPts val="3200"/>
                <a:buFont typeface="Arial"/>
                <a:buAutoNum type="arabicPeriod"/>
              </a:pPr>
              <a:r>
                <a:rPr b="0" i="0" lang="en-US" sz="3200" u="none" cap="none" strike="noStrike">
                  <a:solidFill>
                    <a:srgbClr val="4A4849"/>
                  </a:solidFill>
                  <a:latin typeface="Arial"/>
                  <a:ea typeface="Arial"/>
                  <a:cs typeface="Arial"/>
                  <a:sym typeface="Arial"/>
                </a:rPr>
                <a:t>How will EJ impact your research? </a:t>
              </a:r>
              <a:endParaRPr b="0" i="0" sz="1400" u="none" cap="none" strike="noStrike">
                <a:solidFill>
                  <a:srgbClr val="000000"/>
                </a:solidFill>
                <a:latin typeface="Arial"/>
                <a:ea typeface="Arial"/>
                <a:cs typeface="Arial"/>
                <a:sym typeface="Arial"/>
              </a:endParaRPr>
            </a:p>
            <a:p>
              <a:pPr indent="-374650" lvl="1" marL="457200" marR="0" rtl="0" algn="l">
                <a:lnSpc>
                  <a:spcPct val="100000"/>
                </a:lnSpc>
                <a:spcBef>
                  <a:spcPts val="0"/>
                </a:spcBef>
                <a:spcAft>
                  <a:spcPts val="0"/>
                </a:spcAft>
                <a:buClr>
                  <a:srgbClr val="4A4849"/>
                </a:buClr>
                <a:buSzPts val="3200"/>
                <a:buFont typeface="Arial"/>
                <a:buAutoNum type="arabicPeriod"/>
              </a:pPr>
              <a:r>
                <a:rPr b="0" i="0" lang="en-US" sz="3200" u="none" cap="none" strike="noStrike">
                  <a:solidFill>
                    <a:srgbClr val="4A4849"/>
                  </a:solidFill>
                  <a:latin typeface="Arial"/>
                  <a:ea typeface="Arial"/>
                  <a:cs typeface="Arial"/>
                  <a:sym typeface="Arial"/>
                </a:rPr>
                <a:t>How can you be a more inclusive science communicator?</a:t>
              </a:r>
              <a:endParaRPr b="0" i="0" sz="1400" u="none" cap="none" strike="noStrike">
                <a:solidFill>
                  <a:srgbClr val="000000"/>
                </a:solidFill>
                <a:latin typeface="Arial"/>
                <a:ea typeface="Arial"/>
                <a:cs typeface="Arial"/>
                <a:sym typeface="Arial"/>
              </a:endParaRPr>
            </a:p>
            <a:p>
              <a:pPr indent="-374650" lvl="1" marL="457200" marR="0" rtl="0" algn="l">
                <a:lnSpc>
                  <a:spcPct val="100000"/>
                </a:lnSpc>
                <a:spcBef>
                  <a:spcPts val="0"/>
                </a:spcBef>
                <a:spcAft>
                  <a:spcPts val="0"/>
                </a:spcAft>
                <a:buClr>
                  <a:srgbClr val="4A4849"/>
                </a:buClr>
                <a:buSzPts val="3200"/>
                <a:buFont typeface="Arial"/>
                <a:buAutoNum type="arabicPeriod"/>
              </a:pPr>
              <a:r>
                <a:rPr b="0" i="0" lang="en-US" sz="3200" u="none" cap="none" strike="noStrike">
                  <a:solidFill>
                    <a:srgbClr val="4A4849"/>
                  </a:solidFill>
                  <a:latin typeface="Arial"/>
                  <a:ea typeface="Arial"/>
                  <a:cs typeface="Arial"/>
                  <a:sym typeface="Arial"/>
                </a:rPr>
                <a:t>How can CJ impact your coursework?</a:t>
              </a:r>
              <a:endParaRPr b="0" i="0" sz="1400" u="none" cap="none" strike="noStrike">
                <a:solidFill>
                  <a:srgbClr val="000000"/>
                </a:solidFill>
                <a:latin typeface="Arial"/>
                <a:ea typeface="Arial"/>
                <a:cs typeface="Arial"/>
                <a:sym typeface="Arial"/>
              </a:endParaRPr>
            </a:p>
          </p:txBody>
        </p:sp>
      </p:grpSp>
      <p:sp>
        <p:nvSpPr>
          <p:cNvPr id="375" name="Google Shape;375;p19"/>
          <p:cNvSpPr txBox="1"/>
          <p:nvPr/>
        </p:nvSpPr>
        <p:spPr>
          <a:xfrm>
            <a:off x="12109962" y="133290"/>
            <a:ext cx="6177900" cy="665400"/>
          </a:xfrm>
          <a:prstGeom prst="rect">
            <a:avLst/>
          </a:prstGeom>
          <a:noFill/>
          <a:ln>
            <a:noFill/>
          </a:ln>
        </p:spPr>
        <p:txBody>
          <a:bodyPr anchorCtr="0" anchor="t" bIns="0" lIns="0" spcFirstLastPara="1" rIns="0" wrap="square" tIns="0">
            <a:spAutoFit/>
          </a:bodyPr>
          <a:lstStyle/>
          <a:p>
            <a:pPr indent="0" lvl="0" marL="0" marR="0" rtl="0" algn="l">
              <a:lnSpc>
                <a:spcPct val="139977"/>
              </a:lnSpc>
              <a:spcBef>
                <a:spcPts val="0"/>
              </a:spcBef>
              <a:spcAft>
                <a:spcPts val="0"/>
              </a:spcAft>
              <a:buClr>
                <a:srgbClr val="000000"/>
              </a:buClr>
              <a:buSzPts val="1801"/>
              <a:buFont typeface="Arial"/>
              <a:buNone/>
            </a:pPr>
            <a:r>
              <a:rPr lang="en-US" sz="1801">
                <a:solidFill>
                  <a:schemeClr val="dk1"/>
                </a:solidFill>
              </a:rPr>
              <a:t>Photo courtesy of </a:t>
            </a:r>
            <a:r>
              <a:rPr lang="en-US" sz="1801" u="sng">
                <a:solidFill>
                  <a:schemeClr val="hlink"/>
                </a:solidFill>
                <a:hlinkClick r:id="rId4"/>
              </a:rPr>
              <a:t>Jonas Bengtsson</a:t>
            </a:r>
            <a:r>
              <a:rPr lang="en-US" sz="1801">
                <a:solidFill>
                  <a:schemeClr val="dk1"/>
                </a:solidFill>
              </a:rPr>
              <a:t> on Flickr. License: CC BY..</a:t>
            </a:r>
            <a:endParaRPr b="0" sz="1400" u="none" cap="none" strike="noStrik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00" name="Shape 100"/>
        <p:cNvGrpSpPr/>
        <p:nvPr/>
      </p:nvGrpSpPr>
      <p:grpSpPr>
        <a:xfrm>
          <a:off x="0" y="0"/>
          <a:ext cx="0" cy="0"/>
          <a:chOff x="0" y="0"/>
          <a:chExt cx="0" cy="0"/>
        </a:xfrm>
      </p:grpSpPr>
      <p:sp>
        <p:nvSpPr>
          <p:cNvPr id="101" name="Google Shape;101;p2"/>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102" name="Google Shape;102;p2"/>
          <p:cNvSpPr txBox="1"/>
          <p:nvPr/>
        </p:nvSpPr>
        <p:spPr>
          <a:xfrm>
            <a:off x="1028700" y="1095375"/>
            <a:ext cx="107574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What’s in this module?</a:t>
            </a:r>
            <a:endParaRPr b="0" i="0" sz="1400" u="none" cap="none" strike="noStrike">
              <a:solidFill>
                <a:srgbClr val="000000"/>
              </a:solidFill>
              <a:latin typeface="Arial"/>
              <a:ea typeface="Arial"/>
              <a:cs typeface="Arial"/>
              <a:sym typeface="Arial"/>
            </a:endParaRPr>
          </a:p>
        </p:txBody>
      </p:sp>
      <p:sp>
        <p:nvSpPr>
          <p:cNvPr id="103" name="Google Shape;103;p2"/>
          <p:cNvSpPr txBox="1"/>
          <p:nvPr/>
        </p:nvSpPr>
        <p:spPr>
          <a:xfrm>
            <a:off x="1028700" y="3042705"/>
            <a:ext cx="10679100" cy="160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This module discusses the relevancy of climate justice across STEM fields and science communication. It aims to create more inclusive scientists, researchers, and communicators through a broad collection of STEM &amp; Climate Justice case studies.</a:t>
            </a:r>
            <a:endParaRPr b="0" i="0" sz="1400" u="none" cap="none" strike="noStrike">
              <a:solidFill>
                <a:srgbClr val="000000"/>
              </a:solidFill>
              <a:latin typeface="Arial"/>
              <a:ea typeface="Arial"/>
              <a:cs typeface="Arial"/>
              <a:sym typeface="Arial"/>
            </a:endParaRPr>
          </a:p>
        </p:txBody>
      </p:sp>
      <p:sp>
        <p:nvSpPr>
          <p:cNvPr id="104" name="Google Shape;104;p2"/>
          <p:cNvSpPr txBox="1"/>
          <p:nvPr/>
        </p:nvSpPr>
        <p:spPr>
          <a:xfrm>
            <a:off x="1028700" y="6267258"/>
            <a:ext cx="3458700" cy="200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4 parts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13 readings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6 case studies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1 video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1 project option</a:t>
            </a:r>
            <a:endParaRPr b="0" i="0" sz="1400" u="none" cap="none" strike="noStrike">
              <a:solidFill>
                <a:srgbClr val="000000"/>
              </a:solidFill>
              <a:latin typeface="Arial"/>
              <a:ea typeface="Arial"/>
              <a:cs typeface="Arial"/>
              <a:sym typeface="Arial"/>
            </a:endParaRPr>
          </a:p>
        </p:txBody>
      </p:sp>
      <p:sp>
        <p:nvSpPr>
          <p:cNvPr id="105" name="Google Shape;105;p2"/>
          <p:cNvSpPr txBox="1"/>
          <p:nvPr/>
        </p:nvSpPr>
        <p:spPr>
          <a:xfrm>
            <a:off x="4487333" y="6267258"/>
            <a:ext cx="7220700" cy="1601400"/>
          </a:xfrm>
          <a:prstGeom prst="rect">
            <a:avLst/>
          </a:prstGeom>
          <a:noFill/>
          <a:ln>
            <a:noFill/>
          </a:ln>
        </p:spPr>
        <p:txBody>
          <a:bodyPr anchorCtr="0" anchor="t" bIns="0" lIns="0" spcFirstLastPara="1" rIns="0" wrap="square" tIns="0">
            <a:spAutoFit/>
          </a:bodyPr>
          <a:lstStyle/>
          <a:p>
            <a:pPr indent="-393762" lvl="1" marL="457200" marR="0" rtl="0" algn="l">
              <a:lnSpc>
                <a:spcPct val="100000"/>
              </a:lnSpc>
              <a:spcBef>
                <a:spcPts val="0"/>
              </a:spcBef>
              <a:spcAft>
                <a:spcPts val="0"/>
              </a:spcAft>
              <a:buClr>
                <a:srgbClr val="4A4849"/>
              </a:buClr>
              <a:buSzPts val="2601"/>
              <a:buFont typeface="Arial"/>
              <a:buChar char="•"/>
            </a:pPr>
            <a:r>
              <a:rPr b="0" i="1" lang="en-US" sz="2601" u="sng" cap="none" strike="noStrike">
                <a:solidFill>
                  <a:srgbClr val="4A4849"/>
                </a:solidFill>
                <a:latin typeface="Arial"/>
                <a:ea typeface="Arial"/>
                <a:cs typeface="Arial"/>
                <a:sym typeface="Arial"/>
                <a:hlinkClick r:id="rId3">
                  <a:extLst>
                    <a:ext uri="{A12FA001-AC4F-418D-AE19-62706E023703}">
                      <ahyp:hlinkClr val="tx"/>
                    </a:ext>
                  </a:extLst>
                </a:hlinkClick>
              </a:rPr>
              <a:t>Situating the Scientist: Creating Inclusive Science Communication Through Equity Framing and Environmental Justice</a:t>
            </a:r>
            <a:r>
              <a:rPr b="0" i="0" lang="en-US" sz="2601" u="none" cap="none" strike="noStrike">
                <a:solidFill>
                  <a:srgbClr val="4A4849"/>
                </a:solidFill>
                <a:latin typeface="Arial"/>
                <a:ea typeface="Arial"/>
                <a:cs typeface="Arial"/>
                <a:sym typeface="Arial"/>
              </a:rPr>
              <a:t> (Mohai et al., 2009)</a:t>
            </a:r>
            <a:endParaRPr b="0" i="0" sz="1400" u="none" cap="none" strike="noStrike">
              <a:solidFill>
                <a:srgbClr val="000000"/>
              </a:solidFill>
              <a:latin typeface="Arial"/>
              <a:ea typeface="Arial"/>
              <a:cs typeface="Arial"/>
              <a:sym typeface="Arial"/>
            </a:endParaRPr>
          </a:p>
        </p:txBody>
      </p:sp>
      <p:sp>
        <p:nvSpPr>
          <p:cNvPr id="106" name="Google Shape;106;p2"/>
          <p:cNvSpPr txBox="1"/>
          <p:nvPr/>
        </p:nvSpPr>
        <p:spPr>
          <a:xfrm>
            <a:off x="1028700" y="2523852"/>
            <a:ext cx="106791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Contents</a:t>
            </a:r>
            <a:endParaRPr b="0" i="0" sz="1400" u="none" cap="none" strike="noStrike">
              <a:solidFill>
                <a:srgbClr val="000000"/>
              </a:solidFill>
              <a:latin typeface="Arial"/>
              <a:ea typeface="Arial"/>
              <a:cs typeface="Arial"/>
              <a:sym typeface="Arial"/>
            </a:endParaRPr>
          </a:p>
        </p:txBody>
      </p:sp>
      <p:sp>
        <p:nvSpPr>
          <p:cNvPr id="107" name="Google Shape;107;p2"/>
          <p:cNvSpPr txBox="1"/>
          <p:nvPr/>
        </p:nvSpPr>
        <p:spPr>
          <a:xfrm>
            <a:off x="1028700" y="5748406"/>
            <a:ext cx="34587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Activities</a:t>
            </a:r>
            <a:endParaRPr b="0" i="0" sz="1400" u="none" cap="none" strike="noStrike">
              <a:solidFill>
                <a:srgbClr val="000000"/>
              </a:solidFill>
              <a:latin typeface="Arial"/>
              <a:ea typeface="Arial"/>
              <a:cs typeface="Arial"/>
              <a:sym typeface="Arial"/>
            </a:endParaRPr>
          </a:p>
        </p:txBody>
      </p:sp>
      <p:sp>
        <p:nvSpPr>
          <p:cNvPr id="108" name="Google Shape;108;p2"/>
          <p:cNvSpPr txBox="1"/>
          <p:nvPr/>
        </p:nvSpPr>
        <p:spPr>
          <a:xfrm>
            <a:off x="4487333" y="5748406"/>
            <a:ext cx="7220700" cy="40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Key Resources</a:t>
            </a:r>
            <a:endParaRPr b="0" i="0" sz="1400" u="none" cap="none" strike="noStrike">
              <a:solidFill>
                <a:srgbClr val="000000"/>
              </a:solidFill>
              <a:latin typeface="Arial"/>
              <a:ea typeface="Arial"/>
              <a:cs typeface="Arial"/>
              <a:sym typeface="Arial"/>
            </a:endParaRPr>
          </a:p>
        </p:txBody>
      </p:sp>
      <p:sp>
        <p:nvSpPr>
          <p:cNvPr id="109" name="Google Shape;109;p2"/>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sp>
        <p:nvSpPr>
          <p:cNvPr id="110" name="Google Shape;110;p2"/>
          <p:cNvSpPr/>
          <p:nvPr/>
        </p:nvSpPr>
        <p:spPr>
          <a:xfrm>
            <a:off x="12110037"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4">
              <a:alphaModFix/>
            </a:blip>
            <a:stretch>
              <a:fillRect b="0" l="-77696" r="-58019" t="0"/>
            </a:stretch>
          </a:blipFill>
          <a:ln>
            <a:noFill/>
          </a:ln>
        </p:spPr>
      </p:sp>
      <p:sp>
        <p:nvSpPr>
          <p:cNvPr id="111" name="Google Shape;111;p2"/>
          <p:cNvSpPr txBox="1"/>
          <p:nvPr/>
        </p:nvSpPr>
        <p:spPr>
          <a:xfrm>
            <a:off x="12109950" y="187025"/>
            <a:ext cx="6178200" cy="2508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Clr>
                <a:srgbClr val="000000"/>
              </a:buClr>
              <a:buSzPts val="1629"/>
              <a:buFont typeface="Arial"/>
              <a:buNone/>
            </a:pPr>
            <a:r>
              <a:rPr lang="en-US" sz="1629">
                <a:solidFill>
                  <a:srgbClr val="FAF6EE"/>
                </a:solidFill>
              </a:rPr>
              <a:t>Photo courtesy of </a:t>
            </a:r>
            <a:r>
              <a:rPr lang="en-US" sz="1629" u="sng">
                <a:solidFill>
                  <a:schemeClr val="hlink"/>
                </a:solidFill>
                <a:hlinkClick r:id="rId5"/>
              </a:rPr>
              <a:t>Lorie Shaull</a:t>
            </a:r>
            <a:r>
              <a:rPr lang="en-US" sz="1629">
                <a:solidFill>
                  <a:srgbClr val="FAF6EE"/>
                </a:solidFill>
              </a:rPr>
              <a:t> on Flickr. License: CC BY.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79" name="Shape 379"/>
        <p:cNvGrpSpPr/>
        <p:nvPr/>
      </p:nvGrpSpPr>
      <p:grpSpPr>
        <a:xfrm>
          <a:off x="0" y="0"/>
          <a:ext cx="0" cy="0"/>
          <a:chOff x="0" y="0"/>
          <a:chExt cx="0" cy="0"/>
        </a:xfrm>
      </p:grpSpPr>
      <p:sp>
        <p:nvSpPr>
          <p:cNvPr id="380" name="Google Shape;380;p20"/>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381" name="Google Shape;381;p20"/>
          <p:cNvSpPr/>
          <p:nvPr/>
        </p:nvSpPr>
        <p:spPr>
          <a:xfrm>
            <a:off x="12109950" y="-95"/>
            <a:ext cx="7109892" cy="10286845"/>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grpSp>
        <p:nvGrpSpPr>
          <p:cNvPr id="382" name="Google Shape;382;p20"/>
          <p:cNvGrpSpPr/>
          <p:nvPr/>
        </p:nvGrpSpPr>
        <p:grpSpPr>
          <a:xfrm>
            <a:off x="1028700" y="3066438"/>
            <a:ext cx="10425375" cy="4267871"/>
            <a:chOff x="0" y="104775"/>
            <a:chExt cx="13900500" cy="5690495"/>
          </a:xfrm>
        </p:grpSpPr>
        <p:sp>
          <p:nvSpPr>
            <p:cNvPr id="383" name="Google Shape;383;p20"/>
            <p:cNvSpPr txBox="1"/>
            <p:nvPr/>
          </p:nvSpPr>
          <p:spPr>
            <a:xfrm>
              <a:off x="0" y="104775"/>
              <a:ext cx="13900500" cy="4445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831"/>
                <a:buFont typeface="Arial"/>
                <a:buNone/>
              </a:pPr>
              <a:r>
                <a:rPr b="1" i="0" lang="en-US" sz="10831" u="none" cap="none" strike="noStrike">
                  <a:solidFill>
                    <a:srgbClr val="4A4849"/>
                  </a:solidFill>
                  <a:latin typeface="Arial"/>
                  <a:ea typeface="Arial"/>
                  <a:cs typeface="Arial"/>
                  <a:sym typeface="Arial"/>
                </a:rPr>
                <a:t>Beyond the Module</a:t>
              </a:r>
              <a:endParaRPr b="0" i="0" sz="1400" u="none" cap="none" strike="noStrike">
                <a:solidFill>
                  <a:srgbClr val="000000"/>
                </a:solidFill>
                <a:latin typeface="Arial"/>
                <a:ea typeface="Arial"/>
                <a:cs typeface="Arial"/>
                <a:sym typeface="Arial"/>
              </a:endParaRPr>
            </a:p>
          </p:txBody>
        </p:sp>
        <p:sp>
          <p:nvSpPr>
            <p:cNvPr id="384" name="Google Shape;384;p20"/>
            <p:cNvSpPr txBox="1"/>
            <p:nvPr/>
          </p:nvSpPr>
          <p:spPr>
            <a:xfrm>
              <a:off x="0" y="5138570"/>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PART 4</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388" name="Shape 388"/>
        <p:cNvGrpSpPr/>
        <p:nvPr/>
      </p:nvGrpSpPr>
      <p:grpSpPr>
        <a:xfrm>
          <a:off x="0" y="0"/>
          <a:ext cx="0" cy="0"/>
          <a:chOff x="0" y="0"/>
          <a:chExt cx="0" cy="0"/>
        </a:xfrm>
      </p:grpSpPr>
      <p:sp>
        <p:nvSpPr>
          <p:cNvPr id="389" name="Google Shape;389;p21"/>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390" name="Google Shape;390;p21"/>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grpSp>
        <p:nvGrpSpPr>
          <p:cNvPr id="391" name="Google Shape;391;p21"/>
          <p:cNvGrpSpPr/>
          <p:nvPr/>
        </p:nvGrpSpPr>
        <p:grpSpPr>
          <a:xfrm>
            <a:off x="1019175" y="1606594"/>
            <a:ext cx="10757475" cy="7202508"/>
            <a:chOff x="0" y="66675"/>
            <a:chExt cx="14343300" cy="9603344"/>
          </a:xfrm>
        </p:grpSpPr>
        <p:sp>
          <p:nvSpPr>
            <p:cNvPr id="392" name="Google Shape;392;p21"/>
            <p:cNvSpPr txBox="1"/>
            <p:nvPr/>
          </p:nvSpPr>
          <p:spPr>
            <a:xfrm>
              <a:off x="0" y="66675"/>
              <a:ext cx="14343300" cy="287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Poster with Personal Climate Justice Goals</a:t>
              </a:r>
              <a:endParaRPr b="0" i="0" sz="1400" u="none" cap="none" strike="noStrike">
                <a:solidFill>
                  <a:srgbClr val="000000"/>
                </a:solidFill>
                <a:latin typeface="Arial"/>
                <a:ea typeface="Arial"/>
                <a:cs typeface="Arial"/>
                <a:sym typeface="Arial"/>
              </a:endParaRPr>
            </a:p>
          </p:txBody>
        </p:sp>
        <p:sp>
          <p:nvSpPr>
            <p:cNvPr id="393" name="Google Shape;393;p21"/>
            <p:cNvSpPr txBox="1"/>
            <p:nvPr/>
          </p:nvSpPr>
          <p:spPr>
            <a:xfrm>
              <a:off x="0" y="4112453"/>
              <a:ext cx="14238900" cy="1067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0" i="0" lang="en-US" sz="2601" u="none" cap="none" strike="noStrike">
                  <a:solidFill>
                    <a:srgbClr val="4A4849"/>
                  </a:solidFill>
                  <a:latin typeface="Arial"/>
                  <a:ea typeface="Arial"/>
                  <a:cs typeface="Arial"/>
                  <a:sym typeface="Arial"/>
                </a:rPr>
                <a:t>Design a poster about how you can use climate justice in your life, research, and career, and give a 5 minute presentation of your poster.</a:t>
              </a:r>
              <a:endParaRPr b="0" i="0" sz="1400" u="none" cap="none" strike="noStrike">
                <a:solidFill>
                  <a:srgbClr val="000000"/>
                </a:solidFill>
                <a:latin typeface="Arial"/>
                <a:ea typeface="Arial"/>
                <a:cs typeface="Arial"/>
                <a:sym typeface="Arial"/>
              </a:endParaRPr>
            </a:p>
          </p:txBody>
        </p:sp>
        <p:sp>
          <p:nvSpPr>
            <p:cNvPr id="394" name="Google Shape;394;p21"/>
            <p:cNvSpPr txBox="1"/>
            <p:nvPr/>
          </p:nvSpPr>
          <p:spPr>
            <a:xfrm>
              <a:off x="0" y="3420650"/>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Prompt suggestion</a:t>
              </a:r>
              <a:endParaRPr b="0" i="0" sz="1400" u="none" cap="none" strike="noStrike">
                <a:solidFill>
                  <a:srgbClr val="000000"/>
                </a:solidFill>
                <a:latin typeface="Arial"/>
                <a:ea typeface="Arial"/>
                <a:cs typeface="Arial"/>
                <a:sym typeface="Arial"/>
              </a:endParaRPr>
            </a:p>
          </p:txBody>
        </p:sp>
        <p:sp>
          <p:nvSpPr>
            <p:cNvPr id="395" name="Google Shape;395;p21"/>
            <p:cNvSpPr txBox="1"/>
            <p:nvPr/>
          </p:nvSpPr>
          <p:spPr>
            <a:xfrm>
              <a:off x="12700" y="6467219"/>
              <a:ext cx="14238900" cy="3202800"/>
            </a:xfrm>
            <a:prstGeom prst="rect">
              <a:avLst/>
            </a:prstGeom>
            <a:noFill/>
            <a:ln>
              <a:noFill/>
            </a:ln>
          </p:spPr>
          <p:txBody>
            <a:bodyPr anchorCtr="0" anchor="t" bIns="0" lIns="0" spcFirstLastPara="1" rIns="0" wrap="square" tIns="0">
              <a:spAutoFit/>
            </a:bodyPr>
            <a:lstStyle/>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How should climate justice be integrated as a critical part of careers in STEM?</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In what ways could CJ impact your career?</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How could technological or scientific developments be made more accessible to people experiencing climate injustices?</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What is the impact of your scientific research beyond the classroom?</a:t>
              </a:r>
              <a:endParaRPr b="0" i="0" sz="1400" u="none" cap="none" strike="noStrike">
                <a:solidFill>
                  <a:srgbClr val="000000"/>
                </a:solidFill>
                <a:latin typeface="Arial"/>
                <a:ea typeface="Arial"/>
                <a:cs typeface="Arial"/>
                <a:sym typeface="Arial"/>
              </a:endParaRPr>
            </a:p>
          </p:txBody>
        </p:sp>
        <p:sp>
          <p:nvSpPr>
            <p:cNvPr id="396" name="Google Shape;396;p21"/>
            <p:cNvSpPr txBox="1"/>
            <p:nvPr/>
          </p:nvSpPr>
          <p:spPr>
            <a:xfrm>
              <a:off x="12700" y="5775416"/>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Guiding questions</a:t>
              </a:r>
              <a:endParaRPr b="0" i="0" sz="1400" u="none" cap="none" strike="noStrike">
                <a:solidFill>
                  <a:srgbClr val="000000"/>
                </a:solidFill>
                <a:latin typeface="Arial"/>
                <a:ea typeface="Arial"/>
                <a:cs typeface="Arial"/>
                <a:sym typeface="Arial"/>
              </a:endParaRPr>
            </a:p>
          </p:txBody>
        </p:sp>
      </p:grpSp>
      <p:sp>
        <p:nvSpPr>
          <p:cNvPr id="397" name="Google Shape;397;p21"/>
          <p:cNvSpPr/>
          <p:nvPr/>
        </p:nvSpPr>
        <p:spPr>
          <a:xfrm>
            <a:off x="12110037" y="-93750"/>
            <a:ext cx="6164494" cy="9715500"/>
          </a:xfrm>
          <a:custGeom>
            <a:rect b="b" l="l" r="r" t="t"/>
            <a:pathLst>
              <a:path extrusionOk="0" h="9715500" w="6164494">
                <a:moveTo>
                  <a:pt x="0" y="0"/>
                </a:moveTo>
                <a:lnTo>
                  <a:pt x="6164494" y="0"/>
                </a:lnTo>
                <a:lnTo>
                  <a:pt x="6164494" y="9715500"/>
                </a:lnTo>
                <a:lnTo>
                  <a:pt x="0" y="9715500"/>
                </a:lnTo>
                <a:lnTo>
                  <a:pt x="0" y="0"/>
                </a:lnTo>
                <a:close/>
              </a:path>
            </a:pathLst>
          </a:custGeom>
          <a:blipFill rotWithShape="1">
            <a:blip r:embed="rId3">
              <a:alphaModFix/>
            </a:blip>
            <a:stretch>
              <a:fillRect b="0" l="-2598" r="-2597" t="0"/>
            </a:stretch>
          </a:blipFill>
          <a:ln>
            <a:noFill/>
          </a:ln>
        </p:spPr>
      </p:sp>
      <p:sp>
        <p:nvSpPr>
          <p:cNvPr id="398" name="Google Shape;398;p21"/>
          <p:cNvSpPr txBox="1"/>
          <p:nvPr/>
        </p:nvSpPr>
        <p:spPr>
          <a:xfrm>
            <a:off x="12237264" y="102905"/>
            <a:ext cx="5910000" cy="5544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801"/>
              <a:buFont typeface="Arial"/>
              <a:buNone/>
            </a:pPr>
            <a:r>
              <a:rPr lang="en-US" sz="1801">
                <a:solidFill>
                  <a:srgbClr val="FAF6EE"/>
                </a:solidFill>
              </a:rPr>
              <a:t>Photo by Nick Batson, courtesy of </a:t>
            </a:r>
            <a:r>
              <a:rPr lang="en-US" sz="1801" u="sng">
                <a:solidFill>
                  <a:schemeClr val="hlink"/>
                </a:solidFill>
                <a:hlinkClick r:id="rId4"/>
              </a:rPr>
              <a:t>sbudoit</a:t>
            </a:r>
            <a:r>
              <a:rPr lang="en-US" sz="1801">
                <a:solidFill>
                  <a:srgbClr val="FAF6EE"/>
                </a:solidFill>
              </a:rPr>
              <a:t> on Flickr. License: CC BY.</a:t>
            </a:r>
            <a:endParaRPr b="0" sz="1400" u="none" cap="none" strike="noStrike">
              <a:solidFill>
                <a:srgbClr val="000000"/>
              </a:solidFill>
              <a:latin typeface="Arial"/>
              <a:ea typeface="Arial"/>
              <a:cs typeface="Arial"/>
              <a:sym typeface="Arial"/>
            </a:endParaRPr>
          </a:p>
        </p:txBody>
      </p:sp>
      <p:grpSp>
        <p:nvGrpSpPr>
          <p:cNvPr id="399" name="Google Shape;399;p21"/>
          <p:cNvGrpSpPr/>
          <p:nvPr/>
        </p:nvGrpSpPr>
        <p:grpSpPr>
          <a:xfrm>
            <a:off x="962033" y="1003725"/>
            <a:ext cx="8746170" cy="458700"/>
            <a:chOff x="962033" y="1003725"/>
            <a:chExt cx="8746170" cy="458700"/>
          </a:xfrm>
        </p:grpSpPr>
        <p:sp>
          <p:nvSpPr>
            <p:cNvPr id="400" name="Google Shape;400;p21"/>
            <p:cNvSpPr/>
            <p:nvPr/>
          </p:nvSpPr>
          <p:spPr>
            <a:xfrm>
              <a:off x="962033" y="1003725"/>
              <a:ext cx="3027600" cy="458700"/>
            </a:xfrm>
            <a:prstGeom prst="roundRect">
              <a:avLst>
                <a:gd fmla="val 45896"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01" name="Google Shape;401;p21"/>
            <p:cNvSpPr txBox="1"/>
            <p:nvPr/>
          </p:nvSpPr>
          <p:spPr>
            <a:xfrm>
              <a:off x="1181303" y="1079167"/>
              <a:ext cx="8526900" cy="307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FAF6EE"/>
                  </a:solidFill>
                  <a:latin typeface="Arial"/>
                  <a:ea typeface="Arial"/>
                  <a:cs typeface="Arial"/>
                  <a:sym typeface="Arial"/>
                </a:rPr>
                <a:t>PROJECT OPTION #1</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05" name="Shape 405"/>
        <p:cNvGrpSpPr/>
        <p:nvPr/>
      </p:nvGrpSpPr>
      <p:grpSpPr>
        <a:xfrm>
          <a:off x="0" y="0"/>
          <a:ext cx="0" cy="0"/>
          <a:chOff x="0" y="0"/>
          <a:chExt cx="0" cy="0"/>
        </a:xfrm>
      </p:grpSpPr>
      <p:sp>
        <p:nvSpPr>
          <p:cNvPr id="406" name="Google Shape;406;p22"/>
          <p:cNvSpPr/>
          <p:nvPr/>
        </p:nvSpPr>
        <p:spPr>
          <a:xfrm>
            <a:off x="-344129" y="9715500"/>
            <a:ext cx="19880211" cy="571500"/>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grpSp>
        <p:nvGrpSpPr>
          <p:cNvPr id="407" name="Google Shape;407;p22"/>
          <p:cNvGrpSpPr/>
          <p:nvPr/>
        </p:nvGrpSpPr>
        <p:grpSpPr>
          <a:xfrm>
            <a:off x="962025" y="1116806"/>
            <a:ext cx="16297200" cy="8094843"/>
            <a:chOff x="0" y="66675"/>
            <a:chExt cx="21729600" cy="10793124"/>
          </a:xfrm>
        </p:grpSpPr>
        <p:sp>
          <p:nvSpPr>
            <p:cNvPr id="408" name="Google Shape;408;p22"/>
            <p:cNvSpPr txBox="1"/>
            <p:nvPr/>
          </p:nvSpPr>
          <p:spPr>
            <a:xfrm>
              <a:off x="0" y="66675"/>
              <a:ext cx="21729600" cy="143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Additional Resources</a:t>
              </a:r>
              <a:endParaRPr b="0" i="0" sz="1400" u="none" cap="none" strike="noStrike">
                <a:solidFill>
                  <a:srgbClr val="000000"/>
                </a:solidFill>
                <a:latin typeface="Arial"/>
                <a:ea typeface="Arial"/>
                <a:cs typeface="Arial"/>
                <a:sym typeface="Arial"/>
              </a:endParaRPr>
            </a:p>
          </p:txBody>
        </p:sp>
        <p:sp>
          <p:nvSpPr>
            <p:cNvPr id="409" name="Google Shape;409;p22"/>
            <p:cNvSpPr txBox="1"/>
            <p:nvPr/>
          </p:nvSpPr>
          <p:spPr>
            <a:xfrm>
              <a:off x="0" y="2701215"/>
              <a:ext cx="21571800" cy="2669100"/>
            </a:xfrm>
            <a:prstGeom prst="rect">
              <a:avLst/>
            </a:prstGeom>
            <a:noFill/>
            <a:ln>
              <a:noFill/>
            </a:ln>
          </p:spPr>
          <p:txBody>
            <a:bodyPr anchorCtr="0" anchor="t" bIns="0" lIns="0" spcFirstLastPara="1" rIns="0" wrap="square" tIns="0">
              <a:spAutoFit/>
            </a:bodyPr>
            <a:lstStyle/>
            <a:p>
              <a:pPr indent="-393762" lvl="1" marL="457200" marR="0" rtl="0" algn="l">
                <a:lnSpc>
                  <a:spcPct val="100000"/>
                </a:lnSpc>
                <a:spcBef>
                  <a:spcPts val="0"/>
                </a:spcBef>
                <a:spcAft>
                  <a:spcPts val="0"/>
                </a:spcAft>
                <a:buClr>
                  <a:srgbClr val="4A4849"/>
                </a:buClr>
                <a:buSzPts val="2601"/>
                <a:buFont typeface="Arial"/>
                <a:buChar char="•"/>
              </a:pPr>
              <a:r>
                <a:rPr b="0" i="1" lang="en-US" sz="2601" u="sng" cap="none" strike="noStrike">
                  <a:solidFill>
                    <a:srgbClr val="4A4849"/>
                  </a:solidFill>
                  <a:latin typeface="Arial"/>
                  <a:ea typeface="Arial"/>
                  <a:cs typeface="Arial"/>
                  <a:sym typeface="Arial"/>
                  <a:hlinkClick r:id="rId3">
                    <a:extLst>
                      <a:ext uri="{A12FA001-AC4F-418D-AE19-62706E023703}">
                        <ahyp:hlinkClr val="tx"/>
                      </a:ext>
                    </a:extLst>
                  </a:hlinkClick>
                </a:rPr>
                <a:t>Engineering for the People: Putting Peace, Social Justice, and Environmental Protection at the Heart of All Engineering</a:t>
              </a:r>
              <a:r>
                <a:rPr b="0" i="0" lang="en-US" sz="2601" u="none" cap="none" strike="noStrike">
                  <a:solidFill>
                    <a:srgbClr val="4A4849"/>
                  </a:solidFill>
                  <a:latin typeface="Arial"/>
                  <a:ea typeface="Arial"/>
                  <a:cs typeface="Arial"/>
                  <a:sym typeface="Arial"/>
                </a:rPr>
                <a:t> (Karway, 2019)</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4">
                    <a:extLst>
                      <a:ext uri="{A12FA001-AC4F-418D-AE19-62706E023703}">
                        <ahyp:hlinkClr val="tx"/>
                      </a:ext>
                    </a:extLst>
                  </a:hlinkClick>
                </a:rPr>
                <a:t>Gender Data Must Be the Bedrock of Climate Justice</a:t>
              </a:r>
              <a:r>
                <a:rPr b="0" i="0" lang="en-US" sz="2601" u="none" cap="none" strike="noStrike">
                  <a:solidFill>
                    <a:srgbClr val="4A4849"/>
                  </a:solidFill>
                  <a:latin typeface="Arial"/>
                  <a:ea typeface="Arial"/>
                  <a:cs typeface="Arial"/>
                  <a:sym typeface="Arial"/>
                </a:rPr>
                <a:t> (GEDA)</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5">
                    <a:extLst>
                      <a:ext uri="{A12FA001-AC4F-418D-AE19-62706E023703}">
                        <ahyp:hlinkClr val="tx"/>
                      </a:ext>
                    </a:extLst>
                  </a:hlinkClick>
                </a:rPr>
                <a:t>Interview of Juliana Mitkiewicz</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6">
                    <a:extLst>
                      <a:ext uri="{A12FA001-AC4F-418D-AE19-62706E023703}">
                        <ahyp:hlinkClr val="tx"/>
                      </a:ext>
                    </a:extLst>
                  </a:hlinkClick>
                </a:rPr>
                <a:t>Current efforts to mitigate the presence of harmful chemicals in the water of the First Nations in Canada</a:t>
              </a:r>
              <a:endParaRPr b="0" i="0" sz="1400" u="none" cap="none" strike="noStrike">
                <a:solidFill>
                  <a:srgbClr val="000000"/>
                </a:solidFill>
                <a:latin typeface="Arial"/>
                <a:ea typeface="Arial"/>
                <a:cs typeface="Arial"/>
                <a:sym typeface="Arial"/>
              </a:endParaRPr>
            </a:p>
          </p:txBody>
        </p:sp>
        <p:sp>
          <p:nvSpPr>
            <p:cNvPr id="410" name="Google Shape;410;p22"/>
            <p:cNvSpPr txBox="1"/>
            <p:nvPr/>
          </p:nvSpPr>
          <p:spPr>
            <a:xfrm>
              <a:off x="0" y="6787795"/>
              <a:ext cx="21571800" cy="1067700"/>
            </a:xfrm>
            <a:prstGeom prst="rect">
              <a:avLst/>
            </a:prstGeom>
            <a:noFill/>
            <a:ln>
              <a:noFill/>
            </a:ln>
          </p:spPr>
          <p:txBody>
            <a:bodyPr anchorCtr="0" anchor="t" bIns="0" lIns="0" spcFirstLastPara="1" rIns="0" wrap="square" tIns="0">
              <a:spAutoFit/>
            </a:bodyPr>
            <a:lstStyle/>
            <a:p>
              <a:pPr indent="-393762"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7">
                    <a:extLst>
                      <a:ext uri="{A12FA001-AC4F-418D-AE19-62706E023703}">
                        <ahyp:hlinkClr val="tx"/>
                      </a:ext>
                    </a:extLst>
                  </a:hlinkClick>
                </a:rPr>
                <a:t>National Renewable Energy Laboratory</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8">
                    <a:extLst>
                      <a:ext uri="{A12FA001-AC4F-418D-AE19-62706E023703}">
                        <ahyp:hlinkClr val="tx"/>
                      </a:ext>
                    </a:extLst>
                  </a:hlinkClick>
                </a:rPr>
                <a:t>The Environmental Justice and Climate Resiliency Initiative</a:t>
              </a:r>
              <a:endParaRPr b="0" i="0" sz="1400" u="none" cap="none" strike="noStrike">
                <a:solidFill>
                  <a:srgbClr val="000000"/>
                </a:solidFill>
                <a:latin typeface="Arial"/>
                <a:ea typeface="Arial"/>
                <a:cs typeface="Arial"/>
                <a:sym typeface="Arial"/>
              </a:endParaRPr>
            </a:p>
          </p:txBody>
        </p:sp>
        <p:sp>
          <p:nvSpPr>
            <p:cNvPr id="411" name="Google Shape;411;p22"/>
            <p:cNvSpPr txBox="1"/>
            <p:nvPr/>
          </p:nvSpPr>
          <p:spPr>
            <a:xfrm>
              <a:off x="0" y="2009412"/>
              <a:ext cx="215718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Further Reading/Watching</a:t>
              </a:r>
              <a:endParaRPr b="0" i="0" sz="1400" u="none" cap="none" strike="noStrike">
                <a:solidFill>
                  <a:srgbClr val="000000"/>
                </a:solidFill>
                <a:latin typeface="Arial"/>
                <a:ea typeface="Arial"/>
                <a:cs typeface="Arial"/>
                <a:sym typeface="Arial"/>
              </a:endParaRPr>
            </a:p>
          </p:txBody>
        </p:sp>
        <p:sp>
          <p:nvSpPr>
            <p:cNvPr id="412" name="Google Shape;412;p22"/>
            <p:cNvSpPr txBox="1"/>
            <p:nvPr/>
          </p:nvSpPr>
          <p:spPr>
            <a:xfrm>
              <a:off x="0" y="6095992"/>
              <a:ext cx="215718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Relevant Organizations</a:t>
              </a:r>
              <a:endParaRPr b="0" i="0" sz="1400" u="none" cap="none" strike="noStrike">
                <a:solidFill>
                  <a:srgbClr val="000000"/>
                </a:solidFill>
                <a:latin typeface="Arial"/>
                <a:ea typeface="Arial"/>
                <a:cs typeface="Arial"/>
                <a:sym typeface="Arial"/>
              </a:endParaRPr>
            </a:p>
          </p:txBody>
        </p:sp>
        <p:sp>
          <p:nvSpPr>
            <p:cNvPr id="413" name="Google Shape;413;p22"/>
            <p:cNvSpPr txBox="1"/>
            <p:nvPr/>
          </p:nvSpPr>
          <p:spPr>
            <a:xfrm>
              <a:off x="0" y="9258399"/>
              <a:ext cx="21571800" cy="1601400"/>
            </a:xfrm>
            <a:prstGeom prst="rect">
              <a:avLst/>
            </a:prstGeom>
            <a:noFill/>
            <a:ln>
              <a:noFill/>
            </a:ln>
          </p:spPr>
          <p:txBody>
            <a:bodyPr anchorCtr="0" anchor="t" bIns="0" lIns="0" spcFirstLastPara="1" rIns="0" wrap="square" tIns="0">
              <a:spAutoFit/>
            </a:bodyPr>
            <a:lstStyle/>
            <a:p>
              <a:pPr indent="-393762"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9">
                    <a:extLst>
                      <a:ext uri="{A12FA001-AC4F-418D-AE19-62706E023703}">
                        <ahyp:hlinkClr val="tx"/>
                      </a:ext>
                    </a:extLst>
                  </a:hlinkClick>
                </a:rPr>
                <a:t>Climate Change AI</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10">
                    <a:extLst>
                      <a:ext uri="{A12FA001-AC4F-418D-AE19-62706E023703}">
                        <ahyp:hlinkClr val="tx"/>
                      </a:ext>
                    </a:extLst>
                  </a:hlinkClick>
                </a:rPr>
                <a:t>Gender Climate Tracker</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sng" cap="none" strike="noStrike">
                  <a:solidFill>
                    <a:srgbClr val="4A4849"/>
                  </a:solidFill>
                  <a:latin typeface="Arial"/>
                  <a:ea typeface="Arial"/>
                  <a:cs typeface="Arial"/>
                  <a:sym typeface="Arial"/>
                  <a:hlinkClick r:id="rId11">
                    <a:extLst>
                      <a:ext uri="{A12FA001-AC4F-418D-AE19-62706E023703}">
                        <ahyp:hlinkClr val="tx"/>
                      </a:ext>
                    </a:extLst>
                  </a:hlinkClick>
                </a:rPr>
                <a:t>NASA Worldview App</a:t>
              </a:r>
              <a:endParaRPr b="0" i="0" sz="1400" u="none" cap="none" strike="noStrike">
                <a:solidFill>
                  <a:srgbClr val="000000"/>
                </a:solidFill>
                <a:latin typeface="Arial"/>
                <a:ea typeface="Arial"/>
                <a:cs typeface="Arial"/>
                <a:sym typeface="Arial"/>
              </a:endParaRPr>
            </a:p>
          </p:txBody>
        </p:sp>
        <p:sp>
          <p:nvSpPr>
            <p:cNvPr id="414" name="Google Shape;414;p22"/>
            <p:cNvSpPr txBox="1"/>
            <p:nvPr/>
          </p:nvSpPr>
          <p:spPr>
            <a:xfrm>
              <a:off x="0" y="8566596"/>
              <a:ext cx="215718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Tools + Data</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18" name="Shape 418"/>
        <p:cNvGrpSpPr/>
        <p:nvPr/>
      </p:nvGrpSpPr>
      <p:grpSpPr>
        <a:xfrm>
          <a:off x="0" y="0"/>
          <a:ext cx="0" cy="0"/>
          <a:chOff x="0" y="0"/>
          <a:chExt cx="0" cy="0"/>
        </a:xfrm>
      </p:grpSpPr>
      <p:sp>
        <p:nvSpPr>
          <p:cNvPr id="419" name="Google Shape;419;p24"/>
          <p:cNvSpPr txBox="1"/>
          <p:nvPr/>
        </p:nvSpPr>
        <p:spPr>
          <a:xfrm>
            <a:off x="962025" y="1133475"/>
            <a:ext cx="162972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Module References</a:t>
            </a:r>
            <a:endParaRPr b="0" i="0" sz="1400" u="none" cap="none" strike="noStrike">
              <a:solidFill>
                <a:srgbClr val="000000"/>
              </a:solidFill>
              <a:latin typeface="Arial"/>
              <a:ea typeface="Arial"/>
              <a:cs typeface="Arial"/>
              <a:sym typeface="Arial"/>
            </a:endParaRPr>
          </a:p>
        </p:txBody>
      </p:sp>
      <p:sp>
        <p:nvSpPr>
          <p:cNvPr id="420" name="Google Shape;420;p24"/>
          <p:cNvSpPr txBox="1"/>
          <p:nvPr/>
        </p:nvSpPr>
        <p:spPr>
          <a:xfrm>
            <a:off x="962025" y="2571477"/>
            <a:ext cx="16178700" cy="3080100"/>
          </a:xfrm>
          <a:prstGeom prst="rect">
            <a:avLst/>
          </a:prstGeom>
          <a:noFill/>
          <a:ln>
            <a:noFill/>
          </a:ln>
        </p:spPr>
        <p:txBody>
          <a:bodyPr anchorCtr="0" anchor="t" bIns="0" lIns="0" spcFirstLastPara="1" rIns="0" wrap="square" tIns="0">
            <a:spAutoFit/>
          </a:bodyPr>
          <a:lstStyle/>
          <a:p>
            <a:pPr indent="-355662"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Bethel Tarekegne &amp; Mark Rouleau. (2019). </a:t>
            </a:r>
            <a:r>
              <a:rPr b="0" i="0" lang="en-US" sz="2001" u="sng" cap="none" strike="noStrike">
                <a:solidFill>
                  <a:srgbClr val="4A4849"/>
                </a:solidFill>
                <a:latin typeface="Arial"/>
                <a:ea typeface="Arial"/>
                <a:cs typeface="Arial"/>
                <a:sym typeface="Arial"/>
                <a:hlinkClick r:id="rId3">
                  <a:extLst>
                    <a:ext uri="{A12FA001-AC4F-418D-AE19-62706E023703}">
                      <ahyp:hlinkClr val="tx"/>
                    </a:ext>
                  </a:extLst>
                </a:hlinkClick>
              </a:rPr>
              <a:t>An energy justice based approach for electrification planning - An agent-based model</a:t>
            </a:r>
            <a:r>
              <a:rPr b="0" i="0" lang="en-US" sz="2001" u="none" cap="none" strike="noStrike">
                <a:solidFill>
                  <a:srgbClr val="4A4849"/>
                </a:solidFill>
                <a:latin typeface="Arial"/>
                <a:ea typeface="Arial"/>
                <a:cs typeface="Arial"/>
                <a:sym typeface="Arial"/>
              </a:rPr>
              <a:t>," IEEE Global Humanitarian Technology Conference (GHTC), Seattle, pp. 1-4.</a:t>
            </a:r>
            <a:endParaRPr b="0" i="0" sz="1400" u="none" cap="none" strike="noStrike">
              <a:solidFill>
                <a:srgbClr val="000000"/>
              </a:solidFill>
              <a:latin typeface="Arial"/>
              <a:ea typeface="Arial"/>
              <a:cs typeface="Arial"/>
              <a:sym typeface="Arial"/>
            </a:endParaRPr>
          </a:p>
          <a:p>
            <a:pPr indent="-355662"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Carlie D. Trott, Stephanie Lam, Jessica Roncker, Emmanuel-Sathya Gray, R. Hayden Courtney &amp; Trevor L. Even. (2023). </a:t>
            </a:r>
            <a:r>
              <a:rPr b="0" i="0" lang="en-US" sz="2001" u="sng" cap="none" strike="noStrike">
                <a:solidFill>
                  <a:srgbClr val="4A4849"/>
                </a:solidFill>
                <a:latin typeface="Arial"/>
                <a:ea typeface="Arial"/>
                <a:cs typeface="Arial"/>
                <a:sym typeface="Arial"/>
                <a:hlinkClick r:id="rId4">
                  <a:extLst>
                    <a:ext uri="{A12FA001-AC4F-418D-AE19-62706E023703}">
                      <ahyp:hlinkClr val="tx"/>
                    </a:ext>
                  </a:extLst>
                </a:hlinkClick>
              </a:rPr>
              <a:t>Justice in climate change education: a systematic review</a:t>
            </a:r>
            <a:r>
              <a:rPr b="0" i="0" lang="en-US" sz="2001" u="none" cap="none" strike="noStrike">
                <a:solidFill>
                  <a:srgbClr val="4A4849"/>
                </a:solidFill>
                <a:latin typeface="Arial"/>
                <a:ea typeface="Arial"/>
                <a:cs typeface="Arial"/>
                <a:sym typeface="Arial"/>
              </a:rPr>
              <a:t>. Environmental Education Research.</a:t>
            </a:r>
            <a:endParaRPr b="0" i="0" sz="1400" u="none" cap="none" strike="noStrike">
              <a:solidFill>
                <a:srgbClr val="000000"/>
              </a:solidFill>
              <a:latin typeface="Arial"/>
              <a:ea typeface="Arial"/>
              <a:cs typeface="Arial"/>
              <a:sym typeface="Arial"/>
            </a:endParaRPr>
          </a:p>
          <a:p>
            <a:pPr indent="-355662"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Donovan, R. (n.d.). </a:t>
            </a:r>
            <a:r>
              <a:rPr b="0" i="0" lang="en-US" sz="2001" u="sng" cap="none" strike="noStrike">
                <a:solidFill>
                  <a:srgbClr val="4A4849"/>
                </a:solidFill>
                <a:latin typeface="Arial"/>
                <a:ea typeface="Arial"/>
                <a:cs typeface="Arial"/>
                <a:sym typeface="Arial"/>
                <a:hlinkClick r:id="rId5">
                  <a:extLst>
                    <a:ext uri="{A12FA001-AC4F-418D-AE19-62706E023703}">
                      <ahyp:hlinkClr val="tx"/>
                    </a:ext>
                  </a:extLst>
                </a:hlinkClick>
              </a:rPr>
              <a:t>Climate justice in chemistry curricula-and beyond</a:t>
            </a:r>
            <a:r>
              <a:rPr b="0" i="0" lang="en-US" sz="2001" u="none" cap="none" strike="noStrike">
                <a:solidFill>
                  <a:srgbClr val="4A4849"/>
                </a:solidFill>
                <a:latin typeface="Arial"/>
                <a:ea typeface="Arial"/>
                <a:cs typeface="Arial"/>
                <a:sym typeface="Arial"/>
              </a:rPr>
              <a:t>. American Chemical Society.</a:t>
            </a:r>
            <a:endParaRPr b="0" i="0" sz="1400" u="none" cap="none" strike="noStrike">
              <a:solidFill>
                <a:srgbClr val="000000"/>
              </a:solidFill>
              <a:latin typeface="Arial"/>
              <a:ea typeface="Arial"/>
              <a:cs typeface="Arial"/>
              <a:sym typeface="Arial"/>
            </a:endParaRPr>
          </a:p>
          <a:p>
            <a:pPr indent="-355662"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Government of Canada. (2021, February 26). </a:t>
            </a:r>
            <a:r>
              <a:rPr b="0" i="0" lang="en-US" sz="2001" u="sng" cap="none" strike="noStrike">
                <a:solidFill>
                  <a:srgbClr val="4A4849"/>
                </a:solidFill>
                <a:latin typeface="Arial"/>
                <a:ea typeface="Arial"/>
                <a:cs typeface="Arial"/>
                <a:sym typeface="Arial"/>
                <a:hlinkClick r:id="rId6">
                  <a:extLst>
                    <a:ext uri="{A12FA001-AC4F-418D-AE19-62706E023703}">
                      <ahyp:hlinkClr val="tx"/>
                    </a:ext>
                  </a:extLst>
                </a:hlinkClick>
              </a:rPr>
              <a:t>Achieving Clean Drinking Water in First Nations Communities</a:t>
            </a:r>
            <a:r>
              <a:rPr b="0" i="0" lang="en-US" sz="2001" u="none" cap="none" strike="noStrike">
                <a:solidFill>
                  <a:srgbClr val="4A4849"/>
                </a:solidFill>
                <a:latin typeface="Arial"/>
                <a:ea typeface="Arial"/>
                <a:cs typeface="Arial"/>
                <a:sym typeface="Arial"/>
              </a:rPr>
              <a:t>. Www.sac-Isc.gc.ca.</a:t>
            </a:r>
            <a:endParaRPr b="0" i="0" sz="1400" u="none" cap="none" strike="noStrike">
              <a:solidFill>
                <a:srgbClr val="000000"/>
              </a:solidFill>
              <a:latin typeface="Arial"/>
              <a:ea typeface="Arial"/>
              <a:cs typeface="Arial"/>
              <a:sym typeface="Arial"/>
            </a:endParaRPr>
          </a:p>
          <a:p>
            <a:pPr indent="-355662"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Monserrate, S. G. (2022). </a:t>
            </a:r>
            <a:r>
              <a:rPr b="0" i="0" lang="en-US" sz="2001" u="sng" cap="none" strike="noStrike">
                <a:solidFill>
                  <a:srgbClr val="4A4849"/>
                </a:solidFill>
                <a:latin typeface="Arial"/>
                <a:ea typeface="Arial"/>
                <a:cs typeface="Arial"/>
                <a:sym typeface="Arial"/>
                <a:hlinkClick r:id="rId7">
                  <a:extLst>
                    <a:ext uri="{A12FA001-AC4F-418D-AE19-62706E023703}">
                      <ahyp:hlinkClr val="tx"/>
                    </a:ext>
                  </a:extLst>
                </a:hlinkClick>
              </a:rPr>
              <a:t>The Cloud Is Material: On the Environmental Impacts of Computation and Data Storage</a:t>
            </a:r>
            <a:r>
              <a:rPr b="0" i="0" lang="en-US" sz="2001" u="none" cap="none" strike="noStrike">
                <a:solidFill>
                  <a:srgbClr val="4A4849"/>
                </a:solidFill>
                <a:latin typeface="Arial"/>
                <a:ea typeface="Arial"/>
                <a:cs typeface="Arial"/>
                <a:sym typeface="Arial"/>
              </a:rPr>
              <a:t>. Mit-Serc.pubpub.org, Winter 2022.</a:t>
            </a:r>
            <a:endParaRPr b="0" i="0" sz="1400" u="none" cap="none" strike="noStrike">
              <a:solidFill>
                <a:srgbClr val="000000"/>
              </a:solidFill>
              <a:latin typeface="Arial"/>
              <a:ea typeface="Arial"/>
              <a:cs typeface="Arial"/>
              <a:sym typeface="Arial"/>
            </a:endParaRPr>
          </a:p>
          <a:p>
            <a:pPr indent="-355662" lvl="1" marL="457200" marR="0" rtl="0" algn="l">
              <a:lnSpc>
                <a:spcPct val="100000"/>
              </a:lnSpc>
              <a:spcBef>
                <a:spcPts val="0"/>
              </a:spcBef>
              <a:spcAft>
                <a:spcPts val="0"/>
              </a:spcAft>
              <a:buClr>
                <a:srgbClr val="4A4849"/>
              </a:buClr>
              <a:buSzPts val="2001"/>
              <a:buFont typeface="Arial"/>
              <a:buChar char="•"/>
            </a:pPr>
            <a:r>
              <a:rPr b="0" i="0" lang="en-US" sz="2001" u="none" cap="none" strike="noStrike">
                <a:solidFill>
                  <a:srgbClr val="4A4849"/>
                </a:solidFill>
                <a:latin typeface="Arial"/>
                <a:ea typeface="Arial"/>
                <a:cs typeface="Arial"/>
                <a:sym typeface="Arial"/>
              </a:rPr>
              <a:t>Schwartz, H., Marushka, L., Chan, H. M., Batal, M., Sadik, T., Ing, A., Fediuk, K., &amp; Tikhonov, C. (2021). </a:t>
            </a:r>
            <a:r>
              <a:rPr b="0" i="0" lang="en-US" sz="2001" u="sng" cap="none" strike="noStrike">
                <a:solidFill>
                  <a:srgbClr val="4A4849"/>
                </a:solidFill>
                <a:latin typeface="Arial"/>
                <a:ea typeface="Arial"/>
                <a:cs typeface="Arial"/>
                <a:sym typeface="Arial"/>
                <a:hlinkClick r:id="rId8">
                  <a:extLst>
                    <a:ext uri="{A12FA001-AC4F-418D-AE19-62706E023703}">
                      <ahyp:hlinkClr val="tx"/>
                    </a:ext>
                  </a:extLst>
                </a:hlinkClick>
              </a:rPr>
              <a:t>Metals in the drinking water of First Nations across Canada</a:t>
            </a:r>
            <a:r>
              <a:rPr b="0" i="0" lang="en-US" sz="2001" u="none" cap="none" strike="noStrike">
                <a:solidFill>
                  <a:srgbClr val="4A4849"/>
                </a:solidFill>
                <a:latin typeface="Arial"/>
                <a:ea typeface="Arial"/>
                <a:cs typeface="Arial"/>
                <a:sym typeface="Arial"/>
              </a:rPr>
              <a:t>. Canadian Journal of Public Health, 112(S1), 113–132.</a:t>
            </a:r>
            <a:endParaRPr b="0" i="0" sz="1400" u="none" cap="none" strike="noStrike">
              <a:solidFill>
                <a:srgbClr val="000000"/>
              </a:solidFill>
              <a:latin typeface="Arial"/>
              <a:ea typeface="Arial"/>
              <a:cs typeface="Arial"/>
              <a:sym typeface="Arial"/>
            </a:endParaRPr>
          </a:p>
        </p:txBody>
      </p:sp>
      <p:sp>
        <p:nvSpPr>
          <p:cNvPr id="421" name="Google Shape;421;p24"/>
          <p:cNvSpPr/>
          <p:nvPr/>
        </p:nvSpPr>
        <p:spPr>
          <a:xfrm>
            <a:off x="-344129" y="9715500"/>
            <a:ext cx="19880211" cy="571500"/>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425" name="Shape 425"/>
        <p:cNvGrpSpPr/>
        <p:nvPr/>
      </p:nvGrpSpPr>
      <p:grpSpPr>
        <a:xfrm>
          <a:off x="0" y="0"/>
          <a:ext cx="0" cy="0"/>
          <a:chOff x="0" y="0"/>
          <a:chExt cx="0" cy="0"/>
        </a:xfrm>
      </p:grpSpPr>
      <p:sp>
        <p:nvSpPr>
          <p:cNvPr id="426" name="Google Shape;426;g3a0047aa109_0_0"/>
          <p:cNvSpPr/>
          <p:nvPr/>
        </p:nvSpPr>
        <p:spPr>
          <a:xfrm>
            <a:off x="-1248082" y="9715500"/>
            <a:ext cx="20787587" cy="571596"/>
          </a:xfrm>
          <a:custGeom>
            <a:rect b="b" l="l" r="r" t="t"/>
            <a:pathLst>
              <a:path extrusionOk="0" h="150519" w="5474019">
                <a:moveTo>
                  <a:pt x="0" y="0"/>
                </a:moveTo>
                <a:lnTo>
                  <a:pt x="5474019" y="0"/>
                </a:lnTo>
                <a:lnTo>
                  <a:pt x="5474019" y="150519"/>
                </a:lnTo>
                <a:lnTo>
                  <a:pt x="0" y="150519"/>
                </a:lnTo>
                <a:close/>
              </a:path>
            </a:pathLst>
          </a:custGeom>
          <a:solidFill>
            <a:srgbClr val="4A4849"/>
          </a:solidFill>
          <a:ln>
            <a:noFill/>
          </a:ln>
        </p:spPr>
      </p:sp>
      <p:sp>
        <p:nvSpPr>
          <p:cNvPr id="427" name="Google Shape;427;g3a0047aa109_0_0"/>
          <p:cNvSpPr/>
          <p:nvPr/>
        </p:nvSpPr>
        <p:spPr>
          <a:xfrm>
            <a:off x="10760137" y="1991406"/>
            <a:ext cx="6499163" cy="6304188"/>
          </a:xfrm>
          <a:custGeom>
            <a:rect b="b" l="l" r="r" t="t"/>
            <a:pathLst>
              <a:path extrusionOk="0" h="6304188" w="6499163">
                <a:moveTo>
                  <a:pt x="0" y="0"/>
                </a:moveTo>
                <a:lnTo>
                  <a:pt x="6499163" y="0"/>
                </a:lnTo>
                <a:lnTo>
                  <a:pt x="6499163" y="6304188"/>
                </a:lnTo>
                <a:lnTo>
                  <a:pt x="0" y="6304188"/>
                </a:lnTo>
                <a:lnTo>
                  <a:pt x="0" y="0"/>
                </a:lnTo>
                <a:close/>
              </a:path>
            </a:pathLst>
          </a:custGeom>
          <a:blipFill rotWithShape="1">
            <a:blip r:embed="rId3">
              <a:alphaModFix/>
            </a:blip>
            <a:stretch>
              <a:fillRect b="0" l="0" r="0" t="0"/>
            </a:stretch>
          </a:blipFill>
          <a:ln>
            <a:noFill/>
          </a:ln>
        </p:spPr>
      </p:sp>
      <p:sp>
        <p:nvSpPr>
          <p:cNvPr id="428" name="Google Shape;428;g3a0047aa109_0_0"/>
          <p:cNvSpPr txBox="1"/>
          <p:nvPr/>
        </p:nvSpPr>
        <p:spPr>
          <a:xfrm>
            <a:off x="1028700" y="3286273"/>
            <a:ext cx="8399400" cy="318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136"/>
              <a:buFont typeface="Arial"/>
              <a:buNone/>
            </a:pPr>
            <a:r>
              <a:rPr b="0" i="0" lang="en-US" sz="4136" u="none" cap="none" strike="noStrike">
                <a:solidFill>
                  <a:srgbClr val="4A4849"/>
                </a:solidFill>
                <a:latin typeface="Arial"/>
                <a:ea typeface="Arial"/>
                <a:cs typeface="Arial"/>
                <a:sym typeface="Arial"/>
              </a:rPr>
              <a:t>For more resources on climate and environmental justice: </a:t>
            </a:r>
            <a:r>
              <a:rPr b="1" i="0" lang="en-US" sz="4136" u="none" cap="none" strike="noStrike">
                <a:solidFill>
                  <a:srgbClr val="4A4849"/>
                </a:solidFill>
                <a:latin typeface="Arial"/>
                <a:ea typeface="Arial"/>
                <a:cs typeface="Arial"/>
                <a:sym typeface="Arial"/>
              </a:rPr>
              <a:t>Please explore other modules in the Climate Justice Instructional Toolkit.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g37016751168_1_8"/>
          <p:cNvSpPr txBox="1"/>
          <p:nvPr/>
        </p:nvSpPr>
        <p:spPr>
          <a:xfrm>
            <a:off x="1490475" y="2157975"/>
            <a:ext cx="15800700" cy="4800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US" sz="3200" u="none" cap="none" strike="noStrike">
                <a:solidFill>
                  <a:schemeClr val="dk1"/>
                </a:solidFill>
                <a:latin typeface="Calibri"/>
                <a:ea typeface="Calibri"/>
                <a:cs typeface="Calibri"/>
                <a:sym typeface="Calibri"/>
              </a:rPr>
              <a:t>MIT OpenCourseWare</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rPr b="0" i="0" lang="en-US" sz="3200" u="sng" cap="none" strike="noStrike">
                <a:solidFill>
                  <a:schemeClr val="hlink"/>
                </a:solidFill>
                <a:latin typeface="Calibri"/>
                <a:ea typeface="Calibri"/>
                <a:cs typeface="Calibri"/>
                <a:sym typeface="Calibri"/>
                <a:hlinkClick r:id="rId3"/>
              </a:rPr>
              <a:t>https://ocw.mit.edu</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1" lang="en-US" sz="3200" u="none" cap="none" strike="noStrike">
                <a:solidFill>
                  <a:schemeClr val="dk1"/>
                </a:solidFill>
                <a:latin typeface="Calibri"/>
                <a:ea typeface="Calibri"/>
                <a:cs typeface="Calibri"/>
                <a:sym typeface="Calibri"/>
              </a:rPr>
              <a:t>RES.11-003 Climate Justice Instructional Toolkit</a:t>
            </a:r>
            <a:r>
              <a:rPr b="0" i="0" lang="en-US" sz="3200" u="none" cap="none" strike="noStrike">
                <a:solidFill>
                  <a:schemeClr val="dk1"/>
                </a:solidFill>
                <a:latin typeface="Calibri"/>
                <a:ea typeface="Calibri"/>
                <a:cs typeface="Calibri"/>
                <a:sym typeface="Calibri"/>
              </a:rPr>
              <a:t> Spring 2025</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200" u="none" cap="none" strike="noStrike">
                <a:solidFill>
                  <a:schemeClr val="dk1"/>
                </a:solidFill>
                <a:latin typeface="Calibri"/>
                <a:ea typeface="Calibri"/>
                <a:cs typeface="Calibri"/>
                <a:sym typeface="Calibri"/>
              </a:rPr>
              <a:t>For more information about citing these materials or our Terms of Use, visit </a:t>
            </a:r>
            <a:r>
              <a:rPr b="0" i="0" lang="en-US" sz="3200" u="sng" cap="none" strike="noStrike">
                <a:solidFill>
                  <a:schemeClr val="hlink"/>
                </a:solidFill>
                <a:latin typeface="Calibri"/>
                <a:ea typeface="Calibri"/>
                <a:cs typeface="Calibri"/>
                <a:sym typeface="Calibri"/>
                <a:hlinkClick r:id="rId4"/>
              </a:rPr>
              <a:t>https://ocw.mit.edu/terms</a:t>
            </a:r>
            <a:r>
              <a:rPr b="0" i="0" lang="en-US" sz="3200" u="none" cap="none" strike="noStrike">
                <a:solidFill>
                  <a:schemeClr val="dk1"/>
                </a:solidFill>
                <a:latin typeface="Calibri"/>
                <a:ea typeface="Calibri"/>
                <a:cs typeface="Calibri"/>
                <a:sym typeface="Calibri"/>
              </a:rPr>
              <a:t>.</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15" name="Shape 115"/>
        <p:cNvGrpSpPr/>
        <p:nvPr/>
      </p:nvGrpSpPr>
      <p:grpSpPr>
        <a:xfrm>
          <a:off x="0" y="0"/>
          <a:ext cx="0" cy="0"/>
          <a:chOff x="0" y="0"/>
          <a:chExt cx="0" cy="0"/>
        </a:xfrm>
      </p:grpSpPr>
      <p:sp>
        <p:nvSpPr>
          <p:cNvPr id="116" name="Google Shape;116;p3"/>
          <p:cNvSpPr txBox="1"/>
          <p:nvPr/>
        </p:nvSpPr>
        <p:spPr>
          <a:xfrm>
            <a:off x="962025" y="1133475"/>
            <a:ext cx="162990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Learning Objectives</a:t>
            </a:r>
            <a:endParaRPr b="0" i="0" sz="1400" u="none" cap="none" strike="noStrike">
              <a:solidFill>
                <a:srgbClr val="000000"/>
              </a:solidFill>
              <a:latin typeface="Arial"/>
              <a:ea typeface="Arial"/>
              <a:cs typeface="Arial"/>
              <a:sym typeface="Arial"/>
            </a:endParaRPr>
          </a:p>
        </p:txBody>
      </p:sp>
      <p:sp>
        <p:nvSpPr>
          <p:cNvPr id="117" name="Google Shape;117;p3"/>
          <p:cNvSpPr txBox="1"/>
          <p:nvPr/>
        </p:nvSpPr>
        <p:spPr>
          <a:xfrm>
            <a:off x="13526802" y="3662914"/>
            <a:ext cx="3772200" cy="196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99"/>
              <a:buFont typeface="Arial"/>
              <a:buNone/>
            </a:pPr>
            <a:r>
              <a:rPr b="1" i="0" lang="en-US" sz="3199" u="none" cap="none" strike="noStrike">
                <a:solidFill>
                  <a:srgbClr val="4A4849"/>
                </a:solidFill>
                <a:latin typeface="Arial"/>
                <a:ea typeface="Arial"/>
                <a:cs typeface="Arial"/>
                <a:sym typeface="Arial"/>
              </a:rPr>
              <a:t>Explore</a:t>
            </a:r>
            <a:r>
              <a:rPr b="0" i="0" lang="en-US" sz="3199" u="none" cap="none" strike="noStrike">
                <a:solidFill>
                  <a:srgbClr val="4A4849"/>
                </a:solidFill>
                <a:latin typeface="Arial"/>
                <a:ea typeface="Arial"/>
                <a:cs typeface="Arial"/>
                <a:sym typeface="Arial"/>
              </a:rPr>
              <a:t> current efforts bridging the gap between CJ and STEM</a:t>
            </a:r>
            <a:endParaRPr b="0" i="0" sz="1400" u="none" cap="none" strike="noStrike">
              <a:solidFill>
                <a:srgbClr val="000000"/>
              </a:solidFill>
              <a:latin typeface="Arial"/>
              <a:ea typeface="Arial"/>
              <a:cs typeface="Arial"/>
              <a:sym typeface="Arial"/>
            </a:endParaRPr>
          </a:p>
        </p:txBody>
      </p:sp>
      <p:sp>
        <p:nvSpPr>
          <p:cNvPr id="118" name="Google Shape;118;p3"/>
          <p:cNvSpPr txBox="1"/>
          <p:nvPr/>
        </p:nvSpPr>
        <p:spPr>
          <a:xfrm>
            <a:off x="9342260" y="3662914"/>
            <a:ext cx="3772200" cy="196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99"/>
              <a:buFont typeface="Arial"/>
              <a:buNone/>
            </a:pPr>
            <a:r>
              <a:rPr b="1" i="0" lang="en-US" sz="3199" u="none" cap="none" strike="noStrike">
                <a:solidFill>
                  <a:srgbClr val="4A4849"/>
                </a:solidFill>
                <a:latin typeface="Arial"/>
                <a:ea typeface="Arial"/>
                <a:cs typeface="Arial"/>
                <a:sym typeface="Arial"/>
              </a:rPr>
              <a:t>Examine</a:t>
            </a:r>
            <a:r>
              <a:rPr b="0" i="0" lang="en-US" sz="3199" u="none" cap="none" strike="noStrike">
                <a:solidFill>
                  <a:srgbClr val="4A4849"/>
                </a:solidFill>
                <a:latin typeface="Arial"/>
                <a:ea typeface="Arial"/>
                <a:cs typeface="Arial"/>
                <a:sym typeface="Arial"/>
              </a:rPr>
              <a:t> the different ways CJ is related to specific STEM fields</a:t>
            </a:r>
            <a:endParaRPr b="0" i="0" sz="1400" u="none" cap="none" strike="noStrike">
              <a:solidFill>
                <a:srgbClr val="000000"/>
              </a:solidFill>
              <a:latin typeface="Arial"/>
              <a:ea typeface="Arial"/>
              <a:cs typeface="Arial"/>
              <a:sym typeface="Arial"/>
            </a:endParaRPr>
          </a:p>
        </p:txBody>
      </p:sp>
      <p:sp>
        <p:nvSpPr>
          <p:cNvPr id="119" name="Google Shape;119;p3"/>
          <p:cNvSpPr txBox="1"/>
          <p:nvPr/>
        </p:nvSpPr>
        <p:spPr>
          <a:xfrm>
            <a:off x="5197443" y="3662914"/>
            <a:ext cx="3772200" cy="196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99"/>
              <a:buFont typeface="Arial"/>
              <a:buNone/>
            </a:pPr>
            <a:r>
              <a:rPr b="1" i="0" lang="en-US" sz="3199" u="none" cap="none" strike="noStrike">
                <a:solidFill>
                  <a:srgbClr val="4A4849"/>
                </a:solidFill>
                <a:latin typeface="Arial"/>
                <a:ea typeface="Arial"/>
                <a:cs typeface="Arial"/>
                <a:sym typeface="Arial"/>
              </a:rPr>
              <a:t>Discuss</a:t>
            </a:r>
            <a:r>
              <a:rPr b="0" i="0" lang="en-US" sz="3199" u="none" cap="none" strike="noStrike">
                <a:solidFill>
                  <a:srgbClr val="4A4849"/>
                </a:solidFill>
                <a:latin typeface="Arial"/>
                <a:ea typeface="Arial"/>
                <a:cs typeface="Arial"/>
                <a:sym typeface="Arial"/>
              </a:rPr>
              <a:t> STEM case studies centered around climate justice</a:t>
            </a:r>
            <a:endParaRPr b="0" i="0" sz="1400" u="none" cap="none" strike="noStrike">
              <a:solidFill>
                <a:srgbClr val="000000"/>
              </a:solidFill>
              <a:latin typeface="Arial"/>
              <a:ea typeface="Arial"/>
              <a:cs typeface="Arial"/>
              <a:sym typeface="Arial"/>
            </a:endParaRPr>
          </a:p>
        </p:txBody>
      </p:sp>
      <p:sp>
        <p:nvSpPr>
          <p:cNvPr id="120" name="Google Shape;120;p3"/>
          <p:cNvSpPr txBox="1"/>
          <p:nvPr/>
        </p:nvSpPr>
        <p:spPr>
          <a:xfrm>
            <a:off x="1032781" y="3662914"/>
            <a:ext cx="3772200" cy="196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199"/>
              <a:buFont typeface="Arial"/>
              <a:buNone/>
            </a:pPr>
            <a:r>
              <a:rPr b="1" i="0" lang="en-US" sz="3199" u="none" cap="none" strike="noStrike">
                <a:solidFill>
                  <a:srgbClr val="4A4849"/>
                </a:solidFill>
                <a:latin typeface="Arial"/>
                <a:ea typeface="Arial"/>
                <a:cs typeface="Arial"/>
                <a:sym typeface="Arial"/>
              </a:rPr>
              <a:t>Understand</a:t>
            </a:r>
            <a:r>
              <a:rPr b="0" i="0" lang="en-US" sz="3199" u="none" cap="none" strike="noStrike">
                <a:solidFill>
                  <a:srgbClr val="4A4849"/>
                </a:solidFill>
                <a:latin typeface="Arial"/>
                <a:ea typeface="Arial"/>
                <a:cs typeface="Arial"/>
                <a:sym typeface="Arial"/>
              </a:rPr>
              <a:t> the significance of the relationship between CJ and STEM</a:t>
            </a:r>
            <a:endParaRPr b="0" i="0" sz="1400" u="none" cap="none" strike="noStrike">
              <a:solidFill>
                <a:srgbClr val="000000"/>
              </a:solidFill>
              <a:latin typeface="Arial"/>
              <a:ea typeface="Arial"/>
              <a:cs typeface="Arial"/>
              <a:sym typeface="Arial"/>
            </a:endParaRPr>
          </a:p>
        </p:txBody>
      </p:sp>
      <p:sp>
        <p:nvSpPr>
          <p:cNvPr id="121" name="Google Shape;121;p3"/>
          <p:cNvSpPr/>
          <p:nvPr/>
        </p:nvSpPr>
        <p:spPr>
          <a:xfrm>
            <a:off x="-344129" y="9715500"/>
            <a:ext cx="19880211" cy="571500"/>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grpSp>
        <p:nvGrpSpPr>
          <p:cNvPr id="122" name="Google Shape;122;p3"/>
          <p:cNvGrpSpPr/>
          <p:nvPr/>
        </p:nvGrpSpPr>
        <p:grpSpPr>
          <a:xfrm>
            <a:off x="1032775" y="2712900"/>
            <a:ext cx="3289104" cy="716100"/>
            <a:chOff x="1032775" y="2712900"/>
            <a:chExt cx="3289104" cy="716100"/>
          </a:xfrm>
        </p:grpSpPr>
        <p:sp>
          <p:nvSpPr>
            <p:cNvPr id="123" name="Google Shape;123;p3"/>
            <p:cNvSpPr/>
            <p:nvPr/>
          </p:nvSpPr>
          <p:spPr>
            <a:xfrm>
              <a:off x="1032775" y="2712900"/>
              <a:ext cx="912900" cy="716100"/>
            </a:xfrm>
            <a:prstGeom prst="roundRect">
              <a:avLst>
                <a:gd fmla="val 45018"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4" name="Google Shape;124;p3"/>
            <p:cNvSpPr txBox="1"/>
            <p:nvPr/>
          </p:nvSpPr>
          <p:spPr>
            <a:xfrm>
              <a:off x="1221079"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999"/>
                <a:buFont typeface="Arial"/>
                <a:buNone/>
              </a:pPr>
              <a:r>
                <a:rPr b="1" i="0" lang="en-US" sz="3999" u="none" cap="none" strike="noStrike">
                  <a:solidFill>
                    <a:srgbClr val="FAF6EE"/>
                  </a:solidFill>
                  <a:latin typeface="Arial"/>
                  <a:ea typeface="Arial"/>
                  <a:cs typeface="Arial"/>
                  <a:sym typeface="Arial"/>
                </a:rPr>
                <a:t>01</a:t>
              </a:r>
              <a:endParaRPr b="0" i="0" sz="1400" u="none" cap="none" strike="noStrike">
                <a:solidFill>
                  <a:srgbClr val="000000"/>
                </a:solidFill>
                <a:latin typeface="Arial"/>
                <a:ea typeface="Arial"/>
                <a:cs typeface="Arial"/>
                <a:sym typeface="Arial"/>
              </a:endParaRPr>
            </a:p>
          </p:txBody>
        </p:sp>
      </p:grpSp>
      <p:grpSp>
        <p:nvGrpSpPr>
          <p:cNvPr id="125" name="Google Shape;125;p3"/>
          <p:cNvGrpSpPr/>
          <p:nvPr/>
        </p:nvGrpSpPr>
        <p:grpSpPr>
          <a:xfrm>
            <a:off x="5197450" y="2712900"/>
            <a:ext cx="3289104" cy="716100"/>
            <a:chOff x="5197450" y="2712900"/>
            <a:chExt cx="3289104" cy="716100"/>
          </a:xfrm>
        </p:grpSpPr>
        <p:sp>
          <p:nvSpPr>
            <p:cNvPr id="126" name="Google Shape;126;p3"/>
            <p:cNvSpPr/>
            <p:nvPr/>
          </p:nvSpPr>
          <p:spPr>
            <a:xfrm>
              <a:off x="5197450" y="2712900"/>
              <a:ext cx="912900" cy="716100"/>
            </a:xfrm>
            <a:prstGeom prst="roundRect">
              <a:avLst>
                <a:gd fmla="val 45018"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27" name="Google Shape;127;p3"/>
            <p:cNvSpPr txBox="1"/>
            <p:nvPr/>
          </p:nvSpPr>
          <p:spPr>
            <a:xfrm>
              <a:off x="5385754"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999"/>
                <a:buFont typeface="Arial"/>
                <a:buNone/>
              </a:pPr>
              <a:r>
                <a:rPr b="1" i="0" lang="en-US" sz="3999" u="none" cap="none" strike="noStrike">
                  <a:solidFill>
                    <a:srgbClr val="FAF6EE"/>
                  </a:solidFill>
                  <a:latin typeface="Arial"/>
                  <a:ea typeface="Arial"/>
                  <a:cs typeface="Arial"/>
                  <a:sym typeface="Arial"/>
                </a:rPr>
                <a:t>02</a:t>
              </a:r>
              <a:endParaRPr b="0" i="0" sz="1400" u="none" cap="none" strike="noStrike">
                <a:solidFill>
                  <a:srgbClr val="000000"/>
                </a:solidFill>
                <a:latin typeface="Arial"/>
                <a:ea typeface="Arial"/>
                <a:cs typeface="Arial"/>
                <a:sym typeface="Arial"/>
              </a:endParaRPr>
            </a:p>
          </p:txBody>
        </p:sp>
      </p:grpSp>
      <p:grpSp>
        <p:nvGrpSpPr>
          <p:cNvPr id="128" name="Google Shape;128;p3"/>
          <p:cNvGrpSpPr/>
          <p:nvPr/>
        </p:nvGrpSpPr>
        <p:grpSpPr>
          <a:xfrm>
            <a:off x="9362125" y="2712900"/>
            <a:ext cx="3289104" cy="716100"/>
            <a:chOff x="9362125" y="2712900"/>
            <a:chExt cx="3289104" cy="716100"/>
          </a:xfrm>
        </p:grpSpPr>
        <p:sp>
          <p:nvSpPr>
            <p:cNvPr id="129" name="Google Shape;129;p3"/>
            <p:cNvSpPr/>
            <p:nvPr/>
          </p:nvSpPr>
          <p:spPr>
            <a:xfrm>
              <a:off x="9362125" y="2712900"/>
              <a:ext cx="912900" cy="716100"/>
            </a:xfrm>
            <a:prstGeom prst="roundRect">
              <a:avLst>
                <a:gd fmla="val 45018"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30" name="Google Shape;130;p3"/>
            <p:cNvSpPr txBox="1"/>
            <p:nvPr/>
          </p:nvSpPr>
          <p:spPr>
            <a:xfrm>
              <a:off x="9550429"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999"/>
                <a:buFont typeface="Arial"/>
                <a:buNone/>
              </a:pPr>
              <a:r>
                <a:rPr b="1" i="0" lang="en-US" sz="3999" u="none" cap="none" strike="noStrike">
                  <a:solidFill>
                    <a:srgbClr val="FAF6EE"/>
                  </a:solidFill>
                  <a:latin typeface="Arial"/>
                  <a:ea typeface="Arial"/>
                  <a:cs typeface="Arial"/>
                  <a:sym typeface="Arial"/>
                </a:rPr>
                <a:t>03</a:t>
              </a:r>
              <a:endParaRPr b="0" i="0" sz="1400" u="none" cap="none" strike="noStrike">
                <a:solidFill>
                  <a:srgbClr val="000000"/>
                </a:solidFill>
                <a:latin typeface="Arial"/>
                <a:ea typeface="Arial"/>
                <a:cs typeface="Arial"/>
                <a:sym typeface="Arial"/>
              </a:endParaRPr>
            </a:p>
          </p:txBody>
        </p:sp>
      </p:grpSp>
      <p:grpSp>
        <p:nvGrpSpPr>
          <p:cNvPr id="131" name="Google Shape;131;p3"/>
          <p:cNvGrpSpPr/>
          <p:nvPr/>
        </p:nvGrpSpPr>
        <p:grpSpPr>
          <a:xfrm>
            <a:off x="13526800" y="2712900"/>
            <a:ext cx="3289104" cy="716100"/>
            <a:chOff x="13526800" y="2712900"/>
            <a:chExt cx="3289104" cy="716100"/>
          </a:xfrm>
        </p:grpSpPr>
        <p:sp>
          <p:nvSpPr>
            <p:cNvPr id="132" name="Google Shape;132;p3"/>
            <p:cNvSpPr/>
            <p:nvPr/>
          </p:nvSpPr>
          <p:spPr>
            <a:xfrm>
              <a:off x="13526800" y="2712900"/>
              <a:ext cx="912900" cy="716100"/>
            </a:xfrm>
            <a:prstGeom prst="roundRect">
              <a:avLst>
                <a:gd fmla="val 45018" name="adj"/>
              </a:avLst>
            </a:prstGeom>
            <a:solidFill>
              <a:srgbClr val="5B85A9"/>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33" name="Google Shape;133;p3"/>
            <p:cNvSpPr txBox="1"/>
            <p:nvPr/>
          </p:nvSpPr>
          <p:spPr>
            <a:xfrm>
              <a:off x="13715104" y="2763159"/>
              <a:ext cx="31008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999"/>
                <a:buFont typeface="Arial"/>
                <a:buNone/>
              </a:pPr>
              <a:r>
                <a:rPr b="1" i="0" lang="en-US" sz="3999" u="none" cap="none" strike="noStrike">
                  <a:solidFill>
                    <a:srgbClr val="FAF6EE"/>
                  </a:solidFill>
                  <a:latin typeface="Arial"/>
                  <a:ea typeface="Arial"/>
                  <a:cs typeface="Arial"/>
                  <a:sym typeface="Arial"/>
                </a:rPr>
                <a:t>04</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37" name="Shape 137"/>
        <p:cNvGrpSpPr/>
        <p:nvPr/>
      </p:nvGrpSpPr>
      <p:grpSpPr>
        <a:xfrm>
          <a:off x="0" y="0"/>
          <a:ext cx="0" cy="0"/>
          <a:chOff x="0" y="0"/>
          <a:chExt cx="0" cy="0"/>
        </a:xfrm>
      </p:grpSpPr>
      <p:sp>
        <p:nvSpPr>
          <p:cNvPr id="138" name="Google Shape;138;p4"/>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139" name="Google Shape;139;p4"/>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grpSp>
        <p:nvGrpSpPr>
          <p:cNvPr id="140" name="Google Shape;140;p4"/>
          <p:cNvGrpSpPr/>
          <p:nvPr/>
        </p:nvGrpSpPr>
        <p:grpSpPr>
          <a:xfrm>
            <a:off x="1028700" y="1771494"/>
            <a:ext cx="10425375" cy="4734847"/>
            <a:chOff x="0" y="104775"/>
            <a:chExt cx="13900500" cy="6313130"/>
          </a:xfrm>
        </p:grpSpPr>
        <p:sp>
          <p:nvSpPr>
            <p:cNvPr id="141" name="Google Shape;141;p4"/>
            <p:cNvSpPr txBox="1"/>
            <p:nvPr/>
          </p:nvSpPr>
          <p:spPr>
            <a:xfrm>
              <a:off x="0" y="104775"/>
              <a:ext cx="13900500" cy="222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831"/>
                <a:buFont typeface="Arial"/>
                <a:buNone/>
              </a:pPr>
              <a:r>
                <a:rPr b="1" i="0" lang="en-US" sz="10831" u="none" cap="none" strike="noStrike">
                  <a:solidFill>
                    <a:srgbClr val="4A4849"/>
                  </a:solidFill>
                  <a:latin typeface="Arial"/>
                  <a:ea typeface="Arial"/>
                  <a:cs typeface="Arial"/>
                  <a:sym typeface="Arial"/>
                </a:rPr>
                <a:t>Warm up</a:t>
              </a:r>
              <a:endParaRPr b="0" i="0" sz="1400" u="none" cap="none" strike="noStrike">
                <a:solidFill>
                  <a:srgbClr val="000000"/>
                </a:solidFill>
                <a:latin typeface="Arial"/>
                <a:ea typeface="Arial"/>
                <a:cs typeface="Arial"/>
                <a:sym typeface="Arial"/>
              </a:endParaRPr>
            </a:p>
          </p:txBody>
        </p:sp>
        <p:sp>
          <p:nvSpPr>
            <p:cNvPr id="142" name="Google Shape;142;p4"/>
            <p:cNvSpPr txBox="1"/>
            <p:nvPr/>
          </p:nvSpPr>
          <p:spPr>
            <a:xfrm>
              <a:off x="0" y="3134105"/>
              <a:ext cx="13528500" cy="3283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Why is STEM important to climate justice, and why is climate justice important to STEM?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rgbClr val="4A484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4A4849"/>
                  </a:solidFill>
                  <a:latin typeface="Arial"/>
                  <a:ea typeface="Arial"/>
                  <a:cs typeface="Arial"/>
                  <a:sym typeface="Arial"/>
                </a:rPr>
                <a:t>Turn to a partner or small group and brainstorm your ideas.</a:t>
              </a:r>
              <a:endParaRPr b="0" i="0" sz="1400" u="none" cap="none" strike="noStrike">
                <a:solidFill>
                  <a:srgbClr val="000000"/>
                </a:solidFill>
                <a:latin typeface="Arial"/>
                <a:ea typeface="Arial"/>
                <a:cs typeface="Arial"/>
                <a:sym typeface="Arial"/>
              </a:endParaRPr>
            </a:p>
          </p:txBody>
        </p:sp>
      </p:grpSp>
      <p:sp>
        <p:nvSpPr>
          <p:cNvPr id="143" name="Google Shape;143;p4"/>
          <p:cNvSpPr/>
          <p:nvPr/>
        </p:nvSpPr>
        <p:spPr>
          <a:xfrm>
            <a:off x="12145675" y="-75"/>
            <a:ext cx="6141960" cy="9717100"/>
          </a:xfrm>
          <a:custGeom>
            <a:rect b="b" l="l" r="r" t="t"/>
            <a:pathLst>
              <a:path extrusionOk="0" h="2558815" w="1601554">
                <a:moveTo>
                  <a:pt x="0" y="0"/>
                </a:moveTo>
                <a:lnTo>
                  <a:pt x="1601554" y="0"/>
                </a:lnTo>
                <a:lnTo>
                  <a:pt x="1601554" y="2558815"/>
                </a:lnTo>
                <a:lnTo>
                  <a:pt x="0" y="2558815"/>
                </a:lnTo>
                <a:close/>
              </a:path>
            </a:pathLst>
          </a:custGeom>
          <a:solidFill>
            <a:srgbClr val="FFFFFF"/>
          </a:solid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47" name="Shape 147"/>
        <p:cNvGrpSpPr/>
        <p:nvPr/>
      </p:nvGrpSpPr>
      <p:grpSpPr>
        <a:xfrm>
          <a:off x="0" y="0"/>
          <a:ext cx="0" cy="0"/>
          <a:chOff x="0" y="0"/>
          <a:chExt cx="0" cy="0"/>
        </a:xfrm>
      </p:grpSpPr>
      <p:sp>
        <p:nvSpPr>
          <p:cNvPr id="148" name="Google Shape;148;p5"/>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149" name="Google Shape;149;p5"/>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grpSp>
        <p:nvGrpSpPr>
          <p:cNvPr id="150" name="Google Shape;150;p5"/>
          <p:cNvGrpSpPr/>
          <p:nvPr/>
        </p:nvGrpSpPr>
        <p:grpSpPr>
          <a:xfrm>
            <a:off x="1028700" y="1563089"/>
            <a:ext cx="10425375" cy="7274569"/>
            <a:chOff x="0" y="104775"/>
            <a:chExt cx="13900500" cy="9699425"/>
          </a:xfrm>
        </p:grpSpPr>
        <p:sp>
          <p:nvSpPr>
            <p:cNvPr id="151" name="Google Shape;151;p5"/>
            <p:cNvSpPr txBox="1"/>
            <p:nvPr/>
          </p:nvSpPr>
          <p:spPr>
            <a:xfrm>
              <a:off x="0" y="104775"/>
              <a:ext cx="13900500" cy="8891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831"/>
                <a:buFont typeface="Arial"/>
                <a:buNone/>
              </a:pPr>
              <a:r>
                <a:rPr b="1" i="0" lang="en-US" sz="10831" u="none" cap="none" strike="noStrike">
                  <a:solidFill>
                    <a:srgbClr val="4A4849"/>
                  </a:solidFill>
                  <a:latin typeface="Arial"/>
                  <a:ea typeface="Arial"/>
                  <a:cs typeface="Arial"/>
                  <a:sym typeface="Arial"/>
                </a:rPr>
                <a:t>Connection Between STEM &amp; Climate Justice</a:t>
              </a:r>
              <a:endParaRPr b="0" i="0" sz="1400" u="none" cap="none" strike="noStrike">
                <a:solidFill>
                  <a:srgbClr val="000000"/>
                </a:solidFill>
                <a:latin typeface="Arial"/>
                <a:ea typeface="Arial"/>
                <a:cs typeface="Arial"/>
                <a:sym typeface="Arial"/>
              </a:endParaRPr>
            </a:p>
          </p:txBody>
        </p:sp>
        <p:sp>
          <p:nvSpPr>
            <p:cNvPr id="152" name="Google Shape;152;p5"/>
            <p:cNvSpPr txBox="1"/>
            <p:nvPr/>
          </p:nvSpPr>
          <p:spPr>
            <a:xfrm>
              <a:off x="0" y="9147500"/>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PART 1</a:t>
              </a:r>
              <a:endParaRPr b="0" i="0" sz="1400" u="none" cap="none" strike="noStrike">
                <a:solidFill>
                  <a:srgbClr val="000000"/>
                </a:solidFill>
                <a:latin typeface="Arial"/>
                <a:ea typeface="Arial"/>
                <a:cs typeface="Arial"/>
                <a:sym typeface="Arial"/>
              </a:endParaRPr>
            </a:p>
          </p:txBody>
        </p:sp>
      </p:grpSp>
      <p:sp>
        <p:nvSpPr>
          <p:cNvPr id="153" name="Google Shape;153;p5"/>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3">
              <a:alphaModFix/>
            </a:blip>
            <a:stretch>
              <a:fillRect b="0" l="-88445" r="-47126" t="0"/>
            </a:stretch>
          </a:blipFill>
          <a:ln>
            <a:noFill/>
          </a:ln>
        </p:spPr>
      </p:sp>
      <p:sp>
        <p:nvSpPr>
          <p:cNvPr id="154" name="Google Shape;154;p5"/>
          <p:cNvSpPr txBox="1"/>
          <p:nvPr/>
        </p:nvSpPr>
        <p:spPr>
          <a:xfrm>
            <a:off x="12687227" y="183275"/>
            <a:ext cx="5023500" cy="250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629"/>
              <a:buFont typeface="Arial"/>
              <a:buNone/>
            </a:pPr>
            <a:r>
              <a:rPr lang="en-US" sz="1629"/>
              <a:t>Photo courtesy of </a:t>
            </a:r>
            <a:r>
              <a:rPr lang="en-US" sz="1629" u="sng">
                <a:solidFill>
                  <a:schemeClr val="hlink"/>
                </a:solidFill>
                <a:hlinkClick r:id="rId4"/>
              </a:rPr>
              <a:t>oscar t</a:t>
            </a:r>
            <a:r>
              <a:rPr lang="en-US" sz="1629"/>
              <a:t> on Flickr. License: CC BY.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58" name="Shape 158"/>
        <p:cNvGrpSpPr/>
        <p:nvPr/>
      </p:nvGrpSpPr>
      <p:grpSpPr>
        <a:xfrm>
          <a:off x="0" y="0"/>
          <a:ext cx="0" cy="0"/>
          <a:chOff x="0" y="0"/>
          <a:chExt cx="0" cy="0"/>
        </a:xfrm>
      </p:grpSpPr>
      <p:sp>
        <p:nvSpPr>
          <p:cNvPr id="159" name="Google Shape;159;p6"/>
          <p:cNvSpPr txBox="1"/>
          <p:nvPr/>
        </p:nvSpPr>
        <p:spPr>
          <a:xfrm>
            <a:off x="962025" y="1133475"/>
            <a:ext cx="162990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Why STEM is Important to CJ</a:t>
            </a:r>
            <a:endParaRPr b="0" i="0" sz="1400" u="none" cap="none" strike="noStrike">
              <a:solidFill>
                <a:srgbClr val="000000"/>
              </a:solidFill>
              <a:latin typeface="Arial"/>
              <a:ea typeface="Arial"/>
              <a:cs typeface="Arial"/>
              <a:sym typeface="Arial"/>
            </a:endParaRPr>
          </a:p>
        </p:txBody>
      </p:sp>
      <p:sp>
        <p:nvSpPr>
          <p:cNvPr id="160" name="Google Shape;160;p6"/>
          <p:cNvSpPr txBox="1"/>
          <p:nvPr/>
        </p:nvSpPr>
        <p:spPr>
          <a:xfrm>
            <a:off x="1021034" y="3163170"/>
            <a:ext cx="3100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01</a:t>
            </a:r>
            <a:endParaRPr b="0" i="0" sz="1400" u="none" cap="none" strike="noStrike">
              <a:solidFill>
                <a:srgbClr val="000000"/>
              </a:solidFill>
              <a:latin typeface="Arial"/>
              <a:ea typeface="Arial"/>
              <a:cs typeface="Arial"/>
              <a:sym typeface="Arial"/>
            </a:endParaRPr>
          </a:p>
        </p:txBody>
      </p:sp>
      <p:sp>
        <p:nvSpPr>
          <p:cNvPr id="161" name="Google Shape;161;p6"/>
          <p:cNvSpPr txBox="1"/>
          <p:nvPr/>
        </p:nvSpPr>
        <p:spPr>
          <a:xfrm>
            <a:off x="5168813" y="3163170"/>
            <a:ext cx="3100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02</a:t>
            </a:r>
            <a:endParaRPr b="0" i="0" sz="1400" u="none" cap="none" strike="noStrike">
              <a:solidFill>
                <a:srgbClr val="000000"/>
              </a:solidFill>
              <a:latin typeface="Arial"/>
              <a:ea typeface="Arial"/>
              <a:cs typeface="Arial"/>
              <a:sym typeface="Arial"/>
            </a:endParaRPr>
          </a:p>
        </p:txBody>
      </p:sp>
      <p:sp>
        <p:nvSpPr>
          <p:cNvPr id="162" name="Google Shape;162;p6"/>
          <p:cNvSpPr txBox="1"/>
          <p:nvPr/>
        </p:nvSpPr>
        <p:spPr>
          <a:xfrm>
            <a:off x="9319307" y="3163170"/>
            <a:ext cx="3100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03</a:t>
            </a:r>
            <a:endParaRPr b="0" i="0" sz="1400" u="none" cap="none" strike="noStrike">
              <a:solidFill>
                <a:srgbClr val="000000"/>
              </a:solidFill>
              <a:latin typeface="Arial"/>
              <a:ea typeface="Arial"/>
              <a:cs typeface="Arial"/>
              <a:sym typeface="Arial"/>
            </a:endParaRPr>
          </a:p>
        </p:txBody>
      </p:sp>
      <p:sp>
        <p:nvSpPr>
          <p:cNvPr id="163" name="Google Shape;163;p6"/>
          <p:cNvSpPr txBox="1"/>
          <p:nvPr/>
        </p:nvSpPr>
        <p:spPr>
          <a:xfrm>
            <a:off x="13467905" y="3163170"/>
            <a:ext cx="3100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04</a:t>
            </a:r>
            <a:endParaRPr b="0" i="0" sz="1400" u="none" cap="none" strike="noStrike">
              <a:solidFill>
                <a:srgbClr val="000000"/>
              </a:solidFill>
              <a:latin typeface="Arial"/>
              <a:ea typeface="Arial"/>
              <a:cs typeface="Arial"/>
              <a:sym typeface="Arial"/>
            </a:endParaRPr>
          </a:p>
        </p:txBody>
      </p:sp>
      <p:sp>
        <p:nvSpPr>
          <p:cNvPr id="164" name="Google Shape;164;p6"/>
          <p:cNvSpPr/>
          <p:nvPr/>
        </p:nvSpPr>
        <p:spPr>
          <a:xfrm>
            <a:off x="-344129" y="9715500"/>
            <a:ext cx="19880211" cy="571500"/>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sp>
        <p:nvSpPr>
          <p:cNvPr id="165" name="Google Shape;165;p6"/>
          <p:cNvSpPr txBox="1"/>
          <p:nvPr/>
        </p:nvSpPr>
        <p:spPr>
          <a:xfrm>
            <a:off x="1008047" y="4406029"/>
            <a:ext cx="3772200" cy="338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999"/>
              <a:buFont typeface="Arial"/>
              <a:buNone/>
            </a:pPr>
            <a:r>
              <a:rPr b="0" i="0" lang="en-US" sz="1999" u="none" cap="none" strike="noStrike">
                <a:solidFill>
                  <a:srgbClr val="4A4849"/>
                </a:solidFill>
                <a:latin typeface="Arial"/>
                <a:ea typeface="Arial"/>
                <a:cs typeface="Arial"/>
                <a:sym typeface="Arial"/>
              </a:rPr>
              <a:t>Engineers, scientists, and innovators in STEM fields contribute to the development of sustainable technologies. By promoting clean energy solutions, STEM professionals help support equitable access to clean energy, benefiting communities that have been disproportionately affected by fossil fuel energy.</a:t>
            </a:r>
            <a:endParaRPr b="0" i="0" sz="1400" u="none" cap="none" strike="noStrike">
              <a:solidFill>
                <a:srgbClr val="000000"/>
              </a:solidFill>
              <a:latin typeface="Arial"/>
              <a:ea typeface="Arial"/>
              <a:cs typeface="Arial"/>
              <a:sym typeface="Arial"/>
            </a:endParaRPr>
          </a:p>
        </p:txBody>
      </p:sp>
      <p:sp>
        <p:nvSpPr>
          <p:cNvPr id="166" name="Google Shape;166;p6"/>
          <p:cNvSpPr txBox="1"/>
          <p:nvPr/>
        </p:nvSpPr>
        <p:spPr>
          <a:xfrm>
            <a:off x="1008047" y="3878641"/>
            <a:ext cx="37722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999"/>
              <a:buFont typeface="Arial"/>
              <a:buNone/>
            </a:pPr>
            <a:r>
              <a:rPr b="1" i="0" lang="en-US" sz="1999" u="none" cap="none" strike="noStrike">
                <a:solidFill>
                  <a:srgbClr val="4A4849"/>
                </a:solidFill>
                <a:latin typeface="Arial"/>
                <a:ea typeface="Arial"/>
                <a:cs typeface="Arial"/>
                <a:sym typeface="Arial"/>
              </a:rPr>
              <a:t>Sustainable technologies</a:t>
            </a:r>
            <a:endParaRPr b="0" i="0" sz="1400" u="none" cap="none" strike="noStrike">
              <a:solidFill>
                <a:srgbClr val="000000"/>
              </a:solidFill>
              <a:latin typeface="Arial"/>
              <a:ea typeface="Arial"/>
              <a:cs typeface="Arial"/>
              <a:sym typeface="Arial"/>
            </a:endParaRPr>
          </a:p>
        </p:txBody>
      </p:sp>
      <p:sp>
        <p:nvSpPr>
          <p:cNvPr id="167" name="Google Shape;167;p6"/>
          <p:cNvSpPr txBox="1"/>
          <p:nvPr/>
        </p:nvSpPr>
        <p:spPr>
          <a:xfrm>
            <a:off x="5180320" y="4406029"/>
            <a:ext cx="3760800" cy="338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999"/>
              <a:buFont typeface="Arial"/>
              <a:buNone/>
            </a:pPr>
            <a:r>
              <a:rPr b="0" i="0" lang="en-US" sz="1999" u="none" cap="none" strike="noStrike">
                <a:solidFill>
                  <a:srgbClr val="4A4849"/>
                </a:solidFill>
                <a:latin typeface="Arial"/>
                <a:ea typeface="Arial"/>
                <a:cs typeface="Arial"/>
                <a:sym typeface="Arial"/>
              </a:rPr>
              <a:t>STEM professionals play a role in monitoring environmental changes and assessing the resilience of ecosystems / communities. They provide insights into vulnerable areas, and contribute to building climate-resilient infrastructure and systems that can withstand the impacts of climate change for marginalized communities.</a:t>
            </a:r>
            <a:endParaRPr b="0" i="0" sz="1400" u="none" cap="none" strike="noStrike">
              <a:solidFill>
                <a:srgbClr val="000000"/>
              </a:solidFill>
              <a:latin typeface="Arial"/>
              <a:ea typeface="Arial"/>
              <a:cs typeface="Arial"/>
              <a:sym typeface="Arial"/>
            </a:endParaRPr>
          </a:p>
        </p:txBody>
      </p:sp>
      <p:sp>
        <p:nvSpPr>
          <p:cNvPr id="168" name="Google Shape;168;p6"/>
          <p:cNvSpPr txBox="1"/>
          <p:nvPr/>
        </p:nvSpPr>
        <p:spPr>
          <a:xfrm>
            <a:off x="5180320" y="3878641"/>
            <a:ext cx="37608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999"/>
              <a:buFont typeface="Arial"/>
              <a:buNone/>
            </a:pPr>
            <a:r>
              <a:rPr b="1" i="0" lang="en-US" sz="1999" u="none" cap="none" strike="noStrike">
                <a:solidFill>
                  <a:srgbClr val="4A4849"/>
                </a:solidFill>
                <a:latin typeface="Arial"/>
                <a:ea typeface="Arial"/>
                <a:cs typeface="Arial"/>
                <a:sym typeface="Arial"/>
              </a:rPr>
              <a:t>Environmental monitoring</a:t>
            </a:r>
            <a:endParaRPr b="0" i="0" sz="1400" u="none" cap="none" strike="noStrike">
              <a:solidFill>
                <a:srgbClr val="000000"/>
              </a:solidFill>
              <a:latin typeface="Arial"/>
              <a:ea typeface="Arial"/>
              <a:cs typeface="Arial"/>
              <a:sym typeface="Arial"/>
            </a:endParaRPr>
          </a:p>
        </p:txBody>
      </p:sp>
      <p:sp>
        <p:nvSpPr>
          <p:cNvPr id="169" name="Google Shape;169;p6"/>
          <p:cNvSpPr txBox="1"/>
          <p:nvPr/>
        </p:nvSpPr>
        <p:spPr>
          <a:xfrm>
            <a:off x="9319307" y="4406029"/>
            <a:ext cx="3769200" cy="3692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999"/>
              <a:buFont typeface="Arial"/>
              <a:buNone/>
            </a:pPr>
            <a:r>
              <a:rPr b="0" i="0" lang="en-US" sz="1999" u="none" cap="none" strike="noStrike">
                <a:solidFill>
                  <a:srgbClr val="4A4849"/>
                </a:solidFill>
                <a:latin typeface="Arial"/>
                <a:ea typeface="Arial"/>
                <a:cs typeface="Arial"/>
                <a:sym typeface="Arial"/>
              </a:rPr>
              <a:t>STEM professionals, climate scientists, meteorologists, and environmental researchers provide critical data analysis on climate change trends, causes, and impacts. Understanding the scientific basis of climate change is essential to formulating evidence-based policies that consider the needs of vulnerable communities and promote climate justice.</a:t>
            </a:r>
            <a:endParaRPr b="0" i="0" sz="1400" u="none" cap="none" strike="noStrike">
              <a:solidFill>
                <a:srgbClr val="000000"/>
              </a:solidFill>
              <a:latin typeface="Arial"/>
              <a:ea typeface="Arial"/>
              <a:cs typeface="Arial"/>
              <a:sym typeface="Arial"/>
            </a:endParaRPr>
          </a:p>
        </p:txBody>
      </p:sp>
      <p:sp>
        <p:nvSpPr>
          <p:cNvPr id="170" name="Google Shape;170;p6"/>
          <p:cNvSpPr txBox="1"/>
          <p:nvPr/>
        </p:nvSpPr>
        <p:spPr>
          <a:xfrm>
            <a:off x="9333476" y="3878641"/>
            <a:ext cx="37722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999"/>
              <a:buFont typeface="Arial"/>
              <a:buNone/>
            </a:pPr>
            <a:r>
              <a:rPr b="1" i="0" lang="en-US" sz="1999" u="none" cap="none" strike="noStrike">
                <a:solidFill>
                  <a:srgbClr val="4A4849"/>
                </a:solidFill>
                <a:latin typeface="Arial"/>
                <a:ea typeface="Arial"/>
                <a:cs typeface="Arial"/>
                <a:sym typeface="Arial"/>
              </a:rPr>
              <a:t>Data analysis</a:t>
            </a:r>
            <a:endParaRPr b="0" i="0" sz="1400" u="none" cap="none" strike="noStrike">
              <a:solidFill>
                <a:srgbClr val="000000"/>
              </a:solidFill>
              <a:latin typeface="Arial"/>
              <a:ea typeface="Arial"/>
              <a:cs typeface="Arial"/>
              <a:sym typeface="Arial"/>
            </a:endParaRPr>
          </a:p>
        </p:txBody>
      </p:sp>
      <p:sp>
        <p:nvSpPr>
          <p:cNvPr id="171" name="Google Shape;171;p6"/>
          <p:cNvSpPr txBox="1"/>
          <p:nvPr/>
        </p:nvSpPr>
        <p:spPr>
          <a:xfrm>
            <a:off x="13496224" y="4406029"/>
            <a:ext cx="3783600" cy="3076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999"/>
              <a:buFont typeface="Arial"/>
              <a:buNone/>
            </a:pPr>
            <a:r>
              <a:rPr b="0" i="0" lang="en-US" sz="1999" u="none" cap="none" strike="noStrike">
                <a:solidFill>
                  <a:srgbClr val="4A4849"/>
                </a:solidFill>
                <a:latin typeface="Arial"/>
                <a:ea typeface="Arial"/>
                <a:cs typeface="Arial"/>
                <a:sym typeface="Arial"/>
              </a:rPr>
              <a:t>Addressing climate justice requires interdisciplinary collaboration. STEM professionals can work alongside social scientists, policy experts, economists, and community members to develop comprehensive strategies that tackle both the scientific and social aspects of climate change.</a:t>
            </a:r>
            <a:endParaRPr b="0" i="0" sz="1400" u="none" cap="none" strike="noStrike">
              <a:solidFill>
                <a:srgbClr val="000000"/>
              </a:solidFill>
              <a:latin typeface="Arial"/>
              <a:ea typeface="Arial"/>
              <a:cs typeface="Arial"/>
              <a:sym typeface="Arial"/>
            </a:endParaRPr>
          </a:p>
        </p:txBody>
      </p:sp>
      <p:sp>
        <p:nvSpPr>
          <p:cNvPr id="172" name="Google Shape;172;p6"/>
          <p:cNvSpPr txBox="1"/>
          <p:nvPr/>
        </p:nvSpPr>
        <p:spPr>
          <a:xfrm>
            <a:off x="13496224" y="3878641"/>
            <a:ext cx="37554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999"/>
              <a:buFont typeface="Arial"/>
              <a:buNone/>
            </a:pPr>
            <a:r>
              <a:rPr b="1" i="0" lang="en-US" sz="1999" u="none" cap="none" strike="noStrike">
                <a:solidFill>
                  <a:srgbClr val="4A4849"/>
                </a:solidFill>
                <a:latin typeface="Arial"/>
                <a:ea typeface="Arial"/>
                <a:cs typeface="Arial"/>
                <a:sym typeface="Arial"/>
              </a:rPr>
              <a:t>Interdisciplinary approaches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76" name="Shape 176"/>
        <p:cNvGrpSpPr/>
        <p:nvPr/>
      </p:nvGrpSpPr>
      <p:grpSpPr>
        <a:xfrm>
          <a:off x="0" y="0"/>
          <a:ext cx="0" cy="0"/>
          <a:chOff x="0" y="0"/>
          <a:chExt cx="0" cy="0"/>
        </a:xfrm>
      </p:grpSpPr>
      <p:sp>
        <p:nvSpPr>
          <p:cNvPr id="177" name="Google Shape;177;p7"/>
          <p:cNvSpPr txBox="1"/>
          <p:nvPr/>
        </p:nvSpPr>
        <p:spPr>
          <a:xfrm>
            <a:off x="962025" y="1133475"/>
            <a:ext cx="162990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Why CJ is Important to STEM</a:t>
            </a:r>
            <a:endParaRPr b="0" i="0" sz="1400" u="none" cap="none" strike="noStrike">
              <a:solidFill>
                <a:srgbClr val="000000"/>
              </a:solidFill>
              <a:latin typeface="Arial"/>
              <a:ea typeface="Arial"/>
              <a:cs typeface="Arial"/>
              <a:sym typeface="Arial"/>
            </a:endParaRPr>
          </a:p>
        </p:txBody>
      </p:sp>
      <p:sp>
        <p:nvSpPr>
          <p:cNvPr id="178" name="Google Shape;178;p7"/>
          <p:cNvSpPr txBox="1"/>
          <p:nvPr/>
        </p:nvSpPr>
        <p:spPr>
          <a:xfrm>
            <a:off x="1041688" y="2830748"/>
            <a:ext cx="3100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01</a:t>
            </a:r>
            <a:endParaRPr b="0" i="0" sz="1400" u="none" cap="none" strike="noStrike">
              <a:solidFill>
                <a:srgbClr val="000000"/>
              </a:solidFill>
              <a:latin typeface="Arial"/>
              <a:ea typeface="Arial"/>
              <a:cs typeface="Arial"/>
              <a:sym typeface="Arial"/>
            </a:endParaRPr>
          </a:p>
        </p:txBody>
      </p:sp>
      <p:sp>
        <p:nvSpPr>
          <p:cNvPr id="179" name="Google Shape;179;p7"/>
          <p:cNvSpPr txBox="1"/>
          <p:nvPr/>
        </p:nvSpPr>
        <p:spPr>
          <a:xfrm>
            <a:off x="5189467" y="2830748"/>
            <a:ext cx="3100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02</a:t>
            </a:r>
            <a:endParaRPr b="0" i="0" sz="1400" u="none" cap="none" strike="noStrike">
              <a:solidFill>
                <a:srgbClr val="000000"/>
              </a:solidFill>
              <a:latin typeface="Arial"/>
              <a:ea typeface="Arial"/>
              <a:cs typeface="Arial"/>
              <a:sym typeface="Arial"/>
            </a:endParaRPr>
          </a:p>
        </p:txBody>
      </p:sp>
      <p:sp>
        <p:nvSpPr>
          <p:cNvPr id="180" name="Google Shape;180;p7"/>
          <p:cNvSpPr txBox="1"/>
          <p:nvPr/>
        </p:nvSpPr>
        <p:spPr>
          <a:xfrm>
            <a:off x="9339960" y="2830748"/>
            <a:ext cx="3100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03</a:t>
            </a:r>
            <a:endParaRPr b="0" i="0" sz="1400" u="none" cap="none" strike="noStrike">
              <a:solidFill>
                <a:srgbClr val="000000"/>
              </a:solidFill>
              <a:latin typeface="Arial"/>
              <a:ea typeface="Arial"/>
              <a:cs typeface="Arial"/>
              <a:sym typeface="Arial"/>
            </a:endParaRPr>
          </a:p>
        </p:txBody>
      </p:sp>
      <p:sp>
        <p:nvSpPr>
          <p:cNvPr id="181" name="Google Shape;181;p7"/>
          <p:cNvSpPr txBox="1"/>
          <p:nvPr/>
        </p:nvSpPr>
        <p:spPr>
          <a:xfrm>
            <a:off x="13488558" y="2830748"/>
            <a:ext cx="31008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04</a:t>
            </a:r>
            <a:endParaRPr b="0" i="0" sz="1400" u="none" cap="none" strike="noStrike">
              <a:solidFill>
                <a:srgbClr val="000000"/>
              </a:solidFill>
              <a:latin typeface="Arial"/>
              <a:ea typeface="Arial"/>
              <a:cs typeface="Arial"/>
              <a:sym typeface="Arial"/>
            </a:endParaRPr>
          </a:p>
        </p:txBody>
      </p:sp>
      <p:sp>
        <p:nvSpPr>
          <p:cNvPr id="182" name="Google Shape;182;p7"/>
          <p:cNvSpPr/>
          <p:nvPr/>
        </p:nvSpPr>
        <p:spPr>
          <a:xfrm>
            <a:off x="-344129" y="9715500"/>
            <a:ext cx="19880211" cy="571500"/>
          </a:xfrm>
          <a:custGeom>
            <a:rect b="b" l="l" r="r" t="t"/>
            <a:pathLst>
              <a:path extrusionOk="0" h="150519" w="5235940">
                <a:moveTo>
                  <a:pt x="0" y="0"/>
                </a:moveTo>
                <a:lnTo>
                  <a:pt x="5235940" y="0"/>
                </a:lnTo>
                <a:lnTo>
                  <a:pt x="5235940" y="150519"/>
                </a:lnTo>
                <a:lnTo>
                  <a:pt x="0" y="150519"/>
                </a:lnTo>
                <a:close/>
              </a:path>
            </a:pathLst>
          </a:custGeom>
          <a:solidFill>
            <a:srgbClr val="4A4849"/>
          </a:solidFill>
          <a:ln>
            <a:noFill/>
          </a:ln>
        </p:spPr>
      </p:sp>
      <p:grpSp>
        <p:nvGrpSpPr>
          <p:cNvPr id="183" name="Google Shape;183;p7"/>
          <p:cNvGrpSpPr/>
          <p:nvPr/>
        </p:nvGrpSpPr>
        <p:grpSpPr>
          <a:xfrm>
            <a:off x="1028700" y="3555744"/>
            <a:ext cx="3772125" cy="4179633"/>
            <a:chOff x="0" y="-38100"/>
            <a:chExt cx="5029500" cy="5572844"/>
          </a:xfrm>
        </p:grpSpPr>
        <p:sp>
          <p:nvSpPr>
            <p:cNvPr id="184" name="Google Shape;184;p7"/>
            <p:cNvSpPr txBox="1"/>
            <p:nvPr/>
          </p:nvSpPr>
          <p:spPr>
            <a:xfrm>
              <a:off x="0" y="611744"/>
              <a:ext cx="5029500" cy="4923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999"/>
                <a:buFont typeface="Arial"/>
                <a:buNone/>
              </a:pPr>
              <a:r>
                <a:rPr b="0" i="0" lang="en-US" sz="1999" u="none" cap="none" strike="noStrike">
                  <a:solidFill>
                    <a:srgbClr val="4A4849"/>
                  </a:solidFill>
                  <a:latin typeface="Arial"/>
                  <a:ea typeface="Arial"/>
                  <a:cs typeface="Arial"/>
                  <a:sym typeface="Arial"/>
                </a:rPr>
                <a:t>Climate justice acknowledges that not all communities have equal access to resources, technology, and education. By integrating climate justice principles into STEM initiatives, we can work towards bridging these gaps and ensure that communities facing environmental challenges have the necessary tools and support to address them effectively.</a:t>
              </a:r>
              <a:endParaRPr b="0" i="0" sz="1400" u="none" cap="none" strike="noStrike">
                <a:solidFill>
                  <a:srgbClr val="000000"/>
                </a:solidFill>
                <a:latin typeface="Arial"/>
                <a:ea typeface="Arial"/>
                <a:cs typeface="Arial"/>
                <a:sym typeface="Arial"/>
              </a:endParaRPr>
            </a:p>
          </p:txBody>
        </p:sp>
        <p:sp>
          <p:nvSpPr>
            <p:cNvPr id="185" name="Google Shape;185;p7"/>
            <p:cNvSpPr txBox="1"/>
            <p:nvPr/>
          </p:nvSpPr>
          <p:spPr>
            <a:xfrm>
              <a:off x="0" y="-38100"/>
              <a:ext cx="5029500" cy="410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999"/>
                <a:buFont typeface="Arial"/>
                <a:buNone/>
              </a:pPr>
              <a:r>
                <a:rPr b="1" i="0" lang="en-US" sz="1999" u="none" cap="none" strike="noStrike">
                  <a:solidFill>
                    <a:srgbClr val="4A4849"/>
                  </a:solidFill>
                  <a:latin typeface="Arial"/>
                  <a:ea typeface="Arial"/>
                  <a:cs typeface="Arial"/>
                  <a:sym typeface="Arial"/>
                </a:rPr>
                <a:t>Access to resources</a:t>
              </a:r>
              <a:endParaRPr b="0" i="0" sz="1400" u="none" cap="none" strike="noStrike">
                <a:solidFill>
                  <a:srgbClr val="000000"/>
                </a:solidFill>
                <a:latin typeface="Arial"/>
                <a:ea typeface="Arial"/>
                <a:cs typeface="Arial"/>
                <a:sym typeface="Arial"/>
              </a:endParaRPr>
            </a:p>
          </p:txBody>
        </p:sp>
      </p:grpSp>
      <p:grpSp>
        <p:nvGrpSpPr>
          <p:cNvPr id="186" name="Google Shape;186;p7"/>
          <p:cNvGrpSpPr/>
          <p:nvPr/>
        </p:nvGrpSpPr>
        <p:grpSpPr>
          <a:xfrm>
            <a:off x="5200973" y="3555744"/>
            <a:ext cx="3760650" cy="3564258"/>
            <a:chOff x="0" y="-38100"/>
            <a:chExt cx="5014200" cy="4752344"/>
          </a:xfrm>
        </p:grpSpPr>
        <p:sp>
          <p:nvSpPr>
            <p:cNvPr id="187" name="Google Shape;187;p7"/>
            <p:cNvSpPr txBox="1"/>
            <p:nvPr/>
          </p:nvSpPr>
          <p:spPr>
            <a:xfrm>
              <a:off x="0" y="611744"/>
              <a:ext cx="5014200" cy="4102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999"/>
                <a:buFont typeface="Arial"/>
                <a:buNone/>
              </a:pPr>
              <a:r>
                <a:rPr b="0" i="0" lang="en-US" sz="1999" u="none" cap="none" strike="noStrike">
                  <a:solidFill>
                    <a:srgbClr val="4A4849"/>
                  </a:solidFill>
                  <a:latin typeface="Arial"/>
                  <a:ea typeface="Arial"/>
                  <a:cs typeface="Arial"/>
                  <a:sym typeface="Arial"/>
                </a:rPr>
                <a:t>STEM professionals often play a vital role in shaping climate policies and governance structures. By incorporating climate justice principles into their work, they can advocate for policies that prioritize the needs of marginalized communities and promote environmentally just practices.</a:t>
              </a:r>
              <a:endParaRPr b="0" i="0" sz="1400" u="none" cap="none" strike="noStrike">
                <a:solidFill>
                  <a:srgbClr val="000000"/>
                </a:solidFill>
                <a:latin typeface="Arial"/>
                <a:ea typeface="Arial"/>
                <a:cs typeface="Arial"/>
                <a:sym typeface="Arial"/>
              </a:endParaRPr>
            </a:p>
          </p:txBody>
        </p:sp>
        <p:sp>
          <p:nvSpPr>
            <p:cNvPr id="188" name="Google Shape;188;p7"/>
            <p:cNvSpPr txBox="1"/>
            <p:nvPr/>
          </p:nvSpPr>
          <p:spPr>
            <a:xfrm>
              <a:off x="0" y="-38100"/>
              <a:ext cx="5014200" cy="410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999"/>
                <a:buFont typeface="Arial"/>
                <a:buNone/>
              </a:pPr>
              <a:r>
                <a:rPr b="1" i="0" lang="en-US" sz="1999" u="none" cap="none" strike="noStrike">
                  <a:solidFill>
                    <a:srgbClr val="4A4849"/>
                  </a:solidFill>
                  <a:latin typeface="Arial"/>
                  <a:ea typeface="Arial"/>
                  <a:cs typeface="Arial"/>
                  <a:sym typeface="Arial"/>
                </a:rPr>
                <a:t>Policy and governance</a:t>
              </a:r>
              <a:endParaRPr b="0" i="0" sz="1400" u="none" cap="none" strike="noStrike">
                <a:solidFill>
                  <a:srgbClr val="000000"/>
                </a:solidFill>
                <a:latin typeface="Arial"/>
                <a:ea typeface="Arial"/>
                <a:cs typeface="Arial"/>
                <a:sym typeface="Arial"/>
              </a:endParaRPr>
            </a:p>
          </p:txBody>
        </p:sp>
      </p:grpSp>
      <p:grpSp>
        <p:nvGrpSpPr>
          <p:cNvPr id="189" name="Google Shape;189;p7"/>
          <p:cNvGrpSpPr/>
          <p:nvPr/>
        </p:nvGrpSpPr>
        <p:grpSpPr>
          <a:xfrm>
            <a:off x="9354129" y="3555744"/>
            <a:ext cx="3772186" cy="4795008"/>
            <a:chOff x="0" y="-38100"/>
            <a:chExt cx="5029581" cy="6393344"/>
          </a:xfrm>
        </p:grpSpPr>
        <p:sp>
          <p:nvSpPr>
            <p:cNvPr id="190" name="Google Shape;190;p7"/>
            <p:cNvSpPr txBox="1"/>
            <p:nvPr/>
          </p:nvSpPr>
          <p:spPr>
            <a:xfrm>
              <a:off x="3981" y="611744"/>
              <a:ext cx="5025600" cy="5743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999"/>
                <a:buFont typeface="Arial"/>
                <a:buNone/>
              </a:pPr>
              <a:r>
                <a:rPr b="0" i="0" lang="en-US" sz="1999" u="none" cap="none" strike="noStrike">
                  <a:solidFill>
                    <a:srgbClr val="4A4849"/>
                  </a:solidFill>
                  <a:latin typeface="Arial"/>
                  <a:ea typeface="Arial"/>
                  <a:cs typeface="Arial"/>
                  <a:sym typeface="Arial"/>
                </a:rPr>
                <a:t>Climate change is a global issue that requires collaborative efforts from scientists, engineers, policymakers, and communities. Climate justice emphasizes the importance of working together with affected communities to develop solutions that address their unique needs and concerns. By involving these communities in the process, STEM professionals can gain valuable insights and create more impactful interventions.</a:t>
              </a:r>
              <a:endParaRPr b="0" i="0" sz="1400" u="none" cap="none" strike="noStrike">
                <a:solidFill>
                  <a:srgbClr val="000000"/>
                </a:solidFill>
                <a:latin typeface="Arial"/>
                <a:ea typeface="Arial"/>
                <a:cs typeface="Arial"/>
                <a:sym typeface="Arial"/>
              </a:endParaRPr>
            </a:p>
          </p:txBody>
        </p:sp>
        <p:sp>
          <p:nvSpPr>
            <p:cNvPr id="191" name="Google Shape;191;p7"/>
            <p:cNvSpPr txBox="1"/>
            <p:nvPr/>
          </p:nvSpPr>
          <p:spPr>
            <a:xfrm>
              <a:off x="0" y="-38100"/>
              <a:ext cx="5029500" cy="410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999"/>
                <a:buFont typeface="Arial"/>
                <a:buNone/>
              </a:pPr>
              <a:r>
                <a:rPr b="1" i="0" lang="en-US" sz="1999" u="none" cap="none" strike="noStrike">
                  <a:solidFill>
                    <a:srgbClr val="4A4849"/>
                  </a:solidFill>
                  <a:latin typeface="Arial"/>
                  <a:ea typeface="Arial"/>
                  <a:cs typeface="Arial"/>
                  <a:sym typeface="Arial"/>
                </a:rPr>
                <a:t>Collaborative problem solving</a:t>
              </a:r>
              <a:endParaRPr b="0" i="0" sz="1400" u="none" cap="none" strike="noStrike">
                <a:solidFill>
                  <a:srgbClr val="000000"/>
                </a:solidFill>
                <a:latin typeface="Arial"/>
                <a:ea typeface="Arial"/>
                <a:cs typeface="Arial"/>
                <a:sym typeface="Arial"/>
              </a:endParaRPr>
            </a:p>
          </p:txBody>
        </p:sp>
      </p:grpSp>
      <p:grpSp>
        <p:nvGrpSpPr>
          <p:cNvPr id="192" name="Google Shape;192;p7"/>
          <p:cNvGrpSpPr/>
          <p:nvPr/>
        </p:nvGrpSpPr>
        <p:grpSpPr>
          <a:xfrm>
            <a:off x="13488558" y="3555744"/>
            <a:ext cx="3783824" cy="5102808"/>
            <a:chOff x="0" y="-38100"/>
            <a:chExt cx="5045100" cy="6803744"/>
          </a:xfrm>
        </p:grpSpPr>
        <p:sp>
          <p:nvSpPr>
            <p:cNvPr id="193" name="Google Shape;193;p7"/>
            <p:cNvSpPr txBox="1"/>
            <p:nvPr/>
          </p:nvSpPr>
          <p:spPr>
            <a:xfrm>
              <a:off x="0" y="611744"/>
              <a:ext cx="5045100" cy="6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999"/>
                <a:buFont typeface="Arial"/>
                <a:buNone/>
              </a:pPr>
              <a:r>
                <a:rPr b="0" i="0" lang="en-US" sz="1999" u="none" cap="none" strike="noStrike">
                  <a:solidFill>
                    <a:srgbClr val="4A4849"/>
                  </a:solidFill>
                  <a:latin typeface="Arial"/>
                  <a:ea typeface="Arial"/>
                  <a:cs typeface="Arial"/>
                  <a:sym typeface="Arial"/>
                </a:rPr>
                <a:t>The STEM fields need diverse perspectives and solutions to tackle complex challenges like climate change. Climate justice recognizes the importance of including voices from different backgrounds, cultures, and regions in research and decision-making processes. By promoting inclusivity, STEM can benefit from a wider range of ideas, experiences, and knowledge, leading to more comprehensive and equitable solutions.</a:t>
              </a:r>
              <a:endParaRPr b="0" i="0" sz="1400" u="none" cap="none" strike="noStrike">
                <a:solidFill>
                  <a:srgbClr val="000000"/>
                </a:solidFill>
                <a:latin typeface="Arial"/>
                <a:ea typeface="Arial"/>
                <a:cs typeface="Arial"/>
                <a:sym typeface="Arial"/>
              </a:endParaRPr>
            </a:p>
          </p:txBody>
        </p:sp>
        <p:sp>
          <p:nvSpPr>
            <p:cNvPr id="194" name="Google Shape;194;p7"/>
            <p:cNvSpPr txBox="1"/>
            <p:nvPr/>
          </p:nvSpPr>
          <p:spPr>
            <a:xfrm>
              <a:off x="37759" y="-38100"/>
              <a:ext cx="5007300" cy="410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999"/>
                <a:buFont typeface="Arial"/>
                <a:buNone/>
              </a:pPr>
              <a:r>
                <a:rPr b="1" i="0" lang="en-US" sz="1999" u="none" cap="none" strike="noStrike">
                  <a:solidFill>
                    <a:srgbClr val="4A4849"/>
                  </a:solidFill>
                  <a:latin typeface="Arial"/>
                  <a:ea typeface="Arial"/>
                  <a:cs typeface="Arial"/>
                  <a:sym typeface="Arial"/>
                </a:rPr>
                <a:t>Inclusivity</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198" name="Shape 198"/>
        <p:cNvGrpSpPr/>
        <p:nvPr/>
      </p:nvGrpSpPr>
      <p:grpSpPr>
        <a:xfrm>
          <a:off x="0" y="0"/>
          <a:ext cx="0" cy="0"/>
          <a:chOff x="0" y="0"/>
          <a:chExt cx="0" cy="0"/>
        </a:xfrm>
      </p:grpSpPr>
      <p:sp>
        <p:nvSpPr>
          <p:cNvPr id="199" name="Google Shape;199;p8"/>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200" name="Google Shape;200;p8"/>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sp>
        <p:nvSpPr>
          <p:cNvPr id="201" name="Google Shape;201;p8"/>
          <p:cNvSpPr/>
          <p:nvPr/>
        </p:nvSpPr>
        <p:spPr>
          <a:xfrm>
            <a:off x="12109962" y="0"/>
            <a:ext cx="6178038" cy="9715500"/>
          </a:xfrm>
          <a:custGeom>
            <a:rect b="b" l="l" r="r" t="t"/>
            <a:pathLst>
              <a:path extrusionOk="0" h="9715500" w="6178038">
                <a:moveTo>
                  <a:pt x="0" y="0"/>
                </a:moveTo>
                <a:lnTo>
                  <a:pt x="6178038" y="0"/>
                </a:lnTo>
                <a:lnTo>
                  <a:pt x="6178038" y="9715500"/>
                </a:lnTo>
                <a:lnTo>
                  <a:pt x="0" y="9715500"/>
                </a:lnTo>
                <a:lnTo>
                  <a:pt x="0" y="0"/>
                </a:lnTo>
                <a:close/>
              </a:path>
            </a:pathLst>
          </a:custGeom>
          <a:blipFill rotWithShape="1">
            <a:blip r:embed="rId3">
              <a:alphaModFix/>
            </a:blip>
            <a:stretch>
              <a:fillRect b="0" l="-69462" r="-69972" t="-1637"/>
            </a:stretch>
          </a:blipFill>
          <a:ln>
            <a:noFill/>
          </a:ln>
        </p:spPr>
      </p:sp>
      <p:grpSp>
        <p:nvGrpSpPr>
          <p:cNvPr id="202" name="Google Shape;202;p8"/>
          <p:cNvGrpSpPr/>
          <p:nvPr/>
        </p:nvGrpSpPr>
        <p:grpSpPr>
          <a:xfrm>
            <a:off x="1028700" y="3066438"/>
            <a:ext cx="10425375" cy="4267871"/>
            <a:chOff x="0" y="104775"/>
            <a:chExt cx="13900500" cy="5690495"/>
          </a:xfrm>
        </p:grpSpPr>
        <p:sp>
          <p:nvSpPr>
            <p:cNvPr id="203" name="Google Shape;203;p8"/>
            <p:cNvSpPr txBox="1"/>
            <p:nvPr/>
          </p:nvSpPr>
          <p:spPr>
            <a:xfrm>
              <a:off x="0" y="104775"/>
              <a:ext cx="13900500" cy="4445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831"/>
                <a:buFont typeface="Arial"/>
                <a:buNone/>
              </a:pPr>
              <a:r>
                <a:rPr b="1" i="0" lang="en-US" sz="10831" u="none" cap="none" strike="noStrike">
                  <a:solidFill>
                    <a:srgbClr val="4A4849"/>
                  </a:solidFill>
                  <a:latin typeface="Arial"/>
                  <a:ea typeface="Arial"/>
                  <a:cs typeface="Arial"/>
                  <a:sym typeface="Arial"/>
                </a:rPr>
                <a:t>Inclusive Science</a:t>
              </a:r>
              <a:endParaRPr b="0" i="0" sz="1400" u="none" cap="none" strike="noStrike">
                <a:solidFill>
                  <a:srgbClr val="000000"/>
                </a:solidFill>
                <a:latin typeface="Arial"/>
                <a:ea typeface="Arial"/>
                <a:cs typeface="Arial"/>
                <a:sym typeface="Arial"/>
              </a:endParaRPr>
            </a:p>
          </p:txBody>
        </p:sp>
        <p:sp>
          <p:nvSpPr>
            <p:cNvPr id="204" name="Google Shape;204;p8"/>
            <p:cNvSpPr txBox="1"/>
            <p:nvPr/>
          </p:nvSpPr>
          <p:spPr>
            <a:xfrm>
              <a:off x="0" y="5138570"/>
              <a:ext cx="13528500" cy="65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A4849"/>
                  </a:solidFill>
                  <a:latin typeface="Arial"/>
                  <a:ea typeface="Arial"/>
                  <a:cs typeface="Arial"/>
                  <a:sym typeface="Arial"/>
                </a:rPr>
                <a:t>PART 2</a:t>
              </a:r>
              <a:endParaRPr b="0" i="0" sz="1400" u="none" cap="none" strike="noStrike">
                <a:solidFill>
                  <a:srgbClr val="000000"/>
                </a:solidFill>
                <a:latin typeface="Arial"/>
                <a:ea typeface="Arial"/>
                <a:cs typeface="Arial"/>
                <a:sym typeface="Arial"/>
              </a:endParaRPr>
            </a:p>
          </p:txBody>
        </p:sp>
      </p:grpSp>
      <p:sp>
        <p:nvSpPr>
          <p:cNvPr id="205" name="Google Shape;205;p8"/>
          <p:cNvSpPr txBox="1"/>
          <p:nvPr/>
        </p:nvSpPr>
        <p:spPr>
          <a:xfrm>
            <a:off x="12348076" y="158625"/>
            <a:ext cx="5701800" cy="2508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Clr>
                <a:srgbClr val="000000"/>
              </a:buClr>
              <a:buSzPts val="1629"/>
              <a:buFont typeface="Arial"/>
              <a:buNone/>
            </a:pPr>
            <a:r>
              <a:rPr lang="en-US" sz="1629">
                <a:solidFill>
                  <a:srgbClr val="FAF6EE"/>
                </a:solidFill>
              </a:rPr>
              <a:t>Photo by </a:t>
            </a:r>
            <a:r>
              <a:rPr lang="en-US" sz="1629" u="sng">
                <a:solidFill>
                  <a:schemeClr val="hlink"/>
                </a:solidFill>
                <a:hlinkClick r:id="rId4"/>
              </a:rPr>
              <a:t>Robert Scoble </a:t>
            </a:r>
            <a:r>
              <a:rPr lang="en-US" sz="1629">
                <a:solidFill>
                  <a:srgbClr val="FAF6EE"/>
                </a:solidFill>
              </a:rPr>
              <a:t>on Flickr. License: CC BY.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F6EE"/>
        </a:solidFill>
      </p:bgPr>
    </p:bg>
    <p:spTree>
      <p:nvGrpSpPr>
        <p:cNvPr id="209" name="Shape 209"/>
        <p:cNvGrpSpPr/>
        <p:nvPr/>
      </p:nvGrpSpPr>
      <p:grpSpPr>
        <a:xfrm>
          <a:off x="0" y="0"/>
          <a:ext cx="0" cy="0"/>
          <a:chOff x="0" y="0"/>
          <a:chExt cx="0" cy="0"/>
        </a:xfrm>
      </p:grpSpPr>
      <p:sp>
        <p:nvSpPr>
          <p:cNvPr id="210" name="Google Shape;210;p9"/>
          <p:cNvSpPr/>
          <p:nvPr/>
        </p:nvSpPr>
        <p:spPr>
          <a:xfrm>
            <a:off x="-1248082" y="9715500"/>
            <a:ext cx="13358044" cy="571500"/>
          </a:xfrm>
          <a:custGeom>
            <a:rect b="b" l="l" r="r" t="t"/>
            <a:pathLst>
              <a:path extrusionOk="0" h="150519" w="3518168">
                <a:moveTo>
                  <a:pt x="0" y="0"/>
                </a:moveTo>
                <a:lnTo>
                  <a:pt x="3518168" y="0"/>
                </a:lnTo>
                <a:lnTo>
                  <a:pt x="3518168" y="150519"/>
                </a:lnTo>
                <a:lnTo>
                  <a:pt x="0" y="150519"/>
                </a:lnTo>
                <a:close/>
              </a:path>
            </a:pathLst>
          </a:custGeom>
          <a:solidFill>
            <a:srgbClr val="4A4849"/>
          </a:solidFill>
          <a:ln>
            <a:noFill/>
          </a:ln>
        </p:spPr>
      </p:sp>
      <p:sp>
        <p:nvSpPr>
          <p:cNvPr id="211" name="Google Shape;211;p9"/>
          <p:cNvSpPr/>
          <p:nvPr/>
        </p:nvSpPr>
        <p:spPr>
          <a:xfrm>
            <a:off x="12109962" y="9715500"/>
            <a:ext cx="7108723" cy="571500"/>
          </a:xfrm>
          <a:custGeom>
            <a:rect b="b" l="l" r="r" t="t"/>
            <a:pathLst>
              <a:path extrusionOk="0" h="150519" w="1872256">
                <a:moveTo>
                  <a:pt x="0" y="0"/>
                </a:moveTo>
                <a:lnTo>
                  <a:pt x="1872256" y="0"/>
                </a:lnTo>
                <a:lnTo>
                  <a:pt x="1872256" y="150519"/>
                </a:lnTo>
                <a:lnTo>
                  <a:pt x="0" y="150519"/>
                </a:lnTo>
                <a:close/>
              </a:path>
            </a:pathLst>
          </a:custGeom>
          <a:solidFill>
            <a:srgbClr val="5B85A9"/>
          </a:solidFill>
          <a:ln>
            <a:noFill/>
          </a:ln>
        </p:spPr>
      </p:sp>
      <p:grpSp>
        <p:nvGrpSpPr>
          <p:cNvPr id="212" name="Google Shape;212;p9"/>
          <p:cNvGrpSpPr/>
          <p:nvPr/>
        </p:nvGrpSpPr>
        <p:grpSpPr>
          <a:xfrm>
            <a:off x="962025" y="1116806"/>
            <a:ext cx="10757475" cy="7193419"/>
            <a:chOff x="0" y="66675"/>
            <a:chExt cx="14343300" cy="9591226"/>
          </a:xfrm>
        </p:grpSpPr>
        <p:sp>
          <p:nvSpPr>
            <p:cNvPr id="213" name="Google Shape;213;p9"/>
            <p:cNvSpPr txBox="1"/>
            <p:nvPr/>
          </p:nvSpPr>
          <p:spPr>
            <a:xfrm>
              <a:off x="0" y="66675"/>
              <a:ext cx="14343300" cy="2872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6999"/>
                <a:buFont typeface="Arial"/>
                <a:buNone/>
              </a:pPr>
              <a:r>
                <a:rPr b="1" i="0" lang="en-US" sz="6999" u="none" cap="none" strike="noStrike">
                  <a:solidFill>
                    <a:srgbClr val="4A4849"/>
                  </a:solidFill>
                  <a:latin typeface="Arial"/>
                  <a:ea typeface="Arial"/>
                  <a:cs typeface="Arial"/>
                  <a:sym typeface="Arial"/>
                </a:rPr>
                <a:t>Review: </a:t>
              </a:r>
              <a:r>
                <a:rPr b="1" i="1" lang="en-US" sz="6999" u="none" cap="none" strike="noStrike">
                  <a:solidFill>
                    <a:srgbClr val="4A4849"/>
                  </a:solidFill>
                  <a:latin typeface="Arial"/>
                  <a:ea typeface="Arial"/>
                  <a:cs typeface="Arial"/>
                  <a:sym typeface="Arial"/>
                </a:rPr>
                <a:t>Situating the Scientist</a:t>
              </a:r>
              <a:endParaRPr b="0" i="0" sz="1400" u="none" cap="none" strike="noStrike">
                <a:solidFill>
                  <a:srgbClr val="000000"/>
                </a:solidFill>
                <a:latin typeface="Arial"/>
                <a:ea typeface="Arial"/>
                <a:cs typeface="Arial"/>
                <a:sym typeface="Arial"/>
              </a:endParaRPr>
            </a:p>
          </p:txBody>
        </p:sp>
        <p:sp>
          <p:nvSpPr>
            <p:cNvPr id="214" name="Google Shape;214;p9"/>
            <p:cNvSpPr txBox="1"/>
            <p:nvPr/>
          </p:nvSpPr>
          <p:spPr>
            <a:xfrm>
              <a:off x="0" y="4228292"/>
              <a:ext cx="14238900" cy="3736800"/>
            </a:xfrm>
            <a:prstGeom prst="rect">
              <a:avLst/>
            </a:prstGeom>
            <a:noFill/>
            <a:ln>
              <a:noFill/>
            </a:ln>
          </p:spPr>
          <p:txBody>
            <a:bodyPr anchorCtr="0" anchor="t" bIns="0" lIns="0" spcFirstLastPara="1" rIns="0" wrap="square" tIns="0">
              <a:spAutoFit/>
            </a:bodyPr>
            <a:lstStyle/>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The field of EJ and the EJ movement began after protests in Warren County, North Carolina</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Minority communities face unequal exposure, impact, enforcement, and remediation</a:t>
              </a:r>
              <a:endParaRPr b="0" i="0" sz="1400" u="none" cap="none" strike="noStrike">
                <a:solidFill>
                  <a:srgbClr val="000000"/>
                </a:solidFill>
                <a:latin typeface="Arial"/>
                <a:ea typeface="Arial"/>
                <a:cs typeface="Arial"/>
                <a:sym typeface="Arial"/>
              </a:endParaRPr>
            </a:p>
            <a:p>
              <a:pPr indent="-393762" lvl="1" marL="457200" marR="0" rtl="0" algn="l">
                <a:lnSpc>
                  <a:spcPct val="100000"/>
                </a:lnSpc>
                <a:spcBef>
                  <a:spcPts val="0"/>
                </a:spcBef>
                <a:spcAft>
                  <a:spcPts val="0"/>
                </a:spcAft>
                <a:buClr>
                  <a:srgbClr val="4A4849"/>
                </a:buClr>
                <a:buSzPts val="2601"/>
                <a:buFont typeface="Arial"/>
                <a:buChar char="•"/>
              </a:pPr>
              <a:r>
                <a:rPr b="0" i="0" lang="en-US" sz="2601" u="none" cap="none" strike="noStrike">
                  <a:solidFill>
                    <a:srgbClr val="4A4849"/>
                  </a:solidFill>
                  <a:latin typeface="Arial"/>
                  <a:ea typeface="Arial"/>
                  <a:cs typeface="Arial"/>
                  <a:sym typeface="Arial"/>
                </a:rPr>
                <a:t>Climate change disproportionately impacts communities of color, indigenous people, low-income communities, and developing countries</a:t>
              </a:r>
              <a:endParaRPr b="0" i="0" sz="1400" u="none" cap="none" strike="noStrike">
                <a:solidFill>
                  <a:srgbClr val="000000"/>
                </a:solidFill>
                <a:latin typeface="Arial"/>
                <a:ea typeface="Arial"/>
                <a:cs typeface="Arial"/>
                <a:sym typeface="Arial"/>
              </a:endParaRPr>
            </a:p>
          </p:txBody>
        </p:sp>
        <p:sp>
          <p:nvSpPr>
            <p:cNvPr id="215" name="Google Shape;215;p9"/>
            <p:cNvSpPr txBox="1"/>
            <p:nvPr/>
          </p:nvSpPr>
          <p:spPr>
            <a:xfrm>
              <a:off x="0" y="3536489"/>
              <a:ext cx="14238900" cy="533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Key points</a:t>
              </a:r>
              <a:endParaRPr b="0" i="0" sz="1400" u="none" cap="none" strike="noStrike">
                <a:solidFill>
                  <a:srgbClr val="000000"/>
                </a:solidFill>
                <a:latin typeface="Arial"/>
                <a:ea typeface="Arial"/>
                <a:cs typeface="Arial"/>
                <a:sym typeface="Arial"/>
              </a:endParaRPr>
            </a:p>
          </p:txBody>
        </p:sp>
        <p:sp>
          <p:nvSpPr>
            <p:cNvPr id="216" name="Google Shape;216;p9"/>
            <p:cNvSpPr txBox="1"/>
            <p:nvPr/>
          </p:nvSpPr>
          <p:spPr>
            <a:xfrm>
              <a:off x="0" y="8590201"/>
              <a:ext cx="14238900" cy="1067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601"/>
                <a:buFont typeface="Arial"/>
                <a:buNone/>
              </a:pPr>
              <a:r>
                <a:rPr b="1" i="0" lang="en-US" sz="2601" u="none" cap="none" strike="noStrike">
                  <a:solidFill>
                    <a:srgbClr val="4A4849"/>
                  </a:solidFill>
                  <a:latin typeface="Arial"/>
                  <a:ea typeface="Arial"/>
                  <a:cs typeface="Arial"/>
                  <a:sym typeface="Arial"/>
                </a:rPr>
                <a:t>How could an environmental justice frame help scientists become more inclusive communicators?</a:t>
              </a:r>
              <a:endParaRPr b="0" i="0" sz="1400" u="none" cap="none" strike="noStrike">
                <a:solidFill>
                  <a:srgbClr val="000000"/>
                </a:solidFill>
                <a:latin typeface="Arial"/>
                <a:ea typeface="Arial"/>
                <a:cs typeface="Arial"/>
                <a:sym typeface="Arial"/>
              </a:endParaRPr>
            </a:p>
          </p:txBody>
        </p:sp>
      </p:grpSp>
      <p:sp>
        <p:nvSpPr>
          <p:cNvPr id="217" name="Google Shape;217;p9"/>
          <p:cNvSpPr/>
          <p:nvPr/>
        </p:nvSpPr>
        <p:spPr>
          <a:xfrm>
            <a:off x="12109962" y="2341757"/>
            <a:ext cx="6178038" cy="4085742"/>
          </a:xfrm>
          <a:custGeom>
            <a:rect b="b" l="l" r="r" t="t"/>
            <a:pathLst>
              <a:path extrusionOk="0" h="4085742" w="6178038">
                <a:moveTo>
                  <a:pt x="0" y="0"/>
                </a:moveTo>
                <a:lnTo>
                  <a:pt x="6178038" y="0"/>
                </a:lnTo>
                <a:lnTo>
                  <a:pt x="6178038" y="4085743"/>
                </a:lnTo>
                <a:lnTo>
                  <a:pt x="0" y="4085743"/>
                </a:lnTo>
                <a:lnTo>
                  <a:pt x="0" y="0"/>
                </a:lnTo>
                <a:close/>
              </a:path>
            </a:pathLst>
          </a:custGeom>
          <a:blipFill rotWithShape="1">
            <a:blip r:embed="rId3">
              <a:alphaModFix/>
            </a:blip>
            <a:stretch>
              <a:fillRect b="0" l="0" r="0" t="0"/>
            </a:stretch>
          </a:blipFill>
          <a:ln>
            <a:noFill/>
          </a:ln>
        </p:spPr>
      </p:sp>
      <p:sp>
        <p:nvSpPr>
          <p:cNvPr id="218" name="Google Shape;218;p9"/>
          <p:cNvSpPr txBox="1"/>
          <p:nvPr/>
        </p:nvSpPr>
        <p:spPr>
          <a:xfrm>
            <a:off x="12109950" y="6528450"/>
            <a:ext cx="6062400" cy="831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801"/>
              <a:buFont typeface="Arial"/>
              <a:buNone/>
            </a:pPr>
            <a:r>
              <a:rPr lang="en-US" sz="1801">
                <a:solidFill>
                  <a:srgbClr val="4A4849"/>
                </a:solidFill>
              </a:rPr>
              <a:t>© Greg Gibson / AP. All rights reserved. This content is excluded from our Creative Commons license. For more information, see </a:t>
            </a:r>
            <a:r>
              <a:rPr lang="en-US" sz="1801" u="sng">
                <a:solidFill>
                  <a:schemeClr val="hlink"/>
                </a:solidFill>
                <a:hlinkClick r:id="rId4"/>
              </a:rPr>
              <a:t>https://ocw.mit.edu/help/faq-fair-use/</a:t>
            </a:r>
            <a:r>
              <a:rPr lang="en-US" sz="1801">
                <a:solidFill>
                  <a:srgbClr val="4A4849"/>
                </a:solidFill>
              </a:rPr>
              <a:t> .</a:t>
            </a:r>
            <a:endParaRPr b="0" i="0" sz="1400" u="none" cap="none" strike="noStrike">
              <a:solidFill>
                <a:srgbClr val="4A4849"/>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4D1872214E7E4AA66A0644C9DCCEFF" ma:contentTypeVersion="20" ma:contentTypeDescription="Create a new document." ma:contentTypeScope="" ma:versionID="b64c251d96184546e269a72f928e5bcc">
  <xsd:schema xmlns:xsd="http://www.w3.org/2001/XMLSchema" xmlns:xs="http://www.w3.org/2001/XMLSchema" xmlns:p="http://schemas.microsoft.com/office/2006/metadata/properties" xmlns:ns2="ce0de229-b968-460b-bfa6-c309bf067a33" xmlns:ns3="b2272a47-6a34-441e-975c-341e732a1f8b" targetNamespace="http://schemas.microsoft.com/office/2006/metadata/properties" ma:root="true" ma:fieldsID="88720662ca1d06016b9613cbd979157d" ns2:_="" ns3:_="">
    <xsd:import namespace="ce0de229-b968-460b-bfa6-c309bf067a33"/>
    <xsd:import namespace="b2272a47-6a34-441e-975c-341e732a1f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DateCreated"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0de229-b968-460b-bfa6-c309bf067a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Created" ma:index="20" nillable="true" ma:displayName="Date Created" ma:format="DateOnly" ma:internalName="DateCreated">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3350ec4-10e3-4b5d-9666-7d76f34ba4d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272a47-6a34-441e-975c-341e732a1f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8e604a0-3b80-4256-b30c-b3eb53d14f4e}" ma:internalName="TaxCatchAll" ma:showField="CatchAllData" ma:web="b2272a47-6a34-441e-975c-341e732a1f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2272a47-6a34-441e-975c-341e732a1f8b" xsi:nil="true"/>
    <DateCreated xmlns="ce0de229-b968-460b-bfa6-c309bf067a33" xsi:nil="true"/>
    <lcf76f155ced4ddcb4097134ff3c332f xmlns="ce0de229-b968-460b-bfa6-c309bf067a3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9F0403A-50C5-4FD6-8CF7-919BFDDD9D7C}"/>
</file>

<file path=customXml/itemProps2.xml><?xml version="1.0" encoding="utf-8"?>
<ds:datastoreItem xmlns:ds="http://schemas.openxmlformats.org/officeDocument/2006/customXml" ds:itemID="{3A3A942F-F977-4B80-A5B9-CAF97046720F}"/>
</file>

<file path=customXml/itemProps3.xml><?xml version="1.0" encoding="utf-8"?>
<ds:datastoreItem xmlns:ds="http://schemas.openxmlformats.org/officeDocument/2006/customXml" ds:itemID="{BB004D4E-5BAE-4F96-B31F-4084A33CCDF8}"/>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0x0101001F4D1872214E7E4AA66A0644C9DCCEFF</vt:lpwstr>
  </property>
</Properties>
</file>