
<file path=[Content_Types].xml><?xml version="1.0" encoding="utf-8"?>
<Types xmlns="http://schemas.openxmlformats.org/package/2006/content-types">
  <Default Extension="fntdata" ContentType="application/x-fontdata"/>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10287000" cx="18288000"/>
  <p:notesSz cx="6858000" cy="9144000"/>
  <p:embeddedFontLst>
    <p:embeddedFont>
      <p:font typeface="Finger Paint"/>
      <p:regular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44" roundtripDataSignature="AMtx7mgqwvlpEV3pi7Hekc5Gvz8oZaPU5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39" Type="http://schemas.openxmlformats.org/officeDocument/2006/relationships/slide" Target="slides/slide34.xml"/><Relationship Id="rId18" Type="http://schemas.openxmlformats.org/officeDocument/2006/relationships/slide" Target="slides/slide13.xml"/><Relationship Id="rId42" Type="http://schemas.openxmlformats.org/officeDocument/2006/relationships/slide" Target="slides/slide37.xml"/><Relationship Id="rId21" Type="http://schemas.openxmlformats.org/officeDocument/2006/relationships/slide" Target="slides/slide16.xml"/><Relationship Id="rId34" Type="http://schemas.openxmlformats.org/officeDocument/2006/relationships/slide" Target="slides/slide29.xml"/><Relationship Id="rId47" Type="http://schemas.openxmlformats.org/officeDocument/2006/relationships/customXml" Target="../customXml/item3.xml"/><Relationship Id="rId7" Type="http://schemas.openxmlformats.org/officeDocument/2006/relationships/slide" Target="slides/slide2.xml"/><Relationship Id="rId2"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40" Type="http://schemas.openxmlformats.org/officeDocument/2006/relationships/slide" Target="slides/slide35.xml"/><Relationship Id="rId24" Type="http://schemas.openxmlformats.org/officeDocument/2006/relationships/slide" Target="slides/slide19.xml"/><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45" Type="http://schemas.openxmlformats.org/officeDocument/2006/relationships/customXml" Target="../customXml/item1.xml"/><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44" Type="http://customschemas.google.com/relationships/presentationmetadata" Target="metadata"/><Relationship Id="rId31" Type="http://schemas.openxmlformats.org/officeDocument/2006/relationships/slide" Target="slides/slide26.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3" Type="http://schemas.openxmlformats.org/officeDocument/2006/relationships/font" Target="fonts/FingerPaint-regular.fntdata"/><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14" Type="http://schemas.openxmlformats.org/officeDocument/2006/relationships/slide" Target="slides/slide9.xml"/><Relationship Id="rId8" Type="http://schemas.openxmlformats.org/officeDocument/2006/relationships/slide" Target="slides/slide3.xml"/><Relationship Id="rId3" Type="http://schemas.openxmlformats.org/officeDocument/2006/relationships/presProps" Target="presProps.xml"/><Relationship Id="rId25" Type="http://schemas.openxmlformats.org/officeDocument/2006/relationships/slide" Target="slides/slide20.xml"/><Relationship Id="rId33" Type="http://schemas.openxmlformats.org/officeDocument/2006/relationships/slide" Target="slides/slide28.xml"/><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slide" Target="slides/slide33.xml"/><Relationship Id="rId46" Type="http://schemas.openxmlformats.org/officeDocument/2006/relationships/customXml" Target="../customXml/item2.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33" name="Google Shape;233;p1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34" name="Google Shape;234;p1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1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Data and Historical Inequities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Historical context: how data collection has sometimes perpetuated environmental inequities.</a:t>
            </a:r>
            <a:endParaRPr/>
          </a:p>
          <a:p>
            <a:pPr indent="0" lvl="0" marL="0" rtl="0" algn="l">
              <a:lnSpc>
                <a:spcPct val="100000"/>
              </a:lnSpc>
              <a:spcBef>
                <a:spcPts val="0"/>
              </a:spcBef>
              <a:spcAft>
                <a:spcPts val="0"/>
              </a:spcAft>
              <a:buSzPts val="1400"/>
              <a:buNone/>
            </a:pPr>
            <a:r>
              <a:rPr lang="en-US"/>
              <a:t>- Examples of data misuse or exclusion affecting climate-vulnerable communities.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ADDITIONAL NOTES:</a:t>
            </a:r>
            <a:endParaRPr/>
          </a:p>
          <a:p>
            <a:pPr indent="0" lvl="0" marL="0" rtl="0" algn="l">
              <a:lnSpc>
                <a:spcPct val="100000"/>
              </a:lnSpc>
              <a:spcBef>
                <a:spcPts val="0"/>
              </a:spcBef>
              <a:spcAft>
                <a:spcPts val="0"/>
              </a:spcAft>
              <a:buSzPts val="1400"/>
              <a:buNone/>
            </a:pPr>
            <a:r>
              <a:rPr lang="en-US"/>
              <a:t>Safiya Noble (2018) highlights how historical data systems have perpetuated inequities, prioritizing industrial and economic data over community-specific environmental needs.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example, data on pollution exposure has frequently excluded low-income neighborhoods, leading to skewed assessments of environmental risks.</a:t>
            </a:r>
            <a:endParaRPr/>
          </a:p>
        </p:txBody>
      </p:sp>
      <p:sp>
        <p:nvSpPr>
          <p:cNvPr id="236" name="Google Shape;236;p1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37" name="Google Shape;237;p1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47" name="Google Shape;247;p1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48" name="Google Shape;248;p1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1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Purpose: </a:t>
            </a:r>
            <a:endParaRPr/>
          </a:p>
          <a:p>
            <a:pPr indent="0" lvl="0" marL="0" rtl="0" algn="l">
              <a:lnSpc>
                <a:spcPct val="100000"/>
              </a:lnSpc>
              <a:spcBef>
                <a:spcPts val="0"/>
              </a:spcBef>
              <a:spcAft>
                <a:spcPts val="0"/>
              </a:spcAft>
              <a:buSzPts val="1400"/>
              <a:buNone/>
            </a:pPr>
            <a:r>
              <a:rPr lang="en-US"/>
              <a:t>To critically analyze an environmental dataset, identifying biases, gaps, and power dynamics, and to reflect on how data practices impact environmental justice outcomes.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Reflection: </a:t>
            </a:r>
            <a:endParaRPr/>
          </a:p>
          <a:p>
            <a:pPr indent="0" lvl="0" marL="0" rtl="0" algn="l">
              <a:lnSpc>
                <a:spcPct val="100000"/>
              </a:lnSpc>
              <a:spcBef>
                <a:spcPts val="0"/>
              </a:spcBef>
              <a:spcAft>
                <a:spcPts val="0"/>
              </a:spcAft>
              <a:buSzPts val="1400"/>
              <a:buNone/>
            </a:pPr>
            <a:r>
              <a:rPr lang="en-US"/>
              <a:t>Each group shares one key insight or recommendation with the class.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NB: Analyzing any dataset is possible.</a:t>
            </a:r>
            <a:endParaRPr/>
          </a:p>
        </p:txBody>
      </p:sp>
      <p:sp>
        <p:nvSpPr>
          <p:cNvPr id="250" name="Google Shape;250;p1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51" name="Google Shape;251;p1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 name="Google Shape;273;p1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81" name="Google Shape;281;p1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82" name="Google Shape;282;p1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a:t>Data Sovereignty &amp; Climate Justice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Definition of data sovereignty: control over data by the communities it concerns.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Relevance of data sovereignty in achieving climate justice.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ADDITIONAL NOTES: As we collect, analyze, and utilize environmental data, we must recognize that these practices are not neutral but deeply embedded in power structures that have historically marginalized certain communities.</a:t>
            </a:r>
            <a:endParaRPr/>
          </a:p>
        </p:txBody>
      </p:sp>
      <p:sp>
        <p:nvSpPr>
          <p:cNvPr id="284" name="Google Shape;284;p1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85" name="Google Shape;285;p1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98" name="Google Shape;298;p1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99" name="Google Shape;299;p1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1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a:t>Data Sovereignty &amp; Climate Justice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Definition of data sovereignty: control over data by the communities it concerns.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Relevance of data sovereignty in achieving climate justice.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ADDITIONAL NOTES: As we collect, analyze, and utilize environmental data, we must recognize that these practices are not neutral but deeply embedded in power structures that have historically marginalized certain communities.</a:t>
            </a:r>
            <a:endParaRPr/>
          </a:p>
        </p:txBody>
      </p:sp>
      <p:sp>
        <p:nvSpPr>
          <p:cNvPr id="301" name="Google Shape;301;p1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02" name="Google Shape;302;p1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2" name="Google Shape;312;p1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20" name="Google Shape;320;p1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321" name="Google Shape;321;p1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1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a:t>Data Sovereignty &amp; Climate Justice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Definition of data sovereignty: control over data by the communities it concerns.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Relevance of data sovereignty in achieving climate justice.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ADDITIONAL NOTES: As we collect, analyze, and utilize environmental data, we must recognize that these practices are not neutral but deeply embedded in power structures that have historically marginalized certain communities.</a:t>
            </a:r>
            <a:endParaRPr/>
          </a:p>
        </p:txBody>
      </p:sp>
      <p:sp>
        <p:nvSpPr>
          <p:cNvPr id="323" name="Google Shape;323;p1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24" name="Google Shape;324;p1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4" name="Google Shape;334;p1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3" name="Google Shape;343;p1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8" name="Google Shape;408;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18" name="Google Shape;418;p2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419" name="Google Shape;419;p2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Additional Guiding Questions: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What are the key environmental challenges faced by this community?</a:t>
            </a:r>
            <a:endParaRPr/>
          </a:p>
          <a:p>
            <a:pPr indent="0" lvl="0" marL="0" rtl="0" algn="l">
              <a:lnSpc>
                <a:spcPct val="100000"/>
              </a:lnSpc>
              <a:spcBef>
                <a:spcPts val="0"/>
              </a:spcBef>
              <a:spcAft>
                <a:spcPts val="0"/>
              </a:spcAft>
              <a:buSzPts val="1400"/>
              <a:buNone/>
            </a:pPr>
            <a:r>
              <a:rPr lang="en-US"/>
              <a:t>What data is currently available, and what gaps exist?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How will you ensure community ownership and access to the data?</a:t>
            </a:r>
            <a:endParaRPr/>
          </a:p>
          <a:p>
            <a:pPr indent="0" lvl="0" marL="0" rtl="0" algn="l">
              <a:lnSpc>
                <a:spcPct val="100000"/>
              </a:lnSpc>
              <a:spcBef>
                <a:spcPts val="0"/>
              </a:spcBef>
              <a:spcAft>
                <a:spcPts val="0"/>
              </a:spcAft>
              <a:buSzPts val="1400"/>
              <a:buNone/>
            </a:pPr>
            <a:r>
              <a:rPr lang="en-US"/>
              <a:t>What role will local knowledge play in data collection and interpretation?</a:t>
            </a:r>
            <a:endParaRPr/>
          </a:p>
        </p:txBody>
      </p:sp>
      <p:sp>
        <p:nvSpPr>
          <p:cNvPr id="421" name="Google Shape;421;p2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22" name="Google Shape;422;p2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0" name="Google Shape;450;p2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2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8" name="Google Shape;458;p2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0" name="Google Shape;470;p2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2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8" name="Google Shape;488;p2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2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6" name="Google Shape;496;p2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8" name="Google Shape;518;p2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2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7" name="Google Shape;537;p2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2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7" name="Google Shape;557;p2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2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65" name="Google Shape;565;p2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66" name="Google Shape;566;p2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p2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Evaluation Criteria for Selecting Projects</a:t>
            </a:r>
            <a:endParaRPr/>
          </a:p>
          <a:p>
            <a:pPr indent="0" lvl="0" marL="0" rtl="0" algn="l">
              <a:lnSpc>
                <a:spcPct val="100000"/>
              </a:lnSpc>
              <a:spcBef>
                <a:spcPts val="0"/>
              </a:spcBef>
              <a:spcAft>
                <a:spcPts val="0"/>
              </a:spcAft>
              <a:buSzPts val="1400"/>
              <a:buNone/>
            </a:pPr>
            <a:r>
              <a:rPr lang="en-US"/>
              <a:t>When selecting the most effective projects for this module, consider: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Alignment with Learning Objectives: Projects should reinforce students’ understanding of climate justice and equitable data practices.</a:t>
            </a:r>
            <a:endParaRPr/>
          </a:p>
          <a:p>
            <a:pPr indent="0" lvl="0" marL="0" rtl="0" algn="l">
              <a:lnSpc>
                <a:spcPct val="100000"/>
              </a:lnSpc>
              <a:spcBef>
                <a:spcPts val="0"/>
              </a:spcBef>
              <a:spcAft>
                <a:spcPts val="0"/>
              </a:spcAft>
              <a:buSzPts val="1400"/>
              <a:buNone/>
            </a:pPr>
            <a:r>
              <a:rPr lang="en-US"/>
              <a:t>Practical Application: Technical projects should offer tools or frameworks that can be used in real-world scenarios.</a:t>
            </a:r>
            <a:endParaRPr/>
          </a:p>
          <a:p>
            <a:pPr indent="0" lvl="0" marL="0" rtl="0" algn="l">
              <a:lnSpc>
                <a:spcPct val="100000"/>
              </a:lnSpc>
              <a:spcBef>
                <a:spcPts val="0"/>
              </a:spcBef>
              <a:spcAft>
                <a:spcPts val="0"/>
              </a:spcAft>
              <a:buSzPts val="1400"/>
              <a:buNone/>
            </a:pPr>
            <a:r>
              <a:rPr lang="en-US"/>
              <a:t>Creativity and Engagement: Creative projects should foster storytelling, advocacy, and public engagement.</a:t>
            </a:r>
            <a:endParaRPr/>
          </a:p>
          <a:p>
            <a:pPr indent="0" lvl="0" marL="0" rtl="0" algn="l">
              <a:lnSpc>
                <a:spcPct val="100000"/>
              </a:lnSpc>
              <a:spcBef>
                <a:spcPts val="0"/>
              </a:spcBef>
              <a:spcAft>
                <a:spcPts val="0"/>
              </a:spcAft>
              <a:buSzPts val="1400"/>
              <a:buNone/>
            </a:pPr>
            <a:r>
              <a:rPr lang="en-US"/>
              <a:t>Community Focus: All projects should emphasize community participation and benefit, reflecting the principles of climate justice.</a:t>
            </a:r>
            <a:endParaRPr/>
          </a:p>
        </p:txBody>
      </p:sp>
      <p:sp>
        <p:nvSpPr>
          <p:cNvPr id="568" name="Google Shape;568;p2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69" name="Google Shape;569;p2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3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84" name="Google Shape;584;p3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85" name="Google Shape;585;p3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p3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Evaluation Criteria for Selecting Projects</a:t>
            </a:r>
            <a:endParaRPr/>
          </a:p>
          <a:p>
            <a:pPr indent="0" lvl="0" marL="0" rtl="0" algn="l">
              <a:lnSpc>
                <a:spcPct val="100000"/>
              </a:lnSpc>
              <a:spcBef>
                <a:spcPts val="0"/>
              </a:spcBef>
              <a:spcAft>
                <a:spcPts val="0"/>
              </a:spcAft>
              <a:buSzPts val="1400"/>
              <a:buNone/>
            </a:pPr>
            <a:r>
              <a:rPr lang="en-US"/>
              <a:t>When selecting the most effective projects for this module, consider: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Alignment with Learning Objectives: Projects should reinforce students’ understanding of climate justice and equitable data practices.</a:t>
            </a:r>
            <a:endParaRPr/>
          </a:p>
          <a:p>
            <a:pPr indent="0" lvl="0" marL="0" rtl="0" algn="l">
              <a:lnSpc>
                <a:spcPct val="100000"/>
              </a:lnSpc>
              <a:spcBef>
                <a:spcPts val="0"/>
              </a:spcBef>
              <a:spcAft>
                <a:spcPts val="0"/>
              </a:spcAft>
              <a:buSzPts val="1400"/>
              <a:buNone/>
            </a:pPr>
            <a:r>
              <a:rPr lang="en-US"/>
              <a:t>Practical Application: Technical projects should offer tools or frameworks that can be used in real-world scenarios.</a:t>
            </a:r>
            <a:endParaRPr/>
          </a:p>
          <a:p>
            <a:pPr indent="0" lvl="0" marL="0" rtl="0" algn="l">
              <a:lnSpc>
                <a:spcPct val="100000"/>
              </a:lnSpc>
              <a:spcBef>
                <a:spcPts val="0"/>
              </a:spcBef>
              <a:spcAft>
                <a:spcPts val="0"/>
              </a:spcAft>
              <a:buSzPts val="1400"/>
              <a:buNone/>
            </a:pPr>
            <a:r>
              <a:rPr lang="en-US"/>
              <a:t>Creativity and Engagement: Creative projects should foster storytelling, advocacy, and public engagement.</a:t>
            </a:r>
            <a:endParaRPr/>
          </a:p>
          <a:p>
            <a:pPr indent="0" lvl="0" marL="0" rtl="0" algn="l">
              <a:lnSpc>
                <a:spcPct val="100000"/>
              </a:lnSpc>
              <a:spcBef>
                <a:spcPts val="0"/>
              </a:spcBef>
              <a:spcAft>
                <a:spcPts val="0"/>
              </a:spcAft>
              <a:buSzPts val="1400"/>
              <a:buNone/>
            </a:pPr>
            <a:r>
              <a:rPr lang="en-US"/>
              <a:t>Community Focus: All projects should emphasize community participation and benefit, reflecting the principles of climate justice.</a:t>
            </a:r>
            <a:endParaRPr/>
          </a:p>
        </p:txBody>
      </p:sp>
      <p:sp>
        <p:nvSpPr>
          <p:cNvPr id="587" name="Google Shape;587;p3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88" name="Google Shape;588;p3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3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03" name="Google Shape;603;p3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604" name="Google Shape;604;p3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p3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Evaluation Criteria for Selecting Projects</a:t>
            </a:r>
            <a:endParaRPr/>
          </a:p>
          <a:p>
            <a:pPr indent="0" lvl="0" marL="0" rtl="0" algn="l">
              <a:lnSpc>
                <a:spcPct val="100000"/>
              </a:lnSpc>
              <a:spcBef>
                <a:spcPts val="0"/>
              </a:spcBef>
              <a:spcAft>
                <a:spcPts val="0"/>
              </a:spcAft>
              <a:buSzPts val="1400"/>
              <a:buNone/>
            </a:pPr>
            <a:r>
              <a:rPr lang="en-US"/>
              <a:t>When selecting the most effective projects for this module, consider: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Alignment with Learning Objectives: Projects should reinforce students’ understanding of climate justice and equitable data practices.</a:t>
            </a:r>
            <a:endParaRPr/>
          </a:p>
          <a:p>
            <a:pPr indent="0" lvl="0" marL="0" rtl="0" algn="l">
              <a:lnSpc>
                <a:spcPct val="100000"/>
              </a:lnSpc>
              <a:spcBef>
                <a:spcPts val="0"/>
              </a:spcBef>
              <a:spcAft>
                <a:spcPts val="0"/>
              </a:spcAft>
              <a:buSzPts val="1400"/>
              <a:buNone/>
            </a:pPr>
            <a:r>
              <a:rPr lang="en-US"/>
              <a:t>Practical Application: Technical projects should offer tools or frameworks that can be used in real-world scenarios.</a:t>
            </a:r>
            <a:endParaRPr/>
          </a:p>
          <a:p>
            <a:pPr indent="0" lvl="0" marL="0" rtl="0" algn="l">
              <a:lnSpc>
                <a:spcPct val="100000"/>
              </a:lnSpc>
              <a:spcBef>
                <a:spcPts val="0"/>
              </a:spcBef>
              <a:spcAft>
                <a:spcPts val="0"/>
              </a:spcAft>
              <a:buSzPts val="1400"/>
              <a:buNone/>
            </a:pPr>
            <a:r>
              <a:rPr lang="en-US"/>
              <a:t>Creativity and Engagement: Creative projects should foster storytelling, advocacy, and public engagement.</a:t>
            </a:r>
            <a:endParaRPr/>
          </a:p>
          <a:p>
            <a:pPr indent="0" lvl="0" marL="0" rtl="0" algn="l">
              <a:lnSpc>
                <a:spcPct val="100000"/>
              </a:lnSpc>
              <a:spcBef>
                <a:spcPts val="0"/>
              </a:spcBef>
              <a:spcAft>
                <a:spcPts val="0"/>
              </a:spcAft>
              <a:buSzPts val="1400"/>
              <a:buNone/>
            </a:pPr>
            <a:r>
              <a:rPr lang="en-US"/>
              <a:t>Community Focus: All projects should emphasize community participation and benefit, reflecting the principles of climate justice.</a:t>
            </a:r>
            <a:endParaRPr/>
          </a:p>
        </p:txBody>
      </p:sp>
      <p:sp>
        <p:nvSpPr>
          <p:cNvPr id="606" name="Google Shape;606;p3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07" name="Google Shape;607;p3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3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27" name="Google Shape;627;p3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628" name="Google Shape;628;p3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p3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Evaluation Criteria for Selecting Projects</a:t>
            </a:r>
            <a:endParaRPr/>
          </a:p>
          <a:p>
            <a:pPr indent="0" lvl="0" marL="0" rtl="0" algn="l">
              <a:lnSpc>
                <a:spcPct val="100000"/>
              </a:lnSpc>
              <a:spcBef>
                <a:spcPts val="0"/>
              </a:spcBef>
              <a:spcAft>
                <a:spcPts val="0"/>
              </a:spcAft>
              <a:buSzPts val="1400"/>
              <a:buNone/>
            </a:pPr>
            <a:r>
              <a:rPr lang="en-US"/>
              <a:t>When selecting the most effective projects for this module, consider: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Alignment with Learning Objectives: Projects should reinforce students’ understanding of climate justice and equitable data practices.</a:t>
            </a:r>
            <a:endParaRPr/>
          </a:p>
          <a:p>
            <a:pPr indent="0" lvl="0" marL="0" rtl="0" algn="l">
              <a:lnSpc>
                <a:spcPct val="100000"/>
              </a:lnSpc>
              <a:spcBef>
                <a:spcPts val="0"/>
              </a:spcBef>
              <a:spcAft>
                <a:spcPts val="0"/>
              </a:spcAft>
              <a:buSzPts val="1400"/>
              <a:buNone/>
            </a:pPr>
            <a:r>
              <a:rPr lang="en-US"/>
              <a:t>Practical Application: Technical projects should offer tools or frameworks that can be used in real-world scenarios.</a:t>
            </a:r>
            <a:endParaRPr/>
          </a:p>
          <a:p>
            <a:pPr indent="0" lvl="0" marL="0" rtl="0" algn="l">
              <a:lnSpc>
                <a:spcPct val="100000"/>
              </a:lnSpc>
              <a:spcBef>
                <a:spcPts val="0"/>
              </a:spcBef>
              <a:spcAft>
                <a:spcPts val="0"/>
              </a:spcAft>
              <a:buSzPts val="1400"/>
              <a:buNone/>
            </a:pPr>
            <a:r>
              <a:rPr lang="en-US"/>
              <a:t>Creativity and Engagement: Creative projects should foster storytelling, advocacy, and public engagement.</a:t>
            </a:r>
            <a:endParaRPr/>
          </a:p>
          <a:p>
            <a:pPr indent="0" lvl="0" marL="0" rtl="0" algn="l">
              <a:lnSpc>
                <a:spcPct val="100000"/>
              </a:lnSpc>
              <a:spcBef>
                <a:spcPts val="0"/>
              </a:spcBef>
              <a:spcAft>
                <a:spcPts val="0"/>
              </a:spcAft>
              <a:buSzPts val="1400"/>
              <a:buNone/>
            </a:pPr>
            <a:r>
              <a:rPr lang="en-US"/>
              <a:t>Community Focus: All projects should emphasize community participation and benefit, reflecting the principles of climate justice.</a:t>
            </a:r>
            <a:endParaRPr/>
          </a:p>
        </p:txBody>
      </p:sp>
      <p:sp>
        <p:nvSpPr>
          <p:cNvPr id="630" name="Google Shape;630;p3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31" name="Google Shape;631;p3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3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46" name="Google Shape;646;p3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647" name="Google Shape;647;p3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p3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Evaluation Criteria for Selecting Projects</a:t>
            </a:r>
            <a:endParaRPr/>
          </a:p>
          <a:p>
            <a:pPr indent="0" lvl="0" marL="0" rtl="0" algn="l">
              <a:lnSpc>
                <a:spcPct val="100000"/>
              </a:lnSpc>
              <a:spcBef>
                <a:spcPts val="0"/>
              </a:spcBef>
              <a:spcAft>
                <a:spcPts val="0"/>
              </a:spcAft>
              <a:buSzPts val="1400"/>
              <a:buNone/>
            </a:pPr>
            <a:r>
              <a:rPr lang="en-US"/>
              <a:t>When selecting the most effective projects for this module, consider: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Alignment with Learning Objectives: Projects should reinforce students’ understanding of climate justice and equitable data practices.</a:t>
            </a:r>
            <a:endParaRPr/>
          </a:p>
          <a:p>
            <a:pPr indent="0" lvl="0" marL="0" rtl="0" algn="l">
              <a:lnSpc>
                <a:spcPct val="100000"/>
              </a:lnSpc>
              <a:spcBef>
                <a:spcPts val="0"/>
              </a:spcBef>
              <a:spcAft>
                <a:spcPts val="0"/>
              </a:spcAft>
              <a:buSzPts val="1400"/>
              <a:buNone/>
            </a:pPr>
            <a:r>
              <a:rPr lang="en-US"/>
              <a:t>Practical Application: Technical projects should offer tools or frameworks that can be used in real-world scenarios.</a:t>
            </a:r>
            <a:endParaRPr/>
          </a:p>
          <a:p>
            <a:pPr indent="0" lvl="0" marL="0" rtl="0" algn="l">
              <a:lnSpc>
                <a:spcPct val="100000"/>
              </a:lnSpc>
              <a:spcBef>
                <a:spcPts val="0"/>
              </a:spcBef>
              <a:spcAft>
                <a:spcPts val="0"/>
              </a:spcAft>
              <a:buSzPts val="1400"/>
              <a:buNone/>
            </a:pPr>
            <a:r>
              <a:rPr lang="en-US"/>
              <a:t>Creativity and Engagement: Creative projects should foster storytelling, advocacy, and public engagement.</a:t>
            </a:r>
            <a:endParaRPr/>
          </a:p>
          <a:p>
            <a:pPr indent="0" lvl="0" marL="0" rtl="0" algn="l">
              <a:lnSpc>
                <a:spcPct val="100000"/>
              </a:lnSpc>
              <a:spcBef>
                <a:spcPts val="0"/>
              </a:spcBef>
              <a:spcAft>
                <a:spcPts val="0"/>
              </a:spcAft>
              <a:buSzPts val="1400"/>
              <a:buNone/>
            </a:pPr>
            <a:r>
              <a:rPr lang="en-US"/>
              <a:t>Community Focus: All projects should emphasize community participation and benefit, reflecting the principles of climate justice.</a:t>
            </a:r>
            <a:endParaRPr/>
          </a:p>
        </p:txBody>
      </p:sp>
      <p:sp>
        <p:nvSpPr>
          <p:cNvPr id="649" name="Google Shape;649;p3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50" name="Google Shape;650;p3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3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5" name="Google Shape;665;p3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3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2" name="Google Shape;672;p3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3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9" name="Google Shape;679;p3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390c9b6291b_0_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7" name="Google Shape;687;g390c9b6291b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 name="Google Shape;140;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9" name="Google Shape;149;p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50" name="Google Shape;150;p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Defining Climate Justice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Overview of climate justice: equity in addressing climate impacts on marginalized communities.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Introduction to the link between climate justice and environmental data.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ADDITIONAL NOTES:</a:t>
            </a:r>
            <a:endParaRPr/>
          </a:p>
          <a:p>
            <a:pPr indent="0" lvl="0" marL="0" rtl="0" algn="l">
              <a:lnSpc>
                <a:spcPct val="100000"/>
              </a:lnSpc>
              <a:spcBef>
                <a:spcPts val="0"/>
              </a:spcBef>
              <a:spcAft>
                <a:spcPts val="0"/>
              </a:spcAft>
              <a:buSzPts val="1400"/>
              <a:buNone/>
            </a:pPr>
            <a:r>
              <a:rPr lang="en-US"/>
              <a:t>In aiming to achieve climate justice, environmental data can serve as a foundation for equitable climate policies, yet data gaps often render certain communities invisible in decision-making processes. Climate justice, therefore, demands a shift from technocratic, top-down approaches to frameworks that center the needs and perspectives of affected communities.</a:t>
            </a:r>
            <a:endParaRPr/>
          </a:p>
        </p:txBody>
      </p:sp>
      <p:sp>
        <p:nvSpPr>
          <p:cNvPr id="152" name="Google Shape;152;p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3" name="Google Shape;153;p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7" name="Google Shape;167;p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68" name="Google Shape;168;p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Data Sovereignty &amp; Climate Justice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Definition of data sovereignty: control over data by the communities it concerns.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-Relevance of data sovereignty in achieving climate justice.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ADDITIONAL NOTES:</a:t>
            </a:r>
            <a:endParaRPr/>
          </a:p>
          <a:p>
            <a:pPr indent="0" lvl="0" marL="0" rtl="0" algn="l">
              <a:lnSpc>
                <a:spcPct val="100000"/>
              </a:lnSpc>
              <a:spcBef>
                <a:spcPts val="0"/>
              </a:spcBef>
              <a:spcAft>
                <a:spcPts val="0"/>
              </a:spcAft>
              <a:buSzPts val="1400"/>
              <a:buNone/>
            </a:pPr>
            <a:r>
              <a:rPr lang="en-US"/>
              <a:t>As we collect, analyze, and utilize environmental data, we must recognize that these practices are not neutral but deeply embedded in power structures that have historically marginalized certain communities.</a:t>
            </a:r>
            <a:endParaRPr/>
          </a:p>
        </p:txBody>
      </p:sp>
      <p:sp>
        <p:nvSpPr>
          <p:cNvPr id="170" name="Google Shape;170;p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1" name="Google Shape;171;p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2" name="Google Shape;182;p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3" name="Google Shape;183;p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Data and Historical Inequities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Historical context: how data collection has sometimes perpetuated environmental inequities.</a:t>
            </a:r>
            <a:endParaRPr/>
          </a:p>
          <a:p>
            <a:pPr indent="0" lvl="0" marL="0" rtl="0" algn="l">
              <a:lnSpc>
                <a:spcPct val="100000"/>
              </a:lnSpc>
              <a:spcBef>
                <a:spcPts val="0"/>
              </a:spcBef>
              <a:spcAft>
                <a:spcPts val="0"/>
              </a:spcAft>
              <a:buSzPts val="1400"/>
              <a:buNone/>
            </a:pPr>
            <a:r>
              <a:rPr lang="en-US"/>
              <a:t>- Examples of data misuse or exclusion affecting climate-vulnerable communities.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ADDITIONAL NOTES:</a:t>
            </a:r>
            <a:endParaRPr/>
          </a:p>
          <a:p>
            <a:pPr indent="0" lvl="0" marL="0" rtl="0" algn="l">
              <a:lnSpc>
                <a:spcPct val="100000"/>
              </a:lnSpc>
              <a:spcBef>
                <a:spcPts val="0"/>
              </a:spcBef>
              <a:spcAft>
                <a:spcPts val="0"/>
              </a:spcAft>
              <a:buSzPts val="1400"/>
              <a:buNone/>
            </a:pPr>
            <a:r>
              <a:rPr lang="en-US"/>
              <a:t>Safiya Noble (2018) highlights how historical data systems have perpetuated inequities, prioritizing industrial and economic data over community-specific environmental needs.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example, data on pollution exposure has frequently excluded low-income neighborhoods, leading to skewed assessments of environmental risks.</a:t>
            </a:r>
            <a:endParaRPr/>
          </a:p>
        </p:txBody>
      </p:sp>
      <p:sp>
        <p:nvSpPr>
          <p:cNvPr id="185" name="Google Shape;185;p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6" name="Google Shape;186;p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04" name="Google Shape;204;p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05" name="Google Shape;205;p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Data and Historical Inequities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impact of these historical inequities continues today. For example, in urban planning, persistent gaps in air quality data for low-income neighborhoods often result in fewer interventions and resources for addressing pollution-related health issues.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Historical context: how data collection has sometimes perpetuated environmental inequities.</a:t>
            </a:r>
            <a:endParaRPr/>
          </a:p>
          <a:p>
            <a:pPr indent="0" lvl="0" marL="0" rtl="0" algn="l">
              <a:lnSpc>
                <a:spcPct val="100000"/>
              </a:lnSpc>
              <a:spcBef>
                <a:spcPts val="0"/>
              </a:spcBef>
              <a:spcAft>
                <a:spcPts val="0"/>
              </a:spcAft>
              <a:buSzPts val="1400"/>
              <a:buNone/>
            </a:pPr>
            <a:r>
              <a:rPr lang="en-US"/>
              <a:t>- Examples of data misuse or exclusion affecting climate-vulnerable communities.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ADDITIONAL NOTES:</a:t>
            </a:r>
            <a:endParaRPr/>
          </a:p>
          <a:p>
            <a:pPr indent="0" lvl="0" marL="0" rtl="0" algn="l">
              <a:lnSpc>
                <a:spcPct val="100000"/>
              </a:lnSpc>
              <a:spcBef>
                <a:spcPts val="0"/>
              </a:spcBef>
              <a:spcAft>
                <a:spcPts val="0"/>
              </a:spcAft>
              <a:buSzPts val="1400"/>
              <a:buNone/>
            </a:pPr>
            <a:r>
              <a:rPr lang="en-US"/>
              <a:t>Safiya Noble (2018) highlights how historical data systems have perpetuated inequities, prioritizing industrial and economic data over community-specific environmental needs.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example, data on pollution exposure has frequently excluded low-income neighborhoods, leading to skewed assessments of environmental risks.</a:t>
            </a:r>
            <a:endParaRPr/>
          </a:p>
        </p:txBody>
      </p:sp>
      <p:sp>
        <p:nvSpPr>
          <p:cNvPr id="207" name="Google Shape;207;p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08" name="Google Shape;208;p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19" name="Google Shape;219;p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20" name="Google Shape;220;p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Data Sovereignty &amp; Climate Justice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Definition of data sovereignty: control over data by the communities it concerns.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-Relevance of data sovereignty in achieving climate justice.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ADDITIONAL NOTES:</a:t>
            </a:r>
            <a:endParaRPr/>
          </a:p>
          <a:p>
            <a:pPr indent="0" lvl="0" marL="0" rtl="0" algn="l">
              <a:lnSpc>
                <a:spcPct val="100000"/>
              </a:lnSpc>
              <a:spcBef>
                <a:spcPts val="0"/>
              </a:spcBef>
              <a:spcAft>
                <a:spcPts val="0"/>
              </a:spcAft>
              <a:buSzPts val="1400"/>
              <a:buNone/>
            </a:pPr>
            <a:r>
              <a:rPr lang="en-US"/>
              <a:t>As we collect, analyze, and utilize environmental data, we must recognize that these practices are not neutral but deeply embedded in power structures that have historically marginalized certain communities.</a:t>
            </a:r>
            <a:endParaRPr/>
          </a:p>
        </p:txBody>
      </p:sp>
      <p:sp>
        <p:nvSpPr>
          <p:cNvPr id="222" name="Google Shape;222;p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23" name="Google Shape;223;p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2" name="Google Shape;22;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4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4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4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4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4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4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4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6"/>
          <p:cNvSpPr/>
          <p:nvPr>
            <p:ph idx="2" type="pic"/>
          </p:nvPr>
        </p:nvSpPr>
        <p:spPr>
          <a:xfrm>
            <a:off x="1792288" y="612775"/>
            <a:ext cx="5486400" cy="4114800"/>
          </a:xfrm>
          <a:prstGeom prst="rect">
            <a:avLst/>
          </a:prstGeom>
          <a:noFill/>
          <a:ln>
            <a:noFill/>
          </a:ln>
        </p:spPr>
      </p:sp>
      <p:sp>
        <p:nvSpPr>
          <p:cNvPr id="68" name="Google Shape;68;p4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hyperlink" Target="https://unsplash.com/@kmuza?utm_content=creditCopyText&amp;utm_medium=referral&amp;utm_source=unsplash" TargetMode="External"/><Relationship Id="rId5" Type="http://schemas.openxmlformats.org/officeDocument/2006/relationships/hyperlink" Target="https://unsplash.com/photos/laptop-computer-on-glass-top-table-hpjSkU2UYSU?utm_content=creditCopyText&amp;utm_medium=referral&amp;utm_source=unsplash"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s://openaq.org" TargetMode="External"/><Relationship Id="rId4" Type="http://schemas.openxmlformats.org/officeDocument/2006/relationships/hyperlink" Target="https://msc.fema.gov/portal/home" TargetMode="External"/><Relationship Id="rId5" Type="http://schemas.openxmlformats.org/officeDocument/2006/relationships/hyperlink" Target="https://gain-uaa.nd.edu"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communities.sunlightfoundation.com/action/data-dialogues/" TargetMode="External"/><Relationship Id="rId4" Type="http://schemas.openxmlformats.org/officeDocument/2006/relationships/hyperlink" Target="https://bjatta.bja.ojp.gov/sites/default/files/Carter%27s%20Crew_Checklist%20for%20Community%20Initative%20Planning_0.pdf" TargetMode="External"/><Relationship Id="rId11" Type="http://schemas.openxmlformats.org/officeDocument/2006/relationships/image" Target="../media/image8.png"/><Relationship Id="rId10" Type="http://schemas.openxmlformats.org/officeDocument/2006/relationships/image" Target="../media/image10.png"/><Relationship Id="rId9" Type="http://schemas.openxmlformats.org/officeDocument/2006/relationships/hyperlink" Target="https://ahau.io" TargetMode="External"/><Relationship Id="rId5" Type="http://schemas.openxmlformats.org/officeDocument/2006/relationships/hyperlink" Target="https://terrastories.app" TargetMode="External"/><Relationship Id="rId6" Type="http://schemas.openxmlformats.org/officeDocument/2006/relationships/hyperlink" Target="https://www.liebertpub.com/doi/10.1089/big.2023.29057.rtd" TargetMode="External"/><Relationship Id="rId7" Type="http://schemas.openxmlformats.org/officeDocument/2006/relationships/hyperlink" Target="https://www.liebertpub.com/doi/10.1089/big.2023.29057.rtd" TargetMode="External"/><Relationship Id="rId8" Type="http://schemas.openxmlformats.org/officeDocument/2006/relationships/hyperlink" Target="https://ahau.io"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movementstrategy.org/resources/the-spectrum-of-community-engagement-to-ownership/" TargetMode="External"/><Relationship Id="rId4" Type="http://schemas.openxmlformats.org/officeDocument/2006/relationships/image" Target="../media/image6.jpg"/><Relationship Id="rId5" Type="http://schemas.openxmlformats.org/officeDocument/2006/relationships/hyperlink" Target="https://unsplash.com/@hannahbusing?utm_content=creditCopyText&amp;utm_medium=referral&amp;utm_source=unsplash" TargetMode="External"/><Relationship Id="rId6" Type="http://schemas.openxmlformats.org/officeDocument/2006/relationships/hyperlink" Target="https://unsplash.com/@hannahbusing?utm_content=creditCopyText&amp;utm_medium=referral&amp;utm_source=unsplash" TargetMode="External"/><Relationship Id="rId7" Type="http://schemas.openxmlformats.org/officeDocument/2006/relationships/hyperlink" Target="https://unsplash.com/photos/person-in-red-sweater-holding-babys-hand-Zyx1bK9mqmA?utm_content=creditCopyText&amp;utm_medium=referral&amp;utm_source=unsplash"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hyperlink" Target="http://submission_wampum_lab_and_the_collaboratory_for_indigenous" TargetMode="External"/><Relationship Id="rId5" Type="http://schemas.openxmlformats.org/officeDocument/2006/relationships/hyperlink" Target="https://unsplash.com/@purzlbaum?utm_content=creditCopyText&amp;utm_medium=referral&amp;utm_source=unsplash" TargetMode="External"/><Relationship Id="rId6" Type="http://schemas.openxmlformats.org/officeDocument/2006/relationships/hyperlink" Target="https://unsplash.com/photos/a-close-up-of-a-window-with-a-building-in-the-background-fyeOxvYvIyY?utm_content=creditCopyText&amp;utm_medium=referral&amp;utm_source=unsplash"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www.tnchumanrightsguide.org/module-2-free-prior-informed-consent/" TargetMode="External"/><Relationship Id="rId4" Type="http://schemas.openxmlformats.org/officeDocument/2006/relationships/hyperlink" Target="https://www.tnchumanrightsguide.org/module-2-free-prior-informed-consent/" TargetMode="External"/><Relationship Id="rId5" Type="http://schemas.openxmlformats.org/officeDocument/2006/relationships/image" Target="../media/image9.png"/><Relationship Id="rId6" Type="http://schemas.openxmlformats.org/officeDocument/2006/relationships/hyperlink" Target="https://ocw.mit.edu/help/faq-fair-use/" TargetMode="External"/><Relationship Id="rId7" Type="http://schemas.openxmlformats.org/officeDocument/2006/relationships/hyperlink" Target="https://ocw.mit.edu/help/faq-fair-us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s://www.go-fair.org/fair-principles/" TargetMode="External"/><Relationship Id="rId4" Type="http://schemas.openxmlformats.org/officeDocument/2006/relationships/hyperlink" Target="https://datascience.codata.org/articles/10.5334/dsj-2020-043"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s://doi.org/10.1038/s41597-020-0486-7" TargetMode="External"/><Relationship Id="rId4" Type="http://schemas.openxmlformats.org/officeDocument/2006/relationships/hyperlink" Target="https://opendatacharter.org" TargetMode="External"/><Relationship Id="rId5"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hyperlink" Target="http://journals.sagepub.com/doi/10.1177/2053951717736335" TargetMode="External"/><Relationship Id="rId5" Type="http://schemas.openxmlformats.org/officeDocument/2006/relationships/hyperlink" Target="https://www.liebertpub.com/doi/10.1089/big.2023.29057.rtd" TargetMode="External"/><Relationship Id="rId6" Type="http://schemas.openxmlformats.org/officeDocument/2006/relationships/hyperlink" Target="http://press.anu.edu.au/publications/series/centre-aboriginal-economic-policy-research-caepr/indigenous-data-sovereignty"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6.jpg"/><Relationship Id="rId4" Type="http://schemas.openxmlformats.org/officeDocument/2006/relationships/hyperlink" Target="https://unsplash.com/@markusspiske?utm_content=creditCopyText&amp;utm_medium=referral&amp;utm_source=unsplash" TargetMode="External"/><Relationship Id="rId5" Type="http://schemas.openxmlformats.org/officeDocument/2006/relationships/hyperlink" Target="https://unsplash.com/photos/computer-coding-screengrab-hvSr_CVecVI?utm_content=creditCopyText&amp;utm_medium=referral&amp;utm_source=unsplash"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s://www.youtube.com/watch?v=X-2T97B3xvY&amp;ab_channel=RAND" TargetMode="External"/><Relationship Id="rId4" Type="http://schemas.openxmlformats.org/officeDocument/2006/relationships/image" Target="../media/image12.png"/><Relationship Id="rId5" Type="http://schemas.openxmlformats.org/officeDocument/2006/relationships/hyperlink" Target="https://www.flickr.com/photos/53301297@N00/46118707145"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hyperlink" Target="https://ocw.mit.edu/help/faq-fair-use/" TargetMode="External"/><Relationship Id="rId9" Type="http://schemas.openxmlformats.org/officeDocument/2006/relationships/hyperlink" Target="https://doi.org/10.7551/mitpress/8922.003.0009" TargetMode="External"/><Relationship Id="rId5" Type="http://schemas.openxmlformats.org/officeDocument/2006/relationships/hyperlink" Target="http://woeip.org" TargetMode="External"/><Relationship Id="rId6" Type="http://schemas.openxmlformats.org/officeDocument/2006/relationships/hyperlink" Target="https://crowdandcloud.org/watch-the-episodes/episode-three" TargetMode="External"/><Relationship Id="rId7" Type="http://schemas.openxmlformats.org/officeDocument/2006/relationships/hyperlink" Target="https://escholarship.org/uc/item/2hb823dd" TargetMode="External"/><Relationship Id="rId8" Type="http://schemas.openxmlformats.org/officeDocument/2006/relationships/hyperlink" Target="https://ehp.niehs.nih.gov/doi/10.1289/EHP8584"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3.png"/><Relationship Id="rId4" Type="http://schemas.openxmlformats.org/officeDocument/2006/relationships/hyperlink" Target="https://static1.squarespace.com/static/5ea874746663b45e14a384a4/t/6664bca61a405f0fcd798745/1717877937825/CJT_Longdon.pdf" TargetMode="External"/><Relationship Id="rId10" Type="http://schemas.openxmlformats.org/officeDocument/2006/relationships/hyperlink" Target="https://doi.org/10.4324/9780203123843" TargetMode="External"/><Relationship Id="rId9" Type="http://schemas.openxmlformats.org/officeDocument/2006/relationships/hyperlink" Target="https://nycstandswithstandingrock.wordpress.com/wp-content/uploads/2016/10/linda-tuhiwai-smith-decolonizing-methodologies-research-and-indigenous-peoples.pdf" TargetMode="External"/><Relationship Id="rId5" Type="http://schemas.openxmlformats.org/officeDocument/2006/relationships/hyperlink" Target="https://ocw.mit.edu/help/faq-fair-use" TargetMode="External"/><Relationship Id="rId6" Type="http://schemas.openxmlformats.org/officeDocument/2006/relationships/hyperlink" Target="https://static1.squarespace.com/static/5ea874746663b45e14a384a4/t/6664bca61a405f0fcd798745/1717877937825/CJT_Longdon.pdf" TargetMode="External"/><Relationship Id="rId7" Type="http://schemas.openxmlformats.org/officeDocument/2006/relationships/hyperlink" Target="http://doi.org/10.22459/CAEPR38.11.2016" TargetMode="External"/><Relationship Id="rId8" Type="http://schemas.openxmlformats.org/officeDocument/2006/relationships/hyperlink" Target="http://doi.org/10.22459/CAEPR38.11.2016"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4.png"/><Relationship Id="rId4" Type="http://schemas.openxmlformats.org/officeDocument/2006/relationships/hyperlink" Target="https://isledejeancharles.la.gov" TargetMode="External"/><Relationship Id="rId9" Type="http://schemas.openxmlformats.org/officeDocument/2006/relationships/hyperlink" Target="https://doi.org/10.1016/j.erss.2022.102781" TargetMode="External"/><Relationship Id="rId5" Type="http://schemas.openxmlformats.org/officeDocument/2006/relationships/hyperlink" Target="https://doi.org/10.4324/9781351002943" TargetMode="External"/><Relationship Id="rId6" Type="http://schemas.openxmlformats.org/officeDocument/2006/relationships/hyperlink" Target="https://link.springer.com/article/10.1007/s13412-021-00682-5" TargetMode="External"/><Relationship Id="rId7" Type="http://schemas.openxmlformats.org/officeDocument/2006/relationships/hyperlink" Target="https://link.springer.com/article/10.1007/s13412-021-00682-5" TargetMode="External"/><Relationship Id="rId8" Type="http://schemas.openxmlformats.org/officeDocument/2006/relationships/hyperlink" Target="https://ctk.climatecentre.org/downloads/modules/training_downloads/2g%20FactSheet%2013%20-%20Displacement%20and%20Climate%20-%20The%20Data%20Gap.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3.png"/><Relationship Id="rId4" Type="http://schemas.openxmlformats.org/officeDocument/2006/relationships/hyperlink" Target="https://unsplash.com/@purzlbaum?utm_content=creditCopyText&amp;utm_medium=referral&amp;utm_source=unsplash" TargetMode="External"/><Relationship Id="rId5" Type="http://schemas.openxmlformats.org/officeDocument/2006/relationships/hyperlink" Target="https://unsplash.com/photos/a-close-up-of-a-window-with-a-building-in-the-background-fyeOxvYvIyY?utm_content=creditCopyText&amp;utm_medium=referral&amp;utm_source=unsplash"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8.png"/><Relationship Id="rId4" Type="http://schemas.openxmlformats.org/officeDocument/2006/relationships/hyperlink" Target="https://unsplash.com/@jasongoodman_youxventures?utm_content=creditCopyText&amp;utm_medium=referral&amp;utm_source=unsplash" TargetMode="External"/><Relationship Id="rId5" Type="http://schemas.openxmlformats.org/officeDocument/2006/relationships/hyperlink" Target="https://unsplash.com/photos/woman-placing-sticky-notes-on-wall-Oalh2MojUuk?utm_content=creditCopyText&amp;utm_medium=referral&amp;utm_source=unsplash"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hyperlink" Target="https://www.gensler.com/blog/equitable-public-engagement-for-a-changing-world" TargetMode="External"/><Relationship Id="rId4" Type="http://schemas.openxmlformats.org/officeDocument/2006/relationships/image" Target="../media/image22.png"/><Relationship Id="rId5" Type="http://schemas.openxmlformats.org/officeDocument/2006/relationships/hyperlink" Target="https://www.gensler.com/blog/equitable-public-engagement-for-a-changing-world" TargetMode="External"/><Relationship Id="rId6" Type="http://schemas.openxmlformats.org/officeDocument/2006/relationships/hyperlink" Target="https://ocw.mit.edu/help/faq-fair-use/"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7.jpg"/><Relationship Id="rId4" Type="http://schemas.openxmlformats.org/officeDocument/2006/relationships/hyperlink" Target="https://unsplash.com/@redaquamedia?utm_content=creditCopyText&amp;utm_medium=referral&amp;utm_source=unsplash" TargetMode="External"/><Relationship Id="rId5" Type="http://schemas.openxmlformats.org/officeDocument/2006/relationships/hyperlink" Target="https://unsplash.com/photos/black-and-gray-video-camera-EuKdScgrGDo?utm_content=creditCopyText&amp;utm_medium=referral&amp;utm_source=unsplash"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1.png"/><Relationship Id="rId4" Type="http://schemas.openxmlformats.org/officeDocument/2006/relationships/hyperlink" Target="https://unsplash.com/@zainulyasni6118?utm_content=creditCopyText&amp;utm_medium=referral&amp;utm_source=unsplash" TargetMode="External"/><Relationship Id="rId5" Type="http://schemas.openxmlformats.org/officeDocument/2006/relationships/hyperlink" Target="https://unsplash.com/photos/men-and-women-gathered-around-a-table-QiIxg_q2vh0?utm_content=creditCopyText&amp;utm_medium=referral&amp;utm_source=unsplash" TargetMode="External"/></Relationships>
</file>

<file path=ppt/slides/_rels/slide34.xml.rels><?xml version="1.0" encoding="UTF-8" standalone="yes"?><Relationships xmlns="http://schemas.openxmlformats.org/package/2006/relationships"><Relationship Id="rId11" Type="http://schemas.openxmlformats.org/officeDocument/2006/relationships/hyperlink" Target="https://soundcloud.com/agents-of-change-justice/jose-ramon-becerra-vera-on-democratizing-science" TargetMode="External"/><Relationship Id="rId10" Type="http://schemas.openxmlformats.org/officeDocument/2006/relationships/hyperlink" Target="https://static1.squarespace.com/static/5ea874746663b45e14a384a4/t/6664bc8eedd14721b5a01384/1717877902368/CJT_Ovienmhada.pdf" TargetMode="External"/><Relationship Id="rId13" Type="http://schemas.openxmlformats.org/officeDocument/2006/relationships/hyperlink" Target="https://fnigc.ca/ocapr.html" TargetMode="External"/><Relationship Id="rId12" Type="http://schemas.openxmlformats.org/officeDocument/2006/relationships/hyperlink" Target="https://usindigenousdatanetwork.org" TargetMode="External"/><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hyperlink" Target="https://publiclab.org" TargetMode="External"/><Relationship Id="rId4" Type="http://schemas.openxmlformats.org/officeDocument/2006/relationships/hyperlink" Target="https://civiclaboratory.nl" TargetMode="External"/><Relationship Id="rId9" Type="http://schemas.openxmlformats.org/officeDocument/2006/relationships/hyperlink" Target="https://publichealthpost.org/environment/data-on-indoor-environmental-hazards-is-missing-in-national-data-collection-systems/" TargetMode="External"/><Relationship Id="rId14" Type="http://schemas.openxmlformats.org/officeDocument/2006/relationships/hyperlink" Target="https://discardstudies.com/2017/09/01/pollution-is-colonialism/" TargetMode="External"/><Relationship Id="rId5" Type="http://schemas.openxmlformats.org/officeDocument/2006/relationships/hyperlink" Target="https://www.theatlantic.com/video/index/591640/recycling-plastics/" TargetMode="External"/><Relationship Id="rId6" Type="http://schemas.openxmlformats.org/officeDocument/2006/relationships/hyperlink" Target="https://www.detroitdjc.org/principles" TargetMode="External"/><Relationship Id="rId7" Type="http://schemas.openxmlformats.org/officeDocument/2006/relationships/hyperlink" Target="https://publichealthpost.org/environment/data-on-indoor-environmental-hazards-is-missing-in-national-data-collection-systems/" TargetMode="External"/><Relationship Id="rId8" Type="http://schemas.openxmlformats.org/officeDocument/2006/relationships/hyperlink" Target="https://envirodatagov.or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9.jpg"/></Relationships>
</file>

<file path=ppt/slides/_rels/slide36.xml.rels><?xml version="1.0" encoding="UTF-8" standalone="yes"?><Relationships xmlns="http://schemas.openxmlformats.org/package/2006/relationships"><Relationship Id="rId11" Type="http://schemas.openxmlformats.org/officeDocument/2006/relationships/hyperlink" Target="https://doi.org/10.4324/9781351002943" TargetMode="External"/><Relationship Id="rId10" Type="http://schemas.openxmlformats.org/officeDocument/2006/relationships/hyperlink" Target="https://journals.sagepub.com/doi/abs/10.1177/2329496517704872" TargetMode="External"/><Relationship Id="rId13" Type="http://schemas.openxmlformats.org/officeDocument/2006/relationships/hyperlink" Target="https://doi.org/10.7551/mitpress/8922.003.0009" TargetMode="External"/><Relationship Id="rId12" Type="http://schemas.openxmlformats.org/officeDocument/2006/relationships/hyperlink" Target="https://journals.sagepub.com/doi/abs/10.1177/2329496517704872" TargetMode="External"/><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hyperlink" Target="https://journals.sagepub.com/doi/abs/10.1177/2329496517704872" TargetMode="External"/><Relationship Id="rId4" Type="http://schemas.openxmlformats.org/officeDocument/2006/relationships/hyperlink" Target="https://library.oapen.org/bitstream/handle/20.500.12657/31875/624262.pdf" TargetMode="External"/><Relationship Id="rId9" Type="http://schemas.openxmlformats.org/officeDocument/2006/relationships/hyperlink" Target="https://doi.org/10.5070/L5262019559" TargetMode="External"/><Relationship Id="rId15" Type="http://schemas.openxmlformats.org/officeDocument/2006/relationships/hyperlink" Target="https://doi.org/10.1016/j.erss.2022.102781" TargetMode="External"/><Relationship Id="rId14" Type="http://schemas.openxmlformats.org/officeDocument/2006/relationships/hyperlink" Target="https://journals.sagepub.com/doi/abs/10.1177/2329496517704872" TargetMode="External"/><Relationship Id="rId17" Type="http://schemas.openxmlformats.org/officeDocument/2006/relationships/hyperlink" Target="https://crowdandcloud.org/watch-the-episodes/episode-three" TargetMode="External"/><Relationship Id="rId16" Type="http://schemas.openxmlformats.org/officeDocument/2006/relationships/hyperlink" Target="https://journals.sagepub.com/doi/abs/10.1177/2329496517704872" TargetMode="External"/><Relationship Id="rId5" Type="http://schemas.openxmlformats.org/officeDocument/2006/relationships/hyperlink" Target="https://journals.sagepub.com/doi/abs/10.1177/2329496517704872" TargetMode="External"/><Relationship Id="rId6" Type="http://schemas.openxmlformats.org/officeDocument/2006/relationships/hyperlink" Target="https://journals.sagepub.com/doi/abs/10.1177/2329496517704872" TargetMode="External"/><Relationship Id="rId18" Type="http://schemas.openxmlformats.org/officeDocument/2006/relationships/hyperlink" Target="https://doi.org/10.5334/dsj-2020-043" TargetMode="External"/><Relationship Id="rId7" Type="http://schemas.openxmlformats.org/officeDocument/2006/relationships/hyperlink" Target="https://ehp.niehs.nih.gov/doi/10.1289/EHP8584" TargetMode="External"/><Relationship Id="rId8" Type="http://schemas.openxmlformats.org/officeDocument/2006/relationships/hyperlink" Target="https://journals.sagepub.com/doi/abs/10.1177/2329496517704872"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hyperlink" Target="https://ocw.mit.edu" TargetMode="External"/><Relationship Id="rId4" Type="http://schemas.openxmlformats.org/officeDocument/2006/relationships/hyperlink" Target="https://ocw.mit.edu/term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hyperlink" Target="https://www.mrfcj.org" TargetMode="External"/><Relationship Id="rId5" Type="http://schemas.openxmlformats.org/officeDocument/2006/relationships/hyperlink" Target="https://doi.org/10.2307/3132626"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hyperlink" Target="http://journals.sagepub.com/doi/10.1177/2053951717736335"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www.liebertpub.com/doi/10.1089/big.2023.29057.rtd"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s://www.liebertpub.com/doi/10.1089/big.2023.29057.rtd" TargetMode="External"/><Relationship Id="rId4" Type="http://schemas.openxmlformats.org/officeDocument/2006/relationships/image" Target="../media/image2.jpg"/><Relationship Id="rId10" Type="http://schemas.openxmlformats.org/officeDocument/2006/relationships/hyperlink" Target="https://www.liebertpub.com/doi/10.1089/big.2023.29057.rtd" TargetMode="External"/><Relationship Id="rId9" Type="http://schemas.openxmlformats.org/officeDocument/2006/relationships/hyperlink" Target="https://www.liebertpub.com/doi/10.1089/big.2023.29057.rtd" TargetMode="External"/><Relationship Id="rId5" Type="http://schemas.openxmlformats.org/officeDocument/2006/relationships/hyperlink" Target="https://www.liebertpub.com/doi/10.1089/big.2023.29057.rtd" TargetMode="External"/><Relationship Id="rId6" Type="http://schemas.openxmlformats.org/officeDocument/2006/relationships/hyperlink" Target="https://www.liebertpub.com/doi/10.1089/big.2023.29057.rtd" TargetMode="External"/><Relationship Id="rId7" Type="http://schemas.openxmlformats.org/officeDocument/2006/relationships/hyperlink" Target="https://www.liebertpub.com/doi/10.1089/big.2023.29057.rtd" TargetMode="External"/><Relationship Id="rId8" Type="http://schemas.openxmlformats.org/officeDocument/2006/relationships/hyperlink" Target="https://www.liebertpub.com/doi/10.1089/big.2023.29057.rt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hyperlink" Target="https://unsplash.com/@markusspiske?utm_content=creditCopyText&amp;utm_medium=referral&amp;utm_source=unsplash" TargetMode="External"/><Relationship Id="rId5" Type="http://schemas.openxmlformats.org/officeDocument/2006/relationships/hyperlink" Target="https://unsplash.com/photos/matrix-movie-still-iar-afB0QQw?utm_content=creditCopyText&amp;utm_medium=referral&amp;utm_source=unsplash" TargetMode="External"/><Relationship Id="rId6" Type="http://schemas.openxmlformats.org/officeDocument/2006/relationships/hyperlink" Target="http://press.anu.edu.au/publications/series/centre-aboriginal-economic-policy-research-caepr/indigenous-data-sovereignty"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87" name="Shape 87"/>
        <p:cNvGrpSpPr/>
        <p:nvPr/>
      </p:nvGrpSpPr>
      <p:grpSpPr>
        <a:xfrm>
          <a:off x="0" y="0"/>
          <a:ext cx="0" cy="0"/>
          <a:chOff x="0" y="0"/>
          <a:chExt cx="0" cy="0"/>
        </a:xfrm>
      </p:grpSpPr>
      <p:sp>
        <p:nvSpPr>
          <p:cNvPr id="88" name="Google Shape;88;p1"/>
          <p:cNvSpPr/>
          <p:nvPr/>
        </p:nvSpPr>
        <p:spPr>
          <a:xfrm flipH="1">
            <a:off x="0" y="-58379"/>
            <a:ext cx="18288000" cy="10345379"/>
          </a:xfrm>
          <a:custGeom>
            <a:rect b="b" l="l" r="r" t="t"/>
            <a:pathLst>
              <a:path extrusionOk="0" h="10345379" w="18288000">
                <a:moveTo>
                  <a:pt x="18288000" y="0"/>
                </a:moveTo>
                <a:lnTo>
                  <a:pt x="0" y="0"/>
                </a:lnTo>
                <a:lnTo>
                  <a:pt x="0" y="10345379"/>
                </a:lnTo>
                <a:lnTo>
                  <a:pt x="18288000" y="10345379"/>
                </a:lnTo>
                <a:lnTo>
                  <a:pt x="18288000" y="0"/>
                </a:lnTo>
                <a:close/>
              </a:path>
            </a:pathLst>
          </a:custGeom>
          <a:blipFill rotWithShape="1">
            <a:blip r:embed="rId3">
              <a:alphaModFix/>
            </a:blip>
            <a:stretch>
              <a:fillRect b="-710" l="0" r="0" t="-17281"/>
            </a:stretch>
          </a:blipFill>
          <a:ln>
            <a:noFill/>
          </a:ln>
        </p:spPr>
      </p:sp>
      <p:sp>
        <p:nvSpPr>
          <p:cNvPr id="89" name="Google Shape;89;p1"/>
          <p:cNvSpPr txBox="1"/>
          <p:nvPr/>
        </p:nvSpPr>
        <p:spPr>
          <a:xfrm>
            <a:off x="5152814" y="7391832"/>
            <a:ext cx="11691900" cy="130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500"/>
              <a:buFont typeface="Arial"/>
              <a:buNone/>
            </a:pPr>
            <a:r>
              <a:rPr b="1" i="0" lang="en-US" sz="8500" u="none" cap="none" strike="noStrike">
                <a:solidFill>
                  <a:srgbClr val="FAF6EE"/>
                </a:solidFill>
                <a:latin typeface="Arial"/>
                <a:ea typeface="Arial"/>
                <a:cs typeface="Arial"/>
                <a:sym typeface="Arial"/>
              </a:rPr>
              <a:t>Climate Justice &amp; </a:t>
            </a:r>
            <a:endParaRPr b="0" i="0" sz="1400" u="none" cap="none" strike="noStrike">
              <a:solidFill>
                <a:srgbClr val="000000"/>
              </a:solidFill>
              <a:latin typeface="Arial"/>
              <a:ea typeface="Arial"/>
              <a:cs typeface="Arial"/>
              <a:sym typeface="Arial"/>
            </a:endParaRPr>
          </a:p>
        </p:txBody>
      </p:sp>
      <p:sp>
        <p:nvSpPr>
          <p:cNvPr id="90" name="Google Shape;90;p1"/>
          <p:cNvSpPr txBox="1"/>
          <p:nvPr/>
        </p:nvSpPr>
        <p:spPr>
          <a:xfrm>
            <a:off x="5152814" y="8488965"/>
            <a:ext cx="13793100" cy="13083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8500"/>
              <a:buFont typeface="Arial"/>
              <a:buNone/>
            </a:pPr>
            <a:r>
              <a:rPr b="1" i="0" lang="en-US" sz="8500" u="none" cap="none" strike="noStrike">
                <a:solidFill>
                  <a:srgbClr val="BEBEBE"/>
                </a:solidFill>
                <a:latin typeface="Arial"/>
                <a:ea typeface="Arial"/>
                <a:cs typeface="Arial"/>
                <a:sym typeface="Arial"/>
              </a:rPr>
              <a:t>Environmental Data </a:t>
            </a:r>
            <a:endParaRPr b="0" i="0" sz="1400" u="none" cap="none" strike="noStrike">
              <a:solidFill>
                <a:srgbClr val="000000"/>
              </a:solidFill>
              <a:latin typeface="Arial"/>
              <a:ea typeface="Arial"/>
              <a:cs typeface="Arial"/>
              <a:sym typeface="Arial"/>
            </a:endParaRPr>
          </a:p>
        </p:txBody>
      </p:sp>
      <p:grpSp>
        <p:nvGrpSpPr>
          <p:cNvPr id="91" name="Google Shape;91;p1"/>
          <p:cNvGrpSpPr/>
          <p:nvPr/>
        </p:nvGrpSpPr>
        <p:grpSpPr>
          <a:xfrm>
            <a:off x="-965629" y="7242128"/>
            <a:ext cx="20784610" cy="2705291"/>
            <a:chOff x="0" y="-38100"/>
            <a:chExt cx="5474100" cy="712500"/>
          </a:xfrm>
        </p:grpSpPr>
        <p:sp>
          <p:nvSpPr>
            <p:cNvPr id="92" name="Google Shape;92;p1"/>
            <p:cNvSpPr/>
            <p:nvPr/>
          </p:nvSpPr>
          <p:spPr>
            <a:xfrm>
              <a:off x="0" y="0"/>
              <a:ext cx="5474019" cy="674286"/>
            </a:xfrm>
            <a:custGeom>
              <a:rect b="b" l="l" r="r" t="t"/>
              <a:pathLst>
                <a:path extrusionOk="0" h="674286" w="5474019">
                  <a:moveTo>
                    <a:pt x="0" y="0"/>
                  </a:moveTo>
                  <a:lnTo>
                    <a:pt x="5474019" y="0"/>
                  </a:lnTo>
                  <a:lnTo>
                    <a:pt x="5474019" y="674286"/>
                  </a:lnTo>
                  <a:lnTo>
                    <a:pt x="0" y="674286"/>
                  </a:lnTo>
                  <a:close/>
                </a:path>
              </a:pathLst>
            </a:custGeom>
            <a:solidFill>
              <a:srgbClr val="5B85A9">
                <a:alpha val="71370"/>
              </a:srgbClr>
            </a:solidFill>
            <a:ln>
              <a:noFill/>
            </a:ln>
          </p:spPr>
        </p:sp>
        <p:sp>
          <p:nvSpPr>
            <p:cNvPr id="93" name="Google Shape;93;p1"/>
            <p:cNvSpPr txBox="1"/>
            <p:nvPr/>
          </p:nvSpPr>
          <p:spPr>
            <a:xfrm>
              <a:off x="0" y="-38100"/>
              <a:ext cx="5474100" cy="7125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4" name="Google Shape;94;p1"/>
          <p:cNvSpPr/>
          <p:nvPr/>
        </p:nvSpPr>
        <p:spPr>
          <a:xfrm>
            <a:off x="715137" y="7215888"/>
            <a:ext cx="2645904" cy="2645904"/>
          </a:xfrm>
          <a:custGeom>
            <a:rect b="b" l="l" r="r" t="t"/>
            <a:pathLst>
              <a:path extrusionOk="0" h="2645904" w="2645904">
                <a:moveTo>
                  <a:pt x="0" y="0"/>
                </a:moveTo>
                <a:lnTo>
                  <a:pt x="2645904" y="0"/>
                </a:lnTo>
                <a:lnTo>
                  <a:pt x="2645904" y="2645904"/>
                </a:lnTo>
                <a:lnTo>
                  <a:pt x="0" y="2645904"/>
                </a:lnTo>
                <a:lnTo>
                  <a:pt x="0" y="0"/>
                </a:lnTo>
                <a:close/>
              </a:path>
            </a:pathLst>
          </a:custGeom>
          <a:blipFill rotWithShape="1">
            <a:blip r:embed="rId4">
              <a:alphaModFix/>
            </a:blip>
            <a:stretch>
              <a:fillRect b="-6489" l="-14088" r="-13468" t="-1939"/>
            </a:stretch>
          </a:blipFill>
          <a:ln>
            <a:noFill/>
          </a:ln>
        </p:spPr>
      </p:sp>
      <p:sp>
        <p:nvSpPr>
          <p:cNvPr id="95" name="Google Shape;95;p1"/>
          <p:cNvSpPr txBox="1"/>
          <p:nvPr/>
        </p:nvSpPr>
        <p:spPr>
          <a:xfrm rot="-844634">
            <a:off x="3221930" y="8570775"/>
            <a:ext cx="1118696" cy="1102543"/>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Clr>
                <a:srgbClr val="000000"/>
              </a:buClr>
              <a:buSzPts val="6453"/>
              <a:buFont typeface="Arial"/>
              <a:buNone/>
            </a:pPr>
            <a:r>
              <a:rPr b="0" i="0" lang="en-US" sz="6453" u="none" cap="none" strike="noStrike">
                <a:solidFill>
                  <a:srgbClr val="FFFFFF"/>
                </a:solidFill>
                <a:latin typeface="Finger Paint"/>
                <a:ea typeface="Finger Paint"/>
                <a:cs typeface="Finger Paint"/>
                <a:sym typeface="Finger Paint"/>
              </a:rPr>
              <a:t>2.0</a:t>
            </a:r>
            <a:endParaRPr b="0" i="0" sz="1400" u="none" cap="none" strike="noStrike">
              <a:solidFill>
                <a:srgbClr val="000000"/>
              </a:solidFill>
              <a:latin typeface="Arial"/>
              <a:ea typeface="Arial"/>
              <a:cs typeface="Arial"/>
              <a:sym typeface="Arial"/>
            </a:endParaRPr>
          </a:p>
        </p:txBody>
      </p:sp>
      <p:grpSp>
        <p:nvGrpSpPr>
          <p:cNvPr id="96" name="Google Shape;96;p1"/>
          <p:cNvGrpSpPr/>
          <p:nvPr/>
        </p:nvGrpSpPr>
        <p:grpSpPr>
          <a:xfrm>
            <a:off x="13469275" y="406400"/>
            <a:ext cx="4335300" cy="458700"/>
            <a:chOff x="8630575" y="901700"/>
            <a:chExt cx="4335300" cy="458700"/>
          </a:xfrm>
        </p:grpSpPr>
        <p:sp>
          <p:nvSpPr>
            <p:cNvPr id="97" name="Google Shape;97;p1"/>
            <p:cNvSpPr/>
            <p:nvPr/>
          </p:nvSpPr>
          <p:spPr>
            <a:xfrm>
              <a:off x="8630575" y="901700"/>
              <a:ext cx="43353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8" name="Google Shape;98;p1"/>
            <p:cNvSpPr txBox="1"/>
            <p:nvPr/>
          </p:nvSpPr>
          <p:spPr>
            <a:xfrm>
              <a:off x="8811747" y="977150"/>
              <a:ext cx="39945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 DISCIPLINE-SPECIFIC MODULE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38" name="Shape 238"/>
        <p:cNvGrpSpPr/>
        <p:nvPr/>
      </p:nvGrpSpPr>
      <p:grpSpPr>
        <a:xfrm>
          <a:off x="0" y="0"/>
          <a:ext cx="0" cy="0"/>
          <a:chOff x="0" y="0"/>
          <a:chExt cx="0" cy="0"/>
        </a:xfrm>
      </p:grpSpPr>
      <p:sp>
        <p:nvSpPr>
          <p:cNvPr id="239" name="Google Shape;239;p10"/>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40" name="Google Shape;240;p10"/>
          <p:cNvSpPr/>
          <p:nvPr/>
        </p:nvSpPr>
        <p:spPr>
          <a:xfrm>
            <a:off x="12109962"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5B85A9"/>
          </a:solidFill>
          <a:ln>
            <a:noFill/>
          </a:ln>
        </p:spPr>
      </p:sp>
      <p:sp>
        <p:nvSpPr>
          <p:cNvPr id="241" name="Google Shape;241;p10"/>
          <p:cNvSpPr/>
          <p:nvPr/>
        </p:nvSpPr>
        <p:spPr>
          <a:xfrm>
            <a:off x="12109962" y="0"/>
            <a:ext cx="6177546" cy="9715500"/>
          </a:xfrm>
          <a:custGeom>
            <a:rect b="b" l="l" r="r" t="t"/>
            <a:pathLst>
              <a:path extrusionOk="0" h="1278300" w="812800">
                <a:moveTo>
                  <a:pt x="0" y="0"/>
                </a:moveTo>
                <a:lnTo>
                  <a:pt x="812800" y="0"/>
                </a:lnTo>
                <a:lnTo>
                  <a:pt x="812800" y="1278300"/>
                </a:lnTo>
                <a:lnTo>
                  <a:pt x="0" y="1278300"/>
                </a:lnTo>
                <a:close/>
              </a:path>
            </a:pathLst>
          </a:custGeom>
          <a:blipFill rotWithShape="1">
            <a:blip r:embed="rId3">
              <a:alphaModFix/>
            </a:blip>
            <a:stretch>
              <a:fillRect b="0" l="-21439" r="-99267" t="0"/>
            </a:stretch>
          </a:blipFill>
          <a:ln>
            <a:noFill/>
          </a:ln>
        </p:spPr>
      </p:sp>
      <p:sp>
        <p:nvSpPr>
          <p:cNvPr id="242" name="Google Shape;242;p10"/>
          <p:cNvSpPr txBox="1"/>
          <p:nvPr/>
        </p:nvSpPr>
        <p:spPr>
          <a:xfrm>
            <a:off x="12109637" y="8999388"/>
            <a:ext cx="6178200" cy="716100"/>
          </a:xfrm>
          <a:prstGeom prst="rect">
            <a:avLst/>
          </a:prstGeom>
          <a:noFill/>
          <a:ln>
            <a:noFill/>
          </a:ln>
        </p:spPr>
        <p:txBody>
          <a:bodyPr anchorCtr="0" anchor="ctr" bIns="50800" lIns="50800" spcFirstLastPara="1" rIns="50800" wrap="square" tIns="50800">
            <a:noAutofit/>
          </a:bodyPr>
          <a:lstStyle/>
          <a:p>
            <a:pPr indent="0" lvl="0" marL="0" marR="0" rtl="0" algn="ctr">
              <a:lnSpc>
                <a:spcPct val="140025"/>
              </a:lnSpc>
              <a:spcBef>
                <a:spcPts val="0"/>
              </a:spcBef>
              <a:spcAft>
                <a:spcPts val="0"/>
              </a:spcAft>
              <a:buClr>
                <a:srgbClr val="000000"/>
              </a:buClr>
              <a:buSzPts val="1599"/>
              <a:buFont typeface="Arial"/>
              <a:buNone/>
            </a:pPr>
            <a:r>
              <a:rPr b="0" i="0" lang="en-US" sz="1599" u="none" cap="none" strike="noStrike">
                <a:solidFill>
                  <a:srgbClr val="FFFFFF"/>
                </a:solidFill>
                <a:latin typeface="Arial"/>
                <a:ea typeface="Arial"/>
                <a:cs typeface="Arial"/>
                <a:sym typeface="Arial"/>
              </a:rPr>
              <a:t>Photo by </a:t>
            </a:r>
            <a:r>
              <a:rPr b="0" i="0" lang="en-US" sz="1599" u="sng" cap="none" strike="noStrike">
                <a:solidFill>
                  <a:srgbClr val="FFFFFF"/>
                </a:solidFill>
                <a:latin typeface="Arial"/>
                <a:ea typeface="Arial"/>
                <a:cs typeface="Arial"/>
                <a:sym typeface="Arial"/>
                <a:hlinkClick r:id="rId4">
                  <a:extLst>
                    <a:ext uri="{A12FA001-AC4F-418D-AE19-62706E023703}">
                      <ahyp:hlinkClr val="tx"/>
                    </a:ext>
                  </a:extLst>
                </a:hlinkClick>
              </a:rPr>
              <a:t>Carlos Muza</a:t>
            </a:r>
            <a:r>
              <a:rPr b="0" i="0" lang="en-US" sz="1599" u="none" cap="none" strike="noStrike">
                <a:solidFill>
                  <a:srgbClr val="FFFFFF"/>
                </a:solidFill>
                <a:latin typeface="Arial"/>
                <a:ea typeface="Arial"/>
                <a:cs typeface="Arial"/>
                <a:sym typeface="Arial"/>
              </a:rPr>
              <a:t> on </a:t>
            </a:r>
            <a:r>
              <a:rPr b="0" i="0" lang="en-US" sz="1599" u="sng" cap="none" strike="noStrike">
                <a:solidFill>
                  <a:srgbClr val="FFFFFF"/>
                </a:solidFill>
                <a:latin typeface="Arial"/>
                <a:ea typeface="Arial"/>
                <a:cs typeface="Arial"/>
                <a:sym typeface="Arial"/>
                <a:hlinkClick r:id="rId5">
                  <a:extLst>
                    <a:ext uri="{A12FA001-AC4F-418D-AE19-62706E023703}">
                      <ahyp:hlinkClr val="tx"/>
                    </a:ext>
                  </a:extLst>
                </a:hlinkClick>
              </a:rPr>
              <a:t>Unsplash</a:t>
            </a:r>
            <a:endParaRPr b="0" i="0" sz="1400" u="none" cap="none" strike="noStrike">
              <a:solidFill>
                <a:srgbClr val="000000"/>
              </a:solidFill>
              <a:latin typeface="Arial"/>
              <a:ea typeface="Arial"/>
              <a:cs typeface="Arial"/>
              <a:sym typeface="Arial"/>
            </a:endParaRPr>
          </a:p>
        </p:txBody>
      </p:sp>
      <p:sp>
        <p:nvSpPr>
          <p:cNvPr id="243" name="Google Shape;243;p10"/>
          <p:cNvSpPr txBox="1"/>
          <p:nvPr/>
        </p:nvSpPr>
        <p:spPr>
          <a:xfrm>
            <a:off x="1028700" y="3080402"/>
            <a:ext cx="10179900" cy="3458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4A4849"/>
                </a:solidFill>
                <a:latin typeface="Arial"/>
                <a:ea typeface="Arial"/>
                <a:cs typeface="Arial"/>
                <a:sym typeface="Arial"/>
              </a:rPr>
              <a:t>Data Sovereignty in Action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600"/>
              <a:buFont typeface="Arial"/>
              <a:buNone/>
            </a:pPr>
            <a:r>
              <a:rPr b="0" i="0" lang="en-US" sz="2600" u="none" cap="none" strike="noStrike">
                <a:solidFill>
                  <a:srgbClr val="4A4849"/>
                </a:solidFill>
                <a:latin typeface="Arial"/>
                <a:ea typeface="Arial"/>
                <a:cs typeface="Arial"/>
                <a:sym typeface="Arial"/>
              </a:rPr>
              <a:t>Marginalized communities worldwide are advocating for control over climate research impacting their lands. By incorporating traditional environmental knowledge (TEK) and ethical data practices, these communities can assert their rights and influence climate strategies. </a:t>
            </a:r>
            <a:endParaRPr b="0" i="0" sz="1400" u="none" cap="none" strike="noStrike">
              <a:solidFill>
                <a:srgbClr val="000000"/>
              </a:solidFill>
              <a:latin typeface="Arial"/>
              <a:ea typeface="Arial"/>
              <a:cs typeface="Arial"/>
              <a:sym typeface="Arial"/>
            </a:endParaRPr>
          </a:p>
          <a:p>
            <a:pPr indent="-393700" lvl="1" marL="457200" marR="0" rtl="0" algn="l">
              <a:lnSpc>
                <a:spcPct val="100000"/>
              </a:lnSpc>
              <a:spcBef>
                <a:spcPts val="1000"/>
              </a:spcBef>
              <a:spcAft>
                <a:spcPts val="0"/>
              </a:spcAft>
              <a:buClr>
                <a:srgbClr val="4A4849"/>
              </a:buClr>
              <a:buSzPts val="2600"/>
              <a:buFont typeface="Arial"/>
              <a:buChar char="•"/>
            </a:pPr>
            <a:r>
              <a:rPr b="0" i="0" lang="en-US" sz="2600" u="none" cap="none" strike="noStrike">
                <a:solidFill>
                  <a:srgbClr val="4A4849"/>
                </a:solidFill>
                <a:latin typeface="Arial"/>
                <a:ea typeface="Arial"/>
                <a:cs typeface="Arial"/>
                <a:sym typeface="Arial"/>
              </a:rPr>
              <a:t>An example is the use of participatory research methods that prioritize community insights, ensuring data-driven decisions align with local priorities. </a:t>
            </a:r>
            <a:endParaRPr b="0" i="0" sz="1400" u="none" cap="none" strike="noStrike">
              <a:solidFill>
                <a:srgbClr val="000000"/>
              </a:solidFill>
              <a:latin typeface="Arial"/>
              <a:ea typeface="Arial"/>
              <a:cs typeface="Arial"/>
              <a:sym typeface="Arial"/>
            </a:endParaRPr>
          </a:p>
        </p:txBody>
      </p:sp>
      <p:sp>
        <p:nvSpPr>
          <p:cNvPr id="244" name="Google Shape;244;p10"/>
          <p:cNvSpPr txBox="1"/>
          <p:nvPr/>
        </p:nvSpPr>
        <p:spPr>
          <a:xfrm>
            <a:off x="962025" y="1133475"/>
            <a:ext cx="97251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Introduction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52" name="Shape 252"/>
        <p:cNvGrpSpPr/>
        <p:nvPr/>
      </p:nvGrpSpPr>
      <p:grpSpPr>
        <a:xfrm>
          <a:off x="0" y="0"/>
          <a:ext cx="0" cy="0"/>
          <a:chOff x="0" y="0"/>
          <a:chExt cx="0" cy="0"/>
        </a:xfrm>
      </p:grpSpPr>
      <p:sp>
        <p:nvSpPr>
          <p:cNvPr id="253" name="Google Shape;253;p11"/>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grpSp>
        <p:nvGrpSpPr>
          <p:cNvPr id="254" name="Google Shape;254;p11"/>
          <p:cNvGrpSpPr/>
          <p:nvPr/>
        </p:nvGrpSpPr>
        <p:grpSpPr>
          <a:xfrm>
            <a:off x="7252068" y="1631380"/>
            <a:ext cx="9972000" cy="3838641"/>
            <a:chOff x="0" y="-47625"/>
            <a:chExt cx="13296000" cy="5118188"/>
          </a:xfrm>
        </p:grpSpPr>
        <p:sp>
          <p:nvSpPr>
            <p:cNvPr id="255" name="Google Shape;255;p11"/>
            <p:cNvSpPr txBox="1"/>
            <p:nvPr/>
          </p:nvSpPr>
          <p:spPr>
            <a:xfrm>
              <a:off x="0" y="587663"/>
              <a:ext cx="13296000" cy="448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101"/>
                <a:buFont typeface="Arial"/>
                <a:buNone/>
              </a:pPr>
              <a:r>
                <a:rPr b="0" i="0" lang="en-US" sz="2101" u="none" cap="none" strike="noStrike">
                  <a:solidFill>
                    <a:srgbClr val="4A4849"/>
                  </a:solidFill>
                  <a:latin typeface="Arial"/>
                  <a:ea typeface="Arial"/>
                  <a:cs typeface="Arial"/>
                  <a:sym typeface="Arial"/>
                </a:rPr>
                <a:t>Analyze the selected dataset using the following prompts:</a:t>
              </a:r>
              <a:endParaRPr b="0" i="0" sz="1400" u="none" cap="none" strike="noStrike">
                <a:solidFill>
                  <a:srgbClr val="000000"/>
                </a:solidFill>
                <a:latin typeface="Arial"/>
                <a:ea typeface="Arial"/>
                <a:cs typeface="Arial"/>
                <a:sym typeface="Arial"/>
              </a:endParaRPr>
            </a:p>
            <a:p>
              <a:pPr indent="-358496" lvl="1" marL="453683" marR="0" rtl="0" algn="l">
                <a:lnSpc>
                  <a:spcPct val="100000"/>
                </a:lnSpc>
                <a:spcBef>
                  <a:spcPts val="1000"/>
                </a:spcBef>
                <a:spcAft>
                  <a:spcPts val="0"/>
                </a:spcAft>
                <a:buClr>
                  <a:srgbClr val="4A4849"/>
                </a:buClr>
                <a:buSzPts val="2101"/>
                <a:buFont typeface="Arial"/>
                <a:buChar char="•"/>
              </a:pPr>
              <a:r>
                <a:rPr b="1" i="0" lang="en-US" sz="2101" u="none" cap="none" strike="noStrike">
                  <a:solidFill>
                    <a:srgbClr val="4A4849"/>
                  </a:solidFill>
                  <a:latin typeface="Arial"/>
                  <a:ea typeface="Arial"/>
                  <a:cs typeface="Arial"/>
                  <a:sym typeface="Arial"/>
                </a:rPr>
                <a:t>Impact Assessment:</a:t>
              </a:r>
              <a:r>
                <a:rPr b="0" i="0" lang="en-US" sz="2101" u="none" cap="none" strike="noStrike">
                  <a:solidFill>
                    <a:srgbClr val="4A4849"/>
                  </a:solidFill>
                  <a:latin typeface="Arial"/>
                  <a:ea typeface="Arial"/>
                  <a:cs typeface="Arial"/>
                  <a:sym typeface="Arial"/>
                </a:rPr>
                <a:t> Which communities or groups are most impacted by the environmental issues shown in the dataset? What are the consequences of data gaps for these communities?</a:t>
              </a:r>
              <a:endParaRPr b="0" i="0" sz="1400" u="none" cap="none" strike="noStrike">
                <a:solidFill>
                  <a:srgbClr val="000000"/>
                </a:solidFill>
                <a:latin typeface="Arial"/>
                <a:ea typeface="Arial"/>
                <a:cs typeface="Arial"/>
                <a:sym typeface="Arial"/>
              </a:endParaRPr>
            </a:p>
            <a:p>
              <a:pPr indent="-358496" lvl="1" marL="453683" marR="0" rtl="0" algn="l">
                <a:lnSpc>
                  <a:spcPct val="100000"/>
                </a:lnSpc>
                <a:spcBef>
                  <a:spcPts val="0"/>
                </a:spcBef>
                <a:spcAft>
                  <a:spcPts val="0"/>
                </a:spcAft>
                <a:buClr>
                  <a:srgbClr val="4A4849"/>
                </a:buClr>
                <a:buSzPts val="2101"/>
                <a:buFont typeface="Arial"/>
                <a:buChar char="•"/>
              </a:pPr>
              <a:r>
                <a:rPr b="1" i="0" lang="en-US" sz="2101" u="none" cap="none" strike="noStrike">
                  <a:solidFill>
                    <a:srgbClr val="4A4849"/>
                  </a:solidFill>
                  <a:latin typeface="Arial"/>
                  <a:ea typeface="Arial"/>
                  <a:cs typeface="Arial"/>
                  <a:sym typeface="Arial"/>
                </a:rPr>
                <a:t>Bias and Power Dynamics:</a:t>
              </a:r>
              <a:r>
                <a:rPr b="0" i="0" lang="en-US" sz="2101" u="none" cap="none" strike="noStrike">
                  <a:solidFill>
                    <a:srgbClr val="4A4849"/>
                  </a:solidFill>
                  <a:latin typeface="Arial"/>
                  <a:ea typeface="Arial"/>
                  <a:cs typeface="Arial"/>
                  <a:sym typeface="Arial"/>
                </a:rPr>
                <a:t> Who controls the data collection and dissemination (government, private entities, etc.)? How might these power structures influence what data is collected and how it is used?</a:t>
              </a:r>
              <a:endParaRPr b="0" i="0" sz="1400" u="none" cap="none" strike="noStrike">
                <a:solidFill>
                  <a:srgbClr val="000000"/>
                </a:solidFill>
                <a:latin typeface="Arial"/>
                <a:ea typeface="Arial"/>
                <a:cs typeface="Arial"/>
                <a:sym typeface="Arial"/>
              </a:endParaRPr>
            </a:p>
            <a:p>
              <a:pPr indent="-358496" lvl="1" marL="453683" marR="0" rtl="0" algn="l">
                <a:lnSpc>
                  <a:spcPct val="100000"/>
                </a:lnSpc>
                <a:spcBef>
                  <a:spcPts val="0"/>
                </a:spcBef>
                <a:spcAft>
                  <a:spcPts val="0"/>
                </a:spcAft>
                <a:buClr>
                  <a:srgbClr val="4A4849"/>
                </a:buClr>
                <a:buSzPts val="2101"/>
                <a:buFont typeface="Arial"/>
                <a:buChar char="•"/>
              </a:pPr>
              <a:r>
                <a:rPr b="1" i="0" lang="en-US" sz="2101" u="none" cap="none" strike="noStrike">
                  <a:solidFill>
                    <a:srgbClr val="4A4849"/>
                  </a:solidFill>
                  <a:latin typeface="Arial"/>
                  <a:ea typeface="Arial"/>
                  <a:cs typeface="Arial"/>
                  <a:sym typeface="Arial"/>
                </a:rPr>
                <a:t>Community Implications:</a:t>
              </a:r>
              <a:r>
                <a:rPr b="0" i="0" lang="en-US" sz="2101" u="none" cap="none" strike="noStrike">
                  <a:solidFill>
                    <a:srgbClr val="4A4849"/>
                  </a:solidFill>
                  <a:latin typeface="Arial"/>
                  <a:ea typeface="Arial"/>
                  <a:cs typeface="Arial"/>
                  <a:sym typeface="Arial"/>
                </a:rPr>
                <a:t> How does the lack of community input or control affect the fairness of the dataset? What stories or realities might be missing due to the dataset’s limitations?</a:t>
              </a:r>
              <a:endParaRPr b="0" i="0" sz="1400" u="none" cap="none" strike="noStrike">
                <a:solidFill>
                  <a:srgbClr val="000000"/>
                </a:solidFill>
                <a:latin typeface="Arial"/>
                <a:ea typeface="Arial"/>
                <a:cs typeface="Arial"/>
                <a:sym typeface="Arial"/>
              </a:endParaRPr>
            </a:p>
          </p:txBody>
        </p:sp>
        <p:sp>
          <p:nvSpPr>
            <p:cNvPr id="256" name="Google Shape;256;p11"/>
            <p:cNvSpPr txBox="1"/>
            <p:nvPr/>
          </p:nvSpPr>
          <p:spPr>
            <a:xfrm>
              <a:off x="0" y="-47625"/>
              <a:ext cx="13296000" cy="472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1"/>
                <a:buFont typeface="Arial"/>
                <a:buNone/>
              </a:pPr>
              <a:r>
                <a:rPr b="1" i="0" lang="en-US" sz="2301" u="none" cap="none" strike="noStrike">
                  <a:solidFill>
                    <a:srgbClr val="4A4849"/>
                  </a:solidFill>
                  <a:latin typeface="Arial"/>
                  <a:ea typeface="Arial"/>
                  <a:cs typeface="Arial"/>
                  <a:sym typeface="Arial"/>
                </a:rPr>
                <a:t>Step 3: Environmental Justice Analysis (15 min)</a:t>
              </a:r>
              <a:endParaRPr b="0" i="0" sz="1400" u="none" cap="none" strike="noStrike">
                <a:solidFill>
                  <a:srgbClr val="000000"/>
                </a:solidFill>
                <a:latin typeface="Arial"/>
                <a:ea typeface="Arial"/>
                <a:cs typeface="Arial"/>
                <a:sym typeface="Arial"/>
              </a:endParaRPr>
            </a:p>
          </p:txBody>
        </p:sp>
      </p:grpSp>
      <p:sp>
        <p:nvSpPr>
          <p:cNvPr id="257" name="Google Shape;257;p11"/>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258" name="Google Shape;258;p11"/>
          <p:cNvGrpSpPr/>
          <p:nvPr/>
        </p:nvGrpSpPr>
        <p:grpSpPr>
          <a:xfrm>
            <a:off x="7234405" y="6092923"/>
            <a:ext cx="10007325" cy="1574916"/>
            <a:chOff x="0" y="-47625"/>
            <a:chExt cx="13343100" cy="2099888"/>
          </a:xfrm>
        </p:grpSpPr>
        <p:sp>
          <p:nvSpPr>
            <p:cNvPr id="259" name="Google Shape;259;p11"/>
            <p:cNvSpPr txBox="1"/>
            <p:nvPr/>
          </p:nvSpPr>
          <p:spPr>
            <a:xfrm>
              <a:off x="0" y="587663"/>
              <a:ext cx="13343100" cy="146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101"/>
                <a:buFont typeface="Arial"/>
                <a:buNone/>
              </a:pPr>
              <a:r>
                <a:rPr b="0" i="0" lang="en-US" sz="2101" u="none" cap="none" strike="noStrike">
                  <a:solidFill>
                    <a:srgbClr val="4A4849"/>
                  </a:solidFill>
                  <a:latin typeface="Arial"/>
                  <a:ea typeface="Arial"/>
                  <a:cs typeface="Arial"/>
                  <a:sym typeface="Arial"/>
                </a:rPr>
                <a:t>Discuss and document insights, focusing on potential opportunities for:</a:t>
              </a:r>
              <a:endParaRPr b="0" i="0" sz="1400" u="none" cap="none" strike="noStrike">
                <a:solidFill>
                  <a:srgbClr val="000000"/>
                </a:solidFill>
                <a:latin typeface="Arial"/>
                <a:ea typeface="Arial"/>
                <a:cs typeface="Arial"/>
                <a:sym typeface="Arial"/>
              </a:endParaRPr>
            </a:p>
            <a:p>
              <a:pPr indent="-358496" lvl="1" marL="453683" marR="0" rtl="0" algn="l">
                <a:lnSpc>
                  <a:spcPct val="100000"/>
                </a:lnSpc>
                <a:spcBef>
                  <a:spcPts val="1000"/>
                </a:spcBef>
                <a:spcAft>
                  <a:spcPts val="0"/>
                </a:spcAft>
                <a:buClr>
                  <a:srgbClr val="4A4849"/>
                </a:buClr>
                <a:buSzPts val="2101"/>
                <a:buFont typeface="Arial"/>
                <a:buChar char="•"/>
              </a:pPr>
              <a:r>
                <a:rPr b="0" i="0" lang="en-US" sz="2101" u="none" cap="none" strike="noStrike">
                  <a:solidFill>
                    <a:srgbClr val="4A4849"/>
                  </a:solidFill>
                  <a:latin typeface="Arial"/>
                  <a:ea typeface="Arial"/>
                  <a:cs typeface="Arial"/>
                  <a:sym typeface="Arial"/>
                </a:rPr>
                <a:t>Redesign and enhancing environmental justice.</a:t>
              </a:r>
              <a:endParaRPr b="0" i="0" sz="1400" u="none" cap="none" strike="noStrike">
                <a:solidFill>
                  <a:srgbClr val="000000"/>
                </a:solidFill>
                <a:latin typeface="Arial"/>
                <a:ea typeface="Arial"/>
                <a:cs typeface="Arial"/>
                <a:sym typeface="Arial"/>
              </a:endParaRPr>
            </a:p>
            <a:p>
              <a:pPr indent="-358496" lvl="1" marL="453683" marR="0" rtl="0" algn="l">
                <a:lnSpc>
                  <a:spcPct val="100000"/>
                </a:lnSpc>
                <a:spcBef>
                  <a:spcPts val="0"/>
                </a:spcBef>
                <a:spcAft>
                  <a:spcPts val="0"/>
                </a:spcAft>
                <a:buClr>
                  <a:srgbClr val="4A4849"/>
                </a:buClr>
                <a:buSzPts val="2101"/>
                <a:buFont typeface="Arial"/>
                <a:buChar char="•"/>
              </a:pPr>
              <a:r>
                <a:rPr b="0" i="0" lang="en-US" sz="2101" u="none" cap="none" strike="noStrike">
                  <a:solidFill>
                    <a:srgbClr val="4A4849"/>
                  </a:solidFill>
                  <a:latin typeface="Arial"/>
                  <a:ea typeface="Arial"/>
                  <a:cs typeface="Arial"/>
                  <a:sym typeface="Arial"/>
                </a:rPr>
                <a:t>Collaborative approaches and partnerships</a:t>
              </a:r>
              <a:endParaRPr b="0" i="0" sz="1400" u="none" cap="none" strike="noStrike">
                <a:solidFill>
                  <a:srgbClr val="000000"/>
                </a:solidFill>
                <a:latin typeface="Arial"/>
                <a:ea typeface="Arial"/>
                <a:cs typeface="Arial"/>
                <a:sym typeface="Arial"/>
              </a:endParaRPr>
            </a:p>
          </p:txBody>
        </p:sp>
        <p:sp>
          <p:nvSpPr>
            <p:cNvPr id="260" name="Google Shape;260;p11"/>
            <p:cNvSpPr txBox="1"/>
            <p:nvPr/>
          </p:nvSpPr>
          <p:spPr>
            <a:xfrm>
              <a:off x="0" y="-47625"/>
              <a:ext cx="13343100" cy="472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1"/>
                <a:buFont typeface="Arial"/>
                <a:buNone/>
              </a:pPr>
              <a:r>
                <a:rPr b="1" i="0" lang="en-US" sz="2301" u="none" cap="none" strike="noStrike">
                  <a:solidFill>
                    <a:srgbClr val="4A4849"/>
                  </a:solidFill>
                  <a:latin typeface="Arial"/>
                  <a:ea typeface="Arial"/>
                  <a:cs typeface="Arial"/>
                  <a:sym typeface="Arial"/>
                </a:rPr>
                <a:t>Step 4: Group Discussion &amp; Recommendations (15 min)</a:t>
              </a:r>
              <a:endParaRPr b="0" i="0" sz="1400" u="none" cap="none" strike="noStrike">
                <a:solidFill>
                  <a:srgbClr val="000000"/>
                </a:solidFill>
                <a:latin typeface="Arial"/>
                <a:ea typeface="Arial"/>
                <a:cs typeface="Arial"/>
                <a:sym typeface="Arial"/>
              </a:endParaRPr>
            </a:p>
          </p:txBody>
        </p:sp>
      </p:grpSp>
      <p:sp>
        <p:nvSpPr>
          <p:cNvPr id="261" name="Google Shape;261;p11"/>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DATA JUSTICE MAPPING</a:t>
            </a:r>
            <a:endParaRPr b="0" i="0" sz="1400" u="none" cap="none" strike="noStrike">
              <a:solidFill>
                <a:srgbClr val="000000"/>
              </a:solidFill>
              <a:latin typeface="Arial"/>
              <a:ea typeface="Arial"/>
              <a:cs typeface="Arial"/>
              <a:sym typeface="Arial"/>
            </a:endParaRPr>
          </a:p>
        </p:txBody>
      </p:sp>
      <p:grpSp>
        <p:nvGrpSpPr>
          <p:cNvPr id="262" name="Google Shape;262;p11"/>
          <p:cNvGrpSpPr/>
          <p:nvPr/>
        </p:nvGrpSpPr>
        <p:grpSpPr>
          <a:xfrm>
            <a:off x="1028700" y="2828990"/>
            <a:ext cx="5179725" cy="2868441"/>
            <a:chOff x="0" y="-47625"/>
            <a:chExt cx="6906300" cy="3824588"/>
          </a:xfrm>
        </p:grpSpPr>
        <p:sp>
          <p:nvSpPr>
            <p:cNvPr id="263" name="Google Shape;263;p11"/>
            <p:cNvSpPr txBox="1"/>
            <p:nvPr/>
          </p:nvSpPr>
          <p:spPr>
            <a:xfrm>
              <a:off x="0" y="587663"/>
              <a:ext cx="6906300" cy="318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101"/>
                <a:buFont typeface="Arial"/>
                <a:buNone/>
              </a:pPr>
              <a:r>
                <a:rPr b="0" i="0" lang="en-US" sz="2101" u="none" cap="none" strike="noStrike">
                  <a:solidFill>
                    <a:srgbClr val="4A4849"/>
                  </a:solidFill>
                  <a:latin typeface="Arial"/>
                  <a:ea typeface="Arial"/>
                  <a:cs typeface="Arial"/>
                  <a:sym typeface="Arial"/>
                </a:rPr>
                <a:t>Select an environmental dataset, such as:</a:t>
              </a:r>
              <a:endParaRPr b="0" i="0" sz="1400" u="none" cap="none" strike="noStrike">
                <a:solidFill>
                  <a:srgbClr val="000000"/>
                </a:solidFill>
                <a:latin typeface="Arial"/>
                <a:ea typeface="Arial"/>
                <a:cs typeface="Arial"/>
                <a:sym typeface="Arial"/>
              </a:endParaRPr>
            </a:p>
            <a:p>
              <a:pPr indent="-358496" lvl="1" marL="453683" marR="0" rtl="0" algn="l">
                <a:lnSpc>
                  <a:spcPct val="100000"/>
                </a:lnSpc>
                <a:spcBef>
                  <a:spcPts val="1000"/>
                </a:spcBef>
                <a:spcAft>
                  <a:spcPts val="0"/>
                </a:spcAft>
                <a:buClr>
                  <a:srgbClr val="4A4849"/>
                </a:buClr>
                <a:buSzPts val="2101"/>
                <a:buFont typeface="Arial"/>
                <a:buChar char="•"/>
              </a:pPr>
              <a:r>
                <a:rPr b="0" i="0" lang="en-US" sz="2101" u="sng" cap="none" strike="noStrike">
                  <a:solidFill>
                    <a:srgbClr val="4A4849"/>
                  </a:solidFill>
                  <a:latin typeface="Arial"/>
                  <a:ea typeface="Arial"/>
                  <a:cs typeface="Arial"/>
                  <a:sym typeface="Arial"/>
                  <a:hlinkClick r:id="rId3">
                    <a:extLst>
                      <a:ext uri="{A12FA001-AC4F-418D-AE19-62706E023703}">
                        <ahyp:hlinkClr val="tx"/>
                      </a:ext>
                    </a:extLst>
                  </a:hlinkClick>
                </a:rPr>
                <a:t>Air Quality Data</a:t>
              </a:r>
              <a:r>
                <a:rPr b="0" i="0" lang="en-US" sz="2101" u="none" cap="none" strike="noStrike">
                  <a:solidFill>
                    <a:srgbClr val="4A4849"/>
                  </a:solidFill>
                  <a:latin typeface="Arial"/>
                  <a:ea typeface="Arial"/>
                  <a:cs typeface="Arial"/>
                  <a:sym typeface="Arial"/>
                </a:rPr>
                <a:t> (EPA Air Quality System or OpenAQ)</a:t>
              </a:r>
              <a:endParaRPr b="0" i="0" sz="1400" u="none" cap="none" strike="noStrike">
                <a:solidFill>
                  <a:srgbClr val="000000"/>
                </a:solidFill>
                <a:latin typeface="Arial"/>
                <a:ea typeface="Arial"/>
                <a:cs typeface="Arial"/>
                <a:sym typeface="Arial"/>
              </a:endParaRPr>
            </a:p>
            <a:p>
              <a:pPr indent="-358496" lvl="1" marL="453683" marR="0" rtl="0" algn="l">
                <a:lnSpc>
                  <a:spcPct val="100000"/>
                </a:lnSpc>
                <a:spcBef>
                  <a:spcPts val="0"/>
                </a:spcBef>
                <a:spcAft>
                  <a:spcPts val="0"/>
                </a:spcAft>
                <a:buClr>
                  <a:srgbClr val="4A4849"/>
                </a:buClr>
                <a:buSzPts val="2101"/>
                <a:buFont typeface="Arial"/>
                <a:buChar char="•"/>
              </a:pPr>
              <a:r>
                <a:rPr b="0" i="0" lang="en-US" sz="2101" u="sng" cap="none" strike="noStrike">
                  <a:solidFill>
                    <a:srgbClr val="4A4849"/>
                  </a:solidFill>
                  <a:latin typeface="Arial"/>
                  <a:ea typeface="Arial"/>
                  <a:cs typeface="Arial"/>
                  <a:sym typeface="Arial"/>
                  <a:hlinkClick r:id="rId4">
                    <a:extLst>
                      <a:ext uri="{A12FA001-AC4F-418D-AE19-62706E023703}">
                        <ahyp:hlinkClr val="tx"/>
                      </a:ext>
                    </a:extLst>
                  </a:hlinkClick>
                </a:rPr>
                <a:t>Flood Risk Assessment</a:t>
              </a:r>
              <a:r>
                <a:rPr b="0" i="0" lang="en-US" sz="2101" u="none" cap="none" strike="noStrike">
                  <a:solidFill>
                    <a:srgbClr val="4A4849"/>
                  </a:solidFill>
                  <a:latin typeface="Arial"/>
                  <a:ea typeface="Arial"/>
                  <a:cs typeface="Arial"/>
                  <a:sym typeface="Arial"/>
                </a:rPr>
                <a:t> (FEMA National Flood Hazard Layer</a:t>
              </a:r>
              <a:endParaRPr b="0" i="0" sz="1400" u="none" cap="none" strike="noStrike">
                <a:solidFill>
                  <a:srgbClr val="000000"/>
                </a:solidFill>
                <a:latin typeface="Arial"/>
                <a:ea typeface="Arial"/>
                <a:cs typeface="Arial"/>
                <a:sym typeface="Arial"/>
              </a:endParaRPr>
            </a:p>
            <a:p>
              <a:pPr indent="-358496" lvl="1" marL="453683" marR="0" rtl="0" algn="l">
                <a:lnSpc>
                  <a:spcPct val="100000"/>
                </a:lnSpc>
                <a:spcBef>
                  <a:spcPts val="0"/>
                </a:spcBef>
                <a:spcAft>
                  <a:spcPts val="0"/>
                </a:spcAft>
                <a:buClr>
                  <a:srgbClr val="4A4849"/>
                </a:buClr>
                <a:buSzPts val="2101"/>
                <a:buFont typeface="Arial"/>
                <a:buChar char="•"/>
              </a:pPr>
              <a:r>
                <a:rPr b="0" i="0" lang="en-US" sz="2101" u="sng" cap="none" strike="noStrike">
                  <a:solidFill>
                    <a:srgbClr val="4A4849"/>
                  </a:solidFill>
                  <a:latin typeface="Arial"/>
                  <a:ea typeface="Arial"/>
                  <a:cs typeface="Arial"/>
                  <a:sym typeface="Arial"/>
                  <a:hlinkClick r:id="rId5">
                    <a:extLst>
                      <a:ext uri="{A12FA001-AC4F-418D-AE19-62706E023703}">
                        <ahyp:hlinkClr val="tx"/>
                      </a:ext>
                    </a:extLst>
                  </a:hlinkClick>
                </a:rPr>
                <a:t>Climate Vulnerability Index</a:t>
              </a:r>
              <a:r>
                <a:rPr b="0" i="0" lang="en-US" sz="2101" u="none" cap="none" strike="noStrike">
                  <a:solidFill>
                    <a:srgbClr val="4A4849"/>
                  </a:solidFill>
                  <a:latin typeface="Arial"/>
                  <a:ea typeface="Arial"/>
                  <a:cs typeface="Arial"/>
                  <a:sym typeface="Arial"/>
                </a:rPr>
                <a:t> (ND-GAIN Urban Adaptation Assessment)</a:t>
              </a:r>
              <a:endParaRPr b="0" i="0" sz="1400" u="none" cap="none" strike="noStrike">
                <a:solidFill>
                  <a:srgbClr val="000000"/>
                </a:solidFill>
                <a:latin typeface="Arial"/>
                <a:ea typeface="Arial"/>
                <a:cs typeface="Arial"/>
                <a:sym typeface="Arial"/>
              </a:endParaRPr>
            </a:p>
          </p:txBody>
        </p:sp>
        <p:sp>
          <p:nvSpPr>
            <p:cNvPr id="264" name="Google Shape;264;p11"/>
            <p:cNvSpPr txBox="1"/>
            <p:nvPr/>
          </p:nvSpPr>
          <p:spPr>
            <a:xfrm>
              <a:off x="0" y="-47625"/>
              <a:ext cx="6906300" cy="472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1"/>
                <a:buFont typeface="Arial"/>
                <a:buNone/>
              </a:pPr>
              <a:r>
                <a:rPr b="1" i="0" lang="en-US" sz="2301" u="none" cap="none" strike="noStrike">
                  <a:solidFill>
                    <a:srgbClr val="4A4849"/>
                  </a:solidFill>
                  <a:latin typeface="Arial"/>
                  <a:ea typeface="Arial"/>
                  <a:cs typeface="Arial"/>
                  <a:sym typeface="Arial"/>
                </a:rPr>
                <a:t>Step 1: Select Data Set (10 min)</a:t>
              </a:r>
              <a:endParaRPr b="0" i="0" sz="1400" u="none" cap="none" strike="noStrike">
                <a:solidFill>
                  <a:srgbClr val="000000"/>
                </a:solidFill>
                <a:latin typeface="Arial"/>
                <a:ea typeface="Arial"/>
                <a:cs typeface="Arial"/>
                <a:sym typeface="Arial"/>
              </a:endParaRPr>
            </a:p>
          </p:txBody>
        </p:sp>
      </p:grpSp>
      <p:grpSp>
        <p:nvGrpSpPr>
          <p:cNvPr id="265" name="Google Shape;265;p11"/>
          <p:cNvGrpSpPr/>
          <p:nvPr/>
        </p:nvGrpSpPr>
        <p:grpSpPr>
          <a:xfrm>
            <a:off x="1028700" y="6092913"/>
            <a:ext cx="5368950" cy="3191991"/>
            <a:chOff x="0" y="-47625"/>
            <a:chExt cx="7158600" cy="4255988"/>
          </a:xfrm>
        </p:grpSpPr>
        <p:sp>
          <p:nvSpPr>
            <p:cNvPr id="266" name="Google Shape;266;p11"/>
            <p:cNvSpPr txBox="1"/>
            <p:nvPr/>
          </p:nvSpPr>
          <p:spPr>
            <a:xfrm>
              <a:off x="0" y="587663"/>
              <a:ext cx="7158600" cy="362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101"/>
                <a:buFont typeface="Arial"/>
                <a:buNone/>
              </a:pPr>
              <a:r>
                <a:rPr b="0" i="0" lang="en-US" sz="2101" u="none" cap="none" strike="noStrike">
                  <a:solidFill>
                    <a:srgbClr val="4A4849"/>
                  </a:solidFill>
                  <a:latin typeface="Arial"/>
                  <a:ea typeface="Arial"/>
                  <a:cs typeface="Arial"/>
                  <a:sym typeface="Arial"/>
                </a:rPr>
                <a:t>Examine the dataset, focusing on:</a:t>
              </a:r>
              <a:endParaRPr b="0" i="0" sz="1400" u="none" cap="none" strike="noStrike">
                <a:solidFill>
                  <a:srgbClr val="000000"/>
                </a:solidFill>
                <a:latin typeface="Arial"/>
                <a:ea typeface="Arial"/>
                <a:cs typeface="Arial"/>
                <a:sym typeface="Arial"/>
              </a:endParaRPr>
            </a:p>
            <a:p>
              <a:pPr indent="-358496" lvl="1" marL="453683" marR="0" rtl="0" algn="l">
                <a:lnSpc>
                  <a:spcPct val="100000"/>
                </a:lnSpc>
                <a:spcBef>
                  <a:spcPts val="1000"/>
                </a:spcBef>
                <a:spcAft>
                  <a:spcPts val="0"/>
                </a:spcAft>
                <a:buClr>
                  <a:srgbClr val="4A4849"/>
                </a:buClr>
                <a:buSzPts val="2101"/>
                <a:buFont typeface="Arial"/>
                <a:buChar char="•"/>
              </a:pPr>
              <a:r>
                <a:rPr b="0" i="0" lang="en-US" sz="2101" u="none" cap="none" strike="noStrike">
                  <a:solidFill>
                    <a:srgbClr val="4A4849"/>
                  </a:solidFill>
                  <a:latin typeface="Arial"/>
                  <a:ea typeface="Arial"/>
                  <a:cs typeface="Arial"/>
                  <a:sym typeface="Arial"/>
                </a:rPr>
                <a:t>Geographical Coverage: Are certain areas or populations overrepresented or underrepresented?</a:t>
              </a:r>
              <a:endParaRPr b="0" i="0" sz="1400" u="none" cap="none" strike="noStrike">
                <a:solidFill>
                  <a:srgbClr val="000000"/>
                </a:solidFill>
                <a:latin typeface="Arial"/>
                <a:ea typeface="Arial"/>
                <a:cs typeface="Arial"/>
                <a:sym typeface="Arial"/>
              </a:endParaRPr>
            </a:p>
            <a:p>
              <a:pPr indent="-358496" lvl="1" marL="453683" marR="0" rtl="0" algn="l">
                <a:lnSpc>
                  <a:spcPct val="100000"/>
                </a:lnSpc>
                <a:spcBef>
                  <a:spcPts val="0"/>
                </a:spcBef>
                <a:spcAft>
                  <a:spcPts val="0"/>
                </a:spcAft>
                <a:buClr>
                  <a:srgbClr val="4A4849"/>
                </a:buClr>
                <a:buSzPts val="2101"/>
                <a:buFont typeface="Arial"/>
                <a:buChar char="•"/>
              </a:pPr>
              <a:r>
                <a:rPr b="0" i="0" lang="en-US" sz="2101" u="none" cap="none" strike="noStrike">
                  <a:solidFill>
                    <a:srgbClr val="4A4849"/>
                  </a:solidFill>
                  <a:latin typeface="Arial"/>
                  <a:ea typeface="Arial"/>
                  <a:cs typeface="Arial"/>
                  <a:sym typeface="Arial"/>
                </a:rPr>
                <a:t>Data Gaps: What information is missing that could affect vulnerable communities?</a:t>
              </a:r>
              <a:endParaRPr b="0" i="0" sz="1400" u="none" cap="none" strike="noStrike">
                <a:solidFill>
                  <a:srgbClr val="000000"/>
                </a:solidFill>
                <a:latin typeface="Arial"/>
                <a:ea typeface="Arial"/>
                <a:cs typeface="Arial"/>
                <a:sym typeface="Arial"/>
              </a:endParaRPr>
            </a:p>
            <a:p>
              <a:pPr indent="-358496" lvl="1" marL="453683" marR="0" rtl="0" algn="l">
                <a:lnSpc>
                  <a:spcPct val="100000"/>
                </a:lnSpc>
                <a:spcBef>
                  <a:spcPts val="0"/>
                </a:spcBef>
                <a:spcAft>
                  <a:spcPts val="0"/>
                </a:spcAft>
                <a:buClr>
                  <a:srgbClr val="4A4849"/>
                </a:buClr>
                <a:buSzPts val="2101"/>
                <a:buFont typeface="Arial"/>
                <a:buChar char="•"/>
              </a:pPr>
              <a:r>
                <a:rPr b="0" i="0" lang="en-US" sz="2101" u="none" cap="none" strike="noStrike">
                  <a:solidFill>
                    <a:srgbClr val="4A4849"/>
                  </a:solidFill>
                  <a:latin typeface="Arial"/>
                  <a:ea typeface="Arial"/>
                  <a:cs typeface="Arial"/>
                  <a:sym typeface="Arial"/>
                </a:rPr>
                <a:t>Demographics: Are key demographic groups included in the data?</a:t>
              </a:r>
              <a:endParaRPr b="0" i="0" sz="1400" u="none" cap="none" strike="noStrike">
                <a:solidFill>
                  <a:srgbClr val="000000"/>
                </a:solidFill>
                <a:latin typeface="Arial"/>
                <a:ea typeface="Arial"/>
                <a:cs typeface="Arial"/>
                <a:sym typeface="Arial"/>
              </a:endParaRPr>
            </a:p>
          </p:txBody>
        </p:sp>
        <p:sp>
          <p:nvSpPr>
            <p:cNvPr id="267" name="Google Shape;267;p11"/>
            <p:cNvSpPr txBox="1"/>
            <p:nvPr/>
          </p:nvSpPr>
          <p:spPr>
            <a:xfrm>
              <a:off x="0" y="-47625"/>
              <a:ext cx="7158600" cy="472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1"/>
                <a:buFont typeface="Arial"/>
                <a:buNone/>
              </a:pPr>
              <a:r>
                <a:rPr b="1" i="0" lang="en-US" sz="2301" u="none" cap="none" strike="noStrike">
                  <a:solidFill>
                    <a:srgbClr val="4A4849"/>
                  </a:solidFill>
                  <a:latin typeface="Arial"/>
                  <a:ea typeface="Arial"/>
                  <a:cs typeface="Arial"/>
                  <a:sym typeface="Arial"/>
                </a:rPr>
                <a:t>Step 2: Examine Data Set (10 min)</a:t>
              </a:r>
              <a:endParaRPr b="0" i="0" sz="1400" u="none" cap="none" strike="noStrike">
                <a:solidFill>
                  <a:srgbClr val="000000"/>
                </a:solidFill>
                <a:latin typeface="Arial"/>
                <a:ea typeface="Arial"/>
                <a:cs typeface="Arial"/>
                <a:sym typeface="Arial"/>
              </a:endParaRPr>
            </a:p>
          </p:txBody>
        </p:sp>
      </p:grpSp>
      <p:grpSp>
        <p:nvGrpSpPr>
          <p:cNvPr id="268" name="Google Shape;268;p11"/>
          <p:cNvGrpSpPr/>
          <p:nvPr/>
        </p:nvGrpSpPr>
        <p:grpSpPr>
          <a:xfrm>
            <a:off x="962025" y="1003725"/>
            <a:ext cx="8746178" cy="458700"/>
            <a:chOff x="962025" y="1003725"/>
            <a:chExt cx="8746178" cy="458700"/>
          </a:xfrm>
        </p:grpSpPr>
        <p:sp>
          <p:nvSpPr>
            <p:cNvPr id="269" name="Google Shape;269;p11"/>
            <p:cNvSpPr/>
            <p:nvPr/>
          </p:nvSpPr>
          <p:spPr>
            <a:xfrm>
              <a:off x="962025" y="1003725"/>
              <a:ext cx="19287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70" name="Google Shape;270;p11"/>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ACTIVITY #1</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74" name="Shape 274"/>
        <p:cNvGrpSpPr/>
        <p:nvPr/>
      </p:nvGrpSpPr>
      <p:grpSpPr>
        <a:xfrm>
          <a:off x="0" y="0"/>
          <a:ext cx="0" cy="0"/>
          <a:chOff x="0" y="0"/>
          <a:chExt cx="0" cy="0"/>
        </a:xfrm>
      </p:grpSpPr>
      <p:sp>
        <p:nvSpPr>
          <p:cNvPr id="275" name="Google Shape;275;p12"/>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76" name="Google Shape;276;p12"/>
          <p:cNvSpPr/>
          <p:nvPr/>
        </p:nvSpPr>
        <p:spPr>
          <a:xfrm>
            <a:off x="12109962" y="0"/>
            <a:ext cx="7108723" cy="10287000"/>
          </a:xfrm>
          <a:custGeom>
            <a:rect b="b" l="l" r="r" t="t"/>
            <a:pathLst>
              <a:path extrusionOk="0" h="2709333" w="1872256">
                <a:moveTo>
                  <a:pt x="0" y="0"/>
                </a:moveTo>
                <a:lnTo>
                  <a:pt x="1872256" y="0"/>
                </a:lnTo>
                <a:lnTo>
                  <a:pt x="1872256" y="2709333"/>
                </a:lnTo>
                <a:lnTo>
                  <a:pt x="0" y="2709333"/>
                </a:lnTo>
                <a:close/>
              </a:path>
            </a:pathLst>
          </a:custGeom>
          <a:solidFill>
            <a:srgbClr val="5B85A9"/>
          </a:solidFill>
          <a:ln>
            <a:noFill/>
          </a:ln>
        </p:spPr>
      </p:sp>
      <p:sp>
        <p:nvSpPr>
          <p:cNvPr id="277" name="Google Shape;277;p12"/>
          <p:cNvSpPr txBox="1"/>
          <p:nvPr/>
        </p:nvSpPr>
        <p:spPr>
          <a:xfrm>
            <a:off x="1028700" y="2358887"/>
            <a:ext cx="10425600" cy="5001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Community Driven Data Initiatives</a:t>
            </a:r>
            <a:endParaRPr b="0" i="0" sz="1400" u="none" cap="none" strike="noStrike">
              <a:solidFill>
                <a:srgbClr val="000000"/>
              </a:solidFill>
              <a:latin typeface="Arial"/>
              <a:ea typeface="Arial"/>
              <a:cs typeface="Arial"/>
              <a:sym typeface="Arial"/>
            </a:endParaRPr>
          </a:p>
        </p:txBody>
      </p:sp>
      <p:sp>
        <p:nvSpPr>
          <p:cNvPr id="278" name="Google Shape;278;p12"/>
          <p:cNvSpPr txBox="1"/>
          <p:nvPr/>
        </p:nvSpPr>
        <p:spPr>
          <a:xfrm>
            <a:off x="1028700" y="7435513"/>
            <a:ext cx="101463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86" name="Shape 286"/>
        <p:cNvGrpSpPr/>
        <p:nvPr/>
      </p:nvGrpSpPr>
      <p:grpSpPr>
        <a:xfrm>
          <a:off x="0" y="0"/>
          <a:ext cx="0" cy="0"/>
          <a:chOff x="0" y="0"/>
          <a:chExt cx="0" cy="0"/>
        </a:xfrm>
      </p:grpSpPr>
      <p:sp>
        <p:nvSpPr>
          <p:cNvPr id="287" name="Google Shape;287;p13"/>
          <p:cNvSpPr/>
          <p:nvPr/>
        </p:nvSpPr>
        <p:spPr>
          <a:xfrm>
            <a:off x="0" y="9752850"/>
            <a:ext cx="18291563" cy="544835"/>
          </a:xfrm>
          <a:custGeom>
            <a:rect b="b" l="l" r="r" t="t"/>
            <a:pathLst>
              <a:path extrusionOk="0" h="145096" w="5145306">
                <a:moveTo>
                  <a:pt x="0" y="0"/>
                </a:moveTo>
                <a:lnTo>
                  <a:pt x="5145306" y="0"/>
                </a:lnTo>
                <a:lnTo>
                  <a:pt x="5145306" y="145096"/>
                </a:lnTo>
                <a:lnTo>
                  <a:pt x="0" y="145096"/>
                </a:lnTo>
                <a:close/>
              </a:path>
            </a:pathLst>
          </a:custGeom>
          <a:solidFill>
            <a:srgbClr val="4A4849"/>
          </a:solidFill>
          <a:ln>
            <a:noFill/>
          </a:ln>
        </p:spPr>
      </p:sp>
      <p:sp>
        <p:nvSpPr>
          <p:cNvPr id="288" name="Google Shape;288;p13"/>
          <p:cNvSpPr txBox="1"/>
          <p:nvPr/>
        </p:nvSpPr>
        <p:spPr>
          <a:xfrm>
            <a:off x="1028700" y="3352800"/>
            <a:ext cx="8645700" cy="4404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Community-driven data initiatives represent a  shift in how environmental data is collected, analyzed, and used. These initiatives are led by and for communities, focusing on local needs and priorities rather than external agendas.  </a:t>
            </a: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(Community Data Dialogues)</a:t>
            </a:r>
            <a:r>
              <a:rPr b="0" i="0" lang="en-US" sz="2601" u="none" cap="none" strike="noStrike">
                <a:solidFill>
                  <a:srgbClr val="4A4849"/>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t/>
            </a:r>
            <a:endParaRPr b="0" i="0" sz="26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Such initiatives empower communities by putting data tools and decision-making power in their hands. This approach not only improves the relevance and accuracy of environmental data but also supports more equitable decision-making processes (</a:t>
            </a: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Office of Justice Programs</a:t>
            </a:r>
            <a:r>
              <a:rPr b="0" i="0" lang="en-US" sz="2601" u="none" cap="none" strike="noStrike">
                <a:solidFill>
                  <a:srgbClr val="4A4849"/>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289" name="Google Shape;289;p13"/>
          <p:cNvSpPr txBox="1"/>
          <p:nvPr/>
        </p:nvSpPr>
        <p:spPr>
          <a:xfrm>
            <a:off x="1028700" y="929877"/>
            <a:ext cx="87630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Community-Driven Data Initiatives</a:t>
            </a:r>
            <a:endParaRPr b="0" i="0" sz="1400" u="none" cap="none" strike="noStrike">
              <a:solidFill>
                <a:srgbClr val="000000"/>
              </a:solidFill>
              <a:latin typeface="Arial"/>
              <a:ea typeface="Arial"/>
              <a:cs typeface="Arial"/>
              <a:sym typeface="Arial"/>
            </a:endParaRPr>
          </a:p>
        </p:txBody>
      </p:sp>
      <p:sp>
        <p:nvSpPr>
          <p:cNvPr id="290" name="Google Shape;290;p13"/>
          <p:cNvSpPr/>
          <p:nvPr/>
        </p:nvSpPr>
        <p:spPr>
          <a:xfrm>
            <a:off x="10452299" y="1294275"/>
            <a:ext cx="6933232" cy="3625158"/>
          </a:xfrm>
          <a:custGeom>
            <a:rect b="b" l="l" r="r" t="t"/>
            <a:pathLst>
              <a:path extrusionOk="0" h="954617" w="1825736">
                <a:moveTo>
                  <a:pt x="0" y="0"/>
                </a:moveTo>
                <a:lnTo>
                  <a:pt x="1825736" y="0"/>
                </a:lnTo>
                <a:lnTo>
                  <a:pt x="1825736" y="954617"/>
                </a:lnTo>
                <a:lnTo>
                  <a:pt x="0" y="954617"/>
                </a:lnTo>
                <a:close/>
              </a:path>
            </a:pathLst>
          </a:custGeom>
          <a:solidFill>
            <a:srgbClr val="5B85A9"/>
          </a:solidFill>
          <a:ln>
            <a:noFill/>
          </a:ln>
        </p:spPr>
      </p:sp>
      <p:sp>
        <p:nvSpPr>
          <p:cNvPr id="291" name="Google Shape;291;p13"/>
          <p:cNvSpPr txBox="1"/>
          <p:nvPr/>
        </p:nvSpPr>
        <p:spPr>
          <a:xfrm>
            <a:off x="10928975" y="1759063"/>
            <a:ext cx="5978700" cy="1846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99"/>
              <a:buFont typeface="Arial"/>
              <a:buNone/>
            </a:pPr>
            <a:r>
              <a:rPr b="1" i="0" lang="en-US" sz="2399" u="sng" cap="none" strike="noStrike">
                <a:solidFill>
                  <a:srgbClr val="FAF6EE"/>
                </a:solidFill>
                <a:latin typeface="Arial"/>
                <a:ea typeface="Arial"/>
                <a:cs typeface="Arial"/>
                <a:sym typeface="Arial"/>
                <a:hlinkClick r:id="rId5">
                  <a:extLst>
                    <a:ext uri="{A12FA001-AC4F-418D-AE19-62706E023703}">
                      <ahyp:hlinkClr val="tx"/>
                    </a:ext>
                  </a:extLst>
                </a:hlinkClick>
              </a:rPr>
              <a:t>Terrastories</a:t>
            </a:r>
            <a:r>
              <a:rPr b="1" i="0" lang="en-US" sz="2399" u="none" cap="none" strike="noStrike">
                <a:solidFill>
                  <a:srgbClr val="FAF6EE"/>
                </a:solidFill>
                <a:uFill>
                  <a:noFill/>
                </a:uFill>
                <a:latin typeface="Arial"/>
                <a:ea typeface="Arial"/>
                <a:cs typeface="Arial"/>
                <a:sym typeface="Arial"/>
                <a:hlinkClick r:id="rId6">
                  <a:extLst>
                    <a:ext uri="{A12FA001-AC4F-418D-AE19-62706E023703}">
                      <ahyp:hlinkClr val="tx"/>
                    </a:ext>
                  </a:extLst>
                </a:hlinkClick>
              </a:rPr>
              <a:t> </a:t>
            </a:r>
            <a:r>
              <a:rPr b="0" i="0" lang="en-US" sz="2399" u="none" cap="none" strike="noStrike">
                <a:solidFill>
                  <a:srgbClr val="FAF6EE"/>
                </a:solidFill>
                <a:uFill>
                  <a:noFill/>
                </a:uFill>
                <a:latin typeface="Arial"/>
                <a:ea typeface="Arial"/>
                <a:cs typeface="Arial"/>
                <a:sym typeface="Arial"/>
                <a:hlinkClick r:id="rId7">
                  <a:extLst>
                    <a:ext uri="{A12FA001-AC4F-418D-AE19-62706E023703}">
                      <ahyp:hlinkClr val="tx"/>
                    </a:ext>
                  </a:extLst>
                </a:hlinkClick>
              </a:rPr>
              <a:t>is a geostorytelling application built to enable Indigenous and other local communities to locate and map their own oral storytelling traditions about places of significant meaning or value to them.</a:t>
            </a:r>
            <a:endParaRPr b="0" i="0" sz="1400" u="none" cap="none" strike="noStrike">
              <a:solidFill>
                <a:srgbClr val="FAF6EE"/>
              </a:solidFill>
              <a:latin typeface="Arial"/>
              <a:ea typeface="Arial"/>
              <a:cs typeface="Arial"/>
              <a:sym typeface="Arial"/>
            </a:endParaRPr>
          </a:p>
        </p:txBody>
      </p:sp>
      <p:sp>
        <p:nvSpPr>
          <p:cNvPr id="292" name="Google Shape;292;p13"/>
          <p:cNvSpPr/>
          <p:nvPr/>
        </p:nvSpPr>
        <p:spPr>
          <a:xfrm>
            <a:off x="10452300" y="5116225"/>
            <a:ext cx="6933232" cy="3876488"/>
          </a:xfrm>
          <a:custGeom>
            <a:rect b="b" l="l" r="r" t="t"/>
            <a:pathLst>
              <a:path extrusionOk="0" h="969122" w="1825736">
                <a:moveTo>
                  <a:pt x="0" y="0"/>
                </a:moveTo>
                <a:lnTo>
                  <a:pt x="1825736" y="0"/>
                </a:lnTo>
                <a:lnTo>
                  <a:pt x="1825736" y="969122"/>
                </a:lnTo>
                <a:lnTo>
                  <a:pt x="0" y="969122"/>
                </a:lnTo>
                <a:close/>
              </a:path>
            </a:pathLst>
          </a:custGeom>
          <a:solidFill>
            <a:srgbClr val="5B85A9"/>
          </a:solidFill>
          <a:ln>
            <a:noFill/>
          </a:ln>
        </p:spPr>
      </p:sp>
      <p:sp>
        <p:nvSpPr>
          <p:cNvPr id="293" name="Google Shape;293;p13"/>
          <p:cNvSpPr txBox="1"/>
          <p:nvPr/>
        </p:nvSpPr>
        <p:spPr>
          <a:xfrm>
            <a:off x="10928963" y="5579225"/>
            <a:ext cx="5978700" cy="22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99"/>
              <a:buFont typeface="Arial"/>
              <a:buNone/>
            </a:pPr>
            <a:r>
              <a:rPr b="1" i="0" lang="en-US" sz="2399" u="sng" cap="none" strike="noStrike">
                <a:solidFill>
                  <a:srgbClr val="FAF6EE"/>
                </a:solidFill>
                <a:latin typeface="Arial"/>
                <a:ea typeface="Arial"/>
                <a:cs typeface="Arial"/>
                <a:sym typeface="Arial"/>
                <a:hlinkClick r:id="rId8">
                  <a:extLst>
                    <a:ext uri="{A12FA001-AC4F-418D-AE19-62706E023703}">
                      <ahyp:hlinkClr val="tx"/>
                    </a:ext>
                  </a:extLst>
                </a:hlinkClick>
              </a:rPr>
              <a:t>Āhau</a:t>
            </a:r>
            <a:r>
              <a:rPr b="0" i="0" lang="en-US" sz="2399" u="sng" cap="none" strike="noStrike">
                <a:solidFill>
                  <a:srgbClr val="FAF6EE"/>
                </a:solidFill>
                <a:latin typeface="Arial"/>
                <a:ea typeface="Arial"/>
                <a:cs typeface="Arial"/>
                <a:sym typeface="Arial"/>
                <a:hlinkClick r:id="rId9">
                  <a:extLst>
                    <a:ext uri="{A12FA001-AC4F-418D-AE19-62706E023703}">
                      <ahyp:hlinkClr val="tx"/>
                    </a:ext>
                  </a:extLst>
                </a:hlinkClick>
              </a:rPr>
              <a:t> </a:t>
            </a:r>
            <a:r>
              <a:rPr b="0" i="0" lang="en-US" sz="2399" u="none" cap="none" strike="noStrike">
                <a:solidFill>
                  <a:srgbClr val="FAF6EE"/>
                </a:solidFill>
                <a:latin typeface="Arial"/>
                <a:ea typeface="Arial"/>
                <a:cs typeface="Arial"/>
                <a:sym typeface="Arial"/>
              </a:rPr>
              <a:t>is a Whānau (family) Data Platform that helps whānau-based communities (whānau, hapū, Iwi) capture, preserve, and share important information and histories into secure, whānau managed databases and servers.</a:t>
            </a:r>
            <a:endParaRPr b="0" i="0" sz="1400" u="none" cap="none" strike="noStrike">
              <a:solidFill>
                <a:srgbClr val="FAF6EE"/>
              </a:solidFill>
              <a:latin typeface="Arial"/>
              <a:ea typeface="Arial"/>
              <a:cs typeface="Arial"/>
              <a:sym typeface="Arial"/>
            </a:endParaRPr>
          </a:p>
        </p:txBody>
      </p:sp>
      <p:sp>
        <p:nvSpPr>
          <p:cNvPr id="294" name="Google Shape;294;p13"/>
          <p:cNvSpPr/>
          <p:nvPr/>
        </p:nvSpPr>
        <p:spPr>
          <a:xfrm>
            <a:off x="11975144" y="3909218"/>
            <a:ext cx="3886400" cy="544838"/>
          </a:xfrm>
          <a:custGeom>
            <a:rect b="b" l="l" r="r" t="t"/>
            <a:pathLst>
              <a:path extrusionOk="0" h="544838" w="3886400">
                <a:moveTo>
                  <a:pt x="0" y="0"/>
                </a:moveTo>
                <a:lnTo>
                  <a:pt x="3886401" y="0"/>
                </a:lnTo>
                <a:lnTo>
                  <a:pt x="3886401" y="544838"/>
                </a:lnTo>
                <a:lnTo>
                  <a:pt x="0" y="544838"/>
                </a:lnTo>
                <a:lnTo>
                  <a:pt x="0" y="0"/>
                </a:lnTo>
                <a:close/>
              </a:path>
            </a:pathLst>
          </a:custGeom>
          <a:blipFill rotWithShape="1">
            <a:blip r:embed="rId10">
              <a:alphaModFix/>
            </a:blip>
            <a:stretch>
              <a:fillRect b="0" l="0" r="0" t="0"/>
            </a:stretch>
          </a:blipFill>
          <a:ln>
            <a:noFill/>
          </a:ln>
        </p:spPr>
      </p:sp>
      <p:sp>
        <p:nvSpPr>
          <p:cNvPr id="295" name="Google Shape;295;p13"/>
          <p:cNvSpPr/>
          <p:nvPr/>
        </p:nvSpPr>
        <p:spPr>
          <a:xfrm>
            <a:off x="12278058" y="7794732"/>
            <a:ext cx="3280523" cy="929194"/>
          </a:xfrm>
          <a:custGeom>
            <a:rect b="b" l="l" r="r" t="t"/>
            <a:pathLst>
              <a:path extrusionOk="0" h="929194" w="3280523">
                <a:moveTo>
                  <a:pt x="0" y="0"/>
                </a:moveTo>
                <a:lnTo>
                  <a:pt x="3280523" y="0"/>
                </a:lnTo>
                <a:lnTo>
                  <a:pt x="3280523" y="929194"/>
                </a:lnTo>
                <a:lnTo>
                  <a:pt x="0" y="929194"/>
                </a:lnTo>
                <a:lnTo>
                  <a:pt x="0" y="0"/>
                </a:lnTo>
                <a:close/>
              </a:path>
            </a:pathLst>
          </a:custGeom>
          <a:blipFill rotWithShape="1">
            <a:blip r:embed="rId11">
              <a:alphaModFix/>
            </a:blip>
            <a:stretch>
              <a:fillRect b="0" l="0" r="-10955"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03" name="Shape 303"/>
        <p:cNvGrpSpPr/>
        <p:nvPr/>
      </p:nvGrpSpPr>
      <p:grpSpPr>
        <a:xfrm>
          <a:off x="0" y="0"/>
          <a:ext cx="0" cy="0"/>
          <a:chOff x="0" y="0"/>
          <a:chExt cx="0" cy="0"/>
        </a:xfrm>
      </p:grpSpPr>
      <p:sp>
        <p:nvSpPr>
          <p:cNvPr id="304" name="Google Shape;304;p14"/>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05" name="Google Shape;305;p14"/>
          <p:cNvSpPr txBox="1"/>
          <p:nvPr/>
        </p:nvSpPr>
        <p:spPr>
          <a:xfrm>
            <a:off x="1028700" y="3463345"/>
            <a:ext cx="10322100" cy="513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Just and equitable data practices require fundamental changes in how we approach environmental data collection and use, emphasizing the ethical and equitable management of data throughout its lifecycle. These practices must be built on three core principles:</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100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Inclusivity</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Transparency</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Ethics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501"/>
              <a:buFont typeface="Arial"/>
              <a:buNone/>
            </a:pPr>
            <a:r>
              <a:t/>
            </a:r>
            <a:endParaRPr b="0" i="0" sz="25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This can be achieved through participatory approaches to environmental data collection that </a:t>
            </a:r>
            <a:r>
              <a:rPr b="1" i="0" lang="en-US" sz="2501" u="none" cap="none" strike="noStrike">
                <a:solidFill>
                  <a:srgbClr val="4A4849"/>
                </a:solidFill>
                <a:latin typeface="Arial"/>
                <a:ea typeface="Arial"/>
                <a:cs typeface="Arial"/>
                <a:sym typeface="Arial"/>
              </a:rPr>
              <a:t>transform communities from subjects of research into active partners in knowledge creation</a:t>
            </a:r>
            <a:r>
              <a:rPr b="0" i="0" lang="en-US" sz="2501" u="none" cap="none" strike="noStrike">
                <a:solidFill>
                  <a:srgbClr val="4A4849"/>
                </a:solidFill>
                <a:latin typeface="Arial"/>
                <a:ea typeface="Arial"/>
                <a:cs typeface="Arial"/>
                <a:sym typeface="Arial"/>
              </a:rPr>
              <a:t>. These approaches include community surveys, citizen science initiatives, and local monitoring programs (</a:t>
            </a:r>
            <a:r>
              <a:rPr b="0" i="0"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González &amp; Facilitating Power, 2023</a:t>
            </a:r>
            <a:r>
              <a:rPr b="0" i="0" lang="en-US" sz="2501" u="none" cap="none" strike="noStrike">
                <a:solidFill>
                  <a:srgbClr val="4A4849"/>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06" name="Google Shape;306;p14"/>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307" name="Google Shape;307;p14"/>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4">
              <a:alphaModFix/>
            </a:blip>
            <a:stretch>
              <a:fillRect b="0" l="-47241" r="-88763" t="0"/>
            </a:stretch>
          </a:blipFill>
          <a:ln>
            <a:noFill/>
          </a:ln>
        </p:spPr>
      </p:sp>
      <p:sp>
        <p:nvSpPr>
          <p:cNvPr id="308" name="Google Shape;308;p14"/>
          <p:cNvSpPr txBox="1"/>
          <p:nvPr/>
        </p:nvSpPr>
        <p:spPr>
          <a:xfrm>
            <a:off x="12110099" y="250325"/>
            <a:ext cx="4154400" cy="2154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Clr>
                <a:srgbClr val="000000"/>
              </a:buClr>
              <a:buSzPts val="1400"/>
              <a:buFont typeface="Arial"/>
              <a:buNone/>
            </a:pPr>
            <a:r>
              <a:rPr lang="en-US">
                <a:solidFill>
                  <a:schemeClr val="lt1"/>
                </a:solidFill>
              </a:rPr>
              <a:t>Photo by </a:t>
            </a:r>
            <a:r>
              <a:rPr b="0" i="0" lang="en-US" sz="1400" u="sng" cap="none" strike="noStrike">
                <a:solidFill>
                  <a:schemeClr val="lt1"/>
                </a:solidFill>
                <a:latin typeface="Arial"/>
                <a:ea typeface="Arial"/>
                <a:cs typeface="Arial"/>
                <a:sym typeface="Arial"/>
                <a:hlinkClick r:id="rId5">
                  <a:extLst>
                    <a:ext uri="{A12FA001-AC4F-418D-AE19-62706E023703}">
                      <ahyp:hlinkClr val="tx"/>
                    </a:ext>
                  </a:extLst>
                </a:hlinkClick>
              </a:rPr>
              <a:t>H</a:t>
            </a:r>
            <a:r>
              <a:rPr b="0" i="0" lang="en-US" sz="1400" u="sng" cap="none" strike="noStrike">
                <a:solidFill>
                  <a:srgbClr val="FAF6EE"/>
                </a:solidFill>
                <a:latin typeface="Arial"/>
                <a:ea typeface="Arial"/>
                <a:cs typeface="Arial"/>
                <a:sym typeface="Arial"/>
                <a:hlinkClick r:id="rId6">
                  <a:extLst>
                    <a:ext uri="{A12FA001-AC4F-418D-AE19-62706E023703}">
                      <ahyp:hlinkClr val="tx"/>
                    </a:ext>
                  </a:extLst>
                </a:hlinkClick>
              </a:rPr>
              <a:t>annah Busing</a:t>
            </a:r>
            <a:r>
              <a:rPr b="0" i="0" lang="en-US" sz="1400" u="none" cap="none" strike="noStrike">
                <a:solidFill>
                  <a:srgbClr val="FAF6EE"/>
                </a:solidFill>
                <a:latin typeface="Arial"/>
                <a:ea typeface="Arial"/>
                <a:cs typeface="Arial"/>
                <a:sym typeface="Arial"/>
              </a:rPr>
              <a:t>,  on </a:t>
            </a:r>
            <a:r>
              <a:rPr b="0" i="0" lang="en-US" sz="1400" u="sng" cap="none" strike="noStrike">
                <a:solidFill>
                  <a:srgbClr val="FAF6EE"/>
                </a:solidFill>
                <a:latin typeface="Arial"/>
                <a:ea typeface="Arial"/>
                <a:cs typeface="Arial"/>
                <a:sym typeface="Arial"/>
                <a:hlinkClick r:id="rId7">
                  <a:extLst>
                    <a:ext uri="{A12FA001-AC4F-418D-AE19-62706E023703}">
                      <ahyp:hlinkClr val="tx"/>
                    </a:ext>
                  </a:extLst>
                </a:hlinkClick>
              </a:rPr>
              <a:t>Unsplash</a:t>
            </a:r>
            <a:r>
              <a:rPr lang="en-US">
                <a:solidFill>
                  <a:srgbClr val="FAF6EE"/>
                </a:solidFill>
              </a:rPr>
              <a:t> </a:t>
            </a:r>
            <a:endParaRPr b="0" i="0" sz="1400" u="none" cap="none" strike="noStrike">
              <a:solidFill>
                <a:srgbClr val="FAF6EE"/>
              </a:solidFill>
              <a:latin typeface="Arial"/>
              <a:ea typeface="Arial"/>
              <a:cs typeface="Arial"/>
              <a:sym typeface="Arial"/>
            </a:endParaRPr>
          </a:p>
        </p:txBody>
      </p:sp>
      <p:sp>
        <p:nvSpPr>
          <p:cNvPr id="309" name="Google Shape;309;p14"/>
          <p:cNvSpPr txBox="1"/>
          <p:nvPr/>
        </p:nvSpPr>
        <p:spPr>
          <a:xfrm>
            <a:off x="1028700" y="929877"/>
            <a:ext cx="110814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Just Data Practices &amp; Participatory Approaches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13" name="Shape 313"/>
        <p:cNvGrpSpPr/>
        <p:nvPr/>
      </p:nvGrpSpPr>
      <p:grpSpPr>
        <a:xfrm>
          <a:off x="0" y="0"/>
          <a:ext cx="0" cy="0"/>
          <a:chOff x="0" y="0"/>
          <a:chExt cx="0" cy="0"/>
        </a:xfrm>
      </p:grpSpPr>
      <p:sp>
        <p:nvSpPr>
          <p:cNvPr id="314" name="Google Shape;314;p15"/>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15" name="Google Shape;315;p15"/>
          <p:cNvSpPr/>
          <p:nvPr/>
        </p:nvSpPr>
        <p:spPr>
          <a:xfrm>
            <a:off x="12109962" y="0"/>
            <a:ext cx="6177546" cy="10287000"/>
          </a:xfrm>
          <a:custGeom>
            <a:rect b="b" l="l" r="r" t="t"/>
            <a:pathLst>
              <a:path extrusionOk="0" h="2709333" w="1627008">
                <a:moveTo>
                  <a:pt x="0" y="0"/>
                </a:moveTo>
                <a:lnTo>
                  <a:pt x="1627008" y="0"/>
                </a:lnTo>
                <a:lnTo>
                  <a:pt x="1627008" y="2709333"/>
                </a:lnTo>
                <a:lnTo>
                  <a:pt x="0" y="2709333"/>
                </a:lnTo>
                <a:close/>
              </a:path>
            </a:pathLst>
          </a:custGeom>
          <a:solidFill>
            <a:srgbClr val="5B85A9"/>
          </a:solidFill>
          <a:ln>
            <a:noFill/>
          </a:ln>
        </p:spPr>
      </p:sp>
      <p:sp>
        <p:nvSpPr>
          <p:cNvPr id="316" name="Google Shape;316;p15"/>
          <p:cNvSpPr txBox="1"/>
          <p:nvPr/>
        </p:nvSpPr>
        <p:spPr>
          <a:xfrm>
            <a:off x="1028700" y="3242137"/>
            <a:ext cx="10425600" cy="333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Principles &amp; Frameworks</a:t>
            </a:r>
            <a:endParaRPr b="0" i="0" sz="1400" u="none" cap="none" strike="noStrike">
              <a:solidFill>
                <a:srgbClr val="000000"/>
              </a:solidFill>
              <a:latin typeface="Arial"/>
              <a:ea typeface="Arial"/>
              <a:cs typeface="Arial"/>
              <a:sym typeface="Arial"/>
            </a:endParaRPr>
          </a:p>
        </p:txBody>
      </p:sp>
      <p:sp>
        <p:nvSpPr>
          <p:cNvPr id="317" name="Google Shape;317;p15"/>
          <p:cNvSpPr txBox="1"/>
          <p:nvPr/>
        </p:nvSpPr>
        <p:spPr>
          <a:xfrm>
            <a:off x="1028700" y="6699423"/>
            <a:ext cx="101463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25" name="Shape 325"/>
        <p:cNvGrpSpPr/>
        <p:nvPr/>
      </p:nvGrpSpPr>
      <p:grpSpPr>
        <a:xfrm>
          <a:off x="0" y="0"/>
          <a:ext cx="0" cy="0"/>
          <a:chOff x="0" y="0"/>
          <a:chExt cx="0" cy="0"/>
        </a:xfrm>
      </p:grpSpPr>
      <p:sp>
        <p:nvSpPr>
          <p:cNvPr id="326" name="Google Shape;326;p16"/>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27" name="Google Shape;327;p16"/>
          <p:cNvSpPr/>
          <p:nvPr/>
        </p:nvSpPr>
        <p:spPr>
          <a:xfrm>
            <a:off x="12109962" y="0"/>
            <a:ext cx="6177546" cy="9715500"/>
          </a:xfrm>
          <a:custGeom>
            <a:rect b="b" l="l" r="r" t="t"/>
            <a:pathLst>
              <a:path extrusionOk="0" h="1278300" w="812800">
                <a:moveTo>
                  <a:pt x="0" y="0"/>
                </a:moveTo>
                <a:lnTo>
                  <a:pt x="812800" y="0"/>
                </a:lnTo>
                <a:lnTo>
                  <a:pt x="812800" y="1278300"/>
                </a:lnTo>
                <a:lnTo>
                  <a:pt x="0" y="1278300"/>
                </a:lnTo>
                <a:close/>
              </a:path>
            </a:pathLst>
          </a:custGeom>
          <a:blipFill rotWithShape="1">
            <a:blip r:embed="rId3">
              <a:alphaModFix/>
            </a:blip>
            <a:stretch>
              <a:fillRect b="0" l="-19420" r="-116611" t="0"/>
            </a:stretch>
          </a:blipFill>
          <a:ln>
            <a:noFill/>
          </a:ln>
        </p:spPr>
      </p:sp>
      <p:sp>
        <p:nvSpPr>
          <p:cNvPr id="328" name="Google Shape;328;p16"/>
          <p:cNvSpPr txBox="1"/>
          <p:nvPr/>
        </p:nvSpPr>
        <p:spPr>
          <a:xfrm>
            <a:off x="1028700" y="3577025"/>
            <a:ext cx="10322100" cy="4003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Environmental data governance requires a comprehensive framework of principles that ensure ethical, responsible, and equitable data practices. Four key frameworks have emerged as essential guidelines: </a:t>
            </a:r>
            <a:r>
              <a:rPr b="1" i="0" lang="en-US" sz="2601" u="none" cap="none" strike="noStrike">
                <a:solidFill>
                  <a:srgbClr val="4A4849"/>
                </a:solidFill>
                <a:latin typeface="Arial"/>
                <a:ea typeface="Arial"/>
                <a:cs typeface="Arial"/>
                <a:sym typeface="Arial"/>
              </a:rPr>
              <a:t>FPIC, CARE, FAIR, TRUST and Open Data Charter</a:t>
            </a:r>
            <a:r>
              <a:rPr b="0" i="0" lang="en-US" sz="2601" u="none" cap="none" strike="noStrike">
                <a:solidFill>
                  <a:srgbClr val="4A4849"/>
                </a:solidFill>
                <a:latin typeface="Arial"/>
                <a:ea typeface="Arial"/>
                <a:cs typeface="Arial"/>
                <a:sym typeface="Arial"/>
              </a:rPr>
              <a:t> principles.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t/>
            </a:r>
            <a:endParaRPr b="0" i="0" sz="26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These principles work together to protect community rights while promoting accessible and usable environmental data. They represent a shift from extractive data practices to more just and equitable approaches that respect community sovereignty while enabling scientific advancement (</a:t>
            </a: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Leonard et al., 2023</a:t>
            </a:r>
            <a:r>
              <a:rPr b="0" i="0" lang="en-US" sz="2601" u="none" cap="none" strike="noStrike">
                <a:solidFill>
                  <a:srgbClr val="4A4849"/>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329" name="Google Shape;329;p16"/>
          <p:cNvSpPr txBox="1"/>
          <p:nvPr/>
        </p:nvSpPr>
        <p:spPr>
          <a:xfrm>
            <a:off x="1028700" y="1095375"/>
            <a:ext cx="110259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Principles &amp; Frameworks of Data Governance</a:t>
            </a:r>
            <a:endParaRPr b="0" i="0" sz="1400" u="none" cap="none" strike="noStrike">
              <a:solidFill>
                <a:srgbClr val="000000"/>
              </a:solidFill>
              <a:latin typeface="Arial"/>
              <a:ea typeface="Arial"/>
              <a:cs typeface="Arial"/>
              <a:sym typeface="Arial"/>
            </a:endParaRPr>
          </a:p>
        </p:txBody>
      </p:sp>
      <p:sp>
        <p:nvSpPr>
          <p:cNvPr id="330" name="Google Shape;330;p16"/>
          <p:cNvSpPr/>
          <p:nvPr/>
        </p:nvSpPr>
        <p:spPr>
          <a:xfrm>
            <a:off x="12109962" y="9715500"/>
            <a:ext cx="6177546" cy="571500"/>
          </a:xfrm>
          <a:custGeom>
            <a:rect b="b" l="l" r="r" t="t"/>
            <a:pathLst>
              <a:path extrusionOk="0" h="150519" w="1627008">
                <a:moveTo>
                  <a:pt x="0" y="0"/>
                </a:moveTo>
                <a:lnTo>
                  <a:pt x="1627008" y="0"/>
                </a:lnTo>
                <a:lnTo>
                  <a:pt x="1627008" y="150519"/>
                </a:lnTo>
                <a:lnTo>
                  <a:pt x="0" y="150519"/>
                </a:lnTo>
                <a:close/>
              </a:path>
            </a:pathLst>
          </a:custGeom>
          <a:solidFill>
            <a:srgbClr val="5B85A9"/>
          </a:solidFill>
          <a:ln>
            <a:noFill/>
          </a:ln>
        </p:spPr>
      </p:sp>
      <p:sp>
        <p:nvSpPr>
          <p:cNvPr id="331" name="Google Shape;331;p16"/>
          <p:cNvSpPr txBox="1"/>
          <p:nvPr/>
        </p:nvSpPr>
        <p:spPr>
          <a:xfrm>
            <a:off x="12109937" y="8854697"/>
            <a:ext cx="6177136" cy="716468"/>
          </a:xfrm>
          <a:prstGeom prst="rect">
            <a:avLst/>
          </a:prstGeom>
          <a:noFill/>
          <a:ln>
            <a:noFill/>
          </a:ln>
        </p:spPr>
        <p:txBody>
          <a:bodyPr anchorCtr="0" anchor="ctr" bIns="50800" lIns="50800" spcFirstLastPara="1" rIns="50800" wrap="square" tIns="50800">
            <a:noAutofit/>
          </a:bodyPr>
          <a:lstStyle/>
          <a:p>
            <a:pPr indent="0" lvl="0" marL="0" marR="0" rtl="0" algn="ctr">
              <a:lnSpc>
                <a:spcPct val="140025"/>
              </a:lnSpc>
              <a:spcBef>
                <a:spcPts val="0"/>
              </a:spcBef>
              <a:spcAft>
                <a:spcPts val="0"/>
              </a:spcAft>
              <a:buClr>
                <a:srgbClr val="000000"/>
              </a:buClr>
              <a:buSzPts val="1599"/>
              <a:buFont typeface="Arial"/>
              <a:buNone/>
            </a:pPr>
            <a:r>
              <a:rPr b="0" i="0" lang="en-US" sz="1599" u="none" cap="none" strike="noStrike">
                <a:solidFill>
                  <a:srgbClr val="FFFFFF"/>
                </a:solidFill>
                <a:latin typeface="Arial"/>
                <a:ea typeface="Arial"/>
                <a:cs typeface="Arial"/>
                <a:sym typeface="Arial"/>
              </a:rPr>
              <a:t>Photo by </a:t>
            </a:r>
            <a:r>
              <a:rPr b="0" i="0" lang="en-US" sz="1599" u="sng" cap="none" strike="noStrike">
                <a:solidFill>
                  <a:srgbClr val="FFFFFF"/>
                </a:solidFill>
                <a:latin typeface="Arial"/>
                <a:ea typeface="Arial"/>
                <a:cs typeface="Arial"/>
                <a:sym typeface="Arial"/>
                <a:hlinkClick r:id="rId5">
                  <a:extLst>
                    <a:ext uri="{A12FA001-AC4F-418D-AE19-62706E023703}">
                      <ahyp:hlinkClr val="tx"/>
                    </a:ext>
                  </a:extLst>
                </a:hlinkClick>
              </a:rPr>
              <a:t>Claudio Schwarz</a:t>
            </a:r>
            <a:r>
              <a:rPr b="0" i="0" lang="en-US" sz="1599" u="none" cap="none" strike="noStrike">
                <a:solidFill>
                  <a:srgbClr val="FFFFFF"/>
                </a:solidFill>
                <a:latin typeface="Arial"/>
                <a:ea typeface="Arial"/>
                <a:cs typeface="Arial"/>
                <a:sym typeface="Arial"/>
              </a:rPr>
              <a:t> on </a:t>
            </a:r>
            <a:r>
              <a:rPr b="0" i="0" lang="en-US" sz="1599" u="sng" cap="none" strike="noStrike">
                <a:solidFill>
                  <a:srgbClr val="FFFFFF"/>
                </a:solidFill>
                <a:latin typeface="Arial"/>
                <a:ea typeface="Arial"/>
                <a:cs typeface="Arial"/>
                <a:sym typeface="Arial"/>
                <a:hlinkClick r:id="rId6">
                  <a:extLst>
                    <a:ext uri="{A12FA001-AC4F-418D-AE19-62706E023703}">
                      <ahyp:hlinkClr val="tx"/>
                    </a:ext>
                  </a:extLst>
                </a:hlinkClick>
              </a:rPr>
              <a:t>Unsplash</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35" name="Shape 335"/>
        <p:cNvGrpSpPr/>
        <p:nvPr/>
      </p:nvGrpSpPr>
      <p:grpSpPr>
        <a:xfrm>
          <a:off x="0" y="0"/>
          <a:ext cx="0" cy="0"/>
          <a:chOff x="0" y="0"/>
          <a:chExt cx="0" cy="0"/>
        </a:xfrm>
      </p:grpSpPr>
      <p:sp>
        <p:nvSpPr>
          <p:cNvPr id="336" name="Google Shape;336;p17"/>
          <p:cNvSpPr txBox="1"/>
          <p:nvPr/>
        </p:nvSpPr>
        <p:spPr>
          <a:xfrm>
            <a:off x="1028700" y="1095375"/>
            <a:ext cx="162306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Environmental Data Principles </a:t>
            </a:r>
            <a:endParaRPr b="0" i="0" sz="1400" u="none" cap="none" strike="noStrike">
              <a:solidFill>
                <a:srgbClr val="000000"/>
              </a:solidFill>
              <a:latin typeface="Arial"/>
              <a:ea typeface="Arial"/>
              <a:cs typeface="Arial"/>
              <a:sym typeface="Arial"/>
            </a:endParaRPr>
          </a:p>
        </p:txBody>
      </p:sp>
      <p:sp>
        <p:nvSpPr>
          <p:cNvPr id="337" name="Google Shape;337;p17"/>
          <p:cNvSpPr txBox="1"/>
          <p:nvPr/>
        </p:nvSpPr>
        <p:spPr>
          <a:xfrm>
            <a:off x="1028700" y="2703718"/>
            <a:ext cx="8521800" cy="453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FPIC (Free, Prior, Informed Consent)</a:t>
            </a: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 </a:t>
            </a:r>
            <a:r>
              <a:rPr b="0" i="0" lang="en-US" sz="2601" u="none" cap="none" strike="noStrike">
                <a:solidFill>
                  <a:srgbClr val="4A4849"/>
                </a:solidFill>
                <a:latin typeface="Arial"/>
                <a:ea typeface="Arial"/>
                <a:cs typeface="Arial"/>
                <a:sym typeface="Arial"/>
              </a:rPr>
              <a:t>ensures that communities have:</a:t>
            </a:r>
            <a:endParaRPr b="0" i="0" sz="2601" u="none" cap="none" strike="noStrike">
              <a:solidFill>
                <a:srgbClr val="4A4849"/>
              </a:solidFill>
              <a:latin typeface="Arial"/>
              <a:ea typeface="Arial"/>
              <a:cs typeface="Arial"/>
              <a:sym typeface="Arial"/>
            </a:endParaRPr>
          </a:p>
          <a:p>
            <a:pPr indent="-393762" lvl="1" marL="457200" marR="0" rtl="0" algn="l">
              <a:lnSpc>
                <a:spcPct val="100000"/>
              </a:lnSpc>
              <a:spcBef>
                <a:spcPts val="1000"/>
              </a:spcBef>
              <a:spcAft>
                <a:spcPts val="0"/>
              </a:spcAft>
              <a:buClr>
                <a:srgbClr val="4A4849"/>
              </a:buClr>
              <a:buSzPts val="2601"/>
              <a:buFont typeface="Arial"/>
              <a:buChar char="•"/>
            </a:pPr>
            <a:r>
              <a:rPr b="1" i="0" lang="en-US" sz="2601" u="none" cap="none" strike="noStrike">
                <a:solidFill>
                  <a:srgbClr val="4A4849"/>
                </a:solidFill>
                <a:latin typeface="Arial"/>
                <a:ea typeface="Arial"/>
                <a:cs typeface="Arial"/>
                <a:sym typeface="Arial"/>
              </a:rPr>
              <a:t>Free: </a:t>
            </a:r>
            <a:r>
              <a:rPr b="0" i="0" lang="en-US" sz="2601" u="none" cap="none" strike="noStrike">
                <a:solidFill>
                  <a:srgbClr val="4A4849"/>
                </a:solidFill>
                <a:latin typeface="Arial"/>
                <a:ea typeface="Arial"/>
                <a:cs typeface="Arial"/>
                <a:sym typeface="Arial"/>
              </a:rPr>
              <a:t>The right to enter into conversations and negotiations without coercion.</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1" i="0" lang="en-US" sz="2601" u="none" cap="none" strike="noStrike">
                <a:solidFill>
                  <a:srgbClr val="4A4849"/>
                </a:solidFill>
                <a:latin typeface="Arial"/>
                <a:ea typeface="Arial"/>
                <a:cs typeface="Arial"/>
                <a:sym typeface="Arial"/>
              </a:rPr>
              <a:t>Prior: </a:t>
            </a:r>
            <a:r>
              <a:rPr b="0" i="0" lang="en-US" sz="2601" u="none" cap="none" strike="noStrike">
                <a:solidFill>
                  <a:srgbClr val="4A4849"/>
                </a:solidFill>
                <a:latin typeface="Arial"/>
                <a:ea typeface="Arial"/>
                <a:cs typeface="Arial"/>
                <a:sym typeface="Arial"/>
              </a:rPr>
              <a:t>The right be involved well before any decision is made about lands, resources or people.</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1" i="0" lang="en-US" sz="2601" u="none" cap="none" strike="noStrike">
                <a:solidFill>
                  <a:srgbClr val="4A4849"/>
                </a:solidFill>
                <a:latin typeface="Arial"/>
                <a:ea typeface="Arial"/>
                <a:cs typeface="Arial"/>
                <a:sym typeface="Arial"/>
              </a:rPr>
              <a:t>Informed:</a:t>
            </a:r>
            <a:r>
              <a:rPr b="0" i="0" lang="en-US" sz="2601" u="none" cap="none" strike="noStrike">
                <a:solidFill>
                  <a:srgbClr val="4A4849"/>
                </a:solidFill>
                <a:latin typeface="Arial"/>
                <a:ea typeface="Arial"/>
                <a:cs typeface="Arial"/>
                <a:sym typeface="Arial"/>
              </a:rPr>
              <a:t> The right to have full information that is ongoing, easily accessible and readily available throughout the data lifecycle</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1" i="0" lang="en-US" sz="2601" u="none" cap="none" strike="noStrike">
                <a:solidFill>
                  <a:srgbClr val="4A4849"/>
                </a:solidFill>
                <a:latin typeface="Arial"/>
                <a:ea typeface="Arial"/>
                <a:cs typeface="Arial"/>
                <a:sym typeface="Arial"/>
              </a:rPr>
              <a:t>Consent:</a:t>
            </a:r>
            <a:r>
              <a:rPr b="0" i="0" lang="en-US" sz="2601" u="none" cap="none" strike="noStrike">
                <a:solidFill>
                  <a:srgbClr val="4A4849"/>
                </a:solidFill>
                <a:latin typeface="Arial"/>
                <a:ea typeface="Arial"/>
                <a:cs typeface="Arial"/>
                <a:sym typeface="Arial"/>
              </a:rPr>
              <a:t> The right to say “yes” or “no” to a proposed undertaking that may affect lands, people or resources.</a:t>
            </a:r>
            <a:endParaRPr b="0" i="0" sz="1400" u="none" cap="none" strike="noStrike">
              <a:solidFill>
                <a:srgbClr val="000000"/>
              </a:solidFill>
              <a:latin typeface="Arial"/>
              <a:ea typeface="Arial"/>
              <a:cs typeface="Arial"/>
              <a:sym typeface="Arial"/>
            </a:endParaRPr>
          </a:p>
        </p:txBody>
      </p:sp>
      <p:sp>
        <p:nvSpPr>
          <p:cNvPr id="338" name="Google Shape;338;p17"/>
          <p:cNvSpPr/>
          <p:nvPr/>
        </p:nvSpPr>
        <p:spPr>
          <a:xfrm>
            <a:off x="9808582" y="3056990"/>
            <a:ext cx="8142827" cy="4173021"/>
          </a:xfrm>
          <a:custGeom>
            <a:rect b="b" l="l" r="r" t="t"/>
            <a:pathLst>
              <a:path extrusionOk="0" h="4173021" w="8142827">
                <a:moveTo>
                  <a:pt x="0" y="0"/>
                </a:moveTo>
                <a:lnTo>
                  <a:pt x="8142827" y="0"/>
                </a:lnTo>
                <a:lnTo>
                  <a:pt x="8142827" y="4173020"/>
                </a:lnTo>
                <a:lnTo>
                  <a:pt x="0" y="4173020"/>
                </a:lnTo>
                <a:lnTo>
                  <a:pt x="0" y="0"/>
                </a:lnTo>
                <a:close/>
              </a:path>
            </a:pathLst>
          </a:custGeom>
          <a:blipFill rotWithShape="1">
            <a:blip r:embed="rId5">
              <a:alphaModFix/>
            </a:blip>
            <a:stretch>
              <a:fillRect b="0" l="-3708" r="-7627" t="0"/>
            </a:stretch>
          </a:blipFill>
          <a:ln>
            <a:noFill/>
          </a:ln>
        </p:spPr>
      </p:sp>
      <p:sp>
        <p:nvSpPr>
          <p:cNvPr id="339" name="Google Shape;339;p17"/>
          <p:cNvSpPr txBox="1"/>
          <p:nvPr/>
        </p:nvSpPr>
        <p:spPr>
          <a:xfrm>
            <a:off x="11771074" y="7322950"/>
            <a:ext cx="6180300" cy="10836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2000"/>
              <a:buFont typeface="Arial"/>
              <a:buNone/>
            </a:pPr>
            <a:r>
              <a:rPr lang="en-US" sz="1800"/>
              <a:t>© The Nature Conservancy. All rights reserved. This content is excluded from our Creative Commons license. For more information, see </a:t>
            </a:r>
            <a:r>
              <a:rPr lang="en-US" sz="1800" u="sng">
                <a:solidFill>
                  <a:schemeClr val="hlink"/>
                </a:solidFill>
                <a:hlinkClick r:id="rId6"/>
              </a:rPr>
              <a:t>https://ocw.mit.edu/help/faq-fair-use</a:t>
            </a:r>
            <a:r>
              <a:rPr lang="en-US" sz="2000" u="sng">
                <a:solidFill>
                  <a:schemeClr val="hlink"/>
                </a:solidFill>
                <a:hlinkClick r:id="rId7"/>
              </a:rPr>
              <a:t>/</a:t>
            </a:r>
            <a:r>
              <a:rPr lang="en-US" sz="2000"/>
              <a:t>.</a:t>
            </a:r>
            <a:endParaRPr b="0" i="0" sz="1400" u="none" cap="none" strike="noStrike">
              <a:solidFill>
                <a:srgbClr val="000000"/>
              </a:solidFill>
              <a:latin typeface="Arial"/>
              <a:ea typeface="Arial"/>
              <a:cs typeface="Arial"/>
              <a:sym typeface="Arial"/>
            </a:endParaRPr>
          </a:p>
        </p:txBody>
      </p:sp>
      <p:sp>
        <p:nvSpPr>
          <p:cNvPr id="340" name="Google Shape;340;p17"/>
          <p:cNvSpPr/>
          <p:nvPr/>
        </p:nvSpPr>
        <p:spPr>
          <a:xfrm>
            <a:off x="-1162003" y="9715500"/>
            <a:ext cx="20612002" cy="571500"/>
          </a:xfrm>
          <a:custGeom>
            <a:rect b="b" l="l" r="r" t="t"/>
            <a:pathLst>
              <a:path extrusionOk="0" h="150519" w="5428676">
                <a:moveTo>
                  <a:pt x="0" y="0"/>
                </a:moveTo>
                <a:lnTo>
                  <a:pt x="5428676" y="0"/>
                </a:lnTo>
                <a:lnTo>
                  <a:pt x="5428676" y="150519"/>
                </a:lnTo>
                <a:lnTo>
                  <a:pt x="0" y="150519"/>
                </a:lnTo>
                <a:close/>
              </a:path>
            </a:pathLst>
          </a:custGeom>
          <a:solidFill>
            <a:srgbClr val="4A4849"/>
          </a:solid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44" name="Shape 344"/>
        <p:cNvGrpSpPr/>
        <p:nvPr/>
      </p:nvGrpSpPr>
      <p:grpSpPr>
        <a:xfrm>
          <a:off x="0" y="0"/>
          <a:ext cx="0" cy="0"/>
          <a:chOff x="0" y="0"/>
          <a:chExt cx="0" cy="0"/>
        </a:xfrm>
      </p:grpSpPr>
      <p:sp>
        <p:nvSpPr>
          <p:cNvPr id="345" name="Google Shape;345;p18"/>
          <p:cNvSpPr/>
          <p:nvPr/>
        </p:nvSpPr>
        <p:spPr>
          <a:xfrm>
            <a:off x="-1162003" y="9715500"/>
            <a:ext cx="20612002" cy="571500"/>
          </a:xfrm>
          <a:custGeom>
            <a:rect b="b" l="l" r="r" t="t"/>
            <a:pathLst>
              <a:path extrusionOk="0" h="150519" w="5428676">
                <a:moveTo>
                  <a:pt x="0" y="0"/>
                </a:moveTo>
                <a:lnTo>
                  <a:pt x="5428676" y="0"/>
                </a:lnTo>
                <a:lnTo>
                  <a:pt x="5428676" y="150519"/>
                </a:lnTo>
                <a:lnTo>
                  <a:pt x="0" y="150519"/>
                </a:lnTo>
                <a:close/>
              </a:path>
            </a:pathLst>
          </a:custGeom>
          <a:solidFill>
            <a:srgbClr val="4A4849"/>
          </a:solidFill>
          <a:ln>
            <a:noFill/>
          </a:ln>
        </p:spPr>
      </p:sp>
      <p:sp>
        <p:nvSpPr>
          <p:cNvPr id="346" name="Google Shape;346;p18"/>
          <p:cNvSpPr txBox="1"/>
          <p:nvPr/>
        </p:nvSpPr>
        <p:spPr>
          <a:xfrm>
            <a:off x="1587615" y="2708854"/>
            <a:ext cx="7037100" cy="76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The </a:t>
            </a:r>
            <a:r>
              <a:rPr b="1" i="0" lang="en-US" sz="2501" u="sng" cap="none" strike="noStrike">
                <a:solidFill>
                  <a:srgbClr val="4A4849"/>
                </a:solidFill>
                <a:latin typeface="Arial"/>
                <a:ea typeface="Arial"/>
                <a:cs typeface="Arial"/>
                <a:sym typeface="Arial"/>
              </a:rPr>
              <a:t>FAIR Principles</a:t>
            </a:r>
            <a:r>
              <a:rPr b="0" i="0" lang="en-US" sz="2501" u="none" cap="none" strike="noStrike">
                <a:solidFill>
                  <a:srgbClr val="4A4849"/>
                </a:solidFill>
                <a:latin typeface="Arial"/>
                <a:ea typeface="Arial"/>
                <a:cs typeface="Arial"/>
                <a:sym typeface="Arial"/>
              </a:rPr>
              <a:t> ensure data is (</a:t>
            </a:r>
            <a:r>
              <a:rPr b="0" i="0"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FAIR, 2016</a:t>
            </a:r>
            <a:r>
              <a:rPr b="0" i="0" lang="en-US" sz="2501" u="none" cap="none" strike="noStrike">
                <a:solidFill>
                  <a:srgbClr val="4A4849"/>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347" name="Google Shape;347;p18"/>
          <p:cNvSpPr txBox="1"/>
          <p:nvPr/>
        </p:nvSpPr>
        <p:spPr>
          <a:xfrm>
            <a:off x="9845957" y="2708854"/>
            <a:ext cx="6707400" cy="76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The </a:t>
            </a:r>
            <a:r>
              <a:rPr b="1" i="0" lang="en-US" sz="2501" u="sng" cap="none" strike="noStrike">
                <a:solidFill>
                  <a:srgbClr val="4A4849"/>
                </a:solidFill>
                <a:latin typeface="Arial"/>
                <a:ea typeface="Arial"/>
                <a:cs typeface="Arial"/>
                <a:sym typeface="Arial"/>
              </a:rPr>
              <a:t>CARE Principles</a:t>
            </a:r>
            <a:r>
              <a:rPr b="0" i="0" lang="en-US" sz="2501" u="none" cap="none" strike="noStrike">
                <a:solidFill>
                  <a:srgbClr val="4A4849"/>
                </a:solidFill>
                <a:latin typeface="Arial"/>
                <a:ea typeface="Arial"/>
                <a:cs typeface="Arial"/>
                <a:sym typeface="Arial"/>
              </a:rPr>
              <a:t> center Indigenous rights and interests (</a:t>
            </a:r>
            <a:r>
              <a:rPr b="0" i="0"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Carroll et al., 2020</a:t>
            </a:r>
            <a:r>
              <a:rPr b="0" i="0" lang="en-US" sz="2501" u="none" cap="none" strike="noStrike">
                <a:solidFill>
                  <a:srgbClr val="4A4849"/>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348" name="Google Shape;348;p18"/>
          <p:cNvGrpSpPr/>
          <p:nvPr/>
        </p:nvGrpSpPr>
        <p:grpSpPr>
          <a:xfrm>
            <a:off x="1587615" y="3783183"/>
            <a:ext cx="6604594" cy="5081885"/>
            <a:chOff x="0" y="-146550"/>
            <a:chExt cx="8806125" cy="6775847"/>
          </a:xfrm>
        </p:grpSpPr>
        <p:grpSp>
          <p:nvGrpSpPr>
            <p:cNvPr id="349" name="Google Shape;349;p18"/>
            <p:cNvGrpSpPr/>
            <p:nvPr/>
          </p:nvGrpSpPr>
          <p:grpSpPr>
            <a:xfrm>
              <a:off x="727207" y="-146550"/>
              <a:ext cx="8078918" cy="1558939"/>
              <a:chOff x="0" y="-38100"/>
              <a:chExt cx="1595836" cy="307939"/>
            </a:xfrm>
          </p:grpSpPr>
          <p:sp>
            <p:nvSpPr>
              <p:cNvPr id="350" name="Google Shape;350;p18"/>
              <p:cNvSpPr/>
              <p:nvPr/>
            </p:nvSpPr>
            <p:spPr>
              <a:xfrm>
                <a:off x="0" y="0"/>
                <a:ext cx="1595836" cy="269839"/>
              </a:xfrm>
              <a:custGeom>
                <a:rect b="b" l="l" r="r" t="t"/>
                <a:pathLst>
                  <a:path extrusionOk="0" h="269839" w="1595836">
                    <a:moveTo>
                      <a:pt x="21721" y="0"/>
                    </a:moveTo>
                    <a:lnTo>
                      <a:pt x="1574114" y="0"/>
                    </a:lnTo>
                    <a:cubicBezTo>
                      <a:pt x="1579875" y="0"/>
                      <a:pt x="1585400" y="2288"/>
                      <a:pt x="1589474" y="6362"/>
                    </a:cubicBezTo>
                    <a:cubicBezTo>
                      <a:pt x="1593547" y="10435"/>
                      <a:pt x="1595836" y="15960"/>
                      <a:pt x="1595836" y="21721"/>
                    </a:cubicBezTo>
                    <a:lnTo>
                      <a:pt x="1595836" y="248118"/>
                    </a:lnTo>
                    <a:cubicBezTo>
                      <a:pt x="1595836" y="253878"/>
                      <a:pt x="1593547" y="259403"/>
                      <a:pt x="1589474" y="263477"/>
                    </a:cubicBezTo>
                    <a:cubicBezTo>
                      <a:pt x="1585400" y="267550"/>
                      <a:pt x="1579875" y="269839"/>
                      <a:pt x="1574114" y="269839"/>
                    </a:cubicBezTo>
                    <a:lnTo>
                      <a:pt x="21721" y="269839"/>
                    </a:lnTo>
                    <a:cubicBezTo>
                      <a:pt x="15960" y="269839"/>
                      <a:pt x="10435" y="267550"/>
                      <a:pt x="6362" y="263477"/>
                    </a:cubicBezTo>
                    <a:cubicBezTo>
                      <a:pt x="2288" y="259403"/>
                      <a:pt x="0" y="253878"/>
                      <a:pt x="0" y="248118"/>
                    </a:cubicBezTo>
                    <a:lnTo>
                      <a:pt x="0" y="21721"/>
                    </a:lnTo>
                    <a:cubicBezTo>
                      <a:pt x="0" y="15960"/>
                      <a:pt x="2288" y="10435"/>
                      <a:pt x="6362" y="6362"/>
                    </a:cubicBezTo>
                    <a:cubicBezTo>
                      <a:pt x="10435" y="2288"/>
                      <a:pt x="15960" y="0"/>
                      <a:pt x="21721" y="0"/>
                    </a:cubicBezTo>
                    <a:close/>
                  </a:path>
                </a:pathLst>
              </a:custGeom>
              <a:solidFill>
                <a:srgbClr val="173F6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18"/>
              <p:cNvSpPr txBox="1"/>
              <p:nvPr/>
            </p:nvSpPr>
            <p:spPr>
              <a:xfrm>
                <a:off x="0" y="-38100"/>
                <a:ext cx="1595836" cy="30793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18"/>
            <p:cNvGrpSpPr/>
            <p:nvPr/>
          </p:nvGrpSpPr>
          <p:grpSpPr>
            <a:xfrm>
              <a:off x="0" y="0"/>
              <a:ext cx="1454414" cy="1521244"/>
              <a:chOff x="0" y="0"/>
              <a:chExt cx="812800" cy="850148"/>
            </a:xfrm>
          </p:grpSpPr>
          <p:sp>
            <p:nvSpPr>
              <p:cNvPr id="353" name="Google Shape;353;p18"/>
              <p:cNvSpPr/>
              <p:nvPr/>
            </p:nvSpPr>
            <p:spPr>
              <a:xfrm>
                <a:off x="0" y="0"/>
                <a:ext cx="812800" cy="850148"/>
              </a:xfrm>
              <a:custGeom>
                <a:rect b="b" l="l" r="r" t="t"/>
                <a:pathLst>
                  <a:path extrusionOk="0" h="850148" w="812800">
                    <a:moveTo>
                      <a:pt x="406400" y="0"/>
                    </a:moveTo>
                    <a:cubicBezTo>
                      <a:pt x="181951" y="0"/>
                      <a:pt x="0" y="190312"/>
                      <a:pt x="0" y="425074"/>
                    </a:cubicBezTo>
                    <a:cubicBezTo>
                      <a:pt x="0" y="659836"/>
                      <a:pt x="181951" y="850148"/>
                      <a:pt x="406400" y="850148"/>
                    </a:cubicBezTo>
                    <a:cubicBezTo>
                      <a:pt x="630849" y="850148"/>
                      <a:pt x="812800" y="659836"/>
                      <a:pt x="812800" y="425074"/>
                    </a:cubicBezTo>
                    <a:cubicBezTo>
                      <a:pt x="812800" y="190312"/>
                      <a:pt x="630849" y="0"/>
                      <a:pt x="406400" y="0"/>
                    </a:cubicBezTo>
                    <a:close/>
                  </a:path>
                </a:pathLst>
              </a:custGeom>
              <a:solidFill>
                <a:srgbClr val="FFFFFF"/>
              </a:solidFill>
              <a:ln cap="sq" cmpd="sng" w="19050">
                <a:solidFill>
                  <a:srgbClr val="173F6D"/>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18"/>
              <p:cNvSpPr txBox="1"/>
              <p:nvPr/>
            </p:nvSpPr>
            <p:spPr>
              <a:xfrm>
                <a:off x="76200" y="25426"/>
                <a:ext cx="660300" cy="7668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799"/>
                  <a:buFont typeface="Arial"/>
                  <a:buNone/>
                </a:pPr>
                <a:r>
                  <a:rPr b="1" i="0" lang="en-US" sz="3799" u="none" cap="none" strike="noStrike">
                    <a:solidFill>
                      <a:srgbClr val="173F6D"/>
                    </a:solidFill>
                    <a:latin typeface="Arial"/>
                    <a:ea typeface="Arial"/>
                    <a:cs typeface="Arial"/>
                    <a:sym typeface="Arial"/>
                  </a:rPr>
                  <a:t>F</a:t>
                </a:r>
                <a:endParaRPr b="0" i="0" sz="1400" u="none" cap="none" strike="noStrike">
                  <a:solidFill>
                    <a:srgbClr val="000000"/>
                  </a:solidFill>
                  <a:latin typeface="Arial"/>
                  <a:ea typeface="Arial"/>
                  <a:cs typeface="Arial"/>
                  <a:sym typeface="Arial"/>
                </a:endParaRPr>
              </a:p>
            </p:txBody>
          </p:sp>
        </p:grpSp>
        <p:grpSp>
          <p:nvGrpSpPr>
            <p:cNvPr id="355" name="Google Shape;355;p18"/>
            <p:cNvGrpSpPr/>
            <p:nvPr/>
          </p:nvGrpSpPr>
          <p:grpSpPr>
            <a:xfrm>
              <a:off x="727207" y="1487216"/>
              <a:ext cx="8078918" cy="1558939"/>
              <a:chOff x="0" y="-38100"/>
              <a:chExt cx="1595836" cy="307939"/>
            </a:xfrm>
          </p:grpSpPr>
          <p:sp>
            <p:nvSpPr>
              <p:cNvPr id="356" name="Google Shape;356;p18"/>
              <p:cNvSpPr/>
              <p:nvPr/>
            </p:nvSpPr>
            <p:spPr>
              <a:xfrm>
                <a:off x="0" y="0"/>
                <a:ext cx="1595836" cy="269839"/>
              </a:xfrm>
              <a:custGeom>
                <a:rect b="b" l="l" r="r" t="t"/>
                <a:pathLst>
                  <a:path extrusionOk="0" h="269839" w="1595836">
                    <a:moveTo>
                      <a:pt x="21721" y="0"/>
                    </a:moveTo>
                    <a:lnTo>
                      <a:pt x="1574114" y="0"/>
                    </a:lnTo>
                    <a:cubicBezTo>
                      <a:pt x="1579875" y="0"/>
                      <a:pt x="1585400" y="2288"/>
                      <a:pt x="1589474" y="6362"/>
                    </a:cubicBezTo>
                    <a:cubicBezTo>
                      <a:pt x="1593547" y="10435"/>
                      <a:pt x="1595836" y="15960"/>
                      <a:pt x="1595836" y="21721"/>
                    </a:cubicBezTo>
                    <a:lnTo>
                      <a:pt x="1595836" y="248118"/>
                    </a:lnTo>
                    <a:cubicBezTo>
                      <a:pt x="1595836" y="253878"/>
                      <a:pt x="1593547" y="259403"/>
                      <a:pt x="1589474" y="263477"/>
                    </a:cubicBezTo>
                    <a:cubicBezTo>
                      <a:pt x="1585400" y="267550"/>
                      <a:pt x="1579875" y="269839"/>
                      <a:pt x="1574114" y="269839"/>
                    </a:cubicBezTo>
                    <a:lnTo>
                      <a:pt x="21721" y="269839"/>
                    </a:lnTo>
                    <a:cubicBezTo>
                      <a:pt x="15960" y="269839"/>
                      <a:pt x="10435" y="267550"/>
                      <a:pt x="6362" y="263477"/>
                    </a:cubicBezTo>
                    <a:cubicBezTo>
                      <a:pt x="2288" y="259403"/>
                      <a:pt x="0" y="253878"/>
                      <a:pt x="0" y="248118"/>
                    </a:cubicBezTo>
                    <a:lnTo>
                      <a:pt x="0" y="21721"/>
                    </a:lnTo>
                    <a:cubicBezTo>
                      <a:pt x="0" y="15960"/>
                      <a:pt x="2288" y="10435"/>
                      <a:pt x="6362" y="6362"/>
                    </a:cubicBezTo>
                    <a:cubicBezTo>
                      <a:pt x="10435" y="2288"/>
                      <a:pt x="15960" y="0"/>
                      <a:pt x="21721" y="0"/>
                    </a:cubicBezTo>
                    <a:close/>
                  </a:path>
                </a:pathLst>
              </a:custGeom>
              <a:solidFill>
                <a:srgbClr val="173F6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18"/>
              <p:cNvSpPr txBox="1"/>
              <p:nvPr/>
            </p:nvSpPr>
            <p:spPr>
              <a:xfrm>
                <a:off x="0" y="-38100"/>
                <a:ext cx="1595836" cy="30793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18"/>
            <p:cNvGrpSpPr/>
            <p:nvPr/>
          </p:nvGrpSpPr>
          <p:grpSpPr>
            <a:xfrm>
              <a:off x="0" y="1633765"/>
              <a:ext cx="1454414" cy="1521244"/>
              <a:chOff x="0" y="0"/>
              <a:chExt cx="812800" cy="850148"/>
            </a:xfrm>
          </p:grpSpPr>
          <p:sp>
            <p:nvSpPr>
              <p:cNvPr id="359" name="Google Shape;359;p18"/>
              <p:cNvSpPr/>
              <p:nvPr/>
            </p:nvSpPr>
            <p:spPr>
              <a:xfrm>
                <a:off x="0" y="0"/>
                <a:ext cx="812800" cy="850148"/>
              </a:xfrm>
              <a:custGeom>
                <a:rect b="b" l="l" r="r" t="t"/>
                <a:pathLst>
                  <a:path extrusionOk="0" h="850148" w="812800">
                    <a:moveTo>
                      <a:pt x="406400" y="0"/>
                    </a:moveTo>
                    <a:cubicBezTo>
                      <a:pt x="181951" y="0"/>
                      <a:pt x="0" y="190312"/>
                      <a:pt x="0" y="425074"/>
                    </a:cubicBezTo>
                    <a:cubicBezTo>
                      <a:pt x="0" y="659836"/>
                      <a:pt x="181951" y="850148"/>
                      <a:pt x="406400" y="850148"/>
                    </a:cubicBezTo>
                    <a:cubicBezTo>
                      <a:pt x="630849" y="850148"/>
                      <a:pt x="812800" y="659836"/>
                      <a:pt x="812800" y="425074"/>
                    </a:cubicBezTo>
                    <a:cubicBezTo>
                      <a:pt x="812800" y="190312"/>
                      <a:pt x="630849" y="0"/>
                      <a:pt x="406400" y="0"/>
                    </a:cubicBezTo>
                    <a:close/>
                  </a:path>
                </a:pathLst>
              </a:custGeom>
              <a:solidFill>
                <a:srgbClr val="FFFFFF"/>
              </a:solidFill>
              <a:ln cap="sq" cmpd="sng" w="19050">
                <a:solidFill>
                  <a:srgbClr val="173F6D"/>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18"/>
              <p:cNvSpPr txBox="1"/>
              <p:nvPr/>
            </p:nvSpPr>
            <p:spPr>
              <a:xfrm>
                <a:off x="76200" y="29534"/>
                <a:ext cx="660300" cy="7668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799"/>
                  <a:buFont typeface="Arial"/>
                  <a:buNone/>
                </a:pPr>
                <a:r>
                  <a:rPr b="1" i="0" lang="en-US" sz="3799" u="none" cap="none" strike="noStrike">
                    <a:solidFill>
                      <a:srgbClr val="173F6D"/>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grpSp>
        <p:grpSp>
          <p:nvGrpSpPr>
            <p:cNvPr id="361" name="Google Shape;361;p18"/>
            <p:cNvGrpSpPr/>
            <p:nvPr/>
          </p:nvGrpSpPr>
          <p:grpSpPr>
            <a:xfrm>
              <a:off x="727207" y="3224360"/>
              <a:ext cx="8078918" cy="1558939"/>
              <a:chOff x="0" y="-38100"/>
              <a:chExt cx="1595836" cy="307939"/>
            </a:xfrm>
          </p:grpSpPr>
          <p:sp>
            <p:nvSpPr>
              <p:cNvPr id="362" name="Google Shape;362;p18"/>
              <p:cNvSpPr/>
              <p:nvPr/>
            </p:nvSpPr>
            <p:spPr>
              <a:xfrm>
                <a:off x="0" y="0"/>
                <a:ext cx="1595836" cy="269839"/>
              </a:xfrm>
              <a:custGeom>
                <a:rect b="b" l="l" r="r" t="t"/>
                <a:pathLst>
                  <a:path extrusionOk="0" h="269839" w="1595836">
                    <a:moveTo>
                      <a:pt x="21721" y="0"/>
                    </a:moveTo>
                    <a:lnTo>
                      <a:pt x="1574114" y="0"/>
                    </a:lnTo>
                    <a:cubicBezTo>
                      <a:pt x="1579875" y="0"/>
                      <a:pt x="1585400" y="2288"/>
                      <a:pt x="1589474" y="6362"/>
                    </a:cubicBezTo>
                    <a:cubicBezTo>
                      <a:pt x="1593547" y="10435"/>
                      <a:pt x="1595836" y="15960"/>
                      <a:pt x="1595836" y="21721"/>
                    </a:cubicBezTo>
                    <a:lnTo>
                      <a:pt x="1595836" y="248118"/>
                    </a:lnTo>
                    <a:cubicBezTo>
                      <a:pt x="1595836" y="253878"/>
                      <a:pt x="1593547" y="259403"/>
                      <a:pt x="1589474" y="263477"/>
                    </a:cubicBezTo>
                    <a:cubicBezTo>
                      <a:pt x="1585400" y="267550"/>
                      <a:pt x="1579875" y="269839"/>
                      <a:pt x="1574114" y="269839"/>
                    </a:cubicBezTo>
                    <a:lnTo>
                      <a:pt x="21721" y="269839"/>
                    </a:lnTo>
                    <a:cubicBezTo>
                      <a:pt x="15960" y="269839"/>
                      <a:pt x="10435" y="267550"/>
                      <a:pt x="6362" y="263477"/>
                    </a:cubicBezTo>
                    <a:cubicBezTo>
                      <a:pt x="2288" y="259403"/>
                      <a:pt x="0" y="253878"/>
                      <a:pt x="0" y="248118"/>
                    </a:cubicBezTo>
                    <a:lnTo>
                      <a:pt x="0" y="21721"/>
                    </a:lnTo>
                    <a:cubicBezTo>
                      <a:pt x="0" y="15960"/>
                      <a:pt x="2288" y="10435"/>
                      <a:pt x="6362" y="6362"/>
                    </a:cubicBezTo>
                    <a:cubicBezTo>
                      <a:pt x="10435" y="2288"/>
                      <a:pt x="15960" y="0"/>
                      <a:pt x="21721" y="0"/>
                    </a:cubicBezTo>
                    <a:close/>
                  </a:path>
                </a:pathLst>
              </a:custGeom>
              <a:solidFill>
                <a:srgbClr val="173F6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18"/>
              <p:cNvSpPr txBox="1"/>
              <p:nvPr/>
            </p:nvSpPr>
            <p:spPr>
              <a:xfrm>
                <a:off x="0" y="-38100"/>
                <a:ext cx="1595836" cy="30793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18"/>
            <p:cNvGrpSpPr/>
            <p:nvPr/>
          </p:nvGrpSpPr>
          <p:grpSpPr>
            <a:xfrm>
              <a:off x="0" y="3370909"/>
              <a:ext cx="1454414" cy="1521244"/>
              <a:chOff x="0" y="0"/>
              <a:chExt cx="812800" cy="850148"/>
            </a:xfrm>
          </p:grpSpPr>
          <p:sp>
            <p:nvSpPr>
              <p:cNvPr id="365" name="Google Shape;365;p18"/>
              <p:cNvSpPr/>
              <p:nvPr/>
            </p:nvSpPr>
            <p:spPr>
              <a:xfrm>
                <a:off x="0" y="0"/>
                <a:ext cx="812800" cy="850148"/>
              </a:xfrm>
              <a:custGeom>
                <a:rect b="b" l="l" r="r" t="t"/>
                <a:pathLst>
                  <a:path extrusionOk="0" h="850148" w="812800">
                    <a:moveTo>
                      <a:pt x="406400" y="0"/>
                    </a:moveTo>
                    <a:cubicBezTo>
                      <a:pt x="181951" y="0"/>
                      <a:pt x="0" y="190312"/>
                      <a:pt x="0" y="425074"/>
                    </a:cubicBezTo>
                    <a:cubicBezTo>
                      <a:pt x="0" y="659836"/>
                      <a:pt x="181951" y="850148"/>
                      <a:pt x="406400" y="850148"/>
                    </a:cubicBezTo>
                    <a:cubicBezTo>
                      <a:pt x="630849" y="850148"/>
                      <a:pt x="812800" y="659836"/>
                      <a:pt x="812800" y="425074"/>
                    </a:cubicBezTo>
                    <a:cubicBezTo>
                      <a:pt x="812800" y="190312"/>
                      <a:pt x="630849" y="0"/>
                      <a:pt x="406400" y="0"/>
                    </a:cubicBezTo>
                    <a:close/>
                  </a:path>
                </a:pathLst>
              </a:custGeom>
              <a:solidFill>
                <a:srgbClr val="FFFFFF"/>
              </a:solidFill>
              <a:ln cap="sq" cmpd="sng" w="19050">
                <a:solidFill>
                  <a:srgbClr val="173F6D"/>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18"/>
              <p:cNvSpPr txBox="1"/>
              <p:nvPr/>
            </p:nvSpPr>
            <p:spPr>
              <a:xfrm>
                <a:off x="76256" y="41670"/>
                <a:ext cx="660300" cy="7668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799"/>
                  <a:buFont typeface="Arial"/>
                  <a:buNone/>
                </a:pPr>
                <a:r>
                  <a:rPr b="1" i="0" lang="en-US" sz="3799" u="none" cap="none" strike="noStrike">
                    <a:solidFill>
                      <a:srgbClr val="173F6D"/>
                    </a:solidFill>
                    <a:latin typeface="Arial"/>
                    <a:ea typeface="Arial"/>
                    <a:cs typeface="Arial"/>
                    <a:sym typeface="Arial"/>
                  </a:rPr>
                  <a:t>I</a:t>
                </a:r>
                <a:endParaRPr b="0" i="0" sz="1400" u="none" cap="none" strike="noStrike">
                  <a:solidFill>
                    <a:srgbClr val="000000"/>
                  </a:solidFill>
                  <a:latin typeface="Arial"/>
                  <a:ea typeface="Arial"/>
                  <a:cs typeface="Arial"/>
                  <a:sym typeface="Arial"/>
                </a:endParaRPr>
              </a:p>
            </p:txBody>
          </p:sp>
        </p:grpSp>
        <p:grpSp>
          <p:nvGrpSpPr>
            <p:cNvPr id="367" name="Google Shape;367;p18"/>
            <p:cNvGrpSpPr/>
            <p:nvPr/>
          </p:nvGrpSpPr>
          <p:grpSpPr>
            <a:xfrm>
              <a:off x="727207" y="4961504"/>
              <a:ext cx="8078918" cy="1558939"/>
              <a:chOff x="0" y="-38100"/>
              <a:chExt cx="1595836" cy="307939"/>
            </a:xfrm>
          </p:grpSpPr>
          <p:sp>
            <p:nvSpPr>
              <p:cNvPr id="368" name="Google Shape;368;p18"/>
              <p:cNvSpPr/>
              <p:nvPr/>
            </p:nvSpPr>
            <p:spPr>
              <a:xfrm>
                <a:off x="0" y="0"/>
                <a:ext cx="1595836" cy="269839"/>
              </a:xfrm>
              <a:custGeom>
                <a:rect b="b" l="l" r="r" t="t"/>
                <a:pathLst>
                  <a:path extrusionOk="0" h="269839" w="1595836">
                    <a:moveTo>
                      <a:pt x="21721" y="0"/>
                    </a:moveTo>
                    <a:lnTo>
                      <a:pt x="1574114" y="0"/>
                    </a:lnTo>
                    <a:cubicBezTo>
                      <a:pt x="1579875" y="0"/>
                      <a:pt x="1585400" y="2288"/>
                      <a:pt x="1589474" y="6362"/>
                    </a:cubicBezTo>
                    <a:cubicBezTo>
                      <a:pt x="1593547" y="10435"/>
                      <a:pt x="1595836" y="15960"/>
                      <a:pt x="1595836" y="21721"/>
                    </a:cubicBezTo>
                    <a:lnTo>
                      <a:pt x="1595836" y="248118"/>
                    </a:lnTo>
                    <a:cubicBezTo>
                      <a:pt x="1595836" y="253878"/>
                      <a:pt x="1593547" y="259403"/>
                      <a:pt x="1589474" y="263477"/>
                    </a:cubicBezTo>
                    <a:cubicBezTo>
                      <a:pt x="1585400" y="267550"/>
                      <a:pt x="1579875" y="269839"/>
                      <a:pt x="1574114" y="269839"/>
                    </a:cubicBezTo>
                    <a:lnTo>
                      <a:pt x="21721" y="269839"/>
                    </a:lnTo>
                    <a:cubicBezTo>
                      <a:pt x="15960" y="269839"/>
                      <a:pt x="10435" y="267550"/>
                      <a:pt x="6362" y="263477"/>
                    </a:cubicBezTo>
                    <a:cubicBezTo>
                      <a:pt x="2288" y="259403"/>
                      <a:pt x="0" y="253878"/>
                      <a:pt x="0" y="248118"/>
                    </a:cubicBezTo>
                    <a:lnTo>
                      <a:pt x="0" y="21721"/>
                    </a:lnTo>
                    <a:cubicBezTo>
                      <a:pt x="0" y="15960"/>
                      <a:pt x="2288" y="10435"/>
                      <a:pt x="6362" y="6362"/>
                    </a:cubicBezTo>
                    <a:cubicBezTo>
                      <a:pt x="10435" y="2288"/>
                      <a:pt x="15960" y="0"/>
                      <a:pt x="21721" y="0"/>
                    </a:cubicBezTo>
                    <a:close/>
                  </a:path>
                </a:pathLst>
              </a:custGeom>
              <a:solidFill>
                <a:srgbClr val="173F6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18"/>
              <p:cNvSpPr txBox="1"/>
              <p:nvPr/>
            </p:nvSpPr>
            <p:spPr>
              <a:xfrm>
                <a:off x="0" y="-38100"/>
                <a:ext cx="1595836" cy="30793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p18"/>
            <p:cNvGrpSpPr/>
            <p:nvPr/>
          </p:nvGrpSpPr>
          <p:grpSpPr>
            <a:xfrm>
              <a:off x="0" y="5108053"/>
              <a:ext cx="1454414" cy="1521244"/>
              <a:chOff x="0" y="0"/>
              <a:chExt cx="812800" cy="850148"/>
            </a:xfrm>
          </p:grpSpPr>
          <p:sp>
            <p:nvSpPr>
              <p:cNvPr id="371" name="Google Shape;371;p18"/>
              <p:cNvSpPr/>
              <p:nvPr/>
            </p:nvSpPr>
            <p:spPr>
              <a:xfrm>
                <a:off x="0" y="0"/>
                <a:ext cx="812800" cy="850148"/>
              </a:xfrm>
              <a:custGeom>
                <a:rect b="b" l="l" r="r" t="t"/>
                <a:pathLst>
                  <a:path extrusionOk="0" h="850148" w="812800">
                    <a:moveTo>
                      <a:pt x="406400" y="0"/>
                    </a:moveTo>
                    <a:cubicBezTo>
                      <a:pt x="181951" y="0"/>
                      <a:pt x="0" y="190312"/>
                      <a:pt x="0" y="425074"/>
                    </a:cubicBezTo>
                    <a:cubicBezTo>
                      <a:pt x="0" y="659836"/>
                      <a:pt x="181951" y="850148"/>
                      <a:pt x="406400" y="850148"/>
                    </a:cubicBezTo>
                    <a:cubicBezTo>
                      <a:pt x="630849" y="850148"/>
                      <a:pt x="812800" y="659836"/>
                      <a:pt x="812800" y="425074"/>
                    </a:cubicBezTo>
                    <a:cubicBezTo>
                      <a:pt x="812800" y="190312"/>
                      <a:pt x="630849" y="0"/>
                      <a:pt x="406400" y="0"/>
                    </a:cubicBezTo>
                    <a:close/>
                  </a:path>
                </a:pathLst>
              </a:custGeom>
              <a:solidFill>
                <a:srgbClr val="FFFFFF"/>
              </a:solidFill>
              <a:ln cap="sq" cmpd="sng" w="19050">
                <a:solidFill>
                  <a:srgbClr val="173F6D"/>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18"/>
              <p:cNvSpPr txBox="1"/>
              <p:nvPr/>
            </p:nvSpPr>
            <p:spPr>
              <a:xfrm>
                <a:off x="76256" y="25892"/>
                <a:ext cx="660300" cy="7668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799"/>
                  <a:buFont typeface="Arial"/>
                  <a:buNone/>
                </a:pPr>
                <a:r>
                  <a:rPr b="1" i="0" lang="en-US" sz="3799" u="none" cap="none" strike="noStrike">
                    <a:solidFill>
                      <a:srgbClr val="173F6D"/>
                    </a:solidFill>
                    <a:latin typeface="Arial"/>
                    <a:ea typeface="Arial"/>
                    <a:cs typeface="Arial"/>
                    <a:sym typeface="Arial"/>
                  </a:rPr>
                  <a:t>R</a:t>
                </a:r>
                <a:endParaRPr b="0" i="0" sz="1400" u="none" cap="none" strike="noStrike">
                  <a:solidFill>
                    <a:srgbClr val="000000"/>
                  </a:solidFill>
                  <a:latin typeface="Arial"/>
                  <a:ea typeface="Arial"/>
                  <a:cs typeface="Arial"/>
                  <a:sym typeface="Arial"/>
                </a:endParaRPr>
              </a:p>
            </p:txBody>
          </p:sp>
        </p:grpSp>
        <p:sp>
          <p:nvSpPr>
            <p:cNvPr id="373" name="Google Shape;373;p18"/>
            <p:cNvSpPr txBox="1"/>
            <p:nvPr/>
          </p:nvSpPr>
          <p:spPr>
            <a:xfrm>
              <a:off x="1643654" y="207505"/>
              <a:ext cx="69636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FFFFFF"/>
                  </a:solidFill>
                  <a:latin typeface="Arial"/>
                  <a:ea typeface="Arial"/>
                  <a:cs typeface="Arial"/>
                  <a:sym typeface="Arial"/>
                </a:rPr>
                <a:t>Findable: </a:t>
              </a:r>
              <a:r>
                <a:rPr b="0" i="0" lang="en-US" sz="2501" u="none" cap="none" strike="noStrike">
                  <a:solidFill>
                    <a:srgbClr val="FFFFFF"/>
                  </a:solidFill>
                  <a:latin typeface="Arial"/>
                  <a:ea typeface="Arial"/>
                  <a:cs typeface="Arial"/>
                  <a:sym typeface="Arial"/>
                </a:rPr>
                <a:t>Easily discoverable by both humans and machines.</a:t>
              </a:r>
              <a:endParaRPr b="0" i="0" sz="1400" u="none" cap="none" strike="noStrike">
                <a:solidFill>
                  <a:srgbClr val="000000"/>
                </a:solidFill>
                <a:latin typeface="Arial"/>
                <a:ea typeface="Arial"/>
                <a:cs typeface="Arial"/>
                <a:sym typeface="Arial"/>
              </a:endParaRPr>
            </a:p>
          </p:txBody>
        </p:sp>
        <p:sp>
          <p:nvSpPr>
            <p:cNvPr id="374" name="Google Shape;374;p18"/>
            <p:cNvSpPr txBox="1"/>
            <p:nvPr/>
          </p:nvSpPr>
          <p:spPr>
            <a:xfrm>
              <a:off x="1643654" y="1827700"/>
              <a:ext cx="69636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FFFFFF"/>
                  </a:solidFill>
                  <a:latin typeface="Arial"/>
                  <a:ea typeface="Arial"/>
                  <a:cs typeface="Arial"/>
                  <a:sym typeface="Arial"/>
                </a:rPr>
                <a:t>Accessible:</a:t>
              </a:r>
              <a:r>
                <a:rPr b="0" i="0" lang="en-US" sz="2501" u="none" cap="none" strike="noStrike">
                  <a:solidFill>
                    <a:srgbClr val="FFFFFF"/>
                  </a:solidFill>
                  <a:latin typeface="Arial"/>
                  <a:ea typeface="Arial"/>
                  <a:cs typeface="Arial"/>
                  <a:sym typeface="Arial"/>
                </a:rPr>
                <a:t> Available with clear access conditions.</a:t>
              </a:r>
              <a:endParaRPr b="0" i="0" sz="1400" u="none" cap="none" strike="noStrike">
                <a:solidFill>
                  <a:srgbClr val="000000"/>
                </a:solidFill>
                <a:latin typeface="Arial"/>
                <a:ea typeface="Arial"/>
                <a:cs typeface="Arial"/>
                <a:sym typeface="Arial"/>
              </a:endParaRPr>
            </a:p>
          </p:txBody>
        </p:sp>
        <p:sp>
          <p:nvSpPr>
            <p:cNvPr id="375" name="Google Shape;375;p18"/>
            <p:cNvSpPr txBox="1"/>
            <p:nvPr/>
          </p:nvSpPr>
          <p:spPr>
            <a:xfrm>
              <a:off x="1643654" y="3568699"/>
              <a:ext cx="69636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FFFFFF"/>
                  </a:solidFill>
                  <a:latin typeface="Arial"/>
                  <a:ea typeface="Arial"/>
                  <a:cs typeface="Arial"/>
                  <a:sym typeface="Arial"/>
                </a:rPr>
                <a:t>Interoperable:</a:t>
              </a:r>
              <a:r>
                <a:rPr b="0" i="0" lang="en-US" sz="2501" u="none" cap="none" strike="noStrike">
                  <a:solidFill>
                    <a:srgbClr val="FFFFFF"/>
                  </a:solidFill>
                  <a:latin typeface="Arial"/>
                  <a:ea typeface="Arial"/>
                  <a:cs typeface="Arial"/>
                  <a:sym typeface="Arial"/>
                </a:rPr>
                <a:t> Can work across different platforms and applications.</a:t>
              </a:r>
              <a:endParaRPr b="0" i="0" sz="1400" u="none" cap="none" strike="noStrike">
                <a:solidFill>
                  <a:srgbClr val="000000"/>
                </a:solidFill>
                <a:latin typeface="Arial"/>
                <a:ea typeface="Arial"/>
                <a:cs typeface="Arial"/>
                <a:sym typeface="Arial"/>
              </a:endParaRPr>
            </a:p>
          </p:txBody>
        </p:sp>
        <p:sp>
          <p:nvSpPr>
            <p:cNvPr id="376" name="Google Shape;376;p18"/>
            <p:cNvSpPr txBox="1"/>
            <p:nvPr/>
          </p:nvSpPr>
          <p:spPr>
            <a:xfrm>
              <a:off x="1643654" y="5306227"/>
              <a:ext cx="67194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FFFFFF"/>
                  </a:solidFill>
                  <a:latin typeface="Arial"/>
                  <a:ea typeface="Arial"/>
                  <a:cs typeface="Arial"/>
                  <a:sym typeface="Arial"/>
                </a:rPr>
                <a:t>Reusable:</a:t>
              </a:r>
              <a:r>
                <a:rPr b="0" i="0" lang="en-US" sz="2501" u="none" cap="none" strike="noStrike">
                  <a:solidFill>
                    <a:srgbClr val="FFFFFF"/>
                  </a:solidFill>
                  <a:latin typeface="Arial"/>
                  <a:ea typeface="Arial"/>
                  <a:cs typeface="Arial"/>
                  <a:sym typeface="Arial"/>
                </a:rPr>
                <a:t> Well-documented and ready for future use.</a:t>
              </a:r>
              <a:endParaRPr b="0" i="0" sz="1400" u="none" cap="none" strike="noStrike">
                <a:solidFill>
                  <a:srgbClr val="000000"/>
                </a:solidFill>
                <a:latin typeface="Arial"/>
                <a:ea typeface="Arial"/>
                <a:cs typeface="Arial"/>
                <a:sym typeface="Arial"/>
              </a:endParaRPr>
            </a:p>
          </p:txBody>
        </p:sp>
      </p:grpSp>
      <p:grpSp>
        <p:nvGrpSpPr>
          <p:cNvPr id="377" name="Google Shape;377;p18"/>
          <p:cNvGrpSpPr/>
          <p:nvPr/>
        </p:nvGrpSpPr>
        <p:grpSpPr>
          <a:xfrm>
            <a:off x="10507476" y="3783182"/>
            <a:ext cx="6192914" cy="1169205"/>
            <a:chOff x="0" y="-38100"/>
            <a:chExt cx="1631055" cy="307939"/>
          </a:xfrm>
        </p:grpSpPr>
        <p:sp>
          <p:nvSpPr>
            <p:cNvPr id="378" name="Google Shape;378;p18"/>
            <p:cNvSpPr/>
            <p:nvPr/>
          </p:nvSpPr>
          <p:spPr>
            <a:xfrm>
              <a:off x="0" y="0"/>
              <a:ext cx="1631055" cy="269839"/>
            </a:xfrm>
            <a:custGeom>
              <a:rect b="b" l="l" r="r" t="t"/>
              <a:pathLst>
                <a:path extrusionOk="0" h="269839" w="1631055">
                  <a:moveTo>
                    <a:pt x="21252" y="0"/>
                  </a:moveTo>
                  <a:lnTo>
                    <a:pt x="1609802" y="0"/>
                  </a:lnTo>
                  <a:cubicBezTo>
                    <a:pt x="1615439" y="0"/>
                    <a:pt x="1620844" y="2239"/>
                    <a:pt x="1624830" y="6225"/>
                  </a:cubicBezTo>
                  <a:cubicBezTo>
                    <a:pt x="1628816" y="10210"/>
                    <a:pt x="1631055" y="15616"/>
                    <a:pt x="1631055" y="21252"/>
                  </a:cubicBezTo>
                  <a:lnTo>
                    <a:pt x="1631055" y="248587"/>
                  </a:lnTo>
                  <a:cubicBezTo>
                    <a:pt x="1631055" y="260324"/>
                    <a:pt x="1621540" y="269839"/>
                    <a:pt x="1609802" y="269839"/>
                  </a:cubicBezTo>
                  <a:lnTo>
                    <a:pt x="21252" y="269839"/>
                  </a:lnTo>
                  <a:cubicBezTo>
                    <a:pt x="9515" y="269839"/>
                    <a:pt x="0" y="260324"/>
                    <a:pt x="0" y="248587"/>
                  </a:cubicBezTo>
                  <a:lnTo>
                    <a:pt x="0" y="21252"/>
                  </a:lnTo>
                  <a:cubicBezTo>
                    <a:pt x="0" y="9515"/>
                    <a:pt x="9515" y="0"/>
                    <a:pt x="21252" y="0"/>
                  </a:cubicBezTo>
                  <a:close/>
                </a:path>
              </a:pathLst>
            </a:custGeom>
            <a:solidFill>
              <a:srgbClr val="FFFFFF"/>
            </a:solidFill>
            <a:ln cap="sq" cmpd="sng" w="19050">
              <a:solidFill>
                <a:srgbClr val="173F6D"/>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18"/>
            <p:cNvSpPr txBox="1"/>
            <p:nvPr/>
          </p:nvSpPr>
          <p:spPr>
            <a:xfrm>
              <a:off x="0" y="-38100"/>
              <a:ext cx="1631054" cy="30793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80" name="Google Shape;380;p18"/>
          <p:cNvGrpSpPr/>
          <p:nvPr/>
        </p:nvGrpSpPr>
        <p:grpSpPr>
          <a:xfrm>
            <a:off x="9962070" y="3893095"/>
            <a:ext cx="1090810" cy="1140933"/>
            <a:chOff x="0" y="0"/>
            <a:chExt cx="812800" cy="850148"/>
          </a:xfrm>
        </p:grpSpPr>
        <p:sp>
          <p:nvSpPr>
            <p:cNvPr id="381" name="Google Shape;381;p18"/>
            <p:cNvSpPr/>
            <p:nvPr/>
          </p:nvSpPr>
          <p:spPr>
            <a:xfrm>
              <a:off x="0" y="0"/>
              <a:ext cx="812800" cy="850148"/>
            </a:xfrm>
            <a:custGeom>
              <a:rect b="b" l="l" r="r" t="t"/>
              <a:pathLst>
                <a:path extrusionOk="0" h="850148" w="812800">
                  <a:moveTo>
                    <a:pt x="406400" y="0"/>
                  </a:moveTo>
                  <a:cubicBezTo>
                    <a:pt x="181951" y="0"/>
                    <a:pt x="0" y="190312"/>
                    <a:pt x="0" y="425074"/>
                  </a:cubicBezTo>
                  <a:cubicBezTo>
                    <a:pt x="0" y="659836"/>
                    <a:pt x="181951" y="850148"/>
                    <a:pt x="406400" y="850148"/>
                  </a:cubicBezTo>
                  <a:cubicBezTo>
                    <a:pt x="630849" y="850148"/>
                    <a:pt x="812800" y="659836"/>
                    <a:pt x="812800" y="425074"/>
                  </a:cubicBezTo>
                  <a:cubicBezTo>
                    <a:pt x="812800" y="190312"/>
                    <a:pt x="630849" y="0"/>
                    <a:pt x="406400" y="0"/>
                  </a:cubicBezTo>
                  <a:close/>
                </a:path>
              </a:pathLst>
            </a:custGeom>
            <a:solidFill>
              <a:srgbClr val="173F6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18"/>
            <p:cNvSpPr txBox="1"/>
            <p:nvPr/>
          </p:nvSpPr>
          <p:spPr>
            <a:xfrm>
              <a:off x="76209" y="41606"/>
              <a:ext cx="660300" cy="7668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799"/>
                <a:buFont typeface="Arial"/>
                <a:buNone/>
              </a:pPr>
              <a:r>
                <a:rPr b="1" i="0" lang="en-US" sz="3799" u="none" cap="none" strike="noStrike">
                  <a:solidFill>
                    <a:srgbClr val="FFFFFF"/>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grpSp>
      <p:grpSp>
        <p:nvGrpSpPr>
          <p:cNvPr id="383" name="Google Shape;383;p18"/>
          <p:cNvGrpSpPr/>
          <p:nvPr/>
        </p:nvGrpSpPr>
        <p:grpSpPr>
          <a:xfrm>
            <a:off x="10507476" y="5008506"/>
            <a:ext cx="6192914" cy="1169205"/>
            <a:chOff x="0" y="-38100"/>
            <a:chExt cx="1631055" cy="307939"/>
          </a:xfrm>
        </p:grpSpPr>
        <p:sp>
          <p:nvSpPr>
            <p:cNvPr id="384" name="Google Shape;384;p18"/>
            <p:cNvSpPr/>
            <p:nvPr/>
          </p:nvSpPr>
          <p:spPr>
            <a:xfrm>
              <a:off x="0" y="0"/>
              <a:ext cx="1631055" cy="269839"/>
            </a:xfrm>
            <a:custGeom>
              <a:rect b="b" l="l" r="r" t="t"/>
              <a:pathLst>
                <a:path extrusionOk="0" h="269839" w="1631055">
                  <a:moveTo>
                    <a:pt x="21252" y="0"/>
                  </a:moveTo>
                  <a:lnTo>
                    <a:pt x="1609802" y="0"/>
                  </a:lnTo>
                  <a:cubicBezTo>
                    <a:pt x="1615439" y="0"/>
                    <a:pt x="1620844" y="2239"/>
                    <a:pt x="1624830" y="6225"/>
                  </a:cubicBezTo>
                  <a:cubicBezTo>
                    <a:pt x="1628816" y="10210"/>
                    <a:pt x="1631055" y="15616"/>
                    <a:pt x="1631055" y="21252"/>
                  </a:cubicBezTo>
                  <a:lnTo>
                    <a:pt x="1631055" y="248587"/>
                  </a:lnTo>
                  <a:cubicBezTo>
                    <a:pt x="1631055" y="260324"/>
                    <a:pt x="1621540" y="269839"/>
                    <a:pt x="1609802" y="269839"/>
                  </a:cubicBezTo>
                  <a:lnTo>
                    <a:pt x="21252" y="269839"/>
                  </a:lnTo>
                  <a:cubicBezTo>
                    <a:pt x="9515" y="269839"/>
                    <a:pt x="0" y="260324"/>
                    <a:pt x="0" y="248587"/>
                  </a:cubicBezTo>
                  <a:lnTo>
                    <a:pt x="0" y="21252"/>
                  </a:lnTo>
                  <a:cubicBezTo>
                    <a:pt x="0" y="9515"/>
                    <a:pt x="9515" y="0"/>
                    <a:pt x="21252" y="0"/>
                  </a:cubicBezTo>
                  <a:close/>
                </a:path>
              </a:pathLst>
            </a:custGeom>
            <a:solidFill>
              <a:srgbClr val="FFFFFF"/>
            </a:solidFill>
            <a:ln cap="sq" cmpd="sng" w="19050">
              <a:solidFill>
                <a:srgbClr val="173F6D"/>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18"/>
            <p:cNvSpPr txBox="1"/>
            <p:nvPr/>
          </p:nvSpPr>
          <p:spPr>
            <a:xfrm>
              <a:off x="0" y="-38100"/>
              <a:ext cx="1631054" cy="30793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86" name="Google Shape;386;p18"/>
          <p:cNvGrpSpPr/>
          <p:nvPr/>
        </p:nvGrpSpPr>
        <p:grpSpPr>
          <a:xfrm>
            <a:off x="9962070" y="5118419"/>
            <a:ext cx="1090810" cy="1140933"/>
            <a:chOff x="0" y="0"/>
            <a:chExt cx="812800" cy="850148"/>
          </a:xfrm>
        </p:grpSpPr>
        <p:sp>
          <p:nvSpPr>
            <p:cNvPr id="387" name="Google Shape;387;p18"/>
            <p:cNvSpPr/>
            <p:nvPr/>
          </p:nvSpPr>
          <p:spPr>
            <a:xfrm>
              <a:off x="0" y="0"/>
              <a:ext cx="812800" cy="850148"/>
            </a:xfrm>
            <a:custGeom>
              <a:rect b="b" l="l" r="r" t="t"/>
              <a:pathLst>
                <a:path extrusionOk="0" h="850148" w="812800">
                  <a:moveTo>
                    <a:pt x="406400" y="0"/>
                  </a:moveTo>
                  <a:cubicBezTo>
                    <a:pt x="181951" y="0"/>
                    <a:pt x="0" y="190312"/>
                    <a:pt x="0" y="425074"/>
                  </a:cubicBezTo>
                  <a:cubicBezTo>
                    <a:pt x="0" y="659836"/>
                    <a:pt x="181951" y="850148"/>
                    <a:pt x="406400" y="850148"/>
                  </a:cubicBezTo>
                  <a:cubicBezTo>
                    <a:pt x="630849" y="850148"/>
                    <a:pt x="812800" y="659836"/>
                    <a:pt x="812800" y="425074"/>
                  </a:cubicBezTo>
                  <a:cubicBezTo>
                    <a:pt x="812800" y="190312"/>
                    <a:pt x="630849" y="0"/>
                    <a:pt x="406400" y="0"/>
                  </a:cubicBezTo>
                  <a:close/>
                </a:path>
              </a:pathLst>
            </a:custGeom>
            <a:solidFill>
              <a:srgbClr val="173F6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18"/>
            <p:cNvSpPr txBox="1"/>
            <p:nvPr/>
          </p:nvSpPr>
          <p:spPr>
            <a:xfrm>
              <a:off x="76247" y="29619"/>
              <a:ext cx="660300" cy="7668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799"/>
                <a:buFont typeface="Arial"/>
                <a:buNone/>
              </a:pPr>
              <a:r>
                <a:rPr b="1" i="0" lang="en-US" sz="3799" u="none" cap="none" strike="noStrike">
                  <a:solidFill>
                    <a:srgbClr val="FFFFFF"/>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grpSp>
      <p:grpSp>
        <p:nvGrpSpPr>
          <p:cNvPr id="389" name="Google Shape;389;p18"/>
          <p:cNvGrpSpPr/>
          <p:nvPr/>
        </p:nvGrpSpPr>
        <p:grpSpPr>
          <a:xfrm>
            <a:off x="10507476" y="6311364"/>
            <a:ext cx="6192914" cy="1169205"/>
            <a:chOff x="0" y="-38100"/>
            <a:chExt cx="1631055" cy="307939"/>
          </a:xfrm>
        </p:grpSpPr>
        <p:sp>
          <p:nvSpPr>
            <p:cNvPr id="390" name="Google Shape;390;p18"/>
            <p:cNvSpPr/>
            <p:nvPr/>
          </p:nvSpPr>
          <p:spPr>
            <a:xfrm>
              <a:off x="0" y="0"/>
              <a:ext cx="1631055" cy="269839"/>
            </a:xfrm>
            <a:custGeom>
              <a:rect b="b" l="l" r="r" t="t"/>
              <a:pathLst>
                <a:path extrusionOk="0" h="269839" w="1631055">
                  <a:moveTo>
                    <a:pt x="21252" y="0"/>
                  </a:moveTo>
                  <a:lnTo>
                    <a:pt x="1609802" y="0"/>
                  </a:lnTo>
                  <a:cubicBezTo>
                    <a:pt x="1615439" y="0"/>
                    <a:pt x="1620844" y="2239"/>
                    <a:pt x="1624830" y="6225"/>
                  </a:cubicBezTo>
                  <a:cubicBezTo>
                    <a:pt x="1628816" y="10210"/>
                    <a:pt x="1631055" y="15616"/>
                    <a:pt x="1631055" y="21252"/>
                  </a:cubicBezTo>
                  <a:lnTo>
                    <a:pt x="1631055" y="248587"/>
                  </a:lnTo>
                  <a:cubicBezTo>
                    <a:pt x="1631055" y="260324"/>
                    <a:pt x="1621540" y="269839"/>
                    <a:pt x="1609802" y="269839"/>
                  </a:cubicBezTo>
                  <a:lnTo>
                    <a:pt x="21252" y="269839"/>
                  </a:lnTo>
                  <a:cubicBezTo>
                    <a:pt x="9515" y="269839"/>
                    <a:pt x="0" y="260324"/>
                    <a:pt x="0" y="248587"/>
                  </a:cubicBezTo>
                  <a:lnTo>
                    <a:pt x="0" y="21252"/>
                  </a:lnTo>
                  <a:cubicBezTo>
                    <a:pt x="0" y="9515"/>
                    <a:pt x="9515" y="0"/>
                    <a:pt x="21252" y="0"/>
                  </a:cubicBezTo>
                  <a:close/>
                </a:path>
              </a:pathLst>
            </a:custGeom>
            <a:solidFill>
              <a:srgbClr val="FFFFFF"/>
            </a:solidFill>
            <a:ln cap="sq" cmpd="sng" w="19050">
              <a:solidFill>
                <a:srgbClr val="173F6D"/>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18"/>
            <p:cNvSpPr txBox="1"/>
            <p:nvPr/>
          </p:nvSpPr>
          <p:spPr>
            <a:xfrm>
              <a:off x="0" y="-38100"/>
              <a:ext cx="1631054" cy="30793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92" name="Google Shape;392;p18"/>
          <p:cNvGrpSpPr/>
          <p:nvPr/>
        </p:nvGrpSpPr>
        <p:grpSpPr>
          <a:xfrm>
            <a:off x="9962070" y="6421277"/>
            <a:ext cx="1090810" cy="1140933"/>
            <a:chOff x="0" y="0"/>
            <a:chExt cx="812800" cy="850148"/>
          </a:xfrm>
        </p:grpSpPr>
        <p:sp>
          <p:nvSpPr>
            <p:cNvPr id="393" name="Google Shape;393;p18"/>
            <p:cNvSpPr/>
            <p:nvPr/>
          </p:nvSpPr>
          <p:spPr>
            <a:xfrm>
              <a:off x="0" y="0"/>
              <a:ext cx="812800" cy="850148"/>
            </a:xfrm>
            <a:custGeom>
              <a:rect b="b" l="l" r="r" t="t"/>
              <a:pathLst>
                <a:path extrusionOk="0" h="850148" w="812800">
                  <a:moveTo>
                    <a:pt x="406400" y="0"/>
                  </a:moveTo>
                  <a:cubicBezTo>
                    <a:pt x="181951" y="0"/>
                    <a:pt x="0" y="190312"/>
                    <a:pt x="0" y="425074"/>
                  </a:cubicBezTo>
                  <a:cubicBezTo>
                    <a:pt x="0" y="659836"/>
                    <a:pt x="181951" y="850148"/>
                    <a:pt x="406400" y="850148"/>
                  </a:cubicBezTo>
                  <a:cubicBezTo>
                    <a:pt x="630849" y="850148"/>
                    <a:pt x="812800" y="659836"/>
                    <a:pt x="812800" y="425074"/>
                  </a:cubicBezTo>
                  <a:cubicBezTo>
                    <a:pt x="812800" y="190312"/>
                    <a:pt x="630849" y="0"/>
                    <a:pt x="406400" y="0"/>
                  </a:cubicBezTo>
                  <a:close/>
                </a:path>
              </a:pathLst>
            </a:custGeom>
            <a:solidFill>
              <a:srgbClr val="173F6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18"/>
            <p:cNvSpPr txBox="1"/>
            <p:nvPr/>
          </p:nvSpPr>
          <p:spPr>
            <a:xfrm>
              <a:off x="76209" y="41597"/>
              <a:ext cx="660300" cy="7668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799"/>
                <a:buFont typeface="Arial"/>
                <a:buNone/>
              </a:pPr>
              <a:r>
                <a:rPr b="1" i="0" lang="en-US" sz="3799" u="none" cap="none" strike="noStrike">
                  <a:solidFill>
                    <a:srgbClr val="FFFFFF"/>
                  </a:solidFill>
                  <a:latin typeface="Arial"/>
                  <a:ea typeface="Arial"/>
                  <a:cs typeface="Arial"/>
                  <a:sym typeface="Arial"/>
                </a:rPr>
                <a:t>R</a:t>
              </a:r>
              <a:endParaRPr b="0" i="0" sz="1400" u="none" cap="none" strike="noStrike">
                <a:solidFill>
                  <a:srgbClr val="000000"/>
                </a:solidFill>
                <a:latin typeface="Arial"/>
                <a:ea typeface="Arial"/>
                <a:cs typeface="Arial"/>
                <a:sym typeface="Arial"/>
              </a:endParaRPr>
            </a:p>
          </p:txBody>
        </p:sp>
      </p:grpSp>
      <p:grpSp>
        <p:nvGrpSpPr>
          <p:cNvPr id="395" name="Google Shape;395;p18"/>
          <p:cNvGrpSpPr/>
          <p:nvPr/>
        </p:nvGrpSpPr>
        <p:grpSpPr>
          <a:xfrm>
            <a:off x="10507476" y="7614222"/>
            <a:ext cx="6192914" cy="1169205"/>
            <a:chOff x="0" y="-38100"/>
            <a:chExt cx="1631055" cy="307939"/>
          </a:xfrm>
        </p:grpSpPr>
        <p:sp>
          <p:nvSpPr>
            <p:cNvPr id="396" name="Google Shape;396;p18"/>
            <p:cNvSpPr/>
            <p:nvPr/>
          </p:nvSpPr>
          <p:spPr>
            <a:xfrm>
              <a:off x="0" y="0"/>
              <a:ext cx="1631055" cy="269839"/>
            </a:xfrm>
            <a:custGeom>
              <a:rect b="b" l="l" r="r" t="t"/>
              <a:pathLst>
                <a:path extrusionOk="0" h="269839" w="1631055">
                  <a:moveTo>
                    <a:pt x="21252" y="0"/>
                  </a:moveTo>
                  <a:lnTo>
                    <a:pt x="1609802" y="0"/>
                  </a:lnTo>
                  <a:cubicBezTo>
                    <a:pt x="1615439" y="0"/>
                    <a:pt x="1620844" y="2239"/>
                    <a:pt x="1624830" y="6225"/>
                  </a:cubicBezTo>
                  <a:cubicBezTo>
                    <a:pt x="1628816" y="10210"/>
                    <a:pt x="1631055" y="15616"/>
                    <a:pt x="1631055" y="21252"/>
                  </a:cubicBezTo>
                  <a:lnTo>
                    <a:pt x="1631055" y="248587"/>
                  </a:lnTo>
                  <a:cubicBezTo>
                    <a:pt x="1631055" y="260324"/>
                    <a:pt x="1621540" y="269839"/>
                    <a:pt x="1609802" y="269839"/>
                  </a:cubicBezTo>
                  <a:lnTo>
                    <a:pt x="21252" y="269839"/>
                  </a:lnTo>
                  <a:cubicBezTo>
                    <a:pt x="9515" y="269839"/>
                    <a:pt x="0" y="260324"/>
                    <a:pt x="0" y="248587"/>
                  </a:cubicBezTo>
                  <a:lnTo>
                    <a:pt x="0" y="21252"/>
                  </a:lnTo>
                  <a:cubicBezTo>
                    <a:pt x="0" y="9515"/>
                    <a:pt x="9515" y="0"/>
                    <a:pt x="21252" y="0"/>
                  </a:cubicBezTo>
                  <a:close/>
                </a:path>
              </a:pathLst>
            </a:custGeom>
            <a:solidFill>
              <a:srgbClr val="FFFFFF"/>
            </a:solidFill>
            <a:ln cap="sq" cmpd="sng" w="19050">
              <a:solidFill>
                <a:srgbClr val="173F6D"/>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18"/>
            <p:cNvSpPr txBox="1"/>
            <p:nvPr/>
          </p:nvSpPr>
          <p:spPr>
            <a:xfrm>
              <a:off x="0" y="-38100"/>
              <a:ext cx="1631054" cy="30793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p18"/>
          <p:cNvGrpSpPr/>
          <p:nvPr/>
        </p:nvGrpSpPr>
        <p:grpSpPr>
          <a:xfrm>
            <a:off x="9962070" y="7724134"/>
            <a:ext cx="1090810" cy="1140933"/>
            <a:chOff x="0" y="0"/>
            <a:chExt cx="812800" cy="850148"/>
          </a:xfrm>
        </p:grpSpPr>
        <p:sp>
          <p:nvSpPr>
            <p:cNvPr id="399" name="Google Shape;399;p18"/>
            <p:cNvSpPr/>
            <p:nvPr/>
          </p:nvSpPr>
          <p:spPr>
            <a:xfrm>
              <a:off x="0" y="0"/>
              <a:ext cx="812800" cy="850148"/>
            </a:xfrm>
            <a:custGeom>
              <a:rect b="b" l="l" r="r" t="t"/>
              <a:pathLst>
                <a:path extrusionOk="0" h="850148" w="812800">
                  <a:moveTo>
                    <a:pt x="406400" y="0"/>
                  </a:moveTo>
                  <a:cubicBezTo>
                    <a:pt x="181951" y="0"/>
                    <a:pt x="0" y="190312"/>
                    <a:pt x="0" y="425074"/>
                  </a:cubicBezTo>
                  <a:cubicBezTo>
                    <a:pt x="0" y="659836"/>
                    <a:pt x="181951" y="850148"/>
                    <a:pt x="406400" y="850148"/>
                  </a:cubicBezTo>
                  <a:cubicBezTo>
                    <a:pt x="630849" y="850148"/>
                    <a:pt x="812800" y="659836"/>
                    <a:pt x="812800" y="425074"/>
                  </a:cubicBezTo>
                  <a:cubicBezTo>
                    <a:pt x="812800" y="190312"/>
                    <a:pt x="630849" y="0"/>
                    <a:pt x="406400" y="0"/>
                  </a:cubicBezTo>
                  <a:close/>
                </a:path>
              </a:pathLst>
            </a:custGeom>
            <a:solidFill>
              <a:srgbClr val="173F6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18"/>
            <p:cNvSpPr txBox="1"/>
            <p:nvPr/>
          </p:nvSpPr>
          <p:spPr>
            <a:xfrm>
              <a:off x="76209" y="20323"/>
              <a:ext cx="660300" cy="7668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799"/>
                <a:buFont typeface="Arial"/>
                <a:buNone/>
              </a:pPr>
              <a:r>
                <a:rPr b="1" i="0" lang="en-US" sz="3799" u="none" cap="none" strike="noStrike">
                  <a:solidFill>
                    <a:srgbClr val="FFFFFF"/>
                  </a:solidFill>
                  <a:latin typeface="Arial"/>
                  <a:ea typeface="Arial"/>
                  <a:cs typeface="Arial"/>
                  <a:sym typeface="Arial"/>
                </a:rPr>
                <a:t>E</a:t>
              </a:r>
              <a:endParaRPr b="0" i="0" sz="1400" u="none" cap="none" strike="noStrike">
                <a:solidFill>
                  <a:srgbClr val="000000"/>
                </a:solidFill>
                <a:latin typeface="Arial"/>
                <a:ea typeface="Arial"/>
                <a:cs typeface="Arial"/>
                <a:sym typeface="Arial"/>
              </a:endParaRPr>
            </a:p>
          </p:txBody>
        </p:sp>
      </p:grpSp>
      <p:sp>
        <p:nvSpPr>
          <p:cNvPr id="401" name="Google Shape;401;p18"/>
          <p:cNvSpPr txBox="1"/>
          <p:nvPr/>
        </p:nvSpPr>
        <p:spPr>
          <a:xfrm>
            <a:off x="11194811" y="4036817"/>
            <a:ext cx="5505600" cy="76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173F6D"/>
                </a:solidFill>
                <a:latin typeface="Arial"/>
                <a:ea typeface="Arial"/>
                <a:cs typeface="Arial"/>
                <a:sym typeface="Arial"/>
              </a:rPr>
              <a:t>Collective Benefit: </a:t>
            </a:r>
            <a:r>
              <a:rPr b="0" i="0" lang="en-US" sz="2501" u="none" cap="none" strike="noStrike">
                <a:solidFill>
                  <a:srgbClr val="173F6D"/>
                </a:solidFill>
                <a:latin typeface="Arial"/>
                <a:ea typeface="Arial"/>
                <a:cs typeface="Arial"/>
                <a:sym typeface="Arial"/>
              </a:rPr>
              <a:t>Data ecosystems must benefit communities.</a:t>
            </a:r>
            <a:endParaRPr b="0" i="0" sz="1400" u="none" cap="none" strike="noStrike">
              <a:solidFill>
                <a:srgbClr val="000000"/>
              </a:solidFill>
              <a:latin typeface="Arial"/>
              <a:ea typeface="Arial"/>
              <a:cs typeface="Arial"/>
              <a:sym typeface="Arial"/>
            </a:endParaRPr>
          </a:p>
        </p:txBody>
      </p:sp>
      <p:sp>
        <p:nvSpPr>
          <p:cNvPr id="402" name="Google Shape;402;p18"/>
          <p:cNvSpPr txBox="1"/>
          <p:nvPr/>
        </p:nvSpPr>
        <p:spPr>
          <a:xfrm>
            <a:off x="11194811" y="5272229"/>
            <a:ext cx="5222700" cy="76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173F6D"/>
                </a:solidFill>
                <a:latin typeface="Arial"/>
                <a:ea typeface="Arial"/>
                <a:cs typeface="Arial"/>
                <a:sym typeface="Arial"/>
              </a:rPr>
              <a:t>Authority to Control:</a:t>
            </a:r>
            <a:r>
              <a:rPr b="0" i="0" lang="en-US" sz="2501" u="none" cap="none" strike="noStrike">
                <a:solidFill>
                  <a:srgbClr val="173F6D"/>
                </a:solidFill>
                <a:latin typeface="Arial"/>
                <a:ea typeface="Arial"/>
                <a:cs typeface="Arial"/>
                <a:sym typeface="Arial"/>
              </a:rPr>
              <a:t> Communities maintain sovereignty over their data. </a:t>
            </a:r>
            <a:endParaRPr b="0" i="0" sz="1400" u="none" cap="none" strike="noStrike">
              <a:solidFill>
                <a:srgbClr val="000000"/>
              </a:solidFill>
              <a:latin typeface="Arial"/>
              <a:ea typeface="Arial"/>
              <a:cs typeface="Arial"/>
              <a:sym typeface="Arial"/>
            </a:endParaRPr>
          </a:p>
        </p:txBody>
      </p:sp>
      <p:sp>
        <p:nvSpPr>
          <p:cNvPr id="403" name="Google Shape;403;p18"/>
          <p:cNvSpPr txBox="1"/>
          <p:nvPr/>
        </p:nvSpPr>
        <p:spPr>
          <a:xfrm>
            <a:off x="11194811" y="6583721"/>
            <a:ext cx="5222700" cy="76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173F6D"/>
                </a:solidFill>
                <a:latin typeface="Arial"/>
                <a:ea typeface="Arial"/>
                <a:cs typeface="Arial"/>
                <a:sym typeface="Arial"/>
              </a:rPr>
              <a:t>Responsibility:</a:t>
            </a:r>
            <a:r>
              <a:rPr b="0" i="0" lang="en-US" sz="2501" u="none" cap="none" strike="noStrike">
                <a:solidFill>
                  <a:srgbClr val="173F6D"/>
                </a:solidFill>
                <a:latin typeface="Arial"/>
                <a:ea typeface="Arial"/>
                <a:cs typeface="Arial"/>
                <a:sym typeface="Arial"/>
              </a:rPr>
              <a:t> Data practices support self-determination. </a:t>
            </a:r>
            <a:endParaRPr b="0" i="0" sz="1400" u="none" cap="none" strike="noStrike">
              <a:solidFill>
                <a:srgbClr val="000000"/>
              </a:solidFill>
              <a:latin typeface="Arial"/>
              <a:ea typeface="Arial"/>
              <a:cs typeface="Arial"/>
              <a:sym typeface="Arial"/>
            </a:endParaRPr>
          </a:p>
        </p:txBody>
      </p:sp>
      <p:sp>
        <p:nvSpPr>
          <p:cNvPr id="404" name="Google Shape;404;p18"/>
          <p:cNvSpPr txBox="1"/>
          <p:nvPr/>
        </p:nvSpPr>
        <p:spPr>
          <a:xfrm>
            <a:off x="11194811" y="7881125"/>
            <a:ext cx="5039400" cy="76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173F6D"/>
                </a:solidFill>
                <a:latin typeface="Arial"/>
                <a:ea typeface="Arial"/>
                <a:cs typeface="Arial"/>
                <a:sym typeface="Arial"/>
              </a:rPr>
              <a:t>Ethics:</a:t>
            </a:r>
            <a:r>
              <a:rPr b="0" i="0" lang="en-US" sz="2501" u="none" cap="none" strike="noStrike">
                <a:solidFill>
                  <a:srgbClr val="173F6D"/>
                </a:solidFill>
                <a:latin typeface="Arial"/>
                <a:ea typeface="Arial"/>
                <a:cs typeface="Arial"/>
                <a:sym typeface="Arial"/>
              </a:rPr>
              <a:t> Indigenous rights guide all data processes. </a:t>
            </a:r>
            <a:endParaRPr b="0" i="0" sz="1400" u="none" cap="none" strike="noStrike">
              <a:solidFill>
                <a:srgbClr val="000000"/>
              </a:solidFill>
              <a:latin typeface="Arial"/>
              <a:ea typeface="Arial"/>
              <a:cs typeface="Arial"/>
              <a:sym typeface="Arial"/>
            </a:endParaRPr>
          </a:p>
        </p:txBody>
      </p:sp>
      <p:sp>
        <p:nvSpPr>
          <p:cNvPr id="405" name="Google Shape;405;p18"/>
          <p:cNvSpPr txBox="1"/>
          <p:nvPr/>
        </p:nvSpPr>
        <p:spPr>
          <a:xfrm>
            <a:off x="1028700" y="1095375"/>
            <a:ext cx="162306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Environmental Data Principles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09" name="Shape 409"/>
        <p:cNvGrpSpPr/>
        <p:nvPr/>
      </p:nvGrpSpPr>
      <p:grpSpPr>
        <a:xfrm>
          <a:off x="0" y="0"/>
          <a:ext cx="0" cy="0"/>
          <a:chOff x="0" y="0"/>
          <a:chExt cx="0" cy="0"/>
        </a:xfrm>
      </p:grpSpPr>
      <p:sp>
        <p:nvSpPr>
          <p:cNvPr id="410" name="Google Shape;410;p19"/>
          <p:cNvSpPr txBox="1"/>
          <p:nvPr/>
        </p:nvSpPr>
        <p:spPr>
          <a:xfrm>
            <a:off x="1028700" y="1095375"/>
            <a:ext cx="162306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Environmental Data Principles </a:t>
            </a:r>
            <a:endParaRPr b="0" i="0" sz="1400" u="none" cap="none" strike="noStrike">
              <a:solidFill>
                <a:srgbClr val="000000"/>
              </a:solidFill>
              <a:latin typeface="Arial"/>
              <a:ea typeface="Arial"/>
              <a:cs typeface="Arial"/>
              <a:sym typeface="Arial"/>
            </a:endParaRPr>
          </a:p>
        </p:txBody>
      </p:sp>
      <p:sp>
        <p:nvSpPr>
          <p:cNvPr id="411" name="Google Shape;411;p19"/>
          <p:cNvSpPr/>
          <p:nvPr/>
        </p:nvSpPr>
        <p:spPr>
          <a:xfrm>
            <a:off x="-1162003" y="9715500"/>
            <a:ext cx="20612002" cy="571500"/>
          </a:xfrm>
          <a:custGeom>
            <a:rect b="b" l="l" r="r" t="t"/>
            <a:pathLst>
              <a:path extrusionOk="0" h="150519" w="5428676">
                <a:moveTo>
                  <a:pt x="0" y="0"/>
                </a:moveTo>
                <a:lnTo>
                  <a:pt x="5428676" y="0"/>
                </a:lnTo>
                <a:lnTo>
                  <a:pt x="5428676" y="150519"/>
                </a:lnTo>
                <a:lnTo>
                  <a:pt x="0" y="150519"/>
                </a:lnTo>
                <a:close/>
              </a:path>
            </a:pathLst>
          </a:custGeom>
          <a:solidFill>
            <a:srgbClr val="4A4849"/>
          </a:solidFill>
          <a:ln>
            <a:noFill/>
          </a:ln>
        </p:spPr>
      </p:sp>
      <p:sp>
        <p:nvSpPr>
          <p:cNvPr id="412" name="Google Shape;412;p19"/>
          <p:cNvSpPr txBox="1"/>
          <p:nvPr/>
        </p:nvSpPr>
        <p:spPr>
          <a:xfrm>
            <a:off x="1028700" y="2464496"/>
            <a:ext cx="13876200" cy="234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99"/>
              <a:buFont typeface="Arial"/>
              <a:buNone/>
            </a:pPr>
            <a:r>
              <a:rPr b="1" i="0" lang="en-US" sz="2399" u="none" cap="none" strike="noStrike">
                <a:solidFill>
                  <a:srgbClr val="4A4849"/>
                </a:solidFill>
                <a:latin typeface="Arial"/>
                <a:ea typeface="Arial"/>
                <a:cs typeface="Arial"/>
                <a:sym typeface="Arial"/>
              </a:rPr>
              <a:t>TRUST Framework</a:t>
            </a:r>
            <a:r>
              <a:rPr b="0" i="0" lang="en-US" sz="2399" u="none" cap="none" strike="noStrike">
                <a:solidFill>
                  <a:srgbClr val="4A4849"/>
                </a:solidFill>
                <a:latin typeface="Arial"/>
                <a:ea typeface="Arial"/>
                <a:cs typeface="Arial"/>
                <a:sym typeface="Arial"/>
              </a:rPr>
              <a:t> outlines key aspects for building trust in digital repositories </a:t>
            </a:r>
            <a:r>
              <a:rPr b="0" i="0" lang="en-US" sz="2399" u="sng" cap="none" strike="noStrike">
                <a:solidFill>
                  <a:srgbClr val="4A4849"/>
                </a:solidFill>
                <a:latin typeface="Arial"/>
                <a:ea typeface="Arial"/>
                <a:cs typeface="Arial"/>
                <a:sym typeface="Arial"/>
                <a:hlinkClick r:id="rId3">
                  <a:extLst>
                    <a:ext uri="{A12FA001-AC4F-418D-AE19-62706E023703}">
                      <ahyp:hlinkClr val="tx"/>
                    </a:ext>
                  </a:extLst>
                </a:hlinkClick>
              </a:rPr>
              <a:t>(Lin et al., 2020)</a:t>
            </a:r>
            <a:r>
              <a:rPr b="0" i="0" lang="en-US" sz="2399" u="none" cap="none" strike="noStrike">
                <a:solidFill>
                  <a:srgbClr val="4A4849"/>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80936" lvl="1" marL="457200" marR="0" rtl="0" algn="l">
              <a:lnSpc>
                <a:spcPct val="100000"/>
              </a:lnSpc>
              <a:spcBef>
                <a:spcPts val="1000"/>
              </a:spcBef>
              <a:spcAft>
                <a:spcPts val="0"/>
              </a:spcAft>
              <a:buClr>
                <a:srgbClr val="4A4849"/>
              </a:buClr>
              <a:buSzPts val="2399"/>
              <a:buFont typeface="Arial"/>
              <a:buChar char="•"/>
            </a:pPr>
            <a:r>
              <a:rPr b="1" i="0" lang="en-US" sz="2399" u="none" cap="none" strike="noStrike">
                <a:solidFill>
                  <a:srgbClr val="4A4849"/>
                </a:solidFill>
                <a:latin typeface="Arial"/>
                <a:ea typeface="Arial"/>
                <a:cs typeface="Arial"/>
                <a:sym typeface="Arial"/>
              </a:rPr>
              <a:t>Transparency</a:t>
            </a:r>
            <a:r>
              <a:rPr b="0" i="0" lang="en-US" sz="2399" u="none" cap="none" strike="noStrike">
                <a:solidFill>
                  <a:srgbClr val="4A4849"/>
                </a:solidFill>
                <a:latin typeface="Arial"/>
                <a:ea typeface="Arial"/>
                <a:cs typeface="Arial"/>
                <a:sym typeface="Arial"/>
              </a:rPr>
              <a:t> in methods and processes.</a:t>
            </a:r>
            <a:endParaRPr b="0" i="0" sz="1400" u="none" cap="none" strike="noStrike">
              <a:solidFill>
                <a:srgbClr val="000000"/>
              </a:solidFill>
              <a:latin typeface="Arial"/>
              <a:ea typeface="Arial"/>
              <a:cs typeface="Arial"/>
              <a:sym typeface="Arial"/>
            </a:endParaRPr>
          </a:p>
          <a:p>
            <a:pPr indent="-380936" lvl="1" marL="457200" marR="0" rtl="0" algn="l">
              <a:lnSpc>
                <a:spcPct val="100000"/>
              </a:lnSpc>
              <a:spcBef>
                <a:spcPts val="0"/>
              </a:spcBef>
              <a:spcAft>
                <a:spcPts val="0"/>
              </a:spcAft>
              <a:buClr>
                <a:srgbClr val="4A4849"/>
              </a:buClr>
              <a:buSzPts val="2399"/>
              <a:buFont typeface="Arial"/>
              <a:buChar char="•"/>
            </a:pPr>
            <a:r>
              <a:rPr b="1" i="0" lang="en-US" sz="2399" u="none" cap="none" strike="noStrike">
                <a:solidFill>
                  <a:srgbClr val="4A4849"/>
                </a:solidFill>
                <a:latin typeface="Arial"/>
                <a:ea typeface="Arial"/>
                <a:cs typeface="Arial"/>
                <a:sym typeface="Arial"/>
              </a:rPr>
              <a:t>Responsibility</a:t>
            </a:r>
            <a:r>
              <a:rPr b="0" i="0" lang="en-US" sz="2399" u="none" cap="none" strike="noStrike">
                <a:solidFill>
                  <a:srgbClr val="4A4849"/>
                </a:solidFill>
                <a:latin typeface="Arial"/>
                <a:ea typeface="Arial"/>
                <a:cs typeface="Arial"/>
                <a:sym typeface="Arial"/>
              </a:rPr>
              <a:t> in data governance.</a:t>
            </a:r>
            <a:endParaRPr b="0" i="0" sz="1400" u="none" cap="none" strike="noStrike">
              <a:solidFill>
                <a:srgbClr val="000000"/>
              </a:solidFill>
              <a:latin typeface="Arial"/>
              <a:ea typeface="Arial"/>
              <a:cs typeface="Arial"/>
              <a:sym typeface="Arial"/>
            </a:endParaRPr>
          </a:p>
          <a:p>
            <a:pPr indent="-380936" lvl="1" marL="457200" marR="0" rtl="0" algn="l">
              <a:lnSpc>
                <a:spcPct val="100000"/>
              </a:lnSpc>
              <a:spcBef>
                <a:spcPts val="0"/>
              </a:spcBef>
              <a:spcAft>
                <a:spcPts val="0"/>
              </a:spcAft>
              <a:buClr>
                <a:srgbClr val="4A4849"/>
              </a:buClr>
              <a:buSzPts val="2399"/>
              <a:buFont typeface="Arial"/>
              <a:buChar char="•"/>
            </a:pPr>
            <a:r>
              <a:rPr b="1" i="0" lang="en-US" sz="2399" u="none" cap="none" strike="noStrike">
                <a:solidFill>
                  <a:srgbClr val="4A4849"/>
                </a:solidFill>
                <a:latin typeface="Arial"/>
                <a:ea typeface="Arial"/>
                <a:cs typeface="Arial"/>
                <a:sym typeface="Arial"/>
              </a:rPr>
              <a:t>User Focus </a:t>
            </a:r>
            <a:r>
              <a:rPr b="0" i="0" lang="en-US" sz="2399" u="none" cap="none" strike="noStrike">
                <a:solidFill>
                  <a:srgbClr val="4A4849"/>
                </a:solidFill>
                <a:latin typeface="Arial"/>
                <a:ea typeface="Arial"/>
                <a:cs typeface="Arial"/>
                <a:sym typeface="Arial"/>
              </a:rPr>
              <a:t>in design and implementation.</a:t>
            </a:r>
            <a:endParaRPr b="0" i="0" sz="1400" u="none" cap="none" strike="noStrike">
              <a:solidFill>
                <a:srgbClr val="000000"/>
              </a:solidFill>
              <a:latin typeface="Arial"/>
              <a:ea typeface="Arial"/>
              <a:cs typeface="Arial"/>
              <a:sym typeface="Arial"/>
            </a:endParaRPr>
          </a:p>
          <a:p>
            <a:pPr indent="-380936" lvl="1" marL="457200" marR="0" rtl="0" algn="l">
              <a:lnSpc>
                <a:spcPct val="100000"/>
              </a:lnSpc>
              <a:spcBef>
                <a:spcPts val="0"/>
              </a:spcBef>
              <a:spcAft>
                <a:spcPts val="0"/>
              </a:spcAft>
              <a:buClr>
                <a:srgbClr val="4A4849"/>
              </a:buClr>
              <a:buSzPts val="2399"/>
              <a:buFont typeface="Arial"/>
              <a:buChar char="•"/>
            </a:pPr>
            <a:r>
              <a:rPr b="1" i="0" lang="en-US" sz="2399" u="none" cap="none" strike="noStrike">
                <a:solidFill>
                  <a:srgbClr val="4A4849"/>
                </a:solidFill>
                <a:latin typeface="Arial"/>
                <a:ea typeface="Arial"/>
                <a:cs typeface="Arial"/>
                <a:sym typeface="Arial"/>
              </a:rPr>
              <a:t>Sustainability</a:t>
            </a:r>
            <a:r>
              <a:rPr b="0" i="0" lang="en-US" sz="2399" u="none" cap="none" strike="noStrike">
                <a:solidFill>
                  <a:srgbClr val="4A4849"/>
                </a:solidFill>
                <a:latin typeface="Arial"/>
                <a:ea typeface="Arial"/>
                <a:cs typeface="Arial"/>
                <a:sym typeface="Arial"/>
              </a:rPr>
              <a:t> of data practices.</a:t>
            </a:r>
            <a:endParaRPr b="0" i="0" sz="1400" u="none" cap="none" strike="noStrike">
              <a:solidFill>
                <a:srgbClr val="000000"/>
              </a:solidFill>
              <a:latin typeface="Arial"/>
              <a:ea typeface="Arial"/>
              <a:cs typeface="Arial"/>
              <a:sym typeface="Arial"/>
            </a:endParaRPr>
          </a:p>
          <a:p>
            <a:pPr indent="-380936" lvl="1" marL="457200" marR="0" rtl="0" algn="l">
              <a:lnSpc>
                <a:spcPct val="100000"/>
              </a:lnSpc>
              <a:spcBef>
                <a:spcPts val="0"/>
              </a:spcBef>
              <a:spcAft>
                <a:spcPts val="0"/>
              </a:spcAft>
              <a:buClr>
                <a:srgbClr val="4A4849"/>
              </a:buClr>
              <a:buSzPts val="2399"/>
              <a:buFont typeface="Arial"/>
              <a:buChar char="•"/>
            </a:pPr>
            <a:r>
              <a:rPr b="1" i="0" lang="en-US" sz="2399" u="none" cap="none" strike="noStrike">
                <a:solidFill>
                  <a:srgbClr val="4A4849"/>
                </a:solidFill>
                <a:latin typeface="Arial"/>
                <a:ea typeface="Arial"/>
                <a:cs typeface="Arial"/>
                <a:sym typeface="Arial"/>
              </a:rPr>
              <a:t>Technology</a:t>
            </a:r>
            <a:r>
              <a:rPr b="0" i="0" lang="en-US" sz="2399" u="none" cap="none" strike="noStrike">
                <a:solidFill>
                  <a:srgbClr val="4A4849"/>
                </a:solidFill>
                <a:latin typeface="Arial"/>
                <a:ea typeface="Arial"/>
                <a:cs typeface="Arial"/>
                <a:sym typeface="Arial"/>
              </a:rPr>
              <a:t> that serves community needs.</a:t>
            </a:r>
            <a:endParaRPr b="0" i="0" sz="1400" u="none" cap="none" strike="noStrike">
              <a:solidFill>
                <a:srgbClr val="000000"/>
              </a:solidFill>
              <a:latin typeface="Arial"/>
              <a:ea typeface="Arial"/>
              <a:cs typeface="Arial"/>
              <a:sym typeface="Arial"/>
            </a:endParaRPr>
          </a:p>
        </p:txBody>
      </p:sp>
      <p:sp>
        <p:nvSpPr>
          <p:cNvPr id="413" name="Google Shape;413;p19"/>
          <p:cNvSpPr txBox="1"/>
          <p:nvPr/>
        </p:nvSpPr>
        <p:spPr>
          <a:xfrm>
            <a:off x="1028700" y="5327712"/>
            <a:ext cx="9177300" cy="3666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99"/>
              <a:buFont typeface="Arial"/>
              <a:buNone/>
            </a:pPr>
            <a:r>
              <a:rPr b="0" i="0" lang="en-US" sz="2299" u="none" cap="none" strike="noStrike">
                <a:solidFill>
                  <a:srgbClr val="4A4849"/>
                </a:solidFill>
                <a:latin typeface="Arial"/>
                <a:ea typeface="Arial"/>
                <a:cs typeface="Arial"/>
                <a:sym typeface="Arial"/>
              </a:rPr>
              <a:t>The </a:t>
            </a:r>
            <a:r>
              <a:rPr b="1" i="0" lang="en-US" sz="2299" u="sng" cap="none" strike="noStrike">
                <a:solidFill>
                  <a:srgbClr val="4A4849"/>
                </a:solidFill>
                <a:latin typeface="Arial"/>
                <a:ea typeface="Arial"/>
                <a:cs typeface="Arial"/>
                <a:sym typeface="Arial"/>
                <a:hlinkClick r:id="rId4">
                  <a:extLst>
                    <a:ext uri="{A12FA001-AC4F-418D-AE19-62706E023703}">
                      <ahyp:hlinkClr val="tx"/>
                    </a:ext>
                  </a:extLst>
                </a:hlinkClick>
              </a:rPr>
              <a:t>Open Data Charter Principles</a:t>
            </a:r>
            <a:r>
              <a:rPr b="0" i="0" lang="en-US" sz="2299" u="none" cap="none" strike="noStrike">
                <a:solidFill>
                  <a:srgbClr val="4A4849"/>
                </a:solidFill>
                <a:latin typeface="Arial"/>
                <a:ea typeface="Arial"/>
                <a:cs typeface="Arial"/>
                <a:sym typeface="Arial"/>
              </a:rPr>
              <a:t> provide another important framework for just and equitable environmental data practices:</a:t>
            </a:r>
            <a:endParaRPr b="0" i="0" sz="1400" u="none" cap="none" strike="noStrike">
              <a:solidFill>
                <a:srgbClr val="000000"/>
              </a:solidFill>
              <a:latin typeface="Arial"/>
              <a:ea typeface="Arial"/>
              <a:cs typeface="Arial"/>
              <a:sym typeface="Arial"/>
            </a:endParaRPr>
          </a:p>
          <a:p>
            <a:pPr indent="-374586" lvl="1" marL="457200" marR="0" rtl="0" algn="l">
              <a:lnSpc>
                <a:spcPct val="100000"/>
              </a:lnSpc>
              <a:spcBef>
                <a:spcPts val="1000"/>
              </a:spcBef>
              <a:spcAft>
                <a:spcPts val="0"/>
              </a:spcAft>
              <a:buClr>
                <a:srgbClr val="4A4849"/>
              </a:buClr>
              <a:buSzPts val="2299"/>
              <a:buFont typeface="Arial"/>
              <a:buChar char="•"/>
            </a:pPr>
            <a:r>
              <a:rPr b="1" i="0" lang="en-US" sz="2299" u="none" cap="none" strike="noStrike">
                <a:solidFill>
                  <a:srgbClr val="4A4849"/>
                </a:solidFill>
                <a:latin typeface="Arial"/>
                <a:ea typeface="Arial"/>
                <a:cs typeface="Arial"/>
                <a:sym typeface="Arial"/>
              </a:rPr>
              <a:t>Open by Default: </a:t>
            </a:r>
            <a:r>
              <a:rPr b="0" i="0" lang="en-US" sz="2299" u="none" cap="none" strike="noStrike">
                <a:solidFill>
                  <a:srgbClr val="4A4849"/>
                </a:solidFill>
                <a:latin typeface="Arial"/>
                <a:ea typeface="Arial"/>
                <a:cs typeface="Arial"/>
                <a:sym typeface="Arial"/>
              </a:rPr>
              <a:t>Data should be publicly available</a:t>
            </a:r>
            <a:endParaRPr b="0" i="0" sz="1400" u="none" cap="none" strike="noStrike">
              <a:solidFill>
                <a:srgbClr val="000000"/>
              </a:solidFill>
              <a:latin typeface="Arial"/>
              <a:ea typeface="Arial"/>
              <a:cs typeface="Arial"/>
              <a:sym typeface="Arial"/>
            </a:endParaRPr>
          </a:p>
          <a:p>
            <a:pPr indent="-374586" lvl="1" marL="457200" marR="0" rtl="0" algn="l">
              <a:lnSpc>
                <a:spcPct val="100000"/>
              </a:lnSpc>
              <a:spcBef>
                <a:spcPts val="0"/>
              </a:spcBef>
              <a:spcAft>
                <a:spcPts val="0"/>
              </a:spcAft>
              <a:buClr>
                <a:srgbClr val="4A4849"/>
              </a:buClr>
              <a:buSzPts val="2299"/>
              <a:buFont typeface="Arial"/>
              <a:buChar char="•"/>
            </a:pPr>
            <a:r>
              <a:rPr b="1" i="0" lang="en-US" sz="2299" u="none" cap="none" strike="noStrike">
                <a:solidFill>
                  <a:srgbClr val="4A4849"/>
                </a:solidFill>
                <a:latin typeface="Arial"/>
                <a:ea typeface="Arial"/>
                <a:cs typeface="Arial"/>
                <a:sym typeface="Arial"/>
              </a:rPr>
              <a:t>Timely and Comprehensive: </a:t>
            </a:r>
            <a:r>
              <a:rPr b="0" i="0" lang="en-US" sz="2299" u="none" cap="none" strike="noStrike">
                <a:solidFill>
                  <a:srgbClr val="4A4849"/>
                </a:solidFill>
                <a:latin typeface="Arial"/>
                <a:ea typeface="Arial"/>
                <a:cs typeface="Arial"/>
                <a:sym typeface="Arial"/>
              </a:rPr>
              <a:t>Complete data released promptly</a:t>
            </a:r>
            <a:endParaRPr b="0" i="0" sz="1400" u="none" cap="none" strike="noStrike">
              <a:solidFill>
                <a:srgbClr val="000000"/>
              </a:solidFill>
              <a:latin typeface="Arial"/>
              <a:ea typeface="Arial"/>
              <a:cs typeface="Arial"/>
              <a:sym typeface="Arial"/>
            </a:endParaRPr>
          </a:p>
          <a:p>
            <a:pPr indent="-374586" lvl="1" marL="457200" marR="0" rtl="0" algn="l">
              <a:lnSpc>
                <a:spcPct val="100000"/>
              </a:lnSpc>
              <a:spcBef>
                <a:spcPts val="0"/>
              </a:spcBef>
              <a:spcAft>
                <a:spcPts val="0"/>
              </a:spcAft>
              <a:buClr>
                <a:srgbClr val="4A4849"/>
              </a:buClr>
              <a:buSzPts val="2299"/>
              <a:buFont typeface="Arial"/>
              <a:buChar char="•"/>
            </a:pPr>
            <a:r>
              <a:rPr b="1" i="0" lang="en-US" sz="2299" u="none" cap="none" strike="noStrike">
                <a:solidFill>
                  <a:srgbClr val="4A4849"/>
                </a:solidFill>
                <a:latin typeface="Arial"/>
                <a:ea typeface="Arial"/>
                <a:cs typeface="Arial"/>
                <a:sym typeface="Arial"/>
              </a:rPr>
              <a:t>Accessible and Usable: </a:t>
            </a:r>
            <a:r>
              <a:rPr b="0" i="0" lang="en-US" sz="2299" u="none" cap="none" strike="noStrike">
                <a:solidFill>
                  <a:srgbClr val="4A4849"/>
                </a:solidFill>
                <a:latin typeface="Arial"/>
                <a:ea typeface="Arial"/>
                <a:cs typeface="Arial"/>
                <a:sym typeface="Arial"/>
              </a:rPr>
              <a:t>Easy to find and utilize</a:t>
            </a:r>
            <a:endParaRPr b="0" i="0" sz="1400" u="none" cap="none" strike="noStrike">
              <a:solidFill>
                <a:srgbClr val="000000"/>
              </a:solidFill>
              <a:latin typeface="Arial"/>
              <a:ea typeface="Arial"/>
              <a:cs typeface="Arial"/>
              <a:sym typeface="Arial"/>
            </a:endParaRPr>
          </a:p>
          <a:p>
            <a:pPr indent="-374586" lvl="1" marL="457200" marR="0" rtl="0" algn="l">
              <a:lnSpc>
                <a:spcPct val="100000"/>
              </a:lnSpc>
              <a:spcBef>
                <a:spcPts val="0"/>
              </a:spcBef>
              <a:spcAft>
                <a:spcPts val="0"/>
              </a:spcAft>
              <a:buClr>
                <a:srgbClr val="4A4849"/>
              </a:buClr>
              <a:buSzPts val="2299"/>
              <a:buFont typeface="Arial"/>
              <a:buChar char="•"/>
            </a:pPr>
            <a:r>
              <a:rPr b="1" i="0" lang="en-US" sz="2299" u="none" cap="none" strike="noStrike">
                <a:solidFill>
                  <a:srgbClr val="4A4849"/>
                </a:solidFill>
                <a:latin typeface="Arial"/>
                <a:ea typeface="Arial"/>
                <a:cs typeface="Arial"/>
                <a:sym typeface="Arial"/>
              </a:rPr>
              <a:t>Comparable and Interoperable: </a:t>
            </a:r>
            <a:r>
              <a:rPr b="0" i="0" lang="en-US" sz="2299" u="none" cap="none" strike="noStrike">
                <a:solidFill>
                  <a:srgbClr val="4A4849"/>
                </a:solidFill>
                <a:latin typeface="Arial"/>
                <a:ea typeface="Arial"/>
                <a:cs typeface="Arial"/>
                <a:sym typeface="Arial"/>
              </a:rPr>
              <a:t>Works across different systems</a:t>
            </a:r>
            <a:endParaRPr b="0" i="0" sz="1400" u="none" cap="none" strike="noStrike">
              <a:solidFill>
                <a:srgbClr val="000000"/>
              </a:solidFill>
              <a:latin typeface="Arial"/>
              <a:ea typeface="Arial"/>
              <a:cs typeface="Arial"/>
              <a:sym typeface="Arial"/>
            </a:endParaRPr>
          </a:p>
          <a:p>
            <a:pPr indent="-374586" lvl="1" marL="457200" marR="0" rtl="0" algn="l">
              <a:lnSpc>
                <a:spcPct val="100000"/>
              </a:lnSpc>
              <a:spcBef>
                <a:spcPts val="0"/>
              </a:spcBef>
              <a:spcAft>
                <a:spcPts val="0"/>
              </a:spcAft>
              <a:buClr>
                <a:srgbClr val="4A4849"/>
              </a:buClr>
              <a:buSzPts val="2299"/>
              <a:buFont typeface="Arial"/>
              <a:buChar char="•"/>
            </a:pPr>
            <a:r>
              <a:rPr b="1" i="0" lang="en-US" sz="2299" u="none" cap="none" strike="noStrike">
                <a:solidFill>
                  <a:srgbClr val="4A4849"/>
                </a:solidFill>
                <a:latin typeface="Arial"/>
                <a:ea typeface="Arial"/>
                <a:cs typeface="Arial"/>
                <a:sym typeface="Arial"/>
              </a:rPr>
              <a:t>For Improved Governance and Citizen Engagement: </a:t>
            </a:r>
            <a:r>
              <a:rPr b="0" i="0" lang="en-US" sz="2299" u="none" cap="none" strike="noStrike">
                <a:solidFill>
                  <a:srgbClr val="4A4849"/>
                </a:solidFill>
                <a:latin typeface="Arial"/>
                <a:ea typeface="Arial"/>
                <a:cs typeface="Arial"/>
                <a:sym typeface="Arial"/>
              </a:rPr>
              <a:t>Enhances transparency and accountability.</a:t>
            </a:r>
            <a:endParaRPr b="0" i="0" sz="1400" u="none" cap="none" strike="noStrike">
              <a:solidFill>
                <a:srgbClr val="000000"/>
              </a:solidFill>
              <a:latin typeface="Arial"/>
              <a:ea typeface="Arial"/>
              <a:cs typeface="Arial"/>
              <a:sym typeface="Arial"/>
            </a:endParaRPr>
          </a:p>
          <a:p>
            <a:pPr indent="-374586" lvl="1" marL="457200" marR="0" rtl="0" algn="l">
              <a:lnSpc>
                <a:spcPct val="100000"/>
              </a:lnSpc>
              <a:spcBef>
                <a:spcPts val="0"/>
              </a:spcBef>
              <a:spcAft>
                <a:spcPts val="0"/>
              </a:spcAft>
              <a:buClr>
                <a:srgbClr val="4A4849"/>
              </a:buClr>
              <a:buSzPts val="2299"/>
              <a:buFont typeface="Arial"/>
              <a:buChar char="•"/>
            </a:pPr>
            <a:r>
              <a:rPr b="1" i="0" lang="en-US" sz="2299" u="none" cap="none" strike="noStrike">
                <a:solidFill>
                  <a:srgbClr val="4A4849"/>
                </a:solidFill>
                <a:latin typeface="Arial"/>
                <a:ea typeface="Arial"/>
                <a:cs typeface="Arial"/>
                <a:sym typeface="Arial"/>
              </a:rPr>
              <a:t>For Inclusive Development and Innovation: </a:t>
            </a:r>
            <a:r>
              <a:rPr b="0" i="0" lang="en-US" sz="2299" u="none" cap="none" strike="noStrike">
                <a:solidFill>
                  <a:srgbClr val="4A4849"/>
                </a:solidFill>
                <a:latin typeface="Arial"/>
                <a:ea typeface="Arial"/>
                <a:cs typeface="Arial"/>
                <a:sym typeface="Arial"/>
              </a:rPr>
              <a:t>Promotes equitable innovation and growth.</a:t>
            </a:r>
            <a:endParaRPr b="0" i="0" sz="1400" u="none" cap="none" strike="noStrike">
              <a:solidFill>
                <a:srgbClr val="000000"/>
              </a:solidFill>
              <a:latin typeface="Arial"/>
              <a:ea typeface="Arial"/>
              <a:cs typeface="Arial"/>
              <a:sym typeface="Arial"/>
            </a:endParaRPr>
          </a:p>
        </p:txBody>
      </p:sp>
      <p:sp>
        <p:nvSpPr>
          <p:cNvPr id="414" name="Google Shape;414;p19"/>
          <p:cNvSpPr/>
          <p:nvPr/>
        </p:nvSpPr>
        <p:spPr>
          <a:xfrm>
            <a:off x="10504869" y="3696254"/>
            <a:ext cx="6754431" cy="3377215"/>
          </a:xfrm>
          <a:custGeom>
            <a:rect b="b" l="l" r="r" t="t"/>
            <a:pathLst>
              <a:path extrusionOk="0" h="3377215" w="6754431">
                <a:moveTo>
                  <a:pt x="0" y="0"/>
                </a:moveTo>
                <a:lnTo>
                  <a:pt x="6754431" y="0"/>
                </a:lnTo>
                <a:lnTo>
                  <a:pt x="6754431" y="3377215"/>
                </a:lnTo>
                <a:lnTo>
                  <a:pt x="0" y="3377215"/>
                </a:lnTo>
                <a:lnTo>
                  <a:pt x="0" y="0"/>
                </a:lnTo>
                <a:close/>
              </a:path>
            </a:pathLst>
          </a:custGeom>
          <a:blipFill rotWithShape="1">
            <a:blip r:embed="rId5">
              <a:alphaModFix/>
            </a:blip>
            <a:stretch>
              <a:fillRect b="0" l="0" r="0" t="0"/>
            </a:stretch>
          </a:blipFill>
          <a:ln>
            <a:noFill/>
          </a:ln>
        </p:spPr>
      </p:sp>
      <p:sp>
        <p:nvSpPr>
          <p:cNvPr id="415" name="Google Shape;415;p19"/>
          <p:cNvSpPr txBox="1"/>
          <p:nvPr/>
        </p:nvSpPr>
        <p:spPr>
          <a:xfrm>
            <a:off x="13558116" y="7159973"/>
            <a:ext cx="3701184" cy="323215"/>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Clr>
                <a:srgbClr val="000000"/>
              </a:buClr>
              <a:buSzPts val="1899"/>
              <a:buFont typeface="Arial"/>
              <a:buNone/>
            </a:pPr>
            <a:r>
              <a:rPr b="0" i="0" lang="en-US" sz="1899" u="none" cap="none" strike="noStrike">
                <a:solidFill>
                  <a:srgbClr val="4A4849"/>
                </a:solidFill>
                <a:latin typeface="Arial"/>
                <a:ea typeface="Arial"/>
                <a:cs typeface="Arial"/>
                <a:sym typeface="Arial"/>
              </a:rPr>
              <a:t>(Carroll et al., 2020)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02" name="Shape 102"/>
        <p:cNvGrpSpPr/>
        <p:nvPr/>
      </p:nvGrpSpPr>
      <p:grpSpPr>
        <a:xfrm>
          <a:off x="0" y="0"/>
          <a:ext cx="0" cy="0"/>
          <a:chOff x="0" y="0"/>
          <a:chExt cx="0" cy="0"/>
        </a:xfrm>
      </p:grpSpPr>
      <p:sp>
        <p:nvSpPr>
          <p:cNvPr id="103" name="Google Shape;103;p2"/>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04" name="Google Shape;104;p2"/>
          <p:cNvSpPr/>
          <p:nvPr/>
        </p:nvSpPr>
        <p:spPr>
          <a:xfrm>
            <a:off x="12109962"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5B85A9"/>
          </a:solidFill>
          <a:ln>
            <a:noFill/>
          </a:ln>
        </p:spPr>
      </p:sp>
      <p:sp>
        <p:nvSpPr>
          <p:cNvPr id="105" name="Google Shape;105;p2"/>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97957" r="-38499" t="0"/>
            </a:stretch>
          </a:blipFill>
          <a:ln>
            <a:noFill/>
          </a:ln>
        </p:spPr>
      </p:sp>
      <p:sp>
        <p:nvSpPr>
          <p:cNvPr id="106" name="Google Shape;106;p2"/>
          <p:cNvSpPr txBox="1"/>
          <p:nvPr/>
        </p:nvSpPr>
        <p:spPr>
          <a:xfrm>
            <a:off x="12616801" y="9606900"/>
            <a:ext cx="5492400" cy="680100"/>
          </a:xfrm>
          <a:prstGeom prst="rect">
            <a:avLst/>
          </a:prstGeom>
          <a:noFill/>
          <a:ln>
            <a:noFill/>
          </a:ln>
        </p:spPr>
        <p:txBody>
          <a:bodyPr anchorCtr="0" anchor="ctr" bIns="50800" lIns="50800" spcFirstLastPara="1" rIns="50800" wrap="square" tIns="50800">
            <a:noAutofit/>
          </a:bodyPr>
          <a:lstStyle/>
          <a:p>
            <a:pPr indent="0" lvl="0" marL="0" rtl="0" algn="r">
              <a:lnSpc>
                <a:spcPct val="140000"/>
              </a:lnSpc>
              <a:spcBef>
                <a:spcPts val="0"/>
              </a:spcBef>
              <a:spcAft>
                <a:spcPts val="0"/>
              </a:spcAft>
              <a:buClr>
                <a:schemeClr val="dk1"/>
              </a:buClr>
              <a:buSzPts val="1100"/>
              <a:buFont typeface="Arial"/>
              <a:buNone/>
            </a:pPr>
            <a:r>
              <a:rPr lang="en-US" sz="1900">
                <a:solidFill>
                  <a:srgbClr val="FFFFFF"/>
                </a:solidFill>
              </a:rPr>
              <a:t>Photo by Vonecia Carswell on Unsplash.</a:t>
            </a:r>
            <a:endParaRPr sz="1900">
              <a:solidFill>
                <a:srgbClr val="FFFFFF"/>
              </a:solidFill>
            </a:endParaRPr>
          </a:p>
        </p:txBody>
      </p:sp>
      <p:sp>
        <p:nvSpPr>
          <p:cNvPr id="107" name="Google Shape;107;p2"/>
          <p:cNvSpPr txBox="1"/>
          <p:nvPr/>
        </p:nvSpPr>
        <p:spPr>
          <a:xfrm>
            <a:off x="1028700" y="796652"/>
            <a:ext cx="107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What’s in this module?</a:t>
            </a:r>
            <a:endParaRPr b="0" i="0" sz="1400" u="none" cap="none" strike="noStrike">
              <a:solidFill>
                <a:srgbClr val="000000"/>
              </a:solidFill>
              <a:latin typeface="Arial"/>
              <a:ea typeface="Arial"/>
              <a:cs typeface="Arial"/>
              <a:sym typeface="Arial"/>
            </a:endParaRPr>
          </a:p>
        </p:txBody>
      </p:sp>
      <p:sp>
        <p:nvSpPr>
          <p:cNvPr id="108" name="Google Shape;108;p2"/>
          <p:cNvSpPr txBox="1"/>
          <p:nvPr/>
        </p:nvSpPr>
        <p:spPr>
          <a:xfrm>
            <a:off x="1028700" y="2709330"/>
            <a:ext cx="10679100" cy="240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This module addresses the interplay of environmental data and climate justice. It explores how current paradigms of data collection, analysis, and dissemination can both contribute to and hinder climate justice goals. Participants will learn about the ethical use and collection of climate data, the importance of community-driven data initiatives, and data gaps in areas affected by climate change.</a:t>
            </a:r>
            <a:endParaRPr b="0" i="0" sz="1400" u="none" cap="none" strike="noStrike">
              <a:solidFill>
                <a:srgbClr val="000000"/>
              </a:solidFill>
              <a:latin typeface="Arial"/>
              <a:ea typeface="Arial"/>
              <a:cs typeface="Arial"/>
              <a:sym typeface="Arial"/>
            </a:endParaRPr>
          </a:p>
        </p:txBody>
      </p:sp>
      <p:sp>
        <p:nvSpPr>
          <p:cNvPr id="109" name="Google Shape;109;p2"/>
          <p:cNvSpPr txBox="1"/>
          <p:nvPr/>
        </p:nvSpPr>
        <p:spPr>
          <a:xfrm>
            <a:off x="1028700" y="2190477"/>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Description</a:t>
            </a:r>
            <a:endParaRPr b="0" i="0" sz="1400" u="none" cap="none" strike="noStrike">
              <a:solidFill>
                <a:srgbClr val="000000"/>
              </a:solidFill>
              <a:latin typeface="Arial"/>
              <a:ea typeface="Arial"/>
              <a:cs typeface="Arial"/>
              <a:sym typeface="Arial"/>
            </a:endParaRPr>
          </a:p>
        </p:txBody>
      </p:sp>
      <p:grpSp>
        <p:nvGrpSpPr>
          <p:cNvPr id="110" name="Google Shape;110;p2"/>
          <p:cNvGrpSpPr/>
          <p:nvPr/>
        </p:nvGrpSpPr>
        <p:grpSpPr>
          <a:xfrm>
            <a:off x="1028700" y="5846037"/>
            <a:ext cx="3225374" cy="2520677"/>
            <a:chOff x="0" y="-47625"/>
            <a:chExt cx="4300500" cy="3360903"/>
          </a:xfrm>
        </p:grpSpPr>
        <p:sp>
          <p:nvSpPr>
            <p:cNvPr id="111" name="Google Shape;111;p2"/>
            <p:cNvSpPr txBox="1"/>
            <p:nvPr/>
          </p:nvSpPr>
          <p:spPr>
            <a:xfrm>
              <a:off x="0" y="644178"/>
              <a:ext cx="4300500" cy="266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5 parts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1 videos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6 readings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3 activities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5 optional projects</a:t>
              </a:r>
              <a:endParaRPr b="0" i="0" sz="1400" u="none" cap="none" strike="noStrike">
                <a:solidFill>
                  <a:srgbClr val="000000"/>
                </a:solidFill>
                <a:latin typeface="Arial"/>
                <a:ea typeface="Arial"/>
                <a:cs typeface="Arial"/>
                <a:sym typeface="Arial"/>
              </a:endParaRPr>
            </a:p>
          </p:txBody>
        </p:sp>
        <p:sp>
          <p:nvSpPr>
            <p:cNvPr id="112" name="Google Shape;112;p2"/>
            <p:cNvSpPr txBox="1"/>
            <p:nvPr/>
          </p:nvSpPr>
          <p:spPr>
            <a:xfrm>
              <a:off x="0" y="-47625"/>
              <a:ext cx="43005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Activities</a:t>
              </a:r>
              <a:endParaRPr b="0" i="0" sz="1400" u="none" cap="none" strike="noStrike">
                <a:solidFill>
                  <a:srgbClr val="000000"/>
                </a:solidFill>
                <a:latin typeface="Arial"/>
                <a:ea typeface="Arial"/>
                <a:cs typeface="Arial"/>
                <a:sym typeface="Arial"/>
              </a:endParaRPr>
            </a:p>
          </p:txBody>
        </p:sp>
      </p:grpSp>
      <p:grpSp>
        <p:nvGrpSpPr>
          <p:cNvPr id="113" name="Google Shape;113;p2"/>
          <p:cNvGrpSpPr/>
          <p:nvPr/>
        </p:nvGrpSpPr>
        <p:grpSpPr>
          <a:xfrm>
            <a:off x="4487333" y="5846037"/>
            <a:ext cx="7220700" cy="2443727"/>
            <a:chOff x="0" y="-47625"/>
            <a:chExt cx="9627600" cy="3258303"/>
          </a:xfrm>
        </p:grpSpPr>
        <p:sp>
          <p:nvSpPr>
            <p:cNvPr id="114" name="Google Shape;114;p2"/>
            <p:cNvSpPr txBox="1"/>
            <p:nvPr/>
          </p:nvSpPr>
          <p:spPr>
            <a:xfrm>
              <a:off x="0" y="644178"/>
              <a:ext cx="9627600" cy="2566500"/>
            </a:xfrm>
            <a:prstGeom prst="rect">
              <a:avLst/>
            </a:prstGeom>
            <a:noFill/>
            <a:ln>
              <a:noFill/>
            </a:ln>
          </p:spPr>
          <p:txBody>
            <a:bodyPr anchorCtr="0" anchor="t" bIns="0" lIns="0" spcFirstLastPara="1" rIns="0" wrap="square" tIns="0">
              <a:spAutoFit/>
            </a:bodyPr>
            <a:lstStyle/>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is Data Justice </a:t>
              </a:r>
              <a:r>
                <a:rPr b="0" i="0"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(Taylor, 2017)</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Importance of Community Engagement in Data Decision Making (</a:t>
              </a:r>
              <a:r>
                <a:rPr b="0" i="0" lang="en-US" sz="2501" u="sng" cap="none" strike="noStrike">
                  <a:solidFill>
                    <a:srgbClr val="4A4849"/>
                  </a:solidFill>
                  <a:latin typeface="Arial"/>
                  <a:ea typeface="Arial"/>
                  <a:cs typeface="Arial"/>
                  <a:sym typeface="Arial"/>
                  <a:hlinkClick r:id="rId5">
                    <a:extLst>
                      <a:ext uri="{A12FA001-AC4F-418D-AE19-62706E023703}">
                        <ahyp:hlinkClr val="tx"/>
                      </a:ext>
                    </a:extLst>
                  </a:hlinkClick>
                </a:rPr>
                <a:t>Crawford et al., 2023</a:t>
              </a:r>
              <a:r>
                <a:rPr b="0" i="0" lang="en-US" sz="2501" u="none" cap="none" strike="noStrike">
                  <a:solidFill>
                    <a:srgbClr val="4A4849"/>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Indigenous Data Sovereignty: Toward an Agenda (</a:t>
              </a:r>
              <a:r>
                <a:rPr b="0" i="0" lang="en-US" sz="2501" u="sng" cap="none" strike="noStrike">
                  <a:solidFill>
                    <a:srgbClr val="4A4849"/>
                  </a:solidFill>
                  <a:latin typeface="Arial"/>
                  <a:ea typeface="Arial"/>
                  <a:cs typeface="Arial"/>
                  <a:sym typeface="Arial"/>
                  <a:hlinkClick r:id="rId6">
                    <a:extLst>
                      <a:ext uri="{A12FA001-AC4F-418D-AE19-62706E023703}">
                        <ahyp:hlinkClr val="tx"/>
                      </a:ext>
                    </a:extLst>
                  </a:hlinkClick>
                </a:rPr>
                <a:t>Kukutai and Taylor, 2016)</a:t>
              </a:r>
              <a:endParaRPr b="0" i="0" sz="1400" u="none" cap="none" strike="noStrike">
                <a:solidFill>
                  <a:srgbClr val="000000"/>
                </a:solidFill>
                <a:latin typeface="Arial"/>
                <a:ea typeface="Arial"/>
                <a:cs typeface="Arial"/>
                <a:sym typeface="Arial"/>
              </a:endParaRPr>
            </a:p>
          </p:txBody>
        </p:sp>
        <p:sp>
          <p:nvSpPr>
            <p:cNvPr id="115" name="Google Shape;115;p2"/>
            <p:cNvSpPr txBox="1"/>
            <p:nvPr/>
          </p:nvSpPr>
          <p:spPr>
            <a:xfrm>
              <a:off x="0" y="-47625"/>
              <a:ext cx="96276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Key Resources</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23" name="Shape 423"/>
        <p:cNvGrpSpPr/>
        <p:nvPr/>
      </p:nvGrpSpPr>
      <p:grpSpPr>
        <a:xfrm>
          <a:off x="0" y="0"/>
          <a:ext cx="0" cy="0"/>
          <a:chOff x="0" y="0"/>
          <a:chExt cx="0" cy="0"/>
        </a:xfrm>
      </p:grpSpPr>
      <p:sp>
        <p:nvSpPr>
          <p:cNvPr id="424" name="Google Shape;424;p20"/>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425" name="Google Shape;425;p20"/>
          <p:cNvSpPr txBox="1"/>
          <p:nvPr/>
        </p:nvSpPr>
        <p:spPr>
          <a:xfrm>
            <a:off x="1038162" y="1695674"/>
            <a:ext cx="49068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PARTICIPATORY DATA DESIGN</a:t>
            </a:r>
            <a:endParaRPr b="0" i="0" sz="1400" u="none" cap="none" strike="noStrike">
              <a:solidFill>
                <a:srgbClr val="000000"/>
              </a:solidFill>
              <a:latin typeface="Arial"/>
              <a:ea typeface="Arial"/>
              <a:cs typeface="Arial"/>
              <a:sym typeface="Arial"/>
            </a:endParaRPr>
          </a:p>
        </p:txBody>
      </p:sp>
      <p:sp>
        <p:nvSpPr>
          <p:cNvPr id="426" name="Google Shape;426;p20"/>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427" name="Google Shape;427;p20"/>
          <p:cNvGrpSpPr/>
          <p:nvPr/>
        </p:nvGrpSpPr>
        <p:grpSpPr>
          <a:xfrm>
            <a:off x="1028700" y="5134576"/>
            <a:ext cx="5037750" cy="3837066"/>
            <a:chOff x="0" y="-47625"/>
            <a:chExt cx="6717000" cy="5116088"/>
          </a:xfrm>
        </p:grpSpPr>
        <p:sp>
          <p:nvSpPr>
            <p:cNvPr id="428" name="Google Shape;428;p20"/>
            <p:cNvSpPr txBox="1"/>
            <p:nvPr/>
          </p:nvSpPr>
          <p:spPr>
            <a:xfrm>
              <a:off x="0" y="587663"/>
              <a:ext cx="6717000" cy="448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4A4849"/>
                  </a:solidFill>
                  <a:latin typeface="Arial"/>
                  <a:ea typeface="Arial"/>
                  <a:cs typeface="Arial"/>
                  <a:sym typeface="Arial"/>
                </a:rPr>
                <a:t>Form small groups of 3-5 participants. Each group will focus on a community (e.g., coastal town facing flooding, urban neighborhood with poor air quality).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4A4849"/>
                  </a:solidFill>
                  <a:latin typeface="Arial"/>
                  <a:ea typeface="Arial"/>
                  <a:cs typeface="Arial"/>
                  <a:sym typeface="Arial"/>
                </a:rPr>
                <a:t>Materials Needed:</a:t>
              </a:r>
              <a:endParaRPr b="0" i="0" sz="1400" u="none" cap="none" strike="noStrike">
                <a:solidFill>
                  <a:srgbClr val="000000"/>
                </a:solidFill>
                <a:latin typeface="Arial"/>
                <a:ea typeface="Arial"/>
                <a:cs typeface="Arial"/>
                <a:sym typeface="Arial"/>
              </a:endParaRPr>
            </a:p>
            <a:p>
              <a:pPr indent="-358140" lvl="1" marL="453390" marR="0" rtl="0" algn="l">
                <a:lnSpc>
                  <a:spcPct val="100000"/>
                </a:lnSpc>
                <a:spcBef>
                  <a:spcPts val="1000"/>
                </a:spcBef>
                <a:spcAft>
                  <a:spcPts val="0"/>
                </a:spcAft>
                <a:buClr>
                  <a:srgbClr val="4A4849"/>
                </a:buClr>
                <a:buSzPts val="2100"/>
                <a:buFont typeface="Arial"/>
                <a:buChar char="•"/>
              </a:pPr>
              <a:r>
                <a:rPr b="0" i="0" lang="en-US" sz="2100" u="none" cap="none" strike="noStrike">
                  <a:solidFill>
                    <a:srgbClr val="4A4849"/>
                  </a:solidFill>
                  <a:latin typeface="Arial"/>
                  <a:ea typeface="Arial"/>
                  <a:cs typeface="Arial"/>
                  <a:sym typeface="Arial"/>
                </a:rPr>
                <a:t>Access to FPIC, CARE, FAIR, TRUST and Open Data Charter guidelines.</a:t>
              </a:r>
              <a:endParaRPr b="0" i="0" sz="1400" u="none" cap="none" strike="noStrike">
                <a:solidFill>
                  <a:srgbClr val="000000"/>
                </a:solidFill>
                <a:latin typeface="Arial"/>
                <a:ea typeface="Arial"/>
                <a:cs typeface="Arial"/>
                <a:sym typeface="Arial"/>
              </a:endParaRPr>
            </a:p>
            <a:p>
              <a:pPr indent="-358140" lvl="1" marL="453390" marR="0" rtl="0" algn="l">
                <a:lnSpc>
                  <a:spcPct val="100000"/>
                </a:lnSpc>
                <a:spcBef>
                  <a:spcPts val="0"/>
                </a:spcBef>
                <a:spcAft>
                  <a:spcPts val="0"/>
                </a:spcAft>
                <a:buClr>
                  <a:srgbClr val="4A4849"/>
                </a:buClr>
                <a:buSzPts val="2100"/>
                <a:buFont typeface="Arial"/>
                <a:buChar char="•"/>
              </a:pPr>
              <a:r>
                <a:rPr b="0" i="0" lang="en-US" sz="2100" u="none" cap="none" strike="noStrike">
                  <a:solidFill>
                    <a:srgbClr val="4A4849"/>
                  </a:solidFill>
                  <a:latin typeface="Arial"/>
                  <a:ea typeface="Arial"/>
                  <a:cs typeface="Arial"/>
                  <a:sym typeface="Arial"/>
                </a:rPr>
                <a:t>Flip charts or digital collaboration tools (e.g. Miro, Google Docs).</a:t>
              </a:r>
              <a:endParaRPr b="0" i="0" sz="1400" u="none" cap="none" strike="noStrike">
                <a:solidFill>
                  <a:srgbClr val="000000"/>
                </a:solidFill>
                <a:latin typeface="Arial"/>
                <a:ea typeface="Arial"/>
                <a:cs typeface="Arial"/>
                <a:sym typeface="Arial"/>
              </a:endParaRPr>
            </a:p>
          </p:txBody>
        </p:sp>
        <p:sp>
          <p:nvSpPr>
            <p:cNvPr id="429" name="Google Shape;429;p20"/>
            <p:cNvSpPr txBox="1"/>
            <p:nvPr/>
          </p:nvSpPr>
          <p:spPr>
            <a:xfrm>
              <a:off x="0" y="-47625"/>
              <a:ext cx="6717000" cy="472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1"/>
                <a:buFont typeface="Arial"/>
                <a:buNone/>
              </a:pPr>
              <a:r>
                <a:rPr b="1" i="0" lang="en-US" sz="2301" u="none" cap="none" strike="noStrike">
                  <a:solidFill>
                    <a:srgbClr val="4A4849"/>
                  </a:solidFill>
                  <a:latin typeface="Arial"/>
                  <a:ea typeface="Arial"/>
                  <a:cs typeface="Arial"/>
                  <a:sym typeface="Arial"/>
                </a:rPr>
                <a:t>Set Up</a:t>
              </a:r>
              <a:endParaRPr b="0" i="0" sz="1400" u="none" cap="none" strike="noStrike">
                <a:solidFill>
                  <a:srgbClr val="000000"/>
                </a:solidFill>
                <a:latin typeface="Arial"/>
                <a:ea typeface="Arial"/>
                <a:cs typeface="Arial"/>
                <a:sym typeface="Arial"/>
              </a:endParaRPr>
            </a:p>
          </p:txBody>
        </p:sp>
      </p:grpSp>
      <p:grpSp>
        <p:nvGrpSpPr>
          <p:cNvPr id="430" name="Google Shape;430;p20"/>
          <p:cNvGrpSpPr/>
          <p:nvPr/>
        </p:nvGrpSpPr>
        <p:grpSpPr>
          <a:xfrm>
            <a:off x="1028700" y="3032806"/>
            <a:ext cx="5037750" cy="1769991"/>
            <a:chOff x="0" y="-47625"/>
            <a:chExt cx="6717000" cy="2359988"/>
          </a:xfrm>
        </p:grpSpPr>
        <p:sp>
          <p:nvSpPr>
            <p:cNvPr id="431" name="Google Shape;431;p20"/>
            <p:cNvSpPr txBox="1"/>
            <p:nvPr/>
          </p:nvSpPr>
          <p:spPr>
            <a:xfrm>
              <a:off x="0" y="587663"/>
              <a:ext cx="6717000" cy="1724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101"/>
                <a:buFont typeface="Arial"/>
                <a:buNone/>
              </a:pPr>
              <a:r>
                <a:rPr b="0" i="0" lang="en-US" sz="2101" u="none" cap="none" strike="noStrike">
                  <a:solidFill>
                    <a:srgbClr val="4A4849"/>
                  </a:solidFill>
                  <a:latin typeface="Arial"/>
                  <a:ea typeface="Arial"/>
                  <a:cs typeface="Arial"/>
                  <a:sym typeface="Arial"/>
                </a:rPr>
                <a:t>To design a community-centered environmental data initiative that prioritizes equity, applying the principles discussed. </a:t>
              </a:r>
              <a:endParaRPr b="0" i="0" sz="1400" u="none" cap="none" strike="noStrike">
                <a:solidFill>
                  <a:srgbClr val="000000"/>
                </a:solidFill>
                <a:latin typeface="Arial"/>
                <a:ea typeface="Arial"/>
                <a:cs typeface="Arial"/>
                <a:sym typeface="Arial"/>
              </a:endParaRPr>
            </a:p>
          </p:txBody>
        </p:sp>
        <p:sp>
          <p:nvSpPr>
            <p:cNvPr id="432" name="Google Shape;432;p20"/>
            <p:cNvSpPr txBox="1"/>
            <p:nvPr/>
          </p:nvSpPr>
          <p:spPr>
            <a:xfrm>
              <a:off x="0" y="-47625"/>
              <a:ext cx="6717000" cy="472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1"/>
                <a:buFont typeface="Arial"/>
                <a:buNone/>
              </a:pPr>
              <a:r>
                <a:rPr b="1" i="0" lang="en-US" sz="2301" u="none" cap="none" strike="noStrike">
                  <a:solidFill>
                    <a:srgbClr val="4A4849"/>
                  </a:solidFill>
                  <a:latin typeface="Arial"/>
                  <a:ea typeface="Arial"/>
                  <a:cs typeface="Arial"/>
                  <a:sym typeface="Arial"/>
                </a:rPr>
                <a:t>Activity Objective</a:t>
              </a:r>
              <a:endParaRPr b="0" i="0" sz="1400" u="none" cap="none" strike="noStrike">
                <a:solidFill>
                  <a:srgbClr val="000000"/>
                </a:solidFill>
                <a:latin typeface="Arial"/>
                <a:ea typeface="Arial"/>
                <a:cs typeface="Arial"/>
                <a:sym typeface="Arial"/>
              </a:endParaRPr>
            </a:p>
          </p:txBody>
        </p:sp>
      </p:grpSp>
      <p:grpSp>
        <p:nvGrpSpPr>
          <p:cNvPr id="433" name="Google Shape;433;p20"/>
          <p:cNvGrpSpPr/>
          <p:nvPr/>
        </p:nvGrpSpPr>
        <p:grpSpPr>
          <a:xfrm>
            <a:off x="7287311" y="1631380"/>
            <a:ext cx="9972000" cy="1446666"/>
            <a:chOff x="0" y="-47625"/>
            <a:chExt cx="13296000" cy="1928888"/>
          </a:xfrm>
        </p:grpSpPr>
        <p:sp>
          <p:nvSpPr>
            <p:cNvPr id="434" name="Google Shape;434;p20"/>
            <p:cNvSpPr txBox="1"/>
            <p:nvPr/>
          </p:nvSpPr>
          <p:spPr>
            <a:xfrm>
              <a:off x="0" y="587663"/>
              <a:ext cx="13296000" cy="1293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101"/>
                <a:buFont typeface="Arial"/>
                <a:buNone/>
              </a:pPr>
              <a:r>
                <a:rPr b="0" i="0" lang="en-US" sz="2101" u="none" cap="none" strike="noStrike">
                  <a:solidFill>
                    <a:srgbClr val="4A4849"/>
                  </a:solidFill>
                  <a:latin typeface="Arial"/>
                  <a:ea typeface="Arial"/>
                  <a:cs typeface="Arial"/>
                  <a:sym typeface="Arial"/>
                </a:rPr>
                <a:t>Identify a pressing environmental issue affecting the selected community. Map existing data gaps, and identify affected stakeholders including who collects and uses the data (government agencies, community groups, private sector).</a:t>
              </a:r>
              <a:endParaRPr b="0" i="0" sz="1400" u="none" cap="none" strike="noStrike">
                <a:solidFill>
                  <a:srgbClr val="000000"/>
                </a:solidFill>
                <a:latin typeface="Arial"/>
                <a:ea typeface="Arial"/>
                <a:cs typeface="Arial"/>
                <a:sym typeface="Arial"/>
              </a:endParaRPr>
            </a:p>
          </p:txBody>
        </p:sp>
        <p:sp>
          <p:nvSpPr>
            <p:cNvPr id="435" name="Google Shape;435;p20"/>
            <p:cNvSpPr txBox="1"/>
            <p:nvPr/>
          </p:nvSpPr>
          <p:spPr>
            <a:xfrm>
              <a:off x="0" y="-47625"/>
              <a:ext cx="13296000" cy="472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1"/>
                <a:buFont typeface="Arial"/>
                <a:buNone/>
              </a:pPr>
              <a:r>
                <a:rPr b="1" i="0" lang="en-US" sz="2301" u="none" cap="none" strike="noStrike">
                  <a:solidFill>
                    <a:srgbClr val="4A4849"/>
                  </a:solidFill>
                  <a:latin typeface="Arial"/>
                  <a:ea typeface="Arial"/>
                  <a:cs typeface="Arial"/>
                  <a:sym typeface="Arial"/>
                </a:rPr>
                <a:t>Step 1: Community Needs Assessment (20 minutes)</a:t>
              </a:r>
              <a:endParaRPr b="0" i="0" sz="1400" u="none" cap="none" strike="noStrike">
                <a:solidFill>
                  <a:srgbClr val="000000"/>
                </a:solidFill>
                <a:latin typeface="Arial"/>
                <a:ea typeface="Arial"/>
                <a:cs typeface="Arial"/>
                <a:sym typeface="Arial"/>
              </a:endParaRPr>
            </a:p>
          </p:txBody>
        </p:sp>
      </p:grpSp>
      <p:grpSp>
        <p:nvGrpSpPr>
          <p:cNvPr id="436" name="Google Shape;436;p20"/>
          <p:cNvGrpSpPr/>
          <p:nvPr/>
        </p:nvGrpSpPr>
        <p:grpSpPr>
          <a:xfrm>
            <a:off x="7287311" y="3404156"/>
            <a:ext cx="9972000" cy="1769991"/>
            <a:chOff x="0" y="-47625"/>
            <a:chExt cx="13296000" cy="2359988"/>
          </a:xfrm>
        </p:grpSpPr>
        <p:sp>
          <p:nvSpPr>
            <p:cNvPr id="437" name="Google Shape;437;p20"/>
            <p:cNvSpPr txBox="1"/>
            <p:nvPr/>
          </p:nvSpPr>
          <p:spPr>
            <a:xfrm>
              <a:off x="0" y="587663"/>
              <a:ext cx="13296000" cy="1724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101"/>
                <a:buFont typeface="Arial"/>
                <a:buNone/>
              </a:pPr>
              <a:r>
                <a:rPr b="0" i="0" lang="en-US" sz="2101" u="none" cap="none" strike="noStrike">
                  <a:solidFill>
                    <a:srgbClr val="4A4849"/>
                  </a:solidFill>
                  <a:latin typeface="Arial"/>
                  <a:ea typeface="Arial"/>
                  <a:cs typeface="Arial"/>
                  <a:sym typeface="Arial"/>
                </a:rPr>
                <a:t>Develop data collection approach on how data will be gathered (e.g., citizen science, sensor networks, etc.), create a governance structure around who will own and control the data, and plan strategies for community engagement (How will community members participate and benefit?).</a:t>
              </a:r>
              <a:endParaRPr b="0" i="0" sz="1400" u="none" cap="none" strike="noStrike">
                <a:solidFill>
                  <a:srgbClr val="000000"/>
                </a:solidFill>
                <a:latin typeface="Arial"/>
                <a:ea typeface="Arial"/>
                <a:cs typeface="Arial"/>
                <a:sym typeface="Arial"/>
              </a:endParaRPr>
            </a:p>
          </p:txBody>
        </p:sp>
        <p:sp>
          <p:nvSpPr>
            <p:cNvPr id="438" name="Google Shape;438;p20"/>
            <p:cNvSpPr txBox="1"/>
            <p:nvPr/>
          </p:nvSpPr>
          <p:spPr>
            <a:xfrm>
              <a:off x="0" y="-47625"/>
              <a:ext cx="13296000" cy="472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1"/>
                <a:buFont typeface="Arial"/>
                <a:buNone/>
              </a:pPr>
              <a:r>
                <a:rPr b="1" i="0" lang="en-US" sz="2301" u="none" cap="none" strike="noStrike">
                  <a:solidFill>
                    <a:srgbClr val="4A4849"/>
                  </a:solidFill>
                  <a:latin typeface="Arial"/>
                  <a:ea typeface="Arial"/>
                  <a:cs typeface="Arial"/>
                  <a:sym typeface="Arial"/>
                </a:rPr>
                <a:t>Step 2: Initiative Design (25 minutes)</a:t>
              </a:r>
              <a:endParaRPr b="0" i="0" sz="1400" u="none" cap="none" strike="noStrike">
                <a:solidFill>
                  <a:srgbClr val="000000"/>
                </a:solidFill>
                <a:latin typeface="Arial"/>
                <a:ea typeface="Arial"/>
                <a:cs typeface="Arial"/>
                <a:sym typeface="Arial"/>
              </a:endParaRPr>
            </a:p>
          </p:txBody>
        </p:sp>
      </p:grpSp>
      <p:grpSp>
        <p:nvGrpSpPr>
          <p:cNvPr id="439" name="Google Shape;439;p20"/>
          <p:cNvGrpSpPr/>
          <p:nvPr/>
        </p:nvGrpSpPr>
        <p:grpSpPr>
          <a:xfrm>
            <a:off x="7287311" y="8064133"/>
            <a:ext cx="9972000" cy="1123341"/>
            <a:chOff x="0" y="-47625"/>
            <a:chExt cx="13296000" cy="1497788"/>
          </a:xfrm>
        </p:grpSpPr>
        <p:sp>
          <p:nvSpPr>
            <p:cNvPr id="440" name="Google Shape;440;p20"/>
            <p:cNvSpPr txBox="1"/>
            <p:nvPr/>
          </p:nvSpPr>
          <p:spPr>
            <a:xfrm>
              <a:off x="0" y="587663"/>
              <a:ext cx="13296000" cy="862500"/>
            </a:xfrm>
            <a:prstGeom prst="rect">
              <a:avLst/>
            </a:prstGeom>
            <a:noFill/>
            <a:ln>
              <a:noFill/>
            </a:ln>
          </p:spPr>
          <p:txBody>
            <a:bodyPr anchorCtr="0" anchor="t" bIns="0" lIns="0" spcFirstLastPara="1" rIns="0" wrap="square" tIns="0">
              <a:spAutoFit/>
            </a:bodyPr>
            <a:lstStyle/>
            <a:p>
              <a:pPr indent="-358496" lvl="1" marL="453683" marR="0" rtl="0" algn="l">
                <a:lnSpc>
                  <a:spcPct val="100000"/>
                </a:lnSpc>
                <a:spcBef>
                  <a:spcPts val="0"/>
                </a:spcBef>
                <a:spcAft>
                  <a:spcPts val="0"/>
                </a:spcAft>
                <a:buClr>
                  <a:srgbClr val="4A4849"/>
                </a:buClr>
                <a:buSzPts val="2101"/>
                <a:buFont typeface="Arial"/>
                <a:buChar char="•"/>
              </a:pPr>
              <a:r>
                <a:rPr b="0" i="0" lang="en-US" sz="2101" u="none" cap="none" strike="noStrike">
                  <a:solidFill>
                    <a:srgbClr val="4A4849"/>
                  </a:solidFill>
                  <a:latin typeface="Arial"/>
                  <a:ea typeface="Arial"/>
                  <a:cs typeface="Arial"/>
                  <a:sym typeface="Arial"/>
                </a:rPr>
                <a:t>What were the biggest challenges in designing a just data initiative?</a:t>
              </a:r>
              <a:endParaRPr b="0" i="0" sz="1400" u="none" cap="none" strike="noStrike">
                <a:solidFill>
                  <a:srgbClr val="000000"/>
                </a:solidFill>
                <a:latin typeface="Arial"/>
                <a:ea typeface="Arial"/>
                <a:cs typeface="Arial"/>
                <a:sym typeface="Arial"/>
              </a:endParaRPr>
            </a:p>
            <a:p>
              <a:pPr indent="-358496" lvl="1" marL="453683" marR="0" rtl="0" algn="l">
                <a:lnSpc>
                  <a:spcPct val="100000"/>
                </a:lnSpc>
                <a:spcBef>
                  <a:spcPts val="0"/>
                </a:spcBef>
                <a:spcAft>
                  <a:spcPts val="0"/>
                </a:spcAft>
                <a:buClr>
                  <a:srgbClr val="4A4849"/>
                </a:buClr>
                <a:buSzPts val="2101"/>
                <a:buFont typeface="Arial"/>
                <a:buChar char="•"/>
              </a:pPr>
              <a:r>
                <a:rPr b="0" i="0" lang="en-US" sz="2101" u="none" cap="none" strike="noStrike">
                  <a:solidFill>
                    <a:srgbClr val="4A4849"/>
                  </a:solidFill>
                  <a:latin typeface="Arial"/>
                  <a:ea typeface="Arial"/>
                  <a:cs typeface="Arial"/>
                  <a:sym typeface="Arial"/>
                </a:rPr>
                <a:t>How, if at all, did applying the principles change your initial ideas?</a:t>
              </a:r>
              <a:endParaRPr b="0" i="0" sz="1400" u="none" cap="none" strike="noStrike">
                <a:solidFill>
                  <a:srgbClr val="000000"/>
                </a:solidFill>
                <a:latin typeface="Arial"/>
                <a:ea typeface="Arial"/>
                <a:cs typeface="Arial"/>
                <a:sym typeface="Arial"/>
              </a:endParaRPr>
            </a:p>
          </p:txBody>
        </p:sp>
        <p:sp>
          <p:nvSpPr>
            <p:cNvPr id="441" name="Google Shape;441;p20"/>
            <p:cNvSpPr txBox="1"/>
            <p:nvPr/>
          </p:nvSpPr>
          <p:spPr>
            <a:xfrm>
              <a:off x="0" y="-47625"/>
              <a:ext cx="13296000" cy="472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1"/>
                <a:buFont typeface="Arial"/>
                <a:buNone/>
              </a:pPr>
              <a:r>
                <a:rPr b="1" i="0" lang="en-US" sz="2301" u="none" cap="none" strike="noStrike">
                  <a:solidFill>
                    <a:srgbClr val="4A4849"/>
                  </a:solidFill>
                  <a:latin typeface="Arial"/>
                  <a:ea typeface="Arial"/>
                  <a:cs typeface="Arial"/>
                  <a:sym typeface="Arial"/>
                </a:rPr>
                <a:t>Step 4. Reflect and Discuss (10 minutes)</a:t>
              </a:r>
              <a:endParaRPr b="0" i="0" sz="1400" u="none" cap="none" strike="noStrike">
                <a:solidFill>
                  <a:srgbClr val="000000"/>
                </a:solidFill>
                <a:latin typeface="Arial"/>
                <a:ea typeface="Arial"/>
                <a:cs typeface="Arial"/>
                <a:sym typeface="Arial"/>
              </a:endParaRPr>
            </a:p>
          </p:txBody>
        </p:sp>
      </p:grpSp>
      <p:grpSp>
        <p:nvGrpSpPr>
          <p:cNvPr id="442" name="Google Shape;442;p20"/>
          <p:cNvGrpSpPr/>
          <p:nvPr/>
        </p:nvGrpSpPr>
        <p:grpSpPr>
          <a:xfrm>
            <a:off x="7287311" y="5548407"/>
            <a:ext cx="9972000" cy="2221791"/>
            <a:chOff x="0" y="-47625"/>
            <a:chExt cx="13296000" cy="2962388"/>
          </a:xfrm>
        </p:grpSpPr>
        <p:sp>
          <p:nvSpPr>
            <p:cNvPr id="443" name="Google Shape;443;p20"/>
            <p:cNvSpPr txBox="1"/>
            <p:nvPr/>
          </p:nvSpPr>
          <p:spPr>
            <a:xfrm>
              <a:off x="0" y="587663"/>
              <a:ext cx="13296000" cy="232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101"/>
                <a:buFont typeface="Arial"/>
                <a:buNone/>
              </a:pPr>
              <a:r>
                <a:rPr b="0" i="0" lang="en-US" sz="2101" u="none" cap="none" strike="noStrike">
                  <a:solidFill>
                    <a:srgbClr val="4A4849"/>
                  </a:solidFill>
                  <a:latin typeface="Arial"/>
                  <a:ea typeface="Arial"/>
                  <a:cs typeface="Arial"/>
                  <a:sym typeface="Arial"/>
                </a:rPr>
                <a:t>Apply the FPIC, CARE, FAIR, and TRUST principles to your initiative using these guiding questions:</a:t>
              </a:r>
              <a:endParaRPr b="0" i="0" sz="1400" u="none" cap="none" strike="noStrike">
                <a:solidFill>
                  <a:srgbClr val="000000"/>
                </a:solidFill>
                <a:latin typeface="Arial"/>
                <a:ea typeface="Arial"/>
                <a:cs typeface="Arial"/>
                <a:sym typeface="Arial"/>
              </a:endParaRPr>
            </a:p>
            <a:p>
              <a:pPr indent="-358496" lvl="1" marL="453683" marR="0" rtl="0" algn="l">
                <a:lnSpc>
                  <a:spcPct val="100000"/>
                </a:lnSpc>
                <a:spcBef>
                  <a:spcPts val="1000"/>
                </a:spcBef>
                <a:spcAft>
                  <a:spcPts val="0"/>
                </a:spcAft>
                <a:buClr>
                  <a:srgbClr val="4A4849"/>
                </a:buClr>
                <a:buSzPts val="2101"/>
                <a:buFont typeface="Arial"/>
                <a:buChar char="•"/>
              </a:pPr>
              <a:r>
                <a:rPr b="0" i="0" lang="en-US" sz="2101" u="none" cap="none" strike="noStrike">
                  <a:solidFill>
                    <a:srgbClr val="4A4849"/>
                  </a:solidFill>
                  <a:latin typeface="Arial"/>
                  <a:ea typeface="Arial"/>
                  <a:cs typeface="Arial"/>
                  <a:sym typeface="Arial"/>
                </a:rPr>
                <a:t>How does your plan ensure Free, Prior, and Informed Consent (FPIC)?</a:t>
              </a:r>
              <a:endParaRPr b="0" i="0" sz="1400" u="none" cap="none" strike="noStrike">
                <a:solidFill>
                  <a:srgbClr val="000000"/>
                </a:solidFill>
                <a:latin typeface="Arial"/>
                <a:ea typeface="Arial"/>
                <a:cs typeface="Arial"/>
                <a:sym typeface="Arial"/>
              </a:endParaRPr>
            </a:p>
            <a:p>
              <a:pPr indent="-358496" lvl="1" marL="453683" marR="0" rtl="0" algn="l">
                <a:lnSpc>
                  <a:spcPct val="100000"/>
                </a:lnSpc>
                <a:spcBef>
                  <a:spcPts val="0"/>
                </a:spcBef>
                <a:spcAft>
                  <a:spcPts val="0"/>
                </a:spcAft>
                <a:buClr>
                  <a:srgbClr val="4A4849"/>
                </a:buClr>
                <a:buSzPts val="2101"/>
                <a:buFont typeface="Arial"/>
                <a:buChar char="•"/>
              </a:pPr>
              <a:r>
                <a:rPr b="0" i="0" lang="en-US" sz="2101" u="none" cap="none" strike="noStrike">
                  <a:solidFill>
                    <a:srgbClr val="4A4849"/>
                  </a:solidFill>
                  <a:latin typeface="Arial"/>
                  <a:ea typeface="Arial"/>
                  <a:cs typeface="Arial"/>
                  <a:sym typeface="Arial"/>
                </a:rPr>
                <a:t>Which CARE principles are most relevant to your project?</a:t>
              </a:r>
              <a:endParaRPr b="0" i="0" sz="1400" u="none" cap="none" strike="noStrike">
                <a:solidFill>
                  <a:srgbClr val="000000"/>
                </a:solidFill>
                <a:latin typeface="Arial"/>
                <a:ea typeface="Arial"/>
                <a:cs typeface="Arial"/>
                <a:sym typeface="Arial"/>
              </a:endParaRPr>
            </a:p>
            <a:p>
              <a:pPr indent="-358496" lvl="1" marL="453683" marR="0" rtl="0" algn="l">
                <a:lnSpc>
                  <a:spcPct val="100000"/>
                </a:lnSpc>
                <a:spcBef>
                  <a:spcPts val="0"/>
                </a:spcBef>
                <a:spcAft>
                  <a:spcPts val="0"/>
                </a:spcAft>
                <a:buClr>
                  <a:srgbClr val="4A4849"/>
                </a:buClr>
                <a:buSzPts val="2101"/>
                <a:buFont typeface="Arial"/>
                <a:buChar char="•"/>
              </a:pPr>
              <a:r>
                <a:rPr b="0" i="0" lang="en-US" sz="2101" u="none" cap="none" strike="noStrike">
                  <a:solidFill>
                    <a:srgbClr val="4A4849"/>
                  </a:solidFill>
                  <a:latin typeface="Arial"/>
                  <a:ea typeface="Arial"/>
                  <a:cs typeface="Arial"/>
                  <a:sym typeface="Arial"/>
                </a:rPr>
                <a:t>How will you make data FAIR and TRUST-compliant?</a:t>
              </a:r>
              <a:endParaRPr b="0" i="0" sz="1400" u="none" cap="none" strike="noStrike">
                <a:solidFill>
                  <a:srgbClr val="000000"/>
                </a:solidFill>
                <a:latin typeface="Arial"/>
                <a:ea typeface="Arial"/>
                <a:cs typeface="Arial"/>
                <a:sym typeface="Arial"/>
              </a:endParaRPr>
            </a:p>
          </p:txBody>
        </p:sp>
        <p:sp>
          <p:nvSpPr>
            <p:cNvPr id="444" name="Google Shape;444;p20"/>
            <p:cNvSpPr txBox="1"/>
            <p:nvPr/>
          </p:nvSpPr>
          <p:spPr>
            <a:xfrm>
              <a:off x="0" y="-47625"/>
              <a:ext cx="13296000" cy="472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1"/>
                <a:buFont typeface="Arial"/>
                <a:buNone/>
              </a:pPr>
              <a:r>
                <a:rPr b="1" i="0" lang="en-US" sz="2301" u="none" cap="none" strike="noStrike">
                  <a:solidFill>
                    <a:srgbClr val="4A4849"/>
                  </a:solidFill>
                  <a:latin typeface="Arial"/>
                  <a:ea typeface="Arial"/>
                  <a:cs typeface="Arial"/>
                  <a:sym typeface="Arial"/>
                </a:rPr>
                <a:t>Step 3. Framework Integration (15 minutes)</a:t>
              </a:r>
              <a:endParaRPr b="0" i="0" sz="1400" u="none" cap="none" strike="noStrike">
                <a:solidFill>
                  <a:srgbClr val="000000"/>
                </a:solidFill>
                <a:latin typeface="Arial"/>
                <a:ea typeface="Arial"/>
                <a:cs typeface="Arial"/>
                <a:sym typeface="Arial"/>
              </a:endParaRPr>
            </a:p>
          </p:txBody>
        </p:sp>
      </p:grpSp>
      <p:grpSp>
        <p:nvGrpSpPr>
          <p:cNvPr id="445" name="Google Shape;445;p20"/>
          <p:cNvGrpSpPr/>
          <p:nvPr/>
        </p:nvGrpSpPr>
        <p:grpSpPr>
          <a:xfrm>
            <a:off x="962025" y="1003725"/>
            <a:ext cx="8746178" cy="458700"/>
            <a:chOff x="962025" y="1003725"/>
            <a:chExt cx="8746178" cy="458700"/>
          </a:xfrm>
        </p:grpSpPr>
        <p:sp>
          <p:nvSpPr>
            <p:cNvPr id="446" name="Google Shape;446;p20"/>
            <p:cNvSpPr/>
            <p:nvPr/>
          </p:nvSpPr>
          <p:spPr>
            <a:xfrm>
              <a:off x="962025" y="1003725"/>
              <a:ext cx="19287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47" name="Google Shape;447;p20"/>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ACTIVITY #2</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51" name="Shape 451"/>
        <p:cNvGrpSpPr/>
        <p:nvPr/>
      </p:nvGrpSpPr>
      <p:grpSpPr>
        <a:xfrm>
          <a:off x="0" y="0"/>
          <a:ext cx="0" cy="0"/>
          <a:chOff x="0" y="0"/>
          <a:chExt cx="0" cy="0"/>
        </a:xfrm>
      </p:grpSpPr>
      <p:sp>
        <p:nvSpPr>
          <p:cNvPr id="452" name="Google Shape;452;p21"/>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453" name="Google Shape;453;p21"/>
          <p:cNvSpPr/>
          <p:nvPr/>
        </p:nvSpPr>
        <p:spPr>
          <a:xfrm>
            <a:off x="12109962" y="0"/>
            <a:ext cx="6177546" cy="10287000"/>
          </a:xfrm>
          <a:custGeom>
            <a:rect b="b" l="l" r="r" t="t"/>
            <a:pathLst>
              <a:path extrusionOk="0" h="2709333" w="1627008">
                <a:moveTo>
                  <a:pt x="0" y="0"/>
                </a:moveTo>
                <a:lnTo>
                  <a:pt x="1627008" y="0"/>
                </a:lnTo>
                <a:lnTo>
                  <a:pt x="1627008" y="2709333"/>
                </a:lnTo>
                <a:lnTo>
                  <a:pt x="0" y="2709333"/>
                </a:lnTo>
                <a:close/>
              </a:path>
            </a:pathLst>
          </a:custGeom>
          <a:solidFill>
            <a:srgbClr val="5B85A9"/>
          </a:solidFill>
          <a:ln>
            <a:noFill/>
          </a:ln>
        </p:spPr>
      </p:sp>
      <p:sp>
        <p:nvSpPr>
          <p:cNvPr id="454" name="Google Shape;454;p21"/>
          <p:cNvSpPr txBox="1"/>
          <p:nvPr/>
        </p:nvSpPr>
        <p:spPr>
          <a:xfrm>
            <a:off x="1028700" y="3208886"/>
            <a:ext cx="10425600" cy="333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Current Data Paradigms</a:t>
            </a:r>
            <a:endParaRPr b="0" i="0" sz="1400" u="none" cap="none" strike="noStrike">
              <a:solidFill>
                <a:srgbClr val="000000"/>
              </a:solidFill>
              <a:latin typeface="Arial"/>
              <a:ea typeface="Arial"/>
              <a:cs typeface="Arial"/>
              <a:sym typeface="Arial"/>
            </a:endParaRPr>
          </a:p>
        </p:txBody>
      </p:sp>
      <p:sp>
        <p:nvSpPr>
          <p:cNvPr id="455" name="Google Shape;455;p21"/>
          <p:cNvSpPr txBox="1"/>
          <p:nvPr/>
        </p:nvSpPr>
        <p:spPr>
          <a:xfrm>
            <a:off x="1028700" y="6732674"/>
            <a:ext cx="101463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59" name="Shape 459"/>
        <p:cNvGrpSpPr/>
        <p:nvPr/>
      </p:nvGrpSpPr>
      <p:grpSpPr>
        <a:xfrm>
          <a:off x="0" y="0"/>
          <a:ext cx="0" cy="0"/>
          <a:chOff x="0" y="0"/>
          <a:chExt cx="0" cy="0"/>
        </a:xfrm>
      </p:grpSpPr>
      <p:sp>
        <p:nvSpPr>
          <p:cNvPr id="460" name="Google Shape;460;p22"/>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461" name="Google Shape;461;p22"/>
          <p:cNvSpPr txBox="1"/>
          <p:nvPr/>
        </p:nvSpPr>
        <p:spPr>
          <a:xfrm>
            <a:off x="1028700" y="1095375"/>
            <a:ext cx="107574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Environmental Data Collection &amp; Analysis</a:t>
            </a:r>
            <a:endParaRPr b="0" i="0" sz="1400" u="none" cap="none" strike="noStrike">
              <a:solidFill>
                <a:srgbClr val="000000"/>
              </a:solidFill>
              <a:latin typeface="Arial"/>
              <a:ea typeface="Arial"/>
              <a:cs typeface="Arial"/>
              <a:sym typeface="Arial"/>
            </a:endParaRPr>
          </a:p>
        </p:txBody>
      </p:sp>
      <p:sp>
        <p:nvSpPr>
          <p:cNvPr id="462" name="Google Shape;462;p22"/>
          <p:cNvSpPr txBox="1"/>
          <p:nvPr/>
        </p:nvSpPr>
        <p:spPr>
          <a:xfrm>
            <a:off x="1028700" y="4045646"/>
            <a:ext cx="10757400" cy="480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Mainstream environmental data systems are often dominated by technocratic, top-down methodologies, including large-scale monitoring systems and automated data collection. While “big data” methodologies are often celebrated for their scale and comprehensiveness, the focus on quantity over quality often fails to capture the nuranced experiences of communities most affected by climate change.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t/>
            </a:r>
            <a:endParaRPr b="0" i="0" sz="26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A reliance on technology-driven approaches can lead to the marginalization of communities lacking representation in these datasets. Automated sensor networks, for instance, may prioritize high-income areas, while ignoring pollution in low-income or rural areas and perpetuating unequal access to environmental data.</a:t>
            </a:r>
            <a:endParaRPr b="0" i="0" sz="1400" u="none" cap="none" strike="noStrike">
              <a:solidFill>
                <a:srgbClr val="000000"/>
              </a:solidFill>
              <a:latin typeface="Arial"/>
              <a:ea typeface="Arial"/>
              <a:cs typeface="Arial"/>
              <a:sym typeface="Arial"/>
            </a:endParaRPr>
          </a:p>
        </p:txBody>
      </p:sp>
      <p:sp>
        <p:nvSpPr>
          <p:cNvPr id="463" name="Google Shape;463;p22"/>
          <p:cNvSpPr txBox="1"/>
          <p:nvPr/>
        </p:nvSpPr>
        <p:spPr>
          <a:xfrm>
            <a:off x="1028700" y="3512956"/>
            <a:ext cx="106125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Dominant Approaches to Environmental Data Collection</a:t>
            </a:r>
            <a:endParaRPr b="0" i="0" sz="1400" u="none" cap="none" strike="noStrike">
              <a:solidFill>
                <a:srgbClr val="000000"/>
              </a:solidFill>
              <a:latin typeface="Arial"/>
              <a:ea typeface="Arial"/>
              <a:cs typeface="Arial"/>
              <a:sym typeface="Arial"/>
            </a:endParaRPr>
          </a:p>
        </p:txBody>
      </p:sp>
      <p:sp>
        <p:nvSpPr>
          <p:cNvPr id="464" name="Google Shape;464;p22"/>
          <p:cNvSpPr/>
          <p:nvPr/>
        </p:nvSpPr>
        <p:spPr>
          <a:xfrm>
            <a:off x="12109962" y="0"/>
            <a:ext cx="6177546" cy="9715500"/>
          </a:xfrm>
          <a:custGeom>
            <a:rect b="b" l="l" r="r" t="t"/>
            <a:pathLst>
              <a:path extrusionOk="0" h="1278300" w="812800">
                <a:moveTo>
                  <a:pt x="0" y="0"/>
                </a:moveTo>
                <a:lnTo>
                  <a:pt x="812800" y="0"/>
                </a:lnTo>
                <a:lnTo>
                  <a:pt x="812800" y="1278300"/>
                </a:lnTo>
                <a:lnTo>
                  <a:pt x="0" y="1278300"/>
                </a:lnTo>
                <a:close/>
              </a:path>
            </a:pathLst>
          </a:custGeom>
          <a:blipFill rotWithShape="1">
            <a:blip r:embed="rId3">
              <a:alphaModFix/>
            </a:blip>
            <a:stretch>
              <a:fillRect b="0" l="-68015" r="-68011" t="0"/>
            </a:stretch>
          </a:blipFill>
          <a:ln>
            <a:noFill/>
          </a:ln>
        </p:spPr>
      </p:sp>
      <p:sp>
        <p:nvSpPr>
          <p:cNvPr id="465" name="Google Shape;465;p22"/>
          <p:cNvSpPr txBox="1"/>
          <p:nvPr/>
        </p:nvSpPr>
        <p:spPr>
          <a:xfrm>
            <a:off x="12507412" y="2992662"/>
            <a:ext cx="5382600" cy="373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FFFFFF"/>
                </a:solidFill>
                <a:latin typeface="Arial"/>
                <a:ea typeface="Arial"/>
                <a:cs typeface="Arial"/>
                <a:sym typeface="Arial"/>
              </a:rPr>
              <a:t>The dominant data paradigm emphasizes:</a:t>
            </a:r>
            <a:endParaRPr b="1" i="0" sz="2600" u="none" cap="none" strike="noStrike">
              <a:solidFill>
                <a:srgbClr val="FFFFFF"/>
              </a:solidFill>
              <a:latin typeface="Arial"/>
              <a:ea typeface="Arial"/>
              <a:cs typeface="Arial"/>
              <a:sym typeface="Arial"/>
            </a:endParaRPr>
          </a:p>
          <a:p>
            <a:pPr indent="-393700" lvl="1" marL="457200" marR="0" rtl="0" algn="l">
              <a:lnSpc>
                <a:spcPct val="100000"/>
              </a:lnSpc>
              <a:spcBef>
                <a:spcPts val="1000"/>
              </a:spcBef>
              <a:spcAft>
                <a:spcPts val="0"/>
              </a:spcAft>
              <a:buClr>
                <a:srgbClr val="FFFFFF"/>
              </a:buClr>
              <a:buSzPts val="2600"/>
              <a:buFont typeface="Arial"/>
              <a:buChar char="•"/>
            </a:pPr>
            <a:r>
              <a:rPr b="0" i="0" lang="en-US" sz="2600" u="none" cap="none" strike="noStrike">
                <a:solidFill>
                  <a:srgbClr val="FFFFFF"/>
                </a:solidFill>
                <a:latin typeface="Arial"/>
                <a:ea typeface="Arial"/>
                <a:cs typeface="Arial"/>
                <a:sym typeface="Arial"/>
              </a:rPr>
              <a:t>Quantitative over qualitative data.</a:t>
            </a:r>
            <a:endParaRPr b="0" i="0" sz="2600" u="none" cap="none" strike="noStrike">
              <a:solidFill>
                <a:srgbClr val="000000"/>
              </a:solidFill>
              <a:latin typeface="Arial"/>
              <a:ea typeface="Arial"/>
              <a:cs typeface="Arial"/>
              <a:sym typeface="Arial"/>
            </a:endParaRPr>
          </a:p>
          <a:p>
            <a:pPr indent="-393700" lvl="1" marL="457200" marR="0" rtl="0" algn="l">
              <a:lnSpc>
                <a:spcPct val="100000"/>
              </a:lnSpc>
              <a:spcBef>
                <a:spcPts val="0"/>
              </a:spcBef>
              <a:spcAft>
                <a:spcPts val="0"/>
              </a:spcAft>
              <a:buClr>
                <a:srgbClr val="FFFFFF"/>
              </a:buClr>
              <a:buSzPts val="2600"/>
              <a:buFont typeface="Arial"/>
              <a:buChar char="•"/>
            </a:pPr>
            <a:r>
              <a:rPr b="0" i="0" lang="en-US" sz="2600" u="none" cap="none" strike="noStrike">
                <a:solidFill>
                  <a:srgbClr val="FFFFFF"/>
                </a:solidFill>
                <a:latin typeface="Arial"/>
                <a:ea typeface="Arial"/>
                <a:cs typeface="Arial"/>
                <a:sym typeface="Arial"/>
              </a:rPr>
              <a:t>Efficiency over equity.</a:t>
            </a:r>
            <a:endParaRPr b="0" i="0" sz="2600" u="none" cap="none" strike="noStrike">
              <a:solidFill>
                <a:srgbClr val="000000"/>
              </a:solidFill>
              <a:latin typeface="Arial"/>
              <a:ea typeface="Arial"/>
              <a:cs typeface="Arial"/>
              <a:sym typeface="Arial"/>
            </a:endParaRPr>
          </a:p>
          <a:p>
            <a:pPr indent="-393700" lvl="1" marL="457200" marR="0" rtl="0" algn="l">
              <a:lnSpc>
                <a:spcPct val="100000"/>
              </a:lnSpc>
              <a:spcBef>
                <a:spcPts val="0"/>
              </a:spcBef>
              <a:spcAft>
                <a:spcPts val="0"/>
              </a:spcAft>
              <a:buClr>
                <a:srgbClr val="FFFFFF"/>
              </a:buClr>
              <a:buSzPts val="2600"/>
              <a:buFont typeface="Arial"/>
              <a:buChar char="•"/>
            </a:pPr>
            <a:r>
              <a:rPr b="0" i="0" lang="en-US" sz="2600" u="none" cap="none" strike="noStrike">
                <a:solidFill>
                  <a:srgbClr val="FFFFFF"/>
                </a:solidFill>
                <a:latin typeface="Arial"/>
                <a:ea typeface="Arial"/>
                <a:cs typeface="Arial"/>
                <a:sym typeface="Arial"/>
              </a:rPr>
              <a:t>External scientific expertise over local, traditional ecological knowledge (TEK).</a:t>
            </a:r>
            <a:endParaRPr b="0" i="0" sz="2600" u="none" cap="none" strike="noStrike">
              <a:solidFill>
                <a:srgbClr val="000000"/>
              </a:solidFill>
              <a:latin typeface="Arial"/>
              <a:ea typeface="Arial"/>
              <a:cs typeface="Arial"/>
              <a:sym typeface="Arial"/>
            </a:endParaRPr>
          </a:p>
          <a:p>
            <a:pPr indent="-393700" lvl="1" marL="457200" marR="0" rtl="0" algn="l">
              <a:lnSpc>
                <a:spcPct val="100000"/>
              </a:lnSpc>
              <a:spcBef>
                <a:spcPts val="0"/>
              </a:spcBef>
              <a:spcAft>
                <a:spcPts val="0"/>
              </a:spcAft>
              <a:buClr>
                <a:srgbClr val="FFFFFF"/>
              </a:buClr>
              <a:buSzPts val="2600"/>
              <a:buFont typeface="Arial"/>
              <a:buChar char="•"/>
            </a:pPr>
            <a:r>
              <a:rPr b="0" i="0" lang="en-US" sz="2600" u="none" cap="none" strike="noStrike">
                <a:solidFill>
                  <a:srgbClr val="FFFFFF"/>
                </a:solidFill>
                <a:latin typeface="Arial"/>
                <a:ea typeface="Arial"/>
                <a:cs typeface="Arial"/>
                <a:sym typeface="Arial"/>
              </a:rPr>
              <a:t>Data collection without ensuring community benefit.</a:t>
            </a:r>
            <a:endParaRPr b="0" i="0" sz="2600" u="none" cap="none" strike="noStrike">
              <a:solidFill>
                <a:srgbClr val="000000"/>
              </a:solidFill>
              <a:latin typeface="Arial"/>
              <a:ea typeface="Arial"/>
              <a:cs typeface="Arial"/>
              <a:sym typeface="Arial"/>
            </a:endParaRPr>
          </a:p>
        </p:txBody>
      </p:sp>
      <p:sp>
        <p:nvSpPr>
          <p:cNvPr id="466" name="Google Shape;466;p22"/>
          <p:cNvSpPr/>
          <p:nvPr/>
        </p:nvSpPr>
        <p:spPr>
          <a:xfrm>
            <a:off x="12109962" y="9715500"/>
            <a:ext cx="6177546" cy="571500"/>
          </a:xfrm>
          <a:custGeom>
            <a:rect b="b" l="l" r="r" t="t"/>
            <a:pathLst>
              <a:path extrusionOk="0" h="150519" w="1627008">
                <a:moveTo>
                  <a:pt x="0" y="0"/>
                </a:moveTo>
                <a:lnTo>
                  <a:pt x="1627008" y="0"/>
                </a:lnTo>
                <a:lnTo>
                  <a:pt x="1627008" y="150519"/>
                </a:lnTo>
                <a:lnTo>
                  <a:pt x="0" y="150519"/>
                </a:lnTo>
                <a:close/>
              </a:path>
            </a:pathLst>
          </a:custGeom>
          <a:solidFill>
            <a:srgbClr val="5B85A9"/>
          </a:solidFill>
          <a:ln>
            <a:noFill/>
          </a:ln>
        </p:spPr>
      </p:sp>
      <p:sp>
        <p:nvSpPr>
          <p:cNvPr id="467" name="Google Shape;467;p22"/>
          <p:cNvSpPr txBox="1"/>
          <p:nvPr/>
        </p:nvSpPr>
        <p:spPr>
          <a:xfrm>
            <a:off x="12109912" y="8944669"/>
            <a:ext cx="6177600" cy="6438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Clr>
                <a:srgbClr val="000000"/>
              </a:buClr>
              <a:buSzPts val="1700"/>
              <a:buFont typeface="Arial"/>
              <a:buNone/>
            </a:pPr>
            <a:r>
              <a:rPr b="0" i="0" lang="en-US" sz="1700" u="none" cap="none" strike="noStrike">
                <a:solidFill>
                  <a:srgbClr val="FFFFFF"/>
                </a:solidFill>
                <a:latin typeface="Arial"/>
                <a:ea typeface="Arial"/>
                <a:cs typeface="Arial"/>
                <a:sym typeface="Arial"/>
              </a:rPr>
              <a:t>Photo by </a:t>
            </a:r>
            <a:r>
              <a:rPr b="0" i="0" lang="en-US" sz="1700" u="sng" cap="none" strike="noStrike">
                <a:solidFill>
                  <a:srgbClr val="FFFFFF"/>
                </a:solidFill>
                <a:latin typeface="Arial"/>
                <a:ea typeface="Arial"/>
                <a:cs typeface="Arial"/>
                <a:sym typeface="Arial"/>
                <a:hlinkClick r:id="rId4">
                  <a:extLst>
                    <a:ext uri="{A12FA001-AC4F-418D-AE19-62706E023703}">
                      <ahyp:hlinkClr val="tx"/>
                    </a:ext>
                  </a:extLst>
                </a:hlinkClick>
              </a:rPr>
              <a:t>Markus Spiske</a:t>
            </a:r>
            <a:r>
              <a:rPr b="0" i="0" lang="en-US" sz="1700" u="none" cap="none" strike="noStrike">
                <a:solidFill>
                  <a:srgbClr val="FFFFFF"/>
                </a:solidFill>
                <a:latin typeface="Arial"/>
                <a:ea typeface="Arial"/>
                <a:cs typeface="Arial"/>
                <a:sym typeface="Arial"/>
              </a:rPr>
              <a:t> on </a:t>
            </a:r>
            <a:r>
              <a:rPr b="0" i="0" lang="en-US" sz="1700" u="sng" cap="none" strike="noStrike">
                <a:solidFill>
                  <a:srgbClr val="FFFFFF"/>
                </a:solidFill>
                <a:latin typeface="Arial"/>
                <a:ea typeface="Arial"/>
                <a:cs typeface="Arial"/>
                <a:sym typeface="Arial"/>
                <a:hlinkClick r:id="rId5">
                  <a:extLst>
                    <a:ext uri="{A12FA001-AC4F-418D-AE19-62706E023703}">
                      <ahyp:hlinkClr val="tx"/>
                    </a:ext>
                  </a:extLst>
                </a:hlinkClick>
              </a:rPr>
              <a:t>Unsplash</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71" name="Shape 471"/>
        <p:cNvGrpSpPr/>
        <p:nvPr/>
      </p:nvGrpSpPr>
      <p:grpSpPr>
        <a:xfrm>
          <a:off x="0" y="0"/>
          <a:ext cx="0" cy="0"/>
          <a:chOff x="0" y="0"/>
          <a:chExt cx="0" cy="0"/>
        </a:xfrm>
      </p:grpSpPr>
      <p:sp>
        <p:nvSpPr>
          <p:cNvPr id="472" name="Google Shape;472;p23"/>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473" name="Google Shape;473;p23"/>
          <p:cNvSpPr txBox="1"/>
          <p:nvPr/>
        </p:nvSpPr>
        <p:spPr>
          <a:xfrm>
            <a:off x="1038162" y="1695674"/>
            <a:ext cx="47283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CASE STUDY &amp; DISCUSSION</a:t>
            </a:r>
            <a:endParaRPr b="0" i="0" sz="1400" u="none" cap="none" strike="noStrike">
              <a:solidFill>
                <a:srgbClr val="000000"/>
              </a:solidFill>
              <a:latin typeface="Arial"/>
              <a:ea typeface="Arial"/>
              <a:cs typeface="Arial"/>
              <a:sym typeface="Arial"/>
            </a:endParaRPr>
          </a:p>
        </p:txBody>
      </p:sp>
      <p:sp>
        <p:nvSpPr>
          <p:cNvPr id="474" name="Google Shape;474;p23"/>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475" name="Google Shape;475;p23"/>
          <p:cNvGrpSpPr/>
          <p:nvPr/>
        </p:nvGrpSpPr>
        <p:grpSpPr>
          <a:xfrm>
            <a:off x="1028700" y="2949160"/>
            <a:ext cx="5219100" cy="1657268"/>
            <a:chOff x="0" y="-47625"/>
            <a:chExt cx="6958800" cy="2209690"/>
          </a:xfrm>
        </p:grpSpPr>
        <p:sp>
          <p:nvSpPr>
            <p:cNvPr id="476" name="Google Shape;476;p23"/>
            <p:cNvSpPr txBox="1"/>
            <p:nvPr/>
          </p:nvSpPr>
          <p:spPr>
            <a:xfrm>
              <a:off x="0" y="622165"/>
              <a:ext cx="69588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"Chollas: A Story of Community Partnership and Environmental Justice"</a:t>
              </a:r>
              <a:r>
                <a:rPr b="0" i="0" lang="en-US" sz="2501" u="none" cap="none" strike="noStrike">
                  <a:solidFill>
                    <a:srgbClr val="4A4849"/>
                  </a:solidFill>
                  <a:latin typeface="Arial"/>
                  <a:ea typeface="Arial"/>
                  <a:cs typeface="Arial"/>
                  <a:sym typeface="Arial"/>
                </a:rPr>
                <a:t> by RAND Corporation</a:t>
              </a:r>
              <a:endParaRPr b="0" i="0" sz="1400" u="none" cap="none" strike="noStrike">
                <a:solidFill>
                  <a:srgbClr val="000000"/>
                </a:solidFill>
                <a:latin typeface="Arial"/>
                <a:ea typeface="Arial"/>
                <a:cs typeface="Arial"/>
                <a:sym typeface="Arial"/>
              </a:endParaRPr>
            </a:p>
          </p:txBody>
        </p:sp>
        <p:sp>
          <p:nvSpPr>
            <p:cNvPr id="477" name="Google Shape;477;p23"/>
            <p:cNvSpPr txBox="1"/>
            <p:nvPr/>
          </p:nvSpPr>
          <p:spPr>
            <a:xfrm>
              <a:off x="0" y="-47625"/>
              <a:ext cx="69588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Step 1: Watch</a:t>
              </a:r>
              <a:endParaRPr b="0" i="0" sz="1400" u="none" cap="none" strike="noStrike">
                <a:solidFill>
                  <a:srgbClr val="000000"/>
                </a:solidFill>
                <a:latin typeface="Arial"/>
                <a:ea typeface="Arial"/>
                <a:cs typeface="Arial"/>
                <a:sym typeface="Arial"/>
              </a:endParaRPr>
            </a:p>
          </p:txBody>
        </p:sp>
      </p:grpSp>
      <p:grpSp>
        <p:nvGrpSpPr>
          <p:cNvPr id="478" name="Google Shape;478;p23"/>
          <p:cNvGrpSpPr/>
          <p:nvPr/>
        </p:nvGrpSpPr>
        <p:grpSpPr>
          <a:xfrm>
            <a:off x="7278761" y="1631380"/>
            <a:ext cx="9980550" cy="6020018"/>
            <a:chOff x="0" y="-47625"/>
            <a:chExt cx="13307400" cy="8026690"/>
          </a:xfrm>
        </p:grpSpPr>
        <p:sp>
          <p:nvSpPr>
            <p:cNvPr id="479" name="Google Shape;479;p23"/>
            <p:cNvSpPr txBox="1"/>
            <p:nvPr/>
          </p:nvSpPr>
          <p:spPr>
            <a:xfrm>
              <a:off x="0" y="622165"/>
              <a:ext cx="13307400" cy="7356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Discuss as a class, or in small groups, the following questions:</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100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does the Chollas Creek case demonstrate the relationship between data access and community power in environmental decision-making?</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role did data play in revealing historical patterns of environmental injustice in redlined communities?</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do traditional versus community-led approaches to data collection differ?</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Who holds the most power in data collection and decision-making? How does this affect marginalized communities?</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do traditional environmental data systems exclude marginalized communities from decision-making processes?</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structural changes in data collection and sharing could help democratize environmental information?</a:t>
              </a:r>
              <a:endParaRPr b="0" i="0" sz="1400" u="none" cap="none" strike="noStrike">
                <a:solidFill>
                  <a:srgbClr val="000000"/>
                </a:solidFill>
                <a:latin typeface="Arial"/>
                <a:ea typeface="Arial"/>
                <a:cs typeface="Arial"/>
                <a:sym typeface="Arial"/>
              </a:endParaRPr>
            </a:p>
          </p:txBody>
        </p:sp>
        <p:sp>
          <p:nvSpPr>
            <p:cNvPr id="480" name="Google Shape;480;p23"/>
            <p:cNvSpPr txBox="1"/>
            <p:nvPr/>
          </p:nvSpPr>
          <p:spPr>
            <a:xfrm>
              <a:off x="0" y="-47625"/>
              <a:ext cx="13307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Step 2: Discussion Questions</a:t>
              </a:r>
              <a:endParaRPr b="0" i="0" sz="1400" u="none" cap="none" strike="noStrike">
                <a:solidFill>
                  <a:srgbClr val="000000"/>
                </a:solidFill>
                <a:latin typeface="Arial"/>
                <a:ea typeface="Arial"/>
                <a:cs typeface="Arial"/>
                <a:sym typeface="Arial"/>
              </a:endParaRPr>
            </a:p>
          </p:txBody>
        </p:sp>
      </p:grpSp>
      <p:grpSp>
        <p:nvGrpSpPr>
          <p:cNvPr id="481" name="Google Shape;481;p23"/>
          <p:cNvGrpSpPr/>
          <p:nvPr/>
        </p:nvGrpSpPr>
        <p:grpSpPr>
          <a:xfrm>
            <a:off x="962025" y="1003725"/>
            <a:ext cx="8746178" cy="458700"/>
            <a:chOff x="962025" y="1003725"/>
            <a:chExt cx="8746178" cy="458700"/>
          </a:xfrm>
        </p:grpSpPr>
        <p:sp>
          <p:nvSpPr>
            <p:cNvPr id="482" name="Google Shape;482;p23"/>
            <p:cNvSpPr/>
            <p:nvPr/>
          </p:nvSpPr>
          <p:spPr>
            <a:xfrm>
              <a:off x="962025" y="1003725"/>
              <a:ext cx="19287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83" name="Google Shape;483;p23"/>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ACTIVITY #3</a:t>
              </a:r>
              <a:endParaRPr b="0" i="0" sz="1400" u="none" cap="none" strike="noStrike">
                <a:solidFill>
                  <a:srgbClr val="000000"/>
                </a:solidFill>
                <a:latin typeface="Arial"/>
                <a:ea typeface="Arial"/>
                <a:cs typeface="Arial"/>
                <a:sym typeface="Arial"/>
              </a:endParaRPr>
            </a:p>
          </p:txBody>
        </p:sp>
      </p:grpSp>
      <p:pic>
        <p:nvPicPr>
          <p:cNvPr id="484" name="Google Shape;484;p23"/>
          <p:cNvPicPr preferRelativeResize="0"/>
          <p:nvPr/>
        </p:nvPicPr>
        <p:blipFill>
          <a:blip r:embed="rId4">
            <a:alphaModFix/>
          </a:blip>
          <a:stretch>
            <a:fillRect/>
          </a:stretch>
        </p:blipFill>
        <p:spPr>
          <a:xfrm>
            <a:off x="2" y="5583525"/>
            <a:ext cx="6967350" cy="4131975"/>
          </a:xfrm>
          <a:prstGeom prst="rect">
            <a:avLst/>
          </a:prstGeom>
          <a:noFill/>
          <a:ln>
            <a:noFill/>
          </a:ln>
        </p:spPr>
      </p:pic>
      <p:sp>
        <p:nvSpPr>
          <p:cNvPr id="485" name="Google Shape;485;p23"/>
          <p:cNvSpPr txBox="1"/>
          <p:nvPr/>
        </p:nvSpPr>
        <p:spPr>
          <a:xfrm>
            <a:off x="7084525" y="9256800"/>
            <a:ext cx="76860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Photo courtesy of </a:t>
            </a:r>
            <a:r>
              <a:rPr lang="en-US" sz="1800" u="sng">
                <a:solidFill>
                  <a:schemeClr val="hlink"/>
                </a:solidFill>
                <a:latin typeface="Calibri"/>
                <a:ea typeface="Calibri"/>
                <a:cs typeface="Calibri"/>
                <a:sym typeface="Calibri"/>
                <a:hlinkClick r:id="rId5"/>
              </a:rPr>
              <a:t>Paul Sableman </a:t>
            </a:r>
            <a:r>
              <a:rPr lang="en-US" sz="1800">
                <a:solidFill>
                  <a:schemeClr val="dk1"/>
                </a:solidFill>
                <a:latin typeface="Calibri"/>
                <a:ea typeface="Calibri"/>
                <a:cs typeface="Calibri"/>
                <a:sym typeface="Calibri"/>
              </a:rPr>
              <a:t>on Flickr. License: CC BY.</a:t>
            </a: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89" name="Shape 489"/>
        <p:cNvGrpSpPr/>
        <p:nvPr/>
      </p:nvGrpSpPr>
      <p:grpSpPr>
        <a:xfrm>
          <a:off x="0" y="0"/>
          <a:ext cx="0" cy="0"/>
          <a:chOff x="0" y="0"/>
          <a:chExt cx="0" cy="0"/>
        </a:xfrm>
      </p:grpSpPr>
      <p:sp>
        <p:nvSpPr>
          <p:cNvPr id="490" name="Google Shape;490;p24"/>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491" name="Google Shape;491;p24"/>
          <p:cNvSpPr/>
          <p:nvPr/>
        </p:nvSpPr>
        <p:spPr>
          <a:xfrm>
            <a:off x="12109962" y="0"/>
            <a:ext cx="7108723" cy="10287000"/>
          </a:xfrm>
          <a:custGeom>
            <a:rect b="b" l="l" r="r" t="t"/>
            <a:pathLst>
              <a:path extrusionOk="0" h="2709333" w="1872256">
                <a:moveTo>
                  <a:pt x="0" y="0"/>
                </a:moveTo>
                <a:lnTo>
                  <a:pt x="1872256" y="0"/>
                </a:lnTo>
                <a:lnTo>
                  <a:pt x="1872256" y="2709333"/>
                </a:lnTo>
                <a:lnTo>
                  <a:pt x="0" y="2709333"/>
                </a:lnTo>
                <a:close/>
              </a:path>
            </a:pathLst>
          </a:custGeom>
          <a:solidFill>
            <a:srgbClr val="5B85A9"/>
          </a:solidFill>
          <a:ln>
            <a:noFill/>
          </a:ln>
        </p:spPr>
      </p:sp>
      <p:sp>
        <p:nvSpPr>
          <p:cNvPr id="492" name="Google Shape;492;p24"/>
          <p:cNvSpPr txBox="1"/>
          <p:nvPr/>
        </p:nvSpPr>
        <p:spPr>
          <a:xfrm>
            <a:off x="1028700" y="3264304"/>
            <a:ext cx="10425600" cy="333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Case Studies in Data Justice</a:t>
            </a:r>
            <a:endParaRPr b="0" i="0" sz="1400" u="none" cap="none" strike="noStrike">
              <a:solidFill>
                <a:srgbClr val="000000"/>
              </a:solidFill>
              <a:latin typeface="Arial"/>
              <a:ea typeface="Arial"/>
              <a:cs typeface="Arial"/>
              <a:sym typeface="Arial"/>
            </a:endParaRPr>
          </a:p>
        </p:txBody>
      </p:sp>
      <p:sp>
        <p:nvSpPr>
          <p:cNvPr id="493" name="Google Shape;493;p24"/>
          <p:cNvSpPr txBox="1"/>
          <p:nvPr/>
        </p:nvSpPr>
        <p:spPr>
          <a:xfrm>
            <a:off x="1028700" y="6677256"/>
            <a:ext cx="101463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97" name="Shape 497"/>
        <p:cNvGrpSpPr/>
        <p:nvPr/>
      </p:nvGrpSpPr>
      <p:grpSpPr>
        <a:xfrm>
          <a:off x="0" y="0"/>
          <a:ext cx="0" cy="0"/>
          <a:chOff x="0" y="0"/>
          <a:chExt cx="0" cy="0"/>
        </a:xfrm>
      </p:grpSpPr>
      <p:sp>
        <p:nvSpPr>
          <p:cNvPr id="498" name="Google Shape;498;p25"/>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499" name="Google Shape;499;p25"/>
          <p:cNvSpPr/>
          <p:nvPr/>
        </p:nvSpPr>
        <p:spPr>
          <a:xfrm>
            <a:off x="12109962" y="0"/>
            <a:ext cx="6177546" cy="10287000"/>
          </a:xfrm>
          <a:custGeom>
            <a:rect b="b" l="l" r="r" t="t"/>
            <a:pathLst>
              <a:path extrusionOk="0" h="1353494" w="812800">
                <a:moveTo>
                  <a:pt x="0" y="0"/>
                </a:moveTo>
                <a:lnTo>
                  <a:pt x="812800" y="0"/>
                </a:lnTo>
                <a:lnTo>
                  <a:pt x="812800" y="1353494"/>
                </a:lnTo>
                <a:lnTo>
                  <a:pt x="0" y="1353494"/>
                </a:lnTo>
                <a:close/>
              </a:path>
            </a:pathLst>
          </a:custGeom>
          <a:blipFill rotWithShape="1">
            <a:blip r:embed="rId3">
              <a:alphaModFix/>
            </a:blip>
            <a:stretch>
              <a:fillRect b="0" l="-74958" r="-74960" t="0"/>
            </a:stretch>
          </a:blipFill>
          <a:ln>
            <a:noFill/>
          </a:ln>
        </p:spPr>
      </p:sp>
      <p:sp>
        <p:nvSpPr>
          <p:cNvPr id="500" name="Google Shape;500;p25"/>
          <p:cNvSpPr txBox="1"/>
          <p:nvPr/>
        </p:nvSpPr>
        <p:spPr>
          <a:xfrm>
            <a:off x="1028700" y="3656715"/>
            <a:ext cx="10640100" cy="517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1"/>
              <a:buFont typeface="Arial"/>
              <a:buNone/>
            </a:pPr>
            <a:r>
              <a:rPr b="1" i="0" lang="en-US" sz="2401" u="none" cap="none" strike="noStrike">
                <a:solidFill>
                  <a:srgbClr val="4A4849"/>
                </a:solidFill>
                <a:latin typeface="Arial"/>
                <a:ea typeface="Arial"/>
                <a:cs typeface="Arial"/>
                <a:sym typeface="Arial"/>
              </a:rPr>
              <a:t>West Oakland, California,</a:t>
            </a:r>
            <a:r>
              <a:rPr b="0" i="0" lang="en-US" sz="2401" u="none" cap="none" strike="noStrike">
                <a:solidFill>
                  <a:srgbClr val="4A4849"/>
                </a:solidFill>
                <a:latin typeface="Arial"/>
                <a:ea typeface="Arial"/>
                <a:cs typeface="Arial"/>
                <a:sym typeface="Arial"/>
              </a:rPr>
              <a:t> presents an example of environmental data gaps exacerbating climate injustice. Historically, official air quality monitoring networks failed to capture neighborhood-level variations in pollution, leaving many low-income and predominantly Black communities exposed to harmful pollutants without adequate data representation.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1"/>
              <a:buFont typeface="Arial"/>
              <a:buNone/>
            </a:pPr>
            <a:r>
              <a:t/>
            </a:r>
            <a:endParaRPr b="0" i="0" sz="24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1"/>
              <a:buFont typeface="Arial"/>
              <a:buNone/>
            </a:pPr>
            <a:r>
              <a:rPr b="0" i="0" lang="en-US" sz="2401" u="none" cap="none" strike="noStrike">
                <a:solidFill>
                  <a:srgbClr val="4A4849"/>
                </a:solidFill>
                <a:latin typeface="Arial"/>
                <a:ea typeface="Arial"/>
                <a:cs typeface="Arial"/>
                <a:sym typeface="Arial"/>
              </a:rPr>
              <a:t>The </a:t>
            </a:r>
            <a:r>
              <a:rPr b="1" i="0" lang="en-US" sz="2401" u="none" cap="none" strike="noStrike">
                <a:solidFill>
                  <a:srgbClr val="4A4849"/>
                </a:solidFill>
                <a:latin typeface="Arial"/>
                <a:ea typeface="Arial"/>
                <a:cs typeface="Arial"/>
                <a:sym typeface="Arial"/>
              </a:rPr>
              <a:t>West Oakland Environmental Indicators Project (WOEIP)</a:t>
            </a:r>
            <a:r>
              <a:rPr b="0" i="0" lang="en-US" sz="2401" u="none" cap="none" strike="noStrike">
                <a:solidFill>
                  <a:srgbClr val="4A4849"/>
                </a:solidFill>
                <a:latin typeface="Arial"/>
                <a:ea typeface="Arial"/>
                <a:cs typeface="Arial"/>
                <a:sym typeface="Arial"/>
              </a:rPr>
              <a:t>, a community-led initiative, stepped in to fill this gap. By deploying localized air quality sensors, WOEIP revealed significant pollution hotspots previously undetected by state monitoring systems. The </a:t>
            </a:r>
            <a:r>
              <a:rPr b="1" i="0" lang="en-US" sz="2401" u="none" cap="none" strike="noStrike">
                <a:solidFill>
                  <a:srgbClr val="4A4849"/>
                </a:solidFill>
                <a:latin typeface="Arial"/>
                <a:ea typeface="Arial"/>
                <a:cs typeface="Arial"/>
                <a:sym typeface="Arial"/>
              </a:rPr>
              <a:t>community-driven data</a:t>
            </a:r>
            <a:r>
              <a:rPr b="0" i="0" lang="en-US" sz="2401" u="none" cap="none" strike="noStrike">
                <a:solidFill>
                  <a:srgbClr val="4A4849"/>
                </a:solidFill>
                <a:latin typeface="Arial"/>
                <a:ea typeface="Arial"/>
                <a:cs typeface="Arial"/>
                <a:sym typeface="Arial"/>
              </a:rPr>
              <a:t> exposed inequities, informed advocacy efforts, and catalyzed policy changes that prioritized air quality improvements in the most affected areas. This case underscores the importance of participatory data collection and the power of localized knowledge in driving climate justice outcomes.</a:t>
            </a:r>
            <a:endParaRPr b="0" i="0" sz="1400" u="none" cap="none" strike="noStrike">
              <a:solidFill>
                <a:srgbClr val="000000"/>
              </a:solidFill>
              <a:latin typeface="Arial"/>
              <a:ea typeface="Arial"/>
              <a:cs typeface="Arial"/>
              <a:sym typeface="Arial"/>
            </a:endParaRPr>
          </a:p>
        </p:txBody>
      </p:sp>
      <p:sp>
        <p:nvSpPr>
          <p:cNvPr id="501" name="Google Shape;501;p25"/>
          <p:cNvSpPr txBox="1"/>
          <p:nvPr/>
        </p:nvSpPr>
        <p:spPr>
          <a:xfrm>
            <a:off x="971550" y="1790682"/>
            <a:ext cx="107574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0"/>
              <a:buFont typeface="Arial"/>
              <a:buNone/>
            </a:pPr>
            <a:r>
              <a:rPr b="1" i="0" lang="en-US" sz="5000" u="none" cap="none" strike="noStrike">
                <a:solidFill>
                  <a:srgbClr val="4A4849"/>
                </a:solidFill>
                <a:latin typeface="Arial"/>
                <a:ea typeface="Arial"/>
                <a:cs typeface="Arial"/>
                <a:sym typeface="Arial"/>
              </a:rPr>
              <a:t>Air Quality Disparities in Urban Communities</a:t>
            </a:r>
            <a:endParaRPr b="0" i="0" sz="1400" u="none" cap="none" strike="noStrike">
              <a:solidFill>
                <a:srgbClr val="000000"/>
              </a:solidFill>
              <a:latin typeface="Arial"/>
              <a:ea typeface="Arial"/>
              <a:cs typeface="Arial"/>
              <a:sym typeface="Arial"/>
            </a:endParaRPr>
          </a:p>
        </p:txBody>
      </p:sp>
      <p:sp>
        <p:nvSpPr>
          <p:cNvPr id="502" name="Google Shape;502;p25"/>
          <p:cNvSpPr txBox="1"/>
          <p:nvPr/>
        </p:nvSpPr>
        <p:spPr>
          <a:xfrm>
            <a:off x="12109949" y="0"/>
            <a:ext cx="5963100" cy="1520100"/>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Clr>
                <a:srgbClr val="000000"/>
              </a:buClr>
              <a:buSzPts val="1899"/>
              <a:buFont typeface="Arial"/>
              <a:buNone/>
            </a:pPr>
            <a:r>
              <a:rPr lang="en-US" sz="1899">
                <a:solidFill>
                  <a:srgbClr val="4A4849"/>
                </a:solidFill>
              </a:rPr>
              <a:t>Photo courtesy of Robert Campbell on Wikinedia. License: CC BY_SA. This content is excluded from our Creative Commons license. For more information, see </a:t>
            </a:r>
            <a:r>
              <a:rPr lang="en-US" sz="1899" u="sng">
                <a:solidFill>
                  <a:schemeClr val="hlink"/>
                </a:solidFill>
                <a:hlinkClick r:id="rId4"/>
              </a:rPr>
              <a:t>https://ocw.mit.edu/help/faq-fair-use/</a:t>
            </a:r>
            <a:r>
              <a:rPr lang="en-US" sz="1899">
                <a:solidFill>
                  <a:srgbClr val="4A4849"/>
                </a:solidFill>
              </a:rPr>
              <a:t>.</a:t>
            </a:r>
            <a:endParaRPr b="0" i="0" sz="1400" u="none" cap="none" strike="noStrike">
              <a:solidFill>
                <a:srgbClr val="000000"/>
              </a:solidFill>
              <a:latin typeface="Arial"/>
              <a:ea typeface="Arial"/>
              <a:cs typeface="Arial"/>
              <a:sym typeface="Arial"/>
            </a:endParaRPr>
          </a:p>
        </p:txBody>
      </p:sp>
      <p:grpSp>
        <p:nvGrpSpPr>
          <p:cNvPr id="503" name="Google Shape;503;p25"/>
          <p:cNvGrpSpPr/>
          <p:nvPr/>
        </p:nvGrpSpPr>
        <p:grpSpPr>
          <a:xfrm>
            <a:off x="12598817" y="2094052"/>
            <a:ext cx="5199345" cy="5918069"/>
            <a:chOff x="0" y="-241102"/>
            <a:chExt cx="6932460" cy="7890759"/>
          </a:xfrm>
        </p:grpSpPr>
        <p:grpSp>
          <p:nvGrpSpPr>
            <p:cNvPr id="504" name="Google Shape;504;p25"/>
            <p:cNvGrpSpPr/>
            <p:nvPr/>
          </p:nvGrpSpPr>
          <p:grpSpPr>
            <a:xfrm>
              <a:off x="0" y="-241102"/>
              <a:ext cx="6932460" cy="7890759"/>
              <a:chOff x="0" y="-47625"/>
              <a:chExt cx="1369375" cy="1558668"/>
            </a:xfrm>
          </p:grpSpPr>
          <p:sp>
            <p:nvSpPr>
              <p:cNvPr id="505" name="Google Shape;505;p25"/>
              <p:cNvSpPr/>
              <p:nvPr/>
            </p:nvSpPr>
            <p:spPr>
              <a:xfrm>
                <a:off x="0" y="0"/>
                <a:ext cx="1369375" cy="1511043"/>
              </a:xfrm>
              <a:custGeom>
                <a:rect b="b" l="l" r="r" t="t"/>
                <a:pathLst>
                  <a:path extrusionOk="0" h="1511043" w="1369375">
                    <a:moveTo>
                      <a:pt x="0" y="0"/>
                    </a:moveTo>
                    <a:lnTo>
                      <a:pt x="1369375" y="0"/>
                    </a:lnTo>
                    <a:lnTo>
                      <a:pt x="1369375" y="1511043"/>
                    </a:lnTo>
                    <a:lnTo>
                      <a:pt x="0" y="1511043"/>
                    </a:lnTo>
                    <a:close/>
                  </a:path>
                </a:pathLst>
              </a:custGeom>
              <a:solidFill>
                <a:srgbClr val="5B85A9"/>
              </a:solidFill>
              <a:ln>
                <a:noFill/>
              </a:ln>
            </p:spPr>
          </p:sp>
          <p:sp>
            <p:nvSpPr>
              <p:cNvPr id="506" name="Google Shape;506;p25"/>
              <p:cNvSpPr txBox="1"/>
              <p:nvPr/>
            </p:nvSpPr>
            <p:spPr>
              <a:xfrm>
                <a:off x="0" y="-47625"/>
                <a:ext cx="1369375" cy="1558668"/>
              </a:xfrm>
              <a:prstGeom prst="rect">
                <a:avLst/>
              </a:prstGeom>
              <a:noFill/>
              <a:ln>
                <a:noFill/>
              </a:ln>
            </p:spPr>
            <p:txBody>
              <a:bodyPr anchorCtr="0" anchor="ctr" bIns="50800" lIns="50800" spcFirstLastPara="1" rIns="50800" wrap="square" tIns="50800">
                <a:noAutofit/>
              </a:bodyPr>
              <a:lstStyle/>
              <a:p>
                <a:pPr indent="0" lvl="0" marL="0" marR="0" rtl="0" algn="ctr">
                  <a:lnSpc>
                    <a:spcPct val="202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07" name="Google Shape;507;p25"/>
            <p:cNvSpPr txBox="1"/>
            <p:nvPr/>
          </p:nvSpPr>
          <p:spPr>
            <a:xfrm>
              <a:off x="369194" y="1058679"/>
              <a:ext cx="6194100" cy="553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99"/>
                <a:buFont typeface="Arial"/>
                <a:buNone/>
              </a:pPr>
              <a:r>
                <a:rPr b="0" i="0" lang="en-US" sz="2299" u="none" cap="none" strike="noStrike">
                  <a:solidFill>
                    <a:srgbClr val="FAF6EE"/>
                  </a:solidFill>
                  <a:latin typeface="Arial"/>
                  <a:ea typeface="Arial"/>
                  <a:cs typeface="Arial"/>
                  <a:sym typeface="Arial"/>
                </a:rPr>
                <a:t>Required:</a:t>
              </a:r>
              <a:endParaRPr b="0" i="0" sz="1400" u="none" cap="none" strike="noStrike">
                <a:solidFill>
                  <a:srgbClr val="000000"/>
                </a:solidFill>
                <a:latin typeface="Arial"/>
                <a:ea typeface="Arial"/>
                <a:cs typeface="Arial"/>
                <a:sym typeface="Arial"/>
              </a:endParaRPr>
            </a:p>
            <a:p>
              <a:pPr indent="-413955" lvl="1" marL="496569" marR="0" rtl="0" algn="l">
                <a:lnSpc>
                  <a:spcPct val="100000"/>
                </a:lnSpc>
                <a:spcBef>
                  <a:spcPts val="1000"/>
                </a:spcBef>
                <a:spcAft>
                  <a:spcPts val="0"/>
                </a:spcAft>
                <a:buClr>
                  <a:srgbClr val="FAF6EE"/>
                </a:buClr>
                <a:buSzPts val="2299"/>
                <a:buFont typeface="Arial"/>
                <a:buChar char="•"/>
              </a:pPr>
              <a:r>
                <a:rPr b="0" i="0" lang="en-US" sz="2299" u="none" cap="none" strike="noStrike">
                  <a:solidFill>
                    <a:srgbClr val="FAF6EE"/>
                  </a:solidFill>
                  <a:latin typeface="Arial"/>
                  <a:ea typeface="Arial"/>
                  <a:cs typeface="Arial"/>
                  <a:sym typeface="Arial"/>
                </a:rPr>
                <a:t>West Oakland Environmental Indicators Project (WOEIP). (</a:t>
              </a:r>
              <a:r>
                <a:rPr b="0" i="0" lang="en-US" sz="2299" u="sng" cap="none" strike="noStrike">
                  <a:solidFill>
                    <a:srgbClr val="FAF6EE"/>
                  </a:solidFill>
                  <a:latin typeface="Arial"/>
                  <a:ea typeface="Arial"/>
                  <a:cs typeface="Arial"/>
                  <a:sym typeface="Arial"/>
                  <a:hlinkClick r:id="rId5">
                    <a:extLst>
                      <a:ext uri="{A12FA001-AC4F-418D-AE19-62706E023703}">
                        <ahyp:hlinkClr val="tx"/>
                      </a:ext>
                    </a:extLst>
                  </a:hlinkClick>
                </a:rPr>
                <a:t>http://woeip.org</a:t>
              </a:r>
              <a:r>
                <a:rPr b="0" i="0" lang="en-US" sz="2299" u="none" cap="none" strike="noStrike">
                  <a:solidFill>
                    <a:srgbClr val="FAF6EE"/>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413955" lvl="1" marL="496569" marR="0" rtl="0" algn="l">
                <a:lnSpc>
                  <a:spcPct val="100000"/>
                </a:lnSpc>
                <a:spcBef>
                  <a:spcPts val="0"/>
                </a:spcBef>
                <a:spcAft>
                  <a:spcPts val="0"/>
                </a:spcAft>
                <a:buClr>
                  <a:srgbClr val="FAF6EE"/>
                </a:buClr>
                <a:buSzPts val="2299"/>
                <a:buFont typeface="Arial"/>
                <a:buChar char="•"/>
              </a:pPr>
              <a:r>
                <a:rPr b="0" i="0" lang="en-US" sz="2299" u="none" cap="none" strike="noStrike">
                  <a:solidFill>
                    <a:srgbClr val="FAF6EE"/>
                  </a:solidFill>
                  <a:latin typeface="Arial"/>
                  <a:ea typeface="Arial"/>
                  <a:cs typeface="Arial"/>
                  <a:sym typeface="Arial"/>
                </a:rPr>
                <a:t>The Crowd &amp; The Cloud (</a:t>
              </a:r>
              <a:r>
                <a:rPr b="0" i="0" lang="en-US" sz="2299" u="sng" cap="none" strike="noStrike">
                  <a:solidFill>
                    <a:srgbClr val="FAF6EE"/>
                  </a:solidFill>
                  <a:latin typeface="Arial"/>
                  <a:ea typeface="Arial"/>
                  <a:cs typeface="Arial"/>
                  <a:sym typeface="Arial"/>
                  <a:hlinkClick r:id="rId6">
                    <a:extLst>
                      <a:ext uri="{A12FA001-AC4F-418D-AE19-62706E023703}">
                        <ahyp:hlinkClr val="tx"/>
                      </a:ext>
                    </a:extLst>
                  </a:hlinkClick>
                </a:rPr>
                <a:t>Counting Trucks</a:t>
              </a:r>
              <a:r>
                <a:rPr b="0" i="0" lang="en-US" sz="2299" u="none" cap="none" strike="noStrike">
                  <a:solidFill>
                    <a:srgbClr val="FAF6EE"/>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99"/>
                <a:buFont typeface="Arial"/>
                <a:buNone/>
              </a:pPr>
              <a:r>
                <a:t/>
              </a:r>
              <a:endParaRPr b="0" i="0" sz="2299" u="none" cap="none" strike="noStrike">
                <a:solidFill>
                  <a:srgbClr val="FAF6EE"/>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99"/>
                <a:buFont typeface="Arial"/>
                <a:buNone/>
              </a:pPr>
              <a:r>
                <a:rPr b="0" i="0" lang="en-US" sz="2299" u="none" cap="none" strike="noStrike">
                  <a:solidFill>
                    <a:srgbClr val="FAF6EE"/>
                  </a:solidFill>
                  <a:latin typeface="Arial"/>
                  <a:ea typeface="Arial"/>
                  <a:cs typeface="Arial"/>
                  <a:sym typeface="Arial"/>
                </a:rPr>
                <a:t>Supplemental:</a:t>
              </a:r>
              <a:endParaRPr b="0" i="0" sz="1400" u="none" cap="none" strike="noStrike">
                <a:solidFill>
                  <a:srgbClr val="000000"/>
                </a:solidFill>
                <a:latin typeface="Arial"/>
                <a:ea typeface="Arial"/>
                <a:cs typeface="Arial"/>
                <a:sym typeface="Arial"/>
              </a:endParaRPr>
            </a:p>
            <a:p>
              <a:pPr indent="-413955" lvl="1" marL="496569" marR="0" rtl="0" algn="l">
                <a:lnSpc>
                  <a:spcPct val="100000"/>
                </a:lnSpc>
                <a:spcBef>
                  <a:spcPts val="1000"/>
                </a:spcBef>
                <a:spcAft>
                  <a:spcPts val="0"/>
                </a:spcAft>
                <a:buClr>
                  <a:srgbClr val="FAF6EE"/>
                </a:buClr>
                <a:buSzPts val="2299"/>
                <a:buFont typeface="Arial"/>
                <a:buChar char="•"/>
              </a:pPr>
              <a:r>
                <a:rPr b="0" i="0" lang="en-US" sz="2299" u="sng" cap="none" strike="noStrike">
                  <a:solidFill>
                    <a:srgbClr val="FAF6EE"/>
                  </a:solidFill>
                  <a:latin typeface="Arial"/>
                  <a:ea typeface="Arial"/>
                  <a:cs typeface="Arial"/>
                  <a:sym typeface="Arial"/>
                  <a:hlinkClick r:id="rId7">
                    <a:extLst>
                      <a:ext uri="{A12FA001-AC4F-418D-AE19-62706E023703}">
                        <ahyp:hlinkClr val="tx"/>
                      </a:ext>
                    </a:extLst>
                  </a:hlinkClick>
                </a:rPr>
                <a:t>London et al. (2008)</a:t>
              </a:r>
              <a:endParaRPr b="0" i="0" sz="1400" u="none" cap="none" strike="noStrike">
                <a:solidFill>
                  <a:srgbClr val="000000"/>
                </a:solidFill>
                <a:latin typeface="Arial"/>
                <a:ea typeface="Arial"/>
                <a:cs typeface="Arial"/>
                <a:sym typeface="Arial"/>
              </a:endParaRPr>
            </a:p>
            <a:p>
              <a:pPr indent="-413955" lvl="1" marL="496569" marR="0" rtl="0" algn="l">
                <a:lnSpc>
                  <a:spcPct val="100000"/>
                </a:lnSpc>
                <a:spcBef>
                  <a:spcPts val="0"/>
                </a:spcBef>
                <a:spcAft>
                  <a:spcPts val="0"/>
                </a:spcAft>
                <a:buClr>
                  <a:srgbClr val="FAF6EE"/>
                </a:buClr>
                <a:buSzPts val="2299"/>
                <a:buFont typeface="Arial"/>
                <a:buChar char="•"/>
              </a:pPr>
              <a:r>
                <a:rPr b="0" i="0" lang="en-US" sz="2299" u="sng" cap="none" strike="noStrike">
                  <a:solidFill>
                    <a:srgbClr val="FAF6EE"/>
                  </a:solidFill>
                  <a:latin typeface="Arial"/>
                  <a:ea typeface="Arial"/>
                  <a:cs typeface="Arial"/>
                  <a:sym typeface="Arial"/>
                  <a:hlinkClick r:id="rId8">
                    <a:extLst>
                      <a:ext uri="{A12FA001-AC4F-418D-AE19-62706E023703}">
                        <ahyp:hlinkClr val="tx"/>
                      </a:ext>
                    </a:extLst>
                  </a:hlinkClick>
                </a:rPr>
                <a:t>Liu et al. (2021</a:t>
              </a:r>
              <a:r>
                <a:rPr b="0" i="0" lang="en-US" sz="2299" u="none" cap="none" strike="noStrike">
                  <a:solidFill>
                    <a:srgbClr val="FAF6EE"/>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413955" lvl="1" marL="496569" marR="0" rtl="0" algn="l">
                <a:lnSpc>
                  <a:spcPct val="100000"/>
                </a:lnSpc>
                <a:spcBef>
                  <a:spcPts val="0"/>
                </a:spcBef>
                <a:spcAft>
                  <a:spcPts val="0"/>
                </a:spcAft>
                <a:buClr>
                  <a:srgbClr val="FAF6EE"/>
                </a:buClr>
                <a:buSzPts val="2299"/>
                <a:buFont typeface="Arial"/>
                <a:buChar char="•"/>
              </a:pPr>
              <a:r>
                <a:rPr b="0" i="0" lang="en-US" sz="2299" u="sng" cap="none" strike="noStrike">
                  <a:solidFill>
                    <a:srgbClr val="FAF6EE"/>
                  </a:solidFill>
                  <a:latin typeface="Arial"/>
                  <a:ea typeface="Arial"/>
                  <a:cs typeface="Arial"/>
                  <a:sym typeface="Arial"/>
                  <a:hlinkClick r:id="rId9">
                    <a:extLst>
                      <a:ext uri="{A12FA001-AC4F-418D-AE19-62706E023703}">
                        <ahyp:hlinkClr val="tx"/>
                      </a:ext>
                    </a:extLst>
                  </a:hlinkClick>
                </a:rPr>
                <a:t>McClintock (2011)</a:t>
              </a:r>
              <a:endParaRPr b="0" i="0" sz="1400" u="none" cap="none" strike="noStrike">
                <a:solidFill>
                  <a:srgbClr val="000000"/>
                </a:solidFill>
                <a:latin typeface="Arial"/>
                <a:ea typeface="Arial"/>
                <a:cs typeface="Arial"/>
                <a:sym typeface="Arial"/>
              </a:endParaRPr>
            </a:p>
          </p:txBody>
        </p:sp>
        <p:sp>
          <p:nvSpPr>
            <p:cNvPr id="508" name="Google Shape;508;p25"/>
            <p:cNvSpPr txBox="1"/>
            <p:nvPr/>
          </p:nvSpPr>
          <p:spPr>
            <a:xfrm>
              <a:off x="1906669" y="472557"/>
              <a:ext cx="3119777" cy="52514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Clr>
                  <a:srgbClr val="000000"/>
                </a:buClr>
                <a:buSzPts val="2399"/>
                <a:buFont typeface="Arial"/>
                <a:buNone/>
              </a:pPr>
              <a:r>
                <a:rPr b="1" i="0" lang="en-US" sz="2399" u="none" cap="none" strike="noStrike">
                  <a:solidFill>
                    <a:srgbClr val="5B85A9"/>
                  </a:solidFill>
                  <a:latin typeface="Arial"/>
                  <a:ea typeface="Arial"/>
                  <a:cs typeface="Arial"/>
                  <a:sym typeface="Arial"/>
                </a:rPr>
                <a:t> RESOURCES </a:t>
              </a:r>
              <a:endParaRPr b="0" i="0" sz="1400" u="none" cap="none" strike="noStrike">
                <a:solidFill>
                  <a:srgbClr val="000000"/>
                </a:solidFill>
                <a:latin typeface="Arial"/>
                <a:ea typeface="Arial"/>
                <a:cs typeface="Arial"/>
                <a:sym typeface="Arial"/>
              </a:endParaRPr>
            </a:p>
          </p:txBody>
        </p:sp>
      </p:grpSp>
      <p:sp>
        <p:nvSpPr>
          <p:cNvPr id="509" name="Google Shape;509;p25"/>
          <p:cNvSpPr/>
          <p:nvPr/>
        </p:nvSpPr>
        <p:spPr>
          <a:xfrm>
            <a:off x="12109470"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5B85A9"/>
          </a:solidFill>
          <a:ln>
            <a:noFill/>
          </a:ln>
        </p:spPr>
      </p:sp>
      <p:grpSp>
        <p:nvGrpSpPr>
          <p:cNvPr id="510" name="Google Shape;510;p25"/>
          <p:cNvGrpSpPr/>
          <p:nvPr/>
        </p:nvGrpSpPr>
        <p:grpSpPr>
          <a:xfrm>
            <a:off x="14170025" y="2524100"/>
            <a:ext cx="2057400" cy="458700"/>
            <a:chOff x="12939425" y="2524100"/>
            <a:chExt cx="2057400" cy="458700"/>
          </a:xfrm>
        </p:grpSpPr>
        <p:sp>
          <p:nvSpPr>
            <p:cNvPr id="511" name="Google Shape;511;p25"/>
            <p:cNvSpPr/>
            <p:nvPr/>
          </p:nvSpPr>
          <p:spPr>
            <a:xfrm>
              <a:off x="12939425" y="2524100"/>
              <a:ext cx="2057400" cy="458700"/>
            </a:xfrm>
            <a:prstGeom prst="roundRect">
              <a:avLst>
                <a:gd fmla="val 45896" name="adj"/>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2" name="Google Shape;512;p25"/>
            <p:cNvSpPr txBox="1"/>
            <p:nvPr/>
          </p:nvSpPr>
          <p:spPr>
            <a:xfrm>
              <a:off x="13152875" y="2599550"/>
              <a:ext cx="16305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000"/>
                <a:buFont typeface="Arial"/>
                <a:buNone/>
              </a:pPr>
              <a:r>
                <a:rPr b="0" i="0" lang="en-US" sz="2000" u="none" cap="none" strike="noStrike">
                  <a:solidFill>
                    <a:schemeClr val="accent1"/>
                  </a:solidFill>
                  <a:latin typeface="Arial"/>
                  <a:ea typeface="Arial"/>
                  <a:cs typeface="Arial"/>
                  <a:sym typeface="Arial"/>
                </a:rPr>
                <a:t>RESOURCES</a:t>
              </a:r>
              <a:endParaRPr b="0" i="0" sz="1400" u="none" cap="none" strike="noStrike">
                <a:solidFill>
                  <a:schemeClr val="accent1"/>
                </a:solidFill>
                <a:latin typeface="Arial"/>
                <a:ea typeface="Arial"/>
                <a:cs typeface="Arial"/>
                <a:sym typeface="Arial"/>
              </a:endParaRPr>
            </a:p>
          </p:txBody>
        </p:sp>
      </p:grpSp>
      <p:grpSp>
        <p:nvGrpSpPr>
          <p:cNvPr id="513" name="Google Shape;513;p25"/>
          <p:cNvGrpSpPr/>
          <p:nvPr/>
        </p:nvGrpSpPr>
        <p:grpSpPr>
          <a:xfrm>
            <a:off x="962027" y="1003725"/>
            <a:ext cx="8746176" cy="458700"/>
            <a:chOff x="962027" y="1003725"/>
            <a:chExt cx="8746176" cy="458700"/>
          </a:xfrm>
        </p:grpSpPr>
        <p:sp>
          <p:nvSpPr>
            <p:cNvPr id="514" name="Google Shape;514;p25"/>
            <p:cNvSpPr/>
            <p:nvPr/>
          </p:nvSpPr>
          <p:spPr>
            <a:xfrm>
              <a:off x="962027" y="1003725"/>
              <a:ext cx="24144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5" name="Google Shape;515;p25"/>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CASE STUDY #1</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19" name="Shape 519"/>
        <p:cNvGrpSpPr/>
        <p:nvPr/>
      </p:nvGrpSpPr>
      <p:grpSpPr>
        <a:xfrm>
          <a:off x="0" y="0"/>
          <a:ext cx="0" cy="0"/>
          <a:chOff x="0" y="0"/>
          <a:chExt cx="0" cy="0"/>
        </a:xfrm>
      </p:grpSpPr>
      <p:sp>
        <p:nvSpPr>
          <p:cNvPr id="520" name="Google Shape;520;p26"/>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521" name="Google Shape;521;p26"/>
          <p:cNvSpPr/>
          <p:nvPr/>
        </p:nvSpPr>
        <p:spPr>
          <a:xfrm>
            <a:off x="12109962" y="0"/>
            <a:ext cx="6178038" cy="10309539"/>
          </a:xfrm>
          <a:custGeom>
            <a:rect b="b" l="l" r="r" t="t"/>
            <a:pathLst>
              <a:path extrusionOk="0" h="1327011" w="795218">
                <a:moveTo>
                  <a:pt x="0" y="0"/>
                </a:moveTo>
                <a:lnTo>
                  <a:pt x="795218" y="0"/>
                </a:lnTo>
                <a:lnTo>
                  <a:pt x="795218" y="1327011"/>
                </a:lnTo>
                <a:lnTo>
                  <a:pt x="0" y="1327011"/>
                </a:lnTo>
                <a:close/>
              </a:path>
            </a:pathLst>
          </a:custGeom>
          <a:blipFill rotWithShape="1">
            <a:blip r:embed="rId3">
              <a:alphaModFix/>
            </a:blip>
            <a:stretch>
              <a:fillRect b="0" l="-37454" r="-37452" t="0"/>
            </a:stretch>
          </a:blipFill>
          <a:ln>
            <a:noFill/>
          </a:ln>
        </p:spPr>
      </p:sp>
      <p:sp>
        <p:nvSpPr>
          <p:cNvPr id="522" name="Google Shape;522;p26"/>
          <p:cNvSpPr txBox="1"/>
          <p:nvPr/>
        </p:nvSpPr>
        <p:spPr>
          <a:xfrm>
            <a:off x="962025" y="3652529"/>
            <a:ext cx="10126200" cy="531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1"/>
              <a:buFont typeface="Arial"/>
              <a:buNone/>
            </a:pPr>
            <a:r>
              <a:rPr b="1" i="0" lang="en-US" sz="2301" u="none" cap="none" strike="noStrike">
                <a:solidFill>
                  <a:srgbClr val="4A4849"/>
                </a:solidFill>
                <a:latin typeface="Arial"/>
                <a:ea typeface="Arial"/>
                <a:cs typeface="Arial"/>
                <a:sym typeface="Arial"/>
              </a:rPr>
              <a:t>The Bosomtwe Range Forest Reserve </a:t>
            </a:r>
            <a:r>
              <a:rPr b="0" i="0" lang="en-US" sz="2301" u="none" cap="none" strike="noStrike">
                <a:solidFill>
                  <a:srgbClr val="4A4849"/>
                </a:solidFill>
                <a:latin typeface="Arial"/>
                <a:ea typeface="Arial"/>
                <a:cs typeface="Arial"/>
                <a:sym typeface="Arial"/>
              </a:rPr>
              <a:t>in</a:t>
            </a:r>
            <a:r>
              <a:rPr b="1" i="0" lang="en-US" sz="2301" u="none" cap="none" strike="noStrike">
                <a:solidFill>
                  <a:srgbClr val="4A4849"/>
                </a:solidFill>
                <a:latin typeface="Arial"/>
                <a:ea typeface="Arial"/>
                <a:cs typeface="Arial"/>
                <a:sym typeface="Arial"/>
              </a:rPr>
              <a:t> Ghana</a:t>
            </a:r>
            <a:r>
              <a:rPr b="0" i="0" lang="en-US" sz="2301" u="none" cap="none" strike="noStrike">
                <a:solidFill>
                  <a:srgbClr val="4A4849"/>
                </a:solidFill>
                <a:latin typeface="Arial"/>
                <a:ea typeface="Arial"/>
                <a:cs typeface="Arial"/>
                <a:sym typeface="Arial"/>
              </a:rPr>
              <a:t> exemplifies the intersection of data sovereignty and participatory research with local communities. Research led by </a:t>
            </a:r>
            <a:r>
              <a:rPr b="0" i="0" lang="en-US" sz="2301" u="sng" cap="none" strike="noStrike">
                <a:solidFill>
                  <a:srgbClr val="4A4849"/>
                </a:solidFill>
                <a:latin typeface="Arial"/>
                <a:ea typeface="Arial"/>
                <a:cs typeface="Arial"/>
                <a:sym typeface="Arial"/>
                <a:hlinkClick r:id="rId4">
                  <a:extLst>
                    <a:ext uri="{A12FA001-AC4F-418D-AE19-62706E023703}">
                      <ahyp:hlinkClr val="tx"/>
                    </a:ext>
                  </a:extLst>
                </a:hlinkClick>
              </a:rPr>
              <a:t>J. Longdon (2024)</a:t>
            </a:r>
            <a:r>
              <a:rPr b="0" i="0" lang="en-US" sz="2301" u="none" cap="none" strike="noStrike">
                <a:solidFill>
                  <a:srgbClr val="4A4849"/>
                </a:solidFill>
                <a:latin typeface="Arial"/>
                <a:ea typeface="Arial"/>
                <a:cs typeface="Arial"/>
                <a:sym typeface="Arial"/>
              </a:rPr>
              <a:t> highlighted how integrating </a:t>
            </a:r>
            <a:r>
              <a:rPr b="1" i="0" lang="en-US" sz="2301" u="none" cap="none" strike="noStrike">
                <a:solidFill>
                  <a:srgbClr val="4A4849"/>
                </a:solidFill>
                <a:latin typeface="Arial"/>
                <a:ea typeface="Arial"/>
                <a:cs typeface="Arial"/>
                <a:sym typeface="Arial"/>
              </a:rPr>
              <a:t>Traditional Ecological Knowledge (TEK)</a:t>
            </a:r>
            <a:r>
              <a:rPr b="0" i="0" lang="en-US" sz="2301" u="none" cap="none" strike="noStrike">
                <a:solidFill>
                  <a:srgbClr val="4A4849"/>
                </a:solidFill>
                <a:latin typeface="Arial"/>
                <a:ea typeface="Arial"/>
                <a:cs typeface="Arial"/>
                <a:sym typeface="Arial"/>
              </a:rPr>
              <a:t> into environmental monitoring enriched scientific understanding and fostered more sustainable forest management practices.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1"/>
              <a:buFont typeface="Arial"/>
              <a:buNone/>
            </a:pPr>
            <a:r>
              <a:t/>
            </a:r>
            <a:endParaRPr b="0" i="0" sz="23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1"/>
              <a:buFont typeface="Arial"/>
              <a:buNone/>
            </a:pPr>
            <a:r>
              <a:rPr b="0" i="0" lang="en-US" sz="2301" u="none" cap="none" strike="noStrike">
                <a:solidFill>
                  <a:srgbClr val="4A4849"/>
                </a:solidFill>
                <a:latin typeface="Arial"/>
                <a:ea typeface="Arial"/>
                <a:cs typeface="Arial"/>
                <a:sym typeface="Arial"/>
              </a:rPr>
              <a:t>This research set out “to explore the benefits, harms and opportunities of </a:t>
            </a:r>
            <a:r>
              <a:rPr b="0" i="0" lang="en-US" sz="2301" u="sng" cap="none" strike="noStrike">
                <a:solidFill>
                  <a:srgbClr val="4A4849"/>
                </a:solidFill>
                <a:latin typeface="Arial"/>
                <a:ea typeface="Arial"/>
                <a:cs typeface="Arial"/>
                <a:sym typeface="Arial"/>
              </a:rPr>
              <a:t>ecoacoustic research – a field that combines biological, acoustic and machine learning to analyse acoustic environmental recordings and monitor wildlife</a:t>
            </a:r>
            <a:r>
              <a:rPr b="0" i="0" lang="en-US" sz="2301" u="none" cap="none" strike="noStrike">
                <a:solidFill>
                  <a:srgbClr val="4A4849"/>
                </a:solidFill>
                <a:latin typeface="Arial"/>
                <a:ea typeface="Arial"/>
                <a:cs typeface="Arial"/>
                <a:sym typeface="Arial"/>
              </a:rPr>
              <a:t> – when conducted with marginalised forest communities.  actively participated in data collection, ensuring that their cultural insights and priorities shaped the findings. The study’s outcomes emphasized the importance of community-driven data governance in preserving biodiversity, combating deforestation, and advancing equitable climate policies.</a:t>
            </a:r>
            <a:endParaRPr b="0" i="0" sz="1400" u="none" cap="none" strike="noStrike">
              <a:solidFill>
                <a:srgbClr val="000000"/>
              </a:solidFill>
              <a:latin typeface="Arial"/>
              <a:ea typeface="Arial"/>
              <a:cs typeface="Arial"/>
              <a:sym typeface="Arial"/>
            </a:endParaRPr>
          </a:p>
        </p:txBody>
      </p:sp>
      <p:sp>
        <p:nvSpPr>
          <p:cNvPr id="523" name="Google Shape;523;p26"/>
          <p:cNvSpPr txBox="1"/>
          <p:nvPr/>
        </p:nvSpPr>
        <p:spPr>
          <a:xfrm>
            <a:off x="971550" y="1790682"/>
            <a:ext cx="107574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0"/>
              <a:buFont typeface="Arial"/>
              <a:buNone/>
            </a:pPr>
            <a:r>
              <a:rPr b="1" i="0" lang="en-US" sz="5000" u="none" cap="none" strike="noStrike">
                <a:solidFill>
                  <a:srgbClr val="4A4849"/>
                </a:solidFill>
                <a:latin typeface="Arial"/>
                <a:ea typeface="Arial"/>
                <a:cs typeface="Arial"/>
                <a:sym typeface="Arial"/>
              </a:rPr>
              <a:t>Data Sovereignty in Conservation Research</a:t>
            </a:r>
            <a:endParaRPr b="0" i="0" sz="1400" u="none" cap="none" strike="noStrike">
              <a:solidFill>
                <a:srgbClr val="000000"/>
              </a:solidFill>
              <a:latin typeface="Arial"/>
              <a:ea typeface="Arial"/>
              <a:cs typeface="Arial"/>
              <a:sym typeface="Arial"/>
            </a:endParaRPr>
          </a:p>
        </p:txBody>
      </p:sp>
      <p:sp>
        <p:nvSpPr>
          <p:cNvPr id="524" name="Google Shape;524;p26"/>
          <p:cNvSpPr txBox="1"/>
          <p:nvPr/>
        </p:nvSpPr>
        <p:spPr>
          <a:xfrm>
            <a:off x="12250377" y="8487450"/>
            <a:ext cx="6177900" cy="11109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Clr>
                <a:srgbClr val="000000"/>
              </a:buClr>
              <a:buSzPts val="1899"/>
              <a:buFont typeface="Arial"/>
              <a:buNone/>
            </a:pPr>
            <a:r>
              <a:rPr lang="en-US" sz="1899">
                <a:solidFill>
                  <a:srgbClr val="FFFFFF"/>
                </a:solidFill>
              </a:rPr>
              <a:t>© Joycelyn Longdon. All rights reserved. This content is excluded from our Creative Commons license. For more information, see </a:t>
            </a:r>
            <a:r>
              <a:rPr lang="en-US" sz="1899" u="sng">
                <a:solidFill>
                  <a:schemeClr val="hlink"/>
                </a:solidFill>
                <a:hlinkClick r:id="rId5"/>
              </a:rPr>
              <a:t>https://ocw.mit.edu/help/faq-fair-use</a:t>
            </a:r>
            <a:r>
              <a:rPr lang="en-US" sz="1899">
                <a:solidFill>
                  <a:srgbClr val="FFFFFF"/>
                </a:solidFill>
              </a:rPr>
              <a:t>/.</a:t>
            </a:r>
            <a:endParaRPr b="0" i="0" sz="1400" u="none" cap="none" strike="noStrike">
              <a:solidFill>
                <a:srgbClr val="000000"/>
              </a:solidFill>
              <a:latin typeface="Arial"/>
              <a:ea typeface="Arial"/>
              <a:cs typeface="Arial"/>
              <a:sym typeface="Arial"/>
            </a:endParaRPr>
          </a:p>
        </p:txBody>
      </p:sp>
      <p:sp>
        <p:nvSpPr>
          <p:cNvPr id="525" name="Google Shape;525;p26"/>
          <p:cNvSpPr/>
          <p:nvPr/>
        </p:nvSpPr>
        <p:spPr>
          <a:xfrm>
            <a:off x="12109962"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5B85A9"/>
          </a:solidFill>
          <a:ln>
            <a:noFill/>
          </a:ln>
        </p:spPr>
      </p:sp>
      <p:grpSp>
        <p:nvGrpSpPr>
          <p:cNvPr id="526" name="Google Shape;526;p26"/>
          <p:cNvGrpSpPr/>
          <p:nvPr/>
        </p:nvGrpSpPr>
        <p:grpSpPr>
          <a:xfrm>
            <a:off x="12599300" y="2297000"/>
            <a:ext cx="5199345" cy="5693006"/>
            <a:chOff x="0" y="0"/>
            <a:chExt cx="6932460" cy="7116257"/>
          </a:xfrm>
        </p:grpSpPr>
        <p:sp>
          <p:nvSpPr>
            <p:cNvPr id="527" name="Google Shape;527;p26"/>
            <p:cNvSpPr/>
            <p:nvPr/>
          </p:nvSpPr>
          <p:spPr>
            <a:xfrm>
              <a:off x="0" y="0"/>
              <a:ext cx="6932460" cy="7116257"/>
            </a:xfrm>
            <a:custGeom>
              <a:rect b="b" l="l" r="r" t="t"/>
              <a:pathLst>
                <a:path extrusionOk="0" h="1405680" w="1369375">
                  <a:moveTo>
                    <a:pt x="0" y="0"/>
                  </a:moveTo>
                  <a:lnTo>
                    <a:pt x="1369375" y="0"/>
                  </a:lnTo>
                  <a:lnTo>
                    <a:pt x="1369375" y="1405680"/>
                  </a:lnTo>
                  <a:lnTo>
                    <a:pt x="0" y="1405680"/>
                  </a:lnTo>
                  <a:close/>
                </a:path>
              </a:pathLst>
            </a:custGeom>
            <a:solidFill>
              <a:srgbClr val="5B85A9"/>
            </a:solidFill>
            <a:ln>
              <a:noFill/>
            </a:ln>
          </p:spPr>
        </p:sp>
        <p:sp>
          <p:nvSpPr>
            <p:cNvPr id="528" name="Google Shape;528;p26"/>
            <p:cNvSpPr txBox="1"/>
            <p:nvPr/>
          </p:nvSpPr>
          <p:spPr>
            <a:xfrm>
              <a:off x="574356" y="1549209"/>
              <a:ext cx="5784300" cy="474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99"/>
                <a:buFont typeface="Arial"/>
                <a:buNone/>
              </a:pPr>
              <a:r>
                <a:rPr b="0" i="0" lang="en-US" sz="2299" u="none" cap="none" strike="noStrike">
                  <a:solidFill>
                    <a:srgbClr val="FAF6EE"/>
                  </a:solidFill>
                  <a:latin typeface="Arial"/>
                  <a:ea typeface="Arial"/>
                  <a:cs typeface="Arial"/>
                  <a:sym typeface="Arial"/>
                </a:rPr>
                <a:t>Required:</a:t>
              </a:r>
              <a:endParaRPr b="0" i="0" sz="1400" u="none" cap="none" strike="noStrike">
                <a:solidFill>
                  <a:srgbClr val="000000"/>
                </a:solidFill>
                <a:latin typeface="Arial"/>
                <a:ea typeface="Arial"/>
                <a:cs typeface="Arial"/>
                <a:sym typeface="Arial"/>
              </a:endParaRPr>
            </a:p>
            <a:p>
              <a:pPr indent="-413955" lvl="1" marL="496569" marR="0" rtl="0" algn="l">
                <a:lnSpc>
                  <a:spcPct val="100000"/>
                </a:lnSpc>
                <a:spcBef>
                  <a:spcPts val="1000"/>
                </a:spcBef>
                <a:spcAft>
                  <a:spcPts val="0"/>
                </a:spcAft>
                <a:buClr>
                  <a:srgbClr val="FAF6EE"/>
                </a:buClr>
                <a:buSzPts val="2299"/>
                <a:buFont typeface="Arial"/>
                <a:buChar char="•"/>
              </a:pPr>
              <a:r>
                <a:rPr b="0" i="0" lang="en-US" sz="2299" u="none" cap="none" strike="noStrike">
                  <a:solidFill>
                    <a:srgbClr val="FAF6EE"/>
                  </a:solidFill>
                  <a:latin typeface="Arial"/>
                  <a:ea typeface="Arial"/>
                  <a:cs typeface="Arial"/>
                  <a:sym typeface="Arial"/>
                </a:rPr>
                <a:t>The Future of Conservation Lies in Justice-led Technology </a:t>
              </a:r>
              <a:r>
                <a:rPr b="0" i="0" lang="en-US" sz="2299" u="sng" cap="none" strike="noStrike">
                  <a:solidFill>
                    <a:srgbClr val="FAF6EE"/>
                  </a:solidFill>
                  <a:latin typeface="Arial"/>
                  <a:ea typeface="Arial"/>
                  <a:cs typeface="Arial"/>
                  <a:sym typeface="Arial"/>
                  <a:hlinkClick r:id="rId6">
                    <a:extLst>
                      <a:ext uri="{A12FA001-AC4F-418D-AE19-62706E023703}">
                        <ahyp:hlinkClr val="tx"/>
                      </a:ext>
                    </a:extLst>
                  </a:hlinkClick>
                </a:rPr>
                <a:t>(Longdon, 2024)</a:t>
              </a:r>
              <a:endParaRPr b="0" i="0" sz="1400" u="none" cap="none" strike="noStrike">
                <a:solidFill>
                  <a:srgbClr val="000000"/>
                </a:solidFill>
                <a:latin typeface="Arial"/>
                <a:ea typeface="Arial"/>
                <a:cs typeface="Arial"/>
                <a:sym typeface="Arial"/>
              </a:endParaRPr>
            </a:p>
            <a:p>
              <a:pPr indent="-413955" lvl="1" marL="496569" marR="0" rtl="0" algn="l">
                <a:lnSpc>
                  <a:spcPct val="100000"/>
                </a:lnSpc>
                <a:spcBef>
                  <a:spcPts val="0"/>
                </a:spcBef>
                <a:spcAft>
                  <a:spcPts val="0"/>
                </a:spcAft>
                <a:buClr>
                  <a:srgbClr val="FAF6EE"/>
                </a:buClr>
                <a:buSzPts val="2299"/>
                <a:buFont typeface="Arial"/>
                <a:buChar char="•"/>
              </a:pPr>
              <a:r>
                <a:rPr b="0" i="0" lang="en-US" sz="2299" u="none" cap="none" strike="noStrike">
                  <a:solidFill>
                    <a:srgbClr val="FAF6EE"/>
                  </a:solidFill>
                  <a:latin typeface="Arial"/>
                  <a:ea typeface="Arial"/>
                  <a:cs typeface="Arial"/>
                  <a:sym typeface="Arial"/>
                </a:rPr>
                <a:t>Indigenous Data Sovereignty </a:t>
              </a:r>
              <a:r>
                <a:rPr b="0" i="0" lang="en-US" sz="2299" u="sng" cap="none" strike="noStrike">
                  <a:solidFill>
                    <a:srgbClr val="FAF6EE"/>
                  </a:solidFill>
                  <a:latin typeface="Arial"/>
                  <a:ea typeface="Arial"/>
                  <a:cs typeface="Arial"/>
                  <a:sym typeface="Arial"/>
                  <a:hlinkClick r:id="rId7">
                    <a:extLst>
                      <a:ext uri="{A12FA001-AC4F-418D-AE19-62706E023703}">
                        <ahyp:hlinkClr val="tx"/>
                      </a:ext>
                    </a:extLst>
                  </a:hlinkClick>
                </a:rPr>
                <a:t>(Kukutai &amp; Taylor, 2016)</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99"/>
                <a:buFont typeface="Arial"/>
                <a:buNone/>
              </a:pPr>
              <a:r>
                <a:t/>
              </a:r>
              <a:endParaRPr b="0" i="0" sz="2299" u="sng" cap="none" strike="noStrike">
                <a:solidFill>
                  <a:srgbClr val="FAF6EE"/>
                </a:solidFill>
                <a:latin typeface="Arial"/>
                <a:ea typeface="Arial"/>
                <a:cs typeface="Arial"/>
                <a:sym typeface="Arial"/>
                <a:hlinkClick r:id="rId8">
                  <a:extLst>
                    <a:ext uri="{A12FA001-AC4F-418D-AE19-62706E023703}">
                      <ahyp:hlinkClr val="tx"/>
                    </a:ext>
                  </a:extLst>
                </a:hlinkClick>
              </a:endParaRPr>
            </a:p>
            <a:p>
              <a:pPr indent="0" lvl="0" marL="0" marR="0" rtl="0" algn="l">
                <a:lnSpc>
                  <a:spcPct val="100000"/>
                </a:lnSpc>
                <a:spcBef>
                  <a:spcPts val="0"/>
                </a:spcBef>
                <a:spcAft>
                  <a:spcPts val="0"/>
                </a:spcAft>
                <a:buClr>
                  <a:srgbClr val="000000"/>
                </a:buClr>
                <a:buSzPts val="2299"/>
                <a:buFont typeface="Arial"/>
                <a:buNone/>
              </a:pPr>
              <a:r>
                <a:rPr b="0" i="0" lang="en-US" sz="2299" u="none" cap="none" strike="noStrike">
                  <a:solidFill>
                    <a:srgbClr val="FAF6EE"/>
                  </a:solidFill>
                  <a:latin typeface="Arial"/>
                  <a:ea typeface="Arial"/>
                  <a:cs typeface="Arial"/>
                  <a:sym typeface="Arial"/>
                </a:rPr>
                <a:t>Supplemental:</a:t>
              </a:r>
              <a:endParaRPr b="0" i="0" sz="1400" u="none" cap="none" strike="noStrike">
                <a:solidFill>
                  <a:srgbClr val="000000"/>
                </a:solidFill>
                <a:latin typeface="Arial"/>
                <a:ea typeface="Arial"/>
                <a:cs typeface="Arial"/>
                <a:sym typeface="Arial"/>
              </a:endParaRPr>
            </a:p>
            <a:p>
              <a:pPr indent="-413955" lvl="1" marL="496569" marR="0" rtl="0" algn="l">
                <a:lnSpc>
                  <a:spcPct val="100000"/>
                </a:lnSpc>
                <a:spcBef>
                  <a:spcPts val="1000"/>
                </a:spcBef>
                <a:spcAft>
                  <a:spcPts val="0"/>
                </a:spcAft>
                <a:buClr>
                  <a:srgbClr val="FAF6EE"/>
                </a:buClr>
                <a:buSzPts val="2299"/>
                <a:buFont typeface="Arial"/>
                <a:buChar char="•"/>
              </a:pPr>
              <a:r>
                <a:rPr b="0" i="0" lang="en-US" sz="2299" u="sng" cap="none" strike="noStrike">
                  <a:solidFill>
                    <a:srgbClr val="FAF6EE"/>
                  </a:solidFill>
                  <a:latin typeface="Arial"/>
                  <a:ea typeface="Arial"/>
                  <a:cs typeface="Arial"/>
                  <a:sym typeface="Arial"/>
                  <a:hlinkClick r:id="rId9">
                    <a:extLst>
                      <a:ext uri="{A12FA001-AC4F-418D-AE19-62706E023703}">
                        <ahyp:hlinkClr val="tx"/>
                      </a:ext>
                    </a:extLst>
                  </a:hlinkClick>
                </a:rPr>
                <a:t>Smith (1999)</a:t>
              </a:r>
              <a:endParaRPr b="0" i="0" sz="1400" u="none" cap="none" strike="noStrike">
                <a:solidFill>
                  <a:srgbClr val="000000"/>
                </a:solidFill>
                <a:latin typeface="Arial"/>
                <a:ea typeface="Arial"/>
                <a:cs typeface="Arial"/>
                <a:sym typeface="Arial"/>
              </a:endParaRPr>
            </a:p>
            <a:p>
              <a:pPr indent="-413955" lvl="1" marL="496569" marR="0" rtl="0" algn="l">
                <a:lnSpc>
                  <a:spcPct val="100000"/>
                </a:lnSpc>
                <a:spcBef>
                  <a:spcPts val="0"/>
                </a:spcBef>
                <a:spcAft>
                  <a:spcPts val="0"/>
                </a:spcAft>
                <a:buClr>
                  <a:srgbClr val="FAF6EE"/>
                </a:buClr>
                <a:buSzPts val="2299"/>
                <a:buFont typeface="Arial"/>
                <a:buChar char="•"/>
              </a:pPr>
              <a:r>
                <a:rPr b="0" i="0" lang="en-US" sz="2299" u="sng" cap="none" strike="noStrike">
                  <a:solidFill>
                    <a:srgbClr val="FAF6EE"/>
                  </a:solidFill>
                  <a:latin typeface="Arial"/>
                  <a:ea typeface="Arial"/>
                  <a:cs typeface="Arial"/>
                  <a:sym typeface="Arial"/>
                  <a:hlinkClick r:id="rId10">
                    <a:extLst>
                      <a:ext uri="{A12FA001-AC4F-418D-AE19-62706E023703}">
                        <ahyp:hlinkClr val="tx"/>
                      </a:ext>
                    </a:extLst>
                  </a:hlinkClick>
                </a:rPr>
                <a:t>Berkes (2012)</a:t>
              </a:r>
              <a:endParaRPr b="0" i="0" sz="1400" u="none" cap="none" strike="noStrike">
                <a:solidFill>
                  <a:srgbClr val="000000"/>
                </a:solidFill>
                <a:latin typeface="Arial"/>
                <a:ea typeface="Arial"/>
                <a:cs typeface="Arial"/>
                <a:sym typeface="Arial"/>
              </a:endParaRPr>
            </a:p>
          </p:txBody>
        </p:sp>
      </p:grpSp>
      <p:grpSp>
        <p:nvGrpSpPr>
          <p:cNvPr id="529" name="Google Shape;529;p26"/>
          <p:cNvGrpSpPr/>
          <p:nvPr/>
        </p:nvGrpSpPr>
        <p:grpSpPr>
          <a:xfrm>
            <a:off x="14170025" y="2725880"/>
            <a:ext cx="2057400" cy="458700"/>
            <a:chOff x="12939425" y="2524100"/>
            <a:chExt cx="2057400" cy="458700"/>
          </a:xfrm>
        </p:grpSpPr>
        <p:sp>
          <p:nvSpPr>
            <p:cNvPr id="530" name="Google Shape;530;p26"/>
            <p:cNvSpPr/>
            <p:nvPr/>
          </p:nvSpPr>
          <p:spPr>
            <a:xfrm>
              <a:off x="12939425" y="2524100"/>
              <a:ext cx="2057400" cy="458700"/>
            </a:xfrm>
            <a:prstGeom prst="roundRect">
              <a:avLst>
                <a:gd fmla="val 45896" name="adj"/>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31" name="Google Shape;531;p26"/>
            <p:cNvSpPr txBox="1"/>
            <p:nvPr/>
          </p:nvSpPr>
          <p:spPr>
            <a:xfrm>
              <a:off x="13152875" y="2599550"/>
              <a:ext cx="16305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000"/>
                <a:buFont typeface="Arial"/>
                <a:buNone/>
              </a:pPr>
              <a:r>
                <a:rPr b="0" i="0" lang="en-US" sz="2000" u="none" cap="none" strike="noStrike">
                  <a:solidFill>
                    <a:schemeClr val="accent1"/>
                  </a:solidFill>
                  <a:latin typeface="Arial"/>
                  <a:ea typeface="Arial"/>
                  <a:cs typeface="Arial"/>
                  <a:sym typeface="Arial"/>
                </a:rPr>
                <a:t>RESOURCES</a:t>
              </a:r>
              <a:endParaRPr b="0" i="0" sz="1400" u="none" cap="none" strike="noStrike">
                <a:solidFill>
                  <a:schemeClr val="accent1"/>
                </a:solidFill>
                <a:latin typeface="Arial"/>
                <a:ea typeface="Arial"/>
                <a:cs typeface="Arial"/>
                <a:sym typeface="Arial"/>
              </a:endParaRPr>
            </a:p>
          </p:txBody>
        </p:sp>
      </p:grpSp>
      <p:grpSp>
        <p:nvGrpSpPr>
          <p:cNvPr id="532" name="Google Shape;532;p26"/>
          <p:cNvGrpSpPr/>
          <p:nvPr/>
        </p:nvGrpSpPr>
        <p:grpSpPr>
          <a:xfrm>
            <a:off x="962027" y="1003725"/>
            <a:ext cx="8746176" cy="458700"/>
            <a:chOff x="962027" y="1003725"/>
            <a:chExt cx="8746176" cy="458700"/>
          </a:xfrm>
        </p:grpSpPr>
        <p:sp>
          <p:nvSpPr>
            <p:cNvPr id="533" name="Google Shape;533;p26"/>
            <p:cNvSpPr/>
            <p:nvPr/>
          </p:nvSpPr>
          <p:spPr>
            <a:xfrm>
              <a:off x="962027" y="1003725"/>
              <a:ext cx="24144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34" name="Google Shape;534;p26"/>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CASE STUDY #2</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38" name="Shape 538"/>
        <p:cNvGrpSpPr/>
        <p:nvPr/>
      </p:nvGrpSpPr>
      <p:grpSpPr>
        <a:xfrm>
          <a:off x="0" y="0"/>
          <a:ext cx="0" cy="0"/>
          <a:chOff x="0" y="0"/>
          <a:chExt cx="0" cy="0"/>
        </a:xfrm>
      </p:grpSpPr>
      <p:sp>
        <p:nvSpPr>
          <p:cNvPr id="539" name="Google Shape;539;p27"/>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540" name="Google Shape;540;p27"/>
          <p:cNvSpPr/>
          <p:nvPr/>
        </p:nvSpPr>
        <p:spPr>
          <a:xfrm>
            <a:off x="12109962" y="0"/>
            <a:ext cx="6177546" cy="10287000"/>
          </a:xfrm>
          <a:custGeom>
            <a:rect b="b" l="l" r="r" t="t"/>
            <a:pathLst>
              <a:path extrusionOk="0" h="1353494" w="812800">
                <a:moveTo>
                  <a:pt x="0" y="0"/>
                </a:moveTo>
                <a:lnTo>
                  <a:pt x="812800" y="0"/>
                </a:lnTo>
                <a:lnTo>
                  <a:pt x="812800" y="1353494"/>
                </a:lnTo>
                <a:lnTo>
                  <a:pt x="0" y="1353494"/>
                </a:lnTo>
                <a:close/>
              </a:path>
            </a:pathLst>
          </a:custGeom>
          <a:blipFill rotWithShape="1">
            <a:blip r:embed="rId3">
              <a:alphaModFix/>
            </a:blip>
            <a:stretch>
              <a:fillRect b="0" l="-53263" r="-53263" t="0"/>
            </a:stretch>
          </a:blipFill>
          <a:ln>
            <a:noFill/>
          </a:ln>
        </p:spPr>
      </p:sp>
      <p:sp>
        <p:nvSpPr>
          <p:cNvPr id="541" name="Google Shape;541;p27"/>
          <p:cNvSpPr txBox="1"/>
          <p:nvPr/>
        </p:nvSpPr>
        <p:spPr>
          <a:xfrm>
            <a:off x="962025" y="3639283"/>
            <a:ext cx="10679100" cy="560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Isle de Jean Charles</a:t>
            </a:r>
            <a:r>
              <a:rPr b="0" i="0" lang="en-US" sz="2601" u="none" cap="none" strike="noStrike">
                <a:solidFill>
                  <a:srgbClr val="4A4849"/>
                </a:solidFill>
                <a:latin typeface="Arial"/>
                <a:ea typeface="Arial"/>
                <a:cs typeface="Arial"/>
                <a:sym typeface="Arial"/>
              </a:rPr>
              <a:t>, a small island in </a:t>
            </a:r>
            <a:r>
              <a:rPr b="1" i="0" lang="en-US" sz="2601" u="none" cap="none" strike="noStrike">
                <a:solidFill>
                  <a:srgbClr val="4A4849"/>
                </a:solidFill>
                <a:latin typeface="Arial"/>
                <a:ea typeface="Arial"/>
                <a:cs typeface="Arial"/>
                <a:sym typeface="Arial"/>
              </a:rPr>
              <a:t>Louisiana</a:t>
            </a:r>
            <a:r>
              <a:rPr b="0" i="0" lang="en-US" sz="2601" u="none" cap="none" strike="noStrike">
                <a:solidFill>
                  <a:srgbClr val="4A4849"/>
                </a:solidFill>
                <a:latin typeface="Arial"/>
                <a:ea typeface="Arial"/>
                <a:cs typeface="Arial"/>
                <a:sym typeface="Arial"/>
              </a:rPr>
              <a:t>, illustrates the injustices that can arise from predictive climate modeling. Predictive models accurately forecasted the island’s vulnerability to rising sea levels and land subsidence but failed to account for the socio-cultural dimensions of displacement. Relocation plans, driven by these models, prioritized cost-effectiveness over community cohesion, resulting in fragmented displacement for the </a:t>
            </a:r>
            <a:r>
              <a:rPr b="1" i="0" lang="en-US" sz="2601" u="none" cap="none" strike="noStrike">
                <a:solidFill>
                  <a:srgbClr val="4A4849"/>
                </a:solidFill>
                <a:latin typeface="Arial"/>
                <a:ea typeface="Arial"/>
                <a:cs typeface="Arial"/>
                <a:sym typeface="Arial"/>
              </a:rPr>
              <a:t>Indigenous Biloxi-Chitimacha-Choctaw tribe</a:t>
            </a:r>
            <a:r>
              <a:rPr b="0" i="0" lang="en-US" sz="2601" u="none" cap="none" strike="noStrike">
                <a:solidFill>
                  <a:srgbClr val="4A4849"/>
                </a:solidFill>
                <a:latin typeface="Arial"/>
                <a:ea typeface="Arial"/>
                <a:cs typeface="Arial"/>
                <a:sym typeface="Arial"/>
              </a:rPr>
              <a:t>.</a:t>
            </a:r>
            <a:endParaRPr b="0" i="0" sz="26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t/>
            </a:r>
            <a:endParaRPr b="0" i="0" sz="26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This case underscores the ethical limitations of technocratic approaches to climate data. It highlights the need for participatory modeling that integrates local knowledge and prioritizes community agency, ensuring that climate interventions promote justice and equity for displaced populations.</a:t>
            </a:r>
            <a:endParaRPr b="0" i="0" sz="1400" u="none" cap="none" strike="noStrike">
              <a:solidFill>
                <a:srgbClr val="000000"/>
              </a:solidFill>
              <a:latin typeface="Arial"/>
              <a:ea typeface="Arial"/>
              <a:cs typeface="Arial"/>
              <a:sym typeface="Arial"/>
            </a:endParaRPr>
          </a:p>
        </p:txBody>
      </p:sp>
      <p:sp>
        <p:nvSpPr>
          <p:cNvPr id="542" name="Google Shape;542;p27"/>
          <p:cNvSpPr txBox="1"/>
          <p:nvPr/>
        </p:nvSpPr>
        <p:spPr>
          <a:xfrm>
            <a:off x="962025" y="1753752"/>
            <a:ext cx="107574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0"/>
              <a:buFont typeface="Arial"/>
              <a:buNone/>
            </a:pPr>
            <a:r>
              <a:rPr b="1" i="0" lang="en-US" sz="5000" u="none" cap="none" strike="noStrike">
                <a:solidFill>
                  <a:srgbClr val="4A4849"/>
                </a:solidFill>
                <a:latin typeface="Arial"/>
                <a:ea typeface="Arial"/>
                <a:cs typeface="Arial"/>
                <a:sym typeface="Arial"/>
              </a:rPr>
              <a:t>Predictive Modeling and Climate Displacement</a:t>
            </a:r>
            <a:endParaRPr b="0" i="0" sz="1400" u="none" cap="none" strike="noStrike">
              <a:solidFill>
                <a:srgbClr val="000000"/>
              </a:solidFill>
              <a:latin typeface="Arial"/>
              <a:ea typeface="Arial"/>
              <a:cs typeface="Arial"/>
              <a:sym typeface="Arial"/>
            </a:endParaRPr>
          </a:p>
        </p:txBody>
      </p:sp>
      <p:sp>
        <p:nvSpPr>
          <p:cNvPr id="543" name="Google Shape;543;p27"/>
          <p:cNvSpPr txBox="1"/>
          <p:nvPr/>
        </p:nvSpPr>
        <p:spPr>
          <a:xfrm>
            <a:off x="12438595" y="171076"/>
            <a:ext cx="52089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Clr>
                <a:srgbClr val="000000"/>
              </a:buClr>
              <a:buSzPts val="1599"/>
              <a:buFont typeface="Arial"/>
              <a:buNone/>
            </a:pPr>
            <a:r>
              <a:rPr b="0" i="0" lang="en-US" sz="1599" u="none" cap="none" strike="noStrike">
                <a:solidFill>
                  <a:srgbClr val="FAF6EE"/>
                </a:solidFill>
                <a:latin typeface="Arial"/>
                <a:ea typeface="Arial"/>
                <a:cs typeface="Arial"/>
                <a:sym typeface="Arial"/>
              </a:rPr>
              <a:t>Retrieved from </a:t>
            </a:r>
            <a:r>
              <a:rPr b="0" i="0" lang="en-US" sz="1599" u="sng" cap="none" strike="noStrike">
                <a:solidFill>
                  <a:srgbClr val="FAF6EE"/>
                </a:solidFill>
                <a:latin typeface="Arial"/>
                <a:ea typeface="Arial"/>
                <a:cs typeface="Arial"/>
                <a:sym typeface="Arial"/>
                <a:hlinkClick r:id="rId4">
                  <a:extLst>
                    <a:ext uri="{A12FA001-AC4F-418D-AE19-62706E023703}">
                      <ahyp:hlinkClr val="tx"/>
                    </a:ext>
                  </a:extLst>
                </a:hlinkClick>
              </a:rPr>
              <a:t>Isle de Jean Charles Resettlement Project</a:t>
            </a:r>
            <a:endParaRPr b="0" i="0" sz="1400" u="none" cap="none" strike="noStrike">
              <a:solidFill>
                <a:srgbClr val="000000"/>
              </a:solidFill>
              <a:latin typeface="Arial"/>
              <a:ea typeface="Arial"/>
              <a:cs typeface="Arial"/>
              <a:sym typeface="Arial"/>
            </a:endParaRPr>
          </a:p>
        </p:txBody>
      </p:sp>
      <p:grpSp>
        <p:nvGrpSpPr>
          <p:cNvPr id="544" name="Google Shape;544;p27"/>
          <p:cNvGrpSpPr/>
          <p:nvPr/>
        </p:nvGrpSpPr>
        <p:grpSpPr>
          <a:xfrm>
            <a:off x="12109950" y="-289000"/>
            <a:ext cx="6178088" cy="10122966"/>
            <a:chOff x="0" y="-85133"/>
            <a:chExt cx="1369500" cy="2333717"/>
          </a:xfrm>
        </p:grpSpPr>
        <p:sp>
          <p:nvSpPr>
            <p:cNvPr id="545" name="Google Shape;545;p27"/>
            <p:cNvSpPr/>
            <p:nvPr/>
          </p:nvSpPr>
          <p:spPr>
            <a:xfrm>
              <a:off x="0" y="0"/>
              <a:ext cx="1369375" cy="2248584"/>
            </a:xfrm>
            <a:custGeom>
              <a:rect b="b" l="l" r="r" t="t"/>
              <a:pathLst>
                <a:path extrusionOk="0" h="2248584" w="1369375">
                  <a:moveTo>
                    <a:pt x="0" y="0"/>
                  </a:moveTo>
                  <a:lnTo>
                    <a:pt x="1369375" y="0"/>
                  </a:lnTo>
                  <a:lnTo>
                    <a:pt x="1369375" y="2248584"/>
                  </a:lnTo>
                  <a:lnTo>
                    <a:pt x="0" y="2248584"/>
                  </a:lnTo>
                  <a:close/>
                </a:path>
              </a:pathLst>
            </a:custGeom>
            <a:solidFill>
              <a:srgbClr val="5B85A9"/>
            </a:solidFill>
            <a:ln>
              <a:noFill/>
            </a:ln>
          </p:spPr>
        </p:sp>
        <p:sp>
          <p:nvSpPr>
            <p:cNvPr id="546" name="Google Shape;546;p27"/>
            <p:cNvSpPr txBox="1"/>
            <p:nvPr/>
          </p:nvSpPr>
          <p:spPr>
            <a:xfrm>
              <a:off x="0" y="-85133"/>
              <a:ext cx="1369500" cy="2333700"/>
            </a:xfrm>
            <a:prstGeom prst="rect">
              <a:avLst/>
            </a:prstGeom>
            <a:noFill/>
            <a:ln>
              <a:noFill/>
            </a:ln>
          </p:spPr>
          <p:txBody>
            <a:bodyPr anchorCtr="0" anchor="ctr" bIns="60350" lIns="60350" spcFirstLastPara="1" rIns="60350" wrap="square" tIns="60350">
              <a:noAutofit/>
            </a:bodyPr>
            <a:lstStyle/>
            <a:p>
              <a:pPr indent="0" lvl="0" marL="0" marR="0" rtl="0" algn="ctr">
                <a:lnSpc>
                  <a:spcPct val="202277"/>
                </a:lnSpc>
                <a:spcBef>
                  <a:spcPts val="0"/>
                </a:spcBef>
                <a:spcAft>
                  <a:spcPts val="0"/>
                </a:spcAft>
                <a:buClr>
                  <a:srgbClr val="000000"/>
                </a:buClr>
                <a:buSzPts val="2139"/>
                <a:buFont typeface="Arial"/>
                <a:buNone/>
              </a:pPr>
              <a:r>
                <a:t/>
              </a:r>
              <a:endParaRPr b="0" i="0" sz="2138" u="none" cap="none" strike="noStrike">
                <a:solidFill>
                  <a:schemeClr val="dk1"/>
                </a:solidFill>
                <a:latin typeface="Calibri"/>
                <a:ea typeface="Calibri"/>
                <a:cs typeface="Calibri"/>
                <a:sym typeface="Calibri"/>
              </a:endParaRPr>
            </a:p>
          </p:txBody>
        </p:sp>
      </p:grpSp>
      <p:sp>
        <p:nvSpPr>
          <p:cNvPr id="547" name="Google Shape;547;p27"/>
          <p:cNvSpPr txBox="1"/>
          <p:nvPr/>
        </p:nvSpPr>
        <p:spPr>
          <a:xfrm>
            <a:off x="12891000" y="2054108"/>
            <a:ext cx="4615500" cy="698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99"/>
              <a:buFont typeface="Arial"/>
              <a:buNone/>
            </a:pPr>
            <a:r>
              <a:rPr b="0" i="0" lang="en-US" sz="2299" u="none" cap="none" strike="noStrike">
                <a:solidFill>
                  <a:srgbClr val="FAF6EE"/>
                </a:solidFill>
                <a:latin typeface="Arial"/>
                <a:ea typeface="Arial"/>
                <a:cs typeface="Arial"/>
                <a:sym typeface="Arial"/>
              </a:rPr>
              <a:t>Required:</a:t>
            </a:r>
            <a:endParaRPr b="0" i="0" sz="1400" u="none" cap="none" strike="noStrike">
              <a:solidFill>
                <a:srgbClr val="000000"/>
              </a:solidFill>
              <a:latin typeface="Arial"/>
              <a:ea typeface="Arial"/>
              <a:cs typeface="Arial"/>
              <a:sym typeface="Arial"/>
            </a:endParaRPr>
          </a:p>
          <a:p>
            <a:pPr indent="-248284" lvl="1" marL="496569" marR="0" rtl="0" algn="l">
              <a:lnSpc>
                <a:spcPct val="100000"/>
              </a:lnSpc>
              <a:spcBef>
                <a:spcPts val="1000"/>
              </a:spcBef>
              <a:spcAft>
                <a:spcPts val="0"/>
              </a:spcAft>
              <a:buClr>
                <a:srgbClr val="FAF6EE"/>
              </a:buClr>
              <a:buSzPts val="2299"/>
              <a:buFont typeface="Arial"/>
              <a:buChar char="•"/>
            </a:pPr>
            <a:r>
              <a:rPr b="0" i="0" lang="en-US" sz="2299" u="none" cap="none" strike="noStrike">
                <a:solidFill>
                  <a:srgbClr val="FAF6EE"/>
                </a:solidFill>
                <a:latin typeface="Arial"/>
                <a:ea typeface="Arial"/>
                <a:cs typeface="Arial"/>
                <a:sym typeface="Arial"/>
              </a:rPr>
              <a:t>Seeking Justice in an Energy Sacrifice Zone: Standing on Vanishing Land in Coastal Louisiana </a:t>
            </a:r>
            <a:r>
              <a:rPr b="0" i="0" lang="en-US" sz="2299" u="sng" cap="none" strike="noStrike">
                <a:solidFill>
                  <a:srgbClr val="FAF6EE"/>
                </a:solidFill>
                <a:latin typeface="Arial"/>
                <a:ea typeface="Arial"/>
                <a:cs typeface="Arial"/>
                <a:sym typeface="Arial"/>
                <a:hlinkClick r:id="rId5">
                  <a:extLst>
                    <a:ext uri="{A12FA001-AC4F-418D-AE19-62706E023703}">
                      <ahyp:hlinkClr val="tx"/>
                    </a:ext>
                  </a:extLst>
                </a:hlinkClick>
              </a:rPr>
              <a:t>(Maldonado, 2018)</a:t>
            </a:r>
            <a:endParaRPr b="0" i="0" sz="1400" u="none" cap="none" strike="noStrike">
              <a:solidFill>
                <a:srgbClr val="000000"/>
              </a:solidFill>
              <a:latin typeface="Arial"/>
              <a:ea typeface="Arial"/>
              <a:cs typeface="Arial"/>
              <a:sym typeface="Arial"/>
            </a:endParaRPr>
          </a:p>
          <a:p>
            <a:pPr indent="-248284" lvl="1" marL="496569" marR="0" rtl="0" algn="l">
              <a:lnSpc>
                <a:spcPct val="100000"/>
              </a:lnSpc>
              <a:spcBef>
                <a:spcPts val="0"/>
              </a:spcBef>
              <a:spcAft>
                <a:spcPts val="0"/>
              </a:spcAft>
              <a:buClr>
                <a:srgbClr val="FAF6EE"/>
              </a:buClr>
              <a:buSzPts val="2299"/>
              <a:buFont typeface="Arial"/>
              <a:buChar char="•"/>
            </a:pPr>
            <a:r>
              <a:rPr b="0" i="0" lang="en-US" sz="2299" u="none" cap="none" strike="noStrike">
                <a:solidFill>
                  <a:srgbClr val="FAF6EE"/>
                </a:solidFill>
                <a:latin typeface="Arial"/>
                <a:ea typeface="Arial"/>
                <a:cs typeface="Arial"/>
                <a:sym typeface="Arial"/>
              </a:rPr>
              <a:t>The long goodbye on a disappearing, ancestral island: a just retreat from Isle de Jean Charles </a:t>
            </a:r>
            <a:r>
              <a:rPr b="0" i="0" lang="en-US" sz="2299" u="sng" cap="none" strike="noStrike">
                <a:solidFill>
                  <a:srgbClr val="FAF6EE"/>
                </a:solidFill>
                <a:latin typeface="Arial"/>
                <a:ea typeface="Arial"/>
                <a:cs typeface="Arial"/>
                <a:sym typeface="Arial"/>
                <a:hlinkClick r:id="rId6">
                  <a:extLst>
                    <a:ext uri="{A12FA001-AC4F-418D-AE19-62706E023703}">
                      <ahyp:hlinkClr val="tx"/>
                    </a:ext>
                  </a:extLst>
                </a:hlinkClick>
              </a:rPr>
              <a:t>(Simms et al., 2021)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99"/>
              <a:buFont typeface="Arial"/>
              <a:buNone/>
            </a:pPr>
            <a:r>
              <a:t/>
            </a:r>
            <a:endParaRPr b="0" i="0" sz="2299" u="sng" cap="none" strike="noStrike">
              <a:solidFill>
                <a:srgbClr val="FAF6EE"/>
              </a:solidFill>
              <a:latin typeface="Arial"/>
              <a:ea typeface="Arial"/>
              <a:cs typeface="Arial"/>
              <a:sym typeface="Arial"/>
              <a:hlinkClick r:id="rId7">
                <a:extLst>
                  <a:ext uri="{A12FA001-AC4F-418D-AE19-62706E023703}">
                    <ahyp:hlinkClr val="tx"/>
                  </a:ext>
                </a:extLst>
              </a:hlinkClick>
            </a:endParaRPr>
          </a:p>
          <a:p>
            <a:pPr indent="0" lvl="0" marL="0" marR="0" rtl="0" algn="l">
              <a:lnSpc>
                <a:spcPct val="100000"/>
              </a:lnSpc>
              <a:spcBef>
                <a:spcPts val="0"/>
              </a:spcBef>
              <a:spcAft>
                <a:spcPts val="0"/>
              </a:spcAft>
              <a:buClr>
                <a:srgbClr val="000000"/>
              </a:buClr>
              <a:buSzPts val="2299"/>
              <a:buFont typeface="Arial"/>
              <a:buNone/>
            </a:pPr>
            <a:r>
              <a:rPr b="0" i="0" lang="en-US" sz="2299" u="none" cap="none" strike="noStrike">
                <a:solidFill>
                  <a:srgbClr val="FAF6EE"/>
                </a:solidFill>
                <a:latin typeface="Arial"/>
                <a:ea typeface="Arial"/>
                <a:cs typeface="Arial"/>
                <a:sym typeface="Arial"/>
              </a:rPr>
              <a:t>Supplemental:</a:t>
            </a:r>
            <a:endParaRPr b="0" i="0" sz="1400" u="none" cap="none" strike="noStrike">
              <a:solidFill>
                <a:srgbClr val="000000"/>
              </a:solidFill>
              <a:latin typeface="Arial"/>
              <a:ea typeface="Arial"/>
              <a:cs typeface="Arial"/>
              <a:sym typeface="Arial"/>
            </a:endParaRPr>
          </a:p>
          <a:p>
            <a:pPr indent="-248284" lvl="1" marL="496569" marR="0" rtl="0" algn="l">
              <a:lnSpc>
                <a:spcPct val="100000"/>
              </a:lnSpc>
              <a:spcBef>
                <a:spcPts val="1000"/>
              </a:spcBef>
              <a:spcAft>
                <a:spcPts val="0"/>
              </a:spcAft>
              <a:buClr>
                <a:srgbClr val="FAF6EE"/>
              </a:buClr>
              <a:buSzPts val="2299"/>
              <a:buFont typeface="Arial"/>
              <a:buChar char="•"/>
            </a:pPr>
            <a:r>
              <a:rPr b="0" i="0" lang="en-US" sz="2299" u="sng" cap="none" strike="noStrike">
                <a:solidFill>
                  <a:srgbClr val="FAF6EE"/>
                </a:solidFill>
                <a:latin typeface="Arial"/>
                <a:ea typeface="Arial"/>
                <a:cs typeface="Arial"/>
                <a:sym typeface="Arial"/>
                <a:hlinkClick r:id="rId8">
                  <a:extLst>
                    <a:ext uri="{A12FA001-AC4F-418D-AE19-62706E023703}">
                      <ahyp:hlinkClr val="tx"/>
                    </a:ext>
                  </a:extLst>
                </a:hlinkClick>
              </a:rPr>
              <a:t>Fact Sheet 13: Displacement, Climate &amp; The Data Gap - IFRC</a:t>
            </a:r>
            <a:endParaRPr b="0" i="0" sz="1400" u="none" cap="none" strike="noStrike">
              <a:solidFill>
                <a:srgbClr val="000000"/>
              </a:solidFill>
              <a:latin typeface="Arial"/>
              <a:ea typeface="Arial"/>
              <a:cs typeface="Arial"/>
              <a:sym typeface="Arial"/>
            </a:endParaRPr>
          </a:p>
          <a:p>
            <a:pPr indent="-248284" lvl="1" marL="496569" marR="0" rtl="0" algn="l">
              <a:lnSpc>
                <a:spcPct val="100000"/>
              </a:lnSpc>
              <a:spcBef>
                <a:spcPts val="0"/>
              </a:spcBef>
              <a:spcAft>
                <a:spcPts val="0"/>
              </a:spcAft>
              <a:buClr>
                <a:srgbClr val="FAF6EE"/>
              </a:buClr>
              <a:buSzPts val="2299"/>
              <a:buFont typeface="Arial"/>
              <a:buChar char="•"/>
            </a:pPr>
            <a:r>
              <a:rPr b="0" i="0" lang="en-US" sz="2299" u="none" cap="none" strike="noStrike">
                <a:solidFill>
                  <a:srgbClr val="FAF6EE"/>
                </a:solidFill>
                <a:latin typeface="Arial"/>
                <a:ea typeface="Arial"/>
                <a:cs typeface="Arial"/>
                <a:sym typeface="Arial"/>
              </a:rPr>
              <a:t>(In)justice in modelled climate futures: A review of integrated assessment modelling critiques through a justice lens </a:t>
            </a:r>
            <a:r>
              <a:rPr b="0" i="0" lang="en-US" sz="2299" u="sng" cap="none" strike="noStrike">
                <a:solidFill>
                  <a:srgbClr val="FAF6EE"/>
                </a:solidFill>
                <a:latin typeface="Arial"/>
                <a:ea typeface="Arial"/>
                <a:cs typeface="Arial"/>
                <a:sym typeface="Arial"/>
                <a:hlinkClick r:id="rId9">
                  <a:extLst>
                    <a:ext uri="{A12FA001-AC4F-418D-AE19-62706E023703}">
                      <ahyp:hlinkClr val="tx"/>
                    </a:ext>
                  </a:extLst>
                </a:hlinkClick>
              </a:rPr>
              <a:t>(Rubiano Rivadeneira &amp; Carton, 2022)</a:t>
            </a:r>
            <a:endParaRPr b="0" i="0" sz="1400" u="none" cap="none" strike="noStrike">
              <a:solidFill>
                <a:srgbClr val="000000"/>
              </a:solidFill>
              <a:latin typeface="Arial"/>
              <a:ea typeface="Arial"/>
              <a:cs typeface="Arial"/>
              <a:sym typeface="Arial"/>
            </a:endParaRPr>
          </a:p>
        </p:txBody>
      </p:sp>
      <p:sp>
        <p:nvSpPr>
          <p:cNvPr id="548" name="Google Shape;548;p27"/>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549" name="Google Shape;549;p27"/>
          <p:cNvGrpSpPr/>
          <p:nvPr/>
        </p:nvGrpSpPr>
        <p:grpSpPr>
          <a:xfrm>
            <a:off x="14169775" y="1252787"/>
            <a:ext cx="2057400" cy="458700"/>
            <a:chOff x="12939425" y="2524100"/>
            <a:chExt cx="2057400" cy="458700"/>
          </a:xfrm>
        </p:grpSpPr>
        <p:sp>
          <p:nvSpPr>
            <p:cNvPr id="550" name="Google Shape;550;p27"/>
            <p:cNvSpPr/>
            <p:nvPr/>
          </p:nvSpPr>
          <p:spPr>
            <a:xfrm>
              <a:off x="12939425" y="2524100"/>
              <a:ext cx="2057400" cy="458700"/>
            </a:xfrm>
            <a:prstGeom prst="roundRect">
              <a:avLst>
                <a:gd fmla="val 45896" name="adj"/>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51" name="Google Shape;551;p27"/>
            <p:cNvSpPr txBox="1"/>
            <p:nvPr/>
          </p:nvSpPr>
          <p:spPr>
            <a:xfrm>
              <a:off x="13152875" y="2599550"/>
              <a:ext cx="16305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000"/>
                <a:buFont typeface="Arial"/>
                <a:buNone/>
              </a:pPr>
              <a:r>
                <a:rPr b="0" i="0" lang="en-US" sz="2000" u="none" cap="none" strike="noStrike">
                  <a:solidFill>
                    <a:schemeClr val="accent1"/>
                  </a:solidFill>
                  <a:latin typeface="Arial"/>
                  <a:ea typeface="Arial"/>
                  <a:cs typeface="Arial"/>
                  <a:sym typeface="Arial"/>
                </a:rPr>
                <a:t>RESOURCES</a:t>
              </a:r>
              <a:endParaRPr b="0" i="0" sz="1400" u="none" cap="none" strike="noStrike">
                <a:solidFill>
                  <a:schemeClr val="accent1"/>
                </a:solidFill>
                <a:latin typeface="Arial"/>
                <a:ea typeface="Arial"/>
                <a:cs typeface="Arial"/>
                <a:sym typeface="Arial"/>
              </a:endParaRPr>
            </a:p>
          </p:txBody>
        </p:sp>
      </p:grpSp>
      <p:grpSp>
        <p:nvGrpSpPr>
          <p:cNvPr id="552" name="Google Shape;552;p27"/>
          <p:cNvGrpSpPr/>
          <p:nvPr/>
        </p:nvGrpSpPr>
        <p:grpSpPr>
          <a:xfrm>
            <a:off x="962027" y="1003725"/>
            <a:ext cx="8746176" cy="458700"/>
            <a:chOff x="962027" y="1003725"/>
            <a:chExt cx="8746176" cy="458700"/>
          </a:xfrm>
        </p:grpSpPr>
        <p:sp>
          <p:nvSpPr>
            <p:cNvPr id="553" name="Google Shape;553;p27"/>
            <p:cNvSpPr/>
            <p:nvPr/>
          </p:nvSpPr>
          <p:spPr>
            <a:xfrm>
              <a:off x="962027" y="1003725"/>
              <a:ext cx="24144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54" name="Google Shape;554;p27"/>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CASE STUDY #3</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58" name="Shape 558"/>
        <p:cNvGrpSpPr/>
        <p:nvPr/>
      </p:nvGrpSpPr>
      <p:grpSpPr>
        <a:xfrm>
          <a:off x="0" y="0"/>
          <a:ext cx="0" cy="0"/>
          <a:chOff x="0" y="0"/>
          <a:chExt cx="0" cy="0"/>
        </a:xfrm>
      </p:grpSpPr>
      <p:sp>
        <p:nvSpPr>
          <p:cNvPr id="559" name="Google Shape;559;p28"/>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560" name="Google Shape;560;p28"/>
          <p:cNvSpPr/>
          <p:nvPr/>
        </p:nvSpPr>
        <p:spPr>
          <a:xfrm>
            <a:off x="12109962" y="0"/>
            <a:ext cx="7108723" cy="10287000"/>
          </a:xfrm>
          <a:custGeom>
            <a:rect b="b" l="l" r="r" t="t"/>
            <a:pathLst>
              <a:path extrusionOk="0" h="2709333" w="1872256">
                <a:moveTo>
                  <a:pt x="0" y="0"/>
                </a:moveTo>
                <a:lnTo>
                  <a:pt x="1872256" y="0"/>
                </a:lnTo>
                <a:lnTo>
                  <a:pt x="1872256" y="2709333"/>
                </a:lnTo>
                <a:lnTo>
                  <a:pt x="0" y="2709333"/>
                </a:lnTo>
                <a:close/>
              </a:path>
            </a:pathLst>
          </a:custGeom>
          <a:solidFill>
            <a:srgbClr val="5B85A9"/>
          </a:solidFill>
          <a:ln>
            <a:noFill/>
          </a:ln>
        </p:spPr>
      </p:sp>
      <p:sp>
        <p:nvSpPr>
          <p:cNvPr id="561" name="Google Shape;561;p28"/>
          <p:cNvSpPr txBox="1"/>
          <p:nvPr/>
        </p:nvSpPr>
        <p:spPr>
          <a:xfrm>
            <a:off x="1028700" y="3092632"/>
            <a:ext cx="10425600" cy="333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Beyond the Module</a:t>
            </a:r>
            <a:endParaRPr b="0" i="0" sz="1400" u="none" cap="none" strike="noStrike">
              <a:solidFill>
                <a:srgbClr val="000000"/>
              </a:solidFill>
              <a:latin typeface="Arial"/>
              <a:ea typeface="Arial"/>
              <a:cs typeface="Arial"/>
              <a:sym typeface="Arial"/>
            </a:endParaRPr>
          </a:p>
        </p:txBody>
      </p:sp>
      <p:sp>
        <p:nvSpPr>
          <p:cNvPr id="562" name="Google Shape;562;p28"/>
          <p:cNvSpPr txBox="1"/>
          <p:nvPr/>
        </p:nvSpPr>
        <p:spPr>
          <a:xfrm>
            <a:off x="1028700" y="6682922"/>
            <a:ext cx="101463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6</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70" name="Shape 570"/>
        <p:cNvGrpSpPr/>
        <p:nvPr/>
      </p:nvGrpSpPr>
      <p:grpSpPr>
        <a:xfrm>
          <a:off x="0" y="0"/>
          <a:ext cx="0" cy="0"/>
          <a:chOff x="0" y="0"/>
          <a:chExt cx="0" cy="0"/>
        </a:xfrm>
      </p:grpSpPr>
      <p:sp>
        <p:nvSpPr>
          <p:cNvPr id="571" name="Google Shape;571;p29"/>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572" name="Google Shape;572;p29"/>
          <p:cNvGrpSpPr/>
          <p:nvPr/>
        </p:nvGrpSpPr>
        <p:grpSpPr>
          <a:xfrm>
            <a:off x="1028700" y="1846822"/>
            <a:ext cx="10563074" cy="7158219"/>
            <a:chOff x="0" y="66675"/>
            <a:chExt cx="14084100" cy="9544292"/>
          </a:xfrm>
        </p:grpSpPr>
        <p:sp>
          <p:nvSpPr>
            <p:cNvPr id="573" name="Google Shape;573;p29"/>
            <p:cNvSpPr txBox="1"/>
            <p:nvPr/>
          </p:nvSpPr>
          <p:spPr>
            <a:xfrm>
              <a:off x="0" y="66675"/>
              <a:ext cx="140841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Data Justice Assessment Tool </a:t>
              </a:r>
              <a:endParaRPr b="0" i="0" sz="1400" u="none" cap="none" strike="noStrike">
                <a:solidFill>
                  <a:srgbClr val="000000"/>
                </a:solidFill>
                <a:latin typeface="Arial"/>
                <a:ea typeface="Arial"/>
                <a:cs typeface="Arial"/>
                <a:sym typeface="Arial"/>
              </a:endParaRPr>
            </a:p>
          </p:txBody>
        </p:sp>
        <p:sp>
          <p:nvSpPr>
            <p:cNvPr id="574" name="Google Shape;574;p29"/>
            <p:cNvSpPr txBox="1"/>
            <p:nvPr/>
          </p:nvSpPr>
          <p:spPr>
            <a:xfrm>
              <a:off x="0" y="3964967"/>
              <a:ext cx="14084100" cy="56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Develop an Environmental Data Justice Assessment Tool designed to evaluate datasets, data collection processes, and governance structures through a justice-centered lens. This tool should include criteria to assess inclusivity, community engagement, data transparency, and equitable access. Develop clear instructions for users, specifying how to score or weigh different aspects of data practices. Define the target audience - whether policymakers, environmental researchers, or community organizations - ensuring that the tool supports informed, equity-focused decision-making in environmental data governance. </a:t>
              </a:r>
              <a:r>
                <a:rPr b="0" i="1" lang="en-US" sz="2501" u="none" cap="none" strike="noStrike">
                  <a:solidFill>
                    <a:srgbClr val="4A4849"/>
                  </a:solidFill>
                  <a:latin typeface="Arial"/>
                  <a:ea typeface="Arial"/>
                  <a:cs typeface="Arial"/>
                  <a:sym typeface="Arial"/>
                </a:rPr>
                <a:t>Include recommendations for improving data practices based on assessment outomes, emphasizing solutions that prioritize marginalized communities.</a:t>
              </a:r>
              <a:endParaRPr b="0" i="0" sz="1400" u="none" cap="none" strike="noStrike">
                <a:solidFill>
                  <a:srgbClr val="000000"/>
                </a:solidFill>
                <a:latin typeface="Arial"/>
                <a:ea typeface="Arial"/>
                <a:cs typeface="Arial"/>
                <a:sym typeface="Arial"/>
              </a:endParaRPr>
            </a:p>
          </p:txBody>
        </p:sp>
        <p:sp>
          <p:nvSpPr>
            <p:cNvPr id="575" name="Google Shape;575;p29"/>
            <p:cNvSpPr txBox="1"/>
            <p:nvPr/>
          </p:nvSpPr>
          <p:spPr>
            <a:xfrm>
              <a:off x="0" y="3295178"/>
              <a:ext cx="140841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Prompt Suggestion</a:t>
              </a:r>
              <a:endParaRPr b="0" i="0" sz="1400" u="none" cap="none" strike="noStrike">
                <a:solidFill>
                  <a:srgbClr val="000000"/>
                </a:solidFill>
                <a:latin typeface="Arial"/>
                <a:ea typeface="Arial"/>
                <a:cs typeface="Arial"/>
                <a:sym typeface="Arial"/>
              </a:endParaRPr>
            </a:p>
          </p:txBody>
        </p:sp>
      </p:grpSp>
      <p:sp>
        <p:nvSpPr>
          <p:cNvPr id="576" name="Google Shape;576;p29"/>
          <p:cNvSpPr/>
          <p:nvPr/>
        </p:nvSpPr>
        <p:spPr>
          <a:xfrm>
            <a:off x="12109962" y="0"/>
            <a:ext cx="6177546" cy="9715500"/>
          </a:xfrm>
          <a:custGeom>
            <a:rect b="b" l="l" r="r" t="t"/>
            <a:pathLst>
              <a:path extrusionOk="0" h="1278300" w="812800">
                <a:moveTo>
                  <a:pt x="0" y="0"/>
                </a:moveTo>
                <a:lnTo>
                  <a:pt x="812800" y="0"/>
                </a:lnTo>
                <a:lnTo>
                  <a:pt x="812800" y="1278300"/>
                </a:lnTo>
                <a:lnTo>
                  <a:pt x="0" y="1278300"/>
                </a:lnTo>
                <a:close/>
              </a:path>
            </a:pathLst>
          </a:custGeom>
          <a:blipFill rotWithShape="1">
            <a:blip r:embed="rId3">
              <a:alphaModFix/>
            </a:blip>
            <a:stretch>
              <a:fillRect b="0" l="-19420" r="-116611" t="0"/>
            </a:stretch>
          </a:blipFill>
          <a:ln>
            <a:noFill/>
          </a:ln>
        </p:spPr>
      </p:sp>
      <p:sp>
        <p:nvSpPr>
          <p:cNvPr id="577" name="Google Shape;577;p29"/>
          <p:cNvSpPr/>
          <p:nvPr/>
        </p:nvSpPr>
        <p:spPr>
          <a:xfrm>
            <a:off x="12109962" y="9715500"/>
            <a:ext cx="6177546" cy="571500"/>
          </a:xfrm>
          <a:custGeom>
            <a:rect b="b" l="l" r="r" t="t"/>
            <a:pathLst>
              <a:path extrusionOk="0" h="150519" w="1627008">
                <a:moveTo>
                  <a:pt x="0" y="0"/>
                </a:moveTo>
                <a:lnTo>
                  <a:pt x="1627008" y="0"/>
                </a:lnTo>
                <a:lnTo>
                  <a:pt x="1627008" y="150519"/>
                </a:lnTo>
                <a:lnTo>
                  <a:pt x="0" y="150519"/>
                </a:lnTo>
                <a:close/>
              </a:path>
            </a:pathLst>
          </a:custGeom>
          <a:solidFill>
            <a:srgbClr val="5B85A9"/>
          </a:solidFill>
          <a:ln>
            <a:noFill/>
          </a:ln>
        </p:spPr>
      </p:sp>
      <p:sp>
        <p:nvSpPr>
          <p:cNvPr id="578" name="Google Shape;578;p29"/>
          <p:cNvSpPr txBox="1"/>
          <p:nvPr/>
        </p:nvSpPr>
        <p:spPr>
          <a:xfrm>
            <a:off x="12109937" y="8893513"/>
            <a:ext cx="6177600" cy="716100"/>
          </a:xfrm>
          <a:prstGeom prst="rect">
            <a:avLst/>
          </a:prstGeom>
          <a:noFill/>
          <a:ln>
            <a:noFill/>
          </a:ln>
        </p:spPr>
        <p:txBody>
          <a:bodyPr anchorCtr="0" anchor="ctr" bIns="50800" lIns="50800" spcFirstLastPara="1" rIns="50800" wrap="square" tIns="50800">
            <a:noAutofit/>
          </a:bodyPr>
          <a:lstStyle/>
          <a:p>
            <a:pPr indent="0" lvl="0" marL="0" marR="0" rtl="0" algn="ctr">
              <a:lnSpc>
                <a:spcPct val="140025"/>
              </a:lnSpc>
              <a:spcBef>
                <a:spcPts val="0"/>
              </a:spcBef>
              <a:spcAft>
                <a:spcPts val="0"/>
              </a:spcAft>
              <a:buClr>
                <a:srgbClr val="000000"/>
              </a:buClr>
              <a:buSzPts val="1599"/>
              <a:buFont typeface="Arial"/>
              <a:buNone/>
            </a:pPr>
            <a:r>
              <a:rPr b="0" i="0" lang="en-US" sz="1599" u="none" cap="none" strike="noStrike">
                <a:solidFill>
                  <a:srgbClr val="FFFFFF"/>
                </a:solidFill>
                <a:latin typeface="Arial"/>
                <a:ea typeface="Arial"/>
                <a:cs typeface="Arial"/>
                <a:sym typeface="Arial"/>
              </a:rPr>
              <a:t>Photo by </a:t>
            </a:r>
            <a:r>
              <a:rPr b="0" i="0" lang="en-US" sz="1599" u="sng" cap="none" strike="noStrike">
                <a:solidFill>
                  <a:srgbClr val="FFFFFF"/>
                </a:solidFill>
                <a:latin typeface="Arial"/>
                <a:ea typeface="Arial"/>
                <a:cs typeface="Arial"/>
                <a:sym typeface="Arial"/>
                <a:hlinkClick r:id="rId4">
                  <a:extLst>
                    <a:ext uri="{A12FA001-AC4F-418D-AE19-62706E023703}">
                      <ahyp:hlinkClr val="tx"/>
                    </a:ext>
                  </a:extLst>
                </a:hlinkClick>
              </a:rPr>
              <a:t>Claudio Schwarz</a:t>
            </a:r>
            <a:r>
              <a:rPr b="0" i="0" lang="en-US" sz="1599" u="none" cap="none" strike="noStrike">
                <a:solidFill>
                  <a:srgbClr val="FFFFFF"/>
                </a:solidFill>
                <a:latin typeface="Arial"/>
                <a:ea typeface="Arial"/>
                <a:cs typeface="Arial"/>
                <a:sym typeface="Arial"/>
              </a:rPr>
              <a:t> on </a:t>
            </a:r>
            <a:r>
              <a:rPr b="0" i="0" lang="en-US" sz="1599" u="sng" cap="none" strike="noStrike">
                <a:solidFill>
                  <a:srgbClr val="FFFFFF"/>
                </a:solidFill>
                <a:latin typeface="Arial"/>
                <a:ea typeface="Arial"/>
                <a:cs typeface="Arial"/>
                <a:sym typeface="Arial"/>
                <a:hlinkClick r:id="rId5">
                  <a:extLst>
                    <a:ext uri="{A12FA001-AC4F-418D-AE19-62706E023703}">
                      <ahyp:hlinkClr val="tx"/>
                    </a:ext>
                  </a:extLst>
                </a:hlinkClick>
              </a:rPr>
              <a:t>Unsplash</a:t>
            </a:r>
            <a:endParaRPr b="0" i="0" sz="1400" u="none" cap="none" strike="noStrike">
              <a:solidFill>
                <a:srgbClr val="000000"/>
              </a:solidFill>
              <a:latin typeface="Arial"/>
              <a:ea typeface="Arial"/>
              <a:cs typeface="Arial"/>
              <a:sym typeface="Arial"/>
            </a:endParaRPr>
          </a:p>
        </p:txBody>
      </p:sp>
      <p:grpSp>
        <p:nvGrpSpPr>
          <p:cNvPr id="579" name="Google Shape;579;p29"/>
          <p:cNvGrpSpPr/>
          <p:nvPr/>
        </p:nvGrpSpPr>
        <p:grpSpPr>
          <a:xfrm>
            <a:off x="962033" y="1003725"/>
            <a:ext cx="8746170" cy="458700"/>
            <a:chOff x="962033" y="1003725"/>
            <a:chExt cx="8746170" cy="458700"/>
          </a:xfrm>
        </p:grpSpPr>
        <p:sp>
          <p:nvSpPr>
            <p:cNvPr id="580" name="Google Shape;580;p29"/>
            <p:cNvSpPr/>
            <p:nvPr/>
          </p:nvSpPr>
          <p:spPr>
            <a:xfrm>
              <a:off x="962033" y="1003725"/>
              <a:ext cx="30276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81" name="Google Shape;581;p29"/>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PROJECT OPTION #1</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19" name="Shape 119"/>
        <p:cNvGrpSpPr/>
        <p:nvPr/>
      </p:nvGrpSpPr>
      <p:grpSpPr>
        <a:xfrm>
          <a:off x="0" y="0"/>
          <a:ext cx="0" cy="0"/>
          <a:chOff x="0" y="0"/>
          <a:chExt cx="0" cy="0"/>
        </a:xfrm>
      </p:grpSpPr>
      <p:sp>
        <p:nvSpPr>
          <p:cNvPr id="120" name="Google Shape;120;p3"/>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121" name="Google Shape;121;p3"/>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Learning Objectives </a:t>
            </a:r>
            <a:endParaRPr b="0" i="0" sz="1400" u="none" cap="none" strike="noStrike">
              <a:solidFill>
                <a:srgbClr val="000000"/>
              </a:solidFill>
              <a:latin typeface="Arial"/>
              <a:ea typeface="Arial"/>
              <a:cs typeface="Arial"/>
              <a:sym typeface="Arial"/>
            </a:endParaRPr>
          </a:p>
        </p:txBody>
      </p:sp>
      <p:sp>
        <p:nvSpPr>
          <p:cNvPr id="122" name="Google Shape;122;p3"/>
          <p:cNvSpPr txBox="1"/>
          <p:nvPr/>
        </p:nvSpPr>
        <p:spPr>
          <a:xfrm>
            <a:off x="13526796" y="3662914"/>
            <a:ext cx="3772200" cy="19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99"/>
              <a:buFont typeface="Arial"/>
              <a:buNone/>
            </a:pPr>
            <a:r>
              <a:rPr b="1" i="0" lang="en-US" sz="3199" u="none" cap="none" strike="noStrike">
                <a:solidFill>
                  <a:srgbClr val="4A4849"/>
                </a:solidFill>
                <a:latin typeface="Arial"/>
                <a:ea typeface="Arial"/>
                <a:cs typeface="Arial"/>
                <a:sym typeface="Arial"/>
              </a:rPr>
              <a:t>Explore</a:t>
            </a:r>
            <a:r>
              <a:rPr b="0" i="0" lang="en-US" sz="3199" u="none" cap="none" strike="noStrike">
                <a:solidFill>
                  <a:srgbClr val="4A4849"/>
                </a:solidFill>
                <a:latin typeface="Arial"/>
                <a:ea typeface="Arial"/>
                <a:cs typeface="Arial"/>
                <a:sym typeface="Arial"/>
              </a:rPr>
              <a:t> case studies, principles, and frameworks in data justice. </a:t>
            </a:r>
            <a:endParaRPr b="0" i="0" sz="1400" u="none" cap="none" strike="noStrike">
              <a:solidFill>
                <a:srgbClr val="000000"/>
              </a:solidFill>
              <a:latin typeface="Arial"/>
              <a:ea typeface="Arial"/>
              <a:cs typeface="Arial"/>
              <a:sym typeface="Arial"/>
            </a:endParaRPr>
          </a:p>
        </p:txBody>
      </p:sp>
      <p:sp>
        <p:nvSpPr>
          <p:cNvPr id="123" name="Google Shape;123;p3"/>
          <p:cNvSpPr txBox="1"/>
          <p:nvPr/>
        </p:nvSpPr>
        <p:spPr>
          <a:xfrm>
            <a:off x="9362132" y="3662914"/>
            <a:ext cx="3772200" cy="19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99"/>
              <a:buFont typeface="Arial"/>
              <a:buNone/>
            </a:pPr>
            <a:r>
              <a:rPr b="1" i="0" lang="en-US" sz="3199" u="none" cap="none" strike="noStrike">
                <a:solidFill>
                  <a:srgbClr val="4A4849"/>
                </a:solidFill>
                <a:latin typeface="Arial"/>
                <a:ea typeface="Arial"/>
                <a:cs typeface="Arial"/>
                <a:sym typeface="Arial"/>
              </a:rPr>
              <a:t>Examine </a:t>
            </a:r>
            <a:r>
              <a:rPr b="0" i="0" lang="en-US" sz="3199" u="none" cap="none" strike="noStrike">
                <a:solidFill>
                  <a:srgbClr val="4A4849"/>
                </a:solidFill>
                <a:latin typeface="Arial"/>
                <a:ea typeface="Arial"/>
                <a:cs typeface="Arial"/>
                <a:sym typeface="Arial"/>
              </a:rPr>
              <a:t>dominant approaches to environmental data collection. </a:t>
            </a:r>
            <a:endParaRPr b="0" i="0" sz="1400" u="none" cap="none" strike="noStrike">
              <a:solidFill>
                <a:srgbClr val="000000"/>
              </a:solidFill>
              <a:latin typeface="Arial"/>
              <a:ea typeface="Arial"/>
              <a:cs typeface="Arial"/>
              <a:sym typeface="Arial"/>
            </a:endParaRPr>
          </a:p>
        </p:txBody>
      </p:sp>
      <p:sp>
        <p:nvSpPr>
          <p:cNvPr id="124" name="Google Shape;124;p3"/>
          <p:cNvSpPr txBox="1"/>
          <p:nvPr/>
        </p:nvSpPr>
        <p:spPr>
          <a:xfrm>
            <a:off x="5197450" y="3666300"/>
            <a:ext cx="3289200" cy="344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99"/>
              <a:buFont typeface="Arial"/>
              <a:buNone/>
            </a:pPr>
            <a:r>
              <a:rPr b="1" i="0" lang="en-US" sz="3199" u="none" cap="none" strike="noStrike">
                <a:solidFill>
                  <a:srgbClr val="4A4849"/>
                </a:solidFill>
                <a:latin typeface="Arial"/>
                <a:ea typeface="Arial"/>
                <a:cs typeface="Arial"/>
                <a:sym typeface="Arial"/>
              </a:rPr>
              <a:t>Discuss </a:t>
            </a:r>
            <a:r>
              <a:rPr b="0" i="0" lang="en-US" sz="3199" u="none" cap="none" strike="noStrike">
                <a:solidFill>
                  <a:srgbClr val="4A4849"/>
                </a:solidFill>
                <a:latin typeface="Arial"/>
                <a:ea typeface="Arial"/>
                <a:cs typeface="Arial"/>
                <a:sym typeface="Arial"/>
              </a:rPr>
              <a:t>the role of community- driven data initiatives in facilitating more equitable decision-making.  </a:t>
            </a:r>
            <a:endParaRPr b="0" i="0" sz="1400" u="none" cap="none" strike="noStrike">
              <a:solidFill>
                <a:srgbClr val="000000"/>
              </a:solidFill>
              <a:latin typeface="Arial"/>
              <a:ea typeface="Arial"/>
              <a:cs typeface="Arial"/>
              <a:sym typeface="Arial"/>
            </a:endParaRPr>
          </a:p>
        </p:txBody>
      </p:sp>
      <p:sp>
        <p:nvSpPr>
          <p:cNvPr id="125" name="Google Shape;125;p3"/>
          <p:cNvSpPr txBox="1"/>
          <p:nvPr/>
        </p:nvSpPr>
        <p:spPr>
          <a:xfrm>
            <a:off x="1030925" y="3662925"/>
            <a:ext cx="3772200" cy="295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99"/>
              <a:buFont typeface="Arial"/>
              <a:buNone/>
            </a:pPr>
            <a:r>
              <a:rPr b="1" i="0" lang="en-US" sz="3199" u="none" cap="none" strike="noStrike">
                <a:solidFill>
                  <a:srgbClr val="4A4849"/>
                </a:solidFill>
                <a:latin typeface="Arial"/>
                <a:ea typeface="Arial"/>
                <a:cs typeface="Arial"/>
                <a:sym typeface="Arial"/>
              </a:rPr>
              <a:t>Understand</a:t>
            </a:r>
            <a:r>
              <a:rPr b="0" i="0" lang="en-US" sz="3199" u="none" cap="none" strike="noStrike">
                <a:solidFill>
                  <a:srgbClr val="4A4849"/>
                </a:solidFill>
                <a:latin typeface="Arial"/>
                <a:ea typeface="Arial"/>
                <a:cs typeface="Arial"/>
                <a:sym typeface="Arial"/>
              </a:rPr>
              <a:t> different aspects of the  relationship between climate justice and environmental data. </a:t>
            </a:r>
            <a:endParaRPr b="0" i="0" sz="1400" u="none" cap="none" strike="noStrike">
              <a:solidFill>
                <a:srgbClr val="000000"/>
              </a:solidFill>
              <a:latin typeface="Arial"/>
              <a:ea typeface="Arial"/>
              <a:cs typeface="Arial"/>
              <a:sym typeface="Arial"/>
            </a:endParaRPr>
          </a:p>
        </p:txBody>
      </p:sp>
      <p:grpSp>
        <p:nvGrpSpPr>
          <p:cNvPr id="126" name="Google Shape;126;p3"/>
          <p:cNvGrpSpPr/>
          <p:nvPr/>
        </p:nvGrpSpPr>
        <p:grpSpPr>
          <a:xfrm>
            <a:off x="1032775" y="2712900"/>
            <a:ext cx="3289104" cy="716100"/>
            <a:chOff x="1032775" y="2712900"/>
            <a:chExt cx="3289104" cy="716100"/>
          </a:xfrm>
        </p:grpSpPr>
        <p:sp>
          <p:nvSpPr>
            <p:cNvPr id="127" name="Google Shape;127;p3"/>
            <p:cNvSpPr/>
            <p:nvPr/>
          </p:nvSpPr>
          <p:spPr>
            <a:xfrm>
              <a:off x="1032775" y="2712900"/>
              <a:ext cx="912900" cy="716100"/>
            </a:xfrm>
            <a:prstGeom prst="roundRect">
              <a:avLst>
                <a:gd fmla="val 45018"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8" name="Google Shape;128;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999"/>
                <a:buFont typeface="Arial"/>
                <a:buNone/>
              </a:pPr>
              <a:r>
                <a:rPr b="1" i="0" lang="en-US" sz="3999" u="none" cap="none" strike="noStrike">
                  <a:solidFill>
                    <a:srgbClr val="FAF6EE"/>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grpSp>
      <p:grpSp>
        <p:nvGrpSpPr>
          <p:cNvPr id="129" name="Google Shape;129;p3"/>
          <p:cNvGrpSpPr/>
          <p:nvPr/>
        </p:nvGrpSpPr>
        <p:grpSpPr>
          <a:xfrm>
            <a:off x="5197450" y="2712900"/>
            <a:ext cx="3289104" cy="716100"/>
            <a:chOff x="5197450" y="2712900"/>
            <a:chExt cx="3289104" cy="716100"/>
          </a:xfrm>
        </p:grpSpPr>
        <p:sp>
          <p:nvSpPr>
            <p:cNvPr id="130" name="Google Shape;130;p3"/>
            <p:cNvSpPr/>
            <p:nvPr/>
          </p:nvSpPr>
          <p:spPr>
            <a:xfrm>
              <a:off x="5197450" y="2712900"/>
              <a:ext cx="912900" cy="716100"/>
            </a:xfrm>
            <a:prstGeom prst="roundRect">
              <a:avLst>
                <a:gd fmla="val 45018"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1" name="Google Shape;131;p3"/>
            <p:cNvSpPr txBox="1"/>
            <p:nvPr/>
          </p:nvSpPr>
          <p:spPr>
            <a:xfrm>
              <a:off x="5385754"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999"/>
                <a:buFont typeface="Arial"/>
                <a:buNone/>
              </a:pPr>
              <a:r>
                <a:rPr b="1" i="0" lang="en-US" sz="3999" u="none" cap="none" strike="noStrike">
                  <a:solidFill>
                    <a:srgbClr val="FAF6EE"/>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grpSp>
      <p:grpSp>
        <p:nvGrpSpPr>
          <p:cNvPr id="132" name="Google Shape;132;p3"/>
          <p:cNvGrpSpPr/>
          <p:nvPr/>
        </p:nvGrpSpPr>
        <p:grpSpPr>
          <a:xfrm>
            <a:off x="9362125" y="2712900"/>
            <a:ext cx="3289104" cy="716100"/>
            <a:chOff x="9362125" y="2712900"/>
            <a:chExt cx="3289104" cy="716100"/>
          </a:xfrm>
        </p:grpSpPr>
        <p:sp>
          <p:nvSpPr>
            <p:cNvPr id="133" name="Google Shape;133;p3"/>
            <p:cNvSpPr/>
            <p:nvPr/>
          </p:nvSpPr>
          <p:spPr>
            <a:xfrm>
              <a:off x="9362125" y="2712900"/>
              <a:ext cx="912900" cy="716100"/>
            </a:xfrm>
            <a:prstGeom prst="roundRect">
              <a:avLst>
                <a:gd fmla="val 45018"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4" name="Google Shape;134;p3"/>
            <p:cNvSpPr txBox="1"/>
            <p:nvPr/>
          </p:nvSpPr>
          <p:spPr>
            <a:xfrm>
              <a:off x="955042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999"/>
                <a:buFont typeface="Arial"/>
                <a:buNone/>
              </a:pPr>
              <a:r>
                <a:rPr b="1" i="0" lang="en-US" sz="3999" u="none" cap="none" strike="noStrike">
                  <a:solidFill>
                    <a:srgbClr val="FAF6EE"/>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grpSp>
      <p:grpSp>
        <p:nvGrpSpPr>
          <p:cNvPr id="135" name="Google Shape;135;p3"/>
          <p:cNvGrpSpPr/>
          <p:nvPr/>
        </p:nvGrpSpPr>
        <p:grpSpPr>
          <a:xfrm>
            <a:off x="13526800" y="2712900"/>
            <a:ext cx="3289104" cy="716100"/>
            <a:chOff x="13526800" y="2712900"/>
            <a:chExt cx="3289104" cy="716100"/>
          </a:xfrm>
        </p:grpSpPr>
        <p:sp>
          <p:nvSpPr>
            <p:cNvPr id="136" name="Google Shape;136;p3"/>
            <p:cNvSpPr/>
            <p:nvPr/>
          </p:nvSpPr>
          <p:spPr>
            <a:xfrm>
              <a:off x="13526800" y="2712900"/>
              <a:ext cx="912900" cy="716100"/>
            </a:xfrm>
            <a:prstGeom prst="roundRect">
              <a:avLst>
                <a:gd fmla="val 45018"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7" name="Google Shape;137;p3"/>
            <p:cNvSpPr txBox="1"/>
            <p:nvPr/>
          </p:nvSpPr>
          <p:spPr>
            <a:xfrm>
              <a:off x="13715104"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999"/>
                <a:buFont typeface="Arial"/>
                <a:buNone/>
              </a:pPr>
              <a:r>
                <a:rPr b="1" i="0" lang="en-US" sz="3999" u="none" cap="none" strike="noStrike">
                  <a:solidFill>
                    <a:srgbClr val="FAF6EE"/>
                  </a:solidFill>
                  <a:latin typeface="Arial"/>
                  <a:ea typeface="Arial"/>
                  <a:cs typeface="Arial"/>
                  <a:sym typeface="Arial"/>
                </a:rPr>
                <a:t>04</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89" name="Shape 589"/>
        <p:cNvGrpSpPr/>
        <p:nvPr/>
      </p:nvGrpSpPr>
      <p:grpSpPr>
        <a:xfrm>
          <a:off x="0" y="0"/>
          <a:ext cx="0" cy="0"/>
          <a:chOff x="0" y="0"/>
          <a:chExt cx="0" cy="0"/>
        </a:xfrm>
      </p:grpSpPr>
      <p:sp>
        <p:nvSpPr>
          <p:cNvPr id="590" name="Google Shape;590;p30"/>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591" name="Google Shape;591;p30"/>
          <p:cNvSpPr/>
          <p:nvPr/>
        </p:nvSpPr>
        <p:spPr>
          <a:xfrm>
            <a:off x="12109962"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5B85A9"/>
          </a:solidFill>
          <a:ln>
            <a:noFill/>
          </a:ln>
        </p:spPr>
      </p:sp>
      <p:sp>
        <p:nvSpPr>
          <p:cNvPr id="592" name="Google Shape;592;p30"/>
          <p:cNvSpPr/>
          <p:nvPr/>
        </p:nvSpPr>
        <p:spPr>
          <a:xfrm>
            <a:off x="12109962" y="0"/>
            <a:ext cx="6178038" cy="9715500"/>
          </a:xfrm>
          <a:custGeom>
            <a:rect b="b" l="l" r="r" t="t"/>
            <a:pathLst>
              <a:path extrusionOk="0" h="1505185" w="957140">
                <a:moveTo>
                  <a:pt x="0" y="0"/>
                </a:moveTo>
                <a:lnTo>
                  <a:pt x="957140" y="0"/>
                </a:lnTo>
                <a:lnTo>
                  <a:pt x="957140" y="1505185"/>
                </a:lnTo>
                <a:lnTo>
                  <a:pt x="0" y="1505185"/>
                </a:lnTo>
                <a:close/>
              </a:path>
            </a:pathLst>
          </a:custGeom>
          <a:blipFill rotWithShape="1">
            <a:blip r:embed="rId3">
              <a:alphaModFix/>
            </a:blip>
            <a:stretch>
              <a:fillRect b="0" l="-68006" r="-68004" t="0"/>
            </a:stretch>
          </a:blipFill>
          <a:ln>
            <a:noFill/>
          </a:ln>
        </p:spPr>
      </p:sp>
      <p:sp>
        <p:nvSpPr>
          <p:cNvPr id="593" name="Google Shape;593;p30"/>
          <p:cNvSpPr txBox="1"/>
          <p:nvPr/>
        </p:nvSpPr>
        <p:spPr>
          <a:xfrm>
            <a:off x="12109887" y="8999388"/>
            <a:ext cx="6178200" cy="716100"/>
          </a:xfrm>
          <a:prstGeom prst="rect">
            <a:avLst/>
          </a:prstGeom>
          <a:noFill/>
          <a:ln>
            <a:noFill/>
          </a:ln>
        </p:spPr>
        <p:txBody>
          <a:bodyPr anchorCtr="0" anchor="ctr" bIns="50800" lIns="50800" spcFirstLastPara="1" rIns="50800" wrap="square" tIns="50800">
            <a:noAutofit/>
          </a:bodyPr>
          <a:lstStyle/>
          <a:p>
            <a:pPr indent="0" lvl="0" marL="0" marR="0" rtl="0" algn="ctr">
              <a:lnSpc>
                <a:spcPct val="140025"/>
              </a:lnSpc>
              <a:spcBef>
                <a:spcPts val="0"/>
              </a:spcBef>
              <a:spcAft>
                <a:spcPts val="0"/>
              </a:spcAft>
              <a:buClr>
                <a:srgbClr val="000000"/>
              </a:buClr>
              <a:buSzPts val="1599"/>
              <a:buFont typeface="Arial"/>
              <a:buNone/>
            </a:pPr>
            <a:r>
              <a:rPr b="0" i="0" lang="en-US" sz="1599" u="none" cap="none" strike="noStrike">
                <a:solidFill>
                  <a:srgbClr val="4A4849"/>
                </a:solidFill>
                <a:latin typeface="Arial"/>
                <a:ea typeface="Arial"/>
                <a:cs typeface="Arial"/>
                <a:sym typeface="Arial"/>
              </a:rPr>
              <a:t>Photo by </a:t>
            </a:r>
            <a:r>
              <a:rPr b="0" i="0" lang="en-US" sz="1599" u="sng" cap="none" strike="noStrike">
                <a:solidFill>
                  <a:srgbClr val="4A4849"/>
                </a:solidFill>
                <a:latin typeface="Arial"/>
                <a:ea typeface="Arial"/>
                <a:cs typeface="Arial"/>
                <a:sym typeface="Arial"/>
                <a:hlinkClick r:id="rId4">
                  <a:extLst>
                    <a:ext uri="{A12FA001-AC4F-418D-AE19-62706E023703}">
                      <ahyp:hlinkClr val="tx"/>
                    </a:ext>
                  </a:extLst>
                </a:hlinkClick>
              </a:rPr>
              <a:t>Jason Goodman</a:t>
            </a:r>
            <a:r>
              <a:rPr b="0" i="0" lang="en-US" sz="1599" u="none" cap="none" strike="noStrike">
                <a:solidFill>
                  <a:srgbClr val="4A4849"/>
                </a:solidFill>
                <a:latin typeface="Arial"/>
                <a:ea typeface="Arial"/>
                <a:cs typeface="Arial"/>
                <a:sym typeface="Arial"/>
              </a:rPr>
              <a:t> on </a:t>
            </a:r>
            <a:r>
              <a:rPr b="0" i="0" lang="en-US" sz="1599" u="sng" cap="none" strike="noStrike">
                <a:solidFill>
                  <a:srgbClr val="4A4849"/>
                </a:solidFill>
                <a:latin typeface="Arial"/>
                <a:ea typeface="Arial"/>
                <a:cs typeface="Arial"/>
                <a:sym typeface="Arial"/>
                <a:hlinkClick r:id="rId5">
                  <a:extLst>
                    <a:ext uri="{A12FA001-AC4F-418D-AE19-62706E023703}">
                      <ahyp:hlinkClr val="tx"/>
                    </a:ext>
                  </a:extLst>
                </a:hlinkClick>
              </a:rPr>
              <a:t>Unsplash</a:t>
            </a:r>
            <a:endParaRPr b="0" i="0" sz="1400" u="none" cap="none" strike="noStrike">
              <a:solidFill>
                <a:srgbClr val="4A4849"/>
              </a:solidFill>
              <a:latin typeface="Arial"/>
              <a:ea typeface="Arial"/>
              <a:cs typeface="Arial"/>
              <a:sym typeface="Arial"/>
            </a:endParaRPr>
          </a:p>
        </p:txBody>
      </p:sp>
      <p:grpSp>
        <p:nvGrpSpPr>
          <p:cNvPr id="594" name="Google Shape;594;p30"/>
          <p:cNvGrpSpPr/>
          <p:nvPr/>
        </p:nvGrpSpPr>
        <p:grpSpPr>
          <a:xfrm>
            <a:off x="1028700" y="1897663"/>
            <a:ext cx="10626075" cy="5625769"/>
            <a:chOff x="0" y="66675"/>
            <a:chExt cx="14168100" cy="7501026"/>
          </a:xfrm>
        </p:grpSpPr>
        <p:sp>
          <p:nvSpPr>
            <p:cNvPr id="595" name="Google Shape;595;p30"/>
            <p:cNvSpPr txBox="1"/>
            <p:nvPr/>
          </p:nvSpPr>
          <p:spPr>
            <a:xfrm>
              <a:off x="0" y="66675"/>
              <a:ext cx="141681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Climate Data Ethics Framework</a:t>
              </a:r>
              <a:endParaRPr b="0" i="0" sz="1400" u="none" cap="none" strike="noStrike">
                <a:solidFill>
                  <a:srgbClr val="000000"/>
                </a:solidFill>
                <a:latin typeface="Arial"/>
                <a:ea typeface="Arial"/>
                <a:cs typeface="Arial"/>
                <a:sym typeface="Arial"/>
              </a:endParaRPr>
            </a:p>
          </p:txBody>
        </p:sp>
        <p:sp>
          <p:nvSpPr>
            <p:cNvPr id="596" name="Google Shape;596;p30"/>
            <p:cNvSpPr txBox="1"/>
            <p:nvPr/>
          </p:nvSpPr>
          <p:spPr>
            <a:xfrm>
              <a:off x="0" y="3974601"/>
              <a:ext cx="14065200" cy="359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Create a comprehensive framework that outlines ethical guidelines for collecting, sharing, and using environmental data. The framework should address issues like consent, privacy, community ownership, and transparency. Define criteria and best practices that ensure data collection aligns with climate justice principles. Identify the primary audience (e.g., researchers, policymakers, or NGOs) and include recommendations for implementation in data-driven climate projects.</a:t>
              </a:r>
              <a:endParaRPr b="0" i="0" sz="1400" u="none" cap="none" strike="noStrike">
                <a:solidFill>
                  <a:srgbClr val="000000"/>
                </a:solidFill>
                <a:latin typeface="Arial"/>
                <a:ea typeface="Arial"/>
                <a:cs typeface="Arial"/>
                <a:sym typeface="Arial"/>
              </a:endParaRPr>
            </a:p>
          </p:txBody>
        </p:sp>
        <p:sp>
          <p:nvSpPr>
            <p:cNvPr id="597" name="Google Shape;597;p30"/>
            <p:cNvSpPr txBox="1"/>
            <p:nvPr/>
          </p:nvSpPr>
          <p:spPr>
            <a:xfrm>
              <a:off x="0" y="3304812"/>
              <a:ext cx="140652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Prompt Suggestion</a:t>
              </a:r>
              <a:endParaRPr b="0" i="0" sz="1400" u="none" cap="none" strike="noStrike">
                <a:solidFill>
                  <a:srgbClr val="000000"/>
                </a:solidFill>
                <a:latin typeface="Arial"/>
                <a:ea typeface="Arial"/>
                <a:cs typeface="Arial"/>
                <a:sym typeface="Arial"/>
              </a:endParaRPr>
            </a:p>
          </p:txBody>
        </p:sp>
      </p:grpSp>
      <p:grpSp>
        <p:nvGrpSpPr>
          <p:cNvPr id="598" name="Google Shape;598;p30"/>
          <p:cNvGrpSpPr/>
          <p:nvPr/>
        </p:nvGrpSpPr>
        <p:grpSpPr>
          <a:xfrm>
            <a:off x="962033" y="1003725"/>
            <a:ext cx="8746170" cy="458700"/>
            <a:chOff x="962033" y="1003725"/>
            <a:chExt cx="8746170" cy="458700"/>
          </a:xfrm>
        </p:grpSpPr>
        <p:sp>
          <p:nvSpPr>
            <p:cNvPr id="599" name="Google Shape;599;p30"/>
            <p:cNvSpPr/>
            <p:nvPr/>
          </p:nvSpPr>
          <p:spPr>
            <a:xfrm>
              <a:off x="962033" y="1003725"/>
              <a:ext cx="30276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00" name="Google Shape;600;p30"/>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PROJECT OPTION #2</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08" name="Shape 608"/>
        <p:cNvGrpSpPr/>
        <p:nvPr/>
      </p:nvGrpSpPr>
      <p:grpSpPr>
        <a:xfrm>
          <a:off x="0" y="0"/>
          <a:ext cx="0" cy="0"/>
          <a:chOff x="0" y="0"/>
          <a:chExt cx="0" cy="0"/>
        </a:xfrm>
      </p:grpSpPr>
      <p:grpSp>
        <p:nvGrpSpPr>
          <p:cNvPr id="609" name="Google Shape;609;p31"/>
          <p:cNvGrpSpPr/>
          <p:nvPr/>
        </p:nvGrpSpPr>
        <p:grpSpPr>
          <a:xfrm>
            <a:off x="-1248082" y="9570840"/>
            <a:ext cx="13358044" cy="716160"/>
            <a:chOff x="0" y="-38100"/>
            <a:chExt cx="3518168" cy="188619"/>
          </a:xfrm>
        </p:grpSpPr>
        <p:sp>
          <p:nvSpPr>
            <p:cNvPr id="610" name="Google Shape;610;p31"/>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611" name="Google Shape;611;p31"/>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descr="Oliver Community Association community engagement session, Baltimore. Photo by Ras Tre Subira. (Source: Gensler)" id="612" name="Google Shape;612;p31">
            <a:hlinkClick r:id="rId3"/>
          </p:cNvPr>
          <p:cNvSpPr/>
          <p:nvPr/>
        </p:nvSpPr>
        <p:spPr>
          <a:xfrm>
            <a:off x="12109962" y="0"/>
            <a:ext cx="6178038" cy="9715500"/>
          </a:xfrm>
          <a:custGeom>
            <a:rect b="b" l="l" r="r" t="t"/>
            <a:pathLst>
              <a:path extrusionOk="0" h="1505185" w="957140">
                <a:moveTo>
                  <a:pt x="0" y="0"/>
                </a:moveTo>
                <a:lnTo>
                  <a:pt x="957140" y="0"/>
                </a:lnTo>
                <a:lnTo>
                  <a:pt x="957140" y="1505185"/>
                </a:lnTo>
                <a:lnTo>
                  <a:pt x="0" y="1505185"/>
                </a:lnTo>
                <a:close/>
              </a:path>
            </a:pathLst>
          </a:custGeom>
          <a:blipFill rotWithShape="1">
            <a:blip r:embed="rId4">
              <a:alphaModFix amt="83000"/>
            </a:blip>
            <a:stretch>
              <a:fillRect b="0" l="-89763" r="-89760" t="0"/>
            </a:stretch>
          </a:blipFill>
          <a:ln>
            <a:noFill/>
          </a:ln>
        </p:spPr>
      </p:sp>
      <p:grpSp>
        <p:nvGrpSpPr>
          <p:cNvPr id="613" name="Google Shape;613;p31"/>
          <p:cNvGrpSpPr/>
          <p:nvPr/>
        </p:nvGrpSpPr>
        <p:grpSpPr>
          <a:xfrm>
            <a:off x="1028700" y="1730817"/>
            <a:ext cx="10610101" cy="7165444"/>
            <a:chOff x="0" y="66675"/>
            <a:chExt cx="14146800" cy="9553926"/>
          </a:xfrm>
        </p:grpSpPr>
        <p:sp>
          <p:nvSpPr>
            <p:cNvPr id="614" name="Google Shape;614;p31"/>
            <p:cNvSpPr txBox="1"/>
            <p:nvPr/>
          </p:nvSpPr>
          <p:spPr>
            <a:xfrm>
              <a:off x="0" y="66675"/>
              <a:ext cx="141468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Environmental Data Equity Public Campaign</a:t>
              </a:r>
              <a:endParaRPr b="0" i="0" sz="1400" u="none" cap="none" strike="noStrike">
                <a:solidFill>
                  <a:srgbClr val="000000"/>
                </a:solidFill>
                <a:latin typeface="Arial"/>
                <a:ea typeface="Arial"/>
                <a:cs typeface="Arial"/>
                <a:sym typeface="Arial"/>
              </a:endParaRPr>
            </a:p>
          </p:txBody>
        </p:sp>
        <p:sp>
          <p:nvSpPr>
            <p:cNvPr id="615" name="Google Shape;615;p31"/>
            <p:cNvSpPr txBox="1"/>
            <p:nvPr/>
          </p:nvSpPr>
          <p:spPr>
            <a:xfrm>
              <a:off x="0" y="3974601"/>
              <a:ext cx="14044200" cy="56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Develop a public engagement campaign to raise awareness about the importance of equitable environmental data practices. Specify the type of campaign—whether it’s a social media initiative, a community event series, or a policy advocacy effort. Identify key stakeholders, such as local leaders, environmental justice organizations, or community members, and craft personas representing each group’s interests and concerns. Develop messaging strategies that resonate with these stakeholders, using storytelling, infographics, or interactive elements to convey the significance of data equity. </a:t>
              </a:r>
              <a:r>
                <a:rPr b="0" i="1" lang="en-US" sz="2501" u="none" cap="none" strike="noStrike">
                  <a:solidFill>
                    <a:srgbClr val="4A4849"/>
                  </a:solidFill>
                  <a:latin typeface="Arial"/>
                  <a:ea typeface="Arial"/>
                  <a:cs typeface="Arial"/>
                  <a:sym typeface="Arial"/>
                </a:rPr>
                <a:t>The campaign should include actionable steps for public involvement, such as signing petitions, attending workshops, or supporting community-driven data initiatives.</a:t>
              </a:r>
              <a:endParaRPr b="0" i="0" sz="1400" u="none" cap="none" strike="noStrike">
                <a:solidFill>
                  <a:srgbClr val="000000"/>
                </a:solidFill>
                <a:latin typeface="Arial"/>
                <a:ea typeface="Arial"/>
                <a:cs typeface="Arial"/>
                <a:sym typeface="Arial"/>
              </a:endParaRPr>
            </a:p>
          </p:txBody>
        </p:sp>
        <p:sp>
          <p:nvSpPr>
            <p:cNvPr id="616" name="Google Shape;616;p31"/>
            <p:cNvSpPr txBox="1"/>
            <p:nvPr/>
          </p:nvSpPr>
          <p:spPr>
            <a:xfrm>
              <a:off x="0" y="3304812"/>
              <a:ext cx="140442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Prompt Suggestion</a:t>
              </a:r>
              <a:endParaRPr b="0" i="0" sz="1400" u="none" cap="none" strike="noStrike">
                <a:solidFill>
                  <a:srgbClr val="000000"/>
                </a:solidFill>
                <a:latin typeface="Arial"/>
                <a:ea typeface="Arial"/>
                <a:cs typeface="Arial"/>
                <a:sym typeface="Arial"/>
              </a:endParaRPr>
            </a:p>
          </p:txBody>
        </p:sp>
      </p:grpSp>
      <p:sp>
        <p:nvSpPr>
          <p:cNvPr id="617" name="Google Shape;617;p31"/>
          <p:cNvSpPr/>
          <p:nvPr/>
        </p:nvSpPr>
        <p:spPr>
          <a:xfrm>
            <a:off x="12109952" y="0"/>
            <a:ext cx="6178445" cy="10288692"/>
          </a:xfrm>
          <a:custGeom>
            <a:rect b="b" l="l" r="r" t="t"/>
            <a:pathLst>
              <a:path extrusionOk="0" h="2709333" w="1872256">
                <a:moveTo>
                  <a:pt x="0" y="0"/>
                </a:moveTo>
                <a:lnTo>
                  <a:pt x="1872256" y="0"/>
                </a:lnTo>
                <a:lnTo>
                  <a:pt x="1872256" y="2709333"/>
                </a:lnTo>
                <a:lnTo>
                  <a:pt x="0" y="2709333"/>
                </a:lnTo>
                <a:close/>
              </a:path>
            </a:pathLst>
          </a:custGeom>
          <a:solidFill>
            <a:srgbClr val="FAF6EE">
              <a:alpha val="29411"/>
            </a:srgbClr>
          </a:solidFill>
          <a:ln>
            <a:noFill/>
          </a:ln>
        </p:spPr>
      </p:sp>
      <p:sp>
        <p:nvSpPr>
          <p:cNvPr id="618" name="Google Shape;618;p31"/>
          <p:cNvSpPr txBox="1"/>
          <p:nvPr/>
        </p:nvSpPr>
        <p:spPr>
          <a:xfrm>
            <a:off x="12214434" y="120337"/>
            <a:ext cx="5969100" cy="8529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Clr>
                <a:srgbClr val="000000"/>
              </a:buClr>
              <a:buSzPts val="1700"/>
              <a:buFont typeface="Arial"/>
              <a:buNone/>
            </a:pPr>
            <a:r>
              <a:rPr b="0" i="0" lang="en-US" sz="1700" u="sng" cap="none" strike="noStrike">
                <a:solidFill>
                  <a:srgbClr val="4A4849"/>
                </a:solidFill>
                <a:latin typeface="Arial"/>
                <a:ea typeface="Arial"/>
                <a:cs typeface="Arial"/>
                <a:sym typeface="Arial"/>
                <a:hlinkClick r:id="rId5">
                  <a:extLst>
                    <a:ext uri="{A12FA001-AC4F-418D-AE19-62706E023703}">
                      <ahyp:hlinkClr val="tx"/>
                    </a:ext>
                  </a:extLst>
                </a:hlinkClick>
              </a:rPr>
              <a:t>Photo </a:t>
            </a:r>
            <a:r>
              <a:rPr b="0" i="0" lang="en-US" sz="1700" u="none" cap="none" strike="noStrike">
                <a:solidFill>
                  <a:srgbClr val="4A4849"/>
                </a:solidFill>
                <a:latin typeface="Arial"/>
                <a:ea typeface="Arial"/>
                <a:cs typeface="Arial"/>
                <a:sym typeface="Arial"/>
              </a:rPr>
              <a:t>by Ras Tre Subira. © Gensler. All rights reserved. This content is excluded from our Creative Commons license. For more information, see </a:t>
            </a:r>
            <a:r>
              <a:rPr b="0" i="0" lang="en-US" sz="1700" u="sng" cap="none" strike="noStrike">
                <a:solidFill>
                  <a:schemeClr val="hlink"/>
                </a:solidFill>
                <a:latin typeface="Arial"/>
                <a:ea typeface="Arial"/>
                <a:cs typeface="Arial"/>
                <a:sym typeface="Arial"/>
                <a:hlinkClick r:id="rId6"/>
              </a:rPr>
              <a:t>https://ocw.mit.edu/help/faq-fair-use/</a:t>
            </a:r>
            <a:r>
              <a:rPr b="0" i="0" lang="en-US" sz="1700" u="none" cap="none" strike="noStrike">
                <a:solidFill>
                  <a:srgbClr val="4A4849"/>
                </a:solidFill>
                <a:latin typeface="Arial"/>
                <a:ea typeface="Arial"/>
                <a:cs typeface="Arial"/>
                <a:sym typeface="Arial"/>
              </a:rPr>
              <a:t>.</a:t>
            </a:r>
            <a:endParaRPr b="0" i="0" sz="1400" u="none" cap="none" strike="noStrike">
              <a:solidFill>
                <a:srgbClr val="4A4849"/>
              </a:solidFill>
              <a:latin typeface="Arial"/>
              <a:ea typeface="Arial"/>
              <a:cs typeface="Arial"/>
              <a:sym typeface="Arial"/>
            </a:endParaRPr>
          </a:p>
        </p:txBody>
      </p:sp>
      <p:grpSp>
        <p:nvGrpSpPr>
          <p:cNvPr id="619" name="Google Shape;619;p31"/>
          <p:cNvGrpSpPr/>
          <p:nvPr/>
        </p:nvGrpSpPr>
        <p:grpSpPr>
          <a:xfrm>
            <a:off x="962033" y="1003725"/>
            <a:ext cx="8746170" cy="458700"/>
            <a:chOff x="962033" y="1003725"/>
            <a:chExt cx="8746170" cy="458700"/>
          </a:xfrm>
        </p:grpSpPr>
        <p:sp>
          <p:nvSpPr>
            <p:cNvPr id="620" name="Google Shape;620;p31"/>
            <p:cNvSpPr/>
            <p:nvPr/>
          </p:nvSpPr>
          <p:spPr>
            <a:xfrm>
              <a:off x="962033" y="1003725"/>
              <a:ext cx="30276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21" name="Google Shape;621;p31"/>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PROJECT OPTION #3</a:t>
              </a:r>
              <a:endParaRPr b="0" i="0" sz="1400" u="none" cap="none" strike="noStrike">
                <a:solidFill>
                  <a:srgbClr val="000000"/>
                </a:solidFill>
                <a:latin typeface="Arial"/>
                <a:ea typeface="Arial"/>
                <a:cs typeface="Arial"/>
                <a:sym typeface="Arial"/>
              </a:endParaRPr>
            </a:p>
          </p:txBody>
        </p:sp>
      </p:grpSp>
      <p:grpSp>
        <p:nvGrpSpPr>
          <p:cNvPr id="622" name="Google Shape;622;p31"/>
          <p:cNvGrpSpPr/>
          <p:nvPr/>
        </p:nvGrpSpPr>
        <p:grpSpPr>
          <a:xfrm>
            <a:off x="12109962" y="9570840"/>
            <a:ext cx="7108723" cy="716160"/>
            <a:chOff x="0" y="-38100"/>
            <a:chExt cx="1872256" cy="188619"/>
          </a:xfrm>
        </p:grpSpPr>
        <p:sp>
          <p:nvSpPr>
            <p:cNvPr id="623" name="Google Shape;623;p31"/>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624" name="Google Shape;624;p31"/>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32" name="Shape 632"/>
        <p:cNvGrpSpPr/>
        <p:nvPr/>
      </p:nvGrpSpPr>
      <p:grpSpPr>
        <a:xfrm>
          <a:off x="0" y="0"/>
          <a:ext cx="0" cy="0"/>
          <a:chOff x="0" y="0"/>
          <a:chExt cx="0" cy="0"/>
        </a:xfrm>
      </p:grpSpPr>
      <p:sp>
        <p:nvSpPr>
          <p:cNvPr id="633" name="Google Shape;633;p32"/>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634" name="Google Shape;634;p32"/>
          <p:cNvSpPr/>
          <p:nvPr/>
        </p:nvSpPr>
        <p:spPr>
          <a:xfrm>
            <a:off x="12109962"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5B85A9"/>
          </a:solidFill>
          <a:ln>
            <a:noFill/>
          </a:ln>
        </p:spPr>
      </p:sp>
      <p:sp>
        <p:nvSpPr>
          <p:cNvPr id="635" name="Google Shape;635;p32"/>
          <p:cNvSpPr/>
          <p:nvPr/>
        </p:nvSpPr>
        <p:spPr>
          <a:xfrm>
            <a:off x="12109962" y="0"/>
            <a:ext cx="6178339" cy="9715969"/>
          </a:xfrm>
          <a:custGeom>
            <a:rect b="b" l="l" r="r" t="t"/>
            <a:pathLst>
              <a:path extrusionOk="0" h="1505185" w="957140">
                <a:moveTo>
                  <a:pt x="0" y="0"/>
                </a:moveTo>
                <a:lnTo>
                  <a:pt x="957140" y="0"/>
                </a:lnTo>
                <a:lnTo>
                  <a:pt x="957140" y="1505185"/>
                </a:lnTo>
                <a:lnTo>
                  <a:pt x="0" y="1505185"/>
                </a:lnTo>
                <a:close/>
              </a:path>
            </a:pathLst>
          </a:custGeom>
          <a:blipFill rotWithShape="1">
            <a:blip r:embed="rId3">
              <a:alphaModFix/>
            </a:blip>
            <a:stretch>
              <a:fillRect b="0" l="-2384" r="-2382" t="0"/>
            </a:stretch>
          </a:blipFill>
          <a:ln>
            <a:noFill/>
          </a:ln>
        </p:spPr>
      </p:sp>
      <p:sp>
        <p:nvSpPr>
          <p:cNvPr id="636" name="Google Shape;636;p32"/>
          <p:cNvSpPr txBox="1"/>
          <p:nvPr/>
        </p:nvSpPr>
        <p:spPr>
          <a:xfrm>
            <a:off x="12383650" y="0"/>
            <a:ext cx="5630700" cy="716100"/>
          </a:xfrm>
          <a:prstGeom prst="rect">
            <a:avLst/>
          </a:prstGeom>
          <a:noFill/>
          <a:ln>
            <a:noFill/>
          </a:ln>
        </p:spPr>
        <p:txBody>
          <a:bodyPr anchorCtr="0" anchor="ctr" bIns="50800" lIns="50800" spcFirstLastPara="1" rIns="50800" wrap="square" tIns="50800">
            <a:noAutofit/>
          </a:bodyPr>
          <a:lstStyle/>
          <a:p>
            <a:pPr indent="0" lvl="0" marL="0" marR="0" rtl="0" algn="r">
              <a:lnSpc>
                <a:spcPct val="140025"/>
              </a:lnSpc>
              <a:spcBef>
                <a:spcPts val="0"/>
              </a:spcBef>
              <a:spcAft>
                <a:spcPts val="0"/>
              </a:spcAft>
              <a:buClr>
                <a:srgbClr val="000000"/>
              </a:buClr>
              <a:buSzPts val="1599"/>
              <a:buFont typeface="Arial"/>
              <a:buNone/>
            </a:pPr>
            <a:r>
              <a:rPr b="0" i="0" lang="en-US" sz="1599" u="none" cap="none" strike="noStrike">
                <a:solidFill>
                  <a:srgbClr val="FFFFFF"/>
                </a:solidFill>
                <a:latin typeface="Arial"/>
                <a:ea typeface="Arial"/>
                <a:cs typeface="Arial"/>
                <a:sym typeface="Arial"/>
              </a:rPr>
              <a:t>Photo by </a:t>
            </a:r>
            <a:r>
              <a:rPr b="0" i="0" lang="en-US" sz="1599" u="sng" cap="none" strike="noStrike">
                <a:solidFill>
                  <a:srgbClr val="FFFFFF"/>
                </a:solidFill>
                <a:latin typeface="Arial"/>
                <a:ea typeface="Arial"/>
                <a:cs typeface="Arial"/>
                <a:sym typeface="Arial"/>
                <a:hlinkClick r:id="rId4">
                  <a:extLst>
                    <a:ext uri="{A12FA001-AC4F-418D-AE19-62706E023703}">
                      <ahyp:hlinkClr val="tx"/>
                    </a:ext>
                  </a:extLst>
                </a:hlinkClick>
              </a:rPr>
              <a:t>Denny Müller</a:t>
            </a:r>
            <a:r>
              <a:rPr b="0" i="0" lang="en-US" sz="1599" u="none" cap="none" strike="noStrike">
                <a:solidFill>
                  <a:srgbClr val="FFFFFF"/>
                </a:solidFill>
                <a:latin typeface="Arial"/>
                <a:ea typeface="Arial"/>
                <a:cs typeface="Arial"/>
                <a:sym typeface="Arial"/>
              </a:rPr>
              <a:t> on </a:t>
            </a:r>
            <a:r>
              <a:rPr b="0" i="0" lang="en-US" sz="1599" u="sng" cap="none" strike="noStrike">
                <a:solidFill>
                  <a:srgbClr val="FFFFFF"/>
                </a:solidFill>
                <a:latin typeface="Arial"/>
                <a:ea typeface="Arial"/>
                <a:cs typeface="Arial"/>
                <a:sym typeface="Arial"/>
                <a:hlinkClick r:id="rId5">
                  <a:extLst>
                    <a:ext uri="{A12FA001-AC4F-418D-AE19-62706E023703}">
                      <ahyp:hlinkClr val="tx"/>
                    </a:ext>
                  </a:extLst>
                </a:hlinkClick>
              </a:rPr>
              <a:t>Unsplash</a:t>
            </a:r>
            <a:endParaRPr b="0" i="0" sz="1400" u="none" cap="none" strike="noStrike">
              <a:solidFill>
                <a:srgbClr val="000000"/>
              </a:solidFill>
              <a:latin typeface="Arial"/>
              <a:ea typeface="Arial"/>
              <a:cs typeface="Arial"/>
              <a:sym typeface="Arial"/>
            </a:endParaRPr>
          </a:p>
        </p:txBody>
      </p:sp>
      <p:grpSp>
        <p:nvGrpSpPr>
          <p:cNvPr id="637" name="Google Shape;637;p32"/>
          <p:cNvGrpSpPr/>
          <p:nvPr/>
        </p:nvGrpSpPr>
        <p:grpSpPr>
          <a:xfrm>
            <a:off x="1028700" y="1768903"/>
            <a:ext cx="10610101" cy="6780694"/>
            <a:chOff x="0" y="66675"/>
            <a:chExt cx="14146800" cy="9040926"/>
          </a:xfrm>
        </p:grpSpPr>
        <p:sp>
          <p:nvSpPr>
            <p:cNvPr id="638" name="Google Shape;638;p32"/>
            <p:cNvSpPr txBox="1"/>
            <p:nvPr/>
          </p:nvSpPr>
          <p:spPr>
            <a:xfrm>
              <a:off x="0" y="66675"/>
              <a:ext cx="141468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Multimedia Project on Climate Data Justice</a:t>
              </a:r>
              <a:endParaRPr b="0" i="0" sz="1400" u="none" cap="none" strike="noStrike">
                <a:solidFill>
                  <a:srgbClr val="000000"/>
                </a:solidFill>
                <a:latin typeface="Arial"/>
                <a:ea typeface="Arial"/>
                <a:cs typeface="Arial"/>
                <a:sym typeface="Arial"/>
              </a:endParaRPr>
            </a:p>
          </p:txBody>
        </p:sp>
        <p:sp>
          <p:nvSpPr>
            <p:cNvPr id="639" name="Google Shape;639;p32"/>
            <p:cNvSpPr txBox="1"/>
            <p:nvPr/>
          </p:nvSpPr>
          <p:spPr>
            <a:xfrm>
              <a:off x="0" y="3974601"/>
              <a:ext cx="14044200" cy="513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Create a multimedia narrative—such as a short film, podcast series, or digital story—exploring the theme of climate data justice. Choose a specific community or issue to highlight, focusing on how data gaps or inequities have impacted their climate resilience. The narrative should incorporate personal stories, expert interviews, or community perspectives to provide a nuanced understanding of data justice. Define the audience, whether it’s policymakers, the general public, or educational institutions, and craft your storytelling approach to engage and inform. Include a call to action that encourages viewers or listeners to advocate for equitable data practices and community-driven solutions.</a:t>
              </a:r>
              <a:endParaRPr b="0" i="0" sz="1400" u="none" cap="none" strike="noStrike">
                <a:solidFill>
                  <a:srgbClr val="000000"/>
                </a:solidFill>
                <a:latin typeface="Arial"/>
                <a:ea typeface="Arial"/>
                <a:cs typeface="Arial"/>
                <a:sym typeface="Arial"/>
              </a:endParaRPr>
            </a:p>
          </p:txBody>
        </p:sp>
        <p:sp>
          <p:nvSpPr>
            <p:cNvPr id="640" name="Google Shape;640;p32"/>
            <p:cNvSpPr txBox="1"/>
            <p:nvPr/>
          </p:nvSpPr>
          <p:spPr>
            <a:xfrm>
              <a:off x="0" y="3304812"/>
              <a:ext cx="140442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Prompt Suggestion</a:t>
              </a:r>
              <a:endParaRPr b="0" i="0" sz="1400" u="none" cap="none" strike="noStrike">
                <a:solidFill>
                  <a:srgbClr val="000000"/>
                </a:solidFill>
                <a:latin typeface="Arial"/>
                <a:ea typeface="Arial"/>
                <a:cs typeface="Arial"/>
                <a:sym typeface="Arial"/>
              </a:endParaRPr>
            </a:p>
          </p:txBody>
        </p:sp>
      </p:grpSp>
      <p:grpSp>
        <p:nvGrpSpPr>
          <p:cNvPr id="641" name="Google Shape;641;p32"/>
          <p:cNvGrpSpPr/>
          <p:nvPr/>
        </p:nvGrpSpPr>
        <p:grpSpPr>
          <a:xfrm>
            <a:off x="962033" y="1003725"/>
            <a:ext cx="8746170" cy="458700"/>
            <a:chOff x="962033" y="1003725"/>
            <a:chExt cx="8746170" cy="458700"/>
          </a:xfrm>
        </p:grpSpPr>
        <p:sp>
          <p:nvSpPr>
            <p:cNvPr id="642" name="Google Shape;642;p32"/>
            <p:cNvSpPr/>
            <p:nvPr/>
          </p:nvSpPr>
          <p:spPr>
            <a:xfrm>
              <a:off x="962033" y="1003725"/>
              <a:ext cx="30276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43" name="Google Shape;643;p32"/>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PROJECT OPTION #4</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51" name="Shape 651"/>
        <p:cNvGrpSpPr/>
        <p:nvPr/>
      </p:nvGrpSpPr>
      <p:grpSpPr>
        <a:xfrm>
          <a:off x="0" y="0"/>
          <a:ext cx="0" cy="0"/>
          <a:chOff x="0" y="0"/>
          <a:chExt cx="0" cy="0"/>
        </a:xfrm>
      </p:grpSpPr>
      <p:sp>
        <p:nvSpPr>
          <p:cNvPr id="652" name="Google Shape;652;p33"/>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653" name="Google Shape;653;p33"/>
          <p:cNvSpPr/>
          <p:nvPr/>
        </p:nvSpPr>
        <p:spPr>
          <a:xfrm>
            <a:off x="12109962"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5B85A9"/>
          </a:solidFill>
          <a:ln>
            <a:noFill/>
          </a:ln>
        </p:spPr>
      </p:sp>
      <p:sp>
        <p:nvSpPr>
          <p:cNvPr id="654" name="Google Shape;654;p33"/>
          <p:cNvSpPr/>
          <p:nvPr/>
        </p:nvSpPr>
        <p:spPr>
          <a:xfrm>
            <a:off x="12109962" y="0"/>
            <a:ext cx="6178339" cy="9715969"/>
          </a:xfrm>
          <a:custGeom>
            <a:rect b="b" l="l" r="r" t="t"/>
            <a:pathLst>
              <a:path extrusionOk="0" h="1505185" w="957140">
                <a:moveTo>
                  <a:pt x="0" y="0"/>
                </a:moveTo>
                <a:lnTo>
                  <a:pt x="957140" y="0"/>
                </a:lnTo>
                <a:lnTo>
                  <a:pt x="957140" y="1505185"/>
                </a:lnTo>
                <a:lnTo>
                  <a:pt x="0" y="1505185"/>
                </a:lnTo>
                <a:close/>
              </a:path>
            </a:pathLst>
          </a:custGeom>
          <a:blipFill rotWithShape="1">
            <a:blip r:embed="rId3">
              <a:alphaModFix/>
            </a:blip>
            <a:stretch>
              <a:fillRect b="0" l="-140026" r="-40132" t="0"/>
            </a:stretch>
          </a:blipFill>
          <a:ln>
            <a:noFill/>
          </a:ln>
        </p:spPr>
      </p:sp>
      <p:sp>
        <p:nvSpPr>
          <p:cNvPr id="655" name="Google Shape;655;p33"/>
          <p:cNvSpPr txBox="1"/>
          <p:nvPr/>
        </p:nvSpPr>
        <p:spPr>
          <a:xfrm>
            <a:off x="12109962" y="8999813"/>
            <a:ext cx="6178200" cy="716100"/>
          </a:xfrm>
          <a:prstGeom prst="rect">
            <a:avLst/>
          </a:prstGeom>
          <a:noFill/>
          <a:ln>
            <a:noFill/>
          </a:ln>
        </p:spPr>
        <p:txBody>
          <a:bodyPr anchorCtr="0" anchor="ctr" bIns="50800" lIns="50800" spcFirstLastPara="1" rIns="50800" wrap="square" tIns="50800">
            <a:noAutofit/>
          </a:bodyPr>
          <a:lstStyle/>
          <a:p>
            <a:pPr indent="0" lvl="0" marL="0" marR="0" rtl="0" algn="ctr">
              <a:lnSpc>
                <a:spcPct val="140025"/>
              </a:lnSpc>
              <a:spcBef>
                <a:spcPts val="0"/>
              </a:spcBef>
              <a:spcAft>
                <a:spcPts val="0"/>
              </a:spcAft>
              <a:buClr>
                <a:srgbClr val="000000"/>
              </a:buClr>
              <a:buSzPts val="1599"/>
              <a:buFont typeface="Arial"/>
              <a:buNone/>
            </a:pPr>
            <a:r>
              <a:rPr b="0" i="0" lang="en-US" sz="1599" u="none" cap="none" strike="noStrike">
                <a:solidFill>
                  <a:srgbClr val="FFFFFF"/>
                </a:solidFill>
                <a:latin typeface="Arial"/>
                <a:ea typeface="Arial"/>
                <a:cs typeface="Arial"/>
                <a:sym typeface="Arial"/>
              </a:rPr>
              <a:t>Photo by </a:t>
            </a:r>
            <a:r>
              <a:rPr b="0" i="0" lang="en-US" sz="1599" u="sng" cap="none" strike="noStrike">
                <a:solidFill>
                  <a:srgbClr val="FFFFFF"/>
                </a:solidFill>
                <a:latin typeface="Arial"/>
                <a:ea typeface="Arial"/>
                <a:cs typeface="Arial"/>
                <a:sym typeface="Arial"/>
                <a:hlinkClick r:id="rId4">
                  <a:extLst>
                    <a:ext uri="{A12FA001-AC4F-418D-AE19-62706E023703}">
                      <ahyp:hlinkClr val="tx"/>
                    </a:ext>
                  </a:extLst>
                </a:hlinkClick>
              </a:rPr>
              <a:t>Zainul Yasni</a:t>
            </a:r>
            <a:r>
              <a:rPr b="0" i="0" lang="en-US" sz="1599" u="none" cap="none" strike="noStrike">
                <a:solidFill>
                  <a:srgbClr val="FFFFFF"/>
                </a:solidFill>
                <a:latin typeface="Arial"/>
                <a:ea typeface="Arial"/>
                <a:cs typeface="Arial"/>
                <a:sym typeface="Arial"/>
              </a:rPr>
              <a:t> on </a:t>
            </a:r>
            <a:r>
              <a:rPr b="0" i="0" lang="en-US" sz="1599" u="sng" cap="none" strike="noStrike">
                <a:solidFill>
                  <a:srgbClr val="FFFFFF"/>
                </a:solidFill>
                <a:latin typeface="Arial"/>
                <a:ea typeface="Arial"/>
                <a:cs typeface="Arial"/>
                <a:sym typeface="Arial"/>
                <a:hlinkClick r:id="rId5">
                  <a:extLst>
                    <a:ext uri="{A12FA001-AC4F-418D-AE19-62706E023703}">
                      <ahyp:hlinkClr val="tx"/>
                    </a:ext>
                  </a:extLst>
                </a:hlinkClick>
              </a:rPr>
              <a:t>Unsplash</a:t>
            </a:r>
            <a:endParaRPr b="0" i="0" sz="1400" u="none" cap="none" strike="noStrike">
              <a:solidFill>
                <a:srgbClr val="000000"/>
              </a:solidFill>
              <a:latin typeface="Arial"/>
              <a:ea typeface="Arial"/>
              <a:cs typeface="Arial"/>
              <a:sym typeface="Arial"/>
            </a:endParaRPr>
          </a:p>
        </p:txBody>
      </p:sp>
      <p:grpSp>
        <p:nvGrpSpPr>
          <p:cNvPr id="656" name="Google Shape;656;p33"/>
          <p:cNvGrpSpPr/>
          <p:nvPr/>
        </p:nvGrpSpPr>
        <p:grpSpPr>
          <a:xfrm>
            <a:off x="1019175" y="1606594"/>
            <a:ext cx="10757475" cy="6494763"/>
            <a:chOff x="0" y="66675"/>
            <a:chExt cx="14343300" cy="8659684"/>
          </a:xfrm>
        </p:grpSpPr>
        <p:sp>
          <p:nvSpPr>
            <p:cNvPr id="657" name="Google Shape;657;p33"/>
            <p:cNvSpPr txBox="1"/>
            <p:nvPr/>
          </p:nvSpPr>
          <p:spPr>
            <a:xfrm>
              <a:off x="0" y="66675"/>
              <a:ext cx="14343300" cy="430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Environmental Workshop on Climate Data Justice</a:t>
              </a:r>
              <a:endParaRPr b="0" i="0" sz="1400" u="none" cap="none" strike="noStrike">
                <a:solidFill>
                  <a:srgbClr val="000000"/>
                </a:solidFill>
                <a:latin typeface="Arial"/>
                <a:ea typeface="Arial"/>
                <a:cs typeface="Arial"/>
                <a:sym typeface="Arial"/>
              </a:endParaRPr>
            </a:p>
          </p:txBody>
        </p:sp>
        <p:sp>
          <p:nvSpPr>
            <p:cNvPr id="658" name="Google Shape;658;p33"/>
            <p:cNvSpPr txBox="1"/>
            <p:nvPr/>
          </p:nvSpPr>
          <p:spPr>
            <a:xfrm>
              <a:off x="0" y="5523559"/>
              <a:ext cx="14238900" cy="320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Design a workshop for high school or college students that introduces the concept of climate data justice. Include interactive activities, such as data analysis exercises and role-playing scenarios. Create a facilitator’s guide with discussion prompts, learning objectives, and materials. Emphasize the importance of youth engagement in advocating for equitable climate data practices.</a:t>
              </a:r>
              <a:endParaRPr b="0" i="0" sz="1400" u="none" cap="none" strike="noStrike">
                <a:solidFill>
                  <a:srgbClr val="000000"/>
                </a:solidFill>
                <a:latin typeface="Arial"/>
                <a:ea typeface="Arial"/>
                <a:cs typeface="Arial"/>
                <a:sym typeface="Arial"/>
              </a:endParaRPr>
            </a:p>
          </p:txBody>
        </p:sp>
        <p:sp>
          <p:nvSpPr>
            <p:cNvPr id="659" name="Google Shape;659;p33"/>
            <p:cNvSpPr txBox="1"/>
            <p:nvPr/>
          </p:nvSpPr>
          <p:spPr>
            <a:xfrm>
              <a:off x="0" y="483175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Prompt Suggestion</a:t>
              </a:r>
              <a:endParaRPr b="0" i="0" sz="1400" u="none" cap="none" strike="noStrike">
                <a:solidFill>
                  <a:srgbClr val="000000"/>
                </a:solidFill>
                <a:latin typeface="Arial"/>
                <a:ea typeface="Arial"/>
                <a:cs typeface="Arial"/>
                <a:sym typeface="Arial"/>
              </a:endParaRPr>
            </a:p>
          </p:txBody>
        </p:sp>
      </p:grpSp>
      <p:grpSp>
        <p:nvGrpSpPr>
          <p:cNvPr id="660" name="Google Shape;660;p33"/>
          <p:cNvGrpSpPr/>
          <p:nvPr/>
        </p:nvGrpSpPr>
        <p:grpSpPr>
          <a:xfrm>
            <a:off x="962033" y="1003725"/>
            <a:ext cx="8746170" cy="458700"/>
            <a:chOff x="962033" y="1003725"/>
            <a:chExt cx="8746170" cy="458700"/>
          </a:xfrm>
        </p:grpSpPr>
        <p:sp>
          <p:nvSpPr>
            <p:cNvPr id="661" name="Google Shape;661;p33"/>
            <p:cNvSpPr/>
            <p:nvPr/>
          </p:nvSpPr>
          <p:spPr>
            <a:xfrm>
              <a:off x="962033" y="1003725"/>
              <a:ext cx="30276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62" name="Google Shape;662;p33"/>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PROJECT OPTION #5</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66" name="Shape 666"/>
        <p:cNvGrpSpPr/>
        <p:nvPr/>
      </p:nvGrpSpPr>
      <p:grpSpPr>
        <a:xfrm>
          <a:off x="0" y="0"/>
          <a:ext cx="0" cy="0"/>
          <a:chOff x="0" y="0"/>
          <a:chExt cx="0" cy="0"/>
        </a:xfrm>
      </p:grpSpPr>
      <p:sp>
        <p:nvSpPr>
          <p:cNvPr id="667" name="Google Shape;667;p35"/>
          <p:cNvSpPr txBox="1"/>
          <p:nvPr/>
        </p:nvSpPr>
        <p:spPr>
          <a:xfrm>
            <a:off x="1028700" y="1137592"/>
            <a:ext cx="162306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Additional Resources</a:t>
            </a:r>
            <a:endParaRPr b="0" i="0" sz="1400" u="none" cap="none" strike="noStrike">
              <a:solidFill>
                <a:srgbClr val="000000"/>
              </a:solidFill>
              <a:latin typeface="Arial"/>
              <a:ea typeface="Arial"/>
              <a:cs typeface="Arial"/>
              <a:sym typeface="Arial"/>
            </a:endParaRPr>
          </a:p>
        </p:txBody>
      </p:sp>
      <p:sp>
        <p:nvSpPr>
          <p:cNvPr id="668" name="Google Shape;668;p35"/>
          <p:cNvSpPr txBox="1"/>
          <p:nvPr/>
        </p:nvSpPr>
        <p:spPr>
          <a:xfrm>
            <a:off x="1028700" y="2575594"/>
            <a:ext cx="16230600" cy="5913000"/>
          </a:xfrm>
          <a:prstGeom prst="rect">
            <a:avLst/>
          </a:prstGeom>
          <a:noFill/>
          <a:ln>
            <a:noFill/>
          </a:ln>
        </p:spPr>
        <p:txBody>
          <a:bodyPr anchorCtr="0" anchor="t" bIns="0" lIns="0" spcFirstLastPara="1" rIns="0" wrap="square" tIns="0">
            <a:spAutoFit/>
          </a:bodyPr>
          <a:lstStyle/>
          <a:p>
            <a:pPr indent="-381062" lvl="1" marL="457200" marR="0" rtl="0" algn="l">
              <a:lnSpc>
                <a:spcPct val="100000"/>
              </a:lnSpc>
              <a:spcBef>
                <a:spcPts val="0"/>
              </a:spcBef>
              <a:spcAft>
                <a:spcPts val="0"/>
              </a:spcAft>
              <a:buClr>
                <a:srgbClr val="4A4849"/>
              </a:buClr>
              <a:buSzPts val="2401"/>
              <a:buFont typeface="Arial"/>
              <a:buChar char="•"/>
            </a:pPr>
            <a:r>
              <a:rPr b="0" i="0" lang="en-US" sz="2401" u="sng" cap="none" strike="noStrike">
                <a:solidFill>
                  <a:srgbClr val="4A4849"/>
                </a:solidFill>
                <a:latin typeface="Arial"/>
                <a:ea typeface="Arial"/>
                <a:cs typeface="Arial"/>
                <a:sym typeface="Arial"/>
                <a:hlinkClick r:id="rId3">
                  <a:extLst>
                    <a:ext uri="{A12FA001-AC4F-418D-AE19-62706E023703}">
                      <ahyp:hlinkClr val="tx"/>
                    </a:ext>
                  </a:extLst>
                </a:hlinkClick>
              </a:rPr>
              <a:t>Public Lab</a:t>
            </a:r>
            <a:r>
              <a:rPr b="0" i="0" lang="en-US" sz="2401" u="none" cap="none" strike="noStrike">
                <a:solidFill>
                  <a:srgbClr val="4A4849"/>
                </a:solidFill>
                <a:latin typeface="Arial"/>
                <a:ea typeface="Arial"/>
                <a:cs typeface="Arial"/>
                <a:sym typeface="Arial"/>
              </a:rPr>
              <a:t>: Community-developed, low-cost, open-source DIY tools for environmental monitoring and public health advocacy</a:t>
            </a:r>
            <a:endParaRPr b="0" i="0" sz="1400" u="none" cap="none" strike="noStrike">
              <a:solidFill>
                <a:srgbClr val="000000"/>
              </a:solidFill>
              <a:latin typeface="Arial"/>
              <a:ea typeface="Arial"/>
              <a:cs typeface="Arial"/>
              <a:sym typeface="Arial"/>
            </a:endParaRPr>
          </a:p>
          <a:p>
            <a:pPr indent="-381062" lvl="1" marL="457200" marR="0" rtl="0" algn="l">
              <a:lnSpc>
                <a:spcPct val="100000"/>
              </a:lnSpc>
              <a:spcBef>
                <a:spcPts val="0"/>
              </a:spcBef>
              <a:spcAft>
                <a:spcPts val="0"/>
              </a:spcAft>
              <a:buClr>
                <a:srgbClr val="4A4849"/>
              </a:buClr>
              <a:buSzPts val="2401"/>
              <a:buFont typeface="Arial"/>
              <a:buChar char="•"/>
            </a:pPr>
            <a:r>
              <a:rPr b="0" i="0" lang="en-US" sz="2401" u="sng" cap="none" strike="noStrike">
                <a:solidFill>
                  <a:srgbClr val="4A4849"/>
                </a:solidFill>
                <a:latin typeface="Arial"/>
                <a:ea typeface="Arial"/>
                <a:cs typeface="Arial"/>
                <a:sym typeface="Arial"/>
                <a:hlinkClick r:id="rId4">
                  <a:extLst>
                    <a:ext uri="{A12FA001-AC4F-418D-AE19-62706E023703}">
                      <ahyp:hlinkClr val="tx"/>
                    </a:ext>
                  </a:extLst>
                </a:hlinkClick>
              </a:rPr>
              <a:t>Civic Laboratory for Environmental Action Research (CLEAR):</a:t>
            </a:r>
            <a:r>
              <a:rPr b="0" i="0" lang="en-US" sz="2401" u="none" cap="none" strike="noStrike">
                <a:solidFill>
                  <a:srgbClr val="4A4849"/>
                </a:solidFill>
                <a:latin typeface="Arial"/>
                <a:ea typeface="Arial"/>
                <a:cs typeface="Arial"/>
                <a:sym typeface="Arial"/>
              </a:rPr>
              <a:t> A feminist, anti-colonial lab specializing in monitoring plastic pollution. You can see a video about their work, </a:t>
            </a:r>
            <a:r>
              <a:rPr b="0" i="0" lang="en-US" sz="2401" u="sng" cap="none" strike="noStrike">
                <a:solidFill>
                  <a:srgbClr val="4A4849"/>
                </a:solidFill>
                <a:latin typeface="Arial"/>
                <a:ea typeface="Arial"/>
                <a:cs typeface="Arial"/>
                <a:sym typeface="Arial"/>
                <a:hlinkClick r:id="rId5">
                  <a:extLst>
                    <a:ext uri="{A12FA001-AC4F-418D-AE19-62706E023703}">
                      <ahyp:hlinkClr val="tx"/>
                    </a:ext>
                  </a:extLst>
                </a:hlinkClick>
              </a:rPr>
              <a:t>‘Recycling Is Like a Band-Aid on Gangrene’</a:t>
            </a:r>
            <a:r>
              <a:rPr b="0" i="0" lang="en-US" sz="2401" u="none" cap="none" strike="noStrike">
                <a:solidFill>
                  <a:srgbClr val="4A4849"/>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81062" lvl="1" marL="457200" marR="0" rtl="0" algn="l">
              <a:lnSpc>
                <a:spcPct val="100000"/>
              </a:lnSpc>
              <a:spcBef>
                <a:spcPts val="0"/>
              </a:spcBef>
              <a:spcAft>
                <a:spcPts val="0"/>
              </a:spcAft>
              <a:buClr>
                <a:srgbClr val="4A4849"/>
              </a:buClr>
              <a:buSzPts val="2401"/>
              <a:buFont typeface="Arial"/>
              <a:buChar char="•"/>
            </a:pPr>
            <a:r>
              <a:rPr b="0" i="0" lang="en-US" sz="2401" u="sng" cap="none" strike="noStrike">
                <a:solidFill>
                  <a:srgbClr val="4A4849"/>
                </a:solidFill>
                <a:latin typeface="Arial"/>
                <a:ea typeface="Arial"/>
                <a:cs typeface="Arial"/>
                <a:sym typeface="Arial"/>
                <a:hlinkClick r:id="rId6">
                  <a:extLst>
                    <a:ext uri="{A12FA001-AC4F-418D-AE19-62706E023703}">
                      <ahyp:hlinkClr val="tx"/>
                    </a:ext>
                  </a:extLst>
                </a:hlinkClick>
              </a:rPr>
              <a:t>Detroit Digital Justice Coalition, “Digital Justice Principles”</a:t>
            </a:r>
            <a:r>
              <a:rPr b="0" i="0" lang="en-US" sz="2401" u="sng" cap="none" strike="noStrike">
                <a:solidFill>
                  <a:srgbClr val="4A4849"/>
                </a:solidFill>
                <a:latin typeface="Arial"/>
                <a:ea typeface="Arial"/>
                <a:cs typeface="Arial"/>
                <a:sym typeface="Arial"/>
                <a:hlinkClick r:id="rId7">
                  <a:extLst>
                    <a:ext uri="{A12FA001-AC4F-418D-AE19-62706E023703}">
                      <ahyp:hlinkClr val="tx"/>
                    </a:ext>
                  </a:extLst>
                </a:hlinkClick>
              </a:rPr>
              <a:t>: Community-driven framework for technology and organizing.</a:t>
            </a:r>
            <a:endParaRPr b="0" i="0" sz="1400" u="none" cap="none" strike="noStrike">
              <a:solidFill>
                <a:srgbClr val="000000"/>
              </a:solidFill>
              <a:latin typeface="Arial"/>
              <a:ea typeface="Arial"/>
              <a:cs typeface="Arial"/>
              <a:sym typeface="Arial"/>
            </a:endParaRPr>
          </a:p>
          <a:p>
            <a:pPr indent="-381062" lvl="1" marL="457200" marR="0" rtl="0" algn="l">
              <a:lnSpc>
                <a:spcPct val="100000"/>
              </a:lnSpc>
              <a:spcBef>
                <a:spcPts val="0"/>
              </a:spcBef>
              <a:spcAft>
                <a:spcPts val="0"/>
              </a:spcAft>
              <a:buClr>
                <a:srgbClr val="4A4849"/>
              </a:buClr>
              <a:buSzPts val="2401"/>
              <a:buFont typeface="Arial"/>
              <a:buChar char="•"/>
            </a:pPr>
            <a:r>
              <a:rPr b="0" i="0" lang="en-US" sz="2401" u="sng" cap="none" strike="noStrike">
                <a:solidFill>
                  <a:srgbClr val="4A4849"/>
                </a:solidFill>
                <a:latin typeface="Arial"/>
                <a:ea typeface="Arial"/>
                <a:cs typeface="Arial"/>
                <a:sym typeface="Arial"/>
                <a:hlinkClick r:id="rId8">
                  <a:extLst>
                    <a:ext uri="{A12FA001-AC4F-418D-AE19-62706E023703}">
                      <ahyp:hlinkClr val="tx"/>
                    </a:ext>
                  </a:extLst>
                </a:hlinkClick>
              </a:rPr>
              <a:t>Environmental Data &amp; Governance Initiative (EDGI)</a:t>
            </a:r>
            <a:r>
              <a:rPr b="0" i="0" lang="en-US" sz="2401" u="none" cap="none" strike="noStrike">
                <a:solidFill>
                  <a:srgbClr val="4A4849"/>
                </a:solidFill>
                <a:latin typeface="Arial"/>
                <a:ea typeface="Arial"/>
                <a:cs typeface="Arial"/>
                <a:sym typeface="Arial"/>
              </a:rPr>
              <a:t>: Environmental data justice and participatory science</a:t>
            </a:r>
            <a:endParaRPr b="0" i="0" sz="1400" u="none" cap="none" strike="noStrike">
              <a:solidFill>
                <a:srgbClr val="000000"/>
              </a:solidFill>
              <a:latin typeface="Arial"/>
              <a:ea typeface="Arial"/>
              <a:cs typeface="Arial"/>
              <a:sym typeface="Arial"/>
            </a:endParaRPr>
          </a:p>
          <a:p>
            <a:pPr indent="-381062" lvl="1" marL="457200" marR="0" rtl="0" algn="l">
              <a:lnSpc>
                <a:spcPct val="100000"/>
              </a:lnSpc>
              <a:spcBef>
                <a:spcPts val="0"/>
              </a:spcBef>
              <a:spcAft>
                <a:spcPts val="0"/>
              </a:spcAft>
              <a:buClr>
                <a:srgbClr val="4A4849"/>
              </a:buClr>
              <a:buSzPts val="2401"/>
              <a:buFont typeface="Arial"/>
              <a:buChar char="•"/>
            </a:pPr>
            <a:r>
              <a:rPr b="0" i="0" lang="en-US" sz="2401" u="sng" cap="none" strike="noStrike">
                <a:solidFill>
                  <a:srgbClr val="4A4849"/>
                </a:solidFill>
                <a:latin typeface="Arial"/>
                <a:ea typeface="Arial"/>
                <a:cs typeface="Arial"/>
                <a:sym typeface="Arial"/>
                <a:hlinkClick r:id="rId9">
                  <a:extLst>
                    <a:ext uri="{A12FA001-AC4F-418D-AE19-62706E023703}">
                      <ahyp:hlinkClr val="tx"/>
                    </a:ext>
                  </a:extLst>
                </a:hlinkClick>
              </a:rPr>
              <a:t>Data on Indoor Environmental Hazards Is Missing in National Data Collection Systems</a:t>
            </a:r>
            <a:r>
              <a:rPr b="0" i="0" lang="en-US" sz="2401" u="none" cap="none" strike="noStrike">
                <a:solidFill>
                  <a:srgbClr val="4A4849"/>
                </a:solidFill>
                <a:latin typeface="Arial"/>
                <a:ea typeface="Arial"/>
                <a:cs typeface="Arial"/>
                <a:sym typeface="Arial"/>
              </a:rPr>
              <a:t> - Public Health Post</a:t>
            </a:r>
            <a:endParaRPr b="0" i="0" sz="1400" u="none" cap="none" strike="noStrike">
              <a:solidFill>
                <a:srgbClr val="000000"/>
              </a:solidFill>
              <a:latin typeface="Arial"/>
              <a:ea typeface="Arial"/>
              <a:cs typeface="Arial"/>
              <a:sym typeface="Arial"/>
            </a:endParaRPr>
          </a:p>
          <a:p>
            <a:pPr indent="-381062" lvl="1" marL="457200" marR="0" rtl="0" algn="l">
              <a:lnSpc>
                <a:spcPct val="100000"/>
              </a:lnSpc>
              <a:spcBef>
                <a:spcPts val="0"/>
              </a:spcBef>
              <a:spcAft>
                <a:spcPts val="0"/>
              </a:spcAft>
              <a:buClr>
                <a:srgbClr val="4A4849"/>
              </a:buClr>
              <a:buSzPts val="2401"/>
              <a:buFont typeface="Arial"/>
              <a:buChar char="•"/>
            </a:pPr>
            <a:r>
              <a:rPr b="0" i="0" lang="en-US" sz="2401" u="sng" cap="none" strike="noStrike">
                <a:solidFill>
                  <a:srgbClr val="4A4849"/>
                </a:solidFill>
                <a:latin typeface="Arial"/>
                <a:ea typeface="Arial"/>
                <a:cs typeface="Arial"/>
                <a:sym typeface="Arial"/>
                <a:hlinkClick r:id="rId10">
                  <a:extLst>
                    <a:ext uri="{A12FA001-AC4F-418D-AE19-62706E023703}">
                      <ahyp:hlinkClr val="tx"/>
                    </a:ext>
                  </a:extLst>
                </a:hlinkClick>
              </a:rPr>
              <a:t>Resisting Detached Datafication: What Toxic Prisons Teach Us about the Imperative of Restorative/Transformative Data Science for Environmental and Social Justice</a:t>
            </a:r>
            <a:r>
              <a:rPr b="0" i="0" lang="en-US" sz="2401" u="none" cap="none" strike="noStrike">
                <a:solidFill>
                  <a:srgbClr val="4A4849"/>
                </a:solidFill>
                <a:latin typeface="Arial"/>
                <a:ea typeface="Arial"/>
                <a:cs typeface="Arial"/>
                <a:sym typeface="Arial"/>
              </a:rPr>
              <a:t> - Ufuoma Ovienmhada</a:t>
            </a:r>
            <a:endParaRPr b="0" i="0" sz="1400" u="none" cap="none" strike="noStrike">
              <a:solidFill>
                <a:srgbClr val="000000"/>
              </a:solidFill>
              <a:latin typeface="Arial"/>
              <a:ea typeface="Arial"/>
              <a:cs typeface="Arial"/>
              <a:sym typeface="Arial"/>
            </a:endParaRPr>
          </a:p>
          <a:p>
            <a:pPr indent="-381062" lvl="1" marL="457200" marR="0" rtl="0" algn="l">
              <a:lnSpc>
                <a:spcPct val="100000"/>
              </a:lnSpc>
              <a:spcBef>
                <a:spcPts val="0"/>
              </a:spcBef>
              <a:spcAft>
                <a:spcPts val="0"/>
              </a:spcAft>
              <a:buClr>
                <a:srgbClr val="4A4849"/>
              </a:buClr>
              <a:buSzPts val="2401"/>
              <a:buFont typeface="Arial"/>
              <a:buChar char="•"/>
            </a:pPr>
            <a:r>
              <a:rPr b="0" i="0" lang="en-US" sz="2401" u="sng" cap="none" strike="noStrike">
                <a:solidFill>
                  <a:srgbClr val="4A4849"/>
                </a:solidFill>
                <a:latin typeface="Arial"/>
                <a:ea typeface="Arial"/>
                <a:cs typeface="Arial"/>
                <a:sym typeface="Arial"/>
                <a:hlinkClick r:id="rId11">
                  <a:extLst>
                    <a:ext uri="{A12FA001-AC4F-418D-AE19-62706E023703}">
                      <ahyp:hlinkClr val="tx"/>
                    </a:ext>
                  </a:extLst>
                </a:hlinkClick>
              </a:rPr>
              <a:t>Jose Ramon Becerra Vera On democratizing science</a:t>
            </a:r>
            <a:r>
              <a:rPr b="0" i="0" lang="en-US" sz="2401" u="none" cap="none" strike="noStrike">
                <a:solidFill>
                  <a:srgbClr val="4A4849"/>
                </a:solidFill>
                <a:latin typeface="Arial"/>
                <a:ea typeface="Arial"/>
                <a:cs typeface="Arial"/>
                <a:sym typeface="Arial"/>
              </a:rPr>
              <a:t> - Agents of Change in Environmental Justice</a:t>
            </a:r>
            <a:endParaRPr b="0" i="0" sz="1400" u="none" cap="none" strike="noStrike">
              <a:solidFill>
                <a:srgbClr val="000000"/>
              </a:solidFill>
              <a:latin typeface="Arial"/>
              <a:ea typeface="Arial"/>
              <a:cs typeface="Arial"/>
              <a:sym typeface="Arial"/>
            </a:endParaRPr>
          </a:p>
          <a:p>
            <a:pPr indent="-381062" lvl="1" marL="457200" marR="0" rtl="0" algn="l">
              <a:lnSpc>
                <a:spcPct val="100000"/>
              </a:lnSpc>
              <a:spcBef>
                <a:spcPts val="0"/>
              </a:spcBef>
              <a:spcAft>
                <a:spcPts val="0"/>
              </a:spcAft>
              <a:buClr>
                <a:srgbClr val="4A4849"/>
              </a:buClr>
              <a:buSzPts val="2401"/>
              <a:buFont typeface="Arial"/>
              <a:buChar char="•"/>
            </a:pPr>
            <a:r>
              <a:rPr b="0" i="0" lang="en-US" sz="2401" u="sng" cap="none" strike="noStrike">
                <a:solidFill>
                  <a:srgbClr val="4A4849"/>
                </a:solidFill>
                <a:latin typeface="Arial"/>
                <a:ea typeface="Arial"/>
                <a:cs typeface="Arial"/>
                <a:sym typeface="Arial"/>
                <a:hlinkClick r:id="rId12">
                  <a:extLst>
                    <a:ext uri="{A12FA001-AC4F-418D-AE19-62706E023703}">
                      <ahyp:hlinkClr val="tx"/>
                    </a:ext>
                  </a:extLst>
                </a:hlinkClick>
              </a:rPr>
              <a:t>US Indigenous Data Sovereignty Network, “The Governance of Indigenous Data:</a:t>
            </a:r>
            <a:r>
              <a:rPr b="0" i="0" lang="en-US" sz="2401" u="none" cap="none" strike="noStrike">
                <a:solidFill>
                  <a:srgbClr val="4A4849"/>
                </a:solidFill>
                <a:latin typeface="Arial"/>
                <a:ea typeface="Arial"/>
                <a:cs typeface="Arial"/>
                <a:sym typeface="Arial"/>
              </a:rPr>
              <a:t> Organization to ensure that data for and about Indigenous nations and peoples in the US are used to advance Indigenous aspirations for collective and individual wellbeing. </a:t>
            </a:r>
            <a:endParaRPr b="0" i="0" sz="1400" u="none" cap="none" strike="noStrike">
              <a:solidFill>
                <a:srgbClr val="000000"/>
              </a:solidFill>
              <a:latin typeface="Arial"/>
              <a:ea typeface="Arial"/>
              <a:cs typeface="Arial"/>
              <a:sym typeface="Arial"/>
            </a:endParaRPr>
          </a:p>
          <a:p>
            <a:pPr indent="-381062" lvl="1" marL="457200" marR="0" rtl="0" algn="l">
              <a:lnSpc>
                <a:spcPct val="100000"/>
              </a:lnSpc>
              <a:spcBef>
                <a:spcPts val="0"/>
              </a:spcBef>
              <a:spcAft>
                <a:spcPts val="0"/>
              </a:spcAft>
              <a:buClr>
                <a:srgbClr val="4A4849"/>
              </a:buClr>
              <a:buSzPts val="2401"/>
              <a:buFont typeface="Arial"/>
              <a:buChar char="•"/>
            </a:pPr>
            <a:r>
              <a:rPr b="0" i="0" lang="en-US" sz="2401" u="sng" cap="none" strike="noStrike">
                <a:solidFill>
                  <a:srgbClr val="4A4849"/>
                </a:solidFill>
                <a:latin typeface="Arial"/>
                <a:ea typeface="Arial"/>
                <a:cs typeface="Arial"/>
                <a:sym typeface="Arial"/>
                <a:hlinkClick r:id="rId13">
                  <a:extLst>
                    <a:ext uri="{A12FA001-AC4F-418D-AE19-62706E023703}">
                      <ahyp:hlinkClr val="tx"/>
                    </a:ext>
                  </a:extLst>
                </a:hlinkClick>
              </a:rPr>
              <a:t>First Nations Principles of OCAP (Ownership, Control, Access, and Possession)</a:t>
            </a:r>
            <a:endParaRPr b="0" i="0" sz="1400" u="none" cap="none" strike="noStrike">
              <a:solidFill>
                <a:srgbClr val="000000"/>
              </a:solidFill>
              <a:latin typeface="Arial"/>
              <a:ea typeface="Arial"/>
              <a:cs typeface="Arial"/>
              <a:sym typeface="Arial"/>
            </a:endParaRPr>
          </a:p>
          <a:p>
            <a:pPr indent="-381062" lvl="1" marL="457200" marR="0" rtl="0" algn="l">
              <a:lnSpc>
                <a:spcPct val="100000"/>
              </a:lnSpc>
              <a:spcBef>
                <a:spcPts val="0"/>
              </a:spcBef>
              <a:spcAft>
                <a:spcPts val="0"/>
              </a:spcAft>
              <a:buClr>
                <a:srgbClr val="4A4849"/>
              </a:buClr>
              <a:buSzPts val="2401"/>
              <a:buFont typeface="Arial"/>
              <a:buChar char="•"/>
            </a:pPr>
            <a:r>
              <a:rPr b="0" i="0" lang="en-US" sz="2401" u="none" cap="none" strike="noStrike">
                <a:solidFill>
                  <a:srgbClr val="4A4849"/>
                </a:solidFill>
                <a:latin typeface="Arial"/>
                <a:ea typeface="Arial"/>
                <a:cs typeface="Arial"/>
                <a:sym typeface="Arial"/>
              </a:rPr>
              <a:t>EDAction and CLEAR, “</a:t>
            </a:r>
            <a:r>
              <a:rPr b="0" i="0" lang="en-US" sz="2401" u="sng" cap="none" strike="noStrike">
                <a:solidFill>
                  <a:srgbClr val="4A4849"/>
                </a:solidFill>
                <a:latin typeface="Arial"/>
                <a:ea typeface="Arial"/>
                <a:cs typeface="Arial"/>
                <a:sym typeface="Arial"/>
                <a:hlinkClick r:id="rId14">
                  <a:extLst>
                    <a:ext uri="{A12FA001-AC4F-418D-AE19-62706E023703}">
                      <ahyp:hlinkClr val="tx"/>
                    </a:ext>
                  </a:extLst>
                </a:hlinkClick>
              </a:rPr>
              <a:t>Pollution is Colonialism” Statement</a:t>
            </a:r>
            <a:endParaRPr b="0" i="0" sz="1400" u="none" cap="none" strike="noStrike">
              <a:solidFill>
                <a:srgbClr val="000000"/>
              </a:solidFill>
              <a:latin typeface="Arial"/>
              <a:ea typeface="Arial"/>
              <a:cs typeface="Arial"/>
              <a:sym typeface="Arial"/>
            </a:endParaRPr>
          </a:p>
        </p:txBody>
      </p:sp>
      <p:sp>
        <p:nvSpPr>
          <p:cNvPr id="669" name="Google Shape;669;p35"/>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73" name="Shape 673"/>
        <p:cNvGrpSpPr/>
        <p:nvPr/>
      </p:nvGrpSpPr>
      <p:grpSpPr>
        <a:xfrm>
          <a:off x="0" y="0"/>
          <a:ext cx="0" cy="0"/>
          <a:chOff x="0" y="0"/>
          <a:chExt cx="0" cy="0"/>
        </a:xfrm>
      </p:grpSpPr>
      <p:sp>
        <p:nvSpPr>
          <p:cNvPr id="674" name="Google Shape;674;p36"/>
          <p:cNvSpPr/>
          <p:nvPr/>
        </p:nvSpPr>
        <p:spPr>
          <a:xfrm>
            <a:off x="-1248082" y="9715500"/>
            <a:ext cx="20784165" cy="571500"/>
          </a:xfrm>
          <a:custGeom>
            <a:rect b="b" l="l" r="r" t="t"/>
            <a:pathLst>
              <a:path extrusionOk="0" h="150519" w="5474019">
                <a:moveTo>
                  <a:pt x="0" y="0"/>
                </a:moveTo>
                <a:lnTo>
                  <a:pt x="5474019" y="0"/>
                </a:lnTo>
                <a:lnTo>
                  <a:pt x="5474019" y="150519"/>
                </a:lnTo>
                <a:lnTo>
                  <a:pt x="0" y="150519"/>
                </a:lnTo>
                <a:close/>
              </a:path>
            </a:pathLst>
          </a:custGeom>
          <a:solidFill>
            <a:srgbClr val="4A4849"/>
          </a:solidFill>
          <a:ln>
            <a:noFill/>
          </a:ln>
        </p:spPr>
      </p:sp>
      <p:sp>
        <p:nvSpPr>
          <p:cNvPr id="675" name="Google Shape;675;p36"/>
          <p:cNvSpPr txBox="1"/>
          <p:nvPr/>
        </p:nvSpPr>
        <p:spPr>
          <a:xfrm>
            <a:off x="1028700" y="3286273"/>
            <a:ext cx="8399400" cy="318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136"/>
              <a:buFont typeface="Arial"/>
              <a:buNone/>
            </a:pPr>
            <a:r>
              <a:rPr b="0" i="0" lang="en-US" sz="4136" u="none" cap="none" strike="noStrike">
                <a:solidFill>
                  <a:srgbClr val="4A4849"/>
                </a:solidFill>
                <a:latin typeface="Arial"/>
                <a:ea typeface="Arial"/>
                <a:cs typeface="Arial"/>
                <a:sym typeface="Arial"/>
              </a:rPr>
              <a:t>For more resources on climate and environmental justice: </a:t>
            </a:r>
            <a:r>
              <a:rPr b="1" i="0" lang="en-US" sz="4136" u="none" cap="none" strike="noStrike">
                <a:solidFill>
                  <a:srgbClr val="4A4849"/>
                </a:solidFill>
                <a:latin typeface="Arial"/>
                <a:ea typeface="Arial"/>
                <a:cs typeface="Arial"/>
                <a:sym typeface="Arial"/>
              </a:rPr>
              <a:t>Please explore other modules in the Climate Justice Instructional Toolkit.</a:t>
            </a:r>
            <a:endParaRPr b="0" i="0" sz="1400" u="none" cap="none" strike="noStrike">
              <a:solidFill>
                <a:srgbClr val="000000"/>
              </a:solidFill>
              <a:latin typeface="Arial"/>
              <a:ea typeface="Arial"/>
              <a:cs typeface="Arial"/>
              <a:sym typeface="Arial"/>
            </a:endParaRPr>
          </a:p>
        </p:txBody>
      </p:sp>
      <p:sp>
        <p:nvSpPr>
          <p:cNvPr id="676" name="Google Shape;676;p36"/>
          <p:cNvSpPr/>
          <p:nvPr/>
        </p:nvSpPr>
        <p:spPr>
          <a:xfrm>
            <a:off x="10453773" y="2153443"/>
            <a:ext cx="6356958" cy="5980115"/>
          </a:xfrm>
          <a:custGeom>
            <a:rect b="b" l="l" r="r" t="t"/>
            <a:pathLst>
              <a:path extrusionOk="0" h="5980115" w="6356958">
                <a:moveTo>
                  <a:pt x="0" y="0"/>
                </a:moveTo>
                <a:lnTo>
                  <a:pt x="6356958" y="0"/>
                </a:lnTo>
                <a:lnTo>
                  <a:pt x="6356958" y="5980114"/>
                </a:lnTo>
                <a:lnTo>
                  <a:pt x="0" y="5980114"/>
                </a:lnTo>
                <a:lnTo>
                  <a:pt x="0" y="0"/>
                </a:lnTo>
                <a:close/>
              </a:path>
            </a:pathLst>
          </a:custGeom>
          <a:blipFill rotWithShape="1">
            <a:blip r:embed="rId3">
              <a:alphaModFix/>
            </a:blip>
            <a:stretch>
              <a:fillRect b="-6297" l="0" r="0" t="0"/>
            </a:stretch>
          </a:blipFill>
          <a:ln cap="sq" cmpd="sng" w="161925">
            <a:solidFill>
              <a:srgbClr val="BEBEBE"/>
            </a:solidFill>
            <a:prstDash val="solid"/>
            <a:miter lim="8000"/>
            <a:headEnd len="sm" w="sm" type="none"/>
            <a:tailEnd len="sm" w="sm" type="none"/>
          </a:ln>
        </p:spPr>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80" name="Shape 680"/>
        <p:cNvGrpSpPr/>
        <p:nvPr/>
      </p:nvGrpSpPr>
      <p:grpSpPr>
        <a:xfrm>
          <a:off x="0" y="0"/>
          <a:ext cx="0" cy="0"/>
          <a:chOff x="0" y="0"/>
          <a:chExt cx="0" cy="0"/>
        </a:xfrm>
      </p:grpSpPr>
      <p:sp>
        <p:nvSpPr>
          <p:cNvPr id="681" name="Google Shape;681;p34"/>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Module References</a:t>
            </a:r>
            <a:endParaRPr b="0" i="0" sz="1400" u="none" cap="none" strike="noStrike">
              <a:solidFill>
                <a:srgbClr val="000000"/>
              </a:solidFill>
              <a:latin typeface="Arial"/>
              <a:ea typeface="Arial"/>
              <a:cs typeface="Arial"/>
              <a:sym typeface="Arial"/>
            </a:endParaRPr>
          </a:p>
        </p:txBody>
      </p:sp>
      <p:sp>
        <p:nvSpPr>
          <p:cNvPr id="682" name="Google Shape;682;p34"/>
          <p:cNvSpPr txBox="1"/>
          <p:nvPr/>
        </p:nvSpPr>
        <p:spPr>
          <a:xfrm>
            <a:off x="962025" y="2571477"/>
            <a:ext cx="16178700" cy="5852100"/>
          </a:xfrm>
          <a:prstGeom prst="rect">
            <a:avLst/>
          </a:prstGeom>
          <a:noFill/>
          <a:ln>
            <a:noFill/>
          </a:ln>
        </p:spPr>
        <p:txBody>
          <a:bodyPr anchorCtr="0" anchor="t" bIns="0" lIns="0" spcFirstLastPara="1" rIns="0" wrap="square" tIns="0">
            <a:spAutoFit/>
          </a:bodyPr>
          <a:lstStyle/>
          <a:p>
            <a:pPr indent="-330557" lvl="1" marL="432094"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hlinkClick r:id="rId3">
                  <a:extLst>
                    <a:ext uri="{A12FA001-AC4F-418D-AE19-62706E023703}">
                      <ahyp:hlinkClr val="tx"/>
                    </a:ext>
                  </a:extLst>
                </a:hlinkClick>
              </a:rPr>
              <a:t>Kukutai, T., &amp; Taylor, J. (Eds.). (2016). Indigenous Data Sovereignty (1st ed.). ANU Press. </a:t>
            </a:r>
            <a:r>
              <a:rPr b="0" i="0" lang="en-US" sz="2001" u="sng" cap="none" strike="noStrike">
                <a:solidFill>
                  <a:srgbClr val="4A4849"/>
                </a:solidFill>
                <a:latin typeface="Arial"/>
                <a:ea typeface="Arial"/>
                <a:cs typeface="Arial"/>
                <a:sym typeface="Arial"/>
                <a:hlinkClick r:id="rId4">
                  <a:extLst>
                    <a:ext uri="{A12FA001-AC4F-418D-AE19-62706E023703}">
                      <ahyp:hlinkClr val="tx"/>
                    </a:ext>
                  </a:extLst>
                </a:hlinkClick>
              </a:rPr>
              <a:t>https://doi.org/10.22459/CAEPR38.11.2016</a:t>
            </a:r>
            <a:r>
              <a:rPr b="0" i="0" lang="en-US" sz="2001" u="sng" cap="none" strike="noStrike">
                <a:solidFill>
                  <a:srgbClr val="4A4849"/>
                </a:solidFill>
                <a:latin typeface="Arial"/>
                <a:ea typeface="Arial"/>
                <a:cs typeface="Arial"/>
                <a:sym typeface="Arial"/>
                <a:hlinkClick r:id="rId5">
                  <a:extLst>
                    <a:ext uri="{A12FA001-AC4F-418D-AE19-62706E023703}">
                      <ahyp:hlinkClr val="tx"/>
                    </a:ext>
                  </a:extLst>
                </a:hlinkClick>
              </a:rPr>
              <a:t> </a:t>
            </a:r>
            <a:endParaRPr b="0" i="0" sz="1400" u="none" cap="none" strike="noStrike">
              <a:solidFill>
                <a:srgbClr val="000000"/>
              </a:solidFill>
              <a:latin typeface="Arial"/>
              <a:ea typeface="Arial"/>
              <a:cs typeface="Arial"/>
              <a:sym typeface="Arial"/>
            </a:endParaRPr>
          </a:p>
          <a:p>
            <a:pPr indent="-330557" lvl="1" marL="432094"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hlinkClick r:id="rId6">
                  <a:extLst>
                    <a:ext uri="{A12FA001-AC4F-418D-AE19-62706E023703}">
                      <ahyp:hlinkClr val="tx"/>
                    </a:ext>
                  </a:extLst>
                </a:hlinkClick>
              </a:rPr>
              <a:t>Liu, J., Clark, L. P., Bechle, M. J., Hajat, A., Kim, S.-Y., Robinson, A. L., Sheppard, L., Szpiro, A. A., &amp; Marshall, J. D. (2021). Disparities in Air Pollution Exposure in the United States by Race/Ethnicity and Income, 1990–2010. Environmental Health Perspectives, 129(12), 127005. </a:t>
            </a:r>
            <a:r>
              <a:rPr b="0" i="0" lang="en-US" sz="2001" u="sng" cap="none" strike="noStrike">
                <a:solidFill>
                  <a:srgbClr val="4A4849"/>
                </a:solidFill>
                <a:latin typeface="Arial"/>
                <a:ea typeface="Arial"/>
                <a:cs typeface="Arial"/>
                <a:sym typeface="Arial"/>
                <a:hlinkClick r:id="rId7">
                  <a:extLst>
                    <a:ext uri="{A12FA001-AC4F-418D-AE19-62706E023703}">
                      <ahyp:hlinkClr val="tx"/>
                    </a:ext>
                  </a:extLst>
                </a:hlinkClick>
              </a:rPr>
              <a:t>https://doi.org/10.1289/EHP8584</a:t>
            </a:r>
            <a:endParaRPr b="0" i="0" sz="1400" u="none" cap="none" strike="noStrike">
              <a:solidFill>
                <a:srgbClr val="000000"/>
              </a:solidFill>
              <a:latin typeface="Arial"/>
              <a:ea typeface="Arial"/>
              <a:cs typeface="Arial"/>
              <a:sym typeface="Arial"/>
            </a:endParaRPr>
          </a:p>
          <a:p>
            <a:pPr indent="-330557" lvl="1" marL="432094"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hlinkClick r:id="rId8">
                  <a:extLst>
                    <a:ext uri="{A12FA001-AC4F-418D-AE19-62706E023703}">
                      <ahyp:hlinkClr val="tx"/>
                    </a:ext>
                  </a:extLst>
                </a:hlinkClick>
              </a:rPr>
              <a:t>London, J., Sze, J., &amp; Lievanos, R. S. (2008). Problems, Promise, Progress, and Perils: Critical Reflections on Environmental Justice Policy Implementation in California. UCLA Journal of Environmental Law and Policy, 26(2). </a:t>
            </a:r>
            <a:r>
              <a:rPr b="0" i="0" lang="en-US" sz="2001" u="sng" cap="none" strike="noStrike">
                <a:solidFill>
                  <a:srgbClr val="4A4849"/>
                </a:solidFill>
                <a:latin typeface="Arial"/>
                <a:ea typeface="Arial"/>
                <a:cs typeface="Arial"/>
                <a:sym typeface="Arial"/>
                <a:hlinkClick r:id="rId9">
                  <a:extLst>
                    <a:ext uri="{A12FA001-AC4F-418D-AE19-62706E023703}">
                      <ahyp:hlinkClr val="tx"/>
                    </a:ext>
                  </a:extLst>
                </a:hlinkClick>
              </a:rPr>
              <a:t>https://doi.org/10.5070/L5262019559</a:t>
            </a:r>
            <a:endParaRPr b="0" i="0" sz="1400" u="none" cap="none" strike="noStrike">
              <a:solidFill>
                <a:srgbClr val="000000"/>
              </a:solidFill>
              <a:latin typeface="Arial"/>
              <a:ea typeface="Arial"/>
              <a:cs typeface="Arial"/>
              <a:sym typeface="Arial"/>
            </a:endParaRPr>
          </a:p>
          <a:p>
            <a:pPr indent="-330557" lvl="1" marL="432094"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hlinkClick r:id="rId10">
                  <a:extLst>
                    <a:ext uri="{A12FA001-AC4F-418D-AE19-62706E023703}">
                      <ahyp:hlinkClr val="tx"/>
                    </a:ext>
                  </a:extLst>
                </a:hlinkClick>
              </a:rPr>
              <a:t>Maldonado, J. K. (2018). Seeking Justice in an Energy Sacrifice Zone: Standing on Vanishing Land in Coastal Louisiana (1st ed.). Routledge. </a:t>
            </a:r>
            <a:r>
              <a:rPr b="0" i="0" lang="en-US" sz="2001" u="sng" cap="none" strike="noStrike">
                <a:solidFill>
                  <a:srgbClr val="4A4849"/>
                </a:solidFill>
                <a:latin typeface="Arial"/>
                <a:ea typeface="Arial"/>
                <a:cs typeface="Arial"/>
                <a:sym typeface="Arial"/>
                <a:hlinkClick r:id="rId11">
                  <a:extLst>
                    <a:ext uri="{A12FA001-AC4F-418D-AE19-62706E023703}">
                      <ahyp:hlinkClr val="tx"/>
                    </a:ext>
                  </a:extLst>
                </a:hlinkClick>
              </a:rPr>
              <a:t>https://doi.org/10.4324/9781351002943</a:t>
            </a:r>
            <a:endParaRPr b="0" i="0" sz="1400" u="none" cap="none" strike="noStrike">
              <a:solidFill>
                <a:srgbClr val="000000"/>
              </a:solidFill>
              <a:latin typeface="Arial"/>
              <a:ea typeface="Arial"/>
              <a:cs typeface="Arial"/>
              <a:sym typeface="Arial"/>
            </a:endParaRPr>
          </a:p>
          <a:p>
            <a:pPr indent="-330557" lvl="1" marL="432094"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hlinkClick r:id="rId12">
                  <a:extLst>
                    <a:ext uri="{A12FA001-AC4F-418D-AE19-62706E023703}">
                      <ahyp:hlinkClr val="tx"/>
                    </a:ext>
                  </a:extLst>
                </a:hlinkClick>
              </a:rPr>
              <a:t>McClintock, N. (2011). From Industrial Garden to Food Desert: Demarcated Devaluation in the Flatlands of Oakland, California. In A. H. Alkon &amp; J. Agyeman (Eds.), Cultivating Food Justice (pp. 89–120). The MIT Press. </a:t>
            </a:r>
            <a:r>
              <a:rPr b="0" i="0" lang="en-US" sz="2001" u="sng" cap="none" strike="noStrike">
                <a:solidFill>
                  <a:srgbClr val="4A4849"/>
                </a:solidFill>
                <a:latin typeface="Arial"/>
                <a:ea typeface="Arial"/>
                <a:cs typeface="Arial"/>
                <a:sym typeface="Arial"/>
                <a:hlinkClick r:id="rId13">
                  <a:extLst>
                    <a:ext uri="{A12FA001-AC4F-418D-AE19-62706E023703}">
                      <ahyp:hlinkClr val="tx"/>
                    </a:ext>
                  </a:extLst>
                </a:hlinkClick>
              </a:rPr>
              <a:t>https://doi.org/10.7551/mitpress/8922.003.0009</a:t>
            </a:r>
            <a:endParaRPr b="0" i="0" sz="1400" u="none" cap="none" strike="noStrike">
              <a:solidFill>
                <a:srgbClr val="000000"/>
              </a:solidFill>
              <a:latin typeface="Arial"/>
              <a:ea typeface="Arial"/>
              <a:cs typeface="Arial"/>
              <a:sym typeface="Arial"/>
            </a:endParaRPr>
          </a:p>
          <a:p>
            <a:pPr indent="-330557" lvl="1" marL="432094"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hlinkClick r:id="rId14">
                  <a:extLst>
                    <a:ext uri="{A12FA001-AC4F-418D-AE19-62706E023703}">
                      <ahyp:hlinkClr val="tx"/>
                    </a:ext>
                  </a:extLst>
                </a:hlinkClick>
              </a:rPr>
              <a:t>Rubiano Rivadeneira, N., &amp; Carton, W. (2022). (In)justice in modelled climate futures: A review of integrated assessment modelling critiques through a justice lens. Energy Research &amp; Social Science, 92, 102781. </a:t>
            </a:r>
            <a:r>
              <a:rPr b="0" i="0" lang="en-US" sz="2001" u="sng" cap="none" strike="noStrike">
                <a:solidFill>
                  <a:srgbClr val="4A4849"/>
                </a:solidFill>
                <a:latin typeface="Arial"/>
                <a:ea typeface="Arial"/>
                <a:cs typeface="Arial"/>
                <a:sym typeface="Arial"/>
                <a:hlinkClick r:id="rId15">
                  <a:extLst>
                    <a:ext uri="{A12FA001-AC4F-418D-AE19-62706E023703}">
                      <ahyp:hlinkClr val="tx"/>
                    </a:ext>
                  </a:extLst>
                </a:hlinkClick>
              </a:rPr>
              <a:t>https://doi.org/10.1016/j.erss.2022.102781</a:t>
            </a:r>
            <a:endParaRPr b="0" i="0" sz="1400" u="none" cap="none" strike="noStrike">
              <a:solidFill>
                <a:srgbClr val="000000"/>
              </a:solidFill>
              <a:latin typeface="Arial"/>
              <a:ea typeface="Arial"/>
              <a:cs typeface="Arial"/>
              <a:sym typeface="Arial"/>
            </a:endParaRPr>
          </a:p>
          <a:p>
            <a:pPr indent="-330557" lvl="1" marL="432094"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hlinkClick r:id="rId16">
                  <a:extLst>
                    <a:ext uri="{A12FA001-AC4F-418D-AE19-62706E023703}">
                      <ahyp:hlinkClr val="tx"/>
                    </a:ext>
                  </a:extLst>
                </a:hlinkClick>
              </a:rPr>
              <a:t>Taylor, L. (2017). What is data justice? The case for connecting digital rights and freedoms globally. Big Data &amp; Society, 4(2), 205395171773633. https://doi.org/10.1177/2053951717736335</a:t>
            </a:r>
            <a:endParaRPr b="0" i="0" sz="1400" u="none" cap="none" strike="noStrike">
              <a:solidFill>
                <a:srgbClr val="000000"/>
              </a:solidFill>
              <a:latin typeface="Arial"/>
              <a:ea typeface="Arial"/>
              <a:cs typeface="Arial"/>
              <a:sym typeface="Arial"/>
            </a:endParaRPr>
          </a:p>
          <a:p>
            <a:pPr indent="-33055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 The Crowd &amp; The Cloud. (2017, February 26). Counting Trucks (Vol. 3) [Documentary]. </a:t>
            </a:r>
            <a:r>
              <a:rPr b="0" i="0" lang="en-US" sz="2001" u="sng" cap="none" strike="noStrike">
                <a:solidFill>
                  <a:srgbClr val="4A4849"/>
                </a:solidFill>
                <a:latin typeface="Arial"/>
                <a:ea typeface="Arial"/>
                <a:cs typeface="Arial"/>
                <a:sym typeface="Arial"/>
                <a:hlinkClick r:id="rId17">
                  <a:extLst>
                    <a:ext uri="{A12FA001-AC4F-418D-AE19-62706E023703}">
                      <ahyp:hlinkClr val="tx"/>
                    </a:ext>
                  </a:extLst>
                </a:hlinkClick>
              </a:rPr>
              <a:t>https://crowdandcloud.org/watch-the-episodes/episode-three</a:t>
            </a:r>
            <a:endParaRPr b="0" i="0" sz="1400" u="none" cap="none" strike="noStrike">
              <a:solidFill>
                <a:srgbClr val="000000"/>
              </a:solidFill>
              <a:latin typeface="Arial"/>
              <a:ea typeface="Arial"/>
              <a:cs typeface="Arial"/>
              <a:sym typeface="Arial"/>
            </a:endParaRPr>
          </a:p>
          <a:p>
            <a:pPr indent="-33055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Carroll, S. R., Garba, I., Figueroa-Rodríguez, O. L., Holbrook, J., Lovett, R., Materechera, S., Parsons, M., Raseroka, K., Rodriguez-Lonebear, D., Rowe, R., Sara, R., Walker, J. D., Anderson, J., &amp; Hudson, M. (2020). The CARE Principles for Indigenous Data Governance. Data Science Journal, 19(1). </a:t>
            </a:r>
            <a:r>
              <a:rPr b="0" i="0" lang="en-US" sz="2001" u="sng" cap="none" strike="noStrike">
                <a:solidFill>
                  <a:srgbClr val="4A4849"/>
                </a:solidFill>
                <a:latin typeface="Arial"/>
                <a:ea typeface="Arial"/>
                <a:cs typeface="Arial"/>
                <a:sym typeface="Arial"/>
                <a:hlinkClick r:id="rId18">
                  <a:extLst>
                    <a:ext uri="{A12FA001-AC4F-418D-AE19-62706E023703}">
                      <ahyp:hlinkClr val="tx"/>
                    </a:ext>
                  </a:extLst>
                </a:hlinkClick>
              </a:rPr>
              <a:t>https://doi.org/10.5334/dsj-2020-043</a:t>
            </a:r>
            <a:endParaRPr b="0" i="0" sz="1400" u="none" cap="none" strike="noStrike">
              <a:solidFill>
                <a:srgbClr val="000000"/>
              </a:solidFill>
              <a:latin typeface="Arial"/>
              <a:ea typeface="Arial"/>
              <a:cs typeface="Arial"/>
              <a:sym typeface="Arial"/>
            </a:endParaRPr>
          </a:p>
        </p:txBody>
      </p:sp>
      <p:sp>
        <p:nvSpPr>
          <p:cNvPr id="683" name="Google Shape;683;p34"/>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684" name="Google Shape;684;p34"/>
          <p:cNvSpPr txBox="1"/>
          <p:nvPr/>
        </p:nvSpPr>
        <p:spPr>
          <a:xfrm>
            <a:off x="10626130" y="1408130"/>
            <a:ext cx="6633170" cy="339690"/>
          </a:xfrm>
          <a:prstGeom prst="rect">
            <a:avLst/>
          </a:prstGeom>
          <a:noFill/>
          <a:ln>
            <a:noFill/>
          </a:ln>
        </p:spPr>
        <p:txBody>
          <a:bodyPr anchorCtr="0" anchor="t" bIns="0" lIns="0" spcFirstLastPara="1" rIns="0" wrap="square" tIns="0">
            <a:spAutoFit/>
          </a:bodyPr>
          <a:lstStyle/>
          <a:p>
            <a:pPr indent="0" lvl="0" marL="0" marR="0" rtl="0" algn="r">
              <a:lnSpc>
                <a:spcPct val="139980"/>
              </a:lnSpc>
              <a:spcBef>
                <a:spcPts val="0"/>
              </a:spcBef>
              <a:spcAft>
                <a:spcPts val="0"/>
              </a:spcAft>
              <a:buClr>
                <a:srgbClr val="000000"/>
              </a:buClr>
              <a:buSzPts val="2001"/>
              <a:buFont typeface="Arial"/>
              <a:buNone/>
            </a:pPr>
            <a:r>
              <a:rPr b="0" i="0" lang="en-US" sz="2001" u="none" cap="none" strike="noStrike">
                <a:solidFill>
                  <a:srgbClr val="4A4849"/>
                </a:solidFill>
                <a:latin typeface="Arial"/>
                <a:ea typeface="Arial"/>
                <a:cs typeface="Arial"/>
                <a:sym typeface="Arial"/>
              </a:rPr>
              <a:t>Stock images found on Canva were used in this module.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g390c9b6291b_0_79"/>
          <p:cNvSpPr txBox="1"/>
          <p:nvPr/>
        </p:nvSpPr>
        <p:spPr>
          <a:xfrm>
            <a:off x="1490475" y="2157975"/>
            <a:ext cx="15800700" cy="48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US" sz="3200" u="none" cap="none" strike="noStrike">
                <a:solidFill>
                  <a:schemeClr val="dk1"/>
                </a:solidFill>
                <a:latin typeface="Calibri"/>
                <a:ea typeface="Calibri"/>
                <a:cs typeface="Calibri"/>
                <a:sym typeface="Calibri"/>
              </a:rPr>
              <a:t>MIT OpenCourseWare</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0" i="0" lang="en-US" sz="3200" u="sng" cap="none" strike="noStrike">
                <a:solidFill>
                  <a:schemeClr val="hlink"/>
                </a:solidFill>
                <a:latin typeface="Calibri"/>
                <a:ea typeface="Calibri"/>
                <a:cs typeface="Calibri"/>
                <a:sym typeface="Calibri"/>
                <a:hlinkClick r:id="rId3"/>
              </a:rPr>
              <a:t>https://ocw.mit.edu</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1" lang="en-US" sz="3200" u="none" cap="none" strike="noStrike">
                <a:solidFill>
                  <a:schemeClr val="dk1"/>
                </a:solidFill>
                <a:latin typeface="Calibri"/>
                <a:ea typeface="Calibri"/>
                <a:cs typeface="Calibri"/>
                <a:sym typeface="Calibri"/>
              </a:rPr>
              <a:t>RES.11-003 Climate Justice Instructional Toolkit</a:t>
            </a:r>
            <a:r>
              <a:rPr b="0" i="0" lang="en-US" sz="3200" u="none" cap="none" strike="noStrike">
                <a:solidFill>
                  <a:schemeClr val="dk1"/>
                </a:solidFill>
                <a:latin typeface="Calibri"/>
                <a:ea typeface="Calibri"/>
                <a:cs typeface="Calibri"/>
                <a:sym typeface="Calibri"/>
              </a:rPr>
              <a:t> Spring 2025</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200" u="none" cap="none" strike="noStrike">
                <a:solidFill>
                  <a:schemeClr val="dk1"/>
                </a:solidFill>
                <a:latin typeface="Calibri"/>
                <a:ea typeface="Calibri"/>
                <a:cs typeface="Calibri"/>
                <a:sym typeface="Calibri"/>
              </a:rPr>
              <a:t>For more information about citing these materials or our Terms of Use, visit </a:t>
            </a:r>
            <a:r>
              <a:rPr b="0" i="0" lang="en-US" sz="3200" u="sng" cap="none" strike="noStrike">
                <a:solidFill>
                  <a:schemeClr val="hlink"/>
                </a:solidFill>
                <a:latin typeface="Calibri"/>
                <a:ea typeface="Calibri"/>
                <a:cs typeface="Calibri"/>
                <a:sym typeface="Calibri"/>
                <a:hlinkClick r:id="rId4"/>
              </a:rPr>
              <a:t>https://ocw.mit.edu/terms</a:t>
            </a:r>
            <a:r>
              <a:rPr b="0" i="0" lang="en-US" sz="3200" u="none" cap="none" strike="noStrike">
                <a:solidFill>
                  <a:schemeClr val="dk1"/>
                </a:solidFill>
                <a:latin typeface="Calibri"/>
                <a:ea typeface="Calibri"/>
                <a:cs typeface="Calibri"/>
                <a:sym typeface="Calibri"/>
              </a:rPr>
              <a:t>.</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41" name="Shape 141"/>
        <p:cNvGrpSpPr/>
        <p:nvPr/>
      </p:nvGrpSpPr>
      <p:grpSpPr>
        <a:xfrm>
          <a:off x="0" y="0"/>
          <a:ext cx="0" cy="0"/>
          <a:chOff x="0" y="0"/>
          <a:chExt cx="0" cy="0"/>
        </a:xfrm>
      </p:grpSpPr>
      <p:sp>
        <p:nvSpPr>
          <p:cNvPr id="142" name="Google Shape;142;p4"/>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43" name="Google Shape;143;p4"/>
          <p:cNvSpPr/>
          <p:nvPr/>
        </p:nvSpPr>
        <p:spPr>
          <a:xfrm>
            <a:off x="12109962" y="0"/>
            <a:ext cx="7108723" cy="10287000"/>
          </a:xfrm>
          <a:custGeom>
            <a:rect b="b" l="l" r="r" t="t"/>
            <a:pathLst>
              <a:path extrusionOk="0" h="2709333" w="1872256">
                <a:moveTo>
                  <a:pt x="0" y="0"/>
                </a:moveTo>
                <a:lnTo>
                  <a:pt x="1872256" y="0"/>
                </a:lnTo>
                <a:lnTo>
                  <a:pt x="1872256" y="2709333"/>
                </a:lnTo>
                <a:lnTo>
                  <a:pt x="0" y="2709333"/>
                </a:lnTo>
                <a:close/>
              </a:path>
            </a:pathLst>
          </a:custGeom>
          <a:solidFill>
            <a:srgbClr val="5B85A9"/>
          </a:solidFill>
          <a:ln>
            <a:noFill/>
          </a:ln>
        </p:spPr>
      </p:sp>
      <p:grpSp>
        <p:nvGrpSpPr>
          <p:cNvPr id="144" name="Google Shape;144;p4"/>
          <p:cNvGrpSpPr/>
          <p:nvPr/>
        </p:nvGrpSpPr>
        <p:grpSpPr>
          <a:xfrm>
            <a:off x="1028700" y="3818112"/>
            <a:ext cx="10425375" cy="2764522"/>
            <a:chOff x="0" y="104775"/>
            <a:chExt cx="13900500" cy="3686030"/>
          </a:xfrm>
        </p:grpSpPr>
        <p:sp>
          <p:nvSpPr>
            <p:cNvPr id="145" name="Google Shape;145;p4"/>
            <p:cNvSpPr txBox="1"/>
            <p:nvPr/>
          </p:nvSpPr>
          <p:spPr>
            <a:xfrm>
              <a:off x="0" y="104775"/>
              <a:ext cx="13900500" cy="22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Introduction</a:t>
              </a:r>
              <a:endParaRPr b="0" i="0" sz="1400" u="none" cap="none" strike="noStrike">
                <a:solidFill>
                  <a:srgbClr val="000000"/>
                </a:solidFill>
                <a:latin typeface="Arial"/>
                <a:ea typeface="Arial"/>
                <a:cs typeface="Arial"/>
                <a:sym typeface="Arial"/>
              </a:endParaRPr>
            </a:p>
          </p:txBody>
        </p:sp>
        <p:sp>
          <p:nvSpPr>
            <p:cNvPr id="146" name="Google Shape;146;p4"/>
            <p:cNvSpPr txBox="1"/>
            <p:nvPr/>
          </p:nvSpPr>
          <p:spPr>
            <a:xfrm>
              <a:off x="0" y="3134105"/>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1</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54" name="Shape 154"/>
        <p:cNvGrpSpPr/>
        <p:nvPr/>
      </p:nvGrpSpPr>
      <p:grpSpPr>
        <a:xfrm>
          <a:off x="0" y="0"/>
          <a:ext cx="0" cy="0"/>
          <a:chOff x="0" y="0"/>
          <a:chExt cx="0" cy="0"/>
        </a:xfrm>
      </p:grpSpPr>
      <p:sp>
        <p:nvSpPr>
          <p:cNvPr id="155" name="Google Shape;155;p5"/>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56" name="Google Shape;156;p5"/>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157" name="Google Shape;157;p5"/>
          <p:cNvSpPr/>
          <p:nvPr/>
        </p:nvSpPr>
        <p:spPr>
          <a:xfrm>
            <a:off x="12109962" y="0"/>
            <a:ext cx="6177546" cy="9715500"/>
          </a:xfrm>
          <a:custGeom>
            <a:rect b="b" l="l" r="r" t="t"/>
            <a:pathLst>
              <a:path extrusionOk="0" h="1278300" w="812800">
                <a:moveTo>
                  <a:pt x="0" y="0"/>
                </a:moveTo>
                <a:lnTo>
                  <a:pt x="812800" y="0"/>
                </a:lnTo>
                <a:lnTo>
                  <a:pt x="812800" y="1278300"/>
                </a:lnTo>
                <a:lnTo>
                  <a:pt x="0" y="1278300"/>
                </a:lnTo>
                <a:close/>
              </a:path>
            </a:pathLst>
          </a:custGeom>
          <a:blipFill rotWithShape="1">
            <a:blip r:embed="rId3">
              <a:alphaModFix amt="21999"/>
            </a:blip>
            <a:stretch>
              <a:fillRect b="0" l="-21103" r="-114924" t="0"/>
            </a:stretch>
          </a:blipFill>
          <a:ln>
            <a:noFill/>
          </a:ln>
        </p:spPr>
      </p:sp>
      <p:sp>
        <p:nvSpPr>
          <p:cNvPr id="158" name="Google Shape;158;p5"/>
          <p:cNvSpPr/>
          <p:nvPr/>
        </p:nvSpPr>
        <p:spPr>
          <a:xfrm>
            <a:off x="12109950" y="1701638"/>
            <a:ext cx="6175552" cy="2992190"/>
          </a:xfrm>
          <a:custGeom>
            <a:rect b="b" l="l" r="r" t="t"/>
            <a:pathLst>
              <a:path extrusionOk="0" h="700747" w="1825736">
                <a:moveTo>
                  <a:pt x="0" y="0"/>
                </a:moveTo>
                <a:lnTo>
                  <a:pt x="1825736" y="0"/>
                </a:lnTo>
                <a:lnTo>
                  <a:pt x="1825736" y="700747"/>
                </a:lnTo>
                <a:lnTo>
                  <a:pt x="0" y="700747"/>
                </a:lnTo>
                <a:close/>
              </a:path>
            </a:pathLst>
          </a:custGeom>
          <a:solidFill>
            <a:srgbClr val="5B85A9">
              <a:alpha val="92941"/>
            </a:srgbClr>
          </a:solidFill>
          <a:ln>
            <a:noFill/>
          </a:ln>
        </p:spPr>
      </p:sp>
      <p:sp>
        <p:nvSpPr>
          <p:cNvPr id="159" name="Google Shape;159;p5"/>
          <p:cNvSpPr txBox="1"/>
          <p:nvPr/>
        </p:nvSpPr>
        <p:spPr>
          <a:xfrm>
            <a:off x="962025" y="7901744"/>
            <a:ext cx="106791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 name="Google Shape;160;p5"/>
          <p:cNvSpPr txBox="1"/>
          <p:nvPr/>
        </p:nvSpPr>
        <p:spPr>
          <a:xfrm>
            <a:off x="851411" y="2418749"/>
            <a:ext cx="9990300" cy="6133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What is Climate Justice?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Climate justice represents a critical framework that recognizes </a:t>
            </a:r>
            <a:r>
              <a:rPr b="1" i="0" lang="en-US" sz="2601" u="none" cap="none" strike="noStrike">
                <a:solidFill>
                  <a:srgbClr val="4A4849"/>
                </a:solidFill>
                <a:latin typeface="Arial"/>
                <a:ea typeface="Arial"/>
                <a:cs typeface="Arial"/>
                <a:sym typeface="Arial"/>
              </a:rPr>
              <a:t>the disproportionate impacts of climate change on marginalized communities </a:t>
            </a:r>
            <a:r>
              <a:rPr b="0" i="0" lang="en-US" sz="2601" u="none" cap="none" strike="noStrike">
                <a:solidFill>
                  <a:srgbClr val="4A4849"/>
                </a:solidFill>
                <a:latin typeface="Arial"/>
                <a:ea typeface="Arial"/>
                <a:cs typeface="Arial"/>
                <a:sym typeface="Arial"/>
              </a:rPr>
              <a:t>- those who have contributed least to the climate crisis yet bear its heaviest burdens. It goes beyond mere environmental protection to ensure that those most affected by climate change receive equitable protections, resources and </a:t>
            </a:r>
            <a:r>
              <a:rPr b="0" i="0" lang="en-US" sz="2601" u="sng" cap="none" strike="noStrike">
                <a:solidFill>
                  <a:srgbClr val="4A4849"/>
                </a:solidFill>
                <a:latin typeface="Arial"/>
                <a:ea typeface="Arial"/>
                <a:cs typeface="Arial"/>
                <a:sym typeface="Arial"/>
              </a:rPr>
              <a:t>inclusion in climate solutions.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t/>
            </a:r>
            <a:endParaRPr b="0" i="0" sz="2601" u="sng"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At its core, climate justice addresses intersecting social, economic, and political inequalities that shape how different communities experience and respond to climate impacts. For instance, when communities lack access to comprehensive air quality data, they face greater health risks due to inadequate policy interventions and resource allocation.</a:t>
            </a:r>
            <a:endParaRPr b="0" i="0" sz="1400" u="none" cap="none" strike="noStrike">
              <a:solidFill>
                <a:srgbClr val="000000"/>
              </a:solidFill>
              <a:latin typeface="Arial"/>
              <a:ea typeface="Arial"/>
              <a:cs typeface="Arial"/>
              <a:sym typeface="Arial"/>
            </a:endParaRPr>
          </a:p>
        </p:txBody>
      </p:sp>
      <p:sp>
        <p:nvSpPr>
          <p:cNvPr id="161" name="Google Shape;161;p5"/>
          <p:cNvSpPr txBox="1"/>
          <p:nvPr/>
        </p:nvSpPr>
        <p:spPr>
          <a:xfrm>
            <a:off x="851411" y="1095375"/>
            <a:ext cx="97251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Introduction</a:t>
            </a:r>
            <a:endParaRPr b="0" i="0" sz="1400" u="none" cap="none" strike="noStrike">
              <a:solidFill>
                <a:srgbClr val="000000"/>
              </a:solidFill>
              <a:latin typeface="Arial"/>
              <a:ea typeface="Arial"/>
              <a:cs typeface="Arial"/>
              <a:sym typeface="Arial"/>
            </a:endParaRPr>
          </a:p>
        </p:txBody>
      </p:sp>
      <p:sp>
        <p:nvSpPr>
          <p:cNvPr id="162" name="Google Shape;162;p5"/>
          <p:cNvSpPr txBox="1"/>
          <p:nvPr/>
        </p:nvSpPr>
        <p:spPr>
          <a:xfrm>
            <a:off x="12505875" y="2089988"/>
            <a:ext cx="5387700" cy="2215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399"/>
              <a:buFont typeface="Arial"/>
              <a:buNone/>
            </a:pPr>
            <a:r>
              <a:rPr b="1" i="0" lang="en-US" sz="2399" u="none" cap="none" strike="noStrike">
                <a:solidFill>
                  <a:srgbClr val="FFFFFF"/>
                </a:solidFill>
                <a:latin typeface="Arial"/>
                <a:ea typeface="Arial"/>
                <a:cs typeface="Arial"/>
                <a:sym typeface="Arial"/>
              </a:rPr>
              <a:t>“Climate Justice” </a:t>
            </a:r>
            <a:r>
              <a:rPr b="0" i="0" lang="en-US" sz="2399" u="none" cap="none" strike="noStrike">
                <a:solidFill>
                  <a:srgbClr val="FFFFFF"/>
                </a:solidFill>
                <a:latin typeface="Arial"/>
                <a:ea typeface="Arial"/>
                <a:cs typeface="Arial"/>
                <a:sym typeface="Arial"/>
              </a:rPr>
              <a:t>specifically targets the systemic inequities and global implications of climate change, addressing global and systemic contributions (</a:t>
            </a:r>
            <a:r>
              <a:rPr b="0" i="0" lang="en-US" sz="2399" u="sng" cap="none" strike="noStrike">
                <a:solidFill>
                  <a:srgbClr val="FFFFFF"/>
                </a:solidFill>
                <a:latin typeface="Arial"/>
                <a:ea typeface="Arial"/>
                <a:cs typeface="Arial"/>
                <a:sym typeface="Arial"/>
                <a:hlinkClick r:id="rId4">
                  <a:extLst>
                    <a:ext uri="{A12FA001-AC4F-418D-AE19-62706E023703}">
                      <ahyp:hlinkClr val="tx"/>
                    </a:ext>
                  </a:extLst>
                </a:hlinkClick>
              </a:rPr>
              <a:t>Mary Robinson Foundation - Climate Justice</a:t>
            </a:r>
            <a:r>
              <a:rPr b="0" i="0" lang="en-US" sz="2399" u="none" cap="none" strike="noStrike">
                <a:solidFill>
                  <a:srgbClr val="FFFFF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63" name="Google Shape;163;p5"/>
          <p:cNvSpPr/>
          <p:nvPr/>
        </p:nvSpPr>
        <p:spPr>
          <a:xfrm>
            <a:off x="12111950" y="5924288"/>
            <a:ext cx="6175552" cy="2661087"/>
          </a:xfrm>
          <a:custGeom>
            <a:rect b="b" l="l" r="r" t="t"/>
            <a:pathLst>
              <a:path extrusionOk="0" h="700747" w="1825736">
                <a:moveTo>
                  <a:pt x="0" y="0"/>
                </a:moveTo>
                <a:lnTo>
                  <a:pt x="1825736" y="0"/>
                </a:lnTo>
                <a:lnTo>
                  <a:pt x="1825736" y="700747"/>
                </a:lnTo>
                <a:lnTo>
                  <a:pt x="0" y="700747"/>
                </a:lnTo>
                <a:close/>
              </a:path>
            </a:pathLst>
          </a:custGeom>
          <a:solidFill>
            <a:srgbClr val="5B85A9">
              <a:alpha val="92941"/>
            </a:srgbClr>
          </a:solidFill>
          <a:ln>
            <a:noFill/>
          </a:ln>
        </p:spPr>
      </p:sp>
      <p:sp>
        <p:nvSpPr>
          <p:cNvPr id="164" name="Google Shape;164;p5"/>
          <p:cNvSpPr txBox="1"/>
          <p:nvPr/>
        </p:nvSpPr>
        <p:spPr>
          <a:xfrm>
            <a:off x="12503874" y="6516225"/>
            <a:ext cx="5387700" cy="14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399"/>
              <a:buFont typeface="Arial"/>
              <a:buNone/>
            </a:pPr>
            <a:r>
              <a:rPr b="1" i="0" lang="en-US" sz="2399" u="none" cap="none" strike="noStrike">
                <a:solidFill>
                  <a:srgbClr val="FFFFFF"/>
                </a:solidFill>
                <a:latin typeface="Arial"/>
                <a:ea typeface="Arial"/>
                <a:cs typeface="Arial"/>
                <a:sym typeface="Arial"/>
              </a:rPr>
              <a:t>“Environmental justice” </a:t>
            </a:r>
            <a:r>
              <a:rPr b="0" i="0" lang="en-US" sz="2399" u="none" cap="none" strike="noStrike">
                <a:solidFill>
                  <a:srgbClr val="FFFFFF"/>
                </a:solidFill>
                <a:latin typeface="Arial"/>
                <a:ea typeface="Arial"/>
                <a:cs typeface="Arial"/>
                <a:sym typeface="Arial"/>
              </a:rPr>
              <a:t>focuses broadly on the fair distribution of environmental benefits and burdens (</a:t>
            </a:r>
            <a:r>
              <a:rPr b="0" i="0" lang="en-US" sz="2399" u="sng" cap="none" strike="noStrike">
                <a:solidFill>
                  <a:srgbClr val="FFFFFF"/>
                </a:solidFill>
                <a:latin typeface="Arial"/>
                <a:ea typeface="Arial"/>
                <a:cs typeface="Arial"/>
                <a:sym typeface="Arial"/>
                <a:hlinkClick r:id="rId5">
                  <a:extLst>
                    <a:ext uri="{A12FA001-AC4F-418D-AE19-62706E023703}">
                      <ahyp:hlinkClr val="tx"/>
                    </a:ext>
                  </a:extLst>
                </a:hlinkClick>
              </a:rPr>
              <a:t>Bullard, 2001</a:t>
            </a:r>
            <a:r>
              <a:rPr b="0" i="0" lang="en-US" sz="2399" u="none" cap="none" strike="noStrike">
                <a:solidFill>
                  <a:srgbClr val="FFFFF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72" name="Shape 172"/>
        <p:cNvGrpSpPr/>
        <p:nvPr/>
      </p:nvGrpSpPr>
      <p:grpSpPr>
        <a:xfrm>
          <a:off x="0" y="0"/>
          <a:ext cx="0" cy="0"/>
          <a:chOff x="0" y="0"/>
          <a:chExt cx="0" cy="0"/>
        </a:xfrm>
      </p:grpSpPr>
      <p:sp>
        <p:nvSpPr>
          <p:cNvPr id="173" name="Google Shape;173;p6"/>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74" name="Google Shape;174;p6"/>
          <p:cNvSpPr/>
          <p:nvPr/>
        </p:nvSpPr>
        <p:spPr>
          <a:xfrm>
            <a:off x="12109962" y="0"/>
            <a:ext cx="6177546" cy="9715500"/>
          </a:xfrm>
          <a:custGeom>
            <a:rect b="b" l="l" r="r" t="t"/>
            <a:pathLst>
              <a:path extrusionOk="0" h="1278300" w="812800">
                <a:moveTo>
                  <a:pt x="0" y="0"/>
                </a:moveTo>
                <a:lnTo>
                  <a:pt x="812800" y="0"/>
                </a:lnTo>
                <a:lnTo>
                  <a:pt x="812800" y="1278300"/>
                </a:lnTo>
                <a:lnTo>
                  <a:pt x="0" y="1278300"/>
                </a:lnTo>
                <a:close/>
              </a:path>
            </a:pathLst>
          </a:custGeom>
          <a:blipFill rotWithShape="1">
            <a:blip r:embed="rId3">
              <a:alphaModFix/>
            </a:blip>
            <a:stretch>
              <a:fillRect b="0" l="-21103" r="-114924" t="0"/>
            </a:stretch>
          </a:blipFill>
          <a:ln>
            <a:noFill/>
          </a:ln>
        </p:spPr>
      </p:sp>
      <p:sp>
        <p:nvSpPr>
          <p:cNvPr id="175" name="Google Shape;175;p6"/>
          <p:cNvSpPr txBox="1"/>
          <p:nvPr/>
        </p:nvSpPr>
        <p:spPr>
          <a:xfrm>
            <a:off x="1028700" y="2780856"/>
            <a:ext cx="9974400" cy="493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Climate Justice &amp; Data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Environmental data - from air quality measurements to water resource monitoring and emissions tracking - forms the backbone of climate-related decision-making. However, the relationship between data and justice is complex and often problematic.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t/>
            </a:r>
            <a:endParaRPr b="0" i="0" sz="26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While data can inform policies and interventions, gaps or biases in data collection and analysis can reinforce existing inequalities.</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100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Ex. flood risk data: when vulnerable communities are excluded from comprehensive risk assessments, they often remain without adequate protection or resources for climate adaptation </a:t>
            </a: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(Taylor, 2017)</a:t>
            </a:r>
            <a:r>
              <a:rPr b="0" i="0" lang="en-US" sz="2601" u="none" cap="none" strike="noStrike">
                <a:solidFill>
                  <a:srgbClr val="4A4849"/>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76" name="Google Shape;176;p6"/>
          <p:cNvSpPr txBox="1"/>
          <p:nvPr/>
        </p:nvSpPr>
        <p:spPr>
          <a:xfrm>
            <a:off x="962025" y="1133475"/>
            <a:ext cx="6122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Introduction</a:t>
            </a:r>
            <a:endParaRPr b="0" i="0" sz="1400" u="none" cap="none" strike="noStrike">
              <a:solidFill>
                <a:srgbClr val="000000"/>
              </a:solidFill>
              <a:latin typeface="Arial"/>
              <a:ea typeface="Arial"/>
              <a:cs typeface="Arial"/>
              <a:sym typeface="Arial"/>
            </a:endParaRPr>
          </a:p>
        </p:txBody>
      </p:sp>
      <p:sp>
        <p:nvSpPr>
          <p:cNvPr id="177" name="Google Shape;177;p6"/>
          <p:cNvSpPr/>
          <p:nvPr/>
        </p:nvSpPr>
        <p:spPr>
          <a:xfrm>
            <a:off x="12109962" y="0"/>
            <a:ext cx="6178038" cy="10287000"/>
          </a:xfrm>
          <a:custGeom>
            <a:rect b="b" l="l" r="r" t="t"/>
            <a:pathLst>
              <a:path extrusionOk="0" h="2709333" w="1627138">
                <a:moveTo>
                  <a:pt x="0" y="0"/>
                </a:moveTo>
                <a:lnTo>
                  <a:pt x="1627138" y="0"/>
                </a:lnTo>
                <a:lnTo>
                  <a:pt x="1627138" y="2709333"/>
                </a:lnTo>
                <a:lnTo>
                  <a:pt x="0" y="2709333"/>
                </a:lnTo>
                <a:close/>
              </a:path>
            </a:pathLst>
          </a:custGeom>
          <a:solidFill>
            <a:srgbClr val="5B85A9">
              <a:alpha val="92941"/>
            </a:srgbClr>
          </a:solidFill>
          <a:ln>
            <a:noFill/>
          </a:ln>
        </p:spPr>
      </p:sp>
      <p:sp>
        <p:nvSpPr>
          <p:cNvPr id="178" name="Google Shape;178;p6"/>
          <p:cNvSpPr txBox="1"/>
          <p:nvPr/>
        </p:nvSpPr>
        <p:spPr>
          <a:xfrm>
            <a:off x="12725062" y="1527075"/>
            <a:ext cx="4947900" cy="705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99"/>
              <a:buFont typeface="Arial"/>
              <a:buNone/>
            </a:pPr>
            <a:r>
              <a:rPr b="1" i="0" lang="en-US" sz="2499" u="none" cap="none" strike="noStrike">
                <a:solidFill>
                  <a:srgbClr val="FFFFFF"/>
                </a:solidFill>
                <a:latin typeface="Arial"/>
                <a:ea typeface="Arial"/>
                <a:cs typeface="Arial"/>
                <a:sym typeface="Arial"/>
              </a:rPr>
              <a:t>Climate justice demands that data collection, analysis, and use must:</a:t>
            </a:r>
            <a:endParaRPr b="1" i="0" sz="2499" u="none" cap="none" strike="noStrike">
              <a:solidFill>
                <a:srgbClr val="FFFFFF"/>
              </a:solidFill>
              <a:latin typeface="Arial"/>
              <a:ea typeface="Arial"/>
              <a:cs typeface="Arial"/>
              <a:sym typeface="Arial"/>
            </a:endParaRPr>
          </a:p>
          <a:p>
            <a:pPr indent="-387286" lvl="1" marL="457200" marR="0" rtl="0" algn="l">
              <a:lnSpc>
                <a:spcPct val="100000"/>
              </a:lnSpc>
              <a:spcBef>
                <a:spcPts val="1000"/>
              </a:spcBef>
              <a:spcAft>
                <a:spcPts val="0"/>
              </a:spcAft>
              <a:buClr>
                <a:srgbClr val="FFFFFF"/>
              </a:buClr>
              <a:buSzPts val="2499"/>
              <a:buFont typeface="Arial"/>
              <a:buChar char="•"/>
            </a:pPr>
            <a:r>
              <a:rPr b="0" i="0" lang="en-US" sz="2499" u="none" cap="none" strike="noStrike">
                <a:solidFill>
                  <a:srgbClr val="FFFFFF"/>
                </a:solidFill>
                <a:latin typeface="Arial"/>
                <a:ea typeface="Arial"/>
                <a:cs typeface="Arial"/>
                <a:sym typeface="Arial"/>
              </a:rPr>
              <a:t>Prioritize the needs and perspectives of communities most affected by climate change.</a:t>
            </a:r>
            <a:endParaRPr b="0" i="0" sz="1400" u="none" cap="none" strike="noStrike">
              <a:solidFill>
                <a:srgbClr val="000000"/>
              </a:solidFill>
              <a:latin typeface="Arial"/>
              <a:ea typeface="Arial"/>
              <a:cs typeface="Arial"/>
              <a:sym typeface="Arial"/>
            </a:endParaRPr>
          </a:p>
          <a:p>
            <a:pPr indent="-387286" lvl="1" marL="457200" marR="0" rtl="0" algn="l">
              <a:lnSpc>
                <a:spcPct val="100000"/>
              </a:lnSpc>
              <a:spcBef>
                <a:spcPts val="0"/>
              </a:spcBef>
              <a:spcAft>
                <a:spcPts val="0"/>
              </a:spcAft>
              <a:buClr>
                <a:srgbClr val="FFFFFF"/>
              </a:buClr>
              <a:buSzPts val="2499"/>
              <a:buFont typeface="Arial"/>
              <a:buChar char="•"/>
            </a:pPr>
            <a:r>
              <a:rPr b="0" i="0" lang="en-US" sz="2499" u="none" cap="none" strike="noStrike">
                <a:solidFill>
                  <a:srgbClr val="FFFFFF"/>
                </a:solidFill>
                <a:latin typeface="Arial"/>
                <a:ea typeface="Arial"/>
                <a:cs typeface="Arial"/>
                <a:sym typeface="Arial"/>
              </a:rPr>
              <a:t>Ensure equitable access to environmental information.</a:t>
            </a:r>
            <a:endParaRPr b="0" i="0" sz="1400" u="none" cap="none" strike="noStrike">
              <a:solidFill>
                <a:srgbClr val="000000"/>
              </a:solidFill>
              <a:latin typeface="Arial"/>
              <a:ea typeface="Arial"/>
              <a:cs typeface="Arial"/>
              <a:sym typeface="Arial"/>
            </a:endParaRPr>
          </a:p>
          <a:p>
            <a:pPr indent="-387286" lvl="1" marL="457200" marR="0" rtl="0" algn="l">
              <a:lnSpc>
                <a:spcPct val="100000"/>
              </a:lnSpc>
              <a:spcBef>
                <a:spcPts val="0"/>
              </a:spcBef>
              <a:spcAft>
                <a:spcPts val="0"/>
              </a:spcAft>
              <a:buClr>
                <a:srgbClr val="FFFFFF"/>
              </a:buClr>
              <a:buSzPts val="2499"/>
              <a:buFont typeface="Arial"/>
              <a:buChar char="•"/>
            </a:pPr>
            <a:r>
              <a:rPr b="0" i="0" lang="en-US" sz="2499" u="none" cap="none" strike="noStrike">
                <a:solidFill>
                  <a:srgbClr val="FFFFFF"/>
                </a:solidFill>
                <a:latin typeface="Arial"/>
                <a:ea typeface="Arial"/>
                <a:cs typeface="Arial"/>
                <a:sym typeface="Arial"/>
              </a:rPr>
              <a:t>Respect community sovereignty over local environmental data.</a:t>
            </a:r>
            <a:endParaRPr b="0" i="0" sz="1400" u="none" cap="none" strike="noStrike">
              <a:solidFill>
                <a:srgbClr val="000000"/>
              </a:solidFill>
              <a:latin typeface="Arial"/>
              <a:ea typeface="Arial"/>
              <a:cs typeface="Arial"/>
              <a:sym typeface="Arial"/>
            </a:endParaRPr>
          </a:p>
          <a:p>
            <a:pPr indent="-387286" lvl="1" marL="457200" marR="0" rtl="0" algn="l">
              <a:lnSpc>
                <a:spcPct val="100000"/>
              </a:lnSpc>
              <a:spcBef>
                <a:spcPts val="0"/>
              </a:spcBef>
              <a:spcAft>
                <a:spcPts val="0"/>
              </a:spcAft>
              <a:buClr>
                <a:srgbClr val="FFFFFF"/>
              </a:buClr>
              <a:buSzPts val="2499"/>
              <a:buFont typeface="Arial"/>
              <a:buChar char="•"/>
            </a:pPr>
            <a:r>
              <a:rPr b="0" i="0" lang="en-US" sz="2499" u="none" cap="none" strike="noStrike">
                <a:solidFill>
                  <a:srgbClr val="FFFFFF"/>
                </a:solidFill>
                <a:latin typeface="Arial"/>
                <a:ea typeface="Arial"/>
                <a:cs typeface="Arial"/>
                <a:sym typeface="Arial"/>
              </a:rPr>
              <a:t>Address historical data gaps that have rendered certain communities invisible.</a:t>
            </a:r>
            <a:endParaRPr b="0" i="0" sz="1400" u="none" cap="none" strike="noStrike">
              <a:solidFill>
                <a:srgbClr val="000000"/>
              </a:solidFill>
              <a:latin typeface="Arial"/>
              <a:ea typeface="Arial"/>
              <a:cs typeface="Arial"/>
              <a:sym typeface="Arial"/>
            </a:endParaRPr>
          </a:p>
          <a:p>
            <a:pPr indent="-387286" lvl="1" marL="457200" marR="0" rtl="0" algn="l">
              <a:lnSpc>
                <a:spcPct val="100000"/>
              </a:lnSpc>
              <a:spcBef>
                <a:spcPts val="0"/>
              </a:spcBef>
              <a:spcAft>
                <a:spcPts val="0"/>
              </a:spcAft>
              <a:buClr>
                <a:srgbClr val="FFFFFF"/>
              </a:buClr>
              <a:buSzPts val="2499"/>
              <a:buFont typeface="Arial"/>
              <a:buChar char="•"/>
            </a:pPr>
            <a:r>
              <a:rPr b="0" i="0" lang="en-US" sz="2499" u="none" cap="none" strike="noStrike">
                <a:solidFill>
                  <a:srgbClr val="FFFFFF"/>
                </a:solidFill>
                <a:latin typeface="Arial"/>
                <a:ea typeface="Arial"/>
                <a:cs typeface="Arial"/>
                <a:sym typeface="Arial"/>
              </a:rPr>
              <a:t>Challenge dominant technocratic approaches that often exclude local knowledge.</a:t>
            </a:r>
            <a:endParaRPr b="0" i="0" sz="1400" u="none" cap="none" strike="noStrike">
              <a:solidFill>
                <a:srgbClr val="000000"/>
              </a:solidFill>
              <a:latin typeface="Arial"/>
              <a:ea typeface="Arial"/>
              <a:cs typeface="Arial"/>
              <a:sym typeface="Arial"/>
            </a:endParaRPr>
          </a:p>
        </p:txBody>
      </p:sp>
      <p:sp>
        <p:nvSpPr>
          <p:cNvPr id="179" name="Google Shape;179;p6"/>
          <p:cNvSpPr/>
          <p:nvPr/>
        </p:nvSpPr>
        <p:spPr>
          <a:xfrm>
            <a:off x="12109962"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5B85A9">
              <a:alpha val="92941"/>
            </a:srgbClr>
          </a:solid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87" name="Shape 187"/>
        <p:cNvGrpSpPr/>
        <p:nvPr/>
      </p:nvGrpSpPr>
      <p:grpSpPr>
        <a:xfrm>
          <a:off x="0" y="0"/>
          <a:ext cx="0" cy="0"/>
          <a:chOff x="0" y="0"/>
          <a:chExt cx="0" cy="0"/>
        </a:xfrm>
      </p:grpSpPr>
      <p:sp>
        <p:nvSpPr>
          <p:cNvPr id="188" name="Google Shape;188;p7"/>
          <p:cNvSpPr txBox="1"/>
          <p:nvPr/>
        </p:nvSpPr>
        <p:spPr>
          <a:xfrm>
            <a:off x="1028700" y="2850534"/>
            <a:ext cx="8115300" cy="533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4A4849"/>
                </a:solidFill>
                <a:latin typeface="Arial"/>
                <a:ea typeface="Arial"/>
                <a:cs typeface="Arial"/>
                <a:sym typeface="Arial"/>
              </a:rPr>
              <a:t>Historical Context of Data and Inequities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A4849"/>
                </a:solidFill>
                <a:latin typeface="Arial"/>
                <a:ea typeface="Arial"/>
                <a:cs typeface="Arial"/>
                <a:sym typeface="Arial"/>
              </a:rPr>
              <a:t>Data collection has long been a tool of power, often wielded in ways that marginalize underrepresented groups. Environmental data practices, in this vein, have historically perpetuate inequities through:</a:t>
            </a:r>
            <a:endParaRPr b="0" i="0" sz="1400" u="none" cap="none" strike="noStrike">
              <a:solidFill>
                <a:srgbClr val="000000"/>
              </a:solidFill>
              <a:latin typeface="Arial"/>
              <a:ea typeface="Arial"/>
              <a:cs typeface="Arial"/>
              <a:sym typeface="Arial"/>
            </a:endParaRPr>
          </a:p>
          <a:p>
            <a:pPr indent="-393700" lvl="1" marL="457200" marR="0" rtl="0" algn="l">
              <a:lnSpc>
                <a:spcPct val="100000"/>
              </a:lnSpc>
              <a:spcBef>
                <a:spcPts val="1000"/>
              </a:spcBef>
              <a:spcAft>
                <a:spcPts val="0"/>
              </a:spcAft>
              <a:buClr>
                <a:srgbClr val="4A4849"/>
              </a:buClr>
              <a:buSzPts val="2600"/>
              <a:buFont typeface="Arial"/>
              <a:buChar char="•"/>
            </a:pPr>
            <a:r>
              <a:rPr b="0" i="0" lang="en-US" sz="2600" u="none" cap="none" strike="noStrike">
                <a:solidFill>
                  <a:srgbClr val="4A4849"/>
                </a:solidFill>
                <a:latin typeface="Arial"/>
                <a:ea typeface="Arial"/>
                <a:cs typeface="Arial"/>
                <a:sym typeface="Arial"/>
              </a:rPr>
              <a:t>Exclusion of marginalized communities from data collection processes;</a:t>
            </a:r>
            <a:endParaRPr b="0" i="0" sz="1400" u="none" cap="none" strike="noStrike">
              <a:solidFill>
                <a:srgbClr val="000000"/>
              </a:solidFill>
              <a:latin typeface="Arial"/>
              <a:ea typeface="Arial"/>
              <a:cs typeface="Arial"/>
              <a:sym typeface="Arial"/>
            </a:endParaRPr>
          </a:p>
          <a:p>
            <a:pPr indent="-393700" lvl="1" marL="457200" marR="0" rtl="0" algn="l">
              <a:lnSpc>
                <a:spcPct val="100000"/>
              </a:lnSpc>
              <a:spcBef>
                <a:spcPts val="0"/>
              </a:spcBef>
              <a:spcAft>
                <a:spcPts val="0"/>
              </a:spcAft>
              <a:buClr>
                <a:srgbClr val="4A4849"/>
              </a:buClr>
              <a:buSzPts val="2600"/>
              <a:buFont typeface="Arial"/>
              <a:buChar char="•"/>
            </a:pPr>
            <a:r>
              <a:rPr b="0" i="0" lang="en-US" sz="2600" u="none" cap="none" strike="noStrike">
                <a:solidFill>
                  <a:srgbClr val="4A4849"/>
                </a:solidFill>
                <a:latin typeface="Arial"/>
                <a:ea typeface="Arial"/>
                <a:cs typeface="Arial"/>
                <a:sym typeface="Arial"/>
              </a:rPr>
              <a:t>Privileging Western scientific methods over traditional ecological knowledge;</a:t>
            </a:r>
            <a:endParaRPr b="0" i="0" sz="1400" u="none" cap="none" strike="noStrike">
              <a:solidFill>
                <a:srgbClr val="000000"/>
              </a:solidFill>
              <a:latin typeface="Arial"/>
              <a:ea typeface="Arial"/>
              <a:cs typeface="Arial"/>
              <a:sym typeface="Arial"/>
            </a:endParaRPr>
          </a:p>
          <a:p>
            <a:pPr indent="-393700" lvl="1" marL="457200" marR="0" rtl="0" algn="l">
              <a:lnSpc>
                <a:spcPct val="100000"/>
              </a:lnSpc>
              <a:spcBef>
                <a:spcPts val="0"/>
              </a:spcBef>
              <a:spcAft>
                <a:spcPts val="0"/>
              </a:spcAft>
              <a:buClr>
                <a:srgbClr val="4A4849"/>
              </a:buClr>
              <a:buSzPts val="2600"/>
              <a:buFont typeface="Arial"/>
              <a:buChar char="•"/>
            </a:pPr>
            <a:r>
              <a:rPr b="0" i="0" lang="en-US" sz="2600" u="none" cap="none" strike="noStrike">
                <a:solidFill>
                  <a:srgbClr val="4A4849"/>
                </a:solidFill>
                <a:latin typeface="Arial"/>
                <a:ea typeface="Arial"/>
                <a:cs typeface="Arial"/>
                <a:sym typeface="Arial"/>
              </a:rPr>
              <a:t>Use of data to justify environmental exploitation;</a:t>
            </a:r>
            <a:endParaRPr b="0" i="0" sz="1400" u="none" cap="none" strike="noStrike">
              <a:solidFill>
                <a:srgbClr val="000000"/>
              </a:solidFill>
              <a:latin typeface="Arial"/>
              <a:ea typeface="Arial"/>
              <a:cs typeface="Arial"/>
              <a:sym typeface="Arial"/>
            </a:endParaRPr>
          </a:p>
          <a:p>
            <a:pPr indent="-393700" lvl="1" marL="457200" marR="0" rtl="0" algn="l">
              <a:lnSpc>
                <a:spcPct val="100000"/>
              </a:lnSpc>
              <a:spcBef>
                <a:spcPts val="0"/>
              </a:spcBef>
              <a:spcAft>
                <a:spcPts val="0"/>
              </a:spcAft>
              <a:buClr>
                <a:srgbClr val="4A4849"/>
              </a:buClr>
              <a:buSzPts val="2600"/>
              <a:buFont typeface="Arial"/>
              <a:buChar char="•"/>
            </a:pPr>
            <a:r>
              <a:rPr b="0" i="0" lang="en-US" sz="2600" u="none" cap="none" strike="noStrike">
                <a:solidFill>
                  <a:srgbClr val="4A4849"/>
                </a:solidFill>
                <a:latin typeface="Arial"/>
                <a:ea typeface="Arial"/>
                <a:cs typeface="Arial"/>
                <a:sym typeface="Arial"/>
              </a:rPr>
              <a:t>Lack of transparency in data collection and use;</a:t>
            </a:r>
            <a:endParaRPr b="0" i="0" sz="1400" u="none" cap="none" strike="noStrike">
              <a:solidFill>
                <a:srgbClr val="000000"/>
              </a:solidFill>
              <a:latin typeface="Arial"/>
              <a:ea typeface="Arial"/>
              <a:cs typeface="Arial"/>
              <a:sym typeface="Arial"/>
            </a:endParaRPr>
          </a:p>
          <a:p>
            <a:pPr indent="-393700" lvl="1" marL="457200" marR="0" rtl="0" algn="l">
              <a:lnSpc>
                <a:spcPct val="100000"/>
              </a:lnSpc>
              <a:spcBef>
                <a:spcPts val="0"/>
              </a:spcBef>
              <a:spcAft>
                <a:spcPts val="0"/>
              </a:spcAft>
              <a:buClr>
                <a:srgbClr val="4A4849"/>
              </a:buClr>
              <a:buSzPts val="2600"/>
              <a:buFont typeface="Arial"/>
              <a:buChar char="•"/>
            </a:pPr>
            <a:r>
              <a:rPr b="0" i="0" lang="en-US" sz="2600" u="none" cap="none" strike="noStrike">
                <a:solidFill>
                  <a:srgbClr val="4A4849"/>
                </a:solidFill>
                <a:latin typeface="Arial"/>
                <a:ea typeface="Arial"/>
                <a:cs typeface="Arial"/>
                <a:sym typeface="Arial"/>
              </a:rPr>
              <a:t>Limited access to environmental monitoring tools and data.</a:t>
            </a:r>
            <a:endParaRPr b="0" i="0" sz="1400" u="none" cap="none" strike="noStrike">
              <a:solidFill>
                <a:srgbClr val="000000"/>
              </a:solidFill>
              <a:latin typeface="Arial"/>
              <a:ea typeface="Arial"/>
              <a:cs typeface="Arial"/>
              <a:sym typeface="Arial"/>
            </a:endParaRPr>
          </a:p>
        </p:txBody>
      </p:sp>
      <p:cxnSp>
        <p:nvCxnSpPr>
          <p:cNvPr id="189" name="Google Shape;189;p7"/>
          <p:cNvCxnSpPr/>
          <p:nvPr/>
        </p:nvCxnSpPr>
        <p:spPr>
          <a:xfrm>
            <a:off x="13892301" y="3118718"/>
            <a:ext cx="0" cy="4453210"/>
          </a:xfrm>
          <a:prstGeom prst="straightConnector1">
            <a:avLst/>
          </a:prstGeom>
          <a:noFill/>
          <a:ln cap="flat" cmpd="sng" w="133350">
            <a:solidFill>
              <a:srgbClr val="5B85A9"/>
            </a:solidFill>
            <a:prstDash val="solid"/>
            <a:round/>
            <a:headEnd len="sm" w="sm" type="none"/>
            <a:tailEnd len="sm" w="sm" type="none"/>
          </a:ln>
        </p:spPr>
      </p:cxnSp>
      <p:grpSp>
        <p:nvGrpSpPr>
          <p:cNvPr id="190" name="Google Shape;190;p7"/>
          <p:cNvGrpSpPr/>
          <p:nvPr/>
        </p:nvGrpSpPr>
        <p:grpSpPr>
          <a:xfrm>
            <a:off x="10588434" y="1123776"/>
            <a:ext cx="6607734" cy="3197542"/>
            <a:chOff x="0" y="-47625"/>
            <a:chExt cx="1731008" cy="837650"/>
          </a:xfrm>
        </p:grpSpPr>
        <p:sp>
          <p:nvSpPr>
            <p:cNvPr id="191" name="Google Shape;191;p7"/>
            <p:cNvSpPr/>
            <p:nvPr/>
          </p:nvSpPr>
          <p:spPr>
            <a:xfrm>
              <a:off x="0" y="0"/>
              <a:ext cx="1731008" cy="790025"/>
            </a:xfrm>
            <a:custGeom>
              <a:rect b="b" l="l" r="r" t="t"/>
              <a:pathLst>
                <a:path extrusionOk="0" h="790025" w="1731008">
                  <a:moveTo>
                    <a:pt x="0" y="0"/>
                  </a:moveTo>
                  <a:lnTo>
                    <a:pt x="1731008" y="0"/>
                  </a:lnTo>
                  <a:lnTo>
                    <a:pt x="1731008" y="790025"/>
                  </a:lnTo>
                  <a:lnTo>
                    <a:pt x="0" y="790025"/>
                  </a:lnTo>
                  <a:close/>
                </a:path>
              </a:pathLst>
            </a:custGeom>
            <a:solidFill>
              <a:srgbClr val="5B85A9"/>
            </a:solidFill>
            <a:ln>
              <a:noFill/>
            </a:ln>
          </p:spPr>
        </p:sp>
        <p:sp>
          <p:nvSpPr>
            <p:cNvPr id="192" name="Google Shape;192;p7"/>
            <p:cNvSpPr txBox="1"/>
            <p:nvPr/>
          </p:nvSpPr>
          <p:spPr>
            <a:xfrm>
              <a:off x="0" y="-47625"/>
              <a:ext cx="1731008" cy="837650"/>
            </a:xfrm>
            <a:prstGeom prst="rect">
              <a:avLst/>
            </a:prstGeom>
            <a:noFill/>
            <a:ln>
              <a:noFill/>
            </a:ln>
          </p:spPr>
          <p:txBody>
            <a:bodyPr anchorCtr="0" anchor="ctr" bIns="51050" lIns="51050" spcFirstLastPara="1" rIns="51050" wrap="square" tIns="51050">
              <a:noAutofit/>
            </a:bodyPr>
            <a:lstStyle/>
            <a:p>
              <a:pPr indent="0" lvl="0" marL="0" marR="0" rtl="0" algn="ctr">
                <a:lnSpc>
                  <a:spcPct val="202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93" name="Google Shape;193;p7"/>
          <p:cNvSpPr txBox="1"/>
          <p:nvPr/>
        </p:nvSpPr>
        <p:spPr>
          <a:xfrm>
            <a:off x="10978875" y="1760900"/>
            <a:ext cx="5826900" cy="192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99"/>
              <a:buFont typeface="Arial"/>
              <a:buNone/>
            </a:pPr>
            <a:r>
              <a:rPr b="0" i="0" lang="en-US" sz="2499" u="none" cap="none" strike="noStrike">
                <a:solidFill>
                  <a:srgbClr val="FFFFFF"/>
                </a:solidFill>
                <a:latin typeface="Arial"/>
                <a:ea typeface="Arial"/>
                <a:cs typeface="Arial"/>
                <a:sym typeface="Arial"/>
              </a:rPr>
              <a:t>Inclusive practices (see examples below) disrupt entrenched power dynamics and foster equitable outcomes as a means of addressing these inequities (</a:t>
            </a:r>
            <a:r>
              <a:rPr b="0" i="0" lang="en-US" sz="2499" u="sng" cap="none" strike="noStrike">
                <a:solidFill>
                  <a:srgbClr val="FFFFFF"/>
                </a:solidFill>
                <a:latin typeface="Arial"/>
                <a:ea typeface="Arial"/>
                <a:cs typeface="Arial"/>
                <a:sym typeface="Arial"/>
                <a:hlinkClick r:id="rId3">
                  <a:extLst>
                    <a:ext uri="{A12FA001-AC4F-418D-AE19-62706E023703}">
                      <ahyp:hlinkClr val="tx"/>
                    </a:ext>
                  </a:extLst>
                </a:hlinkClick>
              </a:rPr>
              <a:t>Crawford et al., 2023</a:t>
            </a:r>
            <a:r>
              <a:rPr b="0" i="0" lang="en-US" sz="2499" u="none" cap="none" strike="noStrike">
                <a:solidFill>
                  <a:srgbClr val="FFFFFF"/>
                </a:solidFill>
                <a:latin typeface="Arial"/>
                <a:ea typeface="Arial"/>
                <a:cs typeface="Arial"/>
                <a:sym typeface="Arial"/>
              </a:rPr>
              <a:t>).</a:t>
            </a:r>
            <a:endParaRPr b="0" i="0" sz="2499" u="none" cap="none" strike="noStrike">
              <a:solidFill>
                <a:srgbClr val="FFFFFF"/>
              </a:solidFill>
              <a:latin typeface="Arial"/>
              <a:ea typeface="Arial"/>
              <a:cs typeface="Arial"/>
              <a:sym typeface="Arial"/>
            </a:endParaRPr>
          </a:p>
        </p:txBody>
      </p:sp>
      <p:grpSp>
        <p:nvGrpSpPr>
          <p:cNvPr id="194" name="Google Shape;194;p7"/>
          <p:cNvGrpSpPr/>
          <p:nvPr/>
        </p:nvGrpSpPr>
        <p:grpSpPr>
          <a:xfrm>
            <a:off x="11130016" y="5038725"/>
            <a:ext cx="5524571" cy="1596428"/>
            <a:chOff x="0" y="0"/>
            <a:chExt cx="1447255" cy="418211"/>
          </a:xfrm>
        </p:grpSpPr>
        <p:sp>
          <p:nvSpPr>
            <p:cNvPr id="195" name="Google Shape;195;p7"/>
            <p:cNvSpPr/>
            <p:nvPr/>
          </p:nvSpPr>
          <p:spPr>
            <a:xfrm>
              <a:off x="0" y="0"/>
              <a:ext cx="1447255" cy="418211"/>
            </a:xfrm>
            <a:custGeom>
              <a:rect b="b" l="l" r="r" t="t"/>
              <a:pathLst>
                <a:path extrusionOk="0" h="418211" w="1447255">
                  <a:moveTo>
                    <a:pt x="0" y="0"/>
                  </a:moveTo>
                  <a:lnTo>
                    <a:pt x="1447255" y="0"/>
                  </a:lnTo>
                  <a:lnTo>
                    <a:pt x="1447255" y="418211"/>
                  </a:lnTo>
                  <a:lnTo>
                    <a:pt x="0" y="418211"/>
                  </a:lnTo>
                  <a:close/>
                </a:path>
              </a:pathLst>
            </a:custGeom>
            <a:solidFill>
              <a:srgbClr val="5B85A9"/>
            </a:solidFill>
            <a:ln>
              <a:noFill/>
            </a:ln>
          </p:spPr>
        </p:sp>
        <p:sp>
          <p:nvSpPr>
            <p:cNvPr id="196" name="Google Shape;196;p7"/>
            <p:cNvSpPr txBox="1"/>
            <p:nvPr/>
          </p:nvSpPr>
          <p:spPr>
            <a:xfrm>
              <a:off x="28380" y="67954"/>
              <a:ext cx="1390500" cy="282300"/>
            </a:xfrm>
            <a:prstGeom prst="rect">
              <a:avLst/>
            </a:prstGeom>
            <a:noFill/>
            <a:ln>
              <a:noFill/>
            </a:ln>
          </p:spPr>
          <p:txBody>
            <a:bodyPr anchorCtr="0" anchor="ctr" bIns="51050" lIns="51050" spcFirstLastPara="1" rIns="51050" wrap="square" tIns="5105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rial"/>
                  <a:ea typeface="Arial"/>
                  <a:cs typeface="Arial"/>
                  <a:sym typeface="Arial"/>
                </a:rPr>
                <a:t>Community-Based Participatory Data Collection Models</a:t>
              </a:r>
              <a:endParaRPr b="0" i="0" sz="2400" u="none" cap="none" strike="noStrike">
                <a:solidFill>
                  <a:srgbClr val="000000"/>
                </a:solidFill>
                <a:latin typeface="Arial"/>
                <a:ea typeface="Arial"/>
                <a:cs typeface="Arial"/>
                <a:sym typeface="Arial"/>
              </a:endParaRPr>
            </a:p>
          </p:txBody>
        </p:sp>
      </p:grpSp>
      <p:grpSp>
        <p:nvGrpSpPr>
          <p:cNvPr id="197" name="Google Shape;197;p7"/>
          <p:cNvGrpSpPr/>
          <p:nvPr/>
        </p:nvGrpSpPr>
        <p:grpSpPr>
          <a:xfrm>
            <a:off x="11130016" y="7099212"/>
            <a:ext cx="5524571" cy="1329827"/>
            <a:chOff x="0" y="0"/>
            <a:chExt cx="1447255" cy="348371"/>
          </a:xfrm>
        </p:grpSpPr>
        <p:sp>
          <p:nvSpPr>
            <p:cNvPr id="198" name="Google Shape;198;p7"/>
            <p:cNvSpPr/>
            <p:nvPr/>
          </p:nvSpPr>
          <p:spPr>
            <a:xfrm>
              <a:off x="0" y="0"/>
              <a:ext cx="1447255" cy="348371"/>
            </a:xfrm>
            <a:custGeom>
              <a:rect b="b" l="l" r="r" t="t"/>
              <a:pathLst>
                <a:path extrusionOk="0" h="348371" w="1447255">
                  <a:moveTo>
                    <a:pt x="0" y="0"/>
                  </a:moveTo>
                  <a:lnTo>
                    <a:pt x="1447255" y="0"/>
                  </a:lnTo>
                  <a:lnTo>
                    <a:pt x="1447255" y="348371"/>
                  </a:lnTo>
                  <a:lnTo>
                    <a:pt x="0" y="348371"/>
                  </a:lnTo>
                  <a:close/>
                </a:path>
              </a:pathLst>
            </a:custGeom>
            <a:solidFill>
              <a:srgbClr val="5B85A9"/>
            </a:solidFill>
            <a:ln>
              <a:noFill/>
            </a:ln>
          </p:spPr>
        </p:sp>
        <p:sp>
          <p:nvSpPr>
            <p:cNvPr id="199" name="Google Shape;199;p7"/>
            <p:cNvSpPr txBox="1"/>
            <p:nvPr/>
          </p:nvSpPr>
          <p:spPr>
            <a:xfrm>
              <a:off x="22" y="94864"/>
              <a:ext cx="1447200" cy="158700"/>
            </a:xfrm>
            <a:prstGeom prst="rect">
              <a:avLst/>
            </a:prstGeom>
            <a:noFill/>
            <a:ln>
              <a:noFill/>
            </a:ln>
          </p:spPr>
          <p:txBody>
            <a:bodyPr anchorCtr="0" anchor="ctr" bIns="51050" lIns="51050" spcFirstLastPara="1" rIns="51050" wrap="square" tIns="5105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rial"/>
                  <a:ea typeface="Arial"/>
                  <a:cs typeface="Arial"/>
                  <a:sym typeface="Arial"/>
                </a:rPr>
                <a:t>Transparent Decision-Making</a:t>
              </a:r>
              <a:endParaRPr b="0" i="0" sz="2400" u="none" cap="none" strike="noStrike">
                <a:solidFill>
                  <a:srgbClr val="000000"/>
                </a:solidFill>
                <a:latin typeface="Arial"/>
                <a:ea typeface="Arial"/>
                <a:cs typeface="Arial"/>
                <a:sym typeface="Arial"/>
              </a:endParaRPr>
            </a:p>
          </p:txBody>
        </p:sp>
      </p:grpSp>
      <p:sp>
        <p:nvSpPr>
          <p:cNvPr id="200" name="Google Shape;200;p7"/>
          <p:cNvSpPr txBox="1"/>
          <p:nvPr/>
        </p:nvSpPr>
        <p:spPr>
          <a:xfrm>
            <a:off x="962025" y="1133475"/>
            <a:ext cx="97251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Introduction</a:t>
            </a:r>
            <a:endParaRPr b="0" i="0" sz="1400" u="none" cap="none" strike="noStrike">
              <a:solidFill>
                <a:srgbClr val="000000"/>
              </a:solidFill>
              <a:latin typeface="Arial"/>
              <a:ea typeface="Arial"/>
              <a:cs typeface="Arial"/>
              <a:sym typeface="Arial"/>
            </a:endParaRPr>
          </a:p>
        </p:txBody>
      </p:sp>
      <p:sp>
        <p:nvSpPr>
          <p:cNvPr id="201" name="Google Shape;201;p7"/>
          <p:cNvSpPr/>
          <p:nvPr/>
        </p:nvSpPr>
        <p:spPr>
          <a:xfrm>
            <a:off x="-1162003" y="9715500"/>
            <a:ext cx="20612002" cy="571500"/>
          </a:xfrm>
          <a:custGeom>
            <a:rect b="b" l="l" r="r" t="t"/>
            <a:pathLst>
              <a:path extrusionOk="0" h="150519" w="5428676">
                <a:moveTo>
                  <a:pt x="0" y="0"/>
                </a:moveTo>
                <a:lnTo>
                  <a:pt x="5428676" y="0"/>
                </a:lnTo>
                <a:lnTo>
                  <a:pt x="5428676" y="150519"/>
                </a:lnTo>
                <a:lnTo>
                  <a:pt x="0" y="150519"/>
                </a:lnTo>
                <a:close/>
              </a:path>
            </a:pathLst>
          </a:custGeom>
          <a:solidFill>
            <a:srgbClr val="4A4849"/>
          </a:solid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09" name="Shape 209"/>
        <p:cNvGrpSpPr/>
        <p:nvPr/>
      </p:nvGrpSpPr>
      <p:grpSpPr>
        <a:xfrm>
          <a:off x="0" y="0"/>
          <a:ext cx="0" cy="0"/>
          <a:chOff x="0" y="0"/>
          <a:chExt cx="0" cy="0"/>
        </a:xfrm>
      </p:grpSpPr>
      <p:sp>
        <p:nvSpPr>
          <p:cNvPr id="210" name="Google Shape;210;p8"/>
          <p:cNvSpPr/>
          <p:nvPr/>
        </p:nvSpPr>
        <p:spPr>
          <a:xfrm>
            <a:off x="0" y="9715500"/>
            <a:ext cx="12109962" cy="571500"/>
          </a:xfrm>
          <a:custGeom>
            <a:rect b="b" l="l" r="r" t="t"/>
            <a:pathLst>
              <a:path extrusionOk="0" h="150519" w="3189455">
                <a:moveTo>
                  <a:pt x="0" y="0"/>
                </a:moveTo>
                <a:lnTo>
                  <a:pt x="3189455" y="0"/>
                </a:lnTo>
                <a:lnTo>
                  <a:pt x="3189455" y="150519"/>
                </a:lnTo>
                <a:lnTo>
                  <a:pt x="0" y="150519"/>
                </a:lnTo>
                <a:close/>
              </a:path>
            </a:pathLst>
          </a:custGeom>
          <a:solidFill>
            <a:srgbClr val="4A4849"/>
          </a:solidFill>
          <a:ln>
            <a:noFill/>
          </a:ln>
        </p:spPr>
      </p:sp>
      <p:sp>
        <p:nvSpPr>
          <p:cNvPr id="211" name="Google Shape;211;p8"/>
          <p:cNvSpPr txBox="1"/>
          <p:nvPr/>
        </p:nvSpPr>
        <p:spPr>
          <a:xfrm>
            <a:off x="1028700" y="2748292"/>
            <a:ext cx="9658500" cy="476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Historical Context of Data and Inequities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As we collect, analyze, and utilize environmental data, we must recognize that these practices are not neutral but deeply embedded in power structures that have historically marginalized certain communities. Historically, marginalized communities have been systematically underrepresented in environmental datasets and collection processes. Data has long been a tool of power, often wielded in ways that perpetuate harm. This exclusion reflects and reinforces power imbalances, where data collection and analysis have been primarily controlled by government agencies, research institutions and corporations, often sidelining local voices and knowledge (</a:t>
            </a:r>
            <a:r>
              <a:rPr b="0" i="0"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Crawford et al., 2023</a:t>
            </a:r>
            <a:r>
              <a:rPr b="0" i="0" lang="en-US" sz="2501" u="none" cap="none" strike="noStrike">
                <a:solidFill>
                  <a:srgbClr val="4A4849"/>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212" name="Google Shape;212;p8"/>
          <p:cNvSpPr txBox="1"/>
          <p:nvPr/>
        </p:nvSpPr>
        <p:spPr>
          <a:xfrm>
            <a:off x="962025" y="1133475"/>
            <a:ext cx="97251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Introduction</a:t>
            </a:r>
            <a:endParaRPr b="0" i="0" sz="1400" u="none" cap="none" strike="noStrike">
              <a:solidFill>
                <a:srgbClr val="000000"/>
              </a:solidFill>
              <a:latin typeface="Arial"/>
              <a:ea typeface="Arial"/>
              <a:cs typeface="Arial"/>
              <a:sym typeface="Arial"/>
            </a:endParaRPr>
          </a:p>
        </p:txBody>
      </p:sp>
      <p:sp>
        <p:nvSpPr>
          <p:cNvPr id="213" name="Google Shape;213;p8"/>
          <p:cNvSpPr/>
          <p:nvPr/>
        </p:nvSpPr>
        <p:spPr>
          <a:xfrm>
            <a:off x="12109962" y="0"/>
            <a:ext cx="6177546" cy="9715500"/>
          </a:xfrm>
          <a:custGeom>
            <a:rect b="b" l="l" r="r" t="t"/>
            <a:pathLst>
              <a:path extrusionOk="0" h="1278300" w="812800">
                <a:moveTo>
                  <a:pt x="0" y="0"/>
                </a:moveTo>
                <a:lnTo>
                  <a:pt x="812800" y="0"/>
                </a:lnTo>
                <a:lnTo>
                  <a:pt x="812800" y="1278300"/>
                </a:lnTo>
                <a:lnTo>
                  <a:pt x="0" y="1278300"/>
                </a:lnTo>
                <a:close/>
              </a:path>
            </a:pathLst>
          </a:custGeom>
          <a:blipFill rotWithShape="1">
            <a:blip r:embed="rId4">
              <a:alphaModFix/>
            </a:blip>
            <a:stretch>
              <a:fillRect b="0" l="-21103" r="-114924" t="0"/>
            </a:stretch>
          </a:blipFill>
          <a:ln>
            <a:noFill/>
          </a:ln>
        </p:spPr>
      </p:sp>
      <p:sp>
        <p:nvSpPr>
          <p:cNvPr id="214" name="Google Shape;214;p8"/>
          <p:cNvSpPr/>
          <p:nvPr/>
        </p:nvSpPr>
        <p:spPr>
          <a:xfrm>
            <a:off x="12109962" y="0"/>
            <a:ext cx="6178038" cy="10287000"/>
          </a:xfrm>
          <a:custGeom>
            <a:rect b="b" l="l" r="r" t="t"/>
            <a:pathLst>
              <a:path extrusionOk="0" h="2709333" w="1627138">
                <a:moveTo>
                  <a:pt x="0" y="0"/>
                </a:moveTo>
                <a:lnTo>
                  <a:pt x="1627138" y="0"/>
                </a:lnTo>
                <a:lnTo>
                  <a:pt x="1627138" y="2709333"/>
                </a:lnTo>
                <a:lnTo>
                  <a:pt x="0" y="2709333"/>
                </a:lnTo>
                <a:close/>
              </a:path>
            </a:pathLst>
          </a:custGeom>
          <a:solidFill>
            <a:srgbClr val="5B85A9">
              <a:alpha val="92941"/>
            </a:srgbClr>
          </a:solidFill>
          <a:ln>
            <a:noFill/>
          </a:ln>
        </p:spPr>
      </p:sp>
      <p:sp>
        <p:nvSpPr>
          <p:cNvPr id="215" name="Google Shape;215;p8"/>
          <p:cNvSpPr txBox="1"/>
          <p:nvPr/>
        </p:nvSpPr>
        <p:spPr>
          <a:xfrm>
            <a:off x="12666221" y="2192238"/>
            <a:ext cx="5064600" cy="533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chemeClr val="lt1"/>
                </a:solidFill>
                <a:latin typeface="Arial"/>
                <a:ea typeface="Arial"/>
                <a:cs typeface="Arial"/>
                <a:sym typeface="Arial"/>
              </a:rPr>
              <a:t>Inequities in environmental data have also been perpetuated through:</a:t>
            </a:r>
            <a:endParaRPr b="1" i="0" sz="2600" u="sng" cap="none" strike="noStrike">
              <a:solidFill>
                <a:schemeClr val="lt1"/>
              </a:solidFill>
              <a:latin typeface="Arial"/>
              <a:ea typeface="Arial"/>
              <a:cs typeface="Arial"/>
              <a:sym typeface="Arial"/>
              <a:hlinkClick r:id="rId5">
                <a:extLst>
                  <a:ext uri="{A12FA001-AC4F-418D-AE19-62706E023703}">
                    <ahyp:hlinkClr val="tx"/>
                  </a:ext>
                </a:extLst>
              </a:hlinkClick>
            </a:endParaRPr>
          </a:p>
          <a:p>
            <a:pPr indent="-393700" lvl="1" marL="457200" marR="0" rtl="0" algn="l">
              <a:lnSpc>
                <a:spcPct val="100000"/>
              </a:lnSpc>
              <a:spcBef>
                <a:spcPts val="1000"/>
              </a:spcBef>
              <a:spcAft>
                <a:spcPts val="0"/>
              </a:spcAft>
              <a:buClr>
                <a:srgbClr val="FFFFFF"/>
              </a:buClr>
              <a:buSzPts val="2600"/>
              <a:buFont typeface="Arial"/>
              <a:buChar char="•"/>
            </a:pPr>
            <a:r>
              <a:rPr b="0" i="0" lang="en-US" sz="2600" u="sng" cap="none" strike="noStrike">
                <a:solidFill>
                  <a:srgbClr val="FFFFFF"/>
                </a:solidFill>
                <a:latin typeface="Arial"/>
                <a:ea typeface="Arial"/>
                <a:cs typeface="Arial"/>
                <a:sym typeface="Arial"/>
                <a:hlinkClick r:id="rId6">
                  <a:extLst>
                    <a:ext uri="{A12FA001-AC4F-418D-AE19-62706E023703}">
                      <ahyp:hlinkClr val="tx"/>
                    </a:ext>
                  </a:extLst>
                </a:hlinkClick>
              </a:rPr>
              <a:t>Privileging Western scientific methods over traditional ecological knowledge</a:t>
            </a:r>
            <a:endParaRPr b="0" i="0" sz="1400" u="none" cap="none" strike="noStrike">
              <a:solidFill>
                <a:srgbClr val="000000"/>
              </a:solidFill>
              <a:latin typeface="Arial"/>
              <a:ea typeface="Arial"/>
              <a:cs typeface="Arial"/>
              <a:sym typeface="Arial"/>
            </a:endParaRPr>
          </a:p>
          <a:p>
            <a:pPr indent="-393700" lvl="1" marL="457200" marR="0" rtl="0" algn="l">
              <a:lnSpc>
                <a:spcPct val="100000"/>
              </a:lnSpc>
              <a:spcBef>
                <a:spcPts val="0"/>
              </a:spcBef>
              <a:spcAft>
                <a:spcPts val="0"/>
              </a:spcAft>
              <a:buClr>
                <a:srgbClr val="FFFFFF"/>
              </a:buClr>
              <a:buSzPts val="2600"/>
              <a:buFont typeface="Arial"/>
              <a:buChar char="•"/>
            </a:pPr>
            <a:r>
              <a:rPr b="0" i="0" lang="en-US" sz="2600" u="sng" cap="none" strike="noStrike">
                <a:solidFill>
                  <a:srgbClr val="FFFFFF"/>
                </a:solidFill>
                <a:latin typeface="Arial"/>
                <a:ea typeface="Arial"/>
                <a:cs typeface="Arial"/>
                <a:sym typeface="Arial"/>
                <a:hlinkClick r:id="rId7">
                  <a:extLst>
                    <a:ext uri="{A12FA001-AC4F-418D-AE19-62706E023703}">
                      <ahyp:hlinkClr val="tx"/>
                    </a:ext>
                  </a:extLst>
                </a:hlinkClick>
              </a:rPr>
              <a:t>Use of data to justify environmental exploitation</a:t>
            </a:r>
            <a:endParaRPr b="0" i="0" sz="1400" u="none" cap="none" strike="noStrike">
              <a:solidFill>
                <a:srgbClr val="000000"/>
              </a:solidFill>
              <a:latin typeface="Arial"/>
              <a:ea typeface="Arial"/>
              <a:cs typeface="Arial"/>
              <a:sym typeface="Arial"/>
            </a:endParaRPr>
          </a:p>
          <a:p>
            <a:pPr indent="-393700" lvl="1" marL="457200" marR="0" rtl="0" algn="l">
              <a:lnSpc>
                <a:spcPct val="100000"/>
              </a:lnSpc>
              <a:spcBef>
                <a:spcPts val="0"/>
              </a:spcBef>
              <a:spcAft>
                <a:spcPts val="0"/>
              </a:spcAft>
              <a:buClr>
                <a:srgbClr val="FFFFFF"/>
              </a:buClr>
              <a:buSzPts val="2600"/>
              <a:buFont typeface="Arial"/>
              <a:buChar char="•"/>
            </a:pPr>
            <a:r>
              <a:rPr b="0" i="0" lang="en-US" sz="2600" u="sng" cap="none" strike="noStrike">
                <a:solidFill>
                  <a:srgbClr val="FFFFFF"/>
                </a:solidFill>
                <a:latin typeface="Arial"/>
                <a:ea typeface="Arial"/>
                <a:cs typeface="Arial"/>
                <a:sym typeface="Arial"/>
                <a:hlinkClick r:id="rId8">
                  <a:extLst>
                    <a:ext uri="{A12FA001-AC4F-418D-AE19-62706E023703}">
                      <ahyp:hlinkClr val="tx"/>
                    </a:ext>
                  </a:extLst>
                </a:hlinkClick>
              </a:rPr>
              <a:t>Lack of transparency in data collection and use</a:t>
            </a:r>
            <a:endParaRPr b="0" i="0" sz="1400" u="none" cap="none" strike="noStrike">
              <a:solidFill>
                <a:srgbClr val="000000"/>
              </a:solidFill>
              <a:latin typeface="Arial"/>
              <a:ea typeface="Arial"/>
              <a:cs typeface="Arial"/>
              <a:sym typeface="Arial"/>
            </a:endParaRPr>
          </a:p>
          <a:p>
            <a:pPr indent="-393700" lvl="1" marL="457200" marR="0" rtl="0" algn="l">
              <a:lnSpc>
                <a:spcPct val="100000"/>
              </a:lnSpc>
              <a:spcBef>
                <a:spcPts val="0"/>
              </a:spcBef>
              <a:spcAft>
                <a:spcPts val="0"/>
              </a:spcAft>
              <a:buClr>
                <a:srgbClr val="FFFFFF"/>
              </a:buClr>
              <a:buSzPts val="2600"/>
              <a:buFont typeface="Arial"/>
              <a:buChar char="•"/>
            </a:pPr>
            <a:r>
              <a:rPr b="0" i="0" lang="en-US" sz="2600" u="sng" cap="none" strike="noStrike">
                <a:solidFill>
                  <a:srgbClr val="FFFFFF"/>
                </a:solidFill>
                <a:latin typeface="Arial"/>
                <a:ea typeface="Arial"/>
                <a:cs typeface="Arial"/>
                <a:sym typeface="Arial"/>
                <a:hlinkClick r:id="rId9">
                  <a:extLst>
                    <a:ext uri="{A12FA001-AC4F-418D-AE19-62706E023703}">
                      <ahyp:hlinkClr val="tx"/>
                    </a:ext>
                  </a:extLst>
                </a:hlinkClick>
              </a:rPr>
              <a:t>Limited access to environmental monitoring tools and data</a:t>
            </a:r>
            <a:endParaRPr b="1" i="0" sz="2600" u="sng" cap="none" strike="noStrike">
              <a:solidFill>
                <a:srgbClr val="FFFFFF"/>
              </a:solidFill>
              <a:latin typeface="Arial"/>
              <a:ea typeface="Arial"/>
              <a:cs typeface="Arial"/>
              <a:sym typeface="Arial"/>
              <a:hlinkClick r:id="rId10">
                <a:extLst>
                  <a:ext uri="{A12FA001-AC4F-418D-AE19-62706E023703}">
                    <ahyp:hlinkClr val="tx"/>
                  </a:ext>
                </a:extLst>
              </a:hlinkClick>
            </a:endParaRPr>
          </a:p>
        </p:txBody>
      </p:sp>
      <p:sp>
        <p:nvSpPr>
          <p:cNvPr id="216" name="Google Shape;216;p8"/>
          <p:cNvSpPr/>
          <p:nvPr/>
        </p:nvSpPr>
        <p:spPr>
          <a:xfrm>
            <a:off x="12109470"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5B85A9">
              <a:alpha val="92941"/>
            </a:srgbClr>
          </a:solid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24" name="Shape 224"/>
        <p:cNvGrpSpPr/>
        <p:nvPr/>
      </p:nvGrpSpPr>
      <p:grpSpPr>
        <a:xfrm>
          <a:off x="0" y="0"/>
          <a:ext cx="0" cy="0"/>
          <a:chOff x="0" y="0"/>
          <a:chExt cx="0" cy="0"/>
        </a:xfrm>
      </p:grpSpPr>
      <p:sp>
        <p:nvSpPr>
          <p:cNvPr id="225" name="Google Shape;225;p9"/>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26" name="Google Shape;226;p9"/>
          <p:cNvSpPr/>
          <p:nvPr/>
        </p:nvSpPr>
        <p:spPr>
          <a:xfrm>
            <a:off x="12056775" y="9715498"/>
            <a:ext cx="6179057" cy="571406"/>
          </a:xfrm>
          <a:custGeom>
            <a:rect b="b" l="l" r="r" t="t"/>
            <a:pathLst>
              <a:path extrusionOk="0" h="145119" w="1627138">
                <a:moveTo>
                  <a:pt x="0" y="0"/>
                </a:moveTo>
                <a:lnTo>
                  <a:pt x="1627138" y="0"/>
                </a:lnTo>
                <a:lnTo>
                  <a:pt x="1627138" y="145119"/>
                </a:lnTo>
                <a:lnTo>
                  <a:pt x="0" y="145119"/>
                </a:lnTo>
                <a:close/>
              </a:path>
            </a:pathLst>
          </a:custGeom>
          <a:solidFill>
            <a:srgbClr val="5B85A9"/>
          </a:solidFill>
          <a:ln>
            <a:noFill/>
          </a:ln>
        </p:spPr>
      </p:sp>
      <p:sp>
        <p:nvSpPr>
          <p:cNvPr id="227" name="Google Shape;227;p9"/>
          <p:cNvSpPr/>
          <p:nvPr/>
        </p:nvSpPr>
        <p:spPr>
          <a:xfrm>
            <a:off x="12057662" y="0"/>
            <a:ext cx="6177280" cy="9715080"/>
          </a:xfrm>
          <a:custGeom>
            <a:rect b="b" l="l" r="r" t="t"/>
            <a:pathLst>
              <a:path extrusionOk="0" h="1278300" w="812800">
                <a:moveTo>
                  <a:pt x="0" y="0"/>
                </a:moveTo>
                <a:lnTo>
                  <a:pt x="812800" y="0"/>
                </a:lnTo>
                <a:lnTo>
                  <a:pt x="812800" y="1278300"/>
                </a:lnTo>
                <a:lnTo>
                  <a:pt x="0" y="1278300"/>
                </a:lnTo>
                <a:close/>
              </a:path>
            </a:pathLst>
          </a:custGeom>
          <a:blipFill rotWithShape="1">
            <a:blip r:embed="rId3">
              <a:alphaModFix/>
            </a:blip>
            <a:stretch>
              <a:fillRect b="0" l="-68015" r="-68011" t="0"/>
            </a:stretch>
          </a:blipFill>
          <a:ln>
            <a:noFill/>
          </a:ln>
        </p:spPr>
      </p:sp>
      <p:sp>
        <p:nvSpPr>
          <p:cNvPr id="228" name="Google Shape;228;p9"/>
          <p:cNvSpPr txBox="1"/>
          <p:nvPr/>
        </p:nvSpPr>
        <p:spPr>
          <a:xfrm>
            <a:off x="12057200" y="9019788"/>
            <a:ext cx="6178200" cy="695700"/>
          </a:xfrm>
          <a:prstGeom prst="rect">
            <a:avLst/>
          </a:prstGeom>
          <a:noFill/>
          <a:ln>
            <a:noFill/>
          </a:ln>
        </p:spPr>
        <p:txBody>
          <a:bodyPr anchorCtr="0" anchor="ctr" bIns="50800" lIns="50800" spcFirstLastPara="1" rIns="50800" wrap="square" tIns="50800">
            <a:noAutofit/>
          </a:bodyPr>
          <a:lstStyle/>
          <a:p>
            <a:pPr indent="0" lvl="0" marL="0" marR="0" rtl="0" algn="ctr">
              <a:lnSpc>
                <a:spcPct val="140025"/>
              </a:lnSpc>
              <a:spcBef>
                <a:spcPts val="0"/>
              </a:spcBef>
              <a:spcAft>
                <a:spcPts val="0"/>
              </a:spcAft>
              <a:buClr>
                <a:srgbClr val="000000"/>
              </a:buClr>
              <a:buSzPts val="1599"/>
              <a:buFont typeface="Arial"/>
              <a:buNone/>
            </a:pPr>
            <a:r>
              <a:rPr b="0" i="0" lang="en-US" sz="1599" u="none" cap="none" strike="noStrike">
                <a:solidFill>
                  <a:srgbClr val="FFFFFF"/>
                </a:solidFill>
                <a:latin typeface="Arial"/>
                <a:ea typeface="Arial"/>
                <a:cs typeface="Arial"/>
                <a:sym typeface="Arial"/>
              </a:rPr>
              <a:t>Photo by </a:t>
            </a:r>
            <a:r>
              <a:rPr b="0" i="0" lang="en-US" sz="1599" u="sng" cap="none" strike="noStrike">
                <a:solidFill>
                  <a:srgbClr val="FFFFFF"/>
                </a:solidFill>
                <a:latin typeface="Arial"/>
                <a:ea typeface="Arial"/>
                <a:cs typeface="Arial"/>
                <a:sym typeface="Arial"/>
                <a:hlinkClick r:id="rId4">
                  <a:extLst>
                    <a:ext uri="{A12FA001-AC4F-418D-AE19-62706E023703}">
                      <ahyp:hlinkClr val="tx"/>
                    </a:ext>
                  </a:extLst>
                </a:hlinkClick>
              </a:rPr>
              <a:t>Markus Spiske</a:t>
            </a:r>
            <a:r>
              <a:rPr b="0" i="0" lang="en-US" sz="1599" u="none" cap="none" strike="noStrike">
                <a:solidFill>
                  <a:srgbClr val="FFFFFF"/>
                </a:solidFill>
                <a:latin typeface="Arial"/>
                <a:ea typeface="Arial"/>
                <a:cs typeface="Arial"/>
                <a:sym typeface="Arial"/>
              </a:rPr>
              <a:t> on </a:t>
            </a:r>
            <a:r>
              <a:rPr b="0" i="0" lang="en-US" sz="1599" u="sng" cap="none" strike="noStrike">
                <a:solidFill>
                  <a:srgbClr val="FFFFFF"/>
                </a:solidFill>
                <a:latin typeface="Arial"/>
                <a:ea typeface="Arial"/>
                <a:cs typeface="Arial"/>
                <a:sym typeface="Arial"/>
                <a:hlinkClick r:id="rId5">
                  <a:extLst>
                    <a:ext uri="{A12FA001-AC4F-418D-AE19-62706E023703}">
                      <ahyp:hlinkClr val="tx"/>
                    </a:ext>
                  </a:extLst>
                </a:hlinkClick>
              </a:rPr>
              <a:t>Unsplash</a:t>
            </a:r>
            <a:endParaRPr b="0" i="0" sz="1400" u="none" cap="none" strike="noStrike">
              <a:solidFill>
                <a:srgbClr val="000000"/>
              </a:solidFill>
              <a:latin typeface="Arial"/>
              <a:ea typeface="Arial"/>
              <a:cs typeface="Arial"/>
              <a:sym typeface="Arial"/>
            </a:endParaRPr>
          </a:p>
        </p:txBody>
      </p:sp>
      <p:sp>
        <p:nvSpPr>
          <p:cNvPr id="229" name="Google Shape;229;p9"/>
          <p:cNvSpPr txBox="1"/>
          <p:nvPr/>
        </p:nvSpPr>
        <p:spPr>
          <a:xfrm>
            <a:off x="1028700" y="2590205"/>
            <a:ext cx="9974400" cy="493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What is Data Sovereignty?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Data sovereignty refers to the right of communities—especially Indigenous and marginalized groups—to develop, maintain, control and protect the collection, management and (re)use of data related to their lands, resources, and people (</a:t>
            </a:r>
            <a:r>
              <a:rPr b="0" i="0" lang="en-US" sz="2601" u="sng" cap="none" strike="noStrike">
                <a:solidFill>
                  <a:srgbClr val="4A4849"/>
                </a:solidFill>
                <a:latin typeface="Arial"/>
                <a:ea typeface="Arial"/>
                <a:cs typeface="Arial"/>
                <a:sym typeface="Arial"/>
                <a:hlinkClick r:id="rId6">
                  <a:extLst>
                    <a:ext uri="{A12FA001-AC4F-418D-AE19-62706E023703}">
                      <ahyp:hlinkClr val="tx"/>
                    </a:ext>
                  </a:extLst>
                </a:hlinkClick>
              </a:rPr>
              <a:t>Kukutai and Taylor, 2016)</a:t>
            </a:r>
            <a:r>
              <a:rPr b="0" i="0" lang="en-US" sz="2601" u="none" cap="none" strike="noStrike">
                <a:solidFill>
                  <a:srgbClr val="4A4849"/>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t/>
            </a:r>
            <a:endParaRPr b="0" i="0" sz="26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In the context of climate justice, data sovereignty ensures that communities have ownership over environmental data that impacts their lives and futures. This principle challenges traditional top-down approaches to data collection and management that have historically prioritized external scientific agendas and excluding local voices and knowledge systems.</a:t>
            </a:r>
            <a:endParaRPr b="0" i="0" sz="1400" u="none" cap="none" strike="noStrike">
              <a:solidFill>
                <a:srgbClr val="000000"/>
              </a:solidFill>
              <a:latin typeface="Arial"/>
              <a:ea typeface="Arial"/>
              <a:cs typeface="Arial"/>
              <a:sym typeface="Arial"/>
            </a:endParaRPr>
          </a:p>
        </p:txBody>
      </p:sp>
      <p:sp>
        <p:nvSpPr>
          <p:cNvPr id="230" name="Google Shape;230;p9"/>
          <p:cNvSpPr txBox="1"/>
          <p:nvPr/>
        </p:nvSpPr>
        <p:spPr>
          <a:xfrm>
            <a:off x="962025" y="1133475"/>
            <a:ext cx="97251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Introduction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D1872214E7E4AA66A0644C9DCCEFF" ma:contentTypeVersion="20" ma:contentTypeDescription="Create a new document." ma:contentTypeScope="" ma:versionID="b64c251d96184546e269a72f928e5bcc">
  <xsd:schema xmlns:xsd="http://www.w3.org/2001/XMLSchema" xmlns:xs="http://www.w3.org/2001/XMLSchema" xmlns:p="http://schemas.microsoft.com/office/2006/metadata/properties" xmlns:ns2="ce0de229-b968-460b-bfa6-c309bf067a33" xmlns:ns3="b2272a47-6a34-441e-975c-341e732a1f8b" targetNamespace="http://schemas.microsoft.com/office/2006/metadata/properties" ma:root="true" ma:fieldsID="88720662ca1d06016b9613cbd979157d" ns2:_="" ns3:_="">
    <xsd:import namespace="ce0de229-b968-460b-bfa6-c309bf067a33"/>
    <xsd:import namespace="b2272a47-6a34-441e-975c-341e732a1f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DateCreated"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de229-b968-460b-bfa6-c309bf067a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Created" ma:index="20" nillable="true" ma:displayName="Date Created" ma:format="DateOnly" ma:internalName="DateCreated">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3350ec4-10e3-4b5d-9666-7d76f34ba4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272a47-6a34-441e-975c-341e732a1f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8e604a0-3b80-4256-b30c-b3eb53d14f4e}" ma:internalName="TaxCatchAll" ma:showField="CatchAllData" ma:web="b2272a47-6a34-441e-975c-341e732a1f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272a47-6a34-441e-975c-341e732a1f8b" xsi:nil="true"/>
    <DateCreated xmlns="ce0de229-b968-460b-bfa6-c309bf067a33" xsi:nil="true"/>
    <lcf76f155ced4ddcb4097134ff3c332f xmlns="ce0de229-b968-460b-bfa6-c309bf067a3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8417356-6768-40FD-960A-7CB78075E1C1}"/>
</file>

<file path=customXml/itemProps2.xml><?xml version="1.0" encoding="utf-8"?>
<ds:datastoreItem xmlns:ds="http://schemas.openxmlformats.org/officeDocument/2006/customXml" ds:itemID="{29434057-8437-4BA7-8515-16DD92D563F5}"/>
</file>

<file path=customXml/itemProps3.xml><?xml version="1.0" encoding="utf-8"?>
<ds:datastoreItem xmlns:ds="http://schemas.openxmlformats.org/officeDocument/2006/customXml" ds:itemID="{58A10AD5-1D99-4E28-868A-D553A85D8831}"/>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0x0101001F4D1872214E7E4AA66A0644C9DCCEFF</vt:lpwstr>
  </property>
</Properties>
</file>