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jBBZut7bdI7mtrpkHkuSxy6wp4w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CD7FB5-7215-CC0A-C42F-874F4850FE59}" v="5" dt="2026-02-02T13:25:53.0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Chipman" userId="S::pchipman@mit.edu::8ca71af6-5fd8-4d9b-aaa0-2f03fb94dee1" providerId="AD" clId="Web-{FFCD7FB5-7215-CC0A-C42F-874F4850FE59}"/>
    <pc:docChg chg="modSld">
      <pc:chgData name="Peter Chipman" userId="S::pchipman@mit.edu::8ca71af6-5fd8-4d9b-aaa0-2f03fb94dee1" providerId="AD" clId="Web-{FFCD7FB5-7215-CC0A-C42F-874F4850FE59}" dt="2026-02-02T13:25:53.013" v="4" actId="14100"/>
      <pc:docMkLst>
        <pc:docMk/>
      </pc:docMkLst>
      <pc:sldChg chg="addSp delSp">
        <pc:chgData name="Peter Chipman" userId="S::pchipman@mit.edu::8ca71af6-5fd8-4d9b-aaa0-2f03fb94dee1" providerId="AD" clId="Web-{FFCD7FB5-7215-CC0A-C42F-874F4850FE59}" dt="2026-02-02T13:24:29.590" v="1"/>
        <pc:sldMkLst>
          <pc:docMk/>
          <pc:sldMk cId="0" sldId="269"/>
        </pc:sldMkLst>
        <pc:spChg chg="add del">
          <ac:chgData name="Peter Chipman" userId="S::pchipman@mit.edu::8ca71af6-5fd8-4d9b-aaa0-2f03fb94dee1" providerId="AD" clId="Web-{FFCD7FB5-7215-CC0A-C42F-874F4850FE59}" dt="2026-02-02T13:24:29.590" v="1"/>
          <ac:spMkLst>
            <pc:docMk/>
            <pc:sldMk cId="0" sldId="269"/>
            <ac:spMk id="295" creationId="{00000000-0000-0000-0000-000000000000}"/>
          </ac:spMkLst>
        </pc:spChg>
      </pc:sldChg>
      <pc:sldChg chg="modSp">
        <pc:chgData name="Peter Chipman" userId="S::pchipman@mit.edu::8ca71af6-5fd8-4d9b-aaa0-2f03fb94dee1" providerId="AD" clId="Web-{FFCD7FB5-7215-CC0A-C42F-874F4850FE59}" dt="2026-02-02T13:25:53.013" v="4" actId="14100"/>
        <pc:sldMkLst>
          <pc:docMk/>
          <pc:sldMk cId="0" sldId="282"/>
        </pc:sldMkLst>
        <pc:spChg chg="mod">
          <ac:chgData name="Peter Chipman" userId="S::pchipman@mit.edu::8ca71af6-5fd8-4d9b-aaa0-2f03fb94dee1" providerId="AD" clId="Web-{FFCD7FB5-7215-CC0A-C42F-874F4850FE59}" dt="2026-02-02T13:25:53.013" v="4" actId="14100"/>
          <ac:spMkLst>
            <pc:docMk/>
            <pc:sldMk cId="0" sldId="282"/>
            <ac:spMk id="50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5" name="Google Shape;355;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8" name="Google Shape;438;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3" name="Google Shape;463;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9" name="Google Shape;479;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4" name="Google Shape;49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9" name="Google Shape;509;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6" name="Google Shape;516;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3" name="Google Shape;523;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0" name="Google Shape;530;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862d6f0d41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3862d6f0d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3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3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3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3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4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1"/>
          <p:cNvSpPr>
            <a:spLocks noGrp="1"/>
          </p:cNvSpPr>
          <p:nvPr>
            <p:ph type="pic" idx="2"/>
          </p:nvPr>
        </p:nvSpPr>
        <p:spPr>
          <a:xfrm>
            <a:off x="1792288" y="612775"/>
            <a:ext cx="5486400" cy="4114800"/>
          </a:xfrm>
          <a:prstGeom prst="rect">
            <a:avLst/>
          </a:prstGeom>
          <a:noFill/>
          <a:ln>
            <a:noFill/>
          </a:ln>
        </p:spPr>
      </p:sp>
      <p:sp>
        <p:nvSpPr>
          <p:cNvPr id="64" name="Google Shape;64;p4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rennancenter.org/our-work/analysis-opinion/voter-purge-rates-remain-high-analysis-finds"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ocw.mit.edu/help/faq-fair-use/" TargetMode="External"/><Relationship Id="rId5" Type="http://schemas.openxmlformats.org/officeDocument/2006/relationships/image" Target="../media/image9.png"/><Relationship Id="rId4" Type="http://schemas.openxmlformats.org/officeDocument/2006/relationships/hyperlink" Target="https://docslib.org/doc/2461418/voter-suppression-report-jan-01#google_vignett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www.flickr.com/photos/tabor-roeder/50564531997" TargetMode="External"/><Relationship Id="rId4" Type="http://schemas.openxmlformats.org/officeDocument/2006/relationships/hyperlink" Target="https://www.wri.org/insights/voting-rights-fundamental-democracy-climate-justic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ocw.mit.edu/help/faq-fair-us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www.opensecrets.org/industries/totals?cycle=2018&amp;ind=e0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www.opensecrets.org/industries/totals?cycle=2018&amp;ind=e0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ocw.mit.edu/help/faq-fair-us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ncbi.nlm.nih.gov/pmc/articles/PMC8853238/"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www.npr.org/2021/10/27/1047583610/once-again-the-u-s-has-failed-to-take-sweeping-climate-action-heres-why" TargetMode="External"/><Relationship Id="rId4" Type="http://schemas.openxmlformats.org/officeDocument/2006/relationships/hyperlink" Target="https://e360.yale.edu/features/how-big-money-in-politics-blocked-u-s-action-on-climate-chang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s://www.flickr.com/photos/11121568@N06/2255593941" TargetMode="External"/><Relationship Id="rId4" Type="http://schemas.openxmlformats.org/officeDocument/2006/relationships/hyperlink" Target="https://openverse.org/image/79d39652-58bc-41ff-b519-be3d318bd2e2?q=wind+turbine&amp;p=8"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aclu.org/issues/voting-rights/gerrymandering" TargetMode="External"/><Relationship Id="rId7" Type="http://schemas.openxmlformats.org/officeDocument/2006/relationships/hyperlink" Target="https://www.brennancenter.org/our-work/research-reports/gerrymandering-explained"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https://apnews.com/article/elections-race-and-ethnicity-voting-rights-census-2020-election-2020-fa6478e10cda4e9cbd75380e705bd380" TargetMode="External"/><Relationship Id="rId4" Type="http://schemas.openxmlformats.org/officeDocument/2006/relationships/hyperlink" Target="https://campaignlegal.org/update/how-can-we-combat-gerrymander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hyperlink" Target="https://www.brennancenter.org/our-work/analysis-opinion/why-climate-crisis-demands-democracy-refor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idea.int/publications/catalogue/democracy-and-challenge-climate-change" TargetMode="External"/><Relationship Id="rId5" Type="http://schemas.openxmlformats.org/officeDocument/2006/relationships/hyperlink" Target="https://unsplash.com/photos/white-concrete-building-under-cloudy-sky-during-daytime-6xafY_AE1LM?utm_content=creditCopyText&amp;utm_medium=referral&amp;utm_source=unsplash" TargetMode="External"/><Relationship Id="rId4" Type="http://schemas.openxmlformats.org/officeDocument/2006/relationships/hyperlink" Target="https://unsplash.com/@haroldrmendoza?utm_content=creditCopyText&amp;utm_medium=referral&amp;utm_source=unsplash"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cambridge.org/core/journals/political-analysis/article/partisan-solution-to-partisan-gerrymandering-the-definecombine-procedure/B0792DD0A49332944F2AF5FF6828E275"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scholarship.richmond.edu/cgi/viewcontent.cgi?article=2590&amp;context=honors-thes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ocw.mit.edu/help/faq-fair-use/" TargetMode="External"/><Relationship Id="rId4" Type="http://schemas.openxmlformats.org/officeDocument/2006/relationships/hyperlink" Target="https://www.brennancenter.org/our-work/research-reports/john-lewis-voting-rights-advancement-act?can_id=18b3610ebd626623395df68b6ca5c406&amp;email_referrer=email_1818431___subject_2322020&amp;email_subject=take-action-demand-congress-expand-voting-rights&amp;link_id=4&amp;source=email-its-time-to-make-good-trouble-for-voting-right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brennancenter.org/our-work/analysis-opinion/why-climate-crisis-demands-democracy-reform"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s://www.brennancenter.org/our-work/policy-solutions/annotated-guide-people-act-202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ocw.mit.edu/help/faq-fair-use/" TargetMode="External"/><Relationship Id="rId4" Type="http://schemas.openxmlformats.org/officeDocument/2006/relationships/hyperlink" Target="https://schiff.house.gov/news/press-releases/congressman-schiff-introduces-constitutional-amendment-to-overturn-citizens-united#:~:text=Today%2C%20Congressman%20Adam%20Schiff%20(D,ruled%20in%20Citizens%20United%20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s://ocw.mit.edu/help/faq-fair-us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hyperlink" Target="https://www.flickr.com/photos/31821378@N00/5854752687"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https://ocw.mit.edu/help/faq-fair-use/"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votelikeamadre.com" TargetMode="External"/><Relationship Id="rId13" Type="http://schemas.openxmlformats.org/officeDocument/2006/relationships/hyperlink" Target="https://www.eli.org/climate-judiciary-project" TargetMode="External"/><Relationship Id="rId3" Type="http://schemas.openxmlformats.org/officeDocument/2006/relationships/hyperlink" Target="https://www.brennancenter.org/issues/ensure-every-american-can-vote" TargetMode="External"/><Relationship Id="rId7" Type="http://schemas.openxmlformats.org/officeDocument/2006/relationships/hyperlink" Target="https://www.exposedbycmd.org/climate/" TargetMode="External"/><Relationship Id="rId12" Type="http://schemas.openxmlformats.org/officeDocument/2006/relationships/hyperlink" Target="https://www.nrdc.org/issues/equity-justice#solutions"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s://www.aclu.org/issues/voting-rights" TargetMode="External"/><Relationship Id="rId11" Type="http://schemas.openxmlformats.org/officeDocument/2006/relationships/hyperlink" Target="https://350.org/finance/" TargetMode="External"/><Relationship Id="rId5" Type="http://schemas.openxmlformats.org/officeDocument/2006/relationships/hyperlink" Target="https://civilrights.org/value/voting-rights/" TargetMode="External"/><Relationship Id="rId10" Type="http://schemas.openxmlformats.org/officeDocument/2006/relationships/hyperlink" Target="https://earthjustice.org/office/policy-and-legislation/" TargetMode="External"/><Relationship Id="rId4" Type="http://schemas.openxmlformats.org/officeDocument/2006/relationships/hyperlink" Target="https://www.climatejusticecenter.org/project-sections/voter-suppression-and-the-pic" TargetMode="External"/><Relationship Id="rId9" Type="http://schemas.openxmlformats.org/officeDocument/2006/relationships/hyperlink" Target="https://www.lwv.org/voting-rights/money-politics" TargetMode="External"/><Relationship Id="rId14" Type="http://schemas.openxmlformats.org/officeDocument/2006/relationships/hyperlink" Target="https://www.climatejusticecenter.org/publication/voter-suppression-and-the-pic"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docslib.org/doc/2461418/voter-suppression-report-jan-01#google_vignette" TargetMode="External"/><Relationship Id="rId13" Type="http://schemas.openxmlformats.org/officeDocument/2006/relationships/hyperlink" Target="https://www.brennancenter.org/our-work/analysis-opinion/why-climate-crisis-demands-democracy-reform" TargetMode="External"/><Relationship Id="rId3" Type="http://schemas.openxmlformats.org/officeDocument/2006/relationships/hyperlink" Target="https://schiff.house.gov/news/press-releases/congressman-schiff-introduces-constitutional-amendment-to-overturn-citizens-united#:~:text=Today%2C%20Congressman%20Adam%20Schiff%20(D,ruled%20in%20Citizens%20United%20v." TargetMode="External"/><Relationship Id="rId7" Type="http://schemas.openxmlformats.org/officeDocument/2006/relationships/hyperlink" Target="https://www.brennancenter.org/our-work/research-reports/john-lewis-voting-rights-advancement-act?can_id=18b3610ebd626623395df68b6ca5c406&amp;email_referrer=email_1818431___subject_2322020&amp;email_subject=take-action-demand-congress-expand-voting-rights&amp;link_id=4&amp;source=email-its-time-to-make-good-trouble-for-voting-rights" TargetMode="External"/><Relationship Id="rId12" Type="http://schemas.openxmlformats.org/officeDocument/2006/relationships/hyperlink" Target="https://www.wri.org/insights/voting-rights-fundamental-democracy-climate-justice" TargetMode="External"/><Relationship Id="rId2" Type="http://schemas.openxmlformats.org/officeDocument/2006/relationships/notesSlide" Target="../notesSlides/notesSlide30.xml"/><Relationship Id="rId16" Type="http://schemas.openxmlformats.org/officeDocument/2006/relationships/hyperlink" Target="https://www.tandfonline.com/doi/full/10.1080/14693062.2023.2256697" TargetMode="External"/><Relationship Id="rId1" Type="http://schemas.openxmlformats.org/officeDocument/2006/relationships/slideLayout" Target="../slideLayouts/slideLayout1.xml"/><Relationship Id="rId6" Type="http://schemas.openxmlformats.org/officeDocument/2006/relationships/hyperlink" Target="https://www.brennancenter.org/our-work/policy-solutions/annotated-guide-people-act-2021" TargetMode="External"/><Relationship Id="rId11" Type="http://schemas.openxmlformats.org/officeDocument/2006/relationships/hyperlink" Target="https://www.brennancenter.org/our-work/research-reports/gerrymandering-explained" TargetMode="External"/><Relationship Id="rId5" Type="http://schemas.openxmlformats.org/officeDocument/2006/relationships/hyperlink" Target="https://www.labor4sustainability.org/strike/the-green-new-deal-from-below-or-from-above/" TargetMode="External"/><Relationship Id="rId15" Type="http://schemas.openxmlformats.org/officeDocument/2006/relationships/hyperlink" Target="https://www.idea.int/publications/catalogue/democracy-and-challenge-climate-change" TargetMode="External"/><Relationship Id="rId10" Type="http://schemas.openxmlformats.org/officeDocument/2006/relationships/hyperlink" Target="https://we.riseup.net/assets/379352/Daniel+Faber-Capitalizing+on+Environmental+Injustice+The+Polluter-Industrial+Complex+in+the+Age+of+Globalization+(Nature's+Meaning)+(2008).pdf" TargetMode="External"/><Relationship Id="rId4" Type="http://schemas.openxmlformats.org/officeDocument/2006/relationships/hyperlink" Target="https://www.ncbi.nlm.nih.gov/pmc/articles/PMC8853238/" TargetMode="External"/><Relationship Id="rId9" Type="http://schemas.openxmlformats.org/officeDocument/2006/relationships/hyperlink" Target="https://scholarship.richmond.edu/cgi/viewcontent.cgi?article=2590&amp;context=honors-theses" TargetMode="External"/><Relationship Id="rId14" Type="http://schemas.openxmlformats.org/officeDocument/2006/relationships/hyperlink" Target="https://apnews.com/article/elections-race-and-ethnicity-voting-rights-census-2020-election-2020-fa6478e10cda4e9cbd75380e705bd380"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e360.yale.edu/features/how-big-money-in-politics-blocked-u-s-action-on-climate-change" TargetMode="External"/><Relationship Id="rId3" Type="http://schemas.openxmlformats.org/officeDocument/2006/relationships/hyperlink" Target="https://campaignlegal.org/update/how-can-we-combat-gerrymandering" TargetMode="External"/><Relationship Id="rId7" Type="http://schemas.openxmlformats.org/officeDocument/2006/relationships/hyperlink" Target="https://www.npr.org/2021/10/27/1047583610/once-again-the-u-s-has-failed-to-take-sweeping-climate-action-heres-why"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www.cambridge.org/core/journals/political-analysis/article/partisan-solution-to-partisan-gerrymandering-the-definecombine-procedure/B0792DD0A49332944F2AF5FF6828E275" TargetMode="External"/><Relationship Id="rId5" Type="http://schemas.openxmlformats.org/officeDocument/2006/relationships/hyperlink" Target="https://www.opensecrets.org/industries/totals?cycle=2018&amp;ind=e01" TargetMode="External"/><Relationship Id="rId4" Type="http://schemas.openxmlformats.org/officeDocument/2006/relationships/hyperlink" Target="https://www.brennancenter.org/our-work/analysis-opinion/voter-purge-rates-remain-high-analysis-finds" TargetMode="External"/><Relationship Id="rId9" Type="http://schemas.openxmlformats.org/officeDocument/2006/relationships/hyperlink" Target="https://www.ncbi.nlm.nih.gov/pmc/articles/PMC8853238/"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ocw.mit.edu"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hyperlink" Target="https://ocw.mit.edu/term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unsplash.com/photos/white-concrete-building-PXy-oGQpKc8?utm_content=creditCopyText&amp;utm_medium=referral&amp;utm_source=unsplash" TargetMode="External"/><Relationship Id="rId4" Type="http://schemas.openxmlformats.org/officeDocument/2006/relationships/hyperlink" Target="https://unsplash.com/@albrb?utm_content=creditCopyText&amp;utm_medium=referral&amp;utm_source=unsplas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ocw.mit.edu/help/faq-fair-use/" TargetMode="External"/><Relationship Id="rId5" Type="http://schemas.openxmlformats.org/officeDocument/2006/relationships/hyperlink" Target="https://www.tandfonline.com/doi/full/10.1080/14693062.2023.2256697" TargetMode="External"/><Relationship Id="rId4" Type="http://schemas.openxmlformats.org/officeDocument/2006/relationships/hyperlink" Target="https://www.idea.int/publications/catalogue/democracy-and-challenge-climate-chang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idea.int/publications/catalogue/democracy-and-challenge-climate-change"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www.flickr.com/photos/26344495@N05/51058381908/"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https://www.climatejusticecenter.org/publication/voter-suppression-and-the-pic"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www.flickr.com/photos/52189607@N04/5052338568"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openclipart.org/detail/323944/voting-ballot-box#google_vignette"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ocw.mit.edu/help/faq-fair-use/" TargetMode="External"/><Relationship Id="rId3" Type="http://schemas.openxmlformats.org/officeDocument/2006/relationships/image" Target="../media/image8.png"/><Relationship Id="rId7" Type="http://schemas.openxmlformats.org/officeDocument/2006/relationships/hyperlink" Target="https://www.hrw.org/news/2024/01/25/us-louisianas-cancer-alley"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abcnews.go.com/US/power-us-climate-change-disproportionately-impacted-vulnerable-us/story?id=109325414#:~:text=Nashville%2C%20Tennessee:%20A%20%22Latinx,2023%2C%20in%20Madison%2C%20Tenn.&amp;text=An%20EF%2D2%20tornado%20that,language%2C%20Gaya%20and%20Bautista%20said." TargetMode="External"/><Relationship Id="rId5" Type="http://schemas.openxmlformats.org/officeDocument/2006/relationships/hyperlink" Target="https://www.canva.com/link?target=https%3A%2F%2Fwww.npr.org%2Fsections%2Fthetwo-way%2F2016%2F04%2F20%2F465545378%2Flead-laced-water-in-flint-a-step-by-step-look-at-the-makings-of-a-crisis&amp;design=DAGFbKXpIxs&amp;accessRole=owner&amp;linkSource=comment" TargetMode="External"/><Relationship Id="rId4" Type="http://schemas.openxmlformats.org/officeDocument/2006/relationships/hyperlink" Target="https://www.labor4sustainability.org/strike/the-green-new-deal-from-below-or-from-abov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83"/>
        <p:cNvGrpSpPr/>
        <p:nvPr/>
      </p:nvGrpSpPr>
      <p:grpSpPr>
        <a:xfrm>
          <a:off x="0" y="0"/>
          <a:ext cx="0" cy="0"/>
          <a:chOff x="0" y="0"/>
          <a:chExt cx="0" cy="0"/>
        </a:xfrm>
      </p:grpSpPr>
      <p:grpSp>
        <p:nvGrpSpPr>
          <p:cNvPr id="84" name="Google Shape;84;p1"/>
          <p:cNvGrpSpPr/>
          <p:nvPr/>
        </p:nvGrpSpPr>
        <p:grpSpPr>
          <a:xfrm>
            <a:off x="-1248082" y="6254295"/>
            <a:ext cx="20784165" cy="4091084"/>
            <a:chOff x="0" y="-38100"/>
            <a:chExt cx="5474019" cy="1077487"/>
          </a:xfrm>
        </p:grpSpPr>
        <p:sp>
          <p:nvSpPr>
            <p:cNvPr id="85" name="Google Shape;85;p1"/>
            <p:cNvSpPr/>
            <p:nvPr/>
          </p:nvSpPr>
          <p:spPr>
            <a:xfrm>
              <a:off x="0" y="0"/>
              <a:ext cx="5474019" cy="1039387"/>
            </a:xfrm>
            <a:custGeom>
              <a:avLst/>
              <a:gdLst/>
              <a:ahLst/>
              <a:cxnLst/>
              <a:rect l="l" t="t" r="r" b="b"/>
              <a:pathLst>
                <a:path w="5474019" h="1039387" extrusionOk="0">
                  <a:moveTo>
                    <a:pt x="0" y="0"/>
                  </a:moveTo>
                  <a:lnTo>
                    <a:pt x="5474019" y="0"/>
                  </a:lnTo>
                  <a:lnTo>
                    <a:pt x="5474019" y="1039387"/>
                  </a:lnTo>
                  <a:lnTo>
                    <a:pt x="0" y="1039387"/>
                  </a:lnTo>
                  <a:close/>
                </a:path>
              </a:pathLst>
            </a:custGeom>
            <a:solidFill>
              <a:srgbClr val="04467C"/>
            </a:solidFill>
            <a:ln>
              <a:noFill/>
            </a:ln>
          </p:spPr>
        </p:sp>
        <p:sp>
          <p:nvSpPr>
            <p:cNvPr id="86" name="Google Shape;86;p1"/>
            <p:cNvSpPr txBox="1"/>
            <p:nvPr/>
          </p:nvSpPr>
          <p:spPr>
            <a:xfrm>
              <a:off x="0" y="-38100"/>
              <a:ext cx="5474019" cy="1077487"/>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7" name="Google Shape;87;p1"/>
          <p:cNvSpPr/>
          <p:nvPr/>
        </p:nvSpPr>
        <p:spPr>
          <a:xfrm>
            <a:off x="1028700" y="6728865"/>
            <a:ext cx="6366474" cy="6530730"/>
          </a:xfrm>
          <a:custGeom>
            <a:avLst/>
            <a:gdLst/>
            <a:ahLst/>
            <a:cxnLst/>
            <a:rect l="l" t="t" r="r" b="b"/>
            <a:pathLst>
              <a:path w="6350000" h="6513830" extrusionOk="0">
                <a:moveTo>
                  <a:pt x="6350000" y="2532380"/>
                </a:moveTo>
                <a:lnTo>
                  <a:pt x="5721350" y="2030730"/>
                </a:lnTo>
                <a:lnTo>
                  <a:pt x="5721350" y="1226820"/>
                </a:lnTo>
                <a:lnTo>
                  <a:pt x="4936490" y="1047750"/>
                </a:lnTo>
                <a:lnTo>
                  <a:pt x="4588510" y="322580"/>
                </a:lnTo>
                <a:lnTo>
                  <a:pt x="3803650" y="501650"/>
                </a:lnTo>
                <a:lnTo>
                  <a:pt x="3175000" y="0"/>
                </a:lnTo>
                <a:lnTo>
                  <a:pt x="2546350" y="501650"/>
                </a:lnTo>
                <a:lnTo>
                  <a:pt x="1761490" y="322580"/>
                </a:lnTo>
                <a:lnTo>
                  <a:pt x="1413510" y="1047750"/>
                </a:lnTo>
                <a:lnTo>
                  <a:pt x="628650" y="1226820"/>
                </a:lnTo>
                <a:lnTo>
                  <a:pt x="628650" y="2030730"/>
                </a:lnTo>
                <a:lnTo>
                  <a:pt x="0" y="2532380"/>
                </a:lnTo>
                <a:lnTo>
                  <a:pt x="349250" y="3256280"/>
                </a:lnTo>
                <a:lnTo>
                  <a:pt x="0" y="3981450"/>
                </a:lnTo>
                <a:lnTo>
                  <a:pt x="628650" y="4483100"/>
                </a:lnTo>
                <a:lnTo>
                  <a:pt x="628650" y="5287010"/>
                </a:lnTo>
                <a:lnTo>
                  <a:pt x="1413510" y="5466080"/>
                </a:lnTo>
                <a:lnTo>
                  <a:pt x="1761490" y="6191250"/>
                </a:lnTo>
                <a:lnTo>
                  <a:pt x="2546350" y="6012180"/>
                </a:lnTo>
                <a:lnTo>
                  <a:pt x="3175000" y="6513830"/>
                </a:lnTo>
                <a:lnTo>
                  <a:pt x="3803650" y="6012180"/>
                </a:lnTo>
                <a:lnTo>
                  <a:pt x="4588510" y="6191250"/>
                </a:lnTo>
                <a:lnTo>
                  <a:pt x="4936490" y="5466080"/>
                </a:lnTo>
                <a:lnTo>
                  <a:pt x="5721350" y="5287010"/>
                </a:lnTo>
                <a:lnTo>
                  <a:pt x="5721350" y="4483100"/>
                </a:lnTo>
                <a:lnTo>
                  <a:pt x="6350000" y="3981450"/>
                </a:lnTo>
                <a:lnTo>
                  <a:pt x="6000750" y="3256280"/>
                </a:lnTo>
                <a:close/>
              </a:path>
            </a:pathLst>
          </a:custGeom>
          <a:solidFill>
            <a:srgbClr val="FAF6EE"/>
          </a:solidFill>
          <a:ln w="12700" cap="flat" cmpd="sng">
            <a:solidFill>
              <a:srgbClr val="000000"/>
            </a:solidFill>
            <a:prstDash val="solid"/>
            <a:round/>
            <a:headEnd type="none" w="sm" len="sm"/>
            <a:tailEnd type="none" w="sm" len="sm"/>
          </a:ln>
        </p:spPr>
      </p:sp>
      <p:grpSp>
        <p:nvGrpSpPr>
          <p:cNvPr id="88" name="Google Shape;88;p1"/>
          <p:cNvGrpSpPr/>
          <p:nvPr/>
        </p:nvGrpSpPr>
        <p:grpSpPr>
          <a:xfrm>
            <a:off x="-1248082" y="-1233584"/>
            <a:ext cx="20784165" cy="1805084"/>
            <a:chOff x="0" y="-38100"/>
            <a:chExt cx="5474019" cy="475413"/>
          </a:xfrm>
        </p:grpSpPr>
        <p:sp>
          <p:nvSpPr>
            <p:cNvPr id="89" name="Google Shape;89;p1"/>
            <p:cNvSpPr/>
            <p:nvPr/>
          </p:nvSpPr>
          <p:spPr>
            <a:xfrm>
              <a:off x="0" y="0"/>
              <a:ext cx="5474019" cy="437313"/>
            </a:xfrm>
            <a:custGeom>
              <a:avLst/>
              <a:gdLst/>
              <a:ahLst/>
              <a:cxnLst/>
              <a:rect l="l" t="t" r="r" b="b"/>
              <a:pathLst>
                <a:path w="5474019" h="437313" extrusionOk="0">
                  <a:moveTo>
                    <a:pt x="0" y="0"/>
                  </a:moveTo>
                  <a:lnTo>
                    <a:pt x="5474019" y="0"/>
                  </a:lnTo>
                  <a:lnTo>
                    <a:pt x="5474019" y="437313"/>
                  </a:lnTo>
                  <a:lnTo>
                    <a:pt x="0" y="437313"/>
                  </a:lnTo>
                  <a:close/>
                </a:path>
              </a:pathLst>
            </a:custGeom>
            <a:solidFill>
              <a:srgbClr val="4A4849"/>
            </a:solidFill>
            <a:ln>
              <a:noFill/>
            </a:ln>
          </p:spPr>
        </p:sp>
        <p:sp>
          <p:nvSpPr>
            <p:cNvPr id="90" name="Google Shape;90;p1"/>
            <p:cNvSpPr txBox="1"/>
            <p:nvPr/>
          </p:nvSpPr>
          <p:spPr>
            <a:xfrm>
              <a:off x="0" y="-38100"/>
              <a:ext cx="5474019" cy="475413"/>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1" name="Google Shape;91;p1"/>
          <p:cNvSpPr txBox="1"/>
          <p:nvPr/>
        </p:nvSpPr>
        <p:spPr>
          <a:xfrm>
            <a:off x="1028700" y="1803912"/>
            <a:ext cx="16230600" cy="2076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3488" b="1" i="0" u="none" strike="noStrike" cap="none">
                <a:solidFill>
                  <a:srgbClr val="4A4849"/>
                </a:solidFill>
                <a:latin typeface="Arial"/>
                <a:ea typeface="Arial"/>
                <a:cs typeface="Arial"/>
                <a:sym typeface="Arial"/>
              </a:rPr>
              <a:t>Climate Justice &amp;</a:t>
            </a:r>
            <a:endParaRPr/>
          </a:p>
        </p:txBody>
      </p:sp>
      <p:sp>
        <p:nvSpPr>
          <p:cNvPr id="92" name="Google Shape;92;p1"/>
          <p:cNvSpPr txBox="1"/>
          <p:nvPr/>
        </p:nvSpPr>
        <p:spPr>
          <a:xfrm>
            <a:off x="1028700" y="3574868"/>
            <a:ext cx="16230600" cy="2076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3488" b="1" i="0" u="none" strike="noStrike" cap="none">
                <a:solidFill>
                  <a:srgbClr val="04467C"/>
                </a:solidFill>
                <a:latin typeface="Arial"/>
                <a:ea typeface="Arial"/>
                <a:cs typeface="Arial"/>
                <a:sym typeface="Arial"/>
              </a:rPr>
              <a:t>Democracy</a:t>
            </a:r>
            <a:endParaRPr/>
          </a:p>
        </p:txBody>
      </p:sp>
      <p:sp>
        <p:nvSpPr>
          <p:cNvPr id="93" name="Google Shape;93;p1"/>
          <p:cNvSpPr/>
          <p:nvPr/>
        </p:nvSpPr>
        <p:spPr>
          <a:xfrm>
            <a:off x="2544348" y="6951822"/>
            <a:ext cx="3335178" cy="3335178"/>
          </a:xfrm>
          <a:custGeom>
            <a:avLst/>
            <a:gdLst/>
            <a:ahLst/>
            <a:cxnLst/>
            <a:rect l="l" t="t" r="r" b="b"/>
            <a:pathLst>
              <a:path w="3335178" h="3335178" extrusionOk="0">
                <a:moveTo>
                  <a:pt x="0" y="0"/>
                </a:moveTo>
                <a:lnTo>
                  <a:pt x="3335178" y="0"/>
                </a:lnTo>
                <a:lnTo>
                  <a:pt x="3335178" y="3335178"/>
                </a:lnTo>
                <a:lnTo>
                  <a:pt x="0" y="3335178"/>
                </a:lnTo>
                <a:lnTo>
                  <a:pt x="0" y="0"/>
                </a:lnTo>
                <a:close/>
              </a:path>
            </a:pathLst>
          </a:custGeom>
          <a:blipFill rotWithShape="1">
            <a:blip r:embed="rId3">
              <a:alphaModFix/>
            </a:blip>
            <a:stretch>
              <a:fillRect l="-14087" t="-1937" r="-13478" b="-6496"/>
            </a:stretch>
          </a:blipFill>
          <a:ln>
            <a:noFill/>
          </a:ln>
        </p:spPr>
      </p:sp>
      <p:grpSp>
        <p:nvGrpSpPr>
          <p:cNvPr id="94" name="Google Shape;94;p1"/>
          <p:cNvGrpSpPr/>
          <p:nvPr/>
        </p:nvGrpSpPr>
        <p:grpSpPr>
          <a:xfrm>
            <a:off x="1028700" y="1394000"/>
            <a:ext cx="8708070" cy="458700"/>
            <a:chOff x="1028700" y="1394000"/>
            <a:chExt cx="8708070" cy="458700"/>
          </a:xfrm>
        </p:grpSpPr>
        <p:sp>
          <p:nvSpPr>
            <p:cNvPr id="95" name="Google Shape;95;p1"/>
            <p:cNvSpPr/>
            <p:nvPr/>
          </p:nvSpPr>
          <p:spPr>
            <a:xfrm>
              <a:off x="1028700" y="1394000"/>
              <a:ext cx="3658500" cy="458700"/>
            </a:xfrm>
            <a:prstGeom prst="roundRect">
              <a:avLst>
                <a:gd name="adj" fmla="val 45896"/>
              </a:avLst>
            </a:prstGeom>
            <a:solidFill>
              <a:srgbClr val="1F49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6" name="Google Shape;96;p1"/>
            <p:cNvSpPr txBox="1"/>
            <p:nvPr/>
          </p:nvSpPr>
          <p:spPr>
            <a:xfrm>
              <a:off x="1209870" y="1469442"/>
              <a:ext cx="85269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b="0" i="0" u="none" strike="noStrike" cap="none">
                  <a:solidFill>
                    <a:srgbClr val="FAF6EE"/>
                  </a:solidFill>
                  <a:latin typeface="Arial"/>
                  <a:ea typeface="Arial"/>
                  <a:cs typeface="Arial"/>
                  <a:sym typeface="Arial"/>
                </a:rPr>
                <a:t> FOUNDATIONAL MODULE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223"/>
        <p:cNvGrpSpPr/>
        <p:nvPr/>
      </p:nvGrpSpPr>
      <p:grpSpPr>
        <a:xfrm>
          <a:off x="0" y="0"/>
          <a:ext cx="0" cy="0"/>
          <a:chOff x="0" y="0"/>
          <a:chExt cx="0" cy="0"/>
        </a:xfrm>
      </p:grpSpPr>
      <p:sp>
        <p:nvSpPr>
          <p:cNvPr id="224" name="Google Shape;224;p10"/>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225" name="Google Shape;225;p10"/>
          <p:cNvSpPr/>
          <p:nvPr/>
        </p:nvSpPr>
        <p:spPr>
          <a:xfrm>
            <a:off x="12109962"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04467C"/>
          </a:solidFill>
          <a:ln>
            <a:noFill/>
          </a:ln>
        </p:spPr>
      </p:sp>
      <p:grpSp>
        <p:nvGrpSpPr>
          <p:cNvPr id="226" name="Google Shape;226;p10"/>
          <p:cNvGrpSpPr/>
          <p:nvPr/>
        </p:nvGrpSpPr>
        <p:grpSpPr>
          <a:xfrm>
            <a:off x="962025" y="1116806"/>
            <a:ext cx="10757475" cy="7178856"/>
            <a:chOff x="0" y="66675"/>
            <a:chExt cx="14343300" cy="9571809"/>
          </a:xfrm>
        </p:grpSpPr>
        <p:sp>
          <p:nvSpPr>
            <p:cNvPr id="227" name="Google Shape;227;p10"/>
            <p:cNvSpPr txBox="1"/>
            <p:nvPr/>
          </p:nvSpPr>
          <p:spPr>
            <a:xfrm>
              <a:off x="0" y="66675"/>
              <a:ext cx="14343300" cy="1436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Voter Suppression</a:t>
              </a:r>
              <a:endParaRPr/>
            </a:p>
          </p:txBody>
        </p:sp>
        <p:sp>
          <p:nvSpPr>
            <p:cNvPr id="228" name="Google Shape;228;p10"/>
            <p:cNvSpPr txBox="1"/>
            <p:nvPr/>
          </p:nvSpPr>
          <p:spPr>
            <a:xfrm>
              <a:off x="0" y="4568466"/>
              <a:ext cx="4743600" cy="1601400"/>
            </a:xfrm>
            <a:prstGeom prst="rect">
              <a:avLst/>
            </a:prstGeom>
            <a:noFill/>
            <a:ln>
              <a:noFill/>
            </a:ln>
          </p:spPr>
          <p:txBody>
            <a:bodyPr spcFirstLastPara="1" wrap="square" lIns="0" tIns="0" rIns="0" bIns="0" anchor="t" anchorCtr="0">
              <a:spAutoFit/>
            </a:bodyPr>
            <a:lstStyle/>
            <a:p>
              <a:pPr marL="457200" marR="0" lvl="1" indent="-393763" algn="l" rtl="0">
                <a:lnSpc>
                  <a:spcPct val="100000"/>
                </a:lnSpc>
                <a:spcBef>
                  <a:spcPts val="0"/>
                </a:spcBef>
                <a:spcAft>
                  <a:spcPts val="0"/>
                </a:spcAft>
                <a:buClr>
                  <a:srgbClr val="4A4849"/>
                </a:buClr>
                <a:buSzPts val="2601"/>
                <a:buFont typeface="Arial"/>
                <a:buChar char="•"/>
              </a:pPr>
              <a:r>
                <a:rPr lang="en-US" sz="2601" b="0" i="0" u="none" strike="noStrike" cap="none">
                  <a:solidFill>
                    <a:srgbClr val="4A4849"/>
                  </a:solidFill>
                  <a:latin typeface="Arial"/>
                  <a:ea typeface="Arial"/>
                  <a:cs typeface="Arial"/>
                  <a:sym typeface="Arial"/>
                </a:rPr>
                <a:t>Voter ID</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none" strike="noStrike" cap="none">
                  <a:solidFill>
                    <a:srgbClr val="4A4849"/>
                  </a:solidFill>
                  <a:latin typeface="Arial"/>
                  <a:ea typeface="Arial"/>
                  <a:cs typeface="Arial"/>
                  <a:sym typeface="Arial"/>
                </a:rPr>
                <a:t>Voter deception</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none" strike="noStrike" cap="none">
                  <a:solidFill>
                    <a:srgbClr val="4A4849"/>
                  </a:solidFill>
                  <a:latin typeface="Arial"/>
                  <a:ea typeface="Arial"/>
                  <a:cs typeface="Arial"/>
                  <a:sym typeface="Arial"/>
                </a:rPr>
                <a:t>Voter intimidation</a:t>
              </a:r>
              <a:endParaRPr/>
            </a:p>
          </p:txBody>
        </p:sp>
        <p:sp>
          <p:nvSpPr>
            <p:cNvPr id="229" name="Google Shape;229;p10"/>
            <p:cNvSpPr txBox="1"/>
            <p:nvPr/>
          </p:nvSpPr>
          <p:spPr>
            <a:xfrm>
              <a:off x="0" y="2009412"/>
              <a:ext cx="14238900" cy="1067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According to the </a:t>
              </a:r>
              <a:r>
                <a:rPr lang="en-US" sz="2601" b="1" i="0" u="sng" strike="noStrike" cap="none">
                  <a:solidFill>
                    <a:srgbClr val="4A4849"/>
                  </a:solidFill>
                  <a:latin typeface="Arial"/>
                  <a:ea typeface="Arial"/>
                  <a:cs typeface="Arial"/>
                  <a:sym typeface="Arial"/>
                  <a:hlinkClick r:id="rId3">
                    <a:extLst>
                      <a:ext uri="{A12FA001-AC4F-418D-AE19-62706E023703}">
                        <ahyp:hlinkClr xmlns:ahyp="http://schemas.microsoft.com/office/drawing/2018/hyperlinkcolor" val="tx"/>
                      </a:ext>
                    </a:extLst>
                  </a:hlinkClick>
                </a:rPr>
                <a:t>Brennan Center for Justice</a:t>
              </a:r>
              <a:r>
                <a:rPr lang="en-US" sz="2601" b="1" i="0" u="none" strike="noStrike" cap="none">
                  <a:solidFill>
                    <a:srgbClr val="4A4849"/>
                  </a:solidFill>
                  <a:latin typeface="Arial"/>
                  <a:ea typeface="Arial"/>
                  <a:cs typeface="Arial"/>
                  <a:sym typeface="Arial"/>
                </a:rPr>
                <a:t>, more than 19 million people were deprived of their right to vote between 2020 and 2022.</a:t>
              </a:r>
              <a:endParaRPr/>
            </a:p>
          </p:txBody>
        </p:sp>
        <p:sp>
          <p:nvSpPr>
            <p:cNvPr id="230" name="Google Shape;230;p10"/>
            <p:cNvSpPr txBox="1"/>
            <p:nvPr/>
          </p:nvSpPr>
          <p:spPr>
            <a:xfrm>
              <a:off x="0" y="3876663"/>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The tools of voter suppression</a:t>
              </a:r>
              <a:endParaRPr/>
            </a:p>
          </p:txBody>
        </p:sp>
        <p:sp>
          <p:nvSpPr>
            <p:cNvPr id="231" name="Google Shape;231;p10"/>
            <p:cNvSpPr txBox="1"/>
            <p:nvPr/>
          </p:nvSpPr>
          <p:spPr>
            <a:xfrm>
              <a:off x="0" y="6969384"/>
              <a:ext cx="14238900" cy="2669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“Voter suppression of marginalized and low income communities diminishes opposition to anti-environmental and anti-regulatory policies by discouraging or completely preventing groups that tend to vote more progressively from casting ballots in American elections.”</a:t>
              </a:r>
              <a:r>
                <a:rPr lang="en-US" sz="2601" b="0" i="0" u="none" strike="noStrike" cap="none">
                  <a:solidFill>
                    <a:srgbClr val="4A4849"/>
                  </a:solidFill>
                  <a:latin typeface="Arial"/>
                  <a:ea typeface="Arial"/>
                  <a:cs typeface="Arial"/>
                  <a:sym typeface="Arial"/>
                </a:rPr>
                <a:t> (Chaput, Williams &amp; Figueras, 2021)</a:t>
              </a:r>
              <a:endParaRPr/>
            </a:p>
          </p:txBody>
        </p:sp>
        <p:sp>
          <p:nvSpPr>
            <p:cNvPr id="232" name="Google Shape;232;p10"/>
            <p:cNvSpPr txBox="1"/>
            <p:nvPr/>
          </p:nvSpPr>
          <p:spPr>
            <a:xfrm>
              <a:off x="4743634" y="4568466"/>
              <a:ext cx="6165600" cy="1601400"/>
            </a:xfrm>
            <a:prstGeom prst="rect">
              <a:avLst/>
            </a:prstGeom>
            <a:noFill/>
            <a:ln>
              <a:noFill/>
            </a:ln>
          </p:spPr>
          <p:txBody>
            <a:bodyPr spcFirstLastPara="1" wrap="square" lIns="0" tIns="0" rIns="0" bIns="0" anchor="t" anchorCtr="0">
              <a:spAutoFit/>
            </a:bodyPr>
            <a:lstStyle/>
            <a:p>
              <a:pPr marL="457200" marR="0" lvl="1" indent="-393763" algn="l" rtl="0">
                <a:lnSpc>
                  <a:spcPct val="100000"/>
                </a:lnSpc>
                <a:spcBef>
                  <a:spcPts val="0"/>
                </a:spcBef>
                <a:spcAft>
                  <a:spcPts val="0"/>
                </a:spcAft>
                <a:buClr>
                  <a:srgbClr val="4A4849"/>
                </a:buClr>
                <a:buSzPts val="2601"/>
                <a:buFont typeface="Arial"/>
                <a:buChar char="•"/>
              </a:pPr>
              <a:r>
                <a:rPr lang="en-US" sz="2601" b="0" i="0" u="none" strike="noStrike" cap="none">
                  <a:solidFill>
                    <a:srgbClr val="4A4849"/>
                  </a:solidFill>
                  <a:latin typeface="Arial"/>
                  <a:ea typeface="Arial"/>
                  <a:cs typeface="Arial"/>
                  <a:sym typeface="Arial"/>
                </a:rPr>
                <a:t>Voter purge</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none" strike="noStrike" cap="none">
                  <a:solidFill>
                    <a:srgbClr val="4A4849"/>
                  </a:solidFill>
                  <a:latin typeface="Arial"/>
                  <a:ea typeface="Arial"/>
                  <a:cs typeface="Arial"/>
                  <a:sym typeface="Arial"/>
                </a:rPr>
                <a:t>Felon disenfranchisement</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none" strike="noStrike" cap="none">
                  <a:solidFill>
                    <a:srgbClr val="4A4849"/>
                  </a:solidFill>
                  <a:latin typeface="Arial"/>
                  <a:ea typeface="Arial"/>
                  <a:cs typeface="Arial"/>
                  <a:sym typeface="Arial"/>
                </a:rPr>
                <a:t>Racial purges</a:t>
              </a:r>
              <a:endParaRPr/>
            </a:p>
          </p:txBody>
        </p:sp>
      </p:grpSp>
      <p:sp>
        <p:nvSpPr>
          <p:cNvPr id="233" name="Google Shape;233;p10"/>
          <p:cNvSpPr txBox="1"/>
          <p:nvPr/>
        </p:nvSpPr>
        <p:spPr>
          <a:xfrm>
            <a:off x="962025" y="9824100"/>
            <a:ext cx="11148000" cy="354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301" b="0" i="1" u="sng" strike="noStrike" cap="none">
                <a:solidFill>
                  <a:srgbClr val="FAF6EE"/>
                </a:solidFill>
                <a:latin typeface="Arial"/>
                <a:ea typeface="Arial"/>
                <a:cs typeface="Arial"/>
                <a:sym typeface="Arial"/>
                <a:hlinkClick r:id="rId4">
                  <a:extLst>
                    <a:ext uri="{A12FA001-AC4F-418D-AE19-62706E023703}">
                      <ahyp:hlinkClr xmlns:ahyp="http://schemas.microsoft.com/office/drawing/2018/hyperlinkcolor" val="tx"/>
                    </a:ext>
                  </a:extLst>
                </a:hlinkClick>
              </a:rPr>
              <a:t>For more see Disenfranchising the Environmental and Climate Justice Movements</a:t>
            </a:r>
            <a:endParaRPr sz="1300"/>
          </a:p>
        </p:txBody>
      </p:sp>
      <p:sp>
        <p:nvSpPr>
          <p:cNvPr id="234" name="Google Shape;234;p10"/>
          <p:cNvSpPr/>
          <p:nvPr/>
        </p:nvSpPr>
        <p:spPr>
          <a:xfrm>
            <a:off x="12109962" y="0"/>
            <a:ext cx="6178038" cy="9715500"/>
          </a:xfrm>
          <a:custGeom>
            <a:avLst/>
            <a:gdLst/>
            <a:ahLst/>
            <a:cxnLst/>
            <a:rect l="l" t="t" r="r" b="b"/>
            <a:pathLst>
              <a:path w="6178038" h="9715500" extrusionOk="0">
                <a:moveTo>
                  <a:pt x="0" y="0"/>
                </a:moveTo>
                <a:lnTo>
                  <a:pt x="6178038" y="0"/>
                </a:lnTo>
                <a:lnTo>
                  <a:pt x="6178038" y="9715500"/>
                </a:lnTo>
                <a:lnTo>
                  <a:pt x="0" y="9715500"/>
                </a:lnTo>
                <a:lnTo>
                  <a:pt x="0" y="0"/>
                </a:lnTo>
                <a:close/>
              </a:path>
            </a:pathLst>
          </a:custGeom>
          <a:blipFill rotWithShape="1">
            <a:blip r:embed="rId5">
              <a:alphaModFix/>
            </a:blip>
            <a:stretch>
              <a:fillRect l="-69331" r="-66650"/>
            </a:stretch>
          </a:blipFill>
          <a:ln>
            <a:noFill/>
          </a:ln>
        </p:spPr>
      </p:sp>
      <p:sp>
        <p:nvSpPr>
          <p:cNvPr id="235" name="Google Shape;235;p10"/>
          <p:cNvSpPr txBox="1"/>
          <p:nvPr/>
        </p:nvSpPr>
        <p:spPr>
          <a:xfrm>
            <a:off x="12463566" y="8628628"/>
            <a:ext cx="5470800" cy="11088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1801">
                <a:solidFill>
                  <a:srgbClr val="FAF6EE"/>
                </a:solidFill>
              </a:rPr>
              <a:t>© Michael Holahan/The Augusta Chronicle via AP, File. All rights reserved. This content is excluded from our Creative Commons license. For more information, see </a:t>
            </a:r>
            <a:r>
              <a:rPr lang="en-US" sz="1801" u="sng">
                <a:solidFill>
                  <a:schemeClr val="hlink"/>
                </a:solidFill>
                <a:hlinkClick r:id="rId6"/>
              </a:rPr>
              <a:t>https://ocw.mit.edu/help/faq-fair-use/</a:t>
            </a:r>
            <a:r>
              <a:rPr lang="en-US" sz="1801">
                <a:solidFill>
                  <a:srgbClr val="FAF6EE"/>
                </a:solidFill>
              </a:rPr>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239"/>
        <p:cNvGrpSpPr/>
        <p:nvPr/>
      </p:nvGrpSpPr>
      <p:grpSpPr>
        <a:xfrm>
          <a:off x="0" y="0"/>
          <a:ext cx="0" cy="0"/>
          <a:chOff x="0" y="0"/>
          <a:chExt cx="0" cy="0"/>
        </a:xfrm>
      </p:grpSpPr>
      <p:sp>
        <p:nvSpPr>
          <p:cNvPr id="240" name="Google Shape;240;p11"/>
          <p:cNvSpPr/>
          <p:nvPr/>
        </p:nvSpPr>
        <p:spPr>
          <a:xfrm>
            <a:off x="6568563" y="9715500"/>
            <a:ext cx="12967519" cy="571500"/>
          </a:xfrm>
          <a:custGeom>
            <a:avLst/>
            <a:gdLst/>
            <a:ahLst/>
            <a:cxnLst/>
            <a:rect l="l" t="t" r="r" b="b"/>
            <a:pathLst>
              <a:path w="3415314" h="150519" extrusionOk="0">
                <a:moveTo>
                  <a:pt x="0" y="0"/>
                </a:moveTo>
                <a:lnTo>
                  <a:pt x="3415314" y="0"/>
                </a:lnTo>
                <a:lnTo>
                  <a:pt x="3415314" y="150519"/>
                </a:lnTo>
                <a:lnTo>
                  <a:pt x="0" y="150519"/>
                </a:lnTo>
                <a:close/>
              </a:path>
            </a:pathLst>
          </a:custGeom>
          <a:solidFill>
            <a:srgbClr val="4A4849"/>
          </a:solidFill>
          <a:ln>
            <a:noFill/>
          </a:ln>
        </p:spPr>
      </p:sp>
      <p:sp>
        <p:nvSpPr>
          <p:cNvPr id="241" name="Google Shape;241;p11"/>
          <p:cNvSpPr/>
          <p:nvPr/>
        </p:nvSpPr>
        <p:spPr>
          <a:xfrm>
            <a:off x="-540160"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04467C"/>
          </a:solidFill>
          <a:ln>
            <a:noFill/>
          </a:ln>
        </p:spPr>
      </p:sp>
      <p:sp>
        <p:nvSpPr>
          <p:cNvPr id="242" name="Google Shape;242;p11"/>
          <p:cNvSpPr/>
          <p:nvPr/>
        </p:nvSpPr>
        <p:spPr>
          <a:xfrm>
            <a:off x="6568563" y="5239326"/>
            <a:ext cx="11719437" cy="4476174"/>
          </a:xfrm>
          <a:custGeom>
            <a:avLst/>
            <a:gdLst/>
            <a:ahLst/>
            <a:cxnLst/>
            <a:rect l="l" t="t" r="r" b="b"/>
            <a:pathLst>
              <a:path w="11719437" h="4476174" extrusionOk="0">
                <a:moveTo>
                  <a:pt x="0" y="0"/>
                </a:moveTo>
                <a:lnTo>
                  <a:pt x="11719437" y="0"/>
                </a:lnTo>
                <a:lnTo>
                  <a:pt x="11719437" y="4476174"/>
                </a:lnTo>
                <a:lnTo>
                  <a:pt x="0" y="4476174"/>
                </a:lnTo>
                <a:lnTo>
                  <a:pt x="0" y="0"/>
                </a:lnTo>
                <a:close/>
              </a:path>
            </a:pathLst>
          </a:custGeom>
          <a:blipFill rotWithShape="1">
            <a:blip r:embed="rId3">
              <a:alphaModFix/>
            </a:blip>
            <a:stretch>
              <a:fillRect/>
            </a:stretch>
          </a:blipFill>
          <a:ln>
            <a:noFill/>
          </a:ln>
        </p:spPr>
      </p:sp>
      <p:sp>
        <p:nvSpPr>
          <p:cNvPr id="243" name="Google Shape;243;p11"/>
          <p:cNvSpPr txBox="1"/>
          <p:nvPr/>
        </p:nvSpPr>
        <p:spPr>
          <a:xfrm>
            <a:off x="1038162" y="1695674"/>
            <a:ext cx="4254000" cy="147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b="1" i="0" u="none" strike="noStrike" cap="none">
                <a:solidFill>
                  <a:srgbClr val="4A4849"/>
                </a:solidFill>
                <a:latin typeface="Arial"/>
                <a:ea typeface="Arial"/>
                <a:cs typeface="Arial"/>
                <a:sym typeface="Arial"/>
              </a:rPr>
              <a:t>OPEN DISCUSSION OF VOTING RIGHTS AND CJ</a:t>
            </a:r>
            <a:endParaRPr/>
          </a:p>
        </p:txBody>
      </p:sp>
      <p:grpSp>
        <p:nvGrpSpPr>
          <p:cNvPr id="244" name="Google Shape;244;p11"/>
          <p:cNvGrpSpPr/>
          <p:nvPr/>
        </p:nvGrpSpPr>
        <p:grpSpPr>
          <a:xfrm>
            <a:off x="1028700" y="5036991"/>
            <a:ext cx="5170275" cy="3967118"/>
            <a:chOff x="0" y="-47625"/>
            <a:chExt cx="6893700" cy="5289490"/>
          </a:xfrm>
        </p:grpSpPr>
        <p:sp>
          <p:nvSpPr>
            <p:cNvPr id="245" name="Google Shape;245;p11"/>
            <p:cNvSpPr txBox="1"/>
            <p:nvPr/>
          </p:nvSpPr>
          <p:spPr>
            <a:xfrm>
              <a:off x="0" y="622165"/>
              <a:ext cx="6893700" cy="4619700"/>
            </a:xfrm>
            <a:prstGeom prst="rect">
              <a:avLst/>
            </a:prstGeom>
            <a:noFill/>
            <a:ln>
              <a:noFill/>
            </a:ln>
          </p:spPr>
          <p:txBody>
            <a:bodyPr spcFirstLastPara="1" wrap="square" lIns="0" tIns="0" rIns="0" bIns="0" anchor="t" anchorCtr="0">
              <a:spAutoFit/>
            </a:bodyPr>
            <a:lstStyle/>
            <a:p>
              <a:pPr marL="457200" marR="0" lvl="1" indent="-387413" algn="l" rtl="0">
                <a:lnSpc>
                  <a:spcPct val="100000"/>
                </a:lnSpc>
                <a:spcBef>
                  <a:spcPts val="0"/>
                </a:spcBef>
                <a:spcAft>
                  <a:spcPts val="0"/>
                </a:spcAft>
                <a:buClr>
                  <a:srgbClr val="4A4849"/>
                </a:buClr>
                <a:buSzPts val="2501"/>
                <a:buFont typeface="Arial"/>
                <a:buChar char="•"/>
              </a:pPr>
              <a:r>
                <a:rPr lang="en-US" sz="2501" b="0" i="0" u="none" strike="noStrike" cap="none">
                  <a:solidFill>
                    <a:srgbClr val="4A4849"/>
                  </a:solidFill>
                  <a:latin typeface="Arial"/>
                  <a:ea typeface="Arial"/>
                  <a:cs typeface="Arial"/>
                  <a:sym typeface="Arial"/>
                </a:rPr>
                <a:t>Do you find the connection between voter suppression and climate justice compelling?</a:t>
              </a:r>
              <a:endParaRPr/>
            </a:p>
            <a:p>
              <a:pPr marL="457200" marR="0" lvl="1" indent="-387413" algn="l" rtl="0">
                <a:lnSpc>
                  <a:spcPct val="100000"/>
                </a:lnSpc>
                <a:spcBef>
                  <a:spcPts val="0"/>
                </a:spcBef>
                <a:spcAft>
                  <a:spcPts val="0"/>
                </a:spcAft>
                <a:buClr>
                  <a:srgbClr val="4A4849"/>
                </a:buClr>
                <a:buSzPts val="2501"/>
                <a:buFont typeface="Arial"/>
                <a:buChar char="•"/>
              </a:pPr>
              <a:r>
                <a:rPr lang="en-US" sz="2501" b="0" i="0" u="none" strike="noStrike" cap="none">
                  <a:solidFill>
                    <a:srgbClr val="4A4849"/>
                  </a:solidFill>
                  <a:latin typeface="Arial"/>
                  <a:ea typeface="Arial"/>
                  <a:cs typeface="Arial"/>
                  <a:sym typeface="Arial"/>
                </a:rPr>
                <a:t>Have you ever witnessed or experienced voter suppression? What was on the ballot?</a:t>
              </a:r>
              <a:endParaRPr/>
            </a:p>
            <a:p>
              <a:pPr marL="457200" marR="0" lvl="1" indent="-387413" algn="l" rtl="0">
                <a:lnSpc>
                  <a:spcPct val="100000"/>
                </a:lnSpc>
                <a:spcBef>
                  <a:spcPts val="0"/>
                </a:spcBef>
                <a:spcAft>
                  <a:spcPts val="0"/>
                </a:spcAft>
                <a:buClr>
                  <a:srgbClr val="4A4849"/>
                </a:buClr>
                <a:buSzPts val="2501"/>
                <a:buFont typeface="Arial"/>
                <a:buChar char="•"/>
              </a:pPr>
              <a:r>
                <a:rPr lang="en-US" sz="2501" b="0" i="0" u="none" strike="noStrike" cap="none">
                  <a:solidFill>
                    <a:srgbClr val="4A4849"/>
                  </a:solidFill>
                  <a:latin typeface="Arial"/>
                  <a:ea typeface="Arial"/>
                  <a:cs typeface="Arial"/>
                  <a:sym typeface="Arial"/>
                </a:rPr>
                <a:t>What other issues might be similarly affected by voter suppression?</a:t>
              </a:r>
              <a:endParaRPr/>
            </a:p>
          </p:txBody>
        </p:sp>
        <p:sp>
          <p:nvSpPr>
            <p:cNvPr id="246" name="Google Shape;246;p11"/>
            <p:cNvSpPr txBox="1"/>
            <p:nvPr/>
          </p:nvSpPr>
          <p:spPr>
            <a:xfrm>
              <a:off x="0" y="-47625"/>
              <a:ext cx="6893700" cy="513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1" i="0" u="none" strike="noStrike" cap="none">
                  <a:solidFill>
                    <a:srgbClr val="4A4849"/>
                  </a:solidFill>
                  <a:latin typeface="Arial"/>
                  <a:ea typeface="Arial"/>
                  <a:cs typeface="Arial"/>
                  <a:sym typeface="Arial"/>
                </a:rPr>
                <a:t>Guiding questions for discussion</a:t>
              </a:r>
              <a:endParaRPr/>
            </a:p>
          </p:txBody>
        </p:sp>
      </p:grpSp>
      <p:grpSp>
        <p:nvGrpSpPr>
          <p:cNvPr id="247" name="Google Shape;247;p11"/>
          <p:cNvGrpSpPr/>
          <p:nvPr/>
        </p:nvGrpSpPr>
        <p:grpSpPr>
          <a:xfrm>
            <a:off x="1019238" y="3354177"/>
            <a:ext cx="5179725" cy="1272293"/>
            <a:chOff x="0" y="-47625"/>
            <a:chExt cx="6906300" cy="1696390"/>
          </a:xfrm>
        </p:grpSpPr>
        <p:sp>
          <p:nvSpPr>
            <p:cNvPr id="248" name="Google Shape;248;p11"/>
            <p:cNvSpPr txBox="1"/>
            <p:nvPr/>
          </p:nvSpPr>
          <p:spPr>
            <a:xfrm>
              <a:off x="0" y="622165"/>
              <a:ext cx="6906300" cy="1026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0" i="1" u="sng" strike="noStrike" cap="none">
                  <a:solidFill>
                    <a:srgbClr val="4A4849"/>
                  </a:solidFill>
                  <a:latin typeface="Arial"/>
                  <a:ea typeface="Arial"/>
                  <a:cs typeface="Arial"/>
                  <a:sym typeface="Arial"/>
                  <a:hlinkClick r:id="rId4">
                    <a:extLst>
                      <a:ext uri="{A12FA001-AC4F-418D-AE19-62706E023703}">
                        <ahyp:hlinkClr xmlns:ahyp="http://schemas.microsoft.com/office/drawing/2018/hyperlinkcolor" val="tx"/>
                      </a:ext>
                    </a:extLst>
                  </a:hlinkClick>
                </a:rPr>
                <a:t>Voting Rights Are Fundamental to Democracy and Climate Justice</a:t>
              </a:r>
              <a:endParaRPr/>
            </a:p>
          </p:txBody>
        </p:sp>
        <p:sp>
          <p:nvSpPr>
            <p:cNvPr id="249" name="Google Shape;249;p11"/>
            <p:cNvSpPr txBox="1"/>
            <p:nvPr/>
          </p:nvSpPr>
          <p:spPr>
            <a:xfrm>
              <a:off x="0" y="-47625"/>
              <a:ext cx="6906300" cy="513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1" i="0" u="none" strike="noStrike" cap="none">
                  <a:solidFill>
                    <a:srgbClr val="4A4849"/>
                  </a:solidFill>
                  <a:latin typeface="Arial"/>
                  <a:ea typeface="Arial"/>
                  <a:cs typeface="Arial"/>
                  <a:sym typeface="Arial"/>
                </a:rPr>
                <a:t>Read</a:t>
              </a:r>
              <a:endParaRPr/>
            </a:p>
          </p:txBody>
        </p:sp>
      </p:grpSp>
      <p:sp>
        <p:nvSpPr>
          <p:cNvPr id="250" name="Google Shape;250;p11"/>
          <p:cNvSpPr/>
          <p:nvPr/>
        </p:nvSpPr>
        <p:spPr>
          <a:xfrm>
            <a:off x="6568563" y="763152"/>
            <a:ext cx="11719437" cy="4476174"/>
          </a:xfrm>
          <a:custGeom>
            <a:avLst/>
            <a:gdLst/>
            <a:ahLst/>
            <a:cxnLst/>
            <a:rect l="l" t="t" r="r" b="b"/>
            <a:pathLst>
              <a:path w="11719437" h="4476174" extrusionOk="0">
                <a:moveTo>
                  <a:pt x="0" y="0"/>
                </a:moveTo>
                <a:lnTo>
                  <a:pt x="11719437" y="0"/>
                </a:lnTo>
                <a:lnTo>
                  <a:pt x="11719437" y="4476174"/>
                </a:lnTo>
                <a:lnTo>
                  <a:pt x="0" y="4476174"/>
                </a:lnTo>
                <a:lnTo>
                  <a:pt x="0" y="0"/>
                </a:lnTo>
                <a:close/>
              </a:path>
            </a:pathLst>
          </a:custGeom>
          <a:blipFill rotWithShape="1">
            <a:blip r:embed="rId3">
              <a:alphaModFix/>
            </a:blip>
            <a:stretch>
              <a:fillRect/>
            </a:stretch>
          </a:blipFill>
          <a:ln>
            <a:noFill/>
          </a:ln>
        </p:spPr>
      </p:sp>
      <p:sp>
        <p:nvSpPr>
          <p:cNvPr id="251" name="Google Shape;251;p11"/>
          <p:cNvSpPr/>
          <p:nvPr/>
        </p:nvSpPr>
        <p:spPr>
          <a:xfrm>
            <a:off x="6568563" y="-3713022"/>
            <a:ext cx="11719437" cy="4476174"/>
          </a:xfrm>
          <a:custGeom>
            <a:avLst/>
            <a:gdLst/>
            <a:ahLst/>
            <a:cxnLst/>
            <a:rect l="l" t="t" r="r" b="b"/>
            <a:pathLst>
              <a:path w="11719437" h="4476174" extrusionOk="0">
                <a:moveTo>
                  <a:pt x="0" y="0"/>
                </a:moveTo>
                <a:lnTo>
                  <a:pt x="11719437" y="0"/>
                </a:lnTo>
                <a:lnTo>
                  <a:pt x="11719437" y="4476174"/>
                </a:lnTo>
                <a:lnTo>
                  <a:pt x="0" y="4476174"/>
                </a:lnTo>
                <a:lnTo>
                  <a:pt x="0" y="0"/>
                </a:lnTo>
                <a:close/>
              </a:path>
            </a:pathLst>
          </a:custGeom>
          <a:blipFill rotWithShape="1">
            <a:blip r:embed="rId3">
              <a:alphaModFix/>
            </a:blip>
            <a:stretch>
              <a:fillRect/>
            </a:stretch>
          </a:blipFill>
          <a:ln>
            <a:noFill/>
          </a:ln>
        </p:spPr>
      </p:sp>
      <p:sp>
        <p:nvSpPr>
          <p:cNvPr id="252" name="Google Shape;252;p11"/>
          <p:cNvSpPr txBox="1"/>
          <p:nvPr/>
        </p:nvSpPr>
        <p:spPr>
          <a:xfrm>
            <a:off x="7991848" y="9862650"/>
            <a:ext cx="7685100" cy="277200"/>
          </a:xfrm>
          <a:prstGeom prst="rect">
            <a:avLst/>
          </a:prstGeom>
          <a:noFill/>
          <a:ln>
            <a:noFill/>
          </a:ln>
        </p:spPr>
        <p:txBody>
          <a:bodyPr spcFirstLastPara="1" wrap="square" lIns="0" tIns="0" rIns="0" bIns="0" anchor="t" anchorCtr="0">
            <a:spAutoFit/>
          </a:bodyPr>
          <a:lstStyle/>
          <a:p>
            <a:pPr marL="0" marR="0" lvl="0" indent="0" algn="r" rtl="0">
              <a:lnSpc>
                <a:spcPct val="139977"/>
              </a:lnSpc>
              <a:spcBef>
                <a:spcPts val="0"/>
              </a:spcBef>
              <a:spcAft>
                <a:spcPts val="0"/>
              </a:spcAft>
              <a:buNone/>
            </a:pPr>
            <a:r>
              <a:rPr lang="en-US" sz="1801">
                <a:solidFill>
                  <a:srgbClr val="FAF6EE"/>
                </a:solidFill>
              </a:rPr>
              <a:t>Photo courtesy</a:t>
            </a:r>
            <a:r>
              <a:rPr lang="en-US" sz="1801" u="sng">
                <a:solidFill>
                  <a:schemeClr val="hlink"/>
                </a:solidFill>
                <a:hlinkClick r:id="rId5"/>
              </a:rPr>
              <a:t> of Phil Roeder</a:t>
            </a:r>
            <a:r>
              <a:rPr lang="en-US" sz="1801">
                <a:solidFill>
                  <a:srgbClr val="FAF6EE"/>
                </a:solidFill>
              </a:rPr>
              <a:t> on Flickr. License: CC BY.</a:t>
            </a:r>
            <a:endParaRPr/>
          </a:p>
        </p:txBody>
      </p:sp>
      <p:grpSp>
        <p:nvGrpSpPr>
          <p:cNvPr id="253" name="Google Shape;253;p11"/>
          <p:cNvGrpSpPr/>
          <p:nvPr/>
        </p:nvGrpSpPr>
        <p:grpSpPr>
          <a:xfrm>
            <a:off x="962025" y="1003725"/>
            <a:ext cx="8746178" cy="458700"/>
            <a:chOff x="962025" y="1003725"/>
            <a:chExt cx="8746178" cy="458700"/>
          </a:xfrm>
        </p:grpSpPr>
        <p:sp>
          <p:nvSpPr>
            <p:cNvPr id="254" name="Google Shape;254;p11"/>
            <p:cNvSpPr/>
            <p:nvPr/>
          </p:nvSpPr>
          <p:spPr>
            <a:xfrm>
              <a:off x="962025" y="1003725"/>
              <a:ext cx="1928700" cy="458700"/>
            </a:xfrm>
            <a:prstGeom prst="roundRect">
              <a:avLst>
                <a:gd name="adj" fmla="val 45896"/>
              </a:avLst>
            </a:prstGeom>
            <a:solidFill>
              <a:srgbClr val="1F49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55" name="Google Shape;255;p11"/>
            <p:cNvSpPr txBox="1"/>
            <p:nvPr/>
          </p:nvSpPr>
          <p:spPr>
            <a:xfrm>
              <a:off x="1181303" y="1079167"/>
              <a:ext cx="85269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FAF6EE"/>
                  </a:solidFill>
                </a:rPr>
                <a:t>ACTIVITY #1</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259"/>
        <p:cNvGrpSpPr/>
        <p:nvPr/>
      </p:nvGrpSpPr>
      <p:grpSpPr>
        <a:xfrm>
          <a:off x="0" y="0"/>
          <a:ext cx="0" cy="0"/>
          <a:chOff x="0" y="0"/>
          <a:chExt cx="0" cy="0"/>
        </a:xfrm>
      </p:grpSpPr>
      <p:sp>
        <p:nvSpPr>
          <p:cNvPr id="260" name="Google Shape;260;p12"/>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261" name="Google Shape;261;p12"/>
          <p:cNvSpPr/>
          <p:nvPr/>
        </p:nvSpPr>
        <p:spPr>
          <a:xfrm>
            <a:off x="12109962"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04467C"/>
          </a:solidFill>
          <a:ln>
            <a:noFill/>
          </a:ln>
        </p:spPr>
      </p:sp>
      <p:sp>
        <p:nvSpPr>
          <p:cNvPr id="262" name="Google Shape;262;p12"/>
          <p:cNvSpPr/>
          <p:nvPr/>
        </p:nvSpPr>
        <p:spPr>
          <a:xfrm>
            <a:off x="12109962" y="5597838"/>
            <a:ext cx="6178038" cy="4117662"/>
          </a:xfrm>
          <a:custGeom>
            <a:avLst/>
            <a:gdLst/>
            <a:ahLst/>
            <a:cxnLst/>
            <a:rect l="l" t="t" r="r" b="b"/>
            <a:pathLst>
              <a:path w="6178038" h="4117662" extrusionOk="0">
                <a:moveTo>
                  <a:pt x="0" y="0"/>
                </a:moveTo>
                <a:lnTo>
                  <a:pt x="6178038" y="0"/>
                </a:lnTo>
                <a:lnTo>
                  <a:pt x="6178038" y="4117662"/>
                </a:lnTo>
                <a:lnTo>
                  <a:pt x="0" y="4117662"/>
                </a:lnTo>
                <a:lnTo>
                  <a:pt x="0" y="0"/>
                </a:lnTo>
                <a:close/>
              </a:path>
            </a:pathLst>
          </a:custGeom>
          <a:blipFill rotWithShape="1">
            <a:blip r:embed="rId3">
              <a:alphaModFix/>
            </a:blip>
            <a:stretch>
              <a:fillRect/>
            </a:stretch>
          </a:blipFill>
          <a:ln>
            <a:noFill/>
          </a:ln>
        </p:spPr>
      </p:sp>
      <p:grpSp>
        <p:nvGrpSpPr>
          <p:cNvPr id="263" name="Google Shape;263;p12"/>
          <p:cNvGrpSpPr/>
          <p:nvPr/>
        </p:nvGrpSpPr>
        <p:grpSpPr>
          <a:xfrm>
            <a:off x="1028700" y="2314763"/>
            <a:ext cx="10425375" cy="5771220"/>
            <a:chOff x="0" y="104775"/>
            <a:chExt cx="13900500" cy="7694960"/>
          </a:xfrm>
        </p:grpSpPr>
        <p:sp>
          <p:nvSpPr>
            <p:cNvPr id="264" name="Google Shape;264;p12"/>
            <p:cNvSpPr txBox="1"/>
            <p:nvPr/>
          </p:nvSpPr>
          <p:spPr>
            <a:xfrm>
              <a:off x="0" y="104775"/>
              <a:ext cx="13900500" cy="666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0831" b="1" i="0" u="none" strike="noStrike" cap="none">
                  <a:solidFill>
                    <a:srgbClr val="4A4849"/>
                  </a:solidFill>
                  <a:latin typeface="Arial"/>
                  <a:ea typeface="Arial"/>
                  <a:cs typeface="Arial"/>
                  <a:sym typeface="Arial"/>
                </a:rPr>
                <a:t>The Polluter- Industrial Complex</a:t>
              </a:r>
              <a:endParaRPr/>
            </a:p>
          </p:txBody>
        </p:sp>
        <p:sp>
          <p:nvSpPr>
            <p:cNvPr id="265" name="Google Shape;265;p12"/>
            <p:cNvSpPr txBox="1"/>
            <p:nvPr/>
          </p:nvSpPr>
          <p:spPr>
            <a:xfrm>
              <a:off x="0" y="7143035"/>
              <a:ext cx="13528500" cy="656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b="1" i="0" u="none" strike="noStrike" cap="none">
                  <a:solidFill>
                    <a:srgbClr val="4A4849"/>
                  </a:solidFill>
                  <a:latin typeface="Arial"/>
                  <a:ea typeface="Arial"/>
                  <a:cs typeface="Arial"/>
                  <a:sym typeface="Arial"/>
                </a:rPr>
                <a:t>PART 3</a:t>
              </a:r>
              <a:endParaRPr/>
            </a:p>
          </p:txBody>
        </p:sp>
      </p:grpSp>
      <p:sp>
        <p:nvSpPr>
          <p:cNvPr id="266" name="Google Shape;266;p12"/>
          <p:cNvSpPr/>
          <p:nvPr/>
        </p:nvSpPr>
        <p:spPr>
          <a:xfrm>
            <a:off x="12109962" y="1480175"/>
            <a:ext cx="6178038" cy="4117662"/>
          </a:xfrm>
          <a:custGeom>
            <a:avLst/>
            <a:gdLst/>
            <a:ahLst/>
            <a:cxnLst/>
            <a:rect l="l" t="t" r="r" b="b"/>
            <a:pathLst>
              <a:path w="6178038" h="4117662" extrusionOk="0">
                <a:moveTo>
                  <a:pt x="0" y="0"/>
                </a:moveTo>
                <a:lnTo>
                  <a:pt x="6178038" y="0"/>
                </a:lnTo>
                <a:lnTo>
                  <a:pt x="6178038" y="4117663"/>
                </a:lnTo>
                <a:lnTo>
                  <a:pt x="0" y="4117663"/>
                </a:lnTo>
                <a:lnTo>
                  <a:pt x="0" y="0"/>
                </a:lnTo>
                <a:close/>
              </a:path>
            </a:pathLst>
          </a:custGeom>
          <a:blipFill rotWithShape="1">
            <a:blip r:embed="rId3">
              <a:alphaModFix/>
            </a:blip>
            <a:stretch>
              <a:fillRect/>
            </a:stretch>
          </a:blipFill>
          <a:ln>
            <a:noFill/>
          </a:ln>
        </p:spPr>
      </p:sp>
      <p:sp>
        <p:nvSpPr>
          <p:cNvPr id="267" name="Google Shape;267;p12"/>
          <p:cNvSpPr/>
          <p:nvPr/>
        </p:nvSpPr>
        <p:spPr>
          <a:xfrm>
            <a:off x="12109962" y="-2637487"/>
            <a:ext cx="6178038" cy="4117662"/>
          </a:xfrm>
          <a:custGeom>
            <a:avLst/>
            <a:gdLst/>
            <a:ahLst/>
            <a:cxnLst/>
            <a:rect l="l" t="t" r="r" b="b"/>
            <a:pathLst>
              <a:path w="6178038" h="4117662" extrusionOk="0">
                <a:moveTo>
                  <a:pt x="0" y="0"/>
                </a:moveTo>
                <a:lnTo>
                  <a:pt x="6178038" y="0"/>
                </a:lnTo>
                <a:lnTo>
                  <a:pt x="6178038" y="4117662"/>
                </a:lnTo>
                <a:lnTo>
                  <a:pt x="0" y="4117662"/>
                </a:lnTo>
                <a:lnTo>
                  <a:pt x="0" y="0"/>
                </a:lnTo>
                <a:close/>
              </a:path>
            </a:pathLst>
          </a:custGeom>
          <a:blipFill rotWithShape="1">
            <a:blip r:embed="rId3">
              <a:alphaModFix/>
            </a:blip>
            <a:stretch>
              <a:fillRect/>
            </a:stretch>
          </a:blipFill>
          <a:ln>
            <a:noFill/>
          </a:ln>
        </p:spPr>
      </p:sp>
      <p:sp>
        <p:nvSpPr>
          <p:cNvPr id="268" name="Google Shape;268;p12"/>
          <p:cNvSpPr txBox="1"/>
          <p:nvPr/>
        </p:nvSpPr>
        <p:spPr>
          <a:xfrm>
            <a:off x="12110025" y="225650"/>
            <a:ext cx="6178200" cy="1053300"/>
          </a:xfrm>
          <a:prstGeom prst="rect">
            <a:avLst/>
          </a:prstGeom>
          <a:noFill/>
          <a:ln>
            <a:noFill/>
          </a:ln>
        </p:spPr>
        <p:txBody>
          <a:bodyPr spcFirstLastPara="1" wrap="square" lIns="0" tIns="0" rIns="0" bIns="0" anchor="t" anchorCtr="0">
            <a:spAutoFit/>
          </a:bodyPr>
          <a:lstStyle/>
          <a:p>
            <a:pPr marL="0" marR="0" lvl="0" indent="0" algn="just" rtl="0">
              <a:lnSpc>
                <a:spcPct val="139977"/>
              </a:lnSpc>
              <a:spcBef>
                <a:spcPts val="0"/>
              </a:spcBef>
              <a:spcAft>
                <a:spcPts val="0"/>
              </a:spcAft>
              <a:buNone/>
            </a:pPr>
            <a:r>
              <a:rPr lang="en-US" sz="1801">
                <a:solidFill>
                  <a:srgbClr val="FAF6EE"/>
                </a:solidFill>
              </a:rPr>
              <a:t>© Susan Walsh / AP. All rights reserved. This content is excluded from our Creative Commons license. For more information, see </a:t>
            </a:r>
            <a:r>
              <a:rPr lang="en-US" sz="1801" u="sng">
                <a:solidFill>
                  <a:schemeClr val="hlink"/>
                </a:solidFill>
                <a:hlinkClick r:id="rId4"/>
              </a:rPr>
              <a:t>https://ocw.mit.edu/help/faq-fair-use/ </a:t>
            </a:r>
            <a:r>
              <a:rPr lang="en-US" sz="1801">
                <a:solidFill>
                  <a:srgbClr val="FAF6EE"/>
                </a:solidFill>
              </a:rPr>
              <a: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272"/>
        <p:cNvGrpSpPr/>
        <p:nvPr/>
      </p:nvGrpSpPr>
      <p:grpSpPr>
        <a:xfrm>
          <a:off x="0" y="0"/>
          <a:ext cx="0" cy="0"/>
          <a:chOff x="0" y="0"/>
          <a:chExt cx="0" cy="0"/>
        </a:xfrm>
      </p:grpSpPr>
      <p:sp>
        <p:nvSpPr>
          <p:cNvPr id="273" name="Google Shape;273;p13"/>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grpSp>
        <p:nvGrpSpPr>
          <p:cNvPr id="274" name="Google Shape;274;p13"/>
          <p:cNvGrpSpPr/>
          <p:nvPr/>
        </p:nvGrpSpPr>
        <p:grpSpPr>
          <a:xfrm>
            <a:off x="12109962" y="-144661"/>
            <a:ext cx="6178038" cy="9860161"/>
            <a:chOff x="0" y="-38100"/>
            <a:chExt cx="1627138" cy="2596915"/>
          </a:xfrm>
        </p:grpSpPr>
        <p:sp>
          <p:nvSpPr>
            <p:cNvPr id="275" name="Google Shape;275;p13"/>
            <p:cNvSpPr/>
            <p:nvPr/>
          </p:nvSpPr>
          <p:spPr>
            <a:xfrm>
              <a:off x="0" y="0"/>
              <a:ext cx="1627138" cy="2558815"/>
            </a:xfrm>
            <a:custGeom>
              <a:avLst/>
              <a:gdLst/>
              <a:ahLst/>
              <a:cxnLst/>
              <a:rect l="l" t="t" r="r" b="b"/>
              <a:pathLst>
                <a:path w="1627138" h="2558815" extrusionOk="0">
                  <a:moveTo>
                    <a:pt x="0" y="0"/>
                  </a:moveTo>
                  <a:lnTo>
                    <a:pt x="1627138" y="0"/>
                  </a:lnTo>
                  <a:lnTo>
                    <a:pt x="1627138" y="2558815"/>
                  </a:lnTo>
                  <a:lnTo>
                    <a:pt x="0" y="2558815"/>
                  </a:lnTo>
                  <a:close/>
                </a:path>
              </a:pathLst>
            </a:custGeom>
            <a:solidFill>
              <a:srgbClr val="FFFFFF"/>
            </a:solidFill>
            <a:ln>
              <a:noFill/>
            </a:ln>
          </p:spPr>
        </p:sp>
        <p:sp>
          <p:nvSpPr>
            <p:cNvPr id="276" name="Google Shape;276;p13"/>
            <p:cNvSpPr txBox="1"/>
            <p:nvPr/>
          </p:nvSpPr>
          <p:spPr>
            <a:xfrm>
              <a:off x="0" y="-38100"/>
              <a:ext cx="1627138" cy="2596915"/>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77" name="Google Shape;277;p13"/>
          <p:cNvSpPr/>
          <p:nvPr/>
        </p:nvSpPr>
        <p:spPr>
          <a:xfrm>
            <a:off x="12109962"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04467C"/>
          </a:solidFill>
          <a:ln>
            <a:noFill/>
          </a:ln>
        </p:spPr>
      </p:sp>
      <p:pic>
        <p:nvPicPr>
          <p:cNvPr id="278" name="Google Shape;278;p13"/>
          <p:cNvPicPr preferRelativeResize="0"/>
          <p:nvPr/>
        </p:nvPicPr>
        <p:blipFill rotWithShape="1">
          <a:blip r:embed="rId3">
            <a:alphaModFix/>
          </a:blip>
          <a:srcRect/>
          <a:stretch/>
        </p:blipFill>
        <p:spPr>
          <a:xfrm>
            <a:off x="11682731" y="1833258"/>
            <a:ext cx="7032500" cy="6433557"/>
          </a:xfrm>
          <a:prstGeom prst="rect">
            <a:avLst/>
          </a:prstGeom>
          <a:noFill/>
          <a:ln>
            <a:noFill/>
          </a:ln>
        </p:spPr>
      </p:pic>
      <p:sp>
        <p:nvSpPr>
          <p:cNvPr id="279" name="Google Shape;279;p13"/>
          <p:cNvSpPr txBox="1"/>
          <p:nvPr/>
        </p:nvSpPr>
        <p:spPr>
          <a:xfrm>
            <a:off x="13829781" y="2015676"/>
            <a:ext cx="2727091" cy="230632"/>
          </a:xfrm>
          <a:prstGeom prst="rect">
            <a:avLst/>
          </a:prstGeom>
          <a:noFill/>
          <a:ln>
            <a:noFill/>
          </a:ln>
        </p:spPr>
        <p:txBody>
          <a:bodyPr spcFirstLastPara="1" wrap="square" lIns="0" tIns="0" rIns="0" bIns="0" anchor="t" anchorCtr="0">
            <a:spAutoFit/>
          </a:bodyPr>
          <a:lstStyle/>
          <a:p>
            <a:pPr marL="0" marR="0" lvl="0" indent="0" algn="ctr" rtl="0">
              <a:lnSpc>
                <a:spcPct val="140028"/>
              </a:lnSpc>
              <a:spcBef>
                <a:spcPts val="0"/>
              </a:spcBef>
              <a:spcAft>
                <a:spcPts val="0"/>
              </a:spcAft>
              <a:buNone/>
            </a:pPr>
            <a:r>
              <a:rPr lang="en-US" sz="1419" b="1" i="0" u="none" strike="noStrike" cap="none">
                <a:solidFill>
                  <a:srgbClr val="4A4849"/>
                </a:solidFill>
                <a:latin typeface="Arial"/>
                <a:ea typeface="Arial"/>
                <a:cs typeface="Arial"/>
                <a:sym typeface="Arial"/>
              </a:rPr>
              <a:t>Source of Funds, 2014-2024</a:t>
            </a:r>
            <a:endParaRPr/>
          </a:p>
        </p:txBody>
      </p:sp>
      <p:grpSp>
        <p:nvGrpSpPr>
          <p:cNvPr id="280" name="Google Shape;280;p13"/>
          <p:cNvGrpSpPr/>
          <p:nvPr/>
        </p:nvGrpSpPr>
        <p:grpSpPr>
          <a:xfrm>
            <a:off x="962025" y="1116806"/>
            <a:ext cx="10757475" cy="7850133"/>
            <a:chOff x="0" y="66675"/>
            <a:chExt cx="14343300" cy="10466845"/>
          </a:xfrm>
        </p:grpSpPr>
        <p:sp>
          <p:nvSpPr>
            <p:cNvPr id="281" name="Google Shape;281;p13"/>
            <p:cNvSpPr txBox="1"/>
            <p:nvPr/>
          </p:nvSpPr>
          <p:spPr>
            <a:xfrm>
              <a:off x="0" y="66675"/>
              <a:ext cx="14343300" cy="1436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Overview of the Problem</a:t>
              </a:r>
              <a:endParaRPr/>
            </a:p>
          </p:txBody>
        </p:sp>
        <p:sp>
          <p:nvSpPr>
            <p:cNvPr id="282" name="Google Shape;282;p13"/>
            <p:cNvSpPr txBox="1"/>
            <p:nvPr/>
          </p:nvSpPr>
          <p:spPr>
            <a:xfrm>
              <a:off x="0" y="2701215"/>
              <a:ext cx="14238900" cy="1601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As a result of the Supreme Court’s </a:t>
              </a:r>
              <a:r>
                <a:rPr lang="en-US" sz="2601" b="0" i="1" u="none" strike="noStrike" cap="none">
                  <a:solidFill>
                    <a:srgbClr val="4A4849"/>
                  </a:solidFill>
                  <a:latin typeface="Arial"/>
                  <a:ea typeface="Arial"/>
                  <a:cs typeface="Arial"/>
                  <a:sym typeface="Arial"/>
                </a:rPr>
                <a:t>Citizens United</a:t>
              </a:r>
              <a:r>
                <a:rPr lang="en-US" sz="2601" b="0" i="0" u="none" strike="noStrike" cap="none">
                  <a:solidFill>
                    <a:srgbClr val="4A4849"/>
                  </a:solidFill>
                  <a:latin typeface="Arial"/>
                  <a:ea typeface="Arial"/>
                  <a:cs typeface="Arial"/>
                  <a:sym typeface="Arial"/>
                </a:rPr>
                <a:t> decision in 2010, corporations, wealthy individuals, and special interest groups are able to spend an unlimited amount of money on elections and lobbying efforts.</a:t>
              </a:r>
              <a:endParaRPr/>
            </a:p>
          </p:txBody>
        </p:sp>
        <p:sp>
          <p:nvSpPr>
            <p:cNvPr id="283" name="Google Shape;283;p13"/>
            <p:cNvSpPr txBox="1"/>
            <p:nvPr/>
          </p:nvSpPr>
          <p:spPr>
            <a:xfrm>
              <a:off x="0" y="8398420"/>
              <a:ext cx="14238900" cy="2135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The pervasive influence of the PIC on legislatures at all levels of government has caused an over-reliance on the executive branch to act on climate justice. For example, the Inflation Reduction Act and the Justice40 Initiative are/were both spearheaded by the executive branch.</a:t>
              </a:r>
              <a:endParaRPr/>
            </a:p>
          </p:txBody>
        </p:sp>
        <p:sp>
          <p:nvSpPr>
            <p:cNvPr id="284" name="Google Shape;284;p13"/>
            <p:cNvSpPr txBox="1"/>
            <p:nvPr/>
          </p:nvSpPr>
          <p:spPr>
            <a:xfrm>
              <a:off x="0" y="2009412"/>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Cause</a:t>
              </a:r>
              <a:endParaRPr/>
            </a:p>
          </p:txBody>
        </p:sp>
        <p:sp>
          <p:nvSpPr>
            <p:cNvPr id="285" name="Google Shape;285;p13"/>
            <p:cNvSpPr txBox="1"/>
            <p:nvPr/>
          </p:nvSpPr>
          <p:spPr>
            <a:xfrm>
              <a:off x="0" y="5813516"/>
              <a:ext cx="14238900" cy="1067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It is estimated that oil and gas interest groups spend </a:t>
              </a:r>
              <a:r>
                <a:rPr lang="en-US" sz="2601" b="0" i="0" u="sng" strike="noStrike" cap="none">
                  <a:solidFill>
                    <a:srgbClr val="4A4849"/>
                  </a:solidFill>
                  <a:latin typeface="Arial"/>
                  <a:ea typeface="Arial"/>
                  <a:cs typeface="Arial"/>
                  <a:sym typeface="Arial"/>
                  <a:hlinkClick r:id="rId4">
                    <a:extLst>
                      <a:ext uri="{A12FA001-AC4F-418D-AE19-62706E023703}">
                        <ahyp:hlinkClr xmlns:ahyp="http://schemas.microsoft.com/office/drawing/2018/hyperlinkcolor" val="tx"/>
                      </a:ext>
                    </a:extLst>
                  </a:hlinkClick>
                </a:rPr>
                <a:t>nearly $1 billion per year</a:t>
              </a:r>
              <a:r>
                <a:rPr lang="en-US" sz="2601" b="0" i="0" u="none" strike="noStrike" cap="none">
                  <a:solidFill>
                    <a:srgbClr val="4A4849"/>
                  </a:solidFill>
                  <a:latin typeface="Arial"/>
                  <a:ea typeface="Arial"/>
                  <a:cs typeface="Arial"/>
                  <a:sym typeface="Arial"/>
                </a:rPr>
                <a:t> lobbying against climate legislation.</a:t>
              </a:r>
              <a:endParaRPr/>
            </a:p>
          </p:txBody>
        </p:sp>
        <p:sp>
          <p:nvSpPr>
            <p:cNvPr id="286" name="Google Shape;286;p13"/>
            <p:cNvSpPr txBox="1"/>
            <p:nvPr/>
          </p:nvSpPr>
          <p:spPr>
            <a:xfrm>
              <a:off x="0" y="7706617"/>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Result</a:t>
              </a:r>
              <a:endParaRPr/>
            </a:p>
          </p:txBody>
        </p:sp>
        <p:sp>
          <p:nvSpPr>
            <p:cNvPr id="287" name="Google Shape;287;p13"/>
            <p:cNvSpPr txBox="1"/>
            <p:nvPr/>
          </p:nvSpPr>
          <p:spPr>
            <a:xfrm>
              <a:off x="0" y="5121713"/>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The polluter-industrial complex (PIC) are big spenders</a:t>
              </a:r>
              <a:endParaRPr/>
            </a:p>
          </p:txBody>
        </p:sp>
      </p:grpSp>
      <p:sp>
        <p:nvSpPr>
          <p:cNvPr id="288" name="Google Shape;288;p13"/>
          <p:cNvSpPr txBox="1"/>
          <p:nvPr/>
        </p:nvSpPr>
        <p:spPr>
          <a:xfrm>
            <a:off x="12463566" y="7873339"/>
            <a:ext cx="5470800" cy="277200"/>
          </a:xfrm>
          <a:prstGeom prst="rect">
            <a:avLst/>
          </a:prstGeom>
          <a:noFill/>
          <a:ln>
            <a:noFill/>
          </a:ln>
        </p:spPr>
        <p:txBody>
          <a:bodyPr spcFirstLastPara="1" wrap="square" lIns="0" tIns="0" rIns="0" bIns="0" anchor="t" anchorCtr="0">
            <a:spAutoFit/>
          </a:bodyPr>
          <a:lstStyle/>
          <a:p>
            <a:pPr marL="0" marR="0" lvl="0" indent="0" algn="r" rtl="0">
              <a:lnSpc>
                <a:spcPct val="139977"/>
              </a:lnSpc>
              <a:spcBef>
                <a:spcPts val="0"/>
              </a:spcBef>
              <a:spcAft>
                <a:spcPts val="0"/>
              </a:spcAft>
              <a:buNone/>
            </a:pPr>
            <a:r>
              <a:rPr lang="en-US" sz="1801">
                <a:solidFill>
                  <a:srgbClr val="4A4849"/>
                </a:solidFill>
              </a:rPr>
              <a:t>Source: opensecrets.org</a:t>
            </a:r>
            <a:endParaRPr>
              <a:solidFill>
                <a:srgbClr val="4A4849"/>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292"/>
        <p:cNvGrpSpPr/>
        <p:nvPr/>
      </p:nvGrpSpPr>
      <p:grpSpPr>
        <a:xfrm>
          <a:off x="0" y="0"/>
          <a:ext cx="0" cy="0"/>
          <a:chOff x="0" y="0"/>
          <a:chExt cx="0" cy="0"/>
        </a:xfrm>
      </p:grpSpPr>
      <p:sp>
        <p:nvSpPr>
          <p:cNvPr id="293" name="Google Shape;293;p14"/>
          <p:cNvSpPr/>
          <p:nvPr/>
        </p:nvSpPr>
        <p:spPr>
          <a:xfrm>
            <a:off x="6568563" y="9715500"/>
            <a:ext cx="12967519" cy="571500"/>
          </a:xfrm>
          <a:custGeom>
            <a:avLst/>
            <a:gdLst/>
            <a:ahLst/>
            <a:cxnLst/>
            <a:rect l="l" t="t" r="r" b="b"/>
            <a:pathLst>
              <a:path w="3415314" h="150519" extrusionOk="0">
                <a:moveTo>
                  <a:pt x="0" y="0"/>
                </a:moveTo>
                <a:lnTo>
                  <a:pt x="3415314" y="0"/>
                </a:lnTo>
                <a:lnTo>
                  <a:pt x="3415314" y="150519"/>
                </a:lnTo>
                <a:lnTo>
                  <a:pt x="0" y="150519"/>
                </a:lnTo>
                <a:close/>
              </a:path>
            </a:pathLst>
          </a:custGeom>
          <a:solidFill>
            <a:srgbClr val="4A4849"/>
          </a:solidFill>
          <a:ln>
            <a:noFill/>
          </a:ln>
        </p:spPr>
      </p:sp>
      <p:sp>
        <p:nvSpPr>
          <p:cNvPr id="294" name="Google Shape;294;p14"/>
          <p:cNvSpPr/>
          <p:nvPr/>
        </p:nvSpPr>
        <p:spPr>
          <a:xfrm>
            <a:off x="-540160"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04467C"/>
          </a:solidFill>
          <a:ln>
            <a:noFill/>
          </a:ln>
        </p:spPr>
      </p:sp>
      <p:sp>
        <p:nvSpPr>
          <p:cNvPr id="295" name="Google Shape;295;p14"/>
          <p:cNvSpPr/>
          <p:nvPr/>
        </p:nvSpPr>
        <p:spPr>
          <a:xfrm>
            <a:off x="6568563" y="0"/>
            <a:ext cx="11719437" cy="9715500"/>
          </a:xfrm>
          <a:custGeom>
            <a:avLst/>
            <a:gdLst/>
            <a:ahLst/>
            <a:cxnLst/>
            <a:rect l="l" t="t" r="r" b="b"/>
            <a:pathLst>
              <a:path w="11719437" h="9715500" extrusionOk="0">
                <a:moveTo>
                  <a:pt x="0" y="0"/>
                </a:moveTo>
                <a:lnTo>
                  <a:pt x="11719437" y="0"/>
                </a:lnTo>
                <a:lnTo>
                  <a:pt x="11719437" y="9715500"/>
                </a:lnTo>
                <a:lnTo>
                  <a:pt x="0" y="9715500"/>
                </a:lnTo>
                <a:lnTo>
                  <a:pt x="0" y="0"/>
                </a:lnTo>
                <a:close/>
              </a:path>
            </a:pathLst>
          </a:custGeom>
          <a:blipFill rotWithShape="1">
            <a:blip r:embed="rId3">
              <a:alphaModFix/>
            </a:blip>
            <a:stretch>
              <a:fillRect l="-5176" r="-42088"/>
            </a:stretch>
          </a:blipFill>
          <a:ln>
            <a:noFill/>
          </a:ln>
        </p:spPr>
      </p:sp>
      <p:sp>
        <p:nvSpPr>
          <p:cNvPr id="296" name="Google Shape;296;p14"/>
          <p:cNvSpPr txBox="1"/>
          <p:nvPr/>
        </p:nvSpPr>
        <p:spPr>
          <a:xfrm>
            <a:off x="1038162" y="1695674"/>
            <a:ext cx="4254000" cy="147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b="1" i="0" u="none" strike="noStrike" cap="none">
                <a:solidFill>
                  <a:srgbClr val="4A4849"/>
                </a:solidFill>
                <a:latin typeface="Arial"/>
                <a:ea typeface="Arial"/>
                <a:cs typeface="Arial"/>
                <a:sym typeface="Arial"/>
              </a:rPr>
              <a:t>EXPLORING ELECTIONS SPENDING DATA</a:t>
            </a:r>
            <a:endParaRPr/>
          </a:p>
        </p:txBody>
      </p:sp>
      <p:grpSp>
        <p:nvGrpSpPr>
          <p:cNvPr id="297" name="Google Shape;297;p14"/>
          <p:cNvGrpSpPr/>
          <p:nvPr/>
        </p:nvGrpSpPr>
        <p:grpSpPr>
          <a:xfrm>
            <a:off x="1038162" y="6678188"/>
            <a:ext cx="5170275" cy="2042243"/>
            <a:chOff x="0" y="-47625"/>
            <a:chExt cx="6893700" cy="2722990"/>
          </a:xfrm>
        </p:grpSpPr>
        <p:sp>
          <p:nvSpPr>
            <p:cNvPr id="298" name="Google Shape;298;p14"/>
            <p:cNvSpPr txBox="1"/>
            <p:nvPr/>
          </p:nvSpPr>
          <p:spPr>
            <a:xfrm>
              <a:off x="0" y="622165"/>
              <a:ext cx="6893700" cy="2053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0" i="0" u="none" strike="noStrike" cap="none">
                  <a:solidFill>
                    <a:srgbClr val="4A4849"/>
                  </a:solidFill>
                  <a:latin typeface="Arial"/>
                  <a:ea typeface="Arial"/>
                  <a:cs typeface="Arial"/>
                  <a:sym typeface="Arial"/>
                </a:rPr>
                <a:t>Discuss what you explored in your small groups for 5-10 minutes. What did you learn? Did anything surprise you? Did you notice any patterns?</a:t>
              </a:r>
              <a:endParaRPr/>
            </a:p>
          </p:txBody>
        </p:sp>
        <p:sp>
          <p:nvSpPr>
            <p:cNvPr id="299" name="Google Shape;299;p14"/>
            <p:cNvSpPr txBox="1"/>
            <p:nvPr/>
          </p:nvSpPr>
          <p:spPr>
            <a:xfrm>
              <a:off x="0" y="-47625"/>
              <a:ext cx="6893700" cy="513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1" i="0" u="none" strike="noStrike" cap="none">
                  <a:solidFill>
                    <a:srgbClr val="4A4849"/>
                  </a:solidFill>
                  <a:latin typeface="Arial"/>
                  <a:ea typeface="Arial"/>
                  <a:cs typeface="Arial"/>
                  <a:sym typeface="Arial"/>
                </a:rPr>
                <a:t>Group discussion</a:t>
              </a:r>
              <a:endParaRPr/>
            </a:p>
          </p:txBody>
        </p:sp>
      </p:grpSp>
      <p:grpSp>
        <p:nvGrpSpPr>
          <p:cNvPr id="300" name="Google Shape;300;p14"/>
          <p:cNvGrpSpPr/>
          <p:nvPr/>
        </p:nvGrpSpPr>
        <p:grpSpPr>
          <a:xfrm>
            <a:off x="1028700" y="3474968"/>
            <a:ext cx="5179725" cy="2812193"/>
            <a:chOff x="0" y="-47625"/>
            <a:chExt cx="6906300" cy="3749590"/>
          </a:xfrm>
        </p:grpSpPr>
        <p:sp>
          <p:nvSpPr>
            <p:cNvPr id="301" name="Google Shape;301;p14"/>
            <p:cNvSpPr txBox="1"/>
            <p:nvPr/>
          </p:nvSpPr>
          <p:spPr>
            <a:xfrm>
              <a:off x="0" y="622165"/>
              <a:ext cx="6906300" cy="3079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0" i="0" u="none" strike="noStrike" cap="none">
                  <a:solidFill>
                    <a:srgbClr val="4A4849"/>
                  </a:solidFill>
                  <a:latin typeface="Arial"/>
                  <a:ea typeface="Arial"/>
                  <a:cs typeface="Arial"/>
                  <a:sym typeface="Arial"/>
                </a:rPr>
                <a:t>In small groups of 3-5 people, spend 5-10 minutes exploring the </a:t>
              </a:r>
              <a:r>
                <a:rPr lang="en-US" sz="2501" b="0" i="0" u="sng" strike="noStrike" cap="none">
                  <a:solidFill>
                    <a:srgbClr val="4A4849"/>
                  </a:solidFill>
                  <a:latin typeface="Arial"/>
                  <a:ea typeface="Arial"/>
                  <a:cs typeface="Arial"/>
                  <a:sym typeface="Arial"/>
                  <a:hlinkClick r:id="rId4">
                    <a:extLst>
                      <a:ext uri="{A12FA001-AC4F-418D-AE19-62706E023703}">
                        <ahyp:hlinkClr xmlns:ahyp="http://schemas.microsoft.com/office/drawing/2018/hyperlinkcolor" val="tx"/>
                      </a:ext>
                    </a:extLst>
                  </a:hlinkClick>
                </a:rPr>
                <a:t>Open Secrets Oil &amp; Gas dataset</a:t>
              </a:r>
              <a:r>
                <a:rPr lang="en-US" sz="2501" b="0" i="0" u="none" strike="noStrike" cap="none">
                  <a:solidFill>
                    <a:srgbClr val="4A4849"/>
                  </a:solidFill>
                  <a:latin typeface="Arial"/>
                  <a:ea typeface="Arial"/>
                  <a:cs typeface="Arial"/>
                  <a:sym typeface="Arial"/>
                </a:rPr>
                <a:t>. You might compare total spending over time or closely examine the list of contributors, for example.</a:t>
              </a:r>
              <a:endParaRPr/>
            </a:p>
          </p:txBody>
        </p:sp>
        <p:sp>
          <p:nvSpPr>
            <p:cNvPr id="302" name="Google Shape;302;p14"/>
            <p:cNvSpPr txBox="1"/>
            <p:nvPr/>
          </p:nvSpPr>
          <p:spPr>
            <a:xfrm>
              <a:off x="0" y="-47625"/>
              <a:ext cx="6906300" cy="513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1" i="0" u="none" strike="noStrike" cap="none">
                  <a:solidFill>
                    <a:srgbClr val="4A4849"/>
                  </a:solidFill>
                  <a:latin typeface="Arial"/>
                  <a:ea typeface="Arial"/>
                  <a:cs typeface="Arial"/>
                  <a:sym typeface="Arial"/>
                </a:rPr>
                <a:t>Group and explore</a:t>
              </a:r>
              <a:endParaRPr/>
            </a:p>
          </p:txBody>
        </p:sp>
      </p:grpSp>
      <p:sp>
        <p:nvSpPr>
          <p:cNvPr id="303" name="Google Shape;303;p14"/>
          <p:cNvSpPr txBox="1"/>
          <p:nvPr/>
        </p:nvSpPr>
        <p:spPr>
          <a:xfrm>
            <a:off x="12428281" y="182100"/>
            <a:ext cx="5470830" cy="297145"/>
          </a:xfrm>
          <a:prstGeom prst="rect">
            <a:avLst/>
          </a:prstGeom>
          <a:noFill/>
          <a:ln>
            <a:noFill/>
          </a:ln>
        </p:spPr>
        <p:txBody>
          <a:bodyPr spcFirstLastPara="1" wrap="square" lIns="0" tIns="0" rIns="0" bIns="0" anchor="t" anchorCtr="0">
            <a:spAutoFit/>
          </a:bodyPr>
          <a:lstStyle/>
          <a:p>
            <a:pPr marL="0" marR="0" lvl="0" indent="0" algn="r" rtl="0">
              <a:lnSpc>
                <a:spcPct val="139977"/>
              </a:lnSpc>
              <a:spcBef>
                <a:spcPts val="0"/>
              </a:spcBef>
              <a:spcAft>
                <a:spcPts val="0"/>
              </a:spcAft>
              <a:buNone/>
            </a:pPr>
            <a:r>
              <a:rPr lang="en-US" sz="1801" b="0" i="0" u="none" strike="noStrike" cap="none">
                <a:solidFill>
                  <a:srgbClr val="FAF6EE"/>
                </a:solidFill>
                <a:latin typeface="Arial"/>
                <a:ea typeface="Arial"/>
                <a:cs typeface="Arial"/>
                <a:sym typeface="Arial"/>
              </a:rPr>
              <a:t>Phil Roeder/Flickr</a:t>
            </a:r>
            <a:endParaRPr/>
          </a:p>
        </p:txBody>
      </p:sp>
      <p:grpSp>
        <p:nvGrpSpPr>
          <p:cNvPr id="304" name="Google Shape;304;p14"/>
          <p:cNvGrpSpPr/>
          <p:nvPr/>
        </p:nvGrpSpPr>
        <p:grpSpPr>
          <a:xfrm>
            <a:off x="962025" y="1003725"/>
            <a:ext cx="8746178" cy="458700"/>
            <a:chOff x="962025" y="1003725"/>
            <a:chExt cx="8746178" cy="458700"/>
          </a:xfrm>
        </p:grpSpPr>
        <p:sp>
          <p:nvSpPr>
            <p:cNvPr id="305" name="Google Shape;305;p14"/>
            <p:cNvSpPr/>
            <p:nvPr/>
          </p:nvSpPr>
          <p:spPr>
            <a:xfrm>
              <a:off x="962025" y="1003725"/>
              <a:ext cx="1928700" cy="458700"/>
            </a:xfrm>
            <a:prstGeom prst="roundRect">
              <a:avLst>
                <a:gd name="adj" fmla="val 45896"/>
              </a:avLst>
            </a:prstGeom>
            <a:solidFill>
              <a:srgbClr val="1F49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06" name="Google Shape;306;p14"/>
            <p:cNvSpPr txBox="1"/>
            <p:nvPr/>
          </p:nvSpPr>
          <p:spPr>
            <a:xfrm>
              <a:off x="1181303" y="1079167"/>
              <a:ext cx="85269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FAF6EE"/>
                  </a:solidFill>
                </a:rPr>
                <a:t>ACTIVITY #2</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310"/>
        <p:cNvGrpSpPr/>
        <p:nvPr/>
      </p:nvGrpSpPr>
      <p:grpSpPr>
        <a:xfrm>
          <a:off x="0" y="0"/>
          <a:ext cx="0" cy="0"/>
          <a:chOff x="0" y="0"/>
          <a:chExt cx="0" cy="0"/>
        </a:xfrm>
      </p:grpSpPr>
      <p:sp>
        <p:nvSpPr>
          <p:cNvPr id="311" name="Google Shape;311;p15"/>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312" name="Google Shape;312;p15"/>
          <p:cNvSpPr/>
          <p:nvPr/>
        </p:nvSpPr>
        <p:spPr>
          <a:xfrm>
            <a:off x="12109962"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04467C"/>
          </a:solidFill>
          <a:ln>
            <a:noFill/>
          </a:ln>
        </p:spPr>
      </p:sp>
      <p:grpSp>
        <p:nvGrpSpPr>
          <p:cNvPr id="313" name="Google Shape;313;p15"/>
          <p:cNvGrpSpPr/>
          <p:nvPr/>
        </p:nvGrpSpPr>
        <p:grpSpPr>
          <a:xfrm>
            <a:off x="962025" y="1116806"/>
            <a:ext cx="10757475" cy="6966510"/>
            <a:chOff x="0" y="66675"/>
            <a:chExt cx="14343300" cy="9288679"/>
          </a:xfrm>
        </p:grpSpPr>
        <p:sp>
          <p:nvSpPr>
            <p:cNvPr id="314" name="Google Shape;314;p15"/>
            <p:cNvSpPr txBox="1"/>
            <p:nvPr/>
          </p:nvSpPr>
          <p:spPr>
            <a:xfrm>
              <a:off x="0" y="66675"/>
              <a:ext cx="14343300" cy="1436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What is </a:t>
              </a:r>
              <a:r>
                <a:rPr lang="en-US" sz="6999" b="1" i="1" u="none" strike="noStrike" cap="none">
                  <a:solidFill>
                    <a:srgbClr val="4A4849"/>
                  </a:solidFill>
                  <a:latin typeface="Arial"/>
                  <a:ea typeface="Arial"/>
                  <a:cs typeface="Arial"/>
                  <a:sym typeface="Arial"/>
                </a:rPr>
                <a:t>Citizens United</a:t>
              </a:r>
              <a:r>
                <a:rPr lang="en-US" sz="6999" b="1" i="0" u="none" strike="noStrike" cap="none">
                  <a:solidFill>
                    <a:srgbClr val="4A4849"/>
                  </a:solidFill>
                  <a:latin typeface="Arial"/>
                  <a:ea typeface="Arial"/>
                  <a:cs typeface="Arial"/>
                  <a:sym typeface="Arial"/>
                </a:rPr>
                <a:t>?</a:t>
              </a:r>
              <a:endParaRPr/>
            </a:p>
          </p:txBody>
        </p:sp>
        <p:sp>
          <p:nvSpPr>
            <p:cNvPr id="315" name="Google Shape;315;p15"/>
            <p:cNvSpPr txBox="1"/>
            <p:nvPr/>
          </p:nvSpPr>
          <p:spPr>
            <a:xfrm>
              <a:off x="0" y="2701215"/>
              <a:ext cx="14238900" cy="3202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1" u="none" strike="noStrike" cap="none">
                  <a:solidFill>
                    <a:srgbClr val="4A4849"/>
                  </a:solidFill>
                  <a:latin typeface="Arial"/>
                  <a:ea typeface="Arial"/>
                  <a:cs typeface="Arial"/>
                  <a:sym typeface="Arial"/>
                </a:rPr>
                <a:t>Citizens United v. Federal Election Commission</a:t>
              </a:r>
              <a:r>
                <a:rPr lang="en-US" sz="2601" b="0" i="0" u="none" strike="noStrike" cap="none">
                  <a:solidFill>
                    <a:srgbClr val="4A4849"/>
                  </a:solidFill>
                  <a:latin typeface="Arial"/>
                  <a:ea typeface="Arial"/>
                  <a:cs typeface="Arial"/>
                  <a:sym typeface="Arial"/>
                </a:rPr>
                <a:t>, the full title of the case, was brought by conservative nonprofit Citizens United, which sought to lift all restrictions on corporate spending in elections. The Supreme Court ruled that outside groups, including corporations, could spend as much money as they desired on elections on the basis that the First Amendment applied to corporations in addition to individual people.</a:t>
              </a:r>
              <a:endParaRPr/>
            </a:p>
          </p:txBody>
        </p:sp>
        <p:sp>
          <p:nvSpPr>
            <p:cNvPr id="316" name="Google Shape;316;p15"/>
            <p:cNvSpPr txBox="1"/>
            <p:nvPr/>
          </p:nvSpPr>
          <p:spPr>
            <a:xfrm>
              <a:off x="0" y="7220254"/>
              <a:ext cx="14238900" cy="2135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The </a:t>
              </a:r>
              <a:r>
                <a:rPr lang="en-US" sz="2601" b="0" i="1" u="none" strike="noStrike" cap="none">
                  <a:solidFill>
                    <a:srgbClr val="4A4849"/>
                  </a:solidFill>
                  <a:latin typeface="Arial"/>
                  <a:ea typeface="Arial"/>
                  <a:cs typeface="Arial"/>
                  <a:sym typeface="Arial"/>
                </a:rPr>
                <a:t>Citizens United</a:t>
              </a:r>
              <a:r>
                <a:rPr lang="en-US" sz="2601" b="0" i="0" u="none" strike="noStrike" cap="none">
                  <a:solidFill>
                    <a:srgbClr val="4A4849"/>
                  </a:solidFill>
                  <a:latin typeface="Arial"/>
                  <a:ea typeface="Arial"/>
                  <a:cs typeface="Arial"/>
                  <a:sym typeface="Arial"/>
                </a:rPr>
                <a:t> decision reversed restrictions on election spending that had been in place for over a hundred years and led to the formation of super PACs and political nonprofit groups that consist</a:t>
              </a:r>
              <a:endParaRPr/>
            </a:p>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of many very wealthy and often unnamed donors.</a:t>
              </a:r>
              <a:endParaRPr/>
            </a:p>
          </p:txBody>
        </p:sp>
        <p:sp>
          <p:nvSpPr>
            <p:cNvPr id="317" name="Google Shape;317;p15"/>
            <p:cNvSpPr txBox="1"/>
            <p:nvPr/>
          </p:nvSpPr>
          <p:spPr>
            <a:xfrm>
              <a:off x="0" y="2009412"/>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Background</a:t>
              </a:r>
              <a:endParaRPr/>
            </a:p>
          </p:txBody>
        </p:sp>
        <p:sp>
          <p:nvSpPr>
            <p:cNvPr id="318" name="Google Shape;318;p15"/>
            <p:cNvSpPr txBox="1"/>
            <p:nvPr/>
          </p:nvSpPr>
          <p:spPr>
            <a:xfrm>
              <a:off x="0" y="6528451"/>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The immediate aftermath</a:t>
              </a:r>
              <a:endParaRPr/>
            </a:p>
          </p:txBody>
        </p:sp>
      </p:grpSp>
      <p:grpSp>
        <p:nvGrpSpPr>
          <p:cNvPr id="319" name="Google Shape;319;p15"/>
          <p:cNvGrpSpPr/>
          <p:nvPr/>
        </p:nvGrpSpPr>
        <p:grpSpPr>
          <a:xfrm>
            <a:off x="12109962" y="-144661"/>
            <a:ext cx="6178038" cy="9860161"/>
            <a:chOff x="0" y="-38100"/>
            <a:chExt cx="1627138" cy="2596915"/>
          </a:xfrm>
        </p:grpSpPr>
        <p:sp>
          <p:nvSpPr>
            <p:cNvPr id="320" name="Google Shape;320;p15"/>
            <p:cNvSpPr/>
            <p:nvPr/>
          </p:nvSpPr>
          <p:spPr>
            <a:xfrm>
              <a:off x="0" y="0"/>
              <a:ext cx="1627138" cy="2558815"/>
            </a:xfrm>
            <a:custGeom>
              <a:avLst/>
              <a:gdLst/>
              <a:ahLst/>
              <a:cxnLst/>
              <a:rect l="l" t="t" r="r" b="b"/>
              <a:pathLst>
                <a:path w="1627138" h="2558815" extrusionOk="0">
                  <a:moveTo>
                    <a:pt x="0" y="0"/>
                  </a:moveTo>
                  <a:lnTo>
                    <a:pt x="1627138" y="0"/>
                  </a:lnTo>
                  <a:lnTo>
                    <a:pt x="1627138" y="2558815"/>
                  </a:lnTo>
                  <a:lnTo>
                    <a:pt x="0" y="2558815"/>
                  </a:lnTo>
                  <a:close/>
                </a:path>
              </a:pathLst>
            </a:custGeom>
            <a:solidFill>
              <a:srgbClr val="755017">
                <a:alpha val="24550"/>
              </a:srgbClr>
            </a:solidFill>
            <a:ln>
              <a:noFill/>
            </a:ln>
          </p:spPr>
        </p:sp>
        <p:sp>
          <p:nvSpPr>
            <p:cNvPr id="321" name="Google Shape;321;p15"/>
            <p:cNvSpPr txBox="1"/>
            <p:nvPr/>
          </p:nvSpPr>
          <p:spPr>
            <a:xfrm>
              <a:off x="0" y="-38100"/>
              <a:ext cx="1627138" cy="2596915"/>
            </a:xfrm>
            <a:prstGeom prst="rect">
              <a:avLst/>
            </a:prstGeom>
            <a:solidFill>
              <a:srgbClr val="755017">
                <a:alpha val="24550"/>
              </a:srgbClr>
            </a:solid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22" name="Google Shape;322;p15"/>
          <p:cNvSpPr/>
          <p:nvPr/>
        </p:nvSpPr>
        <p:spPr>
          <a:xfrm>
            <a:off x="12107825" y="2867675"/>
            <a:ext cx="6182340" cy="4551645"/>
          </a:xfrm>
          <a:custGeom>
            <a:avLst/>
            <a:gdLst/>
            <a:ahLst/>
            <a:cxnLst/>
            <a:rect l="l" t="t" r="r" b="b"/>
            <a:pathLst>
              <a:path w="6373546" h="4816556" extrusionOk="0">
                <a:moveTo>
                  <a:pt x="0" y="0"/>
                </a:moveTo>
                <a:lnTo>
                  <a:pt x="6373546" y="0"/>
                </a:lnTo>
                <a:lnTo>
                  <a:pt x="6373546" y="4816556"/>
                </a:lnTo>
                <a:lnTo>
                  <a:pt x="0" y="4816556"/>
                </a:lnTo>
                <a:lnTo>
                  <a:pt x="0" y="0"/>
                </a:lnTo>
                <a:close/>
              </a:path>
            </a:pathLst>
          </a:custGeom>
          <a:blipFill rotWithShape="1">
            <a:blip r:embed="rId3">
              <a:alphaModFix/>
            </a:blip>
            <a:stretch>
              <a:fillRect l="-3975" r="-8394"/>
            </a:stretch>
          </a:blipFill>
          <a:ln>
            <a:noFill/>
          </a:ln>
        </p:spPr>
      </p:sp>
      <p:sp>
        <p:nvSpPr>
          <p:cNvPr id="323" name="Google Shape;323;p15"/>
          <p:cNvSpPr txBox="1"/>
          <p:nvPr/>
        </p:nvSpPr>
        <p:spPr>
          <a:xfrm>
            <a:off x="12463591" y="7528936"/>
            <a:ext cx="5470800" cy="2772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1801">
                <a:solidFill>
                  <a:srgbClr val="4A4849"/>
                </a:solidFill>
              </a:rPr>
              <a:t>This image is in the public domain.</a:t>
            </a:r>
            <a:r>
              <a:rPr lang="en-US" sz="1801" b="0" i="0" u="none" strike="noStrike" cap="none">
                <a:solidFill>
                  <a:srgbClr val="4A4849"/>
                </a:solidFill>
                <a:latin typeface="Arial"/>
                <a:ea typeface="Arial"/>
                <a:cs typeface="Arial"/>
                <a:sym typeface="Arial"/>
              </a:rPr>
              <a:t>.</a:t>
            </a:r>
            <a:endParaRPr>
              <a:solidFill>
                <a:srgbClr val="4A4849"/>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327"/>
        <p:cNvGrpSpPr/>
        <p:nvPr/>
      </p:nvGrpSpPr>
      <p:grpSpPr>
        <a:xfrm>
          <a:off x="0" y="0"/>
          <a:ext cx="0" cy="0"/>
          <a:chOff x="0" y="0"/>
          <a:chExt cx="0" cy="0"/>
        </a:xfrm>
      </p:grpSpPr>
      <p:sp>
        <p:nvSpPr>
          <p:cNvPr id="328" name="Google Shape;328;p16"/>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329" name="Google Shape;329;p16"/>
          <p:cNvSpPr/>
          <p:nvPr/>
        </p:nvSpPr>
        <p:spPr>
          <a:xfrm>
            <a:off x="12109962"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04467C"/>
          </a:solidFill>
          <a:ln>
            <a:noFill/>
          </a:ln>
        </p:spPr>
      </p:sp>
      <p:sp>
        <p:nvSpPr>
          <p:cNvPr id="330" name="Google Shape;330;p16"/>
          <p:cNvSpPr/>
          <p:nvPr/>
        </p:nvSpPr>
        <p:spPr>
          <a:xfrm>
            <a:off x="12109962" y="0"/>
            <a:ext cx="6178038" cy="9715500"/>
          </a:xfrm>
          <a:custGeom>
            <a:avLst/>
            <a:gdLst/>
            <a:ahLst/>
            <a:cxnLst/>
            <a:rect l="l" t="t" r="r" b="b"/>
            <a:pathLst>
              <a:path w="6178038" h="9715500" extrusionOk="0">
                <a:moveTo>
                  <a:pt x="0" y="0"/>
                </a:moveTo>
                <a:lnTo>
                  <a:pt x="6178038" y="0"/>
                </a:lnTo>
                <a:lnTo>
                  <a:pt x="6178038" y="9715500"/>
                </a:lnTo>
                <a:lnTo>
                  <a:pt x="0" y="9715500"/>
                </a:lnTo>
                <a:lnTo>
                  <a:pt x="0" y="0"/>
                </a:lnTo>
                <a:close/>
              </a:path>
            </a:pathLst>
          </a:custGeom>
          <a:blipFill rotWithShape="1">
            <a:blip r:embed="rId3">
              <a:alphaModFix/>
            </a:blip>
            <a:stretch>
              <a:fillRect l="-78104" r="-57839"/>
            </a:stretch>
          </a:blipFill>
          <a:ln>
            <a:noFill/>
          </a:ln>
        </p:spPr>
      </p:sp>
      <p:grpSp>
        <p:nvGrpSpPr>
          <p:cNvPr id="331" name="Google Shape;331;p16"/>
          <p:cNvGrpSpPr/>
          <p:nvPr/>
        </p:nvGrpSpPr>
        <p:grpSpPr>
          <a:xfrm>
            <a:off x="962025" y="1116806"/>
            <a:ext cx="10757475" cy="7350066"/>
            <a:chOff x="0" y="66675"/>
            <a:chExt cx="14343300" cy="9800088"/>
          </a:xfrm>
        </p:grpSpPr>
        <p:sp>
          <p:nvSpPr>
            <p:cNvPr id="332" name="Google Shape;332;p16"/>
            <p:cNvSpPr txBox="1"/>
            <p:nvPr/>
          </p:nvSpPr>
          <p:spPr>
            <a:xfrm>
              <a:off x="0" y="66675"/>
              <a:ext cx="14343300" cy="2872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1" u="none" strike="noStrike" cap="none">
                  <a:solidFill>
                    <a:srgbClr val="4A4849"/>
                  </a:solidFill>
                  <a:latin typeface="Arial"/>
                  <a:ea typeface="Arial"/>
                  <a:cs typeface="Arial"/>
                  <a:sym typeface="Arial"/>
                </a:rPr>
                <a:t>Citizens United</a:t>
              </a:r>
              <a:r>
                <a:rPr lang="en-US" sz="6999" b="1" i="0" u="none" strike="noStrike" cap="none">
                  <a:solidFill>
                    <a:srgbClr val="4A4849"/>
                  </a:solidFill>
                  <a:latin typeface="Arial"/>
                  <a:ea typeface="Arial"/>
                  <a:cs typeface="Arial"/>
                  <a:sym typeface="Arial"/>
                </a:rPr>
                <a:t> and Climate Justice</a:t>
              </a:r>
              <a:endParaRPr/>
            </a:p>
          </p:txBody>
        </p:sp>
        <p:sp>
          <p:nvSpPr>
            <p:cNvPr id="333" name="Google Shape;333;p16"/>
            <p:cNvSpPr txBox="1"/>
            <p:nvPr/>
          </p:nvSpPr>
          <p:spPr>
            <a:xfrm>
              <a:off x="0" y="3996615"/>
              <a:ext cx="14238900" cy="390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While the PIC has been a far-reaching political influence for many decades, </a:t>
              </a:r>
              <a:r>
                <a:rPr lang="en-US" sz="2601" b="0" i="1" u="none" strike="noStrike" cap="none">
                  <a:solidFill>
                    <a:srgbClr val="4A4849"/>
                  </a:solidFill>
                  <a:latin typeface="Arial"/>
                  <a:ea typeface="Arial"/>
                  <a:cs typeface="Arial"/>
                  <a:sym typeface="Arial"/>
                </a:rPr>
                <a:t>Citizens United</a:t>
              </a:r>
              <a:r>
                <a:rPr lang="en-US" sz="2601" b="0" i="0" u="none" strike="noStrike" cap="none">
                  <a:solidFill>
                    <a:srgbClr val="4A4849"/>
                  </a:solidFill>
                  <a:latin typeface="Arial"/>
                  <a:ea typeface="Arial"/>
                  <a:cs typeface="Arial"/>
                  <a:sym typeface="Arial"/>
                </a:rPr>
                <a:t> further increased their electoral power and</a:t>
              </a:r>
              <a:endParaRPr/>
            </a:p>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influence by permitting them to spend an unlimited amount of money to:</a:t>
              </a:r>
              <a:endParaRPr/>
            </a:p>
            <a:p>
              <a:pPr marL="457200" marR="0" lvl="1" indent="-336613" algn="l" rtl="0">
                <a:lnSpc>
                  <a:spcPct val="100000"/>
                </a:lnSpc>
                <a:spcBef>
                  <a:spcPts val="1000"/>
                </a:spcBef>
                <a:spcAft>
                  <a:spcPts val="0"/>
                </a:spcAft>
                <a:buClr>
                  <a:srgbClr val="4A4849"/>
                </a:buClr>
                <a:buSzPts val="2601"/>
                <a:buFont typeface="Arial"/>
                <a:buAutoNum type="arabicPeriod"/>
              </a:pPr>
              <a:r>
                <a:rPr lang="en-US" sz="2601" b="0" i="0" u="none" strike="noStrike" cap="none">
                  <a:solidFill>
                    <a:srgbClr val="4A4849"/>
                  </a:solidFill>
                  <a:latin typeface="Arial"/>
                  <a:ea typeface="Arial"/>
                  <a:cs typeface="Arial"/>
                  <a:sym typeface="Arial"/>
                </a:rPr>
                <a:t>Support the campaigns of anti-environmentalists and climate-deniers</a:t>
              </a:r>
              <a:endParaRPr/>
            </a:p>
            <a:p>
              <a:pPr marL="457200" marR="0" lvl="1" indent="-336613" algn="l" rtl="0">
                <a:lnSpc>
                  <a:spcPct val="100000"/>
                </a:lnSpc>
                <a:spcBef>
                  <a:spcPts val="0"/>
                </a:spcBef>
                <a:spcAft>
                  <a:spcPts val="0"/>
                </a:spcAft>
                <a:buClr>
                  <a:srgbClr val="4A4849"/>
                </a:buClr>
                <a:buSzPts val="2601"/>
                <a:buFont typeface="Arial"/>
                <a:buAutoNum type="arabicPeriod"/>
              </a:pPr>
              <a:r>
                <a:rPr lang="en-US" sz="2601" b="0" i="0" u="none" strike="noStrike" cap="none">
                  <a:solidFill>
                    <a:srgbClr val="4A4849"/>
                  </a:solidFill>
                  <a:latin typeface="Arial"/>
                  <a:ea typeface="Arial"/>
                  <a:cs typeface="Arial"/>
                  <a:sym typeface="Arial"/>
                </a:rPr>
                <a:t>Increase their power over current lawmakers through making large donations</a:t>
              </a:r>
              <a:endParaRPr/>
            </a:p>
            <a:p>
              <a:pPr marL="457200" marR="0" lvl="1" indent="-336613" algn="l" rtl="0">
                <a:lnSpc>
                  <a:spcPct val="100000"/>
                </a:lnSpc>
                <a:spcBef>
                  <a:spcPts val="0"/>
                </a:spcBef>
                <a:spcAft>
                  <a:spcPts val="0"/>
                </a:spcAft>
                <a:buClr>
                  <a:srgbClr val="4A4849"/>
                </a:buClr>
                <a:buSzPts val="2601"/>
                <a:buFont typeface="Arial"/>
                <a:buAutoNum type="arabicPeriod"/>
              </a:pPr>
              <a:r>
                <a:rPr lang="en-US" sz="2601" b="0" i="0" u="none" strike="noStrike" cap="none">
                  <a:solidFill>
                    <a:srgbClr val="4A4849"/>
                  </a:solidFill>
                  <a:latin typeface="Arial"/>
                  <a:ea typeface="Arial"/>
                  <a:cs typeface="Arial"/>
                  <a:sym typeface="Arial"/>
                </a:rPr>
                <a:t>Actively lobby against climate justice</a:t>
              </a:r>
              <a:endParaRPr/>
            </a:p>
          </p:txBody>
        </p:sp>
        <p:sp>
          <p:nvSpPr>
            <p:cNvPr id="334" name="Google Shape;334;p16"/>
            <p:cNvSpPr txBox="1"/>
            <p:nvPr/>
          </p:nvSpPr>
          <p:spPr>
            <a:xfrm>
              <a:off x="0" y="3304812"/>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The impact on climate justice</a:t>
              </a:r>
              <a:endParaRPr/>
            </a:p>
          </p:txBody>
        </p:sp>
        <p:sp>
          <p:nvSpPr>
            <p:cNvPr id="335" name="Google Shape;335;p16"/>
            <p:cNvSpPr txBox="1"/>
            <p:nvPr/>
          </p:nvSpPr>
          <p:spPr>
            <a:xfrm>
              <a:off x="0" y="8265363"/>
              <a:ext cx="14238900" cy="1601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In order to achieve climate justice, the influence of the polluter-industrial complex, which was intensified by </a:t>
              </a:r>
              <a:r>
                <a:rPr lang="en-US" sz="2601" b="1" i="1" u="none" strike="noStrike" cap="none">
                  <a:solidFill>
                    <a:srgbClr val="4A4849"/>
                  </a:solidFill>
                  <a:latin typeface="Arial"/>
                  <a:ea typeface="Arial"/>
                  <a:cs typeface="Arial"/>
                  <a:sym typeface="Arial"/>
                </a:rPr>
                <a:t>Citizens United</a:t>
              </a:r>
              <a:r>
                <a:rPr lang="en-US" sz="2601" b="1" i="0" u="none" strike="noStrike" cap="none">
                  <a:solidFill>
                    <a:srgbClr val="4A4849"/>
                  </a:solidFill>
                  <a:latin typeface="Arial"/>
                  <a:ea typeface="Arial"/>
                  <a:cs typeface="Arial"/>
                  <a:sym typeface="Arial"/>
                </a:rPr>
                <a:t>, must be addressed.</a:t>
              </a:r>
              <a:endParaRPr/>
            </a:p>
          </p:txBody>
        </p:sp>
      </p:grpSp>
      <p:sp>
        <p:nvSpPr>
          <p:cNvPr id="336" name="Google Shape;336;p16"/>
          <p:cNvSpPr txBox="1"/>
          <p:nvPr/>
        </p:nvSpPr>
        <p:spPr>
          <a:xfrm>
            <a:off x="9774925" y="9668550"/>
            <a:ext cx="9443700" cy="665400"/>
          </a:xfrm>
          <a:prstGeom prst="rect">
            <a:avLst/>
          </a:prstGeom>
          <a:noFill/>
          <a:ln>
            <a:noFill/>
          </a:ln>
        </p:spPr>
        <p:txBody>
          <a:bodyPr spcFirstLastPara="1" wrap="square" lIns="0" tIns="0" rIns="0" bIns="0" anchor="t" anchorCtr="0">
            <a:spAutoFit/>
          </a:bodyPr>
          <a:lstStyle/>
          <a:p>
            <a:pPr marL="0" marR="0" lvl="0" indent="0" algn="r" rtl="0">
              <a:lnSpc>
                <a:spcPct val="139977"/>
              </a:lnSpc>
              <a:spcBef>
                <a:spcPts val="0"/>
              </a:spcBef>
              <a:spcAft>
                <a:spcPts val="0"/>
              </a:spcAft>
              <a:buNone/>
            </a:pPr>
            <a:r>
              <a:rPr lang="en-US" sz="1801">
                <a:solidFill>
                  <a:schemeClr val="lt1"/>
                </a:solidFill>
              </a:rPr>
              <a:t>© Drew Angerer / Getty Images. All rights reserved. This content is excluded from our Creative Commons license. For more information, see </a:t>
            </a:r>
            <a:r>
              <a:rPr lang="en-US" sz="1801" u="sng">
                <a:solidFill>
                  <a:schemeClr val="hlink"/>
                </a:solidFill>
                <a:hlinkClick r:id="rId4"/>
              </a:rPr>
              <a:t>https://ocw.mit.edu/help/faq-fair-use/</a:t>
            </a:r>
            <a:r>
              <a:rPr lang="en-US" sz="1801">
                <a:solidFill>
                  <a:schemeClr val="lt1"/>
                </a:solidFill>
              </a:rPr>
              <a:t> .</a:t>
            </a:r>
            <a:endParaRPr>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340"/>
        <p:cNvGrpSpPr/>
        <p:nvPr/>
      </p:nvGrpSpPr>
      <p:grpSpPr>
        <a:xfrm>
          <a:off x="0" y="0"/>
          <a:ext cx="0" cy="0"/>
          <a:chOff x="0" y="0"/>
          <a:chExt cx="0" cy="0"/>
        </a:xfrm>
      </p:grpSpPr>
      <p:sp>
        <p:nvSpPr>
          <p:cNvPr id="341" name="Google Shape;341;p17"/>
          <p:cNvSpPr/>
          <p:nvPr/>
        </p:nvSpPr>
        <p:spPr>
          <a:xfrm>
            <a:off x="6568563" y="9715500"/>
            <a:ext cx="12967519" cy="571500"/>
          </a:xfrm>
          <a:custGeom>
            <a:avLst/>
            <a:gdLst/>
            <a:ahLst/>
            <a:cxnLst/>
            <a:rect l="l" t="t" r="r" b="b"/>
            <a:pathLst>
              <a:path w="3415314" h="150519" extrusionOk="0">
                <a:moveTo>
                  <a:pt x="0" y="0"/>
                </a:moveTo>
                <a:lnTo>
                  <a:pt x="3415314" y="0"/>
                </a:lnTo>
                <a:lnTo>
                  <a:pt x="3415314" y="150519"/>
                </a:lnTo>
                <a:lnTo>
                  <a:pt x="0" y="150519"/>
                </a:lnTo>
                <a:close/>
              </a:path>
            </a:pathLst>
          </a:custGeom>
          <a:solidFill>
            <a:srgbClr val="4A4849"/>
          </a:solidFill>
          <a:ln>
            <a:noFill/>
          </a:ln>
        </p:spPr>
      </p:sp>
      <p:sp>
        <p:nvSpPr>
          <p:cNvPr id="342" name="Google Shape;342;p17"/>
          <p:cNvSpPr txBox="1"/>
          <p:nvPr/>
        </p:nvSpPr>
        <p:spPr>
          <a:xfrm>
            <a:off x="1038162" y="1695674"/>
            <a:ext cx="4254000" cy="147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b="1" i="0" u="none" strike="noStrike" cap="none">
                <a:solidFill>
                  <a:srgbClr val="4A4849"/>
                </a:solidFill>
                <a:latin typeface="Arial"/>
                <a:ea typeface="Arial"/>
                <a:cs typeface="Arial"/>
                <a:sym typeface="Arial"/>
              </a:rPr>
              <a:t>EXPLORE OPINIONS ON WHAT IS LIMITING CJ POLICY</a:t>
            </a:r>
            <a:endParaRPr/>
          </a:p>
        </p:txBody>
      </p:sp>
      <p:sp>
        <p:nvSpPr>
          <p:cNvPr id="343" name="Google Shape;343;p17"/>
          <p:cNvSpPr/>
          <p:nvPr/>
        </p:nvSpPr>
        <p:spPr>
          <a:xfrm>
            <a:off x="-540160"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04467C"/>
          </a:solidFill>
          <a:ln>
            <a:noFill/>
          </a:ln>
        </p:spPr>
      </p:sp>
      <p:grpSp>
        <p:nvGrpSpPr>
          <p:cNvPr id="344" name="Google Shape;344;p17"/>
          <p:cNvGrpSpPr/>
          <p:nvPr/>
        </p:nvGrpSpPr>
        <p:grpSpPr>
          <a:xfrm>
            <a:off x="1038162" y="3484822"/>
            <a:ext cx="5179725" cy="5250068"/>
            <a:chOff x="0" y="-47625"/>
            <a:chExt cx="6906300" cy="7000090"/>
          </a:xfrm>
        </p:grpSpPr>
        <p:sp>
          <p:nvSpPr>
            <p:cNvPr id="345" name="Google Shape;345;p17"/>
            <p:cNvSpPr txBox="1"/>
            <p:nvPr/>
          </p:nvSpPr>
          <p:spPr>
            <a:xfrm>
              <a:off x="0" y="622165"/>
              <a:ext cx="6906300" cy="6330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0" i="0" u="none" strike="noStrike" cap="none">
                  <a:solidFill>
                    <a:srgbClr val="4A4849"/>
                  </a:solidFill>
                  <a:latin typeface="Arial"/>
                  <a:ea typeface="Arial"/>
                  <a:cs typeface="Arial"/>
                  <a:sym typeface="Arial"/>
                </a:rPr>
                <a:t>Split the class into groups of 3 and assign each person within the group one of the following articles:</a:t>
              </a:r>
              <a:endParaRPr/>
            </a:p>
            <a:p>
              <a:pPr marL="457200" marR="0" lvl="1" indent="-330263" algn="l" rtl="0">
                <a:lnSpc>
                  <a:spcPct val="100000"/>
                </a:lnSpc>
                <a:spcBef>
                  <a:spcPts val="1000"/>
                </a:spcBef>
                <a:spcAft>
                  <a:spcPts val="0"/>
                </a:spcAft>
                <a:buClr>
                  <a:srgbClr val="4A4849"/>
                </a:buClr>
                <a:buSzPts val="2501"/>
                <a:buFont typeface="Arial"/>
                <a:buAutoNum type="arabicPeriod"/>
              </a:pPr>
              <a:r>
                <a:rPr lang="en-US" sz="2501" b="0" i="0" u="sng" strike="noStrike" cap="none">
                  <a:solidFill>
                    <a:srgbClr val="4A4849"/>
                  </a:solidFill>
                  <a:latin typeface="Arial"/>
                  <a:ea typeface="Arial"/>
                  <a:cs typeface="Arial"/>
                  <a:sym typeface="Arial"/>
                  <a:hlinkClick r:id="rId3">
                    <a:extLst>
                      <a:ext uri="{A12FA001-AC4F-418D-AE19-62706E023703}">
                        <ahyp:hlinkClr xmlns:ahyp="http://schemas.microsoft.com/office/drawing/2018/hyperlinkcolor" val="tx"/>
                      </a:ext>
                    </a:extLst>
                  </a:hlinkClick>
                </a:rPr>
                <a:t>Climate policy conflict in the U.S. states: a critical review and way forward</a:t>
              </a:r>
              <a:endParaRPr/>
            </a:p>
            <a:p>
              <a:pPr marL="457200" marR="0" lvl="1" indent="-330263" algn="l" rtl="0">
                <a:lnSpc>
                  <a:spcPct val="100000"/>
                </a:lnSpc>
                <a:spcBef>
                  <a:spcPts val="0"/>
                </a:spcBef>
                <a:spcAft>
                  <a:spcPts val="0"/>
                </a:spcAft>
                <a:buClr>
                  <a:srgbClr val="4A4849"/>
                </a:buClr>
                <a:buSzPts val="2501"/>
                <a:buFont typeface="Arial"/>
                <a:buAutoNum type="arabicPeriod"/>
              </a:pPr>
              <a:r>
                <a:rPr lang="en-US" sz="2501" b="0" i="0" u="sng" strike="noStrike" cap="none">
                  <a:solidFill>
                    <a:srgbClr val="4A4849"/>
                  </a:solidFill>
                  <a:latin typeface="Arial"/>
                  <a:ea typeface="Arial"/>
                  <a:cs typeface="Arial"/>
                  <a:sym typeface="Arial"/>
                  <a:hlinkClick r:id="rId4">
                    <a:extLst>
                      <a:ext uri="{A12FA001-AC4F-418D-AE19-62706E023703}">
                        <ahyp:hlinkClr xmlns:ahyp="http://schemas.microsoft.com/office/drawing/2018/hyperlinkcolor" val="tx"/>
                      </a:ext>
                    </a:extLst>
                  </a:hlinkClick>
                </a:rPr>
                <a:t>How Big Money in Politics Blocked U.S. Action on Climate Change</a:t>
              </a:r>
              <a:endParaRPr/>
            </a:p>
            <a:p>
              <a:pPr marL="457200" marR="0" lvl="1" indent="-330263" algn="l" rtl="0">
                <a:lnSpc>
                  <a:spcPct val="100000"/>
                </a:lnSpc>
                <a:spcBef>
                  <a:spcPts val="0"/>
                </a:spcBef>
                <a:spcAft>
                  <a:spcPts val="0"/>
                </a:spcAft>
                <a:buClr>
                  <a:srgbClr val="4A4849"/>
                </a:buClr>
                <a:buSzPts val="2501"/>
                <a:buFont typeface="Arial"/>
                <a:buAutoNum type="arabicPeriod"/>
              </a:pPr>
              <a:r>
                <a:rPr lang="en-US" sz="2501" b="0" i="0" u="sng" strike="noStrike" cap="none">
                  <a:solidFill>
                    <a:srgbClr val="4A4849"/>
                  </a:solidFill>
                  <a:latin typeface="Arial"/>
                  <a:ea typeface="Arial"/>
                  <a:cs typeface="Arial"/>
                  <a:sym typeface="Arial"/>
                  <a:hlinkClick r:id="rId5">
                    <a:extLst>
                      <a:ext uri="{A12FA001-AC4F-418D-AE19-62706E023703}">
                        <ahyp:hlinkClr xmlns:ahyp="http://schemas.microsoft.com/office/drawing/2018/hyperlinkcolor" val="tx"/>
                      </a:ext>
                    </a:extLst>
                  </a:hlinkClick>
                </a:rPr>
                <a:t>How decades of disinformation about fossil fuels halted U.S. climate policy</a:t>
              </a:r>
              <a:endParaRPr/>
            </a:p>
          </p:txBody>
        </p:sp>
        <p:sp>
          <p:nvSpPr>
            <p:cNvPr id="346" name="Google Shape;346;p17"/>
            <p:cNvSpPr txBox="1"/>
            <p:nvPr/>
          </p:nvSpPr>
          <p:spPr>
            <a:xfrm>
              <a:off x="0" y="-47625"/>
              <a:ext cx="6906300" cy="513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1" i="0" u="none" strike="noStrike" cap="none">
                  <a:solidFill>
                    <a:srgbClr val="4A4849"/>
                  </a:solidFill>
                  <a:latin typeface="Arial"/>
                  <a:ea typeface="Arial"/>
                  <a:cs typeface="Arial"/>
                  <a:sym typeface="Arial"/>
                </a:rPr>
                <a:t>Group and assign</a:t>
              </a:r>
              <a:endParaRPr/>
            </a:p>
          </p:txBody>
        </p:sp>
      </p:grpSp>
      <p:grpSp>
        <p:nvGrpSpPr>
          <p:cNvPr id="347" name="Google Shape;347;p17"/>
          <p:cNvGrpSpPr/>
          <p:nvPr/>
        </p:nvGrpSpPr>
        <p:grpSpPr>
          <a:xfrm>
            <a:off x="7065096" y="1631380"/>
            <a:ext cx="10194300" cy="4865318"/>
            <a:chOff x="0" y="-47625"/>
            <a:chExt cx="13592400" cy="6487090"/>
          </a:xfrm>
        </p:grpSpPr>
        <p:sp>
          <p:nvSpPr>
            <p:cNvPr id="348" name="Google Shape;348;p17"/>
            <p:cNvSpPr txBox="1"/>
            <p:nvPr/>
          </p:nvSpPr>
          <p:spPr>
            <a:xfrm>
              <a:off x="0" y="622165"/>
              <a:ext cx="13592400" cy="581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0" i="0" u="none" strike="noStrike" cap="none">
                  <a:solidFill>
                    <a:srgbClr val="4A4849"/>
                  </a:solidFill>
                  <a:latin typeface="Arial"/>
                  <a:ea typeface="Arial"/>
                  <a:cs typeface="Arial"/>
                  <a:sym typeface="Arial"/>
                </a:rPr>
                <a:t>In your groups, take 5-10 minutes to read your article and then spend about 10 minutes discussing the articles that you each read. Be sure to provide a brief summary of your article to your group, and feel free to use these questions to guide the rest of your discussion:</a:t>
              </a:r>
              <a:endParaRPr/>
            </a:p>
            <a:p>
              <a:pPr marL="457200" marR="0" lvl="1" indent="-387413" algn="l" rtl="0">
                <a:lnSpc>
                  <a:spcPct val="100000"/>
                </a:lnSpc>
                <a:spcBef>
                  <a:spcPts val="1000"/>
                </a:spcBef>
                <a:spcAft>
                  <a:spcPts val="0"/>
                </a:spcAft>
                <a:buClr>
                  <a:srgbClr val="4A4849"/>
                </a:buClr>
                <a:buSzPts val="2501"/>
                <a:buFont typeface="Arial"/>
                <a:buChar char="•"/>
              </a:pPr>
              <a:r>
                <a:rPr lang="en-US" sz="2501" b="0" i="0" u="none" strike="noStrike" cap="none">
                  <a:solidFill>
                    <a:srgbClr val="4A4849"/>
                  </a:solidFill>
                  <a:latin typeface="Arial"/>
                  <a:ea typeface="Arial"/>
                  <a:cs typeface="Arial"/>
                  <a:sym typeface="Arial"/>
                </a:rPr>
                <a:t>Who is the author of your article? What interests or biases might they have when approaching this subject?</a:t>
              </a:r>
              <a:endParaRPr/>
            </a:p>
            <a:p>
              <a:pPr marL="457200" marR="0" lvl="1" indent="-387413" algn="l" rtl="0">
                <a:lnSpc>
                  <a:spcPct val="100000"/>
                </a:lnSpc>
                <a:spcBef>
                  <a:spcPts val="0"/>
                </a:spcBef>
                <a:spcAft>
                  <a:spcPts val="0"/>
                </a:spcAft>
                <a:buClr>
                  <a:srgbClr val="4A4849"/>
                </a:buClr>
                <a:buSzPts val="2501"/>
                <a:buFont typeface="Arial"/>
                <a:buChar char="•"/>
              </a:pPr>
              <a:r>
                <a:rPr lang="en-US" sz="2501" b="0" i="0" u="none" strike="noStrike" cap="none">
                  <a:solidFill>
                    <a:srgbClr val="4A4849"/>
                  </a:solidFill>
                  <a:latin typeface="Arial"/>
                  <a:ea typeface="Arial"/>
                  <a:cs typeface="Arial"/>
                  <a:sym typeface="Arial"/>
                </a:rPr>
                <a:t>What or who does the author argue is the main cause of the issue?</a:t>
              </a:r>
              <a:endParaRPr/>
            </a:p>
            <a:p>
              <a:pPr marL="457200" marR="0" lvl="1" indent="-387413" algn="l" rtl="0">
                <a:lnSpc>
                  <a:spcPct val="100000"/>
                </a:lnSpc>
                <a:spcBef>
                  <a:spcPts val="0"/>
                </a:spcBef>
                <a:spcAft>
                  <a:spcPts val="0"/>
                </a:spcAft>
                <a:buClr>
                  <a:srgbClr val="4A4849"/>
                </a:buClr>
                <a:buSzPts val="2501"/>
                <a:buFont typeface="Arial"/>
                <a:buChar char="•"/>
              </a:pPr>
              <a:r>
                <a:rPr lang="en-US" sz="2501" b="0" i="0" u="none" strike="noStrike" cap="none">
                  <a:solidFill>
                    <a:srgbClr val="4A4849"/>
                  </a:solidFill>
                  <a:latin typeface="Arial"/>
                  <a:ea typeface="Arial"/>
                  <a:cs typeface="Arial"/>
                  <a:sym typeface="Arial"/>
                </a:rPr>
                <a:t>Do you agree with their argument? Why or why not?</a:t>
              </a:r>
              <a:endParaRPr/>
            </a:p>
            <a:p>
              <a:pPr marL="457200" marR="0" lvl="1" indent="-387413" algn="l" rtl="0">
                <a:lnSpc>
                  <a:spcPct val="100000"/>
                </a:lnSpc>
                <a:spcBef>
                  <a:spcPts val="0"/>
                </a:spcBef>
                <a:spcAft>
                  <a:spcPts val="0"/>
                </a:spcAft>
                <a:buClr>
                  <a:srgbClr val="4A4849"/>
                </a:buClr>
                <a:buSzPts val="2501"/>
                <a:buFont typeface="Arial"/>
                <a:buChar char="•"/>
              </a:pPr>
              <a:r>
                <a:rPr lang="en-US" sz="2501" b="0" i="0" u="none" strike="noStrike" cap="none">
                  <a:solidFill>
                    <a:srgbClr val="4A4849"/>
                  </a:solidFill>
                  <a:latin typeface="Arial"/>
                  <a:ea typeface="Arial"/>
                  <a:cs typeface="Arial"/>
                  <a:sym typeface="Arial"/>
                </a:rPr>
                <a:t>Is there anything missing from their argument? Are there other factors at play that might be preventing CJ policy?</a:t>
              </a:r>
              <a:endParaRPr/>
            </a:p>
            <a:p>
              <a:pPr marL="457200" marR="0" lvl="1" indent="-387413" algn="l" rtl="0">
                <a:lnSpc>
                  <a:spcPct val="100000"/>
                </a:lnSpc>
                <a:spcBef>
                  <a:spcPts val="0"/>
                </a:spcBef>
                <a:spcAft>
                  <a:spcPts val="0"/>
                </a:spcAft>
                <a:buClr>
                  <a:srgbClr val="4A4849"/>
                </a:buClr>
                <a:buSzPts val="2501"/>
                <a:buFont typeface="Arial"/>
                <a:buChar char="•"/>
              </a:pPr>
              <a:r>
                <a:rPr lang="en-US" sz="2501" b="0" i="0" u="none" strike="noStrike" cap="none">
                  <a:solidFill>
                    <a:srgbClr val="4A4849"/>
                  </a:solidFill>
                  <a:latin typeface="Arial"/>
                  <a:ea typeface="Arial"/>
                  <a:cs typeface="Arial"/>
                  <a:sym typeface="Arial"/>
                </a:rPr>
                <a:t>What solutions are discussed? Do you think they’re viable?</a:t>
              </a:r>
              <a:endParaRPr/>
            </a:p>
          </p:txBody>
        </p:sp>
        <p:sp>
          <p:nvSpPr>
            <p:cNvPr id="349" name="Google Shape;349;p17"/>
            <p:cNvSpPr txBox="1"/>
            <p:nvPr/>
          </p:nvSpPr>
          <p:spPr>
            <a:xfrm>
              <a:off x="0" y="-47625"/>
              <a:ext cx="13592400" cy="513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1" i="0" u="none" strike="noStrike" cap="none">
                  <a:solidFill>
                    <a:srgbClr val="4A4849"/>
                  </a:solidFill>
                  <a:latin typeface="Arial"/>
                  <a:ea typeface="Arial"/>
                  <a:cs typeface="Arial"/>
                  <a:sym typeface="Arial"/>
                </a:rPr>
                <a:t>Read and discuss</a:t>
              </a:r>
              <a:endParaRPr/>
            </a:p>
          </p:txBody>
        </p:sp>
      </p:grpSp>
      <p:grpSp>
        <p:nvGrpSpPr>
          <p:cNvPr id="350" name="Google Shape;350;p17"/>
          <p:cNvGrpSpPr/>
          <p:nvPr/>
        </p:nvGrpSpPr>
        <p:grpSpPr>
          <a:xfrm>
            <a:off x="962025" y="1003725"/>
            <a:ext cx="8746178" cy="458700"/>
            <a:chOff x="962025" y="1003725"/>
            <a:chExt cx="8746178" cy="458700"/>
          </a:xfrm>
        </p:grpSpPr>
        <p:sp>
          <p:nvSpPr>
            <p:cNvPr id="351" name="Google Shape;351;p17"/>
            <p:cNvSpPr/>
            <p:nvPr/>
          </p:nvSpPr>
          <p:spPr>
            <a:xfrm>
              <a:off x="962025" y="1003725"/>
              <a:ext cx="1928700" cy="458700"/>
            </a:xfrm>
            <a:prstGeom prst="roundRect">
              <a:avLst>
                <a:gd name="adj" fmla="val 45896"/>
              </a:avLst>
            </a:prstGeom>
            <a:solidFill>
              <a:srgbClr val="1F49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52" name="Google Shape;352;p17"/>
            <p:cNvSpPr txBox="1"/>
            <p:nvPr/>
          </p:nvSpPr>
          <p:spPr>
            <a:xfrm>
              <a:off x="1181303" y="1079167"/>
              <a:ext cx="85269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FAF6EE"/>
                  </a:solidFill>
                </a:rPr>
                <a:t>ACTIVITY #3</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356"/>
        <p:cNvGrpSpPr/>
        <p:nvPr/>
      </p:nvGrpSpPr>
      <p:grpSpPr>
        <a:xfrm>
          <a:off x="0" y="0"/>
          <a:ext cx="0" cy="0"/>
          <a:chOff x="0" y="0"/>
          <a:chExt cx="0" cy="0"/>
        </a:xfrm>
      </p:grpSpPr>
      <p:sp>
        <p:nvSpPr>
          <p:cNvPr id="357" name="Google Shape;357;p18"/>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358" name="Google Shape;358;p18"/>
          <p:cNvSpPr/>
          <p:nvPr/>
        </p:nvSpPr>
        <p:spPr>
          <a:xfrm>
            <a:off x="12109962"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04467C"/>
          </a:solidFill>
          <a:ln>
            <a:noFill/>
          </a:ln>
        </p:spPr>
      </p:sp>
      <p:sp>
        <p:nvSpPr>
          <p:cNvPr id="359" name="Google Shape;359;p18"/>
          <p:cNvSpPr/>
          <p:nvPr/>
        </p:nvSpPr>
        <p:spPr>
          <a:xfrm>
            <a:off x="12109962" y="0"/>
            <a:ext cx="6178038" cy="9715500"/>
          </a:xfrm>
          <a:custGeom>
            <a:avLst/>
            <a:gdLst/>
            <a:ahLst/>
            <a:cxnLst/>
            <a:rect l="l" t="t" r="r" b="b"/>
            <a:pathLst>
              <a:path w="6178038" h="9715500" extrusionOk="0">
                <a:moveTo>
                  <a:pt x="0" y="0"/>
                </a:moveTo>
                <a:lnTo>
                  <a:pt x="6178038" y="0"/>
                </a:lnTo>
                <a:lnTo>
                  <a:pt x="6178038" y="9715500"/>
                </a:lnTo>
                <a:lnTo>
                  <a:pt x="0" y="9715500"/>
                </a:lnTo>
                <a:lnTo>
                  <a:pt x="0" y="0"/>
                </a:lnTo>
                <a:close/>
              </a:path>
            </a:pathLst>
          </a:custGeom>
          <a:blipFill rotWithShape="1">
            <a:blip r:embed="rId3">
              <a:alphaModFix/>
            </a:blip>
            <a:stretch>
              <a:fillRect l="-1234"/>
            </a:stretch>
          </a:blipFill>
          <a:ln>
            <a:noFill/>
          </a:ln>
        </p:spPr>
      </p:sp>
      <p:grpSp>
        <p:nvGrpSpPr>
          <p:cNvPr id="360" name="Google Shape;360;p18"/>
          <p:cNvGrpSpPr/>
          <p:nvPr/>
        </p:nvGrpSpPr>
        <p:grpSpPr>
          <a:xfrm>
            <a:off x="1028700" y="3818112"/>
            <a:ext cx="10425375" cy="2764522"/>
            <a:chOff x="0" y="104775"/>
            <a:chExt cx="13900500" cy="3686030"/>
          </a:xfrm>
        </p:grpSpPr>
        <p:sp>
          <p:nvSpPr>
            <p:cNvPr id="361" name="Google Shape;361;p18"/>
            <p:cNvSpPr txBox="1"/>
            <p:nvPr/>
          </p:nvSpPr>
          <p:spPr>
            <a:xfrm>
              <a:off x="0" y="104775"/>
              <a:ext cx="13900500" cy="222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0831" b="1" i="0" u="none" strike="noStrike" cap="none">
                  <a:solidFill>
                    <a:srgbClr val="4A4849"/>
                  </a:solidFill>
                  <a:latin typeface="Arial"/>
                  <a:ea typeface="Arial"/>
                  <a:cs typeface="Arial"/>
                  <a:sym typeface="Arial"/>
                </a:rPr>
                <a:t>Solutions</a:t>
              </a:r>
              <a:endParaRPr/>
            </a:p>
          </p:txBody>
        </p:sp>
        <p:sp>
          <p:nvSpPr>
            <p:cNvPr id="362" name="Google Shape;362;p18"/>
            <p:cNvSpPr txBox="1"/>
            <p:nvPr/>
          </p:nvSpPr>
          <p:spPr>
            <a:xfrm>
              <a:off x="0" y="3134105"/>
              <a:ext cx="13528500" cy="656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b="1" i="0" u="none" strike="noStrike" cap="none">
                  <a:solidFill>
                    <a:srgbClr val="4A4849"/>
                  </a:solidFill>
                  <a:latin typeface="Arial"/>
                  <a:ea typeface="Arial"/>
                  <a:cs typeface="Arial"/>
                  <a:sym typeface="Arial"/>
                </a:rPr>
                <a:t>PART 4</a:t>
              </a:r>
              <a:endParaRPr/>
            </a:p>
          </p:txBody>
        </p:sp>
      </p:grpSp>
      <p:sp>
        <p:nvSpPr>
          <p:cNvPr id="363" name="Google Shape;363;p18"/>
          <p:cNvSpPr txBox="1"/>
          <p:nvPr/>
        </p:nvSpPr>
        <p:spPr>
          <a:xfrm>
            <a:off x="11644574" y="9862650"/>
            <a:ext cx="7108800" cy="277200"/>
          </a:xfrm>
          <a:prstGeom prst="rect">
            <a:avLst/>
          </a:prstGeom>
          <a:noFill/>
          <a:ln>
            <a:noFill/>
          </a:ln>
        </p:spPr>
        <p:txBody>
          <a:bodyPr spcFirstLastPara="1" wrap="square" lIns="0" tIns="0" rIns="0" bIns="0" anchor="t" anchorCtr="0">
            <a:spAutoFit/>
          </a:bodyPr>
          <a:lstStyle/>
          <a:p>
            <a:pPr marL="0" marR="0" lvl="0" indent="0" algn="ctr" rtl="0">
              <a:lnSpc>
                <a:spcPct val="139975"/>
              </a:lnSpc>
              <a:spcBef>
                <a:spcPts val="0"/>
              </a:spcBef>
              <a:spcAft>
                <a:spcPts val="0"/>
              </a:spcAft>
              <a:buNone/>
            </a:pPr>
            <a:r>
              <a:rPr lang="en-US" sz="1800" b="0" i="1"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a:t>
            </a:r>
            <a:r>
              <a:rPr lang="en-US" sz="1800">
                <a:solidFill>
                  <a:schemeClr val="lt1"/>
                </a:solidFill>
              </a:rPr>
              <a:t>Photo courtesy of </a:t>
            </a:r>
            <a:r>
              <a:rPr lang="en-US" sz="1800" u="sng">
                <a:solidFill>
                  <a:srgbClr val="0000FF"/>
                </a:solidFill>
                <a:hlinkClick r:id="rId5">
                  <a:extLst>
                    <a:ext uri="{A12FA001-AC4F-418D-AE19-62706E023703}">
                      <ahyp:hlinkClr xmlns:ahyp="http://schemas.microsoft.com/office/drawing/2018/hyperlinkcolor" val="tx"/>
                    </a:ext>
                  </a:extLst>
                </a:hlinkClick>
              </a:rPr>
              <a:t>Alan Cleaver</a:t>
            </a:r>
            <a:r>
              <a:rPr lang="en-US" sz="1800">
                <a:solidFill>
                  <a:srgbClr val="0000FF"/>
                </a:solidFill>
              </a:rPr>
              <a:t> </a:t>
            </a:r>
            <a:r>
              <a:rPr lang="en-US" sz="1800">
                <a:solidFill>
                  <a:schemeClr val="lt1"/>
                </a:solidFill>
              </a:rPr>
              <a:t>on Flickr. License: CC BY.</a:t>
            </a:r>
            <a:endParaRPr sz="180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367"/>
        <p:cNvGrpSpPr/>
        <p:nvPr/>
      </p:nvGrpSpPr>
      <p:grpSpPr>
        <a:xfrm>
          <a:off x="0" y="0"/>
          <a:ext cx="0" cy="0"/>
          <a:chOff x="0" y="0"/>
          <a:chExt cx="0" cy="0"/>
        </a:xfrm>
      </p:grpSpPr>
      <p:sp>
        <p:nvSpPr>
          <p:cNvPr id="368" name="Google Shape;368;p19"/>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369" name="Google Shape;369;p19"/>
          <p:cNvSpPr/>
          <p:nvPr/>
        </p:nvSpPr>
        <p:spPr>
          <a:xfrm>
            <a:off x="12109962"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04467C"/>
          </a:solidFill>
          <a:ln>
            <a:noFill/>
          </a:ln>
        </p:spPr>
      </p:sp>
      <p:grpSp>
        <p:nvGrpSpPr>
          <p:cNvPr id="370" name="Google Shape;370;p19"/>
          <p:cNvGrpSpPr/>
          <p:nvPr/>
        </p:nvGrpSpPr>
        <p:grpSpPr>
          <a:xfrm>
            <a:off x="962025" y="1116806"/>
            <a:ext cx="10757475" cy="7907058"/>
            <a:chOff x="0" y="66675"/>
            <a:chExt cx="14343300" cy="10542745"/>
          </a:xfrm>
        </p:grpSpPr>
        <p:sp>
          <p:nvSpPr>
            <p:cNvPr id="371" name="Google Shape;371;p19"/>
            <p:cNvSpPr txBox="1"/>
            <p:nvPr/>
          </p:nvSpPr>
          <p:spPr>
            <a:xfrm>
              <a:off x="0" y="66675"/>
              <a:ext cx="14343300" cy="1436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Combat Gerrymandering</a:t>
              </a:r>
              <a:endParaRPr/>
            </a:p>
          </p:txBody>
        </p:sp>
        <p:sp>
          <p:nvSpPr>
            <p:cNvPr id="372" name="Google Shape;372;p19"/>
            <p:cNvSpPr txBox="1"/>
            <p:nvPr/>
          </p:nvSpPr>
          <p:spPr>
            <a:xfrm>
              <a:off x="0" y="2701215"/>
              <a:ext cx="14238900" cy="1601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“Gerrymandering is when the lines are drawn to manipulate the boundaries to predetermine the outcome of elections, hindering voters from voicing their interests through their votes.” (</a:t>
              </a:r>
              <a:r>
                <a:rPr lang="en-US" sz="2601" b="0" i="0" u="sng" strike="noStrike" cap="none">
                  <a:solidFill>
                    <a:srgbClr val="4A4849"/>
                  </a:solidFill>
                  <a:latin typeface="Arial"/>
                  <a:ea typeface="Arial"/>
                  <a:cs typeface="Arial"/>
                  <a:sym typeface="Arial"/>
                  <a:hlinkClick r:id="rId3">
                    <a:extLst>
                      <a:ext uri="{A12FA001-AC4F-418D-AE19-62706E023703}">
                        <ahyp:hlinkClr xmlns:ahyp="http://schemas.microsoft.com/office/drawing/2018/hyperlinkcolor" val="tx"/>
                      </a:ext>
                    </a:extLst>
                  </a:hlinkClick>
                </a:rPr>
                <a:t>ACLU</a:t>
              </a:r>
              <a:r>
                <a:rPr lang="en-US" sz="2601" b="0" i="0" u="none" strike="noStrike" cap="none">
                  <a:solidFill>
                    <a:srgbClr val="4A4849"/>
                  </a:solidFill>
                  <a:latin typeface="Arial"/>
                  <a:ea typeface="Arial"/>
                  <a:cs typeface="Arial"/>
                  <a:sym typeface="Arial"/>
                </a:rPr>
                <a:t>)</a:t>
              </a:r>
              <a:endParaRPr/>
            </a:p>
          </p:txBody>
        </p:sp>
        <p:sp>
          <p:nvSpPr>
            <p:cNvPr id="373" name="Google Shape;373;p19"/>
            <p:cNvSpPr txBox="1"/>
            <p:nvPr/>
          </p:nvSpPr>
          <p:spPr>
            <a:xfrm>
              <a:off x="0" y="5895719"/>
              <a:ext cx="14238900" cy="2135100"/>
            </a:xfrm>
            <a:prstGeom prst="rect">
              <a:avLst/>
            </a:prstGeom>
            <a:noFill/>
            <a:ln>
              <a:noFill/>
            </a:ln>
          </p:spPr>
          <p:txBody>
            <a:bodyPr spcFirstLastPara="1" wrap="square" lIns="0" tIns="0" rIns="0" bIns="0" anchor="t" anchorCtr="0">
              <a:spAutoFit/>
            </a:bodyPr>
            <a:lstStyle/>
            <a:p>
              <a:pPr marL="457200" marR="0" lvl="1" indent="-393763" algn="l" rtl="0">
                <a:lnSpc>
                  <a:spcPct val="100000"/>
                </a:lnSpc>
                <a:spcBef>
                  <a:spcPts val="0"/>
                </a:spcBef>
                <a:spcAft>
                  <a:spcPts val="0"/>
                </a:spcAft>
                <a:buClr>
                  <a:srgbClr val="4A4849"/>
                </a:buClr>
                <a:buSzPts val="2601"/>
                <a:buFont typeface="Arial"/>
                <a:buChar char="•"/>
              </a:pPr>
              <a:r>
                <a:rPr lang="en-US" sz="2601" b="0" i="0" u="none" strike="noStrike" cap="none">
                  <a:solidFill>
                    <a:srgbClr val="4A4849"/>
                  </a:solidFill>
                  <a:latin typeface="Arial"/>
                  <a:ea typeface="Arial"/>
                  <a:cs typeface="Arial"/>
                  <a:sym typeface="Arial"/>
                </a:rPr>
                <a:t>Reform (i.e. regulations)</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none" strike="noStrike" cap="none">
                  <a:solidFill>
                    <a:srgbClr val="4A4849"/>
                  </a:solidFill>
                  <a:latin typeface="Arial"/>
                  <a:ea typeface="Arial"/>
                  <a:cs typeface="Arial"/>
                  <a:sym typeface="Arial"/>
                </a:rPr>
                <a:t>Redesign (i.e. redistricting committees)</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sng" strike="noStrike" cap="none">
                  <a:solidFill>
                    <a:srgbClr val="4A4849"/>
                  </a:solidFill>
                  <a:latin typeface="Arial"/>
                  <a:ea typeface="Arial"/>
                  <a:cs typeface="Arial"/>
                  <a:sym typeface="Arial"/>
                  <a:hlinkClick r:id="rId4">
                    <a:extLst>
                      <a:ext uri="{A12FA001-AC4F-418D-AE19-62706E023703}">
                        <ahyp:hlinkClr xmlns:ahyp="http://schemas.microsoft.com/office/drawing/2018/hyperlinkcolor" val="tx"/>
                      </a:ext>
                    </a:extLst>
                  </a:hlinkClick>
                </a:rPr>
                <a:t>Use web tools to identify gerrymandered maps</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sng" strike="noStrike" cap="none">
                  <a:solidFill>
                    <a:srgbClr val="4A4849"/>
                  </a:solidFill>
                  <a:latin typeface="Arial"/>
                  <a:ea typeface="Arial"/>
                  <a:cs typeface="Arial"/>
                  <a:sym typeface="Arial"/>
                  <a:hlinkClick r:id="rId4">
                    <a:extLst>
                      <a:ext uri="{A12FA001-AC4F-418D-AE19-62706E023703}">
                        <ahyp:hlinkClr xmlns:ahyp="http://schemas.microsoft.com/office/drawing/2018/hyperlinkcolor" val="tx"/>
                      </a:ext>
                    </a:extLst>
                  </a:hlinkClick>
                </a:rPr>
                <a:t>Federal legislation that bans gerrymandering</a:t>
              </a:r>
              <a:endParaRPr/>
            </a:p>
          </p:txBody>
        </p:sp>
        <p:sp>
          <p:nvSpPr>
            <p:cNvPr id="374" name="Google Shape;374;p19"/>
            <p:cNvSpPr txBox="1"/>
            <p:nvPr/>
          </p:nvSpPr>
          <p:spPr>
            <a:xfrm>
              <a:off x="0" y="2009412"/>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Definition of gerrymandering</a:t>
              </a:r>
              <a:endParaRPr/>
            </a:p>
          </p:txBody>
        </p:sp>
        <p:sp>
          <p:nvSpPr>
            <p:cNvPr id="375" name="Google Shape;375;p19"/>
            <p:cNvSpPr txBox="1"/>
            <p:nvPr/>
          </p:nvSpPr>
          <p:spPr>
            <a:xfrm>
              <a:off x="0" y="5203916"/>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Ways to combat gerrymandering</a:t>
              </a:r>
              <a:endParaRPr/>
            </a:p>
          </p:txBody>
        </p:sp>
        <p:sp>
          <p:nvSpPr>
            <p:cNvPr id="376" name="Google Shape;376;p19"/>
            <p:cNvSpPr txBox="1"/>
            <p:nvPr/>
          </p:nvSpPr>
          <p:spPr>
            <a:xfrm>
              <a:off x="0" y="9008020"/>
              <a:ext cx="14238900" cy="1601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Republicans won as many as 22 additional House seats due to redistricting in 2016, giving them a 10% margin in seats despite only receiving 1% more of the total votes nationwide. </a:t>
              </a:r>
              <a:r>
                <a:rPr lang="en-US" sz="2601" b="0" i="0" u="none" strike="noStrike" cap="none">
                  <a:solidFill>
                    <a:srgbClr val="4A4849"/>
                  </a:solidFill>
                  <a:latin typeface="Arial"/>
                  <a:ea typeface="Arial"/>
                  <a:cs typeface="Arial"/>
                  <a:sym typeface="Arial"/>
                </a:rPr>
                <a:t>(</a:t>
              </a:r>
              <a:r>
                <a:rPr lang="en-US" sz="2601" b="0" i="0" u="sng" strike="noStrike" cap="none">
                  <a:solidFill>
                    <a:srgbClr val="4A4849"/>
                  </a:solidFill>
                  <a:latin typeface="Arial"/>
                  <a:ea typeface="Arial"/>
                  <a:cs typeface="Arial"/>
                  <a:sym typeface="Arial"/>
                  <a:hlinkClick r:id="rId5">
                    <a:extLst>
                      <a:ext uri="{A12FA001-AC4F-418D-AE19-62706E023703}">
                        <ahyp:hlinkClr xmlns:ahyp="http://schemas.microsoft.com/office/drawing/2018/hyperlinkcolor" val="tx"/>
                      </a:ext>
                    </a:extLst>
                  </a:hlinkClick>
                </a:rPr>
                <a:t>Lieb, 2017</a:t>
              </a:r>
              <a:r>
                <a:rPr lang="en-US" sz="2601" b="0" i="0" u="none" strike="noStrike" cap="none">
                  <a:solidFill>
                    <a:srgbClr val="4A4849"/>
                  </a:solidFill>
                  <a:latin typeface="Arial"/>
                  <a:ea typeface="Arial"/>
                  <a:cs typeface="Arial"/>
                  <a:sym typeface="Arial"/>
                </a:rPr>
                <a:t>)</a:t>
              </a:r>
              <a:endParaRPr/>
            </a:p>
          </p:txBody>
        </p:sp>
      </p:grpSp>
      <p:grpSp>
        <p:nvGrpSpPr>
          <p:cNvPr id="377" name="Google Shape;377;p19"/>
          <p:cNvGrpSpPr/>
          <p:nvPr/>
        </p:nvGrpSpPr>
        <p:grpSpPr>
          <a:xfrm>
            <a:off x="12109962" y="-144661"/>
            <a:ext cx="6178038" cy="9860161"/>
            <a:chOff x="0" y="-38100"/>
            <a:chExt cx="1627138" cy="2596915"/>
          </a:xfrm>
        </p:grpSpPr>
        <p:sp>
          <p:nvSpPr>
            <p:cNvPr id="378" name="Google Shape;378;p19"/>
            <p:cNvSpPr/>
            <p:nvPr/>
          </p:nvSpPr>
          <p:spPr>
            <a:xfrm>
              <a:off x="0" y="0"/>
              <a:ext cx="1627138" cy="2558815"/>
            </a:xfrm>
            <a:custGeom>
              <a:avLst/>
              <a:gdLst/>
              <a:ahLst/>
              <a:cxnLst/>
              <a:rect l="l" t="t" r="r" b="b"/>
              <a:pathLst>
                <a:path w="1627138" h="2558815" extrusionOk="0">
                  <a:moveTo>
                    <a:pt x="0" y="0"/>
                  </a:moveTo>
                  <a:lnTo>
                    <a:pt x="1627138" y="0"/>
                  </a:lnTo>
                  <a:lnTo>
                    <a:pt x="1627138" y="2558815"/>
                  </a:lnTo>
                  <a:lnTo>
                    <a:pt x="0" y="2558815"/>
                  </a:lnTo>
                  <a:close/>
                </a:path>
              </a:pathLst>
            </a:custGeom>
            <a:solidFill>
              <a:srgbClr val="FFFFFF"/>
            </a:solidFill>
            <a:ln>
              <a:noFill/>
            </a:ln>
          </p:spPr>
        </p:sp>
        <p:sp>
          <p:nvSpPr>
            <p:cNvPr id="379" name="Google Shape;379;p19"/>
            <p:cNvSpPr txBox="1"/>
            <p:nvPr/>
          </p:nvSpPr>
          <p:spPr>
            <a:xfrm>
              <a:off x="0" y="-38100"/>
              <a:ext cx="1627138" cy="2596915"/>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80" name="Google Shape;380;p19"/>
          <p:cNvSpPr/>
          <p:nvPr/>
        </p:nvSpPr>
        <p:spPr>
          <a:xfrm>
            <a:off x="12186431" y="1374771"/>
            <a:ext cx="6025100" cy="7481317"/>
          </a:xfrm>
          <a:custGeom>
            <a:avLst/>
            <a:gdLst/>
            <a:ahLst/>
            <a:cxnLst/>
            <a:rect l="l" t="t" r="r" b="b"/>
            <a:pathLst>
              <a:path w="6025100" h="7481317" extrusionOk="0">
                <a:moveTo>
                  <a:pt x="0" y="0"/>
                </a:moveTo>
                <a:lnTo>
                  <a:pt x="6025100" y="0"/>
                </a:lnTo>
                <a:lnTo>
                  <a:pt x="6025100" y="7481317"/>
                </a:lnTo>
                <a:lnTo>
                  <a:pt x="0" y="7481317"/>
                </a:lnTo>
                <a:lnTo>
                  <a:pt x="0" y="0"/>
                </a:lnTo>
                <a:close/>
              </a:path>
            </a:pathLst>
          </a:custGeom>
          <a:blipFill rotWithShape="1">
            <a:blip r:embed="rId6">
              <a:alphaModFix/>
            </a:blip>
            <a:stretch>
              <a:fillRect/>
            </a:stretch>
          </a:blipFill>
          <a:ln>
            <a:noFill/>
          </a:ln>
        </p:spPr>
      </p:sp>
      <p:sp>
        <p:nvSpPr>
          <p:cNvPr id="381" name="Google Shape;381;p19"/>
          <p:cNvSpPr txBox="1"/>
          <p:nvPr/>
        </p:nvSpPr>
        <p:spPr>
          <a:xfrm>
            <a:off x="962025" y="9801012"/>
            <a:ext cx="10679100" cy="400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1" u="none" strike="noStrike" cap="none">
                <a:solidFill>
                  <a:srgbClr val="FAF6EE"/>
                </a:solidFill>
                <a:latin typeface="Arial"/>
                <a:ea typeface="Arial"/>
                <a:cs typeface="Arial"/>
                <a:sym typeface="Arial"/>
              </a:rPr>
              <a:t>For more on gerrymandering see the </a:t>
            </a:r>
            <a:r>
              <a:rPr lang="en-US" sz="2601" b="0" i="1" u="sng" strike="noStrike" cap="none">
                <a:solidFill>
                  <a:srgbClr val="FAF6EE"/>
                </a:solidFill>
                <a:latin typeface="Arial"/>
                <a:ea typeface="Arial"/>
                <a:cs typeface="Arial"/>
                <a:sym typeface="Arial"/>
                <a:hlinkClick r:id="rId7">
                  <a:extLst>
                    <a:ext uri="{A12FA001-AC4F-418D-AE19-62706E023703}">
                      <ahyp:hlinkClr xmlns:ahyp="http://schemas.microsoft.com/office/drawing/2018/hyperlinkcolor" val="tx"/>
                    </a:ext>
                  </a:extLst>
                </a:hlinkClick>
              </a:rPr>
              <a:t>Brennan Center for Justice</a:t>
            </a:r>
            <a:endParaRPr/>
          </a:p>
        </p:txBody>
      </p:sp>
      <p:sp>
        <p:nvSpPr>
          <p:cNvPr id="382" name="Google Shape;382;p19"/>
          <p:cNvSpPr txBox="1"/>
          <p:nvPr/>
        </p:nvSpPr>
        <p:spPr>
          <a:xfrm>
            <a:off x="12463604" y="8856100"/>
            <a:ext cx="5470800" cy="277200"/>
          </a:xfrm>
          <a:prstGeom prst="rect">
            <a:avLst/>
          </a:prstGeom>
          <a:noFill/>
          <a:ln>
            <a:noFill/>
          </a:ln>
        </p:spPr>
        <p:txBody>
          <a:bodyPr spcFirstLastPara="1" wrap="square" lIns="0" tIns="0" rIns="0" bIns="0" anchor="t" anchorCtr="0">
            <a:spAutoFit/>
          </a:bodyPr>
          <a:lstStyle/>
          <a:p>
            <a:pPr marL="0" marR="0" lvl="0" indent="0" algn="r" rtl="0">
              <a:lnSpc>
                <a:spcPct val="139977"/>
              </a:lnSpc>
              <a:spcBef>
                <a:spcPts val="0"/>
              </a:spcBef>
              <a:spcAft>
                <a:spcPts val="0"/>
              </a:spcAft>
              <a:buNone/>
            </a:pPr>
            <a:r>
              <a:rPr lang="en-US" sz="1801">
                <a:solidFill>
                  <a:srgbClr val="4A4849"/>
                </a:solidFill>
              </a:rPr>
              <a:t>Image retrieved from </a:t>
            </a:r>
            <a:r>
              <a:rPr lang="en-US" sz="1801" u="sng">
                <a:solidFill>
                  <a:srgbClr val="4A4849"/>
                </a:solidFill>
                <a:hlinkClick r:id="rId5">
                  <a:extLst>
                    <a:ext uri="{A12FA001-AC4F-418D-AE19-62706E023703}">
                      <ahyp:hlinkClr xmlns:ahyp="http://schemas.microsoft.com/office/drawing/2018/hyperlinkcolor" val="tx"/>
                    </a:ext>
                  </a:extLst>
                </a:hlinkClick>
              </a:rPr>
              <a:t>AP News</a:t>
            </a:r>
            <a:endParaRPr>
              <a:solidFill>
                <a:srgbClr val="4A484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100"/>
        <p:cNvGrpSpPr/>
        <p:nvPr/>
      </p:nvGrpSpPr>
      <p:grpSpPr>
        <a:xfrm>
          <a:off x="0" y="0"/>
          <a:ext cx="0" cy="0"/>
          <a:chOff x="0" y="0"/>
          <a:chExt cx="0" cy="0"/>
        </a:xfrm>
      </p:grpSpPr>
      <p:sp>
        <p:nvSpPr>
          <p:cNvPr id="101" name="Google Shape;101;p2"/>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102" name="Google Shape;102;p2"/>
          <p:cNvSpPr/>
          <p:nvPr/>
        </p:nvSpPr>
        <p:spPr>
          <a:xfrm>
            <a:off x="12109962" y="9715500"/>
            <a:ext cx="6178038" cy="571500"/>
          </a:xfrm>
          <a:custGeom>
            <a:avLst/>
            <a:gdLst/>
            <a:ahLst/>
            <a:cxnLst/>
            <a:rect l="l" t="t" r="r" b="b"/>
            <a:pathLst>
              <a:path w="1627138" h="150519" extrusionOk="0">
                <a:moveTo>
                  <a:pt x="0" y="0"/>
                </a:moveTo>
                <a:lnTo>
                  <a:pt x="1627138" y="0"/>
                </a:lnTo>
                <a:lnTo>
                  <a:pt x="1627138" y="150519"/>
                </a:lnTo>
                <a:lnTo>
                  <a:pt x="0" y="150519"/>
                </a:lnTo>
                <a:close/>
              </a:path>
            </a:pathLst>
          </a:custGeom>
          <a:solidFill>
            <a:srgbClr val="04467C"/>
          </a:solidFill>
          <a:ln>
            <a:noFill/>
          </a:ln>
        </p:spPr>
      </p:sp>
      <p:sp>
        <p:nvSpPr>
          <p:cNvPr id="103" name="Google Shape;103;p2"/>
          <p:cNvSpPr/>
          <p:nvPr/>
        </p:nvSpPr>
        <p:spPr>
          <a:xfrm>
            <a:off x="12109962" y="0"/>
            <a:ext cx="6465708" cy="9715500"/>
          </a:xfrm>
          <a:custGeom>
            <a:avLst/>
            <a:gdLst/>
            <a:ahLst/>
            <a:cxnLst/>
            <a:rect l="l" t="t" r="r" b="b"/>
            <a:pathLst>
              <a:path w="6465708" h="9715500" extrusionOk="0">
                <a:moveTo>
                  <a:pt x="0" y="0"/>
                </a:moveTo>
                <a:lnTo>
                  <a:pt x="6465708" y="0"/>
                </a:lnTo>
                <a:lnTo>
                  <a:pt x="6465708" y="9715500"/>
                </a:lnTo>
                <a:lnTo>
                  <a:pt x="0" y="9715500"/>
                </a:lnTo>
                <a:lnTo>
                  <a:pt x="0" y="0"/>
                </a:lnTo>
                <a:close/>
              </a:path>
            </a:pathLst>
          </a:custGeom>
          <a:blipFill rotWithShape="1">
            <a:blip r:embed="rId3">
              <a:alphaModFix/>
            </a:blip>
            <a:stretch>
              <a:fillRect l="-98059" r="-27318"/>
            </a:stretch>
          </a:blipFill>
          <a:ln>
            <a:noFill/>
          </a:ln>
        </p:spPr>
      </p:sp>
      <p:sp>
        <p:nvSpPr>
          <p:cNvPr id="104" name="Google Shape;104;p2"/>
          <p:cNvSpPr txBox="1"/>
          <p:nvPr/>
        </p:nvSpPr>
        <p:spPr>
          <a:xfrm>
            <a:off x="12109962" y="8999338"/>
            <a:ext cx="6178200" cy="716100"/>
          </a:xfrm>
          <a:prstGeom prst="rect">
            <a:avLst/>
          </a:prstGeom>
          <a:noFill/>
          <a:ln>
            <a:noFill/>
          </a:ln>
        </p:spPr>
        <p:txBody>
          <a:bodyPr spcFirstLastPara="1" wrap="square" lIns="50800" tIns="50800" rIns="50800" bIns="50800" anchor="ctr" anchorCtr="0">
            <a:noAutofit/>
          </a:bodyPr>
          <a:lstStyle/>
          <a:p>
            <a:pPr marL="0" marR="0" lvl="0" indent="0" algn="ctr" rtl="0">
              <a:lnSpc>
                <a:spcPct val="140025"/>
              </a:lnSpc>
              <a:spcBef>
                <a:spcPts val="0"/>
              </a:spcBef>
              <a:spcAft>
                <a:spcPts val="0"/>
              </a:spcAft>
              <a:buNone/>
            </a:pPr>
            <a:r>
              <a:rPr lang="en-US" sz="1599" b="0" i="0" u="none" strike="noStrike" cap="none">
                <a:solidFill>
                  <a:srgbClr val="FFFFFF"/>
                </a:solidFill>
                <a:latin typeface="Arial"/>
                <a:ea typeface="Arial"/>
                <a:cs typeface="Arial"/>
                <a:sym typeface="Arial"/>
              </a:rPr>
              <a:t>Photo by </a:t>
            </a:r>
            <a:r>
              <a:rPr lang="en-US" sz="1599" b="0" i="0" u="sng" strike="noStrike" cap="none">
                <a:solidFill>
                  <a:srgbClr val="FFFFFF"/>
                </a:solidFill>
                <a:latin typeface="Arial"/>
                <a:ea typeface="Arial"/>
                <a:cs typeface="Arial"/>
                <a:sym typeface="Arial"/>
                <a:hlinkClick r:id="rId4">
                  <a:extLst>
                    <a:ext uri="{A12FA001-AC4F-418D-AE19-62706E023703}">
                      <ahyp:hlinkClr xmlns:ahyp="http://schemas.microsoft.com/office/drawing/2018/hyperlinkcolor" val="tx"/>
                    </a:ext>
                  </a:extLst>
                </a:hlinkClick>
              </a:rPr>
              <a:t>Harold Mendoza</a:t>
            </a:r>
            <a:r>
              <a:rPr lang="en-US" sz="1599" b="0" i="0" u="none" strike="noStrike" cap="none">
                <a:solidFill>
                  <a:srgbClr val="FFFFFF"/>
                </a:solidFill>
                <a:latin typeface="Arial"/>
                <a:ea typeface="Arial"/>
                <a:cs typeface="Arial"/>
                <a:sym typeface="Arial"/>
              </a:rPr>
              <a:t> on </a:t>
            </a:r>
            <a:r>
              <a:rPr lang="en-US" sz="1599" b="0" i="0" u="sng" strike="noStrike" cap="none">
                <a:solidFill>
                  <a:srgbClr val="FFFFFF"/>
                </a:solidFill>
                <a:latin typeface="Arial"/>
                <a:ea typeface="Arial"/>
                <a:cs typeface="Arial"/>
                <a:sym typeface="Arial"/>
                <a:hlinkClick r:id="rId5">
                  <a:extLst>
                    <a:ext uri="{A12FA001-AC4F-418D-AE19-62706E023703}">
                      <ahyp:hlinkClr xmlns:ahyp="http://schemas.microsoft.com/office/drawing/2018/hyperlinkcolor" val="tx"/>
                    </a:ext>
                  </a:extLst>
                </a:hlinkClick>
              </a:rPr>
              <a:t>Unsplash</a:t>
            </a:r>
            <a:endParaRPr/>
          </a:p>
        </p:txBody>
      </p:sp>
      <p:sp>
        <p:nvSpPr>
          <p:cNvPr id="105" name="Google Shape;105;p2"/>
          <p:cNvSpPr txBox="1"/>
          <p:nvPr/>
        </p:nvSpPr>
        <p:spPr>
          <a:xfrm>
            <a:off x="1028700" y="1095375"/>
            <a:ext cx="10757400" cy="10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What’s in this module?</a:t>
            </a:r>
            <a:endParaRPr/>
          </a:p>
        </p:txBody>
      </p:sp>
      <p:sp>
        <p:nvSpPr>
          <p:cNvPr id="106" name="Google Shape;106;p2"/>
          <p:cNvSpPr txBox="1"/>
          <p:nvPr/>
        </p:nvSpPr>
        <p:spPr>
          <a:xfrm>
            <a:off x="1028700" y="3042705"/>
            <a:ext cx="10679100" cy="2001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This module consists of 5 parts that introduce the connection between democracy and climate justice, consider the link between climate justice and voter suppression, explore the effects of the polluter-industrial complex on climate justice, offers solutions, provide additional resources and project options.</a:t>
            </a:r>
            <a:endParaRPr/>
          </a:p>
        </p:txBody>
      </p:sp>
      <p:sp>
        <p:nvSpPr>
          <p:cNvPr id="107" name="Google Shape;107;p2"/>
          <p:cNvSpPr txBox="1"/>
          <p:nvPr/>
        </p:nvSpPr>
        <p:spPr>
          <a:xfrm>
            <a:off x="1028700" y="6267258"/>
            <a:ext cx="3225300" cy="1601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5 parts</a:t>
            </a:r>
            <a:endParaRPr/>
          </a:p>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9 readings</a:t>
            </a:r>
            <a:endParaRPr/>
          </a:p>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5 activities</a:t>
            </a:r>
            <a:endParaRPr/>
          </a:p>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2 optional projects</a:t>
            </a:r>
            <a:endParaRPr/>
          </a:p>
        </p:txBody>
      </p:sp>
      <p:sp>
        <p:nvSpPr>
          <p:cNvPr id="108" name="Google Shape;108;p2"/>
          <p:cNvSpPr txBox="1"/>
          <p:nvPr/>
        </p:nvSpPr>
        <p:spPr>
          <a:xfrm>
            <a:off x="4487333" y="6263356"/>
            <a:ext cx="6343800" cy="1601400"/>
          </a:xfrm>
          <a:prstGeom prst="rect">
            <a:avLst/>
          </a:prstGeom>
          <a:noFill/>
          <a:ln>
            <a:noFill/>
          </a:ln>
        </p:spPr>
        <p:txBody>
          <a:bodyPr spcFirstLastPara="1" wrap="square" lIns="0" tIns="0" rIns="0" bIns="0" anchor="t" anchorCtr="0">
            <a:spAutoFit/>
          </a:bodyPr>
          <a:lstStyle/>
          <a:p>
            <a:pPr marL="457200" marR="0" lvl="1" indent="-393763" algn="l" rtl="0">
              <a:lnSpc>
                <a:spcPct val="100000"/>
              </a:lnSpc>
              <a:spcBef>
                <a:spcPts val="0"/>
              </a:spcBef>
              <a:spcAft>
                <a:spcPts val="0"/>
              </a:spcAft>
              <a:buClr>
                <a:srgbClr val="4A4849"/>
              </a:buClr>
              <a:buSzPts val="2601"/>
              <a:buFont typeface="Arial"/>
              <a:buChar char="•"/>
            </a:pPr>
            <a:r>
              <a:rPr lang="en-US" sz="2601" b="0" i="1" u="sng" strike="noStrike" cap="none">
                <a:solidFill>
                  <a:srgbClr val="4A4849"/>
                </a:solidFill>
                <a:latin typeface="Arial"/>
                <a:ea typeface="Arial"/>
                <a:cs typeface="Arial"/>
                <a:sym typeface="Arial"/>
                <a:hlinkClick r:id="rId6">
                  <a:extLst>
                    <a:ext uri="{A12FA001-AC4F-418D-AE19-62706E023703}">
                      <ahyp:hlinkClr xmlns:ahyp="http://schemas.microsoft.com/office/drawing/2018/hyperlinkcolor" val="tx"/>
                    </a:ext>
                  </a:extLst>
                </a:hlinkClick>
              </a:rPr>
              <a:t>Democracy and the Challenge of Climate Change</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1" u="sng" strike="noStrike" cap="none">
                <a:solidFill>
                  <a:srgbClr val="4A4849"/>
                </a:solidFill>
                <a:latin typeface="Arial"/>
                <a:ea typeface="Arial"/>
                <a:cs typeface="Arial"/>
                <a:sym typeface="Arial"/>
                <a:hlinkClick r:id="rId7">
                  <a:extLst>
                    <a:ext uri="{A12FA001-AC4F-418D-AE19-62706E023703}">
                      <ahyp:hlinkClr xmlns:ahyp="http://schemas.microsoft.com/office/drawing/2018/hyperlinkcolor" val="tx"/>
                    </a:ext>
                  </a:extLst>
                </a:hlinkClick>
              </a:rPr>
              <a:t>Why the Climate Crisis Demands Democracy Reform</a:t>
            </a:r>
            <a:endParaRPr/>
          </a:p>
        </p:txBody>
      </p:sp>
      <p:sp>
        <p:nvSpPr>
          <p:cNvPr id="109" name="Google Shape;109;p2"/>
          <p:cNvSpPr txBox="1"/>
          <p:nvPr/>
        </p:nvSpPr>
        <p:spPr>
          <a:xfrm>
            <a:off x="1028700" y="2523852"/>
            <a:ext cx="10679100" cy="400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Description</a:t>
            </a:r>
            <a:endParaRPr/>
          </a:p>
        </p:txBody>
      </p:sp>
      <p:sp>
        <p:nvSpPr>
          <p:cNvPr id="110" name="Google Shape;110;p2"/>
          <p:cNvSpPr txBox="1"/>
          <p:nvPr/>
        </p:nvSpPr>
        <p:spPr>
          <a:xfrm>
            <a:off x="1028700" y="5748406"/>
            <a:ext cx="3225300" cy="400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Contents</a:t>
            </a:r>
            <a:endParaRPr/>
          </a:p>
        </p:txBody>
      </p:sp>
      <p:sp>
        <p:nvSpPr>
          <p:cNvPr id="111" name="Google Shape;111;p2"/>
          <p:cNvSpPr txBox="1"/>
          <p:nvPr/>
        </p:nvSpPr>
        <p:spPr>
          <a:xfrm>
            <a:off x="4487333" y="5748406"/>
            <a:ext cx="7220700" cy="400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Key Resources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386"/>
        <p:cNvGrpSpPr/>
        <p:nvPr/>
      </p:nvGrpSpPr>
      <p:grpSpPr>
        <a:xfrm>
          <a:off x="0" y="0"/>
          <a:ext cx="0" cy="0"/>
          <a:chOff x="0" y="0"/>
          <a:chExt cx="0" cy="0"/>
        </a:xfrm>
      </p:grpSpPr>
      <p:sp>
        <p:nvSpPr>
          <p:cNvPr id="387" name="Google Shape;387;p20"/>
          <p:cNvSpPr/>
          <p:nvPr/>
        </p:nvSpPr>
        <p:spPr>
          <a:xfrm>
            <a:off x="6568563" y="9715500"/>
            <a:ext cx="12967519" cy="571500"/>
          </a:xfrm>
          <a:custGeom>
            <a:avLst/>
            <a:gdLst/>
            <a:ahLst/>
            <a:cxnLst/>
            <a:rect l="l" t="t" r="r" b="b"/>
            <a:pathLst>
              <a:path w="3415314" h="150519" extrusionOk="0">
                <a:moveTo>
                  <a:pt x="0" y="0"/>
                </a:moveTo>
                <a:lnTo>
                  <a:pt x="3415314" y="0"/>
                </a:lnTo>
                <a:lnTo>
                  <a:pt x="3415314" y="150519"/>
                </a:lnTo>
                <a:lnTo>
                  <a:pt x="0" y="150519"/>
                </a:lnTo>
                <a:close/>
              </a:path>
            </a:pathLst>
          </a:custGeom>
          <a:solidFill>
            <a:srgbClr val="4A4849"/>
          </a:solidFill>
          <a:ln>
            <a:noFill/>
          </a:ln>
        </p:spPr>
      </p:sp>
      <p:sp>
        <p:nvSpPr>
          <p:cNvPr id="388" name="Google Shape;388;p20"/>
          <p:cNvSpPr txBox="1"/>
          <p:nvPr/>
        </p:nvSpPr>
        <p:spPr>
          <a:xfrm>
            <a:off x="1038162" y="1695674"/>
            <a:ext cx="4254000" cy="985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b="1" i="0" u="none" strike="noStrike" cap="none">
                <a:solidFill>
                  <a:srgbClr val="4A4849"/>
                </a:solidFill>
                <a:latin typeface="Arial"/>
                <a:ea typeface="Arial"/>
                <a:cs typeface="Arial"/>
                <a:sym typeface="Arial"/>
              </a:rPr>
              <a:t>REFORM V. REDESIGN DEBATE</a:t>
            </a:r>
            <a:endParaRPr/>
          </a:p>
        </p:txBody>
      </p:sp>
      <p:sp>
        <p:nvSpPr>
          <p:cNvPr id="389" name="Google Shape;389;p20"/>
          <p:cNvSpPr/>
          <p:nvPr/>
        </p:nvSpPr>
        <p:spPr>
          <a:xfrm>
            <a:off x="-540160"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04467C"/>
          </a:solidFill>
          <a:ln>
            <a:noFill/>
          </a:ln>
        </p:spPr>
      </p:sp>
      <p:grpSp>
        <p:nvGrpSpPr>
          <p:cNvPr id="390" name="Google Shape;390;p20"/>
          <p:cNvGrpSpPr/>
          <p:nvPr/>
        </p:nvGrpSpPr>
        <p:grpSpPr>
          <a:xfrm>
            <a:off x="1038162" y="3340406"/>
            <a:ext cx="5179725" cy="4865318"/>
            <a:chOff x="0" y="-47625"/>
            <a:chExt cx="6906300" cy="6487090"/>
          </a:xfrm>
        </p:grpSpPr>
        <p:sp>
          <p:nvSpPr>
            <p:cNvPr id="391" name="Google Shape;391;p20"/>
            <p:cNvSpPr txBox="1"/>
            <p:nvPr/>
          </p:nvSpPr>
          <p:spPr>
            <a:xfrm>
              <a:off x="0" y="622165"/>
              <a:ext cx="6906300" cy="581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0" i="0" u="none" strike="noStrike" cap="none">
                  <a:solidFill>
                    <a:srgbClr val="4A4849"/>
                  </a:solidFill>
                  <a:latin typeface="Arial"/>
                  <a:ea typeface="Arial"/>
                  <a:cs typeface="Arial"/>
                  <a:sym typeface="Arial"/>
                </a:rPr>
                <a:t>Split the class into 2 groups and assign each group one of the following articles:</a:t>
              </a:r>
              <a:endParaRPr/>
            </a:p>
            <a:p>
              <a:pPr marL="457200" marR="0" lvl="1" indent="-330263" algn="l" rtl="0">
                <a:lnSpc>
                  <a:spcPct val="100000"/>
                </a:lnSpc>
                <a:spcBef>
                  <a:spcPts val="1000"/>
                </a:spcBef>
                <a:spcAft>
                  <a:spcPts val="0"/>
                </a:spcAft>
                <a:buClr>
                  <a:srgbClr val="4A4849"/>
                </a:buClr>
                <a:buSzPts val="2501"/>
                <a:buFont typeface="Arial"/>
                <a:buAutoNum type="arabicPeriod"/>
              </a:pPr>
              <a:r>
                <a:rPr lang="en-US" sz="2501" b="0" i="1" u="sng" strike="noStrike" cap="none">
                  <a:solidFill>
                    <a:srgbClr val="4A4849"/>
                  </a:solidFill>
                  <a:latin typeface="Arial"/>
                  <a:ea typeface="Arial"/>
                  <a:cs typeface="Arial"/>
                  <a:sym typeface="Arial"/>
                  <a:hlinkClick r:id="rId3">
                    <a:extLst>
                      <a:ext uri="{A12FA001-AC4F-418D-AE19-62706E023703}">
                        <ahyp:hlinkClr xmlns:ahyp="http://schemas.microsoft.com/office/drawing/2018/hyperlinkcolor" val="tx"/>
                      </a:ext>
                    </a:extLst>
                  </a:hlinkClick>
                </a:rPr>
                <a:t>A Partisan Solution to Partisan Gerrymandering: The Define–Combine Procedure</a:t>
              </a:r>
              <a:r>
                <a:rPr lang="en-US" sz="2501" b="0" i="0" u="none" strike="noStrike" cap="none">
                  <a:solidFill>
                    <a:srgbClr val="4A4849"/>
                  </a:solidFill>
                  <a:latin typeface="Arial"/>
                  <a:ea typeface="Arial"/>
                  <a:cs typeface="Arial"/>
                  <a:sym typeface="Arial"/>
                </a:rPr>
                <a:t> (redesign)</a:t>
              </a:r>
              <a:endParaRPr/>
            </a:p>
            <a:p>
              <a:pPr marL="457200" marR="0" lvl="1" indent="-330263" algn="l" rtl="0">
                <a:lnSpc>
                  <a:spcPct val="100000"/>
                </a:lnSpc>
                <a:spcBef>
                  <a:spcPts val="0"/>
                </a:spcBef>
                <a:spcAft>
                  <a:spcPts val="0"/>
                </a:spcAft>
                <a:buClr>
                  <a:srgbClr val="4A4849"/>
                </a:buClr>
                <a:buSzPts val="2501"/>
                <a:buFont typeface="Arial"/>
                <a:buAutoNum type="arabicPeriod"/>
              </a:pPr>
              <a:r>
                <a:rPr lang="en-US" sz="2501" b="0" i="1" u="sng" strike="noStrike" cap="none">
                  <a:solidFill>
                    <a:srgbClr val="4A4849"/>
                  </a:solidFill>
                  <a:latin typeface="Arial"/>
                  <a:ea typeface="Arial"/>
                  <a:cs typeface="Arial"/>
                  <a:sym typeface="Arial"/>
                  <a:hlinkClick r:id="rId4">
                    <a:extLst>
                      <a:ext uri="{A12FA001-AC4F-418D-AE19-62706E023703}">
                        <ahyp:hlinkClr xmlns:ahyp="http://schemas.microsoft.com/office/drawing/2018/hyperlinkcolor" val="tx"/>
                      </a:ext>
                    </a:extLst>
                  </a:hlinkClick>
                </a:rPr>
                <a:t>Designing Democracy: A Normative and Empirical Analysis of Redistricting Reform</a:t>
              </a:r>
              <a:r>
                <a:rPr lang="en-US" sz="2501" b="0" i="0" u="none" strike="noStrike" cap="none">
                  <a:solidFill>
                    <a:srgbClr val="4A4849"/>
                  </a:solidFill>
                  <a:latin typeface="Arial"/>
                  <a:ea typeface="Arial"/>
                  <a:cs typeface="Arial"/>
                  <a:sym typeface="Arial"/>
                </a:rPr>
                <a:t> (reform)</a:t>
              </a:r>
              <a:endParaRPr/>
            </a:p>
          </p:txBody>
        </p:sp>
        <p:sp>
          <p:nvSpPr>
            <p:cNvPr id="392" name="Google Shape;392;p20"/>
            <p:cNvSpPr txBox="1"/>
            <p:nvPr/>
          </p:nvSpPr>
          <p:spPr>
            <a:xfrm>
              <a:off x="0" y="-47625"/>
              <a:ext cx="6906300" cy="513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1" i="0" u="none" strike="noStrike" cap="none">
                  <a:solidFill>
                    <a:srgbClr val="4A4849"/>
                  </a:solidFill>
                  <a:latin typeface="Arial"/>
                  <a:ea typeface="Arial"/>
                  <a:cs typeface="Arial"/>
                  <a:sym typeface="Arial"/>
                </a:rPr>
                <a:t>Group and assign</a:t>
              </a:r>
              <a:endParaRPr/>
            </a:p>
          </p:txBody>
        </p:sp>
      </p:grpSp>
      <p:grpSp>
        <p:nvGrpSpPr>
          <p:cNvPr id="393" name="Google Shape;393;p20"/>
          <p:cNvGrpSpPr/>
          <p:nvPr/>
        </p:nvGrpSpPr>
        <p:grpSpPr>
          <a:xfrm>
            <a:off x="7065096" y="1631380"/>
            <a:ext cx="10194300" cy="2940443"/>
            <a:chOff x="0" y="-47625"/>
            <a:chExt cx="13592400" cy="3920590"/>
          </a:xfrm>
        </p:grpSpPr>
        <p:sp>
          <p:nvSpPr>
            <p:cNvPr id="394" name="Google Shape;394;p20"/>
            <p:cNvSpPr txBox="1"/>
            <p:nvPr/>
          </p:nvSpPr>
          <p:spPr>
            <a:xfrm>
              <a:off x="0" y="622165"/>
              <a:ext cx="13592400" cy="3250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0" i="0" u="none" strike="noStrike" cap="none">
                  <a:solidFill>
                    <a:srgbClr val="4A4849"/>
                  </a:solidFill>
                  <a:latin typeface="Arial"/>
                  <a:ea typeface="Arial"/>
                  <a:cs typeface="Arial"/>
                  <a:sym typeface="Arial"/>
                </a:rPr>
                <a:t>Each group will use evidence from their assigned reading to debate this question: Which is a better approach to combat gerrymandering: reform or redesign?</a:t>
              </a:r>
              <a:endParaRPr sz="2501" b="0" i="0" u="none" strike="noStrike" cap="none">
                <a:solidFill>
                  <a:srgbClr val="4A4849"/>
                </a:solidFill>
                <a:latin typeface="Arial"/>
                <a:ea typeface="Arial"/>
                <a:cs typeface="Arial"/>
                <a:sym typeface="Arial"/>
              </a:endParaRPr>
            </a:p>
            <a:p>
              <a:pPr marL="0" marR="0" lvl="0" indent="0" algn="l" rtl="0">
                <a:lnSpc>
                  <a:spcPct val="100000"/>
                </a:lnSpc>
                <a:spcBef>
                  <a:spcPts val="1000"/>
                </a:spcBef>
                <a:spcAft>
                  <a:spcPts val="0"/>
                </a:spcAft>
                <a:buNone/>
              </a:pPr>
              <a:r>
                <a:rPr lang="en-US" sz="2501" b="0" i="0" u="none" strike="noStrike" cap="none">
                  <a:solidFill>
                    <a:srgbClr val="4A4849"/>
                  </a:solidFill>
                  <a:latin typeface="Arial"/>
                  <a:ea typeface="Arial"/>
                  <a:cs typeface="Arial"/>
                  <a:sym typeface="Arial"/>
                </a:rPr>
                <a:t>The group that read </a:t>
              </a:r>
              <a:r>
                <a:rPr lang="en-US" sz="2501" b="0" i="1" u="none" strike="noStrike" cap="none">
                  <a:solidFill>
                    <a:srgbClr val="4A4849"/>
                  </a:solidFill>
                  <a:latin typeface="Arial"/>
                  <a:ea typeface="Arial"/>
                  <a:cs typeface="Arial"/>
                  <a:sym typeface="Arial"/>
                </a:rPr>
                <a:t>A Partisan Solution to Partisan Gerrymandering</a:t>
              </a:r>
              <a:r>
                <a:rPr lang="en-US" sz="2501" b="0" i="0" u="none" strike="noStrike" cap="none">
                  <a:solidFill>
                    <a:srgbClr val="4A4849"/>
                  </a:solidFill>
                  <a:latin typeface="Arial"/>
                  <a:ea typeface="Arial"/>
                  <a:cs typeface="Arial"/>
                  <a:sym typeface="Arial"/>
                </a:rPr>
                <a:t> will argue that redesign is a better approach, and the group that read </a:t>
              </a:r>
              <a:r>
                <a:rPr lang="en-US" sz="2501" b="0" i="1" u="none" strike="noStrike" cap="none">
                  <a:solidFill>
                    <a:srgbClr val="4A4849"/>
                  </a:solidFill>
                  <a:latin typeface="Arial"/>
                  <a:ea typeface="Arial"/>
                  <a:cs typeface="Arial"/>
                  <a:sym typeface="Arial"/>
                </a:rPr>
                <a:t>Designing Democracy</a:t>
              </a:r>
              <a:r>
                <a:rPr lang="en-US" sz="2501" b="0" i="0" u="none" strike="noStrike" cap="none">
                  <a:solidFill>
                    <a:srgbClr val="4A4849"/>
                  </a:solidFill>
                  <a:latin typeface="Arial"/>
                  <a:ea typeface="Arial"/>
                  <a:cs typeface="Arial"/>
                  <a:sym typeface="Arial"/>
                </a:rPr>
                <a:t> will argue that reform is a better approach.</a:t>
              </a:r>
              <a:endParaRPr/>
            </a:p>
          </p:txBody>
        </p:sp>
        <p:sp>
          <p:nvSpPr>
            <p:cNvPr id="395" name="Google Shape;395;p20"/>
            <p:cNvSpPr txBox="1"/>
            <p:nvPr/>
          </p:nvSpPr>
          <p:spPr>
            <a:xfrm>
              <a:off x="0" y="-47625"/>
              <a:ext cx="13592400" cy="513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1" i="0" u="none" strike="noStrike" cap="none">
                  <a:solidFill>
                    <a:srgbClr val="4A4849"/>
                  </a:solidFill>
                  <a:latin typeface="Arial"/>
                  <a:ea typeface="Arial"/>
                  <a:cs typeface="Arial"/>
                  <a:sym typeface="Arial"/>
                </a:rPr>
                <a:t>Debate</a:t>
              </a:r>
              <a:endParaRPr/>
            </a:p>
          </p:txBody>
        </p:sp>
      </p:grpSp>
      <p:grpSp>
        <p:nvGrpSpPr>
          <p:cNvPr id="396" name="Google Shape;396;p20"/>
          <p:cNvGrpSpPr/>
          <p:nvPr/>
        </p:nvGrpSpPr>
        <p:grpSpPr>
          <a:xfrm>
            <a:off x="7065096" y="5167201"/>
            <a:ext cx="10194300" cy="1657268"/>
            <a:chOff x="0" y="-47625"/>
            <a:chExt cx="13592400" cy="2209690"/>
          </a:xfrm>
        </p:grpSpPr>
        <p:sp>
          <p:nvSpPr>
            <p:cNvPr id="397" name="Google Shape;397;p20"/>
            <p:cNvSpPr txBox="1"/>
            <p:nvPr/>
          </p:nvSpPr>
          <p:spPr>
            <a:xfrm>
              <a:off x="0" y="622165"/>
              <a:ext cx="13592400" cy="1539900"/>
            </a:xfrm>
            <a:prstGeom prst="rect">
              <a:avLst/>
            </a:prstGeom>
            <a:noFill/>
            <a:ln>
              <a:noFill/>
            </a:ln>
          </p:spPr>
          <p:txBody>
            <a:bodyPr spcFirstLastPara="1" wrap="square" lIns="0" tIns="0" rIns="0" bIns="0" anchor="t" anchorCtr="0">
              <a:spAutoFit/>
            </a:bodyPr>
            <a:lstStyle/>
            <a:p>
              <a:pPr marL="457200" marR="0" lvl="1" indent="-330263" algn="l" rtl="0">
                <a:lnSpc>
                  <a:spcPct val="100000"/>
                </a:lnSpc>
                <a:spcBef>
                  <a:spcPts val="0"/>
                </a:spcBef>
                <a:spcAft>
                  <a:spcPts val="0"/>
                </a:spcAft>
                <a:buClr>
                  <a:srgbClr val="4A4849"/>
                </a:buClr>
                <a:buSzPts val="2501"/>
                <a:buFont typeface="Arial"/>
                <a:buAutoNum type="arabicPeriod"/>
              </a:pPr>
              <a:r>
                <a:rPr lang="en-US" sz="2501" b="0" i="0" u="none" strike="noStrike" cap="none">
                  <a:solidFill>
                    <a:srgbClr val="4A4849"/>
                  </a:solidFill>
                  <a:latin typeface="Arial"/>
                  <a:ea typeface="Arial"/>
                  <a:cs typeface="Arial"/>
                  <a:sym typeface="Arial"/>
                </a:rPr>
                <a:t>Opening statement (10 min for each group)</a:t>
              </a:r>
              <a:endParaRPr/>
            </a:p>
            <a:p>
              <a:pPr marL="457200" marR="0" lvl="1" indent="-330263" algn="l" rtl="0">
                <a:lnSpc>
                  <a:spcPct val="100000"/>
                </a:lnSpc>
                <a:spcBef>
                  <a:spcPts val="0"/>
                </a:spcBef>
                <a:spcAft>
                  <a:spcPts val="0"/>
                </a:spcAft>
                <a:buClr>
                  <a:srgbClr val="4A4849"/>
                </a:buClr>
                <a:buSzPts val="2501"/>
                <a:buFont typeface="Arial"/>
                <a:buAutoNum type="arabicPeriod"/>
              </a:pPr>
              <a:r>
                <a:rPr lang="en-US" sz="2501" b="0" i="0" u="none" strike="noStrike" cap="none">
                  <a:solidFill>
                    <a:srgbClr val="4A4849"/>
                  </a:solidFill>
                  <a:latin typeface="Arial"/>
                  <a:ea typeface="Arial"/>
                  <a:cs typeface="Arial"/>
                  <a:sym typeface="Arial"/>
                </a:rPr>
                <a:t>Group discussion and prepare response (5 min)</a:t>
              </a:r>
              <a:endParaRPr/>
            </a:p>
            <a:p>
              <a:pPr marL="457200" marR="0" lvl="1" indent="-330263" algn="l" rtl="0">
                <a:lnSpc>
                  <a:spcPct val="100000"/>
                </a:lnSpc>
                <a:spcBef>
                  <a:spcPts val="0"/>
                </a:spcBef>
                <a:spcAft>
                  <a:spcPts val="0"/>
                </a:spcAft>
                <a:buClr>
                  <a:srgbClr val="4A4849"/>
                </a:buClr>
                <a:buSzPts val="2501"/>
                <a:buFont typeface="Arial"/>
                <a:buAutoNum type="arabicPeriod"/>
              </a:pPr>
              <a:r>
                <a:rPr lang="en-US" sz="2501" b="0" i="0" u="none" strike="noStrike" cap="none">
                  <a:solidFill>
                    <a:srgbClr val="4A4849"/>
                  </a:solidFill>
                  <a:latin typeface="Arial"/>
                  <a:ea typeface="Arial"/>
                  <a:cs typeface="Arial"/>
                  <a:sym typeface="Arial"/>
                </a:rPr>
                <a:t>Response (5 min for each group)</a:t>
              </a:r>
              <a:endParaRPr/>
            </a:p>
          </p:txBody>
        </p:sp>
        <p:sp>
          <p:nvSpPr>
            <p:cNvPr id="398" name="Google Shape;398;p20"/>
            <p:cNvSpPr txBox="1"/>
            <p:nvPr/>
          </p:nvSpPr>
          <p:spPr>
            <a:xfrm>
              <a:off x="0" y="-47625"/>
              <a:ext cx="13592400" cy="513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1" i="0" u="none" strike="noStrike" cap="none">
                  <a:solidFill>
                    <a:srgbClr val="4A4849"/>
                  </a:solidFill>
                  <a:latin typeface="Arial"/>
                  <a:ea typeface="Arial"/>
                  <a:cs typeface="Arial"/>
                  <a:sym typeface="Arial"/>
                </a:rPr>
                <a:t>Debate structure</a:t>
              </a:r>
              <a:endParaRPr/>
            </a:p>
          </p:txBody>
        </p:sp>
      </p:grpSp>
      <p:grpSp>
        <p:nvGrpSpPr>
          <p:cNvPr id="399" name="Google Shape;399;p20"/>
          <p:cNvGrpSpPr/>
          <p:nvPr/>
        </p:nvGrpSpPr>
        <p:grpSpPr>
          <a:xfrm>
            <a:off x="962025" y="1003725"/>
            <a:ext cx="8746178" cy="458700"/>
            <a:chOff x="962025" y="1003725"/>
            <a:chExt cx="8746178" cy="458700"/>
          </a:xfrm>
        </p:grpSpPr>
        <p:sp>
          <p:nvSpPr>
            <p:cNvPr id="400" name="Google Shape;400;p20"/>
            <p:cNvSpPr/>
            <p:nvPr/>
          </p:nvSpPr>
          <p:spPr>
            <a:xfrm>
              <a:off x="962025" y="1003725"/>
              <a:ext cx="1928700" cy="458700"/>
            </a:xfrm>
            <a:prstGeom prst="roundRect">
              <a:avLst>
                <a:gd name="adj" fmla="val 45896"/>
              </a:avLst>
            </a:prstGeom>
            <a:solidFill>
              <a:srgbClr val="1F49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01" name="Google Shape;401;p20"/>
            <p:cNvSpPr txBox="1"/>
            <p:nvPr/>
          </p:nvSpPr>
          <p:spPr>
            <a:xfrm>
              <a:off x="1181303" y="1079167"/>
              <a:ext cx="85269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FAF6EE"/>
                  </a:solidFill>
                </a:rPr>
                <a:t>ACTIVITY #4</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405"/>
        <p:cNvGrpSpPr/>
        <p:nvPr/>
      </p:nvGrpSpPr>
      <p:grpSpPr>
        <a:xfrm>
          <a:off x="0" y="0"/>
          <a:ext cx="0" cy="0"/>
          <a:chOff x="0" y="0"/>
          <a:chExt cx="0" cy="0"/>
        </a:xfrm>
      </p:grpSpPr>
      <p:sp>
        <p:nvSpPr>
          <p:cNvPr id="406" name="Google Shape;406;p21"/>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407" name="Google Shape;407;p21"/>
          <p:cNvSpPr/>
          <p:nvPr/>
        </p:nvSpPr>
        <p:spPr>
          <a:xfrm>
            <a:off x="12109962"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04467C"/>
          </a:solidFill>
          <a:ln>
            <a:noFill/>
          </a:ln>
        </p:spPr>
      </p:sp>
      <p:sp>
        <p:nvSpPr>
          <p:cNvPr id="408" name="Google Shape;408;p21"/>
          <p:cNvSpPr/>
          <p:nvPr/>
        </p:nvSpPr>
        <p:spPr>
          <a:xfrm>
            <a:off x="12109962" y="5617402"/>
            <a:ext cx="6178038" cy="4098098"/>
          </a:xfrm>
          <a:custGeom>
            <a:avLst/>
            <a:gdLst/>
            <a:ahLst/>
            <a:cxnLst/>
            <a:rect l="l" t="t" r="r" b="b"/>
            <a:pathLst>
              <a:path w="6178038" h="4098098" extrusionOk="0">
                <a:moveTo>
                  <a:pt x="0" y="0"/>
                </a:moveTo>
                <a:lnTo>
                  <a:pt x="6178038" y="0"/>
                </a:lnTo>
                <a:lnTo>
                  <a:pt x="6178038" y="4098098"/>
                </a:lnTo>
                <a:lnTo>
                  <a:pt x="0" y="4098098"/>
                </a:lnTo>
                <a:lnTo>
                  <a:pt x="0" y="0"/>
                </a:lnTo>
                <a:close/>
              </a:path>
            </a:pathLst>
          </a:custGeom>
          <a:blipFill rotWithShape="1">
            <a:blip r:embed="rId3">
              <a:alphaModFix/>
            </a:blip>
            <a:stretch>
              <a:fillRect/>
            </a:stretch>
          </a:blipFill>
          <a:ln>
            <a:noFill/>
          </a:ln>
        </p:spPr>
      </p:sp>
      <p:grpSp>
        <p:nvGrpSpPr>
          <p:cNvPr id="409" name="Google Shape;409;p21"/>
          <p:cNvGrpSpPr/>
          <p:nvPr/>
        </p:nvGrpSpPr>
        <p:grpSpPr>
          <a:xfrm>
            <a:off x="962025" y="1116806"/>
            <a:ext cx="10757475" cy="7442225"/>
            <a:chOff x="0" y="66675"/>
            <a:chExt cx="14343300" cy="9922967"/>
          </a:xfrm>
        </p:grpSpPr>
        <p:sp>
          <p:nvSpPr>
            <p:cNvPr id="410" name="Google Shape;410;p21"/>
            <p:cNvSpPr txBox="1"/>
            <p:nvPr/>
          </p:nvSpPr>
          <p:spPr>
            <a:xfrm>
              <a:off x="0" y="66675"/>
              <a:ext cx="14343300" cy="2872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John R. Lewis Voting Rights Advancement Act</a:t>
              </a:r>
              <a:endParaRPr/>
            </a:p>
          </p:txBody>
        </p:sp>
        <p:sp>
          <p:nvSpPr>
            <p:cNvPr id="411" name="Google Shape;411;p21"/>
            <p:cNvSpPr txBox="1"/>
            <p:nvPr/>
          </p:nvSpPr>
          <p:spPr>
            <a:xfrm>
              <a:off x="0" y="5719142"/>
              <a:ext cx="14238900" cy="4270500"/>
            </a:xfrm>
            <a:prstGeom prst="rect">
              <a:avLst/>
            </a:prstGeom>
            <a:noFill/>
            <a:ln>
              <a:noFill/>
            </a:ln>
          </p:spPr>
          <p:txBody>
            <a:bodyPr spcFirstLastPara="1" wrap="square" lIns="0" tIns="0" rIns="0" bIns="0" anchor="t" anchorCtr="0">
              <a:spAutoFit/>
            </a:bodyPr>
            <a:lstStyle/>
            <a:p>
              <a:pPr marL="457200" marR="0" lvl="1" indent="-393763" algn="l" rtl="0">
                <a:lnSpc>
                  <a:spcPct val="100000"/>
                </a:lnSpc>
                <a:spcBef>
                  <a:spcPts val="0"/>
                </a:spcBef>
                <a:spcAft>
                  <a:spcPts val="0"/>
                </a:spcAft>
                <a:buClr>
                  <a:srgbClr val="4A4849"/>
                </a:buClr>
                <a:buSzPts val="2601"/>
                <a:buFont typeface="Arial"/>
                <a:buChar char="•"/>
              </a:pPr>
              <a:r>
                <a:rPr lang="en-US" sz="2601" b="0" i="0" u="none" strike="noStrike" cap="none">
                  <a:solidFill>
                    <a:srgbClr val="4A4849"/>
                  </a:solidFill>
                  <a:latin typeface="Arial"/>
                  <a:ea typeface="Arial"/>
                  <a:cs typeface="Arial"/>
                  <a:sym typeface="Arial"/>
                </a:rPr>
                <a:t>Reinstate preclearance, which requires jurisdictions with a history of voting discrimination must get approval from the Department of Justice or a federal court before changing their voting laws or practices, including redistricting</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none" strike="noStrike" cap="none">
                  <a:solidFill>
                    <a:srgbClr val="4A4849"/>
                  </a:solidFill>
                  <a:latin typeface="Arial"/>
                  <a:ea typeface="Arial"/>
                  <a:cs typeface="Arial"/>
                  <a:sym typeface="Arial"/>
                </a:rPr>
                <a:t>Allow voters to sue to block voting laws and practices that are intentionally discriminatory or will yield discriminatory results</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none" strike="noStrike" cap="none">
                  <a:solidFill>
                    <a:srgbClr val="4A4849"/>
                  </a:solidFill>
                  <a:latin typeface="Arial"/>
                  <a:ea typeface="Arial"/>
                  <a:cs typeface="Arial"/>
                  <a:sym typeface="Arial"/>
                </a:rPr>
                <a:t>Allow voters to sue states or localities that implement a voting rule that is more discriminatory than the rule it replaces</a:t>
              </a:r>
              <a:endParaRPr/>
            </a:p>
          </p:txBody>
        </p:sp>
        <p:sp>
          <p:nvSpPr>
            <p:cNvPr id="412" name="Google Shape;412;p21"/>
            <p:cNvSpPr txBox="1"/>
            <p:nvPr/>
          </p:nvSpPr>
          <p:spPr>
            <a:xfrm>
              <a:off x="0" y="3409246"/>
              <a:ext cx="14238900" cy="1067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The John R. Lewis Voting Rights Advancement Act would modernize and revitalize the Voting Rights Act of 1965.</a:t>
              </a:r>
              <a:endParaRPr/>
            </a:p>
          </p:txBody>
        </p:sp>
        <p:sp>
          <p:nvSpPr>
            <p:cNvPr id="413" name="Google Shape;413;p21"/>
            <p:cNvSpPr txBox="1"/>
            <p:nvPr/>
          </p:nvSpPr>
          <p:spPr>
            <a:xfrm>
              <a:off x="0" y="5027339"/>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Key provisions</a:t>
              </a:r>
              <a:endParaRPr/>
            </a:p>
          </p:txBody>
        </p:sp>
      </p:grpSp>
      <p:sp>
        <p:nvSpPr>
          <p:cNvPr id="414" name="Google Shape;414;p21"/>
          <p:cNvSpPr txBox="1"/>
          <p:nvPr/>
        </p:nvSpPr>
        <p:spPr>
          <a:xfrm>
            <a:off x="962025" y="9801012"/>
            <a:ext cx="10679100" cy="400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1" u="none" strike="noStrike" cap="none">
                <a:solidFill>
                  <a:srgbClr val="FAF6EE"/>
                </a:solidFill>
                <a:latin typeface="Arial"/>
                <a:ea typeface="Arial"/>
                <a:cs typeface="Arial"/>
                <a:sym typeface="Arial"/>
              </a:rPr>
              <a:t>For more see the </a:t>
            </a:r>
            <a:r>
              <a:rPr lang="en-US" sz="2601" b="0" i="1" u="sng" strike="noStrike" cap="none">
                <a:solidFill>
                  <a:srgbClr val="FAF6EE"/>
                </a:solidFill>
                <a:latin typeface="Arial"/>
                <a:ea typeface="Arial"/>
                <a:cs typeface="Arial"/>
                <a:sym typeface="Arial"/>
                <a:hlinkClick r:id="rId4">
                  <a:extLst>
                    <a:ext uri="{A12FA001-AC4F-418D-AE19-62706E023703}">
                      <ahyp:hlinkClr xmlns:ahyp="http://schemas.microsoft.com/office/drawing/2018/hyperlinkcolor" val="tx"/>
                    </a:ext>
                  </a:extLst>
                </a:hlinkClick>
              </a:rPr>
              <a:t>Brennan Center for Justice</a:t>
            </a:r>
            <a:endParaRPr/>
          </a:p>
        </p:txBody>
      </p:sp>
      <p:sp>
        <p:nvSpPr>
          <p:cNvPr id="415" name="Google Shape;415;p21"/>
          <p:cNvSpPr/>
          <p:nvPr/>
        </p:nvSpPr>
        <p:spPr>
          <a:xfrm>
            <a:off x="12109962" y="1519303"/>
            <a:ext cx="6178038" cy="4098098"/>
          </a:xfrm>
          <a:custGeom>
            <a:avLst/>
            <a:gdLst/>
            <a:ahLst/>
            <a:cxnLst/>
            <a:rect l="l" t="t" r="r" b="b"/>
            <a:pathLst>
              <a:path w="6178038" h="4098098" extrusionOk="0">
                <a:moveTo>
                  <a:pt x="0" y="0"/>
                </a:moveTo>
                <a:lnTo>
                  <a:pt x="6178038" y="0"/>
                </a:lnTo>
                <a:lnTo>
                  <a:pt x="6178038" y="4098099"/>
                </a:lnTo>
                <a:lnTo>
                  <a:pt x="0" y="4098099"/>
                </a:lnTo>
                <a:lnTo>
                  <a:pt x="0" y="0"/>
                </a:lnTo>
                <a:close/>
              </a:path>
            </a:pathLst>
          </a:custGeom>
          <a:blipFill rotWithShape="1">
            <a:blip r:embed="rId3">
              <a:alphaModFix/>
            </a:blip>
            <a:stretch>
              <a:fillRect/>
            </a:stretch>
          </a:blipFill>
          <a:ln>
            <a:noFill/>
          </a:ln>
        </p:spPr>
      </p:sp>
      <p:sp>
        <p:nvSpPr>
          <p:cNvPr id="416" name="Google Shape;416;p21"/>
          <p:cNvSpPr/>
          <p:nvPr/>
        </p:nvSpPr>
        <p:spPr>
          <a:xfrm>
            <a:off x="12109962" y="-2578795"/>
            <a:ext cx="6178038" cy="4098098"/>
          </a:xfrm>
          <a:custGeom>
            <a:avLst/>
            <a:gdLst/>
            <a:ahLst/>
            <a:cxnLst/>
            <a:rect l="l" t="t" r="r" b="b"/>
            <a:pathLst>
              <a:path w="6178038" h="4098098" extrusionOk="0">
                <a:moveTo>
                  <a:pt x="0" y="0"/>
                </a:moveTo>
                <a:lnTo>
                  <a:pt x="6178038" y="0"/>
                </a:lnTo>
                <a:lnTo>
                  <a:pt x="6178038" y="4098098"/>
                </a:lnTo>
                <a:lnTo>
                  <a:pt x="0" y="4098098"/>
                </a:lnTo>
                <a:lnTo>
                  <a:pt x="0" y="0"/>
                </a:lnTo>
                <a:close/>
              </a:path>
            </a:pathLst>
          </a:custGeom>
          <a:blipFill rotWithShape="1">
            <a:blip r:embed="rId3">
              <a:alphaModFix/>
            </a:blip>
            <a:stretch>
              <a:fillRect/>
            </a:stretch>
          </a:blipFill>
          <a:ln>
            <a:noFill/>
          </a:ln>
        </p:spPr>
      </p:sp>
      <p:sp>
        <p:nvSpPr>
          <p:cNvPr id="417" name="Google Shape;417;p21"/>
          <p:cNvSpPr txBox="1"/>
          <p:nvPr/>
        </p:nvSpPr>
        <p:spPr>
          <a:xfrm>
            <a:off x="2477849" y="-371475"/>
            <a:ext cx="9632100" cy="5544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1801">
                <a:solidFill>
                  <a:schemeClr val="dk1"/>
                </a:solidFill>
              </a:rPr>
              <a:t>© Mark Wilson / Getty Images. All rights reserved. This content is excluded from our Creative Commons license. For more information, see https:</a:t>
            </a:r>
            <a:r>
              <a:rPr lang="en-US" sz="1801" u="sng">
                <a:solidFill>
                  <a:schemeClr val="hlink"/>
                </a:solidFill>
                <a:hlinkClick r:id="rId5"/>
              </a:rPr>
              <a:t>//ocw.mit.edu/help/faq-fair-use/</a:t>
            </a:r>
            <a:r>
              <a:rPr lang="en-US" sz="1801">
                <a:solidFill>
                  <a:schemeClr val="dk1"/>
                </a:solidFill>
              </a:rPr>
              <a:t> .</a:t>
            </a:r>
            <a:endParaRPr>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421"/>
        <p:cNvGrpSpPr/>
        <p:nvPr/>
      </p:nvGrpSpPr>
      <p:grpSpPr>
        <a:xfrm>
          <a:off x="0" y="0"/>
          <a:ext cx="0" cy="0"/>
          <a:chOff x="0" y="0"/>
          <a:chExt cx="0" cy="0"/>
        </a:xfrm>
      </p:grpSpPr>
      <p:sp>
        <p:nvSpPr>
          <p:cNvPr id="422" name="Google Shape;422;p22"/>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423" name="Google Shape;423;p22"/>
          <p:cNvSpPr/>
          <p:nvPr/>
        </p:nvSpPr>
        <p:spPr>
          <a:xfrm>
            <a:off x="12109962"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04467C"/>
          </a:solidFill>
          <a:ln>
            <a:noFill/>
          </a:ln>
        </p:spPr>
      </p:sp>
      <p:grpSp>
        <p:nvGrpSpPr>
          <p:cNvPr id="424" name="Google Shape;424;p22"/>
          <p:cNvGrpSpPr/>
          <p:nvPr/>
        </p:nvGrpSpPr>
        <p:grpSpPr>
          <a:xfrm>
            <a:off x="12109962" y="-144661"/>
            <a:ext cx="6178038" cy="9860161"/>
            <a:chOff x="0" y="-38100"/>
            <a:chExt cx="1627138" cy="2596915"/>
          </a:xfrm>
        </p:grpSpPr>
        <p:sp>
          <p:nvSpPr>
            <p:cNvPr id="425" name="Google Shape;425;p22"/>
            <p:cNvSpPr/>
            <p:nvPr/>
          </p:nvSpPr>
          <p:spPr>
            <a:xfrm>
              <a:off x="0" y="0"/>
              <a:ext cx="1627138" cy="2558815"/>
            </a:xfrm>
            <a:custGeom>
              <a:avLst/>
              <a:gdLst/>
              <a:ahLst/>
              <a:cxnLst/>
              <a:rect l="l" t="t" r="r" b="b"/>
              <a:pathLst>
                <a:path w="1627138" h="2558815" extrusionOk="0">
                  <a:moveTo>
                    <a:pt x="0" y="0"/>
                  </a:moveTo>
                  <a:lnTo>
                    <a:pt x="1627138" y="0"/>
                  </a:lnTo>
                  <a:lnTo>
                    <a:pt x="1627138" y="2558815"/>
                  </a:lnTo>
                  <a:lnTo>
                    <a:pt x="0" y="2558815"/>
                  </a:lnTo>
                  <a:close/>
                </a:path>
              </a:pathLst>
            </a:custGeom>
            <a:solidFill>
              <a:srgbClr val="FBCE0C"/>
            </a:solidFill>
            <a:ln>
              <a:noFill/>
            </a:ln>
          </p:spPr>
        </p:sp>
        <p:sp>
          <p:nvSpPr>
            <p:cNvPr id="426" name="Google Shape;426;p22"/>
            <p:cNvSpPr txBox="1"/>
            <p:nvPr/>
          </p:nvSpPr>
          <p:spPr>
            <a:xfrm>
              <a:off x="0" y="-38100"/>
              <a:ext cx="1627138" cy="2596915"/>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27" name="Google Shape;427;p22"/>
          <p:cNvGrpSpPr/>
          <p:nvPr/>
        </p:nvGrpSpPr>
        <p:grpSpPr>
          <a:xfrm>
            <a:off x="962025" y="1116806"/>
            <a:ext cx="10757475" cy="8025636"/>
            <a:chOff x="0" y="66675"/>
            <a:chExt cx="14343300" cy="10700848"/>
          </a:xfrm>
        </p:grpSpPr>
        <p:sp>
          <p:nvSpPr>
            <p:cNvPr id="428" name="Google Shape;428;p22"/>
            <p:cNvSpPr txBox="1"/>
            <p:nvPr/>
          </p:nvSpPr>
          <p:spPr>
            <a:xfrm>
              <a:off x="0" y="66675"/>
              <a:ext cx="14343300" cy="1436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For the People Act</a:t>
              </a:r>
              <a:endParaRPr/>
            </a:p>
          </p:txBody>
        </p:sp>
        <p:sp>
          <p:nvSpPr>
            <p:cNvPr id="429" name="Google Shape;429;p22"/>
            <p:cNvSpPr txBox="1"/>
            <p:nvPr/>
          </p:nvSpPr>
          <p:spPr>
            <a:xfrm>
              <a:off x="0" y="2701215"/>
              <a:ext cx="14238900" cy="1601400"/>
            </a:xfrm>
            <a:prstGeom prst="rect">
              <a:avLst/>
            </a:prstGeom>
            <a:noFill/>
            <a:ln>
              <a:noFill/>
            </a:ln>
          </p:spPr>
          <p:txBody>
            <a:bodyPr spcFirstLastPara="1" wrap="square" lIns="0" tIns="0" rIns="0" bIns="0" anchor="t" anchorCtr="0">
              <a:spAutoFit/>
            </a:bodyPr>
            <a:lstStyle/>
            <a:p>
              <a:pPr marL="457200" marR="0" lvl="1" indent="-279463" algn="l" rtl="0">
                <a:lnSpc>
                  <a:spcPct val="100000"/>
                </a:lnSpc>
                <a:spcBef>
                  <a:spcPts val="0"/>
                </a:spcBef>
                <a:spcAft>
                  <a:spcPts val="0"/>
                </a:spcAft>
                <a:buClr>
                  <a:srgbClr val="4A4849"/>
                </a:buClr>
                <a:buSzPts val="2601"/>
                <a:buFont typeface="Arial"/>
                <a:buAutoNum type="arabicPeriod"/>
              </a:pPr>
              <a:r>
                <a:rPr lang="en-US" sz="2601" b="0" i="0" u="none" strike="noStrike" cap="none">
                  <a:solidFill>
                    <a:srgbClr val="4A4849"/>
                  </a:solidFill>
                  <a:latin typeface="Arial"/>
                  <a:ea typeface="Arial"/>
                  <a:cs typeface="Arial"/>
                  <a:sym typeface="Arial"/>
                </a:rPr>
                <a:t>Create a financing system for small donors in federal elections</a:t>
              </a:r>
              <a:endParaRPr/>
            </a:p>
            <a:p>
              <a:pPr marL="457200" marR="0" lvl="1" indent="-279463" algn="l" rtl="0">
                <a:lnSpc>
                  <a:spcPct val="100000"/>
                </a:lnSpc>
                <a:spcBef>
                  <a:spcPts val="0"/>
                </a:spcBef>
                <a:spcAft>
                  <a:spcPts val="0"/>
                </a:spcAft>
                <a:buClr>
                  <a:srgbClr val="4A4849"/>
                </a:buClr>
                <a:buSzPts val="2601"/>
                <a:buFont typeface="Arial"/>
                <a:buAutoNum type="arabicPeriod"/>
              </a:pPr>
              <a:r>
                <a:rPr lang="en-US" sz="2601" b="0" i="0" u="none" strike="noStrike" cap="none">
                  <a:solidFill>
                    <a:srgbClr val="4A4849"/>
                  </a:solidFill>
                  <a:latin typeface="Arial"/>
                  <a:ea typeface="Arial"/>
                  <a:cs typeface="Arial"/>
                  <a:sym typeface="Arial"/>
                </a:rPr>
                <a:t>Ensure transparent elections spending by requiring groups that spend a significant amount of money to disclose their donors</a:t>
              </a:r>
              <a:endParaRPr/>
            </a:p>
          </p:txBody>
        </p:sp>
        <p:sp>
          <p:nvSpPr>
            <p:cNvPr id="430" name="Google Shape;430;p22"/>
            <p:cNvSpPr txBox="1"/>
            <p:nvPr/>
          </p:nvSpPr>
          <p:spPr>
            <a:xfrm>
              <a:off x="0" y="5681824"/>
              <a:ext cx="14238900" cy="2669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This system would encourage smaller-scale donations by matching every contribution from a small donor with money from public funds, which would be “funded primarily by a surcharge on criminal and civil penalties on corporate defendants and their executive officers.” (</a:t>
              </a:r>
              <a:r>
                <a:rPr lang="en-US" sz="2601" b="0" i="0" u="sng" strike="noStrike" cap="none">
                  <a:solidFill>
                    <a:srgbClr val="4A4849"/>
                  </a:solidFill>
                  <a:latin typeface="Arial"/>
                  <a:ea typeface="Arial"/>
                  <a:cs typeface="Arial"/>
                  <a:sym typeface="Arial"/>
                  <a:hlinkClick r:id="rId3">
                    <a:extLst>
                      <a:ext uri="{A12FA001-AC4F-418D-AE19-62706E023703}">
                        <ahyp:hlinkClr xmlns:ahyp="http://schemas.microsoft.com/office/drawing/2018/hyperlinkcolor" val="tx"/>
                      </a:ext>
                    </a:extLst>
                  </a:hlinkClick>
                </a:rPr>
                <a:t>Lau, 2021</a:t>
              </a:r>
              <a:r>
                <a:rPr lang="en-US" sz="2601" b="0" i="0" u="none" strike="noStrike" cap="none">
                  <a:solidFill>
                    <a:srgbClr val="4A4849"/>
                  </a:solidFill>
                  <a:latin typeface="Arial"/>
                  <a:ea typeface="Arial"/>
                  <a:cs typeface="Arial"/>
                  <a:sym typeface="Arial"/>
                </a:rPr>
                <a:t>)</a:t>
              </a:r>
              <a:endParaRPr/>
            </a:p>
          </p:txBody>
        </p:sp>
        <p:sp>
          <p:nvSpPr>
            <p:cNvPr id="431" name="Google Shape;431;p22"/>
            <p:cNvSpPr txBox="1"/>
            <p:nvPr/>
          </p:nvSpPr>
          <p:spPr>
            <a:xfrm>
              <a:off x="0" y="9699823"/>
              <a:ext cx="14238900" cy="1067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Without further insurance or protection, it is possible for the law, even if passed, to be overturned based on court precedent.</a:t>
              </a:r>
              <a:endParaRPr/>
            </a:p>
          </p:txBody>
        </p:sp>
        <p:sp>
          <p:nvSpPr>
            <p:cNvPr id="432" name="Google Shape;432;p22"/>
            <p:cNvSpPr txBox="1"/>
            <p:nvPr/>
          </p:nvSpPr>
          <p:spPr>
            <a:xfrm>
              <a:off x="0" y="2009412"/>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The For the People Act has two provisions</a:t>
              </a:r>
              <a:endParaRPr/>
            </a:p>
          </p:txBody>
        </p:sp>
        <p:sp>
          <p:nvSpPr>
            <p:cNvPr id="433" name="Google Shape;433;p22"/>
            <p:cNvSpPr txBox="1"/>
            <p:nvPr/>
          </p:nvSpPr>
          <p:spPr>
            <a:xfrm>
              <a:off x="0" y="4990021"/>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The details of the financing system for small donors</a:t>
              </a:r>
              <a:endParaRPr/>
            </a:p>
          </p:txBody>
        </p:sp>
        <p:sp>
          <p:nvSpPr>
            <p:cNvPr id="434" name="Google Shape;434;p22"/>
            <p:cNvSpPr txBox="1"/>
            <p:nvPr/>
          </p:nvSpPr>
          <p:spPr>
            <a:xfrm>
              <a:off x="0" y="9008020"/>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The limits of the For the People Act</a:t>
              </a:r>
              <a:endParaRPr/>
            </a:p>
          </p:txBody>
        </p:sp>
      </p:grpSp>
      <p:sp>
        <p:nvSpPr>
          <p:cNvPr id="435" name="Google Shape;435;p22"/>
          <p:cNvSpPr txBox="1"/>
          <p:nvPr/>
        </p:nvSpPr>
        <p:spPr>
          <a:xfrm>
            <a:off x="962025" y="9801012"/>
            <a:ext cx="10679100" cy="400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1" u="none" strike="noStrike" cap="none">
                <a:solidFill>
                  <a:srgbClr val="FAF6EE"/>
                </a:solidFill>
                <a:latin typeface="Arial"/>
                <a:ea typeface="Arial"/>
                <a:cs typeface="Arial"/>
                <a:sym typeface="Arial"/>
              </a:rPr>
              <a:t>For more see </a:t>
            </a:r>
            <a:r>
              <a:rPr lang="en-US" sz="2601" b="0" i="1" u="sng" strike="noStrike" cap="none">
                <a:solidFill>
                  <a:srgbClr val="FAF6EE"/>
                </a:solidFill>
                <a:latin typeface="Arial"/>
                <a:ea typeface="Arial"/>
                <a:cs typeface="Arial"/>
                <a:sym typeface="Arial"/>
                <a:hlinkClick r:id="rId4">
                  <a:extLst>
                    <a:ext uri="{A12FA001-AC4F-418D-AE19-62706E023703}">
                      <ahyp:hlinkClr xmlns:ahyp="http://schemas.microsoft.com/office/drawing/2018/hyperlinkcolor" val="tx"/>
                    </a:ext>
                  </a:extLst>
                </a:hlinkClick>
              </a:rPr>
              <a:t>this guide</a:t>
            </a:r>
            <a:r>
              <a:rPr lang="en-US" sz="2601" b="0" i="1" u="none" strike="noStrike" cap="none">
                <a:solidFill>
                  <a:srgbClr val="FAF6EE"/>
                </a:solidFill>
                <a:latin typeface="Arial"/>
                <a:ea typeface="Arial"/>
                <a:cs typeface="Arial"/>
                <a:sym typeface="Arial"/>
              </a:rPr>
              <a:t> from the Brennan Center for Justice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439"/>
        <p:cNvGrpSpPr/>
        <p:nvPr/>
      </p:nvGrpSpPr>
      <p:grpSpPr>
        <a:xfrm>
          <a:off x="0" y="0"/>
          <a:ext cx="0" cy="0"/>
          <a:chOff x="0" y="0"/>
          <a:chExt cx="0" cy="0"/>
        </a:xfrm>
      </p:grpSpPr>
      <p:sp>
        <p:nvSpPr>
          <p:cNvPr id="440" name="Google Shape;440;p23"/>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441" name="Google Shape;441;p23"/>
          <p:cNvSpPr/>
          <p:nvPr/>
        </p:nvSpPr>
        <p:spPr>
          <a:xfrm>
            <a:off x="12109962"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04467C"/>
          </a:solidFill>
          <a:ln>
            <a:noFill/>
          </a:ln>
        </p:spPr>
      </p:sp>
      <p:sp>
        <p:nvSpPr>
          <p:cNvPr id="442" name="Google Shape;442;p23"/>
          <p:cNvSpPr/>
          <p:nvPr/>
        </p:nvSpPr>
        <p:spPr>
          <a:xfrm>
            <a:off x="12109940" y="0"/>
            <a:ext cx="6468685" cy="9715500"/>
          </a:xfrm>
          <a:custGeom>
            <a:avLst/>
            <a:gdLst/>
            <a:ahLst/>
            <a:cxnLst/>
            <a:rect l="l" t="t" r="r" b="b"/>
            <a:pathLst>
              <a:path w="6468685" h="9715500" extrusionOk="0">
                <a:moveTo>
                  <a:pt x="0" y="0"/>
                </a:moveTo>
                <a:lnTo>
                  <a:pt x="6468685" y="0"/>
                </a:lnTo>
                <a:lnTo>
                  <a:pt x="6468685" y="9715500"/>
                </a:lnTo>
                <a:lnTo>
                  <a:pt x="0" y="9715500"/>
                </a:lnTo>
                <a:lnTo>
                  <a:pt x="0" y="0"/>
                </a:lnTo>
                <a:close/>
              </a:path>
            </a:pathLst>
          </a:custGeom>
          <a:blipFill rotWithShape="1">
            <a:blip r:embed="rId3">
              <a:alphaModFix/>
            </a:blip>
            <a:stretch>
              <a:fillRect l="-35909" r="-144808"/>
            </a:stretch>
          </a:blipFill>
          <a:ln>
            <a:noFill/>
          </a:ln>
        </p:spPr>
      </p:sp>
      <p:grpSp>
        <p:nvGrpSpPr>
          <p:cNvPr id="443" name="Google Shape;443;p23"/>
          <p:cNvGrpSpPr/>
          <p:nvPr/>
        </p:nvGrpSpPr>
        <p:grpSpPr>
          <a:xfrm>
            <a:off x="962025" y="1116806"/>
            <a:ext cx="10757475" cy="7640976"/>
            <a:chOff x="0" y="66675"/>
            <a:chExt cx="14343300" cy="10187967"/>
          </a:xfrm>
        </p:grpSpPr>
        <p:sp>
          <p:nvSpPr>
            <p:cNvPr id="444" name="Google Shape;444;p23"/>
            <p:cNvSpPr txBox="1"/>
            <p:nvPr/>
          </p:nvSpPr>
          <p:spPr>
            <a:xfrm>
              <a:off x="0" y="66675"/>
              <a:ext cx="14343300" cy="2872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Constitutional Amendment</a:t>
              </a:r>
              <a:endParaRPr/>
            </a:p>
          </p:txBody>
        </p:sp>
        <p:sp>
          <p:nvSpPr>
            <p:cNvPr id="445" name="Google Shape;445;p23"/>
            <p:cNvSpPr txBox="1"/>
            <p:nvPr/>
          </p:nvSpPr>
          <p:spPr>
            <a:xfrm>
              <a:off x="0" y="3996615"/>
              <a:ext cx="14238900" cy="3202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The amendment would “make it clear the Constitution does not restrict the ability of Congress or the states to propose reasonable, content-neutral limitations on private campaign contributions and independent expenditures” and “allow states to enact public campaign financing systems, which can restrict the influence of corporate and private wealth.” (</a:t>
              </a:r>
              <a:r>
                <a:rPr lang="en-US" sz="2601" b="0" i="0" u="sng" strike="noStrike" cap="none">
                  <a:solidFill>
                    <a:srgbClr val="4A4849"/>
                  </a:solidFill>
                  <a:latin typeface="Arial"/>
                  <a:ea typeface="Arial"/>
                  <a:cs typeface="Arial"/>
                  <a:sym typeface="Arial"/>
                  <a:hlinkClick r:id="rId4">
                    <a:extLst>
                      <a:ext uri="{A12FA001-AC4F-418D-AE19-62706E023703}">
                        <ahyp:hlinkClr xmlns:ahyp="http://schemas.microsoft.com/office/drawing/2018/hyperlinkcolor" val="tx"/>
                      </a:ext>
                    </a:extLst>
                  </a:hlinkClick>
                </a:rPr>
                <a:t>Schiff Campaign, 2022</a:t>
              </a:r>
              <a:r>
                <a:rPr lang="en-US" sz="2601" b="0" i="0" u="none" strike="noStrike" cap="none">
                  <a:solidFill>
                    <a:srgbClr val="4A4849"/>
                  </a:solidFill>
                  <a:latin typeface="Arial"/>
                  <a:ea typeface="Arial"/>
                  <a:cs typeface="Arial"/>
                  <a:sym typeface="Arial"/>
                </a:rPr>
                <a:t>)</a:t>
              </a:r>
              <a:endParaRPr/>
            </a:p>
          </p:txBody>
        </p:sp>
        <p:sp>
          <p:nvSpPr>
            <p:cNvPr id="446" name="Google Shape;446;p23"/>
            <p:cNvSpPr txBox="1"/>
            <p:nvPr/>
          </p:nvSpPr>
          <p:spPr>
            <a:xfrm>
              <a:off x="0" y="8653242"/>
              <a:ext cx="14238900" cy="1601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Laws like the For the People Act and legal arguments against extreme corporate spending in politics would be supported by the Constitution, which would outweigh the precedent set by </a:t>
              </a:r>
              <a:r>
                <a:rPr lang="en-US" sz="2601" b="0" i="1" u="none" strike="noStrike" cap="none">
                  <a:solidFill>
                    <a:srgbClr val="4A4849"/>
                  </a:solidFill>
                  <a:latin typeface="Arial"/>
                  <a:ea typeface="Arial"/>
                  <a:cs typeface="Arial"/>
                  <a:sym typeface="Arial"/>
                </a:rPr>
                <a:t>Citizens United</a:t>
              </a:r>
              <a:r>
                <a:rPr lang="en-US" sz="2601" b="0" i="0" u="none" strike="noStrike" cap="none">
                  <a:solidFill>
                    <a:srgbClr val="4A4849"/>
                  </a:solidFill>
                  <a:latin typeface="Arial"/>
                  <a:ea typeface="Arial"/>
                  <a:cs typeface="Arial"/>
                  <a:sym typeface="Arial"/>
                </a:rPr>
                <a:t>.</a:t>
              </a:r>
              <a:endParaRPr/>
            </a:p>
          </p:txBody>
        </p:sp>
        <p:sp>
          <p:nvSpPr>
            <p:cNvPr id="447" name="Google Shape;447;p23"/>
            <p:cNvSpPr txBox="1"/>
            <p:nvPr/>
          </p:nvSpPr>
          <p:spPr>
            <a:xfrm>
              <a:off x="0" y="3304812"/>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The content of the amendment</a:t>
              </a:r>
              <a:endParaRPr/>
            </a:p>
          </p:txBody>
        </p:sp>
        <p:sp>
          <p:nvSpPr>
            <p:cNvPr id="448" name="Google Shape;448;p23"/>
            <p:cNvSpPr txBox="1"/>
            <p:nvPr/>
          </p:nvSpPr>
          <p:spPr>
            <a:xfrm>
              <a:off x="0" y="7961439"/>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The impact of the amendment</a:t>
              </a:r>
              <a:endParaRPr/>
            </a:p>
          </p:txBody>
        </p:sp>
      </p:grpSp>
      <p:sp>
        <p:nvSpPr>
          <p:cNvPr id="449" name="Google Shape;449;p23"/>
          <p:cNvSpPr txBox="1"/>
          <p:nvPr/>
        </p:nvSpPr>
        <p:spPr>
          <a:xfrm>
            <a:off x="12359437" y="192025"/>
            <a:ext cx="5969700" cy="11088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1801">
                <a:solidFill>
                  <a:srgbClr val="FAF6EE"/>
                </a:solidFill>
              </a:rPr>
              <a:t>Photo courtesy of Josh Hallett on Flickr. License: CC BY-SA. All rights reserved. This content is excluded from our Creative Commons license. For more information, see </a:t>
            </a:r>
            <a:r>
              <a:rPr lang="en-US" sz="1801" u="sng">
                <a:solidFill>
                  <a:schemeClr val="hlink"/>
                </a:solidFill>
                <a:hlinkClick r:id="rId5"/>
              </a:rPr>
              <a:t>https://ocw.mit.edu/help/faq-fair-use/ </a:t>
            </a:r>
            <a:r>
              <a:rPr lang="en-US" sz="1801">
                <a:solidFill>
                  <a:srgbClr val="FAF6EE"/>
                </a:solidFill>
              </a:rPr>
              <a: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453"/>
        <p:cNvGrpSpPr/>
        <p:nvPr/>
      </p:nvGrpSpPr>
      <p:grpSpPr>
        <a:xfrm>
          <a:off x="0" y="0"/>
          <a:ext cx="0" cy="0"/>
          <a:chOff x="0" y="0"/>
          <a:chExt cx="0" cy="0"/>
        </a:xfrm>
      </p:grpSpPr>
      <p:sp>
        <p:nvSpPr>
          <p:cNvPr id="454" name="Google Shape;454;p24"/>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455" name="Google Shape;455;p24"/>
          <p:cNvSpPr/>
          <p:nvPr/>
        </p:nvSpPr>
        <p:spPr>
          <a:xfrm>
            <a:off x="12109962"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04467C"/>
          </a:solidFill>
          <a:ln>
            <a:noFill/>
          </a:ln>
        </p:spPr>
      </p:sp>
      <p:sp>
        <p:nvSpPr>
          <p:cNvPr id="456" name="Google Shape;456;p24"/>
          <p:cNvSpPr/>
          <p:nvPr/>
        </p:nvSpPr>
        <p:spPr>
          <a:xfrm>
            <a:off x="12109962" y="0"/>
            <a:ext cx="6178038" cy="9715500"/>
          </a:xfrm>
          <a:custGeom>
            <a:avLst/>
            <a:gdLst/>
            <a:ahLst/>
            <a:cxnLst/>
            <a:rect l="l" t="t" r="r" b="b"/>
            <a:pathLst>
              <a:path w="6178038" h="9715500" extrusionOk="0">
                <a:moveTo>
                  <a:pt x="0" y="0"/>
                </a:moveTo>
                <a:lnTo>
                  <a:pt x="6178038" y="0"/>
                </a:lnTo>
                <a:lnTo>
                  <a:pt x="6178038" y="9715500"/>
                </a:lnTo>
                <a:lnTo>
                  <a:pt x="0" y="9715500"/>
                </a:lnTo>
                <a:lnTo>
                  <a:pt x="0" y="0"/>
                </a:lnTo>
                <a:close/>
              </a:path>
            </a:pathLst>
          </a:custGeom>
          <a:blipFill rotWithShape="1">
            <a:blip r:embed="rId3">
              <a:alphaModFix/>
            </a:blip>
            <a:stretch>
              <a:fillRect l="-91042" r="-44978"/>
            </a:stretch>
          </a:blipFill>
          <a:ln>
            <a:noFill/>
          </a:ln>
        </p:spPr>
      </p:sp>
      <p:grpSp>
        <p:nvGrpSpPr>
          <p:cNvPr id="457" name="Google Shape;457;p24"/>
          <p:cNvGrpSpPr/>
          <p:nvPr/>
        </p:nvGrpSpPr>
        <p:grpSpPr>
          <a:xfrm>
            <a:off x="1028700" y="3066438"/>
            <a:ext cx="10425375" cy="4267871"/>
            <a:chOff x="0" y="104775"/>
            <a:chExt cx="13900500" cy="5690495"/>
          </a:xfrm>
        </p:grpSpPr>
        <p:sp>
          <p:nvSpPr>
            <p:cNvPr id="458" name="Google Shape;458;p24"/>
            <p:cNvSpPr txBox="1"/>
            <p:nvPr/>
          </p:nvSpPr>
          <p:spPr>
            <a:xfrm>
              <a:off x="0" y="104775"/>
              <a:ext cx="13900500" cy="4445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0831" b="1" i="0" u="none" strike="noStrike" cap="none">
                  <a:solidFill>
                    <a:srgbClr val="4A4849"/>
                  </a:solidFill>
                  <a:latin typeface="Arial"/>
                  <a:ea typeface="Arial"/>
                  <a:cs typeface="Arial"/>
                  <a:sym typeface="Arial"/>
                </a:rPr>
                <a:t>Beyond the Module</a:t>
              </a:r>
              <a:endParaRPr/>
            </a:p>
          </p:txBody>
        </p:sp>
        <p:sp>
          <p:nvSpPr>
            <p:cNvPr id="459" name="Google Shape;459;p24"/>
            <p:cNvSpPr txBox="1"/>
            <p:nvPr/>
          </p:nvSpPr>
          <p:spPr>
            <a:xfrm>
              <a:off x="0" y="5138570"/>
              <a:ext cx="13528500" cy="656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b="1" i="0" u="none" strike="noStrike" cap="none">
                  <a:solidFill>
                    <a:srgbClr val="4A4849"/>
                  </a:solidFill>
                  <a:latin typeface="Arial"/>
                  <a:ea typeface="Arial"/>
                  <a:cs typeface="Arial"/>
                  <a:sym typeface="Arial"/>
                </a:rPr>
                <a:t>PART 5</a:t>
              </a:r>
              <a:endParaRPr/>
            </a:p>
          </p:txBody>
        </p:sp>
      </p:grpSp>
      <p:sp>
        <p:nvSpPr>
          <p:cNvPr id="460" name="Google Shape;460;p24"/>
          <p:cNvSpPr txBox="1"/>
          <p:nvPr/>
        </p:nvSpPr>
        <p:spPr>
          <a:xfrm>
            <a:off x="9171425" y="9705600"/>
            <a:ext cx="10047300" cy="591300"/>
          </a:xfrm>
          <a:prstGeom prst="rect">
            <a:avLst/>
          </a:prstGeom>
          <a:noFill/>
          <a:ln>
            <a:noFill/>
          </a:ln>
        </p:spPr>
        <p:txBody>
          <a:bodyPr spcFirstLastPara="1" wrap="square" lIns="0" tIns="0" rIns="0" bIns="0" anchor="t" anchorCtr="0">
            <a:spAutoFit/>
          </a:bodyPr>
          <a:lstStyle/>
          <a:p>
            <a:pPr marL="0" marR="0" lvl="0" indent="0" algn="r" rtl="0">
              <a:lnSpc>
                <a:spcPct val="139975"/>
              </a:lnSpc>
              <a:spcBef>
                <a:spcPts val="0"/>
              </a:spcBef>
              <a:spcAft>
                <a:spcPts val="0"/>
              </a:spcAft>
              <a:buNone/>
            </a:pPr>
            <a:r>
              <a:rPr lang="en-US" sz="1601" b="0" i="0" u="none" strike="noStrike" cap="none">
                <a:solidFill>
                  <a:srgbClr val="FAF6EE"/>
                </a:solidFill>
                <a:latin typeface="Arial"/>
                <a:ea typeface="Arial"/>
                <a:cs typeface="Arial"/>
                <a:sym typeface="Arial"/>
              </a:rPr>
              <a:t> </a:t>
            </a:r>
            <a:r>
              <a:rPr lang="en-US" sz="1601" u="none">
                <a:solidFill>
                  <a:srgbClr val="FAF6EE"/>
                </a:solidFill>
              </a:rPr>
              <a:t>Photo courtesy of Kamil Porembinski. License: CC BY_SA.  All rights reserved. This content is excluded from our Creative Commons license. For more information, see</a:t>
            </a:r>
            <a:r>
              <a:rPr lang="en-US" sz="1601" u="sng">
                <a:solidFill>
                  <a:schemeClr val="hlink"/>
                </a:solidFill>
                <a:hlinkClick r:id="rId4"/>
              </a:rPr>
              <a:t> https://ocw.mit.edu/help/faq-fair-use/</a:t>
            </a:r>
            <a:r>
              <a:rPr lang="en-US" sz="1601" u="none">
                <a:solidFill>
                  <a:srgbClr val="FAF6EE"/>
                </a:solidFill>
              </a:rPr>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464"/>
        <p:cNvGrpSpPr/>
        <p:nvPr/>
      </p:nvGrpSpPr>
      <p:grpSpPr>
        <a:xfrm>
          <a:off x="0" y="0"/>
          <a:ext cx="0" cy="0"/>
          <a:chOff x="0" y="0"/>
          <a:chExt cx="0" cy="0"/>
        </a:xfrm>
      </p:grpSpPr>
      <p:sp>
        <p:nvSpPr>
          <p:cNvPr id="465" name="Google Shape;465;p25"/>
          <p:cNvSpPr/>
          <p:nvPr/>
        </p:nvSpPr>
        <p:spPr>
          <a:xfrm>
            <a:off x="12109400" y="75"/>
            <a:ext cx="6178445" cy="9715625"/>
          </a:xfrm>
          <a:custGeom>
            <a:avLst/>
            <a:gdLst/>
            <a:ahLst/>
            <a:cxnLst/>
            <a:rect l="l" t="t" r="r" b="b"/>
            <a:pathLst>
              <a:path w="1872256" h="150519" extrusionOk="0">
                <a:moveTo>
                  <a:pt x="0" y="0"/>
                </a:moveTo>
                <a:lnTo>
                  <a:pt x="1872256" y="0"/>
                </a:lnTo>
                <a:lnTo>
                  <a:pt x="1872256" y="150519"/>
                </a:lnTo>
                <a:lnTo>
                  <a:pt x="0" y="150519"/>
                </a:lnTo>
                <a:close/>
              </a:path>
            </a:pathLst>
          </a:custGeom>
          <a:solidFill>
            <a:srgbClr val="EAD1DC"/>
          </a:solidFill>
          <a:ln>
            <a:noFill/>
          </a:ln>
        </p:spPr>
      </p:sp>
      <p:sp>
        <p:nvSpPr>
          <p:cNvPr id="466" name="Google Shape;466;p25"/>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467" name="Google Shape;467;p25"/>
          <p:cNvSpPr/>
          <p:nvPr/>
        </p:nvSpPr>
        <p:spPr>
          <a:xfrm>
            <a:off x="12109962"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04467C"/>
          </a:solidFill>
          <a:ln>
            <a:noFill/>
          </a:ln>
        </p:spPr>
      </p:sp>
      <p:grpSp>
        <p:nvGrpSpPr>
          <p:cNvPr id="468" name="Google Shape;468;p25"/>
          <p:cNvGrpSpPr/>
          <p:nvPr/>
        </p:nvGrpSpPr>
        <p:grpSpPr>
          <a:xfrm>
            <a:off x="1019175" y="1606594"/>
            <a:ext cx="10757475" cy="4949280"/>
            <a:chOff x="0" y="66675"/>
            <a:chExt cx="14343300" cy="6599040"/>
          </a:xfrm>
        </p:grpSpPr>
        <p:sp>
          <p:nvSpPr>
            <p:cNvPr id="469" name="Google Shape;469;p25"/>
            <p:cNvSpPr txBox="1"/>
            <p:nvPr/>
          </p:nvSpPr>
          <p:spPr>
            <a:xfrm>
              <a:off x="0" y="66675"/>
              <a:ext cx="14343300" cy="2872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Research Project on Solutions</a:t>
              </a:r>
              <a:endParaRPr/>
            </a:p>
          </p:txBody>
        </p:sp>
        <p:sp>
          <p:nvSpPr>
            <p:cNvPr id="470" name="Google Shape;470;p25"/>
            <p:cNvSpPr txBox="1"/>
            <p:nvPr/>
          </p:nvSpPr>
          <p:spPr>
            <a:xfrm>
              <a:off x="0" y="3996615"/>
              <a:ext cx="14238900" cy="2669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Pick one or a combination of the solutions to the political barriers to achieving climate justice mentioned in part 4 or any other possible solution(s) and research the viability, effectiveness, and </a:t>
              </a:r>
              <a:r>
                <a:rPr lang="en-US" sz="2601">
                  <a:solidFill>
                    <a:srgbClr val="4A4849"/>
                  </a:solidFill>
                </a:rPr>
                <a:t>scalability</a:t>
              </a:r>
              <a:r>
                <a:rPr lang="en-US" sz="2601" b="0" i="0" u="none" strike="noStrike" cap="none">
                  <a:solidFill>
                    <a:srgbClr val="4A4849"/>
                  </a:solidFill>
                  <a:latin typeface="Arial"/>
                  <a:ea typeface="Arial"/>
                  <a:cs typeface="Arial"/>
                  <a:sym typeface="Arial"/>
                </a:rPr>
                <a:t> of the solution(s) you selected. This project could take the form of a research paper, presentation, or video.</a:t>
              </a:r>
              <a:endParaRPr/>
            </a:p>
          </p:txBody>
        </p:sp>
        <p:sp>
          <p:nvSpPr>
            <p:cNvPr id="471" name="Google Shape;471;p25"/>
            <p:cNvSpPr txBox="1"/>
            <p:nvPr/>
          </p:nvSpPr>
          <p:spPr>
            <a:xfrm>
              <a:off x="0" y="3304812"/>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Prompt suggestion</a:t>
              </a:r>
              <a:endParaRPr/>
            </a:p>
          </p:txBody>
        </p:sp>
      </p:grpSp>
      <p:sp>
        <p:nvSpPr>
          <p:cNvPr id="472" name="Google Shape;472;p25"/>
          <p:cNvSpPr/>
          <p:nvPr/>
        </p:nvSpPr>
        <p:spPr>
          <a:xfrm>
            <a:off x="12110988" y="133723"/>
            <a:ext cx="6175267" cy="9448324"/>
          </a:xfrm>
          <a:custGeom>
            <a:avLst/>
            <a:gdLst/>
            <a:ahLst/>
            <a:cxnLst/>
            <a:rect l="l" t="t" r="r" b="b"/>
            <a:pathLst>
              <a:path w="6349889" h="9715500" extrusionOk="0">
                <a:moveTo>
                  <a:pt x="0" y="0"/>
                </a:moveTo>
                <a:lnTo>
                  <a:pt x="6349890" y="0"/>
                </a:lnTo>
                <a:lnTo>
                  <a:pt x="6349890" y="9715500"/>
                </a:lnTo>
                <a:lnTo>
                  <a:pt x="0" y="9715500"/>
                </a:lnTo>
                <a:lnTo>
                  <a:pt x="0" y="0"/>
                </a:lnTo>
                <a:close/>
              </a:path>
            </a:pathLst>
          </a:custGeom>
          <a:blipFill rotWithShape="1">
            <a:blip r:embed="rId3">
              <a:alphaModFix/>
            </a:blip>
            <a:stretch>
              <a:fillRect l="-969" r="-969"/>
            </a:stretch>
          </a:blipFill>
          <a:ln>
            <a:noFill/>
          </a:ln>
        </p:spPr>
      </p:sp>
      <p:sp>
        <p:nvSpPr>
          <p:cNvPr id="473" name="Google Shape;473;p25"/>
          <p:cNvSpPr txBox="1"/>
          <p:nvPr/>
        </p:nvSpPr>
        <p:spPr>
          <a:xfrm>
            <a:off x="12109404" y="9304840"/>
            <a:ext cx="5470800" cy="277200"/>
          </a:xfrm>
          <a:prstGeom prst="rect">
            <a:avLst/>
          </a:prstGeom>
          <a:noFill/>
          <a:ln>
            <a:noFill/>
          </a:ln>
        </p:spPr>
        <p:txBody>
          <a:bodyPr spcFirstLastPara="1" wrap="square" lIns="0" tIns="0" rIns="0" bIns="0" anchor="t" anchorCtr="0">
            <a:spAutoFit/>
          </a:bodyPr>
          <a:lstStyle/>
          <a:p>
            <a:pPr marL="0" marR="0" lvl="0" indent="0" algn="r" rtl="0">
              <a:lnSpc>
                <a:spcPct val="139977"/>
              </a:lnSpc>
              <a:spcBef>
                <a:spcPts val="0"/>
              </a:spcBef>
              <a:spcAft>
                <a:spcPts val="0"/>
              </a:spcAft>
              <a:buNone/>
            </a:pPr>
            <a:r>
              <a:rPr lang="en-US" sz="1801" b="0" i="0" u="none" strike="noStrike" cap="none">
                <a:solidFill>
                  <a:srgbClr val="4A4849"/>
                </a:solidFill>
                <a:latin typeface="Arial"/>
                <a:ea typeface="Arial"/>
                <a:cs typeface="Arial"/>
                <a:sym typeface="Arial"/>
              </a:rPr>
              <a:t>"</a:t>
            </a:r>
            <a:r>
              <a:rPr lang="en-US" sz="1801" u="none">
                <a:solidFill>
                  <a:srgbClr val="4A4849"/>
                </a:solidFill>
              </a:rPr>
              <a:t>This image is in the public domain.</a:t>
            </a:r>
            <a:endParaRPr>
              <a:solidFill>
                <a:srgbClr val="4A4849"/>
              </a:solidFill>
            </a:endParaRPr>
          </a:p>
        </p:txBody>
      </p:sp>
      <p:grpSp>
        <p:nvGrpSpPr>
          <p:cNvPr id="474" name="Google Shape;474;p25"/>
          <p:cNvGrpSpPr/>
          <p:nvPr/>
        </p:nvGrpSpPr>
        <p:grpSpPr>
          <a:xfrm>
            <a:off x="962033" y="1003725"/>
            <a:ext cx="8746170" cy="458700"/>
            <a:chOff x="3981450" y="1003725"/>
            <a:chExt cx="8746170" cy="458700"/>
          </a:xfrm>
        </p:grpSpPr>
        <p:sp>
          <p:nvSpPr>
            <p:cNvPr id="475" name="Google Shape;475;p25"/>
            <p:cNvSpPr/>
            <p:nvPr/>
          </p:nvSpPr>
          <p:spPr>
            <a:xfrm>
              <a:off x="3981450" y="1003725"/>
              <a:ext cx="3027600" cy="458700"/>
            </a:xfrm>
            <a:prstGeom prst="roundRect">
              <a:avLst>
                <a:gd name="adj" fmla="val 45896"/>
              </a:avLst>
            </a:prstGeom>
            <a:solidFill>
              <a:srgbClr val="1F49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76" name="Google Shape;476;p25"/>
            <p:cNvSpPr txBox="1"/>
            <p:nvPr/>
          </p:nvSpPr>
          <p:spPr>
            <a:xfrm>
              <a:off x="4200720" y="1079167"/>
              <a:ext cx="85269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FAF6EE"/>
                  </a:solidFill>
                </a:rPr>
                <a:t>PROJECT OPTION #1</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480"/>
        <p:cNvGrpSpPr/>
        <p:nvPr/>
      </p:nvGrpSpPr>
      <p:grpSpPr>
        <a:xfrm>
          <a:off x="0" y="0"/>
          <a:ext cx="0" cy="0"/>
          <a:chOff x="0" y="0"/>
          <a:chExt cx="0" cy="0"/>
        </a:xfrm>
      </p:grpSpPr>
      <p:sp>
        <p:nvSpPr>
          <p:cNvPr id="481" name="Google Shape;481;p26"/>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482" name="Google Shape;482;p26"/>
          <p:cNvSpPr/>
          <p:nvPr/>
        </p:nvSpPr>
        <p:spPr>
          <a:xfrm>
            <a:off x="12109962"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04467C"/>
          </a:solidFill>
          <a:ln>
            <a:noFill/>
          </a:ln>
        </p:spPr>
      </p:sp>
      <p:grpSp>
        <p:nvGrpSpPr>
          <p:cNvPr id="483" name="Google Shape;483;p26"/>
          <p:cNvGrpSpPr/>
          <p:nvPr/>
        </p:nvGrpSpPr>
        <p:grpSpPr>
          <a:xfrm>
            <a:off x="1019175" y="1606594"/>
            <a:ext cx="10757475" cy="7453076"/>
            <a:chOff x="0" y="66675"/>
            <a:chExt cx="14343300" cy="9937435"/>
          </a:xfrm>
        </p:grpSpPr>
        <p:sp>
          <p:nvSpPr>
            <p:cNvPr id="484" name="Google Shape;484;p26"/>
            <p:cNvSpPr txBox="1"/>
            <p:nvPr/>
          </p:nvSpPr>
          <p:spPr>
            <a:xfrm>
              <a:off x="0" y="66675"/>
              <a:ext cx="14343300" cy="574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Geographical Analysis of the Relationship Between Democracy &amp; Climate Justice</a:t>
              </a:r>
              <a:endParaRPr/>
            </a:p>
          </p:txBody>
        </p:sp>
        <p:sp>
          <p:nvSpPr>
            <p:cNvPr id="485" name="Google Shape;485;p26"/>
            <p:cNvSpPr txBox="1"/>
            <p:nvPr/>
          </p:nvSpPr>
          <p:spPr>
            <a:xfrm>
              <a:off x="0" y="6801310"/>
              <a:ext cx="14238900" cy="3202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Choose a city, county, or region and examine the way that democracy and climate justice interact, intersect, and affect each other in that area in the present and/or past. Have EJ communities experienced voter suppression or have the local politics been influenced by the PIC? How has that affected the area’s ability to achieve climate justice? Present your findings to the class.</a:t>
              </a:r>
              <a:endParaRPr/>
            </a:p>
          </p:txBody>
        </p:sp>
        <p:sp>
          <p:nvSpPr>
            <p:cNvPr id="486" name="Google Shape;486;p26"/>
            <p:cNvSpPr txBox="1"/>
            <p:nvPr/>
          </p:nvSpPr>
          <p:spPr>
            <a:xfrm>
              <a:off x="0" y="6109507"/>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Prompt suggestion</a:t>
              </a:r>
              <a:endParaRPr/>
            </a:p>
          </p:txBody>
        </p:sp>
      </p:grpSp>
      <p:sp>
        <p:nvSpPr>
          <p:cNvPr id="487" name="Google Shape;487;p26"/>
          <p:cNvSpPr/>
          <p:nvPr/>
        </p:nvSpPr>
        <p:spPr>
          <a:xfrm>
            <a:off x="12109950" y="0"/>
            <a:ext cx="6178038" cy="9715500"/>
          </a:xfrm>
          <a:custGeom>
            <a:avLst/>
            <a:gdLst/>
            <a:ahLst/>
            <a:cxnLst/>
            <a:rect l="l" t="t" r="r" b="b"/>
            <a:pathLst>
              <a:path w="6178038" h="9715500" extrusionOk="0">
                <a:moveTo>
                  <a:pt x="0" y="0"/>
                </a:moveTo>
                <a:lnTo>
                  <a:pt x="6178038" y="0"/>
                </a:lnTo>
                <a:lnTo>
                  <a:pt x="6178038" y="9715500"/>
                </a:lnTo>
                <a:lnTo>
                  <a:pt x="0" y="9715500"/>
                </a:lnTo>
                <a:lnTo>
                  <a:pt x="0" y="0"/>
                </a:lnTo>
                <a:close/>
              </a:path>
            </a:pathLst>
          </a:custGeom>
          <a:blipFill rotWithShape="1">
            <a:blip r:embed="rId3">
              <a:alphaModFix/>
            </a:blip>
            <a:stretch>
              <a:fillRect l="-89808" r="-54070" b="-2938"/>
            </a:stretch>
          </a:blipFill>
          <a:ln>
            <a:noFill/>
          </a:ln>
        </p:spPr>
      </p:sp>
      <p:sp>
        <p:nvSpPr>
          <p:cNvPr id="488" name="Google Shape;488;p26"/>
          <p:cNvSpPr txBox="1"/>
          <p:nvPr/>
        </p:nvSpPr>
        <p:spPr>
          <a:xfrm>
            <a:off x="12274625" y="240575"/>
            <a:ext cx="6177900" cy="2772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1801">
                <a:solidFill>
                  <a:srgbClr val="FAF6EE"/>
                </a:solidFill>
              </a:rPr>
              <a:t>Photo courtesy of </a:t>
            </a:r>
            <a:r>
              <a:rPr lang="en-US" sz="1801" u="sng">
                <a:solidFill>
                  <a:schemeClr val="hlink"/>
                </a:solidFill>
                <a:hlinkClick r:id="rId4"/>
              </a:rPr>
              <a:t>Earl McGehee</a:t>
            </a:r>
            <a:r>
              <a:rPr lang="en-US" sz="1801">
                <a:solidFill>
                  <a:srgbClr val="FAF6EE"/>
                </a:solidFill>
              </a:rPr>
              <a:t> on Flickr. License: CC BY.</a:t>
            </a:r>
            <a:endParaRPr/>
          </a:p>
        </p:txBody>
      </p:sp>
      <p:grpSp>
        <p:nvGrpSpPr>
          <p:cNvPr id="489" name="Google Shape;489;p26"/>
          <p:cNvGrpSpPr/>
          <p:nvPr/>
        </p:nvGrpSpPr>
        <p:grpSpPr>
          <a:xfrm>
            <a:off x="962033" y="1003725"/>
            <a:ext cx="8746170" cy="458700"/>
            <a:chOff x="3981450" y="1003725"/>
            <a:chExt cx="8746170" cy="458700"/>
          </a:xfrm>
        </p:grpSpPr>
        <p:sp>
          <p:nvSpPr>
            <p:cNvPr id="490" name="Google Shape;490;p26"/>
            <p:cNvSpPr/>
            <p:nvPr/>
          </p:nvSpPr>
          <p:spPr>
            <a:xfrm>
              <a:off x="3981450" y="1003725"/>
              <a:ext cx="3027600" cy="458700"/>
            </a:xfrm>
            <a:prstGeom prst="roundRect">
              <a:avLst>
                <a:gd name="adj" fmla="val 45896"/>
              </a:avLst>
            </a:prstGeom>
            <a:solidFill>
              <a:srgbClr val="1F49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91" name="Google Shape;491;p26"/>
            <p:cNvSpPr txBox="1"/>
            <p:nvPr/>
          </p:nvSpPr>
          <p:spPr>
            <a:xfrm>
              <a:off x="4200720" y="1079167"/>
              <a:ext cx="85269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FAF6EE"/>
                  </a:solidFill>
                </a:rPr>
                <a:t>PROJECT OPTION #2</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495"/>
        <p:cNvGrpSpPr/>
        <p:nvPr/>
      </p:nvGrpSpPr>
      <p:grpSpPr>
        <a:xfrm>
          <a:off x="0" y="0"/>
          <a:ext cx="0" cy="0"/>
          <a:chOff x="0" y="0"/>
          <a:chExt cx="0" cy="0"/>
        </a:xfrm>
      </p:grpSpPr>
      <p:sp>
        <p:nvSpPr>
          <p:cNvPr id="496" name="Google Shape;496;p27"/>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497" name="Google Shape;497;p27"/>
          <p:cNvSpPr/>
          <p:nvPr/>
        </p:nvSpPr>
        <p:spPr>
          <a:xfrm>
            <a:off x="12109962"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04467C"/>
          </a:solidFill>
          <a:ln>
            <a:noFill/>
          </a:ln>
        </p:spPr>
      </p:sp>
      <p:sp>
        <p:nvSpPr>
          <p:cNvPr id="498" name="Google Shape;498;p27"/>
          <p:cNvSpPr/>
          <p:nvPr/>
        </p:nvSpPr>
        <p:spPr>
          <a:xfrm>
            <a:off x="12109962" y="0"/>
            <a:ext cx="6178038" cy="9715500"/>
          </a:xfrm>
          <a:custGeom>
            <a:avLst/>
            <a:gdLst/>
            <a:ahLst/>
            <a:cxnLst/>
            <a:rect l="l" t="t" r="r" b="b"/>
            <a:pathLst>
              <a:path w="6178038" h="9715500" extrusionOk="0">
                <a:moveTo>
                  <a:pt x="0" y="0"/>
                </a:moveTo>
                <a:lnTo>
                  <a:pt x="6178038" y="0"/>
                </a:lnTo>
                <a:lnTo>
                  <a:pt x="6178038" y="9715500"/>
                </a:lnTo>
                <a:lnTo>
                  <a:pt x="0" y="9715500"/>
                </a:lnTo>
                <a:lnTo>
                  <a:pt x="0" y="0"/>
                </a:lnTo>
                <a:close/>
              </a:path>
            </a:pathLst>
          </a:custGeom>
          <a:blipFill rotWithShape="1">
            <a:blip r:embed="rId3">
              <a:alphaModFix/>
            </a:blip>
            <a:stretch>
              <a:fillRect l="-80700" r="-55182"/>
            </a:stretch>
          </a:blipFill>
          <a:ln>
            <a:noFill/>
          </a:ln>
        </p:spPr>
      </p:sp>
      <p:grpSp>
        <p:nvGrpSpPr>
          <p:cNvPr id="499" name="Google Shape;499;p27"/>
          <p:cNvGrpSpPr/>
          <p:nvPr/>
        </p:nvGrpSpPr>
        <p:grpSpPr>
          <a:xfrm>
            <a:off x="1019175" y="1606594"/>
            <a:ext cx="10757475" cy="6951105"/>
            <a:chOff x="0" y="66675"/>
            <a:chExt cx="14343300" cy="9268140"/>
          </a:xfrm>
        </p:grpSpPr>
        <p:sp>
          <p:nvSpPr>
            <p:cNvPr id="500" name="Google Shape;500;p27"/>
            <p:cNvSpPr txBox="1"/>
            <p:nvPr/>
          </p:nvSpPr>
          <p:spPr>
            <a:xfrm>
              <a:off x="0" y="66675"/>
              <a:ext cx="14343300" cy="2872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Engage in Your Community</a:t>
              </a:r>
              <a:endParaRPr/>
            </a:p>
          </p:txBody>
        </p:sp>
        <p:sp>
          <p:nvSpPr>
            <p:cNvPr id="501" name="Google Shape;501;p27"/>
            <p:cNvSpPr txBox="1"/>
            <p:nvPr/>
          </p:nvSpPr>
          <p:spPr>
            <a:xfrm>
              <a:off x="0" y="3996615"/>
              <a:ext cx="14238900" cy="533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Do some research on climate justice efforts taking place in your community and find a way to get involved and make your voice heard. If your local government is considering climate justice policy, or policy that might perpetuate climate injustice, you could attend town halls or write letters to your elected officials to voice your support or opposition. If a local civic organization is engaged in a campaign that would further climate justice in your community, volunteer to support their efforts.</a:t>
              </a:r>
              <a:endParaRPr/>
            </a:p>
            <a:p>
              <a:pPr marL="0" marR="0" lvl="0" indent="0" algn="l" rtl="0">
                <a:lnSpc>
                  <a:spcPct val="100000"/>
                </a:lnSpc>
                <a:spcBef>
                  <a:spcPts val="0"/>
                </a:spcBef>
                <a:spcAft>
                  <a:spcPts val="0"/>
                </a:spcAft>
                <a:buNone/>
              </a:pPr>
              <a:endParaRPr sz="2601" b="0" i="0" u="none" strike="noStrike" cap="none">
                <a:solidFill>
                  <a:srgbClr val="4A4849"/>
                </a:solidFill>
                <a:latin typeface="Arial"/>
                <a:ea typeface="Arial"/>
                <a:cs typeface="Arial"/>
                <a:sym typeface="Arial"/>
              </a:endParaRPr>
            </a:p>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The goal of this project is to connect with your community and try to further climate justice using the tools of democracy.</a:t>
              </a:r>
              <a:endParaRPr/>
            </a:p>
          </p:txBody>
        </p:sp>
        <p:sp>
          <p:nvSpPr>
            <p:cNvPr id="502" name="Google Shape;502;p27"/>
            <p:cNvSpPr txBox="1"/>
            <p:nvPr/>
          </p:nvSpPr>
          <p:spPr>
            <a:xfrm>
              <a:off x="0" y="3304812"/>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Prompt suggestion</a:t>
              </a:r>
              <a:endParaRPr/>
            </a:p>
          </p:txBody>
        </p:sp>
      </p:grpSp>
      <p:sp>
        <p:nvSpPr>
          <p:cNvPr id="503" name="Google Shape;503;p27"/>
          <p:cNvSpPr txBox="1"/>
          <p:nvPr/>
        </p:nvSpPr>
        <p:spPr>
          <a:xfrm>
            <a:off x="1043025" y="9699440"/>
            <a:ext cx="17612675" cy="387991"/>
          </a:xfrm>
          <a:prstGeom prst="rect">
            <a:avLst/>
          </a:prstGeom>
          <a:noFill/>
          <a:ln>
            <a:noFill/>
          </a:ln>
        </p:spPr>
        <p:txBody>
          <a:bodyPr spcFirstLastPara="1" wrap="square" lIns="0" tIns="0" rIns="0" bIns="0" anchor="t" anchorCtr="0">
            <a:spAutoFit/>
          </a:bodyPr>
          <a:lstStyle/>
          <a:p>
            <a:pPr marL="0" marR="0" lvl="0" indent="0" algn="just" rtl="0">
              <a:lnSpc>
                <a:spcPct val="139977"/>
              </a:lnSpc>
              <a:spcBef>
                <a:spcPts val="0"/>
              </a:spcBef>
              <a:spcAft>
                <a:spcPts val="0"/>
              </a:spcAft>
              <a:buNone/>
            </a:pPr>
            <a:r>
              <a:rPr lang="en-US" sz="1801">
                <a:solidFill>
                  <a:srgbClr val="FAF6EE"/>
                </a:solidFill>
              </a:rPr>
              <a:t>© New England Foodshed. All rights reserved. This content is excluded from our Creative Commons license. For more information, see </a:t>
            </a:r>
            <a:r>
              <a:rPr lang="en-US" sz="1801" u="sng">
                <a:solidFill>
                  <a:schemeClr val="hlink"/>
                </a:solidFill>
                <a:hlinkClick r:id="rId4"/>
              </a:rPr>
              <a:t>https://ocw.mit.edu/help/faq-fair-use/</a:t>
            </a:r>
            <a:r>
              <a:rPr lang="en-US" sz="1801">
                <a:solidFill>
                  <a:srgbClr val="FAF6EE"/>
                </a:solidFill>
              </a:rPr>
              <a:t> .</a:t>
            </a:r>
            <a:endParaRPr/>
          </a:p>
        </p:txBody>
      </p:sp>
      <p:grpSp>
        <p:nvGrpSpPr>
          <p:cNvPr id="504" name="Google Shape;504;p27"/>
          <p:cNvGrpSpPr/>
          <p:nvPr/>
        </p:nvGrpSpPr>
        <p:grpSpPr>
          <a:xfrm>
            <a:off x="962033" y="1003725"/>
            <a:ext cx="8746170" cy="458700"/>
            <a:chOff x="3981450" y="1003725"/>
            <a:chExt cx="8746170" cy="458700"/>
          </a:xfrm>
        </p:grpSpPr>
        <p:sp>
          <p:nvSpPr>
            <p:cNvPr id="505" name="Google Shape;505;p27"/>
            <p:cNvSpPr/>
            <p:nvPr/>
          </p:nvSpPr>
          <p:spPr>
            <a:xfrm>
              <a:off x="3981450" y="1003725"/>
              <a:ext cx="3027600" cy="458700"/>
            </a:xfrm>
            <a:prstGeom prst="roundRect">
              <a:avLst>
                <a:gd name="adj" fmla="val 45896"/>
              </a:avLst>
            </a:prstGeom>
            <a:solidFill>
              <a:srgbClr val="1F49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06" name="Google Shape;506;p27"/>
            <p:cNvSpPr txBox="1"/>
            <p:nvPr/>
          </p:nvSpPr>
          <p:spPr>
            <a:xfrm>
              <a:off x="4200720" y="1079167"/>
              <a:ext cx="85269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FAF6EE"/>
                  </a:solidFill>
                </a:rPr>
                <a:t>PROJECT OPTION #3</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510"/>
        <p:cNvGrpSpPr/>
        <p:nvPr/>
      </p:nvGrpSpPr>
      <p:grpSpPr>
        <a:xfrm>
          <a:off x="0" y="0"/>
          <a:ext cx="0" cy="0"/>
          <a:chOff x="0" y="0"/>
          <a:chExt cx="0" cy="0"/>
        </a:xfrm>
      </p:grpSpPr>
      <p:sp>
        <p:nvSpPr>
          <p:cNvPr id="511" name="Google Shape;511;p28"/>
          <p:cNvSpPr txBox="1"/>
          <p:nvPr/>
        </p:nvSpPr>
        <p:spPr>
          <a:xfrm>
            <a:off x="962025" y="1133475"/>
            <a:ext cx="16297200" cy="10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Additional Resources</a:t>
            </a:r>
            <a:endParaRPr/>
          </a:p>
        </p:txBody>
      </p:sp>
      <p:sp>
        <p:nvSpPr>
          <p:cNvPr id="512" name="Google Shape;512;p28"/>
          <p:cNvSpPr txBox="1"/>
          <p:nvPr/>
        </p:nvSpPr>
        <p:spPr>
          <a:xfrm>
            <a:off x="962025" y="2561952"/>
            <a:ext cx="16178700" cy="5604900"/>
          </a:xfrm>
          <a:prstGeom prst="rect">
            <a:avLst/>
          </a:prstGeom>
          <a:noFill/>
          <a:ln>
            <a:noFill/>
          </a:ln>
        </p:spPr>
        <p:txBody>
          <a:bodyPr spcFirstLastPara="1" wrap="square" lIns="0" tIns="0" rIns="0" bIns="0" anchor="t" anchorCtr="0">
            <a:spAutoFit/>
          </a:bodyPr>
          <a:lstStyle/>
          <a:p>
            <a:pPr marL="457200" marR="0" lvl="1" indent="-393763" algn="l" rtl="0">
              <a:lnSpc>
                <a:spcPct val="100000"/>
              </a:lnSpc>
              <a:spcBef>
                <a:spcPts val="0"/>
              </a:spcBef>
              <a:spcAft>
                <a:spcPts val="0"/>
              </a:spcAft>
              <a:buClr>
                <a:srgbClr val="4A4849"/>
              </a:buClr>
              <a:buSzPts val="2601"/>
              <a:buFont typeface="Arial"/>
              <a:buChar char="•"/>
            </a:pPr>
            <a:r>
              <a:rPr lang="en-US" sz="2601" b="0" i="0" u="sng" strike="noStrike" cap="none">
                <a:solidFill>
                  <a:srgbClr val="4A4849"/>
                </a:solidFill>
                <a:latin typeface="Arial"/>
                <a:ea typeface="Arial"/>
                <a:cs typeface="Arial"/>
                <a:sym typeface="Arial"/>
                <a:hlinkClick r:id="rId3">
                  <a:extLst>
                    <a:ext uri="{A12FA001-AC4F-418D-AE19-62706E023703}">
                      <ahyp:hlinkClr xmlns:ahyp="http://schemas.microsoft.com/office/drawing/2018/hyperlinkcolor" val="tx"/>
                    </a:ext>
                  </a:extLst>
                </a:hlinkClick>
              </a:rPr>
              <a:t>Brennan Center for Justice</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sng" strike="noStrike" cap="none">
                <a:solidFill>
                  <a:srgbClr val="4A4849"/>
                </a:solidFill>
                <a:latin typeface="Arial"/>
                <a:ea typeface="Arial"/>
                <a:cs typeface="Arial"/>
                <a:sym typeface="Arial"/>
                <a:hlinkClick r:id="rId4">
                  <a:extLst>
                    <a:ext uri="{A12FA001-AC4F-418D-AE19-62706E023703}">
                      <ahyp:hlinkClr xmlns:ahyp="http://schemas.microsoft.com/office/drawing/2018/hyperlinkcolor" val="tx"/>
                    </a:ext>
                  </a:extLst>
                </a:hlinkClick>
              </a:rPr>
              <a:t>Global Center for Climate Justice: Voter Suppression and the Polluter-Industrial Complex</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sng" strike="noStrike" cap="none">
                <a:solidFill>
                  <a:srgbClr val="4A4849"/>
                </a:solidFill>
                <a:latin typeface="Arial"/>
                <a:ea typeface="Arial"/>
                <a:cs typeface="Arial"/>
                <a:sym typeface="Arial"/>
                <a:hlinkClick r:id="rId5">
                  <a:extLst>
                    <a:ext uri="{A12FA001-AC4F-418D-AE19-62706E023703}">
                      <ahyp:hlinkClr xmlns:ahyp="http://schemas.microsoft.com/office/drawing/2018/hyperlinkcolor" val="tx"/>
                    </a:ext>
                  </a:extLst>
                </a:hlinkClick>
              </a:rPr>
              <a:t>The Leadership Conference on Civil and Human Rights</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sng" strike="noStrike" cap="none">
                <a:solidFill>
                  <a:srgbClr val="4A4849"/>
                </a:solidFill>
                <a:latin typeface="Arial"/>
                <a:ea typeface="Arial"/>
                <a:cs typeface="Arial"/>
                <a:sym typeface="Arial"/>
                <a:hlinkClick r:id="rId6">
                  <a:extLst>
                    <a:ext uri="{A12FA001-AC4F-418D-AE19-62706E023703}">
                      <ahyp:hlinkClr xmlns:ahyp="http://schemas.microsoft.com/office/drawing/2018/hyperlinkcolor" val="tx"/>
                    </a:ext>
                  </a:extLst>
                </a:hlinkClick>
              </a:rPr>
              <a:t>American Civil Liberties Union</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sng" strike="noStrike" cap="none">
                <a:solidFill>
                  <a:srgbClr val="4A4849"/>
                </a:solidFill>
                <a:latin typeface="Arial"/>
                <a:ea typeface="Arial"/>
                <a:cs typeface="Arial"/>
                <a:sym typeface="Arial"/>
                <a:hlinkClick r:id="rId3">
                  <a:extLst>
                    <a:ext uri="{A12FA001-AC4F-418D-AE19-62706E023703}">
                      <ahyp:hlinkClr xmlns:ahyp="http://schemas.microsoft.com/office/drawing/2018/hyperlinkcolor" val="tx"/>
                    </a:ext>
                  </a:extLst>
                </a:hlinkClick>
              </a:rPr>
              <a:t>Common Cause</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sng" strike="noStrike" cap="none">
                <a:solidFill>
                  <a:srgbClr val="4A4849"/>
                </a:solidFill>
                <a:latin typeface="Arial"/>
                <a:ea typeface="Arial"/>
                <a:cs typeface="Arial"/>
                <a:sym typeface="Arial"/>
                <a:hlinkClick r:id="rId7">
                  <a:extLst>
                    <a:ext uri="{A12FA001-AC4F-418D-AE19-62706E023703}">
                      <ahyp:hlinkClr xmlns:ahyp="http://schemas.microsoft.com/office/drawing/2018/hyperlinkcolor" val="tx"/>
                    </a:ext>
                  </a:extLst>
                </a:hlinkClick>
              </a:rPr>
              <a:t>Center for Media and Democracy</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sng" strike="noStrike" cap="none">
                <a:solidFill>
                  <a:srgbClr val="4A4849"/>
                </a:solidFill>
                <a:latin typeface="Arial"/>
                <a:ea typeface="Arial"/>
                <a:cs typeface="Arial"/>
                <a:sym typeface="Arial"/>
                <a:hlinkClick r:id="rId8">
                  <a:extLst>
                    <a:ext uri="{A12FA001-AC4F-418D-AE19-62706E023703}">
                      <ahyp:hlinkClr xmlns:ahyp="http://schemas.microsoft.com/office/drawing/2018/hyperlinkcolor" val="tx"/>
                    </a:ext>
                  </a:extLst>
                </a:hlinkClick>
              </a:rPr>
              <a:t>Vote Like a Madre</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sng" strike="noStrike" cap="none">
                <a:solidFill>
                  <a:srgbClr val="4A4849"/>
                </a:solidFill>
                <a:latin typeface="Arial"/>
                <a:ea typeface="Arial"/>
                <a:cs typeface="Arial"/>
                <a:sym typeface="Arial"/>
                <a:hlinkClick r:id="rId9">
                  <a:extLst>
                    <a:ext uri="{A12FA001-AC4F-418D-AE19-62706E023703}">
                      <ahyp:hlinkClr xmlns:ahyp="http://schemas.microsoft.com/office/drawing/2018/hyperlinkcolor" val="tx"/>
                    </a:ext>
                  </a:extLst>
                </a:hlinkClick>
              </a:rPr>
              <a:t>League of Women Voters</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sng" strike="noStrike" cap="none">
                <a:solidFill>
                  <a:srgbClr val="4A4849"/>
                </a:solidFill>
                <a:latin typeface="Arial"/>
                <a:ea typeface="Arial"/>
                <a:cs typeface="Arial"/>
                <a:sym typeface="Arial"/>
                <a:hlinkClick r:id="rId10">
                  <a:extLst>
                    <a:ext uri="{A12FA001-AC4F-418D-AE19-62706E023703}">
                      <ahyp:hlinkClr xmlns:ahyp="http://schemas.microsoft.com/office/drawing/2018/hyperlinkcolor" val="tx"/>
                    </a:ext>
                  </a:extLst>
                </a:hlinkClick>
              </a:rPr>
              <a:t>Earthjustice</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sng" strike="noStrike" cap="none">
                <a:solidFill>
                  <a:srgbClr val="4A4849"/>
                </a:solidFill>
                <a:latin typeface="Arial"/>
                <a:ea typeface="Arial"/>
                <a:cs typeface="Arial"/>
                <a:sym typeface="Arial"/>
                <a:hlinkClick r:id="rId11">
                  <a:extLst>
                    <a:ext uri="{A12FA001-AC4F-418D-AE19-62706E023703}">
                      <ahyp:hlinkClr xmlns:ahyp="http://schemas.microsoft.com/office/drawing/2018/hyperlinkcolor" val="tx"/>
                    </a:ext>
                  </a:extLst>
                </a:hlinkClick>
              </a:rPr>
              <a:t>350.org</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sng" strike="noStrike" cap="none">
                <a:solidFill>
                  <a:srgbClr val="4A4849"/>
                </a:solidFill>
                <a:latin typeface="Arial"/>
                <a:ea typeface="Arial"/>
                <a:cs typeface="Arial"/>
                <a:sym typeface="Arial"/>
                <a:hlinkClick r:id="rId12">
                  <a:extLst>
                    <a:ext uri="{A12FA001-AC4F-418D-AE19-62706E023703}">
                      <ahyp:hlinkClr xmlns:ahyp="http://schemas.microsoft.com/office/drawing/2018/hyperlinkcolor" val="tx"/>
                    </a:ext>
                  </a:extLst>
                </a:hlinkClick>
              </a:rPr>
              <a:t>Natural Resources Defense Council</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sng" strike="noStrike" cap="none">
                <a:solidFill>
                  <a:srgbClr val="4A4849"/>
                </a:solidFill>
                <a:latin typeface="Arial"/>
                <a:ea typeface="Arial"/>
                <a:cs typeface="Arial"/>
                <a:sym typeface="Arial"/>
                <a:hlinkClick r:id="rId13">
                  <a:extLst>
                    <a:ext uri="{A12FA001-AC4F-418D-AE19-62706E023703}">
                      <ahyp:hlinkClr xmlns:ahyp="http://schemas.microsoft.com/office/drawing/2018/hyperlinkcolor" val="tx"/>
                    </a:ext>
                  </a:extLst>
                </a:hlinkClick>
              </a:rPr>
              <a:t>Environmental Law Institute</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1" u="sng" strike="noStrike" cap="none">
                <a:solidFill>
                  <a:srgbClr val="4A4849"/>
                </a:solidFill>
                <a:latin typeface="Arial"/>
                <a:ea typeface="Arial"/>
                <a:cs typeface="Arial"/>
                <a:sym typeface="Arial"/>
                <a:hlinkClick r:id="rId14">
                  <a:extLst>
                    <a:ext uri="{A12FA001-AC4F-418D-AE19-62706E023703}">
                      <ahyp:hlinkClr xmlns:ahyp="http://schemas.microsoft.com/office/drawing/2018/hyperlinkcolor" val="tx"/>
                    </a:ext>
                  </a:extLst>
                </a:hlinkClick>
              </a:rPr>
              <a:t>Voter Suppression, Climate Justice, and the Polluter-Industrial Complex: How The Corporate Assault On American Democracy And The Climate Are Connected</a:t>
            </a:r>
            <a:endParaRPr/>
          </a:p>
        </p:txBody>
      </p:sp>
      <p:sp>
        <p:nvSpPr>
          <p:cNvPr id="513" name="Google Shape;513;p28"/>
          <p:cNvSpPr/>
          <p:nvPr/>
        </p:nvSpPr>
        <p:spPr>
          <a:xfrm>
            <a:off x="-344129" y="9715500"/>
            <a:ext cx="19880211" cy="571500"/>
          </a:xfrm>
          <a:custGeom>
            <a:avLst/>
            <a:gdLst/>
            <a:ahLst/>
            <a:cxnLst/>
            <a:rect l="l" t="t" r="r" b="b"/>
            <a:pathLst>
              <a:path w="5235940" h="150519" extrusionOk="0">
                <a:moveTo>
                  <a:pt x="0" y="0"/>
                </a:moveTo>
                <a:lnTo>
                  <a:pt x="5235940" y="0"/>
                </a:lnTo>
                <a:lnTo>
                  <a:pt x="5235940" y="150519"/>
                </a:lnTo>
                <a:lnTo>
                  <a:pt x="0" y="150519"/>
                </a:lnTo>
                <a:close/>
              </a:path>
            </a:pathLst>
          </a:custGeom>
          <a:solidFill>
            <a:srgbClr val="4A4849"/>
          </a:solidFill>
          <a:ln>
            <a:noFill/>
          </a:ln>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517"/>
        <p:cNvGrpSpPr/>
        <p:nvPr/>
      </p:nvGrpSpPr>
      <p:grpSpPr>
        <a:xfrm>
          <a:off x="0" y="0"/>
          <a:ext cx="0" cy="0"/>
          <a:chOff x="0" y="0"/>
          <a:chExt cx="0" cy="0"/>
        </a:xfrm>
      </p:grpSpPr>
      <p:sp>
        <p:nvSpPr>
          <p:cNvPr id="518" name="Google Shape;518;p29"/>
          <p:cNvSpPr/>
          <p:nvPr/>
        </p:nvSpPr>
        <p:spPr>
          <a:xfrm>
            <a:off x="-1248082" y="9715500"/>
            <a:ext cx="20784165" cy="571500"/>
          </a:xfrm>
          <a:custGeom>
            <a:avLst/>
            <a:gdLst/>
            <a:ahLst/>
            <a:cxnLst/>
            <a:rect l="l" t="t" r="r" b="b"/>
            <a:pathLst>
              <a:path w="5474019" h="150519" extrusionOk="0">
                <a:moveTo>
                  <a:pt x="0" y="0"/>
                </a:moveTo>
                <a:lnTo>
                  <a:pt x="5474019" y="0"/>
                </a:lnTo>
                <a:lnTo>
                  <a:pt x="5474019" y="150519"/>
                </a:lnTo>
                <a:lnTo>
                  <a:pt x="0" y="150519"/>
                </a:lnTo>
                <a:close/>
              </a:path>
            </a:pathLst>
          </a:custGeom>
          <a:solidFill>
            <a:srgbClr val="4A4849"/>
          </a:solidFill>
          <a:ln>
            <a:noFill/>
          </a:ln>
        </p:spPr>
      </p:sp>
      <p:sp>
        <p:nvSpPr>
          <p:cNvPr id="519" name="Google Shape;519;p29"/>
          <p:cNvSpPr/>
          <p:nvPr/>
        </p:nvSpPr>
        <p:spPr>
          <a:xfrm>
            <a:off x="10760137" y="1991406"/>
            <a:ext cx="6499163" cy="6304188"/>
          </a:xfrm>
          <a:custGeom>
            <a:avLst/>
            <a:gdLst/>
            <a:ahLst/>
            <a:cxnLst/>
            <a:rect l="l" t="t" r="r" b="b"/>
            <a:pathLst>
              <a:path w="6499163" h="6304188" extrusionOk="0">
                <a:moveTo>
                  <a:pt x="0" y="0"/>
                </a:moveTo>
                <a:lnTo>
                  <a:pt x="6499163" y="0"/>
                </a:lnTo>
                <a:lnTo>
                  <a:pt x="6499163" y="6304188"/>
                </a:lnTo>
                <a:lnTo>
                  <a:pt x="0" y="6304188"/>
                </a:lnTo>
                <a:lnTo>
                  <a:pt x="0" y="0"/>
                </a:lnTo>
                <a:close/>
              </a:path>
            </a:pathLst>
          </a:custGeom>
          <a:blipFill rotWithShape="1">
            <a:blip r:embed="rId3">
              <a:alphaModFix/>
            </a:blip>
            <a:stretch>
              <a:fillRect/>
            </a:stretch>
          </a:blipFill>
          <a:ln>
            <a:noFill/>
          </a:ln>
        </p:spPr>
      </p:sp>
      <p:sp>
        <p:nvSpPr>
          <p:cNvPr id="520" name="Google Shape;520;p29"/>
          <p:cNvSpPr txBox="1"/>
          <p:nvPr/>
        </p:nvSpPr>
        <p:spPr>
          <a:xfrm>
            <a:off x="1028700" y="3286273"/>
            <a:ext cx="8399400" cy="318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136" b="0" i="0" u="none" strike="noStrike" cap="none">
                <a:solidFill>
                  <a:srgbClr val="4A4849"/>
                </a:solidFill>
                <a:latin typeface="Arial"/>
                <a:ea typeface="Arial"/>
                <a:cs typeface="Arial"/>
                <a:sym typeface="Arial"/>
              </a:rPr>
              <a:t>For more resources on climate and environmental justice: </a:t>
            </a:r>
            <a:r>
              <a:rPr lang="en-US" sz="4136" b="1" i="0" u="none" strike="noStrike" cap="none">
                <a:solidFill>
                  <a:srgbClr val="4A4849"/>
                </a:solidFill>
                <a:latin typeface="Arial"/>
                <a:ea typeface="Arial"/>
                <a:cs typeface="Arial"/>
                <a:sym typeface="Arial"/>
              </a:rPr>
              <a:t>Please explore other modules in the Climate Justice Instructional Toolkit.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115"/>
        <p:cNvGrpSpPr/>
        <p:nvPr/>
      </p:nvGrpSpPr>
      <p:grpSpPr>
        <a:xfrm>
          <a:off x="0" y="0"/>
          <a:ext cx="0" cy="0"/>
          <a:chOff x="0" y="0"/>
          <a:chExt cx="0" cy="0"/>
        </a:xfrm>
      </p:grpSpPr>
      <p:sp>
        <p:nvSpPr>
          <p:cNvPr id="116" name="Google Shape;116;p3"/>
          <p:cNvSpPr txBox="1"/>
          <p:nvPr/>
        </p:nvSpPr>
        <p:spPr>
          <a:xfrm>
            <a:off x="962025" y="1133475"/>
            <a:ext cx="16299000" cy="10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Learning Objectives</a:t>
            </a:r>
            <a:endParaRPr/>
          </a:p>
        </p:txBody>
      </p:sp>
      <p:sp>
        <p:nvSpPr>
          <p:cNvPr id="117" name="Google Shape;117;p3"/>
          <p:cNvSpPr txBox="1"/>
          <p:nvPr/>
        </p:nvSpPr>
        <p:spPr>
          <a:xfrm>
            <a:off x="13526802" y="3662914"/>
            <a:ext cx="3772200" cy="1969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199" b="1" i="0" u="none" strike="noStrike" cap="none">
                <a:solidFill>
                  <a:srgbClr val="4A4849"/>
                </a:solidFill>
                <a:latin typeface="Arial"/>
                <a:ea typeface="Arial"/>
                <a:cs typeface="Arial"/>
                <a:sym typeface="Arial"/>
              </a:rPr>
              <a:t>Explore</a:t>
            </a:r>
            <a:r>
              <a:rPr lang="en-US" sz="3199" b="0" i="0" u="none" strike="noStrike" cap="none">
                <a:solidFill>
                  <a:srgbClr val="4A4849"/>
                </a:solidFill>
                <a:latin typeface="Arial"/>
                <a:ea typeface="Arial"/>
                <a:cs typeface="Arial"/>
                <a:sym typeface="Arial"/>
              </a:rPr>
              <a:t> several solutions to climate injustice in the form of democracy reform</a:t>
            </a:r>
            <a:endParaRPr/>
          </a:p>
        </p:txBody>
      </p:sp>
      <p:sp>
        <p:nvSpPr>
          <p:cNvPr id="118" name="Google Shape;118;p3"/>
          <p:cNvSpPr txBox="1"/>
          <p:nvPr/>
        </p:nvSpPr>
        <p:spPr>
          <a:xfrm>
            <a:off x="9362135" y="3662914"/>
            <a:ext cx="3772200" cy="1969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199" b="1" i="0" u="none" strike="noStrike" cap="none">
                <a:solidFill>
                  <a:srgbClr val="4A4849"/>
                </a:solidFill>
                <a:latin typeface="Arial"/>
                <a:ea typeface="Arial"/>
                <a:cs typeface="Arial"/>
                <a:sym typeface="Arial"/>
              </a:rPr>
              <a:t>Critique</a:t>
            </a:r>
            <a:r>
              <a:rPr lang="en-US" sz="3199" b="0" i="0" u="none" strike="noStrike" cap="none">
                <a:solidFill>
                  <a:srgbClr val="4A4849"/>
                </a:solidFill>
                <a:latin typeface="Arial"/>
                <a:ea typeface="Arial"/>
                <a:cs typeface="Arial"/>
                <a:sym typeface="Arial"/>
              </a:rPr>
              <a:t> current election laws based on their inhibition of climate justice</a:t>
            </a:r>
            <a:endParaRPr/>
          </a:p>
        </p:txBody>
      </p:sp>
      <p:sp>
        <p:nvSpPr>
          <p:cNvPr id="119" name="Google Shape;119;p3"/>
          <p:cNvSpPr txBox="1"/>
          <p:nvPr/>
        </p:nvSpPr>
        <p:spPr>
          <a:xfrm>
            <a:off x="5197443" y="3662914"/>
            <a:ext cx="3772200" cy="1969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199" b="1" i="0" u="none" strike="noStrike" cap="none">
                <a:solidFill>
                  <a:srgbClr val="4A4849"/>
                </a:solidFill>
                <a:latin typeface="Arial"/>
                <a:ea typeface="Arial"/>
                <a:cs typeface="Arial"/>
                <a:sym typeface="Arial"/>
              </a:rPr>
              <a:t>Consider</a:t>
            </a:r>
            <a:r>
              <a:rPr lang="en-US" sz="3199" b="0" i="0" u="none" strike="noStrike" cap="none">
                <a:solidFill>
                  <a:srgbClr val="4A4849"/>
                </a:solidFill>
                <a:latin typeface="Arial"/>
                <a:ea typeface="Arial"/>
                <a:cs typeface="Arial"/>
                <a:sym typeface="Arial"/>
              </a:rPr>
              <a:t> the relationship between climate justice and voter suppression</a:t>
            </a:r>
            <a:endParaRPr/>
          </a:p>
        </p:txBody>
      </p:sp>
      <p:sp>
        <p:nvSpPr>
          <p:cNvPr id="120" name="Google Shape;120;p3"/>
          <p:cNvSpPr txBox="1"/>
          <p:nvPr/>
        </p:nvSpPr>
        <p:spPr>
          <a:xfrm>
            <a:off x="1032781" y="3662914"/>
            <a:ext cx="3772200" cy="1969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199" b="1" i="0" u="none" strike="noStrike" cap="none">
                <a:solidFill>
                  <a:srgbClr val="4A4849"/>
                </a:solidFill>
                <a:latin typeface="Arial"/>
                <a:ea typeface="Arial"/>
                <a:cs typeface="Arial"/>
                <a:sym typeface="Arial"/>
              </a:rPr>
              <a:t>Understand</a:t>
            </a:r>
            <a:r>
              <a:rPr lang="en-US" sz="3199" b="0" i="0" u="none" strike="noStrike" cap="none">
                <a:solidFill>
                  <a:srgbClr val="4A4849"/>
                </a:solidFill>
                <a:latin typeface="Arial"/>
                <a:ea typeface="Arial"/>
                <a:cs typeface="Arial"/>
                <a:sym typeface="Arial"/>
              </a:rPr>
              <a:t> the connection between climate justice and democracy</a:t>
            </a:r>
            <a:endParaRPr/>
          </a:p>
        </p:txBody>
      </p:sp>
      <p:sp>
        <p:nvSpPr>
          <p:cNvPr id="121" name="Google Shape;121;p3"/>
          <p:cNvSpPr/>
          <p:nvPr/>
        </p:nvSpPr>
        <p:spPr>
          <a:xfrm>
            <a:off x="-344129" y="9715500"/>
            <a:ext cx="19880211" cy="571500"/>
          </a:xfrm>
          <a:custGeom>
            <a:avLst/>
            <a:gdLst/>
            <a:ahLst/>
            <a:cxnLst/>
            <a:rect l="l" t="t" r="r" b="b"/>
            <a:pathLst>
              <a:path w="5235940" h="150519" extrusionOk="0">
                <a:moveTo>
                  <a:pt x="0" y="0"/>
                </a:moveTo>
                <a:lnTo>
                  <a:pt x="5235940" y="0"/>
                </a:lnTo>
                <a:lnTo>
                  <a:pt x="5235940" y="150519"/>
                </a:lnTo>
                <a:lnTo>
                  <a:pt x="0" y="150519"/>
                </a:lnTo>
                <a:close/>
              </a:path>
            </a:pathLst>
          </a:custGeom>
          <a:solidFill>
            <a:srgbClr val="4A4849"/>
          </a:solidFill>
          <a:ln>
            <a:noFill/>
          </a:ln>
        </p:spPr>
      </p:sp>
      <p:grpSp>
        <p:nvGrpSpPr>
          <p:cNvPr id="122" name="Google Shape;122;p3"/>
          <p:cNvGrpSpPr/>
          <p:nvPr/>
        </p:nvGrpSpPr>
        <p:grpSpPr>
          <a:xfrm>
            <a:off x="1032775" y="2712900"/>
            <a:ext cx="3289104" cy="716100"/>
            <a:chOff x="1032775" y="2712900"/>
            <a:chExt cx="3289104" cy="716100"/>
          </a:xfrm>
        </p:grpSpPr>
        <p:sp>
          <p:nvSpPr>
            <p:cNvPr id="123" name="Google Shape;123;p3"/>
            <p:cNvSpPr/>
            <p:nvPr/>
          </p:nvSpPr>
          <p:spPr>
            <a:xfrm>
              <a:off x="1032775" y="2712900"/>
              <a:ext cx="912900" cy="716100"/>
            </a:xfrm>
            <a:prstGeom prst="roundRect">
              <a:avLst>
                <a:gd name="adj" fmla="val 45018"/>
              </a:avLst>
            </a:prstGeom>
            <a:solidFill>
              <a:srgbClr val="1F49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4" name="Google Shape;124;p3"/>
            <p:cNvSpPr txBox="1"/>
            <p:nvPr/>
          </p:nvSpPr>
          <p:spPr>
            <a:xfrm>
              <a:off x="1221079" y="2763159"/>
              <a:ext cx="31008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999" b="1" i="0" u="none" strike="noStrike" cap="none">
                  <a:solidFill>
                    <a:srgbClr val="FAF6EE"/>
                  </a:solidFill>
                  <a:latin typeface="Arial"/>
                  <a:ea typeface="Arial"/>
                  <a:cs typeface="Arial"/>
                  <a:sym typeface="Arial"/>
                </a:rPr>
                <a:t>0</a:t>
              </a:r>
              <a:r>
                <a:rPr lang="en-US" sz="3999" b="1">
                  <a:solidFill>
                    <a:srgbClr val="FAF6EE"/>
                  </a:solidFill>
                </a:rPr>
                <a:t>1</a:t>
              </a:r>
              <a:endParaRPr/>
            </a:p>
          </p:txBody>
        </p:sp>
      </p:grpSp>
      <p:grpSp>
        <p:nvGrpSpPr>
          <p:cNvPr id="125" name="Google Shape;125;p3"/>
          <p:cNvGrpSpPr/>
          <p:nvPr/>
        </p:nvGrpSpPr>
        <p:grpSpPr>
          <a:xfrm>
            <a:off x="5197450" y="2712900"/>
            <a:ext cx="3289104" cy="716100"/>
            <a:chOff x="1032775" y="2712900"/>
            <a:chExt cx="3289104" cy="716100"/>
          </a:xfrm>
        </p:grpSpPr>
        <p:sp>
          <p:nvSpPr>
            <p:cNvPr id="126" name="Google Shape;126;p3"/>
            <p:cNvSpPr/>
            <p:nvPr/>
          </p:nvSpPr>
          <p:spPr>
            <a:xfrm>
              <a:off x="1032775" y="2712900"/>
              <a:ext cx="912900" cy="716100"/>
            </a:xfrm>
            <a:prstGeom prst="roundRect">
              <a:avLst>
                <a:gd name="adj" fmla="val 45018"/>
              </a:avLst>
            </a:prstGeom>
            <a:solidFill>
              <a:srgbClr val="1F49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7" name="Google Shape;127;p3"/>
            <p:cNvSpPr txBox="1"/>
            <p:nvPr/>
          </p:nvSpPr>
          <p:spPr>
            <a:xfrm>
              <a:off x="1221079" y="2763159"/>
              <a:ext cx="31008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999" b="1" i="0" u="none" strike="noStrike" cap="none">
                  <a:solidFill>
                    <a:srgbClr val="FAF6EE"/>
                  </a:solidFill>
                  <a:latin typeface="Arial"/>
                  <a:ea typeface="Arial"/>
                  <a:cs typeface="Arial"/>
                  <a:sym typeface="Arial"/>
                </a:rPr>
                <a:t>0</a:t>
              </a:r>
              <a:r>
                <a:rPr lang="en-US" sz="3999" b="1">
                  <a:solidFill>
                    <a:srgbClr val="FAF6EE"/>
                  </a:solidFill>
                </a:rPr>
                <a:t>2</a:t>
              </a:r>
              <a:endParaRPr/>
            </a:p>
          </p:txBody>
        </p:sp>
      </p:grpSp>
      <p:grpSp>
        <p:nvGrpSpPr>
          <p:cNvPr id="128" name="Google Shape;128;p3"/>
          <p:cNvGrpSpPr/>
          <p:nvPr/>
        </p:nvGrpSpPr>
        <p:grpSpPr>
          <a:xfrm>
            <a:off x="9362125" y="2712900"/>
            <a:ext cx="3289104" cy="716100"/>
            <a:chOff x="1032775" y="2712900"/>
            <a:chExt cx="3289104" cy="716100"/>
          </a:xfrm>
        </p:grpSpPr>
        <p:sp>
          <p:nvSpPr>
            <p:cNvPr id="129" name="Google Shape;129;p3"/>
            <p:cNvSpPr/>
            <p:nvPr/>
          </p:nvSpPr>
          <p:spPr>
            <a:xfrm>
              <a:off x="1032775" y="2712900"/>
              <a:ext cx="912900" cy="716100"/>
            </a:xfrm>
            <a:prstGeom prst="roundRect">
              <a:avLst>
                <a:gd name="adj" fmla="val 45018"/>
              </a:avLst>
            </a:prstGeom>
            <a:solidFill>
              <a:srgbClr val="1F49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30" name="Google Shape;130;p3"/>
            <p:cNvSpPr txBox="1"/>
            <p:nvPr/>
          </p:nvSpPr>
          <p:spPr>
            <a:xfrm>
              <a:off x="1221079" y="2763159"/>
              <a:ext cx="31008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999" b="1" i="0" u="none" strike="noStrike" cap="none">
                  <a:solidFill>
                    <a:srgbClr val="FAF6EE"/>
                  </a:solidFill>
                  <a:latin typeface="Arial"/>
                  <a:ea typeface="Arial"/>
                  <a:cs typeface="Arial"/>
                  <a:sym typeface="Arial"/>
                </a:rPr>
                <a:t>0</a:t>
              </a:r>
              <a:r>
                <a:rPr lang="en-US" sz="3999" b="1">
                  <a:solidFill>
                    <a:srgbClr val="FAF6EE"/>
                  </a:solidFill>
                </a:rPr>
                <a:t>3</a:t>
              </a:r>
              <a:endParaRPr/>
            </a:p>
          </p:txBody>
        </p:sp>
      </p:grpSp>
      <p:grpSp>
        <p:nvGrpSpPr>
          <p:cNvPr id="131" name="Google Shape;131;p3"/>
          <p:cNvGrpSpPr/>
          <p:nvPr/>
        </p:nvGrpSpPr>
        <p:grpSpPr>
          <a:xfrm>
            <a:off x="13526800" y="2712900"/>
            <a:ext cx="3289104" cy="716100"/>
            <a:chOff x="1032775" y="2712900"/>
            <a:chExt cx="3289104" cy="716100"/>
          </a:xfrm>
        </p:grpSpPr>
        <p:sp>
          <p:nvSpPr>
            <p:cNvPr id="132" name="Google Shape;132;p3"/>
            <p:cNvSpPr/>
            <p:nvPr/>
          </p:nvSpPr>
          <p:spPr>
            <a:xfrm>
              <a:off x="1032775" y="2712900"/>
              <a:ext cx="912900" cy="716100"/>
            </a:xfrm>
            <a:prstGeom prst="roundRect">
              <a:avLst>
                <a:gd name="adj" fmla="val 45018"/>
              </a:avLst>
            </a:prstGeom>
            <a:solidFill>
              <a:srgbClr val="1F49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33" name="Google Shape;133;p3"/>
            <p:cNvSpPr txBox="1"/>
            <p:nvPr/>
          </p:nvSpPr>
          <p:spPr>
            <a:xfrm>
              <a:off x="1221079" y="2763159"/>
              <a:ext cx="31008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999" b="1" i="0" u="none" strike="noStrike" cap="none">
                  <a:solidFill>
                    <a:srgbClr val="FAF6EE"/>
                  </a:solidFill>
                  <a:latin typeface="Arial"/>
                  <a:ea typeface="Arial"/>
                  <a:cs typeface="Arial"/>
                  <a:sym typeface="Arial"/>
                </a:rPr>
                <a:t>0</a:t>
              </a:r>
              <a:r>
                <a:rPr lang="en-US" sz="3999" b="1">
                  <a:solidFill>
                    <a:srgbClr val="FAF6EE"/>
                  </a:solidFill>
                </a:rPr>
                <a:t>4</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524"/>
        <p:cNvGrpSpPr/>
        <p:nvPr/>
      </p:nvGrpSpPr>
      <p:grpSpPr>
        <a:xfrm>
          <a:off x="0" y="0"/>
          <a:ext cx="0" cy="0"/>
          <a:chOff x="0" y="0"/>
          <a:chExt cx="0" cy="0"/>
        </a:xfrm>
      </p:grpSpPr>
      <p:sp>
        <p:nvSpPr>
          <p:cNvPr id="525" name="Google Shape;525;p30"/>
          <p:cNvSpPr txBox="1"/>
          <p:nvPr/>
        </p:nvSpPr>
        <p:spPr>
          <a:xfrm>
            <a:off x="962025" y="1133475"/>
            <a:ext cx="16297200" cy="10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Module References</a:t>
            </a:r>
            <a:endParaRPr/>
          </a:p>
        </p:txBody>
      </p:sp>
      <p:sp>
        <p:nvSpPr>
          <p:cNvPr id="526" name="Google Shape;526;p30"/>
          <p:cNvSpPr txBox="1"/>
          <p:nvPr/>
        </p:nvSpPr>
        <p:spPr>
          <a:xfrm>
            <a:off x="962025" y="2571477"/>
            <a:ext cx="16178700" cy="5852100"/>
          </a:xfrm>
          <a:prstGeom prst="rect">
            <a:avLst/>
          </a:prstGeom>
          <a:noFill/>
          <a:ln>
            <a:noFill/>
          </a:ln>
        </p:spPr>
        <p:txBody>
          <a:bodyPr spcFirstLastPara="1" wrap="square" lIns="0" tIns="0" rIns="0" bIns="0" anchor="t" anchorCtr="0">
            <a:spAutoFit/>
          </a:bodyPr>
          <a:lstStyle/>
          <a:p>
            <a:pPr marL="457200" marR="0" lvl="1" indent="-355663" algn="l" rtl="0">
              <a:lnSpc>
                <a:spcPct val="100000"/>
              </a:lnSpc>
              <a:spcBef>
                <a:spcPts val="0"/>
              </a:spcBef>
              <a:spcAft>
                <a:spcPts val="0"/>
              </a:spcAft>
              <a:buClr>
                <a:srgbClr val="4A4849"/>
              </a:buClr>
              <a:buSzPts val="2001"/>
              <a:buFont typeface="Arial"/>
              <a:buChar char="•"/>
            </a:pPr>
            <a:r>
              <a:rPr lang="en-US" sz="2001" b="0" i="0" u="none" strike="noStrike" cap="none">
                <a:solidFill>
                  <a:srgbClr val="4A4849"/>
                </a:solidFill>
                <a:latin typeface="Arial"/>
                <a:ea typeface="Arial"/>
                <a:cs typeface="Arial"/>
                <a:sym typeface="Arial"/>
              </a:rPr>
              <a:t>Adam Schiff Campaign. (2022). </a:t>
            </a:r>
            <a:r>
              <a:rPr lang="en-US" sz="2001" b="0" i="0" u="sng" strike="noStrike" cap="none">
                <a:solidFill>
                  <a:srgbClr val="4A4849"/>
                </a:solidFill>
                <a:latin typeface="Arial"/>
                <a:ea typeface="Arial"/>
                <a:cs typeface="Arial"/>
                <a:sym typeface="Arial"/>
                <a:hlinkClick r:id="rId3">
                  <a:extLst>
                    <a:ext uri="{A12FA001-AC4F-418D-AE19-62706E023703}">
                      <ahyp:hlinkClr xmlns:ahyp="http://schemas.microsoft.com/office/drawing/2018/hyperlinkcolor" val="tx"/>
                    </a:ext>
                  </a:extLst>
                </a:hlinkClick>
              </a:rPr>
              <a:t>Congressman Schiff introduces a constitutional amendment to overturn Citizens United</a:t>
            </a:r>
            <a:r>
              <a:rPr lang="en-US" sz="2001" b="0" i="0" u="none" strike="noStrike" cap="none">
                <a:solidFill>
                  <a:srgbClr val="4A4849"/>
                </a:solidFill>
                <a:latin typeface="Arial"/>
                <a:ea typeface="Arial"/>
                <a:cs typeface="Arial"/>
                <a:sym typeface="Arial"/>
              </a:rPr>
              <a:t>. Schiff.house.gov.</a:t>
            </a:r>
            <a:endParaRPr/>
          </a:p>
          <a:p>
            <a:pPr marL="457200" marR="0" lvl="1" indent="-355663" algn="l" rtl="0">
              <a:lnSpc>
                <a:spcPct val="100000"/>
              </a:lnSpc>
              <a:spcBef>
                <a:spcPts val="0"/>
              </a:spcBef>
              <a:spcAft>
                <a:spcPts val="0"/>
              </a:spcAft>
              <a:buClr>
                <a:srgbClr val="4A4849"/>
              </a:buClr>
              <a:buSzPts val="2001"/>
              <a:buFont typeface="Arial"/>
              <a:buChar char="•"/>
            </a:pPr>
            <a:r>
              <a:rPr lang="en-US" sz="2001" b="0" i="0" u="none" strike="noStrike" cap="none">
                <a:solidFill>
                  <a:srgbClr val="4A4849"/>
                </a:solidFill>
                <a:latin typeface="Arial"/>
                <a:ea typeface="Arial"/>
                <a:cs typeface="Arial"/>
                <a:sym typeface="Arial"/>
              </a:rPr>
              <a:t>Basseches, J. A., Bromley-Trujillo, R., Boykoff, M. T., Culhane, T., Hall, G., Healy, N., Hess, D. J., Hsu, D., Krause, R. M., Prechel, H., Roberts, J. T., &amp; Stephens, J. C. (2022). </a:t>
            </a:r>
            <a:r>
              <a:rPr lang="en-US" sz="2001" b="0" i="0" u="sng" strike="noStrike" cap="none">
                <a:solidFill>
                  <a:srgbClr val="4A4849"/>
                </a:solidFill>
                <a:latin typeface="Arial"/>
                <a:ea typeface="Arial"/>
                <a:cs typeface="Arial"/>
                <a:sym typeface="Arial"/>
                <a:hlinkClick r:id="rId4">
                  <a:extLst>
                    <a:ext uri="{A12FA001-AC4F-418D-AE19-62706E023703}">
                      <ahyp:hlinkClr xmlns:ahyp="http://schemas.microsoft.com/office/drawing/2018/hyperlinkcolor" val="tx"/>
                    </a:ext>
                  </a:extLst>
                </a:hlinkClick>
              </a:rPr>
              <a:t>Climate policy conflict in the U.S. states: a critical review and way forward</a:t>
            </a:r>
            <a:r>
              <a:rPr lang="en-US" sz="2001" b="0" i="0" u="none" strike="noStrike" cap="none">
                <a:solidFill>
                  <a:srgbClr val="4A4849"/>
                </a:solidFill>
                <a:latin typeface="Arial"/>
                <a:ea typeface="Arial"/>
                <a:cs typeface="Arial"/>
                <a:sym typeface="Arial"/>
              </a:rPr>
              <a:t>. Climatic change, 170(3-4), 32.</a:t>
            </a:r>
            <a:endParaRPr/>
          </a:p>
          <a:p>
            <a:pPr marL="457200" marR="0" lvl="1" indent="-355663" algn="l" rtl="0">
              <a:lnSpc>
                <a:spcPct val="100000"/>
              </a:lnSpc>
              <a:spcBef>
                <a:spcPts val="0"/>
              </a:spcBef>
              <a:spcAft>
                <a:spcPts val="0"/>
              </a:spcAft>
              <a:buClr>
                <a:srgbClr val="4A4849"/>
              </a:buClr>
              <a:buSzPts val="2001"/>
              <a:buFont typeface="Arial"/>
              <a:buChar char="•"/>
            </a:pPr>
            <a:r>
              <a:rPr lang="en-US" sz="2001" b="0" i="0" u="none" strike="noStrike" cap="none">
                <a:solidFill>
                  <a:srgbClr val="4A4849"/>
                </a:solidFill>
                <a:latin typeface="Arial"/>
                <a:ea typeface="Arial"/>
                <a:cs typeface="Arial"/>
                <a:sym typeface="Arial"/>
              </a:rPr>
              <a:t>Brecher, J. (2024).</a:t>
            </a:r>
            <a:r>
              <a:rPr lang="en-US" sz="2001" b="0" i="0" u="sng" strike="noStrike" cap="none">
                <a:solidFill>
                  <a:srgbClr val="4A4849"/>
                </a:solidFill>
                <a:latin typeface="Arial"/>
                <a:ea typeface="Arial"/>
                <a:cs typeface="Arial"/>
                <a:sym typeface="Arial"/>
              </a:rPr>
              <a:t> </a:t>
            </a:r>
            <a:r>
              <a:rPr lang="en-US" sz="2001" b="0" i="0" u="sng" strike="noStrike" cap="none">
                <a:solidFill>
                  <a:srgbClr val="4A4849"/>
                </a:solidFill>
                <a:latin typeface="Arial"/>
                <a:ea typeface="Arial"/>
                <a:cs typeface="Arial"/>
                <a:sym typeface="Arial"/>
                <a:hlinkClick r:id="rId5">
                  <a:extLst>
                    <a:ext uri="{A12FA001-AC4F-418D-AE19-62706E023703}">
                      <ahyp:hlinkClr xmlns:ahyp="http://schemas.microsoft.com/office/drawing/2018/hyperlinkcolor" val="tx"/>
                    </a:ext>
                  </a:extLst>
                </a:hlinkClick>
              </a:rPr>
              <a:t>The Green New Deal: From Below or from Above?</a:t>
            </a:r>
            <a:r>
              <a:rPr lang="en-US" sz="2001" b="0" i="0" u="none" strike="noStrike" cap="none">
                <a:solidFill>
                  <a:srgbClr val="4A4849"/>
                </a:solidFill>
                <a:latin typeface="Arial"/>
                <a:ea typeface="Arial"/>
                <a:cs typeface="Arial"/>
                <a:sym typeface="Arial"/>
              </a:rPr>
              <a:t> Labor Network for Sustainability.</a:t>
            </a:r>
            <a:endParaRPr/>
          </a:p>
          <a:p>
            <a:pPr marL="457200" marR="0" lvl="1" indent="-355663" algn="l" rtl="0">
              <a:lnSpc>
                <a:spcPct val="100000"/>
              </a:lnSpc>
              <a:spcBef>
                <a:spcPts val="0"/>
              </a:spcBef>
              <a:spcAft>
                <a:spcPts val="0"/>
              </a:spcAft>
              <a:buClr>
                <a:srgbClr val="4A4849"/>
              </a:buClr>
              <a:buSzPts val="2001"/>
              <a:buFont typeface="Arial"/>
              <a:buChar char="•"/>
            </a:pPr>
            <a:r>
              <a:rPr lang="en-US" sz="2001" b="0" i="0" u="none" strike="noStrike" cap="none">
                <a:solidFill>
                  <a:srgbClr val="4A4849"/>
                </a:solidFill>
                <a:latin typeface="Arial"/>
                <a:ea typeface="Arial"/>
                <a:cs typeface="Arial"/>
                <a:sym typeface="Arial"/>
              </a:rPr>
              <a:t>Brennan Center for Justice. (2021). </a:t>
            </a:r>
            <a:r>
              <a:rPr lang="en-US" sz="2001" b="0" i="0" u="sng" strike="noStrike" cap="none">
                <a:solidFill>
                  <a:srgbClr val="4A4849"/>
                </a:solidFill>
                <a:latin typeface="Arial"/>
                <a:ea typeface="Arial"/>
                <a:cs typeface="Arial"/>
                <a:sym typeface="Arial"/>
                <a:hlinkClick r:id="rId6">
                  <a:extLst>
                    <a:ext uri="{A12FA001-AC4F-418D-AE19-62706E023703}">
                      <ahyp:hlinkClr xmlns:ahyp="http://schemas.microsoft.com/office/drawing/2018/hyperlinkcolor" val="tx"/>
                    </a:ext>
                  </a:extLst>
                </a:hlinkClick>
              </a:rPr>
              <a:t>Annotated Guide to the For the People Act of 2021</a:t>
            </a:r>
            <a:r>
              <a:rPr lang="en-US" sz="2001" b="0" i="0" u="none" strike="noStrike" cap="none">
                <a:solidFill>
                  <a:srgbClr val="4A4849"/>
                </a:solidFill>
                <a:latin typeface="Arial"/>
                <a:ea typeface="Arial"/>
                <a:cs typeface="Arial"/>
                <a:sym typeface="Arial"/>
              </a:rPr>
              <a:t>. Brennancenter.org.</a:t>
            </a:r>
            <a:endParaRPr/>
          </a:p>
          <a:p>
            <a:pPr marL="457200" marR="0" lvl="1" indent="-355663" algn="l" rtl="0">
              <a:lnSpc>
                <a:spcPct val="100000"/>
              </a:lnSpc>
              <a:spcBef>
                <a:spcPts val="0"/>
              </a:spcBef>
              <a:spcAft>
                <a:spcPts val="0"/>
              </a:spcAft>
              <a:buClr>
                <a:srgbClr val="4A4849"/>
              </a:buClr>
              <a:buSzPts val="2001"/>
              <a:buFont typeface="Arial"/>
              <a:buChar char="•"/>
            </a:pPr>
            <a:r>
              <a:rPr lang="en-US" sz="2001" b="0" i="0" u="none" strike="noStrike" cap="none">
                <a:solidFill>
                  <a:srgbClr val="4A4849"/>
                </a:solidFill>
                <a:latin typeface="Arial"/>
                <a:ea typeface="Arial"/>
                <a:cs typeface="Arial"/>
                <a:sym typeface="Arial"/>
              </a:rPr>
              <a:t>Brennan Center for Justice. (2023). </a:t>
            </a:r>
            <a:r>
              <a:rPr lang="en-US" sz="2001" b="0" i="0" u="sng" strike="noStrike" cap="none">
                <a:solidFill>
                  <a:srgbClr val="4A4849"/>
                </a:solidFill>
                <a:latin typeface="Arial"/>
                <a:ea typeface="Arial"/>
                <a:cs typeface="Arial"/>
                <a:sym typeface="Arial"/>
                <a:hlinkClick r:id="rId7">
                  <a:extLst>
                    <a:ext uri="{A12FA001-AC4F-418D-AE19-62706E023703}">
                      <ahyp:hlinkClr xmlns:ahyp="http://schemas.microsoft.com/office/drawing/2018/hyperlinkcolor" val="tx"/>
                    </a:ext>
                  </a:extLst>
                </a:hlinkClick>
              </a:rPr>
              <a:t>The John Lewis Voting Rights Advancement Act</a:t>
            </a:r>
            <a:r>
              <a:rPr lang="en-US" sz="2001" b="0" i="0" u="none" strike="noStrike" cap="none">
                <a:solidFill>
                  <a:srgbClr val="4A4849"/>
                </a:solidFill>
                <a:latin typeface="Arial"/>
                <a:ea typeface="Arial"/>
                <a:cs typeface="Arial"/>
                <a:sym typeface="Arial"/>
              </a:rPr>
              <a:t>. Brennancenter.org.</a:t>
            </a:r>
            <a:endParaRPr/>
          </a:p>
          <a:p>
            <a:pPr marL="457200" marR="0" lvl="1" indent="-355663" algn="l" rtl="0">
              <a:lnSpc>
                <a:spcPct val="100000"/>
              </a:lnSpc>
              <a:spcBef>
                <a:spcPts val="0"/>
              </a:spcBef>
              <a:spcAft>
                <a:spcPts val="0"/>
              </a:spcAft>
              <a:buClr>
                <a:srgbClr val="4A4849"/>
              </a:buClr>
              <a:buSzPts val="2001"/>
              <a:buFont typeface="Arial"/>
              <a:buChar char="•"/>
            </a:pPr>
            <a:r>
              <a:rPr lang="en-US" sz="2001" b="0" i="0" u="none" strike="noStrike" cap="none">
                <a:solidFill>
                  <a:srgbClr val="4A4849"/>
                </a:solidFill>
                <a:latin typeface="Arial"/>
                <a:ea typeface="Arial"/>
                <a:cs typeface="Arial"/>
                <a:sym typeface="Arial"/>
              </a:rPr>
              <a:t>Chaput, D., Williams, K., &amp; Figueras, E. (2021). </a:t>
            </a:r>
            <a:r>
              <a:rPr lang="en-US" sz="2001" b="0" i="0" u="sng" strike="noStrike" cap="none">
                <a:solidFill>
                  <a:srgbClr val="4A4849"/>
                </a:solidFill>
                <a:latin typeface="Arial"/>
                <a:ea typeface="Arial"/>
                <a:cs typeface="Arial"/>
                <a:sym typeface="Arial"/>
                <a:hlinkClick r:id="rId8">
                  <a:extLst>
                    <a:ext uri="{A12FA001-AC4F-418D-AE19-62706E023703}">
                      <ahyp:hlinkClr xmlns:ahyp="http://schemas.microsoft.com/office/drawing/2018/hyperlinkcolor" val="tx"/>
                    </a:ext>
                  </a:extLst>
                </a:hlinkClick>
              </a:rPr>
              <a:t>Disenfranchising the Environmental and Climate Justice Movements</a:t>
            </a:r>
            <a:r>
              <a:rPr lang="en-US" sz="2001" b="0" i="0" u="none" strike="noStrike" cap="none">
                <a:solidFill>
                  <a:srgbClr val="4A4849"/>
                </a:solidFill>
                <a:latin typeface="Arial"/>
                <a:ea typeface="Arial"/>
                <a:cs typeface="Arial"/>
                <a:sym typeface="Arial"/>
              </a:rPr>
              <a:t>. Northeastern Environmental Justice Research Collaborative.</a:t>
            </a:r>
            <a:endParaRPr/>
          </a:p>
          <a:p>
            <a:pPr marL="457200" marR="0" lvl="1" indent="-355663" algn="l" rtl="0">
              <a:lnSpc>
                <a:spcPct val="100000"/>
              </a:lnSpc>
              <a:spcBef>
                <a:spcPts val="0"/>
              </a:spcBef>
              <a:spcAft>
                <a:spcPts val="0"/>
              </a:spcAft>
              <a:buClr>
                <a:srgbClr val="4A4849"/>
              </a:buClr>
              <a:buSzPts val="2001"/>
              <a:buFont typeface="Arial"/>
              <a:buChar char="•"/>
            </a:pPr>
            <a:r>
              <a:rPr lang="en-US" sz="2001" b="0" i="0" u="none" strike="noStrike" cap="none">
                <a:solidFill>
                  <a:srgbClr val="4A4849"/>
                </a:solidFill>
                <a:latin typeface="Arial"/>
                <a:ea typeface="Arial"/>
                <a:cs typeface="Arial"/>
                <a:sym typeface="Arial"/>
              </a:rPr>
              <a:t>Deckert, M. (2022). </a:t>
            </a:r>
            <a:r>
              <a:rPr lang="en-US" sz="2001" b="0" i="0" u="sng" strike="noStrike" cap="none">
                <a:solidFill>
                  <a:srgbClr val="4A4849"/>
                </a:solidFill>
                <a:latin typeface="Arial"/>
                <a:ea typeface="Arial"/>
                <a:cs typeface="Arial"/>
                <a:sym typeface="Arial"/>
                <a:hlinkClick r:id="rId9">
                  <a:extLst>
                    <a:ext uri="{A12FA001-AC4F-418D-AE19-62706E023703}">
                      <ahyp:hlinkClr xmlns:ahyp="http://schemas.microsoft.com/office/drawing/2018/hyperlinkcolor" val="tx"/>
                    </a:ext>
                  </a:extLst>
                </a:hlinkClick>
              </a:rPr>
              <a:t>Designing Democracy: A Normative and Empirical Analysis of Redistricting Reform</a:t>
            </a:r>
            <a:r>
              <a:rPr lang="en-US" sz="2001" b="0" i="0" u="none" strike="noStrike" cap="none">
                <a:solidFill>
                  <a:srgbClr val="4A4849"/>
                </a:solidFill>
                <a:latin typeface="Arial"/>
                <a:ea typeface="Arial"/>
                <a:cs typeface="Arial"/>
                <a:sym typeface="Arial"/>
              </a:rPr>
              <a:t>. Honors Theses. 1628.</a:t>
            </a:r>
            <a:endParaRPr/>
          </a:p>
          <a:p>
            <a:pPr marL="457200" marR="0" lvl="1" indent="-355663" algn="l" rtl="0">
              <a:lnSpc>
                <a:spcPct val="100000"/>
              </a:lnSpc>
              <a:spcBef>
                <a:spcPts val="0"/>
              </a:spcBef>
              <a:spcAft>
                <a:spcPts val="0"/>
              </a:spcAft>
              <a:buClr>
                <a:srgbClr val="4A4849"/>
              </a:buClr>
              <a:buSzPts val="2001"/>
              <a:buFont typeface="Arial"/>
              <a:buChar char="•"/>
            </a:pPr>
            <a:r>
              <a:rPr lang="en-US" sz="2001" b="0" i="0" u="none" strike="noStrike" cap="none">
                <a:solidFill>
                  <a:srgbClr val="4A4849"/>
                </a:solidFill>
                <a:latin typeface="Arial"/>
                <a:ea typeface="Arial"/>
                <a:cs typeface="Arial"/>
                <a:sym typeface="Arial"/>
              </a:rPr>
              <a:t>Faber, D. (2008). </a:t>
            </a:r>
            <a:r>
              <a:rPr lang="en-US" sz="2001" b="0" i="0" u="sng" strike="noStrike" cap="none">
                <a:solidFill>
                  <a:srgbClr val="4A4849"/>
                </a:solidFill>
                <a:latin typeface="Arial"/>
                <a:ea typeface="Arial"/>
                <a:cs typeface="Arial"/>
                <a:sym typeface="Arial"/>
                <a:hlinkClick r:id="rId10">
                  <a:extLst>
                    <a:ext uri="{A12FA001-AC4F-418D-AE19-62706E023703}">
                      <ahyp:hlinkClr xmlns:ahyp="http://schemas.microsoft.com/office/drawing/2018/hyperlinkcolor" val="tx"/>
                    </a:ext>
                  </a:extLst>
                </a:hlinkClick>
              </a:rPr>
              <a:t>Capitalizing on Environmental Injustice: The Polluter-Industrial Complex in the Age of Globalization</a:t>
            </a:r>
            <a:r>
              <a:rPr lang="en-US" sz="2001" b="0" i="0" u="none" strike="noStrike" cap="none">
                <a:solidFill>
                  <a:srgbClr val="4A4849"/>
                </a:solidFill>
                <a:latin typeface="Arial"/>
                <a:ea typeface="Arial"/>
                <a:cs typeface="Arial"/>
                <a:sym typeface="Arial"/>
              </a:rPr>
              <a:t>. Nature’s Meaning. Rowman &amp; Littlefield Publishers, Inc.</a:t>
            </a:r>
            <a:endParaRPr/>
          </a:p>
          <a:p>
            <a:pPr marL="457200" marR="0" lvl="1" indent="-355663" algn="l" rtl="0">
              <a:lnSpc>
                <a:spcPct val="100000"/>
              </a:lnSpc>
              <a:spcBef>
                <a:spcPts val="0"/>
              </a:spcBef>
              <a:spcAft>
                <a:spcPts val="0"/>
              </a:spcAft>
              <a:buClr>
                <a:srgbClr val="4A4849"/>
              </a:buClr>
              <a:buSzPts val="2001"/>
              <a:buFont typeface="Arial"/>
              <a:buChar char="•"/>
            </a:pPr>
            <a:r>
              <a:rPr lang="en-US" sz="2001" b="0" i="0" u="none" strike="noStrike" cap="none">
                <a:solidFill>
                  <a:srgbClr val="4A4849"/>
                </a:solidFill>
                <a:latin typeface="Arial"/>
                <a:ea typeface="Arial"/>
                <a:cs typeface="Arial"/>
                <a:sym typeface="Arial"/>
              </a:rPr>
              <a:t>Kirschenbaum, J. &amp; Li, M. (2021). </a:t>
            </a:r>
            <a:r>
              <a:rPr lang="en-US" sz="2001" b="0" i="0" u="sng" strike="noStrike" cap="none">
                <a:solidFill>
                  <a:srgbClr val="4A4849"/>
                </a:solidFill>
                <a:latin typeface="Arial"/>
                <a:ea typeface="Arial"/>
                <a:cs typeface="Arial"/>
                <a:sym typeface="Arial"/>
                <a:hlinkClick r:id="rId11">
                  <a:extLst>
                    <a:ext uri="{A12FA001-AC4F-418D-AE19-62706E023703}">
                      <ahyp:hlinkClr xmlns:ahyp="http://schemas.microsoft.com/office/drawing/2018/hyperlinkcolor" val="tx"/>
                    </a:ext>
                  </a:extLst>
                </a:hlinkClick>
              </a:rPr>
              <a:t>Gerrymandering Explained</a:t>
            </a:r>
            <a:r>
              <a:rPr lang="en-US" sz="2001" b="0" i="0" u="none" strike="noStrike" cap="none">
                <a:solidFill>
                  <a:srgbClr val="4A4849"/>
                </a:solidFill>
                <a:latin typeface="Arial"/>
                <a:ea typeface="Arial"/>
                <a:cs typeface="Arial"/>
                <a:sym typeface="Arial"/>
              </a:rPr>
              <a:t>. Brennan Center for Justice.</a:t>
            </a:r>
            <a:endParaRPr/>
          </a:p>
          <a:p>
            <a:pPr marL="457200" marR="0" lvl="1" indent="-355663" algn="l" rtl="0">
              <a:lnSpc>
                <a:spcPct val="100000"/>
              </a:lnSpc>
              <a:spcBef>
                <a:spcPts val="0"/>
              </a:spcBef>
              <a:spcAft>
                <a:spcPts val="0"/>
              </a:spcAft>
              <a:buClr>
                <a:srgbClr val="4A4849"/>
              </a:buClr>
              <a:buSzPts val="2001"/>
              <a:buFont typeface="Arial"/>
              <a:buChar char="•"/>
            </a:pPr>
            <a:r>
              <a:rPr lang="en-US" sz="2001" b="0" i="0" u="none" strike="noStrike" cap="none">
                <a:solidFill>
                  <a:srgbClr val="4A4849"/>
                </a:solidFill>
                <a:latin typeface="Arial"/>
                <a:ea typeface="Arial"/>
                <a:cs typeface="Arial"/>
                <a:sym typeface="Arial"/>
              </a:rPr>
              <a:t>Lashof, D. &amp; Walker, C. (2021). </a:t>
            </a:r>
            <a:r>
              <a:rPr lang="en-US" sz="2001" b="0" i="0" u="sng" strike="noStrike" cap="none">
                <a:solidFill>
                  <a:srgbClr val="4A4849"/>
                </a:solidFill>
                <a:latin typeface="Arial"/>
                <a:ea typeface="Arial"/>
                <a:cs typeface="Arial"/>
                <a:sym typeface="Arial"/>
                <a:hlinkClick r:id="rId12">
                  <a:extLst>
                    <a:ext uri="{A12FA001-AC4F-418D-AE19-62706E023703}">
                      <ahyp:hlinkClr xmlns:ahyp="http://schemas.microsoft.com/office/drawing/2018/hyperlinkcolor" val="tx"/>
                    </a:ext>
                  </a:extLst>
                </a:hlinkClick>
              </a:rPr>
              <a:t>Voting Rights Are Fundamental to Democracy and Climate Justice</a:t>
            </a:r>
            <a:r>
              <a:rPr lang="en-US" sz="2001" b="0" i="0" u="none" strike="noStrike" cap="none">
                <a:solidFill>
                  <a:srgbClr val="4A4849"/>
                </a:solidFill>
                <a:latin typeface="Arial"/>
                <a:ea typeface="Arial"/>
                <a:cs typeface="Arial"/>
                <a:sym typeface="Arial"/>
              </a:rPr>
              <a:t>. World Resources Institute.</a:t>
            </a:r>
            <a:endParaRPr/>
          </a:p>
          <a:p>
            <a:pPr marL="457200" marR="0" lvl="1" indent="-355663" algn="l" rtl="0">
              <a:lnSpc>
                <a:spcPct val="100000"/>
              </a:lnSpc>
              <a:spcBef>
                <a:spcPts val="0"/>
              </a:spcBef>
              <a:spcAft>
                <a:spcPts val="0"/>
              </a:spcAft>
              <a:buClr>
                <a:srgbClr val="4A4849"/>
              </a:buClr>
              <a:buSzPts val="2001"/>
              <a:buFont typeface="Arial"/>
              <a:buChar char="•"/>
            </a:pPr>
            <a:r>
              <a:rPr lang="en-US" sz="2001" b="0" i="0" u="none" strike="noStrike" cap="none">
                <a:solidFill>
                  <a:srgbClr val="4A4849"/>
                </a:solidFill>
                <a:latin typeface="Arial"/>
                <a:ea typeface="Arial"/>
                <a:cs typeface="Arial"/>
                <a:sym typeface="Arial"/>
              </a:rPr>
              <a:t>Lau, T. (2021). </a:t>
            </a:r>
            <a:r>
              <a:rPr lang="en-US" sz="2001" b="0" i="0" u="sng" strike="noStrike" cap="none">
                <a:solidFill>
                  <a:srgbClr val="4A4849"/>
                </a:solidFill>
                <a:latin typeface="Arial"/>
                <a:ea typeface="Arial"/>
                <a:cs typeface="Arial"/>
                <a:sym typeface="Arial"/>
                <a:hlinkClick r:id="rId13">
                  <a:extLst>
                    <a:ext uri="{A12FA001-AC4F-418D-AE19-62706E023703}">
                      <ahyp:hlinkClr xmlns:ahyp="http://schemas.microsoft.com/office/drawing/2018/hyperlinkcolor" val="tx"/>
                    </a:ext>
                  </a:extLst>
                </a:hlinkClick>
              </a:rPr>
              <a:t>Why the Climate Crisis Demands Democracy Reform</a:t>
            </a:r>
            <a:r>
              <a:rPr lang="en-US" sz="2001" b="0" i="0" u="none" strike="noStrike" cap="none">
                <a:solidFill>
                  <a:srgbClr val="4A4849"/>
                </a:solidFill>
                <a:latin typeface="Arial"/>
                <a:ea typeface="Arial"/>
                <a:cs typeface="Arial"/>
                <a:sym typeface="Arial"/>
              </a:rPr>
              <a:t>. Brennan Center for Justice.</a:t>
            </a:r>
            <a:endParaRPr/>
          </a:p>
          <a:p>
            <a:pPr marL="457200" marR="0" lvl="1" indent="-355663" algn="l" rtl="0">
              <a:lnSpc>
                <a:spcPct val="100000"/>
              </a:lnSpc>
              <a:spcBef>
                <a:spcPts val="0"/>
              </a:spcBef>
              <a:spcAft>
                <a:spcPts val="0"/>
              </a:spcAft>
              <a:buClr>
                <a:srgbClr val="4A4849"/>
              </a:buClr>
              <a:buSzPts val="2001"/>
              <a:buFont typeface="Arial"/>
              <a:buChar char="•"/>
            </a:pPr>
            <a:r>
              <a:rPr lang="en-US" sz="2001" b="0" i="0" u="none" strike="noStrike" cap="none">
                <a:solidFill>
                  <a:srgbClr val="4A4849"/>
                </a:solidFill>
                <a:latin typeface="Arial"/>
                <a:ea typeface="Arial"/>
                <a:cs typeface="Arial"/>
                <a:sym typeface="Arial"/>
              </a:rPr>
              <a:t>Lieb, D. (2017). </a:t>
            </a:r>
            <a:r>
              <a:rPr lang="en-US" sz="2001" b="0" i="0" u="sng" strike="noStrike" cap="none">
                <a:solidFill>
                  <a:srgbClr val="4A4849"/>
                </a:solidFill>
                <a:latin typeface="Arial"/>
                <a:ea typeface="Arial"/>
                <a:cs typeface="Arial"/>
                <a:sym typeface="Arial"/>
                <a:hlinkClick r:id="rId14">
                  <a:extLst>
                    <a:ext uri="{A12FA001-AC4F-418D-AE19-62706E023703}">
                      <ahyp:hlinkClr xmlns:ahyp="http://schemas.microsoft.com/office/drawing/2018/hyperlinkcolor" val="tx"/>
                    </a:ext>
                  </a:extLst>
                </a:hlinkClick>
              </a:rPr>
              <a:t>Analysis indicates partisan gerrymandering has benefited GOP</a:t>
            </a:r>
            <a:r>
              <a:rPr lang="en-US" sz="2001" b="0" i="0" u="none" strike="noStrike" cap="none">
                <a:solidFill>
                  <a:srgbClr val="4A4849"/>
                </a:solidFill>
                <a:latin typeface="Arial"/>
                <a:ea typeface="Arial"/>
                <a:cs typeface="Arial"/>
                <a:sym typeface="Arial"/>
              </a:rPr>
              <a:t>. AP News.</a:t>
            </a:r>
            <a:endParaRPr/>
          </a:p>
          <a:p>
            <a:pPr marL="457200" marR="0" lvl="1" indent="-355663" algn="l" rtl="0">
              <a:lnSpc>
                <a:spcPct val="100000"/>
              </a:lnSpc>
              <a:spcBef>
                <a:spcPts val="0"/>
              </a:spcBef>
              <a:spcAft>
                <a:spcPts val="0"/>
              </a:spcAft>
              <a:buClr>
                <a:srgbClr val="4A4849"/>
              </a:buClr>
              <a:buSzPts val="2001"/>
              <a:buFont typeface="Arial"/>
              <a:buChar char="•"/>
            </a:pPr>
            <a:r>
              <a:rPr lang="en-US" sz="2001" b="0" i="0" u="none" strike="noStrike" cap="none">
                <a:solidFill>
                  <a:srgbClr val="4A4849"/>
                </a:solidFill>
                <a:latin typeface="Arial"/>
                <a:ea typeface="Arial"/>
                <a:cs typeface="Arial"/>
                <a:sym typeface="Arial"/>
              </a:rPr>
              <a:t>Lindvall, D. (2021). </a:t>
            </a:r>
            <a:r>
              <a:rPr lang="en-US" sz="2001" b="0" i="0" u="sng" strike="noStrike" cap="none">
                <a:solidFill>
                  <a:srgbClr val="4A4849"/>
                </a:solidFill>
                <a:latin typeface="Arial"/>
                <a:ea typeface="Arial"/>
                <a:cs typeface="Arial"/>
                <a:sym typeface="Arial"/>
                <a:hlinkClick r:id="rId15">
                  <a:extLst>
                    <a:ext uri="{A12FA001-AC4F-418D-AE19-62706E023703}">
                      <ahyp:hlinkClr xmlns:ahyp="http://schemas.microsoft.com/office/drawing/2018/hyperlinkcolor" val="tx"/>
                    </a:ext>
                  </a:extLst>
                </a:hlinkClick>
              </a:rPr>
              <a:t>Democracy and the Challenge of Climate Change</a:t>
            </a:r>
            <a:r>
              <a:rPr lang="en-US" sz="2001" b="0" i="0" u="none" strike="noStrike" cap="none">
                <a:solidFill>
                  <a:srgbClr val="4A4849"/>
                </a:solidFill>
                <a:latin typeface="Arial"/>
                <a:ea typeface="Arial"/>
                <a:cs typeface="Arial"/>
                <a:sym typeface="Arial"/>
              </a:rPr>
              <a:t>. International Idea.</a:t>
            </a:r>
            <a:endParaRPr/>
          </a:p>
          <a:p>
            <a:pPr marL="457200" marR="0" lvl="1" indent="-355663" algn="l" rtl="0">
              <a:lnSpc>
                <a:spcPct val="100000"/>
              </a:lnSpc>
              <a:spcBef>
                <a:spcPts val="0"/>
              </a:spcBef>
              <a:spcAft>
                <a:spcPts val="0"/>
              </a:spcAft>
              <a:buClr>
                <a:srgbClr val="4A4849"/>
              </a:buClr>
              <a:buSzPts val="2001"/>
              <a:buFont typeface="Arial"/>
              <a:buChar char="•"/>
            </a:pPr>
            <a:r>
              <a:rPr lang="en-US" sz="2001" b="0" i="0" u="none" strike="noStrike" cap="none">
                <a:solidFill>
                  <a:srgbClr val="4A4849"/>
                </a:solidFill>
                <a:latin typeface="Arial"/>
                <a:ea typeface="Arial"/>
                <a:cs typeface="Arial"/>
                <a:sym typeface="Arial"/>
              </a:rPr>
              <a:t>Lindvall, D., &amp; Karlsson, M. (2024). </a:t>
            </a:r>
            <a:r>
              <a:rPr lang="en-US" sz="2001" b="0" i="0" u="sng" strike="noStrike" cap="none">
                <a:solidFill>
                  <a:srgbClr val="4A4849"/>
                </a:solidFill>
                <a:latin typeface="Arial"/>
                <a:ea typeface="Arial"/>
                <a:cs typeface="Arial"/>
                <a:sym typeface="Arial"/>
                <a:hlinkClick r:id="rId16">
                  <a:extLst>
                    <a:ext uri="{A12FA001-AC4F-418D-AE19-62706E023703}">
                      <ahyp:hlinkClr xmlns:ahyp="http://schemas.microsoft.com/office/drawing/2018/hyperlinkcolor" val="tx"/>
                    </a:ext>
                  </a:extLst>
                </a:hlinkClick>
              </a:rPr>
              <a:t>Exploring the democracy-climate nexus: a review of correlations between democracy and climate policy performance</a:t>
            </a:r>
            <a:r>
              <a:rPr lang="en-US" sz="2001" b="0" i="0" u="none" strike="noStrike" cap="none">
                <a:solidFill>
                  <a:srgbClr val="4A4849"/>
                </a:solidFill>
                <a:latin typeface="Arial"/>
                <a:ea typeface="Arial"/>
                <a:cs typeface="Arial"/>
                <a:sym typeface="Arial"/>
              </a:rPr>
              <a:t>. Climate Policy, 24(1), 87–103.</a:t>
            </a:r>
            <a:endParaRPr/>
          </a:p>
        </p:txBody>
      </p:sp>
      <p:sp>
        <p:nvSpPr>
          <p:cNvPr id="527" name="Google Shape;527;p30"/>
          <p:cNvSpPr/>
          <p:nvPr/>
        </p:nvSpPr>
        <p:spPr>
          <a:xfrm>
            <a:off x="-344129" y="9715500"/>
            <a:ext cx="19880211" cy="571500"/>
          </a:xfrm>
          <a:custGeom>
            <a:avLst/>
            <a:gdLst/>
            <a:ahLst/>
            <a:cxnLst/>
            <a:rect l="l" t="t" r="r" b="b"/>
            <a:pathLst>
              <a:path w="5235940" h="150519" extrusionOk="0">
                <a:moveTo>
                  <a:pt x="0" y="0"/>
                </a:moveTo>
                <a:lnTo>
                  <a:pt x="5235940" y="0"/>
                </a:lnTo>
                <a:lnTo>
                  <a:pt x="5235940" y="150519"/>
                </a:lnTo>
                <a:lnTo>
                  <a:pt x="0" y="150519"/>
                </a:lnTo>
                <a:close/>
              </a:path>
            </a:pathLst>
          </a:custGeom>
          <a:solidFill>
            <a:srgbClr val="4A4849"/>
          </a:solidFill>
          <a:ln>
            <a:noFill/>
          </a:ln>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531"/>
        <p:cNvGrpSpPr/>
        <p:nvPr/>
      </p:nvGrpSpPr>
      <p:grpSpPr>
        <a:xfrm>
          <a:off x="0" y="0"/>
          <a:ext cx="0" cy="0"/>
          <a:chOff x="0" y="0"/>
          <a:chExt cx="0" cy="0"/>
        </a:xfrm>
      </p:grpSpPr>
      <p:sp>
        <p:nvSpPr>
          <p:cNvPr id="532" name="Google Shape;532;p31"/>
          <p:cNvSpPr txBox="1"/>
          <p:nvPr/>
        </p:nvSpPr>
        <p:spPr>
          <a:xfrm>
            <a:off x="962025" y="1133475"/>
            <a:ext cx="16297200" cy="10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Module References</a:t>
            </a:r>
            <a:endParaRPr/>
          </a:p>
        </p:txBody>
      </p:sp>
      <p:sp>
        <p:nvSpPr>
          <p:cNvPr id="533" name="Google Shape;533;p31"/>
          <p:cNvSpPr txBox="1"/>
          <p:nvPr/>
        </p:nvSpPr>
        <p:spPr>
          <a:xfrm>
            <a:off x="962025" y="2571477"/>
            <a:ext cx="16178700" cy="2156100"/>
          </a:xfrm>
          <a:prstGeom prst="rect">
            <a:avLst/>
          </a:prstGeom>
          <a:noFill/>
          <a:ln>
            <a:noFill/>
          </a:ln>
        </p:spPr>
        <p:txBody>
          <a:bodyPr spcFirstLastPara="1" wrap="square" lIns="0" tIns="0" rIns="0" bIns="0" anchor="t" anchorCtr="0">
            <a:spAutoFit/>
          </a:bodyPr>
          <a:lstStyle/>
          <a:p>
            <a:pPr marL="457200" marR="0" lvl="1" indent="-355663" algn="l" rtl="0">
              <a:lnSpc>
                <a:spcPct val="100000"/>
              </a:lnSpc>
              <a:spcBef>
                <a:spcPts val="0"/>
              </a:spcBef>
              <a:spcAft>
                <a:spcPts val="0"/>
              </a:spcAft>
              <a:buClr>
                <a:srgbClr val="4A4849"/>
              </a:buClr>
              <a:buSzPts val="2001"/>
              <a:buFont typeface="Arial"/>
              <a:buChar char="•"/>
            </a:pPr>
            <a:r>
              <a:rPr lang="en-US" sz="2001" b="0" i="0" u="none" strike="noStrike" cap="none">
                <a:solidFill>
                  <a:srgbClr val="4A4849"/>
                </a:solidFill>
                <a:latin typeface="Arial"/>
                <a:ea typeface="Arial"/>
                <a:cs typeface="Arial"/>
                <a:sym typeface="Arial"/>
              </a:rPr>
              <a:t>Lyon, G. (2021). </a:t>
            </a:r>
            <a:r>
              <a:rPr lang="en-US" sz="2001" b="0" i="0" u="sng" strike="noStrike" cap="none">
                <a:solidFill>
                  <a:srgbClr val="4A4849"/>
                </a:solidFill>
                <a:latin typeface="Arial"/>
                <a:ea typeface="Arial"/>
                <a:cs typeface="Arial"/>
                <a:sym typeface="Arial"/>
                <a:hlinkClick r:id="rId3">
                  <a:extLst>
                    <a:ext uri="{A12FA001-AC4F-418D-AE19-62706E023703}">
                      <ahyp:hlinkClr xmlns:ahyp="http://schemas.microsoft.com/office/drawing/2018/hyperlinkcolor" val="tx"/>
                    </a:ext>
                  </a:extLst>
                </a:hlinkClick>
              </a:rPr>
              <a:t>How Can We Combat Gerrymandering?</a:t>
            </a:r>
            <a:r>
              <a:rPr lang="en-US" sz="2001" b="0" i="0" u="none" strike="noStrike" cap="none">
                <a:solidFill>
                  <a:srgbClr val="4A4849"/>
                </a:solidFill>
                <a:latin typeface="Arial"/>
                <a:ea typeface="Arial"/>
                <a:cs typeface="Arial"/>
                <a:sym typeface="Arial"/>
              </a:rPr>
              <a:t> Campaign Legal Center.</a:t>
            </a:r>
            <a:endParaRPr/>
          </a:p>
          <a:p>
            <a:pPr marL="457200" marR="0" lvl="1" indent="-355663" algn="l" rtl="0">
              <a:lnSpc>
                <a:spcPct val="100000"/>
              </a:lnSpc>
              <a:spcBef>
                <a:spcPts val="0"/>
              </a:spcBef>
              <a:spcAft>
                <a:spcPts val="0"/>
              </a:spcAft>
              <a:buClr>
                <a:srgbClr val="4A4849"/>
              </a:buClr>
              <a:buSzPts val="2001"/>
              <a:buFont typeface="Arial"/>
              <a:buChar char="•"/>
            </a:pPr>
            <a:r>
              <a:rPr lang="en-US" sz="2001" b="0" i="0" u="none" strike="noStrike" cap="none">
                <a:solidFill>
                  <a:srgbClr val="4A4849"/>
                </a:solidFill>
                <a:latin typeface="Arial"/>
                <a:ea typeface="Arial"/>
                <a:cs typeface="Arial"/>
                <a:sym typeface="Arial"/>
              </a:rPr>
              <a:t>Morris, K. (2019). </a:t>
            </a:r>
            <a:r>
              <a:rPr lang="en-US" sz="2001" b="0" i="0" u="sng" strike="noStrike" cap="none">
                <a:solidFill>
                  <a:srgbClr val="4A4849"/>
                </a:solidFill>
                <a:latin typeface="Arial"/>
                <a:ea typeface="Arial"/>
                <a:cs typeface="Arial"/>
                <a:sym typeface="Arial"/>
                <a:hlinkClick r:id="rId4">
                  <a:extLst>
                    <a:ext uri="{A12FA001-AC4F-418D-AE19-62706E023703}">
                      <ahyp:hlinkClr xmlns:ahyp="http://schemas.microsoft.com/office/drawing/2018/hyperlinkcolor" val="tx"/>
                    </a:ext>
                  </a:extLst>
                </a:hlinkClick>
              </a:rPr>
              <a:t>Voter Purge Rates Remain High, Analysis Finds</a:t>
            </a:r>
            <a:r>
              <a:rPr lang="en-US" sz="2001" b="0" i="0" u="none" strike="noStrike" cap="none">
                <a:solidFill>
                  <a:srgbClr val="4A4849"/>
                </a:solidFill>
                <a:latin typeface="Arial"/>
                <a:ea typeface="Arial"/>
                <a:cs typeface="Arial"/>
                <a:sym typeface="Arial"/>
              </a:rPr>
              <a:t>. Brennan Center for Justice.</a:t>
            </a:r>
            <a:endParaRPr/>
          </a:p>
          <a:p>
            <a:pPr marL="457200" marR="0" lvl="1" indent="-355663" algn="l" rtl="0">
              <a:lnSpc>
                <a:spcPct val="100000"/>
              </a:lnSpc>
              <a:spcBef>
                <a:spcPts val="0"/>
              </a:spcBef>
              <a:spcAft>
                <a:spcPts val="0"/>
              </a:spcAft>
              <a:buClr>
                <a:srgbClr val="4A4849"/>
              </a:buClr>
              <a:buSzPts val="2001"/>
              <a:buFont typeface="Arial"/>
              <a:buChar char="•"/>
            </a:pPr>
            <a:r>
              <a:rPr lang="en-US" sz="2001" b="0" i="0" u="none" strike="noStrike" cap="none">
                <a:solidFill>
                  <a:srgbClr val="4A4849"/>
                </a:solidFill>
                <a:latin typeface="Arial"/>
                <a:ea typeface="Arial"/>
                <a:cs typeface="Arial"/>
                <a:sym typeface="Arial"/>
              </a:rPr>
              <a:t>OpenSecrets. (n.d.). </a:t>
            </a:r>
            <a:r>
              <a:rPr lang="en-US" sz="2001" b="0" i="0" u="sng" strike="noStrike" cap="none">
                <a:solidFill>
                  <a:srgbClr val="4A4849"/>
                </a:solidFill>
                <a:latin typeface="Arial"/>
                <a:ea typeface="Arial"/>
                <a:cs typeface="Arial"/>
                <a:sym typeface="Arial"/>
                <a:hlinkClick r:id="rId5">
                  <a:extLst>
                    <a:ext uri="{A12FA001-AC4F-418D-AE19-62706E023703}">
                      <ahyp:hlinkClr xmlns:ahyp="http://schemas.microsoft.com/office/drawing/2018/hyperlinkcolor" val="tx"/>
                    </a:ext>
                  </a:extLst>
                </a:hlinkClick>
              </a:rPr>
              <a:t>Oil &amp; Gas Summary</a:t>
            </a:r>
            <a:r>
              <a:rPr lang="en-US" sz="2001" b="0" i="0" u="none" strike="noStrike" cap="none">
                <a:solidFill>
                  <a:srgbClr val="4A4849"/>
                </a:solidFill>
                <a:latin typeface="Arial"/>
                <a:ea typeface="Arial"/>
                <a:cs typeface="Arial"/>
                <a:sym typeface="Arial"/>
              </a:rPr>
              <a:t>. OpenSecrets.org.</a:t>
            </a:r>
            <a:endParaRPr/>
          </a:p>
          <a:p>
            <a:pPr marL="457200" marR="0" lvl="1" indent="-355663" algn="l" rtl="0">
              <a:lnSpc>
                <a:spcPct val="100000"/>
              </a:lnSpc>
              <a:spcBef>
                <a:spcPts val="0"/>
              </a:spcBef>
              <a:spcAft>
                <a:spcPts val="0"/>
              </a:spcAft>
              <a:buClr>
                <a:srgbClr val="4A4849"/>
              </a:buClr>
              <a:buSzPts val="2001"/>
              <a:buFont typeface="Arial"/>
              <a:buChar char="•"/>
            </a:pPr>
            <a:r>
              <a:rPr lang="en-US" sz="2001" b="0" i="0" u="none" strike="noStrike" cap="none">
                <a:solidFill>
                  <a:srgbClr val="4A4849"/>
                </a:solidFill>
                <a:latin typeface="Arial"/>
                <a:ea typeface="Arial"/>
                <a:cs typeface="Arial"/>
                <a:sym typeface="Arial"/>
              </a:rPr>
              <a:t>Palmer, M., Schneer, B., &amp; DeLuca, K. (2023). </a:t>
            </a:r>
            <a:r>
              <a:rPr lang="en-US" sz="2001" b="0" i="0" u="sng" strike="noStrike" cap="none">
                <a:solidFill>
                  <a:srgbClr val="4A4849"/>
                </a:solidFill>
                <a:latin typeface="Arial"/>
                <a:ea typeface="Arial"/>
                <a:cs typeface="Arial"/>
                <a:sym typeface="Arial"/>
                <a:hlinkClick r:id="rId6">
                  <a:extLst>
                    <a:ext uri="{A12FA001-AC4F-418D-AE19-62706E023703}">
                      <ahyp:hlinkClr xmlns:ahyp="http://schemas.microsoft.com/office/drawing/2018/hyperlinkcolor" val="tx"/>
                    </a:ext>
                  </a:extLst>
                </a:hlinkClick>
              </a:rPr>
              <a:t>A Partisan Solution to Partisan Gerrymandering: The Define–Combine Procedure</a:t>
            </a:r>
            <a:r>
              <a:rPr lang="en-US" sz="2001" b="0" i="0" u="none" strike="noStrike" cap="none">
                <a:solidFill>
                  <a:srgbClr val="4A4849"/>
                </a:solidFill>
                <a:latin typeface="Arial"/>
                <a:ea typeface="Arial"/>
                <a:cs typeface="Arial"/>
                <a:sym typeface="Arial"/>
              </a:rPr>
              <a:t>. Political Analysis, 1–16.</a:t>
            </a:r>
            <a:endParaRPr/>
          </a:p>
          <a:p>
            <a:pPr marL="457200" marR="0" lvl="1" indent="-355663" algn="l" rtl="0">
              <a:lnSpc>
                <a:spcPct val="100000"/>
              </a:lnSpc>
              <a:spcBef>
                <a:spcPts val="0"/>
              </a:spcBef>
              <a:spcAft>
                <a:spcPts val="0"/>
              </a:spcAft>
              <a:buClr>
                <a:srgbClr val="4A4849"/>
              </a:buClr>
              <a:buSzPts val="2001"/>
              <a:buFont typeface="Arial"/>
              <a:buChar char="•"/>
            </a:pPr>
            <a:r>
              <a:rPr lang="en-US" sz="2001" b="0" i="0" u="none" strike="noStrike" cap="none">
                <a:solidFill>
                  <a:srgbClr val="4A4849"/>
                </a:solidFill>
                <a:latin typeface="Arial"/>
                <a:ea typeface="Arial"/>
                <a:cs typeface="Arial"/>
                <a:sym typeface="Arial"/>
              </a:rPr>
              <a:t>Pierre, J. &amp; Neuman, S. (2021). </a:t>
            </a:r>
            <a:r>
              <a:rPr lang="en-US" sz="2001" b="0" i="0" u="sng" strike="noStrike" cap="none">
                <a:solidFill>
                  <a:srgbClr val="4A4849"/>
                </a:solidFill>
                <a:latin typeface="Arial"/>
                <a:ea typeface="Arial"/>
                <a:cs typeface="Arial"/>
                <a:sym typeface="Arial"/>
                <a:hlinkClick r:id="rId7">
                  <a:extLst>
                    <a:ext uri="{A12FA001-AC4F-418D-AE19-62706E023703}">
                      <ahyp:hlinkClr xmlns:ahyp="http://schemas.microsoft.com/office/drawing/2018/hyperlinkcolor" val="tx"/>
                    </a:ext>
                  </a:extLst>
                </a:hlinkClick>
              </a:rPr>
              <a:t>How decades of disinformation about fossil fuels halted U.S. climate policy</a:t>
            </a:r>
            <a:r>
              <a:rPr lang="en-US" sz="2001" b="0" i="0" u="none" strike="noStrike" cap="none">
                <a:solidFill>
                  <a:srgbClr val="4A4849"/>
                </a:solidFill>
                <a:latin typeface="Arial"/>
                <a:ea typeface="Arial"/>
                <a:cs typeface="Arial"/>
                <a:sym typeface="Arial"/>
              </a:rPr>
              <a:t>. NPR.</a:t>
            </a:r>
            <a:endParaRPr/>
          </a:p>
          <a:p>
            <a:pPr marL="457200" marR="0" lvl="1" indent="-355663" algn="l" rtl="0">
              <a:lnSpc>
                <a:spcPct val="100000"/>
              </a:lnSpc>
              <a:spcBef>
                <a:spcPts val="0"/>
              </a:spcBef>
              <a:spcAft>
                <a:spcPts val="0"/>
              </a:spcAft>
              <a:buClr>
                <a:srgbClr val="4A4849"/>
              </a:buClr>
              <a:buSzPts val="2001"/>
              <a:buFont typeface="Arial"/>
              <a:buChar char="•"/>
            </a:pPr>
            <a:r>
              <a:rPr lang="en-US" sz="2001" b="0" i="0" u="none" strike="noStrike" cap="none">
                <a:solidFill>
                  <a:srgbClr val="4A4849"/>
                </a:solidFill>
                <a:latin typeface="Arial"/>
                <a:ea typeface="Arial"/>
                <a:cs typeface="Arial"/>
                <a:sym typeface="Arial"/>
              </a:rPr>
              <a:t>Toomey, D. (2017). </a:t>
            </a:r>
            <a:r>
              <a:rPr lang="en-US" sz="2001" b="0" i="0" u="sng" strike="noStrike" cap="none">
                <a:solidFill>
                  <a:srgbClr val="4A4849"/>
                </a:solidFill>
                <a:latin typeface="Arial"/>
                <a:ea typeface="Arial"/>
                <a:cs typeface="Arial"/>
                <a:sym typeface="Arial"/>
                <a:hlinkClick r:id="rId8">
                  <a:extLst>
                    <a:ext uri="{A12FA001-AC4F-418D-AE19-62706E023703}">
                      <ahyp:hlinkClr xmlns:ahyp="http://schemas.microsoft.com/office/drawing/2018/hyperlinkcolor" val="tx"/>
                    </a:ext>
                  </a:extLst>
                </a:hlinkClick>
              </a:rPr>
              <a:t>How Big Money in Politics Blocked U.S. Action on</a:t>
            </a:r>
            <a:r>
              <a:rPr lang="en-US" sz="2001" b="0" i="0" u="sng" strike="noStrike" cap="none">
                <a:solidFill>
                  <a:srgbClr val="4A4849"/>
                </a:solidFill>
                <a:latin typeface="Arial"/>
                <a:ea typeface="Arial"/>
                <a:cs typeface="Arial"/>
                <a:sym typeface="Arial"/>
                <a:hlinkClick r:id="rId9">
                  <a:extLst>
                    <a:ext uri="{A12FA001-AC4F-418D-AE19-62706E023703}">
                      <ahyp:hlinkClr xmlns:ahyp="http://schemas.microsoft.com/office/drawing/2018/hyperlinkcolor" val="tx"/>
                    </a:ext>
                  </a:extLst>
                </a:hlinkClick>
              </a:rPr>
              <a:t> Climate Change</a:t>
            </a:r>
            <a:r>
              <a:rPr lang="en-US" sz="2001" b="0" i="0" u="none" strike="noStrike" cap="none">
                <a:solidFill>
                  <a:srgbClr val="4A4849"/>
                </a:solidFill>
                <a:latin typeface="Arial"/>
                <a:ea typeface="Arial"/>
                <a:cs typeface="Arial"/>
                <a:sym typeface="Arial"/>
              </a:rPr>
              <a:t>. Yale Environment 360.</a:t>
            </a:r>
            <a:endParaRPr/>
          </a:p>
        </p:txBody>
      </p:sp>
      <p:sp>
        <p:nvSpPr>
          <p:cNvPr id="534" name="Google Shape;534;p31"/>
          <p:cNvSpPr/>
          <p:nvPr/>
        </p:nvSpPr>
        <p:spPr>
          <a:xfrm>
            <a:off x="-344129" y="9715500"/>
            <a:ext cx="19880211" cy="571500"/>
          </a:xfrm>
          <a:custGeom>
            <a:avLst/>
            <a:gdLst/>
            <a:ahLst/>
            <a:cxnLst/>
            <a:rect l="l" t="t" r="r" b="b"/>
            <a:pathLst>
              <a:path w="5235940" h="150519" extrusionOk="0">
                <a:moveTo>
                  <a:pt x="0" y="0"/>
                </a:moveTo>
                <a:lnTo>
                  <a:pt x="5235940" y="0"/>
                </a:lnTo>
                <a:lnTo>
                  <a:pt x="5235940" y="150519"/>
                </a:lnTo>
                <a:lnTo>
                  <a:pt x="0" y="150519"/>
                </a:lnTo>
                <a:close/>
              </a:path>
            </a:pathLst>
          </a:custGeom>
          <a:solidFill>
            <a:srgbClr val="4A4849"/>
          </a:solidFill>
          <a:ln>
            <a:noFill/>
          </a:ln>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3862d6f0d41_0_0"/>
          <p:cNvSpPr txBox="1"/>
          <p:nvPr/>
        </p:nvSpPr>
        <p:spPr>
          <a:xfrm>
            <a:off x="1490475" y="2157975"/>
            <a:ext cx="15800700" cy="48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MIT OpenCourseWare</a:t>
            </a:r>
            <a:endParaRPr sz="3200">
              <a:solidFill>
                <a:schemeClr val="dk1"/>
              </a:solidFill>
              <a:latin typeface="Calibri"/>
              <a:ea typeface="Calibri"/>
              <a:cs typeface="Calibri"/>
              <a:sym typeface="Calibri"/>
            </a:endParaRPr>
          </a:p>
          <a:p>
            <a:pPr marL="0" lvl="0" indent="0" algn="l" rtl="0">
              <a:spcBef>
                <a:spcPts val="0"/>
              </a:spcBef>
              <a:spcAft>
                <a:spcPts val="0"/>
              </a:spcAft>
              <a:buNone/>
            </a:pPr>
            <a:r>
              <a:rPr lang="en-US" sz="3200" u="sng">
                <a:solidFill>
                  <a:schemeClr val="hlink"/>
                </a:solidFill>
                <a:latin typeface="Calibri"/>
                <a:ea typeface="Calibri"/>
                <a:cs typeface="Calibri"/>
                <a:sym typeface="Calibri"/>
                <a:hlinkClick r:id="rId3"/>
              </a:rPr>
              <a:t>https://ocw.mit.edu</a:t>
            </a:r>
            <a:endParaRPr sz="3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3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RES.11-003 Climate Justice Instructional Toolkit Spring 2025</a:t>
            </a:r>
            <a:endParaRPr sz="3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For more information about citing these materials or our Terms of Use, visit </a:t>
            </a:r>
            <a:r>
              <a:rPr lang="en-US" sz="3200" u="sng">
                <a:solidFill>
                  <a:schemeClr val="hlink"/>
                </a:solidFill>
                <a:latin typeface="Calibri"/>
                <a:ea typeface="Calibri"/>
                <a:cs typeface="Calibri"/>
                <a:sym typeface="Calibri"/>
                <a:hlinkClick r:id="rId4"/>
              </a:rPr>
              <a:t>https://ocw.mit.edu/terms</a:t>
            </a:r>
            <a:r>
              <a:rPr lang="en-US" sz="3200">
                <a:solidFill>
                  <a:schemeClr val="dk1"/>
                </a:solidFill>
                <a:latin typeface="Calibri"/>
                <a:ea typeface="Calibri"/>
                <a:cs typeface="Calibri"/>
                <a:sym typeface="Calibri"/>
              </a:rPr>
              <a:t>.</a:t>
            </a: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137"/>
        <p:cNvGrpSpPr/>
        <p:nvPr/>
      </p:nvGrpSpPr>
      <p:grpSpPr>
        <a:xfrm>
          <a:off x="0" y="0"/>
          <a:ext cx="0" cy="0"/>
          <a:chOff x="0" y="0"/>
          <a:chExt cx="0" cy="0"/>
        </a:xfrm>
      </p:grpSpPr>
      <p:sp>
        <p:nvSpPr>
          <p:cNvPr id="138" name="Google Shape;138;p4"/>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139" name="Google Shape;139;p4"/>
          <p:cNvSpPr/>
          <p:nvPr/>
        </p:nvSpPr>
        <p:spPr>
          <a:xfrm>
            <a:off x="12109962" y="9715500"/>
            <a:ext cx="6178038" cy="571500"/>
          </a:xfrm>
          <a:custGeom>
            <a:avLst/>
            <a:gdLst/>
            <a:ahLst/>
            <a:cxnLst/>
            <a:rect l="l" t="t" r="r" b="b"/>
            <a:pathLst>
              <a:path w="1627138" h="150519" extrusionOk="0">
                <a:moveTo>
                  <a:pt x="0" y="0"/>
                </a:moveTo>
                <a:lnTo>
                  <a:pt x="1627138" y="0"/>
                </a:lnTo>
                <a:lnTo>
                  <a:pt x="1627138" y="150519"/>
                </a:lnTo>
                <a:lnTo>
                  <a:pt x="0" y="150519"/>
                </a:lnTo>
                <a:close/>
              </a:path>
            </a:pathLst>
          </a:custGeom>
          <a:solidFill>
            <a:srgbClr val="04467C"/>
          </a:solidFill>
          <a:ln>
            <a:noFill/>
          </a:ln>
        </p:spPr>
      </p:sp>
      <p:sp>
        <p:nvSpPr>
          <p:cNvPr id="140" name="Google Shape;140;p4"/>
          <p:cNvSpPr/>
          <p:nvPr/>
        </p:nvSpPr>
        <p:spPr>
          <a:xfrm>
            <a:off x="12109962" y="-1686242"/>
            <a:ext cx="7764514" cy="11401742"/>
          </a:xfrm>
          <a:custGeom>
            <a:avLst/>
            <a:gdLst/>
            <a:ahLst/>
            <a:cxnLst/>
            <a:rect l="l" t="t" r="r" b="b"/>
            <a:pathLst>
              <a:path w="7764514" h="11401742" extrusionOk="0">
                <a:moveTo>
                  <a:pt x="0" y="0"/>
                </a:moveTo>
                <a:lnTo>
                  <a:pt x="7764514" y="0"/>
                </a:lnTo>
                <a:lnTo>
                  <a:pt x="7764514" y="11401742"/>
                </a:lnTo>
                <a:lnTo>
                  <a:pt x="0" y="11401742"/>
                </a:lnTo>
                <a:lnTo>
                  <a:pt x="0" y="0"/>
                </a:lnTo>
                <a:close/>
              </a:path>
            </a:pathLst>
          </a:custGeom>
          <a:blipFill rotWithShape="1">
            <a:blip r:embed="rId3">
              <a:alphaModFix/>
            </a:blip>
            <a:stretch>
              <a:fillRect l="-66498" r="-53892"/>
            </a:stretch>
          </a:blipFill>
          <a:ln>
            <a:noFill/>
          </a:ln>
        </p:spPr>
      </p:sp>
      <p:sp>
        <p:nvSpPr>
          <p:cNvPr id="141" name="Google Shape;141;p4"/>
          <p:cNvSpPr txBox="1"/>
          <p:nvPr/>
        </p:nvSpPr>
        <p:spPr>
          <a:xfrm>
            <a:off x="12109962" y="8999338"/>
            <a:ext cx="6178200" cy="7161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r>
              <a:rPr lang="en-US" sz="2000" b="0" i="0" u="none" strike="noStrike" cap="none">
                <a:solidFill>
                  <a:srgbClr val="FFFFFF"/>
                </a:solidFill>
                <a:latin typeface="Arial"/>
                <a:ea typeface="Arial"/>
                <a:cs typeface="Arial"/>
                <a:sym typeface="Arial"/>
              </a:rPr>
              <a:t>Photo by </a:t>
            </a:r>
            <a:r>
              <a:rPr lang="en-US" sz="2000" b="0" i="0" u="sng" strike="noStrike" cap="none">
                <a:solidFill>
                  <a:srgbClr val="FFFFFF"/>
                </a:solidFill>
                <a:latin typeface="Arial"/>
                <a:ea typeface="Arial"/>
                <a:cs typeface="Arial"/>
                <a:sym typeface="Arial"/>
                <a:hlinkClick r:id="rId4">
                  <a:extLst>
                    <a:ext uri="{A12FA001-AC4F-418D-AE19-62706E023703}">
                      <ahyp:hlinkClr xmlns:ahyp="http://schemas.microsoft.com/office/drawing/2018/hyperlinkcolor" val="tx"/>
                    </a:ext>
                  </a:extLst>
                </a:hlinkClick>
              </a:rPr>
              <a:t>Alejandro Barba</a:t>
            </a:r>
            <a:r>
              <a:rPr lang="en-US" sz="2000" b="0" i="0" u="none" strike="noStrike" cap="none">
                <a:solidFill>
                  <a:srgbClr val="FFFFFF"/>
                </a:solidFill>
                <a:latin typeface="Arial"/>
                <a:ea typeface="Arial"/>
                <a:cs typeface="Arial"/>
                <a:sym typeface="Arial"/>
              </a:rPr>
              <a:t> on </a:t>
            </a:r>
            <a:r>
              <a:rPr lang="en-US" sz="2000" b="0" i="0" u="sng" strike="noStrike" cap="none">
                <a:solidFill>
                  <a:srgbClr val="FFFFFF"/>
                </a:solidFill>
                <a:latin typeface="Arial"/>
                <a:ea typeface="Arial"/>
                <a:cs typeface="Arial"/>
                <a:sym typeface="Arial"/>
                <a:hlinkClick r:id="rId5">
                  <a:extLst>
                    <a:ext uri="{A12FA001-AC4F-418D-AE19-62706E023703}">
                      <ahyp:hlinkClr xmlns:ahyp="http://schemas.microsoft.com/office/drawing/2018/hyperlinkcolor" val="tx"/>
                    </a:ext>
                  </a:extLst>
                </a:hlinkClick>
              </a:rPr>
              <a:t>Unsplash</a:t>
            </a:r>
            <a:endParaRPr/>
          </a:p>
        </p:txBody>
      </p:sp>
      <p:grpSp>
        <p:nvGrpSpPr>
          <p:cNvPr id="142" name="Google Shape;142;p4"/>
          <p:cNvGrpSpPr/>
          <p:nvPr/>
        </p:nvGrpSpPr>
        <p:grpSpPr>
          <a:xfrm>
            <a:off x="1028700" y="3818112"/>
            <a:ext cx="10425375" cy="2764522"/>
            <a:chOff x="0" y="104775"/>
            <a:chExt cx="13900500" cy="3686030"/>
          </a:xfrm>
        </p:grpSpPr>
        <p:sp>
          <p:nvSpPr>
            <p:cNvPr id="143" name="Google Shape;143;p4"/>
            <p:cNvSpPr txBox="1"/>
            <p:nvPr/>
          </p:nvSpPr>
          <p:spPr>
            <a:xfrm>
              <a:off x="0" y="104775"/>
              <a:ext cx="13900500" cy="222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0831" b="1" i="0" u="none" strike="noStrike" cap="none">
                  <a:solidFill>
                    <a:srgbClr val="4A4849"/>
                  </a:solidFill>
                  <a:latin typeface="Arial"/>
                  <a:ea typeface="Arial"/>
                  <a:cs typeface="Arial"/>
                  <a:sym typeface="Arial"/>
                </a:rPr>
                <a:t>Introduction</a:t>
              </a:r>
              <a:endParaRPr/>
            </a:p>
          </p:txBody>
        </p:sp>
        <p:sp>
          <p:nvSpPr>
            <p:cNvPr id="144" name="Google Shape;144;p4"/>
            <p:cNvSpPr txBox="1"/>
            <p:nvPr/>
          </p:nvSpPr>
          <p:spPr>
            <a:xfrm>
              <a:off x="0" y="3134105"/>
              <a:ext cx="13528500" cy="656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b="1" i="0" u="none" strike="noStrike" cap="none">
                  <a:solidFill>
                    <a:srgbClr val="4A4849"/>
                  </a:solidFill>
                  <a:latin typeface="Arial"/>
                  <a:ea typeface="Arial"/>
                  <a:cs typeface="Arial"/>
                  <a:sym typeface="Arial"/>
                </a:rPr>
                <a:t>PART 1</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148"/>
        <p:cNvGrpSpPr/>
        <p:nvPr/>
      </p:nvGrpSpPr>
      <p:grpSpPr>
        <a:xfrm>
          <a:off x="0" y="0"/>
          <a:ext cx="0" cy="0"/>
          <a:chOff x="0" y="0"/>
          <a:chExt cx="0" cy="0"/>
        </a:xfrm>
      </p:grpSpPr>
      <p:sp>
        <p:nvSpPr>
          <p:cNvPr id="149" name="Google Shape;149;p5"/>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150" name="Google Shape;150;p5"/>
          <p:cNvSpPr/>
          <p:nvPr/>
        </p:nvSpPr>
        <p:spPr>
          <a:xfrm>
            <a:off x="12109962"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04467C"/>
          </a:solidFill>
          <a:ln>
            <a:noFill/>
          </a:ln>
        </p:spPr>
      </p:sp>
      <p:sp>
        <p:nvSpPr>
          <p:cNvPr id="151" name="Google Shape;151;p5"/>
          <p:cNvSpPr/>
          <p:nvPr/>
        </p:nvSpPr>
        <p:spPr>
          <a:xfrm>
            <a:off x="12109962" y="0"/>
            <a:ext cx="6178038" cy="9715500"/>
          </a:xfrm>
          <a:custGeom>
            <a:avLst/>
            <a:gdLst/>
            <a:ahLst/>
            <a:cxnLst/>
            <a:rect l="l" t="t" r="r" b="b"/>
            <a:pathLst>
              <a:path w="6178038" h="9715500" extrusionOk="0">
                <a:moveTo>
                  <a:pt x="0" y="0"/>
                </a:moveTo>
                <a:lnTo>
                  <a:pt x="6178038" y="0"/>
                </a:lnTo>
                <a:lnTo>
                  <a:pt x="6178038" y="9715500"/>
                </a:lnTo>
                <a:lnTo>
                  <a:pt x="0" y="9715500"/>
                </a:lnTo>
                <a:lnTo>
                  <a:pt x="0" y="0"/>
                </a:lnTo>
                <a:close/>
              </a:path>
            </a:pathLst>
          </a:custGeom>
          <a:blipFill rotWithShape="1">
            <a:blip r:embed="rId3">
              <a:alphaModFix/>
            </a:blip>
            <a:stretch>
              <a:fillRect l="-110572" r="-25009"/>
            </a:stretch>
          </a:blipFill>
          <a:ln>
            <a:noFill/>
          </a:ln>
        </p:spPr>
      </p:sp>
      <p:grpSp>
        <p:nvGrpSpPr>
          <p:cNvPr id="152" name="Google Shape;152;p5"/>
          <p:cNvGrpSpPr/>
          <p:nvPr/>
        </p:nvGrpSpPr>
        <p:grpSpPr>
          <a:xfrm>
            <a:off x="962025" y="1116806"/>
            <a:ext cx="10757475" cy="7998555"/>
            <a:chOff x="0" y="66675"/>
            <a:chExt cx="14343300" cy="10664741"/>
          </a:xfrm>
        </p:grpSpPr>
        <p:sp>
          <p:nvSpPr>
            <p:cNvPr id="153" name="Google Shape;153;p5"/>
            <p:cNvSpPr txBox="1"/>
            <p:nvPr/>
          </p:nvSpPr>
          <p:spPr>
            <a:xfrm>
              <a:off x="0" y="66675"/>
              <a:ext cx="14343300" cy="2872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Connection Between CJ and Democracy</a:t>
              </a:r>
              <a:endParaRPr/>
            </a:p>
          </p:txBody>
        </p:sp>
        <p:sp>
          <p:nvSpPr>
            <p:cNvPr id="154" name="Google Shape;154;p5"/>
            <p:cNvSpPr txBox="1"/>
            <p:nvPr/>
          </p:nvSpPr>
          <p:spPr>
            <a:xfrm>
              <a:off x="0" y="6994616"/>
              <a:ext cx="14238900" cy="3736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“Democracy also brings critical advantages in formulating effective climate policy, such as representative parliaments which can hold governments to account, widespread civic participation, independent media and a free flow of information, the active engagement by civil society organizations in policymaking and the capacity for institutional learning in the face of complex issues with long-term and global social and political implications.” (</a:t>
              </a:r>
              <a:r>
                <a:rPr lang="en-US" sz="2601" b="0" i="0" u="sng" strike="noStrike" cap="none">
                  <a:solidFill>
                    <a:srgbClr val="4A4849"/>
                  </a:solidFill>
                  <a:latin typeface="Arial"/>
                  <a:ea typeface="Arial"/>
                  <a:cs typeface="Arial"/>
                  <a:sym typeface="Arial"/>
                  <a:hlinkClick r:id="rId4">
                    <a:extLst>
                      <a:ext uri="{A12FA001-AC4F-418D-AE19-62706E023703}">
                        <ahyp:hlinkClr xmlns:ahyp="http://schemas.microsoft.com/office/drawing/2018/hyperlinkcolor" val="tx"/>
                      </a:ext>
                    </a:extLst>
                  </a:hlinkClick>
                </a:rPr>
                <a:t>Lindvall, 2021</a:t>
              </a:r>
              <a:r>
                <a:rPr lang="en-US" sz="2601" b="0" i="0" u="none" strike="noStrike" cap="none">
                  <a:solidFill>
                    <a:srgbClr val="4A4849"/>
                  </a:solidFill>
                  <a:latin typeface="Arial"/>
                  <a:ea typeface="Arial"/>
                  <a:cs typeface="Arial"/>
                  <a:sym typeface="Arial"/>
                </a:rPr>
                <a:t>) </a:t>
              </a:r>
              <a:endParaRPr/>
            </a:p>
          </p:txBody>
        </p:sp>
        <p:sp>
          <p:nvSpPr>
            <p:cNvPr id="155" name="Google Shape;155;p5"/>
            <p:cNvSpPr txBox="1"/>
            <p:nvPr/>
          </p:nvSpPr>
          <p:spPr>
            <a:xfrm>
              <a:off x="0" y="3506518"/>
              <a:ext cx="14238900" cy="2135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“Studies show that democracies tend to generate better climate policy outputs than autocracies, but the empirical evidence that democracy promotes climate policy impact, such as decrease of CO2 emissions, is weak.</a:t>
              </a:r>
              <a:r>
                <a:rPr lang="en-US" sz="2601" b="1">
                  <a:solidFill>
                    <a:srgbClr val="4A4849"/>
                  </a:solidFill>
                </a:rPr>
                <a:t>”</a:t>
              </a:r>
              <a:r>
                <a:rPr lang="en-US" sz="2601" b="0" i="0" u="none" strike="noStrike" cap="none">
                  <a:solidFill>
                    <a:srgbClr val="4A4849"/>
                  </a:solidFill>
                  <a:latin typeface="Arial"/>
                  <a:ea typeface="Arial"/>
                  <a:cs typeface="Arial"/>
                  <a:sym typeface="Arial"/>
                </a:rPr>
                <a:t> (</a:t>
              </a:r>
              <a:r>
                <a:rPr lang="en-US" sz="2601" b="0" i="0" u="sng" strike="noStrike" cap="none">
                  <a:solidFill>
                    <a:srgbClr val="4A4849"/>
                  </a:solidFill>
                  <a:latin typeface="Arial"/>
                  <a:ea typeface="Arial"/>
                  <a:cs typeface="Arial"/>
                  <a:sym typeface="Arial"/>
                  <a:hlinkClick r:id="rId5">
                    <a:extLst>
                      <a:ext uri="{A12FA001-AC4F-418D-AE19-62706E023703}">
                        <ahyp:hlinkClr xmlns:ahyp="http://schemas.microsoft.com/office/drawing/2018/hyperlinkcolor" val="tx"/>
                      </a:ext>
                    </a:extLst>
                  </a:hlinkClick>
                </a:rPr>
                <a:t>Lindvall &amp; Karlsson, 2023</a:t>
              </a:r>
              <a:r>
                <a:rPr lang="en-US" sz="2601" b="0" i="0" u="none" strike="noStrike" cap="none">
                  <a:solidFill>
                    <a:srgbClr val="4A4849"/>
                  </a:solidFill>
                  <a:latin typeface="Arial"/>
                  <a:ea typeface="Arial"/>
                  <a:cs typeface="Arial"/>
                  <a:sym typeface="Arial"/>
                </a:rPr>
                <a:t>)</a:t>
              </a:r>
              <a:endParaRPr/>
            </a:p>
          </p:txBody>
        </p:sp>
        <p:sp>
          <p:nvSpPr>
            <p:cNvPr id="156" name="Google Shape;156;p5"/>
            <p:cNvSpPr txBox="1"/>
            <p:nvPr/>
          </p:nvSpPr>
          <p:spPr>
            <a:xfrm>
              <a:off x="0" y="6302813"/>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Democracy can spur climate action</a:t>
              </a:r>
              <a:endParaRPr/>
            </a:p>
          </p:txBody>
        </p:sp>
      </p:grpSp>
      <p:sp>
        <p:nvSpPr>
          <p:cNvPr id="157" name="Google Shape;157;p5"/>
          <p:cNvSpPr txBox="1"/>
          <p:nvPr/>
        </p:nvSpPr>
        <p:spPr>
          <a:xfrm>
            <a:off x="12432676" y="198700"/>
            <a:ext cx="5532600" cy="1108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801">
                <a:solidFill>
                  <a:srgbClr val="FAF6EE"/>
                </a:solidFill>
              </a:rPr>
              <a:t>© Shaun L. All rights reserved. This content is excluded from our Creative Commons license. For more information, see </a:t>
            </a:r>
            <a:r>
              <a:rPr lang="en-US" sz="1801" u="sng">
                <a:solidFill>
                  <a:schemeClr val="hlink"/>
                </a:solidFill>
                <a:hlinkClick r:id="rId6"/>
              </a:rPr>
              <a:t>https://ocw.mit.edu/help/faq-fair-use/ </a:t>
            </a:r>
            <a:r>
              <a:rPr lang="en-US" sz="1801">
                <a:solidFill>
                  <a:srgbClr val="FAF6EE"/>
                </a:solidFill>
              </a:rPr>
              <a: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161"/>
        <p:cNvGrpSpPr/>
        <p:nvPr/>
      </p:nvGrpSpPr>
      <p:grpSpPr>
        <a:xfrm>
          <a:off x="0" y="0"/>
          <a:ext cx="0" cy="0"/>
          <a:chOff x="0" y="0"/>
          <a:chExt cx="0" cy="0"/>
        </a:xfrm>
      </p:grpSpPr>
      <p:sp>
        <p:nvSpPr>
          <p:cNvPr id="162" name="Google Shape;162;p6"/>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grpSp>
        <p:nvGrpSpPr>
          <p:cNvPr id="163" name="Google Shape;163;p6"/>
          <p:cNvGrpSpPr/>
          <p:nvPr/>
        </p:nvGrpSpPr>
        <p:grpSpPr>
          <a:xfrm>
            <a:off x="962025" y="1116806"/>
            <a:ext cx="10757475" cy="7537004"/>
            <a:chOff x="0" y="66675"/>
            <a:chExt cx="14343300" cy="10049338"/>
          </a:xfrm>
        </p:grpSpPr>
        <p:sp>
          <p:nvSpPr>
            <p:cNvPr id="164" name="Google Shape;164;p6"/>
            <p:cNvSpPr txBox="1"/>
            <p:nvPr/>
          </p:nvSpPr>
          <p:spPr>
            <a:xfrm>
              <a:off x="0" y="66675"/>
              <a:ext cx="14343300" cy="1436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Democracy’s Drawbacks</a:t>
              </a:r>
              <a:endParaRPr/>
            </a:p>
          </p:txBody>
        </p:sp>
        <p:sp>
          <p:nvSpPr>
            <p:cNvPr id="165" name="Google Shape;165;p6"/>
            <p:cNvSpPr txBox="1"/>
            <p:nvPr/>
          </p:nvSpPr>
          <p:spPr>
            <a:xfrm>
              <a:off x="0" y="2734833"/>
              <a:ext cx="14238900" cy="2669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“Democracy is a system limited by time and space, while the problem of climate change runs across generations and national borders. Moreover, the influence of fossil fuel lobbyism, corruption, policy capture and weak institutional capacity have hampered democracies from acting responsibly.“ (</a:t>
              </a:r>
              <a:r>
                <a:rPr lang="en-US" sz="2601" b="0" i="0" u="sng" strike="noStrike" cap="none">
                  <a:solidFill>
                    <a:srgbClr val="4A4849"/>
                  </a:solidFill>
                  <a:latin typeface="Arial"/>
                  <a:ea typeface="Arial"/>
                  <a:cs typeface="Arial"/>
                  <a:sym typeface="Arial"/>
                  <a:hlinkClick r:id="rId3">
                    <a:extLst>
                      <a:ext uri="{A12FA001-AC4F-418D-AE19-62706E023703}">
                        <ahyp:hlinkClr xmlns:ahyp="http://schemas.microsoft.com/office/drawing/2018/hyperlinkcolor" val="tx"/>
                      </a:ext>
                    </a:extLst>
                  </a:hlinkClick>
                </a:rPr>
                <a:t>Lindvall, 2021</a:t>
              </a:r>
              <a:r>
                <a:rPr lang="en-US" sz="2601" b="0" i="0" u="none" strike="noStrike" cap="none">
                  <a:solidFill>
                    <a:srgbClr val="4A4849"/>
                  </a:solidFill>
                  <a:latin typeface="Arial"/>
                  <a:ea typeface="Arial"/>
                  <a:cs typeface="Arial"/>
                  <a:sym typeface="Arial"/>
                </a:rPr>
                <a:t>)</a:t>
              </a:r>
              <a:endParaRPr/>
            </a:p>
          </p:txBody>
        </p:sp>
        <p:sp>
          <p:nvSpPr>
            <p:cNvPr id="166" name="Google Shape;166;p6"/>
            <p:cNvSpPr txBox="1"/>
            <p:nvPr/>
          </p:nvSpPr>
          <p:spPr>
            <a:xfrm>
              <a:off x="0" y="6913213"/>
              <a:ext cx="14238900" cy="3202800"/>
            </a:xfrm>
            <a:prstGeom prst="rect">
              <a:avLst/>
            </a:prstGeom>
            <a:noFill/>
            <a:ln>
              <a:noFill/>
            </a:ln>
          </p:spPr>
          <p:txBody>
            <a:bodyPr spcFirstLastPara="1" wrap="square" lIns="0" tIns="0" rIns="0" bIns="0" anchor="t" anchorCtr="0">
              <a:spAutoFit/>
            </a:bodyPr>
            <a:lstStyle/>
            <a:p>
              <a:pPr marL="457200" marR="0" lvl="1" indent="-393763" algn="l" rtl="0">
                <a:lnSpc>
                  <a:spcPct val="100000"/>
                </a:lnSpc>
                <a:spcBef>
                  <a:spcPts val="0"/>
                </a:spcBef>
                <a:spcAft>
                  <a:spcPts val="0"/>
                </a:spcAft>
                <a:buClr>
                  <a:srgbClr val="4A4849"/>
                </a:buClr>
                <a:buSzPts val="2601"/>
                <a:buFont typeface="Arial"/>
                <a:buChar char="•"/>
              </a:pPr>
              <a:r>
                <a:rPr lang="en-US" sz="2601" b="0" i="0" u="none" strike="noStrike" cap="none">
                  <a:solidFill>
                    <a:srgbClr val="4A4849"/>
                  </a:solidFill>
                  <a:latin typeface="Arial"/>
                  <a:ea typeface="Arial"/>
                  <a:cs typeface="Arial"/>
                  <a:sym typeface="Arial"/>
                </a:rPr>
                <a:t>Globally, these challenges disproportionately affect BIPOC, low-income, and coastal communities, and the Global South because they’re experiencing the effects of climate change worst and first</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none" strike="noStrike" cap="none">
                  <a:solidFill>
                    <a:srgbClr val="4A4849"/>
                  </a:solidFill>
                  <a:latin typeface="Arial"/>
                  <a:ea typeface="Arial"/>
                  <a:cs typeface="Arial"/>
                  <a:sym typeface="Arial"/>
                </a:rPr>
                <a:t>In the U.S., similar communities disproportionately experience environmental and climate injustices, but also have the least power to make change using the tools of democracy</a:t>
              </a:r>
              <a:endParaRPr/>
            </a:p>
          </p:txBody>
        </p:sp>
        <p:sp>
          <p:nvSpPr>
            <p:cNvPr id="167" name="Google Shape;167;p6"/>
            <p:cNvSpPr txBox="1"/>
            <p:nvPr/>
          </p:nvSpPr>
          <p:spPr>
            <a:xfrm>
              <a:off x="0" y="2043030"/>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The challenge at a global scale</a:t>
              </a:r>
              <a:endParaRPr/>
            </a:p>
          </p:txBody>
        </p:sp>
        <p:sp>
          <p:nvSpPr>
            <p:cNvPr id="168" name="Google Shape;168;p6"/>
            <p:cNvSpPr txBox="1"/>
            <p:nvPr/>
          </p:nvSpPr>
          <p:spPr>
            <a:xfrm>
              <a:off x="0" y="6221410"/>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Disproportionate effects</a:t>
              </a:r>
              <a:endParaRPr/>
            </a:p>
          </p:txBody>
        </p:sp>
      </p:grpSp>
      <p:sp>
        <p:nvSpPr>
          <p:cNvPr id="169" name="Google Shape;169;p6"/>
          <p:cNvSpPr/>
          <p:nvPr/>
        </p:nvSpPr>
        <p:spPr>
          <a:xfrm>
            <a:off x="12109962"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04467C"/>
          </a:solidFill>
          <a:ln>
            <a:noFill/>
          </a:ln>
        </p:spPr>
      </p:sp>
      <p:sp>
        <p:nvSpPr>
          <p:cNvPr id="170" name="Google Shape;170;p6"/>
          <p:cNvSpPr txBox="1"/>
          <p:nvPr/>
        </p:nvSpPr>
        <p:spPr>
          <a:xfrm>
            <a:off x="962025" y="9801012"/>
            <a:ext cx="10679100" cy="400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1" u="none" strike="noStrike" cap="none">
                <a:solidFill>
                  <a:srgbClr val="FAF6EE"/>
                </a:solidFill>
                <a:latin typeface="Arial"/>
                <a:ea typeface="Arial"/>
                <a:cs typeface="Arial"/>
                <a:sym typeface="Arial"/>
              </a:rPr>
              <a:t>For more, see </a:t>
            </a:r>
            <a:r>
              <a:rPr lang="en-US" sz="2601" b="0" i="1" u="sng" strike="noStrike" cap="none">
                <a:solidFill>
                  <a:srgbClr val="FAF6EE"/>
                </a:solidFill>
                <a:latin typeface="Arial"/>
                <a:ea typeface="Arial"/>
                <a:cs typeface="Arial"/>
                <a:sym typeface="Arial"/>
                <a:hlinkClick r:id="rId3">
                  <a:extLst>
                    <a:ext uri="{A12FA001-AC4F-418D-AE19-62706E023703}">
                      <ahyp:hlinkClr xmlns:ahyp="http://schemas.microsoft.com/office/drawing/2018/hyperlinkcolor" val="tx"/>
                    </a:ext>
                  </a:extLst>
                </a:hlinkClick>
              </a:rPr>
              <a:t>Democracy and the Challenge of Climate Change</a:t>
            </a:r>
            <a:endParaRPr/>
          </a:p>
        </p:txBody>
      </p:sp>
      <p:sp>
        <p:nvSpPr>
          <p:cNvPr id="171" name="Google Shape;171;p6"/>
          <p:cNvSpPr/>
          <p:nvPr/>
        </p:nvSpPr>
        <p:spPr>
          <a:xfrm>
            <a:off x="12109962" y="0"/>
            <a:ext cx="6178038" cy="9715500"/>
          </a:xfrm>
          <a:custGeom>
            <a:avLst/>
            <a:gdLst/>
            <a:ahLst/>
            <a:cxnLst/>
            <a:rect l="l" t="t" r="r" b="b"/>
            <a:pathLst>
              <a:path w="957140" h="1505185" extrusionOk="0">
                <a:moveTo>
                  <a:pt x="0" y="0"/>
                </a:moveTo>
                <a:lnTo>
                  <a:pt x="957140" y="0"/>
                </a:lnTo>
                <a:lnTo>
                  <a:pt x="957140" y="1505185"/>
                </a:lnTo>
                <a:lnTo>
                  <a:pt x="0" y="1505185"/>
                </a:lnTo>
                <a:close/>
              </a:path>
            </a:pathLst>
          </a:custGeom>
          <a:blipFill rotWithShape="1">
            <a:blip r:embed="rId4">
              <a:alphaModFix/>
            </a:blip>
            <a:stretch>
              <a:fillRect l="-109343" r="-26973"/>
            </a:stretch>
          </a:blipFill>
          <a:ln>
            <a:noFill/>
          </a:ln>
        </p:spPr>
      </p:sp>
      <p:sp>
        <p:nvSpPr>
          <p:cNvPr id="172" name="Google Shape;172;p6"/>
          <p:cNvSpPr txBox="1"/>
          <p:nvPr/>
        </p:nvSpPr>
        <p:spPr>
          <a:xfrm>
            <a:off x="12463566" y="141005"/>
            <a:ext cx="5470800" cy="5544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1801">
                <a:solidFill>
                  <a:srgbClr val="FAF6EE"/>
                </a:solidFill>
              </a:rPr>
              <a:t>Photo courtesy of </a:t>
            </a:r>
            <a:r>
              <a:rPr lang="en-US" sz="1801" u="sng">
                <a:solidFill>
                  <a:schemeClr val="hlink"/>
                </a:solidFill>
                <a:hlinkClick r:id="rId5"/>
              </a:rPr>
              <a:t>Ivan Radic</a:t>
            </a:r>
            <a:r>
              <a:rPr lang="en-US" sz="1801">
                <a:solidFill>
                  <a:srgbClr val="FAF6EE"/>
                </a:solidFill>
              </a:rPr>
              <a:t> on Flickr. License: CC BY.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176"/>
        <p:cNvGrpSpPr/>
        <p:nvPr/>
      </p:nvGrpSpPr>
      <p:grpSpPr>
        <a:xfrm>
          <a:off x="0" y="0"/>
          <a:ext cx="0" cy="0"/>
          <a:chOff x="0" y="0"/>
          <a:chExt cx="0" cy="0"/>
        </a:xfrm>
      </p:grpSpPr>
      <p:grpSp>
        <p:nvGrpSpPr>
          <p:cNvPr id="177" name="Google Shape;177;p7"/>
          <p:cNvGrpSpPr/>
          <p:nvPr/>
        </p:nvGrpSpPr>
        <p:grpSpPr>
          <a:xfrm>
            <a:off x="-1248082" y="9570840"/>
            <a:ext cx="13358044" cy="716160"/>
            <a:chOff x="0" y="-38100"/>
            <a:chExt cx="3518168" cy="188619"/>
          </a:xfrm>
        </p:grpSpPr>
        <p:sp>
          <p:nvSpPr>
            <p:cNvPr id="178" name="Google Shape;178;p7"/>
            <p:cNvSpPr/>
            <p:nvPr/>
          </p:nvSpPr>
          <p:spPr>
            <a:xfrm>
              <a:off x="0" y="0"/>
              <a:ext cx="3518168" cy="150519"/>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179" name="Google Shape;179;p7"/>
            <p:cNvSpPr txBox="1"/>
            <p:nvPr/>
          </p:nvSpPr>
          <p:spPr>
            <a:xfrm>
              <a:off x="0" y="-38100"/>
              <a:ext cx="3518168" cy="188619"/>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80" name="Google Shape;180;p7"/>
          <p:cNvGrpSpPr/>
          <p:nvPr/>
        </p:nvGrpSpPr>
        <p:grpSpPr>
          <a:xfrm>
            <a:off x="12109962" y="9570840"/>
            <a:ext cx="6178038" cy="716160"/>
            <a:chOff x="0" y="-38100"/>
            <a:chExt cx="1627138" cy="188619"/>
          </a:xfrm>
        </p:grpSpPr>
        <p:sp>
          <p:nvSpPr>
            <p:cNvPr id="181" name="Google Shape;181;p7"/>
            <p:cNvSpPr/>
            <p:nvPr/>
          </p:nvSpPr>
          <p:spPr>
            <a:xfrm>
              <a:off x="0" y="0"/>
              <a:ext cx="1627138" cy="150519"/>
            </a:xfrm>
            <a:custGeom>
              <a:avLst/>
              <a:gdLst/>
              <a:ahLst/>
              <a:cxnLst/>
              <a:rect l="l" t="t" r="r" b="b"/>
              <a:pathLst>
                <a:path w="1627138" h="150519" extrusionOk="0">
                  <a:moveTo>
                    <a:pt x="0" y="0"/>
                  </a:moveTo>
                  <a:lnTo>
                    <a:pt x="1627138" y="0"/>
                  </a:lnTo>
                  <a:lnTo>
                    <a:pt x="1627138" y="150519"/>
                  </a:lnTo>
                  <a:lnTo>
                    <a:pt x="0" y="150519"/>
                  </a:lnTo>
                  <a:close/>
                </a:path>
              </a:pathLst>
            </a:custGeom>
            <a:solidFill>
              <a:srgbClr val="04467C"/>
            </a:solidFill>
            <a:ln>
              <a:noFill/>
            </a:ln>
          </p:spPr>
        </p:sp>
        <p:sp>
          <p:nvSpPr>
            <p:cNvPr id="182" name="Google Shape;182;p7"/>
            <p:cNvSpPr txBox="1"/>
            <p:nvPr/>
          </p:nvSpPr>
          <p:spPr>
            <a:xfrm>
              <a:off x="0" y="-38100"/>
              <a:ext cx="1627138" cy="188619"/>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83" name="Google Shape;183;p7"/>
          <p:cNvGrpSpPr/>
          <p:nvPr/>
        </p:nvGrpSpPr>
        <p:grpSpPr>
          <a:xfrm>
            <a:off x="809662" y="511033"/>
            <a:ext cx="10757475" cy="7893801"/>
            <a:chOff x="0" y="66675"/>
            <a:chExt cx="14343300" cy="10525068"/>
          </a:xfrm>
        </p:grpSpPr>
        <p:sp>
          <p:nvSpPr>
            <p:cNvPr id="184" name="Google Shape;184;p7"/>
            <p:cNvSpPr txBox="1"/>
            <p:nvPr/>
          </p:nvSpPr>
          <p:spPr>
            <a:xfrm>
              <a:off x="0" y="66675"/>
              <a:ext cx="14343300" cy="2872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The Two-Pronged Problem in the U.S.</a:t>
              </a:r>
              <a:endParaRPr/>
            </a:p>
          </p:txBody>
        </p:sp>
        <p:sp>
          <p:nvSpPr>
            <p:cNvPr id="185" name="Google Shape;185;p7"/>
            <p:cNvSpPr txBox="1"/>
            <p:nvPr/>
          </p:nvSpPr>
          <p:spPr>
            <a:xfrm>
              <a:off x="0" y="3996615"/>
              <a:ext cx="14238900" cy="1601400"/>
            </a:xfrm>
            <a:prstGeom prst="rect">
              <a:avLst/>
            </a:prstGeom>
            <a:noFill/>
            <a:ln>
              <a:noFill/>
            </a:ln>
          </p:spPr>
          <p:txBody>
            <a:bodyPr spcFirstLastPara="1" wrap="square" lIns="0" tIns="0" rIns="0" bIns="0" anchor="t" anchorCtr="0">
              <a:spAutoFit/>
            </a:bodyPr>
            <a:lstStyle/>
            <a:p>
              <a:pPr marL="457200" marR="0" lvl="1" indent="-336613" algn="l" rtl="0">
                <a:lnSpc>
                  <a:spcPct val="100000"/>
                </a:lnSpc>
                <a:spcBef>
                  <a:spcPts val="0"/>
                </a:spcBef>
                <a:spcAft>
                  <a:spcPts val="0"/>
                </a:spcAft>
                <a:buClr>
                  <a:srgbClr val="4A4849"/>
                </a:buClr>
                <a:buSzPts val="2601"/>
                <a:buFont typeface="Arial"/>
                <a:buAutoNum type="arabicPeriod"/>
              </a:pPr>
              <a:r>
                <a:rPr lang="en-US" sz="2601" b="0" i="0" u="none" strike="noStrike" cap="none">
                  <a:solidFill>
                    <a:srgbClr val="4A4849"/>
                  </a:solidFill>
                  <a:latin typeface="Arial"/>
                  <a:ea typeface="Arial"/>
                  <a:cs typeface="Arial"/>
                  <a:sym typeface="Arial"/>
                </a:rPr>
                <a:t>Voter suppression, which disproportionately harms CJ communities</a:t>
              </a:r>
              <a:endParaRPr/>
            </a:p>
            <a:p>
              <a:pPr marL="457200" marR="0" lvl="1" indent="-336613" algn="l" rtl="0">
                <a:lnSpc>
                  <a:spcPct val="100000"/>
                </a:lnSpc>
                <a:spcBef>
                  <a:spcPts val="0"/>
                </a:spcBef>
                <a:spcAft>
                  <a:spcPts val="0"/>
                </a:spcAft>
                <a:buClr>
                  <a:srgbClr val="4A4849"/>
                </a:buClr>
                <a:buSzPts val="2601"/>
                <a:buFont typeface="Arial"/>
                <a:buAutoNum type="arabicPeriod"/>
              </a:pPr>
              <a:r>
                <a:rPr lang="en-US" sz="2601" b="0" i="0" u="none" strike="noStrike" cap="none">
                  <a:solidFill>
                    <a:srgbClr val="4A4849"/>
                  </a:solidFill>
                  <a:latin typeface="Arial"/>
                  <a:ea typeface="Arial"/>
                  <a:cs typeface="Arial"/>
                  <a:sym typeface="Arial"/>
                </a:rPr>
                <a:t>Extensive influence from the polluter-industrial complex, which limits CJ legislation</a:t>
              </a:r>
              <a:endParaRPr/>
            </a:p>
          </p:txBody>
        </p:sp>
        <p:sp>
          <p:nvSpPr>
            <p:cNvPr id="186" name="Google Shape;186;p7"/>
            <p:cNvSpPr txBox="1"/>
            <p:nvPr/>
          </p:nvSpPr>
          <p:spPr>
            <a:xfrm>
              <a:off x="0" y="6854943"/>
              <a:ext cx="14238900" cy="3736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The polluter-industrial complex (PIC) refers to the network of Big Business entities such as corporations, industry groups, and think tanks "that stand to profit the most from a weakening of environmental regulations, public health and safety measures, and climate change legislation." (</a:t>
              </a:r>
              <a:r>
                <a:rPr lang="en-US" sz="2601" b="0" i="0" u="sng" strike="noStrike" cap="none">
                  <a:solidFill>
                    <a:srgbClr val="4A4849"/>
                  </a:solidFill>
                  <a:latin typeface="Arial"/>
                  <a:ea typeface="Arial"/>
                  <a:cs typeface="Arial"/>
                  <a:sym typeface="Arial"/>
                  <a:hlinkClick r:id="rId3">
                    <a:extLst>
                      <a:ext uri="{A12FA001-AC4F-418D-AE19-62706E023703}">
                        <ahyp:hlinkClr xmlns:ahyp="http://schemas.microsoft.com/office/drawing/2018/hyperlinkcolor" val="tx"/>
                      </a:ext>
                    </a:extLst>
                  </a:hlinkClick>
                </a:rPr>
                <a:t>Faber et al.</a:t>
              </a:r>
              <a:r>
                <a:rPr lang="en-US" sz="2601" b="0" i="0" u="none" strike="noStrike" cap="none">
                  <a:solidFill>
                    <a:srgbClr val="4A4849"/>
                  </a:solidFill>
                  <a:latin typeface="Arial"/>
                  <a:ea typeface="Arial"/>
                  <a:cs typeface="Arial"/>
                  <a:sym typeface="Arial"/>
                </a:rPr>
                <a:t> 2025) The PIC is characterized by its significant political influence, use of propaganda and lobbying, and efforts to undermine environmental regulations and social policies.</a:t>
              </a:r>
              <a:endParaRPr/>
            </a:p>
          </p:txBody>
        </p:sp>
        <p:sp>
          <p:nvSpPr>
            <p:cNvPr id="187" name="Google Shape;187;p7"/>
            <p:cNvSpPr txBox="1"/>
            <p:nvPr/>
          </p:nvSpPr>
          <p:spPr>
            <a:xfrm>
              <a:off x="0" y="3304812"/>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There are two key democratic barriers to achieving climate justice</a:t>
              </a:r>
              <a:endParaRPr/>
            </a:p>
          </p:txBody>
        </p:sp>
        <p:sp>
          <p:nvSpPr>
            <p:cNvPr id="188" name="Google Shape;188;p7"/>
            <p:cNvSpPr txBox="1"/>
            <p:nvPr/>
          </p:nvSpPr>
          <p:spPr>
            <a:xfrm>
              <a:off x="0" y="6163140"/>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Polluter-industrial complex</a:t>
              </a:r>
              <a:endParaRPr/>
            </a:p>
          </p:txBody>
        </p:sp>
      </p:grpSp>
      <p:sp>
        <p:nvSpPr>
          <p:cNvPr id="189" name="Google Shape;189;p7"/>
          <p:cNvSpPr/>
          <p:nvPr/>
        </p:nvSpPr>
        <p:spPr>
          <a:xfrm>
            <a:off x="12109962" y="0"/>
            <a:ext cx="6178038" cy="9715500"/>
          </a:xfrm>
          <a:custGeom>
            <a:avLst/>
            <a:gdLst/>
            <a:ahLst/>
            <a:cxnLst/>
            <a:rect l="l" t="t" r="r" b="b"/>
            <a:pathLst>
              <a:path w="6178038" h="9715500" extrusionOk="0">
                <a:moveTo>
                  <a:pt x="0" y="0"/>
                </a:moveTo>
                <a:lnTo>
                  <a:pt x="6178038" y="0"/>
                </a:lnTo>
                <a:lnTo>
                  <a:pt x="6178038" y="9715500"/>
                </a:lnTo>
                <a:lnTo>
                  <a:pt x="0" y="9715500"/>
                </a:lnTo>
                <a:lnTo>
                  <a:pt x="0" y="0"/>
                </a:lnTo>
                <a:close/>
              </a:path>
            </a:pathLst>
          </a:custGeom>
          <a:blipFill rotWithShape="1">
            <a:blip r:embed="rId4">
              <a:alphaModFix/>
            </a:blip>
            <a:stretch>
              <a:fillRect l="-69264" r="-40405"/>
            </a:stretch>
          </a:blipFill>
          <a:ln>
            <a:noFill/>
          </a:ln>
        </p:spPr>
      </p:sp>
      <p:sp>
        <p:nvSpPr>
          <p:cNvPr id="190" name="Google Shape;190;p7"/>
          <p:cNvSpPr txBox="1"/>
          <p:nvPr/>
        </p:nvSpPr>
        <p:spPr>
          <a:xfrm>
            <a:off x="12317300" y="141000"/>
            <a:ext cx="5824500" cy="5544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1801"/>
              <a:t>Photo courtesy of </a:t>
            </a:r>
            <a:r>
              <a:rPr lang="en-US" sz="1801" u="sng">
                <a:solidFill>
                  <a:schemeClr val="hlink"/>
                </a:solidFill>
                <a:hlinkClick r:id="rId5"/>
              </a:rPr>
              <a:t>dinesh.wijekoon</a:t>
            </a:r>
            <a:r>
              <a:rPr lang="en-US" sz="1801"/>
              <a:t>  on Flickr. License: CC BY.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194"/>
        <p:cNvGrpSpPr/>
        <p:nvPr/>
      </p:nvGrpSpPr>
      <p:grpSpPr>
        <a:xfrm>
          <a:off x="0" y="0"/>
          <a:ext cx="0" cy="0"/>
          <a:chOff x="0" y="0"/>
          <a:chExt cx="0" cy="0"/>
        </a:xfrm>
      </p:grpSpPr>
      <p:sp>
        <p:nvSpPr>
          <p:cNvPr id="195" name="Google Shape;195;p8"/>
          <p:cNvSpPr/>
          <p:nvPr/>
        </p:nvSpPr>
        <p:spPr>
          <a:xfrm>
            <a:off x="12110325" y="-68"/>
            <a:ext cx="6183125" cy="9715625"/>
          </a:xfrm>
          <a:custGeom>
            <a:avLst/>
            <a:gdLst/>
            <a:ahLst/>
            <a:cxnLst/>
            <a:rect l="l" t="t" r="r" b="b"/>
            <a:pathLst>
              <a:path w="1872256" h="150519" extrusionOk="0">
                <a:moveTo>
                  <a:pt x="0" y="0"/>
                </a:moveTo>
                <a:lnTo>
                  <a:pt x="1872256" y="0"/>
                </a:lnTo>
                <a:lnTo>
                  <a:pt x="1872256" y="150519"/>
                </a:lnTo>
                <a:lnTo>
                  <a:pt x="0" y="150519"/>
                </a:lnTo>
                <a:close/>
              </a:path>
            </a:pathLst>
          </a:custGeom>
          <a:solidFill>
            <a:srgbClr val="F4CCCC"/>
          </a:solidFill>
          <a:ln>
            <a:noFill/>
          </a:ln>
        </p:spPr>
      </p:sp>
      <p:sp>
        <p:nvSpPr>
          <p:cNvPr id="196" name="Google Shape;196;p8"/>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197" name="Google Shape;197;p8"/>
          <p:cNvSpPr/>
          <p:nvPr/>
        </p:nvSpPr>
        <p:spPr>
          <a:xfrm>
            <a:off x="12109951" y="9715508"/>
            <a:ext cx="6183874" cy="571491"/>
          </a:xfrm>
          <a:custGeom>
            <a:avLst/>
            <a:gdLst/>
            <a:ahLst/>
            <a:cxnLst/>
            <a:rect l="l" t="t" r="r" b="b"/>
            <a:pathLst>
              <a:path w="1872256" h="150519" extrusionOk="0">
                <a:moveTo>
                  <a:pt x="0" y="0"/>
                </a:moveTo>
                <a:lnTo>
                  <a:pt x="1872256" y="0"/>
                </a:lnTo>
                <a:lnTo>
                  <a:pt x="1872256" y="150519"/>
                </a:lnTo>
                <a:lnTo>
                  <a:pt x="0" y="150519"/>
                </a:lnTo>
                <a:close/>
              </a:path>
            </a:pathLst>
          </a:custGeom>
          <a:solidFill>
            <a:srgbClr val="04467C"/>
          </a:solidFill>
          <a:ln>
            <a:noFill/>
          </a:ln>
        </p:spPr>
      </p:sp>
      <p:sp>
        <p:nvSpPr>
          <p:cNvPr id="198" name="Google Shape;198;p8"/>
          <p:cNvSpPr/>
          <p:nvPr/>
        </p:nvSpPr>
        <p:spPr>
          <a:xfrm>
            <a:off x="12109950" y="0"/>
            <a:ext cx="6183946" cy="9715500"/>
          </a:xfrm>
          <a:custGeom>
            <a:avLst/>
            <a:gdLst/>
            <a:ahLst/>
            <a:cxnLst/>
            <a:rect l="l" t="t" r="r" b="b"/>
            <a:pathLst>
              <a:path w="6631577" h="9715500" extrusionOk="0">
                <a:moveTo>
                  <a:pt x="0" y="0"/>
                </a:moveTo>
                <a:lnTo>
                  <a:pt x="6631577" y="0"/>
                </a:lnTo>
                <a:lnTo>
                  <a:pt x="6631577" y="9715500"/>
                </a:lnTo>
                <a:lnTo>
                  <a:pt x="0" y="9715500"/>
                </a:lnTo>
                <a:lnTo>
                  <a:pt x="0" y="0"/>
                </a:lnTo>
                <a:close/>
              </a:path>
            </a:pathLst>
          </a:custGeom>
          <a:blipFill rotWithShape="1">
            <a:blip r:embed="rId3">
              <a:alphaModFix/>
            </a:blip>
            <a:stretch>
              <a:fillRect l="-331" r="-38476"/>
            </a:stretch>
          </a:blipFill>
          <a:ln>
            <a:noFill/>
          </a:ln>
        </p:spPr>
      </p:sp>
      <p:grpSp>
        <p:nvGrpSpPr>
          <p:cNvPr id="199" name="Google Shape;199;p8"/>
          <p:cNvGrpSpPr/>
          <p:nvPr/>
        </p:nvGrpSpPr>
        <p:grpSpPr>
          <a:xfrm>
            <a:off x="1028700" y="3009563"/>
            <a:ext cx="10425375" cy="4267871"/>
            <a:chOff x="0" y="104775"/>
            <a:chExt cx="13900500" cy="5690495"/>
          </a:xfrm>
        </p:grpSpPr>
        <p:sp>
          <p:nvSpPr>
            <p:cNvPr id="200" name="Google Shape;200;p8"/>
            <p:cNvSpPr txBox="1"/>
            <p:nvPr/>
          </p:nvSpPr>
          <p:spPr>
            <a:xfrm>
              <a:off x="0" y="104775"/>
              <a:ext cx="13900500" cy="4445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0831" b="1" i="0" u="none" strike="noStrike" cap="none">
                  <a:solidFill>
                    <a:srgbClr val="4A4849"/>
                  </a:solidFill>
                  <a:latin typeface="Arial"/>
                  <a:ea typeface="Arial"/>
                  <a:cs typeface="Arial"/>
                  <a:sym typeface="Arial"/>
                </a:rPr>
                <a:t>Voter Suppression</a:t>
              </a:r>
              <a:endParaRPr/>
            </a:p>
          </p:txBody>
        </p:sp>
        <p:sp>
          <p:nvSpPr>
            <p:cNvPr id="201" name="Google Shape;201;p8"/>
            <p:cNvSpPr txBox="1"/>
            <p:nvPr/>
          </p:nvSpPr>
          <p:spPr>
            <a:xfrm>
              <a:off x="0" y="5138570"/>
              <a:ext cx="13528500" cy="656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b="1" i="0" u="none" strike="noStrike" cap="none">
                  <a:solidFill>
                    <a:srgbClr val="4A4849"/>
                  </a:solidFill>
                  <a:latin typeface="Arial"/>
                  <a:ea typeface="Arial"/>
                  <a:cs typeface="Arial"/>
                  <a:sym typeface="Arial"/>
                </a:rPr>
                <a:t>PART 2</a:t>
              </a:r>
              <a:endParaRPr/>
            </a:p>
          </p:txBody>
        </p:sp>
      </p:grpSp>
      <p:sp>
        <p:nvSpPr>
          <p:cNvPr id="202" name="Google Shape;202;p8"/>
          <p:cNvSpPr txBox="1"/>
          <p:nvPr/>
        </p:nvSpPr>
        <p:spPr>
          <a:xfrm>
            <a:off x="12314564" y="9862653"/>
            <a:ext cx="57747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801" b="0" i="0" u="none" strike="noStrike" cap="none">
                <a:solidFill>
                  <a:srgbClr val="FFFFFF"/>
                </a:solidFill>
                <a:latin typeface="Arial"/>
                <a:ea typeface="Arial"/>
                <a:cs typeface="Arial"/>
                <a:sym typeface="Arial"/>
              </a:rPr>
              <a:t>Voting Ballot Box by </a:t>
            </a:r>
            <a:r>
              <a:rPr lang="en-US" sz="1801" b="0" i="0" u="sng" strike="noStrike" cap="none">
                <a:solidFill>
                  <a:srgbClr val="FFFFFF"/>
                </a:solidFill>
                <a:latin typeface="Arial"/>
                <a:ea typeface="Arial"/>
                <a:cs typeface="Arial"/>
                <a:sym typeface="Arial"/>
                <a:hlinkClick r:id="rId4">
                  <a:extLst>
                    <a:ext uri="{A12FA001-AC4F-418D-AE19-62706E023703}">
                      <ahyp:hlinkClr xmlns:ahyp="http://schemas.microsoft.com/office/drawing/2018/hyperlinkcolor" val="tx"/>
                    </a:ext>
                  </a:extLst>
                </a:hlinkClick>
              </a:rPr>
              <a:t>Liftarn</a:t>
            </a:r>
            <a:r>
              <a:rPr lang="en-US" sz="1801" b="0" i="0" u="none" strike="noStrike" cap="none">
                <a:solidFill>
                  <a:srgbClr val="FFFFFF"/>
                </a:solidFill>
                <a:latin typeface="Arial"/>
                <a:ea typeface="Arial"/>
                <a:cs typeface="Arial"/>
                <a:sym typeface="Arial"/>
              </a:rPr>
              <a:t> is licensed under CCO 1.0</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206"/>
        <p:cNvGrpSpPr/>
        <p:nvPr/>
      </p:nvGrpSpPr>
      <p:grpSpPr>
        <a:xfrm>
          <a:off x="0" y="0"/>
          <a:ext cx="0" cy="0"/>
          <a:chOff x="0" y="0"/>
          <a:chExt cx="0" cy="0"/>
        </a:xfrm>
      </p:grpSpPr>
      <p:sp>
        <p:nvSpPr>
          <p:cNvPr id="207" name="Google Shape;207;p9"/>
          <p:cNvSpPr/>
          <p:nvPr/>
        </p:nvSpPr>
        <p:spPr>
          <a:xfrm>
            <a:off x="12109450" y="-20"/>
            <a:ext cx="6179057" cy="9715571"/>
          </a:xfrm>
          <a:custGeom>
            <a:avLst/>
            <a:gdLst/>
            <a:ahLst/>
            <a:cxnLst/>
            <a:rect l="l" t="t" r="r" b="b"/>
            <a:pathLst>
              <a:path w="1627138" h="974725" extrusionOk="0">
                <a:moveTo>
                  <a:pt x="0" y="0"/>
                </a:moveTo>
                <a:lnTo>
                  <a:pt x="1627138" y="0"/>
                </a:lnTo>
                <a:lnTo>
                  <a:pt x="1627138" y="974725"/>
                </a:lnTo>
                <a:lnTo>
                  <a:pt x="0" y="974725"/>
                </a:lnTo>
                <a:close/>
              </a:path>
            </a:pathLst>
          </a:custGeom>
          <a:solidFill>
            <a:srgbClr val="999999"/>
          </a:solidFill>
          <a:ln>
            <a:noFill/>
          </a:ln>
        </p:spPr>
      </p:sp>
      <p:sp>
        <p:nvSpPr>
          <p:cNvPr id="208" name="Google Shape;208;p9"/>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209" name="Google Shape;209;p9"/>
          <p:cNvSpPr/>
          <p:nvPr/>
        </p:nvSpPr>
        <p:spPr>
          <a:xfrm>
            <a:off x="12110462" y="2071759"/>
            <a:ext cx="6178038" cy="4112808"/>
          </a:xfrm>
          <a:custGeom>
            <a:avLst/>
            <a:gdLst/>
            <a:ahLst/>
            <a:cxnLst/>
            <a:rect l="l" t="t" r="r" b="b"/>
            <a:pathLst>
              <a:path w="6178038" h="4112808" extrusionOk="0">
                <a:moveTo>
                  <a:pt x="0" y="0"/>
                </a:moveTo>
                <a:lnTo>
                  <a:pt x="6178038" y="0"/>
                </a:lnTo>
                <a:lnTo>
                  <a:pt x="6178038" y="4112808"/>
                </a:lnTo>
                <a:lnTo>
                  <a:pt x="0" y="4112808"/>
                </a:lnTo>
                <a:lnTo>
                  <a:pt x="0" y="0"/>
                </a:lnTo>
                <a:close/>
              </a:path>
            </a:pathLst>
          </a:custGeom>
          <a:blipFill rotWithShape="1">
            <a:blip r:embed="rId3">
              <a:alphaModFix/>
            </a:blip>
            <a:stretch>
              <a:fillRect/>
            </a:stretch>
          </a:blipFill>
          <a:ln>
            <a:noFill/>
          </a:ln>
        </p:spPr>
      </p:sp>
      <p:sp>
        <p:nvSpPr>
          <p:cNvPr id="210" name="Google Shape;210;p9"/>
          <p:cNvSpPr/>
          <p:nvPr/>
        </p:nvSpPr>
        <p:spPr>
          <a:xfrm>
            <a:off x="12109950" y="9715525"/>
            <a:ext cx="6179057" cy="572651"/>
          </a:xfrm>
          <a:custGeom>
            <a:avLst/>
            <a:gdLst/>
            <a:ahLst/>
            <a:cxnLst/>
            <a:rect l="l" t="t" r="r" b="b"/>
            <a:pathLst>
              <a:path w="1627138" h="974725" extrusionOk="0">
                <a:moveTo>
                  <a:pt x="0" y="0"/>
                </a:moveTo>
                <a:lnTo>
                  <a:pt x="1627138" y="0"/>
                </a:lnTo>
                <a:lnTo>
                  <a:pt x="1627138" y="974725"/>
                </a:lnTo>
                <a:lnTo>
                  <a:pt x="0" y="974725"/>
                </a:lnTo>
                <a:close/>
              </a:path>
            </a:pathLst>
          </a:custGeom>
          <a:solidFill>
            <a:srgbClr val="04467C"/>
          </a:solidFill>
          <a:ln>
            <a:noFill/>
          </a:ln>
        </p:spPr>
      </p:sp>
      <p:grpSp>
        <p:nvGrpSpPr>
          <p:cNvPr id="211" name="Google Shape;211;p9"/>
          <p:cNvGrpSpPr/>
          <p:nvPr/>
        </p:nvGrpSpPr>
        <p:grpSpPr>
          <a:xfrm>
            <a:off x="961988" y="1116806"/>
            <a:ext cx="10757513" cy="7505758"/>
            <a:chOff x="-50" y="66675"/>
            <a:chExt cx="14343350" cy="10007677"/>
          </a:xfrm>
        </p:grpSpPr>
        <p:sp>
          <p:nvSpPr>
            <p:cNvPr id="212" name="Google Shape;212;p9"/>
            <p:cNvSpPr txBox="1"/>
            <p:nvPr/>
          </p:nvSpPr>
          <p:spPr>
            <a:xfrm>
              <a:off x="0" y="66675"/>
              <a:ext cx="14343300" cy="2872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Why Voting Rights are Important</a:t>
              </a:r>
              <a:endParaRPr/>
            </a:p>
          </p:txBody>
        </p:sp>
        <p:sp>
          <p:nvSpPr>
            <p:cNvPr id="213" name="Google Shape;213;p9"/>
            <p:cNvSpPr txBox="1"/>
            <p:nvPr/>
          </p:nvSpPr>
          <p:spPr>
            <a:xfrm>
              <a:off x="0" y="3996615"/>
              <a:ext cx="14238900" cy="2669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Given the influence of the polluter-industrial complex and the bureaucratic barriers that exist at the national and even state levels of government, it is vital that local governments take action on climate injustice. Of course, this requires that voters are in fact able to vote in their local elections.</a:t>
              </a:r>
              <a:endParaRPr/>
            </a:p>
          </p:txBody>
        </p:sp>
        <p:sp>
          <p:nvSpPr>
            <p:cNvPr id="214" name="Google Shape;214;p9"/>
            <p:cNvSpPr txBox="1"/>
            <p:nvPr/>
          </p:nvSpPr>
          <p:spPr>
            <a:xfrm>
              <a:off x="-50" y="7939252"/>
              <a:ext cx="14238900" cy="2135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Communities that experience the most environmental and climate injustices are often the same communities that experience the most voter suppression (Chaput, Williams &amp; Figueras, 2021). In order to achieve climate justice, these communities must be able to vote.</a:t>
              </a:r>
              <a:endParaRPr/>
            </a:p>
          </p:txBody>
        </p:sp>
        <p:sp>
          <p:nvSpPr>
            <p:cNvPr id="215" name="Google Shape;215;p9"/>
            <p:cNvSpPr txBox="1"/>
            <p:nvPr/>
          </p:nvSpPr>
          <p:spPr>
            <a:xfrm>
              <a:off x="0" y="3304812"/>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Climate justice from the bottom up</a:t>
              </a:r>
              <a:endParaRPr/>
            </a:p>
          </p:txBody>
        </p:sp>
        <p:sp>
          <p:nvSpPr>
            <p:cNvPr id="216" name="Google Shape;216;p9"/>
            <p:cNvSpPr txBox="1"/>
            <p:nvPr/>
          </p:nvSpPr>
          <p:spPr>
            <a:xfrm>
              <a:off x="-50" y="7247449"/>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EJ communities = disenfranchised communities</a:t>
              </a:r>
              <a:endParaRPr/>
            </a:p>
          </p:txBody>
        </p:sp>
      </p:grpSp>
      <p:sp>
        <p:nvSpPr>
          <p:cNvPr id="217" name="Google Shape;217;p9"/>
          <p:cNvSpPr txBox="1"/>
          <p:nvPr/>
        </p:nvSpPr>
        <p:spPr>
          <a:xfrm>
            <a:off x="962000" y="9801612"/>
            <a:ext cx="10679100" cy="400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1" u="none" strike="noStrike" cap="none">
                <a:solidFill>
                  <a:srgbClr val="FAF6EE"/>
                </a:solidFill>
                <a:latin typeface="Arial"/>
                <a:ea typeface="Arial"/>
                <a:cs typeface="Arial"/>
                <a:sym typeface="Arial"/>
              </a:rPr>
              <a:t>For more on CJ from the bottom up see </a:t>
            </a:r>
            <a:r>
              <a:rPr lang="en-US" sz="2601" b="0" i="1" u="sng" strike="noStrike" cap="none">
                <a:solidFill>
                  <a:srgbClr val="FAF6EE"/>
                </a:solidFill>
                <a:latin typeface="Arial"/>
                <a:ea typeface="Arial"/>
                <a:cs typeface="Arial"/>
                <a:sym typeface="Arial"/>
                <a:hlinkClick r:id="rId4">
                  <a:extLst>
                    <a:ext uri="{A12FA001-AC4F-418D-AE19-62706E023703}">
                      <ahyp:hlinkClr xmlns:ahyp="http://schemas.microsoft.com/office/drawing/2018/hyperlinkcolor" val="tx"/>
                    </a:ext>
                  </a:extLst>
                </a:hlinkClick>
              </a:rPr>
              <a:t>The GND from Below</a:t>
            </a:r>
            <a:endParaRPr/>
          </a:p>
        </p:txBody>
      </p:sp>
      <p:sp>
        <p:nvSpPr>
          <p:cNvPr id="218" name="Google Shape;218;p9"/>
          <p:cNvSpPr txBox="1"/>
          <p:nvPr/>
        </p:nvSpPr>
        <p:spPr>
          <a:xfrm>
            <a:off x="12511925" y="6458063"/>
            <a:ext cx="5375100" cy="2402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u="none" strike="noStrike" cap="none">
                <a:solidFill>
                  <a:srgbClr val="FAF6EE"/>
                </a:solidFill>
              </a:rPr>
              <a:t>Examples of Environmental Injustice</a:t>
            </a:r>
            <a:endParaRPr b="1"/>
          </a:p>
          <a:p>
            <a:pPr marL="457200" marR="0" lvl="1" indent="-393763" algn="l" rtl="0">
              <a:lnSpc>
                <a:spcPct val="100000"/>
              </a:lnSpc>
              <a:spcBef>
                <a:spcPts val="0"/>
              </a:spcBef>
              <a:spcAft>
                <a:spcPts val="0"/>
              </a:spcAft>
              <a:buClr>
                <a:srgbClr val="FAF6EE"/>
              </a:buClr>
              <a:buSzPts val="2601"/>
              <a:buFont typeface="Arial"/>
              <a:buChar char="•"/>
            </a:pPr>
            <a:r>
              <a:rPr lang="en-US" sz="2601" b="0" u="sng" strike="noStrike" cap="none">
                <a:solidFill>
                  <a:srgbClr val="FAF6EE"/>
                </a:solidFill>
                <a:latin typeface="Arial"/>
                <a:ea typeface="Arial"/>
                <a:cs typeface="Arial"/>
                <a:sym typeface="Arial"/>
                <a:hlinkClick r:id="rId5">
                  <a:extLst>
                    <a:ext uri="{A12FA001-AC4F-418D-AE19-62706E023703}">
                      <ahyp:hlinkClr xmlns:ahyp="http://schemas.microsoft.com/office/drawing/2018/hyperlinkcolor" val="tx"/>
                    </a:ext>
                  </a:extLst>
                </a:hlinkClick>
              </a:rPr>
              <a:t>Flint Water Crisis </a:t>
            </a:r>
            <a:endParaRPr/>
          </a:p>
          <a:p>
            <a:pPr marL="457200" marR="0" lvl="1" indent="-393763" algn="l" rtl="0">
              <a:lnSpc>
                <a:spcPct val="100000"/>
              </a:lnSpc>
              <a:spcBef>
                <a:spcPts val="0"/>
              </a:spcBef>
              <a:spcAft>
                <a:spcPts val="0"/>
              </a:spcAft>
              <a:buClr>
                <a:srgbClr val="FAF6EE"/>
              </a:buClr>
              <a:buSzPts val="2601"/>
              <a:buFont typeface="Arial"/>
              <a:buChar char="•"/>
            </a:pPr>
            <a:r>
              <a:rPr lang="en-US" sz="2601" b="0" u="sng" strike="noStrike" cap="none">
                <a:solidFill>
                  <a:srgbClr val="FAF6EE"/>
                </a:solidFill>
                <a:latin typeface="Arial"/>
                <a:ea typeface="Arial"/>
                <a:cs typeface="Arial"/>
                <a:sym typeface="Arial"/>
                <a:hlinkClick r:id="rId6">
                  <a:extLst>
                    <a:ext uri="{A12FA001-AC4F-418D-AE19-62706E023703}">
                      <ahyp:hlinkClr xmlns:ahyp="http://schemas.microsoft.com/office/drawing/2018/hyperlinkcolor" val="tx"/>
                    </a:ext>
                  </a:extLst>
                </a:hlinkClick>
              </a:rPr>
              <a:t>Flooding in Pajaro, CA</a:t>
            </a:r>
            <a:endParaRPr/>
          </a:p>
          <a:p>
            <a:pPr marL="457200" marR="0" lvl="1" indent="-393763" algn="l" rtl="0">
              <a:lnSpc>
                <a:spcPct val="100000"/>
              </a:lnSpc>
              <a:spcBef>
                <a:spcPts val="0"/>
              </a:spcBef>
              <a:spcAft>
                <a:spcPts val="0"/>
              </a:spcAft>
              <a:buClr>
                <a:srgbClr val="FAF6EE"/>
              </a:buClr>
              <a:buSzPts val="2601"/>
              <a:buFont typeface="Arial"/>
              <a:buChar char="•"/>
            </a:pPr>
            <a:r>
              <a:rPr lang="en-US" sz="2601" b="0" u="sng" strike="noStrike" cap="none">
                <a:solidFill>
                  <a:srgbClr val="FAF6EE"/>
                </a:solidFill>
                <a:latin typeface="Arial"/>
                <a:ea typeface="Arial"/>
                <a:cs typeface="Arial"/>
                <a:sym typeface="Arial"/>
                <a:hlinkClick r:id="rId6">
                  <a:extLst>
                    <a:ext uri="{A12FA001-AC4F-418D-AE19-62706E023703}">
                      <ahyp:hlinkClr xmlns:ahyp="http://schemas.microsoft.com/office/drawing/2018/hyperlinkcolor" val="tx"/>
                    </a:ext>
                  </a:extLst>
                </a:hlinkClick>
              </a:rPr>
              <a:t>Wildfires in Maui</a:t>
            </a:r>
            <a:endParaRPr/>
          </a:p>
          <a:p>
            <a:pPr marL="457200" marR="0" lvl="1" indent="-393763" algn="l" rtl="0">
              <a:lnSpc>
                <a:spcPct val="100000"/>
              </a:lnSpc>
              <a:spcBef>
                <a:spcPts val="0"/>
              </a:spcBef>
              <a:spcAft>
                <a:spcPts val="0"/>
              </a:spcAft>
              <a:buClr>
                <a:srgbClr val="FAF6EE"/>
              </a:buClr>
              <a:buSzPts val="2601"/>
              <a:buFont typeface="Arial"/>
              <a:buChar char="•"/>
            </a:pPr>
            <a:r>
              <a:rPr lang="en-US" sz="2601" b="0" u="sng" strike="noStrike" cap="none">
                <a:solidFill>
                  <a:srgbClr val="FAF6EE"/>
                </a:solidFill>
                <a:latin typeface="Arial"/>
                <a:ea typeface="Arial"/>
                <a:cs typeface="Arial"/>
                <a:sym typeface="Arial"/>
                <a:hlinkClick r:id="rId7">
                  <a:extLst>
                    <a:ext uri="{A12FA001-AC4F-418D-AE19-62706E023703}">
                      <ahyp:hlinkClr xmlns:ahyp="http://schemas.microsoft.com/office/drawing/2018/hyperlinkcolor" val="tx"/>
                    </a:ext>
                  </a:extLst>
                </a:hlinkClick>
              </a:rPr>
              <a:t>Louisiana Cancer Alley</a:t>
            </a:r>
            <a:endParaRPr/>
          </a:p>
        </p:txBody>
      </p:sp>
      <p:sp>
        <p:nvSpPr>
          <p:cNvPr id="219" name="Google Shape;219;p9"/>
          <p:cNvSpPr txBox="1"/>
          <p:nvPr/>
        </p:nvSpPr>
        <p:spPr>
          <a:xfrm>
            <a:off x="12271250" y="155450"/>
            <a:ext cx="6016800" cy="17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 Library of Congress/Interim Archives/Getty Images. All rights reserved. This content is excluded from our Creative Commons license. For more information, see </a:t>
            </a:r>
            <a:r>
              <a:rPr lang="en-US" sz="1800" u="sng">
                <a:solidFill>
                  <a:schemeClr val="hlink"/>
                </a:solidFill>
                <a:latin typeface="Calibri"/>
                <a:ea typeface="Calibri"/>
                <a:cs typeface="Calibri"/>
                <a:sym typeface="Calibri"/>
                <a:hlinkClick r:id="rId8"/>
              </a:rPr>
              <a:t>https://ocw.mit.edu/help/faq-fair-use/ </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2272a47-6a34-441e-975c-341e732a1f8b" xsi:nil="true"/>
    <DateCreated xmlns="ce0de229-b968-460b-bfa6-c309bf067a33" xsi:nil="true"/>
    <lcf76f155ced4ddcb4097134ff3c332f xmlns="ce0de229-b968-460b-bfa6-c309bf067a3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4D1872214E7E4AA66A0644C9DCCEFF" ma:contentTypeVersion="20" ma:contentTypeDescription="Create a new document." ma:contentTypeScope="" ma:versionID="b64c251d96184546e269a72f928e5bcc">
  <xsd:schema xmlns:xsd="http://www.w3.org/2001/XMLSchema" xmlns:xs="http://www.w3.org/2001/XMLSchema" xmlns:p="http://schemas.microsoft.com/office/2006/metadata/properties" xmlns:ns2="ce0de229-b968-460b-bfa6-c309bf067a33" xmlns:ns3="b2272a47-6a34-441e-975c-341e732a1f8b" targetNamespace="http://schemas.microsoft.com/office/2006/metadata/properties" ma:root="true" ma:fieldsID="88720662ca1d06016b9613cbd979157d" ns2:_="" ns3:_="">
    <xsd:import namespace="ce0de229-b968-460b-bfa6-c309bf067a33"/>
    <xsd:import namespace="b2272a47-6a34-441e-975c-341e732a1f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DateCreated"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de229-b968-460b-bfa6-c309bf067a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Created" ma:index="20" nillable="true" ma:displayName="Date Created" ma:format="DateOnly" ma:internalName="DateCreated">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3350ec4-10e3-4b5d-9666-7d76f34ba4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272a47-6a34-441e-975c-341e732a1f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8e604a0-3b80-4256-b30c-b3eb53d14f4e}" ma:internalName="TaxCatchAll" ma:showField="CatchAllData" ma:web="b2272a47-6a34-441e-975c-341e732a1f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A95B38-8324-4A7A-9925-301690F35D24}">
  <ds:schemaRefs>
    <ds:schemaRef ds:uri="http://schemas.microsoft.com/office/2006/metadata/properties"/>
    <ds:schemaRef ds:uri="http://schemas.microsoft.com/office/infopath/2007/PartnerControls"/>
    <ds:schemaRef ds:uri="b2272a47-6a34-441e-975c-341e732a1f8b"/>
    <ds:schemaRef ds:uri="ce0de229-b968-460b-bfa6-c309bf067a33"/>
  </ds:schemaRefs>
</ds:datastoreItem>
</file>

<file path=customXml/itemProps2.xml><?xml version="1.0" encoding="utf-8"?>
<ds:datastoreItem xmlns:ds="http://schemas.openxmlformats.org/officeDocument/2006/customXml" ds:itemID="{A1DC7EF7-FC17-40CF-9E23-8DE7A5293442}">
  <ds:schemaRefs>
    <ds:schemaRef ds:uri="http://schemas.microsoft.com/sharepoint/v3/contenttype/forms"/>
  </ds:schemaRefs>
</ds:datastoreItem>
</file>

<file path=customXml/itemProps3.xml><?xml version="1.0" encoding="utf-8"?>
<ds:datastoreItem xmlns:ds="http://schemas.openxmlformats.org/officeDocument/2006/customXml" ds:itemID="{99379BF1-5EB7-4DAC-80A0-5E1819AF3A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0de229-b968-460b-bfa6-c309bf067a33"/>
    <ds:schemaRef ds:uri="b2272a47-6a34-441e-975c-341e732a1f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32</Slides>
  <Notes>32</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4</cp:revision>
  <dcterms:created xsi:type="dcterms:W3CDTF">2006-08-16T00:00:00Z</dcterms:created>
  <dcterms:modified xsi:type="dcterms:W3CDTF">2026-02-02T13:25:55Z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0x0101001F4D1872214E7E4AA66A0644C9DCCEFF</vt:lpwstr>
  </property>
  <property fmtid="{D5CDD505-2E9C-101B-9397-08002B2CF9AE}" pid="3" name="MediaServiceImageTags">
    <vt:lpwstr/>
  </property>
</Properties>
</file>